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sldIdLst>
    <p:sldId id="256" r:id="rId5"/>
    <p:sldId id="300" r:id="rId6"/>
    <p:sldId id="1391" r:id="rId7"/>
    <p:sldId id="1401" r:id="rId8"/>
    <p:sldId id="262" r:id="rId9"/>
    <p:sldId id="1402" r:id="rId10"/>
    <p:sldId id="301" r:id="rId11"/>
    <p:sldId id="258" r:id="rId12"/>
    <p:sldId id="309" r:id="rId13"/>
    <p:sldId id="260" r:id="rId14"/>
    <p:sldId id="261" r:id="rId15"/>
    <p:sldId id="263" r:id="rId16"/>
    <p:sldId id="311" r:id="rId17"/>
    <p:sldId id="304" r:id="rId18"/>
    <p:sldId id="307" r:id="rId19"/>
    <p:sldId id="1406" r:id="rId20"/>
    <p:sldId id="305" r:id="rId21"/>
    <p:sldId id="1304" r:id="rId22"/>
    <p:sldId id="1331" r:id="rId23"/>
    <p:sldId id="411" r:id="rId24"/>
    <p:sldId id="1403" r:id="rId25"/>
    <p:sldId id="303" r:id="rId26"/>
    <p:sldId id="308" r:id="rId27"/>
    <p:sldId id="312" r:id="rId28"/>
    <p:sldId id="314" r:id="rId29"/>
    <p:sldId id="313" r:id="rId30"/>
    <p:sldId id="315" r:id="rId31"/>
    <p:sldId id="316" r:id="rId32"/>
    <p:sldId id="277" r:id="rId33"/>
    <p:sldId id="282" r:id="rId34"/>
    <p:sldId id="283" r:id="rId35"/>
    <p:sldId id="281" r:id="rId36"/>
    <p:sldId id="278" r:id="rId37"/>
    <p:sldId id="279" r:id="rId38"/>
    <p:sldId id="280" r:id="rId39"/>
    <p:sldId id="1407" r:id="rId40"/>
    <p:sldId id="271" r:id="rId41"/>
    <p:sldId id="1409" r:id="rId42"/>
    <p:sldId id="1410" r:id="rId43"/>
    <p:sldId id="286" r:id="rId44"/>
    <p:sldId id="287" r:id="rId45"/>
    <p:sldId id="288" r:id="rId46"/>
    <p:sldId id="274" r:id="rId47"/>
    <p:sldId id="275" r:id="rId48"/>
    <p:sldId id="290" r:id="rId49"/>
    <p:sldId id="294" r:id="rId50"/>
    <p:sldId id="291" r:id="rId51"/>
    <p:sldId id="292" r:id="rId52"/>
    <p:sldId id="297" r:id="rId53"/>
    <p:sldId id="298" r:id="rId54"/>
    <p:sldId id="299" r:id="rId55"/>
    <p:sldId id="295" r:id="rId56"/>
    <p:sldId id="296" r:id="rId57"/>
    <p:sldId id="302" r:id="rId5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li Wang" initials="QW" lastIdx="1" clrIdx="0">
    <p:extLst>
      <p:ext uri="{19B8F6BF-5375-455C-9EA6-DF929625EA0E}">
        <p15:presenceInfo xmlns:p15="http://schemas.microsoft.com/office/powerpoint/2012/main" userId="S::MiliWang@ieinet.onmicrosoft.com::bee17516-fe9e-4fda-b440-e9c8232b772d" providerId="AD"/>
      </p:ext>
    </p:extLst>
  </p:cmAuthor>
  <p:cmAuthor id="2" name="來賓使用者" initials="來賓" lastIdx="1" clrIdx="1">
    <p:extLst>
      <p:ext uri="{19B8F6BF-5375-455C-9EA6-DF929625EA0E}">
        <p15:presenceInfo xmlns:p15="http://schemas.microsoft.com/office/powerpoint/2012/main" userId="S::urn:spo:anon#efe3b86a2ffdc36013ae7069b7fbecf1b36402eb6067b99336c108bb318cd7de::" providerId="AD"/>
      </p:ext>
    </p:extLst>
  </p:cmAuthor>
  <p:cmAuthor id="3" name="danielhsieh@ieinet.onmicrosoft.com" initials="da" lastIdx="1" clrIdx="2">
    <p:extLst>
      <p:ext uri="{19B8F6BF-5375-455C-9EA6-DF929625EA0E}">
        <p15:presenceInfo xmlns:p15="http://schemas.microsoft.com/office/powerpoint/2012/main" userId="S::danielhsieh@ieinet.onmicrosoft.com::af1382ad-a692-46e0-9306-926bb323c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6A9CE"/>
    <a:srgbClr val="9DC3E6"/>
    <a:srgbClr val="00FFD5"/>
    <a:srgbClr val="295094"/>
    <a:srgbClr val="CC99FF"/>
    <a:srgbClr val="277895"/>
    <a:srgbClr val="FF9999"/>
    <a:srgbClr val="3B3B3B"/>
    <a:srgbClr val="050505"/>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65" autoAdjust="0"/>
    <p:restoredTop sz="94660"/>
  </p:normalViewPr>
  <p:slideViewPr>
    <p:cSldViewPr snapToGrid="0">
      <p:cViewPr>
        <p:scale>
          <a:sx n="80" d="100"/>
          <a:sy n="80" d="100"/>
        </p:scale>
        <p:origin x="1896"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975F3-5D7D-4CC6-9823-34FEC7AC3583}" type="datetimeFigureOut">
              <a:rPr lang="zh-TW" altLang="en-US" smtClean="0"/>
              <a:t>2020/9/29</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65FA4-BB1E-4CFD-B2C2-02A12BFEADD0}" type="slidenum">
              <a:rPr lang="zh-TW" altLang="en-US" smtClean="0"/>
              <a:t>‹#›</a:t>
            </a:fld>
            <a:endParaRPr lang="zh-TW" altLang="en-US"/>
          </a:p>
        </p:txBody>
      </p:sp>
    </p:spTree>
    <p:extLst>
      <p:ext uri="{BB962C8B-B14F-4D97-AF65-F5344CB8AC3E}">
        <p14:creationId xmlns:p14="http://schemas.microsoft.com/office/powerpoint/2010/main" val="1307184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nifore.net/ip-video-surveillance/network-video-surveillance-visio-icon-library-free-download.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ifore.net/ip-video-surveillance/network-video-surveillance-visio-icon-library-free-download.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71426-8E46-4050-BB34-73082C89D68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11464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54312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https://www.unifore.net/ip-video-surveillance/network-video-surveillance-visio-icon-library-free-download.html</a:t>
            </a:r>
            <a:endParaRPr lang="zh-TW" altLang="en-US"/>
          </a:p>
        </p:txBody>
      </p:sp>
    </p:spTree>
    <p:extLst>
      <p:ext uri="{BB962C8B-B14F-4D97-AF65-F5344CB8AC3E}">
        <p14:creationId xmlns:p14="http://schemas.microsoft.com/office/powerpoint/2010/main" val="167333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建議：</a:t>
            </a:r>
            <a:r>
              <a:rPr lang="en-US" altLang="zh-TW"/>
              <a:t>Nvidia 1060 above (TBC)</a:t>
            </a:r>
            <a:endParaRPr lang="zh-TW" altLang="en-US"/>
          </a:p>
        </p:txBody>
      </p:sp>
      <p:sp>
        <p:nvSpPr>
          <p:cNvPr id="4" name="投影片編號版面配置區 3"/>
          <p:cNvSpPr>
            <a:spLocks noGrp="1"/>
          </p:cNvSpPr>
          <p:nvPr>
            <p:ph type="sldNum" sz="quarter" idx="5"/>
          </p:nvPr>
        </p:nvSpPr>
        <p:spPr/>
        <p:txBody>
          <a:bodyPr/>
          <a:lstStyle/>
          <a:p>
            <a:fld id="{4D765FA4-BB1E-4CFD-B2C2-02A12BFEADD0}" type="slidenum">
              <a:rPr lang="zh-TW" altLang="en-US" smtClean="0"/>
              <a:t>25</a:t>
            </a:fld>
            <a:endParaRPr lang="zh-TW" altLang="en-US"/>
          </a:p>
        </p:txBody>
      </p:sp>
    </p:spTree>
    <p:extLst>
      <p:ext uri="{BB962C8B-B14F-4D97-AF65-F5344CB8AC3E}">
        <p14:creationId xmlns:p14="http://schemas.microsoft.com/office/powerpoint/2010/main" val="116744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155512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0">
                <a:solidFill>
                  <a:srgbClr val="333333"/>
                </a:solidFill>
                <a:latin typeface="Open Sans"/>
                <a:cs typeface="Arial"/>
                <a:sym typeface="Arial"/>
              </a:rPr>
              <a:t>Virtualization Station </a:t>
            </a:r>
            <a:r>
              <a:rPr lang="zh-TW" altLang="en-US" sz="1200" kern="0">
                <a:solidFill>
                  <a:srgbClr val="333333"/>
                </a:solidFill>
                <a:latin typeface="Open Sans"/>
                <a:cs typeface="Arial"/>
                <a:sym typeface="Arial"/>
              </a:rPr>
              <a:t>可讓您在 </a:t>
            </a:r>
            <a:r>
              <a:rPr lang="en-US" altLang="zh-TW" sz="1200" kern="0">
                <a:solidFill>
                  <a:srgbClr val="333333"/>
                </a:solidFill>
                <a:latin typeface="Open Sans"/>
                <a:cs typeface="Arial"/>
                <a:sym typeface="Arial"/>
              </a:rPr>
              <a:t>QGD-3014-16PT</a:t>
            </a:r>
            <a:r>
              <a:rPr lang="zh-TW" altLang="en-US" sz="1200" kern="0">
                <a:solidFill>
                  <a:srgbClr val="333333"/>
                </a:solidFill>
                <a:latin typeface="Open Sans"/>
                <a:cs typeface="Arial"/>
                <a:sym typeface="Arial"/>
              </a:rPr>
              <a:t>上運行多個 </a:t>
            </a:r>
            <a:r>
              <a:rPr lang="en-US" altLang="zh-TW" sz="1200" kern="0">
                <a:solidFill>
                  <a:srgbClr val="333333"/>
                </a:solidFill>
                <a:latin typeface="Open Sans"/>
                <a:cs typeface="Arial"/>
                <a:sym typeface="Arial"/>
              </a:rPr>
              <a:t>Windows®</a:t>
            </a:r>
            <a:r>
              <a:rPr lang="zh-TW" altLang="en-US" sz="1200" kern="0">
                <a:solidFill>
                  <a:srgbClr val="333333"/>
                </a:solidFill>
                <a:latin typeface="Open Sans"/>
                <a:cs typeface="Arial"/>
                <a:sym typeface="Arial"/>
              </a:rPr>
              <a:t>、</a:t>
            </a:r>
            <a:r>
              <a:rPr lang="en-US" altLang="zh-TW" sz="1200" kern="0">
                <a:solidFill>
                  <a:srgbClr val="333333"/>
                </a:solidFill>
                <a:latin typeface="Open Sans"/>
                <a:cs typeface="Arial"/>
                <a:sym typeface="Arial"/>
              </a:rPr>
              <a:t>Linux®</a:t>
            </a:r>
            <a:r>
              <a:rPr lang="zh-TW" altLang="en-US" sz="1200" kern="0">
                <a:solidFill>
                  <a:srgbClr val="333333"/>
                </a:solidFill>
                <a:latin typeface="Open Sans"/>
                <a:cs typeface="Arial"/>
                <a:sym typeface="Arial"/>
              </a:rPr>
              <a:t>、</a:t>
            </a:r>
            <a:r>
              <a:rPr lang="en-US" altLang="zh-TW" sz="1200" kern="0">
                <a:solidFill>
                  <a:srgbClr val="333333"/>
                </a:solidFill>
                <a:latin typeface="Open Sans"/>
                <a:cs typeface="Arial"/>
                <a:sym typeface="Arial"/>
              </a:rPr>
              <a:t>UNIX® </a:t>
            </a:r>
            <a:r>
              <a:rPr lang="zh-TW" altLang="en-US" sz="1200" kern="0">
                <a:solidFill>
                  <a:srgbClr val="333333"/>
                </a:solidFill>
                <a:latin typeface="Open Sans"/>
                <a:cs typeface="Arial"/>
                <a:sym typeface="Arial"/>
              </a:rPr>
              <a:t>及 </a:t>
            </a:r>
            <a:r>
              <a:rPr lang="en-US" altLang="zh-TW" sz="1200" kern="0">
                <a:solidFill>
                  <a:srgbClr val="333333"/>
                </a:solidFill>
                <a:latin typeface="Open Sans"/>
                <a:cs typeface="Arial"/>
                <a:sym typeface="Arial"/>
              </a:rPr>
              <a:t>Android™ </a:t>
            </a:r>
            <a:r>
              <a:rPr lang="zh-TW" altLang="en-US" sz="1200" kern="0">
                <a:solidFill>
                  <a:srgbClr val="333333"/>
                </a:solidFill>
                <a:latin typeface="Open Sans"/>
                <a:cs typeface="Arial"/>
                <a:sym typeface="Arial"/>
              </a:rPr>
              <a:t>虛擬機 </a:t>
            </a:r>
            <a:r>
              <a:rPr lang="en-US" altLang="zh-TW" sz="1200" kern="0">
                <a:solidFill>
                  <a:srgbClr val="333333"/>
                </a:solidFill>
                <a:latin typeface="Open Sans"/>
                <a:cs typeface="Arial"/>
                <a:sym typeface="Arial"/>
              </a:rPr>
              <a:t>(Virtual Machine)</a:t>
            </a:r>
            <a:r>
              <a:rPr lang="zh-TW" altLang="en-US" sz="1200" kern="0">
                <a:solidFill>
                  <a:srgbClr val="333333"/>
                </a:solidFill>
                <a:latin typeface="Open Sans"/>
                <a:cs typeface="Arial"/>
                <a:sym typeface="Arial"/>
              </a:rPr>
              <a:t>，並透過瀏覽器或 </a:t>
            </a:r>
            <a:r>
              <a:rPr lang="en-US" altLang="zh-TW" sz="1200" kern="0">
                <a:solidFill>
                  <a:srgbClr val="333333"/>
                </a:solidFill>
                <a:latin typeface="Open Sans"/>
                <a:cs typeface="Arial"/>
                <a:sym typeface="Arial"/>
              </a:rPr>
              <a:t>Virtual Network Computing (VNC) </a:t>
            </a:r>
            <a:r>
              <a:rPr lang="zh-TW" altLang="en-US" sz="1200" kern="0">
                <a:solidFill>
                  <a:srgbClr val="333333"/>
                </a:solidFill>
                <a:latin typeface="Open Sans"/>
                <a:cs typeface="Arial"/>
                <a:sym typeface="Arial"/>
              </a:rPr>
              <a:t>連線管理虛擬機。企業組織可利用 </a:t>
            </a:r>
            <a:r>
              <a:rPr lang="en-US" altLang="zh-TW" sz="1200" kern="0">
                <a:solidFill>
                  <a:srgbClr val="333333"/>
                </a:solidFill>
                <a:latin typeface="Open Sans"/>
                <a:cs typeface="Arial"/>
                <a:sym typeface="Arial"/>
              </a:rPr>
              <a:t>NAS </a:t>
            </a:r>
            <a:r>
              <a:rPr lang="zh-TW" altLang="en-US" sz="1200" kern="0">
                <a:solidFill>
                  <a:srgbClr val="333333"/>
                </a:solidFill>
                <a:latin typeface="Open Sans"/>
                <a:cs typeface="Arial"/>
                <a:sym typeface="Arial"/>
              </a:rPr>
              <a:t>上的多個虛擬機執行不同的伺服器應用。</a:t>
            </a:r>
            <a:br>
              <a:rPr lang="en-US" altLang="zh-TW" sz="1200" kern="0">
                <a:solidFill>
                  <a:srgbClr val="333333"/>
                </a:solidFill>
                <a:latin typeface="Open Sans"/>
                <a:cs typeface="Arial"/>
                <a:sym typeface="Arial"/>
              </a:rPr>
            </a:br>
            <a:br>
              <a:rPr lang="en-US" altLang="zh-TW" sz="1200" kern="0">
                <a:solidFill>
                  <a:srgbClr val="333333"/>
                </a:solidFill>
                <a:latin typeface="Open Sans"/>
                <a:cs typeface="Arial"/>
                <a:sym typeface="Arial"/>
              </a:rPr>
            </a:br>
            <a:r>
              <a:rPr lang="en-US" altLang="zh-TW" sz="1200" kern="0">
                <a:solidFill>
                  <a:srgbClr val="333333"/>
                </a:solidFill>
                <a:latin typeface="Open Sans"/>
                <a:cs typeface="Arial"/>
                <a:sym typeface="Arial"/>
              </a:rPr>
              <a:t>Container Station </a:t>
            </a:r>
            <a:r>
              <a:rPr lang="zh-TW" altLang="en-US" sz="1200" kern="0">
                <a:solidFill>
                  <a:srgbClr val="333333"/>
                </a:solidFill>
                <a:latin typeface="Open Sans"/>
                <a:cs typeface="Arial"/>
                <a:sym typeface="Arial"/>
              </a:rPr>
              <a:t>整合 </a:t>
            </a:r>
            <a:r>
              <a:rPr lang="en-US" altLang="zh-TW" sz="1200" kern="0">
                <a:solidFill>
                  <a:srgbClr val="333333"/>
                </a:solidFill>
                <a:latin typeface="Open Sans"/>
                <a:cs typeface="Arial"/>
                <a:sym typeface="Arial"/>
              </a:rPr>
              <a:t>LXC </a:t>
            </a:r>
            <a:r>
              <a:rPr lang="zh-TW" altLang="en-US" sz="1200" kern="0">
                <a:solidFill>
                  <a:srgbClr val="333333"/>
                </a:solidFill>
                <a:latin typeface="Open Sans"/>
                <a:cs typeface="Arial"/>
                <a:sym typeface="Arial"/>
              </a:rPr>
              <a:t>與 </a:t>
            </a:r>
            <a:r>
              <a:rPr lang="en-US" altLang="zh-TW" sz="1200" kern="0">
                <a:solidFill>
                  <a:srgbClr val="333333"/>
                </a:solidFill>
                <a:latin typeface="Open Sans"/>
                <a:cs typeface="Arial"/>
                <a:sym typeface="Arial"/>
              </a:rPr>
              <a:t>Docker® </a:t>
            </a:r>
            <a:r>
              <a:rPr lang="zh-TW" altLang="en-US" sz="1200" kern="0">
                <a:solidFill>
                  <a:srgbClr val="333333"/>
                </a:solidFill>
                <a:latin typeface="Open Sans"/>
                <a:cs typeface="Arial"/>
                <a:sym typeface="Arial"/>
              </a:rPr>
              <a:t>兩項輕量級技術。您可在 </a:t>
            </a:r>
            <a:r>
              <a:rPr lang="en-US" altLang="zh-TW" sz="1200" kern="0">
                <a:solidFill>
                  <a:srgbClr val="333333"/>
                </a:solidFill>
                <a:latin typeface="Open Sans"/>
                <a:cs typeface="Arial"/>
                <a:sym typeface="Arial"/>
              </a:rPr>
              <a:t>Docker Hub® </a:t>
            </a:r>
            <a:r>
              <a:rPr lang="zh-TW" altLang="en-US" sz="1200" kern="0">
                <a:solidFill>
                  <a:srgbClr val="333333"/>
                </a:solidFill>
                <a:latin typeface="Open Sans"/>
                <a:cs typeface="Arial"/>
                <a:sym typeface="Arial"/>
              </a:rPr>
              <a:t>線上市集下載來自全球各地數以千計的應用程式，輕鬆匯入</a:t>
            </a:r>
            <a:r>
              <a:rPr lang="en-US" altLang="zh-TW" sz="1200" kern="0">
                <a:solidFill>
                  <a:srgbClr val="333333"/>
                </a:solidFill>
                <a:latin typeface="Open Sans"/>
                <a:cs typeface="Arial"/>
                <a:sym typeface="Arial"/>
              </a:rPr>
              <a:t>/</a:t>
            </a:r>
            <a:r>
              <a:rPr lang="zh-TW" altLang="en-US" sz="1200" kern="0">
                <a:solidFill>
                  <a:srgbClr val="333333"/>
                </a:solidFill>
                <a:latin typeface="Open Sans"/>
                <a:cs typeface="Arial"/>
                <a:sym typeface="Arial"/>
              </a:rPr>
              <a:t>匯出軟體容器與設定存取權，享有安裝簡便，可移動、有效率的諸多好處。</a:t>
            </a:r>
            <a:endParaRPr lang="zh-TW" altLang="en-US" sz="1200" kern="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kern="0">
              <a:solidFill>
                <a:srgbClr val="000000"/>
              </a:solidFill>
              <a:latin typeface="Arial"/>
              <a:cs typeface="Arial"/>
              <a:sym typeface="Arial"/>
            </a:endParaRPr>
          </a:p>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55815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05879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27095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D765FA4-BB1E-4CFD-B2C2-02A12BFEADD0}" type="slidenum">
              <a:rPr lang="zh-TW" altLang="en-US" smtClean="0"/>
              <a:t>52</a:t>
            </a:fld>
            <a:endParaRPr lang="zh-TW" altLang="en-US"/>
          </a:p>
        </p:txBody>
      </p:sp>
    </p:spTree>
    <p:extLst>
      <p:ext uri="{BB962C8B-B14F-4D97-AF65-F5344CB8AC3E}">
        <p14:creationId xmlns:p14="http://schemas.microsoft.com/office/powerpoint/2010/main" val="376010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71426-8E46-4050-BB34-73082C89D68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9335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32934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https://www.unifore.net/ip-video-surveillance/network-video-surveillance-visio-icon-library-free-download.html</a:t>
            </a:r>
            <a:endParaRPr lang="zh-TW" altLang="en-US"/>
          </a:p>
        </p:txBody>
      </p:sp>
    </p:spTree>
    <p:extLst>
      <p:ext uri="{BB962C8B-B14F-4D97-AF65-F5344CB8AC3E}">
        <p14:creationId xmlns:p14="http://schemas.microsoft.com/office/powerpoint/2010/main" val="67906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dd3039cb2_2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►QVR Pro is the latest surveillance application.</a:t>
            </a:r>
            <a:br>
              <a:rPr lang="en">
                <a:solidFill>
                  <a:schemeClr val="dk1"/>
                </a:solidFill>
              </a:rPr>
            </a:br>
            <a:r>
              <a:rPr lang="en">
                <a:solidFill>
                  <a:schemeClr val="dk1"/>
                </a:solidFill>
              </a:rPr>
              <a:t>►QVR Center is the central manage system of QVR Pro.</a:t>
            </a:r>
            <a:br>
              <a:rPr lang="en">
                <a:solidFill>
                  <a:schemeClr val="dk1"/>
                </a:solidFill>
              </a:rPr>
            </a:br>
            <a:r>
              <a:rPr lang="en">
                <a:solidFill>
                  <a:schemeClr val="dk1"/>
                </a:solidFill>
              </a:rPr>
              <a:t>►QVR Guard is the failover application for protecting QVR Pro.</a:t>
            </a:r>
            <a:br>
              <a:rPr lang="en">
                <a:solidFill>
                  <a:schemeClr val="dk1"/>
                </a:solidFill>
              </a:rPr>
            </a:br>
            <a:r>
              <a:rPr lang="en">
                <a:solidFill>
                  <a:schemeClr val="dk1"/>
                </a:solidFill>
              </a:rPr>
              <a:t>►QVR Pro Client is a cross-platform utility, it could let user see live, playback stream.</a:t>
            </a:r>
            <a:br>
              <a:rPr lang="en">
                <a:solidFill>
                  <a:schemeClr val="dk1"/>
                </a:solidFill>
              </a:rPr>
            </a:br>
            <a:r>
              <a:rPr lang="en">
                <a:solidFill>
                  <a:schemeClr val="dk1"/>
                </a:solidFill>
              </a:rPr>
              <a:t>1.QVR Pro Client could connect to single QVR Pro separately.</a:t>
            </a:r>
            <a:br>
              <a:rPr lang="en">
                <a:solidFill>
                  <a:schemeClr val="dk1"/>
                </a:solidFill>
              </a:rPr>
            </a:br>
            <a:r>
              <a:rPr lang="en">
                <a:solidFill>
                  <a:schemeClr val="dk1"/>
                </a:solidFill>
              </a:rPr>
              <a:t>2.QVR Pro Center could manage max 128 QVR Pro.</a:t>
            </a:r>
            <a:br>
              <a:rPr lang="en">
                <a:solidFill>
                  <a:schemeClr val="dk1"/>
                </a:solidFill>
              </a:rPr>
            </a:br>
            <a:r>
              <a:rPr lang="en">
                <a:solidFill>
                  <a:schemeClr val="dk1"/>
                </a:solidFill>
              </a:rPr>
              <a:t>3.QVR Pro Client could connect to QVR Center to see all camera of managed QVR Pro</a:t>
            </a:r>
            <a:br>
              <a:rPr lang="en">
                <a:solidFill>
                  <a:schemeClr val="dk1"/>
                </a:solidFill>
              </a:rPr>
            </a:br>
            <a:r>
              <a:rPr lang="en">
                <a:solidFill>
                  <a:schemeClr val="dk1"/>
                </a:solidFill>
              </a:rPr>
              <a:t>4.Each QVR Pro could be protected by QVR Guard.</a:t>
            </a:r>
            <a:endParaRPr/>
          </a:p>
        </p:txBody>
      </p:sp>
      <p:sp>
        <p:nvSpPr>
          <p:cNvPr id="226" name="Google Shape;226;g5dd3039cb2_2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675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D765FA4-BB1E-4CFD-B2C2-02A12BFEADD0}" type="slidenum">
              <a:rPr lang="zh-TW" altLang="en-US" smtClean="0"/>
              <a:t>11</a:t>
            </a:fld>
            <a:endParaRPr lang="zh-TW" altLang="en-US"/>
          </a:p>
        </p:txBody>
      </p:sp>
    </p:spTree>
    <p:extLst>
      <p:ext uri="{BB962C8B-B14F-4D97-AF65-F5344CB8AC3E}">
        <p14:creationId xmlns:p14="http://schemas.microsoft.com/office/powerpoint/2010/main" val="1949323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https://www.qnap.com/solution/hbs3/zh-tw/</a:t>
            </a:r>
            <a:endParaRPr lang="zh-TW" altLang="en-US"/>
          </a:p>
        </p:txBody>
      </p:sp>
      <p:sp>
        <p:nvSpPr>
          <p:cNvPr id="4" name="投影片編號版面配置區 3"/>
          <p:cNvSpPr>
            <a:spLocks noGrp="1"/>
          </p:cNvSpPr>
          <p:nvPr>
            <p:ph type="sldNum" sz="quarter" idx="10"/>
          </p:nvPr>
        </p:nvSpPr>
        <p:spPr/>
        <p:txBody>
          <a:bodyPr/>
          <a:lstStyle/>
          <a:p>
            <a:fld id="{4D765FA4-BB1E-4CFD-B2C2-02A12BFEADD0}" type="slidenum">
              <a:rPr lang="zh-TW" altLang="en-US" smtClean="0"/>
              <a:t>12</a:t>
            </a:fld>
            <a:endParaRPr lang="zh-TW" altLang="en-US"/>
          </a:p>
        </p:txBody>
      </p:sp>
    </p:spTree>
    <p:extLst>
      <p:ext uri="{BB962C8B-B14F-4D97-AF65-F5344CB8AC3E}">
        <p14:creationId xmlns:p14="http://schemas.microsoft.com/office/powerpoint/2010/main" val="2130620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73161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40251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AA33E84-5831-4FB7-8F99-BF3A006C2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857"/>
            <a:ext cx="12191996" cy="6856284"/>
          </a:xfrm>
          <a:prstGeom prst="rect">
            <a:avLst/>
          </a:prstGeom>
        </p:spPr>
      </p:pic>
    </p:spTree>
    <p:extLst>
      <p:ext uri="{BB962C8B-B14F-4D97-AF65-F5344CB8AC3E}">
        <p14:creationId xmlns:p14="http://schemas.microsoft.com/office/powerpoint/2010/main" val="1856877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18F8BEF-F925-4E7C-89D6-ED450E8792DF}" type="datetimeFigureOut">
              <a:rPr lang="zh-TW" altLang="en-US" smtClean="0"/>
              <a:t>2020/9/29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6AB2CD0-B27D-4238-9731-E28AF3E6DC90}" type="slidenum">
              <a:rPr lang="zh-TW" altLang="en-US" smtClean="0"/>
              <a:t>‹#›</a:t>
            </a:fld>
            <a:endParaRPr lang="zh-TW" altLang="en-US"/>
          </a:p>
        </p:txBody>
      </p:sp>
    </p:spTree>
    <p:extLst>
      <p:ext uri="{BB962C8B-B14F-4D97-AF65-F5344CB8AC3E}">
        <p14:creationId xmlns:p14="http://schemas.microsoft.com/office/powerpoint/2010/main" val="1052241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65FE9D72-6FE8-4314-9DF7-64D449DEC7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08" y="857"/>
            <a:ext cx="12186582" cy="6856285"/>
          </a:xfrm>
          <a:prstGeom prst="rect">
            <a:avLst/>
          </a:prstGeom>
        </p:spPr>
      </p:pic>
    </p:spTree>
    <p:extLst>
      <p:ext uri="{BB962C8B-B14F-4D97-AF65-F5344CB8AC3E}">
        <p14:creationId xmlns:p14="http://schemas.microsoft.com/office/powerpoint/2010/main" val="56543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CB04C7F-C141-4F30-819F-D2FC6F6580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6" y="0"/>
            <a:ext cx="12189628" cy="6857999"/>
          </a:xfrm>
          <a:prstGeom prst="rect">
            <a:avLst/>
          </a:prstGeom>
        </p:spPr>
      </p:pic>
      <p:sp>
        <p:nvSpPr>
          <p:cNvPr id="2" name="標題 1"/>
          <p:cNvSpPr>
            <a:spLocks noGrp="1"/>
          </p:cNvSpPr>
          <p:nvPr>
            <p:ph type="title"/>
          </p:nvPr>
        </p:nvSpPr>
        <p:spPr>
          <a:xfrm>
            <a:off x="831850" y="1219201"/>
            <a:ext cx="10477834" cy="2424752"/>
          </a:xfrm>
        </p:spPr>
        <p:txBody>
          <a:bodyPr anchor="ctr">
            <a:normAutofit/>
          </a:bodyPr>
          <a:lstStyle>
            <a:lvl1pPr algn="ctr">
              <a:defRPr sz="4800">
                <a:solidFill>
                  <a:schemeClr val="tx1"/>
                </a:solidFill>
              </a:defRPr>
            </a:lvl1pPr>
          </a:lstStyle>
          <a:p>
            <a:r>
              <a:rPr lang="zh-TW" altLang="en-US"/>
              <a:t>按一下以編輯母片標題樣式</a:t>
            </a:r>
          </a:p>
        </p:txBody>
      </p:sp>
    </p:spTree>
    <p:extLst>
      <p:ext uri="{BB962C8B-B14F-4D97-AF65-F5344CB8AC3E}">
        <p14:creationId xmlns:p14="http://schemas.microsoft.com/office/powerpoint/2010/main" val="1230827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838198" y="0"/>
            <a:ext cx="10515601" cy="1255593"/>
          </a:xfrm>
        </p:spPr>
        <p:txBody>
          <a:bodyPr>
            <a:normAutofit/>
          </a:bodyPr>
          <a:lstStyle>
            <a:lvl1pPr>
              <a:defRPr sz="4000">
                <a:latin typeface="Arial" panose="020B0604020202020204" pitchFamily="34" charset="0"/>
                <a:cs typeface="Arial" panose="020B0604020202020204" pitchFamily="34" charset="0"/>
              </a:defRPr>
            </a:lvl1pPr>
          </a:lstStyle>
          <a:p>
            <a:r>
              <a:rPr lang="zh-TW" altLang="en-US"/>
              <a:t>按一下以編輯母片標題樣式</a:t>
            </a:r>
          </a:p>
        </p:txBody>
      </p:sp>
      <p:sp>
        <p:nvSpPr>
          <p:cNvPr id="3" name="內容版面配置區 2"/>
          <p:cNvSpPr>
            <a:spLocks noGrp="1"/>
          </p:cNvSpPr>
          <p:nvPr>
            <p:ph idx="1"/>
          </p:nvPr>
        </p:nvSpPr>
        <p:spPr/>
        <p:txBody>
          <a:bodyPr/>
          <a:lstStyle>
            <a:lvl1pPr>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18F8BEF-F925-4E7C-89D6-ED450E8792DF}" type="datetimeFigureOut">
              <a:rPr lang="zh-TW" altLang="en-US" smtClean="0"/>
              <a:t>2020/9/29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6AB2CD0-B27D-4238-9731-E28AF3E6DC90}" type="slidenum">
              <a:rPr lang="zh-TW" altLang="en-US" smtClean="0"/>
              <a:t>‹#›</a:t>
            </a:fld>
            <a:endParaRPr lang="zh-TW" altLang="en-US"/>
          </a:p>
        </p:txBody>
      </p:sp>
    </p:spTree>
    <p:extLst>
      <p:ext uri="{BB962C8B-B14F-4D97-AF65-F5344CB8AC3E}">
        <p14:creationId xmlns:p14="http://schemas.microsoft.com/office/powerpoint/2010/main" val="3159820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標題及物件">
    <p:spTree>
      <p:nvGrpSpPr>
        <p:cNvPr id="1" name=""/>
        <p:cNvGrpSpPr/>
        <p:nvPr/>
      </p:nvGrpSpPr>
      <p:grpSpPr>
        <a:xfrm>
          <a:off x="0" y="0"/>
          <a:ext cx="0" cy="0"/>
          <a:chOff x="0" y="0"/>
          <a:chExt cx="0" cy="0"/>
        </a:xfrm>
      </p:grpSpPr>
      <p:pic>
        <p:nvPicPr>
          <p:cNvPr id="8" name="圖片 7" descr="一張含有 桌, 坐, 室內, 盤 的圖片&#10;&#10;自動產生的描述">
            <a:extLst>
              <a:ext uri="{FF2B5EF4-FFF2-40B4-BE49-F238E27FC236}">
                <a16:creationId xmlns:a16="http://schemas.microsoft.com/office/drawing/2014/main" id="{1DF23FB9-B58D-4CE4-AE21-0232472B19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5593"/>
            <a:ext cx="12192000" cy="5602408"/>
          </a:xfrm>
          <a:prstGeom prst="rect">
            <a:avLst/>
          </a:prstGeom>
          <a:solidFill>
            <a:schemeClr val="bg1"/>
          </a:solidFill>
        </p:spPr>
      </p:pic>
      <p:sp>
        <p:nvSpPr>
          <p:cNvPr id="2" name="標題 1"/>
          <p:cNvSpPr>
            <a:spLocks noGrp="1"/>
          </p:cNvSpPr>
          <p:nvPr>
            <p:ph type="title"/>
          </p:nvPr>
        </p:nvSpPr>
        <p:spPr>
          <a:xfrm>
            <a:off x="838198" y="0"/>
            <a:ext cx="10515601" cy="1255593"/>
          </a:xfrm>
        </p:spPr>
        <p:txBody>
          <a:bodyPr>
            <a:normAutofit/>
          </a:bodyPr>
          <a:lstStyle>
            <a:lvl1pPr>
              <a:defRPr sz="4000">
                <a:latin typeface="Arial" panose="020B0604020202020204" pitchFamily="34" charset="0"/>
                <a:cs typeface="Arial" panose="020B0604020202020204" pitchFamily="34" charset="0"/>
              </a:defRPr>
            </a:lvl1pPr>
          </a:lstStyle>
          <a:p>
            <a:r>
              <a:rPr lang="zh-TW" altLang="en-US"/>
              <a:t>按一下以編輯母片標題樣式</a:t>
            </a:r>
          </a:p>
        </p:txBody>
      </p:sp>
      <p:sp>
        <p:nvSpPr>
          <p:cNvPr id="3" name="內容版面配置區 2"/>
          <p:cNvSpPr>
            <a:spLocks noGrp="1"/>
          </p:cNvSpPr>
          <p:nvPr>
            <p:ph idx="1"/>
          </p:nvPr>
        </p:nvSpPr>
        <p:spPr/>
        <p:txBody>
          <a:bodyPr/>
          <a:lstStyle>
            <a:lvl1pPr>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18F8BEF-F925-4E7C-89D6-ED450E8792DF}" type="datetimeFigureOut">
              <a:rPr lang="zh-TW" altLang="en-US" smtClean="0"/>
              <a:t>2020/9/29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6AB2CD0-B27D-4238-9731-E28AF3E6DC90}" type="slidenum">
              <a:rPr lang="zh-TW" altLang="en-US" smtClean="0"/>
              <a:t>‹#›</a:t>
            </a:fld>
            <a:endParaRPr lang="zh-TW" altLang="en-US"/>
          </a:p>
        </p:txBody>
      </p:sp>
    </p:spTree>
    <p:extLst>
      <p:ext uri="{BB962C8B-B14F-4D97-AF65-F5344CB8AC3E}">
        <p14:creationId xmlns:p14="http://schemas.microsoft.com/office/powerpoint/2010/main" val="95344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標題及物件">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FBFDA5C-9424-4502-A5D1-F575BD23D1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826837"/>
            <a:ext cx="12191999" cy="4064000"/>
          </a:xfrm>
          <a:prstGeom prst="rect">
            <a:avLst/>
          </a:prstGeom>
        </p:spPr>
      </p:pic>
      <p:sp>
        <p:nvSpPr>
          <p:cNvPr id="2" name="標題 1"/>
          <p:cNvSpPr>
            <a:spLocks noGrp="1"/>
          </p:cNvSpPr>
          <p:nvPr>
            <p:ph type="title"/>
          </p:nvPr>
        </p:nvSpPr>
        <p:spPr>
          <a:xfrm>
            <a:off x="838198" y="0"/>
            <a:ext cx="10515601" cy="1255593"/>
          </a:xfrm>
        </p:spPr>
        <p:txBody>
          <a:bodyPr>
            <a:normAutofit/>
          </a:bodyPr>
          <a:lstStyle>
            <a:lvl1pPr>
              <a:defRPr sz="4000">
                <a:latin typeface="Arial" panose="020B0604020202020204" pitchFamily="34" charset="0"/>
                <a:cs typeface="Arial" panose="020B0604020202020204" pitchFamily="34" charset="0"/>
              </a:defRPr>
            </a:lvl1pPr>
          </a:lstStyle>
          <a:p>
            <a:r>
              <a:rPr lang="zh-TW" altLang="en-US"/>
              <a:t>按一下以編輯母片標題樣式</a:t>
            </a:r>
          </a:p>
        </p:txBody>
      </p:sp>
      <p:sp>
        <p:nvSpPr>
          <p:cNvPr id="3" name="內容版面配置區 2"/>
          <p:cNvSpPr>
            <a:spLocks noGrp="1"/>
          </p:cNvSpPr>
          <p:nvPr>
            <p:ph idx="1"/>
          </p:nvPr>
        </p:nvSpPr>
        <p:spPr/>
        <p:txBody>
          <a:bodyPr/>
          <a:lstStyle>
            <a:lvl1pPr>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18F8BEF-F925-4E7C-89D6-ED450E8792DF}" type="datetimeFigureOut">
              <a:rPr lang="zh-TW" altLang="en-US" smtClean="0"/>
              <a:t>2020/9/29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6AB2CD0-B27D-4238-9731-E28AF3E6DC90}" type="slidenum">
              <a:rPr lang="zh-TW" altLang="en-US" smtClean="0"/>
              <a:t>‹#›</a:t>
            </a:fld>
            <a:endParaRPr lang="zh-TW" altLang="en-US"/>
          </a:p>
        </p:txBody>
      </p:sp>
    </p:spTree>
    <p:extLst>
      <p:ext uri="{BB962C8B-B14F-4D97-AF65-F5344CB8AC3E}">
        <p14:creationId xmlns:p14="http://schemas.microsoft.com/office/powerpoint/2010/main" val="188691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8" name="圖片 7" descr="一張含有 坐, 水, 男人, 監視器 的圖片&#10;&#10;自動產生的描述">
            <a:extLst>
              <a:ext uri="{FF2B5EF4-FFF2-40B4-BE49-F238E27FC236}">
                <a16:creationId xmlns:a16="http://schemas.microsoft.com/office/drawing/2014/main" id="{09E2F9A4-FA42-4167-82E0-D792BF94D4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標題 1">
            <a:extLst>
              <a:ext uri="{FF2B5EF4-FFF2-40B4-BE49-F238E27FC236}">
                <a16:creationId xmlns:a16="http://schemas.microsoft.com/office/drawing/2014/main" id="{19E8C427-04C5-4BF4-9C2C-9D0E433307DE}"/>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879FB79E-D111-428C-82E0-4045FE1CF739}"/>
              </a:ext>
            </a:extLst>
          </p:cNvPr>
          <p:cNvSpPr>
            <a:spLocks noGrp="1"/>
          </p:cNvSpPr>
          <p:nvPr>
            <p:ph type="dt" sz="half" idx="10"/>
          </p:nvPr>
        </p:nvSpPr>
        <p:spPr/>
        <p:txBody>
          <a:bodyPr/>
          <a:lstStyle/>
          <a:p>
            <a:fld id="{218F8BEF-F925-4E7C-89D6-ED450E8792DF}" type="datetimeFigureOut">
              <a:rPr lang="zh-TW" altLang="en-US" smtClean="0"/>
              <a:t>2020/9/29</a:t>
            </a:fld>
            <a:endParaRPr lang="zh-TW" altLang="en-US"/>
          </a:p>
        </p:txBody>
      </p:sp>
      <p:sp>
        <p:nvSpPr>
          <p:cNvPr id="4" name="頁尾版面配置區 3">
            <a:extLst>
              <a:ext uri="{FF2B5EF4-FFF2-40B4-BE49-F238E27FC236}">
                <a16:creationId xmlns:a16="http://schemas.microsoft.com/office/drawing/2014/main" id="{F4E0B413-A9BF-4753-B3AB-435A4BE3DD1E}"/>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5B298F39-768B-43DE-9827-7E7AFC29AFD9}"/>
              </a:ext>
            </a:extLst>
          </p:cNvPr>
          <p:cNvSpPr>
            <a:spLocks noGrp="1"/>
          </p:cNvSpPr>
          <p:nvPr>
            <p:ph type="sldNum" sz="quarter" idx="12"/>
          </p:nvPr>
        </p:nvSpPr>
        <p:spPr/>
        <p:txBody>
          <a:bodyPr/>
          <a:lstStyle/>
          <a:p>
            <a:fld id="{C6AB2CD0-B27D-4238-9731-E28AF3E6DC90}" type="slidenum">
              <a:rPr lang="zh-TW" altLang="en-US" smtClean="0"/>
              <a:t>‹#›</a:t>
            </a:fld>
            <a:endParaRPr lang="zh-TW" altLang="en-US"/>
          </a:p>
        </p:txBody>
      </p:sp>
    </p:spTree>
    <p:extLst>
      <p:ext uri="{BB962C8B-B14F-4D97-AF65-F5344CB8AC3E}">
        <p14:creationId xmlns:p14="http://schemas.microsoft.com/office/powerpoint/2010/main" val="156044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AD4A6A69-B0FB-424E-9153-E2BCF6DFA4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5" y="0"/>
            <a:ext cx="12189630" cy="6857999"/>
          </a:xfrm>
          <a:prstGeom prst="rect">
            <a:avLst/>
          </a:prstGeom>
        </p:spPr>
      </p:pic>
      <p:sp>
        <p:nvSpPr>
          <p:cNvPr id="2" name="標題 1"/>
          <p:cNvSpPr>
            <a:spLocks noGrp="1"/>
          </p:cNvSpPr>
          <p:nvPr>
            <p:ph type="title"/>
          </p:nvPr>
        </p:nvSpPr>
        <p:spPr>
          <a:xfrm>
            <a:off x="287079" y="382138"/>
            <a:ext cx="5185673" cy="1269241"/>
          </a:xfrm>
        </p:spPr>
        <p:txBody>
          <a:bodyPr>
            <a:noAutofit/>
          </a:bodyPr>
          <a:lstStyle>
            <a:lvl1pPr>
              <a:defRPr sz="4000">
                <a:solidFill>
                  <a:schemeClr val="tx1"/>
                </a:solidFill>
              </a:defRPr>
            </a:lvl1pPr>
          </a:lstStyle>
          <a:p>
            <a:r>
              <a:rPr lang="zh-TW" altLang="en-US"/>
              <a:t>按一下以編輯母片標題樣式</a:t>
            </a:r>
          </a:p>
        </p:txBody>
      </p:sp>
      <p:sp>
        <p:nvSpPr>
          <p:cNvPr id="3" name="內容版面配置區 2"/>
          <p:cNvSpPr>
            <a:spLocks noGrp="1"/>
          </p:cNvSpPr>
          <p:nvPr>
            <p:ph idx="1"/>
          </p:nvPr>
        </p:nvSpPr>
        <p:spPr>
          <a:xfrm>
            <a:off x="287079" y="1774208"/>
            <a:ext cx="5185673" cy="470165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8725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8" name="圖片 7" descr="一張含有 時鐘, 標誌 的圖片&#10;&#10;自動產生的描述">
            <a:extLst>
              <a:ext uri="{FF2B5EF4-FFF2-40B4-BE49-F238E27FC236}">
                <a16:creationId xmlns:a16="http://schemas.microsoft.com/office/drawing/2014/main" id="{F9F0CCE0-F858-4C3C-8B3B-A3E570745A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標題 1"/>
          <p:cNvSpPr>
            <a:spLocks noGrp="1"/>
          </p:cNvSpPr>
          <p:nvPr>
            <p:ph type="title"/>
          </p:nvPr>
        </p:nvSpPr>
        <p:spPr>
          <a:xfrm>
            <a:off x="5090616" y="1078173"/>
            <a:ext cx="3971498" cy="791570"/>
          </a:xfrm>
        </p:spPr>
        <p:txBody>
          <a:bodyPr/>
          <a:lstStyle>
            <a:lvl1pPr algn="ctr">
              <a:defRPr/>
            </a:lvl1pPr>
          </a:lstStyle>
          <a:p>
            <a:r>
              <a:rPr lang="zh-TW" altLang="en-US"/>
              <a:t>按一下以編輯母片標題樣式</a:t>
            </a:r>
          </a:p>
        </p:txBody>
      </p:sp>
      <p:sp>
        <p:nvSpPr>
          <p:cNvPr id="3" name="內容版面配置區 2"/>
          <p:cNvSpPr>
            <a:spLocks noGrp="1"/>
          </p:cNvSpPr>
          <p:nvPr>
            <p:ph idx="1" hasCustomPrompt="1"/>
          </p:nvPr>
        </p:nvSpPr>
        <p:spPr>
          <a:xfrm>
            <a:off x="2306471" y="2251881"/>
            <a:ext cx="6755643" cy="3862316"/>
          </a:xfrm>
        </p:spPr>
        <p:txBody>
          <a:bodyPr anchor="t">
            <a:normAutofit/>
          </a:bodyPr>
          <a:lstStyle>
            <a:lvl1pPr>
              <a:lnSpc>
                <a:spcPct val="150000"/>
              </a:lnSpc>
              <a:defRPr sz="28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a:lnSpc>
                <a:spcPct val="150000"/>
              </a:lnSpc>
              <a:defRPr sz="2000">
                <a:latin typeface="Arial" panose="020B0604020202020204" pitchFamily="34" charset="0"/>
                <a:cs typeface="Arial" panose="020B0604020202020204" pitchFamily="34" charset="0"/>
              </a:defRPr>
            </a:lvl3pPr>
            <a:lvl4pPr>
              <a:lnSpc>
                <a:spcPct val="150000"/>
              </a:lnSpc>
              <a:defRPr sz="1800">
                <a:latin typeface="Arial" panose="020B0604020202020204" pitchFamily="34" charset="0"/>
                <a:cs typeface="Arial" panose="020B0604020202020204" pitchFamily="34" charset="0"/>
              </a:defRPr>
            </a:lvl4pPr>
            <a:lvl5pPr>
              <a:lnSpc>
                <a:spcPct val="150000"/>
              </a:lnSpc>
              <a:defRPr sz="1800">
                <a:latin typeface="Arial" panose="020B0604020202020204" pitchFamily="34" charset="0"/>
                <a:cs typeface="Arial" panose="020B0604020202020204" pitchFamily="34" charset="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7226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圖片 9" descr="一張含有 室內, 坐, 尋找, 膝上型電腦 的圖片&#10;&#10;自動產生的描述">
            <a:extLst>
              <a:ext uri="{FF2B5EF4-FFF2-40B4-BE49-F238E27FC236}">
                <a16:creationId xmlns:a16="http://schemas.microsoft.com/office/drawing/2014/main" id="{2A0D50D0-673C-4AE4-8E95-E092F13919E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標題版面配置區 1"/>
          <p:cNvSpPr>
            <a:spLocks noGrp="1"/>
          </p:cNvSpPr>
          <p:nvPr>
            <p:ph type="title"/>
          </p:nvPr>
        </p:nvSpPr>
        <p:spPr>
          <a:xfrm>
            <a:off x="838198" y="0"/>
            <a:ext cx="10515601" cy="125559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F8BEF-F925-4E7C-89D6-ED450E8792DF}" type="datetimeFigureOut">
              <a:rPr lang="zh-TW" altLang="en-US" smtClean="0"/>
              <a:t>2020/9/29</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B2CD0-B27D-4238-9731-E28AF3E6DC90}" type="slidenum">
              <a:rPr lang="zh-TW" altLang="en-US" smtClean="0"/>
              <a:t>‹#›</a:t>
            </a:fld>
            <a:endParaRPr lang="zh-TW" altLang="en-US"/>
          </a:p>
        </p:txBody>
      </p:sp>
    </p:spTree>
    <p:extLst>
      <p:ext uri="{BB962C8B-B14F-4D97-AF65-F5344CB8AC3E}">
        <p14:creationId xmlns:p14="http://schemas.microsoft.com/office/powerpoint/2010/main" val="140206399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7" r:id="rId4"/>
    <p:sldLayoutId id="2147483659" r:id="rId5"/>
    <p:sldLayoutId id="2147483660" r:id="rId6"/>
    <p:sldLayoutId id="2147483658" r:id="rId7"/>
    <p:sldLayoutId id="2147483656" r:id="rId8"/>
    <p:sldLayoutId id="2147483650" r:id="rId9"/>
    <p:sldLayoutId id="2147483654" r:id="rId10"/>
  </p:sldLayoutIdLst>
  <p:txStyles>
    <p:title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3.sv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microsoft.com/office/2007/relationships/hdphoto" Target="../media/hdphoto1.wdp"/><Relationship Id="rId9" Type="http://schemas.openxmlformats.org/officeDocument/2006/relationships/image" Target="../media/image15.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0.png"/><Relationship Id="rId7"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21.png"/><Relationship Id="rId7"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123.png"/><Relationship Id="rId10" Type="http://schemas.openxmlformats.org/officeDocument/2006/relationships/image" Target="../media/image124.png"/><Relationship Id="rId4" Type="http://schemas.openxmlformats.org/officeDocument/2006/relationships/image" Target="../media/image122.jpeg"/><Relationship Id="rId9"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2.jpeg"/><Relationship Id="rId9" Type="http://schemas.openxmlformats.org/officeDocument/2006/relationships/image" Target="../media/image130.png"/></Relationships>
</file>

<file path=ppt/slides/_rels/slide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5.png"/><Relationship Id="rId2" Type="http://schemas.openxmlformats.org/officeDocument/2006/relationships/notesSlide" Target="../notesSlides/notesSlide15.xml"/><Relationship Id="rId16" Type="http://schemas.openxmlformats.org/officeDocument/2006/relationships/image" Target="../media/image144.png"/><Relationship Id="rId1" Type="http://schemas.openxmlformats.org/officeDocument/2006/relationships/slideLayout" Target="../slideLayouts/slideLayout8.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23.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52.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image" Target="../media/image150.pn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5" Type="http://schemas.openxmlformats.org/officeDocument/2006/relationships/image" Target="../media/image161.png"/><Relationship Id="rId10" Type="http://schemas.openxmlformats.org/officeDocument/2006/relationships/image" Target="../media/image156.png"/><Relationship Id="rId4" Type="http://schemas.openxmlformats.org/officeDocument/2006/relationships/image" Target="../media/image143.png"/><Relationship Id="rId9" Type="http://schemas.openxmlformats.org/officeDocument/2006/relationships/image" Target="../media/image155.png"/><Relationship Id="rId14" Type="http://schemas.openxmlformats.org/officeDocument/2006/relationships/image" Target="../media/image160.png"/></Relationships>
</file>

<file path=ppt/slides/_rels/slide5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8.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00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71" name="Google Shape;236;p27">
            <a:extLst>
              <a:ext uri="{FF2B5EF4-FFF2-40B4-BE49-F238E27FC236}">
                <a16:creationId xmlns:a16="http://schemas.microsoft.com/office/drawing/2014/main" id="{36A9DE71-D1A1-4B32-B70F-235C83E6E918}"/>
              </a:ext>
            </a:extLst>
          </p:cNvPr>
          <p:cNvSpPr/>
          <p:nvPr/>
        </p:nvSpPr>
        <p:spPr>
          <a:xfrm>
            <a:off x="9980539" y="1321268"/>
            <a:ext cx="2211461" cy="5536732"/>
          </a:xfrm>
          <a:prstGeom prst="rect">
            <a:avLst/>
          </a:prstGeom>
          <a:solidFill>
            <a:srgbClr val="7030A0"/>
          </a:solidFill>
          <a:ln>
            <a:noFill/>
          </a:ln>
        </p:spPr>
        <p:txBody>
          <a:bodyPr spcFirstLastPara="1" wrap="square" lIns="121900" tIns="60933" rIns="121900" bIns="60933" anchor="ctr" anchorCtr="0">
            <a:noAutofit/>
          </a:bodyPr>
          <a:lstStyle/>
          <a:p>
            <a:pPr algn="ctr"/>
            <a:endParaRPr sz="1867">
              <a:solidFill>
                <a:srgbClr val="FFFFFF"/>
              </a:solidFill>
              <a:latin typeface="Arial"/>
              <a:ea typeface="Arial"/>
              <a:cs typeface="Arial"/>
              <a:sym typeface="Arial"/>
            </a:endParaRPr>
          </a:p>
        </p:txBody>
      </p:sp>
      <p:sp>
        <p:nvSpPr>
          <p:cNvPr id="70" name="Google Shape;236;p27">
            <a:extLst>
              <a:ext uri="{FF2B5EF4-FFF2-40B4-BE49-F238E27FC236}">
                <a16:creationId xmlns:a16="http://schemas.microsoft.com/office/drawing/2014/main" id="{A34FBCDE-19CB-4A4F-96E1-B6460DBCFEE7}"/>
              </a:ext>
            </a:extLst>
          </p:cNvPr>
          <p:cNvSpPr/>
          <p:nvPr/>
        </p:nvSpPr>
        <p:spPr>
          <a:xfrm>
            <a:off x="4161386" y="5388943"/>
            <a:ext cx="5760535" cy="1469058"/>
          </a:xfrm>
          <a:prstGeom prst="rect">
            <a:avLst/>
          </a:prstGeom>
          <a:solidFill>
            <a:schemeClr val="accent6">
              <a:lumMod val="75000"/>
            </a:schemeClr>
          </a:solidFill>
          <a:ln>
            <a:noFill/>
          </a:ln>
        </p:spPr>
        <p:txBody>
          <a:bodyPr spcFirstLastPara="1" wrap="square" lIns="121900" tIns="60933" rIns="121900" bIns="60933" anchor="ctr" anchorCtr="0">
            <a:noAutofit/>
          </a:bodyPr>
          <a:lstStyle/>
          <a:p>
            <a:pPr algn="ctr"/>
            <a:endParaRPr sz="1867">
              <a:solidFill>
                <a:srgbClr val="FFFFFF"/>
              </a:solidFill>
              <a:latin typeface="Arial"/>
              <a:ea typeface="Arial"/>
              <a:cs typeface="Arial"/>
              <a:sym typeface="Arial"/>
            </a:endParaRPr>
          </a:p>
        </p:txBody>
      </p:sp>
      <p:sp>
        <p:nvSpPr>
          <p:cNvPr id="69" name="Google Shape;236;p27">
            <a:extLst>
              <a:ext uri="{FF2B5EF4-FFF2-40B4-BE49-F238E27FC236}">
                <a16:creationId xmlns:a16="http://schemas.microsoft.com/office/drawing/2014/main" id="{BE239814-5041-43A0-928A-652D7C54FC7C}"/>
              </a:ext>
            </a:extLst>
          </p:cNvPr>
          <p:cNvSpPr/>
          <p:nvPr/>
        </p:nvSpPr>
        <p:spPr>
          <a:xfrm>
            <a:off x="4161386" y="1325626"/>
            <a:ext cx="5760535" cy="4010650"/>
          </a:xfrm>
          <a:prstGeom prst="rect">
            <a:avLst/>
          </a:prstGeom>
          <a:solidFill>
            <a:schemeClr val="accent5">
              <a:lumMod val="75000"/>
            </a:schemeClr>
          </a:solidFill>
          <a:ln>
            <a:noFill/>
          </a:ln>
        </p:spPr>
        <p:txBody>
          <a:bodyPr spcFirstLastPara="1" wrap="square" lIns="121900" tIns="60933" rIns="121900" bIns="60933" anchor="ctr" anchorCtr="0">
            <a:noAutofit/>
          </a:bodyPr>
          <a:lstStyle/>
          <a:p>
            <a:pPr algn="ctr"/>
            <a:endParaRPr sz="1867">
              <a:solidFill>
                <a:srgbClr val="FFFFFF"/>
              </a:solidFill>
              <a:latin typeface="Arial"/>
              <a:ea typeface="Arial"/>
              <a:cs typeface="Arial"/>
              <a:sym typeface="Arial"/>
            </a:endParaRPr>
          </a:p>
        </p:txBody>
      </p:sp>
      <p:sp>
        <p:nvSpPr>
          <p:cNvPr id="34" name="Google Shape;236;p27">
            <a:extLst>
              <a:ext uri="{FF2B5EF4-FFF2-40B4-BE49-F238E27FC236}">
                <a16:creationId xmlns:a16="http://schemas.microsoft.com/office/drawing/2014/main" id="{5C61D3F6-4B9D-484C-B513-B9DF7E01024B}"/>
              </a:ext>
            </a:extLst>
          </p:cNvPr>
          <p:cNvSpPr/>
          <p:nvPr/>
        </p:nvSpPr>
        <p:spPr>
          <a:xfrm>
            <a:off x="14910" y="1321268"/>
            <a:ext cx="4102768" cy="5542720"/>
          </a:xfrm>
          <a:prstGeom prst="rect">
            <a:avLst/>
          </a:prstGeom>
          <a:solidFill>
            <a:srgbClr val="46A9CE"/>
          </a:solidFill>
          <a:ln>
            <a:noFill/>
          </a:ln>
        </p:spPr>
        <p:txBody>
          <a:bodyPr spcFirstLastPara="1" wrap="square" lIns="121900" tIns="60933" rIns="121900" bIns="60933" anchor="ctr" anchorCtr="0">
            <a:noAutofit/>
          </a:bodyPr>
          <a:lstStyle/>
          <a:p>
            <a:pPr algn="ctr"/>
            <a:endParaRPr sz="1867">
              <a:solidFill>
                <a:srgbClr val="FFFFFF"/>
              </a:solidFill>
              <a:latin typeface="Arial"/>
              <a:ea typeface="Arial"/>
              <a:cs typeface="Arial"/>
              <a:sym typeface="Arial"/>
            </a:endParaRPr>
          </a:p>
        </p:txBody>
      </p:sp>
      <p:sp>
        <p:nvSpPr>
          <p:cNvPr id="228" name="Google Shape;228;p27"/>
          <p:cNvSpPr txBox="1">
            <a:spLocks noGrp="1"/>
          </p:cNvSpPr>
          <p:nvPr>
            <p:ph type="title"/>
          </p:nvPr>
        </p:nvSpPr>
        <p:spPr>
          <a:xfrm>
            <a:off x="195120" y="10769"/>
            <a:ext cx="10515601" cy="1255593"/>
          </a:xfrm>
          <a:prstGeom prst="rect">
            <a:avLst/>
          </a:prstGeom>
          <a:noFill/>
          <a:ln>
            <a:noFill/>
          </a:ln>
          <a:effectLst>
            <a:outerShdw blurRad="50800" dist="38100" dir="2700000" algn="tl" rotWithShape="0">
              <a:srgbClr val="000000">
                <a:alpha val="40000"/>
              </a:srgbClr>
            </a:outerShdw>
          </a:effectLst>
        </p:spPr>
        <p:txBody>
          <a:bodyPr spcFirstLastPara="1" vert="horz" wrap="square" lIns="121900" tIns="60933" rIns="121900" bIns="60933" rtlCol="0" anchor="ctr" anchorCtr="0">
            <a:noAutofit/>
          </a:bodyPr>
          <a:lstStyle/>
          <a:p>
            <a:pPr>
              <a:lnSpc>
                <a:spcPct val="100000"/>
              </a:lnSpc>
              <a:spcBef>
                <a:spcPts val="0"/>
              </a:spcBef>
              <a:buClr>
                <a:schemeClr val="lt1"/>
              </a:buClr>
              <a:buSzPts val="3600"/>
            </a:pPr>
            <a:r>
              <a:rPr lang="en" altLang="zh-TW" sz="4000"/>
              <a:t>Corporations with multi-sites surveilance</a:t>
            </a:r>
            <a:br>
              <a:rPr lang="en" altLang="zh-TW"/>
            </a:br>
            <a:r>
              <a:rPr lang="en-US" altLang="zh-TW" sz="2800"/>
              <a:t>Guardian +</a:t>
            </a:r>
            <a:r>
              <a:rPr lang="en-US" sz="2800"/>
              <a:t> QVR Pro </a:t>
            </a:r>
            <a:r>
              <a:rPr lang="en-US" altLang="zh-TW" sz="2800"/>
              <a:t>total solutions</a:t>
            </a:r>
            <a:endParaRPr lang="zh-TW" altLang="en-US" sz="2800"/>
          </a:p>
        </p:txBody>
      </p:sp>
      <p:pic>
        <p:nvPicPr>
          <p:cNvPr id="32" name="Google Shape;241;p27">
            <a:extLst>
              <a:ext uri="{FF2B5EF4-FFF2-40B4-BE49-F238E27FC236}">
                <a16:creationId xmlns:a16="http://schemas.microsoft.com/office/drawing/2014/main" id="{BBCE21F6-7E1F-4CD3-ABCC-CACB9A3568B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30061" y="1679167"/>
            <a:ext cx="9089405" cy="5042935"/>
          </a:xfrm>
          <a:prstGeom prst="rect">
            <a:avLst/>
          </a:prstGeom>
          <a:noFill/>
          <a:ln>
            <a:noFill/>
          </a:ln>
        </p:spPr>
      </p:pic>
      <p:pic>
        <p:nvPicPr>
          <p:cNvPr id="36" name="Google Shape;241;p27">
            <a:extLst>
              <a:ext uri="{FF2B5EF4-FFF2-40B4-BE49-F238E27FC236}">
                <a16:creationId xmlns:a16="http://schemas.microsoft.com/office/drawing/2014/main" id="{0254C311-3813-4A42-BAED-CB240EB1EC7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211" y="2225288"/>
            <a:ext cx="724987" cy="3818457"/>
          </a:xfrm>
          <a:prstGeom prst="rect">
            <a:avLst/>
          </a:prstGeom>
          <a:noFill/>
          <a:ln>
            <a:noFill/>
          </a:ln>
        </p:spPr>
      </p:pic>
      <p:cxnSp>
        <p:nvCxnSpPr>
          <p:cNvPr id="40" name="直線接點 39">
            <a:extLst>
              <a:ext uri="{FF2B5EF4-FFF2-40B4-BE49-F238E27FC236}">
                <a16:creationId xmlns:a16="http://schemas.microsoft.com/office/drawing/2014/main" id="{4FB2D7F3-EEA6-4B1E-948C-5A25ADD55462}"/>
              </a:ext>
            </a:extLst>
          </p:cNvPr>
          <p:cNvCxnSpPr>
            <a:cxnSpLocks/>
          </p:cNvCxnSpPr>
          <p:nvPr/>
        </p:nvCxnSpPr>
        <p:spPr>
          <a:xfrm flipH="1">
            <a:off x="748938" y="4039406"/>
            <a:ext cx="2081123" cy="0"/>
          </a:xfrm>
          <a:prstGeom prst="line">
            <a:avLst/>
          </a:prstGeom>
          <a:ln w="38100">
            <a:solidFill>
              <a:srgbClr val="00FFD5"/>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3E7366CB-C4DD-421E-BB73-52C1919878EC}"/>
              </a:ext>
            </a:extLst>
          </p:cNvPr>
          <p:cNvCxnSpPr>
            <a:cxnSpLocks/>
          </p:cNvCxnSpPr>
          <p:nvPr/>
        </p:nvCxnSpPr>
        <p:spPr>
          <a:xfrm flipH="1">
            <a:off x="748938" y="5438836"/>
            <a:ext cx="2081123" cy="0"/>
          </a:xfrm>
          <a:prstGeom prst="line">
            <a:avLst/>
          </a:prstGeom>
          <a:ln w="38100">
            <a:solidFill>
              <a:srgbClr val="00FFD5"/>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CE7732A5-3D7F-483E-97A2-66F4B93FD014}"/>
              </a:ext>
            </a:extLst>
          </p:cNvPr>
          <p:cNvCxnSpPr>
            <a:cxnSpLocks/>
          </p:cNvCxnSpPr>
          <p:nvPr/>
        </p:nvCxnSpPr>
        <p:spPr>
          <a:xfrm flipH="1">
            <a:off x="748937" y="2655879"/>
            <a:ext cx="2081124" cy="0"/>
          </a:xfrm>
          <a:prstGeom prst="line">
            <a:avLst/>
          </a:prstGeom>
          <a:ln w="38100">
            <a:solidFill>
              <a:srgbClr val="00FFD5"/>
            </a:solidFill>
          </a:ln>
        </p:spPr>
        <p:style>
          <a:lnRef idx="1">
            <a:schemeClr val="accent1"/>
          </a:lnRef>
          <a:fillRef idx="0">
            <a:schemeClr val="accent1"/>
          </a:fillRef>
          <a:effectRef idx="0">
            <a:schemeClr val="accent1"/>
          </a:effectRef>
          <a:fontRef idx="minor">
            <a:schemeClr val="tx1"/>
          </a:fontRef>
        </p:style>
      </p:cxnSp>
      <p:sp>
        <p:nvSpPr>
          <p:cNvPr id="227" name="矩形: 圓角 226">
            <a:extLst>
              <a:ext uri="{FF2B5EF4-FFF2-40B4-BE49-F238E27FC236}">
                <a16:creationId xmlns:a16="http://schemas.microsoft.com/office/drawing/2014/main" id="{D888837C-AFA3-46F7-9B0C-7936201F89B2}"/>
              </a:ext>
            </a:extLst>
          </p:cNvPr>
          <p:cNvSpPr/>
          <p:nvPr/>
        </p:nvSpPr>
        <p:spPr>
          <a:xfrm>
            <a:off x="267230" y="1469813"/>
            <a:ext cx="1408228" cy="447292"/>
          </a:xfrm>
          <a:prstGeom prst="roundRect">
            <a:avLst/>
          </a:prstGeom>
          <a:solidFill>
            <a:schemeClr val="bg1"/>
          </a:solidFill>
          <a:ln>
            <a:noFill/>
          </a:ln>
          <a:effectLst>
            <a:innerShdw blurRad="114300">
              <a:prstClr val="black"/>
            </a:innerShdw>
          </a:effectLst>
        </p:spPr>
        <p:txBody>
          <a:bodyPr spcFirstLastPara="1" wrap="square" lIns="121900" tIns="60933" rIns="121900" bIns="60933" anchor="ctr" anchorCtr="0">
            <a:noAutofit/>
          </a:bodyPr>
          <a:lstStyle/>
          <a:p>
            <a:pPr algn="ctr"/>
            <a:r>
              <a:rPr lang="en-US" altLang="zh-TW" sz="2000" b="1">
                <a:solidFill>
                  <a:srgbClr val="46A9CE"/>
                </a:solidFill>
                <a:latin typeface="Arial"/>
                <a:cs typeface="Arial"/>
                <a:sym typeface="Arial"/>
              </a:rPr>
              <a:t>QVR Pro</a:t>
            </a:r>
            <a:endParaRPr lang="en-US" altLang="zh-TW" sz="2000" b="1">
              <a:solidFill>
                <a:srgbClr val="46A9CE"/>
              </a:solidFill>
              <a:latin typeface="Arial"/>
              <a:cs typeface="Arial"/>
            </a:endParaRPr>
          </a:p>
        </p:txBody>
      </p:sp>
      <p:sp>
        <p:nvSpPr>
          <p:cNvPr id="73" name="矩形: 圓角 72">
            <a:extLst>
              <a:ext uri="{FF2B5EF4-FFF2-40B4-BE49-F238E27FC236}">
                <a16:creationId xmlns:a16="http://schemas.microsoft.com/office/drawing/2014/main" id="{08057A9E-9313-4428-B002-08BF336FE8DE}"/>
              </a:ext>
            </a:extLst>
          </p:cNvPr>
          <p:cNvSpPr/>
          <p:nvPr/>
        </p:nvSpPr>
        <p:spPr>
          <a:xfrm>
            <a:off x="7589884" y="1469813"/>
            <a:ext cx="2108042" cy="447292"/>
          </a:xfrm>
          <a:prstGeom prst="roundRect">
            <a:avLst/>
          </a:prstGeom>
          <a:solidFill>
            <a:schemeClr val="bg1"/>
          </a:solidFill>
          <a:ln>
            <a:noFill/>
          </a:ln>
          <a:effectLst>
            <a:innerShdw blurRad="114300">
              <a:prstClr val="black"/>
            </a:innerShdw>
          </a:effectLst>
        </p:spPr>
        <p:txBody>
          <a:bodyPr spcFirstLastPara="1" wrap="square" lIns="121900" tIns="60933" rIns="121900" bIns="60933" anchor="ctr" anchorCtr="0">
            <a:noAutofit/>
          </a:bodyPr>
          <a:lstStyle/>
          <a:p>
            <a:pPr algn="ctr"/>
            <a:r>
              <a:rPr lang="en-US" altLang="zh-TW" sz="2000" b="1">
                <a:solidFill>
                  <a:schemeClr val="accent5">
                    <a:lumMod val="75000"/>
                  </a:schemeClr>
                </a:solidFill>
                <a:latin typeface="Arial"/>
                <a:ea typeface="Arial"/>
                <a:cs typeface="Arial"/>
                <a:sym typeface="Arial"/>
              </a:rPr>
              <a:t>QVR Pro Client</a:t>
            </a:r>
            <a:endParaRPr lang="en-US" altLang="zh-TW" sz="2400">
              <a:solidFill>
                <a:schemeClr val="accent5">
                  <a:lumMod val="75000"/>
                </a:schemeClr>
              </a:solidFill>
            </a:endParaRPr>
          </a:p>
        </p:txBody>
      </p:sp>
      <p:sp>
        <p:nvSpPr>
          <p:cNvPr id="74" name="矩形: 圓角 73">
            <a:extLst>
              <a:ext uri="{FF2B5EF4-FFF2-40B4-BE49-F238E27FC236}">
                <a16:creationId xmlns:a16="http://schemas.microsoft.com/office/drawing/2014/main" id="{BD29C4A9-F53F-49B7-91A4-00F86B3AB7DC}"/>
              </a:ext>
            </a:extLst>
          </p:cNvPr>
          <p:cNvSpPr/>
          <p:nvPr/>
        </p:nvSpPr>
        <p:spPr>
          <a:xfrm>
            <a:off x="10209487" y="1469813"/>
            <a:ext cx="1753564" cy="447292"/>
          </a:xfrm>
          <a:prstGeom prst="roundRect">
            <a:avLst/>
          </a:prstGeom>
          <a:solidFill>
            <a:schemeClr val="bg1"/>
          </a:solidFill>
          <a:ln>
            <a:noFill/>
          </a:ln>
          <a:effectLst>
            <a:innerShdw blurRad="114300">
              <a:prstClr val="black"/>
            </a:innerShdw>
          </a:effectLst>
        </p:spPr>
        <p:txBody>
          <a:bodyPr spcFirstLastPara="1" wrap="square" lIns="121900" tIns="60933" rIns="121900" bIns="60933" anchor="ctr" anchorCtr="0">
            <a:noAutofit/>
          </a:bodyPr>
          <a:lstStyle/>
          <a:p>
            <a:pPr algn="ctr"/>
            <a:r>
              <a:rPr lang="en-US" altLang="zh-TW" sz="2000" b="1">
                <a:solidFill>
                  <a:srgbClr val="7030A0"/>
                </a:solidFill>
                <a:latin typeface="Arial"/>
                <a:ea typeface="Arial"/>
                <a:cs typeface="Arial"/>
                <a:sym typeface="Arial"/>
              </a:rPr>
              <a:t>QVR Center</a:t>
            </a:r>
            <a:endParaRPr lang="en-US" altLang="zh-TW" sz="2400">
              <a:solidFill>
                <a:srgbClr val="7030A0"/>
              </a:solidFill>
            </a:endParaRPr>
          </a:p>
        </p:txBody>
      </p:sp>
      <p:sp>
        <p:nvSpPr>
          <p:cNvPr id="78" name="矩形: 圓角 77">
            <a:extLst>
              <a:ext uri="{FF2B5EF4-FFF2-40B4-BE49-F238E27FC236}">
                <a16:creationId xmlns:a16="http://schemas.microsoft.com/office/drawing/2014/main" id="{F6E9D677-CD7E-43E3-8403-B06DD2469EA0}"/>
              </a:ext>
            </a:extLst>
          </p:cNvPr>
          <p:cNvSpPr/>
          <p:nvPr/>
        </p:nvSpPr>
        <p:spPr>
          <a:xfrm>
            <a:off x="7991768" y="5525861"/>
            <a:ext cx="1706158" cy="447292"/>
          </a:xfrm>
          <a:prstGeom prst="roundRect">
            <a:avLst/>
          </a:prstGeom>
          <a:solidFill>
            <a:schemeClr val="bg1"/>
          </a:solidFill>
          <a:ln>
            <a:noFill/>
          </a:ln>
          <a:effectLst>
            <a:innerShdw blurRad="114300">
              <a:prstClr val="black"/>
            </a:innerShdw>
          </a:effectLst>
        </p:spPr>
        <p:txBody>
          <a:bodyPr spcFirstLastPara="1" wrap="square" lIns="121900" tIns="60933" rIns="121900" bIns="60933" anchor="ctr" anchorCtr="0">
            <a:noAutofit/>
          </a:bodyPr>
          <a:lstStyle/>
          <a:p>
            <a:pPr algn="ctr"/>
            <a:r>
              <a:rPr lang="en-US" altLang="zh-TW" sz="2000" b="1">
                <a:solidFill>
                  <a:schemeClr val="accent6">
                    <a:lumMod val="75000"/>
                  </a:schemeClr>
                </a:solidFill>
                <a:latin typeface="Arial"/>
                <a:ea typeface="Arial"/>
                <a:cs typeface="Arial"/>
                <a:sym typeface="Arial"/>
              </a:rPr>
              <a:t>QVR Guard</a:t>
            </a:r>
            <a:endParaRPr lang="en-US" altLang="zh-TW" sz="2400">
              <a:solidFill>
                <a:schemeClr val="accent6">
                  <a:lumMod val="75000"/>
                </a:schemeClr>
              </a:solidFill>
            </a:endParaRPr>
          </a:p>
        </p:txBody>
      </p:sp>
      <p:sp>
        <p:nvSpPr>
          <p:cNvPr id="82" name="Google Shape;242;p27">
            <a:extLst>
              <a:ext uri="{FF2B5EF4-FFF2-40B4-BE49-F238E27FC236}">
                <a16:creationId xmlns:a16="http://schemas.microsoft.com/office/drawing/2014/main" id="{F3F1CA4D-D0EA-4656-A8C9-79EF3ADF7E5A}"/>
              </a:ext>
            </a:extLst>
          </p:cNvPr>
          <p:cNvSpPr/>
          <p:nvPr/>
        </p:nvSpPr>
        <p:spPr>
          <a:xfrm>
            <a:off x="4867274" y="1389665"/>
            <a:ext cx="1407149" cy="338400"/>
          </a:xfrm>
          <a:prstGeom prst="rect">
            <a:avLst/>
          </a:prstGeom>
          <a:noFill/>
          <a:ln>
            <a:noFill/>
          </a:ln>
          <a:effectLst/>
        </p:spPr>
        <p:txBody>
          <a:bodyPr spcFirstLastPara="1" wrap="square" lIns="121900" tIns="60933" rIns="121900" bIns="60933" anchor="t" anchorCtr="0">
            <a:noAutofit/>
          </a:bodyPr>
          <a:lstStyle/>
          <a:p>
            <a:pPr algn="ctr">
              <a:buClr>
                <a:srgbClr val="000000"/>
              </a:buClr>
              <a:buSzPts val="900"/>
            </a:pPr>
            <a:r>
              <a:rPr lang="en-US" altLang="zh-TW" sz="1200" b="1">
                <a:solidFill>
                  <a:schemeClr val="bg1"/>
                </a:solidFill>
                <a:latin typeface="Arial" panose="020B0604020202020204" pitchFamily="34" charset="0"/>
                <a:cs typeface="Arial" panose="020B0604020202020204" pitchFamily="34" charset="0"/>
                <a:sym typeface="Arial"/>
              </a:rPr>
              <a:t>QVR Pro Client</a:t>
            </a:r>
          </a:p>
        </p:txBody>
      </p:sp>
      <p:sp>
        <p:nvSpPr>
          <p:cNvPr id="85" name="Google Shape;242;p27">
            <a:extLst>
              <a:ext uri="{FF2B5EF4-FFF2-40B4-BE49-F238E27FC236}">
                <a16:creationId xmlns:a16="http://schemas.microsoft.com/office/drawing/2014/main" id="{162753D0-4D90-429A-864D-D8051E92ADEA}"/>
              </a:ext>
            </a:extLst>
          </p:cNvPr>
          <p:cNvSpPr/>
          <p:nvPr/>
        </p:nvSpPr>
        <p:spPr>
          <a:xfrm>
            <a:off x="4867274" y="2684485"/>
            <a:ext cx="1407149" cy="338400"/>
          </a:xfrm>
          <a:prstGeom prst="rect">
            <a:avLst/>
          </a:prstGeom>
          <a:noFill/>
          <a:ln>
            <a:noFill/>
          </a:ln>
          <a:effectLst/>
        </p:spPr>
        <p:txBody>
          <a:bodyPr spcFirstLastPara="1" wrap="square" lIns="121900" tIns="60933" rIns="121900" bIns="60933" anchor="t" anchorCtr="0">
            <a:noAutofit/>
          </a:bodyPr>
          <a:lstStyle/>
          <a:p>
            <a:pPr algn="ctr">
              <a:buClr>
                <a:srgbClr val="000000"/>
              </a:buClr>
              <a:buSzPts val="900"/>
            </a:pPr>
            <a:r>
              <a:rPr lang="en-US" altLang="zh-TW" sz="1200" b="1">
                <a:solidFill>
                  <a:schemeClr val="bg1"/>
                </a:solidFill>
                <a:latin typeface="Arial" panose="020B0604020202020204" pitchFamily="34" charset="0"/>
                <a:cs typeface="Arial" panose="020B0604020202020204" pitchFamily="34" charset="0"/>
                <a:sym typeface="Arial"/>
              </a:rPr>
              <a:t>QVR Pro Client</a:t>
            </a:r>
          </a:p>
        </p:txBody>
      </p:sp>
      <p:sp>
        <p:nvSpPr>
          <p:cNvPr id="86" name="Google Shape;242;p27">
            <a:extLst>
              <a:ext uri="{FF2B5EF4-FFF2-40B4-BE49-F238E27FC236}">
                <a16:creationId xmlns:a16="http://schemas.microsoft.com/office/drawing/2014/main" id="{BCD9B8FE-E1ED-4EB9-AA0F-F4ED9A2AE5C8}"/>
              </a:ext>
            </a:extLst>
          </p:cNvPr>
          <p:cNvSpPr/>
          <p:nvPr/>
        </p:nvSpPr>
        <p:spPr>
          <a:xfrm>
            <a:off x="4867274" y="4173139"/>
            <a:ext cx="1407149" cy="338400"/>
          </a:xfrm>
          <a:prstGeom prst="rect">
            <a:avLst/>
          </a:prstGeom>
          <a:noFill/>
          <a:ln>
            <a:noFill/>
          </a:ln>
          <a:effectLst/>
        </p:spPr>
        <p:txBody>
          <a:bodyPr spcFirstLastPara="1" wrap="square" lIns="121900" tIns="60933" rIns="121900" bIns="60933" anchor="t" anchorCtr="0">
            <a:noAutofit/>
          </a:bodyPr>
          <a:lstStyle/>
          <a:p>
            <a:pPr algn="ctr">
              <a:buClr>
                <a:srgbClr val="000000"/>
              </a:buClr>
              <a:buSzPts val="900"/>
            </a:pPr>
            <a:r>
              <a:rPr lang="en-US" altLang="zh-TW" sz="1200" b="1">
                <a:solidFill>
                  <a:schemeClr val="bg1"/>
                </a:solidFill>
                <a:latin typeface="Arial" panose="020B0604020202020204" pitchFamily="34" charset="0"/>
                <a:cs typeface="Arial" panose="020B0604020202020204" pitchFamily="34" charset="0"/>
                <a:sym typeface="Arial"/>
              </a:rPr>
              <a:t>QVR Pro Client</a:t>
            </a:r>
          </a:p>
        </p:txBody>
      </p:sp>
      <p:sp>
        <p:nvSpPr>
          <p:cNvPr id="87" name="Google Shape;242;p27">
            <a:extLst>
              <a:ext uri="{FF2B5EF4-FFF2-40B4-BE49-F238E27FC236}">
                <a16:creationId xmlns:a16="http://schemas.microsoft.com/office/drawing/2014/main" id="{00026390-1A6B-41B9-8B7D-240059AE4834}"/>
              </a:ext>
            </a:extLst>
          </p:cNvPr>
          <p:cNvSpPr/>
          <p:nvPr/>
        </p:nvSpPr>
        <p:spPr>
          <a:xfrm>
            <a:off x="7589885" y="1974677"/>
            <a:ext cx="2108042" cy="338400"/>
          </a:xfrm>
          <a:prstGeom prst="rect">
            <a:avLst/>
          </a:prstGeom>
          <a:noFill/>
          <a:ln>
            <a:noFill/>
          </a:ln>
          <a:effectLst/>
        </p:spPr>
        <p:txBody>
          <a:bodyPr spcFirstLastPara="1" wrap="square" lIns="121900" tIns="60933" rIns="121900" bIns="60933" anchor="t" anchorCtr="0">
            <a:noAutofit/>
          </a:bodyPr>
          <a:lstStyle/>
          <a:p>
            <a:pPr>
              <a:buClr>
                <a:srgbClr val="000000"/>
              </a:buClr>
              <a:buSzPts val="900"/>
            </a:pPr>
            <a:r>
              <a:rPr lang="en-US" altLang="zh-TW" sz="1200" b="1">
                <a:solidFill>
                  <a:srgbClr val="FFFFFF"/>
                </a:solidFill>
                <a:latin typeface="Arial"/>
                <a:ea typeface="Arial"/>
                <a:cs typeface="Arial"/>
                <a:sym typeface="Arial"/>
              </a:rPr>
              <a:t>QVR Pro Client - Center</a:t>
            </a:r>
            <a:endParaRPr lang="en-US" altLang="zh-TW" sz="1200">
              <a:solidFill>
                <a:srgbClr val="000000"/>
              </a:solidFill>
              <a:latin typeface="Arial"/>
              <a:ea typeface="Arial"/>
              <a:cs typeface="Arial"/>
              <a:sym typeface="Arial"/>
            </a:endParaRPr>
          </a:p>
        </p:txBody>
      </p:sp>
      <p:sp>
        <p:nvSpPr>
          <p:cNvPr id="88" name="Google Shape;242;p27">
            <a:extLst>
              <a:ext uri="{FF2B5EF4-FFF2-40B4-BE49-F238E27FC236}">
                <a16:creationId xmlns:a16="http://schemas.microsoft.com/office/drawing/2014/main" id="{44B8F95C-7DF2-4C12-86F1-DC8DD084319E}"/>
              </a:ext>
            </a:extLst>
          </p:cNvPr>
          <p:cNvSpPr/>
          <p:nvPr/>
        </p:nvSpPr>
        <p:spPr>
          <a:xfrm>
            <a:off x="6095998" y="6527707"/>
            <a:ext cx="1074679" cy="338400"/>
          </a:xfrm>
          <a:prstGeom prst="rect">
            <a:avLst/>
          </a:prstGeom>
          <a:noFill/>
          <a:ln>
            <a:noFill/>
          </a:ln>
          <a:effectLst/>
        </p:spPr>
        <p:txBody>
          <a:bodyPr spcFirstLastPara="1" wrap="square" lIns="121900" tIns="60933" rIns="121900" bIns="60933" anchor="t" anchorCtr="0">
            <a:noAutofit/>
          </a:bodyPr>
          <a:lstStyle/>
          <a:p>
            <a:pPr>
              <a:buClr>
                <a:srgbClr val="000000"/>
              </a:buClr>
              <a:buSzPts val="900"/>
            </a:pPr>
            <a:r>
              <a:rPr lang="en-US" altLang="zh-TW" sz="1200" b="1">
                <a:solidFill>
                  <a:srgbClr val="FFFFFF"/>
                </a:solidFill>
                <a:latin typeface="Arial"/>
                <a:ea typeface="Arial"/>
                <a:cs typeface="Arial"/>
                <a:sym typeface="Arial"/>
              </a:rPr>
              <a:t>QVR Guard</a:t>
            </a:r>
            <a:endParaRPr lang="en-US" altLang="zh-TW" sz="1200">
              <a:solidFill>
                <a:srgbClr val="000000"/>
              </a:solidFill>
              <a:latin typeface="Arial"/>
              <a:ea typeface="Arial"/>
              <a:cs typeface="Arial"/>
              <a:sym typeface="Arial"/>
            </a:endParaRPr>
          </a:p>
        </p:txBody>
      </p:sp>
      <p:sp>
        <p:nvSpPr>
          <p:cNvPr id="89" name="Google Shape;242;p27">
            <a:extLst>
              <a:ext uri="{FF2B5EF4-FFF2-40B4-BE49-F238E27FC236}">
                <a16:creationId xmlns:a16="http://schemas.microsoft.com/office/drawing/2014/main" id="{E7C54DF3-E4C0-45E0-AE69-988682F4E6E7}"/>
              </a:ext>
            </a:extLst>
          </p:cNvPr>
          <p:cNvSpPr/>
          <p:nvPr/>
        </p:nvSpPr>
        <p:spPr>
          <a:xfrm>
            <a:off x="10109692" y="4468548"/>
            <a:ext cx="1216811" cy="338400"/>
          </a:xfrm>
          <a:prstGeom prst="rect">
            <a:avLst/>
          </a:prstGeom>
          <a:noFill/>
          <a:ln>
            <a:noFill/>
          </a:ln>
          <a:effectLst/>
        </p:spPr>
        <p:txBody>
          <a:bodyPr spcFirstLastPara="1" wrap="square" lIns="121900" tIns="60933" rIns="121900" bIns="60933" anchor="t" anchorCtr="0">
            <a:noAutofit/>
          </a:bodyPr>
          <a:lstStyle/>
          <a:p>
            <a:pPr algn="ctr">
              <a:buClr>
                <a:srgbClr val="000000"/>
              </a:buClr>
              <a:buSzPts val="900"/>
            </a:pPr>
            <a:r>
              <a:rPr lang="en-US" altLang="zh-TW" sz="1200" b="1">
                <a:solidFill>
                  <a:srgbClr val="FFFFFF"/>
                </a:solidFill>
                <a:latin typeface="Arial"/>
                <a:ea typeface="Arial"/>
                <a:cs typeface="Arial"/>
                <a:sym typeface="Arial"/>
              </a:rPr>
              <a:t>QVR Center</a:t>
            </a:r>
            <a:endParaRPr lang="en-US" altLang="zh-TW" sz="1200">
              <a:solidFill>
                <a:srgbClr val="000000"/>
              </a:solidFill>
              <a:latin typeface="Arial"/>
              <a:ea typeface="Arial"/>
              <a:cs typeface="Arial"/>
              <a:sym typeface="Arial"/>
            </a:endParaRPr>
          </a:p>
        </p:txBody>
      </p:sp>
      <p:pic>
        <p:nvPicPr>
          <p:cNvPr id="4" name="圖片 3">
            <a:extLst>
              <a:ext uri="{FF2B5EF4-FFF2-40B4-BE49-F238E27FC236}">
                <a16:creationId xmlns:a16="http://schemas.microsoft.com/office/drawing/2014/main" id="{86F52299-8A03-41D4-BEE6-22653CC59A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500" y="2134623"/>
            <a:ext cx="3373376" cy="1316496"/>
          </a:xfrm>
          <a:prstGeom prst="rect">
            <a:avLst/>
          </a:prstGeom>
        </p:spPr>
      </p:pic>
      <p:pic>
        <p:nvPicPr>
          <p:cNvPr id="7" name="圖片 6">
            <a:extLst>
              <a:ext uri="{FF2B5EF4-FFF2-40B4-BE49-F238E27FC236}">
                <a16:creationId xmlns:a16="http://schemas.microsoft.com/office/drawing/2014/main" id="{AF1EFA86-EF20-433D-8632-28BC8CB6E9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500" y="3498849"/>
            <a:ext cx="3373376" cy="1316496"/>
          </a:xfrm>
          <a:prstGeom prst="rect">
            <a:avLst/>
          </a:prstGeom>
        </p:spPr>
      </p:pic>
      <p:pic>
        <p:nvPicPr>
          <p:cNvPr id="12" name="圖片 11">
            <a:extLst>
              <a:ext uri="{FF2B5EF4-FFF2-40B4-BE49-F238E27FC236}">
                <a16:creationId xmlns:a16="http://schemas.microsoft.com/office/drawing/2014/main" id="{C43AC475-2A5B-47E5-9B90-03F77EF05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500" y="4847420"/>
            <a:ext cx="3373376" cy="1316496"/>
          </a:xfrm>
          <a:prstGeom prst="rect">
            <a:avLst/>
          </a:prstGeom>
        </p:spPr>
      </p:pic>
      <p:sp>
        <p:nvSpPr>
          <p:cNvPr id="10" name="Google Shape;242;p27">
            <a:extLst>
              <a:ext uri="{FF2B5EF4-FFF2-40B4-BE49-F238E27FC236}">
                <a16:creationId xmlns:a16="http://schemas.microsoft.com/office/drawing/2014/main" id="{E51CC482-FEAE-4E47-A4C4-429C316A9AF7}"/>
              </a:ext>
            </a:extLst>
          </p:cNvPr>
          <p:cNvSpPr/>
          <p:nvPr/>
        </p:nvSpPr>
        <p:spPr>
          <a:xfrm>
            <a:off x="849478" y="2063736"/>
            <a:ext cx="2479518" cy="653171"/>
          </a:xfrm>
          <a:prstGeom prst="rect">
            <a:avLst/>
          </a:prstGeom>
          <a:noFill/>
          <a:ln>
            <a:noFill/>
          </a:ln>
          <a:effectLst/>
        </p:spPr>
        <p:txBody>
          <a:bodyPr spcFirstLastPara="1" wrap="square" lIns="121900" tIns="60933" rIns="121900" bIns="60933" anchor="t" anchorCtr="0">
            <a:noAutofit/>
          </a:bodyPr>
          <a:lstStyle/>
          <a:p>
            <a:pPr algn="ctr">
              <a:buClr>
                <a:srgbClr val="000000"/>
              </a:buClr>
              <a:buSzPts val="900"/>
            </a:pPr>
            <a:r>
              <a:rPr lang="en-US" altLang="zh-TW" sz="1400" b="1" dirty="0">
                <a:solidFill>
                  <a:srgbClr val="FFFF00"/>
                </a:solidFill>
                <a:latin typeface="Arial" panose="020B0604020202020204" pitchFamily="34" charset="0"/>
                <a:cs typeface="Arial" panose="020B0604020202020204" pitchFamily="34" charset="0"/>
                <a:sym typeface="Arial"/>
              </a:rPr>
              <a:t>Guardian QGD-3014-16PT</a:t>
            </a:r>
          </a:p>
        </p:txBody>
      </p:sp>
      <p:sp>
        <p:nvSpPr>
          <p:cNvPr id="11" name="Google Shape;242;p27">
            <a:extLst>
              <a:ext uri="{FF2B5EF4-FFF2-40B4-BE49-F238E27FC236}">
                <a16:creationId xmlns:a16="http://schemas.microsoft.com/office/drawing/2014/main" id="{51E563AE-F2E2-4A95-AEFB-97BC7549403C}"/>
              </a:ext>
            </a:extLst>
          </p:cNvPr>
          <p:cNvSpPr/>
          <p:nvPr/>
        </p:nvSpPr>
        <p:spPr>
          <a:xfrm>
            <a:off x="849478" y="3427962"/>
            <a:ext cx="2479518" cy="653171"/>
          </a:xfrm>
          <a:prstGeom prst="rect">
            <a:avLst/>
          </a:prstGeom>
          <a:noFill/>
          <a:ln>
            <a:noFill/>
          </a:ln>
          <a:effectLst/>
        </p:spPr>
        <p:txBody>
          <a:bodyPr spcFirstLastPara="1" wrap="square" lIns="121900" tIns="60933" rIns="121900" bIns="60933" anchor="t" anchorCtr="0">
            <a:noAutofit/>
          </a:bodyPr>
          <a:lstStyle/>
          <a:p>
            <a:pPr algn="ctr">
              <a:buClr>
                <a:srgbClr val="000000"/>
              </a:buClr>
              <a:buSzPts val="900"/>
            </a:pPr>
            <a:r>
              <a:rPr lang="en-US" altLang="zh-TW" sz="1400" b="1">
                <a:solidFill>
                  <a:srgbClr val="FFFF00"/>
                </a:solidFill>
                <a:latin typeface="Arial" panose="020B0604020202020204" pitchFamily="34" charset="0"/>
                <a:cs typeface="Arial" panose="020B0604020202020204" pitchFamily="34" charset="0"/>
                <a:sym typeface="Arial"/>
              </a:rPr>
              <a:t>Guardian QGD-3014-16PT</a:t>
            </a:r>
          </a:p>
        </p:txBody>
      </p:sp>
      <p:sp>
        <p:nvSpPr>
          <p:cNvPr id="14" name="Google Shape;242;p27">
            <a:extLst>
              <a:ext uri="{FF2B5EF4-FFF2-40B4-BE49-F238E27FC236}">
                <a16:creationId xmlns:a16="http://schemas.microsoft.com/office/drawing/2014/main" id="{BCB91907-6394-422A-9D79-30EE8D17354B}"/>
              </a:ext>
            </a:extLst>
          </p:cNvPr>
          <p:cNvSpPr/>
          <p:nvPr/>
        </p:nvSpPr>
        <p:spPr>
          <a:xfrm>
            <a:off x="849478" y="4776533"/>
            <a:ext cx="2479518" cy="653171"/>
          </a:xfrm>
          <a:prstGeom prst="rect">
            <a:avLst/>
          </a:prstGeom>
          <a:noFill/>
          <a:ln>
            <a:noFill/>
          </a:ln>
          <a:effectLst/>
        </p:spPr>
        <p:txBody>
          <a:bodyPr spcFirstLastPara="1" wrap="square" lIns="121900" tIns="60933" rIns="121900" bIns="60933" anchor="t" anchorCtr="0">
            <a:noAutofit/>
          </a:bodyPr>
          <a:lstStyle/>
          <a:p>
            <a:pPr algn="ctr">
              <a:buClr>
                <a:srgbClr val="000000"/>
              </a:buClr>
              <a:buSzPts val="900"/>
            </a:pPr>
            <a:r>
              <a:rPr lang="en-US" altLang="zh-TW" sz="1400" b="1">
                <a:solidFill>
                  <a:srgbClr val="FFFF00"/>
                </a:solidFill>
                <a:latin typeface="Arial" panose="020B0604020202020204" pitchFamily="34" charset="0"/>
                <a:cs typeface="Arial" panose="020B0604020202020204" pitchFamily="34" charset="0"/>
                <a:sym typeface="Arial"/>
              </a:rPr>
              <a:t>Guardian QGD-3014-16PT</a:t>
            </a:r>
          </a:p>
        </p:txBody>
      </p:sp>
    </p:spTree>
    <p:extLst>
      <p:ext uri="{BB962C8B-B14F-4D97-AF65-F5344CB8AC3E}">
        <p14:creationId xmlns:p14="http://schemas.microsoft.com/office/powerpoint/2010/main" val="177534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 name="群組 282">
            <a:extLst>
              <a:ext uri="{FF2B5EF4-FFF2-40B4-BE49-F238E27FC236}">
                <a16:creationId xmlns:a16="http://schemas.microsoft.com/office/drawing/2014/main" id="{FB06A1D3-6500-4071-9A4B-44BE92059EEC}"/>
              </a:ext>
            </a:extLst>
          </p:cNvPr>
          <p:cNvGrpSpPr/>
          <p:nvPr/>
        </p:nvGrpSpPr>
        <p:grpSpPr>
          <a:xfrm>
            <a:off x="9695777" y="2918146"/>
            <a:ext cx="60426" cy="2444631"/>
            <a:chOff x="6058041" y="-556015"/>
            <a:chExt cx="60426" cy="5399537"/>
          </a:xfrm>
        </p:grpSpPr>
        <p:cxnSp>
          <p:nvCxnSpPr>
            <p:cNvPr id="284" name="直線接點 283">
              <a:extLst>
                <a:ext uri="{FF2B5EF4-FFF2-40B4-BE49-F238E27FC236}">
                  <a16:creationId xmlns:a16="http://schemas.microsoft.com/office/drawing/2014/main" id="{34AA22F1-EF32-441D-9107-9284A0F7F17B}"/>
                </a:ext>
              </a:extLst>
            </p:cNvPr>
            <p:cNvCxnSpPr>
              <a:cxnSpLocks/>
            </p:cNvCxnSpPr>
            <p:nvPr/>
          </p:nvCxnSpPr>
          <p:spPr>
            <a:xfrm rot="16200000" flipH="1">
              <a:off x="3419896" y="2142555"/>
              <a:ext cx="5397141" cy="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5" name="直線接點 284">
              <a:extLst>
                <a:ext uri="{FF2B5EF4-FFF2-40B4-BE49-F238E27FC236}">
                  <a16:creationId xmlns:a16="http://schemas.microsoft.com/office/drawing/2014/main" id="{4CDCD2EC-1846-487C-BBE0-8761888628B5}"/>
                </a:ext>
              </a:extLst>
            </p:cNvPr>
            <p:cNvCxnSpPr>
              <a:cxnSpLocks/>
            </p:cNvCxnSpPr>
            <p:nvPr/>
          </p:nvCxnSpPr>
          <p:spPr>
            <a:xfrm rot="16200000" flipH="1">
              <a:off x="3358273" y="2143753"/>
              <a:ext cx="5399537" cy="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280" name="群組 279">
            <a:extLst>
              <a:ext uri="{FF2B5EF4-FFF2-40B4-BE49-F238E27FC236}">
                <a16:creationId xmlns:a16="http://schemas.microsoft.com/office/drawing/2014/main" id="{44CCBC0D-D723-4271-A9D6-4CCA73DAEE35}"/>
              </a:ext>
            </a:extLst>
          </p:cNvPr>
          <p:cNvGrpSpPr/>
          <p:nvPr/>
        </p:nvGrpSpPr>
        <p:grpSpPr>
          <a:xfrm>
            <a:off x="1150640" y="2918146"/>
            <a:ext cx="60426" cy="2444631"/>
            <a:chOff x="6058041" y="-556015"/>
            <a:chExt cx="60426" cy="5399537"/>
          </a:xfrm>
        </p:grpSpPr>
        <p:cxnSp>
          <p:nvCxnSpPr>
            <p:cNvPr id="281" name="直線接點 280">
              <a:extLst>
                <a:ext uri="{FF2B5EF4-FFF2-40B4-BE49-F238E27FC236}">
                  <a16:creationId xmlns:a16="http://schemas.microsoft.com/office/drawing/2014/main" id="{2121AD8E-99F1-4171-AB37-E180390C18AC}"/>
                </a:ext>
              </a:extLst>
            </p:cNvPr>
            <p:cNvCxnSpPr>
              <a:cxnSpLocks/>
            </p:cNvCxnSpPr>
            <p:nvPr/>
          </p:nvCxnSpPr>
          <p:spPr>
            <a:xfrm rot="16200000" flipH="1">
              <a:off x="3419896" y="2142555"/>
              <a:ext cx="5397141" cy="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2" name="直線接點 281">
              <a:extLst>
                <a:ext uri="{FF2B5EF4-FFF2-40B4-BE49-F238E27FC236}">
                  <a16:creationId xmlns:a16="http://schemas.microsoft.com/office/drawing/2014/main" id="{6153FE3B-3315-45E3-B709-D23BD2559496}"/>
                </a:ext>
              </a:extLst>
            </p:cNvPr>
            <p:cNvCxnSpPr>
              <a:cxnSpLocks/>
            </p:cNvCxnSpPr>
            <p:nvPr/>
          </p:nvCxnSpPr>
          <p:spPr>
            <a:xfrm rot="16200000" flipH="1">
              <a:off x="3358273" y="2143753"/>
              <a:ext cx="5399537" cy="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277" name="群組 276">
            <a:extLst>
              <a:ext uri="{FF2B5EF4-FFF2-40B4-BE49-F238E27FC236}">
                <a16:creationId xmlns:a16="http://schemas.microsoft.com/office/drawing/2014/main" id="{7D959993-80F8-46C6-BEE4-82D39210451F}"/>
              </a:ext>
            </a:extLst>
          </p:cNvPr>
          <p:cNvGrpSpPr/>
          <p:nvPr/>
        </p:nvGrpSpPr>
        <p:grpSpPr>
          <a:xfrm rot="5400000">
            <a:off x="6061117" y="2746939"/>
            <a:ext cx="60426" cy="5399537"/>
            <a:chOff x="6058041" y="-556015"/>
            <a:chExt cx="60426" cy="5399537"/>
          </a:xfrm>
        </p:grpSpPr>
        <p:cxnSp>
          <p:nvCxnSpPr>
            <p:cNvPr id="278" name="直線接點 277">
              <a:extLst>
                <a:ext uri="{FF2B5EF4-FFF2-40B4-BE49-F238E27FC236}">
                  <a16:creationId xmlns:a16="http://schemas.microsoft.com/office/drawing/2014/main" id="{6870E641-17A1-43C1-87D1-03999BD7194B}"/>
                </a:ext>
              </a:extLst>
            </p:cNvPr>
            <p:cNvCxnSpPr>
              <a:cxnSpLocks/>
            </p:cNvCxnSpPr>
            <p:nvPr/>
          </p:nvCxnSpPr>
          <p:spPr>
            <a:xfrm rot="16200000" flipH="1">
              <a:off x="3419896" y="2142555"/>
              <a:ext cx="5397141" cy="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9" name="直線接點 278">
              <a:extLst>
                <a:ext uri="{FF2B5EF4-FFF2-40B4-BE49-F238E27FC236}">
                  <a16:creationId xmlns:a16="http://schemas.microsoft.com/office/drawing/2014/main" id="{173D13B5-E2BD-45A8-94CB-AF77EDE97E92}"/>
                </a:ext>
              </a:extLst>
            </p:cNvPr>
            <p:cNvCxnSpPr>
              <a:cxnSpLocks/>
            </p:cNvCxnSpPr>
            <p:nvPr/>
          </p:nvCxnSpPr>
          <p:spPr>
            <a:xfrm rot="16200000" flipH="1">
              <a:off x="3358273" y="2143753"/>
              <a:ext cx="5399537" cy="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270" name="群組 269">
            <a:extLst>
              <a:ext uri="{FF2B5EF4-FFF2-40B4-BE49-F238E27FC236}">
                <a16:creationId xmlns:a16="http://schemas.microsoft.com/office/drawing/2014/main" id="{2724C550-02E5-4E99-9355-5BD27520ED02}"/>
              </a:ext>
            </a:extLst>
          </p:cNvPr>
          <p:cNvGrpSpPr/>
          <p:nvPr/>
        </p:nvGrpSpPr>
        <p:grpSpPr>
          <a:xfrm rot="5400000">
            <a:off x="6061117" y="205178"/>
            <a:ext cx="60426" cy="5399537"/>
            <a:chOff x="6058041" y="-556015"/>
            <a:chExt cx="60426" cy="5399537"/>
          </a:xfrm>
        </p:grpSpPr>
        <p:cxnSp>
          <p:nvCxnSpPr>
            <p:cNvPr id="271" name="直線接點 270">
              <a:extLst>
                <a:ext uri="{FF2B5EF4-FFF2-40B4-BE49-F238E27FC236}">
                  <a16:creationId xmlns:a16="http://schemas.microsoft.com/office/drawing/2014/main" id="{A47C68D9-4CD2-4C0B-86BE-F29C04F4A585}"/>
                </a:ext>
              </a:extLst>
            </p:cNvPr>
            <p:cNvCxnSpPr>
              <a:cxnSpLocks/>
            </p:cNvCxnSpPr>
            <p:nvPr/>
          </p:nvCxnSpPr>
          <p:spPr>
            <a:xfrm rot="16200000" flipH="1">
              <a:off x="3419896" y="2142555"/>
              <a:ext cx="5397141" cy="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2" name="直線接點 271">
              <a:extLst>
                <a:ext uri="{FF2B5EF4-FFF2-40B4-BE49-F238E27FC236}">
                  <a16:creationId xmlns:a16="http://schemas.microsoft.com/office/drawing/2014/main" id="{10AE4490-1F60-4CE8-B8D9-C6CCBF928E90}"/>
                </a:ext>
              </a:extLst>
            </p:cNvPr>
            <p:cNvCxnSpPr>
              <a:cxnSpLocks/>
            </p:cNvCxnSpPr>
            <p:nvPr/>
          </p:nvCxnSpPr>
          <p:spPr>
            <a:xfrm rot="16200000" flipH="1">
              <a:off x="3358273" y="2143753"/>
              <a:ext cx="5399537" cy="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00" name="圖片 99">
            <a:extLst>
              <a:ext uri="{FF2B5EF4-FFF2-40B4-BE49-F238E27FC236}">
                <a16:creationId xmlns:a16="http://schemas.microsoft.com/office/drawing/2014/main" id="{04670BCE-1B74-4DF5-9F48-F62D04AA56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908422" y="4553338"/>
            <a:ext cx="368977" cy="2930589"/>
          </a:xfrm>
          <a:prstGeom prst="rect">
            <a:avLst/>
          </a:prstGeom>
        </p:spPr>
      </p:pic>
      <p:sp>
        <p:nvSpPr>
          <p:cNvPr id="2" name="標題 1">
            <a:extLst>
              <a:ext uri="{FF2B5EF4-FFF2-40B4-BE49-F238E27FC236}">
                <a16:creationId xmlns:a16="http://schemas.microsoft.com/office/drawing/2014/main" id="{323356F9-1CDB-473E-A2BF-669CE5251B70}"/>
              </a:ext>
            </a:extLst>
          </p:cNvPr>
          <p:cNvSpPr>
            <a:spLocks noGrp="1"/>
          </p:cNvSpPr>
          <p:nvPr>
            <p:ph type="title"/>
          </p:nvPr>
        </p:nvSpPr>
        <p:spPr>
          <a:xfrm>
            <a:off x="309656" y="0"/>
            <a:ext cx="10515601" cy="1255593"/>
          </a:xfrm>
        </p:spPr>
        <p:txBody>
          <a:bodyPr>
            <a:normAutofit/>
          </a:bodyPr>
          <a:lstStyle/>
          <a:p>
            <a:pPr>
              <a:lnSpc>
                <a:spcPct val="100000"/>
              </a:lnSpc>
            </a:pPr>
            <a:r>
              <a:rPr lang="en" altLang="zh-TW" sz="4400">
                <a:latin typeface="Arial"/>
                <a:ea typeface="微軟正黑體"/>
                <a:cs typeface="Arial"/>
              </a:rPr>
              <a:t>Multi-site surveillance</a:t>
            </a:r>
            <a:br>
              <a:rPr lang="en" altLang="zh-TW" sz="4400"/>
            </a:br>
            <a:r>
              <a:rPr lang="en-US" altLang="zh-TW" sz="3100">
                <a:latin typeface="Arial"/>
                <a:ea typeface="微軟正黑體"/>
                <a:cs typeface="Arial"/>
              </a:rPr>
              <a:t>Reliable, secure and encrypted data by</a:t>
            </a:r>
            <a:r>
              <a:rPr lang="zh-TW" altLang="en-US" sz="3100">
                <a:latin typeface="Arial"/>
                <a:ea typeface="微軟正黑體"/>
                <a:cs typeface="Arial"/>
              </a:rPr>
              <a:t> </a:t>
            </a:r>
            <a:r>
              <a:rPr lang="en-US" altLang="zh-TW" sz="3100">
                <a:latin typeface="Arial"/>
                <a:ea typeface="微軟正黑體"/>
                <a:cs typeface="Arial"/>
              </a:rPr>
              <a:t>SDWAN</a:t>
            </a:r>
            <a:endParaRPr lang="zh-TW" altLang="en-US" sz="3100">
              <a:latin typeface="Arial"/>
              <a:ea typeface="微軟正黑體"/>
              <a:cs typeface="Arial"/>
            </a:endParaRPr>
          </a:p>
        </p:txBody>
      </p:sp>
      <p:sp>
        <p:nvSpPr>
          <p:cNvPr id="5" name="矩形: 圓角 4">
            <a:extLst>
              <a:ext uri="{FF2B5EF4-FFF2-40B4-BE49-F238E27FC236}">
                <a16:creationId xmlns:a16="http://schemas.microsoft.com/office/drawing/2014/main" id="{81F228B4-2B75-4CE2-8987-B4937EC50CE2}"/>
              </a:ext>
            </a:extLst>
          </p:cNvPr>
          <p:cNvSpPr/>
          <p:nvPr/>
        </p:nvSpPr>
        <p:spPr>
          <a:xfrm>
            <a:off x="4714656" y="4385586"/>
            <a:ext cx="2835429" cy="2095561"/>
          </a:xfrm>
          <a:prstGeom prst="roundRect">
            <a:avLst>
              <a:gd name="adj" fmla="val 10007"/>
            </a:avLst>
          </a:prstGeom>
          <a:gradFill>
            <a:gsLst>
              <a:gs pos="50000">
                <a:srgbClr val="0070C0"/>
              </a:gs>
              <a:gs pos="0">
                <a:srgbClr val="00B0F0"/>
              </a:gs>
            </a:gsLst>
            <a:lin ang="540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3200" kern="0">
              <a:solidFill>
                <a:srgbClr val="FFFFFF"/>
              </a:solidFill>
              <a:latin typeface="微軟正黑體" panose="020B0604030504040204" pitchFamily="34" charset="-120"/>
              <a:ea typeface="微軟正黑體" panose="020B0604030504040204" pitchFamily="34" charset="-120"/>
              <a:sym typeface="Arial"/>
            </a:endParaRPr>
          </a:p>
        </p:txBody>
      </p:sp>
      <p:sp>
        <p:nvSpPr>
          <p:cNvPr id="65" name="文字方塊 64">
            <a:extLst>
              <a:ext uri="{FF2B5EF4-FFF2-40B4-BE49-F238E27FC236}">
                <a16:creationId xmlns:a16="http://schemas.microsoft.com/office/drawing/2014/main" id="{BF09AC8F-A5F1-40F4-A477-3F7BE8B4046B}"/>
              </a:ext>
            </a:extLst>
          </p:cNvPr>
          <p:cNvSpPr txBox="1"/>
          <p:nvPr/>
        </p:nvSpPr>
        <p:spPr>
          <a:xfrm>
            <a:off x="4734514" y="6082485"/>
            <a:ext cx="2808119" cy="307777"/>
          </a:xfrm>
          <a:prstGeom prst="rect">
            <a:avLst/>
          </a:prstGeom>
          <a:noFill/>
        </p:spPr>
        <p:txBody>
          <a:bodyPr wrap="square" rtlCol="0" anchor="t">
            <a:spAutoFit/>
          </a:bodyPr>
          <a:lstStyle/>
          <a:p>
            <a:pPr algn="ctr" defTabSz="1219170">
              <a:buClr>
                <a:srgbClr val="000000"/>
              </a:buClr>
              <a:defRPr/>
            </a:pPr>
            <a:r>
              <a:rPr lang="en-US" altLang="zh-TW" sz="1400" b="1" kern="0">
                <a:solidFill>
                  <a:schemeClr val="bg1"/>
                </a:solidFill>
                <a:latin typeface="Arial" panose="020B0604020202020204" pitchFamily="34" charset="0"/>
                <a:ea typeface="新細明體"/>
                <a:cs typeface="Arial" panose="020B0604020202020204" pitchFamily="34" charset="0"/>
                <a:sym typeface="Arial"/>
              </a:rPr>
              <a:t>QVR Center</a:t>
            </a:r>
            <a:endParaRPr lang="zh-TW" altLang="en-US" sz="1400" b="1" kern="0">
              <a:solidFill>
                <a:schemeClr val="bg1"/>
              </a:solidFill>
              <a:latin typeface="Arial" panose="020B0604020202020204" pitchFamily="34" charset="0"/>
              <a:ea typeface="新細明體"/>
              <a:cs typeface="Arial" panose="020B0604020202020204" pitchFamily="34" charset="0"/>
              <a:sym typeface="Arial"/>
            </a:endParaRPr>
          </a:p>
        </p:txBody>
      </p:sp>
      <p:pic>
        <p:nvPicPr>
          <p:cNvPr id="66" name="圖片 65">
            <a:extLst>
              <a:ext uri="{FF2B5EF4-FFF2-40B4-BE49-F238E27FC236}">
                <a16:creationId xmlns:a16="http://schemas.microsoft.com/office/drawing/2014/main" id="{7E7267DB-2EFD-4765-8321-F11C17A322A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678285" y="2242841"/>
            <a:ext cx="2835429" cy="1587404"/>
          </a:xfrm>
          <a:prstGeom prst="rect">
            <a:avLst/>
          </a:prstGeom>
          <a:ln>
            <a:noFill/>
          </a:ln>
          <a:effectLst>
            <a:outerShdw blurRad="50800" dist="38100" dir="5400000" algn="t" rotWithShape="0">
              <a:prstClr val="black">
                <a:alpha val="40000"/>
              </a:prstClr>
            </a:outerShdw>
          </a:effectLst>
        </p:spPr>
      </p:pic>
      <p:sp>
        <p:nvSpPr>
          <p:cNvPr id="67" name="文字方塊 66">
            <a:extLst>
              <a:ext uri="{FF2B5EF4-FFF2-40B4-BE49-F238E27FC236}">
                <a16:creationId xmlns:a16="http://schemas.microsoft.com/office/drawing/2014/main" id="{8062AD4E-9E55-4ACA-8206-78FE1E7DDAEA}"/>
              </a:ext>
            </a:extLst>
          </p:cNvPr>
          <p:cNvSpPr txBox="1"/>
          <p:nvPr/>
        </p:nvSpPr>
        <p:spPr>
          <a:xfrm>
            <a:off x="5204645" y="2667224"/>
            <a:ext cx="1547497" cy="978729"/>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1"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p>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1" lang="en-US" altLang="zh-TW" sz="2400" b="1"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a:t>
            </a:r>
            <a:endParaRPr kumimoji="1"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1" lang="en-US" altLang="zh-TW" sz="2400" b="1"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Intranet</a:t>
            </a:r>
            <a:endParaRPr kumimoji="1" lang="zh-TW" altLang="en-US"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nvGrpSpPr>
          <p:cNvPr id="11" name="群組 10">
            <a:extLst>
              <a:ext uri="{FF2B5EF4-FFF2-40B4-BE49-F238E27FC236}">
                <a16:creationId xmlns:a16="http://schemas.microsoft.com/office/drawing/2014/main" id="{5E9D9D54-DD8D-4497-8094-32BA3154D17F}"/>
              </a:ext>
            </a:extLst>
          </p:cNvPr>
          <p:cNvGrpSpPr/>
          <p:nvPr/>
        </p:nvGrpSpPr>
        <p:grpSpPr>
          <a:xfrm>
            <a:off x="6041977" y="3643558"/>
            <a:ext cx="108045" cy="968479"/>
            <a:chOff x="6058040" y="3875044"/>
            <a:chExt cx="108045" cy="968479"/>
          </a:xfrm>
        </p:grpSpPr>
        <p:cxnSp>
          <p:nvCxnSpPr>
            <p:cNvPr id="69" name="直線接點 68">
              <a:extLst>
                <a:ext uri="{FF2B5EF4-FFF2-40B4-BE49-F238E27FC236}">
                  <a16:creationId xmlns:a16="http://schemas.microsoft.com/office/drawing/2014/main" id="{976F37ED-0DA7-4CBE-99BE-7E4F2225ECA6}"/>
                </a:ext>
              </a:extLst>
            </p:cNvPr>
            <p:cNvCxnSpPr>
              <a:cxnSpLocks/>
            </p:cNvCxnSpPr>
            <p:nvPr/>
          </p:nvCxnSpPr>
          <p:spPr>
            <a:xfrm>
              <a:off x="6166084" y="3875044"/>
              <a:ext cx="1" cy="966084"/>
            </a:xfrm>
            <a:prstGeom prst="line">
              <a:avLst/>
            </a:prstGeom>
            <a:ln w="38100">
              <a:solidFill>
                <a:srgbClr val="00B0F0"/>
              </a:solidFill>
            </a:ln>
            <a:effectLst/>
          </p:spPr>
          <p:style>
            <a:lnRef idx="1">
              <a:schemeClr val="accent1"/>
            </a:lnRef>
            <a:fillRef idx="0">
              <a:schemeClr val="accent1"/>
            </a:fillRef>
            <a:effectRef idx="0">
              <a:schemeClr val="accent1"/>
            </a:effectRef>
            <a:fontRef idx="minor">
              <a:schemeClr val="tx1"/>
            </a:fontRef>
          </p:style>
        </p:cxnSp>
        <p:cxnSp>
          <p:nvCxnSpPr>
            <p:cNvPr id="120" name="直線接點 119">
              <a:extLst>
                <a:ext uri="{FF2B5EF4-FFF2-40B4-BE49-F238E27FC236}">
                  <a16:creationId xmlns:a16="http://schemas.microsoft.com/office/drawing/2014/main" id="{AF42E17F-6A7F-44C9-8348-A5461BCA39B1}"/>
                </a:ext>
              </a:extLst>
            </p:cNvPr>
            <p:cNvCxnSpPr>
              <a:cxnSpLocks/>
            </p:cNvCxnSpPr>
            <p:nvPr/>
          </p:nvCxnSpPr>
          <p:spPr>
            <a:xfrm>
              <a:off x="6058040" y="3877439"/>
              <a:ext cx="1" cy="966084"/>
            </a:xfrm>
            <a:prstGeom prst="line">
              <a:avLst/>
            </a:prstGeom>
            <a:ln w="38100">
              <a:solidFill>
                <a:srgbClr val="00B0F0"/>
              </a:solidFill>
            </a:ln>
            <a:effectLst/>
          </p:spPr>
          <p:style>
            <a:lnRef idx="1">
              <a:schemeClr val="accent1"/>
            </a:lnRef>
            <a:fillRef idx="0">
              <a:schemeClr val="accent1"/>
            </a:fillRef>
            <a:effectRef idx="0">
              <a:schemeClr val="accent1"/>
            </a:effectRef>
            <a:fontRef idx="minor">
              <a:schemeClr val="tx1"/>
            </a:fontRef>
          </p:style>
        </p:cxnSp>
      </p:grpSp>
      <p:pic>
        <p:nvPicPr>
          <p:cNvPr id="121" name="圖片 120">
            <a:extLst>
              <a:ext uri="{FF2B5EF4-FFF2-40B4-BE49-F238E27FC236}">
                <a16:creationId xmlns:a16="http://schemas.microsoft.com/office/drawing/2014/main" id="{B7EFB337-ACAD-4E30-8AAE-CAF6ECB72C8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870180" y="4507320"/>
            <a:ext cx="2451639" cy="1532547"/>
          </a:xfrm>
          <a:prstGeom prst="rect">
            <a:avLst/>
          </a:prstGeom>
          <a:effectLst/>
        </p:spPr>
      </p:pic>
      <p:sp>
        <p:nvSpPr>
          <p:cNvPr id="81" name="矩形: 圓角 80">
            <a:extLst>
              <a:ext uri="{FF2B5EF4-FFF2-40B4-BE49-F238E27FC236}">
                <a16:creationId xmlns:a16="http://schemas.microsoft.com/office/drawing/2014/main" id="{3937A6EA-4840-4A9A-8F9A-A94898D5F675}"/>
              </a:ext>
            </a:extLst>
          </p:cNvPr>
          <p:cNvSpPr/>
          <p:nvPr/>
        </p:nvSpPr>
        <p:spPr>
          <a:xfrm>
            <a:off x="256258" y="1798378"/>
            <a:ext cx="3144644" cy="2105841"/>
          </a:xfrm>
          <a:prstGeom prst="roundRect">
            <a:avLst>
              <a:gd name="adj" fmla="val 10007"/>
            </a:avLst>
          </a:prstGeom>
          <a:gradFill>
            <a:gsLst>
              <a:gs pos="50000">
                <a:srgbClr val="0070C0"/>
              </a:gs>
              <a:gs pos="0">
                <a:srgbClr val="00B0F0"/>
              </a:gs>
            </a:gsLst>
            <a:lin ang="540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3200" kern="0">
              <a:solidFill>
                <a:srgbClr val="FFFFFF"/>
              </a:solidFill>
              <a:latin typeface="微軟正黑體" panose="020B0604030504040204" pitchFamily="34" charset="-120"/>
              <a:ea typeface="微軟正黑體" panose="020B0604030504040204" pitchFamily="34" charset="-120"/>
              <a:sym typeface="Arial"/>
            </a:endParaRPr>
          </a:p>
        </p:txBody>
      </p:sp>
      <p:pic>
        <p:nvPicPr>
          <p:cNvPr id="83" name="圖片 82" descr="一張含有 向量圖形 的圖片&#10;&#10;自動產生的描述">
            <a:extLst>
              <a:ext uri="{FF2B5EF4-FFF2-40B4-BE49-F238E27FC236}">
                <a16:creationId xmlns:a16="http://schemas.microsoft.com/office/drawing/2014/main" id="{AE582F0D-5C6B-465C-88E7-4221047E5D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9700" y="1929852"/>
            <a:ext cx="713893" cy="713893"/>
          </a:xfrm>
          <a:prstGeom prst="rect">
            <a:avLst/>
          </a:prstGeom>
          <a:effectLst>
            <a:glow rad="101600">
              <a:schemeClr val="bg1">
                <a:alpha val="60000"/>
              </a:schemeClr>
            </a:glow>
            <a:outerShdw blurRad="50800" dist="38100" dir="2700000" algn="tl" rotWithShape="0">
              <a:prstClr val="black">
                <a:alpha val="40000"/>
              </a:prstClr>
            </a:outerShdw>
          </a:effectLst>
        </p:spPr>
      </p:pic>
      <p:sp>
        <p:nvSpPr>
          <p:cNvPr id="107" name="文字方塊 106">
            <a:extLst>
              <a:ext uri="{FF2B5EF4-FFF2-40B4-BE49-F238E27FC236}">
                <a16:creationId xmlns:a16="http://schemas.microsoft.com/office/drawing/2014/main" id="{F157FFE1-77B8-44CF-AD78-7598BCC11A1A}"/>
              </a:ext>
            </a:extLst>
          </p:cNvPr>
          <p:cNvSpPr txBox="1"/>
          <p:nvPr/>
        </p:nvSpPr>
        <p:spPr>
          <a:xfrm>
            <a:off x="2348364" y="2703905"/>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endParaRPr>
          </a:p>
        </p:txBody>
      </p:sp>
      <p:grpSp>
        <p:nvGrpSpPr>
          <p:cNvPr id="132" name="群組 131">
            <a:extLst>
              <a:ext uri="{FF2B5EF4-FFF2-40B4-BE49-F238E27FC236}">
                <a16:creationId xmlns:a16="http://schemas.microsoft.com/office/drawing/2014/main" id="{7E17CF67-F676-404C-B5B0-CE8505EC068F}"/>
              </a:ext>
            </a:extLst>
          </p:cNvPr>
          <p:cNvGrpSpPr/>
          <p:nvPr/>
        </p:nvGrpSpPr>
        <p:grpSpPr>
          <a:xfrm>
            <a:off x="444141" y="1880647"/>
            <a:ext cx="931894" cy="927674"/>
            <a:chOff x="-119576" y="7259462"/>
            <a:chExt cx="1230674" cy="1225101"/>
          </a:xfrm>
          <a:effectLst>
            <a:outerShdw blurRad="50800" dist="38100" dir="2700000" algn="tl" rotWithShape="0">
              <a:prstClr val="black">
                <a:alpha val="40000"/>
              </a:prstClr>
            </a:outerShdw>
          </a:effectLst>
        </p:grpSpPr>
        <p:grpSp>
          <p:nvGrpSpPr>
            <p:cNvPr id="133" name="群組 132">
              <a:extLst>
                <a:ext uri="{FF2B5EF4-FFF2-40B4-BE49-F238E27FC236}">
                  <a16:creationId xmlns:a16="http://schemas.microsoft.com/office/drawing/2014/main" id="{B9D5CF3B-6868-4892-BECC-CAEDEA25FF74}"/>
                </a:ext>
              </a:extLst>
            </p:cNvPr>
            <p:cNvGrpSpPr/>
            <p:nvPr/>
          </p:nvGrpSpPr>
          <p:grpSpPr>
            <a:xfrm>
              <a:off x="-119576" y="7259462"/>
              <a:ext cx="1230674" cy="1225101"/>
              <a:chOff x="-318169" y="9374732"/>
              <a:chExt cx="601941" cy="744194"/>
            </a:xfrm>
          </p:grpSpPr>
          <p:sp>
            <p:nvSpPr>
              <p:cNvPr id="136" name="手繪多邊形: 圖案 135">
                <a:extLst>
                  <a:ext uri="{FF2B5EF4-FFF2-40B4-BE49-F238E27FC236}">
                    <a16:creationId xmlns:a16="http://schemas.microsoft.com/office/drawing/2014/main" id="{C018EF89-1249-4876-9FE9-5B55294BF505}"/>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0" name="手繪多邊形: 圖案 139">
                <a:extLst>
                  <a:ext uri="{FF2B5EF4-FFF2-40B4-BE49-F238E27FC236}">
                    <a16:creationId xmlns:a16="http://schemas.microsoft.com/office/drawing/2014/main" id="{D8435034-CDD8-4A2D-8B06-D19F548F718A}"/>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1" name="手繪多邊形: 圖案 140">
                <a:extLst>
                  <a:ext uri="{FF2B5EF4-FFF2-40B4-BE49-F238E27FC236}">
                    <a16:creationId xmlns:a16="http://schemas.microsoft.com/office/drawing/2014/main" id="{C3E59D61-8ECA-4C84-9F94-B8BA81614A17}"/>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2" name="手繪多邊形: 圖案 141">
                <a:extLst>
                  <a:ext uri="{FF2B5EF4-FFF2-40B4-BE49-F238E27FC236}">
                    <a16:creationId xmlns:a16="http://schemas.microsoft.com/office/drawing/2014/main" id="{DAF4E388-E5E8-41BF-BE3C-011BAFAF2C3E}"/>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3" name="手繪多邊形: 圖案 142">
                <a:extLst>
                  <a:ext uri="{FF2B5EF4-FFF2-40B4-BE49-F238E27FC236}">
                    <a16:creationId xmlns:a16="http://schemas.microsoft.com/office/drawing/2014/main" id="{1A12F491-B62D-4E6E-AEDD-862FA8093036}"/>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4" name="手繪多邊形: 圖案 143">
                <a:extLst>
                  <a:ext uri="{FF2B5EF4-FFF2-40B4-BE49-F238E27FC236}">
                    <a16:creationId xmlns:a16="http://schemas.microsoft.com/office/drawing/2014/main" id="{EF4C8062-4FE0-499D-B196-294C8A622684}"/>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5" name="手繪多邊形: 圖案 144">
                <a:extLst>
                  <a:ext uri="{FF2B5EF4-FFF2-40B4-BE49-F238E27FC236}">
                    <a16:creationId xmlns:a16="http://schemas.microsoft.com/office/drawing/2014/main" id="{1936D318-C509-41EB-A3B8-022DC9B6393C}"/>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6" name="手繪多邊形: 圖案 145">
                <a:extLst>
                  <a:ext uri="{FF2B5EF4-FFF2-40B4-BE49-F238E27FC236}">
                    <a16:creationId xmlns:a16="http://schemas.microsoft.com/office/drawing/2014/main" id="{13F87FBD-CE3C-4CD2-B588-EE4EE1A4EC58}"/>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7" name="手繪多邊形: 圖案 146">
                <a:extLst>
                  <a:ext uri="{FF2B5EF4-FFF2-40B4-BE49-F238E27FC236}">
                    <a16:creationId xmlns:a16="http://schemas.microsoft.com/office/drawing/2014/main" id="{2E08BA7E-D72E-484F-82CF-FCE6AEDF988F}"/>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8" name="手繪多邊形: 圖案 147">
                <a:extLst>
                  <a:ext uri="{FF2B5EF4-FFF2-40B4-BE49-F238E27FC236}">
                    <a16:creationId xmlns:a16="http://schemas.microsoft.com/office/drawing/2014/main" id="{8FE405D3-3223-48E4-B92F-EC8D29B659F7}"/>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9" name="手繪多邊形: 圖案 148">
                <a:extLst>
                  <a:ext uri="{FF2B5EF4-FFF2-40B4-BE49-F238E27FC236}">
                    <a16:creationId xmlns:a16="http://schemas.microsoft.com/office/drawing/2014/main" id="{4BBBB55E-FF76-4878-9F22-542EF1DE6185}"/>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35" name="矩形 134">
              <a:extLst>
                <a:ext uri="{FF2B5EF4-FFF2-40B4-BE49-F238E27FC236}">
                  <a16:creationId xmlns:a16="http://schemas.microsoft.com/office/drawing/2014/main" id="{BDAC4D11-D1A3-4733-923D-31E55D2F7321}"/>
                </a:ext>
              </a:extLst>
            </p:cNvPr>
            <p:cNvSpPr/>
            <p:nvPr/>
          </p:nvSpPr>
          <p:spPr>
            <a:xfrm>
              <a:off x="47364" y="7762427"/>
              <a:ext cx="554312" cy="57193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00FFD5"/>
                  </a:solidFill>
                  <a:effectLst/>
                  <a:uLnTx/>
                  <a:uFillTx/>
                  <a:latin typeface="Arial" panose="020B0604020202020204" pitchFamily="34" charset="0"/>
                  <a:ea typeface="微軟正黑體" panose="020B0604030504040204" pitchFamily="34" charset="-120"/>
                  <a:cs typeface="Arial" panose="020B0604020202020204" pitchFamily="34" charset="0"/>
                </a:rPr>
                <a:t>A</a:t>
              </a:r>
              <a:endParaRPr kumimoji="0" lang="zh-TW" altLang="en-US" sz="2400" b="0" i="0" u="none" strike="noStrike" kern="1200" cap="none" spc="0" normalizeH="0" baseline="0" noProof="0">
                <a:ln>
                  <a:noFill/>
                </a:ln>
                <a:solidFill>
                  <a:srgbClr val="00FFD5"/>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150" name="手繪多邊形: 圖案 149">
            <a:extLst>
              <a:ext uri="{FF2B5EF4-FFF2-40B4-BE49-F238E27FC236}">
                <a16:creationId xmlns:a16="http://schemas.microsoft.com/office/drawing/2014/main" id="{4A43ED7C-71D3-4747-B456-B3B015B376F5}"/>
              </a:ext>
            </a:extLst>
          </p:cNvPr>
          <p:cNvSpPr/>
          <p:nvPr/>
        </p:nvSpPr>
        <p:spPr>
          <a:xfrm>
            <a:off x="1515416" y="1986076"/>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a:effectLst>
            <a:outerShdw blurRad="50800" dist="38100" dir="2700000" algn="tl" rotWithShape="0">
              <a:prstClr val="black">
                <a:alpha val="40000"/>
              </a:prstClr>
            </a:outerShdw>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7" name="矩形: 圓角 126">
            <a:extLst>
              <a:ext uri="{FF2B5EF4-FFF2-40B4-BE49-F238E27FC236}">
                <a16:creationId xmlns:a16="http://schemas.microsoft.com/office/drawing/2014/main" id="{38CB7CBF-06F4-4A1B-9DDD-44DACF1C4DE6}"/>
              </a:ext>
            </a:extLst>
          </p:cNvPr>
          <p:cNvSpPr/>
          <p:nvPr/>
        </p:nvSpPr>
        <p:spPr>
          <a:xfrm>
            <a:off x="8791098" y="1798378"/>
            <a:ext cx="3144644" cy="2105841"/>
          </a:xfrm>
          <a:prstGeom prst="roundRect">
            <a:avLst>
              <a:gd name="adj" fmla="val 10007"/>
            </a:avLst>
          </a:prstGeom>
          <a:gradFill>
            <a:gsLst>
              <a:gs pos="50000">
                <a:srgbClr val="0070C0"/>
              </a:gs>
              <a:gs pos="0">
                <a:srgbClr val="00B0F0"/>
              </a:gs>
            </a:gsLst>
            <a:lin ang="540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32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sym typeface="Arial"/>
            </a:endParaRPr>
          </a:p>
        </p:txBody>
      </p:sp>
      <p:pic>
        <p:nvPicPr>
          <p:cNvPr id="129" name="圖片 128" descr="一張含有 向量圖形 的圖片&#10;&#10;自動產生的描述">
            <a:extLst>
              <a:ext uri="{FF2B5EF4-FFF2-40B4-BE49-F238E27FC236}">
                <a16:creationId xmlns:a16="http://schemas.microsoft.com/office/drawing/2014/main" id="{34BE4B2C-382B-49DA-B7EB-FB7ABE53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64540" y="1929852"/>
            <a:ext cx="713893" cy="713893"/>
          </a:xfrm>
          <a:prstGeom prst="rect">
            <a:avLst/>
          </a:prstGeom>
          <a:effectLst>
            <a:glow rad="101600">
              <a:schemeClr val="bg1">
                <a:alpha val="60000"/>
              </a:schemeClr>
            </a:glow>
            <a:outerShdw blurRad="50800" dist="38100" dir="2700000" algn="tl" rotWithShape="0">
              <a:prstClr val="black">
                <a:alpha val="40000"/>
              </a:prstClr>
            </a:outerShdw>
          </a:effectLst>
        </p:spPr>
      </p:pic>
      <p:sp>
        <p:nvSpPr>
          <p:cNvPr id="131" name="文字方塊 130">
            <a:extLst>
              <a:ext uri="{FF2B5EF4-FFF2-40B4-BE49-F238E27FC236}">
                <a16:creationId xmlns:a16="http://schemas.microsoft.com/office/drawing/2014/main" id="{67427FF6-5224-4C42-9F62-15DCA88400CC}"/>
              </a:ext>
            </a:extLst>
          </p:cNvPr>
          <p:cNvSpPr txBox="1"/>
          <p:nvPr/>
        </p:nvSpPr>
        <p:spPr>
          <a:xfrm>
            <a:off x="10883204" y="2703905"/>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endParaRPr>
          </a:p>
        </p:txBody>
      </p:sp>
      <p:grpSp>
        <p:nvGrpSpPr>
          <p:cNvPr id="134" name="群組 133">
            <a:extLst>
              <a:ext uri="{FF2B5EF4-FFF2-40B4-BE49-F238E27FC236}">
                <a16:creationId xmlns:a16="http://schemas.microsoft.com/office/drawing/2014/main" id="{0ED5E868-6B84-42DF-B718-C5A9BA74C5DA}"/>
              </a:ext>
            </a:extLst>
          </p:cNvPr>
          <p:cNvGrpSpPr/>
          <p:nvPr/>
        </p:nvGrpSpPr>
        <p:grpSpPr>
          <a:xfrm>
            <a:off x="8978981" y="1880650"/>
            <a:ext cx="931894" cy="927674"/>
            <a:chOff x="-119575" y="7259463"/>
            <a:chExt cx="1230674" cy="1225101"/>
          </a:xfrm>
          <a:effectLst>
            <a:outerShdw blurRad="50800" dist="38100" dir="2700000" algn="tl" rotWithShape="0">
              <a:prstClr val="black">
                <a:alpha val="40000"/>
              </a:prstClr>
            </a:outerShdw>
          </a:effectLst>
        </p:grpSpPr>
        <p:grpSp>
          <p:nvGrpSpPr>
            <p:cNvPr id="137" name="群組 136">
              <a:extLst>
                <a:ext uri="{FF2B5EF4-FFF2-40B4-BE49-F238E27FC236}">
                  <a16:creationId xmlns:a16="http://schemas.microsoft.com/office/drawing/2014/main" id="{171B7B6C-7C9E-44F1-9815-15880760033B}"/>
                </a:ext>
              </a:extLst>
            </p:cNvPr>
            <p:cNvGrpSpPr/>
            <p:nvPr/>
          </p:nvGrpSpPr>
          <p:grpSpPr>
            <a:xfrm>
              <a:off x="-119575" y="7259463"/>
              <a:ext cx="1230674" cy="1225101"/>
              <a:chOff x="-318169" y="9374732"/>
              <a:chExt cx="601941" cy="744194"/>
            </a:xfrm>
          </p:grpSpPr>
          <p:sp>
            <p:nvSpPr>
              <p:cNvPr id="139" name="手繪多邊形: 圖案 138">
                <a:extLst>
                  <a:ext uri="{FF2B5EF4-FFF2-40B4-BE49-F238E27FC236}">
                    <a16:creationId xmlns:a16="http://schemas.microsoft.com/office/drawing/2014/main" id="{3EDE207F-5CF9-4010-B969-AF1895E7BFEB}"/>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1" name="手繪多邊形: 圖案 150">
                <a:extLst>
                  <a:ext uri="{FF2B5EF4-FFF2-40B4-BE49-F238E27FC236}">
                    <a16:creationId xmlns:a16="http://schemas.microsoft.com/office/drawing/2014/main" id="{26E6EB6A-0D56-40E1-9C11-3B4D5268A30D}"/>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2" name="手繪多邊形: 圖案 151">
                <a:extLst>
                  <a:ext uri="{FF2B5EF4-FFF2-40B4-BE49-F238E27FC236}">
                    <a16:creationId xmlns:a16="http://schemas.microsoft.com/office/drawing/2014/main" id="{BB5CB805-DF99-4EAD-A679-2D367BC89F28}"/>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3" name="手繪多邊形: 圖案 152">
                <a:extLst>
                  <a:ext uri="{FF2B5EF4-FFF2-40B4-BE49-F238E27FC236}">
                    <a16:creationId xmlns:a16="http://schemas.microsoft.com/office/drawing/2014/main" id="{63EB04D6-AC79-44CA-9D10-D97B50740976}"/>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4" name="手繪多邊形: 圖案 153">
                <a:extLst>
                  <a:ext uri="{FF2B5EF4-FFF2-40B4-BE49-F238E27FC236}">
                    <a16:creationId xmlns:a16="http://schemas.microsoft.com/office/drawing/2014/main" id="{98B50B6D-7575-40EA-9FA5-8C2C215DF241}"/>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5" name="手繪多邊形: 圖案 154">
                <a:extLst>
                  <a:ext uri="{FF2B5EF4-FFF2-40B4-BE49-F238E27FC236}">
                    <a16:creationId xmlns:a16="http://schemas.microsoft.com/office/drawing/2014/main" id="{AE47F2E7-ACBF-49A3-AE64-A846216DD031}"/>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6" name="手繪多邊形: 圖案 155">
                <a:extLst>
                  <a:ext uri="{FF2B5EF4-FFF2-40B4-BE49-F238E27FC236}">
                    <a16:creationId xmlns:a16="http://schemas.microsoft.com/office/drawing/2014/main" id="{581F6EF0-BC38-4CEB-B589-B53722948B61}"/>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7" name="手繪多邊形: 圖案 156">
                <a:extLst>
                  <a:ext uri="{FF2B5EF4-FFF2-40B4-BE49-F238E27FC236}">
                    <a16:creationId xmlns:a16="http://schemas.microsoft.com/office/drawing/2014/main" id="{8948DA1D-7FA1-4AC4-83F3-6EA3F82160FA}"/>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8" name="手繪多邊形: 圖案 157">
                <a:extLst>
                  <a:ext uri="{FF2B5EF4-FFF2-40B4-BE49-F238E27FC236}">
                    <a16:creationId xmlns:a16="http://schemas.microsoft.com/office/drawing/2014/main" id="{4BD5C7F2-2653-41A9-96DA-1E1EE776EC60}"/>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9" name="手繪多邊形: 圖案 158">
                <a:extLst>
                  <a:ext uri="{FF2B5EF4-FFF2-40B4-BE49-F238E27FC236}">
                    <a16:creationId xmlns:a16="http://schemas.microsoft.com/office/drawing/2014/main" id="{4FC6BAA8-EF96-4F80-B416-CF1488E9EE89}"/>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0" name="手繪多邊形: 圖案 159">
                <a:extLst>
                  <a:ext uri="{FF2B5EF4-FFF2-40B4-BE49-F238E27FC236}">
                    <a16:creationId xmlns:a16="http://schemas.microsoft.com/office/drawing/2014/main" id="{D856A270-FB82-4C5D-A843-AC44E8F78EFD}"/>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38" name="矩形 137">
              <a:extLst>
                <a:ext uri="{FF2B5EF4-FFF2-40B4-BE49-F238E27FC236}">
                  <a16:creationId xmlns:a16="http://schemas.microsoft.com/office/drawing/2014/main" id="{6A2A5711-D86C-4F7A-88AA-0225B55C11AD}"/>
                </a:ext>
              </a:extLst>
            </p:cNvPr>
            <p:cNvSpPr/>
            <p:nvPr/>
          </p:nvSpPr>
          <p:spPr>
            <a:xfrm>
              <a:off x="47364" y="7762427"/>
              <a:ext cx="554311" cy="6096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00FFD5"/>
                  </a:solidFill>
                  <a:effectLst/>
                  <a:uLnTx/>
                  <a:uFillTx/>
                  <a:latin typeface="Arial" panose="020B0604020202020204" pitchFamily="34" charset="0"/>
                  <a:ea typeface="微軟正黑體" panose="020B0604030504040204" pitchFamily="34" charset="-120"/>
                  <a:cs typeface="Arial" panose="020B0604020202020204" pitchFamily="34" charset="0"/>
                </a:rPr>
                <a:t>C</a:t>
              </a:r>
              <a:endParaRPr kumimoji="0" lang="zh-TW" altLang="en-US" sz="2400" b="0" i="0" u="none" strike="noStrike" kern="1200" cap="none" spc="0" normalizeH="0" baseline="0" noProof="0">
                <a:ln>
                  <a:noFill/>
                </a:ln>
                <a:solidFill>
                  <a:srgbClr val="00FFD5"/>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161" name="手繪多邊形: 圖案 160">
            <a:extLst>
              <a:ext uri="{FF2B5EF4-FFF2-40B4-BE49-F238E27FC236}">
                <a16:creationId xmlns:a16="http://schemas.microsoft.com/office/drawing/2014/main" id="{8AE03A5F-471F-4698-BCAA-E3BB2CA769CF}"/>
              </a:ext>
            </a:extLst>
          </p:cNvPr>
          <p:cNvSpPr/>
          <p:nvPr/>
        </p:nvSpPr>
        <p:spPr>
          <a:xfrm>
            <a:off x="10050256" y="1986076"/>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a:effectLst>
            <a:outerShdw blurRad="50800" dist="38100" dir="2700000" algn="tl" rotWithShape="0">
              <a:prstClr val="black">
                <a:alpha val="40000"/>
              </a:prstClr>
            </a:outerShdw>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6" name="矩形: 圓角 165">
            <a:extLst>
              <a:ext uri="{FF2B5EF4-FFF2-40B4-BE49-F238E27FC236}">
                <a16:creationId xmlns:a16="http://schemas.microsoft.com/office/drawing/2014/main" id="{F5B8F7F2-E727-4FD3-A917-788A7A91DF6C}"/>
              </a:ext>
            </a:extLst>
          </p:cNvPr>
          <p:cNvSpPr/>
          <p:nvPr/>
        </p:nvSpPr>
        <p:spPr>
          <a:xfrm>
            <a:off x="236448" y="4375306"/>
            <a:ext cx="3144644" cy="2105841"/>
          </a:xfrm>
          <a:prstGeom prst="roundRect">
            <a:avLst>
              <a:gd name="adj" fmla="val 10007"/>
            </a:avLst>
          </a:prstGeom>
          <a:gradFill>
            <a:gsLst>
              <a:gs pos="50000">
                <a:srgbClr val="0070C0"/>
              </a:gs>
              <a:gs pos="0">
                <a:srgbClr val="00B0F0"/>
              </a:gs>
            </a:gsLst>
            <a:lin ang="540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3200" kern="0">
              <a:solidFill>
                <a:srgbClr val="FFFFFF"/>
              </a:solidFill>
              <a:latin typeface="微軟正黑體" panose="020B0604030504040204" pitchFamily="34" charset="-120"/>
              <a:ea typeface="微軟正黑體" panose="020B0604030504040204" pitchFamily="34" charset="-120"/>
              <a:sym typeface="Arial"/>
            </a:endParaRPr>
          </a:p>
        </p:txBody>
      </p:sp>
      <p:pic>
        <p:nvPicPr>
          <p:cNvPr id="167" name="圖片 166" descr="一張含有 向量圖形 的圖片&#10;&#10;自動產生的描述">
            <a:extLst>
              <a:ext uri="{FF2B5EF4-FFF2-40B4-BE49-F238E27FC236}">
                <a16:creationId xmlns:a16="http://schemas.microsoft.com/office/drawing/2014/main" id="{94D1F703-7235-4538-B85D-4B4B972AE7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9890" y="4506780"/>
            <a:ext cx="713893" cy="713893"/>
          </a:xfrm>
          <a:prstGeom prst="rect">
            <a:avLst/>
          </a:prstGeom>
          <a:effectLst>
            <a:glow rad="101600">
              <a:schemeClr val="bg1">
                <a:alpha val="60000"/>
              </a:schemeClr>
            </a:glow>
            <a:outerShdw blurRad="50800" dist="38100" dir="2700000" algn="tl" rotWithShape="0">
              <a:prstClr val="black">
                <a:alpha val="40000"/>
              </a:prstClr>
            </a:outerShdw>
          </a:effectLst>
        </p:spPr>
      </p:pic>
      <p:sp>
        <p:nvSpPr>
          <p:cNvPr id="169" name="文字方塊 168">
            <a:extLst>
              <a:ext uri="{FF2B5EF4-FFF2-40B4-BE49-F238E27FC236}">
                <a16:creationId xmlns:a16="http://schemas.microsoft.com/office/drawing/2014/main" id="{F79B26A4-C196-4094-B10A-09BB8471B3CB}"/>
              </a:ext>
            </a:extLst>
          </p:cNvPr>
          <p:cNvSpPr txBox="1"/>
          <p:nvPr/>
        </p:nvSpPr>
        <p:spPr>
          <a:xfrm>
            <a:off x="2328554" y="5280833"/>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endParaRPr>
          </a:p>
        </p:txBody>
      </p:sp>
      <p:grpSp>
        <p:nvGrpSpPr>
          <p:cNvPr id="171" name="群組 170">
            <a:extLst>
              <a:ext uri="{FF2B5EF4-FFF2-40B4-BE49-F238E27FC236}">
                <a16:creationId xmlns:a16="http://schemas.microsoft.com/office/drawing/2014/main" id="{960E9758-E7F8-4AAE-85EF-22B22730C5A3}"/>
              </a:ext>
            </a:extLst>
          </p:cNvPr>
          <p:cNvGrpSpPr/>
          <p:nvPr/>
        </p:nvGrpSpPr>
        <p:grpSpPr>
          <a:xfrm>
            <a:off x="424331" y="4457578"/>
            <a:ext cx="931894" cy="927674"/>
            <a:chOff x="-119575" y="7259463"/>
            <a:chExt cx="1230674" cy="1225101"/>
          </a:xfrm>
          <a:effectLst>
            <a:outerShdw blurRad="50800" dist="38100" dir="2700000" algn="tl" rotWithShape="0">
              <a:prstClr val="black">
                <a:alpha val="40000"/>
              </a:prstClr>
            </a:outerShdw>
          </a:effectLst>
        </p:grpSpPr>
        <p:grpSp>
          <p:nvGrpSpPr>
            <p:cNvPr id="172" name="群組 171">
              <a:extLst>
                <a:ext uri="{FF2B5EF4-FFF2-40B4-BE49-F238E27FC236}">
                  <a16:creationId xmlns:a16="http://schemas.microsoft.com/office/drawing/2014/main" id="{D3E0BA2D-A94C-4788-ADC9-037508190918}"/>
                </a:ext>
              </a:extLst>
            </p:cNvPr>
            <p:cNvGrpSpPr/>
            <p:nvPr/>
          </p:nvGrpSpPr>
          <p:grpSpPr>
            <a:xfrm>
              <a:off x="-119575" y="7259463"/>
              <a:ext cx="1230674" cy="1225101"/>
              <a:chOff x="-318169" y="9374732"/>
              <a:chExt cx="601941" cy="744194"/>
            </a:xfrm>
          </p:grpSpPr>
          <p:sp>
            <p:nvSpPr>
              <p:cNvPr id="174" name="手繪多邊形: 圖案 173">
                <a:extLst>
                  <a:ext uri="{FF2B5EF4-FFF2-40B4-BE49-F238E27FC236}">
                    <a16:creationId xmlns:a16="http://schemas.microsoft.com/office/drawing/2014/main" id="{5A14681A-1749-4AFB-8D69-008DE54D69D5}"/>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5" name="手繪多邊形: 圖案 174">
                <a:extLst>
                  <a:ext uri="{FF2B5EF4-FFF2-40B4-BE49-F238E27FC236}">
                    <a16:creationId xmlns:a16="http://schemas.microsoft.com/office/drawing/2014/main" id="{F6AFE379-77F1-4F5A-819D-5355B439778C}"/>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6" name="手繪多邊形: 圖案 175">
                <a:extLst>
                  <a:ext uri="{FF2B5EF4-FFF2-40B4-BE49-F238E27FC236}">
                    <a16:creationId xmlns:a16="http://schemas.microsoft.com/office/drawing/2014/main" id="{146ACBCB-2FB8-45FA-8DDE-5D4B00AD8B85}"/>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7" name="手繪多邊形: 圖案 176">
                <a:extLst>
                  <a:ext uri="{FF2B5EF4-FFF2-40B4-BE49-F238E27FC236}">
                    <a16:creationId xmlns:a16="http://schemas.microsoft.com/office/drawing/2014/main" id="{62A2309B-2B95-4229-B276-E284DF502C55}"/>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8" name="手繪多邊形: 圖案 177">
                <a:extLst>
                  <a:ext uri="{FF2B5EF4-FFF2-40B4-BE49-F238E27FC236}">
                    <a16:creationId xmlns:a16="http://schemas.microsoft.com/office/drawing/2014/main" id="{8228BCF5-8617-4855-AD26-EC72339D2DBE}"/>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9" name="手繪多邊形: 圖案 178">
                <a:extLst>
                  <a:ext uri="{FF2B5EF4-FFF2-40B4-BE49-F238E27FC236}">
                    <a16:creationId xmlns:a16="http://schemas.microsoft.com/office/drawing/2014/main" id="{2E12C104-BEA1-41A0-9C4B-315080AE9A35}"/>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0" name="手繪多邊形: 圖案 179">
                <a:extLst>
                  <a:ext uri="{FF2B5EF4-FFF2-40B4-BE49-F238E27FC236}">
                    <a16:creationId xmlns:a16="http://schemas.microsoft.com/office/drawing/2014/main" id="{0C748CFE-4ADE-47FD-A177-8EA9F9E148CA}"/>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1" name="手繪多邊形: 圖案 180">
                <a:extLst>
                  <a:ext uri="{FF2B5EF4-FFF2-40B4-BE49-F238E27FC236}">
                    <a16:creationId xmlns:a16="http://schemas.microsoft.com/office/drawing/2014/main" id="{080871EE-3FE9-46F1-A1B0-1AE47D47E1AE}"/>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2" name="手繪多邊形: 圖案 181">
                <a:extLst>
                  <a:ext uri="{FF2B5EF4-FFF2-40B4-BE49-F238E27FC236}">
                    <a16:creationId xmlns:a16="http://schemas.microsoft.com/office/drawing/2014/main" id="{AE23B81B-6C0E-412A-B7E7-E9FB8D0D5B3D}"/>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3" name="手繪多邊形: 圖案 182">
                <a:extLst>
                  <a:ext uri="{FF2B5EF4-FFF2-40B4-BE49-F238E27FC236}">
                    <a16:creationId xmlns:a16="http://schemas.microsoft.com/office/drawing/2014/main" id="{4B848439-1D75-4A5C-9E31-CFCB7D7046CC}"/>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4" name="手繪多邊形: 圖案 183">
                <a:extLst>
                  <a:ext uri="{FF2B5EF4-FFF2-40B4-BE49-F238E27FC236}">
                    <a16:creationId xmlns:a16="http://schemas.microsoft.com/office/drawing/2014/main" id="{C9F8AD96-E0D9-44E2-8C59-017FBC1945ED}"/>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73" name="矩形 172">
              <a:extLst>
                <a:ext uri="{FF2B5EF4-FFF2-40B4-BE49-F238E27FC236}">
                  <a16:creationId xmlns:a16="http://schemas.microsoft.com/office/drawing/2014/main" id="{2C11BFB2-81B8-4F21-A4DF-86EA50885F66}"/>
                </a:ext>
              </a:extLst>
            </p:cNvPr>
            <p:cNvSpPr/>
            <p:nvPr/>
          </p:nvSpPr>
          <p:spPr>
            <a:xfrm>
              <a:off x="47364" y="7762427"/>
              <a:ext cx="554311" cy="6096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00FFD5"/>
                  </a:solidFill>
                  <a:effectLst/>
                  <a:uLnTx/>
                  <a:uFillTx/>
                  <a:latin typeface="Arial" panose="020B0604020202020204" pitchFamily="34" charset="0"/>
                  <a:ea typeface="微軟正黑體" panose="020B0604030504040204" pitchFamily="34" charset="-120"/>
                  <a:cs typeface="Arial" panose="020B0604020202020204" pitchFamily="34" charset="0"/>
                </a:rPr>
                <a:t>B</a:t>
              </a:r>
              <a:endParaRPr kumimoji="0" lang="zh-TW" altLang="en-US" sz="2400" b="0" i="0" u="none" strike="noStrike" kern="1200" cap="none" spc="0" normalizeH="0" baseline="0" noProof="0">
                <a:ln>
                  <a:noFill/>
                </a:ln>
                <a:solidFill>
                  <a:srgbClr val="00FFD5"/>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185" name="手繪多邊形: 圖案 184">
            <a:extLst>
              <a:ext uri="{FF2B5EF4-FFF2-40B4-BE49-F238E27FC236}">
                <a16:creationId xmlns:a16="http://schemas.microsoft.com/office/drawing/2014/main" id="{8CE7E54D-7FA4-4C44-B0B4-9627FD4CCF66}"/>
              </a:ext>
            </a:extLst>
          </p:cNvPr>
          <p:cNvSpPr/>
          <p:nvPr/>
        </p:nvSpPr>
        <p:spPr>
          <a:xfrm>
            <a:off x="1495606" y="4563004"/>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a:effectLst>
            <a:outerShdw blurRad="50800" dist="38100" dir="2700000" algn="tl" rotWithShape="0">
              <a:prstClr val="black">
                <a:alpha val="40000"/>
              </a:prstClr>
            </a:outerShdw>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9" name="矩形: 圓角 188">
            <a:extLst>
              <a:ext uri="{FF2B5EF4-FFF2-40B4-BE49-F238E27FC236}">
                <a16:creationId xmlns:a16="http://schemas.microsoft.com/office/drawing/2014/main" id="{A89F07D6-D0C1-4927-8F43-B5EF08F84EFB}"/>
              </a:ext>
            </a:extLst>
          </p:cNvPr>
          <p:cNvSpPr/>
          <p:nvPr/>
        </p:nvSpPr>
        <p:spPr>
          <a:xfrm>
            <a:off x="8791098" y="4385586"/>
            <a:ext cx="3144644" cy="2105841"/>
          </a:xfrm>
          <a:prstGeom prst="roundRect">
            <a:avLst>
              <a:gd name="adj" fmla="val 10007"/>
            </a:avLst>
          </a:prstGeom>
          <a:gradFill>
            <a:gsLst>
              <a:gs pos="50000">
                <a:srgbClr val="0070C0"/>
              </a:gs>
              <a:gs pos="0">
                <a:srgbClr val="00B0F0"/>
              </a:gs>
            </a:gsLst>
            <a:lin ang="540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3200" kern="0">
              <a:solidFill>
                <a:srgbClr val="FFFFFF"/>
              </a:solidFill>
              <a:latin typeface="微軟正黑體" panose="020B0604030504040204" pitchFamily="34" charset="-120"/>
              <a:ea typeface="微軟正黑體" panose="020B0604030504040204" pitchFamily="34" charset="-120"/>
              <a:sym typeface="Arial"/>
            </a:endParaRPr>
          </a:p>
        </p:txBody>
      </p:sp>
      <p:pic>
        <p:nvPicPr>
          <p:cNvPr id="190" name="圖片 189" descr="一張含有 向量圖形 的圖片&#10;&#10;自動產生的描述">
            <a:extLst>
              <a:ext uri="{FF2B5EF4-FFF2-40B4-BE49-F238E27FC236}">
                <a16:creationId xmlns:a16="http://schemas.microsoft.com/office/drawing/2014/main" id="{CA4AE8C9-D21E-41A5-AEF7-AE8FBE7B84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64540" y="4517060"/>
            <a:ext cx="713893" cy="713893"/>
          </a:xfrm>
          <a:prstGeom prst="rect">
            <a:avLst/>
          </a:prstGeom>
          <a:effectLst>
            <a:glow rad="101600">
              <a:schemeClr val="bg1">
                <a:alpha val="60000"/>
              </a:schemeClr>
            </a:glow>
            <a:outerShdw blurRad="50800" dist="38100" dir="2700000" algn="tl" rotWithShape="0">
              <a:prstClr val="black">
                <a:alpha val="40000"/>
              </a:prstClr>
            </a:outerShdw>
          </a:effectLst>
        </p:spPr>
      </p:pic>
      <p:sp>
        <p:nvSpPr>
          <p:cNvPr id="192" name="文字方塊 191">
            <a:extLst>
              <a:ext uri="{FF2B5EF4-FFF2-40B4-BE49-F238E27FC236}">
                <a16:creationId xmlns:a16="http://schemas.microsoft.com/office/drawing/2014/main" id="{925013D3-BFF7-4838-9125-B9B20A1DA2D5}"/>
              </a:ext>
            </a:extLst>
          </p:cNvPr>
          <p:cNvSpPr txBox="1"/>
          <p:nvPr/>
        </p:nvSpPr>
        <p:spPr>
          <a:xfrm>
            <a:off x="10883204" y="5291113"/>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endParaRPr>
          </a:p>
        </p:txBody>
      </p:sp>
      <p:grpSp>
        <p:nvGrpSpPr>
          <p:cNvPr id="193" name="群組 192">
            <a:extLst>
              <a:ext uri="{FF2B5EF4-FFF2-40B4-BE49-F238E27FC236}">
                <a16:creationId xmlns:a16="http://schemas.microsoft.com/office/drawing/2014/main" id="{240F23D6-72EE-4284-8A50-D3913C8D2AE3}"/>
              </a:ext>
            </a:extLst>
          </p:cNvPr>
          <p:cNvGrpSpPr/>
          <p:nvPr/>
        </p:nvGrpSpPr>
        <p:grpSpPr>
          <a:xfrm>
            <a:off x="8978981" y="4467858"/>
            <a:ext cx="931894" cy="927674"/>
            <a:chOff x="-119575" y="7259463"/>
            <a:chExt cx="1230674" cy="1225101"/>
          </a:xfrm>
          <a:effectLst>
            <a:outerShdw blurRad="50800" dist="38100" dir="2700000" algn="tl" rotWithShape="0">
              <a:prstClr val="black">
                <a:alpha val="40000"/>
              </a:prstClr>
            </a:outerShdw>
          </a:effectLst>
        </p:grpSpPr>
        <p:grpSp>
          <p:nvGrpSpPr>
            <p:cNvPr id="194" name="群組 193">
              <a:extLst>
                <a:ext uri="{FF2B5EF4-FFF2-40B4-BE49-F238E27FC236}">
                  <a16:creationId xmlns:a16="http://schemas.microsoft.com/office/drawing/2014/main" id="{781455B3-D29E-4DC6-B45B-9B248D5A3767}"/>
                </a:ext>
              </a:extLst>
            </p:cNvPr>
            <p:cNvGrpSpPr/>
            <p:nvPr/>
          </p:nvGrpSpPr>
          <p:grpSpPr>
            <a:xfrm>
              <a:off x="-119575" y="7259463"/>
              <a:ext cx="1230674" cy="1225101"/>
              <a:chOff x="-318169" y="9374732"/>
              <a:chExt cx="601941" cy="744194"/>
            </a:xfrm>
          </p:grpSpPr>
          <p:sp>
            <p:nvSpPr>
              <p:cNvPr id="196" name="手繪多邊形: 圖案 195">
                <a:extLst>
                  <a:ext uri="{FF2B5EF4-FFF2-40B4-BE49-F238E27FC236}">
                    <a16:creationId xmlns:a16="http://schemas.microsoft.com/office/drawing/2014/main" id="{DD5B38E8-46CD-4F21-9C2D-25702686C402}"/>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7" name="手繪多邊形: 圖案 196">
                <a:extLst>
                  <a:ext uri="{FF2B5EF4-FFF2-40B4-BE49-F238E27FC236}">
                    <a16:creationId xmlns:a16="http://schemas.microsoft.com/office/drawing/2014/main" id="{6204F380-7784-4CD0-A234-A021BC97A423}"/>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8" name="手繪多邊形: 圖案 197">
                <a:extLst>
                  <a:ext uri="{FF2B5EF4-FFF2-40B4-BE49-F238E27FC236}">
                    <a16:creationId xmlns:a16="http://schemas.microsoft.com/office/drawing/2014/main" id="{BB57ACE9-7441-42F6-A34B-C60439372456}"/>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9" name="手繪多邊形: 圖案 198">
                <a:extLst>
                  <a:ext uri="{FF2B5EF4-FFF2-40B4-BE49-F238E27FC236}">
                    <a16:creationId xmlns:a16="http://schemas.microsoft.com/office/drawing/2014/main" id="{B7E9FBB1-842B-4835-871C-EC28A8C1643A}"/>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0" name="手繪多邊形: 圖案 199">
                <a:extLst>
                  <a:ext uri="{FF2B5EF4-FFF2-40B4-BE49-F238E27FC236}">
                    <a16:creationId xmlns:a16="http://schemas.microsoft.com/office/drawing/2014/main" id="{FBB99853-52B4-47E8-A7CB-A77DADC7F3FF}"/>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1" name="手繪多邊形: 圖案 200">
                <a:extLst>
                  <a:ext uri="{FF2B5EF4-FFF2-40B4-BE49-F238E27FC236}">
                    <a16:creationId xmlns:a16="http://schemas.microsoft.com/office/drawing/2014/main" id="{78A80334-56B4-4869-8AAB-666B67A34C46}"/>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2" name="手繪多邊形: 圖案 201">
                <a:extLst>
                  <a:ext uri="{FF2B5EF4-FFF2-40B4-BE49-F238E27FC236}">
                    <a16:creationId xmlns:a16="http://schemas.microsoft.com/office/drawing/2014/main" id="{43BA5331-673A-4C40-85F4-187E995E8221}"/>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3" name="手繪多邊形: 圖案 202">
                <a:extLst>
                  <a:ext uri="{FF2B5EF4-FFF2-40B4-BE49-F238E27FC236}">
                    <a16:creationId xmlns:a16="http://schemas.microsoft.com/office/drawing/2014/main" id="{5D8DEFDC-56A8-4693-B0F3-A22FE4334660}"/>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4" name="手繪多邊形: 圖案 203">
                <a:extLst>
                  <a:ext uri="{FF2B5EF4-FFF2-40B4-BE49-F238E27FC236}">
                    <a16:creationId xmlns:a16="http://schemas.microsoft.com/office/drawing/2014/main" id="{D4B454BE-2FFE-4145-BE0F-26E6EC81529A}"/>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5" name="手繪多邊形: 圖案 204">
                <a:extLst>
                  <a:ext uri="{FF2B5EF4-FFF2-40B4-BE49-F238E27FC236}">
                    <a16:creationId xmlns:a16="http://schemas.microsoft.com/office/drawing/2014/main" id="{8883B47D-19CC-4CD7-8699-4DA98C546533}"/>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6" name="手繪多邊形: 圖案 205">
                <a:extLst>
                  <a:ext uri="{FF2B5EF4-FFF2-40B4-BE49-F238E27FC236}">
                    <a16:creationId xmlns:a16="http://schemas.microsoft.com/office/drawing/2014/main" id="{3C321AA4-B8ED-4554-93C5-B77938D81DF7}"/>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95" name="矩形 194">
              <a:extLst>
                <a:ext uri="{FF2B5EF4-FFF2-40B4-BE49-F238E27FC236}">
                  <a16:creationId xmlns:a16="http://schemas.microsoft.com/office/drawing/2014/main" id="{FE1B5729-CBD0-46CA-93C4-168AD2362CD7}"/>
                </a:ext>
              </a:extLst>
            </p:cNvPr>
            <p:cNvSpPr/>
            <p:nvPr/>
          </p:nvSpPr>
          <p:spPr>
            <a:xfrm>
              <a:off x="47364" y="7762427"/>
              <a:ext cx="554311" cy="6096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00FFD5"/>
                  </a:solidFill>
                  <a:effectLst/>
                  <a:uLnTx/>
                  <a:uFillTx/>
                  <a:latin typeface="Arial" panose="020B0604020202020204" pitchFamily="34" charset="0"/>
                  <a:ea typeface="微軟正黑體" panose="020B0604030504040204" pitchFamily="34" charset="-120"/>
                  <a:cs typeface="Arial" panose="020B0604020202020204" pitchFamily="34" charset="0"/>
                </a:rPr>
                <a:t>D</a:t>
              </a:r>
              <a:endParaRPr kumimoji="0" lang="zh-TW" altLang="en-US" sz="2400" b="0" i="0" u="none" strike="noStrike" kern="1200" cap="none" spc="0" normalizeH="0" baseline="0" noProof="0">
                <a:ln>
                  <a:noFill/>
                </a:ln>
                <a:solidFill>
                  <a:srgbClr val="00FFD5"/>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207" name="手繪多邊形: 圖案 206">
            <a:extLst>
              <a:ext uri="{FF2B5EF4-FFF2-40B4-BE49-F238E27FC236}">
                <a16:creationId xmlns:a16="http://schemas.microsoft.com/office/drawing/2014/main" id="{9F8CA54E-83E0-4835-AC4A-8E9202F19D86}"/>
              </a:ext>
            </a:extLst>
          </p:cNvPr>
          <p:cNvSpPr/>
          <p:nvPr/>
        </p:nvSpPr>
        <p:spPr>
          <a:xfrm>
            <a:off x="10050256" y="4573284"/>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a:effectLst>
            <a:outerShdw blurRad="50800" dist="38100" dir="2700000" algn="tl" rotWithShape="0">
              <a:prstClr val="black">
                <a:alpha val="40000"/>
              </a:prstClr>
            </a:outerShdw>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25" name="圖片 124" descr="一張含有 向量圖形 的圖片&#10;&#10;自動產生的描述">
            <a:extLst>
              <a:ext uri="{FF2B5EF4-FFF2-40B4-BE49-F238E27FC236}">
                <a16:creationId xmlns:a16="http://schemas.microsoft.com/office/drawing/2014/main" id="{755C739A-1581-4088-BF8E-BAEBE3DEBF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9557" y="5369063"/>
            <a:ext cx="713893" cy="713893"/>
          </a:xfrm>
          <a:prstGeom prst="rect">
            <a:avLst/>
          </a:prstGeom>
          <a:effectLst>
            <a:glow rad="101600">
              <a:schemeClr val="bg1">
                <a:alpha val="60000"/>
              </a:schemeClr>
            </a:glow>
            <a:outerShdw blurRad="50800" dist="38100" dir="2700000" algn="tl" rotWithShape="0">
              <a:prstClr val="black">
                <a:alpha val="40000"/>
              </a:prstClr>
            </a:outerShdw>
          </a:effectLst>
        </p:spPr>
      </p:pic>
      <p:pic>
        <p:nvPicPr>
          <p:cNvPr id="223" name="圖片 222">
            <a:extLst>
              <a:ext uri="{FF2B5EF4-FFF2-40B4-BE49-F238E27FC236}">
                <a16:creationId xmlns:a16="http://schemas.microsoft.com/office/drawing/2014/main" id="{BE551AE5-BAFF-4F14-9255-2E1FC0F981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9834" y="4920116"/>
            <a:ext cx="1140114" cy="442661"/>
          </a:xfrm>
          <a:prstGeom prst="rect">
            <a:avLst/>
          </a:prstGeom>
        </p:spPr>
      </p:pic>
      <p:pic>
        <p:nvPicPr>
          <p:cNvPr id="256" name="圖片 255">
            <a:extLst>
              <a:ext uri="{FF2B5EF4-FFF2-40B4-BE49-F238E27FC236}">
                <a16:creationId xmlns:a16="http://schemas.microsoft.com/office/drawing/2014/main" id="{F387C66A-A128-44DA-9E8F-1A5F81A7FA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63607" y="4920116"/>
            <a:ext cx="1140114" cy="442661"/>
          </a:xfrm>
          <a:prstGeom prst="rect">
            <a:avLst/>
          </a:prstGeom>
        </p:spPr>
      </p:pic>
      <p:pic>
        <p:nvPicPr>
          <p:cNvPr id="257" name="圖片 256">
            <a:extLst>
              <a:ext uri="{FF2B5EF4-FFF2-40B4-BE49-F238E27FC236}">
                <a16:creationId xmlns:a16="http://schemas.microsoft.com/office/drawing/2014/main" id="{68906456-BDAC-44AE-B74C-196D911685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9834" y="2417467"/>
            <a:ext cx="1140114" cy="442661"/>
          </a:xfrm>
          <a:prstGeom prst="rect">
            <a:avLst/>
          </a:prstGeom>
        </p:spPr>
      </p:pic>
      <p:pic>
        <p:nvPicPr>
          <p:cNvPr id="258" name="圖片 257">
            <a:extLst>
              <a:ext uri="{FF2B5EF4-FFF2-40B4-BE49-F238E27FC236}">
                <a16:creationId xmlns:a16="http://schemas.microsoft.com/office/drawing/2014/main" id="{87474A29-F3D4-4880-A088-F9F1C0C5AD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63607" y="2419227"/>
            <a:ext cx="1140114" cy="442661"/>
          </a:xfrm>
          <a:prstGeom prst="rect">
            <a:avLst/>
          </a:prstGeom>
        </p:spPr>
      </p:pic>
      <p:pic>
        <p:nvPicPr>
          <p:cNvPr id="259" name="圖片 258">
            <a:extLst>
              <a:ext uri="{FF2B5EF4-FFF2-40B4-BE49-F238E27FC236}">
                <a16:creationId xmlns:a16="http://schemas.microsoft.com/office/drawing/2014/main" id="{FEC0F98D-7B00-4FFC-AAC9-AA852848E5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78772" y="3886494"/>
            <a:ext cx="1140114" cy="442661"/>
          </a:xfrm>
          <a:prstGeom prst="rect">
            <a:avLst/>
          </a:prstGeom>
        </p:spPr>
      </p:pic>
      <p:sp>
        <p:nvSpPr>
          <p:cNvPr id="13" name="文字方塊 12">
            <a:extLst>
              <a:ext uri="{FF2B5EF4-FFF2-40B4-BE49-F238E27FC236}">
                <a16:creationId xmlns:a16="http://schemas.microsoft.com/office/drawing/2014/main" id="{3E669C3B-2AA2-44A7-9B89-75AB63249784}"/>
              </a:ext>
            </a:extLst>
          </p:cNvPr>
          <p:cNvSpPr txBox="1"/>
          <p:nvPr/>
        </p:nvSpPr>
        <p:spPr>
          <a:xfrm>
            <a:off x="1811635" y="3232292"/>
            <a:ext cx="1675552" cy="307777"/>
          </a:xfrm>
          <a:prstGeom prst="rect">
            <a:avLst/>
          </a:prstGeom>
          <a:noFill/>
          <a:ln>
            <a:noFill/>
          </a:ln>
        </p:spPr>
        <p:txBody>
          <a:bodyPr wrap="square" rtlCol="0" anchor="t">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rPr>
              <a:t>QGD-3014-16PT</a:t>
            </a:r>
            <a:endParaRPr kumimoji="0" lang="zh-TW" altLang="en-US"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endParaRPr>
          </a:p>
        </p:txBody>
      </p:sp>
      <p:sp>
        <p:nvSpPr>
          <p:cNvPr id="14" name="文字方塊 13">
            <a:extLst>
              <a:ext uri="{FF2B5EF4-FFF2-40B4-BE49-F238E27FC236}">
                <a16:creationId xmlns:a16="http://schemas.microsoft.com/office/drawing/2014/main" id="{E429536F-A818-4719-B8AD-6662E287EFDF}"/>
              </a:ext>
            </a:extLst>
          </p:cNvPr>
          <p:cNvSpPr txBox="1"/>
          <p:nvPr/>
        </p:nvSpPr>
        <p:spPr>
          <a:xfrm>
            <a:off x="10412574" y="3232292"/>
            <a:ext cx="1523167" cy="307777"/>
          </a:xfrm>
          <a:prstGeom prst="rect">
            <a:avLst/>
          </a:prstGeom>
          <a:noFill/>
          <a:ln>
            <a:noFill/>
          </a:ln>
        </p:spPr>
        <p:txBody>
          <a:bodyPr wrap="square" rtlCol="0" anchor="t">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rPr>
              <a:t>QGD-3014-16PT</a:t>
            </a:r>
            <a:endParaRPr kumimoji="0" lang="zh-TW" altLang="en-US"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endParaRPr>
          </a:p>
        </p:txBody>
      </p:sp>
      <p:sp>
        <p:nvSpPr>
          <p:cNvPr id="15" name="文字方塊 14">
            <a:extLst>
              <a:ext uri="{FF2B5EF4-FFF2-40B4-BE49-F238E27FC236}">
                <a16:creationId xmlns:a16="http://schemas.microsoft.com/office/drawing/2014/main" id="{1E47B35D-C6FA-4B84-8EA7-23E3718A3B24}"/>
              </a:ext>
            </a:extLst>
          </p:cNvPr>
          <p:cNvSpPr txBox="1"/>
          <p:nvPr/>
        </p:nvSpPr>
        <p:spPr>
          <a:xfrm>
            <a:off x="1847678" y="5816793"/>
            <a:ext cx="1523167" cy="307777"/>
          </a:xfrm>
          <a:prstGeom prst="rect">
            <a:avLst/>
          </a:prstGeom>
          <a:noFill/>
          <a:ln>
            <a:noFill/>
          </a:ln>
        </p:spPr>
        <p:txBody>
          <a:bodyPr wrap="square" rtlCol="0" anchor="t">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rPr>
              <a:t>QGD-3014-16PT</a:t>
            </a:r>
            <a:endParaRPr kumimoji="0" lang="zh-TW" altLang="en-US"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endParaRPr>
          </a:p>
        </p:txBody>
      </p:sp>
      <p:sp>
        <p:nvSpPr>
          <p:cNvPr id="16" name="文字方塊 15">
            <a:extLst>
              <a:ext uri="{FF2B5EF4-FFF2-40B4-BE49-F238E27FC236}">
                <a16:creationId xmlns:a16="http://schemas.microsoft.com/office/drawing/2014/main" id="{684EA304-5238-48D0-979D-8F4773919080}"/>
              </a:ext>
            </a:extLst>
          </p:cNvPr>
          <p:cNvSpPr txBox="1"/>
          <p:nvPr/>
        </p:nvSpPr>
        <p:spPr>
          <a:xfrm>
            <a:off x="10412574" y="5816793"/>
            <a:ext cx="1523167" cy="307777"/>
          </a:xfrm>
          <a:prstGeom prst="rect">
            <a:avLst/>
          </a:prstGeom>
          <a:noFill/>
          <a:ln>
            <a:noFill/>
          </a:ln>
        </p:spPr>
        <p:txBody>
          <a:bodyPr wrap="square" rtlCol="0" anchor="t">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rPr>
              <a:t>QGD-3014-16PT</a:t>
            </a:r>
            <a:endParaRPr kumimoji="0" lang="zh-TW" altLang="en-US" sz="14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endParaRPr>
          </a:p>
        </p:txBody>
      </p:sp>
      <p:pic>
        <p:nvPicPr>
          <p:cNvPr id="17" name="圖片 16">
            <a:extLst>
              <a:ext uri="{FF2B5EF4-FFF2-40B4-BE49-F238E27FC236}">
                <a16:creationId xmlns:a16="http://schemas.microsoft.com/office/drawing/2014/main" id="{AD1F5E03-6B34-48BB-AFC2-8479FC54F0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9086" y="2760814"/>
            <a:ext cx="1784613" cy="1413803"/>
          </a:xfrm>
          <a:prstGeom prst="rect">
            <a:avLst/>
          </a:prstGeom>
        </p:spPr>
      </p:pic>
      <p:pic>
        <p:nvPicPr>
          <p:cNvPr id="18" name="圖片 17">
            <a:extLst>
              <a:ext uri="{FF2B5EF4-FFF2-40B4-BE49-F238E27FC236}">
                <a16:creationId xmlns:a16="http://schemas.microsoft.com/office/drawing/2014/main" id="{16E87291-0EE4-4EA1-97A9-EDC62F87F0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9086" y="5341284"/>
            <a:ext cx="1784613" cy="1413803"/>
          </a:xfrm>
          <a:prstGeom prst="rect">
            <a:avLst/>
          </a:prstGeom>
        </p:spPr>
      </p:pic>
      <p:pic>
        <p:nvPicPr>
          <p:cNvPr id="19" name="圖片 18">
            <a:extLst>
              <a:ext uri="{FF2B5EF4-FFF2-40B4-BE49-F238E27FC236}">
                <a16:creationId xmlns:a16="http://schemas.microsoft.com/office/drawing/2014/main" id="{CA0FD1E2-E1AF-4A78-972D-817DD2595E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89309" y="2760814"/>
            <a:ext cx="1784613" cy="1413803"/>
          </a:xfrm>
          <a:prstGeom prst="rect">
            <a:avLst/>
          </a:prstGeom>
        </p:spPr>
      </p:pic>
      <p:pic>
        <p:nvPicPr>
          <p:cNvPr id="20" name="圖片 19">
            <a:extLst>
              <a:ext uri="{FF2B5EF4-FFF2-40B4-BE49-F238E27FC236}">
                <a16:creationId xmlns:a16="http://schemas.microsoft.com/office/drawing/2014/main" id="{A105DFC3-C24D-4604-B7F6-0351CFB87E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89309" y="5341284"/>
            <a:ext cx="1784613" cy="1413803"/>
          </a:xfrm>
          <a:prstGeom prst="rect">
            <a:avLst/>
          </a:prstGeom>
        </p:spPr>
      </p:pic>
    </p:spTree>
    <p:extLst>
      <p:ext uri="{BB962C8B-B14F-4D97-AF65-F5344CB8AC3E}">
        <p14:creationId xmlns:p14="http://schemas.microsoft.com/office/powerpoint/2010/main" val="929049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a:t>QGD-3014-16PT </a:t>
            </a:r>
            <a:endParaRPr lang="zh-TW" altLang="en-US"/>
          </a:p>
        </p:txBody>
      </p:sp>
      <p:sp>
        <p:nvSpPr>
          <p:cNvPr id="4" name="內容版面配置區 3">
            <a:extLst>
              <a:ext uri="{FF2B5EF4-FFF2-40B4-BE49-F238E27FC236}">
                <a16:creationId xmlns:a16="http://schemas.microsoft.com/office/drawing/2014/main" id="{1D5D9564-00E7-44BB-B54A-1137D47B4652}"/>
              </a:ext>
            </a:extLst>
          </p:cNvPr>
          <p:cNvSpPr>
            <a:spLocks noGrp="1"/>
          </p:cNvSpPr>
          <p:nvPr>
            <p:ph idx="1"/>
          </p:nvPr>
        </p:nvSpPr>
        <p:spPr/>
        <p:txBody>
          <a:bodyPr/>
          <a:lstStyle/>
          <a:p>
            <a:pPr marL="285750" indent="-285750">
              <a:buFont typeface="Arial" panose="020B0604020202020204" pitchFamily="34" charset="0"/>
              <a:buChar char="•"/>
            </a:pPr>
            <a:r>
              <a:rPr lang="en-US" altLang="zh-TW"/>
              <a:t>Built-in</a:t>
            </a:r>
            <a:r>
              <a:rPr lang="zh-TW" altLang="en-US"/>
              <a:t> </a:t>
            </a:r>
            <a:r>
              <a:rPr lang="en-US" altLang="zh-TW"/>
              <a:t>4 bay 3.5”</a:t>
            </a:r>
            <a:r>
              <a:rPr lang="zh-TW" altLang="en-US"/>
              <a:t> </a:t>
            </a:r>
            <a:r>
              <a:rPr lang="en-US" altLang="zh-TW"/>
              <a:t>HDD/SSD slot</a:t>
            </a:r>
            <a:r>
              <a:rPr lang="zh-TW" altLang="en-US"/>
              <a:t> </a:t>
            </a:r>
            <a:r>
              <a:rPr lang="en-US" altLang="zh-TW"/>
              <a:t>for</a:t>
            </a:r>
            <a:r>
              <a:rPr lang="zh-TW" altLang="en-US"/>
              <a:t> </a:t>
            </a:r>
            <a:r>
              <a:rPr lang="en-US" altLang="zh-TW"/>
              <a:t>more storages.</a:t>
            </a:r>
          </a:p>
          <a:p>
            <a:pPr marL="285750" indent="-285750">
              <a:buFont typeface="Arial" panose="020B0604020202020204" pitchFamily="34" charset="0"/>
              <a:buChar char="•"/>
            </a:pPr>
            <a:r>
              <a:rPr lang="en-US" altLang="zh-TW"/>
              <a:t>Desktop design for small / branch offices.</a:t>
            </a:r>
          </a:p>
          <a:p>
            <a:pPr marL="285750" indent="-285750">
              <a:buFont typeface="Arial" panose="020B0604020202020204" pitchFamily="34" charset="0"/>
              <a:buChar char="•"/>
            </a:pPr>
            <a:r>
              <a:rPr lang="en-US" altLang="zh-TW"/>
              <a:t>Stylish design fitting in for modern workplaces.</a:t>
            </a:r>
            <a:endParaRPr lang="zh-TW" altLang="en-US"/>
          </a:p>
          <a:p>
            <a:pPr marL="0" indent="0">
              <a:buNone/>
            </a:pPr>
            <a:endParaRPr lang="zh-TW" altLang="en-US"/>
          </a:p>
        </p:txBody>
      </p:sp>
      <p:pic>
        <p:nvPicPr>
          <p:cNvPr id="5" name="圖片 4">
            <a:extLst>
              <a:ext uri="{FF2B5EF4-FFF2-40B4-BE49-F238E27FC236}">
                <a16:creationId xmlns:a16="http://schemas.microsoft.com/office/drawing/2014/main" id="{DDACEC4B-AB23-4C79-A9FF-43FC603BD5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11163" y="3059626"/>
            <a:ext cx="9569669" cy="3734667"/>
          </a:xfrm>
          <a:prstGeom prst="rect">
            <a:avLst/>
          </a:prstGeom>
        </p:spPr>
      </p:pic>
    </p:spTree>
    <p:extLst>
      <p:ext uri="{BB962C8B-B14F-4D97-AF65-F5344CB8AC3E}">
        <p14:creationId xmlns:p14="http://schemas.microsoft.com/office/powerpoint/2010/main" val="54372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39066" y="1004248"/>
            <a:ext cx="10477834" cy="2424752"/>
          </a:xfrm>
        </p:spPr>
        <p:txBody>
          <a:bodyPr>
            <a:normAutofit/>
          </a:bodyPr>
          <a:lstStyle/>
          <a:p>
            <a:r>
              <a:rPr lang="en-US" altLang="zh-TW" dirty="0"/>
              <a:t>QSW-3014-16PT</a:t>
            </a:r>
            <a:br>
              <a:rPr lang="en-US" altLang="zh-TW" dirty="0"/>
            </a:br>
            <a:r>
              <a:rPr lang="en-US" altLang="zh-TW" dirty="0"/>
              <a:t>Hardware</a:t>
            </a:r>
            <a:endParaRPr lang="zh-TW" altLang="en-US" dirty="0"/>
          </a:p>
        </p:txBody>
      </p:sp>
    </p:spTree>
    <p:extLst>
      <p:ext uri="{BB962C8B-B14F-4D97-AF65-F5344CB8AC3E}">
        <p14:creationId xmlns:p14="http://schemas.microsoft.com/office/powerpoint/2010/main" val="3447219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a:latin typeface="Arial"/>
                <a:ea typeface="微軟正黑體"/>
                <a:cs typeface="Arial"/>
              </a:rPr>
              <a:t>Stylish design</a:t>
            </a:r>
            <a:endParaRPr lang="zh-TW" altLang="en-US"/>
          </a:p>
        </p:txBody>
      </p:sp>
      <p:grpSp>
        <p:nvGrpSpPr>
          <p:cNvPr id="16" name="群組 15">
            <a:extLst>
              <a:ext uri="{FF2B5EF4-FFF2-40B4-BE49-F238E27FC236}">
                <a16:creationId xmlns:a16="http://schemas.microsoft.com/office/drawing/2014/main" id="{A0F3E78B-3D56-4984-9A27-61AEF65BCBC7}"/>
              </a:ext>
            </a:extLst>
          </p:cNvPr>
          <p:cNvGrpSpPr/>
          <p:nvPr/>
        </p:nvGrpSpPr>
        <p:grpSpPr>
          <a:xfrm>
            <a:off x="2853948" y="2530468"/>
            <a:ext cx="6324333" cy="3953409"/>
            <a:chOff x="8356098" y="4669789"/>
            <a:chExt cx="3641224" cy="2276169"/>
          </a:xfrm>
        </p:grpSpPr>
        <p:pic>
          <p:nvPicPr>
            <p:cNvPr id="17" name="圖片 16">
              <a:extLst>
                <a:ext uri="{FF2B5EF4-FFF2-40B4-BE49-F238E27FC236}">
                  <a16:creationId xmlns:a16="http://schemas.microsoft.com/office/drawing/2014/main" id="{40C8AF39-92D4-4CF5-B822-C6D5004E8C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020964" y="4749712"/>
              <a:ext cx="328212" cy="3565185"/>
            </a:xfrm>
            <a:prstGeom prst="rect">
              <a:avLst/>
            </a:prstGeom>
          </p:spPr>
        </p:pic>
        <p:pic>
          <p:nvPicPr>
            <p:cNvPr id="18" name="圖片 17">
              <a:extLst>
                <a:ext uri="{FF2B5EF4-FFF2-40B4-BE49-F238E27FC236}">
                  <a16:creationId xmlns:a16="http://schemas.microsoft.com/office/drawing/2014/main" id="{CD0CD8AB-2927-4B48-B38F-A60208973AD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56098" y="4669789"/>
              <a:ext cx="3641224" cy="2276169"/>
            </a:xfrm>
            <a:prstGeom prst="rect">
              <a:avLst/>
            </a:prstGeom>
            <a:effectLst>
              <a:softEdge rad="0"/>
            </a:effectLst>
          </p:spPr>
        </p:pic>
      </p:grpSp>
      <p:cxnSp>
        <p:nvCxnSpPr>
          <p:cNvPr id="19" name="接點: 肘形 18">
            <a:extLst>
              <a:ext uri="{FF2B5EF4-FFF2-40B4-BE49-F238E27FC236}">
                <a16:creationId xmlns:a16="http://schemas.microsoft.com/office/drawing/2014/main" id="{E95989A3-4F6B-48D6-9B4A-FE9BA083A10D}"/>
              </a:ext>
            </a:extLst>
          </p:cNvPr>
          <p:cNvCxnSpPr>
            <a:cxnSpLocks/>
            <a:stCxn id="20" idx="1"/>
          </p:cNvCxnSpPr>
          <p:nvPr/>
        </p:nvCxnSpPr>
        <p:spPr>
          <a:xfrm rot="10800000" flipV="1">
            <a:off x="7703243" y="3125527"/>
            <a:ext cx="2094115" cy="947910"/>
          </a:xfrm>
          <a:prstGeom prst="bentConnector3">
            <a:avLst>
              <a:gd name="adj1" fmla="val 50000"/>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615920CE-96F8-43E9-AFB6-E8006984FC33}"/>
              </a:ext>
            </a:extLst>
          </p:cNvPr>
          <p:cNvSpPr/>
          <p:nvPr/>
        </p:nvSpPr>
        <p:spPr>
          <a:xfrm>
            <a:off x="9797357" y="2710716"/>
            <a:ext cx="1417804" cy="829621"/>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Large display</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2" name="接點: 肘形 21">
            <a:extLst>
              <a:ext uri="{FF2B5EF4-FFF2-40B4-BE49-F238E27FC236}">
                <a16:creationId xmlns:a16="http://schemas.microsoft.com/office/drawing/2014/main" id="{C165D87B-CB35-4261-9404-22D95BF4D767}"/>
              </a:ext>
            </a:extLst>
          </p:cNvPr>
          <p:cNvCxnSpPr>
            <a:cxnSpLocks/>
            <a:stCxn id="23" idx="1"/>
          </p:cNvCxnSpPr>
          <p:nvPr/>
        </p:nvCxnSpPr>
        <p:spPr>
          <a:xfrm rot="10800000" flipV="1">
            <a:off x="5844694" y="2152354"/>
            <a:ext cx="961918" cy="1904442"/>
          </a:xfrm>
          <a:prstGeom prst="bentConnector2">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B6989558-F87B-40D8-AE4D-E932C7DEF912}"/>
              </a:ext>
            </a:extLst>
          </p:cNvPr>
          <p:cNvSpPr/>
          <p:nvPr/>
        </p:nvSpPr>
        <p:spPr>
          <a:xfrm>
            <a:off x="6806612" y="1736272"/>
            <a:ext cx="1701957" cy="832164"/>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Toolless front panel</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7" name="接點: 肘形 26">
            <a:extLst>
              <a:ext uri="{FF2B5EF4-FFF2-40B4-BE49-F238E27FC236}">
                <a16:creationId xmlns:a16="http://schemas.microsoft.com/office/drawing/2014/main" id="{867F3BDB-2471-4450-918E-FA2368E12135}"/>
              </a:ext>
            </a:extLst>
          </p:cNvPr>
          <p:cNvCxnSpPr>
            <a:cxnSpLocks/>
            <a:stCxn id="28" idx="3"/>
          </p:cNvCxnSpPr>
          <p:nvPr/>
        </p:nvCxnSpPr>
        <p:spPr>
          <a:xfrm>
            <a:off x="4625164" y="2133370"/>
            <a:ext cx="539266" cy="1295630"/>
          </a:xfrm>
          <a:prstGeom prst="bentConnector2">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sp>
        <p:nvSpPr>
          <p:cNvPr id="28" name="矩形: 圓角 27">
            <a:extLst>
              <a:ext uri="{FF2B5EF4-FFF2-40B4-BE49-F238E27FC236}">
                <a16:creationId xmlns:a16="http://schemas.microsoft.com/office/drawing/2014/main" id="{03ACEEBB-19FA-41D0-98F7-761879883ABC}"/>
              </a:ext>
            </a:extLst>
          </p:cNvPr>
          <p:cNvSpPr/>
          <p:nvPr/>
        </p:nvSpPr>
        <p:spPr>
          <a:xfrm>
            <a:off x="2564223" y="1736272"/>
            <a:ext cx="2060941" cy="794196"/>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hairline-textured design</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8" name="接點: 肘形 37">
            <a:extLst>
              <a:ext uri="{FF2B5EF4-FFF2-40B4-BE49-F238E27FC236}">
                <a16:creationId xmlns:a16="http://schemas.microsoft.com/office/drawing/2014/main" id="{747A7BDD-E51D-452D-87E4-13ABCB969097}"/>
              </a:ext>
            </a:extLst>
          </p:cNvPr>
          <p:cNvCxnSpPr>
            <a:cxnSpLocks/>
            <a:stCxn id="39" idx="2"/>
          </p:cNvCxnSpPr>
          <p:nvPr/>
        </p:nvCxnSpPr>
        <p:spPr>
          <a:xfrm rot="16200000" flipH="1">
            <a:off x="2045214" y="3265654"/>
            <a:ext cx="966834" cy="1516200"/>
          </a:xfrm>
          <a:prstGeom prst="bentConnector2">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sp>
        <p:nvSpPr>
          <p:cNvPr id="39" name="矩形: 圓角 38">
            <a:extLst>
              <a:ext uri="{FF2B5EF4-FFF2-40B4-BE49-F238E27FC236}">
                <a16:creationId xmlns:a16="http://schemas.microsoft.com/office/drawing/2014/main" id="{9E6E2255-C3DA-48CE-A67F-B710762189A4}"/>
              </a:ext>
            </a:extLst>
          </p:cNvPr>
          <p:cNvSpPr/>
          <p:nvPr/>
        </p:nvSpPr>
        <p:spPr>
          <a:xfrm>
            <a:off x="976839" y="2710716"/>
            <a:ext cx="1587384" cy="829621"/>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Desktop</a:t>
            </a:r>
          </a:p>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Tower</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538777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a:latin typeface="Arial"/>
                <a:ea typeface="微軟正黑體"/>
                <a:cs typeface="Arial"/>
              </a:rPr>
              <a:t>Intuitive </a:t>
            </a:r>
            <a:r>
              <a:rPr lang="zh-TW" altLang="en-US">
                <a:latin typeface="Arial"/>
                <a:ea typeface="微軟正黑體"/>
                <a:cs typeface="Arial"/>
              </a:rPr>
              <a:t>LED </a:t>
            </a:r>
            <a:r>
              <a:rPr lang="en-US" altLang="zh-TW">
                <a:latin typeface="Arial"/>
                <a:ea typeface="微軟正黑體"/>
                <a:cs typeface="Arial"/>
              </a:rPr>
              <a:t>indicators</a:t>
            </a:r>
            <a:endParaRPr lang="zh-TW" altLang="en-US"/>
          </a:p>
        </p:txBody>
      </p:sp>
      <p:grpSp>
        <p:nvGrpSpPr>
          <p:cNvPr id="52" name="群組 51">
            <a:extLst>
              <a:ext uri="{FF2B5EF4-FFF2-40B4-BE49-F238E27FC236}">
                <a16:creationId xmlns:a16="http://schemas.microsoft.com/office/drawing/2014/main" id="{36E5E198-E6D4-4C3F-8E42-813AD9E84F68}"/>
              </a:ext>
            </a:extLst>
          </p:cNvPr>
          <p:cNvGrpSpPr/>
          <p:nvPr/>
        </p:nvGrpSpPr>
        <p:grpSpPr>
          <a:xfrm>
            <a:off x="2533482" y="2321513"/>
            <a:ext cx="7125030" cy="3961150"/>
            <a:chOff x="2310061" y="2112006"/>
            <a:chExt cx="7571874" cy="4209572"/>
          </a:xfrm>
        </p:grpSpPr>
        <p:pic>
          <p:nvPicPr>
            <p:cNvPr id="51" name="圖片 50">
              <a:extLst>
                <a:ext uri="{FF2B5EF4-FFF2-40B4-BE49-F238E27FC236}">
                  <a16:creationId xmlns:a16="http://schemas.microsoft.com/office/drawing/2014/main" id="{6F4420A3-03C8-49F6-A762-4D0889B8B6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792538" y="1978783"/>
              <a:ext cx="606919" cy="7571874"/>
            </a:xfrm>
            <a:prstGeom prst="rect">
              <a:avLst/>
            </a:prstGeom>
          </p:spPr>
        </p:pic>
        <p:pic>
          <p:nvPicPr>
            <p:cNvPr id="5" name="圖片 4">
              <a:extLst>
                <a:ext uri="{FF2B5EF4-FFF2-40B4-BE49-F238E27FC236}">
                  <a16:creationId xmlns:a16="http://schemas.microsoft.com/office/drawing/2014/main" id="{DDECDD4F-7617-4831-9A27-005420CFA3D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28939" y="2112006"/>
              <a:ext cx="6734117" cy="4209572"/>
            </a:xfrm>
            <a:prstGeom prst="rect">
              <a:avLst/>
            </a:prstGeom>
            <a:effectLst>
              <a:outerShdw blurRad="50800" dist="38100" dir="5400000" algn="t" rotWithShape="0">
                <a:prstClr val="black">
                  <a:alpha val="40000"/>
                </a:prstClr>
              </a:outerShdw>
            </a:effectLst>
          </p:spPr>
        </p:pic>
      </p:grpSp>
      <p:cxnSp>
        <p:nvCxnSpPr>
          <p:cNvPr id="14" name="接點: 肘形 13">
            <a:extLst>
              <a:ext uri="{FF2B5EF4-FFF2-40B4-BE49-F238E27FC236}">
                <a16:creationId xmlns:a16="http://schemas.microsoft.com/office/drawing/2014/main" id="{269CAD3C-97C2-424A-AF14-F920429C095D}"/>
              </a:ext>
            </a:extLst>
          </p:cNvPr>
          <p:cNvCxnSpPr>
            <a:cxnSpLocks/>
            <a:stCxn id="15" idx="2"/>
            <a:endCxn id="18" idx="1"/>
          </p:cNvCxnSpPr>
          <p:nvPr/>
        </p:nvCxnSpPr>
        <p:spPr>
          <a:xfrm rot="16200000" flipH="1">
            <a:off x="2729097" y="1695847"/>
            <a:ext cx="2496203" cy="4237600"/>
          </a:xfrm>
          <a:prstGeom prst="bentConnector2">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A9E3D3D4-75DD-47FC-9914-FA11DEFB9877}"/>
              </a:ext>
            </a:extLst>
          </p:cNvPr>
          <p:cNvSpPr/>
          <p:nvPr/>
        </p:nvSpPr>
        <p:spPr>
          <a:xfrm>
            <a:off x="838198" y="1921096"/>
            <a:ext cx="2040400" cy="645450"/>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rPr>
              <a:t>System status</a:t>
            </a: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1BAA7352-528F-4348-9CDD-C3ED5B1EABC3}"/>
              </a:ext>
            </a:extLst>
          </p:cNvPr>
          <p:cNvSpPr/>
          <p:nvPr/>
        </p:nvSpPr>
        <p:spPr>
          <a:xfrm>
            <a:off x="6095998" y="4968803"/>
            <a:ext cx="795254" cy="1878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DF8F7E22-9C74-4EF5-94FA-68ED915F55C2}"/>
              </a:ext>
            </a:extLst>
          </p:cNvPr>
          <p:cNvSpPr/>
          <p:nvPr/>
        </p:nvSpPr>
        <p:spPr>
          <a:xfrm>
            <a:off x="6095998" y="5156692"/>
            <a:ext cx="982290" cy="1878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531D12F6-7583-4133-9DC0-72660DF34472}"/>
              </a:ext>
            </a:extLst>
          </p:cNvPr>
          <p:cNvSpPr/>
          <p:nvPr/>
        </p:nvSpPr>
        <p:spPr>
          <a:xfrm>
            <a:off x="9090838" y="1921096"/>
            <a:ext cx="2262962" cy="645450"/>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rPr>
              <a:t>HDD status</a:t>
            </a: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4" name="接點: 肘形 23">
            <a:extLst>
              <a:ext uri="{FF2B5EF4-FFF2-40B4-BE49-F238E27FC236}">
                <a16:creationId xmlns:a16="http://schemas.microsoft.com/office/drawing/2014/main" id="{C8506EC5-A252-4E0A-ACB9-55156D565431}"/>
              </a:ext>
            </a:extLst>
          </p:cNvPr>
          <p:cNvCxnSpPr>
            <a:cxnSpLocks/>
            <a:stCxn id="23" idx="2"/>
            <a:endCxn id="19" idx="2"/>
          </p:cNvCxnSpPr>
          <p:nvPr/>
        </p:nvCxnSpPr>
        <p:spPr>
          <a:xfrm rot="5400000">
            <a:off x="7015712" y="2137977"/>
            <a:ext cx="2778038" cy="3635176"/>
          </a:xfrm>
          <a:prstGeom prst="bentConnector3">
            <a:avLst>
              <a:gd name="adj1" fmla="val 108229"/>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72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a:latin typeface="Arial"/>
                <a:ea typeface="微軟正黑體"/>
                <a:cs typeface="Arial"/>
              </a:rPr>
              <a:t>Metal 3.5/2.5” HDD</a:t>
            </a:r>
            <a:r>
              <a:rPr lang="zh-TW" altLang="en-US">
                <a:latin typeface="Arial"/>
                <a:ea typeface="微軟正黑體"/>
                <a:cs typeface="Arial"/>
              </a:rPr>
              <a:t> </a:t>
            </a:r>
            <a:r>
              <a:rPr lang="en-US" altLang="zh-TW">
                <a:latin typeface="Arial"/>
                <a:ea typeface="微軟正黑體"/>
                <a:cs typeface="Arial"/>
              </a:rPr>
              <a:t>tray with key</a:t>
            </a:r>
            <a:endParaRPr lang="zh-TW" altLang="en-US"/>
          </a:p>
        </p:txBody>
      </p:sp>
      <p:pic>
        <p:nvPicPr>
          <p:cNvPr id="19" name="圖片 18">
            <a:extLst>
              <a:ext uri="{FF2B5EF4-FFF2-40B4-BE49-F238E27FC236}">
                <a16:creationId xmlns:a16="http://schemas.microsoft.com/office/drawing/2014/main" id="{B0D38521-9AE7-4E27-BC1C-A23582291549}"/>
              </a:ext>
            </a:extLst>
          </p:cNvPr>
          <p:cNvPicPr>
            <a:picLocks noChangeAspect="1"/>
          </p:cNvPicPr>
          <p:nvPr/>
        </p:nvPicPr>
        <p:blipFill rotWithShape="1">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2095504" y="1334423"/>
            <a:ext cx="7178564" cy="5160390"/>
          </a:xfrm>
          <a:prstGeom prst="rect">
            <a:avLst/>
          </a:prstGeom>
          <a:effectLst>
            <a:outerShdw blurRad="50800" dist="38100" dir="5400000" algn="t" rotWithShape="0">
              <a:prstClr val="black">
                <a:alpha val="40000"/>
              </a:prstClr>
            </a:outerShdw>
          </a:effectLst>
        </p:spPr>
      </p:pic>
      <p:cxnSp>
        <p:nvCxnSpPr>
          <p:cNvPr id="20" name="接點: 肘形 19">
            <a:extLst>
              <a:ext uri="{FF2B5EF4-FFF2-40B4-BE49-F238E27FC236}">
                <a16:creationId xmlns:a16="http://schemas.microsoft.com/office/drawing/2014/main" id="{1A2D0A43-E277-48F8-9BEA-300878318BA0}"/>
              </a:ext>
            </a:extLst>
          </p:cNvPr>
          <p:cNvCxnSpPr>
            <a:cxnSpLocks/>
            <a:stCxn id="21" idx="0"/>
          </p:cNvCxnSpPr>
          <p:nvPr/>
        </p:nvCxnSpPr>
        <p:spPr>
          <a:xfrm rot="5400000" flipH="1" flipV="1">
            <a:off x="3227754" y="4113919"/>
            <a:ext cx="178595" cy="2253229"/>
          </a:xfrm>
          <a:prstGeom prst="bentConnector2">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sp>
        <p:nvSpPr>
          <p:cNvPr id="21" name="矩形: 圓角 20">
            <a:extLst>
              <a:ext uri="{FF2B5EF4-FFF2-40B4-BE49-F238E27FC236}">
                <a16:creationId xmlns:a16="http://schemas.microsoft.com/office/drawing/2014/main" id="{99805753-B205-4413-8449-8DD623B23B5F}"/>
              </a:ext>
            </a:extLst>
          </p:cNvPr>
          <p:cNvSpPr/>
          <p:nvPr/>
        </p:nvSpPr>
        <p:spPr>
          <a:xfrm>
            <a:off x="838198" y="5329830"/>
            <a:ext cx="2704478" cy="855498"/>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rPr>
              <a:t>Quicker HDD cooling with metal tray </a:t>
            </a: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2" name="接點: 肘形 21">
            <a:extLst>
              <a:ext uri="{FF2B5EF4-FFF2-40B4-BE49-F238E27FC236}">
                <a16:creationId xmlns:a16="http://schemas.microsoft.com/office/drawing/2014/main" id="{97052D1C-10B7-40BD-A79F-AF6F411D86B3}"/>
              </a:ext>
            </a:extLst>
          </p:cNvPr>
          <p:cNvCxnSpPr>
            <a:cxnSpLocks/>
            <a:stCxn id="23" idx="2"/>
          </p:cNvCxnSpPr>
          <p:nvPr/>
        </p:nvCxnSpPr>
        <p:spPr>
          <a:xfrm rot="5400000">
            <a:off x="7232478" y="3303071"/>
            <a:ext cx="711174" cy="4633244"/>
          </a:xfrm>
          <a:prstGeom prst="bentConnector2">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74FF7564-6BD0-440B-944C-7E5E6C3C5B39}"/>
              </a:ext>
            </a:extLst>
          </p:cNvPr>
          <p:cNvSpPr/>
          <p:nvPr/>
        </p:nvSpPr>
        <p:spPr>
          <a:xfrm>
            <a:off x="8455574" y="4408608"/>
            <a:ext cx="2898225" cy="855498"/>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b="1" dirty="0">
                <a:solidFill>
                  <a:schemeClr val="tx1"/>
                </a:solidFill>
                <a:latin typeface="Arial"/>
                <a:ea typeface="微軟正黑體"/>
                <a:cs typeface="Arial"/>
              </a:rPr>
              <a:t>Key for locking HDD trays in place</a:t>
            </a:r>
            <a:endParaRPr lang="zh-TW" altLang="en-US" b="1" dirty="0">
              <a:solidFill>
                <a:schemeClr val="tx1"/>
              </a:solidFill>
              <a:latin typeface="Arial"/>
              <a:ea typeface="微軟正黑體"/>
              <a:cs typeface="Arial"/>
            </a:endParaRPr>
          </a:p>
        </p:txBody>
      </p:sp>
      <p:cxnSp>
        <p:nvCxnSpPr>
          <p:cNvPr id="25" name="接點: 肘形 24">
            <a:extLst>
              <a:ext uri="{FF2B5EF4-FFF2-40B4-BE49-F238E27FC236}">
                <a16:creationId xmlns:a16="http://schemas.microsoft.com/office/drawing/2014/main" id="{AD104300-CE00-4C1C-BE7C-941EA58F315A}"/>
              </a:ext>
            </a:extLst>
          </p:cNvPr>
          <p:cNvCxnSpPr>
            <a:cxnSpLocks/>
            <a:stCxn id="21" idx="0"/>
          </p:cNvCxnSpPr>
          <p:nvPr/>
        </p:nvCxnSpPr>
        <p:spPr>
          <a:xfrm rot="5400000" flipH="1" flipV="1">
            <a:off x="2864928" y="3977721"/>
            <a:ext cx="677619" cy="2026601"/>
          </a:xfrm>
          <a:prstGeom prst="bentConnector2">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pic>
        <p:nvPicPr>
          <p:cNvPr id="26" name="圖片 25">
            <a:extLst>
              <a:ext uri="{FF2B5EF4-FFF2-40B4-BE49-F238E27FC236}">
                <a16:creationId xmlns:a16="http://schemas.microsoft.com/office/drawing/2014/main" id="{71C4D2FD-7551-4B4B-869F-80535299D1D7}"/>
              </a:ext>
            </a:extLst>
          </p:cNvPr>
          <p:cNvPicPr>
            <a:picLocks noChangeAspect="1"/>
          </p:cNvPicPr>
          <p:nvPr/>
        </p:nvPicPr>
        <p:blipFill rotWithShape="1">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7884561" y="4902082"/>
            <a:ext cx="837570" cy="855498"/>
          </a:xfrm>
          <a:prstGeom prst="ellipse">
            <a:avLst/>
          </a:prstGeom>
          <a:ln w="1905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29413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221A9E46-0492-453A-94A6-85F81A37E8A8}"/>
              </a:ext>
            </a:extLst>
          </p:cNvPr>
          <p:cNvGrpSpPr/>
          <p:nvPr/>
        </p:nvGrpSpPr>
        <p:grpSpPr>
          <a:xfrm>
            <a:off x="2515100" y="2301074"/>
            <a:ext cx="7161796" cy="3981589"/>
            <a:chOff x="2310061" y="2112006"/>
            <a:chExt cx="7571874" cy="4209571"/>
          </a:xfrm>
        </p:grpSpPr>
        <p:pic>
          <p:nvPicPr>
            <p:cNvPr id="11" name="圖片 10">
              <a:extLst>
                <a:ext uri="{FF2B5EF4-FFF2-40B4-BE49-F238E27FC236}">
                  <a16:creationId xmlns:a16="http://schemas.microsoft.com/office/drawing/2014/main" id="{3F7C610C-AFA9-4254-A685-3AE82C7B90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792538" y="1978783"/>
              <a:ext cx="606919" cy="7571874"/>
            </a:xfrm>
            <a:prstGeom prst="rect">
              <a:avLst/>
            </a:prstGeom>
          </p:spPr>
        </p:pic>
        <p:pic>
          <p:nvPicPr>
            <p:cNvPr id="9" name="圖片 8">
              <a:extLst>
                <a:ext uri="{FF2B5EF4-FFF2-40B4-BE49-F238E27FC236}">
                  <a16:creationId xmlns:a16="http://schemas.microsoft.com/office/drawing/2014/main" id="{7EFFF35E-EEBA-49AC-AB3C-8B2489CFE7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28939" y="2112006"/>
              <a:ext cx="6734117" cy="4209571"/>
            </a:xfrm>
            <a:prstGeom prst="rect">
              <a:avLst/>
            </a:prstGeom>
            <a:effectLst>
              <a:outerShdw blurRad="50800" dist="38100" dir="5400000" algn="t" rotWithShape="0">
                <a:prstClr val="black">
                  <a:alpha val="40000"/>
                </a:prstClr>
              </a:outerShdw>
            </a:effectLst>
          </p:spPr>
        </p:pic>
      </p:grpSp>
      <p:sp>
        <p:nvSpPr>
          <p:cNvPr id="4" name="標題 3"/>
          <p:cNvSpPr>
            <a:spLocks noGrp="1"/>
          </p:cNvSpPr>
          <p:nvPr>
            <p:ph type="title"/>
          </p:nvPr>
        </p:nvSpPr>
        <p:spPr/>
        <p:txBody>
          <a:bodyPr>
            <a:normAutofit/>
          </a:bodyPr>
          <a:lstStyle/>
          <a:p>
            <a:r>
              <a:rPr lang="zh-TW" altLang="en-US">
                <a:latin typeface="Arial"/>
                <a:ea typeface="微軟正黑體"/>
                <a:cs typeface="Arial"/>
              </a:rPr>
              <a:t>I/O and network switch ports (rear)</a:t>
            </a:r>
            <a:endParaRPr lang="zh-TW" altLang="en-US"/>
          </a:p>
        </p:txBody>
      </p:sp>
      <p:sp>
        <p:nvSpPr>
          <p:cNvPr id="26" name="矩形 25">
            <a:extLst>
              <a:ext uri="{FF2B5EF4-FFF2-40B4-BE49-F238E27FC236}">
                <a16:creationId xmlns:a16="http://schemas.microsoft.com/office/drawing/2014/main" id="{12010FAB-54D8-4005-95A9-E603A2409131}"/>
              </a:ext>
            </a:extLst>
          </p:cNvPr>
          <p:cNvSpPr/>
          <p:nvPr/>
        </p:nvSpPr>
        <p:spPr>
          <a:xfrm>
            <a:off x="5421548" y="3770811"/>
            <a:ext cx="846962" cy="322724"/>
          </a:xfrm>
          <a:prstGeom prst="rect">
            <a:avLst/>
          </a:prstGeom>
          <a:solidFill>
            <a:srgbClr val="FF9999">
              <a:alpha val="20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8" name="矩形 27">
            <a:extLst>
              <a:ext uri="{FF2B5EF4-FFF2-40B4-BE49-F238E27FC236}">
                <a16:creationId xmlns:a16="http://schemas.microsoft.com/office/drawing/2014/main" id="{79242E04-0F99-4631-8774-58AE7DE6D58B}"/>
              </a:ext>
            </a:extLst>
          </p:cNvPr>
          <p:cNvSpPr/>
          <p:nvPr/>
        </p:nvSpPr>
        <p:spPr>
          <a:xfrm>
            <a:off x="4540404" y="3553097"/>
            <a:ext cx="846962" cy="540438"/>
          </a:xfrm>
          <a:prstGeom prst="rect">
            <a:avLst/>
          </a:prstGeom>
          <a:solidFill>
            <a:srgbClr val="FF9999">
              <a:alpha val="20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0" name="矩形: 圓角 29">
            <a:extLst>
              <a:ext uri="{FF2B5EF4-FFF2-40B4-BE49-F238E27FC236}">
                <a16:creationId xmlns:a16="http://schemas.microsoft.com/office/drawing/2014/main" id="{1A75B6CB-224B-4C89-9D0E-733058BDEC55}"/>
              </a:ext>
            </a:extLst>
          </p:cNvPr>
          <p:cNvSpPr/>
          <p:nvPr/>
        </p:nvSpPr>
        <p:spPr>
          <a:xfrm>
            <a:off x="768833" y="3206197"/>
            <a:ext cx="1640523" cy="577373"/>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Switch Reset</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圓角 34">
            <a:extLst>
              <a:ext uri="{FF2B5EF4-FFF2-40B4-BE49-F238E27FC236}">
                <a16:creationId xmlns:a16="http://schemas.microsoft.com/office/drawing/2014/main" id="{03F15C6C-5226-47A6-AD7D-2C6E73946269}"/>
              </a:ext>
            </a:extLst>
          </p:cNvPr>
          <p:cNvSpPr/>
          <p:nvPr/>
        </p:nvSpPr>
        <p:spPr>
          <a:xfrm>
            <a:off x="764105" y="2480440"/>
            <a:ext cx="1628108" cy="577373"/>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System Reset </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7" name="矩形: 圓角 46">
            <a:extLst>
              <a:ext uri="{FF2B5EF4-FFF2-40B4-BE49-F238E27FC236}">
                <a16:creationId xmlns:a16="http://schemas.microsoft.com/office/drawing/2014/main" id="{14F43089-3159-4989-846B-2A7DCF6A759E}"/>
              </a:ext>
            </a:extLst>
          </p:cNvPr>
          <p:cNvSpPr/>
          <p:nvPr/>
        </p:nvSpPr>
        <p:spPr>
          <a:xfrm>
            <a:off x="764105" y="1454885"/>
            <a:ext cx="2427009" cy="577373"/>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b="1">
                <a:solidFill>
                  <a:schemeClr val="tx1"/>
                </a:solidFill>
                <a:latin typeface="Arial" panose="020B0604020202020204" pitchFamily="34" charset="0"/>
                <a:ea typeface="微軟正黑體"/>
                <a:cs typeface="Arial" panose="020B0604020202020204" pitchFamily="34" charset="0"/>
              </a:rPr>
              <a:t>3.5mm audio I/O</a:t>
            </a:r>
            <a:endParaRPr lang="zh-TW" altLang="en-US" sz="1600" b="1">
              <a:solidFill>
                <a:schemeClr val="tx1"/>
              </a:solidFill>
              <a:latin typeface="Arial" panose="020B0604020202020204" pitchFamily="34" charset="0"/>
              <a:ea typeface="微軟正黑體"/>
              <a:cs typeface="Arial" panose="020B0604020202020204" pitchFamily="34" charset="0"/>
            </a:endParaRPr>
          </a:p>
        </p:txBody>
      </p:sp>
      <p:sp>
        <p:nvSpPr>
          <p:cNvPr id="48" name="矩形: 圓角 47">
            <a:extLst>
              <a:ext uri="{FF2B5EF4-FFF2-40B4-BE49-F238E27FC236}">
                <a16:creationId xmlns:a16="http://schemas.microsoft.com/office/drawing/2014/main" id="{E5A2B93D-4F05-4BF2-9B41-40A2B9E2E358}"/>
              </a:ext>
            </a:extLst>
          </p:cNvPr>
          <p:cNvSpPr/>
          <p:nvPr/>
        </p:nvSpPr>
        <p:spPr>
          <a:xfrm>
            <a:off x="3343157" y="1454885"/>
            <a:ext cx="1403154" cy="577373"/>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Mic Input</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3" name="矩形: 圓角 52">
            <a:extLst>
              <a:ext uri="{FF2B5EF4-FFF2-40B4-BE49-F238E27FC236}">
                <a16:creationId xmlns:a16="http://schemas.microsoft.com/office/drawing/2014/main" id="{149DC619-F1F9-4743-9D96-BD7614AAC9CC}"/>
              </a:ext>
            </a:extLst>
          </p:cNvPr>
          <p:cNvSpPr/>
          <p:nvPr/>
        </p:nvSpPr>
        <p:spPr>
          <a:xfrm>
            <a:off x="4904508" y="1933813"/>
            <a:ext cx="1207407" cy="577373"/>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b="1">
                <a:solidFill>
                  <a:schemeClr val="tx1"/>
                </a:solidFill>
                <a:latin typeface="Arial"/>
                <a:ea typeface="微軟正黑體"/>
                <a:cs typeface="Arial"/>
              </a:rPr>
              <a:t>USB 3.2 Gen 1</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4" name="矩形: 圓角 53">
            <a:extLst>
              <a:ext uri="{FF2B5EF4-FFF2-40B4-BE49-F238E27FC236}">
                <a16:creationId xmlns:a16="http://schemas.microsoft.com/office/drawing/2014/main" id="{B699D7A3-08D0-450B-BE30-446A4E2F70CC}"/>
              </a:ext>
            </a:extLst>
          </p:cNvPr>
          <p:cNvSpPr/>
          <p:nvPr/>
        </p:nvSpPr>
        <p:spPr>
          <a:xfrm>
            <a:off x="6268510" y="1933813"/>
            <a:ext cx="1557803" cy="577373"/>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2.5GbE Host ports</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5" name="矩形: 圓角 54">
            <a:extLst>
              <a:ext uri="{FF2B5EF4-FFF2-40B4-BE49-F238E27FC236}">
                <a16:creationId xmlns:a16="http://schemas.microsoft.com/office/drawing/2014/main" id="{A49EC4CB-C336-4443-99BF-4D7FE80E5169}"/>
              </a:ext>
            </a:extLst>
          </p:cNvPr>
          <p:cNvSpPr/>
          <p:nvPr/>
        </p:nvSpPr>
        <p:spPr>
          <a:xfrm>
            <a:off x="7974161" y="1933813"/>
            <a:ext cx="1306541" cy="577373"/>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HDMI 2.0</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7" name="矩形: 圓角 56">
            <a:extLst>
              <a:ext uri="{FF2B5EF4-FFF2-40B4-BE49-F238E27FC236}">
                <a16:creationId xmlns:a16="http://schemas.microsoft.com/office/drawing/2014/main" id="{777D7212-46A2-4448-A2C0-66A00C10576F}"/>
              </a:ext>
            </a:extLst>
          </p:cNvPr>
          <p:cNvSpPr/>
          <p:nvPr/>
        </p:nvSpPr>
        <p:spPr>
          <a:xfrm>
            <a:off x="768834" y="4268738"/>
            <a:ext cx="1640522" cy="682652"/>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b="1">
                <a:solidFill>
                  <a:schemeClr val="tx1"/>
                </a:solidFill>
                <a:latin typeface="Arial"/>
                <a:ea typeface="微軟正黑體"/>
                <a:cs typeface="Arial"/>
              </a:rPr>
              <a:t> SFP (/RJ45) </a:t>
            </a:r>
            <a:endParaRPr lang="zh-TW" altLang="en-US" sz="1600" b="1">
              <a:solidFill>
                <a:schemeClr val="tx1"/>
              </a:solidFill>
              <a:latin typeface="Arial"/>
              <a:ea typeface="微軟正黑體"/>
              <a:cs typeface="Arial"/>
            </a:endParaRPr>
          </a:p>
          <a:p>
            <a:pPr algn="ctr"/>
            <a:r>
              <a:rPr lang="en-US" altLang="zh-TW" sz="1600" b="1">
                <a:solidFill>
                  <a:schemeClr val="tx1"/>
                </a:solidFill>
                <a:latin typeface="Arial"/>
                <a:ea typeface="微軟正黑體"/>
                <a:cs typeface="Arial"/>
              </a:rPr>
              <a:t>combo port</a:t>
            </a:r>
            <a:endParaRPr lang="zh-TW" altLang="en-US" sz="1600" b="1">
              <a:solidFill>
                <a:schemeClr val="tx1"/>
              </a:solidFill>
              <a:latin typeface="Arial"/>
              <a:ea typeface="微軟正黑體"/>
              <a:cs typeface="Arial"/>
            </a:endParaRPr>
          </a:p>
        </p:txBody>
      </p:sp>
      <p:sp>
        <p:nvSpPr>
          <p:cNvPr id="58" name="矩形: 圓角 57">
            <a:extLst>
              <a:ext uri="{FF2B5EF4-FFF2-40B4-BE49-F238E27FC236}">
                <a16:creationId xmlns:a16="http://schemas.microsoft.com/office/drawing/2014/main" id="{D65C577B-DCE0-4AAE-B11E-76FCD76A6155}"/>
              </a:ext>
            </a:extLst>
          </p:cNvPr>
          <p:cNvSpPr/>
          <p:nvPr/>
        </p:nvSpPr>
        <p:spPr>
          <a:xfrm>
            <a:off x="768834" y="5084371"/>
            <a:ext cx="1350071" cy="513504"/>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b="1">
                <a:solidFill>
                  <a:schemeClr val="tx1"/>
                </a:solidFill>
                <a:latin typeface="Arial"/>
                <a:ea typeface="微軟正黑體"/>
                <a:cs typeface="Arial"/>
              </a:rPr>
              <a:t>Power socket</a:t>
            </a:r>
            <a:endPar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2" name="接點: 肘形 61">
            <a:extLst>
              <a:ext uri="{FF2B5EF4-FFF2-40B4-BE49-F238E27FC236}">
                <a16:creationId xmlns:a16="http://schemas.microsoft.com/office/drawing/2014/main" id="{3C82E5F3-03E3-426B-A340-5EF62A88D39E}"/>
              </a:ext>
            </a:extLst>
          </p:cNvPr>
          <p:cNvCxnSpPr>
            <a:cxnSpLocks/>
            <a:stCxn id="30" idx="3"/>
          </p:cNvCxnSpPr>
          <p:nvPr/>
        </p:nvCxnSpPr>
        <p:spPr>
          <a:xfrm>
            <a:off x="2409356" y="3494884"/>
            <a:ext cx="884911" cy="433841"/>
          </a:xfrm>
          <a:prstGeom prst="bentConnector3">
            <a:avLst>
              <a:gd name="adj1" fmla="val 50000"/>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cxnSp>
        <p:nvCxnSpPr>
          <p:cNvPr id="90" name="接點: 肘形 89">
            <a:extLst>
              <a:ext uri="{FF2B5EF4-FFF2-40B4-BE49-F238E27FC236}">
                <a16:creationId xmlns:a16="http://schemas.microsoft.com/office/drawing/2014/main" id="{C1CF3082-32CF-41C7-B383-605E0433CD23}"/>
              </a:ext>
            </a:extLst>
          </p:cNvPr>
          <p:cNvCxnSpPr>
            <a:cxnSpLocks/>
            <a:stCxn id="35" idx="3"/>
          </p:cNvCxnSpPr>
          <p:nvPr/>
        </p:nvCxnSpPr>
        <p:spPr>
          <a:xfrm>
            <a:off x="2392213" y="2769127"/>
            <a:ext cx="1168488" cy="803345"/>
          </a:xfrm>
          <a:prstGeom prst="bentConnector3">
            <a:avLst>
              <a:gd name="adj1" fmla="val 97749"/>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12" name="接點: 肘形 111">
            <a:extLst>
              <a:ext uri="{FF2B5EF4-FFF2-40B4-BE49-F238E27FC236}">
                <a16:creationId xmlns:a16="http://schemas.microsoft.com/office/drawing/2014/main" id="{E855B301-66F9-4039-8192-7D59633B87D9}"/>
              </a:ext>
            </a:extLst>
          </p:cNvPr>
          <p:cNvCxnSpPr>
            <a:cxnSpLocks/>
            <a:stCxn id="53" idx="1"/>
          </p:cNvCxnSpPr>
          <p:nvPr/>
        </p:nvCxnSpPr>
        <p:spPr>
          <a:xfrm rot="10800000" flipV="1">
            <a:off x="4388362" y="2222499"/>
            <a:ext cx="516147" cy="1328595"/>
          </a:xfrm>
          <a:prstGeom prst="bentConnector2">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17479EAE-B94E-43DF-B53B-491A7E789068}"/>
              </a:ext>
            </a:extLst>
          </p:cNvPr>
          <p:cNvCxnSpPr>
            <a:cxnSpLocks/>
            <a:stCxn id="48" idx="2"/>
          </p:cNvCxnSpPr>
          <p:nvPr/>
        </p:nvCxnSpPr>
        <p:spPr>
          <a:xfrm>
            <a:off x="4044734" y="2032258"/>
            <a:ext cx="16746" cy="1540214"/>
          </a:xfrm>
          <a:prstGeom prst="line">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31" name="接點: 肘形 130">
            <a:extLst>
              <a:ext uri="{FF2B5EF4-FFF2-40B4-BE49-F238E27FC236}">
                <a16:creationId xmlns:a16="http://schemas.microsoft.com/office/drawing/2014/main" id="{8E355145-BD9F-41D5-9C4F-0FBBBBDEB62D}"/>
              </a:ext>
            </a:extLst>
          </p:cNvPr>
          <p:cNvCxnSpPr>
            <a:cxnSpLocks/>
          </p:cNvCxnSpPr>
          <p:nvPr/>
        </p:nvCxnSpPr>
        <p:spPr>
          <a:xfrm rot="16200000" flipH="1">
            <a:off x="2195646" y="1953331"/>
            <a:ext cx="1512000" cy="1728000"/>
          </a:xfrm>
          <a:prstGeom prst="bentConnector3">
            <a:avLst>
              <a:gd name="adj1" fmla="val 14609"/>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38" name="接點: 肘形 137">
            <a:extLst>
              <a:ext uri="{FF2B5EF4-FFF2-40B4-BE49-F238E27FC236}">
                <a16:creationId xmlns:a16="http://schemas.microsoft.com/office/drawing/2014/main" id="{EFFB83CC-969B-40F7-B3A4-EEA96A0578B4}"/>
              </a:ext>
            </a:extLst>
          </p:cNvPr>
          <p:cNvCxnSpPr>
            <a:cxnSpLocks/>
            <a:stCxn id="54" idx="2"/>
            <a:endCxn id="28" idx="0"/>
          </p:cNvCxnSpPr>
          <p:nvPr/>
        </p:nvCxnSpPr>
        <p:spPr>
          <a:xfrm rot="5400000">
            <a:off x="5484694" y="1990378"/>
            <a:ext cx="1041911" cy="2083527"/>
          </a:xfrm>
          <a:prstGeom prst="bentConnector3">
            <a:avLst>
              <a:gd name="adj1" fmla="val 20406"/>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43" name="接點: 肘形 142">
            <a:extLst>
              <a:ext uri="{FF2B5EF4-FFF2-40B4-BE49-F238E27FC236}">
                <a16:creationId xmlns:a16="http://schemas.microsoft.com/office/drawing/2014/main" id="{B0757747-48DE-42B0-98E0-33039D8CC129}"/>
              </a:ext>
            </a:extLst>
          </p:cNvPr>
          <p:cNvCxnSpPr>
            <a:cxnSpLocks/>
            <a:stCxn id="55" idx="2"/>
            <a:endCxn id="26" idx="0"/>
          </p:cNvCxnSpPr>
          <p:nvPr/>
        </p:nvCxnSpPr>
        <p:spPr>
          <a:xfrm rot="5400000">
            <a:off x="6606419" y="1749797"/>
            <a:ext cx="1259625" cy="2782403"/>
          </a:xfrm>
          <a:prstGeom prst="bentConnector3">
            <a:avLst>
              <a:gd name="adj1" fmla="val 24677"/>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59" name="直線接點 158">
            <a:extLst>
              <a:ext uri="{FF2B5EF4-FFF2-40B4-BE49-F238E27FC236}">
                <a16:creationId xmlns:a16="http://schemas.microsoft.com/office/drawing/2014/main" id="{232AA8BC-7A21-44CF-9D62-CD751E776EF3}"/>
              </a:ext>
            </a:extLst>
          </p:cNvPr>
          <p:cNvCxnSpPr>
            <a:cxnSpLocks/>
            <a:stCxn id="57" idx="3"/>
          </p:cNvCxnSpPr>
          <p:nvPr/>
        </p:nvCxnSpPr>
        <p:spPr>
          <a:xfrm>
            <a:off x="2409356" y="4610064"/>
            <a:ext cx="910547" cy="15393"/>
          </a:xfrm>
          <a:prstGeom prst="line">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63" name="直線接點 162">
            <a:extLst>
              <a:ext uri="{FF2B5EF4-FFF2-40B4-BE49-F238E27FC236}">
                <a16:creationId xmlns:a16="http://schemas.microsoft.com/office/drawing/2014/main" id="{6D03FA11-5382-4D87-B69B-C2BB9ED29B5B}"/>
              </a:ext>
            </a:extLst>
          </p:cNvPr>
          <p:cNvCxnSpPr>
            <a:cxnSpLocks/>
            <a:stCxn id="58" idx="3"/>
          </p:cNvCxnSpPr>
          <p:nvPr/>
        </p:nvCxnSpPr>
        <p:spPr>
          <a:xfrm>
            <a:off x="2118905" y="5341123"/>
            <a:ext cx="1224252" cy="0"/>
          </a:xfrm>
          <a:prstGeom prst="line">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352C8BED-21E7-4899-94CF-539E09500691}"/>
              </a:ext>
            </a:extLst>
          </p:cNvPr>
          <p:cNvSpPr/>
          <p:nvPr/>
        </p:nvSpPr>
        <p:spPr>
          <a:xfrm>
            <a:off x="3611828" y="4233587"/>
            <a:ext cx="2721532" cy="756424"/>
          </a:xfrm>
          <a:prstGeom prst="rect">
            <a:avLst/>
          </a:prstGeom>
          <a:solidFill>
            <a:srgbClr val="FF9999">
              <a:alpha val="20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3" name="矩形: 圓角 32">
            <a:extLst>
              <a:ext uri="{FF2B5EF4-FFF2-40B4-BE49-F238E27FC236}">
                <a16:creationId xmlns:a16="http://schemas.microsoft.com/office/drawing/2014/main" id="{7F39305F-2FB0-404A-BA16-0930444DF97E}"/>
              </a:ext>
            </a:extLst>
          </p:cNvPr>
          <p:cNvSpPr/>
          <p:nvPr/>
        </p:nvSpPr>
        <p:spPr>
          <a:xfrm>
            <a:off x="9382125" y="3969143"/>
            <a:ext cx="1971675" cy="577373"/>
          </a:xfrm>
          <a:prstGeom prst="roundRect">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b="1" dirty="0">
                <a:solidFill>
                  <a:schemeClr val="tx1"/>
                </a:solidFill>
                <a:latin typeface="Arial"/>
                <a:ea typeface="微軟正黑體"/>
                <a:cs typeface="Arial"/>
              </a:rPr>
              <a:t>16</a:t>
            </a:r>
            <a:r>
              <a:rPr lang="zh-TW" altLang="en-US" sz="1600" b="1" dirty="0">
                <a:solidFill>
                  <a:schemeClr val="tx1"/>
                </a:solidFill>
                <a:latin typeface="Arial"/>
                <a:ea typeface="微軟正黑體"/>
                <a:cs typeface="Arial"/>
              </a:rPr>
              <a:t> </a:t>
            </a:r>
            <a:r>
              <a:rPr lang="en-US" altLang="zh-TW" sz="1600" b="1" dirty="0">
                <a:solidFill>
                  <a:schemeClr val="tx1"/>
                </a:solidFill>
                <a:latin typeface="Arial"/>
                <a:ea typeface="微軟正黑體"/>
                <a:cs typeface="Arial"/>
              </a:rPr>
              <a:t>x</a:t>
            </a:r>
            <a:r>
              <a:rPr lang="zh-TW" altLang="en-US" sz="1600" b="1" dirty="0">
                <a:solidFill>
                  <a:schemeClr val="tx1"/>
                </a:solidFill>
                <a:latin typeface="Arial"/>
                <a:ea typeface="微軟正黑體"/>
                <a:cs typeface="Arial"/>
              </a:rPr>
              <a:t> </a:t>
            </a:r>
            <a:r>
              <a:rPr lang="en-US" altLang="zh-TW" sz="1600" b="1" dirty="0">
                <a:solidFill>
                  <a:schemeClr val="tx1"/>
                </a:solidFill>
                <a:latin typeface="Arial"/>
                <a:ea typeface="微軟正黑體"/>
                <a:cs typeface="Arial"/>
              </a:rPr>
              <a:t>PoE+</a:t>
            </a:r>
            <a:r>
              <a:rPr lang="zh-TW" altLang="en-US" sz="1600" b="1" dirty="0">
                <a:solidFill>
                  <a:schemeClr val="tx1"/>
                </a:solidFill>
                <a:latin typeface="Arial"/>
                <a:ea typeface="微軟正黑體"/>
                <a:cs typeface="Arial"/>
              </a:rPr>
              <a:t> </a:t>
            </a:r>
            <a:r>
              <a:rPr lang="en-US" altLang="zh-TW" sz="1600" b="1" dirty="0">
                <a:solidFill>
                  <a:schemeClr val="tx1"/>
                </a:solidFill>
                <a:latin typeface="Arial"/>
                <a:ea typeface="微軟正黑體"/>
                <a:cs typeface="Arial"/>
              </a:rPr>
              <a:t>ports</a:t>
            </a:r>
            <a:endParaRPr lang="zh-TW" altLang="en-US" sz="1600" b="1" dirty="0">
              <a:solidFill>
                <a:schemeClr val="tx1"/>
              </a:solidFill>
              <a:latin typeface="Arial"/>
              <a:ea typeface="微軟正黑體"/>
              <a:cs typeface="Arial"/>
            </a:endParaRPr>
          </a:p>
        </p:txBody>
      </p:sp>
      <p:cxnSp>
        <p:nvCxnSpPr>
          <p:cNvPr id="34" name="接點: 肘形 33">
            <a:extLst>
              <a:ext uri="{FF2B5EF4-FFF2-40B4-BE49-F238E27FC236}">
                <a16:creationId xmlns:a16="http://schemas.microsoft.com/office/drawing/2014/main" id="{69859B6E-2871-4F93-BC95-1CF1625340ED}"/>
              </a:ext>
            </a:extLst>
          </p:cNvPr>
          <p:cNvCxnSpPr>
            <a:cxnSpLocks/>
            <a:stCxn id="33" idx="2"/>
            <a:endCxn id="32" idx="2"/>
          </p:cNvCxnSpPr>
          <p:nvPr/>
        </p:nvCxnSpPr>
        <p:spPr>
          <a:xfrm rot="5400000">
            <a:off x="7448532" y="2070579"/>
            <a:ext cx="443495" cy="5395369"/>
          </a:xfrm>
          <a:prstGeom prst="bentConnector3">
            <a:avLst>
              <a:gd name="adj1" fmla="val 379429"/>
            </a:avLst>
          </a:prstGeom>
          <a:ln w="19050">
            <a:solidFill>
              <a:srgbClr val="C00000"/>
            </a:solidFill>
            <a:tailEnd type="ova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25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3BC1B05-3766-429F-967B-58002B24255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7408" y="4200444"/>
            <a:ext cx="6030509" cy="2353471"/>
          </a:xfrm>
          <a:prstGeom prst="rect">
            <a:avLst/>
          </a:prstGeom>
        </p:spPr>
      </p:pic>
      <p:pic>
        <p:nvPicPr>
          <p:cNvPr id="14" name="圖片 13" descr="一張含有 室外 的圖片&#10;&#10;自動產生的描述">
            <a:extLst>
              <a:ext uri="{FF2B5EF4-FFF2-40B4-BE49-F238E27FC236}">
                <a16:creationId xmlns:a16="http://schemas.microsoft.com/office/drawing/2014/main" id="{02C71936-D8A2-4564-9B9E-CD3C89DE06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441" y="4683155"/>
            <a:ext cx="827531" cy="827531"/>
          </a:xfrm>
          <a:prstGeom prst="rect">
            <a:avLst/>
          </a:prstGeom>
          <a:effectLst>
            <a:outerShdw blurRad="50800" dist="38100" dir="2700000" algn="tl" rotWithShape="0">
              <a:prstClr val="black">
                <a:alpha val="40000"/>
              </a:prstClr>
            </a:outerShdw>
          </a:effectLst>
        </p:spPr>
      </p:pic>
      <p:pic>
        <p:nvPicPr>
          <p:cNvPr id="19" name="圖片 18" descr="一張含有 物件, 時鐘 的圖片&#10;&#10;自動產生的描述">
            <a:extLst>
              <a:ext uri="{FF2B5EF4-FFF2-40B4-BE49-F238E27FC236}">
                <a16:creationId xmlns:a16="http://schemas.microsoft.com/office/drawing/2014/main" id="{FFE5F2AA-0C77-4450-B3CE-74A69E024B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923" y="5773900"/>
            <a:ext cx="1152567" cy="600245"/>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FF0A0B1A-6720-4A27-8481-ECB3E2302E73}"/>
              </a:ext>
            </a:extLst>
          </p:cNvPr>
          <p:cNvSpPr>
            <a:spLocks noGrp="1"/>
          </p:cNvSpPr>
          <p:nvPr>
            <p:ph type="title"/>
          </p:nvPr>
        </p:nvSpPr>
        <p:spPr/>
        <p:txBody>
          <a:bodyPr>
            <a:normAutofit/>
          </a:bodyPr>
          <a:lstStyle/>
          <a:p>
            <a:r>
              <a:rPr lang="en-US" altLang="zh-TW"/>
              <a:t>QGD-3014-16PT Hardware </a:t>
            </a:r>
            <a:endParaRPr lang="zh-TW" altLang="en-US"/>
          </a:p>
        </p:txBody>
      </p:sp>
      <p:sp>
        <p:nvSpPr>
          <p:cNvPr id="77" name="矩形: 圓角 76">
            <a:extLst>
              <a:ext uri="{FF2B5EF4-FFF2-40B4-BE49-F238E27FC236}">
                <a16:creationId xmlns:a16="http://schemas.microsoft.com/office/drawing/2014/main" id="{8C2965E2-4422-4020-94F5-622A310329C0}"/>
              </a:ext>
            </a:extLst>
          </p:cNvPr>
          <p:cNvSpPr/>
          <p:nvPr/>
        </p:nvSpPr>
        <p:spPr>
          <a:xfrm>
            <a:off x="405948" y="1744496"/>
            <a:ext cx="5931062" cy="2604027"/>
          </a:xfrm>
          <a:prstGeom prst="roundRect">
            <a:avLst>
              <a:gd name="adj" fmla="val 7558"/>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schemeClr val="tx1"/>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9D90CE0D-9AD3-4579-8C5A-5BA6B107FEF8}"/>
              </a:ext>
            </a:extLst>
          </p:cNvPr>
          <p:cNvSpPr/>
          <p:nvPr/>
        </p:nvSpPr>
        <p:spPr>
          <a:xfrm>
            <a:off x="948891" y="1873176"/>
            <a:ext cx="3004463" cy="584558"/>
          </a:xfrm>
          <a:prstGeom prst="roundRect">
            <a:avLst>
              <a:gd name="adj" fmla="val 50000"/>
            </a:avLst>
          </a:prstGeom>
          <a:solidFill>
            <a:srgbClr val="00FFD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zh-TW" sz="1600">
                <a:solidFill>
                  <a:schemeClr val="tx1"/>
                </a:solidFill>
                <a:latin typeface="Arial" panose="020B0604020202020204" pitchFamily="34" charset="0"/>
                <a:cs typeface="Arial" panose="020B0604020202020204" pitchFamily="34" charset="0"/>
              </a:rPr>
              <a:t>Intel J4125 Quad-core</a:t>
            </a:r>
            <a:endParaRPr lang="en-US" altLang="zh-TW" sz="1600">
              <a:solidFill>
                <a:schemeClr val="tx1"/>
              </a:solidFill>
              <a:latin typeface="Arial" panose="020B0604020202020204" pitchFamily="34" charset="0"/>
              <a:cs typeface="Arial" panose="020B0604020202020204" pitchFamily="34" charset="0"/>
            </a:endParaRPr>
          </a:p>
        </p:txBody>
      </p:sp>
      <p:grpSp>
        <p:nvGrpSpPr>
          <p:cNvPr id="127" name="群組 126">
            <a:extLst>
              <a:ext uri="{FF2B5EF4-FFF2-40B4-BE49-F238E27FC236}">
                <a16:creationId xmlns:a16="http://schemas.microsoft.com/office/drawing/2014/main" id="{DE1DAD07-8BF5-4A82-9D6E-D8D627F71952}"/>
              </a:ext>
            </a:extLst>
          </p:cNvPr>
          <p:cNvGrpSpPr/>
          <p:nvPr/>
        </p:nvGrpSpPr>
        <p:grpSpPr>
          <a:xfrm>
            <a:off x="514869" y="1873176"/>
            <a:ext cx="647384" cy="584558"/>
            <a:chOff x="815405" y="1317342"/>
            <a:chExt cx="647384" cy="584558"/>
          </a:xfrm>
          <a:solidFill>
            <a:srgbClr val="002060"/>
          </a:solidFill>
        </p:grpSpPr>
        <p:sp>
          <p:nvSpPr>
            <p:cNvPr id="129" name="橢圓 128">
              <a:extLst>
                <a:ext uri="{FF2B5EF4-FFF2-40B4-BE49-F238E27FC236}">
                  <a16:creationId xmlns:a16="http://schemas.microsoft.com/office/drawing/2014/main" id="{852FC156-58AD-4A4F-959C-BD5B86825DFA}"/>
                </a:ext>
              </a:extLst>
            </p:cNvPr>
            <p:cNvSpPr/>
            <p:nvPr/>
          </p:nvSpPr>
          <p:spPr>
            <a:xfrm>
              <a:off x="838764" y="1317342"/>
              <a:ext cx="584558" cy="584558"/>
            </a:xfrm>
            <a:prstGeom prst="ellipse">
              <a:avLst/>
            </a:prstGeom>
            <a:grpFill/>
            <a:ln w="28575">
              <a:solidFill>
                <a:srgbClr val="00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0" name="矩形 129">
              <a:extLst>
                <a:ext uri="{FF2B5EF4-FFF2-40B4-BE49-F238E27FC236}">
                  <a16:creationId xmlns:a16="http://schemas.microsoft.com/office/drawing/2014/main" id="{8E8CCF3C-9FD8-4DC9-9811-1C18923932B3}"/>
                </a:ext>
              </a:extLst>
            </p:cNvPr>
            <p:cNvSpPr/>
            <p:nvPr/>
          </p:nvSpPr>
          <p:spPr>
            <a:xfrm>
              <a:off x="815405" y="1438759"/>
              <a:ext cx="647384" cy="338554"/>
            </a:xfrm>
            <a:prstGeom prst="rect">
              <a:avLst/>
            </a:prstGeom>
            <a:noFill/>
          </p:spPr>
          <p:txBody>
            <a:bodyPr wrap="square">
              <a:spAutoFit/>
            </a:bodyPr>
            <a:lstStyle/>
            <a:p>
              <a:pPr algn="ctr" defTabSz="457200">
                <a:defRPr/>
              </a:pPr>
              <a:r>
                <a:rPr lang="en-US" altLang="zh-TW" sz="1600">
                  <a:solidFill>
                    <a:srgbClr val="00FFD5"/>
                  </a:solidFill>
                  <a:latin typeface="Arial" panose="020B0604020202020204" pitchFamily="34" charset="0"/>
                  <a:ea typeface="新細明體" panose="02020500000000000000" pitchFamily="18" charset="-120"/>
                  <a:cs typeface="Arial" panose="020B0604020202020204" pitchFamily="34" charset="0"/>
                </a:rPr>
                <a:t>CPU</a:t>
              </a:r>
            </a:p>
          </p:txBody>
        </p:sp>
      </p:grpSp>
      <p:sp>
        <p:nvSpPr>
          <p:cNvPr id="216" name="矩形: 圓角 215">
            <a:extLst>
              <a:ext uri="{FF2B5EF4-FFF2-40B4-BE49-F238E27FC236}">
                <a16:creationId xmlns:a16="http://schemas.microsoft.com/office/drawing/2014/main" id="{2F271C20-2038-4291-8564-F6CD4C01F16F}"/>
              </a:ext>
            </a:extLst>
          </p:cNvPr>
          <p:cNvSpPr/>
          <p:nvPr/>
        </p:nvSpPr>
        <p:spPr>
          <a:xfrm>
            <a:off x="4417130" y="1873176"/>
            <a:ext cx="1791079" cy="584558"/>
          </a:xfrm>
          <a:prstGeom prst="roundRect">
            <a:avLst>
              <a:gd name="adj" fmla="val 5000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chemeClr val="tx1"/>
                </a:solidFill>
                <a:latin typeface="Arial" panose="020B0604020202020204" pitchFamily="34" charset="0"/>
                <a:cs typeface="Arial" panose="020B0604020202020204" pitchFamily="34" charset="0"/>
              </a:rPr>
              <a:t>8GB RAM</a:t>
            </a:r>
          </a:p>
        </p:txBody>
      </p:sp>
      <p:grpSp>
        <p:nvGrpSpPr>
          <p:cNvPr id="217" name="群組 216">
            <a:extLst>
              <a:ext uri="{FF2B5EF4-FFF2-40B4-BE49-F238E27FC236}">
                <a16:creationId xmlns:a16="http://schemas.microsoft.com/office/drawing/2014/main" id="{FBF99119-5D41-4494-B032-BB67D067255F}"/>
              </a:ext>
            </a:extLst>
          </p:cNvPr>
          <p:cNvGrpSpPr/>
          <p:nvPr/>
        </p:nvGrpSpPr>
        <p:grpSpPr>
          <a:xfrm>
            <a:off x="4073527" y="1873176"/>
            <a:ext cx="647384" cy="584558"/>
            <a:chOff x="815405" y="1317342"/>
            <a:chExt cx="647384" cy="584558"/>
          </a:xfrm>
          <a:solidFill>
            <a:srgbClr val="002060"/>
          </a:solidFill>
        </p:grpSpPr>
        <p:sp>
          <p:nvSpPr>
            <p:cNvPr id="218" name="橢圓 217">
              <a:extLst>
                <a:ext uri="{FF2B5EF4-FFF2-40B4-BE49-F238E27FC236}">
                  <a16:creationId xmlns:a16="http://schemas.microsoft.com/office/drawing/2014/main" id="{8C6843E9-38E1-4D2A-890A-A5A56C10051B}"/>
                </a:ext>
              </a:extLst>
            </p:cNvPr>
            <p:cNvSpPr/>
            <p:nvPr/>
          </p:nvSpPr>
          <p:spPr>
            <a:xfrm>
              <a:off x="838764" y="1317342"/>
              <a:ext cx="584558" cy="584558"/>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9" name="矩形 218">
              <a:extLst>
                <a:ext uri="{FF2B5EF4-FFF2-40B4-BE49-F238E27FC236}">
                  <a16:creationId xmlns:a16="http://schemas.microsoft.com/office/drawing/2014/main" id="{DB58707A-AEB6-442E-A745-5B53B46CAFFB}"/>
                </a:ext>
              </a:extLst>
            </p:cNvPr>
            <p:cNvSpPr/>
            <p:nvPr/>
          </p:nvSpPr>
          <p:spPr>
            <a:xfrm>
              <a:off x="815405" y="1438759"/>
              <a:ext cx="647384" cy="338554"/>
            </a:xfrm>
            <a:prstGeom prst="rect">
              <a:avLst/>
            </a:prstGeom>
            <a:noFill/>
          </p:spPr>
          <p:txBody>
            <a:bodyPr wrap="square">
              <a:spAutoFit/>
            </a:bodyPr>
            <a:lstStyle/>
            <a:p>
              <a:pPr algn="ctr" defTabSz="457200">
                <a:defRPr/>
              </a:pPr>
              <a:r>
                <a:rPr lang="en-US" altLang="zh-TW" sz="1600">
                  <a:solidFill>
                    <a:schemeClr val="bg1"/>
                  </a:solidFill>
                  <a:latin typeface="Arial" panose="020B0604020202020204" pitchFamily="34" charset="0"/>
                  <a:ea typeface="新細明體" panose="02020500000000000000" pitchFamily="18" charset="-120"/>
                  <a:cs typeface="Arial" panose="020B0604020202020204" pitchFamily="34" charset="0"/>
                </a:rPr>
                <a:t>RAM</a:t>
              </a:r>
            </a:p>
          </p:txBody>
        </p:sp>
      </p:grpSp>
      <p:sp>
        <p:nvSpPr>
          <p:cNvPr id="226" name="矩形: 圓角 225">
            <a:extLst>
              <a:ext uri="{FF2B5EF4-FFF2-40B4-BE49-F238E27FC236}">
                <a16:creationId xmlns:a16="http://schemas.microsoft.com/office/drawing/2014/main" id="{1B17B3AB-8966-43DA-A051-670A650CCB9C}"/>
              </a:ext>
            </a:extLst>
          </p:cNvPr>
          <p:cNvSpPr/>
          <p:nvPr/>
        </p:nvSpPr>
        <p:spPr>
          <a:xfrm>
            <a:off x="1051395" y="2566577"/>
            <a:ext cx="2849383" cy="351388"/>
          </a:xfrm>
          <a:prstGeom prst="roundRect">
            <a:avLst>
              <a:gd name="adj" fmla="val 5000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altLang="zh-TW" sz="1600">
                <a:solidFill>
                  <a:schemeClr val="tx1"/>
                </a:solidFill>
                <a:latin typeface="Arial" panose="020B0604020202020204" pitchFamily="34" charset="0"/>
                <a:cs typeface="Arial" panose="020B0604020202020204" pitchFamily="34" charset="0"/>
              </a:rPr>
              <a:t>2 x M.2 SATA</a:t>
            </a:r>
          </a:p>
        </p:txBody>
      </p:sp>
      <p:sp>
        <p:nvSpPr>
          <p:cNvPr id="227" name="矩形: 圓角 226">
            <a:extLst>
              <a:ext uri="{FF2B5EF4-FFF2-40B4-BE49-F238E27FC236}">
                <a16:creationId xmlns:a16="http://schemas.microsoft.com/office/drawing/2014/main" id="{EFD2C49F-A9AB-4509-84A1-E7A9377FC801}"/>
              </a:ext>
            </a:extLst>
          </p:cNvPr>
          <p:cNvSpPr/>
          <p:nvPr/>
        </p:nvSpPr>
        <p:spPr>
          <a:xfrm>
            <a:off x="1051395" y="2985598"/>
            <a:ext cx="2849383" cy="351388"/>
          </a:xfrm>
          <a:prstGeom prst="roundRect">
            <a:avLst>
              <a:gd name="adj" fmla="val 5000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TW" sz="1600">
                <a:solidFill>
                  <a:schemeClr val="tx1"/>
                </a:solidFill>
                <a:latin typeface="Arial" panose="020B0604020202020204" pitchFamily="34" charset="0"/>
                <a:cs typeface="Arial" panose="020B0604020202020204" pitchFamily="34" charset="0"/>
              </a:rPr>
              <a:t>4 x 3.5" HDD</a:t>
            </a:r>
          </a:p>
        </p:txBody>
      </p:sp>
      <p:sp>
        <p:nvSpPr>
          <p:cNvPr id="232" name="矩形: 圓角 231">
            <a:extLst>
              <a:ext uri="{FF2B5EF4-FFF2-40B4-BE49-F238E27FC236}">
                <a16:creationId xmlns:a16="http://schemas.microsoft.com/office/drawing/2014/main" id="{BBBFB08D-3FBB-4FFB-A0FE-360CB6B009A7}"/>
              </a:ext>
            </a:extLst>
          </p:cNvPr>
          <p:cNvSpPr/>
          <p:nvPr/>
        </p:nvSpPr>
        <p:spPr>
          <a:xfrm>
            <a:off x="4093965" y="2566576"/>
            <a:ext cx="2118980" cy="770409"/>
          </a:xfrm>
          <a:prstGeom prst="roundRect">
            <a:avLst>
              <a:gd name="adj" fmla="val 14081"/>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TW" sz="1600">
                <a:solidFill>
                  <a:schemeClr val="tx1"/>
                </a:solidFill>
                <a:latin typeface="Arial" panose="020B0604020202020204" pitchFamily="34" charset="0"/>
                <a:cs typeface="Arial" panose="020B0604020202020204" pitchFamily="34" charset="0"/>
              </a:rPr>
              <a:t>2 x Internal</a:t>
            </a:r>
          </a:p>
          <a:p>
            <a:pPr algn="ctr">
              <a:defRPr/>
            </a:pPr>
            <a:r>
              <a:rPr lang="en-US" altLang="zh-TW" sz="1600">
                <a:solidFill>
                  <a:schemeClr val="tx1"/>
                </a:solidFill>
                <a:latin typeface="Arial" panose="020B0604020202020204" pitchFamily="34" charset="0"/>
                <a:cs typeface="Arial" panose="020B0604020202020204" pitchFamily="34" charset="0"/>
              </a:rPr>
              <a:t>LAN GbE</a:t>
            </a:r>
          </a:p>
        </p:txBody>
      </p:sp>
      <p:sp>
        <p:nvSpPr>
          <p:cNvPr id="233" name="矩形: 圓角 232">
            <a:extLst>
              <a:ext uri="{FF2B5EF4-FFF2-40B4-BE49-F238E27FC236}">
                <a16:creationId xmlns:a16="http://schemas.microsoft.com/office/drawing/2014/main" id="{33EE0F8D-01C0-4FCF-B17A-F52D8457E04F}"/>
              </a:ext>
            </a:extLst>
          </p:cNvPr>
          <p:cNvSpPr/>
          <p:nvPr/>
        </p:nvSpPr>
        <p:spPr>
          <a:xfrm>
            <a:off x="520291" y="3434113"/>
            <a:ext cx="5687917" cy="770409"/>
          </a:xfrm>
          <a:prstGeom prst="roundRect">
            <a:avLst>
              <a:gd name="adj" fmla="val 15643"/>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zh-TW" sz="1600">
              <a:solidFill>
                <a:schemeClr val="tx1"/>
              </a:solidFill>
              <a:latin typeface="Arial" panose="020B0604020202020204" pitchFamily="34" charset="0"/>
              <a:cs typeface="Arial" panose="020B0604020202020204" pitchFamily="34" charset="0"/>
            </a:endParaRPr>
          </a:p>
        </p:txBody>
      </p:sp>
      <p:grpSp>
        <p:nvGrpSpPr>
          <p:cNvPr id="89" name="群組 88">
            <a:extLst>
              <a:ext uri="{FF2B5EF4-FFF2-40B4-BE49-F238E27FC236}">
                <a16:creationId xmlns:a16="http://schemas.microsoft.com/office/drawing/2014/main" id="{D5810A24-128A-4E89-99ED-1E2B8F52B679}"/>
              </a:ext>
            </a:extLst>
          </p:cNvPr>
          <p:cNvGrpSpPr/>
          <p:nvPr/>
        </p:nvGrpSpPr>
        <p:grpSpPr>
          <a:xfrm>
            <a:off x="2615333" y="3482064"/>
            <a:ext cx="1453695" cy="676634"/>
            <a:chOff x="405130" y="4603504"/>
            <a:chExt cx="1453695" cy="676634"/>
          </a:xfrm>
        </p:grpSpPr>
        <p:pic>
          <p:nvPicPr>
            <p:cNvPr id="90" name="圖形 89">
              <a:extLst>
                <a:ext uri="{FF2B5EF4-FFF2-40B4-BE49-F238E27FC236}">
                  <a16:creationId xmlns:a16="http://schemas.microsoft.com/office/drawing/2014/main" id="{BF054A7F-718B-4E2E-9E5C-4D2222DF2C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5130" y="4665357"/>
              <a:ext cx="457200" cy="457200"/>
            </a:xfrm>
            <a:prstGeom prst="rect">
              <a:avLst/>
            </a:prstGeom>
          </p:spPr>
        </p:pic>
        <p:sp>
          <p:nvSpPr>
            <p:cNvPr id="97" name="矩形 96">
              <a:extLst>
                <a:ext uri="{FF2B5EF4-FFF2-40B4-BE49-F238E27FC236}">
                  <a16:creationId xmlns:a16="http://schemas.microsoft.com/office/drawing/2014/main" id="{7FCD85B9-1ED1-4EC6-AB9C-F04E32929148}"/>
                </a:ext>
              </a:extLst>
            </p:cNvPr>
            <p:cNvSpPr/>
            <p:nvPr/>
          </p:nvSpPr>
          <p:spPr>
            <a:xfrm>
              <a:off x="839135" y="4603504"/>
              <a:ext cx="1019690" cy="230832"/>
            </a:xfrm>
            <a:prstGeom prst="rect">
              <a:avLst/>
            </a:prstGeom>
          </p:spPr>
          <p:txBody>
            <a:bodyPr wrap="square" lIns="91440" tIns="45720" rIns="91440" bIns="45720" anchor="t">
              <a:spAutoFit/>
            </a:bodyPr>
            <a:lstStyle/>
            <a:p>
              <a:pPr defTabSz="457200">
                <a:defRPr/>
              </a:pPr>
              <a:r>
                <a:rPr kumimoji="0" lang="en-US" altLang="zh-TW" sz="900" i="0" u="none" strike="noStrike" kern="1200" cap="none" spc="0" normalizeH="0" baseline="0" noProof="0">
                  <a:ln>
                    <a:noFill/>
                  </a:ln>
                  <a:effectLst/>
                  <a:uLnTx/>
                  <a:uFillTx/>
                  <a:latin typeface="Arial"/>
                  <a:ea typeface="新細明體"/>
                  <a:cs typeface="Arial"/>
                </a:rPr>
                <a:t>USB </a:t>
              </a:r>
              <a:r>
                <a:rPr lang="en-US" altLang="zh-TW" sz="900">
                  <a:latin typeface="Arial"/>
                  <a:ea typeface="新細明體"/>
                  <a:cs typeface="Arial"/>
                </a:rPr>
                <a:t>3.2 Gen 2</a:t>
              </a:r>
              <a:endParaRPr lang="en-US" altLang="zh-TW" sz="900" i="0" u="none" strike="noStrike" kern="1200" cap="none" spc="0" normalizeH="0" baseline="0" noProof="0">
                <a:ln>
                  <a:noFill/>
                </a:ln>
                <a:effectLst/>
                <a:uLnTx/>
                <a:uFillTx/>
                <a:latin typeface="Arial"/>
                <a:ea typeface="新細明體"/>
                <a:cs typeface="Arial"/>
              </a:endParaRPr>
            </a:p>
          </p:txBody>
        </p:sp>
        <p:sp>
          <p:nvSpPr>
            <p:cNvPr id="98" name="矩形 97">
              <a:extLst>
                <a:ext uri="{FF2B5EF4-FFF2-40B4-BE49-F238E27FC236}">
                  <a16:creationId xmlns:a16="http://schemas.microsoft.com/office/drawing/2014/main" id="{B10A0476-6647-4977-8FD1-D2A4160C5971}"/>
                </a:ext>
              </a:extLst>
            </p:cNvPr>
            <p:cNvSpPr/>
            <p:nvPr/>
          </p:nvSpPr>
          <p:spPr>
            <a:xfrm>
              <a:off x="834822" y="4803084"/>
              <a:ext cx="890767" cy="4770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500"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x 3</a:t>
              </a:r>
            </a:p>
          </p:txBody>
        </p:sp>
      </p:grpSp>
      <p:grpSp>
        <p:nvGrpSpPr>
          <p:cNvPr id="16" name="群組 15">
            <a:extLst>
              <a:ext uri="{FF2B5EF4-FFF2-40B4-BE49-F238E27FC236}">
                <a16:creationId xmlns:a16="http://schemas.microsoft.com/office/drawing/2014/main" id="{C811077A-C4F9-405A-B3EF-2E1DAE6BEABB}"/>
              </a:ext>
            </a:extLst>
          </p:cNvPr>
          <p:cNvGrpSpPr/>
          <p:nvPr/>
        </p:nvGrpSpPr>
        <p:grpSpPr>
          <a:xfrm>
            <a:off x="836830" y="3499993"/>
            <a:ext cx="1500922" cy="658705"/>
            <a:chOff x="1051514" y="3272206"/>
            <a:chExt cx="1500922" cy="658705"/>
          </a:xfrm>
        </p:grpSpPr>
        <p:sp>
          <p:nvSpPr>
            <p:cNvPr id="236" name="矩形 235">
              <a:extLst>
                <a:ext uri="{FF2B5EF4-FFF2-40B4-BE49-F238E27FC236}">
                  <a16:creationId xmlns:a16="http://schemas.microsoft.com/office/drawing/2014/main" id="{DEBC506B-F6B1-4AF3-B438-3154BCE2BB9D}"/>
                </a:ext>
              </a:extLst>
            </p:cNvPr>
            <p:cNvSpPr/>
            <p:nvPr/>
          </p:nvSpPr>
          <p:spPr>
            <a:xfrm>
              <a:off x="1476436" y="3272206"/>
              <a:ext cx="107600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HDMI 2.0</a:t>
              </a:r>
            </a:p>
          </p:txBody>
        </p:sp>
        <p:sp>
          <p:nvSpPr>
            <p:cNvPr id="237" name="矩形 236">
              <a:extLst>
                <a:ext uri="{FF2B5EF4-FFF2-40B4-BE49-F238E27FC236}">
                  <a16:creationId xmlns:a16="http://schemas.microsoft.com/office/drawing/2014/main" id="{CF69E6B9-CBF3-40A6-A45E-AC656432A4CC}"/>
                </a:ext>
              </a:extLst>
            </p:cNvPr>
            <p:cNvSpPr/>
            <p:nvPr/>
          </p:nvSpPr>
          <p:spPr>
            <a:xfrm>
              <a:off x="1481087" y="3453857"/>
              <a:ext cx="890767" cy="4770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500"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x 2</a:t>
              </a:r>
            </a:p>
          </p:txBody>
        </p:sp>
        <p:pic>
          <p:nvPicPr>
            <p:cNvPr id="15" name="圖形 14">
              <a:extLst>
                <a:ext uri="{FF2B5EF4-FFF2-40B4-BE49-F238E27FC236}">
                  <a16:creationId xmlns:a16="http://schemas.microsoft.com/office/drawing/2014/main" id="{63D1F5B4-3A0A-46DC-AD5C-3343605C26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1514" y="3316766"/>
              <a:ext cx="457200" cy="457200"/>
            </a:xfrm>
            <a:prstGeom prst="rect">
              <a:avLst/>
            </a:prstGeom>
          </p:spPr>
        </p:pic>
      </p:grpSp>
      <p:grpSp>
        <p:nvGrpSpPr>
          <p:cNvPr id="17" name="群組 16">
            <a:extLst>
              <a:ext uri="{FF2B5EF4-FFF2-40B4-BE49-F238E27FC236}">
                <a16:creationId xmlns:a16="http://schemas.microsoft.com/office/drawing/2014/main" id="{968F0F6A-EE21-48EE-97D5-A7F3E1E85C90}"/>
              </a:ext>
            </a:extLst>
          </p:cNvPr>
          <p:cNvGrpSpPr/>
          <p:nvPr/>
        </p:nvGrpSpPr>
        <p:grpSpPr>
          <a:xfrm>
            <a:off x="4240421" y="3499993"/>
            <a:ext cx="1892018" cy="658705"/>
            <a:chOff x="4589923" y="3272206"/>
            <a:chExt cx="1892018" cy="658705"/>
          </a:xfrm>
        </p:grpSpPr>
        <p:sp>
          <p:nvSpPr>
            <p:cNvPr id="242" name="矩形 241">
              <a:extLst>
                <a:ext uri="{FF2B5EF4-FFF2-40B4-BE49-F238E27FC236}">
                  <a16:creationId xmlns:a16="http://schemas.microsoft.com/office/drawing/2014/main" id="{3BF53BAD-9F3F-4E33-97E6-04A3850A4147}"/>
                </a:ext>
              </a:extLst>
            </p:cNvPr>
            <p:cNvSpPr/>
            <p:nvPr/>
          </p:nvSpPr>
          <p:spPr>
            <a:xfrm>
              <a:off x="5005672" y="3272206"/>
              <a:ext cx="147626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sym typeface="Arial"/>
                </a:rPr>
                <a:t>Host </a:t>
              </a:r>
              <a:r>
                <a:rPr lang="en-US" altLang="zh-TW" sz="1600">
                  <a:latin typeface="Arial" panose="020B0604020202020204" pitchFamily="34" charset="0"/>
                  <a:ea typeface="新細明體" panose="02020500000000000000" pitchFamily="18" charset="-120"/>
                  <a:cs typeface="Arial" panose="020B0604020202020204" pitchFamily="34" charset="0"/>
                  <a:sym typeface="Arial"/>
                </a:rPr>
                <a:t>2.5GbE</a:t>
              </a:r>
              <a:endParaRPr kumimoji="0" lang="en-US" altLang="zh-TW" sz="1600" b="0" i="0" u="none" strike="noStrike" kern="1200" cap="none" spc="0" normalizeH="0" baseline="0" noProof="0">
                <a:ln>
                  <a:noFill/>
                </a:ln>
                <a:effectLst/>
                <a:uLnTx/>
                <a:uFillTx/>
                <a:latin typeface="Arial" panose="020B0604020202020204" pitchFamily="34" charset="0"/>
                <a:cs typeface="Arial" panose="020B0604020202020204" pitchFamily="34" charset="0"/>
                <a:sym typeface="Arial"/>
              </a:endParaRPr>
            </a:p>
          </p:txBody>
        </p:sp>
        <p:sp>
          <p:nvSpPr>
            <p:cNvPr id="243" name="矩形 242">
              <a:extLst>
                <a:ext uri="{FF2B5EF4-FFF2-40B4-BE49-F238E27FC236}">
                  <a16:creationId xmlns:a16="http://schemas.microsoft.com/office/drawing/2014/main" id="{FAC42C2A-01FA-4C54-9008-5DF9DE7DC853}"/>
                </a:ext>
              </a:extLst>
            </p:cNvPr>
            <p:cNvSpPr/>
            <p:nvPr/>
          </p:nvSpPr>
          <p:spPr>
            <a:xfrm>
              <a:off x="5010323" y="3453857"/>
              <a:ext cx="890767" cy="4770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500"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x 2</a:t>
              </a:r>
            </a:p>
          </p:txBody>
        </p:sp>
        <p:grpSp>
          <p:nvGrpSpPr>
            <p:cNvPr id="244" name="群組 243">
              <a:extLst>
                <a:ext uri="{FF2B5EF4-FFF2-40B4-BE49-F238E27FC236}">
                  <a16:creationId xmlns:a16="http://schemas.microsoft.com/office/drawing/2014/main" id="{2E4C4D26-C2E1-479A-AF41-825370D80F8F}"/>
                </a:ext>
              </a:extLst>
            </p:cNvPr>
            <p:cNvGrpSpPr/>
            <p:nvPr/>
          </p:nvGrpSpPr>
          <p:grpSpPr>
            <a:xfrm>
              <a:off x="4589923" y="3320437"/>
              <a:ext cx="457200" cy="457200"/>
              <a:chOff x="4987641" y="3921110"/>
              <a:chExt cx="457200" cy="457200"/>
            </a:xfrm>
          </p:grpSpPr>
          <p:sp>
            <p:nvSpPr>
              <p:cNvPr id="245" name="橢圓 244">
                <a:extLst>
                  <a:ext uri="{FF2B5EF4-FFF2-40B4-BE49-F238E27FC236}">
                    <a16:creationId xmlns:a16="http://schemas.microsoft.com/office/drawing/2014/main" id="{B44990CC-5404-44EF-9588-7774A5E21C2F}"/>
                  </a:ext>
                </a:extLst>
              </p:cNvPr>
              <p:cNvSpPr/>
              <p:nvPr/>
            </p:nvSpPr>
            <p:spPr>
              <a:xfrm>
                <a:off x="4987641" y="3921110"/>
                <a:ext cx="457200" cy="4572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46" name="圖片 245">
                <a:extLst>
                  <a:ext uri="{FF2B5EF4-FFF2-40B4-BE49-F238E27FC236}">
                    <a16:creationId xmlns:a16="http://schemas.microsoft.com/office/drawing/2014/main" id="{6C426234-5292-403B-9B40-BEA948B35A5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41570" y="4020745"/>
                <a:ext cx="335967" cy="257931"/>
              </a:xfrm>
              <a:prstGeom prst="rect">
                <a:avLst/>
              </a:prstGeom>
            </p:spPr>
          </p:pic>
        </p:grpSp>
      </p:grpSp>
      <p:sp>
        <p:nvSpPr>
          <p:cNvPr id="252" name="矩形: 圓角 251">
            <a:extLst>
              <a:ext uri="{FF2B5EF4-FFF2-40B4-BE49-F238E27FC236}">
                <a16:creationId xmlns:a16="http://schemas.microsoft.com/office/drawing/2014/main" id="{EA1E83B5-533D-445D-99F2-9458CDF601F7}"/>
              </a:ext>
            </a:extLst>
          </p:cNvPr>
          <p:cNvSpPr/>
          <p:nvPr/>
        </p:nvSpPr>
        <p:spPr>
          <a:xfrm>
            <a:off x="6724895" y="3847881"/>
            <a:ext cx="4597359" cy="1884457"/>
          </a:xfrm>
          <a:prstGeom prst="roundRect">
            <a:avLst>
              <a:gd name="adj" fmla="val 8016"/>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53" name="矩形 252">
            <a:extLst>
              <a:ext uri="{FF2B5EF4-FFF2-40B4-BE49-F238E27FC236}">
                <a16:creationId xmlns:a16="http://schemas.microsoft.com/office/drawing/2014/main" id="{FE388DD8-3F2D-42A2-B975-7125F8F7B2E3}"/>
              </a:ext>
            </a:extLst>
          </p:cNvPr>
          <p:cNvSpPr/>
          <p:nvPr/>
        </p:nvSpPr>
        <p:spPr>
          <a:xfrm>
            <a:off x="6724894" y="3861988"/>
            <a:ext cx="4630863" cy="400110"/>
          </a:xfrm>
          <a:prstGeom prst="rect">
            <a:avLst/>
          </a:prstGeom>
        </p:spPr>
        <p:txBody>
          <a:bodyPr wrap="square">
            <a:spAutoFit/>
          </a:bodyPr>
          <a:lstStyle/>
          <a:p>
            <a:pPr lvl="0" algn="ctr" defTabSz="457200">
              <a:defRPr/>
            </a:pPr>
            <a:r>
              <a:rPr lang="en-US" altLang="zh-TW" sz="2000" b="1">
                <a:solidFill>
                  <a:schemeClr val="accent2">
                    <a:lumMod val="75000"/>
                  </a:schemeClr>
                </a:solidFill>
                <a:latin typeface="Arial" panose="020B0604020202020204" pitchFamily="34" charset="0"/>
                <a:cs typeface="Arial" panose="020B0604020202020204" pitchFamily="34" charset="0"/>
              </a:rPr>
              <a:t>Switch</a:t>
            </a:r>
          </a:p>
        </p:txBody>
      </p:sp>
      <p:sp>
        <p:nvSpPr>
          <p:cNvPr id="257" name="矩形: 圓角 256">
            <a:extLst>
              <a:ext uri="{FF2B5EF4-FFF2-40B4-BE49-F238E27FC236}">
                <a16:creationId xmlns:a16="http://schemas.microsoft.com/office/drawing/2014/main" id="{C2388F5C-6905-41CF-9E43-EB263EE47026}"/>
              </a:ext>
            </a:extLst>
          </p:cNvPr>
          <p:cNvSpPr/>
          <p:nvPr/>
        </p:nvSpPr>
        <p:spPr>
          <a:xfrm>
            <a:off x="6876905" y="4330005"/>
            <a:ext cx="1130005" cy="584558"/>
          </a:xfrm>
          <a:prstGeom prst="roundRect">
            <a:avLst>
              <a:gd name="adj" fmla="val 50000"/>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altLang="zh-TW" sz="1600">
                <a:solidFill>
                  <a:schemeClr val="tx1"/>
                </a:solidFill>
                <a:latin typeface="Arial" panose="020B0604020202020204" pitchFamily="34" charset="0"/>
                <a:cs typeface="Arial" panose="020B0604020202020204" pitchFamily="34" charset="0"/>
              </a:rPr>
              <a:t>2 x GbE</a:t>
            </a:r>
          </a:p>
        </p:txBody>
      </p:sp>
      <p:sp>
        <p:nvSpPr>
          <p:cNvPr id="258" name="矩形: 圓角 257">
            <a:extLst>
              <a:ext uri="{FF2B5EF4-FFF2-40B4-BE49-F238E27FC236}">
                <a16:creationId xmlns:a16="http://schemas.microsoft.com/office/drawing/2014/main" id="{CF97352C-735A-45F9-8576-E81C3BCA4432}"/>
              </a:ext>
            </a:extLst>
          </p:cNvPr>
          <p:cNvSpPr/>
          <p:nvPr/>
        </p:nvSpPr>
        <p:spPr>
          <a:xfrm>
            <a:off x="8080025" y="4330005"/>
            <a:ext cx="1323506" cy="584558"/>
          </a:xfrm>
          <a:prstGeom prst="roundRect">
            <a:avLst>
              <a:gd name="adj" fmla="val 50000"/>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altLang="zh-TW" sz="1600">
                <a:solidFill>
                  <a:schemeClr val="tx1"/>
                </a:solidFill>
                <a:latin typeface="Arial" panose="020B0604020202020204" pitchFamily="34" charset="0"/>
                <a:cs typeface="Arial" panose="020B0604020202020204" pitchFamily="34" charset="0"/>
              </a:rPr>
              <a:t>Microchip VSC7425</a:t>
            </a:r>
          </a:p>
        </p:txBody>
      </p:sp>
      <p:sp>
        <p:nvSpPr>
          <p:cNvPr id="259" name="矩形: 圓角 258">
            <a:extLst>
              <a:ext uri="{FF2B5EF4-FFF2-40B4-BE49-F238E27FC236}">
                <a16:creationId xmlns:a16="http://schemas.microsoft.com/office/drawing/2014/main" id="{D9984973-CD41-419F-8328-D4E074D2267D}"/>
              </a:ext>
            </a:extLst>
          </p:cNvPr>
          <p:cNvSpPr/>
          <p:nvPr/>
        </p:nvSpPr>
        <p:spPr>
          <a:xfrm>
            <a:off x="9859846" y="4330005"/>
            <a:ext cx="1323506" cy="584558"/>
          </a:xfrm>
          <a:prstGeom prst="roundRect">
            <a:avLst>
              <a:gd name="adj" fmla="val 50000"/>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TW" sz="1600">
                <a:solidFill>
                  <a:schemeClr val="tx1"/>
                </a:solidFill>
                <a:latin typeface="Arial" panose="020B0604020202020204" pitchFamily="34" charset="0"/>
                <a:cs typeface="Arial" panose="020B0604020202020204" pitchFamily="34" charset="0"/>
              </a:rPr>
              <a:t>PoE </a:t>
            </a:r>
          </a:p>
          <a:p>
            <a:pPr algn="ctr">
              <a:defRPr/>
            </a:pPr>
            <a:r>
              <a:rPr lang="en-US" altLang="zh-TW" sz="1600">
                <a:solidFill>
                  <a:schemeClr val="tx1"/>
                </a:solidFill>
                <a:latin typeface="Arial" panose="020B0604020202020204" pitchFamily="34" charset="0"/>
                <a:cs typeface="Arial" panose="020B0604020202020204" pitchFamily="34" charset="0"/>
              </a:rPr>
              <a:t>Controller</a:t>
            </a:r>
          </a:p>
        </p:txBody>
      </p:sp>
      <p:sp>
        <p:nvSpPr>
          <p:cNvPr id="260" name="矩形: 圓角 259">
            <a:extLst>
              <a:ext uri="{FF2B5EF4-FFF2-40B4-BE49-F238E27FC236}">
                <a16:creationId xmlns:a16="http://schemas.microsoft.com/office/drawing/2014/main" id="{B4EB7805-F1D2-4CE7-A5C4-A68125498B02}"/>
              </a:ext>
            </a:extLst>
          </p:cNvPr>
          <p:cNvSpPr/>
          <p:nvPr/>
        </p:nvSpPr>
        <p:spPr>
          <a:xfrm>
            <a:off x="6876904" y="5241726"/>
            <a:ext cx="4306447" cy="356662"/>
          </a:xfrm>
          <a:prstGeom prst="roundRect">
            <a:avLst>
              <a:gd name="adj" fmla="val 23214"/>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TW" sz="1600">
                <a:solidFill>
                  <a:schemeClr val="tx1"/>
                </a:solidFill>
                <a:latin typeface="Arial" panose="020B0604020202020204" pitchFamily="34" charset="0"/>
                <a:cs typeface="Arial" panose="020B0604020202020204" pitchFamily="34" charset="0"/>
              </a:rPr>
              <a:t>16-port GbE RJ45 with 2port SFP combo</a:t>
            </a:r>
          </a:p>
        </p:txBody>
      </p:sp>
      <p:cxnSp>
        <p:nvCxnSpPr>
          <p:cNvPr id="262" name="直線單箭頭接點 261">
            <a:extLst>
              <a:ext uri="{FF2B5EF4-FFF2-40B4-BE49-F238E27FC236}">
                <a16:creationId xmlns:a16="http://schemas.microsoft.com/office/drawing/2014/main" id="{31DC436A-DA60-463A-B954-F4F238FEF889}"/>
              </a:ext>
            </a:extLst>
          </p:cNvPr>
          <p:cNvCxnSpPr>
            <a:cxnSpLocks/>
            <a:stCxn id="259" idx="1"/>
            <a:endCxn id="258" idx="3"/>
          </p:cNvCxnSpPr>
          <p:nvPr/>
        </p:nvCxnSpPr>
        <p:spPr>
          <a:xfrm flipH="1">
            <a:off x="9403531" y="4622284"/>
            <a:ext cx="456315" cy="0"/>
          </a:xfrm>
          <a:prstGeom prst="straightConnector1">
            <a:avLst/>
          </a:prstGeom>
          <a:ln w="508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3" name="直線單箭頭接點 262">
            <a:extLst>
              <a:ext uri="{FF2B5EF4-FFF2-40B4-BE49-F238E27FC236}">
                <a16:creationId xmlns:a16="http://schemas.microsoft.com/office/drawing/2014/main" id="{E176543B-FC6B-47D4-B2E5-AE2AC148B77B}"/>
              </a:ext>
            </a:extLst>
          </p:cNvPr>
          <p:cNvCxnSpPr>
            <a:cxnSpLocks/>
            <a:stCxn id="258" idx="2"/>
          </p:cNvCxnSpPr>
          <p:nvPr/>
        </p:nvCxnSpPr>
        <p:spPr>
          <a:xfrm>
            <a:off x="8741778" y="4914563"/>
            <a:ext cx="3240" cy="32417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直線單箭頭接點 263">
            <a:extLst>
              <a:ext uri="{FF2B5EF4-FFF2-40B4-BE49-F238E27FC236}">
                <a16:creationId xmlns:a16="http://schemas.microsoft.com/office/drawing/2014/main" id="{AB081B16-F2A8-498E-902A-36631DA203C8}"/>
              </a:ext>
            </a:extLst>
          </p:cNvPr>
          <p:cNvCxnSpPr>
            <a:cxnSpLocks/>
            <a:stCxn id="259" idx="2"/>
          </p:cNvCxnSpPr>
          <p:nvPr/>
        </p:nvCxnSpPr>
        <p:spPr>
          <a:xfrm>
            <a:off x="10521599" y="4914563"/>
            <a:ext cx="0" cy="32417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5" name="矩形: 圓角 264">
            <a:extLst>
              <a:ext uri="{FF2B5EF4-FFF2-40B4-BE49-F238E27FC236}">
                <a16:creationId xmlns:a16="http://schemas.microsoft.com/office/drawing/2014/main" id="{5FD73897-256D-4E9C-8C16-FB8439E00AC8}"/>
              </a:ext>
            </a:extLst>
          </p:cNvPr>
          <p:cNvSpPr/>
          <p:nvPr/>
        </p:nvSpPr>
        <p:spPr>
          <a:xfrm>
            <a:off x="6724895" y="1748133"/>
            <a:ext cx="4597359" cy="1252249"/>
          </a:xfrm>
          <a:prstGeom prst="roundRect">
            <a:avLst>
              <a:gd name="adj" fmla="val 8016"/>
            </a:avLst>
          </a:prstGeom>
          <a:solidFill>
            <a:schemeClr val="accent6">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6" name="矩形: 圓角 265">
            <a:extLst>
              <a:ext uri="{FF2B5EF4-FFF2-40B4-BE49-F238E27FC236}">
                <a16:creationId xmlns:a16="http://schemas.microsoft.com/office/drawing/2014/main" id="{D244111A-A16A-443E-A81C-DD8820D96F31}"/>
              </a:ext>
            </a:extLst>
          </p:cNvPr>
          <p:cNvSpPr/>
          <p:nvPr/>
        </p:nvSpPr>
        <p:spPr>
          <a:xfrm>
            <a:off x="6876904" y="1842831"/>
            <a:ext cx="4306447" cy="356662"/>
          </a:xfrm>
          <a:prstGeom prst="roundRect">
            <a:avLst>
              <a:gd name="adj" fmla="val 19388"/>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altLang="zh-TW" sz="1600">
                <a:solidFill>
                  <a:schemeClr val="tx1"/>
                </a:solidFill>
                <a:latin typeface="Arial" panose="020B0604020202020204" pitchFamily="34" charset="0"/>
                <a:cs typeface="Arial" panose="020B0604020202020204" pitchFamily="34" charset="0"/>
              </a:rPr>
              <a:t>Power Supply Total: 250W</a:t>
            </a:r>
          </a:p>
        </p:txBody>
      </p:sp>
      <p:cxnSp>
        <p:nvCxnSpPr>
          <p:cNvPr id="34" name="接點: 肘形 33">
            <a:extLst>
              <a:ext uri="{FF2B5EF4-FFF2-40B4-BE49-F238E27FC236}">
                <a16:creationId xmlns:a16="http://schemas.microsoft.com/office/drawing/2014/main" id="{54697889-851F-4E6A-8661-65D579963578}"/>
              </a:ext>
            </a:extLst>
          </p:cNvPr>
          <p:cNvCxnSpPr>
            <a:cxnSpLocks/>
            <a:stCxn id="265" idx="3"/>
            <a:endCxn id="279" idx="3"/>
          </p:cNvCxnSpPr>
          <p:nvPr/>
        </p:nvCxnSpPr>
        <p:spPr>
          <a:xfrm flipH="1">
            <a:off x="8009122" y="2374258"/>
            <a:ext cx="3313132" cy="3673307"/>
          </a:xfrm>
          <a:prstGeom prst="bentConnector3">
            <a:avLst>
              <a:gd name="adj1" fmla="val -13679"/>
            </a:avLst>
          </a:prstGeom>
          <a:ln w="508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81" name="群組 280">
            <a:extLst>
              <a:ext uri="{FF2B5EF4-FFF2-40B4-BE49-F238E27FC236}">
                <a16:creationId xmlns:a16="http://schemas.microsoft.com/office/drawing/2014/main" id="{771A0D4F-BBA1-491B-B1C2-2AFC7215F059}"/>
              </a:ext>
            </a:extLst>
          </p:cNvPr>
          <p:cNvGrpSpPr/>
          <p:nvPr/>
        </p:nvGrpSpPr>
        <p:grpSpPr>
          <a:xfrm>
            <a:off x="5185510" y="5178737"/>
            <a:ext cx="1528710" cy="1528710"/>
            <a:chOff x="8143328" y="4956543"/>
            <a:chExt cx="1528710" cy="1528710"/>
          </a:xfrm>
        </p:grpSpPr>
        <p:sp>
          <p:nvSpPr>
            <p:cNvPr id="282" name="橢圓 281">
              <a:extLst>
                <a:ext uri="{FF2B5EF4-FFF2-40B4-BE49-F238E27FC236}">
                  <a16:creationId xmlns:a16="http://schemas.microsoft.com/office/drawing/2014/main" id="{C3E91B00-A03D-447D-BEEE-BDADBCE61F25}"/>
                </a:ext>
              </a:extLst>
            </p:cNvPr>
            <p:cNvSpPr/>
            <p:nvPr/>
          </p:nvSpPr>
          <p:spPr>
            <a:xfrm>
              <a:off x="8143328" y="4956543"/>
              <a:ext cx="1528710" cy="1528710"/>
            </a:xfrm>
            <a:prstGeom prst="ellipse">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pic>
          <p:nvPicPr>
            <p:cNvPr id="283" name="圖片 282">
              <a:extLst>
                <a:ext uri="{FF2B5EF4-FFF2-40B4-BE49-F238E27FC236}">
                  <a16:creationId xmlns:a16="http://schemas.microsoft.com/office/drawing/2014/main" id="{EF5EE14A-AA29-4FA0-8ACD-21F01CB8DD5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185842" y="4996809"/>
              <a:ext cx="1443682" cy="144817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sp>
        <p:nvSpPr>
          <p:cNvPr id="279" name="矩形: 圓角 278">
            <a:extLst>
              <a:ext uri="{FF2B5EF4-FFF2-40B4-BE49-F238E27FC236}">
                <a16:creationId xmlns:a16="http://schemas.microsoft.com/office/drawing/2014/main" id="{9F3C02C4-46FE-4D68-A794-F417A36B9561}"/>
              </a:ext>
            </a:extLst>
          </p:cNvPr>
          <p:cNvSpPr/>
          <p:nvPr/>
        </p:nvSpPr>
        <p:spPr>
          <a:xfrm>
            <a:off x="6155319" y="5869233"/>
            <a:ext cx="1853803" cy="356663"/>
          </a:xfrm>
          <a:prstGeom prst="roundRect">
            <a:avLst>
              <a:gd name="adj" fmla="val 19649"/>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TW" sz="1600">
                <a:solidFill>
                  <a:schemeClr val="tx1"/>
                </a:solidFill>
                <a:latin typeface="Arial" panose="020B0604020202020204" pitchFamily="34" charset="0"/>
                <a:cs typeface="Arial" panose="020B0604020202020204" pitchFamily="34" charset="0"/>
              </a:rPr>
              <a:t>Power button</a:t>
            </a:r>
          </a:p>
        </p:txBody>
      </p:sp>
      <p:sp>
        <p:nvSpPr>
          <p:cNvPr id="41" name="箭號: 左-右雙向 40">
            <a:extLst>
              <a:ext uri="{FF2B5EF4-FFF2-40B4-BE49-F238E27FC236}">
                <a16:creationId xmlns:a16="http://schemas.microsoft.com/office/drawing/2014/main" id="{4435DB1B-269B-49EA-9CFA-86506EEB025A}"/>
              </a:ext>
            </a:extLst>
          </p:cNvPr>
          <p:cNvSpPr/>
          <p:nvPr/>
        </p:nvSpPr>
        <p:spPr>
          <a:xfrm>
            <a:off x="6262137" y="3882855"/>
            <a:ext cx="1206482" cy="396305"/>
          </a:xfrm>
          <a:prstGeom prst="leftRightArrow">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箭號: 向下 42">
            <a:extLst>
              <a:ext uri="{FF2B5EF4-FFF2-40B4-BE49-F238E27FC236}">
                <a16:creationId xmlns:a16="http://schemas.microsoft.com/office/drawing/2014/main" id="{C25C28C5-A1D4-4C4E-9034-EC8C06D0DF31}"/>
              </a:ext>
            </a:extLst>
          </p:cNvPr>
          <p:cNvSpPr/>
          <p:nvPr/>
        </p:nvSpPr>
        <p:spPr>
          <a:xfrm rot="5400000">
            <a:off x="6393564" y="3062512"/>
            <a:ext cx="400110" cy="713688"/>
          </a:xfrm>
          <a:prstGeom prst="downArrow">
            <a:avLst/>
          </a:prstGeom>
          <a:solidFill>
            <a:srgbClr val="46A9C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6" name="箭號: 向下 285">
            <a:extLst>
              <a:ext uri="{FF2B5EF4-FFF2-40B4-BE49-F238E27FC236}">
                <a16:creationId xmlns:a16="http://schemas.microsoft.com/office/drawing/2014/main" id="{83298F09-7E1D-4B96-9DC4-2E24B2011F9E}"/>
              </a:ext>
            </a:extLst>
          </p:cNvPr>
          <p:cNvSpPr/>
          <p:nvPr/>
        </p:nvSpPr>
        <p:spPr>
          <a:xfrm>
            <a:off x="7695217" y="2861427"/>
            <a:ext cx="400110" cy="1242118"/>
          </a:xfrm>
          <a:prstGeom prst="downArrow">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7" name="箭號: 向下 286">
            <a:extLst>
              <a:ext uri="{FF2B5EF4-FFF2-40B4-BE49-F238E27FC236}">
                <a16:creationId xmlns:a16="http://schemas.microsoft.com/office/drawing/2014/main" id="{29C0F058-FE01-4BB9-9200-21BA98615E0F}"/>
              </a:ext>
            </a:extLst>
          </p:cNvPr>
          <p:cNvSpPr/>
          <p:nvPr/>
        </p:nvSpPr>
        <p:spPr>
          <a:xfrm>
            <a:off x="9951658" y="2861427"/>
            <a:ext cx="400110" cy="1242118"/>
          </a:xfrm>
          <a:prstGeom prst="downArrow">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9" name="矩形: 圓角 268">
            <a:extLst>
              <a:ext uri="{FF2B5EF4-FFF2-40B4-BE49-F238E27FC236}">
                <a16:creationId xmlns:a16="http://schemas.microsoft.com/office/drawing/2014/main" id="{B06322E0-7A45-401E-B380-87B5EA29C9A1}"/>
              </a:ext>
            </a:extLst>
          </p:cNvPr>
          <p:cNvSpPr/>
          <p:nvPr/>
        </p:nvSpPr>
        <p:spPr>
          <a:xfrm>
            <a:off x="6876904" y="3123527"/>
            <a:ext cx="2036737" cy="584558"/>
          </a:xfrm>
          <a:prstGeom prst="roundRect">
            <a:avLst>
              <a:gd name="adj" fmla="val 19649"/>
            </a:avLst>
          </a:prstGeom>
          <a:solidFill>
            <a:srgbClr val="46A9C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chemeClr val="tx1"/>
                </a:solidFill>
                <a:latin typeface="Arial" panose="020B0604020202020204" pitchFamily="34" charset="0"/>
                <a:cs typeface="Arial" panose="020B0604020202020204" pitchFamily="34" charset="0"/>
              </a:rPr>
              <a:t>Host power controller</a:t>
            </a:r>
          </a:p>
        </p:txBody>
      </p:sp>
      <p:sp>
        <p:nvSpPr>
          <p:cNvPr id="270" name="矩形: 圓角 269">
            <a:extLst>
              <a:ext uri="{FF2B5EF4-FFF2-40B4-BE49-F238E27FC236}">
                <a16:creationId xmlns:a16="http://schemas.microsoft.com/office/drawing/2014/main" id="{A2474117-90AD-4FEA-848E-5E88F68C0C58}"/>
              </a:ext>
            </a:extLst>
          </p:cNvPr>
          <p:cNvSpPr/>
          <p:nvPr/>
        </p:nvSpPr>
        <p:spPr>
          <a:xfrm>
            <a:off x="9143912" y="3123527"/>
            <a:ext cx="2036737" cy="584558"/>
          </a:xfrm>
          <a:prstGeom prst="roundRect">
            <a:avLst>
              <a:gd name="adj" fmla="val 19649"/>
            </a:avLst>
          </a:prstGeom>
          <a:solidFill>
            <a:srgbClr val="46A9C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chemeClr val="tx1"/>
                </a:solidFill>
                <a:latin typeface="Arial" panose="020B0604020202020204" pitchFamily="34" charset="0"/>
                <a:cs typeface="Arial" panose="020B0604020202020204" pitchFamily="34" charset="0"/>
              </a:rPr>
              <a:t>System power</a:t>
            </a:r>
            <a:r>
              <a:rPr lang="zh-TW" altLang="en-US" sz="1600">
                <a:solidFill>
                  <a:schemeClr val="tx1"/>
                </a:solidFill>
                <a:latin typeface="Arial" panose="020B0604020202020204" pitchFamily="34" charset="0"/>
                <a:cs typeface="Arial" panose="020B0604020202020204" pitchFamily="34" charset="0"/>
              </a:rPr>
              <a:t> </a:t>
            </a:r>
            <a:r>
              <a:rPr lang="en-US" altLang="zh-TW" sz="1600">
                <a:solidFill>
                  <a:schemeClr val="tx1"/>
                </a:solidFill>
                <a:latin typeface="Arial" panose="020B0604020202020204" pitchFamily="34" charset="0"/>
                <a:cs typeface="Arial" panose="020B0604020202020204" pitchFamily="34" charset="0"/>
              </a:rPr>
              <a:t>controller</a:t>
            </a:r>
          </a:p>
        </p:txBody>
      </p:sp>
      <p:sp>
        <p:nvSpPr>
          <p:cNvPr id="267" name="矩形: 圓角 266">
            <a:extLst>
              <a:ext uri="{FF2B5EF4-FFF2-40B4-BE49-F238E27FC236}">
                <a16:creationId xmlns:a16="http://schemas.microsoft.com/office/drawing/2014/main" id="{991CC157-9AD7-48EB-A746-728A13477AB3}"/>
              </a:ext>
            </a:extLst>
          </p:cNvPr>
          <p:cNvSpPr/>
          <p:nvPr/>
        </p:nvSpPr>
        <p:spPr>
          <a:xfrm>
            <a:off x="6876904" y="2280395"/>
            <a:ext cx="2036737" cy="584558"/>
          </a:xfrm>
          <a:prstGeom prst="roundRect">
            <a:avLst>
              <a:gd name="adj" fmla="val 19649"/>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l-PL" altLang="zh-TW" sz="1600">
                <a:solidFill>
                  <a:schemeClr val="tx1"/>
                </a:solidFill>
                <a:latin typeface="Arial" panose="020B0604020202020204" pitchFamily="34" charset="0"/>
                <a:cs typeface="Arial" panose="020B0604020202020204" pitchFamily="34" charset="0"/>
              </a:rPr>
              <a:t>System Power </a:t>
            </a:r>
          </a:p>
          <a:p>
            <a:pPr algn="ctr">
              <a:defRPr/>
            </a:pPr>
            <a:r>
              <a:rPr lang="pl-PL" altLang="zh-TW" sz="1600">
                <a:solidFill>
                  <a:schemeClr val="tx1"/>
                </a:solidFill>
                <a:latin typeface="Arial" panose="020B0604020202020204" pitchFamily="34" charset="0"/>
                <a:cs typeface="Arial" panose="020B0604020202020204" pitchFamily="34" charset="0"/>
              </a:rPr>
              <a:t>Max: </a:t>
            </a:r>
            <a:r>
              <a:rPr lang="en-US" altLang="zh-TW" sz="1600">
                <a:solidFill>
                  <a:schemeClr val="tx1"/>
                </a:solidFill>
                <a:latin typeface="Arial" panose="020B0604020202020204" pitchFamily="34" charset="0"/>
                <a:cs typeface="Arial" panose="020B0604020202020204" pitchFamily="34" charset="0"/>
              </a:rPr>
              <a:t>90</a:t>
            </a:r>
            <a:r>
              <a:rPr lang="pl-PL" altLang="zh-TW" sz="1600">
                <a:solidFill>
                  <a:schemeClr val="tx1"/>
                </a:solidFill>
                <a:latin typeface="Arial" panose="020B0604020202020204" pitchFamily="34" charset="0"/>
                <a:cs typeface="Arial" panose="020B0604020202020204" pitchFamily="34" charset="0"/>
              </a:rPr>
              <a:t>W</a:t>
            </a:r>
            <a:endParaRPr lang="en-US" altLang="zh-TW" sz="1600">
              <a:solidFill>
                <a:schemeClr val="tx1"/>
              </a:solidFill>
              <a:latin typeface="Arial" panose="020B0604020202020204" pitchFamily="34" charset="0"/>
              <a:cs typeface="Arial" panose="020B0604020202020204" pitchFamily="34" charset="0"/>
            </a:endParaRPr>
          </a:p>
        </p:txBody>
      </p:sp>
      <p:sp>
        <p:nvSpPr>
          <p:cNvPr id="268" name="矩形: 圓角 267">
            <a:extLst>
              <a:ext uri="{FF2B5EF4-FFF2-40B4-BE49-F238E27FC236}">
                <a16:creationId xmlns:a16="http://schemas.microsoft.com/office/drawing/2014/main" id="{886AD29D-8923-475F-9A17-C5D900841BA1}"/>
              </a:ext>
            </a:extLst>
          </p:cNvPr>
          <p:cNvSpPr/>
          <p:nvPr/>
        </p:nvSpPr>
        <p:spPr>
          <a:xfrm>
            <a:off x="9143912" y="2280395"/>
            <a:ext cx="2036737" cy="584558"/>
          </a:xfrm>
          <a:prstGeom prst="roundRect">
            <a:avLst>
              <a:gd name="adj" fmla="val 19649"/>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pl-PL" altLang="zh-TW" sz="1600">
                <a:solidFill>
                  <a:schemeClr val="tx1"/>
                </a:solidFill>
                <a:latin typeface="Arial" panose="020B0604020202020204" pitchFamily="34" charset="0"/>
                <a:cs typeface="Arial" panose="020B0604020202020204" pitchFamily="34" charset="0"/>
              </a:rPr>
              <a:t>PoE Power Max: </a:t>
            </a:r>
          </a:p>
          <a:p>
            <a:pPr marR="0" lvl="0" indent="0" algn="ctr" fontAlgn="auto">
              <a:lnSpc>
                <a:spcPct val="100000"/>
              </a:lnSpc>
              <a:spcBef>
                <a:spcPts val="0"/>
              </a:spcBef>
              <a:spcAft>
                <a:spcPts val="0"/>
              </a:spcAft>
              <a:buClrTx/>
              <a:buSzTx/>
              <a:buFontTx/>
              <a:buNone/>
              <a:tabLst/>
              <a:defRPr/>
            </a:pPr>
            <a:r>
              <a:rPr lang="en-US" altLang="zh-TW" sz="1600">
                <a:solidFill>
                  <a:schemeClr val="tx1"/>
                </a:solidFill>
                <a:latin typeface="Arial" panose="020B0604020202020204" pitchFamily="34" charset="0"/>
                <a:cs typeface="Arial" panose="020B0604020202020204" pitchFamily="34" charset="0"/>
              </a:rPr>
              <a:t>140</a:t>
            </a:r>
            <a:r>
              <a:rPr lang="pl-PL" altLang="zh-TW" sz="1600">
                <a:solidFill>
                  <a:schemeClr val="tx1"/>
                </a:solidFill>
                <a:latin typeface="Arial" panose="020B0604020202020204" pitchFamily="34" charset="0"/>
                <a:cs typeface="Arial" panose="020B0604020202020204" pitchFamily="34" charset="0"/>
              </a:rPr>
              <a:t>W</a:t>
            </a:r>
            <a:endParaRPr lang="en-US" altLang="zh-TW"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62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3BC463B-FF7A-42DE-8D09-E2BB5F86233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31028" y="960284"/>
            <a:ext cx="9696840" cy="6857999"/>
          </a:xfrm>
          <a:prstGeom prst="rect">
            <a:avLst/>
          </a:prstGeom>
        </p:spPr>
      </p:pic>
      <p:sp>
        <p:nvSpPr>
          <p:cNvPr id="2" name="標題 1">
            <a:extLst>
              <a:ext uri="{FF2B5EF4-FFF2-40B4-BE49-F238E27FC236}">
                <a16:creationId xmlns:a16="http://schemas.microsoft.com/office/drawing/2014/main" id="{4BA30E9E-E430-4159-A0D5-35ABB9AA04E0}"/>
              </a:ext>
            </a:extLst>
          </p:cNvPr>
          <p:cNvSpPr>
            <a:spLocks noGrp="1"/>
          </p:cNvSpPr>
          <p:nvPr>
            <p:ph type="title"/>
          </p:nvPr>
        </p:nvSpPr>
        <p:spPr/>
        <p:txBody>
          <a:bodyPr/>
          <a:lstStyle/>
          <a:p>
            <a:r>
              <a:rPr lang="en-US" altLang="zh-TW" dirty="0"/>
              <a:t>QGD-3014-16PT</a:t>
            </a:r>
            <a:r>
              <a:rPr lang="zh-TW" altLang="en-US" dirty="0"/>
              <a:t> </a:t>
            </a:r>
            <a:r>
              <a:rPr lang="en-US" altLang="zh-TW" dirty="0"/>
              <a:t>Inside</a:t>
            </a:r>
            <a:endParaRPr lang="zh-TW" altLang="en-US" dirty="0"/>
          </a:p>
        </p:txBody>
      </p:sp>
      <p:sp>
        <p:nvSpPr>
          <p:cNvPr id="50" name="矩形: 圓角 49">
            <a:extLst>
              <a:ext uri="{FF2B5EF4-FFF2-40B4-BE49-F238E27FC236}">
                <a16:creationId xmlns:a16="http://schemas.microsoft.com/office/drawing/2014/main" id="{6000D44E-9F36-4B17-BAA1-65BE99406354}"/>
              </a:ext>
            </a:extLst>
          </p:cNvPr>
          <p:cNvSpPr/>
          <p:nvPr/>
        </p:nvSpPr>
        <p:spPr>
          <a:xfrm>
            <a:off x="208276" y="3908163"/>
            <a:ext cx="2551964" cy="823489"/>
          </a:xfrm>
          <a:prstGeom prst="roundRect">
            <a:avLst>
              <a:gd name="adj" fmla="val 0"/>
            </a:avLst>
          </a:prstGeom>
          <a:gradFill>
            <a:gsLst>
              <a:gs pos="50000">
                <a:srgbClr val="0070C0"/>
              </a:gs>
              <a:gs pos="100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200"/>
            <a:r>
              <a:rPr lang="en-US" altLang="zh-TW" b="1" dirty="0">
                <a:solidFill>
                  <a:schemeClr val="bg1"/>
                </a:solidFill>
                <a:effectLst>
                  <a:outerShdw blurRad="38100" dist="38100" dir="2700000" algn="tl">
                    <a:srgbClr val="000000">
                      <a:alpha val="43137"/>
                    </a:srgbClr>
                  </a:outerShdw>
                </a:effectLst>
                <a:latin typeface="Arial"/>
                <a:ea typeface="微軟正黑體"/>
                <a:cs typeface="Arial"/>
              </a:rPr>
              <a:t>4 X</a:t>
            </a:r>
            <a:r>
              <a:rPr lang="zh-TW" altLang="en-US" b="1" dirty="0">
                <a:solidFill>
                  <a:schemeClr val="bg1"/>
                </a:solidFill>
                <a:effectLst>
                  <a:outerShdw blurRad="38100" dist="38100" dir="2700000" algn="tl">
                    <a:srgbClr val="000000">
                      <a:alpha val="43137"/>
                    </a:srgbClr>
                  </a:outerShdw>
                </a:effectLst>
                <a:latin typeface="Arial"/>
                <a:ea typeface="微軟正黑體"/>
                <a:cs typeface="Arial"/>
              </a:rPr>
              <a:t> </a:t>
            </a:r>
            <a:r>
              <a:rPr lang="en-US" altLang="zh-TW" b="1" dirty="0">
                <a:solidFill>
                  <a:schemeClr val="bg1"/>
                </a:solidFill>
                <a:effectLst>
                  <a:outerShdw blurRad="38100" dist="38100" dir="2700000" algn="tl">
                    <a:srgbClr val="000000">
                      <a:alpha val="43137"/>
                    </a:srgbClr>
                  </a:outerShdw>
                </a:effectLst>
                <a:latin typeface="Arial"/>
                <a:ea typeface="微軟正黑體"/>
                <a:cs typeface="Arial"/>
              </a:rPr>
              <a:t>3.5”/2.5" SATA 6Gb/s HDD/SSD slots</a:t>
            </a:r>
            <a:endParaRPr lang="zh-TW" altLang="en-US" b="1" dirty="0">
              <a:solidFill>
                <a:schemeClr val="bg1"/>
              </a:solidFill>
              <a:effectLst>
                <a:outerShdw blurRad="38100" dist="38100" dir="2700000" algn="tl">
                  <a:srgbClr val="000000">
                    <a:alpha val="43137"/>
                  </a:srgbClr>
                </a:outerShdw>
              </a:effectLst>
              <a:latin typeface="Arial"/>
              <a:ea typeface="微軟正黑體"/>
              <a:cs typeface="Arial"/>
            </a:endParaRPr>
          </a:p>
        </p:txBody>
      </p:sp>
      <p:sp>
        <p:nvSpPr>
          <p:cNvPr id="51" name="矩形 50">
            <a:extLst>
              <a:ext uri="{FF2B5EF4-FFF2-40B4-BE49-F238E27FC236}">
                <a16:creationId xmlns:a16="http://schemas.microsoft.com/office/drawing/2014/main" id="{5DCFD2A3-2378-48A7-91EB-EB72D30CDDD6}"/>
              </a:ext>
            </a:extLst>
          </p:cNvPr>
          <p:cNvSpPr/>
          <p:nvPr/>
        </p:nvSpPr>
        <p:spPr>
          <a:xfrm>
            <a:off x="208276" y="4785852"/>
            <a:ext cx="2551964" cy="523220"/>
          </a:xfrm>
          <a:prstGeom prst="rect">
            <a:avLst/>
          </a:prstGeom>
        </p:spPr>
        <p:txBody>
          <a:bodyPr wrap="square" lIns="91440" tIns="45720" rIns="91440" bIns="45720" anchor="t">
            <a:spAutoFit/>
          </a:bodyPr>
          <a:lstStyle/>
          <a:p>
            <a:pPr defTabSz="457200">
              <a:defRPr/>
            </a:pPr>
            <a:r>
              <a:rPr kumimoji="0" lang="en-US" altLang="zh-TW" sz="1400" i="0" u="none" strike="noStrike" kern="1200" cap="none" spc="0" normalizeH="0" baseline="0" noProof="0" dirty="0">
                <a:ln>
                  <a:noFill/>
                </a:ln>
                <a:effectLst/>
                <a:uLnTx/>
                <a:uFillTx/>
                <a:latin typeface="Arial"/>
                <a:ea typeface="微軟正黑體"/>
                <a:cs typeface="Arial"/>
              </a:rPr>
              <a:t>Built-in 4</a:t>
            </a:r>
            <a:r>
              <a:rPr kumimoji="0" lang="zh-TW" altLang="en-US" sz="1400" i="0" u="none" strike="noStrike" kern="1200" cap="none" spc="0" normalizeH="0" baseline="0" noProof="0" dirty="0">
                <a:ln>
                  <a:noFill/>
                </a:ln>
                <a:effectLst/>
                <a:uLnTx/>
                <a:uFillTx/>
                <a:latin typeface="Arial"/>
                <a:ea typeface="微軟正黑體"/>
                <a:cs typeface="Arial"/>
              </a:rPr>
              <a:t> </a:t>
            </a:r>
            <a:r>
              <a:rPr kumimoji="0" lang="en-US" altLang="zh-TW" sz="1400" i="0" u="none" strike="noStrike" kern="1200" cap="none" spc="0" normalizeH="0" baseline="0" noProof="0" dirty="0">
                <a:ln>
                  <a:noFill/>
                </a:ln>
                <a:effectLst/>
                <a:uLnTx/>
                <a:uFillTx/>
                <a:latin typeface="Arial"/>
                <a:ea typeface="微軟正黑體"/>
                <a:cs typeface="Arial"/>
              </a:rPr>
              <a:t>x</a:t>
            </a:r>
            <a:r>
              <a:rPr lang="zh-TW" altLang="en-US" sz="1400" dirty="0">
                <a:latin typeface="Arial"/>
                <a:ea typeface="微軟正黑體"/>
                <a:cs typeface="Arial"/>
              </a:rPr>
              <a:t> </a:t>
            </a:r>
            <a:r>
              <a:rPr kumimoji="0" lang="en-US" altLang="zh-TW" sz="1400" i="0" u="none" strike="noStrike" kern="1200" cap="none" spc="0" normalizeH="0" baseline="0" noProof="0" dirty="0">
                <a:ln>
                  <a:noFill/>
                </a:ln>
                <a:effectLst/>
                <a:uLnTx/>
                <a:uFillTx/>
                <a:latin typeface="Arial"/>
                <a:ea typeface="微軟正黑體"/>
                <a:cs typeface="Arial"/>
              </a:rPr>
              <a:t>3.5</a:t>
            </a:r>
            <a:r>
              <a:rPr lang="en-US" altLang="zh-TW" sz="1400" dirty="0">
                <a:latin typeface="Arial"/>
                <a:ea typeface="微軟正黑體"/>
                <a:cs typeface="Arial"/>
              </a:rPr>
              <a:t>"</a:t>
            </a:r>
            <a:r>
              <a:rPr lang="zh-TW" altLang="en-US" sz="1400" dirty="0">
                <a:latin typeface="Arial"/>
                <a:ea typeface="微軟正黑體"/>
                <a:cs typeface="Arial"/>
              </a:rPr>
              <a:t> SATA </a:t>
            </a:r>
            <a:r>
              <a:rPr kumimoji="0" lang="en-US" altLang="zh-TW" sz="1400" i="0" u="none" strike="noStrike" kern="1200" cap="none" spc="0" normalizeH="0" baseline="0" noProof="0" dirty="0">
                <a:ln>
                  <a:noFill/>
                </a:ln>
                <a:effectLst/>
                <a:uLnTx/>
                <a:uFillTx/>
                <a:latin typeface="Arial"/>
                <a:ea typeface="微軟正黑體"/>
                <a:cs typeface="Arial"/>
              </a:rPr>
              <a:t>HDD </a:t>
            </a:r>
            <a:r>
              <a:rPr lang="en-US" altLang="zh-TW" sz="1400" dirty="0">
                <a:latin typeface="Arial"/>
                <a:ea typeface="微軟正黑體"/>
                <a:cs typeface="Arial"/>
              </a:rPr>
              <a:t>tray for surveillance recording.</a:t>
            </a:r>
            <a:endParaRPr kumimoji="0" lang="zh-TW" altLang="en-US" sz="1400" i="0" u="none" strike="noStrike" kern="1200" cap="none" spc="0" normalizeH="0" baseline="0" noProof="0" dirty="0">
              <a:ln>
                <a:noFill/>
              </a:ln>
              <a:effectLst/>
              <a:uLnTx/>
              <a:uFillTx/>
              <a:latin typeface="Arial"/>
              <a:ea typeface="微軟正黑體"/>
              <a:cs typeface="Arial"/>
            </a:endParaRPr>
          </a:p>
        </p:txBody>
      </p:sp>
      <p:sp>
        <p:nvSpPr>
          <p:cNvPr id="53" name="矩形: 圓角 52">
            <a:extLst>
              <a:ext uri="{FF2B5EF4-FFF2-40B4-BE49-F238E27FC236}">
                <a16:creationId xmlns:a16="http://schemas.microsoft.com/office/drawing/2014/main" id="{1183A96B-73D6-4071-9A2A-D93DF9BABBB1}"/>
              </a:ext>
            </a:extLst>
          </p:cNvPr>
          <p:cNvSpPr/>
          <p:nvPr/>
        </p:nvSpPr>
        <p:spPr>
          <a:xfrm>
            <a:off x="254686" y="1788473"/>
            <a:ext cx="2505554" cy="523220"/>
          </a:xfrm>
          <a:prstGeom prst="roundRect">
            <a:avLst>
              <a:gd name="adj" fmla="val 0"/>
            </a:avLst>
          </a:prstGeom>
          <a:gradFill>
            <a:gsLst>
              <a:gs pos="50000">
                <a:srgbClr val="7030A0"/>
              </a:gs>
              <a:gs pos="100000">
                <a:srgbClr val="7030A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defTabSz="457200" fontAlgn="auto">
              <a:lnSpc>
                <a:spcPct val="100000"/>
              </a:lnSpc>
              <a:spcBef>
                <a:spcPts val="0"/>
              </a:spcBef>
              <a:spcAft>
                <a:spcPts val="0"/>
              </a:spcAft>
              <a:buClrTx/>
              <a:buSzTx/>
              <a:buFontTx/>
              <a:buNone/>
              <a:tabLst/>
              <a:defRPr/>
            </a:pP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2 X</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M.2 SATA slots</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54" name="矩形 53">
            <a:extLst>
              <a:ext uri="{FF2B5EF4-FFF2-40B4-BE49-F238E27FC236}">
                <a16:creationId xmlns:a16="http://schemas.microsoft.com/office/drawing/2014/main" id="{2514D66B-85B3-4646-9AC4-C63D0D09E832}"/>
              </a:ext>
            </a:extLst>
          </p:cNvPr>
          <p:cNvSpPr/>
          <p:nvPr/>
        </p:nvSpPr>
        <p:spPr>
          <a:xfrm>
            <a:off x="208276" y="2367096"/>
            <a:ext cx="255196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Support M.2 SATA 2230 SSD for critical event recording.</a:t>
            </a:r>
            <a:endParaRPr kumimoji="0" lang="zh-TW" altLang="en-US" sz="14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圓角 5">
            <a:extLst>
              <a:ext uri="{FF2B5EF4-FFF2-40B4-BE49-F238E27FC236}">
                <a16:creationId xmlns:a16="http://schemas.microsoft.com/office/drawing/2014/main" id="{66B3273F-3D46-4346-81AD-0B42BAD80977}"/>
              </a:ext>
            </a:extLst>
          </p:cNvPr>
          <p:cNvSpPr/>
          <p:nvPr/>
        </p:nvSpPr>
        <p:spPr>
          <a:xfrm>
            <a:off x="9675092" y="3915694"/>
            <a:ext cx="2516908" cy="523219"/>
          </a:xfrm>
          <a:prstGeom prst="roundRect">
            <a:avLst>
              <a:gd name="adj" fmla="val 0"/>
            </a:avLst>
          </a:prstGeom>
          <a:gradFill>
            <a:gsLst>
              <a:gs pos="50000">
                <a:schemeClr val="accent6"/>
              </a:gs>
              <a:gs pos="100000">
                <a:schemeClr val="accent6">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DDR4 DRAM</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6">
            <a:extLst>
              <a:ext uri="{FF2B5EF4-FFF2-40B4-BE49-F238E27FC236}">
                <a16:creationId xmlns:a16="http://schemas.microsoft.com/office/drawing/2014/main" id="{801B3299-FFFA-426B-B953-50AA530FE3A2}"/>
              </a:ext>
            </a:extLst>
          </p:cNvPr>
          <p:cNvSpPr/>
          <p:nvPr/>
        </p:nvSpPr>
        <p:spPr>
          <a:xfrm>
            <a:off x="9628682" y="4490380"/>
            <a:ext cx="2505554" cy="738664"/>
          </a:xfrm>
          <a:prstGeom prst="rect">
            <a:avLst/>
          </a:prstGeom>
        </p:spPr>
        <p:txBody>
          <a:bodyPr wrap="square" lIns="91440" tIns="45720" rIns="91440" bIns="45720" anchor="t">
            <a:spAutoFit/>
          </a:bodyPr>
          <a:lstStyle/>
          <a:p>
            <a:pPr defTabSz="457200">
              <a:defRPr/>
            </a:pPr>
            <a:r>
              <a:rPr lang="en-US" altLang="zh-TW" sz="1400">
                <a:latin typeface="Arial"/>
                <a:ea typeface="微軟正黑體"/>
                <a:cs typeface="Arial"/>
              </a:rPr>
              <a:t>Support 2 x DDR4 SO-DIMM slots</a:t>
            </a:r>
            <a:r>
              <a:rPr lang="zh-TW" altLang="en-US" sz="1400">
                <a:latin typeface="Arial"/>
                <a:ea typeface="微軟正黑體"/>
                <a:cs typeface="Arial"/>
              </a:rPr>
              <a:t>，</a:t>
            </a:r>
            <a:r>
              <a:rPr lang="en-US" altLang="zh-TW" sz="1400">
                <a:latin typeface="Arial"/>
                <a:ea typeface="微軟正黑體"/>
                <a:cs typeface="Arial"/>
              </a:rPr>
              <a:t>Built-in 8GB (2 x 4GB dual channel).</a:t>
            </a:r>
            <a:endParaRPr lang="zh-TW" altLang="en-US" sz="1400">
              <a:latin typeface="Arial"/>
              <a:ea typeface="微軟正黑體"/>
              <a:cs typeface="Arial"/>
            </a:endParaRPr>
          </a:p>
        </p:txBody>
      </p:sp>
      <p:sp>
        <p:nvSpPr>
          <p:cNvPr id="8" name="矩形: 圓角 7">
            <a:extLst>
              <a:ext uri="{FF2B5EF4-FFF2-40B4-BE49-F238E27FC236}">
                <a16:creationId xmlns:a16="http://schemas.microsoft.com/office/drawing/2014/main" id="{70CDC116-253B-4106-8E7F-DE0D77C53AB3}"/>
              </a:ext>
            </a:extLst>
          </p:cNvPr>
          <p:cNvSpPr/>
          <p:nvPr/>
        </p:nvSpPr>
        <p:spPr>
          <a:xfrm>
            <a:off x="9675092" y="1720480"/>
            <a:ext cx="2516908" cy="823489"/>
          </a:xfrm>
          <a:prstGeom prst="roundRect">
            <a:avLst>
              <a:gd name="adj" fmla="val 0"/>
            </a:avLst>
          </a:prstGeom>
          <a:gradFill>
            <a:gsLst>
              <a:gs pos="50000">
                <a:srgbClr val="FFC000"/>
              </a:gs>
              <a:gs pos="100000">
                <a:srgbClr val="FFC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Intel® Celeron ® Processor</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8">
            <a:extLst>
              <a:ext uri="{FF2B5EF4-FFF2-40B4-BE49-F238E27FC236}">
                <a16:creationId xmlns:a16="http://schemas.microsoft.com/office/drawing/2014/main" id="{EF173DB8-B83E-4663-8030-A1B405EB35F0}"/>
              </a:ext>
            </a:extLst>
          </p:cNvPr>
          <p:cNvSpPr/>
          <p:nvPr/>
        </p:nvSpPr>
        <p:spPr>
          <a:xfrm>
            <a:off x="9675092" y="2594454"/>
            <a:ext cx="2505554" cy="523220"/>
          </a:xfrm>
          <a:prstGeom prst="rect">
            <a:avLst/>
          </a:prstGeom>
        </p:spPr>
        <p:txBody>
          <a:bodyPr wrap="square">
            <a:spAutoFit/>
          </a:bodyPr>
          <a:lstStyle/>
          <a:p>
            <a:pPr defTabSz="457200">
              <a:defRPr/>
            </a:pPr>
            <a:r>
              <a:rPr lang="en-US" altLang="zh-TW" sz="1400">
                <a:latin typeface="Arial" panose="020B0604020202020204" pitchFamily="34" charset="0"/>
                <a:ea typeface="微軟正黑體"/>
                <a:cs typeface="Arial" panose="020B0604020202020204" pitchFamily="34" charset="0"/>
              </a:rPr>
              <a:t>Intel</a:t>
            </a:r>
            <a:r>
              <a:rPr lang="en-US" altLang="zh-TW" sz="1400" baseline="30000">
                <a:latin typeface="Arial" panose="020B0604020202020204" pitchFamily="34" charset="0"/>
                <a:ea typeface="微軟正黑體"/>
                <a:cs typeface="Arial" panose="020B0604020202020204" pitchFamily="34" charset="0"/>
              </a:rPr>
              <a:t>®</a:t>
            </a:r>
            <a:r>
              <a:rPr lang="en-US" altLang="zh-TW" sz="1400">
                <a:latin typeface="Arial" panose="020B0604020202020204" pitchFamily="34" charset="0"/>
                <a:ea typeface="微軟正黑體"/>
                <a:cs typeface="Arial" panose="020B0604020202020204" pitchFamily="34" charset="0"/>
              </a:rPr>
              <a:t> Celeron</a:t>
            </a:r>
            <a:r>
              <a:rPr lang="en-US" altLang="zh-TW" sz="1400" baseline="30000">
                <a:latin typeface="Arial" panose="020B0604020202020204" pitchFamily="34" charset="0"/>
                <a:ea typeface="微軟正黑體"/>
                <a:cs typeface="Arial" panose="020B0604020202020204" pitchFamily="34" charset="0"/>
              </a:rPr>
              <a:t>®</a:t>
            </a:r>
            <a:r>
              <a:rPr lang="en-US" altLang="zh-TW" sz="1400">
                <a:latin typeface="Arial" panose="020B0604020202020204" pitchFamily="34" charset="0"/>
                <a:ea typeface="微軟正黑體"/>
                <a:cs typeface="Arial" panose="020B0604020202020204" pitchFamily="34" charset="0"/>
              </a:rPr>
              <a:t> J4125 4 cores</a:t>
            </a:r>
            <a:r>
              <a:rPr lang="zh-TW" altLang="en-US" sz="1400">
                <a:latin typeface="Arial" panose="020B0604020202020204" pitchFamily="34" charset="0"/>
                <a:ea typeface="微軟正黑體"/>
                <a:cs typeface="Arial" panose="020B0604020202020204" pitchFamily="34" charset="0"/>
              </a:rPr>
              <a:t> </a:t>
            </a:r>
            <a:r>
              <a:rPr lang="en-US" altLang="zh-TW" sz="1400">
                <a:latin typeface="Arial" panose="020B0604020202020204" pitchFamily="34" charset="0"/>
                <a:ea typeface="微軟正黑體"/>
                <a:cs typeface="Arial" panose="020B0604020202020204" pitchFamily="34" charset="0"/>
              </a:rPr>
              <a:t>2.0 GHz Processor.</a:t>
            </a:r>
            <a:endParaRPr lang="zh-TW" altLang="en-US" sz="1400">
              <a:latin typeface="Arial" panose="020B0604020202020204" pitchFamily="34" charset="0"/>
              <a:ea typeface="微軟正黑體"/>
              <a:cs typeface="Arial" panose="020B0604020202020204" pitchFamily="34" charset="0"/>
            </a:endParaRPr>
          </a:p>
        </p:txBody>
      </p:sp>
      <p:pic>
        <p:nvPicPr>
          <p:cNvPr id="3" name="圖片 2" descr="一張含有 室外 的圖片&#10;&#10;自動產生的描述">
            <a:extLst>
              <a:ext uri="{FF2B5EF4-FFF2-40B4-BE49-F238E27FC236}">
                <a16:creationId xmlns:a16="http://schemas.microsoft.com/office/drawing/2014/main" id="{CB6F4B06-AAC4-4CD8-A6DE-77E3ABF78A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2189" y="2594454"/>
            <a:ext cx="863054" cy="8630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915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a:t>Agenda</a:t>
            </a:r>
            <a:endParaRPr lang="zh-TW" altLang="en-US"/>
          </a:p>
        </p:txBody>
      </p:sp>
      <p:sp>
        <p:nvSpPr>
          <p:cNvPr id="5" name="內容版面配置區 4"/>
          <p:cNvSpPr>
            <a:spLocks noGrp="1"/>
          </p:cNvSpPr>
          <p:nvPr>
            <p:ph idx="1"/>
          </p:nvPr>
        </p:nvSpPr>
        <p:spPr>
          <a:xfrm>
            <a:off x="2306471" y="2251881"/>
            <a:ext cx="7896613" cy="3862316"/>
          </a:xfrm>
        </p:spPr>
        <p:txBody>
          <a:bodyPr>
            <a:normAutofit/>
          </a:bodyPr>
          <a:lstStyle/>
          <a:p>
            <a:pPr>
              <a:buClr>
                <a:srgbClr val="C00000"/>
              </a:buClr>
              <a:buSzPct val="50000"/>
              <a:buFont typeface="Wingdings" panose="05000000000000000000" pitchFamily="2" charset="2"/>
              <a:buChar char="n"/>
            </a:pPr>
            <a:r>
              <a:rPr lang="en-US" altLang="zh-TW" sz="2400">
                <a:latin typeface="Arial"/>
                <a:ea typeface="微軟正黑體"/>
                <a:cs typeface="Arial"/>
              </a:rPr>
              <a:t>Guardian</a:t>
            </a:r>
            <a:r>
              <a:rPr lang="zh-TW" altLang="en-US" sz="2400">
                <a:latin typeface="Arial"/>
                <a:ea typeface="微軟正黑體"/>
                <a:cs typeface="Arial"/>
              </a:rPr>
              <a:t> </a:t>
            </a:r>
            <a:r>
              <a:rPr lang="en-US" altLang="zh-TW" sz="2400">
                <a:latin typeface="Arial"/>
                <a:ea typeface="微軟正黑體"/>
                <a:cs typeface="Arial"/>
              </a:rPr>
              <a:t>3</a:t>
            </a:r>
            <a:r>
              <a:rPr lang="en-US" altLang="zh-TW" sz="2400" baseline="30000">
                <a:latin typeface="Arial"/>
                <a:ea typeface="微軟正黑體"/>
                <a:cs typeface="Arial"/>
              </a:rPr>
              <a:t>rd</a:t>
            </a:r>
            <a:r>
              <a:rPr lang="en-US" altLang="zh-TW" sz="2400">
                <a:latin typeface="Arial"/>
                <a:ea typeface="微軟正黑體"/>
                <a:cs typeface="Arial"/>
              </a:rPr>
              <a:t> Gen Smart Edge Switch</a:t>
            </a:r>
          </a:p>
          <a:p>
            <a:pPr>
              <a:buClr>
                <a:srgbClr val="C00000"/>
              </a:buClr>
              <a:buSzPct val="50000"/>
              <a:buFont typeface="Wingdings" panose="05000000000000000000" pitchFamily="2" charset="2"/>
              <a:buChar char="n"/>
            </a:pPr>
            <a:r>
              <a:rPr lang="en-US" altLang="zh-TW" sz="2400">
                <a:latin typeface="Arial"/>
                <a:ea typeface="微軟正黑體"/>
                <a:cs typeface="Arial"/>
              </a:rPr>
              <a:t>Beyond traditional IP</a:t>
            </a:r>
            <a:r>
              <a:rPr lang="zh-TW" altLang="en-US" sz="2400">
                <a:latin typeface="Arial"/>
                <a:ea typeface="微軟正黑體"/>
                <a:cs typeface="Arial"/>
              </a:rPr>
              <a:t> </a:t>
            </a:r>
            <a:r>
              <a:rPr lang="en-US" altLang="zh-TW" sz="2400">
                <a:latin typeface="Arial"/>
                <a:ea typeface="微軟正黑體"/>
                <a:cs typeface="Arial"/>
              </a:rPr>
              <a:t>Surveillance solutions</a:t>
            </a:r>
          </a:p>
          <a:p>
            <a:pPr>
              <a:buClr>
                <a:srgbClr val="C00000"/>
              </a:buClr>
              <a:buSzPct val="50000"/>
              <a:buFont typeface="Wingdings" panose="05000000000000000000" pitchFamily="2" charset="2"/>
              <a:buChar char="n"/>
            </a:pPr>
            <a:r>
              <a:rPr lang="en-US" altLang="zh-TW" sz="2400">
                <a:latin typeface="Arial"/>
                <a:ea typeface="微軟正黑體"/>
                <a:cs typeface="Arial"/>
              </a:rPr>
              <a:t>Guardian x QVR Pro solution</a:t>
            </a:r>
          </a:p>
          <a:p>
            <a:pPr>
              <a:buClr>
                <a:srgbClr val="C00000"/>
              </a:buClr>
              <a:buSzPct val="50000"/>
              <a:buFont typeface="Wingdings" panose="05000000000000000000" pitchFamily="2" charset="2"/>
              <a:buChar char="n"/>
            </a:pPr>
            <a:r>
              <a:rPr lang="en-US" altLang="zh-TW" sz="2400">
                <a:latin typeface="Arial"/>
                <a:ea typeface="微軟正黑體"/>
                <a:cs typeface="Arial"/>
              </a:rPr>
              <a:t>QNAP</a:t>
            </a:r>
            <a:r>
              <a:rPr lang="zh-TW" altLang="en-US" sz="2400">
                <a:latin typeface="Arial"/>
                <a:ea typeface="微軟正黑體"/>
                <a:cs typeface="Arial"/>
              </a:rPr>
              <a:t> </a:t>
            </a:r>
            <a:r>
              <a:rPr lang="en-US" altLang="zh-TW" sz="2400">
                <a:latin typeface="Arial"/>
                <a:ea typeface="微軟正黑體"/>
                <a:cs typeface="Arial"/>
              </a:rPr>
              <a:t>QGD-3014-16PT key functions</a:t>
            </a:r>
          </a:p>
          <a:p>
            <a:pPr>
              <a:buClr>
                <a:srgbClr val="C00000"/>
              </a:buClr>
              <a:buSzPct val="50000"/>
              <a:buFont typeface="Wingdings" panose="05000000000000000000" pitchFamily="2" charset="2"/>
              <a:buChar char="n"/>
            </a:pPr>
            <a:r>
              <a:rPr lang="en-US" altLang="zh-TW" sz="2400">
                <a:latin typeface="Arial"/>
                <a:ea typeface="微軟正黑體"/>
                <a:cs typeface="Arial"/>
              </a:rPr>
              <a:t>QNAP</a:t>
            </a:r>
            <a:r>
              <a:rPr lang="zh-TW" altLang="en-US" sz="2400">
                <a:latin typeface="Arial"/>
                <a:ea typeface="微軟正黑體"/>
                <a:cs typeface="Arial"/>
              </a:rPr>
              <a:t> </a:t>
            </a:r>
            <a:r>
              <a:rPr lang="en-US" altLang="zh-TW" sz="2400">
                <a:latin typeface="Arial"/>
                <a:ea typeface="微軟正黑體"/>
                <a:cs typeface="Arial"/>
              </a:rPr>
              <a:t>QGD-3014-16PT use cases</a:t>
            </a:r>
          </a:p>
        </p:txBody>
      </p:sp>
    </p:spTree>
    <p:extLst>
      <p:ext uri="{BB962C8B-B14F-4D97-AF65-F5344CB8AC3E}">
        <p14:creationId xmlns:p14="http://schemas.microsoft.com/office/powerpoint/2010/main" val="518557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9A6CCB5E-9CA1-48DE-9FBA-C6F767279F61}"/>
              </a:ext>
            </a:extLst>
          </p:cNvPr>
          <p:cNvSpPr/>
          <p:nvPr/>
        </p:nvSpPr>
        <p:spPr>
          <a:xfrm>
            <a:off x="360218" y="1730778"/>
            <a:ext cx="3357005" cy="4811327"/>
          </a:xfrm>
          <a:prstGeom prst="roundRect">
            <a:avLst>
              <a:gd name="adj" fmla="val 5177"/>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1600" b="1">
              <a:solidFill>
                <a:schemeClr val="tx1"/>
              </a:solidFill>
              <a:latin typeface="微軟正黑體"/>
              <a:ea typeface="微軟正黑體"/>
              <a:cs typeface="Calibri"/>
            </a:endParaRPr>
          </a:p>
        </p:txBody>
      </p:sp>
      <p:sp>
        <p:nvSpPr>
          <p:cNvPr id="3" name="標題 2">
            <a:extLst>
              <a:ext uri="{FF2B5EF4-FFF2-40B4-BE49-F238E27FC236}">
                <a16:creationId xmlns:a16="http://schemas.microsoft.com/office/drawing/2014/main" id="{94848AE4-5880-4A5A-88D6-8FD3E71B4C6F}"/>
              </a:ext>
            </a:extLst>
          </p:cNvPr>
          <p:cNvSpPr>
            <a:spLocks noGrp="1"/>
          </p:cNvSpPr>
          <p:nvPr>
            <p:ph type="title"/>
          </p:nvPr>
        </p:nvSpPr>
        <p:spPr/>
        <p:txBody>
          <a:bodyPr/>
          <a:lstStyle/>
          <a:p>
            <a:r>
              <a:rPr lang="en-US" altLang="zh-TW"/>
              <a:t>3.5” / 2.5” HDD installation</a:t>
            </a:r>
            <a:endParaRPr lang="zh-TW" altLang="en-US"/>
          </a:p>
        </p:txBody>
      </p:sp>
      <p:pic>
        <p:nvPicPr>
          <p:cNvPr id="11" name="圖片 10">
            <a:extLst>
              <a:ext uri="{FF2B5EF4-FFF2-40B4-BE49-F238E27FC236}">
                <a16:creationId xmlns:a16="http://schemas.microsoft.com/office/drawing/2014/main" id="{BA71CEE0-8025-4CC7-BD2C-E00A4B2AC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975" y="2631674"/>
            <a:ext cx="2545660" cy="3740762"/>
          </a:xfrm>
          <a:prstGeom prst="rect">
            <a:avLst/>
          </a:prstGeom>
        </p:spPr>
      </p:pic>
      <p:sp>
        <p:nvSpPr>
          <p:cNvPr id="25" name="文字方塊 24">
            <a:extLst>
              <a:ext uri="{FF2B5EF4-FFF2-40B4-BE49-F238E27FC236}">
                <a16:creationId xmlns:a16="http://schemas.microsoft.com/office/drawing/2014/main" id="{06922ACB-2E90-4F8B-A96B-FCBD7011307D}"/>
              </a:ext>
            </a:extLst>
          </p:cNvPr>
          <p:cNvSpPr txBox="1"/>
          <p:nvPr/>
        </p:nvSpPr>
        <p:spPr>
          <a:xfrm>
            <a:off x="518275" y="2029837"/>
            <a:ext cx="3040891" cy="338554"/>
          </a:xfrm>
          <a:prstGeom prst="rect">
            <a:avLst/>
          </a:prstGeom>
          <a:noFill/>
        </p:spPr>
        <p:txBody>
          <a:bodyPr wrap="square" rtlCol="0" anchor="t">
            <a:spAutoFit/>
          </a:bodyPr>
          <a:lstStyle/>
          <a:p>
            <a:pPr algn="ctr" defTabSz="457200">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Open the front panel.</a:t>
            </a:r>
          </a:p>
        </p:txBody>
      </p:sp>
      <p:sp>
        <p:nvSpPr>
          <p:cNvPr id="12" name="矩形: 圓角 11">
            <a:extLst>
              <a:ext uri="{FF2B5EF4-FFF2-40B4-BE49-F238E27FC236}">
                <a16:creationId xmlns:a16="http://schemas.microsoft.com/office/drawing/2014/main" id="{83B930A9-A5F5-4D79-9B06-7B4261B6FA9E}"/>
              </a:ext>
            </a:extLst>
          </p:cNvPr>
          <p:cNvSpPr/>
          <p:nvPr/>
        </p:nvSpPr>
        <p:spPr>
          <a:xfrm>
            <a:off x="776495" y="1512863"/>
            <a:ext cx="2524450" cy="452371"/>
          </a:xfrm>
          <a:prstGeom prst="roundRect">
            <a:avLst>
              <a:gd name="adj" fmla="val 50000"/>
            </a:avLst>
          </a:prstGeom>
          <a:solidFill>
            <a:schemeClr val="tx1"/>
          </a:solidFill>
        </p:spPr>
        <p:txBody>
          <a:bodyPr vert="horz" lIns="91440" tIns="45720" rIns="91440" bIns="45720" rtlCol="0" anchor="ctr">
            <a:noAutofit/>
          </a:bodyPr>
          <a:lstStyle/>
          <a:p>
            <a:pPr algn="ctr">
              <a:spcBef>
                <a:spcPct val="0"/>
              </a:spcBef>
              <a:defRPr/>
            </a:pPr>
            <a:r>
              <a:rPr lang="en-US" altLang="zh-TW"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rPr>
              <a:t>Step 1</a:t>
            </a:r>
            <a:endParaRPr lang="zh-TW" altLang="en-US"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6" name="矩形: 圓角 25">
            <a:extLst>
              <a:ext uri="{FF2B5EF4-FFF2-40B4-BE49-F238E27FC236}">
                <a16:creationId xmlns:a16="http://schemas.microsoft.com/office/drawing/2014/main" id="{3A491AD7-33E9-44AB-A0DE-30F5888488BE}"/>
              </a:ext>
            </a:extLst>
          </p:cNvPr>
          <p:cNvSpPr/>
          <p:nvPr/>
        </p:nvSpPr>
        <p:spPr>
          <a:xfrm>
            <a:off x="3930532" y="1730778"/>
            <a:ext cx="3357005" cy="4811327"/>
          </a:xfrm>
          <a:prstGeom prst="roundRect">
            <a:avLst>
              <a:gd name="adj" fmla="val 5177"/>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1600" b="1">
              <a:solidFill>
                <a:schemeClr val="tx1"/>
              </a:solidFill>
              <a:latin typeface="微軟正黑體"/>
              <a:ea typeface="微軟正黑體"/>
              <a:cs typeface="Calibri"/>
            </a:endParaRPr>
          </a:p>
        </p:txBody>
      </p:sp>
      <p:sp>
        <p:nvSpPr>
          <p:cNvPr id="29" name="文字方塊 28">
            <a:extLst>
              <a:ext uri="{FF2B5EF4-FFF2-40B4-BE49-F238E27FC236}">
                <a16:creationId xmlns:a16="http://schemas.microsoft.com/office/drawing/2014/main" id="{BCC2C43F-5742-474F-8115-985594D93D1D}"/>
              </a:ext>
            </a:extLst>
          </p:cNvPr>
          <p:cNvSpPr txBox="1"/>
          <p:nvPr/>
        </p:nvSpPr>
        <p:spPr>
          <a:xfrm>
            <a:off x="3930528" y="2029837"/>
            <a:ext cx="3357009" cy="584775"/>
          </a:xfrm>
          <a:prstGeom prst="rect">
            <a:avLst/>
          </a:prstGeom>
          <a:noFill/>
        </p:spPr>
        <p:txBody>
          <a:bodyPr wrap="square" rtlCol="0" anchor="t">
            <a:spAutoFit/>
          </a:bodyPr>
          <a:lstStyle/>
          <a:p>
            <a:pPr algn="ctr" defTabSz="457200">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Key to unlock and pull out</a:t>
            </a:r>
          </a:p>
          <a:p>
            <a:pPr algn="ctr" defTabSz="457200">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the tray.</a:t>
            </a:r>
            <a:endParaRPr kumimoji="0" lang="zh-TW" altLang="en-US" sz="1600" b="1" i="0" u="none" strike="noStrike" kern="1200" cap="none" spc="0" normalizeH="0" baseline="0" noProof="0">
              <a:ln>
                <a:noFill/>
              </a:ln>
              <a:effectLst/>
              <a:uLnTx/>
              <a:uFillTx/>
              <a:latin typeface="Arial"/>
              <a:ea typeface="微軟正黑體"/>
              <a:cs typeface="Arial"/>
            </a:endParaRPr>
          </a:p>
        </p:txBody>
      </p:sp>
      <p:sp>
        <p:nvSpPr>
          <p:cNvPr id="30" name="矩形: 圓角 29">
            <a:extLst>
              <a:ext uri="{FF2B5EF4-FFF2-40B4-BE49-F238E27FC236}">
                <a16:creationId xmlns:a16="http://schemas.microsoft.com/office/drawing/2014/main" id="{0C939EED-83EE-4EBB-AC6B-712A94ACA109}"/>
              </a:ext>
            </a:extLst>
          </p:cNvPr>
          <p:cNvSpPr/>
          <p:nvPr/>
        </p:nvSpPr>
        <p:spPr>
          <a:xfrm>
            <a:off x="4346809" y="1512863"/>
            <a:ext cx="2524450" cy="452371"/>
          </a:xfrm>
          <a:prstGeom prst="roundRect">
            <a:avLst>
              <a:gd name="adj" fmla="val 50000"/>
            </a:avLst>
          </a:prstGeom>
          <a:solidFill>
            <a:schemeClr val="tx1"/>
          </a:solidFill>
        </p:spPr>
        <p:txBody>
          <a:bodyPr vert="horz" lIns="91440" tIns="45720" rIns="91440" bIns="45720" rtlCol="0" anchor="ctr">
            <a:noAutofit/>
          </a:bodyPr>
          <a:lstStyle/>
          <a:p>
            <a:pPr algn="ctr">
              <a:spcBef>
                <a:spcPct val="0"/>
              </a:spcBef>
              <a:defRPr/>
            </a:pPr>
            <a:r>
              <a:rPr lang="en-US" altLang="zh-TW"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rPr>
              <a:t>Step 2</a:t>
            </a:r>
            <a:endParaRPr lang="zh-TW" altLang="en-US"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1" name="矩形: 圓角 30">
            <a:extLst>
              <a:ext uri="{FF2B5EF4-FFF2-40B4-BE49-F238E27FC236}">
                <a16:creationId xmlns:a16="http://schemas.microsoft.com/office/drawing/2014/main" id="{2370CF88-DC3A-4AD8-A420-AC2364544982}"/>
              </a:ext>
            </a:extLst>
          </p:cNvPr>
          <p:cNvSpPr/>
          <p:nvPr/>
        </p:nvSpPr>
        <p:spPr>
          <a:xfrm>
            <a:off x="7500845" y="1730778"/>
            <a:ext cx="4345128" cy="4811327"/>
          </a:xfrm>
          <a:prstGeom prst="roundRect">
            <a:avLst>
              <a:gd name="adj" fmla="val 5177"/>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1600" b="1">
              <a:solidFill>
                <a:schemeClr val="tx1"/>
              </a:solidFill>
              <a:latin typeface="微軟正黑體"/>
              <a:ea typeface="微軟正黑體"/>
              <a:cs typeface="Calibri"/>
            </a:endParaRPr>
          </a:p>
        </p:txBody>
      </p:sp>
      <p:pic>
        <p:nvPicPr>
          <p:cNvPr id="32" name="圖片 31">
            <a:extLst>
              <a:ext uri="{FF2B5EF4-FFF2-40B4-BE49-F238E27FC236}">
                <a16:creationId xmlns:a16="http://schemas.microsoft.com/office/drawing/2014/main" id="{82830B48-29E6-4229-BD0E-E4A1FBE2E53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04454" y="2780904"/>
            <a:ext cx="2312718" cy="3538524"/>
          </a:xfrm>
          <a:prstGeom prst="rect">
            <a:avLst/>
          </a:prstGeom>
        </p:spPr>
      </p:pic>
      <p:sp>
        <p:nvSpPr>
          <p:cNvPr id="33" name="文字方塊 32">
            <a:extLst>
              <a:ext uri="{FF2B5EF4-FFF2-40B4-BE49-F238E27FC236}">
                <a16:creationId xmlns:a16="http://schemas.microsoft.com/office/drawing/2014/main" id="{55D94BAA-01FB-4560-921A-DF3D89EB27DA}"/>
              </a:ext>
            </a:extLst>
          </p:cNvPr>
          <p:cNvSpPr txBox="1"/>
          <p:nvPr/>
        </p:nvSpPr>
        <p:spPr>
          <a:xfrm>
            <a:off x="7500842" y="2029837"/>
            <a:ext cx="4345128" cy="584775"/>
          </a:xfrm>
          <a:prstGeom prst="rect">
            <a:avLst/>
          </a:prstGeom>
          <a:noFill/>
        </p:spPr>
        <p:txBody>
          <a:bodyPr wrap="square" rtlCol="0" anchor="t">
            <a:spAutoFit/>
          </a:bodyPr>
          <a:lstStyle/>
          <a:p>
            <a:pPr marR="0" lvl="0" indent="0" algn="ctr" defTabSz="457200" fontAlgn="auto">
              <a:lnSpc>
                <a:spcPct val="100000"/>
              </a:lnSpc>
              <a:spcBef>
                <a:spcPts val="0"/>
              </a:spcBef>
              <a:spcAft>
                <a:spcPts val="0"/>
              </a:spcAft>
              <a:buClrTx/>
              <a:buSzTx/>
              <a:buFontTx/>
              <a:buNone/>
              <a:tabLst/>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Secure the four screws in the back of the hard drive tray.</a:t>
            </a:r>
            <a:endParaRPr lang="zh-TW"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矩形: 圓角 33">
            <a:extLst>
              <a:ext uri="{FF2B5EF4-FFF2-40B4-BE49-F238E27FC236}">
                <a16:creationId xmlns:a16="http://schemas.microsoft.com/office/drawing/2014/main" id="{3C923B11-FCF6-49BD-BC42-4E1DF62E9FF7}"/>
              </a:ext>
            </a:extLst>
          </p:cNvPr>
          <p:cNvSpPr/>
          <p:nvPr/>
        </p:nvSpPr>
        <p:spPr>
          <a:xfrm>
            <a:off x="8411184" y="1512863"/>
            <a:ext cx="2524450" cy="452371"/>
          </a:xfrm>
          <a:prstGeom prst="roundRect">
            <a:avLst>
              <a:gd name="adj" fmla="val 50000"/>
            </a:avLst>
          </a:prstGeom>
          <a:solidFill>
            <a:schemeClr val="tx1"/>
          </a:solidFill>
        </p:spPr>
        <p:txBody>
          <a:bodyPr vert="horz" lIns="91440" tIns="45720" rIns="91440" bIns="45720" rtlCol="0" anchor="ctr">
            <a:noAutofit/>
          </a:bodyPr>
          <a:lstStyle/>
          <a:p>
            <a:pPr algn="ctr">
              <a:spcBef>
                <a:spcPct val="0"/>
              </a:spcBef>
              <a:defRPr/>
            </a:pPr>
            <a:r>
              <a:rPr lang="en-US" altLang="zh-TW"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rPr>
              <a:t>Step 3</a:t>
            </a:r>
            <a:endParaRPr lang="zh-TW" altLang="en-US"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35" name="圖片 34">
            <a:extLst>
              <a:ext uri="{FF2B5EF4-FFF2-40B4-BE49-F238E27FC236}">
                <a16:creationId xmlns:a16="http://schemas.microsoft.com/office/drawing/2014/main" id="{A6AAD605-A7FD-42FE-856A-D218560D385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517835" y="2842707"/>
            <a:ext cx="2312718" cy="3409265"/>
          </a:xfrm>
          <a:prstGeom prst="rect">
            <a:avLst/>
          </a:prstGeom>
        </p:spPr>
      </p:pic>
      <p:cxnSp>
        <p:nvCxnSpPr>
          <p:cNvPr id="14" name="直線接點 13">
            <a:extLst>
              <a:ext uri="{FF2B5EF4-FFF2-40B4-BE49-F238E27FC236}">
                <a16:creationId xmlns:a16="http://schemas.microsoft.com/office/drawing/2014/main" id="{945848AC-2D25-4F1E-86C3-2128627D2769}"/>
              </a:ext>
            </a:extLst>
          </p:cNvPr>
          <p:cNvCxnSpPr>
            <a:cxnSpLocks/>
          </p:cNvCxnSpPr>
          <p:nvPr/>
        </p:nvCxnSpPr>
        <p:spPr>
          <a:xfrm>
            <a:off x="9673409" y="2637868"/>
            <a:ext cx="0" cy="369327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 name="圖片 1">
            <a:extLst>
              <a:ext uri="{FF2B5EF4-FFF2-40B4-BE49-F238E27FC236}">
                <a16:creationId xmlns:a16="http://schemas.microsoft.com/office/drawing/2014/main" id="{A180BD98-D40E-45A4-8708-31C81EB779F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252121" y="2655418"/>
            <a:ext cx="2545660" cy="3693273"/>
          </a:xfrm>
          <a:prstGeom prst="rect">
            <a:avLst/>
          </a:prstGeom>
        </p:spPr>
      </p:pic>
    </p:spTree>
    <p:extLst>
      <p:ext uri="{BB962C8B-B14F-4D97-AF65-F5344CB8AC3E}">
        <p14:creationId xmlns:p14="http://schemas.microsoft.com/office/powerpoint/2010/main" val="3847921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4848AE4-5880-4A5A-88D6-8FD3E71B4C6F}"/>
              </a:ext>
            </a:extLst>
          </p:cNvPr>
          <p:cNvSpPr>
            <a:spLocks noGrp="1"/>
          </p:cNvSpPr>
          <p:nvPr>
            <p:ph type="title"/>
          </p:nvPr>
        </p:nvSpPr>
        <p:spPr/>
        <p:txBody>
          <a:bodyPr/>
          <a:lstStyle/>
          <a:p>
            <a:r>
              <a:rPr lang="en-US" altLang="zh-TW"/>
              <a:t>M.2 SATA SSD</a:t>
            </a:r>
            <a:r>
              <a:rPr lang="zh-TW" altLang="en-US"/>
              <a:t> </a:t>
            </a:r>
            <a:r>
              <a:rPr lang="en-US" altLang="zh-TW"/>
              <a:t>installation</a:t>
            </a:r>
            <a:endParaRPr lang="zh-TW" altLang="en-US"/>
          </a:p>
        </p:txBody>
      </p:sp>
      <p:sp>
        <p:nvSpPr>
          <p:cNvPr id="17" name="矩形: 圓角 16">
            <a:extLst>
              <a:ext uri="{FF2B5EF4-FFF2-40B4-BE49-F238E27FC236}">
                <a16:creationId xmlns:a16="http://schemas.microsoft.com/office/drawing/2014/main" id="{812ACA08-CC40-4546-932D-6FB59FE476EB}"/>
              </a:ext>
            </a:extLst>
          </p:cNvPr>
          <p:cNvSpPr/>
          <p:nvPr/>
        </p:nvSpPr>
        <p:spPr>
          <a:xfrm>
            <a:off x="769402" y="1730778"/>
            <a:ext cx="3357005" cy="4811327"/>
          </a:xfrm>
          <a:prstGeom prst="roundRect">
            <a:avLst>
              <a:gd name="adj" fmla="val 5177"/>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1600" b="1">
              <a:solidFill>
                <a:schemeClr val="tx1"/>
              </a:solidFill>
              <a:latin typeface="Arial" panose="020B0604020202020204" pitchFamily="34" charset="0"/>
              <a:ea typeface="微軟正黑體"/>
              <a:cs typeface="Arial" panose="020B0604020202020204" pitchFamily="34" charset="0"/>
            </a:endParaRPr>
          </a:p>
        </p:txBody>
      </p:sp>
      <p:pic>
        <p:nvPicPr>
          <p:cNvPr id="18" name="圖片 17">
            <a:extLst>
              <a:ext uri="{FF2B5EF4-FFF2-40B4-BE49-F238E27FC236}">
                <a16:creationId xmlns:a16="http://schemas.microsoft.com/office/drawing/2014/main" id="{962C463B-7B2B-48DA-88D6-8C857C2C02D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92470" y="2440419"/>
            <a:ext cx="2514805" cy="3295559"/>
          </a:xfrm>
          <a:prstGeom prst="rect">
            <a:avLst/>
          </a:prstGeom>
        </p:spPr>
      </p:pic>
      <p:sp>
        <p:nvSpPr>
          <p:cNvPr id="19" name="文字方塊 18">
            <a:extLst>
              <a:ext uri="{FF2B5EF4-FFF2-40B4-BE49-F238E27FC236}">
                <a16:creationId xmlns:a16="http://schemas.microsoft.com/office/drawing/2014/main" id="{ADE5F833-389A-411F-9C23-0EA31F8762F0}"/>
              </a:ext>
            </a:extLst>
          </p:cNvPr>
          <p:cNvSpPr txBox="1"/>
          <p:nvPr/>
        </p:nvSpPr>
        <p:spPr>
          <a:xfrm>
            <a:off x="769401" y="2029837"/>
            <a:ext cx="3357005" cy="584775"/>
          </a:xfrm>
          <a:prstGeom prst="rect">
            <a:avLst/>
          </a:prstGeom>
          <a:noFill/>
        </p:spPr>
        <p:txBody>
          <a:bodyPr wrap="square" rtlCol="0" anchor="t">
            <a:spAutoFit/>
          </a:bodyPr>
          <a:lstStyle/>
          <a:p>
            <a:pPr marR="0" lvl="0" indent="0" algn="ctr" defTabSz="457200" fontAlgn="auto">
              <a:lnSpc>
                <a:spcPct val="100000"/>
              </a:lnSpc>
              <a:spcBef>
                <a:spcPts val="0"/>
              </a:spcBef>
              <a:spcAft>
                <a:spcPts val="0"/>
              </a:spcAft>
              <a:buClrTx/>
              <a:buSzTx/>
              <a:buFontTx/>
              <a:buNone/>
              <a:tabLst/>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Remove the screws that secure the case cover to the chassis.</a:t>
            </a:r>
            <a:endParaRPr lang="zh-TW"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矩形: 圓角 19">
            <a:extLst>
              <a:ext uri="{FF2B5EF4-FFF2-40B4-BE49-F238E27FC236}">
                <a16:creationId xmlns:a16="http://schemas.microsoft.com/office/drawing/2014/main" id="{F4A98F51-0357-40AF-B01B-4C7C8689700B}"/>
              </a:ext>
            </a:extLst>
          </p:cNvPr>
          <p:cNvSpPr/>
          <p:nvPr/>
        </p:nvSpPr>
        <p:spPr>
          <a:xfrm>
            <a:off x="1185679" y="1512863"/>
            <a:ext cx="2524450" cy="452371"/>
          </a:xfrm>
          <a:prstGeom prst="roundRect">
            <a:avLst>
              <a:gd name="adj" fmla="val 50000"/>
            </a:avLst>
          </a:prstGeom>
          <a:solidFill>
            <a:schemeClr val="tx1"/>
          </a:solidFill>
        </p:spPr>
        <p:txBody>
          <a:bodyPr vert="horz" lIns="91440" tIns="45720" rIns="91440" bIns="45720" rtlCol="0" anchor="ctr">
            <a:noAutofit/>
          </a:bodyPr>
          <a:lstStyle/>
          <a:p>
            <a:pPr algn="ctr">
              <a:spcBef>
                <a:spcPct val="0"/>
              </a:spcBef>
              <a:defRPr/>
            </a:pPr>
            <a:r>
              <a:rPr lang="en-US" altLang="zh-TW"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rPr>
              <a:t>Step 1</a:t>
            </a:r>
            <a:endParaRPr lang="zh-TW" altLang="en-US"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1" name="矩形: 圓角 20">
            <a:extLst>
              <a:ext uri="{FF2B5EF4-FFF2-40B4-BE49-F238E27FC236}">
                <a16:creationId xmlns:a16="http://schemas.microsoft.com/office/drawing/2014/main" id="{09755E21-CD9F-4B93-B3CC-0D9C2B683AEA}"/>
              </a:ext>
            </a:extLst>
          </p:cNvPr>
          <p:cNvSpPr/>
          <p:nvPr/>
        </p:nvSpPr>
        <p:spPr>
          <a:xfrm>
            <a:off x="8065594" y="1730778"/>
            <a:ext cx="3357005" cy="4811327"/>
          </a:xfrm>
          <a:prstGeom prst="roundRect">
            <a:avLst>
              <a:gd name="adj" fmla="val 5177"/>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1600" b="1">
              <a:solidFill>
                <a:schemeClr val="tx1"/>
              </a:solidFill>
              <a:latin typeface="Arial" panose="020B0604020202020204" pitchFamily="34" charset="0"/>
              <a:ea typeface="微軟正黑體"/>
              <a:cs typeface="Arial" panose="020B0604020202020204" pitchFamily="34" charset="0"/>
            </a:endParaRPr>
          </a:p>
        </p:txBody>
      </p:sp>
      <p:sp>
        <p:nvSpPr>
          <p:cNvPr id="25" name="文字方塊 24">
            <a:extLst>
              <a:ext uri="{FF2B5EF4-FFF2-40B4-BE49-F238E27FC236}">
                <a16:creationId xmlns:a16="http://schemas.microsoft.com/office/drawing/2014/main" id="{7CF85A12-01E6-4FCC-8923-7C20A6190E30}"/>
              </a:ext>
            </a:extLst>
          </p:cNvPr>
          <p:cNvSpPr txBox="1"/>
          <p:nvPr/>
        </p:nvSpPr>
        <p:spPr>
          <a:xfrm>
            <a:off x="8402356" y="2029837"/>
            <a:ext cx="2683479" cy="584775"/>
          </a:xfrm>
          <a:prstGeom prst="rect">
            <a:avLst/>
          </a:prstGeom>
          <a:noFill/>
        </p:spPr>
        <p:txBody>
          <a:bodyPr wrap="square" rtlCol="0" anchor="t">
            <a:spAutoFit/>
          </a:bodyPr>
          <a:lstStyle/>
          <a:p>
            <a:pPr marR="0" lvl="0" indent="0" algn="ctr" defTabSz="457200" fontAlgn="auto">
              <a:lnSpc>
                <a:spcPct val="100000"/>
              </a:lnSpc>
              <a:spcBef>
                <a:spcPts val="0"/>
              </a:spcBef>
              <a:spcAft>
                <a:spcPts val="0"/>
              </a:spcAft>
              <a:buClrTx/>
              <a:buSzTx/>
              <a:buFontTx/>
              <a:buNone/>
              <a:tabLst/>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Insert</a:t>
            </a:r>
            <a:r>
              <a:rPr lang="zh-TW"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M.2 SSD and lock SSD.</a:t>
            </a:r>
            <a:endParaRPr lang="zh-TW"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矩形: 圓角 25">
            <a:extLst>
              <a:ext uri="{FF2B5EF4-FFF2-40B4-BE49-F238E27FC236}">
                <a16:creationId xmlns:a16="http://schemas.microsoft.com/office/drawing/2014/main" id="{025C86C2-8FE1-4DB2-A209-01E1E21EBCEF}"/>
              </a:ext>
            </a:extLst>
          </p:cNvPr>
          <p:cNvSpPr/>
          <p:nvPr/>
        </p:nvSpPr>
        <p:spPr>
          <a:xfrm>
            <a:off x="8481871" y="1512863"/>
            <a:ext cx="2524450" cy="452371"/>
          </a:xfrm>
          <a:prstGeom prst="roundRect">
            <a:avLst>
              <a:gd name="adj" fmla="val 50000"/>
            </a:avLst>
          </a:prstGeom>
          <a:solidFill>
            <a:schemeClr val="tx1"/>
          </a:solidFill>
        </p:spPr>
        <p:txBody>
          <a:bodyPr vert="horz" lIns="91440" tIns="45720" rIns="91440" bIns="45720" rtlCol="0" anchor="ctr">
            <a:noAutofit/>
          </a:bodyPr>
          <a:lstStyle/>
          <a:p>
            <a:pPr algn="ctr">
              <a:spcBef>
                <a:spcPct val="0"/>
              </a:spcBef>
              <a:defRPr/>
            </a:pPr>
            <a:r>
              <a:rPr lang="en-US" altLang="zh-TW"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rPr>
              <a:t>Step 3</a:t>
            </a:r>
            <a:endParaRPr lang="zh-TW" altLang="en-US"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7" name="矩形: 圓角 36">
            <a:extLst>
              <a:ext uri="{FF2B5EF4-FFF2-40B4-BE49-F238E27FC236}">
                <a16:creationId xmlns:a16="http://schemas.microsoft.com/office/drawing/2014/main" id="{5E7D0867-0A69-4ED8-A2D5-E6AC6D4DEDEC}"/>
              </a:ext>
            </a:extLst>
          </p:cNvPr>
          <p:cNvSpPr/>
          <p:nvPr/>
        </p:nvSpPr>
        <p:spPr>
          <a:xfrm>
            <a:off x="4417498" y="1730778"/>
            <a:ext cx="3357005" cy="4811327"/>
          </a:xfrm>
          <a:prstGeom prst="roundRect">
            <a:avLst>
              <a:gd name="adj" fmla="val 5177"/>
            </a:avLst>
          </a:prstGeom>
          <a:solidFill>
            <a:schemeClr val="bg1"/>
          </a:solidFill>
          <a:ln w="25400">
            <a:gradFill>
              <a:gsLst>
                <a:gs pos="0">
                  <a:schemeClr val="tx1"/>
                </a:gs>
                <a:gs pos="50000">
                  <a:schemeClr val="bg1"/>
                </a:gs>
                <a:gs pos="100000">
                  <a:srgbClr val="C00000"/>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1600" b="1">
              <a:solidFill>
                <a:schemeClr val="tx1"/>
              </a:solidFill>
              <a:latin typeface="Arial" panose="020B0604020202020204" pitchFamily="34" charset="0"/>
              <a:ea typeface="微軟正黑體"/>
              <a:cs typeface="Arial" panose="020B0604020202020204" pitchFamily="34" charset="0"/>
            </a:endParaRPr>
          </a:p>
        </p:txBody>
      </p:sp>
      <p:sp>
        <p:nvSpPr>
          <p:cNvPr id="40" name="文字方塊 39">
            <a:extLst>
              <a:ext uri="{FF2B5EF4-FFF2-40B4-BE49-F238E27FC236}">
                <a16:creationId xmlns:a16="http://schemas.microsoft.com/office/drawing/2014/main" id="{29C02C1D-D3EE-4E1D-95DC-E82FC7A05793}"/>
              </a:ext>
            </a:extLst>
          </p:cNvPr>
          <p:cNvSpPr txBox="1"/>
          <p:nvPr/>
        </p:nvSpPr>
        <p:spPr>
          <a:xfrm>
            <a:off x="4417497" y="2029837"/>
            <a:ext cx="3357005" cy="584775"/>
          </a:xfrm>
          <a:prstGeom prst="rect">
            <a:avLst/>
          </a:prstGeom>
          <a:noFill/>
        </p:spPr>
        <p:txBody>
          <a:bodyPr wrap="square" rtlCol="0" anchor="t">
            <a:spAutoFit/>
          </a:bodyPr>
          <a:lstStyle/>
          <a:p>
            <a:pPr algn="ctr" defTabSz="457200">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M.2</a:t>
            </a:r>
            <a:r>
              <a:rPr lang="zh-TW"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SSD with heatsink,</a:t>
            </a:r>
          </a:p>
          <a:p>
            <a:pPr algn="ctr" defTabSz="457200">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and</a:t>
            </a:r>
            <a:r>
              <a:rPr lang="zh-TW"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unlock the screw.</a:t>
            </a:r>
            <a:endParaRPr lang="zh-TW"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矩形: 圓角 40">
            <a:extLst>
              <a:ext uri="{FF2B5EF4-FFF2-40B4-BE49-F238E27FC236}">
                <a16:creationId xmlns:a16="http://schemas.microsoft.com/office/drawing/2014/main" id="{140AD04F-5E6A-4258-B002-6F216DC3152E}"/>
              </a:ext>
            </a:extLst>
          </p:cNvPr>
          <p:cNvSpPr/>
          <p:nvPr/>
        </p:nvSpPr>
        <p:spPr>
          <a:xfrm>
            <a:off x="4833775" y="1512863"/>
            <a:ext cx="2524450" cy="452371"/>
          </a:xfrm>
          <a:prstGeom prst="roundRect">
            <a:avLst>
              <a:gd name="adj" fmla="val 50000"/>
            </a:avLst>
          </a:prstGeom>
          <a:solidFill>
            <a:schemeClr val="tx1"/>
          </a:solidFill>
        </p:spPr>
        <p:txBody>
          <a:bodyPr vert="horz" lIns="91440" tIns="45720" rIns="91440" bIns="45720" rtlCol="0" anchor="ctr">
            <a:noAutofit/>
          </a:bodyPr>
          <a:lstStyle/>
          <a:p>
            <a:pPr algn="ctr">
              <a:spcBef>
                <a:spcPct val="0"/>
              </a:spcBef>
              <a:defRPr/>
            </a:pPr>
            <a:r>
              <a:rPr lang="en-US" altLang="zh-TW"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rPr>
              <a:t>Step 2</a:t>
            </a:r>
            <a:endParaRPr lang="zh-TW" altLang="en-US" sz="2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42" name="圖片 41">
            <a:extLst>
              <a:ext uri="{FF2B5EF4-FFF2-40B4-BE49-F238E27FC236}">
                <a16:creationId xmlns:a16="http://schemas.microsoft.com/office/drawing/2014/main" id="{80018970-8E81-4962-94AA-BD153BD9479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64606" y="2827048"/>
            <a:ext cx="2462787" cy="3412684"/>
          </a:xfrm>
          <a:prstGeom prst="rect">
            <a:avLst/>
          </a:prstGeom>
        </p:spPr>
      </p:pic>
      <p:pic>
        <p:nvPicPr>
          <p:cNvPr id="43" name="圖片 42">
            <a:extLst>
              <a:ext uri="{FF2B5EF4-FFF2-40B4-BE49-F238E27FC236}">
                <a16:creationId xmlns:a16="http://schemas.microsoft.com/office/drawing/2014/main" id="{4E8A425D-8C95-410E-A396-66FAD28BF08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87033" y="2724575"/>
            <a:ext cx="2320097" cy="3515157"/>
          </a:xfrm>
          <a:prstGeom prst="rect">
            <a:avLst/>
          </a:prstGeom>
        </p:spPr>
      </p:pic>
      <p:sp>
        <p:nvSpPr>
          <p:cNvPr id="2" name="文字方塊 1">
            <a:extLst>
              <a:ext uri="{FF2B5EF4-FFF2-40B4-BE49-F238E27FC236}">
                <a16:creationId xmlns:a16="http://schemas.microsoft.com/office/drawing/2014/main" id="{5C2E7E24-B858-426E-B0A6-1923428EF1A0}"/>
              </a:ext>
            </a:extLst>
          </p:cNvPr>
          <p:cNvSpPr txBox="1"/>
          <p:nvPr/>
        </p:nvSpPr>
        <p:spPr>
          <a:xfrm>
            <a:off x="927459" y="5853236"/>
            <a:ext cx="3040891" cy="584775"/>
          </a:xfrm>
          <a:prstGeom prst="rect">
            <a:avLst/>
          </a:prstGeom>
          <a:noFill/>
        </p:spPr>
        <p:txBody>
          <a:bodyPr wrap="square" rtlCol="0" anchor="t">
            <a:spAutoFit/>
          </a:bodyPr>
          <a:lstStyle/>
          <a:p>
            <a:pPr marR="0" lvl="0" indent="0" algn="ctr" defTabSz="457200" fontAlgn="auto">
              <a:lnSpc>
                <a:spcPct val="100000"/>
              </a:lnSpc>
              <a:spcBef>
                <a:spcPts val="0"/>
              </a:spcBef>
              <a:spcAft>
                <a:spcPts val="0"/>
              </a:spcAft>
              <a:buClrTx/>
              <a:buSzTx/>
              <a:buFontTx/>
              <a:buNone/>
              <a:tabLst/>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Slide the cover to the right to detach it from the chassis.</a:t>
            </a:r>
          </a:p>
        </p:txBody>
      </p:sp>
    </p:spTree>
    <p:extLst>
      <p:ext uri="{BB962C8B-B14F-4D97-AF65-F5344CB8AC3E}">
        <p14:creationId xmlns:p14="http://schemas.microsoft.com/office/powerpoint/2010/main" val="952903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Open surveillance platform </a:t>
            </a:r>
            <a:br>
              <a:rPr lang="en-US" altLang="zh-TW" dirty="0"/>
            </a:br>
            <a:r>
              <a:rPr lang="en-US" altLang="zh-TW" dirty="0"/>
              <a:t>QVR Pro</a:t>
            </a:r>
            <a:endParaRPr lang="zh-TW" altLang="en-US" dirty="0"/>
          </a:p>
        </p:txBody>
      </p:sp>
    </p:spTree>
    <p:extLst>
      <p:ext uri="{BB962C8B-B14F-4D97-AF65-F5344CB8AC3E}">
        <p14:creationId xmlns:p14="http://schemas.microsoft.com/office/powerpoint/2010/main" val="3229567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6EA6CD-C78E-465D-BA58-A8073476A3E1}"/>
              </a:ext>
            </a:extLst>
          </p:cNvPr>
          <p:cNvSpPr>
            <a:spLocks noGrp="1"/>
          </p:cNvSpPr>
          <p:nvPr>
            <p:ph type="title"/>
          </p:nvPr>
        </p:nvSpPr>
        <p:spPr/>
        <p:txBody>
          <a:bodyPr>
            <a:normAutofit/>
          </a:bodyPr>
          <a:lstStyle/>
          <a:p>
            <a:r>
              <a:rPr lang="en-US" altLang="zh-TW"/>
              <a:t>QNAP QVR Pro highlight</a:t>
            </a:r>
            <a:endParaRPr lang="zh-TW" altLang="en-US"/>
          </a:p>
        </p:txBody>
      </p:sp>
      <p:sp>
        <p:nvSpPr>
          <p:cNvPr id="29" name="矩形 28">
            <a:extLst>
              <a:ext uri="{FF2B5EF4-FFF2-40B4-BE49-F238E27FC236}">
                <a16:creationId xmlns:a16="http://schemas.microsoft.com/office/drawing/2014/main" id="{C29C11C8-2329-4B9E-893A-8D127B5D6F47}"/>
              </a:ext>
            </a:extLst>
          </p:cNvPr>
          <p:cNvSpPr/>
          <p:nvPr/>
        </p:nvSpPr>
        <p:spPr>
          <a:xfrm>
            <a:off x="2585864" y="1606006"/>
            <a:ext cx="9606136" cy="5251993"/>
          </a:xfrm>
          <a:prstGeom prst="rect">
            <a:avLst/>
          </a:prstGeom>
          <a:gradFill>
            <a:gsLst>
              <a:gs pos="100000">
                <a:schemeClr val="bg1">
                  <a:alpha val="0"/>
                </a:schemeClr>
              </a:gs>
              <a:gs pos="0">
                <a:schemeClr val="accent4">
                  <a:lumMod val="60000"/>
                  <a:lumOff val="40000"/>
                </a:schemeClr>
              </a:gs>
            </a:gsLst>
            <a:lin ang="0" scaled="0"/>
          </a:gra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1" name="群組 30">
            <a:extLst>
              <a:ext uri="{FF2B5EF4-FFF2-40B4-BE49-F238E27FC236}">
                <a16:creationId xmlns:a16="http://schemas.microsoft.com/office/drawing/2014/main" id="{13C26291-C9DA-4CB5-89EC-D7DF7AB67AF2}"/>
              </a:ext>
            </a:extLst>
          </p:cNvPr>
          <p:cNvGrpSpPr/>
          <p:nvPr/>
        </p:nvGrpSpPr>
        <p:grpSpPr>
          <a:xfrm>
            <a:off x="0" y="1606006"/>
            <a:ext cx="3055434" cy="5251993"/>
            <a:chOff x="0" y="1606006"/>
            <a:chExt cx="3055434" cy="5251993"/>
          </a:xfrm>
        </p:grpSpPr>
        <p:sp>
          <p:nvSpPr>
            <p:cNvPr id="32" name="矩形 31">
              <a:extLst>
                <a:ext uri="{FF2B5EF4-FFF2-40B4-BE49-F238E27FC236}">
                  <a16:creationId xmlns:a16="http://schemas.microsoft.com/office/drawing/2014/main" id="{B7A65766-B35C-4349-9CCC-54F3D8707984}"/>
                </a:ext>
              </a:extLst>
            </p:cNvPr>
            <p:cNvSpPr/>
            <p:nvPr/>
          </p:nvSpPr>
          <p:spPr>
            <a:xfrm>
              <a:off x="0" y="1606006"/>
              <a:ext cx="2585864" cy="5251993"/>
            </a:xfrm>
            <a:prstGeom prst="rect">
              <a:avLst/>
            </a:prstGeom>
            <a:gradFill>
              <a:gsLst>
                <a:gs pos="0">
                  <a:schemeClr val="bg1">
                    <a:lumMod val="50000"/>
                  </a:schemeClr>
                </a:gs>
                <a:gs pos="70000">
                  <a:schemeClr val="tx1"/>
                </a:gs>
              </a:gsLst>
              <a:lin ang="27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144000" rIns="91440" bIns="45720" rtlCol="0" anchor="ctr" anchorCtr="0"/>
            <a:lstStyle/>
            <a:p>
              <a:pPr marL="360045" indent="-179070" defTabSz="1219170">
                <a:lnSpc>
                  <a:spcPct val="150000"/>
                </a:lnSpc>
                <a:buFont typeface="Arial" panose="020B0604020202020204" pitchFamily="34" charset="0"/>
                <a:buChar char="•"/>
              </a:pPr>
              <a:endParaRPr lang="zh-TW" altLang="en-US" sz="2000" b="1" kern="0">
                <a:solidFill>
                  <a:schemeClr val="bg1"/>
                </a:solidFill>
                <a:latin typeface="Arial"/>
                <a:ea typeface="微軟正黑體"/>
                <a:cs typeface="Arial"/>
              </a:endParaRPr>
            </a:p>
          </p:txBody>
        </p:sp>
        <p:sp>
          <p:nvSpPr>
            <p:cNvPr id="33" name="等腰三角形 32">
              <a:extLst>
                <a:ext uri="{FF2B5EF4-FFF2-40B4-BE49-F238E27FC236}">
                  <a16:creationId xmlns:a16="http://schemas.microsoft.com/office/drawing/2014/main" id="{4F736135-E673-40A4-A08C-2D97AFA56154}"/>
                </a:ext>
              </a:extLst>
            </p:cNvPr>
            <p:cNvSpPr/>
            <p:nvPr/>
          </p:nvSpPr>
          <p:spPr>
            <a:xfrm rot="5400000">
              <a:off x="2460332" y="3997217"/>
              <a:ext cx="720633" cy="469570"/>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4" name="圖片 33" descr="一張含有 食物, 光 的圖片&#10;&#10;自動產生的描述">
            <a:extLst>
              <a:ext uri="{FF2B5EF4-FFF2-40B4-BE49-F238E27FC236}">
                <a16:creationId xmlns:a16="http://schemas.microsoft.com/office/drawing/2014/main" id="{78E14692-590C-4D12-9851-EEC5815010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1120" y="3128667"/>
            <a:ext cx="864000" cy="864000"/>
          </a:xfrm>
          <a:prstGeom prst="rect">
            <a:avLst/>
          </a:prstGeom>
          <a:effectLst>
            <a:glow rad="101600">
              <a:schemeClr val="bg1">
                <a:alpha val="60000"/>
              </a:schemeClr>
            </a:glow>
          </a:effectLst>
        </p:spPr>
      </p:pic>
      <p:pic>
        <p:nvPicPr>
          <p:cNvPr id="35" name="圖片 34">
            <a:extLst>
              <a:ext uri="{FF2B5EF4-FFF2-40B4-BE49-F238E27FC236}">
                <a16:creationId xmlns:a16="http://schemas.microsoft.com/office/drawing/2014/main" id="{89158F3C-E4AE-4F3C-A416-153CE99C5B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7858" y="4464427"/>
            <a:ext cx="830524" cy="830524"/>
          </a:xfrm>
          <a:prstGeom prst="rect">
            <a:avLst/>
          </a:prstGeom>
          <a:effectLst>
            <a:glow rad="101600">
              <a:schemeClr val="bg1">
                <a:alpha val="60000"/>
              </a:schemeClr>
            </a:glow>
          </a:effectLst>
        </p:spPr>
      </p:pic>
      <p:pic>
        <p:nvPicPr>
          <p:cNvPr id="36" name="圖片 35" descr="一張含有 標誌, 畫畫 的圖片&#10;&#10;自動產生的描述">
            <a:extLst>
              <a:ext uri="{FF2B5EF4-FFF2-40B4-BE49-F238E27FC236}">
                <a16:creationId xmlns:a16="http://schemas.microsoft.com/office/drawing/2014/main" id="{485FFC08-3EA0-4D29-9594-9FBDBA2A3C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9120" y="5727277"/>
            <a:ext cx="828000" cy="828000"/>
          </a:xfrm>
          <a:prstGeom prst="rect">
            <a:avLst/>
          </a:prstGeom>
          <a:effectLst>
            <a:glow rad="101600">
              <a:schemeClr val="bg1">
                <a:alpha val="60000"/>
              </a:schemeClr>
            </a:glow>
          </a:effectLst>
        </p:spPr>
      </p:pic>
      <p:pic>
        <p:nvPicPr>
          <p:cNvPr id="37" name="圖片 36">
            <a:extLst>
              <a:ext uri="{FF2B5EF4-FFF2-40B4-BE49-F238E27FC236}">
                <a16:creationId xmlns:a16="http://schemas.microsoft.com/office/drawing/2014/main" id="{783527B5-FC11-4ED6-8291-ACDAE299B2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79120" y="1863649"/>
            <a:ext cx="828000" cy="828000"/>
          </a:xfrm>
          <a:prstGeom prst="rect">
            <a:avLst/>
          </a:prstGeom>
          <a:effectLst>
            <a:glow rad="101600">
              <a:schemeClr val="bg1">
                <a:alpha val="60000"/>
              </a:schemeClr>
            </a:glow>
          </a:effectLst>
        </p:spPr>
      </p:pic>
      <p:sp>
        <p:nvSpPr>
          <p:cNvPr id="38" name="文字方塊 37">
            <a:extLst>
              <a:ext uri="{FF2B5EF4-FFF2-40B4-BE49-F238E27FC236}">
                <a16:creationId xmlns:a16="http://schemas.microsoft.com/office/drawing/2014/main" id="{14FB7A40-ED85-4C56-B515-752E8F03BB83}"/>
              </a:ext>
            </a:extLst>
          </p:cNvPr>
          <p:cNvSpPr txBox="1"/>
          <p:nvPr/>
        </p:nvSpPr>
        <p:spPr>
          <a:xfrm>
            <a:off x="225963" y="5848889"/>
            <a:ext cx="1063662" cy="584775"/>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QVR  Center</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B8B0B8E4-2371-46FD-99A6-908B453DDE58}"/>
              </a:ext>
            </a:extLst>
          </p:cNvPr>
          <p:cNvSpPr txBox="1"/>
          <p:nvPr/>
        </p:nvSpPr>
        <p:spPr>
          <a:xfrm>
            <a:off x="154322" y="4556524"/>
            <a:ext cx="1198749" cy="584775"/>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QVR  Guard</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0" name="文字方塊 39">
            <a:extLst>
              <a:ext uri="{FF2B5EF4-FFF2-40B4-BE49-F238E27FC236}">
                <a16:creationId xmlns:a16="http://schemas.microsoft.com/office/drawing/2014/main" id="{26A4C350-3DBC-4B78-88D0-9668BF2083F3}"/>
              </a:ext>
            </a:extLst>
          </p:cNvPr>
          <p:cNvSpPr txBox="1"/>
          <p:nvPr/>
        </p:nvSpPr>
        <p:spPr>
          <a:xfrm>
            <a:off x="154322" y="3262099"/>
            <a:ext cx="1198749" cy="584775"/>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QVR Pro </a:t>
            </a:r>
          </a:p>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Client</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文字方塊 40">
            <a:extLst>
              <a:ext uri="{FF2B5EF4-FFF2-40B4-BE49-F238E27FC236}">
                <a16:creationId xmlns:a16="http://schemas.microsoft.com/office/drawing/2014/main" id="{CFDD57C7-AE52-43D6-BE1F-BE41EF1D361E}"/>
              </a:ext>
            </a:extLst>
          </p:cNvPr>
          <p:cNvSpPr txBox="1"/>
          <p:nvPr/>
        </p:nvSpPr>
        <p:spPr>
          <a:xfrm>
            <a:off x="159995" y="2111101"/>
            <a:ext cx="1188051" cy="369332"/>
          </a:xfrm>
          <a:prstGeom prst="rect">
            <a:avLst/>
          </a:prstGeom>
          <a:noFill/>
        </p:spPr>
        <p:txBody>
          <a:bodyPr wrap="square" rtlCol="0">
            <a:spAutoFit/>
          </a:body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QVR Pro</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圓角 41">
            <a:extLst>
              <a:ext uri="{FF2B5EF4-FFF2-40B4-BE49-F238E27FC236}">
                <a16:creationId xmlns:a16="http://schemas.microsoft.com/office/drawing/2014/main" id="{27CDFC3D-7529-430D-B0E5-92A754F568E8}"/>
              </a:ext>
            </a:extLst>
          </p:cNvPr>
          <p:cNvSpPr/>
          <p:nvPr/>
        </p:nvSpPr>
        <p:spPr>
          <a:xfrm>
            <a:off x="3055434" y="1979015"/>
            <a:ext cx="2406316" cy="526548"/>
          </a:xfrm>
          <a:prstGeom prst="roundRect">
            <a:avLst/>
          </a:prstGeom>
          <a:gradFill>
            <a:gsLst>
              <a:gs pos="0">
                <a:schemeClr val="bg1"/>
              </a:gs>
              <a:gs pos="100000">
                <a:schemeClr val="accent1">
                  <a:lumMod val="60000"/>
                  <a:lumOff val="40000"/>
                </a:schemeClr>
              </a:gs>
            </a:gsLst>
            <a:lin ang="5400000" scaled="0"/>
          </a:gradFill>
          <a:ln w="28575">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zh-TW" b="1">
                <a:solidFill>
                  <a:srgbClr val="0070C0"/>
                </a:solidFill>
                <a:latin typeface="Arial" panose="020B0604020202020204" pitchFamily="34" charset="0"/>
                <a:ea typeface="微軟正黑體" panose="020B0604030504040204" pitchFamily="34" charset="-120"/>
                <a:cs typeface="Arial" panose="020B0604020202020204" pitchFamily="34" charset="0"/>
              </a:rPr>
              <a:t>Dewarp (fisheye)</a:t>
            </a:r>
            <a:endParaRPr lang="zh-TW" altLang="en-US" b="1">
              <a:solidFill>
                <a:srgbClr val="0070C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3" name="矩形: 圓角 42">
            <a:extLst>
              <a:ext uri="{FF2B5EF4-FFF2-40B4-BE49-F238E27FC236}">
                <a16:creationId xmlns:a16="http://schemas.microsoft.com/office/drawing/2014/main" id="{7A40653B-2303-4A83-B1AD-618AC9A0DD3A}"/>
              </a:ext>
            </a:extLst>
          </p:cNvPr>
          <p:cNvSpPr/>
          <p:nvPr/>
        </p:nvSpPr>
        <p:spPr>
          <a:xfrm>
            <a:off x="3055434" y="3289601"/>
            <a:ext cx="2406316" cy="526548"/>
          </a:xfrm>
          <a:prstGeom prst="roundRect">
            <a:avLst/>
          </a:prstGeom>
          <a:gradFill>
            <a:gsLst>
              <a:gs pos="0">
                <a:schemeClr val="bg1"/>
              </a:gs>
              <a:gs pos="100000">
                <a:schemeClr val="accent1">
                  <a:lumMod val="60000"/>
                  <a:lumOff val="40000"/>
                </a:schemeClr>
              </a:gs>
            </a:gsLst>
            <a:lin ang="5400000" scaled="0"/>
          </a:gradFill>
          <a:ln w="28575">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zh-TW" b="1">
                <a:solidFill>
                  <a:srgbClr val="0070C0"/>
                </a:solidFill>
                <a:latin typeface="Arial" panose="020B0604020202020204" pitchFamily="34" charset="0"/>
                <a:ea typeface="微軟正黑體" panose="020B0604030504040204" pitchFamily="34" charset="-120"/>
                <a:cs typeface="Arial" panose="020B0604020202020204" pitchFamily="34" charset="0"/>
              </a:rPr>
              <a:t>Dynamic view</a:t>
            </a:r>
            <a:endParaRPr lang="zh-TW" altLang="en-US" b="1">
              <a:solidFill>
                <a:srgbClr val="0070C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4" name="矩形: 圓角 43">
            <a:extLst>
              <a:ext uri="{FF2B5EF4-FFF2-40B4-BE49-F238E27FC236}">
                <a16:creationId xmlns:a16="http://schemas.microsoft.com/office/drawing/2014/main" id="{6C7699BC-951F-4F88-9962-DD4C24BE1F80}"/>
              </a:ext>
            </a:extLst>
          </p:cNvPr>
          <p:cNvSpPr/>
          <p:nvPr/>
        </p:nvSpPr>
        <p:spPr>
          <a:xfrm>
            <a:off x="3055434" y="4568039"/>
            <a:ext cx="2406316" cy="526548"/>
          </a:xfrm>
          <a:prstGeom prst="roundRect">
            <a:avLst/>
          </a:prstGeom>
          <a:gradFill>
            <a:gsLst>
              <a:gs pos="0">
                <a:schemeClr val="bg1"/>
              </a:gs>
              <a:gs pos="100000">
                <a:schemeClr val="accent1">
                  <a:lumMod val="60000"/>
                  <a:lumOff val="40000"/>
                </a:schemeClr>
              </a:gs>
            </a:gsLst>
            <a:lin ang="5400000" scaled="0"/>
          </a:gradFill>
          <a:ln w="28575">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zh-TW" b="1">
                <a:solidFill>
                  <a:srgbClr val="0070C0"/>
                </a:solidFill>
                <a:latin typeface="Arial" panose="020B0604020202020204" pitchFamily="34" charset="0"/>
                <a:ea typeface="微軟正黑體" panose="020B0604030504040204" pitchFamily="34" charset="-120"/>
                <a:cs typeface="Arial" panose="020B0604020202020204" pitchFamily="34" charset="0"/>
              </a:rPr>
              <a:t>Videowall</a:t>
            </a:r>
            <a:endParaRPr lang="zh-TW" altLang="en-US" b="1">
              <a:solidFill>
                <a:srgbClr val="0070C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5" name="矩形: 圓角 44">
            <a:extLst>
              <a:ext uri="{FF2B5EF4-FFF2-40B4-BE49-F238E27FC236}">
                <a16:creationId xmlns:a16="http://schemas.microsoft.com/office/drawing/2014/main" id="{4B9CD730-D703-4CC1-B8CE-912DE874A8C5}"/>
              </a:ext>
            </a:extLst>
          </p:cNvPr>
          <p:cNvSpPr/>
          <p:nvPr/>
        </p:nvSpPr>
        <p:spPr>
          <a:xfrm>
            <a:off x="3055434" y="5862550"/>
            <a:ext cx="2406316" cy="526548"/>
          </a:xfrm>
          <a:prstGeom prst="roundRect">
            <a:avLst/>
          </a:prstGeom>
          <a:gradFill>
            <a:gsLst>
              <a:gs pos="0">
                <a:schemeClr val="bg1"/>
              </a:gs>
              <a:gs pos="100000">
                <a:schemeClr val="accent2">
                  <a:lumMod val="60000"/>
                  <a:lumOff val="40000"/>
                </a:schemeClr>
              </a:gs>
            </a:gsLst>
            <a:lin ang="5400000" scaled="0"/>
          </a:gradFill>
          <a:ln w="28575">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r>
              <a:rPr lang="en-US" altLang="zh-TW" b="1">
                <a:solidFill>
                  <a:schemeClr val="accent2">
                    <a:lumMod val="75000"/>
                  </a:schemeClr>
                </a:solidFill>
                <a:latin typeface="Arial"/>
                <a:ea typeface="微軟正黑體"/>
                <a:cs typeface="Arial"/>
              </a:rPr>
              <a:t>Advanced backup</a:t>
            </a:r>
            <a:endParaRPr lang="zh-TW" altLang="en-US"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 name="矩形: 圓角 45">
            <a:extLst>
              <a:ext uri="{FF2B5EF4-FFF2-40B4-BE49-F238E27FC236}">
                <a16:creationId xmlns:a16="http://schemas.microsoft.com/office/drawing/2014/main" id="{A1C211A3-D3AC-41D1-8125-39E0F745CCDC}"/>
              </a:ext>
            </a:extLst>
          </p:cNvPr>
          <p:cNvSpPr/>
          <p:nvPr/>
        </p:nvSpPr>
        <p:spPr>
          <a:xfrm>
            <a:off x="5669101" y="1979015"/>
            <a:ext cx="2988000" cy="526548"/>
          </a:xfrm>
          <a:prstGeom prst="roundRect">
            <a:avLst/>
          </a:prstGeom>
          <a:gradFill>
            <a:gsLst>
              <a:gs pos="0">
                <a:schemeClr val="bg1"/>
              </a:gs>
              <a:gs pos="100000">
                <a:schemeClr val="accent2">
                  <a:lumMod val="60000"/>
                  <a:lumOff val="40000"/>
                </a:schemeClr>
              </a:gs>
            </a:gsLst>
            <a:lin ang="5400000" scaled="0"/>
          </a:gradFill>
          <a:ln w="28575">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zh-TW"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Dedicated storage space</a:t>
            </a:r>
            <a:endParaRPr lang="zh-TW" altLang="en-US"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7" name="矩形: 圓角 46">
            <a:extLst>
              <a:ext uri="{FF2B5EF4-FFF2-40B4-BE49-F238E27FC236}">
                <a16:creationId xmlns:a16="http://schemas.microsoft.com/office/drawing/2014/main" id="{17818895-0E5B-439A-A053-942FAC732DB6}"/>
              </a:ext>
            </a:extLst>
          </p:cNvPr>
          <p:cNvSpPr/>
          <p:nvPr/>
        </p:nvSpPr>
        <p:spPr>
          <a:xfrm>
            <a:off x="5669101" y="2976135"/>
            <a:ext cx="2988000" cy="840014"/>
          </a:xfrm>
          <a:prstGeom prst="roundRect">
            <a:avLst/>
          </a:prstGeom>
          <a:gradFill>
            <a:gsLst>
              <a:gs pos="0">
                <a:schemeClr val="bg1"/>
              </a:gs>
              <a:gs pos="100000">
                <a:schemeClr val="accent2">
                  <a:lumMod val="60000"/>
                  <a:lumOff val="40000"/>
                </a:schemeClr>
              </a:gs>
            </a:gsLst>
            <a:lin ang="5400000" scaled="0"/>
          </a:gradFill>
          <a:ln w="28575">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zh-TW"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Motion Detection </a:t>
            </a:r>
          </a:p>
          <a:p>
            <a:pPr algn="ctr" defTabSz="457200"/>
            <a:r>
              <a:rPr lang="en-US" altLang="zh-TW"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(Modeling Based)</a:t>
            </a:r>
          </a:p>
        </p:txBody>
      </p:sp>
      <p:sp>
        <p:nvSpPr>
          <p:cNvPr id="48" name="矩形: 圓角 47">
            <a:extLst>
              <a:ext uri="{FF2B5EF4-FFF2-40B4-BE49-F238E27FC236}">
                <a16:creationId xmlns:a16="http://schemas.microsoft.com/office/drawing/2014/main" id="{FB7AA276-B628-47FB-9339-0DA33556429D}"/>
              </a:ext>
            </a:extLst>
          </p:cNvPr>
          <p:cNvSpPr/>
          <p:nvPr/>
        </p:nvSpPr>
        <p:spPr>
          <a:xfrm>
            <a:off x="5669101" y="4568039"/>
            <a:ext cx="2988000" cy="526548"/>
          </a:xfrm>
          <a:prstGeom prst="roundRect">
            <a:avLst/>
          </a:prstGeom>
          <a:gradFill>
            <a:gsLst>
              <a:gs pos="0">
                <a:schemeClr val="bg1"/>
              </a:gs>
              <a:gs pos="100000">
                <a:schemeClr val="accent2">
                  <a:lumMod val="60000"/>
                  <a:lumOff val="40000"/>
                </a:schemeClr>
              </a:gs>
            </a:gsLst>
            <a:lin ang="5400000" scaled="0"/>
          </a:gradFill>
          <a:ln w="28575">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r>
              <a:rPr lang="en-US" altLang="zh-TW" b="1">
                <a:solidFill>
                  <a:schemeClr val="accent2">
                    <a:lumMod val="75000"/>
                  </a:schemeClr>
                </a:solidFill>
                <a:latin typeface="Arial"/>
                <a:ea typeface="微軟正黑體"/>
                <a:cs typeface="Arial"/>
              </a:rPr>
              <a:t>Up to 128CH</a:t>
            </a:r>
            <a:r>
              <a:rPr lang="zh-TW" altLang="en-US" b="1">
                <a:solidFill>
                  <a:schemeClr val="accent2">
                    <a:lumMod val="75000"/>
                  </a:schemeClr>
                </a:solidFill>
                <a:latin typeface="Arial"/>
                <a:ea typeface="微軟正黑體"/>
                <a:cs typeface="Arial"/>
              </a:rPr>
              <a:t> </a:t>
            </a:r>
            <a:r>
              <a:rPr lang="en-US" altLang="zh-TW" b="1">
                <a:solidFill>
                  <a:schemeClr val="accent2">
                    <a:lumMod val="75000"/>
                  </a:schemeClr>
                </a:solidFill>
                <a:latin typeface="Arial"/>
                <a:ea typeface="微軟正黑體"/>
                <a:cs typeface="Arial"/>
              </a:rPr>
              <a:t>recording</a:t>
            </a:r>
            <a:endParaRPr lang="zh-TW" altLang="en-US" b="1">
              <a:solidFill>
                <a:schemeClr val="accent2">
                  <a:lumMod val="75000"/>
                </a:schemeClr>
              </a:solidFill>
              <a:latin typeface="Arial"/>
              <a:ea typeface="微軟正黑體"/>
              <a:cs typeface="Arial"/>
            </a:endParaRPr>
          </a:p>
        </p:txBody>
      </p:sp>
      <p:sp>
        <p:nvSpPr>
          <p:cNvPr id="49" name="矩形: 圓角 48">
            <a:extLst>
              <a:ext uri="{FF2B5EF4-FFF2-40B4-BE49-F238E27FC236}">
                <a16:creationId xmlns:a16="http://schemas.microsoft.com/office/drawing/2014/main" id="{BE65A7AB-A77E-4C8B-B3EC-0EDF485DC1E8}"/>
              </a:ext>
            </a:extLst>
          </p:cNvPr>
          <p:cNvSpPr/>
          <p:nvPr/>
        </p:nvSpPr>
        <p:spPr>
          <a:xfrm>
            <a:off x="5669101" y="5565158"/>
            <a:ext cx="2988000" cy="823940"/>
          </a:xfrm>
          <a:prstGeom prst="roundRect">
            <a:avLst/>
          </a:prstGeom>
          <a:gradFill>
            <a:gsLst>
              <a:gs pos="0">
                <a:schemeClr val="bg1"/>
              </a:gs>
              <a:gs pos="100000">
                <a:schemeClr val="accent2">
                  <a:lumMod val="60000"/>
                  <a:lumOff val="40000"/>
                </a:schemeClr>
              </a:gs>
            </a:gsLst>
            <a:lin ang="5400000" scaled="0"/>
          </a:gradFill>
          <a:ln w="28575">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zh-TW"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Multiple Notification Methods</a:t>
            </a:r>
            <a:endParaRPr lang="zh-TW" altLang="en-US"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 name="矩形: 圓角 49">
            <a:extLst>
              <a:ext uri="{FF2B5EF4-FFF2-40B4-BE49-F238E27FC236}">
                <a16:creationId xmlns:a16="http://schemas.microsoft.com/office/drawing/2014/main" id="{84A5BD13-029A-44DB-98A8-FA537AFA0A5C}"/>
              </a:ext>
            </a:extLst>
          </p:cNvPr>
          <p:cNvSpPr/>
          <p:nvPr/>
        </p:nvSpPr>
        <p:spPr>
          <a:xfrm>
            <a:off x="8864451" y="1979015"/>
            <a:ext cx="2744966" cy="526548"/>
          </a:xfrm>
          <a:prstGeom prst="roundRect">
            <a:avLst/>
          </a:prstGeom>
          <a:gradFill>
            <a:gsLst>
              <a:gs pos="0">
                <a:schemeClr val="bg1"/>
              </a:gs>
              <a:gs pos="100000">
                <a:srgbClr val="CC99FF"/>
              </a:gs>
            </a:gsLst>
            <a:lin ang="5400000" scaled="0"/>
          </a:gradFill>
          <a:ln w="28575">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zh-TW" b="1">
                <a:solidFill>
                  <a:srgbClr val="7030A0"/>
                </a:solidFill>
                <a:latin typeface="Arial" panose="020B0604020202020204" pitchFamily="34" charset="0"/>
                <a:ea typeface="微軟正黑體" panose="020B0604030504040204" pitchFamily="34" charset="-120"/>
                <a:cs typeface="Arial" panose="020B0604020202020204" pitchFamily="34" charset="0"/>
              </a:rPr>
              <a:t>Easily Failover</a:t>
            </a:r>
          </a:p>
        </p:txBody>
      </p:sp>
      <p:sp>
        <p:nvSpPr>
          <p:cNvPr id="51" name="矩形: 圓角 50">
            <a:extLst>
              <a:ext uri="{FF2B5EF4-FFF2-40B4-BE49-F238E27FC236}">
                <a16:creationId xmlns:a16="http://schemas.microsoft.com/office/drawing/2014/main" id="{E8F481DA-D327-41C8-8532-642998F7FDAD}"/>
              </a:ext>
            </a:extLst>
          </p:cNvPr>
          <p:cNvSpPr/>
          <p:nvPr/>
        </p:nvSpPr>
        <p:spPr>
          <a:xfrm>
            <a:off x="8864451" y="3289601"/>
            <a:ext cx="2744966" cy="510474"/>
          </a:xfrm>
          <a:prstGeom prst="roundRect">
            <a:avLst/>
          </a:prstGeom>
          <a:gradFill>
            <a:gsLst>
              <a:gs pos="0">
                <a:schemeClr val="bg1"/>
              </a:gs>
              <a:gs pos="100000">
                <a:srgbClr val="CC99FF"/>
              </a:gs>
            </a:gsLst>
            <a:lin ang="5400000" scaled="0"/>
          </a:gradFill>
          <a:ln w="28575">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zh-TW" b="1">
                <a:solidFill>
                  <a:srgbClr val="7030A0"/>
                </a:solidFill>
                <a:latin typeface="Arial" panose="020B0604020202020204" pitchFamily="34" charset="0"/>
                <a:ea typeface="微軟正黑體" panose="020B0604030504040204" pitchFamily="34" charset="-120"/>
                <a:cs typeface="Arial" panose="020B0604020202020204" pitchFamily="34" charset="0"/>
              </a:rPr>
              <a:t>Status Monitoring</a:t>
            </a:r>
          </a:p>
        </p:txBody>
      </p:sp>
      <p:sp>
        <p:nvSpPr>
          <p:cNvPr id="52" name="矩形: 圓角 51">
            <a:extLst>
              <a:ext uri="{FF2B5EF4-FFF2-40B4-BE49-F238E27FC236}">
                <a16:creationId xmlns:a16="http://schemas.microsoft.com/office/drawing/2014/main" id="{F8CB4F23-6976-4503-A796-1644ADFCD510}"/>
              </a:ext>
            </a:extLst>
          </p:cNvPr>
          <p:cNvSpPr/>
          <p:nvPr/>
        </p:nvSpPr>
        <p:spPr>
          <a:xfrm>
            <a:off x="8864451" y="4270647"/>
            <a:ext cx="2744966" cy="823940"/>
          </a:xfrm>
          <a:prstGeom prst="roundRect">
            <a:avLst/>
          </a:prstGeom>
          <a:gradFill>
            <a:gsLst>
              <a:gs pos="0">
                <a:schemeClr val="bg1"/>
              </a:gs>
              <a:gs pos="100000">
                <a:schemeClr val="accent6">
                  <a:lumMod val="60000"/>
                  <a:lumOff val="40000"/>
                </a:schemeClr>
              </a:gs>
            </a:gsLst>
            <a:lin ang="5400000" scaled="0"/>
          </a:gradFill>
          <a:ln w="28575">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zh-TW" b="1">
                <a:solidFill>
                  <a:schemeClr val="accent6">
                    <a:lumMod val="75000"/>
                  </a:schemeClr>
                </a:solidFill>
                <a:latin typeface="Arial" panose="020B0604020202020204" pitchFamily="34" charset="0"/>
                <a:ea typeface="微軟正黑體" panose="020B0604030504040204" pitchFamily="34" charset="-120"/>
                <a:cs typeface="Arial" panose="020B0604020202020204" pitchFamily="34" charset="0"/>
              </a:rPr>
              <a:t>Up to 256</a:t>
            </a:r>
            <a:r>
              <a:rPr lang="zh-TW" altLang="en-US" b="1">
                <a:solidFill>
                  <a:schemeClr val="accent6">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chemeClr val="accent6">
                    <a:lumMod val="75000"/>
                  </a:schemeClr>
                </a:solidFill>
                <a:latin typeface="Arial" panose="020B0604020202020204" pitchFamily="34" charset="0"/>
                <a:ea typeface="微軟正黑體" panose="020B0604030504040204" pitchFamily="34" charset="-120"/>
                <a:cs typeface="Arial" panose="020B0604020202020204" pitchFamily="34" charset="0"/>
              </a:rPr>
              <a:t>x</a:t>
            </a:r>
            <a:r>
              <a:rPr lang="zh-TW" altLang="en-US" b="1">
                <a:solidFill>
                  <a:schemeClr val="accent6">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chemeClr val="accent6">
                    <a:lumMod val="75000"/>
                  </a:schemeClr>
                </a:solidFill>
                <a:latin typeface="Arial" panose="020B0604020202020204" pitchFamily="34" charset="0"/>
                <a:ea typeface="微軟正黑體" panose="020B0604030504040204" pitchFamily="34" charset="-120"/>
                <a:cs typeface="Arial" panose="020B0604020202020204" pitchFamily="34" charset="0"/>
              </a:rPr>
              <a:t>QVR Pro</a:t>
            </a:r>
          </a:p>
          <a:p>
            <a:pPr algn="ctr" defTabSz="457200"/>
            <a:r>
              <a:rPr lang="en-US" altLang="zh-TW" b="1">
                <a:solidFill>
                  <a:schemeClr val="accent6">
                    <a:lumMod val="75000"/>
                  </a:schemeClr>
                </a:solidFill>
                <a:latin typeface="Arial" panose="020B0604020202020204" pitchFamily="34" charset="0"/>
                <a:ea typeface="微軟正黑體" panose="020B0604030504040204" pitchFamily="34" charset="-120"/>
                <a:cs typeface="Arial" panose="020B0604020202020204" pitchFamily="34" charset="0"/>
              </a:rPr>
              <a:t>Central management</a:t>
            </a:r>
            <a:endParaRPr lang="zh-TW" altLang="en-US" b="1">
              <a:solidFill>
                <a:schemeClr val="accent6">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3" name="矩形: 圓角 52">
            <a:extLst>
              <a:ext uri="{FF2B5EF4-FFF2-40B4-BE49-F238E27FC236}">
                <a16:creationId xmlns:a16="http://schemas.microsoft.com/office/drawing/2014/main" id="{33DE4784-0F6B-4824-9373-8CB00BBE7F5E}"/>
              </a:ext>
            </a:extLst>
          </p:cNvPr>
          <p:cNvSpPr/>
          <p:nvPr/>
        </p:nvSpPr>
        <p:spPr>
          <a:xfrm>
            <a:off x="8864451" y="5565158"/>
            <a:ext cx="2744966" cy="823940"/>
          </a:xfrm>
          <a:prstGeom prst="roundRect">
            <a:avLst/>
          </a:prstGeom>
          <a:gradFill>
            <a:gsLst>
              <a:gs pos="0">
                <a:schemeClr val="bg1"/>
              </a:gs>
              <a:gs pos="100000">
                <a:schemeClr val="accent6">
                  <a:lumMod val="60000"/>
                  <a:lumOff val="40000"/>
                </a:schemeClr>
              </a:gs>
            </a:gsLst>
            <a:lin ang="5400000" scaled="0"/>
          </a:gradFill>
          <a:ln w="28575">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zh-TW" b="1">
                <a:solidFill>
                  <a:schemeClr val="accent6">
                    <a:lumMod val="75000"/>
                  </a:schemeClr>
                </a:solidFill>
                <a:latin typeface="Arial" panose="020B0604020202020204" pitchFamily="34" charset="0"/>
                <a:ea typeface="微軟正黑體" panose="020B0604030504040204" pitchFamily="34" charset="-120"/>
                <a:cs typeface="Arial" panose="020B0604020202020204" pitchFamily="34" charset="0"/>
              </a:rPr>
              <a:t>Distributed storage</a:t>
            </a:r>
            <a:br>
              <a:rPr lang="en-US" altLang="zh-TW" b="1">
                <a:solidFill>
                  <a:schemeClr val="accent6">
                    <a:lumMod val="75000"/>
                  </a:schemeClr>
                </a:solidFill>
                <a:latin typeface="Arial" panose="020B0604020202020204" pitchFamily="34" charset="0"/>
                <a:ea typeface="微軟正黑體" panose="020B0604030504040204" pitchFamily="34" charset="-120"/>
                <a:cs typeface="Arial" panose="020B0604020202020204" pitchFamily="34" charset="0"/>
              </a:rPr>
            </a:br>
            <a:r>
              <a:rPr lang="en-US" altLang="zh-TW" b="1">
                <a:solidFill>
                  <a:schemeClr val="accent6">
                    <a:lumMod val="75000"/>
                  </a:schemeClr>
                </a:solidFill>
                <a:latin typeface="Arial" panose="020B0604020202020204" pitchFamily="34" charset="0"/>
                <a:ea typeface="微軟正黑體" panose="020B0604030504040204" pitchFamily="34" charset="-120"/>
                <a:cs typeface="Arial" panose="020B0604020202020204" pitchFamily="34" charset="0"/>
              </a:rPr>
              <a:t>Central manipulation</a:t>
            </a:r>
          </a:p>
        </p:txBody>
      </p:sp>
    </p:spTree>
    <p:extLst>
      <p:ext uri="{BB962C8B-B14F-4D97-AF65-F5344CB8AC3E}">
        <p14:creationId xmlns:p14="http://schemas.microsoft.com/office/powerpoint/2010/main" val="3581708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sz="4000">
                <a:latin typeface="Arial"/>
                <a:ea typeface="微軟正黑體"/>
                <a:cs typeface="Arial"/>
              </a:rPr>
              <a:t>QVR Pro</a:t>
            </a:r>
            <a:r>
              <a:rPr lang="zh-TW" altLang="en-US" sz="4000">
                <a:latin typeface="Arial"/>
                <a:ea typeface="微軟正黑體"/>
                <a:cs typeface="Arial"/>
              </a:rPr>
              <a:t> </a:t>
            </a:r>
            <a:r>
              <a:rPr lang="en-US" altLang="zh-TW" sz="4000">
                <a:latin typeface="Arial"/>
                <a:ea typeface="微軟正黑體"/>
                <a:cs typeface="Arial"/>
              </a:rPr>
              <a:t>– an </a:t>
            </a:r>
            <a:r>
              <a:rPr lang="en-US" altLang="zh-TW">
                <a:latin typeface="Arial"/>
                <a:ea typeface="微軟正黑體"/>
                <a:cs typeface="Arial"/>
              </a:rPr>
              <a:t>open</a:t>
            </a:r>
            <a:r>
              <a:rPr lang="en-US" altLang="zh-TW" sz="4000">
                <a:latin typeface="Arial"/>
                <a:ea typeface="微軟正黑體"/>
                <a:cs typeface="Arial"/>
              </a:rPr>
              <a:t> platform</a:t>
            </a:r>
            <a:endParaRPr lang="zh-TW" altLang="en-US" sz="4000">
              <a:latin typeface="Arial"/>
              <a:ea typeface="微軟正黑體"/>
              <a:cs typeface="Arial"/>
            </a:endParaRPr>
          </a:p>
        </p:txBody>
      </p:sp>
      <p:sp>
        <p:nvSpPr>
          <p:cNvPr id="2" name="矩形: 圓角 1">
            <a:extLst>
              <a:ext uri="{FF2B5EF4-FFF2-40B4-BE49-F238E27FC236}">
                <a16:creationId xmlns:a16="http://schemas.microsoft.com/office/drawing/2014/main" id="{0234F6A8-5352-49F1-ACF4-D98AACFFE3AE}"/>
              </a:ext>
            </a:extLst>
          </p:cNvPr>
          <p:cNvSpPr/>
          <p:nvPr/>
        </p:nvSpPr>
        <p:spPr>
          <a:xfrm>
            <a:off x="6208202" y="2726880"/>
            <a:ext cx="5308252" cy="1404241"/>
          </a:xfrm>
          <a:prstGeom prst="roundRect">
            <a:avLst>
              <a:gd name="adj" fmla="val 3961"/>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360363" indent="-179388" defTabSz="1219170">
              <a:lnSpc>
                <a:spcPct val="150000"/>
              </a:lnSpc>
              <a:buFont typeface="Arial" panose="020B0604020202020204" pitchFamily="34" charset="0"/>
              <a:buChar char="•"/>
            </a:pPr>
            <a:endParaRPr lang="zh-TW" altLang="en-US" sz="2000" b="1"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橢圓 2">
            <a:extLst>
              <a:ext uri="{FF2B5EF4-FFF2-40B4-BE49-F238E27FC236}">
                <a16:creationId xmlns:a16="http://schemas.microsoft.com/office/drawing/2014/main" id="{8A44BC82-F373-4254-B021-8756457C2754}"/>
              </a:ext>
            </a:extLst>
          </p:cNvPr>
          <p:cNvSpPr/>
          <p:nvPr/>
        </p:nvSpPr>
        <p:spPr>
          <a:xfrm>
            <a:off x="5475046" y="2726880"/>
            <a:ext cx="1404241" cy="1404241"/>
          </a:xfrm>
          <a:prstGeom prst="ellipse">
            <a:avLst/>
          </a:prstGeom>
          <a:solidFill>
            <a:schemeClr val="tx1"/>
          </a:solidFill>
          <a:ln w="38100">
            <a:gradFill>
              <a:gsLst>
                <a:gs pos="0">
                  <a:srgbClr val="C00000"/>
                </a:gs>
                <a:gs pos="50000">
                  <a:schemeClr val="bg1"/>
                </a:gs>
                <a:gs pos="100000">
                  <a:srgbClr val="C00000"/>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b="1">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B595D1AA-0185-47DD-91A0-74FC502AC536}"/>
              </a:ext>
            </a:extLst>
          </p:cNvPr>
          <p:cNvSpPr txBox="1"/>
          <p:nvPr/>
        </p:nvSpPr>
        <p:spPr>
          <a:xfrm>
            <a:off x="7067559" y="3068311"/>
            <a:ext cx="4286240" cy="707886"/>
          </a:xfrm>
          <a:prstGeom prst="rect">
            <a:avLst/>
          </a:prstGeom>
          <a:noFill/>
        </p:spPr>
        <p:txBody>
          <a:bodyPr wrap="square" rtlCol="0">
            <a:spAutoFit/>
          </a:bodyPr>
          <a:lstStyle/>
          <a:p>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Support over</a:t>
            </a:r>
            <a:r>
              <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140 vendor and</a:t>
            </a:r>
            <a:r>
              <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5,000</a:t>
            </a:r>
            <a:r>
              <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also</a:t>
            </a:r>
            <a:r>
              <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ONVIF based cameras.</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圓角 21">
            <a:extLst>
              <a:ext uri="{FF2B5EF4-FFF2-40B4-BE49-F238E27FC236}">
                <a16:creationId xmlns:a16="http://schemas.microsoft.com/office/drawing/2014/main" id="{E1A43B20-0A50-496C-A673-93357DEA91B8}"/>
              </a:ext>
            </a:extLst>
          </p:cNvPr>
          <p:cNvSpPr/>
          <p:nvPr/>
        </p:nvSpPr>
        <p:spPr>
          <a:xfrm>
            <a:off x="6208202" y="4400655"/>
            <a:ext cx="5308252" cy="1404241"/>
          </a:xfrm>
          <a:prstGeom prst="roundRect">
            <a:avLst>
              <a:gd name="adj" fmla="val 3961"/>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360363" indent="-179388" defTabSz="1219170">
              <a:lnSpc>
                <a:spcPct val="150000"/>
              </a:lnSpc>
              <a:buFont typeface="Arial" panose="020B0604020202020204" pitchFamily="34" charset="0"/>
              <a:buChar char="•"/>
            </a:pPr>
            <a:endParaRPr lang="zh-TW" altLang="en-US" sz="2000" b="1"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橢圓 22">
            <a:extLst>
              <a:ext uri="{FF2B5EF4-FFF2-40B4-BE49-F238E27FC236}">
                <a16:creationId xmlns:a16="http://schemas.microsoft.com/office/drawing/2014/main" id="{D52595DC-6775-47F9-A9D5-103037423C6D}"/>
              </a:ext>
            </a:extLst>
          </p:cNvPr>
          <p:cNvSpPr/>
          <p:nvPr/>
        </p:nvSpPr>
        <p:spPr>
          <a:xfrm>
            <a:off x="5475046" y="4400655"/>
            <a:ext cx="1404241" cy="1404241"/>
          </a:xfrm>
          <a:prstGeom prst="ellipse">
            <a:avLst/>
          </a:prstGeom>
          <a:solidFill>
            <a:schemeClr val="tx1"/>
          </a:solidFill>
          <a:ln w="38100">
            <a:gradFill>
              <a:gsLst>
                <a:gs pos="0">
                  <a:srgbClr val="C00000"/>
                </a:gs>
                <a:gs pos="50000">
                  <a:schemeClr val="bg1"/>
                </a:gs>
                <a:gs pos="100000">
                  <a:srgbClr val="C00000"/>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b="1">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88928E46-75BE-422F-ACC3-003C7BC8ED4E}"/>
              </a:ext>
            </a:extLst>
          </p:cNvPr>
          <p:cNvSpPr txBox="1"/>
          <p:nvPr/>
        </p:nvSpPr>
        <p:spPr>
          <a:xfrm>
            <a:off x="7067559" y="4595116"/>
            <a:ext cx="4286240" cy="1015663"/>
          </a:xfrm>
          <a:prstGeom prst="rect">
            <a:avLst/>
          </a:prstGeom>
          <a:noFill/>
        </p:spPr>
        <p:txBody>
          <a:bodyPr wrap="square" rtlCol="0">
            <a:spAutoFit/>
          </a:bodyPr>
          <a:lstStyle/>
          <a:p>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Support over 100 storage disk, including 3.5” /</a:t>
            </a:r>
            <a:r>
              <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2.5”  HDD/SSD, and M.2 SATA SSD.</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33" name="文字方塊 32">
            <a:extLst>
              <a:ext uri="{FF2B5EF4-FFF2-40B4-BE49-F238E27FC236}">
                <a16:creationId xmlns:a16="http://schemas.microsoft.com/office/drawing/2014/main" id="{B4DEC2CB-E614-40CB-BC2B-4E93B120AC44}"/>
              </a:ext>
            </a:extLst>
          </p:cNvPr>
          <p:cNvSpPr txBox="1"/>
          <p:nvPr/>
        </p:nvSpPr>
        <p:spPr>
          <a:xfrm>
            <a:off x="0" y="1868264"/>
            <a:ext cx="12192000" cy="492443"/>
          </a:xfrm>
          <a:prstGeom prst="rect">
            <a:avLst/>
          </a:prstGeom>
          <a:noFill/>
        </p:spPr>
        <p:txBody>
          <a:bodyPr wrap="square">
            <a:spAutoFit/>
          </a:bodyPr>
          <a:lstStyle/>
          <a:p>
            <a:pPr algn="ctr"/>
            <a:r>
              <a:rPr lang="en-US" altLang="zh-TW" sz="2600" b="1">
                <a:latin typeface="Arial" panose="020B0604020202020204" pitchFamily="34" charset="0"/>
                <a:ea typeface="微軟正黑體" panose="020B0604030504040204" pitchFamily="34" charset="-120"/>
                <a:cs typeface="Arial" panose="020B0604020202020204" pitchFamily="34" charset="0"/>
              </a:rPr>
              <a:t>Open platform support makes the upgrade / expansion flexible.</a:t>
            </a:r>
            <a:endParaRPr lang="zh-TW" altLang="en-US" sz="2600" b="1">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形 10">
            <a:extLst>
              <a:ext uri="{FF2B5EF4-FFF2-40B4-BE49-F238E27FC236}">
                <a16:creationId xmlns:a16="http://schemas.microsoft.com/office/drawing/2014/main" id="{AB743561-A521-4343-9379-C7FEE037F70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4845" y="3172081"/>
            <a:ext cx="959418" cy="631412"/>
          </a:xfrm>
          <a:prstGeom prst="rect">
            <a:avLst/>
          </a:prstGeom>
        </p:spPr>
      </p:pic>
      <p:pic>
        <p:nvPicPr>
          <p:cNvPr id="12" name="圖形 11">
            <a:extLst>
              <a:ext uri="{FF2B5EF4-FFF2-40B4-BE49-F238E27FC236}">
                <a16:creationId xmlns:a16="http://schemas.microsoft.com/office/drawing/2014/main" id="{42A91D66-567C-4662-BE4E-6E249452871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900000">
            <a:off x="5870563" y="4617130"/>
            <a:ext cx="675277" cy="971288"/>
          </a:xfrm>
          <a:prstGeom prst="rect">
            <a:avLst/>
          </a:prstGeom>
        </p:spPr>
      </p:pic>
      <p:pic>
        <p:nvPicPr>
          <p:cNvPr id="6" name="圖片 5">
            <a:extLst>
              <a:ext uri="{FF2B5EF4-FFF2-40B4-BE49-F238E27FC236}">
                <a16:creationId xmlns:a16="http://schemas.microsoft.com/office/drawing/2014/main" id="{A6FEC971-9AA3-4A4E-96E7-7280E0DD17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906" y="2360576"/>
            <a:ext cx="4777392" cy="3784736"/>
          </a:xfrm>
          <a:prstGeom prst="rect">
            <a:avLst/>
          </a:prstGeom>
        </p:spPr>
      </p:pic>
      <p:pic>
        <p:nvPicPr>
          <p:cNvPr id="7" name="圖片 6">
            <a:extLst>
              <a:ext uri="{FF2B5EF4-FFF2-40B4-BE49-F238E27FC236}">
                <a16:creationId xmlns:a16="http://schemas.microsoft.com/office/drawing/2014/main" id="{39CD28B3-D5AA-405D-8235-786204B5D7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5349" y="5087231"/>
            <a:ext cx="952500" cy="952500"/>
          </a:xfrm>
          <a:prstGeom prst="rect">
            <a:avLst/>
          </a:prstGeom>
        </p:spPr>
      </p:pic>
      <p:sp>
        <p:nvSpPr>
          <p:cNvPr id="8" name="文字方塊 7">
            <a:extLst>
              <a:ext uri="{FF2B5EF4-FFF2-40B4-BE49-F238E27FC236}">
                <a16:creationId xmlns:a16="http://schemas.microsoft.com/office/drawing/2014/main" id="{2645D39F-67A4-4FB4-9D46-00382E2535FF}"/>
              </a:ext>
            </a:extLst>
          </p:cNvPr>
          <p:cNvSpPr txBox="1"/>
          <p:nvPr/>
        </p:nvSpPr>
        <p:spPr>
          <a:xfrm>
            <a:off x="3947573" y="6120063"/>
            <a:ext cx="1188051" cy="369332"/>
          </a:xfrm>
          <a:prstGeom prst="rect">
            <a:avLst/>
          </a:prstGeom>
          <a:noFill/>
        </p:spPr>
        <p:txBody>
          <a:bodyPr wrap="square" rtlCol="0">
            <a:spAutoFit/>
          </a:bodyPr>
          <a:lstStyle/>
          <a:p>
            <a:pPr algn="ctr"/>
            <a:r>
              <a:rPr lang="en-US" altLang="zh-TW" b="1">
                <a:latin typeface="Arial" panose="020B0604020202020204" pitchFamily="34" charset="0"/>
                <a:ea typeface="微軟正黑體" panose="020B0604030504040204" pitchFamily="34" charset="-120"/>
                <a:cs typeface="Arial" panose="020B0604020202020204" pitchFamily="34" charset="0"/>
              </a:rPr>
              <a:t>QVR Pro</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769148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sz="4000"/>
              <a:t>GPU acceleration benefit </a:t>
            </a:r>
            <a:endParaRPr lang="zh-TW" altLang="en-US" sz="4000"/>
          </a:p>
        </p:txBody>
      </p:sp>
      <p:sp>
        <p:nvSpPr>
          <p:cNvPr id="2" name="矩形: 圓角 1">
            <a:extLst>
              <a:ext uri="{FF2B5EF4-FFF2-40B4-BE49-F238E27FC236}">
                <a16:creationId xmlns:a16="http://schemas.microsoft.com/office/drawing/2014/main" id="{2B064866-2F38-485D-B02E-4BC2431848C0}"/>
              </a:ext>
            </a:extLst>
          </p:cNvPr>
          <p:cNvSpPr/>
          <p:nvPr/>
        </p:nvSpPr>
        <p:spPr>
          <a:xfrm>
            <a:off x="5953799" y="1928726"/>
            <a:ext cx="5400000" cy="720000"/>
          </a:xfrm>
          <a:prstGeom prst="roundRect">
            <a:avLst>
              <a:gd name="adj" fmla="val 50000"/>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b="1" dirty="0">
                <a:solidFill>
                  <a:schemeClr val="tx1"/>
                </a:solidFill>
                <a:latin typeface="Arial"/>
                <a:ea typeface="微軟正黑體"/>
                <a:cs typeface="Arial"/>
              </a:rPr>
              <a:t>Accelerate the multi-area/camera display </a:t>
            </a:r>
            <a:endParaRPr lang="en-US" altLang="zh-TW"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圖片 4" descr="一張含有 畫畫 的圖片&#10;&#10;自動產生的描述">
            <a:extLst>
              <a:ext uri="{FF2B5EF4-FFF2-40B4-BE49-F238E27FC236}">
                <a16:creationId xmlns:a16="http://schemas.microsoft.com/office/drawing/2014/main" id="{7DE4AB25-801A-40AF-ADD8-DD3BE5F01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6720" y="1973536"/>
            <a:ext cx="630381" cy="630381"/>
          </a:xfrm>
          <a:prstGeom prst="rect">
            <a:avLst/>
          </a:prstGeom>
        </p:spPr>
      </p:pic>
      <p:sp>
        <p:nvSpPr>
          <p:cNvPr id="3" name="矩形: 圓角 2">
            <a:extLst>
              <a:ext uri="{FF2B5EF4-FFF2-40B4-BE49-F238E27FC236}">
                <a16:creationId xmlns:a16="http://schemas.microsoft.com/office/drawing/2014/main" id="{BA8453A0-B6F3-4098-B3CE-E1AFF5712E26}"/>
              </a:ext>
            </a:extLst>
          </p:cNvPr>
          <p:cNvSpPr/>
          <p:nvPr/>
        </p:nvSpPr>
        <p:spPr>
          <a:xfrm>
            <a:off x="5953799" y="2823203"/>
            <a:ext cx="5400000" cy="720000"/>
          </a:xfrm>
          <a:prstGeom prst="roundRect">
            <a:avLst>
              <a:gd name="adj" fmla="val 50000"/>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b="1">
                <a:solidFill>
                  <a:schemeClr val="tx1"/>
                </a:solidFill>
                <a:latin typeface="Arial"/>
                <a:ea typeface="微軟正黑體"/>
                <a:cs typeface="Arial"/>
              </a:rPr>
              <a:t>Much lower cost without installing multiple computers for operators</a:t>
            </a:r>
            <a:endPar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6" name="圖片 5" descr="一張含有 畫畫 的圖片&#10;&#10;自動產生的描述">
            <a:extLst>
              <a:ext uri="{FF2B5EF4-FFF2-40B4-BE49-F238E27FC236}">
                <a16:creationId xmlns:a16="http://schemas.microsoft.com/office/drawing/2014/main" id="{2C03E559-0699-4D4F-9818-3737237BF4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6720" y="2868013"/>
            <a:ext cx="630381" cy="630381"/>
          </a:xfrm>
          <a:prstGeom prst="rect">
            <a:avLst/>
          </a:prstGeom>
        </p:spPr>
      </p:pic>
      <p:sp>
        <p:nvSpPr>
          <p:cNvPr id="9" name="矩形: 圓角 8">
            <a:extLst>
              <a:ext uri="{FF2B5EF4-FFF2-40B4-BE49-F238E27FC236}">
                <a16:creationId xmlns:a16="http://schemas.microsoft.com/office/drawing/2014/main" id="{ABE56F1D-7752-4D59-B14E-30B069B6B448}"/>
              </a:ext>
            </a:extLst>
          </p:cNvPr>
          <p:cNvSpPr/>
          <p:nvPr/>
        </p:nvSpPr>
        <p:spPr>
          <a:xfrm>
            <a:off x="5953799" y="3717681"/>
            <a:ext cx="5400000" cy="720000"/>
          </a:xfrm>
          <a:prstGeom prst="roundRect">
            <a:avLst>
              <a:gd name="adj" fmla="val 50000"/>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b="1">
                <a:solidFill>
                  <a:schemeClr val="tx1"/>
                </a:solidFill>
                <a:latin typeface="Arial"/>
                <a:ea typeface="微軟正黑體"/>
                <a:cs typeface="Arial"/>
              </a:rPr>
              <a:t>Keep tasks smoothly running on CPU</a:t>
            </a:r>
          </a:p>
        </p:txBody>
      </p:sp>
      <p:pic>
        <p:nvPicPr>
          <p:cNvPr id="10" name="圖片 9" descr="一張含有 畫畫 的圖片&#10;&#10;自動產生的描述">
            <a:extLst>
              <a:ext uri="{FF2B5EF4-FFF2-40B4-BE49-F238E27FC236}">
                <a16:creationId xmlns:a16="http://schemas.microsoft.com/office/drawing/2014/main" id="{241B3224-C6B1-4E3C-8902-FBE2E0C62B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6720" y="3762491"/>
            <a:ext cx="630381" cy="630381"/>
          </a:xfrm>
          <a:prstGeom prst="rect">
            <a:avLst/>
          </a:prstGeom>
        </p:spPr>
      </p:pic>
      <p:sp>
        <p:nvSpPr>
          <p:cNvPr id="11" name="矩形: 圓角 10">
            <a:extLst>
              <a:ext uri="{FF2B5EF4-FFF2-40B4-BE49-F238E27FC236}">
                <a16:creationId xmlns:a16="http://schemas.microsoft.com/office/drawing/2014/main" id="{55A949B1-4AFC-459A-9BCA-C5272EF3F163}"/>
              </a:ext>
            </a:extLst>
          </p:cNvPr>
          <p:cNvSpPr/>
          <p:nvPr/>
        </p:nvSpPr>
        <p:spPr>
          <a:xfrm>
            <a:off x="5953799" y="4559469"/>
            <a:ext cx="5400000" cy="1889457"/>
          </a:xfrm>
          <a:prstGeom prst="roundRect">
            <a:avLst>
              <a:gd name="adj" fmla="val 17771"/>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723900" indent="-191770">
              <a:lnSpc>
                <a:spcPct val="150000"/>
              </a:lnSpc>
            </a:pPr>
            <a:r>
              <a:rPr lang="en-US" altLang="zh-TW" b="1" dirty="0">
                <a:solidFill>
                  <a:schemeClr val="tx1"/>
                </a:solidFill>
                <a:latin typeface="Arial"/>
                <a:ea typeface="微軟正黑體"/>
                <a:cs typeface="Arial"/>
              </a:rPr>
              <a:t>Applicable to</a:t>
            </a:r>
            <a:endParaRPr lang="zh-TW" altLang="en-US" dirty="0">
              <a:solidFill>
                <a:schemeClr val="tx1"/>
              </a:solidFill>
              <a:latin typeface="Arial"/>
              <a:ea typeface="微軟正黑體"/>
              <a:cs typeface="Arial"/>
            </a:endParaRPr>
          </a:p>
          <a:p>
            <a:pPr marL="723900" lvl="1" indent="-191770">
              <a:lnSpc>
                <a:spcPct val="150000"/>
              </a:lnSpc>
              <a:buFont typeface="Arial" panose="020B0604020202020204" pitchFamily="34" charset="0"/>
              <a:buChar char="•"/>
            </a:pPr>
            <a:r>
              <a:rPr lang="en-US" altLang="zh-TW" b="1" dirty="0">
                <a:solidFill>
                  <a:schemeClr val="tx1"/>
                </a:solidFill>
                <a:latin typeface="Arial"/>
                <a:ea typeface="微軟正黑體"/>
                <a:cs typeface="Arial"/>
              </a:rPr>
              <a:t>Video Wall monitoring</a:t>
            </a:r>
          </a:p>
          <a:p>
            <a:pPr marL="723900" lvl="1" indent="-191770">
              <a:lnSpc>
                <a:spcPct val="150000"/>
              </a:lnSpc>
              <a:buFont typeface="Arial" panose="020B0604020202020204" pitchFamily="34" charset="0"/>
              <a:buChar char="•"/>
            </a:pPr>
            <a:r>
              <a:rPr lang="en-US" altLang="zh-TW" b="1" dirty="0" err="1">
                <a:solidFill>
                  <a:schemeClr val="tx1"/>
                </a:solidFill>
                <a:latin typeface="Arial"/>
                <a:ea typeface="微軟正黑體"/>
                <a:cs typeface="Arial"/>
              </a:rPr>
              <a:t>Dewarp</a:t>
            </a:r>
            <a:r>
              <a:rPr lang="en-US" altLang="zh-TW" b="1" dirty="0">
                <a:solidFill>
                  <a:schemeClr val="tx1"/>
                </a:solidFill>
                <a:latin typeface="Arial"/>
                <a:ea typeface="微軟正黑體"/>
                <a:cs typeface="Arial"/>
              </a:rPr>
              <a:t> acceleration</a:t>
            </a:r>
          </a:p>
          <a:p>
            <a:pPr marL="723900" lvl="1" indent="-191770">
              <a:lnSpc>
                <a:spcPct val="150000"/>
              </a:lnSpc>
              <a:buFont typeface="Arial" panose="020B0604020202020204" pitchFamily="34" charset="0"/>
              <a:buChar char="•"/>
            </a:pPr>
            <a:r>
              <a:rPr lang="en-US" altLang="zh-TW" b="1" dirty="0">
                <a:solidFill>
                  <a:schemeClr val="tx1"/>
                </a:solidFill>
                <a:latin typeface="Arial"/>
                <a:ea typeface="微軟正黑體"/>
                <a:cs typeface="Arial"/>
              </a:rPr>
              <a:t>High resolution playback</a:t>
            </a:r>
            <a:endParaRPr lang="zh-TW" altLang="en-US"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2" name="圖片 11" descr="一張含有 畫畫 的圖片&#10;&#10;自動產生的描述">
            <a:extLst>
              <a:ext uri="{FF2B5EF4-FFF2-40B4-BE49-F238E27FC236}">
                <a16:creationId xmlns:a16="http://schemas.microsoft.com/office/drawing/2014/main" id="{BF9F22F4-2069-4653-BD67-4F66E771F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6720" y="5189006"/>
            <a:ext cx="630381" cy="630381"/>
          </a:xfrm>
          <a:prstGeom prst="rect">
            <a:avLst/>
          </a:prstGeom>
        </p:spPr>
      </p:pic>
      <p:pic>
        <p:nvPicPr>
          <p:cNvPr id="31" name="圖片 30" descr="一張含有 標誌 的圖片&#10;&#10;自動產生的描述">
            <a:extLst>
              <a:ext uri="{FF2B5EF4-FFF2-40B4-BE49-F238E27FC236}">
                <a16:creationId xmlns:a16="http://schemas.microsoft.com/office/drawing/2014/main" id="{572F22D1-FDAC-4D34-85CF-05E37AFD6B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8805" y="3530845"/>
            <a:ext cx="3552008" cy="2383858"/>
          </a:xfrm>
          <a:prstGeom prst="rect">
            <a:avLst/>
          </a:prstGeom>
        </p:spPr>
      </p:pic>
      <p:pic>
        <p:nvPicPr>
          <p:cNvPr id="33" name="圖片 32" descr="一張含有 食物, 光 的圖片&#10;&#10;自動產生的描述">
            <a:extLst>
              <a:ext uri="{FF2B5EF4-FFF2-40B4-BE49-F238E27FC236}">
                <a16:creationId xmlns:a16="http://schemas.microsoft.com/office/drawing/2014/main" id="{ABAF769A-8A59-4971-B6E5-9345FAA950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542" y="1957161"/>
            <a:ext cx="1248299" cy="1248299"/>
          </a:xfrm>
          <a:prstGeom prst="rect">
            <a:avLst/>
          </a:prstGeom>
        </p:spPr>
      </p:pic>
      <p:sp>
        <p:nvSpPr>
          <p:cNvPr id="35" name="文字方塊 34">
            <a:extLst>
              <a:ext uri="{FF2B5EF4-FFF2-40B4-BE49-F238E27FC236}">
                <a16:creationId xmlns:a16="http://schemas.microsoft.com/office/drawing/2014/main" id="{6F95AAED-FB24-485B-9A15-71825D6A0A4D}"/>
              </a:ext>
            </a:extLst>
          </p:cNvPr>
          <p:cNvSpPr txBox="1"/>
          <p:nvPr/>
        </p:nvSpPr>
        <p:spPr>
          <a:xfrm>
            <a:off x="2210792" y="2319700"/>
            <a:ext cx="3177541" cy="523220"/>
          </a:xfrm>
          <a:prstGeom prst="rect">
            <a:avLst/>
          </a:prstGeom>
          <a:noFill/>
        </p:spPr>
        <p:txBody>
          <a:bodyPr wrap="square" rtlCol="0">
            <a:spAutoFit/>
          </a:bodyPr>
          <a:lstStyle/>
          <a:p>
            <a:pPr algn="ctr"/>
            <a:r>
              <a:rPr lang="en-US" altLang="zh-TW" sz="2800" b="1">
                <a:latin typeface="Arial" panose="020B0604020202020204" pitchFamily="34" charset="0"/>
                <a:ea typeface="微軟正黑體" panose="020B0604030504040204" pitchFamily="34" charset="-120"/>
                <a:cs typeface="Arial" panose="020B0604020202020204" pitchFamily="34" charset="0"/>
              </a:rPr>
              <a:t>QVR Pro Client</a:t>
            </a:r>
            <a:endParaRPr lang="zh-TW" altLang="en-US" sz="28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48102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EB75D7F-8396-4D71-9464-2888C8B8BB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79837" y="3084180"/>
            <a:ext cx="5708847" cy="3457024"/>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78B3156-69D4-4BEF-8C82-15FC057FDB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198" y="1800102"/>
            <a:ext cx="3191192" cy="2125268"/>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
        <p:nvSpPr>
          <p:cNvPr id="4" name="標題 3"/>
          <p:cNvSpPr>
            <a:spLocks noGrp="1"/>
          </p:cNvSpPr>
          <p:nvPr>
            <p:ph type="title"/>
          </p:nvPr>
        </p:nvSpPr>
        <p:spPr/>
        <p:txBody>
          <a:bodyPr>
            <a:normAutofit/>
          </a:bodyPr>
          <a:lstStyle/>
          <a:p>
            <a:r>
              <a:rPr lang="en-US" altLang="zh-TW" sz="4000"/>
              <a:t>QVR Pro</a:t>
            </a:r>
            <a:r>
              <a:rPr lang="zh-TW" altLang="en-US" sz="4000"/>
              <a:t> </a:t>
            </a:r>
            <a:r>
              <a:rPr lang="en-US" altLang="zh-TW" sz="4000"/>
              <a:t>Qdewarp</a:t>
            </a:r>
            <a:r>
              <a:rPr lang="zh-TW" altLang="en-US" sz="4000"/>
              <a:t> </a:t>
            </a:r>
            <a:r>
              <a:rPr lang="en-US" altLang="zh-TW" sz="4000"/>
              <a:t>–</a:t>
            </a:r>
            <a:r>
              <a:rPr lang="zh-TW" altLang="en-US" sz="4000"/>
              <a:t> </a:t>
            </a:r>
            <a:r>
              <a:rPr lang="en-US" altLang="zh-TW" sz="4000"/>
              <a:t>Fisheye</a:t>
            </a:r>
            <a:r>
              <a:rPr lang="zh-TW" altLang="en-US" sz="4000"/>
              <a:t> </a:t>
            </a:r>
            <a:r>
              <a:rPr lang="en-US" altLang="zh-TW" sz="4000"/>
              <a:t>dewarp</a:t>
            </a:r>
            <a:endParaRPr lang="zh-TW" altLang="en-US" sz="4000"/>
          </a:p>
        </p:txBody>
      </p:sp>
      <p:pic>
        <p:nvPicPr>
          <p:cNvPr id="1026" name="Picture 2">
            <a:extLst>
              <a:ext uri="{FF2B5EF4-FFF2-40B4-BE49-F238E27FC236}">
                <a16:creationId xmlns:a16="http://schemas.microsoft.com/office/drawing/2014/main" id="{79AA5835-D129-449D-A3BF-D8AB64C44B25}"/>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8198" y="4415936"/>
            <a:ext cx="3191192" cy="2125268"/>
          </a:xfrm>
          <a:prstGeom prst="rect">
            <a:avLst/>
          </a:prstGeom>
          <a:noFill/>
          <a:ln w="381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6" name="矩形 25">
            <a:extLst>
              <a:ext uri="{FF2B5EF4-FFF2-40B4-BE49-F238E27FC236}">
                <a16:creationId xmlns:a16="http://schemas.microsoft.com/office/drawing/2014/main" id="{5AE1A7F3-21CA-4A33-9898-0526ABD8A13C}"/>
              </a:ext>
            </a:extLst>
          </p:cNvPr>
          <p:cNvSpPr/>
          <p:nvPr/>
        </p:nvSpPr>
        <p:spPr>
          <a:xfrm>
            <a:off x="9541705" y="4197794"/>
            <a:ext cx="1645662" cy="947421"/>
          </a:xfrm>
          <a:prstGeom prst="rect">
            <a:avLst/>
          </a:prstGeom>
          <a:noFill/>
          <a:ln>
            <a:solidFill>
              <a:srgbClr val="FFC000"/>
            </a:solid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8" name="直線單箭頭接點 27">
            <a:extLst>
              <a:ext uri="{FF2B5EF4-FFF2-40B4-BE49-F238E27FC236}">
                <a16:creationId xmlns:a16="http://schemas.microsoft.com/office/drawing/2014/main" id="{CB145484-C8D2-4087-8C14-5EF97F74F317}"/>
              </a:ext>
            </a:extLst>
          </p:cNvPr>
          <p:cNvCxnSpPr/>
          <p:nvPr/>
        </p:nvCxnSpPr>
        <p:spPr>
          <a:xfrm flipH="1">
            <a:off x="7859787" y="5059587"/>
            <a:ext cx="1776714" cy="423055"/>
          </a:xfrm>
          <a:prstGeom prst="straightConnector1">
            <a:avLst/>
          </a:prstGeom>
          <a:ln w="25400">
            <a:solidFill>
              <a:srgbClr val="FFC000"/>
            </a:solidFill>
            <a:tailEnd type="triangle"/>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60649454-9268-472A-8137-629E1B121842}"/>
              </a:ext>
            </a:extLst>
          </p:cNvPr>
          <p:cNvCxnSpPr>
            <a:cxnSpLocks/>
          </p:cNvCxnSpPr>
          <p:nvPr/>
        </p:nvCxnSpPr>
        <p:spPr>
          <a:xfrm flipH="1">
            <a:off x="9104065" y="5059587"/>
            <a:ext cx="682907" cy="619824"/>
          </a:xfrm>
          <a:prstGeom prst="straightConnector1">
            <a:avLst/>
          </a:prstGeom>
          <a:ln w="25400">
            <a:solidFill>
              <a:srgbClr val="FFC000"/>
            </a:solidFill>
            <a:tailEnd type="triangle"/>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506CB2D1-7CE0-4ED1-8982-B144A618B4A4}"/>
              </a:ext>
            </a:extLst>
          </p:cNvPr>
          <p:cNvCxnSpPr>
            <a:cxnSpLocks/>
          </p:cNvCxnSpPr>
          <p:nvPr/>
        </p:nvCxnSpPr>
        <p:spPr>
          <a:xfrm>
            <a:off x="9918071" y="5059587"/>
            <a:ext cx="228708" cy="532458"/>
          </a:xfrm>
          <a:prstGeom prst="straightConnector1">
            <a:avLst/>
          </a:prstGeom>
          <a:ln w="25400">
            <a:solidFill>
              <a:srgbClr val="FFC000"/>
            </a:solidFill>
            <a:tailEnd type="triangle"/>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37EE9106-079F-4D35-A5F7-F02CA26DB30B}"/>
              </a:ext>
            </a:extLst>
          </p:cNvPr>
          <p:cNvCxnSpPr>
            <a:cxnSpLocks/>
          </p:cNvCxnSpPr>
          <p:nvPr/>
        </p:nvCxnSpPr>
        <p:spPr>
          <a:xfrm>
            <a:off x="7379437" y="4068701"/>
            <a:ext cx="658" cy="716566"/>
          </a:xfrm>
          <a:prstGeom prst="straightConnector1">
            <a:avLst/>
          </a:prstGeom>
          <a:ln w="25400">
            <a:solidFill>
              <a:srgbClr val="FFC000"/>
            </a:solidFill>
            <a:tailEnd type="triangle"/>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DDDF193F-0DA9-4338-A92B-4B1A23FAF8FD}"/>
              </a:ext>
            </a:extLst>
          </p:cNvPr>
          <p:cNvCxnSpPr>
            <a:cxnSpLocks/>
          </p:cNvCxnSpPr>
          <p:nvPr/>
        </p:nvCxnSpPr>
        <p:spPr>
          <a:xfrm>
            <a:off x="7510442" y="3998863"/>
            <a:ext cx="1084337" cy="742185"/>
          </a:xfrm>
          <a:prstGeom prst="straightConnector1">
            <a:avLst/>
          </a:prstGeom>
          <a:ln w="25400">
            <a:solidFill>
              <a:srgbClr val="FFC000"/>
            </a:solidFill>
            <a:tailEnd type="triangle"/>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22462294-A223-414E-BDB8-B61E5203EB00}"/>
              </a:ext>
            </a:extLst>
          </p:cNvPr>
          <p:cNvCxnSpPr>
            <a:cxnSpLocks/>
          </p:cNvCxnSpPr>
          <p:nvPr/>
        </p:nvCxnSpPr>
        <p:spPr>
          <a:xfrm flipV="1">
            <a:off x="7731547" y="3429093"/>
            <a:ext cx="863232" cy="293430"/>
          </a:xfrm>
          <a:prstGeom prst="straightConnector1">
            <a:avLst/>
          </a:prstGeom>
          <a:ln w="25400">
            <a:solidFill>
              <a:srgbClr val="FFC000"/>
            </a:solidFill>
            <a:tailEnd type="triangle"/>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752CCE58-4304-4222-874F-1D2AEF7F7657}"/>
              </a:ext>
            </a:extLst>
          </p:cNvPr>
          <p:cNvCxnSpPr>
            <a:cxnSpLocks/>
          </p:cNvCxnSpPr>
          <p:nvPr/>
        </p:nvCxnSpPr>
        <p:spPr>
          <a:xfrm>
            <a:off x="7657230" y="3853481"/>
            <a:ext cx="2260841" cy="35866"/>
          </a:xfrm>
          <a:prstGeom prst="straightConnector1">
            <a:avLst/>
          </a:prstGeom>
          <a:ln w="25400">
            <a:solidFill>
              <a:srgbClr val="FFC000"/>
            </a:solidFill>
            <a:tailEnd type="triangle"/>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sp>
        <p:nvSpPr>
          <p:cNvPr id="3" name="橢圓 2">
            <a:extLst>
              <a:ext uri="{FF2B5EF4-FFF2-40B4-BE49-F238E27FC236}">
                <a16:creationId xmlns:a16="http://schemas.microsoft.com/office/drawing/2014/main" id="{88D69C80-5032-4107-B406-99BEE04794AA}"/>
              </a:ext>
            </a:extLst>
          </p:cNvPr>
          <p:cNvSpPr/>
          <p:nvPr/>
        </p:nvSpPr>
        <p:spPr>
          <a:xfrm>
            <a:off x="930611" y="4204450"/>
            <a:ext cx="638130" cy="63813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a:extLst>
              <a:ext uri="{FF2B5EF4-FFF2-40B4-BE49-F238E27FC236}">
                <a16:creationId xmlns:a16="http://schemas.microsoft.com/office/drawing/2014/main" id="{5CAC7D08-06BB-40E5-81AF-DE876396DC35}"/>
              </a:ext>
            </a:extLst>
          </p:cNvPr>
          <p:cNvSpPr/>
          <p:nvPr/>
        </p:nvSpPr>
        <p:spPr>
          <a:xfrm>
            <a:off x="2114729" y="4426996"/>
            <a:ext cx="638130" cy="63813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a:extLst>
              <a:ext uri="{FF2B5EF4-FFF2-40B4-BE49-F238E27FC236}">
                <a16:creationId xmlns:a16="http://schemas.microsoft.com/office/drawing/2014/main" id="{CBE285C8-436E-42B1-92ED-86448D72BBA0}"/>
              </a:ext>
            </a:extLst>
          </p:cNvPr>
          <p:cNvSpPr/>
          <p:nvPr/>
        </p:nvSpPr>
        <p:spPr>
          <a:xfrm>
            <a:off x="3366262" y="4199591"/>
            <a:ext cx="638130" cy="63813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箭號: 向上 4">
            <a:extLst>
              <a:ext uri="{FF2B5EF4-FFF2-40B4-BE49-F238E27FC236}">
                <a16:creationId xmlns:a16="http://schemas.microsoft.com/office/drawing/2014/main" id="{5A0CF639-806C-4BB4-A78C-5DDEA93A1168}"/>
              </a:ext>
            </a:extLst>
          </p:cNvPr>
          <p:cNvSpPr/>
          <p:nvPr/>
        </p:nvSpPr>
        <p:spPr>
          <a:xfrm>
            <a:off x="1987275" y="3255006"/>
            <a:ext cx="886478" cy="1160930"/>
          </a:xfrm>
          <a:custGeom>
            <a:avLst/>
            <a:gdLst>
              <a:gd name="connsiteX0" fmla="*/ 0 w 834492"/>
              <a:gd name="connsiteY0" fmla="*/ 397859 h 795718"/>
              <a:gd name="connsiteX1" fmla="*/ 417246 w 834492"/>
              <a:gd name="connsiteY1" fmla="*/ 0 h 795718"/>
              <a:gd name="connsiteX2" fmla="*/ 834492 w 834492"/>
              <a:gd name="connsiteY2" fmla="*/ 397859 h 795718"/>
              <a:gd name="connsiteX3" fmla="*/ 625869 w 834492"/>
              <a:gd name="connsiteY3" fmla="*/ 397859 h 795718"/>
              <a:gd name="connsiteX4" fmla="*/ 625869 w 834492"/>
              <a:gd name="connsiteY4" fmla="*/ 795718 h 795718"/>
              <a:gd name="connsiteX5" fmla="*/ 208623 w 834492"/>
              <a:gd name="connsiteY5" fmla="*/ 795718 h 795718"/>
              <a:gd name="connsiteX6" fmla="*/ 208623 w 834492"/>
              <a:gd name="connsiteY6" fmla="*/ 397859 h 795718"/>
              <a:gd name="connsiteX7" fmla="*/ 0 w 834492"/>
              <a:gd name="connsiteY7" fmla="*/ 397859 h 795718"/>
              <a:gd name="connsiteX0" fmla="*/ 32009 w 866501"/>
              <a:gd name="connsiteY0" fmla="*/ 397859 h 807750"/>
              <a:gd name="connsiteX1" fmla="*/ 449255 w 866501"/>
              <a:gd name="connsiteY1" fmla="*/ 0 h 807750"/>
              <a:gd name="connsiteX2" fmla="*/ 866501 w 866501"/>
              <a:gd name="connsiteY2" fmla="*/ 397859 h 807750"/>
              <a:gd name="connsiteX3" fmla="*/ 657878 w 866501"/>
              <a:gd name="connsiteY3" fmla="*/ 397859 h 807750"/>
              <a:gd name="connsiteX4" fmla="*/ 657878 w 866501"/>
              <a:gd name="connsiteY4" fmla="*/ 795718 h 807750"/>
              <a:gd name="connsiteX5" fmla="*/ 0 w 866501"/>
              <a:gd name="connsiteY5" fmla="*/ 807750 h 807750"/>
              <a:gd name="connsiteX6" fmla="*/ 240632 w 866501"/>
              <a:gd name="connsiteY6" fmla="*/ 397859 h 807750"/>
              <a:gd name="connsiteX7" fmla="*/ 32009 w 866501"/>
              <a:gd name="connsiteY7" fmla="*/ 397859 h 807750"/>
              <a:gd name="connsiteX0" fmla="*/ 32009 w 886478"/>
              <a:gd name="connsiteY0" fmla="*/ 397859 h 807750"/>
              <a:gd name="connsiteX1" fmla="*/ 449255 w 886478"/>
              <a:gd name="connsiteY1" fmla="*/ 0 h 807750"/>
              <a:gd name="connsiteX2" fmla="*/ 866501 w 886478"/>
              <a:gd name="connsiteY2" fmla="*/ 397859 h 807750"/>
              <a:gd name="connsiteX3" fmla="*/ 657878 w 886478"/>
              <a:gd name="connsiteY3" fmla="*/ 397859 h 807750"/>
              <a:gd name="connsiteX4" fmla="*/ 886478 w 886478"/>
              <a:gd name="connsiteY4" fmla="*/ 807749 h 807750"/>
              <a:gd name="connsiteX5" fmla="*/ 0 w 886478"/>
              <a:gd name="connsiteY5" fmla="*/ 807750 h 807750"/>
              <a:gd name="connsiteX6" fmla="*/ 240632 w 886478"/>
              <a:gd name="connsiteY6" fmla="*/ 397859 h 807750"/>
              <a:gd name="connsiteX7" fmla="*/ 32009 w 886478"/>
              <a:gd name="connsiteY7" fmla="*/ 397859 h 80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478" h="807750">
                <a:moveTo>
                  <a:pt x="32009" y="397859"/>
                </a:moveTo>
                <a:lnTo>
                  <a:pt x="449255" y="0"/>
                </a:lnTo>
                <a:lnTo>
                  <a:pt x="866501" y="397859"/>
                </a:lnTo>
                <a:lnTo>
                  <a:pt x="657878" y="397859"/>
                </a:lnTo>
                <a:lnTo>
                  <a:pt x="886478" y="807749"/>
                </a:lnTo>
                <a:lnTo>
                  <a:pt x="0" y="807750"/>
                </a:lnTo>
                <a:lnTo>
                  <a:pt x="240632" y="397859"/>
                </a:lnTo>
                <a:lnTo>
                  <a:pt x="32009" y="397859"/>
                </a:lnTo>
                <a:close/>
              </a:path>
            </a:pathLst>
          </a:custGeom>
          <a:gradFill>
            <a:gsLst>
              <a:gs pos="100000">
                <a:schemeClr val="bg1">
                  <a:alpha val="0"/>
                </a:schemeClr>
              </a:gs>
              <a:gs pos="50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箭號: 向右 5">
            <a:extLst>
              <a:ext uri="{FF2B5EF4-FFF2-40B4-BE49-F238E27FC236}">
                <a16:creationId xmlns:a16="http://schemas.microsoft.com/office/drawing/2014/main" id="{BA2D2C54-50AC-45EA-AB19-EBA4CC818672}"/>
              </a:ext>
            </a:extLst>
          </p:cNvPr>
          <p:cNvSpPr/>
          <p:nvPr/>
        </p:nvSpPr>
        <p:spPr>
          <a:xfrm>
            <a:off x="4029391" y="2091635"/>
            <a:ext cx="1757798" cy="617010"/>
          </a:xfrm>
          <a:prstGeom prst="rightArrow">
            <a:avLst/>
          </a:prstGeom>
          <a:gradFill>
            <a:gsLst>
              <a:gs pos="0">
                <a:schemeClr val="bg1">
                  <a:alpha val="0"/>
                </a:schemeClr>
              </a:gs>
              <a:gs pos="5000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B4AC4E05-E701-4567-8983-73B00304A948}"/>
              </a:ext>
            </a:extLst>
          </p:cNvPr>
          <p:cNvSpPr txBox="1"/>
          <p:nvPr/>
        </p:nvSpPr>
        <p:spPr>
          <a:xfrm>
            <a:off x="5479837" y="1659143"/>
            <a:ext cx="5707530" cy="1289520"/>
          </a:xfrm>
          <a:prstGeom prst="rect">
            <a:avLst/>
          </a:prstGeom>
          <a:noFill/>
        </p:spPr>
        <p:txBody>
          <a:bodyPr wrap="square" lIns="91440" tIns="45720" rIns="91440" bIns="45720" rtlCol="0" anchor="t">
            <a:spAutoFit/>
          </a:bodyPr>
          <a:lstStyle/>
          <a:p>
            <a:pPr algn="ctr"/>
            <a:r>
              <a:rPr lang="en-US" altLang="zh-TW" sz="2800" b="1">
                <a:latin typeface="Arial"/>
                <a:ea typeface="微軟正黑體"/>
                <a:cs typeface="Arial"/>
              </a:rPr>
              <a:t>One fisheye camera to monitor whole area</a:t>
            </a:r>
            <a:r>
              <a:rPr lang="zh-TW" altLang="en-US" sz="2800" b="1">
                <a:latin typeface="Arial"/>
                <a:ea typeface="微軟正黑體"/>
                <a:cs typeface="Arial"/>
              </a:rPr>
              <a:t> </a:t>
            </a:r>
            <a:endParaRPr lang="en-US" altLang="zh-TW" sz="2800" b="1">
              <a:latin typeface="Arial" panose="020B0604020202020204" pitchFamily="34" charset="0"/>
              <a:ea typeface="微軟正黑體" panose="020B0604030504040204" pitchFamily="34" charset="-120"/>
              <a:cs typeface="Arial" panose="020B0604020202020204" pitchFamily="34" charset="0"/>
            </a:endParaRPr>
          </a:p>
          <a:p>
            <a:pPr algn="ctr">
              <a:lnSpc>
                <a:spcPct val="120000"/>
              </a:lnSpc>
            </a:pPr>
            <a:r>
              <a:rPr lang="en-US" altLang="zh-TW" sz="2000" b="1">
                <a:latin typeface="Arial"/>
                <a:ea typeface="微軟正黑體"/>
                <a:cs typeface="Arial"/>
              </a:rPr>
              <a:t>Dewarp up to 9 x focused area </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961874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sz="4000"/>
              <a:t>Dynamic Layout</a:t>
            </a:r>
            <a:endParaRPr lang="zh-TW" altLang="en-US" sz="4000"/>
          </a:p>
        </p:txBody>
      </p:sp>
      <p:pic>
        <p:nvPicPr>
          <p:cNvPr id="3074" name="Picture 2">
            <a:extLst>
              <a:ext uri="{FF2B5EF4-FFF2-40B4-BE49-F238E27FC236}">
                <a16:creationId xmlns:a16="http://schemas.microsoft.com/office/drawing/2014/main" id="{09AA4B57-DBB8-48CA-A714-5739771916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6225" y="2428227"/>
            <a:ext cx="8859545" cy="442977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7D75A1D2-9062-4982-9F74-59FB3EB37757}"/>
              </a:ext>
            </a:extLst>
          </p:cNvPr>
          <p:cNvSpPr txBox="1"/>
          <p:nvPr/>
        </p:nvSpPr>
        <p:spPr>
          <a:xfrm>
            <a:off x="838197" y="1720341"/>
            <a:ext cx="7263583" cy="707886"/>
          </a:xfrm>
          <a:prstGeom prst="rect">
            <a:avLst/>
          </a:prstGeom>
          <a:noFill/>
        </p:spPr>
        <p:txBody>
          <a:bodyPr wrap="square" rtlCol="0">
            <a:spAutoFit/>
          </a:bodyPr>
          <a:lstStyle/>
          <a:p>
            <a:pPr marL="273050" indent="-273050">
              <a:buFont typeface="Arial" panose="020B0604020202020204" pitchFamily="34" charset="0"/>
              <a:buChar char="•"/>
            </a:pPr>
            <a:r>
              <a:rPr lang="en-US" altLang="zh-TW" sz="2000" b="1" i="0">
                <a:effectLst/>
                <a:latin typeface="Arial" panose="020B0604020202020204" pitchFamily="34" charset="0"/>
                <a:cs typeface="Arial" panose="020B0604020202020204" pitchFamily="34" charset="0"/>
              </a:rPr>
              <a:t>Highly-customizable display panel with </a:t>
            </a:r>
            <a:r>
              <a:rPr lang="en-US" altLang="zh-TW" sz="2000" b="1">
                <a:latin typeface="Arial" panose="020B0604020202020204" pitchFamily="34" charset="0"/>
                <a:ea typeface="微軟正黑體" panose="020B0604030504040204" pitchFamily="34" charset="-120"/>
                <a:cs typeface="Arial" panose="020B0604020202020204" pitchFamily="34" charset="0"/>
              </a:rPr>
              <a:t>Templates.</a:t>
            </a:r>
          </a:p>
          <a:p>
            <a:pPr marL="273050" indent="-273050">
              <a:buFont typeface="Arial" panose="020B0604020202020204" pitchFamily="34" charset="0"/>
              <a:buChar char="•"/>
            </a:pPr>
            <a:r>
              <a:rPr lang="en-US" altLang="zh-TW" sz="2000" b="1">
                <a:latin typeface="Arial" panose="020B0604020202020204" pitchFamily="34" charset="0"/>
                <a:ea typeface="微軟正黑體" panose="020B0604030504040204" pitchFamily="34" charset="-120"/>
                <a:cs typeface="Arial" panose="020B0604020202020204" pitchFamily="34" charset="0"/>
              </a:rPr>
              <a:t>Great for surveillance management of multiple locations.</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875341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sz="4000"/>
              <a:t>Multiple Notification Methods</a:t>
            </a:r>
            <a:endParaRPr lang="zh-TW" altLang="en-US" sz="4000"/>
          </a:p>
        </p:txBody>
      </p:sp>
      <p:grpSp>
        <p:nvGrpSpPr>
          <p:cNvPr id="10" name="群組 9">
            <a:extLst>
              <a:ext uri="{FF2B5EF4-FFF2-40B4-BE49-F238E27FC236}">
                <a16:creationId xmlns:a16="http://schemas.microsoft.com/office/drawing/2014/main" id="{D066AA5B-48EC-4899-B0FD-0F95EEFA538B}"/>
              </a:ext>
            </a:extLst>
          </p:cNvPr>
          <p:cNvGrpSpPr/>
          <p:nvPr/>
        </p:nvGrpSpPr>
        <p:grpSpPr>
          <a:xfrm>
            <a:off x="421106" y="2074335"/>
            <a:ext cx="7200270" cy="3937648"/>
            <a:chOff x="440705" y="2134493"/>
            <a:chExt cx="7200270" cy="3937648"/>
          </a:xfrm>
        </p:grpSpPr>
        <p:grpSp>
          <p:nvGrpSpPr>
            <p:cNvPr id="8" name="群組 7">
              <a:extLst>
                <a:ext uri="{FF2B5EF4-FFF2-40B4-BE49-F238E27FC236}">
                  <a16:creationId xmlns:a16="http://schemas.microsoft.com/office/drawing/2014/main" id="{799786F1-A340-40A9-AA8E-B6629ABE5796}"/>
                </a:ext>
              </a:extLst>
            </p:cNvPr>
            <p:cNvGrpSpPr/>
            <p:nvPr/>
          </p:nvGrpSpPr>
          <p:grpSpPr>
            <a:xfrm>
              <a:off x="440705" y="2134493"/>
              <a:ext cx="7200270" cy="3937648"/>
              <a:chOff x="440705" y="2221579"/>
              <a:chExt cx="7200270" cy="3937648"/>
            </a:xfrm>
          </p:grpSpPr>
          <p:pic>
            <p:nvPicPr>
              <p:cNvPr id="5" name="圖片 4" descr="一張含有 電腦, 桌 的圖片&#10;&#10;自動產生的描述">
                <a:extLst>
                  <a:ext uri="{FF2B5EF4-FFF2-40B4-BE49-F238E27FC236}">
                    <a16:creationId xmlns:a16="http://schemas.microsoft.com/office/drawing/2014/main" id="{2CB380B8-1654-4EA5-9BED-029CB41829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705" y="2221579"/>
                <a:ext cx="7200270" cy="3937648"/>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26B3202D-0E71-443C-9EE4-D265354A7D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24888" y="3994245"/>
                <a:ext cx="2619399" cy="1456857"/>
              </a:xfrm>
              <a:prstGeom prst="rect">
                <a:avLst/>
              </a:prstGeom>
            </p:spPr>
          </p:pic>
        </p:grpSp>
        <p:sp>
          <p:nvSpPr>
            <p:cNvPr id="9" name="矩形 8">
              <a:extLst>
                <a:ext uri="{FF2B5EF4-FFF2-40B4-BE49-F238E27FC236}">
                  <a16:creationId xmlns:a16="http://schemas.microsoft.com/office/drawing/2014/main" id="{08BA41DE-A17C-4DE7-82A3-F5D106CE09B4}"/>
                </a:ext>
              </a:extLst>
            </p:cNvPr>
            <p:cNvSpPr/>
            <p:nvPr/>
          </p:nvSpPr>
          <p:spPr>
            <a:xfrm>
              <a:off x="1480552" y="3947610"/>
              <a:ext cx="2511225" cy="138088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文字方塊 10">
            <a:extLst>
              <a:ext uri="{FF2B5EF4-FFF2-40B4-BE49-F238E27FC236}">
                <a16:creationId xmlns:a16="http://schemas.microsoft.com/office/drawing/2014/main" id="{316F3D2A-F26A-4314-A692-36ABC5460B07}"/>
              </a:ext>
            </a:extLst>
          </p:cNvPr>
          <p:cNvSpPr txBox="1"/>
          <p:nvPr/>
        </p:nvSpPr>
        <p:spPr>
          <a:xfrm>
            <a:off x="7851433" y="2727414"/>
            <a:ext cx="4099935" cy="2631490"/>
          </a:xfrm>
          <a:prstGeom prst="rect">
            <a:avLst/>
          </a:prstGeom>
          <a:noFill/>
        </p:spPr>
        <p:txBody>
          <a:bodyPr wrap="square" rtlCol="0">
            <a:spAutoFit/>
          </a:bodyPr>
          <a:lstStyle/>
          <a:p>
            <a:pPr>
              <a:spcBef>
                <a:spcPts val="1000"/>
              </a:spcBef>
              <a:buClr>
                <a:srgbClr val="000000"/>
              </a:buClr>
              <a:defRPr/>
            </a:pPr>
            <a:r>
              <a:rPr lang="en-US" altLang="zh-TW" sz="2000" b="1">
                <a:latin typeface="Arial" panose="020B0604020202020204" pitchFamily="34" charset="0"/>
                <a:cs typeface="Arial" panose="020B0604020202020204" pitchFamily="34" charset="0"/>
              </a:rPr>
              <a:t>Event notification provides multiple ways of being informed of emerging events</a:t>
            </a:r>
          </a:p>
          <a:p>
            <a:pPr marL="273050" indent="-273050">
              <a:spcBef>
                <a:spcPts val="1000"/>
              </a:spcBef>
              <a:buClr>
                <a:srgbClr val="000000"/>
              </a:buClr>
              <a:buFont typeface="Arial" panose="020B0604020202020204" pitchFamily="34" charset="0"/>
              <a:buChar char="•"/>
              <a:defRPr/>
            </a:pPr>
            <a:r>
              <a:rPr lang="en-US" altLang="zh-TW" sz="2000" b="1">
                <a:latin typeface="Arial" panose="020B0604020202020204" pitchFamily="34" charset="0"/>
                <a:cs typeface="Arial" panose="020B0604020202020204" pitchFamily="34" charset="0"/>
              </a:rPr>
              <a:t>Flashing red borders of channels.</a:t>
            </a:r>
          </a:p>
          <a:p>
            <a:pPr marL="273050" indent="-273050">
              <a:spcBef>
                <a:spcPts val="1000"/>
              </a:spcBef>
              <a:buClr>
                <a:srgbClr val="000000"/>
              </a:buClr>
              <a:buFont typeface="Arial" panose="020B0604020202020204" pitchFamily="34" charset="0"/>
              <a:buChar char="•"/>
              <a:defRPr/>
            </a:pPr>
            <a:r>
              <a:rPr lang="en-US" altLang="zh-TW" sz="2000" b="1">
                <a:latin typeface="Arial" panose="020B0604020202020204" pitchFamily="34" charset="0"/>
                <a:cs typeface="Arial" panose="020B0604020202020204" pitchFamily="34" charset="0"/>
              </a:rPr>
              <a:t>Alert buzzers.</a:t>
            </a:r>
          </a:p>
          <a:p>
            <a:pPr marL="273050" indent="-273050">
              <a:spcBef>
                <a:spcPts val="1000"/>
              </a:spcBef>
              <a:buClr>
                <a:srgbClr val="000000"/>
              </a:buClr>
              <a:buFont typeface="Arial" panose="020B0604020202020204" pitchFamily="34" charset="0"/>
              <a:buChar char="•"/>
              <a:defRPr/>
            </a:pPr>
            <a:r>
              <a:rPr lang="en-US" altLang="zh-TW" sz="2000" b="1">
                <a:latin typeface="Arial" panose="020B0604020202020204" pitchFamily="34" charset="0"/>
                <a:cs typeface="Arial" panose="020B0604020202020204" pitchFamily="34" charset="0"/>
              </a:rPr>
              <a:t>Motion icon on the e-map.</a:t>
            </a:r>
            <a:endParaRPr lang="zh-TW" alt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406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latin typeface="Arial"/>
                <a:ea typeface="微軟正黑體"/>
                <a:cs typeface="Arial"/>
              </a:rPr>
              <a:t>Flexible Backup</a:t>
            </a:r>
            <a:br>
              <a:rPr lang="en-US" altLang="zh-TW" dirty="0"/>
            </a:br>
            <a:r>
              <a:rPr lang="en-US" altLang="zh-TW" sz="4000" dirty="0">
                <a:latin typeface="Arial"/>
                <a:ea typeface="微軟正黑體"/>
                <a:cs typeface="Arial"/>
              </a:rPr>
              <a:t>Hybrid Backup Sync</a:t>
            </a:r>
            <a:r>
              <a:rPr lang="zh-TW" altLang="en-US" sz="4000" dirty="0">
                <a:latin typeface="Arial"/>
                <a:ea typeface="微軟正黑體"/>
                <a:cs typeface="Arial"/>
              </a:rPr>
              <a:t> </a:t>
            </a:r>
            <a:r>
              <a:rPr lang="en-US" altLang="zh-TW" sz="4000" dirty="0">
                <a:latin typeface="Arial"/>
                <a:ea typeface="微軟正黑體"/>
                <a:cs typeface="Arial"/>
              </a:rPr>
              <a:t>(HBS) 3</a:t>
            </a:r>
            <a:endParaRPr lang="zh-TW" altLang="en-US" dirty="0">
              <a:latin typeface="Arial"/>
              <a:ea typeface="微軟正黑體"/>
              <a:cs typeface="Arial"/>
            </a:endParaRPr>
          </a:p>
        </p:txBody>
      </p:sp>
      <p:pic>
        <p:nvPicPr>
          <p:cNvPr id="2" name="圖片 1" descr="一張含有 房間 的圖片&#10;&#10;自動產生的描述">
            <a:extLst>
              <a:ext uri="{FF2B5EF4-FFF2-40B4-BE49-F238E27FC236}">
                <a16:creationId xmlns:a16="http://schemas.microsoft.com/office/drawing/2014/main" id="{A8140E3A-B955-41F3-A3F4-D3AD8B69F4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1248" y="3585503"/>
            <a:ext cx="1078435" cy="1078435"/>
          </a:xfrm>
          <a:prstGeom prst="rect">
            <a:avLst/>
          </a:prstGeom>
          <a:effectLst>
            <a:glow rad="101600">
              <a:schemeClr val="bg1">
                <a:alpha val="60000"/>
              </a:schemeClr>
            </a:glow>
          </a:effectLst>
        </p:spPr>
      </p:pic>
    </p:spTree>
    <p:extLst>
      <p:ext uri="{BB962C8B-B14F-4D97-AF65-F5344CB8AC3E}">
        <p14:creationId xmlns:p14="http://schemas.microsoft.com/office/powerpoint/2010/main" val="1854247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B1DD7B0D-15E4-48D2-A1EC-5BE2E17AE99A}"/>
              </a:ext>
            </a:extLst>
          </p:cNvPr>
          <p:cNvSpPr/>
          <p:nvPr/>
        </p:nvSpPr>
        <p:spPr>
          <a:xfrm>
            <a:off x="6155868" y="383616"/>
            <a:ext cx="5775511" cy="6092243"/>
          </a:xfrm>
          <a:prstGeom prst="roundRect">
            <a:avLst>
              <a:gd name="adj" fmla="val 3961"/>
            </a:avLst>
          </a:prstGeom>
          <a:gradFill>
            <a:gsLst>
              <a:gs pos="50000">
                <a:schemeClr val="tx1"/>
              </a:gs>
              <a:gs pos="100000">
                <a:schemeClr val="bg1"/>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180975" defTabSz="1219170">
              <a:lnSpc>
                <a:spcPct val="150000"/>
              </a:lnSpc>
              <a:defRPr/>
            </a:pPr>
            <a:endParaRPr lang="zh-TW" altLang="en-US" sz="2000" b="1"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矩形 10">
            <a:extLst>
              <a:ext uri="{FF2B5EF4-FFF2-40B4-BE49-F238E27FC236}">
                <a16:creationId xmlns:a16="http://schemas.microsoft.com/office/drawing/2014/main" id="{D5C08516-32D9-403C-986E-EF28EC3EA415}"/>
              </a:ext>
            </a:extLst>
          </p:cNvPr>
          <p:cNvSpPr/>
          <p:nvPr/>
        </p:nvSpPr>
        <p:spPr>
          <a:xfrm>
            <a:off x="6173796" y="1510053"/>
            <a:ext cx="5731837" cy="1836908"/>
          </a:xfrm>
          <a:prstGeom prst="rect">
            <a:avLst/>
          </a:prstGeom>
          <a:gradFill>
            <a:gsLst>
              <a:gs pos="0">
                <a:srgbClr val="C00000"/>
              </a:gs>
              <a:gs pos="8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a:extLst>
              <a:ext uri="{FF2B5EF4-FFF2-40B4-BE49-F238E27FC236}">
                <a16:creationId xmlns:a16="http://schemas.microsoft.com/office/drawing/2014/main" id="{D6F241AC-3C30-48BF-AEBB-48A8473751C1}"/>
              </a:ext>
            </a:extLst>
          </p:cNvPr>
          <p:cNvGrpSpPr/>
          <p:nvPr/>
        </p:nvGrpSpPr>
        <p:grpSpPr>
          <a:xfrm>
            <a:off x="-100980" y="1059371"/>
            <a:ext cx="6039552" cy="3952817"/>
            <a:chOff x="685800" y="-71461"/>
            <a:chExt cx="6737112" cy="4409361"/>
          </a:xfrm>
        </p:grpSpPr>
        <p:sp>
          <p:nvSpPr>
            <p:cNvPr id="19" name="手繪多邊形: 圖案 18">
              <a:extLst>
                <a:ext uri="{FF2B5EF4-FFF2-40B4-BE49-F238E27FC236}">
                  <a16:creationId xmlns:a16="http://schemas.microsoft.com/office/drawing/2014/main" id="{BD051A41-BF17-4F3B-AD75-E1FFF74EBEE0}"/>
                </a:ext>
              </a:extLst>
            </p:cNvPr>
            <p:cNvSpPr/>
            <p:nvPr/>
          </p:nvSpPr>
          <p:spPr>
            <a:xfrm>
              <a:off x="685800" y="609600"/>
              <a:ext cx="6172200" cy="3728300"/>
            </a:xfrm>
            <a:custGeom>
              <a:avLst/>
              <a:gdLst>
                <a:gd name="connsiteX0" fmla="*/ 0 w 8238427"/>
                <a:gd name="connsiteY0" fmla="*/ 4660891 h 4657082"/>
                <a:gd name="connsiteX1" fmla="*/ 1856887 w 8238427"/>
                <a:gd name="connsiteY1" fmla="*/ 3134945 h 4657082"/>
                <a:gd name="connsiteX2" fmla="*/ 3750523 w 8238427"/>
                <a:gd name="connsiteY2" fmla="*/ 3318756 h 4657082"/>
                <a:gd name="connsiteX3" fmla="*/ 5092658 w 8238427"/>
                <a:gd name="connsiteY3" fmla="*/ 965493 h 4657082"/>
                <a:gd name="connsiteX4" fmla="*/ 8242437 w 8238427"/>
                <a:gd name="connsiteY4" fmla="*/ 0 h 4657082"/>
                <a:gd name="connsiteX0" fmla="*/ 0 w 8242437"/>
                <a:gd name="connsiteY0" fmla="*/ 4660891 h 4660891"/>
                <a:gd name="connsiteX1" fmla="*/ 1800327 w 8242437"/>
                <a:gd name="connsiteY1" fmla="*/ 3257493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34339 w 8242437"/>
                <a:gd name="connsiteY1" fmla="*/ 3351761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43766 w 8242437"/>
                <a:gd name="connsiteY1" fmla="*/ 3257493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43766 w 8242437"/>
                <a:gd name="connsiteY1" fmla="*/ 3257493 h 4660891"/>
                <a:gd name="connsiteX2" fmla="*/ 3750523 w 8242437"/>
                <a:gd name="connsiteY2" fmla="*/ 3318756 h 4660891"/>
                <a:gd name="connsiteX3" fmla="*/ 5081390 w 8242437"/>
                <a:gd name="connsiteY3" fmla="*/ 1278596 h 4660891"/>
                <a:gd name="connsiteX4" fmla="*/ 8242437 w 8242437"/>
                <a:gd name="connsiteY4" fmla="*/ 0 h 4660891"/>
                <a:gd name="connsiteX0" fmla="*/ 0 w 6777330"/>
                <a:gd name="connsiteY0" fmla="*/ 4748951 h 4748951"/>
                <a:gd name="connsiteX1" fmla="*/ 1743766 w 6777330"/>
                <a:gd name="connsiteY1" fmla="*/ 3345553 h 4748951"/>
                <a:gd name="connsiteX2" fmla="*/ 3750523 w 6777330"/>
                <a:gd name="connsiteY2" fmla="*/ 3406816 h 4748951"/>
                <a:gd name="connsiteX3" fmla="*/ 5081390 w 6777330"/>
                <a:gd name="connsiteY3" fmla="*/ 1366656 h 4748951"/>
                <a:gd name="connsiteX4" fmla="*/ 6777330 w 6777330"/>
                <a:gd name="connsiteY4" fmla="*/ 0 h 4748951"/>
                <a:gd name="connsiteX0" fmla="*/ 0 w 6777330"/>
                <a:gd name="connsiteY0" fmla="*/ 4748951 h 4748951"/>
                <a:gd name="connsiteX1" fmla="*/ 1743766 w 6777330"/>
                <a:gd name="connsiteY1" fmla="*/ 3345553 h 4748951"/>
                <a:gd name="connsiteX2" fmla="*/ 3750523 w 6777330"/>
                <a:gd name="connsiteY2" fmla="*/ 3406816 h 4748951"/>
                <a:gd name="connsiteX3" fmla="*/ 4968690 w 6777330"/>
                <a:gd name="connsiteY3" fmla="*/ 1288380 h 4748951"/>
                <a:gd name="connsiteX4" fmla="*/ 6777330 w 6777330"/>
                <a:gd name="connsiteY4" fmla="*/ 0 h 4748951"/>
                <a:gd name="connsiteX0" fmla="*/ 0 w 6777330"/>
                <a:gd name="connsiteY0" fmla="*/ 4748951 h 4748951"/>
                <a:gd name="connsiteX1" fmla="*/ 1743766 w 6777330"/>
                <a:gd name="connsiteY1" fmla="*/ 3345553 h 4748951"/>
                <a:gd name="connsiteX2" fmla="*/ 3750523 w 6777330"/>
                <a:gd name="connsiteY2" fmla="*/ 3406816 h 4748951"/>
                <a:gd name="connsiteX3" fmla="*/ 5058850 w 6777330"/>
                <a:gd name="connsiteY3" fmla="*/ 1259027 h 4748951"/>
                <a:gd name="connsiteX4" fmla="*/ 6777330 w 6777330"/>
                <a:gd name="connsiteY4" fmla="*/ 0 h 4748951"/>
                <a:gd name="connsiteX0" fmla="*/ 0 w 6664630"/>
                <a:gd name="connsiteY0" fmla="*/ 4739166 h 4739166"/>
                <a:gd name="connsiteX1" fmla="*/ 1743766 w 6664630"/>
                <a:gd name="connsiteY1" fmla="*/ 3335768 h 4739166"/>
                <a:gd name="connsiteX2" fmla="*/ 3750523 w 6664630"/>
                <a:gd name="connsiteY2" fmla="*/ 3397031 h 4739166"/>
                <a:gd name="connsiteX3" fmla="*/ 5058850 w 6664630"/>
                <a:gd name="connsiteY3" fmla="*/ 1249242 h 4739166"/>
                <a:gd name="connsiteX4" fmla="*/ 6664630 w 6664630"/>
                <a:gd name="connsiteY4" fmla="*/ 0 h 4739166"/>
                <a:gd name="connsiteX0" fmla="*/ 0 w 6664630"/>
                <a:gd name="connsiteY0" fmla="*/ 4739166 h 4739166"/>
                <a:gd name="connsiteX1" fmla="*/ 1743766 w 6664630"/>
                <a:gd name="connsiteY1" fmla="*/ 3335768 h 4739166"/>
                <a:gd name="connsiteX2" fmla="*/ 3851953 w 6664630"/>
                <a:gd name="connsiteY2" fmla="*/ 307414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3851953 w 6664630"/>
                <a:gd name="connsiteY2" fmla="*/ 307414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3863224 w 6664630"/>
                <a:gd name="connsiteY2" fmla="*/ 287845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4054815 w 6664630"/>
                <a:gd name="connsiteY2" fmla="*/ 2966514 h 4739166"/>
                <a:gd name="connsiteX3" fmla="*/ 5058850 w 6664630"/>
                <a:gd name="connsiteY3" fmla="*/ 1249242 h 4739166"/>
                <a:gd name="connsiteX4" fmla="*/ 6664630 w 6664630"/>
                <a:gd name="connsiteY4" fmla="*/ 0 h 4739166"/>
                <a:gd name="connsiteX0" fmla="*/ 0 w 6923842"/>
                <a:gd name="connsiteY0" fmla="*/ 4338002 h 4338002"/>
                <a:gd name="connsiteX1" fmla="*/ 1394394 w 6923842"/>
                <a:gd name="connsiteY1" fmla="*/ 3277062 h 4338002"/>
                <a:gd name="connsiteX2" fmla="*/ 4314027 w 6923842"/>
                <a:gd name="connsiteY2" fmla="*/ 2966514 h 4338002"/>
                <a:gd name="connsiteX3" fmla="*/ 5318062 w 6923842"/>
                <a:gd name="connsiteY3" fmla="*/ 1249242 h 4338002"/>
                <a:gd name="connsiteX4" fmla="*/ 6923842 w 6923842"/>
                <a:gd name="connsiteY4" fmla="*/ 0 h 4338002"/>
                <a:gd name="connsiteX0" fmla="*/ 0 w 6791280"/>
                <a:gd name="connsiteY0" fmla="*/ 4359500 h 4359500"/>
                <a:gd name="connsiteX1" fmla="*/ 1394394 w 6791280"/>
                <a:gd name="connsiteY1" fmla="*/ 3298560 h 4359500"/>
                <a:gd name="connsiteX2" fmla="*/ 4314027 w 6791280"/>
                <a:gd name="connsiteY2" fmla="*/ 2988012 h 4359500"/>
                <a:gd name="connsiteX3" fmla="*/ 5318062 w 6791280"/>
                <a:gd name="connsiteY3" fmla="*/ 1270740 h 4359500"/>
                <a:gd name="connsiteX4" fmla="*/ 6791280 w 6791280"/>
                <a:gd name="connsiteY4" fmla="*/ 0 h 4359500"/>
                <a:gd name="connsiteX0" fmla="*/ 0 w 6791280"/>
                <a:gd name="connsiteY0" fmla="*/ 4359500 h 4359500"/>
                <a:gd name="connsiteX1" fmla="*/ 1394394 w 6791280"/>
                <a:gd name="connsiteY1" fmla="*/ 3298560 h 4359500"/>
                <a:gd name="connsiteX2" fmla="*/ 4314027 w 6791280"/>
                <a:gd name="connsiteY2" fmla="*/ 2988012 h 4359500"/>
                <a:gd name="connsiteX3" fmla="*/ 5583187 w 6791280"/>
                <a:gd name="connsiteY3" fmla="*/ 1281488 h 4359500"/>
                <a:gd name="connsiteX4" fmla="*/ 6791280 w 6791280"/>
                <a:gd name="connsiteY4" fmla="*/ 0 h 4359500"/>
                <a:gd name="connsiteX0" fmla="*/ 0 w 6923842"/>
                <a:gd name="connsiteY0" fmla="*/ 4359500 h 4359500"/>
                <a:gd name="connsiteX1" fmla="*/ 1394394 w 6923842"/>
                <a:gd name="connsiteY1" fmla="*/ 3298560 h 4359500"/>
                <a:gd name="connsiteX2" fmla="*/ 4314027 w 6923842"/>
                <a:gd name="connsiteY2" fmla="*/ 2988012 h 4359500"/>
                <a:gd name="connsiteX3" fmla="*/ 5583187 w 6923842"/>
                <a:gd name="connsiteY3" fmla="*/ 1281488 h 4359500"/>
                <a:gd name="connsiteX4" fmla="*/ 6923842 w 6923842"/>
                <a:gd name="connsiteY4" fmla="*/ 0 h 4359500"/>
                <a:gd name="connsiteX0" fmla="*/ 0 w 6923842"/>
                <a:gd name="connsiteY0" fmla="*/ 4359500 h 4359500"/>
                <a:gd name="connsiteX1" fmla="*/ 1394394 w 6923842"/>
                <a:gd name="connsiteY1" fmla="*/ 3298560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22004 w 6923842"/>
                <a:gd name="connsiteY3" fmla="*/ 1216996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22004 w 6923842"/>
                <a:gd name="connsiteY3" fmla="*/ 1216996 h 4359500"/>
                <a:gd name="connsiteX4" fmla="*/ 6923842 w 6923842"/>
                <a:gd name="connsiteY4" fmla="*/ 0 h 435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842" h="4359500">
                  <a:moveTo>
                    <a:pt x="0" y="4359500"/>
                  </a:moveTo>
                  <a:lnTo>
                    <a:pt x="1384197" y="3094334"/>
                  </a:lnTo>
                  <a:lnTo>
                    <a:pt x="4752502" y="2848278"/>
                  </a:lnTo>
                  <a:lnTo>
                    <a:pt x="5522004" y="1216996"/>
                  </a:lnTo>
                  <a:lnTo>
                    <a:pt x="6923842" y="0"/>
                  </a:lnTo>
                </a:path>
              </a:pathLst>
            </a:custGeom>
            <a:noFill/>
            <a:ln w="247124"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手繪多邊形: 圖案 19">
              <a:extLst>
                <a:ext uri="{FF2B5EF4-FFF2-40B4-BE49-F238E27FC236}">
                  <a16:creationId xmlns:a16="http://schemas.microsoft.com/office/drawing/2014/main" id="{95B807C5-5383-4C57-A70A-FB5001475667}"/>
                </a:ext>
              </a:extLst>
            </p:cNvPr>
            <p:cNvSpPr/>
            <p:nvPr/>
          </p:nvSpPr>
          <p:spPr>
            <a:xfrm rot="12658935">
              <a:off x="6471096" y="-71461"/>
              <a:ext cx="951816" cy="926306"/>
            </a:xfrm>
            <a:custGeom>
              <a:avLst/>
              <a:gdLst>
                <a:gd name="connsiteX0" fmla="*/ 216751 w 714932"/>
                <a:gd name="connsiteY0" fmla="*/ 707115 h 701569"/>
                <a:gd name="connsiteX1" fmla="*/ 720679 w 714932"/>
                <a:gd name="connsiteY1" fmla="*/ 165904 h 701569"/>
                <a:gd name="connsiteX2" fmla="*/ 0 w 714932"/>
                <a:gd name="connsiteY2" fmla="*/ 0 h 701569"/>
              </a:gdLst>
              <a:ahLst/>
              <a:cxnLst>
                <a:cxn ang="0">
                  <a:pos x="connsiteX0" y="connsiteY0"/>
                </a:cxn>
                <a:cxn ang="0">
                  <a:pos x="connsiteX1" y="connsiteY1"/>
                </a:cxn>
                <a:cxn ang="0">
                  <a:pos x="connsiteX2" y="connsiteY2"/>
                </a:cxn>
              </a:cxnLst>
              <a:rect l="l" t="t" r="r" b="b"/>
              <a:pathLst>
                <a:path w="714932" h="701569">
                  <a:moveTo>
                    <a:pt x="216751" y="707115"/>
                  </a:moveTo>
                  <a:lnTo>
                    <a:pt x="720679" y="165904"/>
                  </a:lnTo>
                  <a:lnTo>
                    <a:pt x="0" y="0"/>
                  </a:lnTo>
                  <a:close/>
                </a:path>
              </a:pathLst>
            </a:custGeom>
            <a:solidFill>
              <a:srgbClr val="C00000"/>
            </a:solidFill>
            <a:ln w="66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橢圓 20">
              <a:extLst>
                <a:ext uri="{FF2B5EF4-FFF2-40B4-BE49-F238E27FC236}">
                  <a16:creationId xmlns:a16="http://schemas.microsoft.com/office/drawing/2014/main" id="{3170F51F-B797-4F1B-96D0-812FD983D57B}"/>
                </a:ext>
              </a:extLst>
            </p:cNvPr>
            <p:cNvSpPr/>
            <p:nvPr/>
          </p:nvSpPr>
          <p:spPr>
            <a:xfrm>
              <a:off x="1775483" y="3124827"/>
              <a:ext cx="313440" cy="313440"/>
            </a:xfrm>
            <a:prstGeom prst="ellipse">
              <a:avLst/>
            </a:prstGeom>
            <a:gradFill flip="none" rotWithShape="1">
              <a:gsLst>
                <a:gs pos="0">
                  <a:schemeClr val="accent2"/>
                </a:gs>
                <a:gs pos="100000">
                  <a:srgbClr val="FFFF00"/>
                </a:gs>
              </a:gsLst>
              <a:lin ang="0" scaled="0"/>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sp>
          <p:nvSpPr>
            <p:cNvPr id="22" name="橢圓 21">
              <a:extLst>
                <a:ext uri="{FF2B5EF4-FFF2-40B4-BE49-F238E27FC236}">
                  <a16:creationId xmlns:a16="http://schemas.microsoft.com/office/drawing/2014/main" id="{68F60203-D1B7-44B5-A0F7-394E54D22892}"/>
                </a:ext>
              </a:extLst>
            </p:cNvPr>
            <p:cNvSpPr/>
            <p:nvPr/>
          </p:nvSpPr>
          <p:spPr>
            <a:xfrm>
              <a:off x="4739235" y="2896771"/>
              <a:ext cx="313440" cy="313440"/>
            </a:xfrm>
            <a:prstGeom prst="ellipse">
              <a:avLst/>
            </a:prstGeom>
            <a:gradFill flip="none" rotWithShape="1">
              <a:gsLst>
                <a:gs pos="0">
                  <a:schemeClr val="accent2"/>
                </a:gs>
                <a:gs pos="100000">
                  <a:srgbClr val="FFFF00"/>
                </a:gs>
              </a:gsLst>
              <a:lin ang="0" scaled="0"/>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sp>
          <p:nvSpPr>
            <p:cNvPr id="23" name="橢圓 22">
              <a:extLst>
                <a:ext uri="{FF2B5EF4-FFF2-40B4-BE49-F238E27FC236}">
                  <a16:creationId xmlns:a16="http://schemas.microsoft.com/office/drawing/2014/main" id="{B9104C68-CE4B-48DC-AE8E-256453523A16}"/>
                </a:ext>
              </a:extLst>
            </p:cNvPr>
            <p:cNvSpPr/>
            <p:nvPr/>
          </p:nvSpPr>
          <p:spPr>
            <a:xfrm>
              <a:off x="6528255" y="609600"/>
              <a:ext cx="313440" cy="313440"/>
            </a:xfrm>
            <a:prstGeom prst="ellipse">
              <a:avLst/>
            </a:prstGeom>
            <a:gradFill flip="none" rotWithShape="1">
              <a:gsLst>
                <a:gs pos="0">
                  <a:schemeClr val="accent2"/>
                </a:gs>
                <a:gs pos="100000">
                  <a:srgbClr val="FFFF00"/>
                </a:gs>
              </a:gsLst>
              <a:lin ang="0" scaled="0"/>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 name="標題 1">
            <a:extLst>
              <a:ext uri="{FF2B5EF4-FFF2-40B4-BE49-F238E27FC236}">
                <a16:creationId xmlns:a16="http://schemas.microsoft.com/office/drawing/2014/main" id="{97CAA0B8-409A-4D00-9648-04AA77E26DCC}"/>
              </a:ext>
            </a:extLst>
          </p:cNvPr>
          <p:cNvSpPr>
            <a:spLocks noGrp="1"/>
          </p:cNvSpPr>
          <p:nvPr>
            <p:ph type="title"/>
          </p:nvPr>
        </p:nvSpPr>
        <p:spPr>
          <a:xfrm>
            <a:off x="0" y="376820"/>
            <a:ext cx="5020154" cy="2172443"/>
          </a:xfrm>
        </p:spPr>
        <p:txBody>
          <a:bodyPr anchor="ctr">
            <a:noAutofit/>
          </a:bodyPr>
          <a:lstStyle/>
          <a:p>
            <a:pPr lvl="0" algn="ctr">
              <a:defRPr/>
            </a:pPr>
            <a:r>
              <a:rPr lang="en-US" altLang="zh-TW" sz="3500" b="1"/>
              <a:t>PoE Power Sourcing Equipment </a:t>
            </a:r>
            <a:br>
              <a:rPr lang="en-US" altLang="zh-TW" sz="3500" b="1"/>
            </a:br>
            <a:r>
              <a:rPr lang="en-US" altLang="zh-TW" sz="3500" b="1"/>
              <a:t>product evolution</a:t>
            </a:r>
          </a:p>
        </p:txBody>
      </p:sp>
      <p:sp>
        <p:nvSpPr>
          <p:cNvPr id="59" name="矩形 58">
            <a:extLst>
              <a:ext uri="{FF2B5EF4-FFF2-40B4-BE49-F238E27FC236}">
                <a16:creationId xmlns:a16="http://schemas.microsoft.com/office/drawing/2014/main" id="{7278E7B2-A05C-46BC-8AC0-44ED96D54A8D}"/>
              </a:ext>
            </a:extLst>
          </p:cNvPr>
          <p:cNvSpPr/>
          <p:nvPr/>
        </p:nvSpPr>
        <p:spPr>
          <a:xfrm>
            <a:off x="7110757" y="474580"/>
            <a:ext cx="4820622" cy="984885"/>
          </a:xfrm>
          <a:prstGeom prst="rect">
            <a:avLst/>
          </a:prstGeom>
        </p:spPr>
        <p:txBody>
          <a:bodyPr wrap="square" anchor="t">
            <a:spAutoFit/>
          </a:bodyPr>
          <a:lstStyle/>
          <a:p>
            <a:pPr marL="0" marR="0" lvl="0" indent="0" defTabSz="457200" rtl="0" eaLnBrk="1" fontAlgn="auto" latinLnBrk="0" hangingPunct="1">
              <a:spcBef>
                <a:spcPts val="0"/>
              </a:spcBef>
              <a:spcAft>
                <a:spcPts val="0"/>
              </a:spcAft>
              <a:buClrTx/>
              <a:buSzTx/>
              <a:buFontTx/>
              <a:buNone/>
              <a:tabLst/>
              <a:defRPr/>
            </a:pPr>
            <a:r>
              <a:rPr lang="en-US" altLang="zh-TW" sz="3600" b="1">
                <a:solidFill>
                  <a:srgbClr val="FFFF00"/>
                </a:solidFill>
                <a:latin typeface="Arial" panose="020B0604020202020204" pitchFamily="34" charset="0"/>
                <a:ea typeface="微軟正黑體" panose="020B0604030504040204" pitchFamily="34" charset="-120"/>
                <a:cs typeface="Arial" panose="020B0604020202020204" pitchFamily="34" charset="0"/>
              </a:rPr>
              <a:t>3</a:t>
            </a:r>
            <a:r>
              <a:rPr lang="en-US" altLang="zh-TW" sz="3600" b="1" baseline="30000">
                <a:solidFill>
                  <a:srgbClr val="FFFF00"/>
                </a:solidFill>
                <a:latin typeface="Arial" panose="020B0604020202020204" pitchFamily="34" charset="0"/>
                <a:ea typeface="微軟正黑體" panose="020B0604030504040204" pitchFamily="34" charset="-120"/>
                <a:cs typeface="Arial" panose="020B0604020202020204" pitchFamily="34" charset="0"/>
              </a:rPr>
              <a:t>rd</a:t>
            </a:r>
            <a:r>
              <a:rPr lang="en-US" altLang="zh-TW" sz="3600" b="1">
                <a:solidFill>
                  <a:srgbClr val="FFFF00"/>
                </a:solidFill>
                <a:latin typeface="Arial" panose="020B0604020202020204" pitchFamily="34" charset="0"/>
                <a:ea typeface="微軟正黑體" panose="020B0604030504040204" pitchFamily="34" charset="-120"/>
                <a:cs typeface="Arial" panose="020B0604020202020204" pitchFamily="34" charset="0"/>
              </a:rPr>
              <a:t> Generation</a:t>
            </a:r>
            <a:endParaRPr kumimoji="0" lang="en-US" altLang="zh-TW" sz="3600" b="1" i="0" u="none" strike="noStrike" kern="1200" cap="none" spc="0" normalizeH="0" baseline="0" noProof="0">
              <a:ln>
                <a:noFill/>
              </a:ln>
              <a:solidFill>
                <a:srgbClr val="FFFF00"/>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defTabSz="457200" rtl="0" eaLnBrk="1" fontAlgn="auto" latinLnBrk="0" hangingPunct="1">
              <a:spcBef>
                <a:spcPts val="0"/>
              </a:spcBef>
              <a:spcAft>
                <a:spcPts val="0"/>
              </a:spcAft>
              <a:buClrTx/>
              <a:buSzTx/>
              <a:buFontTx/>
              <a:buNone/>
              <a:tabLst/>
              <a:defRPr/>
            </a:pPr>
            <a:r>
              <a:rPr kumimoji="0" lang="zh-TW" altLang="en-US" sz="2200" b="1" i="0" u="none" strike="noStrike" kern="1200" cap="none" spc="0" normalizeH="0" baseline="0" noProof="0">
                <a:ln>
                  <a:noFill/>
                </a:ln>
                <a:solidFill>
                  <a:srgbClr val="FFFF00"/>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2200" b="1" i="0" u="none" strike="noStrike" kern="1200" cap="none" spc="0" normalizeH="0" baseline="0" noProof="0">
                <a:ln>
                  <a:noFill/>
                </a:ln>
                <a:solidFill>
                  <a:srgbClr val="FFFF00"/>
                </a:solidFill>
                <a:effectLst/>
                <a:uLnTx/>
                <a:uFillTx/>
                <a:latin typeface="Arial" panose="020B0604020202020204" pitchFamily="34" charset="0"/>
                <a:ea typeface="微軟正黑體" panose="020B0604030504040204" pitchFamily="34" charset="-120"/>
                <a:cs typeface="Arial" panose="020B0604020202020204" pitchFamily="34" charset="0"/>
              </a:rPr>
              <a:t>Guardian Smart edge PoE switch</a:t>
            </a:r>
          </a:p>
        </p:txBody>
      </p:sp>
      <p:sp>
        <p:nvSpPr>
          <p:cNvPr id="60" name="矩形 59">
            <a:extLst>
              <a:ext uri="{FF2B5EF4-FFF2-40B4-BE49-F238E27FC236}">
                <a16:creationId xmlns:a16="http://schemas.microsoft.com/office/drawing/2014/main" id="{855DE1A9-43DE-4C05-98E5-AEBEA2CE039A}"/>
              </a:ext>
            </a:extLst>
          </p:cNvPr>
          <p:cNvSpPr/>
          <p:nvPr/>
        </p:nvSpPr>
        <p:spPr>
          <a:xfrm>
            <a:off x="6498836" y="1523553"/>
            <a:ext cx="3097448" cy="1649522"/>
          </a:xfrm>
          <a:prstGeom prst="rect">
            <a:avLst/>
          </a:prstGeom>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chemeClr val="bg1"/>
                </a:solidFill>
                <a:effectLst/>
                <a:uLnTx/>
                <a:uFillTx/>
                <a:latin typeface="Arial"/>
                <a:ea typeface="微軟正黑體"/>
                <a:cs typeface="Arial"/>
              </a:rPr>
              <a:t>QGD-3014-16PT</a:t>
            </a:r>
          </a:p>
          <a:p>
            <a:pPr marL="83820" marR="0" lvl="0" indent="-838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400" b="1" i="0" u="none" strike="noStrike" kern="1200" cap="none" spc="0" normalizeH="0" baseline="0" noProof="0" dirty="0">
                <a:ln>
                  <a:noFill/>
                </a:ln>
                <a:solidFill>
                  <a:schemeClr val="bg1"/>
                </a:solidFill>
                <a:effectLst/>
                <a:uLnTx/>
                <a:uFillTx/>
                <a:latin typeface="Arial"/>
                <a:ea typeface="微軟正黑體"/>
                <a:cs typeface="Arial"/>
              </a:rPr>
              <a:t>I</a:t>
            </a:r>
            <a:r>
              <a:rPr kumimoji="0" lang="en-US" altLang="zh-TW" sz="1300" b="1" i="0" u="none" strike="noStrike" kern="1200" cap="none" spc="0" normalizeH="0" baseline="0" noProof="0">
                <a:ln>
                  <a:noFill/>
                </a:ln>
                <a:solidFill>
                  <a:schemeClr val="bg1"/>
                </a:solidFill>
                <a:effectLst/>
                <a:uLnTx/>
                <a:uFillTx/>
                <a:latin typeface="Arial"/>
                <a:ea typeface="微軟正黑體"/>
                <a:cs typeface="Arial"/>
              </a:rPr>
              <a:t>ntel Celeron® J4125</a:t>
            </a:r>
            <a:endParaRPr lang="en-US" altLang="zh-TW" sz="1300" b="1" i="0" u="none" strike="noStrike" kern="1200" cap="none" spc="0" normalizeH="0" baseline="0" noProof="0">
              <a:ln>
                <a:noFill/>
              </a:ln>
              <a:solidFill>
                <a:schemeClr val="bg1"/>
              </a:solidFill>
              <a:effectLst/>
              <a:uLnTx/>
              <a:uFillTx/>
              <a:latin typeface="Arial"/>
              <a:ea typeface="微軟正黑體"/>
              <a:cs typeface="Arial"/>
            </a:endParaRPr>
          </a:p>
          <a:p>
            <a:pPr marL="83820" indent="-83820" defTabSz="457200">
              <a:buFont typeface="Arial" panose="020B0604020202020204" pitchFamily="34" charset="0"/>
              <a:buChar char="•"/>
              <a:defRPr/>
            </a:pPr>
            <a:r>
              <a:rPr lang="en-US" altLang="zh-TW" sz="1300" b="1">
                <a:solidFill>
                  <a:schemeClr val="bg1"/>
                </a:solidFill>
                <a:latin typeface="Arial"/>
                <a:ea typeface="微軟正黑體"/>
                <a:cs typeface="Arial"/>
              </a:rPr>
              <a:t>Built-in 8GB DRAM</a:t>
            </a:r>
          </a:p>
          <a:p>
            <a:pPr marL="83820" marR="0" lvl="0" indent="-838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b="1" i="0" u="none" strike="noStrike" kern="1200" cap="none" spc="0" normalizeH="0" baseline="0" noProof="0">
                <a:ln>
                  <a:noFill/>
                </a:ln>
                <a:solidFill>
                  <a:schemeClr val="bg1"/>
                </a:solidFill>
                <a:effectLst/>
                <a:uLnTx/>
                <a:uFillTx/>
                <a:latin typeface="Arial"/>
                <a:ea typeface="微軟正黑體"/>
                <a:cs typeface="Arial"/>
              </a:rPr>
              <a:t>Equipped with</a:t>
            </a:r>
            <a:r>
              <a:rPr kumimoji="0" lang="zh-TW" altLang="en-US" sz="1300" b="1" i="0" u="none" strike="noStrike" kern="1200" cap="none" spc="0" normalizeH="0" baseline="0" noProof="0">
                <a:ln>
                  <a:noFill/>
                </a:ln>
                <a:solidFill>
                  <a:schemeClr val="bg1"/>
                </a:solidFill>
                <a:effectLst/>
                <a:uLnTx/>
                <a:uFillTx/>
                <a:latin typeface="Arial"/>
                <a:ea typeface="微軟正黑體"/>
                <a:cs typeface="Arial"/>
              </a:rPr>
              <a:t> </a:t>
            </a:r>
            <a:r>
              <a:rPr kumimoji="0" lang="en-US" altLang="zh-TW" sz="1300" b="1" i="0" u="none" strike="noStrike" kern="1200" cap="none" spc="0" normalizeH="0" baseline="0" noProof="0">
                <a:ln>
                  <a:noFill/>
                </a:ln>
                <a:solidFill>
                  <a:schemeClr val="bg1"/>
                </a:solidFill>
                <a:effectLst/>
                <a:uLnTx/>
                <a:uFillTx/>
                <a:latin typeface="Arial"/>
                <a:ea typeface="微軟正黑體"/>
                <a:cs typeface="Arial"/>
              </a:rPr>
              <a:t>QTS OS</a:t>
            </a:r>
            <a:endParaRPr lang="zh-TW" altLang="en-US" sz="1300" b="1" i="0" u="none" strike="noStrike" kern="1200" cap="none" spc="0" normalizeH="0" baseline="0" noProof="0">
              <a:ln>
                <a:noFill/>
              </a:ln>
              <a:solidFill>
                <a:schemeClr val="bg1"/>
              </a:solidFill>
              <a:effectLst/>
              <a:uLnTx/>
              <a:uFillTx/>
              <a:latin typeface="Arial"/>
              <a:ea typeface="微軟正黑體"/>
              <a:cs typeface="Arial"/>
            </a:endParaRPr>
          </a:p>
          <a:p>
            <a:pPr marL="83820" indent="-83820" defTabSz="457200">
              <a:buFont typeface="Arial" panose="020B0604020202020204" pitchFamily="34" charset="0"/>
              <a:buChar char="•"/>
              <a:defRPr/>
            </a:pPr>
            <a:r>
              <a:rPr kumimoji="0" lang="en-US" altLang="zh-TW" sz="1300" b="1" i="0" u="none" strike="noStrike" kern="1200" cap="none" spc="0" normalizeH="0" baseline="0" noProof="0">
                <a:ln>
                  <a:noFill/>
                </a:ln>
                <a:solidFill>
                  <a:schemeClr val="bg1"/>
                </a:solidFill>
                <a:effectLst/>
                <a:uLnTx/>
                <a:uFillTx/>
                <a:latin typeface="Arial"/>
                <a:ea typeface="微軟正黑體"/>
                <a:cs typeface="Arial"/>
              </a:rPr>
              <a:t>Secure IP Surveillance</a:t>
            </a:r>
            <a:r>
              <a:rPr lang="en-US" altLang="zh-TW" sz="1300" b="1">
                <a:solidFill>
                  <a:schemeClr val="bg1"/>
                </a:solidFill>
                <a:latin typeface="Arial"/>
                <a:ea typeface="微軟正黑體"/>
                <a:cs typeface="Arial"/>
              </a:rPr>
              <a:t> </a:t>
            </a:r>
            <a:endParaRPr lang="zh-TW" altLang="en-US" sz="1300" b="1"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83820" marR="0" lvl="0" indent="-838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300" b="1">
                <a:solidFill>
                  <a:schemeClr val="bg1"/>
                </a:solidFill>
                <a:latin typeface="Arial"/>
                <a:ea typeface="微軟正黑體"/>
                <a:cs typeface="Arial"/>
              </a:rPr>
              <a:t>Hybrid</a:t>
            </a:r>
            <a:r>
              <a:rPr lang="zh-TW" altLang="en-US" sz="1300" b="1">
                <a:solidFill>
                  <a:schemeClr val="bg1"/>
                </a:solidFill>
                <a:latin typeface="Arial"/>
                <a:ea typeface="微軟正黑體"/>
                <a:cs typeface="Arial"/>
              </a:rPr>
              <a:t> </a:t>
            </a:r>
            <a:r>
              <a:rPr lang="en-US" altLang="zh-TW" sz="1300" b="1">
                <a:solidFill>
                  <a:schemeClr val="bg1"/>
                </a:solidFill>
                <a:latin typeface="Arial"/>
                <a:ea typeface="微軟正黑體"/>
                <a:cs typeface="Arial"/>
              </a:rPr>
              <a:t>cloud</a:t>
            </a:r>
            <a:r>
              <a:rPr lang="zh-TW" altLang="en-US" sz="1300" b="1">
                <a:solidFill>
                  <a:schemeClr val="bg1"/>
                </a:solidFill>
                <a:latin typeface="Arial"/>
                <a:ea typeface="微軟正黑體"/>
                <a:cs typeface="Arial"/>
              </a:rPr>
              <a:t> </a:t>
            </a:r>
            <a:r>
              <a:rPr lang="en-US" altLang="zh-TW" sz="1300" b="1">
                <a:solidFill>
                  <a:schemeClr val="bg1"/>
                </a:solidFill>
                <a:latin typeface="Arial"/>
                <a:ea typeface="微軟正黑體"/>
                <a:cs typeface="Arial"/>
              </a:rPr>
              <a:t>storage</a:t>
            </a:r>
            <a:endParaRPr lang="zh-TW" altLang="en-US" sz="1300" b="1" i="0" u="none" strike="noStrike" kern="1200" cap="none" spc="0" normalizeH="0" baseline="0" noProof="0">
              <a:ln>
                <a:noFill/>
              </a:ln>
              <a:solidFill>
                <a:schemeClr val="bg1"/>
              </a:solidFill>
              <a:effectLst/>
              <a:uLnTx/>
              <a:uFillTx/>
              <a:latin typeface="Arial"/>
              <a:ea typeface="微軟正黑體"/>
              <a:cs typeface="Arial"/>
            </a:endParaRPr>
          </a:p>
          <a:p>
            <a:pPr marL="83820" marR="0" lvl="0" indent="-838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b="1" i="0" u="none" strike="noStrike" kern="1200" cap="none" spc="0" normalizeH="0" baseline="0" noProof="0">
                <a:ln>
                  <a:noFill/>
                </a:ln>
                <a:solidFill>
                  <a:schemeClr val="bg1"/>
                </a:solidFill>
                <a:effectLst/>
                <a:uLnTx/>
                <a:uFillTx/>
                <a:latin typeface="Arial"/>
                <a:ea typeface="微軟正黑體"/>
                <a:cs typeface="Arial"/>
              </a:rPr>
              <a:t>IEEE </a:t>
            </a:r>
            <a:r>
              <a:rPr lang="en-US" altLang="zh-TW" sz="1300" b="1">
                <a:solidFill>
                  <a:schemeClr val="bg1"/>
                </a:solidFill>
                <a:latin typeface="Arial"/>
                <a:ea typeface="微軟正黑體"/>
                <a:cs typeface="Arial"/>
              </a:rPr>
              <a:t>802.3at/</a:t>
            </a:r>
            <a:r>
              <a:rPr lang="en-US" altLang="zh-TW" sz="1300" b="1" err="1">
                <a:solidFill>
                  <a:schemeClr val="bg1"/>
                </a:solidFill>
                <a:latin typeface="Arial"/>
                <a:ea typeface="微軟正黑體"/>
                <a:cs typeface="Arial"/>
              </a:rPr>
              <a:t>af</a:t>
            </a:r>
            <a:endParaRPr lang="en-US" altLang="zh-TW" sz="1300" b="1" i="0" u="none" strike="noStrike" kern="1200" cap="none" spc="0" normalizeH="0" baseline="0" noProof="0">
              <a:ln>
                <a:noFill/>
              </a:ln>
              <a:solidFill>
                <a:schemeClr val="bg1"/>
              </a:solidFill>
              <a:effectLst/>
              <a:uLnTx/>
              <a:uFillTx/>
              <a:latin typeface="Arial"/>
              <a:ea typeface="微軟正黑體"/>
              <a:cs typeface="Arial"/>
            </a:endParaRPr>
          </a:p>
          <a:p>
            <a:pPr marL="83820" marR="0" lvl="0" indent="-838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b="1" i="0" u="none" strike="noStrike" kern="1200" cap="none" spc="0" normalizeH="0" baseline="0" noProof="0">
                <a:ln>
                  <a:noFill/>
                </a:ln>
                <a:solidFill>
                  <a:schemeClr val="bg1"/>
                </a:solidFill>
                <a:effectLst/>
                <a:uLnTx/>
                <a:uFillTx/>
                <a:latin typeface="Arial"/>
                <a:ea typeface="微軟正黑體"/>
                <a:cs typeface="Arial"/>
              </a:rPr>
              <a:t>SD-WAN (</a:t>
            </a:r>
            <a:r>
              <a:rPr kumimoji="0" lang="en-US" altLang="zh-TW" sz="1300" b="1" i="0" u="none" strike="noStrike" kern="1200" cap="none" spc="0" normalizeH="0" baseline="0" noProof="0" err="1">
                <a:ln>
                  <a:noFill/>
                </a:ln>
                <a:solidFill>
                  <a:schemeClr val="bg1"/>
                </a:solidFill>
                <a:effectLst/>
                <a:uLnTx/>
                <a:uFillTx/>
                <a:latin typeface="Arial"/>
                <a:ea typeface="微軟正黑體"/>
                <a:cs typeface="Arial"/>
              </a:rPr>
              <a:t>QuWAN</a:t>
            </a:r>
            <a:r>
              <a:rPr kumimoji="0" lang="en-US" altLang="zh-TW" sz="1300" b="1" i="0" u="none" strike="noStrike" kern="1200" cap="none" spc="0" normalizeH="0" baseline="0" noProof="0">
                <a:ln>
                  <a:noFill/>
                </a:ln>
                <a:solidFill>
                  <a:schemeClr val="bg1"/>
                </a:solidFill>
                <a:effectLst/>
                <a:uLnTx/>
                <a:uFillTx/>
                <a:latin typeface="Arial"/>
                <a:ea typeface="微軟正黑體"/>
                <a:cs typeface="Arial"/>
              </a:rPr>
              <a:t>)</a:t>
            </a:r>
            <a:endParaRPr lang="en-US" altLang="zh-TW" sz="1300" b="1" i="0" u="none" strike="noStrike" kern="1200" cap="none" spc="0" normalizeH="0" baseline="0" noProof="0">
              <a:ln>
                <a:noFill/>
              </a:ln>
              <a:solidFill>
                <a:schemeClr val="bg1"/>
              </a:solidFill>
              <a:effectLst/>
              <a:uLnTx/>
              <a:uFillTx/>
              <a:latin typeface="Arial"/>
              <a:ea typeface="微軟正黑體"/>
              <a:cs typeface="Arial"/>
            </a:endParaRPr>
          </a:p>
        </p:txBody>
      </p:sp>
      <p:sp>
        <p:nvSpPr>
          <p:cNvPr id="68" name="矩形 67">
            <a:extLst>
              <a:ext uri="{FF2B5EF4-FFF2-40B4-BE49-F238E27FC236}">
                <a16:creationId xmlns:a16="http://schemas.microsoft.com/office/drawing/2014/main" id="{97F77688-F294-4CA0-B3C4-26EAAFD53341}"/>
              </a:ext>
            </a:extLst>
          </p:cNvPr>
          <p:cNvSpPr/>
          <p:nvPr/>
        </p:nvSpPr>
        <p:spPr>
          <a:xfrm>
            <a:off x="6498836" y="3418580"/>
            <a:ext cx="2397224" cy="1554272"/>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b="1" i="0" u="none" strike="noStrike" kern="1200" cap="none" spc="0" normalizeH="0" baseline="0" noProof="0">
                <a:ln>
                  <a:noFill/>
                </a:ln>
                <a:solidFill>
                  <a:prstClr val="white">
                    <a:lumMod val="95000"/>
                  </a:prstClr>
                </a:solidFill>
                <a:effectLst/>
                <a:uLnTx/>
                <a:uFillTx/>
                <a:latin typeface="Arial"/>
                <a:ea typeface="微軟正黑體"/>
                <a:cs typeface="Arial"/>
              </a:rPr>
              <a:t>QGD-1602P</a:t>
            </a:r>
          </a:p>
          <a:p>
            <a:pPr marL="87313" marR="0" lvl="0" indent="-87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100" b="1" i="0" u="none" strike="noStrike" kern="1200" cap="none" spc="0" normalizeH="0" baseline="0" noProof="0">
                <a:ln>
                  <a:noFill/>
                </a:ln>
                <a:solidFill>
                  <a:prstClr val="white">
                    <a:lumMod val="95000"/>
                  </a:prstClr>
                </a:solidFill>
                <a:effectLst/>
                <a:uLnTx/>
                <a:uFillTx/>
                <a:latin typeface="Arial"/>
                <a:ea typeface="微軟正黑體"/>
                <a:cs typeface="Arial"/>
              </a:rPr>
              <a:t>10GbE SFP+</a:t>
            </a:r>
          </a:p>
          <a:p>
            <a:pPr marL="87313" marR="0" lvl="0" indent="-87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100" b="1" i="0" u="none" strike="noStrike" kern="1200" cap="none" spc="0" normalizeH="0" baseline="0" noProof="0">
                <a:ln>
                  <a:noFill/>
                </a:ln>
                <a:solidFill>
                  <a:prstClr val="white">
                    <a:lumMod val="95000"/>
                  </a:prstClr>
                </a:solidFill>
                <a:effectLst/>
                <a:uLnTx/>
                <a:uFillTx/>
                <a:latin typeface="Arial"/>
                <a:ea typeface="微軟正黑體"/>
                <a:cs typeface="Arial"/>
              </a:rPr>
              <a:t>Intel Atom® C3558/C3758</a:t>
            </a:r>
          </a:p>
          <a:p>
            <a:pPr marL="87313" marR="0" lvl="0" indent="-87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100" b="1" i="0" u="none" strike="noStrike" kern="1200" cap="none" spc="0" normalizeH="0" baseline="0" noProof="0">
                <a:ln>
                  <a:noFill/>
                </a:ln>
                <a:solidFill>
                  <a:prstClr val="white">
                    <a:lumMod val="95000"/>
                  </a:prstClr>
                </a:solidFill>
                <a:effectLst/>
                <a:uLnTx/>
                <a:uFillTx/>
                <a:latin typeface="Arial"/>
                <a:ea typeface="微軟正黑體"/>
                <a:cs typeface="Arial"/>
              </a:rPr>
              <a:t>Intel QAT</a:t>
            </a:r>
          </a:p>
          <a:p>
            <a:pPr marL="87313" marR="0" lvl="0" indent="-87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100" b="1" i="0" u="none" strike="noStrike" kern="1200" cap="none" spc="0" normalizeH="0" baseline="0" noProof="0">
                <a:ln>
                  <a:noFill/>
                </a:ln>
                <a:solidFill>
                  <a:prstClr val="white">
                    <a:lumMod val="95000"/>
                  </a:prstClr>
                </a:solidFill>
                <a:effectLst/>
                <a:uLnTx/>
                <a:uFillTx/>
                <a:latin typeface="Arial"/>
                <a:ea typeface="微軟正黑體"/>
                <a:cs typeface="Arial"/>
              </a:rPr>
              <a:t>Virtual machine with QTS</a:t>
            </a:r>
          </a:p>
          <a:p>
            <a:pPr marL="87313" marR="0" lvl="0" indent="-87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100" b="1" i="0" u="none" strike="noStrike" kern="1200" cap="none" spc="0" normalizeH="0" baseline="0" noProof="0">
                <a:ln>
                  <a:noFill/>
                </a:ln>
                <a:solidFill>
                  <a:prstClr val="white">
                    <a:lumMod val="95000"/>
                  </a:prstClr>
                </a:solidFill>
                <a:effectLst/>
                <a:uLnTx/>
                <a:uFillTx/>
                <a:latin typeface="Arial"/>
                <a:ea typeface="微軟正黑體"/>
                <a:cs typeface="Arial"/>
              </a:rPr>
              <a:t>Hybrid cloud storage </a:t>
            </a:r>
          </a:p>
          <a:p>
            <a:pPr marL="87313" marR="0" lvl="0" indent="-87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100" b="1" i="0" u="none" strike="noStrike" kern="1200" cap="none" spc="0" normalizeH="0" baseline="0" noProof="0">
                <a:ln>
                  <a:noFill/>
                </a:ln>
                <a:solidFill>
                  <a:prstClr val="white">
                    <a:lumMod val="95000"/>
                  </a:prstClr>
                </a:solidFill>
                <a:effectLst/>
                <a:uLnTx/>
                <a:uFillTx/>
                <a:latin typeface="Arial"/>
                <a:ea typeface="微軟正黑體"/>
                <a:cs typeface="Arial"/>
              </a:rPr>
              <a:t>IEEE 802.3bt Ready</a:t>
            </a:r>
          </a:p>
          <a:p>
            <a:pPr marL="87313" marR="0" lvl="0" indent="-87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100" b="1" i="0" u="none" strike="noStrike" kern="1200" cap="none" spc="0" normalizeH="0" baseline="0" noProof="0">
                <a:ln>
                  <a:noFill/>
                </a:ln>
                <a:solidFill>
                  <a:prstClr val="white">
                    <a:lumMod val="95000"/>
                  </a:prstClr>
                </a:solidFill>
                <a:effectLst/>
                <a:uLnTx/>
                <a:uFillTx/>
                <a:latin typeface="Arial"/>
                <a:ea typeface="微軟正黑體"/>
                <a:cs typeface="Arial"/>
              </a:rPr>
              <a:t>SD-WAN (QuWAN)</a:t>
            </a:r>
          </a:p>
        </p:txBody>
      </p:sp>
      <p:sp>
        <p:nvSpPr>
          <p:cNvPr id="77" name="矩形 76">
            <a:extLst>
              <a:ext uri="{FF2B5EF4-FFF2-40B4-BE49-F238E27FC236}">
                <a16:creationId xmlns:a16="http://schemas.microsoft.com/office/drawing/2014/main" id="{4DB08209-8595-4060-A3CA-0EF4B361B325}"/>
              </a:ext>
            </a:extLst>
          </p:cNvPr>
          <p:cNvSpPr/>
          <p:nvPr/>
        </p:nvSpPr>
        <p:spPr>
          <a:xfrm>
            <a:off x="6498836" y="5200901"/>
            <a:ext cx="1725535" cy="121571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b="1">
                <a:solidFill>
                  <a:prstClr val="white">
                    <a:lumMod val="95000"/>
                  </a:prstClr>
                </a:solidFill>
                <a:latin typeface="Arial"/>
                <a:ea typeface="微軟正黑體"/>
                <a:cs typeface="Arial"/>
              </a:rPr>
              <a:t>QGD-1600P</a:t>
            </a:r>
          </a:p>
          <a:p>
            <a:pPr marL="87313" indent="-87313" defTabSz="457200">
              <a:buFont typeface="Arial" panose="020B0604020202020204" pitchFamily="34" charset="0"/>
              <a:buChar char="•"/>
              <a:defRPr/>
            </a:pPr>
            <a:r>
              <a:rPr lang="en-US" altLang="zh-TW" sz="1100" b="1">
                <a:solidFill>
                  <a:prstClr val="white">
                    <a:lumMod val="95000"/>
                  </a:prstClr>
                </a:solidFill>
                <a:latin typeface="Arial"/>
                <a:ea typeface="微軟正黑體"/>
                <a:cs typeface="Arial"/>
              </a:rPr>
              <a:t>Intel Celeron® J4125</a:t>
            </a:r>
          </a:p>
          <a:p>
            <a:pPr marL="87313" indent="-87313" defTabSz="457200">
              <a:buFont typeface="Arial" panose="020B0604020202020204" pitchFamily="34" charset="0"/>
              <a:buChar char="•"/>
              <a:defRPr/>
            </a:pPr>
            <a:r>
              <a:rPr lang="en-US" altLang="zh-TW" sz="1100" b="1">
                <a:solidFill>
                  <a:prstClr val="white">
                    <a:lumMod val="95000"/>
                  </a:prstClr>
                </a:solidFill>
                <a:latin typeface="Arial"/>
                <a:ea typeface="微軟正黑體"/>
                <a:cs typeface="Arial"/>
              </a:rPr>
              <a:t>Equipped with</a:t>
            </a:r>
            <a:r>
              <a:rPr lang="zh-TW" altLang="en-US" sz="1100" b="1">
                <a:solidFill>
                  <a:prstClr val="white">
                    <a:lumMod val="95000"/>
                  </a:prstClr>
                </a:solidFill>
                <a:latin typeface="Arial"/>
                <a:ea typeface="微軟正黑體"/>
                <a:cs typeface="Arial"/>
              </a:rPr>
              <a:t> </a:t>
            </a:r>
            <a:r>
              <a:rPr lang="en-US" altLang="zh-TW" sz="1100" b="1">
                <a:solidFill>
                  <a:prstClr val="white">
                    <a:lumMod val="95000"/>
                  </a:prstClr>
                </a:solidFill>
                <a:latin typeface="Arial"/>
                <a:ea typeface="微軟正黑體"/>
                <a:cs typeface="Arial"/>
              </a:rPr>
              <a:t>QTS </a:t>
            </a:r>
            <a:endParaRPr lang="zh-TW" altLang="en-US" sz="1100" b="1">
              <a:solidFill>
                <a:prstClr val="white">
                  <a:lumMod val="95000"/>
                </a:prstClr>
              </a:solidFill>
              <a:latin typeface="Arial"/>
              <a:ea typeface="微軟正黑體"/>
              <a:cs typeface="Arial"/>
            </a:endParaRPr>
          </a:p>
          <a:p>
            <a:pPr marL="87313" indent="-87313" defTabSz="457200">
              <a:buFont typeface="Arial" panose="020B0604020202020204" pitchFamily="34" charset="0"/>
              <a:buChar char="•"/>
              <a:defRPr/>
            </a:pPr>
            <a:r>
              <a:rPr lang="en-US" altLang="zh-TW" sz="1100" b="1">
                <a:solidFill>
                  <a:prstClr val="white">
                    <a:lumMod val="95000"/>
                  </a:prstClr>
                </a:solidFill>
                <a:latin typeface="Arial"/>
                <a:ea typeface="微軟正黑體"/>
                <a:cs typeface="Arial"/>
              </a:rPr>
              <a:t>Virtual</a:t>
            </a:r>
            <a:r>
              <a:rPr lang="zh-TW" altLang="en-US" sz="1100" b="1">
                <a:solidFill>
                  <a:prstClr val="white">
                    <a:lumMod val="95000"/>
                  </a:prstClr>
                </a:solidFill>
                <a:latin typeface="Arial"/>
                <a:ea typeface="微軟正黑體"/>
                <a:cs typeface="Arial"/>
              </a:rPr>
              <a:t> </a:t>
            </a:r>
            <a:r>
              <a:rPr lang="en-US" altLang="zh-TW" sz="1100" b="1">
                <a:solidFill>
                  <a:prstClr val="white">
                    <a:lumMod val="95000"/>
                  </a:prstClr>
                </a:solidFill>
                <a:latin typeface="Arial"/>
                <a:ea typeface="微軟正黑體"/>
                <a:cs typeface="Arial"/>
              </a:rPr>
              <a:t>machine</a:t>
            </a:r>
            <a:endParaRPr lang="zh-TW" altLang="en-US" sz="1100" b="1">
              <a:solidFill>
                <a:prstClr val="white">
                  <a:lumMod val="95000"/>
                </a:prstClr>
              </a:solidFill>
              <a:latin typeface="Arial"/>
              <a:ea typeface="微軟正黑體"/>
              <a:cs typeface="Arial"/>
            </a:endParaRPr>
          </a:p>
          <a:p>
            <a:pPr marL="87313" indent="-87313" defTabSz="457200">
              <a:buFont typeface="Arial" panose="020B0604020202020204" pitchFamily="34" charset="0"/>
              <a:buChar char="•"/>
              <a:defRPr/>
            </a:pPr>
            <a:r>
              <a:rPr lang="en-US" altLang="zh-TW" sz="1100" b="1">
                <a:solidFill>
                  <a:prstClr val="white">
                    <a:lumMod val="95000"/>
                  </a:prstClr>
                </a:solidFill>
                <a:latin typeface="Arial"/>
                <a:ea typeface="微軟正黑體"/>
                <a:cs typeface="Arial"/>
              </a:rPr>
              <a:t>Hybrid</a:t>
            </a:r>
            <a:r>
              <a:rPr lang="zh-TW" altLang="en-US" sz="1100" b="1">
                <a:solidFill>
                  <a:prstClr val="white">
                    <a:lumMod val="95000"/>
                  </a:prstClr>
                </a:solidFill>
                <a:latin typeface="Arial"/>
                <a:ea typeface="微軟正黑體"/>
                <a:cs typeface="Arial"/>
              </a:rPr>
              <a:t> </a:t>
            </a:r>
            <a:r>
              <a:rPr lang="en-US" altLang="zh-TW" sz="1100" b="1">
                <a:solidFill>
                  <a:prstClr val="white">
                    <a:lumMod val="95000"/>
                  </a:prstClr>
                </a:solidFill>
                <a:latin typeface="Arial"/>
                <a:ea typeface="微軟正黑體"/>
                <a:cs typeface="Arial"/>
              </a:rPr>
              <a:t>cloud</a:t>
            </a:r>
            <a:r>
              <a:rPr lang="zh-TW" altLang="en-US" sz="1100" b="1">
                <a:solidFill>
                  <a:prstClr val="white">
                    <a:lumMod val="95000"/>
                  </a:prstClr>
                </a:solidFill>
                <a:latin typeface="Arial"/>
                <a:ea typeface="微軟正黑體"/>
                <a:cs typeface="Arial"/>
              </a:rPr>
              <a:t> </a:t>
            </a:r>
            <a:r>
              <a:rPr lang="en-US" altLang="zh-TW" sz="1100" b="1">
                <a:solidFill>
                  <a:prstClr val="white">
                    <a:lumMod val="95000"/>
                  </a:prstClr>
                </a:solidFill>
                <a:latin typeface="Arial"/>
                <a:ea typeface="微軟正黑體"/>
                <a:cs typeface="Arial"/>
              </a:rPr>
              <a:t>storage</a:t>
            </a:r>
            <a:endParaRPr lang="zh-TW" altLang="en-US" sz="1100" b="1">
              <a:solidFill>
                <a:prstClr val="white">
                  <a:lumMod val="95000"/>
                </a:prstClr>
              </a:solidFill>
              <a:latin typeface="Arial"/>
              <a:ea typeface="微軟正黑體"/>
              <a:cs typeface="Arial"/>
            </a:endParaRPr>
          </a:p>
          <a:p>
            <a:pPr marL="87313" indent="-87313" defTabSz="457200">
              <a:buFont typeface="Arial" panose="020B0604020202020204" pitchFamily="34" charset="0"/>
              <a:buChar char="•"/>
              <a:defRPr/>
            </a:pPr>
            <a:r>
              <a:rPr lang="en-US" altLang="zh-TW" sz="1100" b="1">
                <a:solidFill>
                  <a:prstClr val="white">
                    <a:lumMod val="95000"/>
                  </a:prstClr>
                </a:solidFill>
                <a:latin typeface="Arial"/>
                <a:ea typeface="微軟正黑體"/>
                <a:cs typeface="Arial"/>
              </a:rPr>
              <a:t>IEEE 802.3bt</a:t>
            </a:r>
          </a:p>
        </p:txBody>
      </p:sp>
      <p:sp>
        <p:nvSpPr>
          <p:cNvPr id="79" name="矩形: 圓角 78">
            <a:extLst>
              <a:ext uri="{FF2B5EF4-FFF2-40B4-BE49-F238E27FC236}">
                <a16:creationId xmlns:a16="http://schemas.microsoft.com/office/drawing/2014/main" id="{DBED88A0-90F9-4AB4-BC02-C9E47BC93AC7}"/>
              </a:ext>
            </a:extLst>
          </p:cNvPr>
          <p:cNvSpPr/>
          <p:nvPr/>
        </p:nvSpPr>
        <p:spPr>
          <a:xfrm>
            <a:off x="4114878" y="3541532"/>
            <a:ext cx="1746257" cy="2008587"/>
          </a:xfrm>
          <a:prstGeom prst="roundRect">
            <a:avLst>
              <a:gd name="adj" fmla="val 3961"/>
            </a:avLst>
          </a:prstGeom>
          <a:gradFill>
            <a:gsLst>
              <a:gs pos="0">
                <a:schemeClr val="bg1">
                  <a:lumMod val="75000"/>
                </a:schemeClr>
              </a:gs>
              <a:gs pos="100000">
                <a:schemeClr val="bg1"/>
              </a:gs>
            </a:gsLst>
            <a:lin ang="5400000" scaled="1"/>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180975" defTabSz="1219170">
              <a:lnSpc>
                <a:spcPct val="150000"/>
              </a:lnSpc>
            </a:pPr>
            <a:endParaRPr lang="zh-TW" altLang="en-US" sz="2000" b="1"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84" name="Picture 6" descr="Image result for l3 poe switch">
            <a:extLst>
              <a:ext uri="{FF2B5EF4-FFF2-40B4-BE49-F238E27FC236}">
                <a16:creationId xmlns:a16="http://schemas.microsoft.com/office/drawing/2014/main" id="{36180B4F-E37E-4B3D-8FB5-1AF127BA36E2}"/>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9091" b="89394" l="7592" r="93979">
                        <a14:foregroundMark x1="9948" y1="47727" x2="7853" y2="47727"/>
                        <a14:foregroundMark x1="92932" y1="53788" x2="93979" y2="64394"/>
                      </a14:backgroundRemoval>
                    </a14:imgEffect>
                  </a14:imgLayer>
                </a14:imgProps>
              </a:ext>
              <a:ext uri="{28A0092B-C50C-407E-A947-70E740481C1C}">
                <a14:useLocalDpi xmlns:a14="http://schemas.microsoft.com/office/drawing/2010/main"/>
              </a:ext>
            </a:extLst>
          </a:blip>
          <a:srcRect/>
          <a:stretch>
            <a:fillRect/>
          </a:stretch>
        </p:blipFill>
        <p:spPr bwMode="auto">
          <a:xfrm>
            <a:off x="3868272" y="4726794"/>
            <a:ext cx="2239469" cy="77384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直線接點 12">
            <a:extLst>
              <a:ext uri="{FF2B5EF4-FFF2-40B4-BE49-F238E27FC236}">
                <a16:creationId xmlns:a16="http://schemas.microsoft.com/office/drawing/2014/main" id="{7E37B32E-4574-468D-91DA-1B73900B4728}"/>
              </a:ext>
            </a:extLst>
          </p:cNvPr>
          <p:cNvCxnSpPr>
            <a:cxnSpLocks/>
          </p:cNvCxnSpPr>
          <p:nvPr/>
        </p:nvCxnSpPr>
        <p:spPr>
          <a:xfrm>
            <a:off x="6352674" y="5079506"/>
            <a:ext cx="5395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矩形 90">
            <a:extLst>
              <a:ext uri="{FF2B5EF4-FFF2-40B4-BE49-F238E27FC236}">
                <a16:creationId xmlns:a16="http://schemas.microsoft.com/office/drawing/2014/main" id="{3E782C41-1618-4049-8EC8-16068A4891D8}"/>
              </a:ext>
            </a:extLst>
          </p:cNvPr>
          <p:cNvSpPr/>
          <p:nvPr/>
        </p:nvSpPr>
        <p:spPr>
          <a:xfrm>
            <a:off x="4157984" y="3642711"/>
            <a:ext cx="1691041" cy="1200329"/>
          </a:xfrm>
          <a:prstGeom prst="rect">
            <a:avLst/>
          </a:prstGeom>
        </p:spPr>
        <p:txBody>
          <a:bodyPr wrap="square" anchor="ctr">
            <a:spAutoFit/>
          </a:bodyPr>
          <a:lstStyle/>
          <a:p>
            <a:pPr algn="ctr" defTabSz="457200">
              <a:defRPr/>
            </a:pPr>
            <a:r>
              <a:rPr lang="en-US" altLang="zh-TW" sz="2400" b="1">
                <a:latin typeface="Arial" panose="020B0604020202020204" pitchFamily="34" charset="0"/>
                <a:ea typeface="微軟正黑體" panose="020B0604030504040204" pitchFamily="34" charset="-120"/>
                <a:cs typeface="Arial" panose="020B0604020202020204" pitchFamily="34" charset="0"/>
              </a:rPr>
              <a:t>2</a:t>
            </a:r>
            <a:r>
              <a:rPr lang="en-US" altLang="zh-TW" sz="2400" b="1" baseline="30000">
                <a:latin typeface="Arial" panose="020B0604020202020204" pitchFamily="34" charset="0"/>
                <a:ea typeface="微軟正黑體" panose="020B0604030504040204" pitchFamily="34" charset="-120"/>
                <a:cs typeface="Arial" panose="020B0604020202020204" pitchFamily="34" charset="0"/>
              </a:rPr>
              <a:t>nd</a:t>
            </a:r>
            <a:r>
              <a:rPr lang="en-US" altLang="zh-TW" sz="2400" b="1">
                <a:latin typeface="Arial" panose="020B0604020202020204" pitchFamily="34" charset="0"/>
                <a:ea typeface="微軟正黑體" panose="020B0604030504040204" pitchFamily="34" charset="-120"/>
                <a:cs typeface="Arial" panose="020B0604020202020204" pitchFamily="34" charset="0"/>
              </a:rPr>
              <a:t> Gen</a:t>
            </a:r>
            <a:endParaRPr lang="zh-TW" altLang="en-US" sz="2400" b="1">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600" b="1">
                <a:latin typeface="Arial" panose="020B0604020202020204" pitchFamily="34" charset="0"/>
                <a:ea typeface="微軟正黑體" panose="020B0604030504040204" pitchFamily="34" charset="-120"/>
                <a:cs typeface="Arial" panose="020B0604020202020204" pitchFamily="34" charset="0"/>
              </a:rPr>
              <a:t>L2/ L3 Managed PoE Switch</a:t>
            </a:r>
          </a:p>
        </p:txBody>
      </p:sp>
      <p:sp>
        <p:nvSpPr>
          <p:cNvPr id="92" name="矩形: 圓角 91">
            <a:extLst>
              <a:ext uri="{FF2B5EF4-FFF2-40B4-BE49-F238E27FC236}">
                <a16:creationId xmlns:a16="http://schemas.microsoft.com/office/drawing/2014/main" id="{B7FBD8BA-2ED5-46F0-925B-087AA7DF3336}"/>
              </a:ext>
            </a:extLst>
          </p:cNvPr>
          <p:cNvSpPr/>
          <p:nvPr/>
        </p:nvSpPr>
        <p:spPr>
          <a:xfrm>
            <a:off x="1118836" y="4308737"/>
            <a:ext cx="1746257" cy="2008587"/>
          </a:xfrm>
          <a:prstGeom prst="roundRect">
            <a:avLst>
              <a:gd name="adj" fmla="val 3961"/>
            </a:avLst>
          </a:prstGeom>
          <a:gradFill>
            <a:gsLst>
              <a:gs pos="0">
                <a:schemeClr val="bg1">
                  <a:lumMod val="75000"/>
                </a:schemeClr>
              </a:gs>
              <a:gs pos="100000">
                <a:schemeClr val="bg1"/>
              </a:gs>
            </a:gsLst>
            <a:lin ang="5400000" scaled="1"/>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180975" defTabSz="1219170">
              <a:lnSpc>
                <a:spcPct val="150000"/>
              </a:lnSpc>
            </a:pPr>
            <a:endParaRPr lang="zh-TW" altLang="en-US" sz="2000" b="1"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4" name="矩形 93">
            <a:extLst>
              <a:ext uri="{FF2B5EF4-FFF2-40B4-BE49-F238E27FC236}">
                <a16:creationId xmlns:a16="http://schemas.microsoft.com/office/drawing/2014/main" id="{61897B2C-41D8-4192-B381-7A7DA54EF38D}"/>
              </a:ext>
            </a:extLst>
          </p:cNvPr>
          <p:cNvSpPr/>
          <p:nvPr/>
        </p:nvSpPr>
        <p:spPr>
          <a:xfrm>
            <a:off x="1146444" y="4462513"/>
            <a:ext cx="1691041" cy="954107"/>
          </a:xfrm>
          <a:prstGeom prst="rect">
            <a:avLst/>
          </a:prstGeom>
        </p:spPr>
        <p:txBody>
          <a:bodyPr wrap="square" anchor="ctr">
            <a:spAutoFit/>
          </a:bodyPr>
          <a:lstStyle/>
          <a:p>
            <a:pPr algn="ctr" defTabSz="457200">
              <a:defRPr/>
            </a:pPr>
            <a:r>
              <a:rPr lang="en-US" altLang="zh-TW" sz="2400" b="1">
                <a:latin typeface="Arial" panose="020B0604020202020204" pitchFamily="34" charset="0"/>
                <a:ea typeface="微軟正黑體" panose="020B0604030504040204" pitchFamily="34" charset="-120"/>
                <a:cs typeface="Arial" panose="020B0604020202020204" pitchFamily="34" charset="0"/>
              </a:rPr>
              <a:t>1</a:t>
            </a:r>
            <a:r>
              <a:rPr lang="en-US" altLang="zh-TW" sz="2400" b="1" baseline="30000">
                <a:latin typeface="Arial" panose="020B0604020202020204" pitchFamily="34" charset="0"/>
                <a:ea typeface="微軟正黑體" panose="020B0604030504040204" pitchFamily="34" charset="-120"/>
                <a:cs typeface="Arial" panose="020B0604020202020204" pitchFamily="34" charset="0"/>
              </a:rPr>
              <a:t>st</a:t>
            </a:r>
            <a:r>
              <a:rPr lang="en-US" altLang="zh-TW" sz="2400" b="1">
                <a:latin typeface="Arial" panose="020B0604020202020204" pitchFamily="34" charset="0"/>
                <a:ea typeface="微軟正黑體" panose="020B0604030504040204" pitchFamily="34" charset="-120"/>
                <a:cs typeface="Arial" panose="020B0604020202020204" pitchFamily="34" charset="0"/>
              </a:rPr>
              <a:t> Gen</a:t>
            </a:r>
            <a:endParaRPr lang="zh-TW" altLang="en-US" sz="2400" b="1">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600" b="1">
                <a:latin typeface="Arial" panose="020B0604020202020204" pitchFamily="34" charset="0"/>
                <a:ea typeface="微軟正黑體" panose="020B0604030504040204" pitchFamily="34" charset="-120"/>
                <a:cs typeface="Arial" panose="020B0604020202020204" pitchFamily="34" charset="0"/>
              </a:rPr>
              <a:t>Unmanaged PoE switch</a:t>
            </a:r>
          </a:p>
        </p:txBody>
      </p:sp>
      <p:pic>
        <p:nvPicPr>
          <p:cNvPr id="14" name="Picture 4">
            <a:extLst>
              <a:ext uri="{FF2B5EF4-FFF2-40B4-BE49-F238E27FC236}">
                <a16:creationId xmlns:a16="http://schemas.microsoft.com/office/drawing/2014/main" id="{A2B80A52-5FA3-4F4E-BEA9-AB646BA932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986871" y="5464064"/>
            <a:ext cx="2068714" cy="10171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橢圓 16">
            <a:extLst>
              <a:ext uri="{FF2B5EF4-FFF2-40B4-BE49-F238E27FC236}">
                <a16:creationId xmlns:a16="http://schemas.microsoft.com/office/drawing/2014/main" id="{EB42393F-1C45-471D-9E85-9C093CC163F9}"/>
              </a:ext>
            </a:extLst>
          </p:cNvPr>
          <p:cNvSpPr/>
          <p:nvPr/>
        </p:nvSpPr>
        <p:spPr>
          <a:xfrm>
            <a:off x="5945046" y="383616"/>
            <a:ext cx="1049317" cy="1049317"/>
          </a:xfrm>
          <a:prstGeom prst="ellipse">
            <a:avLst/>
          </a:prstGeom>
          <a:solidFill>
            <a:schemeClr val="tx1"/>
          </a:solidFill>
          <a:ln w="38100">
            <a:gradFill>
              <a:gsLst>
                <a:gs pos="0">
                  <a:srgbClr val="C00000"/>
                </a:gs>
                <a:gs pos="50000">
                  <a:schemeClr val="bg1"/>
                </a:gs>
                <a:gs pos="100000">
                  <a:srgbClr val="C00000"/>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b="1">
              <a:latin typeface="微軟正黑體" panose="020B0604030504040204" pitchFamily="34" charset="-120"/>
              <a:ea typeface="微軟正黑體" panose="020B0604030504040204" pitchFamily="34" charset="-120"/>
            </a:endParaRPr>
          </a:p>
        </p:txBody>
      </p:sp>
      <p:pic>
        <p:nvPicPr>
          <p:cNvPr id="53" name="圖形 52">
            <a:extLst>
              <a:ext uri="{FF2B5EF4-FFF2-40B4-BE49-F238E27FC236}">
                <a16:creationId xmlns:a16="http://schemas.microsoft.com/office/drawing/2014/main" id="{7DCB907E-5F1B-446E-9E04-C9585CE3E64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18835" y="460527"/>
            <a:ext cx="901739" cy="901737"/>
          </a:xfrm>
          <a:prstGeom prst="rect">
            <a:avLst/>
          </a:prstGeom>
        </p:spPr>
      </p:pic>
      <p:pic>
        <p:nvPicPr>
          <p:cNvPr id="3" name="圖片 2" descr="一張含有 電腦 的圖片&#10;&#10;自動產生的描述">
            <a:extLst>
              <a:ext uri="{FF2B5EF4-FFF2-40B4-BE49-F238E27FC236}">
                <a16:creationId xmlns:a16="http://schemas.microsoft.com/office/drawing/2014/main" id="{8CF296AF-3BED-47BA-8DBD-0CC321BE468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31863" y="3660100"/>
            <a:ext cx="2909172" cy="1239284"/>
          </a:xfrm>
          <a:prstGeom prst="rect">
            <a:avLst/>
          </a:prstGeom>
          <a:effectLst>
            <a:outerShdw blurRad="50800" dist="38100" dir="5400000" algn="t" rotWithShape="0">
              <a:prstClr val="black">
                <a:alpha val="40000"/>
              </a:prstClr>
            </a:outerShdw>
          </a:effectLst>
        </p:spPr>
      </p:pic>
      <p:pic>
        <p:nvPicPr>
          <p:cNvPr id="4" name="圖片 3">
            <a:extLst>
              <a:ext uri="{FF2B5EF4-FFF2-40B4-BE49-F238E27FC236}">
                <a16:creationId xmlns:a16="http://schemas.microsoft.com/office/drawing/2014/main" id="{F9F73814-3C8E-4C6D-9A13-EB6DC0FE820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925592" y="3610754"/>
            <a:ext cx="643640" cy="643640"/>
          </a:xfrm>
          <a:prstGeom prst="rect">
            <a:avLst/>
          </a:prstGeom>
          <a:effectLst/>
        </p:spPr>
      </p:pic>
      <p:pic>
        <p:nvPicPr>
          <p:cNvPr id="5" name="圖片 4">
            <a:extLst>
              <a:ext uri="{FF2B5EF4-FFF2-40B4-BE49-F238E27FC236}">
                <a16:creationId xmlns:a16="http://schemas.microsoft.com/office/drawing/2014/main" id="{08F11968-0FFD-49AF-9E9A-8C47EBA99807}"/>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637543" y="3649829"/>
            <a:ext cx="565489" cy="565489"/>
          </a:xfrm>
          <a:prstGeom prst="rect">
            <a:avLst/>
          </a:prstGeom>
          <a:effectLst/>
        </p:spPr>
      </p:pic>
      <p:pic>
        <p:nvPicPr>
          <p:cNvPr id="6" name="圖片 5" descr="一張含有 電腦 的圖片&#10;&#10;自動產生的描述">
            <a:extLst>
              <a:ext uri="{FF2B5EF4-FFF2-40B4-BE49-F238E27FC236}">
                <a16:creationId xmlns:a16="http://schemas.microsoft.com/office/drawing/2014/main" id="{28A33C13-0B6A-4807-9979-70E917BD448D}"/>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a:ext>
            </a:extLst>
          </a:blip>
          <a:srcRect t="33009" b="32248"/>
          <a:stretch/>
        </p:blipFill>
        <p:spPr>
          <a:xfrm>
            <a:off x="8733366" y="5751322"/>
            <a:ext cx="2906166" cy="631166"/>
          </a:xfrm>
          <a:prstGeom prst="rect">
            <a:avLst/>
          </a:prstGeom>
          <a:effectLst>
            <a:outerShdw blurRad="50800" dist="38100" dir="5400000" algn="t" rotWithShape="0">
              <a:prstClr val="black">
                <a:alpha val="40000"/>
              </a:prstClr>
            </a:outerShdw>
          </a:effectLst>
        </p:spPr>
      </p:pic>
      <p:pic>
        <p:nvPicPr>
          <p:cNvPr id="7" name="圖片 6" descr="一張含有 室外 的圖片&#10;&#10;自動產生的描述">
            <a:extLst>
              <a:ext uri="{FF2B5EF4-FFF2-40B4-BE49-F238E27FC236}">
                <a16:creationId xmlns:a16="http://schemas.microsoft.com/office/drawing/2014/main" id="{45934E82-BB14-4141-B40D-6599C5AD43A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31724" y="5184910"/>
            <a:ext cx="566079" cy="566079"/>
          </a:xfrm>
          <a:prstGeom prst="rect">
            <a:avLst/>
          </a:prstGeom>
          <a:effectLst/>
        </p:spPr>
      </p:pic>
      <p:pic>
        <p:nvPicPr>
          <p:cNvPr id="8" name="圖片 7">
            <a:extLst>
              <a:ext uri="{FF2B5EF4-FFF2-40B4-BE49-F238E27FC236}">
                <a16:creationId xmlns:a16="http://schemas.microsoft.com/office/drawing/2014/main" id="{5A20A1BB-111A-431B-8963-8FCA002DF5A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887457" y="1333496"/>
            <a:ext cx="2587778" cy="2050084"/>
          </a:xfrm>
          <a:prstGeom prst="rect">
            <a:avLst/>
          </a:prstGeom>
        </p:spPr>
      </p:pic>
    </p:spTree>
    <p:extLst>
      <p:ext uri="{BB962C8B-B14F-4D97-AF65-F5344CB8AC3E}">
        <p14:creationId xmlns:p14="http://schemas.microsoft.com/office/powerpoint/2010/main" val="4037037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sz="4000"/>
              <a:t>4 bay HDD/SDD for multi-site backup</a:t>
            </a:r>
            <a:endParaRPr lang="zh-TW" altLang="en-US" sz="4000"/>
          </a:p>
        </p:txBody>
      </p:sp>
      <p:sp>
        <p:nvSpPr>
          <p:cNvPr id="5" name="內容版面配置區 4"/>
          <p:cNvSpPr>
            <a:spLocks noGrp="1"/>
          </p:cNvSpPr>
          <p:nvPr>
            <p:ph idx="1"/>
          </p:nvPr>
        </p:nvSpPr>
        <p:spPr/>
        <p:txBody>
          <a:bodyPr/>
          <a:lstStyle/>
          <a:p>
            <a:r>
              <a:rPr lang="en-US" altLang="zh-TW"/>
              <a:t>With 4-bay HDD, administrator can be flexible to rearrange storage for expansion.</a:t>
            </a:r>
          </a:p>
          <a:p>
            <a:r>
              <a:rPr lang="en-US" altLang="zh-TW"/>
              <a:t>With HBS3, data and surveillance data could be backup cross multiple sites.</a:t>
            </a:r>
            <a:endParaRPr lang="zh-TW" altLang="en-US"/>
          </a:p>
        </p:txBody>
      </p:sp>
      <p:cxnSp>
        <p:nvCxnSpPr>
          <p:cNvPr id="45" name="直線單箭頭接點 44">
            <a:extLst>
              <a:ext uri="{FF2B5EF4-FFF2-40B4-BE49-F238E27FC236}">
                <a16:creationId xmlns:a16="http://schemas.microsoft.com/office/drawing/2014/main" id="{AD7D3A8D-F4E9-493A-9659-E6788BCD41F9}"/>
              </a:ext>
            </a:extLst>
          </p:cNvPr>
          <p:cNvCxnSpPr>
            <a:cxnSpLocks/>
          </p:cNvCxnSpPr>
          <p:nvPr/>
        </p:nvCxnSpPr>
        <p:spPr>
          <a:xfrm>
            <a:off x="4552304" y="3814531"/>
            <a:ext cx="3208064" cy="0"/>
          </a:xfrm>
          <a:prstGeom prst="straightConnector1">
            <a:avLst/>
          </a:prstGeom>
          <a:ln w="508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3" name="群組 102">
            <a:extLst>
              <a:ext uri="{FF2B5EF4-FFF2-40B4-BE49-F238E27FC236}">
                <a16:creationId xmlns:a16="http://schemas.microsoft.com/office/drawing/2014/main" id="{5852957E-2103-47BE-9231-838AF5E93412}"/>
              </a:ext>
            </a:extLst>
          </p:cNvPr>
          <p:cNvGrpSpPr/>
          <p:nvPr/>
        </p:nvGrpSpPr>
        <p:grpSpPr>
          <a:xfrm>
            <a:off x="938908" y="2822316"/>
            <a:ext cx="1543696" cy="1521803"/>
            <a:chOff x="938908" y="2822316"/>
            <a:chExt cx="1543696" cy="1521803"/>
          </a:xfrm>
        </p:grpSpPr>
        <p:pic>
          <p:nvPicPr>
            <p:cNvPr id="29" name="圖片 28" descr="一張含有 光 的圖片&#10;&#10;自動產生的描述">
              <a:extLst>
                <a:ext uri="{FF2B5EF4-FFF2-40B4-BE49-F238E27FC236}">
                  <a16:creationId xmlns:a16="http://schemas.microsoft.com/office/drawing/2014/main" id="{08D79661-2604-4B24-9FA9-4482008DAC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908" y="2822316"/>
              <a:ext cx="735781" cy="720194"/>
            </a:xfrm>
            <a:prstGeom prst="rect">
              <a:avLst/>
            </a:prstGeom>
          </p:spPr>
        </p:pic>
        <p:pic>
          <p:nvPicPr>
            <p:cNvPr id="30" name="圖片 29" descr="一張含有 光 的圖片&#10;&#10;自動產生的描述">
              <a:extLst>
                <a:ext uri="{FF2B5EF4-FFF2-40B4-BE49-F238E27FC236}">
                  <a16:creationId xmlns:a16="http://schemas.microsoft.com/office/drawing/2014/main" id="{39638F3C-E6F8-4801-B034-3D5AD62AF0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6823" y="2822316"/>
              <a:ext cx="735781" cy="720194"/>
            </a:xfrm>
            <a:prstGeom prst="rect">
              <a:avLst/>
            </a:prstGeom>
          </p:spPr>
        </p:pic>
        <p:pic>
          <p:nvPicPr>
            <p:cNvPr id="53" name="圖片 52" descr="一張含有 光 的圖片&#10;&#10;自動產生的描述">
              <a:extLst>
                <a:ext uri="{FF2B5EF4-FFF2-40B4-BE49-F238E27FC236}">
                  <a16:creationId xmlns:a16="http://schemas.microsoft.com/office/drawing/2014/main" id="{B9F18878-DF2D-4F45-8121-18817D2CAE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908" y="3623925"/>
              <a:ext cx="735781" cy="720194"/>
            </a:xfrm>
            <a:prstGeom prst="rect">
              <a:avLst/>
            </a:prstGeom>
          </p:spPr>
        </p:pic>
        <p:pic>
          <p:nvPicPr>
            <p:cNvPr id="54" name="圖片 53" descr="一張含有 光 的圖片&#10;&#10;自動產生的描述">
              <a:extLst>
                <a:ext uri="{FF2B5EF4-FFF2-40B4-BE49-F238E27FC236}">
                  <a16:creationId xmlns:a16="http://schemas.microsoft.com/office/drawing/2014/main" id="{BD0D202A-84E8-4AFC-B79F-666AEBA22C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6823" y="3623925"/>
              <a:ext cx="735781" cy="720194"/>
            </a:xfrm>
            <a:prstGeom prst="rect">
              <a:avLst/>
            </a:prstGeom>
          </p:spPr>
        </p:pic>
      </p:grpSp>
      <p:grpSp>
        <p:nvGrpSpPr>
          <p:cNvPr id="101" name="群組 100">
            <a:extLst>
              <a:ext uri="{FF2B5EF4-FFF2-40B4-BE49-F238E27FC236}">
                <a16:creationId xmlns:a16="http://schemas.microsoft.com/office/drawing/2014/main" id="{736741E7-2ECD-4530-B9E2-59173597CCE2}"/>
              </a:ext>
            </a:extLst>
          </p:cNvPr>
          <p:cNvGrpSpPr/>
          <p:nvPr/>
        </p:nvGrpSpPr>
        <p:grpSpPr>
          <a:xfrm>
            <a:off x="7816283" y="2822316"/>
            <a:ext cx="1543696" cy="1521803"/>
            <a:chOff x="7816283" y="2822316"/>
            <a:chExt cx="1543696" cy="1521803"/>
          </a:xfrm>
        </p:grpSpPr>
        <p:pic>
          <p:nvPicPr>
            <p:cNvPr id="66" name="圖片 65" descr="一張含有 光 的圖片&#10;&#10;自動產生的描述">
              <a:extLst>
                <a:ext uri="{FF2B5EF4-FFF2-40B4-BE49-F238E27FC236}">
                  <a16:creationId xmlns:a16="http://schemas.microsoft.com/office/drawing/2014/main" id="{13BF73FC-487F-4FAD-AE77-F5159BFB09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6283" y="2822316"/>
              <a:ext cx="735781" cy="720194"/>
            </a:xfrm>
            <a:prstGeom prst="rect">
              <a:avLst/>
            </a:prstGeom>
          </p:spPr>
        </p:pic>
        <p:pic>
          <p:nvPicPr>
            <p:cNvPr id="67" name="圖片 66" descr="一張含有 光 的圖片&#10;&#10;自動產生的描述">
              <a:extLst>
                <a:ext uri="{FF2B5EF4-FFF2-40B4-BE49-F238E27FC236}">
                  <a16:creationId xmlns:a16="http://schemas.microsoft.com/office/drawing/2014/main" id="{CA145596-A8A7-47A7-9D8B-2F461A0F5A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4198" y="2822316"/>
              <a:ext cx="735781" cy="720194"/>
            </a:xfrm>
            <a:prstGeom prst="rect">
              <a:avLst/>
            </a:prstGeom>
          </p:spPr>
        </p:pic>
        <p:pic>
          <p:nvPicPr>
            <p:cNvPr id="69" name="圖片 68" descr="一張含有 光 的圖片&#10;&#10;自動產生的描述">
              <a:extLst>
                <a:ext uri="{FF2B5EF4-FFF2-40B4-BE49-F238E27FC236}">
                  <a16:creationId xmlns:a16="http://schemas.microsoft.com/office/drawing/2014/main" id="{5B18C57D-3367-452D-8630-F9AB26F8EA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6283" y="3623925"/>
              <a:ext cx="735781" cy="720194"/>
            </a:xfrm>
            <a:prstGeom prst="rect">
              <a:avLst/>
            </a:prstGeom>
          </p:spPr>
        </p:pic>
        <p:pic>
          <p:nvPicPr>
            <p:cNvPr id="70" name="圖片 69" descr="一張含有 光 的圖片&#10;&#10;自動產生的描述">
              <a:extLst>
                <a:ext uri="{FF2B5EF4-FFF2-40B4-BE49-F238E27FC236}">
                  <a16:creationId xmlns:a16="http://schemas.microsoft.com/office/drawing/2014/main" id="{1D5715B5-5B63-4BAD-AFBC-2D779F884D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4198" y="3623925"/>
              <a:ext cx="735781" cy="720194"/>
            </a:xfrm>
            <a:prstGeom prst="rect">
              <a:avLst/>
            </a:prstGeom>
          </p:spPr>
        </p:pic>
      </p:grpSp>
      <p:cxnSp>
        <p:nvCxnSpPr>
          <p:cNvPr id="76" name="直線單箭頭接點 75">
            <a:extLst>
              <a:ext uri="{FF2B5EF4-FFF2-40B4-BE49-F238E27FC236}">
                <a16:creationId xmlns:a16="http://schemas.microsoft.com/office/drawing/2014/main" id="{9BE4E542-98DE-4200-90BC-998DA48F9295}"/>
              </a:ext>
            </a:extLst>
          </p:cNvPr>
          <p:cNvCxnSpPr>
            <a:cxnSpLocks/>
          </p:cNvCxnSpPr>
          <p:nvPr/>
        </p:nvCxnSpPr>
        <p:spPr>
          <a:xfrm>
            <a:off x="2554252" y="4517408"/>
            <a:ext cx="1894584" cy="1291917"/>
          </a:xfrm>
          <a:prstGeom prst="straightConnector1">
            <a:avLst/>
          </a:prstGeom>
          <a:ln w="508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a:extLst>
              <a:ext uri="{FF2B5EF4-FFF2-40B4-BE49-F238E27FC236}">
                <a16:creationId xmlns:a16="http://schemas.microsoft.com/office/drawing/2014/main" id="{5A56D6E3-74E1-4BE8-83E1-37505202F057}"/>
              </a:ext>
            </a:extLst>
          </p:cNvPr>
          <p:cNvCxnSpPr>
            <a:cxnSpLocks/>
          </p:cNvCxnSpPr>
          <p:nvPr/>
        </p:nvCxnSpPr>
        <p:spPr>
          <a:xfrm flipV="1">
            <a:off x="7943599" y="4517408"/>
            <a:ext cx="1894584" cy="1291917"/>
          </a:xfrm>
          <a:prstGeom prst="straightConnector1">
            <a:avLst/>
          </a:prstGeom>
          <a:ln w="508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文字方塊 84">
            <a:extLst>
              <a:ext uri="{FF2B5EF4-FFF2-40B4-BE49-F238E27FC236}">
                <a16:creationId xmlns:a16="http://schemas.microsoft.com/office/drawing/2014/main" id="{5123AD24-669B-42B8-BF3A-BA437B23F904}"/>
              </a:ext>
            </a:extLst>
          </p:cNvPr>
          <p:cNvSpPr txBox="1"/>
          <p:nvPr/>
        </p:nvSpPr>
        <p:spPr>
          <a:xfrm>
            <a:off x="5828299" y="4111222"/>
            <a:ext cx="713657" cy="307777"/>
          </a:xfrm>
          <a:prstGeom prst="rect">
            <a:avLst/>
          </a:prstGeom>
          <a:noFill/>
        </p:spPr>
        <p:txBody>
          <a:bodyPr wrap="none" lIns="91440" tIns="45720" rIns="91440" bIns="45720" rtlCol="0" anchor="t">
            <a:spAutoFit/>
          </a:bodyPr>
          <a:lstStyle/>
          <a:p>
            <a:r>
              <a:rPr lang="en-US" altLang="zh-TW" sz="1400" b="1">
                <a:latin typeface="Arial"/>
                <a:ea typeface="新細明體"/>
                <a:cs typeface="Arial"/>
              </a:rPr>
              <a:t>HBS 3</a:t>
            </a:r>
            <a:endParaRPr lang="zh-TW" altLang="en-US" sz="1400" b="1">
              <a:latin typeface="Arial" panose="020B0604020202020204" pitchFamily="34" charset="0"/>
              <a:cs typeface="Arial" panose="020B0604020202020204" pitchFamily="34" charset="0"/>
            </a:endParaRPr>
          </a:p>
        </p:txBody>
      </p:sp>
      <p:pic>
        <p:nvPicPr>
          <p:cNvPr id="86" name="圖片 85" descr="一張含有 房間 的圖片&#10;&#10;自動產生的描述">
            <a:extLst>
              <a:ext uri="{FF2B5EF4-FFF2-40B4-BE49-F238E27FC236}">
                <a16:creationId xmlns:a16="http://schemas.microsoft.com/office/drawing/2014/main" id="{03CC0122-DEE9-43C5-9D1F-F3F277CE1F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7680" y="3429000"/>
            <a:ext cx="645202" cy="645202"/>
          </a:xfrm>
          <a:prstGeom prst="rect">
            <a:avLst/>
          </a:prstGeom>
        </p:spPr>
      </p:pic>
      <p:sp>
        <p:nvSpPr>
          <p:cNvPr id="87" name="文字方塊 86">
            <a:extLst>
              <a:ext uri="{FF2B5EF4-FFF2-40B4-BE49-F238E27FC236}">
                <a16:creationId xmlns:a16="http://schemas.microsoft.com/office/drawing/2014/main" id="{E855D226-8169-4A35-90EB-E0327604E8BA}"/>
              </a:ext>
            </a:extLst>
          </p:cNvPr>
          <p:cNvSpPr txBox="1"/>
          <p:nvPr/>
        </p:nvSpPr>
        <p:spPr>
          <a:xfrm>
            <a:off x="3149778" y="5472116"/>
            <a:ext cx="713657" cy="307777"/>
          </a:xfrm>
          <a:prstGeom prst="rect">
            <a:avLst/>
          </a:prstGeom>
          <a:noFill/>
        </p:spPr>
        <p:txBody>
          <a:bodyPr wrap="none" lIns="91440" tIns="45720" rIns="91440" bIns="45720" rtlCol="0" anchor="t">
            <a:spAutoFit/>
          </a:bodyPr>
          <a:lstStyle/>
          <a:p>
            <a:r>
              <a:rPr lang="en-US" altLang="zh-TW" sz="1400" b="1">
                <a:latin typeface="Arial"/>
                <a:ea typeface="新細明體"/>
                <a:cs typeface="Arial"/>
              </a:rPr>
              <a:t>HBS 3</a:t>
            </a:r>
            <a:endParaRPr lang="zh-TW" altLang="en-US" sz="1400" b="1">
              <a:latin typeface="Arial" panose="020B0604020202020204" pitchFamily="34" charset="0"/>
              <a:cs typeface="Arial" panose="020B0604020202020204" pitchFamily="34" charset="0"/>
            </a:endParaRPr>
          </a:p>
        </p:txBody>
      </p:sp>
      <p:pic>
        <p:nvPicPr>
          <p:cNvPr id="88" name="圖片 87" descr="一張含有 房間 的圖片&#10;&#10;自動產生的描述">
            <a:extLst>
              <a:ext uri="{FF2B5EF4-FFF2-40B4-BE49-F238E27FC236}">
                <a16:creationId xmlns:a16="http://schemas.microsoft.com/office/drawing/2014/main" id="{B31ED0AB-51F9-4D88-ABE8-C13E914DA3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9159" y="4789894"/>
            <a:ext cx="645202" cy="645202"/>
          </a:xfrm>
          <a:prstGeom prst="rect">
            <a:avLst/>
          </a:prstGeom>
        </p:spPr>
      </p:pic>
      <p:sp>
        <p:nvSpPr>
          <p:cNvPr id="89" name="文字方塊 88">
            <a:extLst>
              <a:ext uri="{FF2B5EF4-FFF2-40B4-BE49-F238E27FC236}">
                <a16:creationId xmlns:a16="http://schemas.microsoft.com/office/drawing/2014/main" id="{5AE5A4CD-EA65-478D-BA5D-33D13405E7F2}"/>
              </a:ext>
            </a:extLst>
          </p:cNvPr>
          <p:cNvSpPr txBox="1"/>
          <p:nvPr/>
        </p:nvSpPr>
        <p:spPr>
          <a:xfrm>
            <a:off x="8572937" y="5472116"/>
            <a:ext cx="713657" cy="307777"/>
          </a:xfrm>
          <a:prstGeom prst="rect">
            <a:avLst/>
          </a:prstGeom>
          <a:noFill/>
        </p:spPr>
        <p:txBody>
          <a:bodyPr wrap="none" lIns="91440" tIns="45720" rIns="91440" bIns="45720" rtlCol="0" anchor="t">
            <a:spAutoFit/>
          </a:bodyPr>
          <a:lstStyle/>
          <a:p>
            <a:r>
              <a:rPr lang="en-US" altLang="zh-TW" sz="1400" b="1">
                <a:latin typeface="Arial"/>
                <a:ea typeface="新細明體"/>
                <a:cs typeface="Arial"/>
              </a:rPr>
              <a:t>HBS 3</a:t>
            </a:r>
            <a:endParaRPr lang="zh-TW" altLang="en-US" sz="1400" b="1">
              <a:latin typeface="Arial" panose="020B0604020202020204" pitchFamily="34" charset="0"/>
              <a:cs typeface="Arial" panose="020B0604020202020204" pitchFamily="34" charset="0"/>
            </a:endParaRPr>
          </a:p>
        </p:txBody>
      </p:sp>
      <p:pic>
        <p:nvPicPr>
          <p:cNvPr id="90" name="圖片 89" descr="一張含有 房間 的圖片&#10;&#10;自動產生的描述">
            <a:extLst>
              <a:ext uri="{FF2B5EF4-FFF2-40B4-BE49-F238E27FC236}">
                <a16:creationId xmlns:a16="http://schemas.microsoft.com/office/drawing/2014/main" id="{B839DCD9-DAFE-4BEA-AA4F-C9269D1A2B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2318" y="4789894"/>
            <a:ext cx="645202" cy="645202"/>
          </a:xfrm>
          <a:prstGeom prst="rect">
            <a:avLst/>
          </a:prstGeom>
        </p:spPr>
      </p:pic>
      <p:grpSp>
        <p:nvGrpSpPr>
          <p:cNvPr id="102" name="群組 101">
            <a:extLst>
              <a:ext uri="{FF2B5EF4-FFF2-40B4-BE49-F238E27FC236}">
                <a16:creationId xmlns:a16="http://schemas.microsoft.com/office/drawing/2014/main" id="{E9FD5A00-A532-456A-B410-6D7152D68C73}"/>
              </a:ext>
            </a:extLst>
          </p:cNvPr>
          <p:cNvGrpSpPr/>
          <p:nvPr/>
        </p:nvGrpSpPr>
        <p:grpSpPr>
          <a:xfrm>
            <a:off x="4448927" y="5003048"/>
            <a:ext cx="1543696" cy="1521803"/>
            <a:chOff x="4448927" y="5003048"/>
            <a:chExt cx="1543696" cy="1521803"/>
          </a:xfrm>
        </p:grpSpPr>
        <p:pic>
          <p:nvPicPr>
            <p:cNvPr id="96" name="圖片 95" descr="一張含有 光 的圖片&#10;&#10;自動產生的描述">
              <a:extLst>
                <a:ext uri="{FF2B5EF4-FFF2-40B4-BE49-F238E27FC236}">
                  <a16:creationId xmlns:a16="http://schemas.microsoft.com/office/drawing/2014/main" id="{00E0930E-BF5F-48AC-B34F-1808C9751F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48927" y="5003048"/>
              <a:ext cx="735781" cy="720194"/>
            </a:xfrm>
            <a:prstGeom prst="rect">
              <a:avLst/>
            </a:prstGeom>
          </p:spPr>
        </p:pic>
        <p:pic>
          <p:nvPicPr>
            <p:cNvPr id="97" name="圖片 96" descr="一張含有 光 的圖片&#10;&#10;自動產生的描述">
              <a:extLst>
                <a:ext uri="{FF2B5EF4-FFF2-40B4-BE49-F238E27FC236}">
                  <a16:creationId xmlns:a16="http://schemas.microsoft.com/office/drawing/2014/main" id="{65934383-01A6-4872-9883-6CA56B1A42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6842" y="5003048"/>
              <a:ext cx="735781" cy="720194"/>
            </a:xfrm>
            <a:prstGeom prst="rect">
              <a:avLst/>
            </a:prstGeom>
          </p:spPr>
        </p:pic>
        <p:pic>
          <p:nvPicPr>
            <p:cNvPr id="98" name="圖片 97" descr="一張含有 光 的圖片&#10;&#10;自動產生的描述">
              <a:extLst>
                <a:ext uri="{FF2B5EF4-FFF2-40B4-BE49-F238E27FC236}">
                  <a16:creationId xmlns:a16="http://schemas.microsoft.com/office/drawing/2014/main" id="{643DF6B9-FAAE-4BF0-A494-162A7FC23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48927" y="5804657"/>
              <a:ext cx="735781" cy="720194"/>
            </a:xfrm>
            <a:prstGeom prst="rect">
              <a:avLst/>
            </a:prstGeom>
          </p:spPr>
        </p:pic>
        <p:pic>
          <p:nvPicPr>
            <p:cNvPr id="99" name="圖片 98" descr="一張含有 光 的圖片&#10;&#10;自動產生的描述">
              <a:extLst>
                <a:ext uri="{FF2B5EF4-FFF2-40B4-BE49-F238E27FC236}">
                  <a16:creationId xmlns:a16="http://schemas.microsoft.com/office/drawing/2014/main" id="{7B04EE1F-B057-43A1-9CBC-31B6C8F34A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6842" y="5804657"/>
              <a:ext cx="735781" cy="720194"/>
            </a:xfrm>
            <a:prstGeom prst="rect">
              <a:avLst/>
            </a:prstGeom>
          </p:spPr>
        </p:pic>
      </p:grpSp>
      <p:pic>
        <p:nvPicPr>
          <p:cNvPr id="2" name="圖片 1">
            <a:extLst>
              <a:ext uri="{FF2B5EF4-FFF2-40B4-BE49-F238E27FC236}">
                <a16:creationId xmlns:a16="http://schemas.microsoft.com/office/drawing/2014/main" id="{359F54B3-D319-4DDE-A89A-E0D19C5285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5725" y="4934752"/>
            <a:ext cx="2007149" cy="1590099"/>
          </a:xfrm>
          <a:prstGeom prst="rect">
            <a:avLst/>
          </a:prstGeom>
        </p:spPr>
      </p:pic>
      <p:pic>
        <p:nvPicPr>
          <p:cNvPr id="3" name="圖片 2">
            <a:extLst>
              <a:ext uri="{FF2B5EF4-FFF2-40B4-BE49-F238E27FC236}">
                <a16:creationId xmlns:a16="http://schemas.microsoft.com/office/drawing/2014/main" id="{8487E92B-1FF5-43C2-9A25-EE4AEBC401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7969" y="2818691"/>
            <a:ext cx="2007149" cy="1590099"/>
          </a:xfrm>
          <a:prstGeom prst="rect">
            <a:avLst/>
          </a:prstGeom>
        </p:spPr>
      </p:pic>
      <p:pic>
        <p:nvPicPr>
          <p:cNvPr id="6" name="圖片 5">
            <a:extLst>
              <a:ext uri="{FF2B5EF4-FFF2-40B4-BE49-F238E27FC236}">
                <a16:creationId xmlns:a16="http://schemas.microsoft.com/office/drawing/2014/main" id="{162E8E22-2531-4126-A1CB-F82DE52FC1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5304" y="2818691"/>
            <a:ext cx="2007149" cy="1590099"/>
          </a:xfrm>
          <a:prstGeom prst="rect">
            <a:avLst/>
          </a:prstGeom>
        </p:spPr>
      </p:pic>
    </p:spTree>
    <p:extLst>
      <p:ext uri="{BB962C8B-B14F-4D97-AF65-F5344CB8AC3E}">
        <p14:creationId xmlns:p14="http://schemas.microsoft.com/office/powerpoint/2010/main" val="1676675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內容版面配置區 26"/>
          <p:cNvSpPr>
            <a:spLocks noGrp="1"/>
          </p:cNvSpPr>
          <p:nvPr>
            <p:ph idx="1"/>
          </p:nvPr>
        </p:nvSpPr>
        <p:spPr/>
        <p:txBody>
          <a:bodyPr/>
          <a:lstStyle/>
          <a:p>
            <a:r>
              <a:rPr lang="en-US" altLang="zh-TW"/>
              <a:t>Backup is a must for surveillance data.</a:t>
            </a:r>
          </a:p>
          <a:p>
            <a:r>
              <a:rPr lang="en-US" altLang="zh-TW"/>
              <a:t>Resume the surveillance task or events from backup server.</a:t>
            </a:r>
            <a:endParaRPr lang="zh-TW" altLang="en-US"/>
          </a:p>
        </p:txBody>
      </p:sp>
      <p:pic>
        <p:nvPicPr>
          <p:cNvPr id="38" name="圖片 37">
            <a:extLst>
              <a:ext uri="{FF2B5EF4-FFF2-40B4-BE49-F238E27FC236}">
                <a16:creationId xmlns:a16="http://schemas.microsoft.com/office/drawing/2014/main" id="{1BA2421E-6DA4-4D79-8F8E-E5070CE44C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2125" y="3177890"/>
            <a:ext cx="1484414" cy="1625207"/>
          </a:xfrm>
          <a:prstGeom prst="rect">
            <a:avLst/>
          </a:prstGeom>
        </p:spPr>
      </p:pic>
      <p:pic>
        <p:nvPicPr>
          <p:cNvPr id="39" name="圖片 38">
            <a:extLst>
              <a:ext uri="{FF2B5EF4-FFF2-40B4-BE49-F238E27FC236}">
                <a16:creationId xmlns:a16="http://schemas.microsoft.com/office/drawing/2014/main" id="{52EB3275-252E-4ABE-BEA8-F879AF39CB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06083" y="4948379"/>
            <a:ext cx="1766461" cy="1334751"/>
          </a:xfrm>
          <a:prstGeom prst="rect">
            <a:avLst/>
          </a:prstGeom>
        </p:spPr>
      </p:pic>
      <p:cxnSp>
        <p:nvCxnSpPr>
          <p:cNvPr id="40" name="直線單箭頭接點 39">
            <a:extLst>
              <a:ext uri="{FF2B5EF4-FFF2-40B4-BE49-F238E27FC236}">
                <a16:creationId xmlns:a16="http://schemas.microsoft.com/office/drawing/2014/main" id="{06B5F5F3-CACA-410E-B19E-9AD3F2322409}"/>
              </a:ext>
            </a:extLst>
          </p:cNvPr>
          <p:cNvCxnSpPr>
            <a:cxnSpLocks/>
          </p:cNvCxnSpPr>
          <p:nvPr/>
        </p:nvCxnSpPr>
        <p:spPr>
          <a:xfrm flipH="1" flipV="1">
            <a:off x="4306083" y="3889128"/>
            <a:ext cx="4486234" cy="1"/>
          </a:xfrm>
          <a:prstGeom prst="straightConnector1">
            <a:avLst/>
          </a:prstGeom>
          <a:ln w="508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9CA5134F-660D-4996-AD93-129BD32138AB}"/>
              </a:ext>
            </a:extLst>
          </p:cNvPr>
          <p:cNvCxnSpPr>
            <a:cxnSpLocks/>
          </p:cNvCxnSpPr>
          <p:nvPr/>
        </p:nvCxnSpPr>
        <p:spPr>
          <a:xfrm flipH="1">
            <a:off x="7942905" y="4418717"/>
            <a:ext cx="1657328" cy="1170476"/>
          </a:xfrm>
          <a:prstGeom prst="straightConnector1">
            <a:avLst/>
          </a:prstGeom>
          <a:ln w="508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2E43A1D8-9CBA-4EF1-AABE-3FFB27B4450C}"/>
              </a:ext>
            </a:extLst>
          </p:cNvPr>
          <p:cNvSpPr txBox="1"/>
          <p:nvPr/>
        </p:nvSpPr>
        <p:spPr>
          <a:xfrm>
            <a:off x="8460335" y="5313618"/>
            <a:ext cx="713657" cy="307777"/>
          </a:xfrm>
          <a:prstGeom prst="rect">
            <a:avLst/>
          </a:prstGeom>
          <a:noFill/>
        </p:spPr>
        <p:txBody>
          <a:bodyPr wrap="none" lIns="91440" tIns="45720" rIns="91440" bIns="45720" rtlCol="0" anchor="t">
            <a:spAutoFit/>
          </a:bodyPr>
          <a:lstStyle/>
          <a:p>
            <a:r>
              <a:rPr lang="en-US" altLang="zh-TW" sz="1400" b="1">
                <a:latin typeface="Arial"/>
                <a:ea typeface="新細明體"/>
                <a:cs typeface="Arial"/>
              </a:rPr>
              <a:t>HBS 3</a:t>
            </a:r>
            <a:endParaRPr lang="zh-TW" altLang="en-US" sz="1400" b="1">
              <a:latin typeface="Arial" panose="020B0604020202020204" pitchFamily="34" charset="0"/>
              <a:cs typeface="Arial" panose="020B0604020202020204" pitchFamily="34" charset="0"/>
            </a:endParaRPr>
          </a:p>
        </p:txBody>
      </p:sp>
      <p:pic>
        <p:nvPicPr>
          <p:cNvPr id="43" name="圖片 42" descr="一張含有 房間 的圖片&#10;&#10;自動產生的描述">
            <a:extLst>
              <a:ext uri="{FF2B5EF4-FFF2-40B4-BE49-F238E27FC236}">
                <a16:creationId xmlns:a16="http://schemas.microsoft.com/office/drawing/2014/main" id="{A2B7816C-9774-4673-A815-944E3F08DF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9716" y="4631396"/>
            <a:ext cx="645202" cy="645202"/>
          </a:xfrm>
          <a:prstGeom prst="rect">
            <a:avLst/>
          </a:prstGeom>
        </p:spPr>
      </p:pic>
      <p:sp>
        <p:nvSpPr>
          <p:cNvPr id="44" name="文字方塊 43">
            <a:extLst>
              <a:ext uri="{FF2B5EF4-FFF2-40B4-BE49-F238E27FC236}">
                <a16:creationId xmlns:a16="http://schemas.microsoft.com/office/drawing/2014/main" id="{BB87F3BA-AA54-4ECD-BA7E-A7C84D4922AC}"/>
              </a:ext>
            </a:extLst>
          </p:cNvPr>
          <p:cNvSpPr txBox="1"/>
          <p:nvPr/>
        </p:nvSpPr>
        <p:spPr>
          <a:xfrm>
            <a:off x="6317693" y="4236717"/>
            <a:ext cx="713657" cy="307777"/>
          </a:xfrm>
          <a:prstGeom prst="rect">
            <a:avLst/>
          </a:prstGeom>
          <a:noFill/>
        </p:spPr>
        <p:txBody>
          <a:bodyPr wrap="none" lIns="91440" tIns="45720" rIns="91440" bIns="45720" rtlCol="0" anchor="t">
            <a:spAutoFit/>
          </a:bodyPr>
          <a:lstStyle/>
          <a:p>
            <a:r>
              <a:rPr lang="en-US" altLang="zh-TW" sz="1400" b="1">
                <a:latin typeface="Arial"/>
                <a:ea typeface="新細明體"/>
                <a:cs typeface="Arial"/>
              </a:rPr>
              <a:t>HBS 3</a:t>
            </a:r>
            <a:endParaRPr lang="zh-TW" altLang="en-US" sz="1400" b="1">
              <a:latin typeface="Arial" panose="020B0604020202020204" pitchFamily="34" charset="0"/>
              <a:cs typeface="Arial" panose="020B0604020202020204" pitchFamily="34" charset="0"/>
            </a:endParaRPr>
          </a:p>
        </p:txBody>
      </p:sp>
      <p:pic>
        <p:nvPicPr>
          <p:cNvPr id="45" name="圖片 44" descr="一張含有 房間 的圖片&#10;&#10;自動產生的描述">
            <a:extLst>
              <a:ext uri="{FF2B5EF4-FFF2-40B4-BE49-F238E27FC236}">
                <a16:creationId xmlns:a16="http://schemas.microsoft.com/office/drawing/2014/main" id="{037814E5-F309-4DF9-A6C3-EF8EF8F5C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7074" y="3554495"/>
            <a:ext cx="645202" cy="645202"/>
          </a:xfrm>
          <a:prstGeom prst="rect">
            <a:avLst/>
          </a:prstGeom>
        </p:spPr>
      </p:pic>
      <p:pic>
        <p:nvPicPr>
          <p:cNvPr id="46" name="圖片 45">
            <a:extLst>
              <a:ext uri="{FF2B5EF4-FFF2-40B4-BE49-F238E27FC236}">
                <a16:creationId xmlns:a16="http://schemas.microsoft.com/office/drawing/2014/main" id="{08663072-3935-4035-9214-5FD3FDC211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58219" y="3003059"/>
            <a:ext cx="2007149" cy="1590099"/>
          </a:xfrm>
          <a:prstGeom prst="rect">
            <a:avLst/>
          </a:prstGeom>
        </p:spPr>
      </p:pic>
      <p:pic>
        <p:nvPicPr>
          <p:cNvPr id="47" name="圖片 46">
            <a:extLst>
              <a:ext uri="{FF2B5EF4-FFF2-40B4-BE49-F238E27FC236}">
                <a16:creationId xmlns:a16="http://schemas.microsoft.com/office/drawing/2014/main" id="{2DC2A1F8-996F-4934-A067-926C96ADF8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85326" y="3003059"/>
            <a:ext cx="2007149" cy="1590099"/>
          </a:xfrm>
          <a:prstGeom prst="rect">
            <a:avLst/>
          </a:prstGeom>
        </p:spPr>
      </p:pic>
      <p:pic>
        <p:nvPicPr>
          <p:cNvPr id="48" name="圖片 47" descr="一張含有 畫畫 的圖片&#10;&#10;自動產生的描述">
            <a:extLst>
              <a:ext uri="{FF2B5EF4-FFF2-40B4-BE49-F238E27FC236}">
                <a16:creationId xmlns:a16="http://schemas.microsoft.com/office/drawing/2014/main" id="{E7F8699B-C606-4825-BAE6-737159B914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60850" y="3814032"/>
            <a:ext cx="630381" cy="630381"/>
          </a:xfrm>
          <a:prstGeom prst="rect">
            <a:avLst/>
          </a:prstGeom>
        </p:spPr>
      </p:pic>
      <p:pic>
        <p:nvPicPr>
          <p:cNvPr id="49" name="圖片 48">
            <a:extLst>
              <a:ext uri="{FF2B5EF4-FFF2-40B4-BE49-F238E27FC236}">
                <a16:creationId xmlns:a16="http://schemas.microsoft.com/office/drawing/2014/main" id="{9512E34A-081F-4448-B9B6-5F242B3ADA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9916" y="4820305"/>
            <a:ext cx="2007149" cy="1590099"/>
          </a:xfrm>
          <a:prstGeom prst="rect">
            <a:avLst/>
          </a:prstGeom>
        </p:spPr>
      </p:pic>
      <p:sp>
        <p:nvSpPr>
          <p:cNvPr id="2" name="標題 1"/>
          <p:cNvSpPr>
            <a:spLocks noGrp="1"/>
          </p:cNvSpPr>
          <p:nvPr>
            <p:ph type="title"/>
          </p:nvPr>
        </p:nvSpPr>
        <p:spPr/>
        <p:txBody>
          <a:bodyPr>
            <a:normAutofit/>
          </a:bodyPr>
          <a:lstStyle/>
          <a:p>
            <a:r>
              <a:rPr lang="en-US" altLang="zh-TW"/>
              <a:t>Reduce the risk</a:t>
            </a:r>
            <a:endParaRPr lang="zh-TW" altLang="en-US"/>
          </a:p>
        </p:txBody>
      </p:sp>
      <p:sp>
        <p:nvSpPr>
          <p:cNvPr id="29" name="橢圓 28">
            <a:extLst>
              <a:ext uri="{FF2B5EF4-FFF2-40B4-BE49-F238E27FC236}">
                <a16:creationId xmlns:a16="http://schemas.microsoft.com/office/drawing/2014/main" id="{F5ACE2CC-9C5B-45BF-A353-8BD6E2A04B1F}"/>
              </a:ext>
            </a:extLst>
          </p:cNvPr>
          <p:cNvSpPr/>
          <p:nvPr/>
        </p:nvSpPr>
        <p:spPr>
          <a:xfrm>
            <a:off x="8973713" y="1443846"/>
            <a:ext cx="1827306" cy="182730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ECEC4952-129A-4721-A7AC-BF7D80CD7FD1}"/>
              </a:ext>
            </a:extLst>
          </p:cNvPr>
          <p:cNvSpPr txBox="1"/>
          <p:nvPr/>
        </p:nvSpPr>
        <p:spPr>
          <a:xfrm>
            <a:off x="9047882" y="2115101"/>
            <a:ext cx="1724948" cy="830997"/>
          </a:xfrm>
          <a:prstGeom prst="rect">
            <a:avLst/>
          </a:prstGeom>
          <a:noFill/>
        </p:spPr>
        <p:txBody>
          <a:bodyPr wrap="square" rtlCol="0">
            <a:spAutoFit/>
          </a:bodyPr>
          <a:lstStyle/>
          <a:p>
            <a:pPr algn="ctr" defTabSz="457200">
              <a:defRPr/>
            </a:pPr>
            <a:r>
              <a:rPr lang="en-US" altLang="zh-TW" sz="1600">
                <a:solidFill>
                  <a:schemeClr val="bg1"/>
                </a:solidFill>
                <a:effectLst>
                  <a:outerShdw blurRad="38100" dist="38100" dir="2700000" algn="tl">
                    <a:srgbClr val="000000">
                      <a:alpha val="43137"/>
                    </a:srgbClr>
                  </a:outerShdw>
                </a:effectLst>
                <a:latin typeface="Arial"/>
                <a:ea typeface="微軟正黑體"/>
                <a:cs typeface="Arial"/>
              </a:rPr>
              <a:t>Encrypted and much reliable transfer.</a:t>
            </a:r>
            <a:endParaRPr lang="zh-TW" altLang="en-US" sz="1600">
              <a:solidFill>
                <a:schemeClr val="bg1"/>
              </a:solidFill>
              <a:effectLst>
                <a:outerShdw blurRad="38100" dist="38100" dir="2700000" algn="tl">
                  <a:srgbClr val="000000">
                    <a:alpha val="43137"/>
                  </a:srgbClr>
                </a:outerShdw>
              </a:effectLst>
              <a:latin typeface="Arial"/>
              <a:ea typeface="微軟正黑體"/>
              <a:cs typeface="Arial"/>
            </a:endParaRPr>
          </a:p>
        </p:txBody>
      </p:sp>
      <p:grpSp>
        <p:nvGrpSpPr>
          <p:cNvPr id="32" name="群組 31">
            <a:extLst>
              <a:ext uri="{FF2B5EF4-FFF2-40B4-BE49-F238E27FC236}">
                <a16:creationId xmlns:a16="http://schemas.microsoft.com/office/drawing/2014/main" id="{4BBD3E32-B6DC-411B-95CE-18BDEE4E8FC0}"/>
              </a:ext>
            </a:extLst>
          </p:cNvPr>
          <p:cNvGrpSpPr>
            <a:grpSpLocks noChangeAspect="1"/>
          </p:cNvGrpSpPr>
          <p:nvPr/>
        </p:nvGrpSpPr>
        <p:grpSpPr>
          <a:xfrm>
            <a:off x="9190940" y="1193806"/>
            <a:ext cx="1392851" cy="751143"/>
            <a:chOff x="6477121" y="6298061"/>
            <a:chExt cx="2019724" cy="1089206"/>
          </a:xfrm>
        </p:grpSpPr>
        <p:pic>
          <p:nvPicPr>
            <p:cNvPr id="36" name="圖片 35" descr="一張含有 光 的圖片&#10;&#10;自動產生的描述">
              <a:extLst>
                <a:ext uri="{FF2B5EF4-FFF2-40B4-BE49-F238E27FC236}">
                  <a16:creationId xmlns:a16="http://schemas.microsoft.com/office/drawing/2014/main" id="{7A6C9EF0-6FF7-4A04-9E4F-14F8161834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7121" y="6298061"/>
              <a:ext cx="2019724" cy="1089206"/>
            </a:xfrm>
            <a:prstGeom prst="rect">
              <a:avLst/>
            </a:prstGeom>
            <a:effectLst>
              <a:outerShdw blurRad="50800" dist="38100" dir="5400000" algn="t" rotWithShape="0">
                <a:prstClr val="black">
                  <a:alpha val="40000"/>
                </a:prstClr>
              </a:outerShdw>
            </a:effectLst>
          </p:spPr>
        </p:pic>
        <p:pic>
          <p:nvPicPr>
            <p:cNvPr id="37" name="圖片 36">
              <a:extLst>
                <a:ext uri="{FF2B5EF4-FFF2-40B4-BE49-F238E27FC236}">
                  <a16:creationId xmlns:a16="http://schemas.microsoft.com/office/drawing/2014/main" id="{07777AF1-0809-41F1-A90D-CCBABFD7E0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60494" y="6795999"/>
              <a:ext cx="1386304" cy="538247"/>
            </a:xfrm>
            <a:prstGeom prst="rect">
              <a:avLst/>
            </a:prstGeom>
          </p:spPr>
        </p:pic>
      </p:grpSp>
    </p:spTree>
    <p:extLst>
      <p:ext uri="{BB962C8B-B14F-4D97-AF65-F5344CB8AC3E}">
        <p14:creationId xmlns:p14="http://schemas.microsoft.com/office/powerpoint/2010/main" val="2835989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dirty="0">
                <a:latin typeface="Arial"/>
                <a:ea typeface="微軟正黑體"/>
                <a:cs typeface="Arial"/>
              </a:rPr>
              <a:t>Resilient &amp; secure multi-site connections </a:t>
            </a:r>
            <a:r>
              <a:rPr lang="en-US" altLang="zh-TW" dirty="0" err="1">
                <a:latin typeface="Arial"/>
                <a:ea typeface="微軟正黑體"/>
                <a:cs typeface="Arial"/>
              </a:rPr>
              <a:t>QuWAN</a:t>
            </a:r>
            <a:endParaRPr lang="zh-TW" altLang="en-US" dirty="0">
              <a:latin typeface="Arial"/>
              <a:ea typeface="微軟正黑體"/>
              <a:cs typeface="Arial"/>
            </a:endParaRPr>
          </a:p>
        </p:txBody>
      </p:sp>
    </p:spTree>
    <p:extLst>
      <p:ext uri="{BB962C8B-B14F-4D97-AF65-F5344CB8AC3E}">
        <p14:creationId xmlns:p14="http://schemas.microsoft.com/office/powerpoint/2010/main" val="2849677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a:t>QuWAN constructs Intranet securely</a:t>
            </a:r>
            <a:endParaRPr lang="zh-TW" altLang="en-US" sz="4000"/>
          </a:p>
        </p:txBody>
      </p:sp>
      <p:sp>
        <p:nvSpPr>
          <p:cNvPr id="3" name="內容版面配置區 2"/>
          <p:cNvSpPr>
            <a:spLocks noGrp="1"/>
          </p:cNvSpPr>
          <p:nvPr>
            <p:ph idx="1"/>
          </p:nvPr>
        </p:nvSpPr>
        <p:spPr/>
        <p:txBody>
          <a:bodyPr/>
          <a:lstStyle/>
          <a:p>
            <a:r>
              <a:rPr lang="en-US" altLang="zh-TW"/>
              <a:t>QGD-3014-16PT support</a:t>
            </a:r>
            <a:r>
              <a:rPr lang="zh-TW" altLang="en-US"/>
              <a:t> </a:t>
            </a:r>
            <a:r>
              <a:rPr lang="en-US" altLang="zh-TW"/>
              <a:t>QNAP SDWAN solution (QuWAN).</a:t>
            </a:r>
          </a:p>
          <a:p>
            <a:r>
              <a:rPr lang="en-US" altLang="zh-TW">
                <a:sym typeface="Arial"/>
              </a:rPr>
              <a:t>QuWAN is a secure and zero-touch solution to constructing multi-sites intranet.</a:t>
            </a:r>
            <a:endParaRPr lang="zh-TW" altLang="en-US"/>
          </a:p>
        </p:txBody>
      </p:sp>
      <p:pic>
        <p:nvPicPr>
          <p:cNvPr id="82" name="圖片 81" descr="一張含有 畫畫 的圖片&#10;&#10;自動產生的描述">
            <a:extLst>
              <a:ext uri="{FF2B5EF4-FFF2-40B4-BE49-F238E27FC236}">
                <a16:creationId xmlns:a16="http://schemas.microsoft.com/office/drawing/2014/main" id="{A488CC67-CE57-4181-AC03-13DD4278B3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8465" y="2971808"/>
            <a:ext cx="1315552" cy="1640792"/>
          </a:xfrm>
          <a:prstGeom prst="rect">
            <a:avLst/>
          </a:prstGeom>
          <a:effectLst>
            <a:outerShdw blurRad="76200" dir="13500000" sy="23000" kx="1200000" algn="br" rotWithShape="0">
              <a:prstClr val="black">
                <a:alpha val="20000"/>
              </a:prstClr>
            </a:outerShdw>
          </a:effectLst>
        </p:spPr>
      </p:pic>
      <p:sp>
        <p:nvSpPr>
          <p:cNvPr id="83" name="文字方塊 82">
            <a:extLst>
              <a:ext uri="{FF2B5EF4-FFF2-40B4-BE49-F238E27FC236}">
                <a16:creationId xmlns:a16="http://schemas.microsoft.com/office/drawing/2014/main" id="{CF576843-4572-4FC4-85B9-C11C8B50ABBE}"/>
              </a:ext>
            </a:extLst>
          </p:cNvPr>
          <p:cNvSpPr txBox="1"/>
          <p:nvPr/>
        </p:nvSpPr>
        <p:spPr>
          <a:xfrm>
            <a:off x="680172" y="4650818"/>
            <a:ext cx="1313845" cy="615553"/>
          </a:xfrm>
          <a:prstGeom prst="rect">
            <a:avLst/>
          </a:prstGeom>
          <a:noFill/>
        </p:spPr>
        <p:txBody>
          <a:bodyPr wrap="square" rtlCol="0">
            <a:spAutoFit/>
          </a:bodyPr>
          <a:lstStyle/>
          <a:p>
            <a:pPr lvl="0" algn="ctr" defTabSz="1219170">
              <a:buClr>
                <a:srgbClr val="000000"/>
              </a:buClr>
              <a:defRPr/>
            </a:pPr>
            <a:r>
              <a:rPr lang="en-US" altLang="zh-TW" b="1" kern="0">
                <a:latin typeface="Arial" panose="020B0604020202020204" pitchFamily="34" charset="0"/>
                <a:ea typeface="微軟正黑體" panose="020B0604030504040204" pitchFamily="34" charset="-120"/>
                <a:cs typeface="Arial" panose="020B0604020202020204" pitchFamily="34" charset="0"/>
                <a:sym typeface="Arial"/>
              </a:rPr>
              <a:t>Office</a:t>
            </a:r>
            <a:r>
              <a:rPr lang="zh-TW" altLang="en-US" b="1" kern="0">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b="1" kern="0">
                <a:latin typeface="Arial" panose="020B0604020202020204" pitchFamily="34" charset="0"/>
                <a:ea typeface="微軟正黑體" panose="020B0604030504040204" pitchFamily="34" charset="-120"/>
                <a:cs typeface="Arial" panose="020B0604020202020204" pitchFamily="34" charset="0"/>
                <a:sym typeface="Arial"/>
              </a:rPr>
              <a:t>A</a:t>
            </a:r>
          </a:p>
          <a:p>
            <a:pPr lvl="0" algn="ctr" defTabSz="1219170">
              <a:buClr>
                <a:srgbClr val="000000"/>
              </a:buClr>
              <a:defRPr/>
            </a:pPr>
            <a:r>
              <a:rPr lang="en-US" altLang="zh-TW" sz="1600" kern="0">
                <a:latin typeface="Arial" panose="020B0604020202020204" pitchFamily="34" charset="0"/>
                <a:ea typeface="微軟正黑體" panose="020B0604030504040204" pitchFamily="34" charset="-120"/>
                <a:cs typeface="Arial" panose="020B0604020202020204" pitchFamily="34" charset="0"/>
                <a:sym typeface="Arial"/>
              </a:rPr>
              <a:t>US</a:t>
            </a:r>
            <a:endParaRPr lang="zh-TW" altLang="en-US" sz="1600" kern="0">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88" name="圖片 87" descr="一張含有 畫畫 的圖片&#10;&#10;自動產生的描述">
            <a:extLst>
              <a:ext uri="{FF2B5EF4-FFF2-40B4-BE49-F238E27FC236}">
                <a16:creationId xmlns:a16="http://schemas.microsoft.com/office/drawing/2014/main" id="{C91E5488-8623-45C2-A8EE-1A1283D358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3361" y="2971808"/>
            <a:ext cx="1315552" cy="1640792"/>
          </a:xfrm>
          <a:prstGeom prst="rect">
            <a:avLst/>
          </a:prstGeom>
          <a:effectLst>
            <a:outerShdw blurRad="76200" dir="13500000" sy="23000" kx="1200000" algn="br" rotWithShape="0">
              <a:prstClr val="black">
                <a:alpha val="20000"/>
              </a:prstClr>
            </a:outerShdw>
          </a:effectLst>
        </p:spPr>
      </p:pic>
      <p:sp>
        <p:nvSpPr>
          <p:cNvPr id="89" name="文字方塊 88">
            <a:extLst>
              <a:ext uri="{FF2B5EF4-FFF2-40B4-BE49-F238E27FC236}">
                <a16:creationId xmlns:a16="http://schemas.microsoft.com/office/drawing/2014/main" id="{73BC5F05-188B-40AB-BFA1-480576261ED8}"/>
              </a:ext>
            </a:extLst>
          </p:cNvPr>
          <p:cNvSpPr txBox="1"/>
          <p:nvPr/>
        </p:nvSpPr>
        <p:spPr>
          <a:xfrm>
            <a:off x="7785068" y="4650818"/>
            <a:ext cx="1313845" cy="615553"/>
          </a:xfrm>
          <a:prstGeom prst="rect">
            <a:avLst/>
          </a:prstGeom>
          <a:noFill/>
        </p:spPr>
        <p:txBody>
          <a:bodyPr wrap="square" rtlCol="0">
            <a:spAutoFit/>
          </a:bodyPr>
          <a:lstStyle/>
          <a:p>
            <a:pPr lvl="0" algn="ctr" defTabSz="1219170">
              <a:buClr>
                <a:srgbClr val="000000"/>
              </a:buClr>
              <a:defRPr/>
            </a:pPr>
            <a:r>
              <a:rPr lang="en-US" altLang="zh-TW" b="1" kern="0">
                <a:latin typeface="Arial" panose="020B0604020202020204" pitchFamily="34" charset="0"/>
                <a:ea typeface="微軟正黑體" panose="020B0604030504040204" pitchFamily="34" charset="-120"/>
                <a:cs typeface="Arial" panose="020B0604020202020204" pitchFamily="34" charset="0"/>
                <a:sym typeface="Arial"/>
              </a:rPr>
              <a:t>Office</a:t>
            </a:r>
            <a:r>
              <a:rPr lang="zh-TW" altLang="en-US" b="1" kern="0">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b="1" kern="0">
                <a:latin typeface="Arial" panose="020B0604020202020204" pitchFamily="34" charset="0"/>
                <a:ea typeface="微軟正黑體" panose="020B0604030504040204" pitchFamily="34" charset="-120"/>
                <a:cs typeface="Arial" panose="020B0604020202020204" pitchFamily="34" charset="0"/>
                <a:sym typeface="Arial"/>
              </a:rPr>
              <a:t>B</a:t>
            </a:r>
          </a:p>
          <a:p>
            <a:pPr lvl="0" algn="ctr" defTabSz="1219170">
              <a:buClr>
                <a:srgbClr val="000000"/>
              </a:buClr>
              <a:defRPr/>
            </a:pPr>
            <a:r>
              <a:rPr lang="en-US" altLang="zh-TW" sz="1600" kern="0">
                <a:latin typeface="Arial" panose="020B0604020202020204" pitchFamily="34" charset="0"/>
                <a:ea typeface="微軟正黑體" panose="020B0604030504040204" pitchFamily="34" charset="-120"/>
                <a:cs typeface="Arial" panose="020B0604020202020204" pitchFamily="34" charset="0"/>
                <a:sym typeface="Arial"/>
              </a:rPr>
              <a:t>Japan</a:t>
            </a:r>
            <a:endParaRPr lang="zh-TW" altLang="en-US" sz="1600" kern="0">
              <a:latin typeface="Arial" panose="020B0604020202020204" pitchFamily="34" charset="0"/>
              <a:ea typeface="微軟正黑體" panose="020B0604030504040204" pitchFamily="34" charset="-120"/>
              <a:cs typeface="Arial" panose="020B0604020202020204" pitchFamily="34" charset="0"/>
              <a:sym typeface="Arial"/>
            </a:endParaRPr>
          </a:p>
        </p:txBody>
      </p:sp>
      <p:grpSp>
        <p:nvGrpSpPr>
          <p:cNvPr id="90" name="群組 89">
            <a:extLst>
              <a:ext uri="{FF2B5EF4-FFF2-40B4-BE49-F238E27FC236}">
                <a16:creationId xmlns:a16="http://schemas.microsoft.com/office/drawing/2014/main" id="{ECD0EA2E-2E0E-45ED-8835-F32A3B9D30A0}"/>
              </a:ext>
            </a:extLst>
          </p:cNvPr>
          <p:cNvGrpSpPr/>
          <p:nvPr/>
        </p:nvGrpSpPr>
        <p:grpSpPr>
          <a:xfrm>
            <a:off x="5154318" y="2863952"/>
            <a:ext cx="1894378" cy="1021609"/>
            <a:chOff x="6477121" y="6298061"/>
            <a:chExt cx="2019724" cy="1089206"/>
          </a:xfrm>
        </p:grpSpPr>
        <p:pic>
          <p:nvPicPr>
            <p:cNvPr id="91" name="圖片 90" descr="一張含有 光 的圖片&#10;&#10;自動產生的描述">
              <a:extLst>
                <a:ext uri="{FF2B5EF4-FFF2-40B4-BE49-F238E27FC236}">
                  <a16:creationId xmlns:a16="http://schemas.microsoft.com/office/drawing/2014/main" id="{73930785-1B02-4E2D-8D32-58964DA5D7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7121" y="6298061"/>
              <a:ext cx="2019724" cy="1089206"/>
            </a:xfrm>
            <a:prstGeom prst="rect">
              <a:avLst/>
            </a:prstGeom>
            <a:effectLst>
              <a:outerShdw blurRad="50800" dist="38100" dir="5400000" algn="t" rotWithShape="0">
                <a:prstClr val="black">
                  <a:alpha val="40000"/>
                </a:prstClr>
              </a:outerShdw>
            </a:effectLst>
          </p:spPr>
        </p:pic>
        <p:pic>
          <p:nvPicPr>
            <p:cNvPr id="92" name="圖片 91">
              <a:extLst>
                <a:ext uri="{FF2B5EF4-FFF2-40B4-BE49-F238E27FC236}">
                  <a16:creationId xmlns:a16="http://schemas.microsoft.com/office/drawing/2014/main" id="{2FC13404-9104-4DA4-A3B2-76D42154B0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0494" y="6795999"/>
              <a:ext cx="1386304" cy="538247"/>
            </a:xfrm>
            <a:prstGeom prst="rect">
              <a:avLst/>
            </a:prstGeom>
          </p:spPr>
        </p:pic>
      </p:grpSp>
      <p:sp>
        <p:nvSpPr>
          <p:cNvPr id="93" name="語音泡泡: 圓角矩形 92">
            <a:extLst>
              <a:ext uri="{FF2B5EF4-FFF2-40B4-BE49-F238E27FC236}">
                <a16:creationId xmlns:a16="http://schemas.microsoft.com/office/drawing/2014/main" id="{97F9170B-8C0D-40D4-BAC8-7A750FC5317A}"/>
              </a:ext>
            </a:extLst>
          </p:cNvPr>
          <p:cNvSpPr/>
          <p:nvPr/>
        </p:nvSpPr>
        <p:spPr>
          <a:xfrm>
            <a:off x="2046835" y="3754274"/>
            <a:ext cx="2516218" cy="847808"/>
          </a:xfrm>
          <a:prstGeom prst="wedgeRoundRectCallout">
            <a:avLst>
              <a:gd name="adj1" fmla="val -64013"/>
              <a:gd name="adj2" fmla="val 2243"/>
              <a:gd name="adj3" fmla="val 16667"/>
            </a:avLst>
          </a:prstGeom>
          <a:gradFill>
            <a:gsLst>
              <a:gs pos="606">
                <a:schemeClr val="bg1"/>
              </a:gs>
              <a:gs pos="100000">
                <a:schemeClr val="accent4">
                  <a:lumMod val="40000"/>
                  <a:lumOff val="60000"/>
                </a:schemeClr>
              </a:gs>
            </a:gsLst>
            <a:lin ang="5400000" scaled="0"/>
          </a:gradFill>
          <a:ln w="254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4" name="Picture 4" descr="Image result for server icon">
            <a:extLst>
              <a:ext uri="{FF2B5EF4-FFF2-40B4-BE49-F238E27FC236}">
                <a16:creationId xmlns:a16="http://schemas.microsoft.com/office/drawing/2014/main" id="{F646AAE4-4C63-4BF6-B5A0-CD125EE81A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25692" y="3918871"/>
            <a:ext cx="553156" cy="553155"/>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群組 94">
            <a:extLst>
              <a:ext uri="{FF2B5EF4-FFF2-40B4-BE49-F238E27FC236}">
                <a16:creationId xmlns:a16="http://schemas.microsoft.com/office/drawing/2014/main" id="{4EE1624A-2B20-40EB-8212-EC498A0809FB}"/>
              </a:ext>
            </a:extLst>
          </p:cNvPr>
          <p:cNvGrpSpPr/>
          <p:nvPr/>
        </p:nvGrpSpPr>
        <p:grpSpPr>
          <a:xfrm>
            <a:off x="2952657" y="3970396"/>
            <a:ext cx="450106" cy="450104"/>
            <a:chOff x="5398699" y="5915475"/>
            <a:chExt cx="568603" cy="568603"/>
          </a:xfrm>
        </p:grpSpPr>
        <p:sp>
          <p:nvSpPr>
            <p:cNvPr id="96" name="手繪多邊形: 圖案 188">
              <a:extLst>
                <a:ext uri="{FF2B5EF4-FFF2-40B4-BE49-F238E27FC236}">
                  <a16:creationId xmlns:a16="http://schemas.microsoft.com/office/drawing/2014/main" id="{B2690749-3342-489A-836A-0DC3EB441A87}"/>
                </a:ext>
              </a:extLst>
            </p:cNvPr>
            <p:cNvSpPr/>
            <p:nvPr/>
          </p:nvSpPr>
          <p:spPr>
            <a:xfrm>
              <a:off x="5398699" y="5915475"/>
              <a:ext cx="568603" cy="568603"/>
            </a:xfrm>
            <a:custGeom>
              <a:avLst/>
              <a:gdLst>
                <a:gd name="connsiteX0" fmla="*/ 555839 w 568603"/>
                <a:gd name="connsiteY0" fmla="*/ 569764 h 568603"/>
                <a:gd name="connsiteX1" fmla="*/ 15085 w 568603"/>
                <a:gd name="connsiteY1" fmla="*/ 569764 h 568603"/>
                <a:gd name="connsiteX2" fmla="*/ 0 w 568603"/>
                <a:gd name="connsiteY2" fmla="*/ 554678 h 568603"/>
                <a:gd name="connsiteX3" fmla="*/ 0 w 568603"/>
                <a:gd name="connsiteY3" fmla="*/ 15085 h 568603"/>
                <a:gd name="connsiteX4" fmla="*/ 15085 w 568603"/>
                <a:gd name="connsiteY4" fmla="*/ 0 h 568603"/>
                <a:gd name="connsiteX5" fmla="*/ 554678 w 568603"/>
                <a:gd name="connsiteY5" fmla="*/ 0 h 568603"/>
                <a:gd name="connsiteX6" fmla="*/ 569764 w 568603"/>
                <a:gd name="connsiteY6" fmla="*/ 15085 h 568603"/>
                <a:gd name="connsiteX7" fmla="*/ 569764 w 568603"/>
                <a:gd name="connsiteY7" fmla="*/ 554678 h 568603"/>
                <a:gd name="connsiteX8" fmla="*/ 555839 w 568603"/>
                <a:gd name="connsiteY8" fmla="*/ 569764 h 56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03" h="568603">
                  <a:moveTo>
                    <a:pt x="555839" y="569764"/>
                  </a:moveTo>
                  <a:lnTo>
                    <a:pt x="15085" y="569764"/>
                  </a:lnTo>
                  <a:cubicBezTo>
                    <a:pt x="6962" y="569764"/>
                    <a:pt x="0" y="562801"/>
                    <a:pt x="0" y="554678"/>
                  </a:cubicBezTo>
                  <a:lnTo>
                    <a:pt x="0" y="15085"/>
                  </a:lnTo>
                  <a:cubicBezTo>
                    <a:pt x="0" y="6962"/>
                    <a:pt x="6962" y="0"/>
                    <a:pt x="15085" y="0"/>
                  </a:cubicBezTo>
                  <a:lnTo>
                    <a:pt x="554678" y="0"/>
                  </a:lnTo>
                  <a:cubicBezTo>
                    <a:pt x="562801" y="0"/>
                    <a:pt x="569764" y="6962"/>
                    <a:pt x="569764" y="15085"/>
                  </a:cubicBezTo>
                  <a:lnTo>
                    <a:pt x="569764" y="554678"/>
                  </a:lnTo>
                  <a:cubicBezTo>
                    <a:pt x="570924" y="562801"/>
                    <a:pt x="563961" y="569764"/>
                    <a:pt x="555839" y="569764"/>
                  </a:cubicBezTo>
                  <a:close/>
                </a:path>
              </a:pathLst>
            </a:custGeom>
            <a:noFill/>
            <a:ln w="28575"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7" name="手繪多邊形: 圖案 189">
              <a:extLst>
                <a:ext uri="{FF2B5EF4-FFF2-40B4-BE49-F238E27FC236}">
                  <a16:creationId xmlns:a16="http://schemas.microsoft.com/office/drawing/2014/main" id="{33685EB3-848D-4357-B937-B4A59FE101FD}"/>
                </a:ext>
              </a:extLst>
            </p:cNvPr>
            <p:cNvSpPr/>
            <p:nvPr/>
          </p:nvSpPr>
          <p:spPr>
            <a:xfrm>
              <a:off x="5454399"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8" name="手繪多邊形: 圖案 190">
              <a:extLst>
                <a:ext uri="{FF2B5EF4-FFF2-40B4-BE49-F238E27FC236}">
                  <a16:creationId xmlns:a16="http://schemas.microsoft.com/office/drawing/2014/main" id="{1ED8A921-003C-4263-B538-6EE4DBE99F05}"/>
                </a:ext>
              </a:extLst>
            </p:cNvPr>
            <p:cNvSpPr/>
            <p:nvPr/>
          </p:nvSpPr>
          <p:spPr>
            <a:xfrm>
              <a:off x="5471805"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9" name="手繪多邊形: 圖案 191">
              <a:extLst>
                <a:ext uri="{FF2B5EF4-FFF2-40B4-BE49-F238E27FC236}">
                  <a16:creationId xmlns:a16="http://schemas.microsoft.com/office/drawing/2014/main" id="{C236400F-5D44-4527-983C-AC35991F634B}"/>
                </a:ext>
              </a:extLst>
            </p:cNvPr>
            <p:cNvSpPr/>
            <p:nvPr/>
          </p:nvSpPr>
          <p:spPr>
            <a:xfrm>
              <a:off x="5577403"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0" name="手繪多邊形: 圖案 192">
              <a:extLst>
                <a:ext uri="{FF2B5EF4-FFF2-40B4-BE49-F238E27FC236}">
                  <a16:creationId xmlns:a16="http://schemas.microsoft.com/office/drawing/2014/main" id="{A47CC4BD-48C4-4BDB-ADBE-A84CD8C94EE5}"/>
                </a:ext>
              </a:extLst>
            </p:cNvPr>
            <p:cNvSpPr/>
            <p:nvPr/>
          </p:nvSpPr>
          <p:spPr>
            <a:xfrm>
              <a:off x="5594809"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1" name="手繪多邊形: 圖案 193">
              <a:extLst>
                <a:ext uri="{FF2B5EF4-FFF2-40B4-BE49-F238E27FC236}">
                  <a16:creationId xmlns:a16="http://schemas.microsoft.com/office/drawing/2014/main" id="{0478D457-BC32-4900-A417-62DC138123D4}"/>
                </a:ext>
              </a:extLst>
            </p:cNvPr>
            <p:cNvSpPr/>
            <p:nvPr/>
          </p:nvSpPr>
          <p:spPr>
            <a:xfrm>
              <a:off x="5700407"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2" name="手繪多邊形: 圖案 194">
              <a:extLst>
                <a:ext uri="{FF2B5EF4-FFF2-40B4-BE49-F238E27FC236}">
                  <a16:creationId xmlns:a16="http://schemas.microsoft.com/office/drawing/2014/main" id="{E9CE676C-6177-44D8-8959-37715E02C723}"/>
                </a:ext>
              </a:extLst>
            </p:cNvPr>
            <p:cNvSpPr/>
            <p:nvPr/>
          </p:nvSpPr>
          <p:spPr>
            <a:xfrm>
              <a:off x="5717813"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3" name="手繪多邊形: 圖案 195">
              <a:extLst>
                <a:ext uri="{FF2B5EF4-FFF2-40B4-BE49-F238E27FC236}">
                  <a16:creationId xmlns:a16="http://schemas.microsoft.com/office/drawing/2014/main" id="{7925E729-C7B1-4748-9A83-B0802FE4D26A}"/>
                </a:ext>
              </a:extLst>
            </p:cNvPr>
            <p:cNvSpPr/>
            <p:nvPr/>
          </p:nvSpPr>
          <p:spPr>
            <a:xfrm>
              <a:off x="5823410" y="6119708"/>
              <a:ext cx="81229" cy="313312"/>
            </a:xfrm>
            <a:custGeom>
              <a:avLst/>
              <a:gdLst>
                <a:gd name="connsiteX0" fmla="*/ 0 w 81229"/>
                <a:gd name="connsiteY0" fmla="*/ 0 h 313311"/>
                <a:gd name="connsiteX1" fmla="*/ 88191 w 81229"/>
                <a:gd name="connsiteY1" fmla="*/ 0 h 313311"/>
                <a:gd name="connsiteX2" fmla="*/ 88191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1" y="0"/>
                  </a:lnTo>
                  <a:lnTo>
                    <a:pt x="88191"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4" name="手繪多邊形: 圖案 196">
              <a:extLst>
                <a:ext uri="{FF2B5EF4-FFF2-40B4-BE49-F238E27FC236}">
                  <a16:creationId xmlns:a16="http://schemas.microsoft.com/office/drawing/2014/main" id="{5034B6D8-82A4-46F6-ADAA-7357FCD554A0}"/>
                </a:ext>
              </a:extLst>
            </p:cNvPr>
            <p:cNvSpPr/>
            <p:nvPr/>
          </p:nvSpPr>
          <p:spPr>
            <a:xfrm>
              <a:off x="5840817"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5" name="手繪多邊形: 圖案 197">
              <a:extLst>
                <a:ext uri="{FF2B5EF4-FFF2-40B4-BE49-F238E27FC236}">
                  <a16:creationId xmlns:a16="http://schemas.microsoft.com/office/drawing/2014/main" id="{756BA262-9313-4CA6-AC42-1E48778F33FB}"/>
                </a:ext>
              </a:extLst>
            </p:cNvPr>
            <p:cNvSpPr/>
            <p:nvPr/>
          </p:nvSpPr>
          <p:spPr>
            <a:xfrm>
              <a:off x="5454399" y="6076772"/>
              <a:ext cx="452562" cy="11604"/>
            </a:xfrm>
            <a:custGeom>
              <a:avLst/>
              <a:gdLst>
                <a:gd name="connsiteX0" fmla="*/ 0 w 452561"/>
                <a:gd name="connsiteY0" fmla="*/ 0 h 0"/>
                <a:gd name="connsiteX1" fmla="*/ 457203 w 452561"/>
                <a:gd name="connsiteY1" fmla="*/ 0 h 0"/>
              </a:gdLst>
              <a:ahLst/>
              <a:cxnLst>
                <a:cxn ang="0">
                  <a:pos x="connsiteX0" y="connsiteY0"/>
                </a:cxn>
                <a:cxn ang="0">
                  <a:pos x="connsiteX1" y="connsiteY1"/>
                </a:cxn>
              </a:cxnLst>
              <a:rect l="l" t="t" r="r" b="b"/>
              <a:pathLst>
                <a:path w="452561">
                  <a:moveTo>
                    <a:pt x="0" y="0"/>
                  </a:moveTo>
                  <a:lnTo>
                    <a:pt x="457203"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6" name="手繪多邊形: 圖案 198">
              <a:extLst>
                <a:ext uri="{FF2B5EF4-FFF2-40B4-BE49-F238E27FC236}">
                  <a16:creationId xmlns:a16="http://schemas.microsoft.com/office/drawing/2014/main" id="{31A0786A-0BC6-496E-977B-9CCEF711B827}"/>
                </a:ext>
              </a:extLst>
            </p:cNvPr>
            <p:cNvSpPr/>
            <p:nvPr/>
          </p:nvSpPr>
          <p:spPr>
            <a:xfrm>
              <a:off x="5536788" y="597349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7" name="手繪多邊形: 圖案 199">
              <a:extLst>
                <a:ext uri="{FF2B5EF4-FFF2-40B4-BE49-F238E27FC236}">
                  <a16:creationId xmlns:a16="http://schemas.microsoft.com/office/drawing/2014/main" id="{60561CC3-A474-4E76-A108-6F4C8CAA1497}"/>
                </a:ext>
              </a:extLst>
            </p:cNvPr>
            <p:cNvSpPr/>
            <p:nvPr/>
          </p:nvSpPr>
          <p:spPr>
            <a:xfrm>
              <a:off x="5477607" y="596537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8" name="手繪多邊形: 圖案 200">
              <a:extLst>
                <a:ext uri="{FF2B5EF4-FFF2-40B4-BE49-F238E27FC236}">
                  <a16:creationId xmlns:a16="http://schemas.microsoft.com/office/drawing/2014/main" id="{346F7DC0-A1DE-4C50-BB89-5F9E2A10F229}"/>
                </a:ext>
              </a:extLst>
            </p:cNvPr>
            <p:cNvSpPr/>
            <p:nvPr/>
          </p:nvSpPr>
          <p:spPr>
            <a:xfrm>
              <a:off x="5536788" y="602803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9" name="手繪多邊形: 圖案 201">
              <a:extLst>
                <a:ext uri="{FF2B5EF4-FFF2-40B4-BE49-F238E27FC236}">
                  <a16:creationId xmlns:a16="http://schemas.microsoft.com/office/drawing/2014/main" id="{5EBD565A-257D-4F46-B355-4AD9F8DE9F67}"/>
                </a:ext>
              </a:extLst>
            </p:cNvPr>
            <p:cNvSpPr/>
            <p:nvPr/>
          </p:nvSpPr>
          <p:spPr>
            <a:xfrm>
              <a:off x="5477607" y="601991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10" name="群組 109">
            <a:extLst>
              <a:ext uri="{FF2B5EF4-FFF2-40B4-BE49-F238E27FC236}">
                <a16:creationId xmlns:a16="http://schemas.microsoft.com/office/drawing/2014/main" id="{4860C579-5263-44BC-9227-DD8A741C48D4}"/>
              </a:ext>
            </a:extLst>
          </p:cNvPr>
          <p:cNvGrpSpPr/>
          <p:nvPr/>
        </p:nvGrpSpPr>
        <p:grpSpPr>
          <a:xfrm>
            <a:off x="3614484" y="3952265"/>
            <a:ext cx="775097" cy="486366"/>
            <a:chOff x="3150124" y="5712264"/>
            <a:chExt cx="1404300" cy="881186"/>
          </a:xfrm>
        </p:grpSpPr>
        <p:grpSp>
          <p:nvGrpSpPr>
            <p:cNvPr id="111" name="群組 110">
              <a:extLst>
                <a:ext uri="{FF2B5EF4-FFF2-40B4-BE49-F238E27FC236}">
                  <a16:creationId xmlns:a16="http://schemas.microsoft.com/office/drawing/2014/main" id="{4D252974-1539-45DA-951A-EC8FC3DCA7B7}"/>
                </a:ext>
              </a:extLst>
            </p:cNvPr>
            <p:cNvGrpSpPr/>
            <p:nvPr/>
          </p:nvGrpSpPr>
          <p:grpSpPr>
            <a:xfrm>
              <a:off x="3150124" y="5788482"/>
              <a:ext cx="387545" cy="788763"/>
              <a:chOff x="315956" y="2626868"/>
              <a:chExt cx="252544" cy="514000"/>
            </a:xfrm>
          </p:grpSpPr>
          <p:sp>
            <p:nvSpPr>
              <p:cNvPr id="165" name="手繪多邊形: 圖案 183">
                <a:extLst>
                  <a:ext uri="{FF2B5EF4-FFF2-40B4-BE49-F238E27FC236}">
                    <a16:creationId xmlns:a16="http://schemas.microsoft.com/office/drawing/2014/main" id="{C3E4DE9E-59E5-428A-AE7D-B830D067E53E}"/>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7" name="手繪多邊形: 圖案 184">
                <a:extLst>
                  <a:ext uri="{FF2B5EF4-FFF2-40B4-BE49-F238E27FC236}">
                    <a16:creationId xmlns:a16="http://schemas.microsoft.com/office/drawing/2014/main" id="{3E223346-E168-4672-A8EC-D10FD78645F5}"/>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70" name="手繪多邊形: 圖案 185">
                <a:extLst>
                  <a:ext uri="{FF2B5EF4-FFF2-40B4-BE49-F238E27FC236}">
                    <a16:creationId xmlns:a16="http://schemas.microsoft.com/office/drawing/2014/main" id="{50B55320-C284-42C5-83F8-A7E63A1CD9C4}"/>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71" name="手繪多邊形: 圖案 186">
                <a:extLst>
                  <a:ext uri="{FF2B5EF4-FFF2-40B4-BE49-F238E27FC236}">
                    <a16:creationId xmlns:a16="http://schemas.microsoft.com/office/drawing/2014/main" id="{13DE6952-4A75-4A06-9E36-B7D106A24B55}"/>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72" name="手繪多邊形: 圖案 187">
                <a:extLst>
                  <a:ext uri="{FF2B5EF4-FFF2-40B4-BE49-F238E27FC236}">
                    <a16:creationId xmlns:a16="http://schemas.microsoft.com/office/drawing/2014/main" id="{36381535-BB12-41BA-8589-941778CF7B1A}"/>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112" name="群組 111">
              <a:extLst>
                <a:ext uri="{FF2B5EF4-FFF2-40B4-BE49-F238E27FC236}">
                  <a16:creationId xmlns:a16="http://schemas.microsoft.com/office/drawing/2014/main" id="{46BDFD07-EA28-47FA-B9B6-2C2B5B14E587}"/>
                </a:ext>
              </a:extLst>
            </p:cNvPr>
            <p:cNvGrpSpPr/>
            <p:nvPr/>
          </p:nvGrpSpPr>
          <p:grpSpPr>
            <a:xfrm>
              <a:off x="3512128" y="5712264"/>
              <a:ext cx="1042296" cy="881186"/>
              <a:chOff x="3680079" y="6085489"/>
              <a:chExt cx="1042296" cy="881186"/>
            </a:xfrm>
          </p:grpSpPr>
          <p:sp>
            <p:nvSpPr>
              <p:cNvPr id="113" name="手繪多邊形: 圖案 94">
                <a:extLst>
                  <a:ext uri="{FF2B5EF4-FFF2-40B4-BE49-F238E27FC236}">
                    <a16:creationId xmlns:a16="http://schemas.microsoft.com/office/drawing/2014/main" id="{750DD585-BA82-44B7-885F-544C140D08C0}"/>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4" name="手繪多邊形: 圖案 95">
                <a:extLst>
                  <a:ext uri="{FF2B5EF4-FFF2-40B4-BE49-F238E27FC236}">
                    <a16:creationId xmlns:a16="http://schemas.microsoft.com/office/drawing/2014/main" id="{3FFC7D14-7189-4F51-A605-DD93A39D2E92}"/>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5" name="手繪多邊形: 圖案 96">
                <a:extLst>
                  <a:ext uri="{FF2B5EF4-FFF2-40B4-BE49-F238E27FC236}">
                    <a16:creationId xmlns:a16="http://schemas.microsoft.com/office/drawing/2014/main" id="{A55E026A-3544-4DD8-84A2-E066FED74E78}"/>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116" name="群組 115">
                <a:extLst>
                  <a:ext uri="{FF2B5EF4-FFF2-40B4-BE49-F238E27FC236}">
                    <a16:creationId xmlns:a16="http://schemas.microsoft.com/office/drawing/2014/main" id="{BF653636-FB10-4802-AC6D-48583528774C}"/>
                  </a:ext>
                </a:extLst>
              </p:cNvPr>
              <p:cNvGrpSpPr/>
              <p:nvPr/>
            </p:nvGrpSpPr>
            <p:grpSpPr>
              <a:xfrm>
                <a:off x="3757628" y="6179066"/>
                <a:ext cx="879953" cy="551678"/>
                <a:chOff x="7380172" y="1874094"/>
                <a:chExt cx="958662" cy="601018"/>
              </a:xfrm>
              <a:noFill/>
            </p:grpSpPr>
            <p:sp>
              <p:nvSpPr>
                <p:cNvPr id="117" name="手繪多邊形: 圖案 98">
                  <a:extLst>
                    <a:ext uri="{FF2B5EF4-FFF2-40B4-BE49-F238E27FC236}">
                      <a16:creationId xmlns:a16="http://schemas.microsoft.com/office/drawing/2014/main" id="{666B9561-87EA-4614-BBBB-BAF8286DCF60}"/>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8" name="手繪多邊形: 圖案 99">
                  <a:extLst>
                    <a:ext uri="{FF2B5EF4-FFF2-40B4-BE49-F238E27FC236}">
                      <a16:creationId xmlns:a16="http://schemas.microsoft.com/office/drawing/2014/main" id="{A9F6F099-6158-4213-A4C6-00E2FA946694}"/>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9" name="手繪多邊形: 圖案 100">
                  <a:extLst>
                    <a:ext uri="{FF2B5EF4-FFF2-40B4-BE49-F238E27FC236}">
                      <a16:creationId xmlns:a16="http://schemas.microsoft.com/office/drawing/2014/main" id="{D6FF395E-1CD6-444D-A7D5-C5D327848147}"/>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0" name="手繪多邊形: 圖案 101">
                  <a:extLst>
                    <a:ext uri="{FF2B5EF4-FFF2-40B4-BE49-F238E27FC236}">
                      <a16:creationId xmlns:a16="http://schemas.microsoft.com/office/drawing/2014/main" id="{C63A3534-FCD6-4478-8066-289E41D13574}"/>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1" name="手繪多邊形: 圖案 102">
                  <a:extLst>
                    <a:ext uri="{FF2B5EF4-FFF2-40B4-BE49-F238E27FC236}">
                      <a16:creationId xmlns:a16="http://schemas.microsoft.com/office/drawing/2014/main" id="{66CF243E-AAC6-4F97-9679-9A97B8DD5200}"/>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2" name="手繪多邊形: 圖案 111">
                  <a:extLst>
                    <a:ext uri="{FF2B5EF4-FFF2-40B4-BE49-F238E27FC236}">
                      <a16:creationId xmlns:a16="http://schemas.microsoft.com/office/drawing/2014/main" id="{30701630-AAE9-4742-9444-51D38DE42F5C}"/>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3" name="手繪多邊形: 圖案 113">
                  <a:extLst>
                    <a:ext uri="{FF2B5EF4-FFF2-40B4-BE49-F238E27FC236}">
                      <a16:creationId xmlns:a16="http://schemas.microsoft.com/office/drawing/2014/main" id="{8B450E2F-90E2-4BEA-BDBC-8C881D344085}"/>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4" name="手繪多邊形: 圖案 180">
                  <a:extLst>
                    <a:ext uri="{FF2B5EF4-FFF2-40B4-BE49-F238E27FC236}">
                      <a16:creationId xmlns:a16="http://schemas.microsoft.com/office/drawing/2014/main" id="{B849AA0E-F735-472D-B29C-B6FFF120BEFC}"/>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5" name="手繪多邊形: 圖案 181">
                  <a:extLst>
                    <a:ext uri="{FF2B5EF4-FFF2-40B4-BE49-F238E27FC236}">
                      <a16:creationId xmlns:a16="http://schemas.microsoft.com/office/drawing/2014/main" id="{4D4E9542-61F8-4663-96CB-C82197628C1E}"/>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6" name="手繪多邊形: 圖案 182">
                  <a:extLst>
                    <a:ext uri="{FF2B5EF4-FFF2-40B4-BE49-F238E27FC236}">
                      <a16:creationId xmlns:a16="http://schemas.microsoft.com/office/drawing/2014/main" id="{1ABAA8B7-2E2A-4710-B8B5-BCA936EA161B}"/>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sp>
        <p:nvSpPr>
          <p:cNvPr id="173" name="語音泡泡: 圓角矩形 172">
            <a:extLst>
              <a:ext uri="{FF2B5EF4-FFF2-40B4-BE49-F238E27FC236}">
                <a16:creationId xmlns:a16="http://schemas.microsoft.com/office/drawing/2014/main" id="{ABA45254-ABCC-424A-BBDA-0A9E956A4603}"/>
              </a:ext>
            </a:extLst>
          </p:cNvPr>
          <p:cNvSpPr/>
          <p:nvPr/>
        </p:nvSpPr>
        <p:spPr>
          <a:xfrm>
            <a:off x="9151731" y="3754274"/>
            <a:ext cx="2516218" cy="847808"/>
          </a:xfrm>
          <a:prstGeom prst="wedgeRoundRectCallout">
            <a:avLst>
              <a:gd name="adj1" fmla="val -64013"/>
              <a:gd name="adj2" fmla="val 2243"/>
              <a:gd name="adj3" fmla="val 16667"/>
            </a:avLst>
          </a:prstGeom>
          <a:gradFill>
            <a:gsLst>
              <a:gs pos="606">
                <a:schemeClr val="bg1"/>
              </a:gs>
              <a:gs pos="100000">
                <a:schemeClr val="accent4">
                  <a:lumMod val="40000"/>
                  <a:lumOff val="60000"/>
                </a:schemeClr>
              </a:gs>
            </a:gsLst>
            <a:lin ang="5400000" scaled="0"/>
          </a:gradFill>
          <a:ln w="254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4" name="群組 173">
            <a:extLst>
              <a:ext uri="{FF2B5EF4-FFF2-40B4-BE49-F238E27FC236}">
                <a16:creationId xmlns:a16="http://schemas.microsoft.com/office/drawing/2014/main" id="{008B2954-0DD6-4FFD-A2FB-86B8B6771D41}"/>
              </a:ext>
            </a:extLst>
          </p:cNvPr>
          <p:cNvGrpSpPr/>
          <p:nvPr/>
        </p:nvGrpSpPr>
        <p:grpSpPr>
          <a:xfrm>
            <a:off x="10659220" y="3952265"/>
            <a:ext cx="775097" cy="486366"/>
            <a:chOff x="3150124" y="5712264"/>
            <a:chExt cx="1404300" cy="881186"/>
          </a:xfrm>
        </p:grpSpPr>
        <p:grpSp>
          <p:nvGrpSpPr>
            <p:cNvPr id="175" name="群組 174">
              <a:extLst>
                <a:ext uri="{FF2B5EF4-FFF2-40B4-BE49-F238E27FC236}">
                  <a16:creationId xmlns:a16="http://schemas.microsoft.com/office/drawing/2014/main" id="{6BDB8FD3-9DB9-499E-AA53-5ABC0F4AC3DB}"/>
                </a:ext>
              </a:extLst>
            </p:cNvPr>
            <p:cNvGrpSpPr/>
            <p:nvPr/>
          </p:nvGrpSpPr>
          <p:grpSpPr>
            <a:xfrm>
              <a:off x="3150124" y="5788482"/>
              <a:ext cx="387545" cy="788763"/>
              <a:chOff x="315956" y="2626868"/>
              <a:chExt cx="252544" cy="514000"/>
            </a:xfrm>
          </p:grpSpPr>
          <p:sp>
            <p:nvSpPr>
              <p:cNvPr id="216" name="手繪多邊形: 圖案 183">
                <a:extLst>
                  <a:ext uri="{FF2B5EF4-FFF2-40B4-BE49-F238E27FC236}">
                    <a16:creationId xmlns:a16="http://schemas.microsoft.com/office/drawing/2014/main" id="{CCF2D687-BB90-458B-9491-89D0BF4A9C72}"/>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7" name="手繪多邊形: 圖案 184">
                <a:extLst>
                  <a:ext uri="{FF2B5EF4-FFF2-40B4-BE49-F238E27FC236}">
                    <a16:creationId xmlns:a16="http://schemas.microsoft.com/office/drawing/2014/main" id="{AB4351C8-2CE8-4B96-8E88-BB38A8533EA3}"/>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8" name="手繪多邊形: 圖案 185">
                <a:extLst>
                  <a:ext uri="{FF2B5EF4-FFF2-40B4-BE49-F238E27FC236}">
                    <a16:creationId xmlns:a16="http://schemas.microsoft.com/office/drawing/2014/main" id="{FCA33FF8-25B2-495A-8E5E-0F65685A53C3}"/>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9" name="手繪多邊形: 圖案 186">
                <a:extLst>
                  <a:ext uri="{FF2B5EF4-FFF2-40B4-BE49-F238E27FC236}">
                    <a16:creationId xmlns:a16="http://schemas.microsoft.com/office/drawing/2014/main" id="{FF4DCFBC-D7C4-44FC-BBB5-3101402E9A4C}"/>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0" name="手繪多邊形: 圖案 187">
                <a:extLst>
                  <a:ext uri="{FF2B5EF4-FFF2-40B4-BE49-F238E27FC236}">
                    <a16:creationId xmlns:a16="http://schemas.microsoft.com/office/drawing/2014/main" id="{514DA434-EA89-4540-AFAD-DDF04854636A}"/>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176" name="群組 175">
              <a:extLst>
                <a:ext uri="{FF2B5EF4-FFF2-40B4-BE49-F238E27FC236}">
                  <a16:creationId xmlns:a16="http://schemas.microsoft.com/office/drawing/2014/main" id="{8B1ED7FC-FA7D-441D-98D3-6605A1E6D547}"/>
                </a:ext>
              </a:extLst>
            </p:cNvPr>
            <p:cNvGrpSpPr/>
            <p:nvPr/>
          </p:nvGrpSpPr>
          <p:grpSpPr>
            <a:xfrm>
              <a:off x="3512128" y="5712264"/>
              <a:ext cx="1042296" cy="881186"/>
              <a:chOff x="3680079" y="6085489"/>
              <a:chExt cx="1042296" cy="881186"/>
            </a:xfrm>
          </p:grpSpPr>
          <p:sp>
            <p:nvSpPr>
              <p:cNvPr id="177" name="手繪多邊形: 圖案 94">
                <a:extLst>
                  <a:ext uri="{FF2B5EF4-FFF2-40B4-BE49-F238E27FC236}">
                    <a16:creationId xmlns:a16="http://schemas.microsoft.com/office/drawing/2014/main" id="{1684AAE4-FD21-4AEF-BC37-915B3E2ED5C5}"/>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78" name="手繪多邊形: 圖案 95">
                <a:extLst>
                  <a:ext uri="{FF2B5EF4-FFF2-40B4-BE49-F238E27FC236}">
                    <a16:creationId xmlns:a16="http://schemas.microsoft.com/office/drawing/2014/main" id="{A62862E0-220D-4871-A5AC-B9538C19A9BB}"/>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79" name="手繪多邊形: 圖案 96">
                <a:extLst>
                  <a:ext uri="{FF2B5EF4-FFF2-40B4-BE49-F238E27FC236}">
                    <a16:creationId xmlns:a16="http://schemas.microsoft.com/office/drawing/2014/main" id="{1613AB73-BFF4-496F-9583-0F04036681C5}"/>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180" name="群組 179">
                <a:extLst>
                  <a:ext uri="{FF2B5EF4-FFF2-40B4-BE49-F238E27FC236}">
                    <a16:creationId xmlns:a16="http://schemas.microsoft.com/office/drawing/2014/main" id="{3CC8D39E-08A0-46EF-826B-087D5A41142E}"/>
                  </a:ext>
                </a:extLst>
              </p:cNvPr>
              <p:cNvGrpSpPr/>
              <p:nvPr/>
            </p:nvGrpSpPr>
            <p:grpSpPr>
              <a:xfrm>
                <a:off x="3757628" y="6179066"/>
                <a:ext cx="879953" cy="551678"/>
                <a:chOff x="7380172" y="1874094"/>
                <a:chExt cx="958662" cy="601018"/>
              </a:xfrm>
              <a:noFill/>
            </p:grpSpPr>
            <p:sp>
              <p:nvSpPr>
                <p:cNvPr id="181" name="手繪多邊形: 圖案 98">
                  <a:extLst>
                    <a:ext uri="{FF2B5EF4-FFF2-40B4-BE49-F238E27FC236}">
                      <a16:creationId xmlns:a16="http://schemas.microsoft.com/office/drawing/2014/main" id="{C09C30F8-0955-4379-AEFE-027223E46772}"/>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2" name="手繪多邊形: 圖案 99">
                  <a:extLst>
                    <a:ext uri="{FF2B5EF4-FFF2-40B4-BE49-F238E27FC236}">
                      <a16:creationId xmlns:a16="http://schemas.microsoft.com/office/drawing/2014/main" id="{DFA8BE7D-0FE9-4A75-8542-8EC0685A2D02}"/>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3" name="手繪多邊形: 圖案 100">
                  <a:extLst>
                    <a:ext uri="{FF2B5EF4-FFF2-40B4-BE49-F238E27FC236}">
                      <a16:creationId xmlns:a16="http://schemas.microsoft.com/office/drawing/2014/main" id="{7FDDE255-CCC8-4179-8091-0DCBD6BFA8A7}"/>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4" name="手繪多邊形: 圖案 101">
                  <a:extLst>
                    <a:ext uri="{FF2B5EF4-FFF2-40B4-BE49-F238E27FC236}">
                      <a16:creationId xmlns:a16="http://schemas.microsoft.com/office/drawing/2014/main" id="{F2409C06-3DC5-4A98-A352-09138B1FDC91}"/>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5" name="手繪多邊形: 圖案 102">
                  <a:extLst>
                    <a:ext uri="{FF2B5EF4-FFF2-40B4-BE49-F238E27FC236}">
                      <a16:creationId xmlns:a16="http://schemas.microsoft.com/office/drawing/2014/main" id="{B931CF20-F267-4FE3-8244-E32473970BC8}"/>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1" name="手繪多邊形: 圖案 111">
                  <a:extLst>
                    <a:ext uri="{FF2B5EF4-FFF2-40B4-BE49-F238E27FC236}">
                      <a16:creationId xmlns:a16="http://schemas.microsoft.com/office/drawing/2014/main" id="{3903C1EF-DB74-4A44-8151-2B5B24B7FBBC}"/>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2" name="手繪多邊形: 圖案 113">
                  <a:extLst>
                    <a:ext uri="{FF2B5EF4-FFF2-40B4-BE49-F238E27FC236}">
                      <a16:creationId xmlns:a16="http://schemas.microsoft.com/office/drawing/2014/main" id="{5E371E29-E316-4411-9DAE-631CEF1B570C}"/>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3" name="手繪多邊形: 圖案 180">
                  <a:extLst>
                    <a:ext uri="{FF2B5EF4-FFF2-40B4-BE49-F238E27FC236}">
                      <a16:creationId xmlns:a16="http://schemas.microsoft.com/office/drawing/2014/main" id="{A50B4E4C-B96F-455D-AD22-32146AC432E1}"/>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4" name="手繪多邊形: 圖案 181">
                  <a:extLst>
                    <a:ext uri="{FF2B5EF4-FFF2-40B4-BE49-F238E27FC236}">
                      <a16:creationId xmlns:a16="http://schemas.microsoft.com/office/drawing/2014/main" id="{BBEF0D53-9080-4234-8806-2EAD86B9CFB0}"/>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5" name="手繪多邊形: 圖案 182">
                  <a:extLst>
                    <a:ext uri="{FF2B5EF4-FFF2-40B4-BE49-F238E27FC236}">
                      <a16:creationId xmlns:a16="http://schemas.microsoft.com/office/drawing/2014/main" id="{2589F84E-0374-46EF-9D83-53D263D00F8F}"/>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pic>
        <p:nvPicPr>
          <p:cNvPr id="221" name="Picture 8" descr="Image result for kiosk icon">
            <a:extLst>
              <a:ext uri="{FF2B5EF4-FFF2-40B4-BE49-F238E27FC236}">
                <a16:creationId xmlns:a16="http://schemas.microsoft.com/office/drawing/2014/main" id="{97EA353B-3604-4466-B4EC-127AB8B8200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9943142" y="3907182"/>
            <a:ext cx="621050" cy="576532"/>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10" descr="Image result for Ip camera icon">
            <a:extLst>
              <a:ext uri="{FF2B5EF4-FFF2-40B4-BE49-F238E27FC236}">
                <a16:creationId xmlns:a16="http://schemas.microsoft.com/office/drawing/2014/main" id="{72F8C7F7-6823-43DC-8351-910C3CCBF8F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33003" y="3929209"/>
            <a:ext cx="532477" cy="532479"/>
          </a:xfrm>
          <a:prstGeom prst="rect">
            <a:avLst/>
          </a:prstGeom>
          <a:noFill/>
          <a:extLst>
            <a:ext uri="{909E8E84-426E-40DD-AFC4-6F175D3DCCD1}">
              <a14:hiddenFill xmlns:a14="http://schemas.microsoft.com/office/drawing/2010/main">
                <a:solidFill>
                  <a:srgbClr val="FFFFFF"/>
                </a:solidFill>
              </a14:hiddenFill>
            </a:ext>
          </a:extLst>
        </p:spPr>
      </p:pic>
      <p:sp>
        <p:nvSpPr>
          <p:cNvPr id="223" name="箭號: 左-右雙向 274">
            <a:extLst>
              <a:ext uri="{FF2B5EF4-FFF2-40B4-BE49-F238E27FC236}">
                <a16:creationId xmlns:a16="http://schemas.microsoft.com/office/drawing/2014/main" id="{389D85D7-DF46-4580-8932-FD14157771C4}"/>
              </a:ext>
            </a:extLst>
          </p:cNvPr>
          <p:cNvSpPr/>
          <p:nvPr/>
        </p:nvSpPr>
        <p:spPr>
          <a:xfrm>
            <a:off x="4342780" y="3076894"/>
            <a:ext cx="3440582" cy="784729"/>
          </a:xfrm>
          <a:prstGeom prst="leftRightArrow">
            <a:avLst/>
          </a:prstGeom>
          <a:gradFill>
            <a:gsLst>
              <a:gs pos="70000">
                <a:schemeClr val="bg1">
                  <a:alpha val="0"/>
                </a:schemeClr>
              </a:gs>
              <a:gs pos="30000">
                <a:schemeClr val="bg1">
                  <a:alpha val="0"/>
                </a:schemeClr>
              </a:gs>
              <a:gs pos="606">
                <a:srgbClr val="C00000"/>
              </a:gs>
              <a:gs pos="100000">
                <a:srgbClr val="C00000"/>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sp>
        <p:nvSpPr>
          <p:cNvPr id="224" name="箭號: 向右 6">
            <a:extLst>
              <a:ext uri="{FF2B5EF4-FFF2-40B4-BE49-F238E27FC236}">
                <a16:creationId xmlns:a16="http://schemas.microsoft.com/office/drawing/2014/main" id="{242A8B39-D773-44B5-B519-87D4E8050961}"/>
              </a:ext>
            </a:extLst>
          </p:cNvPr>
          <p:cNvSpPr/>
          <p:nvPr/>
        </p:nvSpPr>
        <p:spPr>
          <a:xfrm rot="5400000">
            <a:off x="5177715" y="3858898"/>
            <a:ext cx="1842267" cy="972679"/>
          </a:xfrm>
          <a:prstGeom prst="rightArrow">
            <a:avLst/>
          </a:prstGeom>
          <a:gradFill>
            <a:gsLst>
              <a:gs pos="0">
                <a:schemeClr val="bg1">
                  <a:alpha val="0"/>
                </a:schemeClr>
              </a:gs>
              <a:gs pos="100000">
                <a:srgbClr val="C00000"/>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zh-TW" altLang="en-US"/>
          </a:p>
        </p:txBody>
      </p:sp>
      <p:pic>
        <p:nvPicPr>
          <p:cNvPr id="225" name="圖片 224" descr="一張含有 畫畫 的圖片&#10;&#10;自動產生的描述">
            <a:extLst>
              <a:ext uri="{FF2B5EF4-FFF2-40B4-BE49-F238E27FC236}">
                <a16:creationId xmlns:a16="http://schemas.microsoft.com/office/drawing/2014/main" id="{C8A0EE93-D921-4C43-AF15-5D9851B836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0778" y="4935663"/>
            <a:ext cx="1315552" cy="1640792"/>
          </a:xfrm>
          <a:prstGeom prst="rect">
            <a:avLst/>
          </a:prstGeom>
          <a:effectLst>
            <a:outerShdw blurRad="76200" dir="13500000" sy="23000" kx="1200000" algn="br" rotWithShape="0">
              <a:prstClr val="black">
                <a:alpha val="20000"/>
              </a:prstClr>
            </a:outerShdw>
          </a:effectLst>
        </p:spPr>
      </p:pic>
      <p:sp>
        <p:nvSpPr>
          <p:cNvPr id="226" name="文字方塊 225">
            <a:extLst>
              <a:ext uri="{FF2B5EF4-FFF2-40B4-BE49-F238E27FC236}">
                <a16:creationId xmlns:a16="http://schemas.microsoft.com/office/drawing/2014/main" id="{E94E947C-2B32-4300-A52D-CB616802E255}"/>
              </a:ext>
            </a:extLst>
          </p:cNvPr>
          <p:cNvSpPr txBox="1"/>
          <p:nvPr/>
        </p:nvSpPr>
        <p:spPr>
          <a:xfrm>
            <a:off x="3328115" y="5480711"/>
            <a:ext cx="1313845" cy="615553"/>
          </a:xfrm>
          <a:prstGeom prst="rect">
            <a:avLst/>
          </a:prstGeom>
          <a:noFill/>
        </p:spPr>
        <p:txBody>
          <a:bodyPr wrap="square" rtlCol="0">
            <a:spAutoFit/>
          </a:bodyPr>
          <a:lstStyle/>
          <a:p>
            <a:pPr lvl="0" algn="ctr" defTabSz="1219170">
              <a:buClr>
                <a:srgbClr val="000000"/>
              </a:buClr>
              <a:defRPr/>
            </a:pPr>
            <a:r>
              <a:rPr lang="en-US" altLang="zh-TW" b="1" kern="0">
                <a:latin typeface="Arial" panose="020B0604020202020204" pitchFamily="34" charset="0"/>
                <a:ea typeface="微軟正黑體" panose="020B0604030504040204" pitchFamily="34" charset="-120"/>
                <a:cs typeface="Arial" panose="020B0604020202020204" pitchFamily="34" charset="0"/>
                <a:sym typeface="Arial"/>
              </a:rPr>
              <a:t>Office</a:t>
            </a:r>
            <a:r>
              <a:rPr lang="zh-TW" altLang="en-US" b="1" kern="0">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b="1" kern="0">
                <a:latin typeface="Arial" panose="020B0604020202020204" pitchFamily="34" charset="0"/>
                <a:ea typeface="微軟正黑體" panose="020B0604030504040204" pitchFamily="34" charset="-120"/>
                <a:cs typeface="Arial" panose="020B0604020202020204" pitchFamily="34" charset="0"/>
                <a:sym typeface="Arial"/>
              </a:rPr>
              <a:t>C</a:t>
            </a:r>
          </a:p>
          <a:p>
            <a:pPr lvl="0" algn="ctr" defTabSz="1219170">
              <a:buClr>
                <a:srgbClr val="000000"/>
              </a:buClr>
              <a:defRPr/>
            </a:pPr>
            <a:r>
              <a:rPr lang="en-US" altLang="zh-TW" sz="1600" kern="0">
                <a:latin typeface="Arial" panose="020B0604020202020204" pitchFamily="34" charset="0"/>
                <a:ea typeface="微軟正黑體" panose="020B0604030504040204" pitchFamily="34" charset="-120"/>
                <a:cs typeface="Arial" panose="020B0604020202020204" pitchFamily="34" charset="0"/>
                <a:sym typeface="Arial"/>
              </a:rPr>
              <a:t>Germany</a:t>
            </a:r>
            <a:endParaRPr lang="zh-TW" altLang="en-US" sz="1600" kern="0">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227" name="圖片 226">
            <a:extLst>
              <a:ext uri="{FF2B5EF4-FFF2-40B4-BE49-F238E27FC236}">
                <a16:creationId xmlns:a16="http://schemas.microsoft.com/office/drawing/2014/main" id="{34B626D8-EC33-4D84-AB14-B8407EC7A6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84976" y="2627624"/>
            <a:ext cx="1672063" cy="1324638"/>
          </a:xfrm>
          <a:prstGeom prst="rect">
            <a:avLst/>
          </a:prstGeom>
        </p:spPr>
      </p:pic>
      <p:pic>
        <p:nvPicPr>
          <p:cNvPr id="228" name="圖片 227">
            <a:extLst>
              <a:ext uri="{FF2B5EF4-FFF2-40B4-BE49-F238E27FC236}">
                <a16:creationId xmlns:a16="http://schemas.microsoft.com/office/drawing/2014/main" id="{BBA9DF92-5964-48A8-B10F-801BFB131D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73808" y="2627624"/>
            <a:ext cx="1672063" cy="1324638"/>
          </a:xfrm>
          <a:prstGeom prst="rect">
            <a:avLst/>
          </a:prstGeom>
        </p:spPr>
      </p:pic>
      <p:pic>
        <p:nvPicPr>
          <p:cNvPr id="229" name="圖片 228">
            <a:extLst>
              <a:ext uri="{FF2B5EF4-FFF2-40B4-BE49-F238E27FC236}">
                <a16:creationId xmlns:a16="http://schemas.microsoft.com/office/drawing/2014/main" id="{8733CFF0-A9C5-44C6-BE68-8978227F21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49157" y="5382582"/>
            <a:ext cx="1672063" cy="1324638"/>
          </a:xfrm>
          <a:prstGeom prst="rect">
            <a:avLst/>
          </a:prstGeom>
        </p:spPr>
      </p:pic>
    </p:spTree>
    <p:extLst>
      <p:ext uri="{BB962C8B-B14F-4D97-AF65-F5344CB8AC3E}">
        <p14:creationId xmlns:p14="http://schemas.microsoft.com/office/powerpoint/2010/main" val="3438820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a:t>Great for multi-site surveillance </a:t>
            </a:r>
            <a:endParaRPr lang="zh-TW" altLang="en-US" sz="4000"/>
          </a:p>
        </p:txBody>
      </p:sp>
      <p:sp>
        <p:nvSpPr>
          <p:cNvPr id="3" name="內容版面配置區 2">
            <a:extLst>
              <a:ext uri="{FF2B5EF4-FFF2-40B4-BE49-F238E27FC236}">
                <a16:creationId xmlns:a16="http://schemas.microsoft.com/office/drawing/2014/main" id="{852075CB-A527-4EC7-B459-FD3E9CD8F38D}"/>
              </a:ext>
            </a:extLst>
          </p:cNvPr>
          <p:cNvSpPr>
            <a:spLocks noGrp="1"/>
          </p:cNvSpPr>
          <p:nvPr>
            <p:ph idx="1"/>
          </p:nvPr>
        </p:nvSpPr>
        <p:spPr>
          <a:xfrm>
            <a:off x="213922" y="1708701"/>
            <a:ext cx="5565184" cy="4351338"/>
          </a:xfrm>
        </p:spPr>
        <p:txBody>
          <a:bodyPr/>
          <a:lstStyle/>
          <a:p>
            <a:pPr marL="0" indent="0">
              <a:lnSpc>
                <a:spcPct val="100000"/>
              </a:lnSpc>
              <a:buNone/>
            </a:pPr>
            <a:r>
              <a:rPr lang="en-US" altLang="zh-TW"/>
              <a:t>With QuWAN enabled</a:t>
            </a:r>
          </a:p>
          <a:p>
            <a:pPr marL="177800" lvl="1" indent="-177800">
              <a:lnSpc>
                <a:spcPct val="100000"/>
              </a:lnSpc>
              <a:buFont typeface="Arial" panose="020B0604020202020204" pitchFamily="34" charset="0"/>
              <a:buChar char="•"/>
            </a:pPr>
            <a:r>
              <a:rPr lang="en-US" altLang="zh-TW" sz="2000"/>
              <a:t>Surveillance – recording backup easier. </a:t>
            </a:r>
          </a:p>
          <a:p>
            <a:pPr marL="177800" lvl="1" indent="-177800">
              <a:lnSpc>
                <a:spcPct val="100000"/>
              </a:lnSpc>
              <a:buFont typeface="Arial" panose="020B0604020202020204" pitchFamily="34" charset="0"/>
              <a:buChar char="•"/>
            </a:pPr>
            <a:r>
              <a:rPr lang="en-US" altLang="zh-TW" sz="2000"/>
              <a:t>Backup</a:t>
            </a:r>
            <a:r>
              <a:rPr lang="zh-TW" altLang="en-US" sz="2000"/>
              <a:t> </a:t>
            </a:r>
            <a:r>
              <a:rPr lang="en-US" altLang="zh-TW" sz="2000"/>
              <a:t>with strong encryption.</a:t>
            </a:r>
          </a:p>
        </p:txBody>
      </p:sp>
      <p:sp>
        <p:nvSpPr>
          <p:cNvPr id="43" name="矩形 42">
            <a:extLst>
              <a:ext uri="{FF2B5EF4-FFF2-40B4-BE49-F238E27FC236}">
                <a16:creationId xmlns:a16="http://schemas.microsoft.com/office/drawing/2014/main" id="{DE16F799-23D9-4397-A9B6-6E1018A5773B}"/>
              </a:ext>
            </a:extLst>
          </p:cNvPr>
          <p:cNvSpPr/>
          <p:nvPr/>
        </p:nvSpPr>
        <p:spPr>
          <a:xfrm>
            <a:off x="0" y="5789938"/>
            <a:ext cx="12192000" cy="10680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a:extLst>
              <a:ext uri="{FF2B5EF4-FFF2-40B4-BE49-F238E27FC236}">
                <a16:creationId xmlns:a16="http://schemas.microsoft.com/office/drawing/2014/main" id="{0AF67552-0ADB-48B8-BA36-580E5D3C74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68021" y="3121695"/>
            <a:ext cx="2413296" cy="1372174"/>
          </a:xfrm>
          <a:prstGeom prst="rect">
            <a:avLst/>
          </a:prstGeom>
          <a:effectLst>
            <a:outerShdw blurRad="50800" dist="38100" dir="5400000" algn="t" rotWithShape="0">
              <a:prstClr val="black">
                <a:alpha val="40000"/>
              </a:prstClr>
            </a:outerShdw>
          </a:effectLst>
        </p:spPr>
      </p:pic>
      <p:pic>
        <p:nvPicPr>
          <p:cNvPr id="35" name="圖片 34" descr="一張含有 監視器, 電子用品, 電腦, 坐 的圖片&#10;&#10;自動產生的描述">
            <a:extLst>
              <a:ext uri="{FF2B5EF4-FFF2-40B4-BE49-F238E27FC236}">
                <a16:creationId xmlns:a16="http://schemas.microsoft.com/office/drawing/2014/main" id="{D86F1580-8C03-4E7A-980E-576D783245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1290" y="5097557"/>
            <a:ext cx="2130612" cy="1143513"/>
          </a:xfrm>
          <a:prstGeom prst="rect">
            <a:avLst/>
          </a:prstGeom>
          <a:effectLst>
            <a:outerShdw blurRad="76200" dir="18900000" sy="23000" kx="-1200000" algn="bl" rotWithShape="0">
              <a:prstClr val="black">
                <a:alpha val="20000"/>
              </a:prstClr>
            </a:outerShdw>
          </a:effectLst>
        </p:spPr>
      </p:pic>
      <p:pic>
        <p:nvPicPr>
          <p:cNvPr id="36" name="圖片 35" descr="一張含有 坐, 桌 的圖片&#10;&#10;自動產生的描述">
            <a:extLst>
              <a:ext uri="{FF2B5EF4-FFF2-40B4-BE49-F238E27FC236}">
                <a16:creationId xmlns:a16="http://schemas.microsoft.com/office/drawing/2014/main" id="{6DDF089E-8FFC-4C1B-B2D8-C7F19F5608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9062" y="5556170"/>
            <a:ext cx="1967096" cy="553456"/>
          </a:xfrm>
          <a:prstGeom prst="rect">
            <a:avLst/>
          </a:prstGeom>
          <a:effectLst>
            <a:outerShdw blurRad="50800" dist="38100" dir="5400000" algn="t" rotWithShape="0">
              <a:prstClr val="black">
                <a:alpha val="40000"/>
              </a:prstClr>
            </a:outerShdw>
          </a:effectLst>
        </p:spPr>
      </p:pic>
      <p:sp>
        <p:nvSpPr>
          <p:cNvPr id="37" name="文字方塊 36">
            <a:extLst>
              <a:ext uri="{FF2B5EF4-FFF2-40B4-BE49-F238E27FC236}">
                <a16:creationId xmlns:a16="http://schemas.microsoft.com/office/drawing/2014/main" id="{015F3FD2-1848-436B-AEBD-3DEC5CCDE064}"/>
              </a:ext>
            </a:extLst>
          </p:cNvPr>
          <p:cNvSpPr txBox="1"/>
          <p:nvPr/>
        </p:nvSpPr>
        <p:spPr>
          <a:xfrm>
            <a:off x="4887463" y="6133443"/>
            <a:ext cx="1895132" cy="584775"/>
          </a:xfrm>
          <a:prstGeom prst="rect">
            <a:avLst/>
          </a:prstGeom>
          <a:noFill/>
        </p:spPr>
        <p:txBody>
          <a:bodyPr wrap="square" lIns="91440" tIns="45720" rIns="91440" bIns="45720" rtlCol="0" anchor="t">
            <a:spAutoFit/>
          </a:bodyPr>
          <a:lstStyle/>
          <a:p>
            <a:pPr algn="ctr"/>
            <a:r>
              <a:rPr lang="en-US" altLang="zh-TW" sz="1600" b="1" dirty="0" err="1">
                <a:latin typeface="Arial"/>
                <a:ea typeface="新細明體"/>
                <a:cs typeface="Arial"/>
              </a:rPr>
              <a:t>QHora</a:t>
            </a:r>
            <a:r>
              <a:rPr lang="en-US" altLang="zh-TW" sz="1600" b="1" dirty="0">
                <a:latin typeface="Arial"/>
                <a:ea typeface="新細明體"/>
                <a:cs typeface="Arial"/>
              </a:rPr>
              <a:t> SD-WAN router</a:t>
            </a:r>
            <a:endParaRPr lang="zh-TW" altLang="en-US" sz="1600" b="1" dirty="0">
              <a:latin typeface="Arial"/>
              <a:ea typeface="新細明體"/>
              <a:cs typeface="Arial"/>
            </a:endParaRPr>
          </a:p>
        </p:txBody>
      </p:sp>
      <p:pic>
        <p:nvPicPr>
          <p:cNvPr id="38" name="圖片 37">
            <a:extLst>
              <a:ext uri="{FF2B5EF4-FFF2-40B4-BE49-F238E27FC236}">
                <a16:creationId xmlns:a16="http://schemas.microsoft.com/office/drawing/2014/main" id="{80B71639-93E5-46BD-AFF9-31BA03B8950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68021" y="4965105"/>
            <a:ext cx="2413296" cy="1372174"/>
          </a:xfrm>
          <a:prstGeom prst="rect">
            <a:avLst/>
          </a:prstGeom>
          <a:effectLst>
            <a:outerShdw blurRad="50800" dist="38100" dir="5400000" algn="t" rotWithShape="0">
              <a:prstClr val="black">
                <a:alpha val="40000"/>
              </a:prstClr>
            </a:outerShdw>
          </a:effectLst>
        </p:spPr>
      </p:pic>
      <p:pic>
        <p:nvPicPr>
          <p:cNvPr id="39" name="圖片 38">
            <a:extLst>
              <a:ext uri="{FF2B5EF4-FFF2-40B4-BE49-F238E27FC236}">
                <a16:creationId xmlns:a16="http://schemas.microsoft.com/office/drawing/2014/main" id="{D25D6511-FCD7-4D94-805F-7FB8A0EC01E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155586" y="1850687"/>
            <a:ext cx="2413296" cy="1372174"/>
          </a:xfrm>
          <a:prstGeom prst="rect">
            <a:avLst/>
          </a:prstGeom>
          <a:effectLst>
            <a:outerShdw blurRad="50800" dist="38100" dir="5400000" algn="t" rotWithShape="0">
              <a:prstClr val="black">
                <a:alpha val="40000"/>
              </a:prstClr>
            </a:outerShdw>
          </a:effectLst>
        </p:spPr>
      </p:pic>
      <p:pic>
        <p:nvPicPr>
          <p:cNvPr id="40" name="圖片 39">
            <a:extLst>
              <a:ext uri="{FF2B5EF4-FFF2-40B4-BE49-F238E27FC236}">
                <a16:creationId xmlns:a16="http://schemas.microsoft.com/office/drawing/2014/main" id="{8483C905-B0EE-4233-9B89-872A83F3BA1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90745" y="1850687"/>
            <a:ext cx="2413296" cy="1372174"/>
          </a:xfrm>
          <a:prstGeom prst="rect">
            <a:avLst/>
          </a:prstGeom>
          <a:effectLst>
            <a:outerShdw blurRad="50800" dist="38100" dir="5400000" algn="t" rotWithShape="0">
              <a:prstClr val="black">
                <a:alpha val="40000"/>
              </a:prstClr>
            </a:outerShdw>
          </a:effectLst>
        </p:spPr>
      </p:pic>
      <p:cxnSp>
        <p:nvCxnSpPr>
          <p:cNvPr id="41" name="直線接點 40">
            <a:extLst>
              <a:ext uri="{FF2B5EF4-FFF2-40B4-BE49-F238E27FC236}">
                <a16:creationId xmlns:a16="http://schemas.microsoft.com/office/drawing/2014/main" id="{6C2F8370-9E1C-4377-9F1E-5A5770D210BE}"/>
              </a:ext>
            </a:extLst>
          </p:cNvPr>
          <p:cNvCxnSpPr>
            <a:cxnSpLocks/>
            <a:stCxn id="39" idx="2"/>
            <a:endCxn id="36" idx="3"/>
          </p:cNvCxnSpPr>
          <p:nvPr/>
        </p:nvCxnSpPr>
        <p:spPr>
          <a:xfrm flipH="1">
            <a:off x="6846158" y="3222861"/>
            <a:ext cx="3516076" cy="261003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42" name="圖片 41">
            <a:extLst>
              <a:ext uri="{FF2B5EF4-FFF2-40B4-BE49-F238E27FC236}">
                <a16:creationId xmlns:a16="http://schemas.microsoft.com/office/drawing/2014/main" id="{4ACD3AB1-0D5C-4049-9126-76342B874AA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26649" y="4864174"/>
            <a:ext cx="698093" cy="1376897"/>
          </a:xfrm>
          <a:prstGeom prst="rect">
            <a:avLst/>
          </a:prstGeom>
          <a:effectLst>
            <a:outerShdw blurRad="76200" dir="18900000" sy="23000" kx="-1200000" algn="bl" rotWithShape="0">
              <a:prstClr val="black">
                <a:alpha val="20000"/>
              </a:prstClr>
            </a:outerShdw>
          </a:effectLst>
        </p:spPr>
      </p:pic>
      <p:sp>
        <p:nvSpPr>
          <p:cNvPr id="44" name="文字方塊 43">
            <a:extLst>
              <a:ext uri="{FF2B5EF4-FFF2-40B4-BE49-F238E27FC236}">
                <a16:creationId xmlns:a16="http://schemas.microsoft.com/office/drawing/2014/main" id="{1567C8D4-3B2D-4474-8AB0-C15A6D10B6E3}"/>
              </a:ext>
            </a:extLst>
          </p:cNvPr>
          <p:cNvSpPr txBox="1"/>
          <p:nvPr/>
        </p:nvSpPr>
        <p:spPr>
          <a:xfrm>
            <a:off x="8054722" y="6269737"/>
            <a:ext cx="1241946" cy="338554"/>
          </a:xfrm>
          <a:prstGeom prst="rect">
            <a:avLst/>
          </a:prstGeom>
          <a:noFill/>
        </p:spPr>
        <p:txBody>
          <a:bodyPr wrap="square" rtlCol="0">
            <a:spAutoFit/>
          </a:bodyPr>
          <a:lstStyle/>
          <a:p>
            <a:pPr algn="ctr"/>
            <a:r>
              <a:rPr lang="en-US" altLang="zh-TW" sz="1600" b="1">
                <a:latin typeface="Arial" panose="020B0604020202020204" pitchFamily="34" charset="0"/>
                <a:cs typeface="Arial" panose="020B0604020202020204" pitchFamily="34" charset="0"/>
              </a:rPr>
              <a:t>Server</a:t>
            </a:r>
            <a:endParaRPr lang="zh-TW" altLang="en-US" sz="1600" b="1">
              <a:latin typeface="Arial" panose="020B0604020202020204" pitchFamily="34" charset="0"/>
              <a:cs typeface="Arial" panose="020B0604020202020204" pitchFamily="34" charset="0"/>
            </a:endParaRPr>
          </a:p>
        </p:txBody>
      </p:sp>
      <p:cxnSp>
        <p:nvCxnSpPr>
          <p:cNvPr id="45" name="直線接點 44">
            <a:extLst>
              <a:ext uri="{FF2B5EF4-FFF2-40B4-BE49-F238E27FC236}">
                <a16:creationId xmlns:a16="http://schemas.microsoft.com/office/drawing/2014/main" id="{6E9B88D7-F92B-423B-9023-200ACC9DF7DE}"/>
              </a:ext>
            </a:extLst>
          </p:cNvPr>
          <p:cNvCxnSpPr>
            <a:cxnSpLocks/>
            <a:stCxn id="40" idx="3"/>
          </p:cNvCxnSpPr>
          <p:nvPr/>
        </p:nvCxnSpPr>
        <p:spPr>
          <a:xfrm>
            <a:off x="8304041" y="2536774"/>
            <a:ext cx="306642" cy="1729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C0F3B2CD-7E57-4C70-8836-0976ECBF9718}"/>
              </a:ext>
            </a:extLst>
          </p:cNvPr>
          <p:cNvCxnSpPr>
            <a:cxnSpLocks/>
            <a:stCxn id="34" idx="2"/>
            <a:endCxn id="38" idx="0"/>
          </p:cNvCxnSpPr>
          <p:nvPr/>
        </p:nvCxnSpPr>
        <p:spPr>
          <a:xfrm>
            <a:off x="2374669" y="4493869"/>
            <a:ext cx="0" cy="4712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879DCCBF-53A4-4EAD-8EF3-74A1AA5AD3D2}"/>
              </a:ext>
            </a:extLst>
          </p:cNvPr>
          <p:cNvCxnSpPr>
            <a:cxnSpLocks/>
            <a:endCxn id="34" idx="3"/>
          </p:cNvCxnSpPr>
          <p:nvPr/>
        </p:nvCxnSpPr>
        <p:spPr>
          <a:xfrm flipH="1">
            <a:off x="3581317" y="2709675"/>
            <a:ext cx="1764525" cy="109810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3C4E6B5A-07A8-43D5-8BEF-30C3D528D72B}"/>
              </a:ext>
            </a:extLst>
          </p:cNvPr>
          <p:cNvCxnSpPr>
            <a:cxnSpLocks/>
            <a:stCxn id="36" idx="1"/>
            <a:endCxn id="38" idx="3"/>
          </p:cNvCxnSpPr>
          <p:nvPr/>
        </p:nvCxnSpPr>
        <p:spPr>
          <a:xfrm flipH="1" flipV="1">
            <a:off x="3581317" y="5651192"/>
            <a:ext cx="1297745" cy="18170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AD526880-1C70-4B01-AFA9-CB8F03B5402F}"/>
              </a:ext>
            </a:extLst>
          </p:cNvPr>
          <p:cNvCxnSpPr>
            <a:cxnSpLocks/>
            <a:stCxn id="36" idx="0"/>
            <a:endCxn id="40" idx="2"/>
          </p:cNvCxnSpPr>
          <p:nvPr/>
        </p:nvCxnSpPr>
        <p:spPr>
          <a:xfrm flipV="1">
            <a:off x="5862610" y="3222861"/>
            <a:ext cx="1234783" cy="233330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86F0C950-4997-463B-B96A-4101A790FD32}"/>
              </a:ext>
            </a:extLst>
          </p:cNvPr>
          <p:cNvCxnSpPr>
            <a:cxnSpLocks/>
            <a:stCxn id="34" idx="3"/>
            <a:endCxn id="36" idx="0"/>
          </p:cNvCxnSpPr>
          <p:nvPr/>
        </p:nvCxnSpPr>
        <p:spPr>
          <a:xfrm>
            <a:off x="3581317" y="3807782"/>
            <a:ext cx="2281293" cy="17483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27A88E9A-5129-459A-809E-B5D274495DE7}"/>
              </a:ext>
            </a:extLst>
          </p:cNvPr>
          <p:cNvCxnSpPr>
            <a:cxnSpLocks/>
            <a:stCxn id="39" idx="2"/>
            <a:endCxn id="38" idx="3"/>
          </p:cNvCxnSpPr>
          <p:nvPr/>
        </p:nvCxnSpPr>
        <p:spPr>
          <a:xfrm flipH="1">
            <a:off x="3581317" y="3222861"/>
            <a:ext cx="6780917" cy="242833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ECC298C1-6CBC-4937-8E83-E6677DBBEC9D}"/>
              </a:ext>
            </a:extLst>
          </p:cNvPr>
          <p:cNvGrpSpPr/>
          <p:nvPr/>
        </p:nvGrpSpPr>
        <p:grpSpPr>
          <a:xfrm>
            <a:off x="4590393" y="3558795"/>
            <a:ext cx="2544434" cy="1372174"/>
            <a:chOff x="6477121" y="6298061"/>
            <a:chExt cx="2019724" cy="1089206"/>
          </a:xfrm>
        </p:grpSpPr>
        <p:pic>
          <p:nvPicPr>
            <p:cNvPr id="54" name="圖片 53" descr="一張含有 光 的圖片&#10;&#10;自動產生的描述">
              <a:extLst>
                <a:ext uri="{FF2B5EF4-FFF2-40B4-BE49-F238E27FC236}">
                  <a16:creationId xmlns:a16="http://schemas.microsoft.com/office/drawing/2014/main" id="{847AC6D7-978D-43BF-8D3A-1BE6B0637C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7121" y="6298061"/>
              <a:ext cx="2019724" cy="1089206"/>
            </a:xfrm>
            <a:prstGeom prst="rect">
              <a:avLst/>
            </a:prstGeom>
            <a:effectLst>
              <a:outerShdw blurRad="50800" dist="38100" dir="5400000" algn="t" rotWithShape="0">
                <a:prstClr val="black">
                  <a:alpha val="40000"/>
                </a:prstClr>
              </a:outerShdw>
            </a:effectLst>
          </p:spPr>
        </p:pic>
        <p:pic>
          <p:nvPicPr>
            <p:cNvPr id="55" name="圖片 54">
              <a:extLst>
                <a:ext uri="{FF2B5EF4-FFF2-40B4-BE49-F238E27FC236}">
                  <a16:creationId xmlns:a16="http://schemas.microsoft.com/office/drawing/2014/main" id="{C229E900-DDD8-4842-AC91-47A5EBF301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60494" y="6795999"/>
              <a:ext cx="1386304" cy="538247"/>
            </a:xfrm>
            <a:prstGeom prst="rect">
              <a:avLst/>
            </a:prstGeom>
          </p:spPr>
        </p:pic>
      </p:grpSp>
      <p:pic>
        <p:nvPicPr>
          <p:cNvPr id="57" name="圖片 56">
            <a:extLst>
              <a:ext uri="{FF2B5EF4-FFF2-40B4-BE49-F238E27FC236}">
                <a16:creationId xmlns:a16="http://schemas.microsoft.com/office/drawing/2014/main" id="{A6607E57-F88D-4EEA-9884-898E47EF2A4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7543" y="3149072"/>
            <a:ext cx="1672063" cy="1324638"/>
          </a:xfrm>
          <a:prstGeom prst="rect">
            <a:avLst/>
          </a:prstGeom>
        </p:spPr>
      </p:pic>
      <p:pic>
        <p:nvPicPr>
          <p:cNvPr id="59" name="圖片 58">
            <a:extLst>
              <a:ext uri="{FF2B5EF4-FFF2-40B4-BE49-F238E27FC236}">
                <a16:creationId xmlns:a16="http://schemas.microsoft.com/office/drawing/2014/main" id="{39E8E345-9169-4D1A-9E81-B9CE35E753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7543" y="5000594"/>
            <a:ext cx="1672063" cy="1324638"/>
          </a:xfrm>
          <a:prstGeom prst="rect">
            <a:avLst/>
          </a:prstGeom>
        </p:spPr>
      </p:pic>
      <p:pic>
        <p:nvPicPr>
          <p:cNvPr id="61" name="圖片 60">
            <a:extLst>
              <a:ext uri="{FF2B5EF4-FFF2-40B4-BE49-F238E27FC236}">
                <a16:creationId xmlns:a16="http://schemas.microsoft.com/office/drawing/2014/main" id="{1F1E456D-500A-43B5-9D07-613C9C344C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4320" y="1888929"/>
            <a:ext cx="1672063" cy="1324638"/>
          </a:xfrm>
          <a:prstGeom prst="rect">
            <a:avLst/>
          </a:prstGeom>
        </p:spPr>
      </p:pic>
      <p:pic>
        <p:nvPicPr>
          <p:cNvPr id="62" name="圖片 61">
            <a:extLst>
              <a:ext uri="{FF2B5EF4-FFF2-40B4-BE49-F238E27FC236}">
                <a16:creationId xmlns:a16="http://schemas.microsoft.com/office/drawing/2014/main" id="{AA205515-E46E-48BC-81A9-624F48D241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71049" y="1888929"/>
            <a:ext cx="1672063" cy="1324638"/>
          </a:xfrm>
          <a:prstGeom prst="rect">
            <a:avLst/>
          </a:prstGeom>
        </p:spPr>
      </p:pic>
    </p:spTree>
    <p:extLst>
      <p:ext uri="{BB962C8B-B14F-4D97-AF65-F5344CB8AC3E}">
        <p14:creationId xmlns:p14="http://schemas.microsoft.com/office/powerpoint/2010/main" val="272629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a:t>Cloud management of QuWAN</a:t>
            </a:r>
            <a:endParaRPr lang="zh-TW" altLang="en-US" sz="4000"/>
          </a:p>
        </p:txBody>
      </p:sp>
      <p:sp>
        <p:nvSpPr>
          <p:cNvPr id="3" name="內容版面配置區 2">
            <a:extLst>
              <a:ext uri="{FF2B5EF4-FFF2-40B4-BE49-F238E27FC236}">
                <a16:creationId xmlns:a16="http://schemas.microsoft.com/office/drawing/2014/main" id="{E6B0269A-A940-400A-B520-E04C2D9676B7}"/>
              </a:ext>
            </a:extLst>
          </p:cNvPr>
          <p:cNvSpPr>
            <a:spLocks noGrp="1"/>
          </p:cNvSpPr>
          <p:nvPr>
            <p:ph idx="1"/>
          </p:nvPr>
        </p:nvSpPr>
        <p:spPr>
          <a:xfrm>
            <a:off x="838200" y="1825625"/>
            <a:ext cx="10776284" cy="4351338"/>
          </a:xfrm>
        </p:spPr>
        <p:txBody>
          <a:bodyPr vert="horz" lIns="91440" tIns="45720" rIns="91440" bIns="45720" rtlCol="0" anchor="t">
            <a:normAutofit/>
          </a:bodyPr>
          <a:lstStyle/>
          <a:p>
            <a:pPr marL="0" indent="0">
              <a:buNone/>
            </a:pPr>
            <a:r>
              <a:rPr lang="en-US" altLang="zh-TW" dirty="0" err="1">
                <a:latin typeface="Arial"/>
                <a:ea typeface="微軟正黑體"/>
                <a:cs typeface="Arial"/>
              </a:rPr>
              <a:t>QuWAN</a:t>
            </a:r>
            <a:r>
              <a:rPr lang="en-US" altLang="zh-TW" dirty="0">
                <a:latin typeface="Arial"/>
                <a:ea typeface="微軟正黑體"/>
                <a:cs typeface="Arial"/>
              </a:rPr>
              <a:t> Orchestrator (cloud management): </a:t>
            </a:r>
            <a:endParaRPr lang="en-US" altLang="zh-TW" dirty="0"/>
          </a:p>
          <a:p>
            <a:pPr marL="285750" indent="-285750">
              <a:buFont typeface="Arial" panose="020B0604020202020204" pitchFamily="34" charset="0"/>
              <a:buChar char="•"/>
            </a:pPr>
            <a:r>
              <a:rPr lang="en-US" altLang="zh-TW" dirty="0">
                <a:latin typeface="Arial"/>
                <a:ea typeface="微軟正黑體"/>
                <a:cs typeface="Arial"/>
              </a:rPr>
              <a:t>Monitor bandwidth, routing, etc. status of QGD-3014-16PT deployed in multiple sites.</a:t>
            </a:r>
            <a:endParaRPr lang="zh-TW" altLang="en-US" dirty="0">
              <a:latin typeface="Arial"/>
              <a:ea typeface="微軟正黑體"/>
              <a:cs typeface="Arial"/>
            </a:endParaRPr>
          </a:p>
        </p:txBody>
      </p:sp>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9486" y="2751447"/>
            <a:ext cx="8013027" cy="3847921"/>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5303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dirty="0"/>
              <a:t>Smart Switch &amp; PoE</a:t>
            </a:r>
            <a:r>
              <a:rPr lang="zh-TW" altLang="en-US" sz="4000" dirty="0"/>
              <a:t> </a:t>
            </a:r>
            <a:r>
              <a:rPr lang="en-US" altLang="zh-TW" sz="4000" dirty="0"/>
              <a:t>management</a:t>
            </a:r>
            <a:br>
              <a:rPr lang="en-US" altLang="zh-TW" dirty="0"/>
            </a:br>
            <a:r>
              <a:rPr lang="en-US" altLang="zh-TW" sz="4400" dirty="0" err="1"/>
              <a:t>QuNetSwitch</a:t>
            </a:r>
            <a:endParaRPr lang="zh-TW" altLang="en-US" dirty="0"/>
          </a:p>
        </p:txBody>
      </p:sp>
    </p:spTree>
    <p:extLst>
      <p:ext uri="{BB962C8B-B14F-4D97-AF65-F5344CB8AC3E}">
        <p14:creationId xmlns:p14="http://schemas.microsoft.com/office/powerpoint/2010/main" val="2991395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4346D41-D6B8-46A4-A753-152F410248B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7920" y="3154599"/>
            <a:ext cx="7293190" cy="3320070"/>
          </a:xfrm>
          <a:prstGeom prst="rect">
            <a:avLst/>
          </a:prstGeom>
        </p:spPr>
      </p:pic>
      <p:pic>
        <p:nvPicPr>
          <p:cNvPr id="9" name="圖片 8" descr="一張含有 監視器, 電子用品, 室內 的圖片&#10;&#10;自動產生的描述">
            <a:extLst>
              <a:ext uri="{FF2B5EF4-FFF2-40B4-BE49-F238E27FC236}">
                <a16:creationId xmlns:a16="http://schemas.microsoft.com/office/drawing/2014/main" id="{6DFD257F-59A5-42D3-BFC9-AAEDEFAC2F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9460" y="2536867"/>
            <a:ext cx="4904339" cy="3937802"/>
          </a:xfrm>
          <a:prstGeom prst="rect">
            <a:avLst/>
          </a:prstGeom>
        </p:spPr>
      </p:pic>
      <p:sp>
        <p:nvSpPr>
          <p:cNvPr id="2" name="標題 1">
            <a:extLst>
              <a:ext uri="{FF2B5EF4-FFF2-40B4-BE49-F238E27FC236}">
                <a16:creationId xmlns:a16="http://schemas.microsoft.com/office/drawing/2014/main" id="{5FAD4B95-412B-48F4-AC16-5C51AB7B9CA5}"/>
              </a:ext>
            </a:extLst>
          </p:cNvPr>
          <p:cNvSpPr>
            <a:spLocks noGrp="1"/>
          </p:cNvSpPr>
          <p:nvPr>
            <p:ph type="title"/>
          </p:nvPr>
        </p:nvSpPr>
        <p:spPr/>
        <p:txBody>
          <a:bodyPr>
            <a:normAutofit/>
          </a:bodyPr>
          <a:lstStyle/>
          <a:p>
            <a:r>
              <a:rPr lang="en-US" altLang="zh-TW"/>
              <a:t>Remote management</a:t>
            </a:r>
            <a:endParaRPr lang="zh-TW" altLang="en-US"/>
          </a:p>
        </p:txBody>
      </p:sp>
      <p:sp>
        <p:nvSpPr>
          <p:cNvPr id="3" name="文字版面配置區 2">
            <a:extLst>
              <a:ext uri="{FF2B5EF4-FFF2-40B4-BE49-F238E27FC236}">
                <a16:creationId xmlns:a16="http://schemas.microsoft.com/office/drawing/2014/main" id="{8F37A48B-F080-44AB-AB45-972753BCB855}"/>
              </a:ext>
            </a:extLst>
          </p:cNvPr>
          <p:cNvSpPr>
            <a:spLocks noGrp="1"/>
          </p:cNvSpPr>
          <p:nvPr>
            <p:ph idx="1"/>
          </p:nvPr>
        </p:nvSpPr>
        <p:spPr/>
        <p:txBody>
          <a:bodyPr>
            <a:normAutofit/>
          </a:bodyPr>
          <a:lstStyle/>
          <a:p>
            <a:pPr marL="176213" indent="-176213">
              <a:lnSpc>
                <a:spcPct val="100000"/>
              </a:lnSpc>
              <a:buNone/>
            </a:pPr>
            <a:r>
              <a:rPr lang="en-US" altLang="zh-TW" dirty="0">
                <a:cs typeface="+mn-lt"/>
              </a:rPr>
              <a:t>Administrator could log on the management portal (</a:t>
            </a:r>
            <a:r>
              <a:rPr lang="en-US" altLang="zh-TW" dirty="0" err="1">
                <a:cs typeface="+mn-lt"/>
              </a:rPr>
              <a:t>myQNAPCloud</a:t>
            </a:r>
            <a:r>
              <a:rPr lang="en-US" altLang="zh-TW" dirty="0">
                <a:cs typeface="+mn-lt"/>
              </a:rPr>
              <a:t>) or </a:t>
            </a:r>
            <a:r>
              <a:rPr lang="en-US" altLang="zh-TW" dirty="0"/>
              <a:t>Sign in </a:t>
            </a:r>
          </a:p>
          <a:p>
            <a:pPr marL="176213" indent="-176213">
              <a:lnSpc>
                <a:spcPct val="100000"/>
              </a:lnSpc>
              <a:buNone/>
            </a:pPr>
            <a:r>
              <a:rPr lang="en-US" altLang="zh-TW" dirty="0"/>
              <a:t>with smart link </a:t>
            </a:r>
            <a:r>
              <a:rPr lang="en-US" altLang="zh-TW" dirty="0">
                <a:cs typeface="+mn-lt"/>
              </a:rPr>
              <a:t>from anywhere.</a:t>
            </a:r>
          </a:p>
          <a:p>
            <a:pPr marL="273050" indent="-273050">
              <a:lnSpc>
                <a:spcPct val="100000"/>
              </a:lnSpc>
            </a:pPr>
            <a:r>
              <a:rPr lang="en-US" altLang="zh-TW" dirty="0"/>
              <a:t>All device status (heath status, etc.).</a:t>
            </a:r>
          </a:p>
        </p:txBody>
      </p:sp>
      <p:pic>
        <p:nvPicPr>
          <p:cNvPr id="4" name="圖片 3" descr="一張含有 座位 的圖片&#10;&#10;自動產生的描述">
            <a:extLst>
              <a:ext uri="{FF2B5EF4-FFF2-40B4-BE49-F238E27FC236}">
                <a16:creationId xmlns:a16="http://schemas.microsoft.com/office/drawing/2014/main" id="{6F334D17-A481-4532-918D-258BEB2C31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7001" y="5258804"/>
            <a:ext cx="1110664" cy="111066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617991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AD5508-506F-4B1F-9BD9-D79043B95EC8}"/>
              </a:ext>
            </a:extLst>
          </p:cNvPr>
          <p:cNvSpPr>
            <a:spLocks noGrp="1"/>
          </p:cNvSpPr>
          <p:nvPr>
            <p:ph type="title"/>
          </p:nvPr>
        </p:nvSpPr>
        <p:spPr/>
        <p:txBody>
          <a:bodyPr>
            <a:normAutofit/>
          </a:bodyPr>
          <a:lstStyle/>
          <a:p>
            <a:r>
              <a:rPr lang="en-US" altLang="zh-TW" sz="4000" dirty="0" err="1">
                <a:latin typeface="Arial"/>
                <a:ea typeface="微軟正黑體"/>
                <a:cs typeface="Arial"/>
              </a:rPr>
              <a:t>QuNetSwitch</a:t>
            </a:r>
            <a:br>
              <a:rPr lang="en-US" altLang="zh-TW" dirty="0">
                <a:latin typeface="Arial"/>
                <a:ea typeface="微軟正黑體"/>
                <a:cs typeface="Arial"/>
              </a:rPr>
            </a:br>
            <a:r>
              <a:rPr lang="en-US" altLang="zh-TW" sz="2800" dirty="0">
                <a:latin typeface="Arial"/>
                <a:ea typeface="微軟正黑體"/>
                <a:cs typeface="Arial"/>
              </a:rPr>
              <a:t>Intuitive graphical management interface</a:t>
            </a:r>
            <a:endParaRPr lang="zh-TW" altLang="en-US" sz="2800" dirty="0"/>
          </a:p>
        </p:txBody>
      </p:sp>
      <p:sp>
        <p:nvSpPr>
          <p:cNvPr id="3" name="文字版面配置區 2">
            <a:extLst>
              <a:ext uri="{FF2B5EF4-FFF2-40B4-BE49-F238E27FC236}">
                <a16:creationId xmlns:a16="http://schemas.microsoft.com/office/drawing/2014/main" id="{92374A0A-51BD-4BF7-8517-928CFD235B43}"/>
              </a:ext>
            </a:extLst>
          </p:cNvPr>
          <p:cNvSpPr>
            <a:spLocks noGrp="1"/>
          </p:cNvSpPr>
          <p:nvPr>
            <p:ph idx="1"/>
          </p:nvPr>
        </p:nvSpPr>
        <p:spPr>
          <a:xfrm>
            <a:off x="409790" y="1648628"/>
            <a:ext cx="11782209" cy="1037128"/>
          </a:xfrm>
        </p:spPr>
        <p:txBody>
          <a:bodyPr vert="horz" lIns="91440" tIns="45720" rIns="91440" bIns="45720" rtlCol="0" anchor="t">
            <a:normAutofit/>
          </a:bodyPr>
          <a:lstStyle/>
          <a:p>
            <a:pPr marL="0" indent="0">
              <a:lnSpc>
                <a:spcPct val="100000"/>
              </a:lnSpc>
              <a:buNone/>
            </a:pPr>
            <a:r>
              <a:rPr lang="en-US" altLang="zh-TW" dirty="0">
                <a:cs typeface="+mn-lt"/>
              </a:rPr>
              <a:t>Intuitive and friendly web management interface that allows users to easily perform device monitoring, PoE and networking configuration, firmware updates, and advanced network management functions.</a:t>
            </a:r>
          </a:p>
        </p:txBody>
      </p:sp>
      <p:sp>
        <p:nvSpPr>
          <p:cNvPr id="7" name="矩形 6">
            <a:extLst>
              <a:ext uri="{FF2B5EF4-FFF2-40B4-BE49-F238E27FC236}">
                <a16:creationId xmlns:a16="http://schemas.microsoft.com/office/drawing/2014/main" id="{3FAFD6C6-97A7-451D-93C8-D533B1BD280A}"/>
              </a:ext>
            </a:extLst>
          </p:cNvPr>
          <p:cNvSpPr/>
          <p:nvPr/>
        </p:nvSpPr>
        <p:spPr>
          <a:xfrm>
            <a:off x="409790" y="2724565"/>
            <a:ext cx="11398581" cy="400110"/>
          </a:xfrm>
          <a:prstGeom prst="rect">
            <a:avLst/>
          </a:prstGeom>
          <a:gradFill>
            <a:gsLst>
              <a:gs pos="70000">
                <a:srgbClr val="0070C0"/>
              </a:gs>
              <a:gs pos="0">
                <a:srgbClr val="0070C0">
                  <a:alpha val="0"/>
                </a:srgbClr>
              </a:gs>
              <a:gs pos="30000">
                <a:srgbClr val="0070C0"/>
              </a:gs>
              <a:gs pos="100000">
                <a:srgbClr val="0070C0">
                  <a:alpha val="0"/>
                </a:srgbClr>
              </a:gs>
            </a:gsLst>
            <a:lin ang="0" scaled="0"/>
          </a:gradFill>
        </p:spPr>
        <p:txBody>
          <a:bodyPr wrap="square" rtlCol="0" anchor="ctr">
            <a:spAutoFit/>
          </a:bodyPr>
          <a:lstStyle/>
          <a:p>
            <a:pPr algn="ctr" defTabSz="1219170">
              <a:buClr>
                <a:srgbClr val="000000"/>
              </a:buClr>
            </a:pPr>
            <a:r>
              <a:rPr lang="en-US" altLang="zh-TW" sz="2000" b="1" kern="0" dirty="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rPr>
              <a:t>Visualization of all networking and PoE power status data</a:t>
            </a:r>
            <a:endParaRPr lang="zh-TW" altLang="en-US" sz="2000" b="1" kern="0" dirty="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8" name="圖片 7">
            <a:extLst>
              <a:ext uri="{FF2B5EF4-FFF2-40B4-BE49-F238E27FC236}">
                <a16:creationId xmlns:a16="http://schemas.microsoft.com/office/drawing/2014/main" id="{E74C1A5E-D08A-4F7E-8C0A-CF33BE43B9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3298" y="3256761"/>
            <a:ext cx="2800148" cy="786070"/>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9" name="圖片 8" descr="一張含有 螢幕擷取畫面, 黑色, 天空 的圖片&#10;&#10;自動產生的描述">
            <a:extLst>
              <a:ext uri="{FF2B5EF4-FFF2-40B4-BE49-F238E27FC236}">
                <a16:creationId xmlns:a16="http://schemas.microsoft.com/office/drawing/2014/main" id="{344CC9FD-6576-45AF-B954-4749AA328C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790" y="3252585"/>
            <a:ext cx="6767403" cy="3423613"/>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3" name="圖片 12">
            <a:extLst>
              <a:ext uri="{FF2B5EF4-FFF2-40B4-BE49-F238E27FC236}">
                <a16:creationId xmlns:a16="http://schemas.microsoft.com/office/drawing/2014/main" id="{FDB7257B-C474-4BC9-9836-5F09872759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3740" y="3649796"/>
            <a:ext cx="3460985" cy="1031640"/>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7" name="圖片 16" descr="一張含有 螢幕擷取畫面 的圖片&#10;&#10;自動產生的描述">
            <a:extLst>
              <a:ext uri="{FF2B5EF4-FFF2-40B4-BE49-F238E27FC236}">
                <a16:creationId xmlns:a16="http://schemas.microsoft.com/office/drawing/2014/main" id="{3D299CF1-D920-4B1D-9C7F-8DD8D9A7D5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5652" y="3995309"/>
            <a:ext cx="3062626" cy="1520630"/>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9" name="圖片 18" descr="一張含有 螢幕擷取畫面 的圖片&#10;&#10;自動產生的描述">
            <a:extLst>
              <a:ext uri="{FF2B5EF4-FFF2-40B4-BE49-F238E27FC236}">
                <a16:creationId xmlns:a16="http://schemas.microsoft.com/office/drawing/2014/main" id="{27FB3572-FA96-470B-92AD-B541CF33502E}"/>
              </a:ext>
            </a:extLst>
          </p:cNvPr>
          <p:cNvPicPr>
            <a:picLocks noChangeAspect="1"/>
          </p:cNvPicPr>
          <p:nvPr/>
        </p:nvPicPr>
        <p:blipFill>
          <a:blip r:embed="rId6"/>
          <a:stretch>
            <a:fillRect/>
          </a:stretch>
        </p:blipFill>
        <p:spPr>
          <a:xfrm>
            <a:off x="8377543" y="4594545"/>
            <a:ext cx="3422372" cy="2081653"/>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95712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D584FD-1064-45C7-A62B-82900D160388}"/>
              </a:ext>
            </a:extLst>
          </p:cNvPr>
          <p:cNvSpPr>
            <a:spLocks noGrp="1"/>
          </p:cNvSpPr>
          <p:nvPr>
            <p:ph type="title"/>
          </p:nvPr>
        </p:nvSpPr>
        <p:spPr/>
        <p:txBody>
          <a:bodyPr>
            <a:normAutofit/>
          </a:bodyPr>
          <a:lstStyle/>
          <a:p>
            <a:r>
              <a:rPr lang="en-US" altLang="zh-TW" sz="4000"/>
              <a:t>PoE schedule</a:t>
            </a:r>
            <a:endParaRPr lang="zh-TW" altLang="en-US" sz="4000"/>
          </a:p>
        </p:txBody>
      </p:sp>
      <p:sp>
        <p:nvSpPr>
          <p:cNvPr id="3" name="文字版面配置區 2">
            <a:extLst>
              <a:ext uri="{FF2B5EF4-FFF2-40B4-BE49-F238E27FC236}">
                <a16:creationId xmlns:a16="http://schemas.microsoft.com/office/drawing/2014/main" id="{672863DC-AA4B-40B3-86B7-BF9DA9464AC2}"/>
              </a:ext>
            </a:extLst>
          </p:cNvPr>
          <p:cNvSpPr>
            <a:spLocks noGrp="1"/>
          </p:cNvSpPr>
          <p:nvPr>
            <p:ph idx="1"/>
          </p:nvPr>
        </p:nvSpPr>
        <p:spPr>
          <a:xfrm>
            <a:off x="838198" y="1727303"/>
            <a:ext cx="10515600" cy="4351338"/>
          </a:xfrm>
        </p:spPr>
        <p:txBody>
          <a:bodyPr vert="horz" lIns="91440" tIns="45720" rIns="91440" bIns="45720" rtlCol="0" anchor="t">
            <a:normAutofit/>
          </a:bodyPr>
          <a:lstStyle/>
          <a:p>
            <a:pPr marL="0" indent="0">
              <a:lnSpc>
                <a:spcPct val="100000"/>
              </a:lnSpc>
              <a:buNone/>
            </a:pPr>
            <a:r>
              <a:rPr lang="en-US" altLang="zh-TW">
                <a:cs typeface="+mn-lt"/>
              </a:rPr>
              <a:t>PoE ports with calendar-like interface, granularly management with weekdays versus time for PoE device. </a:t>
            </a:r>
          </a:p>
          <a:p>
            <a:pPr marL="0" indent="0">
              <a:lnSpc>
                <a:spcPct val="100000"/>
              </a:lnSpc>
              <a:buNone/>
            </a:pPr>
            <a:endParaRPr lang="zh-TW" altLang="en-US" b="0">
              <a:latin typeface="Arial"/>
              <a:ea typeface="微軟正黑體"/>
              <a:cs typeface="Arial"/>
            </a:endParaRPr>
          </a:p>
        </p:txBody>
      </p:sp>
      <p:pic>
        <p:nvPicPr>
          <p:cNvPr id="5" name="圖片 4" descr="一張含有 螢幕擷取畫面 的圖片&#10;&#10;自動產生的描述">
            <a:extLst>
              <a:ext uri="{FF2B5EF4-FFF2-40B4-BE49-F238E27FC236}">
                <a16:creationId xmlns:a16="http://schemas.microsoft.com/office/drawing/2014/main" id="{C6C3A3E0-D845-4FCC-BD35-FF89749076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7482" y="2740767"/>
            <a:ext cx="8777035" cy="3747189"/>
          </a:xfrm>
          <a:prstGeom prst="roundRect">
            <a:avLst>
              <a:gd name="adj" fmla="val 4877"/>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4419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5051989B-AA44-45C5-BC4F-D18D6CA83B05}"/>
              </a:ext>
            </a:extLst>
          </p:cNvPr>
          <p:cNvSpPr/>
          <p:nvPr/>
        </p:nvSpPr>
        <p:spPr>
          <a:xfrm>
            <a:off x="4157658" y="1611944"/>
            <a:ext cx="3966510" cy="5261648"/>
          </a:xfrm>
          <a:prstGeom prst="roundRect">
            <a:avLst>
              <a:gd name="adj" fmla="val 0"/>
            </a:avLst>
          </a:prstGeom>
          <a:gradFill>
            <a:gsLst>
              <a:gs pos="100000">
                <a:schemeClr val="accent1">
                  <a:lumMod val="60000"/>
                  <a:lumOff val="40000"/>
                  <a:alpha val="19000"/>
                </a:schemeClr>
              </a:gs>
              <a:gs pos="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sym typeface="Arial"/>
            </a:endParaRPr>
          </a:p>
        </p:txBody>
      </p:sp>
      <p:sp>
        <p:nvSpPr>
          <p:cNvPr id="65" name="矩形: 圓角 64">
            <a:extLst>
              <a:ext uri="{FF2B5EF4-FFF2-40B4-BE49-F238E27FC236}">
                <a16:creationId xmlns:a16="http://schemas.microsoft.com/office/drawing/2014/main" id="{ABE1C256-D201-46D9-BB65-AC0144E7F9A1}"/>
              </a:ext>
            </a:extLst>
          </p:cNvPr>
          <p:cNvSpPr/>
          <p:nvPr/>
        </p:nvSpPr>
        <p:spPr>
          <a:xfrm>
            <a:off x="0" y="1611944"/>
            <a:ext cx="4067834" cy="5261648"/>
          </a:xfrm>
          <a:prstGeom prst="roundRect">
            <a:avLst>
              <a:gd name="adj" fmla="val 0"/>
            </a:avLst>
          </a:prstGeom>
          <a:gradFill>
            <a:gsLst>
              <a:gs pos="100000">
                <a:srgbClr val="0070C0">
                  <a:alpha val="39000"/>
                </a:srgbClr>
              </a:gs>
              <a:gs pos="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sym typeface="Arial"/>
            </a:endParaRPr>
          </a:p>
        </p:txBody>
      </p:sp>
      <p:pic>
        <p:nvPicPr>
          <p:cNvPr id="69" name="圖片 68" descr="一張含有 電腦 的圖片&#10;&#10;自動產生的描述">
            <a:extLst>
              <a:ext uri="{FF2B5EF4-FFF2-40B4-BE49-F238E27FC236}">
                <a16:creationId xmlns:a16="http://schemas.microsoft.com/office/drawing/2014/main" id="{3EB40B1C-9C7D-4D1A-BDA3-8A6D456721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5186" y="1513486"/>
            <a:ext cx="3722709" cy="2327106"/>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39A6D538-77BF-4332-98DC-4C7BA2D1871D}"/>
              </a:ext>
            </a:extLst>
          </p:cNvPr>
          <p:cNvSpPr>
            <a:spLocks noGrp="1"/>
          </p:cNvSpPr>
          <p:nvPr>
            <p:ph type="title"/>
          </p:nvPr>
        </p:nvSpPr>
        <p:spPr>
          <a:xfrm>
            <a:off x="838198" y="0"/>
            <a:ext cx="10515601" cy="1255593"/>
          </a:xfrm>
        </p:spPr>
        <p:txBody>
          <a:bodyPr>
            <a:normAutofit/>
          </a:bodyPr>
          <a:lstStyle/>
          <a:p>
            <a:r>
              <a:rPr lang="en-US" altLang="zh-TW" sz="3600"/>
              <a:t>QGD-3014-16PT</a:t>
            </a:r>
            <a:r>
              <a:rPr lang="zh-TW" altLang="en-US" sz="3600"/>
              <a:t> </a:t>
            </a:r>
            <a:r>
              <a:rPr lang="en-US" altLang="zh-TW" sz="3600"/>
              <a:t>vs</a:t>
            </a:r>
            <a:r>
              <a:rPr lang="zh-TW" altLang="en-US" sz="3600"/>
              <a:t> </a:t>
            </a:r>
            <a:r>
              <a:rPr lang="en-US" altLang="zh-TW" sz="3600"/>
              <a:t>QGD-1602P /</a:t>
            </a:r>
            <a:r>
              <a:rPr lang="zh-TW" altLang="en-US" sz="3600"/>
              <a:t> </a:t>
            </a:r>
            <a:r>
              <a:rPr lang="en-US" altLang="zh-TW" sz="3600"/>
              <a:t>QGD-1600P</a:t>
            </a:r>
            <a:endParaRPr lang="zh-TW" altLang="en-US" sz="3600"/>
          </a:p>
        </p:txBody>
      </p:sp>
      <p:sp>
        <p:nvSpPr>
          <p:cNvPr id="63" name="矩形 62">
            <a:extLst>
              <a:ext uri="{FF2B5EF4-FFF2-40B4-BE49-F238E27FC236}">
                <a16:creationId xmlns:a16="http://schemas.microsoft.com/office/drawing/2014/main" id="{2D6D4E71-5158-453C-A4E8-65AFDA2AADF7}"/>
              </a:ext>
            </a:extLst>
          </p:cNvPr>
          <p:cNvSpPr/>
          <p:nvPr/>
        </p:nvSpPr>
        <p:spPr>
          <a:xfrm>
            <a:off x="325591" y="2318872"/>
            <a:ext cx="1695714" cy="646331"/>
          </a:xfrm>
          <a:prstGeom prst="rect">
            <a:avLst/>
          </a:prstGeom>
          <a:noFill/>
        </p:spPr>
        <p:txBody>
          <a:bodyPr wrap="square" lIns="91440" tIns="45720" rIns="91440" bIns="45720" anchor="t">
            <a:spAutoFit/>
          </a:bodyPr>
          <a:lstStyle/>
          <a:p>
            <a:pPr algn="ctr">
              <a:spcBef>
                <a:spcPct val="0"/>
              </a:spcBef>
              <a:defRPr/>
            </a:pPr>
            <a:r>
              <a:rPr lang="en-US" altLang="zh-TW" b="1" dirty="0">
                <a:gradFill>
                  <a:gsLst>
                    <a:gs pos="100000">
                      <a:schemeClr val="tx1"/>
                    </a:gs>
                    <a:gs pos="0">
                      <a:srgbClr val="C00000"/>
                    </a:gs>
                  </a:gsLst>
                  <a:lin ang="5400000" scaled="0"/>
                </a:gradFill>
                <a:latin typeface="Arial"/>
                <a:ea typeface="微軟正黑體"/>
                <a:cs typeface="Arial"/>
              </a:rPr>
              <a:t>Surveillance PoE switch</a:t>
            </a:r>
            <a:endParaRPr lang="en-US" altLang="zh-TW" b="1" dirty="0">
              <a:gradFill>
                <a:gsLst>
                  <a:gs pos="100000">
                    <a:schemeClr val="tx1"/>
                  </a:gs>
                  <a:gs pos="0">
                    <a:srgbClr val="C00000"/>
                  </a:gs>
                </a:gsLst>
                <a:lin ang="5400000" scaled="0"/>
              </a:gra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圖片 4" descr="一張含有 電腦 的圖片&#10;&#10;自動產生的描述">
            <a:extLst>
              <a:ext uri="{FF2B5EF4-FFF2-40B4-BE49-F238E27FC236}">
                <a16:creationId xmlns:a16="http://schemas.microsoft.com/office/drawing/2014/main" id="{F6820DD2-1865-4BDD-9C76-175036BDE0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4615" y="1513023"/>
            <a:ext cx="3722710" cy="2327107"/>
          </a:xfrm>
          <a:prstGeom prst="rect">
            <a:avLst/>
          </a:prstGeom>
          <a:effectLst>
            <a:outerShdw blurRad="50800" dist="38100" dir="5400000" algn="t" rotWithShape="0">
              <a:prstClr val="black">
                <a:alpha val="40000"/>
              </a:prstClr>
            </a:outerShdw>
          </a:effectLst>
        </p:spPr>
      </p:pic>
      <p:sp>
        <p:nvSpPr>
          <p:cNvPr id="77" name="矩形 76">
            <a:extLst>
              <a:ext uri="{FF2B5EF4-FFF2-40B4-BE49-F238E27FC236}">
                <a16:creationId xmlns:a16="http://schemas.microsoft.com/office/drawing/2014/main" id="{FB3CCE07-A899-42EA-8696-3385C3864338}"/>
              </a:ext>
            </a:extLst>
          </p:cNvPr>
          <p:cNvSpPr/>
          <p:nvPr/>
        </p:nvSpPr>
        <p:spPr>
          <a:xfrm>
            <a:off x="8399546" y="1459543"/>
            <a:ext cx="3470377" cy="424732"/>
          </a:xfrm>
          <a:prstGeom prst="rect">
            <a:avLst/>
          </a:prstGeom>
          <a:solidFill>
            <a:schemeClr val="tx1"/>
          </a:solidFill>
        </p:spPr>
        <p:txBody>
          <a:bodyPr wrap="square" anchor="ctr">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TW" sz="24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QGD-1600P</a:t>
            </a:r>
            <a:endParaRPr kumimoji="0" lang="zh-TW" altLang="en-US" sz="24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78" name="矩形 77">
            <a:extLst>
              <a:ext uri="{FF2B5EF4-FFF2-40B4-BE49-F238E27FC236}">
                <a16:creationId xmlns:a16="http://schemas.microsoft.com/office/drawing/2014/main" id="{9E619641-45B5-484B-B71E-BCCDC2734323}"/>
              </a:ext>
            </a:extLst>
          </p:cNvPr>
          <p:cNvSpPr/>
          <p:nvPr/>
        </p:nvSpPr>
        <p:spPr>
          <a:xfrm>
            <a:off x="4344412" y="1459543"/>
            <a:ext cx="3470377" cy="424732"/>
          </a:xfrm>
          <a:prstGeom prst="rect">
            <a:avLst/>
          </a:prstGeom>
          <a:solidFill>
            <a:schemeClr val="tx1"/>
          </a:solidFill>
        </p:spPr>
        <p:txBody>
          <a:bodyPr wrap="square" anchor="ctr">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tLang="zh-TW" sz="2400" b="1">
                <a:solidFill>
                  <a:prstClr val="white"/>
                </a:solidFill>
                <a:latin typeface="Arial" panose="020B0604020202020204" pitchFamily="34" charset="0"/>
                <a:ea typeface="微軟正黑體" panose="020B0604030504040204" pitchFamily="34" charset="-120"/>
                <a:cs typeface="Arial" panose="020B0604020202020204" pitchFamily="34" charset="0"/>
              </a:rPr>
              <a:t>QGD-1602P</a:t>
            </a: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79" name="直線接點 78">
            <a:extLst>
              <a:ext uri="{FF2B5EF4-FFF2-40B4-BE49-F238E27FC236}">
                <a16:creationId xmlns:a16="http://schemas.microsoft.com/office/drawing/2014/main" id="{1340156E-C3EB-4DDB-8DC4-493C37D69C5C}"/>
              </a:ext>
            </a:extLst>
          </p:cNvPr>
          <p:cNvCxnSpPr>
            <a:cxnSpLocks/>
          </p:cNvCxnSpPr>
          <p:nvPr/>
        </p:nvCxnSpPr>
        <p:spPr>
          <a:xfrm flipH="1">
            <a:off x="325591" y="3768366"/>
            <a:ext cx="115443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矩形 79">
            <a:extLst>
              <a:ext uri="{FF2B5EF4-FFF2-40B4-BE49-F238E27FC236}">
                <a16:creationId xmlns:a16="http://schemas.microsoft.com/office/drawing/2014/main" id="{4B2A07DE-FCA2-4173-9C1B-9C0EC7808625}"/>
              </a:ext>
            </a:extLst>
          </p:cNvPr>
          <p:cNvSpPr/>
          <p:nvPr/>
        </p:nvSpPr>
        <p:spPr>
          <a:xfrm>
            <a:off x="4339699" y="3247475"/>
            <a:ext cx="3481733" cy="523220"/>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TW" sz="1400" b="1" i="0" u="none" strike="noStrike" kern="0" cap="none" spc="0" normalizeH="0" baseline="0" noProof="0">
                <a:ln>
                  <a:noFill/>
                </a:ln>
                <a:effectLst/>
                <a:uLnTx/>
                <a:uFillTx/>
                <a:latin typeface="Arial"/>
                <a:ea typeface="微軟正黑體"/>
                <a:cs typeface="Arial"/>
                <a:sym typeface="Arial"/>
              </a:rPr>
              <a:t>Intel® Atom® C3558/C3758 </a:t>
            </a:r>
            <a:r>
              <a:rPr kumimoji="0" lang="en-US" altLang="zh-TW" sz="1400" b="1" i="0" u="none" strike="noStrike" kern="0" cap="none" spc="0" normalizeH="0" baseline="0" noProof="0">
                <a:ln>
                  <a:noFill/>
                </a:ln>
                <a:effectLst/>
                <a:uLnTx/>
                <a:uFillTx/>
                <a:latin typeface="Arial"/>
                <a:ea typeface="微軟正黑體"/>
                <a:cs typeface="Arial"/>
                <a:sym typeface="Arial"/>
              </a:rPr>
              <a:t>4/8 cores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TW" sz="1400" b="1" i="0" u="none" strike="noStrike" kern="0" cap="none" spc="0" normalizeH="0" baseline="0" noProof="0">
                <a:ln>
                  <a:noFill/>
                </a:ln>
                <a:effectLst/>
                <a:uLnTx/>
                <a:uFillTx/>
                <a:latin typeface="Arial"/>
                <a:ea typeface="微軟正黑體"/>
                <a:cs typeface="Arial"/>
                <a:sym typeface="Arial"/>
              </a:rPr>
              <a:t>2.2 GHz </a:t>
            </a:r>
            <a:r>
              <a:rPr kumimoji="0" lang="en-US" altLang="zh-TW" sz="1400" b="1" i="0" u="none" strike="noStrike" kern="0" cap="none" spc="0" normalizeH="0" baseline="0" noProof="0">
                <a:ln>
                  <a:noFill/>
                </a:ln>
                <a:effectLst/>
                <a:uLnTx/>
                <a:uFillTx/>
                <a:latin typeface="Arial"/>
                <a:ea typeface="微軟正黑體"/>
                <a:cs typeface="Arial"/>
                <a:sym typeface="Arial"/>
              </a:rPr>
              <a:t>Processor</a:t>
            </a:r>
            <a:endParaRPr kumimoji="0" lang="zh-TW" altLang="en-US" sz="1400" b="1" i="0" u="none" strike="noStrike" kern="0" cap="none" spc="0" normalizeH="0" baseline="0" noProof="0">
              <a:ln>
                <a:noFill/>
              </a:ln>
              <a:effectLst/>
              <a:uLnTx/>
              <a:uFillTx/>
              <a:latin typeface="Arial"/>
              <a:ea typeface="微軟正黑體"/>
              <a:cs typeface="Arial"/>
            </a:endParaRPr>
          </a:p>
        </p:txBody>
      </p:sp>
      <p:sp>
        <p:nvSpPr>
          <p:cNvPr id="81" name="矩形 80">
            <a:extLst>
              <a:ext uri="{FF2B5EF4-FFF2-40B4-BE49-F238E27FC236}">
                <a16:creationId xmlns:a16="http://schemas.microsoft.com/office/drawing/2014/main" id="{21990093-0405-4D15-96AD-8A0B64B2AE04}"/>
              </a:ext>
            </a:extLst>
          </p:cNvPr>
          <p:cNvSpPr/>
          <p:nvPr/>
        </p:nvSpPr>
        <p:spPr>
          <a:xfrm>
            <a:off x="4350110" y="3795741"/>
            <a:ext cx="3459968" cy="738664"/>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TW" sz="1400" b="1" i="0" u="none" strike="noStrike" kern="0" cap="none" spc="0" normalizeH="0" baseline="0" noProof="0">
                <a:ln>
                  <a:noFill/>
                </a:ln>
                <a:effectLst/>
                <a:uLnTx/>
                <a:uFillTx/>
                <a:latin typeface="Arial"/>
                <a:ea typeface="微軟正黑體"/>
                <a:cs typeface="Arial"/>
                <a:sym typeface="Arial"/>
              </a:rPr>
              <a:t>8 x 1G/2.5GbE RJ45 </a:t>
            </a:r>
            <a:r>
              <a:rPr kumimoji="0" lang="en-US" altLang="zh-TW" sz="1400" b="1" i="0" u="none" strike="noStrike" kern="0" cap="none" spc="0" normalizeH="0" baseline="0" noProof="0">
                <a:ln>
                  <a:noFill/>
                </a:ln>
                <a:effectLst/>
                <a:uLnTx/>
                <a:uFillTx/>
                <a:latin typeface="Arial"/>
                <a:ea typeface="微軟正黑體"/>
                <a:cs typeface="Arial"/>
                <a:sym typeface="Arial"/>
              </a:rPr>
              <a:t>ports</a:t>
            </a:r>
            <a:endParaRPr kumimoji="0" lang="it-IT" altLang="zh-TW" sz="1400" b="1" i="0" u="none" strike="noStrike" kern="0" cap="none" spc="0" normalizeH="0" baseline="0" noProof="0">
              <a:ln>
                <a:noFill/>
              </a:ln>
              <a:effectLst/>
              <a:uLnTx/>
              <a:uFillTx/>
              <a:latin typeface="Arial"/>
              <a:ea typeface="微軟正黑體"/>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TW" sz="1400" b="1" i="0" u="none" strike="noStrike" kern="0" cap="none" spc="0" normalizeH="0" baseline="0" noProof="0">
                <a:ln>
                  <a:noFill/>
                </a:ln>
                <a:effectLst/>
                <a:uLnTx/>
                <a:uFillTx/>
                <a:latin typeface="Arial"/>
                <a:ea typeface="微軟正黑體"/>
                <a:cs typeface="Arial"/>
                <a:sym typeface="Arial"/>
              </a:rPr>
              <a:t>8 x 1GbE RJ45 </a:t>
            </a:r>
            <a:r>
              <a:rPr kumimoji="0" lang="en-US" altLang="zh-TW" sz="1400" b="1" i="0" u="none" strike="noStrike" kern="1200" cap="none" spc="0" normalizeH="0" baseline="0" noProof="0">
                <a:ln>
                  <a:noFill/>
                </a:ln>
                <a:effectLst/>
                <a:uLnTx/>
                <a:uFillTx/>
                <a:latin typeface="微軟正黑體" panose="020B0604030504040204" pitchFamily="34" charset="-120"/>
                <a:ea typeface="微軟正黑體" panose="020B0604030504040204" pitchFamily="34" charset="-120"/>
                <a:cs typeface="Arial" panose="020B0604020202020204" pitchFamily="34" charset="0"/>
              </a:rPr>
              <a:t>ports</a:t>
            </a:r>
            <a:endParaRPr kumimoji="0" lang="it-IT" altLang="zh-TW" sz="1400" b="1" i="0" u="none" strike="noStrike" kern="0" cap="none" spc="0" normalizeH="0" baseline="0" noProof="0">
              <a:ln>
                <a:noFill/>
              </a:ln>
              <a:effectLst/>
              <a:uLnTx/>
              <a:uFillTx/>
              <a:latin typeface="Arial"/>
              <a:ea typeface="微軟正黑體"/>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TW" sz="1400" b="1" i="0" u="none" strike="noStrike" kern="0" cap="none" spc="0" normalizeH="0" baseline="0" noProof="0">
                <a:ln>
                  <a:noFill/>
                </a:ln>
                <a:effectLst/>
                <a:uLnTx/>
                <a:uFillTx/>
                <a:latin typeface="Arial"/>
                <a:ea typeface="微軟正黑體"/>
                <a:cs typeface="Arial"/>
                <a:sym typeface="Arial"/>
              </a:rPr>
              <a:t>2 x 10GbE SFP+ </a:t>
            </a:r>
            <a:r>
              <a:rPr kumimoji="0" lang="en-US" altLang="zh-TW" sz="1400" b="1" i="0" u="none" strike="noStrike" kern="0" cap="none" spc="0" normalizeH="0" baseline="0" noProof="0">
                <a:ln>
                  <a:noFill/>
                </a:ln>
                <a:effectLst/>
                <a:uLnTx/>
                <a:uFillTx/>
                <a:latin typeface="Arial"/>
                <a:ea typeface="微軟正黑體"/>
                <a:cs typeface="Arial"/>
                <a:sym typeface="Arial"/>
              </a:rPr>
              <a:t>ports</a:t>
            </a:r>
            <a:r>
              <a:rPr kumimoji="0" lang="it-IT" altLang="zh-TW" sz="1400" b="1" i="0" u="none" strike="noStrike" kern="0" cap="none" spc="0" normalizeH="0" baseline="0" noProof="0">
                <a:ln>
                  <a:noFill/>
                </a:ln>
                <a:effectLst/>
                <a:uLnTx/>
                <a:uFillTx/>
                <a:latin typeface="Arial"/>
                <a:ea typeface="微軟正黑體"/>
                <a:cs typeface="Arial"/>
                <a:sym typeface="Arial"/>
              </a:rPr>
              <a:t> </a:t>
            </a:r>
          </a:p>
        </p:txBody>
      </p:sp>
      <p:sp>
        <p:nvSpPr>
          <p:cNvPr id="83" name="矩形 82">
            <a:extLst>
              <a:ext uri="{FF2B5EF4-FFF2-40B4-BE49-F238E27FC236}">
                <a16:creationId xmlns:a16="http://schemas.microsoft.com/office/drawing/2014/main" id="{CE588FC4-148D-49ED-8FDF-6B3D979D9BC3}"/>
              </a:ext>
            </a:extLst>
          </p:cNvPr>
          <p:cNvSpPr/>
          <p:nvPr/>
        </p:nvSpPr>
        <p:spPr>
          <a:xfrm>
            <a:off x="4345334" y="4561966"/>
            <a:ext cx="3459968" cy="523220"/>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TW" sz="1400" b="1" i="0" u="none" strike="noStrike" kern="0" cap="none" spc="0" normalizeH="0" baseline="0" noProof="0">
                <a:ln>
                  <a:noFill/>
                </a:ln>
                <a:effectLst/>
                <a:uLnTx/>
                <a:uFillTx/>
                <a:latin typeface="Arial"/>
                <a:ea typeface="微軟正黑體"/>
                <a:cs typeface="Arial"/>
                <a:sym typeface="Arial"/>
              </a:rPr>
              <a:t>2 x 1G/2.5G/5GbE </a:t>
            </a:r>
            <a:r>
              <a:rPr kumimoji="0" lang="en-US" altLang="zh-TW" sz="1400" b="1" i="0" u="none" strike="noStrike" kern="0" cap="none" spc="0" normalizeH="0" baseline="0" noProof="0">
                <a:ln>
                  <a:noFill/>
                </a:ln>
                <a:effectLst/>
                <a:uLnTx/>
                <a:uFillTx/>
                <a:latin typeface="Arial"/>
                <a:ea typeface="微軟正黑體"/>
                <a:cs typeface="Arial"/>
                <a:sym typeface="Arial"/>
              </a:rPr>
              <a:t>Host ports</a:t>
            </a:r>
            <a:endParaRPr kumimoji="0" lang="it-IT" altLang="zh-TW" sz="1400" b="1" i="0" u="none" strike="noStrike" kern="0" cap="none" spc="0" normalizeH="0" baseline="0" noProof="0">
              <a:ln>
                <a:noFill/>
              </a:ln>
              <a:effectLst/>
              <a:uLnTx/>
              <a:uFillTx/>
              <a:latin typeface="Arial"/>
              <a:ea typeface="微軟正黑體"/>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TW" sz="1400" b="1" i="0" u="none" strike="noStrike" kern="0" cap="none" spc="0" normalizeH="0" baseline="0" noProof="0">
                <a:ln>
                  <a:noFill/>
                </a:ln>
                <a:effectLst/>
                <a:uLnTx/>
                <a:uFillTx/>
                <a:latin typeface="Arial"/>
                <a:ea typeface="微軟正黑體"/>
                <a:cs typeface="Arial"/>
                <a:sym typeface="Arial"/>
              </a:rPr>
              <a:t>2 x 1GbE </a:t>
            </a:r>
            <a:r>
              <a:rPr kumimoji="0" lang="en-US" altLang="zh-TW" sz="1400" b="1" i="0" u="none" strike="noStrike" kern="0" cap="none" spc="0" normalizeH="0" baseline="0" noProof="0">
                <a:ln>
                  <a:noFill/>
                </a:ln>
                <a:effectLst/>
                <a:uLnTx/>
                <a:uFillTx/>
                <a:latin typeface="Arial"/>
                <a:ea typeface="微軟正黑體"/>
                <a:cs typeface="Arial"/>
                <a:sym typeface="Arial"/>
              </a:rPr>
              <a:t>Host ports</a:t>
            </a:r>
            <a:endParaRPr kumimoji="0" lang="it-IT" altLang="zh-TW" sz="1400" b="1" i="0" u="none" strike="noStrike" kern="0" cap="none" spc="0" normalizeH="0" baseline="0" noProof="0">
              <a:ln>
                <a:noFill/>
              </a:ln>
              <a:effectLst/>
              <a:uLnTx/>
              <a:uFillTx/>
              <a:latin typeface="Arial"/>
              <a:ea typeface="微軟正黑體"/>
              <a:cs typeface="Arial"/>
              <a:sym typeface="Arial"/>
            </a:endParaRPr>
          </a:p>
        </p:txBody>
      </p:sp>
      <p:sp>
        <p:nvSpPr>
          <p:cNvPr id="85" name="矩形 84">
            <a:extLst>
              <a:ext uri="{FF2B5EF4-FFF2-40B4-BE49-F238E27FC236}">
                <a16:creationId xmlns:a16="http://schemas.microsoft.com/office/drawing/2014/main" id="{E4BA6CA1-B418-408A-8324-F43276A72219}"/>
              </a:ext>
            </a:extLst>
          </p:cNvPr>
          <p:cNvSpPr/>
          <p:nvPr/>
        </p:nvSpPr>
        <p:spPr>
          <a:xfrm>
            <a:off x="4345334" y="5088683"/>
            <a:ext cx="3476098" cy="738664"/>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TW" sz="1400" b="1" i="0" u="none" strike="noStrike" kern="0" cap="none" spc="0" normalizeH="0" baseline="0" noProof="0">
                <a:ln>
                  <a:noFill/>
                </a:ln>
                <a:effectLst/>
                <a:uLnTx/>
                <a:uFillTx/>
                <a:latin typeface="Arial"/>
                <a:ea typeface="微軟正黑體"/>
                <a:cs typeface="Arial"/>
                <a:sym typeface="Arial"/>
              </a:rPr>
              <a:t>4 x 802.3bt </a:t>
            </a:r>
            <a:r>
              <a:rPr kumimoji="0" lang="it-IT" altLang="zh-TW" sz="1400" b="1" i="0" u="none" strike="noStrike" kern="0" cap="none" spc="0" normalizeH="0" baseline="0" noProof="0" err="1">
                <a:ln>
                  <a:noFill/>
                </a:ln>
                <a:effectLst/>
                <a:uLnTx/>
                <a:uFillTx/>
                <a:latin typeface="Arial"/>
                <a:ea typeface="微軟正黑體"/>
                <a:cs typeface="Arial"/>
                <a:sym typeface="Arial"/>
              </a:rPr>
              <a:t>PoE</a:t>
            </a:r>
            <a:r>
              <a:rPr kumimoji="0" lang="it-IT" altLang="zh-TW" sz="1400" b="1" i="0" u="none" strike="noStrike" kern="0" cap="none" spc="0" normalizeH="0" baseline="0" noProof="0">
                <a:ln>
                  <a:noFill/>
                </a:ln>
                <a:effectLst/>
                <a:uLnTx/>
                <a:uFillTx/>
                <a:latin typeface="Arial"/>
                <a:ea typeface="微軟正黑體"/>
                <a:cs typeface="Arial"/>
                <a:sym typeface="Arial"/>
              </a:rPr>
              <a:t> </a:t>
            </a:r>
            <a:r>
              <a:rPr kumimoji="0" lang="en-US" altLang="zh-TW" sz="1400" b="1" i="0" u="none" strike="noStrike" kern="0" cap="none" spc="0" normalizeH="0" baseline="0" noProof="0">
                <a:ln>
                  <a:noFill/>
                </a:ln>
                <a:effectLst/>
                <a:uLnTx/>
                <a:uFillTx/>
                <a:latin typeface="Arial"/>
                <a:ea typeface="微軟正黑體"/>
                <a:cs typeface="Arial"/>
                <a:sym typeface="Arial"/>
              </a:rPr>
              <a:t>ports</a:t>
            </a:r>
            <a:r>
              <a:rPr kumimoji="0" lang="zh-TW" altLang="en-US" sz="1400" b="1" i="0" u="none" strike="noStrike" kern="0" cap="none" spc="0" normalizeH="0" baseline="0" noProof="0">
                <a:ln>
                  <a:noFill/>
                </a:ln>
                <a:effectLst/>
                <a:uLnTx/>
                <a:uFillTx/>
                <a:latin typeface="Arial"/>
                <a:ea typeface="微軟正黑體"/>
                <a:cs typeface="Arial"/>
                <a:sym typeface="Arial"/>
              </a:rPr>
              <a:t> </a:t>
            </a:r>
            <a:r>
              <a:rPr kumimoji="0" lang="en-US" altLang="zh-TW" sz="1400" b="1" i="0" u="none" strike="noStrike" kern="0" cap="none" spc="0" normalizeH="0" baseline="0" noProof="0">
                <a:ln>
                  <a:noFill/>
                </a:ln>
                <a:effectLst/>
                <a:uLnTx/>
                <a:uFillTx/>
                <a:latin typeface="Arial"/>
                <a:ea typeface="微軟正黑體"/>
                <a:cs typeface="Arial"/>
                <a:sym typeface="Arial"/>
              </a:rPr>
              <a:t>(Max </a:t>
            </a:r>
            <a:r>
              <a:rPr kumimoji="0" lang="it-IT" altLang="zh-TW" sz="1400" b="1" i="0" u="none" strike="noStrike" kern="0" cap="none" spc="0" normalizeH="0" baseline="0" noProof="0">
                <a:ln>
                  <a:noFill/>
                </a:ln>
                <a:effectLst/>
                <a:uLnTx/>
                <a:uFillTx/>
                <a:latin typeface="Arial"/>
                <a:ea typeface="微軟正黑體"/>
                <a:cs typeface="Arial"/>
                <a:sym typeface="Arial"/>
              </a:rPr>
              <a:t>90W</a:t>
            </a:r>
            <a:r>
              <a:rPr kumimoji="0" lang="en-US" altLang="zh-TW" sz="1400" b="1" i="0" u="none" strike="noStrike" kern="0" cap="none" spc="0" normalizeH="0" baseline="0" noProof="0">
                <a:ln>
                  <a:noFill/>
                </a:ln>
                <a:effectLst/>
                <a:uLnTx/>
                <a:uFillTx/>
                <a:latin typeface="Arial"/>
                <a:ea typeface="微軟正黑體"/>
                <a:cs typeface="Arial"/>
                <a:sym typeface="Arial"/>
              </a:rPr>
              <a:t>)</a:t>
            </a:r>
            <a:endParaRPr kumimoji="0" lang="it-IT" altLang="zh-TW" sz="1400" b="1" i="0" u="none" strike="noStrike" kern="0" cap="none" spc="0" normalizeH="0" baseline="0" noProof="0">
              <a:ln>
                <a:noFill/>
              </a:ln>
              <a:effectLst/>
              <a:uLnTx/>
              <a:uFillTx/>
              <a:latin typeface="Arial"/>
              <a:ea typeface="微軟正黑體"/>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TW" sz="1400" b="1" i="0" u="none" strike="noStrike" kern="0" cap="none" spc="0" normalizeH="0" baseline="0" noProof="0">
                <a:ln>
                  <a:noFill/>
                </a:ln>
                <a:effectLst/>
                <a:uLnTx/>
                <a:uFillTx/>
                <a:latin typeface="Arial"/>
                <a:ea typeface="微軟正黑體"/>
                <a:cs typeface="Arial"/>
                <a:sym typeface="Arial"/>
              </a:rPr>
              <a:t>12 x 802.3af/</a:t>
            </a:r>
            <a:r>
              <a:rPr kumimoji="0" lang="it-IT" altLang="zh-TW" sz="1400" b="1" i="0" u="none" strike="noStrike" kern="0" cap="none" spc="0" normalizeH="0" baseline="0" noProof="0" err="1">
                <a:ln>
                  <a:noFill/>
                </a:ln>
                <a:effectLst/>
                <a:uLnTx/>
                <a:uFillTx/>
                <a:latin typeface="Arial"/>
                <a:ea typeface="微軟正黑體"/>
                <a:cs typeface="Arial"/>
                <a:sym typeface="Arial"/>
              </a:rPr>
              <a:t>at</a:t>
            </a:r>
            <a:r>
              <a:rPr kumimoji="0" lang="it-IT" altLang="zh-TW" sz="1400" b="1" i="0" u="none" strike="noStrike" kern="0" cap="none" spc="0" normalizeH="0" baseline="0" noProof="0">
                <a:ln>
                  <a:noFill/>
                </a:ln>
                <a:effectLst/>
                <a:uLnTx/>
                <a:uFillTx/>
                <a:latin typeface="Arial"/>
                <a:ea typeface="微軟正黑體"/>
                <a:cs typeface="Arial"/>
                <a:sym typeface="Arial"/>
              </a:rPr>
              <a:t> </a:t>
            </a:r>
            <a:r>
              <a:rPr kumimoji="0" lang="it-IT" altLang="zh-TW" sz="1400" b="1" i="0" u="none" strike="noStrike" kern="0" cap="none" spc="0" normalizeH="0" baseline="0" noProof="0" err="1">
                <a:ln>
                  <a:noFill/>
                </a:ln>
                <a:effectLst/>
                <a:uLnTx/>
                <a:uFillTx/>
                <a:latin typeface="Arial"/>
                <a:ea typeface="微軟正黑體"/>
                <a:cs typeface="Arial"/>
                <a:sym typeface="Arial"/>
              </a:rPr>
              <a:t>PoE</a:t>
            </a:r>
            <a:r>
              <a:rPr kumimoji="0" lang="it-IT" altLang="zh-TW" sz="1400" b="1" i="0" u="none" strike="noStrike" kern="0" cap="none" spc="0" normalizeH="0" baseline="0" noProof="0">
                <a:ln>
                  <a:noFill/>
                </a:ln>
                <a:effectLst/>
                <a:uLnTx/>
                <a:uFillTx/>
                <a:latin typeface="Arial"/>
                <a:ea typeface="微軟正黑體"/>
                <a:cs typeface="Arial"/>
                <a:sym typeface="Arial"/>
              </a:rPr>
              <a:t> </a:t>
            </a:r>
            <a:r>
              <a:rPr kumimoji="0" lang="en-US" altLang="zh-TW" sz="1400" b="1" i="0" u="none" strike="noStrike" kern="0" cap="none" spc="0" normalizeH="0" baseline="0" noProof="0">
                <a:ln>
                  <a:noFill/>
                </a:ln>
                <a:effectLst/>
                <a:uLnTx/>
                <a:uFillTx/>
                <a:latin typeface="Arial"/>
                <a:ea typeface="微軟正黑體"/>
                <a:cs typeface="Arial"/>
                <a:sym typeface="Arial"/>
              </a:rPr>
              <a:t>ports</a:t>
            </a:r>
            <a:endParaRPr kumimoji="0" lang="zh-TW" altLang="en-US" sz="1400" b="1" i="0" u="none" strike="noStrike" kern="0" cap="none" spc="0" normalizeH="0" baseline="0" noProof="0">
              <a:ln>
                <a:noFill/>
              </a:ln>
              <a:effectLst/>
              <a:uLnTx/>
              <a:uFillTx/>
              <a:latin typeface="Arial"/>
              <a:ea typeface="微軟正黑體"/>
              <a:cs typeface="Arial"/>
              <a:sym typeface="Arial"/>
            </a:endParaRPr>
          </a:p>
          <a:p>
            <a:pPr defTabSz="457200">
              <a:defRPr/>
            </a:pPr>
            <a:r>
              <a:rPr lang="en-US" altLang="zh-TW" sz="1400" b="1" kern="0">
                <a:latin typeface="Arial"/>
                <a:ea typeface="微軟正黑體"/>
                <a:cs typeface="Arial"/>
              </a:rPr>
              <a:t>Power budget: </a:t>
            </a:r>
            <a:r>
              <a:rPr lang="zh-TW" altLang="en-US" sz="1400" b="1" kern="0">
                <a:latin typeface="Arial"/>
                <a:ea typeface="微軟正黑體"/>
                <a:cs typeface="Arial"/>
              </a:rPr>
              <a:t>370W </a:t>
            </a:r>
            <a:endParaRPr lang="en-US" altLang="zh-TW" sz="1400" b="1" kern="0">
              <a:latin typeface="Arial"/>
              <a:ea typeface="微軟正黑體"/>
              <a:cs typeface="Arial"/>
            </a:endParaRPr>
          </a:p>
        </p:txBody>
      </p:sp>
      <p:sp>
        <p:nvSpPr>
          <p:cNvPr id="35" name="矩形 34">
            <a:extLst>
              <a:ext uri="{FF2B5EF4-FFF2-40B4-BE49-F238E27FC236}">
                <a16:creationId xmlns:a16="http://schemas.microsoft.com/office/drawing/2014/main" id="{9E627D74-AA90-43D7-8E06-DDB38E3B59BB}"/>
              </a:ext>
            </a:extLst>
          </p:cNvPr>
          <p:cNvSpPr/>
          <p:nvPr/>
        </p:nvSpPr>
        <p:spPr>
          <a:xfrm>
            <a:off x="4345334" y="5939844"/>
            <a:ext cx="3459968" cy="30777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a:ln>
                  <a:noFill/>
                </a:ln>
                <a:effectLst/>
                <a:uLnTx/>
                <a:uFillTx/>
                <a:latin typeface="Arial"/>
                <a:ea typeface="微軟正黑體"/>
                <a:cs typeface="Arial"/>
                <a:sym typeface="Arial"/>
              </a:rPr>
              <a:t>20GbE Internal bandwidth capability</a:t>
            </a:r>
            <a:endParaRPr kumimoji="0" lang="zh-TW" altLang="en-US" sz="1400" b="1" i="0" u="none" strike="noStrike" kern="0" cap="none" spc="0" normalizeH="0" baseline="0" noProof="0">
              <a:ln>
                <a:noFill/>
              </a:ln>
              <a:effectLst/>
              <a:uLnTx/>
              <a:uFillTx/>
              <a:latin typeface="Arial"/>
              <a:ea typeface="微軟正黑體"/>
              <a:cs typeface="Arial"/>
            </a:endParaRPr>
          </a:p>
        </p:txBody>
      </p:sp>
      <p:sp>
        <p:nvSpPr>
          <p:cNvPr id="39" name="矩形 38">
            <a:extLst>
              <a:ext uri="{FF2B5EF4-FFF2-40B4-BE49-F238E27FC236}">
                <a16:creationId xmlns:a16="http://schemas.microsoft.com/office/drawing/2014/main" id="{B76BA92D-294D-4E12-8A81-4FD8E1A9098F}"/>
              </a:ext>
            </a:extLst>
          </p:cNvPr>
          <p:cNvSpPr/>
          <p:nvPr/>
        </p:nvSpPr>
        <p:spPr>
          <a:xfrm>
            <a:off x="4345334" y="6372035"/>
            <a:ext cx="3459968" cy="30777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a:ln>
                  <a:noFill/>
                </a:ln>
                <a:effectLst/>
                <a:uLnTx/>
                <a:uFillTx/>
                <a:latin typeface="Arial"/>
                <a:ea typeface="微軟正黑體"/>
                <a:cs typeface="Arial"/>
                <a:sym typeface="Arial"/>
              </a:rPr>
              <a:t>Max</a:t>
            </a:r>
            <a:r>
              <a:rPr kumimoji="0" lang="zh-TW" altLang="en-US" sz="1400" b="1" i="0" u="none" strike="noStrike" kern="0" cap="none" spc="0" normalizeH="0" baseline="0" noProof="0">
                <a:ln>
                  <a:noFill/>
                </a:ln>
                <a:effectLst/>
                <a:uLnTx/>
                <a:uFillTx/>
                <a:latin typeface="Arial"/>
                <a:ea typeface="微軟正黑體"/>
                <a:cs typeface="Arial"/>
                <a:sym typeface="Arial"/>
              </a:rPr>
              <a:t> </a:t>
            </a:r>
            <a:r>
              <a:rPr kumimoji="0" lang="it-IT" altLang="zh-TW" sz="1400" b="1" i="0" u="none" strike="noStrike" kern="0" cap="none" spc="0" normalizeH="0" baseline="0" noProof="0">
                <a:ln>
                  <a:noFill/>
                </a:ln>
                <a:effectLst/>
                <a:uLnTx/>
                <a:uFillTx/>
                <a:latin typeface="Arial"/>
                <a:ea typeface="微軟正黑體"/>
                <a:cs typeface="Arial"/>
                <a:sym typeface="Arial"/>
              </a:rPr>
              <a:t>64G</a:t>
            </a:r>
            <a:r>
              <a:rPr kumimoji="0" lang="en-US" altLang="zh-TW" sz="1400" b="1" i="0" u="none" strike="noStrike" kern="0" cap="none" spc="0" normalizeH="0" baseline="0" noProof="0">
                <a:ln>
                  <a:noFill/>
                </a:ln>
                <a:effectLst/>
                <a:uLnTx/>
                <a:uFillTx/>
                <a:latin typeface="Arial"/>
                <a:ea typeface="微軟正黑體"/>
                <a:cs typeface="Arial"/>
                <a:sym typeface="Arial"/>
              </a:rPr>
              <a:t>B</a:t>
            </a:r>
            <a:r>
              <a:rPr kumimoji="0" lang="it-IT" altLang="zh-TW" sz="1400" b="1" i="0" u="none" strike="noStrike" kern="0" cap="none" spc="0" normalizeH="0" baseline="0" noProof="0">
                <a:ln>
                  <a:noFill/>
                </a:ln>
                <a:effectLst/>
                <a:uLnTx/>
                <a:uFillTx/>
                <a:latin typeface="Arial"/>
                <a:ea typeface="微軟正黑體"/>
                <a:cs typeface="Arial"/>
                <a:sym typeface="Arial"/>
              </a:rPr>
              <a:t> </a:t>
            </a:r>
            <a:r>
              <a:rPr lang="en-US" altLang="zh-TW" sz="1400" b="1" kern="0">
                <a:latin typeface="Arial"/>
                <a:ea typeface="微軟正黑體"/>
                <a:cs typeface="Arial"/>
                <a:sym typeface="Arial"/>
              </a:rPr>
              <a:t>memory</a:t>
            </a:r>
            <a:endParaRPr kumimoji="0" lang="it-IT" altLang="zh-TW" sz="1400" b="1" i="0" u="none" strike="noStrike" kern="0" cap="none" spc="0" normalizeH="0" baseline="0" noProof="0">
              <a:ln>
                <a:noFill/>
              </a:ln>
              <a:effectLst/>
              <a:uLnTx/>
              <a:uFillTx/>
              <a:latin typeface="Arial"/>
              <a:ea typeface="微軟正黑體"/>
              <a:cs typeface="Arial"/>
              <a:sym typeface="Arial"/>
            </a:endParaRPr>
          </a:p>
        </p:txBody>
      </p:sp>
      <p:sp>
        <p:nvSpPr>
          <p:cNvPr id="46" name="矩形 45">
            <a:extLst>
              <a:ext uri="{FF2B5EF4-FFF2-40B4-BE49-F238E27FC236}">
                <a16:creationId xmlns:a16="http://schemas.microsoft.com/office/drawing/2014/main" id="{6FDAF4B2-1021-413F-B286-AACEFE10ED0B}"/>
              </a:ext>
            </a:extLst>
          </p:cNvPr>
          <p:cNvSpPr/>
          <p:nvPr/>
        </p:nvSpPr>
        <p:spPr>
          <a:xfrm>
            <a:off x="325591" y="1459543"/>
            <a:ext cx="3470377" cy="424732"/>
          </a:xfrm>
          <a:prstGeom prst="rect">
            <a:avLst/>
          </a:prstGeom>
          <a:solidFill>
            <a:schemeClr val="tx1"/>
          </a:solidFill>
        </p:spPr>
        <p:txBody>
          <a:bodyPr wrap="square" anchor="ctr">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QGD-3014-16PT</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55" name="直線接點 54">
            <a:extLst>
              <a:ext uri="{FF2B5EF4-FFF2-40B4-BE49-F238E27FC236}">
                <a16:creationId xmlns:a16="http://schemas.microsoft.com/office/drawing/2014/main" id="{1781B61C-2803-44AA-A3DE-78D9ED686E15}"/>
              </a:ext>
            </a:extLst>
          </p:cNvPr>
          <p:cNvCxnSpPr>
            <a:cxnSpLocks/>
          </p:cNvCxnSpPr>
          <p:nvPr/>
        </p:nvCxnSpPr>
        <p:spPr>
          <a:xfrm flipH="1">
            <a:off x="325591" y="4543116"/>
            <a:ext cx="115443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FA6B2D95-3086-44E1-B18B-BFDA678A24BF}"/>
              </a:ext>
            </a:extLst>
          </p:cNvPr>
          <p:cNvCxnSpPr>
            <a:cxnSpLocks/>
          </p:cNvCxnSpPr>
          <p:nvPr/>
        </p:nvCxnSpPr>
        <p:spPr>
          <a:xfrm flipH="1">
            <a:off x="325591" y="5075465"/>
            <a:ext cx="115443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D669EB27-16AD-41C4-BEF7-934939D11C3D}"/>
              </a:ext>
            </a:extLst>
          </p:cNvPr>
          <p:cNvCxnSpPr>
            <a:cxnSpLocks/>
          </p:cNvCxnSpPr>
          <p:nvPr/>
        </p:nvCxnSpPr>
        <p:spPr>
          <a:xfrm flipH="1">
            <a:off x="325591" y="5824842"/>
            <a:ext cx="115443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4EE498DB-52CB-44F6-8FB0-A99FB6C358E2}"/>
              </a:ext>
            </a:extLst>
          </p:cNvPr>
          <p:cNvCxnSpPr>
            <a:cxnSpLocks/>
          </p:cNvCxnSpPr>
          <p:nvPr/>
        </p:nvCxnSpPr>
        <p:spPr>
          <a:xfrm flipH="1">
            <a:off x="325591" y="6333965"/>
            <a:ext cx="115443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矩形 89">
            <a:extLst>
              <a:ext uri="{FF2B5EF4-FFF2-40B4-BE49-F238E27FC236}">
                <a16:creationId xmlns:a16="http://schemas.microsoft.com/office/drawing/2014/main" id="{FC4EBBB6-AD5C-455F-BD33-6FE0F2BD96DB}"/>
              </a:ext>
            </a:extLst>
          </p:cNvPr>
          <p:cNvSpPr/>
          <p:nvPr/>
        </p:nvSpPr>
        <p:spPr>
          <a:xfrm>
            <a:off x="8381215" y="3247475"/>
            <a:ext cx="3481733" cy="523220"/>
          </a:xfrm>
          <a:prstGeom prst="rect">
            <a:avLst/>
          </a:prstGeom>
        </p:spPr>
        <p:txBody>
          <a:bodyPr wrap="square" lIns="91440" tIns="45720" rIns="91440" bIns="45720" anchor="t">
            <a:spAutoFit/>
          </a:bodyPr>
          <a:lstStyle/>
          <a:p>
            <a:pPr defTabSz="457200">
              <a:defRPr/>
            </a:pPr>
            <a:r>
              <a:rPr lang="it-IT" altLang="zh-TW" sz="1400" b="1" kern="0">
                <a:latin typeface="Arial"/>
                <a:ea typeface="微軟正黑體"/>
                <a:cs typeface="Arial"/>
                <a:sym typeface="Arial"/>
              </a:rPr>
              <a:t>Intel® Celeron® J4125 </a:t>
            </a:r>
            <a:r>
              <a:rPr lang="en-US" altLang="zh-TW" sz="1400" b="1" kern="0">
                <a:latin typeface="Arial"/>
                <a:ea typeface="微軟正黑體"/>
                <a:cs typeface="Arial"/>
                <a:sym typeface="Arial"/>
              </a:rPr>
              <a:t>4 cores</a:t>
            </a:r>
            <a:r>
              <a:rPr lang="it-IT" altLang="zh-TW" sz="1400" b="1" kern="0">
                <a:latin typeface="Arial"/>
                <a:ea typeface="微軟正黑體"/>
                <a:cs typeface="Arial"/>
                <a:sym typeface="Aria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it-IT" altLang="zh-TW" sz="1400" b="1" kern="0">
                <a:latin typeface="Arial"/>
                <a:ea typeface="微軟正黑體"/>
                <a:cs typeface="Arial"/>
                <a:sym typeface="Arial"/>
              </a:rPr>
              <a:t>1.8 GHz </a:t>
            </a:r>
            <a:r>
              <a:rPr lang="en-US" altLang="zh-TW" sz="1400" b="1" kern="0">
                <a:latin typeface="Arial"/>
                <a:ea typeface="微軟正黑體"/>
                <a:cs typeface="Arial"/>
                <a:sym typeface="Arial"/>
              </a:rPr>
              <a:t>Processor</a:t>
            </a:r>
            <a:endParaRPr lang="zh-TW" altLang="en-US" sz="1400" b="1" kern="0">
              <a:latin typeface="Arial"/>
              <a:ea typeface="微軟正黑體"/>
              <a:cs typeface="Arial"/>
            </a:endParaRPr>
          </a:p>
        </p:txBody>
      </p:sp>
      <p:sp>
        <p:nvSpPr>
          <p:cNvPr id="91" name="矩形 90">
            <a:extLst>
              <a:ext uri="{FF2B5EF4-FFF2-40B4-BE49-F238E27FC236}">
                <a16:creationId xmlns:a16="http://schemas.microsoft.com/office/drawing/2014/main" id="{367C63D9-BA9F-410C-AD9B-D7F3C2D0F8F6}"/>
              </a:ext>
            </a:extLst>
          </p:cNvPr>
          <p:cNvSpPr/>
          <p:nvPr/>
        </p:nvSpPr>
        <p:spPr>
          <a:xfrm>
            <a:off x="8391626" y="3903463"/>
            <a:ext cx="3459968" cy="523220"/>
          </a:xfrm>
          <a:prstGeom prst="rect">
            <a:avLst/>
          </a:prstGeom>
        </p:spPr>
        <p:txBody>
          <a:bodyPr wrap="square" lIns="91440" tIns="45720" rIns="91440" bIns="45720" anchor="t">
            <a:spAutoFit/>
          </a:bodyPr>
          <a:lstStyle/>
          <a:p>
            <a:pPr defTabSz="457200">
              <a:defRPr/>
            </a:pPr>
            <a:r>
              <a:rPr lang="it-IT" altLang="zh-TW" sz="1400" b="1" kern="0">
                <a:latin typeface="Arial"/>
                <a:ea typeface="微軟正黑體"/>
                <a:cs typeface="Arial"/>
                <a:sym typeface="Arial"/>
              </a:rPr>
              <a:t>14 x 1GbE RJ45 </a:t>
            </a:r>
            <a:r>
              <a:rPr lang="en-US" altLang="zh-TW" sz="1400" b="1" kern="0">
                <a:latin typeface="Arial"/>
                <a:ea typeface="微軟正黑體"/>
                <a:cs typeface="Arial"/>
                <a:sym typeface="Arial"/>
              </a:rPr>
              <a:t>ports</a:t>
            </a:r>
            <a:endParaRPr lang="it-IT" altLang="zh-TW" sz="1400" b="1" kern="0">
              <a:latin typeface="Arial"/>
              <a:ea typeface="微軟正黑體"/>
              <a:cs typeface="Arial"/>
              <a:sym typeface="Arial"/>
            </a:endParaRPr>
          </a:p>
          <a:p>
            <a:pPr defTabSz="457200">
              <a:defRPr/>
            </a:pPr>
            <a:r>
              <a:rPr lang="it-IT" altLang="zh-TW" sz="1400" b="1" kern="0">
                <a:latin typeface="Arial"/>
                <a:ea typeface="微軟正黑體"/>
                <a:cs typeface="Arial"/>
                <a:sym typeface="Arial"/>
              </a:rPr>
              <a:t>2 x 1GbE RJ45/SFP Combo ports</a:t>
            </a:r>
            <a:endParaRPr lang="zh-TW" altLang="en-US" sz="1400" b="1" kern="0">
              <a:latin typeface="Arial"/>
              <a:ea typeface="微軟正黑體"/>
              <a:cs typeface="Arial"/>
            </a:endParaRPr>
          </a:p>
        </p:txBody>
      </p:sp>
      <p:sp>
        <p:nvSpPr>
          <p:cNvPr id="92" name="矩形 91">
            <a:extLst>
              <a:ext uri="{FF2B5EF4-FFF2-40B4-BE49-F238E27FC236}">
                <a16:creationId xmlns:a16="http://schemas.microsoft.com/office/drawing/2014/main" id="{5E72D28E-5179-40F2-B092-021456E94943}"/>
              </a:ext>
            </a:extLst>
          </p:cNvPr>
          <p:cNvSpPr/>
          <p:nvPr/>
        </p:nvSpPr>
        <p:spPr>
          <a:xfrm>
            <a:off x="8386850" y="4669688"/>
            <a:ext cx="3459968" cy="307777"/>
          </a:xfrm>
          <a:prstGeom prst="rect">
            <a:avLst/>
          </a:prstGeom>
        </p:spPr>
        <p:txBody>
          <a:bodyPr wrap="square" anchor="t">
            <a:spAutoFit/>
          </a:bodyPr>
          <a:lstStyle/>
          <a:p>
            <a:pPr defTabSz="457200">
              <a:defRPr/>
            </a:pPr>
            <a:r>
              <a:rPr lang="it-IT" altLang="zh-TW" sz="1400" b="1" kern="0">
                <a:latin typeface="Arial"/>
                <a:ea typeface="微軟正黑體"/>
                <a:cs typeface="Arial"/>
                <a:sym typeface="Arial"/>
              </a:rPr>
              <a:t>1 x 1GbE </a:t>
            </a:r>
            <a:r>
              <a:rPr lang="en-US" altLang="zh-TW" sz="1400" b="1" kern="0">
                <a:latin typeface="Arial"/>
                <a:ea typeface="微軟正黑體"/>
                <a:cs typeface="Arial"/>
                <a:sym typeface="Arial"/>
              </a:rPr>
              <a:t>Host ports</a:t>
            </a:r>
            <a:endParaRPr lang="it-IT" altLang="zh-TW" sz="1400" b="1" kern="0">
              <a:latin typeface="Arial"/>
              <a:ea typeface="微軟正黑體"/>
              <a:cs typeface="Arial"/>
              <a:sym typeface="Arial"/>
            </a:endParaRPr>
          </a:p>
        </p:txBody>
      </p:sp>
      <p:sp>
        <p:nvSpPr>
          <p:cNvPr id="93" name="矩形 92">
            <a:extLst>
              <a:ext uri="{FF2B5EF4-FFF2-40B4-BE49-F238E27FC236}">
                <a16:creationId xmlns:a16="http://schemas.microsoft.com/office/drawing/2014/main" id="{70878C96-5883-4E5A-803D-80BCA7760892}"/>
              </a:ext>
            </a:extLst>
          </p:cNvPr>
          <p:cNvSpPr/>
          <p:nvPr/>
        </p:nvSpPr>
        <p:spPr>
          <a:xfrm>
            <a:off x="8386850" y="5088683"/>
            <a:ext cx="3476098" cy="738664"/>
          </a:xfrm>
          <a:prstGeom prst="rect">
            <a:avLst/>
          </a:prstGeom>
        </p:spPr>
        <p:txBody>
          <a:bodyPr wrap="square" lIns="91440" tIns="45720" rIns="91440" bIns="45720" anchor="t">
            <a:spAutoFit/>
          </a:bodyPr>
          <a:lstStyle/>
          <a:p>
            <a:pPr defTabSz="457200">
              <a:defRPr/>
            </a:pPr>
            <a:r>
              <a:rPr lang="it-IT" altLang="zh-TW" sz="1400" b="1" kern="0">
                <a:latin typeface="Arial"/>
                <a:ea typeface="微軟正黑體"/>
                <a:cs typeface="Arial"/>
                <a:sym typeface="Arial"/>
              </a:rPr>
              <a:t>4 x 802.3bt PoE </a:t>
            </a:r>
            <a:r>
              <a:rPr lang="en-US" altLang="zh-TW" sz="1400" b="1" kern="0">
                <a:latin typeface="Arial"/>
                <a:ea typeface="微軟正黑體"/>
                <a:cs typeface="Arial"/>
                <a:sym typeface="Arial"/>
              </a:rPr>
              <a:t>ports</a:t>
            </a:r>
            <a:r>
              <a:rPr lang="zh-TW" altLang="en-US" sz="1400" b="1" kern="0">
                <a:latin typeface="Arial"/>
                <a:ea typeface="微軟正黑體"/>
                <a:cs typeface="Arial"/>
                <a:sym typeface="Arial"/>
              </a:rPr>
              <a:t> </a:t>
            </a:r>
            <a:r>
              <a:rPr lang="en-US" altLang="zh-TW" sz="1400" b="1" kern="0">
                <a:latin typeface="Arial"/>
                <a:ea typeface="微軟正黑體"/>
                <a:cs typeface="Arial"/>
                <a:sym typeface="Arial"/>
              </a:rPr>
              <a:t>(Max </a:t>
            </a:r>
            <a:r>
              <a:rPr lang="it-IT" altLang="zh-TW" sz="1400" b="1" kern="0">
                <a:latin typeface="Arial"/>
                <a:ea typeface="微軟正黑體"/>
                <a:cs typeface="Arial"/>
                <a:sym typeface="Arial"/>
              </a:rPr>
              <a:t>60W</a:t>
            </a:r>
            <a:r>
              <a:rPr lang="en-US" altLang="zh-TW" sz="1400" b="1" kern="0">
                <a:latin typeface="Arial"/>
                <a:ea typeface="微軟正黑體"/>
                <a:cs typeface="Arial"/>
                <a:sym typeface="Arial"/>
              </a:rPr>
              <a:t>)</a:t>
            </a:r>
            <a:endParaRPr lang="it-IT" altLang="zh-TW" sz="1400" b="1" kern="0">
              <a:latin typeface="Arial"/>
              <a:ea typeface="微軟正黑體"/>
              <a:cs typeface="Arial"/>
              <a:sym typeface="Arial"/>
            </a:endParaRPr>
          </a:p>
          <a:p>
            <a:pPr defTabSz="457200">
              <a:defRPr/>
            </a:pPr>
            <a:r>
              <a:rPr lang="it-IT" altLang="zh-TW" sz="1400" b="1" kern="0">
                <a:latin typeface="Arial"/>
                <a:ea typeface="微軟正黑體"/>
                <a:cs typeface="Arial"/>
                <a:sym typeface="Arial"/>
              </a:rPr>
              <a:t>12 x 802.3af/at PoE </a:t>
            </a:r>
            <a:r>
              <a:rPr lang="en-US" altLang="zh-TW" sz="1400" b="1" kern="0">
                <a:latin typeface="Arial"/>
                <a:ea typeface="微軟正黑體"/>
                <a:cs typeface="Arial"/>
                <a:sym typeface="Arial"/>
              </a:rPr>
              <a:t>ports</a:t>
            </a:r>
            <a:endParaRPr lang="it-IT" altLang="zh-TW" sz="1400" b="1" kern="0">
              <a:latin typeface="Arial"/>
              <a:ea typeface="微軟正黑體"/>
              <a:cs typeface="Arial"/>
              <a:sym typeface="Arial"/>
            </a:endParaRPr>
          </a:p>
          <a:p>
            <a:pPr defTabSz="457200">
              <a:defRPr/>
            </a:pPr>
            <a:r>
              <a:rPr lang="en-US" altLang="zh-TW" sz="1400" b="1" kern="0">
                <a:latin typeface="Arial"/>
                <a:ea typeface="微軟正黑體"/>
                <a:cs typeface="Arial"/>
              </a:rPr>
              <a:t>Power budget: </a:t>
            </a:r>
            <a:r>
              <a:rPr lang="zh-TW" altLang="en-US" sz="1400" b="1" kern="0">
                <a:solidFill>
                  <a:srgbClr val="000000"/>
                </a:solidFill>
                <a:latin typeface="Arial"/>
                <a:ea typeface="微軟正黑體"/>
                <a:cs typeface="Arial"/>
              </a:rPr>
              <a:t>360W</a:t>
            </a:r>
            <a:endParaRPr lang="zh-TW" altLang="en-US" sz="1400" b="1" i="0" u="none" strike="noStrike" kern="0" cap="none" spc="0" normalizeH="0" baseline="0" noProof="0">
              <a:ln>
                <a:noFill/>
              </a:ln>
              <a:solidFill>
                <a:srgbClr val="000000"/>
              </a:solidFill>
              <a:effectLst/>
              <a:uLnTx/>
              <a:uFillTx/>
              <a:latin typeface="Arial"/>
              <a:ea typeface="微軟正黑體"/>
              <a:cs typeface="Arial"/>
            </a:endParaRPr>
          </a:p>
        </p:txBody>
      </p:sp>
      <p:sp>
        <p:nvSpPr>
          <p:cNvPr id="94" name="矩形 93">
            <a:extLst>
              <a:ext uri="{FF2B5EF4-FFF2-40B4-BE49-F238E27FC236}">
                <a16:creationId xmlns:a16="http://schemas.microsoft.com/office/drawing/2014/main" id="{1A5EDA66-3A56-4314-871B-DD0FC78DEA0A}"/>
              </a:ext>
            </a:extLst>
          </p:cNvPr>
          <p:cNvSpPr/>
          <p:nvPr/>
        </p:nvSpPr>
        <p:spPr>
          <a:xfrm>
            <a:off x="8386850" y="5939844"/>
            <a:ext cx="3459968" cy="307777"/>
          </a:xfrm>
          <a:prstGeom prst="rect">
            <a:avLst/>
          </a:prstGeom>
        </p:spPr>
        <p:txBody>
          <a:bodyPr wrap="square" anchor="t">
            <a:spAutoFit/>
          </a:bodyPr>
          <a:lstStyle/>
          <a:p>
            <a:pPr defTabSz="457200">
              <a:defRPr/>
            </a:pPr>
            <a:r>
              <a:rPr lang="en-US" altLang="zh-TW" sz="1400" b="1" kern="0">
                <a:latin typeface="Arial"/>
                <a:ea typeface="微軟正黑體"/>
                <a:cs typeface="Arial"/>
                <a:sym typeface="Arial"/>
              </a:rPr>
              <a:t>2GbE </a:t>
            </a:r>
            <a:r>
              <a:rPr kumimoji="0" lang="en-US" altLang="zh-TW" sz="1400" b="1" i="0" u="none" strike="noStrike" kern="0" cap="none" spc="0" normalizeH="0" baseline="0" noProof="0">
                <a:ln>
                  <a:noFill/>
                </a:ln>
                <a:effectLst/>
                <a:uLnTx/>
                <a:uFillTx/>
                <a:latin typeface="Arial"/>
                <a:ea typeface="微軟正黑體"/>
                <a:cs typeface="Arial"/>
                <a:sym typeface="Arial"/>
              </a:rPr>
              <a:t>Internal bandwidth capability</a:t>
            </a:r>
            <a:endParaRPr lang="zh-TW" altLang="en-US" sz="1400" b="1" kern="0">
              <a:latin typeface="Arial"/>
              <a:ea typeface="微軟正黑體"/>
              <a:cs typeface="Arial"/>
            </a:endParaRPr>
          </a:p>
        </p:txBody>
      </p:sp>
      <p:sp>
        <p:nvSpPr>
          <p:cNvPr id="95" name="矩形 94">
            <a:extLst>
              <a:ext uri="{FF2B5EF4-FFF2-40B4-BE49-F238E27FC236}">
                <a16:creationId xmlns:a16="http://schemas.microsoft.com/office/drawing/2014/main" id="{36ABC3B3-9188-4E99-9B2D-554469B00C2B}"/>
              </a:ext>
            </a:extLst>
          </p:cNvPr>
          <p:cNvSpPr/>
          <p:nvPr/>
        </p:nvSpPr>
        <p:spPr>
          <a:xfrm>
            <a:off x="8386850" y="6372035"/>
            <a:ext cx="3459968" cy="307777"/>
          </a:xfrm>
          <a:prstGeom prst="rect">
            <a:avLst/>
          </a:prstGeom>
        </p:spPr>
        <p:txBody>
          <a:bodyPr wrap="square" anchor="t">
            <a:spAutoFit/>
          </a:bodyPr>
          <a:lstStyle/>
          <a:p>
            <a:pPr marR="0" lvl="0" indent="0" defTabSz="457200" fontAlgn="auto">
              <a:lnSpc>
                <a:spcPct val="100000"/>
              </a:lnSpc>
              <a:spcBef>
                <a:spcPts val="0"/>
              </a:spcBef>
              <a:spcAft>
                <a:spcPts val="0"/>
              </a:spcAft>
              <a:buClrTx/>
              <a:buSzTx/>
              <a:buFontTx/>
              <a:buNone/>
              <a:tabLst/>
              <a:defRPr/>
            </a:pPr>
            <a:r>
              <a:rPr lang="en-US" altLang="zh-TW" sz="1400" b="1" kern="0">
                <a:latin typeface="Arial"/>
                <a:ea typeface="微軟正黑體"/>
                <a:cs typeface="Arial"/>
                <a:sym typeface="Arial"/>
              </a:rPr>
              <a:t>Max</a:t>
            </a:r>
            <a:r>
              <a:rPr lang="zh-TW" altLang="en-US" sz="1400" b="1" kern="0">
                <a:latin typeface="Arial"/>
                <a:ea typeface="微軟正黑體"/>
                <a:cs typeface="Arial"/>
                <a:sym typeface="Arial"/>
              </a:rPr>
              <a:t> </a:t>
            </a:r>
            <a:r>
              <a:rPr lang="it-IT" altLang="zh-TW" sz="1400" b="1" kern="0">
                <a:latin typeface="Arial"/>
                <a:ea typeface="微軟正黑體"/>
                <a:cs typeface="Arial"/>
                <a:sym typeface="Arial"/>
              </a:rPr>
              <a:t>8G</a:t>
            </a:r>
            <a:r>
              <a:rPr lang="en-US" altLang="zh-TW" sz="1400" b="1" kern="0">
                <a:latin typeface="Arial"/>
                <a:ea typeface="微軟正黑體"/>
                <a:cs typeface="Arial"/>
                <a:sym typeface="Arial"/>
              </a:rPr>
              <a:t>B</a:t>
            </a:r>
            <a:r>
              <a:rPr lang="it-IT" altLang="zh-TW" sz="1400" b="1" kern="0">
                <a:latin typeface="Arial"/>
                <a:ea typeface="微軟正黑體"/>
                <a:cs typeface="Arial"/>
                <a:sym typeface="Arial"/>
              </a:rPr>
              <a:t> </a:t>
            </a:r>
            <a:r>
              <a:rPr lang="en-US" altLang="zh-TW" sz="1400" b="1" kern="0">
                <a:latin typeface="Arial"/>
                <a:ea typeface="微軟正黑體"/>
                <a:cs typeface="Arial"/>
                <a:sym typeface="Arial"/>
              </a:rPr>
              <a:t>memory</a:t>
            </a:r>
            <a:endParaRPr lang="it-IT" altLang="zh-TW" sz="1400" b="1" kern="0">
              <a:latin typeface="Arial"/>
              <a:ea typeface="微軟正黑體"/>
              <a:cs typeface="Arial"/>
              <a:sym typeface="Arial"/>
            </a:endParaRPr>
          </a:p>
        </p:txBody>
      </p:sp>
      <p:sp>
        <p:nvSpPr>
          <p:cNvPr id="31" name="矩形 30">
            <a:extLst>
              <a:ext uri="{FF2B5EF4-FFF2-40B4-BE49-F238E27FC236}">
                <a16:creationId xmlns:a16="http://schemas.microsoft.com/office/drawing/2014/main" id="{0E968E37-D685-48AD-8523-7F16FD27E07C}"/>
              </a:ext>
            </a:extLst>
          </p:cNvPr>
          <p:cNvSpPr/>
          <p:nvPr/>
        </p:nvSpPr>
        <p:spPr>
          <a:xfrm>
            <a:off x="331945" y="3247475"/>
            <a:ext cx="3481733" cy="523220"/>
          </a:xfrm>
          <a:prstGeom prst="rect">
            <a:avLst/>
          </a:prstGeom>
        </p:spPr>
        <p:txBody>
          <a:bodyPr wrap="square" lIns="91440" tIns="45720" rIns="91440" bIns="45720" anchor="t">
            <a:spAutoFit/>
          </a:bodyPr>
          <a:lstStyle/>
          <a:p>
            <a:pPr defTabSz="457200">
              <a:defRPr/>
            </a:pPr>
            <a:r>
              <a:rPr lang="it-IT" altLang="zh-TW" sz="1400" b="1" kern="0">
                <a:latin typeface="Arial"/>
                <a:ea typeface="微軟正黑體"/>
                <a:cs typeface="Arial"/>
                <a:sym typeface="Arial"/>
              </a:rPr>
              <a:t>Intel® Celeron® J4125 </a:t>
            </a:r>
            <a:r>
              <a:rPr lang="en-US" altLang="zh-TW" sz="1400" b="1" kern="0">
                <a:latin typeface="Arial"/>
                <a:ea typeface="微軟正黑體"/>
                <a:cs typeface="Arial"/>
                <a:sym typeface="Arial"/>
              </a:rPr>
              <a:t>4 cores</a:t>
            </a:r>
            <a:r>
              <a:rPr lang="it-IT" altLang="zh-TW" sz="1400" b="1" kern="0">
                <a:latin typeface="Arial"/>
                <a:ea typeface="微軟正黑體"/>
                <a:cs typeface="Arial"/>
                <a:sym typeface="Aria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it-IT" altLang="zh-TW" sz="1400" b="1" kern="0">
                <a:latin typeface="Arial"/>
                <a:ea typeface="微軟正黑體"/>
                <a:cs typeface="Arial"/>
                <a:sym typeface="Arial"/>
              </a:rPr>
              <a:t>2.0 GHz </a:t>
            </a:r>
            <a:r>
              <a:rPr lang="en-US" altLang="zh-TW" sz="1400" b="1" kern="0">
                <a:latin typeface="Arial"/>
                <a:ea typeface="微軟正黑體"/>
                <a:cs typeface="Arial"/>
                <a:sym typeface="Arial"/>
              </a:rPr>
              <a:t>processor</a:t>
            </a:r>
            <a:endParaRPr lang="zh-TW" altLang="en-US" sz="1400" b="1" kern="0">
              <a:latin typeface="Arial"/>
              <a:ea typeface="微軟正黑體"/>
              <a:cs typeface="Arial"/>
            </a:endParaRPr>
          </a:p>
        </p:txBody>
      </p:sp>
      <p:sp>
        <p:nvSpPr>
          <p:cNvPr id="32" name="矩形 31">
            <a:extLst>
              <a:ext uri="{FF2B5EF4-FFF2-40B4-BE49-F238E27FC236}">
                <a16:creationId xmlns:a16="http://schemas.microsoft.com/office/drawing/2014/main" id="{4ADF9DC4-1180-4D0C-A869-B515709B3756}"/>
              </a:ext>
            </a:extLst>
          </p:cNvPr>
          <p:cNvSpPr/>
          <p:nvPr/>
        </p:nvSpPr>
        <p:spPr>
          <a:xfrm>
            <a:off x="331945" y="3903463"/>
            <a:ext cx="3459968" cy="523220"/>
          </a:xfrm>
          <a:prstGeom prst="rect">
            <a:avLst/>
          </a:prstGeom>
        </p:spPr>
        <p:txBody>
          <a:bodyPr wrap="square" lIns="91440" tIns="45720" rIns="91440" bIns="45720" anchor="t">
            <a:spAutoFit/>
          </a:bodyPr>
          <a:lstStyle/>
          <a:p>
            <a:pPr defTabSz="457200">
              <a:defRPr/>
            </a:pPr>
            <a:r>
              <a:rPr lang="it-IT" sz="1400" b="1" kern="0">
                <a:latin typeface="Arial"/>
                <a:ea typeface="微軟正黑體"/>
                <a:cs typeface="Arial"/>
                <a:sym typeface="Arial"/>
              </a:rPr>
              <a:t>14 x 1GbE RJ45 </a:t>
            </a:r>
            <a:r>
              <a:rPr lang="en-US" sz="1400" b="1" kern="0">
                <a:latin typeface="Arial"/>
                <a:ea typeface="微軟正黑體"/>
                <a:cs typeface="Arial"/>
                <a:sym typeface="Arial"/>
              </a:rPr>
              <a:t>ports</a:t>
            </a:r>
            <a:endParaRPr lang="it-IT" sz="1400" kern="0">
              <a:ea typeface="+mn-lt"/>
              <a:cs typeface="+mn-lt"/>
            </a:endParaRPr>
          </a:p>
          <a:p>
            <a:pPr defTabSz="457200">
              <a:defRPr/>
            </a:pPr>
            <a:r>
              <a:rPr lang="it-IT" sz="1400" b="1" kern="0">
                <a:latin typeface="Arial"/>
                <a:ea typeface="微軟正黑體"/>
                <a:cs typeface="Arial"/>
                <a:sym typeface="Arial"/>
              </a:rPr>
              <a:t>2 x 1GbE RJ45/SFP Combo </a:t>
            </a:r>
            <a:r>
              <a:rPr lang="it-IT" sz="1400" b="1" kern="0">
                <a:latin typeface="Arial"/>
                <a:ea typeface="微軟正黑體"/>
                <a:cs typeface="Arial"/>
              </a:rPr>
              <a:t>ports</a:t>
            </a:r>
            <a:endParaRPr lang="it-IT" altLang="zh-TW" sz="1400" kern="0">
              <a:ea typeface="+mn-lt"/>
              <a:cs typeface="+mn-lt"/>
            </a:endParaRPr>
          </a:p>
        </p:txBody>
      </p:sp>
      <p:sp>
        <p:nvSpPr>
          <p:cNvPr id="33" name="矩形 32">
            <a:extLst>
              <a:ext uri="{FF2B5EF4-FFF2-40B4-BE49-F238E27FC236}">
                <a16:creationId xmlns:a16="http://schemas.microsoft.com/office/drawing/2014/main" id="{E7A044E4-6F50-4C22-910F-9607A592541B}"/>
              </a:ext>
            </a:extLst>
          </p:cNvPr>
          <p:cNvSpPr/>
          <p:nvPr/>
        </p:nvSpPr>
        <p:spPr>
          <a:xfrm>
            <a:off x="331945" y="4669688"/>
            <a:ext cx="3459968" cy="307777"/>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TW" sz="1400" b="1" i="0" u="none" strike="noStrike" kern="0" cap="none" spc="0" normalizeH="0" baseline="0" noProof="0">
                <a:ln>
                  <a:noFill/>
                </a:ln>
                <a:effectLst/>
                <a:uLnTx/>
                <a:uFillTx/>
                <a:latin typeface="Arial"/>
                <a:ea typeface="微軟正黑體"/>
                <a:cs typeface="Arial"/>
                <a:sym typeface="Arial"/>
              </a:rPr>
              <a:t>2 x </a:t>
            </a:r>
            <a:r>
              <a:rPr lang="it-IT" altLang="zh-TW" sz="1400" b="1" kern="0">
                <a:latin typeface="Arial"/>
                <a:ea typeface="微軟正黑體"/>
                <a:cs typeface="Arial"/>
                <a:sym typeface="Arial"/>
              </a:rPr>
              <a:t>2.5G</a:t>
            </a:r>
            <a:r>
              <a:rPr kumimoji="0" lang="it-IT" altLang="zh-TW" sz="1400" b="1" i="0" u="none" strike="noStrike" kern="0" cap="none" spc="0" normalizeH="0" baseline="0" noProof="0">
                <a:ln>
                  <a:noFill/>
                </a:ln>
                <a:effectLst/>
                <a:uLnTx/>
                <a:uFillTx/>
                <a:latin typeface="Arial"/>
                <a:ea typeface="微軟正黑體"/>
                <a:cs typeface="Arial"/>
                <a:sym typeface="Arial"/>
              </a:rPr>
              <a:t> </a:t>
            </a:r>
            <a:r>
              <a:rPr kumimoji="0" lang="en-US" altLang="zh-TW" sz="1400" b="1" i="0" u="none" strike="noStrike" kern="0" cap="none" spc="0" normalizeH="0" baseline="0" noProof="0">
                <a:ln>
                  <a:noFill/>
                </a:ln>
                <a:effectLst/>
                <a:uLnTx/>
                <a:uFillTx/>
                <a:latin typeface="Arial"/>
                <a:ea typeface="微軟正黑體"/>
                <a:cs typeface="Arial"/>
                <a:sym typeface="Arial"/>
              </a:rPr>
              <a:t>host ports</a:t>
            </a:r>
            <a:endParaRPr kumimoji="0" lang="zh-TW" altLang="en-US" sz="1400" b="1" i="0" u="none" strike="noStrike" kern="0" cap="none" spc="0" normalizeH="0" baseline="0" noProof="0">
              <a:ln>
                <a:noFill/>
              </a:ln>
              <a:effectLst/>
              <a:uLnTx/>
              <a:uFillTx/>
              <a:latin typeface="Arial"/>
              <a:ea typeface="微軟正黑體"/>
              <a:cs typeface="Arial"/>
              <a:sym typeface="Arial"/>
            </a:endParaRPr>
          </a:p>
        </p:txBody>
      </p:sp>
      <p:sp>
        <p:nvSpPr>
          <p:cNvPr id="34" name="矩形 33">
            <a:extLst>
              <a:ext uri="{FF2B5EF4-FFF2-40B4-BE49-F238E27FC236}">
                <a16:creationId xmlns:a16="http://schemas.microsoft.com/office/drawing/2014/main" id="{FA1271EA-9D07-42AB-A4D2-68C5BDF43CEC}"/>
              </a:ext>
            </a:extLst>
          </p:cNvPr>
          <p:cNvSpPr/>
          <p:nvPr/>
        </p:nvSpPr>
        <p:spPr>
          <a:xfrm>
            <a:off x="331945" y="5832122"/>
            <a:ext cx="3481733" cy="523220"/>
          </a:xfrm>
          <a:prstGeom prst="rect">
            <a:avLst/>
          </a:prstGeom>
        </p:spPr>
        <p:txBody>
          <a:bodyPr wrap="square" lIns="91440" tIns="45720" rIns="91440" bIns="45720" anchor="t">
            <a:spAutoFit/>
          </a:bodyPr>
          <a:lstStyle/>
          <a:p>
            <a:pPr defTabSz="457200">
              <a:defRPr/>
            </a:pPr>
            <a:r>
              <a:rPr lang="it-IT" altLang="zh-TW" sz="1400" b="1" kern="0">
                <a:latin typeface="Arial"/>
                <a:ea typeface="微軟正黑體"/>
                <a:cs typeface="Arial"/>
              </a:rPr>
              <a:t>4 x 3.5 inch HDD bay</a:t>
            </a:r>
          </a:p>
          <a:p>
            <a:pPr defTabSz="457200">
              <a:defRPr/>
            </a:pPr>
            <a:r>
              <a:rPr lang="it-IT" altLang="zh-TW" sz="1400" b="1" kern="0">
                <a:solidFill>
                  <a:srgbClr val="000000"/>
                </a:solidFill>
                <a:latin typeface="Arial"/>
                <a:ea typeface="微軟正黑體"/>
                <a:cs typeface="Arial"/>
              </a:rPr>
              <a:t>2 x M.2 SATA SSD</a:t>
            </a:r>
            <a:endParaRPr lang="it-IT" altLang="zh-TW" sz="1400" b="1" i="0" u="none" strike="noStrike" kern="0" cap="none" spc="0" normalizeH="0" baseline="0" noProof="0">
              <a:ln>
                <a:noFill/>
              </a:ln>
              <a:solidFill>
                <a:srgbClr val="000000"/>
              </a:solidFill>
              <a:effectLst/>
              <a:uLnTx/>
              <a:uFillTx/>
              <a:latin typeface="Arial"/>
              <a:ea typeface="微軟正黑體"/>
              <a:cs typeface="Arial"/>
            </a:endParaRPr>
          </a:p>
        </p:txBody>
      </p:sp>
      <p:sp>
        <p:nvSpPr>
          <p:cNvPr id="37" name="矩形 36">
            <a:extLst>
              <a:ext uri="{FF2B5EF4-FFF2-40B4-BE49-F238E27FC236}">
                <a16:creationId xmlns:a16="http://schemas.microsoft.com/office/drawing/2014/main" id="{1528B622-07B3-47E6-8BD1-F062C97E772E}"/>
              </a:ext>
            </a:extLst>
          </p:cNvPr>
          <p:cNvSpPr/>
          <p:nvPr/>
        </p:nvSpPr>
        <p:spPr>
          <a:xfrm>
            <a:off x="331945" y="5200977"/>
            <a:ext cx="3476098" cy="523220"/>
          </a:xfrm>
          <a:prstGeom prst="rect">
            <a:avLst/>
          </a:prstGeom>
        </p:spPr>
        <p:txBody>
          <a:bodyPr wrap="square" lIns="91440" tIns="45720" rIns="91440" bIns="45720" anchor="t">
            <a:spAutoFit/>
          </a:bodyPr>
          <a:lstStyle/>
          <a:p>
            <a:pPr defTabSz="457200">
              <a:defRPr/>
            </a:pPr>
            <a:r>
              <a:rPr lang="it-IT" altLang="zh-TW" sz="1400" b="1" kern="0" dirty="0">
                <a:latin typeface="Arial"/>
                <a:ea typeface="微軟正黑體"/>
                <a:cs typeface="Arial"/>
                <a:sym typeface="Arial"/>
              </a:rPr>
              <a:t>16 </a:t>
            </a:r>
            <a:r>
              <a:rPr kumimoji="0" lang="it-IT" altLang="zh-TW" sz="1400" b="1" i="0" u="none" strike="noStrike" kern="0" cap="none" spc="0" normalizeH="0" baseline="0" noProof="0" dirty="0">
                <a:ln>
                  <a:noFill/>
                </a:ln>
                <a:effectLst/>
                <a:uLnTx/>
                <a:uFillTx/>
                <a:latin typeface="Arial"/>
                <a:ea typeface="微軟正黑體"/>
                <a:cs typeface="Arial"/>
                <a:sym typeface="Arial"/>
              </a:rPr>
              <a:t>x </a:t>
            </a:r>
            <a:r>
              <a:rPr lang="it-IT" altLang="zh-TW" sz="1400" b="1" kern="0" dirty="0">
                <a:latin typeface="Arial"/>
                <a:ea typeface="微軟正黑體"/>
                <a:cs typeface="Arial"/>
                <a:sym typeface="Arial"/>
              </a:rPr>
              <a:t>802.3at </a:t>
            </a:r>
            <a:r>
              <a:rPr kumimoji="0" lang="it-IT" altLang="zh-TW" sz="1400" b="1" i="0" u="none" strike="noStrike" kern="0" cap="none" spc="0" normalizeH="0" baseline="0" noProof="0" dirty="0">
                <a:ln>
                  <a:noFill/>
                </a:ln>
                <a:effectLst/>
                <a:uLnTx/>
                <a:uFillTx/>
                <a:latin typeface="Arial"/>
                <a:ea typeface="微軟正黑體"/>
                <a:cs typeface="Arial"/>
                <a:sym typeface="Arial"/>
              </a:rPr>
              <a:t>PoE</a:t>
            </a:r>
            <a:r>
              <a:rPr lang="it-IT" altLang="zh-TW" sz="1400" b="1" kern="0" dirty="0">
                <a:latin typeface="Arial"/>
                <a:ea typeface="微軟正黑體"/>
                <a:cs typeface="Arial"/>
                <a:sym typeface="Arial"/>
              </a:rPr>
              <a:t> </a:t>
            </a:r>
            <a:r>
              <a:rPr kumimoji="0" lang="en-US" altLang="zh-TW" sz="1400" b="1" i="0" u="none" strike="noStrike" kern="0" cap="none" spc="0" normalizeH="0" baseline="0" noProof="0" dirty="0">
                <a:ln>
                  <a:noFill/>
                </a:ln>
                <a:effectLst/>
                <a:uLnTx/>
                <a:uFillTx/>
                <a:latin typeface="Arial"/>
                <a:ea typeface="微軟正黑體"/>
                <a:cs typeface="Arial"/>
                <a:sym typeface="Arial"/>
              </a:rPr>
              <a:t>port</a:t>
            </a:r>
            <a:r>
              <a:rPr kumimoji="0" lang="zh-TW" altLang="en-US" sz="1400" b="1" i="0" u="none" strike="noStrike" kern="0" cap="none" spc="0" normalizeH="0" baseline="0" noProof="0" dirty="0">
                <a:ln>
                  <a:noFill/>
                </a:ln>
                <a:effectLst/>
                <a:uLnTx/>
                <a:uFillTx/>
                <a:latin typeface="Arial"/>
                <a:ea typeface="微軟正黑體"/>
                <a:cs typeface="Arial"/>
                <a:sym typeface="Arial"/>
              </a:rPr>
              <a:t> </a:t>
            </a:r>
            <a:r>
              <a:rPr lang="zh-TW" altLang="en-US" sz="1400" b="1" kern="0" dirty="0">
                <a:latin typeface="Arial"/>
                <a:ea typeface="微軟正黑體"/>
                <a:cs typeface="Arial"/>
                <a:sym typeface="Arial"/>
              </a:rPr>
              <a:t>(</a:t>
            </a:r>
            <a:r>
              <a:rPr lang="en-US" altLang="zh-TW" sz="1400" b="1" kern="0" dirty="0">
                <a:latin typeface="Arial"/>
                <a:ea typeface="微軟正黑體"/>
                <a:cs typeface="Arial"/>
                <a:sym typeface="Arial"/>
              </a:rPr>
              <a:t>max </a:t>
            </a:r>
            <a:r>
              <a:rPr lang="zh-TW" altLang="en-US" sz="1400" b="1" kern="0" dirty="0">
                <a:latin typeface="Arial"/>
                <a:ea typeface="微軟正黑體"/>
                <a:cs typeface="Arial"/>
                <a:sym typeface="Arial"/>
              </a:rPr>
              <a:t>30W)</a:t>
            </a:r>
            <a:endParaRPr lang="en-US" altLang="zh-TW" sz="1400" b="1" i="0" u="none" strike="noStrike" kern="0" cap="none" spc="0" normalizeH="0" baseline="0" noProof="0" dirty="0">
              <a:ln>
                <a:noFill/>
              </a:ln>
              <a:effectLst/>
              <a:uLnTx/>
              <a:uFillTx/>
              <a:latin typeface="Arial"/>
              <a:ea typeface="微軟正黑體"/>
              <a:cs typeface="Arial"/>
            </a:endParaRPr>
          </a:p>
          <a:p>
            <a:pPr defTabSz="457200">
              <a:defRPr/>
            </a:pPr>
            <a:r>
              <a:rPr lang="en-US" altLang="zh-TW" sz="1400" b="1" kern="0" dirty="0">
                <a:latin typeface="Arial"/>
                <a:ea typeface="微軟正黑體"/>
                <a:cs typeface="Arial"/>
              </a:rPr>
              <a:t>PoE budget: 140</a:t>
            </a:r>
            <a:r>
              <a:rPr lang="zh-TW" altLang="en-US" sz="1400" b="1" kern="0" dirty="0">
                <a:latin typeface="Arial"/>
                <a:ea typeface="微軟正黑體"/>
                <a:cs typeface="Arial"/>
              </a:rPr>
              <a:t>W</a:t>
            </a:r>
            <a:endParaRPr lang="zh-TW" dirty="0"/>
          </a:p>
        </p:txBody>
      </p:sp>
      <p:sp>
        <p:nvSpPr>
          <p:cNvPr id="38" name="矩形 37">
            <a:extLst>
              <a:ext uri="{FF2B5EF4-FFF2-40B4-BE49-F238E27FC236}">
                <a16:creationId xmlns:a16="http://schemas.microsoft.com/office/drawing/2014/main" id="{5E19C6A0-25BB-4ED5-8BA8-2A50B6FA36C6}"/>
              </a:ext>
            </a:extLst>
          </p:cNvPr>
          <p:cNvSpPr/>
          <p:nvPr/>
        </p:nvSpPr>
        <p:spPr>
          <a:xfrm>
            <a:off x="331945" y="6372035"/>
            <a:ext cx="3459968" cy="307777"/>
          </a:xfrm>
          <a:prstGeom prst="rect">
            <a:avLst/>
          </a:prstGeom>
        </p:spPr>
        <p:txBody>
          <a:bodyPr wrap="square" lIns="91440" tIns="45720" rIns="91440" bIns="45720" anchor="t">
            <a:spAutoFit/>
          </a:bodyPr>
          <a:lstStyle/>
          <a:p>
            <a:pPr defTabSz="457200">
              <a:defRPr/>
            </a:pPr>
            <a:r>
              <a:rPr lang="en-US" altLang="zh-TW" sz="1400" b="1" kern="0" dirty="0">
                <a:latin typeface="Arial"/>
                <a:ea typeface="微軟正黑體"/>
                <a:cs typeface="Arial"/>
                <a:sym typeface="Arial"/>
              </a:rPr>
              <a:t>Built-in </a:t>
            </a:r>
            <a:r>
              <a:rPr lang="it-IT" altLang="zh-TW" sz="1400" b="1" kern="0" dirty="0">
                <a:latin typeface="Arial"/>
                <a:ea typeface="微軟正黑體"/>
                <a:cs typeface="Arial"/>
                <a:sym typeface="Arial"/>
              </a:rPr>
              <a:t>8G</a:t>
            </a:r>
            <a:r>
              <a:rPr lang="en-US" altLang="zh-TW" sz="1400" b="1" kern="0" dirty="0">
                <a:latin typeface="Arial"/>
                <a:ea typeface="微軟正黑體"/>
                <a:cs typeface="Arial"/>
                <a:sym typeface="Arial"/>
              </a:rPr>
              <a:t>B</a:t>
            </a:r>
            <a:r>
              <a:rPr lang="it-IT" altLang="zh-TW" sz="1400" b="1" kern="0" dirty="0">
                <a:latin typeface="Arial"/>
                <a:ea typeface="微軟正黑體"/>
                <a:cs typeface="Arial"/>
                <a:sym typeface="Arial"/>
              </a:rPr>
              <a:t> </a:t>
            </a:r>
            <a:r>
              <a:rPr lang="en-US" altLang="zh-TW" sz="1400" b="1" kern="0" dirty="0">
                <a:latin typeface="Arial"/>
                <a:ea typeface="微軟正黑體"/>
                <a:cs typeface="Arial"/>
                <a:sym typeface="Arial"/>
              </a:rPr>
              <a:t>memory</a:t>
            </a:r>
            <a:endParaRPr lang="it-IT" altLang="zh-TW" sz="1400" b="1" kern="0" dirty="0">
              <a:latin typeface="Arial"/>
              <a:ea typeface="微軟正黑體"/>
              <a:cs typeface="Arial"/>
              <a:sym typeface="Arial"/>
            </a:endParaRPr>
          </a:p>
        </p:txBody>
      </p:sp>
      <p:pic>
        <p:nvPicPr>
          <p:cNvPr id="18" name="圖形 17">
            <a:extLst>
              <a:ext uri="{FF2B5EF4-FFF2-40B4-BE49-F238E27FC236}">
                <a16:creationId xmlns:a16="http://schemas.microsoft.com/office/drawing/2014/main" id="{5AD13B35-AE31-4769-A55E-BD7974205A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5" y="1262872"/>
            <a:ext cx="884800" cy="877427"/>
          </a:xfrm>
          <a:prstGeom prst="rect">
            <a:avLst/>
          </a:prstGeom>
        </p:spPr>
      </p:pic>
      <p:pic>
        <p:nvPicPr>
          <p:cNvPr id="4" name="圖片 3">
            <a:extLst>
              <a:ext uri="{FF2B5EF4-FFF2-40B4-BE49-F238E27FC236}">
                <a16:creationId xmlns:a16="http://schemas.microsoft.com/office/drawing/2014/main" id="{0B072E34-E033-4387-81FB-C4293DC0F1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8897" y="1741460"/>
            <a:ext cx="2103141" cy="1666147"/>
          </a:xfrm>
          <a:prstGeom prst="rect">
            <a:avLst/>
          </a:prstGeom>
        </p:spPr>
      </p:pic>
    </p:spTree>
    <p:extLst>
      <p:ext uri="{BB962C8B-B14F-4D97-AF65-F5344CB8AC3E}">
        <p14:creationId xmlns:p14="http://schemas.microsoft.com/office/powerpoint/2010/main" val="336031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5A1957-2F69-4355-8A34-3E2300869CF1}"/>
              </a:ext>
            </a:extLst>
          </p:cNvPr>
          <p:cNvSpPr>
            <a:spLocks noGrp="1"/>
          </p:cNvSpPr>
          <p:nvPr>
            <p:ph type="title"/>
          </p:nvPr>
        </p:nvSpPr>
        <p:spPr/>
        <p:txBody>
          <a:bodyPr>
            <a:normAutofit/>
          </a:bodyPr>
          <a:lstStyle/>
          <a:p>
            <a:pPr>
              <a:lnSpc>
                <a:spcPct val="100000"/>
              </a:lnSpc>
            </a:pPr>
            <a:r>
              <a:rPr lang="en-US" altLang="zh-TW" sz="4000" dirty="0">
                <a:latin typeface="Arial"/>
                <a:ea typeface="微軟正黑體"/>
                <a:cs typeface="Arial"/>
              </a:rPr>
              <a:t>Guardian Smart PoE Network switch</a:t>
            </a:r>
            <a:br>
              <a:rPr lang="en-US" altLang="zh-TW" sz="2800" dirty="0"/>
            </a:br>
            <a:r>
              <a:rPr lang="zh-TW" altLang="en-US" sz="2800" dirty="0"/>
              <a:t>PoE </a:t>
            </a:r>
            <a:r>
              <a:rPr lang="en-US" altLang="zh-TW" sz="2800" dirty="0"/>
              <a:t>features</a:t>
            </a:r>
            <a:endParaRPr lang="zh-TW" altLang="en-US" sz="2800" dirty="0"/>
          </a:p>
        </p:txBody>
      </p:sp>
      <p:sp>
        <p:nvSpPr>
          <p:cNvPr id="3" name="矩形: 圓角 2">
            <a:extLst>
              <a:ext uri="{FF2B5EF4-FFF2-40B4-BE49-F238E27FC236}">
                <a16:creationId xmlns:a16="http://schemas.microsoft.com/office/drawing/2014/main" id="{189D328B-6450-472A-99D9-782F2719E78B}"/>
              </a:ext>
            </a:extLst>
          </p:cNvPr>
          <p:cNvSpPr/>
          <p:nvPr/>
        </p:nvSpPr>
        <p:spPr>
          <a:xfrm>
            <a:off x="1280905" y="1849415"/>
            <a:ext cx="2952184" cy="1599368"/>
          </a:xfrm>
          <a:prstGeom prst="roundRect">
            <a:avLst>
              <a:gd name="adj" fmla="val 5937"/>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algn="ctr" defTabSz="457200"/>
            <a:r>
              <a:rPr lang="en-US" altLang="zh-TW"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Support</a:t>
            </a:r>
            <a:r>
              <a:rPr lang="zh-TW" altLang="en-US"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 </a:t>
            </a:r>
            <a:r>
              <a:rPr lang="en-US" altLang="zh-TW"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IEEE</a:t>
            </a:r>
            <a:r>
              <a:rPr lang="zh-TW" altLang="en-US"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 </a:t>
            </a:r>
            <a:r>
              <a:rPr lang="en-US" altLang="zh-TW"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802.3at</a:t>
            </a:r>
          </a:p>
          <a:p>
            <a:pPr algn="ctr" defTabSz="457200"/>
            <a:r>
              <a:rPr lang="en-US" altLang="zh-TW"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PoE</a:t>
            </a:r>
            <a:endParaRPr lang="zh-TW" altLang="en-US"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endParaRPr>
          </a:p>
        </p:txBody>
      </p:sp>
      <p:sp>
        <p:nvSpPr>
          <p:cNvPr id="45" name="矩形: 圓角 44">
            <a:extLst>
              <a:ext uri="{FF2B5EF4-FFF2-40B4-BE49-F238E27FC236}">
                <a16:creationId xmlns:a16="http://schemas.microsoft.com/office/drawing/2014/main" id="{30BD48F8-0FB6-441B-8C57-B1855A127E0D}"/>
              </a:ext>
            </a:extLst>
          </p:cNvPr>
          <p:cNvSpPr/>
          <p:nvPr/>
        </p:nvSpPr>
        <p:spPr>
          <a:xfrm>
            <a:off x="4619906" y="1849415"/>
            <a:ext cx="2952184" cy="1599368"/>
          </a:xfrm>
          <a:prstGeom prst="roundRect">
            <a:avLst>
              <a:gd name="adj" fmla="val 5937"/>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algn="ctr" defTabSz="457200"/>
            <a:r>
              <a:rPr lang="en-US" altLang="zh-TW"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Remote wake up of Camera</a:t>
            </a:r>
          </a:p>
        </p:txBody>
      </p:sp>
      <p:sp>
        <p:nvSpPr>
          <p:cNvPr id="46" name="矩形: 圓角 45">
            <a:extLst>
              <a:ext uri="{FF2B5EF4-FFF2-40B4-BE49-F238E27FC236}">
                <a16:creationId xmlns:a16="http://schemas.microsoft.com/office/drawing/2014/main" id="{E9A70EB8-40F6-4DD9-8A28-E30026286D91}"/>
              </a:ext>
            </a:extLst>
          </p:cNvPr>
          <p:cNvSpPr/>
          <p:nvPr/>
        </p:nvSpPr>
        <p:spPr>
          <a:xfrm>
            <a:off x="7958907" y="1849415"/>
            <a:ext cx="2952184" cy="1599368"/>
          </a:xfrm>
          <a:prstGeom prst="roundRect">
            <a:avLst>
              <a:gd name="adj" fmla="val 5937"/>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algn="ctr" defTabSz="457200"/>
            <a:r>
              <a:rPr lang="en-US" altLang="zh-TW"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Scheduled on/off plan for PoE devices</a:t>
            </a:r>
            <a:endParaRPr lang="zh-TW" altLang="en-US"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endParaRPr>
          </a:p>
        </p:txBody>
      </p:sp>
      <p:sp>
        <p:nvSpPr>
          <p:cNvPr id="47" name="矩形: 圓角 46">
            <a:extLst>
              <a:ext uri="{FF2B5EF4-FFF2-40B4-BE49-F238E27FC236}">
                <a16:creationId xmlns:a16="http://schemas.microsoft.com/office/drawing/2014/main" id="{C278A33A-769E-42AB-8CB9-CA06F65A8154}"/>
              </a:ext>
            </a:extLst>
          </p:cNvPr>
          <p:cNvSpPr/>
          <p:nvPr/>
        </p:nvSpPr>
        <p:spPr>
          <a:xfrm>
            <a:off x="1280905" y="3676512"/>
            <a:ext cx="2952184" cy="1599368"/>
          </a:xfrm>
          <a:prstGeom prst="roundRect">
            <a:avLst>
              <a:gd name="adj" fmla="val 5937"/>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algn="ctr" defTabSz="457200"/>
            <a:r>
              <a:rPr lang="en-US" altLang="zh-TW"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Prioritize power consumption for PoE devices</a:t>
            </a:r>
            <a:endParaRPr lang="zh-TW" altLang="en-US"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endParaRPr>
          </a:p>
        </p:txBody>
      </p:sp>
      <p:sp>
        <p:nvSpPr>
          <p:cNvPr id="48" name="矩形: 圓角 47">
            <a:extLst>
              <a:ext uri="{FF2B5EF4-FFF2-40B4-BE49-F238E27FC236}">
                <a16:creationId xmlns:a16="http://schemas.microsoft.com/office/drawing/2014/main" id="{9B1CC2F4-E1DC-4BC4-A6AB-589A5D4C95C2}"/>
              </a:ext>
            </a:extLst>
          </p:cNvPr>
          <p:cNvSpPr/>
          <p:nvPr/>
        </p:nvSpPr>
        <p:spPr>
          <a:xfrm>
            <a:off x="4619906" y="3676512"/>
            <a:ext cx="2952184" cy="1599368"/>
          </a:xfrm>
          <a:prstGeom prst="roundRect">
            <a:avLst>
              <a:gd name="adj" fmla="val 5937"/>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algn="ctr" defTabSz="457200"/>
            <a:r>
              <a:rPr lang="en-US" altLang="zh-TW"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Total PoE budget</a:t>
            </a:r>
          </a:p>
          <a:p>
            <a:pPr algn="ctr" defTabSz="457200"/>
            <a:r>
              <a:rPr lang="en-US" altLang="zh-TW"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140-watt PoE</a:t>
            </a:r>
            <a:endParaRPr lang="zh-TW" altLang="en-US"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endParaRPr>
          </a:p>
        </p:txBody>
      </p:sp>
      <p:sp>
        <p:nvSpPr>
          <p:cNvPr id="49" name="矩形: 圓角 48">
            <a:extLst>
              <a:ext uri="{FF2B5EF4-FFF2-40B4-BE49-F238E27FC236}">
                <a16:creationId xmlns:a16="http://schemas.microsoft.com/office/drawing/2014/main" id="{3DBB1EF0-C307-49B0-A614-05BDE170969C}"/>
              </a:ext>
            </a:extLst>
          </p:cNvPr>
          <p:cNvSpPr/>
          <p:nvPr/>
        </p:nvSpPr>
        <p:spPr>
          <a:xfrm>
            <a:off x="7958907" y="3676512"/>
            <a:ext cx="2952184" cy="1599368"/>
          </a:xfrm>
          <a:prstGeom prst="roundRect">
            <a:avLst>
              <a:gd name="adj" fmla="val 5937"/>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algn="ctr" defTabSz="457200"/>
            <a:r>
              <a:rPr lang="en-US" altLang="zh-TW"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rPr>
              <a:t>Remote monitoring and management</a:t>
            </a:r>
            <a:endParaRPr lang="zh-TW" altLang="en-US" sz="20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sym typeface="Arial"/>
            </a:endParaRPr>
          </a:p>
        </p:txBody>
      </p:sp>
      <p:pic>
        <p:nvPicPr>
          <p:cNvPr id="4" name="圖片 3">
            <a:extLst>
              <a:ext uri="{FF2B5EF4-FFF2-40B4-BE49-F238E27FC236}">
                <a16:creationId xmlns:a16="http://schemas.microsoft.com/office/drawing/2014/main" id="{54919C15-737A-45CE-8868-AED33E1F35F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74815" y="4570792"/>
            <a:ext cx="6121311" cy="2388907"/>
          </a:xfrm>
          <a:prstGeom prst="rect">
            <a:avLst/>
          </a:prstGeom>
        </p:spPr>
      </p:pic>
    </p:spTree>
    <p:extLst>
      <p:ext uri="{BB962C8B-B14F-4D97-AF65-F5344CB8AC3E}">
        <p14:creationId xmlns:p14="http://schemas.microsoft.com/office/powerpoint/2010/main" val="17450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B0617C-346E-4079-B814-CC3D936E33D9}"/>
              </a:ext>
            </a:extLst>
          </p:cNvPr>
          <p:cNvSpPr>
            <a:spLocks noGrp="1"/>
          </p:cNvSpPr>
          <p:nvPr>
            <p:ph type="title"/>
          </p:nvPr>
        </p:nvSpPr>
        <p:spPr/>
        <p:txBody>
          <a:bodyPr>
            <a:normAutofit/>
          </a:bodyPr>
          <a:lstStyle/>
          <a:p>
            <a:r>
              <a:rPr lang="en-US" altLang="zh-TW" sz="4000"/>
              <a:t>QGD-3014-16PT</a:t>
            </a:r>
            <a:r>
              <a:rPr lang="zh-TW" altLang="en-US" sz="4000"/>
              <a:t> </a:t>
            </a:r>
            <a:r>
              <a:rPr lang="en-US" altLang="zh-TW" sz="4000"/>
              <a:t>support</a:t>
            </a:r>
            <a:r>
              <a:rPr lang="zh-TW" altLang="en-US" sz="4000"/>
              <a:t> </a:t>
            </a:r>
            <a:r>
              <a:rPr lang="en-US" altLang="zh-TW" sz="4000"/>
              <a:t>802.3at PoE</a:t>
            </a:r>
            <a:endParaRPr lang="zh-TW" altLang="en-US" sz="4000"/>
          </a:p>
        </p:txBody>
      </p:sp>
      <p:sp>
        <p:nvSpPr>
          <p:cNvPr id="3" name="文字版面配置區 2">
            <a:extLst>
              <a:ext uri="{FF2B5EF4-FFF2-40B4-BE49-F238E27FC236}">
                <a16:creationId xmlns:a16="http://schemas.microsoft.com/office/drawing/2014/main" id="{CFBE9D78-F360-4271-9FF6-4DA64EBB9997}"/>
              </a:ext>
            </a:extLst>
          </p:cNvPr>
          <p:cNvSpPr>
            <a:spLocks noGrp="1"/>
          </p:cNvSpPr>
          <p:nvPr>
            <p:ph idx="1"/>
          </p:nvPr>
        </p:nvSpPr>
        <p:spPr/>
        <p:txBody>
          <a:bodyPr vert="horz" lIns="91440" tIns="45720" rIns="91440" bIns="45720" rtlCol="0" anchor="t">
            <a:normAutofit/>
          </a:bodyPr>
          <a:lstStyle/>
          <a:p>
            <a:pPr>
              <a:lnSpc>
                <a:spcPct val="100000"/>
              </a:lnSpc>
            </a:pPr>
            <a:r>
              <a:rPr lang="en-US" altLang="zh-TW">
                <a:ea typeface="微軟正黑體"/>
              </a:rPr>
              <a:t>16 port PoE port with IEEE 802.3at.</a:t>
            </a:r>
          </a:p>
          <a:p>
            <a:pPr>
              <a:lnSpc>
                <a:spcPct val="100000"/>
              </a:lnSpc>
            </a:pPr>
            <a:r>
              <a:rPr lang="en-US" altLang="zh-TW">
                <a:ea typeface="微軟正黑體"/>
              </a:rPr>
              <a:t>Total PoE budge is up to</a:t>
            </a:r>
            <a:r>
              <a:rPr lang="zh-TW" altLang="en-US">
                <a:ea typeface="微軟正黑體"/>
              </a:rPr>
              <a:t> </a:t>
            </a:r>
            <a:r>
              <a:rPr lang="en-US" altLang="zh-TW">
                <a:ea typeface="微軟正黑體"/>
              </a:rPr>
              <a:t>140 watt for PoE Powered Devices (PDs).</a:t>
            </a:r>
          </a:p>
        </p:txBody>
      </p:sp>
      <p:pic>
        <p:nvPicPr>
          <p:cNvPr id="4" name="圖片 3" descr="一張含有 螢幕擷取畫面 的圖片&#10;&#10;自動產生的描述">
            <a:extLst>
              <a:ext uri="{FF2B5EF4-FFF2-40B4-BE49-F238E27FC236}">
                <a16:creationId xmlns:a16="http://schemas.microsoft.com/office/drawing/2014/main" id="{14A50F65-BE21-46AC-AFE1-EB2DB24376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22"/>
          <a:stretch/>
        </p:blipFill>
        <p:spPr>
          <a:xfrm>
            <a:off x="1774050" y="2844986"/>
            <a:ext cx="8643895" cy="33319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7714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471E24-B5E4-4517-B722-148141D878F3}"/>
              </a:ext>
            </a:extLst>
          </p:cNvPr>
          <p:cNvSpPr>
            <a:spLocks noGrp="1"/>
          </p:cNvSpPr>
          <p:nvPr>
            <p:ph type="title"/>
          </p:nvPr>
        </p:nvSpPr>
        <p:spPr/>
        <p:txBody>
          <a:bodyPr>
            <a:normAutofit/>
          </a:bodyPr>
          <a:lstStyle/>
          <a:p>
            <a:r>
              <a:rPr lang="en-US" altLang="zh-TW"/>
              <a:t>Remote PoE device control</a:t>
            </a:r>
            <a:endParaRPr lang="zh-TW" altLang="en-US"/>
          </a:p>
        </p:txBody>
      </p:sp>
      <p:sp>
        <p:nvSpPr>
          <p:cNvPr id="3" name="文字版面配置區 2">
            <a:extLst>
              <a:ext uri="{FF2B5EF4-FFF2-40B4-BE49-F238E27FC236}">
                <a16:creationId xmlns:a16="http://schemas.microsoft.com/office/drawing/2014/main" id="{361F0FB9-BCF7-46B9-8BF6-00BC38815A11}"/>
              </a:ext>
            </a:extLst>
          </p:cNvPr>
          <p:cNvSpPr>
            <a:spLocks noGrp="1"/>
          </p:cNvSpPr>
          <p:nvPr>
            <p:ph idx="1"/>
          </p:nvPr>
        </p:nvSpPr>
        <p:spPr/>
        <p:txBody>
          <a:bodyPr>
            <a:normAutofit/>
          </a:bodyPr>
          <a:lstStyle/>
          <a:p>
            <a:pPr marL="0" indent="0">
              <a:buNone/>
            </a:pPr>
            <a:r>
              <a:rPr lang="en-US" altLang="zh-TW"/>
              <a:t>Operator can remotely control the PoE.</a:t>
            </a:r>
          </a:p>
          <a:p>
            <a:pPr marL="0" indent="0">
              <a:buNone/>
            </a:pPr>
            <a:r>
              <a:rPr lang="en-US" altLang="zh-TW"/>
              <a:t>e.g. Reboot the abnormal PoE camera or power-on the standby PoE camera remotely.</a:t>
            </a:r>
            <a:endParaRPr lang="zh-TW" altLang="zh-TW"/>
          </a:p>
        </p:txBody>
      </p:sp>
      <p:pic>
        <p:nvPicPr>
          <p:cNvPr id="7" name="圖片 6">
            <a:extLst>
              <a:ext uri="{FF2B5EF4-FFF2-40B4-BE49-F238E27FC236}">
                <a16:creationId xmlns:a16="http://schemas.microsoft.com/office/drawing/2014/main" id="{AC038607-9E8B-4AC4-B6DB-6AFDCC08DEA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98773" y="2876917"/>
            <a:ext cx="5192373" cy="3465978"/>
          </a:xfrm>
          <a:prstGeom prst="rect">
            <a:avLst/>
          </a:prstGeom>
        </p:spPr>
      </p:pic>
      <p:pic>
        <p:nvPicPr>
          <p:cNvPr id="10" name="圖片 9">
            <a:extLst>
              <a:ext uri="{FF2B5EF4-FFF2-40B4-BE49-F238E27FC236}">
                <a16:creationId xmlns:a16="http://schemas.microsoft.com/office/drawing/2014/main" id="{ED47685F-D6BC-449F-87B2-37199CB1AA4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5998" y="2808545"/>
            <a:ext cx="5397229" cy="3602722"/>
          </a:xfrm>
          <a:prstGeom prst="rect">
            <a:avLst/>
          </a:prstGeom>
        </p:spPr>
      </p:pic>
    </p:spTree>
    <p:extLst>
      <p:ext uri="{BB962C8B-B14F-4D97-AF65-F5344CB8AC3E}">
        <p14:creationId xmlns:p14="http://schemas.microsoft.com/office/powerpoint/2010/main" val="1519909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圓角 26">
            <a:extLst>
              <a:ext uri="{FF2B5EF4-FFF2-40B4-BE49-F238E27FC236}">
                <a16:creationId xmlns:a16="http://schemas.microsoft.com/office/drawing/2014/main" id="{C230537D-7649-49CB-85CC-6666AAC230CD}"/>
              </a:ext>
            </a:extLst>
          </p:cNvPr>
          <p:cNvSpPr/>
          <p:nvPr/>
        </p:nvSpPr>
        <p:spPr>
          <a:xfrm>
            <a:off x="6874421" y="4248796"/>
            <a:ext cx="4174946" cy="2324953"/>
          </a:xfrm>
          <a:prstGeom prst="roundRect">
            <a:avLst>
              <a:gd name="adj" fmla="val 5937"/>
            </a:avLst>
          </a:prstGeom>
          <a:gradFill>
            <a:gsLst>
              <a:gs pos="0">
                <a:schemeClr val="bg1">
                  <a:lumMod val="50000"/>
                </a:schemeClr>
              </a:gs>
              <a:gs pos="70000">
                <a:schemeClr val="tx1"/>
              </a:gs>
            </a:gsLst>
            <a:lin ang="2700000" scaled="0"/>
          </a:gradFill>
          <a:ln w="38100">
            <a:gradFill>
              <a:gsLst>
                <a:gs pos="0">
                  <a:schemeClr val="accent4"/>
                </a:gs>
                <a:gs pos="50000">
                  <a:schemeClr val="bg1"/>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0" marR="0" lvl="0" indent="0" algn="ctr" defTabSz="457200" rtl="0" eaLnBrk="1" fontAlgn="auto" latinLnBrk="0" hangingPunct="1">
              <a:spcBef>
                <a:spcPts val="0"/>
              </a:spcBef>
              <a:spcAft>
                <a:spcPts val="0"/>
              </a:spcAft>
              <a:buClrTx/>
              <a:buSzTx/>
              <a:buFontTx/>
              <a:buNone/>
              <a:tabLst/>
              <a:defRPr/>
            </a:pPr>
            <a:endParaRPr kumimoji="0" lang="zh-TW" altLang="en-US" sz="20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endParaRPr>
          </a:p>
        </p:txBody>
      </p:sp>
      <p:sp>
        <p:nvSpPr>
          <p:cNvPr id="28" name="矩形: 圓角 27">
            <a:extLst>
              <a:ext uri="{FF2B5EF4-FFF2-40B4-BE49-F238E27FC236}">
                <a16:creationId xmlns:a16="http://schemas.microsoft.com/office/drawing/2014/main" id="{4D06A586-C13E-401E-B069-4E14A56D3C9F}"/>
              </a:ext>
            </a:extLst>
          </p:cNvPr>
          <p:cNvSpPr/>
          <p:nvPr/>
        </p:nvSpPr>
        <p:spPr>
          <a:xfrm>
            <a:off x="6874421" y="1814557"/>
            <a:ext cx="4174946" cy="2324953"/>
          </a:xfrm>
          <a:prstGeom prst="roundRect">
            <a:avLst>
              <a:gd name="adj" fmla="val 5937"/>
            </a:avLst>
          </a:prstGeom>
          <a:gradFill>
            <a:gsLst>
              <a:gs pos="0">
                <a:schemeClr val="bg1">
                  <a:lumMod val="50000"/>
                </a:schemeClr>
              </a:gs>
              <a:gs pos="70000">
                <a:schemeClr val="tx1"/>
              </a:gs>
            </a:gsLst>
            <a:lin ang="2700000" scaled="0"/>
          </a:gradFill>
          <a:ln w="38100">
            <a:gradFill>
              <a:gsLst>
                <a:gs pos="0">
                  <a:schemeClr val="accent4"/>
                </a:gs>
                <a:gs pos="50000">
                  <a:schemeClr val="bg1"/>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0" marR="0" lvl="0" indent="0" algn="ctr" defTabSz="457200" rtl="0" eaLnBrk="1" fontAlgn="auto" latinLnBrk="0" hangingPunct="1">
              <a:spcBef>
                <a:spcPts val="0"/>
              </a:spcBef>
              <a:spcAft>
                <a:spcPts val="0"/>
              </a:spcAft>
              <a:buClrTx/>
              <a:buSzTx/>
              <a:buFontTx/>
              <a:buNone/>
              <a:tabLst/>
              <a:defRPr/>
            </a:pPr>
            <a:endParaRPr kumimoji="0" lang="zh-TW" altLang="en-US" sz="20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endParaRPr>
          </a:p>
        </p:txBody>
      </p:sp>
      <p:sp>
        <p:nvSpPr>
          <p:cNvPr id="23" name="矩形: 圓角 22">
            <a:extLst>
              <a:ext uri="{FF2B5EF4-FFF2-40B4-BE49-F238E27FC236}">
                <a16:creationId xmlns:a16="http://schemas.microsoft.com/office/drawing/2014/main" id="{1A8C2C91-F416-4151-BA2D-E05EDCA103E8}"/>
              </a:ext>
            </a:extLst>
          </p:cNvPr>
          <p:cNvSpPr/>
          <p:nvPr/>
        </p:nvSpPr>
        <p:spPr>
          <a:xfrm>
            <a:off x="1148297" y="4248796"/>
            <a:ext cx="4174946" cy="2324953"/>
          </a:xfrm>
          <a:prstGeom prst="roundRect">
            <a:avLst>
              <a:gd name="adj" fmla="val 5937"/>
            </a:avLst>
          </a:prstGeom>
          <a:gradFill>
            <a:gsLst>
              <a:gs pos="0">
                <a:schemeClr val="bg1">
                  <a:lumMod val="50000"/>
                </a:schemeClr>
              </a:gs>
              <a:gs pos="70000">
                <a:schemeClr val="tx1"/>
              </a:gs>
            </a:gsLst>
            <a:lin ang="2700000" scaled="0"/>
          </a:gradFill>
          <a:ln w="38100">
            <a:gradFill>
              <a:gsLst>
                <a:gs pos="0">
                  <a:schemeClr val="accent4"/>
                </a:gs>
                <a:gs pos="50000">
                  <a:schemeClr val="bg1"/>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0" marR="0" lvl="0" indent="0" algn="ctr" defTabSz="457200" rtl="0" eaLnBrk="1" fontAlgn="auto" latinLnBrk="0" hangingPunct="1">
              <a:spcBef>
                <a:spcPts val="0"/>
              </a:spcBef>
              <a:spcAft>
                <a:spcPts val="0"/>
              </a:spcAft>
              <a:buClrTx/>
              <a:buSzTx/>
              <a:buFontTx/>
              <a:buNone/>
              <a:tabLst/>
              <a:defRPr/>
            </a:pPr>
            <a:endParaRPr kumimoji="0" lang="zh-TW" altLang="en-US" sz="20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endParaRPr>
          </a:p>
        </p:txBody>
      </p:sp>
      <p:sp>
        <p:nvSpPr>
          <p:cNvPr id="3" name="矩形: 圓角 2">
            <a:extLst>
              <a:ext uri="{FF2B5EF4-FFF2-40B4-BE49-F238E27FC236}">
                <a16:creationId xmlns:a16="http://schemas.microsoft.com/office/drawing/2014/main" id="{F855F6CD-DF0A-436A-B2B2-E99589648478}"/>
              </a:ext>
            </a:extLst>
          </p:cNvPr>
          <p:cNvSpPr/>
          <p:nvPr/>
        </p:nvSpPr>
        <p:spPr>
          <a:xfrm>
            <a:off x="1148297" y="1814557"/>
            <a:ext cx="4174946" cy="2324953"/>
          </a:xfrm>
          <a:prstGeom prst="roundRect">
            <a:avLst>
              <a:gd name="adj" fmla="val 5937"/>
            </a:avLst>
          </a:prstGeom>
          <a:gradFill>
            <a:gsLst>
              <a:gs pos="0">
                <a:schemeClr val="bg1">
                  <a:lumMod val="50000"/>
                </a:schemeClr>
              </a:gs>
              <a:gs pos="70000">
                <a:schemeClr val="tx1"/>
              </a:gs>
            </a:gsLst>
            <a:lin ang="2700000" scaled="0"/>
          </a:gradFill>
          <a:ln w="38100">
            <a:gradFill>
              <a:gsLst>
                <a:gs pos="0">
                  <a:schemeClr val="accent4"/>
                </a:gs>
                <a:gs pos="50000">
                  <a:schemeClr val="bg1"/>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0" marR="0" lvl="0" indent="0" algn="ctr" defTabSz="457200" rtl="0" eaLnBrk="1" fontAlgn="auto" latinLnBrk="0" hangingPunct="1">
              <a:spcBef>
                <a:spcPts val="0"/>
              </a:spcBef>
              <a:spcAft>
                <a:spcPts val="0"/>
              </a:spcAft>
              <a:buClrTx/>
              <a:buSzTx/>
              <a:buFontTx/>
              <a:buNone/>
              <a:tabLst/>
              <a:defRPr/>
            </a:pPr>
            <a:endParaRPr kumimoji="0" lang="zh-TW" altLang="en-US" sz="20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endParaRPr>
          </a:p>
        </p:txBody>
      </p:sp>
      <p:sp>
        <p:nvSpPr>
          <p:cNvPr id="12" name="流程圖: 準備作業 11">
            <a:extLst>
              <a:ext uri="{FF2B5EF4-FFF2-40B4-BE49-F238E27FC236}">
                <a16:creationId xmlns:a16="http://schemas.microsoft.com/office/drawing/2014/main" id="{D3CD58C6-1634-4221-BEC2-D4C17D05FFAD}"/>
              </a:ext>
            </a:extLst>
          </p:cNvPr>
          <p:cNvSpPr/>
          <p:nvPr/>
        </p:nvSpPr>
        <p:spPr>
          <a:xfrm>
            <a:off x="5053753" y="3391733"/>
            <a:ext cx="2028035" cy="1495553"/>
          </a:xfrm>
          <a:prstGeom prst="flowChartPreparation">
            <a:avLst/>
          </a:prstGeom>
          <a:gradFill>
            <a:gsLst>
              <a:gs pos="0">
                <a:schemeClr val="accent4"/>
              </a:gs>
              <a:gs pos="100000">
                <a:schemeClr val="accent2">
                  <a:lumMod val="50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kern="0">
              <a:solidFill>
                <a:srgbClr val="FFFFFF"/>
              </a:solidFill>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a:extLst>
              <a:ext uri="{FF2B5EF4-FFF2-40B4-BE49-F238E27FC236}">
                <a16:creationId xmlns:a16="http://schemas.microsoft.com/office/drawing/2014/main" id="{6B142B6F-74E3-46E6-B85A-793388082F07}"/>
              </a:ext>
            </a:extLst>
          </p:cNvPr>
          <p:cNvSpPr>
            <a:spLocks noGrp="1"/>
          </p:cNvSpPr>
          <p:nvPr>
            <p:ph type="title"/>
          </p:nvPr>
        </p:nvSpPr>
        <p:spPr/>
        <p:txBody>
          <a:bodyPr>
            <a:normAutofit/>
          </a:bodyPr>
          <a:lstStyle/>
          <a:p>
            <a:r>
              <a:rPr lang="en-US" altLang="zh-TW" sz="4000"/>
              <a:t>QuNetSwitch</a:t>
            </a:r>
            <a:r>
              <a:rPr lang="zh-TW" altLang="en-US" sz="4000"/>
              <a:t> </a:t>
            </a:r>
            <a:r>
              <a:rPr lang="en-US" altLang="zh-TW" sz="4000"/>
              <a:t>smart switch function 1/2</a:t>
            </a:r>
            <a:endParaRPr lang="zh-TW" altLang="en-US" sz="4000"/>
          </a:p>
        </p:txBody>
      </p:sp>
      <p:pic>
        <p:nvPicPr>
          <p:cNvPr id="101" name="圖片 100" descr="一張含有 天空 的圖片&#10;&#10;自動產生的描述">
            <a:extLst>
              <a:ext uri="{FF2B5EF4-FFF2-40B4-BE49-F238E27FC236}">
                <a16:creationId xmlns:a16="http://schemas.microsoft.com/office/drawing/2014/main" id="{6E0C33B6-A956-489C-BF6D-CD5637B813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8844" y="3520584"/>
            <a:ext cx="1237852" cy="1237852"/>
          </a:xfrm>
          <a:prstGeom prst="rect">
            <a:avLst/>
          </a:prstGeom>
          <a:effectLst>
            <a:outerShdw blurRad="50800" dist="38100" dir="5400000" algn="t" rotWithShape="0">
              <a:prstClr val="black">
                <a:alpha val="40000"/>
              </a:prstClr>
            </a:outerShdw>
          </a:effectLst>
        </p:spPr>
      </p:pic>
      <p:sp>
        <p:nvSpPr>
          <p:cNvPr id="97" name="矩形: 圓角 96">
            <a:extLst>
              <a:ext uri="{FF2B5EF4-FFF2-40B4-BE49-F238E27FC236}">
                <a16:creationId xmlns:a16="http://schemas.microsoft.com/office/drawing/2014/main" id="{5C8F203A-5E7F-4A0F-AE48-497EC111F201}"/>
              </a:ext>
            </a:extLst>
          </p:cNvPr>
          <p:cNvSpPr/>
          <p:nvPr/>
        </p:nvSpPr>
        <p:spPr>
          <a:xfrm>
            <a:off x="1309770" y="2046470"/>
            <a:ext cx="3852000" cy="561475"/>
          </a:xfrm>
          <a:prstGeom prst="roundRect">
            <a:avLst>
              <a:gd name="adj" fmla="val 0"/>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FFC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IGMP Snooping</a:t>
            </a:r>
            <a:endParaRPr kumimoji="0" lang="zh-TW" altLang="en-US" sz="2000" b="1" i="0" u="none" strike="noStrike" kern="1200" cap="none" spc="0" normalizeH="0" baseline="0" noProof="0">
              <a:ln>
                <a:noFill/>
              </a:ln>
              <a:solidFill>
                <a:srgbClr val="FFC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98" name="文字方塊 97">
            <a:extLst>
              <a:ext uri="{FF2B5EF4-FFF2-40B4-BE49-F238E27FC236}">
                <a16:creationId xmlns:a16="http://schemas.microsoft.com/office/drawing/2014/main" id="{D3668727-1435-4E54-848B-0940D40D3CB3}"/>
              </a:ext>
            </a:extLst>
          </p:cNvPr>
          <p:cNvSpPr txBox="1"/>
          <p:nvPr/>
        </p:nvSpPr>
        <p:spPr>
          <a:xfrm>
            <a:off x="1313801" y="2842118"/>
            <a:ext cx="3843938" cy="1077218"/>
          </a:xfrm>
          <a:prstGeom prst="rect">
            <a:avLst/>
          </a:prstGeom>
          <a:noFill/>
        </p:spPr>
        <p:txBody>
          <a:bodyPr wrap="square" rtlCol="0" anchor="t">
            <a:spAutoFit/>
          </a:bodyPr>
          <a:lstStyle/>
          <a:p>
            <a:pPr algn="ct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Optimizing multicast performance helps in-line media streaming, VoIP and other bandwidth-intensive applications that are sensitive to time delays.</a:t>
            </a:r>
          </a:p>
        </p:txBody>
      </p:sp>
      <p:cxnSp>
        <p:nvCxnSpPr>
          <p:cNvPr id="9" name="直線接點 8">
            <a:extLst>
              <a:ext uri="{FF2B5EF4-FFF2-40B4-BE49-F238E27FC236}">
                <a16:creationId xmlns:a16="http://schemas.microsoft.com/office/drawing/2014/main" id="{9126AA97-B13D-4ABA-BB75-AEFCEEF69D5B}"/>
              </a:ext>
            </a:extLst>
          </p:cNvPr>
          <p:cNvCxnSpPr>
            <a:cxnSpLocks/>
          </p:cNvCxnSpPr>
          <p:nvPr/>
        </p:nvCxnSpPr>
        <p:spPr>
          <a:xfrm>
            <a:off x="1313801" y="2731088"/>
            <a:ext cx="3843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4" name="矩形: 圓角 103">
            <a:extLst>
              <a:ext uri="{FF2B5EF4-FFF2-40B4-BE49-F238E27FC236}">
                <a16:creationId xmlns:a16="http://schemas.microsoft.com/office/drawing/2014/main" id="{993816A2-E5D8-458B-85BF-54D8398E09CF}"/>
              </a:ext>
            </a:extLst>
          </p:cNvPr>
          <p:cNvSpPr/>
          <p:nvPr/>
        </p:nvSpPr>
        <p:spPr>
          <a:xfrm>
            <a:off x="7035894" y="2046470"/>
            <a:ext cx="3852000" cy="561475"/>
          </a:xfrm>
          <a:prstGeom prst="roundRect">
            <a:avLst>
              <a:gd name="adj" fmla="val 0"/>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zh-TW" sz="2000" b="1">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a:rPr>
              <a:t>VLAN</a:t>
            </a:r>
          </a:p>
        </p:txBody>
      </p:sp>
      <p:sp>
        <p:nvSpPr>
          <p:cNvPr id="105" name="文字方塊 104">
            <a:extLst>
              <a:ext uri="{FF2B5EF4-FFF2-40B4-BE49-F238E27FC236}">
                <a16:creationId xmlns:a16="http://schemas.microsoft.com/office/drawing/2014/main" id="{F8EA3A8B-A073-4BD3-B9E9-F86873FE19F8}"/>
              </a:ext>
            </a:extLst>
          </p:cNvPr>
          <p:cNvSpPr txBox="1"/>
          <p:nvPr/>
        </p:nvSpPr>
        <p:spPr>
          <a:xfrm>
            <a:off x="7039925" y="2842118"/>
            <a:ext cx="3843938" cy="1077218"/>
          </a:xfrm>
          <a:prstGeom prst="rect">
            <a:avLst/>
          </a:prstGeom>
          <a:noFill/>
        </p:spPr>
        <p:txBody>
          <a:bodyPr wrap="square" rtlCol="0" anchor="t">
            <a:spAutoFit/>
          </a:bodyPr>
          <a:lstStyle/>
          <a:p>
            <a:pPr marR="0" lvl="0" indent="0" algn="ctr" defTabSz="1219170" fontAlgn="auto">
              <a:lnSpc>
                <a:spcPct val="100000"/>
              </a:lnSpc>
              <a:spcBef>
                <a:spcPts val="0"/>
              </a:spcBef>
              <a:spcAft>
                <a:spcPts val="0"/>
              </a:spcAft>
              <a:buClr>
                <a:srgbClr val="000000"/>
              </a:buClr>
              <a:buSzTx/>
              <a:buFontTx/>
              <a:buNone/>
              <a:tabLst/>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Enhance network security by isolating traffic within the enterprise based on requirements such as administrators, general users, employees, or visitors.</a:t>
            </a:r>
          </a:p>
        </p:txBody>
      </p:sp>
      <p:cxnSp>
        <p:nvCxnSpPr>
          <p:cNvPr id="107" name="直線接點 106">
            <a:extLst>
              <a:ext uri="{FF2B5EF4-FFF2-40B4-BE49-F238E27FC236}">
                <a16:creationId xmlns:a16="http://schemas.microsoft.com/office/drawing/2014/main" id="{DEACD445-3815-43F9-A7F1-7EB6C4910D2D}"/>
              </a:ext>
            </a:extLst>
          </p:cNvPr>
          <p:cNvCxnSpPr>
            <a:cxnSpLocks/>
          </p:cNvCxnSpPr>
          <p:nvPr/>
        </p:nvCxnSpPr>
        <p:spPr>
          <a:xfrm>
            <a:off x="7039925" y="2731088"/>
            <a:ext cx="3843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9" name="矩形: 圓角 108">
            <a:extLst>
              <a:ext uri="{FF2B5EF4-FFF2-40B4-BE49-F238E27FC236}">
                <a16:creationId xmlns:a16="http://schemas.microsoft.com/office/drawing/2014/main" id="{7DD7117E-AD4E-439D-844D-9B526120FE8B}"/>
              </a:ext>
            </a:extLst>
          </p:cNvPr>
          <p:cNvSpPr/>
          <p:nvPr/>
        </p:nvSpPr>
        <p:spPr>
          <a:xfrm>
            <a:off x="1309770" y="4485611"/>
            <a:ext cx="3852000" cy="561475"/>
          </a:xfrm>
          <a:prstGeom prst="roundRect">
            <a:avLst>
              <a:gd name="adj" fmla="val 0"/>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lang="en-US" altLang="zh-TW" sz="2000" b="1">
                <a:solidFill>
                  <a:srgbClr val="FFC000"/>
                </a:solidFill>
                <a:latin typeface="Arial"/>
                <a:ea typeface="微軟正黑體"/>
                <a:cs typeface="Arial"/>
              </a:rPr>
              <a:t>Link Aggregation</a:t>
            </a:r>
            <a:endParaRPr lang="en-US" altLang="zh-TW" sz="2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1" name="文字方塊 110">
            <a:extLst>
              <a:ext uri="{FF2B5EF4-FFF2-40B4-BE49-F238E27FC236}">
                <a16:creationId xmlns:a16="http://schemas.microsoft.com/office/drawing/2014/main" id="{9B57DF11-6FD9-43DD-A006-0A565603E565}"/>
              </a:ext>
            </a:extLst>
          </p:cNvPr>
          <p:cNvSpPr txBox="1"/>
          <p:nvPr/>
        </p:nvSpPr>
        <p:spPr>
          <a:xfrm>
            <a:off x="1313801" y="5232099"/>
            <a:ext cx="3843938" cy="1077218"/>
          </a:xfrm>
          <a:prstGeom prst="rect">
            <a:avLst/>
          </a:prstGeom>
          <a:noFill/>
        </p:spPr>
        <p:txBody>
          <a:bodyPr wrap="square" rtlCol="0" anchor="t">
            <a:spAutoFit/>
          </a:bodyPr>
          <a:lstStyle/>
          <a:p>
            <a:pPr lvl="0" algn="ctr"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Combine two physical lines to form a high-speed virtual data transmission path, increasing transmission speed and enhancing network connection reliability.</a:t>
            </a:r>
          </a:p>
        </p:txBody>
      </p:sp>
      <p:cxnSp>
        <p:nvCxnSpPr>
          <p:cNvPr id="113" name="直線接點 112">
            <a:extLst>
              <a:ext uri="{FF2B5EF4-FFF2-40B4-BE49-F238E27FC236}">
                <a16:creationId xmlns:a16="http://schemas.microsoft.com/office/drawing/2014/main" id="{6A0F7A7C-078B-4407-A9EC-422678B72076}"/>
              </a:ext>
            </a:extLst>
          </p:cNvPr>
          <p:cNvCxnSpPr>
            <a:cxnSpLocks/>
          </p:cNvCxnSpPr>
          <p:nvPr/>
        </p:nvCxnSpPr>
        <p:spPr>
          <a:xfrm>
            <a:off x="1313801" y="5170229"/>
            <a:ext cx="3843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5" name="矩形: 圓角 114">
            <a:extLst>
              <a:ext uri="{FF2B5EF4-FFF2-40B4-BE49-F238E27FC236}">
                <a16:creationId xmlns:a16="http://schemas.microsoft.com/office/drawing/2014/main" id="{A876211D-364B-4B79-B15B-5B54CEF77E8C}"/>
              </a:ext>
            </a:extLst>
          </p:cNvPr>
          <p:cNvSpPr/>
          <p:nvPr/>
        </p:nvSpPr>
        <p:spPr>
          <a:xfrm>
            <a:off x="7035894" y="4485611"/>
            <a:ext cx="3852000" cy="561475"/>
          </a:xfrm>
          <a:prstGeom prst="roundRect">
            <a:avLst>
              <a:gd name="adj" fmla="val 0"/>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rgbClr val="FFC000"/>
                </a:solidFill>
                <a:latin typeface="Arial" panose="020B0604020202020204" pitchFamily="34" charset="0"/>
                <a:ea typeface="微軟正黑體" panose="020B0604030504040204" pitchFamily="34" charset="-120"/>
                <a:cs typeface="Arial" panose="020B0604020202020204" pitchFamily="34" charset="0"/>
              </a:rPr>
              <a:t>QoS</a:t>
            </a:r>
            <a:endParaRPr lang="zh-TW" altLang="en-US" sz="2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6" name="文字方塊 115">
            <a:extLst>
              <a:ext uri="{FF2B5EF4-FFF2-40B4-BE49-F238E27FC236}">
                <a16:creationId xmlns:a16="http://schemas.microsoft.com/office/drawing/2014/main" id="{60986CA3-64CC-4EC3-8701-BAE5C06F3B6B}"/>
              </a:ext>
            </a:extLst>
          </p:cNvPr>
          <p:cNvSpPr txBox="1"/>
          <p:nvPr/>
        </p:nvSpPr>
        <p:spPr>
          <a:xfrm>
            <a:off x="7039925" y="5232099"/>
            <a:ext cx="3843938" cy="1323439"/>
          </a:xfrm>
          <a:prstGeom prst="rect">
            <a:avLst/>
          </a:prstGeom>
          <a:noFill/>
        </p:spPr>
        <p:txBody>
          <a:bodyPr wrap="square" rtlCol="0" anchor="t">
            <a:spAutoFit/>
          </a:bodyPr>
          <a:lstStyle/>
          <a:p>
            <a:pPr lvl="0" algn="ctr"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Different network usage priorities can be configured according to the port or VLAN group to ensure the quality of service and optimize network transmission efficiency.</a:t>
            </a:r>
          </a:p>
        </p:txBody>
      </p:sp>
      <p:cxnSp>
        <p:nvCxnSpPr>
          <p:cNvPr id="117" name="直線接點 116">
            <a:extLst>
              <a:ext uri="{FF2B5EF4-FFF2-40B4-BE49-F238E27FC236}">
                <a16:creationId xmlns:a16="http://schemas.microsoft.com/office/drawing/2014/main" id="{30BD09C0-CECD-4FA3-843D-03339B194DBA}"/>
              </a:ext>
            </a:extLst>
          </p:cNvPr>
          <p:cNvCxnSpPr>
            <a:cxnSpLocks/>
          </p:cNvCxnSpPr>
          <p:nvPr/>
        </p:nvCxnSpPr>
        <p:spPr>
          <a:xfrm>
            <a:off x="7039925" y="5170229"/>
            <a:ext cx="3843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913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BD2D2771-36C2-4652-A2F2-F697B9E1B7C1}"/>
              </a:ext>
            </a:extLst>
          </p:cNvPr>
          <p:cNvSpPr/>
          <p:nvPr/>
        </p:nvSpPr>
        <p:spPr>
          <a:xfrm>
            <a:off x="6874421" y="4248796"/>
            <a:ext cx="4174946" cy="2324953"/>
          </a:xfrm>
          <a:prstGeom prst="roundRect">
            <a:avLst>
              <a:gd name="adj" fmla="val 5937"/>
            </a:avLst>
          </a:prstGeom>
          <a:gradFill>
            <a:gsLst>
              <a:gs pos="0">
                <a:schemeClr val="bg1">
                  <a:lumMod val="50000"/>
                </a:schemeClr>
              </a:gs>
              <a:gs pos="70000">
                <a:schemeClr val="tx1"/>
              </a:gs>
            </a:gsLst>
            <a:lin ang="2700000" scaled="0"/>
          </a:gradFill>
          <a:ln w="38100">
            <a:gradFill>
              <a:gsLst>
                <a:gs pos="0">
                  <a:schemeClr val="accent4"/>
                </a:gs>
                <a:gs pos="50000">
                  <a:schemeClr val="bg1"/>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0" marR="0" lvl="0" indent="0" algn="ctr" defTabSz="457200" rtl="0" eaLnBrk="1" fontAlgn="auto" latinLnBrk="0" hangingPunct="1">
              <a:spcBef>
                <a:spcPts val="0"/>
              </a:spcBef>
              <a:spcAft>
                <a:spcPts val="0"/>
              </a:spcAft>
              <a:buClrTx/>
              <a:buSzTx/>
              <a:buFontTx/>
              <a:buNone/>
              <a:tabLst/>
              <a:defRPr/>
            </a:pPr>
            <a:endParaRPr kumimoji="0" lang="zh-TW" altLang="en-US" sz="20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endParaRPr>
          </a:p>
        </p:txBody>
      </p:sp>
      <p:sp>
        <p:nvSpPr>
          <p:cNvPr id="4" name="矩形: 圓角 3">
            <a:extLst>
              <a:ext uri="{FF2B5EF4-FFF2-40B4-BE49-F238E27FC236}">
                <a16:creationId xmlns:a16="http://schemas.microsoft.com/office/drawing/2014/main" id="{DCACB009-9B94-45C6-8E31-103FFFE18B01}"/>
              </a:ext>
            </a:extLst>
          </p:cNvPr>
          <p:cNvSpPr/>
          <p:nvPr/>
        </p:nvSpPr>
        <p:spPr>
          <a:xfrm>
            <a:off x="6874421" y="1814557"/>
            <a:ext cx="4174946" cy="2324953"/>
          </a:xfrm>
          <a:prstGeom prst="roundRect">
            <a:avLst>
              <a:gd name="adj" fmla="val 5937"/>
            </a:avLst>
          </a:prstGeom>
          <a:gradFill>
            <a:gsLst>
              <a:gs pos="0">
                <a:schemeClr val="bg1">
                  <a:lumMod val="50000"/>
                </a:schemeClr>
              </a:gs>
              <a:gs pos="70000">
                <a:schemeClr val="tx1"/>
              </a:gs>
            </a:gsLst>
            <a:lin ang="2700000" scaled="0"/>
          </a:gradFill>
          <a:ln w="38100">
            <a:gradFill>
              <a:gsLst>
                <a:gs pos="0">
                  <a:schemeClr val="accent4"/>
                </a:gs>
                <a:gs pos="50000">
                  <a:schemeClr val="bg1"/>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0" marR="0" lvl="0" indent="0" algn="ctr" defTabSz="457200" rtl="0" eaLnBrk="1" fontAlgn="auto" latinLnBrk="0" hangingPunct="1">
              <a:spcBef>
                <a:spcPts val="0"/>
              </a:spcBef>
              <a:spcAft>
                <a:spcPts val="0"/>
              </a:spcAft>
              <a:buClrTx/>
              <a:buSzTx/>
              <a:buFontTx/>
              <a:buNone/>
              <a:tabLst/>
              <a:defRPr/>
            </a:pPr>
            <a:endParaRPr kumimoji="0" lang="zh-TW" altLang="en-US" sz="20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endParaRPr>
          </a:p>
        </p:txBody>
      </p:sp>
      <p:sp>
        <p:nvSpPr>
          <p:cNvPr id="5" name="矩形: 圓角 4">
            <a:extLst>
              <a:ext uri="{FF2B5EF4-FFF2-40B4-BE49-F238E27FC236}">
                <a16:creationId xmlns:a16="http://schemas.microsoft.com/office/drawing/2014/main" id="{B1AF7042-6723-47F9-93AC-797333FFD65B}"/>
              </a:ext>
            </a:extLst>
          </p:cNvPr>
          <p:cNvSpPr/>
          <p:nvPr/>
        </p:nvSpPr>
        <p:spPr>
          <a:xfrm>
            <a:off x="1148297" y="4248796"/>
            <a:ext cx="4174946" cy="2324953"/>
          </a:xfrm>
          <a:prstGeom prst="roundRect">
            <a:avLst>
              <a:gd name="adj" fmla="val 5937"/>
            </a:avLst>
          </a:prstGeom>
          <a:gradFill>
            <a:gsLst>
              <a:gs pos="0">
                <a:schemeClr val="bg1">
                  <a:lumMod val="50000"/>
                </a:schemeClr>
              </a:gs>
              <a:gs pos="70000">
                <a:schemeClr val="tx1"/>
              </a:gs>
            </a:gsLst>
            <a:lin ang="2700000" scaled="0"/>
          </a:gradFill>
          <a:ln w="38100">
            <a:gradFill>
              <a:gsLst>
                <a:gs pos="0">
                  <a:schemeClr val="accent4"/>
                </a:gs>
                <a:gs pos="50000">
                  <a:schemeClr val="bg1"/>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0" marR="0" lvl="0" indent="0" algn="ctr" defTabSz="457200" rtl="0" eaLnBrk="1" fontAlgn="auto" latinLnBrk="0" hangingPunct="1">
              <a:spcBef>
                <a:spcPts val="0"/>
              </a:spcBef>
              <a:spcAft>
                <a:spcPts val="0"/>
              </a:spcAft>
              <a:buClrTx/>
              <a:buSzTx/>
              <a:buFontTx/>
              <a:buNone/>
              <a:tabLst/>
              <a:defRPr/>
            </a:pPr>
            <a:endParaRPr kumimoji="0" lang="zh-TW" altLang="en-US" sz="20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endParaRPr>
          </a:p>
        </p:txBody>
      </p:sp>
      <p:sp>
        <p:nvSpPr>
          <p:cNvPr id="6" name="矩形: 圓角 5">
            <a:extLst>
              <a:ext uri="{FF2B5EF4-FFF2-40B4-BE49-F238E27FC236}">
                <a16:creationId xmlns:a16="http://schemas.microsoft.com/office/drawing/2014/main" id="{9744AA0B-A71B-47CF-AB4E-5296C718F19E}"/>
              </a:ext>
            </a:extLst>
          </p:cNvPr>
          <p:cNvSpPr/>
          <p:nvPr/>
        </p:nvSpPr>
        <p:spPr>
          <a:xfrm>
            <a:off x="1148297" y="1814557"/>
            <a:ext cx="4174946" cy="2324953"/>
          </a:xfrm>
          <a:prstGeom prst="roundRect">
            <a:avLst>
              <a:gd name="adj" fmla="val 5937"/>
            </a:avLst>
          </a:prstGeom>
          <a:gradFill>
            <a:gsLst>
              <a:gs pos="0">
                <a:schemeClr val="bg1">
                  <a:lumMod val="50000"/>
                </a:schemeClr>
              </a:gs>
              <a:gs pos="70000">
                <a:schemeClr val="tx1"/>
              </a:gs>
            </a:gsLst>
            <a:lin ang="2700000" scaled="0"/>
          </a:gradFill>
          <a:ln w="38100">
            <a:gradFill>
              <a:gsLst>
                <a:gs pos="0">
                  <a:schemeClr val="accent4"/>
                </a:gs>
                <a:gs pos="50000">
                  <a:schemeClr val="bg1"/>
                </a:gs>
                <a:gs pos="100000">
                  <a:schemeClr val="accent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0" marR="0" lvl="0" indent="0" algn="ctr" defTabSz="457200" rtl="0" eaLnBrk="1" fontAlgn="auto" latinLnBrk="0" hangingPunct="1">
              <a:spcBef>
                <a:spcPts val="0"/>
              </a:spcBef>
              <a:spcAft>
                <a:spcPts val="0"/>
              </a:spcAft>
              <a:buClrTx/>
              <a:buSzTx/>
              <a:buFontTx/>
              <a:buNone/>
              <a:tabLst/>
              <a:defRPr/>
            </a:pPr>
            <a:endParaRPr kumimoji="0" lang="zh-TW" altLang="en-US" sz="20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endParaRPr>
          </a:p>
        </p:txBody>
      </p:sp>
      <p:sp>
        <p:nvSpPr>
          <p:cNvPr id="2" name="標題 1">
            <a:extLst>
              <a:ext uri="{FF2B5EF4-FFF2-40B4-BE49-F238E27FC236}">
                <a16:creationId xmlns:a16="http://schemas.microsoft.com/office/drawing/2014/main" id="{97335ACF-11BC-48D0-9FFA-3B911309DB02}"/>
              </a:ext>
            </a:extLst>
          </p:cNvPr>
          <p:cNvSpPr>
            <a:spLocks noGrp="1"/>
          </p:cNvSpPr>
          <p:nvPr>
            <p:ph type="title"/>
          </p:nvPr>
        </p:nvSpPr>
        <p:spPr/>
        <p:txBody>
          <a:bodyPr>
            <a:normAutofit fontScale="90000"/>
          </a:bodyPr>
          <a:lstStyle/>
          <a:p>
            <a:r>
              <a:rPr lang="en-US" altLang="zh-TW" sz="4400"/>
              <a:t>QuNetSwitch</a:t>
            </a:r>
            <a:r>
              <a:rPr lang="zh-TW" altLang="en-US" sz="4400"/>
              <a:t> </a:t>
            </a:r>
            <a:r>
              <a:rPr lang="en-US" altLang="zh-TW" sz="4400"/>
              <a:t>smart switch function 2/2</a:t>
            </a:r>
            <a:endParaRPr lang="zh-TW" altLang="en-US" sz="4300"/>
          </a:p>
        </p:txBody>
      </p:sp>
      <p:sp>
        <p:nvSpPr>
          <p:cNvPr id="96" name="流程圖: 準備作業 95">
            <a:extLst>
              <a:ext uri="{FF2B5EF4-FFF2-40B4-BE49-F238E27FC236}">
                <a16:creationId xmlns:a16="http://schemas.microsoft.com/office/drawing/2014/main" id="{89106E74-7026-4E87-BC79-159131BC0A3E}"/>
              </a:ext>
            </a:extLst>
          </p:cNvPr>
          <p:cNvSpPr/>
          <p:nvPr/>
        </p:nvSpPr>
        <p:spPr>
          <a:xfrm>
            <a:off x="5053753" y="3391733"/>
            <a:ext cx="2028035" cy="1495553"/>
          </a:xfrm>
          <a:prstGeom prst="flowChartPreparation">
            <a:avLst/>
          </a:prstGeom>
          <a:gradFill>
            <a:gsLst>
              <a:gs pos="0">
                <a:schemeClr val="accent4"/>
              </a:gs>
              <a:gs pos="100000">
                <a:schemeClr val="accent2">
                  <a:lumMod val="50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kern="0">
              <a:solidFill>
                <a:srgbClr val="FFFFFF"/>
              </a:solidFill>
              <a:latin typeface="Arial"/>
              <a:ea typeface="新細明體" panose="02020500000000000000" pitchFamily="18" charset="-120"/>
            </a:endParaRPr>
          </a:p>
        </p:txBody>
      </p:sp>
      <p:pic>
        <p:nvPicPr>
          <p:cNvPr id="97" name="圖片 96" descr="一張含有 天空 的圖片&#10;&#10;自動產生的描述">
            <a:extLst>
              <a:ext uri="{FF2B5EF4-FFF2-40B4-BE49-F238E27FC236}">
                <a16:creationId xmlns:a16="http://schemas.microsoft.com/office/drawing/2014/main" id="{70F20E09-99BB-40E3-887C-D6738E3427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8844" y="3520584"/>
            <a:ext cx="1237852" cy="1237852"/>
          </a:xfrm>
          <a:prstGeom prst="rect">
            <a:avLst/>
          </a:prstGeom>
          <a:effectLst>
            <a:outerShdw blurRad="50800" dist="38100" dir="5400000" algn="t" rotWithShape="0">
              <a:prstClr val="black">
                <a:alpha val="40000"/>
              </a:prstClr>
            </a:outerShdw>
          </a:effectLst>
        </p:spPr>
      </p:pic>
      <p:sp>
        <p:nvSpPr>
          <p:cNvPr id="98" name="矩形: 圓角 97">
            <a:extLst>
              <a:ext uri="{FF2B5EF4-FFF2-40B4-BE49-F238E27FC236}">
                <a16:creationId xmlns:a16="http://schemas.microsoft.com/office/drawing/2014/main" id="{EB8A2056-CF66-44E4-BA16-A2B7541F5C01}"/>
              </a:ext>
            </a:extLst>
          </p:cNvPr>
          <p:cNvSpPr/>
          <p:nvPr/>
        </p:nvSpPr>
        <p:spPr>
          <a:xfrm>
            <a:off x="1309770" y="2046470"/>
            <a:ext cx="3852000" cy="561475"/>
          </a:xfrm>
          <a:prstGeom prst="roundRect">
            <a:avLst>
              <a:gd name="adj" fmla="val 0"/>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a:rPr>
              <a:t>Access-Control List (ACL)</a:t>
            </a:r>
          </a:p>
        </p:txBody>
      </p:sp>
      <p:sp>
        <p:nvSpPr>
          <p:cNvPr id="99" name="文字方塊 98">
            <a:extLst>
              <a:ext uri="{FF2B5EF4-FFF2-40B4-BE49-F238E27FC236}">
                <a16:creationId xmlns:a16="http://schemas.microsoft.com/office/drawing/2014/main" id="{CE996A8A-3333-4897-B09E-CB62B0B0F076}"/>
              </a:ext>
            </a:extLst>
          </p:cNvPr>
          <p:cNvSpPr txBox="1"/>
          <p:nvPr/>
        </p:nvSpPr>
        <p:spPr>
          <a:xfrm>
            <a:off x="1313801" y="2773289"/>
            <a:ext cx="3843938" cy="1323439"/>
          </a:xfrm>
          <a:prstGeom prst="rect">
            <a:avLst/>
          </a:prstGeom>
          <a:noFill/>
        </p:spPr>
        <p:txBody>
          <a:bodyPr wrap="square" rtlCol="0" anchor="t">
            <a:spAutoFit/>
          </a:bodyPr>
          <a:lstStyle/>
          <a:p>
            <a:pPr algn="ct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Support for access control mechanisms, you can set multiple access rules, specify specific protocols, IP addresses, subnet masks, and port access conditions.</a:t>
            </a:r>
          </a:p>
        </p:txBody>
      </p:sp>
      <p:cxnSp>
        <p:nvCxnSpPr>
          <p:cNvPr id="100" name="直線接點 99">
            <a:extLst>
              <a:ext uri="{FF2B5EF4-FFF2-40B4-BE49-F238E27FC236}">
                <a16:creationId xmlns:a16="http://schemas.microsoft.com/office/drawing/2014/main" id="{138FB7AD-47F5-4975-872F-0FF76D5DAA57}"/>
              </a:ext>
            </a:extLst>
          </p:cNvPr>
          <p:cNvCxnSpPr>
            <a:cxnSpLocks/>
          </p:cNvCxnSpPr>
          <p:nvPr/>
        </p:nvCxnSpPr>
        <p:spPr>
          <a:xfrm>
            <a:off x="1313801" y="2731088"/>
            <a:ext cx="3843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1" name="矩形: 圓角 100">
            <a:extLst>
              <a:ext uri="{FF2B5EF4-FFF2-40B4-BE49-F238E27FC236}">
                <a16:creationId xmlns:a16="http://schemas.microsoft.com/office/drawing/2014/main" id="{47CCA10C-2F58-4906-B37B-884561B16C47}"/>
              </a:ext>
            </a:extLst>
          </p:cNvPr>
          <p:cNvSpPr/>
          <p:nvPr/>
        </p:nvSpPr>
        <p:spPr>
          <a:xfrm>
            <a:off x="7035894" y="2046470"/>
            <a:ext cx="3852000" cy="561475"/>
          </a:xfrm>
          <a:prstGeom prst="roundRect">
            <a:avLst>
              <a:gd name="adj" fmla="val 0"/>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zh-TW" sz="2000" b="1">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a:rPr>
              <a:t>Loop Detection and Protection</a:t>
            </a:r>
          </a:p>
        </p:txBody>
      </p:sp>
      <p:sp>
        <p:nvSpPr>
          <p:cNvPr id="102" name="文字方塊 101">
            <a:extLst>
              <a:ext uri="{FF2B5EF4-FFF2-40B4-BE49-F238E27FC236}">
                <a16:creationId xmlns:a16="http://schemas.microsoft.com/office/drawing/2014/main" id="{EBF3DB6F-5753-4634-BD0E-62AB680C600F}"/>
              </a:ext>
            </a:extLst>
          </p:cNvPr>
          <p:cNvSpPr txBox="1"/>
          <p:nvPr/>
        </p:nvSpPr>
        <p:spPr>
          <a:xfrm>
            <a:off x="7039925" y="2773289"/>
            <a:ext cx="3843938" cy="1077218"/>
          </a:xfrm>
          <a:prstGeom prst="rect">
            <a:avLst/>
          </a:prstGeom>
          <a:noFill/>
        </p:spPr>
        <p:txBody>
          <a:bodyPr wrap="square" rtlCol="0" anchor="t">
            <a:spAutoFit/>
          </a:bodyPr>
          <a:lstStyle/>
          <a:p>
            <a:pPr lvl="0" algn="ct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When the network generates a loop, the network that generates the loop will be closed, effectively avoiding network interruption.</a:t>
            </a:r>
          </a:p>
        </p:txBody>
      </p:sp>
      <p:cxnSp>
        <p:nvCxnSpPr>
          <p:cNvPr id="103" name="直線接點 102">
            <a:extLst>
              <a:ext uri="{FF2B5EF4-FFF2-40B4-BE49-F238E27FC236}">
                <a16:creationId xmlns:a16="http://schemas.microsoft.com/office/drawing/2014/main" id="{09EFEF35-C986-4302-BB8C-BF0E8F90DBC9}"/>
              </a:ext>
            </a:extLst>
          </p:cNvPr>
          <p:cNvCxnSpPr>
            <a:cxnSpLocks/>
          </p:cNvCxnSpPr>
          <p:nvPr/>
        </p:nvCxnSpPr>
        <p:spPr>
          <a:xfrm>
            <a:off x="7039925" y="2731088"/>
            <a:ext cx="3843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4" name="矩形: 圓角 103">
            <a:extLst>
              <a:ext uri="{FF2B5EF4-FFF2-40B4-BE49-F238E27FC236}">
                <a16:creationId xmlns:a16="http://schemas.microsoft.com/office/drawing/2014/main" id="{30D7ADD9-0875-4582-9E1A-62A20DB25E77}"/>
              </a:ext>
            </a:extLst>
          </p:cNvPr>
          <p:cNvSpPr/>
          <p:nvPr/>
        </p:nvSpPr>
        <p:spPr>
          <a:xfrm>
            <a:off x="1309770" y="4485611"/>
            <a:ext cx="3852000" cy="561475"/>
          </a:xfrm>
          <a:prstGeom prst="roundRect">
            <a:avLst>
              <a:gd name="adj" fmla="val 0"/>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zh-TW" sz="2000" b="1">
                <a:solidFill>
                  <a:srgbClr val="FFC000"/>
                </a:solidFill>
                <a:latin typeface="Arial" panose="020B0604020202020204" pitchFamily="34" charset="0"/>
                <a:ea typeface="微軟正黑體" panose="020B0604030504040204" pitchFamily="34" charset="-120"/>
                <a:cs typeface="Arial" panose="020B0604020202020204" pitchFamily="34" charset="0"/>
              </a:rPr>
              <a:t>Port Mirroring</a:t>
            </a:r>
          </a:p>
        </p:txBody>
      </p:sp>
      <p:sp>
        <p:nvSpPr>
          <p:cNvPr id="105" name="文字方塊 104">
            <a:extLst>
              <a:ext uri="{FF2B5EF4-FFF2-40B4-BE49-F238E27FC236}">
                <a16:creationId xmlns:a16="http://schemas.microsoft.com/office/drawing/2014/main" id="{906D74AA-7A17-4B69-B04C-583E81581AE8}"/>
              </a:ext>
            </a:extLst>
          </p:cNvPr>
          <p:cNvSpPr txBox="1"/>
          <p:nvPr/>
        </p:nvSpPr>
        <p:spPr>
          <a:xfrm>
            <a:off x="1313801" y="5291091"/>
            <a:ext cx="3843938" cy="830997"/>
          </a:xfrm>
          <a:prstGeom prst="rect">
            <a:avLst/>
          </a:prstGeom>
          <a:noFill/>
        </p:spPr>
        <p:txBody>
          <a:bodyPr wrap="square" rtlCol="0" anchor="t">
            <a:spAutoFit/>
          </a:bodyPr>
          <a:lstStyle/>
          <a:p>
            <a:pPr algn="ct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Allows network administrators to capture data (packets) for specific ports to monitor the network or troubleshoot.</a:t>
            </a:r>
          </a:p>
        </p:txBody>
      </p:sp>
      <p:cxnSp>
        <p:nvCxnSpPr>
          <p:cNvPr id="106" name="直線接點 105">
            <a:extLst>
              <a:ext uri="{FF2B5EF4-FFF2-40B4-BE49-F238E27FC236}">
                <a16:creationId xmlns:a16="http://schemas.microsoft.com/office/drawing/2014/main" id="{B4416661-2A11-4DBE-864C-A7B635046590}"/>
              </a:ext>
            </a:extLst>
          </p:cNvPr>
          <p:cNvCxnSpPr>
            <a:cxnSpLocks/>
          </p:cNvCxnSpPr>
          <p:nvPr/>
        </p:nvCxnSpPr>
        <p:spPr>
          <a:xfrm>
            <a:off x="1313801" y="5170229"/>
            <a:ext cx="3843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7" name="矩形: 圓角 106">
            <a:extLst>
              <a:ext uri="{FF2B5EF4-FFF2-40B4-BE49-F238E27FC236}">
                <a16:creationId xmlns:a16="http://schemas.microsoft.com/office/drawing/2014/main" id="{8B4FFC14-B69C-4DE8-B71F-39EE057D3479}"/>
              </a:ext>
            </a:extLst>
          </p:cNvPr>
          <p:cNvSpPr/>
          <p:nvPr/>
        </p:nvSpPr>
        <p:spPr>
          <a:xfrm>
            <a:off x="7035894" y="4485611"/>
            <a:ext cx="3852000" cy="561475"/>
          </a:xfrm>
          <a:prstGeom prst="roundRect">
            <a:avLst>
              <a:gd name="adj" fmla="val 0"/>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zh-TW" sz="2000" b="1">
                <a:solidFill>
                  <a:srgbClr val="FFC000"/>
                </a:solidFill>
                <a:latin typeface="Arial" panose="020B0604020202020204" pitchFamily="34" charset="0"/>
                <a:ea typeface="微軟正黑體" panose="020B0604030504040204" pitchFamily="34" charset="-120"/>
                <a:cs typeface="Arial" panose="020B0604020202020204" pitchFamily="34" charset="0"/>
              </a:rPr>
              <a:t>Jumbo Frame</a:t>
            </a:r>
            <a:endParaRPr lang="zh-TW" altLang="en-US" sz="2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8" name="文字方塊 107">
            <a:extLst>
              <a:ext uri="{FF2B5EF4-FFF2-40B4-BE49-F238E27FC236}">
                <a16:creationId xmlns:a16="http://schemas.microsoft.com/office/drawing/2014/main" id="{97192611-F81D-4E71-B23B-F72966D5C8E4}"/>
              </a:ext>
            </a:extLst>
          </p:cNvPr>
          <p:cNvSpPr txBox="1"/>
          <p:nvPr/>
        </p:nvSpPr>
        <p:spPr>
          <a:xfrm>
            <a:off x="7039925" y="5291091"/>
            <a:ext cx="3843938" cy="830997"/>
          </a:xfrm>
          <a:prstGeom prst="rect">
            <a:avLst/>
          </a:prstGeom>
          <a:noFill/>
        </p:spPr>
        <p:txBody>
          <a:bodyPr wrap="square" rtlCol="0" anchor="t">
            <a:spAutoFit/>
          </a:bodyPr>
          <a:lstStyle/>
          <a:p>
            <a:pPr lvl="0" algn="ct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Support Jumbo frame huge packet selection, which helps improve overall data transmission efficiency.</a:t>
            </a:r>
          </a:p>
        </p:txBody>
      </p:sp>
      <p:cxnSp>
        <p:nvCxnSpPr>
          <p:cNvPr id="109" name="直線接點 108">
            <a:extLst>
              <a:ext uri="{FF2B5EF4-FFF2-40B4-BE49-F238E27FC236}">
                <a16:creationId xmlns:a16="http://schemas.microsoft.com/office/drawing/2014/main" id="{4DF4DEF6-2E80-458A-ABC4-E1E79E182722}"/>
              </a:ext>
            </a:extLst>
          </p:cNvPr>
          <p:cNvCxnSpPr>
            <a:cxnSpLocks/>
          </p:cNvCxnSpPr>
          <p:nvPr/>
        </p:nvCxnSpPr>
        <p:spPr>
          <a:xfrm>
            <a:off x="7039925" y="5170229"/>
            <a:ext cx="38439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110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a:t>QGD-3014-16PT </a:t>
            </a:r>
            <a:br>
              <a:rPr lang="en-US" altLang="zh-TW"/>
            </a:br>
            <a:r>
              <a:rPr lang="en-US" altLang="zh-TW"/>
              <a:t>Virtualization platform</a:t>
            </a:r>
            <a:endParaRPr lang="zh-TW" altLang="en-US"/>
          </a:p>
        </p:txBody>
      </p:sp>
    </p:spTree>
    <p:extLst>
      <p:ext uri="{BB962C8B-B14F-4D97-AF65-F5344CB8AC3E}">
        <p14:creationId xmlns:p14="http://schemas.microsoft.com/office/powerpoint/2010/main" val="3950400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a:extLst>
              <a:ext uri="{FF2B5EF4-FFF2-40B4-BE49-F238E27FC236}">
                <a16:creationId xmlns:a16="http://schemas.microsoft.com/office/drawing/2014/main" id="{C0B3B81D-620C-4FFB-82D3-9B0A519F7AE9}"/>
              </a:ext>
            </a:extLst>
          </p:cNvPr>
          <p:cNvSpPr>
            <a:spLocks noGrp="1"/>
          </p:cNvSpPr>
          <p:nvPr>
            <p:ph idx="1"/>
          </p:nvPr>
        </p:nvSpPr>
        <p:spPr/>
        <p:txBody>
          <a:bodyPr/>
          <a:lstStyle/>
          <a:p>
            <a:pPr marL="0" indent="0">
              <a:buClr>
                <a:srgbClr val="000000"/>
              </a:buClr>
              <a:buNone/>
              <a:defRPr/>
            </a:pPr>
            <a:r>
              <a:rPr lang="en-US" altLang="zh-TW">
                <a:sym typeface="Arial"/>
              </a:rPr>
              <a:t>QGD-3014-16PT</a:t>
            </a:r>
            <a:r>
              <a:rPr lang="zh-TW" altLang="en-US">
                <a:sym typeface="Arial"/>
              </a:rPr>
              <a:t> </a:t>
            </a:r>
            <a:r>
              <a:rPr lang="en-US" altLang="zh-TW">
                <a:sym typeface="Arial"/>
              </a:rPr>
              <a:t>supports the installation of </a:t>
            </a:r>
            <a:r>
              <a:rPr lang="en-US" altLang="zh-TW" err="1">
                <a:sym typeface="Arial"/>
              </a:rPr>
              <a:t>pfSense</a:t>
            </a:r>
            <a:r>
              <a:rPr lang="en-US" altLang="zh-TW">
                <a:sym typeface="Arial"/>
              </a:rPr>
              <a:t> firewall software as of virtual machines to effectively block external network intrusion threats. </a:t>
            </a:r>
            <a:endParaRPr lang="zh-TW" altLang="en-US">
              <a:sym typeface="Arial"/>
            </a:endParaRPr>
          </a:p>
        </p:txBody>
      </p:sp>
      <p:sp>
        <p:nvSpPr>
          <p:cNvPr id="2" name="標題 1">
            <a:extLst>
              <a:ext uri="{FF2B5EF4-FFF2-40B4-BE49-F238E27FC236}">
                <a16:creationId xmlns:a16="http://schemas.microsoft.com/office/drawing/2014/main" id="{BE8F39E6-90EF-4BF9-8913-2C4F74512443}"/>
              </a:ext>
            </a:extLst>
          </p:cNvPr>
          <p:cNvSpPr>
            <a:spLocks noGrp="1"/>
          </p:cNvSpPr>
          <p:nvPr>
            <p:ph type="title"/>
          </p:nvPr>
        </p:nvSpPr>
        <p:spPr/>
        <p:txBody>
          <a:bodyPr>
            <a:normAutofit/>
          </a:bodyPr>
          <a:lstStyle/>
          <a:p>
            <a:r>
              <a:rPr lang="en-US" altLang="zh-TW">
                <a:latin typeface="Arial"/>
                <a:ea typeface="微軟正黑體"/>
                <a:cs typeface="Arial"/>
              </a:rPr>
              <a:t>Guardian </a:t>
            </a:r>
            <a:r>
              <a:rPr lang="en-US" altLang="zh-TW" b="0">
                <a:latin typeface="Arial"/>
                <a:ea typeface="微軟正黑體"/>
                <a:cs typeface="Arial"/>
              </a:rPr>
              <a:t>X</a:t>
            </a:r>
            <a:r>
              <a:rPr lang="zh-TW" altLang="en-US">
                <a:latin typeface="Arial"/>
                <a:ea typeface="微軟正黑體"/>
                <a:cs typeface="Arial"/>
              </a:rPr>
              <a:t> p</a:t>
            </a:r>
            <a:r>
              <a:rPr lang="en-US" altLang="zh-TW">
                <a:latin typeface="Arial"/>
                <a:ea typeface="微軟正黑體"/>
                <a:cs typeface="Arial"/>
              </a:rPr>
              <a:t>fSense</a:t>
            </a:r>
            <a:r>
              <a:rPr lang="zh-TW" altLang="en-US">
                <a:latin typeface="Arial"/>
                <a:ea typeface="微軟正黑體"/>
                <a:cs typeface="Arial"/>
              </a:rPr>
              <a:t> </a:t>
            </a:r>
            <a:r>
              <a:rPr lang="en-US" altLang="zh-TW">
                <a:latin typeface="Arial"/>
                <a:ea typeface="微軟正黑體"/>
                <a:cs typeface="Arial"/>
              </a:rPr>
              <a:t>solution</a:t>
            </a:r>
            <a:endParaRPr lang="zh-TW" altLang="en-US">
              <a:latin typeface="Arial"/>
              <a:ea typeface="微軟正黑體"/>
              <a:cs typeface="Arial"/>
            </a:endParaRPr>
          </a:p>
        </p:txBody>
      </p:sp>
      <p:pic>
        <p:nvPicPr>
          <p:cNvPr id="16" name="Picture 2" descr="Image result for NAS icon">
            <a:extLst>
              <a:ext uri="{FF2B5EF4-FFF2-40B4-BE49-F238E27FC236}">
                <a16:creationId xmlns:a16="http://schemas.microsoft.com/office/drawing/2014/main" id="{A0C96539-0020-4C87-A380-716D9B9A19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19401" y="6370318"/>
            <a:ext cx="124604" cy="124604"/>
          </a:xfrm>
          <a:prstGeom prst="rect">
            <a:avLst/>
          </a:prstGeom>
          <a:noFill/>
          <a:extLst>
            <a:ext uri="{909E8E84-426E-40DD-AFC4-6F175D3DCCD1}">
              <a14:hiddenFill xmlns:a14="http://schemas.microsoft.com/office/drawing/2010/main">
                <a:solidFill>
                  <a:srgbClr val="FFFFFF"/>
                </a:solidFill>
              </a14:hiddenFill>
            </a:ext>
          </a:extLst>
        </p:spPr>
      </p:pic>
      <p:grpSp>
        <p:nvGrpSpPr>
          <p:cNvPr id="237" name="群組 236">
            <a:extLst>
              <a:ext uri="{FF2B5EF4-FFF2-40B4-BE49-F238E27FC236}">
                <a16:creationId xmlns:a16="http://schemas.microsoft.com/office/drawing/2014/main" id="{A37617D2-6DB8-4FD3-B149-C758BB3BB01C}"/>
              </a:ext>
            </a:extLst>
          </p:cNvPr>
          <p:cNvGrpSpPr/>
          <p:nvPr/>
        </p:nvGrpSpPr>
        <p:grpSpPr>
          <a:xfrm>
            <a:off x="735834" y="2900458"/>
            <a:ext cx="2862441" cy="638647"/>
            <a:chOff x="3409311" y="5387569"/>
            <a:chExt cx="2862441" cy="638647"/>
          </a:xfrm>
        </p:grpSpPr>
        <p:sp>
          <p:nvSpPr>
            <p:cNvPr id="238" name="矩形: 圓角 237">
              <a:extLst>
                <a:ext uri="{FF2B5EF4-FFF2-40B4-BE49-F238E27FC236}">
                  <a16:creationId xmlns:a16="http://schemas.microsoft.com/office/drawing/2014/main" id="{F1E5D292-D273-4477-A8EF-E5FCF34B7BBD}"/>
                </a:ext>
              </a:extLst>
            </p:cNvPr>
            <p:cNvSpPr/>
            <p:nvPr/>
          </p:nvSpPr>
          <p:spPr>
            <a:xfrm>
              <a:off x="3409311" y="5387569"/>
              <a:ext cx="2862441" cy="6386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9" name="Picture 6" descr="Image result for Pfsense icon">
              <a:extLst>
                <a:ext uri="{FF2B5EF4-FFF2-40B4-BE49-F238E27FC236}">
                  <a16:creationId xmlns:a16="http://schemas.microsoft.com/office/drawing/2014/main" id="{52D48E4E-F8BB-482E-B465-EE275CA9D2F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95702" y="5530597"/>
              <a:ext cx="1386344" cy="375958"/>
            </a:xfrm>
            <a:prstGeom prst="rect">
              <a:avLst/>
            </a:prstGeom>
            <a:noFill/>
            <a:extLst>
              <a:ext uri="{909E8E84-426E-40DD-AFC4-6F175D3DCCD1}">
                <a14:hiddenFill xmlns:a14="http://schemas.microsoft.com/office/drawing/2010/main">
                  <a:solidFill>
                    <a:srgbClr val="FFFFFF"/>
                  </a:solidFill>
                </a14:hiddenFill>
              </a:ext>
            </a:extLst>
          </p:spPr>
        </p:pic>
      </p:grpSp>
      <p:sp>
        <p:nvSpPr>
          <p:cNvPr id="240" name="箭號: 左-右雙向 239">
            <a:extLst>
              <a:ext uri="{FF2B5EF4-FFF2-40B4-BE49-F238E27FC236}">
                <a16:creationId xmlns:a16="http://schemas.microsoft.com/office/drawing/2014/main" id="{0767137F-F993-4234-90F1-415BB7802C36}"/>
              </a:ext>
            </a:extLst>
          </p:cNvPr>
          <p:cNvSpPr/>
          <p:nvPr/>
        </p:nvSpPr>
        <p:spPr>
          <a:xfrm>
            <a:off x="4493398" y="4305491"/>
            <a:ext cx="3174814" cy="784729"/>
          </a:xfrm>
          <a:prstGeom prst="leftRightArrow">
            <a:avLst/>
          </a:prstGeom>
          <a:gradFill>
            <a:gsLst>
              <a:gs pos="70000">
                <a:schemeClr val="bg1">
                  <a:alpha val="0"/>
                </a:schemeClr>
              </a:gs>
              <a:gs pos="30000">
                <a:schemeClr val="bg1">
                  <a:alpha val="0"/>
                </a:schemeClr>
              </a:gs>
              <a:gs pos="606">
                <a:srgbClr val="C00000"/>
              </a:gs>
              <a:gs pos="100000">
                <a:srgbClr val="C00000"/>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zh-TW" altLang="en-US">
              <a:sym typeface="Arial"/>
            </a:endParaRPr>
          </a:p>
        </p:txBody>
      </p:sp>
      <p:pic>
        <p:nvPicPr>
          <p:cNvPr id="241" name="圖片 240">
            <a:extLst>
              <a:ext uri="{FF2B5EF4-FFF2-40B4-BE49-F238E27FC236}">
                <a16:creationId xmlns:a16="http://schemas.microsoft.com/office/drawing/2014/main" id="{A4517264-3A8B-4448-AD15-64BFAC53387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74289" y="4262131"/>
            <a:ext cx="1213033" cy="840673"/>
          </a:xfrm>
          <a:prstGeom prst="rect">
            <a:avLst/>
          </a:prstGeom>
        </p:spPr>
      </p:pic>
      <p:pic>
        <p:nvPicPr>
          <p:cNvPr id="242" name="圖片 241" descr="一張含有 畫畫 的圖片&#10;&#10;自動產生的描述">
            <a:extLst>
              <a:ext uri="{FF2B5EF4-FFF2-40B4-BE49-F238E27FC236}">
                <a16:creationId xmlns:a16="http://schemas.microsoft.com/office/drawing/2014/main" id="{64755404-FE87-45E6-B406-D22DFFAC87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465" y="4190893"/>
            <a:ext cx="1315552" cy="1640792"/>
          </a:xfrm>
          <a:prstGeom prst="rect">
            <a:avLst/>
          </a:prstGeom>
          <a:effectLst>
            <a:outerShdw blurRad="76200" dir="13500000" sy="23000" kx="1200000" algn="br" rotWithShape="0">
              <a:prstClr val="black">
                <a:alpha val="20000"/>
              </a:prstClr>
            </a:outerShdw>
          </a:effectLst>
        </p:spPr>
      </p:pic>
      <p:sp>
        <p:nvSpPr>
          <p:cNvPr id="243" name="文字方塊 242">
            <a:extLst>
              <a:ext uri="{FF2B5EF4-FFF2-40B4-BE49-F238E27FC236}">
                <a16:creationId xmlns:a16="http://schemas.microsoft.com/office/drawing/2014/main" id="{D1FBB356-448C-45AA-921C-422AC3DC25AF}"/>
              </a:ext>
            </a:extLst>
          </p:cNvPr>
          <p:cNvSpPr txBox="1"/>
          <p:nvPr/>
        </p:nvSpPr>
        <p:spPr>
          <a:xfrm>
            <a:off x="735834" y="2900458"/>
            <a:ext cx="1204331" cy="638647"/>
          </a:xfrm>
          <a:prstGeom prst="rect">
            <a:avLst/>
          </a:prstGeom>
          <a:solidFill>
            <a:srgbClr val="295094"/>
          </a:solidFill>
        </p:spPr>
        <p:txBody>
          <a:bodyPr wrap="square" rtlCol="0">
            <a:spAutoFit/>
          </a:bodyPr>
          <a:lstStyle/>
          <a:p>
            <a:pPr lvl="0" algn="ctr" defTabSz="1219170">
              <a:buClr>
                <a:srgbClr val="000000"/>
              </a:buClr>
              <a:defRPr/>
            </a:pPr>
            <a:r>
              <a:rPr lang="en-US" altLang="zh-TW"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Office</a:t>
            </a:r>
            <a:r>
              <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A</a:t>
            </a:r>
          </a:p>
          <a:p>
            <a:pPr lvl="0" algn="ctr"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US</a:t>
            </a:r>
            <a:endParaRPr lang="zh-TW" altLang="en-US"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244" name="圖片 243" descr="一張含有 畫畫 的圖片&#10;&#10;自動產生的描述">
            <a:extLst>
              <a:ext uri="{FF2B5EF4-FFF2-40B4-BE49-F238E27FC236}">
                <a16:creationId xmlns:a16="http://schemas.microsoft.com/office/drawing/2014/main" id="{DD375D95-C5FD-406E-82ED-4E923162AA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83361" y="4190893"/>
            <a:ext cx="1315552" cy="1640792"/>
          </a:xfrm>
          <a:prstGeom prst="rect">
            <a:avLst/>
          </a:prstGeom>
          <a:effectLst>
            <a:outerShdw blurRad="76200" dir="13500000" sy="23000" kx="1200000" algn="br" rotWithShape="0">
              <a:prstClr val="black">
                <a:alpha val="20000"/>
              </a:prstClr>
            </a:outerShdw>
          </a:effectLst>
        </p:spPr>
      </p:pic>
      <p:sp>
        <p:nvSpPr>
          <p:cNvPr id="245" name="語音泡泡: 圓角矩形 244">
            <a:extLst>
              <a:ext uri="{FF2B5EF4-FFF2-40B4-BE49-F238E27FC236}">
                <a16:creationId xmlns:a16="http://schemas.microsoft.com/office/drawing/2014/main" id="{E56E6398-3988-4C92-A421-8690A2A792B7}"/>
              </a:ext>
            </a:extLst>
          </p:cNvPr>
          <p:cNvSpPr/>
          <p:nvPr/>
        </p:nvSpPr>
        <p:spPr>
          <a:xfrm>
            <a:off x="2046835" y="4973359"/>
            <a:ext cx="2516218" cy="847808"/>
          </a:xfrm>
          <a:prstGeom prst="wedgeRoundRectCallout">
            <a:avLst>
              <a:gd name="adj1" fmla="val -64013"/>
              <a:gd name="adj2" fmla="val 2243"/>
              <a:gd name="adj3" fmla="val 16667"/>
            </a:avLst>
          </a:prstGeom>
          <a:gradFill>
            <a:gsLst>
              <a:gs pos="606">
                <a:schemeClr val="bg1"/>
              </a:gs>
              <a:gs pos="100000">
                <a:schemeClr val="accent4">
                  <a:lumMod val="40000"/>
                  <a:lumOff val="60000"/>
                </a:schemeClr>
              </a:gs>
            </a:gsLst>
            <a:lin ang="5400000" scaled="0"/>
          </a:gradFill>
          <a:ln w="254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6" name="Picture 4" descr="Image result for server icon">
            <a:extLst>
              <a:ext uri="{FF2B5EF4-FFF2-40B4-BE49-F238E27FC236}">
                <a16:creationId xmlns:a16="http://schemas.microsoft.com/office/drawing/2014/main" id="{73B8A494-9CD3-4845-A07F-B9E11F4016A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25692" y="5137956"/>
            <a:ext cx="553156" cy="553155"/>
          </a:xfrm>
          <a:prstGeom prst="rect">
            <a:avLst/>
          </a:prstGeom>
          <a:noFill/>
          <a:extLst>
            <a:ext uri="{909E8E84-426E-40DD-AFC4-6F175D3DCCD1}">
              <a14:hiddenFill xmlns:a14="http://schemas.microsoft.com/office/drawing/2010/main">
                <a:solidFill>
                  <a:srgbClr val="FFFFFF"/>
                </a:solidFill>
              </a14:hiddenFill>
            </a:ext>
          </a:extLst>
        </p:spPr>
      </p:pic>
      <p:grpSp>
        <p:nvGrpSpPr>
          <p:cNvPr id="247" name="群組 246">
            <a:extLst>
              <a:ext uri="{FF2B5EF4-FFF2-40B4-BE49-F238E27FC236}">
                <a16:creationId xmlns:a16="http://schemas.microsoft.com/office/drawing/2014/main" id="{37298C22-9E34-4618-8D88-FFC1FA07F5C0}"/>
              </a:ext>
            </a:extLst>
          </p:cNvPr>
          <p:cNvGrpSpPr/>
          <p:nvPr/>
        </p:nvGrpSpPr>
        <p:grpSpPr>
          <a:xfrm>
            <a:off x="2952657" y="5189481"/>
            <a:ext cx="450106" cy="450104"/>
            <a:chOff x="5398699" y="5915475"/>
            <a:chExt cx="568603" cy="568603"/>
          </a:xfrm>
        </p:grpSpPr>
        <p:sp>
          <p:nvSpPr>
            <p:cNvPr id="248" name="手繪多邊形: 圖案 188">
              <a:extLst>
                <a:ext uri="{FF2B5EF4-FFF2-40B4-BE49-F238E27FC236}">
                  <a16:creationId xmlns:a16="http://schemas.microsoft.com/office/drawing/2014/main" id="{D7356C1A-DEEE-4D54-A996-E28CBA2323E7}"/>
                </a:ext>
              </a:extLst>
            </p:cNvPr>
            <p:cNvSpPr/>
            <p:nvPr/>
          </p:nvSpPr>
          <p:spPr>
            <a:xfrm>
              <a:off x="5398699" y="5915475"/>
              <a:ext cx="568603" cy="568603"/>
            </a:xfrm>
            <a:custGeom>
              <a:avLst/>
              <a:gdLst>
                <a:gd name="connsiteX0" fmla="*/ 555839 w 568603"/>
                <a:gd name="connsiteY0" fmla="*/ 569764 h 568603"/>
                <a:gd name="connsiteX1" fmla="*/ 15085 w 568603"/>
                <a:gd name="connsiteY1" fmla="*/ 569764 h 568603"/>
                <a:gd name="connsiteX2" fmla="*/ 0 w 568603"/>
                <a:gd name="connsiteY2" fmla="*/ 554678 h 568603"/>
                <a:gd name="connsiteX3" fmla="*/ 0 w 568603"/>
                <a:gd name="connsiteY3" fmla="*/ 15085 h 568603"/>
                <a:gd name="connsiteX4" fmla="*/ 15085 w 568603"/>
                <a:gd name="connsiteY4" fmla="*/ 0 h 568603"/>
                <a:gd name="connsiteX5" fmla="*/ 554678 w 568603"/>
                <a:gd name="connsiteY5" fmla="*/ 0 h 568603"/>
                <a:gd name="connsiteX6" fmla="*/ 569764 w 568603"/>
                <a:gd name="connsiteY6" fmla="*/ 15085 h 568603"/>
                <a:gd name="connsiteX7" fmla="*/ 569764 w 568603"/>
                <a:gd name="connsiteY7" fmla="*/ 554678 h 568603"/>
                <a:gd name="connsiteX8" fmla="*/ 555839 w 568603"/>
                <a:gd name="connsiteY8" fmla="*/ 569764 h 56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03" h="568603">
                  <a:moveTo>
                    <a:pt x="555839" y="569764"/>
                  </a:moveTo>
                  <a:lnTo>
                    <a:pt x="15085" y="569764"/>
                  </a:lnTo>
                  <a:cubicBezTo>
                    <a:pt x="6962" y="569764"/>
                    <a:pt x="0" y="562801"/>
                    <a:pt x="0" y="554678"/>
                  </a:cubicBezTo>
                  <a:lnTo>
                    <a:pt x="0" y="15085"/>
                  </a:lnTo>
                  <a:cubicBezTo>
                    <a:pt x="0" y="6962"/>
                    <a:pt x="6962" y="0"/>
                    <a:pt x="15085" y="0"/>
                  </a:cubicBezTo>
                  <a:lnTo>
                    <a:pt x="554678" y="0"/>
                  </a:lnTo>
                  <a:cubicBezTo>
                    <a:pt x="562801" y="0"/>
                    <a:pt x="569764" y="6962"/>
                    <a:pt x="569764" y="15085"/>
                  </a:cubicBezTo>
                  <a:lnTo>
                    <a:pt x="569764" y="554678"/>
                  </a:lnTo>
                  <a:cubicBezTo>
                    <a:pt x="570924" y="562801"/>
                    <a:pt x="563961" y="569764"/>
                    <a:pt x="555839" y="569764"/>
                  </a:cubicBezTo>
                  <a:close/>
                </a:path>
              </a:pathLst>
            </a:custGeom>
            <a:noFill/>
            <a:ln w="28575"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9" name="手繪多邊形: 圖案 189">
              <a:extLst>
                <a:ext uri="{FF2B5EF4-FFF2-40B4-BE49-F238E27FC236}">
                  <a16:creationId xmlns:a16="http://schemas.microsoft.com/office/drawing/2014/main" id="{E4437A2D-DF7A-4556-AEC2-6BD40C05ACE4}"/>
                </a:ext>
              </a:extLst>
            </p:cNvPr>
            <p:cNvSpPr/>
            <p:nvPr/>
          </p:nvSpPr>
          <p:spPr>
            <a:xfrm>
              <a:off x="5454399"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0" name="手繪多邊形: 圖案 190">
              <a:extLst>
                <a:ext uri="{FF2B5EF4-FFF2-40B4-BE49-F238E27FC236}">
                  <a16:creationId xmlns:a16="http://schemas.microsoft.com/office/drawing/2014/main" id="{307555A5-3F97-485D-9B16-FBF7A025C6CD}"/>
                </a:ext>
              </a:extLst>
            </p:cNvPr>
            <p:cNvSpPr/>
            <p:nvPr/>
          </p:nvSpPr>
          <p:spPr>
            <a:xfrm>
              <a:off x="5471805"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1" name="手繪多邊形: 圖案 191">
              <a:extLst>
                <a:ext uri="{FF2B5EF4-FFF2-40B4-BE49-F238E27FC236}">
                  <a16:creationId xmlns:a16="http://schemas.microsoft.com/office/drawing/2014/main" id="{06CCAD4B-99CD-407B-AC78-480D606FFFCD}"/>
                </a:ext>
              </a:extLst>
            </p:cNvPr>
            <p:cNvSpPr/>
            <p:nvPr/>
          </p:nvSpPr>
          <p:spPr>
            <a:xfrm>
              <a:off x="5577403"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2" name="手繪多邊形: 圖案 192">
              <a:extLst>
                <a:ext uri="{FF2B5EF4-FFF2-40B4-BE49-F238E27FC236}">
                  <a16:creationId xmlns:a16="http://schemas.microsoft.com/office/drawing/2014/main" id="{CC83ED21-5A00-4448-8ACE-20EADE536E9E}"/>
                </a:ext>
              </a:extLst>
            </p:cNvPr>
            <p:cNvSpPr/>
            <p:nvPr/>
          </p:nvSpPr>
          <p:spPr>
            <a:xfrm>
              <a:off x="5594809"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3" name="手繪多邊形: 圖案 193">
              <a:extLst>
                <a:ext uri="{FF2B5EF4-FFF2-40B4-BE49-F238E27FC236}">
                  <a16:creationId xmlns:a16="http://schemas.microsoft.com/office/drawing/2014/main" id="{E8398B00-1832-45AD-B9BE-F155A700FF1A}"/>
                </a:ext>
              </a:extLst>
            </p:cNvPr>
            <p:cNvSpPr/>
            <p:nvPr/>
          </p:nvSpPr>
          <p:spPr>
            <a:xfrm>
              <a:off x="5700407"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4" name="手繪多邊形: 圖案 194">
              <a:extLst>
                <a:ext uri="{FF2B5EF4-FFF2-40B4-BE49-F238E27FC236}">
                  <a16:creationId xmlns:a16="http://schemas.microsoft.com/office/drawing/2014/main" id="{A0D0A7BA-603E-46B7-BC79-169A64D07E23}"/>
                </a:ext>
              </a:extLst>
            </p:cNvPr>
            <p:cNvSpPr/>
            <p:nvPr/>
          </p:nvSpPr>
          <p:spPr>
            <a:xfrm>
              <a:off x="5717813"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5" name="手繪多邊形: 圖案 195">
              <a:extLst>
                <a:ext uri="{FF2B5EF4-FFF2-40B4-BE49-F238E27FC236}">
                  <a16:creationId xmlns:a16="http://schemas.microsoft.com/office/drawing/2014/main" id="{D2C8EC60-7960-4415-BB20-DE7A94EEC4B4}"/>
                </a:ext>
              </a:extLst>
            </p:cNvPr>
            <p:cNvSpPr/>
            <p:nvPr/>
          </p:nvSpPr>
          <p:spPr>
            <a:xfrm>
              <a:off x="5823410" y="6119708"/>
              <a:ext cx="81229" cy="313312"/>
            </a:xfrm>
            <a:custGeom>
              <a:avLst/>
              <a:gdLst>
                <a:gd name="connsiteX0" fmla="*/ 0 w 81229"/>
                <a:gd name="connsiteY0" fmla="*/ 0 h 313311"/>
                <a:gd name="connsiteX1" fmla="*/ 88191 w 81229"/>
                <a:gd name="connsiteY1" fmla="*/ 0 h 313311"/>
                <a:gd name="connsiteX2" fmla="*/ 88191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1" y="0"/>
                  </a:lnTo>
                  <a:lnTo>
                    <a:pt x="88191"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6" name="手繪多邊形: 圖案 196">
              <a:extLst>
                <a:ext uri="{FF2B5EF4-FFF2-40B4-BE49-F238E27FC236}">
                  <a16:creationId xmlns:a16="http://schemas.microsoft.com/office/drawing/2014/main" id="{CA685F2C-D9FC-4ECB-95D5-9DDDD10101B4}"/>
                </a:ext>
              </a:extLst>
            </p:cNvPr>
            <p:cNvSpPr/>
            <p:nvPr/>
          </p:nvSpPr>
          <p:spPr>
            <a:xfrm>
              <a:off x="5840817"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7" name="手繪多邊形: 圖案 197">
              <a:extLst>
                <a:ext uri="{FF2B5EF4-FFF2-40B4-BE49-F238E27FC236}">
                  <a16:creationId xmlns:a16="http://schemas.microsoft.com/office/drawing/2014/main" id="{D2947A82-40CC-490F-B8E7-C278C828DCFE}"/>
                </a:ext>
              </a:extLst>
            </p:cNvPr>
            <p:cNvSpPr/>
            <p:nvPr/>
          </p:nvSpPr>
          <p:spPr>
            <a:xfrm>
              <a:off x="5454399" y="6076772"/>
              <a:ext cx="452562" cy="11604"/>
            </a:xfrm>
            <a:custGeom>
              <a:avLst/>
              <a:gdLst>
                <a:gd name="connsiteX0" fmla="*/ 0 w 452561"/>
                <a:gd name="connsiteY0" fmla="*/ 0 h 0"/>
                <a:gd name="connsiteX1" fmla="*/ 457203 w 452561"/>
                <a:gd name="connsiteY1" fmla="*/ 0 h 0"/>
              </a:gdLst>
              <a:ahLst/>
              <a:cxnLst>
                <a:cxn ang="0">
                  <a:pos x="connsiteX0" y="connsiteY0"/>
                </a:cxn>
                <a:cxn ang="0">
                  <a:pos x="connsiteX1" y="connsiteY1"/>
                </a:cxn>
              </a:cxnLst>
              <a:rect l="l" t="t" r="r" b="b"/>
              <a:pathLst>
                <a:path w="452561">
                  <a:moveTo>
                    <a:pt x="0" y="0"/>
                  </a:moveTo>
                  <a:lnTo>
                    <a:pt x="457203"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8" name="手繪多邊形: 圖案 198">
              <a:extLst>
                <a:ext uri="{FF2B5EF4-FFF2-40B4-BE49-F238E27FC236}">
                  <a16:creationId xmlns:a16="http://schemas.microsoft.com/office/drawing/2014/main" id="{0BFE3901-C182-401B-B619-AF49A67B3123}"/>
                </a:ext>
              </a:extLst>
            </p:cNvPr>
            <p:cNvSpPr/>
            <p:nvPr/>
          </p:nvSpPr>
          <p:spPr>
            <a:xfrm>
              <a:off x="5536788" y="597349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9" name="手繪多邊形: 圖案 199">
              <a:extLst>
                <a:ext uri="{FF2B5EF4-FFF2-40B4-BE49-F238E27FC236}">
                  <a16:creationId xmlns:a16="http://schemas.microsoft.com/office/drawing/2014/main" id="{2A277E04-2313-4E9D-9914-2566D4F125E3}"/>
                </a:ext>
              </a:extLst>
            </p:cNvPr>
            <p:cNvSpPr/>
            <p:nvPr/>
          </p:nvSpPr>
          <p:spPr>
            <a:xfrm>
              <a:off x="5477607" y="596537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0" name="手繪多邊形: 圖案 200">
              <a:extLst>
                <a:ext uri="{FF2B5EF4-FFF2-40B4-BE49-F238E27FC236}">
                  <a16:creationId xmlns:a16="http://schemas.microsoft.com/office/drawing/2014/main" id="{FA4D5668-F802-4780-9C72-FE5685E010FF}"/>
                </a:ext>
              </a:extLst>
            </p:cNvPr>
            <p:cNvSpPr/>
            <p:nvPr/>
          </p:nvSpPr>
          <p:spPr>
            <a:xfrm>
              <a:off x="5536788" y="602803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1" name="手繪多邊形: 圖案 201">
              <a:extLst>
                <a:ext uri="{FF2B5EF4-FFF2-40B4-BE49-F238E27FC236}">
                  <a16:creationId xmlns:a16="http://schemas.microsoft.com/office/drawing/2014/main" id="{623D4E09-17B8-4869-873E-643D3804FD83}"/>
                </a:ext>
              </a:extLst>
            </p:cNvPr>
            <p:cNvSpPr/>
            <p:nvPr/>
          </p:nvSpPr>
          <p:spPr>
            <a:xfrm>
              <a:off x="5477607" y="601991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62" name="群組 261">
            <a:extLst>
              <a:ext uri="{FF2B5EF4-FFF2-40B4-BE49-F238E27FC236}">
                <a16:creationId xmlns:a16="http://schemas.microsoft.com/office/drawing/2014/main" id="{7743942D-D739-447F-A37D-20AC83C88117}"/>
              </a:ext>
            </a:extLst>
          </p:cNvPr>
          <p:cNvGrpSpPr/>
          <p:nvPr/>
        </p:nvGrpSpPr>
        <p:grpSpPr>
          <a:xfrm>
            <a:off x="3614484" y="5171350"/>
            <a:ext cx="775097" cy="486366"/>
            <a:chOff x="3150124" y="5712264"/>
            <a:chExt cx="1404300" cy="881186"/>
          </a:xfrm>
        </p:grpSpPr>
        <p:grpSp>
          <p:nvGrpSpPr>
            <p:cNvPr id="263" name="群組 262">
              <a:extLst>
                <a:ext uri="{FF2B5EF4-FFF2-40B4-BE49-F238E27FC236}">
                  <a16:creationId xmlns:a16="http://schemas.microsoft.com/office/drawing/2014/main" id="{BDF563EA-54FB-4663-A0D7-8B625CFB0FC2}"/>
                </a:ext>
              </a:extLst>
            </p:cNvPr>
            <p:cNvGrpSpPr/>
            <p:nvPr/>
          </p:nvGrpSpPr>
          <p:grpSpPr>
            <a:xfrm>
              <a:off x="3150124" y="5788482"/>
              <a:ext cx="387545" cy="788763"/>
              <a:chOff x="315956" y="2626868"/>
              <a:chExt cx="252544" cy="514000"/>
            </a:xfrm>
          </p:grpSpPr>
          <p:sp>
            <p:nvSpPr>
              <p:cNvPr id="279" name="手繪多邊形: 圖案 183">
                <a:extLst>
                  <a:ext uri="{FF2B5EF4-FFF2-40B4-BE49-F238E27FC236}">
                    <a16:creationId xmlns:a16="http://schemas.microsoft.com/office/drawing/2014/main" id="{CEC6DD88-22E6-4137-A64E-45DFBC6C21CD}"/>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0" name="手繪多邊形: 圖案 184">
                <a:extLst>
                  <a:ext uri="{FF2B5EF4-FFF2-40B4-BE49-F238E27FC236}">
                    <a16:creationId xmlns:a16="http://schemas.microsoft.com/office/drawing/2014/main" id="{40B2E30B-6BD1-4902-9C95-831AA9AB9F59}"/>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1" name="手繪多邊形: 圖案 185">
                <a:extLst>
                  <a:ext uri="{FF2B5EF4-FFF2-40B4-BE49-F238E27FC236}">
                    <a16:creationId xmlns:a16="http://schemas.microsoft.com/office/drawing/2014/main" id="{7B81D90E-F4DF-4B22-9B7D-C8121FC4862D}"/>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2" name="手繪多邊形: 圖案 186">
                <a:extLst>
                  <a:ext uri="{FF2B5EF4-FFF2-40B4-BE49-F238E27FC236}">
                    <a16:creationId xmlns:a16="http://schemas.microsoft.com/office/drawing/2014/main" id="{13ABC959-63E6-4214-B23B-1D09532704A1}"/>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3" name="手繪多邊形: 圖案 187">
                <a:extLst>
                  <a:ext uri="{FF2B5EF4-FFF2-40B4-BE49-F238E27FC236}">
                    <a16:creationId xmlns:a16="http://schemas.microsoft.com/office/drawing/2014/main" id="{E110EC3B-339E-43AD-9884-375F8183D274}"/>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64" name="群組 263">
              <a:extLst>
                <a:ext uri="{FF2B5EF4-FFF2-40B4-BE49-F238E27FC236}">
                  <a16:creationId xmlns:a16="http://schemas.microsoft.com/office/drawing/2014/main" id="{AE65B714-7FB5-4BF7-8F8B-A090DAEE3FDD}"/>
                </a:ext>
              </a:extLst>
            </p:cNvPr>
            <p:cNvGrpSpPr/>
            <p:nvPr/>
          </p:nvGrpSpPr>
          <p:grpSpPr>
            <a:xfrm>
              <a:off x="3512128" y="5712264"/>
              <a:ext cx="1042296" cy="881186"/>
              <a:chOff x="3680079" y="6085489"/>
              <a:chExt cx="1042296" cy="881186"/>
            </a:xfrm>
          </p:grpSpPr>
          <p:sp>
            <p:nvSpPr>
              <p:cNvPr id="265" name="手繪多邊形: 圖案 94">
                <a:extLst>
                  <a:ext uri="{FF2B5EF4-FFF2-40B4-BE49-F238E27FC236}">
                    <a16:creationId xmlns:a16="http://schemas.microsoft.com/office/drawing/2014/main" id="{2CD0421A-9C0F-4954-9EC3-EFC21BCDAFDB}"/>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6" name="手繪多邊形: 圖案 95">
                <a:extLst>
                  <a:ext uri="{FF2B5EF4-FFF2-40B4-BE49-F238E27FC236}">
                    <a16:creationId xmlns:a16="http://schemas.microsoft.com/office/drawing/2014/main" id="{29ABFFBB-AB50-4273-AADF-F7B6DC2017DB}"/>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7" name="手繪多邊形: 圖案 96">
                <a:extLst>
                  <a:ext uri="{FF2B5EF4-FFF2-40B4-BE49-F238E27FC236}">
                    <a16:creationId xmlns:a16="http://schemas.microsoft.com/office/drawing/2014/main" id="{3AE7D099-DAD5-42B5-95B5-6DB50EE09CBA}"/>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268" name="群組 267">
                <a:extLst>
                  <a:ext uri="{FF2B5EF4-FFF2-40B4-BE49-F238E27FC236}">
                    <a16:creationId xmlns:a16="http://schemas.microsoft.com/office/drawing/2014/main" id="{E7CC5ABF-4C70-475D-B743-2FC3ABB98EDF}"/>
                  </a:ext>
                </a:extLst>
              </p:cNvPr>
              <p:cNvGrpSpPr/>
              <p:nvPr/>
            </p:nvGrpSpPr>
            <p:grpSpPr>
              <a:xfrm>
                <a:off x="3757628" y="6179066"/>
                <a:ext cx="879953" cy="551678"/>
                <a:chOff x="7380172" y="1874094"/>
                <a:chExt cx="958662" cy="601018"/>
              </a:xfrm>
              <a:noFill/>
            </p:grpSpPr>
            <p:sp>
              <p:nvSpPr>
                <p:cNvPr id="269" name="手繪多邊形: 圖案 98">
                  <a:extLst>
                    <a:ext uri="{FF2B5EF4-FFF2-40B4-BE49-F238E27FC236}">
                      <a16:creationId xmlns:a16="http://schemas.microsoft.com/office/drawing/2014/main" id="{03A88863-9018-4C4F-A536-812763959D24}"/>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0" name="手繪多邊形: 圖案 99">
                  <a:extLst>
                    <a:ext uri="{FF2B5EF4-FFF2-40B4-BE49-F238E27FC236}">
                      <a16:creationId xmlns:a16="http://schemas.microsoft.com/office/drawing/2014/main" id="{EDF95B91-1E79-47B8-8863-DBF401BFD2B9}"/>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1" name="手繪多邊形: 圖案 100">
                  <a:extLst>
                    <a:ext uri="{FF2B5EF4-FFF2-40B4-BE49-F238E27FC236}">
                      <a16:creationId xmlns:a16="http://schemas.microsoft.com/office/drawing/2014/main" id="{F7CB7F53-9E49-43C7-90A1-1AEF8024E605}"/>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2" name="手繪多邊形: 圖案 101">
                  <a:extLst>
                    <a:ext uri="{FF2B5EF4-FFF2-40B4-BE49-F238E27FC236}">
                      <a16:creationId xmlns:a16="http://schemas.microsoft.com/office/drawing/2014/main" id="{BA5BBD0C-FD10-4EC3-960A-17198B67BB21}"/>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3" name="手繪多邊形: 圖案 102">
                  <a:extLst>
                    <a:ext uri="{FF2B5EF4-FFF2-40B4-BE49-F238E27FC236}">
                      <a16:creationId xmlns:a16="http://schemas.microsoft.com/office/drawing/2014/main" id="{58E871F8-12DE-4C54-98C1-54019D1612DD}"/>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4" name="手繪多邊形: 圖案 111">
                  <a:extLst>
                    <a:ext uri="{FF2B5EF4-FFF2-40B4-BE49-F238E27FC236}">
                      <a16:creationId xmlns:a16="http://schemas.microsoft.com/office/drawing/2014/main" id="{0620A7E7-3650-46B1-8BA0-D7EE147C6AAC}"/>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5" name="手繪多邊形: 圖案 113">
                  <a:extLst>
                    <a:ext uri="{FF2B5EF4-FFF2-40B4-BE49-F238E27FC236}">
                      <a16:creationId xmlns:a16="http://schemas.microsoft.com/office/drawing/2014/main" id="{73309A68-FCC2-4E2E-967E-A5182ECDFA03}"/>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6" name="手繪多邊形: 圖案 180">
                  <a:extLst>
                    <a:ext uri="{FF2B5EF4-FFF2-40B4-BE49-F238E27FC236}">
                      <a16:creationId xmlns:a16="http://schemas.microsoft.com/office/drawing/2014/main" id="{4E86CE5A-9C59-4C53-A40F-74D3E7185E20}"/>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7" name="手繪多邊形: 圖案 181">
                  <a:extLst>
                    <a:ext uri="{FF2B5EF4-FFF2-40B4-BE49-F238E27FC236}">
                      <a16:creationId xmlns:a16="http://schemas.microsoft.com/office/drawing/2014/main" id="{40C5C5DC-D939-4060-B06B-F80F4AA34B5A}"/>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8" name="手繪多邊形: 圖案 182">
                  <a:extLst>
                    <a:ext uri="{FF2B5EF4-FFF2-40B4-BE49-F238E27FC236}">
                      <a16:creationId xmlns:a16="http://schemas.microsoft.com/office/drawing/2014/main" id="{67AE2749-8FBD-4CE3-A3B6-C67A92260B5F}"/>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sp>
        <p:nvSpPr>
          <p:cNvPr id="284" name="語音泡泡: 圓角矩形 283">
            <a:extLst>
              <a:ext uri="{FF2B5EF4-FFF2-40B4-BE49-F238E27FC236}">
                <a16:creationId xmlns:a16="http://schemas.microsoft.com/office/drawing/2014/main" id="{80DDB7D9-6ED3-4609-B9EF-B110493EAC07}"/>
              </a:ext>
            </a:extLst>
          </p:cNvPr>
          <p:cNvSpPr/>
          <p:nvPr/>
        </p:nvSpPr>
        <p:spPr>
          <a:xfrm>
            <a:off x="9151731" y="4973359"/>
            <a:ext cx="2516218" cy="847808"/>
          </a:xfrm>
          <a:prstGeom prst="wedgeRoundRectCallout">
            <a:avLst>
              <a:gd name="adj1" fmla="val -64013"/>
              <a:gd name="adj2" fmla="val 2243"/>
              <a:gd name="adj3" fmla="val 16667"/>
            </a:avLst>
          </a:prstGeom>
          <a:gradFill>
            <a:gsLst>
              <a:gs pos="606">
                <a:schemeClr val="bg1"/>
              </a:gs>
              <a:gs pos="100000">
                <a:schemeClr val="accent4">
                  <a:lumMod val="40000"/>
                  <a:lumOff val="60000"/>
                </a:schemeClr>
              </a:gs>
            </a:gsLst>
            <a:lin ang="5400000" scaled="0"/>
          </a:gradFill>
          <a:ln w="254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85" name="群組 284">
            <a:extLst>
              <a:ext uri="{FF2B5EF4-FFF2-40B4-BE49-F238E27FC236}">
                <a16:creationId xmlns:a16="http://schemas.microsoft.com/office/drawing/2014/main" id="{A6A6341A-0A81-48F6-85B8-DB2F2F1D71C7}"/>
              </a:ext>
            </a:extLst>
          </p:cNvPr>
          <p:cNvGrpSpPr/>
          <p:nvPr/>
        </p:nvGrpSpPr>
        <p:grpSpPr>
          <a:xfrm>
            <a:off x="10659220" y="5171350"/>
            <a:ext cx="775097" cy="486366"/>
            <a:chOff x="3150124" y="5712264"/>
            <a:chExt cx="1404300" cy="881186"/>
          </a:xfrm>
        </p:grpSpPr>
        <p:grpSp>
          <p:nvGrpSpPr>
            <p:cNvPr id="286" name="群組 285">
              <a:extLst>
                <a:ext uri="{FF2B5EF4-FFF2-40B4-BE49-F238E27FC236}">
                  <a16:creationId xmlns:a16="http://schemas.microsoft.com/office/drawing/2014/main" id="{805B78D4-396B-436B-A44C-7018E068E4A1}"/>
                </a:ext>
              </a:extLst>
            </p:cNvPr>
            <p:cNvGrpSpPr/>
            <p:nvPr/>
          </p:nvGrpSpPr>
          <p:grpSpPr>
            <a:xfrm>
              <a:off x="3150124" y="5788482"/>
              <a:ext cx="387545" cy="788763"/>
              <a:chOff x="315956" y="2626868"/>
              <a:chExt cx="252544" cy="514000"/>
            </a:xfrm>
          </p:grpSpPr>
          <p:sp>
            <p:nvSpPr>
              <p:cNvPr id="302" name="手繪多邊形: 圖案 183">
                <a:extLst>
                  <a:ext uri="{FF2B5EF4-FFF2-40B4-BE49-F238E27FC236}">
                    <a16:creationId xmlns:a16="http://schemas.microsoft.com/office/drawing/2014/main" id="{82EDC00C-00E0-41C9-BF57-E7173835932E}"/>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3" name="手繪多邊形: 圖案 184">
                <a:extLst>
                  <a:ext uri="{FF2B5EF4-FFF2-40B4-BE49-F238E27FC236}">
                    <a16:creationId xmlns:a16="http://schemas.microsoft.com/office/drawing/2014/main" id="{AE23AD12-BAC8-4FF8-91AD-CD54D75ACCDF}"/>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4" name="手繪多邊形: 圖案 185">
                <a:extLst>
                  <a:ext uri="{FF2B5EF4-FFF2-40B4-BE49-F238E27FC236}">
                    <a16:creationId xmlns:a16="http://schemas.microsoft.com/office/drawing/2014/main" id="{F29D1EAD-B03A-450E-93CA-E4BE622877D0}"/>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5" name="手繪多邊形: 圖案 186">
                <a:extLst>
                  <a:ext uri="{FF2B5EF4-FFF2-40B4-BE49-F238E27FC236}">
                    <a16:creationId xmlns:a16="http://schemas.microsoft.com/office/drawing/2014/main" id="{A708F731-E461-4736-8E2C-7881BDEB3C89}"/>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6" name="手繪多邊形: 圖案 187">
                <a:extLst>
                  <a:ext uri="{FF2B5EF4-FFF2-40B4-BE49-F238E27FC236}">
                    <a16:creationId xmlns:a16="http://schemas.microsoft.com/office/drawing/2014/main" id="{02395D14-7A10-4425-A023-4353E2D77015}"/>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87" name="群組 286">
              <a:extLst>
                <a:ext uri="{FF2B5EF4-FFF2-40B4-BE49-F238E27FC236}">
                  <a16:creationId xmlns:a16="http://schemas.microsoft.com/office/drawing/2014/main" id="{B3E0A115-AAED-4CE7-93EF-10AE3EE0B337}"/>
                </a:ext>
              </a:extLst>
            </p:cNvPr>
            <p:cNvGrpSpPr/>
            <p:nvPr/>
          </p:nvGrpSpPr>
          <p:grpSpPr>
            <a:xfrm>
              <a:off x="3512128" y="5712264"/>
              <a:ext cx="1042296" cy="881186"/>
              <a:chOff x="3680079" y="6085489"/>
              <a:chExt cx="1042296" cy="881186"/>
            </a:xfrm>
          </p:grpSpPr>
          <p:sp>
            <p:nvSpPr>
              <p:cNvPr id="288" name="手繪多邊形: 圖案 94">
                <a:extLst>
                  <a:ext uri="{FF2B5EF4-FFF2-40B4-BE49-F238E27FC236}">
                    <a16:creationId xmlns:a16="http://schemas.microsoft.com/office/drawing/2014/main" id="{6D25AABA-CAB7-4769-857F-041C0C2364FD}"/>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9" name="手繪多邊形: 圖案 95">
                <a:extLst>
                  <a:ext uri="{FF2B5EF4-FFF2-40B4-BE49-F238E27FC236}">
                    <a16:creationId xmlns:a16="http://schemas.microsoft.com/office/drawing/2014/main" id="{3F3A2D20-21CD-437F-8228-826A7CEC2DE3}"/>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0" name="手繪多邊形: 圖案 96">
                <a:extLst>
                  <a:ext uri="{FF2B5EF4-FFF2-40B4-BE49-F238E27FC236}">
                    <a16:creationId xmlns:a16="http://schemas.microsoft.com/office/drawing/2014/main" id="{DE14822E-875E-4B14-8476-64696F04EB59}"/>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291" name="群組 290">
                <a:extLst>
                  <a:ext uri="{FF2B5EF4-FFF2-40B4-BE49-F238E27FC236}">
                    <a16:creationId xmlns:a16="http://schemas.microsoft.com/office/drawing/2014/main" id="{9FEAB977-2AB9-4B47-82CD-F430EE77A70C}"/>
                  </a:ext>
                </a:extLst>
              </p:cNvPr>
              <p:cNvGrpSpPr/>
              <p:nvPr/>
            </p:nvGrpSpPr>
            <p:grpSpPr>
              <a:xfrm>
                <a:off x="3757628" y="6179066"/>
                <a:ext cx="879953" cy="551678"/>
                <a:chOff x="7380172" y="1874094"/>
                <a:chExt cx="958662" cy="601018"/>
              </a:xfrm>
              <a:noFill/>
            </p:grpSpPr>
            <p:sp>
              <p:nvSpPr>
                <p:cNvPr id="292" name="手繪多邊形: 圖案 98">
                  <a:extLst>
                    <a:ext uri="{FF2B5EF4-FFF2-40B4-BE49-F238E27FC236}">
                      <a16:creationId xmlns:a16="http://schemas.microsoft.com/office/drawing/2014/main" id="{616B3FBA-811D-424A-9E64-B0CBDAF51390}"/>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3" name="手繪多邊形: 圖案 99">
                  <a:extLst>
                    <a:ext uri="{FF2B5EF4-FFF2-40B4-BE49-F238E27FC236}">
                      <a16:creationId xmlns:a16="http://schemas.microsoft.com/office/drawing/2014/main" id="{050291FE-7952-44C8-BBD8-2EAD432CDA69}"/>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4" name="手繪多邊形: 圖案 100">
                  <a:extLst>
                    <a:ext uri="{FF2B5EF4-FFF2-40B4-BE49-F238E27FC236}">
                      <a16:creationId xmlns:a16="http://schemas.microsoft.com/office/drawing/2014/main" id="{0420164A-C320-4691-B93C-3EADA3EF4D9C}"/>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5" name="手繪多邊形: 圖案 101">
                  <a:extLst>
                    <a:ext uri="{FF2B5EF4-FFF2-40B4-BE49-F238E27FC236}">
                      <a16:creationId xmlns:a16="http://schemas.microsoft.com/office/drawing/2014/main" id="{3D267537-B546-41D4-8665-D2FEE635A7B8}"/>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6" name="手繪多邊形: 圖案 102">
                  <a:extLst>
                    <a:ext uri="{FF2B5EF4-FFF2-40B4-BE49-F238E27FC236}">
                      <a16:creationId xmlns:a16="http://schemas.microsoft.com/office/drawing/2014/main" id="{5AC8B408-0674-4304-ABB4-7F775F2190A6}"/>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7" name="手繪多邊形: 圖案 111">
                  <a:extLst>
                    <a:ext uri="{FF2B5EF4-FFF2-40B4-BE49-F238E27FC236}">
                      <a16:creationId xmlns:a16="http://schemas.microsoft.com/office/drawing/2014/main" id="{9884F3AC-12C7-4E0A-B967-A71101F8398E}"/>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8" name="手繪多邊形: 圖案 113">
                  <a:extLst>
                    <a:ext uri="{FF2B5EF4-FFF2-40B4-BE49-F238E27FC236}">
                      <a16:creationId xmlns:a16="http://schemas.microsoft.com/office/drawing/2014/main" id="{2F3CE639-D241-4BFE-9B90-FA1D2F70423E}"/>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9" name="手繪多邊形: 圖案 180">
                  <a:extLst>
                    <a:ext uri="{FF2B5EF4-FFF2-40B4-BE49-F238E27FC236}">
                      <a16:creationId xmlns:a16="http://schemas.microsoft.com/office/drawing/2014/main" id="{5325A3A2-27D8-415D-9AB5-D6DAD4E6B7C8}"/>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0" name="手繪多邊形: 圖案 181">
                  <a:extLst>
                    <a:ext uri="{FF2B5EF4-FFF2-40B4-BE49-F238E27FC236}">
                      <a16:creationId xmlns:a16="http://schemas.microsoft.com/office/drawing/2014/main" id="{77941563-0D49-4590-89FB-57D7B6FFF127}"/>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1" name="手繪多邊形: 圖案 182">
                  <a:extLst>
                    <a:ext uri="{FF2B5EF4-FFF2-40B4-BE49-F238E27FC236}">
                      <a16:creationId xmlns:a16="http://schemas.microsoft.com/office/drawing/2014/main" id="{DDC15D08-2AF9-4B3B-97D0-540CE254808B}"/>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pic>
        <p:nvPicPr>
          <p:cNvPr id="307" name="Picture 8" descr="Image result for kiosk icon">
            <a:extLst>
              <a:ext uri="{FF2B5EF4-FFF2-40B4-BE49-F238E27FC236}">
                <a16:creationId xmlns:a16="http://schemas.microsoft.com/office/drawing/2014/main" id="{D48BB278-9CB2-47AD-9B2D-7BF80062D55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9943142" y="5126267"/>
            <a:ext cx="621050" cy="576532"/>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10" descr="Image result for Ip camera icon">
            <a:extLst>
              <a:ext uri="{FF2B5EF4-FFF2-40B4-BE49-F238E27FC236}">
                <a16:creationId xmlns:a16="http://schemas.microsoft.com/office/drawing/2014/main" id="{98C369FC-A997-4650-A87C-D2848AB219A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433003" y="5148294"/>
            <a:ext cx="532477" cy="532479"/>
          </a:xfrm>
          <a:prstGeom prst="rect">
            <a:avLst/>
          </a:prstGeom>
          <a:noFill/>
          <a:extLst>
            <a:ext uri="{909E8E84-426E-40DD-AFC4-6F175D3DCCD1}">
              <a14:hiddenFill xmlns:a14="http://schemas.microsoft.com/office/drawing/2010/main">
                <a:solidFill>
                  <a:srgbClr val="FFFFFF"/>
                </a:solidFill>
              </a14:hiddenFill>
            </a:ext>
          </a:extLst>
        </p:spPr>
      </p:pic>
      <p:grpSp>
        <p:nvGrpSpPr>
          <p:cNvPr id="309" name="群組 308">
            <a:extLst>
              <a:ext uri="{FF2B5EF4-FFF2-40B4-BE49-F238E27FC236}">
                <a16:creationId xmlns:a16="http://schemas.microsoft.com/office/drawing/2014/main" id="{E797BFA2-6EFD-4402-8D61-0FC5BF450E04}"/>
              </a:ext>
            </a:extLst>
          </p:cNvPr>
          <p:cNvGrpSpPr/>
          <p:nvPr/>
        </p:nvGrpSpPr>
        <p:grpSpPr>
          <a:xfrm>
            <a:off x="7783361" y="2900458"/>
            <a:ext cx="2862441" cy="638647"/>
            <a:chOff x="3409311" y="5387569"/>
            <a:chExt cx="2862441" cy="638647"/>
          </a:xfrm>
        </p:grpSpPr>
        <p:sp>
          <p:nvSpPr>
            <p:cNvPr id="310" name="矩形: 圓角 309">
              <a:extLst>
                <a:ext uri="{FF2B5EF4-FFF2-40B4-BE49-F238E27FC236}">
                  <a16:creationId xmlns:a16="http://schemas.microsoft.com/office/drawing/2014/main" id="{70A4240A-029D-4FCA-A79D-3DEC6A6B0EC8}"/>
                </a:ext>
              </a:extLst>
            </p:cNvPr>
            <p:cNvSpPr/>
            <p:nvPr/>
          </p:nvSpPr>
          <p:spPr>
            <a:xfrm>
              <a:off x="3409311" y="5387569"/>
              <a:ext cx="2862441" cy="6386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1" name="Picture 6" descr="Image result for Pfsense icon">
              <a:extLst>
                <a:ext uri="{FF2B5EF4-FFF2-40B4-BE49-F238E27FC236}">
                  <a16:creationId xmlns:a16="http://schemas.microsoft.com/office/drawing/2014/main" id="{41100B1A-B5A5-4E62-8764-D1ECD4CCE95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95702" y="5530597"/>
              <a:ext cx="1386344" cy="375958"/>
            </a:xfrm>
            <a:prstGeom prst="rect">
              <a:avLst/>
            </a:prstGeom>
            <a:noFill/>
            <a:extLst>
              <a:ext uri="{909E8E84-426E-40DD-AFC4-6F175D3DCCD1}">
                <a14:hiddenFill xmlns:a14="http://schemas.microsoft.com/office/drawing/2010/main">
                  <a:solidFill>
                    <a:srgbClr val="FFFFFF"/>
                  </a:solidFill>
                </a14:hiddenFill>
              </a:ext>
            </a:extLst>
          </p:spPr>
        </p:pic>
      </p:grpSp>
      <p:sp>
        <p:nvSpPr>
          <p:cNvPr id="312" name="文字方塊 311">
            <a:extLst>
              <a:ext uri="{FF2B5EF4-FFF2-40B4-BE49-F238E27FC236}">
                <a16:creationId xmlns:a16="http://schemas.microsoft.com/office/drawing/2014/main" id="{586F08CB-67B8-4CDD-8C15-FAFBBD6D0381}"/>
              </a:ext>
            </a:extLst>
          </p:cNvPr>
          <p:cNvSpPr txBox="1"/>
          <p:nvPr/>
        </p:nvSpPr>
        <p:spPr>
          <a:xfrm>
            <a:off x="7783361" y="2900458"/>
            <a:ext cx="1204331" cy="638647"/>
          </a:xfrm>
          <a:prstGeom prst="rect">
            <a:avLst/>
          </a:prstGeom>
          <a:solidFill>
            <a:srgbClr val="295094"/>
          </a:solidFill>
        </p:spPr>
        <p:txBody>
          <a:bodyPr wrap="square" rtlCol="0">
            <a:spAutoFit/>
          </a:bodyPr>
          <a:lstStyle/>
          <a:p>
            <a:pPr lvl="0" algn="ctr" defTabSz="1219170">
              <a:buClr>
                <a:srgbClr val="000000"/>
              </a:buClr>
              <a:defRPr/>
            </a:pPr>
            <a:r>
              <a:rPr lang="en-US" altLang="zh-TW"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Office</a:t>
            </a:r>
            <a:r>
              <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A</a:t>
            </a:r>
          </a:p>
          <a:p>
            <a:pPr lvl="0" algn="ctr"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Japan</a:t>
            </a:r>
            <a:endParaRPr lang="zh-TW" altLang="en-US"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313" name="圖片 312">
            <a:extLst>
              <a:ext uri="{FF2B5EF4-FFF2-40B4-BE49-F238E27FC236}">
                <a16:creationId xmlns:a16="http://schemas.microsoft.com/office/drawing/2014/main" id="{6B997E9E-9F2D-4232-859F-3DDF24B0104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5299" y="3567701"/>
            <a:ext cx="2045019" cy="1620100"/>
          </a:xfrm>
          <a:prstGeom prst="rect">
            <a:avLst/>
          </a:prstGeom>
        </p:spPr>
      </p:pic>
      <p:pic>
        <p:nvPicPr>
          <p:cNvPr id="314" name="圖片 313">
            <a:extLst>
              <a:ext uri="{FF2B5EF4-FFF2-40B4-BE49-F238E27FC236}">
                <a16:creationId xmlns:a16="http://schemas.microsoft.com/office/drawing/2014/main" id="{D31BECAF-1FA9-4891-B8D5-909CC2377B5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33003" y="3567701"/>
            <a:ext cx="2045019" cy="1620100"/>
          </a:xfrm>
          <a:prstGeom prst="rect">
            <a:avLst/>
          </a:prstGeom>
        </p:spPr>
      </p:pic>
    </p:spTree>
    <p:extLst>
      <p:ext uri="{BB962C8B-B14F-4D97-AF65-F5344CB8AC3E}">
        <p14:creationId xmlns:p14="http://schemas.microsoft.com/office/powerpoint/2010/main" val="2418779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3C9E802A-1AAC-4823-97B8-6CFE4FFF08E6}"/>
              </a:ext>
            </a:extLst>
          </p:cNvPr>
          <p:cNvSpPr/>
          <p:nvPr/>
        </p:nvSpPr>
        <p:spPr>
          <a:xfrm>
            <a:off x="0" y="4922107"/>
            <a:ext cx="12191999" cy="1255593"/>
          </a:xfrm>
          <a:prstGeom prst="roundRect">
            <a:avLst>
              <a:gd name="adj" fmla="val 0"/>
            </a:avLst>
          </a:prstGeom>
          <a:gradFill>
            <a:gsLst>
              <a:gs pos="0">
                <a:srgbClr val="00B0F0">
                  <a:alpha val="0"/>
                </a:srgbClr>
              </a:gs>
              <a:gs pos="50000">
                <a:srgbClr val="0070C0"/>
              </a:gs>
              <a:gs pos="100000">
                <a:srgbClr val="00B0F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標題 1">
            <a:extLst>
              <a:ext uri="{FF2B5EF4-FFF2-40B4-BE49-F238E27FC236}">
                <a16:creationId xmlns:a16="http://schemas.microsoft.com/office/drawing/2014/main" id="{5E55C1EA-A94E-4917-813E-F74D15F8AE84}"/>
              </a:ext>
            </a:extLst>
          </p:cNvPr>
          <p:cNvSpPr>
            <a:spLocks noGrp="1"/>
          </p:cNvSpPr>
          <p:nvPr>
            <p:ph type="title"/>
          </p:nvPr>
        </p:nvSpPr>
        <p:spPr/>
        <p:txBody>
          <a:bodyPr>
            <a:normAutofit/>
          </a:bodyPr>
          <a:lstStyle/>
          <a:p>
            <a:r>
              <a:rPr lang="en-US" altLang="zh-TW" sz="4000" b="1"/>
              <a:t>Run virtual machines and containers:</a:t>
            </a:r>
            <a:br>
              <a:rPr lang="en-US" altLang="zh-TW" sz="4000" b="1"/>
            </a:br>
            <a:r>
              <a:rPr lang="en-US" altLang="zh-TW" sz="4000" b="1"/>
              <a:t>multiple applications in a box</a:t>
            </a:r>
            <a:endParaRPr lang="zh-TW" altLang="en-US" sz="4000">
              <a:latin typeface="Arial"/>
              <a:ea typeface="微軟正黑體"/>
              <a:cs typeface="Arial"/>
            </a:endParaRPr>
          </a:p>
        </p:txBody>
      </p:sp>
      <p:sp>
        <p:nvSpPr>
          <p:cNvPr id="14" name="文字版面配置區 2">
            <a:extLst>
              <a:ext uri="{FF2B5EF4-FFF2-40B4-BE49-F238E27FC236}">
                <a16:creationId xmlns:a16="http://schemas.microsoft.com/office/drawing/2014/main" id="{F9D9EC71-43C0-4B60-9736-7555AEA6AA49}"/>
              </a:ext>
            </a:extLst>
          </p:cNvPr>
          <p:cNvSpPr>
            <a:spLocks noGrp="1"/>
          </p:cNvSpPr>
          <p:nvPr>
            <p:ph idx="1"/>
          </p:nvPr>
        </p:nvSpPr>
        <p:spPr/>
        <p:txBody>
          <a:bodyPr vert="horz" lIns="91440" tIns="45720" rIns="91440" bIns="45720" rtlCol="0" anchor="t">
            <a:normAutofit/>
          </a:bodyPr>
          <a:lstStyle/>
          <a:p>
            <a:pPr marL="151765" indent="0">
              <a:lnSpc>
                <a:spcPct val="100000"/>
              </a:lnSpc>
              <a:buNone/>
            </a:pPr>
            <a:r>
              <a:rPr lang="en-US" altLang="zh-TW">
                <a:cs typeface="+mn-lt"/>
              </a:rPr>
              <a:t>Virtualization Station and Container Station lead a full range of hybrid virtual application solutions. For your versatile needs, you can rely on QNAP's complete virtualization application support. Choosing the right deployment strategy for your virtualization needs can be easy!</a:t>
            </a:r>
          </a:p>
        </p:txBody>
      </p:sp>
      <p:grpSp>
        <p:nvGrpSpPr>
          <p:cNvPr id="9" name="群組 8">
            <a:extLst>
              <a:ext uri="{FF2B5EF4-FFF2-40B4-BE49-F238E27FC236}">
                <a16:creationId xmlns:a16="http://schemas.microsoft.com/office/drawing/2014/main" id="{FAB6E8C5-D5DC-4173-933D-830FB21AD1E2}"/>
              </a:ext>
            </a:extLst>
          </p:cNvPr>
          <p:cNvGrpSpPr/>
          <p:nvPr/>
        </p:nvGrpSpPr>
        <p:grpSpPr>
          <a:xfrm>
            <a:off x="1282012" y="5386825"/>
            <a:ext cx="4863547" cy="642927"/>
            <a:chOff x="3581400" y="3514246"/>
            <a:chExt cx="5125452" cy="677549"/>
          </a:xfrm>
        </p:grpSpPr>
        <p:sp>
          <p:nvSpPr>
            <p:cNvPr id="21" name="矩形: 圓角 20">
              <a:extLst>
                <a:ext uri="{FF2B5EF4-FFF2-40B4-BE49-F238E27FC236}">
                  <a16:creationId xmlns:a16="http://schemas.microsoft.com/office/drawing/2014/main" id="{57AD2B40-458D-4C40-8018-148F63591D0C}"/>
                </a:ext>
              </a:extLst>
            </p:cNvPr>
            <p:cNvSpPr/>
            <p:nvPr/>
          </p:nvSpPr>
          <p:spPr>
            <a:xfrm>
              <a:off x="7011311" y="3515030"/>
              <a:ext cx="1695541" cy="67303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362AEE4C-F92E-43A8-B31A-5BF6C783D6AF}"/>
                </a:ext>
              </a:extLst>
            </p:cNvPr>
            <p:cNvSpPr/>
            <p:nvPr/>
          </p:nvSpPr>
          <p:spPr>
            <a:xfrm>
              <a:off x="3581400" y="3515030"/>
              <a:ext cx="1980288" cy="67303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Picture 2" descr="Image result for openwrt icon">
              <a:extLst>
                <a:ext uri="{FF2B5EF4-FFF2-40B4-BE49-F238E27FC236}">
                  <a16:creationId xmlns:a16="http://schemas.microsoft.com/office/drawing/2014/main" id="{04E41FBB-E63A-4A7A-A54A-977AC6ED83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2036" y="3633470"/>
              <a:ext cx="1757938" cy="4463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Pfsense icon">
              <a:extLst>
                <a:ext uri="{FF2B5EF4-FFF2-40B4-BE49-F238E27FC236}">
                  <a16:creationId xmlns:a16="http://schemas.microsoft.com/office/drawing/2014/main" id="{BF495803-F613-434C-A374-200316617E7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32817" y="3665760"/>
              <a:ext cx="1460999" cy="396204"/>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5DAA0071-C6C4-46BA-A147-793C373F49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23580" y="3514246"/>
              <a:ext cx="1342327" cy="677549"/>
            </a:xfrm>
            <a:prstGeom prst="roundRect">
              <a:avLst>
                <a:gd name="adj" fmla="val 15623"/>
              </a:avLst>
            </a:prstGeom>
            <a:solidFill>
              <a:srgbClr val="FFFFFF">
                <a:shade val="85000"/>
              </a:srgbClr>
            </a:solidFill>
            <a:ln>
              <a:noFill/>
            </a:ln>
            <a:effectLst>
              <a:outerShdw blurRad="63500" sx="102000" sy="102000" algn="ctr" rotWithShape="0">
                <a:prstClr val="black">
                  <a:alpha val="40000"/>
                </a:prstClr>
              </a:outerShdw>
            </a:effectLst>
          </p:spPr>
        </p:pic>
      </p:grpSp>
      <p:pic>
        <p:nvPicPr>
          <p:cNvPr id="5" name="圖片 4">
            <a:extLst>
              <a:ext uri="{FF2B5EF4-FFF2-40B4-BE49-F238E27FC236}">
                <a16:creationId xmlns:a16="http://schemas.microsoft.com/office/drawing/2014/main" id="{2CF6F248-C834-4926-AD98-1DDA243F69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6127" y="4636288"/>
            <a:ext cx="1874751" cy="1442116"/>
          </a:xfrm>
          <a:prstGeom prst="rect">
            <a:avLst/>
          </a:prstGeom>
          <a:effectLst>
            <a:outerShdw blurRad="50800" dist="38100" dir="5400000" algn="t" rotWithShape="0">
              <a:prstClr val="black">
                <a:alpha val="40000"/>
              </a:prstClr>
            </a:outerShdw>
          </a:effectLst>
        </p:spPr>
      </p:pic>
      <p:pic>
        <p:nvPicPr>
          <p:cNvPr id="15" name="Picture 2" descr="https://www.qnap.com/uploads/images/product/Virtualization-Station.png?v=1">
            <a:extLst>
              <a:ext uri="{FF2B5EF4-FFF2-40B4-BE49-F238E27FC236}">
                <a16:creationId xmlns:a16="http://schemas.microsoft.com/office/drawing/2014/main" id="{C0D82CBE-0F5B-4CB3-AE4A-37AD60CF11E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78502" y="4087346"/>
            <a:ext cx="1270000" cy="1270000"/>
          </a:xfrm>
          <a:prstGeom prst="round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5DDF35D9-A90B-4DD3-93B6-B6C89502EC80}"/>
              </a:ext>
            </a:extLst>
          </p:cNvPr>
          <p:cNvSpPr/>
          <p:nvPr/>
        </p:nvSpPr>
        <p:spPr>
          <a:xfrm>
            <a:off x="6708291" y="3683034"/>
            <a:ext cx="2010422"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Virtualization Station </a:t>
            </a:r>
            <a:endParaRPr kumimoji="0" lang="zh-TW" altLang="en-US" sz="1400" b="1"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23" name="圖片 22">
            <a:extLst>
              <a:ext uri="{FF2B5EF4-FFF2-40B4-BE49-F238E27FC236}">
                <a16:creationId xmlns:a16="http://schemas.microsoft.com/office/drawing/2014/main" id="{FC337732-5214-4101-8828-34B63E6C7A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2730" y="4636288"/>
            <a:ext cx="1874751" cy="1442116"/>
          </a:xfrm>
          <a:prstGeom prst="rect">
            <a:avLst/>
          </a:prstGeom>
          <a:effectLst>
            <a:outerShdw blurRad="50800" dist="38100" dir="5400000" algn="t" rotWithShape="0">
              <a:prstClr val="black">
                <a:alpha val="40000"/>
              </a:prstClr>
            </a:outerShdw>
          </a:effectLst>
        </p:spPr>
      </p:pic>
      <p:sp>
        <p:nvSpPr>
          <p:cNvPr id="25" name="矩形 24">
            <a:extLst>
              <a:ext uri="{FF2B5EF4-FFF2-40B4-BE49-F238E27FC236}">
                <a16:creationId xmlns:a16="http://schemas.microsoft.com/office/drawing/2014/main" id="{762ECE25-2470-44D5-996C-3058F046779E}"/>
              </a:ext>
            </a:extLst>
          </p:cNvPr>
          <p:cNvSpPr/>
          <p:nvPr/>
        </p:nvSpPr>
        <p:spPr>
          <a:xfrm>
            <a:off x="9012375" y="3683034"/>
            <a:ext cx="1675459"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Container Station</a:t>
            </a:r>
            <a:endParaRPr kumimoji="0" lang="zh-TW" altLang="en-US" sz="1400" b="1"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6" name="Picture 4" descr="https://www.qnap.com/uploads/images/product/ContainerStation.png?v=1">
            <a:extLst>
              <a:ext uri="{FF2B5EF4-FFF2-40B4-BE49-F238E27FC236}">
                <a16:creationId xmlns:a16="http://schemas.microsoft.com/office/drawing/2014/main" id="{D3013D5B-5E0F-4816-90BA-E5409CA77C1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215105" y="4087346"/>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a:extLst>
              <a:ext uri="{FF2B5EF4-FFF2-40B4-BE49-F238E27FC236}">
                <a16:creationId xmlns:a16="http://schemas.microsoft.com/office/drawing/2014/main" id="{259D3FBA-704D-4E40-BB34-AD32C1C19E5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0" y="2864369"/>
            <a:ext cx="7078502" cy="2762461"/>
          </a:xfrm>
          <a:prstGeom prst="rect">
            <a:avLst/>
          </a:prstGeom>
        </p:spPr>
      </p:pic>
    </p:spTree>
    <p:extLst>
      <p:ext uri="{BB962C8B-B14F-4D97-AF65-F5344CB8AC3E}">
        <p14:creationId xmlns:p14="http://schemas.microsoft.com/office/powerpoint/2010/main" val="896223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直線接點 99">
            <a:extLst>
              <a:ext uri="{FF2B5EF4-FFF2-40B4-BE49-F238E27FC236}">
                <a16:creationId xmlns:a16="http://schemas.microsoft.com/office/drawing/2014/main" id="{D2348D08-58CB-403A-9CA3-58CD7F93F45C}"/>
              </a:ext>
            </a:extLst>
          </p:cNvPr>
          <p:cNvCxnSpPr>
            <a:cxnSpLocks/>
          </p:cNvCxnSpPr>
          <p:nvPr/>
        </p:nvCxnSpPr>
        <p:spPr>
          <a:xfrm flipV="1">
            <a:off x="7183756" y="5412980"/>
            <a:ext cx="0" cy="386050"/>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47CDAA5B-0822-4D39-9E7C-A545B493C407}"/>
              </a:ext>
            </a:extLst>
          </p:cNvPr>
          <p:cNvCxnSpPr>
            <a:cxnSpLocks/>
          </p:cNvCxnSpPr>
          <p:nvPr/>
        </p:nvCxnSpPr>
        <p:spPr>
          <a:xfrm flipV="1">
            <a:off x="9564264" y="5412980"/>
            <a:ext cx="0" cy="386050"/>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14062325-8465-4855-8973-7D3463E82B16}"/>
              </a:ext>
            </a:extLst>
          </p:cNvPr>
          <p:cNvCxnSpPr>
            <a:cxnSpLocks/>
          </p:cNvCxnSpPr>
          <p:nvPr/>
        </p:nvCxnSpPr>
        <p:spPr>
          <a:xfrm flipV="1">
            <a:off x="7723494" y="3107991"/>
            <a:ext cx="0" cy="386050"/>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40A54134-A549-4553-9B65-170C49524C10}"/>
              </a:ext>
            </a:extLst>
          </p:cNvPr>
          <p:cNvCxnSpPr>
            <a:cxnSpLocks/>
          </p:cNvCxnSpPr>
          <p:nvPr/>
        </p:nvCxnSpPr>
        <p:spPr>
          <a:xfrm flipV="1">
            <a:off x="9626036" y="3107991"/>
            <a:ext cx="0" cy="386050"/>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8539006B-1046-423C-8E25-2B5D5460DC70}"/>
              </a:ext>
            </a:extLst>
          </p:cNvPr>
          <p:cNvCxnSpPr>
            <a:cxnSpLocks/>
          </p:cNvCxnSpPr>
          <p:nvPr/>
        </p:nvCxnSpPr>
        <p:spPr>
          <a:xfrm flipV="1">
            <a:off x="10636476" y="3107991"/>
            <a:ext cx="0" cy="386050"/>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箭號: 向右 14">
            <a:extLst>
              <a:ext uri="{FF2B5EF4-FFF2-40B4-BE49-F238E27FC236}">
                <a16:creationId xmlns:a16="http://schemas.microsoft.com/office/drawing/2014/main" id="{8213A29E-DB1B-4EAF-8011-A0863648BD15}"/>
              </a:ext>
            </a:extLst>
          </p:cNvPr>
          <p:cNvSpPr/>
          <p:nvPr/>
        </p:nvSpPr>
        <p:spPr>
          <a:xfrm>
            <a:off x="5764681" y="4050076"/>
            <a:ext cx="846744" cy="788808"/>
          </a:xfrm>
          <a:prstGeom prst="rightArrow">
            <a:avLst/>
          </a:prstGeom>
          <a:gradFill>
            <a:gsLst>
              <a:gs pos="0">
                <a:schemeClr val="tx1">
                  <a:alpha val="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74" name="直線接點 73">
            <a:extLst>
              <a:ext uri="{FF2B5EF4-FFF2-40B4-BE49-F238E27FC236}">
                <a16:creationId xmlns:a16="http://schemas.microsoft.com/office/drawing/2014/main" id="{83F790CE-7269-46F6-8AAE-D63C46B132EA}"/>
              </a:ext>
            </a:extLst>
          </p:cNvPr>
          <p:cNvCxnSpPr>
            <a:cxnSpLocks/>
            <a:stCxn id="78" idx="0"/>
          </p:cNvCxnSpPr>
          <p:nvPr/>
        </p:nvCxnSpPr>
        <p:spPr>
          <a:xfrm flipV="1">
            <a:off x="1705059" y="2967385"/>
            <a:ext cx="39376" cy="2826798"/>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9D0614ED-6E3E-4C87-8E46-BB5D9E2AA9DE}"/>
              </a:ext>
            </a:extLst>
          </p:cNvPr>
          <p:cNvCxnSpPr>
            <a:cxnSpLocks/>
          </p:cNvCxnSpPr>
          <p:nvPr/>
        </p:nvCxnSpPr>
        <p:spPr>
          <a:xfrm flipH="1" flipV="1">
            <a:off x="4164042" y="3167386"/>
            <a:ext cx="32634" cy="2686309"/>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644F3B8E-398A-45F7-95E3-4826A4393E61}"/>
              </a:ext>
            </a:extLst>
          </p:cNvPr>
          <p:cNvCxnSpPr>
            <a:cxnSpLocks/>
          </p:cNvCxnSpPr>
          <p:nvPr/>
        </p:nvCxnSpPr>
        <p:spPr>
          <a:xfrm flipV="1">
            <a:off x="5185921" y="3152141"/>
            <a:ext cx="0" cy="207132"/>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7A42EF75-B09C-4D07-AC2E-734F9189A6DA}"/>
              </a:ext>
            </a:extLst>
          </p:cNvPr>
          <p:cNvCxnSpPr>
            <a:cxnSpLocks/>
          </p:cNvCxnSpPr>
          <p:nvPr/>
        </p:nvCxnSpPr>
        <p:spPr>
          <a:xfrm flipV="1">
            <a:off x="3250311" y="3130690"/>
            <a:ext cx="0" cy="207132"/>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151419A7-BA69-4E94-B660-E153FA4C9B47}"/>
              </a:ext>
            </a:extLst>
          </p:cNvPr>
          <p:cNvSpPr>
            <a:spLocks noGrp="1"/>
          </p:cNvSpPr>
          <p:nvPr>
            <p:ph type="title"/>
          </p:nvPr>
        </p:nvSpPr>
        <p:spPr/>
        <p:txBody>
          <a:bodyPr>
            <a:normAutofit/>
          </a:bodyPr>
          <a:lstStyle/>
          <a:p>
            <a:r>
              <a:rPr lang="en-US" altLang="zh-TW" sz="4000" b="1">
                <a:latin typeface="Arial"/>
                <a:ea typeface="微軟正黑體"/>
                <a:cs typeface="Arial"/>
              </a:rPr>
              <a:t>Guardian All-in-one VM solution</a:t>
            </a:r>
            <a:endParaRPr lang="zh-TW" altLang="en-US" sz="4000"/>
          </a:p>
        </p:txBody>
      </p:sp>
      <p:sp>
        <p:nvSpPr>
          <p:cNvPr id="59" name="矩形: 圓角 58">
            <a:extLst>
              <a:ext uri="{FF2B5EF4-FFF2-40B4-BE49-F238E27FC236}">
                <a16:creationId xmlns:a16="http://schemas.microsoft.com/office/drawing/2014/main" id="{8C12573E-EBB2-42DE-92C4-D77C20C401FB}"/>
              </a:ext>
            </a:extLst>
          </p:cNvPr>
          <p:cNvSpPr/>
          <p:nvPr/>
        </p:nvSpPr>
        <p:spPr>
          <a:xfrm>
            <a:off x="997033" y="2746373"/>
            <a:ext cx="2556228" cy="421015"/>
          </a:xfrm>
          <a:prstGeom prst="roundRect">
            <a:avLst/>
          </a:prstGeom>
          <a:gradFill>
            <a:gsLst>
              <a:gs pos="0">
                <a:srgbClr val="0070C0"/>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RouterOS</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0" name="矩形: 圓角 59">
            <a:extLst>
              <a:ext uri="{FF2B5EF4-FFF2-40B4-BE49-F238E27FC236}">
                <a16:creationId xmlns:a16="http://schemas.microsoft.com/office/drawing/2014/main" id="{0A03169C-EEF7-4196-AD8C-22B494E4EBA4}"/>
              </a:ext>
            </a:extLst>
          </p:cNvPr>
          <p:cNvSpPr/>
          <p:nvPr/>
        </p:nvSpPr>
        <p:spPr>
          <a:xfrm>
            <a:off x="3661957" y="2746371"/>
            <a:ext cx="1031465" cy="421015"/>
          </a:xfrm>
          <a:prstGeom prst="roundRect">
            <a:avLst/>
          </a:prstGeom>
          <a:gradFill>
            <a:gsLst>
              <a:gs pos="0">
                <a:srgbClr val="0070C0"/>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1" name="矩形: 圓角 60">
            <a:extLst>
              <a:ext uri="{FF2B5EF4-FFF2-40B4-BE49-F238E27FC236}">
                <a16:creationId xmlns:a16="http://schemas.microsoft.com/office/drawing/2014/main" id="{B68ADAA3-C9A9-4D6A-B34F-FDDC69B267EB}"/>
              </a:ext>
            </a:extLst>
          </p:cNvPr>
          <p:cNvSpPr/>
          <p:nvPr/>
        </p:nvSpPr>
        <p:spPr>
          <a:xfrm>
            <a:off x="4915133" y="2746370"/>
            <a:ext cx="772025" cy="421015"/>
          </a:xfrm>
          <a:prstGeom prst="roundRect">
            <a:avLst/>
          </a:prstGeom>
          <a:gradFill>
            <a:gsLst>
              <a:gs pos="0">
                <a:srgbClr val="0070C0"/>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2" name="矩形: 圓角 61">
            <a:extLst>
              <a:ext uri="{FF2B5EF4-FFF2-40B4-BE49-F238E27FC236}">
                <a16:creationId xmlns:a16="http://schemas.microsoft.com/office/drawing/2014/main" id="{298CEDD0-D5E3-44FE-89AA-BD471321D3F0}"/>
              </a:ext>
            </a:extLst>
          </p:cNvPr>
          <p:cNvSpPr/>
          <p:nvPr/>
        </p:nvSpPr>
        <p:spPr>
          <a:xfrm>
            <a:off x="997032" y="3337822"/>
            <a:ext cx="4693049" cy="421015"/>
          </a:xfrm>
          <a:prstGeom prst="roundRect">
            <a:avLst/>
          </a:prstGeom>
          <a:gradFill>
            <a:gsLst>
              <a:gs pos="0">
                <a:srgbClr val="6666FF"/>
              </a:gs>
              <a:gs pos="100000">
                <a:srgbClr val="7030A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Virtualization Station</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3" name="矩形: 圓角 62">
            <a:extLst>
              <a:ext uri="{FF2B5EF4-FFF2-40B4-BE49-F238E27FC236}">
                <a16:creationId xmlns:a16="http://schemas.microsoft.com/office/drawing/2014/main" id="{8FD99778-7248-4B85-B20B-D7A967EF2C4A}"/>
              </a:ext>
            </a:extLst>
          </p:cNvPr>
          <p:cNvSpPr/>
          <p:nvPr/>
        </p:nvSpPr>
        <p:spPr>
          <a:xfrm>
            <a:off x="997033" y="3911711"/>
            <a:ext cx="1416066" cy="421015"/>
          </a:xfrm>
          <a:prstGeom prst="roundRect">
            <a:avLst/>
          </a:prstGeom>
          <a:gradFill>
            <a:gsLst>
              <a:gs pos="0">
                <a:srgbClr val="FF9999"/>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 Switch</a:t>
            </a:r>
            <a:endParaRPr kumimoji="0" lang="zh-TW" altLang="en-US" sz="14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4" name="矩形: 圓角 63">
            <a:extLst>
              <a:ext uri="{FF2B5EF4-FFF2-40B4-BE49-F238E27FC236}">
                <a16:creationId xmlns:a16="http://schemas.microsoft.com/office/drawing/2014/main" id="{65B3C6FF-D6D9-4A00-97E8-B7C7A46AB883}"/>
              </a:ext>
            </a:extLst>
          </p:cNvPr>
          <p:cNvSpPr/>
          <p:nvPr/>
        </p:nvSpPr>
        <p:spPr>
          <a:xfrm>
            <a:off x="997033" y="4528857"/>
            <a:ext cx="1416069" cy="421015"/>
          </a:xfrm>
          <a:prstGeom prst="roundRect">
            <a:avLst/>
          </a:prstGeom>
          <a:gradFill>
            <a:gsLst>
              <a:gs pos="0">
                <a:schemeClr val="accent4"/>
              </a:gs>
              <a:gs pos="100000">
                <a:schemeClr val="accent2">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NIC</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5" name="矩形: 圓角 64">
            <a:extLst>
              <a:ext uri="{FF2B5EF4-FFF2-40B4-BE49-F238E27FC236}">
                <a16:creationId xmlns:a16="http://schemas.microsoft.com/office/drawing/2014/main" id="{3381456D-76AF-4F0E-B2CF-1A77AB19DA66}"/>
              </a:ext>
            </a:extLst>
          </p:cNvPr>
          <p:cNvSpPr/>
          <p:nvPr/>
        </p:nvSpPr>
        <p:spPr>
          <a:xfrm>
            <a:off x="2719400" y="4528857"/>
            <a:ext cx="2916382" cy="421015"/>
          </a:xfrm>
          <a:prstGeom prst="roundRect">
            <a:avLst/>
          </a:prstGeom>
          <a:gradFill>
            <a:gsLst>
              <a:gs pos="0">
                <a:schemeClr val="accent4"/>
              </a:gs>
              <a:gs pos="100000">
                <a:schemeClr val="accent2">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NIC</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6" name="矩形: 圓角 65">
            <a:extLst>
              <a:ext uri="{FF2B5EF4-FFF2-40B4-BE49-F238E27FC236}">
                <a16:creationId xmlns:a16="http://schemas.microsoft.com/office/drawing/2014/main" id="{F1807332-FCFA-4447-9144-E877010E0E34}"/>
              </a:ext>
            </a:extLst>
          </p:cNvPr>
          <p:cNvSpPr/>
          <p:nvPr/>
        </p:nvSpPr>
        <p:spPr>
          <a:xfrm>
            <a:off x="2688578" y="5794183"/>
            <a:ext cx="2916386" cy="421015"/>
          </a:xfrm>
          <a:prstGeom prst="roundRect">
            <a:avLst/>
          </a:prstGeom>
          <a:gradFill>
            <a:gsLst>
              <a:gs pos="0">
                <a:srgbClr val="46A9CE"/>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 Networking Devices</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7" name="矩形: 圓角 66">
            <a:extLst>
              <a:ext uri="{FF2B5EF4-FFF2-40B4-BE49-F238E27FC236}">
                <a16:creationId xmlns:a16="http://schemas.microsoft.com/office/drawing/2014/main" id="{723A9811-DFEC-4211-8EDB-D79757AA1347}"/>
              </a:ext>
            </a:extLst>
          </p:cNvPr>
          <p:cNvSpPr/>
          <p:nvPr/>
        </p:nvSpPr>
        <p:spPr>
          <a:xfrm>
            <a:off x="997033" y="5157005"/>
            <a:ext cx="1416054" cy="421015"/>
          </a:xfrm>
          <a:prstGeom prst="roundRect">
            <a:avLst/>
          </a:prstGeom>
          <a:gradFill>
            <a:gsLst>
              <a:gs pos="0">
                <a:schemeClr val="accent6"/>
              </a:gs>
              <a:gs pos="100000">
                <a:schemeClr val="accent6">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WAN</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8" name="矩形: 圓角 67">
            <a:extLst>
              <a:ext uri="{FF2B5EF4-FFF2-40B4-BE49-F238E27FC236}">
                <a16:creationId xmlns:a16="http://schemas.microsoft.com/office/drawing/2014/main" id="{3CA182DF-8E4E-46D7-B4C1-0AEAE2920FF4}"/>
              </a:ext>
            </a:extLst>
          </p:cNvPr>
          <p:cNvSpPr/>
          <p:nvPr/>
        </p:nvSpPr>
        <p:spPr>
          <a:xfrm>
            <a:off x="2688578" y="5157005"/>
            <a:ext cx="2916386" cy="421015"/>
          </a:xfrm>
          <a:prstGeom prst="roundRect">
            <a:avLst/>
          </a:prstGeom>
          <a:gradFill>
            <a:gsLst>
              <a:gs pos="0">
                <a:schemeClr val="accent6"/>
              </a:gs>
              <a:gs pos="100000">
                <a:schemeClr val="accent6">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7" name="矩形: 圓角 76">
            <a:extLst>
              <a:ext uri="{FF2B5EF4-FFF2-40B4-BE49-F238E27FC236}">
                <a16:creationId xmlns:a16="http://schemas.microsoft.com/office/drawing/2014/main" id="{A39E5BB8-ECC2-479B-9DD9-D1B77AE68BDB}"/>
              </a:ext>
            </a:extLst>
          </p:cNvPr>
          <p:cNvSpPr/>
          <p:nvPr/>
        </p:nvSpPr>
        <p:spPr>
          <a:xfrm>
            <a:off x="2750222" y="3911711"/>
            <a:ext cx="2916367" cy="421015"/>
          </a:xfrm>
          <a:prstGeom prst="roundRect">
            <a:avLst/>
          </a:prstGeom>
          <a:gradFill>
            <a:gsLst>
              <a:gs pos="0">
                <a:srgbClr val="FF9999"/>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 Switch</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8" name="矩形: 圓角 77">
            <a:extLst>
              <a:ext uri="{FF2B5EF4-FFF2-40B4-BE49-F238E27FC236}">
                <a16:creationId xmlns:a16="http://schemas.microsoft.com/office/drawing/2014/main" id="{7675B27D-0249-4825-B70B-1F0815EFEA1A}"/>
              </a:ext>
            </a:extLst>
          </p:cNvPr>
          <p:cNvSpPr/>
          <p:nvPr/>
        </p:nvSpPr>
        <p:spPr>
          <a:xfrm>
            <a:off x="997033" y="5794183"/>
            <a:ext cx="1416052" cy="421015"/>
          </a:xfrm>
          <a:prstGeom prst="roundRect">
            <a:avLst/>
          </a:prstGeom>
          <a:gradFill>
            <a:gsLst>
              <a:gs pos="0">
                <a:srgbClr val="46A9CE"/>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Internet</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83" name="文字方塊 82">
            <a:extLst>
              <a:ext uri="{FF2B5EF4-FFF2-40B4-BE49-F238E27FC236}">
                <a16:creationId xmlns:a16="http://schemas.microsoft.com/office/drawing/2014/main" id="{5C153F59-0300-47E2-928E-3E32B45E4356}"/>
              </a:ext>
            </a:extLst>
          </p:cNvPr>
          <p:cNvSpPr txBox="1"/>
          <p:nvPr/>
        </p:nvSpPr>
        <p:spPr>
          <a:xfrm>
            <a:off x="997030" y="2061795"/>
            <a:ext cx="4690127" cy="461665"/>
          </a:xfrm>
          <a:prstGeom prst="rect">
            <a:avLst/>
          </a:prstGeom>
          <a:gradFill>
            <a:gsLst>
              <a:gs pos="0">
                <a:schemeClr val="bg1">
                  <a:lumMod val="50000"/>
                </a:schemeClr>
              </a:gs>
              <a:gs pos="100000">
                <a:schemeClr val="tx1"/>
              </a:gs>
            </a:gsLst>
            <a:lin ang="5400000" scaled="0"/>
          </a:gradFill>
        </p:spPr>
        <p:txBody>
          <a:bodyPr wrap="square" rtlCol="0">
            <a:spAutoFit/>
          </a:bodyPr>
          <a:lstStyle/>
          <a:p>
            <a:pPr lvl="0" algn="ctr" defTabSz="1219170">
              <a:buClr>
                <a:srgbClr val="000000"/>
              </a:buClr>
              <a:defRPr/>
            </a:pPr>
            <a:r>
              <a:rPr lang="en-US" altLang="zh-TW"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rPr>
              <a:t>Traditional NAS + Switch</a:t>
            </a:r>
            <a:endParaRPr lang="zh-TW" altLang="en-US"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5" name="文字方塊 84">
            <a:extLst>
              <a:ext uri="{FF2B5EF4-FFF2-40B4-BE49-F238E27FC236}">
                <a16:creationId xmlns:a16="http://schemas.microsoft.com/office/drawing/2014/main" id="{323FD1B3-A7A4-4AD6-AA13-EDC8688B78D1}"/>
              </a:ext>
            </a:extLst>
          </p:cNvPr>
          <p:cNvSpPr txBox="1"/>
          <p:nvPr/>
        </p:nvSpPr>
        <p:spPr>
          <a:xfrm>
            <a:off x="6459510" y="3488865"/>
            <a:ext cx="4562947"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Guardian vSwitch Mode VM</a:t>
            </a:r>
            <a:r>
              <a:rPr kumimoji="0" lang="zh-TW" altLang="en-US"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 </a:t>
            </a: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Installer</a:t>
            </a:r>
            <a:endParaRPr kumimoji="0" lang="zh-TW" altLang="en-US"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endParaRPr>
          </a:p>
        </p:txBody>
      </p:sp>
      <p:sp>
        <p:nvSpPr>
          <p:cNvPr id="91" name="矩形: 圓角 90">
            <a:extLst>
              <a:ext uri="{FF2B5EF4-FFF2-40B4-BE49-F238E27FC236}">
                <a16:creationId xmlns:a16="http://schemas.microsoft.com/office/drawing/2014/main" id="{DAC452D4-1D24-4E9B-9091-2C50B2011777}"/>
              </a:ext>
            </a:extLst>
          </p:cNvPr>
          <p:cNvSpPr/>
          <p:nvPr/>
        </p:nvSpPr>
        <p:spPr>
          <a:xfrm>
            <a:off x="6445380" y="2746373"/>
            <a:ext cx="2556228" cy="421015"/>
          </a:xfrm>
          <a:prstGeom prst="roundRect">
            <a:avLst/>
          </a:prstGeom>
          <a:gradFill>
            <a:gsLst>
              <a:gs pos="0">
                <a:srgbClr val="0070C0"/>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RouterOS</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2" name="矩形: 圓角 91">
            <a:extLst>
              <a:ext uri="{FF2B5EF4-FFF2-40B4-BE49-F238E27FC236}">
                <a16:creationId xmlns:a16="http://schemas.microsoft.com/office/drawing/2014/main" id="{6649E98F-113A-4B41-9C83-3DF83BD2331D}"/>
              </a:ext>
            </a:extLst>
          </p:cNvPr>
          <p:cNvSpPr/>
          <p:nvPr/>
        </p:nvSpPr>
        <p:spPr>
          <a:xfrm>
            <a:off x="9110304" y="2746371"/>
            <a:ext cx="1031465" cy="421015"/>
          </a:xfrm>
          <a:prstGeom prst="roundRect">
            <a:avLst/>
          </a:prstGeom>
          <a:gradFill>
            <a:gsLst>
              <a:gs pos="0">
                <a:srgbClr val="0070C0"/>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3" name="矩形: 圓角 92">
            <a:extLst>
              <a:ext uri="{FF2B5EF4-FFF2-40B4-BE49-F238E27FC236}">
                <a16:creationId xmlns:a16="http://schemas.microsoft.com/office/drawing/2014/main" id="{02C6FFDB-7000-4D88-82E3-8E09E6CEC7C1}"/>
              </a:ext>
            </a:extLst>
          </p:cNvPr>
          <p:cNvSpPr/>
          <p:nvPr/>
        </p:nvSpPr>
        <p:spPr>
          <a:xfrm>
            <a:off x="10250464" y="2746370"/>
            <a:ext cx="772025" cy="421015"/>
          </a:xfrm>
          <a:prstGeom prst="roundRect">
            <a:avLst/>
          </a:prstGeom>
          <a:gradFill>
            <a:gsLst>
              <a:gs pos="0">
                <a:srgbClr val="0070C0"/>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8" name="矩形: 圓角 97">
            <a:extLst>
              <a:ext uri="{FF2B5EF4-FFF2-40B4-BE49-F238E27FC236}">
                <a16:creationId xmlns:a16="http://schemas.microsoft.com/office/drawing/2014/main" id="{557C453F-966F-4885-A37B-A139DDF4D11B}"/>
              </a:ext>
            </a:extLst>
          </p:cNvPr>
          <p:cNvSpPr/>
          <p:nvPr/>
        </p:nvSpPr>
        <p:spPr>
          <a:xfrm>
            <a:off x="8106071" y="5794183"/>
            <a:ext cx="2916386" cy="421015"/>
          </a:xfrm>
          <a:prstGeom prst="roundRect">
            <a:avLst/>
          </a:prstGeom>
          <a:gradFill>
            <a:gsLst>
              <a:gs pos="0">
                <a:srgbClr val="46A9CE"/>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 Networking Devices</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9" name="矩形: 圓角 98">
            <a:extLst>
              <a:ext uri="{FF2B5EF4-FFF2-40B4-BE49-F238E27FC236}">
                <a16:creationId xmlns:a16="http://schemas.microsoft.com/office/drawing/2014/main" id="{72A66E04-C9B1-4AFD-A6FF-E89650D17065}"/>
              </a:ext>
            </a:extLst>
          </p:cNvPr>
          <p:cNvSpPr/>
          <p:nvPr/>
        </p:nvSpPr>
        <p:spPr>
          <a:xfrm>
            <a:off x="6445347" y="5794183"/>
            <a:ext cx="1416052" cy="421015"/>
          </a:xfrm>
          <a:prstGeom prst="roundRect">
            <a:avLst/>
          </a:prstGeom>
          <a:gradFill>
            <a:gsLst>
              <a:gs pos="0">
                <a:srgbClr val="46A9CE"/>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Internet</a:t>
            </a:r>
            <a:endParaRPr kumimoji="0" lang="zh-TW" altLang="en-US" sz="180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02" name="文字方塊 101">
            <a:extLst>
              <a:ext uri="{FF2B5EF4-FFF2-40B4-BE49-F238E27FC236}">
                <a16:creationId xmlns:a16="http://schemas.microsoft.com/office/drawing/2014/main" id="{41A564BC-5550-404C-ACAC-A437F569EB2E}"/>
              </a:ext>
            </a:extLst>
          </p:cNvPr>
          <p:cNvSpPr txBox="1"/>
          <p:nvPr/>
        </p:nvSpPr>
        <p:spPr>
          <a:xfrm>
            <a:off x="6459510" y="2061795"/>
            <a:ext cx="4562947" cy="461665"/>
          </a:xfrm>
          <a:prstGeom prst="rect">
            <a:avLst/>
          </a:prstGeom>
          <a:gradFill>
            <a:gsLst>
              <a:gs pos="0">
                <a:schemeClr val="bg1">
                  <a:lumMod val="50000"/>
                </a:schemeClr>
              </a:gs>
              <a:gs pos="100000">
                <a:schemeClr val="tx1"/>
              </a:gs>
            </a:gsLst>
            <a:lin ang="5400000" scaled="0"/>
          </a:gra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a:t>
            </a:r>
            <a:r>
              <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solution</a:t>
            </a:r>
            <a:endPar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3" name="圖片 2">
            <a:extLst>
              <a:ext uri="{FF2B5EF4-FFF2-40B4-BE49-F238E27FC236}">
                <a16:creationId xmlns:a16="http://schemas.microsoft.com/office/drawing/2014/main" id="{B89D4183-8E1E-40A0-9B87-7D2ED32EC1D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77370" y="3702447"/>
            <a:ext cx="4856115" cy="1895151"/>
          </a:xfrm>
          <a:prstGeom prst="rect">
            <a:avLst/>
          </a:prstGeom>
        </p:spPr>
      </p:pic>
    </p:spTree>
    <p:extLst>
      <p:ext uri="{BB962C8B-B14F-4D97-AF65-F5344CB8AC3E}">
        <p14:creationId xmlns:p14="http://schemas.microsoft.com/office/powerpoint/2010/main" val="22198023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a:t>QGD-3014-16PT </a:t>
            </a:r>
            <a:br>
              <a:rPr lang="en-US" altLang="zh-TW"/>
            </a:br>
            <a:r>
              <a:rPr lang="en-US" altLang="zh-TW"/>
              <a:t>Use cases</a:t>
            </a:r>
            <a:endParaRPr lang="zh-TW" altLang="en-US"/>
          </a:p>
        </p:txBody>
      </p:sp>
    </p:spTree>
    <p:extLst>
      <p:ext uri="{BB962C8B-B14F-4D97-AF65-F5344CB8AC3E}">
        <p14:creationId xmlns:p14="http://schemas.microsoft.com/office/powerpoint/2010/main" val="836998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a:t>Feedback of</a:t>
            </a:r>
            <a:r>
              <a:rPr lang="zh-TW" altLang="en-US"/>
              <a:t> </a:t>
            </a:r>
            <a:r>
              <a:rPr lang="en-US" altLang="zh-TW"/>
              <a:t>QGD</a:t>
            </a:r>
            <a:r>
              <a:rPr lang="zh-TW" altLang="en-US"/>
              <a:t> </a:t>
            </a:r>
            <a:r>
              <a:rPr lang="en-US" altLang="zh-TW"/>
              <a:t>IP</a:t>
            </a:r>
            <a:r>
              <a:rPr lang="zh-TW" altLang="en-US"/>
              <a:t> </a:t>
            </a:r>
            <a:r>
              <a:rPr lang="en-US" altLang="zh-TW"/>
              <a:t>Surveillance</a:t>
            </a:r>
            <a:endParaRPr lang="zh-TW" altLang="en-US"/>
          </a:p>
        </p:txBody>
      </p:sp>
      <p:pic>
        <p:nvPicPr>
          <p:cNvPr id="6" name="圖片 5">
            <a:extLst>
              <a:ext uri="{FF2B5EF4-FFF2-40B4-BE49-F238E27FC236}">
                <a16:creationId xmlns:a16="http://schemas.microsoft.com/office/drawing/2014/main" id="{C1AEB59C-414F-4092-AB72-789763153C4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6203" y="1433014"/>
            <a:ext cx="11459594" cy="5281685"/>
          </a:xfrm>
          <a:prstGeom prst="rect">
            <a:avLst/>
          </a:prstGeom>
          <a:effectLst>
            <a:outerShdw blurRad="50800" dist="38100" dir="2700000" algn="tl" rotWithShape="0">
              <a:prstClr val="black">
                <a:alpha val="40000"/>
              </a:prstClr>
            </a:outerShdw>
          </a:effectLst>
        </p:spPr>
      </p:pic>
      <p:sp>
        <p:nvSpPr>
          <p:cNvPr id="7" name="文字方塊 6">
            <a:extLst>
              <a:ext uri="{FF2B5EF4-FFF2-40B4-BE49-F238E27FC236}">
                <a16:creationId xmlns:a16="http://schemas.microsoft.com/office/drawing/2014/main" id="{59C6E506-1E96-4E53-AA41-BD21C968770B}"/>
              </a:ext>
            </a:extLst>
          </p:cNvPr>
          <p:cNvSpPr txBox="1"/>
          <p:nvPr/>
        </p:nvSpPr>
        <p:spPr>
          <a:xfrm>
            <a:off x="2142697" y="1893732"/>
            <a:ext cx="3094577" cy="830997"/>
          </a:xfrm>
          <a:prstGeom prst="rect">
            <a:avLst/>
          </a:prstGeom>
          <a:noFill/>
        </p:spPr>
        <p:txBody>
          <a:bodyPr wrap="square" lIns="91440" tIns="45720" rIns="91440" bIns="45720" rtlCol="0" anchor="t">
            <a:spAutoFit/>
          </a:bodyPr>
          <a:lstStyle/>
          <a:p>
            <a:pPr>
              <a:defRPr/>
            </a:pPr>
            <a:r>
              <a:rPr kumimoji="0" lang="en-US" altLang="zh-TW" sz="1600" b="1" i="0" u="none" strike="noStrike" kern="1200" cap="none" spc="0" normalizeH="0" baseline="0" noProof="0">
                <a:ln>
                  <a:noFill/>
                </a:ln>
                <a:effectLst/>
                <a:uLnTx/>
                <a:uFillTx/>
                <a:latin typeface="Arial"/>
                <a:ea typeface="微軟正黑體"/>
                <a:cs typeface="Arial"/>
              </a:rPr>
              <a:t>Our store outlook </a:t>
            </a:r>
            <a:r>
              <a:rPr lang="en-US" altLang="zh-TW" sz="1600" b="1">
                <a:latin typeface="Arial"/>
                <a:ea typeface="微軟正黑體"/>
                <a:cs typeface="Arial"/>
              </a:rPr>
              <a:t>is stylish</a:t>
            </a:r>
            <a:r>
              <a:rPr kumimoji="0" lang="en-US" altLang="zh-TW" sz="1600" b="1" i="0" u="none" strike="noStrike" kern="1200" cap="none" spc="0" normalizeH="0" baseline="0" noProof="0">
                <a:ln>
                  <a:noFill/>
                </a:ln>
                <a:effectLst/>
                <a:uLnTx/>
                <a:uFillTx/>
                <a:latin typeface="Arial"/>
                <a:ea typeface="微軟正黑體"/>
                <a:cs typeface="Arial"/>
              </a:rPr>
              <a:t>, could you provide a </a:t>
            </a:r>
            <a:r>
              <a:rPr lang="en-US" altLang="zh-TW" sz="1600" b="1">
                <a:latin typeface="Arial"/>
                <a:ea typeface="微軟正黑體"/>
                <a:cs typeface="Arial"/>
              </a:rPr>
              <a:t>solution with</a:t>
            </a:r>
            <a:r>
              <a:rPr kumimoji="0" lang="en-US" altLang="zh-TW" sz="1600" b="1" i="0" u="none" strike="noStrike" kern="1200" cap="none" spc="0" normalizeH="0" baseline="0" noProof="0">
                <a:ln>
                  <a:noFill/>
                </a:ln>
                <a:effectLst/>
                <a:uLnTx/>
                <a:uFillTx/>
                <a:latin typeface="Arial"/>
                <a:ea typeface="微軟正黑體"/>
                <a:cs typeface="Arial"/>
              </a:rPr>
              <a:t> stylish-outlook ?</a:t>
            </a:r>
            <a:endParaRPr kumimoji="0" lang="zh-TW" altLang="en-US" sz="1600" b="1" i="0" u="none" strike="noStrike" kern="1200" cap="none" spc="0" normalizeH="0" baseline="0" noProof="0">
              <a:ln>
                <a:noFill/>
              </a:ln>
              <a:effectLst/>
              <a:uLnTx/>
              <a:uFillTx/>
              <a:latin typeface="Arial"/>
              <a:ea typeface="微軟正黑體"/>
              <a:cs typeface="Arial"/>
            </a:endParaRPr>
          </a:p>
        </p:txBody>
      </p:sp>
      <p:sp>
        <p:nvSpPr>
          <p:cNvPr id="8" name="文字方塊 7">
            <a:extLst>
              <a:ext uri="{FF2B5EF4-FFF2-40B4-BE49-F238E27FC236}">
                <a16:creationId xmlns:a16="http://schemas.microsoft.com/office/drawing/2014/main" id="{BE656F46-D02A-4B01-B6C0-E0F6954BA920}"/>
              </a:ext>
            </a:extLst>
          </p:cNvPr>
          <p:cNvSpPr txBox="1"/>
          <p:nvPr/>
        </p:nvSpPr>
        <p:spPr>
          <a:xfrm>
            <a:off x="5404511" y="3429000"/>
            <a:ext cx="299028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a:ln>
                  <a:noFill/>
                </a:ln>
                <a:effectLst/>
                <a:uLnTx/>
                <a:uFillTx/>
                <a:latin typeface="Arial"/>
                <a:ea typeface="微軟正黑體"/>
                <a:cs typeface="Arial"/>
              </a:rPr>
              <a:t>QGD </a:t>
            </a:r>
            <a:r>
              <a:rPr lang="en-US" altLang="zh-TW" sz="1600" b="1" dirty="0">
                <a:latin typeface="Arial"/>
                <a:ea typeface="微軟正黑體"/>
                <a:cs typeface="Arial"/>
              </a:rPr>
              <a:t>form factor is Rackmount,</a:t>
            </a:r>
            <a:r>
              <a:rPr lang="zh-TW" altLang="en-US" sz="1600" b="1" dirty="0">
                <a:latin typeface="Arial"/>
                <a:ea typeface="微軟正黑體"/>
                <a:cs typeface="Arial"/>
              </a:rPr>
              <a:t> </a:t>
            </a:r>
            <a:r>
              <a:rPr lang="en-US" altLang="zh-TW" sz="1600" b="1" dirty="0">
                <a:latin typeface="Arial"/>
                <a:ea typeface="微軟正黑體"/>
                <a:cs typeface="Arial"/>
              </a:rPr>
              <a:t>do</a:t>
            </a:r>
            <a:r>
              <a:rPr lang="zh-TW" altLang="en-US" sz="1600" b="1" dirty="0">
                <a:latin typeface="Arial"/>
                <a:ea typeface="微軟正黑體"/>
                <a:cs typeface="Arial"/>
              </a:rPr>
              <a:t> </a:t>
            </a:r>
            <a:r>
              <a:rPr lang="en-US" altLang="zh-TW" sz="1600" b="1" dirty="0">
                <a:latin typeface="Arial"/>
                <a:ea typeface="微軟正黑體"/>
                <a:cs typeface="Arial"/>
              </a:rPr>
              <a:t>you</a:t>
            </a:r>
            <a:r>
              <a:rPr lang="zh-TW" altLang="en-US" sz="1600" b="1" dirty="0">
                <a:latin typeface="Arial"/>
                <a:ea typeface="微軟正黑體"/>
                <a:cs typeface="Arial"/>
              </a:rPr>
              <a:t> </a:t>
            </a:r>
            <a:r>
              <a:rPr lang="en-US" altLang="zh-TW" sz="1600" b="1" dirty="0">
                <a:latin typeface="Arial"/>
                <a:ea typeface="微軟正黑體"/>
                <a:cs typeface="Arial"/>
              </a:rPr>
              <a:t>have</a:t>
            </a:r>
            <a:r>
              <a:rPr lang="zh-TW" altLang="en-US" sz="1600" b="1" dirty="0">
                <a:latin typeface="Arial"/>
                <a:ea typeface="微軟正黑體"/>
                <a:cs typeface="Arial"/>
              </a:rPr>
              <a:t> </a:t>
            </a:r>
            <a:r>
              <a:rPr lang="en-US" altLang="zh-TW" sz="1600" b="1" dirty="0">
                <a:latin typeface="Arial"/>
                <a:ea typeface="微軟正黑體"/>
                <a:cs typeface="Arial"/>
              </a:rPr>
              <a:t>Desktop</a:t>
            </a:r>
            <a:r>
              <a:rPr lang="zh-TW" altLang="en-US" sz="1600" b="1" dirty="0">
                <a:latin typeface="Arial"/>
                <a:ea typeface="微軟正黑體"/>
                <a:cs typeface="Arial"/>
              </a:rPr>
              <a:t> </a:t>
            </a:r>
            <a:r>
              <a:rPr lang="en-US" altLang="zh-TW" sz="1600" b="1" dirty="0">
                <a:latin typeface="Arial"/>
                <a:ea typeface="微軟正黑體"/>
                <a:cs typeface="Arial"/>
              </a:rPr>
              <a:t>model?</a:t>
            </a:r>
            <a:endParaRPr kumimoji="0" lang="en-US" altLang="zh-TW" sz="1600" b="1" i="0" u="none" strike="noStrike" kern="1200" cap="none" spc="0" normalizeH="0" baseline="0" noProof="0" dirty="0">
              <a:ln>
                <a:noFill/>
              </a:ln>
              <a:effectLst/>
              <a:uLnTx/>
              <a:uFillTx/>
              <a:latin typeface="Arial"/>
              <a:ea typeface="微軟正黑體"/>
              <a:cs typeface="Arial"/>
            </a:endParaRPr>
          </a:p>
        </p:txBody>
      </p:sp>
      <p:sp>
        <p:nvSpPr>
          <p:cNvPr id="9" name="文字方塊 8">
            <a:extLst>
              <a:ext uri="{FF2B5EF4-FFF2-40B4-BE49-F238E27FC236}">
                <a16:creationId xmlns:a16="http://schemas.microsoft.com/office/drawing/2014/main" id="{997A0D89-98FB-4988-99F9-3127AE2097B8}"/>
              </a:ext>
            </a:extLst>
          </p:cNvPr>
          <p:cNvSpPr txBox="1"/>
          <p:nvPr/>
        </p:nvSpPr>
        <p:spPr>
          <a:xfrm>
            <a:off x="8667126" y="4927644"/>
            <a:ext cx="3051632" cy="1077218"/>
          </a:xfrm>
          <a:prstGeom prst="rect">
            <a:avLst/>
          </a:prstGeom>
          <a:noFill/>
        </p:spPr>
        <p:txBody>
          <a:bodyPr wrap="square" lIns="91440" tIns="45720" rIns="91440" bIns="45720" rtlCol="0" anchor="t">
            <a:spAutoFit/>
          </a:bodyPr>
          <a:lstStyle/>
          <a:p>
            <a:pPr>
              <a:defRPr/>
            </a:pPr>
            <a:r>
              <a:rPr kumimoji="0" lang="en-US" altLang="zh-TW" sz="1600" b="1" i="0" u="none" strike="noStrike" kern="1200" cap="none" spc="0" normalizeH="0" baseline="0" noProof="0" dirty="0">
                <a:ln>
                  <a:noFill/>
                </a:ln>
                <a:effectLst/>
                <a:uLnTx/>
                <a:uFillTx/>
                <a:latin typeface="Arial"/>
                <a:ea typeface="微軟正黑體"/>
                <a:cs typeface="Arial"/>
              </a:rPr>
              <a:t>Can QGD </a:t>
            </a:r>
            <a:r>
              <a:rPr lang="en-US" altLang="zh-TW" sz="1600" b="1" dirty="0">
                <a:latin typeface="Arial"/>
                <a:ea typeface="微軟正黑體"/>
                <a:cs typeface="Arial"/>
              </a:rPr>
              <a:t>expands</a:t>
            </a:r>
            <a:r>
              <a:rPr kumimoji="0" lang="zh-TW" altLang="en-US" sz="1600" b="1" i="0" u="none" strike="noStrike" kern="1200" cap="none" spc="0" normalizeH="0" baseline="0" noProof="0" dirty="0">
                <a:ln>
                  <a:noFill/>
                </a:ln>
                <a:effectLst/>
                <a:uLnTx/>
                <a:uFillTx/>
                <a:latin typeface="Arial"/>
                <a:ea typeface="微軟正黑體"/>
                <a:cs typeface="Arial"/>
              </a:rPr>
              <a:t> </a:t>
            </a:r>
            <a:r>
              <a:rPr kumimoji="0" lang="en-US" altLang="zh-TW" sz="1600" b="1" i="0" u="none" strike="noStrike" kern="1200" cap="none" spc="0" normalizeH="0" baseline="0" noProof="0" dirty="0">
                <a:ln>
                  <a:noFill/>
                </a:ln>
                <a:effectLst/>
                <a:uLnTx/>
                <a:uFillTx/>
                <a:latin typeface="Arial"/>
                <a:ea typeface="微軟正黑體"/>
                <a:cs typeface="Arial"/>
              </a:rPr>
              <a:t>more HDD capacity </a:t>
            </a:r>
            <a:r>
              <a:rPr lang="en-US" altLang="zh-TW" sz="1600" b="1" dirty="0">
                <a:latin typeface="Arial"/>
                <a:ea typeface="微軟正黑體"/>
                <a:cs typeface="Arial"/>
              </a:rPr>
              <a:t>like NAS? </a:t>
            </a:r>
            <a:r>
              <a:rPr kumimoji="0" lang="zh-TW" altLang="en-US" sz="1600" b="1" i="0" u="none" strike="noStrike" kern="1200" cap="none" spc="0" normalizeH="0" baseline="0" noProof="0" dirty="0">
                <a:ln>
                  <a:noFill/>
                </a:ln>
                <a:effectLst/>
                <a:uLnTx/>
                <a:uFillTx/>
                <a:latin typeface="Arial"/>
                <a:ea typeface="微軟正黑體"/>
                <a:cs typeface="Arial"/>
              </a:rPr>
              <a:t> </a:t>
            </a:r>
            <a:r>
              <a:rPr kumimoji="0" lang="en-US" altLang="zh-TW" sz="1600" b="1" i="0" u="none" strike="noStrike" kern="1200" cap="none" spc="0" normalizeH="0" baseline="0" noProof="0" dirty="0">
                <a:ln>
                  <a:noFill/>
                </a:ln>
                <a:effectLst/>
                <a:uLnTx/>
                <a:uFillTx/>
                <a:latin typeface="Arial"/>
                <a:ea typeface="微軟正黑體"/>
                <a:cs typeface="Arial"/>
              </a:rPr>
              <a:t>Since we don’t have budget </a:t>
            </a:r>
            <a:r>
              <a:rPr lang="en-US" altLang="zh-TW" sz="1600" b="1" dirty="0">
                <a:latin typeface="Arial"/>
                <a:ea typeface="微軟正黑體"/>
                <a:cs typeface="Arial"/>
              </a:rPr>
              <a:t>to install </a:t>
            </a:r>
            <a:r>
              <a:rPr kumimoji="0" lang="en-US" altLang="zh-TW" sz="1600" b="1" i="0" u="none" strike="noStrike" kern="1200" cap="none" spc="0" normalizeH="0" baseline="0" noProof="0" dirty="0">
                <a:ln>
                  <a:noFill/>
                </a:ln>
                <a:effectLst/>
                <a:uLnTx/>
                <a:uFillTx/>
                <a:latin typeface="Arial"/>
                <a:ea typeface="微軟正黑體"/>
                <a:cs typeface="Arial"/>
              </a:rPr>
              <a:t>additional </a:t>
            </a:r>
            <a:r>
              <a:rPr lang="en-US" altLang="zh-TW" sz="1600" b="1" dirty="0">
                <a:latin typeface="Arial"/>
                <a:ea typeface="微軟正黑體"/>
                <a:cs typeface="Arial"/>
              </a:rPr>
              <a:t>NAS.</a:t>
            </a:r>
            <a:endParaRPr kumimoji="0" lang="en-US" altLang="zh-TW" sz="1600" b="1" i="0" u="none" strike="noStrike" kern="1200" cap="none" spc="0" normalizeH="0" baseline="0" noProof="0" dirty="0">
              <a:ln>
                <a:noFill/>
              </a:ln>
              <a:effectLst/>
              <a:uLnTx/>
              <a:uFillTx/>
              <a:latin typeface="Arial"/>
              <a:ea typeface="微軟正黑體"/>
              <a:cs typeface="Arial"/>
            </a:endParaRPr>
          </a:p>
        </p:txBody>
      </p:sp>
    </p:spTree>
    <p:extLst>
      <p:ext uri="{BB962C8B-B14F-4D97-AF65-F5344CB8AC3E}">
        <p14:creationId xmlns:p14="http://schemas.microsoft.com/office/powerpoint/2010/main" val="2249639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53C7E3C-775B-4120-A774-40DFA27BFAE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78132" y="244550"/>
            <a:ext cx="8692942" cy="6443458"/>
          </a:xfrm>
          <a:prstGeom prst="rect">
            <a:avLst/>
          </a:prstGeom>
        </p:spPr>
      </p:pic>
      <p:sp>
        <p:nvSpPr>
          <p:cNvPr id="2" name="標題 1">
            <a:extLst>
              <a:ext uri="{FF2B5EF4-FFF2-40B4-BE49-F238E27FC236}">
                <a16:creationId xmlns:a16="http://schemas.microsoft.com/office/drawing/2014/main" id="{69704797-80D1-412D-AA78-6FF7D6100B5C}"/>
              </a:ext>
            </a:extLst>
          </p:cNvPr>
          <p:cNvSpPr>
            <a:spLocks noGrp="1"/>
          </p:cNvSpPr>
          <p:nvPr>
            <p:ph type="title"/>
          </p:nvPr>
        </p:nvSpPr>
        <p:spPr>
          <a:xfrm>
            <a:off x="287079" y="382138"/>
            <a:ext cx="5185673" cy="1491324"/>
          </a:xfrm>
        </p:spPr>
        <p:txBody>
          <a:bodyPr>
            <a:noAutofit/>
          </a:bodyPr>
          <a:lstStyle/>
          <a:p>
            <a:r>
              <a:rPr lang="en-US" altLang="zh-TW" sz="3600" b="1"/>
              <a:t>Guardian solution for</a:t>
            </a:r>
            <a:br>
              <a:rPr lang="en-US" altLang="zh-TW" sz="3600" b="1"/>
            </a:br>
            <a:r>
              <a:rPr lang="en-US" altLang="zh-TW" sz="3600" b="1"/>
              <a:t>SMB and workstation</a:t>
            </a:r>
            <a:endParaRPr lang="zh-TW" altLang="en-US" sz="3600"/>
          </a:p>
        </p:txBody>
      </p:sp>
      <p:sp>
        <p:nvSpPr>
          <p:cNvPr id="31" name="矩形 30">
            <a:extLst>
              <a:ext uri="{FF2B5EF4-FFF2-40B4-BE49-F238E27FC236}">
                <a16:creationId xmlns:a16="http://schemas.microsoft.com/office/drawing/2014/main" id="{A791985E-0D08-4D6B-8F80-221AE7BC8B9C}"/>
              </a:ext>
            </a:extLst>
          </p:cNvPr>
          <p:cNvSpPr/>
          <p:nvPr/>
        </p:nvSpPr>
        <p:spPr>
          <a:xfrm>
            <a:off x="410779" y="1884514"/>
            <a:ext cx="4458913" cy="40011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n-cs"/>
              </a:rPr>
              <a:t>PoE</a:t>
            </a:r>
            <a:r>
              <a:rPr kumimoji="0" lang="zh-TW" altLang="en-US" sz="2000" b="1"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n-cs"/>
              </a:rPr>
              <a:t> </a:t>
            </a:r>
            <a:endParaRPr kumimoji="0" lang="en-US" altLang="zh-TW" sz="2000" b="1"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
        <p:nvSpPr>
          <p:cNvPr id="32" name="矩形: 圓角 31">
            <a:extLst>
              <a:ext uri="{FF2B5EF4-FFF2-40B4-BE49-F238E27FC236}">
                <a16:creationId xmlns:a16="http://schemas.microsoft.com/office/drawing/2014/main" id="{B8232E7F-05FC-4236-A423-1C6EFD9EF697}"/>
              </a:ext>
            </a:extLst>
          </p:cNvPr>
          <p:cNvSpPr/>
          <p:nvPr/>
        </p:nvSpPr>
        <p:spPr>
          <a:xfrm>
            <a:off x="2698197" y="2425600"/>
            <a:ext cx="2171498" cy="107442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382EBF47-CBB5-4207-863C-0F6BFC32B83B}"/>
              </a:ext>
            </a:extLst>
          </p:cNvPr>
          <p:cNvSpPr/>
          <p:nvPr/>
        </p:nvSpPr>
        <p:spPr>
          <a:xfrm>
            <a:off x="410782" y="2425600"/>
            <a:ext cx="2171498" cy="107442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文字方塊 33">
            <a:extLst>
              <a:ext uri="{FF2B5EF4-FFF2-40B4-BE49-F238E27FC236}">
                <a16:creationId xmlns:a16="http://schemas.microsoft.com/office/drawing/2014/main" id="{C70EA22B-AA1B-48CF-A1C0-F2FA25FE019A}"/>
              </a:ext>
            </a:extLst>
          </p:cNvPr>
          <p:cNvSpPr txBox="1"/>
          <p:nvPr/>
        </p:nvSpPr>
        <p:spPr>
          <a:xfrm>
            <a:off x="499186" y="2537039"/>
            <a:ext cx="1329613" cy="1154162"/>
          </a:xfrm>
          <a:prstGeom prst="rect">
            <a:avLst/>
          </a:prstGeom>
          <a:noFill/>
          <a:ln>
            <a:noFill/>
          </a:ln>
        </p:spPr>
        <p:txBody>
          <a:bodyPr wrap="square" rtlCol="0">
            <a:spAutoFit/>
          </a:bodyPr>
          <a:lstStyle/>
          <a:p>
            <a:pPr defTabSz="457200">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Surveillance</a:t>
            </a:r>
          </a:p>
          <a:p>
            <a:pPr defTabSz="457200">
              <a:defRPr/>
            </a:pPr>
            <a:r>
              <a:rPr kumimoji="0" lang="en-US" altLang="zh-TW" sz="11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Power multiple cameras and integrating QVR Pro solution</a:t>
            </a:r>
            <a:endParaRPr kumimoji="0" lang="en-US" altLang="zh-TW" sz="16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abic Typesetting" panose="03020402040406030203" pitchFamily="66" charset="-78"/>
            </a:endParaRPr>
          </a:p>
        </p:txBody>
      </p:sp>
      <p:sp>
        <p:nvSpPr>
          <p:cNvPr id="42" name="矩形: 圓角 41">
            <a:extLst>
              <a:ext uri="{FF2B5EF4-FFF2-40B4-BE49-F238E27FC236}">
                <a16:creationId xmlns:a16="http://schemas.microsoft.com/office/drawing/2014/main" id="{EE3E87DF-4353-49BD-A219-CC0134AAA5DA}"/>
              </a:ext>
            </a:extLst>
          </p:cNvPr>
          <p:cNvSpPr/>
          <p:nvPr/>
        </p:nvSpPr>
        <p:spPr>
          <a:xfrm>
            <a:off x="410781" y="3645353"/>
            <a:ext cx="4458913" cy="107442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3" name="文字方塊 42">
            <a:extLst>
              <a:ext uri="{FF2B5EF4-FFF2-40B4-BE49-F238E27FC236}">
                <a16:creationId xmlns:a16="http://schemas.microsoft.com/office/drawing/2014/main" id="{27A6CE40-5E5F-4F0B-A233-2A6CE5936DDA}"/>
              </a:ext>
            </a:extLst>
          </p:cNvPr>
          <p:cNvSpPr txBox="1"/>
          <p:nvPr/>
        </p:nvSpPr>
        <p:spPr>
          <a:xfrm>
            <a:off x="499186" y="3773625"/>
            <a:ext cx="1767829" cy="815608"/>
          </a:xfrm>
          <a:prstGeom prst="rect">
            <a:avLst/>
          </a:prstGeom>
          <a:noFill/>
          <a:ln>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Network device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IP</a:t>
            </a:r>
            <a:r>
              <a:rPr kumimoji="0" lang="zh-TW" altLang="en-US" sz="1100" b="0"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 </a:t>
            </a:r>
            <a:r>
              <a:rPr lang="en-US" altLang="zh-TW" sz="1100">
                <a:latin typeface="Arial" panose="020B0604020202020204" pitchFamily="34" charset="0"/>
                <a:ea typeface="微軟正黑體"/>
                <a:cs typeface="Arial" panose="020B0604020202020204" pitchFamily="34" charset="0"/>
              </a:rPr>
              <a:t>Printer, </a:t>
            </a:r>
            <a:r>
              <a:rPr kumimoji="0" lang="en-US" altLang="zh-TW" sz="1100" b="0"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VoIP</a:t>
            </a:r>
            <a:r>
              <a:rPr lang="en-US" altLang="zh-TW" sz="1100">
                <a:latin typeface="Arial" panose="020B0604020202020204" pitchFamily="34" charset="0"/>
                <a:ea typeface="微軟正黑體"/>
                <a:cs typeface="Arial" panose="020B0604020202020204" pitchFamily="34" charset="0"/>
              </a:rPr>
              <a:t> </a:t>
            </a:r>
            <a:r>
              <a:rPr kumimoji="0" lang="en-US" altLang="zh-TW" sz="1100" b="0"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Phone with network access management</a:t>
            </a:r>
          </a:p>
        </p:txBody>
      </p:sp>
      <p:sp>
        <p:nvSpPr>
          <p:cNvPr id="46" name="文字方塊 45">
            <a:extLst>
              <a:ext uri="{FF2B5EF4-FFF2-40B4-BE49-F238E27FC236}">
                <a16:creationId xmlns:a16="http://schemas.microsoft.com/office/drawing/2014/main" id="{F1928A83-5A78-4028-BEAB-9BAF781F9195}"/>
              </a:ext>
            </a:extLst>
          </p:cNvPr>
          <p:cNvSpPr txBox="1"/>
          <p:nvPr/>
        </p:nvSpPr>
        <p:spPr>
          <a:xfrm>
            <a:off x="2793092" y="2546880"/>
            <a:ext cx="1458066" cy="861774"/>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Wi-Fi PoE 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PoE powered </a:t>
            </a:r>
            <a:r>
              <a:rPr lang="en-US" altLang="zh-TW" sz="1200">
                <a:solidFill>
                  <a:prstClr val="black"/>
                </a:solidFill>
                <a:latin typeface="Arial" panose="020B0604020202020204" pitchFamily="34" charset="0"/>
                <a:ea typeface="微軟正黑體" panose="020B0604030504040204" pitchFamily="34" charset="-120"/>
                <a:cs typeface="Arial" panose="020B0604020202020204" pitchFamily="34" charset="0"/>
              </a:rPr>
              <a:t>with </a:t>
            </a: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installation of AP Controller software</a:t>
            </a:r>
          </a:p>
        </p:txBody>
      </p:sp>
      <p:pic>
        <p:nvPicPr>
          <p:cNvPr id="20" name="圖片 19">
            <a:extLst>
              <a:ext uri="{FF2B5EF4-FFF2-40B4-BE49-F238E27FC236}">
                <a16:creationId xmlns:a16="http://schemas.microsoft.com/office/drawing/2014/main" id="{26D3C291-3DAD-4671-AF2C-B46D97057E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3567" y="2373750"/>
            <a:ext cx="1351105" cy="1206495"/>
          </a:xfrm>
          <a:prstGeom prst="rect">
            <a:avLst/>
          </a:prstGeom>
        </p:spPr>
      </p:pic>
      <p:pic>
        <p:nvPicPr>
          <p:cNvPr id="57" name="圖片 56">
            <a:extLst>
              <a:ext uri="{FF2B5EF4-FFF2-40B4-BE49-F238E27FC236}">
                <a16:creationId xmlns:a16="http://schemas.microsoft.com/office/drawing/2014/main" id="{F5BC7C9F-CC00-409E-807A-50AB904C05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10960" y="3612823"/>
            <a:ext cx="1248069" cy="1114487"/>
          </a:xfrm>
          <a:prstGeom prst="rect">
            <a:avLst/>
          </a:prstGeom>
        </p:spPr>
      </p:pic>
      <p:pic>
        <p:nvPicPr>
          <p:cNvPr id="59" name="圖片 58" descr="一張含有 物件 的圖片&#10;&#10;自動產生的描述">
            <a:extLst>
              <a:ext uri="{FF2B5EF4-FFF2-40B4-BE49-F238E27FC236}">
                <a16:creationId xmlns:a16="http://schemas.microsoft.com/office/drawing/2014/main" id="{7652D2D9-40CB-4193-B126-7AFE5D6EF7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72916" y="2316120"/>
            <a:ext cx="1392510" cy="1242380"/>
          </a:xfrm>
          <a:prstGeom prst="rect">
            <a:avLst/>
          </a:prstGeom>
        </p:spPr>
      </p:pic>
      <p:pic>
        <p:nvPicPr>
          <p:cNvPr id="61" name="圖片 60">
            <a:extLst>
              <a:ext uri="{FF2B5EF4-FFF2-40B4-BE49-F238E27FC236}">
                <a16:creationId xmlns:a16="http://schemas.microsoft.com/office/drawing/2014/main" id="{8CDDC100-C76F-49F2-AF49-D110267126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4094" y="3792043"/>
            <a:ext cx="966942" cy="862693"/>
          </a:xfrm>
          <a:prstGeom prst="rect">
            <a:avLst/>
          </a:prstGeom>
        </p:spPr>
      </p:pic>
      <p:sp>
        <p:nvSpPr>
          <p:cNvPr id="64" name="矩形: 圓角 63">
            <a:extLst>
              <a:ext uri="{FF2B5EF4-FFF2-40B4-BE49-F238E27FC236}">
                <a16:creationId xmlns:a16="http://schemas.microsoft.com/office/drawing/2014/main" id="{1003432B-FC3C-42F3-B885-AE8A03A82B58}"/>
              </a:ext>
            </a:extLst>
          </p:cNvPr>
          <p:cNvSpPr/>
          <p:nvPr/>
        </p:nvSpPr>
        <p:spPr>
          <a:xfrm>
            <a:off x="410781" y="4826855"/>
            <a:ext cx="5061972" cy="1398453"/>
          </a:xfrm>
          <a:prstGeom prst="roundRect">
            <a:avLst>
              <a:gd name="adj" fmla="val 14946"/>
            </a:avLst>
          </a:prstGeom>
          <a:solidFill>
            <a:srgbClr val="FFC000"/>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4D63549B-90DD-400A-87D2-DAE812EAEC86}"/>
              </a:ext>
            </a:extLst>
          </p:cNvPr>
          <p:cNvSpPr txBox="1"/>
          <p:nvPr/>
        </p:nvSpPr>
        <p:spPr>
          <a:xfrm>
            <a:off x="3059540" y="4865106"/>
            <a:ext cx="2413212"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Remote Wake-up / Restart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Remotely restart devices while in abnormal operation or wake up the device.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0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E632CB36-744F-49FB-B663-205B6D9BD4CA}"/>
              </a:ext>
            </a:extLst>
          </p:cNvPr>
          <p:cNvSpPr txBox="1"/>
          <p:nvPr/>
        </p:nvSpPr>
        <p:spPr>
          <a:xfrm>
            <a:off x="495521" y="4877949"/>
            <a:ext cx="2297571" cy="79252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Firewall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05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Protect internal network via firewall without making any IP address changes on other devices.</a:t>
            </a:r>
          </a:p>
        </p:txBody>
      </p:sp>
      <p:sp>
        <p:nvSpPr>
          <p:cNvPr id="23" name="加號 22">
            <a:extLst>
              <a:ext uri="{FF2B5EF4-FFF2-40B4-BE49-F238E27FC236}">
                <a16:creationId xmlns:a16="http://schemas.microsoft.com/office/drawing/2014/main" id="{6AD91D51-E7AE-438F-A02B-38DC28FA3633}"/>
              </a:ext>
            </a:extLst>
          </p:cNvPr>
          <p:cNvSpPr/>
          <p:nvPr/>
        </p:nvSpPr>
        <p:spPr>
          <a:xfrm>
            <a:off x="2657679" y="4917197"/>
            <a:ext cx="473968" cy="50143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74" name="群組 73">
            <a:extLst>
              <a:ext uri="{FF2B5EF4-FFF2-40B4-BE49-F238E27FC236}">
                <a16:creationId xmlns:a16="http://schemas.microsoft.com/office/drawing/2014/main" id="{4EE17ED3-F19F-4E97-BD2A-BEAC67318670}"/>
              </a:ext>
            </a:extLst>
          </p:cNvPr>
          <p:cNvGrpSpPr/>
          <p:nvPr/>
        </p:nvGrpSpPr>
        <p:grpSpPr>
          <a:xfrm>
            <a:off x="9787066" y="1729995"/>
            <a:ext cx="1276696" cy="1140050"/>
            <a:chOff x="944339" y="-1377667"/>
            <a:chExt cx="1276696" cy="1140050"/>
          </a:xfrm>
        </p:grpSpPr>
        <p:sp>
          <p:nvSpPr>
            <p:cNvPr id="54" name="橢圓 53">
              <a:extLst>
                <a:ext uri="{FF2B5EF4-FFF2-40B4-BE49-F238E27FC236}">
                  <a16:creationId xmlns:a16="http://schemas.microsoft.com/office/drawing/2014/main" id="{6A59F4AE-CCAD-4F7E-9EA2-BF97C214E508}"/>
                </a:ext>
              </a:extLst>
            </p:cNvPr>
            <p:cNvSpPr/>
            <p:nvPr/>
          </p:nvSpPr>
          <p:spPr>
            <a:xfrm>
              <a:off x="112564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3" name="圖片 72">
              <a:extLst>
                <a:ext uri="{FF2B5EF4-FFF2-40B4-BE49-F238E27FC236}">
                  <a16:creationId xmlns:a16="http://schemas.microsoft.com/office/drawing/2014/main" id="{73751F0A-E194-45EC-A02F-0CB312E04B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4339" y="-1377667"/>
              <a:ext cx="1276696" cy="1140050"/>
            </a:xfrm>
            <a:prstGeom prst="rect">
              <a:avLst/>
            </a:prstGeom>
          </p:spPr>
        </p:pic>
      </p:grpSp>
      <p:grpSp>
        <p:nvGrpSpPr>
          <p:cNvPr id="79" name="群組 78">
            <a:extLst>
              <a:ext uri="{FF2B5EF4-FFF2-40B4-BE49-F238E27FC236}">
                <a16:creationId xmlns:a16="http://schemas.microsoft.com/office/drawing/2014/main" id="{1C11BC7C-DD9F-496C-B154-924A0CCCF485}"/>
              </a:ext>
            </a:extLst>
          </p:cNvPr>
          <p:cNvGrpSpPr/>
          <p:nvPr/>
        </p:nvGrpSpPr>
        <p:grpSpPr>
          <a:xfrm>
            <a:off x="8000295" y="832342"/>
            <a:ext cx="1178965" cy="1051858"/>
            <a:chOff x="-122009" y="-1333496"/>
            <a:chExt cx="1178965" cy="1051858"/>
          </a:xfrm>
        </p:grpSpPr>
        <p:sp>
          <p:nvSpPr>
            <p:cNvPr id="76" name="橢圓 75">
              <a:extLst>
                <a:ext uri="{FF2B5EF4-FFF2-40B4-BE49-F238E27FC236}">
                  <a16:creationId xmlns:a16="http://schemas.microsoft.com/office/drawing/2014/main" id="{F7B91666-2ED1-490F-BF1C-24A99663ED8E}"/>
                </a:ext>
              </a:extLst>
            </p:cNvPr>
            <p:cNvSpPr/>
            <p:nvPr/>
          </p:nvSpPr>
          <p:spPr>
            <a:xfrm>
              <a:off x="24631"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8" name="圖片 77" descr="一張含有 物件 的圖片&#10;&#10;自動產生的描述">
              <a:extLst>
                <a:ext uri="{FF2B5EF4-FFF2-40B4-BE49-F238E27FC236}">
                  <a16:creationId xmlns:a16="http://schemas.microsoft.com/office/drawing/2014/main" id="{A2137BD4-9A64-4B2E-A89E-81AB3E66AF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009" y="-1333496"/>
              <a:ext cx="1178965" cy="1051858"/>
            </a:xfrm>
            <a:prstGeom prst="rect">
              <a:avLst/>
            </a:prstGeom>
          </p:spPr>
        </p:pic>
      </p:grpSp>
      <p:grpSp>
        <p:nvGrpSpPr>
          <p:cNvPr id="84" name="群組 83">
            <a:extLst>
              <a:ext uri="{FF2B5EF4-FFF2-40B4-BE49-F238E27FC236}">
                <a16:creationId xmlns:a16="http://schemas.microsoft.com/office/drawing/2014/main" id="{6F3C496D-08BE-411E-B443-48713CF540E2}"/>
              </a:ext>
            </a:extLst>
          </p:cNvPr>
          <p:cNvGrpSpPr/>
          <p:nvPr/>
        </p:nvGrpSpPr>
        <p:grpSpPr>
          <a:xfrm>
            <a:off x="9636701" y="3644726"/>
            <a:ext cx="1177934" cy="1051858"/>
            <a:chOff x="-1178449" y="-1311485"/>
            <a:chExt cx="1177934" cy="1051858"/>
          </a:xfrm>
        </p:grpSpPr>
        <p:sp>
          <p:nvSpPr>
            <p:cNvPr id="81" name="橢圓 80">
              <a:extLst>
                <a:ext uri="{FF2B5EF4-FFF2-40B4-BE49-F238E27FC236}">
                  <a16:creationId xmlns:a16="http://schemas.microsoft.com/office/drawing/2014/main" id="{05C72569-560E-42D5-9093-4D65B99E934F}"/>
                </a:ext>
              </a:extLst>
            </p:cNvPr>
            <p:cNvSpPr/>
            <p:nvPr/>
          </p:nvSpPr>
          <p:spPr>
            <a:xfrm>
              <a:off x="-103232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3" name="圖片 82">
              <a:extLst>
                <a:ext uri="{FF2B5EF4-FFF2-40B4-BE49-F238E27FC236}">
                  <a16:creationId xmlns:a16="http://schemas.microsoft.com/office/drawing/2014/main" id="{704256D5-14E6-41C8-8765-476EE3C3E3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8449" y="-1311485"/>
              <a:ext cx="1177934" cy="1051858"/>
            </a:xfrm>
            <a:prstGeom prst="rect">
              <a:avLst/>
            </a:prstGeom>
          </p:spPr>
        </p:pic>
      </p:grpSp>
      <p:grpSp>
        <p:nvGrpSpPr>
          <p:cNvPr id="89" name="群組 88">
            <a:extLst>
              <a:ext uri="{FF2B5EF4-FFF2-40B4-BE49-F238E27FC236}">
                <a16:creationId xmlns:a16="http://schemas.microsoft.com/office/drawing/2014/main" id="{A4BAE742-F040-4155-8A14-B4E03FD50D9C}"/>
              </a:ext>
            </a:extLst>
          </p:cNvPr>
          <p:cNvGrpSpPr/>
          <p:nvPr/>
        </p:nvGrpSpPr>
        <p:grpSpPr>
          <a:xfrm>
            <a:off x="7129416" y="3236623"/>
            <a:ext cx="1068400" cy="953213"/>
            <a:chOff x="-1141719" y="-177576"/>
            <a:chExt cx="1068400" cy="953213"/>
          </a:xfrm>
        </p:grpSpPr>
        <p:sp>
          <p:nvSpPr>
            <p:cNvPr id="86" name="橢圓 85">
              <a:extLst>
                <a:ext uri="{FF2B5EF4-FFF2-40B4-BE49-F238E27FC236}">
                  <a16:creationId xmlns:a16="http://schemas.microsoft.com/office/drawing/2014/main" id="{BC95F7D1-466B-4751-BB43-EC370DA8D346}"/>
                </a:ext>
              </a:extLst>
            </p:cNvPr>
            <p:cNvSpPr/>
            <p:nvPr/>
          </p:nvSpPr>
          <p:spPr>
            <a:xfrm>
              <a:off x="-1032325" y="-152063"/>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8" name="圖片 87">
              <a:extLst>
                <a:ext uri="{FF2B5EF4-FFF2-40B4-BE49-F238E27FC236}">
                  <a16:creationId xmlns:a16="http://schemas.microsoft.com/office/drawing/2014/main" id="{165D7E09-229C-4D6B-972A-6C9C7C56080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41719" y="-177576"/>
              <a:ext cx="1068400" cy="953213"/>
            </a:xfrm>
            <a:prstGeom prst="rect">
              <a:avLst/>
            </a:prstGeom>
          </p:spPr>
        </p:pic>
      </p:grpSp>
      <p:grpSp>
        <p:nvGrpSpPr>
          <p:cNvPr id="37" name="群組 36">
            <a:extLst>
              <a:ext uri="{FF2B5EF4-FFF2-40B4-BE49-F238E27FC236}">
                <a16:creationId xmlns:a16="http://schemas.microsoft.com/office/drawing/2014/main" id="{93D03DFC-D485-4A69-9B1F-2E8AC1B5E363}"/>
              </a:ext>
            </a:extLst>
          </p:cNvPr>
          <p:cNvGrpSpPr/>
          <p:nvPr/>
        </p:nvGrpSpPr>
        <p:grpSpPr>
          <a:xfrm>
            <a:off x="6145412" y="2433928"/>
            <a:ext cx="1242642" cy="1108670"/>
            <a:chOff x="-1237950" y="-289015"/>
            <a:chExt cx="1242642" cy="1108670"/>
          </a:xfrm>
        </p:grpSpPr>
        <p:sp>
          <p:nvSpPr>
            <p:cNvPr id="38" name="橢圓 37">
              <a:extLst>
                <a:ext uri="{FF2B5EF4-FFF2-40B4-BE49-F238E27FC236}">
                  <a16:creationId xmlns:a16="http://schemas.microsoft.com/office/drawing/2014/main" id="{96AF9785-869D-49EE-8A5A-2ABBFB61DCD7}"/>
                </a:ext>
              </a:extLst>
            </p:cNvPr>
            <p:cNvSpPr/>
            <p:nvPr/>
          </p:nvSpPr>
          <p:spPr>
            <a:xfrm>
              <a:off x="-1032325" y="-152063"/>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9" name="圖片 38">
              <a:extLst>
                <a:ext uri="{FF2B5EF4-FFF2-40B4-BE49-F238E27FC236}">
                  <a16:creationId xmlns:a16="http://schemas.microsoft.com/office/drawing/2014/main" id="{3C99CFFF-C175-4FE3-99BB-6F27FA6AE112}"/>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237950" y="-289015"/>
              <a:ext cx="1242642" cy="1108670"/>
            </a:xfrm>
            <a:prstGeom prst="rect">
              <a:avLst/>
            </a:prstGeom>
          </p:spPr>
        </p:pic>
      </p:grpSp>
      <p:pic>
        <p:nvPicPr>
          <p:cNvPr id="40" name="圖片 39">
            <a:extLst>
              <a:ext uri="{FF2B5EF4-FFF2-40B4-BE49-F238E27FC236}">
                <a16:creationId xmlns:a16="http://schemas.microsoft.com/office/drawing/2014/main" id="{981E0767-37EE-41BB-94E3-534330B113BE}"/>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3891887" y="3755508"/>
            <a:ext cx="1068399" cy="953213"/>
          </a:xfrm>
          <a:prstGeom prst="rect">
            <a:avLst/>
          </a:prstGeom>
        </p:spPr>
      </p:pic>
      <p:pic>
        <p:nvPicPr>
          <p:cNvPr id="6" name="圖片 5" descr="一張含有 標誌 的圖片&#10;&#10;自動產生的描述">
            <a:extLst>
              <a:ext uri="{FF2B5EF4-FFF2-40B4-BE49-F238E27FC236}">
                <a16:creationId xmlns:a16="http://schemas.microsoft.com/office/drawing/2014/main" id="{DC24D9B5-BF2A-4E12-9300-CA85C8995F9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63667" y="1738312"/>
            <a:ext cx="371725" cy="580206"/>
          </a:xfrm>
          <a:prstGeom prst="rect">
            <a:avLst/>
          </a:prstGeom>
        </p:spPr>
      </p:pic>
      <p:grpSp>
        <p:nvGrpSpPr>
          <p:cNvPr id="63" name="群組 62">
            <a:extLst>
              <a:ext uri="{FF2B5EF4-FFF2-40B4-BE49-F238E27FC236}">
                <a16:creationId xmlns:a16="http://schemas.microsoft.com/office/drawing/2014/main" id="{7C226B62-3D6A-44C6-9700-A23F07A5B419}"/>
              </a:ext>
            </a:extLst>
          </p:cNvPr>
          <p:cNvGrpSpPr/>
          <p:nvPr/>
        </p:nvGrpSpPr>
        <p:grpSpPr>
          <a:xfrm>
            <a:off x="10809101" y="2316120"/>
            <a:ext cx="1276696" cy="1140050"/>
            <a:chOff x="944339" y="-1377667"/>
            <a:chExt cx="1276696" cy="1140050"/>
          </a:xfrm>
        </p:grpSpPr>
        <p:sp>
          <p:nvSpPr>
            <p:cNvPr id="65" name="橢圓 64">
              <a:extLst>
                <a:ext uri="{FF2B5EF4-FFF2-40B4-BE49-F238E27FC236}">
                  <a16:creationId xmlns:a16="http://schemas.microsoft.com/office/drawing/2014/main" id="{69C5245A-208F-4CE0-8896-B739647019AC}"/>
                </a:ext>
              </a:extLst>
            </p:cNvPr>
            <p:cNvSpPr/>
            <p:nvPr/>
          </p:nvSpPr>
          <p:spPr>
            <a:xfrm>
              <a:off x="112564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6" name="圖片 65">
              <a:extLst>
                <a:ext uri="{FF2B5EF4-FFF2-40B4-BE49-F238E27FC236}">
                  <a16:creationId xmlns:a16="http://schemas.microsoft.com/office/drawing/2014/main" id="{110CB6F5-4ED6-4648-9632-7A2D6B07E9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4339" y="-1377667"/>
              <a:ext cx="1276696" cy="1140050"/>
            </a:xfrm>
            <a:prstGeom prst="rect">
              <a:avLst/>
            </a:prstGeom>
          </p:spPr>
        </p:pic>
      </p:grpSp>
      <p:grpSp>
        <p:nvGrpSpPr>
          <p:cNvPr id="67" name="群組 66">
            <a:extLst>
              <a:ext uri="{FF2B5EF4-FFF2-40B4-BE49-F238E27FC236}">
                <a16:creationId xmlns:a16="http://schemas.microsoft.com/office/drawing/2014/main" id="{7AF686AD-BB87-4799-A306-19D31106844E}"/>
              </a:ext>
            </a:extLst>
          </p:cNvPr>
          <p:cNvGrpSpPr/>
          <p:nvPr/>
        </p:nvGrpSpPr>
        <p:grpSpPr>
          <a:xfrm>
            <a:off x="6405503" y="844624"/>
            <a:ext cx="1276696" cy="1140050"/>
            <a:chOff x="944339" y="-1377667"/>
            <a:chExt cx="1276696" cy="1140050"/>
          </a:xfrm>
        </p:grpSpPr>
        <p:sp>
          <p:nvSpPr>
            <p:cNvPr id="68" name="橢圓 67">
              <a:extLst>
                <a:ext uri="{FF2B5EF4-FFF2-40B4-BE49-F238E27FC236}">
                  <a16:creationId xmlns:a16="http://schemas.microsoft.com/office/drawing/2014/main" id="{957BE8FB-320A-47BB-8E77-3EBAB70D40E4}"/>
                </a:ext>
              </a:extLst>
            </p:cNvPr>
            <p:cNvSpPr/>
            <p:nvPr/>
          </p:nvSpPr>
          <p:spPr>
            <a:xfrm>
              <a:off x="112564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9" name="圖片 68">
              <a:extLst>
                <a:ext uri="{FF2B5EF4-FFF2-40B4-BE49-F238E27FC236}">
                  <a16:creationId xmlns:a16="http://schemas.microsoft.com/office/drawing/2014/main" id="{955910E9-A157-4A34-BEDB-94E9F9BFD5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4339" y="-1377667"/>
              <a:ext cx="1276696" cy="1140050"/>
            </a:xfrm>
            <a:prstGeom prst="rect">
              <a:avLst/>
            </a:prstGeom>
          </p:spPr>
        </p:pic>
      </p:grpSp>
      <p:pic>
        <p:nvPicPr>
          <p:cNvPr id="3" name="圖片 2">
            <a:extLst>
              <a:ext uri="{FF2B5EF4-FFF2-40B4-BE49-F238E27FC236}">
                <a16:creationId xmlns:a16="http://schemas.microsoft.com/office/drawing/2014/main" id="{F02D4A95-3103-44AC-AB35-9E9F3466E136}"/>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878595" y="5657465"/>
            <a:ext cx="776444" cy="538102"/>
          </a:xfrm>
          <a:prstGeom prst="rect">
            <a:avLst/>
          </a:prstGeom>
        </p:spPr>
      </p:pic>
      <p:pic>
        <p:nvPicPr>
          <p:cNvPr id="7" name="圖片 6" descr="一張含有 監視器 的圖片&#10;&#10;自動產生的描述">
            <a:extLst>
              <a:ext uri="{FF2B5EF4-FFF2-40B4-BE49-F238E27FC236}">
                <a16:creationId xmlns:a16="http://schemas.microsoft.com/office/drawing/2014/main" id="{C76D3EA3-64F0-4912-9BA8-4D9CE24F7A3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965761" y="5587825"/>
            <a:ext cx="1101582" cy="607742"/>
          </a:xfrm>
          <a:prstGeom prst="rect">
            <a:avLst/>
          </a:prstGeom>
        </p:spPr>
      </p:pic>
      <p:pic>
        <p:nvPicPr>
          <p:cNvPr id="8" name="圖片 7">
            <a:extLst>
              <a:ext uri="{FF2B5EF4-FFF2-40B4-BE49-F238E27FC236}">
                <a16:creationId xmlns:a16="http://schemas.microsoft.com/office/drawing/2014/main" id="{07BB07E4-E6A2-411F-9B93-BC0683C40026}"/>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1517569" y="5433395"/>
            <a:ext cx="2542740" cy="992331"/>
          </a:xfrm>
          <a:prstGeom prst="rect">
            <a:avLst/>
          </a:prstGeom>
        </p:spPr>
      </p:pic>
    </p:spTree>
    <p:extLst>
      <p:ext uri="{BB962C8B-B14F-4D97-AF65-F5344CB8AC3E}">
        <p14:creationId xmlns:p14="http://schemas.microsoft.com/office/powerpoint/2010/main" val="77413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3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300"/>
                                        <p:tgtEl>
                                          <p:spTgt spid="63"/>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3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3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300"/>
                                        <p:tgtEl>
                                          <p:spTgt spid="84"/>
                                        </p:tgtEl>
                                      </p:cBhvr>
                                    </p:animEffect>
                                  </p:childTnLst>
                                </p:cTn>
                              </p:par>
                              <p:par>
                                <p:cTn id="24" presetID="10" presetClass="entr" presetSubtype="0" fill="hold" nodeType="with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fade">
                                      <p:cBhvr>
                                        <p:cTn id="26" dur="500"/>
                                        <p:tgtEl>
                                          <p:spTgt spid="89"/>
                                        </p:tgtEl>
                                      </p:cBhvr>
                                    </p:animEffect>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F93A58B4-DA00-4EBC-98A3-FB3858AEADA9}"/>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6113695" y="-340398"/>
            <a:ext cx="7048855" cy="5224813"/>
          </a:xfrm>
          <a:prstGeom prst="rect">
            <a:avLst/>
          </a:prstGeom>
        </p:spPr>
      </p:pic>
      <p:sp>
        <p:nvSpPr>
          <p:cNvPr id="2" name="標題 1">
            <a:extLst>
              <a:ext uri="{FF2B5EF4-FFF2-40B4-BE49-F238E27FC236}">
                <a16:creationId xmlns:a16="http://schemas.microsoft.com/office/drawing/2014/main" id="{69704797-80D1-412D-AA78-6FF7D6100B5C}"/>
              </a:ext>
            </a:extLst>
          </p:cNvPr>
          <p:cNvSpPr>
            <a:spLocks noGrp="1"/>
          </p:cNvSpPr>
          <p:nvPr>
            <p:ph type="title"/>
          </p:nvPr>
        </p:nvSpPr>
        <p:spPr>
          <a:xfrm>
            <a:off x="287079" y="382138"/>
            <a:ext cx="5185673" cy="1491324"/>
          </a:xfrm>
        </p:spPr>
        <p:txBody>
          <a:bodyPr>
            <a:noAutofit/>
          </a:bodyPr>
          <a:lstStyle/>
          <a:p>
            <a:r>
              <a:rPr lang="en-US" altLang="zh-TW" sz="3600" b="1"/>
              <a:t>Guardian solution for</a:t>
            </a:r>
            <a:br>
              <a:rPr lang="en-US" altLang="zh-TW" sz="3600" b="1"/>
            </a:br>
            <a:r>
              <a:rPr lang="en-US" altLang="zh-TW" sz="3600" b="1"/>
              <a:t>SMB and workstation</a:t>
            </a:r>
            <a:endParaRPr lang="zh-TW" altLang="en-US" sz="3600"/>
          </a:p>
        </p:txBody>
      </p:sp>
      <p:sp>
        <p:nvSpPr>
          <p:cNvPr id="7" name="內容版面配置區 6">
            <a:extLst>
              <a:ext uri="{FF2B5EF4-FFF2-40B4-BE49-F238E27FC236}">
                <a16:creationId xmlns:a16="http://schemas.microsoft.com/office/drawing/2014/main" id="{C2E0CB08-D13D-4888-AE11-3BDE6F834C82}"/>
              </a:ext>
            </a:extLst>
          </p:cNvPr>
          <p:cNvSpPr>
            <a:spLocks noGrp="1"/>
          </p:cNvSpPr>
          <p:nvPr>
            <p:ph idx="1"/>
          </p:nvPr>
        </p:nvSpPr>
        <p:spPr/>
        <p:txBody>
          <a:bodyPr vert="horz" lIns="91440" tIns="45720" rIns="91440" bIns="45720" rtlCol="0" anchor="t">
            <a:normAutofit/>
          </a:bodyPr>
          <a:lstStyle/>
          <a:p>
            <a:pPr marL="285750" indent="-285750"/>
            <a:r>
              <a:rPr lang="en-US" altLang="zh-TW" dirty="0">
                <a:latin typeface="Arial"/>
                <a:ea typeface="微軟正黑體"/>
                <a:cs typeface="Arial"/>
              </a:rPr>
              <a:t>With</a:t>
            </a:r>
            <a:r>
              <a:rPr lang="zh-TW" altLang="en-US" dirty="0">
                <a:latin typeface="Arial"/>
                <a:ea typeface="微軟正黑體"/>
                <a:cs typeface="Arial"/>
              </a:rPr>
              <a:t> </a:t>
            </a:r>
            <a:r>
              <a:rPr lang="en-US" altLang="zh-TW" dirty="0">
                <a:latin typeface="Arial"/>
                <a:ea typeface="微軟正黑體"/>
                <a:cs typeface="Arial"/>
              </a:rPr>
              <a:t>HBS 3, backup important data between multiple QGD-3014-16PT.</a:t>
            </a:r>
          </a:p>
          <a:p>
            <a:pPr marL="285750" indent="-285750"/>
            <a:r>
              <a:rPr lang="en-US" altLang="zh-TW" dirty="0">
                <a:latin typeface="Arial"/>
                <a:ea typeface="微軟正黑體"/>
                <a:cs typeface="Arial"/>
              </a:rPr>
              <a:t>Recover the data from backup server. </a:t>
            </a:r>
            <a:endParaRPr lang="zh-TW" altLang="en-US" dirty="0"/>
          </a:p>
        </p:txBody>
      </p:sp>
      <p:pic>
        <p:nvPicPr>
          <p:cNvPr id="11" name="圖片 10">
            <a:extLst>
              <a:ext uri="{FF2B5EF4-FFF2-40B4-BE49-F238E27FC236}">
                <a16:creationId xmlns:a16="http://schemas.microsoft.com/office/drawing/2014/main" id="{C199EB08-91BE-45E6-A41B-F96EB50C3EF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7079" y="2653875"/>
            <a:ext cx="4910563" cy="3639850"/>
          </a:xfrm>
          <a:prstGeom prst="rect">
            <a:avLst/>
          </a:prstGeom>
          <a:effectLst>
            <a:outerShdw blurRad="63500" sx="102000" sy="102000" algn="ctr" rotWithShape="0">
              <a:prstClr val="black">
                <a:alpha val="40000"/>
              </a:prstClr>
            </a:outerShdw>
          </a:effectLst>
        </p:spPr>
      </p:pic>
      <p:pic>
        <p:nvPicPr>
          <p:cNvPr id="12" name="圖片 11">
            <a:extLst>
              <a:ext uri="{FF2B5EF4-FFF2-40B4-BE49-F238E27FC236}">
                <a16:creationId xmlns:a16="http://schemas.microsoft.com/office/drawing/2014/main" id="{B98329FD-2CC6-4E33-91DE-72667C82BEE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39653" y="2665907"/>
            <a:ext cx="6390075" cy="2943254"/>
          </a:xfrm>
          <a:prstGeom prst="rect">
            <a:avLst/>
          </a:prstGeom>
          <a:effectLst>
            <a:outerShdw blurRad="50800" dist="38100" dir="5400000" algn="t" rotWithShape="0">
              <a:prstClr val="black">
                <a:alpha val="40000"/>
              </a:prstClr>
            </a:outerShdw>
          </a:effectLst>
        </p:spPr>
      </p:pic>
      <p:sp>
        <p:nvSpPr>
          <p:cNvPr id="16" name="箭號: 左-右雙向 15">
            <a:extLst>
              <a:ext uri="{FF2B5EF4-FFF2-40B4-BE49-F238E27FC236}">
                <a16:creationId xmlns:a16="http://schemas.microsoft.com/office/drawing/2014/main" id="{E4A6C95F-53C4-42C8-B55F-E3976F195F45}"/>
              </a:ext>
            </a:extLst>
          </p:cNvPr>
          <p:cNvSpPr/>
          <p:nvPr/>
        </p:nvSpPr>
        <p:spPr>
          <a:xfrm>
            <a:off x="6413874" y="4656419"/>
            <a:ext cx="2345115" cy="510049"/>
          </a:xfrm>
          <a:prstGeom prst="leftRightArrow">
            <a:avLst/>
          </a:prstGeom>
          <a:gradFill>
            <a:gsLst>
              <a:gs pos="70000">
                <a:schemeClr val="bg1">
                  <a:alpha val="0"/>
                </a:schemeClr>
              </a:gs>
              <a:gs pos="30000">
                <a:schemeClr val="bg1">
                  <a:alpha val="0"/>
                </a:schemeClr>
              </a:gs>
              <a:gs pos="606">
                <a:srgbClr val="FFC000"/>
              </a:gs>
              <a:gs pos="100000">
                <a:srgbClr val="FFC000"/>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zh-TW" altLang="en-US">
              <a:sym typeface="Arial"/>
            </a:endParaRPr>
          </a:p>
        </p:txBody>
      </p:sp>
      <p:pic>
        <p:nvPicPr>
          <p:cNvPr id="15" name="圖片 14" descr="一張含有 房間 的圖片&#10;&#10;自動產生的描述">
            <a:extLst>
              <a:ext uri="{FF2B5EF4-FFF2-40B4-BE49-F238E27FC236}">
                <a16:creationId xmlns:a16="http://schemas.microsoft.com/office/drawing/2014/main" id="{3E1F7C05-D184-4F56-94D6-9F202AC5D0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1520" y="4478306"/>
            <a:ext cx="866273" cy="866273"/>
          </a:xfrm>
          <a:prstGeom prst="rect">
            <a:avLst/>
          </a:prstGeom>
          <a:effectLst>
            <a:glow rad="101600">
              <a:schemeClr val="bg1">
                <a:alpha val="60000"/>
              </a:schemeClr>
            </a:glow>
          </a:effectLst>
        </p:spPr>
      </p:pic>
      <p:sp>
        <p:nvSpPr>
          <p:cNvPr id="17" name="文字方塊 16">
            <a:extLst>
              <a:ext uri="{FF2B5EF4-FFF2-40B4-BE49-F238E27FC236}">
                <a16:creationId xmlns:a16="http://schemas.microsoft.com/office/drawing/2014/main" id="{6355EFC8-CCCF-4155-8FD9-FA0EEF528508}"/>
              </a:ext>
            </a:extLst>
          </p:cNvPr>
          <p:cNvSpPr txBox="1"/>
          <p:nvPr/>
        </p:nvSpPr>
        <p:spPr>
          <a:xfrm>
            <a:off x="7131520" y="5480618"/>
            <a:ext cx="866273" cy="307777"/>
          </a:xfrm>
          <a:prstGeom prst="rect">
            <a:avLst/>
          </a:prstGeom>
          <a:noFill/>
        </p:spPr>
        <p:txBody>
          <a:bodyPr wrap="square" lIns="91440" tIns="45720" rIns="91440" bIns="45720" rtlCol="0" anchor="t">
            <a:spAutoFit/>
          </a:bodyPr>
          <a:lstStyle/>
          <a:p>
            <a:pPr algn="ctr"/>
            <a:r>
              <a:rPr lang="en-US" altLang="zh-TW" sz="1400" b="1">
                <a:solidFill>
                  <a:schemeClr val="bg1"/>
                </a:solidFill>
                <a:latin typeface="Arial"/>
                <a:ea typeface="新細明體"/>
                <a:cs typeface="Arial"/>
              </a:rPr>
              <a:t>HBS 3</a:t>
            </a:r>
            <a:endParaRPr lang="zh-TW" altLang="en-US" sz="1400" b="1">
              <a:solidFill>
                <a:schemeClr val="bg1"/>
              </a:solidFill>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814FDE31-E86B-42E5-A752-DCBE334D297E}"/>
              </a:ext>
            </a:extLst>
          </p:cNvPr>
          <p:cNvSpPr txBox="1"/>
          <p:nvPr/>
        </p:nvSpPr>
        <p:spPr>
          <a:xfrm>
            <a:off x="5410342" y="4628845"/>
            <a:ext cx="539574" cy="523220"/>
          </a:xfrm>
          <a:prstGeom prst="rect">
            <a:avLst/>
          </a:prstGeom>
          <a:noFill/>
        </p:spPr>
        <p:txBody>
          <a:bodyPr wrap="square" rtlCol="0">
            <a:spAutoFit/>
          </a:bodyPr>
          <a:lstStyle/>
          <a:p>
            <a:pPr algn="ctr"/>
            <a:r>
              <a:rPr lang="en-US" altLang="zh-TW" sz="2800" b="1">
                <a:solidFill>
                  <a:schemeClr val="accent6">
                    <a:lumMod val="75000"/>
                  </a:schemeClr>
                </a:solidFill>
                <a:latin typeface="Arial" panose="020B0604020202020204" pitchFamily="34" charset="0"/>
                <a:cs typeface="Arial" panose="020B0604020202020204" pitchFamily="34" charset="0"/>
              </a:rPr>
              <a:t>A</a:t>
            </a:r>
            <a:endParaRPr lang="zh-TW" altLang="en-US" sz="2800" b="1">
              <a:solidFill>
                <a:schemeClr val="accent6">
                  <a:lumMod val="75000"/>
                </a:schemeClr>
              </a:solidFill>
              <a:latin typeface="Arial" panose="020B0604020202020204" pitchFamily="34" charset="0"/>
              <a:cs typeface="Arial" panose="020B0604020202020204" pitchFamily="34" charset="0"/>
            </a:endParaRPr>
          </a:p>
        </p:txBody>
      </p:sp>
      <p:sp>
        <p:nvSpPr>
          <p:cNvPr id="20" name="文字方塊 19">
            <a:extLst>
              <a:ext uri="{FF2B5EF4-FFF2-40B4-BE49-F238E27FC236}">
                <a16:creationId xmlns:a16="http://schemas.microsoft.com/office/drawing/2014/main" id="{1ED189EB-46BD-42F1-912B-1B4A70D9F0E1}"/>
              </a:ext>
            </a:extLst>
          </p:cNvPr>
          <p:cNvSpPr txBox="1"/>
          <p:nvPr/>
        </p:nvSpPr>
        <p:spPr>
          <a:xfrm>
            <a:off x="9201993" y="4628845"/>
            <a:ext cx="539574" cy="523220"/>
          </a:xfrm>
          <a:prstGeom prst="rect">
            <a:avLst/>
          </a:prstGeom>
          <a:noFill/>
        </p:spPr>
        <p:txBody>
          <a:bodyPr wrap="square" rtlCol="0">
            <a:spAutoFit/>
          </a:bodyPr>
          <a:lstStyle/>
          <a:p>
            <a:pPr algn="ctr"/>
            <a:r>
              <a:rPr lang="en-US" altLang="zh-TW" sz="2800" b="1">
                <a:solidFill>
                  <a:srgbClr val="C00000"/>
                </a:solidFill>
                <a:latin typeface="Arial" panose="020B0604020202020204" pitchFamily="34" charset="0"/>
                <a:cs typeface="Arial" panose="020B0604020202020204" pitchFamily="34" charset="0"/>
              </a:rPr>
              <a:t>B</a:t>
            </a:r>
            <a:endParaRPr lang="zh-TW" altLang="en-US" sz="28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6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桌, 室內, 坐, 監視器 的圖片&#10;&#10;自動產生的描述">
            <a:extLst>
              <a:ext uri="{FF2B5EF4-FFF2-40B4-BE49-F238E27FC236}">
                <a16:creationId xmlns:a16="http://schemas.microsoft.com/office/drawing/2014/main" id="{27E4776B-E449-4F5E-9BCF-B3AA8C1A19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6134" y="559751"/>
            <a:ext cx="6881796" cy="5896215"/>
          </a:xfrm>
          <a:prstGeom prst="rect">
            <a:avLst/>
          </a:prstGeom>
        </p:spPr>
      </p:pic>
      <p:sp>
        <p:nvSpPr>
          <p:cNvPr id="56" name="矩形 55">
            <a:extLst>
              <a:ext uri="{FF2B5EF4-FFF2-40B4-BE49-F238E27FC236}">
                <a16:creationId xmlns:a16="http://schemas.microsoft.com/office/drawing/2014/main" id="{D0025C8E-E517-4228-8B12-2EE0D64DFFF0}"/>
              </a:ext>
            </a:extLst>
          </p:cNvPr>
          <p:cNvSpPr/>
          <p:nvPr/>
        </p:nvSpPr>
        <p:spPr>
          <a:xfrm>
            <a:off x="410779" y="1884514"/>
            <a:ext cx="4458913" cy="40011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n-cs"/>
              </a:rPr>
              <a:t>PoE</a:t>
            </a:r>
            <a:r>
              <a:rPr kumimoji="0" lang="zh-TW" altLang="en-US" sz="2000" b="1"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n-cs"/>
              </a:rPr>
              <a:t> </a:t>
            </a:r>
            <a:endParaRPr kumimoji="0" lang="en-US" altLang="zh-TW" sz="2000" b="1"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pic>
        <p:nvPicPr>
          <p:cNvPr id="57" name="圖片 56" descr="一張含有 標誌 的圖片&#10;&#10;自動產生的描述">
            <a:extLst>
              <a:ext uri="{FF2B5EF4-FFF2-40B4-BE49-F238E27FC236}">
                <a16:creationId xmlns:a16="http://schemas.microsoft.com/office/drawing/2014/main" id="{D5FBFF28-ACD0-4466-9E64-21A2DD024A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3667" y="1738312"/>
            <a:ext cx="371725" cy="580206"/>
          </a:xfrm>
          <a:prstGeom prst="rect">
            <a:avLst/>
          </a:prstGeom>
        </p:spPr>
      </p:pic>
      <p:sp>
        <p:nvSpPr>
          <p:cNvPr id="2" name="標題 1">
            <a:extLst>
              <a:ext uri="{FF2B5EF4-FFF2-40B4-BE49-F238E27FC236}">
                <a16:creationId xmlns:a16="http://schemas.microsoft.com/office/drawing/2014/main" id="{FA46F8CE-E2AD-4270-8D0D-A0CE1EEAD12C}"/>
              </a:ext>
            </a:extLst>
          </p:cNvPr>
          <p:cNvSpPr>
            <a:spLocks noGrp="1"/>
          </p:cNvSpPr>
          <p:nvPr>
            <p:ph type="title"/>
          </p:nvPr>
        </p:nvSpPr>
        <p:spPr>
          <a:xfrm>
            <a:off x="287079" y="382138"/>
            <a:ext cx="5185673" cy="1507190"/>
          </a:xfrm>
        </p:spPr>
        <p:txBody>
          <a:bodyPr>
            <a:noAutofit/>
          </a:bodyPr>
          <a:lstStyle/>
          <a:p>
            <a:r>
              <a:rPr lang="en-US" altLang="zh-TW" sz="3600"/>
              <a:t>Guardian solution for</a:t>
            </a:r>
            <a:br>
              <a:rPr lang="en-US" altLang="zh-TW" sz="3600"/>
            </a:br>
            <a:r>
              <a:rPr lang="en-US" altLang="zh-TW" sz="3600"/>
              <a:t>Restaurant / Retail Store</a:t>
            </a:r>
            <a:endParaRPr lang="zh-TW" altLang="en-US" sz="3600"/>
          </a:p>
        </p:txBody>
      </p:sp>
      <p:sp>
        <p:nvSpPr>
          <p:cNvPr id="34" name="矩形: 圓角 33">
            <a:extLst>
              <a:ext uri="{FF2B5EF4-FFF2-40B4-BE49-F238E27FC236}">
                <a16:creationId xmlns:a16="http://schemas.microsoft.com/office/drawing/2014/main" id="{BEF4E302-217A-4634-8B0A-4A7AF9811CB2}"/>
              </a:ext>
            </a:extLst>
          </p:cNvPr>
          <p:cNvSpPr/>
          <p:nvPr/>
        </p:nvSpPr>
        <p:spPr>
          <a:xfrm>
            <a:off x="2698194" y="2425600"/>
            <a:ext cx="2171498" cy="107442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sp>
        <p:nvSpPr>
          <p:cNvPr id="35" name="矩形: 圓角 34">
            <a:extLst>
              <a:ext uri="{FF2B5EF4-FFF2-40B4-BE49-F238E27FC236}">
                <a16:creationId xmlns:a16="http://schemas.microsoft.com/office/drawing/2014/main" id="{D3951717-3E47-4310-8065-F91940F0B709}"/>
              </a:ext>
            </a:extLst>
          </p:cNvPr>
          <p:cNvSpPr/>
          <p:nvPr/>
        </p:nvSpPr>
        <p:spPr>
          <a:xfrm>
            <a:off x="410779" y="2425600"/>
            <a:ext cx="2171498" cy="107442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sp>
        <p:nvSpPr>
          <p:cNvPr id="36" name="文字方塊 35">
            <a:extLst>
              <a:ext uri="{FF2B5EF4-FFF2-40B4-BE49-F238E27FC236}">
                <a16:creationId xmlns:a16="http://schemas.microsoft.com/office/drawing/2014/main" id="{B3347242-ED5E-44BE-A6D9-71E2D52806C9}"/>
              </a:ext>
            </a:extLst>
          </p:cNvPr>
          <p:cNvSpPr txBox="1"/>
          <p:nvPr/>
        </p:nvSpPr>
        <p:spPr>
          <a:xfrm>
            <a:off x="499184" y="2537039"/>
            <a:ext cx="1168876" cy="58477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Surveillance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Power Camera and management</a:t>
            </a:r>
            <a:endParaRPr kumimoji="0" lang="zh-TW" altLang="en-US" sz="1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nvGrpSpPr>
          <p:cNvPr id="37" name="群組 36">
            <a:extLst>
              <a:ext uri="{FF2B5EF4-FFF2-40B4-BE49-F238E27FC236}">
                <a16:creationId xmlns:a16="http://schemas.microsoft.com/office/drawing/2014/main" id="{7D38011D-C8C4-4DEC-9A47-ABDF7E75020B}"/>
              </a:ext>
            </a:extLst>
          </p:cNvPr>
          <p:cNvGrpSpPr/>
          <p:nvPr/>
        </p:nvGrpSpPr>
        <p:grpSpPr>
          <a:xfrm>
            <a:off x="3158068" y="4817373"/>
            <a:ext cx="3821986" cy="1605869"/>
            <a:chOff x="-1967541" y="5162920"/>
            <a:chExt cx="3813022" cy="1605869"/>
          </a:xfrm>
        </p:grpSpPr>
        <p:sp>
          <p:nvSpPr>
            <p:cNvPr id="38" name="矩形: 圓角 37">
              <a:extLst>
                <a:ext uri="{FF2B5EF4-FFF2-40B4-BE49-F238E27FC236}">
                  <a16:creationId xmlns:a16="http://schemas.microsoft.com/office/drawing/2014/main" id="{694E2D8C-FEA5-434E-AF5C-8F54BBC793DA}"/>
                </a:ext>
              </a:extLst>
            </p:cNvPr>
            <p:cNvSpPr/>
            <p:nvPr/>
          </p:nvSpPr>
          <p:spPr>
            <a:xfrm>
              <a:off x="-1967541" y="5162920"/>
              <a:ext cx="3813022" cy="1605869"/>
            </a:xfrm>
            <a:prstGeom prst="roundRect">
              <a:avLst>
                <a:gd name="adj" fmla="val 12172"/>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 name="文字方塊 39">
              <a:extLst>
                <a:ext uri="{FF2B5EF4-FFF2-40B4-BE49-F238E27FC236}">
                  <a16:creationId xmlns:a16="http://schemas.microsoft.com/office/drawing/2014/main" id="{81C94FF3-9185-47FB-947F-6C1AF400EC58}"/>
                </a:ext>
              </a:extLst>
            </p:cNvPr>
            <p:cNvSpPr txBox="1"/>
            <p:nvPr/>
          </p:nvSpPr>
          <p:spPr>
            <a:xfrm>
              <a:off x="-1967541" y="6202171"/>
              <a:ext cx="381302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Data/Surveillance storage/backup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Save customer data, work documents, letter materials</a:t>
              </a:r>
              <a:endParaRPr kumimoji="0" lang="zh-TW" altLang="en-US"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sp>
        <p:nvSpPr>
          <p:cNvPr id="42" name="矩形: 圓角 41">
            <a:extLst>
              <a:ext uri="{FF2B5EF4-FFF2-40B4-BE49-F238E27FC236}">
                <a16:creationId xmlns:a16="http://schemas.microsoft.com/office/drawing/2014/main" id="{BCF802C8-4C34-4E32-AC99-0CE589056A7F}"/>
              </a:ext>
            </a:extLst>
          </p:cNvPr>
          <p:cNvSpPr/>
          <p:nvPr/>
        </p:nvSpPr>
        <p:spPr>
          <a:xfrm>
            <a:off x="2698194" y="3635871"/>
            <a:ext cx="2171498" cy="107442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sp>
        <p:nvSpPr>
          <p:cNvPr id="43" name="文字方塊 42">
            <a:extLst>
              <a:ext uri="{FF2B5EF4-FFF2-40B4-BE49-F238E27FC236}">
                <a16:creationId xmlns:a16="http://schemas.microsoft.com/office/drawing/2014/main" id="{0CC8C403-90A9-481E-84E6-29733BF8CA4F}"/>
              </a:ext>
            </a:extLst>
          </p:cNvPr>
          <p:cNvSpPr txBox="1"/>
          <p:nvPr/>
        </p:nvSpPr>
        <p:spPr>
          <a:xfrm>
            <a:off x="2814824" y="3724799"/>
            <a:ext cx="1279540" cy="761747"/>
          </a:xfrm>
          <a:prstGeom prst="rect">
            <a:avLst/>
          </a:prstGeom>
          <a:noFill/>
          <a:ln>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Wi-Fi Access</a:t>
            </a:r>
          </a:p>
          <a:p>
            <a:pPr defTabSz="457200">
              <a:defRPr/>
            </a:pPr>
            <a:r>
              <a:rPr kumimoji="0" lang="en-US" altLang="zh-TW" sz="1050" b="0"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Power Wi-Fi AP with installation of AP controller</a:t>
            </a:r>
          </a:p>
        </p:txBody>
      </p:sp>
      <p:sp>
        <p:nvSpPr>
          <p:cNvPr id="44" name="矩形: 圓角 43">
            <a:extLst>
              <a:ext uri="{FF2B5EF4-FFF2-40B4-BE49-F238E27FC236}">
                <a16:creationId xmlns:a16="http://schemas.microsoft.com/office/drawing/2014/main" id="{BE8E748B-30C9-4005-ADAC-85F958C90F4A}"/>
              </a:ext>
            </a:extLst>
          </p:cNvPr>
          <p:cNvSpPr/>
          <p:nvPr/>
        </p:nvSpPr>
        <p:spPr>
          <a:xfrm>
            <a:off x="410779" y="3635871"/>
            <a:ext cx="2171498" cy="107442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sp>
        <p:nvSpPr>
          <p:cNvPr id="45" name="文字方塊 44">
            <a:extLst>
              <a:ext uri="{FF2B5EF4-FFF2-40B4-BE49-F238E27FC236}">
                <a16:creationId xmlns:a16="http://schemas.microsoft.com/office/drawing/2014/main" id="{EB2C0D68-2F43-4BBA-88C8-3EBF00F2E82C}"/>
              </a:ext>
            </a:extLst>
          </p:cNvPr>
          <p:cNvSpPr txBox="1"/>
          <p:nvPr/>
        </p:nvSpPr>
        <p:spPr>
          <a:xfrm>
            <a:off x="499183" y="3747310"/>
            <a:ext cx="1168877" cy="984885"/>
          </a:xfrm>
          <a:prstGeom prst="rect">
            <a:avLst/>
          </a:prstGeom>
          <a:noFill/>
          <a:ln>
            <a:noFill/>
          </a:ln>
        </p:spPr>
        <p:txBody>
          <a:bodyPr wrap="square" rtlCol="0" anchor="t">
            <a:spAutoFit/>
          </a:bodyPr>
          <a:lstStyle/>
          <a:p>
            <a:pPr defTabSz="457200">
              <a:defRPr/>
            </a:pPr>
            <a:r>
              <a:rPr kumimoji="0" lang="en-US" altLang="zh-TW" sz="1200" b="1"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POS</a:t>
            </a:r>
            <a:r>
              <a:rPr lang="en-US" altLang="zh-TW" sz="1400" b="1">
                <a:latin typeface="Arial" panose="020B0604020202020204" pitchFamily="34" charset="0"/>
                <a:ea typeface="微軟正黑體"/>
                <a:cs typeface="Arial" panose="020B0604020202020204" pitchFamily="34" charset="0"/>
              </a:rPr>
              <a:t> </a:t>
            </a:r>
            <a:endParaRPr kumimoji="0" lang="en-US" altLang="zh-TW" sz="1400" b="1"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Consumption behavior analysis and data storage</a:t>
            </a:r>
            <a:endParaRPr kumimoji="0" lang="zh-TW" altLang="en-US" sz="11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46" name="矩形: 圓角 45">
            <a:extLst>
              <a:ext uri="{FF2B5EF4-FFF2-40B4-BE49-F238E27FC236}">
                <a16:creationId xmlns:a16="http://schemas.microsoft.com/office/drawing/2014/main" id="{141C1D36-24EC-41B2-BFEF-9A6535A959D7}"/>
              </a:ext>
            </a:extLst>
          </p:cNvPr>
          <p:cNvSpPr/>
          <p:nvPr/>
        </p:nvSpPr>
        <p:spPr>
          <a:xfrm>
            <a:off x="410779" y="4827767"/>
            <a:ext cx="2628008" cy="107442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sp>
        <p:nvSpPr>
          <p:cNvPr id="47" name="文字方塊 46">
            <a:extLst>
              <a:ext uri="{FF2B5EF4-FFF2-40B4-BE49-F238E27FC236}">
                <a16:creationId xmlns:a16="http://schemas.microsoft.com/office/drawing/2014/main" id="{689648CB-7C49-4061-AD3A-9824C5962A6E}"/>
              </a:ext>
            </a:extLst>
          </p:cNvPr>
          <p:cNvSpPr txBox="1"/>
          <p:nvPr/>
        </p:nvSpPr>
        <p:spPr>
          <a:xfrm>
            <a:off x="513204" y="5090993"/>
            <a:ext cx="1522188" cy="61555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Digital Signage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 power and content management</a:t>
            </a:r>
          </a:p>
        </p:txBody>
      </p:sp>
      <p:sp>
        <p:nvSpPr>
          <p:cNvPr id="54" name="文字方塊 53">
            <a:extLst>
              <a:ext uri="{FF2B5EF4-FFF2-40B4-BE49-F238E27FC236}">
                <a16:creationId xmlns:a16="http://schemas.microsoft.com/office/drawing/2014/main" id="{DF7CB304-8522-4366-954D-E0834247B9EE}"/>
              </a:ext>
            </a:extLst>
          </p:cNvPr>
          <p:cNvSpPr txBox="1"/>
          <p:nvPr/>
        </p:nvSpPr>
        <p:spPr>
          <a:xfrm>
            <a:off x="2793089" y="2546880"/>
            <a:ext cx="1665946" cy="738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Electronic menu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 power and networking capabilities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PoE</a:t>
            </a:r>
          </a:p>
        </p:txBody>
      </p:sp>
      <p:pic>
        <p:nvPicPr>
          <p:cNvPr id="55" name="圖片 54">
            <a:extLst>
              <a:ext uri="{FF2B5EF4-FFF2-40B4-BE49-F238E27FC236}">
                <a16:creationId xmlns:a16="http://schemas.microsoft.com/office/drawing/2014/main" id="{60DC20D2-D46D-4811-9D04-F48D2169B3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7646" y="5085441"/>
            <a:ext cx="852994" cy="646331"/>
          </a:xfrm>
          <a:prstGeom prst="rect">
            <a:avLst/>
          </a:prstGeom>
        </p:spPr>
      </p:pic>
      <p:pic>
        <p:nvPicPr>
          <p:cNvPr id="12" name="圖片 11">
            <a:extLst>
              <a:ext uri="{FF2B5EF4-FFF2-40B4-BE49-F238E27FC236}">
                <a16:creationId xmlns:a16="http://schemas.microsoft.com/office/drawing/2014/main" id="{94C0F6B7-61C0-46A8-AAB2-FA5F8F07B1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8740" y="3518947"/>
            <a:ext cx="1448973" cy="1293887"/>
          </a:xfrm>
          <a:prstGeom prst="rect">
            <a:avLst/>
          </a:prstGeom>
        </p:spPr>
      </p:pic>
      <p:pic>
        <p:nvPicPr>
          <p:cNvPr id="59" name="圖片 58">
            <a:extLst>
              <a:ext uri="{FF2B5EF4-FFF2-40B4-BE49-F238E27FC236}">
                <a16:creationId xmlns:a16="http://schemas.microsoft.com/office/drawing/2014/main" id="{BFA23579-5220-493E-BF29-FED3C792D1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1435" y="3547173"/>
            <a:ext cx="1439225" cy="1285183"/>
          </a:xfrm>
          <a:prstGeom prst="rect">
            <a:avLst/>
          </a:prstGeom>
        </p:spPr>
      </p:pic>
      <p:pic>
        <p:nvPicPr>
          <p:cNvPr id="61" name="圖片 60" descr="一張含有 電子用品 的圖片&#10;&#10;自動產生的描述">
            <a:extLst>
              <a:ext uri="{FF2B5EF4-FFF2-40B4-BE49-F238E27FC236}">
                <a16:creationId xmlns:a16="http://schemas.microsoft.com/office/drawing/2014/main" id="{E64B14A6-D215-4051-8191-46111906DB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7943" y="4826671"/>
            <a:ext cx="1241939" cy="1144198"/>
          </a:xfrm>
          <a:prstGeom prst="rect">
            <a:avLst/>
          </a:prstGeom>
        </p:spPr>
      </p:pic>
      <p:pic>
        <p:nvPicPr>
          <p:cNvPr id="63" name="圖片 62" descr="一張含有 物件 的圖片&#10;&#10;自動產生的描述">
            <a:extLst>
              <a:ext uri="{FF2B5EF4-FFF2-40B4-BE49-F238E27FC236}">
                <a16:creationId xmlns:a16="http://schemas.microsoft.com/office/drawing/2014/main" id="{ED8BE3C9-B0E4-4B1B-B355-EF272D2738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70454" y="2347874"/>
            <a:ext cx="1428131" cy="1274160"/>
          </a:xfrm>
          <a:prstGeom prst="rect">
            <a:avLst/>
          </a:prstGeom>
        </p:spPr>
      </p:pic>
      <p:pic>
        <p:nvPicPr>
          <p:cNvPr id="65" name="圖片 64">
            <a:extLst>
              <a:ext uri="{FF2B5EF4-FFF2-40B4-BE49-F238E27FC236}">
                <a16:creationId xmlns:a16="http://schemas.microsoft.com/office/drawing/2014/main" id="{C7F5961F-BE23-4359-B7D2-D5B4695834C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37603" y="2022430"/>
            <a:ext cx="1729231" cy="1542798"/>
          </a:xfrm>
          <a:prstGeom prst="rect">
            <a:avLst/>
          </a:prstGeom>
        </p:spPr>
      </p:pic>
      <p:grpSp>
        <p:nvGrpSpPr>
          <p:cNvPr id="70" name="群組 69">
            <a:extLst>
              <a:ext uri="{FF2B5EF4-FFF2-40B4-BE49-F238E27FC236}">
                <a16:creationId xmlns:a16="http://schemas.microsoft.com/office/drawing/2014/main" id="{ADDE421F-703E-46EC-91D5-048B6C3AD040}"/>
              </a:ext>
            </a:extLst>
          </p:cNvPr>
          <p:cNvGrpSpPr/>
          <p:nvPr/>
        </p:nvGrpSpPr>
        <p:grpSpPr>
          <a:xfrm>
            <a:off x="7735725" y="137434"/>
            <a:ext cx="1428131" cy="1274160"/>
            <a:chOff x="-184649" y="-1616877"/>
            <a:chExt cx="1428131" cy="1274160"/>
          </a:xfrm>
        </p:grpSpPr>
        <p:sp>
          <p:nvSpPr>
            <p:cNvPr id="67" name="橢圓 66">
              <a:extLst>
                <a:ext uri="{FF2B5EF4-FFF2-40B4-BE49-F238E27FC236}">
                  <a16:creationId xmlns:a16="http://schemas.microsoft.com/office/drawing/2014/main" id="{3ABCC342-1189-437F-833F-48320338D3CC}"/>
                </a:ext>
              </a:extLst>
            </p:cNvPr>
            <p:cNvSpPr/>
            <p:nvPr/>
          </p:nvSpPr>
          <p:spPr>
            <a:xfrm>
              <a:off x="96099" y="-1403590"/>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9" name="圖片 68" descr="一張含有 物件 的圖片&#10;&#10;自動產生的描述">
              <a:extLst>
                <a:ext uri="{FF2B5EF4-FFF2-40B4-BE49-F238E27FC236}">
                  <a16:creationId xmlns:a16="http://schemas.microsoft.com/office/drawing/2014/main" id="{89701122-2056-4FE1-A90D-7B1C5CD0C6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4649" y="-1616877"/>
              <a:ext cx="1428131" cy="1274160"/>
            </a:xfrm>
            <a:prstGeom prst="rect">
              <a:avLst/>
            </a:prstGeom>
          </p:spPr>
        </p:pic>
      </p:grpSp>
      <p:grpSp>
        <p:nvGrpSpPr>
          <p:cNvPr id="75" name="群組 74">
            <a:extLst>
              <a:ext uri="{FF2B5EF4-FFF2-40B4-BE49-F238E27FC236}">
                <a16:creationId xmlns:a16="http://schemas.microsoft.com/office/drawing/2014/main" id="{91E88322-0180-41D7-9214-D9D5684A95A8}"/>
              </a:ext>
            </a:extLst>
          </p:cNvPr>
          <p:cNvGrpSpPr/>
          <p:nvPr/>
        </p:nvGrpSpPr>
        <p:grpSpPr>
          <a:xfrm>
            <a:off x="10533990" y="3181517"/>
            <a:ext cx="1827246" cy="1630247"/>
            <a:chOff x="-1240342" y="-1539022"/>
            <a:chExt cx="1296307" cy="1156549"/>
          </a:xfrm>
        </p:grpSpPr>
        <p:sp>
          <p:nvSpPr>
            <p:cNvPr id="72" name="橢圓 71">
              <a:extLst>
                <a:ext uri="{FF2B5EF4-FFF2-40B4-BE49-F238E27FC236}">
                  <a16:creationId xmlns:a16="http://schemas.microsoft.com/office/drawing/2014/main" id="{5502D3E7-7AC7-4B9E-8739-5DEA31111005}"/>
                </a:ext>
              </a:extLst>
            </p:cNvPr>
            <p:cNvSpPr/>
            <p:nvPr/>
          </p:nvSpPr>
          <p:spPr>
            <a:xfrm>
              <a:off x="-1046183" y="-1403590"/>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4" name="圖片 73">
              <a:extLst>
                <a:ext uri="{FF2B5EF4-FFF2-40B4-BE49-F238E27FC236}">
                  <a16:creationId xmlns:a16="http://schemas.microsoft.com/office/drawing/2014/main" id="{AF79D2C1-DCAB-4147-BE27-387386A760F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40342" y="-1539022"/>
              <a:ext cx="1296307" cy="1156549"/>
            </a:xfrm>
            <a:prstGeom prst="rect">
              <a:avLst/>
            </a:prstGeom>
          </p:spPr>
        </p:pic>
      </p:grpSp>
      <p:grpSp>
        <p:nvGrpSpPr>
          <p:cNvPr id="80" name="群組 79">
            <a:extLst>
              <a:ext uri="{FF2B5EF4-FFF2-40B4-BE49-F238E27FC236}">
                <a16:creationId xmlns:a16="http://schemas.microsoft.com/office/drawing/2014/main" id="{E46F5299-87EB-4731-A9A0-BBAD47ACCE9C}"/>
              </a:ext>
            </a:extLst>
          </p:cNvPr>
          <p:cNvGrpSpPr/>
          <p:nvPr/>
        </p:nvGrpSpPr>
        <p:grpSpPr>
          <a:xfrm>
            <a:off x="7447036" y="1461076"/>
            <a:ext cx="1297309" cy="1158456"/>
            <a:chOff x="-1240342" y="-329731"/>
            <a:chExt cx="1297309" cy="1158456"/>
          </a:xfrm>
        </p:grpSpPr>
        <p:sp>
          <p:nvSpPr>
            <p:cNvPr id="77" name="橢圓 76">
              <a:extLst>
                <a:ext uri="{FF2B5EF4-FFF2-40B4-BE49-F238E27FC236}">
                  <a16:creationId xmlns:a16="http://schemas.microsoft.com/office/drawing/2014/main" id="{252DCF9E-1AF7-45CA-BD0E-B73E0399487D}"/>
                </a:ext>
              </a:extLst>
            </p:cNvPr>
            <p:cNvSpPr/>
            <p:nvPr/>
          </p:nvSpPr>
          <p:spPr>
            <a:xfrm>
              <a:off x="-1046183" y="-188235"/>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9" name="圖片 78">
              <a:extLst>
                <a:ext uri="{FF2B5EF4-FFF2-40B4-BE49-F238E27FC236}">
                  <a16:creationId xmlns:a16="http://schemas.microsoft.com/office/drawing/2014/main" id="{44A351E0-C02E-4F63-81CD-A77FD954BAB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40342" y="-329731"/>
              <a:ext cx="1297309" cy="1158456"/>
            </a:xfrm>
            <a:prstGeom prst="rect">
              <a:avLst/>
            </a:prstGeom>
          </p:spPr>
        </p:pic>
      </p:grpSp>
      <p:grpSp>
        <p:nvGrpSpPr>
          <p:cNvPr id="88" name="群組 87">
            <a:extLst>
              <a:ext uri="{FF2B5EF4-FFF2-40B4-BE49-F238E27FC236}">
                <a16:creationId xmlns:a16="http://schemas.microsoft.com/office/drawing/2014/main" id="{AB378D0B-3582-467B-B313-7EBB0BA9571D}"/>
              </a:ext>
            </a:extLst>
          </p:cNvPr>
          <p:cNvGrpSpPr/>
          <p:nvPr/>
        </p:nvGrpSpPr>
        <p:grpSpPr>
          <a:xfrm>
            <a:off x="5722218" y="1449393"/>
            <a:ext cx="1235811" cy="1103541"/>
            <a:chOff x="-1240743" y="750192"/>
            <a:chExt cx="1235811" cy="1103541"/>
          </a:xfrm>
        </p:grpSpPr>
        <p:sp>
          <p:nvSpPr>
            <p:cNvPr id="85" name="橢圓 84">
              <a:extLst>
                <a:ext uri="{FF2B5EF4-FFF2-40B4-BE49-F238E27FC236}">
                  <a16:creationId xmlns:a16="http://schemas.microsoft.com/office/drawing/2014/main" id="{2927B0C4-6615-4E06-8D5A-A16009683DBD}"/>
                </a:ext>
              </a:extLst>
            </p:cNvPr>
            <p:cNvSpPr/>
            <p:nvPr/>
          </p:nvSpPr>
          <p:spPr>
            <a:xfrm>
              <a:off x="-1046183" y="876994"/>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7" name="圖片 86">
              <a:extLst>
                <a:ext uri="{FF2B5EF4-FFF2-40B4-BE49-F238E27FC236}">
                  <a16:creationId xmlns:a16="http://schemas.microsoft.com/office/drawing/2014/main" id="{82623DFF-C6C3-4F04-B3B9-CF4C88E5007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40743" y="750192"/>
              <a:ext cx="1235811" cy="1103541"/>
            </a:xfrm>
            <a:prstGeom prst="rect">
              <a:avLst/>
            </a:prstGeom>
          </p:spPr>
        </p:pic>
      </p:grpSp>
      <p:grpSp>
        <p:nvGrpSpPr>
          <p:cNvPr id="93" name="群組 92">
            <a:extLst>
              <a:ext uri="{FF2B5EF4-FFF2-40B4-BE49-F238E27FC236}">
                <a16:creationId xmlns:a16="http://schemas.microsoft.com/office/drawing/2014/main" id="{9F827D65-0AE9-4945-A470-9F36E57084A3}"/>
              </a:ext>
            </a:extLst>
          </p:cNvPr>
          <p:cNvGrpSpPr/>
          <p:nvPr/>
        </p:nvGrpSpPr>
        <p:grpSpPr>
          <a:xfrm>
            <a:off x="8468098" y="1135733"/>
            <a:ext cx="1135256" cy="1045911"/>
            <a:chOff x="-1108320" y="1979487"/>
            <a:chExt cx="992403" cy="914301"/>
          </a:xfrm>
        </p:grpSpPr>
        <p:sp>
          <p:nvSpPr>
            <p:cNvPr id="90" name="橢圓 89">
              <a:extLst>
                <a:ext uri="{FF2B5EF4-FFF2-40B4-BE49-F238E27FC236}">
                  <a16:creationId xmlns:a16="http://schemas.microsoft.com/office/drawing/2014/main" id="{13943A2E-91D1-4690-B788-ECD9B794E43A}"/>
                </a:ext>
              </a:extLst>
            </p:cNvPr>
            <p:cNvSpPr/>
            <p:nvPr/>
          </p:nvSpPr>
          <p:spPr>
            <a:xfrm>
              <a:off x="-1046183" y="198607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2" name="圖片 91" descr="一張含有 電子用品 的圖片&#10;&#10;自動產生的描述">
              <a:extLst>
                <a:ext uri="{FF2B5EF4-FFF2-40B4-BE49-F238E27FC236}">
                  <a16:creationId xmlns:a16="http://schemas.microsoft.com/office/drawing/2014/main" id="{45F32BFE-B9E7-4CCF-8F9C-B05E8A6AC37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1108320" y="1979487"/>
              <a:ext cx="992403" cy="914301"/>
            </a:xfrm>
            <a:prstGeom prst="rect">
              <a:avLst/>
            </a:prstGeom>
          </p:spPr>
        </p:pic>
      </p:grpSp>
      <p:grpSp>
        <p:nvGrpSpPr>
          <p:cNvPr id="60" name="群組 59">
            <a:extLst>
              <a:ext uri="{FF2B5EF4-FFF2-40B4-BE49-F238E27FC236}">
                <a16:creationId xmlns:a16="http://schemas.microsoft.com/office/drawing/2014/main" id="{AC47F7C8-83C4-4A1A-9E2E-9AFBFFAFCE94}"/>
              </a:ext>
            </a:extLst>
          </p:cNvPr>
          <p:cNvGrpSpPr/>
          <p:nvPr/>
        </p:nvGrpSpPr>
        <p:grpSpPr>
          <a:xfrm>
            <a:off x="10007528" y="1536487"/>
            <a:ext cx="1428131" cy="1274160"/>
            <a:chOff x="-184649" y="-1616877"/>
            <a:chExt cx="1428131" cy="1274160"/>
          </a:xfrm>
        </p:grpSpPr>
        <p:sp>
          <p:nvSpPr>
            <p:cNvPr id="62" name="橢圓 61">
              <a:extLst>
                <a:ext uri="{FF2B5EF4-FFF2-40B4-BE49-F238E27FC236}">
                  <a16:creationId xmlns:a16="http://schemas.microsoft.com/office/drawing/2014/main" id="{3E29CF69-4CA9-4855-890D-37149C54EFB1}"/>
                </a:ext>
              </a:extLst>
            </p:cNvPr>
            <p:cNvSpPr/>
            <p:nvPr/>
          </p:nvSpPr>
          <p:spPr>
            <a:xfrm>
              <a:off x="96099" y="-1403590"/>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4" name="圖片 63" descr="一張含有 物件 的圖片&#10;&#10;自動產生的描述">
              <a:extLst>
                <a:ext uri="{FF2B5EF4-FFF2-40B4-BE49-F238E27FC236}">
                  <a16:creationId xmlns:a16="http://schemas.microsoft.com/office/drawing/2014/main" id="{1AE46C8B-813A-4DDD-93B8-9FBD9074A3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4649" y="-1616877"/>
              <a:ext cx="1428131" cy="1274160"/>
            </a:xfrm>
            <a:prstGeom prst="rect">
              <a:avLst/>
            </a:prstGeom>
          </p:spPr>
        </p:pic>
      </p:grpSp>
      <p:grpSp>
        <p:nvGrpSpPr>
          <p:cNvPr id="66" name="群組 65">
            <a:extLst>
              <a:ext uri="{FF2B5EF4-FFF2-40B4-BE49-F238E27FC236}">
                <a16:creationId xmlns:a16="http://schemas.microsoft.com/office/drawing/2014/main" id="{32FC5568-D71E-4429-A2A7-C3EAF73001D0}"/>
              </a:ext>
            </a:extLst>
          </p:cNvPr>
          <p:cNvGrpSpPr/>
          <p:nvPr/>
        </p:nvGrpSpPr>
        <p:grpSpPr>
          <a:xfrm>
            <a:off x="4680957" y="1974414"/>
            <a:ext cx="1428131" cy="1274160"/>
            <a:chOff x="-184649" y="-1616877"/>
            <a:chExt cx="1428131" cy="1274160"/>
          </a:xfrm>
        </p:grpSpPr>
        <p:sp>
          <p:nvSpPr>
            <p:cNvPr id="68" name="橢圓 67">
              <a:extLst>
                <a:ext uri="{FF2B5EF4-FFF2-40B4-BE49-F238E27FC236}">
                  <a16:creationId xmlns:a16="http://schemas.microsoft.com/office/drawing/2014/main" id="{03E3A643-4192-4E74-8067-BB9A8ACCD4EA}"/>
                </a:ext>
              </a:extLst>
            </p:cNvPr>
            <p:cNvSpPr/>
            <p:nvPr/>
          </p:nvSpPr>
          <p:spPr>
            <a:xfrm>
              <a:off x="96099" y="-1403590"/>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1" name="圖片 70" descr="一張含有 物件 的圖片&#10;&#10;自動產生的描述">
              <a:extLst>
                <a:ext uri="{FF2B5EF4-FFF2-40B4-BE49-F238E27FC236}">
                  <a16:creationId xmlns:a16="http://schemas.microsoft.com/office/drawing/2014/main" id="{86473279-804E-4EC6-A4F9-8988158416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4649" y="-1616877"/>
              <a:ext cx="1428131" cy="1274160"/>
            </a:xfrm>
            <a:prstGeom prst="rect">
              <a:avLst/>
            </a:prstGeom>
          </p:spPr>
        </p:pic>
      </p:grpSp>
      <p:pic>
        <p:nvPicPr>
          <p:cNvPr id="8" name="圖片 7">
            <a:extLst>
              <a:ext uri="{FF2B5EF4-FFF2-40B4-BE49-F238E27FC236}">
                <a16:creationId xmlns:a16="http://schemas.microsoft.com/office/drawing/2014/main" id="{5AD975B9-6F5A-4D0F-A62F-6D49E5AECCF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37603" y="4776579"/>
            <a:ext cx="1475348" cy="1168797"/>
          </a:xfrm>
          <a:prstGeom prst="rect">
            <a:avLst/>
          </a:prstGeom>
        </p:spPr>
      </p:pic>
    </p:spTree>
    <p:extLst>
      <p:ext uri="{BB962C8B-B14F-4D97-AF65-F5344CB8AC3E}">
        <p14:creationId xmlns:p14="http://schemas.microsoft.com/office/powerpoint/2010/main" val="36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300"/>
                                        <p:tgtEl>
                                          <p:spTgt spid="70"/>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3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3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fade">
                                      <p:cBhvr>
                                        <p:cTn id="18" dur="300"/>
                                        <p:tgtEl>
                                          <p:spTgt spid="7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300"/>
                                        <p:tgtEl>
                                          <p:spTgt spid="8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300"/>
                                        <p:tgtEl>
                                          <p:spTgt spid="8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3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標誌 的圖片&#10;&#10;自動產生的描述">
            <a:extLst>
              <a:ext uri="{FF2B5EF4-FFF2-40B4-BE49-F238E27FC236}">
                <a16:creationId xmlns:a16="http://schemas.microsoft.com/office/drawing/2014/main" id="{E345CC06-1261-428B-83F4-CD7689C612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1732" y="-203081"/>
            <a:ext cx="2703565" cy="2703565"/>
          </a:xfrm>
          <a:prstGeom prst="rect">
            <a:avLst/>
          </a:prstGeom>
          <a:effectLst>
            <a:outerShdw blurRad="50800" dist="38100" dir="5400000" algn="t" rotWithShape="0">
              <a:prstClr val="black">
                <a:alpha val="40000"/>
              </a:prstClr>
            </a:outerShdw>
          </a:effectLst>
        </p:spPr>
      </p:pic>
      <p:pic>
        <p:nvPicPr>
          <p:cNvPr id="11" name="圖片 10" descr="一張含有 房間, 玩具 的圖片&#10;&#10;自動產生的描述">
            <a:extLst>
              <a:ext uri="{FF2B5EF4-FFF2-40B4-BE49-F238E27FC236}">
                <a16:creationId xmlns:a16="http://schemas.microsoft.com/office/drawing/2014/main" id="{88F003F0-0CE7-4391-B335-3091B5B888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0085" y="3704563"/>
            <a:ext cx="2703565" cy="2703565"/>
          </a:xfrm>
          <a:prstGeom prst="rect">
            <a:avLst/>
          </a:prstGeom>
          <a:effectLst>
            <a:outerShdw blurRad="50800" dist="38100" dir="5400000" algn="t" rotWithShape="0">
              <a:prstClr val="black">
                <a:alpha val="40000"/>
              </a:prstClr>
            </a:outerShdw>
          </a:effectLst>
        </p:spPr>
      </p:pic>
      <p:pic>
        <p:nvPicPr>
          <p:cNvPr id="14" name="圖片 13" descr="一張含有 玩具 的圖片&#10;&#10;自動產生的描述">
            <a:extLst>
              <a:ext uri="{FF2B5EF4-FFF2-40B4-BE49-F238E27FC236}">
                <a16:creationId xmlns:a16="http://schemas.microsoft.com/office/drawing/2014/main" id="{4C20147E-58E6-4C73-8F32-AF088B5BE7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8729" y="3704563"/>
            <a:ext cx="2703565" cy="2703565"/>
          </a:xfrm>
          <a:prstGeom prst="rect">
            <a:avLst/>
          </a:prstGeom>
          <a:effectLst>
            <a:outerShdw blurRad="50800" dist="38100" dir="5400000" algn="t" rotWithShape="0">
              <a:prstClr val="black">
                <a:alpha val="40000"/>
              </a:prstClr>
            </a:outerShdw>
          </a:effectLst>
        </p:spPr>
      </p:pic>
      <p:pic>
        <p:nvPicPr>
          <p:cNvPr id="17" name="圖片 16" descr="一張含有 房間 的圖片&#10;&#10;自動產生的描述">
            <a:extLst>
              <a:ext uri="{FF2B5EF4-FFF2-40B4-BE49-F238E27FC236}">
                <a16:creationId xmlns:a16="http://schemas.microsoft.com/office/drawing/2014/main" id="{65F1299D-4338-4ABA-BAFF-27FD2B647B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16565" y="1760178"/>
            <a:ext cx="2703565" cy="2703565"/>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FA46F8CE-E2AD-4270-8D0D-A0CE1EEAD12C}"/>
              </a:ext>
            </a:extLst>
          </p:cNvPr>
          <p:cNvSpPr>
            <a:spLocks noGrp="1"/>
          </p:cNvSpPr>
          <p:nvPr>
            <p:ph type="title"/>
          </p:nvPr>
        </p:nvSpPr>
        <p:spPr>
          <a:xfrm>
            <a:off x="287079" y="382137"/>
            <a:ext cx="5185673" cy="1507189"/>
          </a:xfrm>
        </p:spPr>
        <p:txBody>
          <a:bodyPr>
            <a:normAutofit fontScale="90000"/>
          </a:bodyPr>
          <a:lstStyle/>
          <a:p>
            <a:r>
              <a:rPr lang="en-US" altLang="zh-TW" sz="3600"/>
              <a:t>Guardian solution for</a:t>
            </a:r>
            <a:br>
              <a:rPr lang="en-US" altLang="zh-TW" sz="3600"/>
            </a:br>
            <a:r>
              <a:rPr lang="en-US" altLang="zh-TW" sz="3600"/>
              <a:t>Restaurant / Retail Store</a:t>
            </a:r>
            <a:endParaRPr lang="zh-TW" altLang="en-US" sz="3600"/>
          </a:p>
        </p:txBody>
      </p:sp>
      <p:sp>
        <p:nvSpPr>
          <p:cNvPr id="3" name="內容版面配置區 2">
            <a:extLst>
              <a:ext uri="{FF2B5EF4-FFF2-40B4-BE49-F238E27FC236}">
                <a16:creationId xmlns:a16="http://schemas.microsoft.com/office/drawing/2014/main" id="{6442F0DC-6622-4B08-9A55-1B711379B3B8}"/>
              </a:ext>
            </a:extLst>
          </p:cNvPr>
          <p:cNvSpPr>
            <a:spLocks noGrp="1"/>
          </p:cNvSpPr>
          <p:nvPr>
            <p:ph idx="1"/>
          </p:nvPr>
        </p:nvSpPr>
        <p:spPr/>
        <p:txBody>
          <a:bodyPr/>
          <a:lstStyle/>
          <a:p>
            <a:pPr marL="285750" indent="-285750">
              <a:buFont typeface="Arial" panose="020B0604020202020204" pitchFamily="34" charset="0"/>
              <a:buChar char="•"/>
            </a:pPr>
            <a:r>
              <a:rPr lang="en-US" altLang="zh-TW"/>
              <a:t>QuWAN connects all branch as Intranet.</a:t>
            </a:r>
          </a:p>
          <a:p>
            <a:pPr marL="285750" indent="-285750">
              <a:buFont typeface="Arial" panose="020B0604020202020204" pitchFamily="34" charset="0"/>
              <a:buChar char="•"/>
            </a:pPr>
            <a:r>
              <a:rPr lang="en-US" altLang="zh-TW"/>
              <a:t>All linked storage server can be playing the backup role.</a:t>
            </a:r>
          </a:p>
          <a:p>
            <a:pPr marL="285750" indent="-285750">
              <a:buFont typeface="Arial" panose="020B0604020202020204" pitchFamily="34" charset="0"/>
              <a:buChar char="•"/>
            </a:pPr>
            <a:r>
              <a:rPr lang="en-US" altLang="zh-TW"/>
              <a:t>Cloud managed.</a:t>
            </a:r>
          </a:p>
        </p:txBody>
      </p:sp>
      <p:pic>
        <p:nvPicPr>
          <p:cNvPr id="32" name="圖片 31" descr="一張含有 畫畫 的圖片&#10;&#10;自動產生的描述">
            <a:extLst>
              <a:ext uri="{FF2B5EF4-FFF2-40B4-BE49-F238E27FC236}">
                <a16:creationId xmlns:a16="http://schemas.microsoft.com/office/drawing/2014/main" id="{D6419AD4-CCC6-4FBD-AFAC-5A47E61C8C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1051" y="4095824"/>
            <a:ext cx="1355701" cy="1690867"/>
          </a:xfrm>
          <a:prstGeom prst="rect">
            <a:avLst/>
          </a:prstGeom>
          <a:effectLst>
            <a:outerShdw blurRad="76200" dir="13500000" sy="23000" kx="1200000" algn="br" rotWithShape="0">
              <a:prstClr val="black">
                <a:alpha val="20000"/>
              </a:prstClr>
            </a:outerShdw>
          </a:effectLst>
        </p:spPr>
      </p:pic>
      <p:cxnSp>
        <p:nvCxnSpPr>
          <p:cNvPr id="41" name="直線接點 40">
            <a:extLst>
              <a:ext uri="{FF2B5EF4-FFF2-40B4-BE49-F238E27FC236}">
                <a16:creationId xmlns:a16="http://schemas.microsoft.com/office/drawing/2014/main" id="{548BFF5B-331B-4555-95AD-BD0879381E98}"/>
              </a:ext>
            </a:extLst>
          </p:cNvPr>
          <p:cNvCxnSpPr>
            <a:cxnSpLocks/>
          </p:cNvCxnSpPr>
          <p:nvPr/>
        </p:nvCxnSpPr>
        <p:spPr>
          <a:xfrm flipV="1">
            <a:off x="3660841" y="1749092"/>
            <a:ext cx="2981739" cy="205294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7CA1A6E9-FFF1-4FAD-89F7-B0F19D4570FA}"/>
              </a:ext>
            </a:extLst>
          </p:cNvPr>
          <p:cNvCxnSpPr>
            <a:cxnSpLocks/>
          </p:cNvCxnSpPr>
          <p:nvPr/>
        </p:nvCxnSpPr>
        <p:spPr>
          <a:xfrm flipV="1">
            <a:off x="3660841" y="3133407"/>
            <a:ext cx="6289275" cy="67416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B315AD8F-2149-4AF9-89F7-552A1FC8FD03}"/>
              </a:ext>
            </a:extLst>
          </p:cNvPr>
          <p:cNvCxnSpPr>
            <a:cxnSpLocks/>
          </p:cNvCxnSpPr>
          <p:nvPr/>
        </p:nvCxnSpPr>
        <p:spPr>
          <a:xfrm>
            <a:off x="3660841" y="3802032"/>
            <a:ext cx="840052" cy="61148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B7A74102-0038-4A25-B636-E01C8F7CB22C}"/>
              </a:ext>
            </a:extLst>
          </p:cNvPr>
          <p:cNvCxnSpPr>
            <a:cxnSpLocks/>
          </p:cNvCxnSpPr>
          <p:nvPr/>
        </p:nvCxnSpPr>
        <p:spPr>
          <a:xfrm>
            <a:off x="3660841" y="3807571"/>
            <a:ext cx="4030268" cy="71632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E3C5F332-62C2-4DAF-ADED-8387EAFC8760}"/>
              </a:ext>
            </a:extLst>
          </p:cNvPr>
          <p:cNvCxnSpPr>
            <a:cxnSpLocks/>
          </p:cNvCxnSpPr>
          <p:nvPr/>
        </p:nvCxnSpPr>
        <p:spPr>
          <a:xfrm>
            <a:off x="8643391" y="1420443"/>
            <a:ext cx="1410886" cy="72266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56225BE6-664A-4736-8839-52CD8DCBEE31}"/>
              </a:ext>
            </a:extLst>
          </p:cNvPr>
          <p:cNvCxnSpPr>
            <a:cxnSpLocks/>
          </p:cNvCxnSpPr>
          <p:nvPr/>
        </p:nvCxnSpPr>
        <p:spPr>
          <a:xfrm flipH="1">
            <a:off x="8991259" y="4069076"/>
            <a:ext cx="1349541" cy="98727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FCB86859-8481-4DDF-92A8-E75F8B1BB10A}"/>
              </a:ext>
            </a:extLst>
          </p:cNvPr>
          <p:cNvCxnSpPr>
            <a:cxnSpLocks/>
          </p:cNvCxnSpPr>
          <p:nvPr/>
        </p:nvCxnSpPr>
        <p:spPr>
          <a:xfrm>
            <a:off x="6274227" y="5109819"/>
            <a:ext cx="129306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70" name="文字方塊 69">
            <a:extLst>
              <a:ext uri="{FF2B5EF4-FFF2-40B4-BE49-F238E27FC236}">
                <a16:creationId xmlns:a16="http://schemas.microsoft.com/office/drawing/2014/main" id="{DAD11461-F196-4969-8182-59EF4B9C6CEE}"/>
              </a:ext>
            </a:extLst>
          </p:cNvPr>
          <p:cNvSpPr txBox="1"/>
          <p:nvPr/>
        </p:nvSpPr>
        <p:spPr>
          <a:xfrm>
            <a:off x="2246405" y="5466882"/>
            <a:ext cx="695841"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HQ</a:t>
            </a:r>
            <a:endParaRPr lang="zh-TW" altLang="en-US" sz="1400" b="1">
              <a:latin typeface="Arial" panose="020B0604020202020204" pitchFamily="34" charset="0"/>
              <a:cs typeface="Arial" panose="020B0604020202020204" pitchFamily="34" charset="0"/>
            </a:endParaRPr>
          </a:p>
        </p:txBody>
      </p:sp>
      <p:sp>
        <p:nvSpPr>
          <p:cNvPr id="71" name="文字方塊 70">
            <a:extLst>
              <a:ext uri="{FF2B5EF4-FFF2-40B4-BE49-F238E27FC236}">
                <a16:creationId xmlns:a16="http://schemas.microsoft.com/office/drawing/2014/main" id="{8E9F5D81-F6C1-4EF4-9F01-6385A7ECF74F}"/>
              </a:ext>
            </a:extLst>
          </p:cNvPr>
          <p:cNvSpPr txBox="1"/>
          <p:nvPr/>
        </p:nvSpPr>
        <p:spPr>
          <a:xfrm>
            <a:off x="5494899" y="5786691"/>
            <a:ext cx="695841" cy="461665"/>
          </a:xfrm>
          <a:prstGeom prst="rect">
            <a:avLst/>
          </a:prstGeom>
          <a:noFill/>
        </p:spPr>
        <p:txBody>
          <a:bodyPr wrap="square" rtlCol="0">
            <a:spAutoFit/>
          </a:bodyPr>
          <a:lstStyle/>
          <a:p>
            <a:pPr algn="ctr"/>
            <a:r>
              <a:rPr lang="en-US" altLang="zh-TW" sz="2400" b="1">
                <a:solidFill>
                  <a:schemeClr val="bg1"/>
                </a:solidFill>
                <a:latin typeface="Arial" panose="020B0604020202020204" pitchFamily="34" charset="0"/>
                <a:cs typeface="Arial" panose="020B0604020202020204" pitchFamily="34" charset="0"/>
              </a:rPr>
              <a:t>A</a:t>
            </a:r>
            <a:endParaRPr lang="zh-TW" altLang="en-US" sz="2400" b="1">
              <a:solidFill>
                <a:schemeClr val="bg1"/>
              </a:solidFill>
              <a:latin typeface="Arial" panose="020B0604020202020204" pitchFamily="34" charset="0"/>
              <a:cs typeface="Arial" panose="020B0604020202020204" pitchFamily="34" charset="0"/>
            </a:endParaRPr>
          </a:p>
        </p:txBody>
      </p:sp>
      <p:sp>
        <p:nvSpPr>
          <p:cNvPr id="72" name="文字方塊 71">
            <a:extLst>
              <a:ext uri="{FF2B5EF4-FFF2-40B4-BE49-F238E27FC236}">
                <a16:creationId xmlns:a16="http://schemas.microsoft.com/office/drawing/2014/main" id="{59E98FCE-DFE5-41FB-BDCF-C4E2B02CD258}"/>
              </a:ext>
            </a:extLst>
          </p:cNvPr>
          <p:cNvSpPr txBox="1"/>
          <p:nvPr/>
        </p:nvSpPr>
        <p:spPr>
          <a:xfrm>
            <a:off x="9015138" y="5034899"/>
            <a:ext cx="634687" cy="465909"/>
          </a:xfrm>
          <a:prstGeom prst="rect">
            <a:avLst/>
          </a:prstGeom>
          <a:noFill/>
        </p:spPr>
        <p:txBody>
          <a:bodyPr wrap="square" rtlCol="0">
            <a:spAutoFit/>
          </a:bodyPr>
          <a:lstStyle/>
          <a:p>
            <a:pPr algn="ctr"/>
            <a:r>
              <a:rPr lang="en-US" altLang="zh-TW" sz="2400" b="1">
                <a:solidFill>
                  <a:schemeClr val="bg1"/>
                </a:solidFill>
                <a:latin typeface="Arial" panose="020B0604020202020204" pitchFamily="34" charset="0"/>
                <a:cs typeface="Arial" panose="020B0604020202020204" pitchFamily="34" charset="0"/>
              </a:rPr>
              <a:t>B</a:t>
            </a:r>
            <a:endParaRPr lang="zh-TW" altLang="en-US" sz="2400" b="1">
              <a:solidFill>
                <a:schemeClr val="bg1"/>
              </a:solidFill>
              <a:latin typeface="Arial" panose="020B0604020202020204" pitchFamily="34" charset="0"/>
              <a:cs typeface="Arial" panose="020B0604020202020204" pitchFamily="34" charset="0"/>
            </a:endParaRPr>
          </a:p>
        </p:txBody>
      </p:sp>
      <p:sp>
        <p:nvSpPr>
          <p:cNvPr id="73" name="文字方塊 72">
            <a:extLst>
              <a:ext uri="{FF2B5EF4-FFF2-40B4-BE49-F238E27FC236}">
                <a16:creationId xmlns:a16="http://schemas.microsoft.com/office/drawing/2014/main" id="{7769AAF3-5C56-4F4B-AC20-5ECDB1A62AB5}"/>
              </a:ext>
            </a:extLst>
          </p:cNvPr>
          <p:cNvSpPr txBox="1"/>
          <p:nvPr/>
        </p:nvSpPr>
        <p:spPr>
          <a:xfrm>
            <a:off x="10320426" y="1749092"/>
            <a:ext cx="695841" cy="461665"/>
          </a:xfrm>
          <a:prstGeom prst="rect">
            <a:avLst/>
          </a:prstGeom>
          <a:noFill/>
        </p:spPr>
        <p:txBody>
          <a:bodyPr wrap="square" rtlCol="0">
            <a:spAutoFit/>
          </a:bodyPr>
          <a:lstStyle/>
          <a:p>
            <a:pPr algn="ctr"/>
            <a:r>
              <a:rPr lang="en-US" altLang="zh-TW" sz="2400" b="1">
                <a:solidFill>
                  <a:schemeClr val="bg1"/>
                </a:solidFill>
                <a:latin typeface="Arial" panose="020B0604020202020204" pitchFamily="34" charset="0"/>
                <a:cs typeface="Arial" panose="020B0604020202020204" pitchFamily="34" charset="0"/>
              </a:rPr>
              <a:t>C</a:t>
            </a:r>
            <a:endParaRPr lang="zh-TW" altLang="en-US" sz="2400" b="1">
              <a:solidFill>
                <a:schemeClr val="bg1"/>
              </a:solidFill>
              <a:latin typeface="Arial" panose="020B0604020202020204" pitchFamily="34" charset="0"/>
              <a:cs typeface="Arial" panose="020B0604020202020204" pitchFamily="34" charset="0"/>
            </a:endParaRPr>
          </a:p>
        </p:txBody>
      </p:sp>
      <p:sp>
        <p:nvSpPr>
          <p:cNvPr id="74" name="文字方塊 73">
            <a:extLst>
              <a:ext uri="{FF2B5EF4-FFF2-40B4-BE49-F238E27FC236}">
                <a16:creationId xmlns:a16="http://schemas.microsoft.com/office/drawing/2014/main" id="{C0D4AB5E-82FB-4AF8-85B2-DF5BF81CBB72}"/>
              </a:ext>
            </a:extLst>
          </p:cNvPr>
          <p:cNvSpPr txBox="1"/>
          <p:nvPr/>
        </p:nvSpPr>
        <p:spPr>
          <a:xfrm>
            <a:off x="6333697" y="1152265"/>
            <a:ext cx="695841" cy="461665"/>
          </a:xfrm>
          <a:prstGeom prst="rect">
            <a:avLst/>
          </a:prstGeom>
          <a:noFill/>
        </p:spPr>
        <p:txBody>
          <a:bodyPr wrap="square" rtlCol="0">
            <a:spAutoFit/>
          </a:bodyPr>
          <a:lstStyle/>
          <a:p>
            <a:pPr algn="ctr"/>
            <a:r>
              <a:rPr lang="en-US" altLang="zh-TW" sz="2400" b="1">
                <a:solidFill>
                  <a:schemeClr val="bg1"/>
                </a:solidFill>
                <a:latin typeface="Arial" panose="020B0604020202020204" pitchFamily="34" charset="0"/>
                <a:cs typeface="Arial" panose="020B0604020202020204" pitchFamily="34" charset="0"/>
              </a:rPr>
              <a:t>D</a:t>
            </a:r>
            <a:endParaRPr lang="zh-TW" altLang="en-US" sz="2400" b="1">
              <a:solidFill>
                <a:schemeClr val="bg1"/>
              </a:solidFill>
              <a:latin typeface="Arial" panose="020B0604020202020204" pitchFamily="34" charset="0"/>
              <a:cs typeface="Arial" panose="020B0604020202020204" pitchFamily="34" charset="0"/>
            </a:endParaRPr>
          </a:p>
        </p:txBody>
      </p:sp>
      <p:cxnSp>
        <p:nvCxnSpPr>
          <p:cNvPr id="90" name="直線接點 89">
            <a:extLst>
              <a:ext uri="{FF2B5EF4-FFF2-40B4-BE49-F238E27FC236}">
                <a16:creationId xmlns:a16="http://schemas.microsoft.com/office/drawing/2014/main" id="{DB9F00FA-8382-4B74-A5A6-38F11F165CA5}"/>
              </a:ext>
            </a:extLst>
          </p:cNvPr>
          <p:cNvCxnSpPr>
            <a:cxnSpLocks/>
          </p:cNvCxnSpPr>
          <p:nvPr/>
        </p:nvCxnSpPr>
        <p:spPr>
          <a:xfrm>
            <a:off x="7763514" y="2007180"/>
            <a:ext cx="492919" cy="229529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3" name="群組 32">
            <a:extLst>
              <a:ext uri="{FF2B5EF4-FFF2-40B4-BE49-F238E27FC236}">
                <a16:creationId xmlns:a16="http://schemas.microsoft.com/office/drawing/2014/main" id="{B63FCFB3-3820-4998-A1AD-E6F6ED33C978}"/>
              </a:ext>
            </a:extLst>
          </p:cNvPr>
          <p:cNvGrpSpPr/>
          <p:nvPr/>
        </p:nvGrpSpPr>
        <p:grpSpPr>
          <a:xfrm>
            <a:off x="1816507" y="3456505"/>
            <a:ext cx="2526213" cy="1278638"/>
            <a:chOff x="6477121" y="6298061"/>
            <a:chExt cx="2019724" cy="1089206"/>
          </a:xfrm>
        </p:grpSpPr>
        <p:pic>
          <p:nvPicPr>
            <p:cNvPr id="34" name="圖片 33" descr="一張含有 光 的圖片&#10;&#10;自動產生的描述">
              <a:extLst>
                <a:ext uri="{FF2B5EF4-FFF2-40B4-BE49-F238E27FC236}">
                  <a16:creationId xmlns:a16="http://schemas.microsoft.com/office/drawing/2014/main" id="{E4761C9A-B465-4788-9014-83881D7AA2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7121" y="6298061"/>
              <a:ext cx="2019724" cy="1089206"/>
            </a:xfrm>
            <a:prstGeom prst="rect">
              <a:avLst/>
            </a:prstGeom>
            <a:effectLst>
              <a:outerShdw blurRad="50800" dist="38100" dir="5400000" algn="t" rotWithShape="0">
                <a:prstClr val="black">
                  <a:alpha val="40000"/>
                </a:prstClr>
              </a:outerShdw>
            </a:effectLst>
          </p:spPr>
        </p:pic>
        <p:pic>
          <p:nvPicPr>
            <p:cNvPr id="35" name="圖片 34">
              <a:extLst>
                <a:ext uri="{FF2B5EF4-FFF2-40B4-BE49-F238E27FC236}">
                  <a16:creationId xmlns:a16="http://schemas.microsoft.com/office/drawing/2014/main" id="{D2DC6E95-F80A-4FBB-9ACB-25A1EB3AFC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60494" y="6795999"/>
              <a:ext cx="1386304" cy="538247"/>
            </a:xfrm>
            <a:prstGeom prst="rect">
              <a:avLst/>
            </a:prstGeom>
          </p:spPr>
        </p:pic>
      </p:grpSp>
    </p:spTree>
    <p:extLst>
      <p:ext uri="{BB962C8B-B14F-4D97-AF65-F5344CB8AC3E}">
        <p14:creationId xmlns:p14="http://schemas.microsoft.com/office/powerpoint/2010/main" val="905058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6310C84-8CB1-49C3-8E9C-74C7EFAD6560}"/>
              </a:ext>
            </a:extLst>
          </p:cNvPr>
          <p:cNvSpPr txBox="1"/>
          <p:nvPr/>
        </p:nvSpPr>
        <p:spPr>
          <a:xfrm>
            <a:off x="730456" y="3185420"/>
            <a:ext cx="6464427" cy="338554"/>
          </a:xfrm>
          <a:prstGeom prst="rect">
            <a:avLst/>
          </a:prstGeom>
          <a:noFill/>
        </p:spPr>
        <p:txBody>
          <a:bodyPr wrap="square" rtlCol="0" anchor="t">
            <a:spAutoFit/>
          </a:bodyPr>
          <a:lstStyle/>
          <a:p>
            <a:pPr>
              <a:spcBef>
                <a:spcPts val="500"/>
              </a:spcBef>
            </a:pPr>
            <a:r>
              <a:rPr lang="en-US" altLang="zh-TW" sz="8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sym typeface="Microsoft JhengHei"/>
              </a:rPr>
              <a:t>©</a:t>
            </a:r>
            <a:r>
              <a:rPr lang="zh-TW" altLang="en-US" sz="8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sym typeface="Microsoft JhengHei"/>
              </a:rPr>
              <a:t> </a:t>
            </a:r>
            <a:r>
              <a:rPr lang="en-US" altLang="zh-TW" sz="8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sym typeface="Microsoft JhengHei"/>
              </a:rPr>
              <a:t>2020</a:t>
            </a:r>
            <a:r>
              <a:rPr lang="zh-TW" altLang="zh-TW" sz="8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sym typeface="Microsoft JhengHei"/>
              </a:rPr>
              <a:t> Copyright is owned by QNAP Technology Co., Ltd. QNAP Technology reserves all rights. A trademark or mark used or registered by QNAP Technology Co., Ltd. The products and company names mentioned in the file may be trademarks owned by other companies.</a:t>
            </a:r>
            <a:endParaRPr lang="zh-TW" altLang="zh-TW" sz="8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7335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20CEFB-A860-492A-BB19-1E2B81558C83}"/>
              </a:ext>
            </a:extLst>
          </p:cNvPr>
          <p:cNvSpPr>
            <a:spLocks noGrp="1"/>
          </p:cNvSpPr>
          <p:nvPr>
            <p:ph type="title"/>
          </p:nvPr>
        </p:nvSpPr>
        <p:spPr/>
        <p:txBody>
          <a:bodyPr/>
          <a:lstStyle/>
          <a:p>
            <a:r>
              <a:rPr lang="en-US" altLang="zh-TW" dirty="0"/>
              <a:t>Guardian QGD-3014-16PT</a:t>
            </a:r>
            <a:br>
              <a:rPr lang="en-US" altLang="zh-TW" dirty="0"/>
            </a:br>
            <a:r>
              <a:rPr lang="en-US" altLang="zh-TW" sz="4000" dirty="0"/>
              <a:t>Innovative network surveillance solution </a:t>
            </a:r>
            <a:endParaRPr lang="zh-TW" altLang="en-US" dirty="0"/>
          </a:p>
        </p:txBody>
      </p:sp>
    </p:spTree>
    <p:extLst>
      <p:ext uri="{BB962C8B-B14F-4D97-AF65-F5344CB8AC3E}">
        <p14:creationId xmlns:p14="http://schemas.microsoft.com/office/powerpoint/2010/main" val="83473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6EA6CD-C78E-465D-BA58-A8073476A3E1}"/>
              </a:ext>
            </a:extLst>
          </p:cNvPr>
          <p:cNvSpPr>
            <a:spLocks noGrp="1"/>
          </p:cNvSpPr>
          <p:nvPr>
            <p:ph type="title"/>
          </p:nvPr>
        </p:nvSpPr>
        <p:spPr/>
        <p:txBody>
          <a:bodyPr>
            <a:normAutofit/>
          </a:bodyPr>
          <a:lstStyle/>
          <a:p>
            <a:r>
              <a:rPr lang="en-US" altLang="zh-TW"/>
              <a:t>Beyond the traditional NVR solution</a:t>
            </a:r>
            <a:endParaRPr lang="zh-TW" altLang="en-US"/>
          </a:p>
        </p:txBody>
      </p:sp>
      <p:sp>
        <p:nvSpPr>
          <p:cNvPr id="30" name="矩形: 圓角 29">
            <a:extLst>
              <a:ext uri="{FF2B5EF4-FFF2-40B4-BE49-F238E27FC236}">
                <a16:creationId xmlns:a16="http://schemas.microsoft.com/office/drawing/2014/main" id="{D24B5CC8-2789-43C5-84C9-FAC0C497268F}"/>
              </a:ext>
            </a:extLst>
          </p:cNvPr>
          <p:cNvSpPr/>
          <p:nvPr/>
        </p:nvSpPr>
        <p:spPr>
          <a:xfrm>
            <a:off x="127529" y="2199051"/>
            <a:ext cx="3838708" cy="2822400"/>
          </a:xfrm>
          <a:prstGeom prst="roundRect">
            <a:avLst>
              <a:gd name="adj" fmla="val 5937"/>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nchorCtr="0"/>
          <a:lstStyle/>
          <a:p>
            <a:pPr marL="360363" indent="-179388" defTabSz="1219170">
              <a:lnSpc>
                <a:spcPct val="150000"/>
              </a:lnSpc>
              <a:buFont typeface="Arial" panose="020B0604020202020204" pitchFamily="34" charset="0"/>
              <a:buChar char="•"/>
            </a:pP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Up to</a:t>
            </a:r>
            <a:r>
              <a:rPr lang="zh-TW" altLang="en-US"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5</a:t>
            </a: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,000+ IP camera supports.</a:t>
            </a:r>
          </a:p>
          <a:p>
            <a:pPr marL="360363" indent="-179388" defTabSz="1219170">
              <a:lnSpc>
                <a:spcPct val="150000"/>
              </a:lnSpc>
              <a:buFont typeface="Arial" panose="020B0604020202020204" pitchFamily="34" charset="0"/>
              <a:buChar char="•"/>
            </a:pP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Full professional functions for surveillance.</a:t>
            </a:r>
          </a:p>
          <a:p>
            <a:pPr marL="360363" indent="-179388" defTabSz="1219170">
              <a:lnSpc>
                <a:spcPct val="150000"/>
              </a:lnSpc>
              <a:buFont typeface="Arial" panose="020B0604020202020204" pitchFamily="34" charset="0"/>
              <a:buChar char="•"/>
            </a:pP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Smart search and backup.</a:t>
            </a:r>
          </a:p>
        </p:txBody>
      </p:sp>
      <p:sp>
        <p:nvSpPr>
          <p:cNvPr id="43" name="矩形: 圓角 42">
            <a:extLst>
              <a:ext uri="{FF2B5EF4-FFF2-40B4-BE49-F238E27FC236}">
                <a16:creationId xmlns:a16="http://schemas.microsoft.com/office/drawing/2014/main" id="{E31F222C-C740-4075-A3E9-C9800AFA25F4}"/>
              </a:ext>
            </a:extLst>
          </p:cNvPr>
          <p:cNvSpPr/>
          <p:nvPr/>
        </p:nvSpPr>
        <p:spPr>
          <a:xfrm>
            <a:off x="548343" y="1836851"/>
            <a:ext cx="2997081" cy="782053"/>
          </a:xfrm>
          <a:prstGeom prst="roundRect">
            <a:avLst>
              <a:gd name="adj" fmla="val 50000"/>
            </a:avLst>
          </a:prstGeom>
          <a:solidFill>
            <a:schemeClr val="tx1"/>
          </a:solidFill>
          <a:ln w="38100">
            <a:gradFill>
              <a:gsLst>
                <a:gs pos="0">
                  <a:srgbClr val="C00000"/>
                </a:gs>
                <a:gs pos="50000">
                  <a:schemeClr val="bg1"/>
                </a:gs>
                <a:gs pos="100000">
                  <a:srgbClr val="C00000"/>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Network Surveillance</a:t>
            </a:r>
            <a:endParaRPr lang="zh-TW" altLang="en-US" sz="2400" b="1">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52" name="矩形: 圓角 51">
            <a:extLst>
              <a:ext uri="{FF2B5EF4-FFF2-40B4-BE49-F238E27FC236}">
                <a16:creationId xmlns:a16="http://schemas.microsoft.com/office/drawing/2014/main" id="{D871276B-4FBE-43BA-B2D5-56EBCB602A23}"/>
              </a:ext>
            </a:extLst>
          </p:cNvPr>
          <p:cNvSpPr/>
          <p:nvPr/>
        </p:nvSpPr>
        <p:spPr>
          <a:xfrm>
            <a:off x="4176644" y="2199050"/>
            <a:ext cx="3838708" cy="2822400"/>
          </a:xfrm>
          <a:prstGeom prst="roundRect">
            <a:avLst>
              <a:gd name="adj" fmla="val 5937"/>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nchorCtr="0"/>
          <a:lstStyle/>
          <a:p>
            <a:pPr marL="360363" indent="-179388" defTabSz="1219170">
              <a:lnSpc>
                <a:spcPct val="150000"/>
              </a:lnSpc>
              <a:buFont typeface="Arial" panose="020B0604020202020204" pitchFamily="34" charset="0"/>
              <a:buChar char="•"/>
              <a:defRPr/>
            </a:pP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PoE+</a:t>
            </a:r>
            <a:r>
              <a:rPr lang="zh-TW" altLang="en-US"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Switch.</a:t>
            </a:r>
          </a:p>
          <a:p>
            <a:pPr marL="360363" indent="-179388" defTabSz="1219170">
              <a:lnSpc>
                <a:spcPct val="150000"/>
              </a:lnSpc>
              <a:buFont typeface="Arial" panose="020B0604020202020204" pitchFamily="34" charset="0"/>
              <a:buChar char="•"/>
              <a:defRPr/>
            </a:pP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Advanced firewall</a:t>
            </a:r>
            <a:r>
              <a:rPr lang="zh-TW" altLang="en-US"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protection.</a:t>
            </a:r>
          </a:p>
          <a:p>
            <a:pPr marL="360363" indent="-179388" defTabSz="1219170">
              <a:lnSpc>
                <a:spcPct val="150000"/>
              </a:lnSpc>
              <a:buFont typeface="Arial" panose="020B0604020202020204" pitchFamily="34" charset="0"/>
              <a:buChar char="•"/>
              <a:defRPr/>
            </a:pP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Wi-Fi management.</a:t>
            </a:r>
            <a:endParaRPr lang="zh-TW" altLang="en-US"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53" name="矩形: 圓角 52">
            <a:extLst>
              <a:ext uri="{FF2B5EF4-FFF2-40B4-BE49-F238E27FC236}">
                <a16:creationId xmlns:a16="http://schemas.microsoft.com/office/drawing/2014/main" id="{170DBC04-E0A3-4C3D-AC5E-2913D67140E2}"/>
              </a:ext>
            </a:extLst>
          </p:cNvPr>
          <p:cNvSpPr/>
          <p:nvPr/>
        </p:nvSpPr>
        <p:spPr>
          <a:xfrm>
            <a:off x="4597458" y="1836851"/>
            <a:ext cx="2997081" cy="782053"/>
          </a:xfrm>
          <a:prstGeom prst="roundRect">
            <a:avLst>
              <a:gd name="adj" fmla="val 50000"/>
            </a:avLst>
          </a:prstGeom>
          <a:solidFill>
            <a:schemeClr val="tx1"/>
          </a:solidFill>
          <a:ln w="38100">
            <a:gradFill>
              <a:gsLst>
                <a:gs pos="0">
                  <a:srgbClr val="C00000"/>
                </a:gs>
                <a:gs pos="50000">
                  <a:schemeClr val="bg1"/>
                </a:gs>
                <a:gs pos="100000">
                  <a:srgbClr val="C00000"/>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Network &amp; Security</a:t>
            </a:r>
            <a:endParaRPr lang="zh-TW" altLang="en-US" sz="2400" b="1">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54" name="矩形: 圓角 53">
            <a:extLst>
              <a:ext uri="{FF2B5EF4-FFF2-40B4-BE49-F238E27FC236}">
                <a16:creationId xmlns:a16="http://schemas.microsoft.com/office/drawing/2014/main" id="{ECFC5E63-FCDD-4284-8176-BE10A325E30C}"/>
              </a:ext>
            </a:extLst>
          </p:cNvPr>
          <p:cNvSpPr/>
          <p:nvPr/>
        </p:nvSpPr>
        <p:spPr>
          <a:xfrm>
            <a:off x="8225760" y="2199050"/>
            <a:ext cx="3838708" cy="2822400"/>
          </a:xfrm>
          <a:prstGeom prst="roundRect">
            <a:avLst>
              <a:gd name="adj" fmla="val 5937"/>
            </a:avLst>
          </a:prstGeom>
          <a:gradFill>
            <a:gsLst>
              <a:gs pos="50000">
                <a:schemeClr val="tx1"/>
              </a:gs>
              <a:gs pos="100000">
                <a:schemeClr val="tx1">
                  <a:alpha val="0"/>
                </a:schemeClr>
              </a:gs>
            </a:gsLst>
            <a:lin ang="2700000" scaled="0"/>
          </a:gradFill>
          <a:ln w="38100">
            <a:gradFill>
              <a:gsLst>
                <a:gs pos="0">
                  <a:srgbClr val="C00000"/>
                </a:gs>
                <a:gs pos="50000">
                  <a:schemeClr val="bg1"/>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nchorCtr="0"/>
          <a:lstStyle/>
          <a:p>
            <a:pPr marL="360363" indent="-179388" defTabSz="1219170">
              <a:lnSpc>
                <a:spcPct val="150000"/>
              </a:lnSpc>
              <a:buFont typeface="Arial" panose="020B0604020202020204" pitchFamily="34" charset="0"/>
              <a:buChar char="•"/>
              <a:defRPr/>
            </a:pP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Multiple-sites cloud management.</a:t>
            </a:r>
          </a:p>
          <a:p>
            <a:pPr marL="360363" indent="-179388" defTabSz="1219170">
              <a:lnSpc>
                <a:spcPct val="150000"/>
              </a:lnSpc>
              <a:buFont typeface="Arial" panose="020B0604020202020204" pitchFamily="34" charset="0"/>
              <a:buChar char="•"/>
              <a:defRPr/>
            </a:pP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Encrypted authentication.</a:t>
            </a:r>
          </a:p>
          <a:p>
            <a:pPr marL="360363" indent="-179388" defTabSz="1219170">
              <a:lnSpc>
                <a:spcPct val="150000"/>
              </a:lnSpc>
              <a:buFont typeface="Arial" panose="020B0604020202020204" pitchFamily="34" charset="0"/>
              <a:buChar char="•"/>
              <a:defRPr/>
            </a:pPr>
            <a:r>
              <a:rPr lang="en-US" altLang="zh-TW"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Strong encryption in backup.</a:t>
            </a:r>
            <a:endParaRPr lang="zh-TW" altLang="en-US" b="1" kern="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55" name="矩形: 圓角 54">
            <a:extLst>
              <a:ext uri="{FF2B5EF4-FFF2-40B4-BE49-F238E27FC236}">
                <a16:creationId xmlns:a16="http://schemas.microsoft.com/office/drawing/2014/main" id="{7AEC6A68-6C7C-4E3A-9BBF-93B085A74DFE}"/>
              </a:ext>
            </a:extLst>
          </p:cNvPr>
          <p:cNvSpPr/>
          <p:nvPr/>
        </p:nvSpPr>
        <p:spPr>
          <a:xfrm>
            <a:off x="8646574" y="1836851"/>
            <a:ext cx="2997081" cy="782053"/>
          </a:xfrm>
          <a:prstGeom prst="roundRect">
            <a:avLst>
              <a:gd name="adj" fmla="val 50000"/>
            </a:avLst>
          </a:prstGeom>
          <a:solidFill>
            <a:schemeClr val="tx1"/>
          </a:solidFill>
          <a:ln w="38100">
            <a:gradFill>
              <a:gsLst>
                <a:gs pos="0">
                  <a:srgbClr val="C00000"/>
                </a:gs>
                <a:gs pos="50000">
                  <a:schemeClr val="bg1"/>
                </a:gs>
                <a:gs pos="100000">
                  <a:srgbClr val="C00000"/>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Cloud Management</a:t>
            </a:r>
            <a:endParaRPr lang="zh-TW" altLang="en-US" sz="2400" b="1">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pic>
        <p:nvPicPr>
          <p:cNvPr id="5" name="圖片 4">
            <a:extLst>
              <a:ext uri="{FF2B5EF4-FFF2-40B4-BE49-F238E27FC236}">
                <a16:creationId xmlns:a16="http://schemas.microsoft.com/office/drawing/2014/main" id="{235C8520-CDAB-4955-81C5-944BA75F7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986" y="4180256"/>
            <a:ext cx="7478028" cy="2918382"/>
          </a:xfrm>
          <a:prstGeom prst="rect">
            <a:avLst/>
          </a:prstGeom>
        </p:spPr>
      </p:pic>
    </p:spTree>
    <p:extLst>
      <p:ext uri="{BB962C8B-B14F-4D97-AF65-F5344CB8AC3E}">
        <p14:creationId xmlns:p14="http://schemas.microsoft.com/office/powerpoint/2010/main" val="1328682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BEC10319-FB72-4ECD-B1B7-521F027D321E}"/>
              </a:ext>
            </a:extLst>
          </p:cNvPr>
          <p:cNvSpPr/>
          <p:nvPr/>
        </p:nvSpPr>
        <p:spPr>
          <a:xfrm>
            <a:off x="272004" y="2821858"/>
            <a:ext cx="3675780" cy="2917441"/>
          </a:xfrm>
          <a:prstGeom prst="roundRect">
            <a:avLst>
              <a:gd name="adj" fmla="val 5937"/>
            </a:avLst>
          </a:prstGeom>
          <a:gradFill>
            <a:gsLst>
              <a:gs pos="0">
                <a:schemeClr val="bg1"/>
              </a:gs>
              <a:gs pos="100000">
                <a:schemeClr val="bg1">
                  <a:lumMod val="50000"/>
                </a:schemeClr>
              </a:gs>
            </a:gsLst>
            <a:lin ang="54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176213" marR="0" lvl="0" indent="-176213" defTabSz="1219170" fontAlgn="auto">
              <a:lnSpc>
                <a:spcPct val="150000"/>
              </a:lnSpc>
              <a:spcBef>
                <a:spcPts val="0"/>
              </a:spcBef>
              <a:spcAft>
                <a:spcPts val="0"/>
              </a:spcAft>
              <a:buClr>
                <a:srgbClr val="000000"/>
              </a:buClr>
              <a:buSzTx/>
              <a:buFont typeface="Arial" panose="020B0604020202020204" pitchFamily="34" charset="0"/>
              <a:buChar char="•"/>
              <a:tabLst/>
              <a:defRPr/>
            </a:pP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Vendor lock-in</a:t>
            </a:r>
            <a:r>
              <a:rPr lang="zh-TW" altLang="en-US"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of camera functions support.</a:t>
            </a:r>
          </a:p>
          <a:p>
            <a:pPr marL="176213" marR="0" lvl="0" indent="-176213" defTabSz="1219170" fontAlgn="auto">
              <a:lnSpc>
                <a:spcPct val="150000"/>
              </a:lnSpc>
              <a:spcBef>
                <a:spcPts val="0"/>
              </a:spcBef>
              <a:spcAft>
                <a:spcPts val="0"/>
              </a:spcAft>
              <a:buClr>
                <a:srgbClr val="000000"/>
              </a:buClr>
              <a:buSzTx/>
              <a:buFont typeface="Arial" panose="020B0604020202020204" pitchFamily="34" charset="0"/>
              <a:buChar char="•"/>
              <a:tabLst/>
              <a:defRPr/>
            </a:pP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No GPU acceleration.</a:t>
            </a:r>
          </a:p>
          <a:p>
            <a:pPr marL="176213" marR="0" lvl="0" indent="-176213" defTabSz="1219170" fontAlgn="auto">
              <a:lnSpc>
                <a:spcPct val="150000"/>
              </a:lnSpc>
              <a:spcBef>
                <a:spcPts val="0"/>
              </a:spcBef>
              <a:spcAft>
                <a:spcPts val="0"/>
              </a:spcAft>
              <a:buClr>
                <a:srgbClr val="000000"/>
              </a:buClr>
              <a:buSzTx/>
              <a:buFont typeface="Arial" panose="020B0604020202020204" pitchFamily="34" charset="0"/>
              <a:buChar char="•"/>
              <a:tabLst/>
              <a:defRPr/>
            </a:pP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Poor</a:t>
            </a:r>
            <a:r>
              <a:rPr lang="zh-TW" altLang="en-US"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performance</a:t>
            </a:r>
            <a:r>
              <a:rPr lang="zh-TW" altLang="en-US"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in</a:t>
            </a:r>
            <a:r>
              <a:rPr lang="zh-TW" altLang="en-US"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Video-wall</a:t>
            </a:r>
            <a:r>
              <a:rPr lang="zh-TW" altLang="en-US"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display.</a:t>
            </a:r>
          </a:p>
          <a:p>
            <a:pPr marL="176213" marR="0" lvl="0" indent="-176213" defTabSz="1219170" fontAlgn="auto">
              <a:lnSpc>
                <a:spcPct val="150000"/>
              </a:lnSpc>
              <a:spcBef>
                <a:spcPts val="0"/>
              </a:spcBef>
              <a:spcAft>
                <a:spcPts val="0"/>
              </a:spcAft>
              <a:buClr>
                <a:srgbClr val="000000"/>
              </a:buClr>
              <a:buSzTx/>
              <a:buFont typeface="Arial" panose="020B0604020202020204" pitchFamily="34" charset="0"/>
              <a:buChar char="•"/>
              <a:tabLst/>
              <a:defRPr/>
            </a:pP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Traditional storage architecture.</a:t>
            </a:r>
          </a:p>
        </p:txBody>
      </p:sp>
      <p:sp>
        <p:nvSpPr>
          <p:cNvPr id="2" name="標題 1"/>
          <p:cNvSpPr>
            <a:spLocks noGrp="1"/>
          </p:cNvSpPr>
          <p:nvPr>
            <p:ph type="title"/>
          </p:nvPr>
        </p:nvSpPr>
        <p:spPr/>
        <p:txBody>
          <a:bodyPr>
            <a:normAutofit/>
          </a:bodyPr>
          <a:lstStyle/>
          <a:p>
            <a:r>
              <a:rPr lang="en-US" altLang="zh-TW" dirty="0"/>
              <a:t>Traditional</a:t>
            </a:r>
            <a:r>
              <a:rPr lang="zh-TW" altLang="en-US" dirty="0"/>
              <a:t> </a:t>
            </a:r>
            <a:r>
              <a:rPr lang="en-US" altLang="zh-TW" dirty="0"/>
              <a:t>IP</a:t>
            </a:r>
            <a:r>
              <a:rPr lang="zh-TW" altLang="en-US" dirty="0"/>
              <a:t> </a:t>
            </a:r>
            <a:r>
              <a:rPr lang="en-US" altLang="zh-TW" dirty="0"/>
              <a:t>Surveillance</a:t>
            </a:r>
            <a:endParaRPr lang="zh-TW" altLang="en-US" dirty="0"/>
          </a:p>
        </p:txBody>
      </p:sp>
      <p:grpSp>
        <p:nvGrpSpPr>
          <p:cNvPr id="76" name="群組 75">
            <a:extLst>
              <a:ext uri="{FF2B5EF4-FFF2-40B4-BE49-F238E27FC236}">
                <a16:creationId xmlns:a16="http://schemas.microsoft.com/office/drawing/2014/main" id="{A0E1EBEE-6666-426F-9DE5-D344E0054119}"/>
              </a:ext>
            </a:extLst>
          </p:cNvPr>
          <p:cNvGrpSpPr/>
          <p:nvPr/>
        </p:nvGrpSpPr>
        <p:grpSpPr>
          <a:xfrm>
            <a:off x="202354" y="2286895"/>
            <a:ext cx="3815081" cy="683016"/>
            <a:chOff x="707816" y="2154735"/>
            <a:chExt cx="2784494" cy="498510"/>
          </a:xfrm>
        </p:grpSpPr>
        <p:pic>
          <p:nvPicPr>
            <p:cNvPr id="78" name="圖片 77" descr="一張含有 螢幕擷取畫面 的圖片&#10;&#10;自動產生的描述">
              <a:extLst>
                <a:ext uri="{FF2B5EF4-FFF2-40B4-BE49-F238E27FC236}">
                  <a16:creationId xmlns:a16="http://schemas.microsoft.com/office/drawing/2014/main" id="{D2ECEB9A-EA6C-40AB-B506-576A2D1BFC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7816" y="2155865"/>
              <a:ext cx="2784494" cy="497380"/>
            </a:xfrm>
            <a:prstGeom prst="rect">
              <a:avLst/>
            </a:prstGeom>
            <a:effectLst>
              <a:outerShdw blurRad="50800" dist="38100" dir="5400000" algn="t" rotWithShape="0">
                <a:prstClr val="black">
                  <a:alpha val="40000"/>
                </a:prstClr>
              </a:outerShdw>
            </a:effectLst>
          </p:spPr>
        </p:pic>
        <p:sp>
          <p:nvSpPr>
            <p:cNvPr id="80" name="文字方塊 79">
              <a:extLst>
                <a:ext uri="{FF2B5EF4-FFF2-40B4-BE49-F238E27FC236}">
                  <a16:creationId xmlns:a16="http://schemas.microsoft.com/office/drawing/2014/main" id="{FE3BD0F6-2943-4333-A1F8-2F2C1853DCFA}"/>
                </a:ext>
              </a:extLst>
            </p:cNvPr>
            <p:cNvSpPr txBox="1"/>
            <p:nvPr/>
          </p:nvSpPr>
          <p:spPr>
            <a:xfrm>
              <a:off x="1256456" y="2154735"/>
              <a:ext cx="2111497" cy="460853"/>
            </a:xfrm>
            <a:prstGeom prst="rect">
              <a:avLst/>
            </a:prstGeom>
            <a:noFill/>
          </p:spPr>
          <p:txBody>
            <a:bodyPr wrap="square" lIns="72000" rIns="72000" rtlCol="0" anchor="ctr" anchorCtr="0">
              <a:noAutofit/>
            </a:bodyPr>
            <a:lstStyle/>
            <a:p>
              <a:pPr marR="0" lvl="0" defTabSz="1219170" rtl="0" eaLnBrk="1" fontAlgn="auto" latinLnBrk="0" hangingPunct="1">
                <a:spcBef>
                  <a:spcPts val="0"/>
                </a:spcBef>
                <a:spcAft>
                  <a:spcPts val="0"/>
                </a:spcAft>
                <a:buClr>
                  <a:srgbClr val="000000"/>
                </a:buClr>
                <a:buSzTx/>
                <a:tabLst/>
                <a:defRPr/>
              </a:pPr>
              <a:r>
                <a:rPr lang="en-US" altLang="zh-TW" sz="20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Traditional NVR</a:t>
              </a:r>
              <a:endParaRPr kumimoji="0" lang="zh-TW" altLang="en-US" sz="20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sp>
        <p:nvSpPr>
          <p:cNvPr id="83" name="矩形: 圓角 82">
            <a:extLst>
              <a:ext uri="{FF2B5EF4-FFF2-40B4-BE49-F238E27FC236}">
                <a16:creationId xmlns:a16="http://schemas.microsoft.com/office/drawing/2014/main" id="{17C2E682-9968-4AA5-901E-4C528443DE84}"/>
              </a:ext>
            </a:extLst>
          </p:cNvPr>
          <p:cNvSpPr/>
          <p:nvPr/>
        </p:nvSpPr>
        <p:spPr>
          <a:xfrm>
            <a:off x="4242068" y="2821858"/>
            <a:ext cx="3675780" cy="2917441"/>
          </a:xfrm>
          <a:prstGeom prst="roundRect">
            <a:avLst>
              <a:gd name="adj" fmla="val 5937"/>
            </a:avLst>
          </a:prstGeom>
          <a:gradFill>
            <a:gsLst>
              <a:gs pos="0">
                <a:schemeClr val="bg1"/>
              </a:gs>
              <a:gs pos="100000">
                <a:schemeClr val="bg1">
                  <a:lumMod val="50000"/>
                </a:schemeClr>
              </a:gs>
            </a:gsLst>
            <a:lin ang="54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144000" rIns="91440" bIns="45720" rtlCol="0" anchor="ctr" anchorCtr="0"/>
          <a:lstStyle/>
          <a:p>
            <a:pPr marL="176213" indent="-176213" defTabSz="1219170">
              <a:lnSpc>
                <a:spcPct val="150000"/>
              </a:lnSpc>
              <a:buClr>
                <a:srgbClr val="000000"/>
              </a:buClr>
              <a:buFont typeface="Arial" panose="020B0604020202020204" pitchFamily="34" charset="0"/>
              <a:buChar char="•"/>
              <a:defRPr/>
            </a:pP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Can’t manage network, PoE and surveillance system in one place.</a:t>
            </a:r>
            <a:endPar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marL="176213" indent="-176213" defTabSz="1219170">
              <a:lnSpc>
                <a:spcPct val="150000"/>
              </a:lnSpc>
              <a:buClr>
                <a:srgbClr val="000000"/>
              </a:buClr>
              <a:buFont typeface="Arial" panose="020B0604020202020204" pitchFamily="34" charset="0"/>
              <a:buChar char="•"/>
              <a:defRPr/>
            </a:pPr>
            <a:r>
              <a:rPr lang="en-US" altLang="zh-TW" sz="1600" b="1" kern="0">
                <a:solidFill>
                  <a:schemeClr val="tx1"/>
                </a:solidFill>
                <a:latin typeface="Arial"/>
                <a:ea typeface="微軟正黑體"/>
                <a:cs typeface="Arial"/>
              </a:rPr>
              <a:t>Not easy for multiple sites management and backup.</a:t>
            </a:r>
          </a:p>
          <a:p>
            <a:pPr marL="176213" indent="-176213" defTabSz="1219170">
              <a:lnSpc>
                <a:spcPct val="150000"/>
              </a:lnSpc>
              <a:buClr>
                <a:srgbClr val="000000"/>
              </a:buClr>
              <a:buFont typeface="Arial" panose="020B0604020202020204" pitchFamily="34" charset="0"/>
              <a:buChar char="•"/>
              <a:defRPr/>
            </a:pPr>
            <a:r>
              <a:rPr lang="en-US" altLang="zh-TW" sz="1600" b="1" kern="0">
                <a:solidFill>
                  <a:schemeClr val="tx1"/>
                </a:solidFill>
                <a:latin typeface="Arial"/>
                <a:ea typeface="微軟正黑體"/>
                <a:cs typeface="Arial"/>
              </a:rPr>
              <a:t>Multiple equipment maintenance.</a:t>
            </a:r>
          </a:p>
        </p:txBody>
      </p:sp>
      <p:grpSp>
        <p:nvGrpSpPr>
          <p:cNvPr id="84" name="群組 83">
            <a:extLst>
              <a:ext uri="{FF2B5EF4-FFF2-40B4-BE49-F238E27FC236}">
                <a16:creationId xmlns:a16="http://schemas.microsoft.com/office/drawing/2014/main" id="{B1297C93-05F9-4D5C-801D-68823A782955}"/>
              </a:ext>
            </a:extLst>
          </p:cNvPr>
          <p:cNvGrpSpPr/>
          <p:nvPr/>
        </p:nvGrpSpPr>
        <p:grpSpPr>
          <a:xfrm>
            <a:off x="4172418" y="2286895"/>
            <a:ext cx="3815081" cy="683016"/>
            <a:chOff x="707816" y="2154735"/>
            <a:chExt cx="2784494" cy="498510"/>
          </a:xfrm>
        </p:grpSpPr>
        <p:pic>
          <p:nvPicPr>
            <p:cNvPr id="86" name="圖片 85" descr="一張含有 螢幕擷取畫面 的圖片&#10;&#10;自動產生的描述">
              <a:extLst>
                <a:ext uri="{FF2B5EF4-FFF2-40B4-BE49-F238E27FC236}">
                  <a16:creationId xmlns:a16="http://schemas.microsoft.com/office/drawing/2014/main" id="{E2725C22-C551-49DE-B295-EAD86E3197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7816" y="2155865"/>
              <a:ext cx="2784494" cy="497380"/>
            </a:xfrm>
            <a:prstGeom prst="rect">
              <a:avLst/>
            </a:prstGeom>
            <a:effectLst>
              <a:outerShdw blurRad="50800" dist="38100" dir="5400000" algn="t" rotWithShape="0">
                <a:prstClr val="black">
                  <a:alpha val="40000"/>
                </a:prstClr>
              </a:outerShdw>
            </a:effectLst>
          </p:spPr>
        </p:pic>
        <p:sp>
          <p:nvSpPr>
            <p:cNvPr id="87" name="文字方塊 86">
              <a:extLst>
                <a:ext uri="{FF2B5EF4-FFF2-40B4-BE49-F238E27FC236}">
                  <a16:creationId xmlns:a16="http://schemas.microsoft.com/office/drawing/2014/main" id="{94AA5DE3-EA9A-450A-A358-B19BC75CFAB3}"/>
                </a:ext>
              </a:extLst>
            </p:cNvPr>
            <p:cNvSpPr txBox="1"/>
            <p:nvPr/>
          </p:nvSpPr>
          <p:spPr>
            <a:xfrm>
              <a:off x="1267696" y="2154735"/>
              <a:ext cx="2111497" cy="460853"/>
            </a:xfrm>
            <a:prstGeom prst="rect">
              <a:avLst/>
            </a:prstGeom>
            <a:noFill/>
          </p:spPr>
          <p:txBody>
            <a:bodyPr wrap="square" lIns="72000" rIns="72000" rtlCol="0" anchor="ctr" anchorCtr="0">
              <a:noAutofit/>
            </a:bodyPr>
            <a:lstStyle/>
            <a:p>
              <a:pPr marR="0" lvl="0" defTabSz="1219170" rtl="0" eaLnBrk="1" fontAlgn="auto" latinLnBrk="0" hangingPunct="1">
                <a:spcBef>
                  <a:spcPts val="0"/>
                </a:spcBef>
                <a:spcAft>
                  <a:spcPts val="0"/>
                </a:spcAft>
                <a:buClr>
                  <a:srgbClr val="000000"/>
                </a:buClr>
                <a:buSzTx/>
                <a:tabLst/>
                <a:defRPr/>
              </a:pPr>
              <a:r>
                <a:rPr lang="en-US" altLang="zh-TW" sz="20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Poor network design</a:t>
              </a:r>
              <a:endParaRPr kumimoji="0" lang="zh-TW" altLang="en-US" sz="20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sp>
        <p:nvSpPr>
          <p:cNvPr id="88" name="矩形: 圓角 87">
            <a:extLst>
              <a:ext uri="{FF2B5EF4-FFF2-40B4-BE49-F238E27FC236}">
                <a16:creationId xmlns:a16="http://schemas.microsoft.com/office/drawing/2014/main" id="{4003EB59-91D8-4322-8D1D-0D5323C1AEC6}"/>
              </a:ext>
            </a:extLst>
          </p:cNvPr>
          <p:cNvSpPr/>
          <p:nvPr/>
        </p:nvSpPr>
        <p:spPr>
          <a:xfrm>
            <a:off x="8212131" y="2821858"/>
            <a:ext cx="3675780" cy="2917441"/>
          </a:xfrm>
          <a:prstGeom prst="roundRect">
            <a:avLst>
              <a:gd name="adj" fmla="val 5937"/>
            </a:avLst>
          </a:prstGeom>
          <a:gradFill>
            <a:gsLst>
              <a:gs pos="0">
                <a:schemeClr val="bg1"/>
              </a:gs>
              <a:gs pos="100000">
                <a:schemeClr val="bg1">
                  <a:lumMod val="50000"/>
                </a:schemeClr>
              </a:gs>
            </a:gsLst>
            <a:lin ang="54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nchorCtr="0"/>
          <a:lstStyle/>
          <a:p>
            <a:pPr marL="176213" indent="-176213" defTabSz="1219170">
              <a:lnSpc>
                <a:spcPct val="150000"/>
              </a:lnSpc>
              <a:buClr>
                <a:srgbClr val="000000"/>
              </a:buClr>
              <a:buFont typeface="Arial" panose="020B0604020202020204" pitchFamily="34" charset="0"/>
              <a:buChar char="•"/>
              <a:defRPr/>
            </a:pP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Vulnerable from external access.</a:t>
            </a:r>
          </a:p>
          <a:p>
            <a:pPr marL="176213" indent="-176213" defTabSz="1219170">
              <a:lnSpc>
                <a:spcPct val="150000"/>
              </a:lnSpc>
              <a:buClr>
                <a:srgbClr val="000000"/>
              </a:buClr>
              <a:buFont typeface="Arial" panose="020B0604020202020204" pitchFamily="34" charset="0"/>
              <a:buChar char="•"/>
              <a:defRPr/>
            </a:pP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Remote management via by sniffer-able protocol.</a:t>
            </a:r>
          </a:p>
          <a:p>
            <a:pPr marL="176213" indent="-176213" defTabSz="1219170">
              <a:lnSpc>
                <a:spcPct val="150000"/>
              </a:lnSpc>
              <a:buClr>
                <a:srgbClr val="000000"/>
              </a:buClr>
              <a:buFont typeface="Arial" panose="020B0604020202020204" pitchFamily="34" charset="0"/>
              <a:buChar char="•"/>
              <a:defRPr/>
            </a:pP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Use FTP for multiple site backup.</a:t>
            </a:r>
          </a:p>
        </p:txBody>
      </p:sp>
      <p:grpSp>
        <p:nvGrpSpPr>
          <p:cNvPr id="90" name="群組 89">
            <a:extLst>
              <a:ext uri="{FF2B5EF4-FFF2-40B4-BE49-F238E27FC236}">
                <a16:creationId xmlns:a16="http://schemas.microsoft.com/office/drawing/2014/main" id="{EEA59B05-7723-4A0D-A3CF-4FD02A618577}"/>
              </a:ext>
            </a:extLst>
          </p:cNvPr>
          <p:cNvGrpSpPr/>
          <p:nvPr/>
        </p:nvGrpSpPr>
        <p:grpSpPr>
          <a:xfrm>
            <a:off x="8142481" y="2286895"/>
            <a:ext cx="3815081" cy="683016"/>
            <a:chOff x="707816" y="2154735"/>
            <a:chExt cx="2784494" cy="498510"/>
          </a:xfrm>
        </p:grpSpPr>
        <p:pic>
          <p:nvPicPr>
            <p:cNvPr id="92" name="圖片 91" descr="一張含有 螢幕擷取畫面 的圖片&#10;&#10;自動產生的描述">
              <a:extLst>
                <a:ext uri="{FF2B5EF4-FFF2-40B4-BE49-F238E27FC236}">
                  <a16:creationId xmlns:a16="http://schemas.microsoft.com/office/drawing/2014/main" id="{141B4077-E4CB-4894-BFF1-1628C173B5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7816" y="2155865"/>
              <a:ext cx="2784494" cy="497380"/>
            </a:xfrm>
            <a:prstGeom prst="rect">
              <a:avLst/>
            </a:prstGeom>
            <a:effectLst>
              <a:outerShdw blurRad="50800" dist="38100" dir="5400000" algn="t" rotWithShape="0">
                <a:prstClr val="black">
                  <a:alpha val="40000"/>
                </a:prstClr>
              </a:outerShdw>
            </a:effectLst>
          </p:spPr>
        </p:pic>
        <p:sp>
          <p:nvSpPr>
            <p:cNvPr id="94" name="文字方塊 93">
              <a:extLst>
                <a:ext uri="{FF2B5EF4-FFF2-40B4-BE49-F238E27FC236}">
                  <a16:creationId xmlns:a16="http://schemas.microsoft.com/office/drawing/2014/main" id="{5819DA64-C2E9-4BA7-9372-6E4D1734FEA4}"/>
                </a:ext>
              </a:extLst>
            </p:cNvPr>
            <p:cNvSpPr txBox="1"/>
            <p:nvPr/>
          </p:nvSpPr>
          <p:spPr>
            <a:xfrm>
              <a:off x="1267696" y="2154735"/>
              <a:ext cx="2224614" cy="460853"/>
            </a:xfrm>
            <a:prstGeom prst="rect">
              <a:avLst/>
            </a:prstGeom>
            <a:noFill/>
          </p:spPr>
          <p:txBody>
            <a:bodyPr wrap="square" lIns="72000" rIns="72000" rtlCol="0" anchor="ctr" anchorCtr="0">
              <a:noAutofit/>
            </a:bodyPr>
            <a:lstStyle/>
            <a:p>
              <a:pPr marR="0" lvl="0" defTabSz="1219170" rtl="0" eaLnBrk="1" fontAlgn="auto" latinLnBrk="0" hangingPunct="1">
                <a:spcBef>
                  <a:spcPts val="0"/>
                </a:spcBef>
                <a:spcAft>
                  <a:spcPts val="0"/>
                </a:spcAft>
                <a:buClr>
                  <a:srgbClr val="000000"/>
                </a:buClr>
                <a:buSzTx/>
                <a:tabLst/>
                <a:defRPr/>
              </a:pPr>
              <a:r>
                <a:rPr kumimoji="0" lang="en-US" altLang="zh-TW" sz="20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No secu</a:t>
              </a:r>
              <a:r>
                <a:rPr lang="en-US" altLang="zh-TW" sz="20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rity awareness  </a:t>
              </a:r>
              <a:endParaRPr kumimoji="0" lang="zh-TW" altLang="en-US" sz="20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spTree>
    <p:extLst>
      <p:ext uri="{BB962C8B-B14F-4D97-AF65-F5344CB8AC3E}">
        <p14:creationId xmlns:p14="http://schemas.microsoft.com/office/powerpoint/2010/main" val="325326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圓角 29">
            <a:extLst>
              <a:ext uri="{FF2B5EF4-FFF2-40B4-BE49-F238E27FC236}">
                <a16:creationId xmlns:a16="http://schemas.microsoft.com/office/drawing/2014/main" id="{12D3E9B0-3EE5-44D9-A0C7-523CD7D73524}"/>
              </a:ext>
            </a:extLst>
          </p:cNvPr>
          <p:cNvSpPr/>
          <p:nvPr/>
        </p:nvSpPr>
        <p:spPr>
          <a:xfrm>
            <a:off x="6306479" y="2452924"/>
            <a:ext cx="5442279" cy="3766553"/>
          </a:xfrm>
          <a:prstGeom prst="roundRect">
            <a:avLst>
              <a:gd name="adj" fmla="val 6195"/>
            </a:avLst>
          </a:prstGeom>
          <a:gradFill>
            <a:gsLst>
              <a:gs pos="0">
                <a:schemeClr val="bg1"/>
              </a:gs>
              <a:gs pos="100000">
                <a:schemeClr val="accent1">
                  <a:lumMod val="60000"/>
                  <a:lumOff val="40000"/>
                </a:schemeClr>
              </a:gs>
            </a:gsLst>
            <a:lin ang="5400000" scaled="0"/>
          </a:gradFill>
          <a:ln w="28575">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圖片 4">
            <a:extLst>
              <a:ext uri="{FF2B5EF4-FFF2-40B4-BE49-F238E27FC236}">
                <a16:creationId xmlns:a16="http://schemas.microsoft.com/office/drawing/2014/main" id="{5A88E42C-4604-47E4-9CD1-A292A445AB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81481" y="1759515"/>
            <a:ext cx="5312998" cy="3485683"/>
          </a:xfrm>
          <a:prstGeom prst="rect">
            <a:avLst/>
          </a:prstGeom>
        </p:spPr>
      </p:pic>
      <p:pic>
        <p:nvPicPr>
          <p:cNvPr id="6" name="圖片 5">
            <a:extLst>
              <a:ext uri="{FF2B5EF4-FFF2-40B4-BE49-F238E27FC236}">
                <a16:creationId xmlns:a16="http://schemas.microsoft.com/office/drawing/2014/main" id="{0DF0F742-8374-4E82-AA7D-4965DCD0D5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9285" y="2926767"/>
            <a:ext cx="2989039" cy="1166505"/>
          </a:xfrm>
          <a:prstGeom prst="rect">
            <a:avLst/>
          </a:prstGeom>
        </p:spPr>
      </p:pic>
      <p:sp>
        <p:nvSpPr>
          <p:cNvPr id="3" name="矩形: 圓角 2">
            <a:extLst>
              <a:ext uri="{FF2B5EF4-FFF2-40B4-BE49-F238E27FC236}">
                <a16:creationId xmlns:a16="http://schemas.microsoft.com/office/drawing/2014/main" id="{21C03291-63B3-4BCD-8CB2-C0CB2D39E872}"/>
              </a:ext>
            </a:extLst>
          </p:cNvPr>
          <p:cNvSpPr/>
          <p:nvPr/>
        </p:nvSpPr>
        <p:spPr>
          <a:xfrm>
            <a:off x="7107331" y="2627778"/>
            <a:ext cx="807975" cy="423766"/>
          </a:xfrm>
          <a:prstGeom prst="round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TW"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 name="矩形: 圓角 6">
            <a:extLst>
              <a:ext uri="{FF2B5EF4-FFF2-40B4-BE49-F238E27FC236}">
                <a16:creationId xmlns:a16="http://schemas.microsoft.com/office/drawing/2014/main" id="{59C14898-F38F-4DEB-A2D8-75D62C319D65}"/>
              </a:ext>
            </a:extLst>
          </p:cNvPr>
          <p:cNvSpPr/>
          <p:nvPr/>
        </p:nvSpPr>
        <p:spPr>
          <a:xfrm>
            <a:off x="433333" y="2452924"/>
            <a:ext cx="5442279" cy="3766553"/>
          </a:xfrm>
          <a:prstGeom prst="roundRect">
            <a:avLst>
              <a:gd name="adj" fmla="val 6195"/>
            </a:avLst>
          </a:prstGeom>
          <a:gradFill>
            <a:gsLst>
              <a:gs pos="0">
                <a:schemeClr val="bg1"/>
              </a:gs>
              <a:gs pos="100000">
                <a:schemeClr val="bg1">
                  <a:lumMod val="75000"/>
                </a:schemeClr>
              </a:gs>
            </a:gsLst>
            <a:lin ang="5400000" scaled="0"/>
          </a:gra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8" name="圖片 47" descr="一張含有 螢幕擷取畫面 的圖片&#10;&#10;自動產生的描述">
            <a:extLst>
              <a:ext uri="{FF2B5EF4-FFF2-40B4-BE49-F238E27FC236}">
                <a16:creationId xmlns:a16="http://schemas.microsoft.com/office/drawing/2014/main" id="{5F337C44-A358-4E9D-85A7-DC8A82DC4B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689"/>
          <a:stretch/>
        </p:blipFill>
        <p:spPr>
          <a:xfrm>
            <a:off x="6205015" y="5377434"/>
            <a:ext cx="5722293" cy="1105002"/>
          </a:xfrm>
          <a:prstGeom prst="rect">
            <a:avLst/>
          </a:prstGeom>
        </p:spPr>
      </p:pic>
      <p:pic>
        <p:nvPicPr>
          <p:cNvPr id="50" name="圖片 49" descr="一張含有 螢幕擷取畫面 的圖片&#10;&#10;自動產生的描述">
            <a:extLst>
              <a:ext uri="{FF2B5EF4-FFF2-40B4-BE49-F238E27FC236}">
                <a16:creationId xmlns:a16="http://schemas.microsoft.com/office/drawing/2014/main" id="{6217FC81-EECF-4469-AE98-2F6EA0B226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1789" y="5367909"/>
            <a:ext cx="5473823" cy="1105002"/>
          </a:xfrm>
          <a:prstGeom prst="rect">
            <a:avLst/>
          </a:prstGeom>
        </p:spPr>
      </p:pic>
      <p:pic>
        <p:nvPicPr>
          <p:cNvPr id="47" name="圖片 46">
            <a:extLst>
              <a:ext uri="{FF2B5EF4-FFF2-40B4-BE49-F238E27FC236}">
                <a16:creationId xmlns:a16="http://schemas.microsoft.com/office/drawing/2014/main" id="{55D1B090-D85F-4CCB-8262-3D0A547BC4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0694" y="1759515"/>
            <a:ext cx="5370973" cy="3485684"/>
          </a:xfrm>
          <a:prstGeom prst="rect">
            <a:avLst/>
          </a:prstGeom>
        </p:spPr>
      </p:pic>
      <p:sp>
        <p:nvSpPr>
          <p:cNvPr id="2" name="標題 1">
            <a:extLst>
              <a:ext uri="{FF2B5EF4-FFF2-40B4-BE49-F238E27FC236}">
                <a16:creationId xmlns:a16="http://schemas.microsoft.com/office/drawing/2014/main" id="{B06EA6CD-C78E-465D-BA58-A8073476A3E1}"/>
              </a:ext>
            </a:extLst>
          </p:cNvPr>
          <p:cNvSpPr>
            <a:spLocks noGrp="1"/>
          </p:cNvSpPr>
          <p:nvPr>
            <p:ph type="title"/>
          </p:nvPr>
        </p:nvSpPr>
        <p:spPr/>
        <p:txBody>
          <a:bodyPr>
            <a:normAutofit/>
          </a:bodyPr>
          <a:lstStyle/>
          <a:p>
            <a:r>
              <a:rPr lang="en-US" altLang="zh-TW" sz="3600" dirty="0"/>
              <a:t>QGD-3014-16PT New IP surveillance solution</a:t>
            </a:r>
            <a:endParaRPr lang="zh-TW" altLang="en-US" sz="3600" dirty="0"/>
          </a:p>
        </p:txBody>
      </p:sp>
      <p:sp>
        <p:nvSpPr>
          <p:cNvPr id="28" name="文字方塊 27">
            <a:extLst>
              <a:ext uri="{FF2B5EF4-FFF2-40B4-BE49-F238E27FC236}">
                <a16:creationId xmlns:a16="http://schemas.microsoft.com/office/drawing/2014/main" id="{798C5B03-2C12-417B-9385-4DE8A36FB59A}"/>
              </a:ext>
            </a:extLst>
          </p:cNvPr>
          <p:cNvSpPr txBox="1"/>
          <p:nvPr/>
        </p:nvSpPr>
        <p:spPr>
          <a:xfrm>
            <a:off x="1425911" y="5481957"/>
            <a:ext cx="4385756" cy="844142"/>
          </a:xfrm>
          <a:prstGeom prst="rect">
            <a:avLst/>
          </a:prstGeom>
          <a:noFill/>
        </p:spPr>
        <p:txBody>
          <a:bodyPr wrap="square" lIns="91440" tIns="45720" rIns="91440" bIns="45720" rtlCol="0" anchor="t">
            <a:spAutoFit/>
          </a:bodyPr>
          <a:lstStyle/>
          <a:p>
            <a:pPr marL="96520" marR="0" lvl="0" indent="-96520" algn="l" defTabSz="121917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US" altLang="zh-TW" sz="1400" b="1" i="0" u="none" strike="noStrike" kern="0" cap="none" spc="0" normalizeH="0" baseline="0" noProof="0">
                <a:ln>
                  <a:noFill/>
                </a:ln>
                <a:solidFill>
                  <a:srgbClr val="000000"/>
                </a:solidFill>
                <a:effectLst/>
                <a:uLnTx/>
                <a:uFillTx/>
                <a:latin typeface="Arial"/>
                <a:ea typeface="微軟正黑體"/>
                <a:cs typeface="Arial"/>
                <a:sym typeface="Arial"/>
              </a:rPr>
              <a:t>Cost up for multiple equipment.</a:t>
            </a:r>
            <a:endParaRPr lang="en-US" altLang="zh-TW" sz="1400" b="1" i="0" u="none" strike="noStrike" kern="0" cap="none" spc="0" normalizeH="0" baseline="0" noProof="0">
              <a:ln>
                <a:noFill/>
              </a:ln>
              <a:solidFill>
                <a:srgbClr val="000000"/>
              </a:solidFill>
              <a:effectLst/>
              <a:uLnTx/>
              <a:uFillTx/>
              <a:latin typeface="Arial"/>
              <a:ea typeface="微軟正黑體"/>
              <a:cs typeface="Arial"/>
            </a:endParaRPr>
          </a:p>
          <a:p>
            <a:pPr marL="96520" indent="-96520" defTabSz="1219170">
              <a:lnSpc>
                <a:spcPct val="120000"/>
              </a:lnSpc>
              <a:buClr>
                <a:srgbClr val="000000"/>
              </a:buClr>
              <a:buFont typeface="Arial" panose="020B0604020202020204" pitchFamily="34" charset="0"/>
              <a:buChar char="•"/>
              <a:defRPr/>
            </a:pPr>
            <a:r>
              <a:rPr kumimoji="0" lang="en-US" altLang="zh-TW" sz="1400" b="1" i="0" u="none" strike="noStrike" kern="0" cap="none" spc="0" normalizeH="0" baseline="0" noProof="0">
                <a:ln>
                  <a:noFill/>
                </a:ln>
                <a:solidFill>
                  <a:srgbClr val="000000"/>
                </a:solidFill>
                <a:effectLst/>
                <a:uLnTx/>
                <a:uFillTx/>
                <a:latin typeface="Arial"/>
                <a:ea typeface="微軟正黑體"/>
                <a:cs typeface="Arial"/>
                <a:sym typeface="Arial"/>
              </a:rPr>
              <a:t>Sophisticated layout </a:t>
            </a:r>
            <a:r>
              <a:rPr lang="en-US" altLang="zh-TW" sz="1400" b="1" kern="0">
                <a:solidFill>
                  <a:srgbClr val="000000"/>
                </a:solidFill>
                <a:latin typeface="Arial"/>
                <a:ea typeface="微軟正黑體"/>
                <a:cs typeface="Arial"/>
                <a:sym typeface="Arial"/>
              </a:rPr>
              <a:t>which need maintenances.</a:t>
            </a:r>
            <a:endParaRPr lang="en-US" altLang="zh-TW" sz="1400" b="1" i="0" u="none" strike="noStrike" kern="0" cap="none" spc="0" normalizeH="0" baseline="0" noProof="0">
              <a:ln>
                <a:noFill/>
              </a:ln>
              <a:solidFill>
                <a:srgbClr val="000000"/>
              </a:solidFill>
              <a:effectLst/>
              <a:uLnTx/>
              <a:uFillTx/>
              <a:latin typeface="Arial"/>
              <a:ea typeface="微軟正黑體"/>
              <a:cs typeface="Arial"/>
            </a:endParaRPr>
          </a:p>
          <a:p>
            <a:pPr marL="96520" marR="0" lvl="0" indent="-96520" algn="l" defTabSz="121917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US" altLang="zh-TW" sz="1400" b="1" i="0" u="none" strike="noStrike" kern="0" cap="none" spc="0" normalizeH="0" baseline="0" noProof="0">
                <a:ln>
                  <a:noFill/>
                </a:ln>
                <a:solidFill>
                  <a:srgbClr val="000000"/>
                </a:solidFill>
                <a:effectLst/>
                <a:uLnTx/>
                <a:uFillTx/>
                <a:latin typeface="Arial"/>
                <a:ea typeface="微軟正黑體"/>
                <a:cs typeface="Arial"/>
                <a:sym typeface="Arial"/>
              </a:rPr>
              <a:t>Poor capability for future expansion.</a:t>
            </a:r>
            <a:endParaRPr lang="zh-TW" altLang="en-US" sz="1400" b="1" i="0" u="none" strike="noStrike" kern="0" cap="none" spc="0" normalizeH="0" baseline="0" noProof="0">
              <a:ln>
                <a:noFill/>
              </a:ln>
              <a:solidFill>
                <a:srgbClr val="000000"/>
              </a:solidFill>
              <a:effectLst/>
              <a:uLnTx/>
              <a:uFillTx/>
              <a:latin typeface="Arial"/>
              <a:ea typeface="微軟正黑體"/>
              <a:cs typeface="Arial"/>
            </a:endParaRPr>
          </a:p>
        </p:txBody>
      </p:sp>
      <p:sp>
        <p:nvSpPr>
          <p:cNvPr id="33" name="文字方塊 32">
            <a:extLst>
              <a:ext uri="{FF2B5EF4-FFF2-40B4-BE49-F238E27FC236}">
                <a16:creationId xmlns:a16="http://schemas.microsoft.com/office/drawing/2014/main" id="{95E5EDB7-C0E8-4CCA-AEFF-70868C1362FF}"/>
              </a:ext>
            </a:extLst>
          </p:cNvPr>
          <p:cNvSpPr txBox="1"/>
          <p:nvPr/>
        </p:nvSpPr>
        <p:spPr>
          <a:xfrm>
            <a:off x="1704579" y="1876993"/>
            <a:ext cx="4398351" cy="461665"/>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Traditional NVR architecture</a:t>
            </a:r>
            <a:endParaRPr kumimoji="0" lang="zh-TW" altLang="en-US" sz="2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4" name="文字方塊 33">
            <a:extLst>
              <a:ext uri="{FF2B5EF4-FFF2-40B4-BE49-F238E27FC236}">
                <a16:creationId xmlns:a16="http://schemas.microsoft.com/office/drawing/2014/main" id="{7AAEA0FE-BE39-406A-BB6F-7CD6F801E7E9}"/>
              </a:ext>
            </a:extLst>
          </p:cNvPr>
          <p:cNvSpPr txBox="1"/>
          <p:nvPr/>
        </p:nvSpPr>
        <p:spPr>
          <a:xfrm>
            <a:off x="7584788" y="1876993"/>
            <a:ext cx="4163970"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architecture</a:t>
            </a:r>
            <a:endParaRPr kumimoji="0" lang="zh-TW" altLang="en-US" sz="2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5" name="文字方塊 34">
            <a:extLst>
              <a:ext uri="{FF2B5EF4-FFF2-40B4-BE49-F238E27FC236}">
                <a16:creationId xmlns:a16="http://schemas.microsoft.com/office/drawing/2014/main" id="{23CDC328-5BA1-451D-9593-5F73EDE47A29}"/>
              </a:ext>
            </a:extLst>
          </p:cNvPr>
          <p:cNvSpPr txBox="1"/>
          <p:nvPr/>
        </p:nvSpPr>
        <p:spPr>
          <a:xfrm>
            <a:off x="533025" y="2111759"/>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6" name="文字方塊 35">
            <a:extLst>
              <a:ext uri="{FF2B5EF4-FFF2-40B4-BE49-F238E27FC236}">
                <a16:creationId xmlns:a16="http://schemas.microsoft.com/office/drawing/2014/main" id="{45A918E3-5E74-430F-BDCD-959FE42297BD}"/>
              </a:ext>
            </a:extLst>
          </p:cNvPr>
          <p:cNvSpPr txBox="1"/>
          <p:nvPr/>
        </p:nvSpPr>
        <p:spPr>
          <a:xfrm>
            <a:off x="6365754" y="2111759"/>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7" name="文字方塊 36">
            <a:extLst>
              <a:ext uri="{FF2B5EF4-FFF2-40B4-BE49-F238E27FC236}">
                <a16:creationId xmlns:a16="http://schemas.microsoft.com/office/drawing/2014/main" id="{BDABD880-AD0B-46D0-85F2-606273542133}"/>
              </a:ext>
            </a:extLst>
          </p:cNvPr>
          <p:cNvSpPr txBox="1"/>
          <p:nvPr/>
        </p:nvSpPr>
        <p:spPr>
          <a:xfrm>
            <a:off x="573879" y="3859852"/>
            <a:ext cx="1017441"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4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8" name="文字方塊 37">
            <a:extLst>
              <a:ext uri="{FF2B5EF4-FFF2-40B4-BE49-F238E27FC236}">
                <a16:creationId xmlns:a16="http://schemas.microsoft.com/office/drawing/2014/main" id="{879DB0D1-7DF5-4415-9312-69CBA8328757}"/>
              </a:ext>
            </a:extLst>
          </p:cNvPr>
          <p:cNvSpPr txBox="1"/>
          <p:nvPr/>
        </p:nvSpPr>
        <p:spPr>
          <a:xfrm>
            <a:off x="1972603" y="2764753"/>
            <a:ext cx="1754372"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Managed</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Switch</a:t>
            </a:r>
            <a:endParaRPr kumimoji="0" lang="zh-TW" altLang="en-US" sz="14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9" name="文字方塊 38">
            <a:extLst>
              <a:ext uri="{FF2B5EF4-FFF2-40B4-BE49-F238E27FC236}">
                <a16:creationId xmlns:a16="http://schemas.microsoft.com/office/drawing/2014/main" id="{19E35EB1-7E0D-4EDE-AF17-7ED1AF7FEC90}"/>
              </a:ext>
            </a:extLst>
          </p:cNvPr>
          <p:cNvSpPr txBox="1"/>
          <p:nvPr/>
        </p:nvSpPr>
        <p:spPr>
          <a:xfrm>
            <a:off x="3999356" y="2630724"/>
            <a:ext cx="1754372"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Camera</a:t>
            </a:r>
            <a:endParaRPr kumimoji="0" lang="zh-TW" altLang="en-US" sz="14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0" name="文字方塊 39">
            <a:extLst>
              <a:ext uri="{FF2B5EF4-FFF2-40B4-BE49-F238E27FC236}">
                <a16:creationId xmlns:a16="http://schemas.microsoft.com/office/drawing/2014/main" id="{378A713D-7657-4359-9141-6101F65EDF30}"/>
              </a:ext>
            </a:extLst>
          </p:cNvPr>
          <p:cNvSpPr txBox="1"/>
          <p:nvPr/>
        </p:nvSpPr>
        <p:spPr>
          <a:xfrm>
            <a:off x="4417502" y="4465317"/>
            <a:ext cx="1044834"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rPr>
              <a:t>Monitor</a:t>
            </a:r>
            <a:endParaRPr kumimoji="0" lang="zh-TW" altLang="en-US" sz="180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1" name="文字方塊 40">
            <a:extLst>
              <a:ext uri="{FF2B5EF4-FFF2-40B4-BE49-F238E27FC236}">
                <a16:creationId xmlns:a16="http://schemas.microsoft.com/office/drawing/2014/main" id="{BD08EDAD-0B90-4207-A9EC-4223BAB81B52}"/>
              </a:ext>
            </a:extLst>
          </p:cNvPr>
          <p:cNvSpPr txBox="1"/>
          <p:nvPr/>
        </p:nvSpPr>
        <p:spPr>
          <a:xfrm>
            <a:off x="10256282" y="4465317"/>
            <a:ext cx="1044834"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rPr>
              <a:t>Monitor</a:t>
            </a:r>
            <a:endParaRPr kumimoji="0" lang="zh-TW" altLang="en-US" sz="180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2" name="文字方塊 41">
            <a:extLst>
              <a:ext uri="{FF2B5EF4-FFF2-40B4-BE49-F238E27FC236}">
                <a16:creationId xmlns:a16="http://schemas.microsoft.com/office/drawing/2014/main" id="{CF682A3A-9001-47ED-8729-5E171A16161E}"/>
              </a:ext>
            </a:extLst>
          </p:cNvPr>
          <p:cNvSpPr txBox="1"/>
          <p:nvPr/>
        </p:nvSpPr>
        <p:spPr>
          <a:xfrm>
            <a:off x="9906673" y="2630724"/>
            <a:ext cx="1754372"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a:t>
            </a:r>
            <a:r>
              <a:rPr kumimoji="0" lang="en-US" altLang="zh-TW" sz="14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Camera</a:t>
            </a:r>
            <a:endParaRPr kumimoji="0" lang="zh-TW" altLang="en-US" sz="16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6" name="文字方塊 45">
            <a:extLst>
              <a:ext uri="{FF2B5EF4-FFF2-40B4-BE49-F238E27FC236}">
                <a16:creationId xmlns:a16="http://schemas.microsoft.com/office/drawing/2014/main" id="{28B55307-ECC4-4D36-AA15-0CC027340002}"/>
              </a:ext>
            </a:extLst>
          </p:cNvPr>
          <p:cNvSpPr txBox="1"/>
          <p:nvPr/>
        </p:nvSpPr>
        <p:spPr>
          <a:xfrm>
            <a:off x="7166344" y="3929197"/>
            <a:ext cx="2663456"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Smart PoE Switch</a:t>
            </a:r>
            <a:endParaRPr kumimoji="0" lang="zh-TW" altLang="en-US" sz="1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6" name="矩形: 圓角 25">
            <a:extLst>
              <a:ext uri="{FF2B5EF4-FFF2-40B4-BE49-F238E27FC236}">
                <a16:creationId xmlns:a16="http://schemas.microsoft.com/office/drawing/2014/main" id="{1766F70B-2CF9-4EED-B589-88F61B8296A8}"/>
              </a:ext>
            </a:extLst>
          </p:cNvPr>
          <p:cNvSpPr/>
          <p:nvPr/>
        </p:nvSpPr>
        <p:spPr>
          <a:xfrm>
            <a:off x="9055500" y="2627778"/>
            <a:ext cx="807975" cy="423766"/>
          </a:xfrm>
          <a:prstGeom prst="round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PoE</a:t>
            </a:r>
            <a:endParaRPr kumimoji="0" lang="zh-TW" altLang="en-US"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7" name="矩形: 圓角 26">
            <a:extLst>
              <a:ext uri="{FF2B5EF4-FFF2-40B4-BE49-F238E27FC236}">
                <a16:creationId xmlns:a16="http://schemas.microsoft.com/office/drawing/2014/main" id="{93527E9D-F8C3-4982-8B20-EE4A9CA3DEC0}"/>
              </a:ext>
            </a:extLst>
          </p:cNvPr>
          <p:cNvSpPr/>
          <p:nvPr/>
        </p:nvSpPr>
        <p:spPr>
          <a:xfrm>
            <a:off x="7981132" y="2627778"/>
            <a:ext cx="1005347" cy="423766"/>
          </a:xfrm>
          <a:prstGeom prst="roundRect">
            <a:avLst/>
          </a:prstGeom>
          <a:solidFill>
            <a:schemeClr val="bg1"/>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400" b="1" kern="0">
                <a:solidFill>
                  <a:srgbClr val="C00000"/>
                </a:solidFill>
                <a:latin typeface="Arial" panose="020B0604020202020204" pitchFamily="34" charset="0"/>
                <a:ea typeface="微軟正黑體" panose="020B0604030504040204" pitchFamily="34" charset="-120"/>
                <a:cs typeface="Arial" panose="020B0604020202020204" pitchFamily="34" charset="0"/>
                <a:sym typeface="Arial"/>
              </a:rPr>
              <a:t>QVR Pro</a:t>
            </a:r>
            <a:endParaRPr lang="zh-TW" altLang="en-US" sz="1400" b="1" kern="0">
              <a:solidFill>
                <a:srgbClr val="C00000"/>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 name="文字方塊 3">
            <a:extLst>
              <a:ext uri="{FF2B5EF4-FFF2-40B4-BE49-F238E27FC236}">
                <a16:creationId xmlns:a16="http://schemas.microsoft.com/office/drawing/2014/main" id="{F7AD4344-C070-4A80-AA11-8B0855DB7365}"/>
              </a:ext>
            </a:extLst>
          </p:cNvPr>
          <p:cNvSpPr txBox="1"/>
          <p:nvPr/>
        </p:nvSpPr>
        <p:spPr>
          <a:xfrm>
            <a:off x="7372911" y="5481957"/>
            <a:ext cx="4385756" cy="844142"/>
          </a:xfrm>
          <a:prstGeom prst="rect">
            <a:avLst/>
          </a:prstGeom>
          <a:noFill/>
        </p:spPr>
        <p:txBody>
          <a:bodyPr wrap="square" rtlCol="0">
            <a:spAutoFit/>
          </a:bodyPr>
          <a:lstStyle/>
          <a:p>
            <a:pPr marL="96838" marR="0" lvl="0" indent="-96838" algn="l" defTabSz="121917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US" altLang="zh-TW" sz="14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NVR, Router, Switch, PoE all in One.</a:t>
            </a:r>
          </a:p>
          <a:p>
            <a:pPr marL="96838" marR="0" lvl="0" indent="-96838" algn="l" defTabSz="121917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US" altLang="zh-TW" sz="14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IEEE 802.3at PoE support plenty of IP camera.</a:t>
            </a:r>
          </a:p>
          <a:p>
            <a:pPr marL="96838" marR="0" lvl="0" indent="-96838" algn="l" defTabSz="121917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US" altLang="zh-TW" sz="14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Flexible design for expansion.</a:t>
            </a:r>
            <a:endParaRPr kumimoji="0" lang="zh-TW" altLang="en-US" sz="14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235013800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文件" ma:contentTypeID="0x010100C1C457F4C541DE4E8E36136DBD8178A5" ma:contentTypeVersion="4" ma:contentTypeDescription="建立新的文件。" ma:contentTypeScope="" ma:versionID="24d7567cc02d4b37952c5ec7d5abf38f">
  <xsd:schema xmlns:xsd="http://www.w3.org/2001/XMLSchema" xmlns:xs="http://www.w3.org/2001/XMLSchema" xmlns:p="http://schemas.microsoft.com/office/2006/metadata/properties" xmlns:ns3="8ccda0e1-3f74-4235-a0da-e85014c0b8eb" targetNamespace="http://schemas.microsoft.com/office/2006/metadata/properties" ma:root="true" ma:fieldsID="ed985b300ad8c307e796b8f4c6cc269e" ns3:_="">
    <xsd:import namespace="8ccda0e1-3f74-4235-a0da-e85014c0b8e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da0e1-3f74-4235-a0da-e85014c0b8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01605F-4501-4AFA-A129-B847676C498A}">
  <ds:schemaRefs>
    <ds:schemaRef ds:uri="http://schemas.microsoft.com/sharepoint/v3/contenttype/forms"/>
  </ds:schemaRefs>
</ds:datastoreItem>
</file>

<file path=customXml/itemProps2.xml><?xml version="1.0" encoding="utf-8"?>
<ds:datastoreItem xmlns:ds="http://schemas.openxmlformats.org/officeDocument/2006/customXml" ds:itemID="{31199868-BDF7-47A4-86DA-7804F42394EA}">
  <ds:schemaRefs>
    <ds:schemaRef ds:uri="8ccda0e1-3f74-4235-a0da-e85014c0b8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A47D8C-9D06-44C1-9940-034658C89CB8}">
  <ds:schemaRefs>
    <ds:schemaRef ds:uri="8ccda0e1-3f74-4235-a0da-e85014c0b8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2482</Words>
  <Application>Microsoft Office PowerPoint</Application>
  <PresentationFormat>寬螢幕</PresentationFormat>
  <Paragraphs>456</Paragraphs>
  <Slides>54</Slides>
  <Notes>17</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54</vt:i4>
      </vt:variant>
    </vt:vector>
  </HeadingPairs>
  <TitlesOfParts>
    <vt:vector size="60" baseType="lpstr">
      <vt:lpstr>微軟正黑體</vt:lpstr>
      <vt:lpstr>Arial</vt:lpstr>
      <vt:lpstr>Calibri</vt:lpstr>
      <vt:lpstr>Open Sans</vt:lpstr>
      <vt:lpstr>Wingdings</vt:lpstr>
      <vt:lpstr>Office 佈景主題</vt:lpstr>
      <vt:lpstr>PowerPoint 簡報</vt:lpstr>
      <vt:lpstr>Agenda</vt:lpstr>
      <vt:lpstr>PoE Power Sourcing Equipment  product evolution</vt:lpstr>
      <vt:lpstr>QGD-3014-16PT vs QGD-1602P / QGD-1600P</vt:lpstr>
      <vt:lpstr>Feedback of QGD IP Surveillance</vt:lpstr>
      <vt:lpstr>Guardian QGD-3014-16PT Innovative network surveillance solution </vt:lpstr>
      <vt:lpstr>Beyond the traditional NVR solution</vt:lpstr>
      <vt:lpstr>Traditional IP Surveillance</vt:lpstr>
      <vt:lpstr>QGD-3014-16PT New IP surveillance solution</vt:lpstr>
      <vt:lpstr>Corporations with multi-sites surveilance Guardian + QVR Pro total solutions</vt:lpstr>
      <vt:lpstr>Multi-site surveillance Reliable, secure and encrypted data by SDWAN</vt:lpstr>
      <vt:lpstr>QGD-3014-16PT </vt:lpstr>
      <vt:lpstr>QSW-3014-16PT Hardware</vt:lpstr>
      <vt:lpstr>Stylish design</vt:lpstr>
      <vt:lpstr>Intuitive LED indicators</vt:lpstr>
      <vt:lpstr>Metal 3.5/2.5” HDD tray with key</vt:lpstr>
      <vt:lpstr>I/O and network switch ports (rear)</vt:lpstr>
      <vt:lpstr>QGD-3014-16PT Hardware </vt:lpstr>
      <vt:lpstr>QGD-3014-16PT Inside</vt:lpstr>
      <vt:lpstr>3.5” / 2.5” HDD installation</vt:lpstr>
      <vt:lpstr>M.2 SATA SSD installation</vt:lpstr>
      <vt:lpstr>Open surveillance platform  QVR Pro</vt:lpstr>
      <vt:lpstr>QNAP QVR Pro highlight</vt:lpstr>
      <vt:lpstr>QVR Pro – an open platform</vt:lpstr>
      <vt:lpstr>GPU acceleration benefit </vt:lpstr>
      <vt:lpstr>QVR Pro Qdewarp – Fisheye dewarp</vt:lpstr>
      <vt:lpstr>Dynamic Layout</vt:lpstr>
      <vt:lpstr>Multiple Notification Methods</vt:lpstr>
      <vt:lpstr>Flexible Backup Hybrid Backup Sync (HBS) 3</vt:lpstr>
      <vt:lpstr>4 bay HDD/SDD for multi-site backup</vt:lpstr>
      <vt:lpstr>Reduce the risk</vt:lpstr>
      <vt:lpstr>Resilient &amp; secure multi-site connections QuWAN</vt:lpstr>
      <vt:lpstr>QuWAN constructs Intranet securely</vt:lpstr>
      <vt:lpstr>Great for multi-site surveillance </vt:lpstr>
      <vt:lpstr>Cloud management of QuWAN</vt:lpstr>
      <vt:lpstr>Smart Switch &amp; PoE management QuNetSwitch</vt:lpstr>
      <vt:lpstr>Remote management</vt:lpstr>
      <vt:lpstr>QuNetSwitch Intuitive graphical management interface</vt:lpstr>
      <vt:lpstr>PoE schedule</vt:lpstr>
      <vt:lpstr>Guardian Smart PoE Network switch PoE features</vt:lpstr>
      <vt:lpstr>QGD-3014-16PT support 802.3at PoE</vt:lpstr>
      <vt:lpstr>Remote PoE device control</vt:lpstr>
      <vt:lpstr>QuNetSwitch smart switch function 1/2</vt:lpstr>
      <vt:lpstr>QuNetSwitch smart switch function 2/2</vt:lpstr>
      <vt:lpstr>QGD-3014-16PT  Virtualization platform</vt:lpstr>
      <vt:lpstr>Guardian X pfSense solution</vt:lpstr>
      <vt:lpstr>Run virtual machines and containers: multiple applications in a box</vt:lpstr>
      <vt:lpstr>Guardian All-in-one VM solution</vt:lpstr>
      <vt:lpstr>QGD-3014-16PT  Use cases</vt:lpstr>
      <vt:lpstr>Guardian solution for SMB and workstation</vt:lpstr>
      <vt:lpstr>Guardian solution for SMB and workstation</vt:lpstr>
      <vt:lpstr>Guardian solution for Restaurant / Retail Store</vt:lpstr>
      <vt:lpstr>Guardian solution for Restaurant / Retail Store</vt:lpstr>
      <vt:lpstr>PowerPoint 簡報</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Frank Liao</dc:creator>
  <cp:lastModifiedBy>QNAP_Mili Wang</cp:lastModifiedBy>
  <cp:revision>2</cp:revision>
  <dcterms:created xsi:type="dcterms:W3CDTF">2020-07-09T01:57:45Z</dcterms:created>
  <dcterms:modified xsi:type="dcterms:W3CDTF">2020-09-29T08:24:42Z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0x010100C1C457F4C541DE4E8E36136DBD8178A5</vt:lpwstr>
  </property>
</Properties>
</file>