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55"/>
  </p:notesMasterIdLst>
  <p:handoutMasterIdLst>
    <p:handoutMasterId r:id="rId56"/>
  </p:handoutMasterIdLst>
  <p:sldIdLst>
    <p:sldId id="301" r:id="rId2"/>
    <p:sldId id="1402" r:id="rId3"/>
    <p:sldId id="1418" r:id="rId4"/>
    <p:sldId id="1420" r:id="rId5"/>
    <p:sldId id="1421" r:id="rId6"/>
    <p:sldId id="1419" r:id="rId7"/>
    <p:sldId id="1464" r:id="rId8"/>
    <p:sldId id="303" r:id="rId9"/>
    <p:sldId id="1473" r:id="rId10"/>
    <p:sldId id="1467" r:id="rId11"/>
    <p:sldId id="1466" r:id="rId12"/>
    <p:sldId id="1465" r:id="rId13"/>
    <p:sldId id="1457" r:id="rId14"/>
    <p:sldId id="300" r:id="rId15"/>
    <p:sldId id="309" r:id="rId16"/>
    <p:sldId id="1427" r:id="rId17"/>
    <p:sldId id="364" r:id="rId18"/>
    <p:sldId id="323" r:id="rId19"/>
    <p:sldId id="1430" r:id="rId20"/>
    <p:sldId id="308" r:id="rId21"/>
    <p:sldId id="438" r:id="rId22"/>
    <p:sldId id="432" r:id="rId23"/>
    <p:sldId id="1456" r:id="rId24"/>
    <p:sldId id="1459" r:id="rId25"/>
    <p:sldId id="1474" r:id="rId26"/>
    <p:sldId id="274" r:id="rId27"/>
    <p:sldId id="1440" r:id="rId28"/>
    <p:sldId id="1461" r:id="rId29"/>
    <p:sldId id="1442" r:id="rId30"/>
    <p:sldId id="1469" r:id="rId31"/>
    <p:sldId id="1452" r:id="rId32"/>
    <p:sldId id="1453" r:id="rId33"/>
    <p:sldId id="1458" r:id="rId34"/>
    <p:sldId id="1451" r:id="rId35"/>
    <p:sldId id="439" r:id="rId36"/>
    <p:sldId id="435" r:id="rId37"/>
    <p:sldId id="548" r:id="rId38"/>
    <p:sldId id="315" r:id="rId39"/>
    <p:sldId id="424" r:id="rId40"/>
    <p:sldId id="379" r:id="rId41"/>
    <p:sldId id="1472" r:id="rId42"/>
    <p:sldId id="1477" r:id="rId43"/>
    <p:sldId id="1289" r:id="rId44"/>
    <p:sldId id="1290" r:id="rId45"/>
    <p:sldId id="1468" r:id="rId46"/>
    <p:sldId id="550" r:id="rId47"/>
    <p:sldId id="1463" r:id="rId48"/>
    <p:sldId id="1332" r:id="rId49"/>
    <p:sldId id="1410" r:id="rId50"/>
    <p:sldId id="1475" r:id="rId51"/>
    <p:sldId id="1476" r:id="rId52"/>
    <p:sldId id="1462" r:id="rId53"/>
    <p:sldId id="302" r:id="rId5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Stanley Huang" initials="QH" lastIdx="1" clrIdx="0">
    <p:extLst>
      <p:ext uri="{19B8F6BF-5375-455C-9EA6-DF929625EA0E}">
        <p15:presenceInfo xmlns:p15="http://schemas.microsoft.com/office/powerpoint/2012/main" userId="S::stanleyhuang@ieinet.onmicrosoft.com::1ea9dab3-32ba-4b62-a801-955acab0d9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E6D2B"/>
    <a:srgbClr val="333333"/>
    <a:srgbClr val="0000FF"/>
    <a:srgbClr val="999999"/>
    <a:srgbClr val="323231"/>
    <a:srgbClr val="C5C5C5"/>
    <a:srgbClr val="323E47"/>
    <a:srgbClr val="52555C"/>
    <a:srgbClr val="1B305E"/>
    <a:srgbClr val="3E3A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F4F11A-23CF-4E7E-9DF9-85F2C6E581D8}">
  <a:tblStyle styleId="{CCF4F11A-23CF-4E7E-9DF9-85F2C6E581D8}" styleName="Table_0">
    <a:wholeTbl>
      <a:tcTxStyle b="off" i="off">
        <a:font>
          <a:latin typeface="Arial"/>
          <a:ea typeface="Arial"/>
          <a:cs typeface="Arial"/>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 styleId="{C707DFD8-C232-4B70-B17B-26034490E56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B74FD3F-7353-4200-B0B9-FC3B863CEA15}"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93" autoAdjust="0"/>
  </p:normalViewPr>
  <p:slideViewPr>
    <p:cSldViewPr snapToGrid="0">
      <p:cViewPr varScale="1">
        <p:scale>
          <a:sx n="142" d="100"/>
          <a:sy n="142" d="100"/>
        </p:scale>
        <p:origin x="657" y="60"/>
      </p:cViewPr>
      <p:guideLst>
        <p:guide orient="horz" pos="1620"/>
        <p:guide pos="2880"/>
      </p:guideLst>
    </p:cSldViewPr>
  </p:slideViewPr>
  <p:notesTextViewPr>
    <p:cViewPr>
      <p:scale>
        <a:sx n="1" d="1"/>
        <a:sy n="1" d="1"/>
      </p:scale>
      <p:origin x="0" y="0"/>
    </p:cViewPr>
  </p:notesTextViewPr>
  <p:notesViewPr>
    <p:cSldViewPr snapToGrid="0">
      <p:cViewPr varScale="1">
        <p:scale>
          <a:sx n="85" d="100"/>
          <a:sy n="85" d="100"/>
        </p:scale>
        <p:origin x="381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F4B9C334-AC9E-4DA2-A864-45EDA0E4B2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6C47485A-5D28-4823-98E9-98F5861698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8CC419-5004-4367-A9DD-C9F1769515A1}" type="datetimeFigureOut">
              <a:rPr lang="zh-TW" altLang="en-US" smtClean="0"/>
              <a:t>2020/9/25</a:t>
            </a:fld>
            <a:endParaRPr lang="zh-TW" altLang="en-US"/>
          </a:p>
        </p:txBody>
      </p:sp>
      <p:sp>
        <p:nvSpPr>
          <p:cNvPr id="4" name="頁尾版面配置區 3">
            <a:extLst>
              <a:ext uri="{FF2B5EF4-FFF2-40B4-BE49-F238E27FC236}">
                <a16:creationId xmlns:a16="http://schemas.microsoft.com/office/drawing/2014/main" id="{625E1E81-C5DA-43D1-87A2-BAFF2ECA51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561902CE-B884-4F36-86E5-855F9AF65D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887588-3529-4C7F-A33B-6DB1DDAF74A2}" type="slidenum">
              <a:rPr lang="zh-TW" altLang="en-US" smtClean="0"/>
              <a:t>‹#›</a:t>
            </a:fld>
            <a:endParaRPr lang="zh-TW" altLang="en-US"/>
          </a:p>
        </p:txBody>
      </p:sp>
    </p:spTree>
    <p:extLst>
      <p:ext uri="{BB962C8B-B14F-4D97-AF65-F5344CB8AC3E}">
        <p14:creationId xmlns:p14="http://schemas.microsoft.com/office/powerpoint/2010/main" val="367957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3</a:t>
            </a:fld>
            <a:endParaRPr kumimoji="1" lang="zh-TW" altLang="en-US"/>
          </a:p>
        </p:txBody>
      </p:sp>
    </p:spTree>
    <p:extLst>
      <p:ext uri="{BB962C8B-B14F-4D97-AF65-F5344CB8AC3E}">
        <p14:creationId xmlns:p14="http://schemas.microsoft.com/office/powerpoint/2010/main" val="2271050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Tree>
    <p:extLst>
      <p:ext uri="{BB962C8B-B14F-4D97-AF65-F5344CB8AC3E}">
        <p14:creationId xmlns:p14="http://schemas.microsoft.com/office/powerpoint/2010/main" val="3010199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Tree>
    <p:extLst>
      <p:ext uri="{BB962C8B-B14F-4D97-AF65-F5344CB8AC3E}">
        <p14:creationId xmlns:p14="http://schemas.microsoft.com/office/powerpoint/2010/main" val="3779446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26</a:t>
            </a:fld>
            <a:endParaRPr sz="1300" b="0" i="0" u="none" strike="noStrike" cap="none">
              <a:solidFill>
                <a:schemeClr val="dk1"/>
              </a:solidFill>
              <a:latin typeface="Calibri"/>
              <a:ea typeface="Calibri"/>
              <a:cs typeface="Calibri"/>
              <a:sym typeface="Calibri"/>
            </a:endParaRPr>
          </a:p>
        </p:txBody>
      </p:sp>
      <p:sp>
        <p:nvSpPr>
          <p:cNvPr id="319" name="Shape 319"/>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0" name="Shape 320"/>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5297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93834F0-5F5E-CD48-82DE-8E5989F8F55D}" type="slidenum">
              <a:rPr lang="en-US" smtClean="0"/>
              <a:t>27</a:t>
            </a:fld>
            <a:endParaRPr lang="en-US"/>
          </a:p>
        </p:txBody>
      </p:sp>
    </p:spTree>
    <p:extLst>
      <p:ext uri="{BB962C8B-B14F-4D97-AF65-F5344CB8AC3E}">
        <p14:creationId xmlns:p14="http://schemas.microsoft.com/office/powerpoint/2010/main" val="3800816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Tree>
    <p:extLst>
      <p:ext uri="{BB962C8B-B14F-4D97-AF65-F5344CB8AC3E}">
        <p14:creationId xmlns:p14="http://schemas.microsoft.com/office/powerpoint/2010/main" val="4090560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457200" marR="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endParaRPr lang="zh-TW" altLang="en-US"/>
          </a:p>
        </p:txBody>
      </p:sp>
    </p:spTree>
    <p:extLst>
      <p:ext uri="{BB962C8B-B14F-4D97-AF65-F5344CB8AC3E}">
        <p14:creationId xmlns:p14="http://schemas.microsoft.com/office/powerpoint/2010/main" val="359626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a:buNone/>
            </a:pPr>
            <a:endParaRPr lang="zh-TW" altLang="en-US"/>
          </a:p>
        </p:txBody>
      </p:sp>
    </p:spTree>
    <p:extLst>
      <p:ext uri="{BB962C8B-B14F-4D97-AF65-F5344CB8AC3E}">
        <p14:creationId xmlns:p14="http://schemas.microsoft.com/office/powerpoint/2010/main" val="4272310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Tree>
    <p:extLst>
      <p:ext uri="{BB962C8B-B14F-4D97-AF65-F5344CB8AC3E}">
        <p14:creationId xmlns:p14="http://schemas.microsoft.com/office/powerpoint/2010/main" val="1134204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D86966-27BE-214B-877F-19AA98E5CA73}" type="slidenum">
              <a:rPr lang="en-US" smtClean="0"/>
              <a:t>34</a:t>
            </a:fld>
            <a:endParaRPr lang="en-US"/>
          </a:p>
        </p:txBody>
      </p:sp>
    </p:spTree>
    <p:extLst>
      <p:ext uri="{BB962C8B-B14F-4D97-AF65-F5344CB8AC3E}">
        <p14:creationId xmlns:p14="http://schemas.microsoft.com/office/powerpoint/2010/main" val="3395697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157033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4</a:t>
            </a:fld>
            <a:endParaRPr kumimoji="1" lang="zh-TW" altLang="en-US"/>
          </a:p>
        </p:txBody>
      </p:sp>
    </p:spTree>
    <p:extLst>
      <p:ext uri="{BB962C8B-B14F-4D97-AF65-F5344CB8AC3E}">
        <p14:creationId xmlns:p14="http://schemas.microsoft.com/office/powerpoint/2010/main" val="2353329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41</a:t>
            </a:fld>
            <a:endParaRPr lang="zh-TW" altLang="en-US"/>
          </a:p>
        </p:txBody>
      </p:sp>
    </p:spTree>
    <p:extLst>
      <p:ext uri="{BB962C8B-B14F-4D97-AF65-F5344CB8AC3E}">
        <p14:creationId xmlns:p14="http://schemas.microsoft.com/office/powerpoint/2010/main" val="1499473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CA043C4-92AC-A149-A9E6-968714015355}" type="slidenum">
              <a:rPr lang="en-US" smtClean="0"/>
              <a:t>43</a:t>
            </a:fld>
            <a:endParaRPr lang="en-US"/>
          </a:p>
        </p:txBody>
      </p:sp>
    </p:spTree>
    <p:extLst>
      <p:ext uri="{BB962C8B-B14F-4D97-AF65-F5344CB8AC3E}">
        <p14:creationId xmlns:p14="http://schemas.microsoft.com/office/powerpoint/2010/main" val="3954100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44</a:t>
            </a:fld>
            <a:endParaRPr lang="zh-TW" altLang="en-US"/>
          </a:p>
        </p:txBody>
      </p:sp>
    </p:spTree>
    <p:extLst>
      <p:ext uri="{BB962C8B-B14F-4D97-AF65-F5344CB8AC3E}">
        <p14:creationId xmlns:p14="http://schemas.microsoft.com/office/powerpoint/2010/main" val="3416748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5CD77D7-CB0D-4B52-9C75-8F9A4515AC85}" type="slidenum">
              <a:rPr lang="zh-TW" altLang="en-US" smtClean="0"/>
              <a:pPr/>
              <a:t>48</a:t>
            </a:fld>
            <a:endParaRPr lang="zh-TW" altLang="en-US"/>
          </a:p>
        </p:txBody>
      </p:sp>
    </p:spTree>
    <p:extLst>
      <p:ext uri="{BB962C8B-B14F-4D97-AF65-F5344CB8AC3E}">
        <p14:creationId xmlns:p14="http://schemas.microsoft.com/office/powerpoint/2010/main" val="4096131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49</a:t>
            </a:fld>
            <a:endParaRPr kumimoji="1" lang="zh-TW" altLang="en-US"/>
          </a:p>
        </p:txBody>
      </p:sp>
    </p:spTree>
    <p:extLst>
      <p:ext uri="{BB962C8B-B14F-4D97-AF65-F5344CB8AC3E}">
        <p14:creationId xmlns:p14="http://schemas.microsoft.com/office/powerpoint/2010/main" val="952867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zh-CN" altLang="en-US">
                <a:latin typeface="Calibri"/>
                <a:cs typeface="Calibri"/>
              </a:rPr>
              <a:t>說明</a:t>
            </a:r>
            <a:r>
              <a:rPr lang="en-US">
                <a:latin typeface="Calibri"/>
                <a:cs typeface="Calibri"/>
              </a:rPr>
              <a:t>: </a:t>
            </a:r>
          </a:p>
          <a:p>
            <a:pPr>
              <a:buNone/>
            </a:pPr>
            <a:endParaRPr lang="en-US">
              <a:latin typeface="Calibri"/>
              <a:cs typeface="Calibri"/>
            </a:endParaRPr>
          </a:p>
          <a:p>
            <a:pPr>
              <a:buNone/>
            </a:pPr>
            <a:r>
              <a:rPr lang="ja-JP" altLang="en-US"/>
              <a:t>自訂任意授權購買數量 &gt;&gt; 可以買任何數量不用計算</a:t>
            </a:r>
            <a:endParaRPr lang="en-US" altLang="ja-JP"/>
          </a:p>
          <a:p>
            <a:pPr>
              <a:buNone/>
            </a:pPr>
            <a:r>
              <a:rPr lang="ja-JP" altLang="en-US"/>
              <a:t>自訂授權啟用數量</a:t>
            </a:r>
            <a:endParaRPr lang="en-US"/>
          </a:p>
        </p:txBody>
      </p:sp>
    </p:spTree>
    <p:extLst>
      <p:ext uri="{BB962C8B-B14F-4D97-AF65-F5344CB8AC3E}">
        <p14:creationId xmlns:p14="http://schemas.microsoft.com/office/powerpoint/2010/main" val="690557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457200" marR="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buNone/>
            </a:pPr>
            <a:r>
              <a:rPr lang="en-US" altLang="zh-TW"/>
              <a:t>So, every time when you add new media to the NAS, it’s suddenly available to everybody in the same network. And if you import something into the Production, just refresh the project then everybody can see those changes. So, whatever settings you set in the Production, remember to go into "Preferences for collaboration", "enable project blocking", and give yourself a username.  And under the media, you have to make sure to disable three options</a:t>
            </a:r>
            <a:endParaRPr lang="zh-TW"/>
          </a:p>
          <a:p>
            <a:pPr marL="285750" indent="-285750">
              <a:buChar char="•"/>
            </a:pPr>
            <a:r>
              <a:rPr lang="en-US" altLang="zh-TW"/>
              <a:t>Write XMP ID to files on import</a:t>
            </a:r>
            <a:endParaRPr lang="zh-TW"/>
          </a:p>
          <a:p>
            <a:pPr marL="285750" indent="-285750">
              <a:buChar char="•"/>
            </a:pPr>
            <a:r>
              <a:rPr lang="en-US" altLang="zh-TW"/>
              <a:t>Write clip markers to XMP</a:t>
            </a:r>
            <a:endParaRPr lang="zh-TW"/>
          </a:p>
          <a:p>
            <a:pPr marL="285750" indent="-285750">
              <a:buChar char="•"/>
            </a:pPr>
            <a:r>
              <a:rPr lang="en-US" altLang="zh-TW"/>
              <a:t>Enable clip and XMP metadata linking</a:t>
            </a:r>
            <a:endParaRPr lang="zh-TW"/>
          </a:p>
          <a:p>
            <a:pPr indent="0">
              <a:buNone/>
            </a:pPr>
            <a:endParaRPr lang="en-US" altLang="zh-TW"/>
          </a:p>
          <a:p>
            <a:pPr>
              <a:buNone/>
            </a:pPr>
            <a:r>
              <a:rPr lang="en-US" altLang="zh-TW"/>
              <a:t>this will make sure you don’t end up with a whole lot of duplicate within anyone particular shared project and avoid the metadata or timeline mismatch.</a:t>
            </a:r>
            <a:endParaRPr lang="zh-TW"/>
          </a:p>
        </p:txBody>
      </p:sp>
    </p:spTree>
    <p:extLst>
      <p:ext uri="{BB962C8B-B14F-4D97-AF65-F5344CB8AC3E}">
        <p14:creationId xmlns:p14="http://schemas.microsoft.com/office/powerpoint/2010/main" val="354008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433224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542213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a:buNone/>
            </a:pPr>
            <a:endParaRPr lang="zh-TW" altLang="en-US"/>
          </a:p>
        </p:txBody>
      </p:sp>
    </p:spTree>
    <p:extLst>
      <p:ext uri="{BB962C8B-B14F-4D97-AF65-F5344CB8AC3E}">
        <p14:creationId xmlns:p14="http://schemas.microsoft.com/office/powerpoint/2010/main" val="1706960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a:buNone/>
            </a:pPr>
            <a:endParaRPr lang="zh-TW" altLang="en-US"/>
          </a:p>
        </p:txBody>
      </p:sp>
    </p:spTree>
    <p:extLst>
      <p:ext uri="{BB962C8B-B14F-4D97-AF65-F5344CB8AC3E}">
        <p14:creationId xmlns:p14="http://schemas.microsoft.com/office/powerpoint/2010/main" val="3640276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t>修改筆記</a:t>
            </a:r>
            <a:r>
              <a:rPr lang="en-US" altLang="zh-TW"/>
              <a:t>: </a:t>
            </a:r>
            <a:r>
              <a:rPr lang="zh-TW" altLang="en-US"/>
              <a:t> 中英文數字間加空格</a:t>
            </a:r>
          </a:p>
        </p:txBody>
      </p:sp>
    </p:spTree>
    <p:extLst>
      <p:ext uri="{BB962C8B-B14F-4D97-AF65-F5344CB8AC3E}">
        <p14:creationId xmlns:p14="http://schemas.microsoft.com/office/powerpoint/2010/main" val="948525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47377" y="-26650"/>
            <a:ext cx="9191376" cy="5170149"/>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區段標題">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0" y="-4737"/>
            <a:ext cx="9144000" cy="5143500"/>
          </a:xfrm>
          <a:prstGeom prst="rect">
            <a:avLst/>
          </a:prstGeom>
          <a:noFill/>
        </p:spPr>
      </p:pic>
      <p:sp>
        <p:nvSpPr>
          <p:cNvPr id="8" name="Shape 748"/>
          <p:cNvSpPr txBox="1"/>
          <p:nvPr userDrawn="1"/>
        </p:nvSpPr>
        <p:spPr>
          <a:xfrm>
            <a:off x="325914" y="4459894"/>
            <a:ext cx="5688876" cy="206100"/>
          </a:xfrm>
          <a:prstGeom prst="rect">
            <a:avLst/>
          </a:prstGeom>
          <a:noFill/>
          <a:ln>
            <a:noFill/>
          </a:ln>
        </p:spPr>
        <p:txBody>
          <a:bodyPr spcFirstLastPara="1" wrap="square" lIns="91425" tIns="91425" rIns="91425" bIns="91425" anchor="ctr" anchorCtr="0">
            <a:noAutofit/>
          </a:bodyPr>
          <a:lstStyle/>
          <a:p>
            <a:pPr marL="63500" lvl="0" indent="0" rtl="0">
              <a:spcBef>
                <a:spcPts val="500"/>
              </a:spcBef>
              <a:spcAft>
                <a:spcPts val="0"/>
              </a:spcAft>
              <a:buNone/>
            </a:pPr>
            <a:r>
              <a:rPr lang="zh-TW" sz="500" b="1">
                <a:solidFill>
                  <a:schemeClr val="bg1"/>
                </a:solidFill>
                <a:latin typeface="Microsoft JhengHei"/>
                <a:ea typeface="Microsoft JhengHei"/>
                <a:cs typeface="Microsoft JhengHei"/>
                <a:sym typeface="Microsoft JhengHei"/>
              </a:rPr>
              <a:t>©20</a:t>
            </a:r>
            <a:r>
              <a:rPr lang="en-US" altLang="zh-TW" sz="500" b="1">
                <a:solidFill>
                  <a:schemeClr val="bg1"/>
                </a:solidFill>
                <a:latin typeface="Microsoft JhengHei"/>
                <a:ea typeface="Microsoft JhengHei"/>
                <a:cs typeface="Microsoft JhengHei"/>
                <a:sym typeface="Microsoft JhengHei"/>
              </a:rPr>
              <a:t>20</a:t>
            </a:r>
            <a:r>
              <a:rPr lang="zh-TW" sz="500" b="1">
                <a:solidFill>
                  <a:schemeClr val="bg1"/>
                </a:solidFill>
                <a:latin typeface="Microsoft JhengHei"/>
                <a:ea typeface="Microsoft JhengHei"/>
                <a:cs typeface="Microsoft JhengHei"/>
                <a:sym typeface="Microsoft JhengHei"/>
              </a:rPr>
              <a:t>著作權為威聯通科技股份有限公司所有。威聯通科技並保留所有權利。威聯通科技股份有限公司所使用或註冊之商標或標章。檔案中所提及之產品及公司名稱可能為其他公司所有之商標 。</a:t>
            </a:r>
            <a:endParaRPr sz="500" b="1">
              <a:solidFill>
                <a:schemeClr val="bg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47377" y="-26650"/>
            <a:ext cx="9191376" cy="5170149"/>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47377" y="-26650"/>
            <a:ext cx="9191376" cy="5170149"/>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區段標題">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33164" y="-5203"/>
            <a:ext cx="9177162" cy="5162153"/>
          </a:xfrm>
          <a:prstGeom prst="rect">
            <a:avLst/>
          </a:prstGeom>
          <a:noFill/>
        </p:spPr>
      </p:pic>
      <p:sp>
        <p:nvSpPr>
          <p:cNvPr id="3" name="文字版面配置區 2"/>
          <p:cNvSpPr>
            <a:spLocks noGrp="1"/>
          </p:cNvSpPr>
          <p:nvPr>
            <p:ph type="body" idx="1"/>
          </p:nvPr>
        </p:nvSpPr>
        <p:spPr>
          <a:xfrm>
            <a:off x="5475318" y="1751000"/>
            <a:ext cx="3074847" cy="1125140"/>
          </a:xfrm>
        </p:spPr>
        <p:txBody>
          <a:bodyPr anchor="ctr">
            <a:noAutofit/>
          </a:bodyPr>
          <a:lstStyle>
            <a:lvl1pPr marL="0" indent="0" algn="ctr">
              <a:buNone/>
              <a:defRPr sz="36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只有標題">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1DAA599-71A8-410D-B20E-D4E2F08A4F2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 y="0"/>
            <a:ext cx="9143996" cy="5143498"/>
          </a:xfrm>
          <a:prstGeom prst="rect">
            <a:avLst/>
          </a:prstGeom>
        </p:spPr>
      </p:pic>
      <p:sp>
        <p:nvSpPr>
          <p:cNvPr id="4" name="標題 1">
            <a:extLst>
              <a:ext uri="{FF2B5EF4-FFF2-40B4-BE49-F238E27FC236}">
                <a16:creationId xmlns:a16="http://schemas.microsoft.com/office/drawing/2014/main" id="{2F0F2757-C3FA-400D-960C-5D185C91B87A}"/>
              </a:ext>
            </a:extLst>
          </p:cNvPr>
          <p:cNvSpPr>
            <a:spLocks noGrp="1"/>
          </p:cNvSpPr>
          <p:nvPr>
            <p:ph type="title"/>
          </p:nvPr>
        </p:nvSpPr>
        <p:spPr>
          <a:xfrm>
            <a:off x="493586" y="1"/>
            <a:ext cx="8650413" cy="949204"/>
          </a:xfrm>
        </p:spPr>
        <p:txBody>
          <a:bodyPr anchor="t">
            <a:normAutofit/>
          </a:bodyPr>
          <a:lstStyle>
            <a:lvl1pPr algn="l">
              <a:defRPr sz="2900">
                <a:solidFill>
                  <a:schemeClr val="bg1"/>
                </a:solidFill>
              </a:defRPr>
            </a:lvl1pPr>
          </a:lstStyle>
          <a:p>
            <a:r>
              <a:rPr lang="zh-TW" altLang="en-US" dirty="0"/>
              <a:t>按一下以編輯母片標題樣式</a:t>
            </a:r>
          </a:p>
        </p:txBody>
      </p:sp>
    </p:spTree>
    <p:extLst>
      <p:ext uri="{BB962C8B-B14F-4D97-AF65-F5344CB8AC3E}">
        <p14:creationId xmlns:p14="http://schemas.microsoft.com/office/powerpoint/2010/main" val="277072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只有標題">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1DAA599-71A8-410D-B20E-D4E2F08A4F2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 y="0"/>
            <a:ext cx="9143996" cy="5143497"/>
          </a:xfrm>
          <a:prstGeom prst="rect">
            <a:avLst/>
          </a:prstGeom>
        </p:spPr>
      </p:pic>
      <p:sp>
        <p:nvSpPr>
          <p:cNvPr id="4" name="標題 1">
            <a:extLst>
              <a:ext uri="{FF2B5EF4-FFF2-40B4-BE49-F238E27FC236}">
                <a16:creationId xmlns:a16="http://schemas.microsoft.com/office/drawing/2014/main" id="{2F0F2757-C3FA-400D-960C-5D185C91B87A}"/>
              </a:ext>
            </a:extLst>
          </p:cNvPr>
          <p:cNvSpPr>
            <a:spLocks noGrp="1"/>
          </p:cNvSpPr>
          <p:nvPr>
            <p:ph type="title"/>
          </p:nvPr>
        </p:nvSpPr>
        <p:spPr>
          <a:xfrm>
            <a:off x="493586" y="1"/>
            <a:ext cx="8650413" cy="949204"/>
          </a:xfrm>
        </p:spPr>
        <p:txBody>
          <a:bodyPr anchor="t">
            <a:normAutofit/>
          </a:bodyPr>
          <a:lstStyle>
            <a:lvl1pPr algn="l">
              <a:defRPr sz="2900">
                <a:solidFill>
                  <a:schemeClr val="bg1"/>
                </a:solidFill>
                <a:latin typeface="+mj-lt"/>
              </a:defRPr>
            </a:lvl1pPr>
          </a:lstStyle>
          <a:p>
            <a:endParaRPr lang="zh-TW" altLang="en-US" dirty="0"/>
          </a:p>
        </p:txBody>
      </p:sp>
    </p:spTree>
    <p:extLst>
      <p:ext uri="{BB962C8B-B14F-4D97-AF65-F5344CB8AC3E}">
        <p14:creationId xmlns:p14="http://schemas.microsoft.com/office/powerpoint/2010/main" val="67026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26475" y="136052"/>
            <a:ext cx="8517525" cy="1123225"/>
          </a:xfrm>
        </p:spPr>
        <p:txBody>
          <a:bodyPr anchor="t">
            <a:normAutofit/>
          </a:bodyPr>
          <a:lstStyle>
            <a:lvl1pPr algn="l">
              <a:defRPr sz="2900"/>
            </a:lvl1pPr>
          </a:lstStyle>
          <a:p>
            <a:r>
              <a:rPr lang="zh-TW" altLang="en-US" dirty="0"/>
              <a:t>按一下以編輯母片標題樣式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只有標題">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1DAA599-71A8-410D-B20E-D4E2F08A4F2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 y="2"/>
            <a:ext cx="9143998" cy="5143498"/>
          </a:xfrm>
          <a:prstGeom prst="rect">
            <a:avLst/>
          </a:prstGeom>
        </p:spPr>
      </p:pic>
      <p:sp>
        <p:nvSpPr>
          <p:cNvPr id="4" name="標題 1">
            <a:extLst>
              <a:ext uri="{FF2B5EF4-FFF2-40B4-BE49-F238E27FC236}">
                <a16:creationId xmlns:a16="http://schemas.microsoft.com/office/drawing/2014/main" id="{2F0F2757-C3FA-400D-960C-5D185C91B87A}"/>
              </a:ext>
            </a:extLst>
          </p:cNvPr>
          <p:cNvSpPr>
            <a:spLocks noGrp="1"/>
          </p:cNvSpPr>
          <p:nvPr>
            <p:ph type="title"/>
          </p:nvPr>
        </p:nvSpPr>
        <p:spPr>
          <a:xfrm>
            <a:off x="626475" y="136052"/>
            <a:ext cx="8517525" cy="1123225"/>
          </a:xfrm>
        </p:spPr>
        <p:txBody>
          <a:bodyPr anchor="t">
            <a:normAutofit/>
          </a:bodyPr>
          <a:lstStyle>
            <a:lvl1pPr algn="l">
              <a:defRPr sz="2900"/>
            </a:lvl1pPr>
          </a:lstStyle>
          <a:p>
            <a:r>
              <a:rPr lang="zh-TW" altLang="en-US" dirty="0"/>
              <a:t>按一下以編輯母片標題樣式</a:t>
            </a:r>
          </a:p>
        </p:txBody>
      </p:sp>
    </p:spTree>
    <p:extLst>
      <p:ext uri="{BB962C8B-B14F-4D97-AF65-F5344CB8AC3E}">
        <p14:creationId xmlns:p14="http://schemas.microsoft.com/office/powerpoint/2010/main" val="2314825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3_只有標題">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FBCA275-4814-4B3D-987A-0A1D2109CCC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標題 1"/>
          <p:cNvSpPr>
            <a:spLocks noGrp="1"/>
          </p:cNvSpPr>
          <p:nvPr>
            <p:ph type="title"/>
          </p:nvPr>
        </p:nvSpPr>
        <p:spPr>
          <a:xfrm>
            <a:off x="326910" y="3932647"/>
            <a:ext cx="8817090" cy="857250"/>
          </a:xfrm>
        </p:spPr>
        <p:txBody>
          <a:bodyPr/>
          <a:lstStyle>
            <a:lvl1pPr>
              <a:defRPr>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3307696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p:blipFill>
        <p:spPr bwMode="auto">
          <a:xfrm>
            <a:off x="0" y="-298"/>
            <a:ext cx="9144528" cy="5143797"/>
          </a:xfrm>
          <a:prstGeom prst="rect">
            <a:avLst/>
          </a:prstGeom>
          <a:noFill/>
        </p:spPr>
      </p:pic>
      <p:sp>
        <p:nvSpPr>
          <p:cNvPr id="2" name="標題版面配置區 1"/>
          <p:cNvSpPr>
            <a:spLocks noGrp="1"/>
          </p:cNvSpPr>
          <p:nvPr>
            <p:ph type="title"/>
          </p:nvPr>
        </p:nvSpPr>
        <p:spPr>
          <a:xfrm>
            <a:off x="629638" y="53566"/>
            <a:ext cx="8514361" cy="857250"/>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457200" y="910817"/>
            <a:ext cx="8229600" cy="3683806"/>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 bg1="lt1" tx1="dk1" bg2="lt2" tx2="dk2" accent1="accent1" accent2="accent2" accent3="accent3" accent4="accent4" accent5="accent5" accent6="accent6" hlink="hlink" folHlink="folHlink"/>
  <p:sldLayoutIdLst>
    <p:sldLayoutId id="2147483673" r:id="rId1"/>
    <p:sldLayoutId id="2147483694" r:id="rId2"/>
    <p:sldLayoutId id="2147483695" r:id="rId3"/>
    <p:sldLayoutId id="2147483675" r:id="rId4"/>
    <p:sldLayoutId id="2147483691" r:id="rId5"/>
    <p:sldLayoutId id="2147483692" r:id="rId6"/>
    <p:sldLayoutId id="2147483674" r:id="rId7"/>
    <p:sldLayoutId id="2147483689" r:id="rId8"/>
    <p:sldLayoutId id="2147483690" r:id="rId9"/>
    <p:sldLayoutId id="2147483684" r:id="rId10"/>
  </p:sldLayoutIdLst>
  <p:txStyles>
    <p:titleStyle>
      <a:lvl1pPr algn="l" defTabSz="914400" rtl="0" eaLnBrk="1" latinLnBrk="0" hangingPunct="1">
        <a:spcBef>
          <a:spcPct val="0"/>
        </a:spcBef>
        <a:buNone/>
        <a:defRPr sz="2900" b="1" kern="1200">
          <a:solidFill>
            <a:schemeClr val="tx1"/>
          </a:solidFill>
          <a:latin typeface="Arial" panose="020B0604020202020204" pitchFamily="34" charset="0"/>
          <a:ea typeface="微軟正黑體" pitchFamily="34" charset="-120"/>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svg"/><Relationship Id="rId3" Type="http://schemas.openxmlformats.org/officeDocument/2006/relationships/image" Target="../media/image62.png"/><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svg"/><Relationship Id="rId17" Type="http://schemas.openxmlformats.org/officeDocument/2006/relationships/image" Target="../media/image76.png"/><Relationship Id="rId2" Type="http://schemas.openxmlformats.org/officeDocument/2006/relationships/image" Target="../media/image61.png"/><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svg"/><Relationship Id="rId10" Type="http://schemas.openxmlformats.org/officeDocument/2006/relationships/image" Target="../media/image69.sv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s>
</file>

<file path=ppt/slides/_rels/slide1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2.png"/><Relationship Id="rId3" Type="http://schemas.openxmlformats.org/officeDocument/2006/relationships/image" Target="../media/image83.svg"/><Relationship Id="rId7" Type="http://schemas.openxmlformats.org/officeDocument/2006/relationships/image" Target="../media/image87.png"/><Relationship Id="rId12" Type="http://schemas.openxmlformats.org/officeDocument/2006/relationships/image" Target="../media/image91.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0.png"/><Relationship Id="rId5" Type="http://schemas.openxmlformats.org/officeDocument/2006/relationships/image" Target="../media/image85.pn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4.png"/><Relationship Id="rId9" Type="http://schemas.microsoft.com/office/2007/relationships/hdphoto" Target="../media/hdphoto4.wdp"/><Relationship Id="rId14" Type="http://schemas.openxmlformats.org/officeDocument/2006/relationships/image" Target="../media/image93.svg"/></Relationships>
</file>

<file path=ppt/slides/_rels/slide1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sv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jpeg"/><Relationship Id="rId11" Type="http://schemas.openxmlformats.org/officeDocument/2006/relationships/image" Target="../media/image104.sv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jpeg"/><Relationship Id="rId9" Type="http://schemas.openxmlformats.org/officeDocument/2006/relationships/image" Target="../media/image102.svg"/></Relationships>
</file>

<file path=ppt/slides/_rels/slide13.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svg"/></Relationships>
</file>

<file path=ppt/slides/_rels/slide14.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1.png"/><Relationship Id="rId21" Type="http://schemas.openxmlformats.org/officeDocument/2006/relationships/image" Target="../media/image139.svg"/><Relationship Id="rId7" Type="http://schemas.openxmlformats.org/officeDocument/2006/relationships/image" Target="../media/image125.png"/><Relationship Id="rId12" Type="http://schemas.openxmlformats.org/officeDocument/2006/relationships/image" Target="../media/image130.svg"/><Relationship Id="rId17" Type="http://schemas.openxmlformats.org/officeDocument/2006/relationships/image" Target="../media/image135.svg"/><Relationship Id="rId2" Type="http://schemas.openxmlformats.org/officeDocument/2006/relationships/image" Target="../media/image120.pn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19" Type="http://schemas.openxmlformats.org/officeDocument/2006/relationships/image" Target="../media/image137.sv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svg"/></Relationships>
</file>

<file path=ppt/slides/_rels/slide1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svg"/><Relationship Id="rId4" Type="http://schemas.openxmlformats.org/officeDocument/2006/relationships/image" Target="../media/image145.png"/></Relationships>
</file>

<file path=ppt/slides/_rels/slide2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2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2.svg"/></Relationships>
</file>

<file path=ppt/slides/_rels/slide2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8.xml"/><Relationship Id="rId4" Type="http://schemas.openxmlformats.org/officeDocument/2006/relationships/image" Target="../media/image156.png"/></Relationships>
</file>

<file path=ppt/slides/_rels/slide2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57.png"/><Relationship Id="rId7" Type="http://schemas.openxmlformats.org/officeDocument/2006/relationships/image" Target="../media/image161.gi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0.gif"/><Relationship Id="rId5" Type="http://schemas.openxmlformats.org/officeDocument/2006/relationships/image" Target="../media/image159.svg"/><Relationship Id="rId4" Type="http://schemas.openxmlformats.org/officeDocument/2006/relationships/image" Target="../media/image158.png"/><Relationship Id="rId9" Type="http://schemas.openxmlformats.org/officeDocument/2006/relationships/image" Target="../media/image102.svg"/></Relationships>
</file>

<file path=ppt/slides/_rels/slide2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63.png"/><Relationship Id="rId7" Type="http://schemas.openxmlformats.org/officeDocument/2006/relationships/image" Target="../media/image167.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66.png"/><Relationship Id="rId5" Type="http://schemas.openxmlformats.org/officeDocument/2006/relationships/image" Target="../media/image165.svg"/><Relationship Id="rId4" Type="http://schemas.openxmlformats.org/officeDocument/2006/relationships/image" Target="../media/image164.pn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svg"/><Relationship Id="rId4" Type="http://schemas.openxmlformats.org/officeDocument/2006/relationships/image" Target="../media/image169.png"/></Relationships>
</file>

<file path=ppt/slides/_rels/slide2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5.png"/><Relationship Id="rId5" Type="http://schemas.microsoft.com/office/2007/relationships/hdphoto" Target="../media/hdphoto3.wdp"/><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7.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77.png"/></Relationships>
</file>

<file path=ppt/slides/_rels/slide3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80.png"/><Relationship Id="rId5" Type="http://schemas.microsoft.com/office/2007/relationships/hdphoto" Target="../media/hdphoto5.wdp"/><Relationship Id="rId4" Type="http://schemas.openxmlformats.org/officeDocument/2006/relationships/image" Target="../media/image179.png"/></Relationships>
</file>

<file path=ppt/slides/_rels/slide33.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1.png"/><Relationship Id="rId7" Type="http://schemas.openxmlformats.org/officeDocument/2006/relationships/image" Target="../media/image184.svg"/><Relationship Id="rId2" Type="http://schemas.openxmlformats.org/officeDocument/2006/relationships/image" Target="../media/image141.png"/><Relationship Id="rId1" Type="http://schemas.openxmlformats.org/officeDocument/2006/relationships/slideLayout" Target="../slideLayouts/slideLayout8.xml"/><Relationship Id="rId6"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87.png"/><Relationship Id="rId4" Type="http://schemas.microsoft.com/office/2007/relationships/hdphoto" Target="../media/hdphoto6.wdp"/><Relationship Id="rId9" Type="http://schemas.openxmlformats.org/officeDocument/2006/relationships/image" Target="../media/image186.png"/></Relationships>
</file>

<file path=ppt/slides/_rels/slide34.xml.rels><?xml version="1.0" encoding="UTF-8" standalone="yes"?>
<Relationships xmlns="http://schemas.openxmlformats.org/package/2006/relationships"><Relationship Id="rId8" Type="http://schemas.openxmlformats.org/officeDocument/2006/relationships/image" Target="../media/image192.svg"/><Relationship Id="rId3" Type="http://schemas.openxmlformats.org/officeDocument/2006/relationships/image" Target="../media/image188.png"/><Relationship Id="rId7" Type="http://schemas.openxmlformats.org/officeDocument/2006/relationships/image" Target="../media/image171.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91.svg"/><Relationship Id="rId5" Type="http://schemas.openxmlformats.org/officeDocument/2006/relationships/image" Target="../media/image190.png"/><Relationship Id="rId10" Type="http://schemas.openxmlformats.org/officeDocument/2006/relationships/image" Target="../media/image194.svg"/><Relationship Id="rId4" Type="http://schemas.openxmlformats.org/officeDocument/2006/relationships/image" Target="../media/image189.png"/><Relationship Id="rId9" Type="http://schemas.openxmlformats.org/officeDocument/2006/relationships/image" Target="../media/image19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 Id="rId4" Type="http://schemas.openxmlformats.org/officeDocument/2006/relationships/image" Target="../media/image197.png"/></Relationships>
</file>

<file path=ppt/slides/_rels/slide37.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205.png"/></Relationships>
</file>

<file path=ppt/slides/_rels/slide38.xml.rels><?xml version="1.0" encoding="UTF-8" standalone="yes"?>
<Relationships xmlns="http://schemas.openxmlformats.org/package/2006/relationships"><Relationship Id="rId8" Type="http://schemas.openxmlformats.org/officeDocument/2006/relationships/image" Target="../media/image211.tiff"/><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9.tiff"/><Relationship Id="rId11" Type="http://schemas.openxmlformats.org/officeDocument/2006/relationships/image" Target="../media/image214.png"/><Relationship Id="rId5" Type="http://schemas.openxmlformats.org/officeDocument/2006/relationships/image" Target="../media/image208.jpeg"/><Relationship Id="rId10" Type="http://schemas.openxmlformats.org/officeDocument/2006/relationships/image" Target="../media/image213.png"/><Relationship Id="rId4" Type="http://schemas.openxmlformats.org/officeDocument/2006/relationships/image" Target="../media/image207.png"/><Relationship Id="rId9" Type="http://schemas.openxmlformats.org/officeDocument/2006/relationships/image" Target="../media/image212.tiff"/></Relationships>
</file>

<file path=ppt/slides/_rels/slide3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png"/><Relationship Id="rId18" Type="http://schemas.openxmlformats.org/officeDocument/2006/relationships/image" Target="../media/image232.png"/><Relationship Id="rId26" Type="http://schemas.openxmlformats.org/officeDocument/2006/relationships/image" Target="../media/image240.png"/><Relationship Id="rId3" Type="http://schemas.openxmlformats.org/officeDocument/2006/relationships/image" Target="../media/image217.png"/><Relationship Id="rId21" Type="http://schemas.openxmlformats.org/officeDocument/2006/relationships/image" Target="../media/image235.png"/><Relationship Id="rId7" Type="http://schemas.openxmlformats.org/officeDocument/2006/relationships/image" Target="../media/image221.png"/><Relationship Id="rId12" Type="http://schemas.openxmlformats.org/officeDocument/2006/relationships/image" Target="../media/image226.svg"/><Relationship Id="rId17" Type="http://schemas.openxmlformats.org/officeDocument/2006/relationships/image" Target="../media/image231.svg"/><Relationship Id="rId25" Type="http://schemas.openxmlformats.org/officeDocument/2006/relationships/image" Target="../media/image239.png"/><Relationship Id="rId2" Type="http://schemas.openxmlformats.org/officeDocument/2006/relationships/notesSlide" Target="../notesSlides/notesSlide22.xml"/><Relationship Id="rId16" Type="http://schemas.openxmlformats.org/officeDocument/2006/relationships/image" Target="../media/image230.png"/><Relationship Id="rId20" Type="http://schemas.openxmlformats.org/officeDocument/2006/relationships/image" Target="../media/image234.png"/><Relationship Id="rId1" Type="http://schemas.openxmlformats.org/officeDocument/2006/relationships/slideLayout" Target="../slideLayouts/slideLayout5.xml"/><Relationship Id="rId6" Type="http://schemas.openxmlformats.org/officeDocument/2006/relationships/image" Target="../media/image220.png"/><Relationship Id="rId11" Type="http://schemas.openxmlformats.org/officeDocument/2006/relationships/image" Target="../media/image225.png"/><Relationship Id="rId24" Type="http://schemas.openxmlformats.org/officeDocument/2006/relationships/image" Target="../media/image238.png"/><Relationship Id="rId5" Type="http://schemas.openxmlformats.org/officeDocument/2006/relationships/image" Target="../media/image219.png"/><Relationship Id="rId15" Type="http://schemas.openxmlformats.org/officeDocument/2006/relationships/image" Target="../media/image229.png"/><Relationship Id="rId23" Type="http://schemas.openxmlformats.org/officeDocument/2006/relationships/image" Target="../media/image237.png"/><Relationship Id="rId10" Type="http://schemas.openxmlformats.org/officeDocument/2006/relationships/image" Target="../media/image224.svg"/><Relationship Id="rId19" Type="http://schemas.openxmlformats.org/officeDocument/2006/relationships/image" Target="../media/image233.png"/><Relationship Id="rId4" Type="http://schemas.openxmlformats.org/officeDocument/2006/relationships/image" Target="../media/image218.png"/><Relationship Id="rId9" Type="http://schemas.openxmlformats.org/officeDocument/2006/relationships/image" Target="../media/image223.png"/><Relationship Id="rId14" Type="http://schemas.openxmlformats.org/officeDocument/2006/relationships/image" Target="../media/image228.svg"/><Relationship Id="rId22" Type="http://schemas.openxmlformats.org/officeDocument/2006/relationships/image" Target="../media/image236.png"/><Relationship Id="rId27" Type="http://schemas.openxmlformats.org/officeDocument/2006/relationships/image" Target="../media/image241.svg"/></Relationships>
</file>

<file path=ppt/slides/_rels/slide42.xml.rels><?xml version="1.0" encoding="UTF-8" standalone="yes"?>
<Relationships xmlns="http://schemas.openxmlformats.org/package/2006/relationships"><Relationship Id="rId8" Type="http://schemas.openxmlformats.org/officeDocument/2006/relationships/image" Target="../media/image247.svg"/><Relationship Id="rId3" Type="http://schemas.openxmlformats.org/officeDocument/2006/relationships/image" Target="../media/image243.svg"/><Relationship Id="rId7" Type="http://schemas.openxmlformats.org/officeDocument/2006/relationships/image" Target="../media/image246.png"/><Relationship Id="rId2" Type="http://schemas.openxmlformats.org/officeDocument/2006/relationships/image" Target="../media/image242.png"/><Relationship Id="rId1" Type="http://schemas.openxmlformats.org/officeDocument/2006/relationships/slideLayout" Target="../slideLayouts/slideLayout5.xml"/><Relationship Id="rId6" Type="http://schemas.openxmlformats.org/officeDocument/2006/relationships/image" Target="../media/image245.svg"/><Relationship Id="rId5" Type="http://schemas.openxmlformats.org/officeDocument/2006/relationships/image" Target="../media/image244.png"/><Relationship Id="rId4" Type="http://schemas.openxmlformats.org/officeDocument/2006/relationships/image" Target="../media/image54.png"/><Relationship Id="rId9" Type="http://schemas.openxmlformats.org/officeDocument/2006/relationships/image" Target="../media/image248.png"/></Relationships>
</file>

<file path=ppt/slides/_rels/slide43.xml.rels><?xml version="1.0" encoding="UTF-8" standalone="yes"?>
<Relationships xmlns="http://schemas.openxmlformats.org/package/2006/relationships"><Relationship Id="rId8" Type="http://schemas.openxmlformats.org/officeDocument/2006/relationships/image" Target="../media/image254.png"/><Relationship Id="rId13" Type="http://schemas.openxmlformats.org/officeDocument/2006/relationships/image" Target="../media/image257.svg"/><Relationship Id="rId18" Type="http://schemas.openxmlformats.org/officeDocument/2006/relationships/image" Target="../media/image262.png"/><Relationship Id="rId26" Type="http://schemas.openxmlformats.org/officeDocument/2006/relationships/image" Target="../media/image270.png"/><Relationship Id="rId3" Type="http://schemas.openxmlformats.org/officeDocument/2006/relationships/image" Target="../media/image249.png"/><Relationship Id="rId21" Type="http://schemas.openxmlformats.org/officeDocument/2006/relationships/image" Target="../media/image265.tiff"/><Relationship Id="rId34" Type="http://schemas.openxmlformats.org/officeDocument/2006/relationships/image" Target="../media/image278.png"/><Relationship Id="rId7" Type="http://schemas.openxmlformats.org/officeDocument/2006/relationships/image" Target="../media/image253.png"/><Relationship Id="rId12" Type="http://schemas.openxmlformats.org/officeDocument/2006/relationships/image" Target="../media/image256.png"/><Relationship Id="rId17" Type="http://schemas.openxmlformats.org/officeDocument/2006/relationships/image" Target="../media/image261.png"/><Relationship Id="rId25" Type="http://schemas.openxmlformats.org/officeDocument/2006/relationships/image" Target="../media/image269.png"/><Relationship Id="rId33" Type="http://schemas.openxmlformats.org/officeDocument/2006/relationships/image" Target="../media/image277.png"/><Relationship Id="rId2" Type="http://schemas.openxmlformats.org/officeDocument/2006/relationships/notesSlide" Target="../notesSlides/notesSlide23.xml"/><Relationship Id="rId16" Type="http://schemas.openxmlformats.org/officeDocument/2006/relationships/image" Target="../media/image260.png"/><Relationship Id="rId20" Type="http://schemas.openxmlformats.org/officeDocument/2006/relationships/image" Target="../media/image264.tiff"/><Relationship Id="rId29" Type="http://schemas.openxmlformats.org/officeDocument/2006/relationships/image" Target="../media/image273.tiff"/><Relationship Id="rId1" Type="http://schemas.openxmlformats.org/officeDocument/2006/relationships/slideLayout" Target="../slideLayouts/slideLayout6.xml"/><Relationship Id="rId6" Type="http://schemas.openxmlformats.org/officeDocument/2006/relationships/image" Target="../media/image252.svg"/><Relationship Id="rId11" Type="http://schemas.microsoft.com/office/2007/relationships/hdphoto" Target="../media/hdphoto8.wdp"/><Relationship Id="rId24" Type="http://schemas.openxmlformats.org/officeDocument/2006/relationships/image" Target="../media/image268.png"/><Relationship Id="rId32" Type="http://schemas.openxmlformats.org/officeDocument/2006/relationships/image" Target="../media/image276.png"/><Relationship Id="rId5" Type="http://schemas.openxmlformats.org/officeDocument/2006/relationships/image" Target="../media/image251.png"/><Relationship Id="rId15" Type="http://schemas.openxmlformats.org/officeDocument/2006/relationships/image" Target="../media/image259.png"/><Relationship Id="rId23" Type="http://schemas.openxmlformats.org/officeDocument/2006/relationships/image" Target="../media/image267.tiff"/><Relationship Id="rId28" Type="http://schemas.openxmlformats.org/officeDocument/2006/relationships/image" Target="../media/image272.tiff"/><Relationship Id="rId10" Type="http://schemas.openxmlformats.org/officeDocument/2006/relationships/image" Target="../media/image255.png"/><Relationship Id="rId19" Type="http://schemas.openxmlformats.org/officeDocument/2006/relationships/image" Target="../media/image263.png"/><Relationship Id="rId31" Type="http://schemas.openxmlformats.org/officeDocument/2006/relationships/image" Target="../media/image275.png"/><Relationship Id="rId4" Type="http://schemas.openxmlformats.org/officeDocument/2006/relationships/image" Target="../media/image250.svg"/><Relationship Id="rId9" Type="http://schemas.microsoft.com/office/2007/relationships/hdphoto" Target="../media/hdphoto7.wdp"/><Relationship Id="rId14" Type="http://schemas.openxmlformats.org/officeDocument/2006/relationships/image" Target="../media/image258.png"/><Relationship Id="rId22" Type="http://schemas.openxmlformats.org/officeDocument/2006/relationships/image" Target="../media/image266.tiff"/><Relationship Id="rId27" Type="http://schemas.openxmlformats.org/officeDocument/2006/relationships/image" Target="../media/image271.png"/><Relationship Id="rId30" Type="http://schemas.openxmlformats.org/officeDocument/2006/relationships/image" Target="../media/image274.png"/><Relationship Id="rId35" Type="http://schemas.openxmlformats.org/officeDocument/2006/relationships/image" Target="../media/image279.tiff"/></Relationships>
</file>

<file path=ppt/slides/_rels/slide44.xml.rels><?xml version="1.0" encoding="UTF-8" standalone="yes"?>
<Relationships xmlns="http://schemas.openxmlformats.org/package/2006/relationships"><Relationship Id="rId8" Type="http://schemas.openxmlformats.org/officeDocument/2006/relationships/image" Target="../media/image285.svg"/><Relationship Id="rId3" Type="http://schemas.openxmlformats.org/officeDocument/2006/relationships/image" Target="../media/image280.png"/><Relationship Id="rId7" Type="http://schemas.openxmlformats.org/officeDocument/2006/relationships/image" Target="../media/image284.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83.svg"/><Relationship Id="rId5" Type="http://schemas.openxmlformats.org/officeDocument/2006/relationships/image" Target="../media/image282.png"/><Relationship Id="rId10" Type="http://schemas.openxmlformats.org/officeDocument/2006/relationships/image" Target="../media/image287.svg"/><Relationship Id="rId4" Type="http://schemas.openxmlformats.org/officeDocument/2006/relationships/image" Target="../media/image281.svg"/><Relationship Id="rId9" Type="http://schemas.openxmlformats.org/officeDocument/2006/relationships/image" Target="../media/image286.png"/></Relationships>
</file>

<file path=ppt/slides/_rels/slide45.xml.rels><?xml version="1.0" encoding="UTF-8" standalone="yes"?>
<Relationships xmlns="http://schemas.openxmlformats.org/package/2006/relationships"><Relationship Id="rId8" Type="http://schemas.openxmlformats.org/officeDocument/2006/relationships/image" Target="../media/image294.png"/><Relationship Id="rId13" Type="http://schemas.openxmlformats.org/officeDocument/2006/relationships/image" Target="../media/image299.png"/><Relationship Id="rId3" Type="http://schemas.openxmlformats.org/officeDocument/2006/relationships/image" Target="../media/image289.svg"/><Relationship Id="rId7" Type="http://schemas.openxmlformats.org/officeDocument/2006/relationships/image" Target="../media/image293.svg"/><Relationship Id="rId12" Type="http://schemas.openxmlformats.org/officeDocument/2006/relationships/image" Target="../media/image298.png"/><Relationship Id="rId2" Type="http://schemas.openxmlformats.org/officeDocument/2006/relationships/image" Target="../media/image288.png"/><Relationship Id="rId1" Type="http://schemas.openxmlformats.org/officeDocument/2006/relationships/slideLayout" Target="../slideLayouts/slideLayout5.xml"/><Relationship Id="rId6" Type="http://schemas.openxmlformats.org/officeDocument/2006/relationships/image" Target="../media/image292.png"/><Relationship Id="rId11" Type="http://schemas.openxmlformats.org/officeDocument/2006/relationships/image" Target="../media/image297.svg"/><Relationship Id="rId5" Type="http://schemas.openxmlformats.org/officeDocument/2006/relationships/image" Target="../media/image291.svg"/><Relationship Id="rId10" Type="http://schemas.openxmlformats.org/officeDocument/2006/relationships/image" Target="../media/image296.png"/><Relationship Id="rId4" Type="http://schemas.openxmlformats.org/officeDocument/2006/relationships/image" Target="../media/image290.png"/><Relationship Id="rId9" Type="http://schemas.openxmlformats.org/officeDocument/2006/relationships/image" Target="../media/image295.svg"/><Relationship Id="rId14" Type="http://schemas.openxmlformats.org/officeDocument/2006/relationships/image" Target="../media/image300.svg"/></Relationships>
</file>

<file path=ppt/slides/_rels/slide46.xml.rels><?xml version="1.0" encoding="UTF-8" standalone="yes"?>
<Relationships xmlns="http://schemas.openxmlformats.org/package/2006/relationships"><Relationship Id="rId8" Type="http://schemas.openxmlformats.org/officeDocument/2006/relationships/image" Target="../media/image307.tiff"/><Relationship Id="rId3" Type="http://schemas.openxmlformats.org/officeDocument/2006/relationships/image" Target="../media/image302.tiff"/><Relationship Id="rId7" Type="http://schemas.openxmlformats.org/officeDocument/2006/relationships/image" Target="../media/image306.tiff"/><Relationship Id="rId2" Type="http://schemas.openxmlformats.org/officeDocument/2006/relationships/image" Target="../media/image301.png"/><Relationship Id="rId1" Type="http://schemas.openxmlformats.org/officeDocument/2006/relationships/slideLayout" Target="../slideLayouts/slideLayout5.xml"/><Relationship Id="rId6" Type="http://schemas.openxmlformats.org/officeDocument/2006/relationships/image" Target="../media/image305.tiff"/><Relationship Id="rId5" Type="http://schemas.openxmlformats.org/officeDocument/2006/relationships/image" Target="../media/image304.tiff"/><Relationship Id="rId10" Type="http://schemas.openxmlformats.org/officeDocument/2006/relationships/image" Target="../media/image309.tiff"/><Relationship Id="rId4" Type="http://schemas.openxmlformats.org/officeDocument/2006/relationships/image" Target="../media/image303.tiff"/><Relationship Id="rId9" Type="http://schemas.openxmlformats.org/officeDocument/2006/relationships/image" Target="../media/image308.tiff"/></Relationships>
</file>

<file path=ppt/slides/_rels/slide47.xml.rels><?xml version="1.0" encoding="UTF-8" standalone="yes"?>
<Relationships xmlns="http://schemas.openxmlformats.org/package/2006/relationships"><Relationship Id="rId8" Type="http://schemas.openxmlformats.org/officeDocument/2006/relationships/image" Target="../media/image316.png"/><Relationship Id="rId13" Type="http://schemas.openxmlformats.org/officeDocument/2006/relationships/image" Target="../media/image321.svg"/><Relationship Id="rId3" Type="http://schemas.openxmlformats.org/officeDocument/2006/relationships/image" Target="../media/image311.png"/><Relationship Id="rId7" Type="http://schemas.openxmlformats.org/officeDocument/2006/relationships/image" Target="../media/image315.svg"/><Relationship Id="rId12" Type="http://schemas.openxmlformats.org/officeDocument/2006/relationships/image" Target="../media/image320.png"/><Relationship Id="rId2" Type="http://schemas.openxmlformats.org/officeDocument/2006/relationships/image" Target="../media/image310.png"/><Relationship Id="rId16" Type="http://schemas.openxmlformats.org/officeDocument/2006/relationships/image" Target="../media/image324.png"/><Relationship Id="rId1" Type="http://schemas.openxmlformats.org/officeDocument/2006/relationships/slideLayout" Target="../slideLayouts/slideLayout6.xml"/><Relationship Id="rId6" Type="http://schemas.openxmlformats.org/officeDocument/2006/relationships/image" Target="../media/image314.png"/><Relationship Id="rId11" Type="http://schemas.openxmlformats.org/officeDocument/2006/relationships/image" Target="../media/image319.svg"/><Relationship Id="rId5" Type="http://schemas.openxmlformats.org/officeDocument/2006/relationships/image" Target="../media/image313.svg"/><Relationship Id="rId15" Type="http://schemas.openxmlformats.org/officeDocument/2006/relationships/image" Target="../media/image323.svg"/><Relationship Id="rId10" Type="http://schemas.openxmlformats.org/officeDocument/2006/relationships/image" Target="../media/image318.png"/><Relationship Id="rId4" Type="http://schemas.openxmlformats.org/officeDocument/2006/relationships/image" Target="../media/image312.png"/><Relationship Id="rId9" Type="http://schemas.openxmlformats.org/officeDocument/2006/relationships/image" Target="../media/image317.svg"/><Relationship Id="rId14" Type="http://schemas.openxmlformats.org/officeDocument/2006/relationships/image" Target="../media/image322.png"/></Relationships>
</file>

<file path=ppt/slides/_rels/slide48.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28.png"/><Relationship Id="rId5" Type="http://schemas.openxmlformats.org/officeDocument/2006/relationships/image" Target="../media/image327.png"/><Relationship Id="rId4" Type="http://schemas.openxmlformats.org/officeDocument/2006/relationships/image" Target="../media/image326.svg"/></Relationships>
</file>

<file path=ppt/slides/_rels/slide49.xml.rels><?xml version="1.0" encoding="UTF-8" standalone="yes"?>
<Relationships xmlns="http://schemas.openxmlformats.org/package/2006/relationships"><Relationship Id="rId8" Type="http://schemas.openxmlformats.org/officeDocument/2006/relationships/image" Target="../media/image333.svg"/><Relationship Id="rId3" Type="http://schemas.openxmlformats.org/officeDocument/2006/relationships/image" Target="../media/image329.png"/><Relationship Id="rId7" Type="http://schemas.openxmlformats.org/officeDocument/2006/relationships/image" Target="../media/image332.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microsoft.com/office/2007/relationships/hdphoto" Target="../media/hdphoto9.wdp"/><Relationship Id="rId11" Type="http://schemas.openxmlformats.org/officeDocument/2006/relationships/image" Target="../media/image336.png"/><Relationship Id="rId5" Type="http://schemas.openxmlformats.org/officeDocument/2006/relationships/image" Target="../media/image331.png"/><Relationship Id="rId10" Type="http://schemas.openxmlformats.org/officeDocument/2006/relationships/image" Target="../media/image335.svg"/><Relationship Id="rId4" Type="http://schemas.openxmlformats.org/officeDocument/2006/relationships/image" Target="../media/image330.png"/><Relationship Id="rId9" Type="http://schemas.openxmlformats.org/officeDocument/2006/relationships/image" Target="../media/image334.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svg"/></Relationships>
</file>

<file path=ppt/slides/_rels/slide50.xml.rels><?xml version="1.0" encoding="UTF-8" standalone="yes"?>
<Relationships xmlns="http://schemas.openxmlformats.org/package/2006/relationships"><Relationship Id="rId3" Type="http://schemas.openxmlformats.org/officeDocument/2006/relationships/image" Target="../media/image338.png"/><Relationship Id="rId7" Type="http://schemas.openxmlformats.org/officeDocument/2006/relationships/image" Target="../media/image342.svg"/><Relationship Id="rId2" Type="http://schemas.openxmlformats.org/officeDocument/2006/relationships/image" Target="../media/image337.png"/><Relationship Id="rId1" Type="http://schemas.openxmlformats.org/officeDocument/2006/relationships/slideLayout" Target="../slideLayouts/slideLayout6.xml"/><Relationship Id="rId6" Type="http://schemas.openxmlformats.org/officeDocument/2006/relationships/image" Target="../media/image341.png"/><Relationship Id="rId5" Type="http://schemas.openxmlformats.org/officeDocument/2006/relationships/image" Target="../media/image340.png"/><Relationship Id="rId4" Type="http://schemas.openxmlformats.org/officeDocument/2006/relationships/image" Target="../media/image339.png"/></Relationships>
</file>

<file path=ppt/slides/_rels/slide51.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5.xml"/><Relationship Id="rId5" Type="http://schemas.openxmlformats.org/officeDocument/2006/relationships/image" Target="../media/image346.png"/><Relationship Id="rId4" Type="http://schemas.openxmlformats.org/officeDocument/2006/relationships/image" Target="../media/image345.png"/></Relationships>
</file>

<file path=ppt/slides/_rels/slide52.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02.sv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microsoft.com/office/2007/relationships/hdphoto" Target="../media/hdphoto10.wdp"/></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svg"/><Relationship Id="rId10" Type="http://schemas.openxmlformats.org/officeDocument/2006/relationships/image" Target="../media/image42.tiff"/><Relationship Id="rId4" Type="http://schemas.openxmlformats.org/officeDocument/2006/relationships/image" Target="../media/image36.png"/><Relationship Id="rId9" Type="http://schemas.openxmlformats.org/officeDocument/2006/relationships/image" Target="../media/image41.sv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svg"/><Relationship Id="rId7"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svg"/><Relationship Id="rId10" Type="http://schemas.openxmlformats.org/officeDocument/2006/relationships/image" Target="../media/image53.svg"/><Relationship Id="rId4" Type="http://schemas.openxmlformats.org/officeDocument/2006/relationships/image" Target="../media/image48.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4">
            <a:extLst>
              <a:ext uri="{FF2B5EF4-FFF2-40B4-BE49-F238E27FC236}">
                <a16:creationId xmlns:a16="http://schemas.microsoft.com/office/drawing/2014/main" id="{35C9517B-66F1-4AC5-8CBC-1DED4907B3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 contrast="5000"/>
                    </a14:imgEffect>
                  </a14:imgLayer>
                </a14:imgProps>
              </a:ext>
              <a:ext uri="{28A0092B-C50C-407E-A947-70E740481C1C}">
                <a14:useLocalDpi xmlns:a14="http://schemas.microsoft.com/office/drawing/2010/main"/>
              </a:ext>
            </a:extLst>
          </a:blip>
          <a:srcRect l="24160" r="22491"/>
          <a:stretch/>
        </p:blipFill>
        <p:spPr>
          <a:xfrm>
            <a:off x="2168542" y="2916924"/>
            <a:ext cx="1156243" cy="1354818"/>
          </a:xfrm>
          <a:prstGeom prst="rect">
            <a:avLst/>
          </a:prstGeom>
          <a:effectLst>
            <a:outerShdw blurRad="63500" sx="102000" sy="102000" algn="ctr" rotWithShape="0">
              <a:prstClr val="black">
                <a:alpha val="40000"/>
              </a:prstClr>
            </a:outerShdw>
          </a:effectLst>
        </p:spPr>
      </p:pic>
      <p:sp>
        <p:nvSpPr>
          <p:cNvPr id="3" name="文字方塊 2">
            <a:extLst>
              <a:ext uri="{FF2B5EF4-FFF2-40B4-BE49-F238E27FC236}">
                <a16:creationId xmlns:a16="http://schemas.microsoft.com/office/drawing/2014/main" id="{B0534C07-7557-477F-85FA-ABA895407FE2}"/>
              </a:ext>
            </a:extLst>
          </p:cNvPr>
          <p:cNvSpPr txBox="1"/>
          <p:nvPr/>
        </p:nvSpPr>
        <p:spPr>
          <a:xfrm>
            <a:off x="366433" y="2080932"/>
            <a:ext cx="4346762" cy="584775"/>
          </a:xfrm>
          <a:prstGeom prst="rect">
            <a:avLst/>
          </a:prstGeom>
          <a:noFill/>
        </p:spPr>
        <p:txBody>
          <a:bodyPr wrap="square" rtlCol="0">
            <a:spAutoFit/>
          </a:bodyPr>
          <a:lstStyle/>
          <a:p>
            <a:r>
              <a:rPr lang="en-US" altLang="zh-TW" sz="1600">
                <a:solidFill>
                  <a:schemeClr val="bg1"/>
                </a:solidFill>
              </a:rPr>
              <a:t>6-core Intel Xeon W-1250 10GbE NAS for businesses, professionals, and creators</a:t>
            </a:r>
            <a:endParaRPr lang="zh-TW" altLang="en-US" sz="160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183C74F-1BDF-42F9-AD03-FA048C61C904}"/>
              </a:ext>
            </a:extLst>
          </p:cNvPr>
          <p:cNvSpPr/>
          <p:nvPr/>
        </p:nvSpPr>
        <p:spPr>
          <a:xfrm>
            <a:off x="4181296" y="1582526"/>
            <a:ext cx="1194253" cy="367597"/>
          </a:xfrm>
          <a:prstGeom prst="rect">
            <a:avLst/>
          </a:prstGeom>
          <a:solidFill>
            <a:schemeClr val="accent5">
              <a:lumMod val="60000"/>
              <a:lumOff val="4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grpSp>
        <p:nvGrpSpPr>
          <p:cNvPr id="5" name="群組 4">
            <a:extLst>
              <a:ext uri="{FF2B5EF4-FFF2-40B4-BE49-F238E27FC236}">
                <a16:creationId xmlns:a16="http://schemas.microsoft.com/office/drawing/2014/main" id="{5719046D-A21B-4BBF-8393-CD916A1C9780}"/>
              </a:ext>
            </a:extLst>
          </p:cNvPr>
          <p:cNvGrpSpPr/>
          <p:nvPr/>
        </p:nvGrpSpPr>
        <p:grpSpPr>
          <a:xfrm>
            <a:off x="4143675" y="1705481"/>
            <a:ext cx="938244" cy="131010"/>
            <a:chOff x="4333409" y="1661359"/>
            <a:chExt cx="617358" cy="131010"/>
          </a:xfrm>
        </p:grpSpPr>
        <p:cxnSp>
          <p:nvCxnSpPr>
            <p:cNvPr id="63" name="接點: 肘形 62">
              <a:extLst>
                <a:ext uri="{FF2B5EF4-FFF2-40B4-BE49-F238E27FC236}">
                  <a16:creationId xmlns:a16="http://schemas.microsoft.com/office/drawing/2014/main" id="{92DA949D-CBE3-43E7-81EB-4CCAD5080B54}"/>
                </a:ext>
              </a:extLst>
            </p:cNvPr>
            <p:cNvCxnSpPr>
              <a:cxnSpLocks/>
            </p:cNvCxnSpPr>
            <p:nvPr/>
          </p:nvCxnSpPr>
          <p:spPr>
            <a:xfrm flipV="1">
              <a:off x="4333409" y="1661359"/>
              <a:ext cx="617358" cy="1"/>
            </a:xfrm>
            <a:prstGeom prst="bentConnector3">
              <a:avLst>
                <a:gd name="adj1" fmla="val 50000"/>
              </a:avLst>
            </a:prstGeom>
            <a:noFill/>
            <a:ln w="19050" cap="flat" cmpd="sng">
              <a:solidFill>
                <a:srgbClr val="EE6D2B"/>
              </a:solidFill>
              <a:prstDash val="solid"/>
              <a:round/>
              <a:headEnd type="none" w="sm" len="sm"/>
              <a:tailEnd type="oval" w="sm" len="sm"/>
            </a:ln>
            <a:effectLst/>
          </p:spPr>
        </p:cxnSp>
        <p:cxnSp>
          <p:nvCxnSpPr>
            <p:cNvPr id="99" name="接點: 肘形 62">
              <a:extLst>
                <a:ext uri="{FF2B5EF4-FFF2-40B4-BE49-F238E27FC236}">
                  <a16:creationId xmlns:a16="http://schemas.microsoft.com/office/drawing/2014/main" id="{01E1CD63-AC8C-A54A-B0C8-D0DCDC0F8C05}"/>
                </a:ext>
              </a:extLst>
            </p:cNvPr>
            <p:cNvCxnSpPr>
              <a:cxnSpLocks/>
            </p:cNvCxnSpPr>
            <p:nvPr/>
          </p:nvCxnSpPr>
          <p:spPr>
            <a:xfrm flipV="1">
              <a:off x="4333409" y="1792368"/>
              <a:ext cx="617358" cy="1"/>
            </a:xfrm>
            <a:prstGeom prst="bentConnector3">
              <a:avLst>
                <a:gd name="adj1" fmla="val 50000"/>
              </a:avLst>
            </a:prstGeom>
            <a:noFill/>
            <a:ln w="19050" cap="flat" cmpd="sng">
              <a:solidFill>
                <a:srgbClr val="EE6D2B"/>
              </a:solidFill>
              <a:prstDash val="solid"/>
              <a:round/>
              <a:headEnd type="none" w="sm" len="sm"/>
              <a:tailEnd type="oval" w="sm" len="sm"/>
            </a:ln>
            <a:effectLst/>
          </p:spPr>
        </p:cxnSp>
      </p:grpSp>
      <p:grpSp>
        <p:nvGrpSpPr>
          <p:cNvPr id="162" name="群組 161">
            <a:extLst>
              <a:ext uri="{FF2B5EF4-FFF2-40B4-BE49-F238E27FC236}">
                <a16:creationId xmlns:a16="http://schemas.microsoft.com/office/drawing/2014/main" id="{EA502D6A-5D5A-4024-B370-ACFBF7F75BAA}"/>
              </a:ext>
            </a:extLst>
          </p:cNvPr>
          <p:cNvGrpSpPr/>
          <p:nvPr/>
        </p:nvGrpSpPr>
        <p:grpSpPr>
          <a:xfrm>
            <a:off x="5279667" y="3185503"/>
            <a:ext cx="1182056" cy="1007133"/>
            <a:chOff x="145461" y="1338660"/>
            <a:chExt cx="929946" cy="792331"/>
          </a:xfrm>
        </p:grpSpPr>
        <p:pic>
          <p:nvPicPr>
            <p:cNvPr id="163" name="圖片 162">
              <a:extLst>
                <a:ext uri="{FF2B5EF4-FFF2-40B4-BE49-F238E27FC236}">
                  <a16:creationId xmlns:a16="http://schemas.microsoft.com/office/drawing/2014/main" id="{9F5E8AC5-6852-43E0-A3BA-B42AE6DFC05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45461" y="1338660"/>
              <a:ext cx="929946" cy="792331"/>
            </a:xfrm>
            <a:prstGeom prst="rect">
              <a:avLst/>
            </a:prstGeom>
          </p:spPr>
        </p:pic>
        <p:sp>
          <p:nvSpPr>
            <p:cNvPr id="164" name="矩形 163">
              <a:extLst>
                <a:ext uri="{FF2B5EF4-FFF2-40B4-BE49-F238E27FC236}">
                  <a16:creationId xmlns:a16="http://schemas.microsoft.com/office/drawing/2014/main" id="{CA93C66B-FE4F-4473-ACFD-74FD6F4D1C4B}"/>
                </a:ext>
              </a:extLst>
            </p:cNvPr>
            <p:cNvSpPr/>
            <p:nvPr/>
          </p:nvSpPr>
          <p:spPr>
            <a:xfrm>
              <a:off x="201668" y="1404415"/>
              <a:ext cx="816107" cy="44534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grpSp>
      <p:grpSp>
        <p:nvGrpSpPr>
          <p:cNvPr id="165" name="群組 164">
            <a:extLst>
              <a:ext uri="{FF2B5EF4-FFF2-40B4-BE49-F238E27FC236}">
                <a16:creationId xmlns:a16="http://schemas.microsoft.com/office/drawing/2014/main" id="{A0923087-19FE-4501-969F-8558C96E8DBE}"/>
              </a:ext>
            </a:extLst>
          </p:cNvPr>
          <p:cNvGrpSpPr/>
          <p:nvPr/>
        </p:nvGrpSpPr>
        <p:grpSpPr>
          <a:xfrm>
            <a:off x="4489810" y="3492816"/>
            <a:ext cx="995967" cy="663503"/>
            <a:chOff x="1199171" y="2298260"/>
            <a:chExt cx="1066888" cy="710750"/>
          </a:xfrm>
        </p:grpSpPr>
        <p:pic>
          <p:nvPicPr>
            <p:cNvPr id="166" name="圖片 165">
              <a:extLst>
                <a:ext uri="{FF2B5EF4-FFF2-40B4-BE49-F238E27FC236}">
                  <a16:creationId xmlns:a16="http://schemas.microsoft.com/office/drawing/2014/main" id="{DEDB76BD-F1FA-445B-8FFE-63683F1B29B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99171" y="2298260"/>
              <a:ext cx="1066888" cy="710750"/>
            </a:xfrm>
            <a:prstGeom prst="rect">
              <a:avLst/>
            </a:prstGeom>
          </p:spPr>
        </p:pic>
        <p:sp>
          <p:nvSpPr>
            <p:cNvPr id="167" name="矩形 166">
              <a:extLst>
                <a:ext uri="{FF2B5EF4-FFF2-40B4-BE49-F238E27FC236}">
                  <a16:creationId xmlns:a16="http://schemas.microsoft.com/office/drawing/2014/main" id="{A8510DAE-1660-49AC-B520-1C753B4CA912}"/>
                </a:ext>
              </a:extLst>
            </p:cNvPr>
            <p:cNvSpPr/>
            <p:nvPr/>
          </p:nvSpPr>
          <p:spPr>
            <a:xfrm>
              <a:off x="1309182" y="2331540"/>
              <a:ext cx="838800" cy="54522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grpSp>
      <p:grpSp>
        <p:nvGrpSpPr>
          <p:cNvPr id="152" name="群組 151">
            <a:extLst>
              <a:ext uri="{FF2B5EF4-FFF2-40B4-BE49-F238E27FC236}">
                <a16:creationId xmlns:a16="http://schemas.microsoft.com/office/drawing/2014/main" id="{EBFC192B-C712-44C9-9EE0-8F154F04E81C}"/>
              </a:ext>
            </a:extLst>
          </p:cNvPr>
          <p:cNvGrpSpPr/>
          <p:nvPr/>
        </p:nvGrpSpPr>
        <p:grpSpPr>
          <a:xfrm>
            <a:off x="3070353" y="3205925"/>
            <a:ext cx="1182056" cy="1007133"/>
            <a:chOff x="145461" y="1338660"/>
            <a:chExt cx="929946" cy="792331"/>
          </a:xfrm>
        </p:grpSpPr>
        <p:pic>
          <p:nvPicPr>
            <p:cNvPr id="153" name="圖片 152">
              <a:extLst>
                <a:ext uri="{FF2B5EF4-FFF2-40B4-BE49-F238E27FC236}">
                  <a16:creationId xmlns:a16="http://schemas.microsoft.com/office/drawing/2014/main" id="{A2B4B802-C908-4B97-A0B2-6581086F12F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45461" y="1338660"/>
              <a:ext cx="929946" cy="792331"/>
            </a:xfrm>
            <a:prstGeom prst="rect">
              <a:avLst/>
            </a:prstGeom>
          </p:spPr>
        </p:pic>
        <p:sp>
          <p:nvSpPr>
            <p:cNvPr id="154" name="矩形 153">
              <a:extLst>
                <a:ext uri="{FF2B5EF4-FFF2-40B4-BE49-F238E27FC236}">
                  <a16:creationId xmlns:a16="http://schemas.microsoft.com/office/drawing/2014/main" id="{B786B5BC-30AE-4F2E-ADE0-1BE5B72C4580}"/>
                </a:ext>
              </a:extLst>
            </p:cNvPr>
            <p:cNvSpPr/>
            <p:nvPr/>
          </p:nvSpPr>
          <p:spPr>
            <a:xfrm>
              <a:off x="201668" y="1404415"/>
              <a:ext cx="816107" cy="44534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grpSp>
      <p:grpSp>
        <p:nvGrpSpPr>
          <p:cNvPr id="155" name="群組 154">
            <a:extLst>
              <a:ext uri="{FF2B5EF4-FFF2-40B4-BE49-F238E27FC236}">
                <a16:creationId xmlns:a16="http://schemas.microsoft.com/office/drawing/2014/main" id="{AA9EC0F8-578E-4018-A97F-E2F1D3F64819}"/>
              </a:ext>
            </a:extLst>
          </p:cNvPr>
          <p:cNvGrpSpPr/>
          <p:nvPr/>
        </p:nvGrpSpPr>
        <p:grpSpPr>
          <a:xfrm>
            <a:off x="2228592" y="3468550"/>
            <a:ext cx="995967" cy="663503"/>
            <a:chOff x="1199171" y="2298260"/>
            <a:chExt cx="1066888" cy="710750"/>
          </a:xfrm>
        </p:grpSpPr>
        <p:pic>
          <p:nvPicPr>
            <p:cNvPr id="156" name="圖片 155">
              <a:extLst>
                <a:ext uri="{FF2B5EF4-FFF2-40B4-BE49-F238E27FC236}">
                  <a16:creationId xmlns:a16="http://schemas.microsoft.com/office/drawing/2014/main" id="{373DCB42-D5D6-4FD6-B249-16B460E2426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99171" y="2298260"/>
              <a:ext cx="1066888" cy="710750"/>
            </a:xfrm>
            <a:prstGeom prst="rect">
              <a:avLst/>
            </a:prstGeom>
          </p:spPr>
        </p:pic>
        <p:sp>
          <p:nvSpPr>
            <p:cNvPr id="157" name="矩形 156">
              <a:extLst>
                <a:ext uri="{FF2B5EF4-FFF2-40B4-BE49-F238E27FC236}">
                  <a16:creationId xmlns:a16="http://schemas.microsoft.com/office/drawing/2014/main" id="{B1FF7BA3-627F-4F74-9577-7A866E68A4F5}"/>
                </a:ext>
              </a:extLst>
            </p:cNvPr>
            <p:cNvSpPr/>
            <p:nvPr/>
          </p:nvSpPr>
          <p:spPr>
            <a:xfrm>
              <a:off x="1309182" y="2331540"/>
              <a:ext cx="838800" cy="54522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grpSp>
      <p:grpSp>
        <p:nvGrpSpPr>
          <p:cNvPr id="141" name="群組 140">
            <a:extLst>
              <a:ext uri="{FF2B5EF4-FFF2-40B4-BE49-F238E27FC236}">
                <a16:creationId xmlns:a16="http://schemas.microsoft.com/office/drawing/2014/main" id="{5F058F87-E030-485A-87B0-A2E7E458A3B9}"/>
              </a:ext>
            </a:extLst>
          </p:cNvPr>
          <p:cNvGrpSpPr/>
          <p:nvPr/>
        </p:nvGrpSpPr>
        <p:grpSpPr>
          <a:xfrm>
            <a:off x="145461" y="1338660"/>
            <a:ext cx="929946" cy="792331"/>
            <a:chOff x="145461" y="1338660"/>
            <a:chExt cx="929946" cy="792331"/>
          </a:xfrm>
        </p:grpSpPr>
        <p:pic>
          <p:nvPicPr>
            <p:cNvPr id="73" name="圖片 72">
              <a:extLst>
                <a:ext uri="{FF2B5EF4-FFF2-40B4-BE49-F238E27FC236}">
                  <a16:creationId xmlns:a16="http://schemas.microsoft.com/office/drawing/2014/main" id="{A9F3FFB3-0A89-48CF-B917-5D473295601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45461" y="1338660"/>
              <a:ext cx="929946" cy="792331"/>
            </a:xfrm>
            <a:prstGeom prst="rect">
              <a:avLst/>
            </a:prstGeom>
          </p:spPr>
        </p:pic>
        <p:sp>
          <p:nvSpPr>
            <p:cNvPr id="140" name="矩形 139">
              <a:extLst>
                <a:ext uri="{FF2B5EF4-FFF2-40B4-BE49-F238E27FC236}">
                  <a16:creationId xmlns:a16="http://schemas.microsoft.com/office/drawing/2014/main" id="{8CE46F9C-F128-4661-81ED-F9A85EF8C042}"/>
                </a:ext>
              </a:extLst>
            </p:cNvPr>
            <p:cNvSpPr/>
            <p:nvPr/>
          </p:nvSpPr>
          <p:spPr>
            <a:xfrm>
              <a:off x="201668" y="1404415"/>
              <a:ext cx="816107" cy="44534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grpSp>
      <p:grpSp>
        <p:nvGrpSpPr>
          <p:cNvPr id="142" name="群組 141">
            <a:extLst>
              <a:ext uri="{FF2B5EF4-FFF2-40B4-BE49-F238E27FC236}">
                <a16:creationId xmlns:a16="http://schemas.microsoft.com/office/drawing/2014/main" id="{9BF3A26D-DD4E-4CA9-8042-EA7C96E89C72}"/>
              </a:ext>
            </a:extLst>
          </p:cNvPr>
          <p:cNvGrpSpPr/>
          <p:nvPr/>
        </p:nvGrpSpPr>
        <p:grpSpPr>
          <a:xfrm>
            <a:off x="631368" y="1896065"/>
            <a:ext cx="929946" cy="792331"/>
            <a:chOff x="145461" y="1338660"/>
            <a:chExt cx="929946" cy="792331"/>
          </a:xfrm>
        </p:grpSpPr>
        <p:pic>
          <p:nvPicPr>
            <p:cNvPr id="143" name="圖片 142">
              <a:extLst>
                <a:ext uri="{FF2B5EF4-FFF2-40B4-BE49-F238E27FC236}">
                  <a16:creationId xmlns:a16="http://schemas.microsoft.com/office/drawing/2014/main" id="{A508DFD2-1EE4-48F4-A2DE-A17374E0117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45461" y="1338660"/>
              <a:ext cx="929946" cy="792331"/>
            </a:xfrm>
            <a:prstGeom prst="rect">
              <a:avLst/>
            </a:prstGeom>
          </p:spPr>
        </p:pic>
        <p:sp>
          <p:nvSpPr>
            <p:cNvPr id="144" name="矩形 143">
              <a:extLst>
                <a:ext uri="{FF2B5EF4-FFF2-40B4-BE49-F238E27FC236}">
                  <a16:creationId xmlns:a16="http://schemas.microsoft.com/office/drawing/2014/main" id="{9A989460-7E2B-41F6-BEFB-D0CA03ED79E9}"/>
                </a:ext>
              </a:extLst>
            </p:cNvPr>
            <p:cNvSpPr/>
            <p:nvPr/>
          </p:nvSpPr>
          <p:spPr>
            <a:xfrm>
              <a:off x="201668" y="1404415"/>
              <a:ext cx="816107" cy="44534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grpSp>
      <p:cxnSp>
        <p:nvCxnSpPr>
          <p:cNvPr id="108" name="接點: 肘形 107">
            <a:extLst>
              <a:ext uri="{FF2B5EF4-FFF2-40B4-BE49-F238E27FC236}">
                <a16:creationId xmlns:a16="http://schemas.microsoft.com/office/drawing/2014/main" id="{9C535612-1F82-450D-9B68-5C4A644829CC}"/>
              </a:ext>
            </a:extLst>
          </p:cNvPr>
          <p:cNvCxnSpPr>
            <a:cxnSpLocks/>
          </p:cNvCxnSpPr>
          <p:nvPr/>
        </p:nvCxnSpPr>
        <p:spPr>
          <a:xfrm rot="16200000" flipH="1">
            <a:off x="2851520" y="2357085"/>
            <a:ext cx="1322823" cy="340089"/>
          </a:xfrm>
          <a:prstGeom prst="bentConnector3">
            <a:avLst>
              <a:gd name="adj1" fmla="val 50000"/>
            </a:avLst>
          </a:prstGeom>
          <a:noFill/>
          <a:ln w="19050" cap="flat" cmpd="sng">
            <a:solidFill>
              <a:srgbClr val="EE6D2B"/>
            </a:solidFill>
            <a:prstDash val="solid"/>
            <a:round/>
            <a:headEnd type="none" w="sm" len="sm"/>
            <a:tailEnd type="oval" w="sm" len="sm"/>
          </a:ln>
          <a:effectLst/>
        </p:spPr>
      </p:cxnSp>
      <p:cxnSp>
        <p:nvCxnSpPr>
          <p:cNvPr id="111" name="接點: 肘形 110">
            <a:extLst>
              <a:ext uri="{FF2B5EF4-FFF2-40B4-BE49-F238E27FC236}">
                <a16:creationId xmlns:a16="http://schemas.microsoft.com/office/drawing/2014/main" id="{D5B3DABF-8D81-4334-8DCA-C8771EF03F6C}"/>
              </a:ext>
            </a:extLst>
          </p:cNvPr>
          <p:cNvCxnSpPr>
            <a:cxnSpLocks/>
          </p:cNvCxnSpPr>
          <p:nvPr/>
        </p:nvCxnSpPr>
        <p:spPr>
          <a:xfrm rot="16200000" flipH="1">
            <a:off x="4146779" y="1652204"/>
            <a:ext cx="1503040" cy="1482732"/>
          </a:xfrm>
          <a:prstGeom prst="bentConnector3">
            <a:avLst>
              <a:gd name="adj1" fmla="val 72642"/>
            </a:avLst>
          </a:prstGeom>
          <a:noFill/>
          <a:ln w="19050" cap="flat" cmpd="sng">
            <a:solidFill>
              <a:srgbClr val="EE6D2B"/>
            </a:solidFill>
            <a:prstDash val="solid"/>
            <a:round/>
            <a:headEnd type="none" w="sm" len="sm"/>
            <a:tailEnd type="oval" w="sm" len="sm"/>
          </a:ln>
          <a:effectLst/>
        </p:spPr>
      </p:cxnSp>
      <p:cxnSp>
        <p:nvCxnSpPr>
          <p:cNvPr id="118" name="接點: 肘形 117">
            <a:extLst>
              <a:ext uri="{FF2B5EF4-FFF2-40B4-BE49-F238E27FC236}">
                <a16:creationId xmlns:a16="http://schemas.microsoft.com/office/drawing/2014/main" id="{E56D4B98-CFD1-4797-80CA-A1E3E8BD156C}"/>
              </a:ext>
            </a:extLst>
          </p:cNvPr>
          <p:cNvCxnSpPr>
            <a:cxnSpLocks/>
          </p:cNvCxnSpPr>
          <p:nvPr/>
        </p:nvCxnSpPr>
        <p:spPr>
          <a:xfrm rot="16200000" flipH="1">
            <a:off x="3583798" y="2029277"/>
            <a:ext cx="1711026" cy="1084946"/>
          </a:xfrm>
          <a:prstGeom prst="bentConnector3">
            <a:avLst>
              <a:gd name="adj1" fmla="val 75016"/>
            </a:avLst>
          </a:prstGeom>
          <a:noFill/>
          <a:ln w="19050" cap="flat" cmpd="sng">
            <a:solidFill>
              <a:srgbClr val="EE6D2B"/>
            </a:solidFill>
            <a:prstDash val="solid"/>
            <a:round/>
            <a:headEnd type="none" w="sm" len="sm"/>
            <a:tailEnd type="oval" w="sm" len="sm"/>
          </a:ln>
          <a:effectLst/>
        </p:spPr>
      </p:cxnSp>
      <p:cxnSp>
        <p:nvCxnSpPr>
          <p:cNvPr id="97" name="接點: 肘形 96">
            <a:extLst>
              <a:ext uri="{FF2B5EF4-FFF2-40B4-BE49-F238E27FC236}">
                <a16:creationId xmlns:a16="http://schemas.microsoft.com/office/drawing/2014/main" id="{E5B0D288-D362-413E-8253-FBB0B7ADED10}"/>
              </a:ext>
            </a:extLst>
          </p:cNvPr>
          <p:cNvCxnSpPr>
            <a:cxnSpLocks/>
          </p:cNvCxnSpPr>
          <p:nvPr/>
        </p:nvCxnSpPr>
        <p:spPr>
          <a:xfrm rot="5400000">
            <a:off x="2091101" y="2351059"/>
            <a:ext cx="1694441" cy="431203"/>
          </a:xfrm>
          <a:prstGeom prst="bentConnector3">
            <a:avLst>
              <a:gd name="adj1" fmla="val 74345"/>
            </a:avLst>
          </a:prstGeom>
          <a:noFill/>
          <a:ln w="19050" cap="flat" cmpd="sng">
            <a:solidFill>
              <a:srgbClr val="EE6D2B"/>
            </a:solidFill>
            <a:prstDash val="solid"/>
            <a:round/>
            <a:headEnd type="none" w="sm" len="sm"/>
            <a:tailEnd type="oval" w="sm" len="sm"/>
          </a:ln>
          <a:effectLst/>
        </p:spPr>
      </p:cxnSp>
      <p:cxnSp>
        <p:nvCxnSpPr>
          <p:cNvPr id="89" name="接點: 肘形 88">
            <a:extLst>
              <a:ext uri="{FF2B5EF4-FFF2-40B4-BE49-F238E27FC236}">
                <a16:creationId xmlns:a16="http://schemas.microsoft.com/office/drawing/2014/main" id="{A67FC7F2-3A46-40DF-A80F-CAF008A611A5}"/>
              </a:ext>
            </a:extLst>
          </p:cNvPr>
          <p:cNvCxnSpPr>
            <a:cxnSpLocks/>
          </p:cNvCxnSpPr>
          <p:nvPr/>
        </p:nvCxnSpPr>
        <p:spPr>
          <a:xfrm rot="10800000" flipV="1">
            <a:off x="2243981" y="1738081"/>
            <a:ext cx="1162543" cy="886886"/>
          </a:xfrm>
          <a:prstGeom prst="bentConnector3">
            <a:avLst>
              <a:gd name="adj1" fmla="val 44382"/>
            </a:avLst>
          </a:prstGeom>
          <a:noFill/>
          <a:ln w="19050" cap="flat" cmpd="sng">
            <a:solidFill>
              <a:srgbClr val="EE6D2B"/>
            </a:solidFill>
            <a:prstDash val="solid"/>
            <a:round/>
            <a:headEnd type="none" w="sm" len="sm"/>
            <a:tailEnd type="oval" w="sm" len="sm"/>
          </a:ln>
          <a:effectLst/>
        </p:spPr>
      </p:cxnSp>
      <p:cxnSp>
        <p:nvCxnSpPr>
          <p:cNvPr id="86" name="接點: 肘形 85">
            <a:extLst>
              <a:ext uri="{FF2B5EF4-FFF2-40B4-BE49-F238E27FC236}">
                <a16:creationId xmlns:a16="http://schemas.microsoft.com/office/drawing/2014/main" id="{ADDA97E1-C61E-4503-A043-3AA0C5DF3F7F}"/>
              </a:ext>
            </a:extLst>
          </p:cNvPr>
          <p:cNvCxnSpPr>
            <a:cxnSpLocks/>
          </p:cNvCxnSpPr>
          <p:nvPr/>
        </p:nvCxnSpPr>
        <p:spPr>
          <a:xfrm rot="10800000" flipV="1">
            <a:off x="1696424" y="1690323"/>
            <a:ext cx="1738279" cy="440667"/>
          </a:xfrm>
          <a:prstGeom prst="bentConnector3">
            <a:avLst>
              <a:gd name="adj1" fmla="val 50000"/>
            </a:avLst>
          </a:prstGeom>
          <a:noFill/>
          <a:ln w="19050" cap="flat" cmpd="sng">
            <a:solidFill>
              <a:srgbClr val="EE6D2B"/>
            </a:solidFill>
            <a:prstDash val="solid"/>
            <a:round/>
            <a:headEnd type="none" w="sm" len="sm"/>
            <a:tailEnd type="oval" w="sm" len="sm"/>
          </a:ln>
          <a:effectLst/>
        </p:spPr>
      </p:cxnSp>
      <p:cxnSp>
        <p:nvCxnSpPr>
          <p:cNvPr id="55" name="接點: 肘形 54">
            <a:extLst>
              <a:ext uri="{FF2B5EF4-FFF2-40B4-BE49-F238E27FC236}">
                <a16:creationId xmlns:a16="http://schemas.microsoft.com/office/drawing/2014/main" id="{875D8B8A-BC0E-4E6F-94FE-0FFDFBF700B3}"/>
              </a:ext>
            </a:extLst>
          </p:cNvPr>
          <p:cNvCxnSpPr>
            <a:cxnSpLocks/>
          </p:cNvCxnSpPr>
          <p:nvPr/>
        </p:nvCxnSpPr>
        <p:spPr>
          <a:xfrm>
            <a:off x="6236133" y="2392707"/>
            <a:ext cx="1717063" cy="1320435"/>
          </a:xfrm>
          <a:prstGeom prst="bentConnector3">
            <a:avLst>
              <a:gd name="adj1" fmla="val 99759"/>
            </a:avLst>
          </a:prstGeom>
          <a:ln w="19050">
            <a:headEnd type="none" w="sm" len="sm"/>
            <a:tailEnd type="oval" w="sm" len="sm"/>
          </a:ln>
        </p:spPr>
        <p:style>
          <a:lnRef idx="1">
            <a:schemeClr val="accent4"/>
          </a:lnRef>
          <a:fillRef idx="0">
            <a:schemeClr val="accent4"/>
          </a:fillRef>
          <a:effectRef idx="0">
            <a:schemeClr val="accent4"/>
          </a:effectRef>
          <a:fontRef idx="minor">
            <a:schemeClr val="tx1"/>
          </a:fontRef>
        </p:style>
      </p:cxnSp>
      <p:cxnSp>
        <p:nvCxnSpPr>
          <p:cNvPr id="34" name="接點: 肘形 33">
            <a:extLst>
              <a:ext uri="{FF2B5EF4-FFF2-40B4-BE49-F238E27FC236}">
                <a16:creationId xmlns:a16="http://schemas.microsoft.com/office/drawing/2014/main" id="{DBFC173B-68D9-4488-84C1-8CAEA4D85C70}"/>
              </a:ext>
            </a:extLst>
          </p:cNvPr>
          <p:cNvCxnSpPr>
            <a:cxnSpLocks/>
          </p:cNvCxnSpPr>
          <p:nvPr/>
        </p:nvCxnSpPr>
        <p:spPr>
          <a:xfrm rot="10800000">
            <a:off x="1095628" y="1668450"/>
            <a:ext cx="1763281" cy="153938"/>
          </a:xfrm>
          <a:prstGeom prst="bentConnector3">
            <a:avLst>
              <a:gd name="adj1" fmla="val 50000"/>
            </a:avLst>
          </a:prstGeom>
          <a:noFill/>
          <a:ln w="19050" cap="flat" cmpd="sng">
            <a:solidFill>
              <a:srgbClr val="EE6D2B"/>
            </a:solidFill>
            <a:prstDash val="solid"/>
            <a:round/>
            <a:headEnd type="none" w="sm" len="sm"/>
            <a:tailEnd type="oval" w="sm" len="sm"/>
          </a:ln>
          <a:effectLst/>
        </p:spPr>
      </p:cxnSp>
      <p:sp>
        <p:nvSpPr>
          <p:cNvPr id="2" name="標題 1">
            <a:extLst>
              <a:ext uri="{FF2B5EF4-FFF2-40B4-BE49-F238E27FC236}">
                <a16:creationId xmlns:a16="http://schemas.microsoft.com/office/drawing/2014/main" id="{0FD1DCFD-0124-46EC-AF86-04CADB24A94C}"/>
              </a:ext>
            </a:extLst>
          </p:cNvPr>
          <p:cNvSpPr>
            <a:spLocks noGrp="1"/>
          </p:cNvSpPr>
          <p:nvPr>
            <p:ph type="title"/>
          </p:nvPr>
        </p:nvSpPr>
        <p:spPr>
          <a:xfrm>
            <a:off x="592700" y="141628"/>
            <a:ext cx="8517525" cy="775581"/>
          </a:xfrm>
        </p:spPr>
        <p:txBody>
          <a:bodyPr>
            <a:normAutofit/>
          </a:bodyPr>
          <a:lstStyle/>
          <a:p>
            <a:r>
              <a:rPr lang="en-US" altLang="zh-TW" dirty="0"/>
              <a:t>The flagship desktop NAS for </a:t>
            </a:r>
            <a:r>
              <a:rPr lang="en-US" altLang="zh-TW"/>
              <a:t>Post-production</a:t>
            </a:r>
            <a:endParaRPr lang="zh-TW" altLang="en-US" dirty="0"/>
          </a:p>
        </p:txBody>
      </p:sp>
      <p:sp>
        <p:nvSpPr>
          <p:cNvPr id="7" name="TextBox 27">
            <a:extLst>
              <a:ext uri="{FF2B5EF4-FFF2-40B4-BE49-F238E27FC236}">
                <a16:creationId xmlns:a16="http://schemas.microsoft.com/office/drawing/2014/main" id="{C05E9B26-2D1D-4CE1-8CE5-1A51160F1350}"/>
              </a:ext>
            </a:extLst>
          </p:cNvPr>
          <p:cNvSpPr txBox="1"/>
          <p:nvPr/>
        </p:nvSpPr>
        <p:spPr>
          <a:xfrm>
            <a:off x="6538609" y="2603486"/>
            <a:ext cx="1261520" cy="400110"/>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000" b="1">
                <a:solidFill>
                  <a:schemeClr val="accent4">
                    <a:lumMod val="75000"/>
                  </a:schemeClr>
                </a:solidFill>
                <a:latin typeface="+mj-lt"/>
                <a:ea typeface="微軟正黑體" panose="020B0604030504040204" pitchFamily="34" charset="-120"/>
                <a:cs typeface="Arial" panose="020B0604020202020204" pitchFamily="34" charset="0"/>
                <a:sym typeface="Arial" panose="020B0604020202020204" pitchFamily="34" charset="0"/>
              </a:rPr>
              <a:t>Backup (with </a:t>
            </a:r>
            <a:r>
              <a:rPr lang="en-US" altLang="zh-TW" sz="1000" b="1" err="1">
                <a:solidFill>
                  <a:schemeClr val="accent4">
                    <a:lumMod val="75000"/>
                  </a:schemeClr>
                </a:solidFill>
                <a:latin typeface="+mj-lt"/>
                <a:ea typeface="微軟正黑體" panose="020B0604030504040204" pitchFamily="34" charset="-120"/>
                <a:cs typeface="Arial" panose="020B0604020202020204" pitchFamily="34" charset="0"/>
                <a:sym typeface="Arial" panose="020B0604020202020204" pitchFamily="34" charset="0"/>
              </a:rPr>
              <a:t>Dedup</a:t>
            </a:r>
            <a:r>
              <a:rPr lang="en-US" altLang="zh-TW" sz="1000" b="1">
                <a:solidFill>
                  <a:schemeClr val="accent4">
                    <a:lumMod val="75000"/>
                  </a:schemeClr>
                </a:solidFill>
                <a:latin typeface="+mj-lt"/>
                <a:ea typeface="微軟正黑體" panose="020B0604030504040204" pitchFamily="34" charset="-120"/>
                <a:cs typeface="Arial" panose="020B0604020202020204" pitchFamily="34" charset="0"/>
                <a:sym typeface="Arial" panose="020B0604020202020204" pitchFamily="34" charset="0"/>
              </a:rPr>
              <a:t> &amp; BBR)</a:t>
            </a:r>
            <a:endParaRPr lang="en-US" sz="1000" b="1">
              <a:solidFill>
                <a:schemeClr val="accent4">
                  <a:lumMod val="75000"/>
                </a:schemeClr>
              </a:solidFill>
              <a:latin typeface="+mj-lt"/>
              <a:ea typeface="微軟正黑體" panose="020B0604030504040204" pitchFamily="34" charset="-120"/>
              <a:cs typeface="Arial" panose="020B0604020202020204" pitchFamily="34" charset="0"/>
              <a:sym typeface="Arial" panose="020B0604020202020204" pitchFamily="34" charset="0"/>
            </a:endParaRPr>
          </a:p>
        </p:txBody>
      </p:sp>
      <p:sp>
        <p:nvSpPr>
          <p:cNvPr id="9" name="TextBox 27">
            <a:extLst>
              <a:ext uri="{FF2B5EF4-FFF2-40B4-BE49-F238E27FC236}">
                <a16:creationId xmlns:a16="http://schemas.microsoft.com/office/drawing/2014/main" id="{EBB14487-8250-4CF2-BFA9-2960A63795C3}"/>
              </a:ext>
            </a:extLst>
          </p:cNvPr>
          <p:cNvSpPr txBox="1"/>
          <p:nvPr/>
        </p:nvSpPr>
        <p:spPr>
          <a:xfrm>
            <a:off x="166275" y="3266613"/>
            <a:ext cx="2181601" cy="369332"/>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00" b="1">
                <a:solidFill>
                  <a:schemeClr val="accent5">
                    <a:lumMod val="75000"/>
                  </a:schemeClr>
                </a:solidFill>
                <a:latin typeface="+mj-lt"/>
                <a:ea typeface="微軟正黑體" panose="020B0604030504040204" pitchFamily="34" charset="-120"/>
                <a:cs typeface="Arial" panose="020B0604020202020204" pitchFamily="34" charset="0"/>
                <a:sym typeface="Arial" panose="020B0604020202020204" pitchFamily="34" charset="0"/>
              </a:rPr>
              <a:t>Multi-user collaborative editing </a:t>
            </a:r>
          </a:p>
          <a:p>
            <a:r>
              <a:rPr lang="en-US" altLang="zh-TW" sz="900" b="1">
                <a:solidFill>
                  <a:schemeClr val="accent5">
                    <a:lumMod val="75000"/>
                  </a:schemeClr>
                </a:solidFill>
                <a:latin typeface="+mj-lt"/>
                <a:ea typeface="微軟正黑體" panose="020B0604030504040204" pitchFamily="34" charset="-120"/>
                <a:cs typeface="Arial" panose="020B0604020202020204" pitchFamily="34" charset="0"/>
                <a:sym typeface="Arial" panose="020B0604020202020204" pitchFamily="34" charset="0"/>
              </a:rPr>
              <a:t>with DaVinci Resolve + PostgreSQL</a:t>
            </a:r>
            <a:endParaRPr lang="en-US" sz="900" b="1">
              <a:solidFill>
                <a:schemeClr val="accent5">
                  <a:lumMod val="75000"/>
                </a:schemeClr>
              </a:solidFill>
              <a:latin typeface="+mj-lt"/>
              <a:ea typeface="微軟正黑體" panose="020B0604030504040204" pitchFamily="34" charset="-120"/>
              <a:cs typeface="Arial" panose="020B0604020202020204" pitchFamily="34" charset="0"/>
              <a:sym typeface="Arial" panose="020B0604020202020204" pitchFamily="34" charset="0"/>
            </a:endParaRPr>
          </a:p>
        </p:txBody>
      </p:sp>
      <p:sp>
        <p:nvSpPr>
          <p:cNvPr id="10" name="TextBox 27">
            <a:extLst>
              <a:ext uri="{FF2B5EF4-FFF2-40B4-BE49-F238E27FC236}">
                <a16:creationId xmlns:a16="http://schemas.microsoft.com/office/drawing/2014/main" id="{A3285E5F-4000-4C17-99E5-A97752635447}"/>
              </a:ext>
            </a:extLst>
          </p:cNvPr>
          <p:cNvSpPr txBox="1"/>
          <p:nvPr/>
        </p:nvSpPr>
        <p:spPr>
          <a:xfrm>
            <a:off x="1878574" y="4115359"/>
            <a:ext cx="2396680" cy="230832"/>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900" b="1">
                <a:solidFill>
                  <a:schemeClr val="accent5">
                    <a:lumMod val="75000"/>
                  </a:schemeClr>
                </a:solidFill>
                <a:latin typeface="+mj-lt"/>
                <a:ea typeface="微軟正黑體" panose="020B0604030504040204" pitchFamily="34" charset="-120"/>
                <a:cs typeface="Arial" panose="020B0604020202020204" pitchFamily="34" charset="0"/>
                <a:sym typeface="Arial" panose="020B0604020202020204" pitchFamily="34" charset="0"/>
              </a:rPr>
              <a:t>Libraries for FCPX &amp; Motion editors</a:t>
            </a:r>
          </a:p>
        </p:txBody>
      </p:sp>
      <p:sp>
        <p:nvSpPr>
          <p:cNvPr id="11" name="TextBox 27">
            <a:extLst>
              <a:ext uri="{FF2B5EF4-FFF2-40B4-BE49-F238E27FC236}">
                <a16:creationId xmlns:a16="http://schemas.microsoft.com/office/drawing/2014/main" id="{070F90A9-20D9-402B-8C1F-B75409DC8C35}"/>
              </a:ext>
            </a:extLst>
          </p:cNvPr>
          <p:cNvSpPr txBox="1"/>
          <p:nvPr/>
        </p:nvSpPr>
        <p:spPr>
          <a:xfrm>
            <a:off x="4108412" y="4125994"/>
            <a:ext cx="2743200" cy="230832"/>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900" b="1">
                <a:solidFill>
                  <a:schemeClr val="accent5">
                    <a:lumMod val="75000"/>
                  </a:schemeClr>
                </a:solidFill>
                <a:latin typeface="+mj-lt"/>
                <a:ea typeface="微軟正黑體" panose="020B0604030504040204" pitchFamily="34" charset="-120"/>
                <a:cs typeface="Arial" panose="020B0604020202020204" pitchFamily="34" charset="0"/>
                <a:sym typeface="Arial" panose="020B0604020202020204" pitchFamily="34" charset="0"/>
              </a:rPr>
              <a:t>Project for Adobe Creative Suite </a:t>
            </a:r>
          </a:p>
        </p:txBody>
      </p:sp>
      <p:pic>
        <p:nvPicPr>
          <p:cNvPr id="18" name="圖片 17" descr="一張含有 電腦, 微波爐, 監視器, 烤箱 的圖片&#10;&#10;自動產生的描述">
            <a:extLst>
              <a:ext uri="{FF2B5EF4-FFF2-40B4-BE49-F238E27FC236}">
                <a16:creationId xmlns:a16="http://schemas.microsoft.com/office/drawing/2014/main" id="{B33AC815-3815-492A-B988-9481CFDEC1A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06147" y="1318332"/>
            <a:ext cx="2067344" cy="1290562"/>
          </a:xfrm>
          <a:prstGeom prst="rect">
            <a:avLst/>
          </a:prstGeom>
        </p:spPr>
      </p:pic>
      <p:pic>
        <p:nvPicPr>
          <p:cNvPr id="33" name="圖片 32" descr="一張含有 電子用品, 電腦 的圖片&#10;&#10;自動產生的描述">
            <a:extLst>
              <a:ext uri="{FF2B5EF4-FFF2-40B4-BE49-F238E27FC236}">
                <a16:creationId xmlns:a16="http://schemas.microsoft.com/office/drawing/2014/main" id="{A4AE3230-5100-44FC-86CE-B766BA2632A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79912" y="1447995"/>
            <a:ext cx="2419341" cy="602681"/>
          </a:xfrm>
          <a:prstGeom prst="rect">
            <a:avLst/>
          </a:prstGeom>
        </p:spPr>
      </p:pic>
      <p:pic>
        <p:nvPicPr>
          <p:cNvPr id="40" name="圖片 39">
            <a:extLst>
              <a:ext uri="{FF2B5EF4-FFF2-40B4-BE49-F238E27FC236}">
                <a16:creationId xmlns:a16="http://schemas.microsoft.com/office/drawing/2014/main" id="{4B8B3B1D-54DD-4CE4-B517-3C3A09EFD9B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42746" y="2093013"/>
            <a:ext cx="531159" cy="531159"/>
          </a:xfrm>
          <a:prstGeom prst="rect">
            <a:avLst/>
          </a:prstGeom>
        </p:spPr>
      </p:pic>
      <p:pic>
        <p:nvPicPr>
          <p:cNvPr id="45" name="圖片 44" descr="一張含有 室內, 監視器, 坐, 微波爐 的圖片&#10;&#10;自動產生的描述">
            <a:extLst>
              <a:ext uri="{FF2B5EF4-FFF2-40B4-BE49-F238E27FC236}">
                <a16:creationId xmlns:a16="http://schemas.microsoft.com/office/drawing/2014/main" id="{F710947C-DBE8-46CE-B12B-6C8BA1383F7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072811" y="3770738"/>
            <a:ext cx="1653988" cy="568150"/>
          </a:xfrm>
          <a:prstGeom prst="rect">
            <a:avLst/>
          </a:prstGeom>
        </p:spPr>
      </p:pic>
      <p:grpSp>
        <p:nvGrpSpPr>
          <p:cNvPr id="85" name="群組 84">
            <a:extLst>
              <a:ext uri="{FF2B5EF4-FFF2-40B4-BE49-F238E27FC236}">
                <a16:creationId xmlns:a16="http://schemas.microsoft.com/office/drawing/2014/main" id="{62D09B19-9EEF-4FA5-A7C0-5AF5599B4BE6}"/>
              </a:ext>
            </a:extLst>
          </p:cNvPr>
          <p:cNvGrpSpPr/>
          <p:nvPr/>
        </p:nvGrpSpPr>
        <p:grpSpPr>
          <a:xfrm>
            <a:off x="6901540" y="2962506"/>
            <a:ext cx="2102682" cy="1019708"/>
            <a:chOff x="6495474" y="2941878"/>
            <a:chExt cx="2102682" cy="1019708"/>
          </a:xfrm>
        </p:grpSpPr>
        <p:pic>
          <p:nvPicPr>
            <p:cNvPr id="77" name="圖形 76" descr="雲朵">
              <a:extLst>
                <a:ext uri="{FF2B5EF4-FFF2-40B4-BE49-F238E27FC236}">
                  <a16:creationId xmlns:a16="http://schemas.microsoft.com/office/drawing/2014/main" id="{52EDA661-6344-48AC-AE87-912FA14854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11048" y="2957136"/>
              <a:ext cx="987108" cy="987108"/>
            </a:xfrm>
            <a:prstGeom prst="rect">
              <a:avLst/>
            </a:prstGeom>
          </p:spPr>
        </p:pic>
        <p:sp>
          <p:nvSpPr>
            <p:cNvPr id="78" name="文字方塊 77">
              <a:extLst>
                <a:ext uri="{FF2B5EF4-FFF2-40B4-BE49-F238E27FC236}">
                  <a16:creationId xmlns:a16="http://schemas.microsoft.com/office/drawing/2014/main" id="{2E1EF123-2C16-4E72-868A-3F75752319D1}"/>
                </a:ext>
              </a:extLst>
            </p:cNvPr>
            <p:cNvSpPr txBox="1"/>
            <p:nvPr/>
          </p:nvSpPr>
          <p:spPr>
            <a:xfrm>
              <a:off x="7773180" y="3375625"/>
              <a:ext cx="684132" cy="307777"/>
            </a:xfrm>
            <a:prstGeom prst="rect">
              <a:avLst/>
            </a:prstGeom>
            <a:noFill/>
          </p:spPr>
          <p:txBody>
            <a:bodyPr wrap="square" rtlCol="0">
              <a:spAutoFit/>
            </a:bodyPr>
            <a:lstStyle/>
            <a:p>
              <a:r>
                <a:rPr lang="en-US" altLang="zh-TW" b="1"/>
                <a:t>AWS</a:t>
              </a:r>
              <a:endParaRPr lang="zh-TW" altLang="en-US" b="1"/>
            </a:p>
          </p:txBody>
        </p:sp>
        <p:pic>
          <p:nvPicPr>
            <p:cNvPr id="79" name="圖形 78" descr="雲朵">
              <a:extLst>
                <a:ext uri="{FF2B5EF4-FFF2-40B4-BE49-F238E27FC236}">
                  <a16:creationId xmlns:a16="http://schemas.microsoft.com/office/drawing/2014/main" id="{90A8A88D-EAF8-4823-998A-D5A8D15F3A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95474" y="2941878"/>
              <a:ext cx="1019708" cy="1019708"/>
            </a:xfrm>
            <a:prstGeom prst="rect">
              <a:avLst/>
            </a:prstGeom>
          </p:spPr>
        </p:pic>
        <p:grpSp>
          <p:nvGrpSpPr>
            <p:cNvPr id="84" name="群組 83">
              <a:extLst>
                <a:ext uri="{FF2B5EF4-FFF2-40B4-BE49-F238E27FC236}">
                  <a16:creationId xmlns:a16="http://schemas.microsoft.com/office/drawing/2014/main" id="{46673E13-C342-4EF6-B43B-1A0A446E46FE}"/>
                </a:ext>
              </a:extLst>
            </p:cNvPr>
            <p:cNvGrpSpPr/>
            <p:nvPr/>
          </p:nvGrpSpPr>
          <p:grpSpPr>
            <a:xfrm>
              <a:off x="6635107" y="3283333"/>
              <a:ext cx="684132" cy="424317"/>
              <a:chOff x="6703643" y="3272539"/>
              <a:chExt cx="684132" cy="424317"/>
            </a:xfrm>
          </p:grpSpPr>
          <p:sp>
            <p:nvSpPr>
              <p:cNvPr id="82" name="文字方塊 81">
                <a:extLst>
                  <a:ext uri="{FF2B5EF4-FFF2-40B4-BE49-F238E27FC236}">
                    <a16:creationId xmlns:a16="http://schemas.microsoft.com/office/drawing/2014/main" id="{1EA16DD0-92AE-42D6-9A5C-D8DB407FF4A4}"/>
                  </a:ext>
                </a:extLst>
              </p:cNvPr>
              <p:cNvSpPr txBox="1"/>
              <p:nvPr/>
            </p:nvSpPr>
            <p:spPr>
              <a:xfrm>
                <a:off x="6703643" y="3419857"/>
                <a:ext cx="684132" cy="276999"/>
              </a:xfrm>
              <a:prstGeom prst="rect">
                <a:avLst/>
              </a:prstGeom>
              <a:noFill/>
            </p:spPr>
            <p:txBody>
              <a:bodyPr wrap="square" rtlCol="0">
                <a:spAutoFit/>
              </a:bodyPr>
              <a:lstStyle/>
              <a:p>
                <a:r>
                  <a:rPr lang="en-US" altLang="zh-TW" sz="1200" b="1"/>
                  <a:t>Azure</a:t>
                </a:r>
                <a:endParaRPr lang="zh-TW" altLang="en-US" sz="1200" b="1"/>
              </a:p>
            </p:txBody>
          </p:sp>
          <p:pic>
            <p:nvPicPr>
              <p:cNvPr id="83" name="圖形 82">
                <a:extLst>
                  <a:ext uri="{FF2B5EF4-FFF2-40B4-BE49-F238E27FC236}">
                    <a16:creationId xmlns:a16="http://schemas.microsoft.com/office/drawing/2014/main" id="{8F36C602-A800-45B7-96C9-018EF7962B74}"/>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885422" y="3272539"/>
                <a:ext cx="224293" cy="222115"/>
              </a:xfrm>
              <a:prstGeom prst="rect">
                <a:avLst/>
              </a:prstGeom>
            </p:spPr>
          </p:pic>
        </p:grpSp>
      </p:grpSp>
      <p:pic>
        <p:nvPicPr>
          <p:cNvPr id="93" name="圖片 8" descr="一張含有 瓶 的圖片&#10;&#10;自動產生的描述">
            <a:extLst>
              <a:ext uri="{FF2B5EF4-FFF2-40B4-BE49-F238E27FC236}">
                <a16:creationId xmlns:a16="http://schemas.microsoft.com/office/drawing/2014/main" id="{866DC072-9C6F-4047-B54F-55973572D6D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755098" y="2079070"/>
            <a:ext cx="279329" cy="452446"/>
          </a:xfrm>
          <a:prstGeom prst="rect">
            <a:avLst/>
          </a:prstGeom>
        </p:spPr>
      </p:pic>
      <p:grpSp>
        <p:nvGrpSpPr>
          <p:cNvPr id="96" name="群組 95">
            <a:extLst>
              <a:ext uri="{FF2B5EF4-FFF2-40B4-BE49-F238E27FC236}">
                <a16:creationId xmlns:a16="http://schemas.microsoft.com/office/drawing/2014/main" id="{89483E3B-BFE9-440C-BDDB-B0B20E1F8272}"/>
              </a:ext>
            </a:extLst>
          </p:cNvPr>
          <p:cNvGrpSpPr/>
          <p:nvPr/>
        </p:nvGrpSpPr>
        <p:grpSpPr>
          <a:xfrm>
            <a:off x="266427" y="2631605"/>
            <a:ext cx="1877139" cy="656129"/>
            <a:chOff x="266427" y="2631605"/>
            <a:chExt cx="1877139" cy="656129"/>
          </a:xfrm>
        </p:grpSpPr>
        <p:pic>
          <p:nvPicPr>
            <p:cNvPr id="41" name="圖形 40">
              <a:extLst>
                <a:ext uri="{FF2B5EF4-FFF2-40B4-BE49-F238E27FC236}">
                  <a16:creationId xmlns:a16="http://schemas.microsoft.com/office/drawing/2014/main" id="{99254D34-2DB2-4D22-AD74-2E8C1320F476}"/>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66427" y="2631605"/>
              <a:ext cx="647283" cy="656129"/>
            </a:xfrm>
            <a:prstGeom prst="rect">
              <a:avLst/>
            </a:prstGeom>
          </p:spPr>
        </p:pic>
        <p:pic>
          <p:nvPicPr>
            <p:cNvPr id="95" name="圖片 94" descr="一張含有 食物, 畫畫, 光 的圖片&#10;&#10;自動產生的描述">
              <a:extLst>
                <a:ext uri="{FF2B5EF4-FFF2-40B4-BE49-F238E27FC236}">
                  <a16:creationId xmlns:a16="http://schemas.microsoft.com/office/drawing/2014/main" id="{46188ADB-07FC-4AC6-9D79-AB8462E2EC58}"/>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t="78365"/>
            <a:stretch/>
          </p:blipFill>
          <p:spPr>
            <a:xfrm>
              <a:off x="822241" y="3064204"/>
              <a:ext cx="1321325" cy="204192"/>
            </a:xfrm>
            <a:prstGeom prst="rect">
              <a:avLst/>
            </a:prstGeom>
          </p:spPr>
        </p:pic>
      </p:grpSp>
      <p:pic>
        <p:nvPicPr>
          <p:cNvPr id="98" name="圖片 8" descr="一張含有 瓶 的圖片&#10;&#10;自動產生的描述">
            <a:extLst>
              <a:ext uri="{FF2B5EF4-FFF2-40B4-BE49-F238E27FC236}">
                <a16:creationId xmlns:a16="http://schemas.microsoft.com/office/drawing/2014/main" id="{EA3DEF5E-1037-4FCC-8D88-1F86BEA5A43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008181" y="2078954"/>
            <a:ext cx="279329" cy="452446"/>
          </a:xfrm>
          <a:prstGeom prst="rect">
            <a:avLst/>
          </a:prstGeom>
        </p:spPr>
      </p:pic>
      <p:pic>
        <p:nvPicPr>
          <p:cNvPr id="135" name="圖形 134">
            <a:extLst>
              <a:ext uri="{FF2B5EF4-FFF2-40B4-BE49-F238E27FC236}">
                <a16:creationId xmlns:a16="http://schemas.microsoft.com/office/drawing/2014/main" id="{611BF1BF-9B84-46A9-A9FC-600042E189D2}"/>
              </a:ext>
            </a:extLst>
          </p:cNvPr>
          <p:cNvPicPr>
            <a:picLocks noChangeAspect="1"/>
          </p:cNvPicPr>
          <p:nvPr/>
        </p:nvPicPr>
        <p:blipFill rotWithShape="1">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l="42941"/>
          <a:stretch/>
        </p:blipFill>
        <p:spPr>
          <a:xfrm>
            <a:off x="5434562" y="3353963"/>
            <a:ext cx="872849" cy="404272"/>
          </a:xfrm>
          <a:prstGeom prst="rect">
            <a:avLst/>
          </a:prstGeom>
        </p:spPr>
      </p:pic>
      <p:pic>
        <p:nvPicPr>
          <p:cNvPr id="137" name="圖形 136">
            <a:extLst>
              <a:ext uri="{FF2B5EF4-FFF2-40B4-BE49-F238E27FC236}">
                <a16:creationId xmlns:a16="http://schemas.microsoft.com/office/drawing/2014/main" id="{83AB7D7B-4390-4337-A494-65907305611B}"/>
              </a:ext>
            </a:extLst>
          </p:cNvPr>
          <p:cNvPicPr>
            <a:picLocks noChangeAspect="1"/>
          </p:cNvPicPr>
          <p:nvPr/>
        </p:nvPicPr>
        <p:blipFill rotWithShape="1">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r="56394"/>
          <a:stretch/>
        </p:blipFill>
        <p:spPr>
          <a:xfrm>
            <a:off x="4669117" y="3573717"/>
            <a:ext cx="667047" cy="404272"/>
          </a:xfrm>
          <a:prstGeom prst="rect">
            <a:avLst/>
          </a:prstGeom>
        </p:spPr>
      </p:pic>
      <p:grpSp>
        <p:nvGrpSpPr>
          <p:cNvPr id="147" name="群組 146">
            <a:extLst>
              <a:ext uri="{FF2B5EF4-FFF2-40B4-BE49-F238E27FC236}">
                <a16:creationId xmlns:a16="http://schemas.microsoft.com/office/drawing/2014/main" id="{082916EB-6E5D-4C5C-87CA-8693962C7265}"/>
              </a:ext>
            </a:extLst>
          </p:cNvPr>
          <p:cNvGrpSpPr/>
          <p:nvPr/>
        </p:nvGrpSpPr>
        <p:grpSpPr>
          <a:xfrm>
            <a:off x="1199171" y="2298260"/>
            <a:ext cx="1066888" cy="710750"/>
            <a:chOff x="1199171" y="2298260"/>
            <a:chExt cx="1066888" cy="710750"/>
          </a:xfrm>
        </p:grpSpPr>
        <p:pic>
          <p:nvPicPr>
            <p:cNvPr id="70" name="圖片 69">
              <a:extLst>
                <a:ext uri="{FF2B5EF4-FFF2-40B4-BE49-F238E27FC236}">
                  <a16:creationId xmlns:a16="http://schemas.microsoft.com/office/drawing/2014/main" id="{270B69C4-180B-42D0-9DD5-2F93E09A9EFD}"/>
                </a:ext>
              </a:extLst>
            </p:cNvPr>
            <p:cNvPicPr>
              <a:picLocks noChangeAspect="1"/>
            </p:cNvPicPr>
            <p:nvPr/>
          </p:nvPicPr>
          <p:blipFill>
            <a:blip r:embed="rId19" cstate="print">
              <a:extLst>
                <a:ext uri="{28A0092B-C50C-407E-A947-70E740481C1C}">
                  <a14:useLocalDpi xmlns:a14="http://schemas.microsoft.com/office/drawing/2010/main"/>
                </a:ext>
              </a:extLst>
            </a:blip>
            <a:srcRect/>
            <a:stretch/>
          </p:blipFill>
          <p:spPr>
            <a:xfrm>
              <a:off x="1199171" y="2298260"/>
              <a:ext cx="1066888" cy="710750"/>
            </a:xfrm>
            <a:prstGeom prst="rect">
              <a:avLst/>
            </a:prstGeom>
          </p:spPr>
        </p:pic>
        <p:sp>
          <p:nvSpPr>
            <p:cNvPr id="146" name="矩形 145">
              <a:extLst>
                <a:ext uri="{FF2B5EF4-FFF2-40B4-BE49-F238E27FC236}">
                  <a16:creationId xmlns:a16="http://schemas.microsoft.com/office/drawing/2014/main" id="{7EBCAB8E-AC4F-4FFB-8210-7B5FFCCA9C20}"/>
                </a:ext>
              </a:extLst>
            </p:cNvPr>
            <p:cNvSpPr/>
            <p:nvPr/>
          </p:nvSpPr>
          <p:spPr>
            <a:xfrm>
              <a:off x="1309182" y="2331540"/>
              <a:ext cx="838800" cy="54522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grpSp>
      <p:pic>
        <p:nvPicPr>
          <p:cNvPr id="149" name="圖片 148" descr="一張含有 坐 的圖片&#10;&#10;自動產生的描述">
            <a:extLst>
              <a:ext uri="{FF2B5EF4-FFF2-40B4-BE49-F238E27FC236}">
                <a16:creationId xmlns:a16="http://schemas.microsoft.com/office/drawing/2014/main" id="{A06B3F17-7872-4F5D-9253-8325BA5C3C2D}"/>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385272" y="1452464"/>
            <a:ext cx="408875" cy="395109"/>
          </a:xfrm>
          <a:prstGeom prst="rect">
            <a:avLst/>
          </a:prstGeom>
        </p:spPr>
      </p:pic>
      <p:pic>
        <p:nvPicPr>
          <p:cNvPr id="150" name="圖片 149" descr="一張含有 坐 的圖片&#10;&#10;自動產生的描述">
            <a:extLst>
              <a:ext uri="{FF2B5EF4-FFF2-40B4-BE49-F238E27FC236}">
                <a16:creationId xmlns:a16="http://schemas.microsoft.com/office/drawing/2014/main" id="{2BB6A6B7-C897-4B31-9C08-618604F7C24F}"/>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79117" y="2006179"/>
            <a:ext cx="408875" cy="395109"/>
          </a:xfrm>
          <a:prstGeom prst="rect">
            <a:avLst/>
          </a:prstGeom>
        </p:spPr>
      </p:pic>
      <p:pic>
        <p:nvPicPr>
          <p:cNvPr id="151" name="圖片 150" descr="一張含有 坐 的圖片&#10;&#10;自動產生的描述">
            <a:extLst>
              <a:ext uri="{FF2B5EF4-FFF2-40B4-BE49-F238E27FC236}">
                <a16:creationId xmlns:a16="http://schemas.microsoft.com/office/drawing/2014/main" id="{30086BDA-3894-4529-A512-EB271F15AEF0}"/>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521311" y="2431907"/>
            <a:ext cx="408875" cy="395109"/>
          </a:xfrm>
          <a:prstGeom prst="rect">
            <a:avLst/>
          </a:prstGeom>
        </p:spPr>
      </p:pic>
      <p:pic>
        <p:nvPicPr>
          <p:cNvPr id="159" name="圖片 158" descr="一張含有 室內, 小, 桌, 坐 的圖片&#10;&#10;自動產生的描述">
            <a:extLst>
              <a:ext uri="{FF2B5EF4-FFF2-40B4-BE49-F238E27FC236}">
                <a16:creationId xmlns:a16="http://schemas.microsoft.com/office/drawing/2014/main" id="{BFD0489A-5D63-4504-9D3A-74247457DFEA}"/>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207712" y="3438415"/>
            <a:ext cx="907428" cy="310038"/>
          </a:xfrm>
          <a:prstGeom prst="rect">
            <a:avLst/>
          </a:prstGeom>
        </p:spPr>
      </p:pic>
      <p:pic>
        <p:nvPicPr>
          <p:cNvPr id="161" name="圖片 160" descr="一張含有 室內, 小, 桌, 坐 的圖片&#10;&#10;自動產生的描述">
            <a:extLst>
              <a:ext uri="{FF2B5EF4-FFF2-40B4-BE49-F238E27FC236}">
                <a16:creationId xmlns:a16="http://schemas.microsoft.com/office/drawing/2014/main" id="{E87BBAED-442D-4626-A04C-CA4E10911F4F}"/>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2497924" y="3568563"/>
            <a:ext cx="396838" cy="408216"/>
          </a:xfrm>
          <a:prstGeom prst="rect">
            <a:avLst/>
          </a:prstGeom>
        </p:spPr>
      </p:pic>
      <p:sp>
        <p:nvSpPr>
          <p:cNvPr id="170" name="TextBox 27">
            <a:extLst>
              <a:ext uri="{FF2B5EF4-FFF2-40B4-BE49-F238E27FC236}">
                <a16:creationId xmlns:a16="http://schemas.microsoft.com/office/drawing/2014/main" id="{852307C2-23D5-4D43-B1CC-46ECB509FF35}"/>
              </a:ext>
            </a:extLst>
          </p:cNvPr>
          <p:cNvSpPr txBox="1"/>
          <p:nvPr/>
        </p:nvSpPr>
        <p:spPr>
          <a:xfrm>
            <a:off x="5428758" y="2463233"/>
            <a:ext cx="1167252" cy="24622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latin typeface="+mj-lt"/>
                <a:cs typeface="Arial" panose="020B0604020202020204" pitchFamily="34" charset="0"/>
                <a:sym typeface="Arial" panose="020B0604020202020204" pitchFamily="34" charset="0"/>
              </a:rPr>
              <a:t>TVS-h1288X</a:t>
            </a:r>
          </a:p>
        </p:txBody>
      </p:sp>
      <p:grpSp>
        <p:nvGrpSpPr>
          <p:cNvPr id="75" name="群組 74">
            <a:extLst>
              <a:ext uri="{FF2B5EF4-FFF2-40B4-BE49-F238E27FC236}">
                <a16:creationId xmlns:a16="http://schemas.microsoft.com/office/drawing/2014/main" id="{CCE2F8B7-579F-4C4D-A740-0DA130E27CB0}"/>
              </a:ext>
            </a:extLst>
          </p:cNvPr>
          <p:cNvGrpSpPr/>
          <p:nvPr/>
        </p:nvGrpSpPr>
        <p:grpSpPr>
          <a:xfrm>
            <a:off x="7383239" y="947616"/>
            <a:ext cx="1410842" cy="829628"/>
            <a:chOff x="5933194" y="3398168"/>
            <a:chExt cx="1410842" cy="829628"/>
          </a:xfrm>
        </p:grpSpPr>
        <p:grpSp>
          <p:nvGrpSpPr>
            <p:cNvPr id="76" name="群組 75">
              <a:extLst>
                <a:ext uri="{FF2B5EF4-FFF2-40B4-BE49-F238E27FC236}">
                  <a16:creationId xmlns:a16="http://schemas.microsoft.com/office/drawing/2014/main" id="{33C5A6A6-0BFD-4803-9037-DB556AE1023E}"/>
                </a:ext>
              </a:extLst>
            </p:cNvPr>
            <p:cNvGrpSpPr/>
            <p:nvPr/>
          </p:nvGrpSpPr>
          <p:grpSpPr>
            <a:xfrm>
              <a:off x="5933194" y="3398168"/>
              <a:ext cx="1410842" cy="829628"/>
              <a:chOff x="2341034" y="925924"/>
              <a:chExt cx="4916338" cy="2138943"/>
            </a:xfrm>
          </p:grpSpPr>
          <p:sp>
            <p:nvSpPr>
              <p:cNvPr id="91" name="矩形: 圓角 90">
                <a:extLst>
                  <a:ext uri="{FF2B5EF4-FFF2-40B4-BE49-F238E27FC236}">
                    <a16:creationId xmlns:a16="http://schemas.microsoft.com/office/drawing/2014/main" id="{16CE06A2-B4AE-4C29-8CDB-35C213F7001D}"/>
                  </a:ext>
                </a:extLst>
              </p:cNvPr>
              <p:cNvSpPr/>
              <p:nvPr/>
            </p:nvSpPr>
            <p:spPr>
              <a:xfrm>
                <a:off x="2472132" y="1008371"/>
                <a:ext cx="4785240" cy="2056496"/>
              </a:xfrm>
              <a:prstGeom prst="roundRect">
                <a:avLst>
                  <a:gd name="adj" fmla="val 436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92" name="矩形: 圓角 91">
                <a:extLst>
                  <a:ext uri="{FF2B5EF4-FFF2-40B4-BE49-F238E27FC236}">
                    <a16:creationId xmlns:a16="http://schemas.microsoft.com/office/drawing/2014/main" id="{1178A586-A2F2-4CE8-93CA-326E7C86C7A1}"/>
                  </a:ext>
                </a:extLst>
              </p:cNvPr>
              <p:cNvSpPr/>
              <p:nvPr/>
            </p:nvSpPr>
            <p:spPr>
              <a:xfrm>
                <a:off x="2341034" y="925924"/>
                <a:ext cx="4785239" cy="2056497"/>
              </a:xfrm>
              <a:prstGeom prst="roundRect">
                <a:avLst>
                  <a:gd name="adj" fmla="val 436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grpSp>
        <p:grpSp>
          <p:nvGrpSpPr>
            <p:cNvPr id="80" name="群組 79">
              <a:extLst>
                <a:ext uri="{FF2B5EF4-FFF2-40B4-BE49-F238E27FC236}">
                  <a16:creationId xmlns:a16="http://schemas.microsoft.com/office/drawing/2014/main" id="{D666A332-BDF7-4A77-8FDD-466DB33F2D0C}"/>
                </a:ext>
              </a:extLst>
            </p:cNvPr>
            <p:cNvGrpSpPr/>
            <p:nvPr/>
          </p:nvGrpSpPr>
          <p:grpSpPr>
            <a:xfrm>
              <a:off x="6115702" y="3678786"/>
              <a:ext cx="928307" cy="361855"/>
              <a:chOff x="6115702" y="3678786"/>
              <a:chExt cx="1126485" cy="361855"/>
            </a:xfrm>
          </p:grpSpPr>
          <p:cxnSp>
            <p:nvCxnSpPr>
              <p:cNvPr id="88" name="直線單箭頭接點 87">
                <a:extLst>
                  <a:ext uri="{FF2B5EF4-FFF2-40B4-BE49-F238E27FC236}">
                    <a16:creationId xmlns:a16="http://schemas.microsoft.com/office/drawing/2014/main" id="{DF771D69-89D9-49FD-81B6-F1227AEEA621}"/>
                  </a:ext>
                </a:extLst>
              </p:cNvPr>
              <p:cNvCxnSpPr/>
              <p:nvPr/>
            </p:nvCxnSpPr>
            <p:spPr>
              <a:xfrm>
                <a:off x="6115702" y="4040641"/>
                <a:ext cx="1126485" cy="0"/>
              </a:xfrm>
              <a:prstGeom prst="straightConnector1">
                <a:avLst/>
              </a:prstGeom>
              <a:ln w="19050">
                <a:headEnd type="none" w="sm" len="sm"/>
                <a:tailEnd type="oval" w="sm" len="sm"/>
              </a:ln>
            </p:spPr>
            <p:style>
              <a:lnRef idx="1">
                <a:schemeClr val="accent4"/>
              </a:lnRef>
              <a:fillRef idx="0">
                <a:schemeClr val="accent4"/>
              </a:fillRef>
              <a:effectRef idx="0">
                <a:schemeClr val="accent4"/>
              </a:effectRef>
              <a:fontRef idx="minor">
                <a:schemeClr val="tx1"/>
              </a:fontRef>
            </p:style>
          </p:cxnSp>
          <p:cxnSp>
            <p:nvCxnSpPr>
              <p:cNvPr id="90" name="直線單箭頭接點 89">
                <a:extLst>
                  <a:ext uri="{FF2B5EF4-FFF2-40B4-BE49-F238E27FC236}">
                    <a16:creationId xmlns:a16="http://schemas.microsoft.com/office/drawing/2014/main" id="{B8F549BF-004E-41CD-9E2B-E342F3066251}"/>
                  </a:ext>
                </a:extLst>
              </p:cNvPr>
              <p:cNvCxnSpPr/>
              <p:nvPr/>
            </p:nvCxnSpPr>
            <p:spPr>
              <a:xfrm>
                <a:off x="6115702" y="3678786"/>
                <a:ext cx="1126485" cy="0"/>
              </a:xfrm>
              <a:prstGeom prst="straightConnector1">
                <a:avLst/>
              </a:prstGeom>
              <a:noFill/>
              <a:ln w="19050" cap="flat" cmpd="sng">
                <a:solidFill>
                  <a:srgbClr val="EE6D2B"/>
                </a:solidFill>
                <a:prstDash val="solid"/>
                <a:round/>
                <a:headEnd type="none" w="sm" len="sm"/>
                <a:tailEnd type="oval" w="sm" len="sm"/>
              </a:ln>
              <a:effectLst/>
            </p:spPr>
          </p:cxnSp>
        </p:grpSp>
        <p:sp>
          <p:nvSpPr>
            <p:cNvPr id="81" name="TextBox 27">
              <a:extLst>
                <a:ext uri="{FF2B5EF4-FFF2-40B4-BE49-F238E27FC236}">
                  <a16:creationId xmlns:a16="http://schemas.microsoft.com/office/drawing/2014/main" id="{91EB08B5-57CC-4479-8B5C-BAC848C0E5F5}"/>
                </a:ext>
              </a:extLst>
            </p:cNvPr>
            <p:cNvSpPr txBox="1"/>
            <p:nvPr/>
          </p:nvSpPr>
          <p:spPr>
            <a:xfrm>
              <a:off x="6244251" y="3425225"/>
              <a:ext cx="607628" cy="27700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rgbClr val="EE6D2B"/>
                  </a:solidFill>
                  <a:latin typeface="+mj-lt"/>
                  <a:ea typeface="微軟正黑體" panose="020B0604030504040204" pitchFamily="34" charset="-120"/>
                  <a:cs typeface="Arial" panose="020B0604020202020204" pitchFamily="34" charset="0"/>
                  <a:sym typeface="Arial" panose="020B0604020202020204" pitchFamily="34" charset="0"/>
                </a:rPr>
                <a:t>10G</a:t>
              </a:r>
            </a:p>
          </p:txBody>
        </p:sp>
        <p:sp>
          <p:nvSpPr>
            <p:cNvPr id="87" name="TextBox 27">
              <a:extLst>
                <a:ext uri="{FF2B5EF4-FFF2-40B4-BE49-F238E27FC236}">
                  <a16:creationId xmlns:a16="http://schemas.microsoft.com/office/drawing/2014/main" id="{25874843-3B45-4E63-B440-AD229B2011AF}"/>
                </a:ext>
              </a:extLst>
            </p:cNvPr>
            <p:cNvSpPr txBox="1"/>
            <p:nvPr/>
          </p:nvSpPr>
          <p:spPr>
            <a:xfrm>
              <a:off x="6009037" y="3798243"/>
              <a:ext cx="1155167" cy="27700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chemeClr val="accent4">
                      <a:lumMod val="75000"/>
                    </a:schemeClr>
                  </a:solidFill>
                  <a:latin typeface="+mj-lt"/>
                  <a:ea typeface="微軟正黑體" panose="020B0604030504040204" pitchFamily="34" charset="-120"/>
                  <a:cs typeface="Arial" panose="020B0604020202020204" pitchFamily="34" charset="0"/>
                  <a:sym typeface="Arial" panose="020B0604020202020204" pitchFamily="34" charset="0"/>
                </a:rPr>
                <a:t>1G</a:t>
              </a:r>
            </a:p>
          </p:txBody>
        </p:sp>
      </p:grpSp>
      <p:sp>
        <p:nvSpPr>
          <p:cNvPr id="3" name="TextBox 27">
            <a:extLst>
              <a:ext uri="{FF2B5EF4-FFF2-40B4-BE49-F238E27FC236}">
                <a16:creationId xmlns:a16="http://schemas.microsoft.com/office/drawing/2014/main" id="{978212A8-78EE-4647-A790-24A2A9BFEF63}"/>
              </a:ext>
            </a:extLst>
          </p:cNvPr>
          <p:cNvSpPr txBox="1"/>
          <p:nvPr/>
        </p:nvSpPr>
        <p:spPr>
          <a:xfrm>
            <a:off x="2096579" y="1095316"/>
            <a:ext cx="1706579" cy="400110"/>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000" b="1">
                <a:latin typeface="+mj-lt"/>
                <a:ea typeface="微軟正黑體" panose="020B0604030504040204" pitchFamily="34" charset="-120"/>
                <a:cs typeface="Arial" panose="020B0604020202020204" pitchFamily="34" charset="0"/>
                <a:sym typeface="Arial" panose="020B0604020202020204" pitchFamily="34" charset="0"/>
              </a:rPr>
              <a:t>QSW M1208</a:t>
            </a:r>
            <a:r>
              <a:rPr lang="zh-TW" altLang="en-US" sz="1000" b="1">
                <a:latin typeface="+mj-lt"/>
                <a:ea typeface="微軟正黑體" panose="020B0604030504040204" pitchFamily="34" charset="-120"/>
                <a:cs typeface="Arial" panose="020B0604020202020204" pitchFamily="34" charset="0"/>
                <a:sym typeface="Arial" panose="020B0604020202020204" pitchFamily="34" charset="0"/>
              </a:rPr>
              <a:t> </a:t>
            </a:r>
            <a:r>
              <a:rPr lang="en-US" altLang="zh-TW" sz="1000" b="1">
                <a:latin typeface="+mj-lt"/>
                <a:ea typeface="微軟正黑體" panose="020B0604030504040204" pitchFamily="34" charset="-120"/>
                <a:cs typeface="Arial" panose="020B0604020202020204" pitchFamily="34" charset="0"/>
                <a:sym typeface="Arial" panose="020B0604020202020204" pitchFamily="34" charset="0"/>
              </a:rPr>
              <a:t>12</a:t>
            </a:r>
            <a:r>
              <a:rPr lang="zh-TW" altLang="en-US" sz="1000" b="1">
                <a:latin typeface="+mj-lt"/>
                <a:ea typeface="微軟正黑體" panose="020B0604030504040204" pitchFamily="34" charset="-120"/>
                <a:cs typeface="Arial" panose="020B0604020202020204" pitchFamily="34" charset="0"/>
                <a:sym typeface="Arial" panose="020B0604020202020204" pitchFamily="34" charset="0"/>
              </a:rPr>
              <a:t> </a:t>
            </a:r>
            <a:r>
              <a:rPr lang="en-US" altLang="zh-TW" sz="1000" b="1">
                <a:latin typeface="+mj-lt"/>
                <a:ea typeface="微軟正黑體" panose="020B0604030504040204" pitchFamily="34" charset="-120"/>
                <a:cs typeface="Arial" panose="020B0604020202020204" pitchFamily="34" charset="0"/>
                <a:sym typeface="Arial" panose="020B0604020202020204" pitchFamily="34" charset="0"/>
              </a:rPr>
              <a:t>port 10GbE managed switch</a:t>
            </a:r>
            <a:endParaRPr lang="en-US" sz="1000" b="1">
              <a:latin typeface="+mj-lt"/>
              <a:ea typeface="微軟正黑體" panose="020B0604030504040204" pitchFamily="34" charset="-120"/>
              <a:cs typeface="Arial" panose="020B0604020202020204" pitchFamily="34" charset="0"/>
              <a:sym typeface="Arial" panose="020B0604020202020204" pitchFamily="34" charset="0"/>
            </a:endParaRPr>
          </a:p>
        </p:txBody>
      </p:sp>
      <p:sp>
        <p:nvSpPr>
          <p:cNvPr id="4" name="TextBox 27">
            <a:extLst>
              <a:ext uri="{FF2B5EF4-FFF2-40B4-BE49-F238E27FC236}">
                <a16:creationId xmlns:a16="http://schemas.microsoft.com/office/drawing/2014/main" id="{2E905D44-8E20-4CBD-9F10-3F1FAA0BCE50}"/>
              </a:ext>
            </a:extLst>
          </p:cNvPr>
          <p:cNvSpPr txBox="1"/>
          <p:nvPr/>
        </p:nvSpPr>
        <p:spPr>
          <a:xfrm>
            <a:off x="4252409" y="1380186"/>
            <a:ext cx="744567" cy="24622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000" b="1">
                <a:latin typeface="+mj-lt"/>
                <a:ea typeface="微軟正黑體" panose="020B0604030504040204" pitchFamily="34" charset="-120"/>
                <a:cs typeface="Arial" panose="020B0604020202020204" pitchFamily="34" charset="0"/>
                <a:sym typeface="Arial" panose="020B0604020202020204" pitchFamily="34" charset="0"/>
              </a:rPr>
              <a:t>LACP</a:t>
            </a:r>
            <a:endParaRPr lang="en-US" sz="1000" b="1">
              <a:latin typeface="+mj-lt"/>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CC0F5104-013E-419C-9619-5BEE64CF7F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55384" y="2192767"/>
            <a:ext cx="1123702" cy="1137866"/>
          </a:xfrm>
          <a:prstGeom prst="rect">
            <a:avLst/>
          </a:prstGeom>
        </p:spPr>
      </p:pic>
      <p:sp>
        <p:nvSpPr>
          <p:cNvPr id="2" name="標題 1">
            <a:extLst>
              <a:ext uri="{FF2B5EF4-FFF2-40B4-BE49-F238E27FC236}">
                <a16:creationId xmlns:a16="http://schemas.microsoft.com/office/drawing/2014/main" id="{71290CCE-B2BF-439A-AA53-F154A7F1A304}"/>
              </a:ext>
            </a:extLst>
          </p:cNvPr>
          <p:cNvSpPr>
            <a:spLocks noGrp="1"/>
          </p:cNvSpPr>
          <p:nvPr>
            <p:ph type="title"/>
          </p:nvPr>
        </p:nvSpPr>
        <p:spPr>
          <a:xfrm>
            <a:off x="633199" y="44703"/>
            <a:ext cx="8547781" cy="849480"/>
          </a:xfrm>
        </p:spPr>
        <p:txBody>
          <a:bodyPr>
            <a:noAutofit/>
          </a:bodyPr>
          <a:lstStyle/>
          <a:p>
            <a:r>
              <a:rPr lang="en-US" altLang="zh-TW" dirty="0"/>
              <a:t>Multiple users can also directly connect to NAS for file sharing and video editing</a:t>
            </a:r>
            <a:endParaRPr lang="en-US" dirty="0"/>
          </a:p>
        </p:txBody>
      </p:sp>
      <p:pic>
        <p:nvPicPr>
          <p:cNvPr id="6" name="圖片 5">
            <a:extLst>
              <a:ext uri="{FF2B5EF4-FFF2-40B4-BE49-F238E27FC236}">
                <a16:creationId xmlns:a16="http://schemas.microsoft.com/office/drawing/2014/main" id="{F7A5BB3A-E704-4FB9-9F54-51D03F812B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13602" y="1384697"/>
            <a:ext cx="3049714" cy="1905732"/>
          </a:xfrm>
          <a:prstGeom prst="rect">
            <a:avLst/>
          </a:prstGeom>
        </p:spPr>
      </p:pic>
      <p:pic>
        <p:nvPicPr>
          <p:cNvPr id="77" name="圖片 76" descr="一張含有 電子用品, 電腦, 監視器, 室內 的圖片&#10;&#10;自動產生的描述">
            <a:extLst>
              <a:ext uri="{FF2B5EF4-FFF2-40B4-BE49-F238E27FC236}">
                <a16:creationId xmlns:a16="http://schemas.microsoft.com/office/drawing/2014/main" id="{58CB7030-972E-4EAB-BD6A-9B9F9CCD4E4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71415" y="977068"/>
            <a:ext cx="2034651" cy="1241137"/>
          </a:xfrm>
          <a:prstGeom prst="rect">
            <a:avLst/>
          </a:prstGeom>
        </p:spPr>
      </p:pic>
      <p:pic>
        <p:nvPicPr>
          <p:cNvPr id="79" name="圖片 78">
            <a:extLst>
              <a:ext uri="{FF2B5EF4-FFF2-40B4-BE49-F238E27FC236}">
                <a16:creationId xmlns:a16="http://schemas.microsoft.com/office/drawing/2014/main" id="{1578A8E3-8D69-4FB8-BFC9-703B8E9117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46532" y="2537315"/>
            <a:ext cx="1411531" cy="901197"/>
          </a:xfrm>
          <a:prstGeom prst="rect">
            <a:avLst/>
          </a:prstGeom>
        </p:spPr>
      </p:pic>
      <p:grpSp>
        <p:nvGrpSpPr>
          <p:cNvPr id="126" name="群組 125">
            <a:extLst>
              <a:ext uri="{FF2B5EF4-FFF2-40B4-BE49-F238E27FC236}">
                <a16:creationId xmlns:a16="http://schemas.microsoft.com/office/drawing/2014/main" id="{3BAD2704-F8A9-40CC-8354-459459AF231C}"/>
              </a:ext>
            </a:extLst>
          </p:cNvPr>
          <p:cNvGrpSpPr/>
          <p:nvPr/>
        </p:nvGrpSpPr>
        <p:grpSpPr>
          <a:xfrm>
            <a:off x="6437481" y="3782889"/>
            <a:ext cx="1410842" cy="829628"/>
            <a:chOff x="5933194" y="3398168"/>
            <a:chExt cx="1410842" cy="829628"/>
          </a:xfrm>
        </p:grpSpPr>
        <p:grpSp>
          <p:nvGrpSpPr>
            <p:cNvPr id="123" name="群組 122">
              <a:extLst>
                <a:ext uri="{FF2B5EF4-FFF2-40B4-BE49-F238E27FC236}">
                  <a16:creationId xmlns:a16="http://schemas.microsoft.com/office/drawing/2014/main" id="{E2AAC00D-B181-4EBD-9B52-6F84CA822F64}"/>
                </a:ext>
              </a:extLst>
            </p:cNvPr>
            <p:cNvGrpSpPr/>
            <p:nvPr/>
          </p:nvGrpSpPr>
          <p:grpSpPr>
            <a:xfrm>
              <a:off x="5933194" y="3398168"/>
              <a:ext cx="1410842" cy="829628"/>
              <a:chOff x="2341035" y="925924"/>
              <a:chExt cx="4916337" cy="2138943"/>
            </a:xfrm>
          </p:grpSpPr>
          <p:sp>
            <p:nvSpPr>
              <p:cNvPr id="124" name="矩形: 圓角 123">
                <a:extLst>
                  <a:ext uri="{FF2B5EF4-FFF2-40B4-BE49-F238E27FC236}">
                    <a16:creationId xmlns:a16="http://schemas.microsoft.com/office/drawing/2014/main" id="{F300357E-09F0-4F36-B0B5-D268EF68944F}"/>
                  </a:ext>
                </a:extLst>
              </p:cNvPr>
              <p:cNvSpPr/>
              <p:nvPr/>
            </p:nvSpPr>
            <p:spPr>
              <a:xfrm>
                <a:off x="2472132" y="1008371"/>
                <a:ext cx="4785240" cy="2056496"/>
              </a:xfrm>
              <a:prstGeom prst="roundRect">
                <a:avLst>
                  <a:gd name="adj" fmla="val 436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5" name="矩形: 圓角 124">
                <a:extLst>
                  <a:ext uri="{FF2B5EF4-FFF2-40B4-BE49-F238E27FC236}">
                    <a16:creationId xmlns:a16="http://schemas.microsoft.com/office/drawing/2014/main" id="{241EBE14-37B0-47AC-8D50-1CE7698866FE}"/>
                  </a:ext>
                </a:extLst>
              </p:cNvPr>
              <p:cNvSpPr/>
              <p:nvPr/>
            </p:nvSpPr>
            <p:spPr>
              <a:xfrm>
                <a:off x="2341035" y="925924"/>
                <a:ext cx="4785240" cy="2056498"/>
              </a:xfrm>
              <a:prstGeom prst="roundRect">
                <a:avLst>
                  <a:gd name="adj" fmla="val 436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8" name="群組 117">
              <a:extLst>
                <a:ext uri="{FF2B5EF4-FFF2-40B4-BE49-F238E27FC236}">
                  <a16:creationId xmlns:a16="http://schemas.microsoft.com/office/drawing/2014/main" id="{4E1B25F9-2294-4367-B2DB-ECEA602E18D2}"/>
                </a:ext>
              </a:extLst>
            </p:cNvPr>
            <p:cNvGrpSpPr/>
            <p:nvPr/>
          </p:nvGrpSpPr>
          <p:grpSpPr>
            <a:xfrm>
              <a:off x="6115702" y="3678786"/>
              <a:ext cx="928307" cy="361855"/>
              <a:chOff x="6115702" y="3678786"/>
              <a:chExt cx="1126485" cy="361855"/>
            </a:xfrm>
          </p:grpSpPr>
          <p:cxnSp>
            <p:nvCxnSpPr>
              <p:cNvPr id="116" name="直線單箭頭接點 115">
                <a:extLst>
                  <a:ext uri="{FF2B5EF4-FFF2-40B4-BE49-F238E27FC236}">
                    <a16:creationId xmlns:a16="http://schemas.microsoft.com/office/drawing/2014/main" id="{FD90BBBA-0ED4-4DF3-80F1-09463AE966A4}"/>
                  </a:ext>
                </a:extLst>
              </p:cNvPr>
              <p:cNvCxnSpPr/>
              <p:nvPr/>
            </p:nvCxnSpPr>
            <p:spPr>
              <a:xfrm>
                <a:off x="6115702" y="4040641"/>
                <a:ext cx="1126485" cy="0"/>
              </a:xfrm>
              <a:prstGeom prst="straightConnector1">
                <a:avLst/>
              </a:prstGeom>
              <a:ln w="19050">
                <a:headEnd type="none" w="sm" len="sm"/>
                <a:tailEnd type="oval" w="sm" len="sm"/>
              </a:ln>
            </p:spPr>
            <p:style>
              <a:lnRef idx="1">
                <a:schemeClr val="accent4"/>
              </a:lnRef>
              <a:fillRef idx="0">
                <a:schemeClr val="accent4"/>
              </a:fillRef>
              <a:effectRef idx="0">
                <a:schemeClr val="accent4"/>
              </a:effectRef>
              <a:fontRef idx="minor">
                <a:schemeClr val="tx1"/>
              </a:fontRef>
            </p:style>
          </p:cxnSp>
          <p:cxnSp>
            <p:nvCxnSpPr>
              <p:cNvPr id="117" name="直線單箭頭接點 116">
                <a:extLst>
                  <a:ext uri="{FF2B5EF4-FFF2-40B4-BE49-F238E27FC236}">
                    <a16:creationId xmlns:a16="http://schemas.microsoft.com/office/drawing/2014/main" id="{46B12F81-48E7-4C43-8DE3-BA43194E8063}"/>
                  </a:ext>
                </a:extLst>
              </p:cNvPr>
              <p:cNvCxnSpPr/>
              <p:nvPr/>
            </p:nvCxnSpPr>
            <p:spPr>
              <a:xfrm>
                <a:off x="6115702" y="3678786"/>
                <a:ext cx="1126485" cy="0"/>
              </a:xfrm>
              <a:prstGeom prst="straightConnector1">
                <a:avLst/>
              </a:prstGeom>
              <a:noFill/>
              <a:ln w="19050" cap="flat" cmpd="sng">
                <a:solidFill>
                  <a:srgbClr val="EE6D2B"/>
                </a:solidFill>
                <a:prstDash val="solid"/>
                <a:round/>
                <a:headEnd type="none" w="sm" len="sm"/>
                <a:tailEnd type="oval" w="sm" len="sm"/>
              </a:ln>
              <a:effectLst/>
            </p:spPr>
          </p:cxnSp>
        </p:grpSp>
        <p:sp>
          <p:nvSpPr>
            <p:cNvPr id="120" name="TextBox 27">
              <a:extLst>
                <a:ext uri="{FF2B5EF4-FFF2-40B4-BE49-F238E27FC236}">
                  <a16:creationId xmlns:a16="http://schemas.microsoft.com/office/drawing/2014/main" id="{326AD8CC-1C1F-4AC6-988F-EB13A7B405A0}"/>
                </a:ext>
              </a:extLst>
            </p:cNvPr>
            <p:cNvSpPr txBox="1"/>
            <p:nvPr/>
          </p:nvSpPr>
          <p:spPr>
            <a:xfrm>
              <a:off x="6244251" y="3425225"/>
              <a:ext cx="607628" cy="27700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rgbClr val="EE6D2B"/>
                  </a:solidFill>
                  <a:ea typeface="微軟正黑體" panose="020B0604030504040204" pitchFamily="34" charset="-120"/>
                  <a:cs typeface="Arial" panose="020B0604020202020204" pitchFamily="34" charset="0"/>
                  <a:sym typeface="Arial" panose="020B0604020202020204" pitchFamily="34" charset="0"/>
                </a:rPr>
                <a:t>10G</a:t>
              </a:r>
            </a:p>
          </p:txBody>
        </p:sp>
        <p:sp>
          <p:nvSpPr>
            <p:cNvPr id="122" name="TextBox 27">
              <a:extLst>
                <a:ext uri="{FF2B5EF4-FFF2-40B4-BE49-F238E27FC236}">
                  <a16:creationId xmlns:a16="http://schemas.microsoft.com/office/drawing/2014/main" id="{7CCEE60A-67C9-480F-B23B-CA05AA2AF5C3}"/>
                </a:ext>
              </a:extLst>
            </p:cNvPr>
            <p:cNvSpPr txBox="1"/>
            <p:nvPr/>
          </p:nvSpPr>
          <p:spPr>
            <a:xfrm>
              <a:off x="6009037" y="3798243"/>
              <a:ext cx="1225458" cy="27700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accent4">
                      <a:lumMod val="75000"/>
                    </a:schemeClr>
                  </a:solidFill>
                  <a:ea typeface="微軟正黑體" panose="020B0604030504040204" pitchFamily="34" charset="-120"/>
                  <a:cs typeface="Arial" panose="020B0604020202020204" pitchFamily="34" charset="0"/>
                  <a:sym typeface="Arial" panose="020B0604020202020204" pitchFamily="34" charset="0"/>
                </a:rPr>
                <a:t>Thunderbolt 3</a:t>
              </a:r>
            </a:p>
          </p:txBody>
        </p:sp>
      </p:grpSp>
      <p:pic>
        <p:nvPicPr>
          <p:cNvPr id="69" name="圖片 68" descr="一張含有 電腦 的圖片&#10;&#10;自動產生的描述">
            <a:extLst>
              <a:ext uri="{FF2B5EF4-FFF2-40B4-BE49-F238E27FC236}">
                <a16:creationId xmlns:a16="http://schemas.microsoft.com/office/drawing/2014/main" id="{28F3AA96-9284-448D-8C2B-C3B62294F5F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9536" y="2599467"/>
            <a:ext cx="1505327" cy="1093244"/>
          </a:xfrm>
          <a:prstGeom prst="rect">
            <a:avLst/>
          </a:prstGeom>
        </p:spPr>
      </p:pic>
      <p:pic>
        <p:nvPicPr>
          <p:cNvPr id="3" name="圖片 2">
            <a:extLst>
              <a:ext uri="{FF2B5EF4-FFF2-40B4-BE49-F238E27FC236}">
                <a16:creationId xmlns:a16="http://schemas.microsoft.com/office/drawing/2014/main" id="{1DDF8450-BA5A-473E-8272-5D4901A1475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0000" contrast="5000"/>
                    </a14:imgEffect>
                  </a14:imgLayer>
                </a14:imgProps>
              </a:ext>
              <a:ext uri="{28A0092B-C50C-407E-A947-70E740481C1C}">
                <a14:useLocalDpi xmlns:a14="http://schemas.microsoft.com/office/drawing/2010/main"/>
              </a:ext>
            </a:extLst>
          </a:blip>
          <a:srcRect l="24160" r="22491"/>
          <a:stretch/>
        </p:blipFill>
        <p:spPr>
          <a:xfrm>
            <a:off x="2467156" y="1439729"/>
            <a:ext cx="696751" cy="814358"/>
          </a:xfrm>
          <a:prstGeom prst="rect">
            <a:avLst/>
          </a:prstGeom>
          <a:effectLst/>
        </p:spPr>
      </p:pic>
      <p:pic>
        <p:nvPicPr>
          <p:cNvPr id="32" name="圖片 31" descr="一張含有 電子用品, 電路 的圖片&#10;&#10;自動產生的描述">
            <a:extLst>
              <a:ext uri="{FF2B5EF4-FFF2-40B4-BE49-F238E27FC236}">
                <a16:creationId xmlns:a16="http://schemas.microsoft.com/office/drawing/2014/main" id="{7BAEA561-7E98-46EF-9C80-6AE4E692D78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0000" contrast="5000"/>
                    </a14:imgEffect>
                  </a14:imgLayer>
                </a14:imgProps>
              </a:ext>
              <a:ext uri="{28A0092B-C50C-407E-A947-70E740481C1C}">
                <a14:useLocalDpi xmlns:a14="http://schemas.microsoft.com/office/drawing/2010/main"/>
              </a:ext>
            </a:extLst>
          </a:blip>
          <a:srcRect l="24160" r="22491"/>
          <a:stretch/>
        </p:blipFill>
        <p:spPr>
          <a:xfrm>
            <a:off x="3079610" y="2217266"/>
            <a:ext cx="696751" cy="814358"/>
          </a:xfrm>
          <a:prstGeom prst="rect">
            <a:avLst/>
          </a:prstGeom>
          <a:effectLst/>
        </p:spPr>
      </p:pic>
      <p:pic>
        <p:nvPicPr>
          <p:cNvPr id="70" name="圖片 69">
            <a:extLst>
              <a:ext uri="{FF2B5EF4-FFF2-40B4-BE49-F238E27FC236}">
                <a16:creationId xmlns:a16="http://schemas.microsoft.com/office/drawing/2014/main" id="{C3718183-04A4-4A37-A0C9-4EB9AEDBE9A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15404" y="3690363"/>
            <a:ext cx="1846648" cy="1400483"/>
          </a:xfrm>
          <a:custGeom>
            <a:avLst/>
            <a:gdLst>
              <a:gd name="connsiteX0" fmla="*/ -188 w 1451907"/>
              <a:gd name="connsiteY0" fmla="*/ 89 h 1101115"/>
              <a:gd name="connsiteX1" fmla="*/ 1451719 w 1451907"/>
              <a:gd name="connsiteY1" fmla="*/ 89 h 1101115"/>
              <a:gd name="connsiteX2" fmla="*/ 1451719 w 1451907"/>
              <a:gd name="connsiteY2" fmla="*/ 1101204 h 1101115"/>
              <a:gd name="connsiteX3" fmla="*/ -188 w 1451907"/>
              <a:gd name="connsiteY3" fmla="*/ 1101204 h 1101115"/>
            </a:gdLst>
            <a:ahLst/>
            <a:cxnLst>
              <a:cxn ang="0">
                <a:pos x="connsiteX0" y="connsiteY0"/>
              </a:cxn>
              <a:cxn ang="0">
                <a:pos x="connsiteX1" y="connsiteY1"/>
              </a:cxn>
              <a:cxn ang="0">
                <a:pos x="connsiteX2" y="connsiteY2"/>
              </a:cxn>
              <a:cxn ang="0">
                <a:pos x="connsiteX3" y="connsiteY3"/>
              </a:cxn>
            </a:cxnLst>
            <a:rect l="l" t="t" r="r" b="b"/>
            <a:pathLst>
              <a:path w="1451907" h="1101115">
                <a:moveTo>
                  <a:pt x="-188" y="89"/>
                </a:moveTo>
                <a:lnTo>
                  <a:pt x="1451719" y="89"/>
                </a:lnTo>
                <a:lnTo>
                  <a:pt x="1451719" y="1101204"/>
                </a:lnTo>
                <a:lnTo>
                  <a:pt x="-188" y="1101204"/>
                </a:lnTo>
                <a:close/>
              </a:path>
            </a:pathLst>
          </a:custGeom>
        </p:spPr>
      </p:pic>
      <p:cxnSp>
        <p:nvCxnSpPr>
          <p:cNvPr id="4" name="接點: 肘形 3">
            <a:extLst>
              <a:ext uri="{FF2B5EF4-FFF2-40B4-BE49-F238E27FC236}">
                <a16:creationId xmlns:a16="http://schemas.microsoft.com/office/drawing/2014/main" id="{244072B4-B782-4A0B-97F0-849FD7C256DC}"/>
              </a:ext>
            </a:extLst>
          </p:cNvPr>
          <p:cNvCxnSpPr>
            <a:cxnSpLocks/>
          </p:cNvCxnSpPr>
          <p:nvPr/>
        </p:nvCxnSpPr>
        <p:spPr>
          <a:xfrm rot="5400000">
            <a:off x="3209493" y="2123242"/>
            <a:ext cx="703001" cy="204609"/>
          </a:xfrm>
          <a:prstGeom prst="bentConnector3">
            <a:avLst>
              <a:gd name="adj1" fmla="val 31207"/>
            </a:avLst>
          </a:prstGeom>
          <a:noFill/>
          <a:ln w="19050" cap="flat" cmpd="sng">
            <a:solidFill>
              <a:srgbClr val="EE6D2B"/>
            </a:solidFill>
            <a:prstDash val="solid"/>
            <a:round/>
            <a:headEnd type="none" w="sm" len="sm"/>
            <a:tailEnd type="oval" w="sm" len="sm"/>
          </a:ln>
          <a:effectLst/>
        </p:spPr>
      </p:cxnSp>
      <p:cxnSp>
        <p:nvCxnSpPr>
          <p:cNvPr id="97" name="接點: 肘形 96">
            <a:extLst>
              <a:ext uri="{FF2B5EF4-FFF2-40B4-BE49-F238E27FC236}">
                <a16:creationId xmlns:a16="http://schemas.microsoft.com/office/drawing/2014/main" id="{98C79391-1487-4A17-AFE8-E1A4CA14255C}"/>
              </a:ext>
            </a:extLst>
          </p:cNvPr>
          <p:cNvCxnSpPr>
            <a:cxnSpLocks/>
          </p:cNvCxnSpPr>
          <p:nvPr/>
        </p:nvCxnSpPr>
        <p:spPr>
          <a:xfrm rot="5400000">
            <a:off x="1719566" y="2254200"/>
            <a:ext cx="1162907" cy="531665"/>
          </a:xfrm>
          <a:prstGeom prst="bentConnector2">
            <a:avLst/>
          </a:prstGeom>
          <a:ln w="19050">
            <a:headEnd type="none" w="sm" len="sm"/>
            <a:tailEnd type="oval" w="sm" len="sm"/>
          </a:ln>
        </p:spPr>
        <p:style>
          <a:lnRef idx="1">
            <a:schemeClr val="accent4"/>
          </a:lnRef>
          <a:fillRef idx="0">
            <a:schemeClr val="accent4"/>
          </a:fillRef>
          <a:effectRef idx="0">
            <a:schemeClr val="accent4"/>
          </a:effectRef>
          <a:fontRef idx="minor">
            <a:schemeClr val="tx1"/>
          </a:fontRef>
        </p:style>
      </p:cxnSp>
      <p:cxnSp>
        <p:nvCxnSpPr>
          <p:cNvPr id="88" name="接點: 肘形 87">
            <a:extLst>
              <a:ext uri="{FF2B5EF4-FFF2-40B4-BE49-F238E27FC236}">
                <a16:creationId xmlns:a16="http://schemas.microsoft.com/office/drawing/2014/main" id="{845FA9FB-D965-42FF-B411-CF43D5B0F1E9}"/>
              </a:ext>
            </a:extLst>
          </p:cNvPr>
          <p:cNvCxnSpPr>
            <a:cxnSpLocks/>
          </p:cNvCxnSpPr>
          <p:nvPr/>
        </p:nvCxnSpPr>
        <p:spPr>
          <a:xfrm rot="10800000">
            <a:off x="2855167" y="1670715"/>
            <a:ext cx="827333" cy="50494"/>
          </a:xfrm>
          <a:prstGeom prst="bentConnector3">
            <a:avLst>
              <a:gd name="adj1" fmla="val 50000"/>
            </a:avLst>
          </a:prstGeom>
          <a:noFill/>
          <a:ln w="19050" cap="flat" cmpd="sng">
            <a:solidFill>
              <a:srgbClr val="EE6D2B"/>
            </a:solidFill>
            <a:prstDash val="solid"/>
            <a:round/>
            <a:headEnd type="none" w="sm" len="sm"/>
            <a:tailEnd type="oval" w="sm" len="sm"/>
          </a:ln>
          <a:effectLst/>
        </p:spPr>
      </p:cxnSp>
      <p:grpSp>
        <p:nvGrpSpPr>
          <p:cNvPr id="47" name="群組 46">
            <a:extLst>
              <a:ext uri="{FF2B5EF4-FFF2-40B4-BE49-F238E27FC236}">
                <a16:creationId xmlns:a16="http://schemas.microsoft.com/office/drawing/2014/main" id="{7E2E42D1-79C4-4C4E-A0D6-05036E85A112}"/>
              </a:ext>
            </a:extLst>
          </p:cNvPr>
          <p:cNvGrpSpPr/>
          <p:nvPr/>
        </p:nvGrpSpPr>
        <p:grpSpPr>
          <a:xfrm>
            <a:off x="3021472" y="2466454"/>
            <a:ext cx="1989167" cy="1481277"/>
            <a:chOff x="2794833" y="1895453"/>
            <a:chExt cx="2129927" cy="3457409"/>
          </a:xfrm>
        </p:grpSpPr>
        <p:cxnSp>
          <p:nvCxnSpPr>
            <p:cNvPr id="33" name="接點: 肘形 32">
              <a:extLst>
                <a:ext uri="{FF2B5EF4-FFF2-40B4-BE49-F238E27FC236}">
                  <a16:creationId xmlns:a16="http://schemas.microsoft.com/office/drawing/2014/main" id="{6D593288-311C-4784-A4DE-8DC111B8E9E8}"/>
                </a:ext>
              </a:extLst>
            </p:cNvPr>
            <p:cNvCxnSpPr>
              <a:cxnSpLocks/>
            </p:cNvCxnSpPr>
            <p:nvPr/>
          </p:nvCxnSpPr>
          <p:spPr>
            <a:xfrm rot="16200000" flipH="1">
              <a:off x="2886637" y="2561313"/>
              <a:ext cx="2103468" cy="1972779"/>
            </a:xfrm>
            <a:prstGeom prst="bentConnector3">
              <a:avLst>
                <a:gd name="adj1" fmla="val 75848"/>
              </a:avLst>
            </a:prstGeom>
            <a:ln w="19050">
              <a:headEnd type="none" w="sm" len="sm"/>
              <a:tailEnd type="oval" w="sm" len="sm"/>
            </a:ln>
          </p:spPr>
          <p:style>
            <a:lnRef idx="1">
              <a:schemeClr val="accent4"/>
            </a:lnRef>
            <a:fillRef idx="0">
              <a:schemeClr val="accent4"/>
            </a:fillRef>
            <a:effectRef idx="0">
              <a:schemeClr val="accent4"/>
            </a:effectRef>
            <a:fontRef idx="minor">
              <a:schemeClr val="tx1"/>
            </a:fontRef>
          </p:style>
        </p:cxnSp>
        <p:cxnSp>
          <p:nvCxnSpPr>
            <p:cNvPr id="101" name="接點: 肘形 100">
              <a:extLst>
                <a:ext uri="{FF2B5EF4-FFF2-40B4-BE49-F238E27FC236}">
                  <a16:creationId xmlns:a16="http://schemas.microsoft.com/office/drawing/2014/main" id="{15F300CA-5D56-4C36-815F-19E294A19A24}"/>
                </a:ext>
              </a:extLst>
            </p:cNvPr>
            <p:cNvCxnSpPr>
              <a:cxnSpLocks/>
            </p:cNvCxnSpPr>
            <p:nvPr/>
          </p:nvCxnSpPr>
          <p:spPr>
            <a:xfrm rot="5400000">
              <a:off x="1126531" y="3563755"/>
              <a:ext cx="3457409" cy="120805"/>
            </a:xfrm>
            <a:prstGeom prst="bentConnector3">
              <a:avLst>
                <a:gd name="adj1" fmla="val -229"/>
              </a:avLst>
            </a:prstGeom>
            <a:ln w="19050">
              <a:headEnd type="none" w="sm" len="sm"/>
              <a:tailEnd type="oval" w="sm" len="sm"/>
            </a:ln>
          </p:spPr>
          <p:style>
            <a:lnRef idx="1">
              <a:schemeClr val="accent4"/>
            </a:lnRef>
            <a:fillRef idx="0">
              <a:schemeClr val="accent4"/>
            </a:fillRef>
            <a:effectRef idx="0">
              <a:schemeClr val="accent4"/>
            </a:effectRef>
            <a:fontRef idx="minor">
              <a:schemeClr val="tx1"/>
            </a:fontRef>
          </p:style>
        </p:cxnSp>
      </p:grpSp>
      <p:grpSp>
        <p:nvGrpSpPr>
          <p:cNvPr id="12" name="群組 11">
            <a:extLst>
              <a:ext uri="{FF2B5EF4-FFF2-40B4-BE49-F238E27FC236}">
                <a16:creationId xmlns:a16="http://schemas.microsoft.com/office/drawing/2014/main" id="{40D90729-F3F3-4D40-90A3-68261BAE7E5D}"/>
              </a:ext>
            </a:extLst>
          </p:cNvPr>
          <p:cNvGrpSpPr/>
          <p:nvPr/>
        </p:nvGrpSpPr>
        <p:grpSpPr>
          <a:xfrm>
            <a:off x="4281021" y="1732962"/>
            <a:ext cx="2462678" cy="990773"/>
            <a:chOff x="3891057" y="1692756"/>
            <a:chExt cx="2799344" cy="990773"/>
          </a:xfrm>
        </p:grpSpPr>
        <p:cxnSp>
          <p:nvCxnSpPr>
            <p:cNvPr id="57" name="接點: 肘形 56">
              <a:extLst>
                <a:ext uri="{FF2B5EF4-FFF2-40B4-BE49-F238E27FC236}">
                  <a16:creationId xmlns:a16="http://schemas.microsoft.com/office/drawing/2014/main" id="{5FD73A2D-C47C-4C42-88CE-2D240DE31E07}"/>
                </a:ext>
              </a:extLst>
            </p:cNvPr>
            <p:cNvCxnSpPr>
              <a:cxnSpLocks/>
            </p:cNvCxnSpPr>
            <p:nvPr/>
          </p:nvCxnSpPr>
          <p:spPr>
            <a:xfrm>
              <a:off x="3891057" y="1705040"/>
              <a:ext cx="2799344" cy="978489"/>
            </a:xfrm>
            <a:prstGeom prst="bentConnector3">
              <a:avLst>
                <a:gd name="adj1" fmla="val 196"/>
              </a:avLst>
            </a:prstGeom>
            <a:noFill/>
            <a:ln w="19050" cap="flat" cmpd="sng">
              <a:solidFill>
                <a:srgbClr val="EE6D2B"/>
              </a:solidFill>
              <a:prstDash val="solid"/>
              <a:round/>
              <a:headEnd type="none" w="sm" len="sm"/>
              <a:tailEnd type="oval" w="sm" len="sm"/>
            </a:ln>
            <a:effectLst/>
          </p:spPr>
        </p:cxnSp>
        <p:cxnSp>
          <p:nvCxnSpPr>
            <p:cNvPr id="10" name="直線接點 9">
              <a:extLst>
                <a:ext uri="{FF2B5EF4-FFF2-40B4-BE49-F238E27FC236}">
                  <a16:creationId xmlns:a16="http://schemas.microsoft.com/office/drawing/2014/main" id="{FEFA6D25-7BF8-44C5-8505-F18C95CC4DD5}"/>
                </a:ext>
              </a:extLst>
            </p:cNvPr>
            <p:cNvCxnSpPr/>
            <p:nvPr/>
          </p:nvCxnSpPr>
          <p:spPr>
            <a:xfrm>
              <a:off x="4034121" y="1692756"/>
              <a:ext cx="2656280" cy="0"/>
            </a:xfrm>
            <a:prstGeom prst="line">
              <a:avLst/>
            </a:prstGeom>
            <a:noFill/>
            <a:ln w="19050" cap="flat" cmpd="sng">
              <a:solidFill>
                <a:srgbClr val="EE6D2B"/>
              </a:solidFill>
              <a:prstDash val="solid"/>
              <a:round/>
              <a:headEnd type="none" w="sm" len="sm"/>
              <a:tailEnd type="oval" w="sm" len="sm"/>
            </a:ln>
            <a:effectLst/>
          </p:spPr>
        </p:cxnSp>
      </p:grpSp>
      <p:cxnSp>
        <p:nvCxnSpPr>
          <p:cNvPr id="18" name="直線接點 17">
            <a:extLst>
              <a:ext uri="{FF2B5EF4-FFF2-40B4-BE49-F238E27FC236}">
                <a16:creationId xmlns:a16="http://schemas.microsoft.com/office/drawing/2014/main" id="{475820C4-4762-4C93-AABB-00688DD33D0F}"/>
              </a:ext>
            </a:extLst>
          </p:cNvPr>
          <p:cNvCxnSpPr>
            <a:cxnSpLocks/>
          </p:cNvCxnSpPr>
          <p:nvPr/>
        </p:nvCxnSpPr>
        <p:spPr>
          <a:xfrm flipH="1">
            <a:off x="2022886" y="1670714"/>
            <a:ext cx="498880" cy="0"/>
          </a:xfrm>
          <a:prstGeom prst="line">
            <a:avLst/>
          </a:prstGeom>
          <a:ln w="19050">
            <a:headEnd type="none" w="sm" len="sm"/>
            <a:tailEnd type="oval" w="sm" len="sm"/>
          </a:ln>
        </p:spPr>
        <p:style>
          <a:lnRef idx="1">
            <a:schemeClr val="accent4"/>
          </a:lnRef>
          <a:fillRef idx="0">
            <a:schemeClr val="accent4"/>
          </a:fillRef>
          <a:effectRef idx="0">
            <a:schemeClr val="accent4"/>
          </a:effectRef>
          <a:fontRef idx="minor">
            <a:schemeClr val="tx1"/>
          </a:fontRef>
        </p:style>
      </p:cxnSp>
      <p:sp>
        <p:nvSpPr>
          <p:cNvPr id="30" name="文字方塊 29">
            <a:extLst>
              <a:ext uri="{FF2B5EF4-FFF2-40B4-BE49-F238E27FC236}">
                <a16:creationId xmlns:a16="http://schemas.microsoft.com/office/drawing/2014/main" id="{10DE99CE-D1FE-B64A-BF00-76EB611C73E7}"/>
              </a:ext>
            </a:extLst>
          </p:cNvPr>
          <p:cNvSpPr txBox="1"/>
          <p:nvPr/>
        </p:nvSpPr>
        <p:spPr>
          <a:xfrm>
            <a:off x="2447462" y="1053869"/>
            <a:ext cx="196104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050" b="1" cap="all" dirty="0">
                <a:solidFill>
                  <a:srgbClr val="323231"/>
                </a:solidFill>
                <a:latin typeface="+mj-lt"/>
                <a:ea typeface="Microsoft JhengHei" panose="020B0604030504040204" pitchFamily="34" charset="-120"/>
              </a:rPr>
              <a:t>QXP-T32P </a:t>
            </a:r>
          </a:p>
          <a:p>
            <a:r>
              <a:rPr lang="en-US" altLang="zh-TW" sz="1050" dirty="0">
                <a:solidFill>
                  <a:srgbClr val="323231"/>
                </a:solidFill>
                <a:latin typeface="+mj-lt"/>
                <a:ea typeface="Microsoft JhengHei" panose="020B0604030504040204" pitchFamily="34" charset="-120"/>
              </a:rPr>
              <a:t>Dual port thunderbolt 3 card</a:t>
            </a:r>
            <a:endParaRPr lang="zh-TW" sz="1050" dirty="0">
              <a:solidFill>
                <a:srgbClr val="323231"/>
              </a:solidFill>
              <a:latin typeface="+mj-lt"/>
              <a:ea typeface="Microsoft JhengHei" panose="020B0604030504040204" pitchFamily="34" charset="-120"/>
            </a:endParaRPr>
          </a:p>
        </p:txBody>
      </p:sp>
      <p:pic>
        <p:nvPicPr>
          <p:cNvPr id="5" name="圖形 4">
            <a:extLst>
              <a:ext uri="{FF2B5EF4-FFF2-40B4-BE49-F238E27FC236}">
                <a16:creationId xmlns:a16="http://schemas.microsoft.com/office/drawing/2014/main" id="{BF8AC801-46EA-46D7-846D-53DAF4D823B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111" y="807690"/>
            <a:ext cx="890758" cy="1039218"/>
          </a:xfrm>
          <a:prstGeom prst="rect">
            <a:avLst/>
          </a:prstGeom>
        </p:spPr>
      </p:pic>
      <p:pic>
        <p:nvPicPr>
          <p:cNvPr id="7" name="圖片 6" descr="一張含有 電腦 的圖片&#10;&#10;自動產生的描述">
            <a:extLst>
              <a:ext uri="{FF2B5EF4-FFF2-40B4-BE49-F238E27FC236}">
                <a16:creationId xmlns:a16="http://schemas.microsoft.com/office/drawing/2014/main" id="{DDBF27B3-87F0-4807-A587-4C8FB30F08D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7560" y="1506223"/>
            <a:ext cx="1505326" cy="1093244"/>
          </a:xfrm>
          <a:prstGeom prst="rect">
            <a:avLst/>
          </a:prstGeom>
        </p:spPr>
      </p:pic>
      <p:pic>
        <p:nvPicPr>
          <p:cNvPr id="8" name="圖形 7">
            <a:extLst>
              <a:ext uri="{FF2B5EF4-FFF2-40B4-BE49-F238E27FC236}">
                <a16:creationId xmlns:a16="http://schemas.microsoft.com/office/drawing/2014/main" id="{244A68BA-BE60-4A98-9767-4A1E7C8517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47701" y="4009101"/>
            <a:ext cx="1149930" cy="1089696"/>
          </a:xfrm>
          <a:prstGeom prst="rect">
            <a:avLst/>
          </a:prstGeom>
        </p:spPr>
      </p:pic>
      <p:pic>
        <p:nvPicPr>
          <p:cNvPr id="9" name="圖片 8">
            <a:extLst>
              <a:ext uri="{FF2B5EF4-FFF2-40B4-BE49-F238E27FC236}">
                <a16:creationId xmlns:a16="http://schemas.microsoft.com/office/drawing/2014/main" id="{464900D2-8BAC-4D78-BF91-E5B2147E13B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232767" y="4038928"/>
            <a:ext cx="1609201" cy="869271"/>
          </a:xfrm>
          <a:custGeom>
            <a:avLst/>
            <a:gdLst>
              <a:gd name="connsiteX0" fmla="*/ -332 w 1340099"/>
              <a:gd name="connsiteY0" fmla="*/ 260 h 723905"/>
              <a:gd name="connsiteX1" fmla="*/ 1339768 w 1340099"/>
              <a:gd name="connsiteY1" fmla="*/ 260 h 723905"/>
              <a:gd name="connsiteX2" fmla="*/ 1339768 w 1340099"/>
              <a:gd name="connsiteY2" fmla="*/ 724166 h 723905"/>
              <a:gd name="connsiteX3" fmla="*/ -332 w 1340099"/>
              <a:gd name="connsiteY3" fmla="*/ 724166 h 723905"/>
            </a:gdLst>
            <a:ahLst/>
            <a:cxnLst>
              <a:cxn ang="0">
                <a:pos x="connsiteX0" y="connsiteY0"/>
              </a:cxn>
              <a:cxn ang="0">
                <a:pos x="connsiteX1" y="connsiteY1"/>
              </a:cxn>
              <a:cxn ang="0">
                <a:pos x="connsiteX2" y="connsiteY2"/>
              </a:cxn>
              <a:cxn ang="0">
                <a:pos x="connsiteX3" y="connsiteY3"/>
              </a:cxn>
            </a:cxnLst>
            <a:rect l="l" t="t" r="r" b="b"/>
            <a:pathLst>
              <a:path w="1340099" h="723905">
                <a:moveTo>
                  <a:pt x="-332" y="260"/>
                </a:moveTo>
                <a:lnTo>
                  <a:pt x="1339768" y="260"/>
                </a:lnTo>
                <a:lnTo>
                  <a:pt x="1339768" y="724166"/>
                </a:lnTo>
                <a:lnTo>
                  <a:pt x="-332" y="724166"/>
                </a:lnTo>
                <a:close/>
              </a:path>
            </a:pathLst>
          </a:custGeom>
        </p:spPr>
      </p:pic>
    </p:spTree>
    <p:extLst>
      <p:ext uri="{BB962C8B-B14F-4D97-AF65-F5344CB8AC3E}">
        <p14:creationId xmlns:p14="http://schemas.microsoft.com/office/powerpoint/2010/main" val="773552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F37606-ABAC-4EEF-B896-331DE7C24B87}"/>
              </a:ext>
            </a:extLst>
          </p:cNvPr>
          <p:cNvSpPr>
            <a:spLocks noGrp="1"/>
          </p:cNvSpPr>
          <p:nvPr>
            <p:ph type="title"/>
          </p:nvPr>
        </p:nvSpPr>
        <p:spPr/>
        <p:txBody>
          <a:bodyPr vert="horz" lIns="91440" tIns="45720" rIns="91440" bIns="45720" rtlCol="0" anchor="t">
            <a:noAutofit/>
          </a:bodyPr>
          <a:lstStyle/>
          <a:p>
            <a:r>
              <a:rPr lang="zh-TW" altLang="en-US" dirty="0"/>
              <a:t>The popular Adobe Premiere now officially supports </a:t>
            </a:r>
            <a:r>
              <a:rPr lang="en-US" altLang="zh-TW" dirty="0"/>
              <a:t>collaborative editing via</a:t>
            </a:r>
            <a:r>
              <a:rPr lang="zh-TW" altLang="en-US" dirty="0"/>
              <a:t> NAS</a:t>
            </a:r>
          </a:p>
        </p:txBody>
      </p:sp>
      <p:sp>
        <p:nvSpPr>
          <p:cNvPr id="9" name="文字方塊 8">
            <a:extLst>
              <a:ext uri="{FF2B5EF4-FFF2-40B4-BE49-F238E27FC236}">
                <a16:creationId xmlns:a16="http://schemas.microsoft.com/office/drawing/2014/main" id="{C53C8BDD-327F-4179-83C6-8F7FD5A770D2}"/>
              </a:ext>
            </a:extLst>
          </p:cNvPr>
          <p:cNvSpPr txBox="1"/>
          <p:nvPr/>
        </p:nvSpPr>
        <p:spPr>
          <a:xfrm>
            <a:off x="2103876" y="1660403"/>
            <a:ext cx="21710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200" b="1" cap="all">
                <a:solidFill>
                  <a:srgbClr val="323231"/>
                </a:solidFill>
                <a:latin typeface="Arial" panose="020B0604020202020204" pitchFamily="34" charset="0"/>
                <a:cs typeface="Arial" panose="020B0604020202020204" pitchFamily="34" charset="0"/>
              </a:rPr>
              <a:t>MANAGE MULTI-PROJECT WORKFLOWS</a:t>
            </a:r>
            <a:endParaRPr lang="zh-TW" sz="1200">
              <a:solidFill>
                <a:srgbClr val="323231"/>
              </a:solidFill>
              <a:latin typeface="Arial" panose="020B0604020202020204" pitchFamily="34" charset="0"/>
              <a:cs typeface="Arial" panose="020B0604020202020204" pitchFamily="34" charset="0"/>
            </a:endParaRPr>
          </a:p>
        </p:txBody>
      </p:sp>
      <p:sp>
        <p:nvSpPr>
          <p:cNvPr id="10" name="文字方塊 9">
            <a:extLst>
              <a:ext uri="{FF2B5EF4-FFF2-40B4-BE49-F238E27FC236}">
                <a16:creationId xmlns:a16="http://schemas.microsoft.com/office/drawing/2014/main" id="{2F50EB67-2997-4647-A672-4BDFD3B64EB1}"/>
              </a:ext>
            </a:extLst>
          </p:cNvPr>
          <p:cNvSpPr txBox="1"/>
          <p:nvPr/>
        </p:nvSpPr>
        <p:spPr>
          <a:xfrm>
            <a:off x="2103876" y="3175147"/>
            <a:ext cx="18713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cap="all" dirty="0">
                <a:solidFill>
                  <a:srgbClr val="323231"/>
                </a:solidFill>
                <a:latin typeface="Arial" panose="020B0604020202020204" pitchFamily="34" charset="0"/>
                <a:cs typeface="Arial" panose="020B0604020202020204" pitchFamily="34" charset="0"/>
              </a:rPr>
              <a:t>DESIGNED</a:t>
            </a:r>
            <a:r>
              <a:rPr lang="zh-TW" altLang="en-US" sz="1200" b="1" cap="all" dirty="0">
                <a:solidFill>
                  <a:srgbClr val="323231"/>
                </a:solidFill>
                <a:latin typeface="Arial" panose="020B0604020202020204" pitchFamily="34" charset="0"/>
                <a:cs typeface="Arial" panose="020B0604020202020204" pitchFamily="34" charset="0"/>
              </a:rPr>
              <a:t> </a:t>
            </a:r>
            <a:r>
              <a:rPr lang="en-US" altLang="zh-TW" sz="1200" b="1" cap="all" dirty="0">
                <a:solidFill>
                  <a:srgbClr val="323231"/>
                </a:solidFill>
                <a:latin typeface="Arial" panose="020B0604020202020204" pitchFamily="34" charset="0"/>
                <a:cs typeface="Arial" panose="020B0604020202020204" pitchFamily="34" charset="0"/>
              </a:rPr>
              <a:t>FOR</a:t>
            </a:r>
            <a:r>
              <a:rPr lang="zh-TW" altLang="en-US" sz="1200" b="1" cap="all" dirty="0">
                <a:solidFill>
                  <a:srgbClr val="323231"/>
                </a:solidFill>
                <a:latin typeface="Arial" panose="020B0604020202020204" pitchFamily="34" charset="0"/>
                <a:cs typeface="Arial" panose="020B0604020202020204" pitchFamily="34" charset="0"/>
              </a:rPr>
              <a:t> </a:t>
            </a:r>
            <a:r>
              <a:rPr lang="en-US" altLang="zh-TW" sz="1200" b="1" cap="all" dirty="0">
                <a:solidFill>
                  <a:srgbClr val="323231"/>
                </a:solidFill>
                <a:latin typeface="Arial" panose="020B0604020202020204" pitchFamily="34" charset="0"/>
                <a:cs typeface="Arial" panose="020B0604020202020204" pitchFamily="34" charset="0"/>
              </a:rPr>
              <a:t>COLLABORATION</a:t>
            </a:r>
            <a:endParaRPr lang="zh-TW" altLang="en-US" sz="1200" dirty="0">
              <a:solidFill>
                <a:srgbClr val="323231"/>
              </a:solidFill>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DB076281-188F-4F19-BC3A-D10C525CA22E}"/>
              </a:ext>
            </a:extLst>
          </p:cNvPr>
          <p:cNvSpPr txBox="1"/>
          <p:nvPr/>
        </p:nvSpPr>
        <p:spPr>
          <a:xfrm>
            <a:off x="1231990" y="4394303"/>
            <a:ext cx="27432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cap="all">
                <a:solidFill>
                  <a:srgbClr val="EE6D2B"/>
                </a:solidFill>
                <a:latin typeface="Arial" panose="020B0604020202020204" pitchFamily="34" charset="0"/>
                <a:ea typeface="微軟正黑體"/>
                <a:cs typeface="Arial" panose="020B0604020202020204" pitchFamily="34" charset="0"/>
              </a:rPr>
              <a:t>QNAP is the official partner of Adobe.</a:t>
            </a:r>
            <a:endParaRPr lang="zh-TW" altLang="en-US" sz="1200" b="1" cap="all">
              <a:solidFill>
                <a:srgbClr val="EE6D2B"/>
              </a:solidFill>
              <a:latin typeface="Arial" panose="020B0604020202020204" pitchFamily="34" charset="0"/>
              <a:ea typeface="微軟正黑體"/>
              <a:cs typeface="Arial" panose="020B0604020202020204" pitchFamily="34" charset="0"/>
            </a:endParaRPr>
          </a:p>
        </p:txBody>
      </p:sp>
      <p:grpSp>
        <p:nvGrpSpPr>
          <p:cNvPr id="5" name="群組 4">
            <a:extLst>
              <a:ext uri="{FF2B5EF4-FFF2-40B4-BE49-F238E27FC236}">
                <a16:creationId xmlns:a16="http://schemas.microsoft.com/office/drawing/2014/main" id="{C9BDFDB6-59C7-47A2-B496-5740B63DA329}"/>
              </a:ext>
            </a:extLst>
          </p:cNvPr>
          <p:cNvGrpSpPr/>
          <p:nvPr/>
        </p:nvGrpSpPr>
        <p:grpSpPr>
          <a:xfrm>
            <a:off x="4410699" y="1187932"/>
            <a:ext cx="4519249" cy="3653667"/>
            <a:chOff x="679546" y="1485633"/>
            <a:chExt cx="4356160" cy="3521815"/>
          </a:xfrm>
        </p:grpSpPr>
        <p:pic>
          <p:nvPicPr>
            <p:cNvPr id="3" name="圖形 2">
              <a:extLst>
                <a:ext uri="{FF2B5EF4-FFF2-40B4-BE49-F238E27FC236}">
                  <a16:creationId xmlns:a16="http://schemas.microsoft.com/office/drawing/2014/main" id="{4447E29A-D129-4859-92E7-DA5337C3D2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9546" y="1485633"/>
              <a:ext cx="4356160" cy="3521815"/>
            </a:xfrm>
            <a:prstGeom prst="rect">
              <a:avLst/>
            </a:prstGeom>
          </p:spPr>
        </p:pic>
        <p:pic>
          <p:nvPicPr>
            <p:cNvPr id="11" name="圖片 10">
              <a:extLst>
                <a:ext uri="{FF2B5EF4-FFF2-40B4-BE49-F238E27FC236}">
                  <a16:creationId xmlns:a16="http://schemas.microsoft.com/office/drawing/2014/main" id="{ACE76B75-B318-4A2B-8A9F-2C2955A6D6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7181" y="2348957"/>
              <a:ext cx="4080955" cy="1823405"/>
            </a:xfrm>
            <a:prstGeom prst="rect">
              <a:avLst/>
            </a:prstGeom>
          </p:spPr>
        </p:pic>
        <p:pic>
          <p:nvPicPr>
            <p:cNvPr id="4" name="圖片 4" descr="一張含有 監視器, 螢幕擷取畫面, 手機, 行動電話 的圖片&#10;&#10;自動產生的描述">
              <a:extLst>
                <a:ext uri="{FF2B5EF4-FFF2-40B4-BE49-F238E27FC236}">
                  <a16:creationId xmlns:a16="http://schemas.microsoft.com/office/drawing/2014/main" id="{24BB9039-279C-4E80-8FCB-D0C8D1BADB9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7181" y="1651976"/>
              <a:ext cx="4078056" cy="1442944"/>
            </a:xfrm>
            <a:prstGeom prst="rect">
              <a:avLst/>
            </a:prstGeom>
          </p:spPr>
        </p:pic>
        <p:pic>
          <p:nvPicPr>
            <p:cNvPr id="12" name="圖片 11" descr="一張含有 監視器, 物件, 文字, 標誌 的圖片&#10;&#10;自動產生的描述">
              <a:extLst>
                <a:ext uri="{FF2B5EF4-FFF2-40B4-BE49-F238E27FC236}">
                  <a16:creationId xmlns:a16="http://schemas.microsoft.com/office/drawing/2014/main" id="{32ACFFAB-3E2A-4B9C-808A-98E1D0DE886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98919" y="2112249"/>
              <a:ext cx="617572" cy="605510"/>
            </a:xfrm>
            <a:prstGeom prst="rect">
              <a:avLst/>
            </a:prstGeom>
          </p:spPr>
        </p:pic>
      </p:grpSp>
      <p:pic>
        <p:nvPicPr>
          <p:cNvPr id="6" name="圖片 5" descr="一張含有 電腦, 微波爐, 監視器, 烤箱 的圖片&#10;&#10;自動產生的描述">
            <a:extLst>
              <a:ext uri="{FF2B5EF4-FFF2-40B4-BE49-F238E27FC236}">
                <a16:creationId xmlns:a16="http://schemas.microsoft.com/office/drawing/2014/main" id="{AA557015-A0B4-4055-B149-7188D9E0025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89280" y="3358061"/>
            <a:ext cx="2743200" cy="1712472"/>
          </a:xfrm>
          <a:prstGeom prst="rect">
            <a:avLst/>
          </a:prstGeom>
        </p:spPr>
      </p:pic>
      <p:pic>
        <p:nvPicPr>
          <p:cNvPr id="14" name="圖形 13">
            <a:extLst>
              <a:ext uri="{FF2B5EF4-FFF2-40B4-BE49-F238E27FC236}">
                <a16:creationId xmlns:a16="http://schemas.microsoft.com/office/drawing/2014/main" id="{666A83C7-6727-4D83-8368-61475B01BEF8}"/>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30784"/>
          <a:stretch/>
        </p:blipFill>
        <p:spPr>
          <a:xfrm>
            <a:off x="668226" y="4297723"/>
            <a:ext cx="563765" cy="445543"/>
          </a:xfrm>
          <a:prstGeom prst="rect">
            <a:avLst/>
          </a:prstGeom>
        </p:spPr>
      </p:pic>
      <p:pic>
        <p:nvPicPr>
          <p:cNvPr id="15" name="圖形 14">
            <a:extLst>
              <a:ext uri="{FF2B5EF4-FFF2-40B4-BE49-F238E27FC236}">
                <a16:creationId xmlns:a16="http://schemas.microsoft.com/office/drawing/2014/main" id="{2F40BC66-BCFA-449E-9B42-A1E22FB2506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6475" y="2721159"/>
            <a:ext cx="1426935" cy="1512186"/>
          </a:xfrm>
          <a:prstGeom prst="rect">
            <a:avLst/>
          </a:prstGeom>
        </p:spPr>
      </p:pic>
      <p:pic>
        <p:nvPicPr>
          <p:cNvPr id="16" name="圖形 15">
            <a:extLst>
              <a:ext uri="{FF2B5EF4-FFF2-40B4-BE49-F238E27FC236}">
                <a16:creationId xmlns:a16="http://schemas.microsoft.com/office/drawing/2014/main" id="{3825B09A-3836-4FA2-90CD-BF2C261C3AB8}"/>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516692" y="1089070"/>
            <a:ext cx="1536718" cy="1608401"/>
          </a:xfrm>
          <a:prstGeom prst="rect">
            <a:avLst/>
          </a:prstGeom>
        </p:spPr>
      </p:pic>
      <p:grpSp>
        <p:nvGrpSpPr>
          <p:cNvPr id="17" name="群組 16">
            <a:extLst>
              <a:ext uri="{FF2B5EF4-FFF2-40B4-BE49-F238E27FC236}">
                <a16:creationId xmlns:a16="http://schemas.microsoft.com/office/drawing/2014/main" id="{1544D377-1BE0-419E-B0E5-47F797DF08EB}"/>
              </a:ext>
            </a:extLst>
          </p:cNvPr>
          <p:cNvGrpSpPr/>
          <p:nvPr/>
        </p:nvGrpSpPr>
        <p:grpSpPr>
          <a:xfrm>
            <a:off x="5321479" y="1694985"/>
            <a:ext cx="943999" cy="943999"/>
            <a:chOff x="6699804" y="1946675"/>
            <a:chExt cx="828000" cy="828000"/>
          </a:xfrm>
        </p:grpSpPr>
        <p:sp>
          <p:nvSpPr>
            <p:cNvPr id="18" name="矩形: 圓角 17">
              <a:extLst>
                <a:ext uri="{FF2B5EF4-FFF2-40B4-BE49-F238E27FC236}">
                  <a16:creationId xmlns:a16="http://schemas.microsoft.com/office/drawing/2014/main" id="{ADF13883-376C-41DA-8699-7343C253641A}"/>
                </a:ext>
              </a:extLst>
            </p:cNvPr>
            <p:cNvSpPr/>
            <p:nvPr/>
          </p:nvSpPr>
          <p:spPr>
            <a:xfrm>
              <a:off x="6699804" y="1946675"/>
              <a:ext cx="828000" cy="828000"/>
            </a:xfrm>
            <a:prstGeom prst="roundRect">
              <a:avLst/>
            </a:prstGeom>
            <a:solidFill>
              <a:schemeClr val="bg1">
                <a:alpha val="42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9" name="圖片 18" descr="一張含有 畫畫, 標誌 的圖片&#10;&#10;自動產生的描述">
              <a:extLst>
                <a:ext uri="{FF2B5EF4-FFF2-40B4-BE49-F238E27FC236}">
                  <a16:creationId xmlns:a16="http://schemas.microsoft.com/office/drawing/2014/main" id="{528123E1-D65F-438B-BCAF-8ADEC47AC30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778299" y="2033688"/>
              <a:ext cx="671011" cy="653974"/>
            </a:xfrm>
            <a:prstGeom prst="rect">
              <a:avLst/>
            </a:prstGeom>
          </p:spPr>
        </p:pic>
      </p:grpSp>
    </p:spTree>
    <p:extLst>
      <p:ext uri="{BB962C8B-B14F-4D97-AF65-F5344CB8AC3E}">
        <p14:creationId xmlns:p14="http://schemas.microsoft.com/office/powerpoint/2010/main" val="954809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CBEE9044-DC2A-40D4-8590-F25F7B8241DF}"/>
              </a:ext>
            </a:extLst>
          </p:cNvPr>
          <p:cNvSpPr>
            <a:spLocks noGrp="1"/>
          </p:cNvSpPr>
          <p:nvPr>
            <p:ph type="title"/>
          </p:nvPr>
        </p:nvSpPr>
        <p:spPr>
          <a:xfrm>
            <a:off x="326910" y="4067118"/>
            <a:ext cx="8790196" cy="857250"/>
          </a:xfrm>
        </p:spPr>
        <p:txBody>
          <a:bodyPr>
            <a:normAutofit fontScale="90000"/>
          </a:bodyPr>
          <a:lstStyle/>
          <a:p>
            <a:r>
              <a:rPr lang="en-US" altLang="zh-TW" dirty="0"/>
              <a:t>How to </a:t>
            </a:r>
            <a:r>
              <a:rPr lang="en-US" altLang="zh-TW"/>
              <a:t>do c</a:t>
            </a:r>
            <a:r>
              <a:rPr lang="en-US" altLang="zh-TW" dirty="0"/>
              <a:t>ollaborative </a:t>
            </a:r>
            <a:r>
              <a:rPr lang="en-US" altLang="zh-TW"/>
              <a:t>editing in</a:t>
            </a:r>
            <a:r>
              <a:rPr lang="en-US" altLang="zh-TW" dirty="0"/>
              <a:t> Adobe Premiere with </a:t>
            </a:r>
            <a:r>
              <a:rPr lang="zh-TW" altLang="en-US" dirty="0"/>
              <a:t>TVS</a:t>
            </a:r>
            <a:r>
              <a:rPr lang="zh-TW" altLang="en-US"/>
              <a:t>-h</a:t>
            </a:r>
            <a:r>
              <a:rPr lang="en-US" altLang="zh-TW"/>
              <a:t>1288X </a:t>
            </a:r>
            <a:endParaRPr lang="en-US" dirty="0"/>
          </a:p>
        </p:txBody>
      </p:sp>
      <p:grpSp>
        <p:nvGrpSpPr>
          <p:cNvPr id="6" name="群組 5">
            <a:extLst>
              <a:ext uri="{FF2B5EF4-FFF2-40B4-BE49-F238E27FC236}">
                <a16:creationId xmlns:a16="http://schemas.microsoft.com/office/drawing/2014/main" id="{A9977308-F8B7-47C5-9D14-8D6CF97580AD}"/>
              </a:ext>
            </a:extLst>
          </p:cNvPr>
          <p:cNvGrpSpPr/>
          <p:nvPr/>
        </p:nvGrpSpPr>
        <p:grpSpPr>
          <a:xfrm>
            <a:off x="5237976" y="1701053"/>
            <a:ext cx="3632221" cy="1882638"/>
            <a:chOff x="4258066" y="1374962"/>
            <a:chExt cx="3735995" cy="1936426"/>
          </a:xfrm>
        </p:grpSpPr>
        <p:pic>
          <p:nvPicPr>
            <p:cNvPr id="4" name="圖形 3">
              <a:extLst>
                <a:ext uri="{FF2B5EF4-FFF2-40B4-BE49-F238E27FC236}">
                  <a16:creationId xmlns:a16="http://schemas.microsoft.com/office/drawing/2014/main" id="{B1397FCF-C3AE-4EC1-87B1-951811A18A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8066" y="1374962"/>
              <a:ext cx="3735995" cy="1936426"/>
            </a:xfrm>
            <a:prstGeom prst="rect">
              <a:avLst/>
            </a:prstGeom>
          </p:spPr>
        </p:pic>
        <p:pic>
          <p:nvPicPr>
            <p:cNvPr id="5" name="圖片 3">
              <a:extLst>
                <a:ext uri="{FF2B5EF4-FFF2-40B4-BE49-F238E27FC236}">
                  <a16:creationId xmlns:a16="http://schemas.microsoft.com/office/drawing/2014/main" id="{44BDA7D9-FEBA-45AD-B77E-2671D37C3E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35566" y="1463321"/>
              <a:ext cx="2510636" cy="1461415"/>
            </a:xfrm>
            <a:prstGeom prst="rect">
              <a:avLst/>
            </a:prstGeom>
          </p:spPr>
        </p:pic>
      </p:grpSp>
      <p:pic>
        <p:nvPicPr>
          <p:cNvPr id="7" name="圖片 6" descr="一張含有 電腦, 微波爐, 監視器, 烤箱 的圖片&#10;&#10;自動產生的描述">
            <a:extLst>
              <a:ext uri="{FF2B5EF4-FFF2-40B4-BE49-F238E27FC236}">
                <a16:creationId xmlns:a16="http://schemas.microsoft.com/office/drawing/2014/main" id="{127E8721-23F9-433F-952F-99BCB26138B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81986" y="2009928"/>
            <a:ext cx="2612091" cy="1630626"/>
          </a:xfrm>
          <a:prstGeom prst="rect">
            <a:avLst/>
          </a:prstGeom>
        </p:spPr>
      </p:pic>
      <p:grpSp>
        <p:nvGrpSpPr>
          <p:cNvPr id="10" name="群組 9">
            <a:extLst>
              <a:ext uri="{FF2B5EF4-FFF2-40B4-BE49-F238E27FC236}">
                <a16:creationId xmlns:a16="http://schemas.microsoft.com/office/drawing/2014/main" id="{7BCCD64B-C1BA-40DA-A529-30545C3717B7}"/>
              </a:ext>
            </a:extLst>
          </p:cNvPr>
          <p:cNvGrpSpPr/>
          <p:nvPr/>
        </p:nvGrpSpPr>
        <p:grpSpPr>
          <a:xfrm>
            <a:off x="6699804" y="1946675"/>
            <a:ext cx="828000" cy="828000"/>
            <a:chOff x="6699804" y="1946675"/>
            <a:chExt cx="828000" cy="828000"/>
          </a:xfrm>
        </p:grpSpPr>
        <p:sp>
          <p:nvSpPr>
            <p:cNvPr id="9" name="矩形: 圓角 8">
              <a:extLst>
                <a:ext uri="{FF2B5EF4-FFF2-40B4-BE49-F238E27FC236}">
                  <a16:creationId xmlns:a16="http://schemas.microsoft.com/office/drawing/2014/main" id="{D66B0C11-8A98-41A2-9FF7-154DFAAD69E8}"/>
                </a:ext>
              </a:extLst>
            </p:cNvPr>
            <p:cNvSpPr/>
            <p:nvPr/>
          </p:nvSpPr>
          <p:spPr>
            <a:xfrm>
              <a:off x="6699804" y="1946675"/>
              <a:ext cx="828000" cy="828000"/>
            </a:xfrm>
            <a:prstGeom prst="roundRect">
              <a:avLst/>
            </a:prstGeom>
            <a:solidFill>
              <a:schemeClr val="bg1">
                <a:alpha val="42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畫畫, 標誌 的圖片&#10;&#10;自動產生的描述">
              <a:extLst>
                <a:ext uri="{FF2B5EF4-FFF2-40B4-BE49-F238E27FC236}">
                  <a16:creationId xmlns:a16="http://schemas.microsoft.com/office/drawing/2014/main" id="{C45EBE01-E047-4DE8-93D0-2C9F4419B1E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78299" y="2033688"/>
              <a:ext cx="671011" cy="653974"/>
            </a:xfrm>
            <a:prstGeom prst="rect">
              <a:avLst/>
            </a:prstGeom>
          </p:spPr>
        </p:pic>
      </p:grpSp>
    </p:spTree>
    <p:extLst>
      <p:ext uri="{BB962C8B-B14F-4D97-AF65-F5344CB8AC3E}">
        <p14:creationId xmlns:p14="http://schemas.microsoft.com/office/powerpoint/2010/main" val="1872553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形 17">
            <a:extLst>
              <a:ext uri="{FF2B5EF4-FFF2-40B4-BE49-F238E27FC236}">
                <a16:creationId xmlns:a16="http://schemas.microsoft.com/office/drawing/2014/main" id="{AD7BB195-8CD5-4425-B173-50EB174F95FB}"/>
              </a:ext>
            </a:extLst>
          </p:cNvPr>
          <p:cNvPicPr>
            <a:picLocks noChangeAspect="1"/>
          </p:cNvPicPr>
          <p:nvPr/>
        </p:nvPicPr>
        <p:blipFill rotWithShape="1">
          <a:blip r:embed="rId2">
            <a:alphaModFix amt="60000"/>
            <a:extLst>
              <a:ext uri="{96DAC541-7B7A-43D3-8B79-37D633B846F1}">
                <asvg:svgBlip xmlns:asvg="http://schemas.microsoft.com/office/drawing/2016/SVG/main" r:embed="rId3"/>
              </a:ext>
            </a:extLst>
          </a:blip>
          <a:srcRect l="13744" t="24483" b="20736"/>
          <a:stretch/>
        </p:blipFill>
        <p:spPr>
          <a:xfrm>
            <a:off x="0" y="2174461"/>
            <a:ext cx="5317228" cy="2249051"/>
          </a:xfrm>
          <a:prstGeom prst="rect">
            <a:avLst/>
          </a:prstGeom>
        </p:spPr>
      </p:pic>
      <p:sp>
        <p:nvSpPr>
          <p:cNvPr id="2" name="Title 1">
            <a:extLst>
              <a:ext uri="{FF2B5EF4-FFF2-40B4-BE49-F238E27FC236}">
                <a16:creationId xmlns:a16="http://schemas.microsoft.com/office/drawing/2014/main" id="{6BCDFE0B-9FBB-A440-8A76-B990F35B49EF}"/>
              </a:ext>
            </a:extLst>
          </p:cNvPr>
          <p:cNvSpPr>
            <a:spLocks noGrp="1"/>
          </p:cNvSpPr>
          <p:nvPr>
            <p:ph type="title"/>
          </p:nvPr>
        </p:nvSpPr>
        <p:spPr>
          <a:xfrm>
            <a:off x="626475" y="136052"/>
            <a:ext cx="8517525" cy="616983"/>
          </a:xfrm>
        </p:spPr>
        <p:txBody>
          <a:bodyPr>
            <a:normAutofit/>
          </a:bodyPr>
          <a:lstStyle/>
          <a:p>
            <a:r>
              <a:rPr lang="en-US" altLang="zh-CN" dirty="0"/>
              <a:t>Up to 128GB ECC</a:t>
            </a:r>
            <a:r>
              <a:rPr lang="en-US" dirty="0"/>
              <a:t> DDR4 </a:t>
            </a:r>
            <a:r>
              <a:rPr lang="en-US" altLang="zh-CN" dirty="0"/>
              <a:t>memory</a:t>
            </a:r>
            <a:endParaRPr lang="en-US" dirty="0"/>
          </a:p>
        </p:txBody>
      </p:sp>
      <p:sp>
        <p:nvSpPr>
          <p:cNvPr id="3" name="文字方塊 2">
            <a:extLst>
              <a:ext uri="{FF2B5EF4-FFF2-40B4-BE49-F238E27FC236}">
                <a16:creationId xmlns:a16="http://schemas.microsoft.com/office/drawing/2014/main" id="{A178C103-F231-0A41-B15E-FDB8A082C715}"/>
              </a:ext>
            </a:extLst>
          </p:cNvPr>
          <p:cNvSpPr txBox="1"/>
          <p:nvPr/>
        </p:nvSpPr>
        <p:spPr>
          <a:xfrm>
            <a:off x="2767055" y="2361538"/>
            <a:ext cx="184731" cy="369332"/>
          </a:xfrm>
          <a:prstGeom prst="rect">
            <a:avLst/>
          </a:prstGeom>
          <a:noFill/>
        </p:spPr>
        <p:txBody>
          <a:bodyPr wrap="none" rtlCol="0">
            <a:spAutoFit/>
          </a:bodyPr>
          <a:lstStyle/>
          <a:p>
            <a:endParaRPr kumimoji="1" lang="zh-TW" altLang="en-US" sz="1800"/>
          </a:p>
        </p:txBody>
      </p:sp>
      <p:pic>
        <p:nvPicPr>
          <p:cNvPr id="4" name="圖形 3">
            <a:extLst>
              <a:ext uri="{FF2B5EF4-FFF2-40B4-BE49-F238E27FC236}">
                <a16:creationId xmlns:a16="http://schemas.microsoft.com/office/drawing/2014/main" id="{01F50FE1-FE1B-44C4-B22E-069086C017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9690" y="228177"/>
            <a:ext cx="1366520" cy="432731"/>
          </a:xfrm>
          <a:prstGeom prst="rect">
            <a:avLst/>
          </a:prstGeom>
        </p:spPr>
      </p:pic>
      <p:grpSp>
        <p:nvGrpSpPr>
          <p:cNvPr id="15" name="群組 14">
            <a:extLst>
              <a:ext uri="{FF2B5EF4-FFF2-40B4-BE49-F238E27FC236}">
                <a16:creationId xmlns:a16="http://schemas.microsoft.com/office/drawing/2014/main" id="{15AFBB00-8EAB-4FC6-A3B3-9BCFF8B85A5E}"/>
              </a:ext>
            </a:extLst>
          </p:cNvPr>
          <p:cNvGrpSpPr/>
          <p:nvPr/>
        </p:nvGrpSpPr>
        <p:grpSpPr>
          <a:xfrm>
            <a:off x="2939574" y="1316759"/>
            <a:ext cx="5791453" cy="426135"/>
            <a:chOff x="2943158" y="2849642"/>
            <a:chExt cx="5791453" cy="426135"/>
          </a:xfrm>
        </p:grpSpPr>
        <p:sp>
          <p:nvSpPr>
            <p:cNvPr id="7" name="TextBox 6">
              <a:extLst>
                <a:ext uri="{FF2B5EF4-FFF2-40B4-BE49-F238E27FC236}">
                  <a16:creationId xmlns:a16="http://schemas.microsoft.com/office/drawing/2014/main" id="{0B4EBBA0-5975-6746-94AE-CB555557579C}"/>
                </a:ext>
              </a:extLst>
            </p:cNvPr>
            <p:cNvSpPr txBox="1"/>
            <p:nvPr/>
          </p:nvSpPr>
          <p:spPr>
            <a:xfrm>
              <a:off x="4218631" y="2849642"/>
              <a:ext cx="4515980" cy="400110"/>
            </a:xfrm>
            <a:prstGeom prst="rect">
              <a:avLst/>
            </a:prstGeom>
            <a:noFill/>
          </p:spPr>
          <p:txBody>
            <a:bodyPr wrap="none" rtlCol="0" anchor="t">
              <a:spAutoFit/>
            </a:bodyPr>
            <a:lstStyle/>
            <a:p>
              <a:r>
                <a:rPr lang="en-US" altLang="zh-CN" sz="2000" b="1" dirty="0">
                  <a:solidFill>
                    <a:srgbClr val="323231"/>
                  </a:solidFill>
                  <a:latin typeface="+mj-lt"/>
                  <a:ea typeface="微軟正黑體" panose="020B0604030504040204" pitchFamily="34" charset="-120"/>
                </a:rPr>
                <a:t>Higher reliability and data integrity</a:t>
              </a:r>
              <a:endParaRPr lang="en-US" sz="2000" b="1" dirty="0">
                <a:solidFill>
                  <a:srgbClr val="323231"/>
                </a:solidFill>
                <a:latin typeface="+mj-lt"/>
                <a:ea typeface="微軟正黑體" panose="020B0604030504040204" pitchFamily="34" charset="-120"/>
              </a:endParaRPr>
            </a:p>
          </p:txBody>
        </p:sp>
        <p:grpSp>
          <p:nvGrpSpPr>
            <p:cNvPr id="33" name="圖形 3">
              <a:extLst>
                <a:ext uri="{FF2B5EF4-FFF2-40B4-BE49-F238E27FC236}">
                  <a16:creationId xmlns:a16="http://schemas.microsoft.com/office/drawing/2014/main" id="{AAF8EAD9-1482-4C5C-85E9-B7903175C595}"/>
                </a:ext>
              </a:extLst>
            </p:cNvPr>
            <p:cNvGrpSpPr/>
            <p:nvPr/>
          </p:nvGrpSpPr>
          <p:grpSpPr>
            <a:xfrm>
              <a:off x="2943158" y="2888491"/>
              <a:ext cx="1084412" cy="387286"/>
              <a:chOff x="7943850" y="1388633"/>
              <a:chExt cx="1084412" cy="387286"/>
            </a:xfrm>
            <a:solidFill>
              <a:srgbClr val="4D655A"/>
            </a:solidFill>
          </p:grpSpPr>
          <p:sp>
            <p:nvSpPr>
              <p:cNvPr id="34" name="手繪多邊形: 圖案 33">
                <a:extLst>
                  <a:ext uri="{FF2B5EF4-FFF2-40B4-BE49-F238E27FC236}">
                    <a16:creationId xmlns:a16="http://schemas.microsoft.com/office/drawing/2014/main" id="{9FA5C563-B668-4CC0-BA63-9463605E6F6D}"/>
                  </a:ext>
                </a:extLst>
              </p:cNvPr>
              <p:cNvSpPr/>
              <p:nvPr/>
            </p:nvSpPr>
            <p:spPr>
              <a:xfrm>
                <a:off x="7943850" y="1395165"/>
                <a:ext cx="348090" cy="373287"/>
              </a:xfrm>
              <a:custGeom>
                <a:avLst/>
                <a:gdLst>
                  <a:gd name="connsiteX0" fmla="*/ 293964 w 348090"/>
                  <a:gd name="connsiteY0" fmla="*/ 220240 h 373287"/>
                  <a:gd name="connsiteX1" fmla="*/ 132517 w 348090"/>
                  <a:gd name="connsiteY1" fmla="*/ 220240 h 373287"/>
                  <a:gd name="connsiteX2" fmla="*/ 116652 w 348090"/>
                  <a:gd name="connsiteY2" fmla="*/ 295831 h 373287"/>
                  <a:gd name="connsiteX3" fmla="*/ 301430 w 348090"/>
                  <a:gd name="connsiteY3" fmla="*/ 295831 h 373287"/>
                  <a:gd name="connsiteX4" fmla="*/ 273433 w 348090"/>
                  <a:gd name="connsiteY4" fmla="*/ 373288 h 373287"/>
                  <a:gd name="connsiteX5" fmla="*/ 0 w 348090"/>
                  <a:gd name="connsiteY5" fmla="*/ 373288 h 373287"/>
                  <a:gd name="connsiteX6" fmla="*/ 79324 w 348090"/>
                  <a:gd name="connsiteY6" fmla="*/ 0 h 373287"/>
                  <a:gd name="connsiteX7" fmla="*/ 348091 w 348090"/>
                  <a:gd name="connsiteY7" fmla="*/ 0 h 373287"/>
                  <a:gd name="connsiteX8" fmla="*/ 331293 w 348090"/>
                  <a:gd name="connsiteY8" fmla="*/ 77457 h 373287"/>
                  <a:gd name="connsiteX9" fmla="*/ 163313 w 348090"/>
                  <a:gd name="connsiteY9" fmla="*/ 77457 h 373287"/>
                  <a:gd name="connsiteX10" fmla="*/ 149315 w 348090"/>
                  <a:gd name="connsiteY10" fmla="*/ 142783 h 373287"/>
                  <a:gd name="connsiteX11" fmla="*/ 310762 w 348090"/>
                  <a:gd name="connsiteY11" fmla="*/ 142783 h 373287"/>
                  <a:gd name="connsiteX12" fmla="*/ 293964 w 348090"/>
                  <a:gd name="connsiteY12" fmla="*/ 220240 h 3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90" h="373287">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grpFill/>
              <a:ln w="9296"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0AEF024F-6859-483E-9AAC-381B1AD7DD39}"/>
                  </a:ext>
                </a:extLst>
              </p:cNvPr>
              <p:cNvSpPr/>
              <p:nvPr/>
            </p:nvSpPr>
            <p:spPr>
              <a:xfrm>
                <a:off x="8296606" y="1388633"/>
                <a:ext cx="354635" cy="386353"/>
              </a:xfrm>
              <a:custGeom>
                <a:avLst/>
                <a:gdLst>
                  <a:gd name="connsiteX0" fmla="*/ 330360 w 354635"/>
                  <a:gd name="connsiteY0" fmla="*/ 255702 h 386353"/>
                  <a:gd name="connsiteX1" fmla="*/ 148382 w 354635"/>
                  <a:gd name="connsiteY1" fmla="*/ 386353 h 386353"/>
                  <a:gd name="connsiteX2" fmla="*/ 0 w 354635"/>
                  <a:gd name="connsiteY2" fmla="*/ 233305 h 386353"/>
                  <a:gd name="connsiteX3" fmla="*/ 208108 w 354635"/>
                  <a:gd name="connsiteY3" fmla="*/ 0 h 386353"/>
                  <a:gd name="connsiteX4" fmla="*/ 354623 w 354635"/>
                  <a:gd name="connsiteY4" fmla="*/ 130651 h 386353"/>
                  <a:gd name="connsiteX5" fmla="*/ 249170 w 354635"/>
                  <a:gd name="connsiteY5" fmla="*/ 130651 h 386353"/>
                  <a:gd name="connsiteX6" fmla="*/ 199709 w 354635"/>
                  <a:gd name="connsiteY6" fmla="*/ 75591 h 386353"/>
                  <a:gd name="connsiteX7" fmla="*/ 109187 w 354635"/>
                  <a:gd name="connsiteY7" fmla="*/ 238904 h 386353"/>
                  <a:gd name="connsiteX8" fmla="*/ 159581 w 354635"/>
                  <a:gd name="connsiteY8" fmla="*/ 310762 h 386353"/>
                  <a:gd name="connsiteX9" fmla="*/ 225839 w 354635"/>
                  <a:gd name="connsiteY9" fmla="*/ 255702 h 386353"/>
                  <a:gd name="connsiteX10" fmla="*/ 330360 w 354635"/>
                  <a:gd name="connsiteY10" fmla="*/ 255702 h 38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6353">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grpFill/>
              <a:ln w="9296"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03222CEF-22D6-4673-A023-0513684F71A3}"/>
                  </a:ext>
                </a:extLst>
              </p:cNvPr>
              <p:cNvSpPr/>
              <p:nvPr/>
            </p:nvSpPr>
            <p:spPr>
              <a:xfrm>
                <a:off x="8673627" y="1388633"/>
                <a:ext cx="354635" cy="387286"/>
              </a:xfrm>
              <a:custGeom>
                <a:avLst/>
                <a:gdLst>
                  <a:gd name="connsiteX0" fmla="*/ 331293 w 354635"/>
                  <a:gd name="connsiteY0" fmla="*/ 255702 h 387286"/>
                  <a:gd name="connsiteX1" fmla="*/ 148382 w 354635"/>
                  <a:gd name="connsiteY1" fmla="*/ 387286 h 387286"/>
                  <a:gd name="connsiteX2" fmla="*/ 0 w 354635"/>
                  <a:gd name="connsiteY2" fmla="*/ 233305 h 387286"/>
                  <a:gd name="connsiteX3" fmla="*/ 208108 w 354635"/>
                  <a:gd name="connsiteY3" fmla="*/ 0 h 387286"/>
                  <a:gd name="connsiteX4" fmla="*/ 354623 w 354635"/>
                  <a:gd name="connsiteY4" fmla="*/ 130651 h 387286"/>
                  <a:gd name="connsiteX5" fmla="*/ 249170 w 354635"/>
                  <a:gd name="connsiteY5" fmla="*/ 130651 h 387286"/>
                  <a:gd name="connsiteX6" fmla="*/ 199709 w 354635"/>
                  <a:gd name="connsiteY6" fmla="*/ 75591 h 387286"/>
                  <a:gd name="connsiteX7" fmla="*/ 109187 w 354635"/>
                  <a:gd name="connsiteY7" fmla="*/ 238904 h 387286"/>
                  <a:gd name="connsiteX8" fmla="*/ 159581 w 354635"/>
                  <a:gd name="connsiteY8" fmla="*/ 310762 h 387286"/>
                  <a:gd name="connsiteX9" fmla="*/ 225839 w 354635"/>
                  <a:gd name="connsiteY9" fmla="*/ 255702 h 387286"/>
                  <a:gd name="connsiteX10" fmla="*/ 331293 w 354635"/>
                  <a:gd name="connsiteY10" fmla="*/ 255702 h 38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7286">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grpFill/>
              <a:ln w="9296" cap="flat">
                <a:noFill/>
                <a:prstDash val="solid"/>
                <a:miter/>
              </a:ln>
            </p:spPr>
            <p:txBody>
              <a:bodyPr rtlCol="0" anchor="ctr"/>
              <a:lstStyle/>
              <a:p>
                <a:endParaRPr lang="zh-TW" altLang="en-US"/>
              </a:p>
            </p:txBody>
          </p:sp>
        </p:grpSp>
      </p:grpSp>
      <p:sp>
        <p:nvSpPr>
          <p:cNvPr id="12" name="平行四邊形 11">
            <a:extLst>
              <a:ext uri="{FF2B5EF4-FFF2-40B4-BE49-F238E27FC236}">
                <a16:creationId xmlns:a16="http://schemas.microsoft.com/office/drawing/2014/main" id="{872996AC-83D3-4B59-97AC-2B95F34E1697}"/>
              </a:ext>
            </a:extLst>
          </p:cNvPr>
          <p:cNvSpPr/>
          <p:nvPr/>
        </p:nvSpPr>
        <p:spPr>
          <a:xfrm>
            <a:off x="4572000" y="2361538"/>
            <a:ext cx="4101674" cy="686800"/>
          </a:xfrm>
          <a:prstGeom prst="parallelogram">
            <a:avLst>
              <a:gd name="adj" fmla="val 49849"/>
            </a:avLst>
          </a:prstGeom>
          <a:solidFill>
            <a:srgbClr val="3232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900"/>
              </a:spcBef>
              <a:spcAft>
                <a:spcPts val="0"/>
              </a:spcAft>
              <a:buClr>
                <a:srgbClr val="000000"/>
              </a:buClr>
              <a:buSzTx/>
              <a:tabLst/>
              <a:defRPr/>
            </a:pPr>
            <a:r>
              <a:rPr kumimoji="0" lang="en-US" altLang="zh-TW" sz="1600" b="1" i="0" u="none" strike="noStrike" kern="0" cap="none" spc="0" normalizeH="0" baseline="0" noProof="0" dirty="0">
                <a:ln>
                  <a:noFill/>
                </a:ln>
                <a:solidFill>
                  <a:schemeClr val="bg1"/>
                </a:solidFill>
                <a:effectLst/>
                <a:uLnTx/>
                <a:uFillTx/>
                <a:latin typeface="+mj-lt"/>
                <a:ea typeface="微軟正黑體" panose="020B0604030504040204" pitchFamily="34" charset="-120"/>
                <a:cs typeface="Arial"/>
                <a:sym typeface="Arial"/>
              </a:rPr>
              <a:t>The NAS supports </a:t>
            </a:r>
            <a:r>
              <a:rPr kumimoji="0" lang="en-US" altLang="zh-CN" sz="1600" b="1" i="0" u="none" strike="noStrike" kern="0" cap="none" spc="0" normalizeH="0" baseline="0" noProof="0" dirty="0">
                <a:ln>
                  <a:noFill/>
                </a:ln>
                <a:solidFill>
                  <a:schemeClr val="bg1"/>
                </a:solidFill>
                <a:effectLst/>
                <a:uLnTx/>
                <a:uFillTx/>
                <a:latin typeface="+mj-lt"/>
                <a:ea typeface="微軟正黑體" panose="020B0604030504040204" pitchFamily="34" charset="-120"/>
                <a:cs typeface="Arial"/>
                <a:sym typeface="Arial"/>
              </a:rPr>
              <a:t>ECC memory for auto error correction.</a:t>
            </a:r>
            <a:endParaRPr kumimoji="0" lang="en-US" altLang="zh-CN" sz="1600" b="1" i="0" u="none" strike="noStrike" kern="0" cap="none" spc="0" normalizeH="0" baseline="0" noProof="0" dirty="0">
              <a:ln>
                <a:noFill/>
              </a:ln>
              <a:solidFill>
                <a:srgbClr val="FFFF00"/>
              </a:solidFill>
              <a:effectLst/>
              <a:uLnTx/>
              <a:uFillTx/>
              <a:latin typeface="+mj-lt"/>
              <a:ea typeface="微軟正黑體" panose="020B0604030504040204" pitchFamily="34" charset="-120"/>
              <a:cs typeface="Arial"/>
              <a:sym typeface="Arial"/>
            </a:endParaRPr>
          </a:p>
        </p:txBody>
      </p:sp>
      <p:sp>
        <p:nvSpPr>
          <p:cNvPr id="13" name="平行四邊形 12">
            <a:extLst>
              <a:ext uri="{FF2B5EF4-FFF2-40B4-BE49-F238E27FC236}">
                <a16:creationId xmlns:a16="http://schemas.microsoft.com/office/drawing/2014/main" id="{CCCE1088-2930-4CFB-8250-2C08899E494F}"/>
              </a:ext>
            </a:extLst>
          </p:cNvPr>
          <p:cNvSpPr/>
          <p:nvPr/>
        </p:nvSpPr>
        <p:spPr>
          <a:xfrm>
            <a:off x="4190936" y="3235415"/>
            <a:ext cx="4210114" cy="723742"/>
          </a:xfrm>
          <a:prstGeom prst="parallelogram">
            <a:avLst>
              <a:gd name="adj" fmla="val 48595"/>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900"/>
              </a:spcBef>
              <a:spcAft>
                <a:spcPts val="0"/>
              </a:spcAft>
              <a:buClr>
                <a:srgbClr val="000000"/>
              </a:buClr>
              <a:buSzTx/>
              <a:tabLst/>
              <a:defRPr/>
            </a:pPr>
            <a:r>
              <a:rPr lang="en-US" altLang="zh-CN" sz="1600" b="1" dirty="0">
                <a:solidFill>
                  <a:schemeClr val="bg1"/>
                </a:solidFill>
                <a:latin typeface="+mj-lt"/>
                <a:ea typeface="微軟正黑體" panose="020B0604030504040204" pitchFamily="34" charset="-120"/>
                <a:cs typeface="Arial"/>
              </a:rPr>
              <a:t>Up to </a:t>
            </a:r>
            <a:r>
              <a:rPr kumimoji="0" lang="en-US" altLang="zh-CN" sz="2000" b="1" i="0" u="none" strike="noStrike" kern="0" cap="none" spc="0" normalizeH="0" baseline="0" noProof="0" dirty="0">
                <a:ln>
                  <a:noFill/>
                </a:ln>
                <a:solidFill>
                  <a:srgbClr val="FFFF00"/>
                </a:solidFill>
                <a:effectLst/>
                <a:uLnTx/>
                <a:uFillTx/>
                <a:latin typeface="+mj-lt"/>
                <a:ea typeface="微軟正黑體" panose="020B0604030504040204" pitchFamily="34" charset="-120"/>
                <a:cs typeface="Arial"/>
                <a:sym typeface="Arial"/>
              </a:rPr>
              <a:t>128GB</a:t>
            </a:r>
            <a:r>
              <a:rPr kumimoji="0" lang="en-US" altLang="zh-CN" sz="1800" b="1" i="0" u="none" strike="noStrike" kern="0" cap="none" spc="0" normalizeH="0" baseline="0" noProof="0" dirty="0">
                <a:ln>
                  <a:noFill/>
                </a:ln>
                <a:solidFill>
                  <a:schemeClr val="bg1"/>
                </a:solidFill>
                <a:effectLst/>
                <a:uLnTx/>
                <a:uFillTx/>
                <a:latin typeface="+mj-lt"/>
                <a:ea typeface="微軟正黑體" panose="020B0604030504040204" pitchFamily="34" charset="-120"/>
                <a:cs typeface="Arial"/>
                <a:sym typeface="Arial"/>
              </a:rPr>
              <a:t> </a:t>
            </a:r>
            <a:r>
              <a:rPr kumimoji="0" lang="en-US" altLang="zh-CN" sz="1600" b="1" i="0" u="none" strike="noStrike" kern="0" cap="none" spc="0" normalizeH="0" baseline="0" noProof="0" dirty="0">
                <a:ln>
                  <a:noFill/>
                </a:ln>
                <a:solidFill>
                  <a:schemeClr val="bg1"/>
                </a:solidFill>
                <a:effectLst/>
                <a:uLnTx/>
                <a:uFillTx/>
                <a:latin typeface="+mj-lt"/>
                <a:ea typeface="微軟正黑體" panose="020B0604030504040204" pitchFamily="34" charset="-120"/>
                <a:cs typeface="Arial"/>
                <a:sym typeface="Arial"/>
              </a:rPr>
              <a:t>RAM (4 DIMMs)</a:t>
            </a:r>
            <a:endParaRPr kumimoji="0" lang="en-US" altLang="zh-CN" sz="1800" b="1" i="0" u="none" strike="noStrike" kern="0" cap="none" spc="0" normalizeH="0" baseline="0" noProof="0" dirty="0">
              <a:ln>
                <a:noFill/>
              </a:ln>
              <a:solidFill>
                <a:schemeClr val="bg1"/>
              </a:solidFill>
              <a:effectLst/>
              <a:uLnTx/>
              <a:uFillTx/>
              <a:latin typeface="+mj-lt"/>
              <a:ea typeface="微軟正黑體" panose="020B0604030504040204" pitchFamily="34" charset="-120"/>
              <a:cs typeface="Arial"/>
              <a:sym typeface="Arial"/>
            </a:endParaRPr>
          </a:p>
        </p:txBody>
      </p:sp>
      <p:pic>
        <p:nvPicPr>
          <p:cNvPr id="16" name="圖片 15" descr="一張含有 電路 的圖片&#10;&#10;自動產生的描述">
            <a:extLst>
              <a:ext uri="{FF2B5EF4-FFF2-40B4-BE49-F238E27FC236}">
                <a16:creationId xmlns:a16="http://schemas.microsoft.com/office/drawing/2014/main" id="{AF643DFD-EB9E-458B-9C5A-27BEC535608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7975" y="1369860"/>
            <a:ext cx="2163938" cy="561416"/>
          </a:xfrm>
          <a:prstGeom prst="rect">
            <a:avLst/>
          </a:prstGeom>
        </p:spPr>
      </p:pic>
      <p:pic>
        <p:nvPicPr>
          <p:cNvPr id="24" name="圖片 23" descr="一張含有 電路 的圖片&#10;&#10;自動產生的描述">
            <a:extLst>
              <a:ext uri="{FF2B5EF4-FFF2-40B4-BE49-F238E27FC236}">
                <a16:creationId xmlns:a16="http://schemas.microsoft.com/office/drawing/2014/main" id="{2C29B35E-5AF0-481B-BEE0-BF4F49652DB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683976">
            <a:off x="660612" y="1044730"/>
            <a:ext cx="2163938" cy="561416"/>
          </a:xfrm>
          <a:prstGeom prst="rect">
            <a:avLst/>
          </a:prstGeom>
        </p:spPr>
      </p:pic>
    </p:spTree>
    <p:extLst>
      <p:ext uri="{BB962C8B-B14F-4D97-AF65-F5344CB8AC3E}">
        <p14:creationId xmlns:p14="http://schemas.microsoft.com/office/powerpoint/2010/main" val="2171972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446B5C7B-7B9E-4F69-8BF1-7EA7AE51AE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4599" y="849934"/>
            <a:ext cx="4426667" cy="3910388"/>
          </a:xfrm>
          <a:prstGeom prst="rect">
            <a:avLst/>
          </a:prstGeom>
        </p:spPr>
      </p:pic>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p:txBody>
          <a:bodyPr/>
          <a:lstStyle/>
          <a:p>
            <a:r>
              <a:rPr lang="en-US" altLang="zh-TW">
                <a:latin typeface="Arial" panose="020B0604020202020204" pitchFamily="34" charset="0"/>
                <a:cs typeface="Arial" panose="020B0604020202020204" pitchFamily="34" charset="0"/>
              </a:rPr>
              <a:t>TVS-h1688X NAS front view</a:t>
            </a:r>
            <a:endParaRPr lang="zh-TW" altLang="en-US">
              <a:latin typeface="Arial" panose="020B0604020202020204" pitchFamily="34" charset="0"/>
              <a:cs typeface="Arial" panose="020B0604020202020204" pitchFamily="34" charset="0"/>
            </a:endParaRPr>
          </a:p>
        </p:txBody>
      </p:sp>
      <p:cxnSp>
        <p:nvCxnSpPr>
          <p:cNvPr id="7" name="Shape 193">
            <a:extLst>
              <a:ext uri="{FF2B5EF4-FFF2-40B4-BE49-F238E27FC236}">
                <a16:creationId xmlns:a16="http://schemas.microsoft.com/office/drawing/2014/main" id="{D1A566CE-F013-9E4E-BF56-F1483124A412}"/>
              </a:ext>
            </a:extLst>
          </p:cNvPr>
          <p:cNvCxnSpPr>
            <a:cxnSpLocks/>
          </p:cNvCxnSpPr>
          <p:nvPr/>
        </p:nvCxnSpPr>
        <p:spPr>
          <a:xfrm flipH="1">
            <a:off x="6023886" y="3539764"/>
            <a:ext cx="1163558" cy="0"/>
          </a:xfrm>
          <a:prstGeom prst="straightConnector1">
            <a:avLst/>
          </a:prstGeom>
          <a:noFill/>
          <a:ln w="21590" cap="flat" cmpd="sng">
            <a:solidFill>
              <a:srgbClr val="EE6D2B"/>
            </a:solidFill>
            <a:prstDash val="solid"/>
            <a:round/>
            <a:headEnd type="oval" w="lg" len="lg"/>
            <a:tailEnd type="none" w="lg" len="lg"/>
          </a:ln>
          <a:effectLst/>
        </p:spPr>
      </p:cxnSp>
      <p:cxnSp>
        <p:nvCxnSpPr>
          <p:cNvPr id="10" name="Shape 193">
            <a:extLst>
              <a:ext uri="{FF2B5EF4-FFF2-40B4-BE49-F238E27FC236}">
                <a16:creationId xmlns:a16="http://schemas.microsoft.com/office/drawing/2014/main" id="{DC7679F1-35B2-DC47-8747-85C88385124C}"/>
              </a:ext>
            </a:extLst>
          </p:cNvPr>
          <p:cNvCxnSpPr>
            <a:cxnSpLocks/>
          </p:cNvCxnSpPr>
          <p:nvPr/>
        </p:nvCxnSpPr>
        <p:spPr>
          <a:xfrm rot="10800000">
            <a:off x="5361766" y="1423813"/>
            <a:ext cx="1914861" cy="63"/>
          </a:xfrm>
          <a:prstGeom prst="bentConnector3">
            <a:avLst>
              <a:gd name="adj1" fmla="val 50000"/>
            </a:avLst>
          </a:prstGeom>
          <a:noFill/>
          <a:ln w="21590" cap="flat" cmpd="sng">
            <a:solidFill>
              <a:srgbClr val="EE6D2B"/>
            </a:solidFill>
            <a:prstDash val="solid"/>
            <a:round/>
            <a:headEnd type="oval" w="lg" len="lg"/>
            <a:tailEnd type="none" w="lg" len="lg"/>
          </a:ln>
          <a:effectLst/>
        </p:spPr>
      </p:cxnSp>
      <p:sp>
        <p:nvSpPr>
          <p:cNvPr id="19" name="Shape 183">
            <a:extLst>
              <a:ext uri="{FF2B5EF4-FFF2-40B4-BE49-F238E27FC236}">
                <a16:creationId xmlns:a16="http://schemas.microsoft.com/office/drawing/2014/main" id="{D5688F2A-5A42-AE4E-AB3B-0699AFDA7EA9}"/>
              </a:ext>
            </a:extLst>
          </p:cNvPr>
          <p:cNvSpPr txBox="1"/>
          <p:nvPr/>
        </p:nvSpPr>
        <p:spPr>
          <a:xfrm>
            <a:off x="297317" y="2738785"/>
            <a:ext cx="2025912" cy="461359"/>
          </a:xfrm>
          <a:prstGeom prst="rect">
            <a:avLst/>
          </a:prstGeom>
          <a:noFill/>
          <a:ln>
            <a:noFill/>
          </a:ln>
        </p:spPr>
        <p:txBody>
          <a:bodyPr wrap="square" lIns="91425" tIns="45700" rIns="91425" bIns="45700" anchor="t" anchorCtr="0">
            <a:noAutofit/>
          </a:bodyPr>
          <a:lstStyle/>
          <a:p>
            <a:pPr lvl="0">
              <a:buClr>
                <a:srgbClr val="595959"/>
              </a:buClr>
              <a:buSzPct val="25000"/>
            </a:pPr>
            <a:r>
              <a:rPr lang="en-US" altLang="zh-TW" b="1">
                <a:solidFill>
                  <a:schemeClr val="tx1"/>
                </a:solidFill>
                <a:latin typeface="Arial" panose="020B0604020202020204" pitchFamily="34" charset="0"/>
                <a:ea typeface="微軟正黑體" pitchFamily="34" charset="-120"/>
                <a:cs typeface="Arial" panose="020B0604020202020204" pitchFamily="34" charset="0"/>
              </a:rPr>
              <a:t>8 x 3.5"/ </a:t>
            </a: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2.5”SATA </a:t>
            </a:r>
          </a:p>
          <a:p>
            <a:pPr lvl="0">
              <a:buClr>
                <a:srgbClr val="595959"/>
              </a:buClr>
              <a:buSzPct val="25000"/>
            </a:pP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6Gb/s HDD/SSD bays</a:t>
            </a:r>
            <a:endParaRPr 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endParaRPr>
          </a:p>
        </p:txBody>
      </p:sp>
      <p:sp>
        <p:nvSpPr>
          <p:cNvPr id="26" name="Shape 180">
            <a:extLst>
              <a:ext uri="{FF2B5EF4-FFF2-40B4-BE49-F238E27FC236}">
                <a16:creationId xmlns:a16="http://schemas.microsoft.com/office/drawing/2014/main" id="{96804B3E-85E3-C44E-AC41-698374D8904E}"/>
              </a:ext>
            </a:extLst>
          </p:cNvPr>
          <p:cNvSpPr txBox="1"/>
          <p:nvPr/>
        </p:nvSpPr>
        <p:spPr>
          <a:xfrm>
            <a:off x="298126" y="2047756"/>
            <a:ext cx="1695400" cy="49659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LED</a:t>
            </a: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s:  drives, M.2 SSDs</a:t>
            </a:r>
            <a:endParaRPr lang="zh-TW" b="1">
              <a:solidFill>
                <a:schemeClr val="tx1"/>
              </a:solidFill>
              <a:latin typeface="Arial" panose="020B0604020202020204" pitchFamily="34" charset="0"/>
              <a:cs typeface="Arial" panose="020B0604020202020204" pitchFamily="34" charset="0"/>
            </a:endParaRPr>
          </a:p>
        </p:txBody>
      </p:sp>
      <p:sp>
        <p:nvSpPr>
          <p:cNvPr id="9" name="Shape 192">
            <a:extLst>
              <a:ext uri="{FF2B5EF4-FFF2-40B4-BE49-F238E27FC236}">
                <a16:creationId xmlns:a16="http://schemas.microsoft.com/office/drawing/2014/main" id="{F3A85C50-8ADD-9E41-A548-3C51A7158C7C}"/>
              </a:ext>
            </a:extLst>
          </p:cNvPr>
          <p:cNvSpPr txBox="1"/>
          <p:nvPr/>
        </p:nvSpPr>
        <p:spPr>
          <a:xfrm>
            <a:off x="7205871" y="3347963"/>
            <a:ext cx="1428516" cy="27535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Power button</a:t>
            </a:r>
            <a:endParaRPr 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endParaRPr>
          </a:p>
        </p:txBody>
      </p:sp>
      <p:sp>
        <p:nvSpPr>
          <p:cNvPr id="12" name="Shape 195">
            <a:extLst>
              <a:ext uri="{FF2B5EF4-FFF2-40B4-BE49-F238E27FC236}">
                <a16:creationId xmlns:a16="http://schemas.microsoft.com/office/drawing/2014/main" id="{371E4077-225D-4D43-BAB4-5B09D2228078}"/>
              </a:ext>
            </a:extLst>
          </p:cNvPr>
          <p:cNvSpPr txBox="1"/>
          <p:nvPr/>
        </p:nvSpPr>
        <p:spPr>
          <a:xfrm>
            <a:off x="7187444" y="3739775"/>
            <a:ext cx="1638670" cy="553791"/>
          </a:xfrm>
          <a:prstGeom prst="rect">
            <a:avLst/>
          </a:prstGeom>
          <a:noFill/>
          <a:ln>
            <a:noFill/>
          </a:ln>
        </p:spPr>
        <p:txBody>
          <a:bodyPr wrap="square" lIns="91425" tIns="45700" rIns="91425" bIns="45700" anchor="t" anchorCtr="0">
            <a:noAutofit/>
          </a:bodyPr>
          <a:lstStyle/>
          <a:p>
            <a:pPr>
              <a:buClr>
                <a:srgbClr val="595959"/>
              </a:buClr>
              <a:buSzPct val="25000"/>
            </a:pPr>
            <a:r>
              <a:rPr lang="zh-TW" b="1" i="0" u="none" strike="noStrike" cap="none">
                <a:solidFill>
                  <a:schemeClr val="tx1"/>
                </a:solidFill>
                <a:latin typeface="Arial" panose="020B0604020202020204" pitchFamily="34" charset="0"/>
                <a:ea typeface="微軟正黑體"/>
                <a:cs typeface="Arial" panose="020B0604020202020204" pitchFamily="34" charset="0"/>
                <a:sym typeface="Arial"/>
              </a:rPr>
              <a:t>USB 3.</a:t>
            </a:r>
            <a:r>
              <a:rPr lang="en-US" altLang="zh-TW" b="1">
                <a:solidFill>
                  <a:schemeClr val="tx1"/>
                </a:solidFill>
                <a:latin typeface="Arial" panose="020B0604020202020204" pitchFamily="34" charset="0"/>
                <a:ea typeface="微軟正黑體"/>
                <a:cs typeface="Arial" panose="020B0604020202020204" pitchFamily="34" charset="0"/>
              </a:rPr>
              <a:t>2</a:t>
            </a:r>
            <a:r>
              <a:rPr lang="zh-TW" b="1" i="0" u="none" strike="noStrike" cap="none">
                <a:solidFill>
                  <a:schemeClr val="tx1"/>
                </a:solidFill>
                <a:latin typeface="Arial" panose="020B0604020202020204" pitchFamily="34" charset="0"/>
                <a:ea typeface="微軟正黑體"/>
                <a:cs typeface="Arial" panose="020B0604020202020204" pitchFamily="34" charset="0"/>
                <a:sym typeface="Arial"/>
              </a:rPr>
              <a:t> </a:t>
            </a:r>
            <a:r>
              <a:rPr lang="en-US" altLang="zh-TW" b="1">
                <a:solidFill>
                  <a:schemeClr val="tx1"/>
                </a:solidFill>
                <a:latin typeface="Arial" panose="020B0604020202020204" pitchFamily="34" charset="0"/>
                <a:ea typeface="微軟正黑體"/>
                <a:cs typeface="Arial" panose="020B0604020202020204" pitchFamily="34" charset="0"/>
              </a:rPr>
              <a:t>Gen 2 </a:t>
            </a:r>
            <a:r>
              <a:rPr lang="zh-TW" b="1" i="0" u="none" strike="noStrike" cap="none">
                <a:solidFill>
                  <a:schemeClr val="tx1"/>
                </a:solidFill>
                <a:latin typeface="Arial" panose="020B0604020202020204" pitchFamily="34" charset="0"/>
                <a:ea typeface="微軟正黑體"/>
                <a:cs typeface="Arial" panose="020B0604020202020204" pitchFamily="34" charset="0"/>
                <a:sym typeface="Arial"/>
              </a:rPr>
              <a:t>&amp;</a:t>
            </a:r>
            <a:r>
              <a:rPr lang="en-US" altLang="zh-TW" b="1" i="0" u="none" strike="noStrike" cap="none">
                <a:solidFill>
                  <a:schemeClr val="tx1"/>
                </a:solidFill>
                <a:latin typeface="Arial" panose="020B0604020202020204" pitchFamily="34" charset="0"/>
                <a:ea typeface="微軟正黑體"/>
                <a:cs typeface="Arial" panose="020B0604020202020204" pitchFamily="34" charset="0"/>
                <a:sym typeface="Arial"/>
              </a:rPr>
              <a:t> </a:t>
            </a:r>
            <a:r>
              <a:rPr lang="en-US" altLang="zh-TW" b="1">
                <a:solidFill>
                  <a:schemeClr val="tx1"/>
                </a:solidFill>
                <a:latin typeface="Arial" panose="020B0604020202020204" pitchFamily="34" charset="0"/>
                <a:ea typeface="微軟正黑體"/>
                <a:cs typeface="Arial" panose="020B0604020202020204" pitchFamily="34" charset="0"/>
              </a:rPr>
              <a:t>copy button</a:t>
            </a:r>
            <a:endParaRPr lang="zh-TW" b="1" i="0" u="none" strike="noStrike" cap="none">
              <a:solidFill>
                <a:schemeClr val="tx1"/>
              </a:solidFill>
              <a:latin typeface="Arial" panose="020B0604020202020204" pitchFamily="34" charset="0"/>
              <a:ea typeface="微軟正黑體"/>
              <a:cs typeface="Arial" panose="020B0604020202020204" pitchFamily="34" charset="0"/>
              <a:sym typeface="Arial"/>
            </a:endParaRPr>
          </a:p>
        </p:txBody>
      </p:sp>
      <p:sp>
        <p:nvSpPr>
          <p:cNvPr id="27" name="Shape 183">
            <a:extLst>
              <a:ext uri="{FF2B5EF4-FFF2-40B4-BE49-F238E27FC236}">
                <a16:creationId xmlns:a16="http://schemas.microsoft.com/office/drawing/2014/main" id="{F4642BF9-4E35-8A4F-88BE-01181F161524}"/>
              </a:ext>
            </a:extLst>
          </p:cNvPr>
          <p:cNvSpPr txBox="1"/>
          <p:nvPr/>
        </p:nvSpPr>
        <p:spPr>
          <a:xfrm>
            <a:off x="7321222" y="2107273"/>
            <a:ext cx="1721324" cy="956434"/>
          </a:xfrm>
          <a:prstGeom prst="rect">
            <a:avLst/>
          </a:prstGeom>
          <a:noFill/>
          <a:ln>
            <a:noFill/>
          </a:ln>
        </p:spPr>
        <p:txBody>
          <a:bodyPr wrap="square" lIns="91425" tIns="45700" rIns="91425" bIns="45700" anchor="t" anchorCtr="0">
            <a:noAutofit/>
          </a:bodyPr>
          <a:lstStyle/>
          <a:p>
            <a:pPr lvl="0">
              <a:buClr>
                <a:srgbClr val="595959"/>
              </a:buClr>
              <a:buSzPct val="25000"/>
            </a:pP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4 x 2.5”SATA </a:t>
            </a:r>
          </a:p>
          <a:p>
            <a:pPr lvl="0">
              <a:buClr>
                <a:srgbClr val="595959"/>
              </a:buClr>
              <a:buSzPct val="25000"/>
            </a:pP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6Gb/s SSD bays</a:t>
            </a:r>
          </a:p>
          <a:p>
            <a:pPr>
              <a:buClr>
                <a:srgbClr val="595959"/>
              </a:buClr>
              <a:buSzPct val="25000"/>
            </a:pPr>
            <a:r>
              <a:rPr lang="en-US" altLang="zh-TW" b="1">
                <a:solidFill>
                  <a:schemeClr val="accent6">
                    <a:lumMod val="75000"/>
                  </a:schemeClr>
                </a:solidFill>
                <a:latin typeface="Arial" panose="020B0604020202020204" pitchFamily="34" charset="0"/>
                <a:ea typeface="微軟正黑體" pitchFamily="34" charset="-120"/>
                <a:cs typeface="Arial" panose="020B0604020202020204" pitchFamily="34" charset="0"/>
              </a:rPr>
              <a:t>High-speed system disks</a:t>
            </a:r>
          </a:p>
        </p:txBody>
      </p:sp>
      <p:sp>
        <p:nvSpPr>
          <p:cNvPr id="34" name="圓角化同側角落矩形 33">
            <a:extLst>
              <a:ext uri="{FF2B5EF4-FFF2-40B4-BE49-F238E27FC236}">
                <a16:creationId xmlns:a16="http://schemas.microsoft.com/office/drawing/2014/main" id="{48156A32-B1AF-2A46-84E6-0832B2DA21D7}"/>
              </a:ext>
            </a:extLst>
          </p:cNvPr>
          <p:cNvSpPr/>
          <p:nvPr/>
        </p:nvSpPr>
        <p:spPr>
          <a:xfrm>
            <a:off x="426914" y="3288053"/>
            <a:ext cx="1766717" cy="1457237"/>
          </a:xfrm>
          <a:prstGeom prst="round2SameRect">
            <a:avLst>
              <a:gd name="adj1" fmla="val 8951"/>
              <a:gd name="adj2" fmla="val 0"/>
            </a:avLst>
          </a:prstGeom>
          <a:noFill/>
          <a:ln w="21590" cap="flat" cmpd="sng">
            <a:solidFill>
              <a:srgbClr val="EE6D2B"/>
            </a:solidFill>
            <a:prstDash val="solid"/>
            <a:round/>
            <a:headEnd type="oval" w="lg" len="lg"/>
            <a:tailEnd type="none" w="lg" len="lg"/>
          </a:ln>
          <a:effectLst/>
        </p:spPr>
        <p:txBody>
          <a:bodyPr rtlCol="0" anchor="ctr"/>
          <a:lstStyle/>
          <a:p>
            <a:pPr algn="ctr"/>
            <a:endParaRPr kumimoji="1" lang="zh-TW" altLang="en-US">
              <a:latin typeface="Arial" panose="020B0604020202020204" pitchFamily="34" charset="0"/>
              <a:cs typeface="Arial" panose="020B0604020202020204" pitchFamily="34" charset="0"/>
            </a:endParaRPr>
          </a:p>
        </p:txBody>
      </p:sp>
      <p:pic>
        <p:nvPicPr>
          <p:cNvPr id="36" name="圖片 35" descr="一張含有 室內, 遙遠, 遊戲, 影片 的圖片&#10;&#10;自動產生的描述">
            <a:extLst>
              <a:ext uri="{FF2B5EF4-FFF2-40B4-BE49-F238E27FC236}">
                <a16:creationId xmlns:a16="http://schemas.microsoft.com/office/drawing/2014/main" id="{3E7E4070-154F-5F4E-8E79-DAFA87DDC2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766" y="3946212"/>
            <a:ext cx="1225542" cy="1002221"/>
          </a:xfrm>
          <a:prstGeom prst="rect">
            <a:avLst/>
          </a:prstGeom>
        </p:spPr>
      </p:pic>
      <p:sp>
        <p:nvSpPr>
          <p:cNvPr id="37" name="TextBox 8">
            <a:extLst>
              <a:ext uri="{FF2B5EF4-FFF2-40B4-BE49-F238E27FC236}">
                <a16:creationId xmlns:a16="http://schemas.microsoft.com/office/drawing/2014/main" id="{283AD2D9-B000-E24B-A7B0-2E8FDCAA20C7}"/>
              </a:ext>
            </a:extLst>
          </p:cNvPr>
          <p:cNvSpPr txBox="1"/>
          <p:nvPr/>
        </p:nvSpPr>
        <p:spPr>
          <a:xfrm>
            <a:off x="509613" y="3368220"/>
            <a:ext cx="1595232" cy="738664"/>
          </a:xfrm>
          <a:prstGeom prst="rect">
            <a:avLst/>
          </a:prstGeom>
          <a:noFill/>
        </p:spPr>
        <p:txBody>
          <a:bodyPr wrap="square" rtlCol="0" anchor="t">
            <a:spAutoFit/>
          </a:bodyPr>
          <a:lstStyle/>
          <a:p>
            <a:r>
              <a:rPr lang="en-US" altLang="zh-TW" b="1">
                <a:solidFill>
                  <a:schemeClr val="tx1"/>
                </a:solidFill>
                <a:latin typeface="Arial" panose="020B0604020202020204" pitchFamily="34" charset="0"/>
                <a:ea typeface="Microsoft JhengHei" panose="020B0604030504040204" pitchFamily="34" charset="-120"/>
                <a:cs typeface="Arial" panose="020B0604020202020204" pitchFamily="34" charset="0"/>
              </a:rPr>
              <a:t>Lockable trays with 2 keys provided</a:t>
            </a:r>
            <a:endParaRPr lang="en-US" sz="12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3" name="TextBox 13">
            <a:extLst>
              <a:ext uri="{FF2B5EF4-FFF2-40B4-BE49-F238E27FC236}">
                <a16:creationId xmlns:a16="http://schemas.microsoft.com/office/drawing/2014/main" id="{59122A49-570C-6F49-B130-A8246A567507}"/>
              </a:ext>
            </a:extLst>
          </p:cNvPr>
          <p:cNvSpPr txBox="1">
            <a:spLocks noChangeArrowheads="1"/>
          </p:cNvSpPr>
          <p:nvPr/>
        </p:nvSpPr>
        <p:spPr bwMode="auto">
          <a:xfrm>
            <a:off x="3959258" y="4479606"/>
            <a:ext cx="1940609" cy="369320"/>
          </a:xfrm>
          <a:prstGeom prst="rect">
            <a:avLst/>
          </a:prstGeom>
          <a:noFill/>
          <a:ln w="9525">
            <a:noFill/>
            <a:miter lim="800000"/>
            <a:headEnd/>
            <a:tailEnd/>
          </a:ln>
        </p:spPr>
        <p:txBody>
          <a:bodyPr wrap="square" lIns="121908" tIns="60954" rIns="121908" bIns="60954">
            <a:spAutoFit/>
          </a:bodyPr>
          <a:lstStyle/>
          <a:p>
            <a:pPr eaLnBrk="1" hangingPunct="1">
              <a:defRPr/>
            </a:pPr>
            <a:r>
              <a:rPr lang="en-US" altLang="zh-TW" sz="1600" b="1">
                <a:solidFill>
                  <a:schemeClr val="tx1"/>
                </a:solidFill>
                <a:latin typeface="Arial" panose="020B0604020202020204" pitchFamily="34" charset="0"/>
                <a:ea typeface="微軟正黑體" pitchFamily="34" charset="-120"/>
                <a:cs typeface="Arial" panose="020B0604020202020204" pitchFamily="34" charset="0"/>
              </a:rPr>
              <a:t>TVS-h1688X</a:t>
            </a:r>
            <a:endParaRPr lang="en-US" altLang="en-US" sz="1600" b="1">
              <a:solidFill>
                <a:schemeClr val="tx1"/>
              </a:solidFill>
              <a:latin typeface="Arial" panose="020B0604020202020204" pitchFamily="34" charset="0"/>
              <a:ea typeface="微軟正黑體" pitchFamily="34" charset="-120"/>
              <a:cs typeface="Arial" panose="020B0604020202020204" pitchFamily="34" charset="0"/>
            </a:endParaRPr>
          </a:p>
        </p:txBody>
      </p:sp>
      <p:cxnSp>
        <p:nvCxnSpPr>
          <p:cNvPr id="38" name="直線單箭頭接點 37">
            <a:extLst>
              <a:ext uri="{FF2B5EF4-FFF2-40B4-BE49-F238E27FC236}">
                <a16:creationId xmlns:a16="http://schemas.microsoft.com/office/drawing/2014/main" id="{259E776D-2BF8-44E2-B6C1-456D86B8D76C}"/>
              </a:ext>
            </a:extLst>
          </p:cNvPr>
          <p:cNvCxnSpPr>
            <a:cxnSpLocks/>
          </p:cNvCxnSpPr>
          <p:nvPr/>
        </p:nvCxnSpPr>
        <p:spPr>
          <a:xfrm>
            <a:off x="2351507" y="3090960"/>
            <a:ext cx="428552" cy="0"/>
          </a:xfrm>
          <a:prstGeom prst="straightConnector1">
            <a:avLst/>
          </a:prstGeom>
          <a:noFill/>
          <a:ln w="21590" cap="flat" cmpd="sng">
            <a:solidFill>
              <a:srgbClr val="EE6D2B"/>
            </a:solidFill>
            <a:prstDash val="solid"/>
            <a:round/>
            <a:headEnd type="oval" w="lg" len="lg"/>
            <a:tailEnd type="none" w="lg" len="lg"/>
          </a:ln>
          <a:effectLst/>
        </p:spPr>
      </p:cxnSp>
      <p:cxnSp>
        <p:nvCxnSpPr>
          <p:cNvPr id="41" name="Shape 193">
            <a:extLst>
              <a:ext uri="{FF2B5EF4-FFF2-40B4-BE49-F238E27FC236}">
                <a16:creationId xmlns:a16="http://schemas.microsoft.com/office/drawing/2014/main" id="{6FF84259-3EAB-48A3-A385-B3CADBF8565D}"/>
              </a:ext>
            </a:extLst>
          </p:cNvPr>
          <p:cNvCxnSpPr>
            <a:cxnSpLocks/>
          </p:cNvCxnSpPr>
          <p:nvPr/>
        </p:nvCxnSpPr>
        <p:spPr>
          <a:xfrm>
            <a:off x="1993526" y="2220766"/>
            <a:ext cx="786533" cy="518705"/>
          </a:xfrm>
          <a:prstGeom prst="bentConnector3">
            <a:avLst>
              <a:gd name="adj1" fmla="val 50000"/>
            </a:avLst>
          </a:prstGeom>
          <a:noFill/>
          <a:ln w="21590" cap="flat" cmpd="sng">
            <a:solidFill>
              <a:srgbClr val="EE6D2B"/>
            </a:solidFill>
            <a:prstDash val="solid"/>
            <a:round/>
            <a:headEnd type="oval" w="lg" len="lg"/>
            <a:tailEnd type="none" w="lg" len="lg"/>
          </a:ln>
          <a:effectLst/>
        </p:spPr>
      </p:cxnSp>
      <p:sp>
        <p:nvSpPr>
          <p:cNvPr id="32" name="Shape 183">
            <a:extLst>
              <a:ext uri="{FF2B5EF4-FFF2-40B4-BE49-F238E27FC236}">
                <a16:creationId xmlns:a16="http://schemas.microsoft.com/office/drawing/2014/main" id="{83DF35F0-03F8-E54F-8786-5EB8D378F916}"/>
              </a:ext>
            </a:extLst>
          </p:cNvPr>
          <p:cNvSpPr txBox="1"/>
          <p:nvPr/>
        </p:nvSpPr>
        <p:spPr>
          <a:xfrm>
            <a:off x="297317" y="1374079"/>
            <a:ext cx="2025912" cy="461359"/>
          </a:xfrm>
          <a:prstGeom prst="rect">
            <a:avLst/>
          </a:prstGeom>
          <a:noFill/>
          <a:ln>
            <a:noFill/>
          </a:ln>
        </p:spPr>
        <p:txBody>
          <a:bodyPr wrap="square" lIns="91425" tIns="45700" rIns="91425" bIns="45700" anchor="t" anchorCtr="0">
            <a:noAutofit/>
          </a:bodyPr>
          <a:lstStyle/>
          <a:p>
            <a:pPr lvl="0">
              <a:buClr>
                <a:srgbClr val="595959"/>
              </a:buClr>
              <a:buSzPct val="25000"/>
            </a:pPr>
            <a:r>
              <a:rPr lang="en-US" altLang="zh-TW" b="1">
                <a:solidFill>
                  <a:schemeClr val="tx1"/>
                </a:solidFill>
                <a:latin typeface="Arial" panose="020B0604020202020204" pitchFamily="34" charset="0"/>
                <a:ea typeface="微軟正黑體" pitchFamily="34" charset="-120"/>
                <a:cs typeface="Arial" panose="020B0604020202020204" pitchFamily="34" charset="0"/>
              </a:rPr>
              <a:t>4 x 3.5"/ </a:t>
            </a: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2.5”SATA </a:t>
            </a:r>
          </a:p>
          <a:p>
            <a:pPr lvl="0">
              <a:buClr>
                <a:srgbClr val="595959"/>
              </a:buClr>
              <a:buSzPct val="25000"/>
            </a:pP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6Gb/s HDD/SSD slot</a:t>
            </a:r>
            <a:endParaRPr 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endParaRPr>
          </a:p>
        </p:txBody>
      </p:sp>
      <p:cxnSp>
        <p:nvCxnSpPr>
          <p:cNvPr id="35" name="Shape 193">
            <a:extLst>
              <a:ext uri="{FF2B5EF4-FFF2-40B4-BE49-F238E27FC236}">
                <a16:creationId xmlns:a16="http://schemas.microsoft.com/office/drawing/2014/main" id="{B967A70E-6EFE-DC40-BA31-3AF51A7A9C64}"/>
              </a:ext>
            </a:extLst>
          </p:cNvPr>
          <p:cNvCxnSpPr>
            <a:cxnSpLocks/>
            <a:stCxn id="32" idx="3"/>
          </p:cNvCxnSpPr>
          <p:nvPr/>
        </p:nvCxnSpPr>
        <p:spPr>
          <a:xfrm>
            <a:off x="2323229" y="1604759"/>
            <a:ext cx="470064" cy="385327"/>
          </a:xfrm>
          <a:prstGeom prst="bentConnector3">
            <a:avLst>
              <a:gd name="adj1" fmla="val 50000"/>
            </a:avLst>
          </a:prstGeom>
          <a:noFill/>
          <a:ln w="21590" cap="flat" cmpd="sng">
            <a:solidFill>
              <a:srgbClr val="EE6D2B"/>
            </a:solidFill>
            <a:prstDash val="solid"/>
            <a:round/>
            <a:headEnd type="oval" w="lg" len="lg"/>
            <a:tailEnd type="none" w="lg" len="lg"/>
          </a:ln>
          <a:effectLst/>
        </p:spPr>
      </p:cxnSp>
      <p:cxnSp>
        <p:nvCxnSpPr>
          <p:cNvPr id="22" name="Shape 193">
            <a:extLst>
              <a:ext uri="{FF2B5EF4-FFF2-40B4-BE49-F238E27FC236}">
                <a16:creationId xmlns:a16="http://schemas.microsoft.com/office/drawing/2014/main" id="{50D6D247-3BD1-4AE7-ABF6-9E7FAC1CAB79}"/>
              </a:ext>
            </a:extLst>
          </p:cNvPr>
          <p:cNvCxnSpPr>
            <a:cxnSpLocks/>
          </p:cNvCxnSpPr>
          <p:nvPr/>
        </p:nvCxnSpPr>
        <p:spPr>
          <a:xfrm flipH="1">
            <a:off x="6023886" y="3947838"/>
            <a:ext cx="1163558" cy="0"/>
          </a:xfrm>
          <a:prstGeom prst="straightConnector1">
            <a:avLst/>
          </a:prstGeom>
          <a:noFill/>
          <a:ln w="21590" cap="flat" cmpd="sng">
            <a:solidFill>
              <a:srgbClr val="EE6D2B"/>
            </a:solidFill>
            <a:prstDash val="solid"/>
            <a:round/>
            <a:headEnd type="oval" w="lg" len="lg"/>
            <a:tailEnd type="none" w="lg" len="lg"/>
          </a:ln>
          <a:effectLst/>
        </p:spPr>
      </p:cxnSp>
      <p:cxnSp>
        <p:nvCxnSpPr>
          <p:cNvPr id="24" name="Shape 193">
            <a:extLst>
              <a:ext uri="{FF2B5EF4-FFF2-40B4-BE49-F238E27FC236}">
                <a16:creationId xmlns:a16="http://schemas.microsoft.com/office/drawing/2014/main" id="{91DE2C60-D394-4D85-921F-C3E5C2FAD964}"/>
              </a:ext>
            </a:extLst>
          </p:cNvPr>
          <p:cNvCxnSpPr>
            <a:cxnSpLocks/>
          </p:cNvCxnSpPr>
          <p:nvPr/>
        </p:nvCxnSpPr>
        <p:spPr>
          <a:xfrm rot="10800000">
            <a:off x="5351233" y="2268842"/>
            <a:ext cx="1914861" cy="63"/>
          </a:xfrm>
          <a:prstGeom prst="bentConnector3">
            <a:avLst>
              <a:gd name="adj1" fmla="val 50000"/>
            </a:avLst>
          </a:prstGeom>
          <a:noFill/>
          <a:ln w="21590" cap="flat" cmpd="sng">
            <a:solidFill>
              <a:srgbClr val="EE6D2B"/>
            </a:solidFill>
            <a:prstDash val="solid"/>
            <a:round/>
            <a:headEnd type="oval" w="lg" len="lg"/>
            <a:tailEnd type="none" w="lg" len="lg"/>
          </a:ln>
          <a:effectLst/>
        </p:spPr>
      </p:cxnSp>
      <p:cxnSp>
        <p:nvCxnSpPr>
          <p:cNvPr id="25" name="Shape 193">
            <a:extLst>
              <a:ext uri="{FF2B5EF4-FFF2-40B4-BE49-F238E27FC236}">
                <a16:creationId xmlns:a16="http://schemas.microsoft.com/office/drawing/2014/main" id="{1258AB8E-7FF2-3D4B-AF95-0DBA838A36B9}"/>
              </a:ext>
            </a:extLst>
          </p:cNvPr>
          <p:cNvCxnSpPr>
            <a:cxnSpLocks/>
          </p:cNvCxnSpPr>
          <p:nvPr/>
        </p:nvCxnSpPr>
        <p:spPr>
          <a:xfrm rot="10800000">
            <a:off x="5361766" y="1729785"/>
            <a:ext cx="1914861" cy="63"/>
          </a:xfrm>
          <a:prstGeom prst="bentConnector3">
            <a:avLst>
              <a:gd name="adj1" fmla="val 50000"/>
            </a:avLst>
          </a:prstGeom>
          <a:noFill/>
          <a:ln w="21590" cap="flat" cmpd="sng">
            <a:solidFill>
              <a:srgbClr val="EE6D2B"/>
            </a:solidFill>
            <a:prstDash val="solid"/>
            <a:round/>
            <a:headEnd type="oval" w="lg" len="lg"/>
            <a:tailEnd type="none" w="lg" len="lg"/>
          </a:ln>
          <a:effectLst/>
        </p:spPr>
      </p:cxnSp>
      <p:sp>
        <p:nvSpPr>
          <p:cNvPr id="28" name="TextBox 13">
            <a:extLst>
              <a:ext uri="{FF2B5EF4-FFF2-40B4-BE49-F238E27FC236}">
                <a16:creationId xmlns:a16="http://schemas.microsoft.com/office/drawing/2014/main" id="{5FB6014D-600C-7C4E-92E4-404710A246FF}"/>
              </a:ext>
            </a:extLst>
          </p:cNvPr>
          <p:cNvSpPr txBox="1">
            <a:spLocks noChangeArrowheads="1"/>
          </p:cNvSpPr>
          <p:nvPr/>
        </p:nvSpPr>
        <p:spPr bwMode="auto">
          <a:xfrm>
            <a:off x="7290161" y="1225590"/>
            <a:ext cx="1762896" cy="338542"/>
          </a:xfrm>
          <a:prstGeom prst="rect">
            <a:avLst/>
          </a:prstGeom>
          <a:noFill/>
          <a:ln w="9525">
            <a:noFill/>
            <a:miter lim="800000"/>
            <a:headEnd/>
            <a:tailEnd/>
          </a:ln>
        </p:spPr>
        <p:txBody>
          <a:bodyPr wrap="square" lIns="121908" tIns="60954" rIns="121908" bIns="60954">
            <a:spAutoFit/>
          </a:bodyPr>
          <a:lstStyle/>
          <a:p>
            <a:pPr eaLnBrk="1" hangingPunct="1">
              <a:defRPr/>
            </a:pPr>
            <a:r>
              <a:rPr lang="en-US" altLang="zh-TW" b="1">
                <a:solidFill>
                  <a:schemeClr val="tx1"/>
                </a:solidFill>
                <a:latin typeface="Arial" panose="020B0604020202020204" pitchFamily="34" charset="0"/>
                <a:ea typeface="微軟正黑體" pitchFamily="34" charset="-120"/>
                <a:cs typeface="Arial" panose="020B0604020202020204" pitchFamily="34" charset="0"/>
              </a:rPr>
              <a:t>LCM info. display</a:t>
            </a:r>
            <a:endParaRPr lang="en-US" altLang="en-US" b="1">
              <a:solidFill>
                <a:schemeClr val="tx1"/>
              </a:solidFill>
              <a:latin typeface="Arial" panose="020B0604020202020204" pitchFamily="34" charset="0"/>
              <a:ea typeface="微軟正黑體" pitchFamily="34" charset="-120"/>
              <a:cs typeface="Arial" panose="020B0604020202020204" pitchFamily="34" charset="0"/>
            </a:endParaRPr>
          </a:p>
        </p:txBody>
      </p:sp>
      <p:sp>
        <p:nvSpPr>
          <p:cNvPr id="29" name="TextBox 13">
            <a:extLst>
              <a:ext uri="{FF2B5EF4-FFF2-40B4-BE49-F238E27FC236}">
                <a16:creationId xmlns:a16="http://schemas.microsoft.com/office/drawing/2014/main" id="{25D07C82-4AAD-1444-A89B-3D04682E6277}"/>
              </a:ext>
            </a:extLst>
          </p:cNvPr>
          <p:cNvSpPr txBox="1">
            <a:spLocks noChangeArrowheads="1"/>
          </p:cNvSpPr>
          <p:nvPr/>
        </p:nvSpPr>
        <p:spPr bwMode="auto">
          <a:xfrm>
            <a:off x="7299903" y="1534789"/>
            <a:ext cx="1762896" cy="677096"/>
          </a:xfrm>
          <a:prstGeom prst="rect">
            <a:avLst/>
          </a:prstGeom>
          <a:noFill/>
          <a:ln w="9525">
            <a:noFill/>
            <a:miter lim="800000"/>
            <a:headEnd/>
            <a:tailEnd/>
          </a:ln>
        </p:spPr>
        <p:txBody>
          <a:bodyPr wrap="square" lIns="121908" tIns="60954" rIns="121908" bIns="60954">
            <a:spAutoFit/>
          </a:bodyPr>
          <a:lstStyle/>
          <a:p>
            <a:pPr eaLnBrk="1" hangingPunct="1">
              <a:defRPr/>
            </a:pPr>
            <a:r>
              <a:rPr lang="en-US" altLang="zh-TW" b="1">
                <a:solidFill>
                  <a:schemeClr val="tx1"/>
                </a:solidFill>
                <a:latin typeface="Arial" panose="020B0604020202020204" pitchFamily="34" charset="0"/>
                <a:ea typeface="微軟正黑體" pitchFamily="34" charset="-120"/>
                <a:cs typeface="Arial" panose="020B0604020202020204" pitchFamily="34" charset="0"/>
              </a:rPr>
              <a:t>IR receiver</a:t>
            </a:r>
          </a:p>
          <a:p>
            <a:pPr eaLnBrk="1" hangingPunct="1">
              <a:defRPr/>
            </a:pPr>
            <a:r>
              <a:rPr lang="en-US" altLang="en-US" sz="1050">
                <a:solidFill>
                  <a:schemeClr val="tx1"/>
                </a:solidFill>
                <a:latin typeface="Arial" panose="020B0604020202020204" pitchFamily="34" charset="0"/>
                <a:ea typeface="微軟正黑體" pitchFamily="34" charset="-120"/>
                <a:cs typeface="Arial" panose="020B0604020202020204" pitchFamily="34" charset="0"/>
              </a:rPr>
              <a:t>Supporting RM-IR004 remote controller</a:t>
            </a:r>
          </a:p>
        </p:txBody>
      </p:sp>
    </p:spTree>
    <p:extLst>
      <p:ext uri="{BB962C8B-B14F-4D97-AF65-F5344CB8AC3E}">
        <p14:creationId xmlns:p14="http://schemas.microsoft.com/office/powerpoint/2010/main" val="3435175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電腦, 微波爐, 監視器, 烤箱 的圖片&#10;&#10;自動產生的描述">
            <a:extLst>
              <a:ext uri="{FF2B5EF4-FFF2-40B4-BE49-F238E27FC236}">
                <a16:creationId xmlns:a16="http://schemas.microsoft.com/office/drawing/2014/main" id="{19DC32AD-1867-C347-B7F1-57C290C5A3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27750" y="1151381"/>
            <a:ext cx="5161644" cy="3225454"/>
          </a:xfrm>
          <a:prstGeom prst="rect">
            <a:avLst/>
          </a:prstGeom>
        </p:spPr>
      </p:pic>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TVS-h1288X NAS </a:t>
            </a:r>
            <a:r>
              <a:rPr lang="en-US" altLang="zh-TW">
                <a:latin typeface="Arial" panose="020B0604020202020204" pitchFamily="34" charset="0"/>
                <a:cs typeface="Arial" panose="020B0604020202020204" pitchFamily="34" charset="0"/>
              </a:rPr>
              <a:t>front</a:t>
            </a:r>
            <a:r>
              <a:rPr lang="en-US" altLang="zh-TW" dirty="0">
                <a:latin typeface="Arial" panose="020B0604020202020204" pitchFamily="34" charset="0"/>
                <a:cs typeface="Arial" panose="020B0604020202020204" pitchFamily="34" charset="0"/>
              </a:rPr>
              <a:t> view</a:t>
            </a:r>
            <a:endParaRPr lang="zh-TW" altLang="en-US" dirty="0">
              <a:latin typeface="Arial" panose="020B0604020202020204" pitchFamily="34" charset="0"/>
              <a:cs typeface="Arial" panose="020B0604020202020204" pitchFamily="34" charset="0"/>
            </a:endParaRPr>
          </a:p>
        </p:txBody>
      </p:sp>
      <p:cxnSp>
        <p:nvCxnSpPr>
          <p:cNvPr id="7" name="Shape 193">
            <a:extLst>
              <a:ext uri="{FF2B5EF4-FFF2-40B4-BE49-F238E27FC236}">
                <a16:creationId xmlns:a16="http://schemas.microsoft.com/office/drawing/2014/main" id="{D1A566CE-F013-9E4E-BF56-F1483124A412}"/>
              </a:ext>
            </a:extLst>
          </p:cNvPr>
          <p:cNvCxnSpPr>
            <a:cxnSpLocks/>
          </p:cNvCxnSpPr>
          <p:nvPr/>
        </p:nvCxnSpPr>
        <p:spPr>
          <a:xfrm flipH="1">
            <a:off x="6032229" y="3038436"/>
            <a:ext cx="1163558" cy="0"/>
          </a:xfrm>
          <a:prstGeom prst="straightConnector1">
            <a:avLst/>
          </a:prstGeom>
          <a:noFill/>
          <a:ln w="21590" cap="flat" cmpd="sng">
            <a:solidFill>
              <a:srgbClr val="EE6D2B"/>
            </a:solidFill>
            <a:prstDash val="solid"/>
            <a:round/>
            <a:headEnd type="oval" w="lg" len="lg"/>
            <a:tailEnd type="none" w="lg" len="lg"/>
          </a:ln>
          <a:effectLst/>
        </p:spPr>
      </p:cxnSp>
      <p:cxnSp>
        <p:nvCxnSpPr>
          <p:cNvPr id="13" name="Shape 193">
            <a:extLst>
              <a:ext uri="{FF2B5EF4-FFF2-40B4-BE49-F238E27FC236}">
                <a16:creationId xmlns:a16="http://schemas.microsoft.com/office/drawing/2014/main" id="{828EB346-F88B-0B44-A9AD-C17CA50F097A}"/>
              </a:ext>
            </a:extLst>
          </p:cNvPr>
          <p:cNvCxnSpPr>
            <a:cxnSpLocks/>
          </p:cNvCxnSpPr>
          <p:nvPr/>
        </p:nvCxnSpPr>
        <p:spPr>
          <a:xfrm rot="10800000" flipV="1">
            <a:off x="6159658" y="3377716"/>
            <a:ext cx="1036128" cy="234820"/>
          </a:xfrm>
          <a:prstGeom prst="bentConnector3">
            <a:avLst>
              <a:gd name="adj1" fmla="val 50000"/>
            </a:avLst>
          </a:prstGeom>
          <a:noFill/>
          <a:ln w="21590" cap="flat" cmpd="sng">
            <a:solidFill>
              <a:srgbClr val="EE6D2B"/>
            </a:solidFill>
            <a:prstDash val="solid"/>
            <a:round/>
            <a:headEnd type="oval" w="lg" len="lg"/>
            <a:tailEnd type="none" w="lg" len="lg"/>
          </a:ln>
          <a:effectLst/>
        </p:spPr>
      </p:cxnSp>
      <p:sp>
        <p:nvSpPr>
          <p:cNvPr id="19" name="Shape 183">
            <a:extLst>
              <a:ext uri="{FF2B5EF4-FFF2-40B4-BE49-F238E27FC236}">
                <a16:creationId xmlns:a16="http://schemas.microsoft.com/office/drawing/2014/main" id="{D5688F2A-5A42-AE4E-AB3B-0699AFDA7EA9}"/>
              </a:ext>
            </a:extLst>
          </p:cNvPr>
          <p:cNvSpPr txBox="1"/>
          <p:nvPr/>
        </p:nvSpPr>
        <p:spPr>
          <a:xfrm>
            <a:off x="432868" y="2729651"/>
            <a:ext cx="2025912" cy="461359"/>
          </a:xfrm>
          <a:prstGeom prst="rect">
            <a:avLst/>
          </a:prstGeom>
          <a:noFill/>
          <a:ln>
            <a:noFill/>
          </a:ln>
        </p:spPr>
        <p:txBody>
          <a:bodyPr wrap="square" lIns="91425" tIns="45700" rIns="91425" bIns="45700" anchor="t" anchorCtr="0">
            <a:noAutofit/>
          </a:bodyPr>
          <a:lstStyle/>
          <a:p>
            <a:pPr lvl="0">
              <a:buClr>
                <a:srgbClr val="595959"/>
              </a:buClr>
              <a:buSzPct val="25000"/>
            </a:pPr>
            <a:r>
              <a:rPr lang="en-US" altLang="zh-TW" b="1">
                <a:solidFill>
                  <a:schemeClr val="tx1"/>
                </a:solidFill>
                <a:latin typeface="Arial" panose="020B0604020202020204" pitchFamily="34" charset="0"/>
                <a:ea typeface="微軟正黑體" pitchFamily="34" charset="-120"/>
                <a:cs typeface="Arial" panose="020B0604020202020204" pitchFamily="34" charset="0"/>
              </a:rPr>
              <a:t>8 x 3.5"/ </a:t>
            </a: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2.5”SATA </a:t>
            </a:r>
          </a:p>
          <a:p>
            <a:pPr lvl="0">
              <a:buClr>
                <a:srgbClr val="595959"/>
              </a:buClr>
              <a:buSzPct val="25000"/>
            </a:pP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6Gb/s HDD/SSD</a:t>
            </a:r>
            <a:endParaRPr 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endParaRPr>
          </a:p>
        </p:txBody>
      </p:sp>
      <p:sp>
        <p:nvSpPr>
          <p:cNvPr id="26" name="Shape 180">
            <a:extLst>
              <a:ext uri="{FF2B5EF4-FFF2-40B4-BE49-F238E27FC236}">
                <a16:creationId xmlns:a16="http://schemas.microsoft.com/office/drawing/2014/main" id="{96804B3E-85E3-C44E-AC41-698374D8904E}"/>
              </a:ext>
            </a:extLst>
          </p:cNvPr>
          <p:cNvSpPr txBox="1"/>
          <p:nvPr/>
        </p:nvSpPr>
        <p:spPr>
          <a:xfrm>
            <a:off x="428298" y="2166870"/>
            <a:ext cx="1575314" cy="59502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LED</a:t>
            </a:r>
            <a:r>
              <a:rPr lang="en-US" altLang="zh-TW"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s</a:t>
            </a: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a:t>
            </a:r>
            <a:r>
              <a:rPr lang="en-US" altLang="zh-TW"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 </a:t>
            </a: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 </a:t>
            </a:r>
            <a:r>
              <a:rPr lang="en-US" altLang="zh-TW"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drives</a:t>
            </a: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 </a:t>
            </a:r>
            <a:r>
              <a:rPr lang="en-US" altLang="zh-TW"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M.2 SSDs</a:t>
            </a:r>
            <a:endParaRPr lang="zh-TW" dirty="0">
              <a:solidFill>
                <a:schemeClr val="tx1"/>
              </a:solidFill>
              <a:latin typeface="Arial" panose="020B0604020202020204" pitchFamily="34" charset="0"/>
              <a:cs typeface="Arial" panose="020B0604020202020204" pitchFamily="34" charset="0"/>
            </a:endParaRPr>
          </a:p>
        </p:txBody>
      </p:sp>
      <p:sp>
        <p:nvSpPr>
          <p:cNvPr id="9" name="Shape 192">
            <a:extLst>
              <a:ext uri="{FF2B5EF4-FFF2-40B4-BE49-F238E27FC236}">
                <a16:creationId xmlns:a16="http://schemas.microsoft.com/office/drawing/2014/main" id="{F3A85C50-8ADD-9E41-A548-3C51A7158C7C}"/>
              </a:ext>
            </a:extLst>
          </p:cNvPr>
          <p:cNvSpPr txBox="1"/>
          <p:nvPr/>
        </p:nvSpPr>
        <p:spPr>
          <a:xfrm>
            <a:off x="7195786" y="2891991"/>
            <a:ext cx="1608116" cy="27535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Power button</a:t>
            </a:r>
            <a:endParaRPr 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endParaRPr>
          </a:p>
        </p:txBody>
      </p:sp>
      <p:sp>
        <p:nvSpPr>
          <p:cNvPr id="12" name="Shape 195">
            <a:extLst>
              <a:ext uri="{FF2B5EF4-FFF2-40B4-BE49-F238E27FC236}">
                <a16:creationId xmlns:a16="http://schemas.microsoft.com/office/drawing/2014/main" id="{371E4077-225D-4D43-BAB4-5B09D2228078}"/>
              </a:ext>
            </a:extLst>
          </p:cNvPr>
          <p:cNvSpPr txBox="1"/>
          <p:nvPr/>
        </p:nvSpPr>
        <p:spPr>
          <a:xfrm>
            <a:off x="7195786" y="3224325"/>
            <a:ext cx="1638670" cy="553791"/>
          </a:xfrm>
          <a:prstGeom prst="rect">
            <a:avLst/>
          </a:prstGeom>
          <a:noFill/>
          <a:ln>
            <a:noFill/>
          </a:ln>
        </p:spPr>
        <p:txBody>
          <a:bodyPr wrap="square" lIns="91425" tIns="45700" rIns="91425" bIns="45700" anchor="t" anchorCtr="0">
            <a:noAutofit/>
          </a:bodyPr>
          <a:lstStyle/>
          <a:p>
            <a:pPr>
              <a:buClr>
                <a:srgbClr val="595959"/>
              </a:buClr>
              <a:buSzPct val="25000"/>
            </a:pPr>
            <a:r>
              <a:rPr lang="zh-TW" b="1" i="0" u="none" strike="noStrike" cap="none">
                <a:solidFill>
                  <a:schemeClr val="tx1"/>
                </a:solidFill>
                <a:latin typeface="Arial" panose="020B0604020202020204" pitchFamily="34" charset="0"/>
                <a:ea typeface="微軟正黑體"/>
                <a:cs typeface="Arial" panose="020B0604020202020204" pitchFamily="34" charset="0"/>
                <a:sym typeface="Arial"/>
              </a:rPr>
              <a:t>USB 3.</a:t>
            </a:r>
            <a:r>
              <a:rPr lang="en-US" altLang="zh-TW" b="1">
                <a:solidFill>
                  <a:schemeClr val="tx1"/>
                </a:solidFill>
                <a:latin typeface="Arial" panose="020B0604020202020204" pitchFamily="34" charset="0"/>
                <a:ea typeface="微軟正黑體"/>
                <a:cs typeface="Arial" panose="020B0604020202020204" pitchFamily="34" charset="0"/>
              </a:rPr>
              <a:t>2</a:t>
            </a:r>
            <a:r>
              <a:rPr lang="zh-TW" b="1" i="0" u="none" strike="noStrike" cap="none">
                <a:solidFill>
                  <a:schemeClr val="tx1"/>
                </a:solidFill>
                <a:latin typeface="Arial" panose="020B0604020202020204" pitchFamily="34" charset="0"/>
                <a:ea typeface="微軟正黑體"/>
                <a:cs typeface="Arial" panose="020B0604020202020204" pitchFamily="34" charset="0"/>
                <a:sym typeface="Arial"/>
              </a:rPr>
              <a:t> </a:t>
            </a:r>
            <a:r>
              <a:rPr lang="en-US" altLang="zh-TW" b="1">
                <a:solidFill>
                  <a:schemeClr val="tx1"/>
                </a:solidFill>
                <a:latin typeface="Arial" panose="020B0604020202020204" pitchFamily="34" charset="0"/>
                <a:ea typeface="微軟正黑體"/>
                <a:cs typeface="Arial" panose="020B0604020202020204" pitchFamily="34" charset="0"/>
              </a:rPr>
              <a:t>Gen 2 </a:t>
            </a:r>
            <a:r>
              <a:rPr lang="zh-TW" b="1" i="0" u="none" strike="noStrike" cap="none">
                <a:solidFill>
                  <a:schemeClr val="tx1"/>
                </a:solidFill>
                <a:latin typeface="Arial" panose="020B0604020202020204" pitchFamily="34" charset="0"/>
                <a:ea typeface="微軟正黑體"/>
                <a:cs typeface="Arial" panose="020B0604020202020204" pitchFamily="34" charset="0"/>
                <a:sym typeface="Arial"/>
              </a:rPr>
              <a:t>&amp;</a:t>
            </a:r>
            <a:r>
              <a:rPr lang="en-US" altLang="zh-TW" b="1" i="0" u="none" strike="noStrike" cap="none">
                <a:solidFill>
                  <a:schemeClr val="tx1"/>
                </a:solidFill>
                <a:latin typeface="Arial" panose="020B0604020202020204" pitchFamily="34" charset="0"/>
                <a:ea typeface="微軟正黑體"/>
                <a:cs typeface="Arial" panose="020B0604020202020204" pitchFamily="34" charset="0"/>
                <a:sym typeface="Arial"/>
              </a:rPr>
              <a:t> copy button</a:t>
            </a:r>
            <a:endParaRPr lang="zh-TW" b="1" i="0" u="none" strike="noStrike" cap="none">
              <a:solidFill>
                <a:schemeClr val="tx1"/>
              </a:solidFill>
              <a:latin typeface="Arial" panose="020B0604020202020204" pitchFamily="34" charset="0"/>
              <a:ea typeface="微軟正黑體"/>
              <a:cs typeface="Arial" panose="020B0604020202020204" pitchFamily="34" charset="0"/>
              <a:sym typeface="Arial"/>
            </a:endParaRPr>
          </a:p>
        </p:txBody>
      </p:sp>
      <p:sp>
        <p:nvSpPr>
          <p:cNvPr id="27" name="Shape 183">
            <a:extLst>
              <a:ext uri="{FF2B5EF4-FFF2-40B4-BE49-F238E27FC236}">
                <a16:creationId xmlns:a16="http://schemas.microsoft.com/office/drawing/2014/main" id="{F4642BF9-4E35-8A4F-88BE-01181F161524}"/>
              </a:ext>
            </a:extLst>
          </p:cNvPr>
          <p:cNvSpPr txBox="1"/>
          <p:nvPr/>
        </p:nvSpPr>
        <p:spPr>
          <a:xfrm>
            <a:off x="399607" y="1005300"/>
            <a:ext cx="1680635" cy="1024580"/>
          </a:xfrm>
          <a:prstGeom prst="rect">
            <a:avLst/>
          </a:prstGeom>
          <a:noFill/>
          <a:ln>
            <a:noFill/>
          </a:ln>
        </p:spPr>
        <p:txBody>
          <a:bodyPr wrap="square" lIns="91425" tIns="45700" rIns="91425" bIns="45700" anchor="t" anchorCtr="0">
            <a:noAutofit/>
          </a:bodyPr>
          <a:lstStyle/>
          <a:p>
            <a:pPr lvl="0">
              <a:buClr>
                <a:srgbClr val="595959"/>
              </a:buClr>
              <a:buSzPct val="25000"/>
            </a:pP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4 x 2.5”SATA </a:t>
            </a:r>
          </a:p>
          <a:p>
            <a:pPr lvl="0">
              <a:buClr>
                <a:srgbClr val="595959"/>
              </a:buClr>
              <a:buSzPct val="25000"/>
            </a:pP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6Gb/s SSD bays</a:t>
            </a:r>
          </a:p>
          <a:p>
            <a:pPr>
              <a:buClr>
                <a:srgbClr val="595959"/>
              </a:buClr>
              <a:buSzPct val="25000"/>
            </a:pPr>
            <a:r>
              <a:rPr lang="en-US" altLang="zh-TW" b="1">
                <a:solidFill>
                  <a:schemeClr val="accent6">
                    <a:lumMod val="75000"/>
                  </a:schemeClr>
                </a:solidFill>
                <a:latin typeface="Arial" panose="020B0604020202020204" pitchFamily="34" charset="0"/>
                <a:ea typeface="微軟正黑體" pitchFamily="34" charset="-120"/>
                <a:cs typeface="Arial" panose="020B0604020202020204" pitchFamily="34" charset="0"/>
              </a:rPr>
              <a:t>High-speed system disks</a:t>
            </a:r>
          </a:p>
        </p:txBody>
      </p:sp>
      <p:cxnSp>
        <p:nvCxnSpPr>
          <p:cNvPr id="29" name="Shape 193">
            <a:extLst>
              <a:ext uri="{FF2B5EF4-FFF2-40B4-BE49-F238E27FC236}">
                <a16:creationId xmlns:a16="http://schemas.microsoft.com/office/drawing/2014/main" id="{B2B8458C-EEB3-124A-8AEA-59FF67BD52A3}"/>
              </a:ext>
            </a:extLst>
          </p:cNvPr>
          <p:cNvCxnSpPr>
            <a:cxnSpLocks/>
            <a:stCxn id="27" idx="3"/>
          </p:cNvCxnSpPr>
          <p:nvPr/>
        </p:nvCxnSpPr>
        <p:spPr>
          <a:xfrm>
            <a:off x="2080242" y="1517590"/>
            <a:ext cx="654650" cy="543227"/>
          </a:xfrm>
          <a:prstGeom prst="bentConnector3">
            <a:avLst>
              <a:gd name="adj1" fmla="val 50000"/>
            </a:avLst>
          </a:prstGeom>
          <a:noFill/>
          <a:ln w="21590" cap="flat" cmpd="sng">
            <a:solidFill>
              <a:srgbClr val="EE6D2B"/>
            </a:solidFill>
            <a:prstDash val="solid"/>
            <a:round/>
            <a:headEnd type="oval" w="lg" len="lg"/>
            <a:tailEnd type="none" w="lg" len="lg"/>
          </a:ln>
          <a:effectLst/>
        </p:spPr>
      </p:cxnSp>
      <p:sp>
        <p:nvSpPr>
          <p:cNvPr id="23" name="TextBox 13">
            <a:extLst>
              <a:ext uri="{FF2B5EF4-FFF2-40B4-BE49-F238E27FC236}">
                <a16:creationId xmlns:a16="http://schemas.microsoft.com/office/drawing/2014/main" id="{59122A49-570C-6F49-B130-A8246A567507}"/>
              </a:ext>
            </a:extLst>
          </p:cNvPr>
          <p:cNvSpPr txBox="1">
            <a:spLocks noChangeArrowheads="1"/>
          </p:cNvSpPr>
          <p:nvPr/>
        </p:nvSpPr>
        <p:spPr bwMode="auto">
          <a:xfrm>
            <a:off x="3946565" y="4347180"/>
            <a:ext cx="1943218" cy="369320"/>
          </a:xfrm>
          <a:prstGeom prst="rect">
            <a:avLst/>
          </a:prstGeom>
          <a:noFill/>
          <a:ln w="9525">
            <a:noFill/>
            <a:miter lim="800000"/>
            <a:headEnd/>
            <a:tailEnd/>
          </a:ln>
        </p:spPr>
        <p:txBody>
          <a:bodyPr wrap="square" lIns="121908" tIns="60954" rIns="121908" bIns="60954">
            <a:spAutoFit/>
          </a:bodyPr>
          <a:lstStyle/>
          <a:p>
            <a:pPr eaLnBrk="1" hangingPunct="1">
              <a:defRPr/>
            </a:pPr>
            <a:r>
              <a:rPr lang="en-US" altLang="zh-TW" sz="1600" b="1">
                <a:solidFill>
                  <a:schemeClr val="tx1"/>
                </a:solidFill>
                <a:latin typeface="Arial" panose="020B0604020202020204" pitchFamily="34" charset="0"/>
                <a:ea typeface="微軟正黑體" pitchFamily="34" charset="-120"/>
                <a:cs typeface="Arial" panose="020B0604020202020204" pitchFamily="34" charset="0"/>
              </a:rPr>
              <a:t>TVS-h1288X</a:t>
            </a:r>
            <a:endParaRPr lang="en-US" altLang="en-US" sz="1600" b="1">
              <a:solidFill>
                <a:schemeClr val="tx1"/>
              </a:solidFill>
              <a:latin typeface="Arial" panose="020B0604020202020204" pitchFamily="34" charset="0"/>
              <a:ea typeface="微軟正黑體" pitchFamily="34" charset="-120"/>
              <a:cs typeface="Arial" panose="020B0604020202020204" pitchFamily="34" charset="0"/>
            </a:endParaRPr>
          </a:p>
        </p:txBody>
      </p:sp>
      <p:cxnSp>
        <p:nvCxnSpPr>
          <p:cNvPr id="38" name="直線單箭頭接點 37">
            <a:extLst>
              <a:ext uri="{FF2B5EF4-FFF2-40B4-BE49-F238E27FC236}">
                <a16:creationId xmlns:a16="http://schemas.microsoft.com/office/drawing/2014/main" id="{259E776D-2BF8-44E2-B6C1-456D86B8D76C}"/>
              </a:ext>
            </a:extLst>
          </p:cNvPr>
          <p:cNvCxnSpPr>
            <a:cxnSpLocks/>
          </p:cNvCxnSpPr>
          <p:nvPr/>
        </p:nvCxnSpPr>
        <p:spPr>
          <a:xfrm>
            <a:off x="2353847" y="2883771"/>
            <a:ext cx="428552" cy="0"/>
          </a:xfrm>
          <a:prstGeom prst="straightConnector1">
            <a:avLst/>
          </a:prstGeom>
          <a:noFill/>
          <a:ln w="21590" cap="flat" cmpd="sng">
            <a:solidFill>
              <a:srgbClr val="EE6D2B"/>
            </a:solidFill>
            <a:prstDash val="solid"/>
            <a:round/>
            <a:headEnd type="oval" w="lg" len="lg"/>
            <a:tailEnd type="none" w="lg" len="lg"/>
          </a:ln>
          <a:effectLst/>
        </p:spPr>
      </p:cxnSp>
      <p:sp>
        <p:nvSpPr>
          <p:cNvPr id="30" name="圓角化同側角落矩形 29">
            <a:extLst>
              <a:ext uri="{FF2B5EF4-FFF2-40B4-BE49-F238E27FC236}">
                <a16:creationId xmlns:a16="http://schemas.microsoft.com/office/drawing/2014/main" id="{490DB6C8-7140-7B47-8B56-D476DF9B77BB}"/>
              </a:ext>
            </a:extLst>
          </p:cNvPr>
          <p:cNvSpPr/>
          <p:nvPr/>
        </p:nvSpPr>
        <p:spPr>
          <a:xfrm>
            <a:off x="519634" y="3263500"/>
            <a:ext cx="1606142" cy="1457237"/>
          </a:xfrm>
          <a:prstGeom prst="round2SameRect">
            <a:avLst>
              <a:gd name="adj1" fmla="val 8951"/>
              <a:gd name="adj2" fmla="val 0"/>
            </a:avLst>
          </a:prstGeom>
          <a:noFill/>
          <a:ln w="21590" cap="flat" cmpd="sng">
            <a:solidFill>
              <a:srgbClr val="EE6D2B"/>
            </a:solidFill>
            <a:prstDash val="solid"/>
            <a:round/>
            <a:headEnd type="oval" w="lg" len="lg"/>
            <a:tailEnd type="none" w="lg" len="lg"/>
          </a:ln>
          <a:effectLst/>
        </p:spPr>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31" name="TextBox 8">
            <a:extLst>
              <a:ext uri="{FF2B5EF4-FFF2-40B4-BE49-F238E27FC236}">
                <a16:creationId xmlns:a16="http://schemas.microsoft.com/office/drawing/2014/main" id="{6B50D91C-A003-A84C-9D20-F8A06B38A0CD}"/>
              </a:ext>
            </a:extLst>
          </p:cNvPr>
          <p:cNvSpPr txBox="1"/>
          <p:nvPr/>
        </p:nvSpPr>
        <p:spPr>
          <a:xfrm>
            <a:off x="613242" y="3343667"/>
            <a:ext cx="1595232" cy="738664"/>
          </a:xfrm>
          <a:prstGeom prst="rect">
            <a:avLst/>
          </a:prstGeom>
          <a:noFill/>
        </p:spPr>
        <p:txBody>
          <a:bodyPr wrap="square" rtlCol="0" anchor="t">
            <a:spAutoFit/>
          </a:bodyPr>
          <a:lstStyle/>
          <a:p>
            <a:r>
              <a:rPr lang="en-US" altLang="zh-TW" b="1">
                <a:solidFill>
                  <a:schemeClr val="tx1"/>
                </a:solidFill>
                <a:latin typeface="Arial" panose="020B0604020202020204" pitchFamily="34" charset="0"/>
                <a:ea typeface="Microsoft JhengHei" panose="020B0604030504040204" pitchFamily="34" charset="-120"/>
                <a:cs typeface="Arial" panose="020B0604020202020204" pitchFamily="34" charset="0"/>
              </a:rPr>
              <a:t>Lockable trays with 2 keys provided</a:t>
            </a:r>
            <a:endParaRPr lang="en-US" altLang="zh-TW" sz="12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32" name="圖片 31" descr="一張含有 室內, 遙遠, 遊戲, 影片 的圖片&#10;&#10;自動產生的描述">
            <a:extLst>
              <a:ext uri="{FF2B5EF4-FFF2-40B4-BE49-F238E27FC236}">
                <a16:creationId xmlns:a16="http://schemas.microsoft.com/office/drawing/2014/main" id="{012D1C6D-C891-9747-80F1-0CCE1010C0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817" y="3992125"/>
            <a:ext cx="1225542" cy="1002221"/>
          </a:xfrm>
          <a:prstGeom prst="rect">
            <a:avLst/>
          </a:prstGeom>
        </p:spPr>
      </p:pic>
      <p:cxnSp>
        <p:nvCxnSpPr>
          <p:cNvPr id="24" name="直線單箭頭接點 23">
            <a:extLst>
              <a:ext uri="{FF2B5EF4-FFF2-40B4-BE49-F238E27FC236}">
                <a16:creationId xmlns:a16="http://schemas.microsoft.com/office/drawing/2014/main" id="{F3790E8F-EA9A-4C94-A035-4C7D3B4B55A8}"/>
              </a:ext>
            </a:extLst>
          </p:cNvPr>
          <p:cNvCxnSpPr>
            <a:cxnSpLocks/>
          </p:cNvCxnSpPr>
          <p:nvPr/>
        </p:nvCxnSpPr>
        <p:spPr>
          <a:xfrm>
            <a:off x="1909482" y="2345889"/>
            <a:ext cx="677934" cy="0"/>
          </a:xfrm>
          <a:prstGeom prst="straightConnector1">
            <a:avLst/>
          </a:prstGeom>
          <a:noFill/>
          <a:ln w="21590" cap="flat" cmpd="sng">
            <a:solidFill>
              <a:srgbClr val="EE6D2B"/>
            </a:solidFill>
            <a:prstDash val="solid"/>
            <a:round/>
            <a:headEnd type="oval" w="lg" len="lg"/>
            <a:tailEnd type="none" w="lg" len="lg"/>
          </a:ln>
          <a:effectLst/>
        </p:spPr>
      </p:cxnSp>
      <p:cxnSp>
        <p:nvCxnSpPr>
          <p:cNvPr id="21" name="Shape 193">
            <a:extLst>
              <a:ext uri="{FF2B5EF4-FFF2-40B4-BE49-F238E27FC236}">
                <a16:creationId xmlns:a16="http://schemas.microsoft.com/office/drawing/2014/main" id="{AB454546-E624-264B-A4E8-5B5C884E8C6A}"/>
              </a:ext>
            </a:extLst>
          </p:cNvPr>
          <p:cNvCxnSpPr>
            <a:cxnSpLocks/>
          </p:cNvCxnSpPr>
          <p:nvPr/>
        </p:nvCxnSpPr>
        <p:spPr>
          <a:xfrm rot="10800000">
            <a:off x="5422041" y="1860898"/>
            <a:ext cx="1914861" cy="63"/>
          </a:xfrm>
          <a:prstGeom prst="bentConnector3">
            <a:avLst>
              <a:gd name="adj1" fmla="val 50000"/>
            </a:avLst>
          </a:prstGeom>
          <a:noFill/>
          <a:ln w="21590" cap="flat" cmpd="sng">
            <a:solidFill>
              <a:srgbClr val="EE6D2B"/>
            </a:solidFill>
            <a:prstDash val="solid"/>
            <a:round/>
            <a:headEnd type="oval" w="lg" len="lg"/>
            <a:tailEnd type="none" w="lg" len="lg"/>
          </a:ln>
          <a:effectLst/>
        </p:spPr>
      </p:cxnSp>
      <p:cxnSp>
        <p:nvCxnSpPr>
          <p:cNvPr id="22" name="Shape 193">
            <a:extLst>
              <a:ext uri="{FF2B5EF4-FFF2-40B4-BE49-F238E27FC236}">
                <a16:creationId xmlns:a16="http://schemas.microsoft.com/office/drawing/2014/main" id="{ADFDE0ED-545B-B14B-B05E-98D94F19DC09}"/>
              </a:ext>
            </a:extLst>
          </p:cNvPr>
          <p:cNvCxnSpPr>
            <a:cxnSpLocks/>
          </p:cNvCxnSpPr>
          <p:nvPr/>
        </p:nvCxnSpPr>
        <p:spPr>
          <a:xfrm rot="10800000">
            <a:off x="5422041" y="2166870"/>
            <a:ext cx="1914861" cy="63"/>
          </a:xfrm>
          <a:prstGeom prst="bentConnector3">
            <a:avLst>
              <a:gd name="adj1" fmla="val 50000"/>
            </a:avLst>
          </a:prstGeom>
          <a:noFill/>
          <a:ln w="21590" cap="flat" cmpd="sng">
            <a:solidFill>
              <a:srgbClr val="EE6D2B"/>
            </a:solidFill>
            <a:prstDash val="solid"/>
            <a:round/>
            <a:headEnd type="oval" w="lg" len="lg"/>
            <a:tailEnd type="none" w="lg" len="lg"/>
          </a:ln>
          <a:effectLst/>
        </p:spPr>
      </p:cxnSp>
      <p:sp>
        <p:nvSpPr>
          <p:cNvPr id="25" name="TextBox 13">
            <a:extLst>
              <a:ext uri="{FF2B5EF4-FFF2-40B4-BE49-F238E27FC236}">
                <a16:creationId xmlns:a16="http://schemas.microsoft.com/office/drawing/2014/main" id="{9F6ED035-341E-574F-9D10-21F03E4F241E}"/>
              </a:ext>
            </a:extLst>
          </p:cNvPr>
          <p:cNvSpPr txBox="1">
            <a:spLocks noChangeArrowheads="1"/>
          </p:cNvSpPr>
          <p:nvPr/>
        </p:nvSpPr>
        <p:spPr bwMode="auto">
          <a:xfrm>
            <a:off x="7350436" y="1662675"/>
            <a:ext cx="1762896" cy="338542"/>
          </a:xfrm>
          <a:prstGeom prst="rect">
            <a:avLst/>
          </a:prstGeom>
          <a:noFill/>
          <a:ln w="9525">
            <a:noFill/>
            <a:miter lim="800000"/>
            <a:headEnd/>
            <a:tailEnd/>
          </a:ln>
        </p:spPr>
        <p:txBody>
          <a:bodyPr wrap="square" lIns="121908" tIns="60954" rIns="121908" bIns="60954">
            <a:spAutoFit/>
          </a:bodyPr>
          <a:lstStyle/>
          <a:p>
            <a:pPr eaLnBrk="1" hangingPunct="1">
              <a:defRPr/>
            </a:pPr>
            <a:r>
              <a:rPr lang="en-US" altLang="zh-TW" b="1">
                <a:solidFill>
                  <a:schemeClr val="tx1"/>
                </a:solidFill>
                <a:latin typeface="Arial" panose="020B0604020202020204" pitchFamily="34" charset="0"/>
                <a:ea typeface="微軟正黑體" pitchFamily="34" charset="-120"/>
                <a:cs typeface="Arial" panose="020B0604020202020204" pitchFamily="34" charset="0"/>
              </a:rPr>
              <a:t>LCM info. display</a:t>
            </a:r>
            <a:endParaRPr lang="en-US" altLang="en-US" b="1">
              <a:solidFill>
                <a:schemeClr val="tx1"/>
              </a:solidFill>
              <a:latin typeface="Arial" panose="020B0604020202020204" pitchFamily="34" charset="0"/>
              <a:ea typeface="微軟正黑體" pitchFamily="34" charset="-120"/>
              <a:cs typeface="Arial" panose="020B0604020202020204" pitchFamily="34" charset="0"/>
            </a:endParaRPr>
          </a:p>
        </p:txBody>
      </p:sp>
      <p:sp>
        <p:nvSpPr>
          <p:cNvPr id="28" name="TextBox 13">
            <a:extLst>
              <a:ext uri="{FF2B5EF4-FFF2-40B4-BE49-F238E27FC236}">
                <a16:creationId xmlns:a16="http://schemas.microsoft.com/office/drawing/2014/main" id="{234008CE-2937-DF46-B8FD-9B5D2DBF173E}"/>
              </a:ext>
            </a:extLst>
          </p:cNvPr>
          <p:cNvSpPr txBox="1">
            <a:spLocks noChangeArrowheads="1"/>
          </p:cNvSpPr>
          <p:nvPr/>
        </p:nvSpPr>
        <p:spPr bwMode="auto">
          <a:xfrm>
            <a:off x="7360178" y="1971874"/>
            <a:ext cx="1762896" cy="677096"/>
          </a:xfrm>
          <a:prstGeom prst="rect">
            <a:avLst/>
          </a:prstGeom>
          <a:noFill/>
          <a:ln w="9525">
            <a:noFill/>
            <a:miter lim="800000"/>
            <a:headEnd/>
            <a:tailEnd/>
          </a:ln>
        </p:spPr>
        <p:txBody>
          <a:bodyPr wrap="square" lIns="121908" tIns="60954" rIns="121908" bIns="60954">
            <a:spAutoFit/>
          </a:bodyPr>
          <a:lstStyle/>
          <a:p>
            <a:pPr eaLnBrk="1" hangingPunct="1">
              <a:defRPr/>
            </a:pPr>
            <a:r>
              <a:rPr lang="en-US" altLang="zh-TW" b="1">
                <a:solidFill>
                  <a:schemeClr val="tx1"/>
                </a:solidFill>
                <a:latin typeface="Arial" panose="020B0604020202020204" pitchFamily="34" charset="0"/>
                <a:ea typeface="微軟正黑體" pitchFamily="34" charset="-120"/>
                <a:cs typeface="Arial" panose="020B0604020202020204" pitchFamily="34" charset="0"/>
              </a:rPr>
              <a:t>IR receiver</a:t>
            </a:r>
          </a:p>
          <a:p>
            <a:pPr eaLnBrk="1" hangingPunct="1">
              <a:defRPr/>
            </a:pPr>
            <a:r>
              <a:rPr lang="en-US" altLang="en-US" sz="1050">
                <a:solidFill>
                  <a:schemeClr val="tx1"/>
                </a:solidFill>
                <a:latin typeface="Arial" panose="020B0604020202020204" pitchFamily="34" charset="0"/>
                <a:ea typeface="微軟正黑體" pitchFamily="34" charset="-120"/>
                <a:cs typeface="Arial" panose="020B0604020202020204" pitchFamily="34" charset="0"/>
              </a:rPr>
              <a:t>Supporting RM-IR004 remote controller</a:t>
            </a:r>
          </a:p>
        </p:txBody>
      </p:sp>
    </p:spTree>
    <p:extLst>
      <p:ext uri="{BB962C8B-B14F-4D97-AF65-F5344CB8AC3E}">
        <p14:creationId xmlns:p14="http://schemas.microsoft.com/office/powerpoint/2010/main" val="948077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a:extLst>
              <a:ext uri="{FF2B5EF4-FFF2-40B4-BE49-F238E27FC236}">
                <a16:creationId xmlns:a16="http://schemas.microsoft.com/office/drawing/2014/main" id="{830849F6-16D3-4D20-AE6B-1D03D50AB3B1}"/>
              </a:ext>
            </a:extLst>
          </p:cNvPr>
          <p:cNvPicPr>
            <a:picLocks noChangeAspect="1"/>
          </p:cNvPicPr>
          <p:nvPr/>
        </p:nvPicPr>
        <p:blipFill>
          <a:blip r:embed="rId2">
            <a:alphaModFix amt="80000"/>
            <a:duotone>
              <a:schemeClr val="accent6">
                <a:shade val="45000"/>
                <a:satMod val="135000"/>
              </a:schemeClr>
              <a:prstClr val="white"/>
            </a:duotone>
          </a:blip>
          <a:stretch>
            <a:fillRect/>
          </a:stretch>
        </p:blipFill>
        <p:spPr>
          <a:xfrm>
            <a:off x="-167798" y="863174"/>
            <a:ext cx="1778663" cy="1924979"/>
          </a:xfrm>
          <a:prstGeom prst="rect">
            <a:avLst/>
          </a:prstGeom>
        </p:spPr>
      </p:pic>
      <p:grpSp>
        <p:nvGrpSpPr>
          <p:cNvPr id="30" name="群組 29">
            <a:extLst>
              <a:ext uri="{FF2B5EF4-FFF2-40B4-BE49-F238E27FC236}">
                <a16:creationId xmlns:a16="http://schemas.microsoft.com/office/drawing/2014/main" id="{94DBB5DC-6378-4043-B2CB-0C324BB8A495}"/>
              </a:ext>
            </a:extLst>
          </p:cNvPr>
          <p:cNvGrpSpPr/>
          <p:nvPr/>
        </p:nvGrpSpPr>
        <p:grpSpPr>
          <a:xfrm>
            <a:off x="1894467" y="1974800"/>
            <a:ext cx="368445" cy="416342"/>
            <a:chOff x="2616694" y="2376147"/>
            <a:chExt cx="1637076" cy="1849893"/>
          </a:xfrm>
          <a:solidFill>
            <a:srgbClr val="000000">
              <a:alpha val="0"/>
            </a:srgbClr>
          </a:solidFill>
        </p:grpSpPr>
        <p:sp>
          <p:nvSpPr>
            <p:cNvPr id="31" name="手繪多邊形: 圖案 30">
              <a:extLst>
                <a:ext uri="{FF2B5EF4-FFF2-40B4-BE49-F238E27FC236}">
                  <a16:creationId xmlns:a16="http://schemas.microsoft.com/office/drawing/2014/main" id="{28F5A8B8-A769-43E4-9369-227B1368894A}"/>
                </a:ext>
              </a:extLst>
            </p:cNvPr>
            <p:cNvSpPr/>
            <p:nvPr/>
          </p:nvSpPr>
          <p:spPr>
            <a:xfrm rot="8404859">
              <a:off x="3181076" y="2409765"/>
              <a:ext cx="1072694" cy="1816275"/>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74977 w 930304"/>
                <a:gd name="connsiteY0" fmla="*/ 448788 h 1553412"/>
                <a:gd name="connsiteX1" fmla="*/ 930304 w 930304"/>
                <a:gd name="connsiteY1" fmla="*/ 1378014 h 1553412"/>
                <a:gd name="connsiteX2" fmla="*/ 378075 w 930304"/>
                <a:gd name="connsiteY2" fmla="*/ 1553412 h 1553412"/>
                <a:gd name="connsiteX3" fmla="*/ 0 w 930304"/>
                <a:gd name="connsiteY3" fmla="*/ 0 h 1553412"/>
                <a:gd name="connsiteX4" fmla="*/ 374977 w 930304"/>
                <a:gd name="connsiteY4" fmla="*/ 448788 h 1553412"/>
                <a:gd name="connsiteX0" fmla="*/ 209651 w 764978"/>
                <a:gd name="connsiteY0" fmla="*/ 260934 h 1365558"/>
                <a:gd name="connsiteX1" fmla="*/ 764978 w 764978"/>
                <a:gd name="connsiteY1" fmla="*/ 1190160 h 1365558"/>
                <a:gd name="connsiteX2" fmla="*/ 212749 w 764978"/>
                <a:gd name="connsiteY2" fmla="*/ 1365558 h 1365558"/>
                <a:gd name="connsiteX3" fmla="*/ 0 w 764978"/>
                <a:gd name="connsiteY3" fmla="*/ 0 h 1365558"/>
                <a:gd name="connsiteX4" fmla="*/ 209651 w 764978"/>
                <a:gd name="connsiteY4" fmla="*/ 260934 h 1365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8" h="1365558">
                  <a:moveTo>
                    <a:pt x="209651" y="260934"/>
                  </a:moveTo>
                  <a:lnTo>
                    <a:pt x="764978" y="1190160"/>
                  </a:lnTo>
                  <a:lnTo>
                    <a:pt x="212749" y="1365558"/>
                  </a:lnTo>
                  <a:lnTo>
                    <a:pt x="0" y="0"/>
                  </a:lnTo>
                  <a:lnTo>
                    <a:pt x="209651" y="2609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sym typeface="Arial" panose="020B0604020202020204" pitchFamily="34" charset="0"/>
              </a:endParaRPr>
            </a:p>
          </p:txBody>
        </p:sp>
        <p:pic>
          <p:nvPicPr>
            <p:cNvPr id="32" name="圖片 31">
              <a:extLst>
                <a:ext uri="{FF2B5EF4-FFF2-40B4-BE49-F238E27FC236}">
                  <a16:creationId xmlns:a16="http://schemas.microsoft.com/office/drawing/2014/main" id="{A20041F7-6746-4C1E-8EF0-81DDF936DE7E}"/>
                </a:ext>
              </a:extLst>
            </p:cNvPr>
            <p:cNvPicPr>
              <a:picLocks noChangeAspect="1"/>
            </p:cNvPicPr>
            <p:nvPr/>
          </p:nvPicPr>
          <p:blipFill rotWithShape="1">
            <a:blip r:embed="rId3" cstate="screen">
              <a:alphaModFix amt="0"/>
              <a:extLst>
                <a:ext uri="{28A0092B-C50C-407E-A947-70E740481C1C}">
                  <a14:useLocalDpi xmlns:a14="http://schemas.microsoft.com/office/drawing/2010/main"/>
                </a:ext>
              </a:extLst>
            </a:blip>
            <a:srcRect/>
            <a:stretch/>
          </p:blipFill>
          <p:spPr>
            <a:xfrm>
              <a:off x="2616694" y="2376147"/>
              <a:ext cx="853154" cy="800474"/>
            </a:xfrm>
            <a:prstGeom prst="roundRect">
              <a:avLst>
                <a:gd name="adj" fmla="val 50000"/>
              </a:avLst>
            </a:prstGeom>
            <a:grpFill/>
          </p:spPr>
        </p:pic>
      </p:grpSp>
      <p:grpSp>
        <p:nvGrpSpPr>
          <p:cNvPr id="33" name="群組 32">
            <a:extLst>
              <a:ext uri="{FF2B5EF4-FFF2-40B4-BE49-F238E27FC236}">
                <a16:creationId xmlns:a16="http://schemas.microsoft.com/office/drawing/2014/main" id="{ED54C927-18CE-4BFD-96CA-2DE1BF4D7316}"/>
              </a:ext>
            </a:extLst>
          </p:cNvPr>
          <p:cNvGrpSpPr/>
          <p:nvPr/>
        </p:nvGrpSpPr>
        <p:grpSpPr>
          <a:xfrm>
            <a:off x="2033411" y="2534658"/>
            <a:ext cx="487589" cy="316706"/>
            <a:chOff x="2616694" y="3277556"/>
            <a:chExt cx="2166451" cy="1407184"/>
          </a:xfrm>
          <a:solidFill>
            <a:srgbClr val="000000">
              <a:alpha val="0"/>
            </a:srgbClr>
          </a:solidFill>
        </p:grpSpPr>
        <p:sp>
          <p:nvSpPr>
            <p:cNvPr id="34" name="手繪多邊形: 圖案 33">
              <a:extLst>
                <a:ext uri="{FF2B5EF4-FFF2-40B4-BE49-F238E27FC236}">
                  <a16:creationId xmlns:a16="http://schemas.microsoft.com/office/drawing/2014/main" id="{C65EC492-5D82-45B3-8B31-FCE3A3E49411}"/>
                </a:ext>
              </a:extLst>
            </p:cNvPr>
            <p:cNvSpPr/>
            <p:nvPr/>
          </p:nvSpPr>
          <p:spPr>
            <a:xfrm rot="7892004">
              <a:off x="3282220" y="3183815"/>
              <a:ext cx="1074175" cy="1927675"/>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213239 w 828166"/>
                <a:gd name="connsiteY0" fmla="*/ 307201 h 1454416"/>
                <a:gd name="connsiteX1" fmla="*/ 828166 w 828166"/>
                <a:gd name="connsiteY1" fmla="*/ 1229443 h 1454416"/>
                <a:gd name="connsiteX2" fmla="*/ 284317 w 828166"/>
                <a:gd name="connsiteY2" fmla="*/ 1454416 h 1454416"/>
                <a:gd name="connsiteX3" fmla="*/ 0 w 828166"/>
                <a:gd name="connsiteY3" fmla="*/ 0 h 1454416"/>
                <a:gd name="connsiteX4" fmla="*/ 213239 w 828166"/>
                <a:gd name="connsiteY4" fmla="*/ 307201 h 1454416"/>
                <a:gd name="connsiteX0" fmla="*/ 213239 w 828166"/>
                <a:gd name="connsiteY0" fmla="*/ 307201 h 1422864"/>
                <a:gd name="connsiteX1" fmla="*/ 828166 w 828166"/>
                <a:gd name="connsiteY1" fmla="*/ 1229443 h 1422864"/>
                <a:gd name="connsiteX2" fmla="*/ 266882 w 828166"/>
                <a:gd name="connsiteY2" fmla="*/ 1422864 h 1422864"/>
                <a:gd name="connsiteX3" fmla="*/ 0 w 828166"/>
                <a:gd name="connsiteY3" fmla="*/ 0 h 1422864"/>
                <a:gd name="connsiteX4" fmla="*/ 213239 w 828166"/>
                <a:gd name="connsiteY4" fmla="*/ 307201 h 1422864"/>
                <a:gd name="connsiteX0" fmla="*/ 213239 w 828166"/>
                <a:gd name="connsiteY0" fmla="*/ 307201 h 1449314"/>
                <a:gd name="connsiteX1" fmla="*/ 828166 w 828166"/>
                <a:gd name="connsiteY1" fmla="*/ 1229443 h 1449314"/>
                <a:gd name="connsiteX2" fmla="*/ 204412 w 828166"/>
                <a:gd name="connsiteY2" fmla="*/ 1449314 h 1449314"/>
                <a:gd name="connsiteX3" fmla="*/ 0 w 828166"/>
                <a:gd name="connsiteY3" fmla="*/ 0 h 1449314"/>
                <a:gd name="connsiteX4" fmla="*/ 213239 w 828166"/>
                <a:gd name="connsiteY4" fmla="*/ 307201 h 1449314"/>
                <a:gd name="connsiteX0" fmla="*/ 213239 w 766034"/>
                <a:gd name="connsiteY0" fmla="*/ 307201 h 1449314"/>
                <a:gd name="connsiteX1" fmla="*/ 766034 w 766034"/>
                <a:gd name="connsiteY1" fmla="*/ 1277896 h 1449314"/>
                <a:gd name="connsiteX2" fmla="*/ 204412 w 766034"/>
                <a:gd name="connsiteY2" fmla="*/ 1449314 h 1449314"/>
                <a:gd name="connsiteX3" fmla="*/ 0 w 766034"/>
                <a:gd name="connsiteY3" fmla="*/ 0 h 1449314"/>
                <a:gd name="connsiteX4" fmla="*/ 213239 w 766034"/>
                <a:gd name="connsiteY4" fmla="*/ 307201 h 1449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034" h="1449314">
                  <a:moveTo>
                    <a:pt x="213239" y="307201"/>
                  </a:moveTo>
                  <a:lnTo>
                    <a:pt x="766034" y="1277896"/>
                  </a:lnTo>
                  <a:lnTo>
                    <a:pt x="204412" y="1449314"/>
                  </a:lnTo>
                  <a:lnTo>
                    <a:pt x="0" y="0"/>
                  </a:lnTo>
                  <a:lnTo>
                    <a:pt x="213239" y="3072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sym typeface="Arial" panose="020B0604020202020204" pitchFamily="34" charset="0"/>
              </a:endParaRPr>
            </a:p>
          </p:txBody>
        </p:sp>
        <p:pic>
          <p:nvPicPr>
            <p:cNvPr id="35" name="圖片 34">
              <a:extLst>
                <a:ext uri="{FF2B5EF4-FFF2-40B4-BE49-F238E27FC236}">
                  <a16:creationId xmlns:a16="http://schemas.microsoft.com/office/drawing/2014/main" id="{F5CBEBB3-384A-4A72-A3BF-D7D9ED281D5E}"/>
                </a:ext>
              </a:extLst>
            </p:cNvPr>
            <p:cNvPicPr>
              <a:picLocks noChangeAspect="1"/>
            </p:cNvPicPr>
            <p:nvPr/>
          </p:nvPicPr>
          <p:blipFill rotWithShape="1">
            <a:blip r:embed="rId4" cstate="screen">
              <a:alphaModFix amt="0"/>
              <a:extLst>
                <a:ext uri="{28A0092B-C50C-407E-A947-70E740481C1C}">
                  <a14:useLocalDpi xmlns:a14="http://schemas.microsoft.com/office/drawing/2010/main"/>
                </a:ext>
              </a:extLst>
            </a:blip>
            <a:srcRect/>
            <a:stretch/>
          </p:blipFill>
          <p:spPr>
            <a:xfrm>
              <a:off x="2616694" y="3277556"/>
              <a:ext cx="853154" cy="800474"/>
            </a:xfrm>
            <a:prstGeom prst="roundRect">
              <a:avLst>
                <a:gd name="adj" fmla="val 50000"/>
              </a:avLst>
            </a:prstGeom>
            <a:grpFill/>
          </p:spPr>
        </p:pic>
      </p:grpSp>
      <p:grpSp>
        <p:nvGrpSpPr>
          <p:cNvPr id="36" name="群組 35">
            <a:extLst>
              <a:ext uri="{FF2B5EF4-FFF2-40B4-BE49-F238E27FC236}">
                <a16:creationId xmlns:a16="http://schemas.microsoft.com/office/drawing/2014/main" id="{13576131-8F6D-406C-BC09-208C7B866366}"/>
              </a:ext>
            </a:extLst>
          </p:cNvPr>
          <p:cNvGrpSpPr/>
          <p:nvPr/>
        </p:nvGrpSpPr>
        <p:grpSpPr>
          <a:xfrm>
            <a:off x="1864614" y="2983036"/>
            <a:ext cx="342848" cy="192372"/>
            <a:chOff x="2616694" y="4068722"/>
            <a:chExt cx="1523339" cy="854748"/>
          </a:xfrm>
          <a:solidFill>
            <a:srgbClr val="000000">
              <a:alpha val="0"/>
            </a:srgbClr>
          </a:solidFill>
        </p:grpSpPr>
        <p:sp>
          <p:nvSpPr>
            <p:cNvPr id="37" name="手繪多邊形: 圖案 36">
              <a:extLst>
                <a:ext uri="{FF2B5EF4-FFF2-40B4-BE49-F238E27FC236}">
                  <a16:creationId xmlns:a16="http://schemas.microsoft.com/office/drawing/2014/main" id="{A231E14F-F5CE-421F-909E-7E365127598D}"/>
                </a:ext>
              </a:extLst>
            </p:cNvPr>
            <p:cNvSpPr/>
            <p:nvPr/>
          </p:nvSpPr>
          <p:spPr>
            <a:xfrm rot="6036187">
              <a:off x="3121513" y="3904949"/>
              <a:ext cx="854748" cy="1182293"/>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384938 w 924200"/>
                <a:gd name="connsiteY0" fmla="*/ 645501 h 1541720"/>
                <a:gd name="connsiteX1" fmla="*/ 924200 w 924200"/>
                <a:gd name="connsiteY1" fmla="*/ 1316747 h 1541720"/>
                <a:gd name="connsiteX2" fmla="*/ 380351 w 924200"/>
                <a:gd name="connsiteY2" fmla="*/ 1541720 h 1541720"/>
                <a:gd name="connsiteX3" fmla="*/ 0 w 924200"/>
                <a:gd name="connsiteY3" fmla="*/ 0 h 1541720"/>
                <a:gd name="connsiteX4" fmla="*/ 384938 w 924200"/>
                <a:gd name="connsiteY4" fmla="*/ 645501 h 1541720"/>
                <a:gd name="connsiteX0" fmla="*/ 93018 w 632280"/>
                <a:gd name="connsiteY0" fmla="*/ 32828 h 929047"/>
                <a:gd name="connsiteX1" fmla="*/ 632280 w 632280"/>
                <a:gd name="connsiteY1" fmla="*/ 704074 h 929047"/>
                <a:gd name="connsiteX2" fmla="*/ 88431 w 632280"/>
                <a:gd name="connsiteY2" fmla="*/ 929047 h 929047"/>
                <a:gd name="connsiteX3" fmla="*/ 0 w 632280"/>
                <a:gd name="connsiteY3" fmla="*/ 0 h 929047"/>
                <a:gd name="connsiteX4" fmla="*/ 93018 w 632280"/>
                <a:gd name="connsiteY4" fmla="*/ 32828 h 929047"/>
                <a:gd name="connsiteX0" fmla="*/ 93018 w 632280"/>
                <a:gd name="connsiteY0" fmla="*/ 32828 h 883518"/>
                <a:gd name="connsiteX1" fmla="*/ 632280 w 632280"/>
                <a:gd name="connsiteY1" fmla="*/ 704074 h 883518"/>
                <a:gd name="connsiteX2" fmla="*/ 97624 w 632280"/>
                <a:gd name="connsiteY2" fmla="*/ 883518 h 883518"/>
                <a:gd name="connsiteX3" fmla="*/ 0 w 632280"/>
                <a:gd name="connsiteY3" fmla="*/ 0 h 883518"/>
                <a:gd name="connsiteX4" fmla="*/ 93018 w 632280"/>
                <a:gd name="connsiteY4" fmla="*/ 32828 h 883518"/>
                <a:gd name="connsiteX0" fmla="*/ 93018 w 609552"/>
                <a:gd name="connsiteY0" fmla="*/ 32828 h 883518"/>
                <a:gd name="connsiteX1" fmla="*/ 609552 w 609552"/>
                <a:gd name="connsiteY1" fmla="*/ 653917 h 883518"/>
                <a:gd name="connsiteX2" fmla="*/ 97624 w 609552"/>
                <a:gd name="connsiteY2" fmla="*/ 883518 h 883518"/>
                <a:gd name="connsiteX3" fmla="*/ 0 w 609552"/>
                <a:gd name="connsiteY3" fmla="*/ 0 h 883518"/>
                <a:gd name="connsiteX4" fmla="*/ 93018 w 609552"/>
                <a:gd name="connsiteY4" fmla="*/ 32828 h 883518"/>
                <a:gd name="connsiteX0" fmla="*/ 93018 w 609552"/>
                <a:gd name="connsiteY0" fmla="*/ 32828 h 888901"/>
                <a:gd name="connsiteX1" fmla="*/ 609552 w 609552"/>
                <a:gd name="connsiteY1" fmla="*/ 653917 h 888901"/>
                <a:gd name="connsiteX2" fmla="*/ 79576 w 609552"/>
                <a:gd name="connsiteY2" fmla="*/ 888901 h 888901"/>
                <a:gd name="connsiteX3" fmla="*/ 0 w 609552"/>
                <a:gd name="connsiteY3" fmla="*/ 0 h 888901"/>
                <a:gd name="connsiteX4" fmla="*/ 93018 w 609552"/>
                <a:gd name="connsiteY4" fmla="*/ 32828 h 88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52" h="888901">
                  <a:moveTo>
                    <a:pt x="93018" y="32828"/>
                  </a:moveTo>
                  <a:lnTo>
                    <a:pt x="609552" y="653917"/>
                  </a:lnTo>
                  <a:lnTo>
                    <a:pt x="79576" y="888901"/>
                  </a:lnTo>
                  <a:lnTo>
                    <a:pt x="0" y="0"/>
                  </a:lnTo>
                  <a:lnTo>
                    <a:pt x="93018" y="328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sym typeface="Arial" panose="020B0604020202020204" pitchFamily="34" charset="0"/>
              </a:endParaRPr>
            </a:p>
          </p:txBody>
        </p:sp>
        <p:pic>
          <p:nvPicPr>
            <p:cNvPr id="38" name="圖片 37">
              <a:extLst>
                <a:ext uri="{FF2B5EF4-FFF2-40B4-BE49-F238E27FC236}">
                  <a16:creationId xmlns:a16="http://schemas.microsoft.com/office/drawing/2014/main" id="{EDADDA46-C3B7-4D32-A82A-0801FDC4C406}"/>
                </a:ext>
              </a:extLst>
            </p:cNvPr>
            <p:cNvPicPr>
              <a:picLocks noChangeAspect="1"/>
            </p:cNvPicPr>
            <p:nvPr/>
          </p:nvPicPr>
          <p:blipFill rotWithShape="1">
            <a:blip r:embed="rId5" cstate="screen">
              <a:alphaModFix amt="0"/>
              <a:extLst>
                <a:ext uri="{28A0092B-C50C-407E-A947-70E740481C1C}">
                  <a14:useLocalDpi xmlns:a14="http://schemas.microsoft.com/office/drawing/2010/main"/>
                </a:ext>
              </a:extLst>
            </a:blip>
            <a:srcRect/>
            <a:stretch/>
          </p:blipFill>
          <p:spPr>
            <a:xfrm>
              <a:off x="2616694" y="4078030"/>
              <a:ext cx="853154" cy="800474"/>
            </a:xfrm>
            <a:prstGeom prst="roundRect">
              <a:avLst>
                <a:gd name="adj" fmla="val 50000"/>
              </a:avLst>
            </a:prstGeom>
            <a:grpFill/>
          </p:spPr>
        </p:pic>
      </p:grpSp>
      <p:grpSp>
        <p:nvGrpSpPr>
          <p:cNvPr id="39" name="群組 38">
            <a:extLst>
              <a:ext uri="{FF2B5EF4-FFF2-40B4-BE49-F238E27FC236}">
                <a16:creationId xmlns:a16="http://schemas.microsoft.com/office/drawing/2014/main" id="{775090A0-37C8-4117-8CD8-778A29F9E794}"/>
              </a:ext>
            </a:extLst>
          </p:cNvPr>
          <p:cNvGrpSpPr/>
          <p:nvPr/>
        </p:nvGrpSpPr>
        <p:grpSpPr>
          <a:xfrm>
            <a:off x="1989426" y="3476480"/>
            <a:ext cx="449871" cy="253610"/>
            <a:chOff x="2616694" y="4631426"/>
            <a:chExt cx="1998868" cy="1126840"/>
          </a:xfrm>
          <a:solidFill>
            <a:srgbClr val="000000">
              <a:alpha val="0"/>
            </a:srgbClr>
          </a:solidFill>
        </p:grpSpPr>
        <p:sp>
          <p:nvSpPr>
            <p:cNvPr id="40" name="手繪多邊形: 圖案 39">
              <a:extLst>
                <a:ext uri="{FF2B5EF4-FFF2-40B4-BE49-F238E27FC236}">
                  <a16:creationId xmlns:a16="http://schemas.microsoft.com/office/drawing/2014/main" id="{F758B989-360F-42E9-B9CD-B5C73FD672A9}"/>
                </a:ext>
              </a:extLst>
            </p:cNvPr>
            <p:cNvSpPr/>
            <p:nvPr/>
          </p:nvSpPr>
          <p:spPr>
            <a:xfrm rot="6036187">
              <a:off x="3231672" y="4374375"/>
              <a:ext cx="1126840" cy="1640941"/>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384938 w 924200"/>
                <a:gd name="connsiteY0" fmla="*/ 645501 h 1541720"/>
                <a:gd name="connsiteX1" fmla="*/ 924200 w 924200"/>
                <a:gd name="connsiteY1" fmla="*/ 1316747 h 1541720"/>
                <a:gd name="connsiteX2" fmla="*/ 380351 w 924200"/>
                <a:gd name="connsiteY2" fmla="*/ 1541720 h 1541720"/>
                <a:gd name="connsiteX3" fmla="*/ 0 w 924200"/>
                <a:gd name="connsiteY3" fmla="*/ 0 h 1541720"/>
                <a:gd name="connsiteX4" fmla="*/ 384938 w 924200"/>
                <a:gd name="connsiteY4" fmla="*/ 645501 h 1541720"/>
                <a:gd name="connsiteX0" fmla="*/ 93018 w 632280"/>
                <a:gd name="connsiteY0" fmla="*/ 32828 h 929047"/>
                <a:gd name="connsiteX1" fmla="*/ 632280 w 632280"/>
                <a:gd name="connsiteY1" fmla="*/ 704074 h 929047"/>
                <a:gd name="connsiteX2" fmla="*/ 88431 w 632280"/>
                <a:gd name="connsiteY2" fmla="*/ 929047 h 929047"/>
                <a:gd name="connsiteX3" fmla="*/ 0 w 632280"/>
                <a:gd name="connsiteY3" fmla="*/ 0 h 929047"/>
                <a:gd name="connsiteX4" fmla="*/ 93018 w 632280"/>
                <a:gd name="connsiteY4" fmla="*/ 32828 h 929047"/>
                <a:gd name="connsiteX0" fmla="*/ 93018 w 632280"/>
                <a:gd name="connsiteY0" fmla="*/ 32828 h 883518"/>
                <a:gd name="connsiteX1" fmla="*/ 632280 w 632280"/>
                <a:gd name="connsiteY1" fmla="*/ 704074 h 883518"/>
                <a:gd name="connsiteX2" fmla="*/ 97624 w 632280"/>
                <a:gd name="connsiteY2" fmla="*/ 883518 h 883518"/>
                <a:gd name="connsiteX3" fmla="*/ 0 w 632280"/>
                <a:gd name="connsiteY3" fmla="*/ 0 h 883518"/>
                <a:gd name="connsiteX4" fmla="*/ 93018 w 632280"/>
                <a:gd name="connsiteY4" fmla="*/ 32828 h 883518"/>
                <a:gd name="connsiteX0" fmla="*/ 93018 w 609552"/>
                <a:gd name="connsiteY0" fmla="*/ 32828 h 883518"/>
                <a:gd name="connsiteX1" fmla="*/ 609552 w 609552"/>
                <a:gd name="connsiteY1" fmla="*/ 653917 h 883518"/>
                <a:gd name="connsiteX2" fmla="*/ 97624 w 609552"/>
                <a:gd name="connsiteY2" fmla="*/ 883518 h 883518"/>
                <a:gd name="connsiteX3" fmla="*/ 0 w 609552"/>
                <a:gd name="connsiteY3" fmla="*/ 0 h 883518"/>
                <a:gd name="connsiteX4" fmla="*/ 93018 w 609552"/>
                <a:gd name="connsiteY4" fmla="*/ 32828 h 883518"/>
                <a:gd name="connsiteX0" fmla="*/ 191882 w 708416"/>
                <a:gd name="connsiteY0" fmla="*/ 165279 h 1015969"/>
                <a:gd name="connsiteX1" fmla="*/ 708416 w 708416"/>
                <a:gd name="connsiteY1" fmla="*/ 786368 h 1015969"/>
                <a:gd name="connsiteX2" fmla="*/ 196488 w 708416"/>
                <a:gd name="connsiteY2" fmla="*/ 1015969 h 1015969"/>
                <a:gd name="connsiteX3" fmla="*/ 0 w 708416"/>
                <a:gd name="connsiteY3" fmla="*/ 0 h 1015969"/>
                <a:gd name="connsiteX4" fmla="*/ 191882 w 708416"/>
                <a:gd name="connsiteY4" fmla="*/ 165279 h 1015969"/>
                <a:gd name="connsiteX0" fmla="*/ 164238 w 708416"/>
                <a:gd name="connsiteY0" fmla="*/ 0 h 1024827"/>
                <a:gd name="connsiteX1" fmla="*/ 708416 w 708416"/>
                <a:gd name="connsiteY1" fmla="*/ 795226 h 1024827"/>
                <a:gd name="connsiteX2" fmla="*/ 196488 w 708416"/>
                <a:gd name="connsiteY2" fmla="*/ 1024827 h 1024827"/>
                <a:gd name="connsiteX3" fmla="*/ 0 w 708416"/>
                <a:gd name="connsiteY3" fmla="*/ 8858 h 1024827"/>
                <a:gd name="connsiteX4" fmla="*/ 164238 w 708416"/>
                <a:gd name="connsiteY4" fmla="*/ 0 h 1024827"/>
                <a:gd name="connsiteX0" fmla="*/ 207911 w 752089"/>
                <a:gd name="connsiteY0" fmla="*/ 144846 h 1169673"/>
                <a:gd name="connsiteX1" fmla="*/ 752089 w 752089"/>
                <a:gd name="connsiteY1" fmla="*/ 940072 h 1169673"/>
                <a:gd name="connsiteX2" fmla="*/ 240161 w 752089"/>
                <a:gd name="connsiteY2" fmla="*/ 1169673 h 1169673"/>
                <a:gd name="connsiteX3" fmla="*/ 0 w 752089"/>
                <a:gd name="connsiteY3" fmla="*/ 0 h 1169673"/>
                <a:gd name="connsiteX4" fmla="*/ 207911 w 752089"/>
                <a:gd name="connsiteY4" fmla="*/ 144846 h 1169673"/>
                <a:gd name="connsiteX0" fmla="*/ 207911 w 761865"/>
                <a:gd name="connsiteY0" fmla="*/ 144846 h 1169673"/>
                <a:gd name="connsiteX1" fmla="*/ 761865 w 761865"/>
                <a:gd name="connsiteY1" fmla="*/ 995129 h 1169673"/>
                <a:gd name="connsiteX2" fmla="*/ 240161 w 761865"/>
                <a:gd name="connsiteY2" fmla="*/ 1169673 h 1169673"/>
                <a:gd name="connsiteX3" fmla="*/ 0 w 761865"/>
                <a:gd name="connsiteY3" fmla="*/ 0 h 1169673"/>
                <a:gd name="connsiteX4" fmla="*/ 207911 w 761865"/>
                <a:gd name="connsiteY4" fmla="*/ 144846 h 1169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865" h="1169673">
                  <a:moveTo>
                    <a:pt x="207911" y="144846"/>
                  </a:moveTo>
                  <a:lnTo>
                    <a:pt x="761865" y="995129"/>
                  </a:lnTo>
                  <a:lnTo>
                    <a:pt x="240161" y="1169673"/>
                  </a:lnTo>
                  <a:lnTo>
                    <a:pt x="0" y="0"/>
                  </a:lnTo>
                  <a:lnTo>
                    <a:pt x="207911" y="14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sym typeface="Arial" panose="020B0604020202020204" pitchFamily="34" charset="0"/>
              </a:endParaRPr>
            </a:p>
          </p:txBody>
        </p:sp>
        <p:pic>
          <p:nvPicPr>
            <p:cNvPr id="41" name="圖片 40">
              <a:extLst>
                <a:ext uri="{FF2B5EF4-FFF2-40B4-BE49-F238E27FC236}">
                  <a16:creationId xmlns:a16="http://schemas.microsoft.com/office/drawing/2014/main" id="{B4E50BEB-66FC-40DA-8574-0B89B7FC5011}"/>
                </a:ext>
              </a:extLst>
            </p:cNvPr>
            <p:cNvPicPr>
              <a:picLocks noChangeAspect="1"/>
            </p:cNvPicPr>
            <p:nvPr/>
          </p:nvPicPr>
          <p:blipFill rotWithShape="1">
            <a:blip r:embed="rId6" cstate="screen">
              <a:alphaModFix amt="0"/>
              <a:extLst>
                <a:ext uri="{28A0092B-C50C-407E-A947-70E740481C1C}">
                  <a14:useLocalDpi xmlns:a14="http://schemas.microsoft.com/office/drawing/2010/main"/>
                </a:ext>
              </a:extLst>
            </a:blip>
            <a:srcRect/>
            <a:stretch/>
          </p:blipFill>
          <p:spPr>
            <a:xfrm>
              <a:off x="2616694" y="4836402"/>
              <a:ext cx="853154" cy="800474"/>
            </a:xfrm>
            <a:prstGeom prst="roundRect">
              <a:avLst>
                <a:gd name="adj" fmla="val 50000"/>
              </a:avLst>
            </a:prstGeom>
            <a:grpFill/>
          </p:spPr>
        </p:pic>
      </p:grpSp>
      <p:grpSp>
        <p:nvGrpSpPr>
          <p:cNvPr id="42" name="群組 41">
            <a:extLst>
              <a:ext uri="{FF2B5EF4-FFF2-40B4-BE49-F238E27FC236}">
                <a16:creationId xmlns:a16="http://schemas.microsoft.com/office/drawing/2014/main" id="{E73C0F90-696B-4E7F-8C0B-3A2E9CCDCF82}"/>
              </a:ext>
            </a:extLst>
          </p:cNvPr>
          <p:cNvGrpSpPr/>
          <p:nvPr/>
        </p:nvGrpSpPr>
        <p:grpSpPr>
          <a:xfrm>
            <a:off x="1962671" y="3940643"/>
            <a:ext cx="426930" cy="279066"/>
            <a:chOff x="2616694" y="5210726"/>
            <a:chExt cx="1896933" cy="1239949"/>
          </a:xfrm>
          <a:solidFill>
            <a:srgbClr val="000000">
              <a:alpha val="0"/>
            </a:srgbClr>
          </a:solidFill>
        </p:grpSpPr>
        <p:sp>
          <p:nvSpPr>
            <p:cNvPr id="43" name="手繪多邊形: 圖案 42">
              <a:extLst>
                <a:ext uri="{FF2B5EF4-FFF2-40B4-BE49-F238E27FC236}">
                  <a16:creationId xmlns:a16="http://schemas.microsoft.com/office/drawing/2014/main" id="{9FB076EA-BC79-4E1B-A136-D5FBCF5387BB}"/>
                </a:ext>
              </a:extLst>
            </p:cNvPr>
            <p:cNvSpPr/>
            <p:nvPr/>
          </p:nvSpPr>
          <p:spPr>
            <a:xfrm rot="6036187">
              <a:off x="3137873" y="5074922"/>
              <a:ext cx="1239949" cy="1511558"/>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384938 w 924200"/>
                <a:gd name="connsiteY0" fmla="*/ 645501 h 1541720"/>
                <a:gd name="connsiteX1" fmla="*/ 924200 w 924200"/>
                <a:gd name="connsiteY1" fmla="*/ 1316747 h 1541720"/>
                <a:gd name="connsiteX2" fmla="*/ 380351 w 924200"/>
                <a:gd name="connsiteY2" fmla="*/ 1541720 h 1541720"/>
                <a:gd name="connsiteX3" fmla="*/ 0 w 924200"/>
                <a:gd name="connsiteY3" fmla="*/ 0 h 1541720"/>
                <a:gd name="connsiteX4" fmla="*/ 384938 w 924200"/>
                <a:gd name="connsiteY4" fmla="*/ 645501 h 1541720"/>
                <a:gd name="connsiteX0" fmla="*/ 93018 w 632280"/>
                <a:gd name="connsiteY0" fmla="*/ 32828 h 929047"/>
                <a:gd name="connsiteX1" fmla="*/ 632280 w 632280"/>
                <a:gd name="connsiteY1" fmla="*/ 704074 h 929047"/>
                <a:gd name="connsiteX2" fmla="*/ 88431 w 632280"/>
                <a:gd name="connsiteY2" fmla="*/ 929047 h 929047"/>
                <a:gd name="connsiteX3" fmla="*/ 0 w 632280"/>
                <a:gd name="connsiteY3" fmla="*/ 0 h 929047"/>
                <a:gd name="connsiteX4" fmla="*/ 93018 w 632280"/>
                <a:gd name="connsiteY4" fmla="*/ 32828 h 929047"/>
                <a:gd name="connsiteX0" fmla="*/ 93018 w 632280"/>
                <a:gd name="connsiteY0" fmla="*/ 32828 h 883518"/>
                <a:gd name="connsiteX1" fmla="*/ 632280 w 632280"/>
                <a:gd name="connsiteY1" fmla="*/ 704074 h 883518"/>
                <a:gd name="connsiteX2" fmla="*/ 97624 w 632280"/>
                <a:gd name="connsiteY2" fmla="*/ 883518 h 883518"/>
                <a:gd name="connsiteX3" fmla="*/ 0 w 632280"/>
                <a:gd name="connsiteY3" fmla="*/ 0 h 883518"/>
                <a:gd name="connsiteX4" fmla="*/ 93018 w 632280"/>
                <a:gd name="connsiteY4" fmla="*/ 32828 h 883518"/>
                <a:gd name="connsiteX0" fmla="*/ 93018 w 609552"/>
                <a:gd name="connsiteY0" fmla="*/ 32828 h 883518"/>
                <a:gd name="connsiteX1" fmla="*/ 609552 w 609552"/>
                <a:gd name="connsiteY1" fmla="*/ 653917 h 883518"/>
                <a:gd name="connsiteX2" fmla="*/ 97624 w 609552"/>
                <a:gd name="connsiteY2" fmla="*/ 883518 h 883518"/>
                <a:gd name="connsiteX3" fmla="*/ 0 w 609552"/>
                <a:gd name="connsiteY3" fmla="*/ 0 h 883518"/>
                <a:gd name="connsiteX4" fmla="*/ 93018 w 609552"/>
                <a:gd name="connsiteY4" fmla="*/ 32828 h 883518"/>
                <a:gd name="connsiteX0" fmla="*/ 191882 w 708416"/>
                <a:gd name="connsiteY0" fmla="*/ 165279 h 1015969"/>
                <a:gd name="connsiteX1" fmla="*/ 708416 w 708416"/>
                <a:gd name="connsiteY1" fmla="*/ 786368 h 1015969"/>
                <a:gd name="connsiteX2" fmla="*/ 196488 w 708416"/>
                <a:gd name="connsiteY2" fmla="*/ 1015969 h 1015969"/>
                <a:gd name="connsiteX3" fmla="*/ 0 w 708416"/>
                <a:gd name="connsiteY3" fmla="*/ 0 h 1015969"/>
                <a:gd name="connsiteX4" fmla="*/ 191882 w 708416"/>
                <a:gd name="connsiteY4" fmla="*/ 165279 h 1015969"/>
                <a:gd name="connsiteX0" fmla="*/ 164238 w 708416"/>
                <a:gd name="connsiteY0" fmla="*/ 0 h 1024827"/>
                <a:gd name="connsiteX1" fmla="*/ 708416 w 708416"/>
                <a:gd name="connsiteY1" fmla="*/ 795226 h 1024827"/>
                <a:gd name="connsiteX2" fmla="*/ 196488 w 708416"/>
                <a:gd name="connsiteY2" fmla="*/ 1024827 h 1024827"/>
                <a:gd name="connsiteX3" fmla="*/ 0 w 708416"/>
                <a:gd name="connsiteY3" fmla="*/ 8858 h 1024827"/>
                <a:gd name="connsiteX4" fmla="*/ 164238 w 708416"/>
                <a:gd name="connsiteY4" fmla="*/ 0 h 1024827"/>
                <a:gd name="connsiteX0" fmla="*/ 207911 w 752089"/>
                <a:gd name="connsiteY0" fmla="*/ 144846 h 1169673"/>
                <a:gd name="connsiteX1" fmla="*/ 752089 w 752089"/>
                <a:gd name="connsiteY1" fmla="*/ 940072 h 1169673"/>
                <a:gd name="connsiteX2" fmla="*/ 240161 w 752089"/>
                <a:gd name="connsiteY2" fmla="*/ 1169673 h 1169673"/>
                <a:gd name="connsiteX3" fmla="*/ 0 w 752089"/>
                <a:gd name="connsiteY3" fmla="*/ 0 h 1169673"/>
                <a:gd name="connsiteX4" fmla="*/ 207911 w 752089"/>
                <a:gd name="connsiteY4" fmla="*/ 144846 h 1169673"/>
                <a:gd name="connsiteX0" fmla="*/ 207911 w 749179"/>
                <a:gd name="connsiteY0" fmla="*/ 144846 h 1169673"/>
                <a:gd name="connsiteX1" fmla="*/ 749179 w 749179"/>
                <a:gd name="connsiteY1" fmla="*/ 972881 h 1169673"/>
                <a:gd name="connsiteX2" fmla="*/ 240161 w 749179"/>
                <a:gd name="connsiteY2" fmla="*/ 1169673 h 1169673"/>
                <a:gd name="connsiteX3" fmla="*/ 0 w 749179"/>
                <a:gd name="connsiteY3" fmla="*/ 0 h 1169673"/>
                <a:gd name="connsiteX4" fmla="*/ 207911 w 749179"/>
                <a:gd name="connsiteY4" fmla="*/ 144846 h 1169673"/>
                <a:gd name="connsiteX0" fmla="*/ 396645 w 937913"/>
                <a:gd name="connsiteY0" fmla="*/ 27011 h 1051838"/>
                <a:gd name="connsiteX1" fmla="*/ 937913 w 937913"/>
                <a:gd name="connsiteY1" fmla="*/ 855046 h 1051838"/>
                <a:gd name="connsiteX2" fmla="*/ 428895 w 937913"/>
                <a:gd name="connsiteY2" fmla="*/ 1051838 h 1051838"/>
                <a:gd name="connsiteX3" fmla="*/ 0 w 937913"/>
                <a:gd name="connsiteY3" fmla="*/ 0 h 1051838"/>
                <a:gd name="connsiteX4" fmla="*/ 396645 w 937913"/>
                <a:gd name="connsiteY4" fmla="*/ 27011 h 1051838"/>
                <a:gd name="connsiteX0" fmla="*/ 236161 w 937913"/>
                <a:gd name="connsiteY0" fmla="*/ 33357 h 1051838"/>
                <a:gd name="connsiteX1" fmla="*/ 937913 w 937913"/>
                <a:gd name="connsiteY1" fmla="*/ 855046 h 1051838"/>
                <a:gd name="connsiteX2" fmla="*/ 428895 w 937913"/>
                <a:gd name="connsiteY2" fmla="*/ 1051838 h 1051838"/>
                <a:gd name="connsiteX3" fmla="*/ 0 w 937913"/>
                <a:gd name="connsiteY3" fmla="*/ 0 h 1051838"/>
                <a:gd name="connsiteX4" fmla="*/ 236161 w 937913"/>
                <a:gd name="connsiteY4" fmla="*/ 33357 h 1051838"/>
                <a:gd name="connsiteX0" fmla="*/ 94623 w 796375"/>
                <a:gd name="connsiteY0" fmla="*/ 0 h 1018481"/>
                <a:gd name="connsiteX1" fmla="*/ 796375 w 796375"/>
                <a:gd name="connsiteY1" fmla="*/ 821689 h 1018481"/>
                <a:gd name="connsiteX2" fmla="*/ 287357 w 796375"/>
                <a:gd name="connsiteY2" fmla="*/ 1018481 h 1018481"/>
                <a:gd name="connsiteX3" fmla="*/ 0 w 796375"/>
                <a:gd name="connsiteY3" fmla="*/ 284080 h 1018481"/>
                <a:gd name="connsiteX4" fmla="*/ 94623 w 796375"/>
                <a:gd name="connsiteY4" fmla="*/ 0 h 1018481"/>
                <a:gd name="connsiteX0" fmla="*/ 101348 w 803100"/>
                <a:gd name="connsiteY0" fmla="*/ 0 h 1018481"/>
                <a:gd name="connsiteX1" fmla="*/ 803100 w 803100"/>
                <a:gd name="connsiteY1" fmla="*/ 821689 h 1018481"/>
                <a:gd name="connsiteX2" fmla="*/ 294082 w 803100"/>
                <a:gd name="connsiteY2" fmla="*/ 1018481 h 1018481"/>
                <a:gd name="connsiteX3" fmla="*/ 0 w 803100"/>
                <a:gd name="connsiteY3" fmla="*/ 283106 h 1018481"/>
                <a:gd name="connsiteX4" fmla="*/ 101348 w 803100"/>
                <a:gd name="connsiteY4" fmla="*/ 0 h 1018481"/>
                <a:gd name="connsiteX0" fmla="*/ 98573 w 803100"/>
                <a:gd name="connsiteY0" fmla="*/ 0 h 997211"/>
                <a:gd name="connsiteX1" fmla="*/ 803100 w 803100"/>
                <a:gd name="connsiteY1" fmla="*/ 800419 h 997211"/>
                <a:gd name="connsiteX2" fmla="*/ 294082 w 803100"/>
                <a:gd name="connsiteY2" fmla="*/ 997211 h 997211"/>
                <a:gd name="connsiteX3" fmla="*/ 0 w 803100"/>
                <a:gd name="connsiteY3" fmla="*/ 261836 h 997211"/>
                <a:gd name="connsiteX4" fmla="*/ 98573 w 803100"/>
                <a:gd name="connsiteY4" fmla="*/ 0 h 997211"/>
                <a:gd name="connsiteX0" fmla="*/ 98573 w 757231"/>
                <a:gd name="connsiteY0" fmla="*/ 0 h 997211"/>
                <a:gd name="connsiteX1" fmla="*/ 757231 w 757231"/>
                <a:gd name="connsiteY1" fmla="*/ 726582 h 997211"/>
                <a:gd name="connsiteX2" fmla="*/ 294082 w 757231"/>
                <a:gd name="connsiteY2" fmla="*/ 997211 h 997211"/>
                <a:gd name="connsiteX3" fmla="*/ 0 w 757231"/>
                <a:gd name="connsiteY3" fmla="*/ 261836 h 997211"/>
                <a:gd name="connsiteX4" fmla="*/ 98573 w 757231"/>
                <a:gd name="connsiteY4" fmla="*/ 0 h 997211"/>
                <a:gd name="connsiteX0" fmla="*/ 172162 w 830820"/>
                <a:gd name="connsiteY0" fmla="*/ 0 h 997211"/>
                <a:gd name="connsiteX1" fmla="*/ 830820 w 830820"/>
                <a:gd name="connsiteY1" fmla="*/ 726582 h 997211"/>
                <a:gd name="connsiteX2" fmla="*/ 367671 w 830820"/>
                <a:gd name="connsiteY2" fmla="*/ 997211 h 997211"/>
                <a:gd name="connsiteX3" fmla="*/ 0 w 830820"/>
                <a:gd name="connsiteY3" fmla="*/ 290175 h 997211"/>
                <a:gd name="connsiteX4" fmla="*/ 172162 w 830820"/>
                <a:gd name="connsiteY4" fmla="*/ 0 h 997211"/>
                <a:gd name="connsiteX0" fmla="*/ 0 w 838338"/>
                <a:gd name="connsiteY0" fmla="*/ 0 h 1077448"/>
                <a:gd name="connsiteX1" fmla="*/ 838338 w 838338"/>
                <a:gd name="connsiteY1" fmla="*/ 806819 h 1077448"/>
                <a:gd name="connsiteX2" fmla="*/ 375189 w 838338"/>
                <a:gd name="connsiteY2" fmla="*/ 1077448 h 1077448"/>
                <a:gd name="connsiteX3" fmla="*/ 7518 w 838338"/>
                <a:gd name="connsiteY3" fmla="*/ 370412 h 1077448"/>
                <a:gd name="connsiteX4" fmla="*/ 0 w 838338"/>
                <a:gd name="connsiteY4" fmla="*/ 0 h 107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338" h="1077448">
                  <a:moveTo>
                    <a:pt x="0" y="0"/>
                  </a:moveTo>
                  <a:lnTo>
                    <a:pt x="838338" y="806819"/>
                  </a:lnTo>
                  <a:lnTo>
                    <a:pt x="375189" y="1077448"/>
                  </a:lnTo>
                  <a:lnTo>
                    <a:pt x="7518" y="37041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sym typeface="Arial" panose="020B0604020202020204" pitchFamily="34" charset="0"/>
              </a:endParaRPr>
            </a:p>
          </p:txBody>
        </p:sp>
        <p:pic>
          <p:nvPicPr>
            <p:cNvPr id="44" name="圖片 43">
              <a:extLst>
                <a:ext uri="{FF2B5EF4-FFF2-40B4-BE49-F238E27FC236}">
                  <a16:creationId xmlns:a16="http://schemas.microsoft.com/office/drawing/2014/main" id="{66ADF73E-E76F-48F5-850F-ECAD9EAF2A5B}"/>
                </a:ext>
              </a:extLst>
            </p:cNvPr>
            <p:cNvPicPr>
              <a:picLocks noChangeAspect="1"/>
            </p:cNvPicPr>
            <p:nvPr/>
          </p:nvPicPr>
          <p:blipFill rotWithShape="1">
            <a:blip r:embed="rId7" cstate="screen">
              <a:alphaModFix amt="0"/>
              <a:extLst>
                <a:ext uri="{28A0092B-C50C-407E-A947-70E740481C1C}">
                  <a14:useLocalDpi xmlns:a14="http://schemas.microsoft.com/office/drawing/2010/main"/>
                </a:ext>
              </a:extLst>
            </a:blip>
            <a:srcRect/>
            <a:stretch/>
          </p:blipFill>
          <p:spPr>
            <a:xfrm>
              <a:off x="2616694" y="5626568"/>
              <a:ext cx="853154" cy="800474"/>
            </a:xfrm>
            <a:prstGeom prst="roundRect">
              <a:avLst>
                <a:gd name="adj" fmla="val 50000"/>
              </a:avLst>
            </a:prstGeom>
            <a:grpFill/>
          </p:spPr>
        </p:pic>
      </p:grpSp>
      <p:grpSp>
        <p:nvGrpSpPr>
          <p:cNvPr id="45" name="群組 44">
            <a:extLst>
              <a:ext uri="{FF2B5EF4-FFF2-40B4-BE49-F238E27FC236}">
                <a16:creationId xmlns:a16="http://schemas.microsoft.com/office/drawing/2014/main" id="{A5D12CC1-9636-42F2-8C0F-B2D325C81914}"/>
              </a:ext>
            </a:extLst>
          </p:cNvPr>
          <p:cNvGrpSpPr/>
          <p:nvPr/>
        </p:nvGrpSpPr>
        <p:grpSpPr>
          <a:xfrm>
            <a:off x="7480127" y="1114348"/>
            <a:ext cx="312375" cy="339684"/>
            <a:chOff x="9487780" y="957610"/>
            <a:chExt cx="1387944" cy="1509285"/>
          </a:xfrm>
          <a:solidFill>
            <a:srgbClr val="000000">
              <a:alpha val="0"/>
            </a:srgbClr>
          </a:solidFill>
        </p:grpSpPr>
        <p:sp>
          <p:nvSpPr>
            <p:cNvPr id="46" name="手繪多邊形: 圖案 45">
              <a:extLst>
                <a:ext uri="{FF2B5EF4-FFF2-40B4-BE49-F238E27FC236}">
                  <a16:creationId xmlns:a16="http://schemas.microsoft.com/office/drawing/2014/main" id="{F890D0AF-0EFC-46C0-BFB9-B1FAB4BB0AA1}"/>
                </a:ext>
              </a:extLst>
            </p:cNvPr>
            <p:cNvSpPr/>
            <p:nvPr/>
          </p:nvSpPr>
          <p:spPr>
            <a:xfrm rot="13858085">
              <a:off x="9594267" y="1192476"/>
              <a:ext cx="1167932" cy="1380906"/>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384938 w 924200"/>
                <a:gd name="connsiteY0" fmla="*/ 645501 h 1541720"/>
                <a:gd name="connsiteX1" fmla="*/ 924200 w 924200"/>
                <a:gd name="connsiteY1" fmla="*/ 1316747 h 1541720"/>
                <a:gd name="connsiteX2" fmla="*/ 380351 w 924200"/>
                <a:gd name="connsiteY2" fmla="*/ 1541720 h 1541720"/>
                <a:gd name="connsiteX3" fmla="*/ 0 w 924200"/>
                <a:gd name="connsiteY3" fmla="*/ 0 h 1541720"/>
                <a:gd name="connsiteX4" fmla="*/ 384938 w 924200"/>
                <a:gd name="connsiteY4" fmla="*/ 645501 h 1541720"/>
                <a:gd name="connsiteX0" fmla="*/ 93018 w 632280"/>
                <a:gd name="connsiteY0" fmla="*/ 32828 h 929047"/>
                <a:gd name="connsiteX1" fmla="*/ 632280 w 632280"/>
                <a:gd name="connsiteY1" fmla="*/ 704074 h 929047"/>
                <a:gd name="connsiteX2" fmla="*/ 88431 w 632280"/>
                <a:gd name="connsiteY2" fmla="*/ 929047 h 929047"/>
                <a:gd name="connsiteX3" fmla="*/ 0 w 632280"/>
                <a:gd name="connsiteY3" fmla="*/ 0 h 929047"/>
                <a:gd name="connsiteX4" fmla="*/ 93018 w 632280"/>
                <a:gd name="connsiteY4" fmla="*/ 32828 h 929047"/>
                <a:gd name="connsiteX0" fmla="*/ 93018 w 632280"/>
                <a:gd name="connsiteY0" fmla="*/ 32828 h 883518"/>
                <a:gd name="connsiteX1" fmla="*/ 632280 w 632280"/>
                <a:gd name="connsiteY1" fmla="*/ 704074 h 883518"/>
                <a:gd name="connsiteX2" fmla="*/ 97624 w 632280"/>
                <a:gd name="connsiteY2" fmla="*/ 883518 h 883518"/>
                <a:gd name="connsiteX3" fmla="*/ 0 w 632280"/>
                <a:gd name="connsiteY3" fmla="*/ 0 h 883518"/>
                <a:gd name="connsiteX4" fmla="*/ 93018 w 632280"/>
                <a:gd name="connsiteY4" fmla="*/ 32828 h 883518"/>
                <a:gd name="connsiteX0" fmla="*/ 93018 w 609552"/>
                <a:gd name="connsiteY0" fmla="*/ 32828 h 883518"/>
                <a:gd name="connsiteX1" fmla="*/ 609552 w 609552"/>
                <a:gd name="connsiteY1" fmla="*/ 653917 h 883518"/>
                <a:gd name="connsiteX2" fmla="*/ 97624 w 609552"/>
                <a:gd name="connsiteY2" fmla="*/ 883518 h 883518"/>
                <a:gd name="connsiteX3" fmla="*/ 0 w 609552"/>
                <a:gd name="connsiteY3" fmla="*/ 0 h 883518"/>
                <a:gd name="connsiteX4" fmla="*/ 93018 w 609552"/>
                <a:gd name="connsiteY4" fmla="*/ 32828 h 883518"/>
                <a:gd name="connsiteX0" fmla="*/ 191882 w 708416"/>
                <a:gd name="connsiteY0" fmla="*/ 165279 h 1015969"/>
                <a:gd name="connsiteX1" fmla="*/ 708416 w 708416"/>
                <a:gd name="connsiteY1" fmla="*/ 786368 h 1015969"/>
                <a:gd name="connsiteX2" fmla="*/ 196488 w 708416"/>
                <a:gd name="connsiteY2" fmla="*/ 1015969 h 1015969"/>
                <a:gd name="connsiteX3" fmla="*/ 0 w 708416"/>
                <a:gd name="connsiteY3" fmla="*/ 0 h 1015969"/>
                <a:gd name="connsiteX4" fmla="*/ 191882 w 708416"/>
                <a:gd name="connsiteY4" fmla="*/ 165279 h 1015969"/>
                <a:gd name="connsiteX0" fmla="*/ 164238 w 708416"/>
                <a:gd name="connsiteY0" fmla="*/ 0 h 1024827"/>
                <a:gd name="connsiteX1" fmla="*/ 708416 w 708416"/>
                <a:gd name="connsiteY1" fmla="*/ 795226 h 1024827"/>
                <a:gd name="connsiteX2" fmla="*/ 196488 w 708416"/>
                <a:gd name="connsiteY2" fmla="*/ 1024827 h 1024827"/>
                <a:gd name="connsiteX3" fmla="*/ 0 w 708416"/>
                <a:gd name="connsiteY3" fmla="*/ 8858 h 1024827"/>
                <a:gd name="connsiteX4" fmla="*/ 164238 w 708416"/>
                <a:gd name="connsiteY4" fmla="*/ 0 h 1024827"/>
                <a:gd name="connsiteX0" fmla="*/ 207911 w 752089"/>
                <a:gd name="connsiteY0" fmla="*/ 144846 h 1169673"/>
                <a:gd name="connsiteX1" fmla="*/ 752089 w 752089"/>
                <a:gd name="connsiteY1" fmla="*/ 940072 h 1169673"/>
                <a:gd name="connsiteX2" fmla="*/ 240161 w 752089"/>
                <a:gd name="connsiteY2" fmla="*/ 1169673 h 1169673"/>
                <a:gd name="connsiteX3" fmla="*/ 0 w 752089"/>
                <a:gd name="connsiteY3" fmla="*/ 0 h 1169673"/>
                <a:gd name="connsiteX4" fmla="*/ 207911 w 752089"/>
                <a:gd name="connsiteY4" fmla="*/ 144846 h 1169673"/>
                <a:gd name="connsiteX0" fmla="*/ 207911 w 749179"/>
                <a:gd name="connsiteY0" fmla="*/ 144846 h 1169673"/>
                <a:gd name="connsiteX1" fmla="*/ 749179 w 749179"/>
                <a:gd name="connsiteY1" fmla="*/ 972881 h 1169673"/>
                <a:gd name="connsiteX2" fmla="*/ 240161 w 749179"/>
                <a:gd name="connsiteY2" fmla="*/ 1169673 h 1169673"/>
                <a:gd name="connsiteX3" fmla="*/ 0 w 749179"/>
                <a:gd name="connsiteY3" fmla="*/ 0 h 1169673"/>
                <a:gd name="connsiteX4" fmla="*/ 207911 w 749179"/>
                <a:gd name="connsiteY4" fmla="*/ 144846 h 1169673"/>
                <a:gd name="connsiteX0" fmla="*/ 396645 w 937913"/>
                <a:gd name="connsiteY0" fmla="*/ 27011 h 1051838"/>
                <a:gd name="connsiteX1" fmla="*/ 937913 w 937913"/>
                <a:gd name="connsiteY1" fmla="*/ 855046 h 1051838"/>
                <a:gd name="connsiteX2" fmla="*/ 428895 w 937913"/>
                <a:gd name="connsiteY2" fmla="*/ 1051838 h 1051838"/>
                <a:gd name="connsiteX3" fmla="*/ 0 w 937913"/>
                <a:gd name="connsiteY3" fmla="*/ 0 h 1051838"/>
                <a:gd name="connsiteX4" fmla="*/ 396645 w 937913"/>
                <a:gd name="connsiteY4" fmla="*/ 27011 h 1051838"/>
                <a:gd name="connsiteX0" fmla="*/ 236161 w 937913"/>
                <a:gd name="connsiteY0" fmla="*/ 33357 h 1051838"/>
                <a:gd name="connsiteX1" fmla="*/ 937913 w 937913"/>
                <a:gd name="connsiteY1" fmla="*/ 855046 h 1051838"/>
                <a:gd name="connsiteX2" fmla="*/ 428895 w 937913"/>
                <a:gd name="connsiteY2" fmla="*/ 1051838 h 1051838"/>
                <a:gd name="connsiteX3" fmla="*/ 0 w 937913"/>
                <a:gd name="connsiteY3" fmla="*/ 0 h 1051838"/>
                <a:gd name="connsiteX4" fmla="*/ 236161 w 937913"/>
                <a:gd name="connsiteY4" fmla="*/ 33357 h 1051838"/>
                <a:gd name="connsiteX0" fmla="*/ 94623 w 796375"/>
                <a:gd name="connsiteY0" fmla="*/ 0 h 1018481"/>
                <a:gd name="connsiteX1" fmla="*/ 796375 w 796375"/>
                <a:gd name="connsiteY1" fmla="*/ 821689 h 1018481"/>
                <a:gd name="connsiteX2" fmla="*/ 287357 w 796375"/>
                <a:gd name="connsiteY2" fmla="*/ 1018481 h 1018481"/>
                <a:gd name="connsiteX3" fmla="*/ 0 w 796375"/>
                <a:gd name="connsiteY3" fmla="*/ 284080 h 1018481"/>
                <a:gd name="connsiteX4" fmla="*/ 94623 w 796375"/>
                <a:gd name="connsiteY4" fmla="*/ 0 h 1018481"/>
                <a:gd name="connsiteX0" fmla="*/ 101348 w 803100"/>
                <a:gd name="connsiteY0" fmla="*/ 0 h 1018481"/>
                <a:gd name="connsiteX1" fmla="*/ 803100 w 803100"/>
                <a:gd name="connsiteY1" fmla="*/ 821689 h 1018481"/>
                <a:gd name="connsiteX2" fmla="*/ 294082 w 803100"/>
                <a:gd name="connsiteY2" fmla="*/ 1018481 h 1018481"/>
                <a:gd name="connsiteX3" fmla="*/ 0 w 803100"/>
                <a:gd name="connsiteY3" fmla="*/ 283106 h 1018481"/>
                <a:gd name="connsiteX4" fmla="*/ 101348 w 803100"/>
                <a:gd name="connsiteY4" fmla="*/ 0 h 1018481"/>
                <a:gd name="connsiteX0" fmla="*/ 98573 w 803100"/>
                <a:gd name="connsiteY0" fmla="*/ 0 h 997211"/>
                <a:gd name="connsiteX1" fmla="*/ 803100 w 803100"/>
                <a:gd name="connsiteY1" fmla="*/ 800419 h 997211"/>
                <a:gd name="connsiteX2" fmla="*/ 294082 w 803100"/>
                <a:gd name="connsiteY2" fmla="*/ 997211 h 997211"/>
                <a:gd name="connsiteX3" fmla="*/ 0 w 803100"/>
                <a:gd name="connsiteY3" fmla="*/ 261836 h 997211"/>
                <a:gd name="connsiteX4" fmla="*/ 98573 w 803100"/>
                <a:gd name="connsiteY4" fmla="*/ 0 h 997211"/>
                <a:gd name="connsiteX0" fmla="*/ 98573 w 757231"/>
                <a:gd name="connsiteY0" fmla="*/ 0 h 997211"/>
                <a:gd name="connsiteX1" fmla="*/ 757231 w 757231"/>
                <a:gd name="connsiteY1" fmla="*/ 726582 h 997211"/>
                <a:gd name="connsiteX2" fmla="*/ 294082 w 757231"/>
                <a:gd name="connsiteY2" fmla="*/ 997211 h 997211"/>
                <a:gd name="connsiteX3" fmla="*/ 0 w 757231"/>
                <a:gd name="connsiteY3" fmla="*/ 261836 h 997211"/>
                <a:gd name="connsiteX4" fmla="*/ 98573 w 757231"/>
                <a:gd name="connsiteY4" fmla="*/ 0 h 997211"/>
                <a:gd name="connsiteX0" fmla="*/ 172162 w 830820"/>
                <a:gd name="connsiteY0" fmla="*/ 0 h 997211"/>
                <a:gd name="connsiteX1" fmla="*/ 830820 w 830820"/>
                <a:gd name="connsiteY1" fmla="*/ 726582 h 997211"/>
                <a:gd name="connsiteX2" fmla="*/ 367671 w 830820"/>
                <a:gd name="connsiteY2" fmla="*/ 997211 h 997211"/>
                <a:gd name="connsiteX3" fmla="*/ 0 w 830820"/>
                <a:gd name="connsiteY3" fmla="*/ 290175 h 997211"/>
                <a:gd name="connsiteX4" fmla="*/ 172162 w 830820"/>
                <a:gd name="connsiteY4" fmla="*/ 0 h 997211"/>
                <a:gd name="connsiteX0" fmla="*/ 0 w 838338"/>
                <a:gd name="connsiteY0" fmla="*/ 0 h 1077448"/>
                <a:gd name="connsiteX1" fmla="*/ 838338 w 838338"/>
                <a:gd name="connsiteY1" fmla="*/ 806819 h 1077448"/>
                <a:gd name="connsiteX2" fmla="*/ 375189 w 838338"/>
                <a:gd name="connsiteY2" fmla="*/ 1077448 h 1077448"/>
                <a:gd name="connsiteX3" fmla="*/ 7518 w 838338"/>
                <a:gd name="connsiteY3" fmla="*/ 370412 h 1077448"/>
                <a:gd name="connsiteX4" fmla="*/ 0 w 838338"/>
                <a:gd name="connsiteY4" fmla="*/ 0 h 1077448"/>
                <a:gd name="connsiteX0" fmla="*/ 532423 w 830820"/>
                <a:gd name="connsiteY0" fmla="*/ 0 h 834463"/>
                <a:gd name="connsiteX1" fmla="*/ 830820 w 830820"/>
                <a:gd name="connsiteY1" fmla="*/ 563834 h 834463"/>
                <a:gd name="connsiteX2" fmla="*/ 367671 w 830820"/>
                <a:gd name="connsiteY2" fmla="*/ 834463 h 834463"/>
                <a:gd name="connsiteX3" fmla="*/ 0 w 830820"/>
                <a:gd name="connsiteY3" fmla="*/ 127427 h 834463"/>
                <a:gd name="connsiteX4" fmla="*/ 532423 w 830820"/>
                <a:gd name="connsiteY4" fmla="*/ 0 h 834463"/>
                <a:gd name="connsiteX0" fmla="*/ 502606 w 801003"/>
                <a:gd name="connsiteY0" fmla="*/ 141347 h 975810"/>
                <a:gd name="connsiteX1" fmla="*/ 801003 w 801003"/>
                <a:gd name="connsiteY1" fmla="*/ 705181 h 975810"/>
                <a:gd name="connsiteX2" fmla="*/ 337854 w 801003"/>
                <a:gd name="connsiteY2" fmla="*/ 975810 h 975810"/>
                <a:gd name="connsiteX3" fmla="*/ 0 w 801003"/>
                <a:gd name="connsiteY3" fmla="*/ 0 h 975810"/>
                <a:gd name="connsiteX4" fmla="*/ 502606 w 801003"/>
                <a:gd name="connsiteY4" fmla="*/ 141347 h 975810"/>
                <a:gd name="connsiteX0" fmla="*/ 502606 w 789647"/>
                <a:gd name="connsiteY0" fmla="*/ 141347 h 975810"/>
                <a:gd name="connsiteX1" fmla="*/ 789647 w 789647"/>
                <a:gd name="connsiteY1" fmla="*/ 698387 h 975810"/>
                <a:gd name="connsiteX2" fmla="*/ 337854 w 789647"/>
                <a:gd name="connsiteY2" fmla="*/ 975810 h 975810"/>
                <a:gd name="connsiteX3" fmla="*/ 0 w 789647"/>
                <a:gd name="connsiteY3" fmla="*/ 0 h 975810"/>
                <a:gd name="connsiteX4" fmla="*/ 502606 w 789647"/>
                <a:gd name="connsiteY4" fmla="*/ 141347 h 975810"/>
                <a:gd name="connsiteX0" fmla="*/ 502606 w 789647"/>
                <a:gd name="connsiteY0" fmla="*/ 141347 h 984318"/>
                <a:gd name="connsiteX1" fmla="*/ 789647 w 789647"/>
                <a:gd name="connsiteY1" fmla="*/ 698387 h 984318"/>
                <a:gd name="connsiteX2" fmla="*/ 289860 w 789647"/>
                <a:gd name="connsiteY2" fmla="*/ 984318 h 984318"/>
                <a:gd name="connsiteX3" fmla="*/ 0 w 789647"/>
                <a:gd name="connsiteY3" fmla="*/ 0 h 984318"/>
                <a:gd name="connsiteX4" fmla="*/ 502606 w 789647"/>
                <a:gd name="connsiteY4" fmla="*/ 141347 h 98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647" h="984318">
                  <a:moveTo>
                    <a:pt x="502606" y="141347"/>
                  </a:moveTo>
                  <a:lnTo>
                    <a:pt x="789647" y="698387"/>
                  </a:lnTo>
                  <a:lnTo>
                    <a:pt x="289860" y="984318"/>
                  </a:lnTo>
                  <a:lnTo>
                    <a:pt x="0" y="0"/>
                  </a:lnTo>
                  <a:lnTo>
                    <a:pt x="502606" y="14134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sym typeface="Arial" panose="020B0604020202020204" pitchFamily="34" charset="0"/>
              </a:endParaRPr>
            </a:p>
          </p:txBody>
        </p:sp>
        <p:pic>
          <p:nvPicPr>
            <p:cNvPr id="47" name="圖片 46">
              <a:extLst>
                <a:ext uri="{FF2B5EF4-FFF2-40B4-BE49-F238E27FC236}">
                  <a16:creationId xmlns:a16="http://schemas.microsoft.com/office/drawing/2014/main" id="{DA5B3B14-FFFE-423A-81E9-7504CEAA2C5B}"/>
                </a:ext>
              </a:extLst>
            </p:cNvPr>
            <p:cNvPicPr>
              <a:picLocks noChangeAspect="1"/>
            </p:cNvPicPr>
            <p:nvPr/>
          </p:nvPicPr>
          <p:blipFill rotWithShape="1">
            <a:blip r:embed="rId8" cstate="screen">
              <a:alphaModFix amt="0"/>
              <a:extLst>
                <a:ext uri="{28A0092B-C50C-407E-A947-70E740481C1C}">
                  <a14:useLocalDpi xmlns:a14="http://schemas.microsoft.com/office/drawing/2010/main"/>
                </a:ext>
              </a:extLst>
            </a:blip>
            <a:srcRect/>
            <a:stretch/>
          </p:blipFill>
          <p:spPr>
            <a:xfrm>
              <a:off x="10022570" y="957610"/>
              <a:ext cx="853154" cy="800474"/>
            </a:xfrm>
            <a:prstGeom prst="roundRect">
              <a:avLst>
                <a:gd name="adj" fmla="val 50000"/>
              </a:avLst>
            </a:prstGeom>
            <a:grpFill/>
          </p:spPr>
        </p:pic>
      </p:grpSp>
      <p:sp>
        <p:nvSpPr>
          <p:cNvPr id="22" name="矩形: 圓角 21">
            <a:extLst>
              <a:ext uri="{FF2B5EF4-FFF2-40B4-BE49-F238E27FC236}">
                <a16:creationId xmlns:a16="http://schemas.microsoft.com/office/drawing/2014/main" id="{6A8CEE54-3336-41DC-B866-ADB36FAF5B05}"/>
              </a:ext>
            </a:extLst>
          </p:cNvPr>
          <p:cNvSpPr/>
          <p:nvPr/>
        </p:nvSpPr>
        <p:spPr>
          <a:xfrm>
            <a:off x="5993810" y="1411472"/>
            <a:ext cx="2978010" cy="3025538"/>
          </a:xfrm>
          <a:prstGeom prst="roundRect">
            <a:avLst>
              <a:gd name="adj" fmla="val 3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sym typeface="Arial" panose="020B0604020202020204" pitchFamily="34" charset="0"/>
            </a:endParaRPr>
          </a:p>
        </p:txBody>
      </p:sp>
      <p:sp>
        <p:nvSpPr>
          <p:cNvPr id="2" name="Title 1">
            <a:extLst>
              <a:ext uri="{FF2B5EF4-FFF2-40B4-BE49-F238E27FC236}">
                <a16:creationId xmlns:a16="http://schemas.microsoft.com/office/drawing/2014/main" id="{831991AF-47D8-A645-9F41-E7424E0EA2B2}"/>
              </a:ext>
            </a:extLst>
          </p:cNvPr>
          <p:cNvSpPr>
            <a:spLocks noGrp="1"/>
          </p:cNvSpPr>
          <p:nvPr>
            <p:ph type="title"/>
          </p:nvPr>
        </p:nvSpPr>
        <p:spPr>
          <a:prstGeom prst="rect">
            <a:avLst/>
          </a:prstGeom>
        </p:spPr>
        <p:txBody>
          <a:bodyPr anchor="t">
            <a:normAutofit/>
          </a:bodyPr>
          <a:lstStyle/>
          <a:p>
            <a:r>
              <a:rPr lang="en-US" altLang="zh-CN" dirty="0">
                <a:sym typeface="Arial" panose="020B0604020202020204" pitchFamily="34" charset="0"/>
              </a:rPr>
              <a:t>Quick &amp; easy HDD/</a:t>
            </a:r>
            <a:r>
              <a:rPr lang="en-US" altLang="zh-CN">
                <a:sym typeface="Arial" panose="020B0604020202020204" pitchFamily="34" charset="0"/>
              </a:rPr>
              <a:t>SSD installation</a:t>
            </a:r>
            <a:endParaRPr lang="en-US" dirty="0">
              <a:sym typeface="Arial" panose="020B0604020202020204" pitchFamily="34" charset="0"/>
            </a:endParaRPr>
          </a:p>
        </p:txBody>
      </p:sp>
      <p:pic>
        <p:nvPicPr>
          <p:cNvPr id="17" name="圖片 16" hidden="1">
            <a:extLst>
              <a:ext uri="{FF2B5EF4-FFF2-40B4-BE49-F238E27FC236}">
                <a16:creationId xmlns:a16="http://schemas.microsoft.com/office/drawing/2014/main" id="{3BD274E8-5570-46E6-AFBA-FB802F24C2D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74532" y="1841372"/>
            <a:ext cx="2009458" cy="2479756"/>
          </a:xfrm>
          <a:prstGeom prst="rect">
            <a:avLst/>
          </a:prstGeom>
        </p:spPr>
      </p:pic>
      <p:pic>
        <p:nvPicPr>
          <p:cNvPr id="19" name="圖片 18" hidden="1">
            <a:extLst>
              <a:ext uri="{FF2B5EF4-FFF2-40B4-BE49-F238E27FC236}">
                <a16:creationId xmlns:a16="http://schemas.microsoft.com/office/drawing/2014/main" id="{ACB10E87-7E7F-48CB-AC33-784DB086DFF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08197" y="1642905"/>
            <a:ext cx="2338045" cy="2789333"/>
          </a:xfrm>
          <a:prstGeom prst="rect">
            <a:avLst/>
          </a:prstGeom>
        </p:spPr>
      </p:pic>
      <p:sp>
        <p:nvSpPr>
          <p:cNvPr id="23" name="矩形 22">
            <a:extLst>
              <a:ext uri="{FF2B5EF4-FFF2-40B4-BE49-F238E27FC236}">
                <a16:creationId xmlns:a16="http://schemas.microsoft.com/office/drawing/2014/main" id="{37BACF15-2FE6-445D-8A94-905F1A51D8C7}"/>
              </a:ext>
            </a:extLst>
          </p:cNvPr>
          <p:cNvSpPr/>
          <p:nvPr/>
        </p:nvSpPr>
        <p:spPr>
          <a:xfrm>
            <a:off x="3962843" y="1350055"/>
            <a:ext cx="1230429" cy="129911"/>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latin typeface="Arial" panose="020B0604020202020204" pitchFamily="34" charset="0"/>
                <a:ea typeface="微軟正黑體" panose="020B0604030504040204" pitchFamily="34" charset="-120"/>
                <a:sym typeface="Arial" panose="020B0604020202020204" pitchFamily="34" charset="0"/>
              </a:rPr>
              <a:t>2.5-inch HDD / SSD</a:t>
            </a:r>
            <a:endParaRPr lang="zh-TW" altLang="en-US" sz="800" b="1">
              <a:latin typeface="Arial" panose="020B0604020202020204" pitchFamily="34" charset="0"/>
              <a:ea typeface="微軟正黑體" panose="020B0604030504040204" pitchFamily="34" charset="-120"/>
              <a:sym typeface="Arial" panose="020B0604020202020204" pitchFamily="34" charset="0"/>
            </a:endParaRPr>
          </a:p>
        </p:txBody>
      </p:sp>
      <p:sp>
        <p:nvSpPr>
          <p:cNvPr id="24" name="矩形 23">
            <a:extLst>
              <a:ext uri="{FF2B5EF4-FFF2-40B4-BE49-F238E27FC236}">
                <a16:creationId xmlns:a16="http://schemas.microsoft.com/office/drawing/2014/main" id="{A656B447-1E2C-4688-9CAF-BEFADE1D10E9}"/>
              </a:ext>
            </a:extLst>
          </p:cNvPr>
          <p:cNvSpPr/>
          <p:nvPr/>
        </p:nvSpPr>
        <p:spPr>
          <a:xfrm>
            <a:off x="1716333" y="1350055"/>
            <a:ext cx="1230429" cy="129911"/>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latin typeface="Arial" panose="020B0604020202020204" pitchFamily="34" charset="0"/>
                <a:ea typeface="微軟正黑體" panose="020B0604030504040204" pitchFamily="34" charset="-120"/>
                <a:sym typeface="Arial" panose="020B0604020202020204" pitchFamily="34" charset="0"/>
              </a:rPr>
              <a:t>3.5-inch HDD</a:t>
            </a:r>
            <a:endParaRPr lang="zh-TW" altLang="en-US" sz="800" b="1">
              <a:latin typeface="Arial" panose="020B0604020202020204" pitchFamily="34" charset="0"/>
              <a:ea typeface="微軟正黑體" panose="020B0604030504040204" pitchFamily="34" charset="-120"/>
              <a:sym typeface="Arial" panose="020B0604020202020204" pitchFamily="34" charset="0"/>
            </a:endParaRPr>
          </a:p>
        </p:txBody>
      </p:sp>
      <p:sp>
        <p:nvSpPr>
          <p:cNvPr id="13" name="TextBox 12">
            <a:extLst>
              <a:ext uri="{FF2B5EF4-FFF2-40B4-BE49-F238E27FC236}">
                <a16:creationId xmlns:a16="http://schemas.microsoft.com/office/drawing/2014/main" id="{DAD14747-7D88-F244-BA7B-DA327DB59B3A}"/>
              </a:ext>
            </a:extLst>
          </p:cNvPr>
          <p:cNvSpPr txBox="1"/>
          <p:nvPr/>
        </p:nvSpPr>
        <p:spPr>
          <a:xfrm>
            <a:off x="9500" y="2003896"/>
            <a:ext cx="1391810" cy="646331"/>
          </a:xfrm>
          <a:prstGeom prst="rect">
            <a:avLst/>
          </a:prstGeom>
          <a:noFill/>
        </p:spPr>
        <p:txBody>
          <a:bodyPr wrap="square" rtlCol="0">
            <a:spAutoFit/>
          </a:bodyPr>
          <a:lstStyle/>
          <a:p>
            <a:pPr algn="ctr"/>
            <a:r>
              <a:rPr lang="en-US" altLang="zh-CN" sz="1200" b="1" dirty="0">
                <a:solidFill>
                  <a:srgbClr val="EE6D2B"/>
                </a:solidFill>
                <a:latin typeface="+mj-lt"/>
                <a:ea typeface="微軟正黑體" panose="020B0604030504040204" pitchFamily="34" charset="-120"/>
                <a:sym typeface="Arial" panose="020B0604020202020204" pitchFamily="34" charset="0"/>
              </a:rPr>
              <a:t>Tool-less installation of 3.5-inch HDDs</a:t>
            </a:r>
          </a:p>
        </p:txBody>
      </p:sp>
      <p:sp>
        <p:nvSpPr>
          <p:cNvPr id="14" name="TextBox 13">
            <a:extLst>
              <a:ext uri="{FF2B5EF4-FFF2-40B4-BE49-F238E27FC236}">
                <a16:creationId xmlns:a16="http://schemas.microsoft.com/office/drawing/2014/main" id="{0F4AAD7F-651F-7C42-829F-CD8EEE2EFA47}"/>
              </a:ext>
            </a:extLst>
          </p:cNvPr>
          <p:cNvSpPr txBox="1"/>
          <p:nvPr/>
        </p:nvSpPr>
        <p:spPr>
          <a:xfrm>
            <a:off x="1303844" y="4589197"/>
            <a:ext cx="2036487" cy="415498"/>
          </a:xfrm>
          <a:prstGeom prst="rect">
            <a:avLst/>
          </a:prstGeom>
          <a:noFill/>
        </p:spPr>
        <p:txBody>
          <a:bodyPr wrap="square" rtlCol="0">
            <a:spAutoFit/>
          </a:bodyPr>
          <a:lstStyle/>
          <a:p>
            <a:r>
              <a:rPr lang="en-US" altLang="zh-CN" sz="1050" dirty="0">
                <a:latin typeface="+mj-lt"/>
                <a:ea typeface="微軟正黑體" panose="020B0604030504040204" pitchFamily="34" charset="-120"/>
                <a:sym typeface="Arial" panose="020B0604020202020204" pitchFamily="34" charset="0"/>
              </a:rPr>
              <a:t>Use screws when transporting</a:t>
            </a:r>
          </a:p>
          <a:p>
            <a:r>
              <a:rPr lang="en-US" altLang="zh-CN" sz="1050" dirty="0">
                <a:latin typeface="+mj-lt"/>
                <a:ea typeface="微軟正黑體" panose="020B0604030504040204" pitchFamily="34" charset="-120"/>
                <a:sym typeface="Arial" panose="020B0604020202020204" pitchFamily="34" charset="0"/>
              </a:rPr>
              <a:t>the NAS with drives</a:t>
            </a:r>
          </a:p>
        </p:txBody>
      </p:sp>
      <p:pic>
        <p:nvPicPr>
          <p:cNvPr id="5" name="圖形 4" hidden="1">
            <a:extLst>
              <a:ext uri="{FF2B5EF4-FFF2-40B4-BE49-F238E27FC236}">
                <a16:creationId xmlns:a16="http://schemas.microsoft.com/office/drawing/2014/main" id="{1A59BA61-0E0E-4BEB-AD4E-442A5E61DD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22489" y="1841372"/>
            <a:ext cx="1624541" cy="2245025"/>
          </a:xfrm>
          <a:prstGeom prst="rect">
            <a:avLst/>
          </a:prstGeom>
        </p:spPr>
      </p:pic>
      <p:pic>
        <p:nvPicPr>
          <p:cNvPr id="6" name="圖形 5" hidden="1">
            <a:extLst>
              <a:ext uri="{FF2B5EF4-FFF2-40B4-BE49-F238E27FC236}">
                <a16:creationId xmlns:a16="http://schemas.microsoft.com/office/drawing/2014/main" id="{581EB181-3088-4008-913E-BF3CEC3B0B6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54431" y="1679511"/>
            <a:ext cx="1749010" cy="2586563"/>
          </a:xfrm>
          <a:prstGeom prst="rect">
            <a:avLst/>
          </a:prstGeom>
        </p:spPr>
      </p:pic>
      <p:pic>
        <p:nvPicPr>
          <p:cNvPr id="28" name="圖片 27">
            <a:extLst>
              <a:ext uri="{FF2B5EF4-FFF2-40B4-BE49-F238E27FC236}">
                <a16:creationId xmlns:a16="http://schemas.microsoft.com/office/drawing/2014/main" id="{3DF3946A-9DDB-42EE-ADA0-6EC57F992A0A}"/>
              </a:ext>
            </a:extLst>
          </p:cNvPr>
          <p:cNvPicPr>
            <a:picLocks noChangeAspect="1"/>
          </p:cNvPicPr>
          <p:nvPr/>
        </p:nvPicPr>
        <p:blipFill>
          <a:blip r:embed="rId15">
            <a:alphaModFix amt="80000"/>
            <a:duotone>
              <a:schemeClr val="accent6">
                <a:shade val="45000"/>
                <a:satMod val="135000"/>
              </a:schemeClr>
              <a:prstClr val="white"/>
            </a:duotone>
          </a:blip>
          <a:stretch>
            <a:fillRect/>
          </a:stretch>
        </p:blipFill>
        <p:spPr>
          <a:xfrm>
            <a:off x="5456374" y="805505"/>
            <a:ext cx="1778663" cy="1924979"/>
          </a:xfrm>
          <a:prstGeom prst="rect">
            <a:avLst/>
          </a:prstGeom>
        </p:spPr>
      </p:pic>
      <p:pic>
        <p:nvPicPr>
          <p:cNvPr id="10" name="圖形 9">
            <a:extLst>
              <a:ext uri="{FF2B5EF4-FFF2-40B4-BE49-F238E27FC236}">
                <a16:creationId xmlns:a16="http://schemas.microsoft.com/office/drawing/2014/main" id="{4DEF08C3-F111-41F2-A3A4-33CE174E098C}"/>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l="1" t="43880" r="58585" b="14563"/>
          <a:stretch/>
        </p:blipFill>
        <p:spPr>
          <a:xfrm>
            <a:off x="6500076" y="1341854"/>
            <a:ext cx="2875886" cy="3018452"/>
          </a:xfrm>
          <a:prstGeom prst="rect">
            <a:avLst/>
          </a:prstGeom>
        </p:spPr>
      </p:pic>
      <p:pic>
        <p:nvPicPr>
          <p:cNvPr id="11" name="圖形 10">
            <a:extLst>
              <a:ext uri="{FF2B5EF4-FFF2-40B4-BE49-F238E27FC236}">
                <a16:creationId xmlns:a16="http://schemas.microsoft.com/office/drawing/2014/main" id="{947DE522-70D9-4737-A761-361550471DA1}"/>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t="27464" r="45845" b="20055"/>
          <a:stretch/>
        </p:blipFill>
        <p:spPr>
          <a:xfrm>
            <a:off x="3340331" y="1542514"/>
            <a:ext cx="2744637" cy="3195763"/>
          </a:xfrm>
          <a:prstGeom prst="rect">
            <a:avLst/>
          </a:prstGeom>
        </p:spPr>
      </p:pic>
      <p:pic>
        <p:nvPicPr>
          <p:cNvPr id="12" name="圖形 11">
            <a:extLst>
              <a:ext uri="{FF2B5EF4-FFF2-40B4-BE49-F238E27FC236}">
                <a16:creationId xmlns:a16="http://schemas.microsoft.com/office/drawing/2014/main" id="{4592FDF5-D7AB-4B19-B312-82FC0E441D3F}"/>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t="26732" r="41904" b="7516"/>
          <a:stretch/>
        </p:blipFill>
        <p:spPr>
          <a:xfrm>
            <a:off x="1250862" y="1591512"/>
            <a:ext cx="2164747" cy="3004566"/>
          </a:xfrm>
          <a:prstGeom prst="rect">
            <a:avLst/>
          </a:prstGeom>
        </p:spPr>
      </p:pic>
    </p:spTree>
    <p:extLst>
      <p:ext uri="{BB962C8B-B14F-4D97-AF65-F5344CB8AC3E}">
        <p14:creationId xmlns:p14="http://schemas.microsoft.com/office/powerpoint/2010/main" val="1821811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電腦 的圖片&#10;&#10;自動產生的描述">
            <a:extLst>
              <a:ext uri="{FF2B5EF4-FFF2-40B4-BE49-F238E27FC236}">
                <a16:creationId xmlns:a16="http://schemas.microsoft.com/office/drawing/2014/main" id="{DFAEEADF-1C9C-EA4B-B11D-776A0189DC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608" r="13440"/>
          <a:stretch/>
        </p:blipFill>
        <p:spPr>
          <a:xfrm>
            <a:off x="2279481" y="1248586"/>
            <a:ext cx="4140542" cy="3595955"/>
          </a:xfrm>
          <a:prstGeom prst="rect">
            <a:avLst/>
          </a:prstGeom>
        </p:spPr>
      </p:pic>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a:xfrm>
            <a:off x="626475" y="136052"/>
            <a:ext cx="8517525" cy="761821"/>
          </a:xfrm>
        </p:spPr>
        <p:txBody>
          <a:bodyPr/>
          <a:lstStyle/>
          <a:p>
            <a:r>
              <a:rPr lang="en-US" altLang="zh-TW"/>
              <a:t>TVS-h1688X NAS rear view</a:t>
            </a:r>
            <a:endParaRPr lang="zh-TW"/>
          </a:p>
        </p:txBody>
      </p:sp>
      <p:sp>
        <p:nvSpPr>
          <p:cNvPr id="50" name="矩形 39">
            <a:extLst>
              <a:ext uri="{FF2B5EF4-FFF2-40B4-BE49-F238E27FC236}">
                <a16:creationId xmlns:a16="http://schemas.microsoft.com/office/drawing/2014/main" id="{4F7576C5-AF16-6740-85A7-B035B0B2FE06}"/>
              </a:ext>
            </a:extLst>
          </p:cNvPr>
          <p:cNvSpPr/>
          <p:nvPr/>
        </p:nvSpPr>
        <p:spPr>
          <a:xfrm>
            <a:off x="3235842" y="3184220"/>
            <a:ext cx="357577" cy="533457"/>
          </a:xfrm>
          <a:prstGeom prst="rect">
            <a:avLst/>
          </a:prstGeom>
          <a:noFill/>
          <a:ln w="21590" cap="flat" cmpd="sng">
            <a:solidFill>
              <a:srgbClr val="EE6D2B"/>
            </a:solidFill>
            <a:prstDash val="solid"/>
            <a:round/>
            <a:headEnd type="none" w="med" len="med"/>
            <a:tailEnd type="oval" w="lg" len="lg"/>
          </a:ln>
          <a:effectLst/>
        </p:spPr>
        <p:txBody>
          <a:bodyPr rtlCol="0" anchor="ctr"/>
          <a:lstStyle/>
          <a:p>
            <a:pPr algn="ctr"/>
            <a:endParaRPr lang="zh-TW" altLang="en-US">
              <a:solidFill>
                <a:srgbClr val="916409"/>
              </a:solidFill>
              <a:latin typeface="Arial"/>
              <a:cs typeface="Arial"/>
            </a:endParaRPr>
          </a:p>
        </p:txBody>
      </p:sp>
      <p:sp>
        <p:nvSpPr>
          <p:cNvPr id="139" name="矩形 39">
            <a:extLst>
              <a:ext uri="{FF2B5EF4-FFF2-40B4-BE49-F238E27FC236}">
                <a16:creationId xmlns:a16="http://schemas.microsoft.com/office/drawing/2014/main" id="{06590D58-603E-4397-8D91-613BA117C247}"/>
              </a:ext>
            </a:extLst>
          </p:cNvPr>
          <p:cNvSpPr/>
          <p:nvPr/>
        </p:nvSpPr>
        <p:spPr>
          <a:xfrm flipH="1">
            <a:off x="3235843" y="3946868"/>
            <a:ext cx="300388" cy="257716"/>
          </a:xfrm>
          <a:prstGeom prst="rect">
            <a:avLst/>
          </a:prstGeom>
          <a:noFill/>
          <a:ln w="21590" cap="flat" cmpd="sng">
            <a:solidFill>
              <a:srgbClr val="EE6D2B"/>
            </a:solidFill>
            <a:prstDash val="solid"/>
            <a:round/>
            <a:headEnd type="none" w="med" len="med"/>
            <a:tailEnd type="oval" w="lg" len="lg"/>
          </a:ln>
          <a:effectLst/>
        </p:spPr>
        <p:txBody>
          <a:bodyPr rtlCol="0" anchor="ctr"/>
          <a:lstStyle/>
          <a:p>
            <a:pPr algn="ctr"/>
            <a:endParaRPr lang="zh-TW" altLang="en-US">
              <a:solidFill>
                <a:srgbClr val="916409"/>
              </a:solidFill>
              <a:latin typeface="Arial"/>
              <a:cs typeface="Arial"/>
            </a:endParaRPr>
          </a:p>
        </p:txBody>
      </p:sp>
      <p:sp>
        <p:nvSpPr>
          <p:cNvPr id="14" name="TextBox 13">
            <a:extLst>
              <a:ext uri="{FF2B5EF4-FFF2-40B4-BE49-F238E27FC236}">
                <a16:creationId xmlns:a16="http://schemas.microsoft.com/office/drawing/2014/main" id="{0FDA1576-BD1E-0F41-86F1-9CF760149C89}"/>
              </a:ext>
            </a:extLst>
          </p:cNvPr>
          <p:cNvSpPr txBox="1">
            <a:spLocks noChangeArrowheads="1"/>
          </p:cNvSpPr>
          <p:nvPr/>
        </p:nvSpPr>
        <p:spPr bwMode="auto">
          <a:xfrm>
            <a:off x="6496658" y="4183315"/>
            <a:ext cx="2354734" cy="33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en-US" sz="1200">
                <a:latin typeface="+mj-lt"/>
              </a:rPr>
              <a:t>550W </a:t>
            </a:r>
            <a:r>
              <a:rPr lang="en-US" altLang="zh-TW" sz="1200">
                <a:latin typeface="+mj-lt"/>
              </a:rPr>
              <a:t>power supply unit</a:t>
            </a:r>
          </a:p>
        </p:txBody>
      </p:sp>
      <p:sp>
        <p:nvSpPr>
          <p:cNvPr id="70" name="TextBox 13">
            <a:extLst>
              <a:ext uri="{FF2B5EF4-FFF2-40B4-BE49-F238E27FC236}">
                <a16:creationId xmlns:a16="http://schemas.microsoft.com/office/drawing/2014/main" id="{AEE4E1A3-D7D4-2144-B57C-1121F3526FD1}"/>
              </a:ext>
            </a:extLst>
          </p:cNvPr>
          <p:cNvSpPr txBox="1">
            <a:spLocks noChangeArrowheads="1"/>
          </p:cNvSpPr>
          <p:nvPr/>
        </p:nvSpPr>
        <p:spPr bwMode="auto">
          <a:xfrm>
            <a:off x="6496658" y="2688668"/>
            <a:ext cx="1759060" cy="33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zh-CN" sz="1200">
                <a:latin typeface="+mj-lt"/>
              </a:rPr>
              <a:t>Smart fans</a:t>
            </a:r>
            <a:endParaRPr lang="en-US" altLang="en-US" sz="1200">
              <a:latin typeface="+mj-lt"/>
            </a:endParaRPr>
          </a:p>
        </p:txBody>
      </p:sp>
      <p:sp>
        <p:nvSpPr>
          <p:cNvPr id="25" name="TextBox 13">
            <a:extLst>
              <a:ext uri="{FF2B5EF4-FFF2-40B4-BE49-F238E27FC236}">
                <a16:creationId xmlns:a16="http://schemas.microsoft.com/office/drawing/2014/main" id="{F4063C53-AB96-5F40-9C58-23A7E97F2578}"/>
              </a:ext>
            </a:extLst>
          </p:cNvPr>
          <p:cNvSpPr txBox="1">
            <a:spLocks noChangeArrowheads="1"/>
          </p:cNvSpPr>
          <p:nvPr/>
        </p:nvSpPr>
        <p:spPr bwMode="auto">
          <a:xfrm>
            <a:off x="128646" y="3076019"/>
            <a:ext cx="1994417" cy="684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r>
              <a:rPr lang="en-US" altLang="en-US" sz="1200">
                <a:latin typeface="+mj-lt"/>
              </a:rPr>
              <a:t>5 x</a:t>
            </a:r>
            <a:r>
              <a:rPr lang="en-US" altLang="zh-TW" sz="1200">
                <a:latin typeface="+mj-lt"/>
              </a:rPr>
              <a:t> </a:t>
            </a:r>
            <a:r>
              <a:rPr lang="en-US" altLang="en-US" sz="1200">
                <a:latin typeface="+mj-lt"/>
              </a:rPr>
              <a:t>USB 3.2 Gen2 10Gbps ports</a:t>
            </a:r>
            <a:r>
              <a:rPr lang="en-US" altLang="zh-CN" sz="1200">
                <a:latin typeface="+mj-lt"/>
              </a:rPr>
              <a:t> </a:t>
            </a:r>
          </a:p>
          <a:p>
            <a:pPr algn="r"/>
            <a:r>
              <a:rPr lang="en-US" altLang="zh-CN" sz="1200" b="0">
                <a:latin typeface="+mj-lt"/>
              </a:rPr>
              <a:t>(3 x Type-A + 2 x Type-C)</a:t>
            </a:r>
          </a:p>
        </p:txBody>
      </p:sp>
      <p:sp>
        <p:nvSpPr>
          <p:cNvPr id="60" name="TextBox 13">
            <a:extLst>
              <a:ext uri="{FF2B5EF4-FFF2-40B4-BE49-F238E27FC236}">
                <a16:creationId xmlns:a16="http://schemas.microsoft.com/office/drawing/2014/main" id="{C8E4F56A-37F4-704F-BDDF-D49F63999FAE}"/>
              </a:ext>
            </a:extLst>
          </p:cNvPr>
          <p:cNvSpPr txBox="1">
            <a:spLocks noChangeArrowheads="1"/>
          </p:cNvSpPr>
          <p:nvPr/>
        </p:nvSpPr>
        <p:spPr bwMode="auto">
          <a:xfrm>
            <a:off x="71799" y="1682885"/>
            <a:ext cx="2051264" cy="562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r>
              <a:rPr lang="en-US" altLang="zh-TW" sz="1200">
                <a:latin typeface="+mj-lt"/>
              </a:rPr>
              <a:t>PCIe slot 2:  PCIe Gen3 x4</a:t>
            </a:r>
          </a:p>
          <a:p>
            <a:pPr algn="r"/>
            <a:r>
              <a:rPr lang="en-US" altLang="zh-TW" sz="1200">
                <a:latin typeface="+mj-lt"/>
              </a:rPr>
              <a:t>PCIe slot 3:  PCIe Gen3 x4</a:t>
            </a:r>
          </a:p>
        </p:txBody>
      </p:sp>
      <p:sp>
        <p:nvSpPr>
          <p:cNvPr id="35" name="TextBox 13">
            <a:extLst>
              <a:ext uri="{FF2B5EF4-FFF2-40B4-BE49-F238E27FC236}">
                <a16:creationId xmlns:a16="http://schemas.microsoft.com/office/drawing/2014/main" id="{FE9C9974-2485-B64A-97C5-D4BDB478F84C}"/>
              </a:ext>
            </a:extLst>
          </p:cNvPr>
          <p:cNvSpPr txBox="1">
            <a:spLocks noChangeArrowheads="1"/>
          </p:cNvSpPr>
          <p:nvPr/>
        </p:nvSpPr>
        <p:spPr bwMode="auto">
          <a:xfrm>
            <a:off x="3635134" y="4567356"/>
            <a:ext cx="1429235" cy="307764"/>
          </a:xfrm>
          <a:prstGeom prst="rect">
            <a:avLst/>
          </a:prstGeom>
          <a:noFill/>
          <a:ln w="9525">
            <a:noFill/>
            <a:miter lim="800000"/>
            <a:headEnd/>
            <a:tailEnd/>
          </a:ln>
        </p:spPr>
        <p:txBody>
          <a:bodyPr wrap="square" lIns="121908" tIns="60954" rIns="121908" bIns="60954">
            <a:spAutoFit/>
          </a:bodyPr>
          <a:lstStyle/>
          <a:p>
            <a:pPr algn="ctr" eaLnBrk="1" hangingPunct="1">
              <a:defRPr/>
            </a:pPr>
            <a:r>
              <a:rPr lang="en-US" altLang="en-US" sz="1200" b="1">
                <a:solidFill>
                  <a:schemeClr val="tx1"/>
                </a:solidFill>
                <a:latin typeface="Arial" panose="020B0604020202020204" pitchFamily="34" charset="0"/>
                <a:ea typeface="微軟正黑體" pitchFamily="34" charset="-120"/>
                <a:cs typeface="Arial" panose="020B0604020202020204" pitchFamily="34" charset="0"/>
              </a:rPr>
              <a:t>TVS-h1688X</a:t>
            </a:r>
          </a:p>
        </p:txBody>
      </p:sp>
      <p:cxnSp>
        <p:nvCxnSpPr>
          <p:cNvPr id="38" name="直線單箭頭接點 37">
            <a:extLst>
              <a:ext uri="{FF2B5EF4-FFF2-40B4-BE49-F238E27FC236}">
                <a16:creationId xmlns:a16="http://schemas.microsoft.com/office/drawing/2014/main" id="{967CADA5-DC4A-4A13-B421-D2EBDCA0EB0C}"/>
              </a:ext>
            </a:extLst>
          </p:cNvPr>
          <p:cNvCxnSpPr>
            <a:cxnSpLocks/>
          </p:cNvCxnSpPr>
          <p:nvPr/>
        </p:nvCxnSpPr>
        <p:spPr>
          <a:xfrm flipH="1">
            <a:off x="4223049" y="2854023"/>
            <a:ext cx="2245900" cy="0"/>
          </a:xfrm>
          <a:prstGeom prst="straightConnector1">
            <a:avLst/>
          </a:prstGeom>
          <a:noFill/>
          <a:ln w="21590" cap="flat" cmpd="sng">
            <a:solidFill>
              <a:srgbClr val="EE6D2B"/>
            </a:solidFill>
            <a:prstDash val="solid"/>
            <a:round/>
            <a:headEnd type="oval" w="lg" len="lg"/>
            <a:tailEnd type="none" w="lg" len="lg"/>
          </a:ln>
          <a:effectLst/>
        </p:spPr>
      </p:cxnSp>
      <p:sp>
        <p:nvSpPr>
          <p:cNvPr id="21" name="矩形 20">
            <a:extLst>
              <a:ext uri="{FF2B5EF4-FFF2-40B4-BE49-F238E27FC236}">
                <a16:creationId xmlns:a16="http://schemas.microsoft.com/office/drawing/2014/main" id="{AE4A5448-810E-FD48-AE95-2489E06DC897}"/>
              </a:ext>
            </a:extLst>
          </p:cNvPr>
          <p:cNvSpPr/>
          <p:nvPr/>
        </p:nvSpPr>
        <p:spPr>
          <a:xfrm>
            <a:off x="2533838" y="1657641"/>
            <a:ext cx="835703" cy="439888"/>
          </a:xfrm>
          <a:prstGeom prst="rect">
            <a:avLst/>
          </a:prstGeom>
          <a:solidFill>
            <a:schemeClr val="accent6">
              <a:lumMod val="40000"/>
              <a:lumOff val="60000"/>
              <a:alpha val="50196"/>
            </a:schemeClr>
          </a:solidFill>
          <a:ln>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00">
              <a:solidFill>
                <a:srgbClr val="FF0000"/>
              </a:solidFill>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45BF02A1-8BDC-4592-B13A-7714C48B0BC6}"/>
              </a:ext>
            </a:extLst>
          </p:cNvPr>
          <p:cNvSpPr/>
          <p:nvPr/>
        </p:nvSpPr>
        <p:spPr>
          <a:xfrm>
            <a:off x="2688331" y="800485"/>
            <a:ext cx="5751896" cy="461665"/>
          </a:xfrm>
          <a:prstGeom prst="rect">
            <a:avLst/>
          </a:prstGeom>
        </p:spPr>
        <p:txBody>
          <a:bodyPr wrap="none">
            <a:spAutoFit/>
          </a:bodyPr>
          <a:lstStyle/>
          <a:p>
            <a:pPr lvl="0"/>
            <a:r>
              <a:rPr lang="en-US" altLang="zh-CN" sz="1200" b="1" dirty="0">
                <a:latin typeface="+mj-lt"/>
                <a:ea typeface="微軟正黑體" panose="020B0604030504040204" pitchFamily="34" charset="-120"/>
              </a:rPr>
              <a:t>PCIe slot1: </a:t>
            </a:r>
            <a:r>
              <a:rPr lang="en-US" altLang="zh-CN" sz="1200" b="1">
                <a:latin typeface="+mj-lt"/>
                <a:ea typeface="微軟正黑體" panose="020B0604030504040204" pitchFamily="34" charset="-120"/>
              </a:rPr>
              <a:t> </a:t>
            </a:r>
            <a:r>
              <a:rPr lang="en-US" altLang="zh-CN" sz="1200" b="1" dirty="0">
                <a:latin typeface="+mj-lt"/>
                <a:ea typeface="微軟正黑體" panose="020B0604030504040204" pitchFamily="34" charset="-120"/>
              </a:rPr>
              <a:t>PCIe Gen3 x8</a:t>
            </a:r>
          </a:p>
          <a:p>
            <a:r>
              <a:rPr lang="en-US" altLang="zh-CN" sz="1200" dirty="0">
                <a:latin typeface="+mj-lt"/>
                <a:ea typeface="微軟正黑體" panose="020B0604030504040204" pitchFamily="34" charset="-120"/>
              </a:rPr>
              <a:t>Pre-installed Broadcom </a:t>
            </a:r>
            <a:r>
              <a:rPr lang="en-US" altLang="zh-TW" sz="1200" dirty="0" err="1">
                <a:latin typeface="+mj-lt"/>
                <a:ea typeface="微軟正黑體" panose="020B0604030504040204" pitchFamily="34" charset="-120"/>
              </a:rPr>
              <a:t>NetXtreme</a:t>
            </a:r>
            <a:r>
              <a:rPr lang="en-US" altLang="zh-TW" sz="1200" baseline="30000" dirty="0">
                <a:latin typeface="+mj-lt"/>
                <a:ea typeface="微軟正黑體" panose="020B0604030504040204" pitchFamily="34" charset="-120"/>
              </a:rPr>
              <a:t>®</a:t>
            </a:r>
            <a:r>
              <a:rPr lang="en-US" altLang="zh-TW" sz="1200" dirty="0">
                <a:latin typeface="+mj-lt"/>
                <a:ea typeface="微軟正黑體" panose="020B0604030504040204" pitchFamily="34" charset="-120"/>
              </a:rPr>
              <a:t> E-Series BCM57416 2-port 10GBASE-T NIC</a:t>
            </a:r>
          </a:p>
        </p:txBody>
      </p:sp>
      <p:cxnSp>
        <p:nvCxnSpPr>
          <p:cNvPr id="31" name="直線單箭頭接點 30">
            <a:extLst>
              <a:ext uri="{FF2B5EF4-FFF2-40B4-BE49-F238E27FC236}">
                <a16:creationId xmlns:a16="http://schemas.microsoft.com/office/drawing/2014/main" id="{4B7031DA-D207-44D3-A559-F5569BA460E0}"/>
              </a:ext>
            </a:extLst>
          </p:cNvPr>
          <p:cNvCxnSpPr>
            <a:cxnSpLocks/>
          </p:cNvCxnSpPr>
          <p:nvPr/>
        </p:nvCxnSpPr>
        <p:spPr>
          <a:xfrm>
            <a:off x="3465202" y="1306081"/>
            <a:ext cx="0" cy="373803"/>
          </a:xfrm>
          <a:prstGeom prst="straightConnector1">
            <a:avLst/>
          </a:prstGeom>
          <a:noFill/>
          <a:ln w="21590" cap="flat" cmpd="sng">
            <a:solidFill>
              <a:srgbClr val="EE6D2B"/>
            </a:solidFill>
            <a:prstDash val="solid"/>
            <a:round/>
            <a:headEnd type="oval" w="lg" len="lg"/>
            <a:tailEnd type="none" w="lg" len="lg"/>
          </a:ln>
          <a:effectLst/>
        </p:spPr>
      </p:cxnSp>
      <p:sp>
        <p:nvSpPr>
          <p:cNvPr id="30" name="矩形 29">
            <a:extLst>
              <a:ext uri="{FF2B5EF4-FFF2-40B4-BE49-F238E27FC236}">
                <a16:creationId xmlns:a16="http://schemas.microsoft.com/office/drawing/2014/main" id="{4B7B3750-C8B4-5446-9F87-FB8F6E9FA228}"/>
              </a:ext>
            </a:extLst>
          </p:cNvPr>
          <p:cNvSpPr/>
          <p:nvPr/>
        </p:nvSpPr>
        <p:spPr>
          <a:xfrm>
            <a:off x="3407137" y="1679884"/>
            <a:ext cx="989430" cy="182799"/>
          </a:xfrm>
          <a:prstGeom prst="rect">
            <a:avLst/>
          </a:prstGeom>
          <a:solidFill>
            <a:schemeClr val="accent6">
              <a:lumMod val="40000"/>
              <a:lumOff val="60000"/>
              <a:alpha val="50196"/>
            </a:schemeClr>
          </a:solidFill>
          <a:ln>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00">
              <a:solidFill>
                <a:srgbClr val="FF0000"/>
              </a:solidFill>
              <a:latin typeface="微軟正黑體" panose="020B0604030504040204" pitchFamily="34" charset="-120"/>
              <a:ea typeface="微軟正黑體" panose="020B0604030504040204" pitchFamily="34" charset="-120"/>
            </a:endParaRPr>
          </a:p>
        </p:txBody>
      </p:sp>
      <p:sp>
        <p:nvSpPr>
          <p:cNvPr id="32" name="TextBox 13">
            <a:extLst>
              <a:ext uri="{FF2B5EF4-FFF2-40B4-BE49-F238E27FC236}">
                <a16:creationId xmlns:a16="http://schemas.microsoft.com/office/drawing/2014/main" id="{BE562FAE-EC1B-A641-8C6D-6C76053B63CA}"/>
              </a:ext>
            </a:extLst>
          </p:cNvPr>
          <p:cNvSpPr txBox="1">
            <a:spLocks noChangeArrowheads="1"/>
          </p:cNvSpPr>
          <p:nvPr/>
        </p:nvSpPr>
        <p:spPr bwMode="auto">
          <a:xfrm>
            <a:off x="384225" y="3940572"/>
            <a:ext cx="1738838" cy="471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r>
              <a:rPr lang="en-US" altLang="zh-TW" sz="1200">
                <a:latin typeface="+mj-lt"/>
              </a:rPr>
              <a:t>1 x 4K 30Hz HDMI v1.4b output port</a:t>
            </a:r>
            <a:endParaRPr lang="en-US" altLang="zh-CN" sz="1200" b="0">
              <a:latin typeface="+mj-lt"/>
            </a:endParaRPr>
          </a:p>
        </p:txBody>
      </p:sp>
      <p:sp>
        <p:nvSpPr>
          <p:cNvPr id="41" name="矩形 39">
            <a:extLst>
              <a:ext uri="{FF2B5EF4-FFF2-40B4-BE49-F238E27FC236}">
                <a16:creationId xmlns:a16="http://schemas.microsoft.com/office/drawing/2014/main" id="{A538E043-4B2C-EF43-B4CE-AEB7DC018013}"/>
              </a:ext>
            </a:extLst>
          </p:cNvPr>
          <p:cNvSpPr/>
          <p:nvPr/>
        </p:nvSpPr>
        <p:spPr>
          <a:xfrm flipH="1">
            <a:off x="3250961" y="2694696"/>
            <a:ext cx="300388" cy="392982"/>
          </a:xfrm>
          <a:prstGeom prst="rect">
            <a:avLst/>
          </a:prstGeom>
          <a:noFill/>
          <a:ln w="21590" cap="flat" cmpd="sng">
            <a:solidFill>
              <a:srgbClr val="EE6D2B"/>
            </a:solidFill>
            <a:prstDash val="solid"/>
            <a:round/>
            <a:headEnd type="none" w="med" len="med"/>
            <a:tailEnd type="oval" w="lg" len="lg"/>
          </a:ln>
          <a:effectLst/>
        </p:spPr>
        <p:txBody>
          <a:bodyPr rtlCol="0" anchor="ctr"/>
          <a:lstStyle/>
          <a:p>
            <a:pPr algn="ctr"/>
            <a:endParaRPr lang="zh-TW" altLang="en-US">
              <a:solidFill>
                <a:srgbClr val="916409"/>
              </a:solidFill>
              <a:latin typeface="Arial"/>
              <a:cs typeface="Arial"/>
            </a:endParaRPr>
          </a:p>
        </p:txBody>
      </p:sp>
      <p:sp>
        <p:nvSpPr>
          <p:cNvPr id="42" name="矩形 39">
            <a:extLst>
              <a:ext uri="{FF2B5EF4-FFF2-40B4-BE49-F238E27FC236}">
                <a16:creationId xmlns:a16="http://schemas.microsoft.com/office/drawing/2014/main" id="{FCC6393C-A5BD-DE44-B8B6-3C6DF80E53F4}"/>
              </a:ext>
            </a:extLst>
          </p:cNvPr>
          <p:cNvSpPr/>
          <p:nvPr/>
        </p:nvSpPr>
        <p:spPr>
          <a:xfrm flipH="1">
            <a:off x="3256943" y="2371879"/>
            <a:ext cx="300388" cy="257717"/>
          </a:xfrm>
          <a:prstGeom prst="rect">
            <a:avLst/>
          </a:prstGeom>
          <a:noFill/>
          <a:ln w="21590" cap="flat" cmpd="sng">
            <a:solidFill>
              <a:srgbClr val="EE6D2B"/>
            </a:solidFill>
            <a:prstDash val="solid"/>
            <a:round/>
            <a:headEnd type="none" w="med" len="med"/>
            <a:tailEnd type="oval" w="lg" len="lg"/>
          </a:ln>
          <a:effectLst/>
        </p:spPr>
        <p:txBody>
          <a:bodyPr rtlCol="0" anchor="ctr"/>
          <a:lstStyle/>
          <a:p>
            <a:pPr algn="ctr"/>
            <a:endParaRPr lang="zh-TW" altLang="en-US">
              <a:solidFill>
                <a:srgbClr val="916409"/>
              </a:solidFill>
              <a:latin typeface="Arial"/>
              <a:cs typeface="Arial"/>
            </a:endParaRPr>
          </a:p>
        </p:txBody>
      </p:sp>
      <p:sp>
        <p:nvSpPr>
          <p:cNvPr id="44" name="TextBox 13">
            <a:extLst>
              <a:ext uri="{FF2B5EF4-FFF2-40B4-BE49-F238E27FC236}">
                <a16:creationId xmlns:a16="http://schemas.microsoft.com/office/drawing/2014/main" id="{3A9B4346-3A9C-824A-A10C-4E7CC9BC9302}"/>
              </a:ext>
            </a:extLst>
          </p:cNvPr>
          <p:cNvSpPr txBox="1">
            <a:spLocks noChangeArrowheads="1"/>
          </p:cNvSpPr>
          <p:nvPr/>
        </p:nvSpPr>
        <p:spPr bwMode="auto">
          <a:xfrm>
            <a:off x="128646" y="2354963"/>
            <a:ext cx="1994417" cy="333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r>
              <a:rPr lang="en-US" altLang="en-US" sz="1200">
                <a:latin typeface="+mj-lt"/>
              </a:rPr>
              <a:t>Audio input &amp; output</a:t>
            </a:r>
          </a:p>
        </p:txBody>
      </p:sp>
      <p:cxnSp>
        <p:nvCxnSpPr>
          <p:cNvPr id="45" name="直線單箭頭接點 26">
            <a:extLst>
              <a:ext uri="{FF2B5EF4-FFF2-40B4-BE49-F238E27FC236}">
                <a16:creationId xmlns:a16="http://schemas.microsoft.com/office/drawing/2014/main" id="{9D3412FE-BB29-F746-B63E-04ED56C9EC01}"/>
              </a:ext>
            </a:extLst>
          </p:cNvPr>
          <p:cNvCxnSpPr>
            <a:cxnSpLocks/>
          </p:cNvCxnSpPr>
          <p:nvPr/>
        </p:nvCxnSpPr>
        <p:spPr>
          <a:xfrm>
            <a:off x="2140819" y="2500738"/>
            <a:ext cx="1095024" cy="0"/>
          </a:xfrm>
          <a:prstGeom prst="straightConnector1">
            <a:avLst/>
          </a:prstGeom>
          <a:noFill/>
          <a:ln w="21590" cap="flat" cmpd="sng">
            <a:solidFill>
              <a:srgbClr val="EE6D2B"/>
            </a:solidFill>
            <a:prstDash val="solid"/>
            <a:round/>
            <a:headEnd type="oval" w="lg" len="lg"/>
            <a:tailEnd type="none" w="lg" len="lg"/>
          </a:ln>
          <a:effectLst/>
        </p:spPr>
      </p:cxnSp>
      <p:grpSp>
        <p:nvGrpSpPr>
          <p:cNvPr id="15" name="群組 14">
            <a:extLst>
              <a:ext uri="{FF2B5EF4-FFF2-40B4-BE49-F238E27FC236}">
                <a16:creationId xmlns:a16="http://schemas.microsoft.com/office/drawing/2014/main" id="{FC7DCFBF-B189-4373-8E7B-6D6AFDA45778}"/>
              </a:ext>
            </a:extLst>
          </p:cNvPr>
          <p:cNvGrpSpPr/>
          <p:nvPr/>
        </p:nvGrpSpPr>
        <p:grpSpPr>
          <a:xfrm>
            <a:off x="5391227" y="4070810"/>
            <a:ext cx="1077722" cy="206745"/>
            <a:chOff x="5391227" y="4070810"/>
            <a:chExt cx="1647128" cy="206745"/>
          </a:xfrm>
        </p:grpSpPr>
        <p:cxnSp>
          <p:nvCxnSpPr>
            <p:cNvPr id="36" name="直線單箭頭接點 35">
              <a:extLst>
                <a:ext uri="{FF2B5EF4-FFF2-40B4-BE49-F238E27FC236}">
                  <a16:creationId xmlns:a16="http://schemas.microsoft.com/office/drawing/2014/main" id="{4A3C75D6-6910-4886-9340-E4E1BE50EF0C}"/>
                </a:ext>
              </a:extLst>
            </p:cNvPr>
            <p:cNvCxnSpPr>
              <a:cxnSpLocks/>
            </p:cNvCxnSpPr>
            <p:nvPr/>
          </p:nvCxnSpPr>
          <p:spPr>
            <a:xfrm flipH="1" flipV="1">
              <a:off x="5391227" y="4272141"/>
              <a:ext cx="1647128" cy="5414"/>
            </a:xfrm>
            <a:prstGeom prst="straightConnector1">
              <a:avLst/>
            </a:prstGeom>
            <a:noFill/>
            <a:ln w="21590" cap="flat" cmpd="sng">
              <a:solidFill>
                <a:srgbClr val="EE6D2B"/>
              </a:solidFill>
              <a:prstDash val="solid"/>
              <a:round/>
              <a:headEnd type="oval" w="lg" len="lg"/>
              <a:tailEnd type="none" w="lg" len="lg"/>
            </a:ln>
            <a:effectLst/>
          </p:spPr>
        </p:cxnSp>
        <p:cxnSp>
          <p:nvCxnSpPr>
            <p:cNvPr id="33" name="直線單箭頭接點 35">
              <a:extLst>
                <a:ext uri="{FF2B5EF4-FFF2-40B4-BE49-F238E27FC236}">
                  <a16:creationId xmlns:a16="http://schemas.microsoft.com/office/drawing/2014/main" id="{07A09FB5-79E3-9E40-A2FE-C8C2DC6B478D}"/>
                </a:ext>
              </a:extLst>
            </p:cNvPr>
            <p:cNvCxnSpPr>
              <a:cxnSpLocks/>
            </p:cNvCxnSpPr>
            <p:nvPr/>
          </p:nvCxnSpPr>
          <p:spPr>
            <a:xfrm flipH="1">
              <a:off x="6018790" y="4070810"/>
              <a:ext cx="1019565" cy="0"/>
            </a:xfrm>
            <a:prstGeom prst="straightConnector1">
              <a:avLst/>
            </a:prstGeom>
            <a:noFill/>
            <a:ln w="21590" cap="flat" cmpd="sng">
              <a:solidFill>
                <a:srgbClr val="EE6D2B"/>
              </a:solidFill>
              <a:prstDash val="solid"/>
              <a:round/>
              <a:headEnd type="oval" w="lg" len="lg"/>
              <a:tailEnd type="none" w="lg" len="lg"/>
            </a:ln>
            <a:effectLst/>
          </p:spPr>
        </p:cxnSp>
      </p:grpSp>
      <p:sp>
        <p:nvSpPr>
          <p:cNvPr id="40" name="TextBox 13">
            <a:extLst>
              <a:ext uri="{FF2B5EF4-FFF2-40B4-BE49-F238E27FC236}">
                <a16:creationId xmlns:a16="http://schemas.microsoft.com/office/drawing/2014/main" id="{096744E1-F1D2-A647-AA60-B891A0DBB69D}"/>
              </a:ext>
            </a:extLst>
          </p:cNvPr>
          <p:cNvSpPr txBox="1">
            <a:spLocks noChangeArrowheads="1"/>
          </p:cNvSpPr>
          <p:nvPr/>
        </p:nvSpPr>
        <p:spPr bwMode="auto">
          <a:xfrm>
            <a:off x="6496658" y="3908026"/>
            <a:ext cx="2354734" cy="33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zh-CN" sz="1200">
                <a:latin typeface="+mj-lt"/>
              </a:rPr>
              <a:t>Speaker for system status</a:t>
            </a:r>
            <a:endParaRPr lang="en-US" altLang="en-US" sz="1200">
              <a:latin typeface="+mj-lt"/>
            </a:endParaRPr>
          </a:p>
        </p:txBody>
      </p:sp>
      <p:cxnSp>
        <p:nvCxnSpPr>
          <p:cNvPr id="26" name="直線單箭頭接點 25">
            <a:extLst>
              <a:ext uri="{FF2B5EF4-FFF2-40B4-BE49-F238E27FC236}">
                <a16:creationId xmlns:a16="http://schemas.microsoft.com/office/drawing/2014/main" id="{B1DA6FF3-C85C-469B-8F66-DDC15019B0F0}"/>
              </a:ext>
            </a:extLst>
          </p:cNvPr>
          <p:cNvCxnSpPr>
            <a:cxnSpLocks/>
          </p:cNvCxnSpPr>
          <p:nvPr/>
        </p:nvCxnSpPr>
        <p:spPr>
          <a:xfrm>
            <a:off x="2140818" y="1917156"/>
            <a:ext cx="397459" cy="0"/>
          </a:xfrm>
          <a:prstGeom prst="straightConnector1">
            <a:avLst/>
          </a:prstGeom>
          <a:noFill/>
          <a:ln w="21590" cap="flat" cmpd="sng">
            <a:solidFill>
              <a:srgbClr val="EE6D2B"/>
            </a:solidFill>
            <a:prstDash val="solid"/>
            <a:round/>
            <a:headEnd type="oval" w="lg" len="lg"/>
            <a:tailEnd type="none" w="lg" len="lg"/>
          </a:ln>
          <a:effectLst/>
        </p:spPr>
      </p:cxnSp>
      <p:sp>
        <p:nvSpPr>
          <p:cNvPr id="43" name="TextBox 13">
            <a:extLst>
              <a:ext uri="{FF2B5EF4-FFF2-40B4-BE49-F238E27FC236}">
                <a16:creationId xmlns:a16="http://schemas.microsoft.com/office/drawing/2014/main" id="{98C269A6-3069-4834-B863-01EE2088BE32}"/>
              </a:ext>
            </a:extLst>
          </p:cNvPr>
          <p:cNvSpPr txBox="1">
            <a:spLocks noChangeArrowheads="1"/>
          </p:cNvSpPr>
          <p:nvPr/>
        </p:nvSpPr>
        <p:spPr bwMode="auto">
          <a:xfrm>
            <a:off x="6496658" y="3428596"/>
            <a:ext cx="1759060" cy="33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zh-CN" sz="1200">
                <a:latin typeface="+mj-lt"/>
              </a:rPr>
              <a:t>4 x</a:t>
            </a:r>
            <a:r>
              <a:rPr lang="zh-CN" altLang="en-US" sz="1200">
                <a:latin typeface="+mj-lt"/>
              </a:rPr>
              <a:t> </a:t>
            </a:r>
            <a:r>
              <a:rPr lang="en-US" altLang="zh-CN" sz="1200">
                <a:latin typeface="+mj-lt"/>
              </a:rPr>
              <a:t>2.5GbE ports</a:t>
            </a:r>
            <a:endParaRPr lang="zh-CN" altLang="en-US" sz="1200">
              <a:latin typeface="+mj-lt"/>
            </a:endParaRPr>
          </a:p>
        </p:txBody>
      </p:sp>
      <p:cxnSp>
        <p:nvCxnSpPr>
          <p:cNvPr id="46" name="直線單箭頭接點 45">
            <a:extLst>
              <a:ext uri="{FF2B5EF4-FFF2-40B4-BE49-F238E27FC236}">
                <a16:creationId xmlns:a16="http://schemas.microsoft.com/office/drawing/2014/main" id="{6274C120-E462-4B70-B638-41C6AEF8D309}"/>
              </a:ext>
            </a:extLst>
          </p:cNvPr>
          <p:cNvCxnSpPr>
            <a:cxnSpLocks/>
          </p:cNvCxnSpPr>
          <p:nvPr/>
        </p:nvCxnSpPr>
        <p:spPr>
          <a:xfrm flipH="1">
            <a:off x="3593419" y="3593951"/>
            <a:ext cx="2875530" cy="0"/>
          </a:xfrm>
          <a:prstGeom prst="straightConnector1">
            <a:avLst/>
          </a:prstGeom>
          <a:noFill/>
          <a:ln w="21590" cap="flat" cmpd="sng">
            <a:solidFill>
              <a:srgbClr val="EE6D2B"/>
            </a:solidFill>
            <a:prstDash val="solid"/>
            <a:round/>
            <a:headEnd type="oval" w="lg" len="lg"/>
            <a:tailEnd type="none" w="lg" len="lg"/>
          </a:ln>
          <a:effectLst/>
        </p:spPr>
      </p:cxnSp>
      <p:grpSp>
        <p:nvGrpSpPr>
          <p:cNvPr id="48" name="群組 47">
            <a:extLst>
              <a:ext uri="{FF2B5EF4-FFF2-40B4-BE49-F238E27FC236}">
                <a16:creationId xmlns:a16="http://schemas.microsoft.com/office/drawing/2014/main" id="{B3F06CED-FC83-47EF-8790-A9C6C6842890}"/>
              </a:ext>
            </a:extLst>
          </p:cNvPr>
          <p:cNvGrpSpPr/>
          <p:nvPr/>
        </p:nvGrpSpPr>
        <p:grpSpPr>
          <a:xfrm>
            <a:off x="5579949" y="2371879"/>
            <a:ext cx="489905" cy="1007088"/>
            <a:chOff x="5579949" y="2371879"/>
            <a:chExt cx="489905" cy="1007088"/>
          </a:xfrm>
        </p:grpSpPr>
        <p:cxnSp>
          <p:nvCxnSpPr>
            <p:cNvPr id="47" name="直線單箭頭接點 46">
              <a:extLst>
                <a:ext uri="{FF2B5EF4-FFF2-40B4-BE49-F238E27FC236}">
                  <a16:creationId xmlns:a16="http://schemas.microsoft.com/office/drawing/2014/main" id="{5303A20E-F6D7-4EF7-ADCC-34875B62B5A9}"/>
                </a:ext>
              </a:extLst>
            </p:cNvPr>
            <p:cNvCxnSpPr>
              <a:cxnSpLocks/>
            </p:cNvCxnSpPr>
            <p:nvPr/>
          </p:nvCxnSpPr>
          <p:spPr>
            <a:xfrm>
              <a:off x="6063132" y="2371879"/>
              <a:ext cx="0" cy="1007088"/>
            </a:xfrm>
            <a:prstGeom prst="straightConnector1">
              <a:avLst/>
            </a:prstGeom>
            <a:noFill/>
            <a:ln w="21590" cap="flat" cmpd="sng">
              <a:solidFill>
                <a:srgbClr val="EE6D2B"/>
              </a:solidFill>
              <a:prstDash val="solid"/>
              <a:round/>
              <a:headEnd type="none" w="lg" len="lg"/>
              <a:tailEnd type="none" w="lg" len="lg"/>
            </a:ln>
            <a:effectLst/>
          </p:spPr>
        </p:cxnSp>
        <p:grpSp>
          <p:nvGrpSpPr>
            <p:cNvPr id="24" name="群組 23">
              <a:extLst>
                <a:ext uri="{FF2B5EF4-FFF2-40B4-BE49-F238E27FC236}">
                  <a16:creationId xmlns:a16="http://schemas.microsoft.com/office/drawing/2014/main" id="{CAC302E0-B9B6-45CF-AF2F-FD4FFDB89A86}"/>
                </a:ext>
              </a:extLst>
            </p:cNvPr>
            <p:cNvGrpSpPr/>
            <p:nvPr/>
          </p:nvGrpSpPr>
          <p:grpSpPr>
            <a:xfrm>
              <a:off x="5579949" y="2378603"/>
              <a:ext cx="489905" cy="993640"/>
              <a:chOff x="4191804" y="2378603"/>
              <a:chExt cx="2277145" cy="993640"/>
            </a:xfrm>
          </p:grpSpPr>
          <p:cxnSp>
            <p:nvCxnSpPr>
              <p:cNvPr id="51" name="直線單箭頭接點 50">
                <a:extLst>
                  <a:ext uri="{FF2B5EF4-FFF2-40B4-BE49-F238E27FC236}">
                    <a16:creationId xmlns:a16="http://schemas.microsoft.com/office/drawing/2014/main" id="{FD8415FD-57C4-4862-85D0-CDE5138F2A54}"/>
                  </a:ext>
                </a:extLst>
              </p:cNvPr>
              <p:cNvCxnSpPr>
                <a:cxnSpLocks/>
              </p:cNvCxnSpPr>
              <p:nvPr/>
            </p:nvCxnSpPr>
            <p:spPr>
              <a:xfrm flipH="1">
                <a:off x="4223049" y="2378603"/>
                <a:ext cx="2245900" cy="0"/>
              </a:xfrm>
              <a:prstGeom prst="straightConnector1">
                <a:avLst/>
              </a:prstGeom>
              <a:noFill/>
              <a:ln w="21590" cap="flat" cmpd="sng">
                <a:solidFill>
                  <a:srgbClr val="EE6D2B"/>
                </a:solidFill>
                <a:prstDash val="solid"/>
                <a:round/>
                <a:headEnd type="none" w="lg" len="lg"/>
                <a:tailEnd type="none" w="lg" len="lg"/>
              </a:ln>
              <a:effectLst/>
            </p:spPr>
          </p:cxnSp>
          <p:cxnSp>
            <p:nvCxnSpPr>
              <p:cNvPr id="52" name="直線單箭頭接點 51">
                <a:extLst>
                  <a:ext uri="{FF2B5EF4-FFF2-40B4-BE49-F238E27FC236}">
                    <a16:creationId xmlns:a16="http://schemas.microsoft.com/office/drawing/2014/main" id="{BC3D31C9-ACDE-4742-9866-F12DB2162A39}"/>
                  </a:ext>
                </a:extLst>
              </p:cNvPr>
              <p:cNvCxnSpPr>
                <a:cxnSpLocks/>
              </p:cNvCxnSpPr>
              <p:nvPr/>
            </p:nvCxnSpPr>
            <p:spPr>
              <a:xfrm flipH="1">
                <a:off x="4191804" y="3372243"/>
                <a:ext cx="2245900" cy="0"/>
              </a:xfrm>
              <a:prstGeom prst="straightConnector1">
                <a:avLst/>
              </a:prstGeom>
              <a:noFill/>
              <a:ln w="21590" cap="flat" cmpd="sng">
                <a:solidFill>
                  <a:srgbClr val="EE6D2B"/>
                </a:solidFill>
                <a:prstDash val="solid"/>
                <a:round/>
                <a:headEnd type="none" w="lg" len="lg"/>
                <a:tailEnd type="none" w="lg" len="lg"/>
              </a:ln>
              <a:effectLst/>
            </p:spPr>
          </p:cxnSp>
        </p:grpSp>
      </p:grpSp>
      <p:grpSp>
        <p:nvGrpSpPr>
          <p:cNvPr id="53" name="群組 52">
            <a:extLst>
              <a:ext uri="{FF2B5EF4-FFF2-40B4-BE49-F238E27FC236}">
                <a16:creationId xmlns:a16="http://schemas.microsoft.com/office/drawing/2014/main" id="{68259B60-2B57-4EC8-95BB-B1B2C56B820A}"/>
              </a:ext>
            </a:extLst>
          </p:cNvPr>
          <p:cNvGrpSpPr/>
          <p:nvPr/>
        </p:nvGrpSpPr>
        <p:grpSpPr>
          <a:xfrm flipH="1">
            <a:off x="2140818" y="2851452"/>
            <a:ext cx="1102431" cy="1007088"/>
            <a:chOff x="1279641" y="2593854"/>
            <a:chExt cx="871886" cy="1007088"/>
          </a:xfrm>
        </p:grpSpPr>
        <p:cxnSp>
          <p:nvCxnSpPr>
            <p:cNvPr id="58" name="直線單箭頭接點 57">
              <a:extLst>
                <a:ext uri="{FF2B5EF4-FFF2-40B4-BE49-F238E27FC236}">
                  <a16:creationId xmlns:a16="http://schemas.microsoft.com/office/drawing/2014/main" id="{D6797465-9555-4881-AFEE-D4CB327B2234}"/>
                </a:ext>
              </a:extLst>
            </p:cNvPr>
            <p:cNvCxnSpPr>
              <a:cxnSpLocks/>
            </p:cNvCxnSpPr>
            <p:nvPr/>
          </p:nvCxnSpPr>
          <p:spPr>
            <a:xfrm flipH="1">
              <a:off x="1770123" y="3075998"/>
              <a:ext cx="381404" cy="0"/>
            </a:xfrm>
            <a:prstGeom prst="straightConnector1">
              <a:avLst/>
            </a:prstGeom>
            <a:noFill/>
            <a:ln w="21590" cap="flat" cmpd="sng">
              <a:solidFill>
                <a:srgbClr val="EE6D2B"/>
              </a:solidFill>
              <a:prstDash val="solid"/>
              <a:round/>
              <a:headEnd type="oval" w="lg" len="lg"/>
              <a:tailEnd type="none" w="lg" len="lg"/>
            </a:ln>
            <a:effectLst/>
          </p:spPr>
        </p:cxnSp>
        <p:grpSp>
          <p:nvGrpSpPr>
            <p:cNvPr id="59" name="群組 58">
              <a:extLst>
                <a:ext uri="{FF2B5EF4-FFF2-40B4-BE49-F238E27FC236}">
                  <a16:creationId xmlns:a16="http://schemas.microsoft.com/office/drawing/2014/main" id="{4AE02F24-6FC1-4A61-B9EE-263F2923DF42}"/>
                </a:ext>
              </a:extLst>
            </p:cNvPr>
            <p:cNvGrpSpPr/>
            <p:nvPr/>
          </p:nvGrpSpPr>
          <p:grpSpPr>
            <a:xfrm>
              <a:off x="1279641" y="2593854"/>
              <a:ext cx="483185" cy="1007088"/>
              <a:chOff x="5586671" y="2371879"/>
              <a:chExt cx="483185" cy="1007088"/>
            </a:xfrm>
          </p:grpSpPr>
          <p:cxnSp>
            <p:nvCxnSpPr>
              <p:cNvPr id="61" name="直線單箭頭接點 60">
                <a:extLst>
                  <a:ext uri="{FF2B5EF4-FFF2-40B4-BE49-F238E27FC236}">
                    <a16:creationId xmlns:a16="http://schemas.microsoft.com/office/drawing/2014/main" id="{31FF18CA-13DE-4FD8-AA0F-8145C8F77038}"/>
                  </a:ext>
                </a:extLst>
              </p:cNvPr>
              <p:cNvCxnSpPr>
                <a:cxnSpLocks/>
              </p:cNvCxnSpPr>
              <p:nvPr/>
            </p:nvCxnSpPr>
            <p:spPr>
              <a:xfrm>
                <a:off x="6069856" y="2371879"/>
                <a:ext cx="0" cy="1007088"/>
              </a:xfrm>
              <a:prstGeom prst="straightConnector1">
                <a:avLst/>
              </a:prstGeom>
              <a:noFill/>
              <a:ln w="21590" cap="flat" cmpd="sng">
                <a:solidFill>
                  <a:srgbClr val="EE6D2B"/>
                </a:solidFill>
                <a:prstDash val="solid"/>
                <a:round/>
                <a:headEnd type="none" w="lg" len="lg"/>
                <a:tailEnd type="none" w="lg" len="lg"/>
              </a:ln>
              <a:effectLst/>
            </p:spPr>
          </p:cxnSp>
          <p:grpSp>
            <p:nvGrpSpPr>
              <p:cNvPr id="62" name="群組 61">
                <a:extLst>
                  <a:ext uri="{FF2B5EF4-FFF2-40B4-BE49-F238E27FC236}">
                    <a16:creationId xmlns:a16="http://schemas.microsoft.com/office/drawing/2014/main" id="{5910B61A-A397-4CAD-8C21-8E829E42FA05}"/>
                  </a:ext>
                </a:extLst>
              </p:cNvPr>
              <p:cNvGrpSpPr/>
              <p:nvPr/>
            </p:nvGrpSpPr>
            <p:grpSpPr>
              <a:xfrm>
                <a:off x="5586671" y="2371879"/>
                <a:ext cx="483183" cy="1007088"/>
                <a:chOff x="4223049" y="2371879"/>
                <a:chExt cx="2245900" cy="1007088"/>
              </a:xfrm>
            </p:grpSpPr>
            <p:cxnSp>
              <p:nvCxnSpPr>
                <p:cNvPr id="63" name="直線單箭頭接點 62">
                  <a:extLst>
                    <a:ext uri="{FF2B5EF4-FFF2-40B4-BE49-F238E27FC236}">
                      <a16:creationId xmlns:a16="http://schemas.microsoft.com/office/drawing/2014/main" id="{8C15E57B-998E-4251-A58C-279322F61EEF}"/>
                    </a:ext>
                  </a:extLst>
                </p:cNvPr>
                <p:cNvCxnSpPr>
                  <a:cxnSpLocks/>
                </p:cNvCxnSpPr>
                <p:nvPr/>
              </p:nvCxnSpPr>
              <p:spPr>
                <a:xfrm flipH="1">
                  <a:off x="4223049" y="2371879"/>
                  <a:ext cx="2245900" cy="0"/>
                </a:xfrm>
                <a:prstGeom prst="straightConnector1">
                  <a:avLst/>
                </a:prstGeom>
                <a:noFill/>
                <a:ln w="21590" cap="flat" cmpd="sng">
                  <a:solidFill>
                    <a:srgbClr val="EE6D2B"/>
                  </a:solidFill>
                  <a:prstDash val="solid"/>
                  <a:round/>
                  <a:headEnd type="none" w="lg" len="lg"/>
                  <a:tailEnd type="none" w="lg" len="lg"/>
                </a:ln>
                <a:effectLst/>
              </p:spPr>
            </p:cxnSp>
            <p:cxnSp>
              <p:nvCxnSpPr>
                <p:cNvPr id="64" name="直線單箭頭接點 63">
                  <a:extLst>
                    <a:ext uri="{FF2B5EF4-FFF2-40B4-BE49-F238E27FC236}">
                      <a16:creationId xmlns:a16="http://schemas.microsoft.com/office/drawing/2014/main" id="{6962A3ED-8679-4492-9209-58A36FDB5634}"/>
                    </a:ext>
                  </a:extLst>
                </p:cNvPr>
                <p:cNvCxnSpPr>
                  <a:cxnSpLocks/>
                </p:cNvCxnSpPr>
                <p:nvPr/>
              </p:nvCxnSpPr>
              <p:spPr>
                <a:xfrm flipH="1">
                  <a:off x="4223049" y="3378967"/>
                  <a:ext cx="2245900" cy="0"/>
                </a:xfrm>
                <a:prstGeom prst="straightConnector1">
                  <a:avLst/>
                </a:prstGeom>
                <a:noFill/>
                <a:ln w="21590" cap="flat" cmpd="sng">
                  <a:solidFill>
                    <a:srgbClr val="EE6D2B"/>
                  </a:solidFill>
                  <a:prstDash val="solid"/>
                  <a:round/>
                  <a:headEnd type="none" w="lg" len="lg"/>
                  <a:tailEnd type="none" w="lg" len="lg"/>
                </a:ln>
                <a:effectLst/>
              </p:spPr>
            </p:cxnSp>
          </p:grpSp>
        </p:grpSp>
      </p:grpSp>
      <p:cxnSp>
        <p:nvCxnSpPr>
          <p:cNvPr id="66" name="直線單箭頭接點 26">
            <a:extLst>
              <a:ext uri="{FF2B5EF4-FFF2-40B4-BE49-F238E27FC236}">
                <a16:creationId xmlns:a16="http://schemas.microsoft.com/office/drawing/2014/main" id="{93E680B3-19DC-4551-86C9-9642BEA44A3A}"/>
              </a:ext>
            </a:extLst>
          </p:cNvPr>
          <p:cNvCxnSpPr>
            <a:cxnSpLocks/>
          </p:cNvCxnSpPr>
          <p:nvPr/>
        </p:nvCxnSpPr>
        <p:spPr>
          <a:xfrm>
            <a:off x="2140819" y="4070803"/>
            <a:ext cx="1095024" cy="0"/>
          </a:xfrm>
          <a:prstGeom prst="straightConnector1">
            <a:avLst/>
          </a:prstGeom>
          <a:noFill/>
          <a:ln w="21590" cap="flat" cmpd="sng">
            <a:solidFill>
              <a:srgbClr val="EE6D2B"/>
            </a:solidFill>
            <a:prstDash val="solid"/>
            <a:round/>
            <a:headEnd type="oval" w="lg" len="lg"/>
            <a:tailEnd type="none" w="lg" len="lg"/>
          </a:ln>
          <a:effectLst/>
        </p:spPr>
      </p:cxnSp>
    </p:spTree>
    <p:extLst>
      <p:ext uri="{BB962C8B-B14F-4D97-AF65-F5344CB8AC3E}">
        <p14:creationId xmlns:p14="http://schemas.microsoft.com/office/powerpoint/2010/main" val="2056098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6CE2BC0-FC30-4E4F-B530-39AFAF9176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69252" y="1356494"/>
            <a:ext cx="5123285" cy="3201484"/>
          </a:xfrm>
          <a:prstGeom prst="rect">
            <a:avLst/>
          </a:prstGeom>
        </p:spPr>
      </p:pic>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p:txBody>
          <a:bodyPr/>
          <a:lstStyle/>
          <a:p>
            <a:r>
              <a:rPr lang="en-US" altLang="zh-TW"/>
              <a:t>TVS-h1288X NAS rear view</a:t>
            </a:r>
            <a:endParaRPr lang="zh-TW"/>
          </a:p>
        </p:txBody>
      </p:sp>
      <p:sp>
        <p:nvSpPr>
          <p:cNvPr id="70" name="TextBox 13">
            <a:extLst>
              <a:ext uri="{FF2B5EF4-FFF2-40B4-BE49-F238E27FC236}">
                <a16:creationId xmlns:a16="http://schemas.microsoft.com/office/drawing/2014/main" id="{AEE4E1A3-D7D4-2144-B57C-1121F3526FD1}"/>
              </a:ext>
            </a:extLst>
          </p:cNvPr>
          <p:cNvSpPr txBox="1">
            <a:spLocks noChangeArrowheads="1"/>
          </p:cNvSpPr>
          <p:nvPr/>
        </p:nvSpPr>
        <p:spPr bwMode="auto">
          <a:xfrm>
            <a:off x="7074748" y="2754143"/>
            <a:ext cx="1759060" cy="33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zh-CN" sz="1200">
                <a:latin typeface="+mj-lt"/>
              </a:rPr>
              <a:t>Smart fans</a:t>
            </a:r>
            <a:endParaRPr lang="en-US" altLang="en-US" sz="1200">
              <a:latin typeface="+mj-lt"/>
            </a:endParaRPr>
          </a:p>
        </p:txBody>
      </p:sp>
      <p:sp>
        <p:nvSpPr>
          <p:cNvPr id="17" name="TextBox 13">
            <a:extLst>
              <a:ext uri="{FF2B5EF4-FFF2-40B4-BE49-F238E27FC236}">
                <a16:creationId xmlns:a16="http://schemas.microsoft.com/office/drawing/2014/main" id="{CFE725D0-223C-5543-AC49-A89E1E9D743E}"/>
              </a:ext>
            </a:extLst>
          </p:cNvPr>
          <p:cNvSpPr txBox="1">
            <a:spLocks noChangeArrowheads="1"/>
          </p:cNvSpPr>
          <p:nvPr/>
        </p:nvSpPr>
        <p:spPr bwMode="auto">
          <a:xfrm>
            <a:off x="288324" y="3495129"/>
            <a:ext cx="1859922" cy="333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r>
              <a:rPr lang="en-US" altLang="en-US" sz="1200">
                <a:latin typeface="+mj-lt"/>
              </a:rPr>
              <a:t>4 </a:t>
            </a:r>
            <a:r>
              <a:rPr lang="en-US" altLang="zh-TW" sz="1200">
                <a:latin typeface="+mj-lt"/>
              </a:rPr>
              <a:t>x 2.5GbE ports</a:t>
            </a:r>
            <a:endParaRPr lang="en-US" altLang="en-US" sz="1200">
              <a:latin typeface="+mj-lt"/>
            </a:endParaRPr>
          </a:p>
        </p:txBody>
      </p:sp>
      <p:sp>
        <p:nvSpPr>
          <p:cNvPr id="25" name="TextBox 13">
            <a:extLst>
              <a:ext uri="{FF2B5EF4-FFF2-40B4-BE49-F238E27FC236}">
                <a16:creationId xmlns:a16="http://schemas.microsoft.com/office/drawing/2014/main" id="{F4063C53-AB96-5F40-9C58-23A7E97F2578}"/>
              </a:ext>
            </a:extLst>
          </p:cNvPr>
          <p:cNvSpPr txBox="1">
            <a:spLocks noChangeArrowheads="1"/>
          </p:cNvSpPr>
          <p:nvPr/>
        </p:nvSpPr>
        <p:spPr bwMode="auto">
          <a:xfrm>
            <a:off x="77320" y="2785800"/>
            <a:ext cx="2070926" cy="684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r>
              <a:rPr lang="en-US" altLang="zh-TW" sz="1200">
                <a:latin typeface="+mj-lt"/>
              </a:rPr>
              <a:t>4 x </a:t>
            </a:r>
            <a:r>
              <a:rPr lang="en-US" altLang="en-US" sz="1200">
                <a:latin typeface="+mj-lt"/>
              </a:rPr>
              <a:t>USB 3.2 Gen2 10Gps ports</a:t>
            </a:r>
            <a:r>
              <a:rPr lang="en-US" altLang="zh-CN" sz="1200">
                <a:latin typeface="+mj-lt"/>
              </a:rPr>
              <a:t> </a:t>
            </a:r>
            <a:r>
              <a:rPr lang="en-US" altLang="zh-CN" sz="1200" b="0">
                <a:latin typeface="+mj-lt"/>
              </a:rPr>
              <a:t>(2 x Type-A + 2 x Type-C)</a:t>
            </a:r>
          </a:p>
        </p:txBody>
      </p:sp>
      <p:sp>
        <p:nvSpPr>
          <p:cNvPr id="35" name="TextBox 13">
            <a:extLst>
              <a:ext uri="{FF2B5EF4-FFF2-40B4-BE49-F238E27FC236}">
                <a16:creationId xmlns:a16="http://schemas.microsoft.com/office/drawing/2014/main" id="{FE9C9974-2485-B64A-97C5-D4BDB478F84C}"/>
              </a:ext>
            </a:extLst>
          </p:cNvPr>
          <p:cNvSpPr txBox="1">
            <a:spLocks noChangeArrowheads="1"/>
          </p:cNvSpPr>
          <p:nvPr/>
        </p:nvSpPr>
        <p:spPr bwMode="auto">
          <a:xfrm>
            <a:off x="3911887" y="4310671"/>
            <a:ext cx="1574514" cy="307764"/>
          </a:xfrm>
          <a:prstGeom prst="rect">
            <a:avLst/>
          </a:prstGeom>
          <a:noFill/>
          <a:ln w="9525">
            <a:noFill/>
            <a:miter lim="800000"/>
            <a:headEnd/>
            <a:tailEnd/>
          </a:ln>
        </p:spPr>
        <p:txBody>
          <a:bodyPr wrap="square" lIns="121908" tIns="60954" rIns="121908" bIns="60954">
            <a:spAutoFit/>
          </a:bodyPr>
          <a:lstStyle/>
          <a:p>
            <a:pPr algn="ctr" eaLnBrk="1" hangingPunct="1">
              <a:defRPr/>
            </a:pPr>
            <a:r>
              <a:rPr lang="en-US" altLang="en-US" sz="1200" b="1">
                <a:solidFill>
                  <a:schemeClr val="tx1"/>
                </a:solidFill>
                <a:latin typeface="Arial" panose="020B0604020202020204" pitchFamily="34" charset="0"/>
                <a:ea typeface="微軟正黑體" pitchFamily="34" charset="-120"/>
                <a:cs typeface="Arial" panose="020B0604020202020204" pitchFamily="34" charset="0"/>
              </a:rPr>
              <a:t>TVS-h1288X</a:t>
            </a:r>
          </a:p>
        </p:txBody>
      </p:sp>
      <p:sp>
        <p:nvSpPr>
          <p:cNvPr id="9" name="矩形 8">
            <a:extLst>
              <a:ext uri="{FF2B5EF4-FFF2-40B4-BE49-F238E27FC236}">
                <a16:creationId xmlns:a16="http://schemas.microsoft.com/office/drawing/2014/main" id="{45BF02A1-8BDC-4592-B13A-7714C48B0BC6}"/>
              </a:ext>
            </a:extLst>
          </p:cNvPr>
          <p:cNvSpPr/>
          <p:nvPr/>
        </p:nvSpPr>
        <p:spPr>
          <a:xfrm>
            <a:off x="2873035" y="885241"/>
            <a:ext cx="5751896" cy="492443"/>
          </a:xfrm>
          <a:prstGeom prst="rect">
            <a:avLst/>
          </a:prstGeom>
        </p:spPr>
        <p:txBody>
          <a:bodyPr wrap="none">
            <a:spAutoFit/>
          </a:bodyPr>
          <a:lstStyle/>
          <a:p>
            <a:pPr lvl="0"/>
            <a:r>
              <a:rPr lang="en-US" altLang="zh-CN" b="1" dirty="0">
                <a:latin typeface="+mj-lt"/>
              </a:rPr>
              <a:t>PCIe  slot 1: </a:t>
            </a:r>
            <a:r>
              <a:rPr lang="en-US" altLang="zh-CN" b="1">
                <a:latin typeface="+mj-lt"/>
              </a:rPr>
              <a:t> </a:t>
            </a:r>
            <a:r>
              <a:rPr lang="en-US" altLang="zh-CN" b="1" dirty="0">
                <a:latin typeface="+mj-lt"/>
              </a:rPr>
              <a:t>PCIe Gen3 x8</a:t>
            </a:r>
          </a:p>
          <a:p>
            <a:r>
              <a:rPr lang="en-US" altLang="zh-CN" sz="1200" dirty="0">
                <a:latin typeface="+mj-lt"/>
                <a:ea typeface="微軟正黑體" panose="020B0604030504040204" pitchFamily="34" charset="-120"/>
              </a:rPr>
              <a:t>Pre-installed Broadcom </a:t>
            </a:r>
            <a:r>
              <a:rPr lang="en-US" altLang="zh-TW" sz="1200" dirty="0" err="1">
                <a:latin typeface="+mj-lt"/>
                <a:ea typeface="微軟正黑體" panose="020B0604030504040204" pitchFamily="34" charset="-120"/>
              </a:rPr>
              <a:t>NetXtreme</a:t>
            </a:r>
            <a:r>
              <a:rPr lang="en-US" altLang="zh-TW" sz="1200" baseline="30000" dirty="0">
                <a:latin typeface="+mj-lt"/>
                <a:ea typeface="微軟正黑體" panose="020B0604030504040204" pitchFamily="34" charset="-120"/>
              </a:rPr>
              <a:t>®</a:t>
            </a:r>
            <a:r>
              <a:rPr lang="en-US" altLang="zh-TW" sz="1200" dirty="0">
                <a:latin typeface="+mj-lt"/>
                <a:ea typeface="微軟正黑體" panose="020B0604030504040204" pitchFamily="34" charset="-120"/>
              </a:rPr>
              <a:t> E-Series BCM57416 2-port 10GBASE-T NIC</a:t>
            </a:r>
          </a:p>
        </p:txBody>
      </p:sp>
      <p:cxnSp>
        <p:nvCxnSpPr>
          <p:cNvPr id="105" name="直線單箭頭接點 104">
            <a:extLst>
              <a:ext uri="{FF2B5EF4-FFF2-40B4-BE49-F238E27FC236}">
                <a16:creationId xmlns:a16="http://schemas.microsoft.com/office/drawing/2014/main" id="{9A08D5DA-4194-4F88-9DD3-A4DF24440976}"/>
              </a:ext>
            </a:extLst>
          </p:cNvPr>
          <p:cNvCxnSpPr>
            <a:cxnSpLocks/>
          </p:cNvCxnSpPr>
          <p:nvPr/>
        </p:nvCxnSpPr>
        <p:spPr>
          <a:xfrm flipH="1">
            <a:off x="4630282" y="2909233"/>
            <a:ext cx="2444466" cy="0"/>
          </a:xfrm>
          <a:prstGeom prst="straightConnector1">
            <a:avLst/>
          </a:prstGeom>
          <a:noFill/>
          <a:ln w="21590" cap="flat" cmpd="sng">
            <a:solidFill>
              <a:srgbClr val="EE6D2B"/>
            </a:solidFill>
            <a:prstDash val="solid"/>
            <a:round/>
            <a:headEnd type="oval" w="lg" len="lg"/>
            <a:tailEnd type="none" w="lg" len="lg"/>
          </a:ln>
          <a:effectLst/>
        </p:spPr>
      </p:cxnSp>
      <p:sp>
        <p:nvSpPr>
          <p:cNvPr id="106" name="矩形 105">
            <a:extLst>
              <a:ext uri="{FF2B5EF4-FFF2-40B4-BE49-F238E27FC236}">
                <a16:creationId xmlns:a16="http://schemas.microsoft.com/office/drawing/2014/main" id="{C53556A7-E17F-47D2-8D85-E6F45260C450}"/>
              </a:ext>
            </a:extLst>
          </p:cNvPr>
          <p:cNvSpPr/>
          <p:nvPr/>
        </p:nvSpPr>
        <p:spPr>
          <a:xfrm>
            <a:off x="2514600" y="1816510"/>
            <a:ext cx="970801" cy="487744"/>
          </a:xfrm>
          <a:prstGeom prst="rect">
            <a:avLst/>
          </a:prstGeom>
          <a:solidFill>
            <a:schemeClr val="accent6">
              <a:lumMod val="40000"/>
              <a:lumOff val="60000"/>
              <a:alpha val="50196"/>
            </a:schemeClr>
          </a:solidFill>
          <a:ln>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00">
              <a:solidFill>
                <a:srgbClr val="FF0000"/>
              </a:solidFill>
              <a:latin typeface="微軟正黑體" panose="020B0604030504040204" pitchFamily="34" charset="-120"/>
              <a:ea typeface="微軟正黑體" panose="020B0604030504040204" pitchFamily="34" charset="-120"/>
            </a:endParaRPr>
          </a:p>
        </p:txBody>
      </p:sp>
      <p:cxnSp>
        <p:nvCxnSpPr>
          <p:cNvPr id="107" name="直線單箭頭接點 106">
            <a:extLst>
              <a:ext uri="{FF2B5EF4-FFF2-40B4-BE49-F238E27FC236}">
                <a16:creationId xmlns:a16="http://schemas.microsoft.com/office/drawing/2014/main" id="{E367C571-3933-45CA-BBAC-898773DC6AC6}"/>
              </a:ext>
            </a:extLst>
          </p:cNvPr>
          <p:cNvCxnSpPr>
            <a:cxnSpLocks/>
          </p:cNvCxnSpPr>
          <p:nvPr/>
        </p:nvCxnSpPr>
        <p:spPr>
          <a:xfrm>
            <a:off x="3682802" y="1436337"/>
            <a:ext cx="0" cy="368001"/>
          </a:xfrm>
          <a:prstGeom prst="straightConnector1">
            <a:avLst/>
          </a:prstGeom>
          <a:noFill/>
          <a:ln w="21590" cap="flat" cmpd="sng">
            <a:solidFill>
              <a:srgbClr val="EE6D2B"/>
            </a:solidFill>
            <a:prstDash val="solid"/>
            <a:round/>
            <a:headEnd type="oval" w="lg" len="lg"/>
            <a:tailEnd type="none" w="lg" len="lg"/>
          </a:ln>
          <a:effectLst/>
        </p:spPr>
      </p:cxnSp>
      <p:sp>
        <p:nvSpPr>
          <p:cNvPr id="108" name="矩形 107">
            <a:extLst>
              <a:ext uri="{FF2B5EF4-FFF2-40B4-BE49-F238E27FC236}">
                <a16:creationId xmlns:a16="http://schemas.microsoft.com/office/drawing/2014/main" id="{1CE59675-4CD9-45EF-8C19-5DA18B3BE10D}"/>
              </a:ext>
            </a:extLst>
          </p:cNvPr>
          <p:cNvSpPr/>
          <p:nvPr/>
        </p:nvSpPr>
        <p:spPr>
          <a:xfrm>
            <a:off x="3542293" y="1804338"/>
            <a:ext cx="1113749" cy="251587"/>
          </a:xfrm>
          <a:prstGeom prst="rect">
            <a:avLst/>
          </a:prstGeom>
          <a:solidFill>
            <a:schemeClr val="accent6">
              <a:lumMod val="40000"/>
              <a:lumOff val="60000"/>
              <a:alpha val="50196"/>
            </a:schemeClr>
          </a:solidFill>
          <a:ln>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00">
              <a:solidFill>
                <a:srgbClr val="FF0000"/>
              </a:solidFill>
              <a:latin typeface="微軟正黑體" panose="020B0604030504040204" pitchFamily="34" charset="-120"/>
              <a:ea typeface="微軟正黑體" panose="020B0604030504040204" pitchFamily="34" charset="-120"/>
            </a:endParaRPr>
          </a:p>
        </p:txBody>
      </p:sp>
      <p:sp>
        <p:nvSpPr>
          <p:cNvPr id="109" name="矩形 39">
            <a:extLst>
              <a:ext uri="{FF2B5EF4-FFF2-40B4-BE49-F238E27FC236}">
                <a16:creationId xmlns:a16="http://schemas.microsoft.com/office/drawing/2014/main" id="{6ED8129E-484A-4CFC-8F7B-B1E30E9708AC}"/>
              </a:ext>
            </a:extLst>
          </p:cNvPr>
          <p:cNvSpPr/>
          <p:nvPr/>
        </p:nvSpPr>
        <p:spPr>
          <a:xfrm flipH="1">
            <a:off x="3379035" y="2738412"/>
            <a:ext cx="326946" cy="483611"/>
          </a:xfrm>
          <a:prstGeom prst="rect">
            <a:avLst/>
          </a:prstGeom>
          <a:noFill/>
          <a:ln w="21590" cap="flat" cmpd="sng">
            <a:solidFill>
              <a:srgbClr val="EE6D2B"/>
            </a:solidFill>
            <a:prstDash val="solid"/>
            <a:round/>
            <a:headEnd type="none" w="med" len="med"/>
            <a:tailEnd type="oval" w="lg" len="lg"/>
          </a:ln>
          <a:effectLst/>
        </p:spPr>
        <p:txBody>
          <a:bodyPr rtlCol="0" anchor="ctr"/>
          <a:lstStyle/>
          <a:p>
            <a:pPr algn="ctr"/>
            <a:endParaRPr lang="zh-TW" altLang="en-US">
              <a:solidFill>
                <a:srgbClr val="916409"/>
              </a:solidFill>
              <a:latin typeface="Arial"/>
              <a:cs typeface="Arial"/>
            </a:endParaRPr>
          </a:p>
        </p:txBody>
      </p:sp>
      <p:sp>
        <p:nvSpPr>
          <p:cNvPr id="110" name="矩形 39">
            <a:extLst>
              <a:ext uri="{FF2B5EF4-FFF2-40B4-BE49-F238E27FC236}">
                <a16:creationId xmlns:a16="http://schemas.microsoft.com/office/drawing/2014/main" id="{AC59AF79-734F-4927-9020-0E2682FC48F7}"/>
              </a:ext>
            </a:extLst>
          </p:cNvPr>
          <p:cNvSpPr/>
          <p:nvPr/>
        </p:nvSpPr>
        <p:spPr>
          <a:xfrm flipH="1">
            <a:off x="3378821" y="2551814"/>
            <a:ext cx="326946" cy="187497"/>
          </a:xfrm>
          <a:prstGeom prst="rect">
            <a:avLst/>
          </a:prstGeom>
          <a:noFill/>
          <a:ln w="21590" cap="flat" cmpd="sng">
            <a:solidFill>
              <a:srgbClr val="EE6D2B"/>
            </a:solidFill>
            <a:prstDash val="solid"/>
            <a:round/>
            <a:headEnd type="none" w="med" len="med"/>
            <a:tailEnd type="oval" w="lg" len="lg"/>
          </a:ln>
          <a:effectLst/>
        </p:spPr>
        <p:txBody>
          <a:bodyPr rtlCol="0" anchor="ctr"/>
          <a:lstStyle/>
          <a:p>
            <a:pPr algn="ctr"/>
            <a:endParaRPr lang="zh-TW" altLang="en-US">
              <a:solidFill>
                <a:srgbClr val="916409"/>
              </a:solidFill>
              <a:latin typeface="Arial"/>
              <a:cs typeface="Arial"/>
            </a:endParaRPr>
          </a:p>
        </p:txBody>
      </p:sp>
      <p:cxnSp>
        <p:nvCxnSpPr>
          <p:cNvPr id="111" name="直線單箭頭接點 26">
            <a:extLst>
              <a:ext uri="{FF2B5EF4-FFF2-40B4-BE49-F238E27FC236}">
                <a16:creationId xmlns:a16="http://schemas.microsoft.com/office/drawing/2014/main" id="{BAE9927B-6830-4D1C-B3BC-C640FF1CE29A}"/>
              </a:ext>
            </a:extLst>
          </p:cNvPr>
          <p:cNvCxnSpPr>
            <a:cxnSpLocks/>
          </p:cNvCxnSpPr>
          <p:nvPr/>
        </p:nvCxnSpPr>
        <p:spPr>
          <a:xfrm>
            <a:off x="2180259" y="2635986"/>
            <a:ext cx="1191838" cy="0"/>
          </a:xfrm>
          <a:prstGeom prst="straightConnector1">
            <a:avLst/>
          </a:prstGeom>
          <a:noFill/>
          <a:ln w="21590" cap="flat" cmpd="sng">
            <a:solidFill>
              <a:srgbClr val="EE6D2B"/>
            </a:solidFill>
            <a:prstDash val="solid"/>
            <a:round/>
            <a:headEnd type="oval" w="lg" len="lg"/>
            <a:tailEnd type="none" w="lg" len="lg"/>
          </a:ln>
          <a:effectLst/>
        </p:spPr>
      </p:cxnSp>
      <p:cxnSp>
        <p:nvCxnSpPr>
          <p:cNvPr id="128" name="直線單箭頭接點 127">
            <a:extLst>
              <a:ext uri="{FF2B5EF4-FFF2-40B4-BE49-F238E27FC236}">
                <a16:creationId xmlns:a16="http://schemas.microsoft.com/office/drawing/2014/main" id="{A6BDB1B8-ACA7-4299-BD3F-C789ED4AD3DE}"/>
              </a:ext>
            </a:extLst>
          </p:cNvPr>
          <p:cNvCxnSpPr>
            <a:cxnSpLocks/>
          </p:cNvCxnSpPr>
          <p:nvPr/>
        </p:nvCxnSpPr>
        <p:spPr>
          <a:xfrm flipH="1" flipV="1">
            <a:off x="5901742" y="3980450"/>
            <a:ext cx="1173006" cy="5330"/>
          </a:xfrm>
          <a:prstGeom prst="straightConnector1">
            <a:avLst/>
          </a:prstGeom>
          <a:noFill/>
          <a:ln w="21590" cap="flat" cmpd="sng">
            <a:solidFill>
              <a:srgbClr val="EE6D2B"/>
            </a:solidFill>
            <a:prstDash val="solid"/>
            <a:round/>
            <a:headEnd type="oval" w="lg" len="lg"/>
            <a:tailEnd type="none" w="lg" len="lg"/>
          </a:ln>
          <a:effectLst/>
        </p:spPr>
      </p:cxnSp>
      <p:cxnSp>
        <p:nvCxnSpPr>
          <p:cNvPr id="113" name="直線單箭頭接點 112">
            <a:extLst>
              <a:ext uri="{FF2B5EF4-FFF2-40B4-BE49-F238E27FC236}">
                <a16:creationId xmlns:a16="http://schemas.microsoft.com/office/drawing/2014/main" id="{412A37B1-F014-4B76-BDAA-11D8317E7D79}"/>
              </a:ext>
            </a:extLst>
          </p:cNvPr>
          <p:cNvCxnSpPr>
            <a:cxnSpLocks/>
            <a:endCxn id="106" idx="1"/>
          </p:cNvCxnSpPr>
          <p:nvPr/>
        </p:nvCxnSpPr>
        <p:spPr>
          <a:xfrm>
            <a:off x="2164017" y="2055925"/>
            <a:ext cx="350583" cy="4457"/>
          </a:xfrm>
          <a:prstGeom prst="straightConnector1">
            <a:avLst/>
          </a:prstGeom>
          <a:noFill/>
          <a:ln w="21590" cap="flat" cmpd="sng">
            <a:solidFill>
              <a:srgbClr val="EE6D2B"/>
            </a:solidFill>
            <a:prstDash val="solid"/>
            <a:round/>
            <a:headEnd type="oval" w="lg" len="lg"/>
            <a:tailEnd type="none" w="lg" len="lg"/>
          </a:ln>
          <a:effectLst/>
        </p:spPr>
      </p:cxnSp>
      <p:cxnSp>
        <p:nvCxnSpPr>
          <p:cNvPr id="114" name="直線單箭頭接點 113">
            <a:extLst>
              <a:ext uri="{FF2B5EF4-FFF2-40B4-BE49-F238E27FC236}">
                <a16:creationId xmlns:a16="http://schemas.microsoft.com/office/drawing/2014/main" id="{9065C1FB-321D-4A10-8AD1-C68962C4FD08}"/>
              </a:ext>
            </a:extLst>
          </p:cNvPr>
          <p:cNvCxnSpPr>
            <a:cxnSpLocks/>
          </p:cNvCxnSpPr>
          <p:nvPr/>
        </p:nvCxnSpPr>
        <p:spPr>
          <a:xfrm flipH="1">
            <a:off x="4373573" y="3502913"/>
            <a:ext cx="2701176" cy="0"/>
          </a:xfrm>
          <a:prstGeom prst="straightConnector1">
            <a:avLst/>
          </a:prstGeom>
          <a:noFill/>
          <a:ln w="21590" cap="flat" cmpd="sng">
            <a:solidFill>
              <a:srgbClr val="EE6D2B"/>
            </a:solidFill>
            <a:prstDash val="solid"/>
            <a:round/>
            <a:headEnd type="oval" w="lg" len="lg"/>
            <a:tailEnd type="none" w="lg" len="lg"/>
          </a:ln>
          <a:effectLst/>
        </p:spPr>
      </p:cxnSp>
      <p:sp>
        <p:nvSpPr>
          <p:cNvPr id="130" name="矩形 39">
            <a:extLst>
              <a:ext uri="{FF2B5EF4-FFF2-40B4-BE49-F238E27FC236}">
                <a16:creationId xmlns:a16="http://schemas.microsoft.com/office/drawing/2014/main" id="{737A6CED-2771-493A-9439-5A67D808E103}"/>
              </a:ext>
            </a:extLst>
          </p:cNvPr>
          <p:cNvSpPr/>
          <p:nvPr/>
        </p:nvSpPr>
        <p:spPr>
          <a:xfrm flipH="1">
            <a:off x="3379035" y="3220794"/>
            <a:ext cx="229261" cy="754875"/>
          </a:xfrm>
          <a:prstGeom prst="rect">
            <a:avLst/>
          </a:prstGeom>
          <a:noFill/>
          <a:ln w="21590" cap="flat" cmpd="sng">
            <a:solidFill>
              <a:srgbClr val="EE6D2B"/>
            </a:solidFill>
            <a:prstDash val="solid"/>
            <a:round/>
            <a:headEnd type="none" w="med" len="med"/>
            <a:tailEnd type="oval" w="lg" len="lg"/>
          </a:ln>
          <a:effectLst/>
        </p:spPr>
        <p:txBody>
          <a:bodyPr rtlCol="0" anchor="ctr"/>
          <a:lstStyle/>
          <a:p>
            <a:pPr algn="ctr"/>
            <a:endParaRPr lang="zh-TW" altLang="en-US">
              <a:solidFill>
                <a:srgbClr val="916409"/>
              </a:solidFill>
              <a:latin typeface="Arial"/>
              <a:cs typeface="Arial"/>
            </a:endParaRPr>
          </a:p>
        </p:txBody>
      </p:sp>
      <p:cxnSp>
        <p:nvCxnSpPr>
          <p:cNvPr id="131" name="直線單箭頭接點 26">
            <a:extLst>
              <a:ext uri="{FF2B5EF4-FFF2-40B4-BE49-F238E27FC236}">
                <a16:creationId xmlns:a16="http://schemas.microsoft.com/office/drawing/2014/main" id="{DBF88FD1-B6D5-45B4-919E-182F8FF12C7E}"/>
              </a:ext>
            </a:extLst>
          </p:cNvPr>
          <p:cNvCxnSpPr>
            <a:cxnSpLocks/>
          </p:cNvCxnSpPr>
          <p:nvPr/>
        </p:nvCxnSpPr>
        <p:spPr>
          <a:xfrm>
            <a:off x="2180259" y="2995695"/>
            <a:ext cx="1191838" cy="0"/>
          </a:xfrm>
          <a:prstGeom prst="straightConnector1">
            <a:avLst/>
          </a:prstGeom>
          <a:noFill/>
          <a:ln w="21590" cap="flat" cmpd="sng">
            <a:solidFill>
              <a:srgbClr val="EE6D2B"/>
            </a:solidFill>
            <a:prstDash val="solid"/>
            <a:round/>
            <a:headEnd type="oval" w="lg" len="lg"/>
            <a:tailEnd type="none" w="lg" len="lg"/>
          </a:ln>
          <a:effectLst/>
        </p:spPr>
      </p:cxnSp>
      <p:cxnSp>
        <p:nvCxnSpPr>
          <p:cNvPr id="132" name="直線單箭頭接點 26">
            <a:extLst>
              <a:ext uri="{FF2B5EF4-FFF2-40B4-BE49-F238E27FC236}">
                <a16:creationId xmlns:a16="http://schemas.microsoft.com/office/drawing/2014/main" id="{CF51AE40-CA52-443E-8EC4-E19780072B76}"/>
              </a:ext>
            </a:extLst>
          </p:cNvPr>
          <p:cNvCxnSpPr>
            <a:cxnSpLocks/>
          </p:cNvCxnSpPr>
          <p:nvPr/>
        </p:nvCxnSpPr>
        <p:spPr>
          <a:xfrm>
            <a:off x="2180259" y="3613720"/>
            <a:ext cx="1191838" cy="0"/>
          </a:xfrm>
          <a:prstGeom prst="straightConnector1">
            <a:avLst/>
          </a:prstGeom>
          <a:noFill/>
          <a:ln w="21590" cap="flat" cmpd="sng">
            <a:solidFill>
              <a:srgbClr val="EE6D2B"/>
            </a:solidFill>
            <a:prstDash val="solid"/>
            <a:round/>
            <a:headEnd type="oval" w="lg" len="lg"/>
            <a:tailEnd type="none" w="lg" len="lg"/>
          </a:ln>
          <a:effectLst/>
        </p:spPr>
      </p:cxnSp>
      <p:cxnSp>
        <p:nvCxnSpPr>
          <p:cNvPr id="133" name="直線單箭頭接點 26">
            <a:extLst>
              <a:ext uri="{FF2B5EF4-FFF2-40B4-BE49-F238E27FC236}">
                <a16:creationId xmlns:a16="http://schemas.microsoft.com/office/drawing/2014/main" id="{DCA60B63-14C1-44C2-BC1E-52E56C986A35}"/>
              </a:ext>
            </a:extLst>
          </p:cNvPr>
          <p:cNvCxnSpPr>
            <a:cxnSpLocks/>
          </p:cNvCxnSpPr>
          <p:nvPr/>
        </p:nvCxnSpPr>
        <p:spPr>
          <a:xfrm>
            <a:off x="2180259" y="4084950"/>
            <a:ext cx="1191838" cy="0"/>
          </a:xfrm>
          <a:prstGeom prst="straightConnector1">
            <a:avLst/>
          </a:prstGeom>
          <a:noFill/>
          <a:ln w="21590" cap="flat" cmpd="sng">
            <a:solidFill>
              <a:srgbClr val="EE6D2B"/>
            </a:solidFill>
            <a:prstDash val="solid"/>
            <a:round/>
            <a:headEnd type="oval" w="lg" len="lg"/>
            <a:tailEnd type="none" w="lg" len="lg"/>
          </a:ln>
          <a:effectLst/>
        </p:spPr>
      </p:cxnSp>
      <p:sp>
        <p:nvSpPr>
          <p:cNvPr id="29" name="TextBox 13">
            <a:extLst>
              <a:ext uri="{FF2B5EF4-FFF2-40B4-BE49-F238E27FC236}">
                <a16:creationId xmlns:a16="http://schemas.microsoft.com/office/drawing/2014/main" id="{8C214689-A486-044B-AFC2-680E807091A6}"/>
              </a:ext>
            </a:extLst>
          </p:cNvPr>
          <p:cNvSpPr txBox="1">
            <a:spLocks noChangeArrowheads="1"/>
          </p:cNvSpPr>
          <p:nvPr/>
        </p:nvSpPr>
        <p:spPr bwMode="auto">
          <a:xfrm>
            <a:off x="96982" y="1682885"/>
            <a:ext cx="2051264" cy="562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r>
              <a:rPr lang="en-US" altLang="zh-TW" sz="1200">
                <a:latin typeface="+mj-lt"/>
              </a:rPr>
              <a:t>PCIe slot 2:  PCIe Gen3 x4</a:t>
            </a:r>
          </a:p>
          <a:p>
            <a:pPr algn="r"/>
            <a:r>
              <a:rPr lang="en-US" altLang="zh-TW" sz="1200">
                <a:latin typeface="+mj-lt"/>
              </a:rPr>
              <a:t>PCIe slot 3:  PCIe Gen3 x4</a:t>
            </a:r>
          </a:p>
        </p:txBody>
      </p:sp>
      <p:sp>
        <p:nvSpPr>
          <p:cNvPr id="30" name="TextBox 13">
            <a:extLst>
              <a:ext uri="{FF2B5EF4-FFF2-40B4-BE49-F238E27FC236}">
                <a16:creationId xmlns:a16="http://schemas.microsoft.com/office/drawing/2014/main" id="{B9C6F304-028A-A247-A676-59394CEC4064}"/>
              </a:ext>
            </a:extLst>
          </p:cNvPr>
          <p:cNvSpPr txBox="1">
            <a:spLocks noChangeArrowheads="1"/>
          </p:cNvSpPr>
          <p:nvPr/>
        </p:nvSpPr>
        <p:spPr bwMode="auto">
          <a:xfrm>
            <a:off x="153829" y="2354963"/>
            <a:ext cx="1994417" cy="333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r>
              <a:rPr lang="en-US" altLang="en-US" sz="1200">
                <a:latin typeface="+mj-lt"/>
              </a:rPr>
              <a:t>Audio input &amp; output</a:t>
            </a:r>
          </a:p>
        </p:txBody>
      </p:sp>
      <p:sp>
        <p:nvSpPr>
          <p:cNvPr id="31" name="TextBox 13">
            <a:extLst>
              <a:ext uri="{FF2B5EF4-FFF2-40B4-BE49-F238E27FC236}">
                <a16:creationId xmlns:a16="http://schemas.microsoft.com/office/drawing/2014/main" id="{DD2A2A26-BF27-414B-A590-F86006FA0B11}"/>
              </a:ext>
            </a:extLst>
          </p:cNvPr>
          <p:cNvSpPr txBox="1">
            <a:spLocks noChangeArrowheads="1"/>
          </p:cNvSpPr>
          <p:nvPr/>
        </p:nvSpPr>
        <p:spPr bwMode="auto">
          <a:xfrm>
            <a:off x="409408" y="3940572"/>
            <a:ext cx="1738838" cy="471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r>
              <a:rPr lang="en-US" altLang="zh-TW" sz="1200">
                <a:latin typeface="+mj-lt"/>
              </a:rPr>
              <a:t>1 x 4K 30Hz HDMI v1.4b output port</a:t>
            </a:r>
            <a:endParaRPr lang="en-US" altLang="zh-CN" sz="1200" b="0">
              <a:latin typeface="+mj-lt"/>
            </a:endParaRPr>
          </a:p>
        </p:txBody>
      </p:sp>
      <p:sp>
        <p:nvSpPr>
          <p:cNvPr id="34" name="TextBox 13">
            <a:extLst>
              <a:ext uri="{FF2B5EF4-FFF2-40B4-BE49-F238E27FC236}">
                <a16:creationId xmlns:a16="http://schemas.microsoft.com/office/drawing/2014/main" id="{DF28BBB8-6F33-5B4C-9B86-C9B312358B1B}"/>
              </a:ext>
            </a:extLst>
          </p:cNvPr>
          <p:cNvSpPr txBox="1">
            <a:spLocks noChangeArrowheads="1"/>
          </p:cNvSpPr>
          <p:nvPr/>
        </p:nvSpPr>
        <p:spPr bwMode="auto">
          <a:xfrm>
            <a:off x="7074748" y="3851718"/>
            <a:ext cx="2354734" cy="33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en-US" sz="1200">
                <a:latin typeface="+mj-lt"/>
              </a:rPr>
              <a:t>550W </a:t>
            </a:r>
            <a:r>
              <a:rPr lang="en-US" altLang="zh-TW" sz="1200">
                <a:latin typeface="+mj-lt"/>
              </a:rPr>
              <a:t>power supply unit</a:t>
            </a:r>
          </a:p>
        </p:txBody>
      </p:sp>
      <p:sp>
        <p:nvSpPr>
          <p:cNvPr id="36" name="TextBox 13">
            <a:extLst>
              <a:ext uri="{FF2B5EF4-FFF2-40B4-BE49-F238E27FC236}">
                <a16:creationId xmlns:a16="http://schemas.microsoft.com/office/drawing/2014/main" id="{2FA25425-3271-CA48-BBBA-C2844921C1C3}"/>
              </a:ext>
            </a:extLst>
          </p:cNvPr>
          <p:cNvSpPr txBox="1">
            <a:spLocks noChangeArrowheads="1"/>
          </p:cNvSpPr>
          <p:nvPr/>
        </p:nvSpPr>
        <p:spPr bwMode="auto">
          <a:xfrm>
            <a:off x="7074748" y="3356665"/>
            <a:ext cx="2354734" cy="33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zh-CN" sz="1200">
                <a:latin typeface="+mj-lt"/>
              </a:rPr>
              <a:t>Speaker for system status</a:t>
            </a:r>
            <a:endParaRPr lang="en-US" altLang="en-US" sz="1200">
              <a:latin typeface="+mj-lt"/>
            </a:endParaRPr>
          </a:p>
        </p:txBody>
      </p:sp>
    </p:spTree>
    <p:extLst>
      <p:ext uri="{BB962C8B-B14F-4D97-AF65-F5344CB8AC3E}">
        <p14:creationId xmlns:p14="http://schemas.microsoft.com/office/powerpoint/2010/main" val="1425536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C3838BC0-FB4D-40FE-88BB-1B7A0A639182}"/>
              </a:ext>
            </a:extLst>
          </p:cNvPr>
          <p:cNvSpPr/>
          <p:nvPr/>
        </p:nvSpPr>
        <p:spPr>
          <a:xfrm>
            <a:off x="4830183" y="2706144"/>
            <a:ext cx="3882838" cy="369332"/>
          </a:xfrm>
          <a:prstGeom prst="rect">
            <a:avLst/>
          </a:prstGeom>
        </p:spPr>
        <p:txBody>
          <a:bodyPr wrap="square">
            <a:spAutoFit/>
          </a:bodyPr>
          <a:lstStyle/>
          <a:p>
            <a:pPr algn="ctr"/>
            <a:r>
              <a:rPr lang="en-US" altLang="zh-TW" sz="1800" b="1" dirty="0" err="1">
                <a:solidFill>
                  <a:schemeClr val="bg1"/>
                </a:solidFill>
                <a:latin typeface="Arial" panose="020B0604020202020204" pitchFamily="34" charset="0"/>
                <a:ea typeface="微軟正黑體" panose="020B0604030504040204" pitchFamily="34" charset="-120"/>
                <a:cs typeface="Arial" panose="020B0604020202020204" pitchFamily="34" charset="0"/>
              </a:rPr>
              <a:t>QuTS</a:t>
            </a:r>
            <a:r>
              <a:rPr lang="en-US" altLang="zh-TW" sz="1800" b="1" dirty="0">
                <a:solidFill>
                  <a:schemeClr val="bg1"/>
                </a:solidFill>
                <a:latin typeface="Arial" panose="020B0604020202020204" pitchFamily="34" charset="0"/>
                <a:ea typeface="微軟正黑體" panose="020B0604030504040204" pitchFamily="34" charset="-120"/>
                <a:cs typeface="Arial" panose="020B0604020202020204" pitchFamily="34" charset="0"/>
              </a:rPr>
              <a:t> hero with ZFS file system</a:t>
            </a:r>
          </a:p>
        </p:txBody>
      </p:sp>
      <p:sp>
        <p:nvSpPr>
          <p:cNvPr id="11" name="文字版面配置區 5">
            <a:extLst>
              <a:ext uri="{FF2B5EF4-FFF2-40B4-BE49-F238E27FC236}">
                <a16:creationId xmlns:a16="http://schemas.microsoft.com/office/drawing/2014/main" id="{112F54D4-DA9B-453D-9710-DB5336EECC0D}"/>
              </a:ext>
            </a:extLst>
          </p:cNvPr>
          <p:cNvSpPr txBox="1">
            <a:spLocks/>
          </p:cNvSpPr>
          <p:nvPr/>
        </p:nvSpPr>
        <p:spPr>
          <a:xfrm>
            <a:off x="4637553" y="1668522"/>
            <a:ext cx="4450976" cy="1125140"/>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itchFamily="34" charset="0"/>
              <a:buNone/>
              <a:defRPr sz="3600" b="1" kern="1200">
                <a:solidFill>
                  <a:schemeClr val="bg1"/>
                </a:solidFill>
                <a:latin typeface="微軟正黑體" pitchFamily="34" charset="-120"/>
                <a:ea typeface="微軟正黑體" pitchFamily="34" charset="-120"/>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微軟正黑體" pitchFamily="34" charset="-120"/>
                <a:ea typeface="微軟正黑體" pitchFamily="34" charset="-120"/>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微軟正黑體" pitchFamily="34" charset="-120"/>
                <a:ea typeface="微軟正黑體" pitchFamily="34" charset="-120"/>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微軟正黑體" pitchFamily="34" charset="-120"/>
                <a:ea typeface="微軟正黑體" pitchFamily="34" charset="-120"/>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微軟正黑體" pitchFamily="34" charset="-120"/>
                <a:ea typeface="微軟正黑體" pitchFamily="34" charset="-120"/>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kumimoji="1" lang="en-US" altLang="zh-TW" sz="3200" b="1" dirty="0">
                <a:latin typeface="Arial" panose="020B0604020202020204" pitchFamily="34" charset="0"/>
                <a:ea typeface="微軟正黑體"/>
                <a:cs typeface="Arial" panose="020B0604020202020204" pitchFamily="34" charset="0"/>
              </a:rPr>
              <a:t>Enterprise-grade </a:t>
            </a:r>
            <a:r>
              <a:rPr kumimoji="1" lang="en-US" altLang="zh-TW" sz="3200" b="1">
                <a:latin typeface="Arial" panose="020B0604020202020204" pitchFamily="34" charset="0"/>
                <a:ea typeface="微軟正黑體"/>
                <a:cs typeface="Arial" panose="020B0604020202020204" pitchFamily="34" charset="0"/>
              </a:rPr>
              <a:t>OS</a:t>
            </a:r>
            <a:endParaRPr kumimoji="1" lang="zh-TW" altLang="en-US" sz="3200" b="1" dirty="0">
              <a:latin typeface="Arial" panose="020B0604020202020204" pitchFamily="34" charset="0"/>
              <a:ea typeface="微軟正黑體"/>
              <a:cs typeface="Arial" panose="020B0604020202020204" pitchFamily="34" charset="0"/>
            </a:endParaRPr>
          </a:p>
        </p:txBody>
      </p:sp>
      <p:cxnSp>
        <p:nvCxnSpPr>
          <p:cNvPr id="12" name="直線接點 11">
            <a:extLst>
              <a:ext uri="{FF2B5EF4-FFF2-40B4-BE49-F238E27FC236}">
                <a16:creationId xmlns:a16="http://schemas.microsoft.com/office/drawing/2014/main" id="{8D6CC6B6-FADA-4074-8AE1-39C53896D85A}"/>
              </a:ext>
            </a:extLst>
          </p:cNvPr>
          <p:cNvCxnSpPr>
            <a:cxnSpLocks/>
          </p:cNvCxnSpPr>
          <p:nvPr/>
        </p:nvCxnSpPr>
        <p:spPr>
          <a:xfrm>
            <a:off x="4797238" y="2641008"/>
            <a:ext cx="4081183" cy="0"/>
          </a:xfrm>
          <a:prstGeom prst="line">
            <a:avLst/>
          </a:prstGeom>
          <a:ln>
            <a:solidFill>
              <a:srgbClr val="EE6D2B"/>
            </a:solidFill>
          </a:ln>
        </p:spPr>
        <p:style>
          <a:lnRef idx="1">
            <a:schemeClr val="accent6"/>
          </a:lnRef>
          <a:fillRef idx="0">
            <a:schemeClr val="accent6"/>
          </a:fillRef>
          <a:effectRef idx="0">
            <a:schemeClr val="accent6"/>
          </a:effectRef>
          <a:fontRef idx="minor">
            <a:schemeClr val="tx1"/>
          </a:fontRef>
        </p:style>
      </p:cxnSp>
      <p:sp>
        <p:nvSpPr>
          <p:cNvPr id="8" name="文字方塊 7">
            <a:extLst>
              <a:ext uri="{FF2B5EF4-FFF2-40B4-BE49-F238E27FC236}">
                <a16:creationId xmlns:a16="http://schemas.microsoft.com/office/drawing/2014/main" id="{3EF69B8E-D3A6-406B-95A4-4CBC3C8E6F4F}"/>
              </a:ext>
            </a:extLst>
          </p:cNvPr>
          <p:cNvSpPr txBox="1"/>
          <p:nvPr/>
        </p:nvSpPr>
        <p:spPr>
          <a:xfrm>
            <a:off x="5580528" y="3268973"/>
            <a:ext cx="270003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800" dirty="0">
                <a:solidFill>
                  <a:prstClr val="white"/>
                </a:solidFill>
                <a:latin typeface="Arial" panose="020B0604020202020204" pitchFamily="34" charset="0"/>
                <a:ea typeface="微軟正黑體" panose="020B0604030504040204" pitchFamily="34" charset="-120"/>
                <a:cs typeface="Arial" panose="020B0604020202020204" pitchFamily="34" charset="0"/>
              </a:rPr>
              <a:t>SSD optimization</a:t>
            </a:r>
            <a:endParaRPr kumimoji="0" lang="en-US" altLang="zh-TW" sz="1800" i="0" u="none" strike="noStrike" kern="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800" i="0" u="none" strike="noStrike" kern="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Inline deduplication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800" i="0" u="none" strike="noStrike" kern="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Inline compression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80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65,536</a:t>
            </a:r>
            <a:r>
              <a:rPr kumimoji="0" lang="en-US" altLang="zh-TW" sz="1800" i="0" u="none" strike="noStrike" kern="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snapshots</a:t>
            </a:r>
          </a:p>
        </p:txBody>
      </p:sp>
    </p:spTree>
    <p:extLst>
      <p:ext uri="{BB962C8B-B14F-4D97-AF65-F5344CB8AC3E}">
        <p14:creationId xmlns:p14="http://schemas.microsoft.com/office/powerpoint/2010/main" val="3632936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AD46BD2-47D7-413B-8FBE-01664FBD79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72512" y="664341"/>
            <a:ext cx="5209181" cy="4163811"/>
          </a:xfrm>
          <a:prstGeom prst="rect">
            <a:avLst/>
          </a:prstGeom>
        </p:spPr>
      </p:pic>
      <p:sp>
        <p:nvSpPr>
          <p:cNvPr id="5" name="文字方塊 4">
            <a:extLst>
              <a:ext uri="{FF2B5EF4-FFF2-40B4-BE49-F238E27FC236}">
                <a16:creationId xmlns:a16="http://schemas.microsoft.com/office/drawing/2014/main" id="{D7F4DF33-6C11-4A29-9B4D-44D537547E91}"/>
              </a:ext>
            </a:extLst>
          </p:cNvPr>
          <p:cNvSpPr txBox="1"/>
          <p:nvPr/>
        </p:nvSpPr>
        <p:spPr>
          <a:xfrm>
            <a:off x="4384209" y="4509656"/>
            <a:ext cx="1388508" cy="276999"/>
          </a:xfrm>
          <a:prstGeom prst="rect">
            <a:avLst/>
          </a:prstGeom>
          <a:noFill/>
        </p:spPr>
        <p:txBody>
          <a:bodyPr wrap="square">
            <a:spAutoFit/>
          </a:bodyPr>
          <a:lstStyle/>
          <a:p>
            <a:r>
              <a:rPr lang="en-US" altLang="zh-TW" sz="1200" b="1" kern="1200">
                <a:solidFill>
                  <a:schemeClr val="tx1"/>
                </a:solidFill>
                <a:latin typeface="Arial" panose="020B0604020202020204" pitchFamily="34" charset="0"/>
                <a:ea typeface="微軟正黑體"/>
                <a:cs typeface="Arial" panose="020B0604020202020204" pitchFamily="34" charset="0"/>
              </a:rPr>
              <a:t>TVS-h1688X</a:t>
            </a:r>
            <a:endParaRPr lang="zh-TW" altLang="en-US" sz="1200">
              <a:latin typeface="Arial" panose="020B0604020202020204" pitchFamily="34" charset="0"/>
              <a:cs typeface="Arial" panose="020B0604020202020204" pitchFamily="34" charset="0"/>
            </a:endParaRPr>
          </a:p>
        </p:txBody>
      </p:sp>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p:txBody>
          <a:bodyPr/>
          <a:lstStyle/>
          <a:p>
            <a:r>
              <a:rPr lang="en-US" altLang="zh-TW"/>
              <a:t>TVS-h1288X / TVS-h1688X internal HW specs</a:t>
            </a:r>
            <a:endParaRPr lang="zh-TW" b="0"/>
          </a:p>
        </p:txBody>
      </p:sp>
      <p:cxnSp>
        <p:nvCxnSpPr>
          <p:cNvPr id="7" name="Shape 193">
            <a:extLst>
              <a:ext uri="{FF2B5EF4-FFF2-40B4-BE49-F238E27FC236}">
                <a16:creationId xmlns:a16="http://schemas.microsoft.com/office/drawing/2014/main" id="{2B275E77-5B76-FB43-BEC7-845E98358803}"/>
              </a:ext>
            </a:extLst>
          </p:cNvPr>
          <p:cNvCxnSpPr>
            <a:cxnSpLocks/>
          </p:cNvCxnSpPr>
          <p:nvPr/>
        </p:nvCxnSpPr>
        <p:spPr>
          <a:xfrm>
            <a:off x="1572512" y="2726256"/>
            <a:ext cx="1757710" cy="0"/>
          </a:xfrm>
          <a:prstGeom prst="straightConnector1">
            <a:avLst/>
          </a:prstGeom>
          <a:noFill/>
          <a:ln w="21590" cap="flat" cmpd="sng">
            <a:solidFill>
              <a:srgbClr val="EE6D2B"/>
            </a:solidFill>
            <a:prstDash val="solid"/>
            <a:round/>
            <a:headEnd type="oval" w="lg" len="lg"/>
            <a:tailEnd type="none" w="lg" len="lg"/>
          </a:ln>
          <a:effectLst/>
        </p:spPr>
      </p:cxnSp>
      <p:cxnSp>
        <p:nvCxnSpPr>
          <p:cNvPr id="14" name="Shape 193">
            <a:extLst>
              <a:ext uri="{FF2B5EF4-FFF2-40B4-BE49-F238E27FC236}">
                <a16:creationId xmlns:a16="http://schemas.microsoft.com/office/drawing/2014/main" id="{78B36D08-17B4-7643-95B1-C38CC306FD91}"/>
              </a:ext>
            </a:extLst>
          </p:cNvPr>
          <p:cNvCxnSpPr>
            <a:cxnSpLocks/>
          </p:cNvCxnSpPr>
          <p:nvPr/>
        </p:nvCxnSpPr>
        <p:spPr>
          <a:xfrm>
            <a:off x="1572512" y="3819458"/>
            <a:ext cx="617532" cy="0"/>
          </a:xfrm>
          <a:prstGeom prst="straightConnector1">
            <a:avLst/>
          </a:prstGeom>
          <a:noFill/>
          <a:ln w="21590" cap="flat" cmpd="sng">
            <a:solidFill>
              <a:srgbClr val="EE6D2B"/>
            </a:solidFill>
            <a:prstDash val="solid"/>
            <a:round/>
            <a:headEnd type="oval" w="lg" len="lg"/>
            <a:tailEnd type="none" w="lg" len="lg"/>
          </a:ln>
          <a:effectLst/>
        </p:spPr>
      </p:cxnSp>
      <p:sp>
        <p:nvSpPr>
          <p:cNvPr id="29" name="矩形 28">
            <a:extLst>
              <a:ext uri="{FF2B5EF4-FFF2-40B4-BE49-F238E27FC236}">
                <a16:creationId xmlns:a16="http://schemas.microsoft.com/office/drawing/2014/main" id="{60795E61-2016-4321-8043-01BEE22D3118}"/>
              </a:ext>
            </a:extLst>
          </p:cNvPr>
          <p:cNvSpPr/>
          <p:nvPr/>
        </p:nvSpPr>
        <p:spPr>
          <a:xfrm>
            <a:off x="7284331" y="3361762"/>
            <a:ext cx="1751707" cy="556939"/>
          </a:xfrm>
          <a:prstGeom prst="rect">
            <a:avLst/>
          </a:prstGeom>
          <a:noFill/>
          <a:ln>
            <a:noFill/>
          </a:ln>
        </p:spPr>
        <p:txBody>
          <a:bodyPr wrap="square" lIns="91425" tIns="45700" rIns="91425" bIns="45700" anchor="t" anchorCtr="0">
            <a:noAutofit/>
          </a:bodyPr>
          <a:lstStyle/>
          <a:p>
            <a:pPr>
              <a:buClr>
                <a:srgbClr val="595959"/>
              </a:buClr>
              <a:buSzPct val="25000"/>
            </a:pPr>
            <a:r>
              <a:rPr lang="en-US" altLang="en-US" sz="1200" b="1">
                <a:solidFill>
                  <a:schemeClr val="tx1"/>
                </a:solidFill>
                <a:latin typeface="Arial" panose="020B0604020202020204" pitchFamily="34" charset="0"/>
                <a:ea typeface="微軟正黑體" pitchFamily="34" charset="-120"/>
                <a:cs typeface="Arial" panose="020B0604020202020204" pitchFamily="34" charset="0"/>
              </a:rPr>
              <a:t>Intel Xeon W-1250 </a:t>
            </a:r>
          </a:p>
          <a:p>
            <a:pPr>
              <a:buClr>
                <a:srgbClr val="595959"/>
              </a:buClr>
              <a:buSzPct val="25000"/>
            </a:pPr>
            <a:r>
              <a:rPr lang="en-US" altLang="en-US" sz="1200" b="1">
                <a:solidFill>
                  <a:schemeClr val="tx1"/>
                </a:solidFill>
                <a:latin typeface="Arial" panose="020B0604020202020204" pitchFamily="34" charset="0"/>
                <a:ea typeface="微軟正黑體" pitchFamily="34" charset="-120"/>
                <a:cs typeface="Arial" panose="020B0604020202020204" pitchFamily="34" charset="0"/>
              </a:rPr>
              <a:t>6-core CPU</a:t>
            </a:r>
            <a:endParaRPr lang="en-US" altLang="zh-CN" sz="1200" b="1">
              <a:solidFill>
                <a:schemeClr val="tx1"/>
              </a:solidFill>
              <a:latin typeface="Arial" panose="020B0604020202020204" pitchFamily="34" charset="0"/>
              <a:ea typeface="微軟正黑體" pitchFamily="34" charset="-120"/>
              <a:cs typeface="Arial" panose="020B0604020202020204" pitchFamily="34" charset="0"/>
            </a:endParaRPr>
          </a:p>
        </p:txBody>
      </p:sp>
      <p:sp>
        <p:nvSpPr>
          <p:cNvPr id="6" name="TextBox 13">
            <a:extLst>
              <a:ext uri="{FF2B5EF4-FFF2-40B4-BE49-F238E27FC236}">
                <a16:creationId xmlns:a16="http://schemas.microsoft.com/office/drawing/2014/main" id="{8FDCD104-8E85-2F49-9FF4-AF85182D94C3}"/>
              </a:ext>
            </a:extLst>
          </p:cNvPr>
          <p:cNvSpPr txBox="1">
            <a:spLocks noChangeArrowheads="1"/>
          </p:cNvSpPr>
          <p:nvPr/>
        </p:nvSpPr>
        <p:spPr bwMode="auto">
          <a:xfrm>
            <a:off x="117106" y="3660724"/>
            <a:ext cx="1505992" cy="559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zh-TW" sz="1200"/>
              <a:t>2</a:t>
            </a:r>
            <a:r>
              <a:rPr lang="zh-TW" altLang="en-US" sz="1200"/>
              <a:t> </a:t>
            </a:r>
            <a:r>
              <a:rPr lang="en-US" altLang="zh-CN" sz="1200"/>
              <a:t>x</a:t>
            </a:r>
            <a:r>
              <a:rPr lang="zh-TW" altLang="en-US" sz="1200"/>
              <a:t> </a:t>
            </a:r>
            <a:r>
              <a:rPr lang="en-US" altLang="zh-CN" sz="1200"/>
              <a:t>6CM CPU</a:t>
            </a:r>
          </a:p>
          <a:p>
            <a:r>
              <a:rPr lang="en-US" altLang="en-US" sz="1200"/>
              <a:t>cooling fan</a:t>
            </a:r>
          </a:p>
        </p:txBody>
      </p:sp>
      <p:sp>
        <p:nvSpPr>
          <p:cNvPr id="13" name="TextBox 13">
            <a:extLst>
              <a:ext uri="{FF2B5EF4-FFF2-40B4-BE49-F238E27FC236}">
                <a16:creationId xmlns:a16="http://schemas.microsoft.com/office/drawing/2014/main" id="{04FDEF33-8B16-BA45-BC67-5B5F6F83BD97}"/>
              </a:ext>
            </a:extLst>
          </p:cNvPr>
          <p:cNvSpPr txBox="1">
            <a:spLocks noChangeArrowheads="1"/>
          </p:cNvSpPr>
          <p:nvPr/>
        </p:nvSpPr>
        <p:spPr bwMode="auto">
          <a:xfrm>
            <a:off x="117106" y="2352478"/>
            <a:ext cx="1586792" cy="1026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en-US" sz="1200"/>
              <a:t>2 x M.2 22110/2280 </a:t>
            </a:r>
            <a:r>
              <a:rPr lang="en-US" altLang="en-US" sz="1200" err="1"/>
              <a:t>NVMe</a:t>
            </a:r>
            <a:r>
              <a:rPr lang="en-US" altLang="en-US" sz="1200"/>
              <a:t> PCIe </a:t>
            </a:r>
          </a:p>
          <a:p>
            <a:r>
              <a:rPr lang="en-US" altLang="en-US" sz="1200"/>
              <a:t>Gen3 x4</a:t>
            </a:r>
          </a:p>
          <a:p>
            <a:r>
              <a:rPr lang="en-US" altLang="zh-CN" sz="1200"/>
              <a:t>SSD slots</a:t>
            </a:r>
            <a:endParaRPr lang="en-US" altLang="en-US" sz="1200"/>
          </a:p>
        </p:txBody>
      </p:sp>
      <p:sp>
        <p:nvSpPr>
          <p:cNvPr id="17" name="TextBox 13">
            <a:extLst>
              <a:ext uri="{FF2B5EF4-FFF2-40B4-BE49-F238E27FC236}">
                <a16:creationId xmlns:a16="http://schemas.microsoft.com/office/drawing/2014/main" id="{61FB7B1D-4090-F14A-9DCE-43C17BE109FD}"/>
              </a:ext>
            </a:extLst>
          </p:cNvPr>
          <p:cNvSpPr txBox="1">
            <a:spLocks noChangeArrowheads="1"/>
          </p:cNvSpPr>
          <p:nvPr/>
        </p:nvSpPr>
        <p:spPr bwMode="auto">
          <a:xfrm>
            <a:off x="7276132" y="2470399"/>
            <a:ext cx="1750762" cy="1017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en-US" sz="1200"/>
              <a:t>4 x DDR4 long-DIMM ECC dual-channel slots, up to </a:t>
            </a:r>
            <a:r>
              <a:rPr lang="en-US" altLang="zh-CN" sz="1200"/>
              <a:t>128GB support</a:t>
            </a:r>
            <a:endParaRPr lang="en-US" altLang="en-US" sz="1200"/>
          </a:p>
        </p:txBody>
      </p:sp>
      <p:sp>
        <p:nvSpPr>
          <p:cNvPr id="20" name="TextBox 13">
            <a:extLst>
              <a:ext uri="{FF2B5EF4-FFF2-40B4-BE49-F238E27FC236}">
                <a16:creationId xmlns:a16="http://schemas.microsoft.com/office/drawing/2014/main" id="{875A3280-50AF-0544-BD7C-A8E97E6B628D}"/>
              </a:ext>
            </a:extLst>
          </p:cNvPr>
          <p:cNvSpPr txBox="1">
            <a:spLocks noChangeArrowheads="1"/>
          </p:cNvSpPr>
          <p:nvPr/>
        </p:nvSpPr>
        <p:spPr bwMode="auto">
          <a:xfrm>
            <a:off x="7275187" y="1644218"/>
            <a:ext cx="1616458" cy="492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en-US" sz="1200"/>
              <a:t>2 x PCIe Gen3 x4 </a:t>
            </a:r>
            <a:r>
              <a:rPr lang="en-US" altLang="zh-CN" sz="1200"/>
              <a:t>slots</a:t>
            </a:r>
            <a:endParaRPr lang="en-US" altLang="en-US" sz="1200"/>
          </a:p>
        </p:txBody>
      </p:sp>
      <p:cxnSp>
        <p:nvCxnSpPr>
          <p:cNvPr id="21" name="Shape 193">
            <a:extLst>
              <a:ext uri="{FF2B5EF4-FFF2-40B4-BE49-F238E27FC236}">
                <a16:creationId xmlns:a16="http://schemas.microsoft.com/office/drawing/2014/main" id="{B3B7EB1A-55AA-CE46-AD9D-ECDE4E133221}"/>
              </a:ext>
            </a:extLst>
          </p:cNvPr>
          <p:cNvCxnSpPr>
            <a:cxnSpLocks/>
          </p:cNvCxnSpPr>
          <p:nvPr/>
        </p:nvCxnSpPr>
        <p:spPr>
          <a:xfrm flipH="1">
            <a:off x="4898091" y="1802998"/>
            <a:ext cx="2378042" cy="0"/>
          </a:xfrm>
          <a:prstGeom prst="straightConnector1">
            <a:avLst/>
          </a:prstGeom>
          <a:noFill/>
          <a:ln w="21590" cap="flat" cmpd="sng">
            <a:solidFill>
              <a:srgbClr val="EE6D2B"/>
            </a:solidFill>
            <a:prstDash val="solid"/>
            <a:round/>
            <a:headEnd type="oval" w="lg" len="lg"/>
            <a:tailEnd type="none" w="lg" len="lg"/>
          </a:ln>
          <a:effectLst/>
        </p:spPr>
      </p:cxnSp>
      <p:cxnSp>
        <p:nvCxnSpPr>
          <p:cNvPr id="24" name="Shape 193">
            <a:extLst>
              <a:ext uri="{FF2B5EF4-FFF2-40B4-BE49-F238E27FC236}">
                <a16:creationId xmlns:a16="http://schemas.microsoft.com/office/drawing/2014/main" id="{21F9C409-8AD4-0F4E-9FB4-26CCDE568E9C}"/>
              </a:ext>
            </a:extLst>
          </p:cNvPr>
          <p:cNvCxnSpPr>
            <a:cxnSpLocks/>
          </p:cNvCxnSpPr>
          <p:nvPr/>
        </p:nvCxnSpPr>
        <p:spPr>
          <a:xfrm flipH="1">
            <a:off x="3654238" y="2618269"/>
            <a:ext cx="3620950" cy="0"/>
          </a:xfrm>
          <a:prstGeom prst="straightConnector1">
            <a:avLst/>
          </a:prstGeom>
          <a:noFill/>
          <a:ln w="21590" cap="flat" cmpd="sng">
            <a:solidFill>
              <a:srgbClr val="EE6D2B"/>
            </a:solidFill>
            <a:prstDash val="solid"/>
            <a:round/>
            <a:headEnd type="oval" w="lg" len="lg"/>
            <a:tailEnd type="none" w="lg" len="lg"/>
          </a:ln>
          <a:effectLst/>
        </p:spPr>
      </p:cxnSp>
      <p:cxnSp>
        <p:nvCxnSpPr>
          <p:cNvPr id="23" name="Shape 193">
            <a:extLst>
              <a:ext uri="{FF2B5EF4-FFF2-40B4-BE49-F238E27FC236}">
                <a16:creationId xmlns:a16="http://schemas.microsoft.com/office/drawing/2014/main" id="{E4D68E38-6AB2-4603-B18B-E74DD4F1D956}"/>
              </a:ext>
            </a:extLst>
          </p:cNvPr>
          <p:cNvCxnSpPr>
            <a:cxnSpLocks/>
          </p:cNvCxnSpPr>
          <p:nvPr/>
        </p:nvCxnSpPr>
        <p:spPr>
          <a:xfrm flipH="1">
            <a:off x="4572000" y="3610759"/>
            <a:ext cx="2704133" cy="0"/>
          </a:xfrm>
          <a:prstGeom prst="straightConnector1">
            <a:avLst/>
          </a:prstGeom>
          <a:noFill/>
          <a:ln w="21590" cap="flat" cmpd="sng">
            <a:solidFill>
              <a:srgbClr val="EE6D2B"/>
            </a:solidFill>
            <a:prstDash val="solid"/>
            <a:round/>
            <a:headEnd type="oval" w="lg" len="lg"/>
            <a:tailEnd type="none" w="lg" len="lg"/>
          </a:ln>
          <a:effectLst/>
        </p:spPr>
      </p:cxnSp>
      <p:sp>
        <p:nvSpPr>
          <p:cNvPr id="27" name="TextBox 13">
            <a:extLst>
              <a:ext uri="{FF2B5EF4-FFF2-40B4-BE49-F238E27FC236}">
                <a16:creationId xmlns:a16="http://schemas.microsoft.com/office/drawing/2014/main" id="{2E861871-F24A-8048-B478-6759AC260E61}"/>
              </a:ext>
            </a:extLst>
          </p:cNvPr>
          <p:cNvSpPr txBox="1">
            <a:spLocks noChangeArrowheads="1"/>
          </p:cNvSpPr>
          <p:nvPr/>
        </p:nvSpPr>
        <p:spPr bwMode="auto">
          <a:xfrm>
            <a:off x="7275186" y="737493"/>
            <a:ext cx="1868813" cy="8823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en-US" sz="1200"/>
              <a:t>1 x PCIe Gen3 x8 </a:t>
            </a:r>
            <a:r>
              <a:rPr lang="en-US" altLang="zh-CN" sz="1200"/>
              <a:t>slot (preinstalled with a 10GBASE-T card)</a:t>
            </a:r>
            <a:endParaRPr lang="en-US" altLang="en-US" sz="1200"/>
          </a:p>
        </p:txBody>
      </p:sp>
      <p:cxnSp>
        <p:nvCxnSpPr>
          <p:cNvPr id="30" name="肘形接點 29">
            <a:extLst>
              <a:ext uri="{FF2B5EF4-FFF2-40B4-BE49-F238E27FC236}">
                <a16:creationId xmlns:a16="http://schemas.microsoft.com/office/drawing/2014/main" id="{22F9E131-0894-A744-B2C8-5ACCA51E46A0}"/>
              </a:ext>
            </a:extLst>
          </p:cNvPr>
          <p:cNvCxnSpPr>
            <a:cxnSpLocks/>
          </p:cNvCxnSpPr>
          <p:nvPr/>
        </p:nvCxnSpPr>
        <p:spPr>
          <a:xfrm rot="10800000" flipV="1">
            <a:off x="5493125" y="1168364"/>
            <a:ext cx="1782063" cy="294004"/>
          </a:xfrm>
          <a:prstGeom prst="bentConnector3">
            <a:avLst>
              <a:gd name="adj1" fmla="val 99991"/>
            </a:avLst>
          </a:prstGeom>
          <a:noFill/>
          <a:ln w="21590" cap="flat" cmpd="sng">
            <a:solidFill>
              <a:srgbClr val="EE6D2B"/>
            </a:solidFill>
            <a:prstDash val="solid"/>
            <a:round/>
            <a:headEnd type="oval" w="lg" len="lg"/>
            <a:tailEnd type="none" w="lg" len="lg"/>
          </a:ln>
          <a:effectLst/>
        </p:spPr>
      </p:cxnSp>
    </p:spTree>
    <p:extLst>
      <p:ext uri="{BB962C8B-B14F-4D97-AF65-F5344CB8AC3E}">
        <p14:creationId xmlns:p14="http://schemas.microsoft.com/office/powerpoint/2010/main" val="182169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94F5E4-792C-3145-9334-CFBB152C0560}"/>
              </a:ext>
            </a:extLst>
          </p:cNvPr>
          <p:cNvSpPr>
            <a:spLocks noGrp="1"/>
          </p:cNvSpPr>
          <p:nvPr>
            <p:ph type="title"/>
          </p:nvPr>
        </p:nvSpPr>
        <p:spPr>
          <a:xfrm>
            <a:off x="626475" y="136053"/>
            <a:ext cx="8517525" cy="728570"/>
          </a:xfrm>
        </p:spPr>
        <p:txBody>
          <a:bodyPr>
            <a:normAutofit/>
          </a:bodyPr>
          <a:lstStyle/>
          <a:p>
            <a:r>
              <a:rPr lang="en" altLang="zh-TW"/>
              <a:t>Compartmentalized smart cooling</a:t>
            </a:r>
            <a:endParaRPr lang="zh-TW" altLang="en-US" dirty="0"/>
          </a:p>
        </p:txBody>
      </p:sp>
      <p:sp>
        <p:nvSpPr>
          <p:cNvPr id="31" name="文字方塊 30">
            <a:extLst>
              <a:ext uri="{FF2B5EF4-FFF2-40B4-BE49-F238E27FC236}">
                <a16:creationId xmlns:a16="http://schemas.microsoft.com/office/drawing/2014/main" id="{2BFD1BD5-A68A-0344-99A0-7BEE38055590}"/>
              </a:ext>
            </a:extLst>
          </p:cNvPr>
          <p:cNvSpPr txBox="1"/>
          <p:nvPr/>
        </p:nvSpPr>
        <p:spPr>
          <a:xfrm>
            <a:off x="871613" y="4827487"/>
            <a:ext cx="5474576" cy="276999"/>
          </a:xfrm>
          <a:prstGeom prst="rect">
            <a:avLst/>
          </a:prstGeom>
          <a:noFill/>
        </p:spPr>
        <p:txBody>
          <a:bodyPr wrap="none" lIns="91440" tIns="45720" rIns="91440" bIns="45720" rtlCol="0" anchor="t">
            <a:spAutoFit/>
          </a:bodyPr>
          <a:lstStyle/>
          <a:p>
            <a:r>
              <a:rPr lang="en-US" altLang="zh-CN" sz="1200" dirty="0"/>
              <a:t>Sound pressure is measure at the front bystander position with low fan speed.</a:t>
            </a:r>
            <a:endParaRPr lang="zh-TW" altLang="en-US" sz="1200" dirty="0"/>
          </a:p>
        </p:txBody>
      </p:sp>
      <p:sp>
        <p:nvSpPr>
          <p:cNvPr id="32" name="文字方塊 31">
            <a:extLst>
              <a:ext uri="{FF2B5EF4-FFF2-40B4-BE49-F238E27FC236}">
                <a16:creationId xmlns:a16="http://schemas.microsoft.com/office/drawing/2014/main" id="{4BF73E73-49F4-1644-9E56-B33933C35D38}"/>
              </a:ext>
            </a:extLst>
          </p:cNvPr>
          <p:cNvSpPr txBox="1"/>
          <p:nvPr/>
        </p:nvSpPr>
        <p:spPr>
          <a:xfrm>
            <a:off x="399730" y="1007651"/>
            <a:ext cx="5382349" cy="830997"/>
          </a:xfrm>
          <a:prstGeom prst="rect">
            <a:avLst/>
          </a:prstGeom>
          <a:noFill/>
        </p:spPr>
        <p:txBody>
          <a:bodyPr wrap="square" rtlCol="0">
            <a:spAutoFit/>
          </a:bodyPr>
          <a:lstStyle/>
          <a:p>
            <a:r>
              <a:rPr lang="en" altLang="zh-TW" sz="1600" dirty="0"/>
              <a:t>Separately detects the CPU and hard drive temperatures to dynamically adjust separate fan speeds for an quieter operations in the office.</a:t>
            </a:r>
            <a:endParaRPr kumimoji="1" lang="zh-TW" altLang="en-US" sz="2000" dirty="0">
              <a:latin typeface="微軟正黑體" panose="020B0604030504040204" pitchFamily="34" charset="-120"/>
              <a:ea typeface="微軟正黑體" panose="020B0604030504040204" pitchFamily="34" charset="-120"/>
            </a:endParaRPr>
          </a:p>
        </p:txBody>
      </p:sp>
      <p:sp>
        <p:nvSpPr>
          <p:cNvPr id="37" name="矩形: 剪去對角角落 36">
            <a:extLst>
              <a:ext uri="{FF2B5EF4-FFF2-40B4-BE49-F238E27FC236}">
                <a16:creationId xmlns:a16="http://schemas.microsoft.com/office/drawing/2014/main" id="{FAEEA199-5C55-456C-B8F6-1E1221A5F95E}"/>
              </a:ext>
            </a:extLst>
          </p:cNvPr>
          <p:cNvSpPr/>
          <p:nvPr/>
        </p:nvSpPr>
        <p:spPr>
          <a:xfrm flipH="1">
            <a:off x="524580" y="1956484"/>
            <a:ext cx="1323457" cy="366256"/>
          </a:xfrm>
          <a:prstGeom prst="snip2DiagRect">
            <a:avLst>
              <a:gd name="adj1" fmla="val 0"/>
              <a:gd name="adj2" fmla="val 18523"/>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b="1">
                <a:solidFill>
                  <a:schemeClr val="tx1"/>
                </a:solidFill>
              </a:rPr>
              <a:t>CPU side</a:t>
            </a:r>
          </a:p>
        </p:txBody>
      </p:sp>
      <p:sp>
        <p:nvSpPr>
          <p:cNvPr id="39" name="矩形: 剪去對角角落 38">
            <a:extLst>
              <a:ext uri="{FF2B5EF4-FFF2-40B4-BE49-F238E27FC236}">
                <a16:creationId xmlns:a16="http://schemas.microsoft.com/office/drawing/2014/main" id="{09F2B3E2-DF58-474F-B518-EF0E66ABDC49}"/>
              </a:ext>
            </a:extLst>
          </p:cNvPr>
          <p:cNvSpPr/>
          <p:nvPr/>
        </p:nvSpPr>
        <p:spPr>
          <a:xfrm flipH="1">
            <a:off x="3366893" y="1956484"/>
            <a:ext cx="1157973" cy="366256"/>
          </a:xfrm>
          <a:prstGeom prst="snip2DiagRect">
            <a:avLst>
              <a:gd name="adj1" fmla="val 0"/>
              <a:gd name="adj2" fmla="val 18523"/>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b="1">
                <a:solidFill>
                  <a:schemeClr val="tx1"/>
                </a:solidFill>
              </a:rPr>
              <a:t>Disk</a:t>
            </a:r>
            <a:r>
              <a:rPr lang="zh-TW" altLang="en-US" b="1">
                <a:solidFill>
                  <a:schemeClr val="tx1"/>
                </a:solidFill>
              </a:rPr>
              <a:t> side</a:t>
            </a:r>
          </a:p>
        </p:txBody>
      </p:sp>
      <p:pic>
        <p:nvPicPr>
          <p:cNvPr id="42" name="圖片 41" descr="一張含有 玩具, 坐, 桌, 白色 的圖片&#10;&#10;自動產生的描述">
            <a:extLst>
              <a:ext uri="{FF2B5EF4-FFF2-40B4-BE49-F238E27FC236}">
                <a16:creationId xmlns:a16="http://schemas.microsoft.com/office/drawing/2014/main" id="{2AE7ED1C-C2FE-454A-9AC5-F305159069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52061" y="2359926"/>
            <a:ext cx="2700839" cy="1741231"/>
          </a:xfrm>
          <a:prstGeom prst="rect">
            <a:avLst/>
          </a:prstGeom>
        </p:spPr>
      </p:pic>
      <p:pic>
        <p:nvPicPr>
          <p:cNvPr id="44" name="圖片 43">
            <a:extLst>
              <a:ext uri="{FF2B5EF4-FFF2-40B4-BE49-F238E27FC236}">
                <a16:creationId xmlns:a16="http://schemas.microsoft.com/office/drawing/2014/main" id="{4E6504A3-5654-405D-BA6C-7082C91E622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82717" y="2350710"/>
            <a:ext cx="3138929" cy="1800965"/>
          </a:xfrm>
          <a:prstGeom prst="rect">
            <a:avLst/>
          </a:prstGeom>
        </p:spPr>
      </p:pic>
      <p:grpSp>
        <p:nvGrpSpPr>
          <p:cNvPr id="3" name="群組 2">
            <a:extLst>
              <a:ext uri="{FF2B5EF4-FFF2-40B4-BE49-F238E27FC236}">
                <a16:creationId xmlns:a16="http://schemas.microsoft.com/office/drawing/2014/main" id="{19AA590D-4571-4DC1-9B73-5C173093A6DF}"/>
              </a:ext>
            </a:extLst>
          </p:cNvPr>
          <p:cNvGrpSpPr/>
          <p:nvPr/>
        </p:nvGrpSpPr>
        <p:grpSpPr>
          <a:xfrm>
            <a:off x="6036408" y="527725"/>
            <a:ext cx="2767790" cy="3936597"/>
            <a:chOff x="5906205" y="323898"/>
            <a:chExt cx="2984424" cy="4244711"/>
          </a:xfrm>
        </p:grpSpPr>
        <p:pic>
          <p:nvPicPr>
            <p:cNvPr id="5" name="圖形 4">
              <a:extLst>
                <a:ext uri="{FF2B5EF4-FFF2-40B4-BE49-F238E27FC236}">
                  <a16:creationId xmlns:a16="http://schemas.microsoft.com/office/drawing/2014/main" id="{B513BA92-23D1-42AB-A596-93EB75F2CD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6621" y="323898"/>
              <a:ext cx="2954008" cy="3967553"/>
            </a:xfrm>
            <a:prstGeom prst="rect">
              <a:avLst/>
            </a:prstGeom>
          </p:spPr>
        </p:pic>
        <p:sp>
          <p:nvSpPr>
            <p:cNvPr id="11" name="文字方塊 10">
              <a:extLst>
                <a:ext uri="{FF2B5EF4-FFF2-40B4-BE49-F238E27FC236}">
                  <a16:creationId xmlns:a16="http://schemas.microsoft.com/office/drawing/2014/main" id="{D4957E4C-0787-AF4A-9200-88B0B0625F3D}"/>
                </a:ext>
              </a:extLst>
            </p:cNvPr>
            <p:cNvSpPr txBox="1"/>
            <p:nvPr/>
          </p:nvSpPr>
          <p:spPr>
            <a:xfrm>
              <a:off x="6932114" y="4291610"/>
              <a:ext cx="1612942" cy="276999"/>
            </a:xfrm>
            <a:prstGeom prst="rect">
              <a:avLst/>
            </a:prstGeom>
            <a:noFill/>
          </p:spPr>
          <p:txBody>
            <a:bodyPr wrap="none" lIns="91440" tIns="45720" rIns="91440" bIns="45720" rtlCol="0" anchor="t">
              <a:spAutoFit/>
            </a:bodyPr>
            <a:lstStyle/>
            <a:p>
              <a:r>
                <a:rPr lang="zh-TW" altLang="en-US" sz="1200" b="1"/>
                <a:t>Soud pressure </a:t>
              </a:r>
              <a:r>
                <a:rPr lang="en-US" altLang="zh-TW" sz="1200" b="1"/>
                <a:t>(dB</a:t>
              </a:r>
              <a:r>
                <a:rPr lang="en-US" altLang="zh-CN" sz="1200" b="1"/>
                <a:t>)</a:t>
              </a:r>
              <a:endParaRPr lang="zh-TW" altLang="en-US" sz="1200" b="1"/>
            </a:p>
          </p:txBody>
        </p:sp>
        <p:sp>
          <p:nvSpPr>
            <p:cNvPr id="12" name="文字方塊 11">
              <a:extLst>
                <a:ext uri="{FF2B5EF4-FFF2-40B4-BE49-F238E27FC236}">
                  <a16:creationId xmlns:a16="http://schemas.microsoft.com/office/drawing/2014/main" id="{D3A2F1A3-BC73-5646-BE4D-EDE24962F955}"/>
                </a:ext>
              </a:extLst>
            </p:cNvPr>
            <p:cNvSpPr txBox="1"/>
            <p:nvPr/>
          </p:nvSpPr>
          <p:spPr>
            <a:xfrm>
              <a:off x="8432715" y="3700573"/>
              <a:ext cx="354584" cy="276999"/>
            </a:xfrm>
            <a:prstGeom prst="rect">
              <a:avLst/>
            </a:prstGeom>
            <a:noFill/>
          </p:spPr>
          <p:txBody>
            <a:bodyPr wrap="none" rtlCol="0">
              <a:spAutoFit/>
            </a:bodyPr>
            <a:lstStyle/>
            <a:p>
              <a:r>
                <a:rPr lang="en-US" altLang="zh-TW" sz="1200" b="1"/>
                <a:t>20</a:t>
              </a:r>
              <a:endParaRPr lang="zh-TW" altLang="en-US" sz="1200" b="1"/>
            </a:p>
          </p:txBody>
        </p:sp>
        <p:sp>
          <p:nvSpPr>
            <p:cNvPr id="13" name="文字方塊 12">
              <a:extLst>
                <a:ext uri="{FF2B5EF4-FFF2-40B4-BE49-F238E27FC236}">
                  <a16:creationId xmlns:a16="http://schemas.microsoft.com/office/drawing/2014/main" id="{54BDC053-F1B0-1941-83C0-9313744D7538}"/>
                </a:ext>
              </a:extLst>
            </p:cNvPr>
            <p:cNvSpPr txBox="1"/>
            <p:nvPr/>
          </p:nvSpPr>
          <p:spPr>
            <a:xfrm>
              <a:off x="8429400" y="1588998"/>
              <a:ext cx="354584" cy="276999"/>
            </a:xfrm>
            <a:prstGeom prst="rect">
              <a:avLst/>
            </a:prstGeom>
            <a:noFill/>
          </p:spPr>
          <p:txBody>
            <a:bodyPr wrap="none" rtlCol="0">
              <a:spAutoFit/>
            </a:bodyPr>
            <a:lstStyle/>
            <a:p>
              <a:r>
                <a:rPr lang="en-US" altLang="zh-TW" sz="1200" b="1"/>
                <a:t>50</a:t>
              </a:r>
              <a:endParaRPr lang="zh-TW" altLang="en-US" sz="1200" b="1"/>
            </a:p>
          </p:txBody>
        </p:sp>
        <p:sp>
          <p:nvSpPr>
            <p:cNvPr id="14" name="文字方塊 13">
              <a:extLst>
                <a:ext uri="{FF2B5EF4-FFF2-40B4-BE49-F238E27FC236}">
                  <a16:creationId xmlns:a16="http://schemas.microsoft.com/office/drawing/2014/main" id="{0A991980-D515-E445-BDB5-EA20D69286AE}"/>
                </a:ext>
              </a:extLst>
            </p:cNvPr>
            <p:cNvSpPr txBox="1"/>
            <p:nvPr/>
          </p:nvSpPr>
          <p:spPr>
            <a:xfrm>
              <a:off x="6050063" y="1075405"/>
              <a:ext cx="354584" cy="276999"/>
            </a:xfrm>
            <a:prstGeom prst="rect">
              <a:avLst/>
            </a:prstGeom>
            <a:noFill/>
          </p:spPr>
          <p:txBody>
            <a:bodyPr wrap="none" rtlCol="0">
              <a:spAutoFit/>
            </a:bodyPr>
            <a:lstStyle/>
            <a:p>
              <a:r>
                <a:rPr lang="en-US" altLang="zh-TW" sz="1200" b="1"/>
                <a:t>60</a:t>
              </a:r>
              <a:endParaRPr lang="zh-TW" altLang="en-US" sz="1200" b="1"/>
            </a:p>
          </p:txBody>
        </p:sp>
        <p:sp>
          <p:nvSpPr>
            <p:cNvPr id="15" name="文字方塊 14">
              <a:extLst>
                <a:ext uri="{FF2B5EF4-FFF2-40B4-BE49-F238E27FC236}">
                  <a16:creationId xmlns:a16="http://schemas.microsoft.com/office/drawing/2014/main" id="{3ABF97FF-FDBA-4A45-9C0A-B8D7BCC8F5FE}"/>
                </a:ext>
              </a:extLst>
            </p:cNvPr>
            <p:cNvSpPr txBox="1"/>
            <p:nvPr/>
          </p:nvSpPr>
          <p:spPr>
            <a:xfrm>
              <a:off x="7582482" y="3345456"/>
              <a:ext cx="1043310" cy="461665"/>
            </a:xfrm>
            <a:prstGeom prst="rect">
              <a:avLst/>
            </a:prstGeom>
            <a:noFill/>
          </p:spPr>
          <p:txBody>
            <a:bodyPr wrap="square" lIns="91440" tIns="45720" rIns="91440" bIns="45720" rtlCol="0" anchor="t">
              <a:spAutoFit/>
            </a:bodyPr>
            <a:lstStyle/>
            <a:p>
              <a:r>
                <a:rPr lang="zh-TW" altLang="en-US" sz="1200" b="1"/>
                <a:t>Broadcast room</a:t>
              </a:r>
            </a:p>
          </p:txBody>
        </p:sp>
        <p:sp>
          <p:nvSpPr>
            <p:cNvPr id="16" name="文字方塊 15">
              <a:extLst>
                <a:ext uri="{FF2B5EF4-FFF2-40B4-BE49-F238E27FC236}">
                  <a16:creationId xmlns:a16="http://schemas.microsoft.com/office/drawing/2014/main" id="{67098AEB-7246-1041-8F18-F6AA6073F9EF}"/>
                </a:ext>
              </a:extLst>
            </p:cNvPr>
            <p:cNvSpPr txBox="1"/>
            <p:nvPr/>
          </p:nvSpPr>
          <p:spPr>
            <a:xfrm>
              <a:off x="7567443" y="1234479"/>
              <a:ext cx="808533" cy="461665"/>
            </a:xfrm>
            <a:prstGeom prst="rect">
              <a:avLst/>
            </a:prstGeom>
            <a:noFill/>
          </p:spPr>
          <p:txBody>
            <a:bodyPr wrap="square" lIns="91440" tIns="45720" rIns="91440" bIns="45720" rtlCol="0" anchor="t">
              <a:spAutoFit/>
            </a:bodyPr>
            <a:lstStyle/>
            <a:p>
              <a:r>
                <a:rPr lang="zh-TW" altLang="en-US" sz="1200" b="1"/>
                <a:t>Quiet office</a:t>
              </a:r>
            </a:p>
          </p:txBody>
        </p:sp>
        <p:sp>
          <p:nvSpPr>
            <p:cNvPr id="19" name="文字方塊 18">
              <a:extLst>
                <a:ext uri="{FF2B5EF4-FFF2-40B4-BE49-F238E27FC236}">
                  <a16:creationId xmlns:a16="http://schemas.microsoft.com/office/drawing/2014/main" id="{4DC5979F-CB92-664A-996E-85895DD2DACB}"/>
                </a:ext>
              </a:extLst>
            </p:cNvPr>
            <p:cNvSpPr txBox="1"/>
            <p:nvPr/>
          </p:nvSpPr>
          <p:spPr>
            <a:xfrm>
              <a:off x="6037984" y="2125312"/>
              <a:ext cx="354584" cy="276999"/>
            </a:xfrm>
            <a:prstGeom prst="rect">
              <a:avLst/>
            </a:prstGeom>
            <a:noFill/>
          </p:spPr>
          <p:txBody>
            <a:bodyPr wrap="none" rtlCol="0">
              <a:spAutoFit/>
            </a:bodyPr>
            <a:lstStyle/>
            <a:p>
              <a:r>
                <a:rPr lang="en-US" altLang="zh-TW" sz="1200" b="1"/>
                <a:t>40</a:t>
              </a:r>
              <a:endParaRPr lang="zh-TW" altLang="en-US" sz="1200" b="1"/>
            </a:p>
          </p:txBody>
        </p:sp>
        <p:sp>
          <p:nvSpPr>
            <p:cNvPr id="20" name="文字方塊 19">
              <a:extLst>
                <a:ext uri="{FF2B5EF4-FFF2-40B4-BE49-F238E27FC236}">
                  <a16:creationId xmlns:a16="http://schemas.microsoft.com/office/drawing/2014/main" id="{C7343525-1BA7-9D44-9419-9D2302255A3C}"/>
                </a:ext>
              </a:extLst>
            </p:cNvPr>
            <p:cNvSpPr txBox="1"/>
            <p:nvPr/>
          </p:nvSpPr>
          <p:spPr>
            <a:xfrm>
              <a:off x="8421523" y="2626031"/>
              <a:ext cx="354584" cy="276999"/>
            </a:xfrm>
            <a:prstGeom prst="rect">
              <a:avLst/>
            </a:prstGeom>
            <a:noFill/>
          </p:spPr>
          <p:txBody>
            <a:bodyPr wrap="none" rtlCol="0">
              <a:spAutoFit/>
            </a:bodyPr>
            <a:lstStyle/>
            <a:p>
              <a:r>
                <a:rPr lang="en-US" altLang="zh-TW" sz="1200" b="1"/>
                <a:t>30</a:t>
              </a:r>
              <a:endParaRPr lang="zh-TW" altLang="en-US" sz="1200" b="1"/>
            </a:p>
          </p:txBody>
        </p:sp>
        <p:sp>
          <p:nvSpPr>
            <p:cNvPr id="21" name="文字方塊 20">
              <a:extLst>
                <a:ext uri="{FF2B5EF4-FFF2-40B4-BE49-F238E27FC236}">
                  <a16:creationId xmlns:a16="http://schemas.microsoft.com/office/drawing/2014/main" id="{8FB204CE-BF00-B44D-9678-611F38BD9FCA}"/>
                </a:ext>
              </a:extLst>
            </p:cNvPr>
            <p:cNvSpPr txBox="1"/>
            <p:nvPr/>
          </p:nvSpPr>
          <p:spPr>
            <a:xfrm>
              <a:off x="8434735" y="550689"/>
              <a:ext cx="354584" cy="276999"/>
            </a:xfrm>
            <a:prstGeom prst="rect">
              <a:avLst/>
            </a:prstGeom>
            <a:noFill/>
          </p:spPr>
          <p:txBody>
            <a:bodyPr wrap="none" rtlCol="0">
              <a:spAutoFit/>
            </a:bodyPr>
            <a:lstStyle/>
            <a:p>
              <a:r>
                <a:rPr lang="en-US" altLang="zh-TW" sz="1200" b="1"/>
                <a:t>70</a:t>
              </a:r>
              <a:endParaRPr lang="zh-TW" altLang="en-US" sz="1200" b="1"/>
            </a:p>
          </p:txBody>
        </p:sp>
        <p:sp>
          <p:nvSpPr>
            <p:cNvPr id="22" name="文字方塊 21">
              <a:extLst>
                <a:ext uri="{FF2B5EF4-FFF2-40B4-BE49-F238E27FC236}">
                  <a16:creationId xmlns:a16="http://schemas.microsoft.com/office/drawing/2014/main" id="{B71147B2-E8B0-1A41-A550-7BF62B95BF12}"/>
                </a:ext>
              </a:extLst>
            </p:cNvPr>
            <p:cNvSpPr txBox="1"/>
            <p:nvPr/>
          </p:nvSpPr>
          <p:spPr>
            <a:xfrm>
              <a:off x="6583167" y="1990425"/>
              <a:ext cx="705642" cy="276999"/>
            </a:xfrm>
            <a:prstGeom prst="rect">
              <a:avLst/>
            </a:prstGeom>
            <a:noFill/>
          </p:spPr>
          <p:txBody>
            <a:bodyPr wrap="none" lIns="91440" tIns="45720" rIns="91440" bIns="45720" rtlCol="0" anchor="t">
              <a:spAutoFit/>
            </a:bodyPr>
            <a:lstStyle/>
            <a:p>
              <a:r>
                <a:rPr lang="zh-CN" altLang="en-US" sz="1200" b="1"/>
                <a:t>Library</a:t>
              </a:r>
              <a:endParaRPr lang="zh-TW" altLang="en-US" sz="1200" b="1"/>
            </a:p>
          </p:txBody>
        </p:sp>
        <p:sp>
          <p:nvSpPr>
            <p:cNvPr id="23" name="文字方塊 22">
              <a:extLst>
                <a:ext uri="{FF2B5EF4-FFF2-40B4-BE49-F238E27FC236}">
                  <a16:creationId xmlns:a16="http://schemas.microsoft.com/office/drawing/2014/main" id="{7901F9E3-B888-3F45-B3C9-E1DF8C122C79}"/>
                </a:ext>
              </a:extLst>
            </p:cNvPr>
            <p:cNvSpPr txBox="1"/>
            <p:nvPr/>
          </p:nvSpPr>
          <p:spPr>
            <a:xfrm>
              <a:off x="7568061" y="2281405"/>
              <a:ext cx="848603" cy="461665"/>
            </a:xfrm>
            <a:prstGeom prst="rect">
              <a:avLst/>
            </a:prstGeom>
            <a:noFill/>
          </p:spPr>
          <p:txBody>
            <a:bodyPr wrap="square" lIns="91440" tIns="45720" rIns="91440" bIns="45720" rtlCol="0" anchor="t">
              <a:spAutoFit/>
            </a:bodyPr>
            <a:lstStyle/>
            <a:p>
              <a:r>
                <a:rPr lang="zh-CN" altLang="en-US" sz="1200" b="1"/>
                <a:t>Quiet outdoor</a:t>
              </a:r>
              <a:endParaRPr lang="zh-TW" altLang="en-US" sz="1200" b="1"/>
            </a:p>
          </p:txBody>
        </p:sp>
        <p:sp>
          <p:nvSpPr>
            <p:cNvPr id="25" name="文字方塊 24">
              <a:extLst>
                <a:ext uri="{FF2B5EF4-FFF2-40B4-BE49-F238E27FC236}">
                  <a16:creationId xmlns:a16="http://schemas.microsoft.com/office/drawing/2014/main" id="{58DC478A-B454-F64A-9410-3FA900BCED85}"/>
                </a:ext>
              </a:extLst>
            </p:cNvPr>
            <p:cNvSpPr txBox="1"/>
            <p:nvPr/>
          </p:nvSpPr>
          <p:spPr>
            <a:xfrm>
              <a:off x="7498814" y="435101"/>
              <a:ext cx="877163" cy="276999"/>
            </a:xfrm>
            <a:prstGeom prst="rect">
              <a:avLst/>
            </a:prstGeom>
            <a:noFill/>
          </p:spPr>
          <p:txBody>
            <a:bodyPr wrap="none" lIns="91440" tIns="45720" rIns="91440" bIns="45720" rtlCol="0" anchor="t">
              <a:spAutoFit/>
            </a:bodyPr>
            <a:lstStyle/>
            <a:p>
              <a:r>
                <a:rPr lang="zh-TW" altLang="en-US" sz="1200" b="1"/>
                <a:t>Roadside</a:t>
              </a:r>
            </a:p>
          </p:txBody>
        </p:sp>
        <p:sp>
          <p:nvSpPr>
            <p:cNvPr id="26" name="文字方塊 25">
              <a:extLst>
                <a:ext uri="{FF2B5EF4-FFF2-40B4-BE49-F238E27FC236}">
                  <a16:creationId xmlns:a16="http://schemas.microsoft.com/office/drawing/2014/main" id="{16B92A91-4FEB-7644-9CEE-943779FB948A}"/>
                </a:ext>
              </a:extLst>
            </p:cNvPr>
            <p:cNvSpPr txBox="1"/>
            <p:nvPr/>
          </p:nvSpPr>
          <p:spPr>
            <a:xfrm>
              <a:off x="6338583" y="2989999"/>
              <a:ext cx="1063112" cy="276999"/>
            </a:xfrm>
            <a:prstGeom prst="rect">
              <a:avLst/>
            </a:prstGeom>
            <a:noFill/>
          </p:spPr>
          <p:txBody>
            <a:bodyPr wrap="none" rtlCol="0">
              <a:spAutoFit/>
            </a:bodyPr>
            <a:lstStyle/>
            <a:p>
              <a:r>
                <a:rPr lang="en-US" altLang="zh-TW" sz="1200" b="1"/>
                <a:t>TVS-h1688X</a:t>
              </a:r>
              <a:endParaRPr lang="zh-TW" altLang="en-US" sz="1200" b="1"/>
            </a:p>
          </p:txBody>
        </p:sp>
        <p:sp>
          <p:nvSpPr>
            <p:cNvPr id="27" name="文字方塊 26">
              <a:extLst>
                <a:ext uri="{FF2B5EF4-FFF2-40B4-BE49-F238E27FC236}">
                  <a16:creationId xmlns:a16="http://schemas.microsoft.com/office/drawing/2014/main" id="{8226D593-8819-074B-8946-6CD29594C81A}"/>
                </a:ext>
              </a:extLst>
            </p:cNvPr>
            <p:cNvSpPr txBox="1"/>
            <p:nvPr/>
          </p:nvSpPr>
          <p:spPr>
            <a:xfrm>
              <a:off x="5906205" y="3159435"/>
              <a:ext cx="482824" cy="276999"/>
            </a:xfrm>
            <a:prstGeom prst="rect">
              <a:avLst/>
            </a:prstGeom>
            <a:noFill/>
          </p:spPr>
          <p:txBody>
            <a:bodyPr wrap="none" rtlCol="0">
              <a:spAutoFit/>
            </a:bodyPr>
            <a:lstStyle/>
            <a:p>
              <a:r>
                <a:rPr lang="en-US" altLang="zh-TW" sz="1200" b="1"/>
                <a:t>21.8</a:t>
              </a:r>
              <a:endParaRPr lang="zh-TW" altLang="en-US" sz="1200" b="1"/>
            </a:p>
          </p:txBody>
        </p:sp>
        <p:sp>
          <p:nvSpPr>
            <p:cNvPr id="40" name="文字方塊 39">
              <a:extLst>
                <a:ext uri="{FF2B5EF4-FFF2-40B4-BE49-F238E27FC236}">
                  <a16:creationId xmlns:a16="http://schemas.microsoft.com/office/drawing/2014/main" id="{4545B8E4-C745-441A-A5D0-354797044E56}"/>
                </a:ext>
              </a:extLst>
            </p:cNvPr>
            <p:cNvSpPr txBox="1"/>
            <p:nvPr/>
          </p:nvSpPr>
          <p:spPr>
            <a:xfrm>
              <a:off x="6438772" y="906740"/>
              <a:ext cx="1040670" cy="276999"/>
            </a:xfrm>
            <a:prstGeom prst="rect">
              <a:avLst/>
            </a:prstGeom>
            <a:noFill/>
          </p:spPr>
          <p:txBody>
            <a:bodyPr wrap="none" lIns="91440" tIns="45720" rIns="91440" bIns="45720" rtlCol="0" anchor="t">
              <a:spAutoFit/>
            </a:bodyPr>
            <a:lstStyle/>
            <a:p>
              <a:r>
                <a:rPr lang="zh-TW" altLang="en-US" sz="1200" b="1"/>
                <a:t>Loud speak</a:t>
              </a:r>
            </a:p>
          </p:txBody>
        </p:sp>
        <p:pic>
          <p:nvPicPr>
            <p:cNvPr id="28" name="圖片 27" descr="一張含有 監視器, 電腦, 坐, 男人 的圖片&#10;&#10;自動產生的描述">
              <a:extLst>
                <a:ext uri="{FF2B5EF4-FFF2-40B4-BE49-F238E27FC236}">
                  <a16:creationId xmlns:a16="http://schemas.microsoft.com/office/drawing/2014/main" id="{2A8224C7-5823-134E-97C7-6ABE5F18D85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40741" y="2365175"/>
              <a:ext cx="1000255" cy="624824"/>
            </a:xfrm>
            <a:prstGeom prst="rect">
              <a:avLst/>
            </a:prstGeom>
          </p:spPr>
        </p:pic>
      </p:grpSp>
    </p:spTree>
    <p:extLst>
      <p:ext uri="{BB962C8B-B14F-4D97-AF65-F5344CB8AC3E}">
        <p14:creationId xmlns:p14="http://schemas.microsoft.com/office/powerpoint/2010/main" val="3567427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F8F2E3A8-5A1E-A046-8BCD-90196836526B}"/>
              </a:ext>
            </a:extLst>
          </p:cNvPr>
          <p:cNvSpPr>
            <a:spLocks noGrp="1"/>
          </p:cNvSpPr>
          <p:nvPr>
            <p:ph type="title"/>
          </p:nvPr>
        </p:nvSpPr>
        <p:spPr>
          <a:xfrm>
            <a:off x="1048871" y="136052"/>
            <a:ext cx="8095129" cy="857715"/>
          </a:xfrm>
        </p:spPr>
        <p:txBody>
          <a:bodyPr>
            <a:noAutofit/>
          </a:bodyPr>
          <a:lstStyle/>
          <a:p>
            <a:r>
              <a:rPr lang="en-US" altLang="zh-TW" dirty="0"/>
              <a:t>Shipped with a Broadcom BCM57416 2-port 10GBASE-T </a:t>
            </a:r>
            <a:r>
              <a:rPr lang="en-US" altLang="zh-TW" dirty="0" err="1"/>
              <a:t>SmartNIC</a:t>
            </a:r>
            <a:r>
              <a:rPr lang="en-US" altLang="zh-TW" dirty="0"/>
              <a:t> card</a:t>
            </a:r>
            <a:endParaRPr lang="zh-TW" altLang="en-US" dirty="0"/>
          </a:p>
        </p:txBody>
      </p:sp>
      <p:sp>
        <p:nvSpPr>
          <p:cNvPr id="41" name="文字方塊 40">
            <a:extLst>
              <a:ext uri="{FF2B5EF4-FFF2-40B4-BE49-F238E27FC236}">
                <a16:creationId xmlns:a16="http://schemas.microsoft.com/office/drawing/2014/main" id="{B7BA057B-F271-7D45-87F1-504A0746BE5A}"/>
              </a:ext>
            </a:extLst>
          </p:cNvPr>
          <p:cNvSpPr txBox="1"/>
          <p:nvPr/>
        </p:nvSpPr>
        <p:spPr>
          <a:xfrm>
            <a:off x="1099268" y="2452934"/>
            <a:ext cx="4121551" cy="1938992"/>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kumimoji="1" lang="en-US" altLang="zh-TW" sz="1800" dirty="0" err="1">
                <a:latin typeface="+mj-lt"/>
                <a:ea typeface="微軟正黑體" panose="020B0604030504040204" pitchFamily="34" charset="-120"/>
              </a:rPr>
              <a:t>NetXtreme</a:t>
            </a:r>
            <a:r>
              <a:rPr kumimoji="1" lang="en-US" altLang="zh-TW" sz="1800" baseline="30000" dirty="0">
                <a:latin typeface="+mj-lt"/>
                <a:ea typeface="微軟正黑體" panose="020B0604030504040204" pitchFamily="34" charset="-120"/>
              </a:rPr>
              <a:t>®</a:t>
            </a:r>
            <a:r>
              <a:rPr kumimoji="1" lang="en-US" altLang="zh-TW" sz="1800" dirty="0">
                <a:latin typeface="+mj-lt"/>
                <a:ea typeface="微軟正黑體" panose="020B0604030504040204" pitchFamily="34" charset="-120"/>
              </a:rPr>
              <a:t>-E Series BCM57416 </a:t>
            </a:r>
            <a:r>
              <a:rPr kumimoji="1" lang="en-US" altLang="zh-TW" sz="1800" dirty="0" err="1">
                <a:latin typeface="+mj-lt"/>
                <a:ea typeface="微軟正黑體" panose="020B0604030504040204" pitchFamily="34" charset="-120"/>
              </a:rPr>
              <a:t>SmartNIC</a:t>
            </a:r>
            <a:r>
              <a:rPr kumimoji="1" lang="en-US" altLang="zh-TW" sz="1800" dirty="0">
                <a:latin typeface="+mj-lt"/>
                <a:ea typeface="微軟正黑體" panose="020B0604030504040204" pitchFamily="34" charset="-120"/>
              </a:rPr>
              <a:t> or similar PCIe 3.0 </a:t>
            </a:r>
            <a:r>
              <a:rPr kumimoji="1" lang="en-US" altLang="zh-CN" sz="1800" dirty="0">
                <a:latin typeface="+mj-lt"/>
                <a:ea typeface="微軟正黑體" panose="020B0604030504040204" pitchFamily="34" charset="-120"/>
              </a:rPr>
              <a:t>advanced network controller IC</a:t>
            </a:r>
          </a:p>
          <a:p>
            <a:pPr marL="285750" indent="-285750">
              <a:spcBef>
                <a:spcPts val="1800"/>
              </a:spcBef>
              <a:buFont typeface="Arial" panose="020B0604020202020204" pitchFamily="34" charset="0"/>
              <a:buChar char="•"/>
            </a:pPr>
            <a:r>
              <a:rPr kumimoji="1" lang="en-US" altLang="zh-CN" sz="1800" dirty="0">
                <a:latin typeface="+mj-lt"/>
                <a:ea typeface="微軟正黑體" panose="020B0604030504040204" pitchFamily="34" charset="-120"/>
              </a:rPr>
              <a:t>2 x 10GBASE-T ports</a:t>
            </a:r>
          </a:p>
          <a:p>
            <a:pPr marL="285750" indent="-285750">
              <a:spcBef>
                <a:spcPts val="1800"/>
              </a:spcBef>
              <a:buFont typeface="Arial" panose="020B0604020202020204" pitchFamily="34" charset="0"/>
              <a:buChar char="•"/>
            </a:pPr>
            <a:r>
              <a:rPr kumimoji="1" lang="en-US" altLang="zh-CN" sz="1800" dirty="0">
                <a:latin typeface="+mj-lt"/>
                <a:ea typeface="微軟正黑體" panose="020B0604030504040204" pitchFamily="34" charset="-120"/>
              </a:rPr>
              <a:t>Supports </a:t>
            </a:r>
            <a:r>
              <a:rPr kumimoji="1" lang="en-US" altLang="zh-TW" sz="1800" dirty="0">
                <a:latin typeface="+mj-lt"/>
                <a:ea typeface="微軟正黑體" panose="020B0604030504040204" pitchFamily="34" charset="-120"/>
              </a:rPr>
              <a:t>10GbE/1GbE</a:t>
            </a:r>
            <a:endParaRPr kumimoji="1" lang="en-US" altLang="zh-CN" sz="1800" dirty="0">
              <a:latin typeface="+mj-lt"/>
              <a:ea typeface="微軟正黑體" panose="020B0604030504040204" pitchFamily="34" charset="-120"/>
            </a:endParaRPr>
          </a:p>
        </p:txBody>
      </p:sp>
      <p:pic>
        <p:nvPicPr>
          <p:cNvPr id="42" name="圖片 41">
            <a:extLst>
              <a:ext uri="{FF2B5EF4-FFF2-40B4-BE49-F238E27FC236}">
                <a16:creationId xmlns:a16="http://schemas.microsoft.com/office/drawing/2014/main" id="{95C5A904-9401-A249-9ABF-01BDB5A55D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89818" y="1401336"/>
            <a:ext cx="3506405" cy="482131"/>
          </a:xfrm>
          <a:prstGeom prst="rect">
            <a:avLst/>
          </a:prstGeom>
        </p:spPr>
      </p:pic>
      <p:pic>
        <p:nvPicPr>
          <p:cNvPr id="44" name="圖片 43">
            <a:extLst>
              <a:ext uri="{FF2B5EF4-FFF2-40B4-BE49-F238E27FC236}">
                <a16:creationId xmlns:a16="http://schemas.microsoft.com/office/drawing/2014/main" id="{414B3BFD-08CE-4443-ABA3-36D74557A23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052731" y="988630"/>
            <a:ext cx="3099547" cy="4247016"/>
          </a:xfrm>
          <a:prstGeom prst="rect">
            <a:avLst/>
          </a:prstGeom>
          <a:effectLst>
            <a:outerShdw blurRad="50800" dist="38100" dir="2700000" algn="tl" rotWithShape="0">
              <a:prstClr val="black">
                <a:alpha val="40000"/>
              </a:prstClr>
            </a:outerShdw>
          </a:effectLst>
        </p:spPr>
      </p:pic>
      <p:grpSp>
        <p:nvGrpSpPr>
          <p:cNvPr id="6" name="群組 5">
            <a:extLst>
              <a:ext uri="{FF2B5EF4-FFF2-40B4-BE49-F238E27FC236}">
                <a16:creationId xmlns:a16="http://schemas.microsoft.com/office/drawing/2014/main" id="{98884FBA-25D6-48A4-B7E9-0243A320FBDC}"/>
              </a:ext>
            </a:extLst>
          </p:cNvPr>
          <p:cNvGrpSpPr/>
          <p:nvPr/>
        </p:nvGrpSpPr>
        <p:grpSpPr>
          <a:xfrm>
            <a:off x="56581" y="136052"/>
            <a:ext cx="1130122" cy="476596"/>
            <a:chOff x="120454" y="107087"/>
            <a:chExt cx="1130122" cy="476596"/>
          </a:xfrm>
        </p:grpSpPr>
        <p:sp>
          <p:nvSpPr>
            <p:cNvPr id="7" name="平行四邊形 6">
              <a:extLst>
                <a:ext uri="{FF2B5EF4-FFF2-40B4-BE49-F238E27FC236}">
                  <a16:creationId xmlns:a16="http://schemas.microsoft.com/office/drawing/2014/main" id="{6C5F7A61-598E-464E-8B73-5C4433DB9606}"/>
                </a:ext>
              </a:extLst>
            </p:cNvPr>
            <p:cNvSpPr/>
            <p:nvPr/>
          </p:nvSpPr>
          <p:spPr>
            <a:xfrm>
              <a:off x="120454" y="107087"/>
              <a:ext cx="1130122" cy="476596"/>
            </a:xfrm>
            <a:prstGeom prst="parallelogram">
              <a:avLst>
                <a:gd name="adj" fmla="val 45382"/>
              </a:avLst>
            </a:prstGeom>
            <a:solidFill>
              <a:srgbClr val="333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EA9FD39F-32AA-4572-A6C0-C781CE51F579}"/>
                </a:ext>
              </a:extLst>
            </p:cNvPr>
            <p:cNvSpPr txBox="1"/>
            <p:nvPr/>
          </p:nvSpPr>
          <p:spPr>
            <a:xfrm>
              <a:off x="259906" y="176108"/>
              <a:ext cx="933459" cy="338554"/>
            </a:xfrm>
            <a:prstGeom prst="rect">
              <a:avLst/>
            </a:prstGeom>
            <a:noFill/>
          </p:spPr>
          <p:txBody>
            <a:bodyPr wrap="square">
              <a:spAutoFit/>
            </a:bodyPr>
            <a:lstStyle/>
            <a:p>
              <a:r>
                <a:rPr lang="en-US" altLang="zh-TW" sz="1600" b="1" kern="1200" dirty="0">
                  <a:solidFill>
                    <a:prstClr val="white"/>
                  </a:solidFill>
                  <a:latin typeface="+mj-lt"/>
                  <a:ea typeface="微軟正黑體" pitchFamily="34" charset="-120"/>
                  <a:cs typeface="+mj-cs"/>
                </a:rPr>
                <a:t>10GbE</a:t>
              </a:r>
              <a:endParaRPr lang="zh-TW" altLang="en-US" sz="900" dirty="0">
                <a:latin typeface="+mj-lt"/>
              </a:endParaRPr>
            </a:p>
          </p:txBody>
        </p:sp>
      </p:grpSp>
      <p:grpSp>
        <p:nvGrpSpPr>
          <p:cNvPr id="9" name="群組 8">
            <a:extLst>
              <a:ext uri="{FF2B5EF4-FFF2-40B4-BE49-F238E27FC236}">
                <a16:creationId xmlns:a16="http://schemas.microsoft.com/office/drawing/2014/main" id="{E141C4E2-7A91-47C9-9C34-4A8A04099409}"/>
              </a:ext>
            </a:extLst>
          </p:cNvPr>
          <p:cNvGrpSpPr/>
          <p:nvPr/>
        </p:nvGrpSpPr>
        <p:grpSpPr>
          <a:xfrm>
            <a:off x="1129492" y="2122948"/>
            <a:ext cx="3658318" cy="131179"/>
            <a:chOff x="524280" y="1933289"/>
            <a:chExt cx="3584038" cy="131179"/>
          </a:xfrm>
        </p:grpSpPr>
        <p:cxnSp>
          <p:nvCxnSpPr>
            <p:cNvPr id="10" name="直線接點 9">
              <a:extLst>
                <a:ext uri="{FF2B5EF4-FFF2-40B4-BE49-F238E27FC236}">
                  <a16:creationId xmlns:a16="http://schemas.microsoft.com/office/drawing/2014/main" id="{EDEF7D5C-798D-4797-B2D5-F15010A29B58}"/>
                </a:ext>
              </a:extLst>
            </p:cNvPr>
            <p:cNvCxnSpPr>
              <a:cxnSpLocks/>
            </p:cNvCxnSpPr>
            <p:nvPr/>
          </p:nvCxnSpPr>
          <p:spPr>
            <a:xfrm flipH="1">
              <a:off x="524280" y="2064468"/>
              <a:ext cx="3553414" cy="0"/>
            </a:xfrm>
            <a:prstGeom prst="line">
              <a:avLst/>
            </a:prstGeom>
          </p:spPr>
          <p:style>
            <a:lnRef idx="1">
              <a:schemeClr val="accent6"/>
            </a:lnRef>
            <a:fillRef idx="0">
              <a:schemeClr val="accent6"/>
            </a:fillRef>
            <a:effectRef idx="0">
              <a:schemeClr val="accent6"/>
            </a:effectRef>
            <a:fontRef idx="minor">
              <a:schemeClr val="tx1"/>
            </a:fontRef>
          </p:style>
        </p:cxnSp>
        <p:sp>
          <p:nvSpPr>
            <p:cNvPr id="11" name="平行四邊形 10">
              <a:extLst>
                <a:ext uri="{FF2B5EF4-FFF2-40B4-BE49-F238E27FC236}">
                  <a16:creationId xmlns:a16="http://schemas.microsoft.com/office/drawing/2014/main" id="{ADAAAA77-7917-48A4-A1BC-742F85AEBD8A}"/>
                </a:ext>
              </a:extLst>
            </p:cNvPr>
            <p:cNvSpPr/>
            <p:nvPr/>
          </p:nvSpPr>
          <p:spPr>
            <a:xfrm>
              <a:off x="528427" y="1933289"/>
              <a:ext cx="3579891" cy="90505"/>
            </a:xfrm>
            <a:prstGeom prst="parallelogram">
              <a:avLst>
                <a:gd name="adj" fmla="val 47327"/>
              </a:avLst>
            </a:prstGeom>
            <a:solidFill>
              <a:srgbClr val="999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99488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F699FA-B6D5-1642-8D63-1BD6CE6A43C5}"/>
              </a:ext>
            </a:extLst>
          </p:cNvPr>
          <p:cNvSpPr>
            <a:spLocks noGrp="1"/>
          </p:cNvSpPr>
          <p:nvPr>
            <p:ph type="title"/>
          </p:nvPr>
        </p:nvSpPr>
        <p:spPr/>
        <p:txBody>
          <a:bodyPr/>
          <a:lstStyle/>
          <a:p>
            <a:r>
              <a:rPr lang="en-US" altLang="zh-TW" dirty="0"/>
              <a:t>Up to </a:t>
            </a:r>
            <a:r>
              <a:rPr lang="en-US" altLang="zh-TW" dirty="0">
                <a:solidFill>
                  <a:srgbClr val="FF0000"/>
                </a:solidFill>
              </a:rPr>
              <a:t>4000</a:t>
            </a:r>
            <a:r>
              <a:rPr lang="en-US" altLang="zh-TW" dirty="0"/>
              <a:t> MB/s network performance</a:t>
            </a:r>
            <a:endParaRPr lang="zh-TW" altLang="en-US" dirty="0"/>
          </a:p>
        </p:txBody>
      </p:sp>
      <p:sp>
        <p:nvSpPr>
          <p:cNvPr id="5" name="文字版面配置區 1">
            <a:extLst>
              <a:ext uri="{FF2B5EF4-FFF2-40B4-BE49-F238E27FC236}">
                <a16:creationId xmlns:a16="http://schemas.microsoft.com/office/drawing/2014/main" id="{1B387CBB-BD25-8440-86CF-006401760ACA}"/>
              </a:ext>
            </a:extLst>
          </p:cNvPr>
          <p:cNvSpPr txBox="1">
            <a:spLocks/>
          </p:cNvSpPr>
          <p:nvPr/>
        </p:nvSpPr>
        <p:spPr>
          <a:xfrm>
            <a:off x="729634" y="1154855"/>
            <a:ext cx="7684732" cy="8397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endParaRPr kumimoji="1" lang="en-US" altLang="zh-CN" sz="1600"/>
          </a:p>
        </p:txBody>
      </p:sp>
      <p:sp>
        <p:nvSpPr>
          <p:cNvPr id="7" name="文字版面配置區 1">
            <a:extLst>
              <a:ext uri="{FF2B5EF4-FFF2-40B4-BE49-F238E27FC236}">
                <a16:creationId xmlns:a16="http://schemas.microsoft.com/office/drawing/2014/main" id="{49C0E4DB-3925-E34A-B82B-0D75558E2277}"/>
              </a:ext>
            </a:extLst>
          </p:cNvPr>
          <p:cNvSpPr txBox="1">
            <a:spLocks/>
          </p:cNvSpPr>
          <p:nvPr/>
        </p:nvSpPr>
        <p:spPr>
          <a:xfrm>
            <a:off x="626475" y="697664"/>
            <a:ext cx="7324651" cy="596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Tx/>
              <a:buNone/>
            </a:pPr>
            <a:r>
              <a:rPr lang="en-US" altLang="zh-TW" sz="1600" dirty="0">
                <a:latin typeface="+mj-lt"/>
              </a:rPr>
              <a:t>The powerful 6-core Xeon W process in TVS-h1288X/h1688X NAS are geared for intensive workloads in businesses and multi-user editing environment.</a:t>
            </a:r>
          </a:p>
        </p:txBody>
      </p:sp>
      <p:pic>
        <p:nvPicPr>
          <p:cNvPr id="8" name="圖片 7">
            <a:extLst>
              <a:ext uri="{FF2B5EF4-FFF2-40B4-BE49-F238E27FC236}">
                <a16:creationId xmlns:a16="http://schemas.microsoft.com/office/drawing/2014/main" id="{3F032BDF-EFB3-4B29-9A5D-0A730C3B0D6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5331" b="15657"/>
          <a:stretch/>
        </p:blipFill>
        <p:spPr>
          <a:xfrm>
            <a:off x="410737" y="1402108"/>
            <a:ext cx="5882348" cy="3323526"/>
          </a:xfrm>
          <a:prstGeom prst="rect">
            <a:avLst/>
          </a:prstGeom>
        </p:spPr>
      </p:pic>
      <p:grpSp>
        <p:nvGrpSpPr>
          <p:cNvPr id="9" name="群組 8">
            <a:extLst>
              <a:ext uri="{FF2B5EF4-FFF2-40B4-BE49-F238E27FC236}">
                <a16:creationId xmlns:a16="http://schemas.microsoft.com/office/drawing/2014/main" id="{2551330D-B867-4B2C-95A7-CEB6ADAB49EF}"/>
              </a:ext>
            </a:extLst>
          </p:cNvPr>
          <p:cNvGrpSpPr/>
          <p:nvPr/>
        </p:nvGrpSpPr>
        <p:grpSpPr>
          <a:xfrm>
            <a:off x="6413113" y="1824180"/>
            <a:ext cx="2504515" cy="2025042"/>
            <a:chOff x="6608845" y="1807753"/>
            <a:chExt cx="2504515" cy="2025042"/>
          </a:xfrm>
        </p:grpSpPr>
        <p:pic>
          <p:nvPicPr>
            <p:cNvPr id="10" name="圖形 9">
              <a:extLst>
                <a:ext uri="{FF2B5EF4-FFF2-40B4-BE49-F238E27FC236}">
                  <a16:creationId xmlns:a16="http://schemas.microsoft.com/office/drawing/2014/main" id="{76E5F32A-DBE0-429F-B0DA-651CB4E5042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08845" y="2918607"/>
              <a:ext cx="2504515" cy="914188"/>
            </a:xfrm>
            <a:prstGeom prst="rect">
              <a:avLst/>
            </a:prstGeom>
          </p:spPr>
        </p:pic>
        <p:pic>
          <p:nvPicPr>
            <p:cNvPr id="11" name="圖片 10" descr="一張含有 電腦, 微波爐, 監視器, 烤箱 的圖片&#10;&#10;自動產生的描述">
              <a:extLst>
                <a:ext uri="{FF2B5EF4-FFF2-40B4-BE49-F238E27FC236}">
                  <a16:creationId xmlns:a16="http://schemas.microsoft.com/office/drawing/2014/main" id="{C186784F-9601-46D4-898B-BFF309795AD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17512" y="1807753"/>
              <a:ext cx="2087182" cy="1304257"/>
            </a:xfrm>
            <a:prstGeom prst="rect">
              <a:avLst/>
            </a:prstGeom>
          </p:spPr>
        </p:pic>
        <p:sp>
          <p:nvSpPr>
            <p:cNvPr id="12" name="TextBox 27">
              <a:extLst>
                <a:ext uri="{FF2B5EF4-FFF2-40B4-BE49-F238E27FC236}">
                  <a16:creationId xmlns:a16="http://schemas.microsoft.com/office/drawing/2014/main" id="{E869899B-0490-4AA8-BEF6-6FE88F3F9CFA}"/>
                </a:ext>
              </a:extLst>
            </p:cNvPr>
            <p:cNvSpPr txBox="1"/>
            <p:nvPr/>
          </p:nvSpPr>
          <p:spPr>
            <a:xfrm>
              <a:off x="6793162" y="3100423"/>
              <a:ext cx="441356" cy="24622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ea typeface="微軟正黑體" panose="020B0604030504040204" pitchFamily="34" charset="-120"/>
                  <a:cs typeface="Arial" panose="020B0604020202020204" pitchFamily="34" charset="0"/>
                  <a:sym typeface="Arial" panose="020B0604020202020204" pitchFamily="34" charset="0"/>
                </a:rPr>
                <a:t>10G</a:t>
              </a:r>
            </a:p>
          </p:txBody>
        </p:sp>
        <p:sp>
          <p:nvSpPr>
            <p:cNvPr id="13" name="TextBox 27">
              <a:extLst>
                <a:ext uri="{FF2B5EF4-FFF2-40B4-BE49-F238E27FC236}">
                  <a16:creationId xmlns:a16="http://schemas.microsoft.com/office/drawing/2014/main" id="{133A6752-D7FF-45EF-80D4-6B4675F86EA2}"/>
                </a:ext>
              </a:extLst>
            </p:cNvPr>
            <p:cNvSpPr txBox="1"/>
            <p:nvPr/>
          </p:nvSpPr>
          <p:spPr>
            <a:xfrm>
              <a:off x="7196574" y="3100423"/>
              <a:ext cx="441356" cy="24622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ea typeface="微軟正黑體" panose="020B0604030504040204" pitchFamily="34" charset="-120"/>
                  <a:cs typeface="Arial" panose="020B0604020202020204" pitchFamily="34" charset="0"/>
                  <a:sym typeface="Arial" panose="020B0604020202020204" pitchFamily="34" charset="0"/>
                </a:rPr>
                <a:t>10G</a:t>
              </a:r>
            </a:p>
          </p:txBody>
        </p:sp>
        <p:sp>
          <p:nvSpPr>
            <p:cNvPr id="14" name="TextBox 27">
              <a:extLst>
                <a:ext uri="{FF2B5EF4-FFF2-40B4-BE49-F238E27FC236}">
                  <a16:creationId xmlns:a16="http://schemas.microsoft.com/office/drawing/2014/main" id="{CD492161-2CF7-45DB-8E46-7D23A7A53762}"/>
                </a:ext>
              </a:extLst>
            </p:cNvPr>
            <p:cNvSpPr txBox="1"/>
            <p:nvPr/>
          </p:nvSpPr>
          <p:spPr>
            <a:xfrm>
              <a:off x="7507805" y="3123957"/>
              <a:ext cx="441356" cy="24622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ea typeface="微軟正黑體" panose="020B0604030504040204" pitchFamily="34" charset="-120"/>
                  <a:cs typeface="Arial" panose="020B0604020202020204" pitchFamily="34" charset="0"/>
                  <a:sym typeface="Arial" panose="020B0604020202020204" pitchFamily="34" charset="0"/>
                </a:rPr>
                <a:t>10G</a:t>
              </a:r>
            </a:p>
          </p:txBody>
        </p:sp>
        <p:sp>
          <p:nvSpPr>
            <p:cNvPr id="15" name="TextBox 27">
              <a:extLst>
                <a:ext uri="{FF2B5EF4-FFF2-40B4-BE49-F238E27FC236}">
                  <a16:creationId xmlns:a16="http://schemas.microsoft.com/office/drawing/2014/main" id="{54948C1E-02C0-49EA-9FD5-51480C65DA53}"/>
                </a:ext>
              </a:extLst>
            </p:cNvPr>
            <p:cNvSpPr txBox="1"/>
            <p:nvPr/>
          </p:nvSpPr>
          <p:spPr>
            <a:xfrm>
              <a:off x="7832816" y="3123957"/>
              <a:ext cx="441356" cy="24622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ea typeface="微軟正黑體" panose="020B0604030504040204" pitchFamily="34" charset="-120"/>
                  <a:cs typeface="Arial" panose="020B0604020202020204" pitchFamily="34" charset="0"/>
                  <a:sym typeface="Arial" panose="020B0604020202020204" pitchFamily="34" charset="0"/>
                </a:rPr>
                <a:t>10G</a:t>
              </a:r>
            </a:p>
          </p:txBody>
        </p:sp>
        <p:sp>
          <p:nvSpPr>
            <p:cNvPr id="16" name="TextBox 27">
              <a:extLst>
                <a:ext uri="{FF2B5EF4-FFF2-40B4-BE49-F238E27FC236}">
                  <a16:creationId xmlns:a16="http://schemas.microsoft.com/office/drawing/2014/main" id="{4199AE53-7C03-4143-9D01-85F7C4614B66}"/>
                </a:ext>
              </a:extLst>
            </p:cNvPr>
            <p:cNvSpPr txBox="1"/>
            <p:nvPr/>
          </p:nvSpPr>
          <p:spPr>
            <a:xfrm>
              <a:off x="8175105" y="3100423"/>
              <a:ext cx="441356" cy="24622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ea typeface="微軟正黑體" panose="020B0604030504040204" pitchFamily="34" charset="-120"/>
                  <a:cs typeface="Arial" panose="020B0604020202020204" pitchFamily="34" charset="0"/>
                  <a:sym typeface="Arial" panose="020B0604020202020204" pitchFamily="34" charset="0"/>
                </a:rPr>
                <a:t>10G</a:t>
              </a:r>
            </a:p>
          </p:txBody>
        </p:sp>
        <p:sp>
          <p:nvSpPr>
            <p:cNvPr id="17" name="TextBox 27">
              <a:extLst>
                <a:ext uri="{FF2B5EF4-FFF2-40B4-BE49-F238E27FC236}">
                  <a16:creationId xmlns:a16="http://schemas.microsoft.com/office/drawing/2014/main" id="{9BA5475C-17C9-4EA7-AFCE-90BF8A4B8DD8}"/>
                </a:ext>
              </a:extLst>
            </p:cNvPr>
            <p:cNvSpPr txBox="1"/>
            <p:nvPr/>
          </p:nvSpPr>
          <p:spPr>
            <a:xfrm>
              <a:off x="8578517" y="3100423"/>
              <a:ext cx="441356" cy="24622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ea typeface="微軟正黑體" panose="020B0604030504040204" pitchFamily="34" charset="-120"/>
                  <a:cs typeface="Arial" panose="020B0604020202020204" pitchFamily="34" charset="0"/>
                  <a:sym typeface="Arial" panose="020B0604020202020204" pitchFamily="34" charset="0"/>
                </a:rPr>
                <a:t>10G</a:t>
              </a:r>
            </a:p>
          </p:txBody>
        </p:sp>
      </p:grpSp>
      <p:sp>
        <p:nvSpPr>
          <p:cNvPr id="18" name="文字版面配置區 1">
            <a:extLst>
              <a:ext uri="{FF2B5EF4-FFF2-40B4-BE49-F238E27FC236}">
                <a16:creationId xmlns:a16="http://schemas.microsoft.com/office/drawing/2014/main" id="{0AA22F5E-9224-034E-B9E6-9A0D8D5CAB81}"/>
              </a:ext>
            </a:extLst>
          </p:cNvPr>
          <p:cNvSpPr txBox="1">
            <a:spLocks/>
          </p:cNvSpPr>
          <p:nvPr/>
        </p:nvSpPr>
        <p:spPr>
          <a:xfrm>
            <a:off x="6839462" y="3832795"/>
            <a:ext cx="2102079" cy="596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Tx/>
              <a:buNone/>
            </a:pPr>
            <a:r>
              <a:rPr lang="en-US" altLang="zh-TW" sz="1600">
                <a:latin typeface="+mj-lt"/>
              </a:rPr>
              <a:t>6 client PCs concurrent access</a:t>
            </a:r>
          </a:p>
        </p:txBody>
      </p:sp>
    </p:spTree>
    <p:extLst>
      <p:ext uri="{BB962C8B-B14F-4D97-AF65-F5344CB8AC3E}">
        <p14:creationId xmlns:p14="http://schemas.microsoft.com/office/powerpoint/2010/main" val="1300701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圖片 41">
            <a:extLst>
              <a:ext uri="{FF2B5EF4-FFF2-40B4-BE49-F238E27FC236}">
                <a16:creationId xmlns:a16="http://schemas.microsoft.com/office/drawing/2014/main" id="{E82E6762-B267-4F9F-8932-DA9E4539558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758063" y="3325369"/>
            <a:ext cx="3792255" cy="2370581"/>
          </a:xfrm>
          <a:prstGeom prst="rect">
            <a:avLst/>
          </a:prstGeom>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D579554D-7E8F-481B-B645-C48C5115A7D1}"/>
              </a:ext>
            </a:extLst>
          </p:cNvPr>
          <p:cNvSpPr>
            <a:spLocks noGrp="1"/>
          </p:cNvSpPr>
          <p:nvPr>
            <p:ph type="title"/>
          </p:nvPr>
        </p:nvSpPr>
        <p:spPr/>
        <p:txBody>
          <a:bodyPr>
            <a:normAutofit/>
          </a:bodyPr>
          <a:lstStyle/>
          <a:p>
            <a:r>
              <a:rPr lang="en-US" altLang="zh-TW" dirty="0"/>
              <a:t>QNAP QSW-M1208 managed 10GE switch for multi-10GbE aggregated multi-user editing</a:t>
            </a:r>
            <a:endParaRPr lang="zh-TW" altLang="en-US" dirty="0"/>
          </a:p>
        </p:txBody>
      </p:sp>
      <p:pic>
        <p:nvPicPr>
          <p:cNvPr id="17" name="圖片 16" descr="一張含有 電子用品, 電腦, 時鐘 的圖片&#10;&#10;自動產生的描述">
            <a:extLst>
              <a:ext uri="{FF2B5EF4-FFF2-40B4-BE49-F238E27FC236}">
                <a16:creationId xmlns:a16="http://schemas.microsoft.com/office/drawing/2014/main" id="{D3E6F258-775B-4EF8-B714-555862DB11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3341" y="413098"/>
            <a:ext cx="6356846" cy="3973735"/>
          </a:xfrm>
          <a:prstGeom prst="rect">
            <a:avLst/>
          </a:prstGeom>
          <a:effectLst>
            <a:outerShdw blurRad="50800" dist="38100" dir="5400000" algn="t" rotWithShape="0">
              <a:prstClr val="black">
                <a:alpha val="40000"/>
              </a:prstClr>
            </a:outerShdw>
          </a:effectLst>
        </p:spPr>
      </p:pic>
      <p:sp>
        <p:nvSpPr>
          <p:cNvPr id="18" name="矩形 17">
            <a:extLst>
              <a:ext uri="{FF2B5EF4-FFF2-40B4-BE49-F238E27FC236}">
                <a16:creationId xmlns:a16="http://schemas.microsoft.com/office/drawing/2014/main" id="{BA465CC2-A65C-4BC0-8500-C8C1260D9CF9}"/>
              </a:ext>
            </a:extLst>
          </p:cNvPr>
          <p:cNvSpPr/>
          <p:nvPr/>
        </p:nvSpPr>
        <p:spPr>
          <a:xfrm>
            <a:off x="3557841" y="2274701"/>
            <a:ext cx="726735" cy="776964"/>
          </a:xfrm>
          <a:prstGeom prst="rect">
            <a:avLst/>
          </a:prstGeom>
          <a:solidFill>
            <a:srgbClr val="00FFFF">
              <a:alpha val="15000"/>
            </a:srgbClr>
          </a:solidFill>
          <a:ln w="2540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zh-TW" altLang="en-US">
              <a:solidFill>
                <a:srgbClr val="FFFFFF"/>
              </a:solidFill>
              <a:latin typeface="微軟正黑體" panose="020B0604030504040204" pitchFamily="34" charset="-120"/>
              <a:ea typeface="微軟正黑體" panose="020B0604030504040204" pitchFamily="34" charset="-120"/>
            </a:endParaRPr>
          </a:p>
        </p:txBody>
      </p:sp>
      <p:cxnSp>
        <p:nvCxnSpPr>
          <p:cNvPr id="19" name="直線單箭頭接點 18">
            <a:extLst>
              <a:ext uri="{FF2B5EF4-FFF2-40B4-BE49-F238E27FC236}">
                <a16:creationId xmlns:a16="http://schemas.microsoft.com/office/drawing/2014/main" id="{0A63DAA6-2F4E-4DA7-A25B-63D708A81064}"/>
              </a:ext>
            </a:extLst>
          </p:cNvPr>
          <p:cNvCxnSpPr>
            <a:cxnSpLocks/>
          </p:cNvCxnSpPr>
          <p:nvPr/>
        </p:nvCxnSpPr>
        <p:spPr>
          <a:xfrm flipV="1">
            <a:off x="3907712" y="1539175"/>
            <a:ext cx="0" cy="735527"/>
          </a:xfrm>
          <a:prstGeom prst="straightConnector1">
            <a:avLst/>
          </a:prstGeom>
          <a:ln w="38100">
            <a:solidFill>
              <a:schemeClr val="accent1">
                <a:lumMod val="60000"/>
                <a:lumOff val="40000"/>
              </a:schemeClr>
            </a:solidFill>
            <a:headEnd type="none"/>
            <a:tailEnd type="oval"/>
          </a:ln>
          <a:effectLst/>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876D6787-75BA-430D-B5D0-ED5C1127E0F2}"/>
              </a:ext>
            </a:extLst>
          </p:cNvPr>
          <p:cNvSpPr txBox="1"/>
          <p:nvPr/>
        </p:nvSpPr>
        <p:spPr>
          <a:xfrm>
            <a:off x="3201944" y="1253300"/>
            <a:ext cx="2057400"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altLang="zh-TW" sz="1050" b="1">
                <a:ea typeface="微軟正黑體"/>
              </a:rPr>
              <a:t>4 </a:t>
            </a:r>
            <a:r>
              <a:rPr lang="en-US" altLang="zh-TW" sz="1050" b="1">
                <a:ea typeface="微軟正黑體"/>
              </a:rPr>
              <a:t>x</a:t>
            </a:r>
            <a:r>
              <a:rPr lang="en-GB" altLang="zh-TW" sz="1050" b="1">
                <a:ea typeface="微軟正黑體"/>
              </a:rPr>
              <a:t> 10GbE SFP+ </a:t>
            </a:r>
            <a:r>
              <a:rPr lang="en-US" altLang="zh-TW" sz="1050" b="1">
                <a:latin typeface="微軟正黑體"/>
                <a:ea typeface="微軟正黑體"/>
              </a:rPr>
              <a:t>ports</a:t>
            </a:r>
            <a:endParaRPr lang="en-GB" altLang="zh-TW" sz="1050" b="1">
              <a:latin typeface="微軟正黑體"/>
              <a:ea typeface="微軟正黑體"/>
            </a:endParaRPr>
          </a:p>
        </p:txBody>
      </p:sp>
      <p:sp>
        <p:nvSpPr>
          <p:cNvPr id="21" name="矩形 20">
            <a:extLst>
              <a:ext uri="{FF2B5EF4-FFF2-40B4-BE49-F238E27FC236}">
                <a16:creationId xmlns:a16="http://schemas.microsoft.com/office/drawing/2014/main" id="{0A8E06B3-BD6C-42DC-A1A2-2E40D06BCB4A}"/>
              </a:ext>
            </a:extLst>
          </p:cNvPr>
          <p:cNvSpPr/>
          <p:nvPr/>
        </p:nvSpPr>
        <p:spPr>
          <a:xfrm>
            <a:off x="4344124" y="2274701"/>
            <a:ext cx="3031674" cy="776964"/>
          </a:xfrm>
          <a:prstGeom prst="rect">
            <a:avLst/>
          </a:prstGeom>
          <a:solidFill>
            <a:srgbClr val="FFC000">
              <a:alpha val="10000"/>
            </a:srgbClr>
          </a:solidFill>
          <a:ln w="2540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zh-TW" altLang="en-US">
              <a:solidFill>
                <a:srgbClr val="FFFFFF"/>
              </a:solidFill>
              <a:latin typeface="微軟正黑體" panose="020B0604030504040204" pitchFamily="34" charset="-120"/>
              <a:ea typeface="微軟正黑體" panose="020B0604030504040204" pitchFamily="34" charset="-120"/>
            </a:endParaRPr>
          </a:p>
        </p:txBody>
      </p:sp>
      <p:cxnSp>
        <p:nvCxnSpPr>
          <p:cNvPr id="22" name="直線單箭頭接點 21">
            <a:extLst>
              <a:ext uri="{FF2B5EF4-FFF2-40B4-BE49-F238E27FC236}">
                <a16:creationId xmlns:a16="http://schemas.microsoft.com/office/drawing/2014/main" id="{04804F7F-AFEF-4E7E-A84E-0DAC021259D5}"/>
              </a:ext>
            </a:extLst>
          </p:cNvPr>
          <p:cNvCxnSpPr>
            <a:cxnSpLocks/>
          </p:cNvCxnSpPr>
          <p:nvPr/>
        </p:nvCxnSpPr>
        <p:spPr>
          <a:xfrm flipV="1">
            <a:off x="5854801" y="1539175"/>
            <a:ext cx="0" cy="735527"/>
          </a:xfrm>
          <a:prstGeom prst="straightConnector1">
            <a:avLst/>
          </a:prstGeom>
          <a:ln w="38100">
            <a:solidFill>
              <a:srgbClr val="EE6D2B"/>
            </a:solidFill>
            <a:headEnd type="none"/>
            <a:tailEnd type="oval"/>
          </a:ln>
          <a:effectLst/>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A7C2C6D3-6A9D-4036-88EB-B86E82CE7A3F}"/>
              </a:ext>
            </a:extLst>
          </p:cNvPr>
          <p:cNvSpPr txBox="1"/>
          <p:nvPr/>
        </p:nvSpPr>
        <p:spPr>
          <a:xfrm>
            <a:off x="5176442" y="1253300"/>
            <a:ext cx="3048165"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altLang="zh-TW" sz="1050" b="1">
                <a:ea typeface="微軟正黑體"/>
              </a:rPr>
              <a:t>8 </a:t>
            </a:r>
            <a:r>
              <a:rPr lang="en-US" altLang="zh-TW" sz="1050" b="1">
                <a:ea typeface="微軟正黑體"/>
              </a:rPr>
              <a:t>x</a:t>
            </a:r>
            <a:r>
              <a:rPr lang="en-GB" altLang="zh-TW" sz="1050" b="1">
                <a:ea typeface="微軟正黑體"/>
              </a:rPr>
              <a:t> 10GbE SFP+ </a:t>
            </a:r>
            <a:r>
              <a:rPr lang="en-US" altLang="zh-TW" sz="1050" b="1">
                <a:ea typeface="微軟正黑體"/>
              </a:rPr>
              <a:t>&amp;</a:t>
            </a:r>
            <a:r>
              <a:rPr lang="en-GB" altLang="zh-TW" sz="1050" b="1">
                <a:ea typeface="微軟正黑體"/>
              </a:rPr>
              <a:t> RJ45 Combo </a:t>
            </a:r>
            <a:r>
              <a:rPr lang="en-US" altLang="zh-TW" sz="1050" b="1">
                <a:latin typeface="微軟正黑體"/>
                <a:ea typeface="微軟正黑體"/>
              </a:rPr>
              <a:t>ports</a:t>
            </a:r>
            <a:endParaRPr lang="en-GB" altLang="zh-TW" sz="1050" b="1">
              <a:latin typeface="微軟正黑體"/>
              <a:ea typeface="微軟正黑體"/>
            </a:endParaRPr>
          </a:p>
        </p:txBody>
      </p:sp>
      <p:pic>
        <p:nvPicPr>
          <p:cNvPr id="24" name="圖片 23">
            <a:extLst>
              <a:ext uri="{FF2B5EF4-FFF2-40B4-BE49-F238E27FC236}">
                <a16:creationId xmlns:a16="http://schemas.microsoft.com/office/drawing/2014/main" id="{78800ACB-77F0-4B0A-8D64-CCDC3F6522F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84264" y="3360731"/>
            <a:ext cx="3760849" cy="2350947"/>
          </a:xfrm>
          <a:prstGeom prst="rect">
            <a:avLst/>
          </a:prstGeom>
          <a:effectLst>
            <a:outerShdw blurRad="50800" dist="38100" dir="5400000" algn="t" rotWithShape="0">
              <a:prstClr val="black">
                <a:alpha val="40000"/>
              </a:prstClr>
            </a:outerShdw>
          </a:effectLst>
        </p:spPr>
      </p:pic>
      <p:sp>
        <p:nvSpPr>
          <p:cNvPr id="27" name="矩形 26">
            <a:extLst>
              <a:ext uri="{FF2B5EF4-FFF2-40B4-BE49-F238E27FC236}">
                <a16:creationId xmlns:a16="http://schemas.microsoft.com/office/drawing/2014/main" id="{E6C62583-712A-4E33-B05E-60823777C8AF}"/>
              </a:ext>
            </a:extLst>
          </p:cNvPr>
          <p:cNvSpPr/>
          <p:nvPr/>
        </p:nvSpPr>
        <p:spPr>
          <a:xfrm>
            <a:off x="2930372" y="4428765"/>
            <a:ext cx="924436" cy="494665"/>
          </a:xfrm>
          <a:prstGeom prst="rect">
            <a:avLst/>
          </a:prstGeom>
          <a:solidFill>
            <a:srgbClr val="FFC000">
              <a:alpha val="10000"/>
            </a:srgbClr>
          </a:solidFill>
          <a:ln w="2540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zh-TW" altLang="en-US">
              <a:solidFill>
                <a:srgbClr val="FFFFFF"/>
              </a:solidFill>
              <a:latin typeface="微軟正黑體" panose="020B0604030504040204" pitchFamily="34" charset="-120"/>
              <a:ea typeface="微軟正黑體" panose="020B0604030504040204" pitchFamily="34" charset="-120"/>
            </a:endParaRPr>
          </a:p>
        </p:txBody>
      </p:sp>
      <p:cxnSp>
        <p:nvCxnSpPr>
          <p:cNvPr id="28" name="直線單箭頭接點 27">
            <a:extLst>
              <a:ext uri="{FF2B5EF4-FFF2-40B4-BE49-F238E27FC236}">
                <a16:creationId xmlns:a16="http://schemas.microsoft.com/office/drawing/2014/main" id="{139B56A1-6973-49D7-AA23-5D7B013FAAD9}"/>
              </a:ext>
            </a:extLst>
          </p:cNvPr>
          <p:cNvCxnSpPr>
            <a:cxnSpLocks/>
          </p:cNvCxnSpPr>
          <p:nvPr/>
        </p:nvCxnSpPr>
        <p:spPr>
          <a:xfrm flipV="1">
            <a:off x="2461199" y="3910084"/>
            <a:ext cx="0" cy="518682"/>
          </a:xfrm>
          <a:prstGeom prst="straightConnector1">
            <a:avLst/>
          </a:prstGeom>
          <a:ln w="38100">
            <a:solidFill>
              <a:schemeClr val="accent1">
                <a:lumMod val="60000"/>
                <a:lumOff val="40000"/>
              </a:schemeClr>
            </a:solidFill>
            <a:headEnd type="none"/>
            <a:tailEnd type="oval"/>
          </a:ln>
          <a:effectLst/>
        </p:spPr>
        <p:style>
          <a:lnRef idx="1">
            <a:schemeClr val="accent1"/>
          </a:lnRef>
          <a:fillRef idx="0">
            <a:schemeClr val="accent1"/>
          </a:fillRef>
          <a:effectRef idx="0">
            <a:schemeClr val="accent1"/>
          </a:effectRef>
          <a:fontRef idx="minor">
            <a:schemeClr val="tx1"/>
          </a:fontRef>
        </p:style>
      </p:cxnSp>
      <p:sp>
        <p:nvSpPr>
          <p:cNvPr id="29" name="文字方塊 28">
            <a:extLst>
              <a:ext uri="{FF2B5EF4-FFF2-40B4-BE49-F238E27FC236}">
                <a16:creationId xmlns:a16="http://schemas.microsoft.com/office/drawing/2014/main" id="{1CE7D643-3751-490C-A71B-F05BE20A5BFE}"/>
              </a:ext>
            </a:extLst>
          </p:cNvPr>
          <p:cNvSpPr txBox="1"/>
          <p:nvPr/>
        </p:nvSpPr>
        <p:spPr>
          <a:xfrm>
            <a:off x="2013384" y="3379169"/>
            <a:ext cx="905858"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altLang="zh-TW" sz="1050" b="1">
                <a:ea typeface="微軟正黑體"/>
              </a:rPr>
              <a:t>8 </a:t>
            </a:r>
            <a:r>
              <a:rPr lang="en-US" altLang="zh-TW" sz="1050" b="1">
                <a:ea typeface="微軟正黑體"/>
              </a:rPr>
              <a:t>x</a:t>
            </a:r>
            <a:r>
              <a:rPr lang="en-GB" altLang="zh-TW" sz="1050" b="1">
                <a:ea typeface="微軟正黑體"/>
              </a:rPr>
              <a:t> 10GbE SFP+ ports</a:t>
            </a:r>
            <a:endParaRPr lang="en-GB" altLang="zh-TW" sz="1050" b="1">
              <a:latin typeface="微軟正黑體"/>
              <a:ea typeface="微軟正黑體"/>
            </a:endParaRPr>
          </a:p>
        </p:txBody>
      </p:sp>
      <p:cxnSp>
        <p:nvCxnSpPr>
          <p:cNvPr id="30" name="直線單箭頭接點 29">
            <a:extLst>
              <a:ext uri="{FF2B5EF4-FFF2-40B4-BE49-F238E27FC236}">
                <a16:creationId xmlns:a16="http://schemas.microsoft.com/office/drawing/2014/main" id="{26C172D5-991B-4645-B950-F4FD32D7FB71}"/>
              </a:ext>
            </a:extLst>
          </p:cNvPr>
          <p:cNvCxnSpPr>
            <a:cxnSpLocks/>
          </p:cNvCxnSpPr>
          <p:nvPr/>
        </p:nvCxnSpPr>
        <p:spPr>
          <a:xfrm flipV="1">
            <a:off x="3385635" y="3910084"/>
            <a:ext cx="0" cy="518682"/>
          </a:xfrm>
          <a:prstGeom prst="straightConnector1">
            <a:avLst/>
          </a:prstGeom>
          <a:ln w="38100">
            <a:solidFill>
              <a:srgbClr val="EE6D2B"/>
            </a:solidFill>
            <a:headEnd type="none"/>
            <a:tailEnd type="oval"/>
          </a:ln>
          <a:effectLst/>
        </p:spPr>
        <p:style>
          <a:lnRef idx="1">
            <a:schemeClr val="accent1"/>
          </a:lnRef>
          <a:fillRef idx="0">
            <a:schemeClr val="accent1"/>
          </a:fillRef>
          <a:effectRef idx="0">
            <a:schemeClr val="accent1"/>
          </a:effectRef>
          <a:fontRef idx="minor">
            <a:schemeClr val="tx1"/>
          </a:fontRef>
        </p:style>
      </p:cxnSp>
      <p:sp>
        <p:nvSpPr>
          <p:cNvPr id="31" name="文字方塊 30">
            <a:extLst>
              <a:ext uri="{FF2B5EF4-FFF2-40B4-BE49-F238E27FC236}">
                <a16:creationId xmlns:a16="http://schemas.microsoft.com/office/drawing/2014/main" id="{C7FC5632-207E-4FC1-BF69-1D70DF1A27E9}"/>
              </a:ext>
            </a:extLst>
          </p:cNvPr>
          <p:cNvSpPr txBox="1"/>
          <p:nvPr/>
        </p:nvSpPr>
        <p:spPr>
          <a:xfrm>
            <a:off x="2953783" y="3379169"/>
            <a:ext cx="1654265"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altLang="zh-TW" sz="1050" b="1">
                <a:ea typeface="微軟正黑體"/>
              </a:rPr>
              <a:t>4 </a:t>
            </a:r>
            <a:r>
              <a:rPr lang="en-US" altLang="zh-TW" sz="1050" b="1">
                <a:ea typeface="微軟正黑體"/>
              </a:rPr>
              <a:t>x</a:t>
            </a:r>
            <a:r>
              <a:rPr lang="en-GB" altLang="zh-TW" sz="1050" b="1">
                <a:ea typeface="微軟正黑體"/>
              </a:rPr>
              <a:t> 10GbE SFP+ </a:t>
            </a:r>
            <a:r>
              <a:rPr lang="en-US" altLang="zh-TW" sz="1050" b="1">
                <a:ea typeface="微軟正黑體"/>
              </a:rPr>
              <a:t>&amp;</a:t>
            </a:r>
            <a:r>
              <a:rPr lang="en-GB" altLang="zh-TW" sz="1050" b="1">
                <a:ea typeface="微軟正黑體"/>
              </a:rPr>
              <a:t> RJ45 Combo </a:t>
            </a:r>
            <a:r>
              <a:rPr lang="en-US" altLang="zh-TW" sz="1050" b="1">
                <a:latin typeface="微軟正黑體"/>
                <a:ea typeface="微軟正黑體"/>
              </a:rPr>
              <a:t>ports</a:t>
            </a:r>
            <a:endParaRPr lang="en-GB" altLang="zh-TW" sz="1050" b="1">
              <a:latin typeface="微軟正黑體"/>
              <a:ea typeface="微軟正黑體"/>
            </a:endParaRPr>
          </a:p>
        </p:txBody>
      </p:sp>
      <p:sp>
        <p:nvSpPr>
          <p:cNvPr id="6" name="矩形: 圓角 5">
            <a:extLst>
              <a:ext uri="{FF2B5EF4-FFF2-40B4-BE49-F238E27FC236}">
                <a16:creationId xmlns:a16="http://schemas.microsoft.com/office/drawing/2014/main" id="{C849A4B6-E54F-4DBC-B72B-E2ED096435B4}"/>
              </a:ext>
            </a:extLst>
          </p:cNvPr>
          <p:cNvSpPr/>
          <p:nvPr/>
        </p:nvSpPr>
        <p:spPr>
          <a:xfrm>
            <a:off x="380240" y="3847228"/>
            <a:ext cx="1522766" cy="389513"/>
          </a:xfrm>
          <a:prstGeom prst="roundRect">
            <a:avLst>
              <a:gd name="adj" fmla="val 50000"/>
            </a:avLst>
          </a:prstGeom>
          <a:gradFill>
            <a:gsLst>
              <a:gs pos="0">
                <a:srgbClr val="0070C0"/>
              </a:gs>
              <a:gs pos="100000">
                <a:srgbClr val="002060"/>
              </a:gs>
            </a:gsLst>
            <a:lin ang="5400000" scaled="0"/>
          </a:gradFill>
        </p:spPr>
        <p:txBody>
          <a:bodyPr wrap="square" rtlCol="0">
            <a:spAutoFit/>
          </a:bodyPr>
          <a:lstStyle/>
          <a:p>
            <a:pPr algn="ctr"/>
            <a:r>
              <a:rPr lang="en-US" altLang="zh-TW" sz="1200" b="1" i="1">
                <a:solidFill>
                  <a:schemeClr val="bg1"/>
                </a:solidFill>
                <a:latin typeface="Arial" panose="020B0604020202020204" pitchFamily="34" charset="0"/>
                <a:cs typeface="Arial" panose="020B0604020202020204" pitchFamily="34" charset="0"/>
              </a:rPr>
              <a:t>QSW-M1204-4C</a:t>
            </a:r>
          </a:p>
        </p:txBody>
      </p:sp>
      <p:sp>
        <p:nvSpPr>
          <p:cNvPr id="41" name="矩形: 圓角 40">
            <a:extLst>
              <a:ext uri="{FF2B5EF4-FFF2-40B4-BE49-F238E27FC236}">
                <a16:creationId xmlns:a16="http://schemas.microsoft.com/office/drawing/2014/main" id="{B1BBC0C2-7E31-42AE-91B9-B14620559591}"/>
              </a:ext>
            </a:extLst>
          </p:cNvPr>
          <p:cNvSpPr/>
          <p:nvPr/>
        </p:nvSpPr>
        <p:spPr>
          <a:xfrm>
            <a:off x="1092688" y="1528877"/>
            <a:ext cx="1522766" cy="389513"/>
          </a:xfrm>
          <a:prstGeom prst="roundRect">
            <a:avLst>
              <a:gd name="adj" fmla="val 50000"/>
            </a:avLst>
          </a:prstGeom>
          <a:gradFill>
            <a:gsLst>
              <a:gs pos="0">
                <a:srgbClr val="0070C0"/>
              </a:gs>
              <a:gs pos="100000">
                <a:srgbClr val="002060"/>
              </a:gs>
            </a:gsLst>
            <a:lin ang="5400000" scaled="0"/>
          </a:gradFill>
        </p:spPr>
        <p:txBody>
          <a:bodyPr wrap="square" rtlCol="0">
            <a:spAutoFit/>
          </a:bodyPr>
          <a:lstStyle/>
          <a:p>
            <a:pPr algn="ctr"/>
            <a:r>
              <a:rPr lang="en-US" altLang="zh-TW" sz="1200" b="1" i="1">
                <a:solidFill>
                  <a:schemeClr val="bg1"/>
                </a:solidFill>
                <a:latin typeface="Arial" panose="020B0604020202020204" pitchFamily="34" charset="0"/>
                <a:cs typeface="Arial" panose="020B0604020202020204" pitchFamily="34" charset="0"/>
              </a:rPr>
              <a:t>QSW-M1208-8C</a:t>
            </a:r>
          </a:p>
        </p:txBody>
      </p:sp>
      <p:sp>
        <p:nvSpPr>
          <p:cNvPr id="43" name="矩形 42">
            <a:extLst>
              <a:ext uri="{FF2B5EF4-FFF2-40B4-BE49-F238E27FC236}">
                <a16:creationId xmlns:a16="http://schemas.microsoft.com/office/drawing/2014/main" id="{58D27FD5-1737-45D7-A51B-B6845DED7320}"/>
              </a:ext>
            </a:extLst>
          </p:cNvPr>
          <p:cNvSpPr/>
          <p:nvPr/>
        </p:nvSpPr>
        <p:spPr>
          <a:xfrm>
            <a:off x="6970461" y="4428765"/>
            <a:ext cx="453058" cy="494665"/>
          </a:xfrm>
          <a:prstGeom prst="rect">
            <a:avLst/>
          </a:prstGeom>
          <a:solidFill>
            <a:srgbClr val="00FFFF">
              <a:alpha val="15000"/>
            </a:srgbClr>
          </a:solidFill>
          <a:ln w="2540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zh-TW" altLang="en-US">
              <a:solidFill>
                <a:srgbClr val="FFFFFF"/>
              </a:solidFill>
              <a:latin typeface="微軟正黑體" panose="020B0604030504040204" pitchFamily="34" charset="-120"/>
              <a:ea typeface="微軟正黑體" panose="020B0604030504040204" pitchFamily="34" charset="-120"/>
            </a:endParaRPr>
          </a:p>
        </p:txBody>
      </p:sp>
      <p:sp>
        <p:nvSpPr>
          <p:cNvPr id="44" name="矩形 43">
            <a:extLst>
              <a:ext uri="{FF2B5EF4-FFF2-40B4-BE49-F238E27FC236}">
                <a16:creationId xmlns:a16="http://schemas.microsoft.com/office/drawing/2014/main" id="{79F0D1AA-2B6B-4CCE-904B-DAE83436DFAF}"/>
              </a:ext>
            </a:extLst>
          </p:cNvPr>
          <p:cNvSpPr/>
          <p:nvPr/>
        </p:nvSpPr>
        <p:spPr>
          <a:xfrm>
            <a:off x="7443991" y="4428765"/>
            <a:ext cx="921224" cy="494665"/>
          </a:xfrm>
          <a:prstGeom prst="rect">
            <a:avLst/>
          </a:prstGeom>
          <a:solidFill>
            <a:srgbClr val="FFC000">
              <a:alpha val="10000"/>
            </a:srgbClr>
          </a:solidFill>
          <a:ln w="2540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zh-TW" altLang="en-US">
              <a:solidFill>
                <a:srgbClr val="FFFFFF"/>
              </a:solidFill>
              <a:latin typeface="微軟正黑體" panose="020B0604030504040204" pitchFamily="34" charset="-120"/>
              <a:ea typeface="微軟正黑體" panose="020B0604030504040204" pitchFamily="34" charset="-120"/>
            </a:endParaRPr>
          </a:p>
        </p:txBody>
      </p:sp>
      <p:cxnSp>
        <p:nvCxnSpPr>
          <p:cNvPr id="46" name="直線單箭頭接點 45">
            <a:extLst>
              <a:ext uri="{FF2B5EF4-FFF2-40B4-BE49-F238E27FC236}">
                <a16:creationId xmlns:a16="http://schemas.microsoft.com/office/drawing/2014/main" id="{EE5BA25A-F405-4B3C-95B4-865600AF92E5}"/>
              </a:ext>
            </a:extLst>
          </p:cNvPr>
          <p:cNvCxnSpPr>
            <a:cxnSpLocks/>
            <a:stCxn id="44" idx="0"/>
          </p:cNvCxnSpPr>
          <p:nvPr/>
        </p:nvCxnSpPr>
        <p:spPr>
          <a:xfrm flipV="1">
            <a:off x="7904603" y="3790793"/>
            <a:ext cx="1456" cy="637972"/>
          </a:xfrm>
          <a:prstGeom prst="straightConnector1">
            <a:avLst/>
          </a:prstGeom>
          <a:ln w="38100">
            <a:solidFill>
              <a:srgbClr val="EE6D2B"/>
            </a:solidFill>
            <a:headEnd type="none"/>
            <a:tailEnd type="oval"/>
          </a:ln>
          <a:effectLst/>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CE101C33-88A1-42AA-8680-73053EF3CDDE}"/>
              </a:ext>
            </a:extLst>
          </p:cNvPr>
          <p:cNvSpPr txBox="1"/>
          <p:nvPr/>
        </p:nvSpPr>
        <p:spPr>
          <a:xfrm>
            <a:off x="6104767" y="3340419"/>
            <a:ext cx="905858"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altLang="zh-TW" sz="1050" b="1">
                <a:ea typeface="微軟正黑體"/>
              </a:rPr>
              <a:t>4 </a:t>
            </a:r>
            <a:r>
              <a:rPr lang="en-US" altLang="zh-TW" sz="1050" b="1">
                <a:ea typeface="微軟正黑體"/>
              </a:rPr>
              <a:t>x</a:t>
            </a:r>
            <a:r>
              <a:rPr lang="en-GB" altLang="zh-TW" sz="1050" b="1">
                <a:ea typeface="微軟正黑體"/>
              </a:rPr>
              <a:t> </a:t>
            </a:r>
            <a:r>
              <a:rPr lang="en-US" altLang="zh-TW" sz="1050" b="1">
                <a:ea typeface="微軟正黑體"/>
              </a:rPr>
              <a:t>10GbE</a:t>
            </a:r>
            <a:r>
              <a:rPr lang="en-GB" altLang="zh-TW" sz="1050" b="1">
                <a:ea typeface="微軟正黑體"/>
              </a:rPr>
              <a:t> SFP+ ports</a:t>
            </a:r>
            <a:endParaRPr lang="en-GB" altLang="zh-TW" sz="1050" b="1">
              <a:latin typeface="微軟正黑體"/>
              <a:ea typeface="微軟正黑體"/>
            </a:endParaRPr>
          </a:p>
        </p:txBody>
      </p:sp>
      <p:sp>
        <p:nvSpPr>
          <p:cNvPr id="48" name="文字方塊 47">
            <a:extLst>
              <a:ext uri="{FF2B5EF4-FFF2-40B4-BE49-F238E27FC236}">
                <a16:creationId xmlns:a16="http://schemas.microsoft.com/office/drawing/2014/main" id="{B97EEFE1-08DF-4321-BF58-7B229499FB25}"/>
              </a:ext>
            </a:extLst>
          </p:cNvPr>
          <p:cNvSpPr txBox="1"/>
          <p:nvPr/>
        </p:nvSpPr>
        <p:spPr>
          <a:xfrm>
            <a:off x="7068839" y="3340419"/>
            <a:ext cx="1654265"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altLang="zh-TW" sz="1050" b="1">
                <a:ea typeface="微軟正黑體"/>
              </a:rPr>
              <a:t>4 </a:t>
            </a:r>
            <a:r>
              <a:rPr lang="en-US" altLang="zh-TW" sz="1050" b="1">
                <a:ea typeface="微軟正黑體"/>
              </a:rPr>
              <a:t>x</a:t>
            </a:r>
            <a:r>
              <a:rPr lang="en-GB" altLang="zh-TW" sz="1050" b="1">
                <a:ea typeface="微軟正黑體"/>
              </a:rPr>
              <a:t> 10GbE SFP+ </a:t>
            </a:r>
            <a:r>
              <a:rPr lang="en-US" altLang="zh-TW" sz="1050" b="1">
                <a:ea typeface="微軟正黑體"/>
              </a:rPr>
              <a:t>&amp;</a:t>
            </a:r>
            <a:r>
              <a:rPr lang="en-GB" altLang="zh-TW" sz="1050" b="1">
                <a:ea typeface="微軟正黑體"/>
              </a:rPr>
              <a:t> RJ45 Combo </a:t>
            </a:r>
            <a:r>
              <a:rPr lang="en-US" altLang="zh-TW" sz="1050" b="1">
                <a:ea typeface="微軟正黑體"/>
              </a:rPr>
              <a:t>ports</a:t>
            </a:r>
            <a:endParaRPr lang="en-GB" altLang="zh-TW" sz="1050" b="1">
              <a:ea typeface="微軟正黑體"/>
            </a:endParaRPr>
          </a:p>
        </p:txBody>
      </p:sp>
      <p:cxnSp>
        <p:nvCxnSpPr>
          <p:cNvPr id="52" name="接點: 肘形 51">
            <a:extLst>
              <a:ext uri="{FF2B5EF4-FFF2-40B4-BE49-F238E27FC236}">
                <a16:creationId xmlns:a16="http://schemas.microsoft.com/office/drawing/2014/main" id="{64613081-884C-463D-BE0D-88A1DA2E7863}"/>
              </a:ext>
            </a:extLst>
          </p:cNvPr>
          <p:cNvCxnSpPr>
            <a:cxnSpLocks/>
          </p:cNvCxnSpPr>
          <p:nvPr/>
        </p:nvCxnSpPr>
        <p:spPr>
          <a:xfrm rot="16200000" flipH="1">
            <a:off x="6558838" y="3780527"/>
            <a:ext cx="657181" cy="639294"/>
          </a:xfrm>
          <a:prstGeom prst="bentConnector3">
            <a:avLst>
              <a:gd name="adj1" fmla="val 50000"/>
            </a:avLst>
          </a:prstGeom>
          <a:ln w="38100">
            <a:solidFill>
              <a:schemeClr val="accent1">
                <a:lumMod val="60000"/>
                <a:lumOff val="4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54" name="矩形: 圓角 53">
            <a:extLst>
              <a:ext uri="{FF2B5EF4-FFF2-40B4-BE49-F238E27FC236}">
                <a16:creationId xmlns:a16="http://schemas.microsoft.com/office/drawing/2014/main" id="{7F55F5B4-5003-44D6-A0B8-E64645633DF8}"/>
              </a:ext>
            </a:extLst>
          </p:cNvPr>
          <p:cNvSpPr/>
          <p:nvPr/>
        </p:nvSpPr>
        <p:spPr>
          <a:xfrm>
            <a:off x="4634265" y="3847228"/>
            <a:ext cx="1522766" cy="389513"/>
          </a:xfrm>
          <a:prstGeom prst="roundRect">
            <a:avLst>
              <a:gd name="adj" fmla="val 50000"/>
            </a:avLst>
          </a:prstGeom>
          <a:gradFill>
            <a:gsLst>
              <a:gs pos="0">
                <a:srgbClr val="0070C0"/>
              </a:gs>
              <a:gs pos="100000">
                <a:srgbClr val="002060"/>
              </a:gs>
            </a:gsLst>
            <a:lin ang="5400000" scaled="0"/>
          </a:gradFill>
        </p:spPr>
        <p:txBody>
          <a:bodyPr wrap="square" rtlCol="0">
            <a:spAutoFit/>
          </a:bodyPr>
          <a:lstStyle/>
          <a:p>
            <a:pPr algn="ctr"/>
            <a:r>
              <a:rPr lang="en-US" altLang="zh-TW" sz="1200" b="1" i="1">
                <a:solidFill>
                  <a:schemeClr val="bg1"/>
                </a:solidFill>
                <a:latin typeface="Arial" panose="020B0604020202020204" pitchFamily="34" charset="0"/>
                <a:cs typeface="Arial" panose="020B0604020202020204" pitchFamily="34" charset="0"/>
              </a:rPr>
              <a:t>QSW-M804-4C</a:t>
            </a:r>
          </a:p>
        </p:txBody>
      </p:sp>
      <p:sp>
        <p:nvSpPr>
          <p:cNvPr id="25" name="矩形 24">
            <a:extLst>
              <a:ext uri="{FF2B5EF4-FFF2-40B4-BE49-F238E27FC236}">
                <a16:creationId xmlns:a16="http://schemas.microsoft.com/office/drawing/2014/main" id="{FD6F960B-5F9D-49A5-9B84-00AC6BAA2F44}"/>
              </a:ext>
            </a:extLst>
          </p:cNvPr>
          <p:cNvSpPr/>
          <p:nvPr/>
        </p:nvSpPr>
        <p:spPr>
          <a:xfrm>
            <a:off x="1992028" y="4428765"/>
            <a:ext cx="924436" cy="494665"/>
          </a:xfrm>
          <a:prstGeom prst="rect">
            <a:avLst/>
          </a:prstGeom>
          <a:solidFill>
            <a:srgbClr val="00FFFF">
              <a:alpha val="15000"/>
            </a:srgbClr>
          </a:solidFill>
          <a:ln w="2540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zh-TW" altLang="en-US">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60496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電子用品, 電腦 的圖片&#10;&#10;自動產生的描述">
            <a:extLst>
              <a:ext uri="{FF2B5EF4-FFF2-40B4-BE49-F238E27FC236}">
                <a16:creationId xmlns:a16="http://schemas.microsoft.com/office/drawing/2014/main" id="{6A1072C2-10DF-DC42-A75D-73894E185E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2712"/>
          <a:stretch/>
        </p:blipFill>
        <p:spPr>
          <a:xfrm>
            <a:off x="4560625" y="697664"/>
            <a:ext cx="4577632" cy="4268223"/>
          </a:xfrm>
          <a:prstGeom prst="rect">
            <a:avLst/>
          </a:prstGeom>
        </p:spPr>
      </p:pic>
      <p:sp>
        <p:nvSpPr>
          <p:cNvPr id="3" name="標題 2">
            <a:extLst>
              <a:ext uri="{FF2B5EF4-FFF2-40B4-BE49-F238E27FC236}">
                <a16:creationId xmlns:a16="http://schemas.microsoft.com/office/drawing/2014/main" id="{F8F2E3A8-5A1E-A046-8BCD-90196836526B}"/>
              </a:ext>
            </a:extLst>
          </p:cNvPr>
          <p:cNvSpPr>
            <a:spLocks noGrp="1"/>
          </p:cNvSpPr>
          <p:nvPr>
            <p:ph type="title"/>
          </p:nvPr>
        </p:nvSpPr>
        <p:spPr>
          <a:xfrm>
            <a:off x="626475" y="136053"/>
            <a:ext cx="8517525" cy="696536"/>
          </a:xfrm>
        </p:spPr>
        <p:txBody>
          <a:bodyPr>
            <a:noAutofit/>
          </a:bodyPr>
          <a:lstStyle/>
          <a:p>
            <a:r>
              <a:rPr lang="en-US" altLang="zh-CN" sz="2700" dirty="0"/>
              <a:t>Unlock business potential with quad </a:t>
            </a:r>
            <a:r>
              <a:rPr lang="en-US" altLang="zh-TW" sz="2700"/>
              <a:t>2.5GbE</a:t>
            </a:r>
            <a:r>
              <a:rPr lang="en-US" altLang="zh-TW" sz="2700" dirty="0"/>
              <a:t> ports</a:t>
            </a:r>
            <a:endParaRPr lang="zh-TW" altLang="en-US" sz="2700" dirty="0"/>
          </a:p>
        </p:txBody>
      </p:sp>
      <p:sp>
        <p:nvSpPr>
          <p:cNvPr id="2" name="文字版面配置區 1">
            <a:extLst>
              <a:ext uri="{FF2B5EF4-FFF2-40B4-BE49-F238E27FC236}">
                <a16:creationId xmlns:a16="http://schemas.microsoft.com/office/drawing/2014/main" id="{96478F1E-F397-6E48-94D8-1FDC129BFE1E}"/>
              </a:ext>
            </a:extLst>
          </p:cNvPr>
          <p:cNvSpPr>
            <a:spLocks noGrp="1"/>
          </p:cNvSpPr>
          <p:nvPr>
            <p:ph type="body" idx="4294967295"/>
          </p:nvPr>
        </p:nvSpPr>
        <p:spPr>
          <a:xfrm>
            <a:off x="1057665" y="1964322"/>
            <a:ext cx="1835150" cy="365125"/>
          </a:xfrm>
        </p:spPr>
        <p:txBody>
          <a:bodyPr>
            <a:noAutofit/>
          </a:bodyPr>
          <a:lstStyle/>
          <a:p>
            <a:pPr marL="0" indent="0">
              <a:buNone/>
            </a:pPr>
            <a:r>
              <a:rPr kumimoji="1" lang="en-US" altLang="zh-CN" sz="1600" b="1" dirty="0">
                <a:solidFill>
                  <a:srgbClr val="1B305E"/>
                </a:solidFill>
                <a:latin typeface="+mj-lt"/>
              </a:rPr>
              <a:t>2.5GbE benefits</a:t>
            </a:r>
          </a:p>
        </p:txBody>
      </p:sp>
      <p:sp>
        <p:nvSpPr>
          <p:cNvPr id="5" name="矩形 4">
            <a:extLst>
              <a:ext uri="{FF2B5EF4-FFF2-40B4-BE49-F238E27FC236}">
                <a16:creationId xmlns:a16="http://schemas.microsoft.com/office/drawing/2014/main" id="{D85567D0-BF4E-0C4C-8607-CAD7F3F3D3D8}"/>
              </a:ext>
            </a:extLst>
          </p:cNvPr>
          <p:cNvSpPr/>
          <p:nvPr/>
        </p:nvSpPr>
        <p:spPr>
          <a:xfrm rot="16200000">
            <a:off x="5923294" y="3485320"/>
            <a:ext cx="1066947" cy="402632"/>
          </a:xfrm>
          <a:prstGeom prst="rect">
            <a:avLst/>
          </a:prstGeom>
          <a:noFill/>
          <a:ln w="21590" cap="flat" cmpd="sng">
            <a:solidFill>
              <a:srgbClr val="EE6D2B"/>
            </a:solidFill>
            <a:prstDash val="solid"/>
            <a:round/>
            <a:headEnd type="none" w="med" len="med"/>
            <a:tailEnd type="oval" w="lg" len="lg"/>
          </a:ln>
          <a:effectLst/>
        </p:spPr>
        <p:txBody>
          <a:bodyPr rtlCol="0" anchor="ctr"/>
          <a:lstStyle/>
          <a:p>
            <a:pPr algn="ctr"/>
            <a:endParaRPr lang="zh-TW" altLang="en-US">
              <a:solidFill>
                <a:srgbClr val="916409"/>
              </a:solidFill>
              <a:latin typeface="Arial"/>
              <a:cs typeface="Arial"/>
            </a:endParaRPr>
          </a:p>
        </p:txBody>
      </p:sp>
      <p:sp>
        <p:nvSpPr>
          <p:cNvPr id="36" name="矩形 35">
            <a:extLst>
              <a:ext uri="{FF2B5EF4-FFF2-40B4-BE49-F238E27FC236}">
                <a16:creationId xmlns:a16="http://schemas.microsoft.com/office/drawing/2014/main" id="{6A018C17-0561-2A49-82D3-4BBD82BEDFDB}"/>
              </a:ext>
            </a:extLst>
          </p:cNvPr>
          <p:cNvSpPr/>
          <p:nvPr/>
        </p:nvSpPr>
        <p:spPr>
          <a:xfrm>
            <a:off x="1173014" y="779455"/>
            <a:ext cx="3786327" cy="830997"/>
          </a:xfrm>
          <a:prstGeom prst="rect">
            <a:avLst/>
          </a:prstGeom>
        </p:spPr>
        <p:txBody>
          <a:bodyPr wrap="square">
            <a:spAutoFit/>
          </a:bodyPr>
          <a:lstStyle/>
          <a:p>
            <a:r>
              <a:rPr kumimoji="1" lang="en-US" altLang="zh-CN" sz="1600" dirty="0">
                <a:latin typeface="+mj-lt"/>
                <a:ea typeface="微軟正黑體" panose="020B0604030504040204" pitchFamily="34" charset="-120"/>
              </a:rPr>
              <a:t>Many 2.5GbE-ready products now: </a:t>
            </a:r>
            <a:r>
              <a:rPr kumimoji="1" lang="en-US" altLang="zh-CN" sz="1600">
                <a:latin typeface="+mj-lt"/>
                <a:ea typeface="微軟正黑體" panose="020B0604030504040204" pitchFamily="34" charset="-120"/>
              </a:rPr>
              <a:t> </a:t>
            </a:r>
            <a:r>
              <a:rPr kumimoji="1" lang="en-US" altLang="zh-CN" sz="1600" dirty="0">
                <a:latin typeface="+mj-lt"/>
                <a:ea typeface="微軟正黑體" panose="020B0604030504040204" pitchFamily="34" charset="-120"/>
              </a:rPr>
              <a:t>motherboards</a:t>
            </a:r>
            <a:r>
              <a:rPr kumimoji="1" lang="en-US" altLang="zh-CN" sz="1600">
                <a:latin typeface="+mj-lt"/>
                <a:ea typeface="微軟正黑體" panose="020B0604030504040204" pitchFamily="34" charset="-120"/>
              </a:rPr>
              <a:t>, </a:t>
            </a:r>
            <a:r>
              <a:rPr kumimoji="1" lang="en-US" altLang="zh-CN" sz="1600" dirty="0">
                <a:latin typeface="+mj-lt"/>
                <a:ea typeface="微軟正黑體" panose="020B0604030504040204" pitchFamily="34" charset="-120"/>
              </a:rPr>
              <a:t>Wi-Fi 6 AP/router</a:t>
            </a:r>
            <a:r>
              <a:rPr kumimoji="1" lang="en-US" altLang="zh-CN" sz="1600">
                <a:latin typeface="+mj-lt"/>
                <a:ea typeface="微軟正黑體" panose="020B0604030504040204" pitchFamily="34" charset="-120"/>
              </a:rPr>
              <a:t>, </a:t>
            </a:r>
            <a:r>
              <a:rPr kumimoji="1" lang="en-US" altLang="zh-CN" sz="1600" dirty="0">
                <a:latin typeface="+mj-lt"/>
                <a:ea typeface="微軟正黑體" panose="020B0604030504040204" pitchFamily="34" charset="-120"/>
              </a:rPr>
              <a:t>NICs</a:t>
            </a:r>
            <a:r>
              <a:rPr kumimoji="1" lang="en-US" altLang="zh-CN" sz="1600">
                <a:latin typeface="+mj-lt"/>
                <a:ea typeface="微軟正黑體" panose="020B0604030504040204" pitchFamily="34" charset="-120"/>
              </a:rPr>
              <a:t>, </a:t>
            </a:r>
            <a:r>
              <a:rPr kumimoji="1" lang="en-US" altLang="zh-CN" sz="1600" dirty="0">
                <a:latin typeface="+mj-lt"/>
                <a:ea typeface="微軟正黑體" panose="020B0604030504040204" pitchFamily="34" charset="-120"/>
              </a:rPr>
              <a:t>switches</a:t>
            </a:r>
          </a:p>
        </p:txBody>
      </p:sp>
      <p:sp>
        <p:nvSpPr>
          <p:cNvPr id="16" name="矩形: 剪去對角角落 15">
            <a:extLst>
              <a:ext uri="{FF2B5EF4-FFF2-40B4-BE49-F238E27FC236}">
                <a16:creationId xmlns:a16="http://schemas.microsoft.com/office/drawing/2014/main" id="{7433CFFA-F210-4541-A935-58919157D5CC}"/>
              </a:ext>
            </a:extLst>
          </p:cNvPr>
          <p:cNvSpPr/>
          <p:nvPr/>
        </p:nvSpPr>
        <p:spPr>
          <a:xfrm rot="10800000" flipH="1">
            <a:off x="4145310" y="2188149"/>
            <a:ext cx="2228038" cy="1085515"/>
          </a:xfrm>
          <a:prstGeom prst="snip2DiagRect">
            <a:avLst>
              <a:gd name="adj1" fmla="val 0"/>
              <a:gd name="adj2" fmla="val 12639"/>
            </a:avLst>
          </a:prstGeom>
          <a:solidFill>
            <a:srgbClr val="EE6D2B"/>
          </a:solidFill>
          <a:ln w="19050">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zh-TW" b="1">
              <a:solidFill>
                <a:schemeClr val="tx1"/>
              </a:solidFill>
              <a:latin typeface="微軟正黑體" panose="020B0604030504040204" pitchFamily="34" charset="-120"/>
              <a:ea typeface="微軟正黑體" panose="020B0604030504040204" pitchFamily="34" charset="-120"/>
            </a:endParaRPr>
          </a:p>
        </p:txBody>
      </p:sp>
      <p:pic>
        <p:nvPicPr>
          <p:cNvPr id="17" name="圖形 16">
            <a:extLst>
              <a:ext uri="{FF2B5EF4-FFF2-40B4-BE49-F238E27FC236}">
                <a16:creationId xmlns:a16="http://schemas.microsoft.com/office/drawing/2014/main" id="{597EEF34-6D15-47C9-98AF-54E62CD300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1151" y="904442"/>
            <a:ext cx="604838" cy="581025"/>
          </a:xfrm>
          <a:prstGeom prst="rect">
            <a:avLst/>
          </a:prstGeom>
        </p:spPr>
      </p:pic>
      <p:sp>
        <p:nvSpPr>
          <p:cNvPr id="20" name="矩形 19">
            <a:extLst>
              <a:ext uri="{FF2B5EF4-FFF2-40B4-BE49-F238E27FC236}">
                <a16:creationId xmlns:a16="http://schemas.microsoft.com/office/drawing/2014/main" id="{8F4B01EB-58FD-45A9-830D-DFDA7F98A3D4}"/>
              </a:ext>
            </a:extLst>
          </p:cNvPr>
          <p:cNvSpPr/>
          <p:nvPr/>
        </p:nvSpPr>
        <p:spPr>
          <a:xfrm>
            <a:off x="4198520" y="2253854"/>
            <a:ext cx="2249961" cy="954107"/>
          </a:xfrm>
          <a:prstGeom prst="rect">
            <a:avLst/>
          </a:prstGeom>
        </p:spPr>
        <p:txBody>
          <a:bodyPr wrap="square" lIns="91440" tIns="45720" rIns="91440" bIns="45720" anchor="t">
            <a:spAutoFit/>
          </a:bodyPr>
          <a:lstStyle/>
          <a:p>
            <a:r>
              <a:rPr kumimoji="1" lang="en-US" altLang="zh-TW" b="1" dirty="0">
                <a:solidFill>
                  <a:schemeClr val="bg1"/>
                </a:solidFill>
                <a:latin typeface="+mj-lt"/>
                <a:ea typeface="微軟正黑體"/>
                <a:cs typeface="+mn-cs"/>
              </a:rPr>
              <a:t>Both models offer 4 x 2.5GbE ports for link aggregation and fail over (1GbE compatible)</a:t>
            </a:r>
          </a:p>
        </p:txBody>
      </p:sp>
      <p:sp>
        <p:nvSpPr>
          <p:cNvPr id="51" name="TextBox 6">
            <a:extLst>
              <a:ext uri="{FF2B5EF4-FFF2-40B4-BE49-F238E27FC236}">
                <a16:creationId xmlns:a16="http://schemas.microsoft.com/office/drawing/2014/main" id="{4C707335-46EB-CC46-B6F6-F5AD2F9A6149}"/>
              </a:ext>
            </a:extLst>
          </p:cNvPr>
          <p:cNvSpPr txBox="1"/>
          <p:nvPr/>
        </p:nvSpPr>
        <p:spPr>
          <a:xfrm>
            <a:off x="4547971" y="4601655"/>
            <a:ext cx="822740" cy="292378"/>
          </a:xfrm>
          <a:prstGeom prst="rect">
            <a:avLst/>
          </a:prstGeom>
          <a:noFill/>
        </p:spPr>
        <p:txBody>
          <a:bodyPr wrap="square" lIns="121908" tIns="60955" rIns="121908" bIns="60955" anchor="t">
            <a:spAutoFit/>
          </a:bodyPr>
          <a:lstStyle/>
          <a:p>
            <a:pPr algn="ctr">
              <a:defRPr/>
            </a:pPr>
            <a:r>
              <a:rPr lang="zh-CN" altLang="en-US" sz="1050" b="1">
                <a:solidFill>
                  <a:schemeClr val="bg1"/>
                </a:solidFill>
                <a:latin typeface="微軟正黑體" panose="020B0604030504040204" pitchFamily="34" charset="-120"/>
                <a:ea typeface="微軟正黑體" panose="020B0604030504040204" pitchFamily="34" charset="-120"/>
                <a:cs typeface="Arial"/>
              </a:rPr>
              <a:t>寫入</a:t>
            </a:r>
            <a:endParaRPr lang="en-US" altLang="zh-TW" sz="1050" b="1">
              <a:solidFill>
                <a:schemeClr val="bg1"/>
              </a:solidFill>
              <a:latin typeface="微軟正黑體" panose="020B0604030504040204" pitchFamily="34" charset="-120"/>
              <a:ea typeface="微軟正黑體" panose="020B0604030504040204" pitchFamily="34" charset="-120"/>
              <a:cs typeface="Arial" pitchFamily="34" charset="0"/>
            </a:endParaRPr>
          </a:p>
        </p:txBody>
      </p:sp>
      <p:grpSp>
        <p:nvGrpSpPr>
          <p:cNvPr id="4" name="群組 3">
            <a:extLst>
              <a:ext uri="{FF2B5EF4-FFF2-40B4-BE49-F238E27FC236}">
                <a16:creationId xmlns:a16="http://schemas.microsoft.com/office/drawing/2014/main" id="{8F876179-2983-44A3-B6EE-C5BF24CBCF99}"/>
              </a:ext>
            </a:extLst>
          </p:cNvPr>
          <p:cNvGrpSpPr/>
          <p:nvPr/>
        </p:nvGrpSpPr>
        <p:grpSpPr>
          <a:xfrm>
            <a:off x="626475" y="2409208"/>
            <a:ext cx="3347042" cy="2193588"/>
            <a:chOff x="470647" y="2409208"/>
            <a:chExt cx="3502870" cy="2193588"/>
          </a:xfrm>
        </p:grpSpPr>
        <p:grpSp>
          <p:nvGrpSpPr>
            <p:cNvPr id="65" name="群組 64">
              <a:extLst>
                <a:ext uri="{FF2B5EF4-FFF2-40B4-BE49-F238E27FC236}">
                  <a16:creationId xmlns:a16="http://schemas.microsoft.com/office/drawing/2014/main" id="{E8EB5CE0-90BF-4280-BB24-9F27A31388E9}"/>
                </a:ext>
              </a:extLst>
            </p:cNvPr>
            <p:cNvGrpSpPr/>
            <p:nvPr/>
          </p:nvGrpSpPr>
          <p:grpSpPr>
            <a:xfrm>
              <a:off x="2255518" y="2409208"/>
              <a:ext cx="1717999" cy="2193588"/>
              <a:chOff x="4390473" y="1208518"/>
              <a:chExt cx="2825938" cy="3305613"/>
            </a:xfrm>
          </p:grpSpPr>
          <p:sp>
            <p:nvSpPr>
              <p:cNvPr id="66" name="矩形: 圓角化對角角落 65">
                <a:extLst>
                  <a:ext uri="{FF2B5EF4-FFF2-40B4-BE49-F238E27FC236}">
                    <a16:creationId xmlns:a16="http://schemas.microsoft.com/office/drawing/2014/main" id="{16317A77-E528-444E-B9B3-45C1CF1771D5}"/>
                  </a:ext>
                </a:extLst>
              </p:cNvPr>
              <p:cNvSpPr/>
              <p:nvPr/>
            </p:nvSpPr>
            <p:spPr>
              <a:xfrm>
                <a:off x="4432579" y="1268807"/>
                <a:ext cx="2743049" cy="3245324"/>
              </a:xfrm>
              <a:prstGeom prst="round2DiagRect">
                <a:avLst>
                  <a:gd name="adj1" fmla="val 9220"/>
                  <a:gd name="adj2" fmla="val 8913"/>
                </a:avLst>
              </a:prstGeom>
              <a:noFill/>
              <a:ln w="5715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bg1"/>
                  </a:solidFill>
                  <a:latin typeface="Arial" panose="020B0604020202020204" pitchFamily="34" charset="0"/>
                  <a:cs typeface="Arial" panose="020B0604020202020204" pitchFamily="34" charset="0"/>
                </a:endParaRPr>
              </a:p>
            </p:txBody>
          </p:sp>
          <p:sp>
            <p:nvSpPr>
              <p:cNvPr id="67" name="矩形: 圓角化同側角落 66">
                <a:extLst>
                  <a:ext uri="{FF2B5EF4-FFF2-40B4-BE49-F238E27FC236}">
                    <a16:creationId xmlns:a16="http://schemas.microsoft.com/office/drawing/2014/main" id="{B0B67840-94CB-49CD-80C7-2033A8A7CA0B}"/>
                  </a:ext>
                </a:extLst>
              </p:cNvPr>
              <p:cNvSpPr/>
              <p:nvPr/>
            </p:nvSpPr>
            <p:spPr>
              <a:xfrm>
                <a:off x="4390473" y="1208518"/>
                <a:ext cx="2825938" cy="496077"/>
              </a:xfrm>
              <a:prstGeom prst="round2SameRect">
                <a:avLst>
                  <a:gd name="adj1" fmla="val 17519"/>
                  <a:gd name="adj2" fmla="val 0"/>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endParaRPr>
              </a:p>
            </p:txBody>
          </p:sp>
        </p:grpSp>
        <p:sp>
          <p:nvSpPr>
            <p:cNvPr id="68" name="矩形 67">
              <a:extLst>
                <a:ext uri="{FF2B5EF4-FFF2-40B4-BE49-F238E27FC236}">
                  <a16:creationId xmlns:a16="http://schemas.microsoft.com/office/drawing/2014/main" id="{2B49CF6D-5DB3-4E27-9FD1-62C04EACD438}"/>
                </a:ext>
              </a:extLst>
            </p:cNvPr>
            <p:cNvSpPr/>
            <p:nvPr/>
          </p:nvSpPr>
          <p:spPr>
            <a:xfrm>
              <a:off x="2421461" y="2409208"/>
              <a:ext cx="1386919" cy="307777"/>
            </a:xfrm>
            <a:prstGeom prst="rect">
              <a:avLst/>
            </a:prstGeom>
          </p:spPr>
          <p:txBody>
            <a:bodyPr wrap="none">
              <a:spAutoFit/>
            </a:bodyPr>
            <a:lstStyle/>
            <a:p>
              <a:pPr algn="ctr" fontAlgn="base"/>
              <a:r>
                <a:rPr lang="en-US" altLang="zh-TW" b="1">
                  <a:solidFill>
                    <a:schemeClr val="bg1"/>
                  </a:solidFill>
                  <a:latin typeface="+mj-lt"/>
                </a:rPr>
                <a:t>Existing cable</a:t>
              </a:r>
              <a:endParaRPr lang="zh-TW" altLang="en-US" b="1">
                <a:solidFill>
                  <a:schemeClr val="bg1"/>
                </a:solidFill>
                <a:latin typeface="+mj-lt"/>
              </a:endParaRPr>
            </a:p>
          </p:txBody>
        </p:sp>
        <p:grpSp>
          <p:nvGrpSpPr>
            <p:cNvPr id="13" name="群組 12">
              <a:extLst>
                <a:ext uri="{FF2B5EF4-FFF2-40B4-BE49-F238E27FC236}">
                  <a16:creationId xmlns:a16="http://schemas.microsoft.com/office/drawing/2014/main" id="{B07583F4-D14E-4E1F-800E-D24888CB3737}"/>
                </a:ext>
              </a:extLst>
            </p:cNvPr>
            <p:cNvGrpSpPr/>
            <p:nvPr/>
          </p:nvGrpSpPr>
          <p:grpSpPr>
            <a:xfrm>
              <a:off x="470647" y="2409208"/>
              <a:ext cx="1717999" cy="2193588"/>
              <a:chOff x="4390473" y="1208518"/>
              <a:chExt cx="2825938" cy="3305613"/>
            </a:xfrm>
          </p:grpSpPr>
          <p:sp>
            <p:nvSpPr>
              <p:cNvPr id="10" name="矩形: 圓角化對角角落 9">
                <a:extLst>
                  <a:ext uri="{FF2B5EF4-FFF2-40B4-BE49-F238E27FC236}">
                    <a16:creationId xmlns:a16="http://schemas.microsoft.com/office/drawing/2014/main" id="{3902B930-F641-4862-B9C1-FEA8819EE878}"/>
                  </a:ext>
                </a:extLst>
              </p:cNvPr>
              <p:cNvSpPr/>
              <p:nvPr/>
            </p:nvSpPr>
            <p:spPr>
              <a:xfrm>
                <a:off x="4432579" y="1268807"/>
                <a:ext cx="2743049" cy="3245324"/>
              </a:xfrm>
              <a:prstGeom prst="round2DiagRect">
                <a:avLst>
                  <a:gd name="adj1" fmla="val 9220"/>
                  <a:gd name="adj2" fmla="val 8913"/>
                </a:avLst>
              </a:prstGeom>
              <a:noFill/>
              <a:ln w="5715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bg1"/>
                  </a:solidFill>
                  <a:latin typeface="Arial" panose="020B0604020202020204" pitchFamily="34" charset="0"/>
                  <a:cs typeface="Arial" panose="020B0604020202020204" pitchFamily="34" charset="0"/>
                </a:endParaRPr>
              </a:p>
            </p:txBody>
          </p:sp>
          <p:sp>
            <p:nvSpPr>
              <p:cNvPr id="11" name="矩形: 圓角化同側角落 10">
                <a:extLst>
                  <a:ext uri="{FF2B5EF4-FFF2-40B4-BE49-F238E27FC236}">
                    <a16:creationId xmlns:a16="http://schemas.microsoft.com/office/drawing/2014/main" id="{801289BD-B5BA-4331-A6AE-CBA46BB78F78}"/>
                  </a:ext>
                </a:extLst>
              </p:cNvPr>
              <p:cNvSpPr/>
              <p:nvPr/>
            </p:nvSpPr>
            <p:spPr>
              <a:xfrm>
                <a:off x="4390473" y="1208518"/>
                <a:ext cx="2825938" cy="496077"/>
              </a:xfrm>
              <a:prstGeom prst="round2SameRect">
                <a:avLst>
                  <a:gd name="adj1" fmla="val 17519"/>
                  <a:gd name="adj2" fmla="val 0"/>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endParaRPr>
              </a:p>
            </p:txBody>
          </p:sp>
        </p:grpSp>
        <p:pic>
          <p:nvPicPr>
            <p:cNvPr id="2050" name="Picture 2">
              <a:extLst>
                <a:ext uri="{FF2B5EF4-FFF2-40B4-BE49-F238E27FC236}">
                  <a16:creationId xmlns:a16="http://schemas.microsoft.com/office/drawing/2014/main" id="{CBDD28DB-905F-B54B-AAD6-D0B4DD6F26F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8616" y="2738939"/>
              <a:ext cx="852819" cy="960211"/>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B709A1E7-81E2-E141-B01A-5B647ABDED46}"/>
                </a:ext>
              </a:extLst>
            </p:cNvPr>
            <p:cNvSpPr/>
            <p:nvPr/>
          </p:nvSpPr>
          <p:spPr>
            <a:xfrm>
              <a:off x="785671" y="2409208"/>
              <a:ext cx="1088760" cy="307777"/>
            </a:xfrm>
            <a:prstGeom prst="rect">
              <a:avLst/>
            </a:prstGeom>
          </p:spPr>
          <p:txBody>
            <a:bodyPr wrap="none">
              <a:spAutoFit/>
            </a:bodyPr>
            <a:lstStyle/>
            <a:p>
              <a:pPr algn="ctr" fontAlgn="base"/>
              <a:r>
                <a:rPr lang="en-US" altLang="zh-TW" b="1">
                  <a:solidFill>
                    <a:schemeClr val="bg1"/>
                  </a:solidFill>
                  <a:latin typeface="+mj-lt"/>
                </a:rPr>
                <a:t>2.5X faster</a:t>
              </a:r>
              <a:endParaRPr lang="zh-TW" altLang="en-US" b="1">
                <a:solidFill>
                  <a:schemeClr val="bg1"/>
                </a:solidFill>
                <a:latin typeface="+mj-lt"/>
              </a:endParaRPr>
            </a:p>
          </p:txBody>
        </p:sp>
        <p:pic>
          <p:nvPicPr>
            <p:cNvPr id="2052" name="Picture 4">
              <a:extLst>
                <a:ext uri="{FF2B5EF4-FFF2-40B4-BE49-F238E27FC236}">
                  <a16:creationId xmlns:a16="http://schemas.microsoft.com/office/drawing/2014/main" id="{376E402D-B989-E643-97EC-DC97B40177C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51130" y="2778409"/>
              <a:ext cx="852820" cy="960212"/>
            </a:xfrm>
            <a:prstGeom prst="rect">
              <a:avLst/>
            </a:prstGeom>
            <a:noFill/>
            <a:extLst>
              <a:ext uri="{909E8E84-426E-40DD-AFC4-6F175D3DCCD1}">
                <a14:hiddenFill xmlns:a14="http://schemas.microsoft.com/office/drawing/2010/main">
                  <a:solidFill>
                    <a:srgbClr val="FFFFFF"/>
                  </a:solidFill>
                </a14:hiddenFill>
              </a:ext>
            </a:extLst>
          </p:spPr>
        </p:pic>
        <p:sp>
          <p:nvSpPr>
            <p:cNvPr id="64" name="文字方塊 63">
              <a:extLst>
                <a:ext uri="{FF2B5EF4-FFF2-40B4-BE49-F238E27FC236}">
                  <a16:creationId xmlns:a16="http://schemas.microsoft.com/office/drawing/2014/main" id="{7B8ECA37-6641-4D79-B5EE-8FBB45B82202}"/>
                </a:ext>
              </a:extLst>
            </p:cNvPr>
            <p:cNvSpPr txBox="1"/>
            <p:nvPr/>
          </p:nvSpPr>
          <p:spPr>
            <a:xfrm>
              <a:off x="634020" y="3809608"/>
              <a:ext cx="1411941" cy="646331"/>
            </a:xfrm>
            <a:prstGeom prst="rect">
              <a:avLst/>
            </a:prstGeom>
            <a:noFill/>
          </p:spPr>
          <p:txBody>
            <a:bodyPr wrap="square" lIns="91440" tIns="45720" rIns="91440" bIns="45720" anchor="t">
              <a:spAutoFit/>
            </a:bodyPr>
            <a:lstStyle/>
            <a:p>
              <a:pPr algn="ctr">
                <a:spcBef>
                  <a:spcPct val="20000"/>
                </a:spcBef>
                <a:buClrTx/>
                <a:defRPr/>
              </a:pPr>
              <a:r>
                <a:rPr kumimoji="1" lang="en-US" altLang="zh-CN" sz="1200" b="1" kern="1200" dirty="0">
                  <a:latin typeface="+mj-lt"/>
                  <a:ea typeface="微軟正黑體"/>
                  <a:cs typeface="+mn-cs"/>
                </a:rPr>
                <a:t>2.5GbE offers 2.5X speed over 1GbE</a:t>
              </a:r>
              <a:endParaRPr lang="en-US" altLang="zh-CN" sz="1200" b="1" i="0" u="none" strike="noStrike" kern="1200" cap="none" spc="0" normalizeH="0" baseline="0" noProof="0" dirty="0">
                <a:ln>
                  <a:noFill/>
                </a:ln>
                <a:solidFill>
                  <a:prstClr val="black"/>
                </a:solidFill>
                <a:effectLst/>
                <a:uLnTx/>
                <a:uFillTx/>
                <a:latin typeface="+mj-lt"/>
                <a:ea typeface="微軟正黑體" pitchFamily="34" charset="-120"/>
                <a:cs typeface="+mn-cs"/>
              </a:endParaRPr>
            </a:p>
          </p:txBody>
        </p:sp>
        <p:sp>
          <p:nvSpPr>
            <p:cNvPr id="70" name="文字方塊 69">
              <a:extLst>
                <a:ext uri="{FF2B5EF4-FFF2-40B4-BE49-F238E27FC236}">
                  <a16:creationId xmlns:a16="http://schemas.microsoft.com/office/drawing/2014/main" id="{43975718-0BA7-498E-8098-D2D8B9F9E2D3}"/>
                </a:ext>
              </a:extLst>
            </p:cNvPr>
            <p:cNvSpPr txBox="1"/>
            <p:nvPr/>
          </p:nvSpPr>
          <p:spPr>
            <a:xfrm>
              <a:off x="2421461" y="3811298"/>
              <a:ext cx="1403810" cy="646331"/>
            </a:xfrm>
            <a:prstGeom prst="rect">
              <a:avLst/>
            </a:prstGeom>
            <a:noFill/>
          </p:spPr>
          <p:txBody>
            <a:bodyPr wrap="square" lIns="91440" tIns="45720" rIns="91440" bIns="45720" anchor="t">
              <a:spAutoFit/>
            </a:bodyPr>
            <a:lstStyle/>
            <a:p>
              <a:pPr algn="ctr">
                <a:spcBef>
                  <a:spcPct val="20000"/>
                </a:spcBef>
                <a:buClrTx/>
                <a:defRPr/>
              </a:pPr>
              <a:r>
                <a:rPr kumimoji="1" lang="en-US" altLang="zh-TW" sz="1200" b="1" kern="1200" dirty="0">
                  <a:latin typeface="+mj-lt"/>
                  <a:ea typeface="微軟正黑體"/>
                  <a:cs typeface="+mn-cs"/>
                </a:rPr>
                <a:t>Works with Cat.5e/Cat.6/ Cat. 6A cables</a:t>
              </a:r>
              <a:endParaRPr lang="zh-CN" altLang="en-US" sz="1200" b="1" kern="1200" dirty="0">
                <a:latin typeface="+mj-lt"/>
                <a:ea typeface="微軟正黑體"/>
                <a:cs typeface="+mn-cs"/>
              </a:endParaRPr>
            </a:p>
          </p:txBody>
        </p:sp>
      </p:grpSp>
      <p:pic>
        <p:nvPicPr>
          <p:cNvPr id="21" name="圖形 20">
            <a:extLst>
              <a:ext uri="{FF2B5EF4-FFF2-40B4-BE49-F238E27FC236}">
                <a16:creationId xmlns:a16="http://schemas.microsoft.com/office/drawing/2014/main" id="{86DE33A6-4C02-44BE-BBEB-E67B34083D7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30784"/>
          <a:stretch/>
        </p:blipFill>
        <p:spPr>
          <a:xfrm flipH="1">
            <a:off x="2760768" y="1707881"/>
            <a:ext cx="795458" cy="628650"/>
          </a:xfrm>
          <a:prstGeom prst="rect">
            <a:avLst/>
          </a:prstGeom>
        </p:spPr>
      </p:pic>
    </p:spTree>
    <p:extLst>
      <p:ext uri="{BB962C8B-B14F-4D97-AF65-F5344CB8AC3E}">
        <p14:creationId xmlns:p14="http://schemas.microsoft.com/office/powerpoint/2010/main" val="3595262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grpSp>
        <p:nvGrpSpPr>
          <p:cNvPr id="12" name="群組 11">
            <a:extLst>
              <a:ext uri="{FF2B5EF4-FFF2-40B4-BE49-F238E27FC236}">
                <a16:creationId xmlns:a16="http://schemas.microsoft.com/office/drawing/2014/main" id="{E9942994-5476-4634-BB64-3F2CA0E1D0F1}"/>
              </a:ext>
            </a:extLst>
          </p:cNvPr>
          <p:cNvGrpSpPr/>
          <p:nvPr/>
        </p:nvGrpSpPr>
        <p:grpSpPr>
          <a:xfrm>
            <a:off x="491579" y="1844977"/>
            <a:ext cx="6095171" cy="2896739"/>
            <a:chOff x="394802" y="1557944"/>
            <a:chExt cx="10894000" cy="4516556"/>
          </a:xfrm>
        </p:grpSpPr>
        <p:sp>
          <p:nvSpPr>
            <p:cNvPr id="47" name="矩形 46">
              <a:extLst>
                <a:ext uri="{FF2B5EF4-FFF2-40B4-BE49-F238E27FC236}">
                  <a16:creationId xmlns:a16="http://schemas.microsoft.com/office/drawing/2014/main" id="{907014B3-4ACF-43B3-864B-94866CA3D655}"/>
                </a:ext>
              </a:extLst>
            </p:cNvPr>
            <p:cNvSpPr/>
            <p:nvPr/>
          </p:nvSpPr>
          <p:spPr>
            <a:xfrm>
              <a:off x="6527688" y="1557944"/>
              <a:ext cx="4239098" cy="4484664"/>
            </a:xfrm>
            <a:prstGeom prst="rect">
              <a:avLst/>
            </a:prstGeom>
            <a:gradFill flip="none" rotWithShape="1">
              <a:gsLst>
                <a:gs pos="0">
                  <a:srgbClr val="596056">
                    <a:alpha val="4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latin typeface="+mj-lt"/>
                <a:ea typeface="微軟正黑體" panose="020B0604030504040204" pitchFamily="34" charset="-120"/>
              </a:endParaRPr>
            </a:p>
          </p:txBody>
        </p:sp>
        <p:sp>
          <p:nvSpPr>
            <p:cNvPr id="13" name="矩形 12">
              <a:extLst>
                <a:ext uri="{FF2B5EF4-FFF2-40B4-BE49-F238E27FC236}">
                  <a16:creationId xmlns:a16="http://schemas.microsoft.com/office/drawing/2014/main" id="{BA1F6F34-DAD2-43F7-A9BD-75C9348A564D}"/>
                </a:ext>
              </a:extLst>
            </p:cNvPr>
            <p:cNvSpPr/>
            <p:nvPr/>
          </p:nvSpPr>
          <p:spPr>
            <a:xfrm>
              <a:off x="1935422" y="1557944"/>
              <a:ext cx="4239097" cy="4484664"/>
            </a:xfrm>
            <a:prstGeom prst="rect">
              <a:avLst/>
            </a:prstGeom>
            <a:gradFill flip="none" rotWithShape="1">
              <a:gsLst>
                <a:gs pos="0">
                  <a:srgbClr val="596056">
                    <a:alpha val="4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latin typeface="+mj-lt"/>
                <a:ea typeface="微軟正黑體" panose="020B0604030504040204" pitchFamily="34" charset="-120"/>
              </a:endParaRPr>
            </a:p>
          </p:txBody>
        </p:sp>
        <p:grpSp>
          <p:nvGrpSpPr>
            <p:cNvPr id="16" name="群組 15">
              <a:extLst>
                <a:ext uri="{FF2B5EF4-FFF2-40B4-BE49-F238E27FC236}">
                  <a16:creationId xmlns:a16="http://schemas.microsoft.com/office/drawing/2014/main" id="{A7C29682-C299-497E-B061-97AA45E0553E}"/>
                </a:ext>
              </a:extLst>
            </p:cNvPr>
            <p:cNvGrpSpPr/>
            <p:nvPr/>
          </p:nvGrpSpPr>
          <p:grpSpPr>
            <a:xfrm>
              <a:off x="1214709" y="2809210"/>
              <a:ext cx="10074093" cy="2631425"/>
              <a:chOff x="1285023" y="2167482"/>
              <a:chExt cx="10346683" cy="2631425"/>
            </a:xfrm>
          </p:grpSpPr>
          <p:cxnSp>
            <p:nvCxnSpPr>
              <p:cNvPr id="41" name="直線接點 40">
                <a:extLst>
                  <a:ext uri="{FF2B5EF4-FFF2-40B4-BE49-F238E27FC236}">
                    <a16:creationId xmlns:a16="http://schemas.microsoft.com/office/drawing/2014/main" id="{4C0C9734-6A05-4C25-9046-A5D2B5288959}"/>
                  </a:ext>
                </a:extLst>
              </p:cNvPr>
              <p:cNvCxnSpPr>
                <a:cxnSpLocks/>
              </p:cNvCxnSpPr>
              <p:nvPr/>
            </p:nvCxnSpPr>
            <p:spPr>
              <a:xfrm>
                <a:off x="1285023" y="4798907"/>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2AB6618C-66F8-4F84-A374-3C4D665F94B2}"/>
                  </a:ext>
                </a:extLst>
              </p:cNvPr>
              <p:cNvCxnSpPr>
                <a:cxnSpLocks/>
              </p:cNvCxnSpPr>
              <p:nvPr/>
            </p:nvCxnSpPr>
            <p:spPr>
              <a:xfrm>
                <a:off x="1285023" y="4272622"/>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FA0E77D1-7D81-4132-9A8A-0A838525161D}"/>
                  </a:ext>
                </a:extLst>
              </p:cNvPr>
              <p:cNvCxnSpPr>
                <a:cxnSpLocks/>
              </p:cNvCxnSpPr>
              <p:nvPr/>
            </p:nvCxnSpPr>
            <p:spPr>
              <a:xfrm>
                <a:off x="1285023" y="3746337"/>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8D468605-9279-4FE2-8024-A64198BE0966}"/>
                  </a:ext>
                </a:extLst>
              </p:cNvPr>
              <p:cNvCxnSpPr>
                <a:cxnSpLocks/>
              </p:cNvCxnSpPr>
              <p:nvPr/>
            </p:nvCxnSpPr>
            <p:spPr>
              <a:xfrm>
                <a:off x="1285023" y="3220052"/>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CCCF0191-9B76-4937-8B3F-78BBD0025797}"/>
                  </a:ext>
                </a:extLst>
              </p:cNvPr>
              <p:cNvCxnSpPr>
                <a:cxnSpLocks/>
              </p:cNvCxnSpPr>
              <p:nvPr/>
            </p:nvCxnSpPr>
            <p:spPr>
              <a:xfrm>
                <a:off x="1285023" y="2693767"/>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CF3B22BE-821A-4125-95D3-9D1709167C79}"/>
                  </a:ext>
                </a:extLst>
              </p:cNvPr>
              <p:cNvCxnSpPr>
                <a:cxnSpLocks/>
              </p:cNvCxnSpPr>
              <p:nvPr/>
            </p:nvCxnSpPr>
            <p:spPr>
              <a:xfrm>
                <a:off x="1285023" y="2167482"/>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Box 6">
              <a:extLst>
                <a:ext uri="{FF2B5EF4-FFF2-40B4-BE49-F238E27FC236}">
                  <a16:creationId xmlns:a16="http://schemas.microsoft.com/office/drawing/2014/main" id="{263A9FB3-0DEA-41D5-8C50-33D026225204}"/>
                </a:ext>
              </a:extLst>
            </p:cNvPr>
            <p:cNvSpPr txBox="1"/>
            <p:nvPr/>
          </p:nvSpPr>
          <p:spPr>
            <a:xfrm>
              <a:off x="2377023" y="5450671"/>
              <a:ext cx="1706499" cy="623829"/>
            </a:xfrm>
            <a:prstGeom prst="rect">
              <a:avLst/>
            </a:prstGeom>
            <a:noFill/>
          </p:spPr>
          <p:txBody>
            <a:bodyPr wrap="square" lIns="121908" tIns="60955" rIns="121908" bIns="60955" anchor="t">
              <a:spAutoFit/>
            </a:bodyPr>
            <a:lstStyle/>
            <a:p>
              <a:pPr algn="ctr">
                <a:defRPr/>
              </a:pPr>
              <a:r>
                <a:rPr lang="en-US" altLang="zh-CN" sz="900" b="1">
                  <a:solidFill>
                    <a:schemeClr val="bg1"/>
                  </a:solidFill>
                  <a:latin typeface="+mj-lt"/>
                  <a:ea typeface="微軟正黑體" panose="020B0604030504040204" pitchFamily="34" charset="-120"/>
                  <a:cs typeface="Arial"/>
                </a:rPr>
                <a:t>Random</a:t>
              </a:r>
            </a:p>
            <a:p>
              <a:pPr algn="ctr">
                <a:defRPr/>
              </a:pPr>
              <a:r>
                <a:rPr lang="en-US" altLang="zh-TW" sz="900" b="1">
                  <a:solidFill>
                    <a:schemeClr val="bg1"/>
                  </a:solidFill>
                  <a:latin typeface="+mj-lt"/>
                  <a:ea typeface="微軟正黑體" panose="020B0604030504040204" pitchFamily="34" charset="-120"/>
                  <a:cs typeface="Arial"/>
                </a:rPr>
                <a:t>Read</a:t>
              </a:r>
              <a:endParaRPr lang="en-US" sz="900" b="1">
                <a:solidFill>
                  <a:schemeClr val="bg1"/>
                </a:solidFill>
                <a:latin typeface="+mj-lt"/>
                <a:ea typeface="微軟正黑體" panose="020B0604030504040204" pitchFamily="34" charset="-120"/>
                <a:cs typeface="Arial"/>
              </a:endParaRPr>
            </a:p>
          </p:txBody>
        </p:sp>
        <p:sp>
          <p:nvSpPr>
            <p:cNvPr id="18" name="TextBox 6">
              <a:extLst>
                <a:ext uri="{FF2B5EF4-FFF2-40B4-BE49-F238E27FC236}">
                  <a16:creationId xmlns:a16="http://schemas.microsoft.com/office/drawing/2014/main" id="{6124364F-3666-4447-89FE-AF39B6C34B3B}"/>
                </a:ext>
              </a:extLst>
            </p:cNvPr>
            <p:cNvSpPr txBox="1"/>
            <p:nvPr/>
          </p:nvSpPr>
          <p:spPr>
            <a:xfrm>
              <a:off x="4260399" y="5450671"/>
              <a:ext cx="1523812" cy="623829"/>
            </a:xfrm>
            <a:prstGeom prst="rect">
              <a:avLst/>
            </a:prstGeom>
            <a:noFill/>
          </p:spPr>
          <p:txBody>
            <a:bodyPr wrap="square" lIns="121908" tIns="60955" rIns="121908" bIns="60955" anchor="t">
              <a:spAutoFit/>
            </a:bodyPr>
            <a:lstStyle/>
            <a:p>
              <a:pPr lvl="0" algn="ctr">
                <a:defRPr/>
              </a:pPr>
              <a:r>
                <a:rPr lang="en-US" altLang="zh-CN" sz="900" b="1">
                  <a:solidFill>
                    <a:prstClr val="white"/>
                  </a:solidFill>
                  <a:latin typeface="+mj-lt"/>
                  <a:ea typeface="微軟正黑體" panose="020B0604030504040204" pitchFamily="34" charset="-120"/>
                </a:rPr>
                <a:t>Random</a:t>
              </a:r>
            </a:p>
            <a:p>
              <a:pPr lvl="0" algn="ctr">
                <a:defRPr/>
              </a:pPr>
              <a:r>
                <a:rPr lang="en-US" altLang="zh-TW" sz="900" b="1">
                  <a:solidFill>
                    <a:prstClr val="white"/>
                  </a:solidFill>
                  <a:latin typeface="+mj-lt"/>
                  <a:ea typeface="微軟正黑體" panose="020B0604030504040204" pitchFamily="34" charset="-120"/>
                </a:rPr>
                <a:t>Write</a:t>
              </a:r>
            </a:p>
          </p:txBody>
        </p:sp>
        <p:sp>
          <p:nvSpPr>
            <p:cNvPr id="19" name="文字方塊 18">
              <a:extLst>
                <a:ext uri="{FF2B5EF4-FFF2-40B4-BE49-F238E27FC236}">
                  <a16:creationId xmlns:a16="http://schemas.microsoft.com/office/drawing/2014/main" id="{7C98FEAD-91B4-4EF6-840F-6ABA79FB6713}"/>
                </a:ext>
              </a:extLst>
            </p:cNvPr>
            <p:cNvSpPr txBox="1"/>
            <p:nvPr/>
          </p:nvSpPr>
          <p:spPr>
            <a:xfrm rot="16200000">
              <a:off x="100533" y="4827865"/>
              <a:ext cx="1056118" cy="467580"/>
            </a:xfrm>
            <a:prstGeom prst="rect">
              <a:avLst/>
            </a:prstGeom>
            <a:noFill/>
          </p:spPr>
          <p:txBody>
            <a:bodyPr wrap="square" rtlCol="0">
              <a:spAutoFit/>
            </a:bodyPr>
            <a:lstStyle/>
            <a:p>
              <a:r>
                <a:rPr lang="en-US" altLang="zh-TW" sz="1100">
                  <a:solidFill>
                    <a:schemeClr val="tx1">
                      <a:lumMod val="50000"/>
                      <a:lumOff val="50000"/>
                    </a:schemeClr>
                  </a:solidFill>
                  <a:latin typeface="+mj-lt"/>
                  <a:ea typeface="微軟正黑體" panose="020B0604030504040204" pitchFamily="34" charset="-120"/>
                  <a:cs typeface="Arial" pitchFamily="34" charset="0"/>
                </a:rPr>
                <a:t>(IOPS)</a:t>
              </a:r>
              <a:endParaRPr lang="zh-TW" altLang="en-US" sz="1100">
                <a:solidFill>
                  <a:schemeClr val="tx1">
                    <a:lumMod val="50000"/>
                    <a:lumOff val="50000"/>
                  </a:schemeClr>
                </a:solidFill>
                <a:latin typeface="+mj-lt"/>
                <a:ea typeface="微軟正黑體" panose="020B0604030504040204" pitchFamily="34" charset="-120"/>
                <a:cs typeface="Arial" pitchFamily="34" charset="0"/>
              </a:endParaRPr>
            </a:p>
          </p:txBody>
        </p:sp>
        <p:sp>
          <p:nvSpPr>
            <p:cNvPr id="22" name="TextBox 6">
              <a:extLst>
                <a:ext uri="{FF2B5EF4-FFF2-40B4-BE49-F238E27FC236}">
                  <a16:creationId xmlns:a16="http://schemas.microsoft.com/office/drawing/2014/main" id="{919D8D29-BE8B-4BED-A943-7B01D370EE7D}"/>
                </a:ext>
              </a:extLst>
            </p:cNvPr>
            <p:cNvSpPr txBox="1"/>
            <p:nvPr/>
          </p:nvSpPr>
          <p:spPr>
            <a:xfrm>
              <a:off x="2054836" y="1638945"/>
              <a:ext cx="4076759" cy="767793"/>
            </a:xfrm>
            <a:prstGeom prst="rect">
              <a:avLst/>
            </a:prstGeom>
            <a:noFill/>
          </p:spPr>
          <p:txBody>
            <a:bodyPr wrap="square" lIns="121908" tIns="60955" rIns="121908" bIns="60955" anchor="t">
              <a:spAutoFit/>
            </a:bodyPr>
            <a:lstStyle/>
            <a:p>
              <a:pPr algn="ctr">
                <a:defRPr/>
              </a:pPr>
              <a:r>
                <a:rPr lang="en-US" altLang="zh-TW" sz="1200" b="1">
                  <a:solidFill>
                    <a:schemeClr val="tx1"/>
                  </a:solidFill>
                  <a:latin typeface="+mj-lt"/>
                  <a:ea typeface="微軟正黑體" panose="020B0604030504040204" pitchFamily="34" charset="-120"/>
                  <a:cs typeface="Arial" panose="020B0604020202020204" pitchFamily="34" charset="0"/>
                </a:rPr>
                <a:t>Samsung 970 EVO Plus</a:t>
              </a:r>
            </a:p>
            <a:p>
              <a:pPr algn="ctr">
                <a:defRPr/>
              </a:pPr>
              <a:r>
                <a:rPr lang="en-US" sz="1200" b="1">
                  <a:solidFill>
                    <a:schemeClr val="tx1"/>
                  </a:solidFill>
                  <a:latin typeface="+mj-lt"/>
                  <a:ea typeface="微軟正黑體" panose="020B0604030504040204" pitchFamily="34" charset="-120"/>
                  <a:cs typeface="Arial" panose="020B0604020202020204" pitchFamily="34" charset="0"/>
                </a:rPr>
                <a:t>(Gen3 x4)</a:t>
              </a:r>
            </a:p>
          </p:txBody>
        </p:sp>
        <p:sp>
          <p:nvSpPr>
            <p:cNvPr id="24" name="Shape 80">
              <a:extLst>
                <a:ext uri="{FF2B5EF4-FFF2-40B4-BE49-F238E27FC236}">
                  <a16:creationId xmlns:a16="http://schemas.microsoft.com/office/drawing/2014/main" id="{CCB58C17-9C2A-43E9-BFB8-9ADFA37C8BB8}"/>
                </a:ext>
              </a:extLst>
            </p:cNvPr>
            <p:cNvSpPr/>
            <p:nvPr/>
          </p:nvSpPr>
          <p:spPr>
            <a:xfrm>
              <a:off x="4168380" y="2990615"/>
              <a:ext cx="1570777" cy="2489974"/>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600">
                <a:solidFill>
                  <a:schemeClr val="bg1"/>
                </a:solidFill>
                <a:latin typeface="+mj-lt"/>
                <a:ea typeface="微軟正黑體" panose="020B0604030504040204" pitchFamily="34" charset="-120"/>
                <a:cs typeface="Arial"/>
                <a:sym typeface="Arial"/>
              </a:endParaRPr>
            </a:p>
          </p:txBody>
        </p:sp>
        <p:sp>
          <p:nvSpPr>
            <p:cNvPr id="25" name="Shape 79">
              <a:extLst>
                <a:ext uri="{FF2B5EF4-FFF2-40B4-BE49-F238E27FC236}">
                  <a16:creationId xmlns:a16="http://schemas.microsoft.com/office/drawing/2014/main" id="{6434E2DE-58CF-4961-B92D-6A02A74A8B5D}"/>
                </a:ext>
              </a:extLst>
            </p:cNvPr>
            <p:cNvSpPr/>
            <p:nvPr/>
          </p:nvSpPr>
          <p:spPr>
            <a:xfrm>
              <a:off x="2357894" y="2445283"/>
              <a:ext cx="1626652" cy="3028323"/>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600">
                <a:solidFill>
                  <a:schemeClr val="bg1"/>
                </a:solidFill>
                <a:latin typeface="+mj-lt"/>
                <a:ea typeface="微軟正黑體" panose="020B0604030504040204" pitchFamily="34" charset="-120"/>
                <a:cs typeface="Arial"/>
                <a:sym typeface="Arial"/>
              </a:endParaRPr>
            </a:p>
          </p:txBody>
        </p:sp>
        <p:sp>
          <p:nvSpPr>
            <p:cNvPr id="26" name="TextBox 20">
              <a:extLst>
                <a:ext uri="{FF2B5EF4-FFF2-40B4-BE49-F238E27FC236}">
                  <a16:creationId xmlns:a16="http://schemas.microsoft.com/office/drawing/2014/main" id="{621EBE1A-358C-4546-BE2E-31AF2D798AE1}"/>
                </a:ext>
              </a:extLst>
            </p:cNvPr>
            <p:cNvSpPr txBox="1"/>
            <p:nvPr/>
          </p:nvSpPr>
          <p:spPr>
            <a:xfrm>
              <a:off x="2451972" y="2445282"/>
              <a:ext cx="1455781" cy="40789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1100" b="1">
                  <a:latin typeface="+mj-lt"/>
                  <a:ea typeface="微軟正黑體" panose="020B0604030504040204" pitchFamily="34" charset="-120"/>
                </a:rPr>
                <a:t>620,000</a:t>
              </a:r>
            </a:p>
          </p:txBody>
        </p:sp>
        <p:sp>
          <p:nvSpPr>
            <p:cNvPr id="27" name="TextBox 20">
              <a:extLst>
                <a:ext uri="{FF2B5EF4-FFF2-40B4-BE49-F238E27FC236}">
                  <a16:creationId xmlns:a16="http://schemas.microsoft.com/office/drawing/2014/main" id="{54D4B049-7D63-402F-8D1F-F14BB0B0B85C}"/>
                </a:ext>
              </a:extLst>
            </p:cNvPr>
            <p:cNvSpPr txBox="1"/>
            <p:nvPr/>
          </p:nvSpPr>
          <p:spPr>
            <a:xfrm>
              <a:off x="4293205" y="3027374"/>
              <a:ext cx="1318378" cy="40789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sz="1100" b="1">
                  <a:solidFill>
                    <a:schemeClr val="bg1"/>
                  </a:solidFill>
                  <a:latin typeface="+mj-lt"/>
                  <a:ea typeface="微軟正黑體" panose="020B0604030504040204" pitchFamily="34" charset="-120"/>
                </a:rPr>
                <a:t>560,000</a:t>
              </a:r>
              <a:endParaRPr lang="en-US" sz="1100" b="1">
                <a:solidFill>
                  <a:schemeClr val="bg1"/>
                </a:solidFill>
                <a:latin typeface="+mj-lt"/>
                <a:ea typeface="微軟正黑體" panose="020B0604030504040204" pitchFamily="34" charset="-120"/>
              </a:endParaRPr>
            </a:p>
          </p:txBody>
        </p:sp>
        <p:grpSp>
          <p:nvGrpSpPr>
            <p:cNvPr id="32" name="群組 31">
              <a:extLst>
                <a:ext uri="{FF2B5EF4-FFF2-40B4-BE49-F238E27FC236}">
                  <a16:creationId xmlns:a16="http://schemas.microsoft.com/office/drawing/2014/main" id="{1B07F090-DE11-47D2-8D64-CB392BB7D603}"/>
                </a:ext>
              </a:extLst>
            </p:cNvPr>
            <p:cNvGrpSpPr/>
            <p:nvPr/>
          </p:nvGrpSpPr>
          <p:grpSpPr>
            <a:xfrm>
              <a:off x="671351" y="2532532"/>
              <a:ext cx="1264070" cy="3156390"/>
              <a:chOff x="741665" y="2061534"/>
              <a:chExt cx="1264070" cy="3545433"/>
            </a:xfrm>
          </p:grpSpPr>
          <p:sp>
            <p:nvSpPr>
              <p:cNvPr id="33" name="矩形 32">
                <a:extLst>
                  <a:ext uri="{FF2B5EF4-FFF2-40B4-BE49-F238E27FC236}">
                    <a16:creationId xmlns:a16="http://schemas.microsoft.com/office/drawing/2014/main" id="{96369FF6-214B-46E9-90FE-729239D305B1}"/>
                  </a:ext>
                </a:extLst>
              </p:cNvPr>
              <p:cNvSpPr/>
              <p:nvPr/>
            </p:nvSpPr>
            <p:spPr>
              <a:xfrm>
                <a:off x="950057" y="5148793"/>
                <a:ext cx="476177" cy="458174"/>
              </a:xfrm>
              <a:prstGeom prst="rect">
                <a:avLst/>
              </a:prstGeom>
            </p:spPr>
            <p:txBody>
              <a:bodyPr wrap="none">
                <a:spAutoFit/>
              </a:bodyPr>
              <a:lstStyle/>
              <a:p>
                <a:r>
                  <a:rPr lang="en-US" altLang="zh-TW" sz="1100">
                    <a:solidFill>
                      <a:schemeClr val="tx1">
                        <a:lumMod val="50000"/>
                        <a:lumOff val="50000"/>
                      </a:schemeClr>
                    </a:solidFill>
                    <a:latin typeface="+mj-lt"/>
                    <a:ea typeface="微軟正黑體" panose="020B0604030504040204" pitchFamily="34" charset="-120"/>
                    <a:cs typeface="Arial"/>
                  </a:rPr>
                  <a:t>0</a:t>
                </a:r>
                <a:endParaRPr lang="zh-TW" altLang="en-US" sz="1100">
                  <a:solidFill>
                    <a:schemeClr val="tx1">
                      <a:lumMod val="50000"/>
                      <a:lumOff val="50000"/>
                    </a:schemeClr>
                  </a:solidFill>
                  <a:latin typeface="+mj-lt"/>
                  <a:ea typeface="微軟正黑體" panose="020B0604030504040204" pitchFamily="34" charset="-120"/>
                </a:endParaRPr>
              </a:p>
            </p:txBody>
          </p:sp>
          <p:sp>
            <p:nvSpPr>
              <p:cNvPr id="34" name="矩形 33">
                <a:extLst>
                  <a:ext uri="{FF2B5EF4-FFF2-40B4-BE49-F238E27FC236}">
                    <a16:creationId xmlns:a16="http://schemas.microsoft.com/office/drawing/2014/main" id="{B7EA0E03-CC58-4962-82A8-64753CEB5554}"/>
                  </a:ext>
                </a:extLst>
              </p:cNvPr>
              <p:cNvSpPr/>
              <p:nvPr/>
            </p:nvSpPr>
            <p:spPr>
              <a:xfrm>
                <a:off x="741665" y="4634251"/>
                <a:ext cx="1264070" cy="458174"/>
              </a:xfrm>
              <a:prstGeom prst="rect">
                <a:avLst/>
              </a:prstGeom>
            </p:spPr>
            <p:txBody>
              <a:bodyPr wrap="none">
                <a:spAutoFit/>
              </a:bodyPr>
              <a:lstStyle/>
              <a:p>
                <a:r>
                  <a:rPr lang="en-US" altLang="zh-TW" sz="1100">
                    <a:solidFill>
                      <a:schemeClr val="tx1">
                        <a:lumMod val="50000"/>
                        <a:lumOff val="50000"/>
                      </a:schemeClr>
                    </a:solidFill>
                    <a:latin typeface="+mj-lt"/>
                    <a:ea typeface="微軟正黑體" panose="020B0604030504040204" pitchFamily="34" charset="-120"/>
                  </a:rPr>
                  <a:t>100,000</a:t>
                </a:r>
                <a:endParaRPr lang="zh-TW" altLang="en-US" sz="1100">
                  <a:solidFill>
                    <a:schemeClr val="tx1">
                      <a:lumMod val="50000"/>
                      <a:lumOff val="50000"/>
                    </a:schemeClr>
                  </a:solidFill>
                  <a:latin typeface="+mj-lt"/>
                  <a:ea typeface="微軟正黑體" panose="020B0604030504040204" pitchFamily="34" charset="-120"/>
                </a:endParaRPr>
              </a:p>
            </p:txBody>
          </p:sp>
          <p:sp>
            <p:nvSpPr>
              <p:cNvPr id="35" name="矩形 34">
                <a:extLst>
                  <a:ext uri="{FF2B5EF4-FFF2-40B4-BE49-F238E27FC236}">
                    <a16:creationId xmlns:a16="http://schemas.microsoft.com/office/drawing/2014/main" id="{85A59E5D-64DC-4A9F-B858-FC5AB223A5DD}"/>
                  </a:ext>
                </a:extLst>
              </p:cNvPr>
              <p:cNvSpPr/>
              <p:nvPr/>
            </p:nvSpPr>
            <p:spPr>
              <a:xfrm>
                <a:off x="741665" y="4119705"/>
                <a:ext cx="1264070" cy="458174"/>
              </a:xfrm>
              <a:prstGeom prst="rect">
                <a:avLst/>
              </a:prstGeom>
            </p:spPr>
            <p:txBody>
              <a:bodyPr wrap="none">
                <a:spAutoFit/>
              </a:bodyPr>
              <a:lstStyle/>
              <a:p>
                <a:r>
                  <a:rPr lang="en-US" altLang="zh-TW" sz="1100">
                    <a:solidFill>
                      <a:schemeClr val="tx1">
                        <a:lumMod val="50000"/>
                        <a:lumOff val="50000"/>
                      </a:schemeClr>
                    </a:solidFill>
                    <a:latin typeface="+mj-lt"/>
                    <a:ea typeface="微軟正黑體" panose="020B0604030504040204" pitchFamily="34" charset="-120"/>
                    <a:cs typeface="Arial"/>
                  </a:rPr>
                  <a:t>200,000</a:t>
                </a:r>
                <a:endParaRPr lang="zh-TW" altLang="en-US" sz="1100">
                  <a:solidFill>
                    <a:schemeClr val="tx1">
                      <a:lumMod val="50000"/>
                      <a:lumOff val="50000"/>
                    </a:schemeClr>
                  </a:solidFill>
                  <a:latin typeface="+mj-lt"/>
                  <a:ea typeface="微軟正黑體" panose="020B0604030504040204" pitchFamily="34" charset="-120"/>
                </a:endParaRPr>
              </a:p>
            </p:txBody>
          </p:sp>
          <p:sp>
            <p:nvSpPr>
              <p:cNvPr id="36" name="矩形 35">
                <a:extLst>
                  <a:ext uri="{FF2B5EF4-FFF2-40B4-BE49-F238E27FC236}">
                    <a16:creationId xmlns:a16="http://schemas.microsoft.com/office/drawing/2014/main" id="{92498B40-6369-4610-8E84-29FBDBCA7CDA}"/>
                  </a:ext>
                </a:extLst>
              </p:cNvPr>
              <p:cNvSpPr/>
              <p:nvPr/>
            </p:nvSpPr>
            <p:spPr>
              <a:xfrm>
                <a:off x="741665" y="3605163"/>
                <a:ext cx="1264070" cy="458174"/>
              </a:xfrm>
              <a:prstGeom prst="rect">
                <a:avLst/>
              </a:prstGeom>
            </p:spPr>
            <p:txBody>
              <a:bodyPr wrap="none">
                <a:spAutoFit/>
              </a:bodyPr>
              <a:lstStyle/>
              <a:p>
                <a:r>
                  <a:rPr lang="en-US" altLang="zh-TW" sz="1100">
                    <a:solidFill>
                      <a:schemeClr val="tx1">
                        <a:lumMod val="50000"/>
                        <a:lumOff val="50000"/>
                      </a:schemeClr>
                    </a:solidFill>
                    <a:latin typeface="+mj-lt"/>
                    <a:ea typeface="微軟正黑體" panose="020B0604030504040204" pitchFamily="34" charset="-120"/>
                    <a:cs typeface="Arial"/>
                  </a:rPr>
                  <a:t>300,000</a:t>
                </a:r>
                <a:endParaRPr lang="zh-TW" altLang="en-US" sz="1100">
                  <a:solidFill>
                    <a:schemeClr val="tx1">
                      <a:lumMod val="50000"/>
                      <a:lumOff val="50000"/>
                    </a:schemeClr>
                  </a:solidFill>
                  <a:latin typeface="+mj-lt"/>
                  <a:ea typeface="微軟正黑體" panose="020B0604030504040204" pitchFamily="34" charset="-120"/>
                </a:endParaRPr>
              </a:p>
            </p:txBody>
          </p:sp>
          <p:sp>
            <p:nvSpPr>
              <p:cNvPr id="37" name="矩形 36">
                <a:extLst>
                  <a:ext uri="{FF2B5EF4-FFF2-40B4-BE49-F238E27FC236}">
                    <a16:creationId xmlns:a16="http://schemas.microsoft.com/office/drawing/2014/main" id="{9A070459-3069-46F0-9B70-E6DE83E55703}"/>
                  </a:ext>
                </a:extLst>
              </p:cNvPr>
              <p:cNvSpPr/>
              <p:nvPr/>
            </p:nvSpPr>
            <p:spPr>
              <a:xfrm>
                <a:off x="741665" y="3090620"/>
                <a:ext cx="1264070" cy="458174"/>
              </a:xfrm>
              <a:prstGeom prst="rect">
                <a:avLst/>
              </a:prstGeom>
            </p:spPr>
            <p:txBody>
              <a:bodyPr wrap="none">
                <a:spAutoFit/>
              </a:bodyPr>
              <a:lstStyle/>
              <a:p>
                <a:r>
                  <a:rPr lang="en-US" altLang="zh-TW" sz="1100">
                    <a:solidFill>
                      <a:schemeClr val="tx1">
                        <a:lumMod val="50000"/>
                        <a:lumOff val="50000"/>
                      </a:schemeClr>
                    </a:solidFill>
                    <a:latin typeface="+mj-lt"/>
                    <a:ea typeface="微軟正黑體" panose="020B0604030504040204" pitchFamily="34" charset="-120"/>
                    <a:cs typeface="Arial"/>
                  </a:rPr>
                  <a:t>400,000</a:t>
                </a:r>
                <a:endParaRPr lang="zh-TW" altLang="en-US" sz="1100">
                  <a:solidFill>
                    <a:schemeClr val="tx1">
                      <a:lumMod val="50000"/>
                      <a:lumOff val="50000"/>
                    </a:schemeClr>
                  </a:solidFill>
                  <a:latin typeface="+mj-lt"/>
                  <a:ea typeface="微軟正黑體" panose="020B0604030504040204" pitchFamily="34" charset="-120"/>
                </a:endParaRPr>
              </a:p>
            </p:txBody>
          </p:sp>
          <p:sp>
            <p:nvSpPr>
              <p:cNvPr id="38" name="矩形 37">
                <a:extLst>
                  <a:ext uri="{FF2B5EF4-FFF2-40B4-BE49-F238E27FC236}">
                    <a16:creationId xmlns:a16="http://schemas.microsoft.com/office/drawing/2014/main" id="{19DA34C6-2D0F-4113-8995-D46D9DB15DDC}"/>
                  </a:ext>
                </a:extLst>
              </p:cNvPr>
              <p:cNvSpPr/>
              <p:nvPr/>
            </p:nvSpPr>
            <p:spPr>
              <a:xfrm>
                <a:off x="741665" y="2576076"/>
                <a:ext cx="1264070" cy="458174"/>
              </a:xfrm>
              <a:prstGeom prst="rect">
                <a:avLst/>
              </a:prstGeom>
            </p:spPr>
            <p:txBody>
              <a:bodyPr wrap="none">
                <a:spAutoFit/>
              </a:bodyPr>
              <a:lstStyle/>
              <a:p>
                <a:r>
                  <a:rPr lang="en-US" altLang="zh-TW" sz="1100">
                    <a:solidFill>
                      <a:schemeClr val="tx1">
                        <a:lumMod val="50000"/>
                        <a:lumOff val="50000"/>
                      </a:schemeClr>
                    </a:solidFill>
                    <a:latin typeface="+mj-lt"/>
                    <a:ea typeface="微軟正黑體" panose="020B0604030504040204" pitchFamily="34" charset="-120"/>
                    <a:cs typeface="Arial"/>
                  </a:rPr>
                  <a:t>500,000</a:t>
                </a:r>
                <a:endParaRPr lang="zh-TW" altLang="en-US" sz="1100">
                  <a:solidFill>
                    <a:schemeClr val="tx1">
                      <a:lumMod val="50000"/>
                      <a:lumOff val="50000"/>
                    </a:schemeClr>
                  </a:solidFill>
                  <a:latin typeface="+mj-lt"/>
                  <a:ea typeface="微軟正黑體" panose="020B0604030504040204" pitchFamily="34" charset="-120"/>
                </a:endParaRPr>
              </a:p>
            </p:txBody>
          </p:sp>
          <p:sp>
            <p:nvSpPr>
              <p:cNvPr id="39" name="矩形 38">
                <a:extLst>
                  <a:ext uri="{FF2B5EF4-FFF2-40B4-BE49-F238E27FC236}">
                    <a16:creationId xmlns:a16="http://schemas.microsoft.com/office/drawing/2014/main" id="{18986C73-0616-40F9-A809-89292D0C5802}"/>
                  </a:ext>
                </a:extLst>
              </p:cNvPr>
              <p:cNvSpPr/>
              <p:nvPr/>
            </p:nvSpPr>
            <p:spPr>
              <a:xfrm>
                <a:off x="741665" y="2061534"/>
                <a:ext cx="1264070" cy="458174"/>
              </a:xfrm>
              <a:prstGeom prst="rect">
                <a:avLst/>
              </a:prstGeom>
            </p:spPr>
            <p:txBody>
              <a:bodyPr wrap="none">
                <a:spAutoFit/>
              </a:bodyPr>
              <a:lstStyle/>
              <a:p>
                <a:r>
                  <a:rPr lang="en-US" altLang="zh-TW" sz="1100">
                    <a:solidFill>
                      <a:schemeClr val="tx1">
                        <a:lumMod val="50000"/>
                        <a:lumOff val="50000"/>
                      </a:schemeClr>
                    </a:solidFill>
                    <a:latin typeface="+mj-lt"/>
                    <a:ea typeface="微軟正黑體" panose="020B0604030504040204" pitchFamily="34" charset="-120"/>
                    <a:cs typeface="Arial"/>
                  </a:rPr>
                  <a:t>600,000</a:t>
                </a:r>
                <a:endParaRPr lang="zh-TW" altLang="en-US" sz="1100">
                  <a:solidFill>
                    <a:schemeClr val="tx1">
                      <a:lumMod val="50000"/>
                      <a:lumOff val="50000"/>
                    </a:schemeClr>
                  </a:solidFill>
                  <a:latin typeface="+mj-lt"/>
                  <a:ea typeface="微軟正黑體" panose="020B0604030504040204" pitchFamily="34" charset="-120"/>
                </a:endParaRPr>
              </a:p>
            </p:txBody>
          </p:sp>
        </p:grpSp>
        <p:sp>
          <p:nvSpPr>
            <p:cNvPr id="48" name="TextBox 6">
              <a:extLst>
                <a:ext uri="{FF2B5EF4-FFF2-40B4-BE49-F238E27FC236}">
                  <a16:creationId xmlns:a16="http://schemas.microsoft.com/office/drawing/2014/main" id="{D91FC12A-CB4C-4732-820D-68E98483C127}"/>
                </a:ext>
              </a:extLst>
            </p:cNvPr>
            <p:cNvSpPr txBox="1"/>
            <p:nvPr/>
          </p:nvSpPr>
          <p:spPr>
            <a:xfrm>
              <a:off x="6969289" y="5450671"/>
              <a:ext cx="1706499" cy="623829"/>
            </a:xfrm>
            <a:prstGeom prst="rect">
              <a:avLst/>
            </a:prstGeom>
            <a:noFill/>
          </p:spPr>
          <p:txBody>
            <a:bodyPr wrap="square" lIns="121908" tIns="60955" rIns="121908" bIns="60955" anchor="t">
              <a:spAutoFit/>
            </a:bodyPr>
            <a:lstStyle/>
            <a:p>
              <a:pPr algn="ctr">
                <a:defRPr/>
              </a:pPr>
              <a:r>
                <a:rPr lang="en-US" altLang="zh-CN" sz="900" b="1">
                  <a:solidFill>
                    <a:schemeClr val="bg1"/>
                  </a:solidFill>
                  <a:latin typeface="+mj-lt"/>
                  <a:ea typeface="微軟正黑體" panose="020B0604030504040204" pitchFamily="34" charset="-120"/>
                  <a:cs typeface="Arial"/>
                </a:rPr>
                <a:t>Random</a:t>
              </a:r>
            </a:p>
            <a:p>
              <a:pPr algn="ctr">
                <a:defRPr/>
              </a:pPr>
              <a:r>
                <a:rPr lang="en-US" altLang="zh-TW" sz="900" b="1">
                  <a:solidFill>
                    <a:schemeClr val="bg1"/>
                  </a:solidFill>
                  <a:latin typeface="+mj-lt"/>
                  <a:ea typeface="微軟正黑體" panose="020B0604030504040204" pitchFamily="34" charset="-120"/>
                  <a:cs typeface="Arial"/>
                </a:rPr>
                <a:t>Read</a:t>
              </a:r>
              <a:endParaRPr lang="en-US" sz="900" b="1">
                <a:solidFill>
                  <a:schemeClr val="bg1"/>
                </a:solidFill>
                <a:latin typeface="+mj-lt"/>
                <a:ea typeface="微軟正黑體" panose="020B0604030504040204" pitchFamily="34" charset="-120"/>
                <a:cs typeface="Arial"/>
              </a:endParaRPr>
            </a:p>
          </p:txBody>
        </p:sp>
        <p:sp>
          <p:nvSpPr>
            <p:cNvPr id="49" name="TextBox 6">
              <a:extLst>
                <a:ext uri="{FF2B5EF4-FFF2-40B4-BE49-F238E27FC236}">
                  <a16:creationId xmlns:a16="http://schemas.microsoft.com/office/drawing/2014/main" id="{070F69CE-6769-445B-85F5-2821FA85B420}"/>
                </a:ext>
              </a:extLst>
            </p:cNvPr>
            <p:cNvSpPr txBox="1"/>
            <p:nvPr/>
          </p:nvSpPr>
          <p:spPr>
            <a:xfrm>
              <a:off x="8852665" y="5450671"/>
              <a:ext cx="1523812" cy="623829"/>
            </a:xfrm>
            <a:prstGeom prst="rect">
              <a:avLst/>
            </a:prstGeom>
            <a:noFill/>
          </p:spPr>
          <p:txBody>
            <a:bodyPr wrap="square" lIns="121908" tIns="60955" rIns="121908" bIns="60955" anchor="t">
              <a:spAutoFit/>
            </a:bodyPr>
            <a:lstStyle/>
            <a:p>
              <a:pPr lvl="0" algn="ctr">
                <a:defRPr/>
              </a:pPr>
              <a:r>
                <a:rPr lang="en-US" altLang="zh-CN" sz="900" b="1" dirty="0">
                  <a:solidFill>
                    <a:prstClr val="white"/>
                  </a:solidFill>
                  <a:latin typeface="+mj-lt"/>
                  <a:ea typeface="微軟正黑體" panose="020B0604030504040204" pitchFamily="34" charset="-120"/>
                </a:rPr>
                <a:t>Random</a:t>
              </a:r>
            </a:p>
            <a:p>
              <a:pPr lvl="0" algn="ctr">
                <a:defRPr/>
              </a:pPr>
              <a:r>
                <a:rPr lang="en-US" altLang="zh-TW" sz="900" b="1" dirty="0">
                  <a:solidFill>
                    <a:prstClr val="white"/>
                  </a:solidFill>
                  <a:latin typeface="+mj-lt"/>
                  <a:ea typeface="微軟正黑體" panose="020B0604030504040204" pitchFamily="34" charset="-120"/>
                </a:rPr>
                <a:t>Write</a:t>
              </a:r>
            </a:p>
          </p:txBody>
        </p:sp>
        <p:sp>
          <p:nvSpPr>
            <p:cNvPr id="50" name="TextBox 6">
              <a:extLst>
                <a:ext uri="{FF2B5EF4-FFF2-40B4-BE49-F238E27FC236}">
                  <a16:creationId xmlns:a16="http://schemas.microsoft.com/office/drawing/2014/main" id="{E405FA07-E3D2-4410-8197-2628B5DA93BE}"/>
                </a:ext>
              </a:extLst>
            </p:cNvPr>
            <p:cNvSpPr txBox="1"/>
            <p:nvPr/>
          </p:nvSpPr>
          <p:spPr>
            <a:xfrm>
              <a:off x="6647102" y="1638945"/>
              <a:ext cx="4076759" cy="767793"/>
            </a:xfrm>
            <a:prstGeom prst="rect">
              <a:avLst/>
            </a:prstGeom>
            <a:noFill/>
          </p:spPr>
          <p:txBody>
            <a:bodyPr wrap="square" lIns="121908" tIns="60955" rIns="121908" bIns="60955" anchor="t">
              <a:spAutoFit/>
            </a:bodyPr>
            <a:lstStyle/>
            <a:p>
              <a:pPr algn="ctr">
                <a:defRPr/>
              </a:pPr>
              <a:r>
                <a:rPr lang="en-US" altLang="zh-TW" sz="1200" b="1">
                  <a:solidFill>
                    <a:schemeClr val="tx1"/>
                  </a:solidFill>
                  <a:latin typeface="+mj-lt"/>
                  <a:ea typeface="微軟正黑體" panose="020B0604030504040204" pitchFamily="34" charset="-120"/>
                  <a:cs typeface="Arial" panose="020B0604020202020204" pitchFamily="34" charset="0"/>
                </a:rPr>
                <a:t>Samsung 860 Pro</a:t>
              </a:r>
            </a:p>
            <a:p>
              <a:pPr algn="ctr">
                <a:defRPr/>
              </a:pPr>
              <a:r>
                <a:rPr lang="en-US" sz="1200" b="1">
                  <a:solidFill>
                    <a:schemeClr val="tx1"/>
                  </a:solidFill>
                  <a:latin typeface="+mj-lt"/>
                  <a:ea typeface="微軟正黑體" panose="020B0604030504040204" pitchFamily="34" charset="-120"/>
                  <a:cs typeface="Arial" panose="020B0604020202020204" pitchFamily="34" charset="0"/>
                </a:rPr>
                <a:t>(SATA 6Gb/s)</a:t>
              </a:r>
            </a:p>
          </p:txBody>
        </p:sp>
        <p:sp>
          <p:nvSpPr>
            <p:cNvPr id="51" name="Shape 80">
              <a:extLst>
                <a:ext uri="{FF2B5EF4-FFF2-40B4-BE49-F238E27FC236}">
                  <a16:creationId xmlns:a16="http://schemas.microsoft.com/office/drawing/2014/main" id="{4BDD15F4-B807-4631-9944-BEA8261A0872}"/>
                </a:ext>
              </a:extLst>
            </p:cNvPr>
            <p:cNvSpPr/>
            <p:nvPr/>
          </p:nvSpPr>
          <p:spPr>
            <a:xfrm>
              <a:off x="8760647" y="5005757"/>
              <a:ext cx="1570778" cy="474830"/>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600">
                <a:solidFill>
                  <a:schemeClr val="bg1"/>
                </a:solidFill>
                <a:latin typeface="+mj-lt"/>
                <a:ea typeface="微軟正黑體" panose="020B0604030504040204" pitchFamily="34" charset="-120"/>
                <a:cs typeface="Arial"/>
                <a:sym typeface="Arial"/>
              </a:endParaRPr>
            </a:p>
          </p:txBody>
        </p:sp>
        <p:sp>
          <p:nvSpPr>
            <p:cNvPr id="52" name="Shape 79">
              <a:extLst>
                <a:ext uri="{FF2B5EF4-FFF2-40B4-BE49-F238E27FC236}">
                  <a16:creationId xmlns:a16="http://schemas.microsoft.com/office/drawing/2014/main" id="{FD179F5D-379A-44D9-8AD5-06BAC4D854DD}"/>
                </a:ext>
              </a:extLst>
            </p:cNvPr>
            <p:cNvSpPr/>
            <p:nvPr/>
          </p:nvSpPr>
          <p:spPr>
            <a:xfrm>
              <a:off x="6950160" y="4896115"/>
              <a:ext cx="1626653" cy="577491"/>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600">
                <a:solidFill>
                  <a:schemeClr val="bg1"/>
                </a:solidFill>
                <a:latin typeface="+mj-lt"/>
                <a:ea typeface="微軟正黑體" panose="020B0604030504040204" pitchFamily="34" charset="-120"/>
                <a:cs typeface="Arial"/>
                <a:sym typeface="Arial"/>
              </a:endParaRPr>
            </a:p>
          </p:txBody>
        </p:sp>
        <p:sp>
          <p:nvSpPr>
            <p:cNvPr id="53" name="TextBox 20">
              <a:extLst>
                <a:ext uri="{FF2B5EF4-FFF2-40B4-BE49-F238E27FC236}">
                  <a16:creationId xmlns:a16="http://schemas.microsoft.com/office/drawing/2014/main" id="{68D20509-EF8F-497D-81C7-0F339CC1B76A}"/>
                </a:ext>
              </a:extLst>
            </p:cNvPr>
            <p:cNvSpPr txBox="1"/>
            <p:nvPr/>
          </p:nvSpPr>
          <p:spPr>
            <a:xfrm>
              <a:off x="7122357" y="4873125"/>
              <a:ext cx="1455782" cy="40789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1100" b="1">
                  <a:latin typeface="+mj-lt"/>
                  <a:ea typeface="微軟正黑體" panose="020B0604030504040204" pitchFamily="34" charset="-120"/>
                </a:rPr>
                <a:t>100,000</a:t>
              </a:r>
            </a:p>
          </p:txBody>
        </p:sp>
        <p:sp>
          <p:nvSpPr>
            <p:cNvPr id="54" name="TextBox 20">
              <a:extLst>
                <a:ext uri="{FF2B5EF4-FFF2-40B4-BE49-F238E27FC236}">
                  <a16:creationId xmlns:a16="http://schemas.microsoft.com/office/drawing/2014/main" id="{95D16ACF-5BD8-44DB-8896-5C93F98F7DFA}"/>
                </a:ext>
              </a:extLst>
            </p:cNvPr>
            <p:cNvSpPr txBox="1"/>
            <p:nvPr/>
          </p:nvSpPr>
          <p:spPr>
            <a:xfrm>
              <a:off x="8963589" y="4970640"/>
              <a:ext cx="1318378" cy="40789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sz="1100" b="1">
                  <a:solidFill>
                    <a:schemeClr val="bg1"/>
                  </a:solidFill>
                  <a:latin typeface="+mj-lt"/>
                  <a:ea typeface="微軟正黑體" panose="020B0604030504040204" pitchFamily="34" charset="-120"/>
                </a:rPr>
                <a:t>90,000</a:t>
              </a:r>
              <a:endParaRPr lang="en-US" sz="1100" b="1">
                <a:solidFill>
                  <a:schemeClr val="bg1"/>
                </a:solidFill>
                <a:latin typeface="+mj-lt"/>
                <a:ea typeface="微軟正黑體" panose="020B0604030504040204" pitchFamily="34" charset="-120"/>
              </a:endParaRPr>
            </a:p>
          </p:txBody>
        </p:sp>
      </p:grpSp>
      <p:sp>
        <p:nvSpPr>
          <p:cNvPr id="6" name="標題 5"/>
          <p:cNvSpPr>
            <a:spLocks noGrp="1"/>
          </p:cNvSpPr>
          <p:nvPr>
            <p:ph type="title"/>
          </p:nvPr>
        </p:nvSpPr>
        <p:spPr/>
        <p:txBody>
          <a:bodyPr>
            <a:normAutofit/>
          </a:bodyPr>
          <a:lstStyle/>
          <a:p>
            <a:r>
              <a:rPr lang="en-US" altLang="zh-TW" dirty="0">
                <a:sym typeface="Microsoft JhengHei"/>
              </a:rPr>
              <a:t>2 x </a:t>
            </a:r>
            <a:r>
              <a:rPr lang="en-US" altLang="zh-TW">
                <a:sym typeface="Microsoft JhengHei"/>
              </a:rPr>
              <a:t>M.2 </a:t>
            </a:r>
            <a:r>
              <a:rPr lang="en-US" altLang="zh-TW" err="1">
                <a:sym typeface="Microsoft JhengHei"/>
              </a:rPr>
              <a:t>NVMe</a:t>
            </a:r>
            <a:r>
              <a:rPr lang="en-US" altLang="zh-TW">
                <a:sym typeface="Microsoft JhengHei"/>
              </a:rPr>
              <a:t> </a:t>
            </a:r>
            <a:r>
              <a:rPr lang="en-US" altLang="zh-TW" dirty="0">
                <a:sym typeface="Microsoft JhengHei"/>
              </a:rPr>
              <a:t>PCIe Gen3 </a:t>
            </a:r>
            <a:r>
              <a:rPr lang="en-US" altLang="zh-TW">
                <a:sym typeface="Microsoft JhengHei"/>
              </a:rPr>
              <a:t>x4 </a:t>
            </a:r>
            <a:r>
              <a:rPr lang="en-US" altLang="zh-TW" dirty="0"/>
              <a:t>slots</a:t>
            </a:r>
          </a:p>
        </p:txBody>
      </p:sp>
      <p:sp>
        <p:nvSpPr>
          <p:cNvPr id="7" name="文字版面配置區 6"/>
          <p:cNvSpPr>
            <a:spLocks noGrp="1"/>
          </p:cNvSpPr>
          <p:nvPr>
            <p:ph type="body" idx="4294967295"/>
          </p:nvPr>
        </p:nvSpPr>
        <p:spPr>
          <a:xfrm>
            <a:off x="171673" y="709011"/>
            <a:ext cx="8517525" cy="812800"/>
          </a:xfrm>
        </p:spPr>
        <p:txBody>
          <a:bodyPr vert="horz" lIns="91440" tIns="45720" rIns="91440" bIns="45720" rtlCol="0" anchor="t">
            <a:normAutofit/>
          </a:bodyPr>
          <a:lstStyle/>
          <a:p>
            <a:pPr marL="444500">
              <a:buClr>
                <a:schemeClr val="tx1"/>
              </a:buClr>
            </a:pPr>
            <a:r>
              <a:rPr lang="zh-CN" altLang="en-US" sz="1400" dirty="0">
                <a:latin typeface="+mj-lt"/>
                <a:ea typeface="微軟正黑體"/>
                <a:cs typeface="Microsoft JhengHei"/>
                <a:sym typeface="Microsoft JhengHei"/>
              </a:rPr>
              <a:t>Support</a:t>
            </a:r>
            <a:r>
              <a:rPr lang="zh-TW" altLang="en-US" sz="1400" dirty="0">
                <a:latin typeface="+mj-lt"/>
                <a:ea typeface="微軟正黑體"/>
                <a:cs typeface="Microsoft JhengHei"/>
                <a:sym typeface="Microsoft JhengHei"/>
              </a:rPr>
              <a:t> </a:t>
            </a:r>
            <a:r>
              <a:rPr lang="en-US" altLang="zh-TW" sz="1400" b="1" dirty="0">
                <a:solidFill>
                  <a:srgbClr val="EE6D2B"/>
                </a:solidFill>
                <a:latin typeface="+mj-lt"/>
                <a:ea typeface="微軟正黑體"/>
                <a:cs typeface="Arial"/>
                <a:sym typeface="Microsoft JhengHei"/>
              </a:rPr>
              <a:t>2 x </a:t>
            </a:r>
            <a:r>
              <a:rPr lang="en-US" altLang="zh-TW" sz="1400" b="1" dirty="0">
                <a:solidFill>
                  <a:srgbClr val="EE6D2B"/>
                </a:solidFill>
                <a:ea typeface="微軟正黑體"/>
                <a:cs typeface="Arial"/>
                <a:sym typeface="Microsoft JhengHei"/>
              </a:rPr>
              <a:t>M.2 22110/2280 </a:t>
            </a:r>
            <a:r>
              <a:rPr lang="en-US" altLang="zh-TW" sz="1400" b="1" dirty="0" err="1">
                <a:solidFill>
                  <a:srgbClr val="EE6D2B"/>
                </a:solidFill>
                <a:ea typeface="微軟正黑體"/>
                <a:cs typeface="Arial"/>
                <a:sym typeface="Microsoft JhengHei"/>
              </a:rPr>
              <a:t>NVMe</a:t>
            </a:r>
            <a:r>
              <a:rPr lang="en-US" altLang="zh-TW" sz="1400" b="1" dirty="0">
                <a:solidFill>
                  <a:srgbClr val="EE6D2B"/>
                </a:solidFill>
                <a:ea typeface="微軟正黑體"/>
                <a:cs typeface="Arial"/>
                <a:sym typeface="Microsoft JhengHei"/>
              </a:rPr>
              <a:t> </a:t>
            </a:r>
            <a:r>
              <a:rPr lang="en-US" altLang="zh-TW" sz="1400" b="1" dirty="0">
                <a:solidFill>
                  <a:srgbClr val="EE6D2B"/>
                </a:solidFill>
                <a:latin typeface="+mj-lt"/>
                <a:ea typeface="微軟正黑體"/>
                <a:cs typeface="Arial"/>
                <a:sym typeface="Microsoft JhengHei"/>
              </a:rPr>
              <a:t>PCIe Gen3 x4</a:t>
            </a:r>
            <a:r>
              <a:rPr lang="zh-TW" altLang="en-US" sz="1400" b="1" dirty="0">
                <a:solidFill>
                  <a:srgbClr val="EE6D2B"/>
                </a:solidFill>
                <a:latin typeface="+mj-lt"/>
                <a:ea typeface="微軟正黑體"/>
                <a:cs typeface="Arial"/>
                <a:sym typeface="Microsoft JhengHei"/>
              </a:rPr>
              <a:t> </a:t>
            </a:r>
            <a:r>
              <a:rPr lang="en-US" altLang="zh-TW" sz="1400" b="1" dirty="0">
                <a:solidFill>
                  <a:srgbClr val="EE6D2B"/>
                </a:solidFill>
                <a:latin typeface="+mj-lt"/>
                <a:ea typeface="微軟正黑體"/>
                <a:cs typeface="Arial"/>
                <a:sym typeface="Microsoft JhengHei"/>
              </a:rPr>
              <a:t>SSD</a:t>
            </a:r>
            <a:r>
              <a:rPr lang="en-US" altLang="zh-TW" sz="1400" b="1" dirty="0">
                <a:latin typeface="+mj-lt"/>
                <a:ea typeface="微軟正黑體"/>
                <a:cs typeface="Arial"/>
                <a:sym typeface="Microsoft JhengHei"/>
              </a:rPr>
              <a:t>,</a:t>
            </a:r>
            <a:r>
              <a:rPr lang="en-US" altLang="zh-TW" sz="1400" b="1" dirty="0">
                <a:solidFill>
                  <a:srgbClr val="EE6D2B"/>
                </a:solidFill>
                <a:latin typeface="+mj-lt"/>
                <a:ea typeface="微軟正黑體"/>
                <a:cs typeface="Arial"/>
                <a:sym typeface="Microsoft JhengHei"/>
              </a:rPr>
              <a:t> </a:t>
            </a:r>
            <a:r>
              <a:rPr lang="zh-CN" altLang="en-US" sz="1400" dirty="0">
                <a:latin typeface="+mj-lt"/>
                <a:ea typeface="微軟正黑體"/>
                <a:cs typeface="Microsoft JhengHei"/>
                <a:sym typeface="Microsoft JhengHei"/>
              </a:rPr>
              <a:t>e</a:t>
            </a:r>
            <a:r>
              <a:rPr lang="zh-CN" altLang="en-US" sz="1400" dirty="0">
                <a:latin typeface="+mj-lt"/>
                <a:ea typeface="微軟正黑體"/>
                <a:cs typeface="Arial"/>
                <a:sym typeface="Microsoft JhengHei"/>
              </a:rPr>
              <a:t>ach slot offering</a:t>
            </a:r>
            <a:r>
              <a:rPr lang="en-US" altLang="zh-TW" sz="1400" dirty="0">
                <a:latin typeface="+mj-lt"/>
                <a:ea typeface="微軟正黑體"/>
                <a:cs typeface="Arial"/>
                <a:sym typeface="Microsoft JhengHei"/>
              </a:rPr>
              <a:t> 3.2 GB/s </a:t>
            </a:r>
            <a:r>
              <a:rPr lang="zh-CN" altLang="en-US" sz="1400" dirty="0">
                <a:latin typeface="+mj-lt"/>
                <a:ea typeface="微軟正黑體"/>
                <a:cs typeface="Arial"/>
                <a:sym typeface="Microsoft JhengHei"/>
              </a:rPr>
              <a:t>bandwidth</a:t>
            </a:r>
            <a:endParaRPr lang="en-US" altLang="zh-CN" sz="1400" dirty="0">
              <a:latin typeface="+mj-lt"/>
              <a:cs typeface="Microsoft JhengHei"/>
            </a:endParaRPr>
          </a:p>
          <a:p>
            <a:pPr marL="444500">
              <a:buClr>
                <a:schemeClr val="tx1"/>
              </a:buClr>
            </a:pPr>
            <a:r>
              <a:rPr lang="zh-CN" altLang="en-US" sz="1400" dirty="0">
                <a:latin typeface="+mj-lt"/>
                <a:ea typeface="微軟正黑體"/>
                <a:cs typeface="Microsoft JhengHei"/>
                <a:sym typeface="Microsoft JhengHei"/>
              </a:rPr>
              <a:t>Enhances the performance of multi-client random access and virtualizated application</a:t>
            </a:r>
            <a:r>
              <a:rPr lang="en-US" altLang="zh-CN" sz="1400" dirty="0">
                <a:latin typeface="+mj-lt"/>
                <a:ea typeface="微軟正黑體"/>
                <a:cs typeface="Microsoft JhengHei"/>
                <a:sym typeface="Microsoft JhengHei"/>
              </a:rPr>
              <a:t>s</a:t>
            </a:r>
            <a:endParaRPr lang="zh-TW" altLang="en-US" sz="1400" dirty="0">
              <a:latin typeface="+mj-lt"/>
              <a:ea typeface="微軟正黑體"/>
              <a:cs typeface="Microsoft JhengHei"/>
            </a:endParaRPr>
          </a:p>
        </p:txBody>
      </p:sp>
      <p:sp>
        <p:nvSpPr>
          <p:cNvPr id="10" name="文字方塊 9">
            <a:extLst>
              <a:ext uri="{FF2B5EF4-FFF2-40B4-BE49-F238E27FC236}">
                <a16:creationId xmlns:a16="http://schemas.microsoft.com/office/drawing/2014/main" id="{D45A12BD-D001-1F46-8BE4-40817083F559}"/>
              </a:ext>
            </a:extLst>
          </p:cNvPr>
          <p:cNvSpPr txBox="1"/>
          <p:nvPr/>
        </p:nvSpPr>
        <p:spPr>
          <a:xfrm>
            <a:off x="1424317" y="4741716"/>
            <a:ext cx="2326278" cy="253916"/>
          </a:xfrm>
          <a:prstGeom prst="rect">
            <a:avLst/>
          </a:prstGeom>
          <a:noFill/>
        </p:spPr>
        <p:txBody>
          <a:bodyPr wrap="square" lIns="91440" tIns="45720" rIns="91440" bIns="45720" rtlCol="0" anchor="t">
            <a:spAutoFit/>
          </a:bodyPr>
          <a:lstStyle/>
          <a:p>
            <a:r>
              <a:rPr kumimoji="1" lang="en-US" altLang="zh-CN" sz="1000">
                <a:latin typeface="+mj-lt"/>
                <a:ea typeface="微軟正黑體"/>
              </a:rPr>
              <a:t>* </a:t>
            </a:r>
            <a:r>
              <a:rPr kumimoji="1" lang="zh-CN" altLang="en-US" sz="1000">
                <a:latin typeface="+mj-lt"/>
                <a:ea typeface="微軟正黑體"/>
              </a:rPr>
              <a:t>Source</a:t>
            </a:r>
            <a:r>
              <a:rPr kumimoji="1" lang="en-US" altLang="zh-CN" sz="1000">
                <a:latin typeface="+mj-lt"/>
                <a:ea typeface="微軟正黑體"/>
              </a:rPr>
              <a:t>: </a:t>
            </a:r>
            <a:r>
              <a:rPr kumimoji="1" lang="zh-CN" altLang="en-US" sz="1000">
                <a:latin typeface="+mj-lt"/>
                <a:ea typeface="微軟正黑體"/>
              </a:rPr>
              <a:t> </a:t>
            </a:r>
            <a:r>
              <a:rPr kumimoji="1" lang="en-US" altLang="zh-CN" sz="1000">
                <a:latin typeface="+mj-lt"/>
                <a:ea typeface="微軟正黑體"/>
              </a:rPr>
              <a:t>S</a:t>
            </a:r>
            <a:r>
              <a:rPr kumimoji="1" lang="zh-CN" altLang="en-US" sz="1000">
                <a:latin typeface="+mj-lt"/>
                <a:ea typeface="微軟正黑體"/>
              </a:rPr>
              <a:t>amsung.com</a:t>
            </a:r>
            <a:endParaRPr lang="zh-CN" altLang="en-US" sz="1000">
              <a:latin typeface="+mj-lt"/>
              <a:ea typeface="微軟正黑體" panose="020B0604030504040204" pitchFamily="34" charset="-120"/>
            </a:endParaRPr>
          </a:p>
        </p:txBody>
      </p:sp>
      <p:sp>
        <p:nvSpPr>
          <p:cNvPr id="55" name="矩形: 剪去對角角落 54">
            <a:extLst>
              <a:ext uri="{FF2B5EF4-FFF2-40B4-BE49-F238E27FC236}">
                <a16:creationId xmlns:a16="http://schemas.microsoft.com/office/drawing/2014/main" id="{3098ED66-6BFA-4631-9FA6-0933C9DA223B}"/>
              </a:ext>
            </a:extLst>
          </p:cNvPr>
          <p:cNvSpPr/>
          <p:nvPr/>
        </p:nvSpPr>
        <p:spPr>
          <a:xfrm flipH="1">
            <a:off x="2627435" y="1547435"/>
            <a:ext cx="2636688" cy="358180"/>
          </a:xfrm>
          <a:prstGeom prst="snip2DiagRect">
            <a:avLst>
              <a:gd name="adj1" fmla="val 0"/>
              <a:gd name="adj2" fmla="val 20975"/>
            </a:avLst>
          </a:prstGeom>
          <a:solidFill>
            <a:srgbClr val="3333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err="1">
                <a:latin typeface="+mj-lt"/>
                <a:ea typeface="微軟正黑體" panose="020B0604030504040204" pitchFamily="34" charset="-120"/>
                <a:cs typeface="Arial" panose="020B0604020202020204" pitchFamily="34" charset="0"/>
              </a:rPr>
              <a:t>NVMe</a:t>
            </a:r>
            <a:r>
              <a:rPr kumimoji="1" lang="en-US" altLang="zh-CN" b="1">
                <a:latin typeface="+mj-lt"/>
                <a:ea typeface="微軟正黑體" panose="020B0604030504040204" pitchFamily="34" charset="-120"/>
                <a:cs typeface="Arial" panose="020B0604020202020204" pitchFamily="34" charset="0"/>
              </a:rPr>
              <a:t> SSD </a:t>
            </a:r>
            <a:r>
              <a:rPr kumimoji="1" lang="en-US" altLang="zh-CN" b="1" err="1">
                <a:latin typeface="+mj-lt"/>
                <a:ea typeface="微軟正黑體" panose="020B0604030504040204" pitchFamily="34" charset="-120"/>
                <a:cs typeface="Arial" panose="020B0604020202020204" pitchFamily="34" charset="0"/>
              </a:rPr>
              <a:t>v.s</a:t>
            </a:r>
            <a:r>
              <a:rPr kumimoji="1" lang="en-US" altLang="zh-CN" b="1">
                <a:latin typeface="+mj-lt"/>
                <a:ea typeface="微軟正黑體" panose="020B0604030504040204" pitchFamily="34" charset="-120"/>
                <a:cs typeface="Arial" panose="020B0604020202020204" pitchFamily="34" charset="0"/>
              </a:rPr>
              <a:t>. SATA SSD</a:t>
            </a:r>
          </a:p>
        </p:txBody>
      </p:sp>
      <p:pic>
        <p:nvPicPr>
          <p:cNvPr id="3" name="圖片 2" descr="一張含有 電子用品, 電路, 電腦 的圖片&#10;&#10;自動產生的描述">
            <a:extLst>
              <a:ext uri="{FF2B5EF4-FFF2-40B4-BE49-F238E27FC236}">
                <a16:creationId xmlns:a16="http://schemas.microsoft.com/office/drawing/2014/main" id="{474A88FF-98D5-4242-982F-8B3659E4BC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7184"/>
          <a:stretch/>
        </p:blipFill>
        <p:spPr>
          <a:xfrm>
            <a:off x="6315958" y="1113191"/>
            <a:ext cx="2828042" cy="3654098"/>
          </a:xfrm>
          <a:prstGeom prst="rect">
            <a:avLst/>
          </a:prstGeom>
        </p:spPr>
      </p:pic>
      <p:sp>
        <p:nvSpPr>
          <p:cNvPr id="4" name="文字方塊 3">
            <a:extLst>
              <a:ext uri="{FF2B5EF4-FFF2-40B4-BE49-F238E27FC236}">
                <a16:creationId xmlns:a16="http://schemas.microsoft.com/office/drawing/2014/main" id="{5AF74633-B201-4963-84A5-15FD6CC9D6B4}"/>
              </a:ext>
            </a:extLst>
          </p:cNvPr>
          <p:cNvSpPr txBox="1"/>
          <p:nvPr/>
        </p:nvSpPr>
        <p:spPr>
          <a:xfrm>
            <a:off x="7513446" y="4335180"/>
            <a:ext cx="994363" cy="261610"/>
          </a:xfrm>
          <a:prstGeom prst="rect">
            <a:avLst/>
          </a:prstGeom>
          <a:noFill/>
        </p:spPr>
        <p:txBody>
          <a:bodyPr wrap="square">
            <a:spAutoFit/>
          </a:bodyPr>
          <a:lstStyle/>
          <a:p>
            <a:r>
              <a:rPr lang="en-US" altLang="zh-TW" sz="1050" b="1" kern="1200">
                <a:solidFill>
                  <a:schemeClr val="tx1"/>
                </a:solidFill>
                <a:latin typeface="Arial" panose="020B0604020202020204" pitchFamily="34" charset="0"/>
                <a:ea typeface="微軟正黑體"/>
                <a:cs typeface="Arial" panose="020B0604020202020204" pitchFamily="34" charset="0"/>
              </a:rPr>
              <a:t>TVS-h1688X</a:t>
            </a:r>
            <a:endParaRPr lang="zh-TW" altLang="en-US" sz="1050" dirty="0">
              <a:latin typeface="Arial" panose="020B0604020202020204" pitchFamily="34" charset="0"/>
              <a:cs typeface="Arial" panose="020B0604020202020204" pitchFamily="34" charset="0"/>
            </a:endParaRPr>
          </a:p>
        </p:txBody>
      </p:sp>
      <p:sp>
        <p:nvSpPr>
          <p:cNvPr id="9" name="平行四邊形 8">
            <a:extLst>
              <a:ext uri="{FF2B5EF4-FFF2-40B4-BE49-F238E27FC236}">
                <a16:creationId xmlns:a16="http://schemas.microsoft.com/office/drawing/2014/main" id="{63C694B1-6BF3-4819-8356-52B3CF54E1A6}"/>
              </a:ext>
            </a:extLst>
          </p:cNvPr>
          <p:cNvSpPr/>
          <p:nvPr/>
        </p:nvSpPr>
        <p:spPr>
          <a:xfrm rot="457090" flipH="1">
            <a:off x="7327799" y="2460256"/>
            <a:ext cx="804359" cy="1174235"/>
          </a:xfrm>
          <a:prstGeom prst="parallelogram">
            <a:avLst>
              <a:gd name="adj" fmla="val 22211"/>
            </a:avLst>
          </a:prstGeom>
          <a:noFill/>
          <a:ln>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07199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4">
            <a:extLst>
              <a:ext uri="{FF2B5EF4-FFF2-40B4-BE49-F238E27FC236}">
                <a16:creationId xmlns:a16="http://schemas.microsoft.com/office/drawing/2014/main" id="{DF288E36-1A89-4E87-A7C9-7CC526B725C8}"/>
              </a:ext>
            </a:extLst>
          </p:cNvPr>
          <p:cNvSpPr>
            <a:spLocks noGrp="1"/>
          </p:cNvSpPr>
          <p:nvPr>
            <p:ph type="body" idx="1"/>
          </p:nvPr>
        </p:nvSpPr>
        <p:spPr>
          <a:xfrm>
            <a:off x="5294897" y="3506361"/>
            <a:ext cx="3509433" cy="1026393"/>
          </a:xfrm>
        </p:spPr>
        <p:txBody>
          <a:bodyPr/>
          <a:lstStyle/>
          <a:p>
            <a:r>
              <a:rPr lang="zh-TW" altLang="en-US" sz="1400" b="0" dirty="0">
                <a:solidFill>
                  <a:schemeClr val="bg1">
                    <a:lumMod val="75000"/>
                  </a:schemeClr>
                </a:solidFill>
                <a:latin typeface="Arial" panose="020B0604020202020204" pitchFamily="34" charset="0"/>
                <a:ea typeface="微軟正黑體"/>
                <a:cs typeface="Arial" panose="020B0604020202020204" pitchFamily="34" charset="0"/>
              </a:rPr>
              <a:t>Install</a:t>
            </a:r>
            <a:r>
              <a:rPr lang="en-US" altLang="zh-TW" sz="1400" b="0" dirty="0">
                <a:solidFill>
                  <a:schemeClr val="bg1">
                    <a:lumMod val="75000"/>
                  </a:schemeClr>
                </a:solidFill>
                <a:latin typeface="Arial" panose="020B0604020202020204" pitchFamily="34" charset="0"/>
                <a:ea typeface="微軟正黑體"/>
                <a:cs typeface="Arial" panose="020B0604020202020204" pitchFamily="34" charset="0"/>
              </a:rPr>
              <a:t> QNAP Thunderbolt 3 </a:t>
            </a:r>
            <a:r>
              <a:rPr lang="zh-TW" altLang="en-US" sz="1400" b="0" dirty="0">
                <a:solidFill>
                  <a:schemeClr val="bg1">
                    <a:lumMod val="75000"/>
                  </a:schemeClr>
                </a:solidFill>
                <a:latin typeface="Arial" panose="020B0604020202020204" pitchFamily="34" charset="0"/>
                <a:ea typeface="微軟正黑體"/>
                <a:cs typeface="Arial" panose="020B0604020202020204" pitchFamily="34" charset="0"/>
              </a:rPr>
              <a:t>Expansion card -</a:t>
            </a:r>
            <a:r>
              <a:rPr lang="en-US" altLang="zh-TW" sz="1400" b="0" dirty="0">
                <a:solidFill>
                  <a:schemeClr val="bg1">
                    <a:lumMod val="75000"/>
                  </a:schemeClr>
                </a:solidFill>
                <a:latin typeface="Arial" panose="020B0604020202020204" pitchFamily="34" charset="0"/>
                <a:ea typeface="微軟正黑體"/>
                <a:cs typeface="Arial" panose="020B0604020202020204" pitchFamily="34" charset="0"/>
              </a:rPr>
              <a:t> QXP-T32P </a:t>
            </a:r>
            <a:r>
              <a:rPr lang="zh-TW" altLang="en-US" sz="1400" b="0" dirty="0">
                <a:solidFill>
                  <a:schemeClr val="bg1">
                    <a:lumMod val="75000"/>
                  </a:schemeClr>
                </a:solidFill>
                <a:latin typeface="Arial" panose="020B0604020202020204" pitchFamily="34" charset="0"/>
                <a:ea typeface="微軟正黑體"/>
                <a:cs typeface="Arial" panose="020B0604020202020204" pitchFamily="34" charset="0"/>
              </a:rPr>
              <a:t>transform your</a:t>
            </a:r>
            <a:r>
              <a:rPr lang="en-US" altLang="zh-TW" sz="1400" b="0" dirty="0">
                <a:solidFill>
                  <a:schemeClr val="bg1">
                    <a:lumMod val="75000"/>
                  </a:schemeClr>
                </a:solidFill>
                <a:latin typeface="Arial" panose="020B0604020202020204" pitchFamily="34" charset="0"/>
                <a:ea typeface="微軟正黑體"/>
                <a:cs typeface="Arial" panose="020B0604020202020204" pitchFamily="34" charset="0"/>
              </a:rPr>
              <a:t> </a:t>
            </a:r>
          </a:p>
          <a:p>
            <a:r>
              <a:rPr lang="en-US" altLang="zh-TW" sz="1400" b="0" dirty="0">
                <a:solidFill>
                  <a:schemeClr val="bg1">
                    <a:lumMod val="75000"/>
                  </a:schemeClr>
                </a:solidFill>
                <a:latin typeface="Arial" panose="020B0604020202020204" pitchFamily="34" charset="0"/>
                <a:ea typeface="微軟正黑體"/>
                <a:cs typeface="Arial" panose="020B0604020202020204" pitchFamily="34" charset="0"/>
              </a:rPr>
              <a:t>TVS-h1288X </a:t>
            </a:r>
            <a:r>
              <a:rPr lang="zh-TW" altLang="en-US" sz="1400" b="0" dirty="0">
                <a:solidFill>
                  <a:schemeClr val="bg1">
                    <a:lumMod val="75000"/>
                  </a:schemeClr>
                </a:solidFill>
                <a:latin typeface="Arial" panose="020B0604020202020204" pitchFamily="34" charset="0"/>
                <a:ea typeface="微軟正黑體"/>
                <a:cs typeface="Arial" panose="020B0604020202020204" pitchFamily="34" charset="0"/>
              </a:rPr>
              <a:t>&amp;</a:t>
            </a:r>
            <a:r>
              <a:rPr lang="en-US" altLang="zh-TW" sz="1400" b="0" dirty="0">
                <a:solidFill>
                  <a:schemeClr val="bg1">
                    <a:lumMod val="75000"/>
                  </a:schemeClr>
                </a:solidFill>
                <a:latin typeface="Arial" panose="020B0604020202020204" pitchFamily="34" charset="0"/>
                <a:ea typeface="微軟正黑體"/>
                <a:cs typeface="Arial" panose="020B0604020202020204" pitchFamily="34" charset="0"/>
              </a:rPr>
              <a:t> TVS-h1688X </a:t>
            </a:r>
            <a:r>
              <a:rPr lang="zh-TW" altLang="en-US" sz="1400" b="0" dirty="0">
                <a:solidFill>
                  <a:schemeClr val="bg1">
                    <a:lumMod val="75000"/>
                  </a:schemeClr>
                </a:solidFill>
                <a:latin typeface="Arial" panose="020B0604020202020204" pitchFamily="34" charset="0"/>
                <a:ea typeface="微軟正黑體"/>
                <a:cs typeface="Arial" panose="020B0604020202020204" pitchFamily="34" charset="0"/>
              </a:rPr>
              <a:t>into</a:t>
            </a:r>
            <a:endParaRPr lang="en-US" altLang="zh-TW" sz="1400" b="0" dirty="0">
              <a:solidFill>
                <a:schemeClr val="bg1">
                  <a:lumMod val="75000"/>
                </a:schemeClr>
              </a:solidFill>
              <a:latin typeface="Arial" panose="020B0604020202020204" pitchFamily="34" charset="0"/>
              <a:cs typeface="Arial" panose="020B0604020202020204" pitchFamily="34" charset="0"/>
            </a:endParaRPr>
          </a:p>
          <a:p>
            <a:r>
              <a:rPr lang="en-US" altLang="zh-TW" sz="1400" dirty="0">
                <a:solidFill>
                  <a:schemeClr val="bg1">
                    <a:lumMod val="75000"/>
                  </a:schemeClr>
                </a:solidFill>
                <a:latin typeface="Arial" panose="020B0604020202020204" pitchFamily="34" charset="0"/>
                <a:ea typeface="微軟正黑體"/>
                <a:cs typeface="Arial" panose="020B0604020202020204" pitchFamily="34" charset="0"/>
              </a:rPr>
              <a:t>Thunderbolt 3-ready-NAS!</a:t>
            </a:r>
            <a:endParaRPr lang="zh-TW" altLang="en-US" sz="1400" dirty="0">
              <a:solidFill>
                <a:schemeClr val="bg1">
                  <a:lumMod val="75000"/>
                </a:schemeClr>
              </a:solidFill>
              <a:latin typeface="Arial" panose="020B0604020202020204" pitchFamily="34" charset="0"/>
              <a:ea typeface="微軟正黑體"/>
              <a:cs typeface="Arial" panose="020B0604020202020204" pitchFamily="34" charset="0"/>
            </a:endParaRPr>
          </a:p>
        </p:txBody>
      </p:sp>
      <p:grpSp>
        <p:nvGrpSpPr>
          <p:cNvPr id="6" name="群組 5">
            <a:extLst>
              <a:ext uri="{FF2B5EF4-FFF2-40B4-BE49-F238E27FC236}">
                <a16:creationId xmlns:a16="http://schemas.microsoft.com/office/drawing/2014/main" id="{0FBBAE44-BA39-47D7-92BC-8605ED4CEBD3}"/>
              </a:ext>
            </a:extLst>
          </p:cNvPr>
          <p:cNvGrpSpPr/>
          <p:nvPr/>
        </p:nvGrpSpPr>
        <p:grpSpPr>
          <a:xfrm>
            <a:off x="2094386" y="1613651"/>
            <a:ext cx="2924056" cy="2971909"/>
            <a:chOff x="1768295" y="1219805"/>
            <a:chExt cx="2924056" cy="3407576"/>
          </a:xfrm>
        </p:grpSpPr>
        <p:pic>
          <p:nvPicPr>
            <p:cNvPr id="30" name="圖片 29">
              <a:extLst>
                <a:ext uri="{FF2B5EF4-FFF2-40B4-BE49-F238E27FC236}">
                  <a16:creationId xmlns:a16="http://schemas.microsoft.com/office/drawing/2014/main" id="{29B970B4-E5E0-4F2C-B723-682AE3F6BC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526535" y="1461565"/>
              <a:ext cx="3407576" cy="2924056"/>
            </a:xfrm>
            <a:prstGeom prst="rect">
              <a:avLst/>
            </a:prstGeom>
            <a:solidFill>
              <a:srgbClr val="002060"/>
            </a:solidFill>
          </p:spPr>
        </p:pic>
        <p:sp>
          <p:nvSpPr>
            <p:cNvPr id="31" name="矩形 30">
              <a:extLst>
                <a:ext uri="{FF2B5EF4-FFF2-40B4-BE49-F238E27FC236}">
                  <a16:creationId xmlns:a16="http://schemas.microsoft.com/office/drawing/2014/main" id="{3A76FF0F-5E5B-48F4-980C-EF39F8C3AFE3}"/>
                </a:ext>
              </a:extLst>
            </p:cNvPr>
            <p:cNvSpPr/>
            <p:nvPr/>
          </p:nvSpPr>
          <p:spPr>
            <a:xfrm>
              <a:off x="1859055" y="1334818"/>
              <a:ext cx="2730202" cy="31912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grpSp>
      <p:sp>
        <p:nvSpPr>
          <p:cNvPr id="32" name="TextBox 8">
            <a:extLst>
              <a:ext uri="{FF2B5EF4-FFF2-40B4-BE49-F238E27FC236}">
                <a16:creationId xmlns:a16="http://schemas.microsoft.com/office/drawing/2014/main" id="{7C9FA486-925E-4543-BB7B-58342E743E3E}"/>
              </a:ext>
            </a:extLst>
          </p:cNvPr>
          <p:cNvSpPr txBox="1"/>
          <p:nvPr/>
        </p:nvSpPr>
        <p:spPr>
          <a:xfrm>
            <a:off x="2315019" y="3746181"/>
            <a:ext cx="2480673" cy="323165"/>
          </a:xfrm>
          <a:prstGeom prst="rect">
            <a:avLst/>
          </a:prstGeom>
          <a:noFill/>
        </p:spPr>
        <p:txBody>
          <a:bodyPr wrap="square" lIns="91440" tIns="45720" rIns="91440" bIns="45720" rtlCol="0" anchor="t">
            <a:spAutoFit/>
          </a:bodyPr>
          <a:lstStyle/>
          <a:p>
            <a:pPr algn="ctr"/>
            <a:r>
              <a:rPr lang="en-US" sz="1500" b="1">
                <a:solidFill>
                  <a:schemeClr val="bg1"/>
                </a:solidFill>
                <a:latin typeface="Arial" panose="020B0604020202020204" pitchFamily="34" charset="0"/>
                <a:ea typeface="微軟正黑體"/>
                <a:cs typeface="Arial" panose="020B0604020202020204" pitchFamily="34" charset="0"/>
              </a:rPr>
              <a:t>Q</a:t>
            </a:r>
            <a:r>
              <a:rPr lang="en-US" altLang="zh-TW" sz="1500" b="1">
                <a:solidFill>
                  <a:schemeClr val="bg1"/>
                </a:solidFill>
                <a:latin typeface="Arial" panose="020B0604020202020204" pitchFamily="34" charset="0"/>
                <a:ea typeface="微軟正黑體"/>
                <a:cs typeface="Arial" panose="020B0604020202020204" pitchFamily="34" charset="0"/>
              </a:rPr>
              <a:t>XP-T32P</a:t>
            </a:r>
            <a:endParaRPr 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3" name="TextBox 24">
            <a:extLst>
              <a:ext uri="{FF2B5EF4-FFF2-40B4-BE49-F238E27FC236}">
                <a16:creationId xmlns:a16="http://schemas.microsoft.com/office/drawing/2014/main" id="{073C403D-FB24-CA4E-8AC9-1A39C7FC3B8D}"/>
              </a:ext>
            </a:extLst>
          </p:cNvPr>
          <p:cNvSpPr txBox="1"/>
          <p:nvPr/>
        </p:nvSpPr>
        <p:spPr>
          <a:xfrm>
            <a:off x="2367657" y="4063512"/>
            <a:ext cx="2480673" cy="415498"/>
          </a:xfrm>
          <a:prstGeom prst="rect">
            <a:avLst/>
          </a:prstGeom>
          <a:noFill/>
        </p:spPr>
        <p:txBody>
          <a:bodyPr wrap="square" lIns="91440" tIns="45720" rIns="91440" bIns="45720" rtlCol="0" anchor="t">
            <a:spAutoFit/>
          </a:bodyPr>
          <a:lstStyle/>
          <a:p>
            <a:pPr algn="ctr"/>
            <a:r>
              <a:rPr lang="en-US" sz="1050" dirty="0">
                <a:solidFill>
                  <a:schemeClr val="bg1"/>
                </a:solidFill>
                <a:latin typeface="Arial" panose="020B0604020202020204" pitchFamily="34" charset="0"/>
                <a:ea typeface="微軟正黑體"/>
                <a:cs typeface="Arial" panose="020B0604020202020204" pitchFamily="34" charset="0"/>
              </a:rPr>
              <a:t>QNAP Dual-port Thunderbolt 3 Expansion Card</a:t>
            </a:r>
          </a:p>
        </p:txBody>
      </p:sp>
      <p:sp>
        <p:nvSpPr>
          <p:cNvPr id="34" name="TextBox 10">
            <a:extLst>
              <a:ext uri="{FF2B5EF4-FFF2-40B4-BE49-F238E27FC236}">
                <a16:creationId xmlns:a16="http://schemas.microsoft.com/office/drawing/2014/main" id="{69DE4AEA-6364-465B-970E-133BCF6C9BEB}"/>
              </a:ext>
            </a:extLst>
          </p:cNvPr>
          <p:cNvSpPr txBox="1"/>
          <p:nvPr/>
        </p:nvSpPr>
        <p:spPr>
          <a:xfrm>
            <a:off x="2784232" y="1834339"/>
            <a:ext cx="1306945" cy="42846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200" b="1">
                <a:latin typeface="Arial" panose="020B0604020202020204" pitchFamily="34" charset="0"/>
                <a:ea typeface="微軟正黑體"/>
                <a:cs typeface="Arial" panose="020B0604020202020204" pitchFamily="34" charset="0"/>
              </a:rPr>
              <a:t>Dua</a:t>
            </a:r>
            <a:r>
              <a:rPr lang="en-US" altLang="zh-TW" sz="1200" b="1">
                <a:latin typeface="Arial" panose="020B0604020202020204" pitchFamily="34" charset="0"/>
                <a:ea typeface="微軟正黑體"/>
                <a:cs typeface="Arial" panose="020B0604020202020204" pitchFamily="34" charset="0"/>
              </a:rPr>
              <a:t>l-port</a:t>
            </a:r>
            <a:r>
              <a:rPr lang="en-US" altLang="zh-CN" sz="1200" b="1">
                <a:latin typeface="Arial" panose="020B0604020202020204" pitchFamily="34" charset="0"/>
                <a:ea typeface="微軟正黑體"/>
                <a:cs typeface="Arial" panose="020B0604020202020204" pitchFamily="34" charset="0"/>
              </a:rPr>
              <a:t> Thunderbolt 3</a:t>
            </a:r>
            <a:endParaRPr lang="en-US" sz="1200" b="1">
              <a:latin typeface="Arial" panose="020B0604020202020204" pitchFamily="34" charset="0"/>
              <a:ea typeface="微軟正黑體"/>
              <a:cs typeface="Arial" panose="020B0604020202020204" pitchFamily="34" charset="0"/>
            </a:endParaRPr>
          </a:p>
        </p:txBody>
      </p:sp>
      <p:grpSp>
        <p:nvGrpSpPr>
          <p:cNvPr id="10" name="群組 9">
            <a:extLst>
              <a:ext uri="{FF2B5EF4-FFF2-40B4-BE49-F238E27FC236}">
                <a16:creationId xmlns:a16="http://schemas.microsoft.com/office/drawing/2014/main" id="{135798A8-1C5F-4AAC-A5E0-BE521BDAD3C6}"/>
              </a:ext>
            </a:extLst>
          </p:cNvPr>
          <p:cNvGrpSpPr/>
          <p:nvPr/>
        </p:nvGrpSpPr>
        <p:grpSpPr>
          <a:xfrm>
            <a:off x="5823707" y="1713957"/>
            <a:ext cx="2329274" cy="1644415"/>
            <a:chOff x="5648044" y="2725549"/>
            <a:chExt cx="2427195" cy="1713544"/>
          </a:xfrm>
        </p:grpSpPr>
        <p:pic>
          <p:nvPicPr>
            <p:cNvPr id="7" name="圖形 6">
              <a:extLst>
                <a:ext uri="{FF2B5EF4-FFF2-40B4-BE49-F238E27FC236}">
                  <a16:creationId xmlns:a16="http://schemas.microsoft.com/office/drawing/2014/main" id="{DCC8A1CC-8326-43D7-87D7-C7677BB068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48045" y="2725549"/>
              <a:ext cx="2427194" cy="414398"/>
            </a:xfrm>
            <a:prstGeom prst="rect">
              <a:avLst/>
            </a:prstGeom>
          </p:spPr>
        </p:pic>
        <p:pic>
          <p:nvPicPr>
            <p:cNvPr id="8" name="圖形 7">
              <a:extLst>
                <a:ext uri="{FF2B5EF4-FFF2-40B4-BE49-F238E27FC236}">
                  <a16:creationId xmlns:a16="http://schemas.microsoft.com/office/drawing/2014/main" id="{B9E489C4-4F8E-4166-98C0-75EBF7050BD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48044" y="3875400"/>
              <a:ext cx="2427194" cy="563693"/>
            </a:xfrm>
            <a:prstGeom prst="rect">
              <a:avLst/>
            </a:prstGeom>
          </p:spPr>
        </p:pic>
        <p:sp>
          <p:nvSpPr>
            <p:cNvPr id="9" name="十字形 8">
              <a:extLst>
                <a:ext uri="{FF2B5EF4-FFF2-40B4-BE49-F238E27FC236}">
                  <a16:creationId xmlns:a16="http://schemas.microsoft.com/office/drawing/2014/main" id="{7AA6C880-5D7F-45EC-BBD5-733EFFEF152E}"/>
                </a:ext>
              </a:extLst>
            </p:cNvPr>
            <p:cNvSpPr/>
            <p:nvPr/>
          </p:nvSpPr>
          <p:spPr>
            <a:xfrm rot="2700000">
              <a:off x="6626317" y="3394250"/>
              <a:ext cx="470647" cy="470647"/>
            </a:xfrm>
            <a:prstGeom prst="plus">
              <a:avLst>
                <a:gd name="adj" fmla="val 385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3" name="圖片 4">
            <a:extLst>
              <a:ext uri="{FF2B5EF4-FFF2-40B4-BE49-F238E27FC236}">
                <a16:creationId xmlns:a16="http://schemas.microsoft.com/office/drawing/2014/main" id="{8AE10328-77BC-4335-AA6C-C057BD54A25D}"/>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10000"/>
                    </a14:imgEffect>
                  </a14:imgLayer>
                </a14:imgProps>
              </a:ext>
              <a:ext uri="{28A0092B-C50C-407E-A947-70E740481C1C}">
                <a14:useLocalDpi xmlns:a14="http://schemas.microsoft.com/office/drawing/2010/main"/>
              </a:ext>
            </a:extLst>
          </a:blip>
          <a:srcRect/>
          <a:stretch/>
        </p:blipFill>
        <p:spPr>
          <a:xfrm>
            <a:off x="2155656" y="2263090"/>
            <a:ext cx="2752738" cy="1720766"/>
          </a:xfrm>
          <a:prstGeom prst="rect">
            <a:avLst/>
          </a:prstGeom>
          <a:effectLst/>
        </p:spPr>
      </p:pic>
    </p:spTree>
    <p:extLst>
      <p:ext uri="{BB962C8B-B14F-4D97-AF65-F5344CB8AC3E}">
        <p14:creationId xmlns:p14="http://schemas.microsoft.com/office/powerpoint/2010/main" val="583725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7">
            <a:extLst>
              <a:ext uri="{FF2B5EF4-FFF2-40B4-BE49-F238E27FC236}">
                <a16:creationId xmlns:a16="http://schemas.microsoft.com/office/drawing/2014/main" id="{257BEB7F-A36E-4325-AECA-5A9373BF5690}"/>
              </a:ext>
            </a:extLst>
          </p:cNvPr>
          <p:cNvSpPr txBox="1"/>
          <p:nvPr/>
        </p:nvSpPr>
        <p:spPr>
          <a:xfrm>
            <a:off x="790613" y="3896942"/>
            <a:ext cx="3860697" cy="523220"/>
          </a:xfrm>
          <a:prstGeom prst="rect">
            <a:avLst/>
          </a:prstGeom>
          <a:noFill/>
        </p:spPr>
        <p:txBody>
          <a:bodyPr wrap="square" lIns="91440" tIns="45720" rIns="91440" bIns="45720" rtlCol="0" anchor="t">
            <a:spAutoFit/>
          </a:bodyPr>
          <a:lstStyle/>
          <a:p>
            <a:pPr marL="26670" indent="-26670">
              <a:buFont typeface="Arial" panose="020B0604020202020204" pitchFamily="34" charset="0"/>
              <a:buChar char="•"/>
            </a:pPr>
            <a:r>
              <a:rPr lang="zh-TW" altLang="en-US" b="1" dirty="0">
                <a:latin typeface="+mj-lt"/>
                <a:ea typeface="微軟正黑體"/>
              </a:rPr>
              <a:t> </a:t>
            </a:r>
            <a:r>
              <a:rPr lang="en-US" b="1" dirty="0">
                <a:latin typeface="+mj-lt"/>
                <a:ea typeface="微軟正黑體"/>
              </a:rPr>
              <a:t>Intel </a:t>
            </a:r>
            <a:r>
              <a:rPr lang="en-US" altLang="zh-TW" b="1" dirty="0">
                <a:latin typeface="+mj-lt"/>
                <a:ea typeface="微軟正黑體"/>
              </a:rPr>
              <a:t>Q4 20</a:t>
            </a:r>
            <a:r>
              <a:rPr lang="en-US" altLang="zh-TW" b="1">
                <a:latin typeface="+mj-lt"/>
                <a:ea typeface="微軟正黑體"/>
              </a:rPr>
              <a:t>’ 11</a:t>
            </a:r>
            <a:r>
              <a:rPr lang="en-US" altLang="zh-TW" b="1" baseline="30000">
                <a:latin typeface="+mj-lt"/>
                <a:ea typeface="微軟正黑體"/>
              </a:rPr>
              <a:t>th</a:t>
            </a:r>
            <a:r>
              <a:rPr lang="en-US" altLang="zh-TW" b="1">
                <a:latin typeface="+mj-lt"/>
                <a:ea typeface="微軟正黑體"/>
              </a:rPr>
              <a:t>-gen</a:t>
            </a:r>
            <a:r>
              <a:rPr lang="en-US" altLang="zh-TW" b="1" dirty="0">
                <a:latin typeface="+mj-lt"/>
                <a:ea typeface="微軟正黑體"/>
              </a:rPr>
              <a:t> </a:t>
            </a:r>
            <a:r>
              <a:rPr lang="zh-TW" altLang="en-US" b="1" dirty="0">
                <a:latin typeface="+mj-lt"/>
                <a:ea typeface="微軟正黑體"/>
              </a:rPr>
              <a:t>new laptop </a:t>
            </a:r>
            <a:r>
              <a:rPr lang="en-US" b="1" dirty="0">
                <a:latin typeface="+mj-lt"/>
                <a:ea typeface="微軟正黑體"/>
              </a:rPr>
              <a:t>CPU -</a:t>
            </a:r>
            <a:r>
              <a:rPr lang="zh-TW" altLang="en-US" b="1" dirty="0">
                <a:latin typeface="+mj-lt"/>
                <a:ea typeface="微軟正黑體"/>
              </a:rPr>
              <a:t> </a:t>
            </a:r>
            <a:r>
              <a:rPr lang="en-US" b="1" dirty="0">
                <a:latin typeface="+mj-lt"/>
                <a:ea typeface="微軟正黑體"/>
              </a:rPr>
              <a:t>Tiger Lake</a:t>
            </a:r>
            <a:r>
              <a:rPr lang="en-US" b="1">
                <a:latin typeface="+mj-lt"/>
                <a:ea typeface="微軟正黑體"/>
              </a:rPr>
              <a:t> natively supports Thunderbolt 4</a:t>
            </a:r>
            <a:endParaRPr lang="en-US" b="1" dirty="0">
              <a:latin typeface="+mj-lt"/>
              <a:ea typeface="微軟正黑體"/>
            </a:endParaRPr>
          </a:p>
        </p:txBody>
      </p:sp>
      <p:cxnSp>
        <p:nvCxnSpPr>
          <p:cNvPr id="8" name="直線接點 7">
            <a:extLst>
              <a:ext uri="{FF2B5EF4-FFF2-40B4-BE49-F238E27FC236}">
                <a16:creationId xmlns:a16="http://schemas.microsoft.com/office/drawing/2014/main" id="{B35A284E-8805-4F61-AA9F-8224A495ABCF}"/>
              </a:ext>
            </a:extLst>
          </p:cNvPr>
          <p:cNvCxnSpPr>
            <a:cxnSpLocks/>
          </p:cNvCxnSpPr>
          <p:nvPr/>
        </p:nvCxnSpPr>
        <p:spPr>
          <a:xfrm flipV="1">
            <a:off x="790613" y="3828086"/>
            <a:ext cx="3505723" cy="23736"/>
          </a:xfrm>
          <a:prstGeom prst="line">
            <a:avLst/>
          </a:prstGeom>
          <a:ln>
            <a:solidFill>
              <a:srgbClr val="323231"/>
            </a:solidFill>
          </a:ln>
        </p:spPr>
        <p:style>
          <a:lnRef idx="1">
            <a:schemeClr val="accent1"/>
          </a:lnRef>
          <a:fillRef idx="0">
            <a:schemeClr val="accent1"/>
          </a:fillRef>
          <a:effectRef idx="0">
            <a:schemeClr val="accent1"/>
          </a:effectRef>
          <a:fontRef idx="minor">
            <a:schemeClr val="tx1"/>
          </a:fontRef>
        </p:style>
      </p:cxnSp>
      <p:sp>
        <p:nvSpPr>
          <p:cNvPr id="10" name="平行四邊形 9">
            <a:extLst>
              <a:ext uri="{FF2B5EF4-FFF2-40B4-BE49-F238E27FC236}">
                <a16:creationId xmlns:a16="http://schemas.microsoft.com/office/drawing/2014/main" id="{5AE7361A-C5EE-4BD9-A54E-85F47B385FE8}"/>
              </a:ext>
            </a:extLst>
          </p:cNvPr>
          <p:cNvSpPr/>
          <p:nvPr/>
        </p:nvSpPr>
        <p:spPr>
          <a:xfrm>
            <a:off x="448056" y="1603996"/>
            <a:ext cx="4068579" cy="432000"/>
          </a:xfrm>
          <a:prstGeom prst="parallelogram">
            <a:avLst>
              <a:gd name="adj" fmla="val 43486"/>
            </a:avLst>
          </a:prstGeom>
          <a:solidFill>
            <a:srgbClr val="3232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latin typeface="Arial" panose="020B0604020202020204" pitchFamily="34" charset="0"/>
                <a:cs typeface="Arial" panose="020B0604020202020204" pitchFamily="34" charset="0"/>
              </a:rPr>
              <a:t>Intel 11</a:t>
            </a:r>
            <a:r>
              <a:rPr lang="en-US" altLang="zh-TW" b="1" baseline="30000">
                <a:latin typeface="Arial" panose="020B0604020202020204" pitchFamily="34" charset="0"/>
                <a:cs typeface="Arial" panose="020B0604020202020204" pitchFamily="34" charset="0"/>
              </a:rPr>
              <a:t>th</a:t>
            </a:r>
            <a:r>
              <a:rPr lang="en-US" altLang="zh-TW" b="1">
                <a:latin typeface="Arial" panose="020B0604020202020204" pitchFamily="34" charset="0"/>
                <a:cs typeface="Arial" panose="020B0604020202020204" pitchFamily="34" charset="0"/>
              </a:rPr>
              <a:t>-gen Tiger Lake laptop CPU </a:t>
            </a:r>
          </a:p>
        </p:txBody>
      </p:sp>
      <p:sp>
        <p:nvSpPr>
          <p:cNvPr id="11" name="平行四邊形 10">
            <a:extLst>
              <a:ext uri="{FF2B5EF4-FFF2-40B4-BE49-F238E27FC236}">
                <a16:creationId xmlns:a16="http://schemas.microsoft.com/office/drawing/2014/main" id="{9B04F711-A1A0-4212-9005-5AAD4830CE37}"/>
              </a:ext>
            </a:extLst>
          </p:cNvPr>
          <p:cNvSpPr/>
          <p:nvPr/>
        </p:nvSpPr>
        <p:spPr>
          <a:xfrm>
            <a:off x="4799023" y="1603996"/>
            <a:ext cx="3500576" cy="432000"/>
          </a:xfrm>
          <a:prstGeom prst="parallelogram">
            <a:avLst>
              <a:gd name="adj" fmla="val 43486"/>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latin typeface="Arial" panose="020B0604020202020204" pitchFamily="34" charset="0"/>
                <a:cs typeface="Arial" panose="020B0604020202020204" pitchFamily="34" charset="0"/>
              </a:rPr>
              <a:t>Thunderbolt 3 X Thunderbolt 4</a:t>
            </a:r>
          </a:p>
        </p:txBody>
      </p:sp>
      <p:sp>
        <p:nvSpPr>
          <p:cNvPr id="3" name="標題 2">
            <a:extLst>
              <a:ext uri="{FF2B5EF4-FFF2-40B4-BE49-F238E27FC236}">
                <a16:creationId xmlns:a16="http://schemas.microsoft.com/office/drawing/2014/main" id="{F8F2E3A8-5A1E-A046-8BCD-90196836526B}"/>
              </a:ext>
            </a:extLst>
          </p:cNvPr>
          <p:cNvSpPr>
            <a:spLocks noGrp="1"/>
          </p:cNvSpPr>
          <p:nvPr>
            <p:ph type="title"/>
          </p:nvPr>
        </p:nvSpPr>
        <p:spPr>
          <a:xfrm>
            <a:off x="540260" y="138971"/>
            <a:ext cx="8517525" cy="1123225"/>
          </a:xfrm>
        </p:spPr>
        <p:txBody>
          <a:bodyPr>
            <a:noAutofit/>
          </a:bodyPr>
          <a:lstStyle/>
          <a:p>
            <a:r>
              <a:rPr lang="en-US" altLang="zh-TW" dirty="0"/>
              <a:t>Intel </a:t>
            </a:r>
            <a:r>
              <a:rPr lang="zh-TW" altLang="en-US" dirty="0"/>
              <a:t>11th-Gen </a:t>
            </a:r>
            <a:r>
              <a:rPr lang="zh-TW" altLang="en-US"/>
              <a:t>Laptop CPU</a:t>
            </a:r>
            <a:r>
              <a:rPr lang="en-US" altLang="zh-TW" dirty="0"/>
              <a:t> </a:t>
            </a:r>
            <a:r>
              <a:rPr lang="zh-TW" altLang="en-US"/>
              <a:t>Tiger Lake</a:t>
            </a:r>
            <a:r>
              <a:rPr lang="en-US" altLang="zh-TW" dirty="0"/>
              <a:t> built in </a:t>
            </a:r>
            <a:r>
              <a:rPr lang="zh-TW" altLang="en-US"/>
              <a:t>Thunderbolt 4</a:t>
            </a:r>
            <a:r>
              <a:rPr lang="en-US" altLang="zh-TW" dirty="0"/>
              <a:t> </a:t>
            </a:r>
            <a:r>
              <a:rPr lang="zh-TW" altLang="en-US" dirty="0"/>
              <a:t>and supports Thunderbolt 3</a:t>
            </a:r>
          </a:p>
        </p:txBody>
      </p:sp>
      <p:pic>
        <p:nvPicPr>
          <p:cNvPr id="6" name="圖片 5" descr="一張含有 坐, 膝上型電腦, 電腦, 綠色 的圖片&#10;&#10;自動產生的描述">
            <a:extLst>
              <a:ext uri="{FF2B5EF4-FFF2-40B4-BE49-F238E27FC236}">
                <a16:creationId xmlns:a16="http://schemas.microsoft.com/office/drawing/2014/main" id="{AA65CD0E-2A59-4A6D-B99B-0A30E5FCE3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4749" y="2278188"/>
            <a:ext cx="2468056" cy="1429241"/>
          </a:xfrm>
          <a:prstGeom prst="rect">
            <a:avLst/>
          </a:prstGeom>
        </p:spPr>
      </p:pic>
      <p:sp>
        <p:nvSpPr>
          <p:cNvPr id="13" name="TextBox 27">
            <a:extLst>
              <a:ext uri="{FF2B5EF4-FFF2-40B4-BE49-F238E27FC236}">
                <a16:creationId xmlns:a16="http://schemas.microsoft.com/office/drawing/2014/main" id="{C8510962-F540-49F0-9D8A-17F625983E0D}"/>
              </a:ext>
            </a:extLst>
          </p:cNvPr>
          <p:cNvSpPr txBox="1"/>
          <p:nvPr/>
        </p:nvSpPr>
        <p:spPr>
          <a:xfrm>
            <a:off x="5135500" y="3896942"/>
            <a:ext cx="3063844" cy="307777"/>
          </a:xfrm>
          <a:prstGeom prst="rect">
            <a:avLst/>
          </a:prstGeom>
          <a:noFill/>
        </p:spPr>
        <p:txBody>
          <a:bodyPr wrap="square" lIns="91440" tIns="45720" rIns="91440" bIns="45720" rtlCol="0" anchor="t">
            <a:spAutoFit/>
          </a:bodyPr>
          <a:lstStyle/>
          <a:p>
            <a:pPr marL="26670" indent="-26670">
              <a:buClr>
                <a:srgbClr val="EE6D2B"/>
              </a:buClr>
              <a:buFont typeface="Arial" panose="020B0604020202020204" pitchFamily="34" charset="0"/>
              <a:buChar char="•"/>
            </a:pPr>
            <a:r>
              <a:rPr lang="zh-TW" altLang="en-US" b="1" dirty="0">
                <a:solidFill>
                  <a:srgbClr val="EE6D2B"/>
                </a:solidFill>
                <a:latin typeface="+mj-lt"/>
                <a:ea typeface="微軟正黑體"/>
              </a:rPr>
              <a:t> Support </a:t>
            </a:r>
            <a:r>
              <a:rPr lang="en-US" altLang="zh-TW" b="1" dirty="0">
                <a:solidFill>
                  <a:srgbClr val="EE6D2B"/>
                </a:solidFill>
                <a:latin typeface="+mj-lt"/>
                <a:ea typeface="微軟正黑體"/>
              </a:rPr>
              <a:t>Thunderbolt 3 </a:t>
            </a:r>
            <a:r>
              <a:rPr lang="zh-TW" altLang="en-US" b="1" dirty="0">
                <a:solidFill>
                  <a:srgbClr val="EE6D2B"/>
                </a:solidFill>
                <a:latin typeface="+mj-lt"/>
                <a:ea typeface="微軟正黑體"/>
              </a:rPr>
              <a:t>device</a:t>
            </a:r>
          </a:p>
        </p:txBody>
      </p:sp>
      <p:cxnSp>
        <p:nvCxnSpPr>
          <p:cNvPr id="14" name="直線接點 13">
            <a:extLst>
              <a:ext uri="{FF2B5EF4-FFF2-40B4-BE49-F238E27FC236}">
                <a16:creationId xmlns:a16="http://schemas.microsoft.com/office/drawing/2014/main" id="{34568043-4751-4321-B951-D1237FDD7E70}"/>
              </a:ext>
            </a:extLst>
          </p:cNvPr>
          <p:cNvCxnSpPr>
            <a:cxnSpLocks/>
          </p:cNvCxnSpPr>
          <p:nvPr/>
        </p:nvCxnSpPr>
        <p:spPr>
          <a:xfrm flipV="1">
            <a:off x="5135500" y="3811809"/>
            <a:ext cx="2821797" cy="19105"/>
          </a:xfrm>
          <a:prstGeom prst="line">
            <a:avLst/>
          </a:prstGeom>
          <a:ln>
            <a:solidFill>
              <a:srgbClr val="EE6D2B"/>
            </a:solidFill>
          </a:ln>
        </p:spPr>
        <p:style>
          <a:lnRef idx="1">
            <a:schemeClr val="accent1"/>
          </a:lnRef>
          <a:fillRef idx="0">
            <a:schemeClr val="accent1"/>
          </a:fillRef>
          <a:effectRef idx="0">
            <a:schemeClr val="accent1"/>
          </a:effectRef>
          <a:fontRef idx="minor">
            <a:schemeClr val="tx1"/>
          </a:fontRef>
        </p:style>
      </p:cxnSp>
      <p:pic>
        <p:nvPicPr>
          <p:cNvPr id="16" name="圖形 15">
            <a:extLst>
              <a:ext uri="{FF2B5EF4-FFF2-40B4-BE49-F238E27FC236}">
                <a16:creationId xmlns:a16="http://schemas.microsoft.com/office/drawing/2014/main" id="{2352A46E-1754-4B1A-94B4-85735386CC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1672" y="3309753"/>
            <a:ext cx="3655262" cy="270028"/>
          </a:xfrm>
          <a:prstGeom prst="rect">
            <a:avLst/>
          </a:prstGeom>
        </p:spPr>
      </p:pic>
      <p:pic>
        <p:nvPicPr>
          <p:cNvPr id="19" name="圖形 18">
            <a:extLst>
              <a:ext uri="{FF2B5EF4-FFF2-40B4-BE49-F238E27FC236}">
                <a16:creationId xmlns:a16="http://schemas.microsoft.com/office/drawing/2014/main" id="{10537B9E-4C3F-4162-A04E-B13698BAB2C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6" t="1" r="1" b="-2827"/>
          <a:stretch/>
        </p:blipFill>
        <p:spPr>
          <a:xfrm>
            <a:off x="4007224" y="2404771"/>
            <a:ext cx="3860697" cy="293163"/>
          </a:xfrm>
          <a:prstGeom prst="rect">
            <a:avLst/>
          </a:prstGeom>
        </p:spPr>
      </p:pic>
      <p:sp>
        <p:nvSpPr>
          <p:cNvPr id="26" name="文字方塊 25">
            <a:extLst>
              <a:ext uri="{FF2B5EF4-FFF2-40B4-BE49-F238E27FC236}">
                <a16:creationId xmlns:a16="http://schemas.microsoft.com/office/drawing/2014/main" id="{93C30AAD-44E0-4F45-B2EB-410B7C674F79}"/>
              </a:ext>
            </a:extLst>
          </p:cNvPr>
          <p:cNvSpPr txBox="1"/>
          <p:nvPr/>
        </p:nvSpPr>
        <p:spPr>
          <a:xfrm>
            <a:off x="6431898" y="2754281"/>
            <a:ext cx="416018" cy="477054"/>
          </a:xfrm>
          <a:prstGeom prst="rect">
            <a:avLst/>
          </a:prstGeom>
          <a:noFill/>
        </p:spPr>
        <p:txBody>
          <a:bodyPr wrap="square">
            <a:spAutoFit/>
          </a:bodyPr>
          <a:lstStyle/>
          <a:p>
            <a:r>
              <a:rPr lang="en-US" altLang="zh-TW" sz="2500" b="1">
                <a:latin typeface="Arial" panose="020B0604020202020204" pitchFamily="34" charset="0"/>
                <a:cs typeface="Arial" panose="020B0604020202020204" pitchFamily="34" charset="0"/>
              </a:rPr>
              <a:t>X</a:t>
            </a:r>
            <a:endParaRPr lang="zh-TW" altLang="en-US" sz="2500"/>
          </a:p>
        </p:txBody>
      </p:sp>
    </p:spTree>
    <p:extLst>
      <p:ext uri="{BB962C8B-B14F-4D97-AF65-F5344CB8AC3E}">
        <p14:creationId xmlns:p14="http://schemas.microsoft.com/office/powerpoint/2010/main" val="160461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DC80-69C5-D343-942D-D30E987BA2C4}"/>
              </a:ext>
            </a:extLst>
          </p:cNvPr>
          <p:cNvSpPr>
            <a:spLocks noGrp="1"/>
          </p:cNvSpPr>
          <p:nvPr>
            <p:ph type="title"/>
          </p:nvPr>
        </p:nvSpPr>
        <p:spPr>
          <a:xfrm>
            <a:off x="541245" y="136053"/>
            <a:ext cx="8602756" cy="639642"/>
          </a:xfrm>
        </p:spPr>
        <p:txBody>
          <a:bodyPr>
            <a:noAutofit/>
          </a:bodyPr>
          <a:lstStyle/>
          <a:p>
            <a:r>
              <a:rPr lang="zh-CN" altLang="en-US" dirty="0"/>
              <a:t>Low-profile </a:t>
            </a:r>
            <a:r>
              <a:rPr lang="zh-CN" altLang="en-US"/>
              <a:t>design</a:t>
            </a:r>
            <a:r>
              <a:rPr lang="en-US" altLang="zh-CN"/>
              <a:t>, </a:t>
            </a:r>
            <a:r>
              <a:rPr lang="zh-CN" altLang="en-US" dirty="0"/>
              <a:t>upgrade TVS-hx88X into Thunderbolt-ready-NAS instanlly!</a:t>
            </a:r>
          </a:p>
        </p:txBody>
      </p:sp>
      <p:graphicFrame>
        <p:nvGraphicFramePr>
          <p:cNvPr id="6" name="表格 5">
            <a:extLst>
              <a:ext uri="{FF2B5EF4-FFF2-40B4-BE49-F238E27FC236}">
                <a16:creationId xmlns:a16="http://schemas.microsoft.com/office/drawing/2014/main" id="{9BE5DB15-DE20-49C1-8E13-9253388D687F}"/>
              </a:ext>
            </a:extLst>
          </p:cNvPr>
          <p:cNvGraphicFramePr>
            <a:graphicFrameLocks noGrp="1"/>
          </p:cNvGraphicFramePr>
          <p:nvPr>
            <p:extLst>
              <p:ext uri="{D42A27DB-BD31-4B8C-83A1-F6EECF244321}">
                <p14:modId xmlns:p14="http://schemas.microsoft.com/office/powerpoint/2010/main" val="4287546291"/>
              </p:ext>
            </p:extLst>
          </p:nvPr>
        </p:nvGraphicFramePr>
        <p:xfrm>
          <a:off x="5036682" y="1457525"/>
          <a:ext cx="3785917" cy="1686906"/>
        </p:xfrm>
        <a:graphic>
          <a:graphicData uri="http://schemas.openxmlformats.org/drawingml/2006/table">
            <a:tbl>
              <a:tblPr firstRow="1" bandRow="1">
                <a:tableStyleId>{CCF4F11A-23CF-4E7E-9DF9-85F2C6E581D8}</a:tableStyleId>
              </a:tblPr>
              <a:tblGrid>
                <a:gridCol w="1207567">
                  <a:extLst>
                    <a:ext uri="{9D8B030D-6E8A-4147-A177-3AD203B41FA5}">
                      <a16:colId xmlns:a16="http://schemas.microsoft.com/office/drawing/2014/main" val="2364455863"/>
                    </a:ext>
                  </a:extLst>
                </a:gridCol>
                <a:gridCol w="2578350">
                  <a:extLst>
                    <a:ext uri="{9D8B030D-6E8A-4147-A177-3AD203B41FA5}">
                      <a16:colId xmlns:a16="http://schemas.microsoft.com/office/drawing/2014/main" val="843296304"/>
                    </a:ext>
                  </a:extLst>
                </a:gridCol>
              </a:tblGrid>
              <a:tr h="0">
                <a:tc>
                  <a:txBody>
                    <a:bodyPr/>
                    <a:lstStyle/>
                    <a:p>
                      <a:pPr algn="ctr" fontAlgn="auto"/>
                      <a:r>
                        <a:rPr lang="zh-TW" altLang="en-US" sz="1400">
                          <a:effectLst/>
                        </a:rPr>
                        <a:t>​</a:t>
                      </a:r>
                      <a:endParaRPr lang="zh-TW" altLang="en-US" sz="1400" b="1" i="0">
                        <a:solidFill>
                          <a:srgbClr val="FFFFFF"/>
                        </a:solidFill>
                        <a:effectLst/>
                        <a:ea typeface="新細明體" panose="02020500000000000000" pitchFamily="18" charset="-120"/>
                      </a:endParaRPr>
                    </a:p>
                  </a:txBody>
                  <a:tcPr anchor="ctr">
                    <a:solidFill>
                      <a:srgbClr val="EE6D2B"/>
                    </a:solidFill>
                  </a:tcPr>
                </a:tc>
                <a:tc>
                  <a:txBody>
                    <a:bodyPr/>
                    <a:lstStyle/>
                    <a:p>
                      <a:pPr algn="l" fontAlgn="base"/>
                      <a:r>
                        <a:rPr lang="en-US" sz="1400">
                          <a:effectLst/>
                        </a:rPr>
                        <a:t>QXP-T32P</a:t>
                      </a:r>
                      <a:endParaRPr lang="en-US" altLang="zh-TW" sz="1400">
                        <a:effectLst/>
                      </a:endParaRPr>
                    </a:p>
                  </a:txBody>
                  <a:tcPr anchor="ctr">
                    <a:solidFill>
                      <a:srgbClr val="EE6D2B"/>
                    </a:solidFill>
                  </a:tcPr>
                </a:tc>
                <a:extLst>
                  <a:ext uri="{0D108BD9-81ED-4DB2-BD59-A6C34878D82A}">
                    <a16:rowId xmlns:a16="http://schemas.microsoft.com/office/drawing/2014/main" val="1049730950"/>
                  </a:ext>
                </a:extLst>
              </a:tr>
              <a:tr h="290218">
                <a:tc>
                  <a:txBody>
                    <a:bodyPr/>
                    <a:lstStyle/>
                    <a:p>
                      <a:pPr algn="ctr" fontAlgn="base"/>
                      <a:r>
                        <a:rPr lang="en-US" sz="1100">
                          <a:effectLst/>
                        </a:rPr>
                        <a:t>Thunderbolt port</a:t>
                      </a:r>
                      <a:r>
                        <a:rPr lang="en-US" altLang="zh-TW" sz="1100">
                          <a:effectLst/>
                        </a:rPr>
                        <a:t>​</a:t>
                      </a:r>
                      <a:endParaRPr lang="en-US" altLang="zh-TW" sz="1400" b="1" i="0">
                        <a:solidFill>
                          <a:srgbClr val="FFFFFF"/>
                        </a:solidFill>
                        <a:effectLst/>
                      </a:endParaRPr>
                    </a:p>
                  </a:txBody>
                  <a:tcPr anchor="ctr"/>
                </a:tc>
                <a:tc>
                  <a:txBody>
                    <a:bodyPr/>
                    <a:lstStyle/>
                    <a:p>
                      <a:pPr algn="ctr" fontAlgn="base"/>
                      <a:r>
                        <a:rPr lang="en-US" sz="1100">
                          <a:effectLst/>
                        </a:rPr>
                        <a:t>2 x Thunderbolt 3</a:t>
                      </a:r>
                      <a:r>
                        <a:rPr lang="en-US" altLang="zh-TW" sz="1100">
                          <a:effectLst/>
                        </a:rPr>
                        <a:t>​</a:t>
                      </a:r>
                      <a:endParaRPr lang="en-US" altLang="zh-TW" sz="1400" b="0" i="0">
                        <a:solidFill>
                          <a:srgbClr val="000000"/>
                        </a:solidFill>
                        <a:effectLst/>
                      </a:endParaRPr>
                    </a:p>
                  </a:txBody>
                  <a:tcPr anchor="ctr"/>
                </a:tc>
                <a:extLst>
                  <a:ext uri="{0D108BD9-81ED-4DB2-BD59-A6C34878D82A}">
                    <a16:rowId xmlns:a16="http://schemas.microsoft.com/office/drawing/2014/main" val="775118320"/>
                  </a:ext>
                </a:extLst>
              </a:tr>
              <a:tr h="188789">
                <a:tc>
                  <a:txBody>
                    <a:bodyPr/>
                    <a:lstStyle/>
                    <a:p>
                      <a:pPr algn="ctr" fontAlgn="base"/>
                      <a:r>
                        <a:rPr lang="en-US" sz="1100">
                          <a:effectLst/>
                        </a:rPr>
                        <a:t>PCI express</a:t>
                      </a:r>
                      <a:r>
                        <a:rPr lang="en-US" altLang="zh-TW" sz="1100">
                          <a:effectLst/>
                        </a:rPr>
                        <a:t>​</a:t>
                      </a:r>
                      <a:endParaRPr lang="en-US" altLang="zh-TW" sz="1400" b="1" i="0">
                        <a:solidFill>
                          <a:srgbClr val="FFFFFF"/>
                        </a:solidFill>
                        <a:effectLst/>
                      </a:endParaRPr>
                    </a:p>
                  </a:txBody>
                  <a:tcPr anchor="ctr"/>
                </a:tc>
                <a:tc>
                  <a:txBody>
                    <a:bodyPr/>
                    <a:lstStyle/>
                    <a:p>
                      <a:pPr algn="ctr" fontAlgn="base"/>
                      <a:r>
                        <a:rPr lang="en-US" sz="1100">
                          <a:effectLst/>
                        </a:rPr>
                        <a:t>PCIe Gen3 x4</a:t>
                      </a:r>
                      <a:r>
                        <a:rPr lang="en-US" altLang="zh-TW" sz="1100">
                          <a:effectLst/>
                        </a:rPr>
                        <a:t>​</a:t>
                      </a:r>
                      <a:endParaRPr lang="en-US" altLang="zh-TW" sz="1400" b="0" i="0">
                        <a:solidFill>
                          <a:srgbClr val="000000"/>
                        </a:solidFill>
                        <a:effectLst/>
                      </a:endParaRPr>
                    </a:p>
                  </a:txBody>
                  <a:tcPr anchor="ctr"/>
                </a:tc>
                <a:extLst>
                  <a:ext uri="{0D108BD9-81ED-4DB2-BD59-A6C34878D82A}">
                    <a16:rowId xmlns:a16="http://schemas.microsoft.com/office/drawing/2014/main" val="1658596459"/>
                  </a:ext>
                </a:extLst>
              </a:tr>
              <a:tr h="188789">
                <a:tc>
                  <a:txBody>
                    <a:bodyPr/>
                    <a:lstStyle/>
                    <a:p>
                      <a:pPr lvl="0" algn="ctr">
                        <a:buNone/>
                      </a:pPr>
                      <a:r>
                        <a:rPr lang="en-US" altLang="zh-TW" sz="1100">
                          <a:effectLst/>
                        </a:rPr>
                        <a:t>Power</a:t>
                      </a:r>
                    </a:p>
                  </a:txBody>
                  <a:tcPr anchor="ctr"/>
                </a:tc>
                <a:tc>
                  <a:txBody>
                    <a:bodyPr/>
                    <a:lstStyle/>
                    <a:p>
                      <a:pPr algn="ctr" fontAlgn="base"/>
                      <a:r>
                        <a:rPr lang="en-US" sz="1100">
                          <a:effectLst/>
                        </a:rPr>
                        <a:t>Bus powered</a:t>
                      </a:r>
                      <a:endParaRPr lang="en-US" altLang="zh-TW" sz="1100">
                        <a:effectLst/>
                      </a:endParaRPr>
                    </a:p>
                  </a:txBody>
                  <a:tcPr anchor="ctr"/>
                </a:tc>
                <a:extLst>
                  <a:ext uri="{0D108BD9-81ED-4DB2-BD59-A6C34878D82A}">
                    <a16:rowId xmlns:a16="http://schemas.microsoft.com/office/drawing/2014/main" val="375928867"/>
                  </a:ext>
                </a:extLst>
              </a:tr>
              <a:tr h="188789">
                <a:tc>
                  <a:txBody>
                    <a:bodyPr/>
                    <a:lstStyle/>
                    <a:p>
                      <a:pPr algn="ctr" fontAlgn="base"/>
                      <a:r>
                        <a:rPr lang="en-US" sz="1100">
                          <a:effectLst/>
                        </a:rPr>
                        <a:t>Dimension</a:t>
                      </a:r>
                      <a:r>
                        <a:rPr lang="en-US" altLang="zh-TW" sz="1100">
                          <a:effectLst/>
                        </a:rPr>
                        <a:t>​</a:t>
                      </a:r>
                      <a:endParaRPr lang="en-US" altLang="zh-TW" sz="1400" b="1" i="0">
                        <a:solidFill>
                          <a:srgbClr val="FFFFFF"/>
                        </a:solidFill>
                        <a:effectLst/>
                      </a:endParaRPr>
                    </a:p>
                  </a:txBody>
                  <a:tcPr anchor="ctr"/>
                </a:tc>
                <a:tc>
                  <a:txBody>
                    <a:bodyPr/>
                    <a:lstStyle/>
                    <a:p>
                      <a:pPr algn="ctr" fontAlgn="base"/>
                      <a:r>
                        <a:rPr lang="en-US" sz="1100">
                          <a:effectLst/>
                        </a:rPr>
                        <a:t>106 x 689 mm</a:t>
                      </a:r>
                      <a:r>
                        <a:rPr lang="en-US" altLang="zh-TW" sz="1100">
                          <a:effectLst/>
                        </a:rPr>
                        <a:t>​</a:t>
                      </a:r>
                      <a:endParaRPr lang="en-US" altLang="zh-TW" sz="1400" b="0" i="0">
                        <a:solidFill>
                          <a:srgbClr val="000000"/>
                        </a:solidFill>
                        <a:effectLst/>
                      </a:endParaRPr>
                    </a:p>
                  </a:txBody>
                  <a:tcPr anchor="ctr"/>
                </a:tc>
                <a:extLst>
                  <a:ext uri="{0D108BD9-81ED-4DB2-BD59-A6C34878D82A}">
                    <a16:rowId xmlns:a16="http://schemas.microsoft.com/office/drawing/2014/main" val="700125146"/>
                  </a:ext>
                </a:extLst>
              </a:tr>
              <a:tr h="314648">
                <a:tc>
                  <a:txBody>
                    <a:bodyPr/>
                    <a:lstStyle/>
                    <a:p>
                      <a:pPr algn="ctr" fontAlgn="base"/>
                      <a:r>
                        <a:rPr lang="en-US" sz="1100">
                          <a:effectLst/>
                        </a:rPr>
                        <a:t>Bracket</a:t>
                      </a:r>
                      <a:r>
                        <a:rPr lang="en-US" altLang="zh-TW" sz="1100">
                          <a:effectLst/>
                        </a:rPr>
                        <a:t>​</a:t>
                      </a:r>
                      <a:endParaRPr lang="en-US" altLang="zh-TW" sz="1400" b="1" i="0">
                        <a:solidFill>
                          <a:srgbClr val="FFFFFF"/>
                        </a:solidFill>
                        <a:effectLst/>
                      </a:endParaRPr>
                    </a:p>
                  </a:txBody>
                  <a:tcPr anchor="ctr"/>
                </a:tc>
                <a:tc>
                  <a:txBody>
                    <a:bodyPr/>
                    <a:lstStyle/>
                    <a:p>
                      <a:pPr algn="ctr" fontAlgn="base"/>
                      <a:r>
                        <a:rPr lang="en-US" sz="1100" dirty="0">
                          <a:effectLst/>
                        </a:rPr>
                        <a:t>Pre-install low-profile; Full height </a:t>
                      </a:r>
                      <a:endParaRPr lang="en-US" altLang="zh-TW" sz="1100" dirty="0">
                        <a:effectLst/>
                      </a:endParaRPr>
                    </a:p>
                  </a:txBody>
                  <a:tcPr anchor="ctr"/>
                </a:tc>
                <a:extLst>
                  <a:ext uri="{0D108BD9-81ED-4DB2-BD59-A6C34878D82A}">
                    <a16:rowId xmlns:a16="http://schemas.microsoft.com/office/drawing/2014/main" val="2984624575"/>
                  </a:ext>
                </a:extLst>
              </a:tr>
            </a:tbl>
          </a:graphicData>
        </a:graphic>
      </p:graphicFrame>
      <p:sp>
        <p:nvSpPr>
          <p:cNvPr id="21" name="TextBox 20">
            <a:extLst>
              <a:ext uri="{FF2B5EF4-FFF2-40B4-BE49-F238E27FC236}">
                <a16:creationId xmlns:a16="http://schemas.microsoft.com/office/drawing/2014/main" id="{994A81B0-ABE0-BF48-AAA0-7D61911C58E1}"/>
              </a:ext>
            </a:extLst>
          </p:cNvPr>
          <p:cNvSpPr txBox="1"/>
          <p:nvPr/>
        </p:nvSpPr>
        <p:spPr>
          <a:xfrm>
            <a:off x="371544" y="1427978"/>
            <a:ext cx="1295993" cy="461665"/>
          </a:xfrm>
          <a:prstGeom prst="rect">
            <a:avLst/>
          </a:prstGeom>
          <a:noFill/>
        </p:spPr>
        <p:txBody>
          <a:bodyPr wrap="square" lIns="91440" tIns="45720" rIns="91440" bIns="45720" rtlCol="0" anchor="t">
            <a:spAutoFit/>
          </a:bodyPr>
          <a:lstStyle/>
          <a:p>
            <a:r>
              <a:rPr lang="zh-CN" altLang="en-US" sz="1200" b="1" dirty="0">
                <a:latin typeface="+mj-lt"/>
                <a:ea typeface="微軟正黑體"/>
              </a:rPr>
              <a:t>Pre-install half-height bracket</a:t>
            </a:r>
            <a:endParaRPr lang="zh-TW" altLang="en-US" dirty="0">
              <a:latin typeface="+mj-lt"/>
            </a:endParaRPr>
          </a:p>
        </p:txBody>
      </p:sp>
      <p:sp>
        <p:nvSpPr>
          <p:cNvPr id="4" name="矩形 3">
            <a:extLst>
              <a:ext uri="{FF2B5EF4-FFF2-40B4-BE49-F238E27FC236}">
                <a16:creationId xmlns:a16="http://schemas.microsoft.com/office/drawing/2014/main" id="{DBC9F6D6-F8CD-496F-A1C8-CBE694DBD799}"/>
              </a:ext>
            </a:extLst>
          </p:cNvPr>
          <p:cNvSpPr/>
          <p:nvPr/>
        </p:nvSpPr>
        <p:spPr>
          <a:xfrm>
            <a:off x="1671264" y="1469251"/>
            <a:ext cx="539368" cy="1809106"/>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mj-lt"/>
            </a:endParaRPr>
          </a:p>
        </p:txBody>
      </p:sp>
      <p:sp>
        <p:nvSpPr>
          <p:cNvPr id="17" name="矩形 16">
            <a:extLst>
              <a:ext uri="{FF2B5EF4-FFF2-40B4-BE49-F238E27FC236}">
                <a16:creationId xmlns:a16="http://schemas.microsoft.com/office/drawing/2014/main" id="{67C04AAC-591B-4E9C-BDBE-D346C0479C5A}"/>
              </a:ext>
            </a:extLst>
          </p:cNvPr>
          <p:cNvSpPr/>
          <p:nvPr/>
        </p:nvSpPr>
        <p:spPr>
          <a:xfrm rot="5400000">
            <a:off x="2811944" y="2099561"/>
            <a:ext cx="397758" cy="1592927"/>
          </a:xfrm>
          <a:prstGeom prst="rect">
            <a:avLst/>
          </a:prstGeom>
          <a:solidFill>
            <a:srgbClr val="FFC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mj-lt"/>
            </a:endParaRPr>
          </a:p>
        </p:txBody>
      </p:sp>
      <p:pic>
        <p:nvPicPr>
          <p:cNvPr id="5" name="圖片 4">
            <a:extLst>
              <a:ext uri="{FF2B5EF4-FFF2-40B4-BE49-F238E27FC236}">
                <a16:creationId xmlns:a16="http://schemas.microsoft.com/office/drawing/2014/main" id="{C3885279-8D68-47C2-9ACF-DDE43A01BDA6}"/>
              </a:ext>
            </a:extLst>
          </p:cNvPr>
          <p:cNvPicPr>
            <a:picLocks noChangeAspect="1"/>
          </p:cNvPicPr>
          <p:nvPr/>
        </p:nvPicPr>
        <p:blipFill>
          <a:blip r:embed="rId2" cstate="screen">
            <a:duotone>
              <a:prstClr val="black"/>
              <a:srgbClr val="323231">
                <a:tint val="45000"/>
                <a:satMod val="400000"/>
              </a:srgbClr>
            </a:duotone>
            <a:extLst>
              <a:ext uri="{28A0092B-C50C-407E-A947-70E740481C1C}">
                <a14:useLocalDpi xmlns:a14="http://schemas.microsoft.com/office/drawing/2010/main"/>
              </a:ext>
            </a:extLst>
          </a:blip>
          <a:stretch>
            <a:fillRect/>
          </a:stretch>
        </p:blipFill>
        <p:spPr>
          <a:xfrm>
            <a:off x="1887203" y="1307137"/>
            <a:ext cx="2263901" cy="140397"/>
          </a:xfrm>
          <a:prstGeom prst="rect">
            <a:avLst/>
          </a:prstGeom>
        </p:spPr>
      </p:pic>
      <p:pic>
        <p:nvPicPr>
          <p:cNvPr id="8" name="圖片 7">
            <a:extLst>
              <a:ext uri="{FF2B5EF4-FFF2-40B4-BE49-F238E27FC236}">
                <a16:creationId xmlns:a16="http://schemas.microsoft.com/office/drawing/2014/main" id="{FE170DA4-60C8-4D61-A3B3-BA6F267E7184}"/>
              </a:ext>
            </a:extLst>
          </p:cNvPr>
          <p:cNvPicPr>
            <a:picLocks noChangeAspect="1"/>
          </p:cNvPicPr>
          <p:nvPr/>
        </p:nvPicPr>
        <p:blipFill>
          <a:blip r:embed="rId3" cstate="print">
            <a:duotone>
              <a:prstClr val="black"/>
              <a:srgbClr val="323231">
                <a:tint val="45000"/>
                <a:satMod val="400000"/>
              </a:srgbClr>
            </a:duotone>
            <a:extLst>
              <a:ext uri="{28A0092B-C50C-407E-A947-70E740481C1C}">
                <a14:useLocalDpi xmlns:a14="http://schemas.microsoft.com/office/drawing/2010/main"/>
              </a:ext>
            </a:extLst>
          </a:blip>
          <a:stretch>
            <a:fillRect/>
          </a:stretch>
        </p:blipFill>
        <p:spPr>
          <a:xfrm rot="5400000">
            <a:off x="3771748" y="2036289"/>
            <a:ext cx="1195082" cy="126628"/>
          </a:xfrm>
          <a:prstGeom prst="rect">
            <a:avLst/>
          </a:prstGeom>
        </p:spPr>
      </p:pic>
      <p:sp>
        <p:nvSpPr>
          <p:cNvPr id="19" name="TextBox 18">
            <a:extLst>
              <a:ext uri="{FF2B5EF4-FFF2-40B4-BE49-F238E27FC236}">
                <a16:creationId xmlns:a16="http://schemas.microsoft.com/office/drawing/2014/main" id="{03999DF1-764C-2B4B-B860-65DFC164685B}"/>
              </a:ext>
            </a:extLst>
          </p:cNvPr>
          <p:cNvSpPr txBox="1"/>
          <p:nvPr/>
        </p:nvSpPr>
        <p:spPr>
          <a:xfrm>
            <a:off x="2668236" y="1123989"/>
            <a:ext cx="965427" cy="227539"/>
          </a:xfrm>
          <a:prstGeom prst="rect">
            <a:avLst/>
          </a:prstGeom>
          <a:noFill/>
        </p:spPr>
        <p:txBody>
          <a:bodyPr wrap="square" lIns="91440" tIns="45720" rIns="91440" bIns="45720" rtlCol="0" anchor="t">
            <a:spAutoFit/>
          </a:bodyPr>
          <a:lstStyle/>
          <a:p>
            <a:r>
              <a:rPr lang="en-US" sz="1200" b="1"/>
              <a:t>106 mm</a:t>
            </a:r>
            <a:endParaRPr lang="zh-CN" altLang="en-US" sz="1200" b="1">
              <a:ea typeface="等线"/>
              <a:cs typeface="Calibri"/>
            </a:endParaRPr>
          </a:p>
        </p:txBody>
      </p:sp>
      <p:sp>
        <p:nvSpPr>
          <p:cNvPr id="20" name="TextBox 19">
            <a:extLst>
              <a:ext uri="{FF2B5EF4-FFF2-40B4-BE49-F238E27FC236}">
                <a16:creationId xmlns:a16="http://schemas.microsoft.com/office/drawing/2014/main" id="{F2A6D1E3-607C-DB4E-9223-0C21AFA3A40B}"/>
              </a:ext>
            </a:extLst>
          </p:cNvPr>
          <p:cNvSpPr txBox="1"/>
          <p:nvPr/>
        </p:nvSpPr>
        <p:spPr>
          <a:xfrm>
            <a:off x="4369289" y="1972634"/>
            <a:ext cx="757928" cy="461665"/>
          </a:xfrm>
          <a:prstGeom prst="rect">
            <a:avLst/>
          </a:prstGeom>
          <a:noFill/>
        </p:spPr>
        <p:txBody>
          <a:bodyPr wrap="square" rtlCol="0">
            <a:spAutoFit/>
          </a:bodyPr>
          <a:lstStyle/>
          <a:p>
            <a:r>
              <a:rPr lang="en-US" sz="1200" b="1">
                <a:latin typeface="+mj-lt"/>
              </a:rPr>
              <a:t>68.9</a:t>
            </a:r>
            <a:r>
              <a:rPr lang="zh-TW" altLang="en-US" sz="1200" b="1">
                <a:latin typeface="+mj-lt"/>
              </a:rPr>
              <a:t> </a:t>
            </a:r>
            <a:r>
              <a:rPr lang="en-US" altLang="zh-TW" sz="1200" b="1">
                <a:latin typeface="+mj-lt"/>
              </a:rPr>
              <a:t>mm</a:t>
            </a:r>
            <a:endParaRPr lang="en-US" sz="1200" b="1">
              <a:latin typeface="+mj-lt"/>
            </a:endParaRPr>
          </a:p>
        </p:txBody>
      </p:sp>
      <p:sp>
        <p:nvSpPr>
          <p:cNvPr id="23" name="Rectangle 22">
            <a:extLst>
              <a:ext uri="{FF2B5EF4-FFF2-40B4-BE49-F238E27FC236}">
                <a16:creationId xmlns:a16="http://schemas.microsoft.com/office/drawing/2014/main" id="{7BBE1F68-9637-914D-9255-60DA72630759}"/>
              </a:ext>
            </a:extLst>
          </p:cNvPr>
          <p:cNvSpPr/>
          <p:nvPr/>
        </p:nvSpPr>
        <p:spPr>
          <a:xfrm>
            <a:off x="2340175" y="3077903"/>
            <a:ext cx="1930337" cy="286938"/>
          </a:xfrm>
          <a:prstGeom prst="rect">
            <a:avLst/>
          </a:prstGeom>
        </p:spPr>
        <p:txBody>
          <a:bodyPr wrap="none" lIns="91440" tIns="45720" rIns="91440" bIns="45720" anchor="t">
            <a:spAutoFit/>
          </a:bodyPr>
          <a:lstStyle/>
          <a:p>
            <a:pPr>
              <a:lnSpc>
                <a:spcPct val="115000"/>
              </a:lnSpc>
            </a:pPr>
            <a:r>
              <a:rPr lang="en-US" altLang="zh-TW" sz="1200" b="1" dirty="0">
                <a:latin typeface="+mj-lt"/>
                <a:ea typeface="微軟正黑體"/>
                <a:cs typeface="Microsoft JhengHei"/>
                <a:sym typeface="Microsoft JhengHei"/>
              </a:rPr>
              <a:t>PCIe </a:t>
            </a:r>
            <a:r>
              <a:rPr lang="en-US" altLang="zh-TW" sz="1200" b="1" dirty="0">
                <a:solidFill>
                  <a:srgbClr val="EE6D2B"/>
                </a:solidFill>
                <a:latin typeface="+mj-lt"/>
                <a:ea typeface="微軟正黑體"/>
                <a:cs typeface="Microsoft JhengHei"/>
                <a:sym typeface="Microsoft JhengHei"/>
              </a:rPr>
              <a:t>Gen 3 x4</a:t>
            </a:r>
            <a:r>
              <a:rPr lang="en-US" altLang="zh-TW" sz="1200" b="1" dirty="0">
                <a:solidFill>
                  <a:schemeClr val="tx1"/>
                </a:solidFill>
                <a:latin typeface="+mj-lt"/>
                <a:ea typeface="微軟正黑體"/>
                <a:cs typeface="Microsoft JhengHei"/>
                <a:sym typeface="Microsoft JhengHei"/>
              </a:rPr>
              <a:t> interface</a:t>
            </a:r>
            <a:endParaRPr lang="zh-TW" altLang="en-US" sz="1200" b="1" dirty="0">
              <a:solidFill>
                <a:schemeClr val="tx1"/>
              </a:solidFill>
              <a:latin typeface="+mj-lt"/>
              <a:ea typeface="微軟正黑體" panose="020B0604030504040204" pitchFamily="34" charset="-120"/>
              <a:cs typeface="Microsoft JhengHei"/>
            </a:endParaRPr>
          </a:p>
        </p:txBody>
      </p:sp>
      <p:pic>
        <p:nvPicPr>
          <p:cNvPr id="9" name="圖片 4">
            <a:extLst>
              <a:ext uri="{FF2B5EF4-FFF2-40B4-BE49-F238E27FC236}">
                <a16:creationId xmlns:a16="http://schemas.microsoft.com/office/drawing/2014/main" id="{0DE36A0C-1F23-4FD7-B557-F257AC00BE0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10000"/>
                    </a14:imgEffect>
                  </a14:imgLayer>
                </a14:imgProps>
              </a:ext>
              <a:ext uri="{28A0092B-C50C-407E-A947-70E740481C1C}">
                <a14:useLocalDpi xmlns:a14="http://schemas.microsoft.com/office/drawing/2010/main"/>
              </a:ext>
            </a:extLst>
          </a:blip>
          <a:srcRect/>
          <a:stretch/>
        </p:blipFill>
        <p:spPr>
          <a:xfrm>
            <a:off x="1538542" y="1438491"/>
            <a:ext cx="2894062" cy="1809106"/>
          </a:xfrm>
          <a:prstGeom prst="rect">
            <a:avLst/>
          </a:prstGeom>
          <a:effectLst/>
        </p:spPr>
      </p:pic>
      <p:pic>
        <p:nvPicPr>
          <p:cNvPr id="11" name="圖片 10" descr="一張含有 電子用品 的圖片&#10;&#10;自動產生的描述">
            <a:extLst>
              <a:ext uri="{FF2B5EF4-FFF2-40B4-BE49-F238E27FC236}">
                <a16:creationId xmlns:a16="http://schemas.microsoft.com/office/drawing/2014/main" id="{35BCBD0F-BC44-4080-BE98-63192025402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 r="3572" b="50071"/>
          <a:stretch/>
        </p:blipFill>
        <p:spPr>
          <a:xfrm>
            <a:off x="1226254" y="3428074"/>
            <a:ext cx="5299711" cy="1715426"/>
          </a:xfrm>
          <a:prstGeom prst="rect">
            <a:avLst/>
          </a:prstGeom>
        </p:spPr>
      </p:pic>
    </p:spTree>
    <p:extLst>
      <p:ext uri="{BB962C8B-B14F-4D97-AF65-F5344CB8AC3E}">
        <p14:creationId xmlns:p14="http://schemas.microsoft.com/office/powerpoint/2010/main" val="308544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圓角 71">
            <a:extLst>
              <a:ext uri="{FF2B5EF4-FFF2-40B4-BE49-F238E27FC236}">
                <a16:creationId xmlns:a16="http://schemas.microsoft.com/office/drawing/2014/main" id="{62DD20B1-DAA2-42D8-AEE6-A7F9470764AB}"/>
              </a:ext>
            </a:extLst>
          </p:cNvPr>
          <p:cNvSpPr/>
          <p:nvPr/>
        </p:nvSpPr>
        <p:spPr>
          <a:xfrm>
            <a:off x="267497" y="2456139"/>
            <a:ext cx="2103503" cy="1653257"/>
          </a:xfrm>
          <a:prstGeom prst="roundRect">
            <a:avLst>
              <a:gd name="adj" fmla="val 2988"/>
            </a:avLst>
          </a:prstGeom>
          <a:gradFill>
            <a:gsLst>
              <a:gs pos="0">
                <a:srgbClr val="0070C0">
                  <a:alpha val="80000"/>
                </a:srgbClr>
              </a:gs>
              <a:gs pos="100000">
                <a:srgbClr val="031B71">
                  <a:alpha val="50000"/>
                </a:srgbClr>
              </a:gs>
            </a:gsLst>
            <a:lin ang="5400000" scaled="0"/>
          </a:gradFill>
          <a:ln w="38100" cmpd="dbl">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591"/>
          </a:p>
        </p:txBody>
      </p:sp>
      <p:sp>
        <p:nvSpPr>
          <p:cNvPr id="80" name="矩形: 圓角 79">
            <a:extLst>
              <a:ext uri="{FF2B5EF4-FFF2-40B4-BE49-F238E27FC236}">
                <a16:creationId xmlns:a16="http://schemas.microsoft.com/office/drawing/2014/main" id="{13668385-23D5-4793-BDB3-F321450D39A0}"/>
              </a:ext>
            </a:extLst>
          </p:cNvPr>
          <p:cNvSpPr/>
          <p:nvPr/>
        </p:nvSpPr>
        <p:spPr>
          <a:xfrm>
            <a:off x="267497" y="1262525"/>
            <a:ext cx="2103503" cy="1044305"/>
          </a:xfrm>
          <a:prstGeom prst="roundRect">
            <a:avLst>
              <a:gd name="adj" fmla="val 2988"/>
            </a:avLst>
          </a:prstGeom>
          <a:gradFill>
            <a:gsLst>
              <a:gs pos="0">
                <a:srgbClr val="0070C0">
                  <a:alpha val="80000"/>
                </a:srgbClr>
              </a:gs>
              <a:gs pos="100000">
                <a:srgbClr val="031B71">
                  <a:alpha val="50000"/>
                </a:srgbClr>
              </a:gs>
            </a:gsLst>
            <a:lin ang="5400000" scaled="0"/>
          </a:gradFill>
          <a:ln w="38100" cmpd="dbl">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591"/>
          </a:p>
        </p:txBody>
      </p:sp>
      <p:grpSp>
        <p:nvGrpSpPr>
          <p:cNvPr id="45" name="群組 44">
            <a:extLst>
              <a:ext uri="{FF2B5EF4-FFF2-40B4-BE49-F238E27FC236}">
                <a16:creationId xmlns:a16="http://schemas.microsoft.com/office/drawing/2014/main" id="{31D57431-6447-463D-A5E1-C1D87B96D35D}"/>
              </a:ext>
            </a:extLst>
          </p:cNvPr>
          <p:cNvGrpSpPr/>
          <p:nvPr/>
        </p:nvGrpSpPr>
        <p:grpSpPr>
          <a:xfrm>
            <a:off x="2254652" y="1947463"/>
            <a:ext cx="2175152" cy="1397705"/>
            <a:chOff x="2777649" y="1648820"/>
            <a:chExt cx="2384666" cy="1532335"/>
          </a:xfrm>
        </p:grpSpPr>
        <p:pic>
          <p:nvPicPr>
            <p:cNvPr id="46" name="Google Shape;465;p24">
              <a:extLst>
                <a:ext uri="{FF2B5EF4-FFF2-40B4-BE49-F238E27FC236}">
                  <a16:creationId xmlns:a16="http://schemas.microsoft.com/office/drawing/2014/main" id="{1CC464FD-9795-4604-A396-0DB13222BB1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77649" y="1648820"/>
              <a:ext cx="2384666" cy="1532335"/>
            </a:xfrm>
            <a:prstGeom prst="rect">
              <a:avLst/>
            </a:prstGeom>
            <a:noFill/>
            <a:ln>
              <a:noFill/>
            </a:ln>
          </p:spPr>
        </p:pic>
        <p:pic>
          <p:nvPicPr>
            <p:cNvPr id="47" name="Google Shape;419;p23">
              <a:extLst>
                <a:ext uri="{FF2B5EF4-FFF2-40B4-BE49-F238E27FC236}">
                  <a16:creationId xmlns:a16="http://schemas.microsoft.com/office/drawing/2014/main" id="{F65E2B76-55ED-48DD-B7E4-58A6400ABC2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52421" y="1732568"/>
              <a:ext cx="1635125" cy="1049643"/>
            </a:xfrm>
            <a:prstGeom prst="rect">
              <a:avLst/>
            </a:prstGeom>
            <a:noFill/>
            <a:ln>
              <a:solidFill>
                <a:schemeClr val="bg1">
                  <a:lumMod val="65000"/>
                </a:schemeClr>
              </a:solidFill>
            </a:ln>
            <a:effectLst/>
          </p:spPr>
        </p:pic>
      </p:grpSp>
      <p:sp>
        <p:nvSpPr>
          <p:cNvPr id="48" name="手繪多邊形: 圖案 47">
            <a:extLst>
              <a:ext uri="{FF2B5EF4-FFF2-40B4-BE49-F238E27FC236}">
                <a16:creationId xmlns:a16="http://schemas.microsoft.com/office/drawing/2014/main" id="{6BBE9C99-CEEF-4429-A19E-8E6CDFFAF732}"/>
              </a:ext>
            </a:extLst>
          </p:cNvPr>
          <p:cNvSpPr/>
          <p:nvPr/>
        </p:nvSpPr>
        <p:spPr>
          <a:xfrm>
            <a:off x="2611781" y="1262525"/>
            <a:ext cx="5802466" cy="1619809"/>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 name="標題 1">
            <a:extLst>
              <a:ext uri="{FF2B5EF4-FFF2-40B4-BE49-F238E27FC236}">
                <a16:creationId xmlns:a16="http://schemas.microsoft.com/office/drawing/2014/main" id="{FFC7C351-FD7C-4D7C-900B-C716EEC47FC9}"/>
              </a:ext>
            </a:extLst>
          </p:cNvPr>
          <p:cNvSpPr>
            <a:spLocks noGrp="1"/>
          </p:cNvSpPr>
          <p:nvPr>
            <p:ph type="title"/>
          </p:nvPr>
        </p:nvSpPr>
        <p:spPr/>
        <p:txBody>
          <a:bodyPr>
            <a:noAutofit/>
          </a:bodyPr>
          <a:lstStyle/>
          <a:p>
            <a:pPr>
              <a:lnSpc>
                <a:spcPts val="3825"/>
              </a:lnSpc>
            </a:pPr>
            <a:r>
              <a:rPr lang="en-US" altLang="zh-TW" dirty="0"/>
              <a:t>Powerful data reduction: </a:t>
            </a:r>
            <a:r>
              <a:rPr lang="en-US" altLang="zh-TW"/>
              <a:t> </a:t>
            </a:r>
            <a:r>
              <a:rPr lang="en-US" altLang="zh-TW" dirty="0"/>
              <a:t>Extend the SSD endurance</a:t>
            </a:r>
            <a:endParaRPr lang="zh-TW" altLang="en-US" dirty="0"/>
          </a:p>
        </p:txBody>
      </p:sp>
      <p:sp>
        <p:nvSpPr>
          <p:cNvPr id="5" name="Google Shape;426;p24">
            <a:extLst>
              <a:ext uri="{FF2B5EF4-FFF2-40B4-BE49-F238E27FC236}">
                <a16:creationId xmlns:a16="http://schemas.microsoft.com/office/drawing/2014/main" id="{EBD3C3D6-4C49-413B-8EC8-E7823449E085}"/>
              </a:ext>
            </a:extLst>
          </p:cNvPr>
          <p:cNvSpPr txBox="1"/>
          <p:nvPr/>
        </p:nvSpPr>
        <p:spPr>
          <a:xfrm>
            <a:off x="323028" y="1342539"/>
            <a:ext cx="1931624" cy="782202"/>
          </a:xfrm>
          <a:prstGeom prst="rect">
            <a:avLst/>
          </a:prstGeom>
          <a:noFill/>
          <a:ln>
            <a:noFill/>
          </a:ln>
        </p:spPr>
        <p:txBody>
          <a:bodyPr spcFirstLastPara="1" wrap="square" lIns="34256" tIns="34256" rIns="34256" bIns="34256" anchor="t" anchorCtr="0">
            <a:noAutofit/>
          </a:bodyPr>
          <a:lstStyle/>
          <a:p>
            <a:pPr>
              <a:buClr>
                <a:schemeClr val="accent2"/>
              </a:buClr>
              <a:buSzPts val="2400"/>
            </a:pPr>
            <a:r>
              <a:rPr lang="en-US" altLang="zh-TW" b="1">
                <a:solidFill>
                  <a:srgbClr val="FFC000"/>
                </a:solidFill>
                <a:latin typeface="+mj-lt"/>
                <a:sym typeface="Arial" panose="020B0604020202020204" pitchFamily="34" charset="0"/>
              </a:rPr>
              <a:t>ZFS file system with inline deduplication &amp; inline compression features. </a:t>
            </a:r>
            <a:endParaRPr lang="zh-TW" altLang="en-US" sz="1600" b="1">
              <a:solidFill>
                <a:srgbClr val="FFC000"/>
              </a:solidFill>
              <a:latin typeface="+mj-lt"/>
            </a:endParaRPr>
          </a:p>
        </p:txBody>
      </p:sp>
      <p:sp>
        <p:nvSpPr>
          <p:cNvPr id="6" name="Google Shape;427;p24">
            <a:extLst>
              <a:ext uri="{FF2B5EF4-FFF2-40B4-BE49-F238E27FC236}">
                <a16:creationId xmlns:a16="http://schemas.microsoft.com/office/drawing/2014/main" id="{BED913A0-1CD7-4E97-A022-D52EF783264F}"/>
              </a:ext>
            </a:extLst>
          </p:cNvPr>
          <p:cNvSpPr txBox="1"/>
          <p:nvPr/>
        </p:nvSpPr>
        <p:spPr>
          <a:xfrm>
            <a:off x="259497" y="2498544"/>
            <a:ext cx="2042235" cy="1610852"/>
          </a:xfrm>
          <a:prstGeom prst="rect">
            <a:avLst/>
          </a:prstGeom>
          <a:noFill/>
          <a:ln>
            <a:noFill/>
          </a:ln>
        </p:spPr>
        <p:txBody>
          <a:bodyPr spcFirstLastPara="1" wrap="square" lIns="68569" tIns="68569" rIns="68569" bIns="68569" anchor="t" anchorCtr="0">
            <a:noAutofit/>
          </a:bodyPr>
          <a:lstStyle/>
          <a:p>
            <a:pPr marL="104775">
              <a:buClr>
                <a:srgbClr val="D8D8D8"/>
              </a:buClr>
              <a:buSzPts val="1400"/>
            </a:pPr>
            <a:r>
              <a:rPr lang="en-US" altLang="zh-TW" sz="1200" dirty="0">
                <a:solidFill>
                  <a:schemeClr val="bg1"/>
                </a:solidFill>
                <a:latin typeface="+mj-lt"/>
                <a:sym typeface="Arial" panose="020B0604020202020204" pitchFamily="34" charset="0"/>
              </a:rPr>
              <a:t>The ZFS file system can be the best choice to pair with the all-flash and SSD storage because it reduces the data size and pattern that need to be written to the SSD directly. </a:t>
            </a:r>
            <a:endParaRPr lang="zh-TW" altLang="en-US" sz="1200" dirty="0">
              <a:solidFill>
                <a:schemeClr val="bg1"/>
              </a:solidFill>
              <a:latin typeface="+mj-lt"/>
            </a:endParaRPr>
          </a:p>
        </p:txBody>
      </p:sp>
      <p:grpSp>
        <p:nvGrpSpPr>
          <p:cNvPr id="7" name="群組 6">
            <a:extLst>
              <a:ext uri="{FF2B5EF4-FFF2-40B4-BE49-F238E27FC236}">
                <a16:creationId xmlns:a16="http://schemas.microsoft.com/office/drawing/2014/main" id="{754D5B3F-F0A5-4C41-9ECD-ECD40D4F4169}"/>
              </a:ext>
            </a:extLst>
          </p:cNvPr>
          <p:cNvGrpSpPr/>
          <p:nvPr/>
        </p:nvGrpSpPr>
        <p:grpSpPr>
          <a:xfrm>
            <a:off x="5544969" y="3772835"/>
            <a:ext cx="1345403" cy="761493"/>
            <a:chOff x="9717799" y="4066229"/>
            <a:chExt cx="2786007" cy="1576868"/>
          </a:xfrm>
        </p:grpSpPr>
        <p:pic>
          <p:nvPicPr>
            <p:cNvPr id="8" name="圖形 48">
              <a:extLst>
                <a:ext uri="{FF2B5EF4-FFF2-40B4-BE49-F238E27FC236}">
                  <a16:creationId xmlns:a16="http://schemas.microsoft.com/office/drawing/2014/main" id="{9A649608-E709-423A-BE3D-C74B6AB045B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7799" y="4066229"/>
              <a:ext cx="2786007" cy="1576868"/>
            </a:xfrm>
            <a:prstGeom prst="rect">
              <a:avLst/>
            </a:prstGeom>
          </p:spPr>
        </p:pic>
        <p:grpSp>
          <p:nvGrpSpPr>
            <p:cNvPr id="9" name="群組 47">
              <a:extLst>
                <a:ext uri="{FF2B5EF4-FFF2-40B4-BE49-F238E27FC236}">
                  <a16:creationId xmlns:a16="http://schemas.microsoft.com/office/drawing/2014/main" id="{86A65CE5-432F-4EDD-8013-C9529004A8A9}"/>
                </a:ext>
              </a:extLst>
            </p:cNvPr>
            <p:cNvGrpSpPr/>
            <p:nvPr/>
          </p:nvGrpSpPr>
          <p:grpSpPr>
            <a:xfrm>
              <a:off x="10477230" y="4528346"/>
              <a:ext cx="1362897" cy="406200"/>
              <a:chOff x="7584538" y="5498765"/>
              <a:chExt cx="1362897" cy="406200"/>
            </a:xfrm>
          </p:grpSpPr>
          <p:sp>
            <p:nvSpPr>
              <p:cNvPr id="11" name="Google Shape;442;p24">
                <a:extLst>
                  <a:ext uri="{FF2B5EF4-FFF2-40B4-BE49-F238E27FC236}">
                    <a16:creationId xmlns:a16="http://schemas.microsoft.com/office/drawing/2014/main" id="{4E8D15D3-EC50-411F-A33A-21E9BE7F11CF}"/>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A</a:t>
                </a:r>
                <a:endParaRPr sz="1050" b="1">
                  <a:latin typeface="Arial" panose="020B0604020202020204" pitchFamily="34" charset="0"/>
                  <a:cs typeface="Arial" panose="020B0604020202020204" pitchFamily="34" charset="0"/>
                  <a:sym typeface="+mn-lt"/>
                </a:endParaRPr>
              </a:p>
            </p:txBody>
          </p:sp>
          <p:sp>
            <p:nvSpPr>
              <p:cNvPr id="12" name="Google Shape;443;p24">
                <a:extLst>
                  <a:ext uri="{FF2B5EF4-FFF2-40B4-BE49-F238E27FC236}">
                    <a16:creationId xmlns:a16="http://schemas.microsoft.com/office/drawing/2014/main" id="{08A27F3B-B2F3-4ABC-A545-C8431204245D}"/>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C</a:t>
                </a:r>
                <a:endParaRPr sz="1050" b="1">
                  <a:latin typeface="Arial" panose="020B0604020202020204" pitchFamily="34" charset="0"/>
                  <a:cs typeface="Arial" panose="020B0604020202020204" pitchFamily="34" charset="0"/>
                  <a:sym typeface="+mn-lt"/>
                </a:endParaRPr>
              </a:p>
            </p:txBody>
          </p:sp>
          <p:sp>
            <p:nvSpPr>
              <p:cNvPr id="13" name="Google Shape;444;p24">
                <a:extLst>
                  <a:ext uri="{FF2B5EF4-FFF2-40B4-BE49-F238E27FC236}">
                    <a16:creationId xmlns:a16="http://schemas.microsoft.com/office/drawing/2014/main" id="{07F64BAC-B71F-4A15-9798-D4F4A556295F}"/>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B</a:t>
                </a:r>
                <a:endParaRPr sz="1050" b="1">
                  <a:latin typeface="Arial" panose="020B0604020202020204" pitchFamily="34" charset="0"/>
                  <a:cs typeface="Arial" panose="020B0604020202020204" pitchFamily="34" charset="0"/>
                  <a:sym typeface="+mn-lt"/>
                </a:endParaRPr>
              </a:p>
            </p:txBody>
          </p:sp>
          <p:sp>
            <p:nvSpPr>
              <p:cNvPr id="14" name="Google Shape;445;p24">
                <a:extLst>
                  <a:ext uri="{FF2B5EF4-FFF2-40B4-BE49-F238E27FC236}">
                    <a16:creationId xmlns:a16="http://schemas.microsoft.com/office/drawing/2014/main" id="{10114EE8-36EB-414C-A9EB-C10CFB10697E}"/>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D</a:t>
                </a:r>
                <a:endParaRPr sz="1050" b="1">
                  <a:latin typeface="Arial" panose="020B0604020202020204" pitchFamily="34" charset="0"/>
                  <a:cs typeface="Arial" panose="020B0604020202020204" pitchFamily="34" charset="0"/>
                  <a:sym typeface="+mn-lt"/>
                </a:endParaRPr>
              </a:p>
            </p:txBody>
          </p:sp>
        </p:grpSp>
      </p:grpSp>
      <p:grpSp>
        <p:nvGrpSpPr>
          <p:cNvPr id="15" name="群組 14">
            <a:extLst>
              <a:ext uri="{FF2B5EF4-FFF2-40B4-BE49-F238E27FC236}">
                <a16:creationId xmlns:a16="http://schemas.microsoft.com/office/drawing/2014/main" id="{2B5FF71A-0367-45BF-A2D9-FE22B6E16730}"/>
              </a:ext>
            </a:extLst>
          </p:cNvPr>
          <p:cNvGrpSpPr/>
          <p:nvPr/>
        </p:nvGrpSpPr>
        <p:grpSpPr>
          <a:xfrm>
            <a:off x="3994940" y="3772835"/>
            <a:ext cx="2933389" cy="761493"/>
            <a:chOff x="6147389" y="4066228"/>
            <a:chExt cx="6074346" cy="1576868"/>
          </a:xfrm>
        </p:grpSpPr>
        <p:pic>
          <p:nvPicPr>
            <p:cNvPr id="16" name="圖形 45">
              <a:extLst>
                <a:ext uri="{FF2B5EF4-FFF2-40B4-BE49-F238E27FC236}">
                  <a16:creationId xmlns:a16="http://schemas.microsoft.com/office/drawing/2014/main" id="{D2632166-490E-4EA4-B14A-227D9496A54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47389" y="4066228"/>
              <a:ext cx="2786007" cy="1576868"/>
            </a:xfrm>
            <a:prstGeom prst="rect">
              <a:avLst/>
            </a:prstGeom>
          </p:spPr>
        </p:pic>
        <p:sp>
          <p:nvSpPr>
            <p:cNvPr id="18" name="Google Shape;448;p24">
              <a:extLst>
                <a:ext uri="{FF2B5EF4-FFF2-40B4-BE49-F238E27FC236}">
                  <a16:creationId xmlns:a16="http://schemas.microsoft.com/office/drawing/2014/main" id="{18FD0C58-9769-4DCF-B38C-2A2EF3D85822}"/>
                </a:ext>
              </a:extLst>
            </p:cNvPr>
            <p:cNvSpPr/>
            <p:nvPr/>
          </p:nvSpPr>
          <p:spPr>
            <a:xfrm>
              <a:off x="9478037" y="5070177"/>
              <a:ext cx="2743698" cy="315096"/>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b="1">
                  <a:solidFill>
                    <a:srgbClr val="00FFFF"/>
                  </a:solidFill>
                  <a:latin typeface="Arial" panose="020B0604020202020204" pitchFamily="34" charset="0"/>
                  <a:cs typeface="Arial" panose="020B0604020202020204" pitchFamily="34" charset="0"/>
                  <a:sym typeface="+mn-lt"/>
                </a:rPr>
                <a:t>Deduplicated Data</a:t>
              </a:r>
              <a:endParaRPr lang="en-US" sz="1050" b="1">
                <a:solidFill>
                  <a:srgbClr val="00FFFF"/>
                </a:solidFill>
                <a:latin typeface="Arial" panose="020B0604020202020204" pitchFamily="34" charset="0"/>
                <a:cs typeface="Arial" panose="020B0604020202020204" pitchFamily="34" charset="0"/>
                <a:sym typeface="+mn-lt"/>
              </a:endParaRPr>
            </a:p>
          </p:txBody>
        </p:sp>
      </p:grpSp>
      <p:grpSp>
        <p:nvGrpSpPr>
          <p:cNvPr id="23" name="群組 22">
            <a:extLst>
              <a:ext uri="{FF2B5EF4-FFF2-40B4-BE49-F238E27FC236}">
                <a16:creationId xmlns:a16="http://schemas.microsoft.com/office/drawing/2014/main" id="{B7BDF2F5-4ABC-4884-8AA5-BAEA6B5CD11E}"/>
              </a:ext>
            </a:extLst>
          </p:cNvPr>
          <p:cNvGrpSpPr/>
          <p:nvPr/>
        </p:nvGrpSpPr>
        <p:grpSpPr>
          <a:xfrm>
            <a:off x="2486708" y="3772835"/>
            <a:ext cx="1345403" cy="761493"/>
            <a:chOff x="2576979" y="4066229"/>
            <a:chExt cx="2786007" cy="1576868"/>
          </a:xfrm>
        </p:grpSpPr>
        <p:pic>
          <p:nvPicPr>
            <p:cNvPr id="24" name="圖形 42">
              <a:extLst>
                <a:ext uri="{FF2B5EF4-FFF2-40B4-BE49-F238E27FC236}">
                  <a16:creationId xmlns:a16="http://schemas.microsoft.com/office/drawing/2014/main" id="{2A15936A-3FFB-466B-BA5E-6F0F2333DFA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76979" y="4066229"/>
              <a:ext cx="2786007" cy="1576868"/>
            </a:xfrm>
            <a:prstGeom prst="rect">
              <a:avLst/>
            </a:prstGeom>
          </p:spPr>
        </p:pic>
        <p:grpSp>
          <p:nvGrpSpPr>
            <p:cNvPr id="25" name="群組 43">
              <a:extLst>
                <a:ext uri="{FF2B5EF4-FFF2-40B4-BE49-F238E27FC236}">
                  <a16:creationId xmlns:a16="http://schemas.microsoft.com/office/drawing/2014/main" id="{7E1C7E63-E99A-4C2F-8DA2-B890C3CA3F11}"/>
                </a:ext>
              </a:extLst>
            </p:cNvPr>
            <p:cNvGrpSpPr/>
            <p:nvPr/>
          </p:nvGrpSpPr>
          <p:grpSpPr>
            <a:xfrm>
              <a:off x="3065882" y="4256204"/>
              <a:ext cx="1852740" cy="909847"/>
              <a:chOff x="4327765" y="3622547"/>
              <a:chExt cx="1852740" cy="909847"/>
            </a:xfrm>
          </p:grpSpPr>
          <p:sp>
            <p:nvSpPr>
              <p:cNvPr id="27" name="Google Shape;428;p24">
                <a:extLst>
                  <a:ext uri="{FF2B5EF4-FFF2-40B4-BE49-F238E27FC236}">
                    <a16:creationId xmlns:a16="http://schemas.microsoft.com/office/drawing/2014/main" id="{016ECB6F-B995-4CF3-8B6A-01B7F4A648C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A</a:t>
                </a:r>
                <a:endParaRPr sz="1050" b="1">
                  <a:latin typeface="Arial" panose="020B0604020202020204" pitchFamily="34" charset="0"/>
                  <a:cs typeface="Arial" panose="020B0604020202020204" pitchFamily="34" charset="0"/>
                  <a:sym typeface="+mn-lt"/>
                </a:endParaRPr>
              </a:p>
            </p:txBody>
          </p:sp>
          <p:sp>
            <p:nvSpPr>
              <p:cNvPr id="28" name="Google Shape;429;p24">
                <a:extLst>
                  <a:ext uri="{FF2B5EF4-FFF2-40B4-BE49-F238E27FC236}">
                    <a16:creationId xmlns:a16="http://schemas.microsoft.com/office/drawing/2014/main" id="{B02CDA60-37B0-4753-BE18-4DFCF879CDFE}"/>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C</a:t>
                </a:r>
                <a:endParaRPr sz="1050" b="1">
                  <a:latin typeface="Arial" panose="020B0604020202020204" pitchFamily="34" charset="0"/>
                  <a:cs typeface="Arial" panose="020B0604020202020204" pitchFamily="34" charset="0"/>
                  <a:sym typeface="+mn-lt"/>
                </a:endParaRPr>
              </a:p>
            </p:txBody>
          </p:sp>
          <p:sp>
            <p:nvSpPr>
              <p:cNvPr id="29" name="Google Shape;430;p24">
                <a:extLst>
                  <a:ext uri="{FF2B5EF4-FFF2-40B4-BE49-F238E27FC236}">
                    <a16:creationId xmlns:a16="http://schemas.microsoft.com/office/drawing/2014/main" id="{12D8572A-95A8-4FD1-A6B5-004F18642F3B}"/>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B</a:t>
                </a:r>
                <a:endParaRPr sz="1050" b="1">
                  <a:latin typeface="Arial" panose="020B0604020202020204" pitchFamily="34" charset="0"/>
                  <a:cs typeface="Arial" panose="020B0604020202020204" pitchFamily="34" charset="0"/>
                  <a:sym typeface="+mn-lt"/>
                </a:endParaRPr>
              </a:p>
            </p:txBody>
          </p:sp>
          <p:sp>
            <p:nvSpPr>
              <p:cNvPr id="30" name="Google Shape;431;p24">
                <a:extLst>
                  <a:ext uri="{FF2B5EF4-FFF2-40B4-BE49-F238E27FC236}">
                    <a16:creationId xmlns:a16="http://schemas.microsoft.com/office/drawing/2014/main" id="{E535D319-5D34-4BA9-B02F-6B459EFC8A2F}"/>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D</a:t>
                </a:r>
                <a:endParaRPr sz="1050" b="1">
                  <a:latin typeface="Arial" panose="020B0604020202020204" pitchFamily="34" charset="0"/>
                  <a:cs typeface="Arial" panose="020B0604020202020204" pitchFamily="34" charset="0"/>
                  <a:sym typeface="+mn-lt"/>
                </a:endParaRPr>
              </a:p>
            </p:txBody>
          </p:sp>
          <p:sp>
            <p:nvSpPr>
              <p:cNvPr id="31" name="Google Shape;432;p24">
                <a:extLst>
                  <a:ext uri="{FF2B5EF4-FFF2-40B4-BE49-F238E27FC236}">
                    <a16:creationId xmlns:a16="http://schemas.microsoft.com/office/drawing/2014/main" id="{912A07D9-11F8-45BE-802A-71E58191D307}"/>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A</a:t>
                </a:r>
                <a:endParaRPr sz="1050" b="1">
                  <a:latin typeface="Arial" panose="020B0604020202020204" pitchFamily="34" charset="0"/>
                  <a:cs typeface="Arial" panose="020B0604020202020204" pitchFamily="34" charset="0"/>
                  <a:sym typeface="+mn-lt"/>
                </a:endParaRPr>
              </a:p>
            </p:txBody>
          </p:sp>
          <p:sp>
            <p:nvSpPr>
              <p:cNvPr id="32" name="Google Shape;433;p24">
                <a:extLst>
                  <a:ext uri="{FF2B5EF4-FFF2-40B4-BE49-F238E27FC236}">
                    <a16:creationId xmlns:a16="http://schemas.microsoft.com/office/drawing/2014/main" id="{337A1D43-A105-4575-B11E-CF7BF9D34BFF}"/>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C</a:t>
                </a:r>
                <a:endParaRPr sz="1050" b="1">
                  <a:latin typeface="Arial" panose="020B0604020202020204" pitchFamily="34" charset="0"/>
                  <a:cs typeface="Arial" panose="020B0604020202020204" pitchFamily="34" charset="0"/>
                  <a:sym typeface="+mn-lt"/>
                </a:endParaRPr>
              </a:p>
            </p:txBody>
          </p:sp>
          <p:sp>
            <p:nvSpPr>
              <p:cNvPr id="33" name="Google Shape;434;p24">
                <a:extLst>
                  <a:ext uri="{FF2B5EF4-FFF2-40B4-BE49-F238E27FC236}">
                    <a16:creationId xmlns:a16="http://schemas.microsoft.com/office/drawing/2014/main" id="{075BE3CD-9791-4D3A-B493-EA34C202E4D0}"/>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B</a:t>
                </a:r>
                <a:endParaRPr sz="1050" b="1">
                  <a:latin typeface="Arial" panose="020B0604020202020204" pitchFamily="34" charset="0"/>
                  <a:cs typeface="Arial" panose="020B0604020202020204" pitchFamily="34" charset="0"/>
                  <a:sym typeface="+mn-lt"/>
                </a:endParaRPr>
              </a:p>
            </p:txBody>
          </p:sp>
          <p:sp>
            <p:nvSpPr>
              <p:cNvPr id="34" name="Google Shape;435;p24">
                <a:extLst>
                  <a:ext uri="{FF2B5EF4-FFF2-40B4-BE49-F238E27FC236}">
                    <a16:creationId xmlns:a16="http://schemas.microsoft.com/office/drawing/2014/main" id="{90B3B86C-B820-4BE2-AED9-CE437B7F0D56}"/>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D</a:t>
                </a:r>
                <a:endParaRPr sz="1050" b="1">
                  <a:latin typeface="Arial" panose="020B0604020202020204" pitchFamily="34" charset="0"/>
                  <a:cs typeface="Arial" panose="020B0604020202020204" pitchFamily="34" charset="0"/>
                  <a:sym typeface="+mn-lt"/>
                </a:endParaRPr>
              </a:p>
            </p:txBody>
          </p:sp>
        </p:grpSp>
        <p:sp>
          <p:nvSpPr>
            <p:cNvPr id="26" name="Google Shape;447;p24">
              <a:extLst>
                <a:ext uri="{FF2B5EF4-FFF2-40B4-BE49-F238E27FC236}">
                  <a16:creationId xmlns:a16="http://schemas.microsoft.com/office/drawing/2014/main" id="{835921C6-DC9C-40DA-9D6F-25D731302BCE}"/>
                </a:ext>
              </a:extLst>
            </p:cNvPr>
            <p:cNvSpPr/>
            <p:nvPr/>
          </p:nvSpPr>
          <p:spPr>
            <a:xfrm>
              <a:off x="2750097" y="5180306"/>
              <a:ext cx="2433578" cy="409936"/>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b="1">
                  <a:solidFill>
                    <a:srgbClr val="00FFFF"/>
                  </a:solidFill>
                  <a:latin typeface="Arial" panose="020B0604020202020204" pitchFamily="34" charset="0"/>
                  <a:cs typeface="Arial" panose="020B0604020202020204" pitchFamily="34" charset="0"/>
                  <a:sym typeface="+mn-lt"/>
                </a:rPr>
                <a:t>Original Data</a:t>
              </a:r>
              <a:endParaRPr lang="en-US" sz="1050" b="1">
                <a:solidFill>
                  <a:srgbClr val="00FFFF"/>
                </a:solidFill>
                <a:latin typeface="Arial" panose="020B0604020202020204" pitchFamily="34" charset="0"/>
                <a:cs typeface="Arial" panose="020B0604020202020204" pitchFamily="34" charset="0"/>
                <a:sym typeface="+mn-lt"/>
              </a:endParaRPr>
            </a:p>
          </p:txBody>
        </p:sp>
      </p:grpSp>
      <p:grpSp>
        <p:nvGrpSpPr>
          <p:cNvPr id="35" name="群組 34">
            <a:extLst>
              <a:ext uri="{FF2B5EF4-FFF2-40B4-BE49-F238E27FC236}">
                <a16:creationId xmlns:a16="http://schemas.microsoft.com/office/drawing/2014/main" id="{F3E25E67-72A2-4986-ABE9-C286DB5DCFFF}"/>
              </a:ext>
            </a:extLst>
          </p:cNvPr>
          <p:cNvGrpSpPr/>
          <p:nvPr/>
        </p:nvGrpSpPr>
        <p:grpSpPr>
          <a:xfrm>
            <a:off x="7102804" y="3772835"/>
            <a:ext cx="1345403" cy="761493"/>
            <a:chOff x="9725980" y="1758187"/>
            <a:chExt cx="2786007" cy="1576868"/>
          </a:xfrm>
        </p:grpSpPr>
        <p:pic>
          <p:nvPicPr>
            <p:cNvPr id="36" name="圖形 44">
              <a:extLst>
                <a:ext uri="{FF2B5EF4-FFF2-40B4-BE49-F238E27FC236}">
                  <a16:creationId xmlns:a16="http://schemas.microsoft.com/office/drawing/2014/main" id="{6FF2E2DC-2E4B-4621-AF67-7B63265E3C8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25980" y="1758187"/>
              <a:ext cx="2786007" cy="1576868"/>
            </a:xfrm>
            <a:prstGeom prst="rect">
              <a:avLst/>
            </a:prstGeom>
          </p:spPr>
        </p:pic>
        <p:sp>
          <p:nvSpPr>
            <p:cNvPr id="37" name="Google Shape;453;p24">
              <a:extLst>
                <a:ext uri="{FF2B5EF4-FFF2-40B4-BE49-F238E27FC236}">
                  <a16:creationId xmlns:a16="http://schemas.microsoft.com/office/drawing/2014/main" id="{A242DB51-E193-437B-80F1-DEA63DBD66A5}"/>
                </a:ext>
              </a:extLst>
            </p:cNvPr>
            <p:cNvSpPr/>
            <p:nvPr/>
          </p:nvSpPr>
          <p:spPr>
            <a:xfrm>
              <a:off x="10415735" y="2858884"/>
              <a:ext cx="1457100" cy="253500"/>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b="1">
                  <a:solidFill>
                    <a:srgbClr val="00FFFF"/>
                  </a:solidFill>
                  <a:latin typeface="Arial" panose="020B0604020202020204" pitchFamily="34" charset="0"/>
                  <a:cs typeface="Arial" panose="020B0604020202020204" pitchFamily="34" charset="0"/>
                  <a:sym typeface="+mn-lt"/>
                </a:rPr>
                <a:t>SSD Pool</a:t>
              </a:r>
              <a:endParaRPr lang="en-US" sz="1050" b="1">
                <a:solidFill>
                  <a:srgbClr val="00FFFF"/>
                </a:solidFill>
                <a:latin typeface="Arial" panose="020B0604020202020204" pitchFamily="34" charset="0"/>
                <a:cs typeface="Arial" panose="020B0604020202020204" pitchFamily="34" charset="0"/>
                <a:sym typeface="+mn-lt"/>
              </a:endParaRPr>
            </a:p>
          </p:txBody>
        </p:sp>
        <p:pic>
          <p:nvPicPr>
            <p:cNvPr id="38" name="圖形 37">
              <a:extLst>
                <a:ext uri="{FF2B5EF4-FFF2-40B4-BE49-F238E27FC236}">
                  <a16:creationId xmlns:a16="http://schemas.microsoft.com/office/drawing/2014/main" id="{DFDDFB67-25A1-4869-A649-2A7A34D1AB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40036" y="2014501"/>
              <a:ext cx="617065" cy="785355"/>
            </a:xfrm>
            <a:prstGeom prst="rect">
              <a:avLst/>
            </a:prstGeom>
          </p:spPr>
        </p:pic>
        <p:pic>
          <p:nvPicPr>
            <p:cNvPr id="39" name="圖形 38">
              <a:extLst>
                <a:ext uri="{FF2B5EF4-FFF2-40B4-BE49-F238E27FC236}">
                  <a16:creationId xmlns:a16="http://schemas.microsoft.com/office/drawing/2014/main" id="{894F30A5-F9A6-42CB-93FB-5989D24E10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17667" y="2014501"/>
              <a:ext cx="617065" cy="785355"/>
            </a:xfrm>
            <a:prstGeom prst="rect">
              <a:avLst/>
            </a:prstGeom>
          </p:spPr>
        </p:pic>
        <p:pic>
          <p:nvPicPr>
            <p:cNvPr id="40" name="圖形 39">
              <a:extLst>
                <a:ext uri="{FF2B5EF4-FFF2-40B4-BE49-F238E27FC236}">
                  <a16:creationId xmlns:a16="http://schemas.microsoft.com/office/drawing/2014/main" id="{4E1F6ED3-8A80-483B-A47F-A8898A56D7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90669" y="2014501"/>
              <a:ext cx="617065" cy="785355"/>
            </a:xfrm>
            <a:prstGeom prst="rect">
              <a:avLst/>
            </a:prstGeom>
          </p:spPr>
        </p:pic>
      </p:grpSp>
      <p:grpSp>
        <p:nvGrpSpPr>
          <p:cNvPr id="41" name="群組 49">
            <a:extLst>
              <a:ext uri="{FF2B5EF4-FFF2-40B4-BE49-F238E27FC236}">
                <a16:creationId xmlns:a16="http://schemas.microsoft.com/office/drawing/2014/main" id="{F3C59377-00BD-4423-8A25-D3C0CD348115}"/>
              </a:ext>
            </a:extLst>
          </p:cNvPr>
          <p:cNvGrpSpPr/>
          <p:nvPr/>
        </p:nvGrpSpPr>
        <p:grpSpPr>
          <a:xfrm rot="5400000">
            <a:off x="2726594" y="2995778"/>
            <a:ext cx="862641" cy="672188"/>
            <a:chOff x="2641159" y="3469016"/>
            <a:chExt cx="1085362" cy="896250"/>
          </a:xfrm>
        </p:grpSpPr>
        <p:sp>
          <p:nvSpPr>
            <p:cNvPr id="42" name="Google Shape;455;p24">
              <a:extLst>
                <a:ext uri="{FF2B5EF4-FFF2-40B4-BE49-F238E27FC236}">
                  <a16:creationId xmlns:a16="http://schemas.microsoft.com/office/drawing/2014/main" id="{23A68C3D-3048-412C-A46D-DC92C4DDA415}"/>
                </a:ext>
              </a:extLst>
            </p:cNvPr>
            <p:cNvSpPr/>
            <p:nvPr/>
          </p:nvSpPr>
          <p:spPr>
            <a:xfrm>
              <a:off x="2641159" y="346901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cs typeface="+mn-ea"/>
                <a:sym typeface="+mn-lt"/>
              </a:endParaRPr>
            </a:p>
          </p:txBody>
        </p:sp>
        <p:sp>
          <p:nvSpPr>
            <p:cNvPr id="43" name="Google Shape;456;p24">
              <a:extLst>
                <a:ext uri="{FF2B5EF4-FFF2-40B4-BE49-F238E27FC236}">
                  <a16:creationId xmlns:a16="http://schemas.microsoft.com/office/drawing/2014/main" id="{7E7CAFB3-F1B4-4F6E-8CB6-0FF66B57A259}"/>
                </a:ext>
              </a:extLst>
            </p:cNvPr>
            <p:cNvSpPr/>
            <p:nvPr/>
          </p:nvSpPr>
          <p:spPr>
            <a:xfrm>
              <a:off x="2641159" y="3790391"/>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cs typeface="+mn-ea"/>
                <a:sym typeface="+mn-lt"/>
              </a:endParaRPr>
            </a:p>
          </p:txBody>
        </p:sp>
        <p:sp>
          <p:nvSpPr>
            <p:cNvPr id="44" name="Google Shape;457;p24">
              <a:extLst>
                <a:ext uri="{FF2B5EF4-FFF2-40B4-BE49-F238E27FC236}">
                  <a16:creationId xmlns:a16="http://schemas.microsoft.com/office/drawing/2014/main" id="{1A275510-ECB1-44F8-AD8E-7FC23C087668}"/>
                </a:ext>
              </a:extLst>
            </p:cNvPr>
            <p:cNvSpPr/>
            <p:nvPr/>
          </p:nvSpPr>
          <p:spPr>
            <a:xfrm>
              <a:off x="2641159" y="411176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cs typeface="+mn-ea"/>
                <a:sym typeface="+mn-lt"/>
              </a:endParaRPr>
            </a:p>
          </p:txBody>
        </p:sp>
      </p:grpSp>
      <p:sp>
        <p:nvSpPr>
          <p:cNvPr id="50" name="Google Shape;461;p24">
            <a:extLst>
              <a:ext uri="{FF2B5EF4-FFF2-40B4-BE49-F238E27FC236}">
                <a16:creationId xmlns:a16="http://schemas.microsoft.com/office/drawing/2014/main" id="{9F492E3E-586A-4AB3-9E1E-D1B25FBDE089}"/>
              </a:ext>
            </a:extLst>
          </p:cNvPr>
          <p:cNvSpPr/>
          <p:nvPr/>
        </p:nvSpPr>
        <p:spPr>
          <a:xfrm>
            <a:off x="3427159" y="3408779"/>
            <a:ext cx="595572" cy="194396"/>
          </a:xfrm>
          <a:prstGeom prst="rect">
            <a:avLst/>
          </a:prstGeom>
          <a:noFill/>
          <a:ln>
            <a:noFill/>
          </a:ln>
          <a:effectLst>
            <a:outerShdw blurRad="215900" dist="38100" dir="2700000" algn="tl" rotWithShape="0">
              <a:prstClr val="black">
                <a:alpha val="74000"/>
              </a:prstClr>
            </a:outerShdw>
          </a:effectLst>
        </p:spPr>
        <p:txBody>
          <a:bodyPr spcFirstLastPara="1" wrap="square" lIns="68569" tIns="68569" rIns="68569" bIns="68569" anchor="ctr" anchorCtr="0">
            <a:noAutofit/>
          </a:bodyPr>
          <a:lstStyle/>
          <a:p>
            <a:pPr>
              <a:buClr>
                <a:srgbClr val="D8D8D8"/>
              </a:buClr>
              <a:buSzPts val="1200"/>
            </a:pPr>
            <a:r>
              <a:rPr lang="en-US" sz="1000" b="1">
                <a:solidFill>
                  <a:schemeClr val="bg1"/>
                </a:solidFill>
                <a:latin typeface="Arial" panose="020B0604020202020204" pitchFamily="34" charset="0"/>
                <a:cs typeface="Arial" panose="020B0604020202020204" pitchFamily="34" charset="0"/>
                <a:sym typeface="+mn-lt"/>
              </a:rPr>
              <a:t>Write</a:t>
            </a:r>
            <a:endParaRPr lang="en-US" sz="1100" b="1">
              <a:solidFill>
                <a:schemeClr val="bg1"/>
              </a:solidFill>
              <a:latin typeface="Arial" panose="020B0604020202020204" pitchFamily="34" charset="0"/>
              <a:cs typeface="Arial" panose="020B0604020202020204" pitchFamily="34" charset="0"/>
              <a:sym typeface="+mn-lt"/>
            </a:endParaRPr>
          </a:p>
        </p:txBody>
      </p:sp>
      <p:sp>
        <p:nvSpPr>
          <p:cNvPr id="51" name="Google Shape;460;p24">
            <a:extLst>
              <a:ext uri="{FF2B5EF4-FFF2-40B4-BE49-F238E27FC236}">
                <a16:creationId xmlns:a16="http://schemas.microsoft.com/office/drawing/2014/main" id="{E2032D9E-7439-40F4-A1F0-9782FBC0BC50}"/>
              </a:ext>
            </a:extLst>
          </p:cNvPr>
          <p:cNvSpPr/>
          <p:nvPr/>
        </p:nvSpPr>
        <p:spPr>
          <a:xfrm>
            <a:off x="6383218" y="4520976"/>
            <a:ext cx="1859503" cy="402059"/>
          </a:xfrm>
          <a:prstGeom prst="rect">
            <a:avLst/>
          </a:prstGeom>
          <a:noFill/>
          <a:ln>
            <a:noFill/>
          </a:ln>
        </p:spPr>
        <p:txBody>
          <a:bodyPr spcFirstLastPara="1" wrap="square" lIns="68569" tIns="68569" rIns="68569" bIns="68569" anchor="t" anchorCtr="0">
            <a:noAutofit/>
          </a:bodyPr>
          <a:lstStyle/>
          <a:p>
            <a:pPr algn="ctr">
              <a:buClr>
                <a:srgbClr val="D8D8D8"/>
              </a:buClr>
              <a:buSzPts val="1200"/>
            </a:pPr>
            <a:r>
              <a:rPr lang="en-US" sz="1000" b="1">
                <a:solidFill>
                  <a:schemeClr val="bg1"/>
                </a:solidFill>
                <a:latin typeface="Arial" panose="020B0604020202020204" pitchFamily="34" charset="0"/>
                <a:cs typeface="Arial" panose="020B0604020202020204" pitchFamily="34" charset="0"/>
                <a:sym typeface="+mn-lt"/>
              </a:rPr>
              <a:t>Write to SSDs as sequential as much as possible.</a:t>
            </a:r>
          </a:p>
        </p:txBody>
      </p:sp>
      <p:sp>
        <p:nvSpPr>
          <p:cNvPr id="52" name="Google Shape;459;p24">
            <a:extLst>
              <a:ext uri="{FF2B5EF4-FFF2-40B4-BE49-F238E27FC236}">
                <a16:creationId xmlns:a16="http://schemas.microsoft.com/office/drawing/2014/main" id="{473E2F7E-3B44-4FC5-B8C0-A378FA58AEA6}"/>
              </a:ext>
            </a:extLst>
          </p:cNvPr>
          <p:cNvSpPr/>
          <p:nvPr/>
        </p:nvSpPr>
        <p:spPr>
          <a:xfrm>
            <a:off x="3373549" y="4539305"/>
            <a:ext cx="1038668" cy="190125"/>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en-US" sz="1000" b="1">
                <a:solidFill>
                  <a:schemeClr val="bg1"/>
                </a:solidFill>
                <a:latin typeface="Arial" panose="020B0604020202020204" pitchFamily="34" charset="0"/>
                <a:cs typeface="Arial" panose="020B0604020202020204" pitchFamily="34" charset="0"/>
                <a:sym typeface="+mn-lt"/>
              </a:rPr>
              <a:t>Compression</a:t>
            </a:r>
          </a:p>
        </p:txBody>
      </p:sp>
      <p:sp>
        <p:nvSpPr>
          <p:cNvPr id="53" name="Google Shape;458;p24">
            <a:extLst>
              <a:ext uri="{FF2B5EF4-FFF2-40B4-BE49-F238E27FC236}">
                <a16:creationId xmlns:a16="http://schemas.microsoft.com/office/drawing/2014/main" id="{1D93076F-B5CD-48F4-BBA9-23138847AF7E}"/>
              </a:ext>
            </a:extLst>
          </p:cNvPr>
          <p:cNvSpPr/>
          <p:nvPr/>
        </p:nvSpPr>
        <p:spPr>
          <a:xfrm>
            <a:off x="4949981" y="4539305"/>
            <a:ext cx="1099483" cy="161579"/>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en-US" sz="1000" b="1">
                <a:solidFill>
                  <a:schemeClr val="bg1"/>
                </a:solidFill>
                <a:latin typeface="Arial" panose="020B0604020202020204" pitchFamily="34" charset="0"/>
                <a:cs typeface="Arial" panose="020B0604020202020204" pitchFamily="34" charset="0"/>
                <a:sym typeface="+mn-lt"/>
              </a:rPr>
              <a:t>Deduplication</a:t>
            </a:r>
          </a:p>
        </p:txBody>
      </p:sp>
      <p:grpSp>
        <p:nvGrpSpPr>
          <p:cNvPr id="55" name="群組 54">
            <a:extLst>
              <a:ext uri="{FF2B5EF4-FFF2-40B4-BE49-F238E27FC236}">
                <a16:creationId xmlns:a16="http://schemas.microsoft.com/office/drawing/2014/main" id="{6E4E9887-AE26-4F2E-A7CD-FC520DE690C5}"/>
              </a:ext>
            </a:extLst>
          </p:cNvPr>
          <p:cNvGrpSpPr/>
          <p:nvPr/>
        </p:nvGrpSpPr>
        <p:grpSpPr>
          <a:xfrm>
            <a:off x="3697526" y="4009230"/>
            <a:ext cx="3512864" cy="340875"/>
            <a:chOff x="5102577" y="5060423"/>
            <a:chExt cx="4683818" cy="454500"/>
          </a:xfrm>
        </p:grpSpPr>
        <p:sp>
          <p:nvSpPr>
            <p:cNvPr id="56" name="Google Shape;451;p24">
              <a:extLst>
                <a:ext uri="{FF2B5EF4-FFF2-40B4-BE49-F238E27FC236}">
                  <a16:creationId xmlns:a16="http://schemas.microsoft.com/office/drawing/2014/main" id="{EE9DB14F-5C16-441E-A983-6CBE1E21477D}"/>
                </a:ext>
              </a:extLst>
            </p:cNvPr>
            <p:cNvSpPr/>
            <p:nvPr/>
          </p:nvSpPr>
          <p:spPr>
            <a:xfrm>
              <a:off x="7114473"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lang="en-US" sz="1050" b="1">
                <a:latin typeface="Arial" panose="020B0604020202020204" pitchFamily="34" charset="0"/>
                <a:cs typeface="Arial" panose="020B0604020202020204" pitchFamily="34" charset="0"/>
                <a:sym typeface="+mn-lt"/>
              </a:endParaRPr>
            </a:p>
          </p:txBody>
        </p:sp>
        <p:sp>
          <p:nvSpPr>
            <p:cNvPr id="57" name="Google Shape;451;p24">
              <a:extLst>
                <a:ext uri="{FF2B5EF4-FFF2-40B4-BE49-F238E27FC236}">
                  <a16:creationId xmlns:a16="http://schemas.microsoft.com/office/drawing/2014/main" id="{5CA4425F-B621-457A-8A2D-1271A1534D53}"/>
                </a:ext>
              </a:extLst>
            </p:cNvPr>
            <p:cNvSpPr/>
            <p:nvPr/>
          </p:nvSpPr>
          <p:spPr>
            <a:xfrm>
              <a:off x="9206604"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lang="en-US" sz="1050" b="1">
                <a:latin typeface="Arial" panose="020B0604020202020204" pitchFamily="34" charset="0"/>
                <a:cs typeface="Arial" panose="020B0604020202020204" pitchFamily="34" charset="0"/>
                <a:sym typeface="+mn-lt"/>
              </a:endParaRPr>
            </a:p>
          </p:txBody>
        </p:sp>
        <p:sp>
          <p:nvSpPr>
            <p:cNvPr id="58" name="Google Shape;451;p24">
              <a:extLst>
                <a:ext uri="{FF2B5EF4-FFF2-40B4-BE49-F238E27FC236}">
                  <a16:creationId xmlns:a16="http://schemas.microsoft.com/office/drawing/2014/main" id="{0B818020-B201-49D1-ABC6-42E4C8AD8B1E}"/>
                </a:ext>
              </a:extLst>
            </p:cNvPr>
            <p:cNvSpPr/>
            <p:nvPr/>
          </p:nvSpPr>
          <p:spPr>
            <a:xfrm>
              <a:off x="5102577"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lang="en-US" sz="1050" b="1">
                <a:latin typeface="Arial" panose="020B0604020202020204" pitchFamily="34" charset="0"/>
                <a:cs typeface="Arial" panose="020B0604020202020204" pitchFamily="34" charset="0"/>
                <a:sym typeface="+mn-lt"/>
              </a:endParaRPr>
            </a:p>
          </p:txBody>
        </p:sp>
      </p:grpSp>
      <p:sp>
        <p:nvSpPr>
          <p:cNvPr id="59" name="Google Shape;449;p24">
            <a:extLst>
              <a:ext uri="{FF2B5EF4-FFF2-40B4-BE49-F238E27FC236}">
                <a16:creationId xmlns:a16="http://schemas.microsoft.com/office/drawing/2014/main" id="{CCA07573-BE7E-4210-AC85-68A50B5029B4}"/>
              </a:ext>
            </a:extLst>
          </p:cNvPr>
          <p:cNvSpPr/>
          <p:nvPr/>
        </p:nvSpPr>
        <p:spPr>
          <a:xfrm>
            <a:off x="3971025" y="4347515"/>
            <a:ext cx="1436802" cy="150933"/>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b="1">
                <a:solidFill>
                  <a:srgbClr val="00FFFF"/>
                </a:solidFill>
                <a:latin typeface="Arial" panose="020B0604020202020204" pitchFamily="34" charset="0"/>
                <a:cs typeface="Arial" panose="020B0604020202020204" pitchFamily="34" charset="0"/>
                <a:sym typeface="+mn-lt"/>
              </a:rPr>
              <a:t>Compressed Data</a:t>
            </a:r>
            <a:endParaRPr lang="en-US" sz="1050" b="1">
              <a:solidFill>
                <a:srgbClr val="00FFFF"/>
              </a:solidFill>
              <a:latin typeface="Arial" panose="020B0604020202020204" pitchFamily="34" charset="0"/>
              <a:cs typeface="Arial" panose="020B0604020202020204" pitchFamily="34" charset="0"/>
              <a:sym typeface="+mn-lt"/>
            </a:endParaRPr>
          </a:p>
        </p:txBody>
      </p:sp>
      <p:sp>
        <p:nvSpPr>
          <p:cNvPr id="60" name="Google Shape;442;p24">
            <a:extLst>
              <a:ext uri="{FF2B5EF4-FFF2-40B4-BE49-F238E27FC236}">
                <a16:creationId xmlns:a16="http://schemas.microsoft.com/office/drawing/2014/main" id="{2B8F21C5-35D3-4671-AE21-69D73C7CBE55}"/>
              </a:ext>
            </a:extLst>
          </p:cNvPr>
          <p:cNvSpPr/>
          <p:nvPr/>
        </p:nvSpPr>
        <p:spPr>
          <a:xfrm>
            <a:off x="4345525" y="3898752"/>
            <a:ext cx="135313" cy="196160"/>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A</a:t>
            </a:r>
            <a:endParaRPr lang="zh-TW" altLang="en-US" sz="1050" b="1">
              <a:latin typeface="Arial" panose="020B0604020202020204" pitchFamily="34" charset="0"/>
              <a:cs typeface="Arial" panose="020B0604020202020204" pitchFamily="34" charset="0"/>
              <a:sym typeface="+mn-lt"/>
            </a:endParaRPr>
          </a:p>
        </p:txBody>
      </p:sp>
      <p:sp>
        <p:nvSpPr>
          <p:cNvPr id="61" name="Google Shape;443;p24">
            <a:extLst>
              <a:ext uri="{FF2B5EF4-FFF2-40B4-BE49-F238E27FC236}">
                <a16:creationId xmlns:a16="http://schemas.microsoft.com/office/drawing/2014/main" id="{7288F7F0-05F2-4881-A1D3-67A36AA06CB7}"/>
              </a:ext>
            </a:extLst>
          </p:cNvPr>
          <p:cNvSpPr/>
          <p:nvPr/>
        </p:nvSpPr>
        <p:spPr>
          <a:xfrm>
            <a:off x="4694092" y="3898752"/>
            <a:ext cx="135313" cy="196160"/>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C</a:t>
            </a:r>
            <a:endParaRPr lang="zh-TW" altLang="en-US" sz="1050" b="1">
              <a:latin typeface="Arial" panose="020B0604020202020204" pitchFamily="34" charset="0"/>
              <a:cs typeface="Arial" panose="020B0604020202020204" pitchFamily="34" charset="0"/>
              <a:sym typeface="+mn-lt"/>
            </a:endParaRPr>
          </a:p>
        </p:txBody>
      </p:sp>
      <p:sp>
        <p:nvSpPr>
          <p:cNvPr id="62" name="Google Shape;444;p24">
            <a:extLst>
              <a:ext uri="{FF2B5EF4-FFF2-40B4-BE49-F238E27FC236}">
                <a16:creationId xmlns:a16="http://schemas.microsoft.com/office/drawing/2014/main" id="{E47CCF98-D4F9-4A35-A917-8971B8083CC7}"/>
              </a:ext>
            </a:extLst>
          </p:cNvPr>
          <p:cNvSpPr/>
          <p:nvPr/>
        </p:nvSpPr>
        <p:spPr>
          <a:xfrm>
            <a:off x="4519808" y="3898752"/>
            <a:ext cx="135313" cy="196160"/>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B</a:t>
            </a:r>
            <a:endParaRPr lang="zh-TW" altLang="en-US" sz="1050" b="1">
              <a:latin typeface="Arial" panose="020B0604020202020204" pitchFamily="34" charset="0"/>
              <a:cs typeface="Arial" panose="020B0604020202020204" pitchFamily="34" charset="0"/>
              <a:sym typeface="+mn-lt"/>
            </a:endParaRPr>
          </a:p>
        </p:txBody>
      </p:sp>
      <p:sp>
        <p:nvSpPr>
          <p:cNvPr id="63" name="Google Shape;445;p24">
            <a:extLst>
              <a:ext uri="{FF2B5EF4-FFF2-40B4-BE49-F238E27FC236}">
                <a16:creationId xmlns:a16="http://schemas.microsoft.com/office/drawing/2014/main" id="{5AE9B2E0-7364-479B-B112-72380EE61265}"/>
              </a:ext>
            </a:extLst>
          </p:cNvPr>
          <p:cNvSpPr/>
          <p:nvPr/>
        </p:nvSpPr>
        <p:spPr>
          <a:xfrm>
            <a:off x="4868374" y="3898752"/>
            <a:ext cx="135313" cy="196160"/>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D</a:t>
            </a:r>
            <a:endParaRPr lang="zh-TW" altLang="en-US" sz="1050" b="1">
              <a:latin typeface="Arial" panose="020B0604020202020204" pitchFamily="34" charset="0"/>
              <a:cs typeface="Arial" panose="020B0604020202020204" pitchFamily="34" charset="0"/>
              <a:sym typeface="+mn-lt"/>
            </a:endParaRPr>
          </a:p>
        </p:txBody>
      </p:sp>
      <p:sp>
        <p:nvSpPr>
          <p:cNvPr id="64" name="Google Shape;442;p24">
            <a:extLst>
              <a:ext uri="{FF2B5EF4-FFF2-40B4-BE49-F238E27FC236}">
                <a16:creationId xmlns:a16="http://schemas.microsoft.com/office/drawing/2014/main" id="{7C84B846-9693-4EF5-BF6B-B69E44F8F645}"/>
              </a:ext>
            </a:extLst>
          </p:cNvPr>
          <p:cNvSpPr/>
          <p:nvPr/>
        </p:nvSpPr>
        <p:spPr>
          <a:xfrm>
            <a:off x="4709894" y="4149452"/>
            <a:ext cx="135313" cy="196160"/>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A</a:t>
            </a:r>
            <a:endParaRPr lang="zh-TW" altLang="en-US" sz="1050" b="1">
              <a:latin typeface="Arial" panose="020B0604020202020204" pitchFamily="34" charset="0"/>
              <a:cs typeface="Arial" panose="020B0604020202020204" pitchFamily="34" charset="0"/>
              <a:sym typeface="+mn-lt"/>
            </a:endParaRPr>
          </a:p>
        </p:txBody>
      </p:sp>
      <p:sp>
        <p:nvSpPr>
          <p:cNvPr id="65" name="Google Shape;443;p24">
            <a:extLst>
              <a:ext uri="{FF2B5EF4-FFF2-40B4-BE49-F238E27FC236}">
                <a16:creationId xmlns:a16="http://schemas.microsoft.com/office/drawing/2014/main" id="{F01A9A03-CE81-41F9-878F-F0C196157510}"/>
              </a:ext>
            </a:extLst>
          </p:cNvPr>
          <p:cNvSpPr/>
          <p:nvPr/>
        </p:nvSpPr>
        <p:spPr>
          <a:xfrm>
            <a:off x="4528615" y="4156595"/>
            <a:ext cx="135313" cy="196160"/>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C</a:t>
            </a:r>
            <a:endParaRPr lang="zh-TW" altLang="en-US" sz="1050" b="1">
              <a:latin typeface="Arial" panose="020B0604020202020204" pitchFamily="34" charset="0"/>
              <a:cs typeface="Arial" panose="020B0604020202020204" pitchFamily="34" charset="0"/>
              <a:sym typeface="+mn-lt"/>
            </a:endParaRPr>
          </a:p>
        </p:txBody>
      </p:sp>
      <p:sp>
        <p:nvSpPr>
          <p:cNvPr id="66" name="Google Shape;444;p24">
            <a:extLst>
              <a:ext uri="{FF2B5EF4-FFF2-40B4-BE49-F238E27FC236}">
                <a16:creationId xmlns:a16="http://schemas.microsoft.com/office/drawing/2014/main" id="{02045C6F-3850-47E0-BEBC-A74E5A1870E9}"/>
              </a:ext>
            </a:extLst>
          </p:cNvPr>
          <p:cNvSpPr/>
          <p:nvPr/>
        </p:nvSpPr>
        <p:spPr>
          <a:xfrm>
            <a:off x="4884339" y="4149452"/>
            <a:ext cx="135313" cy="196160"/>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B</a:t>
            </a:r>
            <a:endParaRPr lang="zh-TW" altLang="en-US" sz="1050" b="1">
              <a:latin typeface="Arial" panose="020B0604020202020204" pitchFamily="34" charset="0"/>
              <a:cs typeface="Arial" panose="020B0604020202020204" pitchFamily="34" charset="0"/>
              <a:sym typeface="+mn-lt"/>
            </a:endParaRPr>
          </a:p>
        </p:txBody>
      </p:sp>
      <p:sp>
        <p:nvSpPr>
          <p:cNvPr id="67" name="Google Shape;445;p24">
            <a:extLst>
              <a:ext uri="{FF2B5EF4-FFF2-40B4-BE49-F238E27FC236}">
                <a16:creationId xmlns:a16="http://schemas.microsoft.com/office/drawing/2014/main" id="{7FD82018-5F2F-4933-8212-081B85D26573}"/>
              </a:ext>
            </a:extLst>
          </p:cNvPr>
          <p:cNvSpPr/>
          <p:nvPr/>
        </p:nvSpPr>
        <p:spPr>
          <a:xfrm>
            <a:off x="4354139" y="4156596"/>
            <a:ext cx="135313" cy="196160"/>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D</a:t>
            </a:r>
            <a:endParaRPr lang="zh-TW" altLang="en-US" sz="1050" b="1">
              <a:latin typeface="Arial" panose="020B0604020202020204" pitchFamily="34" charset="0"/>
              <a:cs typeface="Arial" panose="020B0604020202020204" pitchFamily="34" charset="0"/>
              <a:sym typeface="+mn-lt"/>
            </a:endParaRPr>
          </a:p>
        </p:txBody>
      </p:sp>
      <p:pic>
        <p:nvPicPr>
          <p:cNvPr id="54" name="Google Shape;516;p26">
            <a:extLst>
              <a:ext uri="{FF2B5EF4-FFF2-40B4-BE49-F238E27FC236}">
                <a16:creationId xmlns:a16="http://schemas.microsoft.com/office/drawing/2014/main" id="{61D119A4-54B6-4D16-A0D8-D53D07DC09D6}"/>
              </a:ext>
            </a:extLst>
          </p:cNvPr>
          <p:cNvPicPr preferRelativeResize="0"/>
          <p:nvPr/>
        </p:nvPicPr>
        <p:blipFill rotWithShape="1">
          <a:blip r:embed="rId9" cstate="print">
            <a:alphaModFix/>
            <a:extLst>
              <a:ext uri="{28A0092B-C50C-407E-A947-70E740481C1C}">
                <a14:useLocalDpi xmlns:a14="http://schemas.microsoft.com/office/drawing/2010/main"/>
              </a:ext>
            </a:extLst>
          </a:blip>
          <a:srcRect l="1085" t="2850" r="1272" b="2302"/>
          <a:stretch/>
        </p:blipFill>
        <p:spPr>
          <a:xfrm>
            <a:off x="5544970" y="2484972"/>
            <a:ext cx="2884561" cy="1203436"/>
          </a:xfrm>
          <a:prstGeom prst="rect">
            <a:avLst/>
          </a:prstGeom>
          <a:noFill/>
          <a:ln w="31750">
            <a:solidFill>
              <a:srgbClr val="999999"/>
            </a:solidFill>
          </a:ln>
          <a:effectLst/>
        </p:spPr>
      </p:pic>
      <p:pic>
        <p:nvPicPr>
          <p:cNvPr id="77" name="圖形 76">
            <a:extLst>
              <a:ext uri="{FF2B5EF4-FFF2-40B4-BE49-F238E27FC236}">
                <a16:creationId xmlns:a16="http://schemas.microsoft.com/office/drawing/2014/main" id="{F2A1FA56-B7B4-4B91-A914-837F8B76A7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5864352" y="14665"/>
            <a:ext cx="714441" cy="4453267"/>
          </a:xfrm>
          <a:prstGeom prst="rect">
            <a:avLst/>
          </a:prstGeom>
        </p:spPr>
      </p:pic>
      <p:pic>
        <p:nvPicPr>
          <p:cNvPr id="49" name="Google Shape;419;p23">
            <a:extLst>
              <a:ext uri="{FF2B5EF4-FFF2-40B4-BE49-F238E27FC236}">
                <a16:creationId xmlns:a16="http://schemas.microsoft.com/office/drawing/2014/main" id="{A000E88E-C83C-45A9-B9BE-813134777F65}"/>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l="1052" t="41827" r="1820" b="10966"/>
          <a:stretch/>
        </p:blipFill>
        <p:spPr>
          <a:xfrm>
            <a:off x="3963963" y="1213573"/>
            <a:ext cx="4447243" cy="1178719"/>
          </a:xfrm>
          <a:prstGeom prst="rect">
            <a:avLst/>
          </a:prstGeom>
          <a:noFill/>
          <a:ln w="28575">
            <a:solidFill>
              <a:srgbClr val="00B0F0"/>
            </a:solidFill>
          </a:ln>
          <a:effectLst/>
        </p:spPr>
      </p:pic>
      <p:sp>
        <p:nvSpPr>
          <p:cNvPr id="3" name="Rectangle 3">
            <a:extLst>
              <a:ext uri="{FF2B5EF4-FFF2-40B4-BE49-F238E27FC236}">
                <a16:creationId xmlns:a16="http://schemas.microsoft.com/office/drawing/2014/main" id="{C8F22BE1-55B4-4577-8B2F-ED5955C32BF1}"/>
              </a:ext>
            </a:extLst>
          </p:cNvPr>
          <p:cNvSpPr/>
          <p:nvPr/>
        </p:nvSpPr>
        <p:spPr>
          <a:xfrm flipH="1">
            <a:off x="2776513" y="569137"/>
            <a:ext cx="3547852" cy="460600"/>
          </a:xfrm>
          <a:prstGeom prst="snip2DiagRect">
            <a:avLst>
              <a:gd name="adj1" fmla="val 0"/>
              <a:gd name="adj2" fmla="val 17253"/>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EE6D2B"/>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4" name="文字方塊 3">
            <a:extLst>
              <a:ext uri="{FF2B5EF4-FFF2-40B4-BE49-F238E27FC236}">
                <a16:creationId xmlns:a16="http://schemas.microsoft.com/office/drawing/2014/main" id="{6C345CBA-CCAF-4DD2-8C39-C05ACCD7CF34}"/>
              </a:ext>
            </a:extLst>
          </p:cNvPr>
          <p:cNvSpPr txBox="1"/>
          <p:nvPr/>
        </p:nvSpPr>
        <p:spPr>
          <a:xfrm>
            <a:off x="2844565" y="643339"/>
            <a:ext cx="3547851"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b="1" dirty="0">
                <a:solidFill>
                  <a:schemeClr val="bg1"/>
                </a:solidFill>
                <a:sym typeface="Arial" panose="020B0604020202020204" pitchFamily="34" charset="0"/>
              </a:rPr>
              <a:t>Only </a:t>
            </a:r>
            <a:r>
              <a:rPr lang="en-US" altLang="zh-TW" b="1">
                <a:solidFill>
                  <a:schemeClr val="bg1"/>
                </a:solidFill>
                <a:sym typeface="Arial" panose="020B0604020202020204" pitchFamily="34" charset="0"/>
              </a:rPr>
              <a:t>effective</a:t>
            </a:r>
            <a:r>
              <a:rPr lang="en-US" altLang="zh-TW" b="1" dirty="0">
                <a:solidFill>
                  <a:schemeClr val="bg1"/>
                </a:solidFill>
                <a:sym typeface="Arial" panose="020B0604020202020204" pitchFamily="34" charset="0"/>
              </a:rPr>
              <a:t> for inline data reduction</a:t>
            </a:r>
            <a:endParaRPr lang="zh-TW" altLang="en-US" b="1" dirty="0">
              <a:solidFill>
                <a:schemeClr val="bg1"/>
              </a:solidFill>
              <a:sym typeface="Arial" panose="020B0604020202020204" pitchFamily="34" charset="0"/>
            </a:endParaRPr>
          </a:p>
        </p:txBody>
      </p:sp>
    </p:spTree>
    <p:extLst>
      <p:ext uri="{BB962C8B-B14F-4D97-AF65-F5344CB8AC3E}">
        <p14:creationId xmlns:p14="http://schemas.microsoft.com/office/powerpoint/2010/main" val="2401560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D896FD9-8A48-441C-B344-B1A397435078}"/>
              </a:ext>
            </a:extLst>
          </p:cNvPr>
          <p:cNvSpPr/>
          <p:nvPr/>
        </p:nvSpPr>
        <p:spPr>
          <a:xfrm flipH="1">
            <a:off x="302386" y="1377089"/>
            <a:ext cx="2161833" cy="626523"/>
          </a:xfrm>
          <a:prstGeom prst="snip2DiagRect">
            <a:avLst>
              <a:gd name="adj1" fmla="val 0"/>
              <a:gd name="adj2" fmla="val 10696"/>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333333"/>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28" name="標題 27"/>
          <p:cNvSpPr>
            <a:spLocks noGrp="1"/>
          </p:cNvSpPr>
          <p:nvPr>
            <p:ph type="title"/>
          </p:nvPr>
        </p:nvSpPr>
        <p:spPr>
          <a:xfrm>
            <a:off x="626476" y="136052"/>
            <a:ext cx="8329266" cy="998677"/>
          </a:xfrm>
        </p:spPr>
        <p:txBody>
          <a:bodyPr>
            <a:noAutofit/>
          </a:bodyPr>
          <a:lstStyle/>
          <a:p>
            <a:r>
              <a:rPr lang="zh-TW" altLang="en-US" dirty="0"/>
              <a:t>Not only a flagship desktop Xeon-W NAS， but also support up to 4 port Thunderbolt </a:t>
            </a:r>
          </a:p>
        </p:txBody>
      </p:sp>
      <p:sp>
        <p:nvSpPr>
          <p:cNvPr id="19" name="文字方塊 18">
            <a:extLst>
              <a:ext uri="{FF2B5EF4-FFF2-40B4-BE49-F238E27FC236}">
                <a16:creationId xmlns:a16="http://schemas.microsoft.com/office/drawing/2014/main" id="{EAC03D4C-0DF0-4DE4-9EE1-EFCDC8537D41}"/>
              </a:ext>
            </a:extLst>
          </p:cNvPr>
          <p:cNvSpPr txBox="1"/>
          <p:nvPr/>
        </p:nvSpPr>
        <p:spPr>
          <a:xfrm>
            <a:off x="5978920" y="3093808"/>
            <a:ext cx="3134831" cy="155427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800" b="1" kern="1200" dirty="0">
                <a:solidFill>
                  <a:schemeClr val="tx1"/>
                </a:solidFill>
                <a:latin typeface="+mj-lt"/>
                <a:ea typeface="微軟正黑體"/>
              </a:rPr>
              <a:t>TVS-h1288X-W1250-</a:t>
            </a:r>
            <a:r>
              <a:rPr lang="en-US" altLang="zh-TW" sz="1800" b="1" kern="1200" dirty="0">
                <a:solidFill>
                  <a:srgbClr val="EE6D2B"/>
                </a:solidFill>
                <a:latin typeface="+mj-lt"/>
                <a:ea typeface="微軟正黑體"/>
              </a:rPr>
              <a:t>16G</a:t>
            </a: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a:rPr>
              <a:t>8 x 3.5” + 4 x 2.5”, SATA 6Gb/s </a:t>
            </a:r>
            <a:endParaRPr lang="en-US" altLang="zh-TW" sz="1100" b="1" kern="1200" dirty="0">
              <a:solidFill>
                <a:schemeClr val="tx1"/>
              </a:solidFill>
              <a:latin typeface="+mj-lt"/>
              <a:ea typeface="微軟正黑體" panose="020B0604030504040204" pitchFamily="34" charset="-120"/>
            </a:endParaRP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a:rPr>
              <a:t>Intel Xeon W-1250 6</a:t>
            </a:r>
            <a:r>
              <a:rPr lang="zh-CN" altLang="en-US" sz="1100" b="1" kern="1200" dirty="0">
                <a:solidFill>
                  <a:schemeClr val="tx1"/>
                </a:solidFill>
                <a:latin typeface="+mj-lt"/>
                <a:ea typeface="微軟正黑體"/>
              </a:rPr>
              <a:t>C</a:t>
            </a:r>
            <a:r>
              <a:rPr lang="en-US" altLang="zh-CN" sz="1100" b="1" kern="1200" dirty="0">
                <a:solidFill>
                  <a:schemeClr val="tx1"/>
                </a:solidFill>
                <a:latin typeface="+mj-lt"/>
                <a:ea typeface="微軟正黑體"/>
              </a:rPr>
              <a:t>/12</a:t>
            </a:r>
            <a:r>
              <a:rPr lang="zh-CN" altLang="en-US" sz="1100" b="1" kern="1200" dirty="0">
                <a:solidFill>
                  <a:schemeClr val="tx1"/>
                </a:solidFill>
                <a:latin typeface="+mj-lt"/>
                <a:ea typeface="微軟正黑體"/>
              </a:rPr>
              <a:t>T</a:t>
            </a:r>
            <a:r>
              <a:rPr lang="en-US" altLang="zh-CN" sz="1100" b="1" kern="1200" dirty="0">
                <a:solidFill>
                  <a:schemeClr val="tx1"/>
                </a:solidFill>
                <a:latin typeface="+mj-lt"/>
                <a:ea typeface="微軟正黑體"/>
              </a:rPr>
              <a:t> </a:t>
            </a:r>
            <a:r>
              <a:rPr lang="en-US" altLang="zh-TW" sz="1100" b="1" kern="1200" dirty="0">
                <a:solidFill>
                  <a:schemeClr val="tx1"/>
                </a:solidFill>
                <a:latin typeface="+mj-lt"/>
                <a:ea typeface="微軟正黑體"/>
              </a:rPr>
              <a:t>3.3 GHz </a:t>
            </a:r>
            <a:r>
              <a:rPr lang="zh-CN" sz="1100" b="1" kern="1200" dirty="0">
                <a:solidFill>
                  <a:schemeClr val="tx1"/>
                </a:solidFill>
                <a:latin typeface="+mj-lt"/>
                <a:ea typeface="Microsoft JhengHei"/>
              </a:rPr>
              <a:t>processor</a:t>
            </a:r>
            <a:r>
              <a:rPr lang="en-US" altLang="zh-CN" sz="1100" b="1" kern="1200" dirty="0">
                <a:solidFill>
                  <a:schemeClr val="tx1"/>
                </a:solidFill>
                <a:latin typeface="+mj-lt"/>
                <a:ea typeface="微軟正黑體"/>
              </a:rPr>
              <a:t>, </a:t>
            </a:r>
            <a:r>
              <a:rPr lang="zh-CN" altLang="en-US" sz="1100" b="1" kern="1200" dirty="0">
                <a:solidFill>
                  <a:schemeClr val="tx1"/>
                </a:solidFill>
                <a:latin typeface="+mj-lt"/>
                <a:ea typeface="微軟正黑體"/>
              </a:rPr>
              <a:t>burst</a:t>
            </a:r>
            <a:r>
              <a:rPr lang="zh-TW" altLang="en-US" sz="1100" b="1" kern="1200" dirty="0">
                <a:solidFill>
                  <a:schemeClr val="tx1"/>
                </a:solidFill>
                <a:latin typeface="+mj-lt"/>
                <a:ea typeface="微軟正黑體"/>
              </a:rPr>
              <a:t> </a:t>
            </a:r>
            <a:r>
              <a:rPr lang="en-US" altLang="zh-CN" sz="1100" b="1" kern="1200" dirty="0">
                <a:solidFill>
                  <a:schemeClr val="tx1"/>
                </a:solidFill>
                <a:latin typeface="+mj-lt"/>
                <a:ea typeface="微軟正黑體"/>
              </a:rPr>
              <a:t>4.7 GHz</a:t>
            </a:r>
          </a:p>
          <a:p>
            <a:pPr marL="285750" indent="-285750">
              <a:buClr>
                <a:schemeClr val="tx1"/>
              </a:buClr>
              <a:buFont typeface="Arial" panose="020B0604020202020204" pitchFamily="34" charset="0"/>
              <a:buChar char="•"/>
            </a:pPr>
            <a:r>
              <a:rPr lang="en-US" altLang="zh-TW" sz="1100" b="1" kern="1200" dirty="0">
                <a:solidFill>
                  <a:srgbClr val="EE6D2B"/>
                </a:solidFill>
                <a:latin typeface="+mj-lt"/>
                <a:ea typeface="微軟正黑體"/>
              </a:rPr>
              <a:t>16GB</a:t>
            </a:r>
            <a:r>
              <a:rPr lang="en-US" altLang="zh-TW" sz="1100" b="1" kern="1200" dirty="0">
                <a:solidFill>
                  <a:schemeClr val="tx1"/>
                </a:solidFill>
                <a:latin typeface="+mj-lt"/>
                <a:ea typeface="微軟正黑體"/>
              </a:rPr>
              <a:t> DDR4 ECC RAM (2 x 8GB)</a:t>
            </a: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a:rPr>
              <a:t>2 x M.2 </a:t>
            </a:r>
            <a:r>
              <a:rPr lang="en-US" altLang="zh-TW" sz="1100" b="1" kern="1200" dirty="0" err="1">
                <a:solidFill>
                  <a:schemeClr val="tx1"/>
                </a:solidFill>
                <a:latin typeface="+mj-lt"/>
                <a:ea typeface="微軟正黑體"/>
              </a:rPr>
              <a:t>NVMe</a:t>
            </a:r>
            <a:r>
              <a:rPr lang="en-US" altLang="zh-TW" sz="1100" b="1" kern="1200" dirty="0">
                <a:solidFill>
                  <a:schemeClr val="tx1"/>
                </a:solidFill>
                <a:latin typeface="+mj-lt"/>
                <a:ea typeface="微軟正黑體"/>
              </a:rPr>
              <a:t> PCIe Gen3 x4 SSD </a:t>
            </a:r>
            <a:r>
              <a:rPr lang="zh-CN" altLang="en-US" sz="1100" b="1" kern="1200" dirty="0">
                <a:solidFill>
                  <a:schemeClr val="tx1"/>
                </a:solidFill>
                <a:latin typeface="+mj-lt"/>
                <a:ea typeface="微軟正黑體"/>
              </a:rPr>
              <a:t>slot</a:t>
            </a:r>
            <a:endParaRPr lang="en-US" altLang="zh-CN" sz="1100" b="1" kern="1200" dirty="0">
              <a:solidFill>
                <a:schemeClr val="tx1"/>
              </a:solidFill>
              <a:latin typeface="+mj-lt"/>
              <a:ea typeface="微軟正黑體"/>
            </a:endParaRP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a:rPr>
              <a:t>2 x 10GBASE-T Ethernet ports</a:t>
            </a:r>
            <a:endParaRPr lang="zh-TW" altLang="en-US" sz="1100" b="1" kern="1200" dirty="0">
              <a:solidFill>
                <a:schemeClr val="tx1"/>
              </a:solidFill>
              <a:latin typeface="+mj-lt"/>
              <a:ea typeface="微軟正黑體"/>
            </a:endParaRP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a:rPr>
              <a:t>4 x 2.5GbE</a:t>
            </a:r>
            <a:r>
              <a:rPr lang="zh-TW" altLang="en-US" sz="1100" b="1" kern="1200" dirty="0">
                <a:solidFill>
                  <a:schemeClr val="tx1"/>
                </a:solidFill>
                <a:latin typeface="+mj-lt"/>
                <a:ea typeface="微軟正黑體"/>
              </a:rPr>
              <a:t> Ethernet ports</a:t>
            </a:r>
            <a:endParaRPr lang="zh-CN" altLang="en-US" sz="1100" b="1" kern="1200" dirty="0">
              <a:solidFill>
                <a:schemeClr val="tx1"/>
              </a:solidFill>
              <a:latin typeface="+mj-lt"/>
              <a:ea typeface="微軟正黑體"/>
            </a:endParaRPr>
          </a:p>
        </p:txBody>
      </p:sp>
      <p:sp>
        <p:nvSpPr>
          <p:cNvPr id="24" name="文字方塊 23">
            <a:extLst>
              <a:ext uri="{FF2B5EF4-FFF2-40B4-BE49-F238E27FC236}">
                <a16:creationId xmlns:a16="http://schemas.microsoft.com/office/drawing/2014/main" id="{7295FE88-E570-4ACF-BDF5-EC95C8F4A9FC}"/>
              </a:ext>
            </a:extLst>
          </p:cNvPr>
          <p:cNvSpPr txBox="1"/>
          <p:nvPr/>
        </p:nvSpPr>
        <p:spPr>
          <a:xfrm>
            <a:off x="2785964" y="3093808"/>
            <a:ext cx="3192956" cy="155427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800" b="1" kern="1200" dirty="0">
                <a:solidFill>
                  <a:schemeClr val="tx1"/>
                </a:solidFill>
                <a:latin typeface="+mj-lt"/>
                <a:ea typeface="微軟正黑體"/>
              </a:rPr>
              <a:t>TVS-h1688X-W1250-</a:t>
            </a:r>
            <a:r>
              <a:rPr lang="en-US" altLang="zh-TW" sz="1800" b="1" kern="1200" dirty="0">
                <a:solidFill>
                  <a:srgbClr val="EE6D2B"/>
                </a:solidFill>
                <a:latin typeface="+mj-lt"/>
                <a:ea typeface="微軟正黑體"/>
              </a:rPr>
              <a:t>32G</a:t>
            </a: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a:rPr>
              <a:t>12 x 3.5” + 4 x 2.5”, SATA 6Gb/s </a:t>
            </a:r>
            <a:endParaRPr lang="en-US" altLang="zh-TW" sz="1100" b="1" kern="1200" dirty="0">
              <a:solidFill>
                <a:schemeClr val="tx1"/>
              </a:solidFill>
              <a:latin typeface="+mj-lt"/>
              <a:ea typeface="微軟正黑體" panose="020B0604030504040204" pitchFamily="34" charset="-120"/>
            </a:endParaRP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a:rPr>
              <a:t>Intel Xeon W-1250 6C</a:t>
            </a:r>
            <a:r>
              <a:rPr lang="en-US" altLang="zh-CN" sz="1100" b="1" kern="1200" dirty="0">
                <a:solidFill>
                  <a:schemeClr val="tx1"/>
                </a:solidFill>
                <a:latin typeface="+mj-lt"/>
                <a:ea typeface="微軟正黑體"/>
              </a:rPr>
              <a:t>/12</a:t>
            </a:r>
            <a:r>
              <a:rPr lang="zh-CN" altLang="en-US" sz="1100" b="1" kern="1200" dirty="0">
                <a:solidFill>
                  <a:schemeClr val="tx1"/>
                </a:solidFill>
                <a:latin typeface="+mj-lt"/>
                <a:ea typeface="微軟正黑體"/>
              </a:rPr>
              <a:t>T</a:t>
            </a:r>
            <a:r>
              <a:rPr lang="en-US" altLang="zh-CN" sz="1100" b="1" kern="1200" dirty="0">
                <a:solidFill>
                  <a:schemeClr val="tx1"/>
                </a:solidFill>
                <a:latin typeface="+mj-lt"/>
                <a:ea typeface="微軟正黑體"/>
              </a:rPr>
              <a:t> </a:t>
            </a:r>
            <a:r>
              <a:rPr lang="en-US" altLang="zh-TW" sz="1100" b="1" kern="1200" dirty="0">
                <a:solidFill>
                  <a:schemeClr val="tx1"/>
                </a:solidFill>
                <a:latin typeface="+mj-lt"/>
                <a:ea typeface="微軟正黑體"/>
              </a:rPr>
              <a:t>3.3 GHz </a:t>
            </a:r>
            <a:r>
              <a:rPr lang="zh-CN" altLang="en-US" sz="1100" b="1" kern="1200" dirty="0">
                <a:solidFill>
                  <a:schemeClr val="tx1"/>
                </a:solidFill>
                <a:latin typeface="+mj-lt"/>
                <a:ea typeface="微軟正黑體"/>
              </a:rPr>
              <a:t>processor</a:t>
            </a:r>
            <a:r>
              <a:rPr lang="en-US" altLang="zh-CN" sz="1100" b="1" kern="1200" dirty="0">
                <a:solidFill>
                  <a:schemeClr val="tx1"/>
                </a:solidFill>
                <a:latin typeface="+mj-lt"/>
                <a:ea typeface="微軟正黑體"/>
              </a:rPr>
              <a:t>, </a:t>
            </a:r>
            <a:r>
              <a:rPr lang="zh-CN" altLang="en-US" sz="1100" b="1" kern="1200" dirty="0">
                <a:solidFill>
                  <a:schemeClr val="tx1"/>
                </a:solidFill>
                <a:latin typeface="+mj-lt"/>
                <a:ea typeface="微軟正黑體"/>
              </a:rPr>
              <a:t>burst up to</a:t>
            </a:r>
            <a:r>
              <a:rPr lang="zh-TW" altLang="en-US" sz="1100" b="1" kern="1200" dirty="0">
                <a:solidFill>
                  <a:schemeClr val="tx1"/>
                </a:solidFill>
                <a:latin typeface="+mj-lt"/>
                <a:ea typeface="微軟正黑體"/>
              </a:rPr>
              <a:t> </a:t>
            </a:r>
            <a:r>
              <a:rPr lang="en-US" altLang="zh-CN" sz="1100" b="1" kern="1200" dirty="0">
                <a:solidFill>
                  <a:schemeClr val="tx1"/>
                </a:solidFill>
                <a:latin typeface="+mj-lt"/>
                <a:ea typeface="微軟正黑體"/>
              </a:rPr>
              <a:t>4.7 GHz</a:t>
            </a:r>
          </a:p>
          <a:p>
            <a:pPr marL="285750" indent="-285750">
              <a:buClr>
                <a:schemeClr val="tx1"/>
              </a:buClr>
              <a:buFont typeface="Arial" panose="020B0604020202020204" pitchFamily="34" charset="0"/>
              <a:buChar char="•"/>
            </a:pPr>
            <a:r>
              <a:rPr lang="en-US" altLang="zh-TW" sz="1100" b="1" kern="1200" dirty="0">
                <a:solidFill>
                  <a:srgbClr val="EE6D2B"/>
                </a:solidFill>
                <a:latin typeface="+mj-lt"/>
                <a:ea typeface="微軟正黑體"/>
              </a:rPr>
              <a:t>32GB</a:t>
            </a:r>
            <a:r>
              <a:rPr lang="en-US" altLang="zh-TW" sz="1100" b="1" kern="1200" dirty="0">
                <a:solidFill>
                  <a:schemeClr val="tx1"/>
                </a:solidFill>
                <a:latin typeface="+mj-lt"/>
                <a:ea typeface="微軟正黑體"/>
              </a:rPr>
              <a:t> DDR4 ECC RAM (2 x 16GB)</a:t>
            </a: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a:rPr>
              <a:t>2 x M.2 </a:t>
            </a:r>
            <a:r>
              <a:rPr lang="en-US" altLang="zh-TW" sz="1100" b="1" kern="1200" dirty="0" err="1">
                <a:solidFill>
                  <a:schemeClr val="tx1"/>
                </a:solidFill>
                <a:latin typeface="+mj-lt"/>
                <a:ea typeface="微軟正黑體"/>
              </a:rPr>
              <a:t>NVMe</a:t>
            </a:r>
            <a:r>
              <a:rPr lang="en-US" altLang="zh-TW" sz="1100" b="1" kern="1200" dirty="0">
                <a:solidFill>
                  <a:schemeClr val="tx1"/>
                </a:solidFill>
                <a:latin typeface="+mj-lt"/>
                <a:ea typeface="微軟正黑體"/>
              </a:rPr>
              <a:t> PCIe Gen3 x4 SSD slot</a:t>
            </a:r>
            <a:endParaRPr lang="zh-CN" altLang="en-US" sz="1100" b="1" kern="1200" dirty="0">
              <a:solidFill>
                <a:schemeClr val="tx1"/>
              </a:solidFill>
              <a:latin typeface="+mj-lt"/>
              <a:ea typeface="微軟正黑體"/>
            </a:endParaRP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a:rPr>
              <a:t>2 x 10GBASE-T Ethernet ports</a:t>
            </a:r>
            <a:endParaRPr lang="zh-TW" altLang="en-US" sz="1100" b="1" kern="1200" dirty="0">
              <a:solidFill>
                <a:schemeClr val="tx1"/>
              </a:solidFill>
              <a:latin typeface="+mj-lt"/>
              <a:ea typeface="微軟正黑體" panose="020B0604030504040204" pitchFamily="34" charset="-120"/>
            </a:endParaRP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a:rPr>
              <a:t>4 x 2.5GbE</a:t>
            </a:r>
            <a:r>
              <a:rPr lang="zh-TW" altLang="en-US" sz="1100" b="1" kern="1200" dirty="0">
                <a:solidFill>
                  <a:schemeClr val="tx1"/>
                </a:solidFill>
                <a:latin typeface="+mj-lt"/>
                <a:ea typeface="微軟正黑體"/>
              </a:rPr>
              <a:t> Ethernet ports</a:t>
            </a:r>
            <a:endParaRPr lang="zh-CN" altLang="en-US" sz="1100" b="1" kern="1200" dirty="0">
              <a:solidFill>
                <a:schemeClr val="tx1"/>
              </a:solidFill>
              <a:latin typeface="+mj-lt"/>
              <a:ea typeface="微軟正黑體"/>
            </a:endParaRPr>
          </a:p>
        </p:txBody>
      </p:sp>
      <p:sp>
        <p:nvSpPr>
          <p:cNvPr id="17" name="文字方塊 16">
            <a:extLst>
              <a:ext uri="{FF2B5EF4-FFF2-40B4-BE49-F238E27FC236}">
                <a16:creationId xmlns:a16="http://schemas.microsoft.com/office/drawing/2014/main" id="{8C8F7A15-744A-0142-84C6-EF57775AC25A}"/>
              </a:ext>
            </a:extLst>
          </p:cNvPr>
          <p:cNvSpPr txBox="1"/>
          <p:nvPr/>
        </p:nvSpPr>
        <p:spPr>
          <a:xfrm>
            <a:off x="420318" y="3093808"/>
            <a:ext cx="2643399" cy="104644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800" b="1" kern="1200" dirty="0">
                <a:solidFill>
                  <a:schemeClr val="tx1"/>
                </a:solidFill>
                <a:latin typeface="+mj-lt"/>
                <a:ea typeface="微軟正黑體"/>
              </a:rPr>
              <a:t>QXP-T32P</a:t>
            </a:r>
            <a:endParaRPr lang="en-US" altLang="zh-TW" sz="1800" b="1" kern="1200" dirty="0">
              <a:solidFill>
                <a:schemeClr val="tx1"/>
              </a:solidFill>
              <a:latin typeface="+mj-lt"/>
              <a:ea typeface="微軟正黑體" panose="020B0604030504040204" pitchFamily="34" charset="-120"/>
            </a:endParaRPr>
          </a:p>
          <a:p>
            <a:pPr marL="285750" indent="-285750">
              <a:buClr>
                <a:schemeClr val="tx1"/>
              </a:buClr>
              <a:buFont typeface="Arial" panose="020B0604020202020204" pitchFamily="34" charset="0"/>
              <a:buChar char="•"/>
            </a:pPr>
            <a:r>
              <a:rPr lang="en-US" altLang="zh-CN" sz="1100" b="1" kern="1200" dirty="0">
                <a:solidFill>
                  <a:schemeClr val="tx1"/>
                </a:solidFill>
                <a:latin typeface="+mj-lt"/>
                <a:ea typeface="微軟正黑體"/>
              </a:rPr>
              <a:t>Dual-port Thunderbolt 3 card</a:t>
            </a:r>
          </a:p>
          <a:p>
            <a:pPr marL="285750" indent="-285750">
              <a:buClr>
                <a:schemeClr val="tx1"/>
              </a:buClr>
              <a:buFont typeface="Arial" panose="020B0604020202020204" pitchFamily="34" charset="0"/>
              <a:buChar char="•"/>
            </a:pPr>
            <a:r>
              <a:rPr lang="en-US" altLang="zh-CN" sz="1100" b="1" kern="1200" dirty="0">
                <a:solidFill>
                  <a:schemeClr val="tx1"/>
                </a:solidFill>
                <a:latin typeface="+mj-lt"/>
                <a:ea typeface="微軟正黑體"/>
              </a:rPr>
              <a:t>TVS-hx88X support up to </a:t>
            </a:r>
            <a:r>
              <a:rPr lang="en-US" altLang="zh-CN" sz="1100" b="1" kern="1200" dirty="0">
                <a:solidFill>
                  <a:srgbClr val="EE6D2B"/>
                </a:solidFill>
                <a:latin typeface="+mj-lt"/>
                <a:ea typeface="微軟正黑體"/>
              </a:rPr>
              <a:t>2</a:t>
            </a:r>
            <a:endParaRPr lang="zh-CN" altLang="en-US" sz="1100" b="1" kern="1200" dirty="0">
              <a:solidFill>
                <a:srgbClr val="EE6D2B"/>
              </a:solidFill>
              <a:latin typeface="+mj-lt"/>
              <a:ea typeface="微軟正黑體" panose="020B0604030504040204" pitchFamily="34" charset="-120"/>
            </a:endParaRPr>
          </a:p>
          <a:p>
            <a:pPr>
              <a:buClr>
                <a:schemeClr val="tx1"/>
              </a:buClr>
            </a:pPr>
            <a:r>
              <a:rPr lang="en-US" altLang="zh-CN" sz="1100" b="1" kern="1200" dirty="0">
                <a:solidFill>
                  <a:schemeClr val="tx1"/>
                </a:solidFill>
                <a:latin typeface="+mj-lt"/>
                <a:ea typeface="微軟正黑體"/>
              </a:rPr>
              <a:t>       QXP-T32P </a:t>
            </a:r>
            <a:r>
              <a:rPr lang="zh-CN" altLang="en-US" sz="1100" b="1" kern="1200" dirty="0">
                <a:solidFill>
                  <a:schemeClr val="tx1"/>
                </a:solidFill>
                <a:latin typeface="+mj-lt"/>
                <a:ea typeface="微軟正黑體"/>
              </a:rPr>
              <a:t>for maxium </a:t>
            </a:r>
            <a:r>
              <a:rPr lang="zh-CN" altLang="en-US" sz="1100" b="1" kern="1200" dirty="0">
                <a:solidFill>
                  <a:srgbClr val="EE6D2B"/>
                </a:solidFill>
                <a:latin typeface="+mj-lt"/>
                <a:ea typeface="微軟正黑體"/>
              </a:rPr>
              <a:t>4</a:t>
            </a:r>
            <a:endParaRPr lang="en-US" altLang="zh-CN" sz="1100" b="1" kern="1200" dirty="0">
              <a:solidFill>
                <a:srgbClr val="EE6D2B"/>
              </a:solidFill>
              <a:latin typeface="+mj-lt"/>
              <a:ea typeface="微軟正黑體" panose="020B0604030504040204" pitchFamily="34" charset="-120"/>
            </a:endParaRPr>
          </a:p>
          <a:p>
            <a:pPr>
              <a:buClr>
                <a:schemeClr val="tx1"/>
              </a:buClr>
            </a:pPr>
            <a:r>
              <a:rPr lang="en-US" altLang="zh-CN" sz="1100" b="1" kern="1200" dirty="0">
                <a:solidFill>
                  <a:schemeClr val="tx1"/>
                </a:solidFill>
                <a:latin typeface="+mj-lt"/>
                <a:ea typeface="微軟正黑體"/>
              </a:rPr>
              <a:t>       Thunderbolt 3 </a:t>
            </a:r>
            <a:r>
              <a:rPr lang="zh-CN" altLang="en-US" sz="1100" b="1" kern="1200" dirty="0">
                <a:solidFill>
                  <a:schemeClr val="tx1"/>
                </a:solidFill>
                <a:latin typeface="+mj-lt"/>
                <a:ea typeface="微軟正黑體"/>
              </a:rPr>
              <a:t>ports</a:t>
            </a:r>
            <a:endParaRPr lang="en-US" altLang="zh-CN" sz="1100" b="1" kern="1200" dirty="0">
              <a:solidFill>
                <a:schemeClr val="tx1"/>
              </a:solidFill>
              <a:latin typeface="+mj-lt"/>
              <a:ea typeface="微軟正黑體"/>
            </a:endParaRPr>
          </a:p>
        </p:txBody>
      </p:sp>
      <p:sp>
        <p:nvSpPr>
          <p:cNvPr id="18" name="文字方塊 17">
            <a:extLst>
              <a:ext uri="{FF2B5EF4-FFF2-40B4-BE49-F238E27FC236}">
                <a16:creationId xmlns:a16="http://schemas.microsoft.com/office/drawing/2014/main" id="{EBBA683B-D9B7-489C-8EFB-44EDB0191E5A}"/>
              </a:ext>
            </a:extLst>
          </p:cNvPr>
          <p:cNvSpPr txBox="1"/>
          <p:nvPr/>
        </p:nvSpPr>
        <p:spPr>
          <a:xfrm>
            <a:off x="362191" y="1436918"/>
            <a:ext cx="2161834" cy="415498"/>
          </a:xfrm>
          <a:prstGeom prst="rect">
            <a:avLst/>
          </a:prstGeom>
          <a:noFill/>
        </p:spPr>
        <p:txBody>
          <a:bodyPr wrap="square" lIns="91440" tIns="45720" rIns="91440" bIns="45720" anchor="t">
            <a:spAutoFit/>
          </a:bodyPr>
          <a:lstStyle/>
          <a:p>
            <a:pPr>
              <a:defRPr/>
            </a:pPr>
            <a:r>
              <a:rPr lang="zh-TW" altLang="en-US" sz="1050" b="1" dirty="0">
                <a:solidFill>
                  <a:schemeClr val="bg1"/>
                </a:solidFill>
              </a:rPr>
              <a:t>Support up to </a:t>
            </a:r>
            <a:r>
              <a:rPr lang="zh-TW" altLang="en-US" sz="1050" b="1" dirty="0">
                <a:solidFill>
                  <a:srgbClr val="EE6D2B"/>
                </a:solidFill>
              </a:rPr>
              <a:t>TWO</a:t>
            </a:r>
            <a:r>
              <a:rPr lang="zh-TW" altLang="en-US" sz="1050" b="1" dirty="0">
                <a:solidFill>
                  <a:schemeClr val="bg1"/>
                </a:solidFill>
              </a:rPr>
              <a:t> QXP-T32P</a:t>
            </a:r>
          </a:p>
          <a:p>
            <a:pPr>
              <a:defRPr/>
            </a:pPr>
            <a:r>
              <a:rPr lang="zh-TW" altLang="en-US" sz="1050" b="1" dirty="0">
                <a:solidFill>
                  <a:schemeClr val="bg1"/>
                </a:solidFill>
              </a:rPr>
              <a:t>Upgrade Thunderbolt 3 NAS</a:t>
            </a:r>
          </a:p>
        </p:txBody>
      </p:sp>
      <p:pic>
        <p:nvPicPr>
          <p:cNvPr id="4" name="圖片 4">
            <a:extLst>
              <a:ext uri="{FF2B5EF4-FFF2-40B4-BE49-F238E27FC236}">
                <a16:creationId xmlns:a16="http://schemas.microsoft.com/office/drawing/2014/main" id="{068F3B56-A6ED-4181-8484-102668128C0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10000"/>
                    </a14:imgEffect>
                  </a14:imgLayer>
                </a14:imgProps>
              </a:ext>
              <a:ext uri="{28A0092B-C50C-407E-A947-70E740481C1C}">
                <a14:useLocalDpi xmlns:a14="http://schemas.microsoft.com/office/drawing/2010/main"/>
              </a:ext>
            </a:extLst>
          </a:blip>
          <a:srcRect/>
          <a:stretch/>
        </p:blipFill>
        <p:spPr>
          <a:xfrm>
            <a:off x="269856" y="1806372"/>
            <a:ext cx="2102028" cy="1314000"/>
          </a:xfrm>
          <a:prstGeom prst="rect">
            <a:avLst/>
          </a:prstGeom>
          <a:effectLst/>
        </p:spPr>
      </p:pic>
      <p:pic>
        <p:nvPicPr>
          <p:cNvPr id="2" name="圖片 1">
            <a:extLst>
              <a:ext uri="{FF2B5EF4-FFF2-40B4-BE49-F238E27FC236}">
                <a16:creationId xmlns:a16="http://schemas.microsoft.com/office/drawing/2014/main" id="{446EB113-69AF-427B-B6A0-575B6A7D84B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93286" y="1268793"/>
            <a:ext cx="2164232" cy="1881124"/>
          </a:xfrm>
          <a:prstGeom prst="rect">
            <a:avLst/>
          </a:prstGeom>
        </p:spPr>
      </p:pic>
      <p:pic>
        <p:nvPicPr>
          <p:cNvPr id="5" name="圖片 4">
            <a:extLst>
              <a:ext uri="{FF2B5EF4-FFF2-40B4-BE49-F238E27FC236}">
                <a16:creationId xmlns:a16="http://schemas.microsoft.com/office/drawing/2014/main" id="{429AC099-E1B7-4135-BC8B-B91BFB214BA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979356" y="1569756"/>
            <a:ext cx="2454974" cy="1534632"/>
          </a:xfrm>
          <a:prstGeom prst="rect">
            <a:avLst/>
          </a:prstGeom>
        </p:spPr>
      </p:pic>
    </p:spTree>
    <p:extLst>
      <p:ext uri="{BB962C8B-B14F-4D97-AF65-F5344CB8AC3E}">
        <p14:creationId xmlns:p14="http://schemas.microsoft.com/office/powerpoint/2010/main" val="3707395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a:xfrm>
            <a:off x="1685281" y="136052"/>
            <a:ext cx="7458719" cy="1123225"/>
          </a:xfrm>
        </p:spPr>
        <p:txBody>
          <a:bodyPr/>
          <a:lstStyle/>
          <a:p>
            <a:r>
              <a:rPr lang="en-US" altLang="zh-TW">
                <a:latin typeface="+mj-lt"/>
                <a:ea typeface="微軟正黑體"/>
              </a:rPr>
              <a:t>Powerhouse for </a:t>
            </a:r>
            <a:r>
              <a:rPr lang="en-US" altLang="zh-TW" dirty="0">
                <a:latin typeface="+mj-lt"/>
                <a:ea typeface="微軟正黑體"/>
              </a:rPr>
              <a:t>Mac </a:t>
            </a:r>
            <a:r>
              <a:rPr lang="en-US" altLang="zh-TW">
                <a:latin typeface="+mj-lt"/>
                <a:ea typeface="微軟正黑體"/>
              </a:rPr>
              <a:t>video co-editing</a:t>
            </a:r>
            <a:endParaRPr lang="zh-TW" altLang="en-US" dirty="0">
              <a:latin typeface="+mj-lt"/>
              <a:ea typeface="微軟正黑體"/>
            </a:endParaRPr>
          </a:p>
        </p:txBody>
      </p:sp>
      <p:sp>
        <p:nvSpPr>
          <p:cNvPr id="60" name="TextBox 13">
            <a:extLst>
              <a:ext uri="{FF2B5EF4-FFF2-40B4-BE49-F238E27FC236}">
                <a16:creationId xmlns:a16="http://schemas.microsoft.com/office/drawing/2014/main" id="{C8E4F56A-37F4-704F-BDDF-D49F63999FAE}"/>
              </a:ext>
            </a:extLst>
          </p:cNvPr>
          <p:cNvSpPr txBox="1">
            <a:spLocks noChangeArrowheads="1"/>
          </p:cNvSpPr>
          <p:nvPr/>
        </p:nvSpPr>
        <p:spPr bwMode="auto">
          <a:xfrm>
            <a:off x="2059326" y="1432652"/>
            <a:ext cx="2149735" cy="501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zh-TW" sz="1600">
                <a:solidFill>
                  <a:srgbClr val="EE6D2B"/>
                </a:solidFill>
                <a:latin typeface="+mj-lt"/>
                <a:ea typeface="微軟正黑體"/>
                <a:cs typeface="Arial"/>
              </a:rPr>
              <a:t>QXP-T32P </a:t>
            </a:r>
            <a:r>
              <a:rPr lang="en-US" altLang="zh-TW" sz="1600">
                <a:latin typeface="+mj-lt"/>
                <a:ea typeface="微軟正黑體"/>
                <a:cs typeface="Arial"/>
              </a:rPr>
              <a:t>supports these two </a:t>
            </a:r>
            <a:r>
              <a:rPr lang="en-US" sz="1600">
                <a:latin typeface="+mj-lt"/>
                <a:ea typeface="微軟正黑體"/>
                <a:cs typeface="Arial"/>
              </a:rPr>
              <a:t>PCIe Gen3 x4</a:t>
            </a:r>
            <a:r>
              <a:rPr lang="en-US" altLang="zh-TW" sz="1600">
                <a:latin typeface="+mj-lt"/>
                <a:ea typeface="微軟正黑體"/>
                <a:cs typeface="Arial"/>
              </a:rPr>
              <a:t> slots</a:t>
            </a:r>
            <a:r>
              <a:rPr lang="zh-TW" altLang="en-US" sz="1600">
                <a:latin typeface="+mj-lt"/>
                <a:ea typeface="微軟正黑體"/>
                <a:cs typeface="Arial"/>
              </a:rPr>
              <a:t> </a:t>
            </a:r>
            <a:endParaRPr lang="en-US" altLang="zh-TW" sz="1600">
              <a:latin typeface="+mj-lt"/>
              <a:ea typeface="微軟正黑體"/>
            </a:endParaRPr>
          </a:p>
        </p:txBody>
      </p:sp>
      <p:sp>
        <p:nvSpPr>
          <p:cNvPr id="35" name="TextBox 13">
            <a:extLst>
              <a:ext uri="{FF2B5EF4-FFF2-40B4-BE49-F238E27FC236}">
                <a16:creationId xmlns:a16="http://schemas.microsoft.com/office/drawing/2014/main" id="{FE9C9974-2485-B64A-97C5-D4BDB478F84C}"/>
              </a:ext>
            </a:extLst>
          </p:cNvPr>
          <p:cNvSpPr txBox="1">
            <a:spLocks noChangeArrowheads="1"/>
          </p:cNvSpPr>
          <p:nvPr/>
        </p:nvSpPr>
        <p:spPr bwMode="auto">
          <a:xfrm>
            <a:off x="3400047" y="2395519"/>
            <a:ext cx="1240895" cy="292376"/>
          </a:xfrm>
          <a:prstGeom prst="rect">
            <a:avLst/>
          </a:prstGeom>
          <a:noFill/>
          <a:ln w="9525">
            <a:noFill/>
            <a:miter lim="800000"/>
            <a:headEnd/>
            <a:tailEnd/>
          </a:ln>
        </p:spPr>
        <p:txBody>
          <a:bodyPr wrap="square" lIns="121908" tIns="60954" rIns="121908" bIns="60954" anchor="t">
            <a:spAutoFit/>
          </a:bodyPr>
          <a:lstStyle>
            <a:defPPr marR="0" lvl="0" algn="l" rtl="0">
              <a:lnSpc>
                <a:spcPct val="100000"/>
              </a:lnSpc>
              <a:spcBef>
                <a:spcPts val="0"/>
              </a:spcBef>
              <a:spcAft>
                <a:spcPts val="0"/>
              </a:spcAft>
            </a:defPPr>
            <a:lvl1pPr eaLnBrk="1" hangingPunct="1">
              <a:defRPr sz="1100" b="1">
                <a:solidFill>
                  <a:schemeClr val="tx1"/>
                </a:solidFill>
                <a:ea typeface="微軟正黑體"/>
              </a:defRPr>
            </a:lvl1pPr>
          </a:lstStyle>
          <a:p>
            <a:r>
              <a:rPr lang="en-US" altLang="en-US"/>
              <a:t>TVS-h1288X</a:t>
            </a:r>
          </a:p>
        </p:txBody>
      </p:sp>
      <p:pic>
        <p:nvPicPr>
          <p:cNvPr id="4" name="圖片 3">
            <a:extLst>
              <a:ext uri="{FF2B5EF4-FFF2-40B4-BE49-F238E27FC236}">
                <a16:creationId xmlns:a16="http://schemas.microsoft.com/office/drawing/2014/main" id="{C6CE2BC0-FC30-4E4F-B530-39AFAF9176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411" b="16644"/>
          <a:stretch/>
        </p:blipFill>
        <p:spPr>
          <a:xfrm>
            <a:off x="180794" y="2474900"/>
            <a:ext cx="4846059" cy="2668600"/>
          </a:xfrm>
          <a:prstGeom prst="rect">
            <a:avLst/>
          </a:prstGeom>
        </p:spPr>
      </p:pic>
      <p:pic>
        <p:nvPicPr>
          <p:cNvPr id="2" name="圖片 1" descr="一張含有 電腦 的圖片&#10;&#10;自動產生的描述">
            <a:extLst>
              <a:ext uri="{FF2B5EF4-FFF2-40B4-BE49-F238E27FC236}">
                <a16:creationId xmlns:a16="http://schemas.microsoft.com/office/drawing/2014/main" id="{25E59076-32D0-417F-9C54-FA7298FA23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4608" r="13440" b="29353"/>
          <a:stretch/>
        </p:blipFill>
        <p:spPr>
          <a:xfrm>
            <a:off x="4665206" y="2395518"/>
            <a:ext cx="4478794" cy="2747981"/>
          </a:xfrm>
          <a:prstGeom prst="rect">
            <a:avLst/>
          </a:prstGeom>
        </p:spPr>
      </p:pic>
      <p:sp>
        <p:nvSpPr>
          <p:cNvPr id="39" name="TextBox 13">
            <a:extLst>
              <a:ext uri="{FF2B5EF4-FFF2-40B4-BE49-F238E27FC236}">
                <a16:creationId xmlns:a16="http://schemas.microsoft.com/office/drawing/2014/main" id="{72FA8938-5D5D-46F0-922F-7B58D48AC9F9}"/>
              </a:ext>
            </a:extLst>
          </p:cNvPr>
          <p:cNvSpPr txBox="1">
            <a:spLocks noChangeArrowheads="1"/>
          </p:cNvSpPr>
          <p:nvPr/>
        </p:nvSpPr>
        <p:spPr bwMode="auto">
          <a:xfrm>
            <a:off x="7756409" y="2338975"/>
            <a:ext cx="1130207" cy="292376"/>
          </a:xfrm>
          <a:prstGeom prst="rect">
            <a:avLst/>
          </a:prstGeom>
          <a:noFill/>
          <a:ln w="9525">
            <a:noFill/>
            <a:miter lim="800000"/>
            <a:headEnd/>
            <a:tailEnd/>
          </a:ln>
        </p:spPr>
        <p:txBody>
          <a:bodyPr wrap="square" lIns="121908" tIns="60954" rIns="121908" bIns="60954" anchor="t">
            <a:spAutoFit/>
          </a:bodyPr>
          <a:lstStyle/>
          <a:p>
            <a:pPr eaLnBrk="1" hangingPunct="1">
              <a:defRPr/>
            </a:pPr>
            <a:r>
              <a:rPr lang="en-US" altLang="en-US" sz="1100" b="1">
                <a:solidFill>
                  <a:schemeClr val="tx1"/>
                </a:solidFill>
                <a:ea typeface="微軟正黑體"/>
              </a:rPr>
              <a:t>TVS-h1688X</a:t>
            </a:r>
            <a:endParaRPr lang="en-US" altLang="en-US" sz="1100" b="1">
              <a:solidFill>
                <a:schemeClr val="tx1"/>
              </a:solidFill>
              <a:latin typeface="Arial" panose="020B0604020202020204" pitchFamily="34" charset="0"/>
              <a:ea typeface="微軟正黑體" pitchFamily="34" charset="-120"/>
              <a:cs typeface="Arial" panose="020B0604020202020204" pitchFamily="34" charset="0"/>
            </a:endParaRPr>
          </a:p>
        </p:txBody>
      </p:sp>
      <p:sp>
        <p:nvSpPr>
          <p:cNvPr id="15" name="矩形 14">
            <a:extLst>
              <a:ext uri="{FF2B5EF4-FFF2-40B4-BE49-F238E27FC236}">
                <a16:creationId xmlns:a16="http://schemas.microsoft.com/office/drawing/2014/main" id="{9764A830-AF6B-4217-ADBD-73957EE999D9}"/>
              </a:ext>
            </a:extLst>
          </p:cNvPr>
          <p:cNvSpPr/>
          <p:nvPr/>
        </p:nvSpPr>
        <p:spPr>
          <a:xfrm>
            <a:off x="352452" y="2949759"/>
            <a:ext cx="1018094" cy="523570"/>
          </a:xfrm>
          <a:prstGeom prst="rect">
            <a:avLst/>
          </a:prstGeom>
          <a:solidFill>
            <a:schemeClr val="accent6">
              <a:lumMod val="40000"/>
              <a:lumOff val="60000"/>
              <a:alpha val="50196"/>
            </a:schemeClr>
          </a:solidFill>
          <a:ln>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00">
              <a:solidFill>
                <a:srgbClr val="FF0000"/>
              </a:solidFill>
              <a:latin typeface="微軟正黑體" panose="020B0604030504040204" pitchFamily="34" charset="-120"/>
              <a:ea typeface="微軟正黑體" panose="020B0604030504040204" pitchFamily="34" charset="-120"/>
            </a:endParaRPr>
          </a:p>
        </p:txBody>
      </p:sp>
      <p:sp>
        <p:nvSpPr>
          <p:cNvPr id="16" name="矩形 15">
            <a:extLst>
              <a:ext uri="{FF2B5EF4-FFF2-40B4-BE49-F238E27FC236}">
                <a16:creationId xmlns:a16="http://schemas.microsoft.com/office/drawing/2014/main" id="{B10E803C-B9A3-4FB9-ACBB-5127539BEAB9}"/>
              </a:ext>
            </a:extLst>
          </p:cNvPr>
          <p:cNvSpPr/>
          <p:nvPr/>
        </p:nvSpPr>
        <p:spPr>
          <a:xfrm>
            <a:off x="4885237" y="2813399"/>
            <a:ext cx="908055" cy="481915"/>
          </a:xfrm>
          <a:prstGeom prst="rect">
            <a:avLst/>
          </a:prstGeom>
          <a:solidFill>
            <a:schemeClr val="accent6">
              <a:lumMod val="40000"/>
              <a:lumOff val="60000"/>
              <a:alpha val="50196"/>
            </a:schemeClr>
          </a:solidFill>
          <a:ln>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00">
              <a:solidFill>
                <a:srgbClr val="FF0000"/>
              </a:solidFill>
              <a:latin typeface="微軟正黑體" panose="020B0604030504040204" pitchFamily="34" charset="-120"/>
              <a:ea typeface="微軟正黑體" panose="020B0604030504040204" pitchFamily="34" charset="-120"/>
            </a:endParaRPr>
          </a:p>
        </p:txBody>
      </p:sp>
      <p:grpSp>
        <p:nvGrpSpPr>
          <p:cNvPr id="25" name="群組 24">
            <a:extLst>
              <a:ext uri="{FF2B5EF4-FFF2-40B4-BE49-F238E27FC236}">
                <a16:creationId xmlns:a16="http://schemas.microsoft.com/office/drawing/2014/main" id="{7C636C13-3385-46B4-85F6-97832F5B98F8}"/>
              </a:ext>
            </a:extLst>
          </p:cNvPr>
          <p:cNvGrpSpPr/>
          <p:nvPr/>
        </p:nvGrpSpPr>
        <p:grpSpPr>
          <a:xfrm>
            <a:off x="861499" y="1764988"/>
            <a:ext cx="4477767" cy="1184772"/>
            <a:chOff x="861499" y="2090317"/>
            <a:chExt cx="4477767" cy="929194"/>
          </a:xfrm>
        </p:grpSpPr>
        <p:cxnSp>
          <p:nvCxnSpPr>
            <p:cNvPr id="7" name="接點: 肘形 6">
              <a:extLst>
                <a:ext uri="{FF2B5EF4-FFF2-40B4-BE49-F238E27FC236}">
                  <a16:creationId xmlns:a16="http://schemas.microsoft.com/office/drawing/2014/main" id="{874A0A73-88A9-4B07-BF33-0977C305D807}"/>
                </a:ext>
              </a:extLst>
            </p:cNvPr>
            <p:cNvCxnSpPr>
              <a:cxnSpLocks/>
              <a:stCxn id="15" idx="0"/>
            </p:cNvCxnSpPr>
            <p:nvPr/>
          </p:nvCxnSpPr>
          <p:spPr>
            <a:xfrm rot="5400000" flipH="1" flipV="1">
              <a:off x="975922" y="1975895"/>
              <a:ext cx="929193" cy="1158039"/>
            </a:xfrm>
            <a:prstGeom prst="bentConnector2">
              <a:avLst/>
            </a:prstGeom>
            <a:noFill/>
            <a:ln w="21590" cap="flat" cmpd="sng">
              <a:solidFill>
                <a:srgbClr val="EE6D2B"/>
              </a:solidFill>
              <a:prstDash val="solid"/>
              <a:round/>
              <a:headEnd type="none" w="lg" len="lg"/>
              <a:tailEnd type="oval" w="lg" len="lg"/>
            </a:ln>
            <a:effectLst/>
          </p:spPr>
        </p:cxnSp>
        <p:cxnSp>
          <p:nvCxnSpPr>
            <p:cNvPr id="19" name="接點: 肘形 18">
              <a:extLst>
                <a:ext uri="{FF2B5EF4-FFF2-40B4-BE49-F238E27FC236}">
                  <a16:creationId xmlns:a16="http://schemas.microsoft.com/office/drawing/2014/main" id="{E06B309E-F798-4F13-981C-298A28DC67E7}"/>
                </a:ext>
              </a:extLst>
            </p:cNvPr>
            <p:cNvCxnSpPr>
              <a:cxnSpLocks/>
              <a:stCxn id="16" idx="0"/>
            </p:cNvCxnSpPr>
            <p:nvPr/>
          </p:nvCxnSpPr>
          <p:spPr>
            <a:xfrm rot="16200000" flipV="1">
              <a:off x="4358234" y="1941144"/>
              <a:ext cx="831859" cy="1130205"/>
            </a:xfrm>
            <a:prstGeom prst="bentConnector3">
              <a:avLst>
                <a:gd name="adj1" fmla="val 100419"/>
              </a:avLst>
            </a:prstGeom>
            <a:noFill/>
            <a:ln w="21590" cap="flat" cmpd="sng">
              <a:solidFill>
                <a:srgbClr val="EE6D2B"/>
              </a:solidFill>
              <a:prstDash val="solid"/>
              <a:round/>
              <a:headEnd type="none" w="lg" len="lg"/>
              <a:tailEnd type="oval" w="lg" len="lg"/>
            </a:ln>
            <a:effectLst/>
          </p:spPr>
        </p:cxnSp>
      </p:grpSp>
      <p:grpSp>
        <p:nvGrpSpPr>
          <p:cNvPr id="36" name="群組 35">
            <a:extLst>
              <a:ext uri="{FF2B5EF4-FFF2-40B4-BE49-F238E27FC236}">
                <a16:creationId xmlns:a16="http://schemas.microsoft.com/office/drawing/2014/main" id="{22E7EB13-ACF2-47D1-8596-7AD3AC2B9FE2}"/>
              </a:ext>
            </a:extLst>
          </p:cNvPr>
          <p:cNvGrpSpPr/>
          <p:nvPr/>
        </p:nvGrpSpPr>
        <p:grpSpPr>
          <a:xfrm>
            <a:off x="78208" y="186468"/>
            <a:ext cx="1566582" cy="476596"/>
            <a:chOff x="134362" y="107087"/>
            <a:chExt cx="1566582" cy="476596"/>
          </a:xfrm>
        </p:grpSpPr>
        <p:sp>
          <p:nvSpPr>
            <p:cNvPr id="37" name="平行四邊形 36">
              <a:extLst>
                <a:ext uri="{FF2B5EF4-FFF2-40B4-BE49-F238E27FC236}">
                  <a16:creationId xmlns:a16="http://schemas.microsoft.com/office/drawing/2014/main" id="{5E1D5583-63F2-458A-A6A0-BB27480C7885}"/>
                </a:ext>
              </a:extLst>
            </p:cNvPr>
            <p:cNvSpPr/>
            <p:nvPr/>
          </p:nvSpPr>
          <p:spPr>
            <a:xfrm>
              <a:off x="134362" y="107087"/>
              <a:ext cx="1566582" cy="476596"/>
            </a:xfrm>
            <a:prstGeom prst="parallelogram">
              <a:avLst>
                <a:gd name="adj" fmla="val 56325"/>
              </a:avLst>
            </a:prstGeom>
            <a:solidFill>
              <a:srgbClr val="333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38" name="文字方塊 37">
              <a:extLst>
                <a:ext uri="{FF2B5EF4-FFF2-40B4-BE49-F238E27FC236}">
                  <a16:creationId xmlns:a16="http://schemas.microsoft.com/office/drawing/2014/main" id="{A16D80C0-7AE1-4838-AEEB-A380E2BA8C92}"/>
                </a:ext>
              </a:extLst>
            </p:cNvPr>
            <p:cNvSpPr txBox="1"/>
            <p:nvPr/>
          </p:nvSpPr>
          <p:spPr>
            <a:xfrm>
              <a:off x="318798" y="149255"/>
              <a:ext cx="1220321" cy="400110"/>
            </a:xfrm>
            <a:prstGeom prst="rect">
              <a:avLst/>
            </a:prstGeom>
            <a:noFill/>
          </p:spPr>
          <p:txBody>
            <a:bodyPr wrap="square" lIns="91440" tIns="45720" rIns="91440" bIns="45720" anchor="t">
              <a:spAutoFit/>
            </a:bodyPr>
            <a:lstStyle/>
            <a:p>
              <a:r>
                <a:rPr lang="zh-TW" altLang="en-US" sz="2000" b="1" kern="1200" dirty="0">
                  <a:solidFill>
                    <a:schemeClr val="bg1"/>
                  </a:solidFill>
                  <a:latin typeface="+mj-lt"/>
                  <a:ea typeface="微軟正黑體"/>
                  <a:cs typeface="+mj-cs"/>
                </a:rPr>
                <a:t>1 for all</a:t>
              </a:r>
              <a:endParaRPr lang="zh-TW" altLang="en-US" sz="1050" dirty="0">
                <a:solidFill>
                  <a:schemeClr val="bg1"/>
                </a:solidFill>
                <a:latin typeface="+mj-lt"/>
              </a:endParaRPr>
            </a:p>
          </p:txBody>
        </p:sp>
      </p:grpSp>
      <p:sp>
        <p:nvSpPr>
          <p:cNvPr id="40" name="文字方塊 39">
            <a:extLst>
              <a:ext uri="{FF2B5EF4-FFF2-40B4-BE49-F238E27FC236}">
                <a16:creationId xmlns:a16="http://schemas.microsoft.com/office/drawing/2014/main" id="{3E192CB8-42A5-45C6-9C7B-4EDE318D7925}"/>
              </a:ext>
            </a:extLst>
          </p:cNvPr>
          <p:cNvSpPr txBox="1"/>
          <p:nvPr/>
        </p:nvSpPr>
        <p:spPr>
          <a:xfrm>
            <a:off x="1685281" y="663064"/>
            <a:ext cx="7260541" cy="646331"/>
          </a:xfrm>
          <a:prstGeom prst="rect">
            <a:avLst/>
          </a:prstGeom>
          <a:noFill/>
        </p:spPr>
        <p:txBody>
          <a:bodyPr wrap="square" lIns="91440" tIns="45720" rIns="91440" bIns="45720" anchor="t">
            <a:spAutoFit/>
          </a:bodyPr>
          <a:lstStyle/>
          <a:p>
            <a:r>
              <a:rPr lang="en-US" altLang="zh-TW" sz="1800" b="1">
                <a:latin typeface="+mj-lt"/>
                <a:ea typeface="微軟正黑體"/>
              </a:rPr>
              <a:t>With direct CPU PCIe Gen3 x4 slots, transform TVS-hx88X into a co-editing powerhouse by adding up to </a:t>
            </a:r>
            <a:r>
              <a:rPr lang="en-US" altLang="zh-TW" sz="1800" b="1">
                <a:solidFill>
                  <a:srgbClr val="EE6D2B"/>
                </a:solidFill>
                <a:latin typeface="+mj-lt"/>
                <a:ea typeface="微軟正黑體"/>
              </a:rPr>
              <a:t>two</a:t>
            </a:r>
            <a:r>
              <a:rPr lang="en-US" altLang="zh-TW" sz="1800" b="1">
                <a:solidFill>
                  <a:srgbClr val="FFC000"/>
                </a:solidFill>
                <a:latin typeface="+mj-lt"/>
                <a:ea typeface="微軟正黑體"/>
              </a:rPr>
              <a:t> </a:t>
            </a:r>
            <a:r>
              <a:rPr lang="en-US" altLang="zh-TW" sz="1800" b="1">
                <a:latin typeface="+mj-lt"/>
                <a:ea typeface="微軟正黑體"/>
              </a:rPr>
              <a:t>QXP-T32P cards.</a:t>
            </a:r>
          </a:p>
        </p:txBody>
      </p:sp>
    </p:spTree>
    <p:extLst>
      <p:ext uri="{BB962C8B-B14F-4D97-AF65-F5344CB8AC3E}">
        <p14:creationId xmlns:p14="http://schemas.microsoft.com/office/powerpoint/2010/main" val="604945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F8F2E3A8-5A1E-A046-8BCD-90196836526B}"/>
              </a:ext>
            </a:extLst>
          </p:cNvPr>
          <p:cNvSpPr>
            <a:spLocks noGrp="1"/>
          </p:cNvSpPr>
          <p:nvPr>
            <p:ph type="title"/>
          </p:nvPr>
        </p:nvSpPr>
        <p:spPr/>
        <p:txBody>
          <a:bodyPr/>
          <a:lstStyle/>
          <a:p>
            <a:r>
              <a:rPr lang="zh-TW" altLang="en-US" dirty="0"/>
              <a:t>Expand up to 4 ports with optional purchase </a:t>
            </a:r>
            <a:r>
              <a:rPr lang="en-US" altLang="zh-TW" dirty="0"/>
              <a:t>Thunderbolt 3 </a:t>
            </a:r>
            <a:r>
              <a:rPr lang="zh-TW" altLang="en-US" dirty="0"/>
              <a:t>Expansion card</a:t>
            </a:r>
          </a:p>
        </p:txBody>
      </p:sp>
      <p:sp>
        <p:nvSpPr>
          <p:cNvPr id="2" name="文字版面配置區 1">
            <a:extLst>
              <a:ext uri="{FF2B5EF4-FFF2-40B4-BE49-F238E27FC236}">
                <a16:creationId xmlns:a16="http://schemas.microsoft.com/office/drawing/2014/main" id="{96478F1E-F397-6E48-94D8-1FDC129BFE1E}"/>
              </a:ext>
            </a:extLst>
          </p:cNvPr>
          <p:cNvSpPr>
            <a:spLocks noGrp="1"/>
          </p:cNvSpPr>
          <p:nvPr>
            <p:ph type="body" idx="4294967295"/>
          </p:nvPr>
        </p:nvSpPr>
        <p:spPr>
          <a:xfrm>
            <a:off x="749607" y="1051863"/>
            <a:ext cx="7530419" cy="839787"/>
          </a:xfrm>
        </p:spPr>
        <p:txBody>
          <a:bodyPr vert="horz" lIns="91440" tIns="45720" rIns="91440" bIns="45720" rtlCol="0" anchor="t">
            <a:noAutofit/>
          </a:bodyPr>
          <a:lstStyle/>
          <a:p>
            <a:r>
              <a:rPr lang="zh-TW" altLang="en-US" sz="1400" dirty="0">
                <a:latin typeface="+mj-lt"/>
              </a:rPr>
              <a:t>Transform TVS-hx88X into Thunderbolt-Ready-N</a:t>
            </a:r>
            <a:r>
              <a:rPr lang="zh-TW" altLang="en-US" sz="1400">
                <a:latin typeface="+mj-lt"/>
              </a:rPr>
              <a:t>AS</a:t>
            </a:r>
            <a:endParaRPr lang="en-US" altLang="zh-TW" sz="1400" dirty="0">
              <a:latin typeface="+mj-lt"/>
            </a:endParaRPr>
          </a:p>
          <a:p>
            <a:r>
              <a:rPr lang="en-US" altLang="zh-TW" sz="1400" dirty="0">
                <a:latin typeface="+mj-lt"/>
              </a:rPr>
              <a:t>4 Mac workstations could directly connect to NAS or extend connection via </a:t>
            </a:r>
            <a:r>
              <a:rPr lang="en-US" altLang="zh-TW" sz="1400">
                <a:latin typeface="+mj-lt"/>
              </a:rPr>
              <a:t>daisy chain.</a:t>
            </a:r>
            <a:endParaRPr lang="en-US" altLang="zh-CN" sz="1400" dirty="0">
              <a:latin typeface="+mj-lt"/>
            </a:endParaRPr>
          </a:p>
        </p:txBody>
      </p:sp>
      <p:sp>
        <p:nvSpPr>
          <p:cNvPr id="12" name="文字方塊 11">
            <a:extLst>
              <a:ext uri="{FF2B5EF4-FFF2-40B4-BE49-F238E27FC236}">
                <a16:creationId xmlns:a16="http://schemas.microsoft.com/office/drawing/2014/main" id="{7DE8DB66-D00E-4755-8135-CC52E789CB89}"/>
              </a:ext>
            </a:extLst>
          </p:cNvPr>
          <p:cNvSpPr txBox="1"/>
          <p:nvPr/>
        </p:nvSpPr>
        <p:spPr>
          <a:xfrm>
            <a:off x="270908" y="1761289"/>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t>AJA performance test</a:t>
            </a:r>
          </a:p>
        </p:txBody>
      </p:sp>
      <p:pic>
        <p:nvPicPr>
          <p:cNvPr id="18" name="圖片 17">
            <a:extLst>
              <a:ext uri="{FF2B5EF4-FFF2-40B4-BE49-F238E27FC236}">
                <a16:creationId xmlns:a16="http://schemas.microsoft.com/office/drawing/2014/main" id="{0B288C49-1246-4587-84DF-F6BAF11980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5768"/>
          <a:stretch/>
        </p:blipFill>
        <p:spPr>
          <a:xfrm>
            <a:off x="4729825" y="1553561"/>
            <a:ext cx="4414176" cy="3275928"/>
          </a:xfrm>
          <a:prstGeom prst="rect">
            <a:avLst/>
          </a:prstGeom>
        </p:spPr>
      </p:pic>
      <p:grpSp>
        <p:nvGrpSpPr>
          <p:cNvPr id="20" name="群組 19">
            <a:extLst>
              <a:ext uri="{FF2B5EF4-FFF2-40B4-BE49-F238E27FC236}">
                <a16:creationId xmlns:a16="http://schemas.microsoft.com/office/drawing/2014/main" id="{5A18D2A5-133A-40F7-BBB5-32813590D91C}"/>
              </a:ext>
            </a:extLst>
          </p:cNvPr>
          <p:cNvGrpSpPr/>
          <p:nvPr/>
        </p:nvGrpSpPr>
        <p:grpSpPr>
          <a:xfrm rot="19564188">
            <a:off x="4348729" y="2156132"/>
            <a:ext cx="2434745" cy="2803296"/>
            <a:chOff x="4264788" y="1838488"/>
            <a:chExt cx="2434745" cy="2803296"/>
          </a:xfrm>
        </p:grpSpPr>
        <p:sp>
          <p:nvSpPr>
            <p:cNvPr id="21" name="橢圓 20">
              <a:extLst>
                <a:ext uri="{FF2B5EF4-FFF2-40B4-BE49-F238E27FC236}">
                  <a16:creationId xmlns:a16="http://schemas.microsoft.com/office/drawing/2014/main" id="{272302E7-7082-4343-937F-069401C80AC1}"/>
                </a:ext>
              </a:extLst>
            </p:cNvPr>
            <p:cNvSpPr/>
            <p:nvPr/>
          </p:nvSpPr>
          <p:spPr>
            <a:xfrm>
              <a:off x="4264788" y="2627628"/>
              <a:ext cx="2014156" cy="2014156"/>
            </a:xfrm>
            <a:prstGeom prst="ellipse">
              <a:avLst/>
            </a:prstGeom>
            <a:solidFill>
              <a:schemeClr val="bg1"/>
            </a:solidFill>
            <a:ln w="38100">
              <a:solidFill>
                <a:srgbClr val="EE6D2B"/>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22" name="橢圓 21">
              <a:extLst>
                <a:ext uri="{FF2B5EF4-FFF2-40B4-BE49-F238E27FC236}">
                  <a16:creationId xmlns:a16="http://schemas.microsoft.com/office/drawing/2014/main" id="{9799D76E-EE65-4A64-B7AE-791DACFF3709}"/>
                </a:ext>
              </a:extLst>
            </p:cNvPr>
            <p:cNvSpPr/>
            <p:nvPr/>
          </p:nvSpPr>
          <p:spPr>
            <a:xfrm>
              <a:off x="5781930" y="1838488"/>
              <a:ext cx="839787" cy="839787"/>
            </a:xfrm>
            <a:prstGeom prst="ellipse">
              <a:avLst/>
            </a:prstGeom>
            <a:noFill/>
            <a:ln w="19050">
              <a:solidFill>
                <a:srgbClr val="EE6D2B"/>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cxnSp>
          <p:nvCxnSpPr>
            <p:cNvPr id="24" name="直線接點 23">
              <a:extLst>
                <a:ext uri="{FF2B5EF4-FFF2-40B4-BE49-F238E27FC236}">
                  <a16:creationId xmlns:a16="http://schemas.microsoft.com/office/drawing/2014/main" id="{DADDFC7C-654C-4C37-8365-F7F4C4B96307}"/>
                </a:ext>
              </a:extLst>
            </p:cNvPr>
            <p:cNvCxnSpPr>
              <a:cxnSpLocks/>
              <a:stCxn id="22" idx="1"/>
            </p:cNvCxnSpPr>
            <p:nvPr/>
          </p:nvCxnSpPr>
          <p:spPr>
            <a:xfrm flipH="1">
              <a:off x="4697165" y="1961472"/>
              <a:ext cx="1207749" cy="834999"/>
            </a:xfrm>
            <a:prstGeom prst="line">
              <a:avLst/>
            </a:prstGeom>
            <a:ln w="19050">
              <a:solidFill>
                <a:srgbClr val="EE6D2B"/>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5D1523D6-0EBA-4443-9BC3-6E59E7A914F6}"/>
                </a:ext>
              </a:extLst>
            </p:cNvPr>
            <p:cNvCxnSpPr>
              <a:cxnSpLocks/>
            </p:cNvCxnSpPr>
            <p:nvPr/>
          </p:nvCxnSpPr>
          <p:spPr>
            <a:xfrm rot="2035812">
              <a:off x="6139039" y="2417303"/>
              <a:ext cx="560494" cy="1515460"/>
            </a:xfrm>
            <a:prstGeom prst="line">
              <a:avLst/>
            </a:prstGeom>
            <a:ln w="19050">
              <a:solidFill>
                <a:srgbClr val="EE6D2B"/>
              </a:solidFill>
            </a:ln>
          </p:spPr>
          <p:style>
            <a:lnRef idx="1">
              <a:schemeClr val="accent1"/>
            </a:lnRef>
            <a:fillRef idx="0">
              <a:schemeClr val="accent1"/>
            </a:fillRef>
            <a:effectRef idx="0">
              <a:schemeClr val="accent1"/>
            </a:effectRef>
            <a:fontRef idx="minor">
              <a:schemeClr val="tx1"/>
            </a:fontRef>
          </p:style>
        </p:cxnSp>
      </p:grpSp>
      <p:grpSp>
        <p:nvGrpSpPr>
          <p:cNvPr id="26" name="群組 25">
            <a:extLst>
              <a:ext uri="{FF2B5EF4-FFF2-40B4-BE49-F238E27FC236}">
                <a16:creationId xmlns:a16="http://schemas.microsoft.com/office/drawing/2014/main" id="{55939AC8-556D-45D9-9DEF-281782B9763B}"/>
              </a:ext>
            </a:extLst>
          </p:cNvPr>
          <p:cNvGrpSpPr/>
          <p:nvPr/>
        </p:nvGrpSpPr>
        <p:grpSpPr>
          <a:xfrm rot="16200000">
            <a:off x="4773887" y="3002306"/>
            <a:ext cx="1875601" cy="1616361"/>
            <a:chOff x="4649517" y="1936935"/>
            <a:chExt cx="2764312" cy="2382237"/>
          </a:xfrm>
          <a:effectLst>
            <a:outerShdw blurRad="50800" dist="38100" dir="13500000" algn="br" rotWithShape="0">
              <a:prstClr val="black">
                <a:alpha val="40000"/>
              </a:prstClr>
            </a:outerShdw>
          </a:effectLst>
        </p:grpSpPr>
        <p:pic>
          <p:nvPicPr>
            <p:cNvPr id="27" name="圖片 26">
              <a:extLst>
                <a:ext uri="{FF2B5EF4-FFF2-40B4-BE49-F238E27FC236}">
                  <a16:creationId xmlns:a16="http://schemas.microsoft.com/office/drawing/2014/main" id="{968D268B-F558-479F-A03D-C4277CF2599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 contrast="5000"/>
                      </a14:imgEffect>
                    </a14:imgLayer>
                  </a14:imgProps>
                </a:ext>
                <a:ext uri="{28A0092B-C50C-407E-A947-70E740481C1C}">
                  <a14:useLocalDpi xmlns:a14="http://schemas.microsoft.com/office/drawing/2010/main"/>
                </a:ext>
              </a:extLst>
            </a:blip>
            <a:srcRect l="24160" r="22491"/>
            <a:stretch/>
          </p:blipFill>
          <p:spPr>
            <a:xfrm>
              <a:off x="4649517" y="1936935"/>
              <a:ext cx="2020224" cy="2367182"/>
            </a:xfrm>
            <a:prstGeom prst="rect">
              <a:avLst/>
            </a:prstGeom>
            <a:effectLst/>
          </p:spPr>
        </p:pic>
        <p:pic>
          <p:nvPicPr>
            <p:cNvPr id="28" name="圖片 27">
              <a:extLst>
                <a:ext uri="{FF2B5EF4-FFF2-40B4-BE49-F238E27FC236}">
                  <a16:creationId xmlns:a16="http://schemas.microsoft.com/office/drawing/2014/main" id="{634F3CD0-17C2-4806-9D9B-6BDD1590C69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 contrast="5000"/>
                      </a14:imgEffect>
                    </a14:imgLayer>
                  </a14:imgProps>
                </a:ext>
                <a:ext uri="{28A0092B-C50C-407E-A947-70E740481C1C}">
                  <a14:useLocalDpi xmlns:a14="http://schemas.microsoft.com/office/drawing/2010/main"/>
                </a:ext>
              </a:extLst>
            </a:blip>
            <a:srcRect l="24160" r="22491"/>
            <a:stretch/>
          </p:blipFill>
          <p:spPr>
            <a:xfrm>
              <a:off x="5393605" y="1951990"/>
              <a:ext cx="2020224" cy="2367182"/>
            </a:xfrm>
            <a:prstGeom prst="rect">
              <a:avLst/>
            </a:prstGeom>
            <a:effectLst/>
          </p:spPr>
        </p:pic>
      </p:grpSp>
      <p:pic>
        <p:nvPicPr>
          <p:cNvPr id="29" name="圖片 9" descr="一張含有 裝置 的圖片&#10;&#10;自動產生的描述">
            <a:extLst>
              <a:ext uri="{FF2B5EF4-FFF2-40B4-BE49-F238E27FC236}">
                <a16:creationId xmlns:a16="http://schemas.microsoft.com/office/drawing/2014/main" id="{1BA9F4F9-DF14-4AC8-9F65-86E222FE3D9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8599" y="2069100"/>
            <a:ext cx="4092992" cy="2693153"/>
          </a:xfrm>
          <a:prstGeom prst="rect">
            <a:avLst/>
          </a:prstGeom>
          <a:ln w="127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35045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單箭頭接點 3">
            <a:extLst>
              <a:ext uri="{FF2B5EF4-FFF2-40B4-BE49-F238E27FC236}">
                <a16:creationId xmlns:a16="http://schemas.microsoft.com/office/drawing/2014/main" id="{C96267FB-A3E0-4D98-8F6B-12754A5A0B4D}"/>
              </a:ext>
            </a:extLst>
          </p:cNvPr>
          <p:cNvCxnSpPr>
            <a:cxnSpLocks/>
          </p:cNvCxnSpPr>
          <p:nvPr/>
        </p:nvCxnSpPr>
        <p:spPr>
          <a:xfrm>
            <a:off x="996927" y="1915791"/>
            <a:ext cx="2205204" cy="0"/>
          </a:xfrm>
          <a:prstGeom prst="straightConnector1">
            <a:avLst/>
          </a:prstGeom>
          <a:ln/>
        </p:spPr>
        <p:style>
          <a:lnRef idx="3">
            <a:schemeClr val="accent3"/>
          </a:lnRef>
          <a:fillRef idx="0">
            <a:schemeClr val="accent3"/>
          </a:fillRef>
          <a:effectRef idx="2">
            <a:schemeClr val="accent3"/>
          </a:effectRef>
          <a:fontRef idx="minor">
            <a:schemeClr val="tx1"/>
          </a:fontRef>
        </p:style>
      </p:cxnSp>
      <p:cxnSp>
        <p:nvCxnSpPr>
          <p:cNvPr id="33" name="直線單箭頭接點 32">
            <a:extLst>
              <a:ext uri="{FF2B5EF4-FFF2-40B4-BE49-F238E27FC236}">
                <a16:creationId xmlns:a16="http://schemas.microsoft.com/office/drawing/2014/main" id="{98545B24-D77B-4B88-BCC0-9C2F33A26507}"/>
              </a:ext>
            </a:extLst>
          </p:cNvPr>
          <p:cNvCxnSpPr>
            <a:cxnSpLocks/>
          </p:cNvCxnSpPr>
          <p:nvPr/>
        </p:nvCxnSpPr>
        <p:spPr>
          <a:xfrm>
            <a:off x="996927" y="2217592"/>
            <a:ext cx="2205204" cy="0"/>
          </a:xfrm>
          <a:prstGeom prst="straightConnector1">
            <a:avLst/>
          </a:prstGeom>
          <a:ln/>
        </p:spPr>
        <p:style>
          <a:lnRef idx="3">
            <a:schemeClr val="accent3"/>
          </a:lnRef>
          <a:fillRef idx="0">
            <a:schemeClr val="accent3"/>
          </a:fillRef>
          <a:effectRef idx="2">
            <a:schemeClr val="accent3"/>
          </a:effectRef>
          <a:fontRef idx="minor">
            <a:schemeClr val="tx1"/>
          </a:fontRef>
        </p:style>
      </p:cxnSp>
      <p:sp>
        <p:nvSpPr>
          <p:cNvPr id="2" name="標題 1">
            <a:extLst>
              <a:ext uri="{FF2B5EF4-FFF2-40B4-BE49-F238E27FC236}">
                <a16:creationId xmlns:a16="http://schemas.microsoft.com/office/drawing/2014/main" id="{71290CCE-B2BF-439A-AA53-F154A7F1A304}"/>
              </a:ext>
            </a:extLst>
          </p:cNvPr>
          <p:cNvSpPr>
            <a:spLocks noGrp="1"/>
          </p:cNvSpPr>
          <p:nvPr>
            <p:ph type="title"/>
          </p:nvPr>
        </p:nvSpPr>
        <p:spPr/>
        <p:txBody>
          <a:bodyPr vert="horz" lIns="91440" tIns="45720" rIns="91440" bIns="45720" rtlCol="0" anchor="t">
            <a:noAutofit/>
          </a:bodyPr>
          <a:lstStyle/>
          <a:p>
            <a:r>
              <a:rPr lang="zh-TW" altLang="en-US" sz="2500"/>
              <a:t>Flex</a:t>
            </a:r>
            <a:r>
              <a:rPr lang="en-US" altLang="zh-TW" sz="2500" err="1"/>
              <a:t>i</a:t>
            </a:r>
            <a:r>
              <a:rPr lang="zh-TW" altLang="en-US" sz="2500"/>
              <a:t>ble depl</a:t>
            </a:r>
            <a:r>
              <a:rPr lang="en-US" altLang="zh-TW" sz="2500"/>
              <a:t>o</a:t>
            </a:r>
            <a:r>
              <a:rPr lang="zh-TW" altLang="en-US" sz="2500"/>
              <a:t>y</a:t>
            </a:r>
            <a:r>
              <a:rPr lang="zh-TW" altLang="en-US" sz="2500" dirty="0"/>
              <a:t> Thunderbolt 3 expansion, support up to 4 Thunderbolt device Read</a:t>
            </a:r>
            <a:r>
              <a:rPr lang="zh-TW" altLang="en-US" sz="2500"/>
              <a:t>&amp;Write </a:t>
            </a:r>
            <a:r>
              <a:rPr lang="en-US" altLang="zh-TW" sz="2500" dirty="0"/>
              <a:t>simultaneously</a:t>
            </a:r>
            <a:endParaRPr lang="zh-TW" altLang="en-US" sz="2500" dirty="0"/>
          </a:p>
        </p:txBody>
      </p:sp>
      <p:sp>
        <p:nvSpPr>
          <p:cNvPr id="3" name="TextBox 13">
            <a:extLst>
              <a:ext uri="{FF2B5EF4-FFF2-40B4-BE49-F238E27FC236}">
                <a16:creationId xmlns:a16="http://schemas.microsoft.com/office/drawing/2014/main" id="{E56D7FD0-F18D-4057-8339-BD1DFD96260A}"/>
              </a:ext>
            </a:extLst>
          </p:cNvPr>
          <p:cNvSpPr txBox="1">
            <a:spLocks noChangeArrowheads="1"/>
          </p:cNvSpPr>
          <p:nvPr/>
        </p:nvSpPr>
        <p:spPr bwMode="auto">
          <a:xfrm>
            <a:off x="4572000" y="1586881"/>
            <a:ext cx="3767393" cy="559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atin typeface="+mj-lt"/>
                <a:ea typeface="微軟正黑體"/>
                <a:cs typeface="Arial"/>
              </a:rPr>
              <a:t>TVS-h1288X/h1688X</a:t>
            </a:r>
            <a:r>
              <a:rPr lang="zh-CN" altLang="en-US">
                <a:latin typeface="+mj-lt"/>
                <a:ea typeface="微軟正黑體"/>
                <a:cs typeface="Arial"/>
              </a:rPr>
              <a:t> supports 2 </a:t>
            </a:r>
            <a:r>
              <a:rPr lang="en-US" altLang="zh-TW">
                <a:solidFill>
                  <a:srgbClr val="EE6D2B"/>
                </a:solidFill>
                <a:latin typeface="+mj-lt"/>
                <a:ea typeface="微軟正黑體"/>
                <a:cs typeface="Arial"/>
              </a:rPr>
              <a:t>QXP-T32P</a:t>
            </a:r>
            <a:r>
              <a:rPr lang="en-US" altLang="zh-TW">
                <a:latin typeface="+mj-lt"/>
                <a:ea typeface="微軟正黑體"/>
                <a:cs typeface="Arial"/>
              </a:rPr>
              <a:t> on this two PCIe Gen3 x4</a:t>
            </a:r>
            <a:endParaRPr lang="en-US" altLang="zh-TW">
              <a:latin typeface="+mj-lt"/>
              <a:ea typeface="微軟正黑體"/>
            </a:endParaRPr>
          </a:p>
        </p:txBody>
      </p:sp>
      <p:pic>
        <p:nvPicPr>
          <p:cNvPr id="7" name="圖片 6">
            <a:extLst>
              <a:ext uri="{FF2B5EF4-FFF2-40B4-BE49-F238E27FC236}">
                <a16:creationId xmlns:a16="http://schemas.microsoft.com/office/drawing/2014/main" id="{F80F1575-470F-476A-89EF-B88C716801B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411" t="-1" r="5867" b="926"/>
          <a:stretch/>
        </p:blipFill>
        <p:spPr>
          <a:xfrm>
            <a:off x="4202476" y="1971692"/>
            <a:ext cx="4545482" cy="3171808"/>
          </a:xfrm>
          <a:prstGeom prst="rect">
            <a:avLst/>
          </a:prstGeom>
        </p:spPr>
      </p:pic>
      <p:sp>
        <p:nvSpPr>
          <p:cNvPr id="9" name="矩形 8">
            <a:extLst>
              <a:ext uri="{FF2B5EF4-FFF2-40B4-BE49-F238E27FC236}">
                <a16:creationId xmlns:a16="http://schemas.microsoft.com/office/drawing/2014/main" id="{15DDD8BA-1986-4A22-973D-CBCF556F3A11}"/>
              </a:ext>
            </a:extLst>
          </p:cNvPr>
          <p:cNvSpPr/>
          <p:nvPr/>
        </p:nvSpPr>
        <p:spPr>
          <a:xfrm>
            <a:off x="4374133" y="2446551"/>
            <a:ext cx="1018094" cy="523570"/>
          </a:xfrm>
          <a:prstGeom prst="rect">
            <a:avLst/>
          </a:prstGeom>
          <a:solidFill>
            <a:schemeClr val="accent6">
              <a:lumMod val="40000"/>
              <a:lumOff val="60000"/>
              <a:alpha val="50196"/>
            </a:schemeClr>
          </a:solidFill>
          <a:ln>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00">
              <a:solidFill>
                <a:srgbClr val="FF0000"/>
              </a:solidFill>
              <a:latin typeface="微軟正黑體" panose="020B0604030504040204" pitchFamily="34" charset="-120"/>
              <a:ea typeface="微軟正黑體" panose="020B0604030504040204" pitchFamily="34" charset="-120"/>
            </a:endParaRPr>
          </a:p>
        </p:txBody>
      </p:sp>
      <p:cxnSp>
        <p:nvCxnSpPr>
          <p:cNvPr id="25" name="直線單箭頭接點 24">
            <a:extLst>
              <a:ext uri="{FF2B5EF4-FFF2-40B4-BE49-F238E27FC236}">
                <a16:creationId xmlns:a16="http://schemas.microsoft.com/office/drawing/2014/main" id="{D92297A3-93A7-40C4-A617-0196C82AC8BF}"/>
              </a:ext>
            </a:extLst>
          </p:cNvPr>
          <p:cNvCxnSpPr>
            <a:cxnSpLocks/>
          </p:cNvCxnSpPr>
          <p:nvPr/>
        </p:nvCxnSpPr>
        <p:spPr>
          <a:xfrm>
            <a:off x="3238556" y="2553972"/>
            <a:ext cx="1136702" cy="0"/>
          </a:xfrm>
          <a:prstGeom prst="straightConnector1">
            <a:avLst/>
          </a:prstGeom>
          <a:noFill/>
          <a:ln w="21590" cap="flat" cmpd="sng">
            <a:solidFill>
              <a:srgbClr val="EE6D2B"/>
            </a:solidFill>
            <a:prstDash val="solid"/>
            <a:round/>
            <a:headEnd type="oval" w="lg" len="lg"/>
            <a:tailEnd type="none" w="lg" len="lg"/>
          </a:ln>
          <a:effectLst/>
        </p:spPr>
      </p:cxnSp>
      <p:cxnSp>
        <p:nvCxnSpPr>
          <p:cNvPr id="34" name="直線單箭頭接點 33">
            <a:extLst>
              <a:ext uri="{FF2B5EF4-FFF2-40B4-BE49-F238E27FC236}">
                <a16:creationId xmlns:a16="http://schemas.microsoft.com/office/drawing/2014/main" id="{355C1216-FDEF-41F3-BB6A-C63A1523FEEB}"/>
              </a:ext>
            </a:extLst>
          </p:cNvPr>
          <p:cNvCxnSpPr>
            <a:cxnSpLocks/>
          </p:cNvCxnSpPr>
          <p:nvPr/>
        </p:nvCxnSpPr>
        <p:spPr>
          <a:xfrm>
            <a:off x="996927" y="3818904"/>
            <a:ext cx="2205204" cy="0"/>
          </a:xfrm>
          <a:prstGeom prst="straightConnector1">
            <a:avLst/>
          </a:prstGeom>
          <a:ln/>
        </p:spPr>
        <p:style>
          <a:lnRef idx="3">
            <a:schemeClr val="accent3"/>
          </a:lnRef>
          <a:fillRef idx="0">
            <a:schemeClr val="accent3"/>
          </a:fillRef>
          <a:effectRef idx="2">
            <a:schemeClr val="accent3"/>
          </a:effectRef>
          <a:fontRef idx="minor">
            <a:schemeClr val="tx1"/>
          </a:fontRef>
        </p:style>
      </p:cxnSp>
      <p:cxnSp>
        <p:nvCxnSpPr>
          <p:cNvPr id="35" name="直線單箭頭接點 34">
            <a:extLst>
              <a:ext uri="{FF2B5EF4-FFF2-40B4-BE49-F238E27FC236}">
                <a16:creationId xmlns:a16="http://schemas.microsoft.com/office/drawing/2014/main" id="{D5E2BE6F-0278-41D5-B307-3D563510DD43}"/>
              </a:ext>
            </a:extLst>
          </p:cNvPr>
          <p:cNvCxnSpPr>
            <a:cxnSpLocks/>
          </p:cNvCxnSpPr>
          <p:nvPr/>
        </p:nvCxnSpPr>
        <p:spPr>
          <a:xfrm>
            <a:off x="996927" y="4153233"/>
            <a:ext cx="2205204" cy="0"/>
          </a:xfrm>
          <a:prstGeom prst="straightConnector1">
            <a:avLst/>
          </a:prstGeom>
          <a:ln/>
        </p:spPr>
        <p:style>
          <a:lnRef idx="3">
            <a:schemeClr val="accent3"/>
          </a:lnRef>
          <a:fillRef idx="0">
            <a:schemeClr val="accent3"/>
          </a:fillRef>
          <a:effectRef idx="2">
            <a:schemeClr val="accent3"/>
          </a:effectRef>
          <a:fontRef idx="minor">
            <a:schemeClr val="tx1"/>
          </a:fontRef>
        </p:style>
      </p:cxnSp>
      <p:cxnSp>
        <p:nvCxnSpPr>
          <p:cNvPr id="49" name="接點: 肘形 48">
            <a:extLst>
              <a:ext uri="{FF2B5EF4-FFF2-40B4-BE49-F238E27FC236}">
                <a16:creationId xmlns:a16="http://schemas.microsoft.com/office/drawing/2014/main" id="{BFF1ABF9-3E90-4ACB-9A89-3FF24D93A1BE}"/>
              </a:ext>
            </a:extLst>
          </p:cNvPr>
          <p:cNvCxnSpPr>
            <a:cxnSpLocks/>
          </p:cNvCxnSpPr>
          <p:nvPr/>
        </p:nvCxnSpPr>
        <p:spPr>
          <a:xfrm rot="10800000" flipV="1">
            <a:off x="3202131" y="2853327"/>
            <a:ext cx="1169954" cy="627368"/>
          </a:xfrm>
          <a:prstGeom prst="bentConnector3">
            <a:avLst>
              <a:gd name="adj1" fmla="val 99925"/>
            </a:avLst>
          </a:prstGeom>
          <a:noFill/>
          <a:ln w="21590" cap="flat" cmpd="sng">
            <a:solidFill>
              <a:srgbClr val="EE6D2B"/>
            </a:solidFill>
            <a:prstDash val="solid"/>
            <a:round/>
            <a:headEnd type="none" w="lg" len="lg"/>
            <a:tailEnd type="oval" w="lg" len="lg"/>
          </a:ln>
          <a:effectLst/>
        </p:spPr>
      </p:cxnSp>
      <p:pic>
        <p:nvPicPr>
          <p:cNvPr id="10" name="圖片 4">
            <a:extLst>
              <a:ext uri="{FF2B5EF4-FFF2-40B4-BE49-F238E27FC236}">
                <a16:creationId xmlns:a16="http://schemas.microsoft.com/office/drawing/2014/main" id="{54ECA448-D23D-483B-9A8E-162ACA209E6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a:ext>
            </a:extLst>
          </a:blip>
          <a:srcRect l="24160" r="22491"/>
          <a:stretch/>
        </p:blipFill>
        <p:spPr>
          <a:xfrm>
            <a:off x="2877867" y="1544384"/>
            <a:ext cx="958594" cy="1123225"/>
          </a:xfrm>
          <a:prstGeom prst="rect">
            <a:avLst/>
          </a:prstGeom>
          <a:effectLst/>
        </p:spPr>
      </p:pic>
      <p:pic>
        <p:nvPicPr>
          <p:cNvPr id="40" name="圖片 4">
            <a:extLst>
              <a:ext uri="{FF2B5EF4-FFF2-40B4-BE49-F238E27FC236}">
                <a16:creationId xmlns:a16="http://schemas.microsoft.com/office/drawing/2014/main" id="{C1B5218B-D4CC-438A-BB77-C83A2DCDE41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a:ext>
            </a:extLst>
          </a:blip>
          <a:srcRect l="24160" r="22491"/>
          <a:stretch/>
        </p:blipFill>
        <p:spPr>
          <a:xfrm>
            <a:off x="2877867" y="3480696"/>
            <a:ext cx="958594" cy="1123225"/>
          </a:xfrm>
          <a:prstGeom prst="rect">
            <a:avLst/>
          </a:prstGeom>
          <a:effectLst/>
        </p:spPr>
      </p:pic>
      <p:grpSp>
        <p:nvGrpSpPr>
          <p:cNvPr id="46" name="群組 45">
            <a:extLst>
              <a:ext uri="{FF2B5EF4-FFF2-40B4-BE49-F238E27FC236}">
                <a16:creationId xmlns:a16="http://schemas.microsoft.com/office/drawing/2014/main" id="{5ADF3A82-5FF2-476F-97F4-5D546C7ABD9F}"/>
              </a:ext>
            </a:extLst>
          </p:cNvPr>
          <p:cNvGrpSpPr/>
          <p:nvPr/>
        </p:nvGrpSpPr>
        <p:grpSpPr>
          <a:xfrm>
            <a:off x="518173" y="1185260"/>
            <a:ext cx="1222384" cy="803242"/>
            <a:chOff x="111869" y="2646930"/>
            <a:chExt cx="1363503" cy="917407"/>
          </a:xfrm>
        </p:grpSpPr>
        <p:pic>
          <p:nvPicPr>
            <p:cNvPr id="47" name="圖片 46" descr="一張含有 坐, 桌, 電子用品, 光 的圖片&#10;&#10;自動產生的描述">
              <a:extLst>
                <a:ext uri="{FF2B5EF4-FFF2-40B4-BE49-F238E27FC236}">
                  <a16:creationId xmlns:a16="http://schemas.microsoft.com/office/drawing/2014/main" id="{C0FBA61D-05A5-40C1-9D5B-2E4D07BCC7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869" y="2646930"/>
              <a:ext cx="1363503" cy="917407"/>
            </a:xfrm>
            <a:prstGeom prst="rect">
              <a:avLst/>
            </a:prstGeom>
          </p:spPr>
        </p:pic>
        <p:pic>
          <p:nvPicPr>
            <p:cNvPr id="48" name="圖形 47">
              <a:extLst>
                <a:ext uri="{FF2B5EF4-FFF2-40B4-BE49-F238E27FC236}">
                  <a16:creationId xmlns:a16="http://schemas.microsoft.com/office/drawing/2014/main" id="{802BFA8C-8C3A-4891-93A4-1905EFDA825B}"/>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1711" y="2795635"/>
              <a:ext cx="404340" cy="470767"/>
            </a:xfrm>
            <a:prstGeom prst="rect">
              <a:avLst/>
            </a:prstGeom>
          </p:spPr>
        </p:pic>
      </p:grpSp>
      <p:pic>
        <p:nvPicPr>
          <p:cNvPr id="5" name="圖片 4" descr="一張含有 電腦 的圖片&#10;&#10;自動產生的描述">
            <a:extLst>
              <a:ext uri="{FF2B5EF4-FFF2-40B4-BE49-F238E27FC236}">
                <a16:creationId xmlns:a16="http://schemas.microsoft.com/office/drawing/2014/main" id="{0236E229-2BE1-44AE-88ED-41BCA6F281B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0428" y="2006463"/>
            <a:ext cx="1255136" cy="911543"/>
          </a:xfrm>
          <a:prstGeom prst="rect">
            <a:avLst/>
          </a:prstGeom>
        </p:spPr>
      </p:pic>
      <p:pic>
        <p:nvPicPr>
          <p:cNvPr id="6" name="圖片 5" descr="一張含有 室內, 電子用品, 電腦, 監視器 的圖片&#10;&#10;自動產生的描述">
            <a:extLst>
              <a:ext uri="{FF2B5EF4-FFF2-40B4-BE49-F238E27FC236}">
                <a16:creationId xmlns:a16="http://schemas.microsoft.com/office/drawing/2014/main" id="{E37F307F-4E73-4E40-8B1A-AE4F62DAA96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41755" y="4021443"/>
            <a:ext cx="1239639" cy="942481"/>
          </a:xfrm>
          <a:custGeom>
            <a:avLst/>
            <a:gdLst>
              <a:gd name="connsiteX0" fmla="*/ -188 w 1451907"/>
              <a:gd name="connsiteY0" fmla="*/ 89 h 1101115"/>
              <a:gd name="connsiteX1" fmla="*/ 1451719 w 1451907"/>
              <a:gd name="connsiteY1" fmla="*/ 89 h 1101115"/>
              <a:gd name="connsiteX2" fmla="*/ 1451719 w 1451907"/>
              <a:gd name="connsiteY2" fmla="*/ 1101204 h 1101115"/>
              <a:gd name="connsiteX3" fmla="*/ -188 w 1451907"/>
              <a:gd name="connsiteY3" fmla="*/ 1101204 h 1101115"/>
            </a:gdLst>
            <a:ahLst/>
            <a:cxnLst>
              <a:cxn ang="0">
                <a:pos x="connsiteX0" y="connsiteY0"/>
              </a:cxn>
              <a:cxn ang="0">
                <a:pos x="connsiteX1" y="connsiteY1"/>
              </a:cxn>
              <a:cxn ang="0">
                <a:pos x="connsiteX2" y="connsiteY2"/>
              </a:cxn>
              <a:cxn ang="0">
                <a:pos x="connsiteX3" y="connsiteY3"/>
              </a:cxn>
            </a:cxnLst>
            <a:rect l="l" t="t" r="r" b="b"/>
            <a:pathLst>
              <a:path w="1451907" h="1101115">
                <a:moveTo>
                  <a:pt x="-188" y="89"/>
                </a:moveTo>
                <a:lnTo>
                  <a:pt x="1451719" y="89"/>
                </a:lnTo>
                <a:lnTo>
                  <a:pt x="1451719" y="1101204"/>
                </a:lnTo>
                <a:lnTo>
                  <a:pt x="-188" y="1101204"/>
                </a:lnTo>
                <a:close/>
              </a:path>
            </a:pathLst>
          </a:custGeom>
        </p:spPr>
      </p:pic>
      <p:pic>
        <p:nvPicPr>
          <p:cNvPr id="8" name="圖片 7" descr="一張含有 電子用品, 監視器, 坐, 電腦 的圖片&#10;&#10;自動產生的描述">
            <a:extLst>
              <a:ext uri="{FF2B5EF4-FFF2-40B4-BE49-F238E27FC236}">
                <a16:creationId xmlns:a16="http://schemas.microsoft.com/office/drawing/2014/main" id="{FCE87FF6-0D43-4721-9B76-D11E791D67B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2249" y="3147096"/>
            <a:ext cx="1398649" cy="748956"/>
          </a:xfrm>
          <a:custGeom>
            <a:avLst/>
            <a:gdLst>
              <a:gd name="connsiteX0" fmla="*/ -332 w 1340099"/>
              <a:gd name="connsiteY0" fmla="*/ 260 h 723905"/>
              <a:gd name="connsiteX1" fmla="*/ 1339768 w 1340099"/>
              <a:gd name="connsiteY1" fmla="*/ 260 h 723905"/>
              <a:gd name="connsiteX2" fmla="*/ 1339768 w 1340099"/>
              <a:gd name="connsiteY2" fmla="*/ 724166 h 723905"/>
              <a:gd name="connsiteX3" fmla="*/ -332 w 1340099"/>
              <a:gd name="connsiteY3" fmla="*/ 724166 h 723905"/>
            </a:gdLst>
            <a:ahLst/>
            <a:cxnLst>
              <a:cxn ang="0">
                <a:pos x="connsiteX0" y="connsiteY0"/>
              </a:cxn>
              <a:cxn ang="0">
                <a:pos x="connsiteX1" y="connsiteY1"/>
              </a:cxn>
              <a:cxn ang="0">
                <a:pos x="connsiteX2" y="connsiteY2"/>
              </a:cxn>
              <a:cxn ang="0">
                <a:pos x="connsiteX3" y="connsiteY3"/>
              </a:cxn>
            </a:cxnLst>
            <a:rect l="l" t="t" r="r" b="b"/>
            <a:pathLst>
              <a:path w="1340099" h="723905">
                <a:moveTo>
                  <a:pt x="-332" y="260"/>
                </a:moveTo>
                <a:lnTo>
                  <a:pt x="1339768" y="260"/>
                </a:lnTo>
                <a:lnTo>
                  <a:pt x="1339768" y="724166"/>
                </a:lnTo>
                <a:lnTo>
                  <a:pt x="-332" y="724166"/>
                </a:lnTo>
                <a:close/>
              </a:path>
            </a:pathLst>
          </a:custGeom>
        </p:spPr>
      </p:pic>
    </p:spTree>
    <p:extLst>
      <p:ext uri="{BB962C8B-B14F-4D97-AF65-F5344CB8AC3E}">
        <p14:creationId xmlns:p14="http://schemas.microsoft.com/office/powerpoint/2010/main" val="1809310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9344B21-0420-4235-92A6-1232F92BA055}"/>
              </a:ext>
            </a:extLst>
          </p:cNvPr>
          <p:cNvSpPr txBox="1"/>
          <p:nvPr/>
        </p:nvSpPr>
        <p:spPr>
          <a:xfrm>
            <a:off x="649407" y="712983"/>
            <a:ext cx="8239099" cy="738664"/>
          </a:xfrm>
          <a:prstGeom prst="rect">
            <a:avLst/>
          </a:prstGeom>
          <a:noFill/>
        </p:spPr>
        <p:txBody>
          <a:bodyPr wrap="square" lIns="91440" tIns="45720" rIns="91440" bIns="45720" rtlCol="0" anchor="t">
            <a:spAutoFit/>
          </a:bodyPr>
          <a:lstStyle/>
          <a:p>
            <a:r>
              <a:rPr lang="zh-TW" dirty="0">
                <a:ea typeface="微軟正黑體"/>
              </a:rPr>
              <a:t>Next-generation Thunderbolt</a:t>
            </a:r>
            <a:r>
              <a:rPr lang="zh-TW" altLang="en-US" dirty="0">
                <a:ea typeface="微軟正黑體"/>
              </a:rPr>
              <a:t>™ </a:t>
            </a:r>
            <a:r>
              <a:rPr lang="en-US" altLang="zh-TW" dirty="0">
                <a:ea typeface="微軟正黑體"/>
              </a:rPr>
              <a:t>3</a:t>
            </a:r>
            <a:r>
              <a:rPr lang="zh-TW" altLang="en-US" dirty="0">
                <a:ea typeface="微軟正黑體"/>
              </a:rPr>
              <a:t> </a:t>
            </a:r>
            <a:r>
              <a:rPr lang="zh-TW" dirty="0">
                <a:ea typeface="微軟正黑體"/>
              </a:rPr>
              <a:t>delivers bi-directional 20Gbps speed. Use a certified Thunderbolt</a:t>
            </a:r>
            <a:r>
              <a:rPr lang="zh-TW" altLang="en-US" dirty="0">
                <a:ea typeface="微軟正黑體"/>
              </a:rPr>
              <a:t>™ </a:t>
            </a:r>
            <a:r>
              <a:rPr lang="en-US" altLang="zh-TW" dirty="0">
                <a:ea typeface="微軟正黑體"/>
              </a:rPr>
              <a:t>3</a:t>
            </a:r>
            <a:r>
              <a:rPr lang="zh-TW" altLang="en-US" dirty="0">
                <a:ea typeface="微軟正黑體"/>
              </a:rPr>
              <a:t> </a:t>
            </a:r>
            <a:r>
              <a:rPr lang="zh-TW" dirty="0">
                <a:ea typeface="微軟正黑體"/>
              </a:rPr>
              <a:t>40Gbps cable </a:t>
            </a:r>
            <a:r>
              <a:rPr lang="en-US" altLang="zh-TW" dirty="0">
                <a:ea typeface="微軟正黑體"/>
              </a:rPr>
              <a:t>(</a:t>
            </a:r>
            <a:r>
              <a:rPr lang="zh-TW" dirty="0">
                <a:ea typeface="微軟正黑體"/>
              </a:rPr>
              <a:t>with the Thunderbolt icon and “</a:t>
            </a:r>
            <a:r>
              <a:rPr lang="en-US" altLang="zh-TW" dirty="0">
                <a:ea typeface="微軟正黑體"/>
              </a:rPr>
              <a:t>3</a:t>
            </a:r>
            <a:r>
              <a:rPr lang="zh-TW" altLang="en-US" dirty="0">
                <a:ea typeface="微軟正黑體"/>
              </a:rPr>
              <a:t>”</a:t>
            </a:r>
            <a:r>
              <a:rPr lang="en-US" altLang="zh-TW" dirty="0">
                <a:ea typeface="微軟正黑體"/>
              </a:rPr>
              <a:t>)</a:t>
            </a:r>
            <a:r>
              <a:rPr lang="zh-TW" dirty="0">
                <a:ea typeface="微軟正黑體"/>
              </a:rPr>
              <a:t> and </a:t>
            </a:r>
            <a:r>
              <a:rPr lang="zh-TW">
                <a:ea typeface="微軟正黑體"/>
              </a:rPr>
              <a:t>a</a:t>
            </a:r>
            <a:r>
              <a:rPr lang="zh-TW" dirty="0">
                <a:ea typeface="微軟正黑體"/>
              </a:rPr>
              <a:t> </a:t>
            </a:r>
            <a:r>
              <a:rPr lang="en-US" altLang="zh-TW" dirty="0">
                <a:ea typeface="微軟正黑體"/>
              </a:rPr>
              <a:t>h</a:t>
            </a:r>
            <a:r>
              <a:rPr lang="zh-TW" dirty="0">
                <a:ea typeface="微軟正黑體"/>
              </a:rPr>
              <a:t>ig</a:t>
            </a:r>
            <a:r>
              <a:rPr lang="en-US" altLang="zh-TW" dirty="0">
                <a:ea typeface="微軟正黑體"/>
              </a:rPr>
              <a:t>h-performance SSD</a:t>
            </a:r>
            <a:r>
              <a:rPr lang="zh-TW" dirty="0">
                <a:ea typeface="微軟正黑體"/>
              </a:rPr>
              <a:t> to enjoy the highest possible performance and the best s</a:t>
            </a:r>
            <a:r>
              <a:rPr lang="en-US" altLang="zh-TW" dirty="0" err="1">
                <a:ea typeface="微軟正黑體"/>
              </a:rPr>
              <a:t>tora</a:t>
            </a:r>
            <a:r>
              <a:rPr lang="zh-TW" dirty="0">
                <a:ea typeface="微軟正黑體"/>
              </a:rPr>
              <a:t>ge</a:t>
            </a:r>
            <a:r>
              <a:rPr lang="zh-TW" altLang="en-US" dirty="0">
                <a:ea typeface="微軟正黑體"/>
              </a:rPr>
              <a:t> </a:t>
            </a:r>
            <a:r>
              <a:rPr lang="en-US" altLang="zh-TW" dirty="0" err="1">
                <a:ea typeface="微軟正黑體"/>
              </a:rPr>
              <a:t>alloc</a:t>
            </a:r>
            <a:r>
              <a:rPr lang="zh-TW" dirty="0">
                <a:ea typeface="微軟正黑體"/>
              </a:rPr>
              <a:t>ation for your NAS.</a:t>
            </a:r>
            <a:endParaRPr lang="zh-TW" sz="1200" dirty="0">
              <a:ea typeface="微軟正黑體"/>
            </a:endParaRPr>
          </a:p>
        </p:txBody>
      </p:sp>
      <p:sp>
        <p:nvSpPr>
          <p:cNvPr id="2" name="Title 1">
            <a:extLst>
              <a:ext uri="{FF2B5EF4-FFF2-40B4-BE49-F238E27FC236}">
                <a16:creationId xmlns:a16="http://schemas.microsoft.com/office/drawing/2014/main" id="{1D7D21C4-9FD8-6647-BF72-74CEC27BD427}"/>
              </a:ext>
            </a:extLst>
          </p:cNvPr>
          <p:cNvSpPr>
            <a:spLocks noGrp="1"/>
          </p:cNvSpPr>
          <p:nvPr>
            <p:ph type="title"/>
          </p:nvPr>
        </p:nvSpPr>
        <p:spPr>
          <a:xfrm>
            <a:off x="2346512" y="136053"/>
            <a:ext cx="6797488" cy="724536"/>
          </a:xfrm>
        </p:spPr>
        <p:txBody>
          <a:bodyPr/>
          <a:lstStyle/>
          <a:p>
            <a:r>
              <a:rPr lang="en-US" dirty="0"/>
              <a:t>Thunderbolt</a:t>
            </a:r>
            <a:r>
              <a:rPr lang="en-US" altLang="zh-TW" dirty="0"/>
              <a:t> 3 cable</a:t>
            </a:r>
            <a:endParaRPr lang="zh-TW" altLang="en-US" dirty="0"/>
          </a:p>
        </p:txBody>
      </p:sp>
      <p:sp>
        <p:nvSpPr>
          <p:cNvPr id="7" name="TextBox 6">
            <a:extLst>
              <a:ext uri="{FF2B5EF4-FFF2-40B4-BE49-F238E27FC236}">
                <a16:creationId xmlns:a16="http://schemas.microsoft.com/office/drawing/2014/main" id="{FE05D6C1-A85A-F249-B57C-5DDB4644BB50}"/>
              </a:ext>
            </a:extLst>
          </p:cNvPr>
          <p:cNvSpPr txBox="1"/>
          <p:nvPr/>
        </p:nvSpPr>
        <p:spPr>
          <a:xfrm>
            <a:off x="232011" y="-391101"/>
            <a:ext cx="1436914" cy="253916"/>
          </a:xfrm>
          <a:prstGeom prst="rect">
            <a:avLst/>
          </a:prstGeom>
          <a:noFill/>
        </p:spPr>
        <p:txBody>
          <a:bodyPr wrap="square" rtlCol="0">
            <a:spAutoFit/>
          </a:bodyPr>
          <a:lstStyle/>
          <a:p>
            <a:r>
              <a:rPr lang="en-US" sz="1050"/>
              <a:t>Intel</a:t>
            </a:r>
          </a:p>
        </p:txBody>
      </p:sp>
      <p:sp>
        <p:nvSpPr>
          <p:cNvPr id="12" name="TextBox 11">
            <a:extLst>
              <a:ext uri="{FF2B5EF4-FFF2-40B4-BE49-F238E27FC236}">
                <a16:creationId xmlns:a16="http://schemas.microsoft.com/office/drawing/2014/main" id="{2BFF143F-A2BD-2148-B5C8-8CABDC4EB647}"/>
              </a:ext>
            </a:extLst>
          </p:cNvPr>
          <p:cNvSpPr txBox="1"/>
          <p:nvPr/>
        </p:nvSpPr>
        <p:spPr>
          <a:xfrm>
            <a:off x="2204706" y="-391101"/>
            <a:ext cx="1436914" cy="253916"/>
          </a:xfrm>
          <a:prstGeom prst="rect">
            <a:avLst/>
          </a:prstGeom>
          <a:noFill/>
        </p:spPr>
        <p:txBody>
          <a:bodyPr wrap="square" rtlCol="0">
            <a:spAutoFit/>
          </a:bodyPr>
          <a:lstStyle/>
          <a:p>
            <a:r>
              <a:rPr lang="en-US" sz="1050"/>
              <a:t>Mellanox</a:t>
            </a:r>
          </a:p>
        </p:txBody>
      </p:sp>
      <p:sp>
        <p:nvSpPr>
          <p:cNvPr id="19" name="TextBox 18">
            <a:extLst>
              <a:ext uri="{FF2B5EF4-FFF2-40B4-BE49-F238E27FC236}">
                <a16:creationId xmlns:a16="http://schemas.microsoft.com/office/drawing/2014/main" id="{8657ACDE-8E5B-FF42-AFB1-A04405241EF2}"/>
              </a:ext>
            </a:extLst>
          </p:cNvPr>
          <p:cNvSpPr txBox="1"/>
          <p:nvPr/>
        </p:nvSpPr>
        <p:spPr>
          <a:xfrm>
            <a:off x="5644299" y="-391101"/>
            <a:ext cx="1436914" cy="253916"/>
          </a:xfrm>
          <a:prstGeom prst="rect">
            <a:avLst/>
          </a:prstGeom>
          <a:noFill/>
        </p:spPr>
        <p:txBody>
          <a:bodyPr wrap="square" rtlCol="0">
            <a:spAutoFit/>
          </a:bodyPr>
          <a:lstStyle/>
          <a:p>
            <a:r>
              <a:rPr lang="en-US" sz="1050" err="1"/>
              <a:t>Aquantia</a:t>
            </a:r>
            <a:endParaRPr lang="en-US" sz="1050"/>
          </a:p>
        </p:txBody>
      </p:sp>
      <p:sp>
        <p:nvSpPr>
          <p:cNvPr id="28" name="TextBox 27">
            <a:extLst>
              <a:ext uri="{FF2B5EF4-FFF2-40B4-BE49-F238E27FC236}">
                <a16:creationId xmlns:a16="http://schemas.microsoft.com/office/drawing/2014/main" id="{763C3F0B-A11D-0249-9DCF-2B30023A8A98}"/>
              </a:ext>
            </a:extLst>
          </p:cNvPr>
          <p:cNvSpPr txBox="1"/>
          <p:nvPr/>
        </p:nvSpPr>
        <p:spPr>
          <a:xfrm>
            <a:off x="669280" y="4215218"/>
            <a:ext cx="1844681" cy="577081"/>
          </a:xfrm>
          <a:prstGeom prst="rect">
            <a:avLst/>
          </a:prstGeom>
          <a:noFill/>
        </p:spPr>
        <p:txBody>
          <a:bodyPr wrap="square" lIns="91440" tIns="45720" rIns="91440" bIns="45720" rtlCol="0" anchor="t">
            <a:spAutoFit/>
          </a:bodyPr>
          <a:lstStyle/>
          <a:p>
            <a:pPr marL="26670" indent="-26670">
              <a:buFont typeface="Arial" panose="020B0604020202020204" pitchFamily="34" charset="0"/>
              <a:buChar char="•"/>
            </a:pPr>
            <a:r>
              <a:rPr lang="en-US" sz="1050" dirty="0">
                <a:latin typeface="+mj-lt"/>
                <a:ea typeface="微軟正黑體"/>
              </a:rPr>
              <a:t> </a:t>
            </a:r>
            <a:r>
              <a:rPr lang="en-US" altLang="zh-TW" sz="1050" dirty="0">
                <a:latin typeface="+mj-lt"/>
                <a:ea typeface="微軟正黑體"/>
              </a:rPr>
              <a:t>USB Type-C to Type-C</a:t>
            </a:r>
          </a:p>
          <a:p>
            <a:pPr marL="26670" indent="-26670">
              <a:buFont typeface="Arial" panose="020B0604020202020204" pitchFamily="34" charset="0"/>
              <a:buChar char="•"/>
            </a:pPr>
            <a:r>
              <a:rPr lang="en-US" sz="1050" dirty="0">
                <a:latin typeface="+mj-lt"/>
                <a:ea typeface="微軟正黑體"/>
              </a:rPr>
              <a:t> 0.5-meter passive cable</a:t>
            </a:r>
          </a:p>
          <a:p>
            <a:pPr marL="26670" indent="-26670">
              <a:buFont typeface="Arial" panose="020B0604020202020204" pitchFamily="34" charset="0"/>
              <a:buChar char="•"/>
            </a:pPr>
            <a:r>
              <a:rPr lang="en-US" sz="1050" dirty="0">
                <a:latin typeface="+mj-lt"/>
                <a:ea typeface="微軟正黑體"/>
              </a:rPr>
              <a:t> </a:t>
            </a:r>
            <a:r>
              <a:rPr lang="en-US" altLang="zh-TW" sz="1050" dirty="0">
                <a:latin typeface="+mj-lt"/>
                <a:ea typeface="微軟正黑體"/>
              </a:rPr>
              <a:t>Thunderbolt Certified</a:t>
            </a:r>
          </a:p>
        </p:txBody>
      </p:sp>
      <p:cxnSp>
        <p:nvCxnSpPr>
          <p:cNvPr id="8" name="直線接點 7">
            <a:extLst>
              <a:ext uri="{FF2B5EF4-FFF2-40B4-BE49-F238E27FC236}">
                <a16:creationId xmlns:a16="http://schemas.microsoft.com/office/drawing/2014/main" id="{2C595D47-7EC9-4BB1-8DBA-56A9D7048680}"/>
              </a:ext>
            </a:extLst>
          </p:cNvPr>
          <p:cNvCxnSpPr>
            <a:cxnSpLocks/>
          </p:cNvCxnSpPr>
          <p:nvPr/>
        </p:nvCxnSpPr>
        <p:spPr>
          <a:xfrm flipV="1">
            <a:off x="447594" y="4125794"/>
            <a:ext cx="2236145" cy="15140"/>
          </a:xfrm>
          <a:prstGeom prst="line">
            <a:avLst/>
          </a:prstGeom>
          <a:ln>
            <a:solidFill>
              <a:srgbClr val="323231"/>
            </a:solidFill>
          </a:ln>
        </p:spPr>
        <p:style>
          <a:lnRef idx="1">
            <a:schemeClr val="accent1"/>
          </a:lnRef>
          <a:fillRef idx="0">
            <a:schemeClr val="accent1"/>
          </a:fillRef>
          <a:effectRef idx="0">
            <a:schemeClr val="accent1"/>
          </a:effectRef>
          <a:fontRef idx="minor">
            <a:schemeClr val="tx1"/>
          </a:fontRef>
        </p:style>
      </p:cxnSp>
      <p:sp>
        <p:nvSpPr>
          <p:cNvPr id="39" name="TextBox 27">
            <a:extLst>
              <a:ext uri="{FF2B5EF4-FFF2-40B4-BE49-F238E27FC236}">
                <a16:creationId xmlns:a16="http://schemas.microsoft.com/office/drawing/2014/main" id="{763C3F0B-A11D-0249-9DCF-2B30023A8A98}"/>
              </a:ext>
            </a:extLst>
          </p:cNvPr>
          <p:cNvSpPr txBox="1"/>
          <p:nvPr/>
        </p:nvSpPr>
        <p:spPr>
          <a:xfrm>
            <a:off x="6300500" y="4190725"/>
            <a:ext cx="1844681" cy="577081"/>
          </a:xfrm>
          <a:prstGeom prst="rect">
            <a:avLst/>
          </a:prstGeom>
          <a:noFill/>
        </p:spPr>
        <p:txBody>
          <a:bodyPr wrap="square" lIns="91440" tIns="45720" rIns="91440" bIns="45720" rtlCol="0" anchor="t">
            <a:spAutoFit/>
          </a:bodyPr>
          <a:lstStyle/>
          <a:p>
            <a:pPr marL="26670" indent="-26670">
              <a:buFont typeface="Arial" panose="020B0604020202020204" pitchFamily="34" charset="0"/>
              <a:buChar char="•"/>
            </a:pPr>
            <a:r>
              <a:rPr lang="en-US" sz="1050">
                <a:latin typeface="+mj-lt"/>
                <a:ea typeface="微軟正黑體"/>
              </a:rPr>
              <a:t> USB Type-C to Type-C</a:t>
            </a:r>
          </a:p>
          <a:p>
            <a:pPr marL="26670" indent="-26670">
              <a:buFont typeface="Arial" panose="020B0604020202020204" pitchFamily="34" charset="0"/>
              <a:buChar char="•"/>
            </a:pPr>
            <a:r>
              <a:rPr lang="en-US" sz="1050">
                <a:latin typeface="+mj-lt"/>
                <a:ea typeface="微軟正黑體"/>
              </a:rPr>
              <a:t> 2-meter active cable</a:t>
            </a:r>
          </a:p>
          <a:p>
            <a:pPr marL="26670" indent="-26670">
              <a:buFont typeface="Arial" panose="020B0604020202020204" pitchFamily="34" charset="0"/>
              <a:buChar char="•"/>
            </a:pPr>
            <a:r>
              <a:rPr lang="en-US" sz="1050">
                <a:latin typeface="+mj-lt"/>
                <a:ea typeface="微軟正黑體"/>
              </a:rPr>
              <a:t> Thunderbolt Certified</a:t>
            </a:r>
          </a:p>
        </p:txBody>
      </p:sp>
      <p:pic>
        <p:nvPicPr>
          <p:cNvPr id="3" name="圖片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839389" y="2366318"/>
            <a:ext cx="1528211" cy="2035251"/>
          </a:xfrm>
          <a:prstGeom prst="rect">
            <a:avLst/>
          </a:prstGeom>
        </p:spPr>
      </p:pic>
      <p:pic>
        <p:nvPicPr>
          <p:cNvPr id="9" name="圖片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6584678" y="2503681"/>
            <a:ext cx="1264180" cy="1683617"/>
          </a:xfrm>
          <a:prstGeom prst="rect">
            <a:avLst/>
          </a:prstGeom>
        </p:spPr>
      </p:pic>
      <p:sp>
        <p:nvSpPr>
          <p:cNvPr id="10" name="平行四邊形 9">
            <a:extLst>
              <a:ext uri="{FF2B5EF4-FFF2-40B4-BE49-F238E27FC236}">
                <a16:creationId xmlns:a16="http://schemas.microsoft.com/office/drawing/2014/main" id="{09EF10B1-CB15-4B57-865E-DC360B63BEF5}"/>
              </a:ext>
            </a:extLst>
          </p:cNvPr>
          <p:cNvSpPr/>
          <p:nvPr/>
        </p:nvSpPr>
        <p:spPr>
          <a:xfrm>
            <a:off x="200999" y="2205752"/>
            <a:ext cx="3218190" cy="432000"/>
          </a:xfrm>
          <a:prstGeom prst="parallelogram">
            <a:avLst>
              <a:gd name="adj" fmla="val 43486"/>
            </a:avLst>
          </a:prstGeom>
          <a:solidFill>
            <a:srgbClr val="3232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latin typeface="Arial" panose="020B0604020202020204" pitchFamily="34" charset="0"/>
                <a:cs typeface="Arial" panose="020B0604020202020204" pitchFamily="34" charset="0"/>
              </a:rPr>
              <a:t>CAB-TBT305M-40G-LINTES</a:t>
            </a:r>
          </a:p>
        </p:txBody>
      </p:sp>
      <p:sp>
        <p:nvSpPr>
          <p:cNvPr id="11" name="平行四邊形 10">
            <a:extLst>
              <a:ext uri="{FF2B5EF4-FFF2-40B4-BE49-F238E27FC236}">
                <a16:creationId xmlns:a16="http://schemas.microsoft.com/office/drawing/2014/main" id="{C5C1409F-83CF-4B20-B206-546389E31BBB}"/>
              </a:ext>
            </a:extLst>
          </p:cNvPr>
          <p:cNvSpPr/>
          <p:nvPr/>
        </p:nvSpPr>
        <p:spPr>
          <a:xfrm>
            <a:off x="6376307" y="2189423"/>
            <a:ext cx="2703840" cy="432000"/>
          </a:xfrm>
          <a:prstGeom prst="parallelogram">
            <a:avLst>
              <a:gd name="adj" fmla="val 43486"/>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100" b="1">
                <a:latin typeface="Arial"/>
                <a:ea typeface="新細明體"/>
                <a:cs typeface="Arial"/>
              </a:rPr>
              <a:t>CAB-TBT320M-40G-LINTES</a:t>
            </a:r>
          </a:p>
        </p:txBody>
      </p:sp>
      <p:cxnSp>
        <p:nvCxnSpPr>
          <p:cNvPr id="26" name="直線接點 25">
            <a:extLst>
              <a:ext uri="{FF2B5EF4-FFF2-40B4-BE49-F238E27FC236}">
                <a16:creationId xmlns:a16="http://schemas.microsoft.com/office/drawing/2014/main" id="{BF352605-E206-417C-9934-D51D3913AAEF}"/>
              </a:ext>
            </a:extLst>
          </p:cNvPr>
          <p:cNvCxnSpPr>
            <a:cxnSpLocks/>
          </p:cNvCxnSpPr>
          <p:nvPr/>
        </p:nvCxnSpPr>
        <p:spPr>
          <a:xfrm flipH="1">
            <a:off x="2458385" y="2181259"/>
            <a:ext cx="1174224" cy="2584763"/>
          </a:xfrm>
          <a:prstGeom prst="line">
            <a:avLst/>
          </a:prstGeom>
        </p:spPr>
        <p:style>
          <a:lnRef idx="1">
            <a:schemeClr val="accent6"/>
          </a:lnRef>
          <a:fillRef idx="0">
            <a:schemeClr val="accent6"/>
          </a:fillRef>
          <a:effectRef idx="0">
            <a:schemeClr val="accent6"/>
          </a:effectRef>
          <a:fontRef idx="minor">
            <a:schemeClr val="tx1"/>
          </a:fontRef>
        </p:style>
      </p:cxnSp>
      <p:cxnSp>
        <p:nvCxnSpPr>
          <p:cNvPr id="29" name="直線接點 28">
            <a:extLst>
              <a:ext uri="{FF2B5EF4-FFF2-40B4-BE49-F238E27FC236}">
                <a16:creationId xmlns:a16="http://schemas.microsoft.com/office/drawing/2014/main" id="{A571DFB8-D7ED-4793-9CE3-76864C05B1E5}"/>
              </a:ext>
            </a:extLst>
          </p:cNvPr>
          <p:cNvCxnSpPr>
            <a:cxnSpLocks/>
          </p:cNvCxnSpPr>
          <p:nvPr/>
        </p:nvCxnSpPr>
        <p:spPr>
          <a:xfrm flipV="1">
            <a:off x="6104769" y="4101301"/>
            <a:ext cx="2236145" cy="15140"/>
          </a:xfrm>
          <a:prstGeom prst="line">
            <a:avLst/>
          </a:prstGeom>
          <a:ln>
            <a:solidFill>
              <a:srgbClr val="323231"/>
            </a:solidFill>
          </a:ln>
        </p:spPr>
        <p:style>
          <a:lnRef idx="1">
            <a:schemeClr val="accent1"/>
          </a:lnRef>
          <a:fillRef idx="0">
            <a:schemeClr val="accent1"/>
          </a:fillRef>
          <a:effectRef idx="0">
            <a:schemeClr val="accent1"/>
          </a:effectRef>
          <a:fontRef idx="minor">
            <a:schemeClr val="tx1"/>
          </a:fontRef>
        </p:style>
      </p:cxnSp>
      <p:pic>
        <p:nvPicPr>
          <p:cNvPr id="16" name="圖形 15">
            <a:extLst>
              <a:ext uri="{FF2B5EF4-FFF2-40B4-BE49-F238E27FC236}">
                <a16:creationId xmlns:a16="http://schemas.microsoft.com/office/drawing/2014/main" id="{830E820D-2C91-49CD-9EF1-095D38EB77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061" y="182992"/>
            <a:ext cx="1538265" cy="445747"/>
          </a:xfrm>
          <a:prstGeom prst="rect">
            <a:avLst/>
          </a:prstGeom>
        </p:spPr>
      </p:pic>
      <p:grpSp>
        <p:nvGrpSpPr>
          <p:cNvPr id="31" name="群組 30">
            <a:extLst>
              <a:ext uri="{FF2B5EF4-FFF2-40B4-BE49-F238E27FC236}">
                <a16:creationId xmlns:a16="http://schemas.microsoft.com/office/drawing/2014/main" id="{2C01F58C-756F-4E5B-960F-A8747B71FB99}"/>
              </a:ext>
            </a:extLst>
          </p:cNvPr>
          <p:cNvGrpSpPr/>
          <p:nvPr/>
        </p:nvGrpSpPr>
        <p:grpSpPr>
          <a:xfrm>
            <a:off x="6575098" y="1269404"/>
            <a:ext cx="2568902" cy="769922"/>
            <a:chOff x="5762210" y="1382998"/>
            <a:chExt cx="2568902" cy="769922"/>
          </a:xfrm>
        </p:grpSpPr>
        <p:pic>
          <p:nvPicPr>
            <p:cNvPr id="17" name="圖形 16">
              <a:extLst>
                <a:ext uri="{FF2B5EF4-FFF2-40B4-BE49-F238E27FC236}">
                  <a16:creationId xmlns:a16="http://schemas.microsoft.com/office/drawing/2014/main" id="{D281FA43-F7AC-42FF-BA0D-9C238985A20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1602" t="1" r="-1" b="-2827"/>
            <a:stretch/>
          </p:blipFill>
          <p:spPr>
            <a:xfrm rot="10800000">
              <a:off x="5762210" y="1818774"/>
              <a:ext cx="2568902" cy="334146"/>
            </a:xfrm>
            <a:prstGeom prst="rect">
              <a:avLst/>
            </a:prstGeom>
          </p:spPr>
        </p:pic>
        <p:cxnSp>
          <p:nvCxnSpPr>
            <p:cNvPr id="33" name="直線單箭頭接點 32">
              <a:extLst>
                <a:ext uri="{FF2B5EF4-FFF2-40B4-BE49-F238E27FC236}">
                  <a16:creationId xmlns:a16="http://schemas.microsoft.com/office/drawing/2014/main" id="{C6812299-5E9F-4791-8C8B-78B82DEE73B8}"/>
                </a:ext>
              </a:extLst>
            </p:cNvPr>
            <p:cNvCxnSpPr>
              <a:cxnSpLocks/>
            </p:cNvCxnSpPr>
            <p:nvPr/>
          </p:nvCxnSpPr>
          <p:spPr>
            <a:xfrm>
              <a:off x="6697320" y="1648255"/>
              <a:ext cx="0" cy="26636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9D2CEA86-DAF8-4242-BFCD-3F63EEC56147}"/>
                </a:ext>
              </a:extLst>
            </p:cNvPr>
            <p:cNvCxnSpPr>
              <a:cxnSpLocks/>
            </p:cNvCxnSpPr>
            <p:nvPr/>
          </p:nvCxnSpPr>
          <p:spPr>
            <a:xfrm>
              <a:off x="6092203" y="1648255"/>
              <a:ext cx="0" cy="266364"/>
            </a:xfrm>
            <a:prstGeom prst="straightConnector1">
              <a:avLst/>
            </a:prstGeom>
            <a:ln w="28575">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79F5D549-A4AC-478C-BF88-52C624601686}"/>
                </a:ext>
              </a:extLst>
            </p:cNvPr>
            <p:cNvSpPr/>
            <p:nvPr/>
          </p:nvSpPr>
          <p:spPr>
            <a:xfrm>
              <a:off x="5951372" y="1382998"/>
              <a:ext cx="305921" cy="305921"/>
            </a:xfrm>
            <a:prstGeom prst="ellipse">
              <a:avLst/>
            </a:prstGeom>
            <a:solidFill>
              <a:srgbClr val="323231"/>
            </a:solidFill>
            <a:ln>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橢圓 37">
              <a:extLst>
                <a:ext uri="{FF2B5EF4-FFF2-40B4-BE49-F238E27FC236}">
                  <a16:creationId xmlns:a16="http://schemas.microsoft.com/office/drawing/2014/main" id="{482A79DF-760F-42DC-81E8-D865CCB88775}"/>
                </a:ext>
              </a:extLst>
            </p:cNvPr>
            <p:cNvSpPr/>
            <p:nvPr/>
          </p:nvSpPr>
          <p:spPr>
            <a:xfrm>
              <a:off x="6544359" y="1382998"/>
              <a:ext cx="305921" cy="305921"/>
            </a:xfrm>
            <a:prstGeom prst="ellipse">
              <a:avLst/>
            </a:prstGeom>
            <a:solidFill>
              <a:srgbClr val="323231"/>
            </a:solidFill>
            <a:ln>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t>3</a:t>
              </a:r>
              <a:endParaRPr lang="zh-TW" altLang="en-US" sz="1600"/>
            </a:p>
          </p:txBody>
        </p:sp>
        <p:pic>
          <p:nvPicPr>
            <p:cNvPr id="27" name="圖形 26">
              <a:extLst>
                <a:ext uri="{FF2B5EF4-FFF2-40B4-BE49-F238E27FC236}">
                  <a16:creationId xmlns:a16="http://schemas.microsoft.com/office/drawing/2014/main" id="{8FE2A98B-521A-4960-BCCD-C4BB96A21312}"/>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057998" y="1416671"/>
              <a:ext cx="110841" cy="251124"/>
            </a:xfrm>
            <a:prstGeom prst="rect">
              <a:avLst/>
            </a:prstGeom>
          </p:spPr>
        </p:pic>
      </p:grpSp>
      <p:pic>
        <p:nvPicPr>
          <p:cNvPr id="32" name="圖片 31">
            <a:extLst>
              <a:ext uri="{FF2B5EF4-FFF2-40B4-BE49-F238E27FC236}">
                <a16:creationId xmlns:a16="http://schemas.microsoft.com/office/drawing/2014/main" id="{F925363E-F157-4C44-B171-E92589B948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3629206" y="2503681"/>
            <a:ext cx="1264180" cy="1683617"/>
          </a:xfrm>
          <a:prstGeom prst="rect">
            <a:avLst/>
          </a:prstGeom>
        </p:spPr>
      </p:pic>
      <p:sp>
        <p:nvSpPr>
          <p:cNvPr id="34" name="平行四邊形 33">
            <a:extLst>
              <a:ext uri="{FF2B5EF4-FFF2-40B4-BE49-F238E27FC236}">
                <a16:creationId xmlns:a16="http://schemas.microsoft.com/office/drawing/2014/main" id="{DA7D4E4B-6670-4FBF-925D-40EEE8571768}"/>
              </a:ext>
            </a:extLst>
          </p:cNvPr>
          <p:cNvSpPr/>
          <p:nvPr/>
        </p:nvSpPr>
        <p:spPr>
          <a:xfrm>
            <a:off x="3600450" y="2205752"/>
            <a:ext cx="2703840" cy="432000"/>
          </a:xfrm>
          <a:prstGeom prst="parallelogram">
            <a:avLst>
              <a:gd name="adj" fmla="val 43486"/>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200" b="1" dirty="0">
                <a:latin typeface="Arial"/>
                <a:ea typeface="新細明體"/>
                <a:cs typeface="Arial"/>
              </a:rPr>
              <a:t>CAB-TBT315M-40G</a:t>
            </a:r>
          </a:p>
        </p:txBody>
      </p:sp>
      <p:cxnSp>
        <p:nvCxnSpPr>
          <p:cNvPr id="35" name="直線接點 34">
            <a:extLst>
              <a:ext uri="{FF2B5EF4-FFF2-40B4-BE49-F238E27FC236}">
                <a16:creationId xmlns:a16="http://schemas.microsoft.com/office/drawing/2014/main" id="{229734D0-6057-4968-9B82-ABA80D4E2228}"/>
              </a:ext>
            </a:extLst>
          </p:cNvPr>
          <p:cNvCxnSpPr>
            <a:cxnSpLocks/>
          </p:cNvCxnSpPr>
          <p:nvPr/>
        </p:nvCxnSpPr>
        <p:spPr>
          <a:xfrm flipH="1">
            <a:off x="5266899" y="2205751"/>
            <a:ext cx="1174224" cy="2584763"/>
          </a:xfrm>
          <a:prstGeom prst="line">
            <a:avLst/>
          </a:prstGeom>
        </p:spPr>
        <p:style>
          <a:lnRef idx="1">
            <a:schemeClr val="accent6"/>
          </a:lnRef>
          <a:fillRef idx="0">
            <a:schemeClr val="accent6"/>
          </a:fillRef>
          <a:effectRef idx="0">
            <a:schemeClr val="accent6"/>
          </a:effectRef>
          <a:fontRef idx="minor">
            <a:schemeClr val="tx1"/>
          </a:fontRef>
        </p:style>
      </p:cxnSp>
      <p:cxnSp>
        <p:nvCxnSpPr>
          <p:cNvPr id="36" name="直線接點 35">
            <a:extLst>
              <a:ext uri="{FF2B5EF4-FFF2-40B4-BE49-F238E27FC236}">
                <a16:creationId xmlns:a16="http://schemas.microsoft.com/office/drawing/2014/main" id="{35AFC724-6652-41EE-8BFF-7B9385F163AA}"/>
              </a:ext>
            </a:extLst>
          </p:cNvPr>
          <p:cNvCxnSpPr>
            <a:cxnSpLocks/>
          </p:cNvCxnSpPr>
          <p:nvPr/>
        </p:nvCxnSpPr>
        <p:spPr>
          <a:xfrm flipV="1">
            <a:off x="3100312" y="4101301"/>
            <a:ext cx="2236145" cy="15140"/>
          </a:xfrm>
          <a:prstGeom prst="line">
            <a:avLst/>
          </a:prstGeom>
          <a:ln>
            <a:solidFill>
              <a:srgbClr val="323231"/>
            </a:solidFill>
          </a:ln>
        </p:spPr>
        <p:style>
          <a:lnRef idx="1">
            <a:schemeClr val="accent1"/>
          </a:lnRef>
          <a:fillRef idx="0">
            <a:schemeClr val="accent1"/>
          </a:fillRef>
          <a:effectRef idx="0">
            <a:schemeClr val="accent1"/>
          </a:effectRef>
          <a:fontRef idx="minor">
            <a:schemeClr val="tx1"/>
          </a:fontRef>
        </p:style>
      </p:cxnSp>
      <p:sp>
        <p:nvSpPr>
          <p:cNvPr id="40" name="TextBox 27">
            <a:extLst>
              <a:ext uri="{FF2B5EF4-FFF2-40B4-BE49-F238E27FC236}">
                <a16:creationId xmlns:a16="http://schemas.microsoft.com/office/drawing/2014/main" id="{2D87B720-89BE-400F-AA7A-B624C58F4320}"/>
              </a:ext>
            </a:extLst>
          </p:cNvPr>
          <p:cNvSpPr txBox="1"/>
          <p:nvPr/>
        </p:nvSpPr>
        <p:spPr>
          <a:xfrm>
            <a:off x="3230728" y="4174396"/>
            <a:ext cx="1844681" cy="577081"/>
          </a:xfrm>
          <a:prstGeom prst="rect">
            <a:avLst/>
          </a:prstGeom>
          <a:noFill/>
        </p:spPr>
        <p:txBody>
          <a:bodyPr wrap="square" lIns="91440" tIns="45720" rIns="91440" bIns="45720" rtlCol="0" anchor="t">
            <a:spAutoFit/>
          </a:bodyPr>
          <a:lstStyle/>
          <a:p>
            <a:pPr marL="26670" indent="-26670">
              <a:buFont typeface="Arial" panose="020B0604020202020204" pitchFamily="34" charset="0"/>
              <a:buChar char="•"/>
            </a:pPr>
            <a:r>
              <a:rPr lang="en-US" sz="1050">
                <a:latin typeface="+mj-lt"/>
                <a:ea typeface="微軟正黑體"/>
              </a:rPr>
              <a:t> USB Type-C to Type-C</a:t>
            </a:r>
          </a:p>
          <a:p>
            <a:pPr marL="26670" indent="-26670">
              <a:buFont typeface="Arial" panose="020B0604020202020204" pitchFamily="34" charset="0"/>
              <a:buChar char="•"/>
            </a:pPr>
            <a:r>
              <a:rPr lang="en-US" sz="1050">
                <a:latin typeface="+mj-lt"/>
                <a:ea typeface="微軟正黑體"/>
              </a:rPr>
              <a:t> 1.5-meter active cable</a:t>
            </a:r>
          </a:p>
          <a:p>
            <a:pPr marL="26670" indent="-26670">
              <a:buFont typeface="Arial" panose="020B0604020202020204" pitchFamily="34" charset="0"/>
              <a:buChar char="•"/>
            </a:pPr>
            <a:r>
              <a:rPr lang="en-US" sz="1050">
                <a:latin typeface="+mj-lt"/>
                <a:ea typeface="微軟正黑體"/>
              </a:rPr>
              <a:t> Thunderbolt Certified</a:t>
            </a:r>
          </a:p>
        </p:txBody>
      </p:sp>
    </p:spTree>
    <p:extLst>
      <p:ext uri="{BB962C8B-B14F-4D97-AF65-F5344CB8AC3E}">
        <p14:creationId xmlns:p14="http://schemas.microsoft.com/office/powerpoint/2010/main" val="3555263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AB7AABAC-28C5-A04E-BD09-ADEAEF3EE794}"/>
              </a:ext>
            </a:extLst>
          </p:cNvPr>
          <p:cNvSpPr>
            <a:spLocks noGrp="1"/>
          </p:cNvSpPr>
          <p:nvPr>
            <p:ph type="body" idx="1"/>
          </p:nvPr>
        </p:nvSpPr>
        <p:spPr>
          <a:xfrm>
            <a:off x="4516226" y="1927089"/>
            <a:ext cx="4627774" cy="2500614"/>
          </a:xfrm>
        </p:spPr>
        <p:txBody>
          <a:bodyPr>
            <a:noAutofit/>
          </a:bodyPr>
          <a:lstStyle/>
          <a:p>
            <a:r>
              <a:rPr lang="zh-TW" altLang="en-US" sz="2400" dirty="0">
                <a:latin typeface="+mj-lt"/>
              </a:rPr>
              <a:t>Various accessories for capacity, function, and performance expansions</a:t>
            </a:r>
          </a:p>
        </p:txBody>
      </p:sp>
    </p:spTree>
    <p:extLst>
      <p:ext uri="{BB962C8B-B14F-4D97-AF65-F5344CB8AC3E}">
        <p14:creationId xmlns:p14="http://schemas.microsoft.com/office/powerpoint/2010/main" val="58818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85355FDD-91EE-9C42-B248-5CD5B243D590}"/>
              </a:ext>
            </a:extLst>
          </p:cNvPr>
          <p:cNvSpPr>
            <a:spLocks noGrp="1"/>
          </p:cNvSpPr>
          <p:nvPr>
            <p:ph type="title"/>
          </p:nvPr>
        </p:nvSpPr>
        <p:spPr/>
        <p:txBody>
          <a:bodyPr>
            <a:noAutofit/>
          </a:bodyPr>
          <a:lstStyle/>
          <a:p>
            <a:r>
              <a:rPr lang="zh-CN" altLang="en-US" dirty="0">
                <a:sym typeface="Arial" panose="020B0604020202020204" pitchFamily="34" charset="0"/>
              </a:rPr>
              <a:t>High-speed storage expansion with PCIe to </a:t>
            </a:r>
            <a:r>
              <a:rPr lang="zh-CN" altLang="en-US">
                <a:sym typeface="Arial" panose="020B0604020202020204" pitchFamily="34" charset="0"/>
              </a:rPr>
              <a:t>SATA enclosures</a:t>
            </a:r>
            <a:endParaRPr lang="en-US" altLang="zh-CN" dirty="0"/>
          </a:p>
        </p:txBody>
      </p:sp>
      <p:sp>
        <p:nvSpPr>
          <p:cNvPr id="31" name="TextBox 23">
            <a:extLst>
              <a:ext uri="{FF2B5EF4-FFF2-40B4-BE49-F238E27FC236}">
                <a16:creationId xmlns:a16="http://schemas.microsoft.com/office/drawing/2014/main" id="{B5ED3F0B-3646-E04F-BF7D-F94F8A5F4102}"/>
              </a:ext>
            </a:extLst>
          </p:cNvPr>
          <p:cNvSpPr txBox="1"/>
          <p:nvPr/>
        </p:nvSpPr>
        <p:spPr>
          <a:xfrm>
            <a:off x="626475" y="1127695"/>
            <a:ext cx="7781299" cy="107721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ltLang="zh-CN" sz="1600" dirty="0">
                <a:solidFill>
                  <a:schemeClr val="tx1"/>
                </a:solidFill>
              </a:rPr>
              <a:t>Install a QNAP QXP SATA HBA on NAS to access the TL expansion units via PCIe Gen3 bandwidth</a:t>
            </a:r>
          </a:p>
          <a:p>
            <a:pPr marL="342900" indent="-342900">
              <a:buFont typeface="Arial" panose="020B0604020202020204" pitchFamily="34" charset="0"/>
              <a:buChar char="•"/>
            </a:pPr>
            <a:r>
              <a:rPr lang="zh-CN" altLang="en-US" sz="1600" dirty="0">
                <a:solidFill>
                  <a:schemeClr val="tx1"/>
                </a:solidFill>
                <a:ea typeface="微軟正黑體"/>
                <a:sym typeface="Arial" panose="020B0604020202020204" pitchFamily="34" charset="0"/>
              </a:rPr>
              <a:t>Each</a:t>
            </a:r>
            <a:r>
              <a:rPr lang="en-US" altLang="zh-CN" sz="1600" dirty="0">
                <a:solidFill>
                  <a:schemeClr val="tx1"/>
                </a:solidFill>
                <a:ea typeface="微軟正黑體"/>
                <a:sym typeface="Arial" panose="020B0604020202020204" pitchFamily="34" charset="0"/>
              </a:rPr>
              <a:t> SFF-8088 cable </a:t>
            </a:r>
            <a:r>
              <a:rPr lang="zh-CN" altLang="en-US" sz="1600" dirty="0">
                <a:solidFill>
                  <a:schemeClr val="tx1"/>
                </a:solidFill>
                <a:ea typeface="微軟正黑體"/>
                <a:sym typeface="Arial" panose="020B0604020202020204" pitchFamily="34" charset="0"/>
              </a:rPr>
              <a:t>provides</a:t>
            </a:r>
            <a:r>
              <a:rPr lang="en-US" altLang="zh-CN" sz="1600" dirty="0">
                <a:solidFill>
                  <a:schemeClr val="tx1"/>
                </a:solidFill>
                <a:ea typeface="微軟正黑體"/>
                <a:sym typeface="Arial" panose="020B0604020202020204" pitchFamily="34" charset="0"/>
              </a:rPr>
              <a:t> 4 x SATA 6Gb/s = 24 Gb/s </a:t>
            </a:r>
            <a:r>
              <a:rPr lang="zh-CN" altLang="en-US" sz="1600" dirty="0">
                <a:solidFill>
                  <a:schemeClr val="tx1"/>
                </a:solidFill>
                <a:ea typeface="微軟正黑體"/>
                <a:sym typeface="Arial" panose="020B0604020202020204" pitchFamily="34" charset="0"/>
              </a:rPr>
              <a:t>bandwidth. Connect multiple cables for up to </a:t>
            </a:r>
            <a:r>
              <a:rPr lang="en-US" altLang="zh-CN" sz="1600" dirty="0">
                <a:solidFill>
                  <a:schemeClr val="tx1"/>
                </a:solidFill>
                <a:ea typeface="微軟正黑體"/>
                <a:sym typeface="Arial" panose="020B0604020202020204" pitchFamily="34" charset="0"/>
              </a:rPr>
              <a:t>64 Gb/s </a:t>
            </a:r>
            <a:r>
              <a:rPr lang="zh-CN" altLang="en-US" sz="1600" dirty="0">
                <a:solidFill>
                  <a:schemeClr val="tx1"/>
                </a:solidFill>
                <a:ea typeface="微軟正黑體"/>
                <a:sym typeface="Arial" panose="020B0604020202020204" pitchFamily="34" charset="0"/>
              </a:rPr>
              <a:t>performance</a:t>
            </a:r>
            <a:endParaRPr lang="zh-CN" altLang="en-US" sz="1600" dirty="0">
              <a:solidFill>
                <a:schemeClr val="tx1"/>
              </a:solidFill>
              <a:ea typeface="微軟正黑體"/>
            </a:endParaRPr>
          </a:p>
        </p:txBody>
      </p:sp>
      <p:pic>
        <p:nvPicPr>
          <p:cNvPr id="35" name="圖片 34">
            <a:extLst>
              <a:ext uri="{FF2B5EF4-FFF2-40B4-BE49-F238E27FC236}">
                <a16:creationId xmlns:a16="http://schemas.microsoft.com/office/drawing/2014/main" id="{5B37337C-3672-354E-9418-A421503837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1321" y="3233690"/>
            <a:ext cx="1209010" cy="1284503"/>
          </a:xfrm>
          <a:prstGeom prst="rect">
            <a:avLst/>
          </a:prstGeom>
        </p:spPr>
      </p:pic>
      <p:pic>
        <p:nvPicPr>
          <p:cNvPr id="36" name="圖片 35">
            <a:extLst>
              <a:ext uri="{FF2B5EF4-FFF2-40B4-BE49-F238E27FC236}">
                <a16:creationId xmlns:a16="http://schemas.microsoft.com/office/drawing/2014/main" id="{1C3C3E49-76F0-104A-9B74-5BC61C9E0FF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764450" y="3233690"/>
            <a:ext cx="2055203" cy="1284502"/>
          </a:xfrm>
          <a:prstGeom prst="rect">
            <a:avLst/>
          </a:prstGeom>
        </p:spPr>
      </p:pic>
      <p:pic>
        <p:nvPicPr>
          <p:cNvPr id="37" name="圖片 36">
            <a:extLst>
              <a:ext uri="{FF2B5EF4-FFF2-40B4-BE49-F238E27FC236}">
                <a16:creationId xmlns:a16="http://schemas.microsoft.com/office/drawing/2014/main" id="{1F16E221-91BB-ED49-BFA5-0DCEBBB0C81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25907" y="2930143"/>
            <a:ext cx="2864649" cy="1790405"/>
          </a:xfrm>
          <a:prstGeom prst="rect">
            <a:avLst/>
          </a:prstGeom>
        </p:spPr>
      </p:pic>
      <p:grpSp>
        <p:nvGrpSpPr>
          <p:cNvPr id="6" name="群組 5">
            <a:extLst>
              <a:ext uri="{FF2B5EF4-FFF2-40B4-BE49-F238E27FC236}">
                <a16:creationId xmlns:a16="http://schemas.microsoft.com/office/drawing/2014/main" id="{7671AB85-0071-405B-A2ED-0D3DA63B8654}"/>
              </a:ext>
            </a:extLst>
          </p:cNvPr>
          <p:cNvGrpSpPr/>
          <p:nvPr/>
        </p:nvGrpSpPr>
        <p:grpSpPr>
          <a:xfrm>
            <a:off x="831321" y="2281860"/>
            <a:ext cx="7216743" cy="632011"/>
            <a:chOff x="1616232" y="2899633"/>
            <a:chExt cx="3589471" cy="434539"/>
          </a:xfrm>
        </p:grpSpPr>
        <p:sp>
          <p:nvSpPr>
            <p:cNvPr id="20" name="平行四邊形 19">
              <a:extLst>
                <a:ext uri="{FF2B5EF4-FFF2-40B4-BE49-F238E27FC236}">
                  <a16:creationId xmlns:a16="http://schemas.microsoft.com/office/drawing/2014/main" id="{04BA7D68-73A4-4136-8413-B556BE4069FE}"/>
                </a:ext>
              </a:extLst>
            </p:cNvPr>
            <p:cNvSpPr/>
            <p:nvPr/>
          </p:nvSpPr>
          <p:spPr>
            <a:xfrm>
              <a:off x="3797782" y="2899633"/>
              <a:ext cx="1407921" cy="299860"/>
            </a:xfrm>
            <a:prstGeom prst="parallelogram">
              <a:avLst>
                <a:gd name="adj" fmla="val 43486"/>
              </a:avLst>
            </a:prstGeom>
            <a:solidFill>
              <a:srgbClr val="5255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latin typeface="Arial" panose="020B0604020202020204" pitchFamily="34" charset="0"/>
                  <a:cs typeface="Arial" panose="020B0604020202020204" pitchFamily="34" charset="0"/>
                </a:rPr>
                <a:t>TL-D1600S</a:t>
              </a:r>
              <a:endParaRPr lang="zh-TW" altLang="en-US" b="1">
                <a:latin typeface="Arial" panose="020B0604020202020204" pitchFamily="34" charset="0"/>
                <a:cs typeface="Arial" panose="020B0604020202020204" pitchFamily="34" charset="0"/>
              </a:endParaRPr>
            </a:p>
          </p:txBody>
        </p:sp>
        <p:sp>
          <p:nvSpPr>
            <p:cNvPr id="5" name="平行四邊形 4">
              <a:extLst>
                <a:ext uri="{FF2B5EF4-FFF2-40B4-BE49-F238E27FC236}">
                  <a16:creationId xmlns:a16="http://schemas.microsoft.com/office/drawing/2014/main" id="{89DAE780-C7EF-4455-8BC4-650F94C709F1}"/>
                </a:ext>
              </a:extLst>
            </p:cNvPr>
            <p:cNvSpPr/>
            <p:nvPr/>
          </p:nvSpPr>
          <p:spPr>
            <a:xfrm>
              <a:off x="1616232" y="2903974"/>
              <a:ext cx="1275980" cy="299860"/>
            </a:xfrm>
            <a:prstGeom prst="parallelogram">
              <a:avLst>
                <a:gd name="adj" fmla="val 43486"/>
              </a:avLst>
            </a:prstGeom>
            <a:solidFill>
              <a:srgbClr val="3232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latin typeface="Arial" panose="020B0604020202020204" pitchFamily="34" charset="0"/>
                  <a:cs typeface="Arial" panose="020B0604020202020204" pitchFamily="34" charset="0"/>
                </a:rPr>
                <a:t>TL-D400S</a:t>
              </a:r>
              <a:endParaRPr lang="zh-TW" altLang="en-US" b="1">
                <a:latin typeface="Arial" panose="020B0604020202020204" pitchFamily="34" charset="0"/>
                <a:cs typeface="Arial" panose="020B0604020202020204" pitchFamily="34" charset="0"/>
              </a:endParaRPr>
            </a:p>
          </p:txBody>
        </p:sp>
        <p:sp>
          <p:nvSpPr>
            <p:cNvPr id="19" name="平行四邊形 18">
              <a:extLst>
                <a:ext uri="{FF2B5EF4-FFF2-40B4-BE49-F238E27FC236}">
                  <a16:creationId xmlns:a16="http://schemas.microsoft.com/office/drawing/2014/main" id="{FFEEF73D-0F93-49B3-A2E8-C6E6087C9811}"/>
                </a:ext>
              </a:extLst>
            </p:cNvPr>
            <p:cNvSpPr/>
            <p:nvPr/>
          </p:nvSpPr>
          <p:spPr>
            <a:xfrm>
              <a:off x="2600123" y="3034312"/>
              <a:ext cx="1407921" cy="299860"/>
            </a:xfrm>
            <a:prstGeom prst="parallelogram">
              <a:avLst>
                <a:gd name="adj" fmla="val 43486"/>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latin typeface="Arial" panose="020B0604020202020204" pitchFamily="34" charset="0"/>
                  <a:cs typeface="Arial" panose="020B0604020202020204" pitchFamily="34" charset="0"/>
                </a:rPr>
                <a:t>TL-D800S</a:t>
              </a:r>
              <a:endParaRPr lang="zh-TW" altLang="en-US" b="1">
                <a:latin typeface="Arial" panose="020B0604020202020204" pitchFamily="34" charset="0"/>
                <a:cs typeface="Arial" panose="020B0604020202020204" pitchFamily="34" charset="0"/>
              </a:endParaRPr>
            </a:p>
          </p:txBody>
        </p:sp>
      </p:grpSp>
      <p:cxnSp>
        <p:nvCxnSpPr>
          <p:cNvPr id="8" name="直線接點 7">
            <a:extLst>
              <a:ext uri="{FF2B5EF4-FFF2-40B4-BE49-F238E27FC236}">
                <a16:creationId xmlns:a16="http://schemas.microsoft.com/office/drawing/2014/main" id="{BFEECFF5-BF08-47C1-8FD4-246ECB267780}"/>
              </a:ext>
            </a:extLst>
          </p:cNvPr>
          <p:cNvCxnSpPr/>
          <p:nvPr/>
        </p:nvCxnSpPr>
        <p:spPr>
          <a:xfrm flipH="1">
            <a:off x="2149745" y="3080394"/>
            <a:ext cx="614705" cy="1754504"/>
          </a:xfrm>
          <a:prstGeom prst="line">
            <a:avLst/>
          </a:prstGeom>
        </p:spPr>
        <p:style>
          <a:lnRef idx="1">
            <a:schemeClr val="accent6"/>
          </a:lnRef>
          <a:fillRef idx="0">
            <a:schemeClr val="accent6"/>
          </a:fillRef>
          <a:effectRef idx="0">
            <a:schemeClr val="accent6"/>
          </a:effectRef>
          <a:fontRef idx="minor">
            <a:schemeClr val="tx1"/>
          </a:fontRef>
        </p:style>
      </p:cxnSp>
      <p:cxnSp>
        <p:nvCxnSpPr>
          <p:cNvPr id="24" name="直線接點 23">
            <a:extLst>
              <a:ext uri="{FF2B5EF4-FFF2-40B4-BE49-F238E27FC236}">
                <a16:creationId xmlns:a16="http://schemas.microsoft.com/office/drawing/2014/main" id="{F5935B85-3FDD-40F8-8D77-0D09DF50CBA4}"/>
              </a:ext>
            </a:extLst>
          </p:cNvPr>
          <p:cNvCxnSpPr/>
          <p:nvPr/>
        </p:nvCxnSpPr>
        <p:spPr>
          <a:xfrm flipH="1">
            <a:off x="4867717" y="3080394"/>
            <a:ext cx="614705" cy="1754504"/>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28020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hidden="1">
            <a:extLst>
              <a:ext uri="{FF2B5EF4-FFF2-40B4-BE49-F238E27FC236}">
                <a16:creationId xmlns:a16="http://schemas.microsoft.com/office/drawing/2014/main" id="{29569603-99E0-46DD-80BC-99B50C05AFEA}"/>
              </a:ext>
            </a:extLst>
          </p:cNvPr>
          <p:cNvGrpSpPr/>
          <p:nvPr/>
        </p:nvGrpSpPr>
        <p:grpSpPr>
          <a:xfrm>
            <a:off x="191668" y="1182047"/>
            <a:ext cx="8758667" cy="1993956"/>
            <a:chOff x="255558" y="1576063"/>
            <a:chExt cx="11678222" cy="2658608"/>
          </a:xfrm>
        </p:grpSpPr>
        <p:sp>
          <p:nvSpPr>
            <p:cNvPr id="43" name="Google Shape;584;p33">
              <a:extLst>
                <a:ext uri="{FF2B5EF4-FFF2-40B4-BE49-F238E27FC236}">
                  <a16:creationId xmlns:a16="http://schemas.microsoft.com/office/drawing/2014/main" id="{7C5C801B-BB11-4EA3-9F84-75242441FB1A}"/>
                </a:ext>
              </a:extLst>
            </p:cNvPr>
            <p:cNvSpPr/>
            <p:nvPr/>
          </p:nvSpPr>
          <p:spPr>
            <a:xfrm rot="10800000">
              <a:off x="255558" y="1576063"/>
              <a:ext cx="5485532" cy="2658608"/>
            </a:xfrm>
            <a:prstGeom prst="rect">
              <a:avLst/>
            </a:prstGeom>
            <a:gradFill>
              <a:gsLst>
                <a:gs pos="16000">
                  <a:srgbClr val="D34384">
                    <a:alpha val="60000"/>
                  </a:srgbClr>
                </a:gs>
                <a:gs pos="85000">
                  <a:srgbClr val="FF66FF">
                    <a:alpha val="0"/>
                  </a:srgbClr>
                </a:gs>
              </a:gsLst>
              <a:lin ang="16200000" scaled="0"/>
            </a:gradFill>
            <a:ln>
              <a:noFill/>
            </a:ln>
            <a:effectLst/>
          </p:spPr>
          <p:txBody>
            <a:bodyPr spcFirstLastPara="1" wrap="square" lIns="91425" tIns="45700" rIns="91425" bIns="45700" anchor="ctr" anchorCtr="0">
              <a:noAutofit/>
            </a:bodyPr>
            <a:lstStyle/>
            <a:p>
              <a:pPr algn="ctr"/>
              <a:endParaRPr lang="en-US" sz="180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44" name="Google Shape;584;p33">
              <a:extLst>
                <a:ext uri="{FF2B5EF4-FFF2-40B4-BE49-F238E27FC236}">
                  <a16:creationId xmlns:a16="http://schemas.microsoft.com/office/drawing/2014/main" id="{87D19077-8D98-4DD6-9D50-F9730D1E1222}"/>
                </a:ext>
              </a:extLst>
            </p:cNvPr>
            <p:cNvSpPr/>
            <p:nvPr/>
          </p:nvSpPr>
          <p:spPr>
            <a:xfrm rot="10800000">
              <a:off x="5811619" y="1576063"/>
              <a:ext cx="6122161" cy="2658608"/>
            </a:xfrm>
            <a:prstGeom prst="rect">
              <a:avLst/>
            </a:prstGeom>
            <a:gradFill>
              <a:gsLst>
                <a:gs pos="16000">
                  <a:srgbClr val="D34384">
                    <a:alpha val="60000"/>
                  </a:srgbClr>
                </a:gs>
                <a:gs pos="85000">
                  <a:srgbClr val="FF66FF">
                    <a:alpha val="0"/>
                  </a:srgbClr>
                </a:gs>
              </a:gsLst>
              <a:lin ang="16200000" scaled="0"/>
            </a:gradFill>
            <a:ln>
              <a:noFill/>
            </a:ln>
            <a:effectLst/>
          </p:spPr>
          <p:txBody>
            <a:bodyPr spcFirstLastPara="1" wrap="square" lIns="91425" tIns="45700" rIns="91425" bIns="45700" anchor="ctr" anchorCtr="0">
              <a:noAutofit/>
            </a:bodyPr>
            <a:lstStyle/>
            <a:p>
              <a:pPr algn="ctr"/>
              <a:endParaRPr lang="en-US" sz="180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grpSp>
      <p:sp>
        <p:nvSpPr>
          <p:cNvPr id="2" name="標題 1">
            <a:extLst>
              <a:ext uri="{FF2B5EF4-FFF2-40B4-BE49-F238E27FC236}">
                <a16:creationId xmlns:a16="http://schemas.microsoft.com/office/drawing/2014/main" id="{B7452AEE-EDC0-1046-AA45-83D2F190B90C}"/>
              </a:ext>
            </a:extLst>
          </p:cNvPr>
          <p:cNvSpPr>
            <a:spLocks noGrp="1"/>
          </p:cNvSpPr>
          <p:nvPr>
            <p:ph type="title"/>
          </p:nvPr>
        </p:nvSpPr>
        <p:spPr>
          <a:xfrm>
            <a:off x="626475" y="136052"/>
            <a:ext cx="8517525" cy="590471"/>
          </a:xfrm>
          <a:prstGeom prst="rect">
            <a:avLst/>
          </a:prstGeom>
        </p:spPr>
        <p:txBody>
          <a:bodyPr/>
          <a:lstStyle/>
          <a:p>
            <a:r>
              <a:rPr lang="en-US" altLang="zh-TW" dirty="0">
                <a:sym typeface="Arial" panose="020B0604020202020204" pitchFamily="34" charset="0"/>
              </a:rPr>
              <a:t>QXP SATA </a:t>
            </a:r>
            <a:r>
              <a:rPr lang="zh-CN" altLang="en-US" dirty="0">
                <a:sym typeface="Arial" panose="020B0604020202020204" pitchFamily="34" charset="0"/>
              </a:rPr>
              <a:t>HBA and cables are included</a:t>
            </a:r>
            <a:endParaRPr lang="zh-TW" altLang="en-US" dirty="0">
              <a:sym typeface="Arial" panose="020B0604020202020204" pitchFamily="34" charset="0"/>
            </a:endParaRPr>
          </a:p>
        </p:txBody>
      </p:sp>
      <p:sp>
        <p:nvSpPr>
          <p:cNvPr id="10" name="TextBox 17">
            <a:extLst>
              <a:ext uri="{FF2B5EF4-FFF2-40B4-BE49-F238E27FC236}">
                <a16:creationId xmlns:a16="http://schemas.microsoft.com/office/drawing/2014/main" id="{DE54DBDD-C30C-DB4C-A11E-8CBAA9E4A1CD}"/>
              </a:ext>
            </a:extLst>
          </p:cNvPr>
          <p:cNvSpPr txBox="1"/>
          <p:nvPr/>
        </p:nvSpPr>
        <p:spPr>
          <a:xfrm>
            <a:off x="256022" y="2273952"/>
            <a:ext cx="836102"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000">
                <a:solidFill>
                  <a:srgbClr val="323231"/>
                </a:solidFill>
                <a:sym typeface="Arial" panose="020B0604020202020204" pitchFamily="34" charset="0"/>
              </a:rPr>
              <a:t>TL-D400S</a:t>
            </a:r>
          </a:p>
        </p:txBody>
      </p:sp>
      <p:pic>
        <p:nvPicPr>
          <p:cNvPr id="15" name="圖片 14" descr="一張含有 監視器, 坐, 小, 電腦 的圖片&#10;&#10;自動產生的描述">
            <a:extLst>
              <a:ext uri="{FF2B5EF4-FFF2-40B4-BE49-F238E27FC236}">
                <a16:creationId xmlns:a16="http://schemas.microsoft.com/office/drawing/2014/main" id="{2FA90DA6-D8DE-9A43-B81D-86ECEF2208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282" y="2930876"/>
            <a:ext cx="2078273" cy="1298921"/>
          </a:xfrm>
          <a:prstGeom prst="rect">
            <a:avLst/>
          </a:prstGeom>
        </p:spPr>
      </p:pic>
      <p:sp>
        <p:nvSpPr>
          <p:cNvPr id="17" name="TextBox 17">
            <a:extLst>
              <a:ext uri="{FF2B5EF4-FFF2-40B4-BE49-F238E27FC236}">
                <a16:creationId xmlns:a16="http://schemas.microsoft.com/office/drawing/2014/main" id="{3E5B1BAD-7333-CC47-AB68-27AB3A5A9126}"/>
              </a:ext>
            </a:extLst>
          </p:cNvPr>
          <p:cNvSpPr txBox="1"/>
          <p:nvPr/>
        </p:nvSpPr>
        <p:spPr>
          <a:xfrm>
            <a:off x="1151689" y="2197008"/>
            <a:ext cx="1708136" cy="430875"/>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000">
                <a:solidFill>
                  <a:srgbClr val="323231"/>
                </a:solidFill>
                <a:ea typeface="微軟正黑體"/>
                <a:sym typeface="Arial" panose="020B0604020202020204" pitchFamily="34" charset="0"/>
              </a:rPr>
              <a:t>1 x QXP-400eS-A1164</a:t>
            </a:r>
          </a:p>
          <a:p>
            <a:r>
              <a:rPr lang="en-US" altLang="zh-TW" sz="1000">
                <a:solidFill>
                  <a:srgbClr val="323231"/>
                </a:solidFill>
                <a:ea typeface="微軟正黑體"/>
                <a:sym typeface="Arial" panose="020B0604020202020204" pitchFamily="34" charset="0"/>
              </a:rPr>
              <a:t>PCIe to 4 x SATA 6Gb/s </a:t>
            </a:r>
            <a:endParaRPr lang="en-US" altLang="zh-TW" sz="1000">
              <a:solidFill>
                <a:srgbClr val="323231"/>
              </a:solidFill>
              <a:ea typeface="微軟正黑體"/>
            </a:endParaRPr>
          </a:p>
        </p:txBody>
      </p:sp>
      <p:sp>
        <p:nvSpPr>
          <p:cNvPr id="18" name="TextBox 17">
            <a:extLst>
              <a:ext uri="{FF2B5EF4-FFF2-40B4-BE49-F238E27FC236}">
                <a16:creationId xmlns:a16="http://schemas.microsoft.com/office/drawing/2014/main" id="{BAF51015-EDC3-A749-89C1-385E187E87EF}"/>
              </a:ext>
            </a:extLst>
          </p:cNvPr>
          <p:cNvSpPr txBox="1"/>
          <p:nvPr/>
        </p:nvSpPr>
        <p:spPr>
          <a:xfrm>
            <a:off x="2912722" y="2197008"/>
            <a:ext cx="1007431" cy="430875"/>
          </a:xfrm>
          <a:prstGeom prst="rect">
            <a:avLst/>
          </a:prstGeom>
          <a:noFill/>
        </p:spPr>
        <p:txBody>
          <a:bodyPr wrap="squar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latin typeface="Arial" panose="020B0604020202020204" pitchFamily="34" charset="0"/>
                <a:ea typeface="微軟正黑體" panose="020B0604030504040204" pitchFamily="34" charset="-120"/>
                <a:cs typeface="Arial" panose="020B0604020202020204" pitchFamily="34" charset="0"/>
              </a:defRPr>
            </a:lvl1pPr>
          </a:lstStyle>
          <a:p>
            <a:r>
              <a:rPr lang="en-US" sz="1000" dirty="0">
                <a:solidFill>
                  <a:srgbClr val="323231"/>
                </a:solidFill>
                <a:latin typeface="Arial"/>
                <a:ea typeface="微軟正黑體"/>
                <a:cs typeface="Arial"/>
                <a:sym typeface="Arial" panose="020B0604020202020204" pitchFamily="34" charset="0"/>
              </a:rPr>
              <a:t>1 x 1M SFF-8088 </a:t>
            </a:r>
            <a:r>
              <a:rPr lang="zh-CN" altLang="en-US" sz="1000" dirty="0">
                <a:solidFill>
                  <a:srgbClr val="323231"/>
                </a:solidFill>
                <a:latin typeface="Arial"/>
                <a:ea typeface="微軟正黑體"/>
                <a:cs typeface="Arial"/>
                <a:sym typeface="Arial" panose="020B0604020202020204" pitchFamily="34" charset="0"/>
              </a:rPr>
              <a:t>cable</a:t>
            </a:r>
            <a:endParaRPr lang="en-US" sz="1000" dirty="0">
              <a:solidFill>
                <a:srgbClr val="323231"/>
              </a:solidFill>
              <a:sym typeface="Arial" panose="020B0604020202020204" pitchFamily="34" charset="0"/>
            </a:endParaRPr>
          </a:p>
        </p:txBody>
      </p:sp>
      <p:sp>
        <p:nvSpPr>
          <p:cNvPr id="19" name="TextBox 17">
            <a:extLst>
              <a:ext uri="{FF2B5EF4-FFF2-40B4-BE49-F238E27FC236}">
                <a16:creationId xmlns:a16="http://schemas.microsoft.com/office/drawing/2014/main" id="{C211E644-5573-DA46-A286-539A396278BF}"/>
              </a:ext>
            </a:extLst>
          </p:cNvPr>
          <p:cNvSpPr txBox="1"/>
          <p:nvPr/>
        </p:nvSpPr>
        <p:spPr>
          <a:xfrm>
            <a:off x="4742282" y="2273952"/>
            <a:ext cx="836102"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latin typeface="Arial" panose="020B0604020202020204" pitchFamily="34" charset="0"/>
                <a:ea typeface="微軟正黑體" panose="020B0604030504040204" pitchFamily="34" charset="-120"/>
                <a:cs typeface="Arial" panose="020B0604020202020204" pitchFamily="34" charset="0"/>
              </a:defRPr>
            </a:lvl1pPr>
          </a:lstStyle>
          <a:p>
            <a:r>
              <a:rPr lang="en-US" sz="1000">
                <a:solidFill>
                  <a:srgbClr val="323231"/>
                </a:solidFill>
                <a:sym typeface="Arial" panose="020B0604020202020204" pitchFamily="34" charset="0"/>
              </a:rPr>
              <a:t>TL-D800S</a:t>
            </a:r>
          </a:p>
        </p:txBody>
      </p:sp>
      <p:sp>
        <p:nvSpPr>
          <p:cNvPr id="20" name="TextBox 17">
            <a:extLst>
              <a:ext uri="{FF2B5EF4-FFF2-40B4-BE49-F238E27FC236}">
                <a16:creationId xmlns:a16="http://schemas.microsoft.com/office/drawing/2014/main" id="{F3D8DE5F-4CBF-DA44-870E-AE7B2178CE3E}"/>
              </a:ext>
            </a:extLst>
          </p:cNvPr>
          <p:cNvSpPr txBox="1"/>
          <p:nvPr/>
        </p:nvSpPr>
        <p:spPr>
          <a:xfrm>
            <a:off x="5872834" y="2212390"/>
            <a:ext cx="1739740" cy="400110"/>
          </a:xfrm>
          <a:prstGeom prst="rect">
            <a:avLst/>
          </a:prstGeom>
          <a:noFill/>
        </p:spPr>
        <p:txBody>
          <a:bodyPr wrap="square" lIns="91440" tIns="45720" rIns="91440" bIns="45720" rtlCol="0" anchor="t">
            <a:spAutoFit/>
          </a:bodyPr>
          <a:lstStyle/>
          <a:p>
            <a:r>
              <a:rPr lang="en-US" sz="1000" b="1">
                <a:solidFill>
                  <a:srgbClr val="323231"/>
                </a:solidFill>
                <a:ea typeface="微軟正黑體"/>
                <a:sym typeface="Arial" panose="020B0604020202020204" pitchFamily="34" charset="0"/>
              </a:rPr>
              <a:t>1 x QXP-800eS-A1164</a:t>
            </a:r>
          </a:p>
          <a:p>
            <a:r>
              <a:rPr lang="en-US" sz="1000" b="1">
                <a:solidFill>
                  <a:srgbClr val="323231"/>
                </a:solidFill>
                <a:ea typeface="微軟正黑體"/>
              </a:rPr>
              <a:t>PCIe to 8 x SATA 6Gb/s </a:t>
            </a:r>
            <a:endParaRPr lang="en-US" sz="1000">
              <a:ea typeface="微軟正黑體"/>
            </a:endParaRPr>
          </a:p>
        </p:txBody>
      </p:sp>
      <p:sp>
        <p:nvSpPr>
          <p:cNvPr id="21" name="TextBox 17">
            <a:extLst>
              <a:ext uri="{FF2B5EF4-FFF2-40B4-BE49-F238E27FC236}">
                <a16:creationId xmlns:a16="http://schemas.microsoft.com/office/drawing/2014/main" id="{DEF06EE0-AC64-6142-A77B-0B7CF4CF9A19}"/>
              </a:ext>
            </a:extLst>
          </p:cNvPr>
          <p:cNvSpPr txBox="1"/>
          <p:nvPr/>
        </p:nvSpPr>
        <p:spPr>
          <a:xfrm>
            <a:off x="7338184" y="2289335"/>
            <a:ext cx="1608133" cy="246221"/>
          </a:xfrm>
          <a:prstGeom prst="rect">
            <a:avLst/>
          </a:prstGeom>
          <a:noFill/>
        </p:spPr>
        <p:txBody>
          <a:bodyPr wrap="none" lIns="91440" tIns="45720" rIns="91440" bIns="45720" rtlCol="0" anchor="t">
            <a:spAutoFit/>
          </a:bodyPr>
          <a:lstStyle/>
          <a:p>
            <a:r>
              <a:rPr lang="en-US" sz="1000" b="1">
                <a:solidFill>
                  <a:srgbClr val="323231"/>
                </a:solidFill>
                <a:ea typeface="微軟正黑體"/>
                <a:sym typeface="Arial" panose="020B0604020202020204" pitchFamily="34" charset="0"/>
              </a:rPr>
              <a:t>2 x 1M SFF-8088 </a:t>
            </a:r>
            <a:r>
              <a:rPr lang="en-US" altLang="zh-CN" sz="1000" b="1">
                <a:solidFill>
                  <a:srgbClr val="323231"/>
                </a:solidFill>
                <a:ea typeface="微軟正黑體"/>
                <a:sym typeface="Arial" panose="020B0604020202020204" pitchFamily="34" charset="0"/>
              </a:rPr>
              <a:t>cables</a:t>
            </a:r>
            <a:endParaRPr lang="zh-CN" altLang="en-US" sz="1000" b="1">
              <a:solidFill>
                <a:srgbClr val="323231"/>
              </a:solidFill>
              <a:latin typeface="Arial" panose="020B0604020202020204" pitchFamily="34" charset="0"/>
              <a:ea typeface="微軟正黑體" panose="020B0604030504040204" pitchFamily="34" charset="-120"/>
            </a:endParaRPr>
          </a:p>
        </p:txBody>
      </p:sp>
      <p:sp>
        <p:nvSpPr>
          <p:cNvPr id="22" name="TextBox 17">
            <a:extLst>
              <a:ext uri="{FF2B5EF4-FFF2-40B4-BE49-F238E27FC236}">
                <a16:creationId xmlns:a16="http://schemas.microsoft.com/office/drawing/2014/main" id="{3B1D2AF9-45E7-3148-B4BA-5A8C8630963E}"/>
              </a:ext>
            </a:extLst>
          </p:cNvPr>
          <p:cNvSpPr txBox="1"/>
          <p:nvPr/>
        </p:nvSpPr>
        <p:spPr>
          <a:xfrm>
            <a:off x="898187" y="4199801"/>
            <a:ext cx="845103" cy="246221"/>
          </a:xfrm>
          <a:prstGeom prst="rect">
            <a:avLst/>
          </a:prstGeom>
          <a:noFill/>
        </p:spPr>
        <p:txBody>
          <a:bodyPr wrap="none" rtlCol="0">
            <a:spAutoFit/>
          </a:bodyPr>
          <a:lstStyle>
            <a:defPPr marR="0" lvl="0" algn="l" rtl="0">
              <a:lnSpc>
                <a:spcPct val="100000"/>
              </a:lnSpc>
              <a:spcBef>
                <a:spcPts val="0"/>
              </a:spcBef>
              <a:spcAft>
                <a:spcPts val="0"/>
              </a:spcAft>
            </a:defPPr>
            <a:lvl1pPr>
              <a:defRPr sz="1050" b="1">
                <a:solidFill>
                  <a:schemeClr val="bg1"/>
                </a:solidFill>
                <a:latin typeface="Arial" panose="020B0604020202020204" pitchFamily="34" charset="0"/>
                <a:ea typeface="微軟正黑體" panose="020B0604030504040204" pitchFamily="34" charset="-120"/>
              </a:defRPr>
            </a:lvl1pPr>
          </a:lstStyle>
          <a:p>
            <a:r>
              <a:rPr lang="en-US" sz="1000">
                <a:solidFill>
                  <a:srgbClr val="323231"/>
                </a:solidFill>
                <a:cs typeface="Arial" panose="020B0604020202020204" pitchFamily="34" charset="0"/>
                <a:sym typeface="Arial" panose="020B0604020202020204" pitchFamily="34" charset="0"/>
              </a:rPr>
              <a:t>TL-D1600S</a:t>
            </a:r>
          </a:p>
        </p:txBody>
      </p:sp>
      <p:sp>
        <p:nvSpPr>
          <p:cNvPr id="23" name="TextBox 17">
            <a:extLst>
              <a:ext uri="{FF2B5EF4-FFF2-40B4-BE49-F238E27FC236}">
                <a16:creationId xmlns:a16="http://schemas.microsoft.com/office/drawing/2014/main" id="{0DDA5D1E-1AFA-234B-B561-50D6D7BCFA2E}"/>
              </a:ext>
            </a:extLst>
          </p:cNvPr>
          <p:cNvSpPr txBox="1"/>
          <p:nvPr/>
        </p:nvSpPr>
        <p:spPr>
          <a:xfrm>
            <a:off x="2603475" y="4122856"/>
            <a:ext cx="1717137" cy="400110"/>
          </a:xfrm>
          <a:prstGeom prst="rect">
            <a:avLst/>
          </a:prstGeom>
          <a:noFill/>
        </p:spPr>
        <p:txBody>
          <a:bodyPr wrap="none" lIns="91440" tIns="45720" rIns="91440" bIns="45720" rtlCol="0" anchor="t">
            <a:spAutoFit/>
          </a:bodyPr>
          <a:lstStyle/>
          <a:p>
            <a:r>
              <a:rPr lang="en-US" sz="1000" b="1">
                <a:solidFill>
                  <a:srgbClr val="323231"/>
                </a:solidFill>
                <a:ea typeface="微軟正黑體"/>
                <a:sym typeface="Arial" panose="020B0604020202020204" pitchFamily="34" charset="0"/>
              </a:rPr>
              <a:t>1 x QXP-1600eS</a:t>
            </a:r>
          </a:p>
          <a:p>
            <a:r>
              <a:rPr lang="en-US" sz="1000" b="1">
                <a:solidFill>
                  <a:srgbClr val="323231"/>
                </a:solidFill>
                <a:ea typeface="微軟正黑體"/>
                <a:sym typeface="Arial" panose="020B0604020202020204" pitchFamily="34" charset="0"/>
              </a:rPr>
              <a:t>PCIe to 16 x SATA 6Gb/s </a:t>
            </a:r>
            <a:endParaRPr lang="en-US" altLang="zh-TW" sz="1000">
              <a:latin typeface="Arial" panose="020B0604020202020204" pitchFamily="34" charset="0"/>
              <a:ea typeface="微軟正黑體" panose="020B0604030504040204" pitchFamily="34" charset="-120"/>
              <a:cs typeface="Arial" panose="020B0604020202020204" pitchFamily="34" charset="0"/>
            </a:endParaRPr>
          </a:p>
        </p:txBody>
      </p:sp>
      <p:sp>
        <p:nvSpPr>
          <p:cNvPr id="24" name="TextBox 17">
            <a:extLst>
              <a:ext uri="{FF2B5EF4-FFF2-40B4-BE49-F238E27FC236}">
                <a16:creationId xmlns:a16="http://schemas.microsoft.com/office/drawing/2014/main" id="{656F0AC3-855E-7142-B16E-DE9A4D3CC099}"/>
              </a:ext>
            </a:extLst>
          </p:cNvPr>
          <p:cNvSpPr txBox="1"/>
          <p:nvPr/>
        </p:nvSpPr>
        <p:spPr>
          <a:xfrm>
            <a:off x="4541955" y="4199801"/>
            <a:ext cx="2367956" cy="246221"/>
          </a:xfrm>
          <a:prstGeom prst="rect">
            <a:avLst/>
          </a:prstGeom>
          <a:noFill/>
        </p:spPr>
        <p:txBody>
          <a:bodyPr wrap="none" lIns="91440" tIns="45720" rIns="91440" bIns="45720" rtlCol="0" anchor="t">
            <a:spAutoFit/>
          </a:bodyPr>
          <a:lstStyle/>
          <a:p>
            <a:r>
              <a:rPr lang="en-US" sz="1000" b="1">
                <a:solidFill>
                  <a:srgbClr val="323231"/>
                </a:solidFill>
                <a:ea typeface="微軟正黑體"/>
                <a:sym typeface="Arial" panose="020B0604020202020204" pitchFamily="34" charset="0"/>
              </a:rPr>
              <a:t>4 x 1M SFF-8088 to</a:t>
            </a:r>
            <a:r>
              <a:rPr lang="zh-CN" altLang="en-US" sz="1000" b="1">
                <a:solidFill>
                  <a:srgbClr val="323231"/>
                </a:solidFill>
                <a:ea typeface="微軟正黑體"/>
                <a:sym typeface="Arial" panose="020B0604020202020204" pitchFamily="34" charset="0"/>
              </a:rPr>
              <a:t> </a:t>
            </a:r>
            <a:r>
              <a:rPr lang="en-US" altLang="zh-CN" sz="1000" b="1">
                <a:solidFill>
                  <a:srgbClr val="323231"/>
                </a:solidFill>
                <a:ea typeface="微軟正黑體"/>
                <a:sym typeface="Arial" panose="020B0604020202020204" pitchFamily="34" charset="0"/>
              </a:rPr>
              <a:t>SFF-8644 cables</a:t>
            </a:r>
            <a:endParaRPr lang="zh-CN" altLang="en-US" sz="1000" b="1">
              <a:solidFill>
                <a:srgbClr val="323231"/>
              </a:solidFill>
              <a:ea typeface="微軟正黑體"/>
            </a:endParaRPr>
          </a:p>
        </p:txBody>
      </p:sp>
      <p:sp>
        <p:nvSpPr>
          <p:cNvPr id="25" name="TextBox 17">
            <a:extLst>
              <a:ext uri="{FF2B5EF4-FFF2-40B4-BE49-F238E27FC236}">
                <a16:creationId xmlns:a16="http://schemas.microsoft.com/office/drawing/2014/main" id="{CAEF4EF8-B596-4045-8ACA-ED750637ACD1}"/>
              </a:ext>
            </a:extLst>
          </p:cNvPr>
          <p:cNvSpPr txBox="1"/>
          <p:nvPr/>
        </p:nvSpPr>
        <p:spPr>
          <a:xfrm>
            <a:off x="1112305" y="1420220"/>
            <a:ext cx="386644" cy="507831"/>
          </a:xfrm>
          <a:prstGeom prst="rect">
            <a:avLst/>
          </a:prstGeom>
          <a:noFill/>
        </p:spPr>
        <p:txBody>
          <a:bodyPr wrap="none" rtlCol="0">
            <a:spAutoFit/>
          </a:bodyPr>
          <a:lstStyle/>
          <a:p>
            <a:r>
              <a:rPr lang="en-US" sz="2700" b="1">
                <a:solidFill>
                  <a:srgbClr val="EE6D2B"/>
                </a:solidFill>
                <a:latin typeface="Arial" panose="020B0604020202020204" pitchFamily="34" charset="0"/>
                <a:ea typeface="微軟正黑體" panose="020B0604030504040204" pitchFamily="34" charset="-120"/>
                <a:sym typeface="Arial" panose="020B0604020202020204" pitchFamily="34" charset="0"/>
              </a:rPr>
              <a:t>+</a:t>
            </a:r>
          </a:p>
        </p:txBody>
      </p:sp>
      <p:sp>
        <p:nvSpPr>
          <p:cNvPr id="26" name="TextBox 17">
            <a:extLst>
              <a:ext uri="{FF2B5EF4-FFF2-40B4-BE49-F238E27FC236}">
                <a16:creationId xmlns:a16="http://schemas.microsoft.com/office/drawing/2014/main" id="{6978E717-66ED-E547-9133-041AB889BCEA}"/>
              </a:ext>
            </a:extLst>
          </p:cNvPr>
          <p:cNvSpPr txBox="1"/>
          <p:nvPr/>
        </p:nvSpPr>
        <p:spPr>
          <a:xfrm>
            <a:off x="2437851" y="1407346"/>
            <a:ext cx="386644" cy="507831"/>
          </a:xfrm>
          <a:prstGeom prst="rect">
            <a:avLst/>
          </a:prstGeom>
          <a:noFill/>
        </p:spPr>
        <p:txBody>
          <a:bodyPr wrap="none" rtlCol="0">
            <a:spAutoFit/>
          </a:bodyPr>
          <a:lstStyle/>
          <a:p>
            <a:r>
              <a:rPr lang="en-US" sz="2700" b="1">
                <a:solidFill>
                  <a:srgbClr val="EE6D2B"/>
                </a:solidFill>
                <a:latin typeface="Arial" panose="020B0604020202020204" pitchFamily="34" charset="0"/>
                <a:ea typeface="微軟正黑體" panose="020B0604030504040204" pitchFamily="34" charset="-120"/>
                <a:sym typeface="Arial" panose="020B0604020202020204" pitchFamily="34" charset="0"/>
              </a:rPr>
              <a:t>+</a:t>
            </a:r>
          </a:p>
        </p:txBody>
      </p:sp>
      <p:sp>
        <p:nvSpPr>
          <p:cNvPr id="27" name="TextBox 17">
            <a:extLst>
              <a:ext uri="{FF2B5EF4-FFF2-40B4-BE49-F238E27FC236}">
                <a16:creationId xmlns:a16="http://schemas.microsoft.com/office/drawing/2014/main" id="{3E10F258-F043-4043-B14B-47BD4F6B0176}"/>
              </a:ext>
            </a:extLst>
          </p:cNvPr>
          <p:cNvSpPr txBox="1"/>
          <p:nvPr/>
        </p:nvSpPr>
        <p:spPr>
          <a:xfrm>
            <a:off x="5769222" y="1499093"/>
            <a:ext cx="386644" cy="507831"/>
          </a:xfrm>
          <a:prstGeom prst="rect">
            <a:avLst/>
          </a:prstGeom>
          <a:noFill/>
        </p:spPr>
        <p:txBody>
          <a:bodyPr wrap="none" rtlCol="0">
            <a:spAutoFit/>
          </a:bodyPr>
          <a:lstStyle/>
          <a:p>
            <a:r>
              <a:rPr lang="en-US" sz="2700" b="1">
                <a:solidFill>
                  <a:srgbClr val="EE6D2B"/>
                </a:solidFill>
                <a:latin typeface="Arial" panose="020B0604020202020204" pitchFamily="34" charset="0"/>
                <a:ea typeface="微軟正黑體" panose="020B0604030504040204" pitchFamily="34" charset="-120"/>
                <a:sym typeface="Arial" panose="020B0604020202020204" pitchFamily="34" charset="0"/>
              </a:rPr>
              <a:t>+</a:t>
            </a:r>
          </a:p>
        </p:txBody>
      </p:sp>
      <p:sp>
        <p:nvSpPr>
          <p:cNvPr id="28" name="TextBox 17">
            <a:extLst>
              <a:ext uri="{FF2B5EF4-FFF2-40B4-BE49-F238E27FC236}">
                <a16:creationId xmlns:a16="http://schemas.microsoft.com/office/drawing/2014/main" id="{265EACAE-EB22-E249-ADCC-EFCE8D3BC595}"/>
              </a:ext>
            </a:extLst>
          </p:cNvPr>
          <p:cNvSpPr txBox="1"/>
          <p:nvPr/>
        </p:nvSpPr>
        <p:spPr>
          <a:xfrm>
            <a:off x="7270398" y="1499093"/>
            <a:ext cx="386644" cy="507831"/>
          </a:xfrm>
          <a:prstGeom prst="rect">
            <a:avLst/>
          </a:prstGeom>
          <a:noFill/>
        </p:spPr>
        <p:txBody>
          <a:bodyPr wrap="none" rtlCol="0">
            <a:spAutoFit/>
          </a:bodyPr>
          <a:lstStyle/>
          <a:p>
            <a:r>
              <a:rPr lang="en-US" sz="2700" b="1">
                <a:solidFill>
                  <a:srgbClr val="EE6D2B"/>
                </a:solidFill>
                <a:latin typeface="Arial" panose="020B0604020202020204" pitchFamily="34" charset="0"/>
                <a:ea typeface="微軟正黑體" panose="020B0604030504040204" pitchFamily="34" charset="-120"/>
                <a:sym typeface="Arial" panose="020B0604020202020204" pitchFamily="34" charset="0"/>
              </a:rPr>
              <a:t>+</a:t>
            </a:r>
          </a:p>
        </p:txBody>
      </p:sp>
      <p:sp>
        <p:nvSpPr>
          <p:cNvPr id="29" name="TextBox 17">
            <a:extLst>
              <a:ext uri="{FF2B5EF4-FFF2-40B4-BE49-F238E27FC236}">
                <a16:creationId xmlns:a16="http://schemas.microsoft.com/office/drawing/2014/main" id="{35A67BD6-B079-A144-A343-A949385699E1}"/>
              </a:ext>
            </a:extLst>
          </p:cNvPr>
          <p:cNvSpPr txBox="1"/>
          <p:nvPr/>
        </p:nvSpPr>
        <p:spPr>
          <a:xfrm>
            <a:off x="2264521" y="3325627"/>
            <a:ext cx="386644" cy="507831"/>
          </a:xfrm>
          <a:prstGeom prst="rect">
            <a:avLst/>
          </a:prstGeom>
          <a:noFill/>
        </p:spPr>
        <p:txBody>
          <a:bodyPr wrap="none" rtlCol="0">
            <a:spAutoFit/>
          </a:bodyPr>
          <a:lstStyle/>
          <a:p>
            <a:r>
              <a:rPr lang="en-US" sz="2700" b="1">
                <a:solidFill>
                  <a:srgbClr val="EE6D2B"/>
                </a:solidFill>
                <a:latin typeface="Arial" panose="020B0604020202020204" pitchFamily="34" charset="0"/>
                <a:ea typeface="微軟正黑體" panose="020B0604030504040204" pitchFamily="34" charset="-120"/>
                <a:sym typeface="Arial" panose="020B0604020202020204" pitchFamily="34" charset="0"/>
              </a:rPr>
              <a:t>+</a:t>
            </a:r>
          </a:p>
        </p:txBody>
      </p:sp>
      <p:sp>
        <p:nvSpPr>
          <p:cNvPr id="30" name="TextBox 17">
            <a:extLst>
              <a:ext uri="{FF2B5EF4-FFF2-40B4-BE49-F238E27FC236}">
                <a16:creationId xmlns:a16="http://schemas.microsoft.com/office/drawing/2014/main" id="{47843439-754B-044C-B2BF-210BA8AEAF12}"/>
              </a:ext>
            </a:extLst>
          </p:cNvPr>
          <p:cNvSpPr txBox="1"/>
          <p:nvPr/>
        </p:nvSpPr>
        <p:spPr>
          <a:xfrm>
            <a:off x="4044070" y="3316087"/>
            <a:ext cx="386644" cy="507831"/>
          </a:xfrm>
          <a:prstGeom prst="rect">
            <a:avLst/>
          </a:prstGeom>
          <a:noFill/>
        </p:spPr>
        <p:txBody>
          <a:bodyPr wrap="none" rtlCol="0">
            <a:spAutoFit/>
          </a:bodyPr>
          <a:lstStyle/>
          <a:p>
            <a:r>
              <a:rPr lang="en-US" sz="2700" b="1">
                <a:solidFill>
                  <a:srgbClr val="EE6D2B"/>
                </a:solidFill>
                <a:latin typeface="Arial" panose="020B0604020202020204" pitchFamily="34" charset="0"/>
                <a:ea typeface="微軟正黑體" panose="020B0604030504040204" pitchFamily="34" charset="-120"/>
                <a:sym typeface="Arial" panose="020B0604020202020204" pitchFamily="34" charset="0"/>
              </a:rPr>
              <a:t>+</a:t>
            </a:r>
          </a:p>
        </p:txBody>
      </p:sp>
      <p:pic>
        <p:nvPicPr>
          <p:cNvPr id="4" name="圖片 3" descr="一張含有 電路 的圖片&#10;&#10;自動產生的描述">
            <a:extLst>
              <a:ext uri="{FF2B5EF4-FFF2-40B4-BE49-F238E27FC236}">
                <a16:creationId xmlns:a16="http://schemas.microsoft.com/office/drawing/2014/main" id="{35F98DAD-3BE0-482F-8875-9DF6AF916B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0370" y="1197265"/>
            <a:ext cx="746501" cy="995831"/>
          </a:xfrm>
          <a:prstGeom prst="rect">
            <a:avLst/>
          </a:prstGeom>
        </p:spPr>
      </p:pic>
      <p:pic>
        <p:nvPicPr>
          <p:cNvPr id="6" name="圖片 5" descr="一張含有 電子用品, 電路 的圖片&#10;&#10;自動產生的描述">
            <a:extLst>
              <a:ext uri="{FF2B5EF4-FFF2-40B4-BE49-F238E27FC236}">
                <a16:creationId xmlns:a16="http://schemas.microsoft.com/office/drawing/2014/main" id="{C1FD96F0-7DE2-4354-B1E4-E63C44ADA9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1996" y="1252391"/>
            <a:ext cx="1269425" cy="995831"/>
          </a:xfrm>
          <a:prstGeom prst="rect">
            <a:avLst/>
          </a:prstGeom>
        </p:spPr>
      </p:pic>
      <p:pic>
        <p:nvPicPr>
          <p:cNvPr id="8" name="圖片 7">
            <a:extLst>
              <a:ext uri="{FF2B5EF4-FFF2-40B4-BE49-F238E27FC236}">
                <a16:creationId xmlns:a16="http://schemas.microsoft.com/office/drawing/2014/main" id="{52B4CCDA-1166-4206-8E8B-617A7BC364B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678013" y="3112903"/>
            <a:ext cx="1243492" cy="995831"/>
          </a:xfrm>
          <a:prstGeom prst="rect">
            <a:avLst/>
          </a:prstGeom>
        </p:spPr>
      </p:pic>
      <p:pic>
        <p:nvPicPr>
          <p:cNvPr id="31" name="圖片 30" descr="一張含有 自行車, 光, 黑色, 藍色 的圖片&#10;&#10;自動產生的描述">
            <a:extLst>
              <a:ext uri="{FF2B5EF4-FFF2-40B4-BE49-F238E27FC236}">
                <a16:creationId xmlns:a16="http://schemas.microsoft.com/office/drawing/2014/main" id="{D3EC58E6-FC1E-4EF6-86E3-DACECFCE9E6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01842" y="1268389"/>
            <a:ext cx="764612" cy="862013"/>
          </a:xfrm>
          <a:prstGeom prst="rect">
            <a:avLst/>
          </a:prstGeom>
          <a:effectLst>
            <a:outerShdw blurRad="38100" dist="50800" dir="7200000" algn="t" rotWithShape="0">
              <a:prstClr val="black">
                <a:alpha val="41000"/>
              </a:prstClr>
            </a:outerShdw>
          </a:effectLst>
        </p:spPr>
      </p:pic>
      <p:pic>
        <p:nvPicPr>
          <p:cNvPr id="32" name="圖片 31" descr="一張含有 球拍, 自行車, 水, 握住 的圖片&#10;&#10;自動產生的描述">
            <a:extLst>
              <a:ext uri="{FF2B5EF4-FFF2-40B4-BE49-F238E27FC236}">
                <a16:creationId xmlns:a16="http://schemas.microsoft.com/office/drawing/2014/main" id="{2226AF4D-2105-4E1B-A770-137A81760D5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95382" y="3074325"/>
            <a:ext cx="955170" cy="995831"/>
          </a:xfrm>
          <a:prstGeom prst="rect">
            <a:avLst/>
          </a:prstGeom>
          <a:effectLst>
            <a:outerShdw blurRad="38100" dist="50800" dir="7200000" algn="t" rotWithShape="0">
              <a:prstClr val="black">
                <a:alpha val="41000"/>
              </a:prstClr>
            </a:outerShdw>
          </a:effectLst>
        </p:spPr>
      </p:pic>
      <p:pic>
        <p:nvPicPr>
          <p:cNvPr id="33" name="圖片 32" descr="一張含有 自行車, 光, 黑色, 藍色 的圖片&#10;&#10;自動產生的描述">
            <a:extLst>
              <a:ext uri="{FF2B5EF4-FFF2-40B4-BE49-F238E27FC236}">
                <a16:creationId xmlns:a16="http://schemas.microsoft.com/office/drawing/2014/main" id="{250CB1FE-43A1-4E58-B2EB-8DF7242C68C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12574" y="1289986"/>
            <a:ext cx="764612" cy="862013"/>
          </a:xfrm>
          <a:prstGeom prst="rect">
            <a:avLst/>
          </a:prstGeom>
          <a:effectLst>
            <a:outerShdw blurRad="38100" dist="50800" dir="7200000" algn="t" rotWithShape="0">
              <a:prstClr val="black">
                <a:alpha val="41000"/>
              </a:prstClr>
            </a:outerShdw>
          </a:effectLst>
        </p:spPr>
      </p:pic>
      <p:pic>
        <p:nvPicPr>
          <p:cNvPr id="34" name="圖片 33" descr="一張含有 自行車, 光, 黑色, 藍色 的圖片&#10;&#10;自動產生的描述">
            <a:extLst>
              <a:ext uri="{FF2B5EF4-FFF2-40B4-BE49-F238E27FC236}">
                <a16:creationId xmlns:a16="http://schemas.microsoft.com/office/drawing/2014/main" id="{9FD3E550-AA10-44FC-956C-1A1193B2E85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44455" y="1289986"/>
            <a:ext cx="764612" cy="862013"/>
          </a:xfrm>
          <a:prstGeom prst="rect">
            <a:avLst/>
          </a:prstGeom>
          <a:effectLst>
            <a:outerShdw blurRad="38100" dist="50800" dir="7200000" algn="t" rotWithShape="0">
              <a:prstClr val="black">
                <a:alpha val="41000"/>
              </a:prstClr>
            </a:outerShdw>
          </a:effectLst>
        </p:spPr>
      </p:pic>
      <p:pic>
        <p:nvPicPr>
          <p:cNvPr id="35" name="圖片 34" descr="一張含有 球拍, 自行車, 水, 握住 的圖片&#10;&#10;自動產生的描述">
            <a:extLst>
              <a:ext uri="{FF2B5EF4-FFF2-40B4-BE49-F238E27FC236}">
                <a16:creationId xmlns:a16="http://schemas.microsoft.com/office/drawing/2014/main" id="{AF58DF71-EC98-47C3-921D-FC1D336FA13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52131" y="3074325"/>
            <a:ext cx="955170" cy="995831"/>
          </a:xfrm>
          <a:prstGeom prst="rect">
            <a:avLst/>
          </a:prstGeom>
          <a:effectLst>
            <a:outerShdw blurRad="38100" dist="50800" dir="7200000" algn="t" rotWithShape="0">
              <a:prstClr val="black">
                <a:alpha val="41000"/>
              </a:prstClr>
            </a:outerShdw>
          </a:effectLst>
        </p:spPr>
      </p:pic>
      <p:pic>
        <p:nvPicPr>
          <p:cNvPr id="36" name="圖片 35" descr="一張含有 球拍, 自行車, 水, 握住 的圖片&#10;&#10;自動產生的描述">
            <a:extLst>
              <a:ext uri="{FF2B5EF4-FFF2-40B4-BE49-F238E27FC236}">
                <a16:creationId xmlns:a16="http://schemas.microsoft.com/office/drawing/2014/main" id="{BE82C1EB-0904-4C2C-BA3D-C7A896DB4BC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608879" y="3074325"/>
            <a:ext cx="955170" cy="995831"/>
          </a:xfrm>
          <a:prstGeom prst="rect">
            <a:avLst/>
          </a:prstGeom>
          <a:effectLst>
            <a:outerShdw blurRad="38100" dist="50800" dir="7200000" algn="t" rotWithShape="0">
              <a:prstClr val="black">
                <a:alpha val="41000"/>
              </a:prstClr>
            </a:outerShdw>
          </a:effectLst>
        </p:spPr>
      </p:pic>
      <p:pic>
        <p:nvPicPr>
          <p:cNvPr id="37" name="圖片 36" descr="一張含有 球拍, 自行車, 水, 握住 的圖片&#10;&#10;自動產生的描述">
            <a:extLst>
              <a:ext uri="{FF2B5EF4-FFF2-40B4-BE49-F238E27FC236}">
                <a16:creationId xmlns:a16="http://schemas.microsoft.com/office/drawing/2014/main" id="{FC4E3F5E-0126-4A58-8A05-ECCDE6E39DD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65627" y="3074325"/>
            <a:ext cx="955170" cy="995831"/>
          </a:xfrm>
          <a:prstGeom prst="rect">
            <a:avLst/>
          </a:prstGeom>
          <a:effectLst>
            <a:outerShdw blurRad="38100" dist="50800" dir="7200000" algn="t" rotWithShape="0">
              <a:prstClr val="black">
                <a:alpha val="41000"/>
              </a:prstClr>
            </a:outerShdw>
          </a:effectLst>
        </p:spPr>
      </p:pic>
      <p:pic>
        <p:nvPicPr>
          <p:cNvPr id="38" name="圖片 37">
            <a:extLst>
              <a:ext uri="{FF2B5EF4-FFF2-40B4-BE49-F238E27FC236}">
                <a16:creationId xmlns:a16="http://schemas.microsoft.com/office/drawing/2014/main" id="{6508B28B-AB7F-4540-BE3D-638D3F94040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27595" y="1248557"/>
            <a:ext cx="755474" cy="854110"/>
          </a:xfrm>
          <a:prstGeom prst="rect">
            <a:avLst/>
          </a:prstGeom>
        </p:spPr>
      </p:pic>
      <p:pic>
        <p:nvPicPr>
          <p:cNvPr id="45" name="圖片 44">
            <a:extLst>
              <a:ext uri="{FF2B5EF4-FFF2-40B4-BE49-F238E27FC236}">
                <a16:creationId xmlns:a16="http://schemas.microsoft.com/office/drawing/2014/main" id="{53B33D1C-9743-49C8-BEC0-6035DA61459C}"/>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404237" y="1357462"/>
            <a:ext cx="1398280" cy="873925"/>
          </a:xfrm>
          <a:prstGeom prst="rect">
            <a:avLst/>
          </a:prstGeom>
        </p:spPr>
      </p:pic>
      <p:sp>
        <p:nvSpPr>
          <p:cNvPr id="40" name="Shape 528">
            <a:extLst>
              <a:ext uri="{FF2B5EF4-FFF2-40B4-BE49-F238E27FC236}">
                <a16:creationId xmlns:a16="http://schemas.microsoft.com/office/drawing/2014/main" id="{F117DDFD-1E60-4275-A7C3-88D4EAF88638}"/>
              </a:ext>
            </a:extLst>
          </p:cNvPr>
          <p:cNvSpPr/>
          <p:nvPr/>
        </p:nvSpPr>
        <p:spPr>
          <a:xfrm flipV="1">
            <a:off x="189673" y="1128091"/>
            <a:ext cx="4034248" cy="1526452"/>
          </a:xfrm>
          <a:prstGeom prst="snip2DiagRect">
            <a:avLst/>
          </a:prstGeom>
          <a:noFill/>
          <a:ln w="12700">
            <a:solidFill>
              <a:srgbClr val="323231"/>
            </a:soli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48" name="Shape 528">
            <a:extLst>
              <a:ext uri="{FF2B5EF4-FFF2-40B4-BE49-F238E27FC236}">
                <a16:creationId xmlns:a16="http://schemas.microsoft.com/office/drawing/2014/main" id="{C5BD2AAE-13FB-4BBC-BF95-E87FDC3495D0}"/>
              </a:ext>
            </a:extLst>
          </p:cNvPr>
          <p:cNvSpPr/>
          <p:nvPr/>
        </p:nvSpPr>
        <p:spPr>
          <a:xfrm flipV="1">
            <a:off x="4342938" y="1128091"/>
            <a:ext cx="4591620" cy="1526452"/>
          </a:xfrm>
          <a:prstGeom prst="snip2DiagRect">
            <a:avLst/>
          </a:prstGeom>
          <a:noFill/>
          <a:ln w="12700">
            <a:solidFill>
              <a:srgbClr val="323231"/>
            </a:soli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49" name="Shape 528">
            <a:extLst>
              <a:ext uri="{FF2B5EF4-FFF2-40B4-BE49-F238E27FC236}">
                <a16:creationId xmlns:a16="http://schemas.microsoft.com/office/drawing/2014/main" id="{217FB3D8-890D-461D-8159-41CFB275DC9B}"/>
              </a:ext>
            </a:extLst>
          </p:cNvPr>
          <p:cNvSpPr/>
          <p:nvPr/>
        </p:nvSpPr>
        <p:spPr>
          <a:xfrm flipV="1">
            <a:off x="189673" y="2826771"/>
            <a:ext cx="7272034" cy="1732024"/>
          </a:xfrm>
          <a:prstGeom prst="snip2DiagRect">
            <a:avLst/>
          </a:prstGeom>
          <a:noFill/>
          <a:ln w="12700">
            <a:solidFill>
              <a:srgbClr val="323231"/>
            </a:soli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535145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D1CCAD-7633-48E8-A7A9-A89E305A18DD}"/>
              </a:ext>
            </a:extLst>
          </p:cNvPr>
          <p:cNvSpPr>
            <a:spLocks noGrp="1"/>
          </p:cNvSpPr>
          <p:nvPr>
            <p:ph type="title"/>
          </p:nvPr>
        </p:nvSpPr>
        <p:spPr>
          <a:xfrm>
            <a:off x="626475" y="136052"/>
            <a:ext cx="8517525" cy="629217"/>
          </a:xfrm>
        </p:spPr>
        <p:txBody>
          <a:bodyPr>
            <a:normAutofit/>
          </a:bodyPr>
          <a:lstStyle/>
          <a:p>
            <a:r>
              <a:rPr lang="zh-CN" altLang="en-US" dirty="0"/>
              <a:t>Network expansion accessories</a:t>
            </a:r>
            <a:endParaRPr lang="zh-TW" altLang="en-US" dirty="0"/>
          </a:p>
        </p:txBody>
      </p:sp>
      <p:sp>
        <p:nvSpPr>
          <p:cNvPr id="5" name="Shape 528">
            <a:extLst>
              <a:ext uri="{FF2B5EF4-FFF2-40B4-BE49-F238E27FC236}">
                <a16:creationId xmlns:a16="http://schemas.microsoft.com/office/drawing/2014/main" id="{24B77BE9-F0CE-48C8-A5E7-F237C20D82CF}"/>
              </a:ext>
            </a:extLst>
          </p:cNvPr>
          <p:cNvSpPr/>
          <p:nvPr/>
        </p:nvSpPr>
        <p:spPr>
          <a:xfrm flipH="1">
            <a:off x="212210" y="895064"/>
            <a:ext cx="6127955" cy="1730365"/>
          </a:xfrm>
          <a:prstGeom prst="snip2DiagRect">
            <a:avLst>
              <a:gd name="adj1" fmla="val 0"/>
              <a:gd name="adj2" fmla="val 14918"/>
            </a:avLst>
          </a:prstGeom>
          <a:noFill/>
          <a:ln w="12700">
            <a:solidFill>
              <a:srgbClr val="323231"/>
            </a:soli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lt1"/>
              </a:solidFill>
              <a:latin typeface="+mj-lt"/>
              <a:ea typeface="Arial"/>
              <a:cs typeface="Arial"/>
              <a:sym typeface="Arial"/>
            </a:endParaRPr>
          </a:p>
        </p:txBody>
      </p:sp>
      <p:sp>
        <p:nvSpPr>
          <p:cNvPr id="11" name="TextBox 45">
            <a:extLst>
              <a:ext uri="{FF2B5EF4-FFF2-40B4-BE49-F238E27FC236}">
                <a16:creationId xmlns:a16="http://schemas.microsoft.com/office/drawing/2014/main" id="{3B07719A-5788-44BF-BF3A-A2A1E829E893}"/>
              </a:ext>
            </a:extLst>
          </p:cNvPr>
          <p:cNvSpPr txBox="1"/>
          <p:nvPr/>
        </p:nvSpPr>
        <p:spPr>
          <a:xfrm>
            <a:off x="4813846" y="2316697"/>
            <a:ext cx="1526321" cy="261610"/>
          </a:xfrm>
          <a:prstGeom prst="rect">
            <a:avLst/>
          </a:prstGeom>
          <a:noFill/>
        </p:spPr>
        <p:txBody>
          <a:bodyPr wrap="square" lIns="91440" tIns="45720" rIns="91440" bIns="45720" rtlCol="0" anchor="t">
            <a:spAutoFit/>
          </a:bodyPr>
          <a:lstStyle/>
          <a:p>
            <a:pPr algn="ctr"/>
            <a:r>
              <a:rPr lang="en-US" altLang="zh-TW" sz="1100" b="1">
                <a:solidFill>
                  <a:srgbClr val="323231"/>
                </a:solidFill>
                <a:latin typeface="+mj-lt"/>
                <a:ea typeface="新細明體"/>
              </a:rPr>
              <a:t>QXG-10G1T</a:t>
            </a:r>
            <a:endParaRPr lang="zh-TW" altLang="en-US" sz="1100" b="1">
              <a:solidFill>
                <a:srgbClr val="323231"/>
              </a:solidFill>
              <a:latin typeface="+mj-lt"/>
              <a:ea typeface="+mn-ea"/>
            </a:endParaRPr>
          </a:p>
        </p:txBody>
      </p:sp>
      <p:sp>
        <p:nvSpPr>
          <p:cNvPr id="15" name="TextBox 73">
            <a:extLst>
              <a:ext uri="{FF2B5EF4-FFF2-40B4-BE49-F238E27FC236}">
                <a16:creationId xmlns:a16="http://schemas.microsoft.com/office/drawing/2014/main" id="{37923793-AD03-4606-9BA8-E4B0273155C2}"/>
              </a:ext>
            </a:extLst>
          </p:cNvPr>
          <p:cNvSpPr txBox="1"/>
          <p:nvPr/>
        </p:nvSpPr>
        <p:spPr>
          <a:xfrm>
            <a:off x="1916189" y="2301314"/>
            <a:ext cx="1602965" cy="292376"/>
          </a:xfrm>
          <a:prstGeom prst="rect">
            <a:avLst/>
          </a:prstGeom>
          <a:noFill/>
        </p:spPr>
        <p:txBody>
          <a:bodyPr wrap="square" lIns="121908" tIns="60954" rIns="121908" bIns="60954" rtlCol="0" anchor="t">
            <a:spAutoFit/>
          </a:bodyPr>
          <a:lstStyle/>
          <a:p>
            <a:pPr algn="ctr"/>
            <a:r>
              <a:rPr lang="en-US" sz="1100" b="1">
                <a:solidFill>
                  <a:srgbClr val="323231"/>
                </a:solidFill>
                <a:latin typeface="+mj-lt"/>
                <a:ea typeface="+mn-ea"/>
              </a:rPr>
              <a:t>LAN-10G2T-X550</a:t>
            </a:r>
            <a:endParaRPr lang="zh-TW" altLang="en-US" sz="1200" b="1">
              <a:solidFill>
                <a:srgbClr val="323231"/>
              </a:solidFill>
              <a:latin typeface="+mj-lt"/>
              <a:ea typeface="+mn-ea"/>
            </a:endParaRPr>
          </a:p>
        </p:txBody>
      </p:sp>
      <p:pic>
        <p:nvPicPr>
          <p:cNvPr id="18" name="圖片 46" descr="LAN-10G2T_x550+bracket.png">
            <a:extLst>
              <a:ext uri="{FF2B5EF4-FFF2-40B4-BE49-F238E27FC236}">
                <a16:creationId xmlns:a16="http://schemas.microsoft.com/office/drawing/2014/main" id="{EEFF19AC-CD04-4AF2-B955-4342331D422B}"/>
              </a:ext>
            </a:extLst>
          </p:cNvPr>
          <p:cNvPicPr>
            <a:picLocks noChangeAspect="1"/>
          </p:cNvPicPr>
          <p:nvPr/>
        </p:nvPicPr>
        <p:blipFill>
          <a:blip r:embed="rId3" cstate="print"/>
          <a:stretch>
            <a:fillRect/>
          </a:stretch>
        </p:blipFill>
        <p:spPr>
          <a:xfrm>
            <a:off x="2101925" y="1675727"/>
            <a:ext cx="1146005" cy="649538"/>
          </a:xfrm>
          <a:prstGeom prst="rect">
            <a:avLst/>
          </a:prstGeom>
        </p:spPr>
      </p:pic>
      <p:sp>
        <p:nvSpPr>
          <p:cNvPr id="20" name="TextBox 29">
            <a:extLst>
              <a:ext uri="{FF2B5EF4-FFF2-40B4-BE49-F238E27FC236}">
                <a16:creationId xmlns:a16="http://schemas.microsoft.com/office/drawing/2014/main" id="{95818D34-4C3B-4C0B-B2E9-7DEE405794E2}"/>
              </a:ext>
            </a:extLst>
          </p:cNvPr>
          <p:cNvSpPr txBox="1"/>
          <p:nvPr/>
        </p:nvSpPr>
        <p:spPr>
          <a:xfrm>
            <a:off x="421016" y="2301314"/>
            <a:ext cx="1453259" cy="292376"/>
          </a:xfrm>
          <a:prstGeom prst="rect">
            <a:avLst/>
          </a:prstGeom>
          <a:noFill/>
        </p:spPr>
        <p:txBody>
          <a:bodyPr wrap="none" lIns="121908" tIns="60954" rIns="121908" bIns="60954" rtlCol="0" anchor="t">
            <a:spAutoFit/>
          </a:bodyPr>
          <a:lstStyle/>
          <a:p>
            <a:r>
              <a:rPr lang="en-US" sz="1100" b="1">
                <a:solidFill>
                  <a:srgbClr val="323231"/>
                </a:solidFill>
                <a:latin typeface="+mj-lt"/>
                <a:ea typeface="+mn-ea"/>
              </a:rPr>
              <a:t>QXG-10G2SF-CX4</a:t>
            </a:r>
          </a:p>
        </p:txBody>
      </p:sp>
      <p:sp>
        <p:nvSpPr>
          <p:cNvPr id="43" name="TextBox 29">
            <a:extLst>
              <a:ext uri="{FF2B5EF4-FFF2-40B4-BE49-F238E27FC236}">
                <a16:creationId xmlns:a16="http://schemas.microsoft.com/office/drawing/2014/main" id="{39FAA6E8-04E2-EA43-9204-1D1561C7C742}"/>
              </a:ext>
            </a:extLst>
          </p:cNvPr>
          <p:cNvSpPr txBox="1"/>
          <p:nvPr/>
        </p:nvSpPr>
        <p:spPr>
          <a:xfrm>
            <a:off x="7624073" y="1592405"/>
            <a:ext cx="1342651" cy="292376"/>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a:solidFill>
                  <a:srgbClr val="323231"/>
                </a:solidFill>
                <a:latin typeface="+mj-lt"/>
              </a:rPr>
              <a:t>QXG-5G1T-111C</a:t>
            </a:r>
          </a:p>
        </p:txBody>
      </p:sp>
      <p:sp>
        <p:nvSpPr>
          <p:cNvPr id="45" name="TextBox 29">
            <a:extLst>
              <a:ext uri="{FF2B5EF4-FFF2-40B4-BE49-F238E27FC236}">
                <a16:creationId xmlns:a16="http://schemas.microsoft.com/office/drawing/2014/main" id="{C310ADD9-A473-6D44-A3A2-DE91256A9E26}"/>
              </a:ext>
            </a:extLst>
          </p:cNvPr>
          <p:cNvSpPr txBox="1"/>
          <p:nvPr/>
        </p:nvSpPr>
        <p:spPr>
          <a:xfrm>
            <a:off x="7620386" y="1826403"/>
            <a:ext cx="1342651" cy="292376"/>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a:solidFill>
                  <a:srgbClr val="323231"/>
                </a:solidFill>
                <a:latin typeface="+mj-lt"/>
              </a:rPr>
              <a:t>QXG-5G2T-111C</a:t>
            </a:r>
          </a:p>
        </p:txBody>
      </p:sp>
      <p:sp>
        <p:nvSpPr>
          <p:cNvPr id="47" name="TextBox 29">
            <a:extLst>
              <a:ext uri="{FF2B5EF4-FFF2-40B4-BE49-F238E27FC236}">
                <a16:creationId xmlns:a16="http://schemas.microsoft.com/office/drawing/2014/main" id="{46A2F5E4-8623-B145-BF0A-DAA74F8BA667}"/>
              </a:ext>
            </a:extLst>
          </p:cNvPr>
          <p:cNvSpPr txBox="1"/>
          <p:nvPr/>
        </p:nvSpPr>
        <p:spPr>
          <a:xfrm>
            <a:off x="7623403" y="2060401"/>
            <a:ext cx="1342651" cy="292376"/>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a:solidFill>
                  <a:srgbClr val="323231"/>
                </a:solidFill>
                <a:latin typeface="+mj-lt"/>
              </a:rPr>
              <a:t>QXG-5G4T-111C</a:t>
            </a:r>
          </a:p>
        </p:txBody>
      </p:sp>
      <p:pic>
        <p:nvPicPr>
          <p:cNvPr id="32" name="圖片 31">
            <a:extLst>
              <a:ext uri="{FF2B5EF4-FFF2-40B4-BE49-F238E27FC236}">
                <a16:creationId xmlns:a16="http://schemas.microsoft.com/office/drawing/2014/main" id="{85D5C650-2543-FD47-8C75-72A8D2A748F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498537" y="1645535"/>
            <a:ext cx="1266227" cy="831901"/>
          </a:xfrm>
          <a:prstGeom prst="rect">
            <a:avLst/>
          </a:prstGeom>
        </p:spPr>
      </p:pic>
      <p:sp>
        <p:nvSpPr>
          <p:cNvPr id="56" name="文字方塊 55">
            <a:extLst>
              <a:ext uri="{FF2B5EF4-FFF2-40B4-BE49-F238E27FC236}">
                <a16:creationId xmlns:a16="http://schemas.microsoft.com/office/drawing/2014/main" id="{39388A57-6DB5-774C-8EEE-0EA6361EE25A}"/>
              </a:ext>
            </a:extLst>
          </p:cNvPr>
          <p:cNvSpPr txBox="1"/>
          <p:nvPr/>
        </p:nvSpPr>
        <p:spPr>
          <a:xfrm>
            <a:off x="6666611" y="1336570"/>
            <a:ext cx="930078" cy="272415"/>
          </a:xfrm>
          <a:prstGeom prst="roundRect">
            <a:avLst/>
          </a:prstGeom>
          <a:solidFill>
            <a:srgbClr val="FFC000">
              <a:alpha val="85000"/>
            </a:srgbClr>
          </a:solidFill>
        </p:spPr>
        <p:txBody>
          <a:bodyPr wrap="none" lIns="91440" tIns="45720" rIns="91440" bIns="4572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b="1">
                <a:latin typeface="+mj-lt"/>
              </a:rPr>
              <a:t>1/2/4 x RJ45</a:t>
            </a:r>
            <a:endParaRPr lang="zh-TW" altLang="en-US" b="1">
              <a:latin typeface="+mj-lt"/>
            </a:endParaRPr>
          </a:p>
        </p:txBody>
      </p:sp>
      <p:sp>
        <p:nvSpPr>
          <p:cNvPr id="61" name="TextBox 45">
            <a:extLst>
              <a:ext uri="{FF2B5EF4-FFF2-40B4-BE49-F238E27FC236}">
                <a16:creationId xmlns:a16="http://schemas.microsoft.com/office/drawing/2014/main" id="{01EF8245-0FB0-7347-9DF6-7A0BA9196594}"/>
              </a:ext>
            </a:extLst>
          </p:cNvPr>
          <p:cNvSpPr txBox="1"/>
          <p:nvPr/>
        </p:nvSpPr>
        <p:spPr>
          <a:xfrm>
            <a:off x="3370340" y="2316697"/>
            <a:ext cx="1526321" cy="261610"/>
          </a:xfrm>
          <a:prstGeom prst="rect">
            <a:avLst/>
          </a:prstGeom>
          <a:noFill/>
        </p:spPr>
        <p:txBody>
          <a:bodyPr wrap="square" rtlCol="0" anchor="t">
            <a:spAutoFit/>
          </a:bodyPr>
          <a:lstStyle/>
          <a:p>
            <a:pPr algn="ctr"/>
            <a:r>
              <a:rPr lang="en-US" altLang="zh-TW" sz="1100" b="1">
                <a:solidFill>
                  <a:srgbClr val="323231"/>
                </a:solidFill>
                <a:latin typeface="+mj-lt"/>
                <a:ea typeface="+mn-ea"/>
              </a:rPr>
              <a:t>QXG-10G2T-107</a:t>
            </a:r>
            <a:endParaRPr lang="zh-TW" altLang="en-US" sz="1100" b="1">
              <a:solidFill>
                <a:srgbClr val="323231"/>
              </a:solidFill>
              <a:latin typeface="+mj-lt"/>
              <a:ea typeface="+mn-ea"/>
            </a:endParaRPr>
          </a:p>
        </p:txBody>
      </p:sp>
      <p:pic>
        <p:nvPicPr>
          <p:cNvPr id="62" name="Picture 53">
            <a:extLst>
              <a:ext uri="{FF2B5EF4-FFF2-40B4-BE49-F238E27FC236}">
                <a16:creationId xmlns:a16="http://schemas.microsoft.com/office/drawing/2014/main" id="{7D701FCD-A316-3941-BEB3-AB087FA2A26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70870" y="1634810"/>
            <a:ext cx="945433" cy="739663"/>
          </a:xfrm>
          <a:prstGeom prst="rect">
            <a:avLst/>
          </a:prstGeom>
        </p:spPr>
      </p:pic>
      <p:sp>
        <p:nvSpPr>
          <p:cNvPr id="63" name="文字方塊 62">
            <a:extLst>
              <a:ext uri="{FF2B5EF4-FFF2-40B4-BE49-F238E27FC236}">
                <a16:creationId xmlns:a16="http://schemas.microsoft.com/office/drawing/2014/main" id="{BB0E9AC8-F0C9-2B40-842D-491CC7CD5C79}"/>
              </a:ext>
            </a:extLst>
          </p:cNvPr>
          <p:cNvSpPr txBox="1"/>
          <p:nvPr/>
        </p:nvSpPr>
        <p:spPr>
          <a:xfrm>
            <a:off x="3748911" y="1342329"/>
            <a:ext cx="721167" cy="272415"/>
          </a:xfrm>
          <a:prstGeom prst="roundRect">
            <a:avLst/>
          </a:prstGeom>
          <a:solidFill>
            <a:srgbClr val="FFC000">
              <a:alpha val="85000"/>
            </a:srgbClr>
          </a:solidFill>
        </p:spPr>
        <p:txBody>
          <a:bodyPr wrap="none" rtlCol="0" anchor="t">
            <a:spAutoFit/>
          </a:bodyPr>
          <a:lstStyle/>
          <a:p>
            <a:r>
              <a:rPr kumimoji="1" lang="en-US" altLang="zh-TW" sz="1000" b="1">
                <a:solidFill>
                  <a:schemeClr val="tx1"/>
                </a:solidFill>
                <a:latin typeface="+mj-lt"/>
              </a:rPr>
              <a:t>2 x RJ45</a:t>
            </a:r>
            <a:endParaRPr kumimoji="1" lang="zh-TW" altLang="en-US" sz="1000" b="1">
              <a:solidFill>
                <a:schemeClr val="tx1"/>
              </a:solidFill>
              <a:latin typeface="+mj-lt"/>
            </a:endParaRPr>
          </a:p>
        </p:txBody>
      </p:sp>
      <p:sp>
        <p:nvSpPr>
          <p:cNvPr id="64" name="文字方塊 63">
            <a:extLst>
              <a:ext uri="{FF2B5EF4-FFF2-40B4-BE49-F238E27FC236}">
                <a16:creationId xmlns:a16="http://schemas.microsoft.com/office/drawing/2014/main" id="{E018BC3E-95E7-2C44-8FC9-566CBFC6F365}"/>
              </a:ext>
            </a:extLst>
          </p:cNvPr>
          <p:cNvSpPr txBox="1"/>
          <p:nvPr/>
        </p:nvSpPr>
        <p:spPr>
          <a:xfrm>
            <a:off x="5199581" y="1342329"/>
            <a:ext cx="721167" cy="272415"/>
          </a:xfrm>
          <a:prstGeom prst="roundRect">
            <a:avLst/>
          </a:prstGeom>
          <a:solidFill>
            <a:srgbClr val="FFC000">
              <a:alpha val="85000"/>
            </a:srgbClr>
          </a:solidFill>
        </p:spPr>
        <p:txBody>
          <a:bodyPr wrap="none" rtlCol="0" anchor="t">
            <a:spAutoFit/>
          </a:bodyPr>
          <a:lstStyle/>
          <a:p>
            <a:r>
              <a:rPr kumimoji="1" lang="en-US" altLang="zh-TW" sz="1000" b="1">
                <a:solidFill>
                  <a:schemeClr val="tx1"/>
                </a:solidFill>
                <a:latin typeface="+mj-lt"/>
              </a:rPr>
              <a:t>1 x RJ45</a:t>
            </a:r>
            <a:endParaRPr kumimoji="1" lang="zh-TW" altLang="en-US" sz="1000" b="1">
              <a:solidFill>
                <a:schemeClr val="tx1"/>
              </a:solidFill>
              <a:latin typeface="+mj-lt"/>
            </a:endParaRPr>
          </a:p>
        </p:txBody>
      </p:sp>
      <p:sp>
        <p:nvSpPr>
          <p:cNvPr id="65" name="文字方塊 64">
            <a:extLst>
              <a:ext uri="{FF2B5EF4-FFF2-40B4-BE49-F238E27FC236}">
                <a16:creationId xmlns:a16="http://schemas.microsoft.com/office/drawing/2014/main" id="{988A6159-1E58-7F43-98A8-F89F17E16AF0}"/>
              </a:ext>
            </a:extLst>
          </p:cNvPr>
          <p:cNvSpPr txBox="1"/>
          <p:nvPr/>
        </p:nvSpPr>
        <p:spPr>
          <a:xfrm>
            <a:off x="750229" y="1342329"/>
            <a:ext cx="740961" cy="272415"/>
          </a:xfrm>
          <a:prstGeom prst="roundRect">
            <a:avLst/>
          </a:prstGeom>
          <a:solidFill>
            <a:srgbClr val="FFC000">
              <a:alpha val="85000"/>
            </a:srgbClr>
          </a:solidFill>
        </p:spPr>
        <p:txBody>
          <a:bodyPr wrap="none" rtlCol="0">
            <a:spAutoFit/>
          </a:bodyPr>
          <a:lstStyle/>
          <a:p>
            <a:r>
              <a:rPr kumimoji="1" lang="en-US" altLang="zh-TW" sz="1000" b="1">
                <a:solidFill>
                  <a:schemeClr val="tx1"/>
                </a:solidFill>
                <a:latin typeface="+mj-lt"/>
              </a:rPr>
              <a:t>2 x SFP+</a:t>
            </a:r>
            <a:endParaRPr kumimoji="1" lang="zh-TW" altLang="en-US" sz="1000" b="1">
              <a:solidFill>
                <a:schemeClr val="tx1"/>
              </a:solidFill>
              <a:latin typeface="+mj-lt"/>
            </a:endParaRPr>
          </a:p>
        </p:txBody>
      </p:sp>
      <p:pic>
        <p:nvPicPr>
          <p:cNvPr id="70" name="圖片 69">
            <a:extLst>
              <a:ext uri="{FF2B5EF4-FFF2-40B4-BE49-F238E27FC236}">
                <a16:creationId xmlns:a16="http://schemas.microsoft.com/office/drawing/2014/main" id="{D5644308-9B86-6D48-84E3-14D228FC3FB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0138" y="1678682"/>
            <a:ext cx="1107936" cy="692337"/>
          </a:xfrm>
          <a:prstGeom prst="rect">
            <a:avLst/>
          </a:prstGeom>
        </p:spPr>
      </p:pic>
      <p:sp>
        <p:nvSpPr>
          <p:cNvPr id="17" name="TextBox 76">
            <a:extLst>
              <a:ext uri="{FF2B5EF4-FFF2-40B4-BE49-F238E27FC236}">
                <a16:creationId xmlns:a16="http://schemas.microsoft.com/office/drawing/2014/main" id="{C3930D45-CD26-47AC-B24C-D3EFB230FDBC}"/>
              </a:ext>
            </a:extLst>
          </p:cNvPr>
          <p:cNvSpPr txBox="1"/>
          <p:nvPr/>
        </p:nvSpPr>
        <p:spPr>
          <a:xfrm>
            <a:off x="545663" y="4413820"/>
            <a:ext cx="1454861" cy="292376"/>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altLang="zh-TW">
                <a:solidFill>
                  <a:srgbClr val="323231"/>
                </a:solidFill>
                <a:latin typeface="+mj-lt"/>
              </a:rPr>
              <a:t>LAN-40G2SF-MLX</a:t>
            </a:r>
          </a:p>
        </p:txBody>
      </p:sp>
      <p:sp>
        <p:nvSpPr>
          <p:cNvPr id="55" name="TextBox 76">
            <a:extLst>
              <a:ext uri="{FF2B5EF4-FFF2-40B4-BE49-F238E27FC236}">
                <a16:creationId xmlns:a16="http://schemas.microsoft.com/office/drawing/2014/main" id="{E0F654A7-FA76-E648-BBFD-6F58934AF787}"/>
              </a:ext>
            </a:extLst>
          </p:cNvPr>
          <p:cNvSpPr txBox="1"/>
          <p:nvPr/>
        </p:nvSpPr>
        <p:spPr>
          <a:xfrm>
            <a:off x="2173923" y="4421514"/>
            <a:ext cx="1391728" cy="261610"/>
          </a:xfrm>
          <a:prstGeom prst="rect">
            <a:avLst/>
          </a:prstGeom>
          <a:noFill/>
        </p:spPr>
        <p:txBody>
          <a:bodyPr wrap="none" rtlCol="0" anchor="t">
            <a:spAutoFit/>
          </a:bodyPr>
          <a:lstStyle/>
          <a:p>
            <a:r>
              <a:rPr lang="en-US" altLang="zh-TW" sz="1100" b="1">
                <a:solidFill>
                  <a:srgbClr val="323231"/>
                </a:solidFill>
                <a:latin typeface="+mj-lt"/>
                <a:ea typeface="+mn-ea"/>
              </a:rPr>
              <a:t>QXG-25G2SF-CX4</a:t>
            </a:r>
          </a:p>
        </p:txBody>
      </p:sp>
      <p:sp>
        <p:nvSpPr>
          <p:cNvPr id="59" name="文字方塊 58">
            <a:extLst>
              <a:ext uri="{FF2B5EF4-FFF2-40B4-BE49-F238E27FC236}">
                <a16:creationId xmlns:a16="http://schemas.microsoft.com/office/drawing/2014/main" id="{206BEB08-93B6-6C4E-8A09-DC46A4116AAF}"/>
              </a:ext>
            </a:extLst>
          </p:cNvPr>
          <p:cNvSpPr txBox="1"/>
          <p:nvPr/>
        </p:nvSpPr>
        <p:spPr>
          <a:xfrm>
            <a:off x="973377" y="3353386"/>
            <a:ext cx="633039" cy="272415"/>
          </a:xfrm>
          <a:prstGeom prst="roundRect">
            <a:avLst/>
          </a:prstGeom>
          <a:solidFill>
            <a:srgbClr val="FFC000">
              <a:alpha val="85000"/>
            </a:srgbClr>
          </a:solidFill>
        </p:spPr>
        <p:txBody>
          <a:bodyPr wrap="none" rtlCol="0">
            <a:spAutoFit/>
          </a:bodyPr>
          <a:lstStyle/>
          <a:p>
            <a:r>
              <a:rPr kumimoji="1" lang="en-US" altLang="zh-TW" sz="1000" b="1">
                <a:solidFill>
                  <a:schemeClr val="tx1"/>
                </a:solidFill>
                <a:latin typeface="+mj-lt"/>
              </a:rPr>
              <a:t>40Gb/s</a:t>
            </a:r>
            <a:endParaRPr kumimoji="1" lang="zh-TW" altLang="en-US" sz="1000" b="1">
              <a:solidFill>
                <a:schemeClr val="tx1"/>
              </a:solidFill>
              <a:latin typeface="+mj-lt"/>
            </a:endParaRPr>
          </a:p>
        </p:txBody>
      </p:sp>
      <p:sp>
        <p:nvSpPr>
          <p:cNvPr id="66" name="文字方塊 65">
            <a:extLst>
              <a:ext uri="{FF2B5EF4-FFF2-40B4-BE49-F238E27FC236}">
                <a16:creationId xmlns:a16="http://schemas.microsoft.com/office/drawing/2014/main" id="{BEDB12C6-BF4F-FC4D-90ED-4C54056E4802}"/>
              </a:ext>
            </a:extLst>
          </p:cNvPr>
          <p:cNvSpPr txBox="1"/>
          <p:nvPr/>
        </p:nvSpPr>
        <p:spPr>
          <a:xfrm>
            <a:off x="2461798" y="3353386"/>
            <a:ext cx="633039" cy="272415"/>
          </a:xfrm>
          <a:prstGeom prst="roundRect">
            <a:avLst/>
          </a:prstGeom>
          <a:solidFill>
            <a:srgbClr val="FFC000">
              <a:alpha val="85000"/>
            </a:srgbClr>
          </a:solidFill>
        </p:spPr>
        <p:txBody>
          <a:bodyPr wrap="none" rtlCol="0">
            <a:spAutoFit/>
          </a:bodyPr>
          <a:lstStyle/>
          <a:p>
            <a:r>
              <a:rPr kumimoji="1" lang="en-US" altLang="zh-TW" sz="1000" b="1">
                <a:solidFill>
                  <a:schemeClr val="tx1"/>
                </a:solidFill>
                <a:latin typeface="+mj-lt"/>
              </a:rPr>
              <a:t>25Gb/s</a:t>
            </a:r>
            <a:endParaRPr kumimoji="1" lang="zh-TW" altLang="en-US" sz="1000" b="1">
              <a:solidFill>
                <a:schemeClr val="tx1"/>
              </a:solidFill>
              <a:latin typeface="+mj-lt"/>
            </a:endParaRPr>
          </a:p>
        </p:txBody>
      </p:sp>
      <p:pic>
        <p:nvPicPr>
          <p:cNvPr id="67" name="圖片 66">
            <a:extLst>
              <a:ext uri="{FF2B5EF4-FFF2-40B4-BE49-F238E27FC236}">
                <a16:creationId xmlns:a16="http://schemas.microsoft.com/office/drawing/2014/main" id="{34C9934A-0C4F-5341-943E-09C9E49D7455}"/>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25592" y="3645939"/>
            <a:ext cx="1313622" cy="790800"/>
          </a:xfrm>
          <a:prstGeom prst="rect">
            <a:avLst/>
          </a:prstGeom>
        </p:spPr>
      </p:pic>
      <p:pic>
        <p:nvPicPr>
          <p:cNvPr id="71" name="圖片 70">
            <a:extLst>
              <a:ext uri="{FF2B5EF4-FFF2-40B4-BE49-F238E27FC236}">
                <a16:creationId xmlns:a16="http://schemas.microsoft.com/office/drawing/2014/main" id="{0F0339D3-F5CF-F048-908D-6CDDB8C6123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16888" y="3668333"/>
            <a:ext cx="1307875" cy="817277"/>
          </a:xfrm>
          <a:prstGeom prst="rect">
            <a:avLst/>
          </a:prstGeom>
        </p:spPr>
      </p:pic>
      <p:sp>
        <p:nvSpPr>
          <p:cNvPr id="73" name="文字方塊 72">
            <a:extLst>
              <a:ext uri="{FF2B5EF4-FFF2-40B4-BE49-F238E27FC236}">
                <a16:creationId xmlns:a16="http://schemas.microsoft.com/office/drawing/2014/main" id="{0ADF4E3D-AE90-8940-AF8C-4080F1C1BBED}"/>
              </a:ext>
            </a:extLst>
          </p:cNvPr>
          <p:cNvSpPr txBox="1"/>
          <p:nvPr/>
        </p:nvSpPr>
        <p:spPr>
          <a:xfrm>
            <a:off x="2291994" y="1342329"/>
            <a:ext cx="721167" cy="272415"/>
          </a:xfrm>
          <a:prstGeom prst="roundRect">
            <a:avLst/>
          </a:prstGeom>
          <a:solidFill>
            <a:srgbClr val="FFC000">
              <a:alpha val="85000"/>
            </a:srgbClr>
          </a:solidFill>
        </p:spPr>
        <p:txBody>
          <a:bodyPr wrap="none" rtlCol="0">
            <a:spAutoFit/>
          </a:bodyPr>
          <a:lstStyle/>
          <a:p>
            <a:r>
              <a:rPr kumimoji="1" lang="en-US" altLang="zh-TW" sz="1000" b="1">
                <a:solidFill>
                  <a:schemeClr val="tx1"/>
                </a:solidFill>
                <a:latin typeface="+mj-lt"/>
              </a:rPr>
              <a:t>2 x RJ45</a:t>
            </a:r>
            <a:endParaRPr kumimoji="1" lang="zh-TW" altLang="en-US" sz="1000" b="1">
              <a:solidFill>
                <a:schemeClr val="tx1"/>
              </a:solidFill>
              <a:latin typeface="+mj-lt"/>
            </a:endParaRPr>
          </a:p>
        </p:txBody>
      </p:sp>
      <p:sp>
        <p:nvSpPr>
          <p:cNvPr id="81" name="TextBox 45">
            <a:extLst>
              <a:ext uri="{FF2B5EF4-FFF2-40B4-BE49-F238E27FC236}">
                <a16:creationId xmlns:a16="http://schemas.microsoft.com/office/drawing/2014/main" id="{1F68397C-4447-5F46-809F-0A050C350D2D}"/>
              </a:ext>
            </a:extLst>
          </p:cNvPr>
          <p:cNvSpPr txBox="1"/>
          <p:nvPr/>
        </p:nvSpPr>
        <p:spPr>
          <a:xfrm>
            <a:off x="3806470" y="4324467"/>
            <a:ext cx="2514572" cy="261610"/>
          </a:xfrm>
          <a:prstGeom prst="rect">
            <a:avLst/>
          </a:prstGeom>
          <a:noFill/>
        </p:spPr>
        <p:txBody>
          <a:bodyPr wrap="square" rtlCol="0" anchor="t">
            <a:spAutoFit/>
          </a:bodyPr>
          <a:lstStyle>
            <a:defPPr marR="0" lvl="0" algn="l" rtl="0">
              <a:lnSpc>
                <a:spcPct val="100000"/>
              </a:lnSpc>
              <a:spcBef>
                <a:spcPts val="0"/>
              </a:spcBef>
              <a:spcAft>
                <a:spcPts val="0"/>
              </a:spcAft>
            </a:defPPr>
            <a:lvl1pPr algn="ctr">
              <a:defRPr sz="1100" b="1">
                <a:solidFill>
                  <a:srgbClr val="39523E"/>
                </a:solidFill>
                <a:ea typeface="+mn-ea"/>
              </a:defRPr>
            </a:lvl1pPr>
          </a:lstStyle>
          <a:p>
            <a:r>
              <a:rPr lang="en-US" altLang="zh-TW">
                <a:solidFill>
                  <a:srgbClr val="323231"/>
                </a:solidFill>
                <a:latin typeface="+mj-lt"/>
              </a:rPr>
              <a:t>QXG-32G2FC / QXG-16G2FC</a:t>
            </a:r>
            <a:endParaRPr lang="zh-TW" altLang="en-US">
              <a:solidFill>
                <a:srgbClr val="323231"/>
              </a:solidFill>
              <a:latin typeface="+mj-lt"/>
            </a:endParaRPr>
          </a:p>
        </p:txBody>
      </p:sp>
      <p:pic>
        <p:nvPicPr>
          <p:cNvPr id="83" name="圖片 82">
            <a:extLst>
              <a:ext uri="{FF2B5EF4-FFF2-40B4-BE49-F238E27FC236}">
                <a16:creationId xmlns:a16="http://schemas.microsoft.com/office/drawing/2014/main" id="{20288748-F454-8146-8B0D-A00BC7F813E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3797" y="3423609"/>
            <a:ext cx="1397045" cy="873412"/>
          </a:xfrm>
          <a:prstGeom prst="rect">
            <a:avLst/>
          </a:prstGeom>
        </p:spPr>
      </p:pic>
      <p:sp>
        <p:nvSpPr>
          <p:cNvPr id="85" name="圓角化對角線角落矩形 8">
            <a:extLst>
              <a:ext uri="{FF2B5EF4-FFF2-40B4-BE49-F238E27FC236}">
                <a16:creationId xmlns:a16="http://schemas.microsoft.com/office/drawing/2014/main" id="{0579C713-0693-4BEE-98AD-7C0EA08F1AD3}"/>
              </a:ext>
            </a:extLst>
          </p:cNvPr>
          <p:cNvSpPr/>
          <p:nvPr/>
        </p:nvSpPr>
        <p:spPr>
          <a:xfrm flipH="1">
            <a:off x="213107" y="895064"/>
            <a:ext cx="1350113" cy="371391"/>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r>
              <a:rPr lang="en-US" altLang="zh-TW" sz="1600" b="1">
                <a:solidFill>
                  <a:schemeClr val="bg1"/>
                </a:solidFill>
                <a:latin typeface="+mj-lt"/>
                <a:ea typeface="微軟正黑體"/>
                <a:cs typeface="Arial"/>
              </a:rPr>
              <a:t>10GbE </a:t>
            </a:r>
            <a:r>
              <a:rPr lang="zh-TW" altLang="en-US" sz="1600" b="1">
                <a:solidFill>
                  <a:schemeClr val="bg1"/>
                </a:solidFill>
                <a:latin typeface="+mj-lt"/>
                <a:ea typeface="微軟正黑體"/>
              </a:rPr>
              <a:t>NIC</a:t>
            </a:r>
            <a:endParaRPr lang="en-US" altLang="zh-TW" sz="1600" b="1">
              <a:solidFill>
                <a:schemeClr val="bg1"/>
              </a:solidFill>
              <a:latin typeface="+mj-lt"/>
              <a:ea typeface="微軟正黑體" pitchFamily="34" charset="-120"/>
            </a:endParaRPr>
          </a:p>
        </p:txBody>
      </p:sp>
      <p:sp>
        <p:nvSpPr>
          <p:cNvPr id="86" name="Shape 528">
            <a:extLst>
              <a:ext uri="{FF2B5EF4-FFF2-40B4-BE49-F238E27FC236}">
                <a16:creationId xmlns:a16="http://schemas.microsoft.com/office/drawing/2014/main" id="{EA298FED-2314-4DE5-BB27-8D5C67F71861}"/>
              </a:ext>
            </a:extLst>
          </p:cNvPr>
          <p:cNvSpPr/>
          <p:nvPr/>
        </p:nvSpPr>
        <p:spPr>
          <a:xfrm flipH="1">
            <a:off x="3781700" y="2902834"/>
            <a:ext cx="2514572" cy="1730365"/>
          </a:xfrm>
          <a:prstGeom prst="snip2DiagRect">
            <a:avLst>
              <a:gd name="adj1" fmla="val 0"/>
              <a:gd name="adj2" fmla="val 12393"/>
            </a:avLst>
          </a:prstGeom>
          <a:noFill/>
          <a:ln w="12700">
            <a:solidFill>
              <a:srgbClr val="323231"/>
            </a:soli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lt1"/>
              </a:solidFill>
              <a:latin typeface="+mj-lt"/>
              <a:ea typeface="Arial"/>
              <a:cs typeface="Arial"/>
              <a:sym typeface="Arial"/>
            </a:endParaRPr>
          </a:p>
        </p:txBody>
      </p:sp>
      <p:sp>
        <p:nvSpPr>
          <p:cNvPr id="87" name="圓角化對角線角落矩形 8">
            <a:extLst>
              <a:ext uri="{FF2B5EF4-FFF2-40B4-BE49-F238E27FC236}">
                <a16:creationId xmlns:a16="http://schemas.microsoft.com/office/drawing/2014/main" id="{20FF0F44-DFA9-4DB3-B985-7E4F95D085C3}"/>
              </a:ext>
            </a:extLst>
          </p:cNvPr>
          <p:cNvSpPr/>
          <p:nvPr/>
        </p:nvSpPr>
        <p:spPr>
          <a:xfrm flipH="1">
            <a:off x="3781364" y="2902834"/>
            <a:ext cx="1623394" cy="371391"/>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2" indent="-285722"/>
            <a:r>
              <a:rPr lang="en-US" altLang="zh-TW" sz="1600" b="1" err="1">
                <a:solidFill>
                  <a:schemeClr val="bg1"/>
                </a:solidFill>
                <a:latin typeface="+mj-lt"/>
                <a:ea typeface="微軟正黑體" pitchFamily="34" charset="-120"/>
                <a:cs typeface="Arial" panose="020B0604020202020204" pitchFamily="34" charset="0"/>
              </a:rPr>
              <a:t>Fibre</a:t>
            </a:r>
            <a:r>
              <a:rPr lang="en-US" altLang="zh-TW" sz="1600" b="1">
                <a:solidFill>
                  <a:schemeClr val="bg1"/>
                </a:solidFill>
                <a:latin typeface="+mj-lt"/>
                <a:ea typeface="微軟正黑體" pitchFamily="34" charset="-120"/>
                <a:cs typeface="Arial" panose="020B0604020202020204" pitchFamily="34" charset="0"/>
              </a:rPr>
              <a:t> Channel</a:t>
            </a:r>
            <a:endParaRPr lang="en-US" altLang="zh-TW" sz="1600" b="1">
              <a:solidFill>
                <a:schemeClr val="bg1"/>
              </a:solidFill>
              <a:latin typeface="+mj-lt"/>
              <a:ea typeface="微軟正黑體" pitchFamily="34" charset="-120"/>
            </a:endParaRPr>
          </a:p>
        </p:txBody>
      </p:sp>
      <p:sp>
        <p:nvSpPr>
          <p:cNvPr id="90" name="Shape 528">
            <a:extLst>
              <a:ext uri="{FF2B5EF4-FFF2-40B4-BE49-F238E27FC236}">
                <a16:creationId xmlns:a16="http://schemas.microsoft.com/office/drawing/2014/main" id="{DE8B63BE-F96A-44F4-93FE-EA4A550B6777}"/>
              </a:ext>
            </a:extLst>
          </p:cNvPr>
          <p:cNvSpPr/>
          <p:nvPr/>
        </p:nvSpPr>
        <p:spPr>
          <a:xfrm flipH="1">
            <a:off x="225770" y="2899276"/>
            <a:ext cx="3429584" cy="1881044"/>
          </a:xfrm>
          <a:prstGeom prst="snip2DiagRect">
            <a:avLst>
              <a:gd name="adj1" fmla="val 0"/>
              <a:gd name="adj2" fmla="val 12556"/>
            </a:avLst>
          </a:prstGeom>
          <a:noFill/>
          <a:ln w="12700">
            <a:solidFill>
              <a:srgbClr val="323231"/>
            </a:soli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lt1"/>
              </a:solidFill>
              <a:latin typeface="+mj-lt"/>
              <a:ea typeface="Arial"/>
              <a:cs typeface="Arial"/>
              <a:sym typeface="Arial"/>
            </a:endParaRPr>
          </a:p>
        </p:txBody>
      </p:sp>
      <p:sp>
        <p:nvSpPr>
          <p:cNvPr id="91" name="圓角化對角線角落矩形 8">
            <a:extLst>
              <a:ext uri="{FF2B5EF4-FFF2-40B4-BE49-F238E27FC236}">
                <a16:creationId xmlns:a16="http://schemas.microsoft.com/office/drawing/2014/main" id="{AD550588-3ACA-4A3E-8CE8-F770C557595B}"/>
              </a:ext>
            </a:extLst>
          </p:cNvPr>
          <p:cNvSpPr/>
          <p:nvPr/>
        </p:nvSpPr>
        <p:spPr>
          <a:xfrm flipH="1">
            <a:off x="225769" y="2899276"/>
            <a:ext cx="1648505" cy="371391"/>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r>
              <a:rPr lang="en-US" altLang="zh-TW" sz="1600" b="1">
                <a:solidFill>
                  <a:schemeClr val="bg1"/>
                </a:solidFill>
                <a:latin typeface="+mj-lt"/>
                <a:ea typeface="微軟正黑體"/>
                <a:cs typeface="Arial"/>
              </a:rPr>
              <a:t>40/25GbE NIC</a:t>
            </a:r>
            <a:endParaRPr lang="zh-CN" altLang="en-US" sz="1600" b="1">
              <a:solidFill>
                <a:schemeClr val="bg1"/>
              </a:solidFill>
              <a:latin typeface="+mj-lt"/>
              <a:ea typeface="微軟正黑體" pitchFamily="34" charset="-120"/>
              <a:cs typeface="Arial" panose="020B0604020202020204" pitchFamily="34" charset="0"/>
            </a:endParaRPr>
          </a:p>
        </p:txBody>
      </p:sp>
      <p:pic>
        <p:nvPicPr>
          <p:cNvPr id="3" name="圖片 2">
            <a:extLst>
              <a:ext uri="{FF2B5EF4-FFF2-40B4-BE49-F238E27FC236}">
                <a16:creationId xmlns:a16="http://schemas.microsoft.com/office/drawing/2014/main" id="{6F675DF2-755B-7D4A-A028-1BD07A99FCCD}"/>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626646" y="1686279"/>
            <a:ext cx="952500" cy="596900"/>
          </a:xfrm>
          <a:prstGeom prst="rect">
            <a:avLst/>
          </a:prstGeom>
        </p:spPr>
      </p:pic>
      <p:sp>
        <p:nvSpPr>
          <p:cNvPr id="49" name="Shape 528">
            <a:extLst>
              <a:ext uri="{FF2B5EF4-FFF2-40B4-BE49-F238E27FC236}">
                <a16:creationId xmlns:a16="http://schemas.microsoft.com/office/drawing/2014/main" id="{399928B1-191B-4789-B392-61C77BBDABDA}"/>
              </a:ext>
            </a:extLst>
          </p:cNvPr>
          <p:cNvSpPr/>
          <p:nvPr/>
        </p:nvSpPr>
        <p:spPr>
          <a:xfrm flipH="1">
            <a:off x="6458726" y="880025"/>
            <a:ext cx="2514572" cy="1730365"/>
          </a:xfrm>
          <a:prstGeom prst="snip2DiagRect">
            <a:avLst>
              <a:gd name="adj1" fmla="val 0"/>
              <a:gd name="adj2" fmla="val 12393"/>
            </a:avLst>
          </a:prstGeom>
          <a:noFill/>
          <a:ln w="12700">
            <a:solidFill>
              <a:srgbClr val="323231"/>
            </a:soli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lt1"/>
              </a:solidFill>
              <a:latin typeface="+mj-lt"/>
              <a:ea typeface="Arial"/>
              <a:cs typeface="Arial"/>
              <a:sym typeface="Arial"/>
            </a:endParaRPr>
          </a:p>
        </p:txBody>
      </p:sp>
      <p:sp>
        <p:nvSpPr>
          <p:cNvPr id="50" name="圓角化對角線角落矩形 8">
            <a:extLst>
              <a:ext uri="{FF2B5EF4-FFF2-40B4-BE49-F238E27FC236}">
                <a16:creationId xmlns:a16="http://schemas.microsoft.com/office/drawing/2014/main" id="{627C4274-995F-4D11-BD85-2576756400DE}"/>
              </a:ext>
            </a:extLst>
          </p:cNvPr>
          <p:cNvSpPr/>
          <p:nvPr/>
        </p:nvSpPr>
        <p:spPr>
          <a:xfrm flipH="1">
            <a:off x="6458389" y="880025"/>
            <a:ext cx="1138300" cy="371391"/>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r>
              <a:rPr lang="en-US" altLang="zh-TW" b="1">
                <a:solidFill>
                  <a:schemeClr val="bg1"/>
                </a:solidFill>
                <a:latin typeface="+mj-lt"/>
                <a:ea typeface="微軟正黑體"/>
                <a:cs typeface="Arial"/>
              </a:rPr>
              <a:t>5GbE</a:t>
            </a:r>
            <a:r>
              <a:rPr lang="zh-TW" altLang="en-US" b="1">
                <a:solidFill>
                  <a:schemeClr val="bg1"/>
                </a:solidFill>
                <a:latin typeface="+mj-lt"/>
                <a:ea typeface="Microsoft JhengHei"/>
                <a:cs typeface="Arial"/>
              </a:rPr>
              <a:t> NIC</a:t>
            </a:r>
            <a:endParaRPr lang="zh-TW" b="1">
              <a:solidFill>
                <a:schemeClr val="bg1"/>
              </a:solidFill>
              <a:latin typeface="+mj-lt"/>
              <a:ea typeface="Microsoft JhengHei"/>
              <a:cs typeface="Arial"/>
            </a:endParaRPr>
          </a:p>
        </p:txBody>
      </p:sp>
      <p:sp>
        <p:nvSpPr>
          <p:cNvPr id="53" name="Shape 528">
            <a:extLst>
              <a:ext uri="{FF2B5EF4-FFF2-40B4-BE49-F238E27FC236}">
                <a16:creationId xmlns:a16="http://schemas.microsoft.com/office/drawing/2014/main" id="{E57ACE7C-83D5-4FFF-8152-C72C829BB23E}"/>
              </a:ext>
            </a:extLst>
          </p:cNvPr>
          <p:cNvSpPr/>
          <p:nvPr/>
        </p:nvSpPr>
        <p:spPr>
          <a:xfrm flipH="1">
            <a:off x="6481286" y="2872755"/>
            <a:ext cx="2514572" cy="1730365"/>
          </a:xfrm>
          <a:prstGeom prst="snip2DiagRect">
            <a:avLst>
              <a:gd name="adj1" fmla="val 0"/>
              <a:gd name="adj2" fmla="val 12393"/>
            </a:avLst>
          </a:prstGeom>
          <a:noFill/>
          <a:ln w="12700">
            <a:solidFill>
              <a:srgbClr val="323231"/>
            </a:soli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lt1"/>
              </a:solidFill>
              <a:latin typeface="+mj-lt"/>
              <a:ea typeface="Arial"/>
              <a:cs typeface="Arial"/>
              <a:sym typeface="Arial"/>
            </a:endParaRPr>
          </a:p>
        </p:txBody>
      </p:sp>
      <p:sp>
        <p:nvSpPr>
          <p:cNvPr id="60" name="TextBox 29">
            <a:extLst>
              <a:ext uri="{FF2B5EF4-FFF2-40B4-BE49-F238E27FC236}">
                <a16:creationId xmlns:a16="http://schemas.microsoft.com/office/drawing/2014/main" id="{685700EF-6A81-4695-AE8F-CB795F69BDCA}"/>
              </a:ext>
            </a:extLst>
          </p:cNvPr>
          <p:cNvSpPr txBox="1"/>
          <p:nvPr/>
        </p:nvSpPr>
        <p:spPr>
          <a:xfrm>
            <a:off x="7654151" y="3560822"/>
            <a:ext cx="1278531" cy="292376"/>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a:solidFill>
                  <a:srgbClr val="323231"/>
                </a:solidFill>
                <a:latin typeface="+mj-lt"/>
              </a:rPr>
              <a:t>QXG-2G1T-I225</a:t>
            </a:r>
          </a:p>
        </p:txBody>
      </p:sp>
      <p:sp>
        <p:nvSpPr>
          <p:cNvPr id="68" name="TextBox 29">
            <a:extLst>
              <a:ext uri="{FF2B5EF4-FFF2-40B4-BE49-F238E27FC236}">
                <a16:creationId xmlns:a16="http://schemas.microsoft.com/office/drawing/2014/main" id="{A8A95DE0-EAEB-40EF-9155-EAF7C2A82D7A}"/>
              </a:ext>
            </a:extLst>
          </p:cNvPr>
          <p:cNvSpPr txBox="1"/>
          <p:nvPr/>
        </p:nvSpPr>
        <p:spPr>
          <a:xfrm>
            <a:off x="7654151" y="3778495"/>
            <a:ext cx="1278531" cy="292376"/>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a:solidFill>
                  <a:srgbClr val="323231"/>
                </a:solidFill>
                <a:latin typeface="+mj-lt"/>
              </a:rPr>
              <a:t>QXG-2G2T-I225</a:t>
            </a:r>
          </a:p>
        </p:txBody>
      </p:sp>
      <p:sp>
        <p:nvSpPr>
          <p:cNvPr id="69" name="TextBox 29">
            <a:extLst>
              <a:ext uri="{FF2B5EF4-FFF2-40B4-BE49-F238E27FC236}">
                <a16:creationId xmlns:a16="http://schemas.microsoft.com/office/drawing/2014/main" id="{3718E28E-3B51-405D-B3F7-64317E989FD3}"/>
              </a:ext>
            </a:extLst>
          </p:cNvPr>
          <p:cNvSpPr txBox="1"/>
          <p:nvPr/>
        </p:nvSpPr>
        <p:spPr>
          <a:xfrm>
            <a:off x="7654152" y="3996169"/>
            <a:ext cx="1278531" cy="292376"/>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a:solidFill>
                  <a:srgbClr val="323231"/>
                </a:solidFill>
                <a:latin typeface="+mj-lt"/>
              </a:rPr>
              <a:t>QXG-2G4T-I225</a:t>
            </a:r>
          </a:p>
        </p:txBody>
      </p:sp>
      <p:pic>
        <p:nvPicPr>
          <p:cNvPr id="4" name="圖片 5" descr="一張含有 電子用品, 電路, 電腦 的圖片&#10;&#10;自動產生的描述">
            <a:extLst>
              <a:ext uri="{FF2B5EF4-FFF2-40B4-BE49-F238E27FC236}">
                <a16:creationId xmlns:a16="http://schemas.microsoft.com/office/drawing/2014/main" id="{242930BB-C26E-4AF5-8347-888ED2676C0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479005" y="3586479"/>
            <a:ext cx="1352050" cy="857557"/>
          </a:xfrm>
          <a:prstGeom prst="rect">
            <a:avLst/>
          </a:prstGeom>
        </p:spPr>
      </p:pic>
      <p:sp>
        <p:nvSpPr>
          <p:cNvPr id="54" name="圓角化對角線角落矩形 8">
            <a:extLst>
              <a:ext uri="{FF2B5EF4-FFF2-40B4-BE49-F238E27FC236}">
                <a16:creationId xmlns:a16="http://schemas.microsoft.com/office/drawing/2014/main" id="{12447289-E590-4CFF-8D3E-5DE0102ADE04}"/>
              </a:ext>
            </a:extLst>
          </p:cNvPr>
          <p:cNvSpPr/>
          <p:nvPr/>
        </p:nvSpPr>
        <p:spPr>
          <a:xfrm flipH="1">
            <a:off x="6480949" y="2872755"/>
            <a:ext cx="1237663" cy="371391"/>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r>
              <a:rPr lang="en-US" b="1">
                <a:solidFill>
                  <a:schemeClr val="bg1"/>
                </a:solidFill>
                <a:latin typeface="+mj-lt"/>
                <a:ea typeface="微軟正黑體"/>
                <a:cs typeface="Arial"/>
              </a:rPr>
              <a:t>2.5GbE NIC</a:t>
            </a:r>
            <a:endParaRPr lang="zh-TW" altLang="en-US" b="1">
              <a:solidFill>
                <a:schemeClr val="bg1"/>
              </a:solidFill>
              <a:latin typeface="+mj-lt"/>
              <a:ea typeface="微軟正黑體"/>
              <a:cs typeface="Arial"/>
            </a:endParaRPr>
          </a:p>
        </p:txBody>
      </p:sp>
      <p:sp>
        <p:nvSpPr>
          <p:cNvPr id="44" name="文字方塊 43">
            <a:extLst>
              <a:ext uri="{FF2B5EF4-FFF2-40B4-BE49-F238E27FC236}">
                <a16:creationId xmlns:a16="http://schemas.microsoft.com/office/drawing/2014/main" id="{7ADD31BD-1540-41C2-9913-0E09C56E2C63}"/>
              </a:ext>
            </a:extLst>
          </p:cNvPr>
          <p:cNvSpPr txBox="1"/>
          <p:nvPr/>
        </p:nvSpPr>
        <p:spPr>
          <a:xfrm>
            <a:off x="6724073" y="3314064"/>
            <a:ext cx="930078" cy="272415"/>
          </a:xfrm>
          <a:prstGeom prst="roundRect">
            <a:avLst/>
          </a:prstGeom>
          <a:solidFill>
            <a:srgbClr val="FFC000">
              <a:alpha val="85000"/>
            </a:srgbClr>
          </a:solidFill>
        </p:spPr>
        <p:txBody>
          <a:bodyPr wrap="none" lIns="91440" tIns="45720" rIns="91440" bIns="4572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b="1">
                <a:latin typeface="+mj-lt"/>
              </a:rPr>
              <a:t>1/2/4 x RJ45</a:t>
            </a:r>
            <a:endParaRPr lang="zh-TW" altLang="en-US" b="1">
              <a:latin typeface="+mj-lt"/>
            </a:endParaRPr>
          </a:p>
        </p:txBody>
      </p:sp>
    </p:spTree>
    <p:extLst>
      <p:ext uri="{BB962C8B-B14F-4D97-AF65-F5344CB8AC3E}">
        <p14:creationId xmlns:p14="http://schemas.microsoft.com/office/powerpoint/2010/main" val="2188383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化對角線角落矩形 8">
            <a:extLst>
              <a:ext uri="{FF2B5EF4-FFF2-40B4-BE49-F238E27FC236}">
                <a16:creationId xmlns:a16="http://schemas.microsoft.com/office/drawing/2014/main" id="{A38478E2-1D52-4915-98B2-C709C8A0E3F2}"/>
              </a:ext>
            </a:extLst>
          </p:cNvPr>
          <p:cNvSpPr/>
          <p:nvPr/>
        </p:nvSpPr>
        <p:spPr>
          <a:xfrm flipH="1">
            <a:off x="911364" y="1365385"/>
            <a:ext cx="4961244" cy="490864"/>
          </a:xfrm>
          <a:prstGeom prst="snip2DiagRect">
            <a:avLst>
              <a:gd name="adj1" fmla="val 0"/>
              <a:gd name="adj2" fmla="val 28051"/>
            </a:avLst>
          </a:prstGeom>
          <a:solidFill>
            <a:srgbClr val="C5C5C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2" indent="-285722"/>
            <a:endParaRPr lang="en-US" altLang="zh-TW" sz="1600" b="1">
              <a:solidFill>
                <a:schemeClr val="bg1"/>
              </a:solidFill>
              <a:latin typeface="微軟正黑體" pitchFamily="34" charset="-120"/>
              <a:ea typeface="微軟正黑體" pitchFamily="34" charset="-120"/>
            </a:endParaRPr>
          </a:p>
        </p:txBody>
      </p:sp>
      <p:sp>
        <p:nvSpPr>
          <p:cNvPr id="3" name="標題 2">
            <a:extLst>
              <a:ext uri="{FF2B5EF4-FFF2-40B4-BE49-F238E27FC236}">
                <a16:creationId xmlns:a16="http://schemas.microsoft.com/office/drawing/2014/main" id="{A9602C08-1BB1-4C18-A470-6AD067CD5E06}"/>
              </a:ext>
            </a:extLst>
          </p:cNvPr>
          <p:cNvSpPr>
            <a:spLocks noGrp="1"/>
          </p:cNvSpPr>
          <p:nvPr>
            <p:ph type="title"/>
          </p:nvPr>
        </p:nvSpPr>
        <p:spPr>
          <a:xfrm>
            <a:off x="626475" y="136052"/>
            <a:ext cx="8517525" cy="822855"/>
          </a:xfrm>
        </p:spPr>
        <p:txBody>
          <a:bodyPr>
            <a:normAutofit/>
          </a:bodyPr>
          <a:lstStyle/>
          <a:p>
            <a:r>
              <a:rPr lang="zh-TW" altLang="en-US" dirty="0"/>
              <a:t>Performance expansion </a:t>
            </a:r>
            <a:r>
              <a:rPr lang="zh-TW" altLang="en-US"/>
              <a:t>with </a:t>
            </a:r>
            <a:r>
              <a:rPr lang="en" altLang="zh-TW"/>
              <a:t>QM2 SSD cards</a:t>
            </a:r>
            <a:endParaRPr lang="en" altLang="zh-TW" dirty="0"/>
          </a:p>
        </p:txBody>
      </p:sp>
      <p:sp>
        <p:nvSpPr>
          <p:cNvPr id="5" name="Shape 316">
            <a:extLst>
              <a:ext uri="{FF2B5EF4-FFF2-40B4-BE49-F238E27FC236}">
                <a16:creationId xmlns:a16="http://schemas.microsoft.com/office/drawing/2014/main" id="{3A9BFEA9-45C5-2541-9515-06DF258EEA4C}"/>
              </a:ext>
            </a:extLst>
          </p:cNvPr>
          <p:cNvSpPr>
            <a:spLocks noChangeArrowheads="1"/>
          </p:cNvSpPr>
          <p:nvPr/>
        </p:nvSpPr>
        <p:spPr bwMode="auto">
          <a:xfrm>
            <a:off x="911364" y="3321613"/>
            <a:ext cx="1056235" cy="1032370"/>
          </a:xfrm>
          <a:prstGeom prst="ellipse">
            <a:avLst/>
          </a:prstGeom>
          <a:solidFill>
            <a:srgbClr val="C3D69B"/>
          </a:solidFill>
          <a:ln w="9525">
            <a:noFill/>
            <a:round/>
            <a:headEnd/>
            <a:tailEnd/>
          </a:ln>
        </p:spPr>
        <p:txBody>
          <a:bodyPr lIns="121900" tIns="60950" rIns="121900" bIns="60950" anchor="ctr"/>
          <a:lstStyle/>
          <a:p>
            <a:pPr indent="-117475" algn="ctr">
              <a:buClr>
                <a:srgbClr val="000000"/>
              </a:buClr>
              <a:buSzPts val="1400"/>
              <a:defRPr/>
            </a:pPr>
            <a:endParaRPr lang="zh-TW" altLang="zh-TW" sz="1900">
              <a:solidFill>
                <a:srgbClr val="FFFFFF"/>
              </a:solidFill>
              <a:ea typeface="新細明體" pitchFamily="18" charset="-120"/>
              <a:cs typeface="Arial" charset="0"/>
              <a:sym typeface="Arial" charset="0"/>
            </a:endParaRPr>
          </a:p>
        </p:txBody>
      </p:sp>
      <p:pic>
        <p:nvPicPr>
          <p:cNvPr id="6" name="圖片 10" descr="QM2-2S-220A_Front_left-angle.png">
            <a:extLst>
              <a:ext uri="{FF2B5EF4-FFF2-40B4-BE49-F238E27FC236}">
                <a16:creationId xmlns:a16="http://schemas.microsoft.com/office/drawing/2014/main" id="{1BFD7739-A94D-6E4D-9E7E-CFDA28BBC3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3439" y="3367242"/>
            <a:ext cx="1652128" cy="1032753"/>
          </a:xfrm>
          <a:prstGeom prst="rect">
            <a:avLst/>
          </a:prstGeom>
        </p:spPr>
      </p:pic>
      <p:sp>
        <p:nvSpPr>
          <p:cNvPr id="8" name="Shape 316">
            <a:extLst>
              <a:ext uri="{FF2B5EF4-FFF2-40B4-BE49-F238E27FC236}">
                <a16:creationId xmlns:a16="http://schemas.microsoft.com/office/drawing/2014/main" id="{D7B7168B-C9F1-3946-B553-0EB0EEDCBD95}"/>
              </a:ext>
            </a:extLst>
          </p:cNvPr>
          <p:cNvSpPr>
            <a:spLocks noChangeArrowheads="1"/>
          </p:cNvSpPr>
          <p:nvPr/>
        </p:nvSpPr>
        <p:spPr bwMode="auto">
          <a:xfrm>
            <a:off x="916406" y="2134342"/>
            <a:ext cx="1051193" cy="1041506"/>
          </a:xfrm>
          <a:prstGeom prst="ellipse">
            <a:avLst/>
          </a:prstGeom>
          <a:solidFill>
            <a:srgbClr val="C3D69B"/>
          </a:solidFill>
          <a:ln>
            <a:noFill/>
          </a:ln>
        </p:spPr>
        <p:txBody>
          <a:bodyPr lIns="121900" tIns="60950" rIns="121900" bIns="6095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a:solidFill>
                <a:srgbClr val="FFFFFF"/>
              </a:solidFill>
              <a:sym typeface="Arial" charset="0"/>
            </a:endParaRPr>
          </a:p>
        </p:txBody>
      </p:sp>
      <p:pic>
        <p:nvPicPr>
          <p:cNvPr id="9" name="圖片 11">
            <a:extLst>
              <a:ext uri="{FF2B5EF4-FFF2-40B4-BE49-F238E27FC236}">
                <a16:creationId xmlns:a16="http://schemas.microsoft.com/office/drawing/2014/main" id="{1233EDDE-3C9A-294D-9758-514B812D17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3865" y="2191039"/>
            <a:ext cx="1706322" cy="984810"/>
          </a:xfrm>
          <a:prstGeom prst="rect">
            <a:avLst/>
          </a:prstGeom>
        </p:spPr>
      </p:pic>
      <p:sp>
        <p:nvSpPr>
          <p:cNvPr id="26" name="Shape 258">
            <a:extLst>
              <a:ext uri="{FF2B5EF4-FFF2-40B4-BE49-F238E27FC236}">
                <a16:creationId xmlns:a16="http://schemas.microsoft.com/office/drawing/2014/main" id="{3785CD9C-5718-A54C-9AFB-5FED4D68859E}"/>
              </a:ext>
            </a:extLst>
          </p:cNvPr>
          <p:cNvSpPr>
            <a:spLocks noChangeArrowheads="1"/>
          </p:cNvSpPr>
          <p:nvPr/>
        </p:nvSpPr>
        <p:spPr bwMode="auto">
          <a:xfrm>
            <a:off x="2279776" y="2666955"/>
            <a:ext cx="6152197" cy="54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699" rIns="91431" bIns="45699"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340995" indent="-340995">
              <a:buClr>
                <a:srgbClr val="000000"/>
              </a:buClr>
              <a:buSzPct val="100000"/>
            </a:pPr>
            <a:r>
              <a:rPr lang="en-US" altLang="zh-TW" sz="2000" b="1">
                <a:latin typeface="Arial"/>
                <a:ea typeface="微軟正黑體"/>
                <a:sym typeface="微軟正黑體" charset="-120"/>
              </a:rPr>
              <a:t>4 x M.2 2280 </a:t>
            </a:r>
            <a:r>
              <a:rPr lang="en-US" altLang="zh-TW" sz="2000" b="1">
                <a:solidFill>
                  <a:schemeClr val="accent3">
                    <a:lumMod val="75000"/>
                  </a:schemeClr>
                </a:solidFill>
                <a:latin typeface="Arial"/>
                <a:ea typeface="微軟正黑體"/>
                <a:sym typeface="微軟正黑體" charset="-120"/>
              </a:rPr>
              <a:t>PCIe</a:t>
            </a:r>
            <a:r>
              <a:rPr lang="en-US" altLang="zh-TW" sz="2000" b="1">
                <a:latin typeface="Arial"/>
                <a:ea typeface="微軟正黑體"/>
                <a:sym typeface="微軟正黑體" charset="-120"/>
              </a:rPr>
              <a:t> Gen</a:t>
            </a:r>
            <a:r>
              <a:rPr lang="zh-TW" altLang="en-US" sz="2000" b="1">
                <a:latin typeface="Arial"/>
                <a:ea typeface="微軟正黑體"/>
                <a:sym typeface="微軟正黑體" charset="-120"/>
              </a:rPr>
              <a:t> </a:t>
            </a:r>
            <a:r>
              <a:rPr lang="en-US" altLang="zh-TW" sz="2000" b="1">
                <a:latin typeface="Arial"/>
                <a:ea typeface="微軟正黑體"/>
                <a:sym typeface="微軟正黑體" charset="-120"/>
              </a:rPr>
              <a:t>3</a:t>
            </a:r>
            <a:r>
              <a:rPr lang="zh-TW" altLang="en-US" sz="2000" b="1">
                <a:latin typeface="Arial"/>
                <a:ea typeface="微軟正黑體"/>
                <a:sym typeface="微軟正黑體" charset="-120"/>
              </a:rPr>
              <a:t> </a:t>
            </a:r>
            <a:r>
              <a:rPr lang="en-US" altLang="zh-TW" sz="2000" b="1">
                <a:latin typeface="Arial"/>
                <a:ea typeface="微軟正黑體"/>
                <a:sym typeface="微軟正黑體" charset="-120"/>
              </a:rPr>
              <a:t>x4</a:t>
            </a:r>
            <a:r>
              <a:rPr lang="zh-TW" altLang="en-US" sz="2000" b="1">
                <a:latin typeface="Arial"/>
                <a:ea typeface="微軟正黑體"/>
                <a:sym typeface="微軟正黑體" charset="-120"/>
              </a:rPr>
              <a:t> </a:t>
            </a:r>
            <a:r>
              <a:rPr lang="en-US" altLang="zh-TW" sz="2000" b="1" err="1">
                <a:latin typeface="Arial"/>
                <a:ea typeface="微軟正黑體"/>
                <a:sym typeface="微軟正黑體" charset="-120"/>
              </a:rPr>
              <a:t>NVMe</a:t>
            </a:r>
            <a:r>
              <a:rPr lang="en-US" altLang="zh-TW" sz="2000" b="1">
                <a:latin typeface="Arial"/>
                <a:ea typeface="微軟正黑體"/>
                <a:sym typeface="微軟正黑體" charset="-120"/>
              </a:rPr>
              <a:t> SSD port</a:t>
            </a:r>
            <a:endParaRPr lang="zh-Hant" altLang="en-US" sz="2000" b="1">
              <a:latin typeface="Arial"/>
              <a:ea typeface="微軟正黑體"/>
            </a:endParaRPr>
          </a:p>
        </p:txBody>
      </p:sp>
      <p:sp>
        <p:nvSpPr>
          <p:cNvPr id="27" name="文字方塊 16">
            <a:extLst>
              <a:ext uri="{FF2B5EF4-FFF2-40B4-BE49-F238E27FC236}">
                <a16:creationId xmlns:a16="http://schemas.microsoft.com/office/drawing/2014/main" id="{07E58397-8BBE-C54F-A012-4AC527B44067}"/>
              </a:ext>
            </a:extLst>
          </p:cNvPr>
          <p:cNvSpPr txBox="1"/>
          <p:nvPr/>
        </p:nvSpPr>
        <p:spPr>
          <a:xfrm>
            <a:off x="2230140" y="2097931"/>
            <a:ext cx="2986390" cy="615553"/>
          </a:xfrm>
          <a:prstGeom prst="rect">
            <a:avLst/>
          </a:prstGeom>
          <a:noFill/>
        </p:spPr>
        <p:txBody>
          <a:bodyPr wrap="square" rtlCol="0" anchor="t">
            <a:spAutoFit/>
          </a:bodyPr>
          <a:lstStyle/>
          <a:p>
            <a:r>
              <a:rPr kumimoji="1" lang="en-US" altLang="zh-TW" sz="3400" b="1">
                <a:latin typeface="Arial" panose="020B0604020202020204" pitchFamily="34" charset="0"/>
                <a:cs typeface="Arial" panose="020B0604020202020204" pitchFamily="34" charset="0"/>
              </a:rPr>
              <a:t>QM2-</a:t>
            </a:r>
            <a:r>
              <a:rPr kumimoji="1" lang="en-US" altLang="zh-TW" sz="3400" b="1">
                <a:solidFill>
                  <a:srgbClr val="FF0000"/>
                </a:solidFill>
                <a:latin typeface="Arial" panose="020B0604020202020204" pitchFamily="34" charset="0"/>
                <a:cs typeface="Arial" panose="020B0604020202020204" pitchFamily="34" charset="0"/>
              </a:rPr>
              <a:t>4P</a:t>
            </a:r>
            <a:r>
              <a:rPr kumimoji="1" lang="en-US" altLang="zh-TW" sz="3400" b="1">
                <a:latin typeface="Arial" panose="020B0604020202020204" pitchFamily="34" charset="0"/>
                <a:cs typeface="Arial" panose="020B0604020202020204" pitchFamily="34" charset="0"/>
              </a:rPr>
              <a:t>-384</a:t>
            </a:r>
            <a:endParaRPr kumimoji="1" lang="zh-TW" altLang="en-US" sz="3400" b="1">
              <a:latin typeface="Arial" panose="020B0604020202020204" pitchFamily="34" charset="0"/>
              <a:cs typeface="Arial" panose="020B0604020202020204" pitchFamily="34" charset="0"/>
            </a:endParaRPr>
          </a:p>
        </p:txBody>
      </p:sp>
      <p:sp>
        <p:nvSpPr>
          <p:cNvPr id="28" name="矩形 17">
            <a:extLst>
              <a:ext uri="{FF2B5EF4-FFF2-40B4-BE49-F238E27FC236}">
                <a16:creationId xmlns:a16="http://schemas.microsoft.com/office/drawing/2014/main" id="{F052A504-76CD-9D4D-ACD3-290056093690}"/>
              </a:ext>
            </a:extLst>
          </p:cNvPr>
          <p:cNvSpPr/>
          <p:nvPr/>
        </p:nvSpPr>
        <p:spPr>
          <a:xfrm>
            <a:off x="4941825" y="2148932"/>
            <a:ext cx="2408032" cy="461665"/>
          </a:xfrm>
          <a:prstGeom prst="rect">
            <a:avLst/>
          </a:prstGeom>
        </p:spPr>
        <p:txBody>
          <a:bodyPr wrap="none" lIns="91440" tIns="45720" rIns="91440" bIns="45720" anchor="t">
            <a:spAutoFit/>
          </a:bodyPr>
          <a:lstStyle/>
          <a:p>
            <a:r>
              <a:rPr lang="en-US" altLang="zh-TW" sz="2400" b="1">
                <a:solidFill>
                  <a:srgbClr val="39523E"/>
                </a:solidFill>
                <a:ea typeface="微軟正黑體"/>
                <a:sym typeface="微軟正黑體" charset="-120"/>
              </a:rPr>
              <a:t>(Gen</a:t>
            </a:r>
            <a:r>
              <a:rPr lang="zh-TW" altLang="en-US" sz="2400" b="1">
                <a:solidFill>
                  <a:srgbClr val="39523E"/>
                </a:solidFill>
                <a:ea typeface="微軟正黑體"/>
                <a:sym typeface="微軟正黑體" charset="-120"/>
              </a:rPr>
              <a:t> </a:t>
            </a:r>
            <a:r>
              <a:rPr lang="en-US" altLang="zh-TW" sz="2400" b="1">
                <a:solidFill>
                  <a:srgbClr val="39523E"/>
                </a:solidFill>
                <a:ea typeface="微軟正黑體"/>
                <a:sym typeface="微軟正黑體" charset="-120"/>
              </a:rPr>
              <a:t>3</a:t>
            </a:r>
            <a:r>
              <a:rPr lang="zh-TW" altLang="en-US" sz="2400" b="1">
                <a:solidFill>
                  <a:srgbClr val="39523E"/>
                </a:solidFill>
                <a:ea typeface="微軟正黑體"/>
                <a:sym typeface="微軟正黑體" charset="-120"/>
              </a:rPr>
              <a:t> </a:t>
            </a:r>
            <a:r>
              <a:rPr lang="en-US" altLang="zh-TW" sz="2400" b="1">
                <a:solidFill>
                  <a:srgbClr val="39523E"/>
                </a:solidFill>
                <a:ea typeface="微軟正黑體"/>
                <a:sym typeface="微軟正黑體" charset="-120"/>
              </a:rPr>
              <a:t>x8</a:t>
            </a:r>
            <a:r>
              <a:rPr lang="zh-TW" altLang="en-US" sz="2400" b="1">
                <a:solidFill>
                  <a:srgbClr val="39523E"/>
                </a:solidFill>
                <a:ea typeface="微軟正黑體"/>
                <a:sym typeface="微軟正黑體" charset="-120"/>
              </a:rPr>
              <a:t> card</a:t>
            </a:r>
            <a:r>
              <a:rPr lang="en-US" altLang="zh-TW" sz="2400" b="1">
                <a:solidFill>
                  <a:srgbClr val="39523E"/>
                </a:solidFill>
                <a:ea typeface="微軟正黑體"/>
                <a:sym typeface="微軟正黑體" charset="-120"/>
              </a:rPr>
              <a:t>)</a:t>
            </a:r>
            <a:endParaRPr lang="zh-TW" altLang="en-US" sz="2400" b="1">
              <a:solidFill>
                <a:srgbClr val="39523E"/>
              </a:solidFill>
              <a:latin typeface="微軟正黑體"/>
              <a:ea typeface="微軟正黑體"/>
            </a:endParaRPr>
          </a:p>
        </p:txBody>
      </p:sp>
      <p:sp>
        <p:nvSpPr>
          <p:cNvPr id="31" name="Shape 258">
            <a:extLst>
              <a:ext uri="{FF2B5EF4-FFF2-40B4-BE49-F238E27FC236}">
                <a16:creationId xmlns:a16="http://schemas.microsoft.com/office/drawing/2014/main" id="{882DBE91-3A05-AE43-8AAF-39D7519C74C9}"/>
              </a:ext>
            </a:extLst>
          </p:cNvPr>
          <p:cNvSpPr>
            <a:spLocks noChangeArrowheads="1"/>
          </p:cNvSpPr>
          <p:nvPr/>
        </p:nvSpPr>
        <p:spPr bwMode="auto">
          <a:xfrm>
            <a:off x="2318063" y="3853077"/>
            <a:ext cx="6152197" cy="54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699" rIns="91431" bIns="45699"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340995" indent="-340995">
              <a:buClr>
                <a:srgbClr val="000000"/>
              </a:buClr>
              <a:buSzPct val="100000"/>
            </a:pPr>
            <a:r>
              <a:rPr lang="en-US" altLang="zh-TW" sz="2000" b="1">
                <a:latin typeface="Arial"/>
                <a:ea typeface="微軟正黑體"/>
                <a:sym typeface="微軟正黑體" charset="-120"/>
              </a:rPr>
              <a:t>2 x M.2 22110/2280 </a:t>
            </a:r>
            <a:r>
              <a:rPr lang="en-US" altLang="zh-TW" sz="2000" b="1">
                <a:solidFill>
                  <a:schemeClr val="accent3">
                    <a:lumMod val="75000"/>
                  </a:schemeClr>
                </a:solidFill>
                <a:latin typeface="Arial"/>
                <a:ea typeface="微軟正黑體"/>
                <a:sym typeface="微軟正黑體" charset="-120"/>
              </a:rPr>
              <a:t>PCIe</a:t>
            </a:r>
            <a:r>
              <a:rPr lang="en-US" altLang="zh-TW" sz="2000" b="1">
                <a:latin typeface="Arial"/>
                <a:ea typeface="微軟正黑體"/>
                <a:sym typeface="微軟正黑體" charset="-120"/>
              </a:rPr>
              <a:t> Gen 3 x4 </a:t>
            </a:r>
            <a:r>
              <a:rPr lang="en-US" altLang="zh-TW" sz="2000" b="1" err="1">
                <a:latin typeface="Arial"/>
                <a:ea typeface="微軟正黑體"/>
                <a:sym typeface="微軟正黑體" charset="-120"/>
              </a:rPr>
              <a:t>NVMe</a:t>
            </a:r>
            <a:r>
              <a:rPr lang="en-US" altLang="zh-TW" sz="2000" b="1">
                <a:latin typeface="Arial"/>
                <a:ea typeface="微軟正黑體"/>
                <a:sym typeface="微軟正黑體" charset="-120"/>
              </a:rPr>
              <a:t> SSD port</a:t>
            </a:r>
            <a:endParaRPr lang="zh-Hant" altLang="en-US" sz="2000" b="1">
              <a:latin typeface="Arial"/>
              <a:ea typeface="微軟正黑體"/>
            </a:endParaRPr>
          </a:p>
        </p:txBody>
      </p:sp>
      <p:sp>
        <p:nvSpPr>
          <p:cNvPr id="32" name="文字方塊 21">
            <a:extLst>
              <a:ext uri="{FF2B5EF4-FFF2-40B4-BE49-F238E27FC236}">
                <a16:creationId xmlns:a16="http://schemas.microsoft.com/office/drawing/2014/main" id="{FF2CD4A5-0300-F54C-929D-827BC8FC0450}"/>
              </a:ext>
            </a:extLst>
          </p:cNvPr>
          <p:cNvSpPr txBox="1"/>
          <p:nvPr/>
        </p:nvSpPr>
        <p:spPr>
          <a:xfrm>
            <a:off x="2268425" y="3284053"/>
            <a:ext cx="2680542" cy="615553"/>
          </a:xfrm>
          <a:prstGeom prst="rect">
            <a:avLst/>
          </a:prstGeom>
          <a:noFill/>
        </p:spPr>
        <p:txBody>
          <a:bodyPr wrap="none" rtlCol="0" anchor="t">
            <a:spAutoFit/>
          </a:bodyPr>
          <a:lstStyle/>
          <a:p>
            <a:r>
              <a:rPr kumimoji="1" lang="en-US" altLang="zh-TW" sz="3400" b="1">
                <a:latin typeface="Arial" panose="020B0604020202020204" pitchFamily="34" charset="0"/>
                <a:cs typeface="Arial" panose="020B0604020202020204" pitchFamily="34" charset="0"/>
              </a:rPr>
              <a:t>QM2-</a:t>
            </a:r>
            <a:r>
              <a:rPr kumimoji="1" lang="en-US" altLang="zh-TW" sz="3400" b="1">
                <a:solidFill>
                  <a:srgbClr val="FF0000"/>
                </a:solidFill>
                <a:latin typeface="Arial" panose="020B0604020202020204" pitchFamily="34" charset="0"/>
                <a:cs typeface="Arial" panose="020B0604020202020204" pitchFamily="34" charset="0"/>
              </a:rPr>
              <a:t>2P</a:t>
            </a:r>
            <a:r>
              <a:rPr kumimoji="1" lang="en-US" altLang="zh-TW" sz="3400" b="1">
                <a:latin typeface="Arial" panose="020B0604020202020204" pitchFamily="34" charset="0"/>
                <a:cs typeface="Arial" panose="020B0604020202020204" pitchFamily="34" charset="0"/>
              </a:rPr>
              <a:t>-384</a:t>
            </a:r>
            <a:endParaRPr kumimoji="1" lang="zh-TW" altLang="en-US" sz="3400" b="1">
              <a:latin typeface="Arial" panose="020B0604020202020204" pitchFamily="34" charset="0"/>
              <a:cs typeface="Arial" panose="020B0604020202020204" pitchFamily="34" charset="0"/>
            </a:endParaRPr>
          </a:p>
        </p:txBody>
      </p:sp>
      <p:sp>
        <p:nvSpPr>
          <p:cNvPr id="33" name="矩形 22">
            <a:extLst>
              <a:ext uri="{FF2B5EF4-FFF2-40B4-BE49-F238E27FC236}">
                <a16:creationId xmlns:a16="http://schemas.microsoft.com/office/drawing/2014/main" id="{CF062247-F961-B74A-88B9-B6F965D27301}"/>
              </a:ext>
            </a:extLst>
          </p:cNvPr>
          <p:cNvSpPr/>
          <p:nvPr/>
        </p:nvSpPr>
        <p:spPr>
          <a:xfrm>
            <a:off x="4914945" y="3357274"/>
            <a:ext cx="2408032" cy="461665"/>
          </a:xfrm>
          <a:prstGeom prst="rect">
            <a:avLst/>
          </a:prstGeom>
        </p:spPr>
        <p:txBody>
          <a:bodyPr wrap="none" lIns="91440" tIns="45720" rIns="91440" bIns="45720" anchor="t">
            <a:spAutoFit/>
          </a:bodyPr>
          <a:lstStyle/>
          <a:p>
            <a:r>
              <a:rPr lang="en-US" altLang="zh-TW" sz="2400" b="1">
                <a:solidFill>
                  <a:srgbClr val="39523E"/>
                </a:solidFill>
                <a:ea typeface="微軟正黑體"/>
                <a:sym typeface="微軟正黑體" charset="-120"/>
              </a:rPr>
              <a:t>(Gen</a:t>
            </a:r>
            <a:r>
              <a:rPr lang="zh-TW" altLang="en-US" sz="2400" b="1">
                <a:solidFill>
                  <a:srgbClr val="39523E"/>
                </a:solidFill>
                <a:ea typeface="微軟正黑體"/>
                <a:sym typeface="微軟正黑體" charset="-120"/>
              </a:rPr>
              <a:t> </a:t>
            </a:r>
            <a:r>
              <a:rPr lang="en-US" altLang="zh-TW" sz="2400" b="1">
                <a:solidFill>
                  <a:srgbClr val="39523E"/>
                </a:solidFill>
                <a:ea typeface="微軟正黑體"/>
                <a:sym typeface="微軟正黑體" charset="-120"/>
              </a:rPr>
              <a:t>3</a:t>
            </a:r>
            <a:r>
              <a:rPr lang="zh-TW" altLang="en-US" sz="2400" b="1">
                <a:solidFill>
                  <a:srgbClr val="39523E"/>
                </a:solidFill>
                <a:ea typeface="微軟正黑體"/>
                <a:sym typeface="微軟正黑體" charset="-120"/>
              </a:rPr>
              <a:t> </a:t>
            </a:r>
            <a:r>
              <a:rPr lang="en-US" altLang="zh-TW" sz="2400" b="1">
                <a:solidFill>
                  <a:srgbClr val="39523E"/>
                </a:solidFill>
                <a:ea typeface="微軟正黑體"/>
                <a:sym typeface="微軟正黑體" charset="-120"/>
              </a:rPr>
              <a:t>x8</a:t>
            </a:r>
            <a:r>
              <a:rPr lang="zh-TW" altLang="en-US" sz="2400" b="1">
                <a:solidFill>
                  <a:srgbClr val="39523E"/>
                </a:solidFill>
                <a:ea typeface="微軟正黑體"/>
                <a:sym typeface="微軟正黑體" charset="-120"/>
              </a:rPr>
              <a:t> </a:t>
            </a:r>
            <a:r>
              <a:rPr lang="en-US" altLang="zh-TW" sz="2400" b="1">
                <a:solidFill>
                  <a:srgbClr val="39523E"/>
                </a:solidFill>
                <a:ea typeface="微軟正黑體"/>
                <a:sym typeface="微軟正黑體" charset="-120"/>
              </a:rPr>
              <a:t>c</a:t>
            </a:r>
            <a:r>
              <a:rPr lang="zh-TW" altLang="en-US" sz="2400" b="1">
                <a:solidFill>
                  <a:srgbClr val="39523E"/>
                </a:solidFill>
                <a:ea typeface="微軟正黑體"/>
                <a:sym typeface="微軟正黑體" charset="-120"/>
              </a:rPr>
              <a:t>ard</a:t>
            </a:r>
            <a:r>
              <a:rPr lang="en-US" altLang="zh-TW" sz="2400" b="1">
                <a:solidFill>
                  <a:srgbClr val="39523E"/>
                </a:solidFill>
                <a:ea typeface="微軟正黑體"/>
                <a:sym typeface="微軟正黑體" charset="-120"/>
              </a:rPr>
              <a:t>)</a:t>
            </a:r>
            <a:endParaRPr lang="zh-TW" altLang="en-US" sz="2400" b="1">
              <a:solidFill>
                <a:srgbClr val="39523E"/>
              </a:solidFill>
              <a:ea typeface="微軟正黑體" charset="-120"/>
            </a:endParaRPr>
          </a:p>
        </p:txBody>
      </p:sp>
      <p:sp>
        <p:nvSpPr>
          <p:cNvPr id="24" name="TextBox 23">
            <a:extLst>
              <a:ext uri="{FF2B5EF4-FFF2-40B4-BE49-F238E27FC236}">
                <a16:creationId xmlns:a16="http://schemas.microsoft.com/office/drawing/2014/main" id="{BBF446C4-DE26-974E-B112-D88CEF265AF2}"/>
              </a:ext>
            </a:extLst>
          </p:cNvPr>
          <p:cNvSpPr txBox="1"/>
          <p:nvPr/>
        </p:nvSpPr>
        <p:spPr>
          <a:xfrm>
            <a:off x="669259" y="796796"/>
            <a:ext cx="8370525" cy="323165"/>
          </a:xfrm>
          <a:prstGeom prst="rect">
            <a:avLst/>
          </a:prstGeom>
          <a:noFill/>
        </p:spPr>
        <p:txBody>
          <a:bodyPr wrap="square" lIns="91440" tIns="45720" rIns="91440" bIns="45720" rtlCol="0" anchor="t">
            <a:spAutoFit/>
          </a:bodyPr>
          <a:lstStyle/>
          <a:p>
            <a:r>
              <a:rPr lang="zh-CN" altLang="en-US" sz="1500" dirty="0">
                <a:solidFill>
                  <a:schemeClr val="tx1"/>
                </a:solidFill>
              </a:rPr>
              <a:t>QNAP QM2 M.2 SSD cards support 2 or 4 x M.2 NVMe SSDs for performance enhancement.</a:t>
            </a:r>
            <a:endParaRPr lang="zh-TW" altLang="en-US" sz="1500" dirty="0">
              <a:solidFill>
                <a:schemeClr val="tx1"/>
              </a:solidFill>
            </a:endParaRPr>
          </a:p>
        </p:txBody>
      </p:sp>
      <p:sp>
        <p:nvSpPr>
          <p:cNvPr id="25" name="TextBox 23">
            <a:extLst>
              <a:ext uri="{FF2B5EF4-FFF2-40B4-BE49-F238E27FC236}">
                <a16:creationId xmlns:a16="http://schemas.microsoft.com/office/drawing/2014/main" id="{69591C1F-58D7-AF41-833E-96A49A789619}"/>
              </a:ext>
            </a:extLst>
          </p:cNvPr>
          <p:cNvSpPr txBox="1"/>
          <p:nvPr/>
        </p:nvSpPr>
        <p:spPr>
          <a:xfrm>
            <a:off x="836430" y="4825697"/>
            <a:ext cx="3635362" cy="253916"/>
          </a:xfrm>
          <a:prstGeom prst="rect">
            <a:avLst/>
          </a:prstGeom>
          <a:noFill/>
        </p:spPr>
        <p:txBody>
          <a:bodyPr wrap="square" rtlCol="0">
            <a:spAutoFit/>
          </a:bodyPr>
          <a:lstStyle/>
          <a:p>
            <a:r>
              <a:rPr lang="en-US" altLang="zh-CN" sz="1050">
                <a:solidFill>
                  <a:srgbClr val="FF0000"/>
                </a:solidFill>
                <a:latin typeface="微軟正黑體" panose="020B0604030504040204" pitchFamily="34" charset="-120"/>
                <a:ea typeface="微軟正黑體" panose="020B0604030504040204" pitchFamily="34" charset="-120"/>
              </a:rPr>
              <a:t>Note: QM2-4P-384 can only be installed in PCIe slot </a:t>
            </a:r>
            <a:r>
              <a:rPr lang="en-US" altLang="zh-TW" sz="1050" b="1">
                <a:solidFill>
                  <a:srgbClr val="FF0000"/>
                </a:solidFill>
                <a:latin typeface="微軟正黑體" panose="020B0604030504040204" pitchFamily="34" charset="-120"/>
                <a:ea typeface="微軟正黑體" panose="020B0604030504040204" pitchFamily="34" charset="-120"/>
              </a:rPr>
              <a:t>1</a:t>
            </a:r>
            <a:r>
              <a:rPr lang="en-US" altLang="zh-TW" sz="1050">
                <a:solidFill>
                  <a:srgbClr val="FF0000"/>
                </a:solidFill>
                <a:latin typeface="微軟正黑體" panose="020B0604030504040204" pitchFamily="34" charset="-120"/>
                <a:ea typeface="微軟正黑體" panose="020B0604030504040204" pitchFamily="34" charset="-120"/>
              </a:rPr>
              <a:t> </a:t>
            </a:r>
            <a:endParaRPr lang="zh-CN" altLang="en-US" sz="1050">
              <a:solidFill>
                <a:srgbClr val="FF0000"/>
              </a:solidFill>
              <a:latin typeface="微軟正黑體" panose="020B0604030504040204" pitchFamily="34" charset="-120"/>
              <a:ea typeface="微軟正黑體" panose="020B0604030504040204" pitchFamily="34" charset="-120"/>
            </a:endParaRPr>
          </a:p>
        </p:txBody>
      </p:sp>
      <p:sp>
        <p:nvSpPr>
          <p:cNvPr id="39" name="矩形 38">
            <a:extLst>
              <a:ext uri="{FF2B5EF4-FFF2-40B4-BE49-F238E27FC236}">
                <a16:creationId xmlns:a16="http://schemas.microsoft.com/office/drawing/2014/main" id="{BC6CC6FC-4BE7-294D-966A-244A3E6EF400}"/>
              </a:ext>
            </a:extLst>
          </p:cNvPr>
          <p:cNvSpPr/>
          <p:nvPr/>
        </p:nvSpPr>
        <p:spPr>
          <a:xfrm>
            <a:off x="1187484" y="1405704"/>
            <a:ext cx="4685124" cy="369332"/>
          </a:xfrm>
          <a:prstGeom prst="rect">
            <a:avLst/>
          </a:prstGeom>
        </p:spPr>
        <p:txBody>
          <a:bodyPr wrap="square" lIns="91440" tIns="45720" rIns="91440" bIns="45720" anchor="t">
            <a:spAutoFit/>
          </a:bodyPr>
          <a:lstStyle/>
          <a:p>
            <a:pPr algn="ctr"/>
            <a:r>
              <a:rPr lang="zh-TW" altLang="en-US" sz="1800" b="1" dirty="0">
                <a:solidFill>
                  <a:srgbClr val="333333"/>
                </a:solidFill>
                <a:latin typeface="+mj-lt"/>
                <a:ea typeface="微軟正黑體"/>
              </a:rPr>
              <a:t>Keep the original storage configuration</a:t>
            </a:r>
            <a:endParaRPr lang="zh-TW" altLang="en-US" sz="1800" b="1" kern="0" dirty="0">
              <a:solidFill>
                <a:srgbClr val="333333"/>
              </a:solidFill>
              <a:latin typeface="+mj-lt"/>
              <a:ea typeface="微軟正黑體"/>
            </a:endParaRPr>
          </a:p>
        </p:txBody>
      </p:sp>
      <p:grpSp>
        <p:nvGrpSpPr>
          <p:cNvPr id="16" name="群組 15">
            <a:extLst>
              <a:ext uri="{FF2B5EF4-FFF2-40B4-BE49-F238E27FC236}">
                <a16:creationId xmlns:a16="http://schemas.microsoft.com/office/drawing/2014/main" id="{62D765EA-E5BC-4CD3-ADF7-62B109B33EB0}"/>
              </a:ext>
            </a:extLst>
          </p:cNvPr>
          <p:cNvGrpSpPr/>
          <p:nvPr/>
        </p:nvGrpSpPr>
        <p:grpSpPr>
          <a:xfrm>
            <a:off x="669260" y="1292277"/>
            <a:ext cx="664056" cy="664056"/>
            <a:chOff x="2699439" y="1405217"/>
            <a:chExt cx="664056" cy="664056"/>
          </a:xfrm>
        </p:grpSpPr>
        <p:sp>
          <p:nvSpPr>
            <p:cNvPr id="7" name="手繪多邊形: 圖案 6">
              <a:extLst>
                <a:ext uri="{FF2B5EF4-FFF2-40B4-BE49-F238E27FC236}">
                  <a16:creationId xmlns:a16="http://schemas.microsoft.com/office/drawing/2014/main" id="{90ADF16A-5A47-4C25-B588-AD4DB8FE89DB}"/>
                </a:ext>
              </a:extLst>
            </p:cNvPr>
            <p:cNvSpPr/>
            <p:nvPr/>
          </p:nvSpPr>
          <p:spPr>
            <a:xfrm>
              <a:off x="2699439" y="1405217"/>
              <a:ext cx="664056" cy="66405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path>
              </a:pathLst>
            </a:custGeom>
            <a:solidFill>
              <a:srgbClr val="333333"/>
            </a:solidFill>
            <a:ln w="2699" cap="flat">
              <a:noFill/>
              <a:prstDash val="solid"/>
              <a:miter/>
            </a:ln>
          </p:spPr>
          <p:txBody>
            <a:bodyPr rtlCol="0" anchor="ctr"/>
            <a:lstStyle/>
            <a:p>
              <a:endParaRPr lang="zh-TW" altLang="en-US"/>
            </a:p>
          </p:txBody>
        </p:sp>
        <p:grpSp>
          <p:nvGrpSpPr>
            <p:cNvPr id="10" name="圖形 3">
              <a:extLst>
                <a:ext uri="{FF2B5EF4-FFF2-40B4-BE49-F238E27FC236}">
                  <a16:creationId xmlns:a16="http://schemas.microsoft.com/office/drawing/2014/main" id="{188B5D3D-AC08-483C-8262-FA634A70D08C}"/>
                </a:ext>
              </a:extLst>
            </p:cNvPr>
            <p:cNvGrpSpPr/>
            <p:nvPr/>
          </p:nvGrpSpPr>
          <p:grpSpPr>
            <a:xfrm>
              <a:off x="2735474" y="1441252"/>
              <a:ext cx="591986" cy="591986"/>
              <a:chOff x="2733879" y="1443340"/>
              <a:chExt cx="591986" cy="591986"/>
            </a:xfrm>
          </p:grpSpPr>
          <p:sp>
            <p:nvSpPr>
              <p:cNvPr id="11" name="手繪多邊形: 圖案 10">
                <a:extLst>
                  <a:ext uri="{FF2B5EF4-FFF2-40B4-BE49-F238E27FC236}">
                    <a16:creationId xmlns:a16="http://schemas.microsoft.com/office/drawing/2014/main" id="{2222ECDD-8290-4FD6-AAF0-18D13045808A}"/>
                  </a:ext>
                </a:extLst>
              </p:cNvPr>
              <p:cNvSpPr/>
              <p:nvPr/>
            </p:nvSpPr>
            <p:spPr>
              <a:xfrm>
                <a:off x="2733879" y="1443340"/>
                <a:ext cx="591986" cy="59198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 name="connsiteX9" fmla="*/ 296007 w 591986"/>
                  <a:gd name="connsiteY9" fmla="*/ 563620 h 591986"/>
                  <a:gd name="connsiteX10" fmla="*/ 106828 w 591986"/>
                  <a:gd name="connsiteY10" fmla="*/ 485131 h 591986"/>
                  <a:gd name="connsiteX11" fmla="*/ 28339 w 591986"/>
                  <a:gd name="connsiteY11" fmla="*/ 295979 h 591986"/>
                  <a:gd name="connsiteX12" fmla="*/ 106828 w 591986"/>
                  <a:gd name="connsiteY12" fmla="*/ 106828 h 591986"/>
                  <a:gd name="connsiteX13" fmla="*/ 296007 w 591986"/>
                  <a:gd name="connsiteY13" fmla="*/ 28339 h 591986"/>
                  <a:gd name="connsiteX14" fmla="*/ 485158 w 591986"/>
                  <a:gd name="connsiteY14" fmla="*/ 106801 h 591986"/>
                  <a:gd name="connsiteX15" fmla="*/ 563620 w 591986"/>
                  <a:gd name="connsiteY15" fmla="*/ 295952 h 591986"/>
                  <a:gd name="connsiteX16" fmla="*/ 485158 w 591986"/>
                  <a:gd name="connsiteY16" fmla="*/ 485104 h 591986"/>
                  <a:gd name="connsiteX17" fmla="*/ 296007 w 591986"/>
                  <a:gd name="connsiteY17" fmla="*/ 56362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moveTo>
                      <a:pt x="296007" y="563620"/>
                    </a:moveTo>
                    <a:cubicBezTo>
                      <a:pt x="222195" y="563620"/>
                      <a:pt x="155346" y="533622"/>
                      <a:pt x="106828" y="485131"/>
                    </a:cubicBezTo>
                    <a:cubicBezTo>
                      <a:pt x="58336" y="436613"/>
                      <a:pt x="28339" y="369791"/>
                      <a:pt x="28339" y="295979"/>
                    </a:cubicBezTo>
                    <a:cubicBezTo>
                      <a:pt x="28339" y="222168"/>
                      <a:pt x="58336" y="155319"/>
                      <a:pt x="106828" y="106828"/>
                    </a:cubicBezTo>
                    <a:cubicBezTo>
                      <a:pt x="155346" y="58336"/>
                      <a:pt x="222195" y="28366"/>
                      <a:pt x="296007" y="28339"/>
                    </a:cubicBezTo>
                    <a:cubicBezTo>
                      <a:pt x="369818" y="28339"/>
                      <a:pt x="436640" y="58336"/>
                      <a:pt x="485158" y="106801"/>
                    </a:cubicBezTo>
                    <a:cubicBezTo>
                      <a:pt x="533650" y="155292"/>
                      <a:pt x="563620" y="222141"/>
                      <a:pt x="563620" y="295952"/>
                    </a:cubicBezTo>
                    <a:cubicBezTo>
                      <a:pt x="563620" y="369764"/>
                      <a:pt x="533623" y="436613"/>
                      <a:pt x="485158" y="485104"/>
                    </a:cubicBezTo>
                    <a:cubicBezTo>
                      <a:pt x="436640" y="533622"/>
                      <a:pt x="369818" y="563620"/>
                      <a:pt x="296007" y="563620"/>
                    </a:cubicBezTo>
                    <a:close/>
                  </a:path>
                </a:pathLst>
              </a:custGeom>
              <a:solidFill>
                <a:schemeClr val="bg1"/>
              </a:solidFill>
              <a:ln w="2699" cap="flat">
                <a:noFill/>
                <a:prstDash val="solid"/>
                <a:miter/>
              </a:ln>
            </p:spPr>
            <p:txBody>
              <a:bodyPr rtlCol="0" anchor="ctr"/>
              <a:lstStyle/>
              <a:p>
                <a:endParaRPr lang="zh-TW" altLang="en-US"/>
              </a:p>
            </p:txBody>
          </p:sp>
          <p:sp>
            <p:nvSpPr>
              <p:cNvPr id="12" name="手繪多邊形: 圖案 11">
                <a:extLst>
                  <a:ext uri="{FF2B5EF4-FFF2-40B4-BE49-F238E27FC236}">
                    <a16:creationId xmlns:a16="http://schemas.microsoft.com/office/drawing/2014/main" id="{B88CECCB-A815-49A8-97B7-2AB9F384117E}"/>
                  </a:ext>
                </a:extLst>
              </p:cNvPr>
              <p:cNvSpPr/>
              <p:nvPr/>
            </p:nvSpPr>
            <p:spPr>
              <a:xfrm>
                <a:off x="3174625" y="1612828"/>
                <a:ext cx="2719" cy="2719"/>
              </a:xfrm>
              <a:custGeom>
                <a:avLst/>
                <a:gdLst>
                  <a:gd name="connsiteX0" fmla="*/ 0 w 2719"/>
                  <a:gd name="connsiteY0" fmla="*/ 0 h 2719"/>
                  <a:gd name="connsiteX1" fmla="*/ 0 w 2719"/>
                  <a:gd name="connsiteY1" fmla="*/ 0 h 2719"/>
                  <a:gd name="connsiteX2" fmla="*/ 0 w 2719"/>
                  <a:gd name="connsiteY2" fmla="*/ 0 h 2719"/>
                </a:gdLst>
                <a:ahLst/>
                <a:cxnLst>
                  <a:cxn ang="0">
                    <a:pos x="connsiteX0" y="connsiteY0"/>
                  </a:cxn>
                  <a:cxn ang="0">
                    <a:pos x="connsiteX1" y="connsiteY1"/>
                  </a:cxn>
                  <a:cxn ang="0">
                    <a:pos x="connsiteX2" y="connsiteY2"/>
                  </a:cxn>
                </a:cxnLst>
                <a:rect l="l" t="t" r="r" b="b"/>
                <a:pathLst>
                  <a:path w="2719" h="2719">
                    <a:moveTo>
                      <a:pt x="0" y="0"/>
                    </a:moveTo>
                    <a:lnTo>
                      <a:pt x="0" y="0"/>
                    </a:lnTo>
                    <a:lnTo>
                      <a:pt x="0" y="0"/>
                    </a:lnTo>
                    <a:close/>
                  </a:path>
                </a:pathLst>
              </a:custGeom>
              <a:solidFill>
                <a:srgbClr val="3C3636"/>
              </a:solidFill>
              <a:ln w="2699" cap="flat">
                <a:noFill/>
                <a:prstDash val="solid"/>
                <a:miter/>
              </a:ln>
            </p:spPr>
            <p:txBody>
              <a:bodyPr rtlCol="0" anchor="ctr"/>
              <a:lstStyle/>
              <a:p>
                <a:endParaRPr lang="zh-TW" altLang="en-US"/>
              </a:p>
            </p:txBody>
          </p:sp>
        </p:grpSp>
        <p:grpSp>
          <p:nvGrpSpPr>
            <p:cNvPr id="13" name="圖形 3">
              <a:extLst>
                <a:ext uri="{FF2B5EF4-FFF2-40B4-BE49-F238E27FC236}">
                  <a16:creationId xmlns:a16="http://schemas.microsoft.com/office/drawing/2014/main" id="{188B5D3D-AC08-483C-8262-FA634A70D08C}"/>
                </a:ext>
              </a:extLst>
            </p:cNvPr>
            <p:cNvGrpSpPr/>
            <p:nvPr/>
          </p:nvGrpSpPr>
          <p:grpSpPr>
            <a:xfrm>
              <a:off x="2869467" y="1555073"/>
              <a:ext cx="324000" cy="324000"/>
              <a:chOff x="2883459" y="1589053"/>
              <a:chExt cx="296009" cy="268090"/>
            </a:xfrm>
            <a:noFill/>
          </p:grpSpPr>
          <p:sp>
            <p:nvSpPr>
              <p:cNvPr id="14" name="手繪多邊形: 圖案 13">
                <a:extLst>
                  <a:ext uri="{FF2B5EF4-FFF2-40B4-BE49-F238E27FC236}">
                    <a16:creationId xmlns:a16="http://schemas.microsoft.com/office/drawing/2014/main" id="{6F505050-3536-41A5-B816-FED818530437}"/>
                  </a:ext>
                </a:extLst>
              </p:cNvPr>
              <p:cNvSpPr/>
              <p:nvPr/>
            </p:nvSpPr>
            <p:spPr>
              <a:xfrm>
                <a:off x="2965266" y="1589053"/>
                <a:ext cx="214202" cy="268090"/>
              </a:xfrm>
              <a:custGeom>
                <a:avLst/>
                <a:gdLst>
                  <a:gd name="connsiteX0" fmla="*/ 435 w 214202"/>
                  <a:gd name="connsiteY0" fmla="*/ 135009 h 268090"/>
                  <a:gd name="connsiteX1" fmla="*/ 65897 w 214202"/>
                  <a:gd name="connsiteY1" fmla="*/ 57254 h 268090"/>
                  <a:gd name="connsiteX2" fmla="*/ 69134 w 214202"/>
                  <a:gd name="connsiteY2" fmla="*/ 31227 h 268090"/>
                  <a:gd name="connsiteX3" fmla="*/ 78625 w 214202"/>
                  <a:gd name="connsiteY3" fmla="*/ 2208 h 268090"/>
                  <a:gd name="connsiteX4" fmla="*/ 103455 w 214202"/>
                  <a:gd name="connsiteY4" fmla="*/ 11972 h 268090"/>
                  <a:gd name="connsiteX5" fmla="*/ 98315 w 214202"/>
                  <a:gd name="connsiteY5" fmla="*/ 104413 h 268090"/>
                  <a:gd name="connsiteX6" fmla="*/ 182217 w 214202"/>
                  <a:gd name="connsiteY6" fmla="*/ 104413 h 268090"/>
                  <a:gd name="connsiteX7" fmla="*/ 212214 w 214202"/>
                  <a:gd name="connsiteY7" fmla="*/ 116842 h 268090"/>
                  <a:gd name="connsiteX8" fmla="*/ 192660 w 214202"/>
                  <a:gd name="connsiteY8" fmla="*/ 147383 h 268090"/>
                  <a:gd name="connsiteX9" fmla="*/ 209304 w 214202"/>
                  <a:gd name="connsiteY9" fmla="*/ 158724 h 268090"/>
                  <a:gd name="connsiteX10" fmla="*/ 190049 w 214202"/>
                  <a:gd name="connsiteY10" fmla="*/ 188423 h 268090"/>
                  <a:gd name="connsiteX11" fmla="*/ 206476 w 214202"/>
                  <a:gd name="connsiteY11" fmla="*/ 199465 h 268090"/>
                  <a:gd name="connsiteX12" fmla="*/ 187520 w 214202"/>
                  <a:gd name="connsiteY12" fmla="*/ 228374 h 268090"/>
                  <a:gd name="connsiteX13" fmla="*/ 203729 w 214202"/>
                  <a:gd name="connsiteY13" fmla="*/ 239117 h 268090"/>
                  <a:gd name="connsiteX14" fmla="*/ 180422 w 214202"/>
                  <a:gd name="connsiteY14" fmla="*/ 267619 h 268090"/>
                  <a:gd name="connsiteX15" fmla="*/ 111614 w 214202"/>
                  <a:gd name="connsiteY15" fmla="*/ 267619 h 268090"/>
                  <a:gd name="connsiteX16" fmla="*/ 69106 w 214202"/>
                  <a:gd name="connsiteY16" fmla="*/ 267619 h 268090"/>
                  <a:gd name="connsiteX17" fmla="*/ 49280 w 214202"/>
                  <a:gd name="connsiteY17" fmla="*/ 267619 h 268090"/>
                  <a:gd name="connsiteX18" fmla="*/ 23688 w 214202"/>
                  <a:gd name="connsiteY18" fmla="*/ 248989 h 268090"/>
                  <a:gd name="connsiteX19" fmla="*/ 0 w 214202"/>
                  <a:gd name="connsiteY19" fmla="*/ 239688 h 26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4202" h="268090">
                    <a:moveTo>
                      <a:pt x="435" y="135009"/>
                    </a:moveTo>
                    <a:cubicBezTo>
                      <a:pt x="435" y="135009"/>
                      <a:pt x="58336" y="107350"/>
                      <a:pt x="65897" y="57254"/>
                    </a:cubicBezTo>
                    <a:cubicBezTo>
                      <a:pt x="67203" y="48633"/>
                      <a:pt x="68562" y="39930"/>
                      <a:pt x="69134" y="31227"/>
                    </a:cubicBezTo>
                    <a:cubicBezTo>
                      <a:pt x="69841" y="20212"/>
                      <a:pt x="66278" y="8110"/>
                      <a:pt x="78625" y="2208"/>
                    </a:cubicBezTo>
                    <a:cubicBezTo>
                      <a:pt x="89476" y="-2959"/>
                      <a:pt x="98370" y="1202"/>
                      <a:pt x="103455" y="11972"/>
                    </a:cubicBezTo>
                    <a:cubicBezTo>
                      <a:pt x="115476" y="37346"/>
                      <a:pt x="112104" y="85430"/>
                      <a:pt x="98315" y="104413"/>
                    </a:cubicBezTo>
                    <a:cubicBezTo>
                      <a:pt x="98315" y="104413"/>
                      <a:pt x="181999" y="104413"/>
                      <a:pt x="182217" y="104413"/>
                    </a:cubicBezTo>
                    <a:cubicBezTo>
                      <a:pt x="193748" y="104413"/>
                      <a:pt x="206884" y="104821"/>
                      <a:pt x="212214" y="116842"/>
                    </a:cubicBezTo>
                    <a:cubicBezTo>
                      <a:pt x="219204" y="132561"/>
                      <a:pt x="206585" y="144990"/>
                      <a:pt x="192660" y="147383"/>
                    </a:cubicBezTo>
                    <a:cubicBezTo>
                      <a:pt x="199704" y="148526"/>
                      <a:pt x="205986" y="151408"/>
                      <a:pt x="209304" y="158724"/>
                    </a:cubicBezTo>
                    <a:cubicBezTo>
                      <a:pt x="216212" y="174009"/>
                      <a:pt x="203783" y="186111"/>
                      <a:pt x="190049" y="188423"/>
                    </a:cubicBezTo>
                    <a:cubicBezTo>
                      <a:pt x="196984" y="189538"/>
                      <a:pt x="203212" y="192339"/>
                      <a:pt x="206476" y="199465"/>
                    </a:cubicBezTo>
                    <a:cubicBezTo>
                      <a:pt x="213302" y="214341"/>
                      <a:pt x="201064" y="226117"/>
                      <a:pt x="187520" y="228374"/>
                    </a:cubicBezTo>
                    <a:cubicBezTo>
                      <a:pt x="194373" y="229462"/>
                      <a:pt x="200493" y="232182"/>
                      <a:pt x="203729" y="239117"/>
                    </a:cubicBezTo>
                    <a:cubicBezTo>
                      <a:pt x="211235" y="255245"/>
                      <a:pt x="195407" y="267619"/>
                      <a:pt x="180422" y="267619"/>
                    </a:cubicBezTo>
                    <a:cubicBezTo>
                      <a:pt x="157495" y="267619"/>
                      <a:pt x="134568" y="267619"/>
                      <a:pt x="111614" y="267619"/>
                    </a:cubicBezTo>
                    <a:cubicBezTo>
                      <a:pt x="95106" y="267619"/>
                      <a:pt x="85615" y="267619"/>
                      <a:pt x="69106" y="267619"/>
                    </a:cubicBezTo>
                    <a:cubicBezTo>
                      <a:pt x="62797" y="267619"/>
                      <a:pt x="55481" y="268680"/>
                      <a:pt x="49280" y="267619"/>
                    </a:cubicBezTo>
                    <a:cubicBezTo>
                      <a:pt x="38129" y="265715"/>
                      <a:pt x="29671" y="257203"/>
                      <a:pt x="23688" y="248989"/>
                    </a:cubicBezTo>
                    <a:cubicBezTo>
                      <a:pt x="19119" y="242761"/>
                      <a:pt x="6065" y="238845"/>
                      <a:pt x="0" y="239688"/>
                    </a:cubicBezTo>
                  </a:path>
                </a:pathLst>
              </a:custGeom>
              <a:noFill/>
              <a:ln w="25937" cap="rnd">
                <a:solidFill>
                  <a:schemeClr val="bg1"/>
                </a:solidFill>
                <a:prstDash val="solid"/>
                <a:round/>
              </a:ln>
            </p:spPr>
            <p:txBody>
              <a:bodyPr rtlCol="0" anchor="ctr"/>
              <a:lstStyle/>
              <a:p>
                <a:endParaRPr lang="zh-TW" altLang="en-US"/>
              </a:p>
            </p:txBody>
          </p:sp>
          <p:sp>
            <p:nvSpPr>
              <p:cNvPr id="15" name="手繪多邊形: 圖案 14">
                <a:extLst>
                  <a:ext uri="{FF2B5EF4-FFF2-40B4-BE49-F238E27FC236}">
                    <a16:creationId xmlns:a16="http://schemas.microsoft.com/office/drawing/2014/main" id="{88B13829-BC17-4F96-B8EE-257C962B60B5}"/>
                  </a:ext>
                </a:extLst>
              </p:cNvPr>
              <p:cNvSpPr/>
              <p:nvPr/>
            </p:nvSpPr>
            <p:spPr>
              <a:xfrm>
                <a:off x="2883459" y="1710219"/>
                <a:ext cx="81834" cy="145746"/>
              </a:xfrm>
              <a:custGeom>
                <a:avLst/>
                <a:gdLst>
                  <a:gd name="connsiteX0" fmla="*/ 0 w 81834"/>
                  <a:gd name="connsiteY0" fmla="*/ 0 h 145746"/>
                  <a:gd name="connsiteX1" fmla="*/ 81834 w 81834"/>
                  <a:gd name="connsiteY1" fmla="*/ 0 h 145746"/>
                  <a:gd name="connsiteX2" fmla="*/ 81834 w 81834"/>
                  <a:gd name="connsiteY2" fmla="*/ 145746 h 145746"/>
                  <a:gd name="connsiteX3" fmla="*/ 0 w 81834"/>
                  <a:gd name="connsiteY3" fmla="*/ 145746 h 145746"/>
                </a:gdLst>
                <a:ahLst/>
                <a:cxnLst>
                  <a:cxn ang="0">
                    <a:pos x="connsiteX0" y="connsiteY0"/>
                  </a:cxn>
                  <a:cxn ang="0">
                    <a:pos x="connsiteX1" y="connsiteY1"/>
                  </a:cxn>
                  <a:cxn ang="0">
                    <a:pos x="connsiteX2" y="connsiteY2"/>
                  </a:cxn>
                  <a:cxn ang="0">
                    <a:pos x="connsiteX3" y="connsiteY3"/>
                  </a:cxn>
                </a:cxnLst>
                <a:rect l="l" t="t" r="r" b="b"/>
                <a:pathLst>
                  <a:path w="81834" h="145746">
                    <a:moveTo>
                      <a:pt x="0" y="0"/>
                    </a:moveTo>
                    <a:lnTo>
                      <a:pt x="81834" y="0"/>
                    </a:lnTo>
                    <a:lnTo>
                      <a:pt x="81834" y="145746"/>
                    </a:lnTo>
                    <a:lnTo>
                      <a:pt x="0" y="145746"/>
                    </a:lnTo>
                    <a:close/>
                  </a:path>
                </a:pathLst>
              </a:custGeom>
              <a:noFill/>
              <a:ln w="25937" cap="rnd">
                <a:solidFill>
                  <a:schemeClr val="bg1"/>
                </a:solidFill>
                <a:prstDash val="solid"/>
                <a:round/>
              </a:ln>
            </p:spPr>
            <p:txBody>
              <a:bodyPr rtlCol="0" anchor="ctr"/>
              <a:lstStyle/>
              <a:p>
                <a:endParaRPr lang="zh-TW" altLang="en-US"/>
              </a:p>
            </p:txBody>
          </p:sp>
        </p:grpSp>
      </p:grpSp>
    </p:spTree>
    <p:extLst>
      <p:ext uri="{BB962C8B-B14F-4D97-AF65-F5344CB8AC3E}">
        <p14:creationId xmlns:p14="http://schemas.microsoft.com/office/powerpoint/2010/main" val="347543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a:extLst>
              <a:ext uri="{FF2B5EF4-FFF2-40B4-BE49-F238E27FC236}">
                <a16:creationId xmlns:a16="http://schemas.microsoft.com/office/drawing/2014/main" id="{F5C559E5-D7C5-47C1-A356-23E3DFEEB0DB}"/>
              </a:ext>
            </a:extLst>
          </p:cNvPr>
          <p:cNvSpPr/>
          <p:nvPr/>
        </p:nvSpPr>
        <p:spPr>
          <a:xfrm flipH="1">
            <a:off x="4622842" y="1388409"/>
            <a:ext cx="4144637" cy="826599"/>
          </a:xfrm>
          <a:prstGeom prst="snip2DiagRect">
            <a:avLst>
              <a:gd name="adj1" fmla="val 0"/>
              <a:gd name="adj2" fmla="val 17253"/>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333333"/>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156" name="矩形 155">
            <a:extLst>
              <a:ext uri="{FF2B5EF4-FFF2-40B4-BE49-F238E27FC236}">
                <a16:creationId xmlns:a16="http://schemas.microsoft.com/office/drawing/2014/main" id="{C0A1C10E-509A-4FC5-B751-97DE1C55CFA2}"/>
              </a:ext>
            </a:extLst>
          </p:cNvPr>
          <p:cNvSpPr/>
          <p:nvPr/>
        </p:nvSpPr>
        <p:spPr>
          <a:xfrm rot="10800000">
            <a:off x="429207" y="2852048"/>
            <a:ext cx="8338274" cy="1941482"/>
          </a:xfrm>
          <a:prstGeom prst="rect">
            <a:avLst/>
          </a:prstGeom>
          <a:gradFill>
            <a:gsLst>
              <a:gs pos="0">
                <a:srgbClr val="0070C0">
                  <a:alpha val="78000"/>
                </a:srgbClr>
              </a:gs>
              <a:gs pos="100000">
                <a:srgbClr val="031B71">
                  <a:alpha val="2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矩形 103">
            <a:extLst>
              <a:ext uri="{FF2B5EF4-FFF2-40B4-BE49-F238E27FC236}">
                <a16:creationId xmlns:a16="http://schemas.microsoft.com/office/drawing/2014/main" id="{F8A8214A-AA0E-42E0-A182-C40A1AC76806}"/>
              </a:ext>
            </a:extLst>
          </p:cNvPr>
          <p:cNvSpPr/>
          <p:nvPr/>
        </p:nvSpPr>
        <p:spPr>
          <a:xfrm>
            <a:off x="412645" y="2860126"/>
            <a:ext cx="8354835" cy="1941752"/>
          </a:xfrm>
          <a:prstGeom prst="rect">
            <a:avLst/>
          </a:prstGeom>
          <a:gradFill>
            <a:gsLst>
              <a:gs pos="0">
                <a:srgbClr val="0070C0">
                  <a:alpha val="80000"/>
                </a:srgbClr>
              </a:gs>
              <a:gs pos="100000">
                <a:srgbClr val="031B71">
                  <a:alpha val="50000"/>
                </a:srgbClr>
              </a:gs>
            </a:gsLst>
            <a:lin ang="5400000" scaled="0"/>
          </a:gra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591"/>
          </a:p>
        </p:txBody>
      </p:sp>
      <p:sp>
        <p:nvSpPr>
          <p:cNvPr id="108" name="矩形 107">
            <a:extLst>
              <a:ext uri="{FF2B5EF4-FFF2-40B4-BE49-F238E27FC236}">
                <a16:creationId xmlns:a16="http://schemas.microsoft.com/office/drawing/2014/main" id="{B48C953E-7109-4FAC-832B-3097B3456F95}"/>
              </a:ext>
            </a:extLst>
          </p:cNvPr>
          <p:cNvSpPr/>
          <p:nvPr/>
        </p:nvSpPr>
        <p:spPr>
          <a:xfrm rot="16200000">
            <a:off x="1693577" y="1581333"/>
            <a:ext cx="1931267" cy="4493130"/>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4" name="Rectangle 3">
            <a:extLst>
              <a:ext uri="{FF2B5EF4-FFF2-40B4-BE49-F238E27FC236}">
                <a16:creationId xmlns:a16="http://schemas.microsoft.com/office/drawing/2014/main" id="{B36451B1-9753-4F71-8066-A0213834FEEC}"/>
              </a:ext>
            </a:extLst>
          </p:cNvPr>
          <p:cNvSpPr/>
          <p:nvPr/>
        </p:nvSpPr>
        <p:spPr>
          <a:xfrm flipH="1">
            <a:off x="3379483" y="4589051"/>
            <a:ext cx="2402752" cy="396154"/>
          </a:xfrm>
          <a:prstGeom prst="roundRect">
            <a:avLst>
              <a:gd name="adj" fmla="val 50000"/>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050">
              <a:latin typeface="Arial" panose="020B0604020202020204" pitchFamily="34" charset="0"/>
              <a:cs typeface="Arial" panose="020B0604020202020204" pitchFamily="34" charset="0"/>
              <a:sym typeface="Arial" panose="020B0604020202020204" pitchFamily="34" charset="0"/>
            </a:endParaRPr>
          </a:p>
        </p:txBody>
      </p:sp>
      <p:sp>
        <p:nvSpPr>
          <p:cNvPr id="2" name="標題 1">
            <a:extLst>
              <a:ext uri="{FF2B5EF4-FFF2-40B4-BE49-F238E27FC236}">
                <a16:creationId xmlns:a16="http://schemas.microsoft.com/office/drawing/2014/main" id="{A5D1FB43-94E8-4AAF-AB14-426164AFB321}"/>
              </a:ext>
            </a:extLst>
          </p:cNvPr>
          <p:cNvSpPr>
            <a:spLocks noGrp="1"/>
          </p:cNvSpPr>
          <p:nvPr>
            <p:ph type="title"/>
          </p:nvPr>
        </p:nvSpPr>
        <p:spPr>
          <a:xfrm>
            <a:off x="412646" y="1"/>
            <a:ext cx="8856860" cy="949204"/>
          </a:xfrm>
        </p:spPr>
        <p:txBody>
          <a:bodyPr>
            <a:normAutofit fontScale="90000"/>
          </a:bodyPr>
          <a:lstStyle/>
          <a:p>
            <a:pPr>
              <a:lnSpc>
                <a:spcPts val="3825"/>
              </a:lnSpc>
            </a:pPr>
            <a:r>
              <a:rPr lang="zh-TW" altLang="en-US" dirty="0"/>
              <a:t>Amazing massive storage </a:t>
            </a:r>
            <a:r>
              <a:rPr lang="en-US" altLang="zh-TW" dirty="0"/>
              <a:t>-</a:t>
            </a:r>
            <a:br>
              <a:rPr lang="en-US" altLang="zh-TW" sz="2200" dirty="0"/>
            </a:br>
            <a:r>
              <a:rPr lang="en-US" altLang="zh-TW" sz="2200" dirty="0"/>
              <a:t>The best data carrier of big data analysis/edge computing/AI inference</a:t>
            </a:r>
            <a:endParaRPr lang="zh-TW" altLang="en-US" dirty="0"/>
          </a:p>
        </p:txBody>
      </p:sp>
      <p:grpSp>
        <p:nvGrpSpPr>
          <p:cNvPr id="19" name="群組 18">
            <a:extLst>
              <a:ext uri="{FF2B5EF4-FFF2-40B4-BE49-F238E27FC236}">
                <a16:creationId xmlns:a16="http://schemas.microsoft.com/office/drawing/2014/main" id="{CBFE41A9-0724-44D3-8A22-C5A7E126981B}"/>
              </a:ext>
            </a:extLst>
          </p:cNvPr>
          <p:cNvGrpSpPr/>
          <p:nvPr/>
        </p:nvGrpSpPr>
        <p:grpSpPr>
          <a:xfrm>
            <a:off x="2732166" y="1454175"/>
            <a:ext cx="1068286" cy="987799"/>
            <a:chOff x="2807562" y="1454175"/>
            <a:chExt cx="1068286" cy="987799"/>
          </a:xfrm>
        </p:grpSpPr>
        <p:grpSp>
          <p:nvGrpSpPr>
            <p:cNvPr id="46" name="圖形 18">
              <a:extLst>
                <a:ext uri="{FF2B5EF4-FFF2-40B4-BE49-F238E27FC236}">
                  <a16:creationId xmlns:a16="http://schemas.microsoft.com/office/drawing/2014/main" id="{68445323-E201-4A8F-A340-C358D1550214}"/>
                </a:ext>
              </a:extLst>
            </p:cNvPr>
            <p:cNvGrpSpPr/>
            <p:nvPr/>
          </p:nvGrpSpPr>
          <p:grpSpPr>
            <a:xfrm>
              <a:off x="2807562" y="1595317"/>
              <a:ext cx="1068286" cy="846657"/>
              <a:chOff x="8338475" y="3282973"/>
              <a:chExt cx="1365427" cy="1085848"/>
            </a:xfrm>
          </p:grpSpPr>
          <p:sp>
            <p:nvSpPr>
              <p:cNvPr id="47" name="手繪多邊形: 圖案 46">
                <a:extLst>
                  <a:ext uri="{FF2B5EF4-FFF2-40B4-BE49-F238E27FC236}">
                    <a16:creationId xmlns:a16="http://schemas.microsoft.com/office/drawing/2014/main" id="{0D9F497C-4E9B-440F-94D7-A8640EF16420}"/>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48" name="手繪多邊形: 圖案 47">
                <a:extLst>
                  <a:ext uri="{FF2B5EF4-FFF2-40B4-BE49-F238E27FC236}">
                    <a16:creationId xmlns:a16="http://schemas.microsoft.com/office/drawing/2014/main" id="{607E06AD-8300-4174-BAA9-4F342A36B9B6}"/>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FFFFFF"/>
              </a:solidFill>
              <a:ln w="1905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49" name="手繪多邊形: 圖案 48">
                <a:extLst>
                  <a:ext uri="{FF2B5EF4-FFF2-40B4-BE49-F238E27FC236}">
                    <a16:creationId xmlns:a16="http://schemas.microsoft.com/office/drawing/2014/main" id="{A2C382D9-8935-4BA5-88E7-4E35A635695E}"/>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chemeClr val="bg1"/>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50" name="手繪多邊形: 圖案 49">
                <a:extLst>
                  <a:ext uri="{FF2B5EF4-FFF2-40B4-BE49-F238E27FC236}">
                    <a16:creationId xmlns:a16="http://schemas.microsoft.com/office/drawing/2014/main" id="{1902AA9E-2192-43F1-A7BA-65E90174E8DC}"/>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chemeClr val="bg1"/>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51" name="手繪多邊形: 圖案 50">
                <a:extLst>
                  <a:ext uri="{FF2B5EF4-FFF2-40B4-BE49-F238E27FC236}">
                    <a16:creationId xmlns:a16="http://schemas.microsoft.com/office/drawing/2014/main" id="{8FC7121C-1078-4E0D-B38C-DE2B65AA725D}"/>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52" name="手繪多邊形: 圖案 51">
                <a:extLst>
                  <a:ext uri="{FF2B5EF4-FFF2-40B4-BE49-F238E27FC236}">
                    <a16:creationId xmlns:a16="http://schemas.microsoft.com/office/drawing/2014/main" id="{AB155C11-94BC-4B13-B725-5BFAE9C2D3F8}"/>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53" name="手繪多邊形: 圖案 52">
                <a:extLst>
                  <a:ext uri="{FF2B5EF4-FFF2-40B4-BE49-F238E27FC236}">
                    <a16:creationId xmlns:a16="http://schemas.microsoft.com/office/drawing/2014/main" id="{B133DA79-5197-40EF-BB42-BB620D1D198B}"/>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54" name="手繪多邊形: 圖案 53">
                <a:extLst>
                  <a:ext uri="{FF2B5EF4-FFF2-40B4-BE49-F238E27FC236}">
                    <a16:creationId xmlns:a16="http://schemas.microsoft.com/office/drawing/2014/main" id="{8F5EED88-5284-4962-834D-86F53B6C1A00}"/>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chemeClr val="bg1"/>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55" name="手繪多邊形: 圖案 54">
                <a:extLst>
                  <a:ext uri="{FF2B5EF4-FFF2-40B4-BE49-F238E27FC236}">
                    <a16:creationId xmlns:a16="http://schemas.microsoft.com/office/drawing/2014/main" id="{A6A67CDA-0E66-4408-8D5F-FFF4E72E2069}"/>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bg1"/>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56" name="手繪多邊形: 圖案 55">
                <a:extLst>
                  <a:ext uri="{FF2B5EF4-FFF2-40B4-BE49-F238E27FC236}">
                    <a16:creationId xmlns:a16="http://schemas.microsoft.com/office/drawing/2014/main" id="{A858E20A-4E4E-4AE9-9D19-E111EE84BF5E}"/>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57" name="手繪多邊形: 圖案 56">
                <a:extLst>
                  <a:ext uri="{FF2B5EF4-FFF2-40B4-BE49-F238E27FC236}">
                    <a16:creationId xmlns:a16="http://schemas.microsoft.com/office/drawing/2014/main" id="{8CAD5E24-6F88-4B36-9229-4B60670CE5B3}"/>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58" name="手繪多邊形: 圖案 57">
                <a:extLst>
                  <a:ext uri="{FF2B5EF4-FFF2-40B4-BE49-F238E27FC236}">
                    <a16:creationId xmlns:a16="http://schemas.microsoft.com/office/drawing/2014/main" id="{E30F8858-8842-40D7-92B7-EC226F438548}"/>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59" name="手繪多邊形: 圖案 58">
                <a:extLst>
                  <a:ext uri="{FF2B5EF4-FFF2-40B4-BE49-F238E27FC236}">
                    <a16:creationId xmlns:a16="http://schemas.microsoft.com/office/drawing/2014/main" id="{E5F2B2C6-7184-4098-9FB2-1FC402821AF9}"/>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60" name="手繪多邊形: 圖案 59">
                <a:extLst>
                  <a:ext uri="{FF2B5EF4-FFF2-40B4-BE49-F238E27FC236}">
                    <a16:creationId xmlns:a16="http://schemas.microsoft.com/office/drawing/2014/main" id="{E47B67E9-4E1E-4D96-82A6-2A210C89F8FB}"/>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bg1"/>
              </a:solidFill>
              <a:ln w="19050"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61" name="手繪多邊形: 圖案 60">
                <a:extLst>
                  <a:ext uri="{FF2B5EF4-FFF2-40B4-BE49-F238E27FC236}">
                    <a16:creationId xmlns:a16="http://schemas.microsoft.com/office/drawing/2014/main" id="{B6E40D0C-A2D6-4DE1-9D85-08553F0AD1AD}"/>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bg1"/>
              </a:solidFill>
              <a:ln w="19050"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62" name="手繪多邊形: 圖案 61">
                <a:extLst>
                  <a:ext uri="{FF2B5EF4-FFF2-40B4-BE49-F238E27FC236}">
                    <a16:creationId xmlns:a16="http://schemas.microsoft.com/office/drawing/2014/main" id="{A4021F1B-6590-415F-9998-BF8F9584E419}"/>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bg1"/>
              </a:solidFill>
              <a:ln w="19050"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63" name="手繪多邊形: 圖案 62">
                <a:extLst>
                  <a:ext uri="{FF2B5EF4-FFF2-40B4-BE49-F238E27FC236}">
                    <a16:creationId xmlns:a16="http://schemas.microsoft.com/office/drawing/2014/main" id="{AF434004-6B64-46ED-89E4-872FD01402B0}"/>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bg1"/>
              </a:solidFill>
              <a:ln w="19050"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64" name="手繪多邊形: 圖案 63">
                <a:extLst>
                  <a:ext uri="{FF2B5EF4-FFF2-40B4-BE49-F238E27FC236}">
                    <a16:creationId xmlns:a16="http://schemas.microsoft.com/office/drawing/2014/main" id="{942DCF56-2E61-42F1-9833-53C298E19D47}"/>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bg1"/>
              </a:solidFill>
              <a:ln w="19050"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65" name="手繪多邊形: 圖案 64">
                <a:extLst>
                  <a:ext uri="{FF2B5EF4-FFF2-40B4-BE49-F238E27FC236}">
                    <a16:creationId xmlns:a16="http://schemas.microsoft.com/office/drawing/2014/main" id="{F8CE9E5C-2714-4BCC-9B5F-CE2567E973D2}"/>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chemeClr val="bg1"/>
              </a:solidFill>
              <a:ln w="9525"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66" name="手繪多邊形: 圖案 65">
                <a:extLst>
                  <a:ext uri="{FF2B5EF4-FFF2-40B4-BE49-F238E27FC236}">
                    <a16:creationId xmlns:a16="http://schemas.microsoft.com/office/drawing/2014/main" id="{A09B0A13-D8CD-4D78-A939-233EDC3416F5}"/>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67" name="手繪多邊形: 圖案 66">
                <a:extLst>
                  <a:ext uri="{FF2B5EF4-FFF2-40B4-BE49-F238E27FC236}">
                    <a16:creationId xmlns:a16="http://schemas.microsoft.com/office/drawing/2014/main" id="{33897138-F49E-4D34-8769-1B0B369CD169}"/>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68" name="手繪多邊形: 圖案 67">
                <a:extLst>
                  <a:ext uri="{FF2B5EF4-FFF2-40B4-BE49-F238E27FC236}">
                    <a16:creationId xmlns:a16="http://schemas.microsoft.com/office/drawing/2014/main" id="{5ACE665A-D17E-4A12-A392-F50CACDA7C82}"/>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69" name="手繪多邊形: 圖案 68">
                <a:extLst>
                  <a:ext uri="{FF2B5EF4-FFF2-40B4-BE49-F238E27FC236}">
                    <a16:creationId xmlns:a16="http://schemas.microsoft.com/office/drawing/2014/main" id="{2A0385B2-182A-458B-A1B0-49B2FD1F2F13}"/>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70" name="手繪多邊形: 圖案 69">
                <a:extLst>
                  <a:ext uri="{FF2B5EF4-FFF2-40B4-BE49-F238E27FC236}">
                    <a16:creationId xmlns:a16="http://schemas.microsoft.com/office/drawing/2014/main" id="{A8D3C636-1015-417D-9AF1-40D07632B066}"/>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71" name="手繪多邊形: 圖案 70">
                <a:extLst>
                  <a:ext uri="{FF2B5EF4-FFF2-40B4-BE49-F238E27FC236}">
                    <a16:creationId xmlns:a16="http://schemas.microsoft.com/office/drawing/2014/main" id="{160A4AE6-F016-4C96-93BD-F523FE41A4B1}"/>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72" name="手繪多邊形: 圖案 71">
                <a:extLst>
                  <a:ext uri="{FF2B5EF4-FFF2-40B4-BE49-F238E27FC236}">
                    <a16:creationId xmlns:a16="http://schemas.microsoft.com/office/drawing/2014/main" id="{FC0BD80D-CF97-4484-952C-87605C44F536}"/>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73" name="手繪多邊形: 圖案 72">
                <a:extLst>
                  <a:ext uri="{FF2B5EF4-FFF2-40B4-BE49-F238E27FC236}">
                    <a16:creationId xmlns:a16="http://schemas.microsoft.com/office/drawing/2014/main" id="{1CFFEFDD-9A4C-4456-88B2-5814A31463E0}"/>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74" name="手繪多邊形: 圖案 73">
                <a:extLst>
                  <a:ext uri="{FF2B5EF4-FFF2-40B4-BE49-F238E27FC236}">
                    <a16:creationId xmlns:a16="http://schemas.microsoft.com/office/drawing/2014/main" id="{CD4E5665-E7C6-4740-82F1-0287B3C71464}"/>
                  </a:ext>
                </a:extLst>
              </p:cNvPr>
              <p:cNvSpPr/>
              <p:nvPr/>
            </p:nvSpPr>
            <p:spPr>
              <a:xfrm>
                <a:off x="891707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bg1"/>
              </a:solidFill>
              <a:ln w="12700" cap="flat">
                <a:solidFill>
                  <a:schemeClr val="bg1"/>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grpSp>
        <p:sp>
          <p:nvSpPr>
            <p:cNvPr id="75" name="矩形 12">
              <a:extLst>
                <a:ext uri="{FF2B5EF4-FFF2-40B4-BE49-F238E27FC236}">
                  <a16:creationId xmlns:a16="http://schemas.microsoft.com/office/drawing/2014/main" id="{6DC4CD58-AF56-4316-BB4D-6CDEE4E40D7B}"/>
                </a:ext>
              </a:extLst>
            </p:cNvPr>
            <p:cNvSpPr/>
            <p:nvPr/>
          </p:nvSpPr>
          <p:spPr>
            <a:xfrm>
              <a:off x="2839475" y="1454175"/>
              <a:ext cx="974285" cy="110677"/>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159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cs typeface="Arial" panose="020B0604020202020204" pitchFamily="34" charset="0"/>
              </a:endParaRPr>
            </a:p>
          </p:txBody>
        </p:sp>
      </p:grpSp>
      <p:sp>
        <p:nvSpPr>
          <p:cNvPr id="76" name="手繪多邊形: 圖案 75">
            <a:extLst>
              <a:ext uri="{FF2B5EF4-FFF2-40B4-BE49-F238E27FC236}">
                <a16:creationId xmlns:a16="http://schemas.microsoft.com/office/drawing/2014/main" id="{D30FA220-BA31-48B7-AB78-63D614B7C1DF}"/>
              </a:ext>
            </a:extLst>
          </p:cNvPr>
          <p:cNvSpPr/>
          <p:nvPr/>
        </p:nvSpPr>
        <p:spPr>
          <a:xfrm>
            <a:off x="3695047" y="2090783"/>
            <a:ext cx="432227" cy="582066"/>
          </a:xfrm>
          <a:custGeom>
            <a:avLst/>
            <a:gdLst>
              <a:gd name="connsiteX0" fmla="*/ 280467 w 560934"/>
              <a:gd name="connsiteY0" fmla="*/ 0 h 737028"/>
              <a:gd name="connsiteX1" fmla="*/ 555236 w 560934"/>
              <a:gd name="connsiteY1" fmla="*/ 85897 h 737028"/>
              <a:gd name="connsiteX2" fmla="*/ 558914 w 560934"/>
              <a:gd name="connsiteY2" fmla="*/ 99892 h 737028"/>
              <a:gd name="connsiteX3" fmla="*/ 560934 w 560934"/>
              <a:gd name="connsiteY3" fmla="*/ 99892 h 737028"/>
              <a:gd name="connsiteX4" fmla="*/ 560934 w 560934"/>
              <a:gd name="connsiteY4" fmla="*/ 107577 h 737028"/>
              <a:gd name="connsiteX5" fmla="*/ 560934 w 560934"/>
              <a:gd name="connsiteY5" fmla="*/ 629451 h 737028"/>
              <a:gd name="connsiteX6" fmla="*/ 560934 w 560934"/>
              <a:gd name="connsiteY6" fmla="*/ 630091 h 737028"/>
              <a:gd name="connsiteX7" fmla="*/ 560766 w 560934"/>
              <a:gd name="connsiteY7" fmla="*/ 630091 h 737028"/>
              <a:gd name="connsiteX8" fmla="*/ 555236 w 560934"/>
              <a:gd name="connsiteY8" fmla="*/ 651132 h 737028"/>
              <a:gd name="connsiteX9" fmla="*/ 280467 w 560934"/>
              <a:gd name="connsiteY9" fmla="*/ 737028 h 737028"/>
              <a:gd name="connsiteX10" fmla="*/ 0 w 560934"/>
              <a:gd name="connsiteY10" fmla="*/ 629451 h 737028"/>
              <a:gd name="connsiteX11" fmla="*/ 5698 w 560934"/>
              <a:gd name="connsiteY11" fmla="*/ 607771 h 737028"/>
              <a:gd name="connsiteX12" fmla="*/ 15368 w 560934"/>
              <a:gd name="connsiteY12" fmla="*/ 595822 h 737028"/>
              <a:gd name="connsiteX13" fmla="*/ 15368 w 560934"/>
              <a:gd name="connsiteY13" fmla="*/ 141206 h 737028"/>
              <a:gd name="connsiteX14" fmla="*/ 5698 w 560934"/>
              <a:gd name="connsiteY14" fmla="*/ 129258 h 737028"/>
              <a:gd name="connsiteX15" fmla="*/ 0 w 560934"/>
              <a:gd name="connsiteY15" fmla="*/ 107577 h 737028"/>
              <a:gd name="connsiteX16" fmla="*/ 280467 w 560934"/>
              <a:gd name="connsiteY16" fmla="*/ 0 h 73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934" h="737028">
                <a:moveTo>
                  <a:pt x="280467" y="0"/>
                </a:moveTo>
                <a:cubicBezTo>
                  <a:pt x="416003" y="0"/>
                  <a:pt x="529084" y="36876"/>
                  <a:pt x="555236" y="85897"/>
                </a:cubicBezTo>
                <a:lnTo>
                  <a:pt x="558914" y="99892"/>
                </a:lnTo>
                <a:lnTo>
                  <a:pt x="560934" y="99892"/>
                </a:lnTo>
                <a:lnTo>
                  <a:pt x="560934" y="107577"/>
                </a:lnTo>
                <a:lnTo>
                  <a:pt x="560934" y="629451"/>
                </a:lnTo>
                <a:lnTo>
                  <a:pt x="560934" y="630091"/>
                </a:lnTo>
                <a:lnTo>
                  <a:pt x="560766" y="630091"/>
                </a:lnTo>
                <a:lnTo>
                  <a:pt x="555236" y="651132"/>
                </a:lnTo>
                <a:cubicBezTo>
                  <a:pt x="529084" y="700153"/>
                  <a:pt x="416003" y="737028"/>
                  <a:pt x="280467" y="737028"/>
                </a:cubicBezTo>
                <a:cubicBezTo>
                  <a:pt x="125569" y="737028"/>
                  <a:pt x="0" y="688864"/>
                  <a:pt x="0" y="629451"/>
                </a:cubicBezTo>
                <a:cubicBezTo>
                  <a:pt x="0" y="622024"/>
                  <a:pt x="1962" y="614774"/>
                  <a:pt x="5698" y="607771"/>
                </a:cubicBezTo>
                <a:lnTo>
                  <a:pt x="15368" y="595822"/>
                </a:lnTo>
                <a:lnTo>
                  <a:pt x="15368" y="141206"/>
                </a:lnTo>
                <a:lnTo>
                  <a:pt x="5698" y="129258"/>
                </a:lnTo>
                <a:cubicBezTo>
                  <a:pt x="1962" y="122255"/>
                  <a:pt x="0" y="115004"/>
                  <a:pt x="0" y="107577"/>
                </a:cubicBezTo>
                <a:cubicBezTo>
                  <a:pt x="0" y="48164"/>
                  <a:pt x="125569" y="0"/>
                  <a:pt x="280467" y="0"/>
                </a:cubicBezTo>
                <a:close/>
              </a:path>
            </a:pathLst>
          </a:cu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cs typeface="Arial" panose="020B0604020202020204" pitchFamily="34" charset="0"/>
            </a:endParaRPr>
          </a:p>
        </p:txBody>
      </p:sp>
      <p:grpSp>
        <p:nvGrpSpPr>
          <p:cNvPr id="77" name="圖形 152">
            <a:extLst>
              <a:ext uri="{FF2B5EF4-FFF2-40B4-BE49-F238E27FC236}">
                <a16:creationId xmlns:a16="http://schemas.microsoft.com/office/drawing/2014/main" id="{1C43A58E-E0F2-495B-979E-01930162C30E}"/>
              </a:ext>
            </a:extLst>
          </p:cNvPr>
          <p:cNvGrpSpPr/>
          <p:nvPr/>
        </p:nvGrpSpPr>
        <p:grpSpPr>
          <a:xfrm flipH="1">
            <a:off x="3694431" y="2090384"/>
            <a:ext cx="438497" cy="564741"/>
            <a:chOff x="9272425" y="5069212"/>
            <a:chExt cx="458537" cy="590550"/>
          </a:xfrm>
        </p:grpSpPr>
        <p:sp>
          <p:nvSpPr>
            <p:cNvPr id="78" name="手繪多邊形: 圖案 77">
              <a:extLst>
                <a:ext uri="{FF2B5EF4-FFF2-40B4-BE49-F238E27FC236}">
                  <a16:creationId xmlns:a16="http://schemas.microsoft.com/office/drawing/2014/main" id="{C66F1AAC-295F-4839-8EFB-1FBCFC65FA8D}"/>
                </a:ext>
              </a:extLst>
            </p:cNvPr>
            <p:cNvSpPr/>
            <p:nvPr/>
          </p:nvSpPr>
          <p:spPr>
            <a:xfrm>
              <a:off x="9272425" y="5069212"/>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21FAFF"/>
            </a:solidFill>
            <a:ln w="12700" cap="flat">
              <a:solidFill>
                <a:srgbClr val="21FAFF"/>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79" name="手繪多邊形: 圖案 78">
              <a:extLst>
                <a:ext uri="{FF2B5EF4-FFF2-40B4-BE49-F238E27FC236}">
                  <a16:creationId xmlns:a16="http://schemas.microsoft.com/office/drawing/2014/main" id="{B2779A2D-F625-4B64-A493-1FEB307EB663}"/>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80" name="手繪多邊形: 圖案 79">
              <a:extLst>
                <a:ext uri="{FF2B5EF4-FFF2-40B4-BE49-F238E27FC236}">
                  <a16:creationId xmlns:a16="http://schemas.microsoft.com/office/drawing/2014/main" id="{CE89960A-F5AF-4B21-8F81-96352965AC0A}"/>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81" name="手繪多邊形: 圖案 80">
              <a:extLst>
                <a:ext uri="{FF2B5EF4-FFF2-40B4-BE49-F238E27FC236}">
                  <a16:creationId xmlns:a16="http://schemas.microsoft.com/office/drawing/2014/main" id="{F0B801EF-7668-4919-9E2D-0A2C8A86EC81}"/>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82" name="手繪多邊形: 圖案 81">
              <a:extLst>
                <a:ext uri="{FF2B5EF4-FFF2-40B4-BE49-F238E27FC236}">
                  <a16:creationId xmlns:a16="http://schemas.microsoft.com/office/drawing/2014/main" id="{135011E3-DA81-45F2-8ABB-A65F05DE1FD6}"/>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83" name="手繪多邊形: 圖案 82">
              <a:extLst>
                <a:ext uri="{FF2B5EF4-FFF2-40B4-BE49-F238E27FC236}">
                  <a16:creationId xmlns:a16="http://schemas.microsoft.com/office/drawing/2014/main" id="{783049D8-1203-4293-9480-202F9DC8ADB2}"/>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84" name="手繪多邊形: 圖案 83">
              <a:extLst>
                <a:ext uri="{FF2B5EF4-FFF2-40B4-BE49-F238E27FC236}">
                  <a16:creationId xmlns:a16="http://schemas.microsoft.com/office/drawing/2014/main" id="{0E47FB2E-C49C-4ADD-9A69-A7458B151B25}"/>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85" name="手繪多邊形: 圖案 84">
              <a:extLst>
                <a:ext uri="{FF2B5EF4-FFF2-40B4-BE49-F238E27FC236}">
                  <a16:creationId xmlns:a16="http://schemas.microsoft.com/office/drawing/2014/main" id="{7B89D89E-C610-4E5B-94C8-52E0299FB179}"/>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21FAFF"/>
            </a:solidFill>
            <a:ln w="9331" cap="flat">
              <a:solidFill>
                <a:srgbClr val="21FAFF"/>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86" name="手繪多邊形: 圖案 85">
              <a:extLst>
                <a:ext uri="{FF2B5EF4-FFF2-40B4-BE49-F238E27FC236}">
                  <a16:creationId xmlns:a16="http://schemas.microsoft.com/office/drawing/2014/main" id="{BB79FF11-6EFD-482E-B6D7-A3086CF4E643}"/>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87" name="手繪多邊形: 圖案 86">
              <a:extLst>
                <a:ext uri="{FF2B5EF4-FFF2-40B4-BE49-F238E27FC236}">
                  <a16:creationId xmlns:a16="http://schemas.microsoft.com/office/drawing/2014/main" id="{C4B8E9D8-A4CF-49D8-91CA-8DFEA508E873}"/>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88" name="手繪多邊形: 圖案 87">
              <a:extLst>
                <a:ext uri="{FF2B5EF4-FFF2-40B4-BE49-F238E27FC236}">
                  <a16:creationId xmlns:a16="http://schemas.microsoft.com/office/drawing/2014/main" id="{7B1D9FFB-4FAC-4DA2-985A-7595550EAD1A}"/>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89" name="手繪多邊形: 圖案 88">
              <a:extLst>
                <a:ext uri="{FF2B5EF4-FFF2-40B4-BE49-F238E27FC236}">
                  <a16:creationId xmlns:a16="http://schemas.microsoft.com/office/drawing/2014/main" id="{5EA3318B-8333-4740-A236-AE69A6F2624E}"/>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grpSp>
      <p:sp>
        <p:nvSpPr>
          <p:cNvPr id="90" name="手繪多邊形: 圖案 89">
            <a:extLst>
              <a:ext uri="{FF2B5EF4-FFF2-40B4-BE49-F238E27FC236}">
                <a16:creationId xmlns:a16="http://schemas.microsoft.com/office/drawing/2014/main" id="{B4B0EB6F-8DEC-4E36-B614-C4340A030610}"/>
              </a:ext>
            </a:extLst>
          </p:cNvPr>
          <p:cNvSpPr/>
          <p:nvPr/>
        </p:nvSpPr>
        <p:spPr>
          <a:xfrm>
            <a:off x="4052901" y="2168352"/>
            <a:ext cx="432227" cy="582066"/>
          </a:xfrm>
          <a:custGeom>
            <a:avLst/>
            <a:gdLst>
              <a:gd name="connsiteX0" fmla="*/ 280467 w 560934"/>
              <a:gd name="connsiteY0" fmla="*/ 0 h 737028"/>
              <a:gd name="connsiteX1" fmla="*/ 555236 w 560934"/>
              <a:gd name="connsiteY1" fmla="*/ 85897 h 737028"/>
              <a:gd name="connsiteX2" fmla="*/ 558914 w 560934"/>
              <a:gd name="connsiteY2" fmla="*/ 99892 h 737028"/>
              <a:gd name="connsiteX3" fmla="*/ 560934 w 560934"/>
              <a:gd name="connsiteY3" fmla="*/ 99892 h 737028"/>
              <a:gd name="connsiteX4" fmla="*/ 560934 w 560934"/>
              <a:gd name="connsiteY4" fmla="*/ 107577 h 737028"/>
              <a:gd name="connsiteX5" fmla="*/ 560934 w 560934"/>
              <a:gd name="connsiteY5" fmla="*/ 629451 h 737028"/>
              <a:gd name="connsiteX6" fmla="*/ 560934 w 560934"/>
              <a:gd name="connsiteY6" fmla="*/ 630091 h 737028"/>
              <a:gd name="connsiteX7" fmla="*/ 560766 w 560934"/>
              <a:gd name="connsiteY7" fmla="*/ 630091 h 737028"/>
              <a:gd name="connsiteX8" fmla="*/ 555236 w 560934"/>
              <a:gd name="connsiteY8" fmla="*/ 651132 h 737028"/>
              <a:gd name="connsiteX9" fmla="*/ 280467 w 560934"/>
              <a:gd name="connsiteY9" fmla="*/ 737028 h 737028"/>
              <a:gd name="connsiteX10" fmla="*/ 0 w 560934"/>
              <a:gd name="connsiteY10" fmla="*/ 629451 h 737028"/>
              <a:gd name="connsiteX11" fmla="*/ 5698 w 560934"/>
              <a:gd name="connsiteY11" fmla="*/ 607771 h 737028"/>
              <a:gd name="connsiteX12" fmla="*/ 15368 w 560934"/>
              <a:gd name="connsiteY12" fmla="*/ 595822 h 737028"/>
              <a:gd name="connsiteX13" fmla="*/ 15368 w 560934"/>
              <a:gd name="connsiteY13" fmla="*/ 141206 h 737028"/>
              <a:gd name="connsiteX14" fmla="*/ 5698 w 560934"/>
              <a:gd name="connsiteY14" fmla="*/ 129258 h 737028"/>
              <a:gd name="connsiteX15" fmla="*/ 0 w 560934"/>
              <a:gd name="connsiteY15" fmla="*/ 107577 h 737028"/>
              <a:gd name="connsiteX16" fmla="*/ 280467 w 560934"/>
              <a:gd name="connsiteY16" fmla="*/ 0 h 73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934" h="737028">
                <a:moveTo>
                  <a:pt x="280467" y="0"/>
                </a:moveTo>
                <a:cubicBezTo>
                  <a:pt x="416003" y="0"/>
                  <a:pt x="529084" y="36876"/>
                  <a:pt x="555236" y="85897"/>
                </a:cubicBezTo>
                <a:lnTo>
                  <a:pt x="558914" y="99892"/>
                </a:lnTo>
                <a:lnTo>
                  <a:pt x="560934" y="99892"/>
                </a:lnTo>
                <a:lnTo>
                  <a:pt x="560934" y="107577"/>
                </a:lnTo>
                <a:lnTo>
                  <a:pt x="560934" y="629451"/>
                </a:lnTo>
                <a:lnTo>
                  <a:pt x="560934" y="630091"/>
                </a:lnTo>
                <a:lnTo>
                  <a:pt x="560766" y="630091"/>
                </a:lnTo>
                <a:lnTo>
                  <a:pt x="555236" y="651132"/>
                </a:lnTo>
                <a:cubicBezTo>
                  <a:pt x="529084" y="700153"/>
                  <a:pt x="416003" y="737028"/>
                  <a:pt x="280467" y="737028"/>
                </a:cubicBezTo>
                <a:cubicBezTo>
                  <a:pt x="125569" y="737028"/>
                  <a:pt x="0" y="688864"/>
                  <a:pt x="0" y="629451"/>
                </a:cubicBezTo>
                <a:cubicBezTo>
                  <a:pt x="0" y="622024"/>
                  <a:pt x="1962" y="614774"/>
                  <a:pt x="5698" y="607771"/>
                </a:cubicBezTo>
                <a:lnTo>
                  <a:pt x="15368" y="595822"/>
                </a:lnTo>
                <a:lnTo>
                  <a:pt x="15368" y="141206"/>
                </a:lnTo>
                <a:lnTo>
                  <a:pt x="5698" y="129258"/>
                </a:lnTo>
                <a:cubicBezTo>
                  <a:pt x="1962" y="122255"/>
                  <a:pt x="0" y="115004"/>
                  <a:pt x="0" y="107577"/>
                </a:cubicBezTo>
                <a:cubicBezTo>
                  <a:pt x="0" y="48164"/>
                  <a:pt x="125569" y="0"/>
                  <a:pt x="280467" y="0"/>
                </a:cubicBezTo>
                <a:close/>
              </a:path>
            </a:pathLst>
          </a:cu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cs typeface="Arial" panose="020B0604020202020204" pitchFamily="34" charset="0"/>
            </a:endParaRPr>
          </a:p>
        </p:txBody>
      </p:sp>
      <p:grpSp>
        <p:nvGrpSpPr>
          <p:cNvPr id="91" name="圖形 152">
            <a:extLst>
              <a:ext uri="{FF2B5EF4-FFF2-40B4-BE49-F238E27FC236}">
                <a16:creationId xmlns:a16="http://schemas.microsoft.com/office/drawing/2014/main" id="{1DB70E8E-E9E4-4B89-8820-C1B7730098C6}"/>
              </a:ext>
            </a:extLst>
          </p:cNvPr>
          <p:cNvGrpSpPr/>
          <p:nvPr/>
        </p:nvGrpSpPr>
        <p:grpSpPr>
          <a:xfrm flipH="1">
            <a:off x="4052283" y="2167953"/>
            <a:ext cx="438497" cy="564741"/>
            <a:chOff x="9272426" y="5069212"/>
            <a:chExt cx="458537" cy="590550"/>
          </a:xfrm>
        </p:grpSpPr>
        <p:sp>
          <p:nvSpPr>
            <p:cNvPr id="92" name="手繪多邊形: 圖案 91">
              <a:extLst>
                <a:ext uri="{FF2B5EF4-FFF2-40B4-BE49-F238E27FC236}">
                  <a16:creationId xmlns:a16="http://schemas.microsoft.com/office/drawing/2014/main" id="{555881F2-33A3-4141-B53D-FDAD94569A9E}"/>
                </a:ext>
              </a:extLst>
            </p:cNvPr>
            <p:cNvSpPr/>
            <p:nvPr/>
          </p:nvSpPr>
          <p:spPr>
            <a:xfrm>
              <a:off x="9272426" y="5069212"/>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21FAFF"/>
            </a:solidFill>
            <a:ln w="12700" cap="flat">
              <a:solidFill>
                <a:srgbClr val="21FAFF"/>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93" name="手繪多邊形: 圖案 92">
              <a:extLst>
                <a:ext uri="{FF2B5EF4-FFF2-40B4-BE49-F238E27FC236}">
                  <a16:creationId xmlns:a16="http://schemas.microsoft.com/office/drawing/2014/main" id="{CB87959F-7B6C-4969-887A-45136C50B606}"/>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94" name="手繪多邊形: 圖案 93">
              <a:extLst>
                <a:ext uri="{FF2B5EF4-FFF2-40B4-BE49-F238E27FC236}">
                  <a16:creationId xmlns:a16="http://schemas.microsoft.com/office/drawing/2014/main" id="{52F7B335-2F1F-4F01-B79C-CC029ACBAA14}"/>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95" name="手繪多邊形: 圖案 94">
              <a:extLst>
                <a:ext uri="{FF2B5EF4-FFF2-40B4-BE49-F238E27FC236}">
                  <a16:creationId xmlns:a16="http://schemas.microsoft.com/office/drawing/2014/main" id="{9455E483-62E4-46A3-ABB6-EF7159757594}"/>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96" name="手繪多邊形: 圖案 95">
              <a:extLst>
                <a:ext uri="{FF2B5EF4-FFF2-40B4-BE49-F238E27FC236}">
                  <a16:creationId xmlns:a16="http://schemas.microsoft.com/office/drawing/2014/main" id="{CA44FC2A-1C1A-4A68-BF12-1982BACE4217}"/>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97" name="手繪多邊形: 圖案 96">
              <a:extLst>
                <a:ext uri="{FF2B5EF4-FFF2-40B4-BE49-F238E27FC236}">
                  <a16:creationId xmlns:a16="http://schemas.microsoft.com/office/drawing/2014/main" id="{99BB0542-7DC3-4503-9379-FF8A7521D4D8}"/>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98" name="手繪多邊形: 圖案 97">
              <a:extLst>
                <a:ext uri="{FF2B5EF4-FFF2-40B4-BE49-F238E27FC236}">
                  <a16:creationId xmlns:a16="http://schemas.microsoft.com/office/drawing/2014/main" id="{FF1367BB-4D30-42A5-A568-0D8581BB026A}"/>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99" name="手繪多邊形: 圖案 98">
              <a:extLst>
                <a:ext uri="{FF2B5EF4-FFF2-40B4-BE49-F238E27FC236}">
                  <a16:creationId xmlns:a16="http://schemas.microsoft.com/office/drawing/2014/main" id="{0A7C1987-1651-439C-82FF-F335D8EFD1DF}"/>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21FAFF"/>
            </a:solidFill>
            <a:ln w="9331" cap="flat">
              <a:solidFill>
                <a:srgbClr val="21FAFF"/>
              </a:solid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100" name="手繪多邊形: 圖案 99">
              <a:extLst>
                <a:ext uri="{FF2B5EF4-FFF2-40B4-BE49-F238E27FC236}">
                  <a16:creationId xmlns:a16="http://schemas.microsoft.com/office/drawing/2014/main" id="{71B1F502-9552-491C-8A14-6EAB534F8920}"/>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101" name="手繪多邊形: 圖案 100">
              <a:extLst>
                <a:ext uri="{FF2B5EF4-FFF2-40B4-BE49-F238E27FC236}">
                  <a16:creationId xmlns:a16="http://schemas.microsoft.com/office/drawing/2014/main" id="{C044D996-27AC-401D-BA3F-1A9BDB651009}"/>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102" name="手繪多邊形: 圖案 101">
              <a:extLst>
                <a:ext uri="{FF2B5EF4-FFF2-40B4-BE49-F238E27FC236}">
                  <a16:creationId xmlns:a16="http://schemas.microsoft.com/office/drawing/2014/main" id="{6B8D1807-95DC-4A81-A71D-379E122CDA68}"/>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sp>
          <p:nvSpPr>
            <p:cNvPr id="103" name="手繪多邊形: 圖案 102">
              <a:extLst>
                <a:ext uri="{FF2B5EF4-FFF2-40B4-BE49-F238E27FC236}">
                  <a16:creationId xmlns:a16="http://schemas.microsoft.com/office/drawing/2014/main" id="{40BD060A-5217-4F76-9B35-6D3CEDDDC37C}"/>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21FAFF"/>
            </a:solidFill>
            <a:ln w="9331" cap="flat">
              <a:noFill/>
              <a:prstDash val="solid"/>
              <a:miter/>
            </a:ln>
          </p:spPr>
          <p:txBody>
            <a:bodyPr rtlCol="0" anchor="ctr"/>
            <a:lstStyle/>
            <a:p>
              <a:endParaRPr lang="zh-TW" altLang="en-US" sz="1050">
                <a:latin typeface="Arial" panose="020B0604020202020204" pitchFamily="34" charset="0"/>
                <a:cs typeface="Arial" panose="020B0604020202020204" pitchFamily="34" charset="0"/>
              </a:endParaRPr>
            </a:p>
          </p:txBody>
        </p:sp>
      </p:grpSp>
      <p:grpSp>
        <p:nvGrpSpPr>
          <p:cNvPr id="5" name="群組 4">
            <a:extLst>
              <a:ext uri="{FF2B5EF4-FFF2-40B4-BE49-F238E27FC236}">
                <a16:creationId xmlns:a16="http://schemas.microsoft.com/office/drawing/2014/main" id="{5487A1FD-86A8-4125-B725-D0F1882B6D83}"/>
              </a:ext>
            </a:extLst>
          </p:cNvPr>
          <p:cNvGrpSpPr/>
          <p:nvPr/>
        </p:nvGrpSpPr>
        <p:grpSpPr>
          <a:xfrm>
            <a:off x="7282963" y="1267103"/>
            <a:ext cx="1966232" cy="2211456"/>
            <a:chOff x="9586675" y="2847073"/>
            <a:chExt cx="1323991" cy="1489118"/>
          </a:xfrm>
        </p:grpSpPr>
        <p:pic>
          <p:nvPicPr>
            <p:cNvPr id="106" name="圖片 105" descr="一張含有 時鐘 的圖片&#10;&#10;自動產生的描述">
              <a:extLst>
                <a:ext uri="{FF2B5EF4-FFF2-40B4-BE49-F238E27FC236}">
                  <a16:creationId xmlns:a16="http://schemas.microsoft.com/office/drawing/2014/main" id="{F4CC4D85-F316-427C-92E5-7302B58CB5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54436" y="3716401"/>
              <a:ext cx="484184" cy="619790"/>
            </a:xfrm>
            <a:prstGeom prst="rect">
              <a:avLst/>
            </a:prstGeom>
          </p:spPr>
        </p:pic>
        <p:pic>
          <p:nvPicPr>
            <p:cNvPr id="107" name="圖片 106">
              <a:extLst>
                <a:ext uri="{FF2B5EF4-FFF2-40B4-BE49-F238E27FC236}">
                  <a16:creationId xmlns:a16="http://schemas.microsoft.com/office/drawing/2014/main" id="{DA09E410-289F-4B90-A534-A29D5F64E4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6246"/>
            <a:stretch/>
          </p:blipFill>
          <p:spPr>
            <a:xfrm>
              <a:off x="9586675" y="2847073"/>
              <a:ext cx="1323991" cy="1355750"/>
            </a:xfrm>
            <a:prstGeom prst="rect">
              <a:avLst/>
            </a:prstGeom>
          </p:spPr>
        </p:pic>
      </p:grpSp>
      <p:pic>
        <p:nvPicPr>
          <p:cNvPr id="8" name="Google Shape;130;p15">
            <a:extLst>
              <a:ext uri="{FF2B5EF4-FFF2-40B4-BE49-F238E27FC236}">
                <a16:creationId xmlns:a16="http://schemas.microsoft.com/office/drawing/2014/main" id="{8DF16FBF-DD34-4C9A-AEA1-88CC3276AC83}"/>
              </a:ext>
            </a:extLst>
          </p:cNvPr>
          <p:cNvPicPr preferRelativeResize="0"/>
          <p:nvPr/>
        </p:nvPicPr>
        <p:blipFill rotWithShape="1">
          <a:blip r:embed="rId5">
            <a:alphaModFix/>
          </a:blip>
          <a:srcRect r="4098"/>
          <a:stretch/>
        </p:blipFill>
        <p:spPr>
          <a:xfrm>
            <a:off x="1058299" y="3095564"/>
            <a:ext cx="6938984" cy="942974"/>
          </a:xfrm>
          <a:prstGeom prst="rect">
            <a:avLst/>
          </a:prstGeom>
          <a:noFill/>
          <a:ln>
            <a:noFill/>
          </a:ln>
        </p:spPr>
      </p:pic>
      <p:sp>
        <p:nvSpPr>
          <p:cNvPr id="9" name="Google Shape;121;p15">
            <a:extLst>
              <a:ext uri="{FF2B5EF4-FFF2-40B4-BE49-F238E27FC236}">
                <a16:creationId xmlns:a16="http://schemas.microsoft.com/office/drawing/2014/main" id="{137C7C6E-8C0E-4189-84FE-5072A2A35B17}"/>
              </a:ext>
            </a:extLst>
          </p:cNvPr>
          <p:cNvSpPr/>
          <p:nvPr/>
        </p:nvSpPr>
        <p:spPr>
          <a:xfrm>
            <a:off x="1195761" y="4096442"/>
            <a:ext cx="1113952" cy="288535"/>
          </a:xfrm>
          <a:prstGeom prst="rect">
            <a:avLst/>
          </a:prstGeom>
          <a:noFill/>
          <a:ln>
            <a:noFill/>
          </a:ln>
        </p:spPr>
        <p:txBody>
          <a:bodyPr spcFirstLastPara="1" wrap="square" lIns="68569" tIns="34275" rIns="68569" bIns="34275" anchor="ctr" anchorCtr="0">
            <a:noAutofit/>
          </a:bodyPr>
          <a:lstStyle/>
          <a:p>
            <a:pPr algn="ctr"/>
            <a:r>
              <a:rPr lang="en-US" sz="1200" b="1">
                <a:solidFill>
                  <a:schemeClr val="lt1"/>
                </a:solidFill>
                <a:latin typeface="Arial" panose="020B0604020202020204" pitchFamily="34" charset="0"/>
                <a:cs typeface="Arial" panose="020B0604020202020204" pitchFamily="34" charset="0"/>
              </a:rPr>
              <a:t>Data</a:t>
            </a:r>
            <a:endParaRPr sz="1200" b="1">
              <a:solidFill>
                <a:schemeClr val="lt1"/>
              </a:solidFill>
              <a:latin typeface="Arial" panose="020B0604020202020204" pitchFamily="34" charset="0"/>
              <a:cs typeface="Arial" panose="020B0604020202020204" pitchFamily="34" charset="0"/>
            </a:endParaRPr>
          </a:p>
        </p:txBody>
      </p:sp>
      <p:sp>
        <p:nvSpPr>
          <p:cNvPr id="10" name="Google Shape;117;p15">
            <a:extLst>
              <a:ext uri="{FF2B5EF4-FFF2-40B4-BE49-F238E27FC236}">
                <a16:creationId xmlns:a16="http://schemas.microsoft.com/office/drawing/2014/main" id="{8D3F488C-282A-41D9-92C1-E3F613E109B5}"/>
              </a:ext>
            </a:extLst>
          </p:cNvPr>
          <p:cNvSpPr/>
          <p:nvPr/>
        </p:nvSpPr>
        <p:spPr>
          <a:xfrm>
            <a:off x="3141145" y="4119097"/>
            <a:ext cx="1065993" cy="288535"/>
          </a:xfrm>
          <a:prstGeom prst="rect">
            <a:avLst/>
          </a:prstGeom>
          <a:noFill/>
          <a:ln>
            <a:noFill/>
          </a:ln>
        </p:spPr>
        <p:txBody>
          <a:bodyPr spcFirstLastPara="1" wrap="square" lIns="68569" tIns="34275" rIns="68569" bIns="34275" anchor="ctr" anchorCtr="0">
            <a:noAutofit/>
          </a:bodyPr>
          <a:lstStyle/>
          <a:p>
            <a:pPr algn="ctr"/>
            <a:r>
              <a:rPr lang="en-US" sz="1200" b="1">
                <a:solidFill>
                  <a:schemeClr val="lt1"/>
                </a:solidFill>
                <a:latin typeface="Arial" panose="020B0604020202020204" pitchFamily="34" charset="0"/>
                <a:cs typeface="Arial" panose="020B0604020202020204" pitchFamily="34" charset="0"/>
              </a:rPr>
              <a:t>Model building</a:t>
            </a:r>
            <a:endParaRPr sz="1200" b="1">
              <a:solidFill>
                <a:schemeClr val="lt1"/>
              </a:solidFill>
              <a:latin typeface="Arial" panose="020B0604020202020204" pitchFamily="34" charset="0"/>
              <a:cs typeface="Arial" panose="020B0604020202020204" pitchFamily="34" charset="0"/>
            </a:endParaRPr>
          </a:p>
        </p:txBody>
      </p:sp>
      <p:sp>
        <p:nvSpPr>
          <p:cNvPr id="12" name="Google Shape;119;p15">
            <a:extLst>
              <a:ext uri="{FF2B5EF4-FFF2-40B4-BE49-F238E27FC236}">
                <a16:creationId xmlns:a16="http://schemas.microsoft.com/office/drawing/2014/main" id="{17973EB0-4BF8-4A52-96BE-FBBEF33D31A6}"/>
              </a:ext>
            </a:extLst>
          </p:cNvPr>
          <p:cNvSpPr/>
          <p:nvPr/>
        </p:nvSpPr>
        <p:spPr>
          <a:xfrm>
            <a:off x="6579115" y="4087380"/>
            <a:ext cx="1208334" cy="288535"/>
          </a:xfrm>
          <a:prstGeom prst="rect">
            <a:avLst/>
          </a:prstGeom>
          <a:noFill/>
          <a:ln>
            <a:noFill/>
          </a:ln>
        </p:spPr>
        <p:txBody>
          <a:bodyPr spcFirstLastPara="1" wrap="square" lIns="68569" tIns="34275" rIns="68569" bIns="34275" anchor="ctr" anchorCtr="0">
            <a:noAutofit/>
          </a:bodyPr>
          <a:lstStyle/>
          <a:p>
            <a:pPr algn="ctr"/>
            <a:r>
              <a:rPr lang="en-US" sz="1200" b="1">
                <a:solidFill>
                  <a:schemeClr val="lt1"/>
                </a:solidFill>
                <a:latin typeface="Arial" panose="020B0604020202020204" pitchFamily="34" charset="0"/>
                <a:cs typeface="Arial" panose="020B0604020202020204" pitchFamily="34" charset="0"/>
              </a:rPr>
              <a:t>Parameter adjustment</a:t>
            </a:r>
            <a:endParaRPr sz="1200" b="1">
              <a:solidFill>
                <a:schemeClr val="lt1"/>
              </a:solidFill>
              <a:latin typeface="Arial" panose="020B0604020202020204" pitchFamily="34" charset="0"/>
              <a:cs typeface="Arial" panose="020B0604020202020204" pitchFamily="34" charset="0"/>
            </a:endParaRPr>
          </a:p>
        </p:txBody>
      </p:sp>
      <p:sp>
        <p:nvSpPr>
          <p:cNvPr id="109" name="Google Shape;117;p15">
            <a:extLst>
              <a:ext uri="{FF2B5EF4-FFF2-40B4-BE49-F238E27FC236}">
                <a16:creationId xmlns:a16="http://schemas.microsoft.com/office/drawing/2014/main" id="{10CCC14F-3E76-4F48-A60F-E95DC1821A10}"/>
              </a:ext>
            </a:extLst>
          </p:cNvPr>
          <p:cNvSpPr/>
          <p:nvPr/>
        </p:nvSpPr>
        <p:spPr>
          <a:xfrm>
            <a:off x="4876525" y="4119097"/>
            <a:ext cx="1065993" cy="288535"/>
          </a:xfrm>
          <a:prstGeom prst="rect">
            <a:avLst/>
          </a:prstGeom>
          <a:noFill/>
          <a:ln>
            <a:noFill/>
          </a:ln>
        </p:spPr>
        <p:txBody>
          <a:bodyPr spcFirstLastPara="1" wrap="square" lIns="68569" tIns="34275" rIns="68569" bIns="34275" anchor="ctr" anchorCtr="0">
            <a:noAutofit/>
          </a:bodyPr>
          <a:lstStyle/>
          <a:p>
            <a:pPr algn="ctr"/>
            <a:r>
              <a:rPr lang="en-US" sz="1200" b="1">
                <a:solidFill>
                  <a:schemeClr val="lt1"/>
                </a:solidFill>
                <a:latin typeface="Arial" panose="020B0604020202020204" pitchFamily="34" charset="0"/>
                <a:cs typeface="Arial" panose="020B0604020202020204" pitchFamily="34" charset="0"/>
              </a:rPr>
              <a:t>Model validation</a:t>
            </a:r>
            <a:endParaRPr sz="1200" b="1">
              <a:solidFill>
                <a:schemeClr val="lt1"/>
              </a:solidFill>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FE59C6E7-BD56-4F3E-89CB-23F586FB5ACB}"/>
              </a:ext>
            </a:extLst>
          </p:cNvPr>
          <p:cNvSpPr/>
          <p:nvPr/>
        </p:nvSpPr>
        <p:spPr>
          <a:xfrm>
            <a:off x="3644502" y="4580403"/>
            <a:ext cx="1854995" cy="396006"/>
          </a:xfrm>
          <a:prstGeom prst="rect">
            <a:avLst/>
          </a:prstGeom>
        </p:spPr>
        <p:txBody>
          <a:bodyPr wrap="none" anchor="t">
            <a:spAutoFit/>
          </a:bodyPr>
          <a:lstStyle/>
          <a:p>
            <a:pPr lvl="0" algn="ctr">
              <a:lnSpc>
                <a:spcPct val="115000"/>
              </a:lnSpc>
            </a:pPr>
            <a:r>
              <a:rPr lang="en-US" altLang="zh-TW" sz="1800" b="1">
                <a:latin typeface="Arial" panose="020B0604020202020204" pitchFamily="34" charset="0"/>
                <a:ea typeface="新細明體"/>
                <a:cs typeface="Arial" panose="020B0604020202020204" pitchFamily="34" charset="0"/>
              </a:rPr>
              <a:t>Deep Learning</a:t>
            </a:r>
          </a:p>
        </p:txBody>
      </p:sp>
      <p:sp>
        <p:nvSpPr>
          <p:cNvPr id="139" name="箭號: 向下 36">
            <a:extLst>
              <a:ext uri="{FF2B5EF4-FFF2-40B4-BE49-F238E27FC236}">
                <a16:creationId xmlns:a16="http://schemas.microsoft.com/office/drawing/2014/main" id="{9E12EA6A-2F4F-440A-80CE-032D5CE4C350}"/>
              </a:ext>
            </a:extLst>
          </p:cNvPr>
          <p:cNvSpPr/>
          <p:nvPr/>
        </p:nvSpPr>
        <p:spPr>
          <a:xfrm>
            <a:off x="2986612" y="2430838"/>
            <a:ext cx="499348" cy="589370"/>
          </a:xfrm>
          <a:prstGeom prst="downArrow">
            <a:avLst/>
          </a:prstGeom>
          <a:gradFill>
            <a:gsLst>
              <a:gs pos="100000">
                <a:srgbClr val="21FAFF"/>
              </a:gs>
              <a:gs pos="18000">
                <a:srgbClr val="21FAFF">
                  <a:alpha val="60000"/>
                </a:srgbClr>
              </a:gs>
              <a:gs pos="0">
                <a:srgbClr val="21FAFF">
                  <a:alpha val="0"/>
                </a:srgb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60"/>
          </a:p>
        </p:txBody>
      </p:sp>
      <p:pic>
        <p:nvPicPr>
          <p:cNvPr id="15" name="圖形 14">
            <a:extLst>
              <a:ext uri="{FF2B5EF4-FFF2-40B4-BE49-F238E27FC236}">
                <a16:creationId xmlns:a16="http://schemas.microsoft.com/office/drawing/2014/main" id="{900D7C11-3F11-4E91-AF35-61EE70FAE6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45539" y="1424262"/>
            <a:ext cx="948448" cy="1007726"/>
          </a:xfrm>
          <a:prstGeom prst="rect">
            <a:avLst/>
          </a:prstGeom>
        </p:spPr>
      </p:pic>
      <p:pic>
        <p:nvPicPr>
          <p:cNvPr id="16" name="圖形 15">
            <a:extLst>
              <a:ext uri="{FF2B5EF4-FFF2-40B4-BE49-F238E27FC236}">
                <a16:creationId xmlns:a16="http://schemas.microsoft.com/office/drawing/2014/main" id="{09F8A173-2B54-45BE-A208-8DEFAC0E3B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4797" y="1679307"/>
            <a:ext cx="1007726" cy="1007726"/>
          </a:xfrm>
          <a:prstGeom prst="rect">
            <a:avLst/>
          </a:prstGeom>
        </p:spPr>
      </p:pic>
      <p:sp>
        <p:nvSpPr>
          <p:cNvPr id="158" name="矩形 157">
            <a:extLst>
              <a:ext uri="{FF2B5EF4-FFF2-40B4-BE49-F238E27FC236}">
                <a16:creationId xmlns:a16="http://schemas.microsoft.com/office/drawing/2014/main" id="{9DDA0DDE-9E77-4AC1-A367-FE83A959D547}"/>
              </a:ext>
            </a:extLst>
          </p:cNvPr>
          <p:cNvSpPr/>
          <p:nvPr/>
        </p:nvSpPr>
        <p:spPr>
          <a:xfrm>
            <a:off x="793161" y="1877129"/>
            <a:ext cx="536491" cy="599698"/>
          </a:xfrm>
          <a:prstGeom prst="rect">
            <a:avLst/>
          </a:prstGeom>
          <a:solidFill>
            <a:schemeClr val="accent1">
              <a:lumMod val="50000"/>
              <a:alpha val="59000"/>
            </a:scheme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solidFill>
                <a:schemeClr val="bg1"/>
              </a:solidFill>
            </a:endParaRPr>
          </a:p>
        </p:txBody>
      </p:sp>
      <p:sp>
        <p:nvSpPr>
          <p:cNvPr id="17" name="矩形 16">
            <a:extLst>
              <a:ext uri="{FF2B5EF4-FFF2-40B4-BE49-F238E27FC236}">
                <a16:creationId xmlns:a16="http://schemas.microsoft.com/office/drawing/2014/main" id="{7623134A-6A78-410D-9BE7-0EDE762DC01F}"/>
              </a:ext>
            </a:extLst>
          </p:cNvPr>
          <p:cNvSpPr/>
          <p:nvPr/>
        </p:nvSpPr>
        <p:spPr>
          <a:xfrm>
            <a:off x="615320" y="1825975"/>
            <a:ext cx="897656" cy="738664"/>
          </a:xfrm>
          <a:prstGeom prst="rect">
            <a:avLst/>
          </a:prstGeom>
          <a:effectLst>
            <a:outerShdw blurRad="114300" dist="38100" dir="2700000" algn="tl" rotWithShape="0">
              <a:prstClr val="black">
                <a:alpha val="40000"/>
              </a:prstClr>
            </a:outerShdw>
          </a:effectLst>
        </p:spPr>
        <p:txBody>
          <a:bodyPr wrap="square">
            <a:spAutoFit/>
          </a:bodyPr>
          <a:lstStyle/>
          <a:p>
            <a:pPr algn="ctr"/>
            <a:r>
              <a:rPr lang="en-US" altLang="zh-TW" b="1" dirty="0">
                <a:solidFill>
                  <a:srgbClr val="FFFF00"/>
                </a:solidFill>
              </a:rPr>
              <a:t>200TB </a:t>
            </a:r>
          </a:p>
          <a:p>
            <a:pPr algn="ctr"/>
            <a:r>
              <a:rPr lang="en-US" altLang="zh-TW" b="1" dirty="0">
                <a:solidFill>
                  <a:srgbClr val="FFFF00"/>
                </a:solidFill>
              </a:rPr>
              <a:t>Is not enough</a:t>
            </a:r>
            <a:endParaRPr lang="zh-TW" altLang="en-US" b="1" dirty="0">
              <a:solidFill>
                <a:srgbClr val="FFFF00"/>
              </a:solidFill>
            </a:endParaRPr>
          </a:p>
        </p:txBody>
      </p:sp>
      <p:sp>
        <p:nvSpPr>
          <p:cNvPr id="112" name="文字方塊 111">
            <a:extLst>
              <a:ext uri="{FF2B5EF4-FFF2-40B4-BE49-F238E27FC236}">
                <a16:creationId xmlns:a16="http://schemas.microsoft.com/office/drawing/2014/main" id="{808531E3-8755-4683-8556-DB62E0FAA6A7}"/>
              </a:ext>
            </a:extLst>
          </p:cNvPr>
          <p:cNvSpPr txBox="1"/>
          <p:nvPr/>
        </p:nvSpPr>
        <p:spPr>
          <a:xfrm>
            <a:off x="4722927" y="1501059"/>
            <a:ext cx="4098339" cy="584775"/>
          </a:xfrm>
          <a:prstGeom prst="rect">
            <a:avLst/>
          </a:prstGeom>
          <a:noFill/>
        </p:spPr>
        <p:txBody>
          <a:bodyPr wrap="square">
            <a:spAutoFit/>
          </a:bodyPr>
          <a:lstStyle/>
          <a:p>
            <a:r>
              <a:rPr lang="en-US" altLang="zh-TW" sz="1600" b="1" dirty="0"/>
              <a:t>Only PB-level shared folder is enough to store the huge data matrix .</a:t>
            </a:r>
          </a:p>
        </p:txBody>
      </p:sp>
    </p:spTree>
    <p:extLst>
      <p:ext uri="{BB962C8B-B14F-4D97-AF65-F5344CB8AC3E}">
        <p14:creationId xmlns:p14="http://schemas.microsoft.com/office/powerpoint/2010/main" val="2845228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656D7D-99E5-104F-A379-588DE57B0F49}"/>
              </a:ext>
            </a:extLst>
          </p:cNvPr>
          <p:cNvSpPr/>
          <p:nvPr/>
        </p:nvSpPr>
        <p:spPr>
          <a:xfrm>
            <a:off x="4962005" y="3053132"/>
            <a:ext cx="3708025" cy="830997"/>
          </a:xfrm>
          <a:prstGeom prst="rect">
            <a:avLst/>
          </a:prstGeom>
        </p:spPr>
        <p:txBody>
          <a:bodyPr wrap="square">
            <a:spAutoFit/>
          </a:bodyPr>
          <a:lstStyle/>
          <a:p>
            <a:pPr algn="ctr"/>
            <a:r>
              <a:rPr lang="en-US" altLang="zh-TW" sz="2400" b="1" dirty="0">
                <a:solidFill>
                  <a:schemeClr val="bg1"/>
                </a:solidFill>
                <a:latin typeface="+mj-lt"/>
                <a:ea typeface="微軟正黑體" panose="020B0604030504040204" pitchFamily="34" charset="-120"/>
              </a:rPr>
              <a:t>Safeguarding your business digital assets</a:t>
            </a:r>
            <a:endParaRPr lang="zh-TW" altLang="en-US" sz="2400" b="1" dirty="0">
              <a:solidFill>
                <a:schemeClr val="bg1"/>
              </a:solidFill>
              <a:latin typeface="+mj-lt"/>
              <a:ea typeface="微軟正黑體" panose="020B0604030504040204" pitchFamily="34" charset="-120"/>
            </a:endParaRPr>
          </a:p>
        </p:txBody>
      </p:sp>
      <p:sp>
        <p:nvSpPr>
          <p:cNvPr id="6" name="文字版面配置區 5">
            <a:extLst>
              <a:ext uri="{FF2B5EF4-FFF2-40B4-BE49-F238E27FC236}">
                <a16:creationId xmlns:a16="http://schemas.microsoft.com/office/drawing/2014/main" id="{18680358-42A0-4E60-96F6-10A100F02BE1}"/>
              </a:ext>
            </a:extLst>
          </p:cNvPr>
          <p:cNvSpPr>
            <a:spLocks noGrp="1"/>
          </p:cNvSpPr>
          <p:nvPr>
            <p:ph type="body" idx="1"/>
          </p:nvPr>
        </p:nvSpPr>
        <p:spPr>
          <a:xfrm>
            <a:off x="5063111" y="1897717"/>
            <a:ext cx="3505814" cy="1125140"/>
          </a:xfrm>
        </p:spPr>
        <p:txBody>
          <a:bodyPr/>
          <a:lstStyle/>
          <a:p>
            <a:r>
              <a:rPr lang="en-US" altLang="zh-TW" sz="4400" err="1">
                <a:latin typeface="Arial"/>
                <a:ea typeface="微軟正黑體"/>
                <a:cs typeface="Arial"/>
              </a:rPr>
              <a:t>QuTS</a:t>
            </a:r>
            <a:r>
              <a:rPr lang="en-US" altLang="zh-TW" sz="4400">
                <a:latin typeface="Arial"/>
                <a:ea typeface="微軟正黑體"/>
                <a:cs typeface="Arial"/>
              </a:rPr>
              <a:t> hero</a:t>
            </a:r>
            <a:endParaRPr lang="en-US" altLang="zh-TW" sz="4400">
              <a:latin typeface="Arial" panose="020B0604020202020204" pitchFamily="34" charset="0"/>
              <a:cs typeface="Arial" panose="020B0604020202020204" pitchFamily="34" charset="0"/>
            </a:endParaRPr>
          </a:p>
        </p:txBody>
      </p:sp>
      <p:cxnSp>
        <p:nvCxnSpPr>
          <p:cNvPr id="8" name="直線接點 7">
            <a:extLst>
              <a:ext uri="{FF2B5EF4-FFF2-40B4-BE49-F238E27FC236}">
                <a16:creationId xmlns:a16="http://schemas.microsoft.com/office/drawing/2014/main" id="{0D65EF3D-3E00-4315-9202-6F94B067F90D}"/>
              </a:ext>
            </a:extLst>
          </p:cNvPr>
          <p:cNvCxnSpPr>
            <a:cxnSpLocks/>
          </p:cNvCxnSpPr>
          <p:nvPr/>
        </p:nvCxnSpPr>
        <p:spPr>
          <a:xfrm>
            <a:off x="5230906" y="2950291"/>
            <a:ext cx="3136525" cy="0"/>
          </a:xfrm>
          <a:prstGeom prst="line">
            <a:avLst/>
          </a:prstGeom>
          <a:ln>
            <a:solidFill>
              <a:srgbClr val="EE6D2B"/>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170850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4">
            <a:extLst>
              <a:ext uri="{FF2B5EF4-FFF2-40B4-BE49-F238E27FC236}">
                <a16:creationId xmlns:a16="http://schemas.microsoft.com/office/drawing/2014/main" id="{A3ABB146-378A-4E0D-A053-F59E77AE43D4}"/>
              </a:ext>
            </a:extLst>
          </p:cNvPr>
          <p:cNvSpPr/>
          <p:nvPr/>
        </p:nvSpPr>
        <p:spPr>
          <a:xfrm>
            <a:off x="3304210" y="1474450"/>
            <a:ext cx="2394851" cy="3163173"/>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j-lt"/>
              <a:ea typeface="微軟正黑體" panose="020B0604030504040204" pitchFamily="34" charset="-120"/>
            </a:endParaRPr>
          </a:p>
        </p:txBody>
      </p:sp>
      <p:sp>
        <p:nvSpPr>
          <p:cNvPr id="167" name="矩形: 圓角 166">
            <a:extLst>
              <a:ext uri="{FF2B5EF4-FFF2-40B4-BE49-F238E27FC236}">
                <a16:creationId xmlns:a16="http://schemas.microsoft.com/office/drawing/2014/main" id="{07094414-DE19-4177-94AD-5191EFA9EA8F}"/>
              </a:ext>
            </a:extLst>
          </p:cNvPr>
          <p:cNvSpPr/>
          <p:nvPr/>
        </p:nvSpPr>
        <p:spPr>
          <a:xfrm>
            <a:off x="774855" y="1481454"/>
            <a:ext cx="2394851" cy="3163173"/>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j-lt"/>
              <a:ea typeface="微軟正黑體" panose="020B0604030504040204" pitchFamily="34" charset="-120"/>
            </a:endParaRPr>
          </a:p>
        </p:txBody>
      </p:sp>
      <p:pic>
        <p:nvPicPr>
          <p:cNvPr id="3" name="圖片 2">
            <a:extLst>
              <a:ext uri="{FF2B5EF4-FFF2-40B4-BE49-F238E27FC236}">
                <a16:creationId xmlns:a16="http://schemas.microsoft.com/office/drawing/2014/main" id="{0168E8B4-70D1-4CDF-AC61-935E0CE469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86046" y="1727950"/>
            <a:ext cx="751032" cy="652788"/>
          </a:xfrm>
          <a:prstGeom prst="rect">
            <a:avLst/>
          </a:prstGeom>
        </p:spPr>
      </p:pic>
      <p:pic>
        <p:nvPicPr>
          <p:cNvPr id="4" name="圖片 3">
            <a:extLst>
              <a:ext uri="{FF2B5EF4-FFF2-40B4-BE49-F238E27FC236}">
                <a16:creationId xmlns:a16="http://schemas.microsoft.com/office/drawing/2014/main" id="{7FA133DF-B0B4-4BB6-BB95-03B09692936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87531" y="1744289"/>
            <a:ext cx="972109" cy="844945"/>
          </a:xfrm>
          <a:prstGeom prst="rect">
            <a:avLst/>
          </a:prstGeom>
        </p:spPr>
      </p:pic>
      <p:pic>
        <p:nvPicPr>
          <p:cNvPr id="5" name="圖片 4">
            <a:extLst>
              <a:ext uri="{FF2B5EF4-FFF2-40B4-BE49-F238E27FC236}">
                <a16:creationId xmlns:a16="http://schemas.microsoft.com/office/drawing/2014/main" id="{3D8DEAC7-0052-4466-9A39-0BD6601B34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76095" y="3221149"/>
            <a:ext cx="972109" cy="844945"/>
          </a:xfrm>
          <a:prstGeom prst="rect">
            <a:avLst/>
          </a:prstGeom>
        </p:spPr>
      </p:pic>
      <p:sp>
        <p:nvSpPr>
          <p:cNvPr id="2" name="標題 1">
            <a:extLst>
              <a:ext uri="{FF2B5EF4-FFF2-40B4-BE49-F238E27FC236}">
                <a16:creationId xmlns:a16="http://schemas.microsoft.com/office/drawing/2014/main" id="{7E7A61FB-0746-4080-8E54-5CFF8D8B26FC}"/>
              </a:ext>
            </a:extLst>
          </p:cNvPr>
          <p:cNvSpPr>
            <a:spLocks noGrp="1"/>
          </p:cNvSpPr>
          <p:nvPr>
            <p:ph type="title"/>
          </p:nvPr>
        </p:nvSpPr>
        <p:spPr/>
        <p:txBody>
          <a:bodyPr>
            <a:normAutofit/>
          </a:bodyPr>
          <a:lstStyle/>
          <a:p>
            <a:r>
              <a:rPr lang="en-US" altLang="zh-CN"/>
              <a:t>Complete</a:t>
            </a:r>
            <a:r>
              <a:rPr lang="zh-CN" altLang="en-US"/>
              <a:t> </a:t>
            </a:r>
            <a:r>
              <a:rPr lang="en-US" altLang="zh-CN"/>
              <a:t>Backup</a:t>
            </a:r>
            <a:r>
              <a:rPr lang="zh-CN" altLang="en-US"/>
              <a:t> </a:t>
            </a:r>
            <a:r>
              <a:rPr lang="en-US" altLang="zh-CN"/>
              <a:t>3-2-1 with</a:t>
            </a:r>
            <a:r>
              <a:rPr lang="zh-CN" altLang="en-US"/>
              <a:t> </a:t>
            </a:r>
            <a:r>
              <a:rPr lang="en-US" altLang="zh-CN"/>
              <a:t>HBS</a:t>
            </a:r>
            <a:r>
              <a:rPr lang="zh-CN" altLang="en-US"/>
              <a:t> </a:t>
            </a:r>
            <a:r>
              <a:rPr lang="en-US" altLang="zh-CN" dirty="0"/>
              <a:t>3.0</a:t>
            </a:r>
            <a:endParaRPr lang="zh-TW" altLang="en-US" dirty="0"/>
          </a:p>
        </p:txBody>
      </p:sp>
      <p:sp>
        <p:nvSpPr>
          <p:cNvPr id="34" name="矩形: 圓角 33">
            <a:extLst>
              <a:ext uri="{FF2B5EF4-FFF2-40B4-BE49-F238E27FC236}">
                <a16:creationId xmlns:a16="http://schemas.microsoft.com/office/drawing/2014/main" id="{26331DD1-18DD-4546-A651-D303F95E84C0}"/>
              </a:ext>
            </a:extLst>
          </p:cNvPr>
          <p:cNvSpPr/>
          <p:nvPr/>
        </p:nvSpPr>
        <p:spPr>
          <a:xfrm>
            <a:off x="5833565" y="1474450"/>
            <a:ext cx="2585039" cy="3163173"/>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j-lt"/>
              <a:ea typeface="微軟正黑體" panose="020B0604030504040204" pitchFamily="34" charset="-120"/>
            </a:endParaRPr>
          </a:p>
        </p:txBody>
      </p:sp>
      <p:sp>
        <p:nvSpPr>
          <p:cNvPr id="37" name="Google Shape;1476;p83">
            <a:extLst>
              <a:ext uri="{FF2B5EF4-FFF2-40B4-BE49-F238E27FC236}">
                <a16:creationId xmlns:a16="http://schemas.microsoft.com/office/drawing/2014/main" id="{2B2F6E34-101B-464C-93D9-1B4303404AD5}"/>
              </a:ext>
            </a:extLst>
          </p:cNvPr>
          <p:cNvSpPr/>
          <p:nvPr/>
        </p:nvSpPr>
        <p:spPr>
          <a:xfrm>
            <a:off x="767042" y="1089872"/>
            <a:ext cx="2409756" cy="568067"/>
          </a:xfrm>
          <a:prstGeom prst="snip2DiagRect">
            <a:avLst/>
          </a:prstGeom>
          <a:solidFill>
            <a:srgbClr val="EE6D2B"/>
          </a:soli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lnSpc>
                <a:spcPct val="115000"/>
              </a:lnSpc>
            </a:pPr>
            <a:endParaRPr lang="en-US" sz="1200">
              <a:latin typeface="+mj-lt"/>
              <a:ea typeface="微軟正黑體" panose="020B0604030504040204" pitchFamily="34" charset="-120"/>
            </a:endParaRPr>
          </a:p>
        </p:txBody>
      </p:sp>
      <p:sp>
        <p:nvSpPr>
          <p:cNvPr id="38" name="Google Shape;1476;p83">
            <a:extLst>
              <a:ext uri="{FF2B5EF4-FFF2-40B4-BE49-F238E27FC236}">
                <a16:creationId xmlns:a16="http://schemas.microsoft.com/office/drawing/2014/main" id="{ACF01A1B-2FF5-4B1A-BA14-DBA8C70E4AFE}"/>
              </a:ext>
            </a:extLst>
          </p:cNvPr>
          <p:cNvSpPr/>
          <p:nvPr/>
        </p:nvSpPr>
        <p:spPr>
          <a:xfrm>
            <a:off x="5837419" y="1081048"/>
            <a:ext cx="2585039" cy="568067"/>
          </a:xfrm>
          <a:prstGeom prst="snip2DiagRect">
            <a:avLst/>
          </a:prstGeom>
          <a:solidFill>
            <a:srgbClr val="EE6D2B"/>
          </a:soli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lnSpc>
                <a:spcPct val="115000"/>
              </a:lnSpc>
            </a:pPr>
            <a:endParaRPr lang="en-US" sz="1200">
              <a:latin typeface="+mj-lt"/>
              <a:ea typeface="微軟正黑體" panose="020B0604030504040204" pitchFamily="34" charset="-120"/>
            </a:endParaRPr>
          </a:p>
        </p:txBody>
      </p:sp>
      <p:sp>
        <p:nvSpPr>
          <p:cNvPr id="39" name="Google Shape;1476;p83">
            <a:extLst>
              <a:ext uri="{FF2B5EF4-FFF2-40B4-BE49-F238E27FC236}">
                <a16:creationId xmlns:a16="http://schemas.microsoft.com/office/drawing/2014/main" id="{51A3BED6-8A67-41A5-9BA1-8BF0EF1E2D40}"/>
              </a:ext>
            </a:extLst>
          </p:cNvPr>
          <p:cNvSpPr/>
          <p:nvPr/>
        </p:nvSpPr>
        <p:spPr>
          <a:xfrm>
            <a:off x="3298684" y="1081048"/>
            <a:ext cx="2409756" cy="568067"/>
          </a:xfrm>
          <a:prstGeom prst="snip2DiagRect">
            <a:avLst/>
          </a:prstGeom>
          <a:solidFill>
            <a:srgbClr val="EE6D2B"/>
          </a:soli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lnSpc>
                <a:spcPct val="115000"/>
              </a:lnSpc>
            </a:pPr>
            <a:endParaRPr lang="en-US" sz="1200">
              <a:latin typeface="+mj-lt"/>
              <a:ea typeface="微軟正黑體" panose="020B0604030504040204" pitchFamily="34" charset="-120"/>
            </a:endParaRPr>
          </a:p>
        </p:txBody>
      </p:sp>
      <p:pic>
        <p:nvPicPr>
          <p:cNvPr id="40" name="Picture 6" descr="ãwindowsãçåçæå°çµæ">
            <a:extLst>
              <a:ext uri="{FF2B5EF4-FFF2-40B4-BE49-F238E27FC236}">
                <a16:creationId xmlns:a16="http://schemas.microsoft.com/office/drawing/2014/main" id="{F6205F42-E70E-4B0F-BAA1-1994A57573E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83126" y="1576880"/>
            <a:ext cx="616759" cy="61675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ç¸éåç">
            <a:extLst>
              <a:ext uri="{FF2B5EF4-FFF2-40B4-BE49-F238E27FC236}">
                <a16:creationId xmlns:a16="http://schemas.microsoft.com/office/drawing/2014/main" id="{8AD7EB05-2D38-4FC7-BA06-E15E736E900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57185" y="2706056"/>
            <a:ext cx="616759" cy="4602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ãubuntuãçåçæå°çµæ">
            <a:extLst>
              <a:ext uri="{FF2B5EF4-FFF2-40B4-BE49-F238E27FC236}">
                <a16:creationId xmlns:a16="http://schemas.microsoft.com/office/drawing/2014/main" id="{CADAA71E-72FA-4AE7-B704-0B27351D9F8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812755" y="3587529"/>
            <a:ext cx="536739" cy="555128"/>
          </a:xfrm>
          <a:prstGeom prst="rect">
            <a:avLst/>
          </a:prstGeom>
          <a:noFill/>
          <a:extLst>
            <a:ext uri="{909E8E84-426E-40DD-AFC4-6F175D3DCCD1}">
              <a14:hiddenFill xmlns:a14="http://schemas.microsoft.com/office/drawing/2010/main">
                <a:solidFill>
                  <a:srgbClr val="FFFFFF"/>
                </a:solidFill>
              </a14:hiddenFill>
            </a:ext>
          </a:extLst>
        </p:spPr>
      </p:pic>
      <p:sp>
        <p:nvSpPr>
          <p:cNvPr id="43" name="文字方塊 42">
            <a:extLst>
              <a:ext uri="{FF2B5EF4-FFF2-40B4-BE49-F238E27FC236}">
                <a16:creationId xmlns:a16="http://schemas.microsoft.com/office/drawing/2014/main" id="{C32694A7-8170-4EAB-9ED3-F9FE76B893F7}"/>
              </a:ext>
            </a:extLst>
          </p:cNvPr>
          <p:cNvSpPr txBox="1"/>
          <p:nvPr/>
        </p:nvSpPr>
        <p:spPr>
          <a:xfrm>
            <a:off x="3531572" y="1122200"/>
            <a:ext cx="1748641" cy="523220"/>
          </a:xfrm>
          <a:prstGeom prst="rect">
            <a:avLst/>
          </a:prstGeom>
          <a:noFill/>
        </p:spPr>
        <p:txBody>
          <a:bodyPr wrap="square" lIns="91440" tIns="45720" rIns="91440" bIns="45720" rtlCol="0" anchor="t">
            <a:spAutoFit/>
          </a:bodyPr>
          <a:lstStyle/>
          <a:p>
            <a:pPr algn="ctr"/>
            <a:r>
              <a:rPr lang="en-US" altLang="zh-TW" b="1" dirty="0">
                <a:latin typeface="+mj-lt"/>
                <a:ea typeface="微軟正黑體" panose="020B0604030504040204" pitchFamily="34" charset="-120"/>
              </a:rPr>
              <a:t>From </a:t>
            </a:r>
            <a:r>
              <a:rPr lang="en-US" b="1" dirty="0">
                <a:latin typeface="+mj-lt"/>
                <a:ea typeface="微軟正黑體" panose="020B0604030504040204" pitchFamily="34" charset="-120"/>
              </a:rPr>
              <a:t>remote NAS ( </a:t>
            </a:r>
            <a:r>
              <a:rPr lang="en-US" b="1">
                <a:latin typeface="+mj-lt"/>
                <a:ea typeface="微軟正黑體" panose="020B0604030504040204" pitchFamily="34" charset="-120"/>
              </a:rPr>
              <a:t>via File</a:t>
            </a:r>
            <a:r>
              <a:rPr lang="en-US" b="1" dirty="0">
                <a:latin typeface="+mj-lt"/>
                <a:ea typeface="微軟正黑體" panose="020B0604030504040204" pitchFamily="34" charset="-120"/>
              </a:rPr>
              <a:t> Station )</a:t>
            </a:r>
            <a:endParaRPr lang="zh-TW" b="1" dirty="0">
              <a:latin typeface="+mj-lt"/>
            </a:endParaRPr>
          </a:p>
        </p:txBody>
      </p:sp>
      <p:sp>
        <p:nvSpPr>
          <p:cNvPr id="44" name="文字方塊 43">
            <a:extLst>
              <a:ext uri="{FF2B5EF4-FFF2-40B4-BE49-F238E27FC236}">
                <a16:creationId xmlns:a16="http://schemas.microsoft.com/office/drawing/2014/main" id="{E4D37D65-8ABD-474E-B3A1-958482530881}"/>
              </a:ext>
            </a:extLst>
          </p:cNvPr>
          <p:cNvSpPr txBox="1"/>
          <p:nvPr/>
        </p:nvSpPr>
        <p:spPr>
          <a:xfrm>
            <a:off x="5950660" y="1122200"/>
            <a:ext cx="2529610" cy="523220"/>
          </a:xfrm>
          <a:prstGeom prst="rect">
            <a:avLst/>
          </a:prstGeom>
          <a:noFill/>
        </p:spPr>
        <p:txBody>
          <a:bodyPr wrap="square" lIns="91440" tIns="45720" rIns="91440" bIns="45720" rtlCol="0" anchor="t">
            <a:spAutoFit/>
          </a:bodyPr>
          <a:lstStyle/>
          <a:p>
            <a:pPr algn="ctr"/>
            <a:r>
              <a:rPr lang="en-US" altLang="zh-TW" b="1" dirty="0">
                <a:latin typeface="+mj-lt"/>
                <a:ea typeface="微軟正黑體"/>
              </a:rPr>
              <a:t>Carry </a:t>
            </a:r>
            <a:r>
              <a:rPr lang="en-US" b="1" dirty="0">
                <a:latin typeface="+mj-lt"/>
                <a:ea typeface="微軟正黑體"/>
              </a:rPr>
              <a:t>and Use</a:t>
            </a:r>
            <a:endParaRPr lang="zh-TW" altLang="en-US" b="1" dirty="0">
              <a:latin typeface="+mj-lt"/>
              <a:ea typeface="微軟正黑體"/>
            </a:endParaRPr>
          </a:p>
          <a:p>
            <a:pPr algn="ctr"/>
            <a:r>
              <a:rPr lang="en-US" b="1" dirty="0">
                <a:latin typeface="+mj-lt"/>
                <a:ea typeface="微軟正黑體"/>
              </a:rPr>
              <a:t>(</a:t>
            </a:r>
            <a:r>
              <a:rPr lang="en-US" b="1" err="1">
                <a:latin typeface="+mj-lt"/>
                <a:ea typeface="微軟正黑體"/>
              </a:rPr>
              <a:t>QuDedup</a:t>
            </a:r>
            <a:r>
              <a:rPr lang="en-US" b="1">
                <a:latin typeface="+mj-lt"/>
                <a:ea typeface="微軟正黑體"/>
              </a:rPr>
              <a:t> Extract</a:t>
            </a:r>
            <a:r>
              <a:rPr lang="en-US" b="1" dirty="0">
                <a:latin typeface="+mj-lt"/>
                <a:ea typeface="微軟正黑體"/>
              </a:rPr>
              <a:t> Tool)</a:t>
            </a:r>
            <a:endParaRPr lang="zh-TW" b="1" dirty="0">
              <a:latin typeface="+mj-lt"/>
              <a:ea typeface="微軟正黑體"/>
            </a:endParaRPr>
          </a:p>
        </p:txBody>
      </p:sp>
      <p:sp>
        <p:nvSpPr>
          <p:cNvPr id="45" name="文字方塊 44">
            <a:extLst>
              <a:ext uri="{FF2B5EF4-FFF2-40B4-BE49-F238E27FC236}">
                <a16:creationId xmlns:a16="http://schemas.microsoft.com/office/drawing/2014/main" id="{8BEC99C7-C344-4460-A14A-01D6C80CEF7E}"/>
              </a:ext>
            </a:extLst>
          </p:cNvPr>
          <p:cNvSpPr txBox="1"/>
          <p:nvPr/>
        </p:nvSpPr>
        <p:spPr>
          <a:xfrm>
            <a:off x="4325732" y="4194947"/>
            <a:ext cx="1282978" cy="430887"/>
          </a:xfrm>
          <a:prstGeom prst="rect">
            <a:avLst/>
          </a:prstGeom>
          <a:noFill/>
        </p:spPr>
        <p:txBody>
          <a:bodyPr wrap="square" lIns="91440" tIns="45720" rIns="91440" bIns="45720" rtlCol="0" anchor="t">
            <a:spAutoFit/>
          </a:bodyPr>
          <a:lstStyle/>
          <a:p>
            <a:pPr algn="ctr"/>
            <a:r>
              <a:rPr lang="en-US" altLang="zh-TW" sz="1100" b="1" dirty="0"/>
              <a:t>Access from Cloud</a:t>
            </a:r>
            <a:endParaRPr lang="zh-TW" altLang="en-US" sz="1100" b="1" dirty="0"/>
          </a:p>
        </p:txBody>
      </p:sp>
      <p:sp>
        <p:nvSpPr>
          <p:cNvPr id="46" name="文字方塊 45">
            <a:extLst>
              <a:ext uri="{FF2B5EF4-FFF2-40B4-BE49-F238E27FC236}">
                <a16:creationId xmlns:a16="http://schemas.microsoft.com/office/drawing/2014/main" id="{84C922F8-F264-42AB-9FCB-034EE1D477BF}"/>
              </a:ext>
            </a:extLst>
          </p:cNvPr>
          <p:cNvSpPr txBox="1"/>
          <p:nvPr/>
        </p:nvSpPr>
        <p:spPr>
          <a:xfrm>
            <a:off x="3461359" y="2670974"/>
            <a:ext cx="1891634" cy="2077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900" b="1"/>
              <a:t>File station</a:t>
            </a:r>
            <a:r>
              <a:rPr lang="zh-TW" altLang="en-US" sz="900" b="1"/>
              <a:t> </a:t>
            </a:r>
            <a:r>
              <a:rPr lang="en-US" altLang="zh-TW" sz="900" b="1"/>
              <a:t>with</a:t>
            </a:r>
            <a:r>
              <a:rPr lang="zh-TW" altLang="en-US" sz="900" b="1"/>
              <a:t> </a:t>
            </a:r>
            <a:r>
              <a:rPr lang="en-US" altLang="zh-TW" sz="900" b="1"/>
              <a:t>QuDe</a:t>
            </a:r>
            <a:r>
              <a:rPr lang="en-US" altLang="zh-TW" sz="900" b="1" dirty="0"/>
              <a:t>dup(soon)</a:t>
            </a:r>
            <a:endParaRPr lang="zh-TW" altLang="en-US" sz="900" b="1" dirty="0"/>
          </a:p>
        </p:txBody>
      </p:sp>
      <p:sp>
        <p:nvSpPr>
          <p:cNvPr id="47" name="文字方塊 46">
            <a:extLst>
              <a:ext uri="{FF2B5EF4-FFF2-40B4-BE49-F238E27FC236}">
                <a16:creationId xmlns:a16="http://schemas.microsoft.com/office/drawing/2014/main" id="{D0583521-1935-425D-AF73-52FD2B25C5F5}"/>
              </a:ext>
            </a:extLst>
          </p:cNvPr>
          <p:cNvSpPr txBox="1"/>
          <p:nvPr/>
        </p:nvSpPr>
        <p:spPr>
          <a:xfrm>
            <a:off x="1060357" y="4234665"/>
            <a:ext cx="1839684"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900" b="1">
                <a:latin typeface="+mj-lt"/>
                <a:ea typeface="微軟正黑體"/>
              </a:rPr>
              <a:t>File st</a:t>
            </a:r>
            <a:r>
              <a:rPr lang="zh-TW" sz="900" b="1">
                <a:latin typeface="+mj-lt"/>
                <a:ea typeface="微軟正黑體"/>
              </a:rPr>
              <a:t>ati</a:t>
            </a:r>
            <a:r>
              <a:rPr lang="en-US" altLang="zh-TW" sz="900" b="1">
                <a:latin typeface="+mj-lt"/>
                <a:ea typeface="微軟正黑體"/>
              </a:rPr>
              <a:t>on</a:t>
            </a:r>
            <a:r>
              <a:rPr lang="zh-TW" altLang="en-US" sz="900" b="1">
                <a:latin typeface="+mj-lt"/>
                <a:ea typeface="微軟正黑體"/>
              </a:rPr>
              <a:t> </a:t>
            </a:r>
            <a:r>
              <a:rPr lang="en-US" altLang="zh-TW" sz="900" b="1">
                <a:latin typeface="+mj-lt"/>
                <a:ea typeface="微軟正黑體"/>
              </a:rPr>
              <a:t>with</a:t>
            </a:r>
            <a:r>
              <a:rPr lang="zh-TW" altLang="en-US" sz="900" b="1">
                <a:latin typeface="+mj-lt"/>
                <a:ea typeface="微軟正黑體"/>
              </a:rPr>
              <a:t> </a:t>
            </a:r>
            <a:r>
              <a:rPr lang="zh-TW" sz="900" b="1">
                <a:latin typeface="+mj-lt"/>
                <a:ea typeface="微軟正黑體"/>
              </a:rPr>
              <a:t>QuDe</a:t>
            </a:r>
            <a:r>
              <a:rPr lang="en-US" altLang="zh-TW" sz="900" b="1">
                <a:latin typeface="+mj-lt"/>
                <a:ea typeface="微軟正黑體"/>
              </a:rPr>
              <a:t>d</a:t>
            </a:r>
            <a:r>
              <a:rPr lang="zh-TW" sz="900" b="1">
                <a:latin typeface="+mj-lt"/>
                <a:ea typeface="微軟正黑體"/>
              </a:rPr>
              <a:t>up(soon)</a:t>
            </a:r>
            <a:endParaRPr lang="zh-TW" altLang="en-US" b="1">
              <a:latin typeface="+mj-lt"/>
              <a:ea typeface="微軟正黑體"/>
            </a:endParaRPr>
          </a:p>
        </p:txBody>
      </p:sp>
      <p:pic>
        <p:nvPicPr>
          <p:cNvPr id="49" name="圖片 8" descr="一張含有 向量圖形 的圖片&#10;&#10;描述是以非常高的可信度產生">
            <a:extLst>
              <a:ext uri="{FF2B5EF4-FFF2-40B4-BE49-F238E27FC236}">
                <a16:creationId xmlns:a16="http://schemas.microsoft.com/office/drawing/2014/main" id="{8C593C05-A39E-489A-A241-EAAB6ACDA9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3586" y="804256"/>
            <a:ext cx="608606" cy="604826"/>
          </a:xfrm>
          <a:prstGeom prst="rect">
            <a:avLst/>
          </a:prstGeom>
          <a:effectLst>
            <a:outerShdw blurRad="63500" sx="102000" sy="102000" algn="ctr" rotWithShape="0">
              <a:prstClr val="black">
                <a:alpha val="40000"/>
              </a:prstClr>
            </a:outerShdw>
          </a:effectLst>
        </p:spPr>
      </p:pic>
      <p:sp>
        <p:nvSpPr>
          <p:cNvPr id="50" name="矩形 34">
            <a:extLst>
              <a:ext uri="{FF2B5EF4-FFF2-40B4-BE49-F238E27FC236}">
                <a16:creationId xmlns:a16="http://schemas.microsoft.com/office/drawing/2014/main" id="{B0CCADA3-8145-4B5F-878C-519BCBED6514}"/>
              </a:ext>
            </a:extLst>
          </p:cNvPr>
          <p:cNvSpPr/>
          <p:nvPr/>
        </p:nvSpPr>
        <p:spPr>
          <a:xfrm>
            <a:off x="1048486" y="787079"/>
            <a:ext cx="4231727" cy="284693"/>
          </a:xfrm>
          <a:prstGeom prst="rect">
            <a:avLst/>
          </a:prstGeom>
        </p:spPr>
        <p:txBody>
          <a:bodyPr wrap="square" lIns="91440" tIns="45720" rIns="91440" bIns="45720" anchor="t">
            <a:spAutoFit/>
          </a:bodyPr>
          <a:lstStyle/>
          <a:p>
            <a:pPr algn="ctr"/>
            <a:r>
              <a:rPr lang="en-US" altLang="zh-TW" sz="1250" dirty="0">
                <a:solidFill>
                  <a:schemeClr val="bg1"/>
                </a:solidFill>
                <a:latin typeface="+mj-lt"/>
                <a:ea typeface="微軟正黑體"/>
              </a:rPr>
              <a:t>HBS 3 (Hybrid Backup Sync 3)</a:t>
            </a:r>
            <a:endParaRPr lang="zh-TW" altLang="en-US" dirty="0">
              <a:solidFill>
                <a:schemeClr val="bg1"/>
              </a:solidFill>
              <a:latin typeface="+mj-lt"/>
              <a:ea typeface="微軟正黑體"/>
            </a:endParaRPr>
          </a:p>
        </p:txBody>
      </p:sp>
      <p:sp>
        <p:nvSpPr>
          <p:cNvPr id="51" name="文字方塊 50">
            <a:extLst>
              <a:ext uri="{FF2B5EF4-FFF2-40B4-BE49-F238E27FC236}">
                <a16:creationId xmlns:a16="http://schemas.microsoft.com/office/drawing/2014/main" id="{58766382-DA36-4A47-A838-D3FFEA6579E5}"/>
              </a:ext>
            </a:extLst>
          </p:cNvPr>
          <p:cNvSpPr txBox="1"/>
          <p:nvPr/>
        </p:nvSpPr>
        <p:spPr>
          <a:xfrm>
            <a:off x="1065801" y="1122200"/>
            <a:ext cx="1901245" cy="523220"/>
          </a:xfrm>
          <a:prstGeom prst="rect">
            <a:avLst/>
          </a:prstGeom>
          <a:noFill/>
        </p:spPr>
        <p:txBody>
          <a:bodyPr wrap="square" lIns="91440" tIns="45720" rIns="91440" bIns="45720" rtlCol="0" anchor="t">
            <a:spAutoFit/>
          </a:bodyPr>
          <a:lstStyle/>
          <a:p>
            <a:pPr algn="ctr"/>
            <a:r>
              <a:rPr lang="zh-TW" b="1" dirty="0">
                <a:latin typeface="+mj-lt"/>
                <a:ea typeface="微軟正黑體"/>
              </a:rPr>
              <a:t>From lo</a:t>
            </a:r>
            <a:r>
              <a:rPr lang="en-US" altLang="zh-TW" b="1" dirty="0" err="1">
                <a:latin typeface="+mj-lt"/>
                <a:ea typeface="微軟正黑體"/>
              </a:rPr>
              <a:t>cal</a:t>
            </a:r>
            <a:r>
              <a:rPr lang="zh-TW" altLang="en-US" b="1" dirty="0">
                <a:latin typeface="+mj-lt"/>
                <a:ea typeface="微軟正黑體"/>
              </a:rPr>
              <a:t> </a:t>
            </a:r>
            <a:r>
              <a:rPr lang="zh-TW" b="1" dirty="0">
                <a:latin typeface="+mj-lt"/>
                <a:ea typeface="微軟正黑體"/>
              </a:rPr>
              <a:t>NAS</a:t>
            </a:r>
            <a:r>
              <a:rPr lang="en-US" altLang="zh-TW" b="1">
                <a:latin typeface="+mj-lt"/>
                <a:ea typeface="微軟正黑體"/>
              </a:rPr>
              <a:t> </a:t>
            </a:r>
            <a:r>
              <a:rPr lang="en-US" altLang="zh-TW" b="1" dirty="0">
                <a:latin typeface="+mj-lt"/>
                <a:ea typeface="微軟正黑體"/>
              </a:rPr>
              <a:t>(</a:t>
            </a:r>
            <a:r>
              <a:rPr lang="zh-TW" b="1" dirty="0">
                <a:latin typeface="+mj-lt"/>
                <a:ea typeface="微軟正黑體"/>
              </a:rPr>
              <a:t>via</a:t>
            </a:r>
            <a:r>
              <a:rPr lang="en-US" altLang="zh-TW" b="1">
                <a:latin typeface="+mj-lt"/>
                <a:ea typeface="微軟正黑體"/>
              </a:rPr>
              <a:t> </a:t>
            </a:r>
            <a:r>
              <a:rPr lang="en-US" altLang="zh-TW" b="1" dirty="0">
                <a:latin typeface="+mj-lt"/>
                <a:ea typeface="微軟正黑體"/>
              </a:rPr>
              <a:t>HBS 3)</a:t>
            </a:r>
            <a:endParaRPr lang="zh-TW" altLang="en-US" b="1" dirty="0">
              <a:latin typeface="+mj-lt"/>
              <a:ea typeface="微軟正黑體"/>
            </a:endParaRPr>
          </a:p>
        </p:txBody>
      </p:sp>
      <p:cxnSp>
        <p:nvCxnSpPr>
          <p:cNvPr id="56" name="直線單箭頭接點 55">
            <a:extLst>
              <a:ext uri="{FF2B5EF4-FFF2-40B4-BE49-F238E27FC236}">
                <a16:creationId xmlns:a16="http://schemas.microsoft.com/office/drawing/2014/main" id="{8AE9E2D1-80BA-4EEC-A967-D151C89476FF}"/>
              </a:ext>
            </a:extLst>
          </p:cNvPr>
          <p:cNvCxnSpPr>
            <a:cxnSpLocks/>
          </p:cNvCxnSpPr>
          <p:nvPr/>
        </p:nvCxnSpPr>
        <p:spPr>
          <a:xfrm>
            <a:off x="2525885" y="2022201"/>
            <a:ext cx="997905"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57" name="圖形 56">
            <a:extLst>
              <a:ext uri="{FF2B5EF4-FFF2-40B4-BE49-F238E27FC236}">
                <a16:creationId xmlns:a16="http://schemas.microsoft.com/office/drawing/2014/main" id="{2AE83B03-8F00-423F-9322-6F5BDD71E0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69176" y="1786681"/>
            <a:ext cx="202029" cy="628535"/>
          </a:xfrm>
          <a:prstGeom prst="rect">
            <a:avLst/>
          </a:prstGeom>
          <a:effectLst>
            <a:outerShdw blurRad="50800" dist="38100" dir="2700000" algn="tl" rotWithShape="0">
              <a:prstClr val="black">
                <a:alpha val="40000"/>
              </a:prstClr>
            </a:outerShdw>
          </a:effectLst>
        </p:spPr>
      </p:pic>
      <p:cxnSp>
        <p:nvCxnSpPr>
          <p:cNvPr id="62" name="直線單箭頭接點 61">
            <a:extLst>
              <a:ext uri="{FF2B5EF4-FFF2-40B4-BE49-F238E27FC236}">
                <a16:creationId xmlns:a16="http://schemas.microsoft.com/office/drawing/2014/main" id="{FDE02164-B0ED-422D-9317-82FD8FCE5FA5}"/>
              </a:ext>
            </a:extLst>
          </p:cNvPr>
          <p:cNvCxnSpPr>
            <a:cxnSpLocks/>
          </p:cNvCxnSpPr>
          <p:nvPr/>
        </p:nvCxnSpPr>
        <p:spPr>
          <a:xfrm>
            <a:off x="2009712" y="2646722"/>
            <a:ext cx="0" cy="531066"/>
          </a:xfrm>
          <a:prstGeom prst="straightConnector1">
            <a:avLst/>
          </a:prstGeom>
          <a:ln w="63500" cap="rnd">
            <a:gradFill flip="none" rotWithShape="1">
              <a:gsLst>
                <a:gs pos="11000">
                  <a:srgbClr val="3333FF"/>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63" name="矩形: 圓角 62">
            <a:extLst>
              <a:ext uri="{FF2B5EF4-FFF2-40B4-BE49-F238E27FC236}">
                <a16:creationId xmlns:a16="http://schemas.microsoft.com/office/drawing/2014/main" id="{5553B719-44B2-4680-86A3-7234D376B2B6}"/>
              </a:ext>
            </a:extLst>
          </p:cNvPr>
          <p:cNvSpPr/>
          <p:nvPr/>
        </p:nvSpPr>
        <p:spPr>
          <a:xfrm>
            <a:off x="2649163" y="1725105"/>
            <a:ext cx="823224" cy="185631"/>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j-lt"/>
              <a:ea typeface="微軟正黑體" panose="020B0604030504040204" pitchFamily="34" charset="-120"/>
            </a:endParaRPr>
          </a:p>
        </p:txBody>
      </p:sp>
      <p:sp>
        <p:nvSpPr>
          <p:cNvPr id="64" name="文字方塊 63">
            <a:extLst>
              <a:ext uri="{FF2B5EF4-FFF2-40B4-BE49-F238E27FC236}">
                <a16:creationId xmlns:a16="http://schemas.microsoft.com/office/drawing/2014/main" id="{6279F4BD-4A61-4343-B303-585F626FC3AE}"/>
              </a:ext>
            </a:extLst>
          </p:cNvPr>
          <p:cNvSpPr txBox="1"/>
          <p:nvPr/>
        </p:nvSpPr>
        <p:spPr>
          <a:xfrm>
            <a:off x="2410465" y="1703333"/>
            <a:ext cx="1292192" cy="215444"/>
          </a:xfrm>
          <a:prstGeom prst="rect">
            <a:avLst/>
          </a:prstGeom>
          <a:noFill/>
        </p:spPr>
        <p:txBody>
          <a:bodyPr wrap="square" rtlCol="0">
            <a:spAutoFit/>
          </a:bodyPr>
          <a:lstStyle/>
          <a:p>
            <a:pPr algn="ctr"/>
            <a:r>
              <a:rPr lang="en-US" altLang="zh-TW" sz="800" b="1">
                <a:solidFill>
                  <a:schemeClr val="bg1"/>
                </a:solidFill>
                <a:latin typeface="+mj-lt"/>
                <a:ea typeface="微軟正黑體" panose="020B0604030504040204" pitchFamily="34" charset="-120"/>
                <a:cs typeface="Arial" panose="020B0604020202020204" pitchFamily="34" charset="0"/>
              </a:rPr>
              <a:t>Backup/Restore</a:t>
            </a:r>
            <a:endParaRPr lang="zh-TW" altLang="en-US" sz="800" b="1">
              <a:solidFill>
                <a:schemeClr val="bg1"/>
              </a:solidFill>
              <a:latin typeface="+mj-lt"/>
              <a:ea typeface="微軟正黑體" panose="020B0604030504040204" pitchFamily="34" charset="-120"/>
              <a:cs typeface="Arial" panose="020B0604020202020204" pitchFamily="34" charset="0"/>
            </a:endParaRPr>
          </a:p>
        </p:txBody>
      </p:sp>
      <p:cxnSp>
        <p:nvCxnSpPr>
          <p:cNvPr id="69" name="直線單箭頭接點 68">
            <a:extLst>
              <a:ext uri="{FF2B5EF4-FFF2-40B4-BE49-F238E27FC236}">
                <a16:creationId xmlns:a16="http://schemas.microsoft.com/office/drawing/2014/main" id="{1847BE53-998C-42BA-94D1-B444A76D9E18}"/>
              </a:ext>
            </a:extLst>
          </p:cNvPr>
          <p:cNvCxnSpPr>
            <a:cxnSpLocks/>
          </p:cNvCxnSpPr>
          <p:nvPr/>
        </p:nvCxnSpPr>
        <p:spPr>
          <a:xfrm>
            <a:off x="4515453" y="2022201"/>
            <a:ext cx="573998"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0" name="圖形 69">
            <a:extLst>
              <a:ext uri="{FF2B5EF4-FFF2-40B4-BE49-F238E27FC236}">
                <a16:creationId xmlns:a16="http://schemas.microsoft.com/office/drawing/2014/main" id="{45D5ED61-E706-4F47-A35C-9884BDD56D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76838" y="1777984"/>
            <a:ext cx="450054" cy="450054"/>
          </a:xfrm>
          <a:prstGeom prst="rect">
            <a:avLst/>
          </a:prstGeom>
          <a:effectLst>
            <a:outerShdw blurRad="50800" dist="38100" dir="2700000" algn="tl" rotWithShape="0">
              <a:prstClr val="black">
                <a:alpha val="40000"/>
              </a:prstClr>
            </a:outerShdw>
          </a:effectLst>
        </p:spPr>
      </p:pic>
      <p:pic>
        <p:nvPicPr>
          <p:cNvPr id="71" name="圖形 70">
            <a:extLst>
              <a:ext uri="{FF2B5EF4-FFF2-40B4-BE49-F238E27FC236}">
                <a16:creationId xmlns:a16="http://schemas.microsoft.com/office/drawing/2014/main" id="{AC5C5CE0-94B0-4C4F-854E-1AACF5D935D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25776" y="3074811"/>
            <a:ext cx="1559729" cy="675419"/>
          </a:xfrm>
          <a:prstGeom prst="rect">
            <a:avLst/>
          </a:prstGeom>
          <a:effectLst>
            <a:outerShdw blurRad="50800" dist="38100" dir="2700000" algn="tl" rotWithShape="0">
              <a:prstClr val="black">
                <a:alpha val="40000"/>
              </a:prstClr>
            </a:outerShdw>
          </a:effectLst>
        </p:spPr>
      </p:pic>
      <p:pic>
        <p:nvPicPr>
          <p:cNvPr id="72" name="圖片 71">
            <a:extLst>
              <a:ext uri="{FF2B5EF4-FFF2-40B4-BE49-F238E27FC236}">
                <a16:creationId xmlns:a16="http://schemas.microsoft.com/office/drawing/2014/main" id="{E697732A-6E4A-4CFB-B02A-F53FEF46BD4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942673" y="3261974"/>
            <a:ext cx="382258" cy="382258"/>
          </a:xfrm>
          <a:prstGeom prst="rect">
            <a:avLst/>
          </a:prstGeom>
        </p:spPr>
      </p:pic>
      <p:pic>
        <p:nvPicPr>
          <p:cNvPr id="73" name="圖形 72">
            <a:extLst>
              <a:ext uri="{FF2B5EF4-FFF2-40B4-BE49-F238E27FC236}">
                <a16:creationId xmlns:a16="http://schemas.microsoft.com/office/drawing/2014/main" id="{50C8DEBA-D96E-489B-990B-23D36A9369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87186" y="3116611"/>
            <a:ext cx="202029" cy="628535"/>
          </a:xfrm>
          <a:prstGeom prst="rect">
            <a:avLst/>
          </a:prstGeom>
          <a:effectLst>
            <a:outerShdw blurRad="50800" dist="38100" dir="2700000" algn="tl" rotWithShape="0">
              <a:prstClr val="black">
                <a:alpha val="40000"/>
              </a:prstClr>
            </a:outerShdw>
          </a:effectLst>
        </p:spPr>
      </p:pic>
      <p:sp>
        <p:nvSpPr>
          <p:cNvPr id="74" name="矩形: 圓角 73">
            <a:extLst>
              <a:ext uri="{FF2B5EF4-FFF2-40B4-BE49-F238E27FC236}">
                <a16:creationId xmlns:a16="http://schemas.microsoft.com/office/drawing/2014/main" id="{D5B8828E-3661-45A3-B97A-52FBCED72525}"/>
              </a:ext>
            </a:extLst>
          </p:cNvPr>
          <p:cNvSpPr/>
          <p:nvPr/>
        </p:nvSpPr>
        <p:spPr>
          <a:xfrm>
            <a:off x="4614919" y="3378826"/>
            <a:ext cx="545015" cy="240516"/>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j-lt"/>
              <a:ea typeface="微軟正黑體" panose="020B0604030504040204" pitchFamily="34" charset="-120"/>
            </a:endParaRPr>
          </a:p>
        </p:txBody>
      </p:sp>
      <p:sp>
        <p:nvSpPr>
          <p:cNvPr id="75" name="文字方塊 74">
            <a:extLst>
              <a:ext uri="{FF2B5EF4-FFF2-40B4-BE49-F238E27FC236}">
                <a16:creationId xmlns:a16="http://schemas.microsoft.com/office/drawing/2014/main" id="{7A541569-9CC4-4AB3-A351-112B985F17B0}"/>
              </a:ext>
            </a:extLst>
          </p:cNvPr>
          <p:cNvSpPr txBox="1"/>
          <p:nvPr/>
        </p:nvSpPr>
        <p:spPr>
          <a:xfrm>
            <a:off x="4605313" y="3358032"/>
            <a:ext cx="526675" cy="276999"/>
          </a:xfrm>
          <a:prstGeom prst="rect">
            <a:avLst/>
          </a:prstGeom>
          <a:noFill/>
        </p:spPr>
        <p:txBody>
          <a:bodyPr wrap="square" rtlCol="0">
            <a:spAutoFit/>
          </a:bodyPr>
          <a:lstStyle/>
          <a:p>
            <a:pPr algn="ctr"/>
            <a:r>
              <a:rPr lang="en-US" altLang="zh-TW" sz="1200">
                <a:solidFill>
                  <a:schemeClr val="bg1"/>
                </a:solidFill>
                <a:latin typeface="+mj-lt"/>
                <a:ea typeface="微軟正黑體" panose="020B0604030504040204" pitchFamily="34" charset="-120"/>
                <a:cs typeface="Arial" panose="020B0604020202020204" pitchFamily="34" charset="0"/>
              </a:rPr>
              <a:t>.</a:t>
            </a:r>
            <a:r>
              <a:rPr lang="en-US" altLang="zh-TW" sz="1200" err="1">
                <a:solidFill>
                  <a:schemeClr val="bg1"/>
                </a:solidFill>
                <a:latin typeface="+mj-lt"/>
                <a:ea typeface="微軟正黑體" panose="020B0604030504040204" pitchFamily="34" charset="-120"/>
                <a:cs typeface="Arial" panose="020B0604020202020204" pitchFamily="34" charset="0"/>
              </a:rPr>
              <a:t>qdff</a:t>
            </a:r>
            <a:endParaRPr lang="zh-TW" altLang="en-US" sz="1200">
              <a:solidFill>
                <a:schemeClr val="bg1"/>
              </a:solidFill>
              <a:latin typeface="+mj-lt"/>
              <a:ea typeface="微軟正黑體" panose="020B0604030504040204" pitchFamily="34" charset="-120"/>
              <a:cs typeface="Arial" panose="020B0604020202020204" pitchFamily="34" charset="0"/>
            </a:endParaRPr>
          </a:p>
        </p:txBody>
      </p:sp>
      <p:pic>
        <p:nvPicPr>
          <p:cNvPr id="76" name="圖形 75">
            <a:extLst>
              <a:ext uri="{FF2B5EF4-FFF2-40B4-BE49-F238E27FC236}">
                <a16:creationId xmlns:a16="http://schemas.microsoft.com/office/drawing/2014/main" id="{43673905-4F31-4762-BB99-3BE2EED47E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08978" y="4144837"/>
            <a:ext cx="450054" cy="450054"/>
          </a:xfrm>
          <a:prstGeom prst="rect">
            <a:avLst/>
          </a:prstGeom>
          <a:effectLst>
            <a:outerShdw blurRad="50800" dist="38100" dir="2700000" algn="tl" rotWithShape="0">
              <a:prstClr val="black">
                <a:alpha val="40000"/>
              </a:prstClr>
            </a:outerShdw>
          </a:effectLst>
        </p:spPr>
      </p:pic>
      <p:cxnSp>
        <p:nvCxnSpPr>
          <p:cNvPr id="78" name="直線單箭頭接點 77">
            <a:extLst>
              <a:ext uri="{FF2B5EF4-FFF2-40B4-BE49-F238E27FC236}">
                <a16:creationId xmlns:a16="http://schemas.microsoft.com/office/drawing/2014/main" id="{D2613E25-6D74-452D-870C-799E12213B08}"/>
              </a:ext>
            </a:extLst>
          </p:cNvPr>
          <p:cNvCxnSpPr>
            <a:cxnSpLocks/>
          </p:cNvCxnSpPr>
          <p:nvPr/>
        </p:nvCxnSpPr>
        <p:spPr>
          <a:xfrm>
            <a:off x="4124005" y="3766764"/>
            <a:ext cx="0" cy="308832"/>
          </a:xfrm>
          <a:prstGeom prst="straightConnector1">
            <a:avLst/>
          </a:prstGeom>
          <a:ln w="63500" cap="rnd">
            <a:gradFill flip="none" rotWithShape="1">
              <a:gsLst>
                <a:gs pos="11000">
                  <a:srgbClr val="2C50F5"/>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9" name="圖形 78">
            <a:extLst>
              <a:ext uri="{FF2B5EF4-FFF2-40B4-BE49-F238E27FC236}">
                <a16:creationId xmlns:a16="http://schemas.microsoft.com/office/drawing/2014/main" id="{DD9DCB33-F77D-4F6C-B04D-6AF91600275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26612" y="3769699"/>
            <a:ext cx="1339053" cy="753218"/>
          </a:xfrm>
          <a:prstGeom prst="rect">
            <a:avLst/>
          </a:prstGeom>
          <a:effectLst>
            <a:outerShdw blurRad="50800" dist="38100" dir="2700000" algn="tl" rotWithShape="0">
              <a:prstClr val="black">
                <a:alpha val="40000"/>
              </a:prstClr>
            </a:outerShdw>
          </a:effectLst>
        </p:spPr>
      </p:pic>
      <p:sp>
        <p:nvSpPr>
          <p:cNvPr id="84" name="矩形: 圓角 83">
            <a:extLst>
              <a:ext uri="{FF2B5EF4-FFF2-40B4-BE49-F238E27FC236}">
                <a16:creationId xmlns:a16="http://schemas.microsoft.com/office/drawing/2014/main" id="{CAD81311-83ED-47AA-A487-3F9C95EDB157}"/>
              </a:ext>
            </a:extLst>
          </p:cNvPr>
          <p:cNvSpPr/>
          <p:nvPr/>
        </p:nvSpPr>
        <p:spPr>
          <a:xfrm>
            <a:off x="7242872" y="3646037"/>
            <a:ext cx="545015" cy="240516"/>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j-lt"/>
              <a:ea typeface="微軟正黑體" panose="020B0604030504040204" pitchFamily="34" charset="-120"/>
            </a:endParaRPr>
          </a:p>
        </p:txBody>
      </p:sp>
      <p:sp>
        <p:nvSpPr>
          <p:cNvPr id="98" name="文字方塊 97">
            <a:extLst>
              <a:ext uri="{FF2B5EF4-FFF2-40B4-BE49-F238E27FC236}">
                <a16:creationId xmlns:a16="http://schemas.microsoft.com/office/drawing/2014/main" id="{04F31CEA-C992-42B8-A611-F24141FA1D1C}"/>
              </a:ext>
            </a:extLst>
          </p:cNvPr>
          <p:cNvSpPr txBox="1"/>
          <p:nvPr/>
        </p:nvSpPr>
        <p:spPr>
          <a:xfrm>
            <a:off x="7233265" y="3625242"/>
            <a:ext cx="526675" cy="276999"/>
          </a:xfrm>
          <a:prstGeom prst="rect">
            <a:avLst/>
          </a:prstGeom>
          <a:noFill/>
        </p:spPr>
        <p:txBody>
          <a:bodyPr wrap="square" rtlCol="0">
            <a:spAutoFit/>
          </a:bodyPr>
          <a:lstStyle/>
          <a:p>
            <a:pPr algn="ctr"/>
            <a:r>
              <a:rPr lang="en-US" altLang="zh-TW" sz="1200">
                <a:solidFill>
                  <a:schemeClr val="bg1"/>
                </a:solidFill>
                <a:latin typeface="+mj-lt"/>
                <a:ea typeface="微軟正黑體" panose="020B0604030504040204" pitchFamily="34" charset="-120"/>
                <a:cs typeface="Arial" panose="020B0604020202020204" pitchFamily="34" charset="0"/>
              </a:rPr>
              <a:t>.</a:t>
            </a:r>
            <a:r>
              <a:rPr lang="en-US" altLang="zh-TW" sz="1200" err="1">
                <a:solidFill>
                  <a:schemeClr val="bg1"/>
                </a:solidFill>
                <a:latin typeface="+mj-lt"/>
                <a:ea typeface="微軟正黑體" panose="020B0604030504040204" pitchFamily="34" charset="-120"/>
                <a:cs typeface="Arial" panose="020B0604020202020204" pitchFamily="34" charset="0"/>
              </a:rPr>
              <a:t>qdff</a:t>
            </a:r>
            <a:endParaRPr lang="zh-TW" altLang="en-US" sz="1200">
              <a:solidFill>
                <a:schemeClr val="bg1"/>
              </a:solidFill>
              <a:latin typeface="+mj-lt"/>
              <a:ea typeface="微軟正黑體" panose="020B0604030504040204" pitchFamily="34" charset="-120"/>
              <a:cs typeface="Arial" panose="020B0604020202020204" pitchFamily="34" charset="0"/>
            </a:endParaRPr>
          </a:p>
        </p:txBody>
      </p:sp>
      <p:sp>
        <p:nvSpPr>
          <p:cNvPr id="99" name="矩形: 圓角 98">
            <a:extLst>
              <a:ext uri="{FF2B5EF4-FFF2-40B4-BE49-F238E27FC236}">
                <a16:creationId xmlns:a16="http://schemas.microsoft.com/office/drawing/2014/main" id="{0B501B59-CE2B-49EA-A285-910F45082213}"/>
              </a:ext>
            </a:extLst>
          </p:cNvPr>
          <p:cNvSpPr/>
          <p:nvPr/>
        </p:nvSpPr>
        <p:spPr>
          <a:xfrm>
            <a:off x="7454683" y="2175516"/>
            <a:ext cx="898656" cy="212453"/>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mj-lt"/>
              <a:ea typeface="微軟正黑體" panose="020B0604030504040204" pitchFamily="34" charset="-120"/>
            </a:endParaRPr>
          </a:p>
        </p:txBody>
      </p:sp>
      <p:sp>
        <p:nvSpPr>
          <p:cNvPr id="100" name="文字方塊 99">
            <a:extLst>
              <a:ext uri="{FF2B5EF4-FFF2-40B4-BE49-F238E27FC236}">
                <a16:creationId xmlns:a16="http://schemas.microsoft.com/office/drawing/2014/main" id="{22E8BF5B-3166-47C8-AF13-5F25BFB6AA52}"/>
              </a:ext>
            </a:extLst>
          </p:cNvPr>
          <p:cNvSpPr txBox="1"/>
          <p:nvPr/>
        </p:nvSpPr>
        <p:spPr>
          <a:xfrm>
            <a:off x="7735009" y="2175329"/>
            <a:ext cx="571102" cy="246221"/>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defPPr marR="0" lvl="0" algn="l" rtl="0">
              <a:lnSpc>
                <a:spcPct val="100000"/>
              </a:lnSpc>
              <a:spcBef>
                <a:spcPts val="0"/>
              </a:spcBef>
              <a:spcAft>
                <a:spcPts val="0"/>
              </a:spcAft>
            </a:defPPr>
            <a:lvl1pPr algn="ctr">
              <a:defRPr sz="1000" b="1">
                <a:solidFill>
                  <a:schemeClr val="bg1"/>
                </a:solidFill>
              </a:defRPr>
            </a:lvl1pPr>
          </a:lstStyle>
          <a:p>
            <a:r>
              <a:rPr lang="zh-TW" altLang="en-US" dirty="0"/>
              <a:t>Tokyo</a:t>
            </a:r>
          </a:p>
        </p:txBody>
      </p:sp>
      <p:pic>
        <p:nvPicPr>
          <p:cNvPr id="101" name="圖形 100">
            <a:extLst>
              <a:ext uri="{FF2B5EF4-FFF2-40B4-BE49-F238E27FC236}">
                <a16:creationId xmlns:a16="http://schemas.microsoft.com/office/drawing/2014/main" id="{A4596CB6-D13C-4FDE-95F7-B5575209561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03131" y="1817169"/>
            <a:ext cx="1339053" cy="753218"/>
          </a:xfrm>
          <a:prstGeom prst="rect">
            <a:avLst/>
          </a:prstGeom>
          <a:effectLst>
            <a:outerShdw blurRad="50800" dist="38100" dir="2700000" algn="tl" rotWithShape="0">
              <a:prstClr val="black">
                <a:alpha val="40000"/>
              </a:prstClr>
            </a:outerShdw>
          </a:effectLst>
        </p:spPr>
      </p:pic>
      <p:pic>
        <p:nvPicPr>
          <p:cNvPr id="102" name="圖片 101">
            <a:extLst>
              <a:ext uri="{FF2B5EF4-FFF2-40B4-BE49-F238E27FC236}">
                <a16:creationId xmlns:a16="http://schemas.microsoft.com/office/drawing/2014/main" id="{6BF95859-D162-4F9D-A075-EFBD297633A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352750" y="2070632"/>
            <a:ext cx="382258" cy="382258"/>
          </a:xfrm>
          <a:prstGeom prst="rect">
            <a:avLst/>
          </a:prstGeom>
          <a:effectLst>
            <a:outerShdw blurRad="50800" dist="38100" dir="2700000" algn="tl" rotWithShape="0">
              <a:prstClr val="black">
                <a:alpha val="40000"/>
              </a:prstClr>
            </a:outerShdw>
          </a:effectLst>
        </p:spPr>
      </p:pic>
      <p:sp>
        <p:nvSpPr>
          <p:cNvPr id="103" name="矩形: 圓角 102">
            <a:extLst>
              <a:ext uri="{FF2B5EF4-FFF2-40B4-BE49-F238E27FC236}">
                <a16:creationId xmlns:a16="http://schemas.microsoft.com/office/drawing/2014/main" id="{902582E7-677C-4064-A743-33A65D9BC0B8}"/>
              </a:ext>
            </a:extLst>
          </p:cNvPr>
          <p:cNvSpPr/>
          <p:nvPr/>
        </p:nvSpPr>
        <p:spPr>
          <a:xfrm>
            <a:off x="7219391" y="1693507"/>
            <a:ext cx="545015" cy="240516"/>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j-lt"/>
              <a:ea typeface="微軟正黑體" panose="020B0604030504040204" pitchFamily="34" charset="-120"/>
            </a:endParaRPr>
          </a:p>
        </p:txBody>
      </p:sp>
      <p:sp>
        <p:nvSpPr>
          <p:cNvPr id="104" name="文字方塊 103">
            <a:extLst>
              <a:ext uri="{FF2B5EF4-FFF2-40B4-BE49-F238E27FC236}">
                <a16:creationId xmlns:a16="http://schemas.microsoft.com/office/drawing/2014/main" id="{A2975AB3-671D-4D74-8390-5A6B01D1E217}"/>
              </a:ext>
            </a:extLst>
          </p:cNvPr>
          <p:cNvSpPr txBox="1"/>
          <p:nvPr/>
        </p:nvSpPr>
        <p:spPr>
          <a:xfrm>
            <a:off x="7209785" y="1672713"/>
            <a:ext cx="526675" cy="276999"/>
          </a:xfrm>
          <a:prstGeom prst="rect">
            <a:avLst/>
          </a:prstGeom>
          <a:noFill/>
        </p:spPr>
        <p:txBody>
          <a:bodyPr wrap="square" rtlCol="0">
            <a:spAutoFit/>
          </a:bodyPr>
          <a:lstStyle/>
          <a:p>
            <a:pPr algn="ctr"/>
            <a:r>
              <a:rPr lang="en-US" altLang="zh-TW" sz="1200">
                <a:solidFill>
                  <a:schemeClr val="bg1"/>
                </a:solidFill>
                <a:latin typeface="+mj-lt"/>
                <a:ea typeface="微軟正黑體" panose="020B0604030504040204" pitchFamily="34" charset="-120"/>
                <a:cs typeface="Arial" panose="020B0604020202020204" pitchFamily="34" charset="0"/>
              </a:rPr>
              <a:t>.</a:t>
            </a:r>
            <a:r>
              <a:rPr lang="en-US" altLang="zh-TW" sz="1200" err="1">
                <a:solidFill>
                  <a:schemeClr val="bg1"/>
                </a:solidFill>
                <a:latin typeface="+mj-lt"/>
                <a:ea typeface="微軟正黑體" panose="020B0604030504040204" pitchFamily="34" charset="-120"/>
                <a:cs typeface="Arial" panose="020B0604020202020204" pitchFamily="34" charset="0"/>
              </a:rPr>
              <a:t>qdff</a:t>
            </a:r>
            <a:endParaRPr lang="zh-TW" altLang="en-US" sz="1200">
              <a:solidFill>
                <a:schemeClr val="bg1"/>
              </a:solidFill>
              <a:latin typeface="+mj-lt"/>
              <a:ea typeface="微軟正黑體" panose="020B0604030504040204" pitchFamily="34" charset="-120"/>
              <a:cs typeface="Arial" panose="020B0604020202020204" pitchFamily="34" charset="0"/>
            </a:endParaRPr>
          </a:p>
        </p:txBody>
      </p:sp>
      <p:pic>
        <p:nvPicPr>
          <p:cNvPr id="106" name="圖形 105">
            <a:extLst>
              <a:ext uri="{FF2B5EF4-FFF2-40B4-BE49-F238E27FC236}">
                <a16:creationId xmlns:a16="http://schemas.microsoft.com/office/drawing/2014/main" id="{57CC8DB6-718C-4EE9-B138-A9F70AC4EF4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80842" y="2807982"/>
            <a:ext cx="1339053" cy="753218"/>
          </a:xfrm>
          <a:prstGeom prst="rect">
            <a:avLst/>
          </a:prstGeom>
          <a:effectLst>
            <a:outerShdw blurRad="50800" dist="38100" dir="2700000" algn="tl" rotWithShape="0">
              <a:prstClr val="black">
                <a:alpha val="40000"/>
              </a:prstClr>
            </a:outerShdw>
          </a:effectLst>
        </p:spPr>
      </p:pic>
      <p:sp>
        <p:nvSpPr>
          <p:cNvPr id="108" name="矩形: 圓角 107">
            <a:extLst>
              <a:ext uri="{FF2B5EF4-FFF2-40B4-BE49-F238E27FC236}">
                <a16:creationId xmlns:a16="http://schemas.microsoft.com/office/drawing/2014/main" id="{1FB8E6C0-803C-4B97-9A63-980AFE7E153C}"/>
              </a:ext>
            </a:extLst>
          </p:cNvPr>
          <p:cNvSpPr/>
          <p:nvPr/>
        </p:nvSpPr>
        <p:spPr>
          <a:xfrm>
            <a:off x="7197103" y="2684319"/>
            <a:ext cx="545015" cy="240516"/>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j-lt"/>
              <a:ea typeface="微軟正黑體" panose="020B0604030504040204" pitchFamily="34" charset="-120"/>
            </a:endParaRPr>
          </a:p>
        </p:txBody>
      </p:sp>
      <p:sp>
        <p:nvSpPr>
          <p:cNvPr id="109" name="文字方塊 108">
            <a:extLst>
              <a:ext uri="{FF2B5EF4-FFF2-40B4-BE49-F238E27FC236}">
                <a16:creationId xmlns:a16="http://schemas.microsoft.com/office/drawing/2014/main" id="{46DAF8C1-B2C7-4BDB-A60B-DFFADD79A17E}"/>
              </a:ext>
            </a:extLst>
          </p:cNvPr>
          <p:cNvSpPr txBox="1"/>
          <p:nvPr/>
        </p:nvSpPr>
        <p:spPr>
          <a:xfrm>
            <a:off x="7187497" y="2663525"/>
            <a:ext cx="526675" cy="276999"/>
          </a:xfrm>
          <a:prstGeom prst="rect">
            <a:avLst/>
          </a:prstGeom>
          <a:noFill/>
        </p:spPr>
        <p:txBody>
          <a:bodyPr wrap="square" rtlCol="0">
            <a:spAutoFit/>
          </a:bodyPr>
          <a:lstStyle/>
          <a:p>
            <a:pPr algn="ctr"/>
            <a:r>
              <a:rPr lang="en-US" altLang="zh-TW" sz="1200">
                <a:solidFill>
                  <a:schemeClr val="bg1"/>
                </a:solidFill>
                <a:latin typeface="+mj-lt"/>
                <a:ea typeface="微軟正黑體" panose="020B0604030504040204" pitchFamily="34" charset="-120"/>
                <a:cs typeface="Arial" panose="020B0604020202020204" pitchFamily="34" charset="0"/>
              </a:rPr>
              <a:t>.</a:t>
            </a:r>
            <a:r>
              <a:rPr lang="en-US" altLang="zh-TW" sz="1200" err="1">
                <a:solidFill>
                  <a:schemeClr val="bg1"/>
                </a:solidFill>
                <a:latin typeface="+mj-lt"/>
                <a:ea typeface="微軟正黑體" panose="020B0604030504040204" pitchFamily="34" charset="-120"/>
                <a:cs typeface="Arial" panose="020B0604020202020204" pitchFamily="34" charset="0"/>
              </a:rPr>
              <a:t>qdff</a:t>
            </a:r>
            <a:endParaRPr lang="zh-TW" altLang="en-US" sz="1200">
              <a:solidFill>
                <a:schemeClr val="bg1"/>
              </a:solidFill>
              <a:latin typeface="+mj-lt"/>
              <a:ea typeface="微軟正黑體" panose="020B0604030504040204" pitchFamily="34" charset="-120"/>
              <a:cs typeface="Arial" panose="020B0604020202020204" pitchFamily="34" charset="0"/>
            </a:endParaRPr>
          </a:p>
        </p:txBody>
      </p:sp>
      <p:cxnSp>
        <p:nvCxnSpPr>
          <p:cNvPr id="114" name="接點: 肘形 113">
            <a:extLst>
              <a:ext uri="{FF2B5EF4-FFF2-40B4-BE49-F238E27FC236}">
                <a16:creationId xmlns:a16="http://schemas.microsoft.com/office/drawing/2014/main" id="{11B1E204-2DDF-489A-88FD-F5B2238834E3}"/>
              </a:ext>
            </a:extLst>
          </p:cNvPr>
          <p:cNvCxnSpPr>
            <a:cxnSpLocks/>
          </p:cNvCxnSpPr>
          <p:nvPr/>
        </p:nvCxnSpPr>
        <p:spPr>
          <a:xfrm>
            <a:off x="2566448" y="2255468"/>
            <a:ext cx="965618" cy="948069"/>
          </a:xfrm>
          <a:prstGeom prst="bentConnector3">
            <a:avLst>
              <a:gd name="adj1" fmla="val 50000"/>
            </a:avLst>
          </a:prstGeom>
          <a:ln w="63500">
            <a:gradFill>
              <a:gsLst>
                <a:gs pos="0">
                  <a:srgbClr val="3333FF"/>
                </a:gs>
                <a:gs pos="100000">
                  <a:srgbClr val="0CE6C2"/>
                </a:gs>
              </a:gsLst>
              <a:lin ang="5400000" scaled="1"/>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15" name="矩形: 圓角 114">
            <a:extLst>
              <a:ext uri="{FF2B5EF4-FFF2-40B4-BE49-F238E27FC236}">
                <a16:creationId xmlns:a16="http://schemas.microsoft.com/office/drawing/2014/main" id="{9C49BB45-F74D-4E59-B6BC-8A5893E2D477}"/>
              </a:ext>
            </a:extLst>
          </p:cNvPr>
          <p:cNvSpPr/>
          <p:nvPr/>
        </p:nvSpPr>
        <p:spPr>
          <a:xfrm>
            <a:off x="2777536" y="2535689"/>
            <a:ext cx="526675" cy="180759"/>
          </a:xfrm>
          <a:prstGeom prst="roundRect">
            <a:avLst>
              <a:gd name="adj" fmla="val 33459"/>
            </a:avLst>
          </a:prstGeom>
          <a:gradFill flip="none" rotWithShape="1">
            <a:gsLst>
              <a:gs pos="0">
                <a:srgbClr val="9A0000"/>
              </a:gs>
              <a:gs pos="100000">
                <a:srgbClr val="D00000"/>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j-lt"/>
              <a:ea typeface="微軟正黑體" panose="020B0604030504040204" pitchFamily="34" charset="-120"/>
            </a:endParaRPr>
          </a:p>
        </p:txBody>
      </p:sp>
      <p:sp>
        <p:nvSpPr>
          <p:cNvPr id="116" name="文字方塊 115">
            <a:extLst>
              <a:ext uri="{FF2B5EF4-FFF2-40B4-BE49-F238E27FC236}">
                <a16:creationId xmlns:a16="http://schemas.microsoft.com/office/drawing/2014/main" id="{ED6220CC-4430-4ADC-85DB-9973D2DA1281}"/>
              </a:ext>
            </a:extLst>
          </p:cNvPr>
          <p:cNvSpPr txBox="1"/>
          <p:nvPr/>
        </p:nvSpPr>
        <p:spPr>
          <a:xfrm>
            <a:off x="2707274" y="2511277"/>
            <a:ext cx="694381" cy="215444"/>
          </a:xfrm>
          <a:prstGeom prst="rect">
            <a:avLst/>
          </a:prstGeom>
          <a:noFill/>
        </p:spPr>
        <p:txBody>
          <a:bodyPr wrap="square" rtlCol="0">
            <a:spAutoFit/>
          </a:bodyPr>
          <a:lstStyle/>
          <a:p>
            <a:r>
              <a:rPr lang="en-US" altLang="zh-TW" sz="800" b="1">
                <a:solidFill>
                  <a:schemeClr val="bg1"/>
                </a:solidFill>
                <a:latin typeface="+mj-lt"/>
                <a:ea typeface="微軟正黑體" panose="020B0604030504040204" pitchFamily="34" charset="-120"/>
                <a:cs typeface="Arial" panose="020B0604020202020204" pitchFamily="34" charset="0"/>
              </a:rPr>
              <a:t>TCP BBR</a:t>
            </a:r>
            <a:endParaRPr lang="zh-TW" altLang="en-US" sz="800" b="1" spc="-113">
              <a:solidFill>
                <a:schemeClr val="bg1"/>
              </a:solidFill>
              <a:latin typeface="+mj-lt"/>
              <a:ea typeface="微軟正黑體" panose="020B0604030504040204" pitchFamily="34" charset="-120"/>
              <a:cs typeface="Arial" panose="020B0604020202020204" pitchFamily="34" charset="0"/>
            </a:endParaRPr>
          </a:p>
        </p:txBody>
      </p:sp>
      <p:sp>
        <p:nvSpPr>
          <p:cNvPr id="117" name="橢圓 116">
            <a:extLst>
              <a:ext uri="{FF2B5EF4-FFF2-40B4-BE49-F238E27FC236}">
                <a16:creationId xmlns:a16="http://schemas.microsoft.com/office/drawing/2014/main" id="{288B34C5-885B-4D52-84DE-E0AD7EE9F71A}"/>
              </a:ext>
            </a:extLst>
          </p:cNvPr>
          <p:cNvSpPr/>
          <p:nvPr/>
        </p:nvSpPr>
        <p:spPr>
          <a:xfrm>
            <a:off x="5516137" y="2152140"/>
            <a:ext cx="631402" cy="631402"/>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j-lt"/>
              <a:ea typeface="微軟正黑體" panose="020B0604030504040204" pitchFamily="34" charset="-120"/>
            </a:endParaRPr>
          </a:p>
        </p:txBody>
      </p:sp>
      <p:grpSp>
        <p:nvGrpSpPr>
          <p:cNvPr id="118" name="圖形 107">
            <a:extLst>
              <a:ext uri="{FF2B5EF4-FFF2-40B4-BE49-F238E27FC236}">
                <a16:creationId xmlns:a16="http://schemas.microsoft.com/office/drawing/2014/main" id="{84E88FD0-DA04-4797-9747-CFE2F70C4357}"/>
              </a:ext>
            </a:extLst>
          </p:cNvPr>
          <p:cNvGrpSpPr/>
          <p:nvPr/>
        </p:nvGrpSpPr>
        <p:grpSpPr>
          <a:xfrm>
            <a:off x="5674394" y="2237860"/>
            <a:ext cx="324745" cy="467229"/>
            <a:chOff x="5681591" y="3996458"/>
            <a:chExt cx="353664" cy="508836"/>
          </a:xfrm>
          <a:solidFill>
            <a:schemeClr val="bg1"/>
          </a:solidFill>
        </p:grpSpPr>
        <p:sp>
          <p:nvSpPr>
            <p:cNvPr id="119" name="手繪多邊形: 圖案 118">
              <a:extLst>
                <a:ext uri="{FF2B5EF4-FFF2-40B4-BE49-F238E27FC236}">
                  <a16:creationId xmlns:a16="http://schemas.microsoft.com/office/drawing/2014/main" id="{D63AD719-8ADE-48AC-8A89-753562A54EB5}"/>
                </a:ext>
              </a:extLst>
            </p:cNvPr>
            <p:cNvSpPr/>
            <p:nvPr/>
          </p:nvSpPr>
          <p:spPr>
            <a:xfrm>
              <a:off x="5681591" y="3996458"/>
              <a:ext cx="353664" cy="508836"/>
            </a:xfrm>
            <a:custGeom>
              <a:avLst/>
              <a:gdLst>
                <a:gd name="connsiteX0" fmla="*/ 0 w 353664"/>
                <a:gd name="connsiteY0" fmla="*/ 0 h 508836"/>
                <a:gd name="connsiteX1" fmla="*/ 0 w 353664"/>
                <a:gd name="connsiteY1" fmla="*/ 508837 h 508836"/>
                <a:gd name="connsiteX2" fmla="*/ 353664 w 353664"/>
                <a:gd name="connsiteY2" fmla="*/ 508837 h 508836"/>
                <a:gd name="connsiteX3" fmla="*/ 353664 w 353664"/>
                <a:gd name="connsiteY3" fmla="*/ 0 h 508836"/>
                <a:gd name="connsiteX4" fmla="*/ 0 w 353664"/>
                <a:gd name="connsiteY4" fmla="*/ 0 h 508836"/>
                <a:gd name="connsiteX5" fmla="*/ 328714 w 353664"/>
                <a:gd name="connsiteY5" fmla="*/ 10684 h 508836"/>
                <a:gd name="connsiteX6" fmla="*/ 341873 w 353664"/>
                <a:gd name="connsiteY6" fmla="*/ 23843 h 508836"/>
                <a:gd name="connsiteX7" fmla="*/ 328714 w 353664"/>
                <a:gd name="connsiteY7" fmla="*/ 37002 h 508836"/>
                <a:gd name="connsiteX8" fmla="*/ 315555 w 353664"/>
                <a:gd name="connsiteY8" fmla="*/ 23843 h 508836"/>
                <a:gd name="connsiteX9" fmla="*/ 328714 w 353664"/>
                <a:gd name="connsiteY9" fmla="*/ 10684 h 508836"/>
                <a:gd name="connsiteX10" fmla="*/ 25080 w 353664"/>
                <a:gd name="connsiteY10" fmla="*/ 10684 h 508836"/>
                <a:gd name="connsiteX11" fmla="*/ 38239 w 353664"/>
                <a:gd name="connsiteY11" fmla="*/ 23843 h 508836"/>
                <a:gd name="connsiteX12" fmla="*/ 25080 w 353664"/>
                <a:gd name="connsiteY12" fmla="*/ 37002 h 508836"/>
                <a:gd name="connsiteX13" fmla="*/ 11921 w 353664"/>
                <a:gd name="connsiteY13" fmla="*/ 23843 h 508836"/>
                <a:gd name="connsiteX14" fmla="*/ 25080 w 353664"/>
                <a:gd name="connsiteY14" fmla="*/ 10684 h 508836"/>
                <a:gd name="connsiteX15" fmla="*/ 25080 w 353664"/>
                <a:gd name="connsiteY15" fmla="*/ 498088 h 508836"/>
                <a:gd name="connsiteX16" fmla="*/ 11921 w 353664"/>
                <a:gd name="connsiteY16" fmla="*/ 484929 h 508836"/>
                <a:gd name="connsiteX17" fmla="*/ 25080 w 353664"/>
                <a:gd name="connsiteY17" fmla="*/ 471770 h 508836"/>
                <a:gd name="connsiteX18" fmla="*/ 38239 w 353664"/>
                <a:gd name="connsiteY18" fmla="*/ 484929 h 508836"/>
                <a:gd name="connsiteX19" fmla="*/ 25080 w 353664"/>
                <a:gd name="connsiteY19" fmla="*/ 498088 h 508836"/>
                <a:gd name="connsiteX20" fmla="*/ 74329 w 353664"/>
                <a:gd name="connsiteY20" fmla="*/ 491052 h 508836"/>
                <a:gd name="connsiteX21" fmla="*/ 65795 w 353664"/>
                <a:gd name="connsiteY21" fmla="*/ 487535 h 508836"/>
                <a:gd name="connsiteX22" fmla="*/ 18370 w 353664"/>
                <a:gd name="connsiteY22" fmla="*/ 440110 h 508836"/>
                <a:gd name="connsiteX23" fmla="*/ 14853 w 353664"/>
                <a:gd name="connsiteY23" fmla="*/ 431576 h 508836"/>
                <a:gd name="connsiteX24" fmla="*/ 14853 w 353664"/>
                <a:gd name="connsiteY24" fmla="*/ 315034 h 508836"/>
                <a:gd name="connsiteX25" fmla="*/ 23582 w 353664"/>
                <a:gd name="connsiteY25" fmla="*/ 303439 h 508836"/>
                <a:gd name="connsiteX26" fmla="*/ 44558 w 353664"/>
                <a:gd name="connsiteY26" fmla="*/ 268326 h 508836"/>
                <a:gd name="connsiteX27" fmla="*/ 14853 w 353664"/>
                <a:gd name="connsiteY27" fmla="*/ 174845 h 508836"/>
                <a:gd name="connsiteX28" fmla="*/ 15895 w 353664"/>
                <a:gd name="connsiteY28" fmla="*/ 156410 h 508836"/>
                <a:gd name="connsiteX29" fmla="*/ 29705 w 353664"/>
                <a:gd name="connsiteY29" fmla="*/ 107096 h 508836"/>
                <a:gd name="connsiteX30" fmla="*/ 24038 w 353664"/>
                <a:gd name="connsiteY30" fmla="*/ 69508 h 508836"/>
                <a:gd name="connsiteX31" fmla="*/ 34656 w 353664"/>
                <a:gd name="connsiteY31" fmla="*/ 46057 h 508836"/>
                <a:gd name="connsiteX32" fmla="*/ 60779 w 353664"/>
                <a:gd name="connsiteY32" fmla="*/ 29315 h 508836"/>
                <a:gd name="connsiteX33" fmla="*/ 88400 w 353664"/>
                <a:gd name="connsiteY33" fmla="*/ 30813 h 508836"/>
                <a:gd name="connsiteX34" fmla="*/ 94263 w 353664"/>
                <a:gd name="connsiteY34" fmla="*/ 35503 h 508836"/>
                <a:gd name="connsiteX35" fmla="*/ 176865 w 353664"/>
                <a:gd name="connsiteY35" fmla="*/ 12833 h 508836"/>
                <a:gd name="connsiteX36" fmla="*/ 337835 w 353664"/>
                <a:gd name="connsiteY36" fmla="*/ 156410 h 508836"/>
                <a:gd name="connsiteX37" fmla="*/ 338942 w 353664"/>
                <a:gd name="connsiteY37" fmla="*/ 174845 h 508836"/>
                <a:gd name="connsiteX38" fmla="*/ 288130 w 353664"/>
                <a:gd name="connsiteY38" fmla="*/ 292625 h 508836"/>
                <a:gd name="connsiteX39" fmla="*/ 284547 w 353664"/>
                <a:gd name="connsiteY39" fmla="*/ 303439 h 508836"/>
                <a:gd name="connsiteX40" fmla="*/ 324350 w 353664"/>
                <a:gd name="connsiteY40" fmla="*/ 336857 h 508836"/>
                <a:gd name="connsiteX41" fmla="*/ 326890 w 353664"/>
                <a:gd name="connsiteY41" fmla="*/ 336857 h 508836"/>
                <a:gd name="connsiteX42" fmla="*/ 338942 w 353664"/>
                <a:gd name="connsiteY42" fmla="*/ 348909 h 508836"/>
                <a:gd name="connsiteX43" fmla="*/ 338942 w 353664"/>
                <a:gd name="connsiteY43" fmla="*/ 431511 h 508836"/>
                <a:gd name="connsiteX44" fmla="*/ 335424 w 353664"/>
                <a:gd name="connsiteY44" fmla="*/ 440045 h 508836"/>
                <a:gd name="connsiteX45" fmla="*/ 288000 w 353664"/>
                <a:gd name="connsiteY45" fmla="*/ 487469 h 508836"/>
                <a:gd name="connsiteX46" fmla="*/ 279466 w 353664"/>
                <a:gd name="connsiteY46" fmla="*/ 490987 h 508836"/>
                <a:gd name="connsiteX47" fmla="*/ 74329 w 353664"/>
                <a:gd name="connsiteY47" fmla="*/ 490987 h 508836"/>
                <a:gd name="connsiteX48" fmla="*/ 328714 w 353664"/>
                <a:gd name="connsiteY48" fmla="*/ 498088 h 508836"/>
                <a:gd name="connsiteX49" fmla="*/ 315555 w 353664"/>
                <a:gd name="connsiteY49" fmla="*/ 484929 h 508836"/>
                <a:gd name="connsiteX50" fmla="*/ 328714 w 353664"/>
                <a:gd name="connsiteY50" fmla="*/ 471770 h 508836"/>
                <a:gd name="connsiteX51" fmla="*/ 341873 w 353664"/>
                <a:gd name="connsiteY51" fmla="*/ 484929 h 508836"/>
                <a:gd name="connsiteX52" fmla="*/ 328714 w 353664"/>
                <a:gd name="connsiteY52" fmla="*/ 498088 h 50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3664" h="508836">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grp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20" name="手繪多邊形: 圖案 119">
              <a:extLst>
                <a:ext uri="{FF2B5EF4-FFF2-40B4-BE49-F238E27FC236}">
                  <a16:creationId xmlns:a16="http://schemas.microsoft.com/office/drawing/2014/main" id="{98724CBA-B085-4EBA-9517-67848B7B1E75}"/>
                </a:ext>
              </a:extLst>
            </p:cNvPr>
            <p:cNvSpPr/>
            <p:nvPr/>
          </p:nvSpPr>
          <p:spPr>
            <a:xfrm>
              <a:off x="5716182" y="4029029"/>
              <a:ext cx="284547" cy="280638"/>
            </a:xfrm>
            <a:custGeom>
              <a:avLst/>
              <a:gdLst>
                <a:gd name="connsiteX0" fmla="*/ 284547 w 284547"/>
                <a:gd name="connsiteY0" fmla="*/ 142274 h 280638"/>
                <a:gd name="connsiteX1" fmla="*/ 142274 w 284547"/>
                <a:gd name="connsiteY1" fmla="*/ 0 h 280638"/>
                <a:gd name="connsiteX2" fmla="*/ 0 w 284547"/>
                <a:gd name="connsiteY2" fmla="*/ 142274 h 280638"/>
                <a:gd name="connsiteX3" fmla="*/ 93220 w 284547"/>
                <a:gd name="connsiteY3" fmla="*/ 275818 h 280638"/>
                <a:gd name="connsiteX4" fmla="*/ 158494 w 284547"/>
                <a:gd name="connsiteY4" fmla="*/ 212433 h 280638"/>
                <a:gd name="connsiteX5" fmla="*/ 174194 w 284547"/>
                <a:gd name="connsiteY5" fmla="*/ 206049 h 280638"/>
                <a:gd name="connsiteX6" fmla="*/ 187157 w 284547"/>
                <a:gd name="connsiteY6" fmla="*/ 210153 h 280638"/>
                <a:gd name="connsiteX7" fmla="*/ 194649 w 284547"/>
                <a:gd name="connsiteY7" fmla="*/ 237904 h 280638"/>
                <a:gd name="connsiteX8" fmla="*/ 175041 w 284547"/>
                <a:gd name="connsiteY8" fmla="*/ 280639 h 280638"/>
                <a:gd name="connsiteX9" fmla="*/ 284547 w 284547"/>
                <a:gd name="connsiteY9" fmla="*/ 142274 h 280638"/>
                <a:gd name="connsiteX10" fmla="*/ 142274 w 284547"/>
                <a:gd name="connsiteY10" fmla="*/ 192695 h 280638"/>
                <a:gd name="connsiteX11" fmla="*/ 91918 w 284547"/>
                <a:gd name="connsiteY11" fmla="*/ 142339 h 280638"/>
                <a:gd name="connsiteX12" fmla="*/ 142274 w 284547"/>
                <a:gd name="connsiteY12" fmla="*/ 91983 h 280638"/>
                <a:gd name="connsiteX13" fmla="*/ 192630 w 284547"/>
                <a:gd name="connsiteY13" fmla="*/ 142339 h 280638"/>
                <a:gd name="connsiteX14" fmla="*/ 142274 w 284547"/>
                <a:gd name="connsiteY14" fmla="*/ 192695 h 28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547" h="280638">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grp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21" name="手繪多邊形: 圖案 120">
              <a:extLst>
                <a:ext uri="{FF2B5EF4-FFF2-40B4-BE49-F238E27FC236}">
                  <a16:creationId xmlns:a16="http://schemas.microsoft.com/office/drawing/2014/main" id="{C2F1F38D-1A35-4303-BD2F-BBA8364BD366}"/>
                </a:ext>
              </a:extLst>
            </p:cNvPr>
            <p:cNvSpPr/>
            <p:nvPr/>
          </p:nvSpPr>
          <p:spPr>
            <a:xfrm>
              <a:off x="5893177" y="4356180"/>
              <a:ext cx="101689" cy="92764"/>
            </a:xfrm>
            <a:custGeom>
              <a:avLst/>
              <a:gdLst>
                <a:gd name="connsiteX0" fmla="*/ 3518 w 101689"/>
                <a:gd name="connsiteY0" fmla="*/ 18305 h 92764"/>
                <a:gd name="connsiteX1" fmla="*/ 0 w 101689"/>
                <a:gd name="connsiteY1" fmla="*/ 26839 h 92764"/>
                <a:gd name="connsiteX2" fmla="*/ 0 w 101689"/>
                <a:gd name="connsiteY2" fmla="*/ 80713 h 92764"/>
                <a:gd name="connsiteX3" fmla="*/ 12052 w 101689"/>
                <a:gd name="connsiteY3" fmla="*/ 92764 h 92764"/>
                <a:gd name="connsiteX4" fmla="*/ 74850 w 101689"/>
                <a:gd name="connsiteY4" fmla="*/ 92764 h 92764"/>
                <a:gd name="connsiteX5" fmla="*/ 83384 w 101689"/>
                <a:gd name="connsiteY5" fmla="*/ 89247 h 92764"/>
                <a:gd name="connsiteX6" fmla="*/ 98171 w 101689"/>
                <a:gd name="connsiteY6" fmla="*/ 74459 h 92764"/>
                <a:gd name="connsiteX7" fmla="*/ 101689 w 101689"/>
                <a:gd name="connsiteY7" fmla="*/ 65925 h 92764"/>
                <a:gd name="connsiteX8" fmla="*/ 101689 w 101689"/>
                <a:gd name="connsiteY8" fmla="*/ 12052 h 92764"/>
                <a:gd name="connsiteX9" fmla="*/ 89638 w 101689"/>
                <a:gd name="connsiteY9" fmla="*/ 0 h 92764"/>
                <a:gd name="connsiteX10" fmla="*/ 26839 w 101689"/>
                <a:gd name="connsiteY10" fmla="*/ 0 h 92764"/>
                <a:gd name="connsiteX11" fmla="*/ 18305 w 101689"/>
                <a:gd name="connsiteY11" fmla="*/ 3518 h 92764"/>
                <a:gd name="connsiteX12" fmla="*/ 3518 w 101689"/>
                <a:gd name="connsiteY12" fmla="*/ 18305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89" h="92764">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grp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22" name="手繪多邊形: 圖案 121">
              <a:extLst>
                <a:ext uri="{FF2B5EF4-FFF2-40B4-BE49-F238E27FC236}">
                  <a16:creationId xmlns:a16="http://schemas.microsoft.com/office/drawing/2014/main" id="{74ED14CB-A1C6-49BD-92BB-FD780AED0B52}"/>
                </a:ext>
              </a:extLst>
            </p:cNvPr>
            <p:cNvSpPr/>
            <p:nvPr/>
          </p:nvSpPr>
          <p:spPr>
            <a:xfrm>
              <a:off x="5718201" y="4318462"/>
              <a:ext cx="149178" cy="152305"/>
            </a:xfrm>
            <a:custGeom>
              <a:avLst/>
              <a:gdLst>
                <a:gd name="connsiteX0" fmla="*/ 107096 w 149178"/>
                <a:gd name="connsiteY0" fmla="*/ 100191 h 152305"/>
                <a:gd name="connsiteX1" fmla="*/ 93025 w 149178"/>
                <a:gd name="connsiteY1" fmla="*/ 102471 h 152305"/>
                <a:gd name="connsiteX2" fmla="*/ 70941 w 149178"/>
                <a:gd name="connsiteY2" fmla="*/ 96738 h 152305"/>
                <a:gd name="connsiteX3" fmla="*/ 45470 w 149178"/>
                <a:gd name="connsiteY3" fmla="*/ 59216 h 152305"/>
                <a:gd name="connsiteX4" fmla="*/ 50617 w 149178"/>
                <a:gd name="connsiteY4" fmla="*/ 29771 h 152305"/>
                <a:gd name="connsiteX5" fmla="*/ 51985 w 149178"/>
                <a:gd name="connsiteY5" fmla="*/ 20846 h 152305"/>
                <a:gd name="connsiteX6" fmla="*/ 29510 w 149178"/>
                <a:gd name="connsiteY6" fmla="*/ 0 h 152305"/>
                <a:gd name="connsiteX7" fmla="*/ 26839 w 149178"/>
                <a:gd name="connsiteY7" fmla="*/ 0 h 152305"/>
                <a:gd name="connsiteX8" fmla="*/ 18305 w 149178"/>
                <a:gd name="connsiteY8" fmla="*/ 3518 h 152305"/>
                <a:gd name="connsiteX9" fmla="*/ 3518 w 149178"/>
                <a:gd name="connsiteY9" fmla="*/ 18305 h 152305"/>
                <a:gd name="connsiteX10" fmla="*/ 0 w 149178"/>
                <a:gd name="connsiteY10" fmla="*/ 26839 h 152305"/>
                <a:gd name="connsiteX11" fmla="*/ 0 w 149178"/>
                <a:gd name="connsiteY11" fmla="*/ 91006 h 152305"/>
                <a:gd name="connsiteX12" fmla="*/ 3518 w 149178"/>
                <a:gd name="connsiteY12" fmla="*/ 99539 h 152305"/>
                <a:gd name="connsiteX13" fmla="*/ 52766 w 149178"/>
                <a:gd name="connsiteY13" fmla="*/ 148788 h 152305"/>
                <a:gd name="connsiteX14" fmla="*/ 61300 w 149178"/>
                <a:gd name="connsiteY14" fmla="*/ 152306 h 152305"/>
                <a:gd name="connsiteX15" fmla="*/ 117258 w 149178"/>
                <a:gd name="connsiteY15" fmla="*/ 152306 h 152305"/>
                <a:gd name="connsiteX16" fmla="*/ 125792 w 149178"/>
                <a:gd name="connsiteY16" fmla="*/ 148788 h 152305"/>
                <a:gd name="connsiteX17" fmla="*/ 145661 w 149178"/>
                <a:gd name="connsiteY17" fmla="*/ 128919 h 152305"/>
                <a:gd name="connsiteX18" fmla="*/ 149179 w 149178"/>
                <a:gd name="connsiteY18" fmla="*/ 120385 h 152305"/>
                <a:gd name="connsiteX19" fmla="*/ 149179 w 149178"/>
                <a:gd name="connsiteY19" fmla="*/ 102471 h 152305"/>
                <a:gd name="connsiteX20" fmla="*/ 141427 w 149178"/>
                <a:gd name="connsiteY20" fmla="*/ 91201 h 152305"/>
                <a:gd name="connsiteX21" fmla="*/ 119343 w 149178"/>
                <a:gd name="connsiteY21" fmla="*/ 94067 h 152305"/>
                <a:gd name="connsiteX22" fmla="*/ 107096 w 149178"/>
                <a:gd name="connsiteY22" fmla="*/ 100191 h 15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178" h="152305">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grp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23" name="手繪多邊形: 圖案 122">
              <a:extLst>
                <a:ext uri="{FF2B5EF4-FFF2-40B4-BE49-F238E27FC236}">
                  <a16:creationId xmlns:a16="http://schemas.microsoft.com/office/drawing/2014/main" id="{66C036A8-25FB-4AA5-B046-35C298809FC3}"/>
                </a:ext>
              </a:extLst>
            </p:cNvPr>
            <p:cNvSpPr/>
            <p:nvPr/>
          </p:nvSpPr>
          <p:spPr>
            <a:xfrm>
              <a:off x="5840020" y="4152867"/>
              <a:ext cx="36871" cy="36871"/>
            </a:xfrm>
            <a:custGeom>
              <a:avLst/>
              <a:gdLst>
                <a:gd name="connsiteX0" fmla="*/ 18436 w 36871"/>
                <a:gd name="connsiteY0" fmla="*/ 0 h 36871"/>
                <a:gd name="connsiteX1" fmla="*/ 0 w 36871"/>
                <a:gd name="connsiteY1" fmla="*/ 18436 h 36871"/>
                <a:gd name="connsiteX2" fmla="*/ 18436 w 36871"/>
                <a:gd name="connsiteY2" fmla="*/ 36871 h 36871"/>
                <a:gd name="connsiteX3" fmla="*/ 36871 w 36871"/>
                <a:gd name="connsiteY3" fmla="*/ 18436 h 36871"/>
                <a:gd name="connsiteX4" fmla="*/ 18436 w 36871"/>
                <a:gd name="connsiteY4" fmla="*/ 0 h 36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871">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grp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24" name="手繪多邊形: 圖案 123">
              <a:extLst>
                <a:ext uri="{FF2B5EF4-FFF2-40B4-BE49-F238E27FC236}">
                  <a16:creationId xmlns:a16="http://schemas.microsoft.com/office/drawing/2014/main" id="{1BDE4CE2-97AD-4C47-BC14-F22F9FBDCEA8}"/>
                </a:ext>
              </a:extLst>
            </p:cNvPr>
            <p:cNvSpPr/>
            <p:nvPr/>
          </p:nvSpPr>
          <p:spPr>
            <a:xfrm>
              <a:off x="5782940" y="4254947"/>
              <a:ext cx="110153" cy="146247"/>
            </a:xfrm>
            <a:custGeom>
              <a:avLst/>
              <a:gdLst>
                <a:gd name="connsiteX0" fmla="*/ 15779 w 110153"/>
                <a:gd name="connsiteY0" fmla="*/ 142990 h 146247"/>
                <a:gd name="connsiteX1" fmla="*/ 28221 w 110153"/>
                <a:gd name="connsiteY1" fmla="*/ 146247 h 146247"/>
                <a:gd name="connsiteX2" fmla="*/ 36169 w 110153"/>
                <a:gd name="connsiteY2" fmla="*/ 145010 h 146247"/>
                <a:gd name="connsiteX3" fmla="*/ 51477 w 110153"/>
                <a:gd name="connsiteY3" fmla="*/ 131395 h 146247"/>
                <a:gd name="connsiteX4" fmla="*/ 109911 w 110153"/>
                <a:gd name="connsiteY4" fmla="*/ 3909 h 146247"/>
                <a:gd name="connsiteX5" fmla="*/ 108999 w 110153"/>
                <a:gd name="connsiteY5" fmla="*/ 521 h 146247"/>
                <a:gd name="connsiteX6" fmla="*/ 107436 w 110153"/>
                <a:gd name="connsiteY6" fmla="*/ 0 h 146247"/>
                <a:gd name="connsiteX7" fmla="*/ 105546 w 110153"/>
                <a:gd name="connsiteY7" fmla="*/ 782 h 146247"/>
                <a:gd name="connsiteX8" fmla="*/ 9329 w 110153"/>
                <a:gd name="connsiteY8" fmla="*/ 94067 h 146247"/>
                <a:gd name="connsiteX9" fmla="*/ 274 w 110153"/>
                <a:gd name="connsiteY9" fmla="*/ 120125 h 146247"/>
                <a:gd name="connsiteX10" fmla="*/ 15779 w 110153"/>
                <a:gd name="connsiteY10" fmla="*/ 142990 h 14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53" h="146247">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grp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grpSp>
      <p:sp>
        <p:nvSpPr>
          <p:cNvPr id="125" name="橢圓 124">
            <a:extLst>
              <a:ext uri="{FF2B5EF4-FFF2-40B4-BE49-F238E27FC236}">
                <a16:creationId xmlns:a16="http://schemas.microsoft.com/office/drawing/2014/main" id="{89AA1B4E-F865-47AF-AEC1-349FD65A36C9}"/>
              </a:ext>
            </a:extLst>
          </p:cNvPr>
          <p:cNvSpPr/>
          <p:nvPr/>
        </p:nvSpPr>
        <p:spPr>
          <a:xfrm>
            <a:off x="5529290" y="3801116"/>
            <a:ext cx="631402" cy="631402"/>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j-lt"/>
              <a:ea typeface="微軟正黑體" panose="020B0604030504040204" pitchFamily="34" charset="-120"/>
            </a:endParaRPr>
          </a:p>
        </p:txBody>
      </p:sp>
      <p:grpSp>
        <p:nvGrpSpPr>
          <p:cNvPr id="126" name="圖形 107">
            <a:extLst>
              <a:ext uri="{FF2B5EF4-FFF2-40B4-BE49-F238E27FC236}">
                <a16:creationId xmlns:a16="http://schemas.microsoft.com/office/drawing/2014/main" id="{5D5790E6-8F63-4B35-AD5E-A48F888313DF}"/>
              </a:ext>
            </a:extLst>
          </p:cNvPr>
          <p:cNvGrpSpPr/>
          <p:nvPr/>
        </p:nvGrpSpPr>
        <p:grpSpPr>
          <a:xfrm>
            <a:off x="5660532" y="3972974"/>
            <a:ext cx="380001" cy="320066"/>
            <a:chOff x="5683805" y="5518573"/>
            <a:chExt cx="371586" cy="312979"/>
          </a:xfrm>
          <a:solidFill>
            <a:schemeClr val="bg1"/>
          </a:solidFill>
        </p:grpSpPr>
        <p:sp>
          <p:nvSpPr>
            <p:cNvPr id="127" name="手繪多邊形: 圖案 126">
              <a:extLst>
                <a:ext uri="{FF2B5EF4-FFF2-40B4-BE49-F238E27FC236}">
                  <a16:creationId xmlns:a16="http://schemas.microsoft.com/office/drawing/2014/main" id="{7EC99E53-E092-4E08-BBA2-DC5FDB67C893}"/>
                </a:ext>
              </a:extLst>
            </p:cNvPr>
            <p:cNvSpPr/>
            <p:nvPr/>
          </p:nvSpPr>
          <p:spPr>
            <a:xfrm>
              <a:off x="5688578" y="5618924"/>
              <a:ext cx="315913" cy="121737"/>
            </a:xfrm>
            <a:custGeom>
              <a:avLst/>
              <a:gdLst>
                <a:gd name="connsiteX0" fmla="*/ 147208 w 315913"/>
                <a:gd name="connsiteY0" fmla="*/ 118366 h 121737"/>
                <a:gd name="connsiteX1" fmla="*/ 9169 w 315913"/>
                <a:gd name="connsiteY1" fmla="*/ 20325 h 121737"/>
                <a:gd name="connsiteX2" fmla="*/ 9234 w 315913"/>
                <a:gd name="connsiteY2" fmla="*/ 0 h 121737"/>
                <a:gd name="connsiteX3" fmla="*/ 306679 w 315913"/>
                <a:gd name="connsiteY3" fmla="*/ 0 h 121737"/>
                <a:gd name="connsiteX4" fmla="*/ 306745 w 315913"/>
                <a:gd name="connsiteY4" fmla="*/ 20325 h 121737"/>
                <a:gd name="connsiteX5" fmla="*/ 168705 w 315913"/>
                <a:gd name="connsiteY5" fmla="*/ 118366 h 121737"/>
                <a:gd name="connsiteX6" fmla="*/ 147208 w 315913"/>
                <a:gd name="connsiteY6" fmla="*/ 118366 h 121737"/>
                <a:gd name="connsiteX7" fmla="*/ 147208 w 315913"/>
                <a:gd name="connsiteY7" fmla="*/ 118366 h 12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913" h="121737">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grp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28" name="手繪多邊形: 圖案 127">
              <a:extLst>
                <a:ext uri="{FF2B5EF4-FFF2-40B4-BE49-F238E27FC236}">
                  <a16:creationId xmlns:a16="http://schemas.microsoft.com/office/drawing/2014/main" id="{83FE204B-EB18-4F27-A7F4-69D94CE00A4F}"/>
                </a:ext>
              </a:extLst>
            </p:cNvPr>
            <p:cNvSpPr/>
            <p:nvPr/>
          </p:nvSpPr>
          <p:spPr>
            <a:xfrm>
              <a:off x="5693920" y="5741260"/>
              <a:ext cx="305167" cy="90292"/>
            </a:xfrm>
            <a:custGeom>
              <a:avLst/>
              <a:gdLst>
                <a:gd name="connsiteX0" fmla="*/ 297558 w 305167"/>
                <a:gd name="connsiteY0" fmla="*/ 90292 h 90292"/>
                <a:gd name="connsiteX1" fmla="*/ 299057 w 305167"/>
                <a:gd name="connsiteY1" fmla="*/ 73876 h 90292"/>
                <a:gd name="connsiteX2" fmla="*/ 201081 w 305167"/>
                <a:gd name="connsiteY2" fmla="*/ 6192 h 90292"/>
                <a:gd name="connsiteX3" fmla="*/ 186489 w 305167"/>
                <a:gd name="connsiteY3" fmla="*/ 133 h 90292"/>
                <a:gd name="connsiteX4" fmla="*/ 167792 w 305167"/>
                <a:gd name="connsiteY4" fmla="*/ 13488 h 90292"/>
                <a:gd name="connsiteX5" fmla="*/ 152549 w 305167"/>
                <a:gd name="connsiteY5" fmla="*/ 17917 h 90292"/>
                <a:gd name="connsiteX6" fmla="*/ 137305 w 305167"/>
                <a:gd name="connsiteY6" fmla="*/ 13488 h 90292"/>
                <a:gd name="connsiteX7" fmla="*/ 118609 w 305167"/>
                <a:gd name="connsiteY7" fmla="*/ 133 h 90292"/>
                <a:gd name="connsiteX8" fmla="*/ 104017 w 305167"/>
                <a:gd name="connsiteY8" fmla="*/ 6192 h 90292"/>
                <a:gd name="connsiteX9" fmla="*/ 6041 w 305167"/>
                <a:gd name="connsiteY9" fmla="*/ 73876 h 90292"/>
                <a:gd name="connsiteX10" fmla="*/ 6497 w 305167"/>
                <a:gd name="connsiteY10" fmla="*/ 89575 h 90292"/>
                <a:gd name="connsiteX11" fmla="*/ 297558 w 305167"/>
                <a:gd name="connsiteY11" fmla="*/ 90292 h 90292"/>
                <a:gd name="connsiteX12" fmla="*/ 297558 w 305167"/>
                <a:gd name="connsiteY12" fmla="*/ 90292 h 9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67" h="90292">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grp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29" name="手繪多邊形: 圖案 128">
              <a:extLst>
                <a:ext uri="{FF2B5EF4-FFF2-40B4-BE49-F238E27FC236}">
                  <a16:creationId xmlns:a16="http://schemas.microsoft.com/office/drawing/2014/main" id="{A02E207A-518D-4441-A0C4-F96B73D4939B}"/>
                </a:ext>
              </a:extLst>
            </p:cNvPr>
            <p:cNvSpPr/>
            <p:nvPr/>
          </p:nvSpPr>
          <p:spPr>
            <a:xfrm>
              <a:off x="5683805" y="5652330"/>
              <a:ext cx="114245" cy="150998"/>
            </a:xfrm>
            <a:custGeom>
              <a:avLst/>
              <a:gdLst>
                <a:gd name="connsiteX0" fmla="*/ 111070 w 114245"/>
                <a:gd name="connsiteY0" fmla="*/ 71279 h 150998"/>
                <a:gd name="connsiteX1" fmla="*/ 111070 w 114245"/>
                <a:gd name="connsiteY1" fmla="*/ 82028 h 150998"/>
                <a:gd name="connsiteX2" fmla="*/ 13615 w 114245"/>
                <a:gd name="connsiteY2" fmla="*/ 148344 h 150998"/>
                <a:gd name="connsiteX3" fmla="*/ 0 w 114245"/>
                <a:gd name="connsiteY3" fmla="*/ 145152 h 150998"/>
                <a:gd name="connsiteX4" fmla="*/ 0 w 114245"/>
                <a:gd name="connsiteY4" fmla="*/ 5614 h 150998"/>
                <a:gd name="connsiteX5" fmla="*/ 13615 w 114245"/>
                <a:gd name="connsiteY5" fmla="*/ 2943 h 150998"/>
                <a:gd name="connsiteX6" fmla="*/ 111070 w 114245"/>
                <a:gd name="connsiteY6" fmla="*/ 71279 h 150998"/>
                <a:gd name="connsiteX7" fmla="*/ 111070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grp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30" name="手繪多邊形: 圖案 129">
              <a:extLst>
                <a:ext uri="{FF2B5EF4-FFF2-40B4-BE49-F238E27FC236}">
                  <a16:creationId xmlns:a16="http://schemas.microsoft.com/office/drawing/2014/main" id="{577AC6E7-E9C1-492E-B7C4-9CE79EB05484}"/>
                </a:ext>
              </a:extLst>
            </p:cNvPr>
            <p:cNvSpPr/>
            <p:nvPr/>
          </p:nvSpPr>
          <p:spPr>
            <a:xfrm>
              <a:off x="5894952" y="5652330"/>
              <a:ext cx="114245" cy="150998"/>
            </a:xfrm>
            <a:custGeom>
              <a:avLst/>
              <a:gdLst>
                <a:gd name="connsiteX0" fmla="*/ 3176 w 114245"/>
                <a:gd name="connsiteY0" fmla="*/ 71279 h 150998"/>
                <a:gd name="connsiteX1" fmla="*/ 3176 w 114245"/>
                <a:gd name="connsiteY1" fmla="*/ 82028 h 150998"/>
                <a:gd name="connsiteX2" fmla="*/ 100630 w 114245"/>
                <a:gd name="connsiteY2" fmla="*/ 148344 h 150998"/>
                <a:gd name="connsiteX3" fmla="*/ 114246 w 114245"/>
                <a:gd name="connsiteY3" fmla="*/ 145152 h 150998"/>
                <a:gd name="connsiteX4" fmla="*/ 114246 w 114245"/>
                <a:gd name="connsiteY4" fmla="*/ 5614 h 150998"/>
                <a:gd name="connsiteX5" fmla="*/ 100630 w 114245"/>
                <a:gd name="connsiteY5" fmla="*/ 2943 h 150998"/>
                <a:gd name="connsiteX6" fmla="*/ 3176 w 114245"/>
                <a:gd name="connsiteY6" fmla="*/ 71279 h 150998"/>
                <a:gd name="connsiteX7" fmla="*/ 3176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grp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31" name="手繪多邊形: 圖案 130">
              <a:extLst>
                <a:ext uri="{FF2B5EF4-FFF2-40B4-BE49-F238E27FC236}">
                  <a16:creationId xmlns:a16="http://schemas.microsoft.com/office/drawing/2014/main" id="{A928931C-E0FF-481A-8A8E-110745E44679}"/>
                </a:ext>
              </a:extLst>
            </p:cNvPr>
            <p:cNvSpPr/>
            <p:nvPr/>
          </p:nvSpPr>
          <p:spPr>
            <a:xfrm>
              <a:off x="5742666" y="5518573"/>
              <a:ext cx="312723" cy="85367"/>
            </a:xfrm>
            <a:custGeom>
              <a:avLst/>
              <a:gdLst>
                <a:gd name="connsiteX0" fmla="*/ 75205 w 312723"/>
                <a:gd name="connsiteY0" fmla="*/ 85303 h 85367"/>
                <a:gd name="connsiteX1" fmla="*/ 7130 w 312723"/>
                <a:gd name="connsiteY1" fmla="*/ 20290 h 85367"/>
                <a:gd name="connsiteX2" fmla="*/ 10127 w 312723"/>
                <a:gd name="connsiteY2" fmla="*/ 225 h 85367"/>
                <a:gd name="connsiteX3" fmla="*/ 304445 w 312723"/>
                <a:gd name="connsiteY3" fmla="*/ 43155 h 85367"/>
                <a:gd name="connsiteX4" fmla="*/ 301579 w 312723"/>
                <a:gd name="connsiteY4" fmla="*/ 63284 h 85367"/>
                <a:gd name="connsiteX5" fmla="*/ 258454 w 312723"/>
                <a:gd name="connsiteY5" fmla="*/ 85368 h 85367"/>
                <a:gd name="connsiteX6" fmla="*/ 75205 w 312723"/>
                <a:gd name="connsiteY6" fmla="*/ 85368 h 85367"/>
                <a:gd name="connsiteX7" fmla="*/ 75205 w 312723"/>
                <a:gd name="connsiteY7" fmla="*/ 85303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23" h="85367">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grp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32" name="手繪多邊形: 圖案 131">
              <a:extLst>
                <a:ext uri="{FF2B5EF4-FFF2-40B4-BE49-F238E27FC236}">
                  <a16:creationId xmlns:a16="http://schemas.microsoft.com/office/drawing/2014/main" id="{442B8C23-1096-4D54-93D5-5DBAE9ECFD45}"/>
                </a:ext>
              </a:extLst>
            </p:cNvPr>
            <p:cNvSpPr/>
            <p:nvPr/>
          </p:nvSpPr>
          <p:spPr>
            <a:xfrm>
              <a:off x="6020663" y="5760481"/>
              <a:ext cx="880" cy="5667"/>
            </a:xfrm>
            <a:custGeom>
              <a:avLst/>
              <a:gdLst>
                <a:gd name="connsiteX0" fmla="*/ 0 w 880"/>
                <a:gd name="connsiteY0" fmla="*/ 5667 h 5667"/>
                <a:gd name="connsiteX1" fmla="*/ 0 w 880"/>
                <a:gd name="connsiteY1" fmla="*/ 0 h 5667"/>
                <a:gd name="connsiteX2" fmla="*/ 0 w 880"/>
                <a:gd name="connsiteY2" fmla="*/ 5667 h 5667"/>
                <a:gd name="connsiteX3" fmla="*/ 0 w 880"/>
                <a:gd name="connsiteY3" fmla="*/ 5667 h 5667"/>
              </a:gdLst>
              <a:ahLst/>
              <a:cxnLst>
                <a:cxn ang="0">
                  <a:pos x="connsiteX0" y="connsiteY0"/>
                </a:cxn>
                <a:cxn ang="0">
                  <a:pos x="connsiteX1" y="connsiteY1"/>
                </a:cxn>
                <a:cxn ang="0">
                  <a:pos x="connsiteX2" y="connsiteY2"/>
                </a:cxn>
                <a:cxn ang="0">
                  <a:pos x="connsiteX3" y="connsiteY3"/>
                </a:cxn>
              </a:cxnLst>
              <a:rect l="l" t="t" r="r" b="b"/>
              <a:pathLst>
                <a:path w="880" h="5667">
                  <a:moveTo>
                    <a:pt x="0" y="5667"/>
                  </a:moveTo>
                  <a:cubicBezTo>
                    <a:pt x="1107" y="4169"/>
                    <a:pt x="1238" y="2345"/>
                    <a:pt x="0" y="0"/>
                  </a:cubicBezTo>
                  <a:lnTo>
                    <a:pt x="0" y="5667"/>
                  </a:lnTo>
                  <a:lnTo>
                    <a:pt x="0" y="5667"/>
                  </a:lnTo>
                  <a:close/>
                </a:path>
              </a:pathLst>
            </a:custGeom>
            <a:grp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33" name="手繪多邊形: 圖案 132">
              <a:extLst>
                <a:ext uri="{FF2B5EF4-FFF2-40B4-BE49-F238E27FC236}">
                  <a16:creationId xmlns:a16="http://schemas.microsoft.com/office/drawing/2014/main" id="{8829E31A-DB1A-455A-AAB8-150A50F1AC30}"/>
                </a:ext>
              </a:extLst>
            </p:cNvPr>
            <p:cNvSpPr/>
            <p:nvPr/>
          </p:nvSpPr>
          <p:spPr>
            <a:xfrm>
              <a:off x="5726214" y="5550578"/>
              <a:ext cx="73091" cy="53297"/>
            </a:xfrm>
            <a:custGeom>
              <a:avLst/>
              <a:gdLst>
                <a:gd name="connsiteX0" fmla="*/ 0 w 73091"/>
                <a:gd name="connsiteY0" fmla="*/ 53297 h 53297"/>
                <a:gd name="connsiteX1" fmla="*/ 7101 w 73091"/>
                <a:gd name="connsiteY1" fmla="*/ 4765 h 53297"/>
                <a:gd name="connsiteX2" fmla="*/ 20911 w 73091"/>
                <a:gd name="connsiteY2" fmla="*/ 4114 h 53297"/>
                <a:gd name="connsiteX3" fmla="*/ 73091 w 73091"/>
                <a:gd name="connsiteY3" fmla="*/ 53297 h 53297"/>
                <a:gd name="connsiteX4" fmla="*/ 0 w 73091"/>
                <a:gd name="connsiteY4" fmla="*/ 53297 h 53297"/>
                <a:gd name="connsiteX5" fmla="*/ 0 w 73091"/>
                <a:gd name="connsiteY5" fmla="*/ 53297 h 5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1" h="53297">
                  <a:moveTo>
                    <a:pt x="0" y="53297"/>
                  </a:moveTo>
                  <a:lnTo>
                    <a:pt x="7101" y="4765"/>
                  </a:lnTo>
                  <a:cubicBezTo>
                    <a:pt x="7947" y="-1033"/>
                    <a:pt x="15244" y="-1880"/>
                    <a:pt x="20911" y="4114"/>
                  </a:cubicBezTo>
                  <a:lnTo>
                    <a:pt x="73091" y="53297"/>
                  </a:lnTo>
                  <a:lnTo>
                    <a:pt x="0" y="53297"/>
                  </a:lnTo>
                  <a:lnTo>
                    <a:pt x="0" y="53297"/>
                  </a:lnTo>
                  <a:close/>
                </a:path>
              </a:pathLst>
            </a:custGeom>
            <a:grp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34" name="手繪多邊形: 圖案 133">
              <a:extLst>
                <a:ext uri="{FF2B5EF4-FFF2-40B4-BE49-F238E27FC236}">
                  <a16:creationId xmlns:a16="http://schemas.microsoft.com/office/drawing/2014/main" id="{1902DD71-A616-4207-8B32-E854C48EDE45}"/>
                </a:ext>
              </a:extLst>
            </p:cNvPr>
            <p:cNvSpPr/>
            <p:nvPr/>
          </p:nvSpPr>
          <p:spPr>
            <a:xfrm>
              <a:off x="6020598" y="5595866"/>
              <a:ext cx="34793" cy="149529"/>
            </a:xfrm>
            <a:custGeom>
              <a:avLst/>
              <a:gdLst>
                <a:gd name="connsiteX0" fmla="*/ 65 w 34793"/>
                <a:gd name="connsiteY0" fmla="*/ 145137 h 149529"/>
                <a:gd name="connsiteX1" fmla="*/ 651 w 34793"/>
                <a:gd name="connsiteY1" fmla="*/ 145723 h 149529"/>
                <a:gd name="connsiteX2" fmla="*/ 14592 w 34793"/>
                <a:gd name="connsiteY2" fmla="*/ 144551 h 149529"/>
                <a:gd name="connsiteX3" fmla="*/ 34722 w 34793"/>
                <a:gd name="connsiteY3" fmla="*/ 6512 h 149529"/>
                <a:gd name="connsiteX4" fmla="*/ 21628 w 34793"/>
                <a:gd name="connsiteY4" fmla="*/ 1886 h 149529"/>
                <a:gd name="connsiteX5" fmla="*/ 0 w 34793"/>
                <a:gd name="connsiteY5" fmla="*/ 12765 h 149529"/>
                <a:gd name="connsiteX6" fmla="*/ 0 w 34793"/>
                <a:gd name="connsiteY6" fmla="*/ 145137 h 149529"/>
                <a:gd name="connsiteX7" fmla="*/ 65 w 34793"/>
                <a:gd name="connsiteY7" fmla="*/ 145137 h 1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93" h="149529">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grp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grpSp>
      <p:grpSp>
        <p:nvGrpSpPr>
          <p:cNvPr id="135" name="群組 134">
            <a:extLst>
              <a:ext uri="{FF2B5EF4-FFF2-40B4-BE49-F238E27FC236}">
                <a16:creationId xmlns:a16="http://schemas.microsoft.com/office/drawing/2014/main" id="{99CD2D8E-3CF2-4FE9-8FC5-F85A17ABAF9A}"/>
              </a:ext>
            </a:extLst>
          </p:cNvPr>
          <p:cNvGrpSpPr/>
          <p:nvPr/>
        </p:nvGrpSpPr>
        <p:grpSpPr>
          <a:xfrm>
            <a:off x="5336185" y="2972893"/>
            <a:ext cx="954111" cy="525604"/>
            <a:chOff x="5382236" y="3152426"/>
            <a:chExt cx="932985" cy="513965"/>
          </a:xfrm>
          <a:effectLst>
            <a:outerShdw blurRad="50800" dist="38100" dir="2700000" algn="tl" rotWithShape="0">
              <a:prstClr val="black">
                <a:alpha val="40000"/>
              </a:prstClr>
            </a:outerShdw>
          </a:effectLst>
        </p:grpSpPr>
        <p:grpSp>
          <p:nvGrpSpPr>
            <p:cNvPr id="136" name="圖形 106">
              <a:extLst>
                <a:ext uri="{FF2B5EF4-FFF2-40B4-BE49-F238E27FC236}">
                  <a16:creationId xmlns:a16="http://schemas.microsoft.com/office/drawing/2014/main" id="{76544BAA-0990-4237-BD66-BD8C1CFE36AB}"/>
                </a:ext>
              </a:extLst>
            </p:cNvPr>
            <p:cNvGrpSpPr/>
            <p:nvPr/>
          </p:nvGrpSpPr>
          <p:grpSpPr>
            <a:xfrm>
              <a:off x="5382236" y="3398651"/>
              <a:ext cx="366236" cy="267740"/>
              <a:chOff x="9637509" y="2915693"/>
              <a:chExt cx="366236" cy="267740"/>
            </a:xfrm>
            <a:solidFill>
              <a:schemeClr val="accent1"/>
            </a:solidFill>
          </p:grpSpPr>
          <p:sp>
            <p:nvSpPr>
              <p:cNvPr id="151" name="手繪多邊形: 圖案 150">
                <a:extLst>
                  <a:ext uri="{FF2B5EF4-FFF2-40B4-BE49-F238E27FC236}">
                    <a16:creationId xmlns:a16="http://schemas.microsoft.com/office/drawing/2014/main" id="{FE9E76D6-78F3-49FB-82C0-06BCA46B400B}"/>
                  </a:ext>
                </a:extLst>
              </p:cNvPr>
              <p:cNvSpPr/>
              <p:nvPr/>
            </p:nvSpPr>
            <p:spPr>
              <a:xfrm>
                <a:off x="9637509"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grpSp>
            <p:nvGrpSpPr>
              <p:cNvPr id="152" name="圖形 106">
                <a:extLst>
                  <a:ext uri="{FF2B5EF4-FFF2-40B4-BE49-F238E27FC236}">
                    <a16:creationId xmlns:a16="http://schemas.microsoft.com/office/drawing/2014/main" id="{52795A39-2F1B-4DD3-A1F9-F628FE235C31}"/>
                  </a:ext>
                </a:extLst>
              </p:cNvPr>
              <p:cNvGrpSpPr/>
              <p:nvPr/>
            </p:nvGrpSpPr>
            <p:grpSpPr>
              <a:xfrm>
                <a:off x="9647019" y="2961685"/>
                <a:ext cx="306045" cy="221748"/>
                <a:chOff x="9647019" y="2961685"/>
                <a:chExt cx="306045" cy="221748"/>
              </a:xfrm>
              <a:solidFill>
                <a:schemeClr val="accent1"/>
              </a:solidFill>
            </p:grpSpPr>
            <p:sp>
              <p:nvSpPr>
                <p:cNvPr id="154" name="手繪多邊形: 圖案 153">
                  <a:extLst>
                    <a:ext uri="{FF2B5EF4-FFF2-40B4-BE49-F238E27FC236}">
                      <a16:creationId xmlns:a16="http://schemas.microsoft.com/office/drawing/2014/main" id="{F1C41560-0DD6-4EF0-852D-257B61F39A89}"/>
                    </a:ext>
                  </a:extLst>
                </p:cNvPr>
                <p:cNvSpPr/>
                <p:nvPr/>
              </p:nvSpPr>
              <p:spPr>
                <a:xfrm>
                  <a:off x="9647019"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55" name="手繪多邊形: 圖案 154">
                  <a:extLst>
                    <a:ext uri="{FF2B5EF4-FFF2-40B4-BE49-F238E27FC236}">
                      <a16:creationId xmlns:a16="http://schemas.microsoft.com/office/drawing/2014/main" id="{E98117C0-8451-488E-B8CA-EBEBBFB64A06}"/>
                    </a:ext>
                  </a:extLst>
                </p:cNvPr>
                <p:cNvSpPr/>
                <p:nvPr/>
              </p:nvSpPr>
              <p:spPr>
                <a:xfrm>
                  <a:off x="9657052"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grpSp>
          <p:sp>
            <p:nvSpPr>
              <p:cNvPr id="153" name="手繪多邊形: 圖案 152">
                <a:extLst>
                  <a:ext uri="{FF2B5EF4-FFF2-40B4-BE49-F238E27FC236}">
                    <a16:creationId xmlns:a16="http://schemas.microsoft.com/office/drawing/2014/main" id="{656FCF60-52C5-4CAD-BFEF-B1ECD87B1820}"/>
                  </a:ext>
                </a:extLst>
              </p:cNvPr>
              <p:cNvSpPr/>
              <p:nvPr/>
            </p:nvSpPr>
            <p:spPr>
              <a:xfrm>
                <a:off x="9656661"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0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grpSp>
        <p:grpSp>
          <p:nvGrpSpPr>
            <p:cNvPr id="137" name="圖形 106">
              <a:extLst>
                <a:ext uri="{FF2B5EF4-FFF2-40B4-BE49-F238E27FC236}">
                  <a16:creationId xmlns:a16="http://schemas.microsoft.com/office/drawing/2014/main" id="{92761C02-CF44-434C-A230-CB1A5394266A}"/>
                </a:ext>
              </a:extLst>
            </p:cNvPr>
            <p:cNvGrpSpPr/>
            <p:nvPr/>
          </p:nvGrpSpPr>
          <p:grpSpPr>
            <a:xfrm>
              <a:off x="5948985" y="3398651"/>
              <a:ext cx="366236" cy="267740"/>
              <a:chOff x="10204258" y="2915693"/>
              <a:chExt cx="366236" cy="267740"/>
            </a:xfrm>
            <a:solidFill>
              <a:schemeClr val="accent1"/>
            </a:solidFill>
          </p:grpSpPr>
          <p:sp>
            <p:nvSpPr>
              <p:cNvPr id="146" name="手繪多邊形: 圖案 145">
                <a:extLst>
                  <a:ext uri="{FF2B5EF4-FFF2-40B4-BE49-F238E27FC236}">
                    <a16:creationId xmlns:a16="http://schemas.microsoft.com/office/drawing/2014/main" id="{7AB52530-8F01-4451-9382-C433C5ADFD68}"/>
                  </a:ext>
                </a:extLst>
              </p:cNvPr>
              <p:cNvSpPr/>
              <p:nvPr/>
            </p:nvSpPr>
            <p:spPr>
              <a:xfrm>
                <a:off x="10204258"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grpSp>
            <p:nvGrpSpPr>
              <p:cNvPr id="147" name="圖形 106">
                <a:extLst>
                  <a:ext uri="{FF2B5EF4-FFF2-40B4-BE49-F238E27FC236}">
                    <a16:creationId xmlns:a16="http://schemas.microsoft.com/office/drawing/2014/main" id="{27BD9274-0D49-48EA-9B1B-168228E25CD4}"/>
                  </a:ext>
                </a:extLst>
              </p:cNvPr>
              <p:cNvGrpSpPr/>
              <p:nvPr/>
            </p:nvGrpSpPr>
            <p:grpSpPr>
              <a:xfrm>
                <a:off x="10213768" y="2961685"/>
                <a:ext cx="306045" cy="221748"/>
                <a:chOff x="10213768" y="2961685"/>
                <a:chExt cx="306045" cy="221748"/>
              </a:xfrm>
              <a:solidFill>
                <a:schemeClr val="accent1"/>
              </a:solidFill>
            </p:grpSpPr>
            <p:sp>
              <p:nvSpPr>
                <p:cNvPr id="149" name="手繪多邊形: 圖案 148">
                  <a:extLst>
                    <a:ext uri="{FF2B5EF4-FFF2-40B4-BE49-F238E27FC236}">
                      <a16:creationId xmlns:a16="http://schemas.microsoft.com/office/drawing/2014/main" id="{B48BDB31-4C04-4EE7-8A1C-BE1B57E7D2C9}"/>
                    </a:ext>
                  </a:extLst>
                </p:cNvPr>
                <p:cNvSpPr/>
                <p:nvPr/>
              </p:nvSpPr>
              <p:spPr>
                <a:xfrm>
                  <a:off x="10213768"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50" name="手繪多邊形: 圖案 149">
                  <a:extLst>
                    <a:ext uri="{FF2B5EF4-FFF2-40B4-BE49-F238E27FC236}">
                      <a16:creationId xmlns:a16="http://schemas.microsoft.com/office/drawing/2014/main" id="{D83BBC39-C73B-46B4-89D6-D12F104BAFFF}"/>
                    </a:ext>
                  </a:extLst>
                </p:cNvPr>
                <p:cNvSpPr/>
                <p:nvPr/>
              </p:nvSpPr>
              <p:spPr>
                <a:xfrm>
                  <a:off x="10223801"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grpSp>
          <p:sp>
            <p:nvSpPr>
              <p:cNvPr id="148" name="手繪多邊形: 圖案 147">
                <a:extLst>
                  <a:ext uri="{FF2B5EF4-FFF2-40B4-BE49-F238E27FC236}">
                    <a16:creationId xmlns:a16="http://schemas.microsoft.com/office/drawing/2014/main" id="{AAC11411-3B75-4D07-8BE3-1250C2C26A2F}"/>
                  </a:ext>
                </a:extLst>
              </p:cNvPr>
              <p:cNvSpPr/>
              <p:nvPr/>
            </p:nvSpPr>
            <p:spPr>
              <a:xfrm>
                <a:off x="10223410"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1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grpSp>
        <p:grpSp>
          <p:nvGrpSpPr>
            <p:cNvPr id="138" name="圖形 106">
              <a:extLst>
                <a:ext uri="{FF2B5EF4-FFF2-40B4-BE49-F238E27FC236}">
                  <a16:creationId xmlns:a16="http://schemas.microsoft.com/office/drawing/2014/main" id="{9C621A73-D219-4EB2-897B-8BAA0DB689C6}"/>
                </a:ext>
              </a:extLst>
            </p:cNvPr>
            <p:cNvGrpSpPr/>
            <p:nvPr/>
          </p:nvGrpSpPr>
          <p:grpSpPr>
            <a:xfrm>
              <a:off x="5413635" y="3228366"/>
              <a:ext cx="538932" cy="172109"/>
              <a:chOff x="9668908" y="2745408"/>
              <a:chExt cx="538932" cy="172109"/>
            </a:xfrm>
            <a:solidFill>
              <a:schemeClr val="accent1"/>
            </a:solidFill>
          </p:grpSpPr>
          <p:sp>
            <p:nvSpPr>
              <p:cNvPr id="140" name="手繪多邊形: 圖案 139">
                <a:extLst>
                  <a:ext uri="{FF2B5EF4-FFF2-40B4-BE49-F238E27FC236}">
                    <a16:creationId xmlns:a16="http://schemas.microsoft.com/office/drawing/2014/main" id="{A5AD4B8E-8390-4611-B7AD-BFE536244BE4}"/>
                  </a:ext>
                </a:extLst>
              </p:cNvPr>
              <p:cNvSpPr/>
              <p:nvPr/>
            </p:nvSpPr>
            <p:spPr>
              <a:xfrm>
                <a:off x="9668908" y="2745408"/>
                <a:ext cx="538932" cy="172109"/>
              </a:xfrm>
              <a:custGeom>
                <a:avLst/>
                <a:gdLst>
                  <a:gd name="connsiteX0" fmla="*/ 538933 w 538932"/>
                  <a:gd name="connsiteY0" fmla="*/ 12638 h 172109"/>
                  <a:gd name="connsiteX1" fmla="*/ 538933 w 538932"/>
                  <a:gd name="connsiteY1" fmla="*/ 159472 h 172109"/>
                  <a:gd name="connsiteX2" fmla="*/ 526295 w 538932"/>
                  <a:gd name="connsiteY2" fmla="*/ 172109 h 172109"/>
                  <a:gd name="connsiteX3" fmla="*/ 12638 w 538932"/>
                  <a:gd name="connsiteY3" fmla="*/ 172109 h 172109"/>
                  <a:gd name="connsiteX4" fmla="*/ 0 w 538932"/>
                  <a:gd name="connsiteY4" fmla="*/ 159472 h 172109"/>
                  <a:gd name="connsiteX5" fmla="*/ 0 w 538932"/>
                  <a:gd name="connsiteY5" fmla="*/ 12638 h 172109"/>
                  <a:gd name="connsiteX6" fmla="*/ 12638 w 538932"/>
                  <a:gd name="connsiteY6" fmla="*/ 0 h 172109"/>
                  <a:gd name="connsiteX7" fmla="*/ 526295 w 538932"/>
                  <a:gd name="connsiteY7" fmla="*/ 0 h 172109"/>
                  <a:gd name="connsiteX8" fmla="*/ 538933 w 538932"/>
                  <a:gd name="connsiteY8" fmla="*/ 12638 h 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32" h="172109">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6461" cap="flat">
                <a:solidFill>
                  <a:srgbClr val="BEBEBE"/>
                </a:solidFill>
                <a:prstDash val="solid"/>
                <a:miter/>
              </a:ln>
            </p:spPr>
            <p:txBody>
              <a:bodyPr rtlCol="0" anchor="ctr"/>
              <a:lstStyle/>
              <a:p>
                <a:endParaRPr lang="zh-TW" altLang="en-US" sz="1800">
                  <a:latin typeface="+mj-lt"/>
                  <a:ea typeface="微軟正黑體" panose="020B0604030504040204" pitchFamily="34" charset="-120"/>
                </a:endParaRPr>
              </a:p>
            </p:txBody>
          </p:sp>
          <p:grpSp>
            <p:nvGrpSpPr>
              <p:cNvPr id="141" name="圖形 106">
                <a:extLst>
                  <a:ext uri="{FF2B5EF4-FFF2-40B4-BE49-F238E27FC236}">
                    <a16:creationId xmlns:a16="http://schemas.microsoft.com/office/drawing/2014/main" id="{33CC4CA4-AE73-471F-A096-B6370FF426F7}"/>
                  </a:ext>
                </a:extLst>
              </p:cNvPr>
              <p:cNvGrpSpPr/>
              <p:nvPr/>
            </p:nvGrpSpPr>
            <p:grpSpPr>
              <a:xfrm>
                <a:off x="9696177" y="2803301"/>
                <a:ext cx="277610" cy="56382"/>
                <a:chOff x="9696177" y="2803301"/>
                <a:chExt cx="277610" cy="56382"/>
              </a:xfrm>
              <a:solidFill>
                <a:schemeClr val="accent1"/>
              </a:solidFill>
            </p:grpSpPr>
            <p:sp>
              <p:nvSpPr>
                <p:cNvPr id="142" name="手繪多邊形: 圖案 141">
                  <a:extLst>
                    <a:ext uri="{FF2B5EF4-FFF2-40B4-BE49-F238E27FC236}">
                      <a16:creationId xmlns:a16="http://schemas.microsoft.com/office/drawing/2014/main" id="{DC953ADF-6F64-49F5-BF59-A77D0DB0065F}"/>
                    </a:ext>
                  </a:extLst>
                </p:cNvPr>
                <p:cNvSpPr/>
                <p:nvPr/>
              </p:nvSpPr>
              <p:spPr>
                <a:xfrm rot="-5400000">
                  <a:off x="9696177" y="280330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41A5FF"/>
                </a:solid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43" name="手繪多邊形: 圖案 142">
                  <a:extLst>
                    <a:ext uri="{FF2B5EF4-FFF2-40B4-BE49-F238E27FC236}">
                      <a16:creationId xmlns:a16="http://schemas.microsoft.com/office/drawing/2014/main" id="{CF38A666-379A-4300-89DA-A47DE44DF06A}"/>
                    </a:ext>
                  </a:extLst>
                </p:cNvPr>
                <p:cNvSpPr/>
                <p:nvPr/>
              </p:nvSpPr>
              <p:spPr>
                <a:xfrm rot="-5400000">
                  <a:off x="9769932" y="280331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FF7D00"/>
                </a:solid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44" name="手繪多邊形: 圖案 143">
                  <a:extLst>
                    <a:ext uri="{FF2B5EF4-FFF2-40B4-BE49-F238E27FC236}">
                      <a16:creationId xmlns:a16="http://schemas.microsoft.com/office/drawing/2014/main" id="{49EAE718-998D-4D46-9C8E-C66BE5C6EBD2}"/>
                    </a:ext>
                  </a:extLst>
                </p:cNvPr>
                <p:cNvSpPr/>
                <p:nvPr/>
              </p:nvSpPr>
              <p:spPr>
                <a:xfrm rot="-5400000">
                  <a:off x="9843685" y="280332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F4387"/>
                </a:solid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sp>
              <p:nvSpPr>
                <p:cNvPr id="145" name="手繪多邊形: 圖案 144">
                  <a:extLst>
                    <a:ext uri="{FF2B5EF4-FFF2-40B4-BE49-F238E27FC236}">
                      <a16:creationId xmlns:a16="http://schemas.microsoft.com/office/drawing/2014/main" id="{3B8BC2A9-FC8A-4599-B4DE-D49777EDA0BD}"/>
                    </a:ext>
                  </a:extLst>
                </p:cNvPr>
                <p:cNvSpPr/>
                <p:nvPr/>
              </p:nvSpPr>
              <p:spPr>
                <a:xfrm rot="-5400000">
                  <a:off x="9917438" y="280333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65656"/>
                </a:solid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grpSp>
        </p:grpSp>
        <p:sp>
          <p:nvSpPr>
            <p:cNvPr id="139" name="手繪多邊形: 圖案 138">
              <a:extLst>
                <a:ext uri="{FF2B5EF4-FFF2-40B4-BE49-F238E27FC236}">
                  <a16:creationId xmlns:a16="http://schemas.microsoft.com/office/drawing/2014/main" id="{D44DBDA9-4A6E-44A4-AA9C-486337791C1C}"/>
                </a:ext>
              </a:extLst>
            </p:cNvPr>
            <p:cNvSpPr/>
            <p:nvPr/>
          </p:nvSpPr>
          <p:spPr>
            <a:xfrm>
              <a:off x="5612713" y="3152426"/>
              <a:ext cx="672542" cy="357686"/>
            </a:xfrm>
            <a:custGeom>
              <a:avLst/>
              <a:gdLst>
                <a:gd name="connsiteX0" fmla="*/ 593914 w 672542"/>
                <a:gd name="connsiteY0" fmla="*/ 203296 h 357686"/>
                <a:gd name="connsiteX1" fmla="*/ 332037 w 672542"/>
                <a:gd name="connsiteY1" fmla="*/ 3044 h 357686"/>
                <a:gd name="connsiteX2" fmla="*/ 0 w 672542"/>
                <a:gd name="connsiteY2" fmla="*/ 164861 h 357686"/>
                <a:gd name="connsiteX3" fmla="*/ 254646 w 672542"/>
                <a:gd name="connsiteY3" fmla="*/ 73074 h 357686"/>
                <a:gd name="connsiteX4" fmla="*/ 473463 w 672542"/>
                <a:gd name="connsiteY4" fmla="*/ 225054 h 357686"/>
                <a:gd name="connsiteX5" fmla="*/ 386953 w 672542"/>
                <a:gd name="connsiteY5" fmla="*/ 240688 h 357686"/>
                <a:gd name="connsiteX6" fmla="*/ 555544 w 672542"/>
                <a:gd name="connsiteY6" fmla="*/ 357686 h 357686"/>
                <a:gd name="connsiteX7" fmla="*/ 672542 w 672542"/>
                <a:gd name="connsiteY7" fmla="*/ 189095 h 357686"/>
                <a:gd name="connsiteX8" fmla="*/ 593914 w 672542"/>
                <a:gd name="connsiteY8" fmla="*/ 203296 h 35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42" h="357686">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w="6461" cap="flat">
              <a:noFill/>
              <a:prstDash val="solid"/>
              <a:miter/>
            </a:ln>
          </p:spPr>
          <p:txBody>
            <a:bodyPr rtlCol="0" anchor="ctr"/>
            <a:lstStyle/>
            <a:p>
              <a:endParaRPr lang="zh-TW" altLang="en-US" sz="1800">
                <a:latin typeface="+mj-lt"/>
                <a:ea typeface="微軟正黑體" panose="020B0604030504040204" pitchFamily="34" charset="-120"/>
              </a:endParaRPr>
            </a:p>
          </p:txBody>
        </p:sp>
      </p:grpSp>
      <p:sp>
        <p:nvSpPr>
          <p:cNvPr id="156" name="矩形: 圓角 155">
            <a:extLst>
              <a:ext uri="{FF2B5EF4-FFF2-40B4-BE49-F238E27FC236}">
                <a16:creationId xmlns:a16="http://schemas.microsoft.com/office/drawing/2014/main" id="{B0D194DC-6238-42C1-8F96-032C4AD589FF}"/>
              </a:ext>
            </a:extLst>
          </p:cNvPr>
          <p:cNvSpPr/>
          <p:nvPr/>
        </p:nvSpPr>
        <p:spPr>
          <a:xfrm>
            <a:off x="5320903" y="3542205"/>
            <a:ext cx="989504" cy="215189"/>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j-lt"/>
              <a:ea typeface="微軟正黑體" panose="020B0604030504040204" pitchFamily="34" charset="-120"/>
            </a:endParaRPr>
          </a:p>
        </p:txBody>
      </p:sp>
      <p:sp>
        <p:nvSpPr>
          <p:cNvPr id="157" name="文字方塊 156">
            <a:extLst>
              <a:ext uri="{FF2B5EF4-FFF2-40B4-BE49-F238E27FC236}">
                <a16:creationId xmlns:a16="http://schemas.microsoft.com/office/drawing/2014/main" id="{73916558-DA67-4F6F-8A8E-AF3B7F879897}"/>
              </a:ext>
            </a:extLst>
          </p:cNvPr>
          <p:cNvSpPr txBox="1"/>
          <p:nvPr/>
        </p:nvSpPr>
        <p:spPr>
          <a:xfrm>
            <a:off x="5173617" y="3537775"/>
            <a:ext cx="1265722" cy="230832"/>
          </a:xfrm>
          <a:prstGeom prst="rect">
            <a:avLst/>
          </a:prstGeom>
          <a:noFill/>
        </p:spPr>
        <p:txBody>
          <a:bodyPr wrap="square" rtlCol="0">
            <a:spAutoFit/>
          </a:bodyPr>
          <a:lstStyle/>
          <a:p>
            <a:pPr algn="ctr"/>
            <a:r>
              <a:rPr lang="en-US" altLang="zh-TW" sz="900" b="1">
                <a:solidFill>
                  <a:schemeClr val="bg1"/>
                </a:solidFill>
                <a:latin typeface="+mj-lt"/>
                <a:ea typeface="微軟正黑體" panose="020B0604030504040204" pitchFamily="34" charset="-120"/>
                <a:cs typeface="Arial" panose="020B0604020202020204" pitchFamily="34" charset="0"/>
              </a:rPr>
              <a:t>CIFS / NFS / FTP</a:t>
            </a:r>
          </a:p>
        </p:txBody>
      </p:sp>
      <p:grpSp>
        <p:nvGrpSpPr>
          <p:cNvPr id="158" name="Shape 829">
            <a:extLst>
              <a:ext uri="{FF2B5EF4-FFF2-40B4-BE49-F238E27FC236}">
                <a16:creationId xmlns:a16="http://schemas.microsoft.com/office/drawing/2014/main" id="{6AB969CD-6079-4ABD-AC43-1EB6B9539820}"/>
              </a:ext>
            </a:extLst>
          </p:cNvPr>
          <p:cNvGrpSpPr/>
          <p:nvPr/>
        </p:nvGrpSpPr>
        <p:grpSpPr>
          <a:xfrm>
            <a:off x="5163538" y="610849"/>
            <a:ext cx="1333576" cy="652616"/>
            <a:chOff x="251519" y="2499741"/>
            <a:chExt cx="1944025" cy="951357"/>
          </a:xfrm>
          <a:effectLst>
            <a:outerShdw blurRad="50800" dist="38100" dir="2700000" algn="tl" rotWithShape="0">
              <a:prstClr val="black">
                <a:alpha val="40000"/>
              </a:prstClr>
            </a:outerShdw>
          </a:effectLst>
        </p:grpSpPr>
        <p:pic>
          <p:nvPicPr>
            <p:cNvPr id="159" name="Shape 830">
              <a:extLst>
                <a:ext uri="{FF2B5EF4-FFF2-40B4-BE49-F238E27FC236}">
                  <a16:creationId xmlns:a16="http://schemas.microsoft.com/office/drawing/2014/main" id="{8EA26885-E25E-42EF-9CAF-2BFFED5E233C}"/>
                </a:ext>
              </a:extLst>
            </p:cNvPr>
            <p:cNvPicPr preferRelativeResize="0"/>
            <p:nvPr/>
          </p:nvPicPr>
          <p:blipFill rotWithShape="1">
            <a:blip r:embed="rId18" cstate="print">
              <a:alphaModFix/>
              <a:extLst>
                <a:ext uri="{28A0092B-C50C-407E-A947-70E740481C1C}">
                  <a14:useLocalDpi xmlns:a14="http://schemas.microsoft.com/office/drawing/2010/main"/>
                </a:ext>
              </a:extLst>
            </a:blip>
            <a:srcRect/>
            <a:stretch/>
          </p:blipFill>
          <p:spPr>
            <a:xfrm>
              <a:off x="395536" y="2499741"/>
              <a:ext cx="447300" cy="447300"/>
            </a:xfrm>
            <a:prstGeom prst="rect">
              <a:avLst/>
            </a:prstGeom>
            <a:noFill/>
            <a:ln>
              <a:noFill/>
            </a:ln>
          </p:spPr>
        </p:pic>
        <p:pic>
          <p:nvPicPr>
            <p:cNvPr id="160" name="Shape 831">
              <a:extLst>
                <a:ext uri="{FF2B5EF4-FFF2-40B4-BE49-F238E27FC236}">
                  <a16:creationId xmlns:a16="http://schemas.microsoft.com/office/drawing/2014/main" id="{2AC81ACD-79F2-4062-BE2F-A635BBF71D6A}"/>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899591" y="2499741"/>
              <a:ext cx="447300" cy="447300"/>
            </a:xfrm>
            <a:prstGeom prst="rect">
              <a:avLst/>
            </a:prstGeom>
            <a:noFill/>
            <a:ln>
              <a:noFill/>
            </a:ln>
          </p:spPr>
        </p:pic>
        <p:pic>
          <p:nvPicPr>
            <p:cNvPr id="161" name="Shape 832">
              <a:extLst>
                <a:ext uri="{FF2B5EF4-FFF2-40B4-BE49-F238E27FC236}">
                  <a16:creationId xmlns:a16="http://schemas.microsoft.com/office/drawing/2014/main" id="{1FCF45CB-6613-411E-A89D-C225B9CA22C3}"/>
                </a:ext>
              </a:extLst>
            </p:cNvPr>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1763688" y="3003798"/>
              <a:ext cx="431856" cy="431856"/>
            </a:xfrm>
            <a:prstGeom prst="rect">
              <a:avLst/>
            </a:prstGeom>
            <a:noFill/>
            <a:ln>
              <a:noFill/>
            </a:ln>
          </p:spPr>
        </p:pic>
        <p:pic>
          <p:nvPicPr>
            <p:cNvPr id="162" name="Shape 833">
              <a:extLst>
                <a:ext uri="{FF2B5EF4-FFF2-40B4-BE49-F238E27FC236}">
                  <a16:creationId xmlns:a16="http://schemas.microsoft.com/office/drawing/2014/main" id="{22FBD41A-A86C-4AE3-8A13-3BF18A1683EB}"/>
                </a:ext>
              </a:extLst>
            </p:cNvPr>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331640" y="2499741"/>
              <a:ext cx="447300" cy="447300"/>
            </a:xfrm>
            <a:prstGeom prst="rect">
              <a:avLst/>
            </a:prstGeom>
            <a:noFill/>
            <a:ln>
              <a:noFill/>
            </a:ln>
          </p:spPr>
        </p:pic>
        <p:pic>
          <p:nvPicPr>
            <p:cNvPr id="163" name="Shape 834">
              <a:extLst>
                <a:ext uri="{FF2B5EF4-FFF2-40B4-BE49-F238E27FC236}">
                  <a16:creationId xmlns:a16="http://schemas.microsoft.com/office/drawing/2014/main" id="{6E2B8E3F-DE88-44DA-AF83-FCFFCF457C5C}"/>
                </a:ext>
              </a:extLst>
            </p:cNvPr>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755575" y="3003798"/>
              <a:ext cx="447300" cy="447300"/>
            </a:xfrm>
            <a:prstGeom prst="rect">
              <a:avLst/>
            </a:prstGeom>
            <a:noFill/>
            <a:ln>
              <a:noFill/>
            </a:ln>
          </p:spPr>
        </p:pic>
        <p:pic>
          <p:nvPicPr>
            <p:cNvPr id="164" name="Shape 835">
              <a:extLst>
                <a:ext uri="{FF2B5EF4-FFF2-40B4-BE49-F238E27FC236}">
                  <a16:creationId xmlns:a16="http://schemas.microsoft.com/office/drawing/2014/main" id="{D5985948-55FA-4A34-902A-C546D25827BF}"/>
                </a:ext>
              </a:extLst>
            </p:cNvPr>
            <p:cNvPicPr preferRelativeResize="0"/>
            <p:nvPr/>
          </p:nvPicPr>
          <p:blipFill rotWithShape="1">
            <a:blip r:embed="rId23" cstate="print">
              <a:alphaModFix/>
              <a:extLst>
                <a:ext uri="{28A0092B-C50C-407E-A947-70E740481C1C}">
                  <a14:useLocalDpi xmlns:a14="http://schemas.microsoft.com/office/drawing/2010/main"/>
                </a:ext>
              </a:extLst>
            </a:blip>
            <a:srcRect/>
            <a:stretch/>
          </p:blipFill>
          <p:spPr>
            <a:xfrm>
              <a:off x="251519" y="3003798"/>
              <a:ext cx="447300" cy="447300"/>
            </a:xfrm>
            <a:prstGeom prst="rect">
              <a:avLst/>
            </a:prstGeom>
            <a:noFill/>
            <a:ln>
              <a:noFill/>
            </a:ln>
          </p:spPr>
        </p:pic>
        <p:pic>
          <p:nvPicPr>
            <p:cNvPr id="165" name="Shape 836">
              <a:extLst>
                <a:ext uri="{FF2B5EF4-FFF2-40B4-BE49-F238E27FC236}">
                  <a16:creationId xmlns:a16="http://schemas.microsoft.com/office/drawing/2014/main" id="{6B48AA31-6937-4653-BF20-1C752934656C}"/>
                </a:ext>
              </a:extLst>
            </p:cNvPr>
            <p:cNvPicPr preferRelativeResize="0"/>
            <p:nvPr/>
          </p:nvPicPr>
          <p:blipFill rotWithShape="1">
            <a:blip r:embed="rId24" cstate="screen">
              <a:alphaModFix/>
              <a:extLst>
                <a:ext uri="{28A0092B-C50C-407E-A947-70E740481C1C}">
                  <a14:useLocalDpi xmlns:a14="http://schemas.microsoft.com/office/drawing/2010/main"/>
                </a:ext>
              </a:extLst>
            </a:blip>
            <a:srcRect/>
            <a:stretch/>
          </p:blipFill>
          <p:spPr>
            <a:xfrm>
              <a:off x="1259632" y="3003798"/>
              <a:ext cx="447300" cy="447300"/>
            </a:xfrm>
            <a:prstGeom prst="rect">
              <a:avLst/>
            </a:prstGeom>
            <a:noFill/>
            <a:ln>
              <a:noFill/>
            </a:ln>
          </p:spPr>
        </p:pic>
      </p:grpSp>
      <p:pic>
        <p:nvPicPr>
          <p:cNvPr id="169" name="圖形 168">
            <a:extLst>
              <a:ext uri="{FF2B5EF4-FFF2-40B4-BE49-F238E27FC236}">
                <a16:creationId xmlns:a16="http://schemas.microsoft.com/office/drawing/2014/main" id="{879E94D5-EEF2-48AA-A9B0-E2595339CD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9214" y="3352446"/>
            <a:ext cx="202029" cy="628535"/>
          </a:xfrm>
          <a:prstGeom prst="rect">
            <a:avLst/>
          </a:prstGeom>
          <a:effectLst>
            <a:outerShdw blurRad="50800" dist="38100" dir="2700000" algn="tl" rotWithShape="0">
              <a:prstClr val="black">
                <a:alpha val="40000"/>
              </a:prstClr>
            </a:outerShdw>
          </a:effectLst>
        </p:spPr>
      </p:pic>
      <p:sp>
        <p:nvSpPr>
          <p:cNvPr id="172" name="矩形: 圓角 171">
            <a:extLst>
              <a:ext uri="{FF2B5EF4-FFF2-40B4-BE49-F238E27FC236}">
                <a16:creationId xmlns:a16="http://schemas.microsoft.com/office/drawing/2014/main" id="{8AF8D4AD-6B45-4088-B525-01D0537B3FA6}"/>
              </a:ext>
            </a:extLst>
          </p:cNvPr>
          <p:cNvSpPr/>
          <p:nvPr/>
        </p:nvSpPr>
        <p:spPr>
          <a:xfrm>
            <a:off x="7462615" y="3167380"/>
            <a:ext cx="898656" cy="212453"/>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mj-lt"/>
              <a:ea typeface="微軟正黑體" panose="020B0604030504040204" pitchFamily="34" charset="-120"/>
            </a:endParaRPr>
          </a:p>
        </p:txBody>
      </p:sp>
      <p:pic>
        <p:nvPicPr>
          <p:cNvPr id="107" name="圖片 106">
            <a:extLst>
              <a:ext uri="{FF2B5EF4-FFF2-40B4-BE49-F238E27FC236}">
                <a16:creationId xmlns:a16="http://schemas.microsoft.com/office/drawing/2014/main" id="{8782B0F8-14F6-4B1F-8C05-15A40312BE8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330462" y="3081215"/>
            <a:ext cx="382258" cy="382258"/>
          </a:xfrm>
          <a:prstGeom prst="rect">
            <a:avLst/>
          </a:prstGeom>
          <a:effectLst>
            <a:outerShdw blurRad="50800" dist="38100" dir="2700000" algn="tl" rotWithShape="0">
              <a:prstClr val="black">
                <a:alpha val="40000"/>
              </a:prstClr>
            </a:outerShdw>
          </a:effectLst>
        </p:spPr>
      </p:pic>
      <p:sp>
        <p:nvSpPr>
          <p:cNvPr id="110" name="文字方塊 109">
            <a:extLst>
              <a:ext uri="{FF2B5EF4-FFF2-40B4-BE49-F238E27FC236}">
                <a16:creationId xmlns:a16="http://schemas.microsoft.com/office/drawing/2014/main" id="{0483D82A-9977-4327-9585-90A2B0E6497E}"/>
              </a:ext>
            </a:extLst>
          </p:cNvPr>
          <p:cNvSpPr txBox="1"/>
          <p:nvPr/>
        </p:nvSpPr>
        <p:spPr>
          <a:xfrm>
            <a:off x="7670442" y="3170602"/>
            <a:ext cx="761985" cy="246221"/>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zh-TW" altLang="en-US" sz="1000" b="1">
                <a:solidFill>
                  <a:schemeClr val="bg1"/>
                </a:solidFill>
              </a:rPr>
              <a:t>NewYork</a:t>
            </a:r>
          </a:p>
        </p:txBody>
      </p:sp>
      <p:sp>
        <p:nvSpPr>
          <p:cNvPr id="173" name="矩形: 圓角 172">
            <a:extLst>
              <a:ext uri="{FF2B5EF4-FFF2-40B4-BE49-F238E27FC236}">
                <a16:creationId xmlns:a16="http://schemas.microsoft.com/office/drawing/2014/main" id="{F7640708-0A46-4B1D-B3B7-189AFFC8C3B5}"/>
              </a:ext>
            </a:extLst>
          </p:cNvPr>
          <p:cNvSpPr/>
          <p:nvPr/>
        </p:nvSpPr>
        <p:spPr>
          <a:xfrm>
            <a:off x="7462615" y="4197144"/>
            <a:ext cx="898656" cy="212453"/>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mj-lt"/>
              <a:ea typeface="微軟正黑體" panose="020B0604030504040204" pitchFamily="34" charset="-120"/>
            </a:endParaRPr>
          </a:p>
        </p:txBody>
      </p:sp>
      <p:pic>
        <p:nvPicPr>
          <p:cNvPr id="112" name="圖片 111">
            <a:extLst>
              <a:ext uri="{FF2B5EF4-FFF2-40B4-BE49-F238E27FC236}">
                <a16:creationId xmlns:a16="http://schemas.microsoft.com/office/drawing/2014/main" id="{64658C66-A75B-42E5-90E7-025B2EF6EC2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376231" y="4059800"/>
            <a:ext cx="382258" cy="382258"/>
          </a:xfrm>
          <a:prstGeom prst="rect">
            <a:avLst/>
          </a:prstGeom>
          <a:effectLst>
            <a:outerShdw blurRad="50800" dist="38100" dir="2700000" algn="tl" rotWithShape="0">
              <a:prstClr val="black">
                <a:alpha val="40000"/>
              </a:prstClr>
            </a:outerShdw>
          </a:effectLst>
        </p:spPr>
      </p:pic>
      <p:sp>
        <p:nvSpPr>
          <p:cNvPr id="113" name="文字方塊 112">
            <a:extLst>
              <a:ext uri="{FF2B5EF4-FFF2-40B4-BE49-F238E27FC236}">
                <a16:creationId xmlns:a16="http://schemas.microsoft.com/office/drawing/2014/main" id="{06CD4A67-BD52-494F-AD01-073DA4597ABA}"/>
              </a:ext>
            </a:extLst>
          </p:cNvPr>
          <p:cNvSpPr txBox="1"/>
          <p:nvPr/>
        </p:nvSpPr>
        <p:spPr>
          <a:xfrm>
            <a:off x="7739616" y="4196221"/>
            <a:ext cx="654639" cy="246221"/>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defPPr marR="0" lvl="0" algn="l" rtl="0">
              <a:lnSpc>
                <a:spcPct val="100000"/>
              </a:lnSpc>
              <a:spcBef>
                <a:spcPts val="0"/>
              </a:spcBef>
              <a:spcAft>
                <a:spcPts val="0"/>
              </a:spcAft>
              <a:defRPr/>
            </a:defPPr>
            <a:lvl1pPr algn="ctr">
              <a:defRPr sz="1000" b="1">
                <a:solidFill>
                  <a:schemeClr val="bg1"/>
                </a:solidFill>
              </a:defRPr>
            </a:lvl1pPr>
          </a:lstStyle>
          <a:p>
            <a:r>
              <a:rPr lang="en-US" altLang="zh-TW" dirty="0"/>
              <a:t>Beijing</a:t>
            </a:r>
            <a:endParaRPr lang="zh-TW" altLang="en-US" dirty="0"/>
          </a:p>
        </p:txBody>
      </p:sp>
      <p:sp>
        <p:nvSpPr>
          <p:cNvPr id="66" name="矩形: 圓角 65">
            <a:extLst>
              <a:ext uri="{FF2B5EF4-FFF2-40B4-BE49-F238E27FC236}">
                <a16:creationId xmlns:a16="http://schemas.microsoft.com/office/drawing/2014/main" id="{702585BE-951E-4A64-A5EA-9C149C5490E0}"/>
              </a:ext>
            </a:extLst>
          </p:cNvPr>
          <p:cNvSpPr/>
          <p:nvPr/>
        </p:nvSpPr>
        <p:spPr>
          <a:xfrm>
            <a:off x="4136114" y="2441389"/>
            <a:ext cx="545015" cy="240516"/>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mj-lt"/>
              <a:ea typeface="微軟正黑體" panose="020B0604030504040204" pitchFamily="34" charset="-120"/>
            </a:endParaRPr>
          </a:p>
        </p:txBody>
      </p:sp>
      <p:sp>
        <p:nvSpPr>
          <p:cNvPr id="67" name="文字方塊 66">
            <a:extLst>
              <a:ext uri="{FF2B5EF4-FFF2-40B4-BE49-F238E27FC236}">
                <a16:creationId xmlns:a16="http://schemas.microsoft.com/office/drawing/2014/main" id="{4A7BB382-7579-4F50-A8F2-9AEA6116A655}"/>
              </a:ext>
            </a:extLst>
          </p:cNvPr>
          <p:cNvSpPr txBox="1"/>
          <p:nvPr/>
        </p:nvSpPr>
        <p:spPr>
          <a:xfrm>
            <a:off x="4126507" y="2420594"/>
            <a:ext cx="526675" cy="276999"/>
          </a:xfrm>
          <a:prstGeom prst="rect">
            <a:avLst/>
          </a:prstGeom>
          <a:noFill/>
        </p:spPr>
        <p:txBody>
          <a:bodyPr wrap="square" rtlCol="0">
            <a:spAutoFit/>
          </a:bodyPr>
          <a:lstStyle/>
          <a:p>
            <a:pPr algn="ctr"/>
            <a:r>
              <a:rPr lang="en-US" altLang="zh-TW" sz="1200">
                <a:solidFill>
                  <a:schemeClr val="bg1"/>
                </a:solidFill>
                <a:latin typeface="+mj-lt"/>
                <a:ea typeface="微軟正黑體" panose="020B0604030504040204" pitchFamily="34" charset="-120"/>
                <a:cs typeface="Arial" panose="020B0604020202020204" pitchFamily="34" charset="0"/>
              </a:rPr>
              <a:t>.</a:t>
            </a:r>
            <a:r>
              <a:rPr lang="en-US" altLang="zh-TW" sz="1200" err="1">
                <a:solidFill>
                  <a:schemeClr val="bg1"/>
                </a:solidFill>
                <a:latin typeface="+mj-lt"/>
                <a:ea typeface="微軟正黑體" panose="020B0604030504040204" pitchFamily="34" charset="-120"/>
                <a:cs typeface="Arial" panose="020B0604020202020204" pitchFamily="34" charset="0"/>
              </a:rPr>
              <a:t>qdff</a:t>
            </a:r>
            <a:endParaRPr lang="zh-TW" altLang="en-US" sz="1200">
              <a:solidFill>
                <a:schemeClr val="bg1"/>
              </a:solidFill>
              <a:latin typeface="+mj-lt"/>
              <a:ea typeface="微軟正黑體" panose="020B0604030504040204" pitchFamily="34" charset="-120"/>
              <a:cs typeface="Arial" panose="020B0604020202020204" pitchFamily="34" charset="0"/>
            </a:endParaRPr>
          </a:p>
        </p:txBody>
      </p:sp>
      <p:sp>
        <p:nvSpPr>
          <p:cNvPr id="177" name="矩形: 圓角 176">
            <a:extLst>
              <a:ext uri="{FF2B5EF4-FFF2-40B4-BE49-F238E27FC236}">
                <a16:creationId xmlns:a16="http://schemas.microsoft.com/office/drawing/2014/main" id="{716FB2CA-9B68-4C92-A012-68619A2C0558}"/>
              </a:ext>
            </a:extLst>
          </p:cNvPr>
          <p:cNvSpPr/>
          <p:nvPr/>
        </p:nvSpPr>
        <p:spPr>
          <a:xfrm>
            <a:off x="1909953" y="3943113"/>
            <a:ext cx="684482" cy="212453"/>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mj-lt"/>
              <a:ea typeface="微軟正黑體" panose="020B0604030504040204" pitchFamily="34" charset="-120"/>
            </a:endParaRPr>
          </a:p>
        </p:txBody>
      </p:sp>
      <p:sp>
        <p:nvSpPr>
          <p:cNvPr id="178" name="文字方塊 177">
            <a:extLst>
              <a:ext uri="{FF2B5EF4-FFF2-40B4-BE49-F238E27FC236}">
                <a16:creationId xmlns:a16="http://schemas.microsoft.com/office/drawing/2014/main" id="{487F2695-3BF2-468B-934F-B9CCE374F27D}"/>
              </a:ext>
            </a:extLst>
          </p:cNvPr>
          <p:cNvSpPr txBox="1"/>
          <p:nvPr/>
        </p:nvSpPr>
        <p:spPr>
          <a:xfrm>
            <a:off x="2006848" y="3941031"/>
            <a:ext cx="557449" cy="230832"/>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defPPr marR="0" lvl="0" algn="l" rtl="0">
              <a:lnSpc>
                <a:spcPct val="100000"/>
              </a:lnSpc>
              <a:spcBef>
                <a:spcPts val="0"/>
              </a:spcBef>
              <a:spcAft>
                <a:spcPts val="0"/>
              </a:spcAft>
              <a:defRPr/>
            </a:defPPr>
            <a:lvl1pPr algn="ctr">
              <a:defRPr sz="1000" b="1">
                <a:solidFill>
                  <a:schemeClr val="bg1"/>
                </a:solidFill>
              </a:defRPr>
            </a:lvl1pPr>
          </a:lstStyle>
          <a:p>
            <a:r>
              <a:rPr lang="en-US" altLang="zh-TW" dirty="0"/>
              <a:t>Taipei</a:t>
            </a:r>
            <a:endParaRPr lang="zh-TW" altLang="en-US" dirty="0"/>
          </a:p>
        </p:txBody>
      </p:sp>
      <p:pic>
        <p:nvPicPr>
          <p:cNvPr id="68" name="圖片 67" descr="一張含有 畫畫 的圖片&#10;&#10;自動產生的描述">
            <a:extLst>
              <a:ext uri="{FF2B5EF4-FFF2-40B4-BE49-F238E27FC236}">
                <a16:creationId xmlns:a16="http://schemas.microsoft.com/office/drawing/2014/main" id="{CF9DE27D-31B4-4B41-8F5A-437C5EB926D7}"/>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324375" y="3682743"/>
            <a:ext cx="280550" cy="280550"/>
          </a:xfrm>
          <a:prstGeom prst="rect">
            <a:avLst/>
          </a:prstGeom>
          <a:effectLst>
            <a:outerShdw blurRad="50800" dist="38100" dir="2700000" algn="tl" rotWithShape="0">
              <a:prstClr val="black">
                <a:alpha val="40000"/>
              </a:prstClr>
            </a:outerShdw>
          </a:effectLst>
        </p:spPr>
      </p:pic>
      <p:pic>
        <p:nvPicPr>
          <p:cNvPr id="65" name="圖片 64" descr="一張含有 畫畫 的圖片&#10;&#10;自動產生的描述">
            <a:extLst>
              <a:ext uri="{FF2B5EF4-FFF2-40B4-BE49-F238E27FC236}">
                <a16:creationId xmlns:a16="http://schemas.microsoft.com/office/drawing/2014/main" id="{9A435CC0-BE76-4F11-9B77-EB0C460FFBFB}"/>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4382452" y="2184348"/>
            <a:ext cx="280550" cy="280550"/>
          </a:xfrm>
          <a:prstGeom prst="rect">
            <a:avLst/>
          </a:prstGeom>
          <a:effectLst>
            <a:outerShdw blurRad="50800" dist="38100" dir="2700000" algn="tl" rotWithShape="0">
              <a:prstClr val="black">
                <a:alpha val="40000"/>
              </a:prstClr>
            </a:outerShdw>
          </a:effectLst>
        </p:spPr>
      </p:pic>
      <p:pic>
        <p:nvPicPr>
          <p:cNvPr id="53" name="圖形 52">
            <a:extLst>
              <a:ext uri="{FF2B5EF4-FFF2-40B4-BE49-F238E27FC236}">
                <a16:creationId xmlns:a16="http://schemas.microsoft.com/office/drawing/2014/main" id="{76BE999A-D544-4BBB-B211-2E4FB74F479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52963" y="1788920"/>
            <a:ext cx="805295" cy="638158"/>
          </a:xfrm>
          <a:prstGeom prst="rect">
            <a:avLst/>
          </a:prstGeom>
          <a:effectLst>
            <a:outerShdw blurRad="50800" dist="38100" dir="2700000" algn="tl" rotWithShape="0">
              <a:prstClr val="black">
                <a:alpha val="40000"/>
              </a:prstClr>
            </a:outerShdw>
          </a:effectLst>
        </p:spPr>
      </p:pic>
      <p:sp>
        <p:nvSpPr>
          <p:cNvPr id="174" name="矩形: 圓角 173">
            <a:extLst>
              <a:ext uri="{FF2B5EF4-FFF2-40B4-BE49-F238E27FC236}">
                <a16:creationId xmlns:a16="http://schemas.microsoft.com/office/drawing/2014/main" id="{BA6442C9-8728-4F38-BBE9-4647D79E9300}"/>
              </a:ext>
            </a:extLst>
          </p:cNvPr>
          <p:cNvSpPr/>
          <p:nvPr/>
        </p:nvSpPr>
        <p:spPr>
          <a:xfrm>
            <a:off x="1909953" y="2376225"/>
            <a:ext cx="684482" cy="212453"/>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mj-lt"/>
              <a:ea typeface="微軟正黑體" panose="020B0604030504040204" pitchFamily="34" charset="-120"/>
            </a:endParaRPr>
          </a:p>
        </p:txBody>
      </p:sp>
      <p:sp>
        <p:nvSpPr>
          <p:cNvPr id="55" name="文字方塊 54">
            <a:extLst>
              <a:ext uri="{FF2B5EF4-FFF2-40B4-BE49-F238E27FC236}">
                <a16:creationId xmlns:a16="http://schemas.microsoft.com/office/drawing/2014/main" id="{B6BF5107-C096-48A0-968B-0B58B907FD6F}"/>
              </a:ext>
            </a:extLst>
          </p:cNvPr>
          <p:cNvSpPr txBox="1"/>
          <p:nvPr/>
        </p:nvSpPr>
        <p:spPr>
          <a:xfrm>
            <a:off x="1923224" y="2374143"/>
            <a:ext cx="610994" cy="246221"/>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defPPr marR="0" lvl="0" algn="l" rtl="0">
              <a:lnSpc>
                <a:spcPct val="100000"/>
              </a:lnSpc>
              <a:spcBef>
                <a:spcPts val="0"/>
              </a:spcBef>
              <a:spcAft>
                <a:spcPts val="0"/>
              </a:spcAft>
              <a:defRPr/>
            </a:defPPr>
            <a:lvl1pPr algn="ctr">
              <a:defRPr sz="1000" b="1">
                <a:solidFill>
                  <a:schemeClr val="bg1"/>
                </a:solidFill>
              </a:defRPr>
            </a:lvl1pPr>
          </a:lstStyle>
          <a:p>
            <a:r>
              <a:rPr lang="en-US" altLang="zh-TW" dirty="0"/>
              <a:t>Taipei</a:t>
            </a:r>
            <a:endParaRPr lang="zh-TW" altLang="en-US" dirty="0"/>
          </a:p>
        </p:txBody>
      </p:sp>
    </p:spTree>
    <p:extLst>
      <p:ext uri="{BB962C8B-B14F-4D97-AF65-F5344CB8AC3E}">
        <p14:creationId xmlns:p14="http://schemas.microsoft.com/office/powerpoint/2010/main" val="34071888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梯形 280">
            <a:extLst>
              <a:ext uri="{FF2B5EF4-FFF2-40B4-BE49-F238E27FC236}">
                <a16:creationId xmlns:a16="http://schemas.microsoft.com/office/drawing/2014/main" id="{232F9424-981D-4202-952D-0E2FAA7B854E}"/>
              </a:ext>
            </a:extLst>
          </p:cNvPr>
          <p:cNvSpPr/>
          <p:nvPr/>
        </p:nvSpPr>
        <p:spPr>
          <a:xfrm rot="16200000">
            <a:off x="3581069" y="113149"/>
            <a:ext cx="3196282" cy="7929580"/>
          </a:xfrm>
          <a:prstGeom prst="trapezoid">
            <a:avLst>
              <a:gd name="adj" fmla="val 35313"/>
            </a:avLst>
          </a:prstGeom>
          <a:gradFill flip="none" rotWithShape="1">
            <a:gsLst>
              <a:gs pos="100000">
                <a:schemeClr val="bg1">
                  <a:alpha val="40000"/>
                </a:schemeClr>
              </a:gs>
              <a:gs pos="0">
                <a:schemeClr val="bg1">
                  <a:lumMod val="7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2" name="標題 1">
            <a:extLst>
              <a:ext uri="{FF2B5EF4-FFF2-40B4-BE49-F238E27FC236}">
                <a16:creationId xmlns:a16="http://schemas.microsoft.com/office/drawing/2014/main" id="{CD564F52-1006-F645-B083-0E1ACE989BBE}"/>
              </a:ext>
            </a:extLst>
          </p:cNvPr>
          <p:cNvSpPr>
            <a:spLocks noGrp="1"/>
          </p:cNvSpPr>
          <p:nvPr>
            <p:ph type="title"/>
          </p:nvPr>
        </p:nvSpPr>
        <p:spPr/>
        <p:txBody>
          <a:bodyPr>
            <a:noAutofit/>
          </a:bodyPr>
          <a:lstStyle/>
          <a:p>
            <a:r>
              <a:rPr lang="en-US" altLang="zh-TW" dirty="0" err="1"/>
              <a:t>QuObjects</a:t>
            </a:r>
            <a:r>
              <a:rPr lang="zh-TW" altLang="en-US" dirty="0"/>
              <a:t> </a:t>
            </a:r>
            <a:r>
              <a:rPr lang="en-US" altLang="zh-TW" dirty="0"/>
              <a:t>allows your </a:t>
            </a:r>
            <a:r>
              <a:rPr lang="zh-TW" altLang="en-US" dirty="0"/>
              <a:t>NAS </a:t>
            </a:r>
            <a:r>
              <a:rPr lang="en-US" altLang="zh-TW" dirty="0"/>
              <a:t>be the object storage through </a:t>
            </a:r>
            <a:r>
              <a:rPr lang="zh-TW" altLang="en-US" dirty="0"/>
              <a:t>S3 </a:t>
            </a:r>
            <a:r>
              <a:rPr lang="en-US" altLang="zh-TW" dirty="0"/>
              <a:t>protocol</a:t>
            </a:r>
            <a:endParaRPr lang="zh-TW" altLang="en-US" dirty="0"/>
          </a:p>
        </p:txBody>
      </p:sp>
      <p:sp>
        <p:nvSpPr>
          <p:cNvPr id="126" name="文字方塊 125">
            <a:extLst>
              <a:ext uri="{FF2B5EF4-FFF2-40B4-BE49-F238E27FC236}">
                <a16:creationId xmlns:a16="http://schemas.microsoft.com/office/drawing/2014/main" id="{12F00140-69AB-496A-BA6E-0D3AD9AE9475}"/>
              </a:ext>
            </a:extLst>
          </p:cNvPr>
          <p:cNvSpPr txBox="1"/>
          <p:nvPr/>
        </p:nvSpPr>
        <p:spPr>
          <a:xfrm>
            <a:off x="225414" y="1081104"/>
            <a:ext cx="2240305"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b="1" dirty="0">
                <a:solidFill>
                  <a:schemeClr val="bg1"/>
                </a:solidFill>
              </a:rPr>
              <a:t>Sample </a:t>
            </a:r>
            <a:r>
              <a:rPr lang="en-US" altLang="zh-TW" sz="1600" b="1">
                <a:solidFill>
                  <a:schemeClr val="bg1"/>
                </a:solidFill>
              </a:rPr>
              <a:t>of Object</a:t>
            </a:r>
            <a:r>
              <a:rPr lang="en-US" sz="1600" b="1">
                <a:solidFill>
                  <a:schemeClr val="bg1"/>
                </a:solidFill>
              </a:rPr>
              <a:t>: </a:t>
            </a:r>
            <a:endParaRPr lang="en-US" sz="1600" b="1" dirty="0">
              <a:solidFill>
                <a:schemeClr val="bg1"/>
              </a:solidFill>
            </a:endParaRPr>
          </a:p>
        </p:txBody>
      </p:sp>
      <p:sp>
        <p:nvSpPr>
          <p:cNvPr id="129" name="文字方塊 128">
            <a:extLst>
              <a:ext uri="{FF2B5EF4-FFF2-40B4-BE49-F238E27FC236}">
                <a16:creationId xmlns:a16="http://schemas.microsoft.com/office/drawing/2014/main" id="{27252A2E-3C66-429A-BBB2-BE2C13086A11}"/>
              </a:ext>
            </a:extLst>
          </p:cNvPr>
          <p:cNvSpPr txBox="1"/>
          <p:nvPr/>
        </p:nvSpPr>
        <p:spPr>
          <a:xfrm>
            <a:off x="951935" y="1815230"/>
            <a:ext cx="831993" cy="2868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200" b="1" i="0" u="none" strike="noStrike" kern="0" cap="none" spc="0" normalizeH="0" baseline="0" noProof="0" dirty="0">
                <a:ln>
                  <a:noFill/>
                </a:ln>
                <a:solidFill>
                  <a:srgbClr val="EE6D2B"/>
                </a:solidFill>
                <a:effectLst/>
                <a:uLnTx/>
                <a:uFillTx/>
                <a:latin typeface="+mj-lt"/>
                <a:cs typeface="Arial" panose="020B0604020202020204" pitchFamily="34" charset="0"/>
                <a:sym typeface="Arial"/>
              </a:rPr>
              <a:t> bucket</a:t>
            </a:r>
            <a:endParaRPr kumimoji="0" lang="zh-TW" altLang="en-US" sz="1200" b="1" i="0" u="none" strike="noStrike" kern="0" cap="none" spc="0" normalizeH="0" baseline="0" noProof="0" dirty="0">
              <a:ln>
                <a:noFill/>
              </a:ln>
              <a:solidFill>
                <a:srgbClr val="EE6D2B"/>
              </a:solidFill>
              <a:effectLst/>
              <a:uLnTx/>
              <a:uFillTx/>
              <a:latin typeface="+mj-lt"/>
              <a:cs typeface="Arial" panose="020B0604020202020204" pitchFamily="34" charset="0"/>
              <a:sym typeface="Arial"/>
            </a:endParaRPr>
          </a:p>
        </p:txBody>
      </p:sp>
      <p:sp>
        <p:nvSpPr>
          <p:cNvPr id="132" name="文字方塊 131">
            <a:extLst>
              <a:ext uri="{FF2B5EF4-FFF2-40B4-BE49-F238E27FC236}">
                <a16:creationId xmlns:a16="http://schemas.microsoft.com/office/drawing/2014/main" id="{2706FA68-B659-4F82-970C-B259351F3A7C}"/>
              </a:ext>
            </a:extLst>
          </p:cNvPr>
          <p:cNvSpPr txBox="1"/>
          <p:nvPr/>
        </p:nvSpPr>
        <p:spPr>
          <a:xfrm>
            <a:off x="4551699" y="1815230"/>
            <a:ext cx="831993" cy="2868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200" b="1" i="0" u="none" strike="noStrike" kern="0" cap="none" spc="0" normalizeH="0" baseline="0" noProof="0" dirty="0">
                <a:ln>
                  <a:noFill/>
                </a:ln>
                <a:solidFill>
                  <a:srgbClr val="8064A2">
                    <a:lumMod val="60000"/>
                    <a:lumOff val="40000"/>
                  </a:srgbClr>
                </a:solidFill>
                <a:effectLst/>
                <a:uLnTx/>
                <a:uFillTx/>
                <a:latin typeface="+mj-lt"/>
                <a:ea typeface="微軟正黑體" panose="020B0604030504040204" pitchFamily="34" charset="-120"/>
                <a:cs typeface="Arial" panose="020B0604020202020204" pitchFamily="34" charset="0"/>
                <a:sym typeface="Arial"/>
              </a:rPr>
              <a:t> </a:t>
            </a:r>
            <a:r>
              <a:rPr kumimoji="0" lang="en-US" altLang="zh-TW" sz="1200" b="1" i="0" u="none" strike="noStrike" kern="0" cap="none" spc="0" normalizeH="0" baseline="0" noProof="0" dirty="0">
                <a:ln>
                  <a:noFill/>
                </a:ln>
                <a:solidFill>
                  <a:srgbClr val="8064A2">
                    <a:lumMod val="60000"/>
                    <a:lumOff val="40000"/>
                  </a:srgbClr>
                </a:solidFill>
                <a:effectLst/>
                <a:uLnTx/>
                <a:uFillTx/>
                <a:latin typeface="+mj-lt"/>
                <a:ea typeface="微軟正黑體" panose="020B0604030504040204" pitchFamily="34" charset="-120"/>
                <a:cs typeface="Calibri"/>
                <a:sym typeface="Arial"/>
              </a:rPr>
              <a:t>Folder</a:t>
            </a:r>
            <a:endParaRPr kumimoji="0" lang="zh-TW" altLang="en-US" sz="1200" b="1" i="0" u="none" strike="noStrike" kern="0" cap="none" spc="0" normalizeH="0" baseline="0" noProof="0" dirty="0">
              <a:ln>
                <a:noFill/>
              </a:ln>
              <a:solidFill>
                <a:srgbClr val="8064A2">
                  <a:lumMod val="60000"/>
                  <a:lumOff val="40000"/>
                </a:srgbClr>
              </a:solidFill>
              <a:effectLst/>
              <a:uLnTx/>
              <a:uFillTx/>
              <a:latin typeface="+mj-lt"/>
              <a:ea typeface="微軟正黑體" panose="020B0604030504040204" pitchFamily="34" charset="-120"/>
              <a:cs typeface="Arial" panose="020B0604020202020204" pitchFamily="34" charset="0"/>
              <a:sym typeface="Arial"/>
            </a:endParaRPr>
          </a:p>
        </p:txBody>
      </p:sp>
      <p:sp>
        <p:nvSpPr>
          <p:cNvPr id="135" name="文字方塊 134">
            <a:extLst>
              <a:ext uri="{FF2B5EF4-FFF2-40B4-BE49-F238E27FC236}">
                <a16:creationId xmlns:a16="http://schemas.microsoft.com/office/drawing/2014/main" id="{178EA4DF-D8C5-4910-9C40-36E236303738}"/>
              </a:ext>
            </a:extLst>
          </p:cNvPr>
          <p:cNvSpPr txBox="1"/>
          <p:nvPr/>
        </p:nvSpPr>
        <p:spPr>
          <a:xfrm>
            <a:off x="5194515" y="1815230"/>
            <a:ext cx="1227356" cy="2868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200" b="1" i="0" u="none" strike="noStrike" kern="0" cap="none" spc="0" normalizeH="0" baseline="0" noProof="0">
                <a:ln>
                  <a:noFill/>
                </a:ln>
                <a:solidFill>
                  <a:srgbClr val="00B0F0"/>
                </a:solidFill>
                <a:effectLst/>
                <a:uLnTx/>
                <a:uFillTx/>
                <a:latin typeface="+mj-lt"/>
                <a:ea typeface="微軟正黑體" panose="020B0604030504040204" pitchFamily="34" charset="-120"/>
                <a:cs typeface="Arial" panose="020B0604020202020204" pitchFamily="34" charset="0"/>
                <a:sym typeface="Arial"/>
              </a:rPr>
              <a:t>File name</a:t>
            </a:r>
            <a:endParaRPr kumimoji="0" lang="zh-TW" altLang="en-US" sz="1200" b="1" i="0" u="none" strike="noStrike" kern="0" cap="none" spc="0" normalizeH="0" baseline="0" noProof="0">
              <a:ln>
                <a:noFill/>
              </a:ln>
              <a:solidFill>
                <a:srgbClr val="00B0F0"/>
              </a:solidFill>
              <a:effectLst/>
              <a:uLnTx/>
              <a:uFillTx/>
              <a:latin typeface="+mj-lt"/>
              <a:ea typeface="微軟正黑體" panose="020B0604030504040204" pitchFamily="34" charset="-120"/>
              <a:cs typeface="Arial" panose="020B0604020202020204" pitchFamily="34" charset="0"/>
              <a:sym typeface="Arial"/>
            </a:endParaRPr>
          </a:p>
        </p:txBody>
      </p:sp>
      <p:sp>
        <p:nvSpPr>
          <p:cNvPr id="136" name="文字方塊 135">
            <a:extLst>
              <a:ext uri="{FF2B5EF4-FFF2-40B4-BE49-F238E27FC236}">
                <a16:creationId xmlns:a16="http://schemas.microsoft.com/office/drawing/2014/main" id="{AF28DCFF-96DE-4A0A-96D0-05CD92771A06}"/>
              </a:ext>
            </a:extLst>
          </p:cNvPr>
          <p:cNvSpPr txBox="1"/>
          <p:nvPr/>
        </p:nvSpPr>
        <p:spPr>
          <a:xfrm>
            <a:off x="2321657" y="1820176"/>
            <a:ext cx="199422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200" b="1" i="0" u="none" strike="noStrike" kern="0" cap="none" spc="0" normalizeH="0" baseline="0" noProof="0">
                <a:ln>
                  <a:noFill/>
                </a:ln>
                <a:solidFill>
                  <a:srgbClr val="11F7C0"/>
                </a:solidFill>
                <a:effectLst/>
                <a:uLnTx/>
                <a:uFillTx/>
                <a:latin typeface="+mj-lt"/>
                <a:ea typeface="微軟正黑體" panose="020B0604030504040204" pitchFamily="34" charset="-120"/>
                <a:cs typeface="Arial" panose="020B0604020202020204" pitchFamily="34" charset="0"/>
                <a:sym typeface="Arial"/>
              </a:rPr>
              <a:t>Cloud Service Provider</a:t>
            </a:r>
            <a:endParaRPr kumimoji="0" lang="zh-TW" altLang="en-US" sz="1200" b="1" i="0" u="none" strike="noStrike" kern="0" cap="none" spc="0" normalizeH="0" baseline="0" noProof="0">
              <a:ln>
                <a:noFill/>
              </a:ln>
              <a:solidFill>
                <a:srgbClr val="11F7C0"/>
              </a:solidFill>
              <a:effectLst/>
              <a:uLnTx/>
              <a:uFillTx/>
              <a:latin typeface="+mj-lt"/>
              <a:ea typeface="微軟正黑體" panose="020B0604030504040204" pitchFamily="34" charset="-120"/>
              <a:cs typeface="Arial" panose="020B0604020202020204" pitchFamily="34" charset="0"/>
              <a:sym typeface="Arial"/>
            </a:endParaRPr>
          </a:p>
        </p:txBody>
      </p:sp>
      <p:grpSp>
        <p:nvGrpSpPr>
          <p:cNvPr id="122" name="群組 121">
            <a:extLst>
              <a:ext uri="{FF2B5EF4-FFF2-40B4-BE49-F238E27FC236}">
                <a16:creationId xmlns:a16="http://schemas.microsoft.com/office/drawing/2014/main" id="{80983C11-E244-4B2D-846E-CE21E74F83F4}"/>
              </a:ext>
            </a:extLst>
          </p:cNvPr>
          <p:cNvGrpSpPr/>
          <p:nvPr/>
        </p:nvGrpSpPr>
        <p:grpSpPr>
          <a:xfrm>
            <a:off x="2926350" y="3184613"/>
            <a:ext cx="6064684" cy="1680473"/>
            <a:chOff x="1216203" y="4132254"/>
            <a:chExt cx="7042195" cy="2440856"/>
          </a:xfrm>
        </p:grpSpPr>
        <p:grpSp>
          <p:nvGrpSpPr>
            <p:cNvPr id="123" name="群組 122">
              <a:extLst>
                <a:ext uri="{FF2B5EF4-FFF2-40B4-BE49-F238E27FC236}">
                  <a16:creationId xmlns:a16="http://schemas.microsoft.com/office/drawing/2014/main" id="{30652608-E774-42A6-B653-E1AB80264C4F}"/>
                </a:ext>
              </a:extLst>
            </p:cNvPr>
            <p:cNvGrpSpPr/>
            <p:nvPr/>
          </p:nvGrpSpPr>
          <p:grpSpPr>
            <a:xfrm>
              <a:off x="3156834" y="4132254"/>
              <a:ext cx="2287618" cy="2440856"/>
              <a:chOff x="3156834" y="4132254"/>
              <a:chExt cx="2287618" cy="2440856"/>
            </a:xfrm>
          </p:grpSpPr>
          <p:pic>
            <p:nvPicPr>
              <p:cNvPr id="255" name="圖形 254">
                <a:extLst>
                  <a:ext uri="{FF2B5EF4-FFF2-40B4-BE49-F238E27FC236}">
                    <a16:creationId xmlns:a16="http://schemas.microsoft.com/office/drawing/2014/main" id="{269618FA-EBE7-4673-BD52-A1955D458B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56834" y="4132254"/>
                <a:ext cx="2287618" cy="2440856"/>
              </a:xfrm>
              <a:prstGeom prst="rect">
                <a:avLst/>
              </a:prstGeom>
            </p:spPr>
          </p:pic>
          <p:sp>
            <p:nvSpPr>
              <p:cNvPr id="256" name="文字方塊 255">
                <a:extLst>
                  <a:ext uri="{FF2B5EF4-FFF2-40B4-BE49-F238E27FC236}">
                    <a16:creationId xmlns:a16="http://schemas.microsoft.com/office/drawing/2014/main" id="{C3C208F5-CAC1-4012-88FD-1812EF012DE3}"/>
                  </a:ext>
                </a:extLst>
              </p:cNvPr>
              <p:cNvSpPr txBox="1"/>
              <p:nvPr/>
            </p:nvSpPr>
            <p:spPr>
              <a:xfrm>
                <a:off x="3597043" y="4171724"/>
                <a:ext cx="1353047" cy="447040"/>
              </a:xfrm>
              <a:prstGeom prst="rect">
                <a:avLst/>
              </a:prstGeom>
              <a:noFill/>
            </p:spPr>
            <p:txBody>
              <a:bodyPr wrap="square" lIns="91440" tIns="45720" rIns="91440" bIns="45720" anchor="t">
                <a:spAutoFit/>
              </a:bodyPr>
              <a:lstStyle/>
              <a:p>
                <a:pPr algn="ctr"/>
                <a:r>
                  <a:rPr lang="en-US" altLang="zh-TW" b="1" dirty="0">
                    <a:solidFill>
                      <a:schemeClr val="bg1"/>
                    </a:solidFill>
                    <a:latin typeface="微軟正黑體"/>
                    <a:ea typeface="微軟正黑體"/>
                    <a:cs typeface="+mn-lt"/>
                  </a:rPr>
                  <a:t>bucket</a:t>
                </a:r>
                <a:endParaRPr lang="en-US" altLang="zh-TW" sz="1100" b="1" dirty="0">
                  <a:solidFill>
                    <a:schemeClr val="bg1"/>
                  </a:solidFill>
                  <a:latin typeface="微軟正黑體"/>
                  <a:ea typeface="微軟正黑體"/>
                  <a:cs typeface="Calibri"/>
                </a:endParaRPr>
              </a:p>
            </p:txBody>
          </p:sp>
          <p:sp>
            <p:nvSpPr>
              <p:cNvPr id="257" name="矩形: 圓角 256">
                <a:extLst>
                  <a:ext uri="{FF2B5EF4-FFF2-40B4-BE49-F238E27FC236}">
                    <a16:creationId xmlns:a16="http://schemas.microsoft.com/office/drawing/2014/main" id="{722FC878-E7CE-4B61-9BF8-829FE5E4B469}"/>
                  </a:ext>
                </a:extLst>
              </p:cNvPr>
              <p:cNvSpPr/>
              <p:nvPr/>
            </p:nvSpPr>
            <p:spPr>
              <a:xfrm>
                <a:off x="3336374" y="4815479"/>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cs typeface="Arial" panose="020B0604020202020204" pitchFamily="34" charset="0"/>
                  </a:rPr>
                  <a:t>Object</a:t>
                </a:r>
                <a:endParaRPr lang="zh-TW" altLang="en-US" sz="1100" b="1">
                  <a:solidFill>
                    <a:schemeClr val="tx1"/>
                  </a:solidFill>
                  <a:latin typeface="Arial" panose="020B0604020202020204" pitchFamily="34" charset="0"/>
                  <a:cs typeface="Arial" panose="020B0604020202020204" pitchFamily="34" charset="0"/>
                </a:endParaRPr>
              </a:p>
            </p:txBody>
          </p:sp>
          <p:sp>
            <p:nvSpPr>
              <p:cNvPr id="258" name="矩形: 圓角 257">
                <a:extLst>
                  <a:ext uri="{FF2B5EF4-FFF2-40B4-BE49-F238E27FC236}">
                    <a16:creationId xmlns:a16="http://schemas.microsoft.com/office/drawing/2014/main" id="{735C504A-3DCB-4B96-8715-379FA60A2425}"/>
                  </a:ext>
                </a:extLst>
              </p:cNvPr>
              <p:cNvSpPr/>
              <p:nvPr/>
            </p:nvSpPr>
            <p:spPr>
              <a:xfrm>
                <a:off x="3336374" y="5191458"/>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cs typeface="Arial" panose="020B0604020202020204" pitchFamily="34" charset="0"/>
                  </a:rPr>
                  <a:t>Object</a:t>
                </a:r>
                <a:endParaRPr lang="zh-TW" altLang="en-US" sz="1100" b="1">
                  <a:solidFill>
                    <a:schemeClr val="tx1"/>
                  </a:solidFill>
                  <a:latin typeface="Arial" panose="020B0604020202020204" pitchFamily="34" charset="0"/>
                  <a:cs typeface="Arial" panose="020B0604020202020204" pitchFamily="34" charset="0"/>
                </a:endParaRPr>
              </a:p>
            </p:txBody>
          </p:sp>
          <p:sp>
            <p:nvSpPr>
              <p:cNvPr id="259" name="矩形: 圓角 258">
                <a:extLst>
                  <a:ext uri="{FF2B5EF4-FFF2-40B4-BE49-F238E27FC236}">
                    <a16:creationId xmlns:a16="http://schemas.microsoft.com/office/drawing/2014/main" id="{1CC27E2C-6CEC-4CAF-990D-AD3818BA9C03}"/>
                  </a:ext>
                </a:extLst>
              </p:cNvPr>
              <p:cNvSpPr/>
              <p:nvPr/>
            </p:nvSpPr>
            <p:spPr>
              <a:xfrm>
                <a:off x="4345669" y="4815479"/>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cs typeface="Arial" panose="020B0604020202020204" pitchFamily="34" charset="0"/>
                  </a:rPr>
                  <a:t>Object</a:t>
                </a:r>
                <a:endParaRPr lang="zh-TW" altLang="en-US" sz="1100" b="1">
                  <a:solidFill>
                    <a:schemeClr val="tx1"/>
                  </a:solidFill>
                  <a:latin typeface="Arial" panose="020B0604020202020204" pitchFamily="34" charset="0"/>
                  <a:cs typeface="Arial" panose="020B0604020202020204" pitchFamily="34" charset="0"/>
                </a:endParaRPr>
              </a:p>
            </p:txBody>
          </p:sp>
          <p:sp>
            <p:nvSpPr>
              <p:cNvPr id="261" name="矩形: 圓角 260">
                <a:extLst>
                  <a:ext uri="{FF2B5EF4-FFF2-40B4-BE49-F238E27FC236}">
                    <a16:creationId xmlns:a16="http://schemas.microsoft.com/office/drawing/2014/main" id="{74E05D7E-1E37-49C6-8E48-CCEC355B971B}"/>
                  </a:ext>
                </a:extLst>
              </p:cNvPr>
              <p:cNvSpPr/>
              <p:nvPr/>
            </p:nvSpPr>
            <p:spPr>
              <a:xfrm>
                <a:off x="4345669" y="5191458"/>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latin typeface="Arial" panose="020B0604020202020204" pitchFamily="34" charset="0"/>
                    <a:cs typeface="Arial" panose="020B0604020202020204" pitchFamily="34" charset="0"/>
                  </a:rPr>
                  <a:t>Object</a:t>
                </a:r>
                <a:endParaRPr lang="zh-TW" altLang="en-US" sz="1200" b="1">
                  <a:solidFill>
                    <a:schemeClr val="tx1"/>
                  </a:solidFill>
                  <a:latin typeface="Arial" panose="020B0604020202020204" pitchFamily="34" charset="0"/>
                  <a:cs typeface="Arial" panose="020B0604020202020204" pitchFamily="34" charset="0"/>
                </a:endParaRPr>
              </a:p>
            </p:txBody>
          </p:sp>
          <p:sp>
            <p:nvSpPr>
              <p:cNvPr id="262" name="矩形: 圓角 261">
                <a:extLst>
                  <a:ext uri="{FF2B5EF4-FFF2-40B4-BE49-F238E27FC236}">
                    <a16:creationId xmlns:a16="http://schemas.microsoft.com/office/drawing/2014/main" id="{5881D063-F4A8-4525-B031-C480A900DB8C}"/>
                  </a:ext>
                </a:extLst>
              </p:cNvPr>
              <p:cNvSpPr/>
              <p:nvPr/>
            </p:nvSpPr>
            <p:spPr>
              <a:xfrm>
                <a:off x="3336374" y="5574173"/>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cs typeface="Arial" panose="020B0604020202020204" pitchFamily="34" charset="0"/>
                  </a:rPr>
                  <a:t>Object</a:t>
                </a:r>
                <a:endParaRPr lang="zh-TW" altLang="en-US" sz="1100" b="1">
                  <a:solidFill>
                    <a:schemeClr val="tx1"/>
                  </a:solidFill>
                  <a:latin typeface="Arial" panose="020B0604020202020204" pitchFamily="34" charset="0"/>
                  <a:cs typeface="Arial" panose="020B0604020202020204" pitchFamily="34" charset="0"/>
                </a:endParaRPr>
              </a:p>
            </p:txBody>
          </p:sp>
          <p:sp>
            <p:nvSpPr>
              <p:cNvPr id="263" name="矩形: 圓角 262">
                <a:extLst>
                  <a:ext uri="{FF2B5EF4-FFF2-40B4-BE49-F238E27FC236}">
                    <a16:creationId xmlns:a16="http://schemas.microsoft.com/office/drawing/2014/main" id="{73C58A55-9196-4453-80AE-D512BC9F7797}"/>
                  </a:ext>
                </a:extLst>
              </p:cNvPr>
              <p:cNvSpPr/>
              <p:nvPr/>
            </p:nvSpPr>
            <p:spPr>
              <a:xfrm>
                <a:off x="3336374" y="5950152"/>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cs typeface="Arial" panose="020B0604020202020204" pitchFamily="34" charset="0"/>
                  </a:rPr>
                  <a:t>Object</a:t>
                </a:r>
                <a:endParaRPr lang="zh-TW" altLang="en-US" sz="1100" b="1">
                  <a:solidFill>
                    <a:schemeClr val="tx1"/>
                  </a:solidFill>
                  <a:latin typeface="Arial" panose="020B0604020202020204" pitchFamily="34" charset="0"/>
                  <a:cs typeface="Arial" panose="020B0604020202020204" pitchFamily="34" charset="0"/>
                </a:endParaRPr>
              </a:p>
            </p:txBody>
          </p:sp>
          <p:sp>
            <p:nvSpPr>
              <p:cNvPr id="265" name="矩形: 圓角 264">
                <a:extLst>
                  <a:ext uri="{FF2B5EF4-FFF2-40B4-BE49-F238E27FC236}">
                    <a16:creationId xmlns:a16="http://schemas.microsoft.com/office/drawing/2014/main" id="{FE38215F-F6EA-4E74-B238-975CBA8DFA2A}"/>
                  </a:ext>
                </a:extLst>
              </p:cNvPr>
              <p:cNvSpPr/>
              <p:nvPr/>
            </p:nvSpPr>
            <p:spPr>
              <a:xfrm>
                <a:off x="4345669" y="5574173"/>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cs typeface="Arial" panose="020B0604020202020204" pitchFamily="34" charset="0"/>
                  </a:rPr>
                  <a:t>Object</a:t>
                </a:r>
                <a:endParaRPr lang="zh-TW" altLang="en-US" sz="1100" b="1">
                  <a:solidFill>
                    <a:schemeClr val="tx1"/>
                  </a:solidFill>
                  <a:latin typeface="Arial" panose="020B0604020202020204" pitchFamily="34" charset="0"/>
                  <a:cs typeface="Arial" panose="020B0604020202020204" pitchFamily="34" charset="0"/>
                </a:endParaRPr>
              </a:p>
            </p:txBody>
          </p:sp>
          <p:sp>
            <p:nvSpPr>
              <p:cNvPr id="269" name="矩形: 圓角 268">
                <a:extLst>
                  <a:ext uri="{FF2B5EF4-FFF2-40B4-BE49-F238E27FC236}">
                    <a16:creationId xmlns:a16="http://schemas.microsoft.com/office/drawing/2014/main" id="{AAEB9A19-1BC2-462D-8447-F43CC7EA6835}"/>
                  </a:ext>
                </a:extLst>
              </p:cNvPr>
              <p:cNvSpPr/>
              <p:nvPr/>
            </p:nvSpPr>
            <p:spPr>
              <a:xfrm>
                <a:off x="4345669" y="5950152"/>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cs typeface="Arial" panose="020B0604020202020204" pitchFamily="34" charset="0"/>
                  </a:rPr>
                  <a:t>Object</a:t>
                </a:r>
                <a:endParaRPr lang="zh-TW" altLang="en-US" sz="1100" b="1">
                  <a:solidFill>
                    <a:schemeClr val="tx1"/>
                  </a:solidFill>
                  <a:latin typeface="Arial" panose="020B0604020202020204" pitchFamily="34" charset="0"/>
                  <a:cs typeface="Arial" panose="020B0604020202020204" pitchFamily="34" charset="0"/>
                </a:endParaRPr>
              </a:p>
            </p:txBody>
          </p:sp>
        </p:grpSp>
        <p:grpSp>
          <p:nvGrpSpPr>
            <p:cNvPr id="124" name="群組 123">
              <a:extLst>
                <a:ext uri="{FF2B5EF4-FFF2-40B4-BE49-F238E27FC236}">
                  <a16:creationId xmlns:a16="http://schemas.microsoft.com/office/drawing/2014/main" id="{6A5BE71F-CCA9-4D71-BD61-EC323EA841FF}"/>
                </a:ext>
              </a:extLst>
            </p:cNvPr>
            <p:cNvGrpSpPr/>
            <p:nvPr/>
          </p:nvGrpSpPr>
          <p:grpSpPr>
            <a:xfrm>
              <a:off x="6626979" y="4414607"/>
              <a:ext cx="1631419" cy="1816365"/>
              <a:chOff x="6152742" y="4469093"/>
              <a:chExt cx="1631419" cy="1816365"/>
            </a:xfrm>
          </p:grpSpPr>
          <p:sp>
            <p:nvSpPr>
              <p:cNvPr id="248" name="矩形: 圓角 247">
                <a:extLst>
                  <a:ext uri="{FF2B5EF4-FFF2-40B4-BE49-F238E27FC236}">
                    <a16:creationId xmlns:a16="http://schemas.microsoft.com/office/drawing/2014/main" id="{66B40214-E2F0-4B77-9928-7B6C445CCF08}"/>
                  </a:ext>
                </a:extLst>
              </p:cNvPr>
              <p:cNvSpPr/>
              <p:nvPr/>
            </p:nvSpPr>
            <p:spPr>
              <a:xfrm>
                <a:off x="6152742" y="4591443"/>
                <a:ext cx="1631419" cy="1694015"/>
              </a:xfrm>
              <a:prstGeom prst="roundRect">
                <a:avLst>
                  <a:gd name="adj" fmla="val 9587"/>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249" name="矩形: 圓角 248">
                <a:extLst>
                  <a:ext uri="{FF2B5EF4-FFF2-40B4-BE49-F238E27FC236}">
                    <a16:creationId xmlns:a16="http://schemas.microsoft.com/office/drawing/2014/main" id="{3FAF624B-FE57-4905-AE66-2DD3F7F120F6}"/>
                  </a:ext>
                </a:extLst>
              </p:cNvPr>
              <p:cNvSpPr/>
              <p:nvPr/>
            </p:nvSpPr>
            <p:spPr>
              <a:xfrm>
                <a:off x="6517353" y="4469093"/>
                <a:ext cx="924319" cy="322447"/>
              </a:xfrm>
              <a:prstGeom prst="roundRect">
                <a:avLst>
                  <a:gd name="adj" fmla="val 50000"/>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cs typeface="Arial" panose="020B0604020202020204" pitchFamily="34" charset="0"/>
                  </a:rPr>
                  <a:t>Object</a:t>
                </a:r>
                <a:endParaRPr lang="zh-TW" altLang="en-US" sz="1100" b="1">
                  <a:solidFill>
                    <a:schemeClr val="tx1"/>
                  </a:solidFill>
                  <a:latin typeface="Arial" panose="020B0604020202020204" pitchFamily="34" charset="0"/>
                  <a:cs typeface="Arial" panose="020B0604020202020204" pitchFamily="34" charset="0"/>
                </a:endParaRPr>
              </a:p>
            </p:txBody>
          </p:sp>
          <p:sp>
            <p:nvSpPr>
              <p:cNvPr id="251" name="矩形: 圓角 250">
                <a:extLst>
                  <a:ext uri="{FF2B5EF4-FFF2-40B4-BE49-F238E27FC236}">
                    <a16:creationId xmlns:a16="http://schemas.microsoft.com/office/drawing/2014/main" id="{5C6BD2A8-38ED-4972-A0FA-471766008E6B}"/>
                  </a:ext>
                </a:extLst>
              </p:cNvPr>
              <p:cNvSpPr/>
              <p:nvPr/>
            </p:nvSpPr>
            <p:spPr>
              <a:xfrm>
                <a:off x="6353278" y="4904073"/>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solidFill>
                      <a:schemeClr val="bg1"/>
                    </a:solidFill>
                    <a:latin typeface="Arial" panose="020B0604020202020204" pitchFamily="34" charset="0"/>
                    <a:cs typeface="Arial" panose="020B0604020202020204" pitchFamily="34" charset="0"/>
                  </a:rPr>
                  <a:t>Key</a:t>
                </a:r>
                <a:endParaRPr lang="zh-TW" altLang="en-US" sz="1100">
                  <a:solidFill>
                    <a:schemeClr val="bg1"/>
                  </a:solidFill>
                  <a:latin typeface="Arial" panose="020B0604020202020204" pitchFamily="34" charset="0"/>
                  <a:cs typeface="Arial" panose="020B0604020202020204" pitchFamily="34" charset="0"/>
                </a:endParaRPr>
              </a:p>
            </p:txBody>
          </p:sp>
          <p:sp>
            <p:nvSpPr>
              <p:cNvPr id="253" name="矩形: 圓角 252">
                <a:extLst>
                  <a:ext uri="{FF2B5EF4-FFF2-40B4-BE49-F238E27FC236}">
                    <a16:creationId xmlns:a16="http://schemas.microsoft.com/office/drawing/2014/main" id="{C8757F04-5013-4891-BC98-7ED1461B0EEF}"/>
                  </a:ext>
                </a:extLst>
              </p:cNvPr>
              <p:cNvSpPr/>
              <p:nvPr/>
            </p:nvSpPr>
            <p:spPr>
              <a:xfrm>
                <a:off x="6353278" y="5351533"/>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solidFill>
                      <a:schemeClr val="bg1"/>
                    </a:solidFill>
                    <a:latin typeface="Arial" panose="020B0604020202020204" pitchFamily="34" charset="0"/>
                    <a:cs typeface="Arial" panose="020B0604020202020204" pitchFamily="34" charset="0"/>
                  </a:rPr>
                  <a:t>Data</a:t>
                </a:r>
                <a:endParaRPr lang="zh-TW" altLang="en-US" sz="1100">
                  <a:solidFill>
                    <a:schemeClr val="bg1"/>
                  </a:solidFill>
                  <a:latin typeface="Arial" panose="020B0604020202020204" pitchFamily="34" charset="0"/>
                  <a:cs typeface="Arial" panose="020B0604020202020204" pitchFamily="34" charset="0"/>
                </a:endParaRPr>
              </a:p>
            </p:txBody>
          </p:sp>
          <p:sp>
            <p:nvSpPr>
              <p:cNvPr id="254" name="矩形: 圓角 253">
                <a:extLst>
                  <a:ext uri="{FF2B5EF4-FFF2-40B4-BE49-F238E27FC236}">
                    <a16:creationId xmlns:a16="http://schemas.microsoft.com/office/drawing/2014/main" id="{F0B289BF-E485-47AD-9E72-98E1388E5752}"/>
                  </a:ext>
                </a:extLst>
              </p:cNvPr>
              <p:cNvSpPr/>
              <p:nvPr/>
            </p:nvSpPr>
            <p:spPr>
              <a:xfrm>
                <a:off x="6353278" y="5796330"/>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a:solidFill>
                      <a:schemeClr val="bg1"/>
                    </a:solidFill>
                    <a:latin typeface="Arial" panose="020B0604020202020204" pitchFamily="34" charset="0"/>
                    <a:cs typeface="Arial" panose="020B0604020202020204" pitchFamily="34" charset="0"/>
                  </a:rPr>
                  <a:t>Metadata</a:t>
                </a:r>
                <a:endParaRPr lang="zh-TW" altLang="en-US" sz="1100">
                  <a:solidFill>
                    <a:schemeClr val="bg1"/>
                  </a:solidFill>
                  <a:latin typeface="Arial" panose="020B0604020202020204" pitchFamily="34" charset="0"/>
                  <a:cs typeface="Arial" panose="020B0604020202020204" pitchFamily="34" charset="0"/>
                </a:endParaRPr>
              </a:p>
            </p:txBody>
          </p:sp>
        </p:grpSp>
        <p:grpSp>
          <p:nvGrpSpPr>
            <p:cNvPr id="125" name="群組 124">
              <a:extLst>
                <a:ext uri="{FF2B5EF4-FFF2-40B4-BE49-F238E27FC236}">
                  <a16:creationId xmlns:a16="http://schemas.microsoft.com/office/drawing/2014/main" id="{549785BF-7B1D-4F8A-A50B-A4F2778744DA}"/>
                </a:ext>
              </a:extLst>
            </p:cNvPr>
            <p:cNvGrpSpPr/>
            <p:nvPr/>
          </p:nvGrpSpPr>
          <p:grpSpPr>
            <a:xfrm>
              <a:off x="2114265" y="4490031"/>
              <a:ext cx="788999" cy="828083"/>
              <a:chOff x="384176" y="4115247"/>
              <a:chExt cx="788999" cy="828083"/>
            </a:xfrm>
          </p:grpSpPr>
          <p:pic>
            <p:nvPicPr>
              <p:cNvPr id="245" name="圖形 244">
                <a:extLst>
                  <a:ext uri="{FF2B5EF4-FFF2-40B4-BE49-F238E27FC236}">
                    <a16:creationId xmlns:a16="http://schemas.microsoft.com/office/drawing/2014/main" id="{4E6926F8-F59D-443D-B4A8-EB631C43CF48}"/>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4176" y="4115247"/>
                <a:ext cx="776096" cy="828083"/>
              </a:xfrm>
              <a:prstGeom prst="rect">
                <a:avLst/>
              </a:prstGeom>
            </p:spPr>
          </p:pic>
          <p:sp>
            <p:nvSpPr>
              <p:cNvPr id="247" name="文字方塊 246">
                <a:extLst>
                  <a:ext uri="{FF2B5EF4-FFF2-40B4-BE49-F238E27FC236}">
                    <a16:creationId xmlns:a16="http://schemas.microsoft.com/office/drawing/2014/main" id="{4C54D70E-ED90-4CEF-A3A0-D5DB3FB5741C}"/>
                  </a:ext>
                </a:extLst>
              </p:cNvPr>
              <p:cNvSpPr txBox="1"/>
              <p:nvPr/>
            </p:nvSpPr>
            <p:spPr>
              <a:xfrm>
                <a:off x="397078" y="4318760"/>
                <a:ext cx="776097" cy="368808"/>
              </a:xfrm>
              <a:prstGeom prst="rect">
                <a:avLst/>
              </a:prstGeom>
              <a:noFill/>
            </p:spPr>
            <p:txBody>
              <a:bodyPr wrap="square" lIns="91440" tIns="45720" rIns="91440" bIns="45720" anchor="t">
                <a:spAutoFit/>
              </a:bodyPr>
              <a:lstStyle/>
              <a:p>
                <a:pPr algn="ctr"/>
                <a:r>
                  <a:rPr lang="en-US" altLang="zh-TW" sz="1050" b="1" dirty="0">
                    <a:solidFill>
                      <a:schemeClr val="bg1"/>
                    </a:solidFill>
                    <a:latin typeface="微軟正黑體"/>
                    <a:ea typeface="微軟正黑體"/>
                    <a:cs typeface="+mn-lt"/>
                  </a:rPr>
                  <a:t>bucket</a:t>
                </a:r>
                <a:endParaRPr lang="zh-TW" altLang="en-US" sz="1050" b="1" dirty="0">
                  <a:solidFill>
                    <a:schemeClr val="bg1"/>
                  </a:solidFill>
                </a:endParaRPr>
              </a:p>
            </p:txBody>
          </p:sp>
        </p:grpSp>
        <p:grpSp>
          <p:nvGrpSpPr>
            <p:cNvPr id="127" name="群組 126">
              <a:extLst>
                <a:ext uri="{FF2B5EF4-FFF2-40B4-BE49-F238E27FC236}">
                  <a16:creationId xmlns:a16="http://schemas.microsoft.com/office/drawing/2014/main" id="{B618ADD0-90EF-4660-B3F9-92CF17287A5E}"/>
                </a:ext>
              </a:extLst>
            </p:cNvPr>
            <p:cNvGrpSpPr/>
            <p:nvPr/>
          </p:nvGrpSpPr>
          <p:grpSpPr>
            <a:xfrm>
              <a:off x="2114265" y="5411344"/>
              <a:ext cx="788999" cy="828083"/>
              <a:chOff x="384176" y="4115247"/>
              <a:chExt cx="788999" cy="828083"/>
            </a:xfrm>
          </p:grpSpPr>
          <p:pic>
            <p:nvPicPr>
              <p:cNvPr id="225" name="圖形 224">
                <a:extLst>
                  <a:ext uri="{FF2B5EF4-FFF2-40B4-BE49-F238E27FC236}">
                    <a16:creationId xmlns:a16="http://schemas.microsoft.com/office/drawing/2014/main" id="{02730A63-8C51-4A94-9F64-D2EFCA35BEA8}"/>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4176" y="4115247"/>
                <a:ext cx="776096" cy="828083"/>
              </a:xfrm>
              <a:prstGeom prst="rect">
                <a:avLst/>
              </a:prstGeom>
            </p:spPr>
          </p:pic>
          <p:sp>
            <p:nvSpPr>
              <p:cNvPr id="227" name="文字方塊 226">
                <a:extLst>
                  <a:ext uri="{FF2B5EF4-FFF2-40B4-BE49-F238E27FC236}">
                    <a16:creationId xmlns:a16="http://schemas.microsoft.com/office/drawing/2014/main" id="{4410148C-5EC3-4865-8CE9-6B25D2299BAD}"/>
                  </a:ext>
                </a:extLst>
              </p:cNvPr>
              <p:cNvSpPr txBox="1"/>
              <p:nvPr/>
            </p:nvSpPr>
            <p:spPr>
              <a:xfrm>
                <a:off x="397078" y="4316703"/>
                <a:ext cx="776097" cy="368808"/>
              </a:xfrm>
              <a:prstGeom prst="rect">
                <a:avLst/>
              </a:prstGeom>
              <a:noFill/>
            </p:spPr>
            <p:txBody>
              <a:bodyPr wrap="square" lIns="91440" tIns="45720" rIns="91440" bIns="45720" anchor="t">
                <a:spAutoFit/>
              </a:bodyPr>
              <a:lstStyle/>
              <a:p>
                <a:pPr algn="ctr"/>
                <a:r>
                  <a:rPr lang="en-US" altLang="zh-TW" sz="1050" b="1" dirty="0">
                    <a:solidFill>
                      <a:schemeClr val="bg1"/>
                    </a:solidFill>
                    <a:latin typeface="微軟正黑體"/>
                    <a:ea typeface="微軟正黑體"/>
                    <a:cs typeface="+mn-lt"/>
                  </a:rPr>
                  <a:t>bucket</a:t>
                </a:r>
                <a:endParaRPr lang="zh-TW" altLang="en-US" sz="1050" b="1" dirty="0">
                  <a:solidFill>
                    <a:schemeClr val="bg1"/>
                  </a:solidFill>
                </a:endParaRPr>
              </a:p>
            </p:txBody>
          </p:sp>
        </p:grpSp>
        <p:grpSp>
          <p:nvGrpSpPr>
            <p:cNvPr id="128" name="群組 127">
              <a:extLst>
                <a:ext uri="{FF2B5EF4-FFF2-40B4-BE49-F238E27FC236}">
                  <a16:creationId xmlns:a16="http://schemas.microsoft.com/office/drawing/2014/main" id="{DAF146ED-0DC9-4874-9274-2D4D4CE04643}"/>
                </a:ext>
              </a:extLst>
            </p:cNvPr>
            <p:cNvGrpSpPr/>
            <p:nvPr/>
          </p:nvGrpSpPr>
          <p:grpSpPr>
            <a:xfrm>
              <a:off x="1216203" y="4490031"/>
              <a:ext cx="776097" cy="828083"/>
              <a:chOff x="384175" y="4115247"/>
              <a:chExt cx="776097" cy="828083"/>
            </a:xfrm>
          </p:grpSpPr>
          <p:pic>
            <p:nvPicPr>
              <p:cNvPr id="219" name="圖形 218">
                <a:extLst>
                  <a:ext uri="{FF2B5EF4-FFF2-40B4-BE49-F238E27FC236}">
                    <a16:creationId xmlns:a16="http://schemas.microsoft.com/office/drawing/2014/main" id="{5DDBA09C-191B-4932-9393-8A4AFB63A59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4176" y="4115247"/>
                <a:ext cx="776096" cy="828083"/>
              </a:xfrm>
              <a:prstGeom prst="rect">
                <a:avLst/>
              </a:prstGeom>
            </p:spPr>
          </p:pic>
          <p:sp>
            <p:nvSpPr>
              <p:cNvPr id="223" name="文字方塊 222">
                <a:extLst>
                  <a:ext uri="{FF2B5EF4-FFF2-40B4-BE49-F238E27FC236}">
                    <a16:creationId xmlns:a16="http://schemas.microsoft.com/office/drawing/2014/main" id="{9A2B4D7F-2FCA-4261-A9C0-C914A224A245}"/>
                  </a:ext>
                </a:extLst>
              </p:cNvPr>
              <p:cNvSpPr txBox="1"/>
              <p:nvPr/>
            </p:nvSpPr>
            <p:spPr>
              <a:xfrm>
                <a:off x="384175" y="4318760"/>
                <a:ext cx="776097" cy="368808"/>
              </a:xfrm>
              <a:prstGeom prst="rect">
                <a:avLst/>
              </a:prstGeom>
              <a:noFill/>
            </p:spPr>
            <p:txBody>
              <a:bodyPr wrap="square" lIns="91440" tIns="45720" rIns="91440" bIns="45720" anchor="t">
                <a:spAutoFit/>
              </a:bodyPr>
              <a:lstStyle/>
              <a:p>
                <a:pPr algn="ctr"/>
                <a:r>
                  <a:rPr lang="en-US" altLang="zh-TW" sz="1050" b="1" dirty="0">
                    <a:solidFill>
                      <a:schemeClr val="bg1"/>
                    </a:solidFill>
                    <a:latin typeface="微軟正黑體"/>
                    <a:ea typeface="微軟正黑體"/>
                    <a:cs typeface="+mn-lt"/>
                  </a:rPr>
                  <a:t>bucket</a:t>
                </a:r>
                <a:endParaRPr lang="zh-TW" altLang="en-US" sz="1050" b="1" dirty="0">
                  <a:solidFill>
                    <a:schemeClr val="bg1"/>
                  </a:solidFill>
                </a:endParaRPr>
              </a:p>
            </p:txBody>
          </p:sp>
        </p:grpSp>
        <p:grpSp>
          <p:nvGrpSpPr>
            <p:cNvPr id="150" name="群組 149">
              <a:extLst>
                <a:ext uri="{FF2B5EF4-FFF2-40B4-BE49-F238E27FC236}">
                  <a16:creationId xmlns:a16="http://schemas.microsoft.com/office/drawing/2014/main" id="{CFC28249-9C1F-4F14-8C5D-704959CD3C60}"/>
                </a:ext>
              </a:extLst>
            </p:cNvPr>
            <p:cNvGrpSpPr/>
            <p:nvPr/>
          </p:nvGrpSpPr>
          <p:grpSpPr>
            <a:xfrm>
              <a:off x="1216204" y="5411344"/>
              <a:ext cx="797794" cy="828083"/>
              <a:chOff x="384176" y="4115247"/>
              <a:chExt cx="797794" cy="828083"/>
            </a:xfrm>
          </p:grpSpPr>
          <p:pic>
            <p:nvPicPr>
              <p:cNvPr id="217" name="圖形 216">
                <a:extLst>
                  <a:ext uri="{FF2B5EF4-FFF2-40B4-BE49-F238E27FC236}">
                    <a16:creationId xmlns:a16="http://schemas.microsoft.com/office/drawing/2014/main" id="{DDC2E44C-4180-4413-A570-D2EB743D92B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4176" y="4115247"/>
                <a:ext cx="776096" cy="828083"/>
              </a:xfrm>
              <a:prstGeom prst="rect">
                <a:avLst/>
              </a:prstGeom>
            </p:spPr>
          </p:pic>
          <p:sp>
            <p:nvSpPr>
              <p:cNvPr id="218" name="文字方塊 217">
                <a:extLst>
                  <a:ext uri="{FF2B5EF4-FFF2-40B4-BE49-F238E27FC236}">
                    <a16:creationId xmlns:a16="http://schemas.microsoft.com/office/drawing/2014/main" id="{A6AC494F-02BB-4B9C-9ED3-7DA0C5C13A91}"/>
                  </a:ext>
                </a:extLst>
              </p:cNvPr>
              <p:cNvSpPr txBox="1"/>
              <p:nvPr/>
            </p:nvSpPr>
            <p:spPr>
              <a:xfrm>
                <a:off x="405873" y="4331372"/>
                <a:ext cx="776097" cy="368808"/>
              </a:xfrm>
              <a:prstGeom prst="rect">
                <a:avLst/>
              </a:prstGeom>
              <a:noFill/>
            </p:spPr>
            <p:txBody>
              <a:bodyPr wrap="square" lIns="91440" tIns="45720" rIns="91440" bIns="45720" anchor="t">
                <a:spAutoFit/>
              </a:bodyPr>
              <a:lstStyle/>
              <a:p>
                <a:pPr algn="ctr"/>
                <a:r>
                  <a:rPr lang="en-US" altLang="zh-TW" sz="1050" b="1" dirty="0">
                    <a:solidFill>
                      <a:schemeClr val="bg1"/>
                    </a:solidFill>
                    <a:latin typeface="微軟正黑體"/>
                    <a:ea typeface="微軟正黑體"/>
                    <a:cs typeface="+mn-lt"/>
                  </a:rPr>
                  <a:t>bucket</a:t>
                </a:r>
                <a:endParaRPr lang="zh-TW" altLang="en-US" sz="1050" b="1" dirty="0">
                  <a:solidFill>
                    <a:schemeClr val="bg1"/>
                  </a:solidFill>
                </a:endParaRPr>
              </a:p>
            </p:txBody>
          </p:sp>
        </p:grpSp>
        <p:sp>
          <p:nvSpPr>
            <p:cNvPr id="197" name="梯形 196">
              <a:extLst>
                <a:ext uri="{FF2B5EF4-FFF2-40B4-BE49-F238E27FC236}">
                  <a16:creationId xmlns:a16="http://schemas.microsoft.com/office/drawing/2014/main" id="{19BD83F2-0BDD-4157-A50A-2C27DF512FD7}"/>
                </a:ext>
              </a:extLst>
            </p:cNvPr>
            <p:cNvSpPr/>
            <p:nvPr/>
          </p:nvSpPr>
          <p:spPr>
            <a:xfrm rot="16200000">
              <a:off x="5430309" y="4633727"/>
              <a:ext cx="945197" cy="1448143"/>
            </a:xfrm>
            <a:prstGeom prst="trapezoid">
              <a:avLst>
                <a:gd name="adj" fmla="val 35313"/>
              </a:avLst>
            </a:prstGeom>
            <a:gradFill>
              <a:gsLst>
                <a:gs pos="0">
                  <a:schemeClr val="bg1">
                    <a:alpha val="40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203" name="矩形: 圓角 202">
              <a:extLst>
                <a:ext uri="{FF2B5EF4-FFF2-40B4-BE49-F238E27FC236}">
                  <a16:creationId xmlns:a16="http://schemas.microsoft.com/office/drawing/2014/main" id="{1C1A000E-4200-418B-8684-E544453D146F}"/>
                </a:ext>
              </a:extLst>
            </p:cNvPr>
            <p:cNvSpPr/>
            <p:nvPr/>
          </p:nvSpPr>
          <p:spPr>
            <a:xfrm>
              <a:off x="4350817" y="5191932"/>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cs typeface="Arial" panose="020B0604020202020204" pitchFamily="34" charset="0"/>
                </a:rPr>
                <a:t>Object</a:t>
              </a:r>
              <a:endParaRPr lang="zh-TW" altLang="en-US" sz="1100" b="1">
                <a:solidFill>
                  <a:schemeClr val="tx1"/>
                </a:solidFill>
                <a:latin typeface="Arial" panose="020B0604020202020204" pitchFamily="34" charset="0"/>
                <a:cs typeface="Arial" panose="020B0604020202020204" pitchFamily="34" charset="0"/>
              </a:endParaRPr>
            </a:p>
          </p:txBody>
        </p:sp>
      </p:grpSp>
      <p:pic>
        <p:nvPicPr>
          <p:cNvPr id="270" name="圖片 269" descr="一張含有 電腦, 微波爐, 監視器, 烤箱 的圖片&#10;&#10;自動產生的描述">
            <a:extLst>
              <a:ext uri="{FF2B5EF4-FFF2-40B4-BE49-F238E27FC236}">
                <a16:creationId xmlns:a16="http://schemas.microsoft.com/office/drawing/2014/main" id="{FBA578AF-8829-4455-B3ED-9A7062DC9A7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3363" y="3503369"/>
            <a:ext cx="1907114" cy="1190536"/>
          </a:xfrm>
          <a:prstGeom prst="rect">
            <a:avLst/>
          </a:prstGeom>
        </p:spPr>
      </p:pic>
      <p:sp>
        <p:nvSpPr>
          <p:cNvPr id="271" name="文字方塊 270">
            <a:extLst>
              <a:ext uri="{FF2B5EF4-FFF2-40B4-BE49-F238E27FC236}">
                <a16:creationId xmlns:a16="http://schemas.microsoft.com/office/drawing/2014/main" id="{B1480EE7-6F3E-41AD-8FDB-B6A33B021295}"/>
              </a:ext>
            </a:extLst>
          </p:cNvPr>
          <p:cNvSpPr txBox="1"/>
          <p:nvPr/>
        </p:nvSpPr>
        <p:spPr>
          <a:xfrm>
            <a:off x="1508922" y="4713340"/>
            <a:ext cx="993308"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err="1">
                <a:solidFill>
                  <a:schemeClr val="bg1"/>
                </a:solidFill>
                <a:latin typeface="Arial" panose="020B0604020202020204" pitchFamily="34" charset="0"/>
                <a:ea typeface="微軟正黑體"/>
                <a:cs typeface="Arial" panose="020B0604020202020204" pitchFamily="34" charset="0"/>
              </a:rPr>
              <a:t>QuObjects</a:t>
            </a:r>
            <a:endParaRPr lang="en-US" altLang="zh-TW" sz="1200">
              <a:solidFill>
                <a:schemeClr val="bg1"/>
              </a:solidFill>
              <a:latin typeface="Arial" panose="020B0604020202020204" pitchFamily="34" charset="0"/>
              <a:cs typeface="Arial" panose="020B0604020202020204" pitchFamily="34" charset="0"/>
            </a:endParaRPr>
          </a:p>
        </p:txBody>
      </p:sp>
      <p:pic>
        <p:nvPicPr>
          <p:cNvPr id="272" name="圖形 271">
            <a:extLst>
              <a:ext uri="{FF2B5EF4-FFF2-40B4-BE49-F238E27FC236}">
                <a16:creationId xmlns:a16="http://schemas.microsoft.com/office/drawing/2014/main" id="{4877FDA8-EF12-41C8-A485-135C5CFCB78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212048" y="2169493"/>
            <a:ext cx="1502451" cy="1172905"/>
          </a:xfrm>
          <a:prstGeom prst="rect">
            <a:avLst/>
          </a:prstGeom>
        </p:spPr>
      </p:pic>
      <p:pic>
        <p:nvPicPr>
          <p:cNvPr id="273" name="圖形 29">
            <a:extLst>
              <a:ext uri="{FF2B5EF4-FFF2-40B4-BE49-F238E27FC236}">
                <a16:creationId xmlns:a16="http://schemas.microsoft.com/office/drawing/2014/main" id="{D14C424C-3528-48AC-BDB2-53FE91926ED3}"/>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07489" y="4094805"/>
            <a:ext cx="633757" cy="633757"/>
          </a:xfrm>
          <a:prstGeom prst="rect">
            <a:avLst/>
          </a:prstGeom>
          <a:effectLst>
            <a:outerShdw blurRad="88900" sx="103000" sy="103000" algn="ctr" rotWithShape="0">
              <a:prstClr val="black">
                <a:alpha val="62000"/>
              </a:prstClr>
            </a:outerShdw>
          </a:effectLst>
        </p:spPr>
      </p:pic>
      <p:sp>
        <p:nvSpPr>
          <p:cNvPr id="274" name="箭號: 上彎 273">
            <a:extLst>
              <a:ext uri="{FF2B5EF4-FFF2-40B4-BE49-F238E27FC236}">
                <a16:creationId xmlns:a16="http://schemas.microsoft.com/office/drawing/2014/main" id="{A017A80D-5EBD-4DE9-85C6-331A6AA44F9B}"/>
              </a:ext>
            </a:extLst>
          </p:cNvPr>
          <p:cNvSpPr/>
          <p:nvPr/>
        </p:nvSpPr>
        <p:spPr>
          <a:xfrm rot="5400000">
            <a:off x="237016" y="3856941"/>
            <a:ext cx="988242" cy="259210"/>
          </a:xfrm>
          <a:prstGeom prst="bent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EE6D2B"/>
              </a:solidFill>
            </a:endParaRPr>
          </a:p>
        </p:txBody>
      </p:sp>
      <p:sp>
        <p:nvSpPr>
          <p:cNvPr id="275" name="文字方塊 274">
            <a:extLst>
              <a:ext uri="{FF2B5EF4-FFF2-40B4-BE49-F238E27FC236}">
                <a16:creationId xmlns:a16="http://schemas.microsoft.com/office/drawing/2014/main" id="{8FA0E537-C08D-4408-BA2C-6E18FE7BB997}"/>
              </a:ext>
            </a:extLst>
          </p:cNvPr>
          <p:cNvSpPr txBox="1"/>
          <p:nvPr/>
        </p:nvSpPr>
        <p:spPr>
          <a:xfrm>
            <a:off x="163698" y="3765996"/>
            <a:ext cx="521529" cy="307777"/>
          </a:xfrm>
          <a:prstGeom prst="rect">
            <a:avLst/>
          </a:prstGeom>
          <a:noFill/>
        </p:spPr>
        <p:txBody>
          <a:bodyPr wrap="square" rtlCol="0">
            <a:spAutoFit/>
          </a:bodyPr>
          <a:lstStyle/>
          <a:p>
            <a:r>
              <a:rPr lang="en-US" altLang="zh-TW">
                <a:solidFill>
                  <a:schemeClr val="bg1"/>
                </a:solidFill>
              </a:rPr>
              <a:t>S3</a:t>
            </a:r>
            <a:endParaRPr lang="zh-TW" altLang="en-US">
              <a:solidFill>
                <a:schemeClr val="bg1"/>
              </a:solidFill>
            </a:endParaRPr>
          </a:p>
        </p:txBody>
      </p:sp>
      <p:grpSp>
        <p:nvGrpSpPr>
          <p:cNvPr id="276" name="群組 275">
            <a:extLst>
              <a:ext uri="{FF2B5EF4-FFF2-40B4-BE49-F238E27FC236}">
                <a16:creationId xmlns:a16="http://schemas.microsoft.com/office/drawing/2014/main" id="{D5DBB0C0-5960-44D3-8FC8-F6051B724B95}"/>
              </a:ext>
            </a:extLst>
          </p:cNvPr>
          <p:cNvGrpSpPr/>
          <p:nvPr/>
        </p:nvGrpSpPr>
        <p:grpSpPr>
          <a:xfrm>
            <a:off x="6697235" y="696817"/>
            <a:ext cx="1860995" cy="2494840"/>
            <a:chOff x="6678282" y="634282"/>
            <a:chExt cx="1860995" cy="2494840"/>
          </a:xfrm>
        </p:grpSpPr>
        <p:grpSp>
          <p:nvGrpSpPr>
            <p:cNvPr id="277" name="群組 276">
              <a:extLst>
                <a:ext uri="{FF2B5EF4-FFF2-40B4-BE49-F238E27FC236}">
                  <a16:creationId xmlns:a16="http://schemas.microsoft.com/office/drawing/2014/main" id="{AC6504F9-A8BA-46E2-B95E-83CEDB2A7416}"/>
                </a:ext>
              </a:extLst>
            </p:cNvPr>
            <p:cNvGrpSpPr/>
            <p:nvPr/>
          </p:nvGrpSpPr>
          <p:grpSpPr>
            <a:xfrm>
              <a:off x="6678282" y="634282"/>
              <a:ext cx="1860995" cy="2494840"/>
              <a:chOff x="7283910" y="628725"/>
              <a:chExt cx="1860995" cy="2494840"/>
            </a:xfrm>
          </p:grpSpPr>
          <p:pic>
            <p:nvPicPr>
              <p:cNvPr id="279" name="圖片 5" descr="一張含有 螢幕擷取畫面 的圖片&#10;&#10;自動產生的描述">
                <a:extLst>
                  <a:ext uri="{FF2B5EF4-FFF2-40B4-BE49-F238E27FC236}">
                    <a16:creationId xmlns:a16="http://schemas.microsoft.com/office/drawing/2014/main" id="{48A571F7-B623-41D5-A233-836A022A8D7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283910" y="628725"/>
                <a:ext cx="1860995" cy="2494840"/>
              </a:xfrm>
              <a:prstGeom prst="rect">
                <a:avLst/>
              </a:prstGeom>
            </p:spPr>
          </p:pic>
          <p:sp>
            <p:nvSpPr>
              <p:cNvPr id="280" name="矩形 279">
                <a:extLst>
                  <a:ext uri="{FF2B5EF4-FFF2-40B4-BE49-F238E27FC236}">
                    <a16:creationId xmlns:a16="http://schemas.microsoft.com/office/drawing/2014/main" id="{E45C41D0-BA05-4710-8323-5AD18A061482}"/>
                  </a:ext>
                </a:extLst>
              </p:cNvPr>
              <p:cNvSpPr/>
              <p:nvPr/>
            </p:nvSpPr>
            <p:spPr>
              <a:xfrm>
                <a:off x="7405541" y="1206875"/>
                <a:ext cx="104642" cy="143816"/>
              </a:xfrm>
              <a:prstGeom prst="rect">
                <a:avLst/>
              </a:prstGeom>
              <a:solidFill>
                <a:srgbClr val="FAFBFB"/>
              </a:solidFill>
              <a:ln>
                <a:solidFill>
                  <a:srgbClr val="FAF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78" name="矩形 277">
              <a:extLst>
                <a:ext uri="{FF2B5EF4-FFF2-40B4-BE49-F238E27FC236}">
                  <a16:creationId xmlns:a16="http://schemas.microsoft.com/office/drawing/2014/main" id="{CAB5D2FD-3C3B-4A76-8CDF-0C9606E83B39}"/>
                </a:ext>
              </a:extLst>
            </p:cNvPr>
            <p:cNvSpPr/>
            <p:nvPr/>
          </p:nvSpPr>
          <p:spPr>
            <a:xfrm>
              <a:off x="7364471" y="934563"/>
              <a:ext cx="105369" cy="87413"/>
            </a:xfrm>
            <a:prstGeom prst="rect">
              <a:avLst/>
            </a:prstGeom>
            <a:solidFill>
              <a:srgbClr val="F5F7F7"/>
            </a:solidFill>
            <a:ln>
              <a:solidFill>
                <a:srgbClr val="F5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82" name="群組 281">
            <a:extLst>
              <a:ext uri="{FF2B5EF4-FFF2-40B4-BE49-F238E27FC236}">
                <a16:creationId xmlns:a16="http://schemas.microsoft.com/office/drawing/2014/main" id="{C275A40C-D352-4D2A-B604-489579C4B2F8}"/>
              </a:ext>
            </a:extLst>
          </p:cNvPr>
          <p:cNvGrpSpPr/>
          <p:nvPr/>
        </p:nvGrpSpPr>
        <p:grpSpPr>
          <a:xfrm>
            <a:off x="361945" y="1525019"/>
            <a:ext cx="5976995" cy="208789"/>
            <a:chOff x="595005" y="3603923"/>
            <a:chExt cx="8765734" cy="306205"/>
          </a:xfrm>
        </p:grpSpPr>
        <p:grpSp>
          <p:nvGrpSpPr>
            <p:cNvPr id="283" name="群組 282">
              <a:extLst>
                <a:ext uri="{FF2B5EF4-FFF2-40B4-BE49-F238E27FC236}">
                  <a16:creationId xmlns:a16="http://schemas.microsoft.com/office/drawing/2014/main" id="{48A13FA2-18E7-4F43-8820-D61672C56B30}"/>
                </a:ext>
              </a:extLst>
            </p:cNvPr>
            <p:cNvGrpSpPr/>
            <p:nvPr/>
          </p:nvGrpSpPr>
          <p:grpSpPr>
            <a:xfrm>
              <a:off x="595005" y="3603923"/>
              <a:ext cx="957346" cy="302243"/>
              <a:chOff x="595005" y="3603923"/>
              <a:chExt cx="957346" cy="302243"/>
            </a:xfrm>
            <a:solidFill>
              <a:schemeClr val="bg1"/>
            </a:solidFill>
          </p:grpSpPr>
          <p:sp>
            <p:nvSpPr>
              <p:cNvPr id="338" name="手繪多邊形: 圖案 337">
                <a:extLst>
                  <a:ext uri="{FF2B5EF4-FFF2-40B4-BE49-F238E27FC236}">
                    <a16:creationId xmlns:a16="http://schemas.microsoft.com/office/drawing/2014/main" id="{E4AA99E6-22F0-441C-885C-7B5F42ABAD12}"/>
                  </a:ext>
                </a:extLst>
              </p:cNvPr>
              <p:cNvSpPr/>
              <p:nvPr/>
            </p:nvSpPr>
            <p:spPr>
              <a:xfrm>
                <a:off x="595005" y="3607886"/>
                <a:ext cx="137723" cy="233455"/>
              </a:xfrm>
              <a:custGeom>
                <a:avLst/>
                <a:gdLst>
                  <a:gd name="connsiteX0" fmla="*/ 0 w 137724"/>
                  <a:gd name="connsiteY0" fmla="*/ 233455 h 233454"/>
                  <a:gd name="connsiteX1" fmla="*/ 0 w 137724"/>
                  <a:gd name="connsiteY1" fmla="*/ 0 h 233454"/>
                  <a:gd name="connsiteX2" fmla="*/ 28649 w 137724"/>
                  <a:gd name="connsiteY2" fmla="*/ 0 h 233454"/>
                  <a:gd name="connsiteX3" fmla="*/ 28649 w 137724"/>
                  <a:gd name="connsiteY3" fmla="*/ 83739 h 233454"/>
                  <a:gd name="connsiteX4" fmla="*/ 79273 w 137724"/>
                  <a:gd name="connsiteY4" fmla="*/ 60509 h 233454"/>
                  <a:gd name="connsiteX5" fmla="*/ 111936 w 137724"/>
                  <a:gd name="connsiteY5" fmla="*/ 67934 h 233454"/>
                  <a:gd name="connsiteX6" fmla="*/ 131754 w 137724"/>
                  <a:gd name="connsiteY6" fmla="*/ 88405 h 233454"/>
                  <a:gd name="connsiteX7" fmla="*/ 137725 w 137724"/>
                  <a:gd name="connsiteY7" fmla="*/ 126285 h 233454"/>
                  <a:gd name="connsiteX8" fmla="*/ 137725 w 137724"/>
                  <a:gd name="connsiteY8" fmla="*/ 233455 h 233454"/>
                  <a:gd name="connsiteX9" fmla="*/ 109076 w 137724"/>
                  <a:gd name="connsiteY9" fmla="*/ 233455 h 233454"/>
                  <a:gd name="connsiteX10" fmla="*/ 109076 w 137724"/>
                  <a:gd name="connsiteY10" fmla="*/ 126285 h 233454"/>
                  <a:gd name="connsiteX11" fmla="*/ 99744 w 137724"/>
                  <a:gd name="connsiteY11" fmla="*/ 94977 h 233454"/>
                  <a:gd name="connsiteX12" fmla="*/ 73403 w 137724"/>
                  <a:gd name="connsiteY12" fmla="*/ 85194 h 233454"/>
                  <a:gd name="connsiteX13" fmla="*/ 49420 w 137724"/>
                  <a:gd name="connsiteY13" fmla="*/ 91817 h 233454"/>
                  <a:gd name="connsiteX14" fmla="*/ 33415 w 137724"/>
                  <a:gd name="connsiteY14" fmla="*/ 109728 h 233454"/>
                  <a:gd name="connsiteX15" fmla="*/ 28649 w 137724"/>
                  <a:gd name="connsiteY15" fmla="*/ 140936 h 233454"/>
                  <a:gd name="connsiteX16" fmla="*/ 28649 w 137724"/>
                  <a:gd name="connsiteY16" fmla="*/ 233455 h 233454"/>
                  <a:gd name="connsiteX17" fmla="*/ 0 w 137724"/>
                  <a:gd name="connsiteY17" fmla="*/ 233455 h 23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724" h="233454">
                    <a:moveTo>
                      <a:pt x="0" y="233455"/>
                    </a:moveTo>
                    <a:lnTo>
                      <a:pt x="0" y="0"/>
                    </a:lnTo>
                    <a:lnTo>
                      <a:pt x="28649" y="0"/>
                    </a:lnTo>
                    <a:lnTo>
                      <a:pt x="28649" y="83739"/>
                    </a:lnTo>
                    <a:cubicBezTo>
                      <a:pt x="42045" y="68235"/>
                      <a:pt x="58903" y="60509"/>
                      <a:pt x="79273" y="60509"/>
                    </a:cubicBezTo>
                    <a:cubicBezTo>
                      <a:pt x="91817" y="60509"/>
                      <a:pt x="102704" y="62967"/>
                      <a:pt x="111936" y="67934"/>
                    </a:cubicBezTo>
                    <a:cubicBezTo>
                      <a:pt x="121168" y="72851"/>
                      <a:pt x="127791" y="79675"/>
                      <a:pt x="131754" y="88405"/>
                    </a:cubicBezTo>
                    <a:cubicBezTo>
                      <a:pt x="135718" y="97135"/>
                      <a:pt x="137725" y="109728"/>
                      <a:pt x="137725" y="126285"/>
                    </a:cubicBezTo>
                    <a:lnTo>
                      <a:pt x="137725" y="233455"/>
                    </a:lnTo>
                    <a:lnTo>
                      <a:pt x="109076" y="233455"/>
                    </a:lnTo>
                    <a:lnTo>
                      <a:pt x="109076" y="126285"/>
                    </a:lnTo>
                    <a:cubicBezTo>
                      <a:pt x="109076" y="111936"/>
                      <a:pt x="105965" y="101500"/>
                      <a:pt x="99744" y="94977"/>
                    </a:cubicBezTo>
                    <a:cubicBezTo>
                      <a:pt x="93522" y="88455"/>
                      <a:pt x="84742" y="85194"/>
                      <a:pt x="73403" y="85194"/>
                    </a:cubicBezTo>
                    <a:cubicBezTo>
                      <a:pt x="64924" y="85194"/>
                      <a:pt x="56946" y="87401"/>
                      <a:pt x="49420" y="91817"/>
                    </a:cubicBezTo>
                    <a:cubicBezTo>
                      <a:pt x="41945" y="96232"/>
                      <a:pt x="36626" y="102202"/>
                      <a:pt x="33415" y="109728"/>
                    </a:cubicBezTo>
                    <a:cubicBezTo>
                      <a:pt x="30254" y="117254"/>
                      <a:pt x="28649" y="127690"/>
                      <a:pt x="28649" y="140936"/>
                    </a:cubicBezTo>
                    <a:lnTo>
                      <a:pt x="28649" y="233455"/>
                    </a:lnTo>
                    <a:lnTo>
                      <a:pt x="0" y="233455"/>
                    </a:lnTo>
                    <a:close/>
                  </a:path>
                </a:pathLst>
              </a:custGeom>
              <a:grpFill/>
              <a:ln w="5012" cap="flat">
                <a:noFill/>
                <a:prstDash val="solid"/>
                <a:miter/>
              </a:ln>
            </p:spPr>
            <p:txBody>
              <a:bodyPr rtlCol="0" anchor="ctr"/>
              <a:lstStyle/>
              <a:p>
                <a:endParaRPr lang="zh-TW" altLang="en-US">
                  <a:solidFill>
                    <a:schemeClr val="bg1"/>
                  </a:solidFill>
                </a:endParaRPr>
              </a:p>
            </p:txBody>
          </p:sp>
          <p:sp>
            <p:nvSpPr>
              <p:cNvPr id="339" name="手繪多邊形: 圖案 338">
                <a:extLst>
                  <a:ext uri="{FF2B5EF4-FFF2-40B4-BE49-F238E27FC236}">
                    <a16:creationId xmlns:a16="http://schemas.microsoft.com/office/drawing/2014/main" id="{FB0A40FF-36E2-4202-8017-DFE39FBD9A88}"/>
                  </a:ext>
                </a:extLst>
              </p:cNvPr>
              <p:cNvSpPr/>
              <p:nvPr/>
            </p:nvSpPr>
            <p:spPr>
              <a:xfrm>
                <a:off x="760629" y="3613154"/>
                <a:ext cx="82483"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a:solidFill>
                    <a:schemeClr val="bg1"/>
                  </a:solidFill>
                </a:endParaRPr>
              </a:p>
            </p:txBody>
          </p:sp>
          <p:sp>
            <p:nvSpPr>
              <p:cNvPr id="340" name="手繪多邊形: 圖案 339">
                <a:extLst>
                  <a:ext uri="{FF2B5EF4-FFF2-40B4-BE49-F238E27FC236}">
                    <a16:creationId xmlns:a16="http://schemas.microsoft.com/office/drawing/2014/main" id="{556BD74D-7B89-4D9F-8999-EA59D90719ED}"/>
                  </a:ext>
                </a:extLst>
              </p:cNvPr>
              <p:cNvSpPr/>
              <p:nvPr/>
            </p:nvSpPr>
            <p:spPr>
              <a:xfrm>
                <a:off x="851239" y="3613154"/>
                <a:ext cx="82483"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a:solidFill>
                    <a:schemeClr val="bg1"/>
                  </a:solidFill>
                </a:endParaRPr>
              </a:p>
            </p:txBody>
          </p:sp>
          <p:sp>
            <p:nvSpPr>
              <p:cNvPr id="341" name="手繪多邊形: 圖案 340">
                <a:extLst>
                  <a:ext uri="{FF2B5EF4-FFF2-40B4-BE49-F238E27FC236}">
                    <a16:creationId xmlns:a16="http://schemas.microsoft.com/office/drawing/2014/main" id="{571D1D46-934F-4EFE-B796-1D3355320AF4}"/>
                  </a:ext>
                </a:extLst>
              </p:cNvPr>
              <p:cNvSpPr/>
              <p:nvPr/>
            </p:nvSpPr>
            <p:spPr>
              <a:xfrm>
                <a:off x="957607" y="3668395"/>
                <a:ext cx="146856" cy="237771"/>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39 w 146856"/>
                  <a:gd name="connsiteY16" fmla="*/ 89358 h 237769"/>
                  <a:gd name="connsiteX17" fmla="*/ 39135 w 146856"/>
                  <a:gd name="connsiteY17" fmla="*/ 137624 h 237769"/>
                  <a:gd name="connsiteX18" fmla="*/ 71145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39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7"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90" y="174803"/>
                      <a:pt x="47363" y="170739"/>
                    </a:cubicBezTo>
                    <a:cubicBezTo>
                      <a:pt x="39787" y="166725"/>
                      <a:pt x="33516" y="161607"/>
                      <a:pt x="28649" y="155436"/>
                    </a:cubicBezTo>
                    <a:lnTo>
                      <a:pt x="28649" y="237770"/>
                    </a:lnTo>
                    <a:lnTo>
                      <a:pt x="0" y="237770"/>
                    </a:lnTo>
                    <a:close/>
                    <a:moveTo>
                      <a:pt x="25939" y="89358"/>
                    </a:moveTo>
                    <a:cubicBezTo>
                      <a:pt x="25939" y="111133"/>
                      <a:pt x="30355" y="127188"/>
                      <a:pt x="39135" y="137624"/>
                    </a:cubicBezTo>
                    <a:cubicBezTo>
                      <a:pt x="47965" y="148010"/>
                      <a:pt x="58602" y="153228"/>
                      <a:pt x="71145"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9" y="27846"/>
                      <a:pt x="84692" y="22477"/>
                      <a:pt x="72400" y="22477"/>
                    </a:cubicBezTo>
                    <a:cubicBezTo>
                      <a:pt x="60208" y="22477"/>
                      <a:pt x="49370" y="28197"/>
                      <a:pt x="39988" y="39586"/>
                    </a:cubicBezTo>
                    <a:cubicBezTo>
                      <a:pt x="30656" y="51026"/>
                      <a:pt x="25939" y="67583"/>
                      <a:pt x="25939" y="89358"/>
                    </a:cubicBezTo>
                    <a:close/>
                  </a:path>
                </a:pathLst>
              </a:custGeom>
              <a:grpFill/>
              <a:ln w="5012" cap="flat">
                <a:noFill/>
                <a:prstDash val="solid"/>
                <a:miter/>
              </a:ln>
            </p:spPr>
            <p:txBody>
              <a:bodyPr rtlCol="0" anchor="ctr"/>
              <a:lstStyle/>
              <a:p>
                <a:endParaRPr lang="zh-TW" altLang="en-US">
                  <a:solidFill>
                    <a:schemeClr val="bg1"/>
                  </a:solidFill>
                </a:endParaRPr>
              </a:p>
            </p:txBody>
          </p:sp>
          <p:sp>
            <p:nvSpPr>
              <p:cNvPr id="342" name="手繪多邊形: 圖案 341">
                <a:extLst>
                  <a:ext uri="{FF2B5EF4-FFF2-40B4-BE49-F238E27FC236}">
                    <a16:creationId xmlns:a16="http://schemas.microsoft.com/office/drawing/2014/main" id="{99D37029-90DD-48D4-9109-F65D6A8EFC3A}"/>
                  </a:ext>
                </a:extLst>
              </p:cNvPr>
              <p:cNvSpPr/>
              <p:nvPr/>
            </p:nvSpPr>
            <p:spPr>
              <a:xfrm>
                <a:off x="1127488" y="3668395"/>
                <a:ext cx="140484" cy="176710"/>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3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6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9"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3" y="101299"/>
                    </a:cubicBezTo>
                    <a:cubicBezTo>
                      <a:pt x="52230" y="95981"/>
                      <a:pt x="37680" y="91415"/>
                      <a:pt x="29552" y="87502"/>
                    </a:cubicBezTo>
                    <a:cubicBezTo>
                      <a:pt x="21424" y="83588"/>
                      <a:pt x="15253" y="78270"/>
                      <a:pt x="11088" y="71396"/>
                    </a:cubicBezTo>
                    <a:cubicBezTo>
                      <a:pt x="6874" y="64573"/>
                      <a:pt x="4817" y="56996"/>
                      <a:pt x="4817" y="48718"/>
                    </a:cubicBezTo>
                    <a:cubicBezTo>
                      <a:pt x="4817" y="41192"/>
                      <a:pt x="6523"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6"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solidFill>
                    <a:schemeClr val="bg1"/>
                  </a:solidFill>
                </a:endParaRPr>
              </a:p>
            </p:txBody>
          </p:sp>
          <p:sp>
            <p:nvSpPr>
              <p:cNvPr id="343" name="手繪多邊形: 圖案 342">
                <a:extLst>
                  <a:ext uri="{FF2B5EF4-FFF2-40B4-BE49-F238E27FC236}">
                    <a16:creationId xmlns:a16="http://schemas.microsoft.com/office/drawing/2014/main" id="{907104D6-0BC3-4874-BF22-6323ECFCD1B2}"/>
                  </a:ext>
                </a:extLst>
              </p:cNvPr>
              <p:cNvSpPr/>
              <p:nvPr/>
            </p:nvSpPr>
            <p:spPr>
              <a:xfrm>
                <a:off x="1309978" y="3672207"/>
                <a:ext cx="32662" cy="169133"/>
              </a:xfrm>
              <a:custGeom>
                <a:avLst/>
                <a:gdLst>
                  <a:gd name="connsiteX0" fmla="*/ 0 w 32662"/>
                  <a:gd name="connsiteY0" fmla="*/ 32663 h 169133"/>
                  <a:gd name="connsiteX1" fmla="*/ 0 w 32662"/>
                  <a:gd name="connsiteY1" fmla="*/ 0 h 169133"/>
                  <a:gd name="connsiteX2" fmla="*/ 32663 w 32662"/>
                  <a:gd name="connsiteY2" fmla="*/ 0 h 169133"/>
                  <a:gd name="connsiteX3" fmla="*/ 32663 w 32662"/>
                  <a:gd name="connsiteY3" fmla="*/ 32663 h 169133"/>
                  <a:gd name="connsiteX4" fmla="*/ 0 w 32662"/>
                  <a:gd name="connsiteY4" fmla="*/ 32663 h 169133"/>
                  <a:gd name="connsiteX5" fmla="*/ 0 w 32662"/>
                  <a:gd name="connsiteY5" fmla="*/ 169133 h 169133"/>
                  <a:gd name="connsiteX6" fmla="*/ 0 w 32662"/>
                  <a:gd name="connsiteY6" fmla="*/ 136470 h 169133"/>
                  <a:gd name="connsiteX7" fmla="*/ 32663 w 32662"/>
                  <a:gd name="connsiteY7" fmla="*/ 136470 h 169133"/>
                  <a:gd name="connsiteX8" fmla="*/ 32663 w 32662"/>
                  <a:gd name="connsiteY8" fmla="*/ 169133 h 169133"/>
                  <a:gd name="connsiteX9" fmla="*/ 0 w 32662"/>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62" h="169133">
                    <a:moveTo>
                      <a:pt x="0" y="32663"/>
                    </a:moveTo>
                    <a:lnTo>
                      <a:pt x="0" y="0"/>
                    </a:lnTo>
                    <a:lnTo>
                      <a:pt x="32663" y="0"/>
                    </a:lnTo>
                    <a:lnTo>
                      <a:pt x="32663" y="32663"/>
                    </a:lnTo>
                    <a:lnTo>
                      <a:pt x="0" y="32663"/>
                    </a:lnTo>
                    <a:close/>
                    <a:moveTo>
                      <a:pt x="0" y="169133"/>
                    </a:moveTo>
                    <a:lnTo>
                      <a:pt x="0" y="136470"/>
                    </a:lnTo>
                    <a:lnTo>
                      <a:pt x="32663" y="136470"/>
                    </a:lnTo>
                    <a:lnTo>
                      <a:pt x="32663" y="169133"/>
                    </a:lnTo>
                    <a:lnTo>
                      <a:pt x="0" y="169133"/>
                    </a:lnTo>
                    <a:close/>
                  </a:path>
                </a:pathLst>
              </a:custGeom>
              <a:grpFill/>
              <a:ln w="5012" cap="flat">
                <a:noFill/>
                <a:prstDash val="solid"/>
                <a:miter/>
              </a:ln>
            </p:spPr>
            <p:txBody>
              <a:bodyPr rtlCol="0" anchor="ctr"/>
              <a:lstStyle/>
              <a:p>
                <a:endParaRPr lang="zh-TW" altLang="en-US">
                  <a:solidFill>
                    <a:schemeClr val="bg1"/>
                  </a:solidFill>
                </a:endParaRPr>
              </a:p>
            </p:txBody>
          </p:sp>
          <p:sp>
            <p:nvSpPr>
              <p:cNvPr id="344" name="手繪多邊形: 圖案 343">
                <a:extLst>
                  <a:ext uri="{FF2B5EF4-FFF2-40B4-BE49-F238E27FC236}">
                    <a16:creationId xmlns:a16="http://schemas.microsoft.com/office/drawing/2014/main" id="{BE978396-96FE-4FDB-A5F6-89F6E80DD2B8}"/>
                  </a:ext>
                </a:extLst>
              </p:cNvPr>
              <p:cNvSpPr/>
              <p:nvPr/>
            </p:nvSpPr>
            <p:spPr>
              <a:xfrm>
                <a:off x="1371138" y="3603923"/>
                <a:ext cx="90611" cy="241433"/>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p>
                <a:endParaRPr lang="zh-TW" altLang="en-US">
                  <a:solidFill>
                    <a:schemeClr val="bg1"/>
                  </a:solidFill>
                </a:endParaRPr>
              </a:p>
            </p:txBody>
          </p:sp>
          <p:sp>
            <p:nvSpPr>
              <p:cNvPr id="345" name="手繪多邊形: 圖案 344">
                <a:extLst>
                  <a:ext uri="{FF2B5EF4-FFF2-40B4-BE49-F238E27FC236}">
                    <a16:creationId xmlns:a16="http://schemas.microsoft.com/office/drawing/2014/main" id="{1A546315-F174-49F4-88DF-DDA599AC9E10}"/>
                  </a:ext>
                </a:extLst>
              </p:cNvPr>
              <p:cNvSpPr/>
              <p:nvPr/>
            </p:nvSpPr>
            <p:spPr>
              <a:xfrm>
                <a:off x="1461740" y="3603924"/>
                <a:ext cx="90611" cy="241431"/>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p>
                <a:endParaRPr lang="zh-TW" altLang="en-US">
                  <a:solidFill>
                    <a:schemeClr val="bg1"/>
                  </a:solidFill>
                </a:endParaRPr>
              </a:p>
            </p:txBody>
          </p:sp>
        </p:grpSp>
        <p:grpSp>
          <p:nvGrpSpPr>
            <p:cNvPr id="284" name="群組 283">
              <a:extLst>
                <a:ext uri="{FF2B5EF4-FFF2-40B4-BE49-F238E27FC236}">
                  <a16:creationId xmlns:a16="http://schemas.microsoft.com/office/drawing/2014/main" id="{20DBBCD5-B366-42EE-932E-7E47FC3824C2}"/>
                </a:ext>
              </a:extLst>
            </p:cNvPr>
            <p:cNvGrpSpPr/>
            <p:nvPr/>
          </p:nvGrpSpPr>
          <p:grpSpPr>
            <a:xfrm>
              <a:off x="1599028" y="3606984"/>
              <a:ext cx="902612" cy="238171"/>
              <a:chOff x="1599028" y="3606984"/>
              <a:chExt cx="902612" cy="238171"/>
            </a:xfrm>
            <a:solidFill>
              <a:schemeClr val="accent4">
                <a:lumMod val="75000"/>
              </a:schemeClr>
            </a:solidFill>
          </p:grpSpPr>
          <p:sp>
            <p:nvSpPr>
              <p:cNvPr id="331" name="手繪多邊形: 圖案 330">
                <a:extLst>
                  <a:ext uri="{FF2B5EF4-FFF2-40B4-BE49-F238E27FC236}">
                    <a16:creationId xmlns:a16="http://schemas.microsoft.com/office/drawing/2014/main" id="{C68F8DA4-F995-44AA-9D57-E846628E935F}"/>
                  </a:ext>
                </a:extLst>
              </p:cNvPr>
              <p:cNvSpPr/>
              <p:nvPr/>
            </p:nvSpPr>
            <p:spPr>
              <a:xfrm>
                <a:off x="1599028"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69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5 w 155737"/>
                  <a:gd name="connsiteY32" fmla="*/ 127590 h 176759"/>
                  <a:gd name="connsiteX33" fmla="*/ 39285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4" y="174903"/>
                      <a:pt x="69038" y="176759"/>
                      <a:pt x="57799" y="176759"/>
                    </a:cubicBezTo>
                    <a:cubicBezTo>
                      <a:pt x="39235" y="176759"/>
                      <a:pt x="24936" y="172244"/>
                      <a:pt x="14952" y="163162"/>
                    </a:cubicBezTo>
                    <a:cubicBezTo>
                      <a:pt x="4967" y="154081"/>
                      <a:pt x="0" y="142491"/>
                      <a:pt x="0" y="128393"/>
                    </a:cubicBezTo>
                    <a:cubicBezTo>
                      <a:pt x="0" y="120114"/>
                      <a:pt x="1907" y="112538"/>
                      <a:pt x="5669" y="105714"/>
                    </a:cubicBezTo>
                    <a:cubicBezTo>
                      <a:pt x="9432"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5"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solidFill>
                <a:srgbClr val="EE6D2B"/>
              </a:solidFill>
              <a:ln w="5012" cap="flat">
                <a:noFill/>
                <a:prstDash val="solid"/>
                <a:miter/>
              </a:ln>
            </p:spPr>
            <p:txBody>
              <a:bodyPr rtlCol="0" anchor="ctr"/>
              <a:lstStyle/>
              <a:p>
                <a:endParaRPr lang="zh-TW" altLang="en-US">
                  <a:solidFill>
                    <a:srgbClr val="EE6D2B"/>
                  </a:solidFill>
                </a:endParaRPr>
              </a:p>
            </p:txBody>
          </p:sp>
          <p:sp>
            <p:nvSpPr>
              <p:cNvPr id="332" name="手繪多邊形: 圖案 331">
                <a:extLst>
                  <a:ext uri="{FF2B5EF4-FFF2-40B4-BE49-F238E27FC236}">
                    <a16:creationId xmlns:a16="http://schemas.microsoft.com/office/drawing/2014/main" id="{BD78060A-7BF4-46CA-936C-12255AE8C386}"/>
                  </a:ext>
                </a:extLst>
              </p:cNvPr>
              <p:cNvSpPr/>
              <p:nvPr/>
            </p:nvSpPr>
            <p:spPr>
              <a:xfrm>
                <a:off x="1789485" y="3607887"/>
                <a:ext cx="28648" cy="233454"/>
              </a:xfrm>
              <a:custGeom>
                <a:avLst/>
                <a:gdLst>
                  <a:gd name="connsiteX0" fmla="*/ 0 w 28648"/>
                  <a:gd name="connsiteY0" fmla="*/ 233455 h 233454"/>
                  <a:gd name="connsiteX1" fmla="*/ 0 w 28648"/>
                  <a:gd name="connsiteY1" fmla="*/ 0 h 233454"/>
                  <a:gd name="connsiteX2" fmla="*/ 28649 w 28648"/>
                  <a:gd name="connsiteY2" fmla="*/ 0 h 233454"/>
                  <a:gd name="connsiteX3" fmla="*/ 28649 w 28648"/>
                  <a:gd name="connsiteY3" fmla="*/ 233455 h 233454"/>
                  <a:gd name="connsiteX4" fmla="*/ 0 w 28648"/>
                  <a:gd name="connsiteY4" fmla="*/ 233455 h 2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8" h="233454">
                    <a:moveTo>
                      <a:pt x="0" y="233455"/>
                    </a:moveTo>
                    <a:lnTo>
                      <a:pt x="0" y="0"/>
                    </a:lnTo>
                    <a:lnTo>
                      <a:pt x="28649" y="0"/>
                    </a:lnTo>
                    <a:lnTo>
                      <a:pt x="28649" y="233455"/>
                    </a:lnTo>
                    <a:lnTo>
                      <a:pt x="0" y="233455"/>
                    </a:lnTo>
                    <a:close/>
                  </a:path>
                </a:pathLst>
              </a:custGeom>
              <a:solidFill>
                <a:srgbClr val="EE6D2B"/>
              </a:solidFill>
              <a:ln w="5012" cap="flat">
                <a:noFill/>
                <a:prstDash val="solid"/>
                <a:miter/>
              </a:ln>
            </p:spPr>
            <p:txBody>
              <a:bodyPr rtlCol="0" anchor="ctr"/>
              <a:lstStyle/>
              <a:p>
                <a:endParaRPr lang="zh-TW" altLang="en-US"/>
              </a:p>
            </p:txBody>
          </p:sp>
          <p:sp>
            <p:nvSpPr>
              <p:cNvPr id="333" name="手繪多邊形: 圖案 332">
                <a:extLst>
                  <a:ext uri="{FF2B5EF4-FFF2-40B4-BE49-F238E27FC236}">
                    <a16:creationId xmlns:a16="http://schemas.microsoft.com/office/drawing/2014/main" id="{0BE4DEDD-25C2-48A0-966F-99E88A4875A3}"/>
                  </a:ext>
                </a:extLst>
              </p:cNvPr>
              <p:cNvSpPr/>
              <p:nvPr/>
            </p:nvSpPr>
            <p:spPr>
              <a:xfrm>
                <a:off x="1845227" y="3672209"/>
                <a:ext cx="155134" cy="169133"/>
              </a:xfrm>
              <a:custGeom>
                <a:avLst/>
                <a:gdLst>
                  <a:gd name="connsiteX0" fmla="*/ 64322 w 155134"/>
                  <a:gd name="connsiteY0" fmla="*/ 169133 h 169133"/>
                  <a:gd name="connsiteX1" fmla="*/ 0 w 155134"/>
                  <a:gd name="connsiteY1" fmla="*/ 0 h 169133"/>
                  <a:gd name="connsiteX2" fmla="*/ 30254 w 155134"/>
                  <a:gd name="connsiteY2" fmla="*/ 0 h 169133"/>
                  <a:gd name="connsiteX3" fmla="*/ 66580 w 155134"/>
                  <a:gd name="connsiteY3" fmla="*/ 101299 h 169133"/>
                  <a:gd name="connsiteX4" fmla="*/ 77417 w 155134"/>
                  <a:gd name="connsiteY4" fmla="*/ 135367 h 169133"/>
                  <a:gd name="connsiteX5" fmla="*/ 88104 w 155134"/>
                  <a:gd name="connsiteY5" fmla="*/ 103206 h 169133"/>
                  <a:gd name="connsiteX6" fmla="*/ 125683 w 155134"/>
                  <a:gd name="connsiteY6" fmla="*/ 0 h 169133"/>
                  <a:gd name="connsiteX7" fmla="*/ 155135 w 155134"/>
                  <a:gd name="connsiteY7" fmla="*/ 0 h 169133"/>
                  <a:gd name="connsiteX8" fmla="*/ 91114 w 155134"/>
                  <a:gd name="connsiteY8" fmla="*/ 169133 h 169133"/>
                  <a:gd name="connsiteX9" fmla="*/ 64322 w 155134"/>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134" h="169133">
                    <a:moveTo>
                      <a:pt x="64322" y="169133"/>
                    </a:moveTo>
                    <a:lnTo>
                      <a:pt x="0" y="0"/>
                    </a:lnTo>
                    <a:lnTo>
                      <a:pt x="30254" y="0"/>
                    </a:lnTo>
                    <a:lnTo>
                      <a:pt x="66580" y="101299"/>
                    </a:lnTo>
                    <a:cubicBezTo>
                      <a:pt x="70493" y="112237"/>
                      <a:pt x="74105" y="123576"/>
                      <a:pt x="77417" y="135367"/>
                    </a:cubicBezTo>
                    <a:cubicBezTo>
                      <a:pt x="79976" y="126436"/>
                      <a:pt x="83538" y="115749"/>
                      <a:pt x="88104" y="103206"/>
                    </a:cubicBezTo>
                    <a:lnTo>
                      <a:pt x="125683" y="0"/>
                    </a:lnTo>
                    <a:lnTo>
                      <a:pt x="155135" y="0"/>
                    </a:lnTo>
                    <a:lnTo>
                      <a:pt x="91114" y="169133"/>
                    </a:lnTo>
                    <a:lnTo>
                      <a:pt x="64322" y="169133"/>
                    </a:lnTo>
                    <a:close/>
                  </a:path>
                </a:pathLst>
              </a:custGeom>
              <a:solidFill>
                <a:srgbClr val="EE6D2B"/>
              </a:solidFill>
              <a:ln w="5012" cap="flat">
                <a:noFill/>
                <a:prstDash val="solid"/>
                <a:miter/>
              </a:ln>
            </p:spPr>
            <p:txBody>
              <a:bodyPr rtlCol="0" anchor="ctr"/>
              <a:lstStyle/>
              <a:p>
                <a:endParaRPr lang="zh-TW" altLang="en-US">
                  <a:solidFill>
                    <a:srgbClr val="EE6D2B"/>
                  </a:solidFill>
                </a:endParaRPr>
              </a:p>
            </p:txBody>
          </p:sp>
          <p:sp>
            <p:nvSpPr>
              <p:cNvPr id="334" name="手繪多邊形: 圖案 333">
                <a:extLst>
                  <a:ext uri="{FF2B5EF4-FFF2-40B4-BE49-F238E27FC236}">
                    <a16:creationId xmlns:a16="http://schemas.microsoft.com/office/drawing/2014/main" id="{1E62CD34-3A08-4A2F-AC10-2397A07233A0}"/>
                  </a:ext>
                </a:extLst>
              </p:cNvPr>
              <p:cNvSpPr/>
              <p:nvPr/>
            </p:nvSpPr>
            <p:spPr>
              <a:xfrm>
                <a:off x="2025800" y="3607887"/>
                <a:ext cx="28648" cy="233504"/>
              </a:xfrm>
              <a:custGeom>
                <a:avLst/>
                <a:gdLst>
                  <a:gd name="connsiteX0" fmla="*/ 0 w 28648"/>
                  <a:gd name="connsiteY0" fmla="*/ 32964 h 233504"/>
                  <a:gd name="connsiteX1" fmla="*/ 0 w 28648"/>
                  <a:gd name="connsiteY1" fmla="*/ 0 h 233504"/>
                  <a:gd name="connsiteX2" fmla="*/ 28649 w 28648"/>
                  <a:gd name="connsiteY2" fmla="*/ 0 h 233504"/>
                  <a:gd name="connsiteX3" fmla="*/ 28649 w 28648"/>
                  <a:gd name="connsiteY3" fmla="*/ 32964 h 233504"/>
                  <a:gd name="connsiteX4" fmla="*/ 0 w 28648"/>
                  <a:gd name="connsiteY4" fmla="*/ 32964 h 233504"/>
                  <a:gd name="connsiteX5" fmla="*/ 0 w 28648"/>
                  <a:gd name="connsiteY5" fmla="*/ 233455 h 233504"/>
                  <a:gd name="connsiteX6" fmla="*/ 0 w 28648"/>
                  <a:gd name="connsiteY6" fmla="*/ 64372 h 233504"/>
                  <a:gd name="connsiteX7" fmla="*/ 28649 w 28648"/>
                  <a:gd name="connsiteY7" fmla="*/ 64372 h 233504"/>
                  <a:gd name="connsiteX8" fmla="*/ 28649 w 28648"/>
                  <a:gd name="connsiteY8" fmla="*/ 233505 h 233504"/>
                  <a:gd name="connsiteX9" fmla="*/ 0 w 28648"/>
                  <a:gd name="connsiteY9" fmla="*/ 233505 h 23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48" h="233504">
                    <a:moveTo>
                      <a:pt x="0" y="32964"/>
                    </a:moveTo>
                    <a:lnTo>
                      <a:pt x="0" y="0"/>
                    </a:lnTo>
                    <a:lnTo>
                      <a:pt x="28649" y="0"/>
                    </a:lnTo>
                    <a:lnTo>
                      <a:pt x="28649" y="32964"/>
                    </a:lnTo>
                    <a:lnTo>
                      <a:pt x="0" y="32964"/>
                    </a:lnTo>
                    <a:close/>
                    <a:moveTo>
                      <a:pt x="0" y="233455"/>
                    </a:moveTo>
                    <a:lnTo>
                      <a:pt x="0" y="64372"/>
                    </a:lnTo>
                    <a:lnTo>
                      <a:pt x="28649" y="64372"/>
                    </a:lnTo>
                    <a:lnTo>
                      <a:pt x="28649" y="233505"/>
                    </a:lnTo>
                    <a:lnTo>
                      <a:pt x="0" y="233505"/>
                    </a:lnTo>
                    <a:close/>
                  </a:path>
                </a:pathLst>
              </a:custGeom>
              <a:solidFill>
                <a:srgbClr val="EE6D2B"/>
              </a:solidFill>
              <a:ln w="5012" cap="flat">
                <a:noFill/>
                <a:prstDash val="solid"/>
                <a:miter/>
              </a:ln>
            </p:spPr>
            <p:txBody>
              <a:bodyPr rtlCol="0" anchor="ctr"/>
              <a:lstStyle/>
              <a:p>
                <a:endParaRPr lang="zh-TW" altLang="en-US"/>
              </a:p>
            </p:txBody>
          </p:sp>
          <p:sp>
            <p:nvSpPr>
              <p:cNvPr id="335" name="手繪多邊形: 圖案 334">
                <a:extLst>
                  <a:ext uri="{FF2B5EF4-FFF2-40B4-BE49-F238E27FC236}">
                    <a16:creationId xmlns:a16="http://schemas.microsoft.com/office/drawing/2014/main" id="{2C2D1F5B-571F-4054-9180-D4C3C576FAC0}"/>
                  </a:ext>
                </a:extLst>
              </p:cNvPr>
              <p:cNvSpPr/>
              <p:nvPr/>
            </p:nvSpPr>
            <p:spPr>
              <a:xfrm>
                <a:off x="2098099" y="3668446"/>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8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3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10" y="0"/>
                      <a:pt x="99192" y="1856"/>
                      <a:pt x="107721" y="5469"/>
                    </a:cubicBezTo>
                    <a:cubicBezTo>
                      <a:pt x="116251" y="9131"/>
                      <a:pt x="122673" y="13948"/>
                      <a:pt x="126888"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3"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solidFill>
                <a:srgbClr val="EE6D2B"/>
              </a:solidFill>
              <a:ln w="5012" cap="flat">
                <a:noFill/>
                <a:prstDash val="solid"/>
                <a:miter/>
              </a:ln>
            </p:spPr>
            <p:txBody>
              <a:bodyPr rtlCol="0" anchor="ctr"/>
              <a:lstStyle/>
              <a:p>
                <a:endParaRPr lang="zh-TW" altLang="en-US">
                  <a:solidFill>
                    <a:srgbClr val="EE6D2B"/>
                  </a:solidFill>
                </a:endParaRPr>
              </a:p>
            </p:txBody>
          </p:sp>
          <p:sp>
            <p:nvSpPr>
              <p:cNvPr id="336" name="手繪多邊形: 圖案 335">
                <a:extLst>
                  <a:ext uri="{FF2B5EF4-FFF2-40B4-BE49-F238E27FC236}">
                    <a16:creationId xmlns:a16="http://schemas.microsoft.com/office/drawing/2014/main" id="{07C36739-D815-4D6A-BD08-2A6263BF6DD2}"/>
                  </a:ext>
                </a:extLst>
              </p:cNvPr>
              <p:cNvSpPr/>
              <p:nvPr/>
            </p:nvSpPr>
            <p:spPr>
              <a:xfrm>
                <a:off x="2293523" y="3606984"/>
                <a:ext cx="85996" cy="234357"/>
              </a:xfrm>
              <a:custGeom>
                <a:avLst/>
                <a:gdLst>
                  <a:gd name="connsiteX0" fmla="*/ 85946 w 85996"/>
                  <a:gd name="connsiteY0" fmla="*/ 234358 h 234357"/>
                  <a:gd name="connsiteX1" fmla="*/ 57298 w 85996"/>
                  <a:gd name="connsiteY1" fmla="*/ 234358 h 234357"/>
                  <a:gd name="connsiteX2" fmla="*/ 57298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8" y="234358"/>
                    </a:lnTo>
                    <a:lnTo>
                      <a:pt x="57298" y="51728"/>
                    </a:lnTo>
                    <a:cubicBezTo>
                      <a:pt x="50374" y="58301"/>
                      <a:pt x="41343" y="64874"/>
                      <a:pt x="30154" y="71496"/>
                    </a:cubicBezTo>
                    <a:cubicBezTo>
                      <a:pt x="18965" y="78069"/>
                      <a:pt x="8881" y="83036"/>
                      <a:pt x="0" y="86297"/>
                    </a:cubicBezTo>
                    <a:lnTo>
                      <a:pt x="0" y="58602"/>
                    </a:lnTo>
                    <a:cubicBezTo>
                      <a:pt x="16005" y="51076"/>
                      <a:pt x="30054" y="41945"/>
                      <a:pt x="42045" y="31208"/>
                    </a:cubicBezTo>
                    <a:cubicBezTo>
                      <a:pt x="54036" y="20471"/>
                      <a:pt x="62516" y="10085"/>
                      <a:pt x="67533" y="0"/>
                    </a:cubicBezTo>
                    <a:lnTo>
                      <a:pt x="85997" y="0"/>
                    </a:lnTo>
                    <a:lnTo>
                      <a:pt x="85997" y="234358"/>
                    </a:lnTo>
                    <a:close/>
                  </a:path>
                </a:pathLst>
              </a:custGeom>
              <a:solidFill>
                <a:srgbClr val="EE6D2B"/>
              </a:solidFill>
              <a:ln w="5012" cap="flat">
                <a:noFill/>
                <a:prstDash val="solid"/>
                <a:miter/>
              </a:ln>
            </p:spPr>
            <p:txBody>
              <a:bodyPr rtlCol="0" anchor="ctr"/>
              <a:lstStyle/>
              <a:p>
                <a:endParaRPr lang="zh-TW" altLang="en-US">
                  <a:solidFill>
                    <a:srgbClr val="EE6D2B"/>
                  </a:solidFill>
                </a:endParaRPr>
              </a:p>
            </p:txBody>
          </p:sp>
          <p:sp>
            <p:nvSpPr>
              <p:cNvPr id="337" name="手繪多邊形: 圖案 336">
                <a:extLst>
                  <a:ext uri="{FF2B5EF4-FFF2-40B4-BE49-F238E27FC236}">
                    <a16:creationId xmlns:a16="http://schemas.microsoft.com/office/drawing/2014/main" id="{0355EDB1-0B75-4724-AC06-00C2D327B17A}"/>
                  </a:ext>
                </a:extLst>
              </p:cNvPr>
              <p:cNvSpPr/>
              <p:nvPr/>
            </p:nvSpPr>
            <p:spPr>
              <a:xfrm>
                <a:off x="2468978"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p>
            </p:txBody>
          </p:sp>
        </p:grpSp>
        <p:grpSp>
          <p:nvGrpSpPr>
            <p:cNvPr id="285" name="群組 284">
              <a:extLst>
                <a:ext uri="{FF2B5EF4-FFF2-40B4-BE49-F238E27FC236}">
                  <a16:creationId xmlns:a16="http://schemas.microsoft.com/office/drawing/2014/main" id="{6D950C83-1429-489F-9186-19FD35713C04}"/>
                </a:ext>
              </a:extLst>
            </p:cNvPr>
            <p:cNvGrpSpPr/>
            <p:nvPr/>
          </p:nvGrpSpPr>
          <p:grpSpPr>
            <a:xfrm>
              <a:off x="2539972" y="3606934"/>
              <a:ext cx="4319242" cy="299231"/>
              <a:chOff x="2539972" y="3606934"/>
              <a:chExt cx="4319242" cy="299231"/>
            </a:xfrm>
            <a:solidFill>
              <a:srgbClr val="11F7C0"/>
            </a:solidFill>
          </p:grpSpPr>
          <p:sp>
            <p:nvSpPr>
              <p:cNvPr id="305" name="手繪多邊形: 圖案 304">
                <a:extLst>
                  <a:ext uri="{FF2B5EF4-FFF2-40B4-BE49-F238E27FC236}">
                    <a16:creationId xmlns:a16="http://schemas.microsoft.com/office/drawing/2014/main" id="{6487963B-1C6C-4926-B3D3-72C37CEB46CD}"/>
                  </a:ext>
                </a:extLst>
              </p:cNvPr>
              <p:cNvSpPr/>
              <p:nvPr/>
            </p:nvSpPr>
            <p:spPr>
              <a:xfrm>
                <a:off x="2539972" y="3668396"/>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7" y="56996"/>
                      <a:pt x="4817" y="48718"/>
                    </a:cubicBezTo>
                    <a:cubicBezTo>
                      <a:pt x="4817"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p>
            </p:txBody>
          </p:sp>
          <p:sp>
            <p:nvSpPr>
              <p:cNvPr id="306" name="手繪多邊形: 圖案 305">
                <a:extLst>
                  <a:ext uri="{FF2B5EF4-FFF2-40B4-BE49-F238E27FC236}">
                    <a16:creationId xmlns:a16="http://schemas.microsoft.com/office/drawing/2014/main" id="{44612628-A574-4970-BAA8-8C39E81A75C7}"/>
                  </a:ext>
                </a:extLst>
              </p:cNvPr>
              <p:cNvSpPr/>
              <p:nvPr/>
            </p:nvSpPr>
            <p:spPr>
              <a:xfrm>
                <a:off x="2706697" y="3606934"/>
                <a:ext cx="152877" cy="238572"/>
              </a:xfrm>
              <a:custGeom>
                <a:avLst/>
                <a:gdLst>
                  <a:gd name="connsiteX0" fmla="*/ 0 w 152877"/>
                  <a:gd name="connsiteY0" fmla="*/ 172796 h 238572"/>
                  <a:gd name="connsiteX1" fmla="*/ 28649 w 152877"/>
                  <a:gd name="connsiteY1" fmla="*/ 168982 h 238572"/>
                  <a:gd name="connsiteX2" fmla="*/ 45457 w 152877"/>
                  <a:gd name="connsiteY2" fmla="*/ 204104 h 238572"/>
                  <a:gd name="connsiteX3" fmla="*/ 74356 w 152877"/>
                  <a:gd name="connsiteY3" fmla="*/ 214841 h 238572"/>
                  <a:gd name="connsiteX4" fmla="*/ 108524 w 152877"/>
                  <a:gd name="connsiteY4" fmla="*/ 200842 h 238572"/>
                  <a:gd name="connsiteX5" fmla="*/ 122472 w 152877"/>
                  <a:gd name="connsiteY5" fmla="*/ 166123 h 238572"/>
                  <a:gd name="connsiteX6" fmla="*/ 109578 w 152877"/>
                  <a:gd name="connsiteY6" fmla="*/ 133560 h 238572"/>
                  <a:gd name="connsiteX7" fmla="*/ 76765 w 152877"/>
                  <a:gd name="connsiteY7" fmla="*/ 120766 h 238572"/>
                  <a:gd name="connsiteX8" fmla="*/ 56545 w 152877"/>
                  <a:gd name="connsiteY8" fmla="*/ 123927 h 238572"/>
                  <a:gd name="connsiteX9" fmla="*/ 59706 w 152877"/>
                  <a:gd name="connsiteY9" fmla="*/ 98791 h 238572"/>
                  <a:gd name="connsiteX10" fmla="*/ 64322 w 152877"/>
                  <a:gd name="connsiteY10" fmla="*/ 99092 h 238572"/>
                  <a:gd name="connsiteX11" fmla="*/ 97286 w 152877"/>
                  <a:gd name="connsiteY11" fmla="*/ 89559 h 238572"/>
                  <a:gd name="connsiteX12" fmla="*/ 111936 w 152877"/>
                  <a:gd name="connsiteY12" fmla="*/ 60107 h 238572"/>
                  <a:gd name="connsiteX13" fmla="*/ 101249 w 152877"/>
                  <a:gd name="connsiteY13" fmla="*/ 33967 h 238572"/>
                  <a:gd name="connsiteX14" fmla="*/ 73704 w 152877"/>
                  <a:gd name="connsiteY14" fmla="*/ 23631 h 238572"/>
                  <a:gd name="connsiteX15" fmla="*/ 45858 w 152877"/>
                  <a:gd name="connsiteY15" fmla="*/ 34118 h 238572"/>
                  <a:gd name="connsiteX16" fmla="*/ 31509 w 152877"/>
                  <a:gd name="connsiteY16" fmla="*/ 65626 h 238572"/>
                  <a:gd name="connsiteX17" fmla="*/ 2860 w 152877"/>
                  <a:gd name="connsiteY17" fmla="*/ 60509 h 238572"/>
                  <a:gd name="connsiteX18" fmla="*/ 26742 w 152877"/>
                  <a:gd name="connsiteY18" fmla="*/ 15855 h 238572"/>
                  <a:gd name="connsiteX19" fmla="*/ 73102 w 152877"/>
                  <a:gd name="connsiteY19" fmla="*/ 0 h 238572"/>
                  <a:gd name="connsiteX20" fmla="*/ 108273 w 152877"/>
                  <a:gd name="connsiteY20" fmla="*/ 8178 h 238572"/>
                  <a:gd name="connsiteX21" fmla="*/ 132858 w 152877"/>
                  <a:gd name="connsiteY21" fmla="*/ 30555 h 238572"/>
                  <a:gd name="connsiteX22" fmla="*/ 141387 w 152877"/>
                  <a:gd name="connsiteY22" fmla="*/ 60659 h 238572"/>
                  <a:gd name="connsiteX23" fmla="*/ 133259 w 152877"/>
                  <a:gd name="connsiteY23" fmla="*/ 88204 h 238572"/>
                  <a:gd name="connsiteX24" fmla="*/ 109227 w 152877"/>
                  <a:gd name="connsiteY24" fmla="*/ 107972 h 238572"/>
                  <a:gd name="connsiteX25" fmla="*/ 141387 w 152877"/>
                  <a:gd name="connsiteY25" fmla="*/ 127791 h 238572"/>
                  <a:gd name="connsiteX26" fmla="*/ 152877 w 152877"/>
                  <a:gd name="connsiteY26" fmla="*/ 165470 h 238572"/>
                  <a:gd name="connsiteX27" fmla="*/ 130600 w 152877"/>
                  <a:gd name="connsiteY27" fmla="*/ 217299 h 238572"/>
                  <a:gd name="connsiteX28" fmla="*/ 74206 w 152877"/>
                  <a:gd name="connsiteY28" fmla="*/ 238572 h 238572"/>
                  <a:gd name="connsiteX29" fmla="*/ 23180 w 152877"/>
                  <a:gd name="connsiteY29" fmla="*/ 220259 h 238572"/>
                  <a:gd name="connsiteX30" fmla="*/ 0 w 152877"/>
                  <a:gd name="connsiteY30" fmla="*/ 172796 h 23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877" h="238572">
                    <a:moveTo>
                      <a:pt x="0" y="172796"/>
                    </a:moveTo>
                    <a:lnTo>
                      <a:pt x="28649" y="168982"/>
                    </a:lnTo>
                    <a:cubicBezTo>
                      <a:pt x="31960" y="185239"/>
                      <a:pt x="37529" y="196929"/>
                      <a:pt x="45457" y="204104"/>
                    </a:cubicBezTo>
                    <a:cubicBezTo>
                      <a:pt x="53384" y="211278"/>
                      <a:pt x="63017" y="214841"/>
                      <a:pt x="74356" y="214841"/>
                    </a:cubicBezTo>
                    <a:cubicBezTo>
                      <a:pt x="87853" y="214841"/>
                      <a:pt x="99242" y="210175"/>
                      <a:pt x="108524" y="200842"/>
                    </a:cubicBezTo>
                    <a:cubicBezTo>
                      <a:pt x="117806" y="191510"/>
                      <a:pt x="122472" y="179920"/>
                      <a:pt x="122472" y="166123"/>
                    </a:cubicBezTo>
                    <a:cubicBezTo>
                      <a:pt x="122472" y="152977"/>
                      <a:pt x="118157" y="142090"/>
                      <a:pt x="109578" y="133560"/>
                    </a:cubicBezTo>
                    <a:cubicBezTo>
                      <a:pt x="100998" y="125031"/>
                      <a:pt x="90061" y="120766"/>
                      <a:pt x="76765" y="120766"/>
                    </a:cubicBezTo>
                    <a:cubicBezTo>
                      <a:pt x="71346" y="120766"/>
                      <a:pt x="64623" y="121820"/>
                      <a:pt x="56545" y="123927"/>
                    </a:cubicBezTo>
                    <a:lnTo>
                      <a:pt x="59706" y="98791"/>
                    </a:lnTo>
                    <a:cubicBezTo>
                      <a:pt x="61612" y="98991"/>
                      <a:pt x="63168" y="99092"/>
                      <a:pt x="64322" y="99092"/>
                    </a:cubicBezTo>
                    <a:cubicBezTo>
                      <a:pt x="76514" y="99092"/>
                      <a:pt x="87502" y="95931"/>
                      <a:pt x="97286" y="89559"/>
                    </a:cubicBezTo>
                    <a:cubicBezTo>
                      <a:pt x="107069" y="83187"/>
                      <a:pt x="111936" y="73353"/>
                      <a:pt x="111936" y="60107"/>
                    </a:cubicBezTo>
                    <a:cubicBezTo>
                      <a:pt x="111936" y="49621"/>
                      <a:pt x="108374" y="40891"/>
                      <a:pt x="101249" y="33967"/>
                    </a:cubicBezTo>
                    <a:cubicBezTo>
                      <a:pt x="94125" y="27043"/>
                      <a:pt x="84943" y="23631"/>
                      <a:pt x="73704" y="23631"/>
                    </a:cubicBezTo>
                    <a:cubicBezTo>
                      <a:pt x="62566" y="23631"/>
                      <a:pt x="53284" y="27144"/>
                      <a:pt x="45858" y="34118"/>
                    </a:cubicBezTo>
                    <a:cubicBezTo>
                      <a:pt x="38433" y="41142"/>
                      <a:pt x="33666" y="51628"/>
                      <a:pt x="31509" y="65626"/>
                    </a:cubicBezTo>
                    <a:lnTo>
                      <a:pt x="2860" y="60509"/>
                    </a:lnTo>
                    <a:cubicBezTo>
                      <a:pt x="6372" y="41292"/>
                      <a:pt x="14350" y="26391"/>
                      <a:pt x="26742" y="15855"/>
                    </a:cubicBezTo>
                    <a:cubicBezTo>
                      <a:pt x="39135" y="5318"/>
                      <a:pt x="54638" y="0"/>
                      <a:pt x="73102" y="0"/>
                    </a:cubicBezTo>
                    <a:cubicBezTo>
                      <a:pt x="85846" y="0"/>
                      <a:pt x="97587" y="2709"/>
                      <a:pt x="108273" y="8178"/>
                    </a:cubicBezTo>
                    <a:cubicBezTo>
                      <a:pt x="119010" y="13647"/>
                      <a:pt x="127189" y="21123"/>
                      <a:pt x="132858" y="30555"/>
                    </a:cubicBezTo>
                    <a:cubicBezTo>
                      <a:pt x="138528" y="39988"/>
                      <a:pt x="141387" y="50022"/>
                      <a:pt x="141387" y="60659"/>
                    </a:cubicBezTo>
                    <a:cubicBezTo>
                      <a:pt x="141387" y="70744"/>
                      <a:pt x="138678" y="79926"/>
                      <a:pt x="133259" y="88204"/>
                    </a:cubicBezTo>
                    <a:cubicBezTo>
                      <a:pt x="127841" y="96483"/>
                      <a:pt x="119813" y="103055"/>
                      <a:pt x="109227" y="107972"/>
                    </a:cubicBezTo>
                    <a:cubicBezTo>
                      <a:pt x="123024" y="111133"/>
                      <a:pt x="133761" y="117756"/>
                      <a:pt x="141387" y="127791"/>
                    </a:cubicBezTo>
                    <a:cubicBezTo>
                      <a:pt x="149014" y="137825"/>
                      <a:pt x="152877" y="150368"/>
                      <a:pt x="152877" y="165470"/>
                    </a:cubicBezTo>
                    <a:cubicBezTo>
                      <a:pt x="152877" y="185841"/>
                      <a:pt x="145452" y="203150"/>
                      <a:pt x="130600" y="217299"/>
                    </a:cubicBezTo>
                    <a:cubicBezTo>
                      <a:pt x="115749" y="231498"/>
                      <a:pt x="96934" y="238572"/>
                      <a:pt x="74206" y="238572"/>
                    </a:cubicBezTo>
                    <a:cubicBezTo>
                      <a:pt x="53735" y="238572"/>
                      <a:pt x="36727" y="232451"/>
                      <a:pt x="23180" y="220259"/>
                    </a:cubicBezTo>
                    <a:cubicBezTo>
                      <a:pt x="9633" y="208017"/>
                      <a:pt x="1907" y="192213"/>
                      <a:pt x="0" y="172796"/>
                    </a:cubicBezTo>
                    <a:close/>
                  </a:path>
                </a:pathLst>
              </a:custGeom>
              <a:grpFill/>
              <a:ln w="5012" cap="flat">
                <a:noFill/>
                <a:prstDash val="solid"/>
                <a:miter/>
              </a:ln>
            </p:spPr>
            <p:txBody>
              <a:bodyPr rtlCol="0" anchor="ctr"/>
              <a:lstStyle/>
              <a:p>
                <a:endParaRPr lang="zh-TW" altLang="en-US"/>
              </a:p>
            </p:txBody>
          </p:sp>
          <p:sp>
            <p:nvSpPr>
              <p:cNvPr id="307" name="手繪多邊形: 圖案 306">
                <a:extLst>
                  <a:ext uri="{FF2B5EF4-FFF2-40B4-BE49-F238E27FC236}">
                    <a16:creationId xmlns:a16="http://schemas.microsoft.com/office/drawing/2014/main" id="{78F04931-1270-4FEF-8031-024D56A87041}"/>
                  </a:ext>
                </a:extLst>
              </p:cNvPr>
              <p:cNvSpPr/>
              <p:nvPr/>
            </p:nvSpPr>
            <p:spPr>
              <a:xfrm>
                <a:off x="2903977"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p>
            </p:txBody>
          </p:sp>
          <p:sp>
            <p:nvSpPr>
              <p:cNvPr id="308" name="手繪多邊形: 圖案 307">
                <a:extLst>
                  <a:ext uri="{FF2B5EF4-FFF2-40B4-BE49-F238E27FC236}">
                    <a16:creationId xmlns:a16="http://schemas.microsoft.com/office/drawing/2014/main" id="{7D03157B-51CF-4C91-8C01-195B5280C3D3}"/>
                  </a:ext>
                </a:extLst>
              </p:cNvPr>
              <p:cNvSpPr/>
              <p:nvPr/>
            </p:nvSpPr>
            <p:spPr>
              <a:xfrm>
                <a:off x="2976779"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1 w 155736"/>
                  <a:gd name="connsiteY6" fmla="*/ 89208 h 176759"/>
                  <a:gd name="connsiteX7" fmla="*/ 41092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656 w 155736"/>
                  <a:gd name="connsiteY28" fmla="*/ 88104 h 176759"/>
                  <a:gd name="connsiteX29" fmla="*/ 70844 w 155736"/>
                  <a:gd name="connsiteY29" fmla="*/ 98941 h 176759"/>
                  <a:gd name="connsiteX30" fmla="*/ 45858 w 155736"/>
                  <a:gd name="connsiteY30" fmla="*/ 104661 h 176759"/>
                  <a:gd name="connsiteX31" fmla="*/ 34569 w 155736"/>
                  <a:gd name="connsiteY31" fmla="*/ 113993 h 176759"/>
                  <a:gd name="connsiteX32" fmla="*/ 30605 w 155736"/>
                  <a:gd name="connsiteY32" fmla="*/ 127590 h 176759"/>
                  <a:gd name="connsiteX33" fmla="*/ 39285 w 155736"/>
                  <a:gd name="connsiteY33" fmla="*/ 146706 h 176759"/>
                  <a:gd name="connsiteX34" fmla="*/ 64673 w 155736"/>
                  <a:gd name="connsiteY34" fmla="*/ 154332 h 176759"/>
                  <a:gd name="connsiteX35" fmla="*/ 94125 w 155736"/>
                  <a:gd name="connsiteY35" fmla="*/ 147107 h 176759"/>
                  <a:gd name="connsiteX36" fmla="*/ 113090 w 155736"/>
                  <a:gd name="connsiteY36" fmla="*/ 127289 h 176759"/>
                  <a:gd name="connsiteX37" fmla="*/ 117706 w 155736"/>
                  <a:gd name="connsiteY37" fmla="*/ 98640 h 176759"/>
                  <a:gd name="connsiteX38" fmla="*/ 11770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4"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grpFill/>
              <a:ln w="5012" cap="flat">
                <a:noFill/>
                <a:prstDash val="solid"/>
                <a:miter/>
              </a:ln>
            </p:spPr>
            <p:txBody>
              <a:bodyPr rtlCol="0" anchor="ctr"/>
              <a:lstStyle/>
              <a:p>
                <a:endParaRPr lang="zh-TW" altLang="en-US"/>
              </a:p>
            </p:txBody>
          </p:sp>
          <p:sp>
            <p:nvSpPr>
              <p:cNvPr id="309" name="手繪多邊形: 圖案 308">
                <a:extLst>
                  <a:ext uri="{FF2B5EF4-FFF2-40B4-BE49-F238E27FC236}">
                    <a16:creationId xmlns:a16="http://schemas.microsoft.com/office/drawing/2014/main" id="{DC74291B-0C09-43D8-9DCF-62C9A53147E5}"/>
                  </a:ext>
                </a:extLst>
              </p:cNvPr>
              <p:cNvSpPr/>
              <p:nvPr/>
            </p:nvSpPr>
            <p:spPr>
              <a:xfrm>
                <a:off x="3167837" y="3668396"/>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0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90 w 146856"/>
                  <a:gd name="connsiteY16" fmla="*/ 89358 h 237769"/>
                  <a:gd name="connsiteX17" fmla="*/ 39185 w 146856"/>
                  <a:gd name="connsiteY17" fmla="*/ 137624 h 237769"/>
                  <a:gd name="connsiteX18" fmla="*/ 71195 w 146856"/>
                  <a:gd name="connsiteY18" fmla="*/ 153228 h 237769"/>
                  <a:gd name="connsiteX19" fmla="*/ 103908 w 146856"/>
                  <a:gd name="connsiteY19" fmla="*/ 137072 h 237769"/>
                  <a:gd name="connsiteX20" fmla="*/ 117505 w 146856"/>
                  <a:gd name="connsiteY20" fmla="*/ 87000 h 237769"/>
                  <a:gd name="connsiteX21" fmla="*/ 104209 w 146856"/>
                  <a:gd name="connsiteY21" fmla="*/ 38583 h 237769"/>
                  <a:gd name="connsiteX22" fmla="*/ 72450 w 146856"/>
                  <a:gd name="connsiteY22" fmla="*/ 22477 h 237769"/>
                  <a:gd name="connsiteX23" fmla="*/ 40038 w 146856"/>
                  <a:gd name="connsiteY23" fmla="*/ 39586 h 237769"/>
                  <a:gd name="connsiteX24" fmla="*/ 2599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5" y="119964"/>
                      <a:pt x="137524" y="133861"/>
                    </a:cubicBezTo>
                    <a:cubicBezTo>
                      <a:pt x="131303" y="147709"/>
                      <a:pt x="122272" y="158346"/>
                      <a:pt x="110430" y="165721"/>
                    </a:cubicBezTo>
                    <a:cubicBezTo>
                      <a:pt x="98590" y="173097"/>
                      <a:pt x="86147" y="176809"/>
                      <a:pt x="73102" y="176809"/>
                    </a:cubicBezTo>
                    <a:cubicBezTo>
                      <a:pt x="63569" y="176809"/>
                      <a:pt x="54989" y="174803"/>
                      <a:pt x="47363" y="170739"/>
                    </a:cubicBezTo>
                    <a:cubicBezTo>
                      <a:pt x="39787" y="166725"/>
                      <a:pt x="33516" y="161607"/>
                      <a:pt x="28649" y="155436"/>
                    </a:cubicBezTo>
                    <a:lnTo>
                      <a:pt x="28649" y="237770"/>
                    </a:lnTo>
                    <a:lnTo>
                      <a:pt x="0" y="237770"/>
                    </a:lnTo>
                    <a:close/>
                    <a:moveTo>
                      <a:pt x="25990" y="89358"/>
                    </a:moveTo>
                    <a:cubicBezTo>
                      <a:pt x="25990" y="111133"/>
                      <a:pt x="30405" y="127188"/>
                      <a:pt x="39185" y="137624"/>
                    </a:cubicBezTo>
                    <a:cubicBezTo>
                      <a:pt x="48015" y="148010"/>
                      <a:pt x="58652" y="153228"/>
                      <a:pt x="71195" y="153228"/>
                    </a:cubicBezTo>
                    <a:cubicBezTo>
                      <a:pt x="83939" y="153228"/>
                      <a:pt x="94827" y="147860"/>
                      <a:pt x="103908" y="137072"/>
                    </a:cubicBezTo>
                    <a:cubicBezTo>
                      <a:pt x="112989" y="126285"/>
                      <a:pt x="117505" y="109628"/>
                      <a:pt x="117505" y="87000"/>
                    </a:cubicBezTo>
                    <a:cubicBezTo>
                      <a:pt x="117505" y="65476"/>
                      <a:pt x="113090" y="49320"/>
                      <a:pt x="104209" y="38583"/>
                    </a:cubicBezTo>
                    <a:cubicBezTo>
                      <a:pt x="95329" y="27846"/>
                      <a:pt x="84742" y="22477"/>
                      <a:pt x="72450" y="22477"/>
                    </a:cubicBezTo>
                    <a:cubicBezTo>
                      <a:pt x="60258" y="22477"/>
                      <a:pt x="49420" y="28197"/>
                      <a:pt x="40038" y="39586"/>
                    </a:cubicBezTo>
                    <a:cubicBezTo>
                      <a:pt x="30656" y="51026"/>
                      <a:pt x="25990" y="67583"/>
                      <a:pt x="25990" y="89358"/>
                    </a:cubicBezTo>
                    <a:close/>
                  </a:path>
                </a:pathLst>
              </a:custGeom>
              <a:grpFill/>
              <a:ln w="5012" cap="flat">
                <a:noFill/>
                <a:prstDash val="solid"/>
                <a:miter/>
              </a:ln>
            </p:spPr>
            <p:txBody>
              <a:bodyPr rtlCol="0" anchor="ctr"/>
              <a:lstStyle/>
              <a:p>
                <a:endParaRPr lang="zh-TW" altLang="en-US"/>
              </a:p>
            </p:txBody>
          </p:sp>
          <p:sp>
            <p:nvSpPr>
              <p:cNvPr id="310" name="手繪多邊形: 圖案 309">
                <a:extLst>
                  <a:ext uri="{FF2B5EF4-FFF2-40B4-BE49-F238E27FC236}">
                    <a16:creationId xmlns:a16="http://schemas.microsoft.com/office/drawing/2014/main" id="{5FE16800-BCCC-4CCF-9FBA-7D164014DE8D}"/>
                  </a:ext>
                </a:extLst>
              </p:cNvPr>
              <p:cNvSpPr/>
              <p:nvPr/>
            </p:nvSpPr>
            <p:spPr>
              <a:xfrm>
                <a:off x="3338074" y="3742501"/>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p>
                <a:endParaRPr lang="zh-TW" altLang="en-US"/>
              </a:p>
            </p:txBody>
          </p:sp>
          <p:sp>
            <p:nvSpPr>
              <p:cNvPr id="311" name="手繪多邊形: 圖案 310">
                <a:extLst>
                  <a:ext uri="{FF2B5EF4-FFF2-40B4-BE49-F238E27FC236}">
                    <a16:creationId xmlns:a16="http://schemas.microsoft.com/office/drawing/2014/main" id="{24368AF6-A79F-4B8F-9BA4-D502262FB55D}"/>
                  </a:ext>
                </a:extLst>
              </p:cNvPr>
              <p:cNvSpPr/>
              <p:nvPr/>
            </p:nvSpPr>
            <p:spPr>
              <a:xfrm>
                <a:off x="3448254" y="3668496"/>
                <a:ext cx="155837" cy="176709"/>
              </a:xfrm>
              <a:custGeom>
                <a:avLst/>
                <a:gdLst>
                  <a:gd name="connsiteX0" fmla="*/ 125332 w 155837"/>
                  <a:gd name="connsiteY0" fmla="*/ 118408 h 176709"/>
                  <a:gd name="connsiteX1" fmla="*/ 154934 w 155837"/>
                  <a:gd name="connsiteY1" fmla="*/ 122071 h 176709"/>
                  <a:gd name="connsiteX2" fmla="*/ 128995 w 155837"/>
                  <a:gd name="connsiteY2" fmla="*/ 162360 h 176709"/>
                  <a:gd name="connsiteX3" fmla="*/ 80578 w 155837"/>
                  <a:gd name="connsiteY3" fmla="*/ 176709 h 176709"/>
                  <a:gd name="connsiteX4" fmla="*/ 21725 w 155837"/>
                  <a:gd name="connsiteY4" fmla="*/ 153880 h 176709"/>
                  <a:gd name="connsiteX5" fmla="*/ 0 w 155837"/>
                  <a:gd name="connsiteY5" fmla="*/ 89810 h 176709"/>
                  <a:gd name="connsiteX6" fmla="*/ 21976 w 155837"/>
                  <a:gd name="connsiteY6" fmla="*/ 23581 h 176709"/>
                  <a:gd name="connsiteX7" fmla="*/ 78972 w 155837"/>
                  <a:gd name="connsiteY7" fmla="*/ 0 h 176709"/>
                  <a:gd name="connsiteX8" fmla="*/ 134363 w 155837"/>
                  <a:gd name="connsiteY8" fmla="*/ 23080 h 176709"/>
                  <a:gd name="connsiteX9" fmla="*/ 155837 w 155837"/>
                  <a:gd name="connsiteY9" fmla="*/ 88054 h 176709"/>
                  <a:gd name="connsiteX10" fmla="*/ 155687 w 155837"/>
                  <a:gd name="connsiteY10" fmla="*/ 95680 h 176709"/>
                  <a:gd name="connsiteX11" fmla="*/ 29552 w 155837"/>
                  <a:gd name="connsiteY11" fmla="*/ 95680 h 176709"/>
                  <a:gd name="connsiteX12" fmla="*/ 45306 w 155837"/>
                  <a:gd name="connsiteY12" fmla="*/ 138377 h 176709"/>
                  <a:gd name="connsiteX13" fmla="*/ 80678 w 155837"/>
                  <a:gd name="connsiteY13" fmla="*/ 153178 h 176709"/>
                  <a:gd name="connsiteX14" fmla="*/ 107571 w 155837"/>
                  <a:gd name="connsiteY14" fmla="*/ 144899 h 176709"/>
                  <a:gd name="connsiteX15" fmla="*/ 125332 w 155837"/>
                  <a:gd name="connsiteY15" fmla="*/ 118408 h 176709"/>
                  <a:gd name="connsiteX16" fmla="*/ 31258 w 155837"/>
                  <a:gd name="connsiteY16" fmla="*/ 72048 h 176709"/>
                  <a:gd name="connsiteX17" fmla="*/ 125684 w 155837"/>
                  <a:gd name="connsiteY17" fmla="*/ 72048 h 176709"/>
                  <a:gd name="connsiteX18" fmla="*/ 114846 w 155837"/>
                  <a:gd name="connsiteY18" fmla="*/ 40038 h 176709"/>
                  <a:gd name="connsiteX19" fmla="*/ 79323 w 155837"/>
                  <a:gd name="connsiteY19" fmla="*/ 23481 h 176709"/>
                  <a:gd name="connsiteX20" fmla="*/ 46109 w 155837"/>
                  <a:gd name="connsiteY20" fmla="*/ 36676 h 176709"/>
                  <a:gd name="connsiteX21" fmla="*/ 31258 w 155837"/>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7"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6" y="114244"/>
                      <a:pt x="35874" y="128493"/>
                      <a:pt x="45306" y="138377"/>
                    </a:cubicBezTo>
                    <a:cubicBezTo>
                      <a:pt x="54739" y="148261"/>
                      <a:pt x="66529" y="153178"/>
                      <a:pt x="80678" y="153178"/>
                    </a:cubicBezTo>
                    <a:cubicBezTo>
                      <a:pt x="91165" y="153178"/>
                      <a:pt x="100145" y="150419"/>
                      <a:pt x="107571" y="144899"/>
                    </a:cubicBezTo>
                    <a:cubicBezTo>
                      <a:pt x="115097" y="139330"/>
                      <a:pt x="121017" y="130500"/>
                      <a:pt x="125332" y="118408"/>
                    </a:cubicBezTo>
                    <a:close/>
                    <a:moveTo>
                      <a:pt x="31258" y="72048"/>
                    </a:moveTo>
                    <a:lnTo>
                      <a:pt x="125684" y="72048"/>
                    </a:lnTo>
                    <a:cubicBezTo>
                      <a:pt x="124429" y="57799"/>
                      <a:pt x="120817" y="47163"/>
                      <a:pt x="114846" y="40038"/>
                    </a:cubicBezTo>
                    <a:cubicBezTo>
                      <a:pt x="105715" y="29000"/>
                      <a:pt x="93874" y="23481"/>
                      <a:pt x="79323" y="23481"/>
                    </a:cubicBezTo>
                    <a:cubicBezTo>
                      <a:pt x="66178" y="23481"/>
                      <a:pt x="55090" y="27896"/>
                      <a:pt x="46109" y="36676"/>
                    </a:cubicBezTo>
                    <a:cubicBezTo>
                      <a:pt x="37178" y="45507"/>
                      <a:pt x="32211" y="57298"/>
                      <a:pt x="31258" y="72048"/>
                    </a:cubicBezTo>
                    <a:close/>
                  </a:path>
                </a:pathLst>
              </a:custGeom>
              <a:grpFill/>
              <a:ln w="5012" cap="flat">
                <a:noFill/>
                <a:prstDash val="solid"/>
                <a:miter/>
              </a:ln>
            </p:spPr>
            <p:txBody>
              <a:bodyPr rtlCol="0" anchor="ctr"/>
              <a:lstStyle/>
              <a:p>
                <a:endParaRPr lang="zh-TW" altLang="en-US"/>
              </a:p>
            </p:txBody>
          </p:sp>
          <p:sp>
            <p:nvSpPr>
              <p:cNvPr id="312" name="手繪多邊形: 圖案 311">
                <a:extLst>
                  <a:ext uri="{FF2B5EF4-FFF2-40B4-BE49-F238E27FC236}">
                    <a16:creationId xmlns:a16="http://schemas.microsoft.com/office/drawing/2014/main" id="{EB33215E-37ED-4172-B49C-519B4021BEC0}"/>
                  </a:ext>
                </a:extLst>
              </p:cNvPr>
              <p:cNvSpPr/>
              <p:nvPr/>
            </p:nvSpPr>
            <p:spPr>
              <a:xfrm>
                <a:off x="3629479"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7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1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706 w 155737"/>
                  <a:gd name="connsiteY28" fmla="*/ 88104 h 176759"/>
                  <a:gd name="connsiteX29" fmla="*/ 70894 w 155737"/>
                  <a:gd name="connsiteY29" fmla="*/ 98941 h 176759"/>
                  <a:gd name="connsiteX30" fmla="*/ 45908 w 155737"/>
                  <a:gd name="connsiteY30" fmla="*/ 104661 h 176759"/>
                  <a:gd name="connsiteX31" fmla="*/ 34619 w 155737"/>
                  <a:gd name="connsiteY31" fmla="*/ 113993 h 176759"/>
                  <a:gd name="connsiteX32" fmla="*/ 30656 w 155737"/>
                  <a:gd name="connsiteY32" fmla="*/ 127590 h 176759"/>
                  <a:gd name="connsiteX33" fmla="*/ 39336 w 155737"/>
                  <a:gd name="connsiteY33" fmla="*/ 146706 h 176759"/>
                  <a:gd name="connsiteX34" fmla="*/ 64723 w 155737"/>
                  <a:gd name="connsiteY34" fmla="*/ 154332 h 176759"/>
                  <a:gd name="connsiteX35" fmla="*/ 94175 w 155737"/>
                  <a:gd name="connsiteY35" fmla="*/ 147107 h 176759"/>
                  <a:gd name="connsiteX36" fmla="*/ 113140 w 155737"/>
                  <a:gd name="connsiteY36" fmla="*/ 127289 h 176759"/>
                  <a:gd name="connsiteX37" fmla="*/ 117756 w 155737"/>
                  <a:gd name="connsiteY37" fmla="*/ 98640 h 176759"/>
                  <a:gd name="connsiteX38" fmla="*/ 11775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7" y="59204"/>
                      <a:pt x="117857" y="58150"/>
                    </a:cubicBezTo>
                    <a:cubicBezTo>
                      <a:pt x="117857" y="46460"/>
                      <a:pt x="115147" y="38232"/>
                      <a:pt x="109728" y="33465"/>
                    </a:cubicBezTo>
                    <a:cubicBezTo>
                      <a:pt x="102403" y="26993"/>
                      <a:pt x="91516" y="23732"/>
                      <a:pt x="77066" y="23732"/>
                    </a:cubicBezTo>
                    <a:cubicBezTo>
                      <a:pt x="63569" y="23732"/>
                      <a:pt x="53635" y="26090"/>
                      <a:pt x="47213" y="30806"/>
                    </a:cubicBezTo>
                    <a:cubicBezTo>
                      <a:pt x="40791" y="35522"/>
                      <a:pt x="36024" y="43901"/>
                      <a:pt x="32964" y="55893"/>
                    </a:cubicBezTo>
                    <a:lnTo>
                      <a:pt x="4917" y="52080"/>
                    </a:lnTo>
                    <a:cubicBezTo>
                      <a:pt x="7476" y="40088"/>
                      <a:pt x="11640" y="30405"/>
                      <a:pt x="17511"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2" y="106768"/>
                      <a:pt x="37279" y="109879"/>
                      <a:pt x="34619" y="113993"/>
                    </a:cubicBezTo>
                    <a:cubicBezTo>
                      <a:pt x="31960" y="118057"/>
                      <a:pt x="30656" y="122623"/>
                      <a:pt x="30656" y="127590"/>
                    </a:cubicBezTo>
                    <a:cubicBezTo>
                      <a:pt x="30656" y="135216"/>
                      <a:pt x="33566" y="141588"/>
                      <a:pt x="39336" y="146706"/>
                    </a:cubicBezTo>
                    <a:cubicBezTo>
                      <a:pt x="45106" y="151823"/>
                      <a:pt x="53585" y="154332"/>
                      <a:pt x="64723" y="154332"/>
                    </a:cubicBezTo>
                    <a:cubicBezTo>
                      <a:pt x="75761" y="154332"/>
                      <a:pt x="85595" y="151924"/>
                      <a:pt x="94175"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p>
                <a:endParaRPr lang="zh-TW" altLang="en-US"/>
              </a:p>
            </p:txBody>
          </p:sp>
          <p:sp>
            <p:nvSpPr>
              <p:cNvPr id="313" name="手繪多邊形: 圖案 312">
                <a:extLst>
                  <a:ext uri="{FF2B5EF4-FFF2-40B4-BE49-F238E27FC236}">
                    <a16:creationId xmlns:a16="http://schemas.microsoft.com/office/drawing/2014/main" id="{7ACC7E4E-B555-4017-A92E-A495175CDDF9}"/>
                  </a:ext>
                </a:extLst>
              </p:cNvPr>
              <p:cNvSpPr/>
              <p:nvPr/>
            </p:nvSpPr>
            <p:spPr>
              <a:xfrm>
                <a:off x="3809098" y="3668396"/>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1" y="42547"/>
                      <a:pt x="101149" y="35723"/>
                      <a:pt x="95028" y="30856"/>
                    </a:cubicBezTo>
                    <a:cubicBezTo>
                      <a:pt x="88906" y="25990"/>
                      <a:pt x="80277" y="23531"/>
                      <a:pt x="69138" y="23531"/>
                    </a:cubicBezTo>
                    <a:cubicBezTo>
                      <a:pt x="55993" y="23531"/>
                      <a:pt x="46560"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3"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p>
            </p:txBody>
          </p:sp>
          <p:sp>
            <p:nvSpPr>
              <p:cNvPr id="314" name="手繪多邊形: 圖案 313">
                <a:extLst>
                  <a:ext uri="{FF2B5EF4-FFF2-40B4-BE49-F238E27FC236}">
                    <a16:creationId xmlns:a16="http://schemas.microsoft.com/office/drawing/2014/main" id="{AF0C6791-A2C8-4E4E-B147-C25750D99C9E}"/>
                  </a:ext>
                </a:extLst>
              </p:cNvPr>
              <p:cNvSpPr/>
              <p:nvPr/>
            </p:nvSpPr>
            <p:spPr>
              <a:xfrm>
                <a:off x="3967896"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3"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a:p>
            </p:txBody>
          </p:sp>
          <p:sp>
            <p:nvSpPr>
              <p:cNvPr id="315" name="手繪多邊形: 圖案 314">
                <a:extLst>
                  <a:ext uri="{FF2B5EF4-FFF2-40B4-BE49-F238E27FC236}">
                    <a16:creationId xmlns:a16="http://schemas.microsoft.com/office/drawing/2014/main" id="{B3178A95-0A9A-4D7B-A5A1-B18A752D2B47}"/>
                  </a:ext>
                </a:extLst>
              </p:cNvPr>
              <p:cNvSpPr/>
              <p:nvPr/>
            </p:nvSpPr>
            <p:spPr>
              <a:xfrm>
                <a:off x="4063124" y="3742501"/>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p>
                <a:endParaRPr lang="zh-TW" altLang="en-US"/>
              </a:p>
            </p:txBody>
          </p:sp>
          <p:sp>
            <p:nvSpPr>
              <p:cNvPr id="316" name="手繪多邊形: 圖案 315">
                <a:extLst>
                  <a:ext uri="{FF2B5EF4-FFF2-40B4-BE49-F238E27FC236}">
                    <a16:creationId xmlns:a16="http://schemas.microsoft.com/office/drawing/2014/main" id="{4309F483-468C-4E51-85C8-E39EC135365C}"/>
                  </a:ext>
                </a:extLst>
              </p:cNvPr>
              <p:cNvSpPr/>
              <p:nvPr/>
            </p:nvSpPr>
            <p:spPr>
              <a:xfrm>
                <a:off x="4196935" y="3606984"/>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4"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p>
                <a:endParaRPr lang="zh-TW" altLang="en-US"/>
              </a:p>
            </p:txBody>
          </p:sp>
          <p:sp>
            <p:nvSpPr>
              <p:cNvPr id="317" name="手繪多邊形: 圖案 316">
                <a:extLst>
                  <a:ext uri="{FF2B5EF4-FFF2-40B4-BE49-F238E27FC236}">
                    <a16:creationId xmlns:a16="http://schemas.microsoft.com/office/drawing/2014/main" id="{28ADDC33-2015-4CE2-88E5-2C7342388068}"/>
                  </a:ext>
                </a:extLst>
              </p:cNvPr>
              <p:cNvSpPr/>
              <p:nvPr/>
            </p:nvSpPr>
            <p:spPr>
              <a:xfrm>
                <a:off x="4372340"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p>
            </p:txBody>
          </p:sp>
          <p:sp>
            <p:nvSpPr>
              <p:cNvPr id="318" name="手繪多邊形: 圖案 317">
                <a:extLst>
                  <a:ext uri="{FF2B5EF4-FFF2-40B4-BE49-F238E27FC236}">
                    <a16:creationId xmlns:a16="http://schemas.microsoft.com/office/drawing/2014/main" id="{41F540A3-D0D8-4CF0-A03B-36BFE454F653}"/>
                  </a:ext>
                </a:extLst>
              </p:cNvPr>
              <p:cNvSpPr/>
              <p:nvPr/>
            </p:nvSpPr>
            <p:spPr>
              <a:xfrm>
                <a:off x="4445141"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6 w 155737"/>
                  <a:gd name="connsiteY32" fmla="*/ 127590 h 176759"/>
                  <a:gd name="connsiteX33" fmla="*/ 39286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2" y="106768"/>
                      <a:pt x="37229" y="109879"/>
                      <a:pt x="34569" y="113993"/>
                    </a:cubicBezTo>
                    <a:cubicBezTo>
                      <a:pt x="31910" y="118057"/>
                      <a:pt x="30606" y="122623"/>
                      <a:pt x="30606" y="127590"/>
                    </a:cubicBezTo>
                    <a:cubicBezTo>
                      <a:pt x="30606" y="135216"/>
                      <a:pt x="33516" y="141588"/>
                      <a:pt x="39286" y="146706"/>
                    </a:cubicBezTo>
                    <a:cubicBezTo>
                      <a:pt x="45056" y="151823"/>
                      <a:pt x="53535" y="154332"/>
                      <a:pt x="64673" y="154332"/>
                    </a:cubicBezTo>
                    <a:cubicBezTo>
                      <a:pt x="75711" y="154332"/>
                      <a:pt x="85545" y="151924"/>
                      <a:pt x="94125" y="147107"/>
                    </a:cubicBezTo>
                    <a:cubicBezTo>
                      <a:pt x="102704" y="142290"/>
                      <a:pt x="109026" y="135668"/>
                      <a:pt x="113090" y="127289"/>
                    </a:cubicBezTo>
                    <a:cubicBezTo>
                      <a:pt x="116151" y="120816"/>
                      <a:pt x="117706" y="111284"/>
                      <a:pt x="117706" y="98640"/>
                    </a:cubicBezTo>
                    <a:lnTo>
                      <a:pt x="117706" y="88104"/>
                    </a:lnTo>
                    <a:close/>
                  </a:path>
                </a:pathLst>
              </a:custGeom>
              <a:grpFill/>
              <a:ln w="5012" cap="flat">
                <a:noFill/>
                <a:prstDash val="solid"/>
                <a:miter/>
              </a:ln>
            </p:spPr>
            <p:txBody>
              <a:bodyPr rtlCol="0" anchor="ctr"/>
              <a:lstStyle/>
              <a:p>
                <a:endParaRPr lang="zh-TW" altLang="en-US"/>
              </a:p>
            </p:txBody>
          </p:sp>
          <p:sp>
            <p:nvSpPr>
              <p:cNvPr id="319" name="手繪多邊形: 圖案 318">
                <a:extLst>
                  <a:ext uri="{FF2B5EF4-FFF2-40B4-BE49-F238E27FC236}">
                    <a16:creationId xmlns:a16="http://schemas.microsoft.com/office/drawing/2014/main" id="{0B026DFF-43B8-4460-B010-1958E57A1C61}"/>
                  </a:ext>
                </a:extLst>
              </p:cNvPr>
              <p:cNvSpPr/>
              <p:nvPr/>
            </p:nvSpPr>
            <p:spPr>
              <a:xfrm>
                <a:off x="4636200" y="3668446"/>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9 w 229139"/>
                  <a:gd name="connsiteY26" fmla="*/ 85093 h 172996"/>
                  <a:gd name="connsiteX27" fmla="*/ 28599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7" y="19266"/>
                      <a:pt x="37981" y="12593"/>
                      <a:pt x="46811" y="7576"/>
                    </a:cubicBezTo>
                    <a:cubicBezTo>
                      <a:pt x="55642" y="2559"/>
                      <a:pt x="65677" y="0"/>
                      <a:pt x="76915" y="0"/>
                    </a:cubicBezTo>
                    <a:cubicBezTo>
                      <a:pt x="89459"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6"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30" y="24785"/>
                      <a:pt x="70493" y="24785"/>
                    </a:cubicBezTo>
                    <a:cubicBezTo>
                      <a:pt x="62415" y="24785"/>
                      <a:pt x="54990" y="26893"/>
                      <a:pt x="48116" y="31157"/>
                    </a:cubicBezTo>
                    <a:cubicBezTo>
                      <a:pt x="41292" y="35422"/>
                      <a:pt x="36325" y="41593"/>
                      <a:pt x="33214" y="49772"/>
                    </a:cubicBezTo>
                    <a:cubicBezTo>
                      <a:pt x="30154" y="57950"/>
                      <a:pt x="28599" y="69740"/>
                      <a:pt x="28599" y="85093"/>
                    </a:cubicBezTo>
                    <a:lnTo>
                      <a:pt x="28599" y="172846"/>
                    </a:lnTo>
                    <a:lnTo>
                      <a:pt x="0" y="172846"/>
                    </a:lnTo>
                    <a:close/>
                  </a:path>
                </a:pathLst>
              </a:custGeom>
              <a:grpFill/>
              <a:ln w="5012" cap="flat">
                <a:noFill/>
                <a:prstDash val="solid"/>
                <a:miter/>
              </a:ln>
            </p:spPr>
            <p:txBody>
              <a:bodyPr rtlCol="0" anchor="ctr"/>
              <a:lstStyle/>
              <a:p>
                <a:endParaRPr lang="zh-TW" altLang="en-US"/>
              </a:p>
            </p:txBody>
          </p:sp>
          <p:sp>
            <p:nvSpPr>
              <p:cNvPr id="320" name="手繪多邊形: 圖案 319">
                <a:extLst>
                  <a:ext uri="{FF2B5EF4-FFF2-40B4-BE49-F238E27FC236}">
                    <a16:creationId xmlns:a16="http://schemas.microsoft.com/office/drawing/2014/main" id="{6FFC27E5-2526-4116-9479-AAB597CCC7D1}"/>
                  </a:ext>
                </a:extLst>
              </p:cNvPr>
              <p:cNvSpPr/>
              <p:nvPr/>
            </p:nvSpPr>
            <p:spPr>
              <a:xfrm>
                <a:off x="4898153"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2 w 155736"/>
                  <a:gd name="connsiteY7" fmla="*/ 79825 h 176759"/>
                  <a:gd name="connsiteX8" fmla="*/ 66579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4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2" y="85043"/>
                      <a:pt x="33465" y="81932"/>
                      <a:pt x="41092" y="79825"/>
                    </a:cubicBezTo>
                    <a:cubicBezTo>
                      <a:pt x="46711" y="78320"/>
                      <a:pt x="55190" y="76915"/>
                      <a:pt x="66579"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1" y="106768"/>
                      <a:pt x="37278" y="109879"/>
                      <a:pt x="34619" y="113993"/>
                    </a:cubicBezTo>
                    <a:cubicBezTo>
                      <a:pt x="31960" y="118057"/>
                      <a:pt x="30656" y="122623"/>
                      <a:pt x="30656" y="127590"/>
                    </a:cubicBezTo>
                    <a:cubicBezTo>
                      <a:pt x="30656" y="135216"/>
                      <a:pt x="33566" y="141588"/>
                      <a:pt x="39335" y="146706"/>
                    </a:cubicBezTo>
                    <a:cubicBezTo>
                      <a:pt x="45105" y="151823"/>
                      <a:pt x="53585" y="154332"/>
                      <a:pt x="64723" y="154332"/>
                    </a:cubicBezTo>
                    <a:cubicBezTo>
                      <a:pt x="75761" y="154332"/>
                      <a:pt x="85595" y="151924"/>
                      <a:pt x="94174"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p>
                <a:endParaRPr lang="zh-TW" altLang="en-US"/>
              </a:p>
            </p:txBody>
          </p:sp>
          <p:sp>
            <p:nvSpPr>
              <p:cNvPr id="321" name="手繪多邊形: 圖案 320">
                <a:extLst>
                  <a:ext uri="{FF2B5EF4-FFF2-40B4-BE49-F238E27FC236}">
                    <a16:creationId xmlns:a16="http://schemas.microsoft.com/office/drawing/2014/main" id="{CD42FC6C-3453-4254-85E3-4D47C161632A}"/>
                  </a:ext>
                </a:extLst>
              </p:cNvPr>
              <p:cNvSpPr/>
              <p:nvPr/>
            </p:nvSpPr>
            <p:spPr>
              <a:xfrm>
                <a:off x="5074110" y="3672259"/>
                <a:ext cx="149716" cy="169082"/>
              </a:xfrm>
              <a:custGeom>
                <a:avLst/>
                <a:gdLst>
                  <a:gd name="connsiteX0" fmla="*/ 0 w 149716"/>
                  <a:gd name="connsiteY0" fmla="*/ 169083 h 169082"/>
                  <a:gd name="connsiteX1" fmla="*/ 0 w 149716"/>
                  <a:gd name="connsiteY1" fmla="*/ 145853 h 169082"/>
                  <a:gd name="connsiteX2" fmla="*/ 107671 w 149716"/>
                  <a:gd name="connsiteY2" fmla="*/ 22277 h 169082"/>
                  <a:gd name="connsiteX3" fmla="*/ 75360 w 149716"/>
                  <a:gd name="connsiteY3" fmla="*/ 23230 h 169082"/>
                  <a:gd name="connsiteX4" fmla="*/ 6422 w 149716"/>
                  <a:gd name="connsiteY4" fmla="*/ 23230 h 169082"/>
                  <a:gd name="connsiteX5" fmla="*/ 6422 w 149716"/>
                  <a:gd name="connsiteY5" fmla="*/ 0 h 169082"/>
                  <a:gd name="connsiteX6" fmla="*/ 144649 w 149716"/>
                  <a:gd name="connsiteY6" fmla="*/ 0 h 169082"/>
                  <a:gd name="connsiteX7" fmla="*/ 144649 w 149716"/>
                  <a:gd name="connsiteY7" fmla="*/ 18965 h 169082"/>
                  <a:gd name="connsiteX8" fmla="*/ 53083 w 149716"/>
                  <a:gd name="connsiteY8" fmla="*/ 126285 h 169082"/>
                  <a:gd name="connsiteX9" fmla="*/ 35422 w 149716"/>
                  <a:gd name="connsiteY9" fmla="*/ 145853 h 169082"/>
                  <a:gd name="connsiteX10" fmla="*/ 71546 w 149716"/>
                  <a:gd name="connsiteY10" fmla="*/ 144398 h 169082"/>
                  <a:gd name="connsiteX11" fmla="*/ 149716 w 149716"/>
                  <a:gd name="connsiteY11" fmla="*/ 144398 h 169082"/>
                  <a:gd name="connsiteX12" fmla="*/ 149716 w 149716"/>
                  <a:gd name="connsiteY12" fmla="*/ 169083 h 169082"/>
                  <a:gd name="connsiteX13" fmla="*/ 0 w 149716"/>
                  <a:gd name="connsiteY13" fmla="*/ 169083 h 16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16" h="169082">
                    <a:moveTo>
                      <a:pt x="0" y="169083"/>
                    </a:moveTo>
                    <a:lnTo>
                      <a:pt x="0" y="145853"/>
                    </a:lnTo>
                    <a:lnTo>
                      <a:pt x="107671" y="22277"/>
                    </a:lnTo>
                    <a:cubicBezTo>
                      <a:pt x="95479" y="22929"/>
                      <a:pt x="84692" y="23230"/>
                      <a:pt x="75360" y="23230"/>
                    </a:cubicBezTo>
                    <a:lnTo>
                      <a:pt x="6422" y="23230"/>
                    </a:lnTo>
                    <a:lnTo>
                      <a:pt x="6422" y="0"/>
                    </a:lnTo>
                    <a:lnTo>
                      <a:pt x="144649" y="0"/>
                    </a:lnTo>
                    <a:lnTo>
                      <a:pt x="144649" y="18965"/>
                    </a:lnTo>
                    <a:lnTo>
                      <a:pt x="53083" y="126285"/>
                    </a:lnTo>
                    <a:lnTo>
                      <a:pt x="35422" y="145853"/>
                    </a:lnTo>
                    <a:cubicBezTo>
                      <a:pt x="48266" y="144899"/>
                      <a:pt x="60308" y="144398"/>
                      <a:pt x="71546" y="144398"/>
                    </a:cubicBezTo>
                    <a:lnTo>
                      <a:pt x="149716" y="144398"/>
                    </a:lnTo>
                    <a:lnTo>
                      <a:pt x="149716" y="169083"/>
                    </a:lnTo>
                    <a:lnTo>
                      <a:pt x="0" y="169083"/>
                    </a:lnTo>
                    <a:close/>
                  </a:path>
                </a:pathLst>
              </a:custGeom>
              <a:grpFill/>
              <a:ln w="5012" cap="flat">
                <a:noFill/>
                <a:prstDash val="solid"/>
                <a:miter/>
              </a:ln>
            </p:spPr>
            <p:txBody>
              <a:bodyPr rtlCol="0" anchor="ctr"/>
              <a:lstStyle/>
              <a:p>
                <a:endParaRPr lang="zh-TW" altLang="en-US"/>
              </a:p>
            </p:txBody>
          </p:sp>
          <p:sp>
            <p:nvSpPr>
              <p:cNvPr id="322" name="手繪多邊形: 圖案 321">
                <a:extLst>
                  <a:ext uri="{FF2B5EF4-FFF2-40B4-BE49-F238E27FC236}">
                    <a16:creationId xmlns:a16="http://schemas.microsoft.com/office/drawing/2014/main" id="{68BE424B-ADC6-4A9E-BDAA-5899C1B1423A}"/>
                  </a:ext>
                </a:extLst>
              </p:cNvPr>
              <p:cNvSpPr/>
              <p:nvPr/>
            </p:nvSpPr>
            <p:spPr>
              <a:xfrm>
                <a:off x="5241637" y="3668396"/>
                <a:ext cx="158446" cy="176709"/>
              </a:xfrm>
              <a:custGeom>
                <a:avLst/>
                <a:gdLst>
                  <a:gd name="connsiteX0" fmla="*/ 0 w 158446"/>
                  <a:gd name="connsiteY0" fmla="*/ 88405 h 176709"/>
                  <a:gd name="connsiteX1" fmla="*/ 26140 w 158446"/>
                  <a:gd name="connsiteY1" fmla="*/ 18815 h 176709"/>
                  <a:gd name="connsiteX2" fmla="*/ 79323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3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0 w 158446"/>
                  <a:gd name="connsiteY11" fmla="*/ 137072 h 176709"/>
                  <a:gd name="connsiteX12" fmla="*/ 79273 w 158446"/>
                  <a:gd name="connsiteY12" fmla="*/ 153228 h 176709"/>
                  <a:gd name="connsiteX13" fmla="*/ 114796 w 158446"/>
                  <a:gd name="connsiteY13" fmla="*/ 136972 h 176709"/>
                  <a:gd name="connsiteX14" fmla="*/ 128945 w 158446"/>
                  <a:gd name="connsiteY14" fmla="*/ 87451 h 176709"/>
                  <a:gd name="connsiteX15" fmla="*/ 114696 w 158446"/>
                  <a:gd name="connsiteY15" fmla="*/ 39938 h 176709"/>
                  <a:gd name="connsiteX16" fmla="*/ 79273 w 158446"/>
                  <a:gd name="connsiteY16" fmla="*/ 23782 h 176709"/>
                  <a:gd name="connsiteX17" fmla="*/ 43600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1" y="6272"/>
                      <a:pt x="58401" y="0"/>
                      <a:pt x="79323"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3" y="176709"/>
                    </a:cubicBezTo>
                    <a:cubicBezTo>
                      <a:pt x="55642" y="176709"/>
                      <a:pt x="36526" y="169133"/>
                      <a:pt x="21926" y="153931"/>
                    </a:cubicBezTo>
                    <a:cubicBezTo>
                      <a:pt x="7325" y="138829"/>
                      <a:pt x="0" y="116953"/>
                      <a:pt x="0" y="88405"/>
                    </a:cubicBezTo>
                    <a:close/>
                    <a:moveTo>
                      <a:pt x="29452" y="88405"/>
                    </a:moveTo>
                    <a:cubicBezTo>
                      <a:pt x="29452" y="110079"/>
                      <a:pt x="34168" y="126285"/>
                      <a:pt x="43600" y="137072"/>
                    </a:cubicBezTo>
                    <a:cubicBezTo>
                      <a:pt x="53033" y="147860"/>
                      <a:pt x="64924" y="153228"/>
                      <a:pt x="79273" y="153228"/>
                    </a:cubicBezTo>
                    <a:cubicBezTo>
                      <a:pt x="93523" y="153228"/>
                      <a:pt x="105313" y="147810"/>
                      <a:pt x="114796" y="136972"/>
                    </a:cubicBezTo>
                    <a:cubicBezTo>
                      <a:pt x="124228" y="126135"/>
                      <a:pt x="128945" y="109628"/>
                      <a:pt x="128945" y="87451"/>
                    </a:cubicBezTo>
                    <a:cubicBezTo>
                      <a:pt x="128945" y="66529"/>
                      <a:pt x="124178" y="50675"/>
                      <a:pt x="114696" y="39938"/>
                    </a:cubicBezTo>
                    <a:cubicBezTo>
                      <a:pt x="105213" y="29150"/>
                      <a:pt x="93372" y="23782"/>
                      <a:pt x="79273" y="23782"/>
                    </a:cubicBezTo>
                    <a:cubicBezTo>
                      <a:pt x="64924" y="23782"/>
                      <a:pt x="53033" y="29150"/>
                      <a:pt x="43600" y="39887"/>
                    </a:cubicBezTo>
                    <a:cubicBezTo>
                      <a:pt x="34218" y="50574"/>
                      <a:pt x="29452" y="66730"/>
                      <a:pt x="29452" y="88405"/>
                    </a:cubicBezTo>
                    <a:close/>
                  </a:path>
                </a:pathLst>
              </a:custGeom>
              <a:grpFill/>
              <a:ln w="5012" cap="flat">
                <a:noFill/>
                <a:prstDash val="solid"/>
                <a:miter/>
              </a:ln>
            </p:spPr>
            <p:txBody>
              <a:bodyPr rtlCol="0" anchor="ctr"/>
              <a:lstStyle/>
              <a:p>
                <a:endParaRPr lang="zh-TW" altLang="en-US"/>
              </a:p>
            </p:txBody>
          </p:sp>
          <p:sp>
            <p:nvSpPr>
              <p:cNvPr id="323" name="手繪多邊形: 圖案 322">
                <a:extLst>
                  <a:ext uri="{FF2B5EF4-FFF2-40B4-BE49-F238E27FC236}">
                    <a16:creationId xmlns:a16="http://schemas.microsoft.com/office/drawing/2014/main" id="{990B9FF9-111E-44D1-9746-B73180218968}"/>
                  </a:ext>
                </a:extLst>
              </p:cNvPr>
              <p:cNvSpPr/>
              <p:nvPr/>
            </p:nvSpPr>
            <p:spPr>
              <a:xfrm>
                <a:off x="5433700" y="3668446"/>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7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2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09" y="0"/>
                      <a:pt x="99192" y="1856"/>
                      <a:pt x="107721" y="5469"/>
                    </a:cubicBezTo>
                    <a:cubicBezTo>
                      <a:pt x="116251" y="9131"/>
                      <a:pt x="122673" y="13948"/>
                      <a:pt x="126887"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2"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grpFill/>
              <a:ln w="5012" cap="flat">
                <a:noFill/>
                <a:prstDash val="solid"/>
                <a:miter/>
              </a:ln>
            </p:spPr>
            <p:txBody>
              <a:bodyPr rtlCol="0" anchor="ctr"/>
              <a:lstStyle/>
              <a:p>
                <a:endParaRPr lang="zh-TW" altLang="en-US"/>
              </a:p>
            </p:txBody>
          </p:sp>
          <p:sp>
            <p:nvSpPr>
              <p:cNvPr id="324" name="手繪多邊形: 圖案 323">
                <a:extLst>
                  <a:ext uri="{FF2B5EF4-FFF2-40B4-BE49-F238E27FC236}">
                    <a16:creationId xmlns:a16="http://schemas.microsoft.com/office/drawing/2014/main" id="{1F6DFC41-D8A1-4498-987B-494EC07860DF}"/>
                  </a:ext>
                </a:extLst>
              </p:cNvPr>
              <p:cNvSpPr/>
              <p:nvPr/>
            </p:nvSpPr>
            <p:spPr>
              <a:xfrm>
                <a:off x="5605342"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1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2 w 155736"/>
                  <a:gd name="connsiteY13" fmla="*/ 30806 h 176759"/>
                  <a:gd name="connsiteX14" fmla="*/ 32963 w 155736"/>
                  <a:gd name="connsiteY14" fmla="*/ 55893 h 176759"/>
                  <a:gd name="connsiteX15" fmla="*/ 4917 w 155736"/>
                  <a:gd name="connsiteY15" fmla="*/ 52080 h 176759"/>
                  <a:gd name="connsiteX16" fmla="*/ 17510 w 155736"/>
                  <a:gd name="connsiteY16" fmla="*/ 23029 h 176759"/>
                  <a:gd name="connsiteX17" fmla="*/ 42847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3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5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1" y="85043"/>
                      <a:pt x="33465" y="81932"/>
                      <a:pt x="41091"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2" y="30806"/>
                    </a:cubicBezTo>
                    <a:cubicBezTo>
                      <a:pt x="40791" y="35522"/>
                      <a:pt x="36024" y="43901"/>
                      <a:pt x="32963" y="55893"/>
                    </a:cubicBezTo>
                    <a:lnTo>
                      <a:pt x="4917" y="52080"/>
                    </a:lnTo>
                    <a:cubicBezTo>
                      <a:pt x="7476" y="40088"/>
                      <a:pt x="11640" y="30405"/>
                      <a:pt x="17510" y="23029"/>
                    </a:cubicBezTo>
                    <a:cubicBezTo>
                      <a:pt x="23331" y="15654"/>
                      <a:pt x="31810" y="9984"/>
                      <a:pt x="42847" y="5971"/>
                    </a:cubicBezTo>
                    <a:cubicBezTo>
                      <a:pt x="53886" y="2007"/>
                      <a:pt x="66679"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3" y="172996"/>
                    </a:lnTo>
                    <a:cubicBezTo>
                      <a:pt x="122823" y="167026"/>
                      <a:pt x="120917" y="160052"/>
                      <a:pt x="120064" y="152074"/>
                    </a:cubicBezTo>
                    <a:close/>
                    <a:moveTo>
                      <a:pt x="117706" y="88104"/>
                    </a:moveTo>
                    <a:cubicBezTo>
                      <a:pt x="107320" y="92368"/>
                      <a:pt x="91716" y="95981"/>
                      <a:pt x="70894" y="98941"/>
                    </a:cubicBezTo>
                    <a:cubicBezTo>
                      <a:pt x="59103" y="100647"/>
                      <a:pt x="50775" y="102554"/>
                      <a:pt x="45908" y="104661"/>
                    </a:cubicBezTo>
                    <a:cubicBezTo>
                      <a:pt x="41041" y="106768"/>
                      <a:pt x="37278" y="109879"/>
                      <a:pt x="34619" y="113993"/>
                    </a:cubicBezTo>
                    <a:cubicBezTo>
                      <a:pt x="31960" y="118057"/>
                      <a:pt x="30656" y="122623"/>
                      <a:pt x="30656" y="127590"/>
                    </a:cubicBezTo>
                    <a:cubicBezTo>
                      <a:pt x="30656" y="135216"/>
                      <a:pt x="33565" y="141588"/>
                      <a:pt x="39335" y="146706"/>
                    </a:cubicBezTo>
                    <a:cubicBezTo>
                      <a:pt x="45105" y="151823"/>
                      <a:pt x="53584" y="154332"/>
                      <a:pt x="64723" y="154332"/>
                    </a:cubicBezTo>
                    <a:cubicBezTo>
                      <a:pt x="75761" y="154332"/>
                      <a:pt x="85595" y="151924"/>
                      <a:pt x="94175" y="147107"/>
                    </a:cubicBezTo>
                    <a:cubicBezTo>
                      <a:pt x="102754" y="142290"/>
                      <a:pt x="109076" y="135668"/>
                      <a:pt x="113140" y="127289"/>
                    </a:cubicBezTo>
                    <a:cubicBezTo>
                      <a:pt x="116200" y="120816"/>
                      <a:pt x="117756" y="111284"/>
                      <a:pt x="117756" y="98640"/>
                    </a:cubicBezTo>
                    <a:lnTo>
                      <a:pt x="117756" y="88104"/>
                    </a:lnTo>
                    <a:close/>
                  </a:path>
                </a:pathLst>
              </a:custGeom>
              <a:grpFill/>
              <a:ln w="5012" cap="flat">
                <a:noFill/>
                <a:prstDash val="solid"/>
                <a:miter/>
              </a:ln>
            </p:spPr>
            <p:txBody>
              <a:bodyPr rtlCol="0" anchor="ctr"/>
              <a:lstStyle/>
              <a:p>
                <a:endParaRPr lang="zh-TW" altLang="en-US"/>
              </a:p>
            </p:txBody>
          </p:sp>
          <p:sp>
            <p:nvSpPr>
              <p:cNvPr id="325" name="手繪多邊形: 圖案 324">
                <a:extLst>
                  <a:ext uri="{FF2B5EF4-FFF2-40B4-BE49-F238E27FC236}">
                    <a16:creationId xmlns:a16="http://schemas.microsoft.com/office/drawing/2014/main" id="{01A2B008-DC2E-431A-AA95-84D1B1157CE4}"/>
                  </a:ext>
                </a:extLst>
              </p:cNvPr>
              <p:cNvSpPr/>
              <p:nvPr/>
            </p:nvSpPr>
            <p:spPr>
              <a:xfrm>
                <a:off x="5775930" y="3672209"/>
                <a:ext cx="231999" cy="169133"/>
              </a:xfrm>
              <a:custGeom>
                <a:avLst/>
                <a:gdLst>
                  <a:gd name="connsiteX0" fmla="*/ 51728 w 231999"/>
                  <a:gd name="connsiteY0" fmla="*/ 169133 h 169133"/>
                  <a:gd name="connsiteX1" fmla="*/ 0 w 231999"/>
                  <a:gd name="connsiteY1" fmla="*/ 0 h 169133"/>
                  <a:gd name="connsiteX2" fmla="*/ 29602 w 231999"/>
                  <a:gd name="connsiteY2" fmla="*/ 0 h 169133"/>
                  <a:gd name="connsiteX3" fmla="*/ 56495 w 231999"/>
                  <a:gd name="connsiteY3" fmla="*/ 97637 h 169133"/>
                  <a:gd name="connsiteX4" fmla="*/ 66529 w 231999"/>
                  <a:gd name="connsiteY4" fmla="*/ 133962 h 169133"/>
                  <a:gd name="connsiteX5" fmla="*/ 75310 w 231999"/>
                  <a:gd name="connsiteY5" fmla="*/ 99092 h 169133"/>
                  <a:gd name="connsiteX6" fmla="*/ 102202 w 231999"/>
                  <a:gd name="connsiteY6" fmla="*/ 50 h 169133"/>
                  <a:gd name="connsiteX7" fmla="*/ 131654 w 231999"/>
                  <a:gd name="connsiteY7" fmla="*/ 50 h 169133"/>
                  <a:gd name="connsiteX8" fmla="*/ 156991 w 231999"/>
                  <a:gd name="connsiteY8" fmla="*/ 98138 h 169133"/>
                  <a:gd name="connsiteX9" fmla="*/ 165420 w 231999"/>
                  <a:gd name="connsiteY9" fmla="*/ 130450 h 169133"/>
                  <a:gd name="connsiteX10" fmla="*/ 175153 w 231999"/>
                  <a:gd name="connsiteY10" fmla="*/ 97787 h 169133"/>
                  <a:gd name="connsiteX11" fmla="*/ 204154 w 231999"/>
                  <a:gd name="connsiteY11" fmla="*/ 0 h 169133"/>
                  <a:gd name="connsiteX12" fmla="*/ 232000 w 231999"/>
                  <a:gd name="connsiteY12" fmla="*/ 0 h 169133"/>
                  <a:gd name="connsiteX13" fmla="*/ 179117 w 231999"/>
                  <a:gd name="connsiteY13" fmla="*/ 169133 h 169133"/>
                  <a:gd name="connsiteX14" fmla="*/ 149315 w 231999"/>
                  <a:gd name="connsiteY14" fmla="*/ 169133 h 169133"/>
                  <a:gd name="connsiteX15" fmla="*/ 122422 w 231999"/>
                  <a:gd name="connsiteY15" fmla="*/ 67834 h 169133"/>
                  <a:gd name="connsiteX16" fmla="*/ 115899 w 231999"/>
                  <a:gd name="connsiteY16" fmla="*/ 39035 h 169133"/>
                  <a:gd name="connsiteX17" fmla="*/ 81681 w 231999"/>
                  <a:gd name="connsiteY17" fmla="*/ 169133 h 169133"/>
                  <a:gd name="connsiteX18" fmla="*/ 51728 w 231999"/>
                  <a:gd name="connsiteY18"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999" h="169133">
                    <a:moveTo>
                      <a:pt x="51728" y="169133"/>
                    </a:moveTo>
                    <a:lnTo>
                      <a:pt x="0" y="0"/>
                    </a:lnTo>
                    <a:lnTo>
                      <a:pt x="29602" y="0"/>
                    </a:lnTo>
                    <a:lnTo>
                      <a:pt x="56495" y="97637"/>
                    </a:lnTo>
                    <a:lnTo>
                      <a:pt x="66529" y="133962"/>
                    </a:lnTo>
                    <a:cubicBezTo>
                      <a:pt x="66931" y="132156"/>
                      <a:pt x="69891" y="120515"/>
                      <a:pt x="75310" y="99092"/>
                    </a:cubicBezTo>
                    <a:lnTo>
                      <a:pt x="102202" y="50"/>
                    </a:lnTo>
                    <a:lnTo>
                      <a:pt x="131654" y="50"/>
                    </a:lnTo>
                    <a:lnTo>
                      <a:pt x="156991" y="98138"/>
                    </a:lnTo>
                    <a:lnTo>
                      <a:pt x="165420" y="130450"/>
                    </a:lnTo>
                    <a:lnTo>
                      <a:pt x="175153" y="97787"/>
                    </a:lnTo>
                    <a:lnTo>
                      <a:pt x="204154" y="0"/>
                    </a:lnTo>
                    <a:lnTo>
                      <a:pt x="232000" y="0"/>
                    </a:lnTo>
                    <a:lnTo>
                      <a:pt x="179117" y="169133"/>
                    </a:lnTo>
                    <a:lnTo>
                      <a:pt x="149315" y="169133"/>
                    </a:lnTo>
                    <a:lnTo>
                      <a:pt x="122422" y="67834"/>
                    </a:lnTo>
                    <a:lnTo>
                      <a:pt x="115899" y="39035"/>
                    </a:lnTo>
                    <a:lnTo>
                      <a:pt x="81681" y="169133"/>
                    </a:lnTo>
                    <a:lnTo>
                      <a:pt x="51728" y="169133"/>
                    </a:lnTo>
                    <a:close/>
                  </a:path>
                </a:pathLst>
              </a:custGeom>
              <a:grpFill/>
              <a:ln w="5012" cap="flat">
                <a:noFill/>
                <a:prstDash val="solid"/>
                <a:miter/>
              </a:ln>
            </p:spPr>
            <p:txBody>
              <a:bodyPr rtlCol="0" anchor="ctr"/>
              <a:lstStyle/>
              <a:p>
                <a:endParaRPr lang="zh-TW" altLang="en-US"/>
              </a:p>
            </p:txBody>
          </p:sp>
          <p:sp>
            <p:nvSpPr>
              <p:cNvPr id="326" name="手繪多邊形: 圖案 325">
                <a:extLst>
                  <a:ext uri="{FF2B5EF4-FFF2-40B4-BE49-F238E27FC236}">
                    <a16:creationId xmlns:a16="http://schemas.microsoft.com/office/drawing/2014/main" id="{C5573C18-6FA1-43EB-B935-D477F1AAF509}"/>
                  </a:ext>
                </a:extLst>
              </p:cNvPr>
              <p:cNvSpPr/>
              <p:nvPr/>
            </p:nvSpPr>
            <p:spPr>
              <a:xfrm>
                <a:off x="6020473" y="3668396"/>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9"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p>
            </p:txBody>
          </p:sp>
          <p:sp>
            <p:nvSpPr>
              <p:cNvPr id="327" name="手繪多邊形: 圖案 326">
                <a:extLst>
                  <a:ext uri="{FF2B5EF4-FFF2-40B4-BE49-F238E27FC236}">
                    <a16:creationId xmlns:a16="http://schemas.microsoft.com/office/drawing/2014/main" id="{03ECDF39-1073-4B1A-B878-E8CD2221B8BE}"/>
                  </a:ext>
                </a:extLst>
              </p:cNvPr>
              <p:cNvSpPr/>
              <p:nvPr/>
            </p:nvSpPr>
            <p:spPr>
              <a:xfrm>
                <a:off x="6203153" y="3808679"/>
                <a:ext cx="32662" cy="32662"/>
              </a:xfrm>
              <a:custGeom>
                <a:avLst/>
                <a:gdLst>
                  <a:gd name="connsiteX0" fmla="*/ 0 w 32662"/>
                  <a:gd name="connsiteY0" fmla="*/ 32663 h 32662"/>
                  <a:gd name="connsiteX1" fmla="*/ 0 w 32662"/>
                  <a:gd name="connsiteY1" fmla="*/ 0 h 32662"/>
                  <a:gd name="connsiteX2" fmla="*/ 32662 w 32662"/>
                  <a:gd name="connsiteY2" fmla="*/ 0 h 32662"/>
                  <a:gd name="connsiteX3" fmla="*/ 32662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2" y="0"/>
                    </a:lnTo>
                    <a:lnTo>
                      <a:pt x="32662" y="32663"/>
                    </a:lnTo>
                    <a:lnTo>
                      <a:pt x="0" y="32663"/>
                    </a:lnTo>
                    <a:close/>
                  </a:path>
                </a:pathLst>
              </a:custGeom>
              <a:grpFill/>
              <a:ln w="5012" cap="flat">
                <a:noFill/>
                <a:prstDash val="solid"/>
                <a:miter/>
              </a:ln>
            </p:spPr>
            <p:txBody>
              <a:bodyPr rtlCol="0" anchor="ctr"/>
              <a:lstStyle/>
              <a:p>
                <a:endParaRPr lang="zh-TW" altLang="en-US"/>
              </a:p>
            </p:txBody>
          </p:sp>
          <p:sp>
            <p:nvSpPr>
              <p:cNvPr id="328" name="手繪多邊形: 圖案 327">
                <a:extLst>
                  <a:ext uri="{FF2B5EF4-FFF2-40B4-BE49-F238E27FC236}">
                    <a16:creationId xmlns:a16="http://schemas.microsoft.com/office/drawing/2014/main" id="{20C3F59C-AB55-4EDD-BFB1-4550173D4998}"/>
                  </a:ext>
                </a:extLst>
              </p:cNvPr>
              <p:cNvSpPr/>
              <p:nvPr/>
            </p:nvSpPr>
            <p:spPr>
              <a:xfrm>
                <a:off x="6276857" y="3668446"/>
                <a:ext cx="147307" cy="176759"/>
              </a:xfrm>
              <a:custGeom>
                <a:avLst/>
                <a:gdLst>
                  <a:gd name="connsiteX0" fmla="*/ 119111 w 147307"/>
                  <a:gd name="connsiteY0" fmla="*/ 110983 h 176759"/>
                  <a:gd name="connsiteX1" fmla="*/ 147308 w 147307"/>
                  <a:gd name="connsiteY1" fmla="*/ 114645 h 176759"/>
                  <a:gd name="connsiteX2" fmla="*/ 123677 w 147307"/>
                  <a:gd name="connsiteY2" fmla="*/ 160252 h 176759"/>
                  <a:gd name="connsiteX3" fmla="*/ 76915 w 147307"/>
                  <a:gd name="connsiteY3" fmla="*/ 176759 h 176759"/>
                  <a:gd name="connsiteX4" fmla="*/ 21123 w 147307"/>
                  <a:gd name="connsiteY4" fmla="*/ 154081 h 176759"/>
                  <a:gd name="connsiteX5" fmla="*/ 0 w 147307"/>
                  <a:gd name="connsiteY5" fmla="*/ 89007 h 176759"/>
                  <a:gd name="connsiteX6" fmla="*/ 9082 w 147307"/>
                  <a:gd name="connsiteY6" fmla="*/ 41092 h 176759"/>
                  <a:gd name="connsiteX7" fmla="*/ 36726 w 147307"/>
                  <a:gd name="connsiteY7" fmla="*/ 10285 h 176759"/>
                  <a:gd name="connsiteX8" fmla="*/ 77116 w 147307"/>
                  <a:gd name="connsiteY8" fmla="*/ 0 h 176759"/>
                  <a:gd name="connsiteX9" fmla="*/ 122171 w 147307"/>
                  <a:gd name="connsiteY9" fmla="*/ 13948 h 176759"/>
                  <a:gd name="connsiteX10" fmla="*/ 144649 w 147307"/>
                  <a:gd name="connsiteY10" fmla="*/ 53535 h 176759"/>
                  <a:gd name="connsiteX11" fmla="*/ 116803 w 147307"/>
                  <a:gd name="connsiteY11" fmla="*/ 57849 h 176759"/>
                  <a:gd name="connsiteX12" fmla="*/ 102704 w 147307"/>
                  <a:gd name="connsiteY12" fmla="*/ 32211 h 176759"/>
                  <a:gd name="connsiteX13" fmla="*/ 78270 w 147307"/>
                  <a:gd name="connsiteY13" fmla="*/ 23631 h 176759"/>
                  <a:gd name="connsiteX14" fmla="*/ 43098 w 147307"/>
                  <a:gd name="connsiteY14" fmla="*/ 39135 h 176759"/>
                  <a:gd name="connsiteX15" fmla="*/ 29552 w 147307"/>
                  <a:gd name="connsiteY15" fmla="*/ 88254 h 176759"/>
                  <a:gd name="connsiteX16" fmla="*/ 42597 w 147307"/>
                  <a:gd name="connsiteY16" fmla="*/ 137775 h 176759"/>
                  <a:gd name="connsiteX17" fmla="*/ 76664 w 147307"/>
                  <a:gd name="connsiteY17" fmla="*/ 153228 h 176759"/>
                  <a:gd name="connsiteX18" fmla="*/ 104862 w 147307"/>
                  <a:gd name="connsiteY18" fmla="*/ 142893 h 176759"/>
                  <a:gd name="connsiteX19" fmla="*/ 119111 w 147307"/>
                  <a:gd name="connsiteY19" fmla="*/ 110983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307" h="176759">
                    <a:moveTo>
                      <a:pt x="119111" y="110983"/>
                    </a:moveTo>
                    <a:lnTo>
                      <a:pt x="147308" y="114645"/>
                    </a:lnTo>
                    <a:cubicBezTo>
                      <a:pt x="144247" y="134062"/>
                      <a:pt x="136320" y="149265"/>
                      <a:pt x="123677" y="160252"/>
                    </a:cubicBezTo>
                    <a:cubicBezTo>
                      <a:pt x="110983" y="171240"/>
                      <a:pt x="95429" y="176759"/>
                      <a:pt x="76915" y="176759"/>
                    </a:cubicBezTo>
                    <a:cubicBezTo>
                      <a:pt x="53785" y="176759"/>
                      <a:pt x="35171" y="169183"/>
                      <a:pt x="21123" y="154081"/>
                    </a:cubicBezTo>
                    <a:cubicBezTo>
                      <a:pt x="7075" y="138929"/>
                      <a:pt x="0" y="117254"/>
                      <a:pt x="0" y="89007"/>
                    </a:cubicBezTo>
                    <a:cubicBezTo>
                      <a:pt x="0" y="70744"/>
                      <a:pt x="3010" y="54789"/>
                      <a:pt x="9082" y="41092"/>
                    </a:cubicBezTo>
                    <a:cubicBezTo>
                      <a:pt x="15152" y="27394"/>
                      <a:pt x="24334" y="17109"/>
                      <a:pt x="36726" y="10285"/>
                    </a:cubicBezTo>
                    <a:cubicBezTo>
                      <a:pt x="49069" y="3462"/>
                      <a:pt x="62566" y="0"/>
                      <a:pt x="77116" y="0"/>
                    </a:cubicBezTo>
                    <a:cubicBezTo>
                      <a:pt x="95479" y="0"/>
                      <a:pt x="110481" y="4666"/>
                      <a:pt x="122171" y="13948"/>
                    </a:cubicBezTo>
                    <a:cubicBezTo>
                      <a:pt x="133862" y="23230"/>
                      <a:pt x="141338" y="36426"/>
                      <a:pt x="144649" y="53535"/>
                    </a:cubicBezTo>
                    <a:lnTo>
                      <a:pt x="116803" y="57849"/>
                    </a:lnTo>
                    <a:cubicBezTo>
                      <a:pt x="114144" y="46510"/>
                      <a:pt x="109428" y="37931"/>
                      <a:pt x="102704" y="32211"/>
                    </a:cubicBezTo>
                    <a:cubicBezTo>
                      <a:pt x="95981" y="26491"/>
                      <a:pt x="87803" y="23631"/>
                      <a:pt x="78270" y="23631"/>
                    </a:cubicBezTo>
                    <a:cubicBezTo>
                      <a:pt x="63820" y="23631"/>
                      <a:pt x="52080" y="28799"/>
                      <a:pt x="43098" y="39135"/>
                    </a:cubicBezTo>
                    <a:cubicBezTo>
                      <a:pt x="34068" y="49471"/>
                      <a:pt x="29552" y="65877"/>
                      <a:pt x="29552" y="88254"/>
                    </a:cubicBezTo>
                    <a:cubicBezTo>
                      <a:pt x="29552" y="110983"/>
                      <a:pt x="33917" y="127489"/>
                      <a:pt x="42597" y="137775"/>
                    </a:cubicBezTo>
                    <a:cubicBezTo>
                      <a:pt x="51277" y="148060"/>
                      <a:pt x="62666" y="153228"/>
                      <a:pt x="76664" y="153228"/>
                    </a:cubicBezTo>
                    <a:cubicBezTo>
                      <a:pt x="87903" y="153228"/>
                      <a:pt x="97286" y="149766"/>
                      <a:pt x="104862" y="142893"/>
                    </a:cubicBezTo>
                    <a:cubicBezTo>
                      <a:pt x="112337" y="135919"/>
                      <a:pt x="117104" y="125282"/>
                      <a:pt x="119111" y="110983"/>
                    </a:cubicBezTo>
                    <a:close/>
                  </a:path>
                </a:pathLst>
              </a:custGeom>
              <a:grpFill/>
              <a:ln w="5012" cap="flat">
                <a:noFill/>
                <a:prstDash val="solid"/>
                <a:miter/>
              </a:ln>
            </p:spPr>
            <p:txBody>
              <a:bodyPr rtlCol="0" anchor="ctr"/>
              <a:lstStyle/>
              <a:p>
                <a:endParaRPr lang="zh-TW" altLang="en-US"/>
              </a:p>
            </p:txBody>
          </p:sp>
          <p:sp>
            <p:nvSpPr>
              <p:cNvPr id="329" name="手繪多邊形: 圖案 328">
                <a:extLst>
                  <a:ext uri="{FF2B5EF4-FFF2-40B4-BE49-F238E27FC236}">
                    <a16:creationId xmlns:a16="http://schemas.microsoft.com/office/drawing/2014/main" id="{CF7EA27A-F68A-4D0D-B085-A18153C07E98}"/>
                  </a:ext>
                </a:extLst>
              </p:cNvPr>
              <p:cNvSpPr/>
              <p:nvPr/>
            </p:nvSpPr>
            <p:spPr>
              <a:xfrm>
                <a:off x="6438012" y="3668396"/>
                <a:ext cx="158446" cy="176709"/>
              </a:xfrm>
              <a:custGeom>
                <a:avLst/>
                <a:gdLst>
                  <a:gd name="connsiteX0" fmla="*/ 0 w 158446"/>
                  <a:gd name="connsiteY0" fmla="*/ 88405 h 176709"/>
                  <a:gd name="connsiteX1" fmla="*/ 26140 w 158446"/>
                  <a:gd name="connsiteY1" fmla="*/ 18815 h 176709"/>
                  <a:gd name="connsiteX2" fmla="*/ 79324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4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1 w 158446"/>
                  <a:gd name="connsiteY11" fmla="*/ 137072 h 176709"/>
                  <a:gd name="connsiteX12" fmla="*/ 79274 w 158446"/>
                  <a:gd name="connsiteY12" fmla="*/ 153228 h 176709"/>
                  <a:gd name="connsiteX13" fmla="*/ 114796 w 158446"/>
                  <a:gd name="connsiteY13" fmla="*/ 136972 h 176709"/>
                  <a:gd name="connsiteX14" fmla="*/ 128944 w 158446"/>
                  <a:gd name="connsiteY14" fmla="*/ 87451 h 176709"/>
                  <a:gd name="connsiteX15" fmla="*/ 114695 w 158446"/>
                  <a:gd name="connsiteY15" fmla="*/ 39938 h 176709"/>
                  <a:gd name="connsiteX16" fmla="*/ 79274 w 158446"/>
                  <a:gd name="connsiteY16" fmla="*/ 23782 h 176709"/>
                  <a:gd name="connsiteX17" fmla="*/ 43601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0" y="6272"/>
                      <a:pt x="58401" y="0"/>
                      <a:pt x="79324"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4" y="176709"/>
                    </a:cubicBezTo>
                    <a:cubicBezTo>
                      <a:pt x="55642" y="176709"/>
                      <a:pt x="36526" y="169133"/>
                      <a:pt x="21926" y="153931"/>
                    </a:cubicBezTo>
                    <a:cubicBezTo>
                      <a:pt x="7325" y="138829"/>
                      <a:pt x="0" y="116953"/>
                      <a:pt x="0" y="88405"/>
                    </a:cubicBezTo>
                    <a:close/>
                    <a:moveTo>
                      <a:pt x="29452" y="88405"/>
                    </a:moveTo>
                    <a:cubicBezTo>
                      <a:pt x="29452" y="110079"/>
                      <a:pt x="34168" y="126285"/>
                      <a:pt x="43601" y="137072"/>
                    </a:cubicBezTo>
                    <a:cubicBezTo>
                      <a:pt x="53033" y="147860"/>
                      <a:pt x="64924" y="153228"/>
                      <a:pt x="79274" y="153228"/>
                    </a:cubicBezTo>
                    <a:cubicBezTo>
                      <a:pt x="93523" y="153228"/>
                      <a:pt x="105313" y="147810"/>
                      <a:pt x="114796" y="136972"/>
                    </a:cubicBezTo>
                    <a:cubicBezTo>
                      <a:pt x="124228" y="126135"/>
                      <a:pt x="128944" y="109628"/>
                      <a:pt x="128944" y="87451"/>
                    </a:cubicBezTo>
                    <a:cubicBezTo>
                      <a:pt x="128944" y="66529"/>
                      <a:pt x="124178" y="50675"/>
                      <a:pt x="114695" y="39938"/>
                    </a:cubicBezTo>
                    <a:cubicBezTo>
                      <a:pt x="105213" y="29150"/>
                      <a:pt x="93372" y="23782"/>
                      <a:pt x="79274" y="23782"/>
                    </a:cubicBezTo>
                    <a:cubicBezTo>
                      <a:pt x="64924" y="23782"/>
                      <a:pt x="53033" y="29150"/>
                      <a:pt x="43601" y="39887"/>
                    </a:cubicBezTo>
                    <a:cubicBezTo>
                      <a:pt x="34168" y="50574"/>
                      <a:pt x="29452" y="66730"/>
                      <a:pt x="29452" y="88405"/>
                    </a:cubicBezTo>
                    <a:close/>
                  </a:path>
                </a:pathLst>
              </a:custGeom>
              <a:grpFill/>
              <a:ln w="5012" cap="flat">
                <a:noFill/>
                <a:prstDash val="solid"/>
                <a:miter/>
              </a:ln>
            </p:spPr>
            <p:txBody>
              <a:bodyPr rtlCol="0" anchor="ctr"/>
              <a:lstStyle/>
              <a:p>
                <a:endParaRPr lang="zh-TW" altLang="en-US"/>
              </a:p>
            </p:txBody>
          </p:sp>
          <p:sp>
            <p:nvSpPr>
              <p:cNvPr id="330" name="手繪多邊形: 圖案 329">
                <a:extLst>
                  <a:ext uri="{FF2B5EF4-FFF2-40B4-BE49-F238E27FC236}">
                    <a16:creationId xmlns:a16="http://schemas.microsoft.com/office/drawing/2014/main" id="{15361C20-13F7-4582-9F1C-EF6422F7F400}"/>
                  </a:ext>
                </a:extLst>
              </p:cNvPr>
              <p:cNvSpPr/>
              <p:nvPr/>
            </p:nvSpPr>
            <p:spPr>
              <a:xfrm>
                <a:off x="6630075" y="3668446"/>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8 w 229139"/>
                  <a:gd name="connsiteY26" fmla="*/ 85093 h 172996"/>
                  <a:gd name="connsiteX27" fmla="*/ 28598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6" y="19266"/>
                      <a:pt x="37981" y="12593"/>
                      <a:pt x="46811" y="7576"/>
                    </a:cubicBezTo>
                    <a:cubicBezTo>
                      <a:pt x="55642" y="2559"/>
                      <a:pt x="65676" y="0"/>
                      <a:pt x="76915" y="0"/>
                    </a:cubicBezTo>
                    <a:cubicBezTo>
                      <a:pt x="89458"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5"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29" y="24785"/>
                      <a:pt x="70493" y="24785"/>
                    </a:cubicBezTo>
                    <a:cubicBezTo>
                      <a:pt x="62415" y="24785"/>
                      <a:pt x="54989" y="26893"/>
                      <a:pt x="48116" y="31157"/>
                    </a:cubicBezTo>
                    <a:cubicBezTo>
                      <a:pt x="41292" y="35422"/>
                      <a:pt x="36325" y="41593"/>
                      <a:pt x="33214" y="49772"/>
                    </a:cubicBezTo>
                    <a:cubicBezTo>
                      <a:pt x="30154" y="57950"/>
                      <a:pt x="28598" y="69740"/>
                      <a:pt x="28598" y="85093"/>
                    </a:cubicBezTo>
                    <a:lnTo>
                      <a:pt x="28598" y="172846"/>
                    </a:lnTo>
                    <a:lnTo>
                      <a:pt x="0" y="172846"/>
                    </a:lnTo>
                    <a:close/>
                  </a:path>
                </a:pathLst>
              </a:custGeom>
              <a:grpFill/>
              <a:ln w="5012" cap="flat">
                <a:noFill/>
                <a:prstDash val="solid"/>
                <a:miter/>
              </a:ln>
            </p:spPr>
            <p:txBody>
              <a:bodyPr rtlCol="0" anchor="ctr"/>
              <a:lstStyle/>
              <a:p>
                <a:endParaRPr lang="zh-TW" altLang="en-US"/>
              </a:p>
            </p:txBody>
          </p:sp>
        </p:grpSp>
        <p:grpSp>
          <p:nvGrpSpPr>
            <p:cNvPr id="286" name="群組 285">
              <a:extLst>
                <a:ext uri="{FF2B5EF4-FFF2-40B4-BE49-F238E27FC236}">
                  <a16:creationId xmlns:a16="http://schemas.microsoft.com/office/drawing/2014/main" id="{EC198E44-33F0-4774-8EB9-7B595D8F08A8}"/>
                </a:ext>
              </a:extLst>
            </p:cNvPr>
            <p:cNvGrpSpPr/>
            <p:nvPr/>
          </p:nvGrpSpPr>
          <p:grpSpPr>
            <a:xfrm>
              <a:off x="6880237" y="3603924"/>
              <a:ext cx="737794" cy="241432"/>
              <a:chOff x="6880237" y="3603924"/>
              <a:chExt cx="737794" cy="241432"/>
            </a:xfrm>
            <a:solidFill>
              <a:schemeClr val="accent4">
                <a:lumMod val="60000"/>
                <a:lumOff val="40000"/>
              </a:schemeClr>
            </a:solidFill>
          </p:grpSpPr>
          <p:sp>
            <p:nvSpPr>
              <p:cNvPr id="299" name="手繪多邊形: 圖案 298">
                <a:extLst>
                  <a:ext uri="{FF2B5EF4-FFF2-40B4-BE49-F238E27FC236}">
                    <a16:creationId xmlns:a16="http://schemas.microsoft.com/office/drawing/2014/main" id="{2449374D-0F8C-418C-AA7D-5F6E503F4393}"/>
                  </a:ext>
                </a:extLst>
              </p:cNvPr>
              <p:cNvSpPr/>
              <p:nvPr/>
            </p:nvSpPr>
            <p:spPr>
              <a:xfrm>
                <a:off x="6880237" y="3603924"/>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79" y="241432"/>
                    </a:lnTo>
                    <a:lnTo>
                      <a:pt x="0" y="241432"/>
                    </a:lnTo>
                    <a:close/>
                  </a:path>
                </a:pathLst>
              </a:custGeom>
              <a:grpFill/>
              <a:ln w="5012" cap="flat">
                <a:noFill/>
                <a:prstDash val="solid"/>
                <a:miter/>
              </a:ln>
            </p:spPr>
            <p:txBody>
              <a:bodyPr rtlCol="0" anchor="ctr"/>
              <a:lstStyle/>
              <a:p>
                <a:endParaRPr lang="zh-TW" altLang="en-US"/>
              </a:p>
            </p:txBody>
          </p:sp>
          <p:sp>
            <p:nvSpPr>
              <p:cNvPr id="300" name="手繪多邊形: 圖案 299">
                <a:extLst>
                  <a:ext uri="{FF2B5EF4-FFF2-40B4-BE49-F238E27FC236}">
                    <a16:creationId xmlns:a16="http://schemas.microsoft.com/office/drawing/2014/main" id="{328DB3E8-75E8-45F9-9290-00469353D461}"/>
                  </a:ext>
                </a:extLst>
              </p:cNvPr>
              <p:cNvSpPr/>
              <p:nvPr/>
            </p:nvSpPr>
            <p:spPr>
              <a:xfrm>
                <a:off x="6976619" y="3613155"/>
                <a:ext cx="82484" cy="230444"/>
              </a:xfrm>
              <a:custGeom>
                <a:avLst/>
                <a:gdLst>
                  <a:gd name="connsiteX0" fmla="*/ 78320 w 82484"/>
                  <a:gd name="connsiteY0" fmla="*/ 202548 h 230444"/>
                  <a:gd name="connsiteX1" fmla="*/ 82485 w 82484"/>
                  <a:gd name="connsiteY1" fmla="*/ 227886 h 230444"/>
                  <a:gd name="connsiteX2" fmla="*/ 60810 w 82484"/>
                  <a:gd name="connsiteY2" fmla="*/ 230444 h 230444"/>
                  <a:gd name="connsiteX3" fmla="*/ 36627 w 82484"/>
                  <a:gd name="connsiteY3" fmla="*/ 225527 h 230444"/>
                  <a:gd name="connsiteX4" fmla="*/ 24535 w 82484"/>
                  <a:gd name="connsiteY4" fmla="*/ 212533 h 230444"/>
                  <a:gd name="connsiteX5" fmla="*/ 21023 w 82484"/>
                  <a:gd name="connsiteY5" fmla="*/ 178666 h 230444"/>
                  <a:gd name="connsiteX6" fmla="*/ 21023 w 82484"/>
                  <a:gd name="connsiteY6" fmla="*/ 81381 h 230444"/>
                  <a:gd name="connsiteX7" fmla="*/ 0 w 82484"/>
                  <a:gd name="connsiteY7" fmla="*/ 81381 h 230444"/>
                  <a:gd name="connsiteX8" fmla="*/ 0 w 82484"/>
                  <a:gd name="connsiteY8" fmla="*/ 59104 h 230444"/>
                  <a:gd name="connsiteX9" fmla="*/ 21023 w 82484"/>
                  <a:gd name="connsiteY9" fmla="*/ 59104 h 230444"/>
                  <a:gd name="connsiteX10" fmla="*/ 21023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5" y="227886"/>
                    </a:lnTo>
                    <a:cubicBezTo>
                      <a:pt x="74407" y="229591"/>
                      <a:pt x="67182" y="230444"/>
                      <a:pt x="60810" y="230444"/>
                    </a:cubicBezTo>
                    <a:cubicBezTo>
                      <a:pt x="50424" y="230444"/>
                      <a:pt x="42346" y="228789"/>
                      <a:pt x="36627" y="225527"/>
                    </a:cubicBezTo>
                    <a:cubicBezTo>
                      <a:pt x="30907" y="222216"/>
                      <a:pt x="26842" y="217901"/>
                      <a:pt x="24535" y="212533"/>
                    </a:cubicBezTo>
                    <a:cubicBezTo>
                      <a:pt x="22177" y="207164"/>
                      <a:pt x="21023" y="195875"/>
                      <a:pt x="21023" y="178666"/>
                    </a:cubicBezTo>
                    <a:lnTo>
                      <a:pt x="21023" y="81381"/>
                    </a:lnTo>
                    <a:lnTo>
                      <a:pt x="0" y="81381"/>
                    </a:lnTo>
                    <a:lnTo>
                      <a:pt x="0" y="59104"/>
                    </a:lnTo>
                    <a:lnTo>
                      <a:pt x="21023" y="59104"/>
                    </a:lnTo>
                    <a:lnTo>
                      <a:pt x="21023"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p>
                <a:endParaRPr lang="zh-TW" altLang="en-US"/>
              </a:p>
            </p:txBody>
          </p:sp>
          <p:sp>
            <p:nvSpPr>
              <p:cNvPr id="301" name="手繪多邊形: 圖案 300">
                <a:extLst>
                  <a:ext uri="{FF2B5EF4-FFF2-40B4-BE49-F238E27FC236}">
                    <a16:creationId xmlns:a16="http://schemas.microsoft.com/office/drawing/2014/main" id="{EAE94883-01F2-4D2A-8518-22851A9960AD}"/>
                  </a:ext>
                </a:extLst>
              </p:cNvPr>
              <p:cNvSpPr/>
              <p:nvPr/>
            </p:nvSpPr>
            <p:spPr>
              <a:xfrm>
                <a:off x="7073403" y="3668496"/>
                <a:ext cx="155836" cy="176709"/>
              </a:xfrm>
              <a:custGeom>
                <a:avLst/>
                <a:gdLst>
                  <a:gd name="connsiteX0" fmla="*/ 125332 w 155836"/>
                  <a:gd name="connsiteY0" fmla="*/ 118408 h 176709"/>
                  <a:gd name="connsiteX1" fmla="*/ 154934 w 155836"/>
                  <a:gd name="connsiteY1" fmla="*/ 122071 h 176709"/>
                  <a:gd name="connsiteX2" fmla="*/ 128995 w 155836"/>
                  <a:gd name="connsiteY2" fmla="*/ 162360 h 176709"/>
                  <a:gd name="connsiteX3" fmla="*/ 80578 w 155836"/>
                  <a:gd name="connsiteY3" fmla="*/ 176709 h 176709"/>
                  <a:gd name="connsiteX4" fmla="*/ 21725 w 155836"/>
                  <a:gd name="connsiteY4" fmla="*/ 153880 h 176709"/>
                  <a:gd name="connsiteX5" fmla="*/ 0 w 155836"/>
                  <a:gd name="connsiteY5" fmla="*/ 89810 h 176709"/>
                  <a:gd name="connsiteX6" fmla="*/ 21976 w 155836"/>
                  <a:gd name="connsiteY6" fmla="*/ 23581 h 176709"/>
                  <a:gd name="connsiteX7" fmla="*/ 78972 w 155836"/>
                  <a:gd name="connsiteY7" fmla="*/ 0 h 176709"/>
                  <a:gd name="connsiteX8" fmla="*/ 134363 w 155836"/>
                  <a:gd name="connsiteY8" fmla="*/ 23080 h 176709"/>
                  <a:gd name="connsiteX9" fmla="*/ 155837 w 155836"/>
                  <a:gd name="connsiteY9" fmla="*/ 88054 h 176709"/>
                  <a:gd name="connsiteX10" fmla="*/ 155687 w 155836"/>
                  <a:gd name="connsiteY10" fmla="*/ 95680 h 176709"/>
                  <a:gd name="connsiteX11" fmla="*/ 29552 w 155836"/>
                  <a:gd name="connsiteY11" fmla="*/ 95680 h 176709"/>
                  <a:gd name="connsiteX12" fmla="*/ 45306 w 155836"/>
                  <a:gd name="connsiteY12" fmla="*/ 138377 h 176709"/>
                  <a:gd name="connsiteX13" fmla="*/ 80678 w 155836"/>
                  <a:gd name="connsiteY13" fmla="*/ 153178 h 176709"/>
                  <a:gd name="connsiteX14" fmla="*/ 107571 w 155836"/>
                  <a:gd name="connsiteY14" fmla="*/ 144899 h 176709"/>
                  <a:gd name="connsiteX15" fmla="*/ 125332 w 155836"/>
                  <a:gd name="connsiteY15" fmla="*/ 118408 h 176709"/>
                  <a:gd name="connsiteX16" fmla="*/ 31207 w 155836"/>
                  <a:gd name="connsiteY16" fmla="*/ 72048 h 176709"/>
                  <a:gd name="connsiteX17" fmla="*/ 125633 w 155836"/>
                  <a:gd name="connsiteY17" fmla="*/ 72048 h 176709"/>
                  <a:gd name="connsiteX18" fmla="*/ 114796 w 155836"/>
                  <a:gd name="connsiteY18" fmla="*/ 40038 h 176709"/>
                  <a:gd name="connsiteX19" fmla="*/ 79274 w 155836"/>
                  <a:gd name="connsiteY19" fmla="*/ 23481 h 176709"/>
                  <a:gd name="connsiteX20" fmla="*/ 46058 w 155836"/>
                  <a:gd name="connsiteY20" fmla="*/ 36676 h 176709"/>
                  <a:gd name="connsiteX21" fmla="*/ 31207 w 155836"/>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6"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5" y="114244"/>
                      <a:pt x="35874" y="128493"/>
                      <a:pt x="45306" y="138377"/>
                    </a:cubicBezTo>
                    <a:cubicBezTo>
                      <a:pt x="54739" y="148261"/>
                      <a:pt x="66529" y="153178"/>
                      <a:pt x="80678" y="153178"/>
                    </a:cubicBezTo>
                    <a:cubicBezTo>
                      <a:pt x="91165" y="153178"/>
                      <a:pt x="100145" y="150419"/>
                      <a:pt x="107571" y="144899"/>
                    </a:cubicBezTo>
                    <a:cubicBezTo>
                      <a:pt x="115046" y="139330"/>
                      <a:pt x="120967" y="130500"/>
                      <a:pt x="125332" y="118408"/>
                    </a:cubicBezTo>
                    <a:close/>
                    <a:moveTo>
                      <a:pt x="31207" y="72048"/>
                    </a:moveTo>
                    <a:lnTo>
                      <a:pt x="125633" y="72048"/>
                    </a:lnTo>
                    <a:cubicBezTo>
                      <a:pt x="124379" y="57799"/>
                      <a:pt x="120766" y="47163"/>
                      <a:pt x="114796" y="40038"/>
                    </a:cubicBezTo>
                    <a:cubicBezTo>
                      <a:pt x="105664" y="29000"/>
                      <a:pt x="93823" y="23481"/>
                      <a:pt x="79274" y="23481"/>
                    </a:cubicBezTo>
                    <a:cubicBezTo>
                      <a:pt x="66128" y="23481"/>
                      <a:pt x="55040" y="27896"/>
                      <a:pt x="46058" y="36676"/>
                    </a:cubicBezTo>
                    <a:cubicBezTo>
                      <a:pt x="37128" y="45507"/>
                      <a:pt x="32161" y="57298"/>
                      <a:pt x="31207" y="72048"/>
                    </a:cubicBezTo>
                    <a:close/>
                  </a:path>
                </a:pathLst>
              </a:custGeom>
              <a:grpFill/>
              <a:ln w="5012" cap="flat">
                <a:noFill/>
                <a:prstDash val="solid"/>
                <a:miter/>
              </a:ln>
            </p:spPr>
            <p:txBody>
              <a:bodyPr rtlCol="0" anchor="ctr"/>
              <a:lstStyle/>
              <a:p>
                <a:endParaRPr lang="zh-TW" altLang="en-US"/>
              </a:p>
            </p:txBody>
          </p:sp>
          <p:sp>
            <p:nvSpPr>
              <p:cNvPr id="302" name="手繪多邊形: 圖案 301">
                <a:extLst>
                  <a:ext uri="{FF2B5EF4-FFF2-40B4-BE49-F238E27FC236}">
                    <a16:creationId xmlns:a16="http://schemas.microsoft.com/office/drawing/2014/main" id="{712B014D-5D76-4F72-89A1-2BA5C9C0BF01}"/>
                  </a:ext>
                </a:extLst>
              </p:cNvPr>
              <p:cNvSpPr/>
              <p:nvPr/>
            </p:nvSpPr>
            <p:spPr>
              <a:xfrm>
                <a:off x="7252872" y="3668396"/>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8"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161" y="140434"/>
                      <a:pt x="0" y="122472"/>
                    </a:cubicBezTo>
                    <a:close/>
                  </a:path>
                </a:pathLst>
              </a:custGeom>
              <a:grpFill/>
              <a:ln w="5012" cap="flat">
                <a:noFill/>
                <a:prstDash val="solid"/>
                <a:miter/>
              </a:ln>
            </p:spPr>
            <p:txBody>
              <a:bodyPr rtlCol="0" anchor="ctr"/>
              <a:lstStyle/>
              <a:p>
                <a:endParaRPr lang="zh-TW" altLang="en-US"/>
              </a:p>
            </p:txBody>
          </p:sp>
          <p:sp>
            <p:nvSpPr>
              <p:cNvPr id="303" name="手繪多邊形: 圖案 302">
                <a:extLst>
                  <a:ext uri="{FF2B5EF4-FFF2-40B4-BE49-F238E27FC236}">
                    <a16:creationId xmlns:a16="http://schemas.microsoft.com/office/drawing/2014/main" id="{57326179-830D-4248-90B1-88F606833FD8}"/>
                  </a:ext>
                </a:extLst>
              </p:cNvPr>
              <p:cNvSpPr/>
              <p:nvPr/>
            </p:nvSpPr>
            <p:spPr>
              <a:xfrm>
                <a:off x="7411670"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4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2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6" y="229591"/>
                      <a:pt x="67181" y="230444"/>
                      <a:pt x="60810" y="230444"/>
                    </a:cubicBezTo>
                    <a:cubicBezTo>
                      <a:pt x="50423" y="230444"/>
                      <a:pt x="42346" y="228789"/>
                      <a:pt x="36626" y="225527"/>
                    </a:cubicBezTo>
                    <a:cubicBezTo>
                      <a:pt x="30906" y="222216"/>
                      <a:pt x="26842" y="217901"/>
                      <a:pt x="24534"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2"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p>
                <a:endParaRPr lang="zh-TW" altLang="en-US"/>
              </a:p>
            </p:txBody>
          </p:sp>
          <p:sp>
            <p:nvSpPr>
              <p:cNvPr id="304" name="手繪多邊形: 圖案 303">
                <a:extLst>
                  <a:ext uri="{FF2B5EF4-FFF2-40B4-BE49-F238E27FC236}">
                    <a16:creationId xmlns:a16="http://schemas.microsoft.com/office/drawing/2014/main" id="{63836B20-8072-41DA-AD06-98F4EA798EED}"/>
                  </a:ext>
                </a:extLst>
              </p:cNvPr>
              <p:cNvSpPr/>
              <p:nvPr/>
            </p:nvSpPr>
            <p:spPr>
              <a:xfrm>
                <a:off x="7532035" y="3606984"/>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3"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p>
                <a:endParaRPr lang="zh-TW" altLang="en-US"/>
              </a:p>
            </p:txBody>
          </p:sp>
        </p:grpSp>
        <p:grpSp>
          <p:nvGrpSpPr>
            <p:cNvPr id="287" name="群組 286">
              <a:extLst>
                <a:ext uri="{FF2B5EF4-FFF2-40B4-BE49-F238E27FC236}">
                  <a16:creationId xmlns:a16="http://schemas.microsoft.com/office/drawing/2014/main" id="{478F8A68-3D34-41FD-B1FC-8AE8F4C08CA8}"/>
                </a:ext>
              </a:extLst>
            </p:cNvPr>
            <p:cNvGrpSpPr/>
            <p:nvPr/>
          </p:nvGrpSpPr>
          <p:grpSpPr>
            <a:xfrm>
              <a:off x="7677887" y="3603924"/>
              <a:ext cx="1682852" cy="306204"/>
              <a:chOff x="7677887" y="3603924"/>
              <a:chExt cx="1682852" cy="306204"/>
            </a:xfrm>
            <a:solidFill>
              <a:srgbClr val="00B0F0"/>
            </a:solidFill>
          </p:grpSpPr>
          <p:sp>
            <p:nvSpPr>
              <p:cNvPr id="288" name="手繪多邊形: 圖案 287">
                <a:extLst>
                  <a:ext uri="{FF2B5EF4-FFF2-40B4-BE49-F238E27FC236}">
                    <a16:creationId xmlns:a16="http://schemas.microsoft.com/office/drawing/2014/main" id="{D450EC86-09E6-4042-AE5F-C3F86EB2B4E1}"/>
                  </a:ext>
                </a:extLst>
              </p:cNvPr>
              <p:cNvSpPr/>
              <p:nvPr/>
            </p:nvSpPr>
            <p:spPr>
              <a:xfrm>
                <a:off x="7677887" y="3603924"/>
                <a:ext cx="90612" cy="241432"/>
              </a:xfrm>
              <a:custGeom>
                <a:avLst/>
                <a:gdLst>
                  <a:gd name="connsiteX0" fmla="*/ 0 w 90612"/>
                  <a:gd name="connsiteY0" fmla="*/ 241432 h 241432"/>
                  <a:gd name="connsiteX1" fmla="*/ 67683 w 90612"/>
                  <a:gd name="connsiteY1" fmla="*/ 0 h 241432"/>
                  <a:gd name="connsiteX2" fmla="*/ 90613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3" y="0"/>
                    </a:lnTo>
                    <a:lnTo>
                      <a:pt x="23079" y="241432"/>
                    </a:lnTo>
                    <a:lnTo>
                      <a:pt x="0" y="241432"/>
                    </a:lnTo>
                    <a:close/>
                  </a:path>
                </a:pathLst>
              </a:custGeom>
              <a:grpFill/>
              <a:ln w="5012" cap="flat">
                <a:noFill/>
                <a:prstDash val="solid"/>
                <a:miter/>
              </a:ln>
            </p:spPr>
            <p:txBody>
              <a:bodyPr rtlCol="0" anchor="ctr"/>
              <a:lstStyle/>
              <a:p>
                <a:endParaRPr lang="zh-TW" altLang="en-US"/>
              </a:p>
            </p:txBody>
          </p:sp>
          <p:sp>
            <p:nvSpPr>
              <p:cNvPr id="289" name="手繪多邊形: 圖案 288">
                <a:extLst>
                  <a:ext uri="{FF2B5EF4-FFF2-40B4-BE49-F238E27FC236}">
                    <a16:creationId xmlns:a16="http://schemas.microsoft.com/office/drawing/2014/main" id="{6B7A1D8D-2149-4729-9EE9-5B0A8034DA4D}"/>
                  </a:ext>
                </a:extLst>
              </p:cNvPr>
              <p:cNvSpPr/>
              <p:nvPr/>
            </p:nvSpPr>
            <p:spPr>
              <a:xfrm>
                <a:off x="7778361" y="3607034"/>
                <a:ext cx="154305" cy="234307"/>
              </a:xfrm>
              <a:custGeom>
                <a:avLst/>
                <a:gdLst>
                  <a:gd name="connsiteX0" fmla="*/ 154305 w 154305"/>
                  <a:gd name="connsiteY0" fmla="*/ 206763 h 234307"/>
                  <a:gd name="connsiteX1" fmla="*/ 154305 w 154305"/>
                  <a:gd name="connsiteY1" fmla="*/ 234308 h 234307"/>
                  <a:gd name="connsiteX2" fmla="*/ 23 w 154305"/>
                  <a:gd name="connsiteY2" fmla="*/ 234308 h 234307"/>
                  <a:gd name="connsiteX3" fmla="*/ 3384 w 154305"/>
                  <a:gd name="connsiteY3" fmla="*/ 214389 h 234307"/>
                  <a:gd name="connsiteX4" fmla="*/ 22249 w 154305"/>
                  <a:gd name="connsiteY4" fmla="*/ 183332 h 234307"/>
                  <a:gd name="connsiteX5" fmla="*/ 59729 w 154305"/>
                  <a:gd name="connsiteY5" fmla="*/ 147960 h 234307"/>
                  <a:gd name="connsiteX6" fmla="*/ 111156 w 154305"/>
                  <a:gd name="connsiteY6" fmla="*/ 98540 h 234307"/>
                  <a:gd name="connsiteX7" fmla="*/ 124552 w 154305"/>
                  <a:gd name="connsiteY7" fmla="*/ 64071 h 234307"/>
                  <a:gd name="connsiteX8" fmla="*/ 112361 w 154305"/>
                  <a:gd name="connsiteY8" fmla="*/ 35322 h 234307"/>
                  <a:gd name="connsiteX9" fmla="*/ 80601 w 154305"/>
                  <a:gd name="connsiteY9" fmla="*/ 23631 h 234307"/>
                  <a:gd name="connsiteX10" fmla="*/ 47487 w 154305"/>
                  <a:gd name="connsiteY10" fmla="*/ 36074 h 234307"/>
                  <a:gd name="connsiteX11" fmla="*/ 34893 w 154305"/>
                  <a:gd name="connsiteY11" fmla="*/ 70493 h 234307"/>
                  <a:gd name="connsiteX12" fmla="*/ 5442 w 154305"/>
                  <a:gd name="connsiteY12" fmla="*/ 67483 h 234307"/>
                  <a:gd name="connsiteX13" fmla="*/ 28220 w 154305"/>
                  <a:gd name="connsiteY13" fmla="*/ 17259 h 234307"/>
                  <a:gd name="connsiteX14" fmla="*/ 81253 w 154305"/>
                  <a:gd name="connsiteY14" fmla="*/ 0 h 234307"/>
                  <a:gd name="connsiteX15" fmla="*/ 134437 w 154305"/>
                  <a:gd name="connsiteY15" fmla="*/ 18614 h 234307"/>
                  <a:gd name="connsiteX16" fmla="*/ 154004 w 154305"/>
                  <a:gd name="connsiteY16" fmla="*/ 64823 h 234307"/>
                  <a:gd name="connsiteX17" fmla="*/ 148284 w 154305"/>
                  <a:gd name="connsiteY17" fmla="*/ 92368 h 234307"/>
                  <a:gd name="connsiteX18" fmla="*/ 129269 w 154305"/>
                  <a:gd name="connsiteY18" fmla="*/ 120867 h 234307"/>
                  <a:gd name="connsiteX19" fmla="*/ 85066 w 154305"/>
                  <a:gd name="connsiteY19" fmla="*/ 161958 h 234307"/>
                  <a:gd name="connsiteX20" fmla="*/ 51952 w 154305"/>
                  <a:gd name="connsiteY20" fmla="*/ 191360 h 234307"/>
                  <a:gd name="connsiteX21" fmla="*/ 39860 w 154305"/>
                  <a:gd name="connsiteY21" fmla="*/ 206863 h 234307"/>
                  <a:gd name="connsiteX22" fmla="*/ 154305 w 154305"/>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5" h="234307">
                    <a:moveTo>
                      <a:pt x="154305" y="206763"/>
                    </a:moveTo>
                    <a:lnTo>
                      <a:pt x="154305" y="234308"/>
                    </a:lnTo>
                    <a:lnTo>
                      <a:pt x="23" y="234308"/>
                    </a:lnTo>
                    <a:cubicBezTo>
                      <a:pt x="-178" y="227384"/>
                      <a:pt x="926" y="220761"/>
                      <a:pt x="3384" y="214389"/>
                    </a:cubicBezTo>
                    <a:cubicBezTo>
                      <a:pt x="7298" y="203853"/>
                      <a:pt x="13620" y="193517"/>
                      <a:pt x="22249" y="183332"/>
                    </a:cubicBezTo>
                    <a:cubicBezTo>
                      <a:pt x="30880" y="173147"/>
                      <a:pt x="43423" y="161356"/>
                      <a:pt x="59729" y="147960"/>
                    </a:cubicBezTo>
                    <a:cubicBezTo>
                      <a:pt x="85116" y="127138"/>
                      <a:pt x="102226" y="110682"/>
                      <a:pt x="111156" y="98540"/>
                    </a:cubicBezTo>
                    <a:cubicBezTo>
                      <a:pt x="120087" y="86398"/>
                      <a:pt x="124552" y="74908"/>
                      <a:pt x="124552" y="64071"/>
                    </a:cubicBezTo>
                    <a:cubicBezTo>
                      <a:pt x="124552" y="52732"/>
                      <a:pt x="120489" y="43149"/>
                      <a:pt x="112361" y="35322"/>
                    </a:cubicBezTo>
                    <a:cubicBezTo>
                      <a:pt x="104233" y="27545"/>
                      <a:pt x="93646" y="23631"/>
                      <a:pt x="80601" y="23631"/>
                    </a:cubicBezTo>
                    <a:cubicBezTo>
                      <a:pt x="66803" y="23631"/>
                      <a:pt x="55765" y="27796"/>
                      <a:pt x="47487" y="36074"/>
                    </a:cubicBezTo>
                    <a:cubicBezTo>
                      <a:pt x="39208" y="44353"/>
                      <a:pt x="34994" y="55842"/>
                      <a:pt x="34893" y="70493"/>
                    </a:cubicBezTo>
                    <a:lnTo>
                      <a:pt x="5442" y="67483"/>
                    </a:lnTo>
                    <a:cubicBezTo>
                      <a:pt x="7449" y="45507"/>
                      <a:pt x="15025" y="28749"/>
                      <a:pt x="28220" y="17259"/>
                    </a:cubicBezTo>
                    <a:cubicBezTo>
                      <a:pt x="41366" y="5770"/>
                      <a:pt x="59077" y="0"/>
                      <a:pt x="81253" y="0"/>
                    </a:cubicBezTo>
                    <a:cubicBezTo>
                      <a:pt x="103631" y="0"/>
                      <a:pt x="121391" y="6221"/>
                      <a:pt x="134437" y="18614"/>
                    </a:cubicBezTo>
                    <a:cubicBezTo>
                      <a:pt x="147482" y="31057"/>
                      <a:pt x="154004" y="46410"/>
                      <a:pt x="154004" y="64823"/>
                    </a:cubicBezTo>
                    <a:cubicBezTo>
                      <a:pt x="154004" y="74156"/>
                      <a:pt x="152097" y="83337"/>
                      <a:pt x="148284" y="92368"/>
                    </a:cubicBezTo>
                    <a:cubicBezTo>
                      <a:pt x="144471" y="101400"/>
                      <a:pt x="138099" y="110882"/>
                      <a:pt x="129269" y="120867"/>
                    </a:cubicBezTo>
                    <a:cubicBezTo>
                      <a:pt x="120388" y="130851"/>
                      <a:pt x="105687" y="144548"/>
                      <a:pt x="85066" y="161958"/>
                    </a:cubicBezTo>
                    <a:cubicBezTo>
                      <a:pt x="67857" y="176408"/>
                      <a:pt x="56819" y="186192"/>
                      <a:pt x="51952" y="191360"/>
                    </a:cubicBezTo>
                    <a:cubicBezTo>
                      <a:pt x="47085" y="196527"/>
                      <a:pt x="43021" y="201695"/>
                      <a:pt x="39860" y="206863"/>
                    </a:cubicBezTo>
                    <a:lnTo>
                      <a:pt x="154305" y="206863"/>
                    </a:lnTo>
                    <a:close/>
                  </a:path>
                </a:pathLst>
              </a:custGeom>
              <a:grpFill/>
              <a:ln w="5012" cap="flat">
                <a:noFill/>
                <a:prstDash val="solid"/>
                <a:miter/>
              </a:ln>
            </p:spPr>
            <p:txBody>
              <a:bodyPr rtlCol="0" anchor="ctr"/>
              <a:lstStyle/>
              <a:p>
                <a:endParaRPr lang="zh-TW" altLang="en-US"/>
              </a:p>
            </p:txBody>
          </p:sp>
          <p:sp>
            <p:nvSpPr>
              <p:cNvPr id="290" name="手繪多邊形: 圖案 289">
                <a:extLst>
                  <a:ext uri="{FF2B5EF4-FFF2-40B4-BE49-F238E27FC236}">
                    <a16:creationId xmlns:a16="http://schemas.microsoft.com/office/drawing/2014/main" id="{3A732738-3256-491B-8907-5F26B695D936}"/>
                  </a:ext>
                </a:extLst>
              </p:cNvPr>
              <p:cNvSpPr/>
              <p:nvPr/>
            </p:nvSpPr>
            <p:spPr>
              <a:xfrm>
                <a:off x="7963422" y="3607034"/>
                <a:ext cx="153479" cy="238371"/>
              </a:xfrm>
              <a:custGeom>
                <a:avLst/>
                <a:gdLst>
                  <a:gd name="connsiteX0" fmla="*/ 4265 w 153479"/>
                  <a:gd name="connsiteY0" fmla="*/ 180322 h 238371"/>
                  <a:gd name="connsiteX1" fmla="*/ 31810 w 153479"/>
                  <a:gd name="connsiteY1" fmla="*/ 177763 h 238371"/>
                  <a:gd name="connsiteX2" fmla="*/ 45206 w 153479"/>
                  <a:gd name="connsiteY2" fmla="*/ 205960 h 238371"/>
                  <a:gd name="connsiteX3" fmla="*/ 70543 w 153479"/>
                  <a:gd name="connsiteY3" fmla="*/ 214740 h 238371"/>
                  <a:gd name="connsiteX4" fmla="*/ 93723 w 153479"/>
                  <a:gd name="connsiteY4" fmla="*/ 208669 h 238371"/>
                  <a:gd name="connsiteX5" fmla="*/ 110029 w 153479"/>
                  <a:gd name="connsiteY5" fmla="*/ 192514 h 238371"/>
                  <a:gd name="connsiteX6" fmla="*/ 120716 w 153479"/>
                  <a:gd name="connsiteY6" fmla="*/ 165220 h 238371"/>
                  <a:gd name="connsiteX7" fmla="*/ 125031 w 153479"/>
                  <a:gd name="connsiteY7" fmla="*/ 130199 h 238371"/>
                  <a:gd name="connsiteX8" fmla="*/ 124881 w 153479"/>
                  <a:gd name="connsiteY8" fmla="*/ 124479 h 238371"/>
                  <a:gd name="connsiteX9" fmla="*/ 101399 w 153479"/>
                  <a:gd name="connsiteY9" fmla="*/ 146706 h 238371"/>
                  <a:gd name="connsiteX10" fmla="*/ 69139 w 153479"/>
                  <a:gd name="connsiteY10" fmla="*/ 155235 h 238371"/>
                  <a:gd name="connsiteX11" fmla="*/ 20069 w 153479"/>
                  <a:gd name="connsiteY11" fmla="*/ 134213 h 238371"/>
                  <a:gd name="connsiteX12" fmla="*/ 0 w 153479"/>
                  <a:gd name="connsiteY12" fmla="*/ 78822 h 238371"/>
                  <a:gd name="connsiteX13" fmla="*/ 20922 w 153479"/>
                  <a:gd name="connsiteY13" fmla="*/ 21675 h 238371"/>
                  <a:gd name="connsiteX14" fmla="*/ 73403 w 153479"/>
                  <a:gd name="connsiteY14" fmla="*/ 0 h 238371"/>
                  <a:gd name="connsiteX15" fmla="*/ 115046 w 153479"/>
                  <a:gd name="connsiteY15" fmla="*/ 12242 h 238371"/>
                  <a:gd name="connsiteX16" fmla="*/ 143696 w 153479"/>
                  <a:gd name="connsiteY16" fmla="*/ 47213 h 238371"/>
                  <a:gd name="connsiteX17" fmla="*/ 153479 w 153479"/>
                  <a:gd name="connsiteY17" fmla="*/ 112889 h 238371"/>
                  <a:gd name="connsiteX18" fmla="*/ 143746 w 153479"/>
                  <a:gd name="connsiteY18" fmla="*/ 184135 h 238371"/>
                  <a:gd name="connsiteX19" fmla="*/ 114846 w 153479"/>
                  <a:gd name="connsiteY19" fmla="*/ 224524 h 238371"/>
                  <a:gd name="connsiteX20" fmla="*/ 69840 w 153479"/>
                  <a:gd name="connsiteY20" fmla="*/ 238372 h 238371"/>
                  <a:gd name="connsiteX21" fmla="*/ 25086 w 153479"/>
                  <a:gd name="connsiteY21" fmla="*/ 223169 h 238371"/>
                  <a:gd name="connsiteX22" fmla="*/ 4265 w 153479"/>
                  <a:gd name="connsiteY22" fmla="*/ 180322 h 238371"/>
                  <a:gd name="connsiteX23" fmla="*/ 121619 w 153479"/>
                  <a:gd name="connsiteY23" fmla="*/ 77317 h 238371"/>
                  <a:gd name="connsiteX24" fmla="*/ 108474 w 153479"/>
                  <a:gd name="connsiteY24" fmla="*/ 38131 h 238371"/>
                  <a:gd name="connsiteX25" fmla="*/ 76865 w 153479"/>
                  <a:gd name="connsiteY25" fmla="*/ 23631 h 238371"/>
                  <a:gd name="connsiteX26" fmla="*/ 43600 w 153479"/>
                  <a:gd name="connsiteY26" fmla="*/ 39235 h 238371"/>
                  <a:gd name="connsiteX27" fmla="*/ 29452 w 153479"/>
                  <a:gd name="connsiteY27" fmla="*/ 79675 h 238371"/>
                  <a:gd name="connsiteX28" fmla="*/ 42898 w 153479"/>
                  <a:gd name="connsiteY28" fmla="*/ 115900 h 238371"/>
                  <a:gd name="connsiteX29" fmla="*/ 76112 w 153479"/>
                  <a:gd name="connsiteY29" fmla="*/ 129848 h 238371"/>
                  <a:gd name="connsiteX30" fmla="*/ 108825 w 153479"/>
                  <a:gd name="connsiteY30" fmla="*/ 115900 h 238371"/>
                  <a:gd name="connsiteX31" fmla="*/ 121619 w 153479"/>
                  <a:gd name="connsiteY31" fmla="*/ 77317 h 2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479" h="238371">
                    <a:moveTo>
                      <a:pt x="4265" y="180322"/>
                    </a:moveTo>
                    <a:lnTo>
                      <a:pt x="31810" y="177763"/>
                    </a:lnTo>
                    <a:cubicBezTo>
                      <a:pt x="34167" y="190707"/>
                      <a:pt x="38583" y="200140"/>
                      <a:pt x="45206" y="205960"/>
                    </a:cubicBezTo>
                    <a:cubicBezTo>
                      <a:pt x="51778" y="211780"/>
                      <a:pt x="60208" y="214740"/>
                      <a:pt x="70543" y="214740"/>
                    </a:cubicBezTo>
                    <a:cubicBezTo>
                      <a:pt x="79373" y="214740"/>
                      <a:pt x="87100" y="212733"/>
                      <a:pt x="93723" y="208669"/>
                    </a:cubicBezTo>
                    <a:cubicBezTo>
                      <a:pt x="100346" y="204655"/>
                      <a:pt x="105815" y="199237"/>
                      <a:pt x="110029" y="192514"/>
                    </a:cubicBezTo>
                    <a:cubicBezTo>
                      <a:pt x="114294" y="185790"/>
                      <a:pt x="117856" y="176659"/>
                      <a:pt x="120716" y="165220"/>
                    </a:cubicBezTo>
                    <a:cubicBezTo>
                      <a:pt x="123576" y="153780"/>
                      <a:pt x="125031" y="142090"/>
                      <a:pt x="125031" y="130199"/>
                    </a:cubicBezTo>
                    <a:cubicBezTo>
                      <a:pt x="125031" y="128944"/>
                      <a:pt x="124981" y="127038"/>
                      <a:pt x="124881" y="124479"/>
                    </a:cubicBezTo>
                    <a:cubicBezTo>
                      <a:pt x="119161" y="133611"/>
                      <a:pt x="111334" y="141036"/>
                      <a:pt x="101399" y="146706"/>
                    </a:cubicBezTo>
                    <a:cubicBezTo>
                      <a:pt x="91465" y="152375"/>
                      <a:pt x="80728" y="155235"/>
                      <a:pt x="69139" y="155235"/>
                    </a:cubicBezTo>
                    <a:cubicBezTo>
                      <a:pt x="49821" y="155235"/>
                      <a:pt x="33465" y="148211"/>
                      <a:pt x="20069" y="134213"/>
                    </a:cubicBezTo>
                    <a:cubicBezTo>
                      <a:pt x="6673" y="120214"/>
                      <a:pt x="0" y="101751"/>
                      <a:pt x="0" y="78822"/>
                    </a:cubicBezTo>
                    <a:cubicBezTo>
                      <a:pt x="0" y="55140"/>
                      <a:pt x="6974" y="36074"/>
                      <a:pt x="20922" y="21675"/>
                    </a:cubicBezTo>
                    <a:cubicBezTo>
                      <a:pt x="34870" y="7225"/>
                      <a:pt x="52380" y="0"/>
                      <a:pt x="73403" y="0"/>
                    </a:cubicBezTo>
                    <a:cubicBezTo>
                      <a:pt x="88606" y="0"/>
                      <a:pt x="102453" y="4064"/>
                      <a:pt x="115046" y="12242"/>
                    </a:cubicBezTo>
                    <a:cubicBezTo>
                      <a:pt x="127640" y="20420"/>
                      <a:pt x="137173" y="32061"/>
                      <a:pt x="143696" y="47213"/>
                    </a:cubicBezTo>
                    <a:cubicBezTo>
                      <a:pt x="150218" y="62365"/>
                      <a:pt x="153479" y="84240"/>
                      <a:pt x="153479" y="112889"/>
                    </a:cubicBezTo>
                    <a:cubicBezTo>
                      <a:pt x="153479" y="142742"/>
                      <a:pt x="150218" y="166474"/>
                      <a:pt x="143746" y="184135"/>
                    </a:cubicBezTo>
                    <a:cubicBezTo>
                      <a:pt x="137273" y="201796"/>
                      <a:pt x="127640" y="215292"/>
                      <a:pt x="114846" y="224524"/>
                    </a:cubicBezTo>
                    <a:cubicBezTo>
                      <a:pt x="102052" y="233756"/>
                      <a:pt x="87050" y="238372"/>
                      <a:pt x="69840" y="238372"/>
                    </a:cubicBezTo>
                    <a:cubicBezTo>
                      <a:pt x="51578" y="238372"/>
                      <a:pt x="36676" y="233304"/>
                      <a:pt x="25086" y="223169"/>
                    </a:cubicBezTo>
                    <a:cubicBezTo>
                      <a:pt x="13546" y="212934"/>
                      <a:pt x="6623" y="198685"/>
                      <a:pt x="4265" y="180322"/>
                    </a:cubicBezTo>
                    <a:close/>
                    <a:moveTo>
                      <a:pt x="121619" y="77317"/>
                    </a:moveTo>
                    <a:cubicBezTo>
                      <a:pt x="121619" y="60860"/>
                      <a:pt x="117254" y="47815"/>
                      <a:pt x="108474" y="38131"/>
                    </a:cubicBezTo>
                    <a:cubicBezTo>
                      <a:pt x="99694" y="28498"/>
                      <a:pt x="89158" y="23631"/>
                      <a:pt x="76865" y="23631"/>
                    </a:cubicBezTo>
                    <a:cubicBezTo>
                      <a:pt x="64121" y="23631"/>
                      <a:pt x="53033" y="28849"/>
                      <a:pt x="43600" y="39235"/>
                    </a:cubicBezTo>
                    <a:cubicBezTo>
                      <a:pt x="34167" y="49621"/>
                      <a:pt x="29452" y="63118"/>
                      <a:pt x="29452" y="79675"/>
                    </a:cubicBezTo>
                    <a:cubicBezTo>
                      <a:pt x="29452" y="94526"/>
                      <a:pt x="33917" y="106618"/>
                      <a:pt x="42898" y="115900"/>
                    </a:cubicBezTo>
                    <a:cubicBezTo>
                      <a:pt x="51879" y="125182"/>
                      <a:pt x="62917" y="129848"/>
                      <a:pt x="76112" y="129848"/>
                    </a:cubicBezTo>
                    <a:cubicBezTo>
                      <a:pt x="89358" y="129848"/>
                      <a:pt x="100296" y="125182"/>
                      <a:pt x="108825" y="115900"/>
                    </a:cubicBezTo>
                    <a:cubicBezTo>
                      <a:pt x="117355" y="106618"/>
                      <a:pt x="121619" y="93773"/>
                      <a:pt x="121619" y="77317"/>
                    </a:cubicBezTo>
                    <a:close/>
                  </a:path>
                </a:pathLst>
              </a:custGeom>
              <a:grpFill/>
              <a:ln w="5012" cap="flat">
                <a:noFill/>
                <a:prstDash val="solid"/>
                <a:miter/>
              </a:ln>
            </p:spPr>
            <p:txBody>
              <a:bodyPr rtlCol="0" anchor="ctr"/>
              <a:lstStyle/>
              <a:p>
                <a:endParaRPr lang="zh-TW" altLang="en-US"/>
              </a:p>
            </p:txBody>
          </p:sp>
          <p:sp>
            <p:nvSpPr>
              <p:cNvPr id="291" name="手繪多邊形: 圖案 290">
                <a:extLst>
                  <a:ext uri="{FF2B5EF4-FFF2-40B4-BE49-F238E27FC236}">
                    <a16:creationId xmlns:a16="http://schemas.microsoft.com/office/drawing/2014/main" id="{9F76CCAA-F307-4128-A8E0-28442A22D6C5}"/>
                  </a:ext>
                </a:extLst>
              </p:cNvPr>
              <p:cNvSpPr/>
              <p:nvPr/>
            </p:nvSpPr>
            <p:spPr>
              <a:xfrm>
                <a:off x="8141111" y="3607034"/>
                <a:ext cx="154304" cy="234307"/>
              </a:xfrm>
              <a:custGeom>
                <a:avLst/>
                <a:gdLst>
                  <a:gd name="connsiteX0" fmla="*/ 154305 w 154304"/>
                  <a:gd name="connsiteY0" fmla="*/ 206763 h 234307"/>
                  <a:gd name="connsiteX1" fmla="*/ 154305 w 154304"/>
                  <a:gd name="connsiteY1" fmla="*/ 234308 h 234307"/>
                  <a:gd name="connsiteX2" fmla="*/ 23 w 154304"/>
                  <a:gd name="connsiteY2" fmla="*/ 234308 h 234307"/>
                  <a:gd name="connsiteX3" fmla="*/ 3385 w 154304"/>
                  <a:gd name="connsiteY3" fmla="*/ 214389 h 234307"/>
                  <a:gd name="connsiteX4" fmla="*/ 22250 w 154304"/>
                  <a:gd name="connsiteY4" fmla="*/ 183332 h 234307"/>
                  <a:gd name="connsiteX5" fmla="*/ 59729 w 154304"/>
                  <a:gd name="connsiteY5" fmla="*/ 147960 h 234307"/>
                  <a:gd name="connsiteX6" fmla="*/ 111156 w 154304"/>
                  <a:gd name="connsiteY6" fmla="*/ 98540 h 234307"/>
                  <a:gd name="connsiteX7" fmla="*/ 124553 w 154304"/>
                  <a:gd name="connsiteY7" fmla="*/ 64071 h 234307"/>
                  <a:gd name="connsiteX8" fmla="*/ 112360 w 154304"/>
                  <a:gd name="connsiteY8" fmla="*/ 35322 h 234307"/>
                  <a:gd name="connsiteX9" fmla="*/ 80601 w 154304"/>
                  <a:gd name="connsiteY9" fmla="*/ 23631 h 234307"/>
                  <a:gd name="connsiteX10" fmla="*/ 47487 w 154304"/>
                  <a:gd name="connsiteY10" fmla="*/ 36074 h 234307"/>
                  <a:gd name="connsiteX11" fmla="*/ 34894 w 154304"/>
                  <a:gd name="connsiteY11" fmla="*/ 70493 h 234307"/>
                  <a:gd name="connsiteX12" fmla="*/ 5442 w 154304"/>
                  <a:gd name="connsiteY12" fmla="*/ 67483 h 234307"/>
                  <a:gd name="connsiteX13" fmla="*/ 28220 w 154304"/>
                  <a:gd name="connsiteY13" fmla="*/ 17259 h 234307"/>
                  <a:gd name="connsiteX14" fmla="*/ 81253 w 154304"/>
                  <a:gd name="connsiteY14" fmla="*/ 0 h 234307"/>
                  <a:gd name="connsiteX15" fmla="*/ 134437 w 154304"/>
                  <a:gd name="connsiteY15" fmla="*/ 18614 h 234307"/>
                  <a:gd name="connsiteX16" fmla="*/ 154004 w 154304"/>
                  <a:gd name="connsiteY16" fmla="*/ 64823 h 234307"/>
                  <a:gd name="connsiteX17" fmla="*/ 148284 w 154304"/>
                  <a:gd name="connsiteY17" fmla="*/ 92368 h 234307"/>
                  <a:gd name="connsiteX18" fmla="*/ 129269 w 154304"/>
                  <a:gd name="connsiteY18" fmla="*/ 120867 h 234307"/>
                  <a:gd name="connsiteX19" fmla="*/ 85067 w 154304"/>
                  <a:gd name="connsiteY19" fmla="*/ 161958 h 234307"/>
                  <a:gd name="connsiteX20" fmla="*/ 51953 w 154304"/>
                  <a:gd name="connsiteY20" fmla="*/ 191360 h 234307"/>
                  <a:gd name="connsiteX21" fmla="*/ 39861 w 154304"/>
                  <a:gd name="connsiteY21" fmla="*/ 206863 h 234307"/>
                  <a:gd name="connsiteX22" fmla="*/ 154305 w 154304"/>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4" h="234307">
                    <a:moveTo>
                      <a:pt x="154305" y="206763"/>
                    </a:moveTo>
                    <a:lnTo>
                      <a:pt x="154305" y="234308"/>
                    </a:lnTo>
                    <a:lnTo>
                      <a:pt x="23" y="234308"/>
                    </a:lnTo>
                    <a:cubicBezTo>
                      <a:pt x="-177" y="227384"/>
                      <a:pt x="926" y="220761"/>
                      <a:pt x="3385" y="214389"/>
                    </a:cubicBezTo>
                    <a:cubicBezTo>
                      <a:pt x="7298" y="203853"/>
                      <a:pt x="13620" y="193517"/>
                      <a:pt x="22250" y="183332"/>
                    </a:cubicBezTo>
                    <a:cubicBezTo>
                      <a:pt x="30880" y="173147"/>
                      <a:pt x="43423" y="161356"/>
                      <a:pt x="59729" y="147960"/>
                    </a:cubicBezTo>
                    <a:cubicBezTo>
                      <a:pt x="85117" y="127138"/>
                      <a:pt x="102225" y="110682"/>
                      <a:pt x="111156" y="98540"/>
                    </a:cubicBezTo>
                    <a:cubicBezTo>
                      <a:pt x="120087" y="86398"/>
                      <a:pt x="124553" y="74908"/>
                      <a:pt x="124553" y="64071"/>
                    </a:cubicBezTo>
                    <a:cubicBezTo>
                      <a:pt x="124553" y="52732"/>
                      <a:pt x="120488" y="43149"/>
                      <a:pt x="112360" y="35322"/>
                    </a:cubicBezTo>
                    <a:cubicBezTo>
                      <a:pt x="104232" y="27545"/>
                      <a:pt x="93646" y="23631"/>
                      <a:pt x="80601" y="23631"/>
                    </a:cubicBezTo>
                    <a:cubicBezTo>
                      <a:pt x="66804" y="23631"/>
                      <a:pt x="55766" y="27796"/>
                      <a:pt x="47487" y="36074"/>
                    </a:cubicBezTo>
                    <a:cubicBezTo>
                      <a:pt x="39208" y="44353"/>
                      <a:pt x="34994" y="55842"/>
                      <a:pt x="34894" y="70493"/>
                    </a:cubicBezTo>
                    <a:lnTo>
                      <a:pt x="5442" y="67483"/>
                    </a:lnTo>
                    <a:cubicBezTo>
                      <a:pt x="7449" y="45507"/>
                      <a:pt x="15025" y="28749"/>
                      <a:pt x="28220" y="17259"/>
                    </a:cubicBezTo>
                    <a:cubicBezTo>
                      <a:pt x="41366" y="5770"/>
                      <a:pt x="59077" y="0"/>
                      <a:pt x="81253" y="0"/>
                    </a:cubicBezTo>
                    <a:cubicBezTo>
                      <a:pt x="103630" y="0"/>
                      <a:pt x="121392" y="6221"/>
                      <a:pt x="134437" y="18614"/>
                    </a:cubicBezTo>
                    <a:cubicBezTo>
                      <a:pt x="147482" y="31057"/>
                      <a:pt x="154004" y="46410"/>
                      <a:pt x="154004" y="64823"/>
                    </a:cubicBezTo>
                    <a:cubicBezTo>
                      <a:pt x="154004" y="74156"/>
                      <a:pt x="152098" y="83337"/>
                      <a:pt x="148284" y="92368"/>
                    </a:cubicBezTo>
                    <a:cubicBezTo>
                      <a:pt x="144471" y="101400"/>
                      <a:pt x="138099" y="110882"/>
                      <a:pt x="129269" y="120867"/>
                    </a:cubicBezTo>
                    <a:cubicBezTo>
                      <a:pt x="120389" y="130851"/>
                      <a:pt x="105688" y="144548"/>
                      <a:pt x="85067" y="161958"/>
                    </a:cubicBezTo>
                    <a:cubicBezTo>
                      <a:pt x="67857" y="176408"/>
                      <a:pt x="56819" y="186192"/>
                      <a:pt x="51953" y="191360"/>
                    </a:cubicBezTo>
                    <a:cubicBezTo>
                      <a:pt x="47085" y="196527"/>
                      <a:pt x="43022" y="201695"/>
                      <a:pt x="39861" y="206863"/>
                    </a:cubicBezTo>
                    <a:lnTo>
                      <a:pt x="154305" y="206863"/>
                    </a:lnTo>
                    <a:close/>
                  </a:path>
                </a:pathLst>
              </a:custGeom>
              <a:grpFill/>
              <a:ln w="5012" cap="flat">
                <a:noFill/>
                <a:prstDash val="solid"/>
                <a:miter/>
              </a:ln>
            </p:spPr>
            <p:txBody>
              <a:bodyPr rtlCol="0" anchor="ctr"/>
              <a:lstStyle/>
              <a:p>
                <a:endParaRPr lang="zh-TW" altLang="en-US"/>
              </a:p>
            </p:txBody>
          </p:sp>
          <p:sp>
            <p:nvSpPr>
              <p:cNvPr id="292" name="手繪多邊形: 圖案 291">
                <a:extLst>
                  <a:ext uri="{FF2B5EF4-FFF2-40B4-BE49-F238E27FC236}">
                    <a16:creationId xmlns:a16="http://schemas.microsoft.com/office/drawing/2014/main" id="{FFF2ADBA-6029-41D9-BA9F-4BD698DCBCC8}"/>
                  </a:ext>
                </a:extLst>
              </p:cNvPr>
              <p:cNvSpPr/>
              <p:nvPr/>
            </p:nvSpPr>
            <p:spPr>
              <a:xfrm>
                <a:off x="8326122" y="3611098"/>
                <a:ext cx="154784" cy="234257"/>
              </a:xfrm>
              <a:custGeom>
                <a:avLst/>
                <a:gdLst>
                  <a:gd name="connsiteX0" fmla="*/ 0 w 154784"/>
                  <a:gd name="connsiteY0" fmla="*/ 169083 h 234257"/>
                  <a:gd name="connsiteX1" fmla="*/ 30104 w 154784"/>
                  <a:gd name="connsiteY1" fmla="*/ 166524 h 234257"/>
                  <a:gd name="connsiteX2" fmla="*/ 45608 w 154784"/>
                  <a:gd name="connsiteY2" fmla="*/ 199588 h 234257"/>
                  <a:gd name="connsiteX3" fmla="*/ 75009 w 154784"/>
                  <a:gd name="connsiteY3" fmla="*/ 210676 h 234257"/>
                  <a:gd name="connsiteX4" fmla="*/ 110030 w 154784"/>
                  <a:gd name="connsiteY4" fmla="*/ 195072 h 234257"/>
                  <a:gd name="connsiteX5" fmla="*/ 124379 w 154784"/>
                  <a:gd name="connsiteY5" fmla="*/ 153680 h 234257"/>
                  <a:gd name="connsiteX6" fmla="*/ 110581 w 154784"/>
                  <a:gd name="connsiteY6" fmla="*/ 114996 h 234257"/>
                  <a:gd name="connsiteX7" fmla="*/ 74507 w 154784"/>
                  <a:gd name="connsiteY7" fmla="*/ 100848 h 234257"/>
                  <a:gd name="connsiteX8" fmla="*/ 49521 w 154784"/>
                  <a:gd name="connsiteY8" fmla="*/ 107119 h 234257"/>
                  <a:gd name="connsiteX9" fmla="*/ 32010 w 154784"/>
                  <a:gd name="connsiteY9" fmla="*/ 123425 h 234257"/>
                  <a:gd name="connsiteX10" fmla="*/ 5118 w 154784"/>
                  <a:gd name="connsiteY10" fmla="*/ 119913 h 234257"/>
                  <a:gd name="connsiteX11" fmla="*/ 27746 w 154784"/>
                  <a:gd name="connsiteY11" fmla="*/ 0 h 234257"/>
                  <a:gd name="connsiteX12" fmla="*/ 143846 w 154784"/>
                  <a:gd name="connsiteY12" fmla="*/ 0 h 234257"/>
                  <a:gd name="connsiteX13" fmla="*/ 143846 w 154784"/>
                  <a:gd name="connsiteY13" fmla="*/ 27394 h 234257"/>
                  <a:gd name="connsiteX14" fmla="*/ 50675 w 154784"/>
                  <a:gd name="connsiteY14" fmla="*/ 27394 h 234257"/>
                  <a:gd name="connsiteX15" fmla="*/ 38082 w 154784"/>
                  <a:gd name="connsiteY15" fmla="*/ 90111 h 234257"/>
                  <a:gd name="connsiteX16" fmla="*/ 82183 w 154784"/>
                  <a:gd name="connsiteY16" fmla="*/ 75460 h 234257"/>
                  <a:gd name="connsiteX17" fmla="*/ 133761 w 154784"/>
                  <a:gd name="connsiteY17" fmla="*/ 96633 h 234257"/>
                  <a:gd name="connsiteX18" fmla="*/ 154784 w 154784"/>
                  <a:gd name="connsiteY18" fmla="*/ 151121 h 234257"/>
                  <a:gd name="connsiteX19" fmla="*/ 136320 w 154784"/>
                  <a:gd name="connsiteY19" fmla="*/ 205910 h 234257"/>
                  <a:gd name="connsiteX20" fmla="*/ 75009 w 154784"/>
                  <a:gd name="connsiteY20" fmla="*/ 234258 h 234257"/>
                  <a:gd name="connsiteX21" fmla="*/ 23030 w 154784"/>
                  <a:gd name="connsiteY21" fmla="*/ 216446 h 234257"/>
                  <a:gd name="connsiteX22" fmla="*/ 0 w 154784"/>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4" h="234257">
                    <a:moveTo>
                      <a:pt x="0" y="169083"/>
                    </a:moveTo>
                    <a:lnTo>
                      <a:pt x="30104" y="166524"/>
                    </a:lnTo>
                    <a:cubicBezTo>
                      <a:pt x="32312" y="181175"/>
                      <a:pt x="37530"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4" y="124429"/>
                      <a:pt x="110581" y="114996"/>
                    </a:cubicBezTo>
                    <a:cubicBezTo>
                      <a:pt x="101400" y="105564"/>
                      <a:pt x="89358" y="100848"/>
                      <a:pt x="74507" y="100848"/>
                    </a:cubicBezTo>
                    <a:cubicBezTo>
                      <a:pt x="65275" y="100848"/>
                      <a:pt x="56947"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4" y="82535"/>
                      <a:pt x="133761" y="96633"/>
                    </a:cubicBezTo>
                    <a:cubicBezTo>
                      <a:pt x="147760" y="110732"/>
                      <a:pt x="154784" y="128894"/>
                      <a:pt x="154784" y="151121"/>
                    </a:cubicBezTo>
                    <a:cubicBezTo>
                      <a:pt x="154784" y="172244"/>
                      <a:pt x="148613"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p>
                <a:endParaRPr lang="zh-TW" altLang="en-US"/>
              </a:p>
            </p:txBody>
          </p:sp>
          <p:sp>
            <p:nvSpPr>
              <p:cNvPr id="293" name="手繪多邊形: 圖案 292">
                <a:extLst>
                  <a:ext uri="{FF2B5EF4-FFF2-40B4-BE49-F238E27FC236}">
                    <a16:creationId xmlns:a16="http://schemas.microsoft.com/office/drawing/2014/main" id="{DC5A9E46-C281-4D2B-B813-2A6AED0518DC}"/>
                  </a:ext>
                </a:extLst>
              </p:cNvPr>
              <p:cNvSpPr/>
              <p:nvPr/>
            </p:nvSpPr>
            <p:spPr>
              <a:xfrm>
                <a:off x="8507497" y="3611098"/>
                <a:ext cx="154783" cy="234257"/>
              </a:xfrm>
              <a:custGeom>
                <a:avLst/>
                <a:gdLst>
                  <a:gd name="connsiteX0" fmla="*/ 0 w 154783"/>
                  <a:gd name="connsiteY0" fmla="*/ 169083 h 234257"/>
                  <a:gd name="connsiteX1" fmla="*/ 30104 w 154783"/>
                  <a:gd name="connsiteY1" fmla="*/ 166524 h 234257"/>
                  <a:gd name="connsiteX2" fmla="*/ 45608 w 154783"/>
                  <a:gd name="connsiteY2" fmla="*/ 199588 h 234257"/>
                  <a:gd name="connsiteX3" fmla="*/ 75009 w 154783"/>
                  <a:gd name="connsiteY3" fmla="*/ 210676 h 234257"/>
                  <a:gd name="connsiteX4" fmla="*/ 110030 w 154783"/>
                  <a:gd name="connsiteY4" fmla="*/ 195072 h 234257"/>
                  <a:gd name="connsiteX5" fmla="*/ 124379 w 154783"/>
                  <a:gd name="connsiteY5" fmla="*/ 153680 h 234257"/>
                  <a:gd name="connsiteX6" fmla="*/ 110581 w 154783"/>
                  <a:gd name="connsiteY6" fmla="*/ 114996 h 234257"/>
                  <a:gd name="connsiteX7" fmla="*/ 74507 w 154783"/>
                  <a:gd name="connsiteY7" fmla="*/ 100848 h 234257"/>
                  <a:gd name="connsiteX8" fmla="*/ 49521 w 154783"/>
                  <a:gd name="connsiteY8" fmla="*/ 107119 h 234257"/>
                  <a:gd name="connsiteX9" fmla="*/ 32010 w 154783"/>
                  <a:gd name="connsiteY9" fmla="*/ 123425 h 234257"/>
                  <a:gd name="connsiteX10" fmla="*/ 5118 w 154783"/>
                  <a:gd name="connsiteY10" fmla="*/ 119913 h 234257"/>
                  <a:gd name="connsiteX11" fmla="*/ 27746 w 154783"/>
                  <a:gd name="connsiteY11" fmla="*/ 0 h 234257"/>
                  <a:gd name="connsiteX12" fmla="*/ 143846 w 154783"/>
                  <a:gd name="connsiteY12" fmla="*/ 0 h 234257"/>
                  <a:gd name="connsiteX13" fmla="*/ 143846 w 154783"/>
                  <a:gd name="connsiteY13" fmla="*/ 27394 h 234257"/>
                  <a:gd name="connsiteX14" fmla="*/ 50675 w 154783"/>
                  <a:gd name="connsiteY14" fmla="*/ 27394 h 234257"/>
                  <a:gd name="connsiteX15" fmla="*/ 38082 w 154783"/>
                  <a:gd name="connsiteY15" fmla="*/ 90111 h 234257"/>
                  <a:gd name="connsiteX16" fmla="*/ 82183 w 154783"/>
                  <a:gd name="connsiteY16" fmla="*/ 75460 h 234257"/>
                  <a:gd name="connsiteX17" fmla="*/ 133761 w 154783"/>
                  <a:gd name="connsiteY17" fmla="*/ 96633 h 234257"/>
                  <a:gd name="connsiteX18" fmla="*/ 154784 w 154783"/>
                  <a:gd name="connsiteY18" fmla="*/ 151121 h 234257"/>
                  <a:gd name="connsiteX19" fmla="*/ 136320 w 154783"/>
                  <a:gd name="connsiteY19" fmla="*/ 205910 h 234257"/>
                  <a:gd name="connsiteX20" fmla="*/ 75009 w 154783"/>
                  <a:gd name="connsiteY20" fmla="*/ 234258 h 234257"/>
                  <a:gd name="connsiteX21" fmla="*/ 23030 w 154783"/>
                  <a:gd name="connsiteY21" fmla="*/ 216446 h 234257"/>
                  <a:gd name="connsiteX22" fmla="*/ 0 w 154783"/>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3" h="234257">
                    <a:moveTo>
                      <a:pt x="0" y="169083"/>
                    </a:moveTo>
                    <a:lnTo>
                      <a:pt x="30104" y="166524"/>
                    </a:lnTo>
                    <a:cubicBezTo>
                      <a:pt x="32312" y="181175"/>
                      <a:pt x="37529"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3" y="124429"/>
                      <a:pt x="110581" y="114996"/>
                    </a:cubicBezTo>
                    <a:cubicBezTo>
                      <a:pt x="101400" y="105564"/>
                      <a:pt x="89358" y="100848"/>
                      <a:pt x="74507" y="100848"/>
                    </a:cubicBezTo>
                    <a:cubicBezTo>
                      <a:pt x="65275" y="100848"/>
                      <a:pt x="56946"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3" y="82535"/>
                      <a:pt x="133761" y="96633"/>
                    </a:cubicBezTo>
                    <a:cubicBezTo>
                      <a:pt x="147760" y="110732"/>
                      <a:pt x="154784" y="128894"/>
                      <a:pt x="154784" y="151121"/>
                    </a:cubicBezTo>
                    <a:cubicBezTo>
                      <a:pt x="154784" y="172244"/>
                      <a:pt x="148612"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p>
                <a:endParaRPr lang="zh-TW" altLang="en-US"/>
              </a:p>
            </p:txBody>
          </p:sp>
          <p:sp>
            <p:nvSpPr>
              <p:cNvPr id="294" name="手繪多邊形: 圖案 293">
                <a:extLst>
                  <a:ext uri="{FF2B5EF4-FFF2-40B4-BE49-F238E27FC236}">
                    <a16:creationId xmlns:a16="http://schemas.microsoft.com/office/drawing/2014/main" id="{6BEB019A-19D8-43BD-A3D5-942F3E790946}"/>
                  </a:ext>
                </a:extLst>
              </p:cNvPr>
              <p:cNvSpPr/>
              <p:nvPr/>
            </p:nvSpPr>
            <p:spPr>
              <a:xfrm>
                <a:off x="8690779" y="3610948"/>
                <a:ext cx="151121" cy="230394"/>
              </a:xfrm>
              <a:custGeom>
                <a:avLst/>
                <a:gdLst>
                  <a:gd name="connsiteX0" fmla="*/ 0 w 151121"/>
                  <a:gd name="connsiteY0" fmla="*/ 27545 h 230394"/>
                  <a:gd name="connsiteX1" fmla="*/ 0 w 151121"/>
                  <a:gd name="connsiteY1" fmla="*/ 0 h 230394"/>
                  <a:gd name="connsiteX2" fmla="*/ 151121 w 151121"/>
                  <a:gd name="connsiteY2" fmla="*/ 0 h 230394"/>
                  <a:gd name="connsiteX3" fmla="*/ 151121 w 151121"/>
                  <a:gd name="connsiteY3" fmla="*/ 22277 h 230394"/>
                  <a:gd name="connsiteX4" fmla="*/ 106919 w 151121"/>
                  <a:gd name="connsiteY4" fmla="*/ 85344 h 230394"/>
                  <a:gd name="connsiteX5" fmla="*/ 73102 w 151121"/>
                  <a:gd name="connsiteY5" fmla="*/ 166223 h 230394"/>
                  <a:gd name="connsiteX6" fmla="*/ 62114 w 151121"/>
                  <a:gd name="connsiteY6" fmla="*/ 230394 h 230394"/>
                  <a:gd name="connsiteX7" fmla="*/ 32663 w 151121"/>
                  <a:gd name="connsiteY7" fmla="*/ 230394 h 230394"/>
                  <a:gd name="connsiteX8" fmla="*/ 43500 w 151121"/>
                  <a:gd name="connsiteY8" fmla="*/ 163815 h 230394"/>
                  <a:gd name="connsiteX9" fmla="*/ 73202 w 151121"/>
                  <a:gd name="connsiteY9" fmla="*/ 88555 h 230394"/>
                  <a:gd name="connsiteX10" fmla="*/ 114344 w 151121"/>
                  <a:gd name="connsiteY10" fmla="*/ 27495 h 230394"/>
                  <a:gd name="connsiteX11" fmla="*/ 0 w 151121"/>
                  <a:gd name="connsiteY11" fmla="*/ 27495 h 2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121" h="230394">
                    <a:moveTo>
                      <a:pt x="0" y="27545"/>
                    </a:moveTo>
                    <a:lnTo>
                      <a:pt x="0" y="0"/>
                    </a:lnTo>
                    <a:lnTo>
                      <a:pt x="151121" y="0"/>
                    </a:lnTo>
                    <a:lnTo>
                      <a:pt x="151121" y="22277"/>
                    </a:lnTo>
                    <a:cubicBezTo>
                      <a:pt x="136270" y="38081"/>
                      <a:pt x="121519" y="59104"/>
                      <a:pt x="106919" y="85344"/>
                    </a:cubicBezTo>
                    <a:cubicBezTo>
                      <a:pt x="92318" y="111585"/>
                      <a:pt x="81030" y="138528"/>
                      <a:pt x="73102" y="166223"/>
                    </a:cubicBezTo>
                    <a:cubicBezTo>
                      <a:pt x="67383" y="185740"/>
                      <a:pt x="63719" y="207164"/>
                      <a:pt x="62114" y="230394"/>
                    </a:cubicBezTo>
                    <a:lnTo>
                      <a:pt x="32663" y="230394"/>
                    </a:lnTo>
                    <a:cubicBezTo>
                      <a:pt x="32963" y="212031"/>
                      <a:pt x="36576" y="189854"/>
                      <a:pt x="43500" y="163815"/>
                    </a:cubicBezTo>
                    <a:cubicBezTo>
                      <a:pt x="50424" y="137825"/>
                      <a:pt x="60308" y="112739"/>
                      <a:pt x="73202" y="88555"/>
                    </a:cubicBezTo>
                    <a:cubicBezTo>
                      <a:pt x="86097" y="64372"/>
                      <a:pt x="99844" y="44052"/>
                      <a:pt x="114344" y="27495"/>
                    </a:cubicBezTo>
                    <a:lnTo>
                      <a:pt x="0" y="27495"/>
                    </a:lnTo>
                    <a:close/>
                  </a:path>
                </a:pathLst>
              </a:custGeom>
              <a:grpFill/>
              <a:ln w="5012" cap="flat">
                <a:noFill/>
                <a:prstDash val="solid"/>
                <a:miter/>
              </a:ln>
            </p:spPr>
            <p:txBody>
              <a:bodyPr rtlCol="0" anchor="ctr"/>
              <a:lstStyle/>
              <a:p>
                <a:endParaRPr lang="zh-TW" altLang="en-US"/>
              </a:p>
            </p:txBody>
          </p:sp>
          <p:sp>
            <p:nvSpPr>
              <p:cNvPr id="295" name="手繪多邊形: 圖案 294">
                <a:extLst>
                  <a:ext uri="{FF2B5EF4-FFF2-40B4-BE49-F238E27FC236}">
                    <a16:creationId xmlns:a16="http://schemas.microsoft.com/office/drawing/2014/main" id="{9FF5A86A-D2AE-4D5D-84CB-90DD094A8BAB}"/>
                  </a:ext>
                </a:extLst>
              </p:cNvPr>
              <p:cNvSpPr/>
              <p:nvPr/>
            </p:nvSpPr>
            <p:spPr>
              <a:xfrm>
                <a:off x="8886354"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p>
            </p:txBody>
          </p:sp>
          <p:sp>
            <p:nvSpPr>
              <p:cNvPr id="296" name="手繪多邊形: 圖案 295">
                <a:extLst>
                  <a:ext uri="{FF2B5EF4-FFF2-40B4-BE49-F238E27FC236}">
                    <a16:creationId xmlns:a16="http://schemas.microsoft.com/office/drawing/2014/main" id="{00EE0FBF-FFAA-4239-A7E7-D057CF087BDF}"/>
                  </a:ext>
                </a:extLst>
              </p:cNvPr>
              <p:cNvSpPr/>
              <p:nvPr/>
            </p:nvSpPr>
            <p:spPr>
              <a:xfrm>
                <a:off x="8932363" y="3607887"/>
                <a:ext cx="64973" cy="302141"/>
              </a:xfrm>
              <a:custGeom>
                <a:avLst/>
                <a:gdLst>
                  <a:gd name="connsiteX0" fmla="*/ 0 w 64973"/>
                  <a:gd name="connsiteY0" fmla="*/ 299081 h 302141"/>
                  <a:gd name="connsiteX1" fmla="*/ 5418 w 64973"/>
                  <a:gd name="connsiteY1" fmla="*/ 274697 h 302141"/>
                  <a:gd name="connsiteX2" fmla="*/ 18966 w 64973"/>
                  <a:gd name="connsiteY2" fmla="*/ 276905 h 302141"/>
                  <a:gd name="connsiteX3" fmla="*/ 32010 w 64973"/>
                  <a:gd name="connsiteY3" fmla="*/ 271084 h 302141"/>
                  <a:gd name="connsiteX4" fmla="*/ 36325 w 64973"/>
                  <a:gd name="connsiteY4" fmla="*/ 242034 h 302141"/>
                  <a:gd name="connsiteX5" fmla="*/ 36325 w 64973"/>
                  <a:gd name="connsiteY5" fmla="*/ 64372 h 302141"/>
                  <a:gd name="connsiteX6" fmla="*/ 64974 w 64973"/>
                  <a:gd name="connsiteY6" fmla="*/ 64372 h 302141"/>
                  <a:gd name="connsiteX7" fmla="*/ 64974 w 64973"/>
                  <a:gd name="connsiteY7" fmla="*/ 242737 h 302141"/>
                  <a:gd name="connsiteX8" fmla="*/ 56846 w 64973"/>
                  <a:gd name="connsiteY8" fmla="*/ 286237 h 302141"/>
                  <a:gd name="connsiteX9" fmla="*/ 22427 w 64973"/>
                  <a:gd name="connsiteY9" fmla="*/ 302142 h 302141"/>
                  <a:gd name="connsiteX10" fmla="*/ 0 w 64973"/>
                  <a:gd name="connsiteY10" fmla="*/ 299081 h 302141"/>
                  <a:gd name="connsiteX11" fmla="*/ 36325 w 64973"/>
                  <a:gd name="connsiteY11" fmla="*/ 33315 h 302141"/>
                  <a:gd name="connsiteX12" fmla="*/ 36325 w 64973"/>
                  <a:gd name="connsiteY12" fmla="*/ 0 h 302141"/>
                  <a:gd name="connsiteX13" fmla="*/ 64974 w 64973"/>
                  <a:gd name="connsiteY13" fmla="*/ 0 h 302141"/>
                  <a:gd name="connsiteX14" fmla="*/ 64974 w 64973"/>
                  <a:gd name="connsiteY14" fmla="*/ 33265 h 302141"/>
                  <a:gd name="connsiteX15" fmla="*/ 36325 w 64973"/>
                  <a:gd name="connsiteY15" fmla="*/ 33265 h 30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973" h="302141">
                    <a:moveTo>
                      <a:pt x="0" y="299081"/>
                    </a:moveTo>
                    <a:lnTo>
                      <a:pt x="5418" y="274697"/>
                    </a:lnTo>
                    <a:cubicBezTo>
                      <a:pt x="11138" y="276202"/>
                      <a:pt x="15654" y="276905"/>
                      <a:pt x="18966" y="276905"/>
                    </a:cubicBezTo>
                    <a:cubicBezTo>
                      <a:pt x="24785" y="276905"/>
                      <a:pt x="29150" y="274948"/>
                      <a:pt x="32010" y="271084"/>
                    </a:cubicBezTo>
                    <a:cubicBezTo>
                      <a:pt x="34870" y="267221"/>
                      <a:pt x="36325" y="257538"/>
                      <a:pt x="36325" y="242034"/>
                    </a:cubicBezTo>
                    <a:lnTo>
                      <a:pt x="36325" y="64372"/>
                    </a:lnTo>
                    <a:lnTo>
                      <a:pt x="64974" y="64372"/>
                    </a:lnTo>
                    <a:lnTo>
                      <a:pt x="64974" y="242737"/>
                    </a:lnTo>
                    <a:cubicBezTo>
                      <a:pt x="64974" y="263559"/>
                      <a:pt x="62265" y="278059"/>
                      <a:pt x="56846" y="286237"/>
                    </a:cubicBezTo>
                    <a:cubicBezTo>
                      <a:pt x="49922" y="296873"/>
                      <a:pt x="38482" y="302142"/>
                      <a:pt x="22427" y="302142"/>
                    </a:cubicBezTo>
                    <a:cubicBezTo>
                      <a:pt x="14700" y="302091"/>
                      <a:pt x="7225" y="301088"/>
                      <a:pt x="0" y="299081"/>
                    </a:cubicBezTo>
                    <a:close/>
                    <a:moveTo>
                      <a:pt x="36325" y="33315"/>
                    </a:moveTo>
                    <a:lnTo>
                      <a:pt x="36325" y="0"/>
                    </a:lnTo>
                    <a:lnTo>
                      <a:pt x="64974" y="0"/>
                    </a:lnTo>
                    <a:lnTo>
                      <a:pt x="64974" y="33265"/>
                    </a:lnTo>
                    <a:lnTo>
                      <a:pt x="36325" y="33265"/>
                    </a:lnTo>
                    <a:close/>
                  </a:path>
                </a:pathLst>
              </a:custGeom>
              <a:grpFill/>
              <a:ln w="5012" cap="flat">
                <a:noFill/>
                <a:prstDash val="solid"/>
                <a:miter/>
              </a:ln>
            </p:spPr>
            <p:txBody>
              <a:bodyPr rtlCol="0" anchor="ctr"/>
              <a:lstStyle/>
              <a:p>
                <a:endParaRPr lang="zh-TW" altLang="en-US"/>
              </a:p>
            </p:txBody>
          </p:sp>
          <p:sp>
            <p:nvSpPr>
              <p:cNvPr id="297" name="手繪多邊形: 圖案 296">
                <a:extLst>
                  <a:ext uri="{FF2B5EF4-FFF2-40B4-BE49-F238E27FC236}">
                    <a16:creationId xmlns:a16="http://schemas.microsoft.com/office/drawing/2014/main" id="{3984B062-03E8-473D-98A4-A3BC044D8E06}"/>
                  </a:ext>
                </a:extLst>
              </p:cNvPr>
              <p:cNvSpPr/>
              <p:nvPr/>
            </p:nvSpPr>
            <p:spPr>
              <a:xfrm>
                <a:off x="9041288" y="3668396"/>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4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40 w 146856"/>
                  <a:gd name="connsiteY16" fmla="*/ 89358 h 237769"/>
                  <a:gd name="connsiteX17" fmla="*/ 39135 w 146856"/>
                  <a:gd name="connsiteY17" fmla="*/ 137624 h 237769"/>
                  <a:gd name="connsiteX18" fmla="*/ 71146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4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2" y="17259"/>
                      <a:pt x="39236"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89" y="174803"/>
                      <a:pt x="47364" y="170739"/>
                    </a:cubicBezTo>
                    <a:cubicBezTo>
                      <a:pt x="39787" y="166725"/>
                      <a:pt x="33516" y="161607"/>
                      <a:pt x="28649" y="155436"/>
                    </a:cubicBezTo>
                    <a:lnTo>
                      <a:pt x="28649" y="237770"/>
                    </a:lnTo>
                    <a:lnTo>
                      <a:pt x="0" y="237770"/>
                    </a:lnTo>
                    <a:close/>
                    <a:moveTo>
                      <a:pt x="25940" y="89358"/>
                    </a:moveTo>
                    <a:cubicBezTo>
                      <a:pt x="25940" y="111133"/>
                      <a:pt x="30355" y="127188"/>
                      <a:pt x="39135" y="137624"/>
                    </a:cubicBezTo>
                    <a:cubicBezTo>
                      <a:pt x="47966" y="148010"/>
                      <a:pt x="58602" y="153228"/>
                      <a:pt x="71146"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8" y="27846"/>
                      <a:pt x="84692" y="22477"/>
                      <a:pt x="72400" y="22477"/>
                    </a:cubicBezTo>
                    <a:cubicBezTo>
                      <a:pt x="60208" y="22477"/>
                      <a:pt x="49370" y="28197"/>
                      <a:pt x="39988" y="39586"/>
                    </a:cubicBezTo>
                    <a:cubicBezTo>
                      <a:pt x="30656" y="51026"/>
                      <a:pt x="25940" y="67583"/>
                      <a:pt x="25940" y="89358"/>
                    </a:cubicBezTo>
                    <a:close/>
                  </a:path>
                </a:pathLst>
              </a:custGeom>
              <a:grpFill/>
              <a:ln w="5012" cap="flat">
                <a:noFill/>
                <a:prstDash val="solid"/>
                <a:miter/>
              </a:ln>
            </p:spPr>
            <p:txBody>
              <a:bodyPr rtlCol="0" anchor="ctr"/>
              <a:lstStyle/>
              <a:p>
                <a:endParaRPr lang="zh-TW" altLang="en-US"/>
              </a:p>
            </p:txBody>
          </p:sp>
          <p:sp>
            <p:nvSpPr>
              <p:cNvPr id="298" name="手繪多邊形: 圖案 297">
                <a:extLst>
                  <a:ext uri="{FF2B5EF4-FFF2-40B4-BE49-F238E27FC236}">
                    <a16:creationId xmlns:a16="http://schemas.microsoft.com/office/drawing/2014/main" id="{BF8B9808-D9BA-4811-A18A-466FE4C73CB0}"/>
                  </a:ext>
                </a:extLst>
              </p:cNvPr>
              <p:cNvSpPr/>
              <p:nvPr/>
            </p:nvSpPr>
            <p:spPr>
              <a:xfrm>
                <a:off x="9211675" y="3668546"/>
                <a:ext cx="149064" cy="241582"/>
              </a:xfrm>
              <a:custGeom>
                <a:avLst/>
                <a:gdLst>
                  <a:gd name="connsiteX0" fmla="*/ 5720 w 149064"/>
                  <a:gd name="connsiteY0" fmla="*/ 186844 h 241582"/>
                  <a:gd name="connsiteX1" fmla="*/ 33566 w 149064"/>
                  <a:gd name="connsiteY1" fmla="*/ 191008 h 241582"/>
                  <a:gd name="connsiteX2" fmla="*/ 43299 w 149064"/>
                  <a:gd name="connsiteY2" fmla="*/ 209823 h 241582"/>
                  <a:gd name="connsiteX3" fmla="*/ 72450 w 149064"/>
                  <a:gd name="connsiteY3" fmla="*/ 217801 h 241582"/>
                  <a:gd name="connsiteX4" fmla="*/ 103206 w 149064"/>
                  <a:gd name="connsiteY4" fmla="*/ 209823 h 241582"/>
                  <a:gd name="connsiteX5" fmla="*/ 117857 w 149064"/>
                  <a:gd name="connsiteY5" fmla="*/ 187546 h 241582"/>
                  <a:gd name="connsiteX6" fmla="*/ 119914 w 149064"/>
                  <a:gd name="connsiteY6" fmla="*/ 150770 h 241582"/>
                  <a:gd name="connsiteX7" fmla="*/ 73102 w 149064"/>
                  <a:gd name="connsiteY7" fmla="*/ 172896 h 241582"/>
                  <a:gd name="connsiteX8" fmla="*/ 19116 w 149064"/>
                  <a:gd name="connsiteY8" fmla="*/ 147759 h 241582"/>
                  <a:gd name="connsiteX9" fmla="*/ 0 w 149064"/>
                  <a:gd name="connsiteY9" fmla="*/ 87401 h 241582"/>
                  <a:gd name="connsiteX10" fmla="*/ 8780 w 149064"/>
                  <a:gd name="connsiteY10" fmla="*/ 42747 h 241582"/>
                  <a:gd name="connsiteX11" fmla="*/ 34168 w 149064"/>
                  <a:gd name="connsiteY11" fmla="*/ 11138 h 241582"/>
                  <a:gd name="connsiteX12" fmla="*/ 73253 w 149064"/>
                  <a:gd name="connsiteY12" fmla="*/ 0 h 241582"/>
                  <a:gd name="connsiteX13" fmla="*/ 122623 w 149064"/>
                  <a:gd name="connsiteY13" fmla="*/ 24183 h 241582"/>
                  <a:gd name="connsiteX14" fmla="*/ 122623 w 149064"/>
                  <a:gd name="connsiteY14" fmla="*/ 3813 h 241582"/>
                  <a:gd name="connsiteX15" fmla="*/ 149064 w 149064"/>
                  <a:gd name="connsiteY15" fmla="*/ 3813 h 241582"/>
                  <a:gd name="connsiteX16" fmla="*/ 149064 w 149064"/>
                  <a:gd name="connsiteY16" fmla="*/ 150017 h 241582"/>
                  <a:gd name="connsiteX17" fmla="*/ 141037 w 149064"/>
                  <a:gd name="connsiteY17" fmla="*/ 206010 h 241582"/>
                  <a:gd name="connsiteX18" fmla="*/ 115549 w 149064"/>
                  <a:gd name="connsiteY18" fmla="*/ 232050 h 241582"/>
                  <a:gd name="connsiteX19" fmla="*/ 72651 w 149064"/>
                  <a:gd name="connsiteY19" fmla="*/ 241583 h 241582"/>
                  <a:gd name="connsiteX20" fmla="*/ 23783 w 149064"/>
                  <a:gd name="connsiteY20" fmla="*/ 227986 h 241582"/>
                  <a:gd name="connsiteX21" fmla="*/ 5720 w 149064"/>
                  <a:gd name="connsiteY21" fmla="*/ 186844 h 241582"/>
                  <a:gd name="connsiteX22" fmla="*/ 29452 w 149064"/>
                  <a:gd name="connsiteY22" fmla="*/ 85244 h 241582"/>
                  <a:gd name="connsiteX23" fmla="*/ 42647 w 149064"/>
                  <a:gd name="connsiteY23" fmla="*/ 133811 h 241582"/>
                  <a:gd name="connsiteX24" fmla="*/ 75762 w 149064"/>
                  <a:gd name="connsiteY24" fmla="*/ 149114 h 241582"/>
                  <a:gd name="connsiteX25" fmla="*/ 108876 w 149064"/>
                  <a:gd name="connsiteY25" fmla="*/ 133912 h 241582"/>
                  <a:gd name="connsiteX26" fmla="*/ 122272 w 149064"/>
                  <a:gd name="connsiteY26" fmla="*/ 86197 h 241582"/>
                  <a:gd name="connsiteX27" fmla="*/ 108475 w 149064"/>
                  <a:gd name="connsiteY27" fmla="*/ 39386 h 241582"/>
                  <a:gd name="connsiteX28" fmla="*/ 75259 w 149064"/>
                  <a:gd name="connsiteY28" fmla="*/ 23631 h 241582"/>
                  <a:gd name="connsiteX29" fmla="*/ 42798 w 149064"/>
                  <a:gd name="connsiteY29" fmla="*/ 39135 h 241582"/>
                  <a:gd name="connsiteX30" fmla="*/ 29452 w 149064"/>
                  <a:gd name="connsiteY30" fmla="*/ 85244 h 24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64" h="241582">
                    <a:moveTo>
                      <a:pt x="5720" y="186844"/>
                    </a:moveTo>
                    <a:lnTo>
                      <a:pt x="33566" y="191008"/>
                    </a:lnTo>
                    <a:cubicBezTo>
                      <a:pt x="34720" y="199588"/>
                      <a:pt x="37981" y="205860"/>
                      <a:pt x="43299" y="209823"/>
                    </a:cubicBezTo>
                    <a:cubicBezTo>
                      <a:pt x="50424" y="215142"/>
                      <a:pt x="60108" y="217801"/>
                      <a:pt x="72450" y="217801"/>
                    </a:cubicBezTo>
                    <a:cubicBezTo>
                      <a:pt x="85696" y="217801"/>
                      <a:pt x="95981" y="215142"/>
                      <a:pt x="103206" y="209823"/>
                    </a:cubicBezTo>
                    <a:cubicBezTo>
                      <a:pt x="110431" y="204505"/>
                      <a:pt x="115298" y="197079"/>
                      <a:pt x="117857" y="187546"/>
                    </a:cubicBezTo>
                    <a:cubicBezTo>
                      <a:pt x="119362" y="181726"/>
                      <a:pt x="120014" y="169434"/>
                      <a:pt x="119914" y="150770"/>
                    </a:cubicBezTo>
                    <a:cubicBezTo>
                      <a:pt x="107370" y="165521"/>
                      <a:pt x="91767" y="172896"/>
                      <a:pt x="73102" y="172896"/>
                    </a:cubicBezTo>
                    <a:cubicBezTo>
                      <a:pt x="49872" y="172896"/>
                      <a:pt x="31860" y="164517"/>
                      <a:pt x="19116" y="147759"/>
                    </a:cubicBezTo>
                    <a:cubicBezTo>
                      <a:pt x="6372" y="131002"/>
                      <a:pt x="0" y="110882"/>
                      <a:pt x="0" y="87401"/>
                    </a:cubicBezTo>
                    <a:cubicBezTo>
                      <a:pt x="0" y="71246"/>
                      <a:pt x="2910" y="56394"/>
                      <a:pt x="8780" y="42747"/>
                    </a:cubicBezTo>
                    <a:cubicBezTo>
                      <a:pt x="14601" y="29100"/>
                      <a:pt x="23080" y="18564"/>
                      <a:pt x="34168" y="11138"/>
                    </a:cubicBezTo>
                    <a:cubicBezTo>
                      <a:pt x="45256" y="3713"/>
                      <a:pt x="58302" y="0"/>
                      <a:pt x="73253" y="0"/>
                    </a:cubicBezTo>
                    <a:cubicBezTo>
                      <a:pt x="93222" y="0"/>
                      <a:pt x="109679" y="8078"/>
                      <a:pt x="122623" y="24183"/>
                    </a:cubicBezTo>
                    <a:lnTo>
                      <a:pt x="122623" y="3813"/>
                    </a:lnTo>
                    <a:lnTo>
                      <a:pt x="149064" y="3813"/>
                    </a:lnTo>
                    <a:lnTo>
                      <a:pt x="149064" y="150017"/>
                    </a:lnTo>
                    <a:cubicBezTo>
                      <a:pt x="149064" y="176358"/>
                      <a:pt x="146405" y="195022"/>
                      <a:pt x="141037" y="206010"/>
                    </a:cubicBezTo>
                    <a:cubicBezTo>
                      <a:pt x="135668" y="216998"/>
                      <a:pt x="127189" y="225678"/>
                      <a:pt x="115549" y="232050"/>
                    </a:cubicBezTo>
                    <a:cubicBezTo>
                      <a:pt x="103909" y="238422"/>
                      <a:pt x="89610" y="241583"/>
                      <a:pt x="72651" y="241583"/>
                    </a:cubicBezTo>
                    <a:cubicBezTo>
                      <a:pt x="52481" y="241583"/>
                      <a:pt x="36175" y="237017"/>
                      <a:pt x="23783" y="227986"/>
                    </a:cubicBezTo>
                    <a:cubicBezTo>
                      <a:pt x="11289" y="218754"/>
                      <a:pt x="5319" y="205057"/>
                      <a:pt x="5720" y="186844"/>
                    </a:cubicBezTo>
                    <a:close/>
                    <a:moveTo>
                      <a:pt x="29452" y="85244"/>
                    </a:moveTo>
                    <a:cubicBezTo>
                      <a:pt x="29452" y="107420"/>
                      <a:pt x="33867" y="123626"/>
                      <a:pt x="42647" y="133811"/>
                    </a:cubicBezTo>
                    <a:cubicBezTo>
                      <a:pt x="51478" y="143996"/>
                      <a:pt x="62516" y="149114"/>
                      <a:pt x="75762" y="149114"/>
                    </a:cubicBezTo>
                    <a:cubicBezTo>
                      <a:pt x="88907" y="149114"/>
                      <a:pt x="99945" y="144047"/>
                      <a:pt x="108876" y="133912"/>
                    </a:cubicBezTo>
                    <a:cubicBezTo>
                      <a:pt x="117807" y="123777"/>
                      <a:pt x="122272" y="107872"/>
                      <a:pt x="122272" y="86197"/>
                    </a:cubicBezTo>
                    <a:cubicBezTo>
                      <a:pt x="122272" y="65476"/>
                      <a:pt x="117656" y="49872"/>
                      <a:pt x="108475" y="39386"/>
                    </a:cubicBezTo>
                    <a:cubicBezTo>
                      <a:pt x="99293" y="28900"/>
                      <a:pt x="88205" y="23631"/>
                      <a:pt x="75259" y="23631"/>
                    </a:cubicBezTo>
                    <a:cubicBezTo>
                      <a:pt x="62516" y="23631"/>
                      <a:pt x="51678" y="28799"/>
                      <a:pt x="42798" y="39135"/>
                    </a:cubicBezTo>
                    <a:cubicBezTo>
                      <a:pt x="33917" y="49471"/>
                      <a:pt x="29452" y="64823"/>
                      <a:pt x="29452" y="85244"/>
                    </a:cubicBezTo>
                    <a:close/>
                  </a:path>
                </a:pathLst>
              </a:custGeom>
              <a:grpFill/>
              <a:ln w="5012" cap="flat">
                <a:noFill/>
                <a:prstDash val="solid"/>
                <a:miter/>
              </a:ln>
            </p:spPr>
            <p:txBody>
              <a:bodyPr rtlCol="0" anchor="ctr"/>
              <a:lstStyle/>
              <a:p>
                <a:endParaRPr lang="zh-TW" altLang="en-US"/>
              </a:p>
            </p:txBody>
          </p:sp>
        </p:grpSp>
      </p:grpSp>
      <p:grpSp>
        <p:nvGrpSpPr>
          <p:cNvPr id="346" name="群組 345">
            <a:extLst>
              <a:ext uri="{FF2B5EF4-FFF2-40B4-BE49-F238E27FC236}">
                <a16:creationId xmlns:a16="http://schemas.microsoft.com/office/drawing/2014/main" id="{E9FA6F8E-51C8-4702-8D33-CBC2F8533678}"/>
              </a:ext>
            </a:extLst>
          </p:cNvPr>
          <p:cNvGrpSpPr/>
          <p:nvPr/>
        </p:nvGrpSpPr>
        <p:grpSpPr>
          <a:xfrm>
            <a:off x="1111386" y="1732717"/>
            <a:ext cx="5219063" cy="112305"/>
            <a:chOff x="1111386" y="1521212"/>
            <a:chExt cx="5219063" cy="112305"/>
          </a:xfrm>
        </p:grpSpPr>
        <p:grpSp>
          <p:nvGrpSpPr>
            <p:cNvPr id="348" name="群組 347">
              <a:extLst>
                <a:ext uri="{FF2B5EF4-FFF2-40B4-BE49-F238E27FC236}">
                  <a16:creationId xmlns:a16="http://schemas.microsoft.com/office/drawing/2014/main" id="{A68875CF-09E0-4C8F-8882-CA154C6127D1}"/>
                </a:ext>
              </a:extLst>
            </p:cNvPr>
            <p:cNvGrpSpPr/>
            <p:nvPr/>
          </p:nvGrpSpPr>
          <p:grpSpPr>
            <a:xfrm>
              <a:off x="1111386" y="1528842"/>
              <a:ext cx="446846" cy="104675"/>
              <a:chOff x="1951819" y="4577685"/>
              <a:chExt cx="685799" cy="220509"/>
            </a:xfrm>
          </p:grpSpPr>
          <p:cxnSp>
            <p:nvCxnSpPr>
              <p:cNvPr id="364" name="直線接點 363">
                <a:extLst>
                  <a:ext uri="{FF2B5EF4-FFF2-40B4-BE49-F238E27FC236}">
                    <a16:creationId xmlns:a16="http://schemas.microsoft.com/office/drawing/2014/main" id="{69C805AB-CFE8-4AEF-8B76-6E96E4B0ACF8}"/>
                  </a:ext>
                </a:extLst>
              </p:cNvPr>
              <p:cNvCxnSpPr/>
              <p:nvPr/>
            </p:nvCxnSpPr>
            <p:spPr>
              <a:xfrm>
                <a:off x="1960195" y="4577685"/>
                <a:ext cx="0" cy="220509"/>
              </a:xfrm>
              <a:prstGeom prst="line">
                <a:avLst/>
              </a:prstGeom>
              <a:ln w="28575">
                <a:solidFill>
                  <a:srgbClr val="EE6D2B"/>
                </a:solidFill>
              </a:ln>
            </p:spPr>
            <p:style>
              <a:lnRef idx="1">
                <a:schemeClr val="accent1"/>
              </a:lnRef>
              <a:fillRef idx="0">
                <a:schemeClr val="accent1"/>
              </a:fillRef>
              <a:effectRef idx="0">
                <a:schemeClr val="accent1"/>
              </a:effectRef>
              <a:fontRef idx="minor">
                <a:schemeClr val="tx1"/>
              </a:fontRef>
            </p:style>
          </p:cxnSp>
          <p:cxnSp>
            <p:nvCxnSpPr>
              <p:cNvPr id="365" name="直線接點 364">
                <a:extLst>
                  <a:ext uri="{FF2B5EF4-FFF2-40B4-BE49-F238E27FC236}">
                    <a16:creationId xmlns:a16="http://schemas.microsoft.com/office/drawing/2014/main" id="{5E45C743-870F-4D56-96ED-404CFDD4B930}"/>
                  </a:ext>
                </a:extLst>
              </p:cNvPr>
              <p:cNvCxnSpPr/>
              <p:nvPr/>
            </p:nvCxnSpPr>
            <p:spPr>
              <a:xfrm>
                <a:off x="1951819" y="4783755"/>
                <a:ext cx="680126" cy="0"/>
              </a:xfrm>
              <a:prstGeom prst="line">
                <a:avLst/>
              </a:prstGeom>
              <a:ln w="28575">
                <a:solidFill>
                  <a:srgbClr val="EE6D2B"/>
                </a:solidFill>
              </a:ln>
            </p:spPr>
            <p:style>
              <a:lnRef idx="1">
                <a:schemeClr val="accent1"/>
              </a:lnRef>
              <a:fillRef idx="0">
                <a:schemeClr val="accent1"/>
              </a:fillRef>
              <a:effectRef idx="0">
                <a:schemeClr val="accent1"/>
              </a:effectRef>
              <a:fontRef idx="minor">
                <a:schemeClr val="tx1"/>
              </a:fontRef>
            </p:style>
          </p:cxnSp>
          <p:cxnSp>
            <p:nvCxnSpPr>
              <p:cNvPr id="366" name="直線接點 365">
                <a:extLst>
                  <a:ext uri="{FF2B5EF4-FFF2-40B4-BE49-F238E27FC236}">
                    <a16:creationId xmlns:a16="http://schemas.microsoft.com/office/drawing/2014/main" id="{6AA037C5-79C7-4CFC-8577-78A9472BDDC1}"/>
                  </a:ext>
                </a:extLst>
              </p:cNvPr>
              <p:cNvCxnSpPr/>
              <p:nvPr/>
            </p:nvCxnSpPr>
            <p:spPr>
              <a:xfrm>
                <a:off x="2637618" y="4577685"/>
                <a:ext cx="0" cy="220509"/>
              </a:xfrm>
              <a:prstGeom prst="line">
                <a:avLst/>
              </a:prstGeom>
              <a:ln w="28575">
                <a:solidFill>
                  <a:srgbClr val="EE6D2B"/>
                </a:solidFill>
              </a:ln>
            </p:spPr>
            <p:style>
              <a:lnRef idx="1">
                <a:schemeClr val="accent1"/>
              </a:lnRef>
              <a:fillRef idx="0">
                <a:schemeClr val="accent1"/>
              </a:fillRef>
              <a:effectRef idx="0">
                <a:schemeClr val="accent1"/>
              </a:effectRef>
              <a:fontRef idx="minor">
                <a:schemeClr val="tx1"/>
              </a:fontRef>
            </p:style>
          </p:cxnSp>
        </p:grpSp>
        <p:grpSp>
          <p:nvGrpSpPr>
            <p:cNvPr id="349" name="群組 348">
              <a:extLst>
                <a:ext uri="{FF2B5EF4-FFF2-40B4-BE49-F238E27FC236}">
                  <a16:creationId xmlns:a16="http://schemas.microsoft.com/office/drawing/2014/main" id="{B33038D9-11D5-4983-B309-D9333664123A}"/>
                </a:ext>
              </a:extLst>
            </p:cNvPr>
            <p:cNvGrpSpPr/>
            <p:nvPr/>
          </p:nvGrpSpPr>
          <p:grpSpPr>
            <a:xfrm>
              <a:off x="1755947" y="1526844"/>
              <a:ext cx="2877305" cy="100426"/>
              <a:chOff x="1842305" y="4573208"/>
              <a:chExt cx="681132" cy="224986"/>
            </a:xfrm>
          </p:grpSpPr>
          <p:cxnSp>
            <p:nvCxnSpPr>
              <p:cNvPr id="361" name="直線接點 360">
                <a:extLst>
                  <a:ext uri="{FF2B5EF4-FFF2-40B4-BE49-F238E27FC236}">
                    <a16:creationId xmlns:a16="http://schemas.microsoft.com/office/drawing/2014/main" id="{63B6AAE9-CAFD-4079-B954-615E06413025}"/>
                  </a:ext>
                </a:extLst>
              </p:cNvPr>
              <p:cNvCxnSpPr/>
              <p:nvPr/>
            </p:nvCxnSpPr>
            <p:spPr>
              <a:xfrm>
                <a:off x="1844217" y="4577685"/>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362" name="直線接點 361">
                <a:extLst>
                  <a:ext uri="{FF2B5EF4-FFF2-40B4-BE49-F238E27FC236}">
                    <a16:creationId xmlns:a16="http://schemas.microsoft.com/office/drawing/2014/main" id="{F45F4109-9647-45B1-90A1-C36F922E33BE}"/>
                  </a:ext>
                </a:extLst>
              </p:cNvPr>
              <p:cNvCxnSpPr/>
              <p:nvPr/>
            </p:nvCxnSpPr>
            <p:spPr>
              <a:xfrm>
                <a:off x="1842305" y="4783755"/>
                <a:ext cx="680123" cy="0"/>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363" name="直線接點 362">
                <a:extLst>
                  <a:ext uri="{FF2B5EF4-FFF2-40B4-BE49-F238E27FC236}">
                    <a16:creationId xmlns:a16="http://schemas.microsoft.com/office/drawing/2014/main" id="{0BA4B81E-CC03-4B7C-89FA-37D626311E76}"/>
                  </a:ext>
                </a:extLst>
              </p:cNvPr>
              <p:cNvCxnSpPr/>
              <p:nvPr/>
            </p:nvCxnSpPr>
            <p:spPr>
              <a:xfrm>
                <a:off x="2523437" y="4573208"/>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grpSp>
        <p:grpSp>
          <p:nvGrpSpPr>
            <p:cNvPr id="351" name="群組 350">
              <a:extLst>
                <a:ext uri="{FF2B5EF4-FFF2-40B4-BE49-F238E27FC236}">
                  <a16:creationId xmlns:a16="http://schemas.microsoft.com/office/drawing/2014/main" id="{2B9395C5-8EBF-433A-95EB-B46AA9926AD9}"/>
                </a:ext>
              </a:extLst>
            </p:cNvPr>
            <p:cNvGrpSpPr/>
            <p:nvPr/>
          </p:nvGrpSpPr>
          <p:grpSpPr>
            <a:xfrm>
              <a:off x="4677898" y="1530166"/>
              <a:ext cx="472762" cy="88442"/>
              <a:chOff x="1838425" y="4573208"/>
              <a:chExt cx="685788" cy="224986"/>
            </a:xfrm>
          </p:grpSpPr>
          <p:cxnSp>
            <p:nvCxnSpPr>
              <p:cNvPr id="358" name="直線接點 357">
                <a:extLst>
                  <a:ext uri="{FF2B5EF4-FFF2-40B4-BE49-F238E27FC236}">
                    <a16:creationId xmlns:a16="http://schemas.microsoft.com/office/drawing/2014/main" id="{CE9CFFB0-73C3-45B8-AC3D-9ED49C0442E9}"/>
                  </a:ext>
                </a:extLst>
              </p:cNvPr>
              <p:cNvCxnSpPr/>
              <p:nvPr/>
            </p:nvCxnSpPr>
            <p:spPr>
              <a:xfrm>
                <a:off x="1850425" y="4577685"/>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9" name="直線接點 358">
                <a:extLst>
                  <a:ext uri="{FF2B5EF4-FFF2-40B4-BE49-F238E27FC236}">
                    <a16:creationId xmlns:a16="http://schemas.microsoft.com/office/drawing/2014/main" id="{38EE95A7-1D05-4D79-8189-4CA0E60AE1D0}"/>
                  </a:ext>
                </a:extLst>
              </p:cNvPr>
              <p:cNvCxnSpPr/>
              <p:nvPr/>
            </p:nvCxnSpPr>
            <p:spPr>
              <a:xfrm>
                <a:off x="1838425" y="4783755"/>
                <a:ext cx="680123"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0" name="直線接點 359">
                <a:extLst>
                  <a:ext uri="{FF2B5EF4-FFF2-40B4-BE49-F238E27FC236}">
                    <a16:creationId xmlns:a16="http://schemas.microsoft.com/office/drawing/2014/main" id="{687DC291-8750-4B4A-AF1E-016D648C46F0}"/>
                  </a:ext>
                </a:extLst>
              </p:cNvPr>
              <p:cNvCxnSpPr/>
              <p:nvPr/>
            </p:nvCxnSpPr>
            <p:spPr>
              <a:xfrm>
                <a:off x="2524213" y="4573208"/>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52" name="群組 351">
              <a:extLst>
                <a:ext uri="{FF2B5EF4-FFF2-40B4-BE49-F238E27FC236}">
                  <a16:creationId xmlns:a16="http://schemas.microsoft.com/office/drawing/2014/main" id="{51A14D81-AAA7-43D4-BB9E-ED47E5C2BEED}"/>
                </a:ext>
              </a:extLst>
            </p:cNvPr>
            <p:cNvGrpSpPr/>
            <p:nvPr/>
          </p:nvGrpSpPr>
          <p:grpSpPr>
            <a:xfrm>
              <a:off x="5231449" y="1521212"/>
              <a:ext cx="1099000" cy="108505"/>
              <a:chOff x="1846561" y="4577685"/>
              <a:chExt cx="680123" cy="220677"/>
            </a:xfrm>
          </p:grpSpPr>
          <p:cxnSp>
            <p:nvCxnSpPr>
              <p:cNvPr id="355" name="直線接點 354">
                <a:extLst>
                  <a:ext uri="{FF2B5EF4-FFF2-40B4-BE49-F238E27FC236}">
                    <a16:creationId xmlns:a16="http://schemas.microsoft.com/office/drawing/2014/main" id="{7422D7EC-D440-43FA-A6C1-8D36ACFA75AF}"/>
                  </a:ext>
                </a:extLst>
              </p:cNvPr>
              <p:cNvCxnSpPr/>
              <p:nvPr/>
            </p:nvCxnSpPr>
            <p:spPr>
              <a:xfrm>
                <a:off x="1850425" y="4577685"/>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6" name="直線接點 355">
                <a:extLst>
                  <a:ext uri="{FF2B5EF4-FFF2-40B4-BE49-F238E27FC236}">
                    <a16:creationId xmlns:a16="http://schemas.microsoft.com/office/drawing/2014/main" id="{DAC3BCEB-13D3-4FB8-8FC3-652A3E6E570B}"/>
                  </a:ext>
                </a:extLst>
              </p:cNvPr>
              <p:cNvCxnSpPr/>
              <p:nvPr/>
            </p:nvCxnSpPr>
            <p:spPr>
              <a:xfrm>
                <a:off x="1846561" y="4783755"/>
                <a:ext cx="68012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7" name="直線接點 356">
                <a:extLst>
                  <a:ext uri="{FF2B5EF4-FFF2-40B4-BE49-F238E27FC236}">
                    <a16:creationId xmlns:a16="http://schemas.microsoft.com/office/drawing/2014/main" id="{53447BFB-0D72-4674-BAE8-201B46F2E0B4}"/>
                  </a:ext>
                </a:extLst>
              </p:cNvPr>
              <p:cNvCxnSpPr/>
              <p:nvPr/>
            </p:nvCxnSpPr>
            <p:spPr>
              <a:xfrm>
                <a:off x="2524213" y="4577853"/>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01492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F158D3-FC63-4710-A0F3-71ECA767EFB9}"/>
              </a:ext>
            </a:extLst>
          </p:cNvPr>
          <p:cNvSpPr>
            <a:spLocks noGrp="1"/>
          </p:cNvSpPr>
          <p:nvPr>
            <p:ph type="title"/>
          </p:nvPr>
        </p:nvSpPr>
        <p:spPr/>
        <p:txBody>
          <a:bodyPr>
            <a:normAutofit fontScale="90000"/>
          </a:bodyPr>
          <a:lstStyle/>
          <a:p>
            <a:r>
              <a:rPr lang="en-US" err="1"/>
              <a:t>HybridMount</a:t>
            </a:r>
            <a:r>
              <a:rPr lang="en-US"/>
              <a:t> provides</a:t>
            </a:r>
            <a:r>
              <a:rPr lang="zh-TW" altLang="en-US"/>
              <a:t> </a:t>
            </a:r>
            <a:r>
              <a:rPr lang="en-US"/>
              <a:t>two</a:t>
            </a:r>
            <a:r>
              <a:rPr lang="zh-TW" altLang="en-US"/>
              <a:t> </a:t>
            </a:r>
            <a:r>
              <a:rPr lang="en-US"/>
              <a:t>modes</a:t>
            </a:r>
            <a:r>
              <a:rPr lang="zh-TW" altLang="en-US"/>
              <a:t> </a:t>
            </a:r>
            <a:r>
              <a:rPr lang="en-US"/>
              <a:t>for</a:t>
            </a:r>
            <a:r>
              <a:rPr lang="zh-TW" altLang="en-US"/>
              <a:t> </a:t>
            </a:r>
            <a:r>
              <a:rPr lang="en-US"/>
              <a:t>file-based</a:t>
            </a:r>
            <a:r>
              <a:rPr lang="zh-TW" altLang="en-US"/>
              <a:t> </a:t>
            </a:r>
            <a:r>
              <a:rPr lang="en-US"/>
              <a:t>cloud</a:t>
            </a:r>
            <a:r>
              <a:rPr lang="zh-TW" altLang="en-US"/>
              <a:t> </a:t>
            </a:r>
            <a:r>
              <a:rPr lang="en-US" altLang="zh-CN"/>
              <a:t>storage</a:t>
            </a:r>
            <a:r>
              <a:rPr lang="zh-TW" altLang="en-US"/>
              <a:t> </a:t>
            </a:r>
            <a:r>
              <a:rPr lang="en-US" altLang="zh-TW"/>
              <a:t>gateway</a:t>
            </a:r>
            <a:endParaRPr lang="zh-TW" altLang="en-US"/>
          </a:p>
        </p:txBody>
      </p:sp>
      <p:graphicFrame>
        <p:nvGraphicFramePr>
          <p:cNvPr id="14" name="表格 3">
            <a:extLst>
              <a:ext uri="{FF2B5EF4-FFF2-40B4-BE49-F238E27FC236}">
                <a16:creationId xmlns:a16="http://schemas.microsoft.com/office/drawing/2014/main" id="{1E3B0E68-6A0A-4C27-BB48-D6622454836B}"/>
              </a:ext>
            </a:extLst>
          </p:cNvPr>
          <p:cNvGraphicFramePr>
            <a:graphicFrameLocks noGrp="1"/>
          </p:cNvGraphicFramePr>
          <p:nvPr>
            <p:extLst>
              <p:ext uri="{D42A27DB-BD31-4B8C-83A1-F6EECF244321}">
                <p14:modId xmlns:p14="http://schemas.microsoft.com/office/powerpoint/2010/main" val="1482495336"/>
              </p:ext>
            </p:extLst>
          </p:nvPr>
        </p:nvGraphicFramePr>
        <p:xfrm>
          <a:off x="285439" y="947384"/>
          <a:ext cx="7027450" cy="3614512"/>
        </p:xfrm>
        <a:graphic>
          <a:graphicData uri="http://schemas.openxmlformats.org/drawingml/2006/table">
            <a:tbl>
              <a:tblPr firstRow="1" bandRow="1"/>
              <a:tblGrid>
                <a:gridCol w="2050987">
                  <a:extLst>
                    <a:ext uri="{9D8B030D-6E8A-4147-A177-3AD203B41FA5}">
                      <a16:colId xmlns:a16="http://schemas.microsoft.com/office/drawing/2014/main" val="1342336146"/>
                    </a:ext>
                  </a:extLst>
                </a:gridCol>
                <a:gridCol w="2233263">
                  <a:extLst>
                    <a:ext uri="{9D8B030D-6E8A-4147-A177-3AD203B41FA5}">
                      <a16:colId xmlns:a16="http://schemas.microsoft.com/office/drawing/2014/main" val="3829529322"/>
                    </a:ext>
                  </a:extLst>
                </a:gridCol>
                <a:gridCol w="2743200">
                  <a:extLst>
                    <a:ext uri="{9D8B030D-6E8A-4147-A177-3AD203B41FA5}">
                      <a16:colId xmlns:a16="http://schemas.microsoft.com/office/drawing/2014/main" val="3150085459"/>
                    </a:ext>
                  </a:extLst>
                </a:gridCol>
              </a:tblGrid>
              <a:tr h="0">
                <a:tc>
                  <a:txBody>
                    <a:bodyPr/>
                    <a:lstStyle/>
                    <a:p>
                      <a:pPr marL="0" marR="0" lvl="0" indent="0" algn="ctr" defTabSz="914400" rtl="0" eaLnBrk="1" latinLnBrk="0" hangingPunct="1">
                        <a:spcBef>
                          <a:spcPts val="0"/>
                        </a:spcBef>
                        <a:spcAft>
                          <a:spcPts val="0"/>
                        </a:spcAft>
                        <a:buNone/>
                      </a:pPr>
                      <a:endParaRPr lang="en-US" altLang="en-US" sz="1200">
                        <a:solidFill>
                          <a:schemeClr val="bg1"/>
                        </a:solidFill>
                        <a:sym typeface="Microsoft JhengHei"/>
                      </a:endParaRPr>
                    </a:p>
                  </a:txBody>
                  <a:tcPr marL="91450" marR="91450" marT="45725" marB="4572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EE6D2B">
                        <a:alpha val="50000"/>
                      </a:srgbClr>
                    </a:solidFill>
                  </a:tcPr>
                </a:tc>
                <a:tc>
                  <a:txBody>
                    <a:bodyPr/>
                    <a:lstStyle/>
                    <a:p>
                      <a:pPr lvl="0" algn="ctr">
                        <a:buNone/>
                      </a:pPr>
                      <a:r>
                        <a:rPr lang="en-US" altLang="zh-TW" sz="1200" noProof="0">
                          <a:solidFill>
                            <a:schemeClr val="bg1"/>
                          </a:solidFill>
                        </a:rPr>
                        <a:t>Network Drive Mount</a:t>
                      </a:r>
                      <a:endParaRPr lang="zh-TW" altLang="en-US" sz="1200">
                        <a:solidFill>
                          <a:schemeClr val="bg1"/>
                        </a:solidFill>
                      </a:endParaRPr>
                    </a:p>
                  </a:txBody>
                  <a:tcPr marL="64172" marR="64172" marT="34290" marB="3429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EE6D2B">
                        <a:alpha val="50000"/>
                      </a:srgbClr>
                    </a:solidFill>
                  </a:tcPr>
                </a:tc>
                <a:tc>
                  <a:txBody>
                    <a:bodyPr/>
                    <a:lstStyle/>
                    <a:p>
                      <a:pPr lvl="0" algn="ctr">
                        <a:buNone/>
                      </a:pPr>
                      <a:r>
                        <a:rPr lang="en-US" altLang="zh-TW" sz="1200" noProof="0" dirty="0">
                          <a:solidFill>
                            <a:schemeClr val="bg1"/>
                          </a:solidFill>
                        </a:rPr>
                        <a:t>File Cloud Gateway</a:t>
                      </a:r>
                      <a:endParaRPr lang="zh-TW" altLang="en-US" sz="1200" dirty="0">
                        <a:solidFill>
                          <a:schemeClr val="bg1"/>
                        </a:solidFill>
                      </a:endParaRPr>
                    </a:p>
                  </a:txBody>
                  <a:tcPr marL="66846" marR="66846" marT="142875" marB="14287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EE6D2B">
                        <a:alpha val="50000"/>
                      </a:srgbClr>
                    </a:solidFill>
                  </a:tcPr>
                </a:tc>
                <a:extLst>
                  <a:ext uri="{0D108BD9-81ED-4DB2-BD59-A6C34878D82A}">
                    <a16:rowId xmlns:a16="http://schemas.microsoft.com/office/drawing/2014/main" val="2364017304"/>
                  </a:ext>
                </a:extLst>
              </a:tr>
              <a:tr h="345082">
                <a:tc>
                  <a:txBody>
                    <a:bodyPr/>
                    <a:lstStyle/>
                    <a:p>
                      <a:pPr lvl="0" algn="ctr">
                        <a:buNone/>
                      </a:pPr>
                      <a:r>
                        <a:rPr lang="en-US" altLang="zh-TW" sz="1200" noProof="0">
                          <a:solidFill>
                            <a:schemeClr val="bg1"/>
                          </a:solidFill>
                        </a:rPr>
                        <a:t>Setup Method</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lvl="0" algn="ctr">
                        <a:buNone/>
                      </a:pPr>
                      <a:r>
                        <a:rPr lang="en-US" altLang="zh-TW" sz="1200" noProof="0">
                          <a:solidFill>
                            <a:schemeClr val="bg1"/>
                          </a:solidFill>
                        </a:rPr>
                        <a:t>Mount</a:t>
                      </a:r>
                      <a:r>
                        <a:rPr lang="en-US" sz="1200" noProof="0">
                          <a:solidFill>
                            <a:schemeClr val="bg1"/>
                          </a:solidFill>
                        </a:rPr>
                        <a:t> cloud</a:t>
                      </a:r>
                      <a:r>
                        <a:rPr lang="en-US" altLang="zh-CN" sz="1200" noProof="0">
                          <a:solidFill>
                            <a:schemeClr val="bg1"/>
                          </a:solidFill>
                        </a:rPr>
                        <a:t> drives and file servers</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lvl="0" algn="ctr">
                        <a:buNone/>
                      </a:pPr>
                      <a:r>
                        <a:rPr lang="en-US" sz="1200" noProof="0">
                          <a:solidFill>
                            <a:schemeClr val="bg1"/>
                          </a:solidFill>
                        </a:rPr>
                        <a:t>Select “File Cloud Gateway” mode and create a dedicated cache space</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4105057157"/>
                  </a:ext>
                </a:extLst>
              </a:tr>
              <a:tr h="464661">
                <a:tc>
                  <a:txBody>
                    <a:bodyPr/>
                    <a:lstStyle/>
                    <a:p>
                      <a:pPr marL="0" lvl="0" algn="ctr" defTabSz="914400" rtl="0" eaLnBrk="1" latinLnBrk="0" hangingPunct="1">
                        <a:buNone/>
                      </a:pPr>
                      <a:r>
                        <a:rPr lang="en-US" altLang="zh-TW" sz="1200" noProof="0">
                          <a:solidFill>
                            <a:schemeClr val="bg1"/>
                          </a:solidFill>
                        </a:rPr>
                        <a:t>Connections</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marL="0" lvl="0" algn="ctr" defTabSz="914400" rtl="0" eaLnBrk="1" latinLnBrk="0" hangingPunct="1">
                        <a:buNone/>
                      </a:pPr>
                      <a:r>
                        <a:rPr lang="en-US" altLang="zh-TW" sz="1200" noProof="0">
                          <a:solidFill>
                            <a:schemeClr val="bg1"/>
                          </a:solidFill>
                        </a:rPr>
                        <a:t>No limit</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lvl="0" algn="ctr">
                        <a:buNone/>
                      </a:pPr>
                      <a:r>
                        <a:rPr lang="en-US" sz="1200" noProof="0">
                          <a:solidFill>
                            <a:schemeClr val="bg1"/>
                          </a:solidFill>
                        </a:rPr>
                        <a:t>2 free and perpetual connections. Purchase license for more connections</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1886247581"/>
                  </a:ext>
                </a:extLst>
              </a:tr>
              <a:tr h="225504">
                <a:tc>
                  <a:txBody>
                    <a:bodyPr/>
                    <a:lstStyle/>
                    <a:p>
                      <a:pPr marL="0" lvl="0" algn="ctr" defTabSz="914400" rtl="0" eaLnBrk="1" latinLnBrk="0" hangingPunct="1">
                        <a:buNone/>
                      </a:pPr>
                      <a:r>
                        <a:rPr lang="en-US" altLang="zh-TW" sz="1200" noProof="0">
                          <a:solidFill>
                            <a:schemeClr val="bg1"/>
                          </a:solidFill>
                        </a:rPr>
                        <a:t>Access Performance</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marL="0" lvl="0" algn="ctr" defTabSz="914400" rtl="0" eaLnBrk="1" latinLnBrk="0" hangingPunct="1">
                        <a:buNone/>
                      </a:pPr>
                      <a:r>
                        <a:rPr lang="en-US" altLang="zh-TW" sz="1200" noProof="0">
                          <a:solidFill>
                            <a:schemeClr val="bg1"/>
                          </a:solidFill>
                        </a:rPr>
                        <a:t>Depends on network speed</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lvl="0" algn="ctr">
                        <a:buNone/>
                      </a:pPr>
                      <a:r>
                        <a:rPr lang="en-US" altLang="zh-TW" sz="1200" noProof="0">
                          <a:solidFill>
                            <a:schemeClr val="bg1"/>
                          </a:solidFill>
                        </a:rPr>
                        <a:t>High performance thanks to caching</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1438036707"/>
                  </a:ext>
                </a:extLst>
              </a:tr>
              <a:tr h="225504">
                <a:tc>
                  <a:txBody>
                    <a:bodyPr/>
                    <a:lstStyle/>
                    <a:p>
                      <a:pPr marL="0" lvl="0" algn="ctr" defTabSz="914400" rtl="0" eaLnBrk="1" latinLnBrk="0" hangingPunct="1">
                        <a:buNone/>
                      </a:pPr>
                      <a:r>
                        <a:rPr lang="en-US" altLang="zh-TW" sz="1200" noProof="0">
                          <a:solidFill>
                            <a:schemeClr val="bg1"/>
                          </a:solidFill>
                        </a:rPr>
                        <a:t>Access in</a:t>
                      </a:r>
                      <a:r>
                        <a:rPr lang="zh-TW" altLang="en-US" sz="1200" noProof="0">
                          <a:solidFill>
                            <a:schemeClr val="bg1"/>
                          </a:solidFill>
                        </a:rPr>
                        <a:t> </a:t>
                      </a:r>
                      <a:r>
                        <a:rPr lang="en-US" altLang="zh-TW" sz="1200" noProof="0">
                          <a:solidFill>
                            <a:schemeClr val="bg1"/>
                          </a:solidFill>
                        </a:rPr>
                        <a:t>File</a:t>
                      </a:r>
                      <a:r>
                        <a:rPr lang="zh-TW" altLang="en-US" sz="1200" noProof="0">
                          <a:solidFill>
                            <a:schemeClr val="bg1"/>
                          </a:solidFill>
                        </a:rPr>
                        <a:t> </a:t>
                      </a:r>
                      <a:r>
                        <a:rPr lang="en-US" altLang="zh-TW" sz="1200" noProof="0">
                          <a:solidFill>
                            <a:schemeClr val="bg1"/>
                          </a:solidFill>
                        </a:rPr>
                        <a:t>Station</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marL="0" lvl="0" algn="ctr" defTabSz="914400" rtl="0" eaLnBrk="1" latinLnBrk="0" hangingPunct="1">
                        <a:buNone/>
                      </a:pPr>
                      <a:r>
                        <a:rPr lang="en-US" altLang="zh-TW" sz="1200" noProof="0">
                          <a:solidFill>
                            <a:schemeClr val="bg1"/>
                          </a:solidFill>
                        </a:rPr>
                        <a:t>Supported</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lvl="0" algn="ctr">
                        <a:buNone/>
                      </a:pPr>
                      <a:r>
                        <a:rPr lang="en-US" altLang="zh-TW" sz="1200" noProof="0">
                          <a:solidFill>
                            <a:schemeClr val="bg1"/>
                          </a:solidFill>
                        </a:rPr>
                        <a:t>Supported</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57742144"/>
                  </a:ext>
                </a:extLst>
              </a:tr>
              <a:tr h="345082">
                <a:tc>
                  <a:txBody>
                    <a:bodyPr/>
                    <a:lstStyle/>
                    <a:p>
                      <a:pPr marL="0" lvl="0" algn="ctr" defTabSz="914400" rtl="0" eaLnBrk="1" latinLnBrk="0" hangingPunct="1">
                        <a:buNone/>
                      </a:pPr>
                      <a:r>
                        <a:rPr lang="en-US" altLang="zh-TW" sz="1200" noProof="0">
                          <a:solidFill>
                            <a:schemeClr val="bg1"/>
                          </a:solidFill>
                        </a:rPr>
                        <a:t>Access throughSMB</a:t>
                      </a:r>
                      <a:r>
                        <a:rPr lang="zh-TW" altLang="en-US" sz="1200" noProof="0">
                          <a:solidFill>
                            <a:schemeClr val="bg1"/>
                          </a:solidFill>
                        </a:rPr>
                        <a:t> </a:t>
                      </a:r>
                      <a:r>
                        <a:rPr lang="en-US" altLang="zh-TW" sz="1200" noProof="0">
                          <a:solidFill>
                            <a:schemeClr val="bg1"/>
                          </a:solidFill>
                        </a:rPr>
                        <a:t>/</a:t>
                      </a:r>
                      <a:r>
                        <a:rPr lang="zh-TW" altLang="en-US" sz="1200" noProof="0">
                          <a:solidFill>
                            <a:schemeClr val="bg1"/>
                          </a:solidFill>
                        </a:rPr>
                        <a:t> </a:t>
                      </a:r>
                      <a:r>
                        <a:rPr lang="en-US" altLang="zh-TW" sz="1200" noProof="0">
                          <a:solidFill>
                            <a:schemeClr val="bg1"/>
                          </a:solidFill>
                        </a:rPr>
                        <a:t>NFS</a:t>
                      </a:r>
                      <a:r>
                        <a:rPr lang="zh-TW" altLang="en-US" sz="1200" noProof="0">
                          <a:solidFill>
                            <a:schemeClr val="bg1"/>
                          </a:solidFill>
                        </a:rPr>
                        <a:t> </a:t>
                      </a:r>
                      <a:r>
                        <a:rPr lang="en-US" altLang="zh-TW" sz="1200" noProof="0">
                          <a:solidFill>
                            <a:schemeClr val="bg1"/>
                          </a:solidFill>
                        </a:rPr>
                        <a:t>/</a:t>
                      </a:r>
                      <a:r>
                        <a:rPr lang="zh-TW" altLang="en-US" sz="1200" noProof="0">
                          <a:solidFill>
                            <a:schemeClr val="bg1"/>
                          </a:solidFill>
                        </a:rPr>
                        <a:t> </a:t>
                      </a:r>
                      <a:r>
                        <a:rPr lang="en-US" altLang="zh-TW" sz="1200" noProof="0">
                          <a:solidFill>
                            <a:schemeClr val="bg1"/>
                          </a:solidFill>
                        </a:rPr>
                        <a:t>AFP</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marL="0" lvl="0" algn="ctr" defTabSz="914400" rtl="0" eaLnBrk="1" latinLnBrk="0" hangingPunct="1">
                        <a:buNone/>
                      </a:pPr>
                      <a:r>
                        <a:rPr lang="en-US" altLang="zh-TW" sz="1200" noProof="0">
                          <a:solidFill>
                            <a:schemeClr val="bg1"/>
                          </a:solidFill>
                        </a:rPr>
                        <a:t>Partially supported</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marL="0" lvl="0" algn="ctr" defTabSz="914400">
                        <a:buNone/>
                      </a:pPr>
                      <a:r>
                        <a:rPr lang="en-US" altLang="zh-TW" sz="1200" noProof="0">
                          <a:solidFill>
                            <a:schemeClr val="bg1"/>
                          </a:solidFill>
                        </a:rPr>
                        <a:t>Supported</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3587223761"/>
                  </a:ext>
                </a:extLst>
              </a:tr>
              <a:tr h="225504">
                <a:tc>
                  <a:txBody>
                    <a:bodyPr/>
                    <a:lstStyle/>
                    <a:p>
                      <a:pPr marL="0" lvl="0" algn="ctr" defTabSz="914400" rtl="0" eaLnBrk="1" latinLnBrk="0" hangingPunct="1">
                        <a:buNone/>
                      </a:pPr>
                      <a:r>
                        <a:rPr lang="en-US" altLang="zh-TW" sz="1200" noProof="0">
                          <a:solidFill>
                            <a:schemeClr val="bg1"/>
                          </a:solidFill>
                        </a:rPr>
                        <a:t>Sync with the cloud</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marL="0" lvl="0" algn="ctr" defTabSz="914400" rtl="0" eaLnBrk="1" latinLnBrk="0" hangingPunct="1">
                        <a:buNone/>
                      </a:pPr>
                      <a:r>
                        <a:rPr lang="en-US" altLang="zh-TW" sz="1200" noProof="0">
                          <a:solidFill>
                            <a:schemeClr val="bg1"/>
                          </a:solidFill>
                        </a:rPr>
                        <a:t>Sync only when browsing</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marL="0" lvl="0" algn="ctr">
                        <a:buNone/>
                      </a:pPr>
                      <a:r>
                        <a:rPr lang="en-US" altLang="zh-TW" sz="1200" noProof="0">
                          <a:solidFill>
                            <a:schemeClr val="bg1"/>
                          </a:solidFill>
                        </a:rPr>
                        <a:t>Sync constantly for quick access</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3065402618"/>
                  </a:ext>
                </a:extLst>
              </a:tr>
              <a:tr h="345082">
                <a:tc>
                  <a:txBody>
                    <a:bodyPr/>
                    <a:lstStyle/>
                    <a:p>
                      <a:pPr marL="0" lvl="0" algn="ctr" defTabSz="914400" rtl="0" eaLnBrk="1" latinLnBrk="0" hangingPunct="1">
                        <a:buNone/>
                      </a:pPr>
                      <a:r>
                        <a:rPr lang="en-US" altLang="zh-CN" sz="1200" noProof="0">
                          <a:solidFill>
                            <a:schemeClr val="bg1"/>
                          </a:solidFill>
                        </a:rPr>
                        <a:t>Integration</a:t>
                      </a:r>
                      <a:r>
                        <a:rPr lang="zh-CN" altLang="en-US" sz="1200" noProof="0">
                          <a:solidFill>
                            <a:schemeClr val="bg1"/>
                          </a:solidFill>
                        </a:rPr>
                        <a:t> </a:t>
                      </a:r>
                      <a:r>
                        <a:rPr lang="en-US" altLang="zh-CN" sz="1200" noProof="0">
                          <a:solidFill>
                            <a:schemeClr val="bg1"/>
                          </a:solidFill>
                        </a:rPr>
                        <a:t>with</a:t>
                      </a:r>
                      <a:r>
                        <a:rPr lang="zh-CN" altLang="en-US" sz="1200" noProof="0">
                          <a:solidFill>
                            <a:schemeClr val="bg1"/>
                          </a:solidFill>
                        </a:rPr>
                        <a:t> </a:t>
                      </a:r>
                      <a:r>
                        <a:rPr lang="en-US" altLang="zh-CN" sz="1200" noProof="0">
                          <a:solidFill>
                            <a:schemeClr val="bg1"/>
                          </a:solidFill>
                        </a:rPr>
                        <a:t>QTS</a:t>
                      </a:r>
                      <a:r>
                        <a:rPr lang="zh-CN" altLang="en-US" sz="1200" noProof="0">
                          <a:solidFill>
                            <a:schemeClr val="bg1"/>
                          </a:solidFill>
                        </a:rPr>
                        <a:t> </a:t>
                      </a:r>
                      <a:r>
                        <a:rPr lang="en-US" altLang="zh-CN" sz="1200" noProof="0">
                          <a:solidFill>
                            <a:schemeClr val="bg1"/>
                          </a:solidFill>
                        </a:rPr>
                        <a:t>Apps</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marL="0" lvl="0" algn="ctr" defTabSz="914400" rtl="0" eaLnBrk="1" latinLnBrk="0" hangingPunct="1">
                        <a:buNone/>
                      </a:pPr>
                      <a:r>
                        <a:rPr lang="en-US" altLang="zh-TW" sz="1200" noProof="0">
                          <a:solidFill>
                            <a:schemeClr val="bg1"/>
                          </a:solidFill>
                        </a:rPr>
                        <a:t>Not supported</a:t>
                      </a:r>
                      <a:endParaRPr lang="zh-TW" altLang="en-US" sz="120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marL="0" lvl="0" algn="l" rtl="0" eaLnBrk="1" fontAlgn="ctr" latinLnBrk="0" hangingPunct="1">
                        <a:buNone/>
                      </a:pPr>
                      <a:r>
                        <a:rPr lang="en-US" altLang="zh-TW" sz="1200" dirty="0">
                          <a:solidFill>
                            <a:schemeClr val="bg1"/>
                          </a:solidFill>
                        </a:rPr>
                        <a:t>   </a:t>
                      </a:r>
                      <a:r>
                        <a:rPr lang="zh-TW" altLang="en-US" sz="1200" dirty="0">
                          <a:solidFill>
                            <a:schemeClr val="bg1"/>
                          </a:solidFill>
                        </a:rPr>
                        <a:t>  </a:t>
                      </a:r>
                      <a:r>
                        <a:rPr lang="en-US" altLang="zh-TW" sz="1200" dirty="0">
                          <a:solidFill>
                            <a:schemeClr val="bg1"/>
                          </a:solidFill>
                        </a:rPr>
                        <a:t> </a:t>
                      </a:r>
                      <a:r>
                        <a:rPr lang="en-US" altLang="zh-TW" sz="1200" noProof="0" dirty="0">
                          <a:solidFill>
                            <a:schemeClr val="bg1"/>
                          </a:solidFill>
                        </a:rPr>
                        <a:t>Supported</a:t>
                      </a:r>
                      <a:r>
                        <a:rPr lang="en-US" altLang="zh-TW" sz="1200" dirty="0">
                          <a:solidFill>
                            <a:schemeClr val="bg1"/>
                          </a:solidFill>
                        </a:rPr>
                        <a:t>                                 ...</a:t>
                      </a:r>
                      <a:endParaRPr lang="zh-TW" altLang="en-US" sz="1200" dirty="0">
                        <a:solidFill>
                          <a:schemeClr val="bg1"/>
                        </a:solidFill>
                      </a:endParaRPr>
                    </a:p>
                  </a:txBody>
                  <a:tcPr marL="66846" marR="66846" marT="81000" marB="81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2726153205"/>
                  </a:ext>
                </a:extLst>
              </a:tr>
            </a:tbl>
          </a:graphicData>
        </a:graphic>
      </p:graphicFrame>
      <p:grpSp>
        <p:nvGrpSpPr>
          <p:cNvPr id="43" name="群組 42">
            <a:extLst>
              <a:ext uri="{FF2B5EF4-FFF2-40B4-BE49-F238E27FC236}">
                <a16:creationId xmlns:a16="http://schemas.microsoft.com/office/drawing/2014/main" id="{8AF9330D-5A76-4143-BFC0-5CCAF305C401}"/>
              </a:ext>
            </a:extLst>
          </p:cNvPr>
          <p:cNvGrpSpPr/>
          <p:nvPr/>
        </p:nvGrpSpPr>
        <p:grpSpPr>
          <a:xfrm>
            <a:off x="7349534" y="1497494"/>
            <a:ext cx="1760293" cy="2625724"/>
            <a:chOff x="9960014" y="1888151"/>
            <a:chExt cx="2347057" cy="3500964"/>
          </a:xfrm>
        </p:grpSpPr>
        <p:sp>
          <p:nvSpPr>
            <p:cNvPr id="4" name="矩形 12">
              <a:extLst>
                <a:ext uri="{FF2B5EF4-FFF2-40B4-BE49-F238E27FC236}">
                  <a16:creationId xmlns:a16="http://schemas.microsoft.com/office/drawing/2014/main" id="{A263777A-E572-A94E-864D-9D612BEA5766}"/>
                </a:ext>
              </a:extLst>
            </p:cNvPr>
            <p:cNvSpPr/>
            <p:nvPr/>
          </p:nvSpPr>
          <p:spPr>
            <a:xfrm>
              <a:off x="10211811" y="2886974"/>
              <a:ext cx="1279701" cy="1205666"/>
            </a:xfrm>
            <a:prstGeom prst="rect">
              <a:avLst/>
            </a:prstGeom>
            <a:solidFill>
              <a:schemeClr val="bg1"/>
            </a:solidFill>
            <a:ln w="28575">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endParaRPr lang="en-GB" sz="760">
                <a:solidFill>
                  <a:schemeClr val="bg1"/>
                </a:solidFill>
                <a:latin typeface="+mj-lt"/>
                <a:cs typeface="Arial" panose="020B0604020202020204" pitchFamily="34" charset="0"/>
              </a:endParaRPr>
            </a:p>
          </p:txBody>
        </p:sp>
        <p:sp>
          <p:nvSpPr>
            <p:cNvPr id="5" name="文字方塊 34">
              <a:extLst>
                <a:ext uri="{FF2B5EF4-FFF2-40B4-BE49-F238E27FC236}">
                  <a16:creationId xmlns:a16="http://schemas.microsoft.com/office/drawing/2014/main" id="{0094C4F6-CD07-734A-9402-38E0B1B51C36}"/>
                </a:ext>
              </a:extLst>
            </p:cNvPr>
            <p:cNvSpPr txBox="1"/>
            <p:nvPr/>
          </p:nvSpPr>
          <p:spPr>
            <a:xfrm>
              <a:off x="11467574" y="3205476"/>
              <a:ext cx="839497" cy="446447"/>
            </a:xfrm>
            <a:prstGeom prst="rect">
              <a:avLst/>
            </a:prstGeom>
            <a:noFill/>
          </p:spPr>
          <p:txBody>
            <a:bodyPr wrap="square" lIns="91440" tIns="45720" rIns="91440" bIns="45720" rtlCol="0" anchor="t">
              <a:spAutoFit/>
            </a:bodyPr>
            <a:lstStyle/>
            <a:p>
              <a:r>
                <a:rPr lang="en-US" altLang="zh-TW" sz="750" b="1">
                  <a:solidFill>
                    <a:schemeClr val="bg1"/>
                  </a:solidFill>
                  <a:latin typeface="+mj-lt"/>
                  <a:ea typeface="微軟正黑體"/>
                </a:rPr>
                <a:t>NAS </a:t>
              </a:r>
              <a:endParaRPr lang="en-US" altLang="zh-TW" sz="788" b="1">
                <a:solidFill>
                  <a:schemeClr val="bg1"/>
                </a:solidFill>
                <a:latin typeface="+mj-lt"/>
                <a:ea typeface="微軟正黑體" panose="020B0604030504040204" pitchFamily="34" charset="-120"/>
              </a:endParaRPr>
            </a:p>
            <a:p>
              <a:r>
                <a:rPr lang="zh-TW" altLang="en-US" sz="750" b="1">
                  <a:solidFill>
                    <a:schemeClr val="bg1"/>
                  </a:solidFill>
                  <a:latin typeface="+mj-lt"/>
                  <a:ea typeface="微軟正黑體"/>
                </a:rPr>
                <a:t>Cache</a:t>
              </a:r>
              <a:endParaRPr lang="en-GB">
                <a:solidFill>
                  <a:schemeClr val="bg1"/>
                </a:solidFill>
                <a:latin typeface="+mj-lt"/>
              </a:endParaRPr>
            </a:p>
          </p:txBody>
        </p:sp>
        <p:cxnSp>
          <p:nvCxnSpPr>
            <p:cNvPr id="15" name="直線單箭頭接點 2049">
              <a:extLst>
                <a:ext uri="{FF2B5EF4-FFF2-40B4-BE49-F238E27FC236}">
                  <a16:creationId xmlns:a16="http://schemas.microsoft.com/office/drawing/2014/main" id="{CB819E92-7835-D84C-A27F-5464567168F3}"/>
                </a:ext>
              </a:extLst>
            </p:cNvPr>
            <p:cNvCxnSpPr>
              <a:cxnSpLocks/>
            </p:cNvCxnSpPr>
            <p:nvPr/>
          </p:nvCxnSpPr>
          <p:spPr>
            <a:xfrm>
              <a:off x="10561209" y="2339266"/>
              <a:ext cx="0" cy="1318283"/>
            </a:xfrm>
            <a:prstGeom prst="straightConnector1">
              <a:avLst/>
            </a:prstGeom>
            <a:ln w="25400">
              <a:solidFill>
                <a:srgbClr val="00B05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圖形 37">
              <a:extLst>
                <a:ext uri="{FF2B5EF4-FFF2-40B4-BE49-F238E27FC236}">
                  <a16:creationId xmlns:a16="http://schemas.microsoft.com/office/drawing/2014/main" id="{9E94EF24-05A5-5E4A-9DED-C78DD71EA45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76775" y="3620974"/>
              <a:ext cx="555275" cy="555275"/>
            </a:xfrm>
            <a:prstGeom prst="rect">
              <a:avLst/>
            </a:prstGeom>
          </p:spPr>
        </p:pic>
        <p:cxnSp>
          <p:nvCxnSpPr>
            <p:cNvPr id="17" name="直線單箭頭接點 2049">
              <a:extLst>
                <a:ext uri="{FF2B5EF4-FFF2-40B4-BE49-F238E27FC236}">
                  <a16:creationId xmlns:a16="http://schemas.microsoft.com/office/drawing/2014/main" id="{0FE8697E-A034-6749-B725-4F5BBB209651}"/>
                </a:ext>
              </a:extLst>
            </p:cNvPr>
            <p:cNvCxnSpPr>
              <a:cxnSpLocks/>
            </p:cNvCxnSpPr>
            <p:nvPr/>
          </p:nvCxnSpPr>
          <p:spPr>
            <a:xfrm>
              <a:off x="10852368" y="2339266"/>
              <a:ext cx="0" cy="1318283"/>
            </a:xfrm>
            <a:prstGeom prst="straightConnector1">
              <a:avLst/>
            </a:prstGeom>
            <a:ln w="25400">
              <a:gradFill>
                <a:gsLst>
                  <a:gs pos="0">
                    <a:srgbClr val="077AE8"/>
                  </a:gs>
                  <a:gs pos="100000">
                    <a:srgbClr val="22334A"/>
                  </a:gs>
                </a:gsLst>
                <a:lin ang="5400000" scaled="1"/>
              </a:gra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單箭頭接點 2049">
              <a:extLst>
                <a:ext uri="{FF2B5EF4-FFF2-40B4-BE49-F238E27FC236}">
                  <a16:creationId xmlns:a16="http://schemas.microsoft.com/office/drawing/2014/main" id="{8F578D73-0657-FC47-890F-A20350142A7D}"/>
                </a:ext>
              </a:extLst>
            </p:cNvPr>
            <p:cNvCxnSpPr>
              <a:cxnSpLocks/>
            </p:cNvCxnSpPr>
            <p:nvPr/>
          </p:nvCxnSpPr>
          <p:spPr>
            <a:xfrm>
              <a:off x="11151396" y="2517325"/>
              <a:ext cx="0" cy="1140225"/>
            </a:xfrm>
            <a:prstGeom prst="straightConnector1">
              <a:avLst/>
            </a:prstGeom>
            <a:ln w="25400">
              <a:gradFill>
                <a:gsLst>
                  <a:gs pos="0">
                    <a:srgbClr val="AD10C2"/>
                  </a:gs>
                  <a:gs pos="53000">
                    <a:srgbClr val="F700FF"/>
                  </a:gs>
                </a:gsLst>
                <a:lin ang="5400000" scaled="1"/>
              </a:gra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 name="圖形 42">
              <a:extLst>
                <a:ext uri="{FF2B5EF4-FFF2-40B4-BE49-F238E27FC236}">
                  <a16:creationId xmlns:a16="http://schemas.microsoft.com/office/drawing/2014/main" id="{63D9ED4E-92F7-CF4A-B50E-FE081B806AB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26547" y="1888151"/>
              <a:ext cx="1050229" cy="629174"/>
            </a:xfrm>
            <a:prstGeom prst="rect">
              <a:avLst/>
            </a:prstGeom>
            <a:effectLst>
              <a:outerShdw blurRad="50800" dist="38100" dir="2700000" algn="tl" rotWithShape="0">
                <a:prstClr val="black">
                  <a:alpha val="40000"/>
                </a:prstClr>
              </a:outerShdw>
            </a:effectLst>
          </p:spPr>
        </p:pic>
        <p:grpSp>
          <p:nvGrpSpPr>
            <p:cNvPr id="20" name="群組 26">
              <a:extLst>
                <a:ext uri="{FF2B5EF4-FFF2-40B4-BE49-F238E27FC236}">
                  <a16:creationId xmlns:a16="http://schemas.microsoft.com/office/drawing/2014/main" id="{25295283-6F23-CB4D-8506-513D04634D62}"/>
                </a:ext>
              </a:extLst>
            </p:cNvPr>
            <p:cNvGrpSpPr/>
            <p:nvPr/>
          </p:nvGrpSpPr>
          <p:grpSpPr>
            <a:xfrm>
              <a:off x="10369992" y="3675162"/>
              <a:ext cx="408659" cy="350958"/>
              <a:chOff x="3521998" y="5275450"/>
              <a:chExt cx="969546" cy="832647"/>
            </a:xfrm>
          </p:grpSpPr>
          <p:pic>
            <p:nvPicPr>
              <p:cNvPr id="21" name="Picture 2" descr="Image result for file icon green">
                <a:extLst>
                  <a:ext uri="{FF2B5EF4-FFF2-40B4-BE49-F238E27FC236}">
                    <a16:creationId xmlns:a16="http://schemas.microsoft.com/office/drawing/2014/main" id="{98482F47-5601-3241-90AB-332236BF8D2F}"/>
                  </a:ext>
                </a:extLst>
              </p:cNvPr>
              <p:cNvPicPr>
                <a:picLocks noChangeAspect="1" noChangeArrowheads="1"/>
              </p:cNvPicPr>
              <p:nvPr/>
            </p:nvPicPr>
            <p:blipFill>
              <a:blip r:embed="rId7"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0" y="5275450"/>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8">
                <a:extLst>
                  <a:ext uri="{FF2B5EF4-FFF2-40B4-BE49-F238E27FC236}">
                    <a16:creationId xmlns:a16="http://schemas.microsoft.com/office/drawing/2014/main" id="{AE1B6A72-1245-4046-87F3-532FA09EDBC8}"/>
                  </a:ext>
                </a:extLst>
              </p:cNvPr>
              <p:cNvSpPr/>
              <p:nvPr/>
            </p:nvSpPr>
            <p:spPr>
              <a:xfrm>
                <a:off x="3521998" y="5487018"/>
                <a:ext cx="969546" cy="621079"/>
              </a:xfrm>
              <a:prstGeom prst="rect">
                <a:avLst/>
              </a:prstGeom>
            </p:spPr>
            <p:txBody>
              <a:bodyPr wrap="none">
                <a:spAutoFit/>
              </a:bodyPr>
              <a:lstStyle/>
              <a:p>
                <a:pPr algn="ctr" defTabSz="342884"/>
                <a:r>
                  <a:rPr lang="en-US" altLang="zh-TW" sz="338">
                    <a:solidFill>
                      <a:schemeClr val="bg1"/>
                    </a:solidFill>
                    <a:latin typeface="+mj-lt"/>
                    <a:ea typeface="新細明體" panose="02020500000000000000" pitchFamily="18" charset="-120"/>
                    <a:cs typeface="Arial" panose="020B0604020202020204" pitchFamily="34" charset="0"/>
                  </a:rPr>
                  <a:t>META</a:t>
                </a:r>
              </a:p>
              <a:p>
                <a:pPr algn="ctr" defTabSz="342884"/>
                <a:r>
                  <a:rPr lang="en-US" altLang="zh-TW" sz="338">
                    <a:solidFill>
                      <a:schemeClr val="bg1"/>
                    </a:solidFill>
                    <a:latin typeface="+mj-lt"/>
                    <a:ea typeface="新細明體" panose="02020500000000000000" pitchFamily="18" charset="-120"/>
                    <a:cs typeface="Arial" panose="020B0604020202020204" pitchFamily="34" charset="0"/>
                  </a:rPr>
                  <a:t>DATA</a:t>
                </a:r>
                <a:endParaRPr lang="en-GB" sz="338">
                  <a:solidFill>
                    <a:schemeClr val="bg1"/>
                  </a:solidFill>
                  <a:latin typeface="+mj-lt"/>
                  <a:cs typeface="Arial" panose="020B0604020202020204" pitchFamily="34" charset="0"/>
                </a:endParaRPr>
              </a:p>
            </p:txBody>
          </p:sp>
        </p:grpSp>
        <p:pic>
          <p:nvPicPr>
            <p:cNvPr id="23" name="Picture 6" descr="Related image">
              <a:extLst>
                <a:ext uri="{FF2B5EF4-FFF2-40B4-BE49-F238E27FC236}">
                  <a16:creationId xmlns:a16="http://schemas.microsoft.com/office/drawing/2014/main" id="{7942D709-BFB6-AA48-972B-04797533D6EC}"/>
                </a:ext>
              </a:extLst>
            </p:cNvPr>
            <p:cNvPicPr>
              <a:picLocks noChangeAspect="1" noChangeArrowheads="1"/>
            </p:cNvPicPr>
            <p:nvPr/>
          </p:nvPicPr>
          <p:blipFill>
            <a:blip r:embed="rId8"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9">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0717974" y="3684472"/>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Related image">
              <a:extLst>
                <a:ext uri="{FF2B5EF4-FFF2-40B4-BE49-F238E27FC236}">
                  <a16:creationId xmlns:a16="http://schemas.microsoft.com/office/drawing/2014/main" id="{243EDA50-BB94-564D-BC82-A5D958F548EF}"/>
                </a:ext>
              </a:extLst>
            </p:cNvPr>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colorTemperature colorTemp="7200"/>
                      </a14:imgEffect>
                      <a14:imgEffect>
                        <a14:saturation sat="40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1021428" y="3689951"/>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25" name="圖形 39">
              <a:extLst>
                <a:ext uri="{FF2B5EF4-FFF2-40B4-BE49-F238E27FC236}">
                  <a16:creationId xmlns:a16="http://schemas.microsoft.com/office/drawing/2014/main" id="{79DE5075-AE4E-BE49-AED1-69B409957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11811" y="4613684"/>
              <a:ext cx="1276229" cy="775431"/>
            </a:xfrm>
            <a:prstGeom prst="rect">
              <a:avLst/>
            </a:prstGeom>
          </p:spPr>
        </p:pic>
        <p:cxnSp>
          <p:nvCxnSpPr>
            <p:cNvPr id="26" name="直線單箭頭接點 2049">
              <a:extLst>
                <a:ext uri="{FF2B5EF4-FFF2-40B4-BE49-F238E27FC236}">
                  <a16:creationId xmlns:a16="http://schemas.microsoft.com/office/drawing/2014/main" id="{05D65C86-6D0A-B641-9321-AB82EB46A5FD}"/>
                </a:ext>
              </a:extLst>
            </p:cNvPr>
            <p:cNvCxnSpPr>
              <a:cxnSpLocks/>
            </p:cNvCxnSpPr>
            <p:nvPr/>
          </p:nvCxnSpPr>
          <p:spPr>
            <a:xfrm>
              <a:off x="10851661" y="4037554"/>
              <a:ext cx="0" cy="493472"/>
            </a:xfrm>
            <a:prstGeom prst="straightConnector1">
              <a:avLst/>
            </a:prstGeom>
            <a:ln w="76200">
              <a:gradFill>
                <a:gsLst>
                  <a:gs pos="0">
                    <a:srgbClr val="077AE8"/>
                  </a:gs>
                  <a:gs pos="100000">
                    <a:srgbClr val="22334A"/>
                  </a:gs>
                </a:gsLst>
                <a:lin ang="5400000" scaled="1"/>
              </a:gra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049">
              <a:extLst>
                <a:ext uri="{FF2B5EF4-FFF2-40B4-BE49-F238E27FC236}">
                  <a16:creationId xmlns:a16="http://schemas.microsoft.com/office/drawing/2014/main" id="{A707A44A-D298-BD41-8637-B170114D5346}"/>
                </a:ext>
              </a:extLst>
            </p:cNvPr>
            <p:cNvCxnSpPr>
              <a:cxnSpLocks/>
            </p:cNvCxnSpPr>
            <p:nvPr/>
          </p:nvCxnSpPr>
          <p:spPr>
            <a:xfrm>
              <a:off x="11151396" y="4019531"/>
              <a:ext cx="0" cy="503626"/>
            </a:xfrm>
            <a:prstGeom prst="straightConnector1">
              <a:avLst/>
            </a:prstGeom>
            <a:ln w="76200">
              <a:gradFill>
                <a:gsLst>
                  <a:gs pos="0">
                    <a:srgbClr val="AD10C2"/>
                  </a:gs>
                  <a:gs pos="53000">
                    <a:srgbClr val="F700FF"/>
                  </a:gs>
                </a:gsLst>
                <a:lin ang="5400000" scaled="1"/>
              </a:gra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矩形 50">
              <a:extLst>
                <a:ext uri="{FF2B5EF4-FFF2-40B4-BE49-F238E27FC236}">
                  <a16:creationId xmlns:a16="http://schemas.microsoft.com/office/drawing/2014/main" id="{0890ED3E-6486-924A-AEBB-9C1D5ECD25A6}"/>
                </a:ext>
              </a:extLst>
            </p:cNvPr>
            <p:cNvSpPr/>
            <p:nvPr/>
          </p:nvSpPr>
          <p:spPr>
            <a:xfrm>
              <a:off x="11067372" y="2585036"/>
              <a:ext cx="879777" cy="307776"/>
            </a:xfrm>
            <a:prstGeom prst="rect">
              <a:avLst/>
            </a:prstGeom>
          </p:spPr>
          <p:txBody>
            <a:bodyPr wrap="square" lIns="91440" tIns="45720" rIns="91440" bIns="45720" anchor="t">
              <a:spAutoFit/>
            </a:bodyPr>
            <a:lstStyle/>
            <a:p>
              <a:pPr algn="ctr" defTabSz="342884"/>
              <a:r>
                <a:rPr lang="zh-CN" altLang="en-US" sz="900" b="1">
                  <a:solidFill>
                    <a:schemeClr val="bg1"/>
                  </a:solidFill>
                  <a:latin typeface="+mj-lt"/>
                  <a:ea typeface="微軟正黑體"/>
                </a:rPr>
                <a:t>Internet</a:t>
              </a:r>
              <a:endParaRPr lang="zh-TW" altLang="en-US">
                <a:solidFill>
                  <a:schemeClr val="bg1"/>
                </a:solidFill>
                <a:latin typeface="+mj-lt"/>
              </a:endParaRPr>
            </a:p>
          </p:txBody>
        </p:sp>
        <p:sp>
          <p:nvSpPr>
            <p:cNvPr id="29" name="矩形: 圓角 35">
              <a:extLst>
                <a:ext uri="{FF2B5EF4-FFF2-40B4-BE49-F238E27FC236}">
                  <a16:creationId xmlns:a16="http://schemas.microsoft.com/office/drawing/2014/main" id="{50A5A0F0-8E0C-874C-89DC-CC1C89560014}"/>
                </a:ext>
              </a:extLst>
            </p:cNvPr>
            <p:cNvSpPr/>
            <p:nvPr/>
          </p:nvSpPr>
          <p:spPr>
            <a:xfrm>
              <a:off x="11280342" y="2364591"/>
              <a:ext cx="750830" cy="220471"/>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342884"/>
              <a:r>
                <a:rPr lang="zh-CN" altLang="en-US" sz="700" b="1">
                  <a:solidFill>
                    <a:schemeClr val="bg1"/>
                  </a:solidFill>
                  <a:latin typeface="+mj-lt"/>
                  <a:ea typeface="微軟正黑體"/>
                  <a:cs typeface="Arial"/>
                </a:rPr>
                <a:t>Slower</a:t>
              </a:r>
              <a:endParaRPr lang="zh-TW" sz="700">
                <a:solidFill>
                  <a:schemeClr val="bg1"/>
                </a:solidFill>
                <a:latin typeface="+mj-lt"/>
                <a:ea typeface="新細明體"/>
                <a:cs typeface="Calibri"/>
              </a:endParaRPr>
            </a:p>
          </p:txBody>
        </p:sp>
        <p:sp>
          <p:nvSpPr>
            <p:cNvPr id="30" name="文字方塊 30">
              <a:extLst>
                <a:ext uri="{FF2B5EF4-FFF2-40B4-BE49-F238E27FC236}">
                  <a16:creationId xmlns:a16="http://schemas.microsoft.com/office/drawing/2014/main" id="{A9D8F984-CB02-FA49-A3D2-8458FB87A293}"/>
                </a:ext>
              </a:extLst>
            </p:cNvPr>
            <p:cNvSpPr txBox="1"/>
            <p:nvPr/>
          </p:nvSpPr>
          <p:spPr>
            <a:xfrm>
              <a:off x="11111279" y="4273506"/>
              <a:ext cx="919886" cy="307776"/>
            </a:xfrm>
            <a:prstGeom prst="rect">
              <a:avLst/>
            </a:prstGeom>
            <a:noFill/>
          </p:spPr>
          <p:txBody>
            <a:bodyPr wrap="square" lIns="91440" tIns="45720" rIns="91440" bIns="45720" rtlCol="0" anchor="t">
              <a:spAutoFit/>
            </a:bodyPr>
            <a:lstStyle/>
            <a:p>
              <a:pPr algn="ctr" defTabSz="342884"/>
              <a:r>
                <a:rPr lang="zh-CN" altLang="en-US" sz="900" b="1">
                  <a:solidFill>
                    <a:schemeClr val="bg1"/>
                  </a:solidFill>
                  <a:latin typeface="+mj-lt"/>
                  <a:ea typeface="微軟正黑體"/>
                </a:rPr>
                <a:t>LAN</a:t>
              </a:r>
              <a:endParaRPr lang="zh-TW" altLang="en-US">
                <a:latin typeface="+mj-lt"/>
              </a:endParaRPr>
            </a:p>
          </p:txBody>
        </p:sp>
        <p:sp>
          <p:nvSpPr>
            <p:cNvPr id="31" name="矩形: 圓角 35">
              <a:extLst>
                <a:ext uri="{FF2B5EF4-FFF2-40B4-BE49-F238E27FC236}">
                  <a16:creationId xmlns:a16="http://schemas.microsoft.com/office/drawing/2014/main" id="{A543A250-E0A6-3A44-962B-2E7E8E51AFF7}"/>
                </a:ext>
              </a:extLst>
            </p:cNvPr>
            <p:cNvSpPr/>
            <p:nvPr/>
          </p:nvSpPr>
          <p:spPr>
            <a:xfrm>
              <a:off x="11295923" y="4528274"/>
              <a:ext cx="739074" cy="209775"/>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342884"/>
              <a:r>
                <a:rPr lang="zh-TW" altLang="en-US" sz="800" b="1">
                  <a:solidFill>
                    <a:schemeClr val="bg1"/>
                  </a:solidFill>
                  <a:latin typeface="+mj-lt"/>
                  <a:ea typeface="微軟正黑體"/>
                  <a:cs typeface="Arial"/>
                </a:rPr>
                <a:t>Faster</a:t>
              </a:r>
              <a:endParaRPr lang="zh-TW">
                <a:latin typeface="+mj-lt"/>
              </a:endParaRPr>
            </a:p>
          </p:txBody>
        </p:sp>
        <p:pic>
          <p:nvPicPr>
            <p:cNvPr id="32" name="圖片 24">
              <a:extLst>
                <a:ext uri="{FF2B5EF4-FFF2-40B4-BE49-F238E27FC236}">
                  <a16:creationId xmlns:a16="http://schemas.microsoft.com/office/drawing/2014/main" id="{07D516C5-CBB7-464E-880E-90358633436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9960014" y="4243480"/>
              <a:ext cx="670891" cy="670891"/>
            </a:xfrm>
            <a:prstGeom prst="ellipse">
              <a:avLst/>
            </a:prstGeom>
            <a:ln w="19050">
              <a:solidFill>
                <a:srgbClr val="31213C"/>
              </a:solidFill>
            </a:ln>
            <a:effectLst>
              <a:outerShdw blurRad="50800" dist="38100" dir="2700000" algn="tl" rotWithShape="0">
                <a:prstClr val="black">
                  <a:alpha val="40000"/>
                </a:prstClr>
              </a:outerShdw>
            </a:effectLst>
          </p:spPr>
        </p:pic>
        <p:sp>
          <p:nvSpPr>
            <p:cNvPr id="33" name="Oval 40">
              <a:extLst>
                <a:ext uri="{FF2B5EF4-FFF2-40B4-BE49-F238E27FC236}">
                  <a16:creationId xmlns:a16="http://schemas.microsoft.com/office/drawing/2014/main" id="{488282E9-ADCE-BA48-B4AC-34B1C4E074D3}"/>
                </a:ext>
              </a:extLst>
            </p:cNvPr>
            <p:cNvSpPr/>
            <p:nvPr/>
          </p:nvSpPr>
          <p:spPr>
            <a:xfrm>
              <a:off x="10365893"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60">
                  <a:solidFill>
                    <a:schemeClr val="bg1"/>
                  </a:solidFill>
                  <a:latin typeface="+mj-lt"/>
                </a:rPr>
                <a:t>1</a:t>
              </a:r>
            </a:p>
          </p:txBody>
        </p:sp>
        <p:sp>
          <p:nvSpPr>
            <p:cNvPr id="34" name="Oval 41">
              <a:extLst>
                <a:ext uri="{FF2B5EF4-FFF2-40B4-BE49-F238E27FC236}">
                  <a16:creationId xmlns:a16="http://schemas.microsoft.com/office/drawing/2014/main" id="{AF89E2EA-9F5E-8243-AA59-A77629CFED5B}"/>
                </a:ext>
              </a:extLst>
            </p:cNvPr>
            <p:cNvSpPr/>
            <p:nvPr/>
          </p:nvSpPr>
          <p:spPr>
            <a:xfrm>
              <a:off x="10657052"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60">
                  <a:solidFill>
                    <a:schemeClr val="bg1"/>
                  </a:solidFill>
                  <a:latin typeface="+mj-lt"/>
                </a:rPr>
                <a:t>2</a:t>
              </a:r>
            </a:p>
          </p:txBody>
        </p:sp>
        <p:sp>
          <p:nvSpPr>
            <p:cNvPr id="35" name="Oval 42">
              <a:extLst>
                <a:ext uri="{FF2B5EF4-FFF2-40B4-BE49-F238E27FC236}">
                  <a16:creationId xmlns:a16="http://schemas.microsoft.com/office/drawing/2014/main" id="{1E33BC93-92ED-6D4B-A377-A730932630EC}"/>
                </a:ext>
              </a:extLst>
            </p:cNvPr>
            <p:cNvSpPr/>
            <p:nvPr/>
          </p:nvSpPr>
          <p:spPr>
            <a:xfrm>
              <a:off x="11003295"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60">
                  <a:solidFill>
                    <a:schemeClr val="bg1"/>
                  </a:solidFill>
                  <a:latin typeface="+mj-lt"/>
                </a:rPr>
                <a:t>3</a:t>
              </a:r>
            </a:p>
          </p:txBody>
        </p:sp>
      </p:grpSp>
      <p:pic>
        <p:nvPicPr>
          <p:cNvPr id="40" name="圖片 39">
            <a:extLst>
              <a:ext uri="{FF2B5EF4-FFF2-40B4-BE49-F238E27FC236}">
                <a16:creationId xmlns:a16="http://schemas.microsoft.com/office/drawing/2014/main" id="{334951C4-99EE-4B0C-8527-641485BDED8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816333" y="751380"/>
            <a:ext cx="562970" cy="562970"/>
          </a:xfrm>
          <a:prstGeom prst="rect">
            <a:avLst/>
          </a:prstGeom>
          <a:effectLst>
            <a:outerShdw blurRad="63500" sx="102000" sy="102000" algn="ctr" rotWithShape="0">
              <a:prstClr val="black">
                <a:alpha val="40000"/>
              </a:prstClr>
            </a:outerShdw>
          </a:effectLst>
        </p:spPr>
      </p:pic>
      <p:pic>
        <p:nvPicPr>
          <p:cNvPr id="6"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D05F7278-E29A-DF43-956F-1207A0A17BB1}"/>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691317" y="4249542"/>
            <a:ext cx="270000" cy="270000"/>
          </a:xfrm>
          <a:prstGeom prst="rect">
            <a:avLst/>
          </a:prstGeom>
          <a:noFill/>
          <a:effectLst>
            <a:outerShdw blurRad="50800" dist="38100" dir="2700000" algn="tl" rotWithShape="0">
              <a:prstClr val="black">
                <a:alpha val="40000"/>
              </a:prstClr>
            </a:outerShdw>
          </a:effectLst>
        </p:spPr>
      </p:pic>
      <p:pic>
        <p:nvPicPr>
          <p:cNvPr id="8"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517529BD-F712-E448-ADF9-B2BF1EEF92E7}"/>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349763" y="4240577"/>
            <a:ext cx="270000" cy="270000"/>
          </a:xfrm>
          <a:prstGeom prst="rect">
            <a:avLst/>
          </a:prstGeom>
          <a:noFill/>
          <a:effectLst>
            <a:outerShdw blurRad="50800" dist="38100" dir="2700000" algn="tl" rotWithShape="0">
              <a:prstClr val="black">
                <a:alpha val="40000"/>
              </a:prstClr>
            </a:outerShdw>
          </a:effectLst>
        </p:spPr>
      </p:pic>
      <p:pic>
        <p:nvPicPr>
          <p:cNvPr id="37" name="圖片 36">
            <a:extLst>
              <a:ext uri="{FF2B5EF4-FFF2-40B4-BE49-F238E27FC236}">
                <a16:creationId xmlns:a16="http://schemas.microsoft.com/office/drawing/2014/main" id="{B4692559-EF33-4AF7-B125-F73B63586A26}"/>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001248" y="4240577"/>
            <a:ext cx="270000" cy="270000"/>
          </a:xfrm>
          <a:prstGeom prst="rect">
            <a:avLst/>
          </a:prstGeom>
          <a:noFill/>
          <a:effectLst>
            <a:outerShdw blurRad="50800" dist="38100" dir="2700000" algn="tl" rotWithShape="0">
              <a:prstClr val="black">
                <a:alpha val="40000"/>
              </a:prstClr>
            </a:outerShdw>
          </a:effectLst>
        </p:spPr>
      </p:pic>
      <p:pic>
        <p:nvPicPr>
          <p:cNvPr id="42" name="圖片 41" descr="一張含有 時鐘 的圖片&#10;&#10;自動產生的描述">
            <a:extLst>
              <a:ext uri="{FF2B5EF4-FFF2-40B4-BE49-F238E27FC236}">
                <a16:creationId xmlns:a16="http://schemas.microsoft.com/office/drawing/2014/main" id="{386906F1-37C7-41A4-8E73-9B1915221DC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661340" y="4252247"/>
            <a:ext cx="270000" cy="270000"/>
          </a:xfrm>
          <a:prstGeom prst="rect">
            <a:avLst/>
          </a:prstGeom>
          <a:noFill/>
          <a:effectLst>
            <a:outerShdw blurRad="50800" dist="38100" dir="2700000" algn="tl" rotWithShape="0">
              <a:prstClr val="black">
                <a:alpha val="40000"/>
              </a:prstClr>
            </a:outerShdw>
          </a:effectLst>
        </p:spPr>
      </p:pic>
      <p:pic>
        <p:nvPicPr>
          <p:cNvPr id="36" name="圖片 35">
            <a:extLst>
              <a:ext uri="{FF2B5EF4-FFF2-40B4-BE49-F238E27FC236}">
                <a16:creationId xmlns:a16="http://schemas.microsoft.com/office/drawing/2014/main" id="{5D8EDF48-8DF3-EA42-AAB8-6A7A8BF55ACD}"/>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rot="358397">
            <a:off x="2770257" y="4633627"/>
            <a:ext cx="384043" cy="384043"/>
          </a:xfrm>
          <a:prstGeom prst="rect">
            <a:avLst/>
          </a:prstGeom>
          <a:effectLst>
            <a:outerShdw blurRad="50800" dist="38100" dir="2700000" algn="tl" rotWithShape="0">
              <a:prstClr val="black">
                <a:alpha val="40000"/>
              </a:prstClr>
            </a:outerShdw>
          </a:effectLst>
        </p:spPr>
      </p:pic>
      <p:pic>
        <p:nvPicPr>
          <p:cNvPr id="38" name="圖片 37">
            <a:extLst>
              <a:ext uri="{FF2B5EF4-FFF2-40B4-BE49-F238E27FC236}">
                <a16:creationId xmlns:a16="http://schemas.microsoft.com/office/drawing/2014/main" id="{4F1FFDE6-2B1A-7F44-AFB9-ECC03F7AF54C}"/>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rot="20603179">
            <a:off x="3219246" y="4786442"/>
            <a:ext cx="286265" cy="266486"/>
          </a:xfrm>
          <a:prstGeom prst="rect">
            <a:avLst/>
          </a:prstGeom>
          <a:effectLst>
            <a:outerShdw blurRad="50800" dist="38100" dir="2700000" algn="tl" rotWithShape="0">
              <a:prstClr val="black">
                <a:alpha val="40000"/>
              </a:prstClr>
            </a:outerShdw>
          </a:effectLst>
        </p:spPr>
      </p:pic>
      <p:pic>
        <p:nvPicPr>
          <p:cNvPr id="39" name="圖片 38">
            <a:extLst>
              <a:ext uri="{FF2B5EF4-FFF2-40B4-BE49-F238E27FC236}">
                <a16:creationId xmlns:a16="http://schemas.microsoft.com/office/drawing/2014/main" id="{3A6924D9-2254-8544-8A0F-D2FD6F0E5A9C}"/>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611421" y="4795278"/>
            <a:ext cx="251926" cy="180148"/>
          </a:xfrm>
          <a:prstGeom prst="rect">
            <a:avLst/>
          </a:prstGeom>
          <a:effectLst>
            <a:outerShdw blurRad="50800" dist="38100" dir="2700000" algn="tl" rotWithShape="0">
              <a:prstClr val="black">
                <a:alpha val="40000"/>
              </a:prstClr>
            </a:outerShdw>
          </a:effectLst>
        </p:spPr>
      </p:pic>
      <p:pic>
        <p:nvPicPr>
          <p:cNvPr id="41" name="圖片 40">
            <a:extLst>
              <a:ext uri="{FF2B5EF4-FFF2-40B4-BE49-F238E27FC236}">
                <a16:creationId xmlns:a16="http://schemas.microsoft.com/office/drawing/2014/main" id="{F744647D-5B81-7F4E-B7D8-9C5D8D62985E}"/>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174628" y="4648337"/>
            <a:ext cx="293881" cy="293881"/>
          </a:xfrm>
          <a:prstGeom prst="rect">
            <a:avLst/>
          </a:prstGeom>
          <a:effectLst>
            <a:outerShdw blurRad="50800" dist="38100" dir="2700000" algn="tl" rotWithShape="0">
              <a:prstClr val="black">
                <a:alpha val="40000"/>
              </a:prstClr>
            </a:outerShdw>
          </a:effectLst>
        </p:spPr>
      </p:pic>
      <p:pic>
        <p:nvPicPr>
          <p:cNvPr id="44" name="圖片 43" descr="一張含有 物件 的圖片&#10;&#10;自動產生的描述">
            <a:extLst>
              <a:ext uri="{FF2B5EF4-FFF2-40B4-BE49-F238E27FC236}">
                <a16:creationId xmlns:a16="http://schemas.microsoft.com/office/drawing/2014/main" id="{CBA343DB-3ADD-3546-88FB-F1BB6CC1DA4F}"/>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rot="20887694">
            <a:off x="840707" y="4774301"/>
            <a:ext cx="304604" cy="229010"/>
          </a:xfrm>
          <a:prstGeom prst="rect">
            <a:avLst/>
          </a:prstGeom>
          <a:effectLst>
            <a:outerShdw blurRad="50800" dist="38100" dir="2700000" algn="tl" rotWithShape="0">
              <a:prstClr val="black">
                <a:alpha val="40000"/>
              </a:prstClr>
            </a:outerShdw>
          </a:effectLst>
        </p:spPr>
      </p:pic>
      <p:pic>
        <p:nvPicPr>
          <p:cNvPr id="45" name="圖片 44">
            <a:extLst>
              <a:ext uri="{FF2B5EF4-FFF2-40B4-BE49-F238E27FC236}">
                <a16:creationId xmlns:a16="http://schemas.microsoft.com/office/drawing/2014/main" id="{E1E65652-568F-F147-9269-1F3CC4C6D33F}"/>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rot="20812052">
            <a:off x="314031" y="4736442"/>
            <a:ext cx="400766" cy="297819"/>
          </a:xfrm>
          <a:prstGeom prst="rect">
            <a:avLst/>
          </a:prstGeom>
          <a:effectLst>
            <a:outerShdw blurRad="50800" dist="38100" dir="2700000" algn="tl" rotWithShape="0">
              <a:prstClr val="black">
                <a:alpha val="40000"/>
              </a:prstClr>
            </a:outerShdw>
          </a:effectLst>
        </p:spPr>
      </p:pic>
      <p:pic>
        <p:nvPicPr>
          <p:cNvPr id="46" name="圖片 45">
            <a:extLst>
              <a:ext uri="{FF2B5EF4-FFF2-40B4-BE49-F238E27FC236}">
                <a16:creationId xmlns:a16="http://schemas.microsoft.com/office/drawing/2014/main" id="{1B6576C4-5DD6-4349-B7F5-C90A16087354}"/>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rot="558526">
            <a:off x="2381485" y="4748620"/>
            <a:ext cx="316547" cy="316547"/>
          </a:xfrm>
          <a:prstGeom prst="rect">
            <a:avLst/>
          </a:prstGeom>
          <a:effectLst>
            <a:outerShdw blurRad="50800" dist="38100" dir="2700000" algn="tl" rotWithShape="0">
              <a:prstClr val="black">
                <a:alpha val="40000"/>
              </a:prstClr>
            </a:outerShdw>
          </a:effectLst>
        </p:spPr>
      </p:pic>
      <p:pic>
        <p:nvPicPr>
          <p:cNvPr id="47" name="圖片 46">
            <a:extLst>
              <a:ext uri="{FF2B5EF4-FFF2-40B4-BE49-F238E27FC236}">
                <a16:creationId xmlns:a16="http://schemas.microsoft.com/office/drawing/2014/main" id="{1D791636-22EA-1A4A-91E4-B42EDA1F06AE}"/>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2020672" y="4706254"/>
            <a:ext cx="262530" cy="269911"/>
          </a:xfrm>
          <a:prstGeom prst="rect">
            <a:avLst/>
          </a:prstGeom>
          <a:effectLst>
            <a:outerShdw blurRad="50800" dist="38100" dir="2700000" algn="tl" rotWithShape="0">
              <a:prstClr val="black">
                <a:alpha val="40000"/>
              </a:prstClr>
            </a:outerShdw>
          </a:effectLst>
        </p:spPr>
      </p:pic>
      <p:pic>
        <p:nvPicPr>
          <p:cNvPr id="48" name="圖片 47">
            <a:extLst>
              <a:ext uri="{FF2B5EF4-FFF2-40B4-BE49-F238E27FC236}">
                <a16:creationId xmlns:a16="http://schemas.microsoft.com/office/drawing/2014/main" id="{F0F5C1C1-BB43-284B-B159-8D8846B65B83}"/>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rot="20812052">
            <a:off x="4670179" y="4687986"/>
            <a:ext cx="270899" cy="270899"/>
          </a:xfrm>
          <a:prstGeom prst="rect">
            <a:avLst/>
          </a:prstGeom>
          <a:effectLst>
            <a:outerShdw blurRad="50800" dist="38100" dir="2700000" algn="tl" rotWithShape="0">
              <a:prstClr val="black">
                <a:alpha val="40000"/>
              </a:prstClr>
            </a:outerShdw>
          </a:effectLst>
        </p:spPr>
      </p:pic>
      <p:pic>
        <p:nvPicPr>
          <p:cNvPr id="49" name="圖片 48">
            <a:extLst>
              <a:ext uri="{FF2B5EF4-FFF2-40B4-BE49-F238E27FC236}">
                <a16:creationId xmlns:a16="http://schemas.microsoft.com/office/drawing/2014/main" id="{2E7661F1-2277-6B4E-8588-5BA2D6CE62D4}"/>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rot="573835">
            <a:off x="5559293" y="4657271"/>
            <a:ext cx="383855" cy="383855"/>
          </a:xfrm>
          <a:prstGeom prst="rect">
            <a:avLst/>
          </a:prstGeom>
          <a:effectLst>
            <a:outerShdw blurRad="50800" dist="38100" dir="2700000" algn="tl" rotWithShape="0">
              <a:prstClr val="black">
                <a:alpha val="40000"/>
              </a:prstClr>
            </a:outerShdw>
          </a:effectLst>
        </p:spPr>
      </p:pic>
      <p:pic>
        <p:nvPicPr>
          <p:cNvPr id="50" name="Picture 7">
            <a:extLst>
              <a:ext uri="{FF2B5EF4-FFF2-40B4-BE49-F238E27FC236}">
                <a16:creationId xmlns:a16="http://schemas.microsoft.com/office/drawing/2014/main" id="{F6218892-71CC-F748-921B-D8D82B4B9708}"/>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rot="1417122">
            <a:off x="6566429" y="4746021"/>
            <a:ext cx="278199" cy="278199"/>
          </a:xfrm>
          <a:prstGeom prst="rect">
            <a:avLst/>
          </a:prstGeom>
          <a:noFill/>
          <a:effectLst>
            <a:outerShdw blurRad="50800" dist="38100" dir="2700000" algn="tl" rotWithShape="0">
              <a:prstClr val="black">
                <a:alpha val="40000"/>
              </a:prstClr>
            </a:outerShdw>
          </a:effectLst>
        </p:spPr>
      </p:pic>
      <p:pic>
        <p:nvPicPr>
          <p:cNvPr id="51" name="圖片 50">
            <a:extLst>
              <a:ext uri="{FF2B5EF4-FFF2-40B4-BE49-F238E27FC236}">
                <a16:creationId xmlns:a16="http://schemas.microsoft.com/office/drawing/2014/main" id="{8FEEC6A0-D551-4441-A24B-B46B17FB8A59}"/>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4266590" y="4705515"/>
            <a:ext cx="269104" cy="269911"/>
          </a:xfrm>
          <a:prstGeom prst="rect">
            <a:avLst/>
          </a:prstGeom>
          <a:effectLst>
            <a:outerShdw blurRad="50800" dist="38100" dir="2700000" algn="tl" rotWithShape="0">
              <a:prstClr val="black">
                <a:alpha val="40000"/>
              </a:prstClr>
            </a:outerShdw>
          </a:effectLst>
        </p:spPr>
      </p:pic>
      <p:pic>
        <p:nvPicPr>
          <p:cNvPr id="52" name="圖片 51">
            <a:extLst>
              <a:ext uri="{FF2B5EF4-FFF2-40B4-BE49-F238E27FC236}">
                <a16:creationId xmlns:a16="http://schemas.microsoft.com/office/drawing/2014/main" id="{1B6242D7-C52B-2F48-A61A-B2393C052B0C}"/>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rot="20996850">
            <a:off x="6022810" y="4755290"/>
            <a:ext cx="322528" cy="170359"/>
          </a:xfrm>
          <a:prstGeom prst="rect">
            <a:avLst/>
          </a:prstGeom>
          <a:effectLst>
            <a:outerShdw blurRad="50800" dist="38100" dir="2700000" algn="tl" rotWithShape="0">
              <a:prstClr val="black">
                <a:alpha val="40000"/>
              </a:prstClr>
            </a:outerShdw>
          </a:effectLst>
        </p:spPr>
      </p:pic>
      <p:pic>
        <p:nvPicPr>
          <p:cNvPr id="53" name="Picture 7">
            <a:extLst>
              <a:ext uri="{FF2B5EF4-FFF2-40B4-BE49-F238E27FC236}">
                <a16:creationId xmlns:a16="http://schemas.microsoft.com/office/drawing/2014/main" id="{1E90ADB9-ED2F-B645-90EB-453C5FB454E2}"/>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rot="1417122">
            <a:off x="5092668" y="4711555"/>
            <a:ext cx="343969" cy="296684"/>
          </a:xfrm>
          <a:prstGeom prst="rect">
            <a:avLst/>
          </a:prstGeom>
          <a:noFill/>
          <a:effectLst>
            <a:outerShdw blurRad="50800" dist="38100" dir="2700000" algn="tl" rotWithShape="0">
              <a:prstClr val="black">
                <a:alpha val="40000"/>
              </a:prstClr>
            </a:outerShdw>
          </a:effectLst>
        </p:spPr>
      </p:pic>
      <p:pic>
        <p:nvPicPr>
          <p:cNvPr id="54" name="圖片 53">
            <a:extLst>
              <a:ext uri="{FF2B5EF4-FFF2-40B4-BE49-F238E27FC236}">
                <a16:creationId xmlns:a16="http://schemas.microsoft.com/office/drawing/2014/main" id="{C805644C-6702-3743-81E3-BE31D90150D9}"/>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rot="20812052">
            <a:off x="3676036" y="4716684"/>
            <a:ext cx="443206" cy="173958"/>
          </a:xfrm>
          <a:prstGeom prst="rect">
            <a:avLst/>
          </a:prstGeom>
          <a:effectLst>
            <a:outerShdw blurRad="50800" dist="38100" dir="2700000" algn="tl" rotWithShape="0">
              <a:prstClr val="black">
                <a:alpha val="40000"/>
              </a:prstClr>
            </a:outerShdw>
          </a:effectLst>
        </p:spPr>
      </p:pic>
      <p:pic>
        <p:nvPicPr>
          <p:cNvPr id="55" name="圖片 54">
            <a:extLst>
              <a:ext uri="{FF2B5EF4-FFF2-40B4-BE49-F238E27FC236}">
                <a16:creationId xmlns:a16="http://schemas.microsoft.com/office/drawing/2014/main" id="{6C7AF845-0A59-CF4B-9355-5C34D6A21794}"/>
              </a:ext>
            </a:extLst>
          </p:cNvPr>
          <p:cNvPicPr>
            <a:picLocks noChangeAspect="1"/>
          </p:cNvPicPr>
          <p:nvPr/>
        </p:nvPicPr>
        <p:blipFill rotWithShape="1">
          <a:blip r:embed="rId35" cstate="print">
            <a:extLst>
              <a:ext uri="{28A0092B-C50C-407E-A947-70E740481C1C}">
                <a14:useLocalDpi xmlns:a14="http://schemas.microsoft.com/office/drawing/2010/main"/>
              </a:ext>
            </a:extLst>
          </a:blip>
          <a:srcRect/>
          <a:stretch/>
        </p:blipFill>
        <p:spPr>
          <a:xfrm rot="181714">
            <a:off x="7027199" y="4712272"/>
            <a:ext cx="262530" cy="254491"/>
          </a:xfrm>
          <a:prstGeom prst="rect">
            <a:avLst/>
          </a:prstGeom>
          <a:effectLst>
            <a:outerShdw blurRad="50800" dist="38100" dir="2700000" algn="tl" rotWithShape="0">
              <a:prstClr val="black">
                <a:alpha val="40000"/>
              </a:prstClr>
            </a:outerShdw>
          </a:effectLst>
        </p:spPr>
      </p:pic>
      <p:sp>
        <p:nvSpPr>
          <p:cNvPr id="3" name="矩形 2">
            <a:extLst>
              <a:ext uri="{FF2B5EF4-FFF2-40B4-BE49-F238E27FC236}">
                <a16:creationId xmlns:a16="http://schemas.microsoft.com/office/drawing/2014/main" id="{133AD9E4-564C-F242-B48E-7B72EADC3EAA}"/>
              </a:ext>
            </a:extLst>
          </p:cNvPr>
          <p:cNvSpPr/>
          <p:nvPr/>
        </p:nvSpPr>
        <p:spPr>
          <a:xfrm>
            <a:off x="7407313" y="1020333"/>
            <a:ext cx="1664238" cy="430887"/>
          </a:xfrm>
          <a:prstGeom prst="rect">
            <a:avLst/>
          </a:prstGeom>
        </p:spPr>
        <p:txBody>
          <a:bodyPr wrap="none" lIns="91440" tIns="45720" rIns="91440" bIns="45720" anchor="t">
            <a:spAutoFit/>
          </a:bodyPr>
          <a:lstStyle/>
          <a:p>
            <a:pPr marL="228600" indent="-228600">
              <a:buClr>
                <a:schemeClr val="bg1"/>
              </a:buClr>
              <a:buFont typeface="Arial" panose="020B0604020202020204" pitchFamily="34" charset="0"/>
              <a:buChar char="•"/>
            </a:pPr>
            <a:r>
              <a:rPr lang="en-US" altLang="zh-CN" sz="1050">
                <a:solidFill>
                  <a:schemeClr val="bg1"/>
                </a:solidFill>
              </a:rPr>
              <a:t>Online</a:t>
            </a:r>
            <a:r>
              <a:rPr lang="zh-CN" altLang="en-US" sz="1050">
                <a:solidFill>
                  <a:schemeClr val="bg1"/>
                </a:solidFill>
              </a:rPr>
              <a:t> </a:t>
            </a:r>
            <a:r>
              <a:rPr lang="en-US" altLang="zh-CN" sz="1050">
                <a:solidFill>
                  <a:schemeClr val="bg1"/>
                </a:solidFill>
              </a:rPr>
              <a:t>collaboration</a:t>
            </a:r>
          </a:p>
          <a:p>
            <a:pPr marL="228600" indent="-228600">
              <a:buClr>
                <a:schemeClr val="bg1"/>
              </a:buClr>
              <a:buFont typeface="Arial" panose="020B0604020202020204" pitchFamily="34" charset="0"/>
              <a:buChar char="•"/>
            </a:pPr>
            <a:r>
              <a:rPr lang="en-US" altLang="zh-CN" sz="1050">
                <a:solidFill>
                  <a:schemeClr val="bg1"/>
                </a:solidFill>
              </a:rPr>
              <a:t>File data analysis</a:t>
            </a:r>
          </a:p>
        </p:txBody>
      </p:sp>
    </p:spTree>
    <p:extLst>
      <p:ext uri="{BB962C8B-B14F-4D97-AF65-F5344CB8AC3E}">
        <p14:creationId xmlns:p14="http://schemas.microsoft.com/office/powerpoint/2010/main" val="2204173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矩形: 圓角化對角角落 289">
            <a:extLst>
              <a:ext uri="{FF2B5EF4-FFF2-40B4-BE49-F238E27FC236}">
                <a16:creationId xmlns:a16="http://schemas.microsoft.com/office/drawing/2014/main" id="{3D67FEBD-85CC-4318-A715-8BB8B1D90A70}"/>
              </a:ext>
            </a:extLst>
          </p:cNvPr>
          <p:cNvSpPr/>
          <p:nvPr/>
        </p:nvSpPr>
        <p:spPr>
          <a:xfrm>
            <a:off x="4432579" y="1268807"/>
            <a:ext cx="2743049" cy="3245324"/>
          </a:xfrm>
          <a:prstGeom prst="round2DiagRect">
            <a:avLst>
              <a:gd name="adj1" fmla="val 9220"/>
              <a:gd name="adj2" fmla="val 8913"/>
            </a:avLst>
          </a:prstGeom>
          <a:noFill/>
          <a:ln w="7620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bg1"/>
              </a:solidFill>
              <a:latin typeface="+mj-lt"/>
              <a:cs typeface="Arial" panose="020B0604020202020204" pitchFamily="34" charset="0"/>
            </a:endParaRPr>
          </a:p>
        </p:txBody>
      </p:sp>
      <p:sp>
        <p:nvSpPr>
          <p:cNvPr id="22" name="矩形: 圓角化同側角落 21">
            <a:extLst>
              <a:ext uri="{FF2B5EF4-FFF2-40B4-BE49-F238E27FC236}">
                <a16:creationId xmlns:a16="http://schemas.microsoft.com/office/drawing/2014/main" id="{2446890A-EF59-4683-A872-F5B5E2EB2F0A}"/>
              </a:ext>
            </a:extLst>
          </p:cNvPr>
          <p:cNvSpPr/>
          <p:nvPr/>
        </p:nvSpPr>
        <p:spPr>
          <a:xfrm>
            <a:off x="4398676" y="1208518"/>
            <a:ext cx="2817735" cy="496077"/>
          </a:xfrm>
          <a:prstGeom prst="round2SameRect">
            <a:avLst>
              <a:gd name="adj1" fmla="val 17519"/>
              <a:gd name="adj2" fmla="val 0"/>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mj-lt"/>
            </a:endParaRPr>
          </a:p>
        </p:txBody>
      </p:sp>
      <p:sp>
        <p:nvSpPr>
          <p:cNvPr id="418" name="矩形: 圓角 417">
            <a:extLst>
              <a:ext uri="{FF2B5EF4-FFF2-40B4-BE49-F238E27FC236}">
                <a16:creationId xmlns:a16="http://schemas.microsoft.com/office/drawing/2014/main" id="{995C5C68-3015-4460-B61A-895EAA936053}"/>
              </a:ext>
            </a:extLst>
          </p:cNvPr>
          <p:cNvSpPr/>
          <p:nvPr/>
        </p:nvSpPr>
        <p:spPr>
          <a:xfrm rot="16200000" flipH="1">
            <a:off x="6823602" y="2661288"/>
            <a:ext cx="2346225" cy="1359460"/>
          </a:xfrm>
          <a:prstGeom prst="roundRect">
            <a:avLst>
              <a:gd name="adj" fmla="val 15021"/>
            </a:avLst>
          </a:prstGeom>
          <a:solidFill>
            <a:srgbClr val="39523E">
              <a:alpha val="50000"/>
            </a:srgbClr>
          </a:solidFill>
          <a:ln w="38100">
            <a:solidFill>
              <a:srgbClr val="D6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b="1">
              <a:solidFill>
                <a:schemeClr val="bg1"/>
              </a:solidFill>
              <a:latin typeface="+mj-lt"/>
              <a:cs typeface="Arial" panose="020B0604020202020204" pitchFamily="34" charset="0"/>
            </a:endParaRPr>
          </a:p>
        </p:txBody>
      </p:sp>
      <p:sp>
        <p:nvSpPr>
          <p:cNvPr id="416" name="矩形: 圓角化對角角落 415">
            <a:extLst>
              <a:ext uri="{FF2B5EF4-FFF2-40B4-BE49-F238E27FC236}">
                <a16:creationId xmlns:a16="http://schemas.microsoft.com/office/drawing/2014/main" id="{42C93494-F8CF-4530-9BD4-282968CDD921}"/>
              </a:ext>
            </a:extLst>
          </p:cNvPr>
          <p:cNvSpPr/>
          <p:nvPr/>
        </p:nvSpPr>
        <p:spPr>
          <a:xfrm>
            <a:off x="7359705" y="2340242"/>
            <a:ext cx="1531620" cy="2173886"/>
          </a:xfrm>
          <a:prstGeom prst="round2DiagRect">
            <a:avLst>
              <a:gd name="adj1" fmla="val 15489"/>
              <a:gd name="adj2" fmla="val 89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bg1"/>
              </a:solidFill>
              <a:latin typeface="+mj-lt"/>
              <a:cs typeface="Arial" panose="020B0604020202020204" pitchFamily="34" charset="0"/>
            </a:endParaRPr>
          </a:p>
        </p:txBody>
      </p:sp>
      <p:sp>
        <p:nvSpPr>
          <p:cNvPr id="291" name="文字方塊 290">
            <a:extLst>
              <a:ext uri="{FF2B5EF4-FFF2-40B4-BE49-F238E27FC236}">
                <a16:creationId xmlns:a16="http://schemas.microsoft.com/office/drawing/2014/main" id="{A9E19C3B-671B-457C-8214-5E0CEC859630}"/>
              </a:ext>
            </a:extLst>
          </p:cNvPr>
          <p:cNvSpPr txBox="1"/>
          <p:nvPr/>
        </p:nvSpPr>
        <p:spPr>
          <a:xfrm>
            <a:off x="4417506" y="1272347"/>
            <a:ext cx="2764706"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800" b="1">
                <a:solidFill>
                  <a:schemeClr val="bg1"/>
                </a:solidFill>
                <a:latin typeface="+mj-lt"/>
                <a:ea typeface="新細明體"/>
                <a:cs typeface="Arial" panose="020B0604020202020204" pitchFamily="34" charset="0"/>
              </a:rPr>
              <a:t>VJBOD Cloud Gateway</a:t>
            </a:r>
          </a:p>
        </p:txBody>
      </p:sp>
      <p:sp>
        <p:nvSpPr>
          <p:cNvPr id="2" name="標題 1">
            <a:extLst>
              <a:ext uri="{FF2B5EF4-FFF2-40B4-BE49-F238E27FC236}">
                <a16:creationId xmlns:a16="http://schemas.microsoft.com/office/drawing/2014/main" id="{504DA140-E0F2-40E9-840F-E7E55AA4D2AF}"/>
              </a:ext>
            </a:extLst>
          </p:cNvPr>
          <p:cNvSpPr>
            <a:spLocks noGrp="1"/>
          </p:cNvSpPr>
          <p:nvPr>
            <p:ph type="title"/>
          </p:nvPr>
        </p:nvSpPr>
        <p:spPr/>
        <p:txBody>
          <a:bodyPr>
            <a:noAutofit/>
          </a:bodyPr>
          <a:lstStyle/>
          <a:p>
            <a:r>
              <a:rPr lang="en-US" altLang="zh-TW"/>
              <a:t>Enterprise</a:t>
            </a:r>
            <a:r>
              <a:rPr lang="zh-TW" altLang="en-US"/>
              <a:t> </a:t>
            </a:r>
            <a:r>
              <a:rPr lang="en-US" altLang="zh-TW"/>
              <a:t>LUN</a:t>
            </a:r>
            <a:r>
              <a:rPr lang="zh-TW" altLang="en-US"/>
              <a:t> </a:t>
            </a:r>
            <a:r>
              <a:rPr lang="en-US" altLang="zh-TW" dirty="0"/>
              <a:t>backup:</a:t>
            </a:r>
            <a:r>
              <a:rPr lang="en-US" altLang="zh-TW"/>
              <a:t> </a:t>
            </a:r>
            <a:br>
              <a:rPr lang="en-US" altLang="zh-TW" dirty="0"/>
            </a:br>
            <a:r>
              <a:rPr lang="en-US" altLang="zh-TW" dirty="0"/>
              <a:t>VJBOD Cloud block-based gateway</a:t>
            </a:r>
            <a:endParaRPr lang="zh-TW" altLang="en-US" dirty="0"/>
          </a:p>
        </p:txBody>
      </p:sp>
      <p:grpSp>
        <p:nvGrpSpPr>
          <p:cNvPr id="131" name="圖形 152">
            <a:extLst>
              <a:ext uri="{FF2B5EF4-FFF2-40B4-BE49-F238E27FC236}">
                <a16:creationId xmlns:a16="http://schemas.microsoft.com/office/drawing/2014/main" id="{952873CE-8FE1-4AEA-8B41-FC705E37E2E6}"/>
              </a:ext>
            </a:extLst>
          </p:cNvPr>
          <p:cNvGrpSpPr/>
          <p:nvPr/>
        </p:nvGrpSpPr>
        <p:grpSpPr>
          <a:xfrm flipH="1">
            <a:off x="5680116" y="3880043"/>
            <a:ext cx="309692" cy="398846"/>
            <a:chOff x="9272428" y="5069210"/>
            <a:chExt cx="458537" cy="590550"/>
          </a:xfrm>
          <a:solidFill>
            <a:schemeClr val="bg1"/>
          </a:solidFill>
        </p:grpSpPr>
        <p:sp>
          <p:nvSpPr>
            <p:cNvPr id="146" name="手繪多邊形: 圖案 145">
              <a:extLst>
                <a:ext uri="{FF2B5EF4-FFF2-40B4-BE49-F238E27FC236}">
                  <a16:creationId xmlns:a16="http://schemas.microsoft.com/office/drawing/2014/main" id="{08F926E4-87F1-423C-94EB-3EA7C438A3C3}"/>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3175" cap="flat">
              <a:noFill/>
              <a:prstDash val="solid"/>
              <a:miter/>
            </a:ln>
          </p:spPr>
          <p:txBody>
            <a:bodyPr rtlCol="0" anchor="ctr"/>
            <a:lstStyle/>
            <a:p>
              <a:endParaRPr lang="zh-TW" altLang="en-US" sz="1050">
                <a:solidFill>
                  <a:schemeClr val="bg1"/>
                </a:solidFill>
                <a:latin typeface="+mj-lt"/>
              </a:endParaRPr>
            </a:p>
          </p:txBody>
        </p:sp>
        <p:sp>
          <p:nvSpPr>
            <p:cNvPr id="147" name="手繪多邊形: 圖案 146">
              <a:extLst>
                <a:ext uri="{FF2B5EF4-FFF2-40B4-BE49-F238E27FC236}">
                  <a16:creationId xmlns:a16="http://schemas.microsoft.com/office/drawing/2014/main" id="{E16C225B-A1B8-4B2C-BD96-08325DA08C8B}"/>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3175" cap="flat">
              <a:noFill/>
              <a:prstDash val="solid"/>
              <a:miter/>
            </a:ln>
          </p:spPr>
          <p:txBody>
            <a:bodyPr rtlCol="0" anchor="ctr"/>
            <a:lstStyle/>
            <a:p>
              <a:endParaRPr lang="zh-TW" altLang="en-US" sz="1050">
                <a:solidFill>
                  <a:schemeClr val="bg1"/>
                </a:solidFill>
                <a:latin typeface="+mj-lt"/>
              </a:endParaRPr>
            </a:p>
          </p:txBody>
        </p:sp>
        <p:sp>
          <p:nvSpPr>
            <p:cNvPr id="148" name="手繪多邊形: 圖案 147">
              <a:extLst>
                <a:ext uri="{FF2B5EF4-FFF2-40B4-BE49-F238E27FC236}">
                  <a16:creationId xmlns:a16="http://schemas.microsoft.com/office/drawing/2014/main" id="{07CAA1C4-07CF-4C32-B1C9-6480EF83FC46}"/>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3175" cap="flat">
              <a:noFill/>
              <a:prstDash val="solid"/>
              <a:miter/>
            </a:ln>
          </p:spPr>
          <p:txBody>
            <a:bodyPr rtlCol="0" anchor="ctr"/>
            <a:lstStyle/>
            <a:p>
              <a:endParaRPr lang="zh-TW" altLang="en-US" sz="1050">
                <a:solidFill>
                  <a:schemeClr val="bg1"/>
                </a:solidFill>
                <a:latin typeface="+mj-lt"/>
              </a:endParaRPr>
            </a:p>
          </p:txBody>
        </p:sp>
        <p:sp>
          <p:nvSpPr>
            <p:cNvPr id="149" name="手繪多邊形: 圖案 148">
              <a:extLst>
                <a:ext uri="{FF2B5EF4-FFF2-40B4-BE49-F238E27FC236}">
                  <a16:creationId xmlns:a16="http://schemas.microsoft.com/office/drawing/2014/main" id="{A55E68C5-F30E-4F3C-9A77-0E7B6079A1B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3175" cap="flat">
              <a:noFill/>
              <a:prstDash val="solid"/>
              <a:miter/>
            </a:ln>
          </p:spPr>
          <p:txBody>
            <a:bodyPr rtlCol="0" anchor="ctr"/>
            <a:lstStyle/>
            <a:p>
              <a:endParaRPr lang="zh-TW" altLang="en-US" sz="1050">
                <a:solidFill>
                  <a:schemeClr val="bg1"/>
                </a:solidFill>
                <a:latin typeface="+mj-lt"/>
              </a:endParaRPr>
            </a:p>
          </p:txBody>
        </p:sp>
        <p:sp>
          <p:nvSpPr>
            <p:cNvPr id="150" name="手繪多邊形: 圖案 149">
              <a:extLst>
                <a:ext uri="{FF2B5EF4-FFF2-40B4-BE49-F238E27FC236}">
                  <a16:creationId xmlns:a16="http://schemas.microsoft.com/office/drawing/2014/main" id="{3ACDA93F-1120-4813-8152-47438181D1AB}"/>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3175" cap="flat">
              <a:noFill/>
              <a:prstDash val="solid"/>
              <a:miter/>
            </a:ln>
          </p:spPr>
          <p:txBody>
            <a:bodyPr rtlCol="0" anchor="ctr"/>
            <a:lstStyle/>
            <a:p>
              <a:endParaRPr lang="zh-TW" altLang="en-US" sz="1050">
                <a:solidFill>
                  <a:schemeClr val="bg1"/>
                </a:solidFill>
                <a:latin typeface="+mj-lt"/>
              </a:endParaRPr>
            </a:p>
          </p:txBody>
        </p:sp>
        <p:sp>
          <p:nvSpPr>
            <p:cNvPr id="151" name="手繪多邊形: 圖案 150">
              <a:extLst>
                <a:ext uri="{FF2B5EF4-FFF2-40B4-BE49-F238E27FC236}">
                  <a16:creationId xmlns:a16="http://schemas.microsoft.com/office/drawing/2014/main" id="{B542BC1B-E3D2-4A3F-B94A-1BC13F5F24CB}"/>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3175" cap="flat">
              <a:noFill/>
              <a:prstDash val="solid"/>
              <a:miter/>
            </a:ln>
          </p:spPr>
          <p:txBody>
            <a:bodyPr rtlCol="0" anchor="ctr"/>
            <a:lstStyle/>
            <a:p>
              <a:endParaRPr lang="zh-TW" altLang="en-US" sz="1050">
                <a:solidFill>
                  <a:schemeClr val="bg1"/>
                </a:solidFill>
                <a:latin typeface="+mj-lt"/>
              </a:endParaRPr>
            </a:p>
          </p:txBody>
        </p:sp>
        <p:sp>
          <p:nvSpPr>
            <p:cNvPr id="152" name="手繪多邊形: 圖案 151">
              <a:extLst>
                <a:ext uri="{FF2B5EF4-FFF2-40B4-BE49-F238E27FC236}">
                  <a16:creationId xmlns:a16="http://schemas.microsoft.com/office/drawing/2014/main" id="{DCDC7D08-75DE-46A8-9D8C-5984368A275D}"/>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3175" cap="flat">
              <a:noFill/>
              <a:prstDash val="solid"/>
              <a:miter/>
            </a:ln>
          </p:spPr>
          <p:txBody>
            <a:bodyPr rtlCol="0" anchor="ctr"/>
            <a:lstStyle/>
            <a:p>
              <a:endParaRPr lang="zh-TW" altLang="en-US" sz="1050">
                <a:solidFill>
                  <a:schemeClr val="bg1"/>
                </a:solidFill>
                <a:latin typeface="+mj-lt"/>
              </a:endParaRPr>
            </a:p>
          </p:txBody>
        </p:sp>
        <p:sp>
          <p:nvSpPr>
            <p:cNvPr id="153" name="手繪多邊形: 圖案 152">
              <a:extLst>
                <a:ext uri="{FF2B5EF4-FFF2-40B4-BE49-F238E27FC236}">
                  <a16:creationId xmlns:a16="http://schemas.microsoft.com/office/drawing/2014/main" id="{570CE798-12A6-40EE-A2E8-9F084C0306C8}"/>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3175" cap="flat">
              <a:noFill/>
              <a:prstDash val="solid"/>
              <a:miter/>
            </a:ln>
          </p:spPr>
          <p:txBody>
            <a:bodyPr rtlCol="0" anchor="ctr"/>
            <a:lstStyle/>
            <a:p>
              <a:endParaRPr lang="zh-TW" altLang="en-US" sz="1050">
                <a:solidFill>
                  <a:schemeClr val="bg1"/>
                </a:solidFill>
                <a:latin typeface="+mj-lt"/>
              </a:endParaRPr>
            </a:p>
          </p:txBody>
        </p:sp>
        <p:sp>
          <p:nvSpPr>
            <p:cNvPr id="155" name="手繪多邊形: 圖案 154">
              <a:extLst>
                <a:ext uri="{FF2B5EF4-FFF2-40B4-BE49-F238E27FC236}">
                  <a16:creationId xmlns:a16="http://schemas.microsoft.com/office/drawing/2014/main" id="{9F6B50A4-646C-4465-BC19-51CD8A5C499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3175" cap="flat">
              <a:noFill/>
              <a:prstDash val="solid"/>
              <a:miter/>
            </a:ln>
          </p:spPr>
          <p:txBody>
            <a:bodyPr rtlCol="0" anchor="ctr"/>
            <a:lstStyle/>
            <a:p>
              <a:endParaRPr lang="zh-TW" altLang="en-US" sz="1050">
                <a:solidFill>
                  <a:schemeClr val="bg1"/>
                </a:solidFill>
                <a:latin typeface="+mj-lt"/>
              </a:endParaRPr>
            </a:p>
          </p:txBody>
        </p:sp>
        <p:sp>
          <p:nvSpPr>
            <p:cNvPr id="156" name="手繪多邊形: 圖案 155">
              <a:extLst>
                <a:ext uri="{FF2B5EF4-FFF2-40B4-BE49-F238E27FC236}">
                  <a16:creationId xmlns:a16="http://schemas.microsoft.com/office/drawing/2014/main" id="{C3E48B94-CE24-493D-BBBC-FC29DC37D3E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3175" cap="flat">
              <a:noFill/>
              <a:prstDash val="solid"/>
              <a:miter/>
            </a:ln>
          </p:spPr>
          <p:txBody>
            <a:bodyPr rtlCol="0" anchor="ctr"/>
            <a:lstStyle/>
            <a:p>
              <a:endParaRPr lang="zh-TW" altLang="en-US" sz="1050">
                <a:solidFill>
                  <a:schemeClr val="bg1"/>
                </a:solidFill>
                <a:latin typeface="+mj-lt"/>
              </a:endParaRPr>
            </a:p>
          </p:txBody>
        </p:sp>
        <p:sp>
          <p:nvSpPr>
            <p:cNvPr id="157" name="手繪多邊形: 圖案 156">
              <a:extLst>
                <a:ext uri="{FF2B5EF4-FFF2-40B4-BE49-F238E27FC236}">
                  <a16:creationId xmlns:a16="http://schemas.microsoft.com/office/drawing/2014/main" id="{130B5AF4-C2A9-4EBE-BB52-F6BCFE7F3BB4}"/>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3175" cap="flat">
              <a:noFill/>
              <a:prstDash val="solid"/>
              <a:miter/>
            </a:ln>
          </p:spPr>
          <p:txBody>
            <a:bodyPr rtlCol="0" anchor="ctr"/>
            <a:lstStyle/>
            <a:p>
              <a:endParaRPr lang="zh-TW" altLang="en-US" sz="1050">
                <a:solidFill>
                  <a:schemeClr val="bg1"/>
                </a:solidFill>
                <a:latin typeface="+mj-lt"/>
              </a:endParaRPr>
            </a:p>
          </p:txBody>
        </p:sp>
        <p:sp>
          <p:nvSpPr>
            <p:cNvPr id="158" name="手繪多邊形: 圖案 157">
              <a:extLst>
                <a:ext uri="{FF2B5EF4-FFF2-40B4-BE49-F238E27FC236}">
                  <a16:creationId xmlns:a16="http://schemas.microsoft.com/office/drawing/2014/main" id="{E7348B41-FD63-4F27-A8FB-AED41E2C8903}"/>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3175" cap="flat">
              <a:noFill/>
              <a:prstDash val="solid"/>
              <a:miter/>
            </a:ln>
          </p:spPr>
          <p:txBody>
            <a:bodyPr rtlCol="0" anchor="ctr"/>
            <a:lstStyle/>
            <a:p>
              <a:endParaRPr lang="zh-TW" altLang="en-US" sz="1050">
                <a:solidFill>
                  <a:schemeClr val="bg1"/>
                </a:solidFill>
                <a:latin typeface="+mj-lt"/>
              </a:endParaRPr>
            </a:p>
          </p:txBody>
        </p:sp>
      </p:grpSp>
      <p:sp>
        <p:nvSpPr>
          <p:cNvPr id="133" name="手繪多邊形: 圖案 132">
            <a:extLst>
              <a:ext uri="{FF2B5EF4-FFF2-40B4-BE49-F238E27FC236}">
                <a16:creationId xmlns:a16="http://schemas.microsoft.com/office/drawing/2014/main" id="{2B9B3A50-E569-4DA4-9EB7-D8CC5B2110EF}"/>
              </a:ext>
            </a:extLst>
          </p:cNvPr>
          <p:cNvSpPr/>
          <p:nvPr/>
        </p:nvSpPr>
        <p:spPr>
          <a:xfrm flipH="1">
            <a:off x="6037138" y="3923054"/>
            <a:ext cx="233849" cy="3216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chemeClr val="bg1"/>
          </a:solidFill>
          <a:ln w="3175" cap="flat">
            <a:noFill/>
            <a:prstDash val="solid"/>
            <a:miter/>
          </a:ln>
        </p:spPr>
        <p:txBody>
          <a:bodyPr rtlCol="0" anchor="ctr"/>
          <a:lstStyle/>
          <a:p>
            <a:endParaRPr lang="zh-TW" altLang="en-US" sz="1050">
              <a:solidFill>
                <a:schemeClr val="bg1"/>
              </a:solidFill>
              <a:latin typeface="+mj-lt"/>
            </a:endParaRPr>
          </a:p>
        </p:txBody>
      </p:sp>
      <p:sp>
        <p:nvSpPr>
          <p:cNvPr id="134" name="手繪多邊形: 圖案 133">
            <a:extLst>
              <a:ext uri="{FF2B5EF4-FFF2-40B4-BE49-F238E27FC236}">
                <a16:creationId xmlns:a16="http://schemas.microsoft.com/office/drawing/2014/main" id="{1EB27ED5-F50D-4C09-924F-D7946653319E}"/>
              </a:ext>
            </a:extLst>
          </p:cNvPr>
          <p:cNvSpPr/>
          <p:nvPr/>
        </p:nvSpPr>
        <p:spPr>
          <a:xfrm flipH="1">
            <a:off x="5999658" y="3881625"/>
            <a:ext cx="309692" cy="39885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noFill/>
            <a:prstDash val="solid"/>
            <a:miter/>
          </a:ln>
        </p:spPr>
        <p:txBody>
          <a:bodyPr rtlCol="0" anchor="ctr"/>
          <a:lstStyle/>
          <a:p>
            <a:endParaRPr lang="zh-TW" altLang="en-US" sz="1050">
              <a:solidFill>
                <a:schemeClr val="bg1"/>
              </a:solidFill>
              <a:latin typeface="+mj-lt"/>
            </a:endParaRPr>
          </a:p>
        </p:txBody>
      </p:sp>
      <p:sp>
        <p:nvSpPr>
          <p:cNvPr id="135" name="手繪多邊形: 圖案 134">
            <a:extLst>
              <a:ext uri="{FF2B5EF4-FFF2-40B4-BE49-F238E27FC236}">
                <a16:creationId xmlns:a16="http://schemas.microsoft.com/office/drawing/2014/main" id="{0FA4B152-531B-435A-9946-C215F8CFAC93}"/>
              </a:ext>
            </a:extLst>
          </p:cNvPr>
          <p:cNvSpPr/>
          <p:nvPr/>
        </p:nvSpPr>
        <p:spPr>
          <a:xfrm flipH="1">
            <a:off x="6147742" y="4134510"/>
            <a:ext cx="37922" cy="38599"/>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mj-lt"/>
            </a:endParaRPr>
          </a:p>
        </p:txBody>
      </p:sp>
      <p:sp>
        <p:nvSpPr>
          <p:cNvPr id="136" name="手繪多邊形: 圖案 135">
            <a:extLst>
              <a:ext uri="{FF2B5EF4-FFF2-40B4-BE49-F238E27FC236}">
                <a16:creationId xmlns:a16="http://schemas.microsoft.com/office/drawing/2014/main" id="{CD57F66A-DE99-4108-B2F0-3C95FF37BEB1}"/>
              </a:ext>
            </a:extLst>
          </p:cNvPr>
          <p:cNvSpPr/>
          <p:nvPr/>
        </p:nvSpPr>
        <p:spPr>
          <a:xfrm flipH="1">
            <a:off x="6169672" y="4108584"/>
            <a:ext cx="25281" cy="38599"/>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mj-lt"/>
            </a:endParaRPr>
          </a:p>
        </p:txBody>
      </p:sp>
      <p:sp>
        <p:nvSpPr>
          <p:cNvPr id="137" name="手繪多邊形: 圖案 136">
            <a:extLst>
              <a:ext uri="{FF2B5EF4-FFF2-40B4-BE49-F238E27FC236}">
                <a16:creationId xmlns:a16="http://schemas.microsoft.com/office/drawing/2014/main" id="{AA8F3617-1547-4E4B-BFD8-D4175A776001}"/>
              </a:ext>
            </a:extLst>
          </p:cNvPr>
          <p:cNvSpPr/>
          <p:nvPr/>
        </p:nvSpPr>
        <p:spPr>
          <a:xfrm flipH="1">
            <a:off x="6106850" y="4079056"/>
            <a:ext cx="37922" cy="38599"/>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mj-lt"/>
            </a:endParaRPr>
          </a:p>
        </p:txBody>
      </p:sp>
      <p:sp>
        <p:nvSpPr>
          <p:cNvPr id="138" name="手繪多邊形: 圖案 137">
            <a:extLst>
              <a:ext uri="{FF2B5EF4-FFF2-40B4-BE49-F238E27FC236}">
                <a16:creationId xmlns:a16="http://schemas.microsoft.com/office/drawing/2014/main" id="{F03C3E08-396A-4572-8EBB-8FD1FC84966D}"/>
              </a:ext>
            </a:extLst>
          </p:cNvPr>
          <p:cNvSpPr/>
          <p:nvPr/>
        </p:nvSpPr>
        <p:spPr>
          <a:xfrm flipH="1">
            <a:off x="6143570" y="4079313"/>
            <a:ext cx="44242" cy="19299"/>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mj-lt"/>
            </a:endParaRPr>
          </a:p>
        </p:txBody>
      </p:sp>
      <p:sp>
        <p:nvSpPr>
          <p:cNvPr id="139" name="手繪多邊形: 圖案 138">
            <a:extLst>
              <a:ext uri="{FF2B5EF4-FFF2-40B4-BE49-F238E27FC236}">
                <a16:creationId xmlns:a16="http://schemas.microsoft.com/office/drawing/2014/main" id="{9ECE1406-A3F5-4D3A-8304-DCBA4A9F0C00}"/>
              </a:ext>
            </a:extLst>
          </p:cNvPr>
          <p:cNvSpPr/>
          <p:nvPr/>
        </p:nvSpPr>
        <p:spPr>
          <a:xfrm flipH="1">
            <a:off x="6102741" y="4104981"/>
            <a:ext cx="25281" cy="38599"/>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mj-lt"/>
            </a:endParaRPr>
          </a:p>
        </p:txBody>
      </p:sp>
      <p:sp>
        <p:nvSpPr>
          <p:cNvPr id="140" name="手繪多邊形: 圖案 139">
            <a:extLst>
              <a:ext uri="{FF2B5EF4-FFF2-40B4-BE49-F238E27FC236}">
                <a16:creationId xmlns:a16="http://schemas.microsoft.com/office/drawing/2014/main" id="{58568D38-2502-4DD8-982C-83708768AA99}"/>
              </a:ext>
            </a:extLst>
          </p:cNvPr>
          <p:cNvSpPr/>
          <p:nvPr/>
        </p:nvSpPr>
        <p:spPr>
          <a:xfrm flipH="1">
            <a:off x="6110009" y="4154838"/>
            <a:ext cx="44242" cy="19299"/>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mj-lt"/>
            </a:endParaRPr>
          </a:p>
        </p:txBody>
      </p:sp>
      <p:sp>
        <p:nvSpPr>
          <p:cNvPr id="142" name="手繪多邊形: 圖案 141">
            <a:extLst>
              <a:ext uri="{FF2B5EF4-FFF2-40B4-BE49-F238E27FC236}">
                <a16:creationId xmlns:a16="http://schemas.microsoft.com/office/drawing/2014/main" id="{1BF58476-BFB9-4050-9753-EBA590C3B74B}"/>
              </a:ext>
            </a:extLst>
          </p:cNvPr>
          <p:cNvSpPr/>
          <p:nvPr/>
        </p:nvSpPr>
        <p:spPr>
          <a:xfrm flipH="1">
            <a:off x="6198366" y="4038013"/>
            <a:ext cx="50562" cy="4503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mj-lt"/>
            </a:endParaRPr>
          </a:p>
        </p:txBody>
      </p:sp>
      <p:sp>
        <p:nvSpPr>
          <p:cNvPr id="143" name="手繪多邊形: 圖案 142">
            <a:extLst>
              <a:ext uri="{FF2B5EF4-FFF2-40B4-BE49-F238E27FC236}">
                <a16:creationId xmlns:a16="http://schemas.microsoft.com/office/drawing/2014/main" id="{F8B7B6AB-2893-4301-AA24-30F4D29CF3A7}"/>
              </a:ext>
            </a:extLst>
          </p:cNvPr>
          <p:cNvSpPr/>
          <p:nvPr/>
        </p:nvSpPr>
        <p:spPr>
          <a:xfrm flipH="1">
            <a:off x="6211007" y="4157926"/>
            <a:ext cx="37922" cy="4503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mj-lt"/>
            </a:endParaRPr>
          </a:p>
        </p:txBody>
      </p:sp>
      <p:sp>
        <p:nvSpPr>
          <p:cNvPr id="144" name="手繪多邊形: 圖案 143">
            <a:extLst>
              <a:ext uri="{FF2B5EF4-FFF2-40B4-BE49-F238E27FC236}">
                <a16:creationId xmlns:a16="http://schemas.microsoft.com/office/drawing/2014/main" id="{9A5E013B-9C64-4754-A345-30B3B963032D}"/>
              </a:ext>
            </a:extLst>
          </p:cNvPr>
          <p:cNvSpPr/>
          <p:nvPr/>
        </p:nvSpPr>
        <p:spPr>
          <a:xfrm flipH="1">
            <a:off x="6057173" y="4038013"/>
            <a:ext cx="44242" cy="38599"/>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mj-lt"/>
            </a:endParaRPr>
          </a:p>
        </p:txBody>
      </p:sp>
      <p:sp>
        <p:nvSpPr>
          <p:cNvPr id="145" name="手繪多邊形: 圖案 144">
            <a:extLst>
              <a:ext uri="{FF2B5EF4-FFF2-40B4-BE49-F238E27FC236}">
                <a16:creationId xmlns:a16="http://schemas.microsoft.com/office/drawing/2014/main" id="{D21A50CC-1E02-4811-BB38-2DD6FD10D5FE}"/>
              </a:ext>
            </a:extLst>
          </p:cNvPr>
          <p:cNvSpPr/>
          <p:nvPr/>
        </p:nvSpPr>
        <p:spPr>
          <a:xfrm flipH="1">
            <a:off x="6053633" y="4152972"/>
            <a:ext cx="37922" cy="51465"/>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mj-lt"/>
            </a:endParaRPr>
          </a:p>
        </p:txBody>
      </p:sp>
      <p:sp>
        <p:nvSpPr>
          <p:cNvPr id="173" name="文字方塊 172">
            <a:extLst>
              <a:ext uri="{FF2B5EF4-FFF2-40B4-BE49-F238E27FC236}">
                <a16:creationId xmlns:a16="http://schemas.microsoft.com/office/drawing/2014/main" id="{9F81420C-6607-4A38-8843-2600744F22E3}"/>
              </a:ext>
            </a:extLst>
          </p:cNvPr>
          <p:cNvSpPr txBox="1"/>
          <p:nvPr/>
        </p:nvSpPr>
        <p:spPr>
          <a:xfrm>
            <a:off x="4388516" y="4036162"/>
            <a:ext cx="1311794" cy="382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900" b="1">
                <a:solidFill>
                  <a:schemeClr val="bg1"/>
                </a:solidFill>
                <a:ea typeface="新細明體"/>
                <a:cs typeface="Arial" panose="020B0604020202020204" pitchFamily="34" charset="0"/>
              </a:rPr>
              <a:t>Cloud Volume</a:t>
            </a:r>
          </a:p>
          <a:p>
            <a:r>
              <a:rPr lang="zh-TW" altLang="en-US" sz="900" b="1">
                <a:solidFill>
                  <a:schemeClr val="bg1"/>
                </a:solidFill>
                <a:ea typeface="新細明體"/>
                <a:cs typeface="Arial" panose="020B0604020202020204" pitchFamily="34" charset="0"/>
              </a:rPr>
              <a:t>/Shared folder</a:t>
            </a:r>
          </a:p>
        </p:txBody>
      </p:sp>
      <p:grpSp>
        <p:nvGrpSpPr>
          <p:cNvPr id="177" name="群組 176">
            <a:extLst>
              <a:ext uri="{FF2B5EF4-FFF2-40B4-BE49-F238E27FC236}">
                <a16:creationId xmlns:a16="http://schemas.microsoft.com/office/drawing/2014/main" id="{3349A917-4681-4FF1-98C9-2A470557BEFF}"/>
              </a:ext>
            </a:extLst>
          </p:cNvPr>
          <p:cNvGrpSpPr/>
          <p:nvPr/>
        </p:nvGrpSpPr>
        <p:grpSpPr>
          <a:xfrm>
            <a:off x="4702707" y="3571423"/>
            <a:ext cx="708758" cy="426219"/>
            <a:chOff x="7312118" y="3899140"/>
            <a:chExt cx="854042" cy="513588"/>
          </a:xfrm>
        </p:grpSpPr>
        <p:grpSp>
          <p:nvGrpSpPr>
            <p:cNvPr id="178" name="群組 177">
              <a:extLst>
                <a:ext uri="{FF2B5EF4-FFF2-40B4-BE49-F238E27FC236}">
                  <a16:creationId xmlns:a16="http://schemas.microsoft.com/office/drawing/2014/main" id="{7E40F9E7-628D-4A1C-BE78-07164AE24175}"/>
                </a:ext>
              </a:extLst>
            </p:cNvPr>
            <p:cNvGrpSpPr/>
            <p:nvPr/>
          </p:nvGrpSpPr>
          <p:grpSpPr>
            <a:xfrm>
              <a:off x="7782686" y="4029234"/>
              <a:ext cx="383474" cy="383494"/>
              <a:chOff x="15278278" y="10198066"/>
              <a:chExt cx="2260108" cy="2094445"/>
            </a:xfrm>
            <a:noFill/>
          </p:grpSpPr>
          <p:sp>
            <p:nvSpPr>
              <p:cNvPr id="183" name="手繪多邊形: 圖案 182">
                <a:extLst>
                  <a:ext uri="{FF2B5EF4-FFF2-40B4-BE49-F238E27FC236}">
                    <a16:creationId xmlns:a16="http://schemas.microsoft.com/office/drawing/2014/main" id="{3B929BB8-7773-4534-95DF-DB5AEA8B3D16}"/>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2700" cap="flat">
                <a:solidFill>
                  <a:schemeClr val="bg1"/>
                </a:solidFill>
                <a:prstDash val="solid"/>
                <a:miter/>
              </a:ln>
            </p:spPr>
            <p:txBody>
              <a:bodyPr rtlCol="0" anchor="ctr"/>
              <a:lstStyle/>
              <a:p>
                <a:endParaRPr lang="zh-TW" altLang="en-US" sz="1800">
                  <a:solidFill>
                    <a:schemeClr val="bg1"/>
                  </a:solidFill>
                  <a:latin typeface="+mj-lt"/>
                  <a:cs typeface="Arial" panose="020B0604020202020204" pitchFamily="34" charset="0"/>
                </a:endParaRPr>
              </a:p>
            </p:txBody>
          </p:sp>
          <p:sp>
            <p:nvSpPr>
              <p:cNvPr id="184" name="手繪多邊形: 圖案 183">
                <a:extLst>
                  <a:ext uri="{FF2B5EF4-FFF2-40B4-BE49-F238E27FC236}">
                    <a16:creationId xmlns:a16="http://schemas.microsoft.com/office/drawing/2014/main" id="{58812CD0-7C43-48E6-B59D-25E475A8D57E}"/>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2700" cap="flat">
                <a:solidFill>
                  <a:schemeClr val="bg1"/>
                </a:solidFill>
                <a:prstDash val="solid"/>
                <a:miter/>
              </a:ln>
            </p:spPr>
            <p:txBody>
              <a:bodyPr rtlCol="0" anchor="ctr"/>
              <a:lstStyle/>
              <a:p>
                <a:endParaRPr lang="zh-TW" altLang="en-US" sz="1800">
                  <a:solidFill>
                    <a:schemeClr val="bg1"/>
                  </a:solidFill>
                  <a:latin typeface="+mj-lt"/>
                  <a:cs typeface="Arial" panose="020B0604020202020204" pitchFamily="34" charset="0"/>
                </a:endParaRPr>
              </a:p>
            </p:txBody>
          </p:sp>
          <p:sp>
            <p:nvSpPr>
              <p:cNvPr id="185" name="手繪多邊形: 圖案 184">
                <a:extLst>
                  <a:ext uri="{FF2B5EF4-FFF2-40B4-BE49-F238E27FC236}">
                    <a16:creationId xmlns:a16="http://schemas.microsoft.com/office/drawing/2014/main" id="{8F3FC041-8490-4B09-A07E-BF3485A09E81}"/>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2700" cap="rnd">
                <a:solidFill>
                  <a:schemeClr val="bg1"/>
                </a:solidFill>
                <a:prstDash val="solid"/>
                <a:miter/>
              </a:ln>
            </p:spPr>
            <p:txBody>
              <a:bodyPr rtlCol="0" anchor="ctr"/>
              <a:lstStyle/>
              <a:p>
                <a:endParaRPr lang="zh-TW" altLang="en-US" sz="1800">
                  <a:solidFill>
                    <a:schemeClr val="bg1"/>
                  </a:solidFill>
                  <a:latin typeface="+mj-lt"/>
                  <a:cs typeface="Arial" panose="020B0604020202020204" pitchFamily="34" charset="0"/>
                </a:endParaRPr>
              </a:p>
            </p:txBody>
          </p:sp>
          <p:sp>
            <p:nvSpPr>
              <p:cNvPr id="186" name="手繪多邊形: 圖案 185">
                <a:extLst>
                  <a:ext uri="{FF2B5EF4-FFF2-40B4-BE49-F238E27FC236}">
                    <a16:creationId xmlns:a16="http://schemas.microsoft.com/office/drawing/2014/main" id="{52A0EB41-3F20-4EC0-925A-1937EA127CF5}"/>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2700" cap="rnd">
                <a:solidFill>
                  <a:schemeClr val="bg1"/>
                </a:solidFill>
                <a:prstDash val="solid"/>
                <a:miter/>
              </a:ln>
            </p:spPr>
            <p:txBody>
              <a:bodyPr rtlCol="0" anchor="ctr"/>
              <a:lstStyle/>
              <a:p>
                <a:endParaRPr lang="zh-TW" altLang="en-US" sz="1800">
                  <a:solidFill>
                    <a:schemeClr val="bg1"/>
                  </a:solidFill>
                  <a:latin typeface="+mj-lt"/>
                  <a:cs typeface="Arial" panose="020B0604020202020204" pitchFamily="34" charset="0"/>
                </a:endParaRPr>
              </a:p>
            </p:txBody>
          </p:sp>
          <p:sp>
            <p:nvSpPr>
              <p:cNvPr id="187" name="手繪多邊形: 圖案 186">
                <a:extLst>
                  <a:ext uri="{FF2B5EF4-FFF2-40B4-BE49-F238E27FC236}">
                    <a16:creationId xmlns:a16="http://schemas.microsoft.com/office/drawing/2014/main" id="{DDF5DDE7-CE76-4468-B2B0-74C5C87F8E2E}"/>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2700" cap="rnd">
                <a:solidFill>
                  <a:schemeClr val="bg1"/>
                </a:solidFill>
                <a:prstDash val="solid"/>
                <a:miter/>
              </a:ln>
            </p:spPr>
            <p:txBody>
              <a:bodyPr rtlCol="0" anchor="ctr"/>
              <a:lstStyle/>
              <a:p>
                <a:endParaRPr lang="zh-TW" altLang="en-US" sz="1800">
                  <a:solidFill>
                    <a:schemeClr val="bg1"/>
                  </a:solidFill>
                  <a:latin typeface="+mj-lt"/>
                  <a:cs typeface="Arial" panose="020B0604020202020204" pitchFamily="34" charset="0"/>
                </a:endParaRPr>
              </a:p>
            </p:txBody>
          </p:sp>
          <p:sp>
            <p:nvSpPr>
              <p:cNvPr id="188" name="手繪多邊形: 圖案 187">
                <a:extLst>
                  <a:ext uri="{FF2B5EF4-FFF2-40B4-BE49-F238E27FC236}">
                    <a16:creationId xmlns:a16="http://schemas.microsoft.com/office/drawing/2014/main" id="{92C20FFF-F923-4FBD-B960-E493412BDE2A}"/>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1800">
                  <a:solidFill>
                    <a:schemeClr val="bg1"/>
                  </a:solidFill>
                  <a:latin typeface="+mj-lt"/>
                  <a:cs typeface="Arial" panose="020B0604020202020204" pitchFamily="34" charset="0"/>
                </a:endParaRPr>
              </a:p>
            </p:txBody>
          </p:sp>
          <p:sp>
            <p:nvSpPr>
              <p:cNvPr id="189" name="手繪多邊形: 圖案 188">
                <a:extLst>
                  <a:ext uri="{FF2B5EF4-FFF2-40B4-BE49-F238E27FC236}">
                    <a16:creationId xmlns:a16="http://schemas.microsoft.com/office/drawing/2014/main" id="{7B77E40D-01A0-4AC9-AB91-504E20C9B1EF}"/>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1800">
                  <a:solidFill>
                    <a:schemeClr val="bg1"/>
                  </a:solidFill>
                  <a:latin typeface="+mj-lt"/>
                  <a:cs typeface="Arial" panose="020B0604020202020204" pitchFamily="34" charset="0"/>
                </a:endParaRPr>
              </a:p>
            </p:txBody>
          </p:sp>
          <p:sp>
            <p:nvSpPr>
              <p:cNvPr id="190" name="手繪多邊形: 圖案 189">
                <a:extLst>
                  <a:ext uri="{FF2B5EF4-FFF2-40B4-BE49-F238E27FC236}">
                    <a16:creationId xmlns:a16="http://schemas.microsoft.com/office/drawing/2014/main" id="{91674B2A-9D44-41A6-8FFB-63E9925A13BC}"/>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1800">
                  <a:solidFill>
                    <a:schemeClr val="bg1"/>
                  </a:solidFill>
                  <a:latin typeface="+mj-lt"/>
                  <a:cs typeface="Arial" panose="020B0604020202020204" pitchFamily="34" charset="0"/>
                </a:endParaRPr>
              </a:p>
            </p:txBody>
          </p:sp>
        </p:grpSp>
        <p:grpSp>
          <p:nvGrpSpPr>
            <p:cNvPr id="179" name="圖形 113">
              <a:extLst>
                <a:ext uri="{FF2B5EF4-FFF2-40B4-BE49-F238E27FC236}">
                  <a16:creationId xmlns:a16="http://schemas.microsoft.com/office/drawing/2014/main" id="{EDC8D5BF-02CA-4000-B0C4-D879CB3F7494}"/>
                </a:ext>
              </a:extLst>
            </p:cNvPr>
            <p:cNvGrpSpPr/>
            <p:nvPr/>
          </p:nvGrpSpPr>
          <p:grpSpPr>
            <a:xfrm>
              <a:off x="7312118" y="3899140"/>
              <a:ext cx="408248" cy="496517"/>
              <a:chOff x="5884043" y="5462967"/>
              <a:chExt cx="467409" cy="568471"/>
            </a:xfrm>
          </p:grpSpPr>
          <p:sp>
            <p:nvSpPr>
              <p:cNvPr id="180" name="手繪多邊形: 圖案 179">
                <a:extLst>
                  <a:ext uri="{FF2B5EF4-FFF2-40B4-BE49-F238E27FC236}">
                    <a16:creationId xmlns:a16="http://schemas.microsoft.com/office/drawing/2014/main" id="{D9A73321-DF5E-4509-9513-370191324550}"/>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2700" cap="flat">
                <a:solidFill>
                  <a:schemeClr val="bg1"/>
                </a:solidFill>
                <a:prstDash val="solid"/>
                <a:miter/>
              </a:ln>
            </p:spPr>
            <p:txBody>
              <a:bodyPr rtlCol="0" anchor="ctr"/>
              <a:lstStyle/>
              <a:p>
                <a:endParaRPr lang="zh-TW" altLang="en-US" sz="1050">
                  <a:solidFill>
                    <a:schemeClr val="bg1"/>
                  </a:solidFill>
                  <a:latin typeface="+mj-lt"/>
                  <a:cs typeface="Arial" panose="020B0604020202020204" pitchFamily="34" charset="0"/>
                </a:endParaRPr>
              </a:p>
            </p:txBody>
          </p:sp>
          <p:sp>
            <p:nvSpPr>
              <p:cNvPr id="181" name="手繪多邊形: 圖案 180">
                <a:extLst>
                  <a:ext uri="{FF2B5EF4-FFF2-40B4-BE49-F238E27FC236}">
                    <a16:creationId xmlns:a16="http://schemas.microsoft.com/office/drawing/2014/main" id="{34707418-070B-4DC0-B1B5-C7C96D0C080E}"/>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2700" cap="flat">
                <a:solidFill>
                  <a:schemeClr val="bg1"/>
                </a:solidFill>
                <a:prstDash val="solid"/>
                <a:miter/>
              </a:ln>
            </p:spPr>
            <p:txBody>
              <a:bodyPr rtlCol="0" anchor="ctr"/>
              <a:lstStyle/>
              <a:p>
                <a:endParaRPr lang="zh-TW" altLang="en-US" sz="1050">
                  <a:solidFill>
                    <a:schemeClr val="bg1"/>
                  </a:solidFill>
                  <a:latin typeface="+mj-lt"/>
                  <a:cs typeface="Arial" panose="020B0604020202020204" pitchFamily="34" charset="0"/>
                </a:endParaRPr>
              </a:p>
            </p:txBody>
          </p:sp>
          <p:sp>
            <p:nvSpPr>
              <p:cNvPr id="182" name="手繪多邊形: 圖案 181">
                <a:extLst>
                  <a:ext uri="{FF2B5EF4-FFF2-40B4-BE49-F238E27FC236}">
                    <a16:creationId xmlns:a16="http://schemas.microsoft.com/office/drawing/2014/main" id="{714501C9-46B7-42E9-ACEE-FF481C66BC89}"/>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2700" cap="flat">
                <a:solidFill>
                  <a:schemeClr val="bg1"/>
                </a:solidFill>
                <a:prstDash val="solid"/>
                <a:miter/>
              </a:ln>
            </p:spPr>
            <p:txBody>
              <a:bodyPr rtlCol="0" anchor="ctr"/>
              <a:lstStyle/>
              <a:p>
                <a:endParaRPr lang="zh-TW" altLang="en-US" sz="1050">
                  <a:solidFill>
                    <a:schemeClr val="bg1"/>
                  </a:solidFill>
                  <a:latin typeface="+mj-lt"/>
                  <a:cs typeface="Arial" panose="020B0604020202020204" pitchFamily="34" charset="0"/>
                </a:endParaRPr>
              </a:p>
            </p:txBody>
          </p:sp>
        </p:grpSp>
      </p:grpSp>
      <p:grpSp>
        <p:nvGrpSpPr>
          <p:cNvPr id="5" name="群組 4">
            <a:extLst>
              <a:ext uri="{FF2B5EF4-FFF2-40B4-BE49-F238E27FC236}">
                <a16:creationId xmlns:a16="http://schemas.microsoft.com/office/drawing/2014/main" id="{113B58C2-86CF-4536-8E27-D92E856D1E15}"/>
              </a:ext>
            </a:extLst>
          </p:cNvPr>
          <p:cNvGrpSpPr/>
          <p:nvPr/>
        </p:nvGrpSpPr>
        <p:grpSpPr>
          <a:xfrm>
            <a:off x="5599214" y="2348355"/>
            <a:ext cx="1402634" cy="1267697"/>
            <a:chOff x="5591139" y="2526529"/>
            <a:chExt cx="1402634" cy="1267697"/>
          </a:xfrm>
        </p:grpSpPr>
        <p:sp>
          <p:nvSpPr>
            <p:cNvPr id="207" name="手繪多邊形: 圖案 206">
              <a:extLst>
                <a:ext uri="{FF2B5EF4-FFF2-40B4-BE49-F238E27FC236}">
                  <a16:creationId xmlns:a16="http://schemas.microsoft.com/office/drawing/2014/main" id="{573232CB-932B-41E6-904F-65830946E597}"/>
                </a:ext>
              </a:extLst>
            </p:cNvPr>
            <p:cNvSpPr/>
            <p:nvPr/>
          </p:nvSpPr>
          <p:spPr>
            <a:xfrm>
              <a:off x="5591139" y="2682585"/>
              <a:ext cx="1402634" cy="1111641"/>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08" name="手繪多邊形: 圖案 207">
              <a:extLst>
                <a:ext uri="{FF2B5EF4-FFF2-40B4-BE49-F238E27FC236}">
                  <a16:creationId xmlns:a16="http://schemas.microsoft.com/office/drawing/2014/main" id="{19A0B2AC-E69A-4920-B541-8CCE83DDB240}"/>
                </a:ext>
              </a:extLst>
            </p:cNvPr>
            <p:cNvSpPr/>
            <p:nvPr/>
          </p:nvSpPr>
          <p:spPr>
            <a:xfrm>
              <a:off x="5907454" y="2682584"/>
              <a:ext cx="9784" cy="1111641"/>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39523E"/>
            </a:solidFill>
            <a:ln w="1905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09" name="手繪多邊形: 圖案 208">
              <a:extLst>
                <a:ext uri="{FF2B5EF4-FFF2-40B4-BE49-F238E27FC236}">
                  <a16:creationId xmlns:a16="http://schemas.microsoft.com/office/drawing/2014/main" id="{8DCB38B2-0E29-48D1-BF6B-C615D1BB0793}"/>
                </a:ext>
              </a:extLst>
            </p:cNvPr>
            <p:cNvSpPr/>
            <p:nvPr/>
          </p:nvSpPr>
          <p:spPr>
            <a:xfrm>
              <a:off x="5665214" y="3440645"/>
              <a:ext cx="166342" cy="87761"/>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rgbClr val="39523E"/>
            </a:solidFill>
            <a:ln w="635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10" name="手繪多邊形: 圖案 209">
              <a:extLst>
                <a:ext uri="{FF2B5EF4-FFF2-40B4-BE49-F238E27FC236}">
                  <a16:creationId xmlns:a16="http://schemas.microsoft.com/office/drawing/2014/main" id="{9D566169-4662-4133-B3C0-AB11F8F45A52}"/>
                </a:ext>
              </a:extLst>
            </p:cNvPr>
            <p:cNvSpPr/>
            <p:nvPr/>
          </p:nvSpPr>
          <p:spPr>
            <a:xfrm>
              <a:off x="5665214" y="3590620"/>
              <a:ext cx="166342" cy="136518"/>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rgbClr val="39523E"/>
            </a:solidFill>
            <a:ln w="635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11" name="手繪多邊形: 圖案 210">
              <a:extLst>
                <a:ext uri="{FF2B5EF4-FFF2-40B4-BE49-F238E27FC236}">
                  <a16:creationId xmlns:a16="http://schemas.microsoft.com/office/drawing/2014/main" id="{4C4A5A1D-AC6B-43D7-92F3-89D4776D9F96}"/>
                </a:ext>
              </a:extLst>
            </p:cNvPr>
            <p:cNvSpPr/>
            <p:nvPr/>
          </p:nvSpPr>
          <p:spPr>
            <a:xfrm>
              <a:off x="6379207" y="2757864"/>
              <a:ext cx="156557" cy="682586"/>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12" name="手繪多邊形: 圖案 211">
              <a:extLst>
                <a:ext uri="{FF2B5EF4-FFF2-40B4-BE49-F238E27FC236}">
                  <a16:creationId xmlns:a16="http://schemas.microsoft.com/office/drawing/2014/main" id="{6D658340-A9F9-4D32-9F64-3AF3F03D6A3E}"/>
                </a:ext>
              </a:extLst>
            </p:cNvPr>
            <p:cNvSpPr/>
            <p:nvPr/>
          </p:nvSpPr>
          <p:spPr>
            <a:xfrm>
              <a:off x="6379207" y="3300911"/>
              <a:ext cx="156557" cy="9751"/>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13" name="手繪多邊形: 圖案 212">
              <a:extLst>
                <a:ext uri="{FF2B5EF4-FFF2-40B4-BE49-F238E27FC236}">
                  <a16:creationId xmlns:a16="http://schemas.microsoft.com/office/drawing/2014/main" id="{3CDADAD2-4E8F-4A03-BBC3-918859737D5E}"/>
                </a:ext>
              </a:extLst>
            </p:cNvPr>
            <p:cNvSpPr/>
            <p:nvPr/>
          </p:nvSpPr>
          <p:spPr>
            <a:xfrm>
              <a:off x="6186546" y="2757864"/>
              <a:ext cx="156557" cy="682586"/>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14" name="手繪多邊形: 圖案 213">
              <a:extLst>
                <a:ext uri="{FF2B5EF4-FFF2-40B4-BE49-F238E27FC236}">
                  <a16:creationId xmlns:a16="http://schemas.microsoft.com/office/drawing/2014/main" id="{A1351864-46DD-4B4D-B6EE-24C8E589F2A8}"/>
                </a:ext>
              </a:extLst>
            </p:cNvPr>
            <p:cNvSpPr/>
            <p:nvPr/>
          </p:nvSpPr>
          <p:spPr>
            <a:xfrm>
              <a:off x="6186546" y="3300911"/>
              <a:ext cx="156557" cy="9751"/>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15" name="手繪多邊形: 圖案 214">
              <a:extLst>
                <a:ext uri="{FF2B5EF4-FFF2-40B4-BE49-F238E27FC236}">
                  <a16:creationId xmlns:a16="http://schemas.microsoft.com/office/drawing/2014/main" id="{02C9ABF5-6765-44F3-9C1A-9FC2E76C5095}"/>
                </a:ext>
              </a:extLst>
            </p:cNvPr>
            <p:cNvSpPr/>
            <p:nvPr/>
          </p:nvSpPr>
          <p:spPr>
            <a:xfrm>
              <a:off x="5993981" y="2757864"/>
              <a:ext cx="156557" cy="682586"/>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16" name="手繪多邊形: 圖案 215">
              <a:extLst>
                <a:ext uri="{FF2B5EF4-FFF2-40B4-BE49-F238E27FC236}">
                  <a16:creationId xmlns:a16="http://schemas.microsoft.com/office/drawing/2014/main" id="{269698CA-5A12-4CED-BA4C-6CF854497EB7}"/>
                </a:ext>
              </a:extLst>
            </p:cNvPr>
            <p:cNvSpPr/>
            <p:nvPr/>
          </p:nvSpPr>
          <p:spPr>
            <a:xfrm>
              <a:off x="5993981" y="3300911"/>
              <a:ext cx="156557" cy="9751"/>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17" name="手繪多邊形: 圖案 216">
              <a:extLst>
                <a:ext uri="{FF2B5EF4-FFF2-40B4-BE49-F238E27FC236}">
                  <a16:creationId xmlns:a16="http://schemas.microsoft.com/office/drawing/2014/main" id="{7C90119A-3112-4EF9-A5F8-15C753578980}"/>
                </a:ext>
              </a:extLst>
            </p:cNvPr>
            <p:cNvSpPr/>
            <p:nvPr/>
          </p:nvSpPr>
          <p:spPr>
            <a:xfrm>
              <a:off x="6571870" y="2757864"/>
              <a:ext cx="156557" cy="682586"/>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18" name="手繪多邊形: 圖案 217">
              <a:extLst>
                <a:ext uri="{FF2B5EF4-FFF2-40B4-BE49-F238E27FC236}">
                  <a16:creationId xmlns:a16="http://schemas.microsoft.com/office/drawing/2014/main" id="{B1543230-C6CE-4C8E-822B-A8F60246978B}"/>
                </a:ext>
              </a:extLst>
            </p:cNvPr>
            <p:cNvSpPr/>
            <p:nvPr/>
          </p:nvSpPr>
          <p:spPr>
            <a:xfrm>
              <a:off x="6571870" y="3300911"/>
              <a:ext cx="156557" cy="9751"/>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19" name="手繪多邊形: 圖案 218">
              <a:extLst>
                <a:ext uri="{FF2B5EF4-FFF2-40B4-BE49-F238E27FC236}">
                  <a16:creationId xmlns:a16="http://schemas.microsoft.com/office/drawing/2014/main" id="{88C1375A-90BD-4696-82DA-E523BAB8B8CC}"/>
                </a:ext>
              </a:extLst>
            </p:cNvPr>
            <p:cNvSpPr/>
            <p:nvPr/>
          </p:nvSpPr>
          <p:spPr>
            <a:xfrm>
              <a:off x="6764532" y="2757865"/>
              <a:ext cx="156557" cy="682586"/>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20" name="手繪多邊形: 圖案 219">
              <a:extLst>
                <a:ext uri="{FF2B5EF4-FFF2-40B4-BE49-F238E27FC236}">
                  <a16:creationId xmlns:a16="http://schemas.microsoft.com/office/drawing/2014/main" id="{972AA8DD-611D-453B-BB33-E034D8B7BC09}"/>
                </a:ext>
              </a:extLst>
            </p:cNvPr>
            <p:cNvSpPr/>
            <p:nvPr/>
          </p:nvSpPr>
          <p:spPr>
            <a:xfrm>
              <a:off x="6764532" y="3300911"/>
              <a:ext cx="156557" cy="9751"/>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mj-lt"/>
              </a:endParaRPr>
            </a:p>
          </p:txBody>
        </p:sp>
        <p:grpSp>
          <p:nvGrpSpPr>
            <p:cNvPr id="4" name="群組 3">
              <a:extLst>
                <a:ext uri="{FF2B5EF4-FFF2-40B4-BE49-F238E27FC236}">
                  <a16:creationId xmlns:a16="http://schemas.microsoft.com/office/drawing/2014/main" id="{E9990B7F-1190-4D6C-8ADD-E1AB2A734F61}"/>
                </a:ext>
              </a:extLst>
            </p:cNvPr>
            <p:cNvGrpSpPr/>
            <p:nvPr/>
          </p:nvGrpSpPr>
          <p:grpSpPr>
            <a:xfrm>
              <a:off x="5642123" y="2758647"/>
              <a:ext cx="223580" cy="39490"/>
              <a:chOff x="5642123" y="2758647"/>
              <a:chExt cx="223580" cy="39490"/>
            </a:xfrm>
          </p:grpSpPr>
          <p:sp>
            <p:nvSpPr>
              <p:cNvPr id="221" name="手繪多邊形: 圖案 220">
                <a:extLst>
                  <a:ext uri="{FF2B5EF4-FFF2-40B4-BE49-F238E27FC236}">
                    <a16:creationId xmlns:a16="http://schemas.microsoft.com/office/drawing/2014/main" id="{5C520218-7828-4C0E-99E9-5CED6CE59EC1}"/>
                  </a:ext>
                </a:extLst>
              </p:cNvPr>
              <p:cNvSpPr/>
              <p:nvPr/>
            </p:nvSpPr>
            <p:spPr>
              <a:xfrm>
                <a:off x="5758168" y="2759132"/>
                <a:ext cx="48924" cy="39005"/>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bg1"/>
              </a:solidFill>
              <a:ln w="19050" cap="flat">
                <a:noFill/>
                <a:prstDash val="solid"/>
                <a:miter/>
              </a:ln>
            </p:spPr>
            <p:txBody>
              <a:bodyPr rtlCol="0" anchor="ctr"/>
              <a:lstStyle/>
              <a:p>
                <a:endParaRPr lang="zh-TW" altLang="en-US" sz="1050">
                  <a:solidFill>
                    <a:schemeClr val="bg1"/>
                  </a:solidFill>
                  <a:latin typeface="+mj-lt"/>
                </a:endParaRPr>
              </a:p>
            </p:txBody>
          </p:sp>
          <p:sp>
            <p:nvSpPr>
              <p:cNvPr id="222" name="手繪多邊形: 圖案 221">
                <a:extLst>
                  <a:ext uri="{FF2B5EF4-FFF2-40B4-BE49-F238E27FC236}">
                    <a16:creationId xmlns:a16="http://schemas.microsoft.com/office/drawing/2014/main" id="{DE5B891B-34B5-40B2-9B2C-60E74D96CDFD}"/>
                  </a:ext>
                </a:extLst>
              </p:cNvPr>
              <p:cNvSpPr/>
              <p:nvPr/>
            </p:nvSpPr>
            <p:spPr>
              <a:xfrm>
                <a:off x="5816779" y="2759132"/>
                <a:ext cx="48924" cy="39005"/>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bg1"/>
              </a:solidFill>
              <a:ln w="19050" cap="flat">
                <a:noFill/>
                <a:prstDash val="solid"/>
                <a:miter/>
              </a:ln>
            </p:spPr>
            <p:txBody>
              <a:bodyPr rtlCol="0" anchor="ctr"/>
              <a:lstStyle/>
              <a:p>
                <a:endParaRPr lang="zh-TW" altLang="en-US" sz="1050">
                  <a:solidFill>
                    <a:schemeClr val="bg1"/>
                  </a:solidFill>
                  <a:latin typeface="+mj-lt"/>
                </a:endParaRPr>
              </a:p>
            </p:txBody>
          </p:sp>
          <p:sp>
            <p:nvSpPr>
              <p:cNvPr id="223" name="手繪多邊形: 圖案 222">
                <a:extLst>
                  <a:ext uri="{FF2B5EF4-FFF2-40B4-BE49-F238E27FC236}">
                    <a16:creationId xmlns:a16="http://schemas.microsoft.com/office/drawing/2014/main" id="{8406C0CC-047B-4337-BBBC-1C724B58A921}"/>
                  </a:ext>
                </a:extLst>
              </p:cNvPr>
              <p:cNvSpPr/>
              <p:nvPr/>
            </p:nvSpPr>
            <p:spPr>
              <a:xfrm>
                <a:off x="5699461" y="2759132"/>
                <a:ext cx="48924" cy="39005"/>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bg1"/>
              </a:solidFill>
              <a:ln w="19050" cap="flat">
                <a:noFill/>
                <a:prstDash val="solid"/>
                <a:miter/>
              </a:ln>
            </p:spPr>
            <p:txBody>
              <a:bodyPr rtlCol="0" anchor="ctr"/>
              <a:lstStyle/>
              <a:p>
                <a:endParaRPr lang="zh-TW" altLang="en-US" sz="1050">
                  <a:solidFill>
                    <a:schemeClr val="bg1"/>
                  </a:solidFill>
                  <a:latin typeface="+mj-lt"/>
                </a:endParaRPr>
              </a:p>
            </p:txBody>
          </p:sp>
          <p:sp>
            <p:nvSpPr>
              <p:cNvPr id="224" name="手繪多邊形: 圖案 223">
                <a:extLst>
                  <a:ext uri="{FF2B5EF4-FFF2-40B4-BE49-F238E27FC236}">
                    <a16:creationId xmlns:a16="http://schemas.microsoft.com/office/drawing/2014/main" id="{02A95AA9-80A6-4724-996C-60FFBD65442A}"/>
                  </a:ext>
                </a:extLst>
              </p:cNvPr>
              <p:cNvSpPr/>
              <p:nvPr/>
            </p:nvSpPr>
            <p:spPr>
              <a:xfrm>
                <a:off x="5642123" y="2758647"/>
                <a:ext cx="48924" cy="39005"/>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bg1"/>
              </a:solidFill>
              <a:ln w="19050" cap="flat">
                <a:noFill/>
                <a:prstDash val="solid"/>
                <a:miter/>
              </a:ln>
            </p:spPr>
            <p:txBody>
              <a:bodyPr rtlCol="0" anchor="ctr"/>
              <a:lstStyle/>
              <a:p>
                <a:endParaRPr lang="zh-TW" altLang="en-US" sz="1050">
                  <a:solidFill>
                    <a:schemeClr val="bg1"/>
                  </a:solidFill>
                  <a:latin typeface="+mj-lt"/>
                </a:endParaRPr>
              </a:p>
            </p:txBody>
          </p:sp>
          <p:sp>
            <p:nvSpPr>
              <p:cNvPr id="225" name="手繪多邊形: 圖案 224">
                <a:extLst>
                  <a:ext uri="{FF2B5EF4-FFF2-40B4-BE49-F238E27FC236}">
                    <a16:creationId xmlns:a16="http://schemas.microsoft.com/office/drawing/2014/main" id="{6BBA6973-916D-41C1-85E9-7385D2A15E42}"/>
                  </a:ext>
                </a:extLst>
              </p:cNvPr>
              <p:cNvSpPr/>
              <p:nvPr/>
            </p:nvSpPr>
            <p:spPr>
              <a:xfrm>
                <a:off x="5669617" y="2784681"/>
                <a:ext cx="19569" cy="9751"/>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bg1"/>
              </a:solidFill>
              <a:ln w="19050" cap="flat">
                <a:noFill/>
                <a:prstDash val="solid"/>
                <a:miter/>
              </a:ln>
            </p:spPr>
            <p:txBody>
              <a:bodyPr rtlCol="0" anchor="ctr"/>
              <a:lstStyle/>
              <a:p>
                <a:endParaRPr lang="zh-TW" altLang="en-US" sz="1050">
                  <a:solidFill>
                    <a:schemeClr val="bg1"/>
                  </a:solidFill>
                  <a:latin typeface="+mj-lt"/>
                </a:endParaRPr>
              </a:p>
            </p:txBody>
          </p:sp>
        </p:grpSp>
        <p:sp>
          <p:nvSpPr>
            <p:cNvPr id="226" name="手繪多邊形: 圖案 225">
              <a:extLst>
                <a:ext uri="{FF2B5EF4-FFF2-40B4-BE49-F238E27FC236}">
                  <a16:creationId xmlns:a16="http://schemas.microsoft.com/office/drawing/2014/main" id="{E277E9E8-685D-4518-B89D-1AAA787A3332}"/>
                </a:ext>
              </a:extLst>
            </p:cNvPr>
            <p:cNvSpPr/>
            <p:nvPr/>
          </p:nvSpPr>
          <p:spPr>
            <a:xfrm>
              <a:off x="5688305" y="3664439"/>
              <a:ext cx="117418" cy="39005"/>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rgbClr val="39523E"/>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27" name="手繪多邊形: 圖案 226">
              <a:extLst>
                <a:ext uri="{FF2B5EF4-FFF2-40B4-BE49-F238E27FC236}">
                  <a16:creationId xmlns:a16="http://schemas.microsoft.com/office/drawing/2014/main" id="{6B5FAC5E-49F5-4392-AE67-ADF88E4AB0EE}"/>
                </a:ext>
              </a:extLst>
            </p:cNvPr>
            <p:cNvSpPr/>
            <p:nvPr/>
          </p:nvSpPr>
          <p:spPr>
            <a:xfrm>
              <a:off x="5991142" y="3496225"/>
              <a:ext cx="450099" cy="97513"/>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28" name="手繪多邊形: 圖案 227">
              <a:extLst>
                <a:ext uri="{FF2B5EF4-FFF2-40B4-BE49-F238E27FC236}">
                  <a16:creationId xmlns:a16="http://schemas.microsoft.com/office/drawing/2014/main" id="{9808090C-8568-4F41-B847-AF8E53F2EB2A}"/>
                </a:ext>
              </a:extLst>
            </p:cNvPr>
            <p:cNvSpPr/>
            <p:nvPr/>
          </p:nvSpPr>
          <p:spPr>
            <a:xfrm>
              <a:off x="6344275" y="3496228"/>
              <a:ext cx="9784" cy="97513"/>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29" name="手繪多邊形: 圖案 228">
              <a:extLst>
                <a:ext uri="{FF2B5EF4-FFF2-40B4-BE49-F238E27FC236}">
                  <a16:creationId xmlns:a16="http://schemas.microsoft.com/office/drawing/2014/main" id="{F9BB3144-DE10-4BFF-8224-FE45B0ECD13F}"/>
                </a:ext>
              </a:extLst>
            </p:cNvPr>
            <p:cNvSpPr/>
            <p:nvPr/>
          </p:nvSpPr>
          <p:spPr>
            <a:xfrm>
              <a:off x="6475583" y="3496236"/>
              <a:ext cx="450099" cy="97513"/>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30" name="手繪多邊形: 圖案 229">
              <a:extLst>
                <a:ext uri="{FF2B5EF4-FFF2-40B4-BE49-F238E27FC236}">
                  <a16:creationId xmlns:a16="http://schemas.microsoft.com/office/drawing/2014/main" id="{0652FFFF-E989-4626-B4FB-BAD3C5FA54BD}"/>
                </a:ext>
              </a:extLst>
            </p:cNvPr>
            <p:cNvSpPr/>
            <p:nvPr/>
          </p:nvSpPr>
          <p:spPr>
            <a:xfrm>
              <a:off x="6828717" y="3496241"/>
              <a:ext cx="9784" cy="97513"/>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31" name="手繪多邊形: 圖案 230">
              <a:extLst>
                <a:ext uri="{FF2B5EF4-FFF2-40B4-BE49-F238E27FC236}">
                  <a16:creationId xmlns:a16="http://schemas.microsoft.com/office/drawing/2014/main" id="{C2825C8E-A86B-4395-9A00-CE9D8F0E4BE1}"/>
                </a:ext>
              </a:extLst>
            </p:cNvPr>
            <p:cNvSpPr/>
            <p:nvPr/>
          </p:nvSpPr>
          <p:spPr>
            <a:xfrm>
              <a:off x="5991144" y="3631003"/>
              <a:ext cx="450099" cy="97513"/>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32" name="手繪多邊形: 圖案 231">
              <a:extLst>
                <a:ext uri="{FF2B5EF4-FFF2-40B4-BE49-F238E27FC236}">
                  <a16:creationId xmlns:a16="http://schemas.microsoft.com/office/drawing/2014/main" id="{13DAB0B5-A96F-457E-86C0-3CDA5F996BDC}"/>
                </a:ext>
              </a:extLst>
            </p:cNvPr>
            <p:cNvSpPr/>
            <p:nvPr/>
          </p:nvSpPr>
          <p:spPr>
            <a:xfrm>
              <a:off x="6344268" y="3631003"/>
              <a:ext cx="9784" cy="97513"/>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33" name="手繪多邊形: 圖案 232">
              <a:extLst>
                <a:ext uri="{FF2B5EF4-FFF2-40B4-BE49-F238E27FC236}">
                  <a16:creationId xmlns:a16="http://schemas.microsoft.com/office/drawing/2014/main" id="{386EEA61-8643-4BFC-A972-51FB0BB9541F}"/>
                </a:ext>
              </a:extLst>
            </p:cNvPr>
            <p:cNvSpPr/>
            <p:nvPr/>
          </p:nvSpPr>
          <p:spPr>
            <a:xfrm>
              <a:off x="6475580" y="3631003"/>
              <a:ext cx="450099" cy="97513"/>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34" name="手繪多邊形: 圖案 233">
              <a:extLst>
                <a:ext uri="{FF2B5EF4-FFF2-40B4-BE49-F238E27FC236}">
                  <a16:creationId xmlns:a16="http://schemas.microsoft.com/office/drawing/2014/main" id="{74B07D3C-B906-4D4F-825D-C5718FB6C6B7}"/>
                </a:ext>
              </a:extLst>
            </p:cNvPr>
            <p:cNvSpPr/>
            <p:nvPr/>
          </p:nvSpPr>
          <p:spPr>
            <a:xfrm>
              <a:off x="6828504" y="3631003"/>
              <a:ext cx="9784" cy="97513"/>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06" name="矩形 12">
              <a:extLst>
                <a:ext uri="{FF2B5EF4-FFF2-40B4-BE49-F238E27FC236}">
                  <a16:creationId xmlns:a16="http://schemas.microsoft.com/office/drawing/2014/main" id="{AB3F66EA-83D9-436F-982F-332A8416C9BD}"/>
                </a:ext>
              </a:extLst>
            </p:cNvPr>
            <p:cNvSpPr/>
            <p:nvPr/>
          </p:nvSpPr>
          <p:spPr>
            <a:xfrm>
              <a:off x="5625139" y="2526529"/>
              <a:ext cx="1334635" cy="157655"/>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mj-lt"/>
              </a:endParaRPr>
            </a:p>
          </p:txBody>
        </p:sp>
      </p:grpSp>
      <p:sp>
        <p:nvSpPr>
          <p:cNvPr id="282" name="文字方塊 281">
            <a:extLst>
              <a:ext uri="{FF2B5EF4-FFF2-40B4-BE49-F238E27FC236}">
                <a16:creationId xmlns:a16="http://schemas.microsoft.com/office/drawing/2014/main" id="{65E6732B-7214-471B-AB41-8A59B463DF0E}"/>
              </a:ext>
            </a:extLst>
          </p:cNvPr>
          <p:cNvSpPr txBox="1"/>
          <p:nvPr/>
        </p:nvSpPr>
        <p:spPr>
          <a:xfrm>
            <a:off x="4612139" y="2697464"/>
            <a:ext cx="879883"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zh-TW" altLang="en-US" sz="900" b="1">
                <a:solidFill>
                  <a:schemeClr val="bg1"/>
                </a:solidFill>
                <a:latin typeface="+mj-lt"/>
                <a:ea typeface="新細明體"/>
                <a:cs typeface="Arial" panose="020B0604020202020204" pitchFamily="34" charset="0"/>
              </a:rPr>
              <a:t>Cloud LUN</a:t>
            </a:r>
          </a:p>
        </p:txBody>
      </p:sp>
      <p:grpSp>
        <p:nvGrpSpPr>
          <p:cNvPr id="283" name="群組 282">
            <a:extLst>
              <a:ext uri="{FF2B5EF4-FFF2-40B4-BE49-F238E27FC236}">
                <a16:creationId xmlns:a16="http://schemas.microsoft.com/office/drawing/2014/main" id="{3D87E6A6-7F53-4710-A61B-4A88AAFBC1E6}"/>
              </a:ext>
            </a:extLst>
          </p:cNvPr>
          <p:cNvGrpSpPr/>
          <p:nvPr/>
        </p:nvGrpSpPr>
        <p:grpSpPr>
          <a:xfrm>
            <a:off x="4675658" y="2147220"/>
            <a:ext cx="637446" cy="499602"/>
            <a:chOff x="6612338" y="3841845"/>
            <a:chExt cx="1023583" cy="696036"/>
          </a:xfrm>
        </p:grpSpPr>
        <p:sp>
          <p:nvSpPr>
            <p:cNvPr id="284" name="手繪多邊形: 圖案 283">
              <a:extLst>
                <a:ext uri="{FF2B5EF4-FFF2-40B4-BE49-F238E27FC236}">
                  <a16:creationId xmlns:a16="http://schemas.microsoft.com/office/drawing/2014/main" id="{C78B9EF5-54A3-4985-A9D4-95A2416D6D6C}"/>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12700" cap="flat">
              <a:solidFill>
                <a:schemeClr val="bg1"/>
              </a:solidFill>
              <a:prstDash val="solid"/>
              <a:miter/>
            </a:ln>
          </p:spPr>
          <p:txBody>
            <a:bodyPr rtlCol="0" anchor="ctr"/>
            <a:lstStyle/>
            <a:p>
              <a:endParaRPr lang="zh-TW" altLang="en-US" sz="1050">
                <a:solidFill>
                  <a:schemeClr val="bg1"/>
                </a:solidFill>
                <a:latin typeface="+mj-lt"/>
                <a:cs typeface="Arial" panose="020B0604020202020204" pitchFamily="34" charset="0"/>
              </a:endParaRPr>
            </a:p>
          </p:txBody>
        </p:sp>
        <p:sp>
          <p:nvSpPr>
            <p:cNvPr id="285" name="手繪多邊形: 圖案 284">
              <a:extLst>
                <a:ext uri="{FF2B5EF4-FFF2-40B4-BE49-F238E27FC236}">
                  <a16:creationId xmlns:a16="http://schemas.microsoft.com/office/drawing/2014/main" id="{15C4F408-45A3-4493-AC00-ADBEAF804986}"/>
                </a:ext>
              </a:extLst>
            </p:cNvPr>
            <p:cNvSpPr/>
            <p:nvPr/>
          </p:nvSpPr>
          <p:spPr>
            <a:xfrm>
              <a:off x="6844837" y="4408227"/>
              <a:ext cx="75696"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bg1"/>
              </a:solidFill>
              <a:prstDash val="solid"/>
              <a:miter/>
            </a:ln>
          </p:spPr>
          <p:txBody>
            <a:bodyPr rtlCol="0" anchor="ctr"/>
            <a:lstStyle/>
            <a:p>
              <a:endParaRPr lang="zh-TW" altLang="en-US" sz="1050">
                <a:solidFill>
                  <a:schemeClr val="bg1"/>
                </a:solidFill>
                <a:latin typeface="+mj-lt"/>
                <a:cs typeface="Arial" panose="020B0604020202020204" pitchFamily="34" charset="0"/>
              </a:endParaRPr>
            </a:p>
          </p:txBody>
        </p:sp>
        <p:sp>
          <p:nvSpPr>
            <p:cNvPr id="286" name="手繪多邊形: 圖案 285">
              <a:extLst>
                <a:ext uri="{FF2B5EF4-FFF2-40B4-BE49-F238E27FC236}">
                  <a16:creationId xmlns:a16="http://schemas.microsoft.com/office/drawing/2014/main" id="{D8AEE9E0-10C4-4EB0-AF36-0C9AB3E8EDC3}"/>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solidFill>
              <a:srgbClr val="39523E"/>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mj-lt"/>
                <a:cs typeface="Arial" panose="020B0604020202020204" pitchFamily="34" charset="0"/>
              </a:endParaRPr>
            </a:p>
          </p:txBody>
        </p:sp>
        <p:sp>
          <p:nvSpPr>
            <p:cNvPr id="287" name="矩形: 圓角化同側角落 286">
              <a:extLst>
                <a:ext uri="{FF2B5EF4-FFF2-40B4-BE49-F238E27FC236}">
                  <a16:creationId xmlns:a16="http://schemas.microsoft.com/office/drawing/2014/main" id="{6332F32B-83EF-495F-899F-71EC8E04C303}"/>
                </a:ext>
              </a:extLst>
            </p:cNvPr>
            <p:cNvSpPr/>
            <p:nvPr/>
          </p:nvSpPr>
          <p:spPr>
            <a:xfrm>
              <a:off x="6707874" y="4360460"/>
              <a:ext cx="928047" cy="177421"/>
            </a:xfrm>
            <a:prstGeom prst="round2Same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mj-lt"/>
                <a:cs typeface="Arial" panose="020B0604020202020204" pitchFamily="34" charset="0"/>
              </a:endParaRPr>
            </a:p>
          </p:txBody>
        </p:sp>
        <p:sp>
          <p:nvSpPr>
            <p:cNvPr id="288" name="矩形: 圓角 287">
              <a:extLst>
                <a:ext uri="{FF2B5EF4-FFF2-40B4-BE49-F238E27FC236}">
                  <a16:creationId xmlns:a16="http://schemas.microsoft.com/office/drawing/2014/main" id="{B516203A-8CBB-444C-81C1-DE6DB1433C10}"/>
                </a:ext>
              </a:extLst>
            </p:cNvPr>
            <p:cNvSpPr/>
            <p:nvPr/>
          </p:nvSpPr>
          <p:spPr>
            <a:xfrm>
              <a:off x="7327167" y="4427815"/>
              <a:ext cx="211760" cy="53060"/>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mj-lt"/>
                <a:cs typeface="Arial" panose="020B0604020202020204" pitchFamily="34" charset="0"/>
              </a:endParaRPr>
            </a:p>
          </p:txBody>
        </p:sp>
      </p:grpSp>
      <p:sp>
        <p:nvSpPr>
          <p:cNvPr id="289" name="文字方塊 288">
            <a:extLst>
              <a:ext uri="{FF2B5EF4-FFF2-40B4-BE49-F238E27FC236}">
                <a16:creationId xmlns:a16="http://schemas.microsoft.com/office/drawing/2014/main" id="{2F811D02-BA4D-495E-A1B1-A3BADBC860C4}"/>
              </a:ext>
            </a:extLst>
          </p:cNvPr>
          <p:cNvSpPr txBox="1"/>
          <p:nvPr/>
        </p:nvSpPr>
        <p:spPr>
          <a:xfrm>
            <a:off x="4725018" y="1908677"/>
            <a:ext cx="69510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b="1">
                <a:solidFill>
                  <a:schemeClr val="bg1"/>
                </a:solidFill>
                <a:latin typeface="+mj-lt"/>
                <a:ea typeface="新細明體"/>
                <a:cs typeface="Arial" panose="020B0604020202020204" pitchFamily="34" charset="0"/>
              </a:rPr>
              <a:t>Target</a:t>
            </a:r>
          </a:p>
        </p:txBody>
      </p:sp>
      <p:grpSp>
        <p:nvGrpSpPr>
          <p:cNvPr id="293" name="群組 292">
            <a:extLst>
              <a:ext uri="{FF2B5EF4-FFF2-40B4-BE49-F238E27FC236}">
                <a16:creationId xmlns:a16="http://schemas.microsoft.com/office/drawing/2014/main" id="{4C9761F3-298F-438C-8880-2950FF04EFF8}"/>
              </a:ext>
            </a:extLst>
          </p:cNvPr>
          <p:cNvGrpSpPr/>
          <p:nvPr/>
        </p:nvGrpSpPr>
        <p:grpSpPr>
          <a:xfrm>
            <a:off x="1789417" y="2331732"/>
            <a:ext cx="597279" cy="853948"/>
            <a:chOff x="4912659" y="5508327"/>
            <a:chExt cx="905540" cy="1215201"/>
          </a:xfrm>
        </p:grpSpPr>
        <p:sp>
          <p:nvSpPr>
            <p:cNvPr id="294" name="手繪多邊形: 圖案 293">
              <a:extLst>
                <a:ext uri="{FF2B5EF4-FFF2-40B4-BE49-F238E27FC236}">
                  <a16:creationId xmlns:a16="http://schemas.microsoft.com/office/drawing/2014/main" id="{F7F0750A-AF9E-4533-A5FB-CE1B96182782}"/>
                </a:ext>
              </a:extLst>
            </p:cNvPr>
            <p:cNvSpPr/>
            <p:nvPr/>
          </p:nvSpPr>
          <p:spPr>
            <a:xfrm>
              <a:off x="4937913" y="5508327"/>
              <a:ext cx="870633" cy="110304"/>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19050" cap="flat">
              <a:solidFill>
                <a:schemeClr val="bg1"/>
              </a:solidFill>
              <a:prstDash val="solid"/>
              <a:miter/>
            </a:ln>
          </p:spPr>
          <p:txBody>
            <a:bodyPr rtlCol="0" anchor="ctr"/>
            <a:lstStyle/>
            <a:p>
              <a:endParaRPr lang="zh-TW" altLang="en-US" sz="1050">
                <a:solidFill>
                  <a:schemeClr val="bg1"/>
                </a:solidFill>
                <a:latin typeface="+mj-lt"/>
                <a:cs typeface="Arial" panose="020B0604020202020204" pitchFamily="34" charset="0"/>
              </a:endParaRPr>
            </a:p>
          </p:txBody>
        </p:sp>
        <p:sp>
          <p:nvSpPr>
            <p:cNvPr id="295" name="手繪多邊形: 圖案 294">
              <a:extLst>
                <a:ext uri="{FF2B5EF4-FFF2-40B4-BE49-F238E27FC236}">
                  <a16:creationId xmlns:a16="http://schemas.microsoft.com/office/drawing/2014/main" id="{92570D56-C214-418F-AA23-4232F71035A0}"/>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bg1"/>
              </a:solidFill>
              <a:prstDash val="solid"/>
              <a:miter/>
            </a:ln>
          </p:spPr>
          <p:txBody>
            <a:bodyPr rtlCol="0" anchor="ctr"/>
            <a:lstStyle/>
            <a:p>
              <a:endParaRPr lang="zh-TW" altLang="en-US" sz="1050">
                <a:solidFill>
                  <a:schemeClr val="bg1"/>
                </a:solidFill>
                <a:latin typeface="+mj-lt"/>
                <a:cs typeface="Arial" panose="020B0604020202020204" pitchFamily="34" charset="0"/>
              </a:endParaRPr>
            </a:p>
          </p:txBody>
        </p:sp>
        <p:sp>
          <p:nvSpPr>
            <p:cNvPr id="296" name="矩形: 圓角 295">
              <a:extLst>
                <a:ext uri="{FF2B5EF4-FFF2-40B4-BE49-F238E27FC236}">
                  <a16:creationId xmlns:a16="http://schemas.microsoft.com/office/drawing/2014/main" id="{D3B17FE5-45CB-4FB6-AC45-959A594206F5}"/>
                </a:ext>
              </a:extLst>
            </p:cNvPr>
            <p:cNvSpPr/>
            <p:nvPr/>
          </p:nvSpPr>
          <p:spPr>
            <a:xfrm>
              <a:off x="5511079" y="5715000"/>
              <a:ext cx="203290" cy="57222"/>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mj-lt"/>
                <a:cs typeface="Arial" panose="020B0604020202020204" pitchFamily="34" charset="0"/>
              </a:endParaRPr>
            </a:p>
          </p:txBody>
        </p:sp>
        <p:sp>
          <p:nvSpPr>
            <p:cNvPr id="297" name="手繪多邊形: 圖案 296">
              <a:extLst>
                <a:ext uri="{FF2B5EF4-FFF2-40B4-BE49-F238E27FC236}">
                  <a16:creationId xmlns:a16="http://schemas.microsoft.com/office/drawing/2014/main" id="{189EEEC6-2576-441C-89A7-B4D759FF64D8}"/>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bg1"/>
              </a:solidFill>
              <a:prstDash val="solid"/>
              <a:miter/>
            </a:ln>
          </p:spPr>
          <p:txBody>
            <a:bodyPr rtlCol="0" anchor="ctr"/>
            <a:lstStyle/>
            <a:p>
              <a:endParaRPr lang="zh-TW" altLang="en-US" sz="1050">
                <a:solidFill>
                  <a:schemeClr val="bg1"/>
                </a:solidFill>
                <a:latin typeface="+mj-lt"/>
                <a:cs typeface="Arial" panose="020B0604020202020204" pitchFamily="34" charset="0"/>
              </a:endParaRPr>
            </a:p>
          </p:txBody>
        </p:sp>
        <p:sp>
          <p:nvSpPr>
            <p:cNvPr id="298" name="矩形: 圓角化同側角落 297">
              <a:extLst>
                <a:ext uri="{FF2B5EF4-FFF2-40B4-BE49-F238E27FC236}">
                  <a16:creationId xmlns:a16="http://schemas.microsoft.com/office/drawing/2014/main" id="{ADA6C972-8A61-44CD-8406-664010955460}"/>
                </a:ext>
              </a:extLst>
            </p:cNvPr>
            <p:cNvSpPr/>
            <p:nvPr/>
          </p:nvSpPr>
          <p:spPr>
            <a:xfrm flipV="1">
              <a:off x="4922535" y="5623858"/>
              <a:ext cx="895664" cy="1099670"/>
            </a:xfrm>
            <a:prstGeom prst="round2SameRect">
              <a:avLst>
                <a:gd name="adj1" fmla="val 8603"/>
                <a:gd name="adj2" fmla="val 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mj-lt"/>
                <a:cs typeface="Arial" panose="020B0604020202020204" pitchFamily="34" charset="0"/>
              </a:endParaRPr>
            </a:p>
          </p:txBody>
        </p:sp>
        <p:sp>
          <p:nvSpPr>
            <p:cNvPr id="299" name="矩形: 圓角 298">
              <a:extLst>
                <a:ext uri="{FF2B5EF4-FFF2-40B4-BE49-F238E27FC236}">
                  <a16:creationId xmlns:a16="http://schemas.microsoft.com/office/drawing/2014/main" id="{B4D8D1DF-A38E-4932-BF61-9A6A4AF938D5}"/>
                </a:ext>
              </a:extLst>
            </p:cNvPr>
            <p:cNvSpPr/>
            <p:nvPr/>
          </p:nvSpPr>
          <p:spPr>
            <a:xfrm>
              <a:off x="5511079" y="5997651"/>
              <a:ext cx="203290" cy="57222"/>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mj-lt"/>
                <a:cs typeface="Arial" panose="020B0604020202020204" pitchFamily="34" charset="0"/>
              </a:endParaRPr>
            </a:p>
          </p:txBody>
        </p:sp>
        <p:cxnSp>
          <p:nvCxnSpPr>
            <p:cNvPr id="300" name="直線接點 299">
              <a:extLst>
                <a:ext uri="{FF2B5EF4-FFF2-40B4-BE49-F238E27FC236}">
                  <a16:creationId xmlns:a16="http://schemas.microsoft.com/office/drawing/2014/main" id="{020C9F44-7D9F-4D24-90D6-4398FB1BEB57}"/>
                </a:ext>
              </a:extLst>
            </p:cNvPr>
            <p:cNvCxnSpPr>
              <a:cxnSpLocks/>
            </p:cNvCxnSpPr>
            <p:nvPr/>
          </p:nvCxnSpPr>
          <p:spPr>
            <a:xfrm>
              <a:off x="4916557" y="6136906"/>
              <a:ext cx="8909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1" name="直線接點 300">
              <a:extLst>
                <a:ext uri="{FF2B5EF4-FFF2-40B4-BE49-F238E27FC236}">
                  <a16:creationId xmlns:a16="http://schemas.microsoft.com/office/drawing/2014/main" id="{E0519C78-7865-4821-A52D-0FF13E0D2B7D}"/>
                </a:ext>
              </a:extLst>
            </p:cNvPr>
            <p:cNvCxnSpPr>
              <a:cxnSpLocks/>
            </p:cNvCxnSpPr>
            <p:nvPr/>
          </p:nvCxnSpPr>
          <p:spPr>
            <a:xfrm>
              <a:off x="4912659" y="5886822"/>
              <a:ext cx="8838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2" name="手繪多邊形: 圖案 301">
              <a:extLst>
                <a:ext uri="{FF2B5EF4-FFF2-40B4-BE49-F238E27FC236}">
                  <a16:creationId xmlns:a16="http://schemas.microsoft.com/office/drawing/2014/main" id="{51B25F2E-E704-4FA7-A11F-1EBC146E8C2A}"/>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bg1"/>
              </a:solidFill>
              <a:prstDash val="solid"/>
              <a:miter/>
            </a:ln>
          </p:spPr>
          <p:txBody>
            <a:bodyPr rtlCol="0" anchor="ctr"/>
            <a:lstStyle/>
            <a:p>
              <a:endParaRPr lang="zh-TW" altLang="en-US" sz="1050">
                <a:solidFill>
                  <a:schemeClr val="bg1"/>
                </a:solidFill>
                <a:latin typeface="+mj-lt"/>
                <a:cs typeface="Arial" panose="020B0604020202020204" pitchFamily="34" charset="0"/>
              </a:endParaRPr>
            </a:p>
          </p:txBody>
        </p:sp>
        <p:sp>
          <p:nvSpPr>
            <p:cNvPr id="303" name="矩形: 圓角 302">
              <a:extLst>
                <a:ext uri="{FF2B5EF4-FFF2-40B4-BE49-F238E27FC236}">
                  <a16:creationId xmlns:a16="http://schemas.microsoft.com/office/drawing/2014/main" id="{12D35C2F-AAFA-4512-8CE3-DAC6ADD99D94}"/>
                </a:ext>
              </a:extLst>
            </p:cNvPr>
            <p:cNvSpPr/>
            <p:nvPr/>
          </p:nvSpPr>
          <p:spPr>
            <a:xfrm>
              <a:off x="5511079" y="6254639"/>
              <a:ext cx="203290" cy="57222"/>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mj-lt"/>
                <a:cs typeface="Arial" panose="020B0604020202020204" pitchFamily="34" charset="0"/>
              </a:endParaRPr>
            </a:p>
          </p:txBody>
        </p:sp>
        <p:cxnSp>
          <p:nvCxnSpPr>
            <p:cNvPr id="304" name="直線接點 303">
              <a:extLst>
                <a:ext uri="{FF2B5EF4-FFF2-40B4-BE49-F238E27FC236}">
                  <a16:creationId xmlns:a16="http://schemas.microsoft.com/office/drawing/2014/main" id="{7FC85B71-E1F7-486D-8B57-B816406E0A44}"/>
                </a:ext>
              </a:extLst>
            </p:cNvPr>
            <p:cNvCxnSpPr>
              <a:cxnSpLocks/>
            </p:cNvCxnSpPr>
            <p:nvPr/>
          </p:nvCxnSpPr>
          <p:spPr>
            <a:xfrm>
              <a:off x="4916557" y="6393894"/>
              <a:ext cx="8909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1" name="文字方塊 350">
            <a:extLst>
              <a:ext uri="{FF2B5EF4-FFF2-40B4-BE49-F238E27FC236}">
                <a16:creationId xmlns:a16="http://schemas.microsoft.com/office/drawing/2014/main" id="{FE47A378-8FA1-471C-9744-9F9FADE72AB0}"/>
              </a:ext>
            </a:extLst>
          </p:cNvPr>
          <p:cNvSpPr txBox="1"/>
          <p:nvPr/>
        </p:nvSpPr>
        <p:spPr>
          <a:xfrm>
            <a:off x="1547589" y="3179595"/>
            <a:ext cx="1059747" cy="5539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050" b="1">
                <a:solidFill>
                  <a:schemeClr val="bg1"/>
                </a:solidFill>
                <a:latin typeface="+mj-lt"/>
                <a:ea typeface="+mn-lt"/>
                <a:cs typeface="Arial" panose="020B0604020202020204" pitchFamily="34" charset="0"/>
              </a:rPr>
              <a:t>Application </a:t>
            </a:r>
          </a:p>
          <a:p>
            <a:pPr algn="ctr"/>
            <a:r>
              <a:rPr lang="zh-TW" altLang="en-US" sz="1050" b="1">
                <a:solidFill>
                  <a:schemeClr val="bg1"/>
                </a:solidFill>
                <a:latin typeface="+mj-lt"/>
                <a:ea typeface="+mn-lt"/>
                <a:cs typeface="Arial" panose="020B0604020202020204" pitchFamily="34" charset="0"/>
              </a:rPr>
              <a:t>Server</a:t>
            </a:r>
          </a:p>
          <a:p>
            <a:pPr algn="ctr"/>
            <a:endParaRPr lang="zh-TW" altLang="en-US" sz="1050" b="1">
              <a:solidFill>
                <a:schemeClr val="bg1"/>
              </a:solidFill>
              <a:latin typeface="+mj-lt"/>
              <a:ea typeface="新細明體"/>
              <a:cs typeface="Arial" panose="020B0604020202020204" pitchFamily="34" charset="0"/>
            </a:endParaRPr>
          </a:p>
        </p:txBody>
      </p:sp>
      <p:sp>
        <p:nvSpPr>
          <p:cNvPr id="352" name="箭號: 左-右雙向 351">
            <a:extLst>
              <a:ext uri="{FF2B5EF4-FFF2-40B4-BE49-F238E27FC236}">
                <a16:creationId xmlns:a16="http://schemas.microsoft.com/office/drawing/2014/main" id="{80AB96BE-7255-467A-AA63-1952019869A7}"/>
              </a:ext>
            </a:extLst>
          </p:cNvPr>
          <p:cNvSpPr/>
          <p:nvPr/>
        </p:nvSpPr>
        <p:spPr>
          <a:xfrm>
            <a:off x="2585743" y="2553749"/>
            <a:ext cx="1682475" cy="136362"/>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latin typeface="+mj-lt"/>
              <a:cs typeface="Arial" panose="020B0604020202020204" pitchFamily="34" charset="0"/>
            </a:endParaRPr>
          </a:p>
        </p:txBody>
      </p:sp>
      <p:sp>
        <p:nvSpPr>
          <p:cNvPr id="353" name="文字方塊 352">
            <a:extLst>
              <a:ext uri="{FF2B5EF4-FFF2-40B4-BE49-F238E27FC236}">
                <a16:creationId xmlns:a16="http://schemas.microsoft.com/office/drawing/2014/main" id="{1C5FB618-434A-4E5A-BC6E-6BBAE3659F7E}"/>
              </a:ext>
            </a:extLst>
          </p:cNvPr>
          <p:cNvSpPr txBox="1"/>
          <p:nvPr/>
        </p:nvSpPr>
        <p:spPr>
          <a:xfrm>
            <a:off x="2386139" y="2698562"/>
            <a:ext cx="848458"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altLang="zh-TW" sz="1200">
                <a:solidFill>
                  <a:schemeClr val="bg1"/>
                </a:solidFill>
                <a:latin typeface="+mj-lt"/>
                <a:ea typeface="新細明體"/>
                <a:cs typeface="Arial" panose="020B0604020202020204" pitchFamily="34" charset="0"/>
              </a:rPr>
              <a:t>Initiator</a:t>
            </a:r>
          </a:p>
        </p:txBody>
      </p:sp>
      <p:sp>
        <p:nvSpPr>
          <p:cNvPr id="354" name="箭號: 左-右雙向 353">
            <a:extLst>
              <a:ext uri="{FF2B5EF4-FFF2-40B4-BE49-F238E27FC236}">
                <a16:creationId xmlns:a16="http://schemas.microsoft.com/office/drawing/2014/main" id="{19090117-6BE8-494F-A581-0D19451C5729}"/>
              </a:ext>
            </a:extLst>
          </p:cNvPr>
          <p:cNvSpPr/>
          <p:nvPr/>
        </p:nvSpPr>
        <p:spPr>
          <a:xfrm>
            <a:off x="1968376" y="3880704"/>
            <a:ext cx="2257210" cy="117228"/>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latin typeface="+mj-lt"/>
              <a:cs typeface="Arial" panose="020B0604020202020204" pitchFamily="34" charset="0"/>
            </a:endParaRPr>
          </a:p>
        </p:txBody>
      </p:sp>
      <p:sp>
        <p:nvSpPr>
          <p:cNvPr id="355" name="文字方塊 354">
            <a:extLst>
              <a:ext uri="{FF2B5EF4-FFF2-40B4-BE49-F238E27FC236}">
                <a16:creationId xmlns:a16="http://schemas.microsoft.com/office/drawing/2014/main" id="{F4002467-4411-4E4B-84E4-6AE4D8EEF4E4}"/>
              </a:ext>
            </a:extLst>
          </p:cNvPr>
          <p:cNvSpPr txBox="1"/>
          <p:nvPr/>
        </p:nvSpPr>
        <p:spPr>
          <a:xfrm>
            <a:off x="2628039" y="3977386"/>
            <a:ext cx="1610716"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050">
                <a:solidFill>
                  <a:schemeClr val="bg1"/>
                </a:solidFill>
                <a:latin typeface="+mj-lt"/>
                <a:ea typeface="新細明體"/>
                <a:cs typeface="Arial" panose="020B0604020202020204" pitchFamily="34" charset="0"/>
              </a:rPr>
              <a:t>SMB/NFS/AFP/</a:t>
            </a:r>
            <a:endParaRPr lang="en-US" altLang="zh-TW" sz="1050">
              <a:solidFill>
                <a:schemeClr val="bg1"/>
              </a:solidFill>
              <a:latin typeface="+mj-lt"/>
              <a:ea typeface="新細明體"/>
              <a:cs typeface="Arial" panose="020B0604020202020204" pitchFamily="34" charset="0"/>
            </a:endParaRPr>
          </a:p>
          <a:p>
            <a:pPr algn="ctr"/>
            <a:r>
              <a:rPr lang="zh-TW" altLang="en-US" sz="1050">
                <a:solidFill>
                  <a:schemeClr val="bg1"/>
                </a:solidFill>
                <a:latin typeface="+mj-lt"/>
                <a:ea typeface="新細明體"/>
                <a:cs typeface="Arial" panose="020B0604020202020204" pitchFamily="34" charset="0"/>
              </a:rPr>
              <a:t>FTP/WebDAV</a:t>
            </a:r>
          </a:p>
        </p:txBody>
      </p:sp>
      <p:sp>
        <p:nvSpPr>
          <p:cNvPr id="360" name="文字方塊 359">
            <a:extLst>
              <a:ext uri="{FF2B5EF4-FFF2-40B4-BE49-F238E27FC236}">
                <a16:creationId xmlns:a16="http://schemas.microsoft.com/office/drawing/2014/main" id="{68194F5E-37B9-40E6-8CCD-8EF781BABE3B}"/>
              </a:ext>
            </a:extLst>
          </p:cNvPr>
          <p:cNvSpPr txBox="1"/>
          <p:nvPr/>
        </p:nvSpPr>
        <p:spPr>
          <a:xfrm>
            <a:off x="3276699" y="2703926"/>
            <a:ext cx="533648"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a:solidFill>
                  <a:schemeClr val="bg1"/>
                </a:solidFill>
                <a:latin typeface="+mj-lt"/>
                <a:ea typeface="新細明體"/>
                <a:cs typeface="Arial" panose="020B0604020202020204" pitchFamily="34" charset="0"/>
              </a:rPr>
              <a:t>iSCSI</a:t>
            </a:r>
          </a:p>
        </p:txBody>
      </p:sp>
      <p:sp>
        <p:nvSpPr>
          <p:cNvPr id="387" name="文字方塊 386">
            <a:extLst>
              <a:ext uri="{FF2B5EF4-FFF2-40B4-BE49-F238E27FC236}">
                <a16:creationId xmlns:a16="http://schemas.microsoft.com/office/drawing/2014/main" id="{A754B1F1-9E2B-4778-9523-4793075A9FBD}"/>
              </a:ext>
            </a:extLst>
          </p:cNvPr>
          <p:cNvSpPr txBox="1"/>
          <p:nvPr/>
        </p:nvSpPr>
        <p:spPr>
          <a:xfrm>
            <a:off x="629714" y="3070260"/>
            <a:ext cx="70069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bg1"/>
                </a:solidFill>
                <a:latin typeface="+mj-lt"/>
                <a:ea typeface="微軟正黑體"/>
                <a:cs typeface="Arial" panose="020B0604020202020204" pitchFamily="34" charset="0"/>
              </a:rPr>
              <a:t>Client</a:t>
            </a:r>
            <a:endParaRPr lang="zh-TW" altLang="en-US" sz="1050" b="1">
              <a:solidFill>
                <a:schemeClr val="bg1"/>
              </a:solidFill>
              <a:latin typeface="+mj-lt"/>
              <a:ea typeface="微軟正黑體"/>
              <a:cs typeface="Arial" panose="020B0604020202020204" pitchFamily="34" charset="0"/>
            </a:endParaRPr>
          </a:p>
        </p:txBody>
      </p:sp>
      <p:sp>
        <p:nvSpPr>
          <p:cNvPr id="388" name="箭號: 左-右雙向 387">
            <a:extLst>
              <a:ext uri="{FF2B5EF4-FFF2-40B4-BE49-F238E27FC236}">
                <a16:creationId xmlns:a16="http://schemas.microsoft.com/office/drawing/2014/main" id="{E99D8E79-3C97-486B-A9C3-E84D1CE806AA}"/>
              </a:ext>
            </a:extLst>
          </p:cNvPr>
          <p:cNvSpPr/>
          <p:nvPr/>
        </p:nvSpPr>
        <p:spPr>
          <a:xfrm>
            <a:off x="1274765" y="2717193"/>
            <a:ext cx="469487" cy="122203"/>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latin typeface="+mj-lt"/>
              <a:cs typeface="Arial" panose="020B0604020202020204" pitchFamily="34" charset="0"/>
            </a:endParaRPr>
          </a:p>
        </p:txBody>
      </p:sp>
      <p:grpSp>
        <p:nvGrpSpPr>
          <p:cNvPr id="397" name="群組 396">
            <a:extLst>
              <a:ext uri="{FF2B5EF4-FFF2-40B4-BE49-F238E27FC236}">
                <a16:creationId xmlns:a16="http://schemas.microsoft.com/office/drawing/2014/main" id="{C33B0932-7575-4EB0-80A2-5A2EE9EFD330}"/>
              </a:ext>
            </a:extLst>
          </p:cNvPr>
          <p:cNvGrpSpPr/>
          <p:nvPr/>
        </p:nvGrpSpPr>
        <p:grpSpPr>
          <a:xfrm>
            <a:off x="1664908" y="1414174"/>
            <a:ext cx="805879" cy="534696"/>
            <a:chOff x="672980" y="1966505"/>
            <a:chExt cx="1057450" cy="651099"/>
          </a:xfrm>
          <a:noFill/>
        </p:grpSpPr>
        <p:sp>
          <p:nvSpPr>
            <p:cNvPr id="399" name="手繪多邊形: 圖案 398">
              <a:extLst>
                <a:ext uri="{FF2B5EF4-FFF2-40B4-BE49-F238E27FC236}">
                  <a16:creationId xmlns:a16="http://schemas.microsoft.com/office/drawing/2014/main" id="{954075C4-8FA8-4BA5-AF4E-028214F60395}"/>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bg1"/>
              </a:solidFill>
              <a:prstDash val="solid"/>
              <a:miter/>
            </a:ln>
          </p:spPr>
          <p:txBody>
            <a:bodyPr wrap="square" rtlCol="0" anchor="ctr">
              <a:noAutofit/>
            </a:bodyPr>
            <a:lstStyle/>
            <a:p>
              <a:endParaRPr lang="zh-TW" altLang="en-US" sz="1800">
                <a:solidFill>
                  <a:schemeClr val="bg1"/>
                </a:solidFill>
                <a:latin typeface="+mj-lt"/>
                <a:cs typeface="Arial" panose="020B0604020202020204" pitchFamily="34" charset="0"/>
              </a:endParaRPr>
            </a:p>
          </p:txBody>
        </p:sp>
        <p:sp>
          <p:nvSpPr>
            <p:cNvPr id="400" name="手繪多邊形: 圖案 399">
              <a:extLst>
                <a:ext uri="{FF2B5EF4-FFF2-40B4-BE49-F238E27FC236}">
                  <a16:creationId xmlns:a16="http://schemas.microsoft.com/office/drawing/2014/main" id="{DD9A4203-107F-47C0-8637-2470B67A0D39}"/>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bg1"/>
              </a:solidFill>
              <a:prstDash val="solid"/>
              <a:miter/>
            </a:ln>
          </p:spPr>
          <p:txBody>
            <a:bodyPr wrap="square" rtlCol="0" anchor="ctr">
              <a:noAutofit/>
            </a:bodyPr>
            <a:lstStyle/>
            <a:p>
              <a:endParaRPr lang="zh-TW" altLang="en-US" sz="1800">
                <a:solidFill>
                  <a:schemeClr val="bg1"/>
                </a:solidFill>
                <a:latin typeface="+mj-lt"/>
                <a:cs typeface="Arial" panose="020B0604020202020204" pitchFamily="34" charset="0"/>
              </a:endParaRPr>
            </a:p>
          </p:txBody>
        </p:sp>
      </p:grpSp>
      <p:grpSp>
        <p:nvGrpSpPr>
          <p:cNvPr id="401" name="群組 400">
            <a:extLst>
              <a:ext uri="{FF2B5EF4-FFF2-40B4-BE49-F238E27FC236}">
                <a16:creationId xmlns:a16="http://schemas.microsoft.com/office/drawing/2014/main" id="{F4E954A0-1934-44DA-A366-FABCEDFEAB01}"/>
              </a:ext>
            </a:extLst>
          </p:cNvPr>
          <p:cNvGrpSpPr/>
          <p:nvPr/>
        </p:nvGrpSpPr>
        <p:grpSpPr>
          <a:xfrm>
            <a:off x="473415" y="2457532"/>
            <a:ext cx="789791" cy="573797"/>
            <a:chOff x="4219147" y="3532915"/>
            <a:chExt cx="1243059" cy="854781"/>
          </a:xfrm>
        </p:grpSpPr>
        <p:pic>
          <p:nvPicPr>
            <p:cNvPr id="402" name="圖形 401">
              <a:extLst>
                <a:ext uri="{FF2B5EF4-FFF2-40B4-BE49-F238E27FC236}">
                  <a16:creationId xmlns:a16="http://schemas.microsoft.com/office/drawing/2014/main" id="{1A7A128F-ABAF-4874-95D8-25213A2EF3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6831" y="3532915"/>
              <a:ext cx="1095375" cy="847725"/>
            </a:xfrm>
            <a:prstGeom prst="rect">
              <a:avLst/>
            </a:prstGeom>
          </p:spPr>
        </p:pic>
        <p:pic>
          <p:nvPicPr>
            <p:cNvPr id="403" name="圖形 402">
              <a:extLst>
                <a:ext uri="{FF2B5EF4-FFF2-40B4-BE49-F238E27FC236}">
                  <a16:creationId xmlns:a16="http://schemas.microsoft.com/office/drawing/2014/main" id="{82CBA3A5-58D5-4822-9DAC-E1A62C2336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9147" y="3971490"/>
              <a:ext cx="462454" cy="416206"/>
            </a:xfrm>
            <a:prstGeom prst="rect">
              <a:avLst/>
            </a:prstGeom>
          </p:spPr>
        </p:pic>
      </p:grpSp>
      <p:sp>
        <p:nvSpPr>
          <p:cNvPr id="20" name="矩形 19">
            <a:extLst>
              <a:ext uri="{FF2B5EF4-FFF2-40B4-BE49-F238E27FC236}">
                <a16:creationId xmlns:a16="http://schemas.microsoft.com/office/drawing/2014/main" id="{803ED537-4F73-4C08-93B3-B2F3542F5216}"/>
              </a:ext>
            </a:extLst>
          </p:cNvPr>
          <p:cNvSpPr/>
          <p:nvPr/>
        </p:nvSpPr>
        <p:spPr>
          <a:xfrm>
            <a:off x="7489807" y="2270222"/>
            <a:ext cx="1032654" cy="415498"/>
          </a:xfrm>
          <a:prstGeom prst="rect">
            <a:avLst/>
          </a:prstGeom>
        </p:spPr>
        <p:txBody>
          <a:bodyPr wrap="none" lIns="91440" tIns="45720" rIns="91440" bIns="45720" anchor="t">
            <a:spAutoFit/>
          </a:bodyPr>
          <a:lstStyle/>
          <a:p>
            <a:pPr algn="ctr"/>
            <a:r>
              <a:rPr lang="zh-TW" sz="1050">
                <a:solidFill>
                  <a:schemeClr val="bg1"/>
                </a:solidFill>
                <a:latin typeface="+mj-lt"/>
                <a:ea typeface="微軟正黑體"/>
              </a:rPr>
              <a:t>Cloud object</a:t>
            </a:r>
            <a:r>
              <a:rPr lang="zh-TW" altLang="en-US" sz="1050">
                <a:solidFill>
                  <a:schemeClr val="bg1"/>
                </a:solidFill>
                <a:latin typeface="+mj-lt"/>
                <a:ea typeface="微軟正黑體"/>
              </a:rPr>
              <a:t> </a:t>
            </a:r>
            <a:endParaRPr lang="zh-TW" altLang="en-US">
              <a:solidFill>
                <a:schemeClr val="bg1"/>
              </a:solidFill>
              <a:latin typeface="+mj-lt"/>
              <a:ea typeface="微軟正黑體"/>
            </a:endParaRPr>
          </a:p>
          <a:p>
            <a:pPr algn="ctr"/>
            <a:r>
              <a:rPr lang="zh-TW" sz="1050">
                <a:solidFill>
                  <a:schemeClr val="bg1"/>
                </a:solidFill>
                <a:latin typeface="+mj-lt"/>
                <a:ea typeface="微軟正黑體"/>
              </a:rPr>
              <a:t>storage space</a:t>
            </a:r>
            <a:endParaRPr lang="zh-TW" altLang="en-US">
              <a:solidFill>
                <a:schemeClr val="bg1"/>
              </a:solidFill>
              <a:latin typeface="+mj-lt"/>
            </a:endParaRPr>
          </a:p>
        </p:txBody>
      </p:sp>
      <p:grpSp>
        <p:nvGrpSpPr>
          <p:cNvPr id="436" name="群組 435">
            <a:extLst>
              <a:ext uri="{FF2B5EF4-FFF2-40B4-BE49-F238E27FC236}">
                <a16:creationId xmlns:a16="http://schemas.microsoft.com/office/drawing/2014/main" id="{7EAA582B-7454-468A-B571-4D23424B2724}"/>
              </a:ext>
            </a:extLst>
          </p:cNvPr>
          <p:cNvGrpSpPr/>
          <p:nvPr/>
        </p:nvGrpSpPr>
        <p:grpSpPr>
          <a:xfrm>
            <a:off x="7451203" y="2820267"/>
            <a:ext cx="1087499" cy="758790"/>
            <a:chOff x="6134382" y="1540701"/>
            <a:chExt cx="4347102" cy="3033140"/>
          </a:xfrm>
        </p:grpSpPr>
        <p:grpSp>
          <p:nvGrpSpPr>
            <p:cNvPr id="437" name="群組 436">
              <a:extLst>
                <a:ext uri="{FF2B5EF4-FFF2-40B4-BE49-F238E27FC236}">
                  <a16:creationId xmlns:a16="http://schemas.microsoft.com/office/drawing/2014/main" id="{15B256A0-76B2-465F-921B-BFF432C3DE70}"/>
                </a:ext>
              </a:extLst>
            </p:cNvPr>
            <p:cNvGrpSpPr/>
            <p:nvPr/>
          </p:nvGrpSpPr>
          <p:grpSpPr>
            <a:xfrm>
              <a:off x="6134382" y="1540701"/>
              <a:ext cx="4347102" cy="3013137"/>
              <a:chOff x="2426218" y="335742"/>
              <a:chExt cx="7276477" cy="5043588"/>
            </a:xfrm>
          </p:grpSpPr>
          <p:pic>
            <p:nvPicPr>
              <p:cNvPr id="441" name="圖形 440">
                <a:extLst>
                  <a:ext uri="{FF2B5EF4-FFF2-40B4-BE49-F238E27FC236}">
                    <a16:creationId xmlns:a16="http://schemas.microsoft.com/office/drawing/2014/main" id="{7A0C5C1F-DCD0-4B51-BC2D-9F75952FBDA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47477" y="335742"/>
                <a:ext cx="6258560" cy="4326014"/>
              </a:xfrm>
              <a:prstGeom prst="rect">
                <a:avLst/>
              </a:prstGeom>
            </p:spPr>
          </p:pic>
          <p:sp>
            <p:nvSpPr>
              <p:cNvPr id="442" name="矩形 441">
                <a:extLst>
                  <a:ext uri="{FF2B5EF4-FFF2-40B4-BE49-F238E27FC236}">
                    <a16:creationId xmlns:a16="http://schemas.microsoft.com/office/drawing/2014/main" id="{3014A457-AADB-467B-A6DD-63AB12304664}"/>
                  </a:ext>
                </a:extLst>
              </p:cNvPr>
              <p:cNvSpPr/>
              <p:nvPr/>
            </p:nvSpPr>
            <p:spPr>
              <a:xfrm>
                <a:off x="549923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mj-lt"/>
                </a:endParaRPr>
              </a:p>
            </p:txBody>
          </p:sp>
          <p:sp>
            <p:nvSpPr>
              <p:cNvPr id="443" name="矩形 442">
                <a:extLst>
                  <a:ext uri="{FF2B5EF4-FFF2-40B4-BE49-F238E27FC236}">
                    <a16:creationId xmlns:a16="http://schemas.microsoft.com/office/drawing/2014/main" id="{DF14F322-4192-4CBA-B141-E877C0A331A3}"/>
                  </a:ext>
                </a:extLst>
              </p:cNvPr>
              <p:cNvSpPr/>
              <p:nvPr/>
            </p:nvSpPr>
            <p:spPr>
              <a:xfrm>
                <a:off x="59462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mj-lt"/>
                </a:endParaRPr>
              </a:p>
            </p:txBody>
          </p:sp>
          <p:sp>
            <p:nvSpPr>
              <p:cNvPr id="444" name="矩形 443">
                <a:extLst>
                  <a:ext uri="{FF2B5EF4-FFF2-40B4-BE49-F238E27FC236}">
                    <a16:creationId xmlns:a16="http://schemas.microsoft.com/office/drawing/2014/main" id="{A8FD5397-A80B-4D9E-A77B-7AEDB9969505}"/>
                  </a:ext>
                </a:extLst>
              </p:cNvPr>
              <p:cNvSpPr/>
              <p:nvPr/>
            </p:nvSpPr>
            <p:spPr>
              <a:xfrm>
                <a:off x="64034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mj-lt"/>
                </a:endParaRPr>
              </a:p>
            </p:txBody>
          </p:sp>
          <p:grpSp>
            <p:nvGrpSpPr>
              <p:cNvPr id="445" name="群組 444">
                <a:extLst>
                  <a:ext uri="{FF2B5EF4-FFF2-40B4-BE49-F238E27FC236}">
                    <a16:creationId xmlns:a16="http://schemas.microsoft.com/office/drawing/2014/main" id="{B9B6C846-0B1C-4528-BD7D-CE86C190FDEE}"/>
                  </a:ext>
                </a:extLst>
              </p:cNvPr>
              <p:cNvGrpSpPr/>
              <p:nvPr/>
            </p:nvGrpSpPr>
            <p:grpSpPr>
              <a:xfrm>
                <a:off x="2426218" y="4123037"/>
                <a:ext cx="1071485" cy="1071480"/>
                <a:chOff x="551616" y="5265594"/>
                <a:chExt cx="222492" cy="222491"/>
              </a:xfrm>
            </p:grpSpPr>
            <p:sp>
              <p:nvSpPr>
                <p:cNvPr id="453" name="手繪多邊形: 圖案 452">
                  <a:extLst>
                    <a:ext uri="{FF2B5EF4-FFF2-40B4-BE49-F238E27FC236}">
                      <a16:creationId xmlns:a16="http://schemas.microsoft.com/office/drawing/2014/main" id="{DBC5FF0F-7CC7-4D50-8B2B-072529194C63}"/>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mj-lt"/>
                  </a:endParaRPr>
                </a:p>
              </p:txBody>
            </p:sp>
            <p:sp>
              <p:nvSpPr>
                <p:cNvPr id="454" name="手繪多邊形: 圖案 453">
                  <a:extLst>
                    <a:ext uri="{FF2B5EF4-FFF2-40B4-BE49-F238E27FC236}">
                      <a16:creationId xmlns:a16="http://schemas.microsoft.com/office/drawing/2014/main" id="{6ED4E485-B5A5-4F54-BCCC-3543DB3B4036}"/>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mj-lt"/>
                  </a:endParaRPr>
                </a:p>
              </p:txBody>
            </p:sp>
            <p:sp>
              <p:nvSpPr>
                <p:cNvPr id="455" name="手繪多邊形: 圖案 454">
                  <a:extLst>
                    <a:ext uri="{FF2B5EF4-FFF2-40B4-BE49-F238E27FC236}">
                      <a16:creationId xmlns:a16="http://schemas.microsoft.com/office/drawing/2014/main" id="{4ECC2B0E-2D2F-4091-8C43-B1900A8FB00E}"/>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mj-lt"/>
                  </a:endParaRPr>
                </a:p>
              </p:txBody>
            </p:sp>
            <p:sp>
              <p:nvSpPr>
                <p:cNvPr id="456" name="手繪多邊形: 圖案 455">
                  <a:extLst>
                    <a:ext uri="{FF2B5EF4-FFF2-40B4-BE49-F238E27FC236}">
                      <a16:creationId xmlns:a16="http://schemas.microsoft.com/office/drawing/2014/main" id="{BE7B51C3-31D4-4457-A602-010F27A6865A}"/>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mj-lt"/>
                  </a:endParaRPr>
                </a:p>
              </p:txBody>
            </p:sp>
            <p:sp>
              <p:nvSpPr>
                <p:cNvPr id="457" name="手繪多邊形: 圖案 456">
                  <a:extLst>
                    <a:ext uri="{FF2B5EF4-FFF2-40B4-BE49-F238E27FC236}">
                      <a16:creationId xmlns:a16="http://schemas.microsoft.com/office/drawing/2014/main" id="{2E12E695-AEC8-4110-A16F-8DB75046DE3E}"/>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mj-lt"/>
                  </a:endParaRPr>
                </a:p>
              </p:txBody>
            </p:sp>
            <p:sp>
              <p:nvSpPr>
                <p:cNvPr id="458" name="手繪多邊形: 圖案 457">
                  <a:extLst>
                    <a:ext uri="{FF2B5EF4-FFF2-40B4-BE49-F238E27FC236}">
                      <a16:creationId xmlns:a16="http://schemas.microsoft.com/office/drawing/2014/main" id="{2E983F30-0BFD-4D84-BB52-EFFBEB1AB7DB}"/>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mj-lt"/>
                  </a:endParaRPr>
                </a:p>
              </p:txBody>
            </p:sp>
          </p:grpSp>
          <p:grpSp>
            <p:nvGrpSpPr>
              <p:cNvPr id="446" name="群組 445">
                <a:extLst>
                  <a:ext uri="{FF2B5EF4-FFF2-40B4-BE49-F238E27FC236}">
                    <a16:creationId xmlns:a16="http://schemas.microsoft.com/office/drawing/2014/main" id="{718DBCF2-FB69-43CF-AA86-89195CF2DBDA}"/>
                  </a:ext>
                </a:extLst>
              </p:cNvPr>
              <p:cNvGrpSpPr/>
              <p:nvPr/>
            </p:nvGrpSpPr>
            <p:grpSpPr>
              <a:xfrm>
                <a:off x="8614059" y="4290924"/>
                <a:ext cx="1088636" cy="1088406"/>
                <a:chOff x="1385335" y="5265594"/>
                <a:chExt cx="222540" cy="222492"/>
              </a:xfrm>
            </p:grpSpPr>
            <p:sp>
              <p:nvSpPr>
                <p:cNvPr id="447" name="手繪多邊形: 圖案 446">
                  <a:extLst>
                    <a:ext uri="{FF2B5EF4-FFF2-40B4-BE49-F238E27FC236}">
                      <a16:creationId xmlns:a16="http://schemas.microsoft.com/office/drawing/2014/main" id="{F08276DA-1C5E-47C6-98C2-6114D7DE923D}"/>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mj-lt"/>
                  </a:endParaRPr>
                </a:p>
              </p:txBody>
            </p:sp>
            <p:sp>
              <p:nvSpPr>
                <p:cNvPr id="448" name="手繪多邊形: 圖案 447">
                  <a:extLst>
                    <a:ext uri="{FF2B5EF4-FFF2-40B4-BE49-F238E27FC236}">
                      <a16:creationId xmlns:a16="http://schemas.microsoft.com/office/drawing/2014/main" id="{75F26158-3632-46EF-8638-94AC5DD6F25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mj-lt"/>
                  </a:endParaRPr>
                </a:p>
              </p:txBody>
            </p:sp>
            <p:sp>
              <p:nvSpPr>
                <p:cNvPr id="449" name="手繪多邊形: 圖案 448">
                  <a:extLst>
                    <a:ext uri="{FF2B5EF4-FFF2-40B4-BE49-F238E27FC236}">
                      <a16:creationId xmlns:a16="http://schemas.microsoft.com/office/drawing/2014/main" id="{DFD5F641-082E-4436-B669-455EE462EFB5}"/>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mj-lt"/>
                  </a:endParaRPr>
                </a:p>
              </p:txBody>
            </p:sp>
            <p:sp>
              <p:nvSpPr>
                <p:cNvPr id="450" name="手繪多邊形: 圖案 449">
                  <a:extLst>
                    <a:ext uri="{FF2B5EF4-FFF2-40B4-BE49-F238E27FC236}">
                      <a16:creationId xmlns:a16="http://schemas.microsoft.com/office/drawing/2014/main" id="{5D4224AA-A3C1-4EC4-9712-6F971F3E324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mj-lt"/>
                  </a:endParaRPr>
                </a:p>
              </p:txBody>
            </p:sp>
            <p:sp>
              <p:nvSpPr>
                <p:cNvPr id="451" name="手繪多邊形: 圖案 450">
                  <a:extLst>
                    <a:ext uri="{FF2B5EF4-FFF2-40B4-BE49-F238E27FC236}">
                      <a16:creationId xmlns:a16="http://schemas.microsoft.com/office/drawing/2014/main" id="{DA762789-57CD-4A00-A715-75F853DD3659}"/>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mj-lt"/>
                  </a:endParaRPr>
                </a:p>
              </p:txBody>
            </p:sp>
            <p:sp>
              <p:nvSpPr>
                <p:cNvPr id="452" name="手繪多邊形: 圖案 451">
                  <a:extLst>
                    <a:ext uri="{FF2B5EF4-FFF2-40B4-BE49-F238E27FC236}">
                      <a16:creationId xmlns:a16="http://schemas.microsoft.com/office/drawing/2014/main" id="{A28CDE9D-1057-4D81-AD53-DFB6D9BC1F3A}"/>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mj-lt"/>
                  </a:endParaRPr>
                </a:p>
              </p:txBody>
            </p:sp>
          </p:grpSp>
        </p:grpSp>
        <p:sp>
          <p:nvSpPr>
            <p:cNvPr id="438" name="矩形 437">
              <a:extLst>
                <a:ext uri="{FF2B5EF4-FFF2-40B4-BE49-F238E27FC236}">
                  <a16:creationId xmlns:a16="http://schemas.microsoft.com/office/drawing/2014/main" id="{CB03ECB6-11F5-498A-B3C2-B9561E43A8C9}"/>
                </a:ext>
              </a:extLst>
            </p:cNvPr>
            <p:cNvSpPr/>
            <p:nvPr/>
          </p:nvSpPr>
          <p:spPr>
            <a:xfrm>
              <a:off x="7019442"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mj-lt"/>
              </a:endParaRPr>
            </a:p>
          </p:txBody>
        </p:sp>
        <p:sp>
          <p:nvSpPr>
            <p:cNvPr id="439" name="矩形 438">
              <a:extLst>
                <a:ext uri="{FF2B5EF4-FFF2-40B4-BE49-F238E27FC236}">
                  <a16:creationId xmlns:a16="http://schemas.microsoft.com/office/drawing/2014/main" id="{5EA1B084-0431-4107-B54F-67DF9495CA90}"/>
                </a:ext>
              </a:extLst>
            </p:cNvPr>
            <p:cNvSpPr/>
            <p:nvPr/>
          </p:nvSpPr>
          <p:spPr>
            <a:xfrm>
              <a:off x="80772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mj-lt"/>
              </a:endParaRPr>
            </a:p>
          </p:txBody>
        </p:sp>
        <p:sp>
          <p:nvSpPr>
            <p:cNvPr id="440" name="矩形 439">
              <a:extLst>
                <a:ext uri="{FF2B5EF4-FFF2-40B4-BE49-F238E27FC236}">
                  <a16:creationId xmlns:a16="http://schemas.microsoft.com/office/drawing/2014/main" id="{F8F97A7B-27BA-4EEC-8B7E-715C973AF99F}"/>
                </a:ext>
              </a:extLst>
            </p:cNvPr>
            <p:cNvSpPr/>
            <p:nvPr/>
          </p:nvSpPr>
          <p:spPr>
            <a:xfrm>
              <a:off x="90678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mj-lt"/>
              </a:endParaRPr>
            </a:p>
          </p:txBody>
        </p:sp>
      </p:grpSp>
      <p:grpSp>
        <p:nvGrpSpPr>
          <p:cNvPr id="463" name="圖形 211">
            <a:extLst>
              <a:ext uri="{FF2B5EF4-FFF2-40B4-BE49-F238E27FC236}">
                <a16:creationId xmlns:a16="http://schemas.microsoft.com/office/drawing/2014/main" id="{E53ADF60-DF45-4B88-9903-D98C41C2697B}"/>
              </a:ext>
            </a:extLst>
          </p:cNvPr>
          <p:cNvGrpSpPr/>
          <p:nvPr/>
        </p:nvGrpSpPr>
        <p:grpSpPr>
          <a:xfrm>
            <a:off x="7767471" y="3066857"/>
            <a:ext cx="172020" cy="210110"/>
            <a:chOff x="6880167" y="2925402"/>
            <a:chExt cx="551412" cy="630183"/>
          </a:xfrm>
          <a:solidFill>
            <a:schemeClr val="tx1"/>
          </a:solidFill>
        </p:grpSpPr>
        <p:sp>
          <p:nvSpPr>
            <p:cNvPr id="464" name="手繪多邊形: 圖案 463">
              <a:extLst>
                <a:ext uri="{FF2B5EF4-FFF2-40B4-BE49-F238E27FC236}">
                  <a16:creationId xmlns:a16="http://schemas.microsoft.com/office/drawing/2014/main" id="{80E48FAD-5E2C-4B07-80BC-6841174E162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465" name="手繪多邊形: 圖案 464">
              <a:extLst>
                <a:ext uri="{FF2B5EF4-FFF2-40B4-BE49-F238E27FC236}">
                  <a16:creationId xmlns:a16="http://schemas.microsoft.com/office/drawing/2014/main" id="{A071547E-E941-4D98-962E-9531009676B5}"/>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466" name="手繪多邊形: 圖案 465">
              <a:extLst>
                <a:ext uri="{FF2B5EF4-FFF2-40B4-BE49-F238E27FC236}">
                  <a16:creationId xmlns:a16="http://schemas.microsoft.com/office/drawing/2014/main" id="{9A97EBD5-BF1A-48F7-826E-428ED80781D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bg1"/>
                </a:solidFill>
                <a:latin typeface="+mj-lt"/>
              </a:endParaRPr>
            </a:p>
          </p:txBody>
        </p:sp>
      </p:grpSp>
      <p:sp>
        <p:nvSpPr>
          <p:cNvPr id="235" name="文字方塊 352">
            <a:extLst>
              <a:ext uri="{FF2B5EF4-FFF2-40B4-BE49-F238E27FC236}">
                <a16:creationId xmlns:a16="http://schemas.microsoft.com/office/drawing/2014/main" id="{4B4B246B-714E-4ECB-B818-4F2E0E422FDD}"/>
              </a:ext>
            </a:extLst>
          </p:cNvPr>
          <p:cNvSpPr txBox="1"/>
          <p:nvPr/>
        </p:nvSpPr>
        <p:spPr>
          <a:xfrm>
            <a:off x="2500432" y="1508246"/>
            <a:ext cx="848458"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altLang="zh-TW" sz="1200">
                <a:solidFill>
                  <a:schemeClr val="bg1"/>
                </a:solidFill>
                <a:latin typeface="+mj-lt"/>
                <a:ea typeface="新細明體"/>
                <a:cs typeface="Arial" panose="020B0604020202020204" pitchFamily="34" charset="0"/>
              </a:rPr>
              <a:t>Initiator</a:t>
            </a:r>
          </a:p>
        </p:txBody>
      </p:sp>
      <p:sp>
        <p:nvSpPr>
          <p:cNvPr id="236" name="箭號: 左-右雙向 351">
            <a:extLst>
              <a:ext uri="{FF2B5EF4-FFF2-40B4-BE49-F238E27FC236}">
                <a16:creationId xmlns:a16="http://schemas.microsoft.com/office/drawing/2014/main" id="{FFCF47E7-CD1D-45EA-8A8F-3EA6E42D16C0}"/>
              </a:ext>
            </a:extLst>
          </p:cNvPr>
          <p:cNvSpPr/>
          <p:nvPr/>
        </p:nvSpPr>
        <p:spPr>
          <a:xfrm>
            <a:off x="2564283" y="1817239"/>
            <a:ext cx="1682475" cy="136362"/>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latin typeface="+mj-lt"/>
              <a:cs typeface="Arial" panose="020B0604020202020204" pitchFamily="34" charset="0"/>
            </a:endParaRPr>
          </a:p>
        </p:txBody>
      </p:sp>
      <p:sp>
        <p:nvSpPr>
          <p:cNvPr id="237" name="文字方塊 359">
            <a:extLst>
              <a:ext uri="{FF2B5EF4-FFF2-40B4-BE49-F238E27FC236}">
                <a16:creationId xmlns:a16="http://schemas.microsoft.com/office/drawing/2014/main" id="{51777329-7F2C-48E1-9355-42979D476401}"/>
              </a:ext>
            </a:extLst>
          </p:cNvPr>
          <p:cNvSpPr txBox="1"/>
          <p:nvPr/>
        </p:nvSpPr>
        <p:spPr>
          <a:xfrm>
            <a:off x="3261897" y="1934125"/>
            <a:ext cx="533648"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a:solidFill>
                  <a:schemeClr val="bg1"/>
                </a:solidFill>
                <a:latin typeface="+mj-lt"/>
                <a:ea typeface="新細明體"/>
                <a:cs typeface="Arial" panose="020B0604020202020204" pitchFamily="34" charset="0"/>
              </a:rPr>
              <a:t>iSCSI</a:t>
            </a:r>
          </a:p>
        </p:txBody>
      </p:sp>
      <p:pic>
        <p:nvPicPr>
          <p:cNvPr id="197" name="圖片 196" descr="一張含有 向量圖形 的圖片&#10;&#10;自動產生的描述">
            <a:extLst>
              <a:ext uri="{FF2B5EF4-FFF2-40B4-BE49-F238E27FC236}">
                <a16:creationId xmlns:a16="http://schemas.microsoft.com/office/drawing/2014/main" id="{FF688B74-E9B0-ED4D-BE54-30BF98F469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77818" y="1182159"/>
            <a:ext cx="822564" cy="822562"/>
          </a:xfrm>
          <a:prstGeom prst="roundRect">
            <a:avLst>
              <a:gd name="adj" fmla="val 23763"/>
            </a:avLst>
          </a:prstGeom>
          <a:ln w="28575">
            <a:noFill/>
          </a:ln>
          <a:effectLst/>
        </p:spPr>
      </p:pic>
      <p:grpSp>
        <p:nvGrpSpPr>
          <p:cNvPr id="198" name="群組 197">
            <a:extLst>
              <a:ext uri="{FF2B5EF4-FFF2-40B4-BE49-F238E27FC236}">
                <a16:creationId xmlns:a16="http://schemas.microsoft.com/office/drawing/2014/main" id="{3502B36C-A39A-458B-81E2-FAF0C1B43461}"/>
              </a:ext>
            </a:extLst>
          </p:cNvPr>
          <p:cNvGrpSpPr/>
          <p:nvPr/>
        </p:nvGrpSpPr>
        <p:grpSpPr>
          <a:xfrm>
            <a:off x="7633671" y="3769191"/>
            <a:ext cx="800496" cy="607287"/>
            <a:chOff x="7797946" y="5312644"/>
            <a:chExt cx="1067329" cy="809710"/>
          </a:xfrm>
        </p:grpSpPr>
        <p:sp>
          <p:nvSpPr>
            <p:cNvPr id="199" name="文字方塊 198">
              <a:extLst>
                <a:ext uri="{FF2B5EF4-FFF2-40B4-BE49-F238E27FC236}">
                  <a16:creationId xmlns:a16="http://schemas.microsoft.com/office/drawing/2014/main" id="{9A0E53F5-A091-4776-AEC5-7F1E9A42F0DC}"/>
                </a:ext>
              </a:extLst>
            </p:cNvPr>
            <p:cNvSpPr txBox="1"/>
            <p:nvPr/>
          </p:nvSpPr>
          <p:spPr>
            <a:xfrm>
              <a:off x="7797946" y="5814580"/>
              <a:ext cx="1067329" cy="30777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b="1" dirty="0">
                  <a:solidFill>
                    <a:schemeClr val="bg1"/>
                  </a:solidFill>
                  <a:latin typeface="+mj-lt"/>
                  <a:ea typeface="微軟正黑體"/>
                </a:rPr>
                <a:t>Snapshot</a:t>
              </a:r>
              <a:endParaRPr lang="zh-TW" dirty="0">
                <a:latin typeface="+mj-lt"/>
              </a:endParaRPr>
            </a:p>
          </p:txBody>
        </p:sp>
        <p:grpSp>
          <p:nvGrpSpPr>
            <p:cNvPr id="200" name="圖形 152">
              <a:extLst>
                <a:ext uri="{FF2B5EF4-FFF2-40B4-BE49-F238E27FC236}">
                  <a16:creationId xmlns:a16="http://schemas.microsoft.com/office/drawing/2014/main" id="{4F9A9F03-2D16-482B-8B22-560EAD06EC37}"/>
                </a:ext>
              </a:extLst>
            </p:cNvPr>
            <p:cNvGrpSpPr/>
            <p:nvPr/>
          </p:nvGrpSpPr>
          <p:grpSpPr>
            <a:xfrm flipH="1">
              <a:off x="7884633" y="5312644"/>
              <a:ext cx="412922" cy="531799"/>
              <a:chOff x="9272428" y="5069210"/>
              <a:chExt cx="458537" cy="590550"/>
            </a:xfrm>
          </p:grpSpPr>
          <p:sp>
            <p:nvSpPr>
              <p:cNvPr id="277" name="手繪多邊形: 圖案 276">
                <a:extLst>
                  <a:ext uri="{FF2B5EF4-FFF2-40B4-BE49-F238E27FC236}">
                    <a16:creationId xmlns:a16="http://schemas.microsoft.com/office/drawing/2014/main" id="{E2B1DB29-115B-45A2-A11D-7F7BE2E768B7}"/>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78" name="手繪多邊形: 圖案 277">
                <a:extLst>
                  <a:ext uri="{FF2B5EF4-FFF2-40B4-BE49-F238E27FC236}">
                    <a16:creationId xmlns:a16="http://schemas.microsoft.com/office/drawing/2014/main" id="{6673CC6A-3DF3-45B2-9B43-6AB608319690}"/>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79" name="手繪多邊形: 圖案 278">
                <a:extLst>
                  <a:ext uri="{FF2B5EF4-FFF2-40B4-BE49-F238E27FC236}">
                    <a16:creationId xmlns:a16="http://schemas.microsoft.com/office/drawing/2014/main" id="{33863368-EE21-4666-8545-8B51D1A3294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80" name="手繪多邊形: 圖案 279">
                <a:extLst>
                  <a:ext uri="{FF2B5EF4-FFF2-40B4-BE49-F238E27FC236}">
                    <a16:creationId xmlns:a16="http://schemas.microsoft.com/office/drawing/2014/main" id="{3F86B91F-D404-448A-8D79-DD49A8C439B4}"/>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81" name="手繪多邊形: 圖案 280">
                <a:extLst>
                  <a:ext uri="{FF2B5EF4-FFF2-40B4-BE49-F238E27FC236}">
                    <a16:creationId xmlns:a16="http://schemas.microsoft.com/office/drawing/2014/main" id="{8BE7ACA1-E162-4487-9E13-3B2A804DE2BB}"/>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mj-lt"/>
                </a:endParaRPr>
              </a:p>
            </p:txBody>
          </p:sp>
          <p:sp>
            <p:nvSpPr>
              <p:cNvPr id="292" name="手繪多邊形: 圖案 291">
                <a:extLst>
                  <a:ext uri="{FF2B5EF4-FFF2-40B4-BE49-F238E27FC236}">
                    <a16:creationId xmlns:a16="http://schemas.microsoft.com/office/drawing/2014/main" id="{CF06C327-3D82-49CD-BCB2-16E14185CDC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305" name="手繪多邊形: 圖案 304">
                <a:extLst>
                  <a:ext uri="{FF2B5EF4-FFF2-40B4-BE49-F238E27FC236}">
                    <a16:creationId xmlns:a16="http://schemas.microsoft.com/office/drawing/2014/main" id="{C60E3718-E389-41E3-86FC-1E4234F43F15}"/>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306" name="手繪多邊形: 圖案 305">
                <a:extLst>
                  <a:ext uri="{FF2B5EF4-FFF2-40B4-BE49-F238E27FC236}">
                    <a16:creationId xmlns:a16="http://schemas.microsoft.com/office/drawing/2014/main" id="{B8808E35-B787-47C9-9A42-6E724486BFB7}"/>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307" name="手繪多邊形: 圖案 306">
                <a:extLst>
                  <a:ext uri="{FF2B5EF4-FFF2-40B4-BE49-F238E27FC236}">
                    <a16:creationId xmlns:a16="http://schemas.microsoft.com/office/drawing/2014/main" id="{0CCC998D-E98D-46D7-BC63-FFD04D1B93BF}"/>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308" name="手繪多邊形: 圖案 307">
                <a:extLst>
                  <a:ext uri="{FF2B5EF4-FFF2-40B4-BE49-F238E27FC236}">
                    <a16:creationId xmlns:a16="http://schemas.microsoft.com/office/drawing/2014/main" id="{D25D9787-AC5F-4494-A215-39BE258576E3}"/>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309" name="手繪多邊形: 圖案 308">
                <a:extLst>
                  <a:ext uri="{FF2B5EF4-FFF2-40B4-BE49-F238E27FC236}">
                    <a16:creationId xmlns:a16="http://schemas.microsoft.com/office/drawing/2014/main" id="{2956FEDB-2DB2-4F21-A56C-7D9445873B9D}"/>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310" name="手繪多邊形: 圖案 309">
                <a:extLst>
                  <a:ext uri="{FF2B5EF4-FFF2-40B4-BE49-F238E27FC236}">
                    <a16:creationId xmlns:a16="http://schemas.microsoft.com/office/drawing/2014/main" id="{2EAF9211-EBA4-4C1C-AAE1-51564C934B41}"/>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grpSp>
        <p:sp>
          <p:nvSpPr>
            <p:cNvPr id="201" name="手繪多邊形: 圖案 200">
              <a:extLst>
                <a:ext uri="{FF2B5EF4-FFF2-40B4-BE49-F238E27FC236}">
                  <a16:creationId xmlns:a16="http://schemas.microsoft.com/office/drawing/2014/main" id="{A92CAFFF-656D-4A65-B095-C7AE0945087E}"/>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02" name="手繪多邊形: 圖案 201">
              <a:extLst>
                <a:ext uri="{FF2B5EF4-FFF2-40B4-BE49-F238E27FC236}">
                  <a16:creationId xmlns:a16="http://schemas.microsoft.com/office/drawing/2014/main" id="{773A9717-E229-40D8-A591-11E150620F8F}"/>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03" name="手繪多邊形: 圖案 202">
              <a:extLst>
                <a:ext uri="{FF2B5EF4-FFF2-40B4-BE49-F238E27FC236}">
                  <a16:creationId xmlns:a16="http://schemas.microsoft.com/office/drawing/2014/main" id="{2EC99132-1CB5-48EC-998B-217A9766F785}"/>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38" name="手繪多邊形: 圖案 237">
              <a:extLst>
                <a:ext uri="{FF2B5EF4-FFF2-40B4-BE49-F238E27FC236}">
                  <a16:creationId xmlns:a16="http://schemas.microsoft.com/office/drawing/2014/main" id="{E0D8AB38-E844-4D32-AC21-F1733C354809}"/>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39" name="手繪多邊形: 圖案 238">
              <a:extLst>
                <a:ext uri="{FF2B5EF4-FFF2-40B4-BE49-F238E27FC236}">
                  <a16:creationId xmlns:a16="http://schemas.microsoft.com/office/drawing/2014/main" id="{8FDF6B2B-1609-481D-B689-53844E2A97AC}"/>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40" name="手繪多邊形: 圖案 239">
              <a:extLst>
                <a:ext uri="{FF2B5EF4-FFF2-40B4-BE49-F238E27FC236}">
                  <a16:creationId xmlns:a16="http://schemas.microsoft.com/office/drawing/2014/main" id="{3D532864-60C3-4D0A-86A7-F1DCE0F51982}"/>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41" name="手繪多邊形: 圖案 240">
              <a:extLst>
                <a:ext uri="{FF2B5EF4-FFF2-40B4-BE49-F238E27FC236}">
                  <a16:creationId xmlns:a16="http://schemas.microsoft.com/office/drawing/2014/main" id="{C3B2E8D4-7512-4844-BBCD-CAACEA53F16E}"/>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42" name="手繪多邊形: 圖案 241">
              <a:extLst>
                <a:ext uri="{FF2B5EF4-FFF2-40B4-BE49-F238E27FC236}">
                  <a16:creationId xmlns:a16="http://schemas.microsoft.com/office/drawing/2014/main" id="{20D4B699-7231-4D2E-B3F6-A8BF1E5A39F9}"/>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43" name="手繪多邊形: 圖案 242">
              <a:extLst>
                <a:ext uri="{FF2B5EF4-FFF2-40B4-BE49-F238E27FC236}">
                  <a16:creationId xmlns:a16="http://schemas.microsoft.com/office/drawing/2014/main" id="{3BF11BF6-B036-42DD-9969-11427342991F}"/>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44" name="手繪多邊形: 圖案 243">
              <a:extLst>
                <a:ext uri="{FF2B5EF4-FFF2-40B4-BE49-F238E27FC236}">
                  <a16:creationId xmlns:a16="http://schemas.microsoft.com/office/drawing/2014/main" id="{48E24605-512F-4D4D-ACED-E6D065758FFD}"/>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75" name="手繪多邊形: 圖案 274">
              <a:extLst>
                <a:ext uri="{FF2B5EF4-FFF2-40B4-BE49-F238E27FC236}">
                  <a16:creationId xmlns:a16="http://schemas.microsoft.com/office/drawing/2014/main" id="{77AFC5AB-2A2B-4D35-BF1A-4102CEE76EA2}"/>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276" name="手繪多邊形: 圖案 275">
              <a:extLst>
                <a:ext uri="{FF2B5EF4-FFF2-40B4-BE49-F238E27FC236}">
                  <a16:creationId xmlns:a16="http://schemas.microsoft.com/office/drawing/2014/main" id="{CA7EDC4B-C984-4907-8014-A08048EF540F}"/>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mj-lt"/>
              </a:endParaRPr>
            </a:p>
          </p:txBody>
        </p:sp>
      </p:grpSp>
      <p:grpSp>
        <p:nvGrpSpPr>
          <p:cNvPr id="311" name="圖形 211">
            <a:extLst>
              <a:ext uri="{FF2B5EF4-FFF2-40B4-BE49-F238E27FC236}">
                <a16:creationId xmlns:a16="http://schemas.microsoft.com/office/drawing/2014/main" id="{E8E68237-25B9-468C-80E8-34716B2AE555}"/>
              </a:ext>
            </a:extLst>
          </p:cNvPr>
          <p:cNvGrpSpPr/>
          <p:nvPr/>
        </p:nvGrpSpPr>
        <p:grpSpPr>
          <a:xfrm>
            <a:off x="7988409" y="3066857"/>
            <a:ext cx="172020" cy="210110"/>
            <a:chOff x="6880167" y="2925402"/>
            <a:chExt cx="551412" cy="630183"/>
          </a:xfrm>
          <a:solidFill>
            <a:schemeClr val="tx1"/>
          </a:solidFill>
        </p:grpSpPr>
        <p:sp>
          <p:nvSpPr>
            <p:cNvPr id="312" name="手繪多邊形: 圖案 311">
              <a:extLst>
                <a:ext uri="{FF2B5EF4-FFF2-40B4-BE49-F238E27FC236}">
                  <a16:creationId xmlns:a16="http://schemas.microsoft.com/office/drawing/2014/main" id="{66E28089-7A39-474D-8700-35EE14688F0A}"/>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313" name="手繪多邊形: 圖案 312">
              <a:extLst>
                <a:ext uri="{FF2B5EF4-FFF2-40B4-BE49-F238E27FC236}">
                  <a16:creationId xmlns:a16="http://schemas.microsoft.com/office/drawing/2014/main" id="{82F9FC01-FC67-4AEB-8C9E-F6E12409D9E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bg1"/>
                </a:solidFill>
                <a:latin typeface="+mj-lt"/>
              </a:endParaRPr>
            </a:p>
          </p:txBody>
        </p:sp>
        <p:sp>
          <p:nvSpPr>
            <p:cNvPr id="314" name="手繪多邊形: 圖案 313">
              <a:extLst>
                <a:ext uri="{FF2B5EF4-FFF2-40B4-BE49-F238E27FC236}">
                  <a16:creationId xmlns:a16="http://schemas.microsoft.com/office/drawing/2014/main" id="{05D14FEE-F028-46CC-A152-3DFB0C31A955}"/>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bg1"/>
                </a:solidFill>
                <a:latin typeface="+mj-lt"/>
              </a:endParaRPr>
            </a:p>
          </p:txBody>
        </p:sp>
      </p:grpSp>
      <p:sp>
        <p:nvSpPr>
          <p:cNvPr id="315" name="文字方塊 314">
            <a:extLst>
              <a:ext uri="{FF2B5EF4-FFF2-40B4-BE49-F238E27FC236}">
                <a16:creationId xmlns:a16="http://schemas.microsoft.com/office/drawing/2014/main" id="{6F64CE75-73E3-49E1-AD2F-59C36770480B}"/>
              </a:ext>
            </a:extLst>
          </p:cNvPr>
          <p:cNvSpPr txBox="1"/>
          <p:nvPr/>
        </p:nvSpPr>
        <p:spPr>
          <a:xfrm>
            <a:off x="1669684" y="1960724"/>
            <a:ext cx="1008800" cy="230832"/>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bg1"/>
                </a:solidFill>
                <a:latin typeface="+mj-lt"/>
                <a:ea typeface="微軟正黑體"/>
                <a:cs typeface="Arial" panose="020B0604020202020204" pitchFamily="34" charset="0"/>
              </a:rPr>
              <a:t>Local user</a:t>
            </a:r>
          </a:p>
        </p:txBody>
      </p:sp>
      <p:pic>
        <p:nvPicPr>
          <p:cNvPr id="316" name="圖形 315">
            <a:extLst>
              <a:ext uri="{FF2B5EF4-FFF2-40B4-BE49-F238E27FC236}">
                <a16:creationId xmlns:a16="http://schemas.microsoft.com/office/drawing/2014/main" id="{A83B1F37-7C31-4985-8992-B844E896A795}"/>
              </a:ext>
            </a:extLst>
          </p:cNvPr>
          <p:cNvPicPr>
            <a:picLocks noChangeAspect="1"/>
          </p:cNvPicPr>
          <p:nvPr/>
        </p:nvPicPr>
        <p:blipFill>
          <a:blip r:embed="rId5">
            <a:extLst>
              <a:ext uri="{96DAC541-7B7A-43D3-8B79-37D633B846F1}">
                <asvg:svgBlip xmlns:asvg="http://schemas.microsoft.com/office/drawing/2016/SVG/main" r:embed="rId10"/>
              </a:ext>
            </a:extLst>
          </a:blip>
          <a:stretch>
            <a:fillRect/>
          </a:stretch>
        </p:blipFill>
        <p:spPr>
          <a:xfrm>
            <a:off x="1512248" y="1681272"/>
            <a:ext cx="293825" cy="279391"/>
          </a:xfrm>
          <a:prstGeom prst="rect">
            <a:avLst/>
          </a:prstGeom>
        </p:spPr>
      </p:pic>
      <p:grpSp>
        <p:nvGrpSpPr>
          <p:cNvPr id="321" name="群組 320">
            <a:extLst>
              <a:ext uri="{FF2B5EF4-FFF2-40B4-BE49-F238E27FC236}">
                <a16:creationId xmlns:a16="http://schemas.microsoft.com/office/drawing/2014/main" id="{A83E0AE9-DE75-488F-A8B6-34FF8CD69EC6}"/>
              </a:ext>
            </a:extLst>
          </p:cNvPr>
          <p:cNvGrpSpPr/>
          <p:nvPr/>
        </p:nvGrpSpPr>
        <p:grpSpPr>
          <a:xfrm>
            <a:off x="965509" y="3679380"/>
            <a:ext cx="805879" cy="534696"/>
            <a:chOff x="672980" y="1966505"/>
            <a:chExt cx="1057450" cy="651099"/>
          </a:xfrm>
          <a:noFill/>
        </p:grpSpPr>
        <p:sp>
          <p:nvSpPr>
            <p:cNvPr id="322" name="手繪多邊形: 圖案 321">
              <a:extLst>
                <a:ext uri="{FF2B5EF4-FFF2-40B4-BE49-F238E27FC236}">
                  <a16:creationId xmlns:a16="http://schemas.microsoft.com/office/drawing/2014/main" id="{CFB3F76A-A50E-4552-AEB3-2181470588E2}"/>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bg1"/>
              </a:solidFill>
              <a:prstDash val="solid"/>
              <a:miter/>
            </a:ln>
          </p:spPr>
          <p:txBody>
            <a:bodyPr wrap="square" rtlCol="0" anchor="ctr">
              <a:noAutofit/>
            </a:bodyPr>
            <a:lstStyle/>
            <a:p>
              <a:endParaRPr lang="zh-TW" altLang="en-US" sz="1800">
                <a:solidFill>
                  <a:schemeClr val="bg1"/>
                </a:solidFill>
                <a:latin typeface="+mj-lt"/>
                <a:cs typeface="Arial" panose="020B0604020202020204" pitchFamily="34" charset="0"/>
              </a:endParaRPr>
            </a:p>
          </p:txBody>
        </p:sp>
        <p:sp>
          <p:nvSpPr>
            <p:cNvPr id="323" name="手繪多邊形: 圖案 322">
              <a:extLst>
                <a:ext uri="{FF2B5EF4-FFF2-40B4-BE49-F238E27FC236}">
                  <a16:creationId xmlns:a16="http://schemas.microsoft.com/office/drawing/2014/main" id="{F979B78B-E025-48A3-BA91-528466673A84}"/>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bg1"/>
              </a:solidFill>
              <a:prstDash val="solid"/>
              <a:miter/>
            </a:ln>
          </p:spPr>
          <p:txBody>
            <a:bodyPr wrap="square" rtlCol="0" anchor="ctr">
              <a:noAutofit/>
            </a:bodyPr>
            <a:lstStyle/>
            <a:p>
              <a:endParaRPr lang="zh-TW" altLang="en-US" sz="1800">
                <a:solidFill>
                  <a:schemeClr val="bg1"/>
                </a:solidFill>
                <a:latin typeface="+mj-lt"/>
                <a:cs typeface="Arial" panose="020B0604020202020204" pitchFamily="34" charset="0"/>
              </a:endParaRPr>
            </a:p>
          </p:txBody>
        </p:sp>
      </p:grpSp>
      <p:sp>
        <p:nvSpPr>
          <p:cNvPr id="324" name="文字方塊 323">
            <a:extLst>
              <a:ext uri="{FF2B5EF4-FFF2-40B4-BE49-F238E27FC236}">
                <a16:creationId xmlns:a16="http://schemas.microsoft.com/office/drawing/2014/main" id="{3729410E-1962-4525-8E4E-E6E1CA136F2A}"/>
              </a:ext>
            </a:extLst>
          </p:cNvPr>
          <p:cNvSpPr txBox="1"/>
          <p:nvPr/>
        </p:nvSpPr>
        <p:spPr>
          <a:xfrm>
            <a:off x="970285" y="4225930"/>
            <a:ext cx="1008800" cy="230832"/>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bg1"/>
                </a:solidFill>
                <a:latin typeface="+mj-lt"/>
                <a:ea typeface="微軟正黑體"/>
                <a:cs typeface="Arial" panose="020B0604020202020204" pitchFamily="34" charset="0"/>
              </a:rPr>
              <a:t>Local user</a:t>
            </a:r>
          </a:p>
        </p:txBody>
      </p:sp>
      <p:pic>
        <p:nvPicPr>
          <p:cNvPr id="325" name="圖形 324">
            <a:extLst>
              <a:ext uri="{FF2B5EF4-FFF2-40B4-BE49-F238E27FC236}">
                <a16:creationId xmlns:a16="http://schemas.microsoft.com/office/drawing/2014/main" id="{DD9D457A-A143-4143-A859-E216FC09E2C3}"/>
              </a:ext>
            </a:extLst>
          </p:cNvPr>
          <p:cNvPicPr>
            <a:picLocks noChangeAspect="1"/>
          </p:cNvPicPr>
          <p:nvPr/>
        </p:nvPicPr>
        <p:blipFill>
          <a:blip r:embed="rId5">
            <a:extLst>
              <a:ext uri="{96DAC541-7B7A-43D3-8B79-37D633B846F1}">
                <asvg:svgBlip xmlns:asvg="http://schemas.microsoft.com/office/drawing/2016/SVG/main" r:embed="rId10"/>
              </a:ext>
            </a:extLst>
          </a:blip>
          <a:stretch>
            <a:fillRect/>
          </a:stretch>
        </p:blipFill>
        <p:spPr>
          <a:xfrm>
            <a:off x="812848" y="3946478"/>
            <a:ext cx="293825" cy="279391"/>
          </a:xfrm>
          <a:prstGeom prst="rect">
            <a:avLst/>
          </a:prstGeom>
        </p:spPr>
      </p:pic>
      <p:sp>
        <p:nvSpPr>
          <p:cNvPr id="192" name="文字方塊 191">
            <a:extLst>
              <a:ext uri="{FF2B5EF4-FFF2-40B4-BE49-F238E27FC236}">
                <a16:creationId xmlns:a16="http://schemas.microsoft.com/office/drawing/2014/main" id="{10748BF9-79FD-4154-AFB2-3FEE9DFA08D5}"/>
              </a:ext>
            </a:extLst>
          </p:cNvPr>
          <p:cNvSpPr txBox="1"/>
          <p:nvPr/>
        </p:nvSpPr>
        <p:spPr>
          <a:xfrm>
            <a:off x="6270736" y="3945877"/>
            <a:ext cx="940072" cy="253916"/>
          </a:xfrm>
          <a:prstGeom prst="rect">
            <a:avLst/>
          </a:prstGeom>
          <a:noFill/>
        </p:spPr>
        <p:txBody>
          <a:bodyPr wrap="square" lIns="91440" tIns="45720" rIns="91440" bIns="45720" anchor="t">
            <a:spAutoFit/>
          </a:bodyPr>
          <a:lstStyle/>
          <a:p>
            <a:pPr marL="0" marR="0" lvl="0" indent="0" algn="l" defTabSz="914400">
              <a:lnSpc>
                <a:spcPct val="100000"/>
              </a:lnSpc>
              <a:spcBef>
                <a:spcPts val="0"/>
              </a:spcBef>
              <a:spcAft>
                <a:spcPts val="0"/>
              </a:spcAft>
              <a:buClr>
                <a:srgbClr val="000000"/>
              </a:buClr>
              <a:buSzTx/>
              <a:buNone/>
              <a:tabLst/>
              <a:defRPr/>
            </a:pPr>
            <a:r>
              <a:rPr lang="zh-TW" altLang="en-US" sz="1050" b="1">
                <a:solidFill>
                  <a:schemeClr val="bg1"/>
                </a:solidFill>
                <a:latin typeface="+mj-lt"/>
                <a:ea typeface="微軟正黑體"/>
              </a:rPr>
              <a:t>Snapshot</a:t>
            </a:r>
            <a:endParaRPr lang="zh-TW">
              <a:solidFill>
                <a:schemeClr val="bg1"/>
              </a:solidFill>
              <a:latin typeface="+mj-lt"/>
            </a:endParaRPr>
          </a:p>
        </p:txBody>
      </p:sp>
    </p:spTree>
    <p:extLst>
      <p:ext uri="{BB962C8B-B14F-4D97-AF65-F5344CB8AC3E}">
        <p14:creationId xmlns:p14="http://schemas.microsoft.com/office/powerpoint/2010/main" val="3486084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B7B65-636A-4E01-8271-CFE2841AF53B}"/>
              </a:ext>
            </a:extLst>
          </p:cNvPr>
          <p:cNvSpPr>
            <a:spLocks noGrp="1"/>
          </p:cNvSpPr>
          <p:nvPr>
            <p:ph type="title"/>
          </p:nvPr>
        </p:nvSpPr>
        <p:spPr/>
        <p:txBody>
          <a:bodyPr>
            <a:noAutofit/>
          </a:bodyPr>
          <a:lstStyle/>
          <a:p>
            <a:r>
              <a:rPr lang="zh-CN" altLang="en-US" dirty="0"/>
              <a:t>Hyper Data </a:t>
            </a:r>
            <a:r>
              <a:rPr lang="zh-CN" altLang="en-US"/>
              <a:t>Protector </a:t>
            </a:r>
            <a:r>
              <a:rPr lang="en-US" altLang="zh-CN"/>
              <a:t>:  </a:t>
            </a:r>
            <a:r>
              <a:rPr lang="en-US" altLang="zh-TW" dirty="0">
                <a:sym typeface="Arial" panose="020B0604020202020204" pitchFamily="34" charset="0"/>
              </a:rPr>
              <a:t>All-in-one active backup solution for </a:t>
            </a:r>
            <a:r>
              <a:rPr lang="en-US" altLang="zh-TW">
                <a:sym typeface="Arial" panose="020B0604020202020204" pitchFamily="34" charset="0"/>
              </a:rPr>
              <a:t>virtual machines</a:t>
            </a:r>
            <a:endParaRPr lang="zh-CN" altLang="en-US" dirty="0"/>
          </a:p>
        </p:txBody>
      </p:sp>
      <p:sp>
        <p:nvSpPr>
          <p:cNvPr id="5" name="Google Shape;83;p16">
            <a:extLst>
              <a:ext uri="{FF2B5EF4-FFF2-40B4-BE49-F238E27FC236}">
                <a16:creationId xmlns:a16="http://schemas.microsoft.com/office/drawing/2014/main" id="{01E565C2-0D32-FB4D-871A-4C68C06A2614}"/>
              </a:ext>
            </a:extLst>
          </p:cNvPr>
          <p:cNvSpPr txBox="1">
            <a:spLocks/>
          </p:cNvSpPr>
          <p:nvPr/>
        </p:nvSpPr>
        <p:spPr>
          <a:xfrm>
            <a:off x="493586" y="1036344"/>
            <a:ext cx="6858593" cy="1342062"/>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285750">
              <a:spcBef>
                <a:spcPts val="0"/>
              </a:spcBef>
              <a:buClr>
                <a:schemeClr val="bg1"/>
              </a:buClr>
              <a:buSzPts val="1800"/>
            </a:pPr>
            <a:r>
              <a:rPr lang="en-US" altLang="zh-TW" sz="1800" dirty="0">
                <a:solidFill>
                  <a:schemeClr val="bg1"/>
                </a:solidFill>
                <a:latin typeface="+mj-lt"/>
              </a:rPr>
              <a:t>Supports VMware, Microsoft Hyper-V</a:t>
            </a:r>
          </a:p>
          <a:p>
            <a:pPr marL="400050" indent="-285750">
              <a:spcBef>
                <a:spcPts val="0"/>
              </a:spcBef>
              <a:buClr>
                <a:schemeClr val="bg1"/>
              </a:buClr>
              <a:buSzPts val="1800"/>
            </a:pPr>
            <a:r>
              <a:rPr lang="en-US" altLang="zh-TW" sz="1800" dirty="0">
                <a:solidFill>
                  <a:schemeClr val="bg1"/>
                </a:solidFill>
                <a:latin typeface="+mj-lt"/>
                <a:sym typeface="Arial" panose="020B0604020202020204" pitchFamily="34" charset="0"/>
              </a:rPr>
              <a:t>Unlimited VM backups </a:t>
            </a:r>
            <a:r>
              <a:rPr lang="en-US" altLang="zh-TW" sz="1800">
                <a:solidFill>
                  <a:schemeClr val="bg1"/>
                </a:solidFill>
                <a:latin typeface="+mj-lt"/>
                <a:sym typeface="Arial" panose="020B0604020202020204" pitchFamily="34" charset="0"/>
              </a:rPr>
              <a:t>and license-free</a:t>
            </a:r>
            <a:endParaRPr lang="en-US" altLang="zh-TW" sz="1800" dirty="0">
              <a:solidFill>
                <a:schemeClr val="bg1"/>
              </a:solidFill>
              <a:latin typeface="+mj-lt"/>
            </a:endParaRPr>
          </a:p>
          <a:p>
            <a:pPr marL="400050" indent="-285750">
              <a:spcBef>
                <a:spcPts val="0"/>
              </a:spcBef>
              <a:buClr>
                <a:schemeClr val="bg1"/>
              </a:buClr>
              <a:buSzPts val="1800"/>
            </a:pPr>
            <a:r>
              <a:rPr lang="af-ZA" altLang="zh-TW" sz="1800" dirty="0">
                <a:solidFill>
                  <a:schemeClr val="bg1"/>
                </a:solidFill>
                <a:latin typeface="+mj-lt"/>
                <a:sym typeface="Arial" panose="020B0604020202020204" pitchFamily="34" charset="0"/>
              </a:rPr>
              <a:t>Active backup </a:t>
            </a:r>
            <a:r>
              <a:rPr lang="af-ZA" altLang="zh-TW" sz="1800">
                <a:solidFill>
                  <a:schemeClr val="bg1"/>
                </a:solidFill>
                <a:latin typeface="+mj-lt"/>
                <a:sym typeface="Arial" panose="020B0604020202020204" pitchFamily="34" charset="0"/>
              </a:rPr>
              <a:t>solution </a:t>
            </a:r>
            <a:endParaRPr lang="en-US" altLang="zh-TW" sz="1800" dirty="0">
              <a:solidFill>
                <a:schemeClr val="bg1"/>
              </a:solidFill>
              <a:latin typeface="+mj-lt"/>
            </a:endParaRPr>
          </a:p>
          <a:p>
            <a:pPr marL="400050" indent="-285750">
              <a:spcBef>
                <a:spcPts val="0"/>
              </a:spcBef>
              <a:buClr>
                <a:schemeClr val="bg1"/>
              </a:buClr>
              <a:buSzPts val="1800"/>
            </a:pPr>
            <a:r>
              <a:rPr lang="en-US" altLang="zh-TW" sz="1800" dirty="0">
                <a:solidFill>
                  <a:schemeClr val="bg1"/>
                </a:solidFill>
                <a:latin typeface="+mj-lt"/>
              </a:rPr>
              <a:t>Restore at any time point</a:t>
            </a:r>
          </a:p>
        </p:txBody>
      </p:sp>
      <p:grpSp>
        <p:nvGrpSpPr>
          <p:cNvPr id="6" name="群組 5">
            <a:extLst>
              <a:ext uri="{FF2B5EF4-FFF2-40B4-BE49-F238E27FC236}">
                <a16:creationId xmlns:a16="http://schemas.microsoft.com/office/drawing/2014/main" id="{2C229C1B-2E10-AA4F-85A5-1889D081115B}"/>
              </a:ext>
            </a:extLst>
          </p:cNvPr>
          <p:cNvGrpSpPr/>
          <p:nvPr/>
        </p:nvGrpSpPr>
        <p:grpSpPr>
          <a:xfrm>
            <a:off x="795152" y="2330559"/>
            <a:ext cx="7032076" cy="2485729"/>
            <a:chOff x="717590" y="1858237"/>
            <a:chExt cx="7648594" cy="2703658"/>
          </a:xfrm>
        </p:grpSpPr>
        <p:grpSp>
          <p:nvGrpSpPr>
            <p:cNvPr id="7" name="群組 6">
              <a:extLst>
                <a:ext uri="{FF2B5EF4-FFF2-40B4-BE49-F238E27FC236}">
                  <a16:creationId xmlns:a16="http://schemas.microsoft.com/office/drawing/2014/main" id="{8BB581AB-39B2-3F44-B79A-1714AAC17EC7}"/>
                </a:ext>
              </a:extLst>
            </p:cNvPr>
            <p:cNvGrpSpPr/>
            <p:nvPr/>
          </p:nvGrpSpPr>
          <p:grpSpPr>
            <a:xfrm>
              <a:off x="717590" y="2571749"/>
              <a:ext cx="2059010" cy="1963011"/>
              <a:chOff x="717589" y="2231079"/>
              <a:chExt cx="2416341" cy="2303682"/>
            </a:xfrm>
          </p:grpSpPr>
          <p:pic>
            <p:nvPicPr>
              <p:cNvPr id="14" name="圖形 13">
                <a:extLst>
                  <a:ext uri="{FF2B5EF4-FFF2-40B4-BE49-F238E27FC236}">
                    <a16:creationId xmlns:a16="http://schemas.microsoft.com/office/drawing/2014/main" id="{3BF054B3-FDBD-214B-A351-00CA63AA521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7589" y="2231079"/>
                <a:ext cx="2416341" cy="2303682"/>
              </a:xfrm>
              <a:prstGeom prst="rect">
                <a:avLst/>
              </a:prstGeom>
            </p:spPr>
          </p:pic>
          <p:pic>
            <p:nvPicPr>
              <p:cNvPr id="15" name="圖形 14">
                <a:extLst>
                  <a:ext uri="{FF2B5EF4-FFF2-40B4-BE49-F238E27FC236}">
                    <a16:creationId xmlns:a16="http://schemas.microsoft.com/office/drawing/2014/main" id="{007FCE6F-F25F-8A4B-BEE9-659EE0F4DFC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78867" y="2485642"/>
                <a:ext cx="772857" cy="772857"/>
              </a:xfrm>
              <a:prstGeom prst="rect">
                <a:avLst/>
              </a:prstGeom>
            </p:spPr>
          </p:pic>
        </p:grpSp>
        <p:pic>
          <p:nvPicPr>
            <p:cNvPr id="8" name="圖形 7">
              <a:extLst>
                <a:ext uri="{FF2B5EF4-FFF2-40B4-BE49-F238E27FC236}">
                  <a16:creationId xmlns:a16="http://schemas.microsoft.com/office/drawing/2014/main" id="{E456A7AD-607E-674D-A811-0E6821B5EB4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174" y="2571749"/>
              <a:ext cx="2059010" cy="1963011"/>
            </a:xfrm>
            <a:prstGeom prst="rect">
              <a:avLst/>
            </a:prstGeom>
          </p:spPr>
        </p:pic>
        <p:pic>
          <p:nvPicPr>
            <p:cNvPr id="9" name="圖形 8">
              <a:extLst>
                <a:ext uri="{FF2B5EF4-FFF2-40B4-BE49-F238E27FC236}">
                  <a16:creationId xmlns:a16="http://schemas.microsoft.com/office/drawing/2014/main" id="{E2E4D19A-1536-4B4D-94C0-DFC33C8C9A76}"/>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r="56132"/>
            <a:stretch/>
          </p:blipFill>
          <p:spPr>
            <a:xfrm>
              <a:off x="7551341" y="2831018"/>
              <a:ext cx="611472" cy="573861"/>
            </a:xfrm>
            <a:prstGeom prst="rect">
              <a:avLst/>
            </a:prstGeom>
          </p:spPr>
        </p:pic>
        <p:pic>
          <p:nvPicPr>
            <p:cNvPr id="10" name="圖形 9">
              <a:extLst>
                <a:ext uri="{FF2B5EF4-FFF2-40B4-BE49-F238E27FC236}">
                  <a16:creationId xmlns:a16="http://schemas.microsoft.com/office/drawing/2014/main" id="{DB11C5F7-F118-9E4E-81DA-63C7ABDBA2C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104050" y="2227902"/>
              <a:ext cx="2333993" cy="2333993"/>
            </a:xfrm>
            <a:prstGeom prst="rect">
              <a:avLst/>
            </a:prstGeom>
          </p:spPr>
        </p:pic>
        <p:pic>
          <p:nvPicPr>
            <p:cNvPr id="11" name="圖形 10">
              <a:extLst>
                <a:ext uri="{FF2B5EF4-FFF2-40B4-BE49-F238E27FC236}">
                  <a16:creationId xmlns:a16="http://schemas.microsoft.com/office/drawing/2014/main" id="{73977824-7C65-3F49-9734-C0CF985C59C3}"/>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962773" y="3740430"/>
              <a:ext cx="1063091" cy="462779"/>
            </a:xfrm>
            <a:prstGeom prst="rect">
              <a:avLst/>
            </a:prstGeom>
          </p:spPr>
        </p:pic>
        <p:pic>
          <p:nvPicPr>
            <p:cNvPr id="12" name="圖形 11">
              <a:extLst>
                <a:ext uri="{FF2B5EF4-FFF2-40B4-BE49-F238E27FC236}">
                  <a16:creationId xmlns:a16="http://schemas.microsoft.com/office/drawing/2014/main" id="{2BCCBBA2-8DE2-2F42-BF81-EAFE3EC2DDFD}"/>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5491735" y="3740430"/>
              <a:ext cx="1063091" cy="462779"/>
            </a:xfrm>
            <a:prstGeom prst="rect">
              <a:avLst/>
            </a:prstGeom>
          </p:spPr>
        </p:pic>
        <p:pic>
          <p:nvPicPr>
            <p:cNvPr id="13" name="圖片 12" descr="一張含有 畫畫, 傘 的圖片&#10;&#10;自動產生的描述">
              <a:extLst>
                <a:ext uri="{FF2B5EF4-FFF2-40B4-BE49-F238E27FC236}">
                  <a16:creationId xmlns:a16="http://schemas.microsoft.com/office/drawing/2014/main" id="{F1C92EE6-1B32-EC44-943A-0111126B541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744611" y="1858237"/>
              <a:ext cx="888040" cy="888040"/>
            </a:xfrm>
            <a:prstGeom prst="rect">
              <a:avLst/>
            </a:prstGeom>
          </p:spPr>
        </p:pic>
      </p:grpSp>
      <p:pic>
        <p:nvPicPr>
          <p:cNvPr id="19" name="圖形 18">
            <a:extLst>
              <a:ext uri="{FF2B5EF4-FFF2-40B4-BE49-F238E27FC236}">
                <a16:creationId xmlns:a16="http://schemas.microsoft.com/office/drawing/2014/main" id="{18FA1B93-3440-0E4E-9778-712C5ED06E89}"/>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45137" y="2862322"/>
            <a:ext cx="819123" cy="108209"/>
          </a:xfrm>
          <a:prstGeom prst="rect">
            <a:avLst/>
          </a:prstGeom>
        </p:spPr>
      </p:pic>
      <p:sp>
        <p:nvSpPr>
          <p:cNvPr id="21" name="文字方塊 20">
            <a:extLst>
              <a:ext uri="{FF2B5EF4-FFF2-40B4-BE49-F238E27FC236}">
                <a16:creationId xmlns:a16="http://schemas.microsoft.com/office/drawing/2014/main" id="{B3302A2F-F62F-C24B-911F-51DFAE4A998E}"/>
              </a:ext>
            </a:extLst>
          </p:cNvPr>
          <p:cNvSpPr txBox="1"/>
          <p:nvPr/>
        </p:nvSpPr>
        <p:spPr>
          <a:xfrm>
            <a:off x="7311838" y="2762537"/>
            <a:ext cx="1617751" cy="307777"/>
          </a:xfrm>
          <a:prstGeom prst="rect">
            <a:avLst/>
          </a:prstGeom>
          <a:noFill/>
        </p:spPr>
        <p:txBody>
          <a:bodyPr wrap="none" rtlCol="0">
            <a:spAutoFit/>
          </a:bodyPr>
          <a:lstStyle/>
          <a:p>
            <a:r>
              <a:rPr kumimoji="1" lang="en-US" altLang="zh-TW" dirty="0">
                <a:solidFill>
                  <a:schemeClr val="bg1"/>
                </a:solidFill>
              </a:rPr>
              <a:t>Microsoft Hyper-V</a:t>
            </a:r>
            <a:endParaRPr kumimoji="1" lang="zh-TW" altLang="en-US" dirty="0">
              <a:solidFill>
                <a:schemeClr val="bg1"/>
              </a:solidFill>
            </a:endParaRPr>
          </a:p>
        </p:txBody>
      </p:sp>
      <p:sp>
        <p:nvSpPr>
          <p:cNvPr id="22" name="文字方塊 21">
            <a:extLst>
              <a:ext uri="{FF2B5EF4-FFF2-40B4-BE49-F238E27FC236}">
                <a16:creationId xmlns:a16="http://schemas.microsoft.com/office/drawing/2014/main" id="{88F2C2E5-63E8-1F49-B399-C372F133C982}"/>
              </a:ext>
            </a:extLst>
          </p:cNvPr>
          <p:cNvSpPr txBox="1"/>
          <p:nvPr/>
        </p:nvSpPr>
        <p:spPr>
          <a:xfrm>
            <a:off x="5245796" y="2295430"/>
            <a:ext cx="1866217" cy="307777"/>
          </a:xfrm>
          <a:prstGeom prst="rect">
            <a:avLst/>
          </a:prstGeom>
          <a:noFill/>
        </p:spPr>
        <p:txBody>
          <a:bodyPr wrap="none" rtlCol="0">
            <a:spAutoFit/>
          </a:bodyPr>
          <a:lstStyle/>
          <a:p>
            <a:r>
              <a:rPr kumimoji="1" lang="en-US" altLang="zh-TW" dirty="0">
                <a:solidFill>
                  <a:schemeClr val="bg1"/>
                </a:solidFill>
              </a:rPr>
              <a:t>Hyper Data Protector</a:t>
            </a:r>
            <a:endParaRPr kumimoji="1" lang="zh-TW" altLang="en-US" dirty="0">
              <a:solidFill>
                <a:schemeClr val="bg1"/>
              </a:solidFill>
            </a:endParaRPr>
          </a:p>
        </p:txBody>
      </p:sp>
    </p:spTree>
    <p:extLst>
      <p:ext uri="{BB962C8B-B14F-4D97-AF65-F5344CB8AC3E}">
        <p14:creationId xmlns:p14="http://schemas.microsoft.com/office/powerpoint/2010/main" val="1353824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C46E29-CBE4-AC43-B186-59C8163E32FD}"/>
              </a:ext>
            </a:extLst>
          </p:cNvPr>
          <p:cNvSpPr>
            <a:spLocks noGrp="1"/>
          </p:cNvSpPr>
          <p:nvPr>
            <p:ph type="title"/>
          </p:nvPr>
        </p:nvSpPr>
        <p:spPr>
          <a:xfrm>
            <a:off x="389728" y="1"/>
            <a:ext cx="8754272" cy="949204"/>
          </a:xfrm>
        </p:spPr>
        <p:txBody>
          <a:bodyPr>
            <a:noAutofit/>
          </a:bodyPr>
          <a:lstStyle/>
          <a:p>
            <a:r>
              <a:rPr lang="en-US" altLang="zh-CN" dirty="0" err="1"/>
              <a:t>Boxafe</a:t>
            </a:r>
            <a:r>
              <a:rPr lang="en-US" altLang="zh-CN" dirty="0"/>
              <a:t>: </a:t>
            </a:r>
            <a:r>
              <a:rPr lang="en-US" altLang="zh-CN"/>
              <a:t> </a:t>
            </a:r>
            <a:br>
              <a:rPr lang="en-US" altLang="zh-CN" dirty="0"/>
            </a:br>
            <a:r>
              <a:rPr lang="en-US" altLang="zh-CN" sz="1900" dirty="0"/>
              <a:t>Comprehensive</a:t>
            </a:r>
            <a:r>
              <a:rPr lang="zh-CN" altLang="en-US" sz="1900" dirty="0"/>
              <a:t> </a:t>
            </a:r>
            <a:r>
              <a:rPr lang="en-US" altLang="zh-CN" sz="1900" dirty="0"/>
              <a:t>Backup</a:t>
            </a:r>
            <a:r>
              <a:rPr lang="zh-CN" altLang="en-US" sz="1900" dirty="0"/>
              <a:t> </a:t>
            </a:r>
            <a:r>
              <a:rPr lang="en-US" altLang="zh-CN" sz="1900" dirty="0"/>
              <a:t>Solution</a:t>
            </a:r>
            <a:r>
              <a:rPr lang="zh-CN" altLang="en-US" sz="1900" dirty="0"/>
              <a:t> </a:t>
            </a:r>
            <a:r>
              <a:rPr lang="en-US" altLang="zh-CN" sz="1900" dirty="0"/>
              <a:t>for</a:t>
            </a:r>
            <a:r>
              <a:rPr lang="zh-CN" altLang="en-US" sz="1900" dirty="0"/>
              <a:t> G</a:t>
            </a:r>
            <a:r>
              <a:rPr lang="en-US" altLang="zh-CN" sz="1900" dirty="0" err="1"/>
              <a:t>oogle</a:t>
            </a:r>
            <a:r>
              <a:rPr lang="zh-CN" altLang="en-US" sz="1900" dirty="0"/>
              <a:t>™ </a:t>
            </a:r>
            <a:r>
              <a:rPr lang="en-US" altLang="zh-CN" sz="1900" dirty="0"/>
              <a:t>Suite</a:t>
            </a:r>
            <a:r>
              <a:rPr lang="zh-CN" altLang="en-US" sz="1900" dirty="0"/>
              <a:t> </a:t>
            </a:r>
            <a:r>
              <a:rPr lang="en-US" altLang="zh-CN" sz="1900" dirty="0"/>
              <a:t>and</a:t>
            </a:r>
            <a:r>
              <a:rPr lang="zh-CN" altLang="en-US" sz="1900" dirty="0"/>
              <a:t> </a:t>
            </a:r>
            <a:r>
              <a:rPr lang="en-US" altLang="zh-CN" sz="1900" dirty="0"/>
              <a:t>Microsoft 365</a:t>
            </a:r>
            <a:r>
              <a:rPr lang="en-US" altLang="zh-CN" sz="1900" baseline="30000" dirty="0"/>
              <a:t>®</a:t>
            </a:r>
            <a:endParaRPr lang="zh-TW" altLang="en-US" sz="1900" baseline="30000" dirty="0"/>
          </a:p>
        </p:txBody>
      </p:sp>
      <p:sp>
        <p:nvSpPr>
          <p:cNvPr id="3" name="矩形 2">
            <a:extLst>
              <a:ext uri="{FF2B5EF4-FFF2-40B4-BE49-F238E27FC236}">
                <a16:creationId xmlns:a16="http://schemas.microsoft.com/office/drawing/2014/main" id="{FFB35739-FDF9-E241-8415-2862DAC91DC5}"/>
              </a:ext>
            </a:extLst>
          </p:cNvPr>
          <p:cNvSpPr/>
          <p:nvPr/>
        </p:nvSpPr>
        <p:spPr>
          <a:xfrm>
            <a:off x="1252134" y="1094879"/>
            <a:ext cx="6221069" cy="584775"/>
          </a:xfrm>
          <a:prstGeom prst="rect">
            <a:avLst/>
          </a:prstGeom>
        </p:spPr>
        <p:txBody>
          <a:bodyPr wrap="square" lIns="91440" tIns="45720" rIns="91440" bIns="45720" anchor="t">
            <a:spAutoFit/>
          </a:bodyPr>
          <a:lstStyle/>
          <a:p>
            <a:pPr marL="285750" indent="-285750">
              <a:buClr>
                <a:schemeClr val="bg1"/>
              </a:buClr>
              <a:buFont typeface="Arial" panose="020B0604020202020204" pitchFamily="34" charset="0"/>
              <a:buChar char="•"/>
            </a:pPr>
            <a:r>
              <a:rPr lang="en-US" altLang="zh-CN" sz="1600" b="1" dirty="0">
                <a:solidFill>
                  <a:schemeClr val="bg1"/>
                </a:solidFill>
              </a:rPr>
              <a:t>Keep important data in your </a:t>
            </a:r>
            <a:r>
              <a:rPr lang="en-US" altLang="zh-CN" sz="1600" b="1">
                <a:solidFill>
                  <a:schemeClr val="bg1"/>
                </a:solidFill>
              </a:rPr>
              <a:t>hands.</a:t>
            </a:r>
            <a:endParaRPr lang="en-US" altLang="zh-CN" sz="1600" b="1" dirty="0">
              <a:solidFill>
                <a:schemeClr val="bg1"/>
              </a:solidFill>
            </a:endParaRPr>
          </a:p>
          <a:p>
            <a:pPr marL="285750" indent="-285750">
              <a:buClr>
                <a:schemeClr val="bg1"/>
              </a:buClr>
              <a:buFont typeface="Arial" panose="020B0604020202020204" pitchFamily="34" charset="0"/>
              <a:buChar char="•"/>
            </a:pPr>
            <a:r>
              <a:rPr lang="en-US" altLang="zh-CN" sz="1600" b="1" dirty="0">
                <a:solidFill>
                  <a:schemeClr val="bg1"/>
                </a:solidFill>
              </a:rPr>
              <a:t>Move older data out of the cloud to </a:t>
            </a:r>
            <a:r>
              <a:rPr lang="en-US" altLang="zh-CN" sz="1600" b="1">
                <a:solidFill>
                  <a:schemeClr val="bg1"/>
                </a:solidFill>
              </a:rPr>
              <a:t>reduce cost</a:t>
            </a:r>
            <a:endParaRPr lang="en-US" altLang="zh-CN" sz="1600" b="1" dirty="0">
              <a:solidFill>
                <a:schemeClr val="bg1"/>
              </a:solidFill>
            </a:endParaRPr>
          </a:p>
        </p:txBody>
      </p:sp>
      <p:pic>
        <p:nvPicPr>
          <p:cNvPr id="4" name="Picture 15" descr="A picture containing shirt&#10;&#10;Description automatically generated">
            <a:extLst>
              <a:ext uri="{FF2B5EF4-FFF2-40B4-BE49-F238E27FC236}">
                <a16:creationId xmlns:a16="http://schemas.microsoft.com/office/drawing/2014/main" id="{614F78FD-5C2C-3046-A02B-9D4410FF5C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1528" y="1004351"/>
            <a:ext cx="770606" cy="770604"/>
          </a:xfrm>
          <a:prstGeom prst="rect">
            <a:avLst/>
          </a:prstGeom>
        </p:spPr>
      </p:pic>
      <p:pic>
        <p:nvPicPr>
          <p:cNvPr id="8" name="圖片 7">
            <a:extLst>
              <a:ext uri="{FF2B5EF4-FFF2-40B4-BE49-F238E27FC236}">
                <a16:creationId xmlns:a16="http://schemas.microsoft.com/office/drawing/2014/main" id="{96797B96-E61E-BD48-B54E-963B4A5DE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3341" y="2414812"/>
            <a:ext cx="537150" cy="417474"/>
          </a:xfrm>
          <a:prstGeom prst="rect">
            <a:avLst/>
          </a:prstGeom>
        </p:spPr>
      </p:pic>
      <p:pic>
        <p:nvPicPr>
          <p:cNvPr id="9" name="圖片 8">
            <a:extLst>
              <a:ext uri="{FF2B5EF4-FFF2-40B4-BE49-F238E27FC236}">
                <a16:creationId xmlns:a16="http://schemas.microsoft.com/office/drawing/2014/main" id="{269023D6-F72B-2E4F-A537-3B6084591D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0124" y="2965016"/>
            <a:ext cx="603583" cy="469106"/>
          </a:xfrm>
          <a:prstGeom prst="rect">
            <a:avLst/>
          </a:prstGeom>
        </p:spPr>
      </p:pic>
      <p:pic>
        <p:nvPicPr>
          <p:cNvPr id="10" name="圖片 9">
            <a:extLst>
              <a:ext uri="{FF2B5EF4-FFF2-40B4-BE49-F238E27FC236}">
                <a16:creationId xmlns:a16="http://schemas.microsoft.com/office/drawing/2014/main" id="{50E84079-8EEE-A146-A182-92CF37A639F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0124" y="3612510"/>
            <a:ext cx="615938" cy="478708"/>
          </a:xfrm>
          <a:prstGeom prst="rect">
            <a:avLst/>
          </a:prstGeom>
        </p:spPr>
      </p:pic>
      <p:pic>
        <p:nvPicPr>
          <p:cNvPr id="11" name="圖片 10">
            <a:extLst>
              <a:ext uri="{FF2B5EF4-FFF2-40B4-BE49-F238E27FC236}">
                <a16:creationId xmlns:a16="http://schemas.microsoft.com/office/drawing/2014/main" id="{29C49868-32B0-DE4C-831D-EDA6F32B84C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9728" y="4238388"/>
            <a:ext cx="607195" cy="471913"/>
          </a:xfrm>
          <a:prstGeom prst="rect">
            <a:avLst/>
          </a:prstGeom>
        </p:spPr>
      </p:pic>
      <p:sp>
        <p:nvSpPr>
          <p:cNvPr id="12" name="矩形 11">
            <a:extLst>
              <a:ext uri="{FF2B5EF4-FFF2-40B4-BE49-F238E27FC236}">
                <a16:creationId xmlns:a16="http://schemas.microsoft.com/office/drawing/2014/main" id="{CB14EC27-368E-EC4B-A2C4-FC39FAB6B4AE}"/>
              </a:ext>
            </a:extLst>
          </p:cNvPr>
          <p:cNvSpPr/>
          <p:nvPr/>
        </p:nvSpPr>
        <p:spPr>
          <a:xfrm>
            <a:off x="950123" y="2332690"/>
            <a:ext cx="3564995" cy="492443"/>
          </a:xfrm>
          <a:prstGeom prst="rect">
            <a:avLst/>
          </a:prstGeom>
        </p:spPr>
        <p:txBody>
          <a:bodyPr wrap="square" lIns="91440" tIns="45720" rIns="91440" bIns="45720" anchor="t">
            <a:spAutoFit/>
          </a:bodyPr>
          <a:lstStyle/>
          <a:p>
            <a:pPr fontAlgn="base"/>
            <a:r>
              <a:rPr lang="en-US" altLang="zh-TW" b="1" dirty="0">
                <a:solidFill>
                  <a:schemeClr val="bg1"/>
                </a:solidFill>
              </a:rPr>
              <a:t>Gmail</a:t>
            </a:r>
          </a:p>
          <a:p>
            <a:r>
              <a:rPr lang="en-US" altLang="zh-TW" sz="1200" dirty="0">
                <a:solidFill>
                  <a:schemeClr val="bg1"/>
                </a:solidFill>
              </a:rPr>
              <a:t>Backup all your emails and attachments</a:t>
            </a:r>
            <a:r>
              <a:rPr lang="zh-TW" altLang="en-US" sz="1200" dirty="0">
                <a:solidFill>
                  <a:schemeClr val="bg1"/>
                </a:solidFill>
              </a:rPr>
              <a:t> </a:t>
            </a:r>
            <a:r>
              <a:rPr lang="en-US" altLang="zh-TW" sz="1200" dirty="0">
                <a:solidFill>
                  <a:schemeClr val="bg1"/>
                </a:solidFill>
              </a:rPr>
              <a:t>in</a:t>
            </a:r>
            <a:r>
              <a:rPr lang="zh-TW" altLang="en-US" sz="1200" dirty="0">
                <a:solidFill>
                  <a:schemeClr val="bg1"/>
                </a:solidFill>
              </a:rPr>
              <a:t> </a:t>
            </a:r>
            <a:r>
              <a:rPr lang="en-US" altLang="zh-TW" sz="1200" dirty="0">
                <a:solidFill>
                  <a:schemeClr val="bg1"/>
                </a:solidFill>
              </a:rPr>
              <a:t>Gmail</a:t>
            </a:r>
          </a:p>
        </p:txBody>
      </p:sp>
      <p:sp>
        <p:nvSpPr>
          <p:cNvPr id="13" name="矩形 12">
            <a:extLst>
              <a:ext uri="{FF2B5EF4-FFF2-40B4-BE49-F238E27FC236}">
                <a16:creationId xmlns:a16="http://schemas.microsoft.com/office/drawing/2014/main" id="{C3FA0CB3-3677-AE4F-8F14-A12C9F16CF6A}"/>
              </a:ext>
            </a:extLst>
          </p:cNvPr>
          <p:cNvSpPr/>
          <p:nvPr/>
        </p:nvSpPr>
        <p:spPr>
          <a:xfrm>
            <a:off x="950123" y="2867315"/>
            <a:ext cx="3791109" cy="677108"/>
          </a:xfrm>
          <a:prstGeom prst="rect">
            <a:avLst/>
          </a:prstGeom>
        </p:spPr>
        <p:txBody>
          <a:bodyPr wrap="square" lIns="91440" tIns="45720" rIns="91440" bIns="45720" anchor="t">
            <a:spAutoFit/>
          </a:bodyPr>
          <a:lstStyle/>
          <a:p>
            <a:r>
              <a:rPr lang="en-US" altLang="zh-TW" b="1" dirty="0">
                <a:solidFill>
                  <a:schemeClr val="bg1"/>
                </a:solidFill>
              </a:rPr>
              <a:t>Google Drive</a:t>
            </a:r>
            <a:endParaRPr lang="zh-TW" altLang="en-US" b="1" dirty="0">
              <a:solidFill>
                <a:schemeClr val="bg1"/>
              </a:solidFill>
            </a:endParaRPr>
          </a:p>
          <a:p>
            <a:r>
              <a:rPr lang="en-US" altLang="zh-TW" sz="1200" dirty="0">
                <a:solidFill>
                  <a:schemeClr val="bg1"/>
                </a:solidFill>
              </a:rPr>
              <a:t>Backup all your file versions in Google Drive and supports </a:t>
            </a:r>
            <a:r>
              <a:rPr lang="en-US" sz="1200" dirty="0">
                <a:solidFill>
                  <a:schemeClr val="bg1"/>
                </a:solidFill>
              </a:rPr>
              <a:t>My Drive </a:t>
            </a:r>
            <a:r>
              <a:rPr lang="en-US" altLang="zh-TW" sz="1200" dirty="0">
                <a:solidFill>
                  <a:schemeClr val="bg1"/>
                </a:solidFill>
              </a:rPr>
              <a:t>and </a:t>
            </a:r>
            <a:r>
              <a:rPr lang="en-US" sz="1200" dirty="0">
                <a:solidFill>
                  <a:schemeClr val="bg1"/>
                </a:solidFill>
              </a:rPr>
              <a:t>Shared Drive (coming soon)</a:t>
            </a:r>
            <a:endParaRPr lang="zh-TW" altLang="en-US" sz="1200" dirty="0">
              <a:solidFill>
                <a:schemeClr val="bg1"/>
              </a:solidFill>
            </a:endParaRPr>
          </a:p>
        </p:txBody>
      </p:sp>
      <p:pic>
        <p:nvPicPr>
          <p:cNvPr id="14" name="圖片 13">
            <a:extLst>
              <a:ext uri="{FF2B5EF4-FFF2-40B4-BE49-F238E27FC236}">
                <a16:creationId xmlns:a16="http://schemas.microsoft.com/office/drawing/2014/main" id="{95C92E04-3DD6-D042-AD95-24FC1F2D3DE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28884" y="2538815"/>
            <a:ext cx="582430" cy="452666"/>
          </a:xfrm>
          <a:prstGeom prst="rect">
            <a:avLst/>
          </a:prstGeom>
        </p:spPr>
      </p:pic>
      <p:pic>
        <p:nvPicPr>
          <p:cNvPr id="15" name="圖片 14">
            <a:extLst>
              <a:ext uri="{FF2B5EF4-FFF2-40B4-BE49-F238E27FC236}">
                <a16:creationId xmlns:a16="http://schemas.microsoft.com/office/drawing/2014/main" id="{79858F16-E4CA-9D49-BA6A-C5748A8700C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628884" y="3106195"/>
            <a:ext cx="582430" cy="452666"/>
          </a:xfrm>
          <a:prstGeom prst="rect">
            <a:avLst/>
          </a:prstGeom>
        </p:spPr>
      </p:pic>
      <p:pic>
        <p:nvPicPr>
          <p:cNvPr id="16" name="圖片 15">
            <a:extLst>
              <a:ext uri="{FF2B5EF4-FFF2-40B4-BE49-F238E27FC236}">
                <a16:creationId xmlns:a16="http://schemas.microsoft.com/office/drawing/2014/main" id="{31562C3D-B9A7-E444-B98E-753708C92B8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628884" y="3678655"/>
            <a:ext cx="582430" cy="452666"/>
          </a:xfrm>
          <a:prstGeom prst="rect">
            <a:avLst/>
          </a:prstGeom>
        </p:spPr>
      </p:pic>
      <p:pic>
        <p:nvPicPr>
          <p:cNvPr id="17" name="圖片 16">
            <a:extLst>
              <a:ext uri="{FF2B5EF4-FFF2-40B4-BE49-F238E27FC236}">
                <a16:creationId xmlns:a16="http://schemas.microsoft.com/office/drawing/2014/main" id="{99B1D64C-2146-F54C-BA6F-93EE7C9DAC4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28884" y="4240955"/>
            <a:ext cx="582430" cy="452666"/>
          </a:xfrm>
          <a:prstGeom prst="rect">
            <a:avLst/>
          </a:prstGeom>
        </p:spPr>
      </p:pic>
      <p:sp>
        <p:nvSpPr>
          <p:cNvPr id="18" name="矩形 17">
            <a:extLst>
              <a:ext uri="{FF2B5EF4-FFF2-40B4-BE49-F238E27FC236}">
                <a16:creationId xmlns:a16="http://schemas.microsoft.com/office/drawing/2014/main" id="{D8AB2CD0-BF8C-B043-B694-D52B13487592}"/>
              </a:ext>
            </a:extLst>
          </p:cNvPr>
          <p:cNvSpPr/>
          <p:nvPr/>
        </p:nvSpPr>
        <p:spPr>
          <a:xfrm>
            <a:off x="950123" y="3617000"/>
            <a:ext cx="3623317" cy="492443"/>
          </a:xfrm>
          <a:prstGeom prst="rect">
            <a:avLst/>
          </a:prstGeom>
        </p:spPr>
        <p:txBody>
          <a:bodyPr wrap="square" lIns="91440" tIns="45720" rIns="91440" bIns="45720" anchor="t">
            <a:spAutoFit/>
          </a:bodyPr>
          <a:lstStyle/>
          <a:p>
            <a:r>
              <a:rPr lang="en-US" altLang="zh-TW" b="1" dirty="0">
                <a:solidFill>
                  <a:schemeClr val="bg1"/>
                </a:solidFill>
              </a:rPr>
              <a:t>Contacts</a:t>
            </a:r>
            <a:endParaRPr lang="zh-TW" altLang="en-US" b="1" dirty="0">
              <a:solidFill>
                <a:schemeClr val="bg1"/>
              </a:solidFill>
            </a:endParaRPr>
          </a:p>
          <a:p>
            <a:r>
              <a:rPr lang="en-US" altLang="zh-TW" sz="1200" dirty="0">
                <a:solidFill>
                  <a:schemeClr val="bg1"/>
                </a:solidFill>
              </a:rPr>
              <a:t>Backup all your contacts in Google Contacts</a:t>
            </a:r>
          </a:p>
        </p:txBody>
      </p:sp>
      <p:sp>
        <p:nvSpPr>
          <p:cNvPr id="19" name="矩形 18">
            <a:extLst>
              <a:ext uri="{FF2B5EF4-FFF2-40B4-BE49-F238E27FC236}">
                <a16:creationId xmlns:a16="http://schemas.microsoft.com/office/drawing/2014/main" id="{251B05E0-5BB9-4A4A-BF31-2CDA15ACBE75}"/>
              </a:ext>
            </a:extLst>
          </p:cNvPr>
          <p:cNvSpPr/>
          <p:nvPr/>
        </p:nvSpPr>
        <p:spPr>
          <a:xfrm>
            <a:off x="950123" y="4178545"/>
            <a:ext cx="3624514" cy="677108"/>
          </a:xfrm>
          <a:prstGeom prst="rect">
            <a:avLst/>
          </a:prstGeom>
        </p:spPr>
        <p:txBody>
          <a:bodyPr wrap="square" lIns="91440" tIns="45720" rIns="91440" bIns="45720" anchor="t">
            <a:spAutoFit/>
          </a:bodyPr>
          <a:lstStyle/>
          <a:p>
            <a:r>
              <a:rPr lang="en-US" altLang="zh-TW" b="1" dirty="0">
                <a:solidFill>
                  <a:schemeClr val="bg1"/>
                </a:solidFill>
              </a:rPr>
              <a:t>Calendar</a:t>
            </a:r>
            <a:endParaRPr lang="zh-TW" altLang="en-US" b="1" dirty="0">
              <a:solidFill>
                <a:schemeClr val="bg1"/>
              </a:solidFill>
            </a:endParaRPr>
          </a:p>
          <a:p>
            <a:r>
              <a:rPr lang="en-US" altLang="zh-TW" sz="1200" dirty="0">
                <a:solidFill>
                  <a:schemeClr val="bg1"/>
                </a:solidFill>
              </a:rPr>
              <a:t>Backup all your events and attachments in Google Calendar</a:t>
            </a:r>
          </a:p>
        </p:txBody>
      </p:sp>
      <p:sp>
        <p:nvSpPr>
          <p:cNvPr id="20" name="矩形 19">
            <a:extLst>
              <a:ext uri="{FF2B5EF4-FFF2-40B4-BE49-F238E27FC236}">
                <a16:creationId xmlns:a16="http://schemas.microsoft.com/office/drawing/2014/main" id="{EE76F351-202C-C249-BF05-932698B7339C}"/>
              </a:ext>
            </a:extLst>
          </p:cNvPr>
          <p:cNvSpPr/>
          <p:nvPr/>
        </p:nvSpPr>
        <p:spPr>
          <a:xfrm>
            <a:off x="5243407" y="2422218"/>
            <a:ext cx="3692548" cy="492443"/>
          </a:xfrm>
          <a:prstGeom prst="rect">
            <a:avLst/>
          </a:prstGeom>
        </p:spPr>
        <p:txBody>
          <a:bodyPr wrap="square" lIns="91440" tIns="45720" rIns="91440" bIns="45720" anchor="t">
            <a:spAutoFit/>
          </a:bodyPr>
          <a:lstStyle/>
          <a:p>
            <a:r>
              <a:rPr lang="en-US" altLang="zh-TW" b="1" dirty="0">
                <a:solidFill>
                  <a:schemeClr val="bg1"/>
                </a:solidFill>
              </a:rPr>
              <a:t>Outlook</a:t>
            </a:r>
            <a:endParaRPr lang="zh-TW" altLang="en-US" b="1" dirty="0">
              <a:solidFill>
                <a:schemeClr val="bg1"/>
              </a:solidFill>
            </a:endParaRPr>
          </a:p>
          <a:p>
            <a:r>
              <a:rPr lang="en-US" altLang="zh-TW" sz="1200" dirty="0">
                <a:solidFill>
                  <a:schemeClr val="bg1"/>
                </a:solidFill>
              </a:rPr>
              <a:t>Backup all your emails and attachments</a:t>
            </a:r>
            <a:r>
              <a:rPr lang="zh-TW" altLang="en-US" sz="1200" dirty="0">
                <a:solidFill>
                  <a:schemeClr val="bg1"/>
                </a:solidFill>
              </a:rPr>
              <a:t> </a:t>
            </a:r>
            <a:r>
              <a:rPr lang="en-US" altLang="zh-TW" sz="1200" dirty="0">
                <a:solidFill>
                  <a:schemeClr val="bg1"/>
                </a:solidFill>
              </a:rPr>
              <a:t>in</a:t>
            </a:r>
            <a:r>
              <a:rPr lang="zh-TW" altLang="en-US" sz="1200" dirty="0">
                <a:solidFill>
                  <a:schemeClr val="bg1"/>
                </a:solidFill>
              </a:rPr>
              <a:t> </a:t>
            </a:r>
            <a:r>
              <a:rPr lang="en-US" altLang="zh-TW" sz="1200" dirty="0" err="1">
                <a:solidFill>
                  <a:schemeClr val="bg1"/>
                </a:solidFill>
              </a:rPr>
              <a:t>Outl</a:t>
            </a:r>
            <a:r>
              <a:rPr lang="en-US" altLang="zh-TW" sz="1200" dirty="0">
                <a:solidFill>
                  <a:schemeClr val="bg1"/>
                </a:solidFill>
              </a:rPr>
              <a:t>ook</a:t>
            </a:r>
            <a:endParaRPr lang="zh-TW" altLang="en-US" sz="1200" dirty="0">
              <a:solidFill>
                <a:schemeClr val="bg1"/>
              </a:solidFill>
            </a:endParaRPr>
          </a:p>
        </p:txBody>
      </p:sp>
      <p:sp>
        <p:nvSpPr>
          <p:cNvPr id="21" name="矩形 20">
            <a:extLst>
              <a:ext uri="{FF2B5EF4-FFF2-40B4-BE49-F238E27FC236}">
                <a16:creationId xmlns:a16="http://schemas.microsoft.com/office/drawing/2014/main" id="{148503DA-59EA-F44F-AE8A-E977737B7A30}"/>
              </a:ext>
            </a:extLst>
          </p:cNvPr>
          <p:cNvSpPr/>
          <p:nvPr/>
        </p:nvSpPr>
        <p:spPr>
          <a:xfrm>
            <a:off x="5243407" y="2919352"/>
            <a:ext cx="3391758" cy="492443"/>
          </a:xfrm>
          <a:prstGeom prst="rect">
            <a:avLst/>
          </a:prstGeom>
        </p:spPr>
        <p:txBody>
          <a:bodyPr wrap="square" lIns="91440" tIns="45720" rIns="91440" bIns="45720" anchor="t">
            <a:spAutoFit/>
          </a:bodyPr>
          <a:lstStyle/>
          <a:p>
            <a:r>
              <a:rPr lang="en-US" altLang="zh-TW" b="1" dirty="0">
                <a:solidFill>
                  <a:schemeClr val="bg1"/>
                </a:solidFill>
              </a:rPr>
              <a:t>Contacts (People)</a:t>
            </a:r>
            <a:endParaRPr lang="zh-TW" altLang="en-US" b="1" dirty="0">
              <a:solidFill>
                <a:schemeClr val="bg1"/>
              </a:solidFill>
            </a:endParaRPr>
          </a:p>
          <a:p>
            <a:r>
              <a:rPr lang="en-US" altLang="zh-TW" sz="1200" dirty="0">
                <a:solidFill>
                  <a:schemeClr val="bg1"/>
                </a:solidFill>
              </a:rPr>
              <a:t>Backup all your contacts in Outlook</a:t>
            </a:r>
            <a:r>
              <a:rPr lang="zh-TW" altLang="en-US" sz="1200" dirty="0">
                <a:solidFill>
                  <a:schemeClr val="bg1"/>
                </a:solidFill>
              </a:rPr>
              <a:t> </a:t>
            </a:r>
            <a:r>
              <a:rPr lang="en-US" altLang="zh-TW" sz="1200" dirty="0">
                <a:solidFill>
                  <a:schemeClr val="bg1"/>
                </a:solidFill>
              </a:rPr>
              <a:t>People</a:t>
            </a:r>
          </a:p>
        </p:txBody>
      </p:sp>
      <p:sp>
        <p:nvSpPr>
          <p:cNvPr id="22" name="矩形 21">
            <a:extLst>
              <a:ext uri="{FF2B5EF4-FFF2-40B4-BE49-F238E27FC236}">
                <a16:creationId xmlns:a16="http://schemas.microsoft.com/office/drawing/2014/main" id="{91C6F25F-521F-F044-9F69-A1E1B43B749D}"/>
              </a:ext>
            </a:extLst>
          </p:cNvPr>
          <p:cNvSpPr/>
          <p:nvPr/>
        </p:nvSpPr>
        <p:spPr>
          <a:xfrm>
            <a:off x="5243407" y="3456814"/>
            <a:ext cx="3623316" cy="677108"/>
          </a:xfrm>
          <a:prstGeom prst="rect">
            <a:avLst/>
          </a:prstGeom>
        </p:spPr>
        <p:txBody>
          <a:bodyPr wrap="square" lIns="91440" tIns="45720" rIns="91440" bIns="45720" anchor="t">
            <a:spAutoFit/>
          </a:bodyPr>
          <a:lstStyle/>
          <a:p>
            <a:r>
              <a:rPr lang="en-US" altLang="zh-TW" b="1" dirty="0">
                <a:solidFill>
                  <a:schemeClr val="bg1"/>
                </a:solidFill>
              </a:rPr>
              <a:t>Calendar</a:t>
            </a:r>
            <a:endParaRPr lang="zh-TW" altLang="en-US" b="1" dirty="0">
              <a:solidFill>
                <a:schemeClr val="bg1"/>
              </a:solidFill>
            </a:endParaRPr>
          </a:p>
          <a:p>
            <a:r>
              <a:rPr lang="en-US" altLang="zh-TW" sz="1200" dirty="0">
                <a:solidFill>
                  <a:schemeClr val="bg1"/>
                </a:solidFill>
              </a:rPr>
              <a:t>Backup all your events and attachments in</a:t>
            </a:r>
            <a:r>
              <a:rPr lang="zh-TW" altLang="en-US" sz="1200" dirty="0">
                <a:solidFill>
                  <a:schemeClr val="bg1"/>
                </a:solidFill>
              </a:rPr>
              <a:t> </a:t>
            </a:r>
            <a:r>
              <a:rPr lang="en-US" altLang="zh-TW" sz="1200" dirty="0">
                <a:solidFill>
                  <a:schemeClr val="bg1"/>
                </a:solidFill>
              </a:rPr>
              <a:t>Outlook Calendar</a:t>
            </a:r>
          </a:p>
        </p:txBody>
      </p:sp>
      <p:sp>
        <p:nvSpPr>
          <p:cNvPr id="23" name="矩形 22">
            <a:extLst>
              <a:ext uri="{FF2B5EF4-FFF2-40B4-BE49-F238E27FC236}">
                <a16:creationId xmlns:a16="http://schemas.microsoft.com/office/drawing/2014/main" id="{2C236B95-AE8F-1142-BCEA-FB09F03689F9}"/>
              </a:ext>
            </a:extLst>
          </p:cNvPr>
          <p:cNvSpPr/>
          <p:nvPr/>
        </p:nvSpPr>
        <p:spPr>
          <a:xfrm>
            <a:off x="5243406" y="4060695"/>
            <a:ext cx="3442119" cy="677108"/>
          </a:xfrm>
          <a:prstGeom prst="rect">
            <a:avLst/>
          </a:prstGeom>
        </p:spPr>
        <p:txBody>
          <a:bodyPr wrap="square" lIns="91440" tIns="45720" rIns="91440" bIns="45720" anchor="t">
            <a:spAutoFit/>
          </a:bodyPr>
          <a:lstStyle/>
          <a:p>
            <a:r>
              <a:rPr lang="en-US" b="1" dirty="0">
                <a:solidFill>
                  <a:schemeClr val="bg1"/>
                </a:solidFill>
              </a:rPr>
              <a:t>OneDrive</a:t>
            </a:r>
            <a:endParaRPr lang="zh-TW" altLang="en-US" b="1" dirty="0">
              <a:solidFill>
                <a:schemeClr val="bg1"/>
              </a:solidFill>
            </a:endParaRPr>
          </a:p>
          <a:p>
            <a:r>
              <a:rPr lang="en-US" sz="1200" dirty="0">
                <a:solidFill>
                  <a:schemeClr val="bg1"/>
                </a:solidFill>
              </a:rPr>
              <a:t>Backup all your files in</a:t>
            </a:r>
            <a:r>
              <a:rPr lang="en-US" altLang="zh-TW" sz="1200" dirty="0">
                <a:solidFill>
                  <a:schemeClr val="bg1"/>
                </a:solidFill>
              </a:rPr>
              <a:t> </a:t>
            </a:r>
            <a:r>
              <a:rPr lang="en-US" sz="1200" dirty="0">
                <a:solidFill>
                  <a:schemeClr val="bg1"/>
                </a:solidFill>
              </a:rPr>
              <a:t>OneDrive</a:t>
            </a:r>
            <a:r>
              <a:rPr lang="en-US" altLang="zh-TW" sz="1200" dirty="0">
                <a:solidFill>
                  <a:schemeClr val="bg1"/>
                </a:solidFill>
              </a:rPr>
              <a:t> </a:t>
            </a:r>
            <a:r>
              <a:rPr lang="en-US" sz="1200" dirty="0">
                <a:solidFill>
                  <a:schemeClr val="bg1"/>
                </a:solidFill>
              </a:rPr>
              <a:t>and </a:t>
            </a:r>
            <a:r>
              <a:rPr lang="en-US" altLang="zh-TW" sz="1200" dirty="0">
                <a:solidFill>
                  <a:schemeClr val="bg1"/>
                </a:solidFill>
              </a:rPr>
              <a:t>support</a:t>
            </a:r>
            <a:r>
              <a:rPr lang="en-US" sz="1200" dirty="0">
                <a:solidFill>
                  <a:schemeClr val="bg1"/>
                </a:solidFill>
              </a:rPr>
              <a:t> SharePoint (coming soon</a:t>
            </a:r>
            <a:r>
              <a:rPr lang="en-US" altLang="zh-TW" sz="1200" dirty="0">
                <a:solidFill>
                  <a:schemeClr val="bg1"/>
                </a:solidFill>
              </a:rPr>
              <a:t>)</a:t>
            </a:r>
            <a:endParaRPr lang="zh-TW" altLang="en-US" sz="1200" dirty="0">
              <a:solidFill>
                <a:schemeClr val="bg1"/>
              </a:solidFill>
            </a:endParaRPr>
          </a:p>
        </p:txBody>
      </p:sp>
      <p:sp>
        <p:nvSpPr>
          <p:cNvPr id="25" name="圓角化對角線角落矩形 8">
            <a:extLst>
              <a:ext uri="{FF2B5EF4-FFF2-40B4-BE49-F238E27FC236}">
                <a16:creationId xmlns:a16="http://schemas.microsoft.com/office/drawing/2014/main" id="{90073FF2-1B21-48F9-8BF7-4137588CF904}"/>
              </a:ext>
            </a:extLst>
          </p:cNvPr>
          <p:cNvSpPr/>
          <p:nvPr/>
        </p:nvSpPr>
        <p:spPr>
          <a:xfrm flipH="1">
            <a:off x="481528" y="1920629"/>
            <a:ext cx="1996911" cy="407368"/>
          </a:xfrm>
          <a:prstGeom prst="snip2DiagRect">
            <a:avLst/>
          </a:prstGeom>
          <a:solidFill>
            <a:srgbClr val="C5C5C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2" indent="-285722"/>
            <a:endParaRPr lang="en-US" altLang="zh-TW" sz="1600" b="1">
              <a:solidFill>
                <a:schemeClr val="tx1"/>
              </a:solidFill>
              <a:latin typeface="微軟正黑體" pitchFamily="34" charset="-120"/>
              <a:ea typeface="微軟正黑體" pitchFamily="34" charset="-120"/>
            </a:endParaRPr>
          </a:p>
        </p:txBody>
      </p:sp>
      <p:sp>
        <p:nvSpPr>
          <p:cNvPr id="6" name="矩形 5">
            <a:extLst>
              <a:ext uri="{FF2B5EF4-FFF2-40B4-BE49-F238E27FC236}">
                <a16:creationId xmlns:a16="http://schemas.microsoft.com/office/drawing/2014/main" id="{18E42DA1-6F49-F74A-80A6-FBA263692CBF}"/>
              </a:ext>
            </a:extLst>
          </p:cNvPr>
          <p:cNvSpPr/>
          <p:nvPr/>
        </p:nvSpPr>
        <p:spPr>
          <a:xfrm>
            <a:off x="553948" y="1936856"/>
            <a:ext cx="1874231" cy="338554"/>
          </a:xfrm>
          <a:prstGeom prst="rect">
            <a:avLst/>
          </a:prstGeom>
        </p:spPr>
        <p:txBody>
          <a:bodyPr wrap="none">
            <a:spAutoFit/>
          </a:bodyPr>
          <a:lstStyle/>
          <a:p>
            <a:pPr algn="ctr" fontAlgn="base"/>
            <a:r>
              <a:rPr lang="en-US" altLang="zh-TW" sz="1600" b="1">
                <a:solidFill>
                  <a:schemeClr val="tx1"/>
                </a:solidFill>
                <a:latin typeface="Arial" panose="020B0604020202020204" pitchFamily="34" charset="0"/>
                <a:cs typeface="Arial" panose="020B0604020202020204" pitchFamily="34" charset="0"/>
              </a:rPr>
              <a:t>Google™ G Suite</a:t>
            </a:r>
          </a:p>
        </p:txBody>
      </p:sp>
      <p:sp>
        <p:nvSpPr>
          <p:cNvPr id="26" name="圓角化對角線角落矩形 8">
            <a:extLst>
              <a:ext uri="{FF2B5EF4-FFF2-40B4-BE49-F238E27FC236}">
                <a16:creationId xmlns:a16="http://schemas.microsoft.com/office/drawing/2014/main" id="{5E219AB7-B12D-4D93-9723-BC4F4C9E1FB3}"/>
              </a:ext>
            </a:extLst>
          </p:cNvPr>
          <p:cNvSpPr/>
          <p:nvPr/>
        </p:nvSpPr>
        <p:spPr>
          <a:xfrm flipH="1">
            <a:off x="4561411" y="1920629"/>
            <a:ext cx="1996911" cy="407368"/>
          </a:xfrm>
          <a:prstGeom prst="snip2DiagRect">
            <a:avLst/>
          </a:prstGeom>
          <a:solidFill>
            <a:srgbClr val="C5C5C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2" indent="-285722"/>
            <a:endParaRPr lang="en-US" altLang="zh-TW" sz="1600" b="1">
              <a:solidFill>
                <a:schemeClr val="tx1"/>
              </a:solidFill>
              <a:latin typeface="微軟正黑體" pitchFamily="34" charset="-120"/>
              <a:ea typeface="微軟正黑體" pitchFamily="34" charset="-120"/>
            </a:endParaRPr>
          </a:p>
        </p:txBody>
      </p:sp>
      <p:sp>
        <p:nvSpPr>
          <p:cNvPr id="27" name="矩形 26">
            <a:extLst>
              <a:ext uri="{FF2B5EF4-FFF2-40B4-BE49-F238E27FC236}">
                <a16:creationId xmlns:a16="http://schemas.microsoft.com/office/drawing/2014/main" id="{5F413901-1B0A-4156-8959-D89C96DF01F8}"/>
              </a:ext>
            </a:extLst>
          </p:cNvPr>
          <p:cNvSpPr/>
          <p:nvPr/>
        </p:nvSpPr>
        <p:spPr>
          <a:xfrm>
            <a:off x="4741232" y="1936856"/>
            <a:ext cx="1659429" cy="338554"/>
          </a:xfrm>
          <a:prstGeom prst="rect">
            <a:avLst/>
          </a:prstGeom>
        </p:spPr>
        <p:txBody>
          <a:bodyPr wrap="none">
            <a:spAutoFit/>
          </a:bodyPr>
          <a:lstStyle/>
          <a:p>
            <a:pPr algn="ctr" fontAlgn="base"/>
            <a:r>
              <a:rPr lang="en-US" altLang="zh-TW" sz="1600" b="1">
                <a:solidFill>
                  <a:schemeClr val="tx1"/>
                </a:solidFill>
                <a:latin typeface="Arial" panose="020B0604020202020204" pitchFamily="34" charset="0"/>
                <a:cs typeface="Arial" panose="020B0604020202020204" pitchFamily="34" charset="0"/>
              </a:rPr>
              <a:t>Microsoft 365</a:t>
            </a:r>
            <a:r>
              <a:rPr lang="en-US" altLang="zh-TW" sz="1600" b="1" baseline="3000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89610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p:nvPr>
        </p:nvSpPr>
        <p:spPr>
          <a:xfrm>
            <a:off x="388806" y="65326"/>
            <a:ext cx="8620723" cy="688385"/>
          </a:xfrm>
        </p:spPr>
        <p:txBody>
          <a:bodyPr>
            <a:noAutofit/>
          </a:bodyPr>
          <a:lstStyle/>
          <a:p>
            <a:r>
              <a:rPr lang="en-US" altLang="zh-TW"/>
              <a:t>All-in-one server to host virtual machines and containers</a:t>
            </a:r>
            <a:endParaRPr lang="zh-TW" altLang="en-US"/>
          </a:p>
        </p:txBody>
      </p:sp>
      <p:pic>
        <p:nvPicPr>
          <p:cNvPr id="3" name="圖片 2">
            <a:extLst>
              <a:ext uri="{FF2B5EF4-FFF2-40B4-BE49-F238E27FC236}">
                <a16:creationId xmlns:a16="http://schemas.microsoft.com/office/drawing/2014/main" id="{28015BED-F043-4245-AD01-5C73AF4B0ED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16798" y="1138162"/>
            <a:ext cx="900000" cy="900000"/>
          </a:xfrm>
          <a:prstGeom prst="rect">
            <a:avLst/>
          </a:prstGeom>
        </p:spPr>
      </p:pic>
      <p:sp>
        <p:nvSpPr>
          <p:cNvPr id="4" name="矩形 3">
            <a:extLst>
              <a:ext uri="{FF2B5EF4-FFF2-40B4-BE49-F238E27FC236}">
                <a16:creationId xmlns:a16="http://schemas.microsoft.com/office/drawing/2014/main" id="{27BF68AF-F0DA-AB46-BD75-2A72588E91DB}"/>
              </a:ext>
            </a:extLst>
          </p:cNvPr>
          <p:cNvSpPr/>
          <p:nvPr/>
        </p:nvSpPr>
        <p:spPr>
          <a:xfrm>
            <a:off x="1374440" y="1414677"/>
            <a:ext cx="2480166" cy="369332"/>
          </a:xfrm>
          <a:prstGeom prst="rect">
            <a:avLst/>
          </a:prstGeom>
        </p:spPr>
        <p:txBody>
          <a:bodyPr wrap="none">
            <a:spAutoFit/>
          </a:bodyPr>
          <a:lstStyle/>
          <a:p>
            <a:pPr algn="ctr" fontAlgn="base"/>
            <a:r>
              <a:rPr lang="en-US" altLang="zh-TW" sz="1800" b="1" dirty="0">
                <a:solidFill>
                  <a:schemeClr val="bg1"/>
                </a:solidFill>
              </a:rPr>
              <a:t>Virtualization Station</a:t>
            </a:r>
          </a:p>
        </p:txBody>
      </p:sp>
      <p:sp>
        <p:nvSpPr>
          <p:cNvPr id="5" name="矩形 4">
            <a:extLst>
              <a:ext uri="{FF2B5EF4-FFF2-40B4-BE49-F238E27FC236}">
                <a16:creationId xmlns:a16="http://schemas.microsoft.com/office/drawing/2014/main" id="{39185FD8-4283-1245-94CA-A53458AC986B}"/>
              </a:ext>
            </a:extLst>
          </p:cNvPr>
          <p:cNvSpPr/>
          <p:nvPr/>
        </p:nvSpPr>
        <p:spPr>
          <a:xfrm>
            <a:off x="5607282" y="1411399"/>
            <a:ext cx="2108269" cy="369332"/>
          </a:xfrm>
          <a:prstGeom prst="rect">
            <a:avLst/>
          </a:prstGeom>
        </p:spPr>
        <p:txBody>
          <a:bodyPr wrap="none">
            <a:spAutoFit/>
          </a:bodyPr>
          <a:lstStyle/>
          <a:p>
            <a:pPr algn="ctr" fontAlgn="base"/>
            <a:r>
              <a:rPr lang="en-US" altLang="zh-TW" sz="1800" b="1">
                <a:solidFill>
                  <a:schemeClr val="bg1"/>
                </a:solidFill>
              </a:rPr>
              <a:t>Container Station</a:t>
            </a:r>
          </a:p>
        </p:txBody>
      </p:sp>
      <p:sp>
        <p:nvSpPr>
          <p:cNvPr id="6" name="矩形 5">
            <a:extLst>
              <a:ext uri="{FF2B5EF4-FFF2-40B4-BE49-F238E27FC236}">
                <a16:creationId xmlns:a16="http://schemas.microsoft.com/office/drawing/2014/main" id="{B880000D-4CCA-B04D-A5C2-0D0D7DC5F952}"/>
              </a:ext>
            </a:extLst>
          </p:cNvPr>
          <p:cNvSpPr/>
          <p:nvPr/>
        </p:nvSpPr>
        <p:spPr>
          <a:xfrm>
            <a:off x="335858" y="2081248"/>
            <a:ext cx="3857414" cy="461665"/>
          </a:xfrm>
          <a:prstGeom prst="rect">
            <a:avLst/>
          </a:prstGeom>
        </p:spPr>
        <p:txBody>
          <a:bodyPr wrap="square">
            <a:spAutoFit/>
          </a:bodyPr>
          <a:lstStyle/>
          <a:p>
            <a:pPr marL="285750" indent="-285750">
              <a:buClr>
                <a:schemeClr val="bg1"/>
              </a:buClr>
              <a:buFont typeface="Wingdings" panose="05000000000000000000" pitchFamily="2" charset="2"/>
              <a:buChar char="l"/>
            </a:pPr>
            <a:r>
              <a:rPr lang="en-US" altLang="zh-TW" sz="1200" dirty="0">
                <a:solidFill>
                  <a:schemeClr val="bg1"/>
                </a:solidFill>
              </a:rPr>
              <a:t>Supports to run the Virtual machine such as Windows</a:t>
            </a:r>
            <a:r>
              <a:rPr lang="en-US" altLang="zh-TW" sz="1200">
                <a:solidFill>
                  <a:schemeClr val="bg1"/>
                </a:solidFill>
              </a:rPr>
              <a:t>, </a:t>
            </a:r>
            <a:r>
              <a:rPr lang="en-US" altLang="zh-TW" sz="1200" dirty="0">
                <a:solidFill>
                  <a:schemeClr val="bg1"/>
                </a:solidFill>
              </a:rPr>
              <a:t>Linux</a:t>
            </a:r>
            <a:r>
              <a:rPr lang="en-US" altLang="zh-TW" sz="1200" baseline="30000" dirty="0">
                <a:solidFill>
                  <a:schemeClr val="bg1"/>
                </a:solidFill>
              </a:rPr>
              <a:t>®</a:t>
            </a:r>
            <a:r>
              <a:rPr lang="en-US" altLang="zh-TW" sz="1200" dirty="0">
                <a:solidFill>
                  <a:schemeClr val="bg1"/>
                </a:solidFill>
              </a:rPr>
              <a:t> </a:t>
            </a:r>
            <a:r>
              <a:rPr lang="en-US" altLang="zh-TW" sz="1200">
                <a:solidFill>
                  <a:schemeClr val="bg1"/>
                </a:solidFill>
              </a:rPr>
              <a:t>, </a:t>
            </a:r>
            <a:r>
              <a:rPr lang="en-US" altLang="zh-TW" sz="1200" dirty="0">
                <a:solidFill>
                  <a:schemeClr val="bg1"/>
                </a:solidFill>
              </a:rPr>
              <a:t>UNIX</a:t>
            </a:r>
            <a:r>
              <a:rPr lang="en-US" altLang="zh-TW" sz="1200" baseline="30000" dirty="0">
                <a:solidFill>
                  <a:schemeClr val="bg1"/>
                </a:solidFill>
              </a:rPr>
              <a:t>®</a:t>
            </a:r>
            <a:r>
              <a:rPr lang="en-US" altLang="zh-TW" sz="1200" dirty="0">
                <a:solidFill>
                  <a:schemeClr val="bg1"/>
                </a:solidFill>
              </a:rPr>
              <a:t> and</a:t>
            </a:r>
            <a:r>
              <a:rPr lang="zh-TW" altLang="en-US" sz="1200" dirty="0">
                <a:solidFill>
                  <a:schemeClr val="bg1"/>
                </a:solidFill>
              </a:rPr>
              <a:t> </a:t>
            </a:r>
            <a:r>
              <a:rPr lang="en-US" altLang="zh-TW" sz="1200" dirty="0">
                <a:solidFill>
                  <a:schemeClr val="bg1"/>
                </a:solidFill>
              </a:rPr>
              <a:t>Android. </a:t>
            </a:r>
            <a:endParaRPr lang="zh-TW" altLang="en-US" sz="1200" dirty="0">
              <a:solidFill>
                <a:schemeClr val="bg1"/>
              </a:solidFill>
            </a:endParaRPr>
          </a:p>
        </p:txBody>
      </p:sp>
      <p:sp>
        <p:nvSpPr>
          <p:cNvPr id="8" name="矩形 7">
            <a:extLst>
              <a:ext uri="{FF2B5EF4-FFF2-40B4-BE49-F238E27FC236}">
                <a16:creationId xmlns:a16="http://schemas.microsoft.com/office/drawing/2014/main" id="{EF628E08-62CF-304B-9F8F-1C042E1DC70F}"/>
              </a:ext>
            </a:extLst>
          </p:cNvPr>
          <p:cNvSpPr/>
          <p:nvPr/>
        </p:nvSpPr>
        <p:spPr>
          <a:xfrm>
            <a:off x="338694" y="3435568"/>
            <a:ext cx="3995796" cy="646331"/>
          </a:xfrm>
          <a:prstGeom prst="rect">
            <a:avLst/>
          </a:prstGeom>
        </p:spPr>
        <p:txBody>
          <a:bodyPr wrap="square">
            <a:spAutoFit/>
          </a:bodyPr>
          <a:lstStyle/>
          <a:p>
            <a:pPr marL="285750" indent="-285750" fontAlgn="base">
              <a:buClr>
                <a:schemeClr val="bg1"/>
              </a:buClr>
              <a:buFont typeface="Wingdings" panose="05000000000000000000" pitchFamily="2" charset="2"/>
              <a:buChar char="l"/>
            </a:pPr>
            <a:r>
              <a:rPr lang="en-US" altLang="zh-TW" sz="1200" dirty="0">
                <a:solidFill>
                  <a:schemeClr val="bg1"/>
                </a:solidFill>
              </a:rPr>
              <a:t>GPU passthrough</a:t>
            </a:r>
            <a:r>
              <a:rPr lang="en-US" altLang="zh-TW" sz="1200">
                <a:solidFill>
                  <a:schemeClr val="bg1"/>
                </a:solidFill>
              </a:rPr>
              <a:t>:  </a:t>
            </a:r>
            <a:r>
              <a:rPr lang="en-US" altLang="zh-TW" sz="1200" dirty="0">
                <a:solidFill>
                  <a:schemeClr val="bg1"/>
                </a:solidFill>
              </a:rPr>
              <a:t>allows you to use your QNAP NAS as a PC by connecting a keyboard, mouse, and HDMI display. </a:t>
            </a:r>
            <a:endParaRPr lang="zh-TW" altLang="en-US" sz="1200" dirty="0">
              <a:solidFill>
                <a:schemeClr val="bg1"/>
              </a:solidFill>
            </a:endParaRPr>
          </a:p>
        </p:txBody>
      </p:sp>
      <p:pic>
        <p:nvPicPr>
          <p:cNvPr id="10" name="圖片 9">
            <a:extLst>
              <a:ext uri="{FF2B5EF4-FFF2-40B4-BE49-F238E27FC236}">
                <a16:creationId xmlns:a16="http://schemas.microsoft.com/office/drawing/2014/main" id="{739154E3-7A13-EE40-943A-F9D72056D22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649373" y="1138162"/>
            <a:ext cx="898592" cy="900000"/>
          </a:xfrm>
          <a:prstGeom prst="rect">
            <a:avLst/>
          </a:prstGeom>
        </p:spPr>
      </p:pic>
      <p:sp>
        <p:nvSpPr>
          <p:cNvPr id="13" name="矩形 12">
            <a:extLst>
              <a:ext uri="{FF2B5EF4-FFF2-40B4-BE49-F238E27FC236}">
                <a16:creationId xmlns:a16="http://schemas.microsoft.com/office/drawing/2014/main" id="{B5530B72-036B-2B48-8658-B3F2D21C24ED}"/>
              </a:ext>
            </a:extLst>
          </p:cNvPr>
          <p:cNvSpPr/>
          <p:nvPr/>
        </p:nvSpPr>
        <p:spPr>
          <a:xfrm>
            <a:off x="4561327" y="2093425"/>
            <a:ext cx="4246815" cy="830997"/>
          </a:xfrm>
          <a:prstGeom prst="rect">
            <a:avLst/>
          </a:prstGeom>
        </p:spPr>
        <p:txBody>
          <a:bodyPr wrap="square">
            <a:spAutoFit/>
          </a:bodyPr>
          <a:lstStyle/>
          <a:p>
            <a:pPr marL="285750" indent="-285750">
              <a:buClr>
                <a:schemeClr val="bg1"/>
              </a:buClr>
              <a:buFont typeface="Wingdings" panose="05000000000000000000" pitchFamily="2" charset="2"/>
              <a:buChar char="l"/>
            </a:pPr>
            <a:r>
              <a:rPr lang="en-US" altLang="zh-TW" sz="1200">
                <a:solidFill>
                  <a:schemeClr val="bg1"/>
                </a:solidFill>
              </a:rPr>
              <a:t>QNAP’s Container Station exclusively integrates LXC and Docker lightweight virtualization technologies, allowing you to download apps from the built-in Docker Hub Registry.</a:t>
            </a:r>
            <a:endParaRPr lang="zh-TW" altLang="en-US" sz="1200" dirty="0">
              <a:solidFill>
                <a:schemeClr val="bg1"/>
              </a:solidFill>
            </a:endParaRPr>
          </a:p>
        </p:txBody>
      </p:sp>
      <p:pic>
        <p:nvPicPr>
          <p:cNvPr id="12" name="圖形 11">
            <a:extLst>
              <a:ext uri="{FF2B5EF4-FFF2-40B4-BE49-F238E27FC236}">
                <a16:creationId xmlns:a16="http://schemas.microsoft.com/office/drawing/2014/main" id="{B4FCD958-0C6E-4E4D-AB1F-A48671CBC7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12168" y="4107977"/>
            <a:ext cx="869539" cy="757206"/>
          </a:xfrm>
          <a:prstGeom prst="rect">
            <a:avLst/>
          </a:prstGeom>
        </p:spPr>
      </p:pic>
      <p:grpSp>
        <p:nvGrpSpPr>
          <p:cNvPr id="25" name="群組 24">
            <a:extLst>
              <a:ext uri="{FF2B5EF4-FFF2-40B4-BE49-F238E27FC236}">
                <a16:creationId xmlns:a16="http://schemas.microsoft.com/office/drawing/2014/main" id="{0D4C30CE-07E9-42F5-9A44-8B52AF11412F}"/>
              </a:ext>
            </a:extLst>
          </p:cNvPr>
          <p:cNvGrpSpPr/>
          <p:nvPr/>
        </p:nvGrpSpPr>
        <p:grpSpPr>
          <a:xfrm>
            <a:off x="760734" y="2664601"/>
            <a:ext cx="3007661" cy="703043"/>
            <a:chOff x="1360608" y="1631084"/>
            <a:chExt cx="3007661" cy="703043"/>
          </a:xfrm>
        </p:grpSpPr>
        <p:grpSp>
          <p:nvGrpSpPr>
            <p:cNvPr id="24" name="群組 23">
              <a:extLst>
                <a:ext uri="{FF2B5EF4-FFF2-40B4-BE49-F238E27FC236}">
                  <a16:creationId xmlns:a16="http://schemas.microsoft.com/office/drawing/2014/main" id="{1DF07DC7-2D73-482F-8588-C5EDCCB9DA01}"/>
                </a:ext>
              </a:extLst>
            </p:cNvPr>
            <p:cNvGrpSpPr/>
            <p:nvPr/>
          </p:nvGrpSpPr>
          <p:grpSpPr>
            <a:xfrm>
              <a:off x="1360608" y="1631084"/>
              <a:ext cx="3007661" cy="703043"/>
              <a:chOff x="1360608" y="1631084"/>
              <a:chExt cx="3007661" cy="703043"/>
            </a:xfrm>
          </p:grpSpPr>
          <p:sp>
            <p:nvSpPr>
              <p:cNvPr id="20" name="橢圓 19">
                <a:extLst>
                  <a:ext uri="{FF2B5EF4-FFF2-40B4-BE49-F238E27FC236}">
                    <a16:creationId xmlns:a16="http://schemas.microsoft.com/office/drawing/2014/main" id="{EEA58DCE-F156-43D5-9A87-C1AF328433E5}"/>
                  </a:ext>
                </a:extLst>
              </p:cNvPr>
              <p:cNvSpPr/>
              <p:nvPr/>
            </p:nvSpPr>
            <p:spPr>
              <a:xfrm>
                <a:off x="1360608"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21" name="橢圓 20">
                <a:extLst>
                  <a:ext uri="{FF2B5EF4-FFF2-40B4-BE49-F238E27FC236}">
                    <a16:creationId xmlns:a16="http://schemas.microsoft.com/office/drawing/2014/main" id="{2A859233-4265-417D-AFC6-2540CE756E5C}"/>
                  </a:ext>
                </a:extLst>
              </p:cNvPr>
              <p:cNvSpPr/>
              <p:nvPr/>
            </p:nvSpPr>
            <p:spPr>
              <a:xfrm>
                <a:off x="2128814"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22" name="橢圓 21">
                <a:extLst>
                  <a:ext uri="{FF2B5EF4-FFF2-40B4-BE49-F238E27FC236}">
                    <a16:creationId xmlns:a16="http://schemas.microsoft.com/office/drawing/2014/main" id="{14C13BFB-AF51-487F-84A4-F86B449C9955}"/>
                  </a:ext>
                </a:extLst>
              </p:cNvPr>
              <p:cNvSpPr/>
              <p:nvPr/>
            </p:nvSpPr>
            <p:spPr>
              <a:xfrm>
                <a:off x="2897020"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23" name="橢圓 22">
                <a:extLst>
                  <a:ext uri="{FF2B5EF4-FFF2-40B4-BE49-F238E27FC236}">
                    <a16:creationId xmlns:a16="http://schemas.microsoft.com/office/drawing/2014/main" id="{7B01E238-CC39-4FA0-942A-714CEEB093E0}"/>
                  </a:ext>
                </a:extLst>
              </p:cNvPr>
              <p:cNvSpPr/>
              <p:nvPr/>
            </p:nvSpPr>
            <p:spPr>
              <a:xfrm>
                <a:off x="3665226"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grpSp>
        <p:pic>
          <p:nvPicPr>
            <p:cNvPr id="16" name="圖形 15">
              <a:extLst>
                <a:ext uri="{FF2B5EF4-FFF2-40B4-BE49-F238E27FC236}">
                  <a16:creationId xmlns:a16="http://schemas.microsoft.com/office/drawing/2014/main" id="{F0A7C05A-E27C-4380-9C4C-80E8A83C2B21}"/>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829009" y="1755314"/>
              <a:ext cx="375475" cy="444014"/>
            </a:xfrm>
            <a:prstGeom prst="rect">
              <a:avLst/>
            </a:prstGeom>
          </p:spPr>
        </p:pic>
        <p:pic>
          <p:nvPicPr>
            <p:cNvPr id="17" name="圖形 16">
              <a:extLst>
                <a:ext uri="{FF2B5EF4-FFF2-40B4-BE49-F238E27FC236}">
                  <a16:creationId xmlns:a16="http://schemas.microsoft.com/office/drawing/2014/main" id="{23D79156-1F1E-48FE-A957-842BE206E16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271378" y="1748573"/>
              <a:ext cx="377479" cy="444014"/>
            </a:xfrm>
            <a:prstGeom prst="rect">
              <a:avLst/>
            </a:prstGeom>
          </p:spPr>
        </p:pic>
        <p:pic>
          <p:nvPicPr>
            <p:cNvPr id="18" name="圖形 17">
              <a:extLst>
                <a:ext uri="{FF2B5EF4-FFF2-40B4-BE49-F238E27FC236}">
                  <a16:creationId xmlns:a16="http://schemas.microsoft.com/office/drawing/2014/main" id="{6A474FBE-3705-4D4E-9CBF-ECEF170ACC63}"/>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976425" y="1889078"/>
              <a:ext cx="559910" cy="161824"/>
            </a:xfrm>
            <a:prstGeom prst="rect">
              <a:avLst/>
            </a:prstGeom>
          </p:spPr>
        </p:pic>
        <p:pic>
          <p:nvPicPr>
            <p:cNvPr id="19" name="圖形 18">
              <a:extLst>
                <a:ext uri="{FF2B5EF4-FFF2-40B4-BE49-F238E27FC236}">
                  <a16:creationId xmlns:a16="http://schemas.microsoft.com/office/drawing/2014/main" id="{22CF2E59-4161-4C6C-AEA9-C9EB4090DE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88031" y="1779103"/>
              <a:ext cx="452027" cy="399363"/>
            </a:xfrm>
            <a:prstGeom prst="rect">
              <a:avLst/>
            </a:prstGeom>
          </p:spPr>
        </p:pic>
      </p:grpSp>
      <p:grpSp>
        <p:nvGrpSpPr>
          <p:cNvPr id="41" name="群組 40">
            <a:extLst>
              <a:ext uri="{FF2B5EF4-FFF2-40B4-BE49-F238E27FC236}">
                <a16:creationId xmlns:a16="http://schemas.microsoft.com/office/drawing/2014/main" id="{E672C8C9-68D3-41FB-9B1F-4FC959782DBA}"/>
              </a:ext>
            </a:extLst>
          </p:cNvPr>
          <p:cNvGrpSpPr/>
          <p:nvPr/>
        </p:nvGrpSpPr>
        <p:grpSpPr>
          <a:xfrm>
            <a:off x="4696056" y="3016123"/>
            <a:ext cx="4030362" cy="1798305"/>
            <a:chOff x="4572000" y="2832757"/>
            <a:chExt cx="4030362" cy="1798305"/>
          </a:xfrm>
        </p:grpSpPr>
        <p:sp>
          <p:nvSpPr>
            <p:cNvPr id="26" name="矩形 25">
              <a:extLst>
                <a:ext uri="{FF2B5EF4-FFF2-40B4-BE49-F238E27FC236}">
                  <a16:creationId xmlns:a16="http://schemas.microsoft.com/office/drawing/2014/main" id="{142536B5-24ED-48EC-BB8D-E51B0FCF1710}"/>
                </a:ext>
              </a:extLst>
            </p:cNvPr>
            <p:cNvSpPr/>
            <p:nvPr/>
          </p:nvSpPr>
          <p:spPr>
            <a:xfrm>
              <a:off x="4572000" y="2832757"/>
              <a:ext cx="972713" cy="988253"/>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3339241D-0911-4579-99CD-426C44EC077C}"/>
                </a:ext>
              </a:extLst>
            </p:cNvPr>
            <p:cNvSpPr/>
            <p:nvPr/>
          </p:nvSpPr>
          <p:spPr>
            <a:xfrm>
              <a:off x="5606508" y="2832757"/>
              <a:ext cx="2995854" cy="988253"/>
            </a:xfrm>
            <a:prstGeom prst="rect">
              <a:avLst/>
            </a:prstGeom>
            <a:noFill/>
            <a:ln>
              <a:solidFill>
                <a:schemeClr val="accent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a:extLst>
                <a:ext uri="{FF2B5EF4-FFF2-40B4-BE49-F238E27FC236}">
                  <a16:creationId xmlns:a16="http://schemas.microsoft.com/office/drawing/2014/main" id="{56EF6652-E79E-4D4C-8FAF-45EB7644F595}"/>
                </a:ext>
              </a:extLst>
            </p:cNvPr>
            <p:cNvSpPr txBox="1"/>
            <p:nvPr/>
          </p:nvSpPr>
          <p:spPr>
            <a:xfrm>
              <a:off x="5604280" y="2833521"/>
              <a:ext cx="1008067" cy="261610"/>
            </a:xfrm>
            <a:prstGeom prst="rect">
              <a:avLst/>
            </a:prstGeom>
            <a:noFill/>
          </p:spPr>
          <p:txBody>
            <a:bodyPr wrap="square" rtlCol="0">
              <a:spAutoFit/>
            </a:bodyPr>
            <a:lstStyle/>
            <a:p>
              <a:r>
                <a:rPr lang="en-US" altLang="zh-TW" sz="1050" b="1">
                  <a:solidFill>
                    <a:schemeClr val="bg1"/>
                  </a:solidFill>
                </a:rPr>
                <a:t>Container</a:t>
              </a:r>
              <a:endParaRPr lang="zh-TW" altLang="en-US" sz="1050" b="1">
                <a:solidFill>
                  <a:schemeClr val="bg1"/>
                </a:solidFill>
              </a:endParaRPr>
            </a:p>
          </p:txBody>
        </p:sp>
        <p:sp>
          <p:nvSpPr>
            <p:cNvPr id="29" name="矩形 28">
              <a:extLst>
                <a:ext uri="{FF2B5EF4-FFF2-40B4-BE49-F238E27FC236}">
                  <a16:creationId xmlns:a16="http://schemas.microsoft.com/office/drawing/2014/main" id="{A5A70353-3146-47D3-973F-674C4FD5EF18}"/>
                </a:ext>
              </a:extLst>
            </p:cNvPr>
            <p:cNvSpPr/>
            <p:nvPr/>
          </p:nvSpPr>
          <p:spPr>
            <a:xfrm>
              <a:off x="5677200"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rgbClr val="323231"/>
                  </a:solidFill>
                  <a:latin typeface="Arial" panose="020B0604020202020204" pitchFamily="34" charset="0"/>
                  <a:cs typeface="Arial" panose="020B0604020202020204" pitchFamily="34" charset="0"/>
                </a:rPr>
                <a:t>Application</a:t>
              </a:r>
              <a:endParaRPr lang="zh-TW" altLang="en-US" sz="1000" b="1">
                <a:solidFill>
                  <a:srgbClr val="323231"/>
                </a:solidFill>
                <a:latin typeface="Arial" panose="020B0604020202020204" pitchFamily="34" charset="0"/>
                <a:cs typeface="Arial" panose="020B0604020202020204" pitchFamily="34" charset="0"/>
              </a:endParaRPr>
            </a:p>
          </p:txBody>
        </p:sp>
        <p:sp>
          <p:nvSpPr>
            <p:cNvPr id="30" name="矩形 29">
              <a:extLst>
                <a:ext uri="{FF2B5EF4-FFF2-40B4-BE49-F238E27FC236}">
                  <a16:creationId xmlns:a16="http://schemas.microsoft.com/office/drawing/2014/main" id="{4B490B6E-08C7-4305-8F82-AB1986CF3DB7}"/>
                </a:ext>
              </a:extLst>
            </p:cNvPr>
            <p:cNvSpPr/>
            <p:nvPr/>
          </p:nvSpPr>
          <p:spPr>
            <a:xfrm>
              <a:off x="6649972"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rgbClr val="323231"/>
                  </a:solidFill>
                  <a:latin typeface="Arial" panose="020B0604020202020204" pitchFamily="34" charset="0"/>
                  <a:cs typeface="Arial" panose="020B0604020202020204" pitchFamily="34" charset="0"/>
                </a:rPr>
                <a:t>Application</a:t>
              </a:r>
              <a:endParaRPr lang="zh-TW" altLang="en-US" sz="1000" b="1">
                <a:solidFill>
                  <a:srgbClr val="323231"/>
                </a:solidFill>
                <a:latin typeface="Arial" panose="020B0604020202020204" pitchFamily="34" charset="0"/>
                <a:cs typeface="Arial" panose="020B0604020202020204" pitchFamily="34" charset="0"/>
              </a:endParaRPr>
            </a:p>
          </p:txBody>
        </p:sp>
        <p:sp>
          <p:nvSpPr>
            <p:cNvPr id="31" name="矩形 30">
              <a:extLst>
                <a:ext uri="{FF2B5EF4-FFF2-40B4-BE49-F238E27FC236}">
                  <a16:creationId xmlns:a16="http://schemas.microsoft.com/office/drawing/2014/main" id="{B85574E7-1A2C-424E-BD63-0D6C724AB380}"/>
                </a:ext>
              </a:extLst>
            </p:cNvPr>
            <p:cNvSpPr/>
            <p:nvPr/>
          </p:nvSpPr>
          <p:spPr>
            <a:xfrm>
              <a:off x="7610777"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rgbClr val="323231"/>
                  </a:solidFill>
                  <a:latin typeface="Arial" panose="020B0604020202020204" pitchFamily="34" charset="0"/>
                  <a:cs typeface="Arial" panose="020B0604020202020204" pitchFamily="34" charset="0"/>
                </a:rPr>
                <a:t>Application</a:t>
              </a:r>
              <a:endParaRPr lang="zh-TW" altLang="en-US" sz="1000" b="1">
                <a:solidFill>
                  <a:srgbClr val="323231"/>
                </a:solidFill>
                <a:latin typeface="Arial" panose="020B0604020202020204" pitchFamily="34" charset="0"/>
                <a:cs typeface="Arial" panose="020B0604020202020204" pitchFamily="34" charset="0"/>
              </a:endParaRPr>
            </a:p>
          </p:txBody>
        </p:sp>
        <p:sp>
          <p:nvSpPr>
            <p:cNvPr id="32" name="矩形 31">
              <a:extLst>
                <a:ext uri="{FF2B5EF4-FFF2-40B4-BE49-F238E27FC236}">
                  <a16:creationId xmlns:a16="http://schemas.microsoft.com/office/drawing/2014/main" id="{7E113304-1BBA-437D-8BDD-707F68FF96EB}"/>
                </a:ext>
              </a:extLst>
            </p:cNvPr>
            <p:cNvSpPr/>
            <p:nvPr/>
          </p:nvSpPr>
          <p:spPr>
            <a:xfrm>
              <a:off x="5677200"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rgbClr val="323231"/>
                  </a:solidFill>
                  <a:latin typeface="Arial" panose="020B0604020202020204" pitchFamily="34" charset="0"/>
                  <a:cs typeface="Arial" panose="020B0604020202020204" pitchFamily="34" charset="0"/>
                </a:rPr>
                <a:t>Filesystem</a:t>
              </a:r>
              <a:endParaRPr lang="zh-TW" altLang="en-US" sz="1000" b="1">
                <a:solidFill>
                  <a:srgbClr val="323231"/>
                </a:solidFill>
                <a:latin typeface="Arial" panose="020B0604020202020204" pitchFamily="34" charset="0"/>
                <a:cs typeface="Arial" panose="020B0604020202020204" pitchFamily="34" charset="0"/>
              </a:endParaRPr>
            </a:p>
          </p:txBody>
        </p:sp>
        <p:sp>
          <p:nvSpPr>
            <p:cNvPr id="33" name="矩形 32">
              <a:extLst>
                <a:ext uri="{FF2B5EF4-FFF2-40B4-BE49-F238E27FC236}">
                  <a16:creationId xmlns:a16="http://schemas.microsoft.com/office/drawing/2014/main" id="{AABC5854-1093-4556-A4C8-CCA0449F43D2}"/>
                </a:ext>
              </a:extLst>
            </p:cNvPr>
            <p:cNvSpPr/>
            <p:nvPr/>
          </p:nvSpPr>
          <p:spPr>
            <a:xfrm>
              <a:off x="6649972"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rgbClr val="323231"/>
                  </a:solidFill>
                  <a:latin typeface="Arial" panose="020B0604020202020204" pitchFamily="34" charset="0"/>
                  <a:cs typeface="Arial" panose="020B0604020202020204" pitchFamily="34" charset="0"/>
                </a:rPr>
                <a:t>Filesystem</a:t>
              </a:r>
              <a:endParaRPr lang="zh-TW" altLang="en-US" sz="1000" b="1">
                <a:solidFill>
                  <a:srgbClr val="323231"/>
                </a:solidFill>
                <a:latin typeface="Arial" panose="020B0604020202020204" pitchFamily="34" charset="0"/>
                <a:cs typeface="Arial" panose="020B0604020202020204" pitchFamily="34" charset="0"/>
              </a:endParaRPr>
            </a:p>
          </p:txBody>
        </p:sp>
        <p:sp>
          <p:nvSpPr>
            <p:cNvPr id="34" name="矩形 33">
              <a:extLst>
                <a:ext uri="{FF2B5EF4-FFF2-40B4-BE49-F238E27FC236}">
                  <a16:creationId xmlns:a16="http://schemas.microsoft.com/office/drawing/2014/main" id="{76F5C093-51BD-47A6-9925-7814001F51A3}"/>
                </a:ext>
              </a:extLst>
            </p:cNvPr>
            <p:cNvSpPr/>
            <p:nvPr/>
          </p:nvSpPr>
          <p:spPr>
            <a:xfrm>
              <a:off x="7610777"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rgbClr val="323231"/>
                  </a:solidFill>
                  <a:latin typeface="Arial" panose="020B0604020202020204" pitchFamily="34" charset="0"/>
                  <a:cs typeface="Arial" panose="020B0604020202020204" pitchFamily="34" charset="0"/>
                </a:rPr>
                <a:t>Filesystem</a:t>
              </a:r>
              <a:endParaRPr lang="zh-TW" altLang="en-US" sz="1000" b="1">
                <a:solidFill>
                  <a:srgbClr val="323231"/>
                </a:solidFill>
                <a:latin typeface="Arial" panose="020B0604020202020204" pitchFamily="34" charset="0"/>
                <a:cs typeface="Arial" panose="020B0604020202020204" pitchFamily="34" charset="0"/>
              </a:endParaRPr>
            </a:p>
          </p:txBody>
        </p:sp>
        <p:sp>
          <p:nvSpPr>
            <p:cNvPr id="35" name="文字方塊 34">
              <a:extLst>
                <a:ext uri="{FF2B5EF4-FFF2-40B4-BE49-F238E27FC236}">
                  <a16:creationId xmlns:a16="http://schemas.microsoft.com/office/drawing/2014/main" id="{F6EB1856-14AA-4F30-9B3A-852049FC0E43}"/>
                </a:ext>
              </a:extLst>
            </p:cNvPr>
            <p:cNvSpPr txBox="1"/>
            <p:nvPr/>
          </p:nvSpPr>
          <p:spPr>
            <a:xfrm>
              <a:off x="4572000" y="2895861"/>
              <a:ext cx="972714" cy="415498"/>
            </a:xfrm>
            <a:prstGeom prst="rect">
              <a:avLst/>
            </a:prstGeom>
            <a:noFill/>
          </p:spPr>
          <p:txBody>
            <a:bodyPr wrap="square" rtlCol="0">
              <a:spAutoFit/>
            </a:bodyPr>
            <a:lstStyle/>
            <a:p>
              <a:pPr algn="ctr"/>
              <a:r>
                <a:rPr lang="en-US" altLang="zh-TW" sz="1050" b="1">
                  <a:solidFill>
                    <a:srgbClr val="323231"/>
                  </a:solidFill>
                </a:rPr>
                <a:t>Container Station</a:t>
              </a:r>
              <a:endParaRPr lang="zh-TW" altLang="en-US" sz="1050" b="1">
                <a:solidFill>
                  <a:srgbClr val="323231"/>
                </a:solidFill>
              </a:endParaRPr>
            </a:p>
          </p:txBody>
        </p:sp>
        <p:pic>
          <p:nvPicPr>
            <p:cNvPr id="36" name="圖形 35">
              <a:extLst>
                <a:ext uri="{FF2B5EF4-FFF2-40B4-BE49-F238E27FC236}">
                  <a16:creationId xmlns:a16="http://schemas.microsoft.com/office/drawing/2014/main" id="{A3AB64E3-D3CE-4658-9FE0-23C1980621C4}"/>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667482" y="3368305"/>
              <a:ext cx="399720" cy="336907"/>
            </a:xfrm>
            <a:prstGeom prst="rect">
              <a:avLst/>
            </a:prstGeom>
          </p:spPr>
        </p:pic>
        <p:pic>
          <p:nvPicPr>
            <p:cNvPr id="38" name="圖片 37" descr="一張含有 標誌, 時鐘 的圖片&#10;&#10;自動產生的描述">
              <a:extLst>
                <a:ext uri="{FF2B5EF4-FFF2-40B4-BE49-F238E27FC236}">
                  <a16:creationId xmlns:a16="http://schemas.microsoft.com/office/drawing/2014/main" id="{B8C51635-4ED5-412E-AAAB-6B2654F897D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067203" y="3419845"/>
              <a:ext cx="424864" cy="285367"/>
            </a:xfrm>
            <a:prstGeom prst="rect">
              <a:avLst/>
            </a:prstGeom>
          </p:spPr>
        </p:pic>
        <p:sp>
          <p:nvSpPr>
            <p:cNvPr id="39" name="矩形 38">
              <a:extLst>
                <a:ext uri="{FF2B5EF4-FFF2-40B4-BE49-F238E27FC236}">
                  <a16:creationId xmlns:a16="http://schemas.microsoft.com/office/drawing/2014/main" id="{501ECC3E-3003-41FC-AA0F-8C941BD4BE71}"/>
                </a:ext>
              </a:extLst>
            </p:cNvPr>
            <p:cNvSpPr/>
            <p:nvPr/>
          </p:nvSpPr>
          <p:spPr>
            <a:xfrm>
              <a:off x="4572000" y="3924611"/>
              <a:ext cx="4030362" cy="31013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rgbClr val="323231"/>
                  </a:solidFill>
                  <a:latin typeface="Arial" panose="020B0604020202020204" pitchFamily="34" charset="0"/>
                  <a:cs typeface="Arial" panose="020B0604020202020204" pitchFamily="34" charset="0"/>
                </a:rPr>
                <a:t>Host OS</a:t>
              </a:r>
              <a:endParaRPr lang="zh-TW" altLang="en-US" sz="1000" b="1">
                <a:solidFill>
                  <a:srgbClr val="323231"/>
                </a:solidFill>
                <a:latin typeface="Arial" panose="020B0604020202020204" pitchFamily="34" charset="0"/>
                <a:cs typeface="Arial" panose="020B0604020202020204" pitchFamily="34" charset="0"/>
              </a:endParaRPr>
            </a:p>
          </p:txBody>
        </p:sp>
        <p:sp>
          <p:nvSpPr>
            <p:cNvPr id="40" name="矩形 39">
              <a:extLst>
                <a:ext uri="{FF2B5EF4-FFF2-40B4-BE49-F238E27FC236}">
                  <a16:creationId xmlns:a16="http://schemas.microsoft.com/office/drawing/2014/main" id="{C44D6F11-E2B8-49DC-9CCF-0E066D0566EE}"/>
                </a:ext>
              </a:extLst>
            </p:cNvPr>
            <p:cNvSpPr/>
            <p:nvPr/>
          </p:nvSpPr>
          <p:spPr>
            <a:xfrm>
              <a:off x="4572000" y="4320923"/>
              <a:ext cx="4030362" cy="310139"/>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rgbClr val="323231"/>
                  </a:solidFill>
                  <a:latin typeface="Arial" panose="020B0604020202020204" pitchFamily="34" charset="0"/>
                  <a:cs typeface="Arial" panose="020B0604020202020204" pitchFamily="34" charset="0"/>
                </a:rPr>
                <a:t>Hardware</a:t>
              </a:r>
              <a:endParaRPr lang="zh-TW" altLang="en-US" sz="1000" b="1">
                <a:solidFill>
                  <a:srgbClr val="32323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68945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接點 16">
            <a:extLst>
              <a:ext uri="{FF2B5EF4-FFF2-40B4-BE49-F238E27FC236}">
                <a16:creationId xmlns:a16="http://schemas.microsoft.com/office/drawing/2014/main" id="{5C457601-60A3-49B4-9696-9FE0EC78C302}"/>
              </a:ext>
            </a:extLst>
          </p:cNvPr>
          <p:cNvCxnSpPr>
            <a:cxnSpLocks/>
          </p:cNvCxnSpPr>
          <p:nvPr/>
        </p:nvCxnSpPr>
        <p:spPr>
          <a:xfrm>
            <a:off x="1990165" y="2071172"/>
            <a:ext cx="2470897" cy="0"/>
          </a:xfrm>
          <a:prstGeom prst="line">
            <a:avLst/>
          </a:prstGeom>
          <a:noFill/>
          <a:ln w="21590" cap="flat" cmpd="sng">
            <a:solidFill>
              <a:srgbClr val="EE6D2B"/>
            </a:solidFill>
            <a:prstDash val="solid"/>
            <a:round/>
            <a:headEnd type="none" w="lg" len="lg"/>
            <a:tailEnd type="oval" w="lg" len="lg"/>
          </a:ln>
          <a:effectLst/>
        </p:spPr>
      </p:cxnSp>
      <p:pic>
        <p:nvPicPr>
          <p:cNvPr id="6" name="圖形 5">
            <a:extLst>
              <a:ext uri="{FF2B5EF4-FFF2-40B4-BE49-F238E27FC236}">
                <a16:creationId xmlns:a16="http://schemas.microsoft.com/office/drawing/2014/main" id="{2D1A356A-BDD1-4E68-8648-ABBAAEE9CC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4773" y="1081516"/>
            <a:ext cx="4234265" cy="1199301"/>
          </a:xfrm>
          <a:prstGeom prst="rect">
            <a:avLst/>
          </a:prstGeom>
        </p:spPr>
      </p:pic>
      <p:cxnSp>
        <p:nvCxnSpPr>
          <p:cNvPr id="18" name="直線接點 17">
            <a:extLst>
              <a:ext uri="{FF2B5EF4-FFF2-40B4-BE49-F238E27FC236}">
                <a16:creationId xmlns:a16="http://schemas.microsoft.com/office/drawing/2014/main" id="{EDFCF722-49B1-4069-9E95-D5F90192BB8E}"/>
              </a:ext>
            </a:extLst>
          </p:cNvPr>
          <p:cNvCxnSpPr>
            <a:cxnSpLocks/>
          </p:cNvCxnSpPr>
          <p:nvPr/>
        </p:nvCxnSpPr>
        <p:spPr>
          <a:xfrm>
            <a:off x="5450611" y="3634398"/>
            <a:ext cx="2788922" cy="0"/>
          </a:xfrm>
          <a:prstGeom prst="line">
            <a:avLst/>
          </a:prstGeom>
          <a:noFill/>
          <a:ln w="21590" cap="flat" cmpd="sng">
            <a:solidFill>
              <a:srgbClr val="EE6D2B"/>
            </a:solidFill>
            <a:prstDash val="solid"/>
            <a:round/>
            <a:headEnd type="none" w="lg" len="lg"/>
            <a:tailEnd type="oval" w="lg" len="lg"/>
          </a:ln>
          <a:effectLst/>
        </p:spPr>
      </p:cxnSp>
      <p:sp>
        <p:nvSpPr>
          <p:cNvPr id="22" name="內容版面配置區 2">
            <a:extLst>
              <a:ext uri="{FF2B5EF4-FFF2-40B4-BE49-F238E27FC236}">
                <a16:creationId xmlns:a16="http://schemas.microsoft.com/office/drawing/2014/main" id="{DCE56A41-4EE9-434C-9EE6-E73AF8ABA2D0}"/>
              </a:ext>
            </a:extLst>
          </p:cNvPr>
          <p:cNvSpPr txBox="1">
            <a:spLocks/>
          </p:cNvSpPr>
          <p:nvPr/>
        </p:nvSpPr>
        <p:spPr>
          <a:xfrm>
            <a:off x="294962" y="1010094"/>
            <a:ext cx="8497887" cy="1239320"/>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79066" indent="-179066">
              <a:lnSpc>
                <a:spcPts val="2400"/>
              </a:lnSpc>
              <a:spcBef>
                <a:spcPts val="900"/>
              </a:spcBef>
              <a:buClr>
                <a:srgbClr val="F70F78"/>
              </a:buClr>
            </a:pPr>
            <a:endParaRPr lang="zh-CN" altLang="en-US" sz="1800" b="1">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3" name="內容版面配置區 2">
            <a:extLst>
              <a:ext uri="{FF2B5EF4-FFF2-40B4-BE49-F238E27FC236}">
                <a16:creationId xmlns:a16="http://schemas.microsoft.com/office/drawing/2014/main" id="{BDC1EF97-D50B-F44F-9A77-70691D12A1C5}"/>
              </a:ext>
            </a:extLst>
          </p:cNvPr>
          <p:cNvSpPr txBox="1">
            <a:spLocks/>
          </p:cNvSpPr>
          <p:nvPr/>
        </p:nvSpPr>
        <p:spPr>
          <a:xfrm>
            <a:off x="5315300" y="1190384"/>
            <a:ext cx="3379952" cy="710794"/>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625"/>
              </a:lnSpc>
              <a:spcBef>
                <a:spcPts val="900"/>
              </a:spcBef>
              <a:buClr>
                <a:schemeClr val="bg1"/>
              </a:buClr>
            </a:pPr>
            <a:r>
              <a:rPr lang="en-US" altLang="zh-TW" sz="2000" b="1" dirty="0">
                <a:latin typeface="Arial" panose="020B0604020202020204" pitchFamily="34" charset="0"/>
                <a:ea typeface="微軟正黑體" panose="020B0604030504040204" pitchFamily="34" charset="-120"/>
                <a:cs typeface="Arial" panose="020B0604020202020204" pitchFamily="34" charset="0"/>
              </a:rPr>
              <a:t>Economically adds NAS to your FC SAN</a:t>
            </a:r>
          </a:p>
        </p:txBody>
      </p:sp>
      <p:sp>
        <p:nvSpPr>
          <p:cNvPr id="24" name="文本框 16">
            <a:extLst>
              <a:ext uri="{FF2B5EF4-FFF2-40B4-BE49-F238E27FC236}">
                <a16:creationId xmlns:a16="http://schemas.microsoft.com/office/drawing/2014/main" id="{77F0947D-441B-EB44-BBA0-A4541D8F152B}"/>
              </a:ext>
            </a:extLst>
          </p:cNvPr>
          <p:cNvSpPr txBox="1"/>
          <p:nvPr/>
        </p:nvSpPr>
        <p:spPr>
          <a:xfrm>
            <a:off x="5018583" y="2601468"/>
            <a:ext cx="3812021"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buSzPct val="80000"/>
            </a:pPr>
            <a:r>
              <a:rPr lang="en-US" altLang="zh-CN" sz="1800" dirty="0">
                <a:solidFill>
                  <a:schemeClr val="bg1"/>
                </a:solidFill>
                <a:latin typeface="Arial" panose="020B0604020202020204" pitchFamily="34" charset="0"/>
                <a:ea typeface="等线"/>
                <a:cs typeface="Arial" panose="020B0604020202020204" pitchFamily="34" charset="0"/>
              </a:rPr>
              <a:t>Optical FC </a:t>
            </a:r>
            <a:r>
              <a:rPr lang="en-US" altLang="zh-TW" sz="18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transceivers included</a:t>
            </a:r>
            <a:endParaRPr lang="zh-CN" altLang="en-US" sz="18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5" name="文本框 17">
            <a:extLst>
              <a:ext uri="{FF2B5EF4-FFF2-40B4-BE49-F238E27FC236}">
                <a16:creationId xmlns:a16="http://schemas.microsoft.com/office/drawing/2014/main" id="{D44B8AC3-4784-4C49-A440-23A595AF816D}"/>
              </a:ext>
            </a:extLst>
          </p:cNvPr>
          <p:cNvSpPr txBox="1"/>
          <p:nvPr/>
        </p:nvSpPr>
        <p:spPr>
          <a:xfrm>
            <a:off x="2862052" y="1134305"/>
            <a:ext cx="2003193" cy="7976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1800" dirty="0">
                <a:solidFill>
                  <a:schemeClr val="bg1"/>
                </a:solidFill>
                <a:latin typeface="Arial" panose="020B0604020202020204" pitchFamily="34" charset="0"/>
                <a:ea typeface="等线"/>
                <a:cs typeface="Arial" panose="020B0604020202020204" pitchFamily="34" charset="0"/>
              </a:rPr>
              <a:t>QNA-32G2FC</a:t>
            </a:r>
          </a:p>
          <a:p>
            <a:pPr>
              <a:lnSpc>
                <a:spcPts val="1875"/>
              </a:lnSpc>
            </a:pPr>
            <a:r>
              <a:rPr lang="en-US" altLang="zh-CN" sz="1200" dirty="0">
                <a:solidFill>
                  <a:schemeClr val="bg1"/>
                </a:solidFill>
                <a:latin typeface="Arial" panose="020B0604020202020204" pitchFamily="34" charset="0"/>
                <a:ea typeface="等线"/>
                <a:cs typeface="Arial" panose="020B0604020202020204" pitchFamily="34" charset="0"/>
              </a:rPr>
              <a:t>Dual-port 32Gbps </a:t>
            </a:r>
          </a:p>
          <a:p>
            <a:r>
              <a:rPr lang="en-US" altLang="zh-CN" sz="1200" dirty="0">
                <a:solidFill>
                  <a:schemeClr val="bg1"/>
                </a:solidFill>
                <a:latin typeface="Arial" panose="020B0604020202020204" pitchFamily="34" charset="0"/>
                <a:ea typeface="等线"/>
                <a:cs typeface="Arial" panose="020B0604020202020204" pitchFamily="34" charset="0"/>
              </a:rPr>
              <a:t>FC adapter</a:t>
            </a:r>
            <a:endParaRPr lang="zh-CN" altLang="en-US" sz="1200" dirty="0">
              <a:solidFill>
                <a:schemeClr val="bg1"/>
              </a:solidFill>
              <a:latin typeface="Arial" panose="020B0604020202020204" pitchFamily="34" charset="0"/>
              <a:ea typeface="等线"/>
              <a:cs typeface="Arial" panose="020B0604020202020204" pitchFamily="34" charset="0"/>
            </a:endParaRPr>
          </a:p>
        </p:txBody>
      </p:sp>
      <p:sp>
        <p:nvSpPr>
          <p:cNvPr id="26" name="文本框 17">
            <a:extLst>
              <a:ext uri="{FF2B5EF4-FFF2-40B4-BE49-F238E27FC236}">
                <a16:creationId xmlns:a16="http://schemas.microsoft.com/office/drawing/2014/main" id="{39D15044-A839-5747-AB2F-96CCCF1B3348}"/>
              </a:ext>
            </a:extLst>
          </p:cNvPr>
          <p:cNvSpPr txBox="1"/>
          <p:nvPr/>
        </p:nvSpPr>
        <p:spPr>
          <a:xfrm>
            <a:off x="2862051" y="2153928"/>
            <a:ext cx="2003193" cy="7976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1800" dirty="0">
                <a:solidFill>
                  <a:schemeClr val="bg1"/>
                </a:solidFill>
                <a:latin typeface="Arial" panose="020B0604020202020204" pitchFamily="34" charset="0"/>
                <a:ea typeface="等线"/>
                <a:cs typeface="Arial" panose="020B0604020202020204" pitchFamily="34" charset="0"/>
              </a:rPr>
              <a:t>QNA-16G2FC</a:t>
            </a:r>
          </a:p>
          <a:p>
            <a:pPr>
              <a:lnSpc>
                <a:spcPts val="1875"/>
              </a:lnSpc>
            </a:pPr>
            <a:r>
              <a:rPr lang="en-US" altLang="zh-CN" sz="1200" dirty="0">
                <a:solidFill>
                  <a:schemeClr val="bg1"/>
                </a:solidFill>
                <a:latin typeface="Arial" panose="020B0604020202020204" pitchFamily="34" charset="0"/>
                <a:ea typeface="等线"/>
                <a:cs typeface="Arial" panose="020B0604020202020204" pitchFamily="34" charset="0"/>
              </a:rPr>
              <a:t>Dual-port 16Gbps </a:t>
            </a:r>
          </a:p>
          <a:p>
            <a:r>
              <a:rPr lang="en-US" altLang="zh-CN" sz="1200" dirty="0">
                <a:solidFill>
                  <a:schemeClr val="bg1"/>
                </a:solidFill>
                <a:latin typeface="Arial" panose="020B0604020202020204" pitchFamily="34" charset="0"/>
                <a:ea typeface="等线"/>
                <a:cs typeface="Arial" panose="020B0604020202020204" pitchFamily="34" charset="0"/>
              </a:rPr>
              <a:t>FC adapter</a:t>
            </a:r>
            <a:endParaRPr lang="zh-CN" altLang="en-US" sz="1200" dirty="0">
              <a:solidFill>
                <a:schemeClr val="bg1"/>
              </a:solidFill>
              <a:latin typeface="Arial" panose="020B0604020202020204" pitchFamily="34" charset="0"/>
              <a:ea typeface="等线"/>
              <a:cs typeface="Arial" panose="020B0604020202020204" pitchFamily="34" charset="0"/>
            </a:endParaRPr>
          </a:p>
        </p:txBody>
      </p:sp>
      <p:sp>
        <p:nvSpPr>
          <p:cNvPr id="28" name="文本框 17">
            <a:extLst>
              <a:ext uri="{FF2B5EF4-FFF2-40B4-BE49-F238E27FC236}">
                <a16:creationId xmlns:a16="http://schemas.microsoft.com/office/drawing/2014/main" id="{AC0C4FA2-4293-8440-9A06-A2D9A7B75E03}"/>
              </a:ext>
            </a:extLst>
          </p:cNvPr>
          <p:cNvSpPr txBox="1"/>
          <p:nvPr/>
        </p:nvSpPr>
        <p:spPr>
          <a:xfrm>
            <a:off x="5914051" y="3056638"/>
            <a:ext cx="2476527" cy="123110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1600">
                <a:solidFill>
                  <a:schemeClr val="bg1"/>
                </a:solidFill>
                <a:latin typeface="Arial" panose="020B0604020202020204" pitchFamily="34" charset="0"/>
                <a:ea typeface="等线"/>
                <a:cs typeface="Arial" panose="020B0604020202020204" pitchFamily="34" charset="0"/>
              </a:rPr>
              <a:t>TRX-32GFCSFP-SR</a:t>
            </a:r>
          </a:p>
          <a:p>
            <a:pPr marL="333367" lvl="1"/>
            <a:r>
              <a:rPr lang="en-US" altLang="zh-CN" sz="1400">
                <a:solidFill>
                  <a:schemeClr val="bg1"/>
                </a:solidFill>
                <a:latin typeface="Arial" panose="020B0604020202020204" pitchFamily="34" charset="0"/>
                <a:ea typeface="等线"/>
                <a:cs typeface="Arial" panose="020B0604020202020204" pitchFamily="34" charset="0"/>
              </a:rPr>
              <a:t>32Gb/16Gb/8Gb</a:t>
            </a:r>
            <a:br>
              <a:rPr lang="en-US" altLang="zh-CN" sz="1400">
                <a:solidFill>
                  <a:schemeClr val="bg1"/>
                </a:solidFill>
                <a:latin typeface="Arial" panose="020B0604020202020204" pitchFamily="34" charset="0"/>
                <a:ea typeface="等线"/>
                <a:cs typeface="Arial" panose="020B0604020202020204" pitchFamily="34" charset="0"/>
              </a:rPr>
            </a:br>
            <a:endParaRPr lang="en-US" altLang="zh-CN" sz="1400">
              <a:solidFill>
                <a:schemeClr val="bg1"/>
              </a:solidFill>
              <a:latin typeface="Arial" panose="020B0604020202020204" pitchFamily="34" charset="0"/>
              <a:ea typeface="等线"/>
              <a:cs typeface="Arial" panose="020B0604020202020204" pitchFamily="34" charset="0"/>
            </a:endParaRPr>
          </a:p>
          <a:p>
            <a:r>
              <a:rPr lang="en-US" altLang="zh-CN" sz="1600">
                <a:solidFill>
                  <a:schemeClr val="bg1"/>
                </a:solidFill>
                <a:latin typeface="Arial" panose="020B0604020202020204" pitchFamily="34" charset="0"/>
                <a:ea typeface="等线"/>
                <a:cs typeface="Arial" panose="020B0604020202020204" pitchFamily="34" charset="0"/>
              </a:rPr>
              <a:t>TRX-16GFCSFP-SR</a:t>
            </a:r>
          </a:p>
          <a:p>
            <a:pPr marL="333367" lvl="1"/>
            <a:r>
              <a:rPr lang="en-US" altLang="zh-CN" sz="1400">
                <a:solidFill>
                  <a:schemeClr val="bg1"/>
                </a:solidFill>
                <a:latin typeface="Arial" panose="020B0604020202020204" pitchFamily="34" charset="0"/>
                <a:ea typeface="等线"/>
                <a:cs typeface="Arial" panose="020B0604020202020204" pitchFamily="34" charset="0"/>
              </a:rPr>
              <a:t>16Gb/8Gb/4Gb</a:t>
            </a:r>
            <a:endParaRPr lang="zh-CN" altLang="en-US" sz="1400">
              <a:solidFill>
                <a:schemeClr val="bg1"/>
              </a:solidFill>
              <a:latin typeface="Arial" panose="020B0604020202020204" pitchFamily="34" charset="0"/>
              <a:ea typeface="等线"/>
              <a:cs typeface="Arial" panose="020B0604020202020204" pitchFamily="34" charset="0"/>
            </a:endParaRPr>
          </a:p>
        </p:txBody>
      </p:sp>
      <p:sp>
        <p:nvSpPr>
          <p:cNvPr id="3" name="標題 2">
            <a:extLst>
              <a:ext uri="{FF2B5EF4-FFF2-40B4-BE49-F238E27FC236}">
                <a16:creationId xmlns:a16="http://schemas.microsoft.com/office/drawing/2014/main" id="{1CD69CDB-0304-4154-AFAF-A179DC9A11DA}"/>
              </a:ext>
            </a:extLst>
          </p:cNvPr>
          <p:cNvSpPr>
            <a:spLocks noGrp="1"/>
          </p:cNvSpPr>
          <p:nvPr>
            <p:ph type="title"/>
          </p:nvPr>
        </p:nvSpPr>
        <p:spPr/>
        <p:txBody>
          <a:bodyPr>
            <a:normAutofit/>
          </a:bodyPr>
          <a:lstStyle/>
          <a:p>
            <a:r>
              <a:rPr lang="en-US" altLang="zh-TW"/>
              <a:t>QNAP 32Gb/16Gb </a:t>
            </a:r>
            <a:r>
              <a:rPr lang="en-US" altLang="zh-TW" err="1"/>
              <a:t>Fibre</a:t>
            </a:r>
            <a:r>
              <a:rPr lang="en-US" altLang="zh-TW"/>
              <a:t> Channel adapters</a:t>
            </a:r>
            <a:endParaRPr lang="zh-TW" altLang="en-US"/>
          </a:p>
        </p:txBody>
      </p:sp>
      <p:pic>
        <p:nvPicPr>
          <p:cNvPr id="27" name="Picture 26" descr="A close up of a device&#10;&#10;Description automatically generated">
            <a:extLst>
              <a:ext uri="{FF2B5EF4-FFF2-40B4-BE49-F238E27FC236}">
                <a16:creationId xmlns:a16="http://schemas.microsoft.com/office/drawing/2014/main" id="{B4AC082B-F022-9343-AF1E-71DBDB862C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30892" y="3205865"/>
            <a:ext cx="1126805" cy="986571"/>
          </a:xfrm>
          <a:prstGeom prst="rect">
            <a:avLst/>
          </a:prstGeom>
          <a:effectLst>
            <a:reflection blurRad="6350" stA="52000" endA="300" endPos="35000" dir="5400000" sy="-100000" algn="bl" rotWithShape="0"/>
          </a:effectLst>
        </p:spPr>
      </p:pic>
      <p:pic>
        <p:nvPicPr>
          <p:cNvPr id="4" name="圖片 3">
            <a:extLst>
              <a:ext uri="{FF2B5EF4-FFF2-40B4-BE49-F238E27FC236}">
                <a16:creationId xmlns:a16="http://schemas.microsoft.com/office/drawing/2014/main" id="{C2DA39A1-2518-49A3-9268-B50B58449BE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1081517"/>
            <a:ext cx="2897681" cy="2176655"/>
          </a:xfrm>
          <a:prstGeom prst="rect">
            <a:avLst/>
          </a:prstGeom>
          <a:effectLst>
            <a:reflection blurRad="6350" stA="52000" endA="300" endPos="35000" dir="5400000" sy="-100000" algn="bl" rotWithShape="0"/>
          </a:effectLst>
        </p:spPr>
      </p:pic>
      <p:sp>
        <p:nvSpPr>
          <p:cNvPr id="5" name="矩形 4">
            <a:extLst>
              <a:ext uri="{FF2B5EF4-FFF2-40B4-BE49-F238E27FC236}">
                <a16:creationId xmlns:a16="http://schemas.microsoft.com/office/drawing/2014/main" id="{3837347E-1A64-4D77-B8D6-E85E0D779EB5}"/>
              </a:ext>
            </a:extLst>
          </p:cNvPr>
          <p:cNvSpPr/>
          <p:nvPr/>
        </p:nvSpPr>
        <p:spPr>
          <a:xfrm>
            <a:off x="5291658" y="1959740"/>
            <a:ext cx="3584636" cy="253916"/>
          </a:xfrm>
          <a:prstGeom prst="rect">
            <a:avLst/>
          </a:prstGeom>
        </p:spPr>
        <p:txBody>
          <a:bodyPr wrap="none">
            <a:spAutoFit/>
          </a:bodyPr>
          <a:lstStyle/>
          <a:p>
            <a:pPr lvl="0">
              <a:spcBef>
                <a:spcPts val="900"/>
              </a:spcBef>
              <a:buClr>
                <a:prstClr val="white"/>
              </a:buClr>
            </a:pPr>
            <a:r>
              <a:rPr lang="en-US" altLang="zh-CN" sz="1050">
                <a:latin typeface="Arial" panose="020B0604020202020204" pitchFamily="34" charset="0"/>
                <a:cs typeface="Arial" panose="020B0604020202020204" pitchFamily="34" charset="0"/>
              </a:rPr>
              <a:t>* </a:t>
            </a:r>
            <a:r>
              <a:rPr lang="en-US" altLang="zh-TW" sz="1050">
                <a:latin typeface="微軟正黑體" panose="020B0604030504040204" pitchFamily="34" charset="-120"/>
                <a:ea typeface="微軟正黑體" panose="020B0604030504040204" pitchFamily="34" charset="-120"/>
                <a:cs typeface="Arial" panose="020B0604020202020204" pitchFamily="34" charset="0"/>
              </a:rPr>
              <a:t>The FC adapter cannot be installed in </a:t>
            </a:r>
            <a:r>
              <a:rPr lang="en-US" altLang="zh-CN" sz="1050">
                <a:latin typeface="Arial" panose="020B0604020202020204" pitchFamily="34" charset="0"/>
                <a:ea typeface="微軟正黑體" panose="020B0604030504040204" pitchFamily="34" charset="-120"/>
                <a:cs typeface="Arial" panose="020B0604020202020204" pitchFamily="34" charset="0"/>
              </a:rPr>
              <a:t>Windows/Linux.</a:t>
            </a:r>
            <a:endParaRPr lang="zh-CN" altLang="en-US" sz="1050">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716451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線接點 76">
            <a:extLst>
              <a:ext uri="{FF2B5EF4-FFF2-40B4-BE49-F238E27FC236}">
                <a16:creationId xmlns:a16="http://schemas.microsoft.com/office/drawing/2014/main" id="{5D21E257-03D7-44D9-8B1B-5EE3052AE3D4}"/>
              </a:ext>
            </a:extLst>
          </p:cNvPr>
          <p:cNvCxnSpPr>
            <a:cxnSpLocks/>
          </p:cNvCxnSpPr>
          <p:nvPr/>
        </p:nvCxnSpPr>
        <p:spPr>
          <a:xfrm>
            <a:off x="1459952" y="2439554"/>
            <a:ext cx="205815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9127D79D-7C24-CF41-8E05-AE45708741B8}"/>
              </a:ext>
            </a:extLst>
          </p:cNvPr>
          <p:cNvCxnSpPr>
            <a:cxnSpLocks/>
            <a:endCxn id="23" idx="1"/>
          </p:cNvCxnSpPr>
          <p:nvPr/>
        </p:nvCxnSpPr>
        <p:spPr>
          <a:xfrm>
            <a:off x="4416001" y="2422900"/>
            <a:ext cx="1300980" cy="814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2FE90B5B-BAC0-5C4E-B60D-3D364D162524}"/>
              </a:ext>
            </a:extLst>
          </p:cNvPr>
          <p:cNvSpPr>
            <a:spLocks noGrp="1"/>
          </p:cNvSpPr>
          <p:nvPr>
            <p:ph type="title"/>
          </p:nvPr>
        </p:nvSpPr>
        <p:spPr/>
        <p:txBody>
          <a:bodyPr>
            <a:noAutofit/>
          </a:bodyPr>
          <a:lstStyle/>
          <a:p>
            <a:r>
              <a:rPr lang="en-US" altLang="zh-CN" dirty="0"/>
              <a:t>Create</a:t>
            </a:r>
            <a:r>
              <a:rPr lang="zh-TW" altLang="en-US" dirty="0"/>
              <a:t> </a:t>
            </a:r>
            <a:r>
              <a:rPr lang="en-US" altLang="zh-CN" dirty="0"/>
              <a:t>FC-SAN Storage, backup and CDM </a:t>
            </a:r>
            <a:r>
              <a:rPr lang="en-US" altLang="zh-TW" dirty="0"/>
              <a:t>(Copy Data Management)</a:t>
            </a:r>
            <a:endParaRPr lang="zh-TW" altLang="en-US" dirty="0"/>
          </a:p>
        </p:txBody>
      </p:sp>
      <p:pic>
        <p:nvPicPr>
          <p:cNvPr id="54" name="圖片 53">
            <a:extLst>
              <a:ext uri="{FF2B5EF4-FFF2-40B4-BE49-F238E27FC236}">
                <a16:creationId xmlns:a16="http://schemas.microsoft.com/office/drawing/2014/main" id="{0C0A701E-BDD8-E042-AB04-8908862F1A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15" t="3858" r="3383" b="4719"/>
          <a:stretch/>
        </p:blipFill>
        <p:spPr>
          <a:xfrm>
            <a:off x="7119251" y="3595419"/>
            <a:ext cx="1596846" cy="855114"/>
          </a:xfrm>
          <a:prstGeom prst="rect">
            <a:avLst/>
          </a:prstGeom>
          <a:effectLst/>
        </p:spPr>
      </p:pic>
      <p:sp>
        <p:nvSpPr>
          <p:cNvPr id="60" name="文字方塊 59">
            <a:extLst>
              <a:ext uri="{FF2B5EF4-FFF2-40B4-BE49-F238E27FC236}">
                <a16:creationId xmlns:a16="http://schemas.microsoft.com/office/drawing/2014/main" id="{3B587A71-80C5-584D-8F75-FE9390F1FA94}"/>
              </a:ext>
            </a:extLst>
          </p:cNvPr>
          <p:cNvSpPr txBox="1"/>
          <p:nvPr/>
        </p:nvSpPr>
        <p:spPr>
          <a:xfrm>
            <a:off x="4419143" y="3497858"/>
            <a:ext cx="833883" cy="415498"/>
          </a:xfrm>
          <a:prstGeom prst="rect">
            <a:avLst/>
          </a:prstGeom>
          <a:noFill/>
        </p:spPr>
        <p:txBody>
          <a:bodyPr wrap="none" rtlCol="0">
            <a:spAutoFit/>
          </a:bodyPr>
          <a:lstStyle/>
          <a:p>
            <a:pPr algn="ctr"/>
            <a:r>
              <a:rPr kumimoji="1"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Snapshot </a:t>
            </a:r>
          </a:p>
          <a:p>
            <a:pPr algn="ctr"/>
            <a:r>
              <a:rPr kumimoji="1"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clone</a:t>
            </a:r>
            <a:endParaRPr kumimoji="1"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3" name="圖片 72">
            <a:extLst>
              <a:ext uri="{FF2B5EF4-FFF2-40B4-BE49-F238E27FC236}">
                <a16:creationId xmlns:a16="http://schemas.microsoft.com/office/drawing/2014/main" id="{AB07C5D1-CB6B-42D4-809E-5FC4D4A11C96}"/>
              </a:ext>
            </a:extLst>
          </p:cNvPr>
          <p:cNvPicPr>
            <a:picLocks noChangeAspect="1"/>
          </p:cNvPicPr>
          <p:nvPr/>
        </p:nvPicPr>
        <p:blipFill rotWithShape="1">
          <a:blip r:embed="rId4" cstate="print">
            <a:alphaModFix amt="92000"/>
            <a:extLst>
              <a:ext uri="{28A0092B-C50C-407E-A947-70E740481C1C}">
                <a14:useLocalDpi xmlns:a14="http://schemas.microsoft.com/office/drawing/2010/main"/>
              </a:ext>
            </a:extLst>
          </a:blip>
          <a:srcRect/>
          <a:stretch/>
        </p:blipFill>
        <p:spPr>
          <a:xfrm>
            <a:off x="1690606" y="2184596"/>
            <a:ext cx="1210071" cy="618893"/>
          </a:xfrm>
          <a:prstGeom prst="rect">
            <a:avLst/>
          </a:prstGeom>
          <a:effectLst>
            <a:outerShdw blurRad="50800" dist="38100" dir="5400000" algn="t" rotWithShape="0">
              <a:prstClr val="black">
                <a:alpha val="40000"/>
              </a:prstClr>
            </a:outerShdw>
          </a:effectLst>
        </p:spPr>
      </p:pic>
      <p:sp>
        <p:nvSpPr>
          <p:cNvPr id="74" name="Google Shape;1617;p84">
            <a:extLst>
              <a:ext uri="{FF2B5EF4-FFF2-40B4-BE49-F238E27FC236}">
                <a16:creationId xmlns:a16="http://schemas.microsoft.com/office/drawing/2014/main" id="{7DFBCA21-0253-4F35-9CE5-A3B894675852}"/>
              </a:ext>
            </a:extLst>
          </p:cNvPr>
          <p:cNvSpPr/>
          <p:nvPr/>
        </p:nvSpPr>
        <p:spPr>
          <a:xfrm>
            <a:off x="1963756" y="2244521"/>
            <a:ext cx="694590" cy="367691"/>
          </a:xfrm>
          <a:prstGeom prst="round2DiagRect">
            <a:avLst>
              <a:gd name="adj1" fmla="val 0"/>
              <a:gd name="adj2" fmla="val 0"/>
            </a:avLst>
          </a:prstGeom>
          <a:noFill/>
          <a:ln>
            <a:noFill/>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p>
            <a:pPr marL="66675" algn="ctr">
              <a:lnSpc>
                <a:spcPts val="1650"/>
              </a:lnSpc>
              <a:buSzPct val="80000"/>
              <a:tabLst>
                <a:tab pos="66675" algn="l"/>
              </a:tabLst>
            </a:pPr>
            <a:r>
              <a:rPr lang="en-US" altLang="zh-TW" sz="1200" b="1">
                <a:solidFill>
                  <a:schemeClr val="bg1"/>
                </a:solidFill>
                <a:latin typeface="+mj-lt"/>
                <a:ea typeface="微軟正黑體" panose="020B0604030504040204" pitchFamily="34" charset="-120"/>
                <a:cs typeface="Arial" panose="020B0604020202020204" pitchFamily="34" charset="0"/>
              </a:rPr>
              <a:t>SAN switch</a:t>
            </a:r>
          </a:p>
        </p:txBody>
      </p:sp>
      <p:grpSp>
        <p:nvGrpSpPr>
          <p:cNvPr id="24" name="群組 23">
            <a:extLst>
              <a:ext uri="{FF2B5EF4-FFF2-40B4-BE49-F238E27FC236}">
                <a16:creationId xmlns:a16="http://schemas.microsoft.com/office/drawing/2014/main" id="{0D0CF044-51A2-44D2-A0A0-764849D0C99F}"/>
              </a:ext>
            </a:extLst>
          </p:cNvPr>
          <p:cNvGrpSpPr/>
          <p:nvPr/>
        </p:nvGrpSpPr>
        <p:grpSpPr>
          <a:xfrm>
            <a:off x="5596874" y="2168386"/>
            <a:ext cx="1196080" cy="651312"/>
            <a:chOff x="6212618" y="1796412"/>
            <a:chExt cx="1594773" cy="704508"/>
          </a:xfrm>
        </p:grpSpPr>
        <p:pic>
          <p:nvPicPr>
            <p:cNvPr id="70" name="圖片 69">
              <a:extLst>
                <a:ext uri="{FF2B5EF4-FFF2-40B4-BE49-F238E27FC236}">
                  <a16:creationId xmlns:a16="http://schemas.microsoft.com/office/drawing/2014/main" id="{09374B5C-D53C-4902-8D9C-8AA7565FDF7C}"/>
                </a:ext>
              </a:extLst>
            </p:cNvPr>
            <p:cNvPicPr>
              <a:picLocks noChangeAspect="1"/>
            </p:cNvPicPr>
            <p:nvPr/>
          </p:nvPicPr>
          <p:blipFill rotWithShape="1">
            <a:blip r:embed="rId5" cstate="print">
              <a:alphaModFix amt="90000"/>
              <a:extLst>
                <a:ext uri="{BEBA8EAE-BF5A-486C-A8C5-ECC9F3942E4B}">
                  <a14:imgProps xmlns:a14="http://schemas.microsoft.com/office/drawing/2010/main">
                    <a14:imgLayer r:embed="rId6">
                      <a14:imgEffect>
                        <a14:sharpenSoften amount="50000"/>
                      </a14:imgEffect>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l="-1"/>
            <a:stretch/>
          </p:blipFill>
          <p:spPr>
            <a:xfrm>
              <a:off x="6212618" y="1796412"/>
              <a:ext cx="1594773" cy="704508"/>
            </a:xfrm>
            <a:prstGeom prst="rect">
              <a:avLst/>
            </a:prstGeom>
          </p:spPr>
        </p:pic>
        <p:sp>
          <p:nvSpPr>
            <p:cNvPr id="23" name="矩形 22">
              <a:extLst>
                <a:ext uri="{FF2B5EF4-FFF2-40B4-BE49-F238E27FC236}">
                  <a16:creationId xmlns:a16="http://schemas.microsoft.com/office/drawing/2014/main" id="{055009DC-98AE-447D-A469-33D5372C0ACC}"/>
                </a:ext>
              </a:extLst>
            </p:cNvPr>
            <p:cNvSpPr/>
            <p:nvPr/>
          </p:nvSpPr>
          <p:spPr>
            <a:xfrm>
              <a:off x="6372761" y="1814776"/>
              <a:ext cx="1402272" cy="531496"/>
            </a:xfrm>
            <a:prstGeom prst="rect">
              <a:avLst/>
            </a:prstGeom>
            <a:gradFill flip="none" rotWithShape="1">
              <a:gsLst>
                <a:gs pos="0">
                  <a:srgbClr val="732929">
                    <a:alpha val="55000"/>
                  </a:srgbClr>
                </a:gs>
                <a:gs pos="100000">
                  <a:srgbClr val="E89128">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grpSp>
      <p:sp>
        <p:nvSpPr>
          <p:cNvPr id="75" name="Google Shape;1617;p84">
            <a:extLst>
              <a:ext uri="{FF2B5EF4-FFF2-40B4-BE49-F238E27FC236}">
                <a16:creationId xmlns:a16="http://schemas.microsoft.com/office/drawing/2014/main" id="{C50BC014-5799-40E4-A275-BE88E4BFC9BD}"/>
              </a:ext>
            </a:extLst>
          </p:cNvPr>
          <p:cNvSpPr/>
          <p:nvPr/>
        </p:nvSpPr>
        <p:spPr>
          <a:xfrm>
            <a:off x="5745584" y="2244521"/>
            <a:ext cx="898661" cy="367691"/>
          </a:xfrm>
          <a:prstGeom prst="round2DiagRect">
            <a:avLst>
              <a:gd name="adj1" fmla="val 0"/>
              <a:gd name="adj2" fmla="val 0"/>
            </a:avLst>
          </a:prstGeom>
          <a:noFill/>
          <a:ln>
            <a:noFill/>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p>
            <a:pPr marL="66675" algn="ctr">
              <a:lnSpc>
                <a:spcPts val="1650"/>
              </a:lnSpc>
              <a:buSzPct val="80000"/>
              <a:tabLst>
                <a:tab pos="66675" algn="l"/>
              </a:tabLst>
            </a:pP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ethernet switch</a:t>
            </a:r>
          </a:p>
        </p:txBody>
      </p:sp>
      <p:sp>
        <p:nvSpPr>
          <p:cNvPr id="78" name="Google Shape;1624;p84">
            <a:extLst>
              <a:ext uri="{FF2B5EF4-FFF2-40B4-BE49-F238E27FC236}">
                <a16:creationId xmlns:a16="http://schemas.microsoft.com/office/drawing/2014/main" id="{01598A65-D035-4510-B5F1-0BF910C0DA90}"/>
              </a:ext>
            </a:extLst>
          </p:cNvPr>
          <p:cNvSpPr/>
          <p:nvPr/>
        </p:nvSpPr>
        <p:spPr>
          <a:xfrm>
            <a:off x="135044" y="2298194"/>
            <a:ext cx="1433866" cy="475026"/>
          </a:xfrm>
          <a:prstGeom prst="round2DiagRect">
            <a:avLst>
              <a:gd name="adj1" fmla="val 12572"/>
              <a:gd name="adj2" fmla="val 0"/>
            </a:avLst>
          </a:prstGeom>
          <a:gradFill>
            <a:gsLst>
              <a:gs pos="100000">
                <a:srgbClr val="2F8141"/>
              </a:gs>
              <a:gs pos="0">
                <a:srgbClr val="48BD62"/>
              </a:gs>
            </a:gsLst>
            <a:lin ang="5400000" scaled="0"/>
          </a:gradFill>
          <a:ln>
            <a:noFill/>
          </a:ln>
          <a:effectLst>
            <a:outerShdw blurRad="40000" dist="20000" dir="5400000" rotWithShape="0">
              <a:srgbClr val="000000">
                <a:alpha val="37647"/>
              </a:srgbClr>
            </a:outerShdw>
          </a:effectLst>
        </p:spPr>
        <p:txBody>
          <a:bodyPr spcFirstLastPara="1" wrap="square" lIns="68569" tIns="34275" rIns="68569" bIns="34275" anchor="ctr" anchorCtr="0">
            <a:noAutofit/>
          </a:bodyPr>
          <a:lstStyle/>
          <a:p>
            <a:pPr lvl="0" algn="ctr">
              <a:lnSpc>
                <a:spcPct val="103125"/>
              </a:lnSpc>
            </a:pPr>
            <a:endParaRPr lang="en-US" sz="1050">
              <a:solidFill>
                <a:schemeClr val="bg1"/>
              </a:solidFill>
              <a:latin typeface="+mj-lt"/>
              <a:ea typeface="微軟正黑體" panose="020B0604030504040204" pitchFamily="34" charset="-120"/>
            </a:endParaRPr>
          </a:p>
        </p:txBody>
      </p:sp>
      <p:sp>
        <p:nvSpPr>
          <p:cNvPr id="79" name="Google Shape;1466;p83">
            <a:extLst>
              <a:ext uri="{FF2B5EF4-FFF2-40B4-BE49-F238E27FC236}">
                <a16:creationId xmlns:a16="http://schemas.microsoft.com/office/drawing/2014/main" id="{59CB824A-C903-4439-A5FB-2AE45A4BB798}"/>
              </a:ext>
            </a:extLst>
          </p:cNvPr>
          <p:cNvSpPr/>
          <p:nvPr/>
        </p:nvSpPr>
        <p:spPr>
          <a:xfrm>
            <a:off x="135043" y="2109985"/>
            <a:ext cx="1433865" cy="255286"/>
          </a:xfrm>
          <a:prstGeom prst="round2DiagRect">
            <a:avLst>
              <a:gd name="adj1" fmla="val 12572"/>
              <a:gd name="adj2" fmla="val 0"/>
            </a:avLst>
          </a:prstGeom>
          <a:gradFill>
            <a:gsLst>
              <a:gs pos="0">
                <a:srgbClr val="7B74D2"/>
              </a:gs>
              <a:gs pos="100000">
                <a:srgbClr val="5850CA"/>
              </a:gs>
            </a:gsLst>
            <a:lin ang="5400000" scaled="0"/>
          </a:gradFill>
          <a:ln>
            <a:noFill/>
          </a:ln>
          <a:effectLst>
            <a:outerShdw blurRad="40000" dist="20000" dir="5400000" rotWithShape="0">
              <a:srgbClr val="000000">
                <a:alpha val="37647"/>
              </a:srgbClr>
            </a:outerShdw>
          </a:effectLst>
        </p:spPr>
        <p:txBody>
          <a:bodyPr spcFirstLastPara="1" wrap="square" lIns="68569" tIns="34275" rIns="68569" bIns="34275" anchor="ctr" anchorCtr="0">
            <a:noAutofit/>
          </a:bodyPr>
          <a:lstStyle/>
          <a:p>
            <a:pPr lvl="0" algn="ctr"/>
            <a:r>
              <a:rPr lang="en-US" sz="1200" b="1">
                <a:solidFill>
                  <a:schemeClr val="bg1"/>
                </a:solidFill>
                <a:latin typeface="+mj-lt"/>
                <a:ea typeface="微軟正黑體" panose="020B0604030504040204" pitchFamily="34" charset="-120"/>
              </a:rPr>
              <a:t>VMware</a:t>
            </a:r>
          </a:p>
        </p:txBody>
      </p:sp>
      <p:grpSp>
        <p:nvGrpSpPr>
          <p:cNvPr id="7" name="群組 6">
            <a:extLst>
              <a:ext uri="{FF2B5EF4-FFF2-40B4-BE49-F238E27FC236}">
                <a16:creationId xmlns:a16="http://schemas.microsoft.com/office/drawing/2014/main" id="{CFC94899-882F-4B35-B47B-D3ACEC0F37A4}"/>
              </a:ext>
            </a:extLst>
          </p:cNvPr>
          <p:cNvGrpSpPr/>
          <p:nvPr/>
        </p:nvGrpSpPr>
        <p:grpSpPr>
          <a:xfrm>
            <a:off x="4949939" y="3986662"/>
            <a:ext cx="658386" cy="696922"/>
            <a:chOff x="4610409" y="3898272"/>
            <a:chExt cx="658386" cy="696922"/>
          </a:xfrm>
        </p:grpSpPr>
        <p:grpSp>
          <p:nvGrpSpPr>
            <p:cNvPr id="118" name="群組 117">
              <a:extLst>
                <a:ext uri="{FF2B5EF4-FFF2-40B4-BE49-F238E27FC236}">
                  <a16:creationId xmlns:a16="http://schemas.microsoft.com/office/drawing/2014/main" id="{4B7D96F5-EF7A-4565-B408-901AB6EB616C}"/>
                </a:ext>
              </a:extLst>
            </p:cNvPr>
            <p:cNvGrpSpPr/>
            <p:nvPr/>
          </p:nvGrpSpPr>
          <p:grpSpPr>
            <a:xfrm>
              <a:off x="4610409" y="3898272"/>
              <a:ext cx="658386" cy="696922"/>
              <a:chOff x="3913229" y="5270791"/>
              <a:chExt cx="877848" cy="929229"/>
            </a:xfrm>
          </p:grpSpPr>
          <p:pic>
            <p:nvPicPr>
              <p:cNvPr id="119" name="圖形 118">
                <a:extLst>
                  <a:ext uri="{FF2B5EF4-FFF2-40B4-BE49-F238E27FC236}">
                    <a16:creationId xmlns:a16="http://schemas.microsoft.com/office/drawing/2014/main" id="{C1BCE871-86FA-4E67-8C75-7B3E2537621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16836" y="5756112"/>
                <a:ext cx="851926" cy="443908"/>
              </a:xfrm>
              <a:prstGeom prst="rect">
                <a:avLst/>
              </a:prstGeom>
              <a:effectLst>
                <a:outerShdw blurRad="50800" dist="38100" dir="2700000" algn="tl" rotWithShape="0">
                  <a:prstClr val="black">
                    <a:alpha val="40000"/>
                  </a:prstClr>
                </a:outerShdw>
              </a:effectLst>
            </p:spPr>
          </p:pic>
          <p:pic>
            <p:nvPicPr>
              <p:cNvPr id="120" name="圖形 119">
                <a:extLst>
                  <a:ext uri="{FF2B5EF4-FFF2-40B4-BE49-F238E27FC236}">
                    <a16:creationId xmlns:a16="http://schemas.microsoft.com/office/drawing/2014/main" id="{08EB1E45-5894-4732-8689-0E403ADF2884}"/>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913229" y="5270791"/>
                <a:ext cx="877848" cy="924152"/>
              </a:xfrm>
              <a:prstGeom prst="rect">
                <a:avLst/>
              </a:prstGeom>
              <a:effectLst/>
            </p:spPr>
          </p:pic>
        </p:grpSp>
        <p:sp>
          <p:nvSpPr>
            <p:cNvPr id="122" name="矩形 121">
              <a:extLst>
                <a:ext uri="{FF2B5EF4-FFF2-40B4-BE49-F238E27FC236}">
                  <a16:creationId xmlns:a16="http://schemas.microsoft.com/office/drawing/2014/main" id="{EE8F0419-EB18-4787-941A-FF80D9E85F20}"/>
                </a:ext>
              </a:extLst>
            </p:cNvPr>
            <p:cNvSpPr/>
            <p:nvPr/>
          </p:nvSpPr>
          <p:spPr>
            <a:xfrm>
              <a:off x="4657125" y="4122386"/>
              <a:ext cx="572593" cy="415498"/>
            </a:xfrm>
            <a:prstGeom prst="rect">
              <a:avLst/>
            </a:prstGeom>
          </p:spPr>
          <p:txBody>
            <a:bodyPr wrap="none">
              <a:spAutoFit/>
            </a:bodyPr>
            <a:lstStyle/>
            <a:p>
              <a:pPr algn="ctr"/>
              <a:r>
                <a:rPr kumimoji="1"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iSCSI </a:t>
              </a:r>
            </a:p>
            <a:p>
              <a:pPr algn="ctr"/>
              <a:r>
                <a:rPr kumimoji="1"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LUN</a:t>
              </a:r>
              <a:endParaRPr kumimoji="1"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33" name="矩形 32">
            <a:extLst>
              <a:ext uri="{FF2B5EF4-FFF2-40B4-BE49-F238E27FC236}">
                <a16:creationId xmlns:a16="http://schemas.microsoft.com/office/drawing/2014/main" id="{4C12FA7C-39C8-4023-849A-1C5A6A23FFFA}"/>
              </a:ext>
            </a:extLst>
          </p:cNvPr>
          <p:cNvSpPr/>
          <p:nvPr/>
        </p:nvSpPr>
        <p:spPr>
          <a:xfrm>
            <a:off x="139282" y="2439554"/>
            <a:ext cx="1425390" cy="270330"/>
          </a:xfrm>
          <a:prstGeom prst="rect">
            <a:avLst/>
          </a:prstGeom>
        </p:spPr>
        <p:txBody>
          <a:bodyPr wrap="none">
            <a:spAutoFit/>
          </a:bodyPr>
          <a:lstStyle/>
          <a:p>
            <a:pPr lvl="0" algn="ctr">
              <a:lnSpc>
                <a:spcPct val="103125"/>
              </a:lnSpc>
            </a:pPr>
            <a:r>
              <a:rPr lang="en-US" altLang="zh-TW" sz="1200" b="1">
                <a:solidFill>
                  <a:schemeClr val="bg1"/>
                </a:solidFill>
                <a:latin typeface="+mj-lt"/>
                <a:ea typeface="微軟正黑體" panose="020B0604030504040204" pitchFamily="34" charset="-120"/>
              </a:rPr>
              <a:t>Hypervisor Host</a:t>
            </a:r>
            <a:r>
              <a:rPr lang="zh-TW" altLang="en-US" sz="1200" b="1">
                <a:solidFill>
                  <a:schemeClr val="bg1"/>
                </a:solidFill>
                <a:latin typeface="+mj-lt"/>
                <a:ea typeface="微軟正黑體" panose="020B0604030504040204" pitchFamily="34" charset="-120"/>
              </a:rPr>
              <a:t> </a:t>
            </a:r>
            <a:endParaRPr lang="en-US" altLang="zh-TW" sz="1200" b="1">
              <a:solidFill>
                <a:schemeClr val="bg1"/>
              </a:solidFill>
              <a:latin typeface="+mj-lt"/>
              <a:ea typeface="微軟正黑體" panose="020B0604030504040204" pitchFamily="34" charset="-120"/>
            </a:endParaRPr>
          </a:p>
        </p:txBody>
      </p:sp>
      <p:cxnSp>
        <p:nvCxnSpPr>
          <p:cNvPr id="12" name="肘形接點 11">
            <a:extLst>
              <a:ext uri="{FF2B5EF4-FFF2-40B4-BE49-F238E27FC236}">
                <a16:creationId xmlns:a16="http://schemas.microsoft.com/office/drawing/2014/main" id="{2A22DC9B-00E5-3A42-AD37-8C2FDBAB89D9}"/>
              </a:ext>
            </a:extLst>
          </p:cNvPr>
          <p:cNvCxnSpPr>
            <a:cxnSpLocks/>
            <a:endCxn id="75" idx="1"/>
          </p:cNvCxnSpPr>
          <p:nvPr/>
        </p:nvCxnSpPr>
        <p:spPr>
          <a:xfrm rot="10800000">
            <a:off x="6194916" y="2612212"/>
            <a:ext cx="306369" cy="1486436"/>
          </a:xfrm>
          <a:prstGeom prst="bentConnector2">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肘形接點 79">
            <a:extLst>
              <a:ext uri="{FF2B5EF4-FFF2-40B4-BE49-F238E27FC236}">
                <a16:creationId xmlns:a16="http://schemas.microsoft.com/office/drawing/2014/main" id="{4DE56CA1-F51A-9F45-8128-BF4107DA190B}"/>
              </a:ext>
            </a:extLst>
          </p:cNvPr>
          <p:cNvCxnSpPr>
            <a:cxnSpLocks/>
            <a:endCxn id="70" idx="0"/>
          </p:cNvCxnSpPr>
          <p:nvPr/>
        </p:nvCxnSpPr>
        <p:spPr>
          <a:xfrm rot="10800000" flipV="1">
            <a:off x="6194915" y="2087894"/>
            <a:ext cx="1483607" cy="80491"/>
          </a:xfrm>
          <a:prstGeom prst="bentConnector2">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1" name="群組 80">
            <a:extLst>
              <a:ext uri="{FF2B5EF4-FFF2-40B4-BE49-F238E27FC236}">
                <a16:creationId xmlns:a16="http://schemas.microsoft.com/office/drawing/2014/main" id="{64777512-B3A2-224B-A9D7-968B8CDF6286}"/>
              </a:ext>
            </a:extLst>
          </p:cNvPr>
          <p:cNvGrpSpPr/>
          <p:nvPr/>
        </p:nvGrpSpPr>
        <p:grpSpPr>
          <a:xfrm>
            <a:off x="6985646" y="1337221"/>
            <a:ext cx="634012" cy="671122"/>
            <a:chOff x="3913229" y="5270791"/>
            <a:chExt cx="877848" cy="929229"/>
          </a:xfrm>
        </p:grpSpPr>
        <p:pic>
          <p:nvPicPr>
            <p:cNvPr id="82" name="圖形 81">
              <a:extLst>
                <a:ext uri="{FF2B5EF4-FFF2-40B4-BE49-F238E27FC236}">
                  <a16:creationId xmlns:a16="http://schemas.microsoft.com/office/drawing/2014/main" id="{85FC31DC-A79F-4D43-9D91-F6886A8EB8D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16836" y="5756112"/>
              <a:ext cx="851926" cy="443908"/>
            </a:xfrm>
            <a:prstGeom prst="rect">
              <a:avLst/>
            </a:prstGeom>
            <a:effectLst>
              <a:outerShdw blurRad="50800" dist="38100" dir="2700000" algn="tl" rotWithShape="0">
                <a:prstClr val="black">
                  <a:alpha val="40000"/>
                </a:prstClr>
              </a:outerShdw>
            </a:effectLst>
          </p:spPr>
        </p:pic>
        <p:pic>
          <p:nvPicPr>
            <p:cNvPr id="83" name="圖形 82">
              <a:extLst>
                <a:ext uri="{FF2B5EF4-FFF2-40B4-BE49-F238E27FC236}">
                  <a16:creationId xmlns:a16="http://schemas.microsoft.com/office/drawing/2014/main" id="{FD552033-DEBD-F040-8AB4-F4002EE7A6B5}"/>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913229" y="5270791"/>
              <a:ext cx="877848" cy="924152"/>
            </a:xfrm>
            <a:prstGeom prst="rect">
              <a:avLst/>
            </a:prstGeom>
            <a:effectLst/>
          </p:spPr>
        </p:pic>
      </p:grpSp>
      <p:sp>
        <p:nvSpPr>
          <p:cNvPr id="84" name="文字方塊 83">
            <a:extLst>
              <a:ext uri="{FF2B5EF4-FFF2-40B4-BE49-F238E27FC236}">
                <a16:creationId xmlns:a16="http://schemas.microsoft.com/office/drawing/2014/main" id="{C0320892-A34E-EC47-BC3C-5945464FDEC0}"/>
              </a:ext>
            </a:extLst>
          </p:cNvPr>
          <p:cNvSpPr txBox="1"/>
          <p:nvPr/>
        </p:nvSpPr>
        <p:spPr>
          <a:xfrm>
            <a:off x="5503554" y="1457342"/>
            <a:ext cx="821059" cy="253916"/>
          </a:xfrm>
          <a:prstGeom prst="rect">
            <a:avLst/>
          </a:prstGeom>
          <a:noFill/>
        </p:spPr>
        <p:txBody>
          <a:bodyPr wrap="none" rtlCol="0">
            <a:spAutoFit/>
          </a:bodyPr>
          <a:lstStyle/>
          <a:p>
            <a:pPr algn="ctr"/>
            <a:r>
              <a:rPr kumimoji="1" lang="en-US" altLang="zh-TW" sz="1050" b="1" err="1">
                <a:solidFill>
                  <a:schemeClr val="bg1"/>
                </a:solidFill>
                <a:latin typeface="Arial" panose="020B0604020202020204" pitchFamily="34" charset="0"/>
                <a:ea typeface="微軟正黑體" panose="020B0604030504040204" pitchFamily="34" charset="-120"/>
                <a:cs typeface="Arial" panose="020B0604020202020204" pitchFamily="34" charset="0"/>
              </a:rPr>
              <a:t>Snapsync</a:t>
            </a:r>
            <a:endParaRPr kumimoji="1"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6" name="群組 5">
            <a:extLst>
              <a:ext uri="{FF2B5EF4-FFF2-40B4-BE49-F238E27FC236}">
                <a16:creationId xmlns:a16="http://schemas.microsoft.com/office/drawing/2014/main" id="{21D3B1D2-51FE-423F-8D8D-7910CCFEBA13}"/>
              </a:ext>
            </a:extLst>
          </p:cNvPr>
          <p:cNvGrpSpPr/>
          <p:nvPr/>
        </p:nvGrpSpPr>
        <p:grpSpPr>
          <a:xfrm>
            <a:off x="110965" y="1498086"/>
            <a:ext cx="2150428" cy="474702"/>
            <a:chOff x="213987" y="1217130"/>
            <a:chExt cx="2150428" cy="474702"/>
          </a:xfrm>
        </p:grpSpPr>
        <p:sp>
          <p:nvSpPr>
            <p:cNvPr id="62" name="矩形: 圓角 61">
              <a:extLst>
                <a:ext uri="{FF2B5EF4-FFF2-40B4-BE49-F238E27FC236}">
                  <a16:creationId xmlns:a16="http://schemas.microsoft.com/office/drawing/2014/main" id="{D8854CC3-50C3-491C-BE1E-A15F329604CC}"/>
                </a:ext>
              </a:extLst>
            </p:cNvPr>
            <p:cNvSpPr/>
            <p:nvPr/>
          </p:nvSpPr>
          <p:spPr>
            <a:xfrm>
              <a:off x="471974" y="1248460"/>
              <a:ext cx="1892441" cy="443372"/>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a typeface="微軟正黑體" panose="020B0604030504040204" pitchFamily="34" charset="-120"/>
              </a:endParaRPr>
            </a:p>
          </p:txBody>
        </p:sp>
        <p:sp>
          <p:nvSpPr>
            <p:cNvPr id="64" name="Shape 154">
              <a:extLst>
                <a:ext uri="{FF2B5EF4-FFF2-40B4-BE49-F238E27FC236}">
                  <a16:creationId xmlns:a16="http://schemas.microsoft.com/office/drawing/2014/main" id="{67F0F307-DF08-49A1-BC59-6221E8726600}"/>
                </a:ext>
              </a:extLst>
            </p:cNvPr>
            <p:cNvSpPr txBox="1"/>
            <p:nvPr/>
          </p:nvSpPr>
          <p:spPr>
            <a:xfrm>
              <a:off x="598005" y="1230179"/>
              <a:ext cx="1725739" cy="441348"/>
            </a:xfrm>
            <a:prstGeom prst="rect">
              <a:avLst/>
            </a:prstGeom>
            <a:noFill/>
            <a:ln>
              <a:noFill/>
            </a:ln>
          </p:spPr>
          <p:txBody>
            <a:bodyPr wrap="square" lIns="68569" tIns="68569" rIns="68569" bIns="68569" anchor="ctr" anchorCtr="0">
              <a:noAutofit/>
            </a:bodyPr>
            <a:lstStyle/>
            <a:p>
              <a:r>
                <a:rPr lang="en-US" altLang="zh-TW" sz="1200" b="1" dirty="0">
                  <a:latin typeface="+mj-lt"/>
                  <a:ea typeface="Microsoft JhengHei"/>
                  <a:cs typeface="Microsoft JhengHei"/>
                  <a:sym typeface="Microsoft JhengHei"/>
                </a:rPr>
                <a:t>Connect to </a:t>
              </a:r>
              <a:r>
                <a:rPr lang="en-US" altLang="zh-TW" sz="1200" b="1" dirty="0" err="1">
                  <a:latin typeface="+mj-lt"/>
                  <a:ea typeface="Microsoft JhengHei"/>
                  <a:cs typeface="Microsoft JhengHei"/>
                  <a:sym typeface="Microsoft JhengHei"/>
                </a:rPr>
                <a:t>Fibre</a:t>
              </a:r>
              <a:r>
                <a:rPr lang="en-US" altLang="zh-TW" sz="1200" b="1" dirty="0">
                  <a:latin typeface="+mj-lt"/>
                  <a:ea typeface="Microsoft JhengHei"/>
                  <a:cs typeface="Microsoft JhengHei"/>
                  <a:sym typeface="Microsoft JhengHei"/>
                </a:rPr>
                <a:t> channel environment</a:t>
              </a:r>
              <a:endParaRPr lang="zh-TW" altLang="en-US" sz="1200" b="1" dirty="0">
                <a:latin typeface="+mj-lt"/>
                <a:ea typeface="Microsoft JhengHei"/>
                <a:cs typeface="Microsoft JhengHei"/>
                <a:sym typeface="Microsoft JhengHei"/>
              </a:endParaRPr>
            </a:p>
          </p:txBody>
        </p:sp>
        <p:grpSp>
          <p:nvGrpSpPr>
            <p:cNvPr id="65" name="群組 64">
              <a:extLst>
                <a:ext uri="{FF2B5EF4-FFF2-40B4-BE49-F238E27FC236}">
                  <a16:creationId xmlns:a16="http://schemas.microsoft.com/office/drawing/2014/main" id="{5210A109-8513-441B-B3BF-C27F0B6E7363}"/>
                </a:ext>
              </a:extLst>
            </p:cNvPr>
            <p:cNvGrpSpPr/>
            <p:nvPr/>
          </p:nvGrpSpPr>
          <p:grpSpPr>
            <a:xfrm>
              <a:off x="213987" y="1217130"/>
              <a:ext cx="359286" cy="359286"/>
              <a:chOff x="228678" y="3612186"/>
              <a:chExt cx="655970" cy="655970"/>
            </a:xfrm>
          </p:grpSpPr>
          <p:sp>
            <p:nvSpPr>
              <p:cNvPr id="66" name="橢圓 65">
                <a:extLst>
                  <a:ext uri="{FF2B5EF4-FFF2-40B4-BE49-F238E27FC236}">
                    <a16:creationId xmlns:a16="http://schemas.microsoft.com/office/drawing/2014/main" id="{F22D2F94-AD41-4E21-BC5B-F6C2E9C4959E}"/>
                  </a:ext>
                </a:extLst>
              </p:cNvPr>
              <p:cNvSpPr/>
              <p:nvPr/>
            </p:nvSpPr>
            <p:spPr>
              <a:xfrm>
                <a:off x="228678" y="3612186"/>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cs typeface="Arial" panose="020B0604020202020204" pitchFamily="34" charset="0"/>
                </a:endParaRPr>
              </a:p>
            </p:txBody>
          </p:sp>
          <p:sp>
            <p:nvSpPr>
              <p:cNvPr id="67" name="橢圓 66">
                <a:extLst>
                  <a:ext uri="{FF2B5EF4-FFF2-40B4-BE49-F238E27FC236}">
                    <a16:creationId xmlns:a16="http://schemas.microsoft.com/office/drawing/2014/main" id="{A3B0091D-E7B3-4B12-80F2-2B87FEE652B5}"/>
                  </a:ext>
                </a:extLst>
              </p:cNvPr>
              <p:cNvSpPr/>
              <p:nvPr/>
            </p:nvSpPr>
            <p:spPr>
              <a:xfrm>
                <a:off x="295017" y="3676657"/>
                <a:ext cx="517999" cy="517999"/>
              </a:xfrm>
              <a:prstGeom prst="ellipse">
                <a:avLst/>
              </a:prstGeom>
              <a:solidFill>
                <a:schemeClr val="bg1"/>
              </a:solidFill>
              <a:ln w="1905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cs typeface="Arial" panose="020B0604020202020204" pitchFamily="34" charset="0"/>
                </a:endParaRPr>
              </a:p>
            </p:txBody>
          </p:sp>
        </p:grpSp>
        <p:sp>
          <p:nvSpPr>
            <p:cNvPr id="68" name="矩形 67">
              <a:extLst>
                <a:ext uri="{FF2B5EF4-FFF2-40B4-BE49-F238E27FC236}">
                  <a16:creationId xmlns:a16="http://schemas.microsoft.com/office/drawing/2014/main" id="{8E43FEC3-5D2B-4CE0-9FCB-4F92EE81C17B}"/>
                </a:ext>
              </a:extLst>
            </p:cNvPr>
            <p:cNvSpPr/>
            <p:nvPr/>
          </p:nvSpPr>
          <p:spPr>
            <a:xfrm>
              <a:off x="243792" y="1222385"/>
              <a:ext cx="298480" cy="338554"/>
            </a:xfrm>
            <a:prstGeom prst="rect">
              <a:avLst/>
            </a:prstGeom>
          </p:spPr>
          <p:txBody>
            <a:bodyPr wrap="none">
              <a:spAutoFit/>
            </a:bodyPr>
            <a:lstStyle/>
            <a:p>
              <a:r>
                <a:rPr lang="en-US" altLang="zh-TW" sz="1600" b="1">
                  <a:latin typeface="+mj-lt"/>
                  <a:ea typeface="Microsoft JhengHei"/>
                  <a:cs typeface="Arial" panose="020B0604020202020204" pitchFamily="34" charset="0"/>
                  <a:sym typeface="Microsoft JhengHei"/>
                </a:rPr>
                <a:t>1</a:t>
              </a:r>
              <a:endParaRPr lang="zh-TW" altLang="en-US" sz="1600">
                <a:latin typeface="+mj-lt"/>
                <a:cs typeface="Arial" panose="020B0604020202020204" pitchFamily="34" charset="0"/>
              </a:endParaRPr>
            </a:p>
          </p:txBody>
        </p:sp>
      </p:grpSp>
      <p:grpSp>
        <p:nvGrpSpPr>
          <p:cNvPr id="69" name="群組 68">
            <a:extLst>
              <a:ext uri="{FF2B5EF4-FFF2-40B4-BE49-F238E27FC236}">
                <a16:creationId xmlns:a16="http://schemas.microsoft.com/office/drawing/2014/main" id="{5681BCB5-A232-43E7-BD8B-343F7187E455}"/>
              </a:ext>
            </a:extLst>
          </p:cNvPr>
          <p:cNvGrpSpPr/>
          <p:nvPr/>
        </p:nvGrpSpPr>
        <p:grpSpPr>
          <a:xfrm>
            <a:off x="4544483" y="954460"/>
            <a:ext cx="2282746" cy="535158"/>
            <a:chOff x="213987" y="1217130"/>
            <a:chExt cx="2305899" cy="535158"/>
          </a:xfrm>
        </p:grpSpPr>
        <p:sp>
          <p:nvSpPr>
            <p:cNvPr id="71" name="矩形: 圓角 70">
              <a:extLst>
                <a:ext uri="{FF2B5EF4-FFF2-40B4-BE49-F238E27FC236}">
                  <a16:creationId xmlns:a16="http://schemas.microsoft.com/office/drawing/2014/main" id="{23E23335-3407-485A-8EB9-8DA243E08457}"/>
                </a:ext>
              </a:extLst>
            </p:cNvPr>
            <p:cNvSpPr/>
            <p:nvPr/>
          </p:nvSpPr>
          <p:spPr>
            <a:xfrm>
              <a:off x="471975" y="1248459"/>
              <a:ext cx="2047910" cy="50382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a typeface="微軟正黑體" panose="020B0604030504040204" pitchFamily="34" charset="-120"/>
              </a:endParaRPr>
            </a:p>
          </p:txBody>
        </p:sp>
        <p:sp>
          <p:nvSpPr>
            <p:cNvPr id="72" name="Shape 154">
              <a:extLst>
                <a:ext uri="{FF2B5EF4-FFF2-40B4-BE49-F238E27FC236}">
                  <a16:creationId xmlns:a16="http://schemas.microsoft.com/office/drawing/2014/main" id="{32F2F706-F4FD-4938-AE23-F22F0636C754}"/>
                </a:ext>
              </a:extLst>
            </p:cNvPr>
            <p:cNvSpPr txBox="1"/>
            <p:nvPr/>
          </p:nvSpPr>
          <p:spPr>
            <a:xfrm>
              <a:off x="622182" y="1273832"/>
              <a:ext cx="1897704" cy="441348"/>
            </a:xfrm>
            <a:prstGeom prst="rect">
              <a:avLst/>
            </a:prstGeom>
            <a:noFill/>
            <a:ln>
              <a:noFill/>
            </a:ln>
          </p:spPr>
          <p:txBody>
            <a:bodyPr wrap="square" lIns="68569" tIns="68569" rIns="68569" bIns="68569" anchor="ctr" anchorCtr="0">
              <a:noAutofit/>
            </a:bodyPr>
            <a:lstStyle/>
            <a:p>
              <a:r>
                <a:rPr lang="en-US" altLang="zh-TW" sz="1200" b="1" dirty="0">
                  <a:latin typeface="+mj-lt"/>
                  <a:ea typeface="Microsoft JhengHei"/>
                  <a:cs typeface="Microsoft JhengHei"/>
                  <a:sym typeface="Microsoft JhengHei"/>
                </a:rPr>
                <a:t>Realtime backup FC LUN to the remote NAS</a:t>
              </a:r>
            </a:p>
          </p:txBody>
        </p:sp>
        <p:grpSp>
          <p:nvGrpSpPr>
            <p:cNvPr id="85" name="群組 84">
              <a:extLst>
                <a:ext uri="{FF2B5EF4-FFF2-40B4-BE49-F238E27FC236}">
                  <a16:creationId xmlns:a16="http://schemas.microsoft.com/office/drawing/2014/main" id="{F77BCB44-22DF-47FE-98BA-54808DF81BEB}"/>
                </a:ext>
              </a:extLst>
            </p:cNvPr>
            <p:cNvGrpSpPr/>
            <p:nvPr/>
          </p:nvGrpSpPr>
          <p:grpSpPr>
            <a:xfrm>
              <a:off x="213987" y="1217130"/>
              <a:ext cx="359286" cy="359286"/>
              <a:chOff x="228678" y="3612186"/>
              <a:chExt cx="655970" cy="655970"/>
            </a:xfrm>
          </p:grpSpPr>
          <p:sp>
            <p:nvSpPr>
              <p:cNvPr id="87" name="橢圓 86">
                <a:extLst>
                  <a:ext uri="{FF2B5EF4-FFF2-40B4-BE49-F238E27FC236}">
                    <a16:creationId xmlns:a16="http://schemas.microsoft.com/office/drawing/2014/main" id="{55A0EEDC-130D-4E4D-8FF7-9C22E053AC25}"/>
                  </a:ext>
                </a:extLst>
              </p:cNvPr>
              <p:cNvSpPr/>
              <p:nvPr/>
            </p:nvSpPr>
            <p:spPr>
              <a:xfrm>
                <a:off x="228678" y="3612186"/>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cs typeface="Arial" panose="020B0604020202020204" pitchFamily="34" charset="0"/>
                </a:endParaRPr>
              </a:p>
            </p:txBody>
          </p:sp>
          <p:sp>
            <p:nvSpPr>
              <p:cNvPr id="88" name="橢圓 87">
                <a:extLst>
                  <a:ext uri="{FF2B5EF4-FFF2-40B4-BE49-F238E27FC236}">
                    <a16:creationId xmlns:a16="http://schemas.microsoft.com/office/drawing/2014/main" id="{281EC051-FC43-4BD5-BE4E-A92ECC61FED6}"/>
                  </a:ext>
                </a:extLst>
              </p:cNvPr>
              <p:cNvSpPr/>
              <p:nvPr/>
            </p:nvSpPr>
            <p:spPr>
              <a:xfrm>
                <a:off x="295017" y="3676657"/>
                <a:ext cx="517999" cy="517999"/>
              </a:xfrm>
              <a:prstGeom prst="ellipse">
                <a:avLst/>
              </a:prstGeom>
              <a:solidFill>
                <a:schemeClr val="bg1"/>
              </a:solidFill>
              <a:ln w="1905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cs typeface="Arial" panose="020B0604020202020204" pitchFamily="34" charset="0"/>
                </a:endParaRPr>
              </a:p>
            </p:txBody>
          </p:sp>
        </p:grpSp>
        <p:sp>
          <p:nvSpPr>
            <p:cNvPr id="86" name="矩形 85">
              <a:extLst>
                <a:ext uri="{FF2B5EF4-FFF2-40B4-BE49-F238E27FC236}">
                  <a16:creationId xmlns:a16="http://schemas.microsoft.com/office/drawing/2014/main" id="{3F2E0396-9521-41E3-8524-BA293253A929}"/>
                </a:ext>
              </a:extLst>
            </p:cNvPr>
            <p:cNvSpPr/>
            <p:nvPr/>
          </p:nvSpPr>
          <p:spPr>
            <a:xfrm>
              <a:off x="243792" y="1222385"/>
              <a:ext cx="301507" cy="338554"/>
            </a:xfrm>
            <a:prstGeom prst="rect">
              <a:avLst/>
            </a:prstGeom>
          </p:spPr>
          <p:txBody>
            <a:bodyPr wrap="none">
              <a:spAutoFit/>
            </a:bodyPr>
            <a:lstStyle/>
            <a:p>
              <a:r>
                <a:rPr lang="en-US" altLang="zh-TW" sz="1600" b="1">
                  <a:latin typeface="+mj-lt"/>
                  <a:ea typeface="Microsoft JhengHei"/>
                  <a:cs typeface="Arial" panose="020B0604020202020204" pitchFamily="34" charset="0"/>
                  <a:sym typeface="Microsoft JhengHei"/>
                </a:rPr>
                <a:t>2</a:t>
              </a:r>
              <a:endParaRPr lang="zh-TW" altLang="en-US" sz="1600">
                <a:latin typeface="+mj-lt"/>
                <a:cs typeface="Arial" panose="020B0604020202020204" pitchFamily="34" charset="0"/>
              </a:endParaRPr>
            </a:p>
          </p:txBody>
        </p:sp>
      </p:grpSp>
      <p:grpSp>
        <p:nvGrpSpPr>
          <p:cNvPr id="89" name="群組 88">
            <a:extLst>
              <a:ext uri="{FF2B5EF4-FFF2-40B4-BE49-F238E27FC236}">
                <a16:creationId xmlns:a16="http://schemas.microsoft.com/office/drawing/2014/main" id="{82A03DDC-E532-47A5-93F3-C5030478B7F1}"/>
              </a:ext>
            </a:extLst>
          </p:cNvPr>
          <p:cNvGrpSpPr/>
          <p:nvPr/>
        </p:nvGrpSpPr>
        <p:grpSpPr>
          <a:xfrm>
            <a:off x="2261393" y="3411889"/>
            <a:ext cx="2167843" cy="687714"/>
            <a:chOff x="213987" y="1217130"/>
            <a:chExt cx="2189831" cy="687714"/>
          </a:xfrm>
        </p:grpSpPr>
        <p:sp>
          <p:nvSpPr>
            <p:cNvPr id="91" name="矩形: 圓角 90">
              <a:extLst>
                <a:ext uri="{FF2B5EF4-FFF2-40B4-BE49-F238E27FC236}">
                  <a16:creationId xmlns:a16="http://schemas.microsoft.com/office/drawing/2014/main" id="{D22C54B0-1E83-44E9-9DF7-1BBC08410561}"/>
                </a:ext>
              </a:extLst>
            </p:cNvPr>
            <p:cNvSpPr/>
            <p:nvPr/>
          </p:nvSpPr>
          <p:spPr>
            <a:xfrm>
              <a:off x="471975" y="1248459"/>
              <a:ext cx="1931843" cy="656385"/>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a typeface="微軟正黑體" panose="020B0604030504040204" pitchFamily="34" charset="-120"/>
              </a:endParaRPr>
            </a:p>
          </p:txBody>
        </p:sp>
        <p:sp>
          <p:nvSpPr>
            <p:cNvPr id="92" name="Shape 154">
              <a:extLst>
                <a:ext uri="{FF2B5EF4-FFF2-40B4-BE49-F238E27FC236}">
                  <a16:creationId xmlns:a16="http://schemas.microsoft.com/office/drawing/2014/main" id="{B2FB1222-BF06-4804-A14F-5377D0C2063A}"/>
                </a:ext>
              </a:extLst>
            </p:cNvPr>
            <p:cNvSpPr txBox="1"/>
            <p:nvPr/>
          </p:nvSpPr>
          <p:spPr>
            <a:xfrm>
              <a:off x="660574" y="1355742"/>
              <a:ext cx="1743243" cy="441348"/>
            </a:xfrm>
            <a:prstGeom prst="rect">
              <a:avLst/>
            </a:prstGeom>
            <a:noFill/>
            <a:ln>
              <a:noFill/>
            </a:ln>
          </p:spPr>
          <p:txBody>
            <a:bodyPr wrap="square" lIns="68569" tIns="68569" rIns="68569" bIns="68569" anchor="ctr" anchorCtr="0">
              <a:noAutofit/>
            </a:bodyPr>
            <a:lstStyle/>
            <a:p>
              <a:r>
                <a:rPr lang="en-US" altLang="zh-TW" sz="1200" b="1" dirty="0">
                  <a:latin typeface="+mj-lt"/>
                  <a:ea typeface="Microsoft JhengHei"/>
                  <a:cs typeface="Microsoft JhengHei"/>
                  <a:sym typeface="Microsoft JhengHei"/>
                </a:rPr>
                <a:t>Snapshot Clone</a:t>
              </a:r>
            </a:p>
            <a:p>
              <a:r>
                <a:rPr lang="en-US" altLang="zh-TW" sz="1200" b="1" dirty="0">
                  <a:latin typeface="+mj-lt"/>
                  <a:ea typeface="Microsoft JhengHei"/>
                  <a:cs typeface="Microsoft JhengHei"/>
                  <a:sym typeface="Microsoft JhengHei"/>
                </a:rPr>
                <a:t>provide CDM</a:t>
              </a:r>
              <a:r>
                <a:rPr lang="zh-TW" altLang="en-US" sz="1200" b="1" dirty="0">
                  <a:latin typeface="+mj-lt"/>
                  <a:ea typeface="Microsoft JhengHei"/>
                  <a:cs typeface="Microsoft JhengHei"/>
                  <a:sym typeface="Microsoft JhengHei"/>
                </a:rPr>
                <a:t> </a:t>
              </a:r>
              <a:r>
                <a:rPr lang="en-US" altLang="zh-TW" sz="1200" b="1" dirty="0">
                  <a:latin typeface="+mj-lt"/>
                  <a:ea typeface="Microsoft JhengHei"/>
                  <a:cs typeface="Microsoft JhengHei"/>
                  <a:sym typeface="Microsoft JhengHei"/>
                </a:rPr>
                <a:t>service</a:t>
              </a:r>
              <a:r>
                <a:rPr lang="zh-TW" altLang="en-US" sz="1200" b="1" dirty="0">
                  <a:latin typeface="+mj-lt"/>
                  <a:ea typeface="Microsoft JhengHei"/>
                  <a:cs typeface="Microsoft JhengHei"/>
                  <a:sym typeface="Microsoft JhengHei"/>
                </a:rPr>
                <a:t> </a:t>
              </a:r>
              <a:r>
                <a:rPr lang="en-US" altLang="zh-TW" sz="1200" b="1" dirty="0">
                  <a:latin typeface="+mj-lt"/>
                  <a:ea typeface="Microsoft JhengHei"/>
                  <a:cs typeface="Microsoft JhengHei"/>
                  <a:sym typeface="Microsoft JhengHei"/>
                </a:rPr>
                <a:t>through</a:t>
              </a:r>
              <a:r>
                <a:rPr lang="zh-TW" altLang="en-US" sz="1200" b="1" dirty="0">
                  <a:latin typeface="+mj-lt"/>
                  <a:ea typeface="Microsoft JhengHei"/>
                  <a:cs typeface="Microsoft JhengHei"/>
                  <a:sym typeface="Microsoft JhengHei"/>
                </a:rPr>
                <a:t> </a:t>
              </a:r>
              <a:r>
                <a:rPr lang="en-US" altLang="zh-TW" sz="1200" b="1" dirty="0">
                  <a:latin typeface="+mj-lt"/>
                  <a:ea typeface="Microsoft JhengHei"/>
                  <a:cs typeface="Microsoft JhengHei"/>
                  <a:sym typeface="Microsoft JhengHei"/>
                </a:rPr>
                <a:t>iSCSI</a:t>
              </a:r>
              <a:endParaRPr lang="zh-TW" altLang="en-US" sz="1200" b="1" dirty="0">
                <a:latin typeface="+mj-lt"/>
                <a:ea typeface="Microsoft JhengHei"/>
                <a:cs typeface="Microsoft JhengHei"/>
                <a:sym typeface="Microsoft JhengHei"/>
              </a:endParaRPr>
            </a:p>
          </p:txBody>
        </p:sp>
        <p:grpSp>
          <p:nvGrpSpPr>
            <p:cNvPr id="106" name="群組 105">
              <a:extLst>
                <a:ext uri="{FF2B5EF4-FFF2-40B4-BE49-F238E27FC236}">
                  <a16:creationId xmlns:a16="http://schemas.microsoft.com/office/drawing/2014/main" id="{802D8E2F-F336-46BB-903A-59757B14E313}"/>
                </a:ext>
              </a:extLst>
            </p:cNvPr>
            <p:cNvGrpSpPr/>
            <p:nvPr/>
          </p:nvGrpSpPr>
          <p:grpSpPr>
            <a:xfrm>
              <a:off x="213987" y="1217130"/>
              <a:ext cx="359286" cy="359286"/>
              <a:chOff x="228678" y="3612186"/>
              <a:chExt cx="655970" cy="655970"/>
            </a:xfrm>
          </p:grpSpPr>
          <p:sp>
            <p:nvSpPr>
              <p:cNvPr id="108" name="橢圓 107">
                <a:extLst>
                  <a:ext uri="{FF2B5EF4-FFF2-40B4-BE49-F238E27FC236}">
                    <a16:creationId xmlns:a16="http://schemas.microsoft.com/office/drawing/2014/main" id="{FC120684-70A3-442D-AA66-987A95DBF450}"/>
                  </a:ext>
                </a:extLst>
              </p:cNvPr>
              <p:cNvSpPr/>
              <p:nvPr/>
            </p:nvSpPr>
            <p:spPr>
              <a:xfrm>
                <a:off x="228678" y="3612186"/>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cs typeface="Arial" panose="020B0604020202020204" pitchFamily="34" charset="0"/>
                </a:endParaRPr>
              </a:p>
            </p:txBody>
          </p:sp>
          <p:sp>
            <p:nvSpPr>
              <p:cNvPr id="109" name="橢圓 108">
                <a:extLst>
                  <a:ext uri="{FF2B5EF4-FFF2-40B4-BE49-F238E27FC236}">
                    <a16:creationId xmlns:a16="http://schemas.microsoft.com/office/drawing/2014/main" id="{FB42A25C-D3A2-48ED-9B5E-A940875AC17F}"/>
                  </a:ext>
                </a:extLst>
              </p:cNvPr>
              <p:cNvSpPr/>
              <p:nvPr/>
            </p:nvSpPr>
            <p:spPr>
              <a:xfrm>
                <a:off x="295017" y="3676657"/>
                <a:ext cx="517999" cy="517999"/>
              </a:xfrm>
              <a:prstGeom prst="ellipse">
                <a:avLst/>
              </a:prstGeom>
              <a:solidFill>
                <a:schemeClr val="bg1"/>
              </a:solidFill>
              <a:ln w="1905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cs typeface="Arial" panose="020B0604020202020204" pitchFamily="34" charset="0"/>
                </a:endParaRPr>
              </a:p>
            </p:txBody>
          </p:sp>
        </p:grpSp>
        <p:sp>
          <p:nvSpPr>
            <p:cNvPr id="107" name="矩形 106">
              <a:extLst>
                <a:ext uri="{FF2B5EF4-FFF2-40B4-BE49-F238E27FC236}">
                  <a16:creationId xmlns:a16="http://schemas.microsoft.com/office/drawing/2014/main" id="{B954EE4D-4E41-456A-B719-558C2839DFDF}"/>
                </a:ext>
              </a:extLst>
            </p:cNvPr>
            <p:cNvSpPr/>
            <p:nvPr/>
          </p:nvSpPr>
          <p:spPr>
            <a:xfrm>
              <a:off x="243792" y="1222385"/>
              <a:ext cx="301507" cy="338554"/>
            </a:xfrm>
            <a:prstGeom prst="rect">
              <a:avLst/>
            </a:prstGeom>
          </p:spPr>
          <p:txBody>
            <a:bodyPr wrap="none">
              <a:spAutoFit/>
            </a:bodyPr>
            <a:lstStyle/>
            <a:p>
              <a:r>
                <a:rPr lang="en-US" altLang="zh-TW" sz="1600" b="1">
                  <a:latin typeface="+mj-lt"/>
                  <a:ea typeface="Microsoft JhengHei"/>
                  <a:cs typeface="Arial" panose="020B0604020202020204" pitchFamily="34" charset="0"/>
                  <a:sym typeface="Microsoft JhengHei"/>
                </a:rPr>
                <a:t>3</a:t>
              </a:r>
              <a:endParaRPr lang="zh-TW" altLang="en-US" sz="1600">
                <a:latin typeface="+mj-lt"/>
                <a:cs typeface="Arial" panose="020B0604020202020204" pitchFamily="34" charset="0"/>
              </a:endParaRPr>
            </a:p>
          </p:txBody>
        </p:sp>
      </p:grpSp>
      <p:grpSp>
        <p:nvGrpSpPr>
          <p:cNvPr id="110" name="群組 109">
            <a:extLst>
              <a:ext uri="{FF2B5EF4-FFF2-40B4-BE49-F238E27FC236}">
                <a16:creationId xmlns:a16="http://schemas.microsoft.com/office/drawing/2014/main" id="{C5B462C4-7FE2-4B56-AE1D-933D0CB56915}"/>
              </a:ext>
            </a:extLst>
          </p:cNvPr>
          <p:cNvGrpSpPr/>
          <p:nvPr/>
        </p:nvGrpSpPr>
        <p:grpSpPr>
          <a:xfrm>
            <a:off x="6374592" y="2751357"/>
            <a:ext cx="2705534" cy="678237"/>
            <a:chOff x="213987" y="1074051"/>
            <a:chExt cx="2732975" cy="678237"/>
          </a:xfrm>
        </p:grpSpPr>
        <p:sp>
          <p:nvSpPr>
            <p:cNvPr id="111" name="矩形: 圓角 110">
              <a:extLst>
                <a:ext uri="{FF2B5EF4-FFF2-40B4-BE49-F238E27FC236}">
                  <a16:creationId xmlns:a16="http://schemas.microsoft.com/office/drawing/2014/main" id="{B710C4F7-C12D-4E3F-9418-ACBF6798AD95}"/>
                </a:ext>
              </a:extLst>
            </p:cNvPr>
            <p:cNvSpPr/>
            <p:nvPr/>
          </p:nvSpPr>
          <p:spPr>
            <a:xfrm>
              <a:off x="341965" y="1074051"/>
              <a:ext cx="2604997" cy="678237"/>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j-lt"/>
                <a:ea typeface="微軟正黑體" panose="020B0604030504040204" pitchFamily="34" charset="-120"/>
              </a:endParaRPr>
            </a:p>
          </p:txBody>
        </p:sp>
        <p:sp>
          <p:nvSpPr>
            <p:cNvPr id="112" name="Shape 154">
              <a:extLst>
                <a:ext uri="{FF2B5EF4-FFF2-40B4-BE49-F238E27FC236}">
                  <a16:creationId xmlns:a16="http://schemas.microsoft.com/office/drawing/2014/main" id="{6766C1C7-8430-456E-9ECB-46CBEEFD9836}"/>
                </a:ext>
              </a:extLst>
            </p:cNvPr>
            <p:cNvSpPr txBox="1"/>
            <p:nvPr/>
          </p:nvSpPr>
          <p:spPr>
            <a:xfrm>
              <a:off x="498310" y="1103642"/>
              <a:ext cx="2448652" cy="627201"/>
            </a:xfrm>
            <a:prstGeom prst="rect">
              <a:avLst/>
            </a:prstGeom>
            <a:noFill/>
            <a:ln>
              <a:noFill/>
            </a:ln>
          </p:spPr>
          <p:txBody>
            <a:bodyPr wrap="square" lIns="68569" tIns="68569" rIns="68569" bIns="68569" anchor="ctr" anchorCtr="0">
              <a:noAutofit/>
            </a:bodyPr>
            <a:lstStyle/>
            <a:p>
              <a:r>
                <a:rPr lang="en-US" altLang="zh-TW" sz="1200" b="1" dirty="0">
                  <a:latin typeface="+mj-lt"/>
                  <a:ea typeface="Microsoft JhengHei"/>
                  <a:cs typeface="Microsoft JhengHei"/>
                  <a:sym typeface="Microsoft JhengHei"/>
                </a:rPr>
                <a:t>Data analysis and management by mounting the clone LUNs through Ethernet</a:t>
              </a:r>
              <a:endParaRPr lang="zh-TW" altLang="en-US" sz="1200" b="1" dirty="0">
                <a:latin typeface="+mj-lt"/>
                <a:ea typeface="Microsoft JhengHei"/>
                <a:cs typeface="Microsoft JhengHei"/>
                <a:sym typeface="Microsoft JhengHei"/>
              </a:endParaRPr>
            </a:p>
          </p:txBody>
        </p:sp>
        <p:grpSp>
          <p:nvGrpSpPr>
            <p:cNvPr id="113" name="群組 112">
              <a:extLst>
                <a:ext uri="{FF2B5EF4-FFF2-40B4-BE49-F238E27FC236}">
                  <a16:creationId xmlns:a16="http://schemas.microsoft.com/office/drawing/2014/main" id="{AADF1550-B7BF-4416-803E-E9D9BC2AB61A}"/>
                </a:ext>
              </a:extLst>
            </p:cNvPr>
            <p:cNvGrpSpPr/>
            <p:nvPr/>
          </p:nvGrpSpPr>
          <p:grpSpPr>
            <a:xfrm>
              <a:off x="213987" y="1217130"/>
              <a:ext cx="359286" cy="359286"/>
              <a:chOff x="228678" y="3612186"/>
              <a:chExt cx="655970" cy="655970"/>
            </a:xfrm>
          </p:grpSpPr>
          <p:sp>
            <p:nvSpPr>
              <p:cNvPr id="115" name="橢圓 114">
                <a:extLst>
                  <a:ext uri="{FF2B5EF4-FFF2-40B4-BE49-F238E27FC236}">
                    <a16:creationId xmlns:a16="http://schemas.microsoft.com/office/drawing/2014/main" id="{82E69E47-2D9E-466E-B002-AD35E5F1BD03}"/>
                  </a:ext>
                </a:extLst>
              </p:cNvPr>
              <p:cNvSpPr/>
              <p:nvPr/>
            </p:nvSpPr>
            <p:spPr>
              <a:xfrm>
                <a:off x="228678" y="3612186"/>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cs typeface="Arial" panose="020B0604020202020204" pitchFamily="34" charset="0"/>
                </a:endParaRPr>
              </a:p>
            </p:txBody>
          </p:sp>
          <p:sp>
            <p:nvSpPr>
              <p:cNvPr id="116" name="橢圓 115">
                <a:extLst>
                  <a:ext uri="{FF2B5EF4-FFF2-40B4-BE49-F238E27FC236}">
                    <a16:creationId xmlns:a16="http://schemas.microsoft.com/office/drawing/2014/main" id="{96C06E2D-62EC-4BA0-8235-5FA2ABE67564}"/>
                  </a:ext>
                </a:extLst>
              </p:cNvPr>
              <p:cNvSpPr/>
              <p:nvPr/>
            </p:nvSpPr>
            <p:spPr>
              <a:xfrm>
                <a:off x="297661" y="3696417"/>
                <a:ext cx="518000" cy="517999"/>
              </a:xfrm>
              <a:prstGeom prst="ellipse">
                <a:avLst/>
              </a:prstGeom>
              <a:solidFill>
                <a:schemeClr val="bg1"/>
              </a:solidFill>
              <a:ln w="1905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cs typeface="Arial" panose="020B0604020202020204" pitchFamily="34" charset="0"/>
                </a:endParaRPr>
              </a:p>
            </p:txBody>
          </p:sp>
        </p:grpSp>
        <p:sp>
          <p:nvSpPr>
            <p:cNvPr id="114" name="矩形 113">
              <a:extLst>
                <a:ext uri="{FF2B5EF4-FFF2-40B4-BE49-F238E27FC236}">
                  <a16:creationId xmlns:a16="http://schemas.microsoft.com/office/drawing/2014/main" id="{1F0A7B39-E398-474D-B244-1B27558CDB6C}"/>
                </a:ext>
              </a:extLst>
            </p:cNvPr>
            <p:cNvSpPr/>
            <p:nvPr/>
          </p:nvSpPr>
          <p:spPr>
            <a:xfrm>
              <a:off x="243792" y="1222385"/>
              <a:ext cx="301507" cy="338554"/>
            </a:xfrm>
            <a:prstGeom prst="rect">
              <a:avLst/>
            </a:prstGeom>
          </p:spPr>
          <p:txBody>
            <a:bodyPr wrap="none">
              <a:spAutoFit/>
            </a:bodyPr>
            <a:lstStyle/>
            <a:p>
              <a:r>
                <a:rPr lang="en-US" altLang="zh-TW" sz="1600" b="1">
                  <a:latin typeface="+mj-lt"/>
                  <a:cs typeface="Arial" panose="020B0604020202020204" pitchFamily="34" charset="0"/>
                </a:rPr>
                <a:t>4</a:t>
              </a:r>
              <a:endParaRPr lang="zh-TW" altLang="en-US" sz="1600" b="1">
                <a:latin typeface="+mj-lt"/>
                <a:cs typeface="Arial" panose="020B0604020202020204" pitchFamily="34" charset="0"/>
              </a:endParaRPr>
            </a:p>
          </p:txBody>
        </p:sp>
      </p:grpSp>
      <p:cxnSp>
        <p:nvCxnSpPr>
          <p:cNvPr id="90" name="肘形接點 79">
            <a:extLst>
              <a:ext uri="{FF2B5EF4-FFF2-40B4-BE49-F238E27FC236}">
                <a16:creationId xmlns:a16="http://schemas.microsoft.com/office/drawing/2014/main" id="{7FD3062A-A6D8-4449-831A-BF690BF8EEB2}"/>
              </a:ext>
            </a:extLst>
          </p:cNvPr>
          <p:cNvCxnSpPr>
            <a:cxnSpLocks/>
          </p:cNvCxnSpPr>
          <p:nvPr/>
        </p:nvCxnSpPr>
        <p:spPr>
          <a:xfrm rot="5400000" flipH="1" flipV="1">
            <a:off x="5621558" y="1375555"/>
            <a:ext cx="945466" cy="1657974"/>
          </a:xfrm>
          <a:prstGeom prst="bentConnector2">
            <a:avLst/>
          </a:prstGeom>
          <a:noFill/>
          <a:ln w="38100">
            <a:solidFill>
              <a:schemeClr val="bg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59" name="向右箭號 58">
            <a:extLst>
              <a:ext uri="{FF2B5EF4-FFF2-40B4-BE49-F238E27FC236}">
                <a16:creationId xmlns:a16="http://schemas.microsoft.com/office/drawing/2014/main" id="{DD10A9EE-68C5-4244-91A4-0EB531541810}"/>
              </a:ext>
            </a:extLst>
          </p:cNvPr>
          <p:cNvSpPr/>
          <p:nvPr/>
        </p:nvSpPr>
        <p:spPr>
          <a:xfrm rot="5400000">
            <a:off x="4858276" y="3532384"/>
            <a:ext cx="815768" cy="166463"/>
          </a:xfrm>
          <a:prstGeom prst="rightArrow">
            <a:avLst>
              <a:gd name="adj1" fmla="val 50000"/>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latin typeface="微軟正黑體" panose="020B0604030504040204" pitchFamily="34" charset="-120"/>
              <a:ea typeface="微軟正黑體" panose="020B0604030504040204" pitchFamily="34" charset="-120"/>
            </a:endParaRPr>
          </a:p>
        </p:txBody>
      </p:sp>
      <p:grpSp>
        <p:nvGrpSpPr>
          <p:cNvPr id="5" name="群組 4">
            <a:extLst>
              <a:ext uri="{FF2B5EF4-FFF2-40B4-BE49-F238E27FC236}">
                <a16:creationId xmlns:a16="http://schemas.microsoft.com/office/drawing/2014/main" id="{F64A7883-A1E1-4FA8-AD9C-1EE4F28640EE}"/>
              </a:ext>
            </a:extLst>
          </p:cNvPr>
          <p:cNvGrpSpPr/>
          <p:nvPr/>
        </p:nvGrpSpPr>
        <p:grpSpPr>
          <a:xfrm>
            <a:off x="4911081" y="2677275"/>
            <a:ext cx="683416" cy="696922"/>
            <a:chOff x="4964816" y="1726590"/>
            <a:chExt cx="683416" cy="696922"/>
          </a:xfrm>
        </p:grpSpPr>
        <p:grpSp>
          <p:nvGrpSpPr>
            <p:cNvPr id="31" name="群組 30">
              <a:extLst>
                <a:ext uri="{FF2B5EF4-FFF2-40B4-BE49-F238E27FC236}">
                  <a16:creationId xmlns:a16="http://schemas.microsoft.com/office/drawing/2014/main" id="{F59272F3-06E0-45DF-908D-1A3CCCFA4CDF}"/>
                </a:ext>
              </a:extLst>
            </p:cNvPr>
            <p:cNvGrpSpPr/>
            <p:nvPr/>
          </p:nvGrpSpPr>
          <p:grpSpPr>
            <a:xfrm>
              <a:off x="4989846" y="1726590"/>
              <a:ext cx="658386" cy="696922"/>
              <a:chOff x="3913229" y="5270791"/>
              <a:chExt cx="877848" cy="929229"/>
            </a:xfrm>
          </p:grpSpPr>
          <p:pic>
            <p:nvPicPr>
              <p:cNvPr id="30" name="圖形 29">
                <a:extLst>
                  <a:ext uri="{FF2B5EF4-FFF2-40B4-BE49-F238E27FC236}">
                    <a16:creationId xmlns:a16="http://schemas.microsoft.com/office/drawing/2014/main" id="{A985050E-D9C5-4BDB-A36E-95B359D9AE9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16836" y="5756112"/>
                <a:ext cx="851926" cy="443908"/>
              </a:xfrm>
              <a:prstGeom prst="rect">
                <a:avLst/>
              </a:prstGeom>
              <a:effectLst>
                <a:outerShdw blurRad="50800" dist="38100" dir="2700000" algn="tl" rotWithShape="0">
                  <a:prstClr val="black">
                    <a:alpha val="40000"/>
                  </a:prstClr>
                </a:outerShdw>
              </a:effectLst>
            </p:spPr>
          </p:pic>
          <p:pic>
            <p:nvPicPr>
              <p:cNvPr id="29" name="圖形 28">
                <a:extLst>
                  <a:ext uri="{FF2B5EF4-FFF2-40B4-BE49-F238E27FC236}">
                    <a16:creationId xmlns:a16="http://schemas.microsoft.com/office/drawing/2014/main" id="{67991E40-7144-496D-967A-2A171CCBED36}"/>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913229" y="5270791"/>
                <a:ext cx="877848" cy="924152"/>
              </a:xfrm>
              <a:prstGeom prst="rect">
                <a:avLst/>
              </a:prstGeom>
              <a:effectLst/>
            </p:spPr>
          </p:pic>
        </p:grpSp>
        <p:sp>
          <p:nvSpPr>
            <p:cNvPr id="32" name="矩形 31">
              <a:extLst>
                <a:ext uri="{FF2B5EF4-FFF2-40B4-BE49-F238E27FC236}">
                  <a16:creationId xmlns:a16="http://schemas.microsoft.com/office/drawing/2014/main" id="{F8A2C32F-65C1-4828-B5B7-A332C24976D4}"/>
                </a:ext>
              </a:extLst>
            </p:cNvPr>
            <p:cNvSpPr/>
            <p:nvPr/>
          </p:nvSpPr>
          <p:spPr>
            <a:xfrm>
              <a:off x="4964816" y="2006447"/>
              <a:ext cx="678392" cy="253916"/>
            </a:xfrm>
            <a:prstGeom prst="rect">
              <a:avLst/>
            </a:prstGeom>
          </p:spPr>
          <p:txBody>
            <a:bodyPr wrap="none">
              <a:spAutoFit/>
            </a:bodyPr>
            <a:lstStyle/>
            <a:p>
              <a:pPr algn="ctr"/>
              <a:r>
                <a:rPr kumimoji="1"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FC LUN</a:t>
              </a:r>
              <a:endParaRPr kumimoji="1"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42" name="群組 41">
            <a:extLst>
              <a:ext uri="{FF2B5EF4-FFF2-40B4-BE49-F238E27FC236}">
                <a16:creationId xmlns:a16="http://schemas.microsoft.com/office/drawing/2014/main" id="{C61A4B37-BD35-4379-A1FC-9FE8E31B2A55}"/>
              </a:ext>
            </a:extLst>
          </p:cNvPr>
          <p:cNvGrpSpPr/>
          <p:nvPr/>
        </p:nvGrpSpPr>
        <p:grpSpPr>
          <a:xfrm>
            <a:off x="7021547" y="3507247"/>
            <a:ext cx="1760494" cy="1317839"/>
            <a:chOff x="439250" y="3370389"/>
            <a:chExt cx="1814161" cy="1469361"/>
          </a:xfrm>
        </p:grpSpPr>
        <p:sp>
          <p:nvSpPr>
            <p:cNvPr id="141" name="矩形: 圓角 140">
              <a:extLst>
                <a:ext uri="{FF2B5EF4-FFF2-40B4-BE49-F238E27FC236}">
                  <a16:creationId xmlns:a16="http://schemas.microsoft.com/office/drawing/2014/main" id="{F906B467-B830-4240-9410-798AAEF5AB58}"/>
                </a:ext>
              </a:extLst>
            </p:cNvPr>
            <p:cNvSpPr/>
            <p:nvPr/>
          </p:nvSpPr>
          <p:spPr>
            <a:xfrm>
              <a:off x="538836" y="3460923"/>
              <a:ext cx="1635690" cy="961209"/>
            </a:xfrm>
            <a:prstGeom prst="roundRect">
              <a:avLst>
                <a:gd name="adj" fmla="val 2634"/>
              </a:avLst>
            </a:prstGeom>
            <a:noFill/>
            <a:ln w="12700">
              <a:solidFill>
                <a:srgbClr val="3952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1" name="群組 40">
              <a:extLst>
                <a:ext uri="{FF2B5EF4-FFF2-40B4-BE49-F238E27FC236}">
                  <a16:creationId xmlns:a16="http://schemas.microsoft.com/office/drawing/2014/main" id="{32D64FF8-1507-4815-B37A-4E8C737B0977}"/>
                </a:ext>
              </a:extLst>
            </p:cNvPr>
            <p:cNvGrpSpPr/>
            <p:nvPr/>
          </p:nvGrpSpPr>
          <p:grpSpPr>
            <a:xfrm>
              <a:off x="707272" y="4669671"/>
              <a:ext cx="1274769" cy="170079"/>
              <a:chOff x="580972" y="4717025"/>
              <a:chExt cx="1525684" cy="203558"/>
            </a:xfrm>
          </p:grpSpPr>
          <p:sp>
            <p:nvSpPr>
              <p:cNvPr id="36" name="梯形 35">
                <a:extLst>
                  <a:ext uri="{FF2B5EF4-FFF2-40B4-BE49-F238E27FC236}">
                    <a16:creationId xmlns:a16="http://schemas.microsoft.com/office/drawing/2014/main" id="{479D36B6-AA6C-4707-B33D-5B8B40FFF2B0}"/>
                  </a:ext>
                </a:extLst>
              </p:cNvPr>
              <p:cNvSpPr/>
              <p:nvPr/>
            </p:nvSpPr>
            <p:spPr>
              <a:xfrm>
                <a:off x="580972" y="4717025"/>
                <a:ext cx="1525684" cy="145179"/>
              </a:xfrm>
              <a:prstGeom prst="trapezoid">
                <a:avLst>
                  <a:gd name="adj" fmla="val 20595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CBCB94E0-325B-4BAE-9A27-F598CCE66BEC}"/>
                  </a:ext>
                </a:extLst>
              </p:cNvPr>
              <p:cNvSpPr/>
              <p:nvPr/>
            </p:nvSpPr>
            <p:spPr>
              <a:xfrm>
                <a:off x="580972" y="4862204"/>
                <a:ext cx="1525684" cy="5837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6" name="矩形: 圓角 25">
              <a:extLst>
                <a:ext uri="{FF2B5EF4-FFF2-40B4-BE49-F238E27FC236}">
                  <a16:creationId xmlns:a16="http://schemas.microsoft.com/office/drawing/2014/main" id="{D1ACD697-B573-4990-B2E1-18284195CBA8}"/>
                </a:ext>
              </a:extLst>
            </p:cNvPr>
            <p:cNvSpPr/>
            <p:nvPr/>
          </p:nvSpPr>
          <p:spPr>
            <a:xfrm>
              <a:off x="439250" y="3370389"/>
              <a:ext cx="1814161" cy="1130865"/>
            </a:xfrm>
            <a:prstGeom prst="roundRect">
              <a:avLst>
                <a:gd name="adj" fmla="val 683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梯形 37">
              <a:extLst>
                <a:ext uri="{FF2B5EF4-FFF2-40B4-BE49-F238E27FC236}">
                  <a16:creationId xmlns:a16="http://schemas.microsoft.com/office/drawing/2014/main" id="{4A524ADE-04B1-49C6-971D-CF799C1F69B0}"/>
                </a:ext>
              </a:extLst>
            </p:cNvPr>
            <p:cNvSpPr/>
            <p:nvPr/>
          </p:nvSpPr>
          <p:spPr>
            <a:xfrm>
              <a:off x="1106373" y="4503206"/>
              <a:ext cx="462535" cy="215299"/>
            </a:xfrm>
            <a:prstGeom prst="trapezoid">
              <a:avLst/>
            </a:prstGeom>
            <a:solidFill>
              <a:srgbClr val="333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6" name="群組 45">
            <a:extLst>
              <a:ext uri="{FF2B5EF4-FFF2-40B4-BE49-F238E27FC236}">
                <a16:creationId xmlns:a16="http://schemas.microsoft.com/office/drawing/2014/main" id="{2029F5D9-A64D-4CAB-9555-D77970AAD5C6}"/>
              </a:ext>
            </a:extLst>
          </p:cNvPr>
          <p:cNvGrpSpPr/>
          <p:nvPr/>
        </p:nvGrpSpPr>
        <p:grpSpPr>
          <a:xfrm>
            <a:off x="6501285" y="3803065"/>
            <a:ext cx="477934" cy="1045267"/>
            <a:chOff x="1026213" y="3180961"/>
            <a:chExt cx="642960" cy="1406189"/>
          </a:xfrm>
        </p:grpSpPr>
        <p:sp>
          <p:nvSpPr>
            <p:cNvPr id="43" name="矩形: 圓角 42">
              <a:extLst>
                <a:ext uri="{FF2B5EF4-FFF2-40B4-BE49-F238E27FC236}">
                  <a16:creationId xmlns:a16="http://schemas.microsoft.com/office/drawing/2014/main" id="{9832F1D5-1982-430A-966C-7C920061EF34}"/>
                </a:ext>
              </a:extLst>
            </p:cNvPr>
            <p:cNvSpPr/>
            <p:nvPr/>
          </p:nvSpPr>
          <p:spPr>
            <a:xfrm>
              <a:off x="1026213" y="3180961"/>
              <a:ext cx="642960" cy="1406189"/>
            </a:xfrm>
            <a:prstGeom prst="roundRect">
              <a:avLst>
                <a:gd name="adj" fmla="val 9595"/>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19CECCF9-3692-4216-96ED-FFD76E3E254D}"/>
                </a:ext>
              </a:extLst>
            </p:cNvPr>
            <p:cNvSpPr/>
            <p:nvPr/>
          </p:nvSpPr>
          <p:spPr>
            <a:xfrm>
              <a:off x="1114303" y="4010018"/>
              <a:ext cx="466780" cy="17726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2" name="矩形 141">
              <a:extLst>
                <a:ext uri="{FF2B5EF4-FFF2-40B4-BE49-F238E27FC236}">
                  <a16:creationId xmlns:a16="http://schemas.microsoft.com/office/drawing/2014/main" id="{8C84D0C2-BDB5-4E66-B836-DABC4396F28D}"/>
                </a:ext>
              </a:extLst>
            </p:cNvPr>
            <p:cNvSpPr/>
            <p:nvPr/>
          </p:nvSpPr>
          <p:spPr>
            <a:xfrm>
              <a:off x="1114303" y="4235649"/>
              <a:ext cx="466780" cy="6513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3" name="矩形 142">
              <a:extLst>
                <a:ext uri="{FF2B5EF4-FFF2-40B4-BE49-F238E27FC236}">
                  <a16:creationId xmlns:a16="http://schemas.microsoft.com/office/drawing/2014/main" id="{6BBD293D-4B8D-4643-840A-018943C470C7}"/>
                </a:ext>
              </a:extLst>
            </p:cNvPr>
            <p:cNvSpPr/>
            <p:nvPr/>
          </p:nvSpPr>
          <p:spPr>
            <a:xfrm>
              <a:off x="1114303" y="4366397"/>
              <a:ext cx="466780" cy="6513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橢圓 44">
              <a:extLst>
                <a:ext uri="{FF2B5EF4-FFF2-40B4-BE49-F238E27FC236}">
                  <a16:creationId xmlns:a16="http://schemas.microsoft.com/office/drawing/2014/main" id="{EAA6F69B-B482-4870-B766-E688BE518BBE}"/>
                </a:ext>
              </a:extLst>
            </p:cNvPr>
            <p:cNvSpPr/>
            <p:nvPr/>
          </p:nvSpPr>
          <p:spPr>
            <a:xfrm>
              <a:off x="1311693" y="3844293"/>
              <a:ext cx="72000" cy="7200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9" name="群組 138">
            <a:extLst>
              <a:ext uri="{FF2B5EF4-FFF2-40B4-BE49-F238E27FC236}">
                <a16:creationId xmlns:a16="http://schemas.microsoft.com/office/drawing/2014/main" id="{417ACF3A-2FC1-45F3-B770-0B32EA67E3B0}"/>
              </a:ext>
            </a:extLst>
          </p:cNvPr>
          <p:cNvGrpSpPr/>
          <p:nvPr/>
        </p:nvGrpSpPr>
        <p:grpSpPr>
          <a:xfrm>
            <a:off x="7697346" y="1176213"/>
            <a:ext cx="1222537" cy="1104926"/>
            <a:chOff x="5591139" y="2526529"/>
            <a:chExt cx="1402634" cy="1267697"/>
          </a:xfrm>
        </p:grpSpPr>
        <p:sp>
          <p:nvSpPr>
            <p:cNvPr id="140" name="手繪多邊形: 圖案 139">
              <a:extLst>
                <a:ext uri="{FF2B5EF4-FFF2-40B4-BE49-F238E27FC236}">
                  <a16:creationId xmlns:a16="http://schemas.microsoft.com/office/drawing/2014/main" id="{800FBB90-9295-45D8-A673-DBB7EF643977}"/>
                </a:ext>
              </a:extLst>
            </p:cNvPr>
            <p:cNvSpPr/>
            <p:nvPr/>
          </p:nvSpPr>
          <p:spPr>
            <a:xfrm>
              <a:off x="5591139" y="2682585"/>
              <a:ext cx="1402634" cy="1111641"/>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chemeClr val="bg1"/>
              </a:solidFill>
              <a:prstDash val="solid"/>
              <a:miter/>
            </a:ln>
          </p:spPr>
          <p:txBody>
            <a:bodyPr rtlCol="0" anchor="ctr"/>
            <a:lstStyle/>
            <a:p>
              <a:endParaRPr lang="zh-TW" altLang="en-US" sz="1050">
                <a:solidFill>
                  <a:schemeClr val="bg1"/>
                </a:solidFill>
              </a:endParaRPr>
            </a:p>
          </p:txBody>
        </p:sp>
        <p:sp>
          <p:nvSpPr>
            <p:cNvPr id="144" name="手繪多邊形: 圖案 143">
              <a:extLst>
                <a:ext uri="{FF2B5EF4-FFF2-40B4-BE49-F238E27FC236}">
                  <a16:creationId xmlns:a16="http://schemas.microsoft.com/office/drawing/2014/main" id="{37E7FBDD-6945-43D6-A237-B18E46E90BF6}"/>
                </a:ext>
              </a:extLst>
            </p:cNvPr>
            <p:cNvSpPr/>
            <p:nvPr/>
          </p:nvSpPr>
          <p:spPr>
            <a:xfrm>
              <a:off x="5907454" y="2682584"/>
              <a:ext cx="9784" cy="1111641"/>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39523E"/>
            </a:solidFill>
            <a:ln w="19050" cap="flat">
              <a:solidFill>
                <a:schemeClr val="bg1"/>
              </a:solidFill>
              <a:prstDash val="solid"/>
              <a:miter/>
            </a:ln>
          </p:spPr>
          <p:txBody>
            <a:bodyPr rtlCol="0" anchor="ctr"/>
            <a:lstStyle/>
            <a:p>
              <a:endParaRPr lang="zh-TW" altLang="en-US" sz="1050">
                <a:solidFill>
                  <a:schemeClr val="bg1"/>
                </a:solidFill>
              </a:endParaRPr>
            </a:p>
          </p:txBody>
        </p:sp>
        <p:sp>
          <p:nvSpPr>
            <p:cNvPr id="145" name="手繪多邊形: 圖案 144">
              <a:extLst>
                <a:ext uri="{FF2B5EF4-FFF2-40B4-BE49-F238E27FC236}">
                  <a16:creationId xmlns:a16="http://schemas.microsoft.com/office/drawing/2014/main" id="{0866C058-AA5C-4517-8B27-3AF926FDC81B}"/>
                </a:ext>
              </a:extLst>
            </p:cNvPr>
            <p:cNvSpPr/>
            <p:nvPr/>
          </p:nvSpPr>
          <p:spPr>
            <a:xfrm>
              <a:off x="5665214" y="3440645"/>
              <a:ext cx="166342" cy="87761"/>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rgbClr val="39523E"/>
            </a:solidFill>
            <a:ln w="6350" cap="flat">
              <a:solidFill>
                <a:schemeClr val="bg1"/>
              </a:solidFill>
              <a:prstDash val="solid"/>
              <a:miter/>
            </a:ln>
          </p:spPr>
          <p:txBody>
            <a:bodyPr rtlCol="0" anchor="ctr"/>
            <a:lstStyle/>
            <a:p>
              <a:endParaRPr lang="zh-TW" altLang="en-US" sz="1050">
                <a:solidFill>
                  <a:schemeClr val="bg1"/>
                </a:solidFill>
              </a:endParaRPr>
            </a:p>
          </p:txBody>
        </p:sp>
        <p:sp>
          <p:nvSpPr>
            <p:cNvPr id="146" name="手繪多邊形: 圖案 145">
              <a:extLst>
                <a:ext uri="{FF2B5EF4-FFF2-40B4-BE49-F238E27FC236}">
                  <a16:creationId xmlns:a16="http://schemas.microsoft.com/office/drawing/2014/main" id="{032EC396-5B37-48F3-BE38-B8DA5F9E01D3}"/>
                </a:ext>
              </a:extLst>
            </p:cNvPr>
            <p:cNvSpPr/>
            <p:nvPr/>
          </p:nvSpPr>
          <p:spPr>
            <a:xfrm>
              <a:off x="5665214" y="3590620"/>
              <a:ext cx="166342" cy="136518"/>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rgbClr val="39523E"/>
            </a:solidFill>
            <a:ln w="6350" cap="flat">
              <a:solidFill>
                <a:schemeClr val="bg1"/>
              </a:solidFill>
              <a:prstDash val="solid"/>
              <a:miter/>
            </a:ln>
          </p:spPr>
          <p:txBody>
            <a:bodyPr rtlCol="0" anchor="ctr"/>
            <a:lstStyle/>
            <a:p>
              <a:endParaRPr lang="zh-TW" altLang="en-US" sz="1050">
                <a:solidFill>
                  <a:schemeClr val="bg1"/>
                </a:solidFill>
              </a:endParaRPr>
            </a:p>
          </p:txBody>
        </p:sp>
        <p:sp>
          <p:nvSpPr>
            <p:cNvPr id="147" name="手繪多邊形: 圖案 146">
              <a:extLst>
                <a:ext uri="{FF2B5EF4-FFF2-40B4-BE49-F238E27FC236}">
                  <a16:creationId xmlns:a16="http://schemas.microsoft.com/office/drawing/2014/main" id="{5941CA37-6B8B-4A1C-AD0C-D4F7BA233A4F}"/>
                </a:ext>
              </a:extLst>
            </p:cNvPr>
            <p:cNvSpPr/>
            <p:nvPr/>
          </p:nvSpPr>
          <p:spPr>
            <a:xfrm>
              <a:off x="6379207" y="2757864"/>
              <a:ext cx="156557" cy="682586"/>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endParaRPr>
            </a:p>
          </p:txBody>
        </p:sp>
        <p:sp>
          <p:nvSpPr>
            <p:cNvPr id="148" name="手繪多邊形: 圖案 147">
              <a:extLst>
                <a:ext uri="{FF2B5EF4-FFF2-40B4-BE49-F238E27FC236}">
                  <a16:creationId xmlns:a16="http://schemas.microsoft.com/office/drawing/2014/main" id="{BE858763-092B-4594-A26A-99DDE1B12C1C}"/>
                </a:ext>
              </a:extLst>
            </p:cNvPr>
            <p:cNvSpPr/>
            <p:nvPr/>
          </p:nvSpPr>
          <p:spPr>
            <a:xfrm>
              <a:off x="6379207" y="3300911"/>
              <a:ext cx="156557" cy="9751"/>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endParaRPr>
            </a:p>
          </p:txBody>
        </p:sp>
        <p:sp>
          <p:nvSpPr>
            <p:cNvPr id="149" name="手繪多邊形: 圖案 148">
              <a:extLst>
                <a:ext uri="{FF2B5EF4-FFF2-40B4-BE49-F238E27FC236}">
                  <a16:creationId xmlns:a16="http://schemas.microsoft.com/office/drawing/2014/main" id="{3BA8A1CD-9791-4C5E-A3A3-E12A88CF143B}"/>
                </a:ext>
              </a:extLst>
            </p:cNvPr>
            <p:cNvSpPr/>
            <p:nvPr/>
          </p:nvSpPr>
          <p:spPr>
            <a:xfrm>
              <a:off x="6186546" y="2757864"/>
              <a:ext cx="156557" cy="682586"/>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endParaRPr>
            </a:p>
          </p:txBody>
        </p:sp>
        <p:sp>
          <p:nvSpPr>
            <p:cNvPr id="150" name="手繪多邊形: 圖案 149">
              <a:extLst>
                <a:ext uri="{FF2B5EF4-FFF2-40B4-BE49-F238E27FC236}">
                  <a16:creationId xmlns:a16="http://schemas.microsoft.com/office/drawing/2014/main" id="{2E71E402-C505-4074-8D50-52622D2A50D0}"/>
                </a:ext>
              </a:extLst>
            </p:cNvPr>
            <p:cNvSpPr/>
            <p:nvPr/>
          </p:nvSpPr>
          <p:spPr>
            <a:xfrm>
              <a:off x="6186546" y="3300911"/>
              <a:ext cx="156557" cy="9751"/>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endParaRPr>
            </a:p>
          </p:txBody>
        </p:sp>
        <p:sp>
          <p:nvSpPr>
            <p:cNvPr id="151" name="手繪多邊形: 圖案 150">
              <a:extLst>
                <a:ext uri="{FF2B5EF4-FFF2-40B4-BE49-F238E27FC236}">
                  <a16:creationId xmlns:a16="http://schemas.microsoft.com/office/drawing/2014/main" id="{1F5EC9FB-701C-4327-BCDD-5A37B5DB1D2B}"/>
                </a:ext>
              </a:extLst>
            </p:cNvPr>
            <p:cNvSpPr/>
            <p:nvPr/>
          </p:nvSpPr>
          <p:spPr>
            <a:xfrm>
              <a:off x="5993981" y="2757864"/>
              <a:ext cx="156557" cy="682586"/>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endParaRPr>
            </a:p>
          </p:txBody>
        </p:sp>
        <p:sp>
          <p:nvSpPr>
            <p:cNvPr id="152" name="手繪多邊形: 圖案 151">
              <a:extLst>
                <a:ext uri="{FF2B5EF4-FFF2-40B4-BE49-F238E27FC236}">
                  <a16:creationId xmlns:a16="http://schemas.microsoft.com/office/drawing/2014/main" id="{DF3F77A9-D2FD-4BB1-B0B0-14052FA194E7}"/>
                </a:ext>
              </a:extLst>
            </p:cNvPr>
            <p:cNvSpPr/>
            <p:nvPr/>
          </p:nvSpPr>
          <p:spPr>
            <a:xfrm>
              <a:off x="5993981" y="3300911"/>
              <a:ext cx="156557" cy="9751"/>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endParaRPr>
            </a:p>
          </p:txBody>
        </p:sp>
        <p:sp>
          <p:nvSpPr>
            <p:cNvPr id="153" name="手繪多邊形: 圖案 152">
              <a:extLst>
                <a:ext uri="{FF2B5EF4-FFF2-40B4-BE49-F238E27FC236}">
                  <a16:creationId xmlns:a16="http://schemas.microsoft.com/office/drawing/2014/main" id="{511ABA19-27B8-4F14-9DAB-62D66F88DEBF}"/>
                </a:ext>
              </a:extLst>
            </p:cNvPr>
            <p:cNvSpPr/>
            <p:nvPr/>
          </p:nvSpPr>
          <p:spPr>
            <a:xfrm>
              <a:off x="6571870" y="2757864"/>
              <a:ext cx="156557" cy="682586"/>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endParaRPr>
            </a:p>
          </p:txBody>
        </p:sp>
        <p:sp>
          <p:nvSpPr>
            <p:cNvPr id="154" name="手繪多邊形: 圖案 153">
              <a:extLst>
                <a:ext uri="{FF2B5EF4-FFF2-40B4-BE49-F238E27FC236}">
                  <a16:creationId xmlns:a16="http://schemas.microsoft.com/office/drawing/2014/main" id="{0D9A5882-3A54-4FC4-B4E4-536AC8D14235}"/>
                </a:ext>
              </a:extLst>
            </p:cNvPr>
            <p:cNvSpPr/>
            <p:nvPr/>
          </p:nvSpPr>
          <p:spPr>
            <a:xfrm>
              <a:off x="6571870" y="3300911"/>
              <a:ext cx="156557" cy="9751"/>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endParaRPr>
            </a:p>
          </p:txBody>
        </p:sp>
        <p:sp>
          <p:nvSpPr>
            <p:cNvPr id="155" name="手繪多邊形: 圖案 154">
              <a:extLst>
                <a:ext uri="{FF2B5EF4-FFF2-40B4-BE49-F238E27FC236}">
                  <a16:creationId xmlns:a16="http://schemas.microsoft.com/office/drawing/2014/main" id="{E9A74972-1323-4B1B-8C1F-9A73476C34B8}"/>
                </a:ext>
              </a:extLst>
            </p:cNvPr>
            <p:cNvSpPr/>
            <p:nvPr/>
          </p:nvSpPr>
          <p:spPr>
            <a:xfrm>
              <a:off x="6764532" y="2757865"/>
              <a:ext cx="156557" cy="682586"/>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endParaRPr>
            </a:p>
          </p:txBody>
        </p:sp>
        <p:sp>
          <p:nvSpPr>
            <p:cNvPr id="156" name="手繪多邊形: 圖案 155">
              <a:extLst>
                <a:ext uri="{FF2B5EF4-FFF2-40B4-BE49-F238E27FC236}">
                  <a16:creationId xmlns:a16="http://schemas.microsoft.com/office/drawing/2014/main" id="{9D13A07D-D7B7-4529-8AE1-37641C2F3D62}"/>
                </a:ext>
              </a:extLst>
            </p:cNvPr>
            <p:cNvSpPr/>
            <p:nvPr/>
          </p:nvSpPr>
          <p:spPr>
            <a:xfrm>
              <a:off x="6764532" y="3300911"/>
              <a:ext cx="156557" cy="9751"/>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endParaRPr>
            </a:p>
          </p:txBody>
        </p:sp>
        <p:grpSp>
          <p:nvGrpSpPr>
            <p:cNvPr id="157" name="群組 156">
              <a:extLst>
                <a:ext uri="{FF2B5EF4-FFF2-40B4-BE49-F238E27FC236}">
                  <a16:creationId xmlns:a16="http://schemas.microsoft.com/office/drawing/2014/main" id="{1F730CBB-991D-4384-B32F-57CB36BC422E}"/>
                </a:ext>
              </a:extLst>
            </p:cNvPr>
            <p:cNvGrpSpPr/>
            <p:nvPr/>
          </p:nvGrpSpPr>
          <p:grpSpPr>
            <a:xfrm>
              <a:off x="5642123" y="2758647"/>
              <a:ext cx="223580" cy="39490"/>
              <a:chOff x="5642123" y="2758647"/>
              <a:chExt cx="223580" cy="39490"/>
            </a:xfrm>
          </p:grpSpPr>
          <p:sp>
            <p:nvSpPr>
              <p:cNvPr id="168" name="手繪多邊形: 圖案 167">
                <a:extLst>
                  <a:ext uri="{FF2B5EF4-FFF2-40B4-BE49-F238E27FC236}">
                    <a16:creationId xmlns:a16="http://schemas.microsoft.com/office/drawing/2014/main" id="{7D1C7D31-EBD2-4284-95E6-6901523A6E7B}"/>
                  </a:ext>
                </a:extLst>
              </p:cNvPr>
              <p:cNvSpPr/>
              <p:nvPr/>
            </p:nvSpPr>
            <p:spPr>
              <a:xfrm>
                <a:off x="5758168" y="2759132"/>
                <a:ext cx="48924" cy="39005"/>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bg1"/>
              </a:solidFill>
              <a:ln w="19050" cap="flat">
                <a:noFill/>
                <a:prstDash val="solid"/>
                <a:miter/>
              </a:ln>
            </p:spPr>
            <p:txBody>
              <a:bodyPr rtlCol="0" anchor="ctr"/>
              <a:lstStyle/>
              <a:p>
                <a:endParaRPr lang="zh-TW" altLang="en-US" sz="1050">
                  <a:solidFill>
                    <a:schemeClr val="bg1"/>
                  </a:solidFill>
                </a:endParaRPr>
              </a:p>
            </p:txBody>
          </p:sp>
          <p:sp>
            <p:nvSpPr>
              <p:cNvPr id="169" name="手繪多邊形: 圖案 168">
                <a:extLst>
                  <a:ext uri="{FF2B5EF4-FFF2-40B4-BE49-F238E27FC236}">
                    <a16:creationId xmlns:a16="http://schemas.microsoft.com/office/drawing/2014/main" id="{42CC5A4F-D32B-4144-9175-71685ECAFA86}"/>
                  </a:ext>
                </a:extLst>
              </p:cNvPr>
              <p:cNvSpPr/>
              <p:nvPr/>
            </p:nvSpPr>
            <p:spPr>
              <a:xfrm>
                <a:off x="5816779" y="2759132"/>
                <a:ext cx="48924" cy="39005"/>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bg1"/>
              </a:solidFill>
              <a:ln w="19050" cap="flat">
                <a:noFill/>
                <a:prstDash val="solid"/>
                <a:miter/>
              </a:ln>
            </p:spPr>
            <p:txBody>
              <a:bodyPr rtlCol="0" anchor="ctr"/>
              <a:lstStyle/>
              <a:p>
                <a:endParaRPr lang="zh-TW" altLang="en-US" sz="1050">
                  <a:solidFill>
                    <a:schemeClr val="bg1"/>
                  </a:solidFill>
                </a:endParaRPr>
              </a:p>
            </p:txBody>
          </p:sp>
          <p:sp>
            <p:nvSpPr>
              <p:cNvPr id="170" name="手繪多邊形: 圖案 169">
                <a:extLst>
                  <a:ext uri="{FF2B5EF4-FFF2-40B4-BE49-F238E27FC236}">
                    <a16:creationId xmlns:a16="http://schemas.microsoft.com/office/drawing/2014/main" id="{998325C3-28FA-4F0C-AA75-1CDD741AB085}"/>
                  </a:ext>
                </a:extLst>
              </p:cNvPr>
              <p:cNvSpPr/>
              <p:nvPr/>
            </p:nvSpPr>
            <p:spPr>
              <a:xfrm>
                <a:off x="5699461" y="2759132"/>
                <a:ext cx="48924" cy="39005"/>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bg1"/>
              </a:solidFill>
              <a:ln w="19050" cap="flat">
                <a:noFill/>
                <a:prstDash val="solid"/>
                <a:miter/>
              </a:ln>
            </p:spPr>
            <p:txBody>
              <a:bodyPr rtlCol="0" anchor="ctr"/>
              <a:lstStyle/>
              <a:p>
                <a:endParaRPr lang="zh-TW" altLang="en-US" sz="1050">
                  <a:solidFill>
                    <a:schemeClr val="bg1"/>
                  </a:solidFill>
                </a:endParaRPr>
              </a:p>
            </p:txBody>
          </p:sp>
          <p:sp>
            <p:nvSpPr>
              <p:cNvPr id="171" name="手繪多邊形: 圖案 170">
                <a:extLst>
                  <a:ext uri="{FF2B5EF4-FFF2-40B4-BE49-F238E27FC236}">
                    <a16:creationId xmlns:a16="http://schemas.microsoft.com/office/drawing/2014/main" id="{1E18253C-F015-4CB1-9F32-2FF6B294E563}"/>
                  </a:ext>
                </a:extLst>
              </p:cNvPr>
              <p:cNvSpPr/>
              <p:nvPr/>
            </p:nvSpPr>
            <p:spPr>
              <a:xfrm>
                <a:off x="5642123" y="2758647"/>
                <a:ext cx="48924" cy="39005"/>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bg1"/>
              </a:solidFill>
              <a:ln w="19050" cap="flat">
                <a:noFill/>
                <a:prstDash val="solid"/>
                <a:miter/>
              </a:ln>
            </p:spPr>
            <p:txBody>
              <a:bodyPr rtlCol="0" anchor="ctr"/>
              <a:lstStyle/>
              <a:p>
                <a:endParaRPr lang="zh-TW" altLang="en-US" sz="1050">
                  <a:solidFill>
                    <a:schemeClr val="bg1"/>
                  </a:solidFill>
                </a:endParaRPr>
              </a:p>
            </p:txBody>
          </p:sp>
          <p:sp>
            <p:nvSpPr>
              <p:cNvPr id="172" name="手繪多邊形: 圖案 171">
                <a:extLst>
                  <a:ext uri="{FF2B5EF4-FFF2-40B4-BE49-F238E27FC236}">
                    <a16:creationId xmlns:a16="http://schemas.microsoft.com/office/drawing/2014/main" id="{A906A70B-0F28-4D94-97E1-35F22C8E85A1}"/>
                  </a:ext>
                </a:extLst>
              </p:cNvPr>
              <p:cNvSpPr/>
              <p:nvPr/>
            </p:nvSpPr>
            <p:spPr>
              <a:xfrm>
                <a:off x="5669617" y="2784681"/>
                <a:ext cx="19569" cy="9751"/>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bg1"/>
              </a:solidFill>
              <a:ln w="19050" cap="flat">
                <a:noFill/>
                <a:prstDash val="solid"/>
                <a:miter/>
              </a:ln>
            </p:spPr>
            <p:txBody>
              <a:bodyPr rtlCol="0" anchor="ctr"/>
              <a:lstStyle/>
              <a:p>
                <a:endParaRPr lang="zh-TW" altLang="en-US" sz="1050">
                  <a:solidFill>
                    <a:schemeClr val="bg1"/>
                  </a:solidFill>
                </a:endParaRPr>
              </a:p>
            </p:txBody>
          </p:sp>
        </p:grpSp>
        <p:sp>
          <p:nvSpPr>
            <p:cNvPr id="158" name="手繪多邊形: 圖案 157">
              <a:extLst>
                <a:ext uri="{FF2B5EF4-FFF2-40B4-BE49-F238E27FC236}">
                  <a16:creationId xmlns:a16="http://schemas.microsoft.com/office/drawing/2014/main" id="{AA4128CD-8FBD-4D72-8DD4-D3DA8101554F}"/>
                </a:ext>
              </a:extLst>
            </p:cNvPr>
            <p:cNvSpPr/>
            <p:nvPr/>
          </p:nvSpPr>
          <p:spPr>
            <a:xfrm>
              <a:off x="5688305" y="3664439"/>
              <a:ext cx="117418" cy="39005"/>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rgbClr val="39523E"/>
            </a:solidFill>
            <a:ln w="3175" cap="flat">
              <a:solidFill>
                <a:schemeClr val="bg1"/>
              </a:solidFill>
              <a:prstDash val="solid"/>
              <a:miter/>
            </a:ln>
          </p:spPr>
          <p:txBody>
            <a:bodyPr rtlCol="0" anchor="ctr"/>
            <a:lstStyle/>
            <a:p>
              <a:endParaRPr lang="zh-TW" altLang="en-US" sz="1050">
                <a:solidFill>
                  <a:schemeClr val="bg1"/>
                </a:solidFill>
              </a:endParaRPr>
            </a:p>
          </p:txBody>
        </p:sp>
        <p:sp>
          <p:nvSpPr>
            <p:cNvPr id="159" name="手繪多邊形: 圖案 158">
              <a:extLst>
                <a:ext uri="{FF2B5EF4-FFF2-40B4-BE49-F238E27FC236}">
                  <a16:creationId xmlns:a16="http://schemas.microsoft.com/office/drawing/2014/main" id="{840B24D5-133D-42A4-8EC8-77524CE87293}"/>
                </a:ext>
              </a:extLst>
            </p:cNvPr>
            <p:cNvSpPr/>
            <p:nvPr/>
          </p:nvSpPr>
          <p:spPr>
            <a:xfrm>
              <a:off x="5991142" y="3496225"/>
              <a:ext cx="450099" cy="97513"/>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endParaRPr>
            </a:p>
          </p:txBody>
        </p:sp>
        <p:sp>
          <p:nvSpPr>
            <p:cNvPr id="160" name="手繪多邊形: 圖案 159">
              <a:extLst>
                <a:ext uri="{FF2B5EF4-FFF2-40B4-BE49-F238E27FC236}">
                  <a16:creationId xmlns:a16="http://schemas.microsoft.com/office/drawing/2014/main" id="{49109928-7600-459B-9D56-5ABF125707A5}"/>
                </a:ext>
              </a:extLst>
            </p:cNvPr>
            <p:cNvSpPr/>
            <p:nvPr/>
          </p:nvSpPr>
          <p:spPr>
            <a:xfrm>
              <a:off x="6344275" y="3496228"/>
              <a:ext cx="9784" cy="97513"/>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endParaRPr>
            </a:p>
          </p:txBody>
        </p:sp>
        <p:sp>
          <p:nvSpPr>
            <p:cNvPr id="161" name="手繪多邊形: 圖案 160">
              <a:extLst>
                <a:ext uri="{FF2B5EF4-FFF2-40B4-BE49-F238E27FC236}">
                  <a16:creationId xmlns:a16="http://schemas.microsoft.com/office/drawing/2014/main" id="{8644F0B9-DB89-4E71-A874-E1ECE4FD3226}"/>
                </a:ext>
              </a:extLst>
            </p:cNvPr>
            <p:cNvSpPr/>
            <p:nvPr/>
          </p:nvSpPr>
          <p:spPr>
            <a:xfrm>
              <a:off x="6475583" y="3496236"/>
              <a:ext cx="450099" cy="97513"/>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endParaRPr>
            </a:p>
          </p:txBody>
        </p:sp>
        <p:sp>
          <p:nvSpPr>
            <p:cNvPr id="162" name="手繪多邊形: 圖案 161">
              <a:extLst>
                <a:ext uri="{FF2B5EF4-FFF2-40B4-BE49-F238E27FC236}">
                  <a16:creationId xmlns:a16="http://schemas.microsoft.com/office/drawing/2014/main" id="{CA77CF22-C1CA-4883-87FF-D20CDB931246}"/>
                </a:ext>
              </a:extLst>
            </p:cNvPr>
            <p:cNvSpPr/>
            <p:nvPr/>
          </p:nvSpPr>
          <p:spPr>
            <a:xfrm>
              <a:off x="6828717" y="3496241"/>
              <a:ext cx="9784" cy="97513"/>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endParaRPr>
            </a:p>
          </p:txBody>
        </p:sp>
        <p:sp>
          <p:nvSpPr>
            <p:cNvPr id="163" name="手繪多邊形: 圖案 162">
              <a:extLst>
                <a:ext uri="{FF2B5EF4-FFF2-40B4-BE49-F238E27FC236}">
                  <a16:creationId xmlns:a16="http://schemas.microsoft.com/office/drawing/2014/main" id="{345125A0-E8AC-44DA-835A-D5B34B926755}"/>
                </a:ext>
              </a:extLst>
            </p:cNvPr>
            <p:cNvSpPr/>
            <p:nvPr/>
          </p:nvSpPr>
          <p:spPr>
            <a:xfrm>
              <a:off x="5991144" y="3631003"/>
              <a:ext cx="450099" cy="97513"/>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endParaRPr>
            </a:p>
          </p:txBody>
        </p:sp>
        <p:sp>
          <p:nvSpPr>
            <p:cNvPr id="164" name="手繪多邊形: 圖案 163">
              <a:extLst>
                <a:ext uri="{FF2B5EF4-FFF2-40B4-BE49-F238E27FC236}">
                  <a16:creationId xmlns:a16="http://schemas.microsoft.com/office/drawing/2014/main" id="{E36ACBAD-9922-4EE0-80F8-111BE91D7D1F}"/>
                </a:ext>
              </a:extLst>
            </p:cNvPr>
            <p:cNvSpPr/>
            <p:nvPr/>
          </p:nvSpPr>
          <p:spPr>
            <a:xfrm>
              <a:off x="6344268" y="3631003"/>
              <a:ext cx="9784" cy="97513"/>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endParaRPr>
            </a:p>
          </p:txBody>
        </p:sp>
        <p:sp>
          <p:nvSpPr>
            <p:cNvPr id="165" name="手繪多邊形: 圖案 164">
              <a:extLst>
                <a:ext uri="{FF2B5EF4-FFF2-40B4-BE49-F238E27FC236}">
                  <a16:creationId xmlns:a16="http://schemas.microsoft.com/office/drawing/2014/main" id="{2C6BF223-06D2-4C4A-9491-4E6DD54496A7}"/>
                </a:ext>
              </a:extLst>
            </p:cNvPr>
            <p:cNvSpPr/>
            <p:nvPr/>
          </p:nvSpPr>
          <p:spPr>
            <a:xfrm>
              <a:off x="6475580" y="3631003"/>
              <a:ext cx="450099" cy="97513"/>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endParaRPr>
            </a:p>
          </p:txBody>
        </p:sp>
        <p:sp>
          <p:nvSpPr>
            <p:cNvPr id="166" name="手繪多邊形: 圖案 165">
              <a:extLst>
                <a:ext uri="{FF2B5EF4-FFF2-40B4-BE49-F238E27FC236}">
                  <a16:creationId xmlns:a16="http://schemas.microsoft.com/office/drawing/2014/main" id="{954E36E7-D167-4ED5-A1A8-A7D748958AD9}"/>
                </a:ext>
              </a:extLst>
            </p:cNvPr>
            <p:cNvSpPr/>
            <p:nvPr/>
          </p:nvSpPr>
          <p:spPr>
            <a:xfrm>
              <a:off x="6828504" y="3631003"/>
              <a:ext cx="9784" cy="97513"/>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endParaRPr>
            </a:p>
          </p:txBody>
        </p:sp>
        <p:sp>
          <p:nvSpPr>
            <p:cNvPr id="167" name="矩形 12">
              <a:extLst>
                <a:ext uri="{FF2B5EF4-FFF2-40B4-BE49-F238E27FC236}">
                  <a16:creationId xmlns:a16="http://schemas.microsoft.com/office/drawing/2014/main" id="{AEEBFBB3-82CA-45BA-B681-9FA2D850BF44}"/>
                </a:ext>
              </a:extLst>
            </p:cNvPr>
            <p:cNvSpPr/>
            <p:nvPr/>
          </p:nvSpPr>
          <p:spPr>
            <a:xfrm>
              <a:off x="5625139" y="2526529"/>
              <a:ext cx="1334635" cy="157655"/>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endParaRPr>
            </a:p>
          </p:txBody>
        </p:sp>
      </p:grpSp>
      <p:pic>
        <p:nvPicPr>
          <p:cNvPr id="3" name="圖片 2">
            <a:extLst>
              <a:ext uri="{FF2B5EF4-FFF2-40B4-BE49-F238E27FC236}">
                <a16:creationId xmlns:a16="http://schemas.microsoft.com/office/drawing/2014/main" id="{A4243EB7-2ED3-4F6C-BF9F-AF4BEA9BEF7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019707" y="1783173"/>
            <a:ext cx="1765263" cy="1534345"/>
          </a:xfrm>
          <a:prstGeom prst="rect">
            <a:avLst/>
          </a:prstGeom>
        </p:spPr>
      </p:pic>
    </p:spTree>
    <p:extLst>
      <p:ext uri="{BB962C8B-B14F-4D97-AF65-F5344CB8AC3E}">
        <p14:creationId xmlns:p14="http://schemas.microsoft.com/office/powerpoint/2010/main" val="3804068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A37F22DF-6D4C-45F2-AB78-1357BB884AE9}"/>
              </a:ext>
            </a:extLst>
          </p:cNvPr>
          <p:cNvSpPr/>
          <p:nvPr/>
        </p:nvSpPr>
        <p:spPr>
          <a:xfrm flipH="1">
            <a:off x="2565545" y="3764984"/>
            <a:ext cx="6373023" cy="487734"/>
          </a:xfrm>
          <a:prstGeom prst="snip2DiagRect">
            <a:avLst>
              <a:gd name="adj1" fmla="val 0"/>
              <a:gd name="adj2" fmla="val 17253"/>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333333"/>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2" name="標題 1">
            <a:extLst>
              <a:ext uri="{FF2B5EF4-FFF2-40B4-BE49-F238E27FC236}">
                <a16:creationId xmlns:a16="http://schemas.microsoft.com/office/drawing/2014/main" id="{3A60AB19-9621-4962-88A1-43201EFD33C6}"/>
              </a:ext>
            </a:extLst>
          </p:cNvPr>
          <p:cNvSpPr>
            <a:spLocks noGrp="1"/>
          </p:cNvSpPr>
          <p:nvPr>
            <p:ph type="title"/>
          </p:nvPr>
        </p:nvSpPr>
        <p:spPr/>
        <p:txBody>
          <a:bodyPr>
            <a:normAutofit/>
          </a:bodyPr>
          <a:lstStyle/>
          <a:p>
            <a:r>
              <a:rPr lang="zh-TW" altLang="en-US" dirty="0"/>
              <a:t>Silent data corruption &amp; self-healing</a:t>
            </a:r>
          </a:p>
        </p:txBody>
      </p:sp>
      <p:pic>
        <p:nvPicPr>
          <p:cNvPr id="3" name="圖片 2" descr="一張含有 火車, 電腦 的圖片&#10;&#10;自動產生的描述">
            <a:extLst>
              <a:ext uri="{FF2B5EF4-FFF2-40B4-BE49-F238E27FC236}">
                <a16:creationId xmlns:a16="http://schemas.microsoft.com/office/drawing/2014/main" id="{7A57E5A5-8BED-4303-828B-91870FE688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4463" y="1276996"/>
            <a:ext cx="2314790" cy="3127859"/>
          </a:xfrm>
          <a:prstGeom prst="rect">
            <a:avLst/>
          </a:prstGeom>
        </p:spPr>
      </p:pic>
      <p:sp>
        <p:nvSpPr>
          <p:cNvPr id="4" name="矩形 3">
            <a:extLst>
              <a:ext uri="{FF2B5EF4-FFF2-40B4-BE49-F238E27FC236}">
                <a16:creationId xmlns:a16="http://schemas.microsoft.com/office/drawing/2014/main" id="{51095877-19BF-45D7-A332-FA3B6B1710FE}"/>
              </a:ext>
            </a:extLst>
          </p:cNvPr>
          <p:cNvSpPr/>
          <p:nvPr/>
        </p:nvSpPr>
        <p:spPr>
          <a:xfrm>
            <a:off x="4545560" y="1033640"/>
            <a:ext cx="2185410" cy="291806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 name="矩形 4">
            <a:extLst>
              <a:ext uri="{FF2B5EF4-FFF2-40B4-BE49-F238E27FC236}">
                <a16:creationId xmlns:a16="http://schemas.microsoft.com/office/drawing/2014/main" id="{6BC9176F-36CA-4AED-8F11-DCEAF41A6BB7}"/>
              </a:ext>
            </a:extLst>
          </p:cNvPr>
          <p:cNvSpPr/>
          <p:nvPr/>
        </p:nvSpPr>
        <p:spPr>
          <a:xfrm>
            <a:off x="6822171" y="1033640"/>
            <a:ext cx="2116399" cy="291806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6" name="矩形 5">
            <a:extLst>
              <a:ext uri="{FF2B5EF4-FFF2-40B4-BE49-F238E27FC236}">
                <a16:creationId xmlns:a16="http://schemas.microsoft.com/office/drawing/2014/main" id="{060FA6B5-B88B-4A80-9353-6A28BB1460B6}"/>
              </a:ext>
            </a:extLst>
          </p:cNvPr>
          <p:cNvSpPr/>
          <p:nvPr/>
        </p:nvSpPr>
        <p:spPr>
          <a:xfrm>
            <a:off x="2346723" y="1033640"/>
            <a:ext cx="2116399" cy="291806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grpSp>
        <p:nvGrpSpPr>
          <p:cNvPr id="9" name="群組 8">
            <a:extLst>
              <a:ext uri="{FF2B5EF4-FFF2-40B4-BE49-F238E27FC236}">
                <a16:creationId xmlns:a16="http://schemas.microsoft.com/office/drawing/2014/main" id="{1EBC05BC-271A-4C28-B40C-2D802BCD4854}"/>
              </a:ext>
            </a:extLst>
          </p:cNvPr>
          <p:cNvGrpSpPr/>
          <p:nvPr/>
        </p:nvGrpSpPr>
        <p:grpSpPr>
          <a:xfrm>
            <a:off x="7241950" y="2294030"/>
            <a:ext cx="1385451" cy="512990"/>
            <a:chOff x="756833" y="3456247"/>
            <a:chExt cx="1847268" cy="683987"/>
          </a:xfrm>
        </p:grpSpPr>
        <p:cxnSp>
          <p:nvCxnSpPr>
            <p:cNvPr id="47" name="Straight Connector 8">
              <a:extLst>
                <a:ext uri="{FF2B5EF4-FFF2-40B4-BE49-F238E27FC236}">
                  <a16:creationId xmlns:a16="http://schemas.microsoft.com/office/drawing/2014/main" id="{CDBFBC8D-19B8-4FBE-B7E9-552677B684F6}"/>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10">
              <a:extLst>
                <a:ext uri="{FF2B5EF4-FFF2-40B4-BE49-F238E27FC236}">
                  <a16:creationId xmlns:a16="http://schemas.microsoft.com/office/drawing/2014/main" id="{40A0E4D8-292C-4FF5-8865-E826E60D9E41}"/>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0" name="圖形 9">
            <a:extLst>
              <a:ext uri="{FF2B5EF4-FFF2-40B4-BE49-F238E27FC236}">
                <a16:creationId xmlns:a16="http://schemas.microsoft.com/office/drawing/2014/main" id="{81D374A7-AE4B-4609-B9B1-06948AAF29D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7000" y="2688752"/>
            <a:ext cx="499770" cy="503615"/>
          </a:xfrm>
          <a:prstGeom prst="rect">
            <a:avLst/>
          </a:prstGeom>
        </p:spPr>
      </p:pic>
      <p:pic>
        <p:nvPicPr>
          <p:cNvPr id="11" name="圖形 10">
            <a:extLst>
              <a:ext uri="{FF2B5EF4-FFF2-40B4-BE49-F238E27FC236}">
                <a16:creationId xmlns:a16="http://schemas.microsoft.com/office/drawing/2014/main" id="{928E2A6F-83FF-49BD-A867-D8C72EC297E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58525" y="2695970"/>
            <a:ext cx="499770" cy="503615"/>
          </a:xfrm>
          <a:prstGeom prst="rect">
            <a:avLst/>
          </a:prstGeom>
        </p:spPr>
      </p:pic>
      <p:sp>
        <p:nvSpPr>
          <p:cNvPr id="12" name="Rectangle 20">
            <a:extLst>
              <a:ext uri="{FF2B5EF4-FFF2-40B4-BE49-F238E27FC236}">
                <a16:creationId xmlns:a16="http://schemas.microsoft.com/office/drawing/2014/main" id="{C2048C03-4148-4B37-9376-E276DA3B802A}"/>
              </a:ext>
            </a:extLst>
          </p:cNvPr>
          <p:cNvSpPr/>
          <p:nvPr/>
        </p:nvSpPr>
        <p:spPr>
          <a:xfrm>
            <a:off x="8257620" y="3023551"/>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p>
        </p:txBody>
      </p:sp>
      <p:grpSp>
        <p:nvGrpSpPr>
          <p:cNvPr id="13" name="群組 12">
            <a:extLst>
              <a:ext uri="{FF2B5EF4-FFF2-40B4-BE49-F238E27FC236}">
                <a16:creationId xmlns:a16="http://schemas.microsoft.com/office/drawing/2014/main" id="{86386DEC-2585-436E-A279-38F39D4976A7}"/>
              </a:ext>
            </a:extLst>
          </p:cNvPr>
          <p:cNvGrpSpPr/>
          <p:nvPr/>
        </p:nvGrpSpPr>
        <p:grpSpPr>
          <a:xfrm>
            <a:off x="4648608" y="2301247"/>
            <a:ext cx="1892582" cy="905555"/>
            <a:chOff x="346483" y="3456247"/>
            <a:chExt cx="2523443" cy="1207407"/>
          </a:xfrm>
        </p:grpSpPr>
        <p:grpSp>
          <p:nvGrpSpPr>
            <p:cNvPr id="40" name="群組 39">
              <a:extLst>
                <a:ext uri="{FF2B5EF4-FFF2-40B4-BE49-F238E27FC236}">
                  <a16:creationId xmlns:a16="http://schemas.microsoft.com/office/drawing/2014/main" id="{4C90A814-2A39-49D0-973B-DBA39AD946DD}"/>
                </a:ext>
              </a:extLst>
            </p:cNvPr>
            <p:cNvGrpSpPr/>
            <p:nvPr/>
          </p:nvGrpSpPr>
          <p:grpSpPr>
            <a:xfrm>
              <a:off x="756833" y="3456247"/>
              <a:ext cx="1847268" cy="683987"/>
              <a:chOff x="756833" y="3456247"/>
              <a:chExt cx="1847268" cy="683987"/>
            </a:xfrm>
          </p:grpSpPr>
          <p:cxnSp>
            <p:nvCxnSpPr>
              <p:cNvPr id="45" name="Straight Connector 8">
                <a:extLst>
                  <a:ext uri="{FF2B5EF4-FFF2-40B4-BE49-F238E27FC236}">
                    <a16:creationId xmlns:a16="http://schemas.microsoft.com/office/drawing/2014/main" id="{654C092C-B816-416E-B6DD-A72CD531456F}"/>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10">
                <a:extLst>
                  <a:ext uri="{FF2B5EF4-FFF2-40B4-BE49-F238E27FC236}">
                    <a16:creationId xmlns:a16="http://schemas.microsoft.com/office/drawing/2014/main" id="{43D06D36-2F1E-4316-A934-5119FBE83B62}"/>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41" name="圖形 40">
              <a:extLst>
                <a:ext uri="{FF2B5EF4-FFF2-40B4-BE49-F238E27FC236}">
                  <a16:creationId xmlns:a16="http://schemas.microsoft.com/office/drawing/2014/main" id="{0DE445AB-47E8-4B96-8586-539520DB444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03566" y="3982545"/>
              <a:ext cx="666360" cy="671486"/>
            </a:xfrm>
            <a:prstGeom prst="rect">
              <a:avLst/>
            </a:prstGeom>
          </p:spPr>
        </p:pic>
        <p:pic>
          <p:nvPicPr>
            <p:cNvPr id="42" name="圖形 41">
              <a:extLst>
                <a:ext uri="{FF2B5EF4-FFF2-40B4-BE49-F238E27FC236}">
                  <a16:creationId xmlns:a16="http://schemas.microsoft.com/office/drawing/2014/main" id="{833C938F-379E-4A00-BBA6-5457481D7ED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2267" y="3992168"/>
              <a:ext cx="666360" cy="671486"/>
            </a:xfrm>
            <a:prstGeom prst="rect">
              <a:avLst/>
            </a:prstGeom>
          </p:spPr>
        </p:pic>
        <p:sp>
          <p:nvSpPr>
            <p:cNvPr id="43" name="Rectangle 18">
              <a:extLst>
                <a:ext uri="{FF2B5EF4-FFF2-40B4-BE49-F238E27FC236}">
                  <a16:creationId xmlns:a16="http://schemas.microsoft.com/office/drawing/2014/main" id="{8C855EA8-D374-413F-A7D2-4295A2F0BA49}"/>
                </a:ext>
              </a:extLst>
            </p:cNvPr>
            <p:cNvSpPr/>
            <p:nvPr/>
          </p:nvSpPr>
          <p:spPr>
            <a:xfrm>
              <a:off x="346483" y="4455144"/>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p>
          </p:txBody>
        </p:sp>
        <p:sp>
          <p:nvSpPr>
            <p:cNvPr id="44" name="Rectangle 20">
              <a:extLst>
                <a:ext uri="{FF2B5EF4-FFF2-40B4-BE49-F238E27FC236}">
                  <a16:creationId xmlns:a16="http://schemas.microsoft.com/office/drawing/2014/main" id="{DA631CD2-C2E0-4DAC-92A4-EA9F9ED86760}"/>
                </a:ext>
              </a:extLst>
            </p:cNvPr>
            <p:cNvSpPr/>
            <p:nvPr/>
          </p:nvSpPr>
          <p:spPr>
            <a:xfrm>
              <a:off x="2077030" y="44342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p>
          </p:txBody>
        </p:sp>
      </p:grpSp>
      <p:grpSp>
        <p:nvGrpSpPr>
          <p:cNvPr id="14" name="群組 13">
            <a:extLst>
              <a:ext uri="{FF2B5EF4-FFF2-40B4-BE49-F238E27FC236}">
                <a16:creationId xmlns:a16="http://schemas.microsoft.com/office/drawing/2014/main" id="{5CA782A3-FA3E-4C92-94B8-68E1AF171CFE}"/>
              </a:ext>
            </a:extLst>
          </p:cNvPr>
          <p:cNvGrpSpPr/>
          <p:nvPr/>
        </p:nvGrpSpPr>
        <p:grpSpPr>
          <a:xfrm>
            <a:off x="2438730" y="2315035"/>
            <a:ext cx="1885718" cy="905555"/>
            <a:chOff x="355636" y="3456247"/>
            <a:chExt cx="2514290" cy="1207407"/>
          </a:xfrm>
        </p:grpSpPr>
        <p:grpSp>
          <p:nvGrpSpPr>
            <p:cNvPr id="33" name="群組 32">
              <a:extLst>
                <a:ext uri="{FF2B5EF4-FFF2-40B4-BE49-F238E27FC236}">
                  <a16:creationId xmlns:a16="http://schemas.microsoft.com/office/drawing/2014/main" id="{0BF0E64A-B2C2-40C9-AAB4-323DE92AA838}"/>
                </a:ext>
              </a:extLst>
            </p:cNvPr>
            <p:cNvGrpSpPr/>
            <p:nvPr/>
          </p:nvGrpSpPr>
          <p:grpSpPr>
            <a:xfrm>
              <a:off x="756833" y="3456247"/>
              <a:ext cx="1847268" cy="683987"/>
              <a:chOff x="756833" y="3456247"/>
              <a:chExt cx="1847268" cy="683987"/>
            </a:xfrm>
          </p:grpSpPr>
          <p:cxnSp>
            <p:nvCxnSpPr>
              <p:cNvPr id="38" name="Straight Connector 8">
                <a:extLst>
                  <a:ext uri="{FF2B5EF4-FFF2-40B4-BE49-F238E27FC236}">
                    <a16:creationId xmlns:a16="http://schemas.microsoft.com/office/drawing/2014/main" id="{AA854068-CB27-4778-9850-BBC6F4A701BB}"/>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10">
                <a:extLst>
                  <a:ext uri="{FF2B5EF4-FFF2-40B4-BE49-F238E27FC236}">
                    <a16:creationId xmlns:a16="http://schemas.microsoft.com/office/drawing/2014/main" id="{97157DA9-D15E-4EFE-9A9B-D90B179B7E15}"/>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34" name="圖形 33">
              <a:extLst>
                <a:ext uri="{FF2B5EF4-FFF2-40B4-BE49-F238E27FC236}">
                  <a16:creationId xmlns:a16="http://schemas.microsoft.com/office/drawing/2014/main" id="{955736E6-8ECB-48F4-A196-43D7AF97380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03566" y="3982545"/>
              <a:ext cx="666360" cy="671486"/>
            </a:xfrm>
            <a:prstGeom prst="rect">
              <a:avLst/>
            </a:prstGeom>
          </p:spPr>
        </p:pic>
        <p:pic>
          <p:nvPicPr>
            <p:cNvPr id="35" name="圖形 34">
              <a:extLst>
                <a:ext uri="{FF2B5EF4-FFF2-40B4-BE49-F238E27FC236}">
                  <a16:creationId xmlns:a16="http://schemas.microsoft.com/office/drawing/2014/main" id="{D921DC05-6451-4C54-993B-BB307387774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2267" y="3992168"/>
              <a:ext cx="666360" cy="671486"/>
            </a:xfrm>
            <a:prstGeom prst="rect">
              <a:avLst/>
            </a:prstGeom>
          </p:spPr>
        </p:pic>
        <p:sp>
          <p:nvSpPr>
            <p:cNvPr id="36" name="Rectangle 18">
              <a:extLst>
                <a:ext uri="{FF2B5EF4-FFF2-40B4-BE49-F238E27FC236}">
                  <a16:creationId xmlns:a16="http://schemas.microsoft.com/office/drawing/2014/main" id="{D75055D2-716A-4E73-B4F0-9C80DA4E3107}"/>
                </a:ext>
              </a:extLst>
            </p:cNvPr>
            <p:cNvSpPr/>
            <p:nvPr/>
          </p:nvSpPr>
          <p:spPr>
            <a:xfrm>
              <a:off x="355636" y="4455899"/>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p>
          </p:txBody>
        </p:sp>
        <p:sp>
          <p:nvSpPr>
            <p:cNvPr id="37" name="Rectangle 20">
              <a:extLst>
                <a:ext uri="{FF2B5EF4-FFF2-40B4-BE49-F238E27FC236}">
                  <a16:creationId xmlns:a16="http://schemas.microsoft.com/office/drawing/2014/main" id="{B8140258-7DBB-406D-816A-C968EC42EBE3}"/>
                </a:ext>
              </a:extLst>
            </p:cNvPr>
            <p:cNvSpPr/>
            <p:nvPr/>
          </p:nvSpPr>
          <p:spPr>
            <a:xfrm>
              <a:off x="2086183" y="443499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p>
          </p:txBody>
        </p:sp>
      </p:grpSp>
      <p:sp>
        <p:nvSpPr>
          <p:cNvPr id="15" name="Rectangle 12">
            <a:extLst>
              <a:ext uri="{FF2B5EF4-FFF2-40B4-BE49-F238E27FC236}">
                <a16:creationId xmlns:a16="http://schemas.microsoft.com/office/drawing/2014/main" id="{EEA8F8CA-26A5-4F46-8611-FE54A2625C64}"/>
              </a:ext>
            </a:extLst>
          </p:cNvPr>
          <p:cNvSpPr/>
          <p:nvPr/>
        </p:nvSpPr>
        <p:spPr>
          <a:xfrm>
            <a:off x="2664358" y="1960045"/>
            <a:ext cx="1492856" cy="36542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tx1"/>
                </a:solidFill>
                <a:latin typeface="Arial" panose="020B0604020202020204" pitchFamily="34" charset="0"/>
                <a:cs typeface="Arial" panose="020B0604020202020204" pitchFamily="34" charset="0"/>
              </a:rPr>
              <a:t>ZFS RAID</a:t>
            </a:r>
          </a:p>
        </p:txBody>
      </p:sp>
      <p:sp>
        <p:nvSpPr>
          <p:cNvPr id="16" name="Rectangle 13">
            <a:extLst>
              <a:ext uri="{FF2B5EF4-FFF2-40B4-BE49-F238E27FC236}">
                <a16:creationId xmlns:a16="http://schemas.microsoft.com/office/drawing/2014/main" id="{B7D8ACF6-6854-4BDF-B90F-EBB083180AE9}"/>
              </a:ext>
            </a:extLst>
          </p:cNvPr>
          <p:cNvSpPr/>
          <p:nvPr/>
        </p:nvSpPr>
        <p:spPr>
          <a:xfrm>
            <a:off x="2664358" y="1276853"/>
            <a:ext cx="1492856" cy="365984"/>
          </a:xfrm>
          <a:prstGeom prst="rect">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bg1"/>
                </a:solidFill>
                <a:latin typeface="Arial" panose="020B0604020202020204" pitchFamily="34" charset="0"/>
                <a:cs typeface="Arial" panose="020B0604020202020204" pitchFamily="34" charset="0"/>
              </a:rPr>
              <a:t>Application</a:t>
            </a:r>
          </a:p>
        </p:txBody>
      </p:sp>
      <p:cxnSp>
        <p:nvCxnSpPr>
          <p:cNvPr id="17" name="Straight Connector 17">
            <a:extLst>
              <a:ext uri="{FF2B5EF4-FFF2-40B4-BE49-F238E27FC236}">
                <a16:creationId xmlns:a16="http://schemas.microsoft.com/office/drawing/2014/main" id="{9AF3A77F-68F2-4E7A-A502-795448890FDB}"/>
              </a:ext>
            </a:extLst>
          </p:cNvPr>
          <p:cNvCxnSpPr>
            <a:cxnSpLocks/>
            <a:stCxn id="16" idx="2"/>
            <a:endCxn id="15" idx="0"/>
          </p:cNvCxnSpPr>
          <p:nvPr/>
        </p:nvCxnSpPr>
        <p:spPr>
          <a:xfrm>
            <a:off x="3410786" y="1642836"/>
            <a:ext cx="0" cy="317208"/>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Rectangle 21">
            <a:extLst>
              <a:ext uri="{FF2B5EF4-FFF2-40B4-BE49-F238E27FC236}">
                <a16:creationId xmlns:a16="http://schemas.microsoft.com/office/drawing/2014/main" id="{B1550217-B3F6-42FE-AE51-14348D2690A0}"/>
              </a:ext>
            </a:extLst>
          </p:cNvPr>
          <p:cNvSpPr/>
          <p:nvPr/>
        </p:nvSpPr>
        <p:spPr>
          <a:xfrm>
            <a:off x="2798730" y="2241110"/>
            <a:ext cx="119173" cy="131724"/>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anose="020B0604020202020204" pitchFamily="34" charset="0"/>
              <a:cs typeface="Arial" panose="020B0604020202020204" pitchFamily="34" charset="0"/>
            </a:endParaRPr>
          </a:p>
        </p:txBody>
      </p:sp>
      <p:pic>
        <p:nvPicPr>
          <p:cNvPr id="19" name="Graphic 33" descr="Warning">
            <a:extLst>
              <a:ext uri="{FF2B5EF4-FFF2-40B4-BE49-F238E27FC236}">
                <a16:creationId xmlns:a16="http://schemas.microsoft.com/office/drawing/2014/main" id="{ABBAD159-08F4-4F61-AF18-5D63A40155E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351281" y="2285917"/>
            <a:ext cx="446373" cy="446373"/>
          </a:xfrm>
          <a:prstGeom prst="rect">
            <a:avLst/>
          </a:prstGeom>
        </p:spPr>
      </p:pic>
      <p:sp>
        <p:nvSpPr>
          <p:cNvPr id="20" name="Rectangle 25">
            <a:extLst>
              <a:ext uri="{FF2B5EF4-FFF2-40B4-BE49-F238E27FC236}">
                <a16:creationId xmlns:a16="http://schemas.microsoft.com/office/drawing/2014/main" id="{2ADA8295-886F-4CF5-9F91-169FF2371740}"/>
              </a:ext>
            </a:extLst>
          </p:cNvPr>
          <p:cNvSpPr/>
          <p:nvPr/>
        </p:nvSpPr>
        <p:spPr>
          <a:xfrm>
            <a:off x="4886926" y="1960045"/>
            <a:ext cx="1492856" cy="36542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tx1"/>
                </a:solidFill>
                <a:latin typeface="Arial" panose="020B0604020202020204" pitchFamily="34" charset="0"/>
                <a:cs typeface="Arial" panose="020B0604020202020204" pitchFamily="34" charset="0"/>
              </a:rPr>
              <a:t>ZFS </a:t>
            </a:r>
            <a:r>
              <a:rPr lang="en-US" altLang="zh-TW" sz="1400" b="1">
                <a:solidFill>
                  <a:schemeClr val="tx1"/>
                </a:solidFill>
                <a:latin typeface="Arial" panose="020B0604020202020204" pitchFamily="34" charset="0"/>
                <a:cs typeface="Arial" panose="020B0604020202020204" pitchFamily="34" charset="0"/>
              </a:rPr>
              <a:t>RAID</a:t>
            </a:r>
            <a:endParaRPr lang="en-US" sz="1400" b="1">
              <a:solidFill>
                <a:schemeClr val="tx1"/>
              </a:solidFill>
              <a:latin typeface="Arial" panose="020B0604020202020204" pitchFamily="34" charset="0"/>
              <a:cs typeface="Arial" panose="020B0604020202020204" pitchFamily="34" charset="0"/>
            </a:endParaRPr>
          </a:p>
        </p:txBody>
      </p:sp>
      <p:sp>
        <p:nvSpPr>
          <p:cNvPr id="21" name="Rectangle 26">
            <a:extLst>
              <a:ext uri="{FF2B5EF4-FFF2-40B4-BE49-F238E27FC236}">
                <a16:creationId xmlns:a16="http://schemas.microsoft.com/office/drawing/2014/main" id="{180530C8-07F8-44CB-9F1E-260AA4E14419}"/>
              </a:ext>
            </a:extLst>
          </p:cNvPr>
          <p:cNvSpPr/>
          <p:nvPr/>
        </p:nvSpPr>
        <p:spPr>
          <a:xfrm>
            <a:off x="4886926" y="1276853"/>
            <a:ext cx="1492856" cy="365984"/>
          </a:xfrm>
          <a:prstGeom prst="rect">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bg1"/>
                </a:solidFill>
                <a:latin typeface="Arial" panose="020B0604020202020204" pitchFamily="34" charset="0"/>
                <a:cs typeface="Arial" panose="020B0604020202020204" pitchFamily="34" charset="0"/>
              </a:rPr>
              <a:t>Application</a:t>
            </a:r>
          </a:p>
        </p:txBody>
      </p:sp>
      <p:cxnSp>
        <p:nvCxnSpPr>
          <p:cNvPr id="22" name="Straight Connector 30">
            <a:extLst>
              <a:ext uri="{FF2B5EF4-FFF2-40B4-BE49-F238E27FC236}">
                <a16:creationId xmlns:a16="http://schemas.microsoft.com/office/drawing/2014/main" id="{D896B05C-5B69-4F7C-983C-CB270417F66C}"/>
              </a:ext>
            </a:extLst>
          </p:cNvPr>
          <p:cNvCxnSpPr>
            <a:cxnSpLocks/>
            <a:stCxn id="21" idx="2"/>
            <a:endCxn id="20" idx="0"/>
          </p:cNvCxnSpPr>
          <p:nvPr/>
        </p:nvCxnSpPr>
        <p:spPr>
          <a:xfrm>
            <a:off x="5633354" y="1642836"/>
            <a:ext cx="0" cy="317208"/>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3" name="Rectangle 36">
            <a:extLst>
              <a:ext uri="{FF2B5EF4-FFF2-40B4-BE49-F238E27FC236}">
                <a16:creationId xmlns:a16="http://schemas.microsoft.com/office/drawing/2014/main" id="{301E3C2A-1FA6-4EE4-9122-6D359864C595}"/>
              </a:ext>
            </a:extLst>
          </p:cNvPr>
          <p:cNvSpPr/>
          <p:nvPr/>
        </p:nvSpPr>
        <p:spPr>
          <a:xfrm>
            <a:off x="5040285" y="2241110"/>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anose="020B0604020202020204" pitchFamily="34" charset="0"/>
              <a:cs typeface="Arial" panose="020B0604020202020204" pitchFamily="34" charset="0"/>
            </a:endParaRPr>
          </a:p>
        </p:txBody>
      </p:sp>
      <p:cxnSp>
        <p:nvCxnSpPr>
          <p:cNvPr id="24" name="Straight Connector 39">
            <a:extLst>
              <a:ext uri="{FF2B5EF4-FFF2-40B4-BE49-F238E27FC236}">
                <a16:creationId xmlns:a16="http://schemas.microsoft.com/office/drawing/2014/main" id="{08A417FA-E8BB-47C0-AAFF-7E034D14DF6B}"/>
              </a:ext>
            </a:extLst>
          </p:cNvPr>
          <p:cNvCxnSpPr>
            <a:cxnSpLocks/>
          </p:cNvCxnSpPr>
          <p:nvPr/>
        </p:nvCxnSpPr>
        <p:spPr>
          <a:xfrm>
            <a:off x="5189831" y="2401547"/>
            <a:ext cx="756687" cy="699053"/>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ectangle 40">
            <a:extLst>
              <a:ext uri="{FF2B5EF4-FFF2-40B4-BE49-F238E27FC236}">
                <a16:creationId xmlns:a16="http://schemas.microsoft.com/office/drawing/2014/main" id="{4D10A109-F5A3-4D38-9477-A2CDA886B580}"/>
              </a:ext>
            </a:extLst>
          </p:cNvPr>
          <p:cNvSpPr/>
          <p:nvPr/>
        </p:nvSpPr>
        <p:spPr>
          <a:xfrm>
            <a:off x="7167673" y="1960045"/>
            <a:ext cx="1492856" cy="36542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tx1"/>
                </a:solidFill>
                <a:latin typeface="Arial" panose="020B0604020202020204" pitchFamily="34" charset="0"/>
                <a:cs typeface="Arial" panose="020B0604020202020204" pitchFamily="34" charset="0"/>
              </a:rPr>
              <a:t>ZFS </a:t>
            </a:r>
            <a:r>
              <a:rPr lang="en-US" altLang="zh-TW" sz="1400" b="1">
                <a:solidFill>
                  <a:schemeClr val="tx1"/>
                </a:solidFill>
                <a:latin typeface="Arial" panose="020B0604020202020204" pitchFamily="34" charset="0"/>
                <a:cs typeface="Arial" panose="020B0604020202020204" pitchFamily="34" charset="0"/>
              </a:rPr>
              <a:t>RAID</a:t>
            </a:r>
            <a:endParaRPr lang="en-US" sz="1400" b="1">
              <a:solidFill>
                <a:schemeClr val="tx1"/>
              </a:solidFill>
              <a:latin typeface="Arial" panose="020B0604020202020204" pitchFamily="34" charset="0"/>
              <a:cs typeface="Arial" panose="020B0604020202020204" pitchFamily="34" charset="0"/>
            </a:endParaRPr>
          </a:p>
        </p:txBody>
      </p:sp>
      <p:sp>
        <p:nvSpPr>
          <p:cNvPr id="26" name="Rectangle 41">
            <a:extLst>
              <a:ext uri="{FF2B5EF4-FFF2-40B4-BE49-F238E27FC236}">
                <a16:creationId xmlns:a16="http://schemas.microsoft.com/office/drawing/2014/main" id="{552D5A88-72E3-44CC-8EB8-DB591EB395C9}"/>
              </a:ext>
            </a:extLst>
          </p:cNvPr>
          <p:cNvSpPr/>
          <p:nvPr/>
        </p:nvSpPr>
        <p:spPr>
          <a:xfrm>
            <a:off x="7167673" y="1276853"/>
            <a:ext cx="1492856" cy="365984"/>
          </a:xfrm>
          <a:prstGeom prst="rect">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bg1"/>
                </a:solidFill>
                <a:latin typeface="Arial" panose="020B0604020202020204" pitchFamily="34" charset="0"/>
                <a:cs typeface="Arial" panose="020B0604020202020204" pitchFamily="34" charset="0"/>
              </a:rPr>
              <a:t>Application</a:t>
            </a:r>
          </a:p>
        </p:txBody>
      </p:sp>
      <p:cxnSp>
        <p:nvCxnSpPr>
          <p:cNvPr id="27" name="Straight Connector 45">
            <a:extLst>
              <a:ext uri="{FF2B5EF4-FFF2-40B4-BE49-F238E27FC236}">
                <a16:creationId xmlns:a16="http://schemas.microsoft.com/office/drawing/2014/main" id="{A0BA2A72-B78E-495F-BA40-DF4441F9DA99}"/>
              </a:ext>
            </a:extLst>
          </p:cNvPr>
          <p:cNvCxnSpPr>
            <a:cxnSpLocks/>
            <a:stCxn id="26" idx="2"/>
            <a:endCxn id="25" idx="0"/>
          </p:cNvCxnSpPr>
          <p:nvPr/>
        </p:nvCxnSpPr>
        <p:spPr>
          <a:xfrm>
            <a:off x="7914101" y="1642836"/>
            <a:ext cx="0" cy="317208"/>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8" name="Rectangle 46">
            <a:extLst>
              <a:ext uri="{FF2B5EF4-FFF2-40B4-BE49-F238E27FC236}">
                <a16:creationId xmlns:a16="http://schemas.microsoft.com/office/drawing/2014/main" id="{E5FA63D9-2DA2-4F37-A643-8771F9604355}"/>
              </a:ext>
            </a:extLst>
          </p:cNvPr>
          <p:cNvSpPr/>
          <p:nvPr/>
        </p:nvSpPr>
        <p:spPr>
          <a:xfrm>
            <a:off x="6963216" y="3040474"/>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p>
        </p:txBody>
      </p:sp>
      <p:cxnSp>
        <p:nvCxnSpPr>
          <p:cNvPr id="29" name="Straight Connector 49">
            <a:extLst>
              <a:ext uri="{FF2B5EF4-FFF2-40B4-BE49-F238E27FC236}">
                <a16:creationId xmlns:a16="http://schemas.microsoft.com/office/drawing/2014/main" id="{9EEC6DC0-894F-4227-8B04-72B9DD353FA3}"/>
              </a:ext>
            </a:extLst>
          </p:cNvPr>
          <p:cNvCxnSpPr>
            <a:cxnSpLocks/>
            <a:stCxn id="28" idx="0"/>
            <a:endCxn id="32" idx="2"/>
          </p:cNvCxnSpPr>
          <p:nvPr/>
        </p:nvCxnSpPr>
        <p:spPr>
          <a:xfrm flipV="1">
            <a:off x="7022802" y="2380897"/>
            <a:ext cx="320734" cy="659578"/>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Rectangle 52">
            <a:extLst>
              <a:ext uri="{FF2B5EF4-FFF2-40B4-BE49-F238E27FC236}">
                <a16:creationId xmlns:a16="http://schemas.microsoft.com/office/drawing/2014/main" id="{5BBF007A-62F2-4A91-849F-F66B5B9AFA1A}"/>
              </a:ext>
            </a:extLst>
          </p:cNvPr>
          <p:cNvSpPr/>
          <p:nvPr/>
        </p:nvSpPr>
        <p:spPr>
          <a:xfrm>
            <a:off x="7308410" y="1723699"/>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anose="020B0604020202020204" pitchFamily="34" charset="0"/>
              <a:cs typeface="Arial" panose="020B0604020202020204" pitchFamily="34" charset="0"/>
            </a:endParaRPr>
          </a:p>
        </p:txBody>
      </p:sp>
      <p:cxnSp>
        <p:nvCxnSpPr>
          <p:cNvPr id="31" name="Straight Connector 53">
            <a:extLst>
              <a:ext uri="{FF2B5EF4-FFF2-40B4-BE49-F238E27FC236}">
                <a16:creationId xmlns:a16="http://schemas.microsoft.com/office/drawing/2014/main" id="{40F3279F-75D1-491A-A35F-AAC95FA8AD78}"/>
              </a:ext>
            </a:extLst>
          </p:cNvPr>
          <p:cNvCxnSpPr>
            <a:cxnSpLocks/>
          </p:cNvCxnSpPr>
          <p:nvPr/>
        </p:nvCxnSpPr>
        <p:spPr>
          <a:xfrm>
            <a:off x="7361346" y="1209702"/>
            <a:ext cx="1" cy="537700"/>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52">
            <a:extLst>
              <a:ext uri="{FF2B5EF4-FFF2-40B4-BE49-F238E27FC236}">
                <a16:creationId xmlns:a16="http://schemas.microsoft.com/office/drawing/2014/main" id="{48939CA5-1421-4CCA-A3EF-D7064DD2FA3D}"/>
              </a:ext>
            </a:extLst>
          </p:cNvPr>
          <p:cNvSpPr/>
          <p:nvPr/>
        </p:nvSpPr>
        <p:spPr>
          <a:xfrm>
            <a:off x="7283949" y="2249172"/>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anose="020B0604020202020204" pitchFamily="34" charset="0"/>
              <a:cs typeface="Arial" panose="020B0604020202020204" pitchFamily="34" charset="0"/>
            </a:endParaRPr>
          </a:p>
        </p:txBody>
      </p:sp>
      <p:sp>
        <p:nvSpPr>
          <p:cNvPr id="7" name="TextBox 4">
            <a:extLst>
              <a:ext uri="{FF2B5EF4-FFF2-40B4-BE49-F238E27FC236}">
                <a16:creationId xmlns:a16="http://schemas.microsoft.com/office/drawing/2014/main" id="{01E79DD0-C6DE-4096-B0BB-3B7A76171CB2}"/>
              </a:ext>
            </a:extLst>
          </p:cNvPr>
          <p:cNvSpPr txBox="1"/>
          <p:nvPr/>
        </p:nvSpPr>
        <p:spPr>
          <a:xfrm>
            <a:off x="2738840" y="3850482"/>
            <a:ext cx="6026431" cy="315471"/>
          </a:xfrm>
          <a:prstGeom prst="rect">
            <a:avLst/>
          </a:prstGeom>
          <a:noFill/>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CN" sz="1600" b="1" dirty="0">
                <a:sym typeface="Arial" panose="020B0604020202020204" pitchFamily="34" charset="0"/>
              </a:rPr>
              <a:t>Avoid data loss that occurred on the running system</a:t>
            </a:r>
            <a:endParaRPr lang="zh-CN" altLang="en-US" sz="1800" b="1" spc="450" dirty="0">
              <a:ea typeface="微軟正黑體"/>
              <a:cs typeface="Calibri"/>
              <a:sym typeface="Arial" panose="020B0604020202020204" pitchFamily="34" charset="0"/>
            </a:endParaRPr>
          </a:p>
        </p:txBody>
      </p:sp>
    </p:spTree>
    <p:extLst>
      <p:ext uri="{BB962C8B-B14F-4D97-AF65-F5344CB8AC3E}">
        <p14:creationId xmlns:p14="http://schemas.microsoft.com/office/powerpoint/2010/main" val="267227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34">
            <a:extLst>
              <a:ext uri="{FF2B5EF4-FFF2-40B4-BE49-F238E27FC236}">
                <a16:creationId xmlns:a16="http://schemas.microsoft.com/office/drawing/2014/main" id="{2CD4DCA5-3E3F-40A3-A57B-7BA7B1A15EC4}"/>
              </a:ext>
            </a:extLst>
          </p:cNvPr>
          <p:cNvSpPr/>
          <p:nvPr/>
        </p:nvSpPr>
        <p:spPr>
          <a:xfrm>
            <a:off x="940914" y="2488615"/>
            <a:ext cx="3428347" cy="876347"/>
          </a:xfrm>
          <a:prstGeom prst="roundRect">
            <a:avLst>
              <a:gd name="adj" fmla="val 50000"/>
            </a:avLst>
          </a:prstGeom>
          <a:gradFill>
            <a:gsLst>
              <a:gs pos="100000">
                <a:srgbClr val="972E09"/>
              </a:gs>
              <a:gs pos="0">
                <a:schemeClr val="accent6">
                  <a:lumMod val="75000"/>
                </a:scheme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pic>
        <p:nvPicPr>
          <p:cNvPr id="18" name="圖片 17" descr="一張含有 標誌, 時鐘, 儀錶, 街道 的圖片&#10;&#10;自動產生的描述">
            <a:extLst>
              <a:ext uri="{FF2B5EF4-FFF2-40B4-BE49-F238E27FC236}">
                <a16:creationId xmlns:a16="http://schemas.microsoft.com/office/drawing/2014/main" id="{F1F79EA1-1209-324B-BD43-34B2012FB469}"/>
              </a:ext>
            </a:extLst>
          </p:cNvPr>
          <p:cNvPicPr>
            <a:picLocks noChangeAspect="1"/>
          </p:cNvPicPr>
          <p:nvPr/>
        </p:nvPicPr>
        <p:blipFill rotWithShape="1">
          <a:blip r:embed="rId2"/>
          <a:srcRect l="2932" t="2932" r="5436" b="5436"/>
          <a:stretch/>
        </p:blipFill>
        <p:spPr>
          <a:xfrm>
            <a:off x="521473" y="2476788"/>
            <a:ext cx="900000" cy="900000"/>
          </a:xfrm>
          <a:prstGeom prst="roundRect">
            <a:avLst>
              <a:gd name="adj" fmla="val 10475"/>
            </a:avLst>
          </a:prstGeom>
          <a:gradFill flip="none" rotWithShape="1">
            <a:gsLst>
              <a:gs pos="0">
                <a:schemeClr val="accent1">
                  <a:lumMod val="5000"/>
                  <a:lumOff val="95000"/>
                </a:schemeClr>
              </a:gs>
              <a:gs pos="54000">
                <a:schemeClr val="bg1"/>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38B430EE-0A1F-9745-A555-53DEE177E496}"/>
              </a:ext>
            </a:extLst>
          </p:cNvPr>
          <p:cNvSpPr>
            <a:spLocks noGrp="1"/>
          </p:cNvSpPr>
          <p:nvPr>
            <p:ph type="title"/>
          </p:nvPr>
        </p:nvSpPr>
        <p:spPr/>
        <p:txBody>
          <a:bodyPr>
            <a:noAutofit/>
          </a:bodyPr>
          <a:lstStyle/>
          <a:p>
            <a:r>
              <a:rPr lang="en-US" altLang="zh-TW"/>
              <a:t>Integrated Intel UHD graphics for high performance content sharing &amp; streaming</a:t>
            </a:r>
            <a:endParaRPr lang="zh-TW" altLang="en-US"/>
          </a:p>
        </p:txBody>
      </p:sp>
      <p:sp>
        <p:nvSpPr>
          <p:cNvPr id="3" name="矩形: 圓角 34">
            <a:extLst>
              <a:ext uri="{FF2B5EF4-FFF2-40B4-BE49-F238E27FC236}">
                <a16:creationId xmlns:a16="http://schemas.microsoft.com/office/drawing/2014/main" id="{DD9C00FC-BF6D-7F41-9A31-C0CEE803FF60}"/>
              </a:ext>
            </a:extLst>
          </p:cNvPr>
          <p:cNvSpPr/>
          <p:nvPr/>
        </p:nvSpPr>
        <p:spPr>
          <a:xfrm>
            <a:off x="983603" y="3844528"/>
            <a:ext cx="3428347" cy="876347"/>
          </a:xfrm>
          <a:prstGeom prst="roundRect">
            <a:avLst>
              <a:gd name="adj" fmla="val 50000"/>
            </a:avLst>
          </a:prstGeom>
          <a:gradFill>
            <a:gsLst>
              <a:gs pos="100000">
                <a:srgbClr val="972E09"/>
              </a:gs>
              <a:gs pos="0">
                <a:schemeClr val="accent6">
                  <a:lumMod val="75000"/>
                </a:scheme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4" name="矩形: 圓角 28">
            <a:extLst>
              <a:ext uri="{FF2B5EF4-FFF2-40B4-BE49-F238E27FC236}">
                <a16:creationId xmlns:a16="http://schemas.microsoft.com/office/drawing/2014/main" id="{9961AF52-A0F6-4742-A44E-BA71C682EFE3}"/>
              </a:ext>
            </a:extLst>
          </p:cNvPr>
          <p:cNvSpPr/>
          <p:nvPr/>
        </p:nvSpPr>
        <p:spPr>
          <a:xfrm>
            <a:off x="5018837" y="1342744"/>
            <a:ext cx="3549308" cy="658084"/>
          </a:xfrm>
          <a:prstGeom prst="roundRect">
            <a:avLst>
              <a:gd name="adj" fmla="val 50000"/>
            </a:avLst>
          </a:prstGeom>
          <a:gradFill>
            <a:gsLst>
              <a:gs pos="100000">
                <a:srgbClr val="972E09"/>
              </a:gs>
              <a:gs pos="0">
                <a:schemeClr val="accent6">
                  <a:lumMod val="75000"/>
                </a:scheme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pic>
        <p:nvPicPr>
          <p:cNvPr id="5" name="圖片 4" descr="Cinema28_512.png">
            <a:extLst>
              <a:ext uri="{FF2B5EF4-FFF2-40B4-BE49-F238E27FC236}">
                <a16:creationId xmlns:a16="http://schemas.microsoft.com/office/drawing/2014/main" id="{EDCBDE68-4770-1E4F-A12B-DD205021F0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1473" y="3832701"/>
            <a:ext cx="900000" cy="900000"/>
          </a:xfrm>
          <a:prstGeom prst="rect">
            <a:avLst/>
          </a:prstGeom>
          <a:effectLst>
            <a:outerShdw blurRad="50800" dist="38100" dir="2700000" algn="tl" rotWithShape="0">
              <a:prstClr val="black">
                <a:alpha val="40000"/>
              </a:prstClr>
            </a:outerShdw>
          </a:effectLst>
        </p:spPr>
      </p:pic>
      <p:sp>
        <p:nvSpPr>
          <p:cNvPr id="6" name="TextBox 16">
            <a:extLst>
              <a:ext uri="{FF2B5EF4-FFF2-40B4-BE49-F238E27FC236}">
                <a16:creationId xmlns:a16="http://schemas.microsoft.com/office/drawing/2014/main" id="{BE61B41B-C17F-3A4E-BF4B-C8DDF5AFB85F}"/>
              </a:ext>
            </a:extLst>
          </p:cNvPr>
          <p:cNvSpPr txBox="1"/>
          <p:nvPr/>
        </p:nvSpPr>
        <p:spPr>
          <a:xfrm>
            <a:off x="5621227" y="1502509"/>
            <a:ext cx="2986145" cy="307777"/>
          </a:xfrm>
          <a:prstGeom prst="rect">
            <a:avLst/>
          </a:prstGeom>
          <a:noFill/>
        </p:spPr>
        <p:txBody>
          <a:bodyPr wrap="square" rtlCol="0" anchor="t">
            <a:spAutoFit/>
          </a:bodyPr>
          <a:lstStyle/>
          <a:p>
            <a:r>
              <a:rPr lang="en-US" altLang="zh-TW" b="1">
                <a:solidFill>
                  <a:schemeClr val="bg1"/>
                </a:solidFill>
              </a:rPr>
              <a:t>Plex Server </a:t>
            </a:r>
            <a:r>
              <a:rPr lang="en-US" altLang="zh-CN" b="1">
                <a:solidFill>
                  <a:schemeClr val="bg1"/>
                </a:solidFill>
              </a:rPr>
              <a:t>with transcoding</a:t>
            </a:r>
            <a:endParaRPr lang="en-US" altLang="en-US" b="1">
              <a:solidFill>
                <a:schemeClr val="bg1"/>
              </a:solidFill>
            </a:endParaRPr>
          </a:p>
        </p:txBody>
      </p:sp>
      <p:sp>
        <p:nvSpPr>
          <p:cNvPr id="7" name="TextBox 21">
            <a:extLst>
              <a:ext uri="{FF2B5EF4-FFF2-40B4-BE49-F238E27FC236}">
                <a16:creationId xmlns:a16="http://schemas.microsoft.com/office/drawing/2014/main" id="{4F99A8CB-6BC8-814F-B1E0-2375EC32FA8D}"/>
              </a:ext>
            </a:extLst>
          </p:cNvPr>
          <p:cNvSpPr txBox="1"/>
          <p:nvPr/>
        </p:nvSpPr>
        <p:spPr>
          <a:xfrm>
            <a:off x="1436628" y="3921714"/>
            <a:ext cx="2803089" cy="738664"/>
          </a:xfrm>
          <a:prstGeom prst="rect">
            <a:avLst/>
          </a:prstGeom>
          <a:noFill/>
        </p:spPr>
        <p:txBody>
          <a:bodyPr wrap="square" rtlCol="0" anchor="t">
            <a:spAutoFit/>
          </a:bodyPr>
          <a:lstStyle/>
          <a:p>
            <a:r>
              <a:rPr lang="en-US" altLang="zh-CN" b="1" dirty="0">
                <a:solidFill>
                  <a:schemeClr val="bg1"/>
                </a:solidFill>
              </a:rPr>
              <a:t>Use Cinema28 to stream content to various meeting rooms</a:t>
            </a:r>
            <a:endParaRPr lang="en-US" altLang="en-US" b="1" dirty="0">
              <a:solidFill>
                <a:schemeClr val="bg1"/>
              </a:solidFill>
            </a:endParaRPr>
          </a:p>
        </p:txBody>
      </p:sp>
      <p:sp>
        <p:nvSpPr>
          <p:cNvPr id="8" name="矩形: 圓角 26">
            <a:extLst>
              <a:ext uri="{FF2B5EF4-FFF2-40B4-BE49-F238E27FC236}">
                <a16:creationId xmlns:a16="http://schemas.microsoft.com/office/drawing/2014/main" id="{5CA9076E-1610-5B46-AAC3-0D313FE20C73}"/>
              </a:ext>
            </a:extLst>
          </p:cNvPr>
          <p:cNvSpPr/>
          <p:nvPr/>
        </p:nvSpPr>
        <p:spPr>
          <a:xfrm>
            <a:off x="821636" y="1342744"/>
            <a:ext cx="3549308" cy="658084"/>
          </a:xfrm>
          <a:prstGeom prst="roundRect">
            <a:avLst>
              <a:gd name="adj" fmla="val 50000"/>
            </a:avLst>
          </a:prstGeom>
          <a:gradFill>
            <a:gsLst>
              <a:gs pos="100000">
                <a:srgbClr val="972E09"/>
              </a:gs>
              <a:gs pos="0">
                <a:schemeClr val="accent6">
                  <a:lumMod val="75000"/>
                </a:scheme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9" name="TextBox 11">
            <a:extLst>
              <a:ext uri="{FF2B5EF4-FFF2-40B4-BE49-F238E27FC236}">
                <a16:creationId xmlns:a16="http://schemas.microsoft.com/office/drawing/2014/main" id="{AFB9DF32-8548-4D48-A48B-45277B532DC1}"/>
              </a:ext>
            </a:extLst>
          </p:cNvPr>
          <p:cNvSpPr txBox="1"/>
          <p:nvPr/>
        </p:nvSpPr>
        <p:spPr>
          <a:xfrm>
            <a:off x="1436628" y="1502509"/>
            <a:ext cx="2501006" cy="307777"/>
          </a:xfrm>
          <a:prstGeom prst="rect">
            <a:avLst/>
          </a:prstGeom>
          <a:noFill/>
        </p:spPr>
        <p:txBody>
          <a:bodyPr wrap="none" rtlCol="0" anchor="t">
            <a:spAutoFit/>
          </a:bodyPr>
          <a:lstStyle/>
          <a:p>
            <a:r>
              <a:rPr lang="en-US" b="1" dirty="0">
                <a:solidFill>
                  <a:schemeClr val="bg1"/>
                </a:solidFill>
              </a:rPr>
              <a:t>4K HDMI v1.4b </a:t>
            </a:r>
            <a:r>
              <a:rPr lang="en-US" b="1">
                <a:solidFill>
                  <a:schemeClr val="bg1"/>
                </a:solidFill>
              </a:rPr>
              <a:t>30Hz </a:t>
            </a:r>
            <a:r>
              <a:rPr lang="en-US" altLang="zh-TW" b="1">
                <a:solidFill>
                  <a:schemeClr val="bg1"/>
                </a:solidFill>
              </a:rPr>
              <a:t>output</a:t>
            </a:r>
            <a:endParaRPr lang="en-US" b="1" dirty="0">
              <a:solidFill>
                <a:schemeClr val="bg1"/>
              </a:solidFill>
            </a:endParaRPr>
          </a:p>
        </p:txBody>
      </p:sp>
      <p:sp>
        <p:nvSpPr>
          <p:cNvPr id="10" name="圓角矩形 9">
            <a:extLst>
              <a:ext uri="{FF2B5EF4-FFF2-40B4-BE49-F238E27FC236}">
                <a16:creationId xmlns:a16="http://schemas.microsoft.com/office/drawing/2014/main" id="{5B6C2AB7-6127-2B4A-891E-2A1DAEA4E9B3}"/>
              </a:ext>
            </a:extLst>
          </p:cNvPr>
          <p:cNvSpPr/>
          <p:nvPr/>
        </p:nvSpPr>
        <p:spPr>
          <a:xfrm>
            <a:off x="536628" y="1221786"/>
            <a:ext cx="900000" cy="900000"/>
          </a:xfrm>
          <a:prstGeom prst="roundRect">
            <a:avLst/>
          </a:prstGeom>
          <a:gradFill flip="none" rotWithShape="1">
            <a:gsLst>
              <a:gs pos="0">
                <a:schemeClr val="accent1">
                  <a:lumMod val="5000"/>
                  <a:lumOff val="95000"/>
                </a:schemeClr>
              </a:gs>
              <a:gs pos="54000">
                <a:schemeClr val="bg1"/>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Microsoft JhengHei" panose="020B0604030504040204" pitchFamily="34" charset="-120"/>
              <a:ea typeface="Microsoft JhengHei" panose="020B0604030504040204" pitchFamily="34" charset="-120"/>
            </a:endParaRPr>
          </a:p>
        </p:txBody>
      </p:sp>
      <p:pic>
        <p:nvPicPr>
          <p:cNvPr id="11" name="圖片 10">
            <a:extLst>
              <a:ext uri="{FF2B5EF4-FFF2-40B4-BE49-F238E27FC236}">
                <a16:creationId xmlns:a16="http://schemas.microsoft.com/office/drawing/2014/main" id="{11B995FD-7A80-B64D-BC0E-C9F94E774D3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8800" y="1423183"/>
            <a:ext cx="687381" cy="497207"/>
          </a:xfrm>
          <a:prstGeom prst="rect">
            <a:avLst/>
          </a:prstGeom>
        </p:spPr>
      </p:pic>
      <p:pic>
        <p:nvPicPr>
          <p:cNvPr id="12" name="Shape 328">
            <a:extLst>
              <a:ext uri="{FF2B5EF4-FFF2-40B4-BE49-F238E27FC236}">
                <a16:creationId xmlns:a16="http://schemas.microsoft.com/office/drawing/2014/main" id="{0ABDEA6E-FFA2-1042-B82C-ABB12D1FD8BE}"/>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679152" y="1221786"/>
            <a:ext cx="900000" cy="900000"/>
          </a:xfrm>
          <a:prstGeom prst="rect">
            <a:avLst/>
          </a:prstGeom>
          <a:noFill/>
          <a:ln>
            <a:noFill/>
          </a:ln>
        </p:spPr>
      </p:pic>
      <p:sp>
        <p:nvSpPr>
          <p:cNvPr id="14" name="TextBox 11">
            <a:extLst>
              <a:ext uri="{FF2B5EF4-FFF2-40B4-BE49-F238E27FC236}">
                <a16:creationId xmlns:a16="http://schemas.microsoft.com/office/drawing/2014/main" id="{E0A7F077-8E23-CD48-B53E-F1554CBE639C}"/>
              </a:ext>
            </a:extLst>
          </p:cNvPr>
          <p:cNvSpPr txBox="1"/>
          <p:nvPr/>
        </p:nvSpPr>
        <p:spPr>
          <a:xfrm>
            <a:off x="1436627" y="2553346"/>
            <a:ext cx="2432763" cy="738664"/>
          </a:xfrm>
          <a:prstGeom prst="rect">
            <a:avLst/>
          </a:prstGeom>
          <a:noFill/>
        </p:spPr>
        <p:txBody>
          <a:bodyPr wrap="square" rtlCol="0" anchor="t">
            <a:spAutoFit/>
          </a:bodyPr>
          <a:lstStyle/>
          <a:p>
            <a:r>
              <a:rPr lang="en-US" altLang="zh-TW" b="1" dirty="0">
                <a:solidFill>
                  <a:schemeClr val="bg1"/>
                </a:solidFill>
              </a:rPr>
              <a:t>CAYIN </a:t>
            </a:r>
            <a:r>
              <a:rPr lang="en-US" altLang="zh-TW" b="1" dirty="0" err="1">
                <a:solidFill>
                  <a:schemeClr val="bg1"/>
                </a:solidFill>
              </a:rPr>
              <a:t>MediaSign</a:t>
            </a:r>
            <a:r>
              <a:rPr lang="en-US" altLang="zh-TW" b="1" dirty="0">
                <a:solidFill>
                  <a:schemeClr val="bg1"/>
                </a:solidFill>
              </a:rPr>
              <a:t> Player</a:t>
            </a:r>
          </a:p>
          <a:p>
            <a:r>
              <a:rPr lang="en-US" altLang="zh-TW" b="1" dirty="0">
                <a:solidFill>
                  <a:schemeClr val="bg1"/>
                </a:solidFill>
              </a:rPr>
              <a:t>HEVC (H.265) </a:t>
            </a:r>
            <a:r>
              <a:rPr lang="en-US" altLang="zh-TW" b="1" dirty="0" err="1">
                <a:solidFill>
                  <a:schemeClr val="bg1"/>
                </a:solidFill>
              </a:rPr>
              <a:t>realtime</a:t>
            </a:r>
            <a:r>
              <a:rPr lang="en-US" altLang="zh-TW" b="1" dirty="0">
                <a:solidFill>
                  <a:schemeClr val="bg1"/>
                </a:solidFill>
              </a:rPr>
              <a:t> transcoding</a:t>
            </a:r>
            <a:endParaRPr lang="en-US" b="1" dirty="0">
              <a:solidFill>
                <a:schemeClr val="bg1"/>
              </a:solidFill>
            </a:endParaRPr>
          </a:p>
        </p:txBody>
      </p:sp>
      <p:pic>
        <p:nvPicPr>
          <p:cNvPr id="21" name="圖形 20">
            <a:extLst>
              <a:ext uri="{FF2B5EF4-FFF2-40B4-BE49-F238E27FC236}">
                <a16:creationId xmlns:a16="http://schemas.microsoft.com/office/drawing/2014/main" id="{1760FD05-5EAD-4B68-8A4D-88D7C32162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1307" y="2212041"/>
            <a:ext cx="3461978" cy="2864736"/>
          </a:xfrm>
          <a:prstGeom prst="rect">
            <a:avLst/>
          </a:prstGeom>
        </p:spPr>
      </p:pic>
    </p:spTree>
    <p:extLst>
      <p:ext uri="{BB962C8B-B14F-4D97-AF65-F5344CB8AC3E}">
        <p14:creationId xmlns:p14="http://schemas.microsoft.com/office/powerpoint/2010/main" val="3140094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AB03C3-7D73-E541-BDD2-2B2E4ACCAEE5}"/>
              </a:ext>
            </a:extLst>
          </p:cNvPr>
          <p:cNvSpPr>
            <a:spLocks noGrp="1"/>
          </p:cNvSpPr>
          <p:nvPr>
            <p:ph type="title"/>
          </p:nvPr>
        </p:nvSpPr>
        <p:spPr/>
        <p:txBody>
          <a:bodyPr>
            <a:noAutofit/>
          </a:bodyPr>
          <a:lstStyle/>
          <a:p>
            <a:r>
              <a:rPr lang="en-US" altLang="zh-TW" dirty="0"/>
              <a:t>Add an NVIDIA graphics card to accelerate the speed of AI and VM applications</a:t>
            </a:r>
            <a:endParaRPr lang="zh-TW" altLang="en-US" dirty="0"/>
          </a:p>
        </p:txBody>
      </p:sp>
      <p:sp>
        <p:nvSpPr>
          <p:cNvPr id="3" name="文字版面配置區 1">
            <a:extLst>
              <a:ext uri="{FF2B5EF4-FFF2-40B4-BE49-F238E27FC236}">
                <a16:creationId xmlns:a16="http://schemas.microsoft.com/office/drawing/2014/main" id="{6F0844C8-FF80-364F-95B5-2ED6F9F9ED8B}"/>
              </a:ext>
            </a:extLst>
          </p:cNvPr>
          <p:cNvSpPr txBox="1">
            <a:spLocks/>
          </p:cNvSpPr>
          <p:nvPr/>
        </p:nvSpPr>
        <p:spPr>
          <a:xfrm>
            <a:off x="569873" y="1122809"/>
            <a:ext cx="4048127" cy="778203"/>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altLang="zh-TW" sz="1200" dirty="0">
                <a:solidFill>
                  <a:schemeClr val="bg1"/>
                </a:solidFill>
                <a:latin typeface="+mj-lt"/>
              </a:rPr>
              <a:t>The PCIe Gen3 x8 slot supports a compatible </a:t>
            </a:r>
            <a:r>
              <a:rPr lang="en" altLang="zh-TW" sz="1200" dirty="0">
                <a:solidFill>
                  <a:schemeClr val="bg1"/>
                </a:solidFill>
                <a:latin typeface="+mj-lt"/>
              </a:rPr>
              <a:t>NVIDIA</a:t>
            </a:r>
            <a:r>
              <a:rPr lang="en" altLang="zh-TW" sz="1200" baseline="30000" dirty="0">
                <a:solidFill>
                  <a:schemeClr val="bg1"/>
                </a:solidFill>
                <a:latin typeface="+mj-lt"/>
              </a:rPr>
              <a:t>®</a:t>
            </a:r>
            <a:r>
              <a:rPr lang="en" altLang="zh-TW" sz="1200" dirty="0">
                <a:solidFill>
                  <a:schemeClr val="bg1"/>
                </a:solidFill>
                <a:latin typeface="+mj-lt"/>
              </a:rPr>
              <a:t> </a:t>
            </a:r>
            <a:r>
              <a:rPr lang="en-US" altLang="zh-TW" sz="1200" dirty="0">
                <a:solidFill>
                  <a:schemeClr val="bg1"/>
                </a:solidFill>
                <a:latin typeface="+mj-lt"/>
              </a:rPr>
              <a:t>graphics card, </a:t>
            </a:r>
            <a:r>
              <a:rPr lang="en" altLang="zh-TW" sz="1200" dirty="0">
                <a:solidFill>
                  <a:schemeClr val="bg1"/>
                </a:solidFill>
                <a:latin typeface="+mj-lt"/>
              </a:rPr>
              <a:t>boosting imaging processing in NAS and performance of virtual machines via GPU passthrough.</a:t>
            </a:r>
            <a:endParaRPr lang="en-US" altLang="zh-TW" sz="1200" dirty="0">
              <a:solidFill>
                <a:schemeClr val="bg1"/>
              </a:solidFill>
              <a:latin typeface="+mj-lt"/>
            </a:endParaRPr>
          </a:p>
        </p:txBody>
      </p:sp>
      <p:sp>
        <p:nvSpPr>
          <p:cNvPr id="6" name="矩形 5">
            <a:extLst>
              <a:ext uri="{FF2B5EF4-FFF2-40B4-BE49-F238E27FC236}">
                <a16:creationId xmlns:a16="http://schemas.microsoft.com/office/drawing/2014/main" id="{1BA52E59-FF48-B848-93C4-01941E6C830B}"/>
              </a:ext>
            </a:extLst>
          </p:cNvPr>
          <p:cNvSpPr/>
          <p:nvPr/>
        </p:nvSpPr>
        <p:spPr>
          <a:xfrm>
            <a:off x="569873" y="4495413"/>
            <a:ext cx="4078720" cy="498598"/>
          </a:xfrm>
          <a:prstGeom prst="rect">
            <a:avLst/>
          </a:prstGeom>
        </p:spPr>
        <p:txBody>
          <a:bodyPr vert="horz" lIns="91440" tIns="45720" rIns="91440" bIns="45720" rtlCol="0" anchor="t">
            <a:noAutofit/>
          </a:bodyPr>
          <a:lstStyle/>
          <a:p>
            <a:pPr>
              <a:spcBef>
                <a:spcPct val="20000"/>
              </a:spcBef>
              <a:buClrTx/>
            </a:pPr>
            <a:r>
              <a:rPr lang="en-US" altLang="zh-TW" sz="1200" kern="1200" dirty="0">
                <a:solidFill>
                  <a:schemeClr val="bg1"/>
                </a:solidFill>
                <a:latin typeface="+mj-lt"/>
                <a:ea typeface="微軟正黑體" pitchFamily="34" charset="-120"/>
                <a:cs typeface="+mn-cs"/>
              </a:rPr>
              <a:t>Maximum dimension of the PCIe card</a:t>
            </a:r>
            <a:r>
              <a:rPr lang="en-US" altLang="zh-TW" sz="1200" kern="1200">
                <a:solidFill>
                  <a:schemeClr val="bg1"/>
                </a:solidFill>
                <a:latin typeface="+mj-lt"/>
                <a:ea typeface="微軟正黑體" pitchFamily="34" charset="-120"/>
                <a:cs typeface="+mn-cs"/>
              </a:rPr>
              <a:t>: </a:t>
            </a:r>
            <a:endParaRPr lang="en-US" altLang="zh-TW" sz="1200" kern="1200" dirty="0">
              <a:solidFill>
                <a:schemeClr val="bg1"/>
              </a:solidFill>
              <a:latin typeface="+mj-lt"/>
              <a:ea typeface="微軟正黑體" pitchFamily="34" charset="-120"/>
              <a:cs typeface="+mn-cs"/>
            </a:endParaRPr>
          </a:p>
          <a:p>
            <a:pPr>
              <a:spcBef>
                <a:spcPct val="20000"/>
              </a:spcBef>
              <a:buClrTx/>
            </a:pPr>
            <a:r>
              <a:rPr lang="en-US" altLang="zh-TW" sz="1200" kern="1200" dirty="0">
                <a:solidFill>
                  <a:schemeClr val="bg1"/>
                </a:solidFill>
                <a:latin typeface="+mj-lt"/>
                <a:ea typeface="微軟正黑體" pitchFamily="34" charset="-120"/>
                <a:cs typeface="+mn-cs"/>
              </a:rPr>
              <a:t>266 </a:t>
            </a:r>
            <a:r>
              <a:rPr lang="en" altLang="zh-TW" sz="1200" kern="1200" dirty="0">
                <a:solidFill>
                  <a:schemeClr val="bg1"/>
                </a:solidFill>
                <a:latin typeface="+mj-lt"/>
                <a:ea typeface="微軟正黑體" pitchFamily="34" charset="-120"/>
                <a:cs typeface="+mn-cs"/>
              </a:rPr>
              <a:t>x 137 x 45 mm (</a:t>
            </a:r>
            <a:r>
              <a:rPr lang="en-US" altLang="zh-TW" sz="1200" kern="1200" dirty="0">
                <a:solidFill>
                  <a:schemeClr val="bg1"/>
                </a:solidFill>
                <a:latin typeface="+mj-lt"/>
                <a:ea typeface="微軟正黑體" pitchFamily="34" charset="-120"/>
                <a:cs typeface="+mn-cs"/>
              </a:rPr>
              <a:t>with</a:t>
            </a:r>
            <a:r>
              <a:rPr lang="zh-TW" altLang="en-US" sz="1200" kern="1200" dirty="0">
                <a:solidFill>
                  <a:schemeClr val="bg1"/>
                </a:solidFill>
                <a:latin typeface="+mj-lt"/>
                <a:ea typeface="微軟正黑體" pitchFamily="34" charset="-120"/>
                <a:cs typeface="+mn-cs"/>
              </a:rPr>
              <a:t> </a:t>
            </a:r>
            <a:r>
              <a:rPr lang="en-US" altLang="zh-TW" sz="1200" kern="1200" dirty="0">
                <a:solidFill>
                  <a:schemeClr val="bg1"/>
                </a:solidFill>
                <a:latin typeface="+mj-lt"/>
                <a:ea typeface="微軟正黑體" pitchFamily="34" charset="-120"/>
                <a:cs typeface="+mn-cs"/>
              </a:rPr>
              <a:t>power </a:t>
            </a:r>
            <a:r>
              <a:rPr lang="en" altLang="zh-TW" sz="1200" kern="1200" dirty="0">
                <a:solidFill>
                  <a:schemeClr val="bg1"/>
                </a:solidFill>
                <a:latin typeface="+mj-lt"/>
                <a:ea typeface="微軟正黑體" pitchFamily="34" charset="-120"/>
                <a:cs typeface="+mn-cs"/>
              </a:rPr>
              <a:t>cable and connector)</a:t>
            </a:r>
            <a:endParaRPr lang="zh-TW" altLang="en-US" sz="1200" kern="1200" dirty="0">
              <a:solidFill>
                <a:schemeClr val="bg1"/>
              </a:solidFill>
              <a:latin typeface="+mj-lt"/>
              <a:ea typeface="微軟正黑體" pitchFamily="34" charset="-120"/>
              <a:cs typeface="+mn-cs"/>
            </a:endParaRPr>
          </a:p>
        </p:txBody>
      </p:sp>
      <p:pic>
        <p:nvPicPr>
          <p:cNvPr id="8" name="圖片 7">
            <a:extLst>
              <a:ext uri="{FF2B5EF4-FFF2-40B4-BE49-F238E27FC236}">
                <a16:creationId xmlns:a16="http://schemas.microsoft.com/office/drawing/2014/main" id="{190C4CEE-FA98-6541-9EE5-8A7A118D8CE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18615" y="2126189"/>
            <a:ext cx="3093755" cy="2324322"/>
          </a:xfrm>
          <a:prstGeom prst="rect">
            <a:avLst/>
          </a:prstGeom>
        </p:spPr>
      </p:pic>
      <p:sp>
        <p:nvSpPr>
          <p:cNvPr id="4" name="橢圓 3">
            <a:extLst>
              <a:ext uri="{FF2B5EF4-FFF2-40B4-BE49-F238E27FC236}">
                <a16:creationId xmlns:a16="http://schemas.microsoft.com/office/drawing/2014/main" id="{E166712F-5EA9-4F6B-8D61-5D7E36228178}"/>
              </a:ext>
            </a:extLst>
          </p:cNvPr>
          <p:cNvSpPr/>
          <p:nvPr/>
        </p:nvSpPr>
        <p:spPr>
          <a:xfrm>
            <a:off x="5353072" y="2203269"/>
            <a:ext cx="1339657" cy="1339657"/>
          </a:xfrm>
          <a:prstGeom prst="ellipse">
            <a:avLst/>
          </a:prstGeom>
          <a:solidFill>
            <a:schemeClr val="bg1"/>
          </a:solidFill>
          <a:ln>
            <a:noFill/>
          </a:ln>
          <a:effectLst>
            <a:glow rad="254000">
              <a:schemeClr val="bg1"/>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594F5872-6541-42E1-9255-0CA26B50BF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59121" y="1755848"/>
            <a:ext cx="1769694" cy="1641052"/>
          </a:xfrm>
          <a:prstGeom prst="rect">
            <a:avLst/>
          </a:prstGeom>
        </p:spPr>
      </p:pic>
      <p:sp>
        <p:nvSpPr>
          <p:cNvPr id="11" name="橢圓 10">
            <a:extLst>
              <a:ext uri="{FF2B5EF4-FFF2-40B4-BE49-F238E27FC236}">
                <a16:creationId xmlns:a16="http://schemas.microsoft.com/office/drawing/2014/main" id="{26F7AFBC-2F09-4543-B1BA-11B0B18DA9B5}"/>
              </a:ext>
            </a:extLst>
          </p:cNvPr>
          <p:cNvSpPr/>
          <p:nvPr/>
        </p:nvSpPr>
        <p:spPr>
          <a:xfrm>
            <a:off x="7275746" y="2203269"/>
            <a:ext cx="1339657" cy="1339657"/>
          </a:xfrm>
          <a:prstGeom prst="ellipse">
            <a:avLst/>
          </a:prstGeom>
          <a:solidFill>
            <a:schemeClr val="bg1"/>
          </a:solidFill>
          <a:ln>
            <a:noFill/>
          </a:ln>
          <a:effectLst>
            <a:glow rad="254000">
              <a:schemeClr val="bg1"/>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pic>
        <p:nvPicPr>
          <p:cNvPr id="12" name="圖片 11">
            <a:extLst>
              <a:ext uri="{FF2B5EF4-FFF2-40B4-BE49-F238E27FC236}">
                <a16:creationId xmlns:a16="http://schemas.microsoft.com/office/drawing/2014/main" id="{54E1A51D-595A-4EF8-BEFB-A8A48B2847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92175" y="1837511"/>
            <a:ext cx="2085626" cy="1488026"/>
          </a:xfrm>
          <a:prstGeom prst="rect">
            <a:avLst/>
          </a:prstGeom>
        </p:spPr>
      </p:pic>
      <p:sp>
        <p:nvSpPr>
          <p:cNvPr id="23" name="文字方塊 22">
            <a:extLst>
              <a:ext uri="{FF2B5EF4-FFF2-40B4-BE49-F238E27FC236}">
                <a16:creationId xmlns:a16="http://schemas.microsoft.com/office/drawing/2014/main" id="{70FD23F8-F6C0-4B0E-B056-30B2A8F4760E}"/>
              </a:ext>
            </a:extLst>
          </p:cNvPr>
          <p:cNvSpPr txBox="1"/>
          <p:nvPr/>
        </p:nvSpPr>
        <p:spPr>
          <a:xfrm>
            <a:off x="5101283" y="1123589"/>
            <a:ext cx="3693094" cy="683264"/>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L="342900" indent="-342900" defTabSz="914400" eaLnBrk="1" latinLnBrk="0" hangingPunct="1">
              <a:spcBef>
                <a:spcPct val="20000"/>
              </a:spcBef>
              <a:buClrTx/>
              <a:buFont typeface="Arial" pitchFamily="34" charset="0"/>
              <a:buChar char="•"/>
              <a:defRPr sz="1200" kern="1200">
                <a:solidFill>
                  <a:schemeClr val="bg1"/>
                </a:solidFill>
                <a:latin typeface="+mj-lt"/>
                <a:ea typeface="微軟正黑體" pitchFamily="34" charset="-120"/>
                <a:cs typeface="+mn-cs"/>
              </a:defRPr>
            </a:lvl1pPr>
            <a:lvl2pPr marL="742950" indent="-285750" defTabSz="91440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defTabSz="91440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defTabSz="91440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defTabSz="914400" eaLnBrk="1" latinLnBrk="0" hangingPunct="1">
              <a:spcBef>
                <a:spcPct val="20000"/>
              </a:spcBef>
              <a:buFont typeface="Arial" pitchFamily="34" charset="0"/>
              <a:buChar char="»"/>
              <a:defRPr kern="1200">
                <a:solidFill>
                  <a:schemeClr val="tx1"/>
                </a:solidFill>
                <a:latin typeface="微軟正黑體" pitchFamily="34" charset="-120"/>
                <a:ea typeface="微軟正黑體" pitchFamily="34" charset="-120"/>
                <a:cs typeface="+mn-cs"/>
              </a:defRPr>
            </a:lvl5pPr>
            <a:lvl6pPr marL="25146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dirty="0"/>
              <a:t>550</a:t>
            </a:r>
            <a:r>
              <a:rPr lang="zh-TW" altLang="en-US" dirty="0"/>
              <a:t>Ｗ </a:t>
            </a:r>
            <a:r>
              <a:rPr lang="en-US" altLang="zh-TW" dirty="0"/>
              <a:t>PSU provides 1 x 6-pin and 1 x 8-pin (6-pin + 2-pin)  power cables for a graphics card</a:t>
            </a:r>
          </a:p>
        </p:txBody>
      </p:sp>
      <p:grpSp>
        <p:nvGrpSpPr>
          <p:cNvPr id="27" name="群組 26">
            <a:extLst>
              <a:ext uri="{FF2B5EF4-FFF2-40B4-BE49-F238E27FC236}">
                <a16:creationId xmlns:a16="http://schemas.microsoft.com/office/drawing/2014/main" id="{8715276B-BB42-4362-9897-CECBA7ACB458}"/>
              </a:ext>
            </a:extLst>
          </p:cNvPr>
          <p:cNvGrpSpPr/>
          <p:nvPr/>
        </p:nvGrpSpPr>
        <p:grpSpPr>
          <a:xfrm>
            <a:off x="530542" y="1931670"/>
            <a:ext cx="4122022" cy="131179"/>
            <a:chOff x="524280" y="1933289"/>
            <a:chExt cx="3584038" cy="131179"/>
          </a:xfrm>
        </p:grpSpPr>
        <p:cxnSp>
          <p:nvCxnSpPr>
            <p:cNvPr id="28" name="直線接點 27">
              <a:extLst>
                <a:ext uri="{FF2B5EF4-FFF2-40B4-BE49-F238E27FC236}">
                  <a16:creationId xmlns:a16="http://schemas.microsoft.com/office/drawing/2014/main" id="{C4E64E25-F264-4720-8580-D666FC39D856}"/>
                </a:ext>
              </a:extLst>
            </p:cNvPr>
            <p:cNvCxnSpPr>
              <a:cxnSpLocks/>
            </p:cNvCxnSpPr>
            <p:nvPr/>
          </p:nvCxnSpPr>
          <p:spPr>
            <a:xfrm flipH="1">
              <a:off x="524280" y="2064468"/>
              <a:ext cx="3553414" cy="0"/>
            </a:xfrm>
            <a:prstGeom prst="line">
              <a:avLst/>
            </a:prstGeom>
          </p:spPr>
          <p:style>
            <a:lnRef idx="1">
              <a:schemeClr val="accent6"/>
            </a:lnRef>
            <a:fillRef idx="0">
              <a:schemeClr val="accent6"/>
            </a:fillRef>
            <a:effectRef idx="0">
              <a:schemeClr val="accent6"/>
            </a:effectRef>
            <a:fontRef idx="minor">
              <a:schemeClr val="tx1"/>
            </a:fontRef>
          </p:style>
        </p:cxnSp>
        <p:sp>
          <p:nvSpPr>
            <p:cNvPr id="29" name="平行四邊形 28">
              <a:extLst>
                <a:ext uri="{FF2B5EF4-FFF2-40B4-BE49-F238E27FC236}">
                  <a16:creationId xmlns:a16="http://schemas.microsoft.com/office/drawing/2014/main" id="{2364CF98-988C-4CA2-B1D0-CBAC88F975B1}"/>
                </a:ext>
              </a:extLst>
            </p:cNvPr>
            <p:cNvSpPr/>
            <p:nvPr/>
          </p:nvSpPr>
          <p:spPr>
            <a:xfrm>
              <a:off x="528427" y="1933289"/>
              <a:ext cx="3579891" cy="90505"/>
            </a:xfrm>
            <a:prstGeom prst="parallelogram">
              <a:avLst>
                <a:gd name="adj" fmla="val 47327"/>
              </a:avLst>
            </a:prstGeom>
            <a:solidFill>
              <a:srgbClr val="C5C5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grpSp>
      <p:grpSp>
        <p:nvGrpSpPr>
          <p:cNvPr id="31" name="群組 30">
            <a:extLst>
              <a:ext uri="{FF2B5EF4-FFF2-40B4-BE49-F238E27FC236}">
                <a16:creationId xmlns:a16="http://schemas.microsoft.com/office/drawing/2014/main" id="{0D733C24-07DD-4F7F-AE87-44FCFBBF335B}"/>
              </a:ext>
            </a:extLst>
          </p:cNvPr>
          <p:cNvGrpSpPr/>
          <p:nvPr/>
        </p:nvGrpSpPr>
        <p:grpSpPr>
          <a:xfrm>
            <a:off x="5305695" y="1658816"/>
            <a:ext cx="3459354" cy="143807"/>
            <a:chOff x="524280" y="1920661"/>
            <a:chExt cx="3584038" cy="143807"/>
          </a:xfrm>
        </p:grpSpPr>
        <p:cxnSp>
          <p:nvCxnSpPr>
            <p:cNvPr id="32" name="直線接點 31">
              <a:extLst>
                <a:ext uri="{FF2B5EF4-FFF2-40B4-BE49-F238E27FC236}">
                  <a16:creationId xmlns:a16="http://schemas.microsoft.com/office/drawing/2014/main" id="{47E5E46D-D330-4682-9D80-514ACC2CED93}"/>
                </a:ext>
              </a:extLst>
            </p:cNvPr>
            <p:cNvCxnSpPr>
              <a:cxnSpLocks/>
            </p:cNvCxnSpPr>
            <p:nvPr/>
          </p:nvCxnSpPr>
          <p:spPr>
            <a:xfrm flipH="1">
              <a:off x="524280" y="2064468"/>
              <a:ext cx="3553414" cy="0"/>
            </a:xfrm>
            <a:prstGeom prst="line">
              <a:avLst/>
            </a:prstGeom>
          </p:spPr>
          <p:style>
            <a:lnRef idx="1">
              <a:schemeClr val="accent6"/>
            </a:lnRef>
            <a:fillRef idx="0">
              <a:schemeClr val="accent6"/>
            </a:fillRef>
            <a:effectRef idx="0">
              <a:schemeClr val="accent6"/>
            </a:effectRef>
            <a:fontRef idx="minor">
              <a:schemeClr val="tx1"/>
            </a:fontRef>
          </p:style>
        </p:cxnSp>
        <p:sp>
          <p:nvSpPr>
            <p:cNvPr id="33" name="平行四邊形 32">
              <a:extLst>
                <a:ext uri="{FF2B5EF4-FFF2-40B4-BE49-F238E27FC236}">
                  <a16:creationId xmlns:a16="http://schemas.microsoft.com/office/drawing/2014/main" id="{03BE4C78-6C12-4FBF-9476-C529422FAA3D}"/>
                </a:ext>
              </a:extLst>
            </p:cNvPr>
            <p:cNvSpPr/>
            <p:nvPr/>
          </p:nvSpPr>
          <p:spPr>
            <a:xfrm>
              <a:off x="528427" y="1920661"/>
              <a:ext cx="3579891" cy="90505"/>
            </a:xfrm>
            <a:prstGeom prst="parallelogram">
              <a:avLst>
                <a:gd name="adj" fmla="val 47327"/>
              </a:avLst>
            </a:prstGeom>
            <a:solidFill>
              <a:srgbClr val="C5C5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grpSp>
      <p:sp>
        <p:nvSpPr>
          <p:cNvPr id="30" name="平行四邊形 29">
            <a:extLst>
              <a:ext uri="{FF2B5EF4-FFF2-40B4-BE49-F238E27FC236}">
                <a16:creationId xmlns:a16="http://schemas.microsoft.com/office/drawing/2014/main" id="{4AC47B3B-2C65-4DE2-8E33-E0BA45CC39CC}"/>
              </a:ext>
            </a:extLst>
          </p:cNvPr>
          <p:cNvSpPr/>
          <p:nvPr/>
        </p:nvSpPr>
        <p:spPr>
          <a:xfrm>
            <a:off x="7291238" y="3407423"/>
            <a:ext cx="1439180" cy="480911"/>
          </a:xfrm>
          <a:prstGeom prst="parallelogram">
            <a:avLst>
              <a:gd name="adj" fmla="val 48124"/>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300" b="1">
                <a:latin typeface="Arial"/>
                <a:ea typeface="新細明體"/>
                <a:cs typeface="Arial"/>
              </a:rPr>
              <a:t>1 x 6-pin</a:t>
            </a:r>
          </a:p>
        </p:txBody>
      </p:sp>
      <p:sp>
        <p:nvSpPr>
          <p:cNvPr id="36" name="平行四邊形 35">
            <a:extLst>
              <a:ext uri="{FF2B5EF4-FFF2-40B4-BE49-F238E27FC236}">
                <a16:creationId xmlns:a16="http://schemas.microsoft.com/office/drawing/2014/main" id="{DDDFE078-1F4D-43C3-A206-3B41FB54564B}"/>
              </a:ext>
            </a:extLst>
          </p:cNvPr>
          <p:cNvSpPr/>
          <p:nvPr/>
        </p:nvSpPr>
        <p:spPr>
          <a:xfrm>
            <a:off x="4870822" y="3407415"/>
            <a:ext cx="2379058" cy="480920"/>
          </a:xfrm>
          <a:prstGeom prst="parallelogram">
            <a:avLst>
              <a:gd name="adj" fmla="val 48124"/>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300" b="1">
                <a:latin typeface="Arial"/>
                <a:ea typeface="新細明體"/>
                <a:cs typeface="Arial"/>
              </a:rPr>
              <a:t>8-pin </a:t>
            </a:r>
          </a:p>
          <a:p>
            <a:pPr algn="ctr"/>
            <a:r>
              <a:rPr lang="en-US" altLang="zh-TW" sz="1300" b="1">
                <a:latin typeface="Arial"/>
                <a:ea typeface="新細明體"/>
                <a:cs typeface="Arial"/>
              </a:rPr>
              <a:t>(1 x 6-pin + 1 x 2-pin)</a:t>
            </a:r>
          </a:p>
        </p:txBody>
      </p:sp>
      <p:pic>
        <p:nvPicPr>
          <p:cNvPr id="19" name="圖片 18" descr="一張含有 刀 的圖片&#10;&#10;自動產生的描述">
            <a:extLst>
              <a:ext uri="{FF2B5EF4-FFF2-40B4-BE49-F238E27FC236}">
                <a16:creationId xmlns:a16="http://schemas.microsoft.com/office/drawing/2014/main" id="{9E46F389-8094-F941-891D-640819790C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70822" y="3937087"/>
            <a:ext cx="2379058" cy="601930"/>
          </a:xfrm>
          <a:prstGeom prst="rect">
            <a:avLst/>
          </a:prstGeom>
        </p:spPr>
      </p:pic>
    </p:spTree>
    <p:extLst>
      <p:ext uri="{BB962C8B-B14F-4D97-AF65-F5344CB8AC3E}">
        <p14:creationId xmlns:p14="http://schemas.microsoft.com/office/powerpoint/2010/main" val="1074674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4D9616F-D820-DF4D-ABCD-D2BE37A61059}"/>
              </a:ext>
            </a:extLst>
          </p:cNvPr>
          <p:cNvSpPr>
            <a:spLocks noGrp="1"/>
          </p:cNvSpPr>
          <p:nvPr>
            <p:ph type="title"/>
          </p:nvPr>
        </p:nvSpPr>
        <p:spPr/>
        <p:txBody>
          <a:bodyPr/>
          <a:lstStyle/>
          <a:p>
            <a:r>
              <a:rPr lang="zh-CN" altLang="en-US" dirty="0"/>
              <a:t>All New Surveillance App -  QVR Elite</a:t>
            </a:r>
            <a:endParaRPr lang="zh-TW" altLang="en-US" dirty="0"/>
          </a:p>
        </p:txBody>
      </p:sp>
      <p:sp>
        <p:nvSpPr>
          <p:cNvPr id="2" name="文字版面配置區 1">
            <a:extLst>
              <a:ext uri="{FF2B5EF4-FFF2-40B4-BE49-F238E27FC236}">
                <a16:creationId xmlns:a16="http://schemas.microsoft.com/office/drawing/2014/main" id="{433D71D1-7926-BD4D-9555-95AE68CF3A7B}"/>
              </a:ext>
            </a:extLst>
          </p:cNvPr>
          <p:cNvSpPr>
            <a:spLocks noGrp="1"/>
          </p:cNvSpPr>
          <p:nvPr>
            <p:ph type="body" idx="4294967295"/>
          </p:nvPr>
        </p:nvSpPr>
        <p:spPr>
          <a:xfrm>
            <a:off x="584947" y="522596"/>
            <a:ext cx="7732196" cy="620712"/>
          </a:xfrm>
        </p:spPr>
        <p:txBody>
          <a:bodyPr vert="horz" lIns="91440" tIns="45720" rIns="91440" bIns="45720" rtlCol="0" anchor="t">
            <a:normAutofit fontScale="92500"/>
          </a:bodyPr>
          <a:lstStyle/>
          <a:p>
            <a:r>
              <a:rPr lang="en-US" altLang="zh-TW" sz="1400" dirty="0">
                <a:solidFill>
                  <a:schemeClr val="bg1"/>
                </a:solidFill>
                <a:latin typeface="+mj-lt"/>
                <a:ea typeface="微軟正黑體"/>
              </a:rPr>
              <a:t>Release ETA: </a:t>
            </a:r>
            <a:r>
              <a:rPr lang="en-US" altLang="zh-TW" sz="1400">
                <a:solidFill>
                  <a:schemeClr val="bg1"/>
                </a:solidFill>
                <a:latin typeface="+mj-lt"/>
                <a:ea typeface="微軟正黑體"/>
              </a:rPr>
              <a:t> </a:t>
            </a:r>
            <a:r>
              <a:rPr lang="en-US" altLang="zh-TW" sz="1400" dirty="0">
                <a:solidFill>
                  <a:schemeClr val="bg1"/>
                </a:solidFill>
                <a:latin typeface="+mj-lt"/>
                <a:ea typeface="微軟正黑體"/>
              </a:rPr>
              <a:t>The end of Oct.</a:t>
            </a:r>
          </a:p>
          <a:p>
            <a:r>
              <a:rPr lang="en-US" altLang="zh-TW" sz="1400" dirty="0">
                <a:solidFill>
                  <a:schemeClr val="bg1"/>
                </a:solidFill>
                <a:latin typeface="+mj-lt"/>
                <a:ea typeface="微軟正黑體"/>
              </a:rPr>
              <a:t>Subscription-Based License:</a:t>
            </a:r>
            <a:r>
              <a:rPr lang="en-US" altLang="zh-TW" sz="1400">
                <a:solidFill>
                  <a:schemeClr val="bg1"/>
                </a:solidFill>
                <a:latin typeface="+mj-lt"/>
                <a:ea typeface="微軟正黑體"/>
              </a:rPr>
              <a:t> </a:t>
            </a:r>
            <a:r>
              <a:rPr lang="en-US" altLang="zh-TW" sz="1400" dirty="0">
                <a:solidFill>
                  <a:schemeClr val="bg1"/>
                </a:solidFill>
                <a:latin typeface="+mj-lt"/>
                <a:ea typeface="微軟正黑體"/>
              </a:rPr>
              <a:t> 1 Channel USD $1.99 /month  (Discount Price for bulk purchase)</a:t>
            </a:r>
          </a:p>
        </p:txBody>
      </p:sp>
      <p:pic>
        <p:nvPicPr>
          <p:cNvPr id="4" name="Picture 6" descr="A close up of a logo&#10;&#10;Description automatically generated">
            <a:extLst>
              <a:ext uri="{FF2B5EF4-FFF2-40B4-BE49-F238E27FC236}">
                <a16:creationId xmlns:a16="http://schemas.microsoft.com/office/drawing/2014/main" id="{9ADBE9D5-93B9-41C5-AF69-448CA83603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91044" y="44411"/>
            <a:ext cx="565651" cy="549162"/>
          </a:xfrm>
          <a:prstGeom prst="rect">
            <a:avLst/>
          </a:prstGeom>
        </p:spPr>
      </p:pic>
      <p:sp>
        <p:nvSpPr>
          <p:cNvPr id="18" name="文字方塊 13">
            <a:extLst>
              <a:ext uri="{FF2B5EF4-FFF2-40B4-BE49-F238E27FC236}">
                <a16:creationId xmlns:a16="http://schemas.microsoft.com/office/drawing/2014/main" id="{8908F1D3-1A33-46A5-BCF0-69909E21711D}"/>
              </a:ext>
            </a:extLst>
          </p:cNvPr>
          <p:cNvSpPr txBox="1"/>
          <p:nvPr/>
        </p:nvSpPr>
        <p:spPr>
          <a:xfrm>
            <a:off x="1242029" y="2277912"/>
            <a:ext cx="2102990" cy="33855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a:defRPr sz="1600" b="1">
                <a:solidFill>
                  <a:srgbClr val="39523E"/>
                </a:solidFill>
                <a:latin typeface="微軟正黑體"/>
                <a:ea typeface="微軟正黑體"/>
              </a:defRPr>
            </a:lvl1pPr>
          </a:lstStyle>
          <a:p>
            <a:r>
              <a:rPr lang="zh-TW" altLang="en-US">
                <a:solidFill>
                  <a:srgbClr val="FFC000"/>
                </a:solidFill>
                <a:latin typeface="+mj-lt"/>
              </a:rPr>
              <a:t>QVR Pro Client </a:t>
            </a:r>
          </a:p>
        </p:txBody>
      </p:sp>
      <p:sp>
        <p:nvSpPr>
          <p:cNvPr id="20" name="文字方塊 13">
            <a:extLst>
              <a:ext uri="{FF2B5EF4-FFF2-40B4-BE49-F238E27FC236}">
                <a16:creationId xmlns:a16="http://schemas.microsoft.com/office/drawing/2014/main" id="{3D45A4D2-785C-4735-82F8-5DF2F14819AC}"/>
              </a:ext>
            </a:extLst>
          </p:cNvPr>
          <p:cNvSpPr txBox="1"/>
          <p:nvPr/>
        </p:nvSpPr>
        <p:spPr>
          <a:xfrm>
            <a:off x="1242029" y="1327349"/>
            <a:ext cx="3711164" cy="338554"/>
          </a:xfrm>
          <a:prstGeom prst="rect">
            <a:avLst/>
          </a:prstGeom>
          <a:noFill/>
        </p:spPr>
        <p:txBody>
          <a:bodyPr wrap="square" lIns="91440" tIns="45720" rIns="91440" bIns="45720" rtlCol="0" anchor="t">
            <a:spAutoFit/>
          </a:bodyPr>
          <a:lstStyle/>
          <a:p>
            <a:r>
              <a:rPr lang="zh-TW" altLang="en-US" sz="1600" b="1">
                <a:solidFill>
                  <a:srgbClr val="FFC000"/>
                </a:solidFill>
                <a:latin typeface="+mj-lt"/>
                <a:ea typeface="微軟正黑體"/>
              </a:rPr>
              <a:t>Channel License Type Unlimited</a:t>
            </a:r>
            <a:endParaRPr lang="zh-TW" altLang="en-US" sz="1600" b="1">
              <a:solidFill>
                <a:srgbClr val="FFC000"/>
              </a:solidFill>
              <a:latin typeface="+mj-lt"/>
              <a:ea typeface="微軟正黑體" panose="020B0604030504040204" pitchFamily="34" charset="-120"/>
            </a:endParaRPr>
          </a:p>
        </p:txBody>
      </p:sp>
      <p:sp>
        <p:nvSpPr>
          <p:cNvPr id="22" name="文字方塊 21">
            <a:extLst>
              <a:ext uri="{FF2B5EF4-FFF2-40B4-BE49-F238E27FC236}">
                <a16:creationId xmlns:a16="http://schemas.microsoft.com/office/drawing/2014/main" id="{3DAB0076-AAFB-4C5D-878A-E4A0822AC167}"/>
              </a:ext>
            </a:extLst>
          </p:cNvPr>
          <p:cNvSpPr txBox="1"/>
          <p:nvPr/>
        </p:nvSpPr>
        <p:spPr>
          <a:xfrm>
            <a:off x="1242029" y="1611739"/>
            <a:ext cx="6447866" cy="738664"/>
          </a:xfrm>
          <a:prstGeom prst="rect">
            <a:avLst/>
          </a:prstGeom>
          <a:noFill/>
        </p:spPr>
        <p:txBody>
          <a:bodyPr wrap="square" lIns="91440" tIns="45720" rIns="91440" bIns="45720" anchor="t">
            <a:spAutoFit/>
          </a:bodyPr>
          <a:lstStyle/>
          <a:p>
            <a:pPr marL="285750" indent="-285750">
              <a:buClr>
                <a:schemeClr val="bg1"/>
              </a:buClr>
              <a:buFont typeface="Arial" panose="020B0604020202020204" pitchFamily="34" charset="0"/>
              <a:buChar char="•"/>
            </a:pPr>
            <a:r>
              <a:rPr lang="zh-TW" altLang="en-US">
                <a:solidFill>
                  <a:schemeClr val="bg1"/>
                </a:solidFill>
                <a:latin typeface="+mj-lt"/>
                <a:ea typeface="微軟正黑體"/>
              </a:rPr>
              <a:t>Just type the total channel number for the request, do not need calculate sku number for different license sku type.</a:t>
            </a:r>
            <a:endParaRPr lang="en-US" altLang="zh-TW">
              <a:solidFill>
                <a:schemeClr val="bg1"/>
              </a:solidFill>
              <a:latin typeface="+mj-lt"/>
              <a:ea typeface="微軟正黑體"/>
            </a:endParaRPr>
          </a:p>
          <a:p>
            <a:pPr marL="285750" indent="-285750">
              <a:buClr>
                <a:schemeClr val="bg1"/>
              </a:buClr>
              <a:buFont typeface="Arial" panose="020B0604020202020204" pitchFamily="34" charset="0"/>
              <a:buChar char="•"/>
            </a:pPr>
            <a:r>
              <a:rPr lang="zh-TW" altLang="en-US">
                <a:solidFill>
                  <a:schemeClr val="bg1"/>
                </a:solidFill>
                <a:latin typeface="+mj-lt"/>
                <a:ea typeface="微軟正黑體"/>
              </a:rPr>
              <a:t>One time activate license by input specific channel number directly. </a:t>
            </a:r>
          </a:p>
        </p:txBody>
      </p:sp>
      <p:sp>
        <p:nvSpPr>
          <p:cNvPr id="24" name="文字方塊 23">
            <a:extLst>
              <a:ext uri="{FF2B5EF4-FFF2-40B4-BE49-F238E27FC236}">
                <a16:creationId xmlns:a16="http://schemas.microsoft.com/office/drawing/2014/main" id="{02064815-675A-4713-96D3-B3DB83099F3F}"/>
              </a:ext>
            </a:extLst>
          </p:cNvPr>
          <p:cNvSpPr txBox="1"/>
          <p:nvPr/>
        </p:nvSpPr>
        <p:spPr>
          <a:xfrm>
            <a:off x="1242029" y="2498720"/>
            <a:ext cx="6447866" cy="738664"/>
          </a:xfrm>
          <a:prstGeom prst="rect">
            <a:avLst/>
          </a:prstGeom>
          <a:noFill/>
        </p:spPr>
        <p:txBody>
          <a:bodyPr wrap="square" lIns="91440" tIns="45720" rIns="91440" bIns="45720" anchor="t">
            <a:spAutoFit/>
          </a:bodyPr>
          <a:lstStyle/>
          <a:p>
            <a:pPr marL="285750" indent="-285750">
              <a:buClr>
                <a:schemeClr val="bg1"/>
              </a:buClr>
              <a:buFont typeface="Arial" panose="020B0604020202020204" pitchFamily="34" charset="0"/>
              <a:buChar char="•"/>
            </a:pPr>
            <a:r>
              <a:rPr lang="zh-TW" altLang="en-US">
                <a:solidFill>
                  <a:schemeClr val="bg1"/>
                </a:solidFill>
                <a:latin typeface="+mj-lt"/>
                <a:ea typeface="微軟正黑體"/>
              </a:rPr>
              <a:t>QVR Elite be supported by the QVR Pro Client that as same as QVR Pro's client. So it also has the Dynamic View Layout, Live and Playback at the same time, e-map event display features.</a:t>
            </a:r>
          </a:p>
        </p:txBody>
      </p:sp>
      <p:sp>
        <p:nvSpPr>
          <p:cNvPr id="25" name="文字方塊 13">
            <a:extLst>
              <a:ext uri="{FF2B5EF4-FFF2-40B4-BE49-F238E27FC236}">
                <a16:creationId xmlns:a16="http://schemas.microsoft.com/office/drawing/2014/main" id="{A3BC0CC3-7575-4D32-A1C7-9DE62B2FF8F1}"/>
              </a:ext>
            </a:extLst>
          </p:cNvPr>
          <p:cNvSpPr txBox="1"/>
          <p:nvPr/>
        </p:nvSpPr>
        <p:spPr>
          <a:xfrm>
            <a:off x="1242029" y="3141886"/>
            <a:ext cx="3000112" cy="33855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a:defRPr sz="1600" b="1">
                <a:solidFill>
                  <a:srgbClr val="39523E"/>
                </a:solidFill>
                <a:latin typeface="微軟正黑體"/>
                <a:ea typeface="微軟正黑體"/>
              </a:defRPr>
            </a:lvl1pPr>
          </a:lstStyle>
          <a:p>
            <a:r>
              <a:rPr lang="zh-TW" altLang="en-US">
                <a:solidFill>
                  <a:srgbClr val="FFC000"/>
                </a:solidFill>
                <a:latin typeface="+mj-lt"/>
              </a:rPr>
              <a:t>Performance Evoluation</a:t>
            </a:r>
          </a:p>
        </p:txBody>
      </p:sp>
      <p:sp>
        <p:nvSpPr>
          <p:cNvPr id="26" name="文字方塊 25">
            <a:extLst>
              <a:ext uri="{FF2B5EF4-FFF2-40B4-BE49-F238E27FC236}">
                <a16:creationId xmlns:a16="http://schemas.microsoft.com/office/drawing/2014/main" id="{DB12B2B2-6F4F-45B6-A81A-C04A87B86037}"/>
              </a:ext>
            </a:extLst>
          </p:cNvPr>
          <p:cNvSpPr txBox="1"/>
          <p:nvPr/>
        </p:nvSpPr>
        <p:spPr>
          <a:xfrm>
            <a:off x="1242029" y="3375985"/>
            <a:ext cx="6447866" cy="523220"/>
          </a:xfrm>
          <a:prstGeom prst="rect">
            <a:avLst/>
          </a:prstGeom>
          <a:noFill/>
        </p:spPr>
        <p:txBody>
          <a:bodyPr wrap="square" lIns="91440" tIns="45720" rIns="91440" bIns="45720" anchor="t">
            <a:spAutoFit/>
          </a:bodyPr>
          <a:lstStyle/>
          <a:p>
            <a:pPr marL="285750" indent="-285750">
              <a:buClr>
                <a:schemeClr val="bg1"/>
              </a:buClr>
              <a:buFont typeface="Arial" panose="020B0604020202020204" pitchFamily="34" charset="0"/>
              <a:buChar char="•"/>
            </a:pPr>
            <a:r>
              <a:rPr lang="zh-TW" altLang="en-US">
                <a:solidFill>
                  <a:schemeClr val="bg1"/>
                </a:solidFill>
                <a:latin typeface="+mj-lt"/>
                <a:ea typeface="微軟正黑體"/>
              </a:rPr>
              <a:t>At initial version, max recording channel is 1</a:t>
            </a:r>
            <a:r>
              <a:rPr lang="en-US" altLang="zh-TW">
                <a:solidFill>
                  <a:schemeClr val="bg1"/>
                </a:solidFill>
                <a:latin typeface="+mj-lt"/>
                <a:ea typeface="微軟正黑體"/>
              </a:rPr>
              <a:t>28 channels, the next version we will increase it to 192 channels.</a:t>
            </a:r>
            <a:endParaRPr lang="zh-TW" altLang="en-US">
              <a:solidFill>
                <a:schemeClr val="bg1"/>
              </a:solidFill>
              <a:latin typeface="+mj-lt"/>
              <a:ea typeface="微軟正黑體"/>
            </a:endParaRPr>
          </a:p>
        </p:txBody>
      </p:sp>
      <p:sp>
        <p:nvSpPr>
          <p:cNvPr id="27" name="文字方塊 13">
            <a:extLst>
              <a:ext uri="{FF2B5EF4-FFF2-40B4-BE49-F238E27FC236}">
                <a16:creationId xmlns:a16="http://schemas.microsoft.com/office/drawing/2014/main" id="{CD16B743-FA7B-40A7-8339-50D0F8214E19}"/>
              </a:ext>
            </a:extLst>
          </p:cNvPr>
          <p:cNvSpPr txBox="1"/>
          <p:nvPr/>
        </p:nvSpPr>
        <p:spPr>
          <a:xfrm>
            <a:off x="1242029" y="3848674"/>
            <a:ext cx="2102990" cy="33855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a:defRPr sz="1600" b="1">
                <a:solidFill>
                  <a:srgbClr val="39523E"/>
                </a:solidFill>
                <a:latin typeface="微軟正黑體"/>
                <a:ea typeface="微軟正黑體"/>
              </a:defRPr>
            </a:lvl1pPr>
          </a:lstStyle>
          <a:p>
            <a:r>
              <a:rPr lang="zh-TW" altLang="en-US">
                <a:solidFill>
                  <a:srgbClr val="FFC000"/>
                </a:solidFill>
                <a:latin typeface="+mj-lt"/>
              </a:rPr>
              <a:t>Standard MP4 file</a:t>
            </a:r>
          </a:p>
        </p:txBody>
      </p:sp>
      <p:sp>
        <p:nvSpPr>
          <p:cNvPr id="28" name="文字方塊 27">
            <a:extLst>
              <a:ext uri="{FF2B5EF4-FFF2-40B4-BE49-F238E27FC236}">
                <a16:creationId xmlns:a16="http://schemas.microsoft.com/office/drawing/2014/main" id="{8255D83F-6A86-4AD7-9BDB-67067BB162F7}"/>
              </a:ext>
            </a:extLst>
          </p:cNvPr>
          <p:cNvSpPr txBox="1"/>
          <p:nvPr/>
        </p:nvSpPr>
        <p:spPr>
          <a:xfrm>
            <a:off x="1242029" y="4142581"/>
            <a:ext cx="7075114" cy="523220"/>
          </a:xfrm>
          <a:prstGeom prst="rect">
            <a:avLst/>
          </a:prstGeom>
          <a:noFill/>
        </p:spPr>
        <p:txBody>
          <a:bodyPr wrap="square" lIns="91440" tIns="45720" rIns="91440" bIns="45720" anchor="t">
            <a:spAutoFit/>
          </a:bodyPr>
          <a:lstStyle/>
          <a:p>
            <a:pPr marL="285750" indent="-285750">
              <a:buClr>
                <a:schemeClr val="bg1"/>
              </a:buClr>
              <a:buFont typeface="Arial" panose="020B0604020202020204" pitchFamily="34" charset="0"/>
              <a:buChar char="•"/>
            </a:pPr>
            <a:r>
              <a:rPr lang="zh-TW" altLang="en-US">
                <a:solidFill>
                  <a:schemeClr val="bg1"/>
                </a:solidFill>
                <a:latin typeface="+mj-lt"/>
                <a:ea typeface="微軟正黑體"/>
              </a:rPr>
              <a:t>QVR Elite record standard mp4 file. The standard mp4 file will very suitable for using HybridMont or backup software of </a:t>
            </a:r>
            <a:r>
              <a:rPr lang="zh-TW">
                <a:solidFill>
                  <a:schemeClr val="bg1"/>
                </a:solidFill>
                <a:latin typeface="+mj-lt"/>
                <a:ea typeface="Microsoft JhengHei"/>
              </a:rPr>
              <a:t>QuTShero and QTS</a:t>
            </a:r>
            <a:r>
              <a:rPr lang="en-US" altLang="zh-TW">
                <a:solidFill>
                  <a:schemeClr val="bg1"/>
                </a:solidFill>
                <a:latin typeface="+mj-lt"/>
                <a:ea typeface="Microsoft JhengHei"/>
              </a:rPr>
              <a:t>.</a:t>
            </a:r>
            <a:endParaRPr lang="zh-TW" altLang="en-US">
              <a:solidFill>
                <a:schemeClr val="bg1"/>
              </a:solidFill>
              <a:latin typeface="+mj-lt"/>
              <a:ea typeface="微軟正黑體"/>
            </a:endParaRPr>
          </a:p>
        </p:txBody>
      </p:sp>
      <p:pic>
        <p:nvPicPr>
          <p:cNvPr id="7" name="圖形 6">
            <a:extLst>
              <a:ext uri="{FF2B5EF4-FFF2-40B4-BE49-F238E27FC236}">
                <a16:creationId xmlns:a16="http://schemas.microsoft.com/office/drawing/2014/main" id="{0F7AA6E4-537F-4306-86BE-D73D8BE646B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30784"/>
          <a:stretch/>
        </p:blipFill>
        <p:spPr>
          <a:xfrm>
            <a:off x="715243" y="1154518"/>
            <a:ext cx="563765" cy="445543"/>
          </a:xfrm>
          <a:prstGeom prst="rect">
            <a:avLst/>
          </a:prstGeom>
        </p:spPr>
      </p:pic>
      <p:pic>
        <p:nvPicPr>
          <p:cNvPr id="31" name="圖形 30">
            <a:extLst>
              <a:ext uri="{FF2B5EF4-FFF2-40B4-BE49-F238E27FC236}">
                <a16:creationId xmlns:a16="http://schemas.microsoft.com/office/drawing/2014/main" id="{27A2EC8C-603D-44B5-8FE9-0855316680E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30784"/>
          <a:stretch/>
        </p:blipFill>
        <p:spPr>
          <a:xfrm>
            <a:off x="715243" y="2112430"/>
            <a:ext cx="563765" cy="445543"/>
          </a:xfrm>
          <a:prstGeom prst="rect">
            <a:avLst/>
          </a:prstGeom>
        </p:spPr>
      </p:pic>
      <p:pic>
        <p:nvPicPr>
          <p:cNvPr id="32" name="圖形 31">
            <a:extLst>
              <a:ext uri="{FF2B5EF4-FFF2-40B4-BE49-F238E27FC236}">
                <a16:creationId xmlns:a16="http://schemas.microsoft.com/office/drawing/2014/main" id="{74B71474-5E13-42A1-B719-B18D68B0FC3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30784"/>
          <a:stretch/>
        </p:blipFill>
        <p:spPr>
          <a:xfrm>
            <a:off x="715243" y="2963355"/>
            <a:ext cx="563765" cy="445543"/>
          </a:xfrm>
          <a:prstGeom prst="rect">
            <a:avLst/>
          </a:prstGeom>
        </p:spPr>
      </p:pic>
      <p:pic>
        <p:nvPicPr>
          <p:cNvPr id="33" name="圖形 32">
            <a:extLst>
              <a:ext uri="{FF2B5EF4-FFF2-40B4-BE49-F238E27FC236}">
                <a16:creationId xmlns:a16="http://schemas.microsoft.com/office/drawing/2014/main" id="{34638830-E79E-456E-82DC-CC95B7B2A97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30784"/>
          <a:stretch/>
        </p:blipFill>
        <p:spPr>
          <a:xfrm>
            <a:off x="715243" y="3676425"/>
            <a:ext cx="563765" cy="445543"/>
          </a:xfrm>
          <a:prstGeom prst="rect">
            <a:avLst/>
          </a:prstGeom>
        </p:spPr>
      </p:pic>
    </p:spTree>
    <p:extLst>
      <p:ext uri="{BB962C8B-B14F-4D97-AF65-F5344CB8AC3E}">
        <p14:creationId xmlns:p14="http://schemas.microsoft.com/office/powerpoint/2010/main" val="40799452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F5EC5A-CFD3-4008-9E10-D64611BAD452}"/>
              </a:ext>
            </a:extLst>
          </p:cNvPr>
          <p:cNvSpPr txBox="1"/>
          <p:nvPr/>
        </p:nvSpPr>
        <p:spPr>
          <a:xfrm>
            <a:off x="609188" y="2063996"/>
            <a:ext cx="3724127" cy="646331"/>
          </a:xfrm>
          <a:prstGeom prst="rect">
            <a:avLst/>
          </a:prstGeom>
          <a:noFill/>
        </p:spPr>
        <p:txBody>
          <a:bodyPr wrap="square" lIns="91440" tIns="45720" rIns="91440" bIns="45720" rtlCol="0" anchor="t">
            <a:spAutoFit/>
          </a:bodyPr>
          <a:lstStyle/>
          <a:p>
            <a:r>
              <a:rPr lang="zh-TW" altLang="en-US" sz="1800">
                <a:solidFill>
                  <a:schemeClr val="bg1"/>
                </a:solidFill>
              </a:rPr>
              <a:t>For enterprise</a:t>
            </a:r>
            <a:r>
              <a:rPr lang="en-US" altLang="zh-TW" sz="1800">
                <a:solidFill>
                  <a:schemeClr val="bg1"/>
                </a:solidFill>
              </a:rPr>
              <a:t>,</a:t>
            </a:r>
            <a:r>
              <a:rPr lang="zh-TW" altLang="en-US" sz="1800">
                <a:solidFill>
                  <a:schemeClr val="bg1"/>
                </a:solidFill>
              </a:rPr>
              <a:t> media studios</a:t>
            </a:r>
            <a:r>
              <a:rPr lang="en-US" altLang="zh-TW" sz="1800">
                <a:solidFill>
                  <a:schemeClr val="bg1"/>
                </a:solidFill>
              </a:rPr>
              <a:t>,     </a:t>
            </a:r>
          </a:p>
          <a:p>
            <a:r>
              <a:rPr lang="en-US" altLang="zh-TW" sz="1800">
                <a:solidFill>
                  <a:schemeClr val="bg1"/>
                </a:solidFill>
              </a:rPr>
              <a:t>                   and content creators</a:t>
            </a:r>
            <a:r>
              <a:rPr lang="zh-TW" altLang="en-US" sz="1800">
                <a:solidFill>
                  <a:schemeClr val="bg1"/>
                </a:solidFill>
              </a:rPr>
              <a:t> </a:t>
            </a:r>
          </a:p>
        </p:txBody>
      </p:sp>
      <p:pic>
        <p:nvPicPr>
          <p:cNvPr id="5" name="圖片 4">
            <a:extLst>
              <a:ext uri="{FF2B5EF4-FFF2-40B4-BE49-F238E27FC236}">
                <a16:creationId xmlns:a16="http://schemas.microsoft.com/office/drawing/2014/main" id="{6719CFAF-6B9E-4FA2-A977-AB8BF44EF4B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a:ext>
            </a:extLst>
          </a:blip>
          <a:srcRect l="24160" r="22491"/>
          <a:stretch/>
        </p:blipFill>
        <p:spPr>
          <a:xfrm>
            <a:off x="2109507" y="2819690"/>
            <a:ext cx="1297642" cy="1520502"/>
          </a:xfrm>
          <a:prstGeom prst="rect">
            <a:avLst/>
          </a:prstGeom>
          <a:effectLst>
            <a:outerShdw blurRad="63500" sx="102000" sy="102000" algn="ctr" rotWithShape="0">
              <a:prstClr val="black">
                <a:alpha val="40000"/>
              </a:prstClr>
            </a:outerShdw>
          </a:effectLst>
        </p:spPr>
      </p:pic>
      <p:sp>
        <p:nvSpPr>
          <p:cNvPr id="4" name="矩形 3">
            <a:extLst>
              <a:ext uri="{FF2B5EF4-FFF2-40B4-BE49-F238E27FC236}">
                <a16:creationId xmlns:a16="http://schemas.microsoft.com/office/drawing/2014/main" id="{795BB10D-E898-4BF5-9A9F-DC6A6386BA22}"/>
              </a:ext>
            </a:extLst>
          </p:cNvPr>
          <p:cNvSpPr/>
          <p:nvPr/>
        </p:nvSpPr>
        <p:spPr>
          <a:xfrm>
            <a:off x="3883241" y="4753998"/>
            <a:ext cx="4111035" cy="246221"/>
          </a:xfrm>
          <a:prstGeom prst="rect">
            <a:avLst/>
          </a:prstGeom>
          <a:noFill/>
        </p:spPr>
        <p:txBody>
          <a:bodyPr wrap="square" anchor="t">
            <a:spAutoFit/>
          </a:bodyPr>
          <a:lstStyle/>
          <a:p>
            <a:pPr fontAlgn="base"/>
            <a:r>
              <a:rPr lang="en-US" altLang="zh-TW" sz="500"/>
              <a:t>Copyright© 2020 QNAP Systems, Inc. All rights reserved. QNAP® and other names of QNAP Products are proprietary marks or registered trademarks of QNAP Systems, Inc. Other products and company names mentioned herein are trademarks of their respective holders.​​​​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群組 35">
            <a:extLst>
              <a:ext uri="{FF2B5EF4-FFF2-40B4-BE49-F238E27FC236}">
                <a16:creationId xmlns:a16="http://schemas.microsoft.com/office/drawing/2014/main" id="{F95441F2-51D7-429B-A071-389E652E0342}"/>
              </a:ext>
            </a:extLst>
          </p:cNvPr>
          <p:cNvGrpSpPr/>
          <p:nvPr/>
        </p:nvGrpSpPr>
        <p:grpSpPr>
          <a:xfrm>
            <a:off x="1819400" y="1443478"/>
            <a:ext cx="3103033" cy="1992657"/>
            <a:chOff x="1923615" y="1530151"/>
            <a:chExt cx="3103033" cy="1992657"/>
          </a:xfrm>
        </p:grpSpPr>
        <p:cxnSp>
          <p:nvCxnSpPr>
            <p:cNvPr id="35" name="直線單箭頭接點 34">
              <a:extLst>
                <a:ext uri="{FF2B5EF4-FFF2-40B4-BE49-F238E27FC236}">
                  <a16:creationId xmlns:a16="http://schemas.microsoft.com/office/drawing/2014/main" id="{23AF9DE6-F9EE-4475-89F7-47EDC4D3FEF0}"/>
                </a:ext>
              </a:extLst>
            </p:cNvPr>
            <p:cNvCxnSpPr/>
            <p:nvPr/>
          </p:nvCxnSpPr>
          <p:spPr>
            <a:xfrm>
              <a:off x="1923615" y="1530151"/>
              <a:ext cx="3103033" cy="0"/>
            </a:xfrm>
            <a:prstGeom prst="straightConnector1">
              <a:avLst/>
            </a:prstGeom>
            <a:ln>
              <a:solidFill>
                <a:srgbClr val="32323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4FB73504-DC5C-43FB-917D-871764347EEA}"/>
                </a:ext>
              </a:extLst>
            </p:cNvPr>
            <p:cNvCxnSpPr/>
            <p:nvPr/>
          </p:nvCxnSpPr>
          <p:spPr>
            <a:xfrm>
              <a:off x="1923615" y="2500419"/>
              <a:ext cx="3103033" cy="0"/>
            </a:xfrm>
            <a:prstGeom prst="straightConnector1">
              <a:avLst/>
            </a:prstGeom>
            <a:ln>
              <a:solidFill>
                <a:srgbClr val="32323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AA3AC9D3-1827-459A-8182-7C146DAD9685}"/>
                </a:ext>
              </a:extLst>
            </p:cNvPr>
            <p:cNvCxnSpPr/>
            <p:nvPr/>
          </p:nvCxnSpPr>
          <p:spPr>
            <a:xfrm>
              <a:off x="1923615" y="3522808"/>
              <a:ext cx="3103033" cy="0"/>
            </a:xfrm>
            <a:prstGeom prst="straightConnector1">
              <a:avLst/>
            </a:prstGeom>
            <a:ln>
              <a:solidFill>
                <a:srgbClr val="323231"/>
              </a:solidFill>
              <a:tailEnd type="triangle"/>
            </a:ln>
          </p:spPr>
          <p:style>
            <a:lnRef idx="1">
              <a:schemeClr val="accent1"/>
            </a:lnRef>
            <a:fillRef idx="0">
              <a:schemeClr val="accent1"/>
            </a:fillRef>
            <a:effectRef idx="0">
              <a:schemeClr val="accent1"/>
            </a:effectRef>
            <a:fontRef idx="minor">
              <a:schemeClr val="tx1"/>
            </a:fontRef>
          </p:style>
        </p:cxnSp>
      </p:grpSp>
      <p:sp>
        <p:nvSpPr>
          <p:cNvPr id="76" name="Rectangle 3">
            <a:extLst>
              <a:ext uri="{FF2B5EF4-FFF2-40B4-BE49-F238E27FC236}">
                <a16:creationId xmlns:a16="http://schemas.microsoft.com/office/drawing/2014/main" id="{3D014A53-D7F4-4EA4-8F6A-760D47949697}"/>
              </a:ext>
            </a:extLst>
          </p:cNvPr>
          <p:cNvSpPr/>
          <p:nvPr/>
        </p:nvSpPr>
        <p:spPr>
          <a:xfrm flipH="1">
            <a:off x="5257630" y="1947468"/>
            <a:ext cx="3051735" cy="1040730"/>
          </a:xfrm>
          <a:prstGeom prst="snip2DiagRect">
            <a:avLst>
              <a:gd name="adj1" fmla="val 0"/>
              <a:gd name="adj2" fmla="val 17253"/>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333333"/>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77" name="Rectangle 3">
            <a:extLst>
              <a:ext uri="{FF2B5EF4-FFF2-40B4-BE49-F238E27FC236}">
                <a16:creationId xmlns:a16="http://schemas.microsoft.com/office/drawing/2014/main" id="{48933AE7-E537-4F75-9C6B-28FD113F34F5}"/>
              </a:ext>
            </a:extLst>
          </p:cNvPr>
          <p:cNvSpPr/>
          <p:nvPr/>
        </p:nvSpPr>
        <p:spPr>
          <a:xfrm flipH="1">
            <a:off x="5257631" y="3075105"/>
            <a:ext cx="3057933" cy="702987"/>
          </a:xfrm>
          <a:prstGeom prst="snip2DiagRect">
            <a:avLst>
              <a:gd name="adj1" fmla="val 0"/>
              <a:gd name="adj2" fmla="val 17253"/>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333333"/>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16" name="Rectangle 3">
            <a:extLst>
              <a:ext uri="{FF2B5EF4-FFF2-40B4-BE49-F238E27FC236}">
                <a16:creationId xmlns:a16="http://schemas.microsoft.com/office/drawing/2014/main" id="{AFBD5C64-72FB-4098-8075-4EC76B58BAE6}"/>
              </a:ext>
            </a:extLst>
          </p:cNvPr>
          <p:cNvSpPr/>
          <p:nvPr/>
        </p:nvSpPr>
        <p:spPr>
          <a:xfrm flipH="1">
            <a:off x="5257631" y="1090831"/>
            <a:ext cx="3051733" cy="702987"/>
          </a:xfrm>
          <a:prstGeom prst="snip2DiagRect">
            <a:avLst>
              <a:gd name="adj1" fmla="val 0"/>
              <a:gd name="adj2" fmla="val 17253"/>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333333"/>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3" name="文字方塊 2">
            <a:extLst>
              <a:ext uri="{FF2B5EF4-FFF2-40B4-BE49-F238E27FC236}">
                <a16:creationId xmlns:a16="http://schemas.microsoft.com/office/drawing/2014/main" id="{43B6A619-9153-4132-8AC3-81C0C84205CE}"/>
              </a:ext>
            </a:extLst>
          </p:cNvPr>
          <p:cNvSpPr txBox="1"/>
          <p:nvPr/>
        </p:nvSpPr>
        <p:spPr>
          <a:xfrm>
            <a:off x="5638698" y="1160971"/>
            <a:ext cx="2670666" cy="508922"/>
          </a:xfrm>
          <a:prstGeom prst="rect">
            <a:avLst/>
          </a:prstGeom>
          <a:noFill/>
        </p:spPr>
        <p:txBody>
          <a:bodyPr wrap="square" rtlCol="0" anchor="t">
            <a:spAutoFit/>
          </a:bodyPr>
          <a:lstStyle/>
          <a:p>
            <a:pPr>
              <a:lnSpc>
                <a:spcPts val="1650"/>
              </a:lnSpc>
            </a:pPr>
            <a:r>
              <a:rPr lang="en-US" altLang="zh-TW" sz="1200" b="1" dirty="0">
                <a:latin typeface="+mj-lt"/>
                <a:ea typeface="微軟正黑體" panose="020B0604030504040204" pitchFamily="34" charset="-120"/>
              </a:rPr>
              <a:t>HBS 3:</a:t>
            </a:r>
            <a:r>
              <a:rPr lang="en-US" altLang="zh-TW" sz="1200" b="1">
                <a:latin typeface="+mj-lt"/>
                <a:ea typeface="微軟正黑體" panose="020B0604030504040204" pitchFamily="34" charset="-120"/>
              </a:rPr>
              <a:t> </a:t>
            </a:r>
            <a:br>
              <a:rPr lang="en-US" altLang="zh-TW" sz="1200" dirty="0">
                <a:latin typeface="+mj-lt"/>
                <a:ea typeface="微軟正黑體" panose="020B0604030504040204" pitchFamily="34" charset="-120"/>
              </a:rPr>
            </a:br>
            <a:r>
              <a:rPr lang="en-US" altLang="zh-TW" sz="1200" dirty="0">
                <a:latin typeface="+mj-lt"/>
              </a:rPr>
              <a:t>File level, multi-version management</a:t>
            </a:r>
            <a:endParaRPr lang="zh-TW" altLang="en-US" sz="1200" dirty="0">
              <a:latin typeface="+mj-lt"/>
            </a:endParaRPr>
          </a:p>
        </p:txBody>
      </p:sp>
      <p:sp>
        <p:nvSpPr>
          <p:cNvPr id="85" name="文字方塊 84">
            <a:extLst>
              <a:ext uri="{FF2B5EF4-FFF2-40B4-BE49-F238E27FC236}">
                <a16:creationId xmlns:a16="http://schemas.microsoft.com/office/drawing/2014/main" id="{FBAA9CCC-9308-4F75-8FDA-8B2961196F02}"/>
              </a:ext>
            </a:extLst>
          </p:cNvPr>
          <p:cNvSpPr txBox="1"/>
          <p:nvPr/>
        </p:nvSpPr>
        <p:spPr>
          <a:xfrm>
            <a:off x="5619773" y="1931242"/>
            <a:ext cx="2737555" cy="1061829"/>
          </a:xfrm>
          <a:prstGeom prst="rect">
            <a:avLst/>
          </a:prstGeom>
          <a:noFill/>
        </p:spPr>
        <p:txBody>
          <a:bodyPr wrap="square" rtlCol="0" anchor="t">
            <a:spAutoFit/>
          </a:bodyPr>
          <a:lstStyle>
            <a:defPPr marR="0" lvl="0" algn="l" rtl="0">
              <a:lnSpc>
                <a:spcPct val="100000"/>
              </a:lnSpc>
              <a:spcBef>
                <a:spcPts val="0"/>
              </a:spcBef>
              <a:spcAft>
                <a:spcPts val="0"/>
              </a:spcAft>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b="1" dirty="0">
                <a:latin typeface="+mj-lt"/>
              </a:rPr>
              <a:t>Snapshot &amp; Replica:</a:t>
            </a:r>
            <a:r>
              <a:rPr lang="en-US" altLang="zh-TW" b="1">
                <a:latin typeface="+mj-lt"/>
              </a:rPr>
              <a:t> </a:t>
            </a:r>
            <a:r>
              <a:rPr lang="en-US" altLang="zh-TW" b="1" dirty="0">
                <a:latin typeface="+mj-lt"/>
              </a:rPr>
              <a:t> </a:t>
            </a:r>
          </a:p>
          <a:p>
            <a:pPr>
              <a:lnSpc>
                <a:spcPct val="100000"/>
              </a:lnSpc>
            </a:pPr>
            <a:r>
              <a:rPr lang="zh-TW" altLang="en-US" dirty="0">
                <a:latin typeface="+mj-lt"/>
              </a:rPr>
              <a:t>Block level</a:t>
            </a:r>
            <a:r>
              <a:rPr lang="en-US" altLang="zh-TW" dirty="0">
                <a:latin typeface="+mj-lt"/>
              </a:rPr>
              <a:t>, multi-version management; ZFS provides the most lightweight snapshot without affecting storage performance at all.</a:t>
            </a:r>
          </a:p>
        </p:txBody>
      </p:sp>
      <p:sp>
        <p:nvSpPr>
          <p:cNvPr id="87" name="文字方塊 86">
            <a:extLst>
              <a:ext uri="{FF2B5EF4-FFF2-40B4-BE49-F238E27FC236}">
                <a16:creationId xmlns:a16="http://schemas.microsoft.com/office/drawing/2014/main" id="{8288428A-DE3E-4D54-8FD1-F074E6B4CC19}"/>
              </a:ext>
            </a:extLst>
          </p:cNvPr>
          <p:cNvSpPr txBox="1"/>
          <p:nvPr/>
        </p:nvSpPr>
        <p:spPr>
          <a:xfrm>
            <a:off x="5667735" y="3101793"/>
            <a:ext cx="2641632" cy="860941"/>
          </a:xfrm>
          <a:prstGeom prst="rect">
            <a:avLst/>
          </a:prstGeom>
          <a:noFill/>
        </p:spPr>
        <p:txBody>
          <a:bodyPr wrap="square" rtlCol="0" anchor="t">
            <a:spAutoFit/>
          </a:bodyPr>
          <a:lstStyle>
            <a:defPPr marR="0" lvl="0" algn="l" rtl="0">
              <a:lnSpc>
                <a:spcPct val="100000"/>
              </a:lnSpc>
              <a:spcBef>
                <a:spcPts val="0"/>
              </a:spcBef>
              <a:spcAft>
                <a:spcPts val="0"/>
              </a:spcAft>
              <a:defRPr/>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pPr>
              <a:lnSpc>
                <a:spcPct val="100000"/>
              </a:lnSpc>
            </a:pPr>
            <a:r>
              <a:rPr lang="en-US" altLang="zh-TW" b="1" err="1">
                <a:latin typeface="+mj-lt"/>
              </a:rPr>
              <a:t>SnapSync</a:t>
            </a:r>
            <a:r>
              <a:rPr lang="en-US" altLang="zh-TW" b="1" dirty="0">
                <a:latin typeface="+mj-lt"/>
              </a:rPr>
              <a:t>:</a:t>
            </a:r>
            <a:r>
              <a:rPr lang="en-US" altLang="zh-TW" b="1">
                <a:latin typeface="+mj-lt"/>
              </a:rPr>
              <a:t> </a:t>
            </a:r>
            <a:br>
              <a:rPr lang="en-US" altLang="zh-TW" dirty="0">
                <a:latin typeface="+mj-lt"/>
              </a:rPr>
            </a:br>
            <a:r>
              <a:rPr lang="zh-TW" altLang="en-US" dirty="0">
                <a:latin typeface="+mj-lt"/>
              </a:rPr>
              <a:t>Block level</a:t>
            </a:r>
            <a:r>
              <a:rPr lang="en-US" altLang="zh-TW" dirty="0">
                <a:latin typeface="+mj-lt"/>
              </a:rPr>
              <a:t>, Mirror the data copy and always kept up to date.</a:t>
            </a:r>
          </a:p>
          <a:p>
            <a:endParaRPr lang="en-US" altLang="zh-TW" dirty="0">
              <a:latin typeface="+mj-lt"/>
            </a:endParaRPr>
          </a:p>
        </p:txBody>
      </p:sp>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p:txBody>
          <a:bodyPr>
            <a:noAutofit/>
          </a:bodyPr>
          <a:lstStyle/>
          <a:p>
            <a:r>
              <a:rPr lang="en-US" altLang="zh-TW" dirty="0"/>
              <a:t>Three-layer</a:t>
            </a:r>
            <a:r>
              <a:rPr lang="zh-TW" altLang="en-US" dirty="0"/>
              <a:t> </a:t>
            </a:r>
            <a:r>
              <a:rPr lang="en-US" altLang="zh-TW" dirty="0"/>
              <a:t>backup solution</a:t>
            </a:r>
            <a:r>
              <a:rPr lang="zh-TW" altLang="en-US" dirty="0"/>
              <a:t> </a:t>
            </a:r>
            <a:r>
              <a:rPr lang="en-US" altLang="zh-TW" dirty="0"/>
              <a:t>:</a:t>
            </a:r>
            <a:r>
              <a:rPr lang="en-US" altLang="zh-TW"/>
              <a:t> </a:t>
            </a:r>
            <a:br>
              <a:rPr lang="en-US" altLang="zh-TW" dirty="0"/>
            </a:br>
            <a:r>
              <a:rPr lang="zh-TW" altLang="en-US" sz="2000" b="0" dirty="0"/>
              <a:t>Provide you </a:t>
            </a:r>
            <a:r>
              <a:rPr lang="en-US" altLang="zh-TW" sz="2000" b="0"/>
              <a:t>with </a:t>
            </a:r>
            <a:r>
              <a:rPr lang="en-US" altLang="zh-TW" sz="2000" b="0" dirty="0"/>
              <a:t>the most complete data backup protection</a:t>
            </a:r>
            <a:endParaRPr lang="zh-TW" altLang="en-US" b="0" dirty="0"/>
          </a:p>
        </p:txBody>
      </p:sp>
      <p:sp>
        <p:nvSpPr>
          <p:cNvPr id="121" name="矩形: 圓角 120">
            <a:extLst>
              <a:ext uri="{FF2B5EF4-FFF2-40B4-BE49-F238E27FC236}">
                <a16:creationId xmlns:a16="http://schemas.microsoft.com/office/drawing/2014/main" id="{45CA3BF5-C221-452B-9ECE-4B4BD9B1FB03}"/>
              </a:ext>
            </a:extLst>
          </p:cNvPr>
          <p:cNvSpPr/>
          <p:nvPr/>
        </p:nvSpPr>
        <p:spPr>
          <a:xfrm>
            <a:off x="2302010" y="3253729"/>
            <a:ext cx="2374691" cy="341197"/>
          </a:xfrm>
          <a:prstGeom prst="roundRect">
            <a:avLst>
              <a:gd name="adj" fmla="val 50000"/>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10" name="矩形 9">
            <a:extLst>
              <a:ext uri="{FF2B5EF4-FFF2-40B4-BE49-F238E27FC236}">
                <a16:creationId xmlns:a16="http://schemas.microsoft.com/office/drawing/2014/main" id="{4A418388-91F1-4CF1-897B-8DDB12EB24EF}"/>
              </a:ext>
            </a:extLst>
          </p:cNvPr>
          <p:cNvSpPr/>
          <p:nvPr/>
        </p:nvSpPr>
        <p:spPr>
          <a:xfrm>
            <a:off x="2494534" y="3289051"/>
            <a:ext cx="1927506" cy="288541"/>
          </a:xfrm>
          <a:prstGeom prst="rect">
            <a:avLst/>
          </a:prstGeom>
          <a:noFill/>
        </p:spPr>
        <p:txBody>
          <a:bodyPr wrap="square" rtlCol="0" anchor="t">
            <a:spAutoFit/>
          </a:bodyPr>
          <a:lstStyle/>
          <a:p>
            <a:pPr algn="ctr">
              <a:lnSpc>
                <a:spcPts val="1575"/>
              </a:lnSpc>
              <a:spcBef>
                <a:spcPts val="150"/>
              </a:spcBef>
            </a:pPr>
            <a:r>
              <a:rPr lang="en-US" altLang="zh-TW" sz="1200" b="1">
                <a:latin typeface="+mj-lt"/>
                <a:ea typeface="微軟正黑體" panose="020B0604030504040204" pitchFamily="34" charset="-120"/>
              </a:rPr>
              <a:t>RPO :  </a:t>
            </a:r>
            <a:r>
              <a:rPr lang="en-US" altLang="zh-TW" sz="1200" b="1">
                <a:latin typeface="+mj-lt"/>
                <a:ea typeface="微軟正黑體" panose="020B0604030504040204" pitchFamily="34" charset="-120"/>
                <a:sym typeface="Arial" panose="020B0604020202020204" pitchFamily="34" charset="0"/>
              </a:rPr>
              <a:t>Realtime</a:t>
            </a:r>
            <a:endParaRPr lang="en-US" altLang="zh-TW" sz="1200" b="1">
              <a:latin typeface="+mj-lt"/>
              <a:ea typeface="微軟正黑體" panose="020B0604030504040204" pitchFamily="34" charset="-120"/>
            </a:endParaRPr>
          </a:p>
        </p:txBody>
      </p:sp>
      <p:sp>
        <p:nvSpPr>
          <p:cNvPr id="49" name="矩形: 圓角 48">
            <a:extLst>
              <a:ext uri="{FF2B5EF4-FFF2-40B4-BE49-F238E27FC236}">
                <a16:creationId xmlns:a16="http://schemas.microsoft.com/office/drawing/2014/main" id="{3532D6AA-D9A0-4030-A6E9-4A7B6820251D}"/>
              </a:ext>
            </a:extLst>
          </p:cNvPr>
          <p:cNvSpPr/>
          <p:nvPr/>
        </p:nvSpPr>
        <p:spPr>
          <a:xfrm>
            <a:off x="2302010" y="2224709"/>
            <a:ext cx="2374691" cy="341197"/>
          </a:xfrm>
          <a:prstGeom prst="roundRect">
            <a:avLst>
              <a:gd name="adj" fmla="val 50000"/>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9" name="矩形 8">
            <a:extLst>
              <a:ext uri="{FF2B5EF4-FFF2-40B4-BE49-F238E27FC236}">
                <a16:creationId xmlns:a16="http://schemas.microsoft.com/office/drawing/2014/main" id="{1E936D25-21E9-4C6C-B5F3-432F0FDA54D4}"/>
              </a:ext>
            </a:extLst>
          </p:cNvPr>
          <p:cNvSpPr/>
          <p:nvPr/>
        </p:nvSpPr>
        <p:spPr>
          <a:xfrm>
            <a:off x="2302010" y="2257467"/>
            <a:ext cx="2312554" cy="281552"/>
          </a:xfrm>
          <a:prstGeom prst="rect">
            <a:avLst/>
          </a:prstGeom>
          <a:noFill/>
        </p:spPr>
        <p:txBody>
          <a:bodyPr wrap="square" rtlCol="0" anchor="t">
            <a:spAutoFit/>
          </a:bodyPr>
          <a:lstStyle/>
          <a:p>
            <a:pPr algn="ctr">
              <a:lnSpc>
                <a:spcPts val="1575"/>
              </a:lnSpc>
              <a:spcBef>
                <a:spcPts val="150"/>
              </a:spcBef>
            </a:pPr>
            <a:r>
              <a:rPr lang="en-US" altLang="zh-TW" sz="1200" b="1">
                <a:latin typeface="+mj-lt"/>
                <a:ea typeface="微軟正黑體" panose="020B0604030504040204" pitchFamily="34" charset="-120"/>
              </a:rPr>
              <a:t>RPO :  </a:t>
            </a:r>
            <a:r>
              <a:rPr lang="en-US" altLang="zh-TW" sz="1200" b="1">
                <a:latin typeface="+mj-lt"/>
                <a:ea typeface="微軟正黑體" panose="020B0604030504040204" pitchFamily="34" charset="-120"/>
                <a:sym typeface="Arial" panose="020B0604020202020204" pitchFamily="34" charset="0"/>
              </a:rPr>
              <a:t>hourly</a:t>
            </a:r>
            <a:endParaRPr lang="en-US" altLang="zh-TW" sz="1200" b="1">
              <a:latin typeface="+mj-lt"/>
              <a:ea typeface="微軟正黑體" panose="020B0604030504040204" pitchFamily="34" charset="-120"/>
            </a:endParaRPr>
          </a:p>
        </p:txBody>
      </p:sp>
      <p:sp>
        <p:nvSpPr>
          <p:cNvPr id="51" name="矩形: 圓角 50">
            <a:extLst>
              <a:ext uri="{FF2B5EF4-FFF2-40B4-BE49-F238E27FC236}">
                <a16:creationId xmlns:a16="http://schemas.microsoft.com/office/drawing/2014/main" id="{041B400F-68C5-4B87-B9EC-AEBE4FF8C4E9}"/>
              </a:ext>
            </a:extLst>
          </p:cNvPr>
          <p:cNvSpPr/>
          <p:nvPr/>
        </p:nvSpPr>
        <p:spPr>
          <a:xfrm>
            <a:off x="2302010" y="1272880"/>
            <a:ext cx="2374691" cy="341197"/>
          </a:xfrm>
          <a:prstGeom prst="roundRect">
            <a:avLst>
              <a:gd name="adj" fmla="val 50000"/>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8" name="矩形 7">
            <a:extLst>
              <a:ext uri="{FF2B5EF4-FFF2-40B4-BE49-F238E27FC236}">
                <a16:creationId xmlns:a16="http://schemas.microsoft.com/office/drawing/2014/main" id="{1BD09A93-754B-4214-9092-0C7BFCA21DA9}"/>
              </a:ext>
            </a:extLst>
          </p:cNvPr>
          <p:cNvSpPr/>
          <p:nvPr/>
        </p:nvSpPr>
        <p:spPr>
          <a:xfrm>
            <a:off x="2346511" y="1307104"/>
            <a:ext cx="2268053" cy="281295"/>
          </a:xfrm>
          <a:prstGeom prst="rect">
            <a:avLst/>
          </a:prstGeom>
          <a:noFill/>
        </p:spPr>
        <p:txBody>
          <a:bodyPr wrap="square" rtlCol="0" anchor="t">
            <a:spAutoFit/>
          </a:bodyPr>
          <a:lstStyle/>
          <a:p>
            <a:pPr algn="ctr">
              <a:lnSpc>
                <a:spcPts val="1575"/>
              </a:lnSpc>
              <a:spcBef>
                <a:spcPts val="150"/>
              </a:spcBef>
            </a:pPr>
            <a:r>
              <a:rPr lang="en-US" altLang="zh-TW" sz="1200" b="1" dirty="0">
                <a:latin typeface="+mj-lt"/>
                <a:ea typeface="微軟正黑體" panose="020B0604030504040204" pitchFamily="34" charset="-120"/>
              </a:rPr>
              <a:t>RPO : </a:t>
            </a:r>
            <a:r>
              <a:rPr lang="en-US" altLang="zh-TW" sz="1200" b="1">
                <a:latin typeface="+mj-lt"/>
                <a:ea typeface="微軟正黑體" panose="020B0604030504040204" pitchFamily="34" charset="-120"/>
              </a:rPr>
              <a:t> </a:t>
            </a:r>
            <a:r>
              <a:rPr lang="en-US" altLang="zh-TW" sz="1200" b="1" dirty="0">
                <a:latin typeface="+mj-lt"/>
                <a:ea typeface="微軟正黑體" panose="020B0604030504040204" pitchFamily="34" charset="-120"/>
                <a:sym typeface="Arial" panose="020B0604020202020204" pitchFamily="34" charset="0"/>
              </a:rPr>
              <a:t>daily</a:t>
            </a:r>
            <a:r>
              <a:rPr lang="zh-TW" altLang="en-US" sz="1200" b="1" dirty="0">
                <a:latin typeface="+mj-lt"/>
                <a:ea typeface="微軟正黑體" panose="020B0604030504040204" pitchFamily="34" charset="-120"/>
                <a:sym typeface="Arial" panose="020B0604020202020204" pitchFamily="34" charset="0"/>
              </a:rPr>
              <a:t> </a:t>
            </a:r>
            <a:r>
              <a:rPr lang="en-US" altLang="zh-TW" sz="1200" b="1" dirty="0">
                <a:latin typeface="+mj-lt"/>
                <a:ea typeface="微軟正黑體" panose="020B0604030504040204" pitchFamily="34" charset="-120"/>
                <a:sym typeface="Arial" panose="020B0604020202020204" pitchFamily="34" charset="0"/>
              </a:rPr>
              <a:t>/ schedule</a:t>
            </a:r>
          </a:p>
        </p:txBody>
      </p:sp>
      <p:pic>
        <p:nvPicPr>
          <p:cNvPr id="41" name="圖形 40">
            <a:extLst>
              <a:ext uri="{FF2B5EF4-FFF2-40B4-BE49-F238E27FC236}">
                <a16:creationId xmlns:a16="http://schemas.microsoft.com/office/drawing/2014/main" id="{64DF9B46-3135-485D-95B2-E6DA2C1E9A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03304" y="1104174"/>
            <a:ext cx="666541" cy="666541"/>
          </a:xfrm>
          <a:prstGeom prst="rect">
            <a:avLst/>
          </a:prstGeom>
          <a:effectLst>
            <a:glow rad="101600">
              <a:schemeClr val="bg1">
                <a:alpha val="20000"/>
              </a:schemeClr>
            </a:glow>
          </a:effectLst>
        </p:spPr>
      </p:pic>
      <p:pic>
        <p:nvPicPr>
          <p:cNvPr id="43" name="圖形 42">
            <a:extLst>
              <a:ext uri="{FF2B5EF4-FFF2-40B4-BE49-F238E27FC236}">
                <a16:creationId xmlns:a16="http://schemas.microsoft.com/office/drawing/2014/main" id="{5C046A85-2375-4EC7-BA1F-03460CB7C2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5066" y="2040601"/>
            <a:ext cx="643016" cy="643016"/>
          </a:xfrm>
          <a:prstGeom prst="rect">
            <a:avLst/>
          </a:prstGeom>
          <a:effectLst>
            <a:glow rad="101600">
              <a:schemeClr val="bg1">
                <a:alpha val="20000"/>
              </a:schemeClr>
            </a:glow>
          </a:effectLst>
        </p:spPr>
      </p:pic>
      <p:pic>
        <p:nvPicPr>
          <p:cNvPr id="45" name="圖形 44">
            <a:extLst>
              <a:ext uri="{FF2B5EF4-FFF2-40B4-BE49-F238E27FC236}">
                <a16:creationId xmlns:a16="http://schemas.microsoft.com/office/drawing/2014/main" id="{327EAF71-3F41-4283-9BB7-3D7978072B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5066" y="3159967"/>
            <a:ext cx="643016" cy="643016"/>
          </a:xfrm>
          <a:prstGeom prst="rect">
            <a:avLst/>
          </a:prstGeom>
          <a:effectLst>
            <a:glow rad="101600">
              <a:schemeClr val="bg1">
                <a:alpha val="20000"/>
              </a:schemeClr>
            </a:glow>
          </a:effectLst>
        </p:spPr>
      </p:pic>
      <p:pic>
        <p:nvPicPr>
          <p:cNvPr id="48" name="圖形 47">
            <a:extLst>
              <a:ext uri="{FF2B5EF4-FFF2-40B4-BE49-F238E27FC236}">
                <a16:creationId xmlns:a16="http://schemas.microsoft.com/office/drawing/2014/main" id="{0561F621-98D7-44BD-B35B-82D050E8A045}"/>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51811" y="2741435"/>
            <a:ext cx="673154" cy="881527"/>
          </a:xfrm>
          <a:prstGeom prst="rect">
            <a:avLst/>
          </a:prstGeom>
        </p:spPr>
      </p:pic>
      <p:pic>
        <p:nvPicPr>
          <p:cNvPr id="67" name="圖形 66">
            <a:extLst>
              <a:ext uri="{FF2B5EF4-FFF2-40B4-BE49-F238E27FC236}">
                <a16:creationId xmlns:a16="http://schemas.microsoft.com/office/drawing/2014/main" id="{48BE8F6F-8321-4375-9922-E8E2CE2DC0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06335" y="1104174"/>
            <a:ext cx="666541" cy="666541"/>
          </a:xfrm>
          <a:prstGeom prst="rect">
            <a:avLst/>
          </a:prstGeom>
          <a:effectLst>
            <a:glow rad="101600">
              <a:schemeClr val="bg1">
                <a:alpha val="20000"/>
              </a:schemeClr>
            </a:glow>
          </a:effectLst>
        </p:spPr>
      </p:pic>
      <p:pic>
        <p:nvPicPr>
          <p:cNvPr id="68" name="圖形 67">
            <a:extLst>
              <a:ext uri="{FF2B5EF4-FFF2-40B4-BE49-F238E27FC236}">
                <a16:creationId xmlns:a16="http://schemas.microsoft.com/office/drawing/2014/main" id="{D6AB12AE-7193-4E47-9B3A-165B53AAD5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8097" y="2067497"/>
            <a:ext cx="643016" cy="643016"/>
          </a:xfrm>
          <a:prstGeom prst="rect">
            <a:avLst/>
          </a:prstGeom>
          <a:effectLst>
            <a:glow rad="101600">
              <a:schemeClr val="bg1">
                <a:alpha val="20000"/>
              </a:schemeClr>
            </a:glow>
          </a:effectLst>
        </p:spPr>
      </p:pic>
      <p:pic>
        <p:nvPicPr>
          <p:cNvPr id="69" name="圖形 68">
            <a:extLst>
              <a:ext uri="{FF2B5EF4-FFF2-40B4-BE49-F238E27FC236}">
                <a16:creationId xmlns:a16="http://schemas.microsoft.com/office/drawing/2014/main" id="{D15250F5-1D5F-43DE-8801-856E0B92DD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8097" y="3102819"/>
            <a:ext cx="643016" cy="643016"/>
          </a:xfrm>
          <a:prstGeom prst="rect">
            <a:avLst/>
          </a:prstGeom>
          <a:effectLst>
            <a:glow rad="101600">
              <a:schemeClr val="bg1">
                <a:alpha val="20000"/>
              </a:schemeClr>
            </a:glow>
          </a:effectLst>
        </p:spPr>
      </p:pic>
      <p:pic>
        <p:nvPicPr>
          <p:cNvPr id="12" name="圖片 11">
            <a:extLst>
              <a:ext uri="{FF2B5EF4-FFF2-40B4-BE49-F238E27FC236}">
                <a16:creationId xmlns:a16="http://schemas.microsoft.com/office/drawing/2014/main" id="{A6B4D233-7901-408E-972F-EB175A09397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006335" y="4043255"/>
            <a:ext cx="2207042" cy="842673"/>
          </a:xfrm>
          <a:prstGeom prst="rect">
            <a:avLst/>
          </a:prstGeom>
          <a:effectLst>
            <a:outerShdw blurRad="101600" dist="38100" dir="2700000" algn="tl" rotWithShape="0">
              <a:prstClr val="black">
                <a:alpha val="40000"/>
              </a:prstClr>
            </a:outerShdw>
          </a:effectLst>
        </p:spPr>
      </p:pic>
      <p:grpSp>
        <p:nvGrpSpPr>
          <p:cNvPr id="15" name="群組 14">
            <a:extLst>
              <a:ext uri="{FF2B5EF4-FFF2-40B4-BE49-F238E27FC236}">
                <a16:creationId xmlns:a16="http://schemas.microsoft.com/office/drawing/2014/main" id="{F27B2317-AB6F-4C6B-AF34-D1B96D9A5368}"/>
              </a:ext>
            </a:extLst>
          </p:cNvPr>
          <p:cNvGrpSpPr/>
          <p:nvPr/>
        </p:nvGrpSpPr>
        <p:grpSpPr>
          <a:xfrm>
            <a:off x="444426" y="3905339"/>
            <a:ext cx="2134007" cy="970523"/>
            <a:chOff x="138442" y="1356197"/>
            <a:chExt cx="4396900" cy="1999661"/>
          </a:xfrm>
        </p:grpSpPr>
        <p:pic>
          <p:nvPicPr>
            <p:cNvPr id="14" name="圖片 13" descr="一張含有 監視器, 電腦, 坐, 男人 的圖片&#10;&#10;自動產生的描述">
              <a:extLst>
                <a:ext uri="{FF2B5EF4-FFF2-40B4-BE49-F238E27FC236}">
                  <a16:creationId xmlns:a16="http://schemas.microsoft.com/office/drawing/2014/main" id="{1AFBD63B-B2D2-420B-85D2-B1684503420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38442" y="1356197"/>
              <a:ext cx="3011414" cy="1881124"/>
            </a:xfrm>
            <a:prstGeom prst="rect">
              <a:avLst/>
            </a:prstGeom>
            <a:effectLst>
              <a:outerShdw blurRad="101600" dist="38100" dir="2700000" algn="tl" rotWithShape="0">
                <a:prstClr val="black">
                  <a:alpha val="40000"/>
                </a:prstClr>
              </a:outerShdw>
            </a:effectLst>
          </p:spPr>
        </p:pic>
        <p:pic>
          <p:nvPicPr>
            <p:cNvPr id="13" name="圖片 12" descr="一張含有 電腦, 微波爐, 監視器, 烤箱 的圖片&#10;&#10;自動產生的描述">
              <a:extLst>
                <a:ext uri="{FF2B5EF4-FFF2-40B4-BE49-F238E27FC236}">
                  <a16:creationId xmlns:a16="http://schemas.microsoft.com/office/drawing/2014/main" id="{E804DF15-A4B3-43F7-877A-40AA4A8BA8C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079494" y="1821226"/>
              <a:ext cx="2455848" cy="1534632"/>
            </a:xfrm>
            <a:prstGeom prst="rect">
              <a:avLst/>
            </a:prstGeom>
            <a:effectLst>
              <a:outerShdw blurRad="101600" dist="38100" dir="2700000" algn="tl" rotWithShape="0">
                <a:prstClr val="black">
                  <a:alpha val="40000"/>
                </a:prstClr>
              </a:outerShdw>
            </a:effectLst>
          </p:spPr>
        </p:pic>
      </p:grpSp>
      <p:cxnSp>
        <p:nvCxnSpPr>
          <p:cNvPr id="4" name="直線單箭頭接點 3">
            <a:extLst>
              <a:ext uri="{FF2B5EF4-FFF2-40B4-BE49-F238E27FC236}">
                <a16:creationId xmlns:a16="http://schemas.microsoft.com/office/drawing/2014/main" id="{161D2E05-3F23-4F5E-A88C-FA4FF2D10EBF}"/>
              </a:ext>
            </a:extLst>
          </p:cNvPr>
          <p:cNvCxnSpPr>
            <a:cxnSpLocks/>
          </p:cNvCxnSpPr>
          <p:nvPr/>
        </p:nvCxnSpPr>
        <p:spPr>
          <a:xfrm flipV="1">
            <a:off x="2489609" y="4544307"/>
            <a:ext cx="2492527" cy="10201"/>
          </a:xfrm>
          <a:prstGeom prst="straightConnector1">
            <a:avLst/>
          </a:prstGeom>
          <a:ln>
            <a:solidFill>
              <a:srgbClr val="32323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圖片 5" descr="一張含有 電腦 的圖片&#10;&#10;自動產生的描述">
            <a:extLst>
              <a:ext uri="{FF2B5EF4-FFF2-40B4-BE49-F238E27FC236}">
                <a16:creationId xmlns:a16="http://schemas.microsoft.com/office/drawing/2014/main" id="{41A002FA-3588-4699-889B-AD5577E5029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24465" b="25807"/>
          <a:stretch/>
        </p:blipFill>
        <p:spPr>
          <a:xfrm>
            <a:off x="2864376" y="4239654"/>
            <a:ext cx="1894175" cy="593302"/>
          </a:xfrm>
          <a:prstGeom prst="rect">
            <a:avLst/>
          </a:prstGeom>
        </p:spPr>
      </p:pic>
    </p:spTree>
    <p:extLst>
      <p:ext uri="{BB962C8B-B14F-4D97-AF65-F5344CB8AC3E}">
        <p14:creationId xmlns:p14="http://schemas.microsoft.com/office/powerpoint/2010/main" val="3495448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225FCC-E296-42AC-9A92-153524FEC3AD}"/>
              </a:ext>
            </a:extLst>
          </p:cNvPr>
          <p:cNvSpPr>
            <a:spLocks noGrp="1"/>
          </p:cNvSpPr>
          <p:nvPr>
            <p:ph type="title"/>
          </p:nvPr>
        </p:nvSpPr>
        <p:spPr>
          <a:xfrm>
            <a:off x="1510690" y="129843"/>
            <a:ext cx="7633310" cy="606383"/>
          </a:xfrm>
        </p:spPr>
        <p:txBody>
          <a:bodyPr vert="horz" lIns="91440" tIns="45720" rIns="91440" bIns="45720" rtlCol="0" anchor="t">
            <a:noAutofit/>
          </a:bodyPr>
          <a:lstStyle/>
          <a:p>
            <a:r>
              <a:rPr lang="en-US" altLang="zh-TW" err="1"/>
              <a:t>SnapSync</a:t>
            </a:r>
            <a:endParaRPr lang="zh-TW" altLang="en-US" dirty="0"/>
          </a:p>
        </p:txBody>
      </p:sp>
      <p:sp>
        <p:nvSpPr>
          <p:cNvPr id="5" name="矩形: 圓角 4">
            <a:extLst>
              <a:ext uri="{FF2B5EF4-FFF2-40B4-BE49-F238E27FC236}">
                <a16:creationId xmlns:a16="http://schemas.microsoft.com/office/drawing/2014/main" id="{300C7A39-8FCD-4D71-99BF-D7077F7877EA}"/>
              </a:ext>
            </a:extLst>
          </p:cNvPr>
          <p:cNvSpPr/>
          <p:nvPr/>
        </p:nvSpPr>
        <p:spPr>
          <a:xfrm rot="10800000">
            <a:off x="4578493" y="1328285"/>
            <a:ext cx="3997186" cy="3161827"/>
          </a:xfrm>
          <a:prstGeom prst="roundRect">
            <a:avLst>
              <a:gd name="adj" fmla="val 5128"/>
            </a:avLst>
          </a:prstGeom>
          <a:gradFill>
            <a:gsLst>
              <a:gs pos="0">
                <a:srgbClr val="AEEFFC">
                  <a:alpha val="0"/>
                </a:srgbClr>
              </a:gs>
              <a:gs pos="100000">
                <a:srgbClr val="9BEBFB">
                  <a:alpha val="4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6" name="矩形: 圓角 53">
            <a:extLst>
              <a:ext uri="{FF2B5EF4-FFF2-40B4-BE49-F238E27FC236}">
                <a16:creationId xmlns:a16="http://schemas.microsoft.com/office/drawing/2014/main" id="{C28B5EA4-5AC9-46D0-9BC1-9C00286F8A7F}"/>
              </a:ext>
            </a:extLst>
          </p:cNvPr>
          <p:cNvSpPr/>
          <p:nvPr/>
        </p:nvSpPr>
        <p:spPr>
          <a:xfrm>
            <a:off x="4583846" y="1328016"/>
            <a:ext cx="3985403" cy="2317926"/>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sp>
        <p:nvSpPr>
          <p:cNvPr id="7" name="矩形: 圓角 6">
            <a:extLst>
              <a:ext uri="{FF2B5EF4-FFF2-40B4-BE49-F238E27FC236}">
                <a16:creationId xmlns:a16="http://schemas.microsoft.com/office/drawing/2014/main" id="{DE4072E7-17FC-4A6C-A848-473E4CE90D7C}"/>
              </a:ext>
            </a:extLst>
          </p:cNvPr>
          <p:cNvSpPr/>
          <p:nvPr/>
        </p:nvSpPr>
        <p:spPr>
          <a:xfrm rot="10800000">
            <a:off x="457919" y="1328015"/>
            <a:ext cx="3997186" cy="3161826"/>
          </a:xfrm>
          <a:prstGeom prst="roundRect">
            <a:avLst>
              <a:gd name="adj" fmla="val 5128"/>
            </a:avLst>
          </a:prstGeom>
          <a:gradFill>
            <a:gsLst>
              <a:gs pos="0">
                <a:srgbClr val="73E3F9">
                  <a:alpha val="0"/>
                </a:srgbClr>
              </a:gs>
              <a:gs pos="100000">
                <a:srgbClr val="73E3F9">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8" name="文字方塊 7">
            <a:extLst>
              <a:ext uri="{FF2B5EF4-FFF2-40B4-BE49-F238E27FC236}">
                <a16:creationId xmlns:a16="http://schemas.microsoft.com/office/drawing/2014/main" id="{4C207531-2253-4E3E-9F12-B49519C21C12}"/>
              </a:ext>
            </a:extLst>
          </p:cNvPr>
          <p:cNvSpPr txBox="1"/>
          <p:nvPr/>
        </p:nvSpPr>
        <p:spPr>
          <a:xfrm>
            <a:off x="4881764" y="1703575"/>
            <a:ext cx="1207970" cy="213918"/>
          </a:xfrm>
          <a:prstGeom prst="rect">
            <a:avLst/>
          </a:prstGeom>
          <a:noFill/>
        </p:spPr>
        <p:txBody>
          <a:bodyPr wrap="none" rtlCol="0">
            <a:spAutoFit/>
          </a:bodyPr>
          <a:lstStyle/>
          <a:p>
            <a:r>
              <a:rPr lang="en-US" altLang="zh-TW" sz="1400" b="1">
                <a:solidFill>
                  <a:srgbClr val="C00000"/>
                </a:solidFill>
                <a:latin typeface="Arial" panose="020B0604020202020204" pitchFamily="34" charset="0"/>
                <a:cs typeface="Arial" panose="020B0604020202020204" pitchFamily="34" charset="0"/>
              </a:rPr>
              <a:t>Production Server</a:t>
            </a:r>
            <a:endParaRPr lang="zh-TW" altLang="en-US" sz="1400" b="1">
              <a:solidFill>
                <a:srgbClr val="C00000"/>
              </a:solidFill>
              <a:latin typeface="Arial" panose="020B0604020202020204" pitchFamily="34" charset="0"/>
              <a:cs typeface="Arial" panose="020B0604020202020204" pitchFamily="34" charset="0"/>
            </a:endParaRPr>
          </a:p>
        </p:txBody>
      </p:sp>
      <p:grpSp>
        <p:nvGrpSpPr>
          <p:cNvPr id="9" name="群組 8">
            <a:extLst>
              <a:ext uri="{FF2B5EF4-FFF2-40B4-BE49-F238E27FC236}">
                <a16:creationId xmlns:a16="http://schemas.microsoft.com/office/drawing/2014/main" id="{4D5DB653-2266-4022-B7BB-B3A8071B0FBD}"/>
              </a:ext>
            </a:extLst>
          </p:cNvPr>
          <p:cNvGrpSpPr/>
          <p:nvPr/>
        </p:nvGrpSpPr>
        <p:grpSpPr>
          <a:xfrm>
            <a:off x="2950618" y="3834042"/>
            <a:ext cx="1336515" cy="256156"/>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10" name="手繪多邊形: 圖案 9">
              <a:extLst>
                <a:ext uri="{FF2B5EF4-FFF2-40B4-BE49-F238E27FC236}">
                  <a16:creationId xmlns:a16="http://schemas.microsoft.com/office/drawing/2014/main" id="{F02DF4E0-3378-43D9-92EC-B2D3A201BF92}"/>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11" name="手繪多邊形: 圖案 10">
              <a:extLst>
                <a:ext uri="{FF2B5EF4-FFF2-40B4-BE49-F238E27FC236}">
                  <a16:creationId xmlns:a16="http://schemas.microsoft.com/office/drawing/2014/main" id="{4034FE09-2A6E-43FB-ADFF-1B24B760EC28}"/>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12" name="手繪多邊形: 圖案 11">
              <a:extLst>
                <a:ext uri="{FF2B5EF4-FFF2-40B4-BE49-F238E27FC236}">
                  <a16:creationId xmlns:a16="http://schemas.microsoft.com/office/drawing/2014/main" id="{E3CD1538-5D9C-4DA3-B26B-3BB3D9D3AB07}"/>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3" name="手繪多邊形: 圖案 12">
              <a:extLst>
                <a:ext uri="{FF2B5EF4-FFF2-40B4-BE49-F238E27FC236}">
                  <a16:creationId xmlns:a16="http://schemas.microsoft.com/office/drawing/2014/main" id="{DCC135B1-05AE-436E-BCFB-6D956CFACAA7}"/>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A52B1BAC-B6BD-4C1F-A85A-6EFC06B446D3}"/>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5" name="手繪多邊形: 圖案 14">
              <a:extLst>
                <a:ext uri="{FF2B5EF4-FFF2-40B4-BE49-F238E27FC236}">
                  <a16:creationId xmlns:a16="http://schemas.microsoft.com/office/drawing/2014/main" id="{3C3B003D-447A-465C-A306-01B20091A5C6}"/>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6" name="手繪多邊形: 圖案 15">
              <a:extLst>
                <a:ext uri="{FF2B5EF4-FFF2-40B4-BE49-F238E27FC236}">
                  <a16:creationId xmlns:a16="http://schemas.microsoft.com/office/drawing/2014/main" id="{5D018226-403A-4273-9AF5-BF8E21A9D8BC}"/>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F87287A2-2C60-4BD6-B51A-FCCF8788F524}"/>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8" name="手繪多邊形: 圖案 17">
              <a:extLst>
                <a:ext uri="{FF2B5EF4-FFF2-40B4-BE49-F238E27FC236}">
                  <a16:creationId xmlns:a16="http://schemas.microsoft.com/office/drawing/2014/main" id="{B343C692-06FB-4610-A4CA-17358B5A61EC}"/>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9" name="手繪多邊形: 圖案 18">
              <a:extLst>
                <a:ext uri="{FF2B5EF4-FFF2-40B4-BE49-F238E27FC236}">
                  <a16:creationId xmlns:a16="http://schemas.microsoft.com/office/drawing/2014/main" id="{636FCC27-AA26-473A-8220-883B3349F2AC}"/>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58F2A98D-0B6F-4000-8141-CA7C87BB7373}"/>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1" name="手繪多邊形: 圖案 20">
              <a:extLst>
                <a:ext uri="{FF2B5EF4-FFF2-40B4-BE49-F238E27FC236}">
                  <a16:creationId xmlns:a16="http://schemas.microsoft.com/office/drawing/2014/main" id="{59CF8CFB-7171-421F-8238-333D25C5FDC8}"/>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22" name="手繪多邊形: 圖案 21">
              <a:extLst>
                <a:ext uri="{FF2B5EF4-FFF2-40B4-BE49-F238E27FC236}">
                  <a16:creationId xmlns:a16="http://schemas.microsoft.com/office/drawing/2014/main" id="{B532E4D1-6BE2-4FD8-84C2-F94E942677E1}"/>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3" name="手繪多邊形: 圖案 22">
              <a:extLst>
                <a:ext uri="{FF2B5EF4-FFF2-40B4-BE49-F238E27FC236}">
                  <a16:creationId xmlns:a16="http://schemas.microsoft.com/office/drawing/2014/main" id="{A5478CB3-BF8E-4795-96FD-F5B1261B386C}"/>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F21AAF5B-976F-4C6D-BC74-B540E22BE42F}"/>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17776A58-B66C-4CB2-BAAB-968B66955095}"/>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CB2C3015-96C8-478D-81EE-1A91C471D5F8}"/>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AD7EF9B5-39E4-4770-9D2E-D9925B09B311}"/>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6003CA66-FBE2-4C94-93C7-1B53E98ACE63}"/>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B075AE7B-88CF-4B81-AC75-6733BF4EC0E4}"/>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BA86F2DD-73BA-49FB-B13A-5B7527728451}"/>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980EBF34-D2CF-4250-804E-64CD83A542C3}"/>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55FDEFAA-F9E9-4C0A-8FFB-781F82CEDDBD}"/>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6DBED11E-3196-452E-A2FB-686D226446CB}"/>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735CEC39-838A-47B0-853C-D4BF614AEDE5}"/>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275EB123-2091-45C9-8986-00A058741CE0}"/>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3039CAAB-538A-47F5-8A50-B155EB7183B8}"/>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51A89C08-B87B-493A-9196-57C7895CB1F8}"/>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B943A889-B9F0-4A64-83E5-B0FD91C3A08D}"/>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39F97167-E7D8-499D-B274-388C042C84DF}"/>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F30F3383-AEBA-4C90-94E0-47E2BDD6D1F5}"/>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045D127B-F88E-4818-949A-69F3A321322C}"/>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9C9F3149-883B-4892-B034-EE8D22904DFE}"/>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A5FD64C9-0BAA-4AF4-8CE0-087E05CB2EC5}"/>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14EFB3AA-73B3-4B45-A783-579830450D24}"/>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F974022F-34CF-4D05-8444-E2FF7F9BEE45}"/>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59505565-13CF-46C5-9E42-FA9E06AF5AE4}"/>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B53D8660-74E1-4308-AA36-27958163C142}"/>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C9B4B36E-9145-442C-B3EC-2BF615567803}"/>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8835E1B1-79D9-4B75-82E0-565A6FAD8387}"/>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CF301577-968D-40F3-A1E9-627DC8DF8FB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sp>
        <p:nvSpPr>
          <p:cNvPr id="51" name="矩形: 圓角 53">
            <a:extLst>
              <a:ext uri="{FF2B5EF4-FFF2-40B4-BE49-F238E27FC236}">
                <a16:creationId xmlns:a16="http://schemas.microsoft.com/office/drawing/2014/main" id="{700A0024-7DB9-446A-A0D4-1A2E52AB77D8}"/>
              </a:ext>
            </a:extLst>
          </p:cNvPr>
          <p:cNvSpPr/>
          <p:nvPr/>
        </p:nvSpPr>
        <p:spPr>
          <a:xfrm>
            <a:off x="469010" y="1328016"/>
            <a:ext cx="3985403" cy="2317926"/>
          </a:xfrm>
          <a:prstGeom prst="roundRect">
            <a:avLst>
              <a:gd name="adj" fmla="val 5085"/>
            </a:avLst>
          </a:prstGeom>
          <a:noFill/>
          <a:ln w="28575" cap="flat">
            <a:gradFill>
              <a:gsLst>
                <a:gs pos="0">
                  <a:srgbClr val="0D0B64"/>
                </a:gs>
                <a:gs pos="77000">
                  <a:srgbClr val="274DA5">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cxnSp>
        <p:nvCxnSpPr>
          <p:cNvPr id="52" name="直線單箭頭接點 915">
            <a:extLst>
              <a:ext uri="{FF2B5EF4-FFF2-40B4-BE49-F238E27FC236}">
                <a16:creationId xmlns:a16="http://schemas.microsoft.com/office/drawing/2014/main" id="{808DF0B1-1124-46EC-9159-7C95C3D85269}"/>
              </a:ext>
            </a:extLst>
          </p:cNvPr>
          <p:cNvCxnSpPr>
            <a:cxnSpLocks/>
          </p:cNvCxnSpPr>
          <p:nvPr/>
        </p:nvCxnSpPr>
        <p:spPr>
          <a:xfrm>
            <a:off x="1334901" y="2574243"/>
            <a:ext cx="0" cy="648756"/>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4AD9C3FF-7024-4DED-9116-4B8F2305BBB7}"/>
              </a:ext>
            </a:extLst>
          </p:cNvPr>
          <p:cNvGrpSpPr/>
          <p:nvPr/>
        </p:nvGrpSpPr>
        <p:grpSpPr>
          <a:xfrm>
            <a:off x="874137" y="1869325"/>
            <a:ext cx="907156" cy="704916"/>
            <a:chOff x="-1775124" y="4074892"/>
            <a:chExt cx="620254" cy="492851"/>
          </a:xfrm>
          <a:gradFill>
            <a:gsLst>
              <a:gs pos="0">
                <a:srgbClr val="193093"/>
              </a:gs>
              <a:gs pos="100000">
                <a:srgbClr val="32599E"/>
              </a:gs>
            </a:gsLst>
            <a:lin ang="0" scaled="0"/>
          </a:gradFill>
          <a:effectLst>
            <a:outerShdw blurRad="50800" dist="38100" dir="2700000" algn="tl" rotWithShape="0">
              <a:prstClr val="black">
                <a:alpha val="40000"/>
              </a:prstClr>
            </a:outerShdw>
          </a:effectLst>
        </p:grpSpPr>
        <p:sp>
          <p:nvSpPr>
            <p:cNvPr id="54" name="手繪多邊形: 圖案 53">
              <a:extLst>
                <a:ext uri="{FF2B5EF4-FFF2-40B4-BE49-F238E27FC236}">
                  <a16:creationId xmlns:a16="http://schemas.microsoft.com/office/drawing/2014/main" id="{099D487A-4608-4534-8761-41CDD189331F}"/>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A47F127B-C057-4B30-B0B8-8BFDC204532D}"/>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A2C28978-FB24-4F97-828A-EEA45005E320}"/>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p>
          </p:txBody>
        </p:sp>
      </p:grpSp>
      <p:cxnSp>
        <p:nvCxnSpPr>
          <p:cNvPr id="57" name="直線單箭頭接點 915">
            <a:extLst>
              <a:ext uri="{FF2B5EF4-FFF2-40B4-BE49-F238E27FC236}">
                <a16:creationId xmlns:a16="http://schemas.microsoft.com/office/drawing/2014/main" id="{5A433D8C-E7CD-4EA2-8FC5-FC40C0FD49DB}"/>
              </a:ext>
            </a:extLst>
          </p:cNvPr>
          <p:cNvCxnSpPr>
            <a:cxnSpLocks/>
          </p:cNvCxnSpPr>
          <p:nvPr/>
        </p:nvCxnSpPr>
        <p:spPr>
          <a:xfrm>
            <a:off x="1949518" y="3948880"/>
            <a:ext cx="952247" cy="0"/>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63" name="矩形 901">
            <a:extLst>
              <a:ext uri="{FF2B5EF4-FFF2-40B4-BE49-F238E27FC236}">
                <a16:creationId xmlns:a16="http://schemas.microsoft.com/office/drawing/2014/main" id="{F525F459-4C51-45F9-99A9-5BB3542D5BF8}"/>
              </a:ext>
            </a:extLst>
          </p:cNvPr>
          <p:cNvSpPr/>
          <p:nvPr/>
        </p:nvSpPr>
        <p:spPr>
          <a:xfrm>
            <a:off x="732764" y="2792280"/>
            <a:ext cx="465941" cy="181830"/>
          </a:xfrm>
          <a:prstGeom prst="rect">
            <a:avLst/>
          </a:prstGeom>
        </p:spPr>
        <p:txBody>
          <a:bodyPr wrap="none" anchor="t">
            <a:spAutoFit/>
          </a:bodyPr>
          <a:lstStyle/>
          <a:p>
            <a:r>
              <a:rPr lang="en-US" altLang="zh-TW" sz="1100" b="1">
                <a:solidFill>
                  <a:srgbClr val="274DA5"/>
                </a:solidFill>
                <a:latin typeface="Arial" panose="020B0604020202020204" pitchFamily="34" charset="0"/>
                <a:ea typeface="Microsoft JhengHei"/>
                <a:cs typeface="Arial" panose="020B0604020202020204" pitchFamily="34" charset="0"/>
              </a:rPr>
              <a:t>Normal</a:t>
            </a:r>
            <a:endParaRPr lang="en-US" sz="1100">
              <a:solidFill>
                <a:srgbClr val="274DA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4" name="矩形 901">
            <a:extLst>
              <a:ext uri="{FF2B5EF4-FFF2-40B4-BE49-F238E27FC236}">
                <a16:creationId xmlns:a16="http://schemas.microsoft.com/office/drawing/2014/main" id="{DA1E80EC-A61F-4B50-A65B-B953D727BA9D}"/>
              </a:ext>
            </a:extLst>
          </p:cNvPr>
          <p:cNvSpPr/>
          <p:nvPr/>
        </p:nvSpPr>
        <p:spPr>
          <a:xfrm>
            <a:off x="615072" y="4194250"/>
            <a:ext cx="1305035" cy="181830"/>
          </a:xfrm>
          <a:prstGeom prst="rect">
            <a:avLst/>
          </a:prstGeom>
        </p:spPr>
        <p:txBody>
          <a:bodyPr wrap="square" anchor="t">
            <a:spAutoFit/>
          </a:bodyPr>
          <a:lstStyle/>
          <a:p>
            <a:pPr algn="ctr"/>
            <a:r>
              <a:rPr lang="en-US" altLang="zh-TW" sz="1100" b="1">
                <a:solidFill>
                  <a:srgbClr val="1F3F85"/>
                </a:solidFill>
                <a:latin typeface="Arial" panose="020B0604020202020204" pitchFamily="34" charset="0"/>
                <a:ea typeface="Microsoft JhengHei"/>
                <a:cs typeface="Arial" panose="020B0604020202020204" pitchFamily="34" charset="0"/>
              </a:rPr>
              <a:t>Primary NAS</a:t>
            </a:r>
            <a:endParaRPr lang="en-US" sz="1100">
              <a:solidFill>
                <a:srgbClr val="1F3F8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5" name="矩形 901">
            <a:extLst>
              <a:ext uri="{FF2B5EF4-FFF2-40B4-BE49-F238E27FC236}">
                <a16:creationId xmlns:a16="http://schemas.microsoft.com/office/drawing/2014/main" id="{BABDFD95-5835-45E4-B82C-E3C64684D5D1}"/>
              </a:ext>
            </a:extLst>
          </p:cNvPr>
          <p:cNvSpPr/>
          <p:nvPr/>
        </p:nvSpPr>
        <p:spPr>
          <a:xfrm>
            <a:off x="2975949" y="4149421"/>
            <a:ext cx="1305035" cy="181830"/>
          </a:xfrm>
          <a:prstGeom prst="rect">
            <a:avLst/>
          </a:prstGeom>
        </p:spPr>
        <p:txBody>
          <a:bodyPr wrap="square" anchor="t">
            <a:spAutoFit/>
          </a:bodyPr>
          <a:lstStyle/>
          <a:p>
            <a:pPr algn="ctr"/>
            <a:r>
              <a:rPr lang="en-US" altLang="zh-TW" sz="1100" b="1">
                <a:solidFill>
                  <a:srgbClr val="1F3F85"/>
                </a:solidFill>
                <a:latin typeface="Arial" panose="020B0604020202020204" pitchFamily="34" charset="0"/>
                <a:ea typeface="Microsoft JhengHei"/>
                <a:cs typeface="Arial" panose="020B0604020202020204" pitchFamily="34" charset="0"/>
              </a:rPr>
              <a:t>Secondary NAS</a:t>
            </a:r>
            <a:endParaRPr lang="en-US" sz="1100">
              <a:solidFill>
                <a:srgbClr val="1F3F8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6" name="矩形 901">
            <a:extLst>
              <a:ext uri="{FF2B5EF4-FFF2-40B4-BE49-F238E27FC236}">
                <a16:creationId xmlns:a16="http://schemas.microsoft.com/office/drawing/2014/main" id="{E9CDD8C0-62B2-4C88-837D-2775940D8EC5}"/>
              </a:ext>
            </a:extLst>
          </p:cNvPr>
          <p:cNvSpPr/>
          <p:nvPr/>
        </p:nvSpPr>
        <p:spPr>
          <a:xfrm>
            <a:off x="1767026" y="3722295"/>
            <a:ext cx="1305035" cy="253916"/>
          </a:xfrm>
          <a:prstGeom prst="rect">
            <a:avLst/>
          </a:prstGeom>
        </p:spPr>
        <p:txBody>
          <a:bodyPr wrap="square" anchor="t">
            <a:spAutoFit/>
          </a:bodyPr>
          <a:lstStyle/>
          <a:p>
            <a:pPr algn="ctr"/>
            <a:r>
              <a:rPr lang="en-US" altLang="zh-TW" sz="1000" b="1">
                <a:solidFill>
                  <a:srgbClr val="C00000"/>
                </a:solidFill>
                <a:latin typeface="Arial" panose="020B0604020202020204" pitchFamily="34" charset="0"/>
                <a:ea typeface="Microsoft JhengHei"/>
                <a:cs typeface="Arial" panose="020B0604020202020204" pitchFamily="34" charset="0"/>
              </a:rPr>
              <a:t>By schedule</a:t>
            </a:r>
            <a:endParaRPr lang="en-US" sz="1000">
              <a:solidFill>
                <a:srgbClr val="C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7" name="矩形 901">
            <a:extLst>
              <a:ext uri="{FF2B5EF4-FFF2-40B4-BE49-F238E27FC236}">
                <a16:creationId xmlns:a16="http://schemas.microsoft.com/office/drawing/2014/main" id="{50BCDB10-51B7-43CA-8F85-AF38AD37FAFE}"/>
              </a:ext>
            </a:extLst>
          </p:cNvPr>
          <p:cNvSpPr/>
          <p:nvPr/>
        </p:nvSpPr>
        <p:spPr>
          <a:xfrm>
            <a:off x="1785168" y="3997029"/>
            <a:ext cx="1305035" cy="165787"/>
          </a:xfrm>
          <a:prstGeom prst="rect">
            <a:avLst/>
          </a:prstGeom>
        </p:spPr>
        <p:txBody>
          <a:bodyPr wrap="square" anchor="t">
            <a:spAutoFit/>
          </a:bodyPr>
          <a:lstStyle/>
          <a:p>
            <a:pPr algn="ctr"/>
            <a:r>
              <a:rPr lang="en-US" altLang="zh-TW" sz="950" b="1">
                <a:solidFill>
                  <a:srgbClr val="274DA5"/>
                </a:solidFill>
                <a:latin typeface="Arial" panose="020B0604020202020204" pitchFamily="34" charset="0"/>
                <a:ea typeface="Microsoft JhengHei"/>
                <a:cs typeface="Arial" panose="020B0604020202020204" pitchFamily="34" charset="0"/>
              </a:rPr>
              <a:t>Snapshot send</a:t>
            </a:r>
            <a:endParaRPr lang="en-US" sz="950">
              <a:solidFill>
                <a:srgbClr val="274DA5"/>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68" name="群組 67">
            <a:extLst>
              <a:ext uri="{FF2B5EF4-FFF2-40B4-BE49-F238E27FC236}">
                <a16:creationId xmlns:a16="http://schemas.microsoft.com/office/drawing/2014/main" id="{24AA6EF0-B143-4D05-9F72-6A5451A8112E}"/>
              </a:ext>
            </a:extLst>
          </p:cNvPr>
          <p:cNvGrpSpPr/>
          <p:nvPr/>
        </p:nvGrpSpPr>
        <p:grpSpPr>
          <a:xfrm>
            <a:off x="7090821" y="3825871"/>
            <a:ext cx="1336515" cy="256156"/>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69" name="手繪多邊形: 圖案 68">
              <a:extLst>
                <a:ext uri="{FF2B5EF4-FFF2-40B4-BE49-F238E27FC236}">
                  <a16:creationId xmlns:a16="http://schemas.microsoft.com/office/drawing/2014/main" id="{67863B4B-D759-4954-85E2-481B5D98F119}"/>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BC3E0317-DB9C-4CF1-8E75-30BE4598CAFF}"/>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7AB5414C-A1DC-4BC9-AF2C-75CDCAFFE42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822694A0-317A-4C86-91C9-4FFEF0C511E4}"/>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C6818C61-3AAB-4698-9A2F-91D0A66B3E5C}"/>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8665BA37-AF64-44C9-A1B7-479F9548CD1B}"/>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9298841D-516E-499D-B2FC-17C6FF9982F4}"/>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54059617-FB08-4337-BA24-31FDE4DB5537}"/>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5806155E-9656-453E-B8D0-B8A881C07367}"/>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B71294CF-35AA-41E2-A2E8-571AAE3BCFD7}"/>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E69F45BA-447A-4A96-B1E9-55C4B193D45A}"/>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5C11F24C-E2A9-448F-9715-6DDB324BA0CA}"/>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6C833438-9F77-4685-BAB3-C92C98F6AC10}"/>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8C036D31-DD05-4EAF-A26B-5EAFB16B1309}"/>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39B84A27-A2ED-4A4D-B7FD-15FA64217E41}"/>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E30CA93A-1F87-4B8B-BF6D-19042749F524}"/>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A4C74C4E-1014-439F-BD1B-D351DCCCD0EE}"/>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1BA2DB34-8791-4AC6-A09E-4B08F910C5A3}"/>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AA39F9E8-0826-41FD-B3CB-24B9C4B3DF9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090EF563-0D63-4795-ABC3-EC92A124F295}"/>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41CA087C-95FF-4FB6-867E-E8D579BFEC72}"/>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4FFFE67D-7420-4C23-BA94-AE3DC57955B6}"/>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FB4C29B6-DDD9-499E-9F9A-4E18E6C2D747}"/>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872B27AC-16CF-4442-9CEE-1506B4A36D09}"/>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291EB3C0-1A6F-458C-9870-56C13A65D61B}"/>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63D8A37F-838A-4D62-B600-C3F4F7AA0533}"/>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9F0D20F8-8408-4B6D-8C36-747490643170}"/>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F72CF418-D1D7-4B70-B6C7-9865642AB3F2}"/>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9B18B769-824E-41BB-8AD3-423621829CB8}"/>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62E9FA34-A924-4D90-AB6A-9B5A93169F61}"/>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84F9FE36-2F67-46DA-A790-C3EB7CEAEFE6}"/>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B2943DB3-9BFA-4D69-9298-3E1E08E8ADEF}"/>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50A745DC-B058-440A-8DE1-2E620A0705BD}"/>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9EC4FD20-40EE-40C1-AC18-136E92109AAC}"/>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48C1F1C0-B44F-415F-B93C-D6A227E9ECAD}"/>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21748E99-D636-4947-BE8C-90A2011F3756}"/>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95A0CFBA-D823-45DE-B420-0BB2D2686F78}"/>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A3900A12-2D9A-4E3C-9D51-FD9F378025FD}"/>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75CCF799-E1F4-4828-94B6-683E66A629D1}"/>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2E4CD6D0-7BDF-48DD-B4DD-6388C1CAF5B0}"/>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3CE8720C-FD0B-4E59-AA77-68A09BEB39CB}"/>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cxnSp>
        <p:nvCxnSpPr>
          <p:cNvPr id="115" name="直線單箭頭接點 915">
            <a:extLst>
              <a:ext uri="{FF2B5EF4-FFF2-40B4-BE49-F238E27FC236}">
                <a16:creationId xmlns:a16="http://schemas.microsoft.com/office/drawing/2014/main" id="{1C2D8E79-FBC2-4A88-A794-9AE532297856}"/>
              </a:ext>
            </a:extLst>
          </p:cNvPr>
          <p:cNvCxnSpPr>
            <a:cxnSpLocks/>
          </p:cNvCxnSpPr>
          <p:nvPr/>
        </p:nvCxnSpPr>
        <p:spPr>
          <a:xfrm>
            <a:off x="5402891" y="2137163"/>
            <a:ext cx="0" cy="1085836"/>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6" name="矩形 901">
            <a:extLst>
              <a:ext uri="{FF2B5EF4-FFF2-40B4-BE49-F238E27FC236}">
                <a16:creationId xmlns:a16="http://schemas.microsoft.com/office/drawing/2014/main" id="{EBC5AE23-CBF0-4A1F-900E-16F3A00D2C7B}"/>
              </a:ext>
            </a:extLst>
          </p:cNvPr>
          <p:cNvSpPr/>
          <p:nvPr/>
        </p:nvSpPr>
        <p:spPr>
          <a:xfrm>
            <a:off x="4805654" y="2570690"/>
            <a:ext cx="465941" cy="181830"/>
          </a:xfrm>
          <a:prstGeom prst="rect">
            <a:avLst/>
          </a:prstGeom>
        </p:spPr>
        <p:txBody>
          <a:bodyPr wrap="none" anchor="t">
            <a:spAutoFit/>
          </a:bodyPr>
          <a:lstStyle/>
          <a:p>
            <a:r>
              <a:rPr lang="en-US" altLang="zh-TW" sz="1100" b="1">
                <a:solidFill>
                  <a:srgbClr val="274DA5"/>
                </a:solidFill>
                <a:latin typeface="Arial" panose="020B0604020202020204" pitchFamily="34" charset="0"/>
                <a:ea typeface="Microsoft JhengHei"/>
                <a:cs typeface="Arial" panose="020B0604020202020204" pitchFamily="34" charset="0"/>
              </a:rPr>
              <a:t>Normal</a:t>
            </a:r>
            <a:endParaRPr lang="en-US" sz="1100">
              <a:solidFill>
                <a:srgbClr val="274DA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7" name="矩形 901">
            <a:extLst>
              <a:ext uri="{FF2B5EF4-FFF2-40B4-BE49-F238E27FC236}">
                <a16:creationId xmlns:a16="http://schemas.microsoft.com/office/drawing/2014/main" id="{4F0D2130-106B-4FD5-ACFA-74C233A4BC4C}"/>
              </a:ext>
            </a:extLst>
          </p:cNvPr>
          <p:cNvSpPr/>
          <p:nvPr/>
        </p:nvSpPr>
        <p:spPr>
          <a:xfrm>
            <a:off x="4746220" y="4194620"/>
            <a:ext cx="1305035" cy="181830"/>
          </a:xfrm>
          <a:prstGeom prst="rect">
            <a:avLst/>
          </a:prstGeom>
        </p:spPr>
        <p:txBody>
          <a:bodyPr wrap="square" anchor="t">
            <a:spAutoFit/>
          </a:bodyPr>
          <a:lstStyle/>
          <a:p>
            <a:pPr algn="ctr"/>
            <a:r>
              <a:rPr lang="en-US" altLang="zh-TW" sz="1100" b="1">
                <a:solidFill>
                  <a:srgbClr val="1F3F85"/>
                </a:solidFill>
                <a:latin typeface="Arial" panose="020B0604020202020204" pitchFamily="34" charset="0"/>
                <a:ea typeface="Microsoft JhengHei"/>
                <a:cs typeface="Arial" panose="020B0604020202020204" pitchFamily="34" charset="0"/>
              </a:rPr>
              <a:t>Primary NAS</a:t>
            </a:r>
            <a:endParaRPr lang="en-US" sz="1100">
              <a:solidFill>
                <a:srgbClr val="1F3F8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8" name="矩形 901">
            <a:extLst>
              <a:ext uri="{FF2B5EF4-FFF2-40B4-BE49-F238E27FC236}">
                <a16:creationId xmlns:a16="http://schemas.microsoft.com/office/drawing/2014/main" id="{3F4CF34A-8D90-4C85-806F-ABDE6811F2D2}"/>
              </a:ext>
            </a:extLst>
          </p:cNvPr>
          <p:cNvSpPr/>
          <p:nvPr/>
        </p:nvSpPr>
        <p:spPr>
          <a:xfrm>
            <a:off x="7107097" y="4149791"/>
            <a:ext cx="1305035" cy="181830"/>
          </a:xfrm>
          <a:prstGeom prst="rect">
            <a:avLst/>
          </a:prstGeom>
        </p:spPr>
        <p:txBody>
          <a:bodyPr wrap="square" anchor="t">
            <a:spAutoFit/>
          </a:bodyPr>
          <a:lstStyle/>
          <a:p>
            <a:pPr algn="ctr"/>
            <a:r>
              <a:rPr lang="en-US" altLang="zh-TW" sz="1100" b="1">
                <a:solidFill>
                  <a:srgbClr val="1F3F85"/>
                </a:solidFill>
                <a:latin typeface="Arial" panose="020B0604020202020204" pitchFamily="34" charset="0"/>
                <a:ea typeface="Microsoft JhengHei"/>
                <a:cs typeface="Arial" panose="020B0604020202020204" pitchFamily="34" charset="0"/>
              </a:rPr>
              <a:t>Secondary NAS</a:t>
            </a:r>
            <a:endParaRPr lang="en-US" sz="1100">
              <a:solidFill>
                <a:srgbClr val="1F3F85"/>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19" name="直線單箭頭接點 915">
            <a:extLst>
              <a:ext uri="{FF2B5EF4-FFF2-40B4-BE49-F238E27FC236}">
                <a16:creationId xmlns:a16="http://schemas.microsoft.com/office/drawing/2014/main" id="{E4F15E62-B4B1-4DA7-9DC2-49428EA9BC74}"/>
              </a:ext>
            </a:extLst>
          </p:cNvPr>
          <p:cNvCxnSpPr>
            <a:cxnSpLocks/>
          </p:cNvCxnSpPr>
          <p:nvPr/>
        </p:nvCxnSpPr>
        <p:spPr>
          <a:xfrm>
            <a:off x="6089733" y="3946886"/>
            <a:ext cx="952247" cy="0"/>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0" name="矩形 901">
            <a:extLst>
              <a:ext uri="{FF2B5EF4-FFF2-40B4-BE49-F238E27FC236}">
                <a16:creationId xmlns:a16="http://schemas.microsoft.com/office/drawing/2014/main" id="{77F63149-C60A-4E19-A5A6-43A7B66CA894}"/>
              </a:ext>
            </a:extLst>
          </p:cNvPr>
          <p:cNvSpPr/>
          <p:nvPr/>
        </p:nvSpPr>
        <p:spPr>
          <a:xfrm>
            <a:off x="5900850" y="3918006"/>
            <a:ext cx="1305035" cy="400110"/>
          </a:xfrm>
          <a:prstGeom prst="rect">
            <a:avLst/>
          </a:prstGeom>
        </p:spPr>
        <p:txBody>
          <a:bodyPr wrap="square" anchor="t">
            <a:spAutoFit/>
          </a:bodyPr>
          <a:lstStyle/>
          <a:p>
            <a:pPr algn="ctr"/>
            <a:r>
              <a:rPr lang="en-US" altLang="zh-TW" sz="1000" b="1">
                <a:solidFill>
                  <a:srgbClr val="C00000"/>
                </a:solidFill>
                <a:latin typeface="Arial" panose="020B0604020202020204" pitchFamily="34" charset="0"/>
                <a:ea typeface="Microsoft JhengHei"/>
                <a:cs typeface="Arial" panose="020B0604020202020204" pitchFamily="34" charset="0"/>
              </a:rPr>
              <a:t>Real-time Snapshot</a:t>
            </a:r>
            <a:endParaRPr lang="en-US" sz="1000">
              <a:solidFill>
                <a:srgbClr val="C00000"/>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21" name="直線單箭頭接點 915">
            <a:extLst>
              <a:ext uri="{FF2B5EF4-FFF2-40B4-BE49-F238E27FC236}">
                <a16:creationId xmlns:a16="http://schemas.microsoft.com/office/drawing/2014/main" id="{37CE696B-957A-4D43-BCA0-C7DEAECA9A7F}"/>
              </a:ext>
            </a:extLst>
          </p:cNvPr>
          <p:cNvCxnSpPr>
            <a:cxnSpLocks/>
          </p:cNvCxnSpPr>
          <p:nvPr/>
        </p:nvCxnSpPr>
        <p:spPr>
          <a:xfrm>
            <a:off x="5695529" y="2137162"/>
            <a:ext cx="1310818" cy="1612632"/>
          </a:xfrm>
          <a:prstGeom prst="straightConnector1">
            <a:avLst/>
          </a:prstGeom>
          <a:ln w="19050" cap="rnd">
            <a:gradFill>
              <a:gsLst>
                <a:gs pos="0">
                  <a:srgbClr val="00379A"/>
                </a:gs>
                <a:gs pos="100000">
                  <a:srgbClr val="274DA5"/>
                </a:gs>
              </a:gsLst>
              <a:lin ang="5400000" scaled="1"/>
            </a:gradFill>
            <a:prstDash val="sysDash"/>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22" name="群組 121">
            <a:extLst>
              <a:ext uri="{FF2B5EF4-FFF2-40B4-BE49-F238E27FC236}">
                <a16:creationId xmlns:a16="http://schemas.microsoft.com/office/drawing/2014/main" id="{AF937037-51C5-4960-AA51-F1D3FBF32AC1}"/>
              </a:ext>
            </a:extLst>
          </p:cNvPr>
          <p:cNvGrpSpPr/>
          <p:nvPr/>
        </p:nvGrpSpPr>
        <p:grpSpPr>
          <a:xfrm>
            <a:off x="4734902" y="1957095"/>
            <a:ext cx="1494172" cy="180068"/>
            <a:chOff x="6409340" y="2839578"/>
            <a:chExt cx="2149752" cy="259074"/>
          </a:xfrm>
          <a:effectLst>
            <a:outerShdw blurRad="50800" dist="38100" dir="2700000" algn="tl" rotWithShape="0">
              <a:prstClr val="black">
                <a:alpha val="40000"/>
              </a:prstClr>
            </a:outerShdw>
          </a:effectLst>
        </p:grpSpPr>
        <p:sp>
          <p:nvSpPr>
            <p:cNvPr id="123" name="矩形: 圓角 122">
              <a:extLst>
                <a:ext uri="{FF2B5EF4-FFF2-40B4-BE49-F238E27FC236}">
                  <a16:creationId xmlns:a16="http://schemas.microsoft.com/office/drawing/2014/main" id="{5D74F49E-6188-4951-8B6F-CEC2A665DF49}"/>
                </a:ext>
              </a:extLst>
            </p:cNvPr>
            <p:cNvSpPr/>
            <p:nvPr/>
          </p:nvSpPr>
          <p:spPr>
            <a:xfrm>
              <a:off x="6410338" y="2847594"/>
              <a:ext cx="2148754" cy="251058"/>
            </a:xfrm>
            <a:prstGeom prst="roundRect">
              <a:avLst>
                <a:gd name="adj" fmla="val 9313"/>
              </a:avLst>
            </a:prstGeom>
            <a:gradFill>
              <a:gsLst>
                <a:gs pos="4000">
                  <a:srgbClr val="1B3394"/>
                </a:gs>
                <a:gs pos="100000">
                  <a:srgbClr val="3259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pic>
          <p:nvPicPr>
            <p:cNvPr id="124" name="圖形 123">
              <a:extLst>
                <a:ext uri="{FF2B5EF4-FFF2-40B4-BE49-F238E27FC236}">
                  <a16:creationId xmlns:a16="http://schemas.microsoft.com/office/drawing/2014/main" id="{670591BB-27AD-4A47-9E84-FFC92246D11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09340" y="2839578"/>
              <a:ext cx="2149751" cy="259073"/>
            </a:xfrm>
            <a:prstGeom prst="rect">
              <a:avLst/>
            </a:prstGeom>
          </p:spPr>
        </p:pic>
      </p:grpSp>
      <p:sp>
        <p:nvSpPr>
          <p:cNvPr id="125" name="矩形 901">
            <a:extLst>
              <a:ext uri="{FF2B5EF4-FFF2-40B4-BE49-F238E27FC236}">
                <a16:creationId xmlns:a16="http://schemas.microsoft.com/office/drawing/2014/main" id="{77576072-8A56-4D01-BE1A-7F4A0A304A18}"/>
              </a:ext>
            </a:extLst>
          </p:cNvPr>
          <p:cNvSpPr/>
          <p:nvPr/>
        </p:nvSpPr>
        <p:spPr>
          <a:xfrm>
            <a:off x="6470623" y="2930182"/>
            <a:ext cx="2013693" cy="261610"/>
          </a:xfrm>
          <a:prstGeom prst="rect">
            <a:avLst/>
          </a:prstGeom>
        </p:spPr>
        <p:txBody>
          <a:bodyPr wrap="none" lIns="91440" tIns="45720" rIns="91440" bIns="45720" anchor="t">
            <a:spAutoFit/>
          </a:bodyPr>
          <a:lstStyle/>
          <a:p>
            <a:r>
              <a:rPr lang="en-US" altLang="zh-TW" sz="1100" b="1">
                <a:solidFill>
                  <a:srgbClr val="274DA5"/>
                </a:solidFill>
                <a:ea typeface="Microsoft JhengHei"/>
              </a:rPr>
              <a:t>Disaster Recovery (RPO=0)</a:t>
            </a:r>
            <a:endParaRPr lang="en-US" sz="1100">
              <a:solidFill>
                <a:srgbClr val="274DA5"/>
              </a:solidFill>
              <a:ea typeface="微軟正黑體" panose="020B0604030504040204" pitchFamily="34" charset="-120"/>
            </a:endParaRPr>
          </a:p>
        </p:txBody>
      </p:sp>
      <p:sp>
        <p:nvSpPr>
          <p:cNvPr id="126" name="矩形 901">
            <a:extLst>
              <a:ext uri="{FF2B5EF4-FFF2-40B4-BE49-F238E27FC236}">
                <a16:creationId xmlns:a16="http://schemas.microsoft.com/office/drawing/2014/main" id="{82938F85-D2B6-4808-B0C9-4990F5365523}"/>
              </a:ext>
            </a:extLst>
          </p:cNvPr>
          <p:cNvSpPr/>
          <p:nvPr/>
        </p:nvSpPr>
        <p:spPr>
          <a:xfrm>
            <a:off x="5974277" y="4256125"/>
            <a:ext cx="1351696" cy="171134"/>
          </a:xfrm>
          <a:prstGeom prst="rect">
            <a:avLst/>
          </a:prstGeom>
        </p:spPr>
        <p:txBody>
          <a:bodyPr wrap="none" anchor="t">
            <a:spAutoFit/>
          </a:bodyPr>
          <a:lstStyle/>
          <a:p>
            <a:r>
              <a:rPr lang="en-US" sz="1000" b="1">
                <a:solidFill>
                  <a:schemeClr val="tx1">
                    <a:lumMod val="75000"/>
                    <a:lumOff val="25000"/>
                  </a:schemeClr>
                </a:solidFill>
                <a:latin typeface="Arial" panose="020B0604020202020204" pitchFamily="34" charset="0"/>
                <a:ea typeface="Microsoft JhengHei"/>
                <a:cs typeface="Arial" panose="020B0604020202020204" pitchFamily="34" charset="0"/>
              </a:rPr>
              <a:t>(Round Trip Latency &lt; 5ms)</a:t>
            </a:r>
            <a:endParaRPr lang="en-US" sz="10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27" name="群組 126">
            <a:extLst>
              <a:ext uri="{FF2B5EF4-FFF2-40B4-BE49-F238E27FC236}">
                <a16:creationId xmlns:a16="http://schemas.microsoft.com/office/drawing/2014/main" id="{E8269A29-469E-4DA0-B0FD-5E8CB2633708}"/>
              </a:ext>
            </a:extLst>
          </p:cNvPr>
          <p:cNvGrpSpPr/>
          <p:nvPr/>
        </p:nvGrpSpPr>
        <p:grpSpPr>
          <a:xfrm>
            <a:off x="3415112" y="3469431"/>
            <a:ext cx="434996" cy="434996"/>
            <a:chOff x="4435908" y="4889651"/>
            <a:chExt cx="759453" cy="759453"/>
          </a:xfrm>
        </p:grpSpPr>
        <p:sp>
          <p:nvSpPr>
            <p:cNvPr id="128" name="手繪多邊形: 圖案 956">
              <a:extLst>
                <a:ext uri="{FF2B5EF4-FFF2-40B4-BE49-F238E27FC236}">
                  <a16:creationId xmlns:a16="http://schemas.microsoft.com/office/drawing/2014/main" id="{6CEF0806-4EB8-44CA-B5E7-DE27BC00C1E5}"/>
                </a:ext>
              </a:extLst>
            </p:cNvPr>
            <p:cNvSpPr/>
            <p:nvPr/>
          </p:nvSpPr>
          <p:spPr>
            <a:xfrm>
              <a:off x="4435908" y="4889651"/>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pic>
          <p:nvPicPr>
            <p:cNvPr id="129" name="圖形 128">
              <a:extLst>
                <a:ext uri="{FF2B5EF4-FFF2-40B4-BE49-F238E27FC236}">
                  <a16:creationId xmlns:a16="http://schemas.microsoft.com/office/drawing/2014/main" id="{9B1F413C-8985-473D-B560-519788D55A2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45942" y="5052140"/>
              <a:ext cx="542227" cy="408344"/>
            </a:xfrm>
            <a:prstGeom prst="rect">
              <a:avLst/>
            </a:prstGeom>
            <a:effectLst>
              <a:outerShdw blurRad="50800" dist="38100" dir="2700000" algn="tl" rotWithShape="0">
                <a:prstClr val="black">
                  <a:alpha val="40000"/>
                </a:prstClr>
              </a:outerShdw>
            </a:effectLst>
          </p:spPr>
        </p:pic>
      </p:grpSp>
      <p:pic>
        <p:nvPicPr>
          <p:cNvPr id="133" name="圖片 132">
            <a:extLst>
              <a:ext uri="{FF2B5EF4-FFF2-40B4-BE49-F238E27FC236}">
                <a16:creationId xmlns:a16="http://schemas.microsoft.com/office/drawing/2014/main" id="{B9367910-1B36-4E5A-AD7A-F5DD2F1412A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p:blipFill>
        <p:spPr>
          <a:xfrm>
            <a:off x="592398" y="1327967"/>
            <a:ext cx="2745521" cy="311790"/>
          </a:xfrm>
          <a:prstGeom prst="rect">
            <a:avLst/>
          </a:prstGeom>
          <a:effectLst>
            <a:outerShdw blurRad="50800" dist="38100" dir="2700000" algn="tl" rotWithShape="0">
              <a:prstClr val="black">
                <a:alpha val="40000"/>
              </a:prstClr>
            </a:outerShdw>
          </a:effectLst>
        </p:spPr>
      </p:pic>
      <p:pic>
        <p:nvPicPr>
          <p:cNvPr id="134" name="圖片 133">
            <a:extLst>
              <a:ext uri="{FF2B5EF4-FFF2-40B4-BE49-F238E27FC236}">
                <a16:creationId xmlns:a16="http://schemas.microsoft.com/office/drawing/2014/main" id="{87956480-ACED-4B30-BE7C-F170AD13E4E1}"/>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4734878" y="1338752"/>
            <a:ext cx="2218875" cy="311790"/>
          </a:xfrm>
          <a:prstGeom prst="rect">
            <a:avLst/>
          </a:prstGeom>
          <a:effectLst>
            <a:outerShdw blurRad="50800" dist="38100" dir="2700000" algn="tl" rotWithShape="0">
              <a:prstClr val="black">
                <a:alpha val="40000"/>
              </a:prstClr>
            </a:outerShdw>
          </a:effectLst>
        </p:spPr>
      </p:pic>
      <p:sp>
        <p:nvSpPr>
          <p:cNvPr id="135" name="文字方塊 134">
            <a:extLst>
              <a:ext uri="{FF2B5EF4-FFF2-40B4-BE49-F238E27FC236}">
                <a16:creationId xmlns:a16="http://schemas.microsoft.com/office/drawing/2014/main" id="{8C8E4CAE-3A39-45D7-82C6-A01A9A4E1F4A}"/>
              </a:ext>
            </a:extLst>
          </p:cNvPr>
          <p:cNvSpPr txBox="1"/>
          <p:nvPr/>
        </p:nvSpPr>
        <p:spPr>
          <a:xfrm>
            <a:off x="235994" y="1366376"/>
            <a:ext cx="3509285" cy="276999"/>
          </a:xfrm>
          <a:prstGeom prst="rect">
            <a:avLst/>
          </a:prstGeom>
          <a:noFill/>
        </p:spPr>
        <p:txBody>
          <a:bodyPr wrap="square">
            <a:spAutoFit/>
          </a:bodyPr>
          <a:lstStyle/>
          <a:p>
            <a:pPr algn="ctr"/>
            <a:r>
              <a:rPr lang="en-US" altLang="zh-TW" sz="1200" b="1">
                <a:solidFill>
                  <a:schemeClr val="bg1"/>
                </a:solidFill>
                <a:latin typeface="Arial" panose="020B0604020202020204" pitchFamily="34" charset="0"/>
              </a:rPr>
              <a:t>Schedule </a:t>
            </a:r>
            <a:r>
              <a:rPr lang="en-US" altLang="zh-TW" sz="1200" b="1" err="1">
                <a:solidFill>
                  <a:schemeClr val="bg1"/>
                </a:solidFill>
                <a:latin typeface="Arial" panose="020B0604020202020204" pitchFamily="34" charset="0"/>
              </a:rPr>
              <a:t>SnapSync</a:t>
            </a:r>
            <a:r>
              <a:rPr lang="en-US" altLang="zh-TW" sz="1200" b="1">
                <a:solidFill>
                  <a:schemeClr val="bg1"/>
                </a:solidFill>
                <a:latin typeface="Arial" panose="020B0604020202020204" pitchFamily="34" charset="0"/>
              </a:rPr>
              <a:t>:  5min~60min</a:t>
            </a:r>
            <a:endParaRPr lang="zh-TW" altLang="en-US" sz="1200" b="1">
              <a:solidFill>
                <a:schemeClr val="bg1"/>
              </a:solidFill>
            </a:endParaRPr>
          </a:p>
        </p:txBody>
      </p:sp>
      <p:sp>
        <p:nvSpPr>
          <p:cNvPr id="136" name="文字方塊 135">
            <a:extLst>
              <a:ext uri="{FF2B5EF4-FFF2-40B4-BE49-F238E27FC236}">
                <a16:creationId xmlns:a16="http://schemas.microsoft.com/office/drawing/2014/main" id="{B0C2294B-30A2-4346-8E0C-6657265C7B32}"/>
              </a:ext>
            </a:extLst>
          </p:cNvPr>
          <p:cNvSpPr txBox="1"/>
          <p:nvPr/>
        </p:nvSpPr>
        <p:spPr>
          <a:xfrm>
            <a:off x="4722767" y="1355614"/>
            <a:ext cx="2283579" cy="276999"/>
          </a:xfrm>
          <a:prstGeom prst="rect">
            <a:avLst/>
          </a:prstGeom>
          <a:noFill/>
        </p:spPr>
        <p:txBody>
          <a:bodyPr wrap="square">
            <a:spAutoFit/>
          </a:bodyPr>
          <a:lstStyle/>
          <a:p>
            <a:pPr algn="ctr"/>
            <a:r>
              <a:rPr lang="en-US" altLang="zh-TW" sz="1200" b="1">
                <a:solidFill>
                  <a:schemeClr val="bg1"/>
                </a:solidFill>
                <a:latin typeface="Arial" panose="020B0604020202020204" pitchFamily="34" charset="0"/>
              </a:rPr>
              <a:t>Realtime </a:t>
            </a:r>
            <a:r>
              <a:rPr lang="en-US" altLang="zh-TW" sz="1200" b="1" err="1">
                <a:solidFill>
                  <a:schemeClr val="bg1"/>
                </a:solidFill>
                <a:latin typeface="Arial" panose="020B0604020202020204" pitchFamily="34" charset="0"/>
              </a:rPr>
              <a:t>SnapSync</a:t>
            </a:r>
            <a:r>
              <a:rPr lang="en-US" altLang="zh-TW" sz="1200" b="1">
                <a:solidFill>
                  <a:schemeClr val="bg1"/>
                </a:solidFill>
                <a:latin typeface="Arial" panose="020B0604020202020204" pitchFamily="34" charset="0"/>
              </a:rPr>
              <a:t>:  RPO=0</a:t>
            </a:r>
          </a:p>
        </p:txBody>
      </p:sp>
      <p:sp>
        <p:nvSpPr>
          <p:cNvPr id="143" name="文字方塊 142">
            <a:extLst>
              <a:ext uri="{FF2B5EF4-FFF2-40B4-BE49-F238E27FC236}">
                <a16:creationId xmlns:a16="http://schemas.microsoft.com/office/drawing/2014/main" id="{C8932C55-62BC-402E-97EC-6A4B5BF7EB3C}"/>
              </a:ext>
            </a:extLst>
          </p:cNvPr>
          <p:cNvSpPr txBox="1"/>
          <p:nvPr/>
        </p:nvSpPr>
        <p:spPr>
          <a:xfrm>
            <a:off x="469010" y="854605"/>
            <a:ext cx="8174087" cy="369332"/>
          </a:xfrm>
          <a:prstGeom prst="rect">
            <a:avLst/>
          </a:prstGeom>
          <a:noFill/>
        </p:spPr>
        <p:txBody>
          <a:bodyPr wrap="square">
            <a:spAutoFit/>
          </a:bodyPr>
          <a:lstStyle/>
          <a:p>
            <a:r>
              <a:rPr lang="en-US" altLang="zh-TW" sz="1800" dirty="0"/>
              <a:t>The most cost-effective backup, data protection and disaster recovery solution</a:t>
            </a:r>
            <a:endParaRPr lang="zh-TW" altLang="en-US" sz="1800" dirty="0"/>
          </a:p>
        </p:txBody>
      </p:sp>
      <p:pic>
        <p:nvPicPr>
          <p:cNvPr id="144" name="圖形 143">
            <a:extLst>
              <a:ext uri="{FF2B5EF4-FFF2-40B4-BE49-F238E27FC236}">
                <a16:creationId xmlns:a16="http://schemas.microsoft.com/office/drawing/2014/main" id="{173C6592-BC6C-4152-BCF7-BB78D99FD4A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2829" y="210413"/>
            <a:ext cx="839336" cy="579440"/>
          </a:xfrm>
          <a:prstGeom prst="rect">
            <a:avLst/>
          </a:prstGeom>
        </p:spPr>
      </p:pic>
      <p:pic>
        <p:nvPicPr>
          <p:cNvPr id="3" name="圖片 2" descr="一張含有 電腦, 微波爐, 監視器, 烤箱 的圖片&#10;&#10;自動產生的描述">
            <a:extLst>
              <a:ext uri="{FF2B5EF4-FFF2-40B4-BE49-F238E27FC236}">
                <a16:creationId xmlns:a16="http://schemas.microsoft.com/office/drawing/2014/main" id="{6C5F74E5-21D6-485A-A049-2E4B7614508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3880" y="3259811"/>
            <a:ext cx="1716334" cy="1071440"/>
          </a:xfrm>
          <a:prstGeom prst="rect">
            <a:avLst/>
          </a:prstGeom>
        </p:spPr>
      </p:pic>
      <p:grpSp>
        <p:nvGrpSpPr>
          <p:cNvPr id="130" name="群組 129">
            <a:extLst>
              <a:ext uri="{FF2B5EF4-FFF2-40B4-BE49-F238E27FC236}">
                <a16:creationId xmlns:a16="http://schemas.microsoft.com/office/drawing/2014/main" id="{67E1682F-93CA-43AF-A386-1E9CC3CE269A}"/>
              </a:ext>
            </a:extLst>
          </p:cNvPr>
          <p:cNvGrpSpPr/>
          <p:nvPr/>
        </p:nvGrpSpPr>
        <p:grpSpPr>
          <a:xfrm>
            <a:off x="1816514" y="3068672"/>
            <a:ext cx="434996" cy="434996"/>
            <a:chOff x="1633663" y="4907432"/>
            <a:chExt cx="759453" cy="759453"/>
          </a:xfrm>
        </p:grpSpPr>
        <p:sp>
          <p:nvSpPr>
            <p:cNvPr id="131" name="手繪多邊形: 圖案 956">
              <a:extLst>
                <a:ext uri="{FF2B5EF4-FFF2-40B4-BE49-F238E27FC236}">
                  <a16:creationId xmlns:a16="http://schemas.microsoft.com/office/drawing/2014/main" id="{6CEECDBA-EADF-461F-907E-107F886B569A}"/>
                </a:ext>
              </a:extLst>
            </p:cNvPr>
            <p:cNvSpPr/>
            <p:nvPr/>
          </p:nvSpPr>
          <p:spPr>
            <a:xfrm>
              <a:off x="1633663" y="4907432"/>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pic>
          <p:nvPicPr>
            <p:cNvPr id="132" name="圖形 131">
              <a:extLst>
                <a:ext uri="{FF2B5EF4-FFF2-40B4-BE49-F238E27FC236}">
                  <a16:creationId xmlns:a16="http://schemas.microsoft.com/office/drawing/2014/main" id="{74EEAC8A-7522-4281-A4E5-9D1E3F8E8E8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743697" y="5069921"/>
              <a:ext cx="542227" cy="408344"/>
            </a:xfrm>
            <a:prstGeom prst="rect">
              <a:avLst/>
            </a:prstGeom>
            <a:effectLst>
              <a:outerShdw blurRad="50800" dist="38100" dir="2700000" algn="tl" rotWithShape="0">
                <a:prstClr val="black">
                  <a:alpha val="40000"/>
                </a:prstClr>
              </a:outerShdw>
            </a:effectLst>
          </p:spPr>
        </p:pic>
      </p:grpSp>
      <p:pic>
        <p:nvPicPr>
          <p:cNvPr id="140" name="圖片 139" descr="一張含有 電腦, 微波爐, 監視器, 烤箱 的圖片&#10;&#10;自動產生的描述">
            <a:extLst>
              <a:ext uri="{FF2B5EF4-FFF2-40B4-BE49-F238E27FC236}">
                <a16:creationId xmlns:a16="http://schemas.microsoft.com/office/drawing/2014/main" id="{DA3B6F9F-5C2D-41B8-906B-96C4F183814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534151" y="3259811"/>
            <a:ext cx="1716334" cy="1071440"/>
          </a:xfrm>
          <a:prstGeom prst="rect">
            <a:avLst/>
          </a:prstGeom>
        </p:spPr>
      </p:pic>
    </p:spTree>
    <p:extLst>
      <p:ext uri="{BB962C8B-B14F-4D97-AF65-F5344CB8AC3E}">
        <p14:creationId xmlns:p14="http://schemas.microsoft.com/office/powerpoint/2010/main" val="2660737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D896FD9-8A48-441C-B344-B1A397435078}"/>
              </a:ext>
            </a:extLst>
          </p:cNvPr>
          <p:cNvSpPr/>
          <p:nvPr/>
        </p:nvSpPr>
        <p:spPr>
          <a:xfrm flipH="1">
            <a:off x="6590392" y="1435920"/>
            <a:ext cx="2012917" cy="782550"/>
          </a:xfrm>
          <a:prstGeom prst="snip2DiagRect">
            <a:avLst>
              <a:gd name="adj1" fmla="val 0"/>
              <a:gd name="adj2" fmla="val 10696"/>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333333"/>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28" name="標題 27"/>
          <p:cNvSpPr>
            <a:spLocks noGrp="1"/>
          </p:cNvSpPr>
          <p:nvPr>
            <p:ph type="title"/>
          </p:nvPr>
        </p:nvSpPr>
        <p:spPr>
          <a:xfrm>
            <a:off x="626475" y="136052"/>
            <a:ext cx="8312457" cy="998677"/>
          </a:xfrm>
        </p:spPr>
        <p:txBody>
          <a:bodyPr>
            <a:noAutofit/>
          </a:bodyPr>
          <a:lstStyle/>
          <a:p>
            <a:r>
              <a:rPr lang="en-US" altLang="zh-TW" sz="2400" dirty="0"/>
              <a:t>Optimize business efficiency with Xeon W </a:t>
            </a:r>
            <a:r>
              <a:rPr lang="en-US" altLang="zh-TW" sz="2400"/>
              <a:t>hexa-core</a:t>
            </a:r>
            <a:r>
              <a:rPr lang="en-US" altLang="zh-TW" sz="2400" dirty="0"/>
              <a:t> flagship </a:t>
            </a:r>
            <a:r>
              <a:rPr lang="en-US" altLang="zh-TW" sz="2400"/>
              <a:t>NAS</a:t>
            </a:r>
            <a:r>
              <a:rPr lang="zh-TW" altLang="en-US" sz="2400"/>
              <a:t>，</a:t>
            </a:r>
            <a:r>
              <a:rPr lang="en-US" altLang="zh-TW" sz="2400"/>
              <a:t>optional</a:t>
            </a:r>
            <a:r>
              <a:rPr lang="zh-TW" altLang="en-US" sz="2400"/>
              <a:t> </a:t>
            </a:r>
            <a:r>
              <a:rPr lang="en-US" altLang="zh-TW" sz="2400" dirty="0"/>
              <a:t>Thunderbolt </a:t>
            </a:r>
            <a:r>
              <a:rPr lang="en-US" altLang="zh-TW" sz="2400"/>
              <a:t>3</a:t>
            </a:r>
            <a:r>
              <a:rPr lang="zh-TW" altLang="en-US" sz="2400"/>
              <a:t> </a:t>
            </a:r>
            <a:r>
              <a:rPr lang="en-US" altLang="zh-TW" sz="2400" dirty="0"/>
              <a:t>for video editing</a:t>
            </a:r>
            <a:endParaRPr lang="zh-TW" altLang="en-US" sz="2400" dirty="0"/>
          </a:p>
        </p:txBody>
      </p:sp>
      <p:sp>
        <p:nvSpPr>
          <p:cNvPr id="19" name="文字方塊 18">
            <a:extLst>
              <a:ext uri="{FF2B5EF4-FFF2-40B4-BE49-F238E27FC236}">
                <a16:creationId xmlns:a16="http://schemas.microsoft.com/office/drawing/2014/main" id="{EAC03D4C-0DF0-4DE4-9EE1-EFCDC8537D41}"/>
              </a:ext>
            </a:extLst>
          </p:cNvPr>
          <p:cNvSpPr txBox="1"/>
          <p:nvPr/>
        </p:nvSpPr>
        <p:spPr>
          <a:xfrm>
            <a:off x="3455562" y="3236683"/>
            <a:ext cx="3134831" cy="155427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800" b="1" kern="1200" dirty="0">
                <a:solidFill>
                  <a:schemeClr val="tx1"/>
                </a:solidFill>
                <a:latin typeface="+mj-lt"/>
                <a:ea typeface="微軟正黑體" panose="020B0604030504040204" pitchFamily="34" charset="-120"/>
              </a:rPr>
              <a:t>TVS-h1288X-W1250-</a:t>
            </a:r>
            <a:r>
              <a:rPr lang="en-US" altLang="zh-TW" sz="1800" b="1" kern="1200" dirty="0">
                <a:solidFill>
                  <a:srgbClr val="EE6D2B"/>
                </a:solidFill>
                <a:latin typeface="+mj-lt"/>
                <a:ea typeface="微軟正黑體" panose="020B0604030504040204" pitchFamily="34" charset="-120"/>
              </a:rPr>
              <a:t>16G</a:t>
            </a: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panose="020B0604030504040204" pitchFamily="34" charset="-120"/>
              </a:rPr>
              <a:t>8 x 3.5” + 4 x 2.5”, SATA 6Gb/s </a:t>
            </a: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panose="020B0604030504040204" pitchFamily="34" charset="-120"/>
              </a:rPr>
              <a:t>Intel Xeon W-1250 6</a:t>
            </a:r>
            <a:r>
              <a:rPr lang="en-US" altLang="zh-CN" sz="1100" b="1" kern="1200" dirty="0">
                <a:solidFill>
                  <a:schemeClr val="tx1"/>
                </a:solidFill>
                <a:latin typeface="+mj-lt"/>
                <a:ea typeface="微軟正黑體" panose="020B0604030504040204" pitchFamily="34" charset="-120"/>
              </a:rPr>
              <a:t> cores/12 threads </a:t>
            </a:r>
            <a:r>
              <a:rPr lang="en-US" altLang="zh-TW" sz="1100" b="1" kern="1200" dirty="0">
                <a:solidFill>
                  <a:schemeClr val="tx1"/>
                </a:solidFill>
                <a:latin typeface="+mj-lt"/>
                <a:ea typeface="微軟正黑體" panose="020B0604030504040204" pitchFamily="34" charset="-120"/>
              </a:rPr>
              <a:t>3.3 GHz CPU, boost up to </a:t>
            </a:r>
            <a:r>
              <a:rPr lang="en-US" altLang="zh-CN" sz="1100" b="1" kern="1200" dirty="0">
                <a:solidFill>
                  <a:schemeClr val="tx1"/>
                </a:solidFill>
                <a:latin typeface="+mj-lt"/>
                <a:ea typeface="微軟正黑體" panose="020B0604030504040204" pitchFamily="34" charset="-120"/>
              </a:rPr>
              <a:t>4.7 GHz</a:t>
            </a:r>
          </a:p>
          <a:p>
            <a:pPr marL="285750" indent="-285750">
              <a:buClr>
                <a:schemeClr val="tx1"/>
              </a:buClr>
              <a:buFont typeface="Arial" panose="020B0604020202020204" pitchFamily="34" charset="0"/>
              <a:buChar char="•"/>
            </a:pPr>
            <a:r>
              <a:rPr lang="en-US" altLang="zh-TW" sz="1100" b="1" kern="1200" dirty="0">
                <a:solidFill>
                  <a:srgbClr val="EE6D2B"/>
                </a:solidFill>
                <a:latin typeface="+mj-lt"/>
                <a:ea typeface="微軟正黑體" panose="020B0604030504040204" pitchFamily="34" charset="-120"/>
              </a:rPr>
              <a:t>16GB</a:t>
            </a:r>
            <a:r>
              <a:rPr lang="en-US" altLang="zh-TW" sz="1100" b="1" kern="1200" dirty="0">
                <a:solidFill>
                  <a:schemeClr val="tx1"/>
                </a:solidFill>
                <a:latin typeface="+mj-lt"/>
                <a:ea typeface="微軟正黑體" panose="020B0604030504040204" pitchFamily="34" charset="-120"/>
              </a:rPr>
              <a:t> DDR4 ECC RAM (2 x 8GB)</a:t>
            </a: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panose="020B0604030504040204" pitchFamily="34" charset="-120"/>
              </a:rPr>
              <a:t>2 x M.2 </a:t>
            </a:r>
            <a:r>
              <a:rPr lang="en-US" altLang="zh-TW" sz="1100" b="1" kern="1200" dirty="0" err="1">
                <a:solidFill>
                  <a:schemeClr val="tx1"/>
                </a:solidFill>
                <a:latin typeface="+mj-lt"/>
                <a:ea typeface="微軟正黑體" panose="020B0604030504040204" pitchFamily="34" charset="-120"/>
              </a:rPr>
              <a:t>NVMe</a:t>
            </a:r>
            <a:r>
              <a:rPr lang="en-US" altLang="zh-TW" sz="1100" b="1" kern="1200" dirty="0">
                <a:solidFill>
                  <a:schemeClr val="tx1"/>
                </a:solidFill>
                <a:latin typeface="+mj-lt"/>
                <a:ea typeface="微軟正黑體" panose="020B0604030504040204" pitchFamily="34" charset="-120"/>
              </a:rPr>
              <a:t> PCIe Gen3 x4 SSD slots</a:t>
            </a:r>
            <a:endParaRPr lang="en-US" altLang="zh-CN" sz="1100" b="1" kern="1200" dirty="0">
              <a:solidFill>
                <a:schemeClr val="tx1"/>
              </a:solidFill>
              <a:latin typeface="+mj-lt"/>
              <a:ea typeface="微軟正黑體" panose="020B0604030504040204" pitchFamily="34" charset="-120"/>
            </a:endParaRP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panose="020B0604030504040204" pitchFamily="34" charset="-120"/>
              </a:rPr>
              <a:t>2 x 10GBASE-T ports</a:t>
            </a: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panose="020B0604030504040204" pitchFamily="34" charset="-120"/>
              </a:rPr>
              <a:t>4 x 2.5GbE</a:t>
            </a:r>
            <a:r>
              <a:rPr lang="zh-TW" altLang="en-US" sz="1100" b="1" kern="1200" dirty="0">
                <a:solidFill>
                  <a:schemeClr val="tx1"/>
                </a:solidFill>
                <a:latin typeface="+mj-lt"/>
                <a:ea typeface="微軟正黑體" panose="020B0604030504040204" pitchFamily="34" charset="-120"/>
              </a:rPr>
              <a:t> </a:t>
            </a:r>
            <a:r>
              <a:rPr lang="en-US" altLang="zh-CN" sz="1100" b="1" kern="1200" dirty="0">
                <a:solidFill>
                  <a:schemeClr val="tx1"/>
                </a:solidFill>
                <a:latin typeface="+mj-lt"/>
                <a:ea typeface="微軟正黑體" panose="020B0604030504040204" pitchFamily="34" charset="-120"/>
              </a:rPr>
              <a:t>ports</a:t>
            </a:r>
          </a:p>
        </p:txBody>
      </p:sp>
      <p:sp>
        <p:nvSpPr>
          <p:cNvPr id="24" name="文字方塊 23">
            <a:extLst>
              <a:ext uri="{FF2B5EF4-FFF2-40B4-BE49-F238E27FC236}">
                <a16:creationId xmlns:a16="http://schemas.microsoft.com/office/drawing/2014/main" id="{7295FE88-E570-4ACF-BDF5-EC95C8F4A9FC}"/>
              </a:ext>
            </a:extLst>
          </p:cNvPr>
          <p:cNvSpPr txBox="1"/>
          <p:nvPr/>
        </p:nvSpPr>
        <p:spPr>
          <a:xfrm>
            <a:off x="262606" y="3236683"/>
            <a:ext cx="3192956" cy="155427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800" b="1" kern="1200" dirty="0">
                <a:solidFill>
                  <a:schemeClr val="tx1"/>
                </a:solidFill>
                <a:latin typeface="+mj-lt"/>
                <a:ea typeface="微軟正黑體" panose="020B0604030504040204" pitchFamily="34" charset="-120"/>
              </a:rPr>
              <a:t>TVS-h1688X-W1250-</a:t>
            </a:r>
            <a:r>
              <a:rPr lang="en-US" altLang="zh-TW" sz="1800" b="1" kern="1200" dirty="0">
                <a:solidFill>
                  <a:srgbClr val="EE6D2B"/>
                </a:solidFill>
                <a:latin typeface="+mj-lt"/>
                <a:ea typeface="微軟正黑體" panose="020B0604030504040204" pitchFamily="34" charset="-120"/>
              </a:rPr>
              <a:t>32G</a:t>
            </a: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panose="020B0604030504040204" pitchFamily="34" charset="-120"/>
              </a:rPr>
              <a:t>12 x 3.5” + 4 x 2.5”, SATA 6Gb/s </a:t>
            </a: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panose="020B0604030504040204" pitchFamily="34" charset="-120"/>
              </a:rPr>
              <a:t>Intel Xeon W-1250 6 cores </a:t>
            </a:r>
            <a:r>
              <a:rPr lang="en-US" altLang="zh-CN" sz="1100" b="1" kern="1200" dirty="0">
                <a:solidFill>
                  <a:schemeClr val="tx1"/>
                </a:solidFill>
                <a:latin typeface="+mj-lt"/>
                <a:ea typeface="微軟正黑體" panose="020B0604030504040204" pitchFamily="34" charset="-120"/>
              </a:rPr>
              <a:t>/12 threads </a:t>
            </a:r>
            <a:r>
              <a:rPr lang="en-US" altLang="zh-TW" sz="1100" b="1" kern="1200" dirty="0">
                <a:solidFill>
                  <a:schemeClr val="tx1"/>
                </a:solidFill>
                <a:latin typeface="+mj-lt"/>
                <a:ea typeface="微軟正黑體" panose="020B0604030504040204" pitchFamily="34" charset="-120"/>
              </a:rPr>
              <a:t>3.3 GHz </a:t>
            </a:r>
            <a:r>
              <a:rPr lang="en-US" altLang="zh-CN" sz="1100" b="1" kern="1200" dirty="0">
                <a:solidFill>
                  <a:schemeClr val="tx1"/>
                </a:solidFill>
                <a:latin typeface="+mj-lt"/>
                <a:ea typeface="微軟正黑體" panose="020B0604030504040204" pitchFamily="34" charset="-120"/>
              </a:rPr>
              <a:t>CPU, boost up to 4.7 GHz</a:t>
            </a:r>
          </a:p>
          <a:p>
            <a:pPr marL="285750" indent="-285750">
              <a:buClr>
                <a:schemeClr val="tx1"/>
              </a:buClr>
              <a:buFont typeface="Arial" panose="020B0604020202020204" pitchFamily="34" charset="0"/>
              <a:buChar char="•"/>
            </a:pPr>
            <a:r>
              <a:rPr lang="en-US" altLang="zh-TW" sz="1100" b="1" kern="1200" dirty="0">
                <a:solidFill>
                  <a:srgbClr val="EE6D2B"/>
                </a:solidFill>
                <a:latin typeface="+mj-lt"/>
                <a:ea typeface="微軟正黑體" panose="020B0604030504040204" pitchFamily="34" charset="-120"/>
              </a:rPr>
              <a:t>32GB</a:t>
            </a:r>
            <a:r>
              <a:rPr lang="en-US" altLang="zh-TW" sz="1100" b="1" kern="1200" dirty="0">
                <a:solidFill>
                  <a:schemeClr val="tx1"/>
                </a:solidFill>
                <a:latin typeface="+mj-lt"/>
                <a:ea typeface="微軟正黑體" panose="020B0604030504040204" pitchFamily="34" charset="-120"/>
              </a:rPr>
              <a:t> DDR4 ECC RAM (2 x 16GB)</a:t>
            </a: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panose="020B0604030504040204" pitchFamily="34" charset="-120"/>
              </a:rPr>
              <a:t>2 x M.2 </a:t>
            </a:r>
            <a:r>
              <a:rPr lang="en-US" altLang="zh-TW" sz="1100" b="1" kern="1200" dirty="0" err="1">
                <a:solidFill>
                  <a:schemeClr val="tx1"/>
                </a:solidFill>
                <a:latin typeface="+mj-lt"/>
                <a:ea typeface="微軟正黑體" panose="020B0604030504040204" pitchFamily="34" charset="-120"/>
              </a:rPr>
              <a:t>NVMe</a:t>
            </a:r>
            <a:r>
              <a:rPr lang="en-US" altLang="zh-TW" sz="1100" b="1" kern="1200" dirty="0">
                <a:solidFill>
                  <a:schemeClr val="tx1"/>
                </a:solidFill>
                <a:latin typeface="+mj-lt"/>
                <a:ea typeface="微軟正黑體" panose="020B0604030504040204" pitchFamily="34" charset="-120"/>
              </a:rPr>
              <a:t> PCIe Gen3 x4 SSD slots</a:t>
            </a:r>
            <a:endParaRPr lang="en-US" altLang="zh-CN" sz="1100" b="1" kern="1200" dirty="0">
              <a:solidFill>
                <a:schemeClr val="tx1"/>
              </a:solidFill>
              <a:latin typeface="+mj-lt"/>
              <a:ea typeface="微軟正黑體" panose="020B0604030504040204" pitchFamily="34" charset="-120"/>
            </a:endParaRP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panose="020B0604030504040204" pitchFamily="34" charset="-120"/>
              </a:rPr>
              <a:t>2 x 10GBASE-T ports</a:t>
            </a:r>
          </a:p>
          <a:p>
            <a:pPr marL="285750" indent="-285750">
              <a:buClr>
                <a:schemeClr val="tx1"/>
              </a:buClr>
              <a:buFont typeface="Arial" panose="020B0604020202020204" pitchFamily="34" charset="0"/>
              <a:buChar char="•"/>
            </a:pPr>
            <a:r>
              <a:rPr lang="en-US" altLang="zh-TW" sz="1100" b="1" kern="1200" dirty="0">
                <a:solidFill>
                  <a:schemeClr val="tx1"/>
                </a:solidFill>
                <a:latin typeface="+mj-lt"/>
                <a:ea typeface="微軟正黑體" panose="020B0604030504040204" pitchFamily="34" charset="-120"/>
              </a:rPr>
              <a:t>4 x 2.5GbE ports</a:t>
            </a:r>
            <a:endParaRPr lang="en-US" altLang="zh-CN" sz="1100" b="1" kern="1200" dirty="0">
              <a:solidFill>
                <a:schemeClr val="tx1"/>
              </a:solidFill>
              <a:latin typeface="+mj-lt"/>
              <a:ea typeface="微軟正黑體" panose="020B0604030504040204" pitchFamily="34" charset="-120"/>
            </a:endParaRPr>
          </a:p>
        </p:txBody>
      </p:sp>
      <p:sp>
        <p:nvSpPr>
          <p:cNvPr id="17" name="文字方塊 16">
            <a:extLst>
              <a:ext uri="{FF2B5EF4-FFF2-40B4-BE49-F238E27FC236}">
                <a16:creationId xmlns:a16="http://schemas.microsoft.com/office/drawing/2014/main" id="{8C8F7A15-744A-0142-84C6-EF57775AC25A}"/>
              </a:ext>
            </a:extLst>
          </p:cNvPr>
          <p:cNvSpPr txBox="1"/>
          <p:nvPr/>
        </p:nvSpPr>
        <p:spPr>
          <a:xfrm>
            <a:off x="6648518" y="3236683"/>
            <a:ext cx="2420837" cy="104644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800" b="1" kern="1200" dirty="0">
                <a:solidFill>
                  <a:schemeClr val="tx1"/>
                </a:solidFill>
                <a:latin typeface="+mj-lt"/>
                <a:ea typeface="微軟正黑體"/>
              </a:rPr>
              <a:t>QXP-T32P</a:t>
            </a:r>
            <a:endParaRPr lang="en-US" altLang="zh-TW" sz="1800" b="1" kern="1200" dirty="0">
              <a:solidFill>
                <a:schemeClr val="tx1"/>
              </a:solidFill>
              <a:latin typeface="+mj-lt"/>
              <a:ea typeface="微軟正黑體" panose="020B0604030504040204" pitchFamily="34" charset="-120"/>
            </a:endParaRPr>
          </a:p>
          <a:p>
            <a:pPr marL="285750" indent="-285750">
              <a:buClr>
                <a:schemeClr val="tx1"/>
              </a:buClr>
              <a:buFont typeface="Arial" panose="020B0604020202020204" pitchFamily="34" charset="0"/>
              <a:buChar char="•"/>
            </a:pPr>
            <a:r>
              <a:rPr lang="en-US" altLang="zh-CN" sz="1100" b="1" kern="1200" dirty="0">
                <a:solidFill>
                  <a:schemeClr val="tx1"/>
                </a:solidFill>
                <a:latin typeface="+mj-lt"/>
                <a:ea typeface="微軟正黑體" panose="020B0604030504040204" pitchFamily="34" charset="-120"/>
              </a:rPr>
              <a:t>Dual-port Thunderbolt 3 card</a:t>
            </a:r>
          </a:p>
          <a:p>
            <a:pPr marL="285750" indent="-285750">
              <a:buClr>
                <a:schemeClr val="tx1"/>
              </a:buClr>
              <a:buFont typeface="Arial" panose="020B0604020202020204" pitchFamily="34" charset="0"/>
              <a:buChar char="•"/>
            </a:pPr>
            <a:r>
              <a:rPr lang="en-US" altLang="zh-CN" sz="1100" b="1" kern="1200" dirty="0">
                <a:solidFill>
                  <a:schemeClr val="tx1"/>
                </a:solidFill>
                <a:latin typeface="+mj-lt"/>
                <a:ea typeface="微軟正黑體" panose="020B0604030504040204" pitchFamily="34" charset="-120"/>
              </a:rPr>
              <a:t>Supports installing </a:t>
            </a:r>
            <a:r>
              <a:rPr lang="en-US" altLang="zh-CN" sz="1100" b="1" kern="1200" dirty="0">
                <a:solidFill>
                  <a:srgbClr val="EE6D2B"/>
                </a:solidFill>
                <a:latin typeface="+mj-lt"/>
                <a:ea typeface="微軟正黑體" panose="020B0604030504040204" pitchFamily="34" charset="-120"/>
              </a:rPr>
              <a:t>2 x</a:t>
            </a:r>
            <a:r>
              <a:rPr lang="en-US" altLang="zh-CN" sz="1100" b="1" kern="1200" dirty="0">
                <a:solidFill>
                  <a:schemeClr val="accent6"/>
                </a:solidFill>
                <a:latin typeface="+mj-lt"/>
                <a:ea typeface="微軟正黑體" panose="020B0604030504040204" pitchFamily="34" charset="-120"/>
              </a:rPr>
              <a:t> </a:t>
            </a:r>
          </a:p>
          <a:p>
            <a:pPr>
              <a:buClr>
                <a:schemeClr val="tx1"/>
              </a:buClr>
            </a:pPr>
            <a:r>
              <a:rPr lang="en-US" altLang="zh-CN" sz="1100" b="1" kern="1200" dirty="0">
                <a:solidFill>
                  <a:schemeClr val="tx1"/>
                </a:solidFill>
                <a:latin typeface="+mj-lt"/>
                <a:ea typeface="微軟正黑體"/>
              </a:rPr>
              <a:t>        QXP-T32P cards for a total of  </a:t>
            </a:r>
          </a:p>
          <a:p>
            <a:pPr>
              <a:buClr>
                <a:schemeClr val="tx1"/>
              </a:buClr>
            </a:pPr>
            <a:r>
              <a:rPr lang="en-US" altLang="zh-CN" sz="1100" b="1" kern="1200" dirty="0">
                <a:solidFill>
                  <a:schemeClr val="tx1"/>
                </a:solidFill>
                <a:latin typeface="+mj-lt"/>
                <a:ea typeface="微軟正黑體"/>
              </a:rPr>
              <a:t>        </a:t>
            </a:r>
            <a:r>
              <a:rPr lang="en-US" altLang="zh-CN" sz="1100" b="1" kern="1200" dirty="0">
                <a:solidFill>
                  <a:srgbClr val="EE6D2B"/>
                </a:solidFill>
                <a:latin typeface="+mj-lt"/>
                <a:ea typeface="微軟正黑體"/>
              </a:rPr>
              <a:t>4 x </a:t>
            </a:r>
            <a:r>
              <a:rPr lang="en-US" altLang="zh-CN" sz="1100" b="1" kern="1200" dirty="0">
                <a:solidFill>
                  <a:schemeClr val="tx1"/>
                </a:solidFill>
                <a:latin typeface="+mj-lt"/>
                <a:ea typeface="微軟正黑體" panose="020B0604030504040204" pitchFamily="34" charset="-120"/>
              </a:rPr>
              <a:t>Thunderbolt 3 ports</a:t>
            </a:r>
          </a:p>
        </p:txBody>
      </p:sp>
      <p:sp>
        <p:nvSpPr>
          <p:cNvPr id="18" name="文字方塊 17">
            <a:extLst>
              <a:ext uri="{FF2B5EF4-FFF2-40B4-BE49-F238E27FC236}">
                <a16:creationId xmlns:a16="http://schemas.microsoft.com/office/drawing/2014/main" id="{EBBA683B-D9B7-489C-8EFB-44EDB0191E5A}"/>
              </a:ext>
            </a:extLst>
          </p:cNvPr>
          <p:cNvSpPr txBox="1"/>
          <p:nvPr/>
        </p:nvSpPr>
        <p:spPr>
          <a:xfrm>
            <a:off x="6648518" y="1488620"/>
            <a:ext cx="1796322"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zh-TW" b="1" i="0" u="none" strike="noStrike" kern="0" cap="none" spc="0" normalizeH="0" baseline="0" noProof="0" dirty="0">
                <a:ln>
                  <a:noFill/>
                </a:ln>
                <a:solidFill>
                  <a:prstClr val="white"/>
                </a:solidFill>
                <a:effectLst/>
                <a:uLnTx/>
                <a:uFillTx/>
                <a:latin typeface="+mj-lt"/>
                <a:ea typeface="微軟正黑體" panose="020B0604030504040204" pitchFamily="34" charset="-120"/>
                <a:cs typeface="+mn-cs"/>
                <a:sym typeface="Arial"/>
              </a:rPr>
              <a:t>Upgrade to Thunderbolt 3 NAS</a:t>
            </a:r>
            <a:endParaRPr kumimoji="1" lang="zh-TW" altLang="en-US" b="1" i="0" u="none" strike="noStrike" kern="0" cap="none" spc="0" normalizeH="0" baseline="0" noProof="0" dirty="0">
              <a:ln>
                <a:noFill/>
              </a:ln>
              <a:solidFill>
                <a:prstClr val="white"/>
              </a:solidFill>
              <a:effectLst/>
              <a:uLnTx/>
              <a:uFillTx/>
              <a:latin typeface="+mj-lt"/>
              <a:ea typeface="微軟正黑體" panose="020B0604030504040204" pitchFamily="34" charset="-120"/>
              <a:cs typeface="+mn-cs"/>
              <a:sym typeface="Arial"/>
            </a:endParaRPr>
          </a:p>
        </p:txBody>
      </p:sp>
      <p:pic>
        <p:nvPicPr>
          <p:cNvPr id="4" name="圖片 4">
            <a:extLst>
              <a:ext uri="{FF2B5EF4-FFF2-40B4-BE49-F238E27FC236}">
                <a16:creationId xmlns:a16="http://schemas.microsoft.com/office/drawing/2014/main" id="{068F3B56-A6ED-4181-8484-102668128C0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10000"/>
                    </a14:imgEffect>
                  </a14:imgLayer>
                </a14:imgProps>
              </a:ext>
              <a:ext uri="{28A0092B-C50C-407E-A947-70E740481C1C}">
                <a14:useLocalDpi xmlns:a14="http://schemas.microsoft.com/office/drawing/2010/main"/>
              </a:ext>
            </a:extLst>
          </a:blip>
          <a:srcRect/>
          <a:stretch/>
        </p:blipFill>
        <p:spPr>
          <a:xfrm>
            <a:off x="6498056" y="1949247"/>
            <a:ext cx="2102028" cy="1314000"/>
          </a:xfrm>
          <a:prstGeom prst="rect">
            <a:avLst/>
          </a:prstGeom>
          <a:effectLst/>
        </p:spPr>
      </p:pic>
      <p:pic>
        <p:nvPicPr>
          <p:cNvPr id="2" name="圖片 1">
            <a:extLst>
              <a:ext uri="{FF2B5EF4-FFF2-40B4-BE49-F238E27FC236}">
                <a16:creationId xmlns:a16="http://schemas.microsoft.com/office/drawing/2014/main" id="{047168B7-15CD-4D53-B912-00A7B8F56D6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455998" y="1750230"/>
            <a:ext cx="2454974" cy="1534632"/>
          </a:xfrm>
          <a:prstGeom prst="rect">
            <a:avLst/>
          </a:prstGeom>
        </p:spPr>
      </p:pic>
      <p:pic>
        <p:nvPicPr>
          <p:cNvPr id="5" name="圖片 4">
            <a:extLst>
              <a:ext uri="{FF2B5EF4-FFF2-40B4-BE49-F238E27FC236}">
                <a16:creationId xmlns:a16="http://schemas.microsoft.com/office/drawing/2014/main" id="{2CF1C5B7-86DA-48EE-A31E-ADB473547DF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2244" y="1383093"/>
            <a:ext cx="2164232" cy="188112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形 11">
            <a:extLst>
              <a:ext uri="{FF2B5EF4-FFF2-40B4-BE49-F238E27FC236}">
                <a16:creationId xmlns:a16="http://schemas.microsoft.com/office/drawing/2014/main" id="{9E798796-AF28-43CD-AB15-FF0EDF383003}"/>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9483" r="-1"/>
          <a:stretch/>
        </p:blipFill>
        <p:spPr>
          <a:xfrm>
            <a:off x="-1" y="1035964"/>
            <a:ext cx="9026909" cy="3564129"/>
          </a:xfrm>
          <a:prstGeom prst="rect">
            <a:avLst/>
          </a:prstGeom>
        </p:spPr>
      </p:pic>
      <p:grpSp>
        <p:nvGrpSpPr>
          <p:cNvPr id="3" name="圖形 13">
            <a:extLst>
              <a:ext uri="{FF2B5EF4-FFF2-40B4-BE49-F238E27FC236}">
                <a16:creationId xmlns:a16="http://schemas.microsoft.com/office/drawing/2014/main" id="{F3D491EF-3F94-4858-91EE-E93B171F6C6E}"/>
              </a:ext>
            </a:extLst>
          </p:cNvPr>
          <p:cNvGrpSpPr/>
          <p:nvPr/>
        </p:nvGrpSpPr>
        <p:grpSpPr>
          <a:xfrm flipH="1">
            <a:off x="3449361" y="1250939"/>
            <a:ext cx="4416547" cy="1545711"/>
            <a:chOff x="3394498" y="1913008"/>
            <a:chExt cx="4859191" cy="1700628"/>
          </a:xfrm>
        </p:grpSpPr>
        <p:grpSp>
          <p:nvGrpSpPr>
            <p:cNvPr id="6" name="圖形 13">
              <a:extLst>
                <a:ext uri="{FF2B5EF4-FFF2-40B4-BE49-F238E27FC236}">
                  <a16:creationId xmlns:a16="http://schemas.microsoft.com/office/drawing/2014/main" id="{F3D491EF-3F94-4858-91EE-E93B171F6C6E}"/>
                </a:ext>
              </a:extLst>
            </p:cNvPr>
            <p:cNvGrpSpPr/>
            <p:nvPr/>
          </p:nvGrpSpPr>
          <p:grpSpPr>
            <a:xfrm>
              <a:off x="3394498" y="1913008"/>
              <a:ext cx="4859191" cy="1700628"/>
              <a:chOff x="3394498" y="1913008"/>
              <a:chExt cx="4859191" cy="1700628"/>
            </a:xfrm>
            <a:solidFill>
              <a:srgbClr val="EDB839"/>
            </a:solidFill>
          </p:grpSpPr>
          <p:sp>
            <p:nvSpPr>
              <p:cNvPr id="7" name="手繪多邊形: 圖案 6">
                <a:extLst>
                  <a:ext uri="{FF2B5EF4-FFF2-40B4-BE49-F238E27FC236}">
                    <a16:creationId xmlns:a16="http://schemas.microsoft.com/office/drawing/2014/main" id="{1732DD88-AE04-4D9B-BE87-68902544B31B}"/>
                  </a:ext>
                </a:extLst>
              </p:cNvPr>
              <p:cNvSpPr/>
              <p:nvPr/>
            </p:nvSpPr>
            <p:spPr>
              <a:xfrm>
                <a:off x="7238177" y="1913008"/>
                <a:ext cx="1015512" cy="1700628"/>
              </a:xfrm>
              <a:custGeom>
                <a:avLst/>
                <a:gdLst>
                  <a:gd name="connsiteX0" fmla="*/ 169239 w 1015512"/>
                  <a:gd name="connsiteY0" fmla="*/ 1637574 h 1700628"/>
                  <a:gd name="connsiteX1" fmla="*/ 238134 w 1015512"/>
                  <a:gd name="connsiteY1" fmla="*/ 1700628 h 1700628"/>
                  <a:gd name="connsiteX2" fmla="*/ 294868 w 1015512"/>
                  <a:gd name="connsiteY2" fmla="*/ 1673342 h 1700628"/>
                  <a:gd name="connsiteX3" fmla="*/ 1000789 w 1015512"/>
                  <a:gd name="connsiteY3" fmla="*/ 889323 h 1700628"/>
                  <a:gd name="connsiteX4" fmla="*/ 1015512 w 1015512"/>
                  <a:gd name="connsiteY4" fmla="*/ 850354 h 1700628"/>
                  <a:gd name="connsiteX5" fmla="*/ 998708 w 1015512"/>
                  <a:gd name="connsiteY5" fmla="*/ 809145 h 1700628"/>
                  <a:gd name="connsiteX6" fmla="*/ 294868 w 1015512"/>
                  <a:gd name="connsiteY6" fmla="*/ 27286 h 1700628"/>
                  <a:gd name="connsiteX7" fmla="*/ 238134 w 1015512"/>
                  <a:gd name="connsiteY7" fmla="*/ 0 h 1700628"/>
                  <a:gd name="connsiteX8" fmla="*/ 169239 w 1015512"/>
                  <a:gd name="connsiteY8" fmla="*/ 63134 h 1700628"/>
                  <a:gd name="connsiteX9" fmla="*/ 169239 w 1015512"/>
                  <a:gd name="connsiteY9" fmla="*/ 214129 h 1700628"/>
                  <a:gd name="connsiteX10" fmla="*/ 100343 w 1015512"/>
                  <a:gd name="connsiteY10" fmla="*/ 277183 h 1700628"/>
                  <a:gd name="connsiteX11" fmla="*/ 720 w 1015512"/>
                  <a:gd name="connsiteY11" fmla="*/ 277183 h 1700628"/>
                  <a:gd name="connsiteX12" fmla="*/ 0 w 1015512"/>
                  <a:gd name="connsiteY12" fmla="*/ 1436728 h 1700628"/>
                  <a:gd name="connsiteX13" fmla="*/ 100423 w 1015512"/>
                  <a:gd name="connsiteY13" fmla="*/ 1436728 h 1700628"/>
                  <a:gd name="connsiteX14" fmla="*/ 169319 w 1015512"/>
                  <a:gd name="connsiteY14" fmla="*/ 1499782 h 1700628"/>
                  <a:gd name="connsiteX15" fmla="*/ 169319 w 1015512"/>
                  <a:gd name="connsiteY15" fmla="*/ 1637574 h 170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5512" h="1700628">
                    <a:moveTo>
                      <a:pt x="169239" y="1637574"/>
                    </a:moveTo>
                    <a:cubicBezTo>
                      <a:pt x="169239" y="1672462"/>
                      <a:pt x="200126" y="1700628"/>
                      <a:pt x="238134" y="1700628"/>
                    </a:cubicBezTo>
                    <a:cubicBezTo>
                      <a:pt x="261580" y="1700628"/>
                      <a:pt x="282385" y="1689826"/>
                      <a:pt x="294868" y="1673342"/>
                    </a:cubicBezTo>
                    <a:lnTo>
                      <a:pt x="1000789" y="889323"/>
                    </a:lnTo>
                    <a:cubicBezTo>
                      <a:pt x="1009991" y="878601"/>
                      <a:pt x="1015512" y="865077"/>
                      <a:pt x="1015512" y="850354"/>
                    </a:cubicBezTo>
                    <a:cubicBezTo>
                      <a:pt x="1015512" y="834591"/>
                      <a:pt x="1009191" y="820107"/>
                      <a:pt x="998708" y="809145"/>
                    </a:cubicBezTo>
                    <a:lnTo>
                      <a:pt x="294868" y="27286"/>
                    </a:lnTo>
                    <a:cubicBezTo>
                      <a:pt x="282465" y="10802"/>
                      <a:pt x="261660" y="0"/>
                      <a:pt x="238134" y="0"/>
                    </a:cubicBezTo>
                    <a:cubicBezTo>
                      <a:pt x="200046" y="0"/>
                      <a:pt x="169239" y="28246"/>
                      <a:pt x="169239" y="63134"/>
                    </a:cubicBezTo>
                    <a:lnTo>
                      <a:pt x="169239" y="214129"/>
                    </a:lnTo>
                    <a:cubicBezTo>
                      <a:pt x="169239" y="248937"/>
                      <a:pt x="138432" y="277183"/>
                      <a:pt x="100343" y="277183"/>
                    </a:cubicBezTo>
                    <a:lnTo>
                      <a:pt x="720" y="277183"/>
                    </a:lnTo>
                    <a:lnTo>
                      <a:pt x="0" y="1436728"/>
                    </a:lnTo>
                    <a:lnTo>
                      <a:pt x="100423" y="1436728"/>
                    </a:lnTo>
                    <a:cubicBezTo>
                      <a:pt x="138592" y="1436728"/>
                      <a:pt x="169319" y="1464974"/>
                      <a:pt x="169319" y="1499782"/>
                    </a:cubicBezTo>
                    <a:lnTo>
                      <a:pt x="169319" y="1637574"/>
                    </a:lnTo>
                    <a:close/>
                  </a:path>
                </a:pathLst>
              </a:custGeom>
              <a:solidFill>
                <a:srgbClr val="EDB839"/>
              </a:solidFill>
              <a:ln w="7987" cap="flat">
                <a:noFill/>
                <a:prstDash val="solid"/>
                <a:miter/>
              </a:ln>
            </p:spPr>
            <p:txBody>
              <a:bodyPr rtlCol="0" anchor="ctr"/>
              <a:lstStyle/>
              <a:p>
                <a:endParaRPr lang="zh-TW" altLang="en-US"/>
              </a:p>
            </p:txBody>
          </p:sp>
          <p:sp>
            <p:nvSpPr>
              <p:cNvPr id="8" name="手繪多邊形: 圖案 7">
                <a:extLst>
                  <a:ext uri="{FF2B5EF4-FFF2-40B4-BE49-F238E27FC236}">
                    <a16:creationId xmlns:a16="http://schemas.microsoft.com/office/drawing/2014/main" id="{A0458E3B-6139-4725-837E-E632D583207B}"/>
                  </a:ext>
                </a:extLst>
              </p:cNvPr>
              <p:cNvSpPr/>
              <p:nvPr/>
            </p:nvSpPr>
            <p:spPr>
              <a:xfrm>
                <a:off x="3394498" y="2190191"/>
                <a:ext cx="3548731" cy="1159544"/>
              </a:xfrm>
              <a:custGeom>
                <a:avLst/>
                <a:gdLst>
                  <a:gd name="connsiteX0" fmla="*/ 3548732 w 3548731"/>
                  <a:gd name="connsiteY0" fmla="*/ 1159545 h 1159544"/>
                  <a:gd name="connsiteX1" fmla="*/ 68896 w 3548731"/>
                  <a:gd name="connsiteY1" fmla="*/ 1159545 h 1159544"/>
                  <a:gd name="connsiteX2" fmla="*/ 0 w 3548731"/>
                  <a:gd name="connsiteY2" fmla="*/ 1096410 h 1159544"/>
                  <a:gd name="connsiteX3" fmla="*/ 0 w 3548731"/>
                  <a:gd name="connsiteY3" fmla="*/ 63134 h 1159544"/>
                  <a:gd name="connsiteX4" fmla="*/ 68896 w 3548731"/>
                  <a:gd name="connsiteY4" fmla="*/ 0 h 1159544"/>
                  <a:gd name="connsiteX5" fmla="*/ 3548732 w 3548731"/>
                  <a:gd name="connsiteY5" fmla="*/ 0 h 1159544"/>
                  <a:gd name="connsiteX6" fmla="*/ 3548732 w 3548731"/>
                  <a:gd name="connsiteY6" fmla="*/ 1159545 h 115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731" h="1159544">
                    <a:moveTo>
                      <a:pt x="3548732" y="1159545"/>
                    </a:moveTo>
                    <a:lnTo>
                      <a:pt x="68896" y="1159545"/>
                    </a:lnTo>
                    <a:cubicBezTo>
                      <a:pt x="30807" y="1159545"/>
                      <a:pt x="0" y="1131298"/>
                      <a:pt x="0" y="1096410"/>
                    </a:cubicBezTo>
                    <a:lnTo>
                      <a:pt x="0" y="63134"/>
                    </a:lnTo>
                    <a:cubicBezTo>
                      <a:pt x="0" y="28326"/>
                      <a:pt x="30807" y="0"/>
                      <a:pt x="68896" y="0"/>
                    </a:cubicBezTo>
                    <a:lnTo>
                      <a:pt x="3548732" y="0"/>
                    </a:lnTo>
                    <a:lnTo>
                      <a:pt x="3548732" y="1159545"/>
                    </a:lnTo>
                    <a:close/>
                  </a:path>
                </a:pathLst>
              </a:custGeom>
              <a:solidFill>
                <a:srgbClr val="EDB839"/>
              </a:solidFill>
              <a:ln w="7987" cap="flat">
                <a:noFill/>
                <a:prstDash val="solid"/>
                <a:miter/>
              </a:ln>
            </p:spPr>
            <p:txBody>
              <a:bodyPr rtlCol="0" anchor="ctr"/>
              <a:lstStyle/>
              <a:p>
                <a:endParaRPr lang="zh-TW" altLang="en-US"/>
              </a:p>
            </p:txBody>
          </p:sp>
          <p:sp>
            <p:nvSpPr>
              <p:cNvPr id="13" name="手繪多邊形: 圖案 12">
                <a:extLst>
                  <a:ext uri="{FF2B5EF4-FFF2-40B4-BE49-F238E27FC236}">
                    <a16:creationId xmlns:a16="http://schemas.microsoft.com/office/drawing/2014/main" id="{E9CF8283-4891-4AE9-8D8E-3D619CF77BD1}"/>
                  </a:ext>
                </a:extLst>
              </p:cNvPr>
              <p:cNvSpPr/>
              <p:nvPr/>
            </p:nvSpPr>
            <p:spPr>
              <a:xfrm>
                <a:off x="7026848" y="2190191"/>
                <a:ext cx="126028" cy="1159544"/>
              </a:xfrm>
              <a:custGeom>
                <a:avLst/>
                <a:gdLst>
                  <a:gd name="connsiteX0" fmla="*/ 0 w 126028"/>
                  <a:gd name="connsiteY0" fmla="*/ 0 h 1159544"/>
                  <a:gd name="connsiteX1" fmla="*/ 126029 w 126028"/>
                  <a:gd name="connsiteY1" fmla="*/ 0 h 1159544"/>
                  <a:gd name="connsiteX2" fmla="*/ 126029 w 126028"/>
                  <a:gd name="connsiteY2" fmla="*/ 1159545 h 1159544"/>
                  <a:gd name="connsiteX3" fmla="*/ 0 w 126028"/>
                  <a:gd name="connsiteY3" fmla="*/ 1159545 h 1159544"/>
                </a:gdLst>
                <a:ahLst/>
                <a:cxnLst>
                  <a:cxn ang="0">
                    <a:pos x="connsiteX0" y="connsiteY0"/>
                  </a:cxn>
                  <a:cxn ang="0">
                    <a:pos x="connsiteX1" y="connsiteY1"/>
                  </a:cxn>
                  <a:cxn ang="0">
                    <a:pos x="connsiteX2" y="connsiteY2"/>
                  </a:cxn>
                  <a:cxn ang="0">
                    <a:pos x="connsiteX3" y="connsiteY3"/>
                  </a:cxn>
                </a:cxnLst>
                <a:rect l="l" t="t" r="r" b="b"/>
                <a:pathLst>
                  <a:path w="126028" h="1159544">
                    <a:moveTo>
                      <a:pt x="0" y="0"/>
                    </a:moveTo>
                    <a:lnTo>
                      <a:pt x="126029" y="0"/>
                    </a:lnTo>
                    <a:lnTo>
                      <a:pt x="126029" y="1159545"/>
                    </a:lnTo>
                    <a:lnTo>
                      <a:pt x="0" y="1159545"/>
                    </a:lnTo>
                    <a:close/>
                  </a:path>
                </a:pathLst>
              </a:custGeom>
              <a:solidFill>
                <a:srgbClr val="EDB839"/>
              </a:solidFill>
              <a:ln w="7987" cap="flat">
                <a:noFill/>
                <a:prstDash val="solid"/>
                <a:miter/>
              </a:ln>
            </p:spPr>
            <p:txBody>
              <a:bodyPr rtlCol="0" anchor="ctr"/>
              <a:lstStyle/>
              <a:p>
                <a:endParaRPr lang="zh-TW" altLang="en-US"/>
              </a:p>
            </p:txBody>
          </p:sp>
        </p:grpSp>
        <p:grpSp>
          <p:nvGrpSpPr>
            <p:cNvPr id="15" name="圖形 13">
              <a:extLst>
                <a:ext uri="{FF2B5EF4-FFF2-40B4-BE49-F238E27FC236}">
                  <a16:creationId xmlns:a16="http://schemas.microsoft.com/office/drawing/2014/main" id="{F3D491EF-3F94-4858-91EE-E93B171F6C6E}"/>
                </a:ext>
              </a:extLst>
            </p:cNvPr>
            <p:cNvGrpSpPr/>
            <p:nvPr/>
          </p:nvGrpSpPr>
          <p:grpSpPr>
            <a:xfrm>
              <a:off x="7658753" y="2367191"/>
              <a:ext cx="425537" cy="792340"/>
              <a:chOff x="7658753" y="2367191"/>
              <a:chExt cx="425537" cy="792340"/>
            </a:xfrm>
            <a:solidFill>
              <a:srgbClr val="F8D48C"/>
            </a:solidFill>
          </p:grpSpPr>
          <p:sp>
            <p:nvSpPr>
              <p:cNvPr id="16" name="手繪多邊形: 圖案 15">
                <a:extLst>
                  <a:ext uri="{FF2B5EF4-FFF2-40B4-BE49-F238E27FC236}">
                    <a16:creationId xmlns:a16="http://schemas.microsoft.com/office/drawing/2014/main" id="{81ADE655-74C7-4DAE-B029-D9FD48EE1CFF}"/>
                  </a:ext>
                </a:extLst>
              </p:cNvPr>
              <p:cNvSpPr/>
              <p:nvPr/>
            </p:nvSpPr>
            <p:spPr>
              <a:xfrm>
                <a:off x="7945858" y="2699987"/>
                <a:ext cx="138432" cy="126749"/>
              </a:xfrm>
              <a:custGeom>
                <a:avLst/>
                <a:gdLst>
                  <a:gd name="connsiteX0" fmla="*/ 138432 w 138432"/>
                  <a:gd name="connsiteY0" fmla="*/ 63375 h 126749"/>
                  <a:gd name="connsiteX1" fmla="*/ 69216 w 138432"/>
                  <a:gd name="connsiteY1" fmla="*/ 126749 h 126749"/>
                  <a:gd name="connsiteX2" fmla="*/ 0 w 138432"/>
                  <a:gd name="connsiteY2" fmla="*/ 63375 h 126749"/>
                  <a:gd name="connsiteX3" fmla="*/ 69216 w 138432"/>
                  <a:gd name="connsiteY3" fmla="*/ 0 h 126749"/>
                  <a:gd name="connsiteX4" fmla="*/ 138432 w 138432"/>
                  <a:gd name="connsiteY4" fmla="*/ 63375 h 12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2" h="126749">
                    <a:moveTo>
                      <a:pt x="138432" y="63375"/>
                    </a:moveTo>
                    <a:cubicBezTo>
                      <a:pt x="138432" y="98343"/>
                      <a:pt x="107385" y="126749"/>
                      <a:pt x="69216" y="126749"/>
                    </a:cubicBezTo>
                    <a:cubicBezTo>
                      <a:pt x="30967" y="126749"/>
                      <a:pt x="0" y="98343"/>
                      <a:pt x="0" y="63375"/>
                    </a:cubicBezTo>
                    <a:cubicBezTo>
                      <a:pt x="0" y="28327"/>
                      <a:pt x="31047" y="0"/>
                      <a:pt x="69216" y="0"/>
                    </a:cubicBezTo>
                    <a:cubicBezTo>
                      <a:pt x="107385" y="-80"/>
                      <a:pt x="138432" y="28327"/>
                      <a:pt x="138432" y="63375"/>
                    </a:cubicBezTo>
                    <a:close/>
                  </a:path>
                </a:pathLst>
              </a:custGeom>
              <a:solidFill>
                <a:srgbClr val="F8D48C"/>
              </a:solidFill>
              <a:ln w="7987" cap="flat">
                <a:no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5420C0B3-6D50-4F7C-A618-C2AB568D260A}"/>
                  </a:ext>
                </a:extLst>
              </p:cNvPr>
              <p:cNvSpPr/>
              <p:nvPr/>
            </p:nvSpPr>
            <p:spPr>
              <a:xfrm>
                <a:off x="7658753" y="2699987"/>
                <a:ext cx="138511" cy="126749"/>
              </a:xfrm>
              <a:custGeom>
                <a:avLst/>
                <a:gdLst>
                  <a:gd name="connsiteX0" fmla="*/ 138512 w 138511"/>
                  <a:gd name="connsiteY0" fmla="*/ 63375 h 126749"/>
                  <a:gd name="connsiteX1" fmla="*/ 69216 w 138511"/>
                  <a:gd name="connsiteY1" fmla="*/ 126749 h 126749"/>
                  <a:gd name="connsiteX2" fmla="*/ 0 w 138511"/>
                  <a:gd name="connsiteY2" fmla="*/ 63375 h 126749"/>
                  <a:gd name="connsiteX3" fmla="*/ 69216 w 138511"/>
                  <a:gd name="connsiteY3" fmla="*/ 0 h 126749"/>
                  <a:gd name="connsiteX4" fmla="*/ 138512 w 138511"/>
                  <a:gd name="connsiteY4" fmla="*/ 63375 h 12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11" h="126749">
                    <a:moveTo>
                      <a:pt x="138512" y="63375"/>
                    </a:moveTo>
                    <a:cubicBezTo>
                      <a:pt x="138512" y="98343"/>
                      <a:pt x="107545" y="126749"/>
                      <a:pt x="69216" y="126749"/>
                    </a:cubicBezTo>
                    <a:cubicBezTo>
                      <a:pt x="30968" y="126749"/>
                      <a:pt x="0" y="98343"/>
                      <a:pt x="0" y="63375"/>
                    </a:cubicBezTo>
                    <a:cubicBezTo>
                      <a:pt x="0" y="28327"/>
                      <a:pt x="30968" y="0"/>
                      <a:pt x="69216" y="0"/>
                    </a:cubicBezTo>
                    <a:cubicBezTo>
                      <a:pt x="107465" y="-80"/>
                      <a:pt x="138512" y="28327"/>
                      <a:pt x="138512" y="63375"/>
                    </a:cubicBezTo>
                    <a:close/>
                  </a:path>
                </a:pathLst>
              </a:custGeom>
              <a:solidFill>
                <a:srgbClr val="F8D48C"/>
              </a:solidFill>
              <a:ln w="7987" cap="flat">
                <a:noFill/>
                <a:prstDash val="solid"/>
                <a:miter/>
              </a:ln>
            </p:spPr>
            <p:txBody>
              <a:bodyPr rtlCol="0" anchor="ctr"/>
              <a:lstStyle/>
              <a:p>
                <a:endParaRPr lang="zh-TW" altLang="en-US"/>
              </a:p>
            </p:txBody>
          </p:sp>
          <p:sp>
            <p:nvSpPr>
              <p:cNvPr id="18" name="手繪多邊形: 圖案 17">
                <a:extLst>
                  <a:ext uri="{FF2B5EF4-FFF2-40B4-BE49-F238E27FC236}">
                    <a16:creationId xmlns:a16="http://schemas.microsoft.com/office/drawing/2014/main" id="{7D53CE89-B615-49E6-A435-DA02AE17A8C6}"/>
                  </a:ext>
                </a:extLst>
              </p:cNvPr>
              <p:cNvSpPr/>
              <p:nvPr/>
            </p:nvSpPr>
            <p:spPr>
              <a:xfrm>
                <a:off x="7814068" y="2533389"/>
                <a:ext cx="138351" cy="126748"/>
              </a:xfrm>
              <a:custGeom>
                <a:avLst/>
                <a:gdLst>
                  <a:gd name="connsiteX0" fmla="*/ 138351 w 138351"/>
                  <a:gd name="connsiteY0" fmla="*/ 63374 h 126748"/>
                  <a:gd name="connsiteX1" fmla="*/ 69216 w 138351"/>
                  <a:gd name="connsiteY1" fmla="*/ 126749 h 126748"/>
                  <a:gd name="connsiteX2" fmla="*/ 0 w 138351"/>
                  <a:gd name="connsiteY2" fmla="*/ 63374 h 126748"/>
                  <a:gd name="connsiteX3" fmla="*/ 69216 w 138351"/>
                  <a:gd name="connsiteY3" fmla="*/ 0 h 126748"/>
                  <a:gd name="connsiteX4" fmla="*/ 138351 w 138351"/>
                  <a:gd name="connsiteY4" fmla="*/ 63374 h 12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51" h="126748">
                    <a:moveTo>
                      <a:pt x="138351" y="63374"/>
                    </a:moveTo>
                    <a:cubicBezTo>
                      <a:pt x="138351" y="98342"/>
                      <a:pt x="107384" y="126749"/>
                      <a:pt x="69216" y="126749"/>
                    </a:cubicBezTo>
                    <a:cubicBezTo>
                      <a:pt x="30967" y="126749"/>
                      <a:pt x="0" y="98342"/>
                      <a:pt x="0" y="63374"/>
                    </a:cubicBezTo>
                    <a:cubicBezTo>
                      <a:pt x="0" y="28326"/>
                      <a:pt x="30967" y="0"/>
                      <a:pt x="69216" y="0"/>
                    </a:cubicBezTo>
                    <a:cubicBezTo>
                      <a:pt x="107384" y="0"/>
                      <a:pt x="138351" y="28407"/>
                      <a:pt x="138351" y="63374"/>
                    </a:cubicBezTo>
                    <a:close/>
                  </a:path>
                </a:pathLst>
              </a:custGeom>
              <a:solidFill>
                <a:srgbClr val="F8D48C"/>
              </a:solidFill>
              <a:ln w="7987" cap="flat">
                <a:noFill/>
                <a:prstDash val="solid"/>
                <a:miter/>
              </a:ln>
            </p:spPr>
            <p:txBody>
              <a:bodyPr rtlCol="0" anchor="ctr"/>
              <a:lstStyle/>
              <a:p>
                <a:endParaRPr lang="zh-TW" altLang="en-US"/>
              </a:p>
            </p:txBody>
          </p:sp>
          <p:sp>
            <p:nvSpPr>
              <p:cNvPr id="19" name="手繪多邊形: 圖案 18">
                <a:extLst>
                  <a:ext uri="{FF2B5EF4-FFF2-40B4-BE49-F238E27FC236}">
                    <a16:creationId xmlns:a16="http://schemas.microsoft.com/office/drawing/2014/main" id="{A05F19E2-D143-4773-B8B0-E5159F181A90}"/>
                  </a:ext>
                </a:extLst>
              </p:cNvPr>
              <p:cNvSpPr/>
              <p:nvPr/>
            </p:nvSpPr>
            <p:spPr>
              <a:xfrm>
                <a:off x="7664274" y="2367191"/>
                <a:ext cx="138511" cy="126749"/>
              </a:xfrm>
              <a:custGeom>
                <a:avLst/>
                <a:gdLst>
                  <a:gd name="connsiteX0" fmla="*/ 138512 w 138511"/>
                  <a:gd name="connsiteY0" fmla="*/ 63375 h 126749"/>
                  <a:gd name="connsiteX1" fmla="*/ 69296 w 138511"/>
                  <a:gd name="connsiteY1" fmla="*/ 126749 h 126749"/>
                  <a:gd name="connsiteX2" fmla="*/ 0 w 138511"/>
                  <a:gd name="connsiteY2" fmla="*/ 63375 h 126749"/>
                  <a:gd name="connsiteX3" fmla="*/ 69296 w 138511"/>
                  <a:gd name="connsiteY3" fmla="*/ 0 h 126749"/>
                  <a:gd name="connsiteX4" fmla="*/ 138512 w 138511"/>
                  <a:gd name="connsiteY4" fmla="*/ 63375 h 12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11" h="126749">
                    <a:moveTo>
                      <a:pt x="138512" y="63375"/>
                    </a:moveTo>
                    <a:cubicBezTo>
                      <a:pt x="138512" y="98343"/>
                      <a:pt x="107465" y="126749"/>
                      <a:pt x="69296" y="126749"/>
                    </a:cubicBezTo>
                    <a:cubicBezTo>
                      <a:pt x="30967" y="126749"/>
                      <a:pt x="0" y="98343"/>
                      <a:pt x="0" y="63375"/>
                    </a:cubicBezTo>
                    <a:cubicBezTo>
                      <a:pt x="0" y="28327"/>
                      <a:pt x="30967" y="0"/>
                      <a:pt x="69296" y="0"/>
                    </a:cubicBezTo>
                    <a:cubicBezTo>
                      <a:pt x="107465" y="-80"/>
                      <a:pt x="138512" y="28327"/>
                      <a:pt x="138512" y="63375"/>
                    </a:cubicBezTo>
                    <a:close/>
                  </a:path>
                </a:pathLst>
              </a:custGeom>
              <a:solidFill>
                <a:srgbClr val="F8D48C"/>
              </a:solidFill>
              <a:ln w="7987" cap="flat">
                <a:no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639B13BB-81EA-4A4C-AB2D-0CE724CDED02}"/>
                  </a:ext>
                </a:extLst>
              </p:cNvPr>
              <p:cNvSpPr/>
              <p:nvPr/>
            </p:nvSpPr>
            <p:spPr>
              <a:xfrm>
                <a:off x="7814068" y="2866505"/>
                <a:ext cx="138351" cy="126749"/>
              </a:xfrm>
              <a:custGeom>
                <a:avLst/>
                <a:gdLst>
                  <a:gd name="connsiteX0" fmla="*/ 138351 w 138351"/>
                  <a:gd name="connsiteY0" fmla="*/ 63374 h 126749"/>
                  <a:gd name="connsiteX1" fmla="*/ 69216 w 138351"/>
                  <a:gd name="connsiteY1" fmla="*/ 0 h 126749"/>
                  <a:gd name="connsiteX2" fmla="*/ 0 w 138351"/>
                  <a:gd name="connsiteY2" fmla="*/ 63374 h 126749"/>
                  <a:gd name="connsiteX3" fmla="*/ 69216 w 138351"/>
                  <a:gd name="connsiteY3" fmla="*/ 126749 h 126749"/>
                  <a:gd name="connsiteX4" fmla="*/ 138351 w 138351"/>
                  <a:gd name="connsiteY4" fmla="*/ 63374 h 12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51" h="126749">
                    <a:moveTo>
                      <a:pt x="138351" y="63374"/>
                    </a:moveTo>
                    <a:cubicBezTo>
                      <a:pt x="138351" y="28326"/>
                      <a:pt x="107384" y="0"/>
                      <a:pt x="69216" y="0"/>
                    </a:cubicBezTo>
                    <a:cubicBezTo>
                      <a:pt x="30967" y="0"/>
                      <a:pt x="0" y="28326"/>
                      <a:pt x="0" y="63374"/>
                    </a:cubicBezTo>
                    <a:cubicBezTo>
                      <a:pt x="0" y="98342"/>
                      <a:pt x="30967" y="126749"/>
                      <a:pt x="69216" y="126749"/>
                    </a:cubicBezTo>
                    <a:cubicBezTo>
                      <a:pt x="107384" y="126829"/>
                      <a:pt x="138351" y="98342"/>
                      <a:pt x="138351" y="63374"/>
                    </a:cubicBezTo>
                    <a:close/>
                  </a:path>
                </a:pathLst>
              </a:custGeom>
              <a:solidFill>
                <a:srgbClr val="F8D48C"/>
              </a:solidFill>
              <a:ln w="7987" cap="flat">
                <a:noFill/>
                <a:prstDash val="solid"/>
                <a:miter/>
              </a:ln>
            </p:spPr>
            <p:txBody>
              <a:bodyPr rtlCol="0" anchor="ctr"/>
              <a:lstStyle/>
              <a:p>
                <a:endParaRPr lang="zh-TW" altLang="en-US"/>
              </a:p>
            </p:txBody>
          </p:sp>
          <p:sp>
            <p:nvSpPr>
              <p:cNvPr id="21" name="手繪多邊形: 圖案 20">
                <a:extLst>
                  <a:ext uri="{FF2B5EF4-FFF2-40B4-BE49-F238E27FC236}">
                    <a16:creationId xmlns:a16="http://schemas.microsoft.com/office/drawing/2014/main" id="{29AC6D60-C417-4AED-8BC1-7847C51892F7}"/>
                  </a:ext>
                </a:extLst>
              </p:cNvPr>
              <p:cNvSpPr/>
              <p:nvPr/>
            </p:nvSpPr>
            <p:spPr>
              <a:xfrm>
                <a:off x="7664274" y="3032783"/>
                <a:ext cx="138511" cy="126748"/>
              </a:xfrm>
              <a:custGeom>
                <a:avLst/>
                <a:gdLst>
                  <a:gd name="connsiteX0" fmla="*/ 138512 w 138511"/>
                  <a:gd name="connsiteY0" fmla="*/ 63374 h 126748"/>
                  <a:gd name="connsiteX1" fmla="*/ 69296 w 138511"/>
                  <a:gd name="connsiteY1" fmla="*/ 0 h 126748"/>
                  <a:gd name="connsiteX2" fmla="*/ 0 w 138511"/>
                  <a:gd name="connsiteY2" fmla="*/ 63374 h 126748"/>
                  <a:gd name="connsiteX3" fmla="*/ 69296 w 138511"/>
                  <a:gd name="connsiteY3" fmla="*/ 126749 h 126748"/>
                  <a:gd name="connsiteX4" fmla="*/ 138512 w 138511"/>
                  <a:gd name="connsiteY4" fmla="*/ 63374 h 12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11" h="126748">
                    <a:moveTo>
                      <a:pt x="138512" y="63374"/>
                    </a:moveTo>
                    <a:cubicBezTo>
                      <a:pt x="138512" y="28407"/>
                      <a:pt x="107465" y="0"/>
                      <a:pt x="69296" y="0"/>
                    </a:cubicBezTo>
                    <a:cubicBezTo>
                      <a:pt x="30967" y="0"/>
                      <a:pt x="0" y="28407"/>
                      <a:pt x="0" y="63374"/>
                    </a:cubicBezTo>
                    <a:cubicBezTo>
                      <a:pt x="0" y="98422"/>
                      <a:pt x="30967" y="126749"/>
                      <a:pt x="69296" y="126749"/>
                    </a:cubicBezTo>
                    <a:cubicBezTo>
                      <a:pt x="107465" y="126669"/>
                      <a:pt x="138512" y="98342"/>
                      <a:pt x="138512" y="63374"/>
                    </a:cubicBezTo>
                    <a:close/>
                  </a:path>
                </a:pathLst>
              </a:custGeom>
              <a:solidFill>
                <a:srgbClr val="F8D48C"/>
              </a:solidFill>
              <a:ln w="7987" cap="flat">
                <a:noFill/>
                <a:prstDash val="solid"/>
                <a:miter/>
              </a:ln>
            </p:spPr>
            <p:txBody>
              <a:bodyPr rtlCol="0" anchor="ctr"/>
              <a:lstStyle/>
              <a:p>
                <a:endParaRPr lang="zh-TW" altLang="en-US"/>
              </a:p>
            </p:txBody>
          </p:sp>
        </p:grpSp>
        <p:grpSp>
          <p:nvGrpSpPr>
            <p:cNvPr id="22" name="圖形 13">
              <a:extLst>
                <a:ext uri="{FF2B5EF4-FFF2-40B4-BE49-F238E27FC236}">
                  <a16:creationId xmlns:a16="http://schemas.microsoft.com/office/drawing/2014/main" id="{F3D491EF-3F94-4858-91EE-E93B171F6C6E}"/>
                </a:ext>
              </a:extLst>
            </p:cNvPr>
            <p:cNvGrpSpPr/>
            <p:nvPr/>
          </p:nvGrpSpPr>
          <p:grpSpPr>
            <a:xfrm>
              <a:off x="3505003" y="2367191"/>
              <a:ext cx="425456" cy="792340"/>
              <a:chOff x="3505003" y="2367191"/>
              <a:chExt cx="425456" cy="792340"/>
            </a:xfrm>
            <a:solidFill>
              <a:srgbClr val="F8D48C"/>
            </a:solidFill>
          </p:grpSpPr>
          <p:sp>
            <p:nvSpPr>
              <p:cNvPr id="23" name="手繪多邊形: 圖案 22">
                <a:extLst>
                  <a:ext uri="{FF2B5EF4-FFF2-40B4-BE49-F238E27FC236}">
                    <a16:creationId xmlns:a16="http://schemas.microsoft.com/office/drawing/2014/main" id="{D32CD8E7-701C-42D3-A263-0946BAEFABC5}"/>
                  </a:ext>
                </a:extLst>
              </p:cNvPr>
              <p:cNvSpPr/>
              <p:nvPr/>
            </p:nvSpPr>
            <p:spPr>
              <a:xfrm>
                <a:off x="3792028" y="2699987"/>
                <a:ext cx="138431" cy="126749"/>
              </a:xfrm>
              <a:custGeom>
                <a:avLst/>
                <a:gdLst>
                  <a:gd name="connsiteX0" fmla="*/ 138432 w 138431"/>
                  <a:gd name="connsiteY0" fmla="*/ 63375 h 126749"/>
                  <a:gd name="connsiteX1" fmla="*/ 69216 w 138431"/>
                  <a:gd name="connsiteY1" fmla="*/ 126749 h 126749"/>
                  <a:gd name="connsiteX2" fmla="*/ 0 w 138431"/>
                  <a:gd name="connsiteY2" fmla="*/ 63375 h 126749"/>
                  <a:gd name="connsiteX3" fmla="*/ 69216 w 138431"/>
                  <a:gd name="connsiteY3" fmla="*/ 0 h 126749"/>
                  <a:gd name="connsiteX4" fmla="*/ 138432 w 138431"/>
                  <a:gd name="connsiteY4" fmla="*/ 63375 h 12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1" h="126749">
                    <a:moveTo>
                      <a:pt x="138432" y="63375"/>
                    </a:moveTo>
                    <a:cubicBezTo>
                      <a:pt x="138432" y="98343"/>
                      <a:pt x="107465" y="126749"/>
                      <a:pt x="69216" y="126749"/>
                    </a:cubicBezTo>
                    <a:cubicBezTo>
                      <a:pt x="30967" y="126749"/>
                      <a:pt x="0" y="98343"/>
                      <a:pt x="0" y="63375"/>
                    </a:cubicBezTo>
                    <a:cubicBezTo>
                      <a:pt x="0" y="28327"/>
                      <a:pt x="30967" y="0"/>
                      <a:pt x="69216" y="0"/>
                    </a:cubicBezTo>
                    <a:cubicBezTo>
                      <a:pt x="107465" y="-80"/>
                      <a:pt x="138432" y="28327"/>
                      <a:pt x="138432" y="63375"/>
                    </a:cubicBezTo>
                    <a:close/>
                  </a:path>
                </a:pathLst>
              </a:custGeom>
              <a:solidFill>
                <a:srgbClr val="F8D48C"/>
              </a:solidFill>
              <a:ln w="7987" cap="flat">
                <a:no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90A185DF-ED91-4508-929A-178E165753B6}"/>
                  </a:ext>
                </a:extLst>
              </p:cNvPr>
              <p:cNvSpPr/>
              <p:nvPr/>
            </p:nvSpPr>
            <p:spPr>
              <a:xfrm>
                <a:off x="3505003" y="2699987"/>
                <a:ext cx="138431" cy="126749"/>
              </a:xfrm>
              <a:custGeom>
                <a:avLst/>
                <a:gdLst>
                  <a:gd name="connsiteX0" fmla="*/ 138432 w 138431"/>
                  <a:gd name="connsiteY0" fmla="*/ 63375 h 126749"/>
                  <a:gd name="connsiteX1" fmla="*/ 69216 w 138431"/>
                  <a:gd name="connsiteY1" fmla="*/ 126749 h 126749"/>
                  <a:gd name="connsiteX2" fmla="*/ 0 w 138431"/>
                  <a:gd name="connsiteY2" fmla="*/ 63375 h 126749"/>
                  <a:gd name="connsiteX3" fmla="*/ 69216 w 138431"/>
                  <a:gd name="connsiteY3" fmla="*/ 0 h 126749"/>
                  <a:gd name="connsiteX4" fmla="*/ 138432 w 138431"/>
                  <a:gd name="connsiteY4" fmla="*/ 63375 h 12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1" h="126749">
                    <a:moveTo>
                      <a:pt x="138432" y="63375"/>
                    </a:moveTo>
                    <a:cubicBezTo>
                      <a:pt x="138432" y="98343"/>
                      <a:pt x="107465" y="126749"/>
                      <a:pt x="69216" y="126749"/>
                    </a:cubicBezTo>
                    <a:cubicBezTo>
                      <a:pt x="30967" y="126749"/>
                      <a:pt x="0" y="98343"/>
                      <a:pt x="0" y="63375"/>
                    </a:cubicBezTo>
                    <a:cubicBezTo>
                      <a:pt x="0" y="28327"/>
                      <a:pt x="31047" y="0"/>
                      <a:pt x="69216" y="0"/>
                    </a:cubicBezTo>
                    <a:cubicBezTo>
                      <a:pt x="107465" y="-80"/>
                      <a:pt x="138432" y="28327"/>
                      <a:pt x="138432" y="63375"/>
                    </a:cubicBezTo>
                    <a:close/>
                  </a:path>
                </a:pathLst>
              </a:custGeom>
              <a:solidFill>
                <a:srgbClr val="F8D48C"/>
              </a:solidFill>
              <a:ln w="7987" cap="flat">
                <a:no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C627C08C-7BAA-4759-BEE9-BE6C758E1BCF}"/>
                  </a:ext>
                </a:extLst>
              </p:cNvPr>
              <p:cNvSpPr/>
              <p:nvPr/>
            </p:nvSpPr>
            <p:spPr>
              <a:xfrm>
                <a:off x="3660238" y="2533389"/>
                <a:ext cx="138431" cy="126748"/>
              </a:xfrm>
              <a:custGeom>
                <a:avLst/>
                <a:gdLst>
                  <a:gd name="connsiteX0" fmla="*/ 138432 w 138431"/>
                  <a:gd name="connsiteY0" fmla="*/ 63374 h 126748"/>
                  <a:gd name="connsiteX1" fmla="*/ 69216 w 138431"/>
                  <a:gd name="connsiteY1" fmla="*/ 126749 h 126748"/>
                  <a:gd name="connsiteX2" fmla="*/ 0 w 138431"/>
                  <a:gd name="connsiteY2" fmla="*/ 63374 h 126748"/>
                  <a:gd name="connsiteX3" fmla="*/ 69216 w 138431"/>
                  <a:gd name="connsiteY3" fmla="*/ 0 h 126748"/>
                  <a:gd name="connsiteX4" fmla="*/ 138432 w 138431"/>
                  <a:gd name="connsiteY4" fmla="*/ 63374 h 12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1" h="126748">
                    <a:moveTo>
                      <a:pt x="138432" y="63374"/>
                    </a:moveTo>
                    <a:cubicBezTo>
                      <a:pt x="138432" y="98342"/>
                      <a:pt x="107465" y="126749"/>
                      <a:pt x="69216" y="126749"/>
                    </a:cubicBezTo>
                    <a:cubicBezTo>
                      <a:pt x="31047" y="126749"/>
                      <a:pt x="0" y="98342"/>
                      <a:pt x="0" y="63374"/>
                    </a:cubicBezTo>
                    <a:cubicBezTo>
                      <a:pt x="0" y="28326"/>
                      <a:pt x="30967" y="0"/>
                      <a:pt x="69216" y="0"/>
                    </a:cubicBezTo>
                    <a:cubicBezTo>
                      <a:pt x="107465" y="0"/>
                      <a:pt x="138432" y="28407"/>
                      <a:pt x="138432" y="63374"/>
                    </a:cubicBezTo>
                    <a:close/>
                  </a:path>
                </a:pathLst>
              </a:custGeom>
              <a:solidFill>
                <a:srgbClr val="F8D48C"/>
              </a:solidFill>
              <a:ln w="7987"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3E85F3AD-A485-46B6-8A8C-D60B7ED73C73}"/>
                  </a:ext>
                </a:extLst>
              </p:cNvPr>
              <p:cNvSpPr/>
              <p:nvPr/>
            </p:nvSpPr>
            <p:spPr>
              <a:xfrm>
                <a:off x="3510604" y="2367191"/>
                <a:ext cx="138431" cy="126748"/>
              </a:xfrm>
              <a:custGeom>
                <a:avLst/>
                <a:gdLst>
                  <a:gd name="connsiteX0" fmla="*/ 138432 w 138431"/>
                  <a:gd name="connsiteY0" fmla="*/ 63374 h 126748"/>
                  <a:gd name="connsiteX1" fmla="*/ 69216 w 138431"/>
                  <a:gd name="connsiteY1" fmla="*/ 126749 h 126748"/>
                  <a:gd name="connsiteX2" fmla="*/ 0 w 138431"/>
                  <a:gd name="connsiteY2" fmla="*/ 63374 h 126748"/>
                  <a:gd name="connsiteX3" fmla="*/ 69216 w 138431"/>
                  <a:gd name="connsiteY3" fmla="*/ 0 h 126748"/>
                  <a:gd name="connsiteX4" fmla="*/ 138432 w 138431"/>
                  <a:gd name="connsiteY4" fmla="*/ 63374 h 12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1" h="126748">
                    <a:moveTo>
                      <a:pt x="138432" y="63374"/>
                    </a:moveTo>
                    <a:cubicBezTo>
                      <a:pt x="138432" y="98342"/>
                      <a:pt x="107385" y="126749"/>
                      <a:pt x="69216" y="126749"/>
                    </a:cubicBezTo>
                    <a:cubicBezTo>
                      <a:pt x="31047" y="126749"/>
                      <a:pt x="0" y="98342"/>
                      <a:pt x="0" y="63374"/>
                    </a:cubicBezTo>
                    <a:cubicBezTo>
                      <a:pt x="0" y="28326"/>
                      <a:pt x="30967" y="0"/>
                      <a:pt x="69216" y="0"/>
                    </a:cubicBezTo>
                    <a:cubicBezTo>
                      <a:pt x="107465" y="0"/>
                      <a:pt x="138432" y="28326"/>
                      <a:pt x="138432" y="63374"/>
                    </a:cubicBezTo>
                    <a:close/>
                  </a:path>
                </a:pathLst>
              </a:custGeom>
              <a:solidFill>
                <a:srgbClr val="F8D48C"/>
              </a:solidFill>
              <a:ln w="7987" cap="flat">
                <a:no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AAB1D40B-C21A-41E4-A812-EEDF453551F9}"/>
                  </a:ext>
                </a:extLst>
              </p:cNvPr>
              <p:cNvSpPr/>
              <p:nvPr/>
            </p:nvSpPr>
            <p:spPr>
              <a:xfrm>
                <a:off x="3660238" y="2866505"/>
                <a:ext cx="138431" cy="126749"/>
              </a:xfrm>
              <a:custGeom>
                <a:avLst/>
                <a:gdLst>
                  <a:gd name="connsiteX0" fmla="*/ 138432 w 138431"/>
                  <a:gd name="connsiteY0" fmla="*/ 63374 h 126749"/>
                  <a:gd name="connsiteX1" fmla="*/ 69216 w 138431"/>
                  <a:gd name="connsiteY1" fmla="*/ 0 h 126749"/>
                  <a:gd name="connsiteX2" fmla="*/ 0 w 138431"/>
                  <a:gd name="connsiteY2" fmla="*/ 63374 h 126749"/>
                  <a:gd name="connsiteX3" fmla="*/ 69216 w 138431"/>
                  <a:gd name="connsiteY3" fmla="*/ 126749 h 126749"/>
                  <a:gd name="connsiteX4" fmla="*/ 138432 w 138431"/>
                  <a:gd name="connsiteY4" fmla="*/ 63374 h 12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1" h="126749">
                    <a:moveTo>
                      <a:pt x="138432" y="63374"/>
                    </a:moveTo>
                    <a:cubicBezTo>
                      <a:pt x="138432" y="28326"/>
                      <a:pt x="107465" y="0"/>
                      <a:pt x="69216" y="0"/>
                    </a:cubicBezTo>
                    <a:cubicBezTo>
                      <a:pt x="31047" y="0"/>
                      <a:pt x="0" y="28326"/>
                      <a:pt x="0" y="63374"/>
                    </a:cubicBezTo>
                    <a:cubicBezTo>
                      <a:pt x="0" y="98342"/>
                      <a:pt x="30967" y="126749"/>
                      <a:pt x="69216" y="126749"/>
                    </a:cubicBezTo>
                    <a:cubicBezTo>
                      <a:pt x="107465" y="126829"/>
                      <a:pt x="138432" y="98342"/>
                      <a:pt x="138432" y="63374"/>
                    </a:cubicBezTo>
                    <a:close/>
                  </a:path>
                </a:pathLst>
              </a:custGeom>
              <a:solidFill>
                <a:srgbClr val="F8D48C"/>
              </a:solidFill>
              <a:ln w="7987" cap="flat">
                <a:no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BF8D4075-2CF5-41A8-B846-8FF26E4B31B2}"/>
                  </a:ext>
                </a:extLst>
              </p:cNvPr>
              <p:cNvSpPr/>
              <p:nvPr/>
            </p:nvSpPr>
            <p:spPr>
              <a:xfrm>
                <a:off x="3510604" y="3032783"/>
                <a:ext cx="138431" cy="126748"/>
              </a:xfrm>
              <a:custGeom>
                <a:avLst/>
                <a:gdLst>
                  <a:gd name="connsiteX0" fmla="*/ 138432 w 138431"/>
                  <a:gd name="connsiteY0" fmla="*/ 63374 h 126748"/>
                  <a:gd name="connsiteX1" fmla="*/ 69216 w 138431"/>
                  <a:gd name="connsiteY1" fmla="*/ 0 h 126748"/>
                  <a:gd name="connsiteX2" fmla="*/ 0 w 138431"/>
                  <a:gd name="connsiteY2" fmla="*/ 63374 h 126748"/>
                  <a:gd name="connsiteX3" fmla="*/ 69216 w 138431"/>
                  <a:gd name="connsiteY3" fmla="*/ 126749 h 126748"/>
                  <a:gd name="connsiteX4" fmla="*/ 138432 w 138431"/>
                  <a:gd name="connsiteY4" fmla="*/ 63374 h 12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1" h="126748">
                    <a:moveTo>
                      <a:pt x="138432" y="63374"/>
                    </a:moveTo>
                    <a:cubicBezTo>
                      <a:pt x="138432" y="28407"/>
                      <a:pt x="107385" y="0"/>
                      <a:pt x="69216" y="0"/>
                    </a:cubicBezTo>
                    <a:cubicBezTo>
                      <a:pt x="31047" y="0"/>
                      <a:pt x="0" y="28407"/>
                      <a:pt x="0" y="63374"/>
                    </a:cubicBezTo>
                    <a:cubicBezTo>
                      <a:pt x="0" y="98422"/>
                      <a:pt x="30967" y="126749"/>
                      <a:pt x="69216" y="126749"/>
                    </a:cubicBezTo>
                    <a:cubicBezTo>
                      <a:pt x="107465" y="126749"/>
                      <a:pt x="138432" y="98342"/>
                      <a:pt x="138432" y="63374"/>
                    </a:cubicBezTo>
                    <a:close/>
                  </a:path>
                </a:pathLst>
              </a:custGeom>
              <a:solidFill>
                <a:srgbClr val="F8D48C"/>
              </a:solidFill>
              <a:ln w="7987" cap="flat">
                <a:noFill/>
                <a:prstDash val="solid"/>
                <a:miter/>
              </a:ln>
            </p:spPr>
            <p:txBody>
              <a:bodyPr rtlCol="0" anchor="ctr"/>
              <a:lstStyle/>
              <a:p>
                <a:endParaRPr lang="zh-TW" altLang="en-US"/>
              </a:p>
            </p:txBody>
          </p:sp>
        </p:grpSp>
      </p:grpSp>
      <p:sp>
        <p:nvSpPr>
          <p:cNvPr id="2" name="標題 1">
            <a:extLst>
              <a:ext uri="{FF2B5EF4-FFF2-40B4-BE49-F238E27FC236}">
                <a16:creationId xmlns:a16="http://schemas.microsoft.com/office/drawing/2014/main" id="{B7A04887-2CB1-6942-8A23-25CEF73B0858}"/>
              </a:ext>
            </a:extLst>
          </p:cNvPr>
          <p:cNvSpPr>
            <a:spLocks noGrp="1"/>
          </p:cNvSpPr>
          <p:nvPr>
            <p:ph type="title"/>
          </p:nvPr>
        </p:nvSpPr>
        <p:spPr>
          <a:xfrm>
            <a:off x="1836633" y="136053"/>
            <a:ext cx="7307367" cy="683680"/>
          </a:xfrm>
        </p:spPr>
        <p:txBody>
          <a:bodyPr>
            <a:noAutofit/>
          </a:bodyPr>
          <a:lstStyle/>
          <a:p>
            <a:r>
              <a:rPr lang="en-US" altLang="zh-TW" dirty="0"/>
              <a:t>Enterprise-class Xeon processor</a:t>
            </a:r>
            <a:endParaRPr lang="zh-TW" altLang="en-US" dirty="0"/>
          </a:p>
        </p:txBody>
      </p:sp>
      <p:pic>
        <p:nvPicPr>
          <p:cNvPr id="4" name="圖片 3" descr="一張含有 食物 的圖片&#10;&#10;自動產生的描述">
            <a:extLst>
              <a:ext uri="{FF2B5EF4-FFF2-40B4-BE49-F238E27FC236}">
                <a16:creationId xmlns:a16="http://schemas.microsoft.com/office/drawing/2014/main" id="{7FA0B0A4-6ADD-BC48-A986-4409E2AB1A0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4336" y="1444258"/>
            <a:ext cx="2747539" cy="2747539"/>
          </a:xfrm>
          <a:prstGeom prst="rect">
            <a:avLst/>
          </a:prstGeom>
          <a:effectLst>
            <a:outerShdw blurRad="76200" dist="76200" dir="2700000" algn="tl" rotWithShape="0">
              <a:prstClr val="black">
                <a:alpha val="20000"/>
              </a:prstClr>
            </a:outerShdw>
          </a:effectLst>
        </p:spPr>
      </p:pic>
      <p:sp>
        <p:nvSpPr>
          <p:cNvPr id="5" name="矩形 4">
            <a:extLst>
              <a:ext uri="{FF2B5EF4-FFF2-40B4-BE49-F238E27FC236}">
                <a16:creationId xmlns:a16="http://schemas.microsoft.com/office/drawing/2014/main" id="{67B0A241-BE3E-3648-AC53-431DA923ACAE}"/>
              </a:ext>
            </a:extLst>
          </p:cNvPr>
          <p:cNvSpPr/>
          <p:nvPr/>
        </p:nvSpPr>
        <p:spPr>
          <a:xfrm>
            <a:off x="4750807" y="1624012"/>
            <a:ext cx="2762892" cy="802784"/>
          </a:xfrm>
          <a:prstGeom prst="rect">
            <a:avLst/>
          </a:prstGeom>
          <a:effectLst/>
        </p:spPr>
        <p:txBody>
          <a:bodyPr wrap="square" lIns="91440" tIns="45720" rIns="91440" bIns="45720" anchor="t">
            <a:spAutoFit/>
          </a:bodyPr>
          <a:lstStyle/>
          <a:p>
            <a:pPr>
              <a:spcBef>
                <a:spcPts val="450"/>
              </a:spcBef>
              <a:buClr>
                <a:srgbClr val="FF0000"/>
              </a:buClr>
              <a:buSzPct val="100000"/>
              <a:tabLst>
                <a:tab pos="135731" algn="l"/>
              </a:tabLst>
            </a:pPr>
            <a:r>
              <a:rPr lang="en-US" altLang="zh-TW" b="1" dirty="0">
                <a:solidFill>
                  <a:schemeClr val="tx1"/>
                </a:solidFill>
                <a:latin typeface="+mj-lt"/>
                <a:ea typeface="Microsoft JhengHei"/>
              </a:rPr>
              <a:t>Intel</a:t>
            </a:r>
            <a:r>
              <a:rPr lang="en-US" altLang="zh-TW" b="1" baseline="30000" dirty="0">
                <a:solidFill>
                  <a:schemeClr val="tx1"/>
                </a:solidFill>
                <a:latin typeface="+mj-lt"/>
                <a:ea typeface="Microsoft JhengHei"/>
              </a:rPr>
              <a:t>®</a:t>
            </a:r>
            <a:r>
              <a:rPr lang="en-US" altLang="zh-TW" b="1" dirty="0">
                <a:solidFill>
                  <a:schemeClr val="tx1"/>
                </a:solidFill>
                <a:latin typeface="+mj-lt"/>
                <a:ea typeface="Microsoft JhengHei"/>
              </a:rPr>
              <a:t> </a:t>
            </a:r>
            <a:r>
              <a:rPr lang="en-US" altLang="zh-TW" b="1" dirty="0">
                <a:solidFill>
                  <a:srgbClr val="FF0000"/>
                </a:solidFill>
                <a:latin typeface="+mj-lt"/>
                <a:ea typeface="Microsoft JhengHei"/>
              </a:rPr>
              <a:t>Xeon</a:t>
            </a:r>
            <a:r>
              <a:rPr lang="en-US" altLang="zh-TW" b="1" baseline="30000" dirty="0">
                <a:solidFill>
                  <a:srgbClr val="FF0000"/>
                </a:solidFill>
                <a:latin typeface="+mj-lt"/>
                <a:ea typeface="Microsoft JhengHei"/>
              </a:rPr>
              <a:t>®</a:t>
            </a:r>
            <a:r>
              <a:rPr lang="en-US" altLang="zh-TW" b="1" dirty="0">
                <a:solidFill>
                  <a:srgbClr val="FF0000"/>
                </a:solidFill>
                <a:latin typeface="+mj-lt"/>
                <a:ea typeface="Microsoft JhengHei"/>
              </a:rPr>
              <a:t> W-1250 6 cores</a:t>
            </a:r>
            <a:r>
              <a:rPr lang="zh-TW" altLang="en-US" b="1" dirty="0">
                <a:solidFill>
                  <a:srgbClr val="FF0000"/>
                </a:solidFill>
                <a:latin typeface="+mj-lt"/>
                <a:ea typeface="Microsoft JhengHei"/>
              </a:rPr>
              <a:t> </a:t>
            </a:r>
            <a:r>
              <a:rPr lang="en-US" altLang="zh-TW" b="1" dirty="0">
                <a:solidFill>
                  <a:srgbClr val="FF0000"/>
                </a:solidFill>
                <a:latin typeface="+mj-lt"/>
                <a:ea typeface="Microsoft JhengHei"/>
              </a:rPr>
              <a:t>/</a:t>
            </a:r>
            <a:r>
              <a:rPr lang="zh-TW" altLang="en-US" b="1" dirty="0">
                <a:solidFill>
                  <a:srgbClr val="FF0000"/>
                </a:solidFill>
                <a:latin typeface="+mj-lt"/>
                <a:ea typeface="Microsoft JhengHei"/>
              </a:rPr>
              <a:t> </a:t>
            </a:r>
            <a:r>
              <a:rPr lang="en-US" altLang="zh-TW" b="1" dirty="0">
                <a:solidFill>
                  <a:srgbClr val="FF0000"/>
                </a:solidFill>
                <a:latin typeface="+mj-lt"/>
                <a:ea typeface="Microsoft JhengHei"/>
              </a:rPr>
              <a:t>12</a:t>
            </a:r>
            <a:r>
              <a:rPr lang="en-US" altLang="zh-CN" b="1" dirty="0">
                <a:solidFill>
                  <a:srgbClr val="FF0000"/>
                </a:solidFill>
                <a:latin typeface="+mj-lt"/>
                <a:ea typeface="Microsoft JhengHei"/>
              </a:rPr>
              <a:t> threads</a:t>
            </a:r>
            <a:r>
              <a:rPr lang="en-US" altLang="zh-CN" b="1" dirty="0">
                <a:solidFill>
                  <a:srgbClr val="0070C0"/>
                </a:solidFill>
                <a:latin typeface="+mj-lt"/>
                <a:ea typeface="Microsoft JhengHei"/>
              </a:rPr>
              <a:t> </a:t>
            </a:r>
            <a:r>
              <a:rPr lang="en-US" altLang="zh-TW" b="1" dirty="0">
                <a:solidFill>
                  <a:schemeClr val="tx1"/>
                </a:solidFill>
                <a:latin typeface="+mj-lt"/>
                <a:ea typeface="Microsoft JhengHei"/>
              </a:rPr>
              <a:t>processor</a:t>
            </a:r>
            <a:endParaRPr lang="en-US" altLang="zh-CN" b="1" dirty="0">
              <a:solidFill>
                <a:schemeClr val="tx1"/>
              </a:solidFill>
              <a:latin typeface="+mj-lt"/>
              <a:ea typeface="Microsoft JhengHei"/>
            </a:endParaRPr>
          </a:p>
          <a:p>
            <a:pPr lvl="1" indent="-342900">
              <a:spcBef>
                <a:spcPts val="450"/>
              </a:spcBef>
              <a:buClr>
                <a:srgbClr val="FF0000"/>
              </a:buClr>
              <a:buSzPct val="100000"/>
              <a:tabLst>
                <a:tab pos="0" algn="l"/>
              </a:tabLst>
            </a:pPr>
            <a:r>
              <a:rPr lang="en-US" altLang="zh-TW" b="1" dirty="0">
                <a:solidFill>
                  <a:schemeClr val="tx1"/>
                </a:solidFill>
                <a:latin typeface="+mj-lt"/>
                <a:ea typeface="Microsoft JhengHei"/>
              </a:rPr>
              <a:t>3.3 GHz, boost up to </a:t>
            </a:r>
            <a:r>
              <a:rPr lang="zh-TW" altLang="en-US" b="1" dirty="0">
                <a:solidFill>
                  <a:schemeClr val="tx1"/>
                </a:solidFill>
                <a:latin typeface="+mj-lt"/>
                <a:ea typeface="Microsoft JhengHei"/>
              </a:rPr>
              <a:t> </a:t>
            </a:r>
            <a:r>
              <a:rPr lang="en-US" altLang="zh-TW" b="1" dirty="0">
                <a:solidFill>
                  <a:schemeClr val="tx1"/>
                </a:solidFill>
                <a:latin typeface="+mj-lt"/>
                <a:ea typeface="Microsoft JhengHei"/>
              </a:rPr>
              <a:t>4.7 GHz</a:t>
            </a:r>
          </a:p>
        </p:txBody>
      </p:sp>
      <p:grpSp>
        <p:nvGrpSpPr>
          <p:cNvPr id="11" name="群組 10">
            <a:extLst>
              <a:ext uri="{FF2B5EF4-FFF2-40B4-BE49-F238E27FC236}">
                <a16:creationId xmlns:a16="http://schemas.microsoft.com/office/drawing/2014/main" id="{83F09979-053F-448A-8C1B-105584C974CC}"/>
              </a:ext>
            </a:extLst>
          </p:cNvPr>
          <p:cNvGrpSpPr/>
          <p:nvPr/>
        </p:nvGrpSpPr>
        <p:grpSpPr>
          <a:xfrm>
            <a:off x="96921" y="194495"/>
            <a:ext cx="1768858" cy="476596"/>
            <a:chOff x="120454" y="137345"/>
            <a:chExt cx="1768858" cy="476596"/>
          </a:xfrm>
        </p:grpSpPr>
        <p:sp>
          <p:nvSpPr>
            <p:cNvPr id="9" name="平行四邊形 8">
              <a:extLst>
                <a:ext uri="{FF2B5EF4-FFF2-40B4-BE49-F238E27FC236}">
                  <a16:creationId xmlns:a16="http://schemas.microsoft.com/office/drawing/2014/main" id="{E2A5AF91-6FB7-423D-9B36-1FC8037CC8D1}"/>
                </a:ext>
              </a:extLst>
            </p:cNvPr>
            <p:cNvSpPr/>
            <p:nvPr/>
          </p:nvSpPr>
          <p:spPr>
            <a:xfrm>
              <a:off x="120454" y="137345"/>
              <a:ext cx="1768858" cy="476596"/>
            </a:xfrm>
            <a:prstGeom prst="parallelogram">
              <a:avLst>
                <a:gd name="adj" fmla="val 57373"/>
              </a:avLst>
            </a:prstGeom>
            <a:solidFill>
              <a:srgbClr val="3333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0" name="文字方塊 9">
              <a:extLst>
                <a:ext uri="{FF2B5EF4-FFF2-40B4-BE49-F238E27FC236}">
                  <a16:creationId xmlns:a16="http://schemas.microsoft.com/office/drawing/2014/main" id="{BDF4F6EE-80B0-4131-BC7B-92703D7E4DCB}"/>
                </a:ext>
              </a:extLst>
            </p:cNvPr>
            <p:cNvSpPr txBox="1"/>
            <p:nvPr/>
          </p:nvSpPr>
          <p:spPr>
            <a:xfrm>
              <a:off x="293584" y="206885"/>
              <a:ext cx="1566582" cy="338554"/>
            </a:xfrm>
            <a:prstGeom prst="rect">
              <a:avLst/>
            </a:prstGeom>
            <a:noFill/>
          </p:spPr>
          <p:txBody>
            <a:bodyPr wrap="square">
              <a:spAutoFit/>
            </a:bodyPr>
            <a:lstStyle/>
            <a:p>
              <a:r>
                <a:rPr kumimoji="0" lang="en-US" altLang="zh-TW" sz="1600" b="1" i="0" u="none" strike="noStrike" kern="1200" cap="none" spc="0" normalizeH="0" baseline="0" noProof="0" dirty="0">
                  <a:ln>
                    <a:noFill/>
                  </a:ln>
                  <a:solidFill>
                    <a:prstClr val="white"/>
                  </a:solidFill>
                  <a:effectLst/>
                  <a:uLnTx/>
                  <a:uFillTx/>
                  <a:latin typeface="+mj-lt"/>
                  <a:ea typeface="微軟正黑體" pitchFamily="34" charset="-120"/>
                  <a:cs typeface="+mj-cs"/>
                </a:rPr>
                <a:t>Performance</a:t>
              </a:r>
              <a:endParaRPr lang="zh-TW" altLang="en-US" sz="900" dirty="0">
                <a:latin typeface="+mj-lt"/>
              </a:endParaRPr>
            </a:p>
          </p:txBody>
        </p:sp>
      </p:grpSp>
      <p:grpSp>
        <p:nvGrpSpPr>
          <p:cNvPr id="29" name="圖形 13">
            <a:extLst>
              <a:ext uri="{FF2B5EF4-FFF2-40B4-BE49-F238E27FC236}">
                <a16:creationId xmlns:a16="http://schemas.microsoft.com/office/drawing/2014/main" id="{7146E2A1-6BC5-9D46-94AB-219802F79054}"/>
              </a:ext>
            </a:extLst>
          </p:cNvPr>
          <p:cNvGrpSpPr/>
          <p:nvPr/>
        </p:nvGrpSpPr>
        <p:grpSpPr>
          <a:xfrm flipH="1">
            <a:off x="3466790" y="2873670"/>
            <a:ext cx="4416547" cy="1545711"/>
            <a:chOff x="3394498" y="1913008"/>
            <a:chExt cx="4859191" cy="1700628"/>
          </a:xfrm>
        </p:grpSpPr>
        <p:grpSp>
          <p:nvGrpSpPr>
            <p:cNvPr id="30" name="圖形 13">
              <a:extLst>
                <a:ext uri="{FF2B5EF4-FFF2-40B4-BE49-F238E27FC236}">
                  <a16:creationId xmlns:a16="http://schemas.microsoft.com/office/drawing/2014/main" id="{7B30FA12-6296-3748-9361-710E303630AD}"/>
                </a:ext>
              </a:extLst>
            </p:cNvPr>
            <p:cNvGrpSpPr/>
            <p:nvPr/>
          </p:nvGrpSpPr>
          <p:grpSpPr>
            <a:xfrm>
              <a:off x="3394498" y="1913008"/>
              <a:ext cx="4859191" cy="1700628"/>
              <a:chOff x="3394498" y="1913008"/>
              <a:chExt cx="4859191" cy="1700628"/>
            </a:xfrm>
            <a:solidFill>
              <a:srgbClr val="EDB839"/>
            </a:solidFill>
          </p:grpSpPr>
          <p:sp>
            <p:nvSpPr>
              <p:cNvPr id="45" name="手繪多邊形: 圖案 6">
                <a:extLst>
                  <a:ext uri="{FF2B5EF4-FFF2-40B4-BE49-F238E27FC236}">
                    <a16:creationId xmlns:a16="http://schemas.microsoft.com/office/drawing/2014/main" id="{82747CB7-CDDE-F144-844A-B1E01B2AB9EB}"/>
                  </a:ext>
                </a:extLst>
              </p:cNvPr>
              <p:cNvSpPr/>
              <p:nvPr/>
            </p:nvSpPr>
            <p:spPr>
              <a:xfrm>
                <a:off x="7238177" y="1913008"/>
                <a:ext cx="1015512" cy="1700628"/>
              </a:xfrm>
              <a:custGeom>
                <a:avLst/>
                <a:gdLst>
                  <a:gd name="connsiteX0" fmla="*/ 169239 w 1015512"/>
                  <a:gd name="connsiteY0" fmla="*/ 1637574 h 1700628"/>
                  <a:gd name="connsiteX1" fmla="*/ 238134 w 1015512"/>
                  <a:gd name="connsiteY1" fmla="*/ 1700628 h 1700628"/>
                  <a:gd name="connsiteX2" fmla="*/ 294868 w 1015512"/>
                  <a:gd name="connsiteY2" fmla="*/ 1673342 h 1700628"/>
                  <a:gd name="connsiteX3" fmla="*/ 1000789 w 1015512"/>
                  <a:gd name="connsiteY3" fmla="*/ 889323 h 1700628"/>
                  <a:gd name="connsiteX4" fmla="*/ 1015512 w 1015512"/>
                  <a:gd name="connsiteY4" fmla="*/ 850354 h 1700628"/>
                  <a:gd name="connsiteX5" fmla="*/ 998708 w 1015512"/>
                  <a:gd name="connsiteY5" fmla="*/ 809145 h 1700628"/>
                  <a:gd name="connsiteX6" fmla="*/ 294868 w 1015512"/>
                  <a:gd name="connsiteY6" fmla="*/ 27286 h 1700628"/>
                  <a:gd name="connsiteX7" fmla="*/ 238134 w 1015512"/>
                  <a:gd name="connsiteY7" fmla="*/ 0 h 1700628"/>
                  <a:gd name="connsiteX8" fmla="*/ 169239 w 1015512"/>
                  <a:gd name="connsiteY8" fmla="*/ 63134 h 1700628"/>
                  <a:gd name="connsiteX9" fmla="*/ 169239 w 1015512"/>
                  <a:gd name="connsiteY9" fmla="*/ 214129 h 1700628"/>
                  <a:gd name="connsiteX10" fmla="*/ 100343 w 1015512"/>
                  <a:gd name="connsiteY10" fmla="*/ 277183 h 1700628"/>
                  <a:gd name="connsiteX11" fmla="*/ 720 w 1015512"/>
                  <a:gd name="connsiteY11" fmla="*/ 277183 h 1700628"/>
                  <a:gd name="connsiteX12" fmla="*/ 0 w 1015512"/>
                  <a:gd name="connsiteY12" fmla="*/ 1436728 h 1700628"/>
                  <a:gd name="connsiteX13" fmla="*/ 100423 w 1015512"/>
                  <a:gd name="connsiteY13" fmla="*/ 1436728 h 1700628"/>
                  <a:gd name="connsiteX14" fmla="*/ 169319 w 1015512"/>
                  <a:gd name="connsiteY14" fmla="*/ 1499782 h 1700628"/>
                  <a:gd name="connsiteX15" fmla="*/ 169319 w 1015512"/>
                  <a:gd name="connsiteY15" fmla="*/ 1637574 h 170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5512" h="1700628">
                    <a:moveTo>
                      <a:pt x="169239" y="1637574"/>
                    </a:moveTo>
                    <a:cubicBezTo>
                      <a:pt x="169239" y="1672462"/>
                      <a:pt x="200126" y="1700628"/>
                      <a:pt x="238134" y="1700628"/>
                    </a:cubicBezTo>
                    <a:cubicBezTo>
                      <a:pt x="261580" y="1700628"/>
                      <a:pt x="282385" y="1689826"/>
                      <a:pt x="294868" y="1673342"/>
                    </a:cubicBezTo>
                    <a:lnTo>
                      <a:pt x="1000789" y="889323"/>
                    </a:lnTo>
                    <a:cubicBezTo>
                      <a:pt x="1009991" y="878601"/>
                      <a:pt x="1015512" y="865077"/>
                      <a:pt x="1015512" y="850354"/>
                    </a:cubicBezTo>
                    <a:cubicBezTo>
                      <a:pt x="1015512" y="834591"/>
                      <a:pt x="1009191" y="820107"/>
                      <a:pt x="998708" y="809145"/>
                    </a:cubicBezTo>
                    <a:lnTo>
                      <a:pt x="294868" y="27286"/>
                    </a:lnTo>
                    <a:cubicBezTo>
                      <a:pt x="282465" y="10802"/>
                      <a:pt x="261660" y="0"/>
                      <a:pt x="238134" y="0"/>
                    </a:cubicBezTo>
                    <a:cubicBezTo>
                      <a:pt x="200046" y="0"/>
                      <a:pt x="169239" y="28246"/>
                      <a:pt x="169239" y="63134"/>
                    </a:cubicBezTo>
                    <a:lnTo>
                      <a:pt x="169239" y="214129"/>
                    </a:lnTo>
                    <a:cubicBezTo>
                      <a:pt x="169239" y="248937"/>
                      <a:pt x="138432" y="277183"/>
                      <a:pt x="100343" y="277183"/>
                    </a:cubicBezTo>
                    <a:lnTo>
                      <a:pt x="720" y="277183"/>
                    </a:lnTo>
                    <a:lnTo>
                      <a:pt x="0" y="1436728"/>
                    </a:lnTo>
                    <a:lnTo>
                      <a:pt x="100423" y="1436728"/>
                    </a:lnTo>
                    <a:cubicBezTo>
                      <a:pt x="138592" y="1436728"/>
                      <a:pt x="169319" y="1464974"/>
                      <a:pt x="169319" y="1499782"/>
                    </a:cubicBezTo>
                    <a:lnTo>
                      <a:pt x="169319" y="1637574"/>
                    </a:lnTo>
                    <a:close/>
                  </a:path>
                </a:pathLst>
              </a:custGeom>
              <a:solidFill>
                <a:srgbClr val="EDB839"/>
              </a:solidFill>
              <a:ln w="7987" cap="flat">
                <a:noFill/>
                <a:prstDash val="solid"/>
                <a:miter/>
              </a:ln>
            </p:spPr>
            <p:txBody>
              <a:bodyPr rtlCol="0" anchor="ctr"/>
              <a:lstStyle/>
              <a:p>
                <a:endParaRPr lang="zh-TW" altLang="en-US"/>
              </a:p>
            </p:txBody>
          </p:sp>
          <p:sp>
            <p:nvSpPr>
              <p:cNvPr id="46" name="手繪多邊形: 圖案 7">
                <a:extLst>
                  <a:ext uri="{FF2B5EF4-FFF2-40B4-BE49-F238E27FC236}">
                    <a16:creationId xmlns:a16="http://schemas.microsoft.com/office/drawing/2014/main" id="{7DB16214-2B9A-8944-9F60-2F2AD42473F2}"/>
                  </a:ext>
                </a:extLst>
              </p:cNvPr>
              <p:cNvSpPr/>
              <p:nvPr/>
            </p:nvSpPr>
            <p:spPr>
              <a:xfrm>
                <a:off x="3394498" y="2190191"/>
                <a:ext cx="3548731" cy="1159544"/>
              </a:xfrm>
              <a:custGeom>
                <a:avLst/>
                <a:gdLst>
                  <a:gd name="connsiteX0" fmla="*/ 3548732 w 3548731"/>
                  <a:gd name="connsiteY0" fmla="*/ 1159545 h 1159544"/>
                  <a:gd name="connsiteX1" fmla="*/ 68896 w 3548731"/>
                  <a:gd name="connsiteY1" fmla="*/ 1159545 h 1159544"/>
                  <a:gd name="connsiteX2" fmla="*/ 0 w 3548731"/>
                  <a:gd name="connsiteY2" fmla="*/ 1096410 h 1159544"/>
                  <a:gd name="connsiteX3" fmla="*/ 0 w 3548731"/>
                  <a:gd name="connsiteY3" fmla="*/ 63134 h 1159544"/>
                  <a:gd name="connsiteX4" fmla="*/ 68896 w 3548731"/>
                  <a:gd name="connsiteY4" fmla="*/ 0 h 1159544"/>
                  <a:gd name="connsiteX5" fmla="*/ 3548732 w 3548731"/>
                  <a:gd name="connsiteY5" fmla="*/ 0 h 1159544"/>
                  <a:gd name="connsiteX6" fmla="*/ 3548732 w 3548731"/>
                  <a:gd name="connsiteY6" fmla="*/ 1159545 h 115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731" h="1159544">
                    <a:moveTo>
                      <a:pt x="3548732" y="1159545"/>
                    </a:moveTo>
                    <a:lnTo>
                      <a:pt x="68896" y="1159545"/>
                    </a:lnTo>
                    <a:cubicBezTo>
                      <a:pt x="30807" y="1159545"/>
                      <a:pt x="0" y="1131298"/>
                      <a:pt x="0" y="1096410"/>
                    </a:cubicBezTo>
                    <a:lnTo>
                      <a:pt x="0" y="63134"/>
                    </a:lnTo>
                    <a:cubicBezTo>
                      <a:pt x="0" y="28326"/>
                      <a:pt x="30807" y="0"/>
                      <a:pt x="68896" y="0"/>
                    </a:cubicBezTo>
                    <a:lnTo>
                      <a:pt x="3548732" y="0"/>
                    </a:lnTo>
                    <a:lnTo>
                      <a:pt x="3548732" y="1159545"/>
                    </a:lnTo>
                    <a:close/>
                  </a:path>
                </a:pathLst>
              </a:custGeom>
              <a:solidFill>
                <a:srgbClr val="EDB839"/>
              </a:solidFill>
              <a:ln w="7987" cap="flat">
                <a:noFill/>
                <a:prstDash val="solid"/>
                <a:miter/>
              </a:ln>
            </p:spPr>
            <p:txBody>
              <a:bodyPr rtlCol="0" anchor="ctr"/>
              <a:lstStyle/>
              <a:p>
                <a:endParaRPr lang="zh-TW" altLang="en-US"/>
              </a:p>
            </p:txBody>
          </p:sp>
          <p:sp>
            <p:nvSpPr>
              <p:cNvPr id="47" name="手繪多邊形: 圖案 12">
                <a:extLst>
                  <a:ext uri="{FF2B5EF4-FFF2-40B4-BE49-F238E27FC236}">
                    <a16:creationId xmlns:a16="http://schemas.microsoft.com/office/drawing/2014/main" id="{A52F5F70-6531-FD46-A2E4-60CE64667256}"/>
                  </a:ext>
                </a:extLst>
              </p:cNvPr>
              <p:cNvSpPr/>
              <p:nvPr/>
            </p:nvSpPr>
            <p:spPr>
              <a:xfrm>
                <a:off x="7026848" y="2190191"/>
                <a:ext cx="126028" cy="1159544"/>
              </a:xfrm>
              <a:custGeom>
                <a:avLst/>
                <a:gdLst>
                  <a:gd name="connsiteX0" fmla="*/ 0 w 126028"/>
                  <a:gd name="connsiteY0" fmla="*/ 0 h 1159544"/>
                  <a:gd name="connsiteX1" fmla="*/ 126029 w 126028"/>
                  <a:gd name="connsiteY1" fmla="*/ 0 h 1159544"/>
                  <a:gd name="connsiteX2" fmla="*/ 126029 w 126028"/>
                  <a:gd name="connsiteY2" fmla="*/ 1159545 h 1159544"/>
                  <a:gd name="connsiteX3" fmla="*/ 0 w 126028"/>
                  <a:gd name="connsiteY3" fmla="*/ 1159545 h 1159544"/>
                </a:gdLst>
                <a:ahLst/>
                <a:cxnLst>
                  <a:cxn ang="0">
                    <a:pos x="connsiteX0" y="connsiteY0"/>
                  </a:cxn>
                  <a:cxn ang="0">
                    <a:pos x="connsiteX1" y="connsiteY1"/>
                  </a:cxn>
                  <a:cxn ang="0">
                    <a:pos x="connsiteX2" y="connsiteY2"/>
                  </a:cxn>
                  <a:cxn ang="0">
                    <a:pos x="connsiteX3" y="connsiteY3"/>
                  </a:cxn>
                </a:cxnLst>
                <a:rect l="l" t="t" r="r" b="b"/>
                <a:pathLst>
                  <a:path w="126028" h="1159544">
                    <a:moveTo>
                      <a:pt x="0" y="0"/>
                    </a:moveTo>
                    <a:lnTo>
                      <a:pt x="126029" y="0"/>
                    </a:lnTo>
                    <a:lnTo>
                      <a:pt x="126029" y="1159545"/>
                    </a:lnTo>
                    <a:lnTo>
                      <a:pt x="0" y="1159545"/>
                    </a:lnTo>
                    <a:close/>
                  </a:path>
                </a:pathLst>
              </a:custGeom>
              <a:solidFill>
                <a:srgbClr val="EDB839"/>
              </a:solidFill>
              <a:ln w="7987" cap="flat">
                <a:noFill/>
                <a:prstDash val="solid"/>
                <a:miter/>
              </a:ln>
            </p:spPr>
            <p:txBody>
              <a:bodyPr rtlCol="0" anchor="ctr"/>
              <a:lstStyle/>
              <a:p>
                <a:endParaRPr lang="zh-TW" altLang="en-US"/>
              </a:p>
            </p:txBody>
          </p:sp>
        </p:grpSp>
        <p:grpSp>
          <p:nvGrpSpPr>
            <p:cNvPr id="31" name="圖形 13">
              <a:extLst>
                <a:ext uri="{FF2B5EF4-FFF2-40B4-BE49-F238E27FC236}">
                  <a16:creationId xmlns:a16="http://schemas.microsoft.com/office/drawing/2014/main" id="{69BF2B03-D7F0-5C46-88DB-5E58B4BF4888}"/>
                </a:ext>
              </a:extLst>
            </p:cNvPr>
            <p:cNvGrpSpPr/>
            <p:nvPr/>
          </p:nvGrpSpPr>
          <p:grpSpPr>
            <a:xfrm>
              <a:off x="7658753" y="2367191"/>
              <a:ext cx="425537" cy="792340"/>
              <a:chOff x="7658753" y="2367191"/>
              <a:chExt cx="425537" cy="792340"/>
            </a:xfrm>
            <a:solidFill>
              <a:srgbClr val="F8D48C"/>
            </a:solidFill>
          </p:grpSpPr>
          <p:sp>
            <p:nvSpPr>
              <p:cNvPr id="39" name="手繪多邊形: 圖案 15">
                <a:extLst>
                  <a:ext uri="{FF2B5EF4-FFF2-40B4-BE49-F238E27FC236}">
                    <a16:creationId xmlns:a16="http://schemas.microsoft.com/office/drawing/2014/main" id="{7B7A0831-CE00-8F4D-A3CE-847E848F87EA}"/>
                  </a:ext>
                </a:extLst>
              </p:cNvPr>
              <p:cNvSpPr/>
              <p:nvPr/>
            </p:nvSpPr>
            <p:spPr>
              <a:xfrm>
                <a:off x="7945858" y="2699987"/>
                <a:ext cx="138432" cy="126749"/>
              </a:xfrm>
              <a:custGeom>
                <a:avLst/>
                <a:gdLst>
                  <a:gd name="connsiteX0" fmla="*/ 138432 w 138432"/>
                  <a:gd name="connsiteY0" fmla="*/ 63375 h 126749"/>
                  <a:gd name="connsiteX1" fmla="*/ 69216 w 138432"/>
                  <a:gd name="connsiteY1" fmla="*/ 126749 h 126749"/>
                  <a:gd name="connsiteX2" fmla="*/ 0 w 138432"/>
                  <a:gd name="connsiteY2" fmla="*/ 63375 h 126749"/>
                  <a:gd name="connsiteX3" fmla="*/ 69216 w 138432"/>
                  <a:gd name="connsiteY3" fmla="*/ 0 h 126749"/>
                  <a:gd name="connsiteX4" fmla="*/ 138432 w 138432"/>
                  <a:gd name="connsiteY4" fmla="*/ 63375 h 12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2" h="126749">
                    <a:moveTo>
                      <a:pt x="138432" y="63375"/>
                    </a:moveTo>
                    <a:cubicBezTo>
                      <a:pt x="138432" y="98343"/>
                      <a:pt x="107385" y="126749"/>
                      <a:pt x="69216" y="126749"/>
                    </a:cubicBezTo>
                    <a:cubicBezTo>
                      <a:pt x="30967" y="126749"/>
                      <a:pt x="0" y="98343"/>
                      <a:pt x="0" y="63375"/>
                    </a:cubicBezTo>
                    <a:cubicBezTo>
                      <a:pt x="0" y="28327"/>
                      <a:pt x="31047" y="0"/>
                      <a:pt x="69216" y="0"/>
                    </a:cubicBezTo>
                    <a:cubicBezTo>
                      <a:pt x="107385" y="-80"/>
                      <a:pt x="138432" y="28327"/>
                      <a:pt x="138432" y="63375"/>
                    </a:cubicBezTo>
                    <a:close/>
                  </a:path>
                </a:pathLst>
              </a:custGeom>
              <a:solidFill>
                <a:srgbClr val="F8D48C"/>
              </a:solidFill>
              <a:ln w="7987" cap="flat">
                <a:noFill/>
                <a:prstDash val="solid"/>
                <a:miter/>
              </a:ln>
            </p:spPr>
            <p:txBody>
              <a:bodyPr rtlCol="0" anchor="ctr"/>
              <a:lstStyle/>
              <a:p>
                <a:endParaRPr lang="zh-TW" altLang="en-US"/>
              </a:p>
            </p:txBody>
          </p:sp>
          <p:sp>
            <p:nvSpPr>
              <p:cNvPr id="40" name="手繪多邊形: 圖案 16">
                <a:extLst>
                  <a:ext uri="{FF2B5EF4-FFF2-40B4-BE49-F238E27FC236}">
                    <a16:creationId xmlns:a16="http://schemas.microsoft.com/office/drawing/2014/main" id="{27B46213-6466-274E-A214-2B55EB12A00F}"/>
                  </a:ext>
                </a:extLst>
              </p:cNvPr>
              <p:cNvSpPr/>
              <p:nvPr/>
            </p:nvSpPr>
            <p:spPr>
              <a:xfrm>
                <a:off x="7658753" y="2699987"/>
                <a:ext cx="138511" cy="126749"/>
              </a:xfrm>
              <a:custGeom>
                <a:avLst/>
                <a:gdLst>
                  <a:gd name="connsiteX0" fmla="*/ 138512 w 138511"/>
                  <a:gd name="connsiteY0" fmla="*/ 63375 h 126749"/>
                  <a:gd name="connsiteX1" fmla="*/ 69216 w 138511"/>
                  <a:gd name="connsiteY1" fmla="*/ 126749 h 126749"/>
                  <a:gd name="connsiteX2" fmla="*/ 0 w 138511"/>
                  <a:gd name="connsiteY2" fmla="*/ 63375 h 126749"/>
                  <a:gd name="connsiteX3" fmla="*/ 69216 w 138511"/>
                  <a:gd name="connsiteY3" fmla="*/ 0 h 126749"/>
                  <a:gd name="connsiteX4" fmla="*/ 138512 w 138511"/>
                  <a:gd name="connsiteY4" fmla="*/ 63375 h 12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11" h="126749">
                    <a:moveTo>
                      <a:pt x="138512" y="63375"/>
                    </a:moveTo>
                    <a:cubicBezTo>
                      <a:pt x="138512" y="98343"/>
                      <a:pt x="107545" y="126749"/>
                      <a:pt x="69216" y="126749"/>
                    </a:cubicBezTo>
                    <a:cubicBezTo>
                      <a:pt x="30968" y="126749"/>
                      <a:pt x="0" y="98343"/>
                      <a:pt x="0" y="63375"/>
                    </a:cubicBezTo>
                    <a:cubicBezTo>
                      <a:pt x="0" y="28327"/>
                      <a:pt x="30968" y="0"/>
                      <a:pt x="69216" y="0"/>
                    </a:cubicBezTo>
                    <a:cubicBezTo>
                      <a:pt x="107465" y="-80"/>
                      <a:pt x="138512" y="28327"/>
                      <a:pt x="138512" y="63375"/>
                    </a:cubicBezTo>
                    <a:close/>
                  </a:path>
                </a:pathLst>
              </a:custGeom>
              <a:solidFill>
                <a:srgbClr val="F8D48C"/>
              </a:solidFill>
              <a:ln w="7987" cap="flat">
                <a:noFill/>
                <a:prstDash val="solid"/>
                <a:miter/>
              </a:ln>
            </p:spPr>
            <p:txBody>
              <a:bodyPr rtlCol="0" anchor="ctr"/>
              <a:lstStyle/>
              <a:p>
                <a:endParaRPr lang="zh-TW" altLang="en-US"/>
              </a:p>
            </p:txBody>
          </p:sp>
          <p:sp>
            <p:nvSpPr>
              <p:cNvPr id="41" name="手繪多邊形: 圖案 17">
                <a:extLst>
                  <a:ext uri="{FF2B5EF4-FFF2-40B4-BE49-F238E27FC236}">
                    <a16:creationId xmlns:a16="http://schemas.microsoft.com/office/drawing/2014/main" id="{529F8152-D67E-E345-801F-7BAC54B2D8C3}"/>
                  </a:ext>
                </a:extLst>
              </p:cNvPr>
              <p:cNvSpPr/>
              <p:nvPr/>
            </p:nvSpPr>
            <p:spPr>
              <a:xfrm>
                <a:off x="7814068" y="2533389"/>
                <a:ext cx="138351" cy="126748"/>
              </a:xfrm>
              <a:custGeom>
                <a:avLst/>
                <a:gdLst>
                  <a:gd name="connsiteX0" fmla="*/ 138351 w 138351"/>
                  <a:gd name="connsiteY0" fmla="*/ 63374 h 126748"/>
                  <a:gd name="connsiteX1" fmla="*/ 69216 w 138351"/>
                  <a:gd name="connsiteY1" fmla="*/ 126749 h 126748"/>
                  <a:gd name="connsiteX2" fmla="*/ 0 w 138351"/>
                  <a:gd name="connsiteY2" fmla="*/ 63374 h 126748"/>
                  <a:gd name="connsiteX3" fmla="*/ 69216 w 138351"/>
                  <a:gd name="connsiteY3" fmla="*/ 0 h 126748"/>
                  <a:gd name="connsiteX4" fmla="*/ 138351 w 138351"/>
                  <a:gd name="connsiteY4" fmla="*/ 63374 h 12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51" h="126748">
                    <a:moveTo>
                      <a:pt x="138351" y="63374"/>
                    </a:moveTo>
                    <a:cubicBezTo>
                      <a:pt x="138351" y="98342"/>
                      <a:pt x="107384" y="126749"/>
                      <a:pt x="69216" y="126749"/>
                    </a:cubicBezTo>
                    <a:cubicBezTo>
                      <a:pt x="30967" y="126749"/>
                      <a:pt x="0" y="98342"/>
                      <a:pt x="0" y="63374"/>
                    </a:cubicBezTo>
                    <a:cubicBezTo>
                      <a:pt x="0" y="28326"/>
                      <a:pt x="30967" y="0"/>
                      <a:pt x="69216" y="0"/>
                    </a:cubicBezTo>
                    <a:cubicBezTo>
                      <a:pt x="107384" y="0"/>
                      <a:pt x="138351" y="28407"/>
                      <a:pt x="138351" y="63374"/>
                    </a:cubicBezTo>
                    <a:close/>
                  </a:path>
                </a:pathLst>
              </a:custGeom>
              <a:solidFill>
                <a:srgbClr val="F8D48C"/>
              </a:solidFill>
              <a:ln w="7987" cap="flat">
                <a:noFill/>
                <a:prstDash val="solid"/>
                <a:miter/>
              </a:ln>
            </p:spPr>
            <p:txBody>
              <a:bodyPr rtlCol="0" anchor="ctr"/>
              <a:lstStyle/>
              <a:p>
                <a:endParaRPr lang="zh-TW" altLang="en-US"/>
              </a:p>
            </p:txBody>
          </p:sp>
          <p:sp>
            <p:nvSpPr>
              <p:cNvPr id="42" name="手繪多邊形: 圖案 18">
                <a:extLst>
                  <a:ext uri="{FF2B5EF4-FFF2-40B4-BE49-F238E27FC236}">
                    <a16:creationId xmlns:a16="http://schemas.microsoft.com/office/drawing/2014/main" id="{F7A16401-2357-C44C-B7BA-54E9929D47E6}"/>
                  </a:ext>
                </a:extLst>
              </p:cNvPr>
              <p:cNvSpPr/>
              <p:nvPr/>
            </p:nvSpPr>
            <p:spPr>
              <a:xfrm>
                <a:off x="7664274" y="2367191"/>
                <a:ext cx="138511" cy="126749"/>
              </a:xfrm>
              <a:custGeom>
                <a:avLst/>
                <a:gdLst>
                  <a:gd name="connsiteX0" fmla="*/ 138512 w 138511"/>
                  <a:gd name="connsiteY0" fmla="*/ 63375 h 126749"/>
                  <a:gd name="connsiteX1" fmla="*/ 69296 w 138511"/>
                  <a:gd name="connsiteY1" fmla="*/ 126749 h 126749"/>
                  <a:gd name="connsiteX2" fmla="*/ 0 w 138511"/>
                  <a:gd name="connsiteY2" fmla="*/ 63375 h 126749"/>
                  <a:gd name="connsiteX3" fmla="*/ 69296 w 138511"/>
                  <a:gd name="connsiteY3" fmla="*/ 0 h 126749"/>
                  <a:gd name="connsiteX4" fmla="*/ 138512 w 138511"/>
                  <a:gd name="connsiteY4" fmla="*/ 63375 h 12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11" h="126749">
                    <a:moveTo>
                      <a:pt x="138512" y="63375"/>
                    </a:moveTo>
                    <a:cubicBezTo>
                      <a:pt x="138512" y="98343"/>
                      <a:pt x="107465" y="126749"/>
                      <a:pt x="69296" y="126749"/>
                    </a:cubicBezTo>
                    <a:cubicBezTo>
                      <a:pt x="30967" y="126749"/>
                      <a:pt x="0" y="98343"/>
                      <a:pt x="0" y="63375"/>
                    </a:cubicBezTo>
                    <a:cubicBezTo>
                      <a:pt x="0" y="28327"/>
                      <a:pt x="30967" y="0"/>
                      <a:pt x="69296" y="0"/>
                    </a:cubicBezTo>
                    <a:cubicBezTo>
                      <a:pt x="107465" y="-80"/>
                      <a:pt x="138512" y="28327"/>
                      <a:pt x="138512" y="63375"/>
                    </a:cubicBezTo>
                    <a:close/>
                  </a:path>
                </a:pathLst>
              </a:custGeom>
              <a:solidFill>
                <a:srgbClr val="F8D48C"/>
              </a:solidFill>
              <a:ln w="7987" cap="flat">
                <a:noFill/>
                <a:prstDash val="solid"/>
                <a:miter/>
              </a:ln>
            </p:spPr>
            <p:txBody>
              <a:bodyPr rtlCol="0" anchor="ctr"/>
              <a:lstStyle/>
              <a:p>
                <a:endParaRPr lang="zh-TW" altLang="en-US"/>
              </a:p>
            </p:txBody>
          </p:sp>
          <p:sp>
            <p:nvSpPr>
              <p:cNvPr id="43" name="手繪多邊形: 圖案 19">
                <a:extLst>
                  <a:ext uri="{FF2B5EF4-FFF2-40B4-BE49-F238E27FC236}">
                    <a16:creationId xmlns:a16="http://schemas.microsoft.com/office/drawing/2014/main" id="{DAF57E28-CB3B-2446-B889-D3754E8EBB39}"/>
                  </a:ext>
                </a:extLst>
              </p:cNvPr>
              <p:cNvSpPr/>
              <p:nvPr/>
            </p:nvSpPr>
            <p:spPr>
              <a:xfrm>
                <a:off x="7814068" y="2866505"/>
                <a:ext cx="138351" cy="126749"/>
              </a:xfrm>
              <a:custGeom>
                <a:avLst/>
                <a:gdLst>
                  <a:gd name="connsiteX0" fmla="*/ 138351 w 138351"/>
                  <a:gd name="connsiteY0" fmla="*/ 63374 h 126749"/>
                  <a:gd name="connsiteX1" fmla="*/ 69216 w 138351"/>
                  <a:gd name="connsiteY1" fmla="*/ 0 h 126749"/>
                  <a:gd name="connsiteX2" fmla="*/ 0 w 138351"/>
                  <a:gd name="connsiteY2" fmla="*/ 63374 h 126749"/>
                  <a:gd name="connsiteX3" fmla="*/ 69216 w 138351"/>
                  <a:gd name="connsiteY3" fmla="*/ 126749 h 126749"/>
                  <a:gd name="connsiteX4" fmla="*/ 138351 w 138351"/>
                  <a:gd name="connsiteY4" fmla="*/ 63374 h 12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51" h="126749">
                    <a:moveTo>
                      <a:pt x="138351" y="63374"/>
                    </a:moveTo>
                    <a:cubicBezTo>
                      <a:pt x="138351" y="28326"/>
                      <a:pt x="107384" y="0"/>
                      <a:pt x="69216" y="0"/>
                    </a:cubicBezTo>
                    <a:cubicBezTo>
                      <a:pt x="30967" y="0"/>
                      <a:pt x="0" y="28326"/>
                      <a:pt x="0" y="63374"/>
                    </a:cubicBezTo>
                    <a:cubicBezTo>
                      <a:pt x="0" y="98342"/>
                      <a:pt x="30967" y="126749"/>
                      <a:pt x="69216" y="126749"/>
                    </a:cubicBezTo>
                    <a:cubicBezTo>
                      <a:pt x="107384" y="126829"/>
                      <a:pt x="138351" y="98342"/>
                      <a:pt x="138351" y="63374"/>
                    </a:cubicBezTo>
                    <a:close/>
                  </a:path>
                </a:pathLst>
              </a:custGeom>
              <a:solidFill>
                <a:srgbClr val="F8D48C"/>
              </a:solidFill>
              <a:ln w="7987" cap="flat">
                <a:noFill/>
                <a:prstDash val="solid"/>
                <a:miter/>
              </a:ln>
            </p:spPr>
            <p:txBody>
              <a:bodyPr rtlCol="0" anchor="ctr"/>
              <a:lstStyle/>
              <a:p>
                <a:endParaRPr lang="zh-TW" altLang="en-US"/>
              </a:p>
            </p:txBody>
          </p:sp>
          <p:sp>
            <p:nvSpPr>
              <p:cNvPr id="44" name="手繪多邊形: 圖案 20">
                <a:extLst>
                  <a:ext uri="{FF2B5EF4-FFF2-40B4-BE49-F238E27FC236}">
                    <a16:creationId xmlns:a16="http://schemas.microsoft.com/office/drawing/2014/main" id="{44678E6E-D50C-2649-BB3B-3A65DBE97CDF}"/>
                  </a:ext>
                </a:extLst>
              </p:cNvPr>
              <p:cNvSpPr/>
              <p:nvPr/>
            </p:nvSpPr>
            <p:spPr>
              <a:xfrm>
                <a:off x="7664274" y="3032783"/>
                <a:ext cx="138511" cy="126748"/>
              </a:xfrm>
              <a:custGeom>
                <a:avLst/>
                <a:gdLst>
                  <a:gd name="connsiteX0" fmla="*/ 138512 w 138511"/>
                  <a:gd name="connsiteY0" fmla="*/ 63374 h 126748"/>
                  <a:gd name="connsiteX1" fmla="*/ 69296 w 138511"/>
                  <a:gd name="connsiteY1" fmla="*/ 0 h 126748"/>
                  <a:gd name="connsiteX2" fmla="*/ 0 w 138511"/>
                  <a:gd name="connsiteY2" fmla="*/ 63374 h 126748"/>
                  <a:gd name="connsiteX3" fmla="*/ 69296 w 138511"/>
                  <a:gd name="connsiteY3" fmla="*/ 126749 h 126748"/>
                  <a:gd name="connsiteX4" fmla="*/ 138512 w 138511"/>
                  <a:gd name="connsiteY4" fmla="*/ 63374 h 12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11" h="126748">
                    <a:moveTo>
                      <a:pt x="138512" y="63374"/>
                    </a:moveTo>
                    <a:cubicBezTo>
                      <a:pt x="138512" y="28407"/>
                      <a:pt x="107465" y="0"/>
                      <a:pt x="69296" y="0"/>
                    </a:cubicBezTo>
                    <a:cubicBezTo>
                      <a:pt x="30967" y="0"/>
                      <a:pt x="0" y="28407"/>
                      <a:pt x="0" y="63374"/>
                    </a:cubicBezTo>
                    <a:cubicBezTo>
                      <a:pt x="0" y="98422"/>
                      <a:pt x="30967" y="126749"/>
                      <a:pt x="69296" y="126749"/>
                    </a:cubicBezTo>
                    <a:cubicBezTo>
                      <a:pt x="107465" y="126669"/>
                      <a:pt x="138512" y="98342"/>
                      <a:pt x="138512" y="63374"/>
                    </a:cubicBezTo>
                    <a:close/>
                  </a:path>
                </a:pathLst>
              </a:custGeom>
              <a:solidFill>
                <a:srgbClr val="F8D48C"/>
              </a:solidFill>
              <a:ln w="7987" cap="flat">
                <a:noFill/>
                <a:prstDash val="solid"/>
                <a:miter/>
              </a:ln>
            </p:spPr>
            <p:txBody>
              <a:bodyPr rtlCol="0" anchor="ctr"/>
              <a:lstStyle/>
              <a:p>
                <a:endParaRPr lang="zh-TW" altLang="en-US"/>
              </a:p>
            </p:txBody>
          </p:sp>
        </p:grpSp>
        <p:grpSp>
          <p:nvGrpSpPr>
            <p:cNvPr id="32" name="圖形 13">
              <a:extLst>
                <a:ext uri="{FF2B5EF4-FFF2-40B4-BE49-F238E27FC236}">
                  <a16:creationId xmlns:a16="http://schemas.microsoft.com/office/drawing/2014/main" id="{46AF2880-30F7-D24E-B249-4A4EB918326B}"/>
                </a:ext>
              </a:extLst>
            </p:cNvPr>
            <p:cNvGrpSpPr/>
            <p:nvPr/>
          </p:nvGrpSpPr>
          <p:grpSpPr>
            <a:xfrm>
              <a:off x="3505003" y="2367191"/>
              <a:ext cx="425456" cy="792340"/>
              <a:chOff x="3505003" y="2367191"/>
              <a:chExt cx="425456" cy="792340"/>
            </a:xfrm>
            <a:solidFill>
              <a:srgbClr val="F8D48C"/>
            </a:solidFill>
          </p:grpSpPr>
          <p:sp>
            <p:nvSpPr>
              <p:cNvPr id="33" name="手繪多邊形: 圖案 22">
                <a:extLst>
                  <a:ext uri="{FF2B5EF4-FFF2-40B4-BE49-F238E27FC236}">
                    <a16:creationId xmlns:a16="http://schemas.microsoft.com/office/drawing/2014/main" id="{A62AA937-3B65-AF4A-A152-6EA406BD39E8}"/>
                  </a:ext>
                </a:extLst>
              </p:cNvPr>
              <p:cNvSpPr/>
              <p:nvPr/>
            </p:nvSpPr>
            <p:spPr>
              <a:xfrm>
                <a:off x="3792028" y="2699987"/>
                <a:ext cx="138431" cy="126749"/>
              </a:xfrm>
              <a:custGeom>
                <a:avLst/>
                <a:gdLst>
                  <a:gd name="connsiteX0" fmla="*/ 138432 w 138431"/>
                  <a:gd name="connsiteY0" fmla="*/ 63375 h 126749"/>
                  <a:gd name="connsiteX1" fmla="*/ 69216 w 138431"/>
                  <a:gd name="connsiteY1" fmla="*/ 126749 h 126749"/>
                  <a:gd name="connsiteX2" fmla="*/ 0 w 138431"/>
                  <a:gd name="connsiteY2" fmla="*/ 63375 h 126749"/>
                  <a:gd name="connsiteX3" fmla="*/ 69216 w 138431"/>
                  <a:gd name="connsiteY3" fmla="*/ 0 h 126749"/>
                  <a:gd name="connsiteX4" fmla="*/ 138432 w 138431"/>
                  <a:gd name="connsiteY4" fmla="*/ 63375 h 12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1" h="126749">
                    <a:moveTo>
                      <a:pt x="138432" y="63375"/>
                    </a:moveTo>
                    <a:cubicBezTo>
                      <a:pt x="138432" y="98343"/>
                      <a:pt x="107465" y="126749"/>
                      <a:pt x="69216" y="126749"/>
                    </a:cubicBezTo>
                    <a:cubicBezTo>
                      <a:pt x="30967" y="126749"/>
                      <a:pt x="0" y="98343"/>
                      <a:pt x="0" y="63375"/>
                    </a:cubicBezTo>
                    <a:cubicBezTo>
                      <a:pt x="0" y="28327"/>
                      <a:pt x="30967" y="0"/>
                      <a:pt x="69216" y="0"/>
                    </a:cubicBezTo>
                    <a:cubicBezTo>
                      <a:pt x="107465" y="-80"/>
                      <a:pt x="138432" y="28327"/>
                      <a:pt x="138432" y="63375"/>
                    </a:cubicBezTo>
                    <a:close/>
                  </a:path>
                </a:pathLst>
              </a:custGeom>
              <a:solidFill>
                <a:srgbClr val="F8D48C"/>
              </a:solidFill>
              <a:ln w="7987" cap="flat">
                <a:noFill/>
                <a:prstDash val="solid"/>
                <a:miter/>
              </a:ln>
            </p:spPr>
            <p:txBody>
              <a:bodyPr rtlCol="0" anchor="ctr"/>
              <a:lstStyle/>
              <a:p>
                <a:endParaRPr lang="zh-TW" altLang="en-US"/>
              </a:p>
            </p:txBody>
          </p:sp>
          <p:sp>
            <p:nvSpPr>
              <p:cNvPr id="34" name="手繪多邊形: 圖案 23">
                <a:extLst>
                  <a:ext uri="{FF2B5EF4-FFF2-40B4-BE49-F238E27FC236}">
                    <a16:creationId xmlns:a16="http://schemas.microsoft.com/office/drawing/2014/main" id="{ECF7C426-627B-DB4A-9F26-21301FCE36E2}"/>
                  </a:ext>
                </a:extLst>
              </p:cNvPr>
              <p:cNvSpPr/>
              <p:nvPr/>
            </p:nvSpPr>
            <p:spPr>
              <a:xfrm>
                <a:off x="3505003" y="2699987"/>
                <a:ext cx="138431" cy="126749"/>
              </a:xfrm>
              <a:custGeom>
                <a:avLst/>
                <a:gdLst>
                  <a:gd name="connsiteX0" fmla="*/ 138432 w 138431"/>
                  <a:gd name="connsiteY0" fmla="*/ 63375 h 126749"/>
                  <a:gd name="connsiteX1" fmla="*/ 69216 w 138431"/>
                  <a:gd name="connsiteY1" fmla="*/ 126749 h 126749"/>
                  <a:gd name="connsiteX2" fmla="*/ 0 w 138431"/>
                  <a:gd name="connsiteY2" fmla="*/ 63375 h 126749"/>
                  <a:gd name="connsiteX3" fmla="*/ 69216 w 138431"/>
                  <a:gd name="connsiteY3" fmla="*/ 0 h 126749"/>
                  <a:gd name="connsiteX4" fmla="*/ 138432 w 138431"/>
                  <a:gd name="connsiteY4" fmla="*/ 63375 h 12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1" h="126749">
                    <a:moveTo>
                      <a:pt x="138432" y="63375"/>
                    </a:moveTo>
                    <a:cubicBezTo>
                      <a:pt x="138432" y="98343"/>
                      <a:pt x="107465" y="126749"/>
                      <a:pt x="69216" y="126749"/>
                    </a:cubicBezTo>
                    <a:cubicBezTo>
                      <a:pt x="30967" y="126749"/>
                      <a:pt x="0" y="98343"/>
                      <a:pt x="0" y="63375"/>
                    </a:cubicBezTo>
                    <a:cubicBezTo>
                      <a:pt x="0" y="28327"/>
                      <a:pt x="31047" y="0"/>
                      <a:pt x="69216" y="0"/>
                    </a:cubicBezTo>
                    <a:cubicBezTo>
                      <a:pt x="107465" y="-80"/>
                      <a:pt x="138432" y="28327"/>
                      <a:pt x="138432" y="63375"/>
                    </a:cubicBezTo>
                    <a:close/>
                  </a:path>
                </a:pathLst>
              </a:custGeom>
              <a:solidFill>
                <a:srgbClr val="F8D48C"/>
              </a:solidFill>
              <a:ln w="7987" cap="flat">
                <a:noFill/>
                <a:prstDash val="solid"/>
                <a:miter/>
              </a:ln>
            </p:spPr>
            <p:txBody>
              <a:bodyPr rtlCol="0" anchor="ctr"/>
              <a:lstStyle/>
              <a:p>
                <a:endParaRPr lang="zh-TW" altLang="en-US"/>
              </a:p>
            </p:txBody>
          </p:sp>
          <p:sp>
            <p:nvSpPr>
              <p:cNvPr id="35" name="手繪多邊形: 圖案 24">
                <a:extLst>
                  <a:ext uri="{FF2B5EF4-FFF2-40B4-BE49-F238E27FC236}">
                    <a16:creationId xmlns:a16="http://schemas.microsoft.com/office/drawing/2014/main" id="{B34477A3-7312-5A46-972E-75F20DBE1A0A}"/>
                  </a:ext>
                </a:extLst>
              </p:cNvPr>
              <p:cNvSpPr/>
              <p:nvPr/>
            </p:nvSpPr>
            <p:spPr>
              <a:xfrm>
                <a:off x="3660238" y="2533389"/>
                <a:ext cx="138431" cy="126748"/>
              </a:xfrm>
              <a:custGeom>
                <a:avLst/>
                <a:gdLst>
                  <a:gd name="connsiteX0" fmla="*/ 138432 w 138431"/>
                  <a:gd name="connsiteY0" fmla="*/ 63374 h 126748"/>
                  <a:gd name="connsiteX1" fmla="*/ 69216 w 138431"/>
                  <a:gd name="connsiteY1" fmla="*/ 126749 h 126748"/>
                  <a:gd name="connsiteX2" fmla="*/ 0 w 138431"/>
                  <a:gd name="connsiteY2" fmla="*/ 63374 h 126748"/>
                  <a:gd name="connsiteX3" fmla="*/ 69216 w 138431"/>
                  <a:gd name="connsiteY3" fmla="*/ 0 h 126748"/>
                  <a:gd name="connsiteX4" fmla="*/ 138432 w 138431"/>
                  <a:gd name="connsiteY4" fmla="*/ 63374 h 12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1" h="126748">
                    <a:moveTo>
                      <a:pt x="138432" y="63374"/>
                    </a:moveTo>
                    <a:cubicBezTo>
                      <a:pt x="138432" y="98342"/>
                      <a:pt x="107465" y="126749"/>
                      <a:pt x="69216" y="126749"/>
                    </a:cubicBezTo>
                    <a:cubicBezTo>
                      <a:pt x="31047" y="126749"/>
                      <a:pt x="0" y="98342"/>
                      <a:pt x="0" y="63374"/>
                    </a:cubicBezTo>
                    <a:cubicBezTo>
                      <a:pt x="0" y="28326"/>
                      <a:pt x="30967" y="0"/>
                      <a:pt x="69216" y="0"/>
                    </a:cubicBezTo>
                    <a:cubicBezTo>
                      <a:pt x="107465" y="0"/>
                      <a:pt x="138432" y="28407"/>
                      <a:pt x="138432" y="63374"/>
                    </a:cubicBezTo>
                    <a:close/>
                  </a:path>
                </a:pathLst>
              </a:custGeom>
              <a:solidFill>
                <a:srgbClr val="F8D48C"/>
              </a:solidFill>
              <a:ln w="7987" cap="flat">
                <a:noFill/>
                <a:prstDash val="solid"/>
                <a:miter/>
              </a:ln>
            </p:spPr>
            <p:txBody>
              <a:bodyPr rtlCol="0" anchor="ctr"/>
              <a:lstStyle/>
              <a:p>
                <a:endParaRPr lang="zh-TW" altLang="en-US"/>
              </a:p>
            </p:txBody>
          </p:sp>
          <p:sp>
            <p:nvSpPr>
              <p:cNvPr id="36" name="手繪多邊形: 圖案 25">
                <a:extLst>
                  <a:ext uri="{FF2B5EF4-FFF2-40B4-BE49-F238E27FC236}">
                    <a16:creationId xmlns:a16="http://schemas.microsoft.com/office/drawing/2014/main" id="{92CCB951-739C-AE4E-A89F-E44843DB9B23}"/>
                  </a:ext>
                </a:extLst>
              </p:cNvPr>
              <p:cNvSpPr/>
              <p:nvPr/>
            </p:nvSpPr>
            <p:spPr>
              <a:xfrm>
                <a:off x="3510604" y="2367191"/>
                <a:ext cx="138431" cy="126748"/>
              </a:xfrm>
              <a:custGeom>
                <a:avLst/>
                <a:gdLst>
                  <a:gd name="connsiteX0" fmla="*/ 138432 w 138431"/>
                  <a:gd name="connsiteY0" fmla="*/ 63374 h 126748"/>
                  <a:gd name="connsiteX1" fmla="*/ 69216 w 138431"/>
                  <a:gd name="connsiteY1" fmla="*/ 126749 h 126748"/>
                  <a:gd name="connsiteX2" fmla="*/ 0 w 138431"/>
                  <a:gd name="connsiteY2" fmla="*/ 63374 h 126748"/>
                  <a:gd name="connsiteX3" fmla="*/ 69216 w 138431"/>
                  <a:gd name="connsiteY3" fmla="*/ 0 h 126748"/>
                  <a:gd name="connsiteX4" fmla="*/ 138432 w 138431"/>
                  <a:gd name="connsiteY4" fmla="*/ 63374 h 12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1" h="126748">
                    <a:moveTo>
                      <a:pt x="138432" y="63374"/>
                    </a:moveTo>
                    <a:cubicBezTo>
                      <a:pt x="138432" y="98342"/>
                      <a:pt x="107385" y="126749"/>
                      <a:pt x="69216" y="126749"/>
                    </a:cubicBezTo>
                    <a:cubicBezTo>
                      <a:pt x="31047" y="126749"/>
                      <a:pt x="0" y="98342"/>
                      <a:pt x="0" y="63374"/>
                    </a:cubicBezTo>
                    <a:cubicBezTo>
                      <a:pt x="0" y="28326"/>
                      <a:pt x="30967" y="0"/>
                      <a:pt x="69216" y="0"/>
                    </a:cubicBezTo>
                    <a:cubicBezTo>
                      <a:pt x="107465" y="0"/>
                      <a:pt x="138432" y="28326"/>
                      <a:pt x="138432" y="63374"/>
                    </a:cubicBezTo>
                    <a:close/>
                  </a:path>
                </a:pathLst>
              </a:custGeom>
              <a:solidFill>
                <a:srgbClr val="F8D48C"/>
              </a:solidFill>
              <a:ln w="7987" cap="flat">
                <a:noFill/>
                <a:prstDash val="solid"/>
                <a:miter/>
              </a:ln>
            </p:spPr>
            <p:txBody>
              <a:bodyPr rtlCol="0" anchor="ctr"/>
              <a:lstStyle/>
              <a:p>
                <a:endParaRPr lang="zh-TW" altLang="en-US"/>
              </a:p>
            </p:txBody>
          </p:sp>
          <p:sp>
            <p:nvSpPr>
              <p:cNvPr id="37" name="手繪多邊形: 圖案 26">
                <a:extLst>
                  <a:ext uri="{FF2B5EF4-FFF2-40B4-BE49-F238E27FC236}">
                    <a16:creationId xmlns:a16="http://schemas.microsoft.com/office/drawing/2014/main" id="{F0F97E08-73B7-5049-939D-FE800CAE930D}"/>
                  </a:ext>
                </a:extLst>
              </p:cNvPr>
              <p:cNvSpPr/>
              <p:nvPr/>
            </p:nvSpPr>
            <p:spPr>
              <a:xfrm>
                <a:off x="3660238" y="2866505"/>
                <a:ext cx="138431" cy="126749"/>
              </a:xfrm>
              <a:custGeom>
                <a:avLst/>
                <a:gdLst>
                  <a:gd name="connsiteX0" fmla="*/ 138432 w 138431"/>
                  <a:gd name="connsiteY0" fmla="*/ 63374 h 126749"/>
                  <a:gd name="connsiteX1" fmla="*/ 69216 w 138431"/>
                  <a:gd name="connsiteY1" fmla="*/ 0 h 126749"/>
                  <a:gd name="connsiteX2" fmla="*/ 0 w 138431"/>
                  <a:gd name="connsiteY2" fmla="*/ 63374 h 126749"/>
                  <a:gd name="connsiteX3" fmla="*/ 69216 w 138431"/>
                  <a:gd name="connsiteY3" fmla="*/ 126749 h 126749"/>
                  <a:gd name="connsiteX4" fmla="*/ 138432 w 138431"/>
                  <a:gd name="connsiteY4" fmla="*/ 63374 h 12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1" h="126749">
                    <a:moveTo>
                      <a:pt x="138432" y="63374"/>
                    </a:moveTo>
                    <a:cubicBezTo>
                      <a:pt x="138432" y="28326"/>
                      <a:pt x="107465" y="0"/>
                      <a:pt x="69216" y="0"/>
                    </a:cubicBezTo>
                    <a:cubicBezTo>
                      <a:pt x="31047" y="0"/>
                      <a:pt x="0" y="28326"/>
                      <a:pt x="0" y="63374"/>
                    </a:cubicBezTo>
                    <a:cubicBezTo>
                      <a:pt x="0" y="98342"/>
                      <a:pt x="30967" y="126749"/>
                      <a:pt x="69216" y="126749"/>
                    </a:cubicBezTo>
                    <a:cubicBezTo>
                      <a:pt x="107465" y="126829"/>
                      <a:pt x="138432" y="98342"/>
                      <a:pt x="138432" y="63374"/>
                    </a:cubicBezTo>
                    <a:close/>
                  </a:path>
                </a:pathLst>
              </a:custGeom>
              <a:solidFill>
                <a:srgbClr val="F8D48C"/>
              </a:solidFill>
              <a:ln w="7987" cap="flat">
                <a:noFill/>
                <a:prstDash val="solid"/>
                <a:miter/>
              </a:ln>
            </p:spPr>
            <p:txBody>
              <a:bodyPr rtlCol="0" anchor="ctr"/>
              <a:lstStyle/>
              <a:p>
                <a:endParaRPr lang="zh-TW" altLang="en-US"/>
              </a:p>
            </p:txBody>
          </p:sp>
          <p:sp>
            <p:nvSpPr>
              <p:cNvPr id="38" name="手繪多邊形: 圖案 27">
                <a:extLst>
                  <a:ext uri="{FF2B5EF4-FFF2-40B4-BE49-F238E27FC236}">
                    <a16:creationId xmlns:a16="http://schemas.microsoft.com/office/drawing/2014/main" id="{3C84FA4C-2F2D-7E49-AA84-7DF4BA84EA6B}"/>
                  </a:ext>
                </a:extLst>
              </p:cNvPr>
              <p:cNvSpPr/>
              <p:nvPr/>
            </p:nvSpPr>
            <p:spPr>
              <a:xfrm>
                <a:off x="3510604" y="3032783"/>
                <a:ext cx="138431" cy="126748"/>
              </a:xfrm>
              <a:custGeom>
                <a:avLst/>
                <a:gdLst>
                  <a:gd name="connsiteX0" fmla="*/ 138432 w 138431"/>
                  <a:gd name="connsiteY0" fmla="*/ 63374 h 126748"/>
                  <a:gd name="connsiteX1" fmla="*/ 69216 w 138431"/>
                  <a:gd name="connsiteY1" fmla="*/ 0 h 126748"/>
                  <a:gd name="connsiteX2" fmla="*/ 0 w 138431"/>
                  <a:gd name="connsiteY2" fmla="*/ 63374 h 126748"/>
                  <a:gd name="connsiteX3" fmla="*/ 69216 w 138431"/>
                  <a:gd name="connsiteY3" fmla="*/ 126749 h 126748"/>
                  <a:gd name="connsiteX4" fmla="*/ 138432 w 138431"/>
                  <a:gd name="connsiteY4" fmla="*/ 63374 h 12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1" h="126748">
                    <a:moveTo>
                      <a:pt x="138432" y="63374"/>
                    </a:moveTo>
                    <a:cubicBezTo>
                      <a:pt x="138432" y="28407"/>
                      <a:pt x="107385" y="0"/>
                      <a:pt x="69216" y="0"/>
                    </a:cubicBezTo>
                    <a:cubicBezTo>
                      <a:pt x="31047" y="0"/>
                      <a:pt x="0" y="28407"/>
                      <a:pt x="0" y="63374"/>
                    </a:cubicBezTo>
                    <a:cubicBezTo>
                      <a:pt x="0" y="98422"/>
                      <a:pt x="30967" y="126749"/>
                      <a:pt x="69216" y="126749"/>
                    </a:cubicBezTo>
                    <a:cubicBezTo>
                      <a:pt x="107465" y="126749"/>
                      <a:pt x="138432" y="98342"/>
                      <a:pt x="138432" y="63374"/>
                    </a:cubicBezTo>
                    <a:close/>
                  </a:path>
                </a:pathLst>
              </a:custGeom>
              <a:solidFill>
                <a:srgbClr val="F8D48C"/>
              </a:solidFill>
              <a:ln w="7987" cap="flat">
                <a:noFill/>
                <a:prstDash val="solid"/>
                <a:miter/>
              </a:ln>
            </p:spPr>
            <p:txBody>
              <a:bodyPr rtlCol="0" anchor="ctr"/>
              <a:lstStyle/>
              <a:p>
                <a:endParaRPr lang="zh-TW" altLang="en-US"/>
              </a:p>
            </p:txBody>
          </p:sp>
        </p:grpSp>
      </p:grpSp>
      <p:sp>
        <p:nvSpPr>
          <p:cNvPr id="48" name="矩形 47">
            <a:extLst>
              <a:ext uri="{FF2B5EF4-FFF2-40B4-BE49-F238E27FC236}">
                <a16:creationId xmlns:a16="http://schemas.microsoft.com/office/drawing/2014/main" id="{BAEA07A7-79E4-854B-B5CD-80E3739736C6}"/>
              </a:ext>
            </a:extLst>
          </p:cNvPr>
          <p:cNvSpPr/>
          <p:nvPr/>
        </p:nvSpPr>
        <p:spPr>
          <a:xfrm>
            <a:off x="4773196" y="3186489"/>
            <a:ext cx="2878791" cy="954107"/>
          </a:xfrm>
          <a:prstGeom prst="rect">
            <a:avLst/>
          </a:prstGeom>
          <a:effectLst/>
        </p:spPr>
        <p:txBody>
          <a:bodyPr wrap="square" lIns="91440" tIns="45720" rIns="91440" bIns="45720" anchor="t">
            <a:spAutoFit/>
          </a:bodyPr>
          <a:lstStyle/>
          <a:p>
            <a:pPr>
              <a:spcBef>
                <a:spcPts val="450"/>
              </a:spcBef>
              <a:buClr>
                <a:srgbClr val="FF0000"/>
              </a:buClr>
              <a:buSzPct val="100000"/>
              <a:tabLst>
                <a:tab pos="135731" algn="l"/>
              </a:tabLst>
            </a:pPr>
            <a:r>
              <a:rPr lang="en-US" altLang="zh-TW" b="1" dirty="0">
                <a:solidFill>
                  <a:schemeClr val="tx1"/>
                </a:solidFill>
                <a:latin typeface="+mj-lt"/>
                <a:ea typeface="Microsoft JhengHei"/>
              </a:rPr>
              <a:t>Integrated Intel UHD Graphics P630 with up to 1.20 GHz dynamic frequency for 4K processing and HDMI output</a:t>
            </a:r>
          </a:p>
        </p:txBody>
      </p:sp>
    </p:spTree>
    <p:extLst>
      <p:ext uri="{BB962C8B-B14F-4D97-AF65-F5344CB8AC3E}">
        <p14:creationId xmlns:p14="http://schemas.microsoft.com/office/powerpoint/2010/main" val="4081104732"/>
      </p:ext>
    </p:extLst>
  </p:cSld>
  <p:clrMapOvr>
    <a:masterClrMapping/>
  </p:clrMapOvr>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3">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3524</Words>
  <Application>Microsoft Office PowerPoint</Application>
  <PresentationFormat>如螢幕大小 (16:9)</PresentationFormat>
  <Paragraphs>671</Paragraphs>
  <Slides>53</Slides>
  <Notes>28</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53</vt:i4>
      </vt:variant>
    </vt:vector>
  </HeadingPairs>
  <TitlesOfParts>
    <vt:vector size="60" baseType="lpstr">
      <vt:lpstr>微軟正黑體</vt:lpstr>
      <vt:lpstr>微軟正黑體</vt:lpstr>
      <vt:lpstr>新細明體</vt:lpstr>
      <vt:lpstr>Arial</vt:lpstr>
      <vt:lpstr>Calibri</vt:lpstr>
      <vt:lpstr>Wingdings</vt:lpstr>
      <vt:lpstr>自訂設計</vt:lpstr>
      <vt:lpstr>PowerPoint 簡報</vt:lpstr>
      <vt:lpstr>PowerPoint 簡報</vt:lpstr>
      <vt:lpstr>Powerful data reduction:  Extend the SSD endurance</vt:lpstr>
      <vt:lpstr>Amazing massive storage - The best data carrier of big data analysis/edge computing/AI inference</vt:lpstr>
      <vt:lpstr>Silent data corruption &amp; self-healing</vt:lpstr>
      <vt:lpstr>Three-layer backup solution :  Provide you with the most complete data backup protection</vt:lpstr>
      <vt:lpstr>SnapSync</vt:lpstr>
      <vt:lpstr>Optimize business efficiency with Xeon W hexa-core flagship NAS，optional Thunderbolt 3 for video editing</vt:lpstr>
      <vt:lpstr>Enterprise-class Xeon processor</vt:lpstr>
      <vt:lpstr>The flagship desktop NAS for Post-production</vt:lpstr>
      <vt:lpstr>Multiple users can also directly connect to NAS for file sharing and video editing</vt:lpstr>
      <vt:lpstr>The popular Adobe Premiere now officially supports collaborative editing via NAS</vt:lpstr>
      <vt:lpstr>How to do collaborative editing in Adobe Premiere with TVS-h1288X </vt:lpstr>
      <vt:lpstr>Up to 128GB ECC DDR4 memory</vt:lpstr>
      <vt:lpstr>TVS-h1688X NAS front view</vt:lpstr>
      <vt:lpstr>TVS-h1288X NAS front view</vt:lpstr>
      <vt:lpstr>Quick &amp; easy HDD/SSD installation</vt:lpstr>
      <vt:lpstr>TVS-h1688X NAS rear view</vt:lpstr>
      <vt:lpstr>TVS-h1288X NAS rear view</vt:lpstr>
      <vt:lpstr>TVS-h1288X / TVS-h1688X internal HW specs</vt:lpstr>
      <vt:lpstr>Compartmentalized smart cooling</vt:lpstr>
      <vt:lpstr>Shipped with a Broadcom BCM57416 2-port 10GBASE-T SmartNIC card</vt:lpstr>
      <vt:lpstr>Up to 4000 MB/s network performance</vt:lpstr>
      <vt:lpstr>QNAP QSW-M1208 managed 10GE switch for multi-10GbE aggregated multi-user editing</vt:lpstr>
      <vt:lpstr>Unlock business potential with quad 2.5GbE ports</vt:lpstr>
      <vt:lpstr>2 x M.2 NVMe PCIe Gen3 x4 slots</vt:lpstr>
      <vt:lpstr>PowerPoint 簡報</vt:lpstr>
      <vt:lpstr>Intel 11th-Gen Laptop CPU Tiger Lake built in Thunderbolt 4 and supports Thunderbolt 3</vt:lpstr>
      <vt:lpstr>Low-profile design, upgrade TVS-hx88X into Thunderbolt-ready-NAS instanlly!</vt:lpstr>
      <vt:lpstr>Not only a flagship desktop Xeon-W NAS， but also support up to 4 port Thunderbolt </vt:lpstr>
      <vt:lpstr>Powerhouse for Mac video co-editing</vt:lpstr>
      <vt:lpstr>Expand up to 4 ports with optional purchase Thunderbolt 3 Expansion card</vt:lpstr>
      <vt:lpstr>Flexible deploy Thunderbolt 3 expansion, support up to 4 Thunderbolt device Read&amp;Write simultaneously</vt:lpstr>
      <vt:lpstr>Thunderbolt 3 cable</vt:lpstr>
      <vt:lpstr>PowerPoint 簡報</vt:lpstr>
      <vt:lpstr>High-speed storage expansion with PCIe to SATA enclosures</vt:lpstr>
      <vt:lpstr>QXP SATA HBA and cables are included</vt:lpstr>
      <vt:lpstr>Network expansion accessories</vt:lpstr>
      <vt:lpstr>Performance expansion with QM2 SSD cards</vt:lpstr>
      <vt:lpstr>PowerPoint 簡報</vt:lpstr>
      <vt:lpstr>Complete Backup 3-2-1 with HBS 3.0</vt:lpstr>
      <vt:lpstr>QuObjects allows your NAS be the object storage through S3 protocol</vt:lpstr>
      <vt:lpstr>HybridMount provides two modes for file-based cloud storage gateway</vt:lpstr>
      <vt:lpstr>Enterprise LUN backup:  VJBOD Cloud block-based gateway</vt:lpstr>
      <vt:lpstr>Hyper Data Protector :  All-in-one active backup solution for virtual machines</vt:lpstr>
      <vt:lpstr>Boxafe:   Comprehensive Backup Solution for Google™ Suite and Microsoft 365®</vt:lpstr>
      <vt:lpstr>All-in-one server to host virtual machines and containers</vt:lpstr>
      <vt:lpstr>QNAP 32Gb/16Gb Fibre Channel adapters</vt:lpstr>
      <vt:lpstr>Create FC-SAN Storage, backup and CDM (Copy Data Management)</vt:lpstr>
      <vt:lpstr>Integrated Intel UHD graphics for high performance content sharing &amp; streaming</vt:lpstr>
      <vt:lpstr>Add an NVIDIA graphics card to accelerate the speed of AI and VM applications</vt:lpstr>
      <vt:lpstr>All New Surveillance App -  QVR Elite</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Coco Chiang</dc:creator>
  <cp:lastModifiedBy>QNAP_Yvonne Tsai</cp:lastModifiedBy>
  <cp:revision>2</cp:revision>
  <dcterms:modified xsi:type="dcterms:W3CDTF">2020-09-25T08:40:43Z</dcterms:modified>
</cp:coreProperties>
</file>