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tags/tag3.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1" r:id="rId1"/>
    <p:sldMasterId id="2147483875" r:id="rId2"/>
  </p:sldMasterIdLst>
  <p:notesMasterIdLst>
    <p:notesMasterId r:id="rId68"/>
  </p:notesMasterIdLst>
  <p:handoutMasterIdLst>
    <p:handoutMasterId r:id="rId69"/>
  </p:handoutMasterIdLst>
  <p:sldIdLst>
    <p:sldId id="423" r:id="rId3"/>
    <p:sldId id="543" r:id="rId4"/>
    <p:sldId id="445" r:id="rId5"/>
    <p:sldId id="544" r:id="rId6"/>
    <p:sldId id="1441" r:id="rId7"/>
    <p:sldId id="1464" r:id="rId8"/>
    <p:sldId id="1466" r:id="rId9"/>
    <p:sldId id="1444" r:id="rId10"/>
    <p:sldId id="554" r:id="rId11"/>
    <p:sldId id="3565" r:id="rId12"/>
    <p:sldId id="3461" r:id="rId13"/>
    <p:sldId id="1989" r:id="rId14"/>
    <p:sldId id="3576" r:id="rId15"/>
    <p:sldId id="3568" r:id="rId16"/>
    <p:sldId id="3564" r:id="rId17"/>
    <p:sldId id="3572" r:id="rId18"/>
    <p:sldId id="3570" r:id="rId19"/>
    <p:sldId id="3501" r:id="rId20"/>
    <p:sldId id="3483" r:id="rId21"/>
    <p:sldId id="3571" r:id="rId22"/>
    <p:sldId id="3522" r:id="rId23"/>
    <p:sldId id="1568" r:id="rId24"/>
    <p:sldId id="534" r:id="rId25"/>
    <p:sldId id="460" r:id="rId26"/>
    <p:sldId id="530" r:id="rId27"/>
    <p:sldId id="1468" r:id="rId28"/>
    <p:sldId id="1453" r:id="rId29"/>
    <p:sldId id="3575" r:id="rId30"/>
    <p:sldId id="1469" r:id="rId31"/>
    <p:sldId id="3573" r:id="rId32"/>
    <p:sldId id="1470" r:id="rId33"/>
    <p:sldId id="552" r:id="rId34"/>
    <p:sldId id="1436" r:id="rId35"/>
    <p:sldId id="1471" r:id="rId36"/>
    <p:sldId id="1472" r:id="rId37"/>
    <p:sldId id="1473" r:id="rId38"/>
    <p:sldId id="1476" r:id="rId39"/>
    <p:sldId id="1475" r:id="rId40"/>
    <p:sldId id="1449" r:id="rId41"/>
    <p:sldId id="1477" r:id="rId42"/>
    <p:sldId id="1456" r:id="rId43"/>
    <p:sldId id="1418" r:id="rId44"/>
    <p:sldId id="1438" r:id="rId45"/>
    <p:sldId id="537" r:id="rId46"/>
    <p:sldId id="1457" r:id="rId47"/>
    <p:sldId id="539" r:id="rId48"/>
    <p:sldId id="560" r:id="rId49"/>
    <p:sldId id="1445" r:id="rId50"/>
    <p:sldId id="1422" r:id="rId51"/>
    <p:sldId id="1458" r:id="rId52"/>
    <p:sldId id="1421" r:id="rId53"/>
    <p:sldId id="1479" r:id="rId54"/>
    <p:sldId id="1459" r:id="rId55"/>
    <p:sldId id="1419" r:id="rId56"/>
    <p:sldId id="1460" r:id="rId57"/>
    <p:sldId id="3574" r:id="rId58"/>
    <p:sldId id="1451" r:id="rId59"/>
    <p:sldId id="1420" r:id="rId60"/>
    <p:sldId id="1461" r:id="rId61"/>
    <p:sldId id="1332" r:id="rId62"/>
    <p:sldId id="509" r:id="rId63"/>
    <p:sldId id="1452" r:id="rId64"/>
    <p:sldId id="511" r:id="rId65"/>
    <p:sldId id="260" r:id="rId66"/>
    <p:sldId id="1454" r:id="rId67"/>
  </p:sldIdLst>
  <p:sldSz cx="9144000" cy="5143500" type="screen16x9"/>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QNAP_Michael Wang" initials="Q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6600"/>
    <a:srgbClr val="EE3300"/>
    <a:srgbClr val="FA7100"/>
    <a:srgbClr val="EE6000"/>
    <a:srgbClr val="1DBDFF"/>
    <a:srgbClr val="00FFFF"/>
    <a:srgbClr val="374557"/>
    <a:srgbClr val="29C4FF"/>
    <a:srgbClr val="08FFFF"/>
    <a:srgbClr val="4E97A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5A7775-0C6F-27A4-54E8-CC207B88D400}" v="3" dt="2020-09-17T03:59:52.558"/>
    <p1510:client id="{49FEC48C-67E5-5F34-0D31-3E4B56109A8B}" v="27" dt="2020-09-16T11:37:26.673"/>
    <p1510:client id="{7B0DCF51-30BA-E811-CB9A-CAD2FA76EFFF}" v="2" vWet="5" dt="2020-09-16T09:01:22.450"/>
    <p1510:client id="{83234F00-3A5B-7BE5-3C72-9E7376076BC8}" v="54" dt="2020-09-17T03:58:18.972"/>
    <p1510:client id="{8E1B9D20-E8BD-CB2F-474D-54799249A35D}" v="4" dt="2020-09-16T09:10:49.375"/>
    <p1510:client id="{9C7E26C0-0414-59A4-EE5A-03B1F5829D7A}" v="58" dt="2020-09-16T16:21:56.060"/>
    <p1510:client id="{A4B22608-7281-D119-DE9E-5375D019A821}" v="4" dt="2020-09-16T10:30:55.320"/>
    <p1510:client id="{AE1E02BD-F4E6-A741-AA04-4D86110BA21C}" v="2622" dt="2020-09-17T06:08:42.849"/>
    <p1510:client id="{B87A1AE8-A652-B1CF-EA77-BFC148B4362A}" v="97" dt="2020-09-17T05:26:29.830"/>
    <p1510:client id="{CC7CA4E7-E522-4D8C-B5FA-61A24DC1F2C1}" v="1284" dt="2020-09-17T05:38:39.289"/>
    <p1510:client id="{D8AA435A-98A0-4D7F-99AE-7DDD56F551ED}" v="3" dt="2020-09-17T07:13:14.603"/>
    <p1510:client id="{DF792682-1E0D-A236-1FA6-6C7D1C871F22}" v="158" vWet="168" dt="2020-09-16T09:26:24.730"/>
    <p1510:client id="{E09BE875-C1E6-DCF2-89F8-0086CBC22D53}" v="3" dt="2020-09-17T05:25:30.220"/>
    <p1510:client id="{F7CAB602-CE76-D858-9159-B08407E23ABF}" v="248" dt="2020-09-16T10:30:43.243"/>
  </p1510:revLst>
</p1510:revInfo>
</file>

<file path=ppt/tableStyles.xml><?xml version="1.0" encoding="utf-8"?>
<a:tblStyleLst xmlns:a="http://schemas.openxmlformats.org/drawingml/2006/main" def="{5C22544A-7EE6-4342-B048-85BDC9FD1C3A}">
  <a:tblStyle styleId="{8EC20E35-A176-4012-BC5E-935CFFF8708E}" styleName="中等深淺樣式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5BE263C-DBD7-4A20-BB59-AAB30ACAA65A}" styleName="中等深淺樣式 3 - 輔色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中等深淺樣式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51" d="100"/>
          <a:sy n="151" d="100"/>
        </p:scale>
        <p:origin x="706" y="106"/>
      </p:cViewPr>
      <p:guideLst>
        <p:guide orient="horz" pos="1620"/>
        <p:guide pos="288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commentAuthors" Target="commentAuthor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7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a:extLst>
              <a:ext uri="{FF2B5EF4-FFF2-40B4-BE49-F238E27FC236}">
                <a16:creationId xmlns:a16="http://schemas.microsoft.com/office/drawing/2014/main" id="{9927E029-4768-437A-82F1-CF5FAA2F1C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a:extLst>
              <a:ext uri="{FF2B5EF4-FFF2-40B4-BE49-F238E27FC236}">
                <a16:creationId xmlns:a16="http://schemas.microsoft.com/office/drawing/2014/main" id="{131F67FC-4D09-4E19-A23D-6C6664B5D50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76EE21B-B1D6-4E2D-9AC7-F1F016FFBDBE}" type="datetimeFigureOut">
              <a:rPr lang="zh-TW" altLang="en-US" smtClean="0"/>
              <a:pPr/>
              <a:t>2020/10/6</a:t>
            </a:fld>
            <a:endParaRPr lang="zh-TW" altLang="en-US"/>
          </a:p>
        </p:txBody>
      </p:sp>
      <p:sp>
        <p:nvSpPr>
          <p:cNvPr id="4" name="頁尾版面配置區 3">
            <a:extLst>
              <a:ext uri="{FF2B5EF4-FFF2-40B4-BE49-F238E27FC236}">
                <a16:creationId xmlns:a16="http://schemas.microsoft.com/office/drawing/2014/main" id="{4267393A-CBB3-49E7-9DAA-4562618168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a:extLst>
              <a:ext uri="{FF2B5EF4-FFF2-40B4-BE49-F238E27FC236}">
                <a16:creationId xmlns:a16="http://schemas.microsoft.com/office/drawing/2014/main" id="{4777E32B-DF40-4103-91D6-ADF2696FDC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750EB0-BD62-496B-805E-05E17C7B2D2B}" type="slidenum">
              <a:rPr lang="zh-TW" altLang="en-US" smtClean="0"/>
              <a:pPr/>
              <a:t>‹#›</a:t>
            </a:fld>
            <a:endParaRPr lang="zh-TW" altLang="en-US"/>
          </a:p>
        </p:txBody>
      </p:sp>
    </p:spTree>
    <p:extLst>
      <p:ext uri="{BB962C8B-B14F-4D97-AF65-F5344CB8AC3E}">
        <p14:creationId xmlns:p14="http://schemas.microsoft.com/office/powerpoint/2010/main" val="3657946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015CFEF-DDA5-4A10-9F0A-1CFFD3D704C4}" type="datetimeFigureOut">
              <a:rPr lang="zh-TW" altLang="en-US" smtClean="0"/>
              <a:pPr/>
              <a:t>2020/10/6</a:t>
            </a:fld>
            <a:endParaRPr lang="zh-TW" altLang="en-US"/>
          </a:p>
        </p:txBody>
      </p:sp>
      <p:sp>
        <p:nvSpPr>
          <p:cNvPr id="4" name="投影片圖像版面配置區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6" name="頁尾版面配置區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TW" altLang="en-US"/>
          </a:p>
        </p:txBody>
      </p:sp>
      <p:sp>
        <p:nvSpPr>
          <p:cNvPr id="7" name="投影片編號版面配置區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EEEEC4F-8CEE-4429-9622-C5BE726EDDB1}" type="slidenum">
              <a:rPr lang="zh-TW" altLang="en-US" smtClean="0"/>
              <a:pPr/>
              <a:t>‹#›</a:t>
            </a:fld>
            <a:endParaRPr lang="zh-TW" altLang="en-US"/>
          </a:p>
        </p:txBody>
      </p:sp>
    </p:spTree>
    <p:extLst>
      <p:ext uri="{BB962C8B-B14F-4D97-AF65-F5344CB8AC3E}">
        <p14:creationId xmlns:p14="http://schemas.microsoft.com/office/powerpoint/2010/main" val="2456311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dirty="0">
              <a:solidFill>
                <a:srgbClr val="000000"/>
              </a:solidFill>
              <a:ea typeface="新細明體"/>
              <a:cs typeface="Calibri"/>
            </a:endParaRPr>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1</a:t>
            </a:fld>
            <a:endParaRPr lang="zh-TW" altLang="en-US"/>
          </a:p>
        </p:txBody>
      </p:sp>
    </p:spTree>
    <p:extLst>
      <p:ext uri="{BB962C8B-B14F-4D97-AF65-F5344CB8AC3E}">
        <p14:creationId xmlns:p14="http://schemas.microsoft.com/office/powerpoint/2010/main" val="12400488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3</a:t>
            </a:fld>
            <a:endParaRPr lang="zh-TW" altLang="en-US"/>
          </a:p>
        </p:txBody>
      </p:sp>
    </p:spTree>
    <p:extLst>
      <p:ext uri="{BB962C8B-B14F-4D97-AF65-F5344CB8AC3E}">
        <p14:creationId xmlns:p14="http://schemas.microsoft.com/office/powerpoint/2010/main" val="3143812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4</a:t>
            </a:fld>
            <a:endParaRPr lang="zh-TW" altLang="en-US"/>
          </a:p>
        </p:txBody>
      </p:sp>
    </p:spTree>
    <p:extLst>
      <p:ext uri="{BB962C8B-B14F-4D97-AF65-F5344CB8AC3E}">
        <p14:creationId xmlns:p14="http://schemas.microsoft.com/office/powerpoint/2010/main" val="592763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5</a:t>
            </a:fld>
            <a:endParaRPr lang="zh-TW" altLang="en-US"/>
          </a:p>
        </p:txBody>
      </p:sp>
    </p:spTree>
    <p:extLst>
      <p:ext uri="{BB962C8B-B14F-4D97-AF65-F5344CB8AC3E}">
        <p14:creationId xmlns:p14="http://schemas.microsoft.com/office/powerpoint/2010/main" val="2005498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6</a:t>
            </a:fld>
            <a:endParaRPr lang="zh-TW" altLang="en-US"/>
          </a:p>
        </p:txBody>
      </p:sp>
    </p:spTree>
    <p:extLst>
      <p:ext uri="{BB962C8B-B14F-4D97-AF65-F5344CB8AC3E}">
        <p14:creationId xmlns:p14="http://schemas.microsoft.com/office/powerpoint/2010/main" val="4131653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7</a:t>
            </a:fld>
            <a:endParaRPr lang="zh-TW" altLang="en-US"/>
          </a:p>
        </p:txBody>
      </p:sp>
    </p:spTree>
    <p:extLst>
      <p:ext uri="{BB962C8B-B14F-4D97-AF65-F5344CB8AC3E}">
        <p14:creationId xmlns:p14="http://schemas.microsoft.com/office/powerpoint/2010/main" val="4139283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a:p>
            <a:endParaRPr kumimoji="1" lang="zh-TW" altLang="en-US"/>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8</a:t>
            </a:fld>
            <a:endParaRPr lang="zh-TW" altLang="en-US"/>
          </a:p>
        </p:txBody>
      </p:sp>
    </p:spTree>
    <p:extLst>
      <p:ext uri="{BB962C8B-B14F-4D97-AF65-F5344CB8AC3E}">
        <p14:creationId xmlns:p14="http://schemas.microsoft.com/office/powerpoint/2010/main" val="238899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C0F2FB-55D5-483D-A5A0-47B99420B67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17782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E" dirty="0">
              <a:solidFill>
                <a:schemeClr val="tx1"/>
              </a:solidFill>
              <a:cs typeface="Calibri"/>
            </a:endParaRPr>
          </a:p>
        </p:txBody>
      </p:sp>
      <p:sp>
        <p:nvSpPr>
          <p:cNvPr id="4" name="Slide Number Placeholder 3"/>
          <p:cNvSpPr>
            <a:spLocks noGrp="1"/>
          </p:cNvSpPr>
          <p:nvPr>
            <p:ph type="sldNum" sz="quarter" idx="10"/>
          </p:nvPr>
        </p:nvSpPr>
        <p:spPr/>
        <p:txBody>
          <a:bodyPr/>
          <a:lstStyle/>
          <a:p>
            <a:pPr marL="0" marR="0" lvl="0" indent="0" algn="r" defTabSz="1219170" rtl="0" eaLnBrk="1" fontAlgn="auto" latinLnBrk="0" hangingPunct="1">
              <a:lnSpc>
                <a:spcPct val="100000"/>
              </a:lnSpc>
              <a:spcBef>
                <a:spcPts val="0"/>
              </a:spcBef>
              <a:spcAft>
                <a:spcPts val="0"/>
              </a:spcAft>
              <a:buClrTx/>
              <a:buSzTx/>
              <a:buFontTx/>
              <a:buNone/>
              <a:tabLst/>
              <a:defRPr/>
            </a:pPr>
            <a:fld id="{1D2766A5-23BE-486B-8B47-7ACE1FD79A4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21917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98879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a:cs typeface="Calibri"/>
            </a:endParaRPr>
          </a:p>
        </p:txBody>
      </p:sp>
      <p:sp>
        <p:nvSpPr>
          <p:cNvPr id="4" name="Slide Number Placeholder 3"/>
          <p:cNvSpPr>
            <a:spLocks noGrp="1"/>
          </p:cNvSpPr>
          <p:nvPr>
            <p:ph type="sldNum" sz="quarter" idx="10"/>
          </p:nvPr>
        </p:nvSpPr>
        <p:spPr/>
        <p:txBody>
          <a:bodyPr/>
          <a:lstStyle/>
          <a:p>
            <a:pPr marL="0" marR="0" lvl="0" indent="0" algn="r" defTabSz="1219170" rtl="0" eaLnBrk="1" fontAlgn="auto" latinLnBrk="0" hangingPunct="1">
              <a:lnSpc>
                <a:spcPct val="100000"/>
              </a:lnSpc>
              <a:spcBef>
                <a:spcPts val="0"/>
              </a:spcBef>
              <a:spcAft>
                <a:spcPts val="0"/>
              </a:spcAft>
              <a:buClrTx/>
              <a:buSzTx/>
              <a:buFontTx/>
              <a:buNone/>
              <a:tabLst/>
              <a:defRPr/>
            </a:pPr>
            <a:fld id="{C281C057-86BC-4BF0-80AE-0D30A4B6515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21917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34015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2C6840-579A-1C42-BA30-97699BA9C39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995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E" dirty="0">
              <a:solidFill>
                <a:schemeClr val="tx1"/>
              </a:solidFill>
              <a:cs typeface="Calibri"/>
            </a:endParaRPr>
          </a:p>
        </p:txBody>
      </p:sp>
      <p:sp>
        <p:nvSpPr>
          <p:cNvPr id="4" name="Slide Number Placeholder 3"/>
          <p:cNvSpPr>
            <a:spLocks noGrp="1"/>
          </p:cNvSpPr>
          <p:nvPr>
            <p:ph type="sldNum" sz="quarter" idx="10"/>
          </p:nvPr>
        </p:nvSpPr>
        <p:spPr/>
        <p:txBody>
          <a:bodyPr/>
          <a:lstStyle/>
          <a:p>
            <a:pPr marL="0" marR="0" lvl="0" indent="0" algn="r" defTabSz="1219170" rtl="0" eaLnBrk="1" fontAlgn="auto" latinLnBrk="0" hangingPunct="1">
              <a:lnSpc>
                <a:spcPct val="100000"/>
              </a:lnSpc>
              <a:spcBef>
                <a:spcPts val="0"/>
              </a:spcBef>
              <a:spcAft>
                <a:spcPts val="0"/>
              </a:spcAft>
              <a:buClrTx/>
              <a:buSzTx/>
              <a:buFontTx/>
              <a:buNone/>
              <a:tabLst/>
              <a:defRPr/>
            </a:pPr>
            <a:fld id="{1D2766A5-23BE-486B-8B47-7ACE1FD79A4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21917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447994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C0F2FB-55D5-483D-A5A0-47B99420B67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83212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102317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zh-TW"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C0F2FB-55D5-483D-A5A0-47B99420B67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65124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C0F2FB-55D5-483D-A5A0-47B99420B67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47333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zh-TW"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C0F2FB-55D5-483D-A5A0-47B99420B67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84656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23</a:t>
            </a:fld>
            <a:endParaRPr lang="zh-TW" altLang="en-US"/>
          </a:p>
        </p:txBody>
      </p:sp>
    </p:spTree>
    <p:extLst>
      <p:ext uri="{BB962C8B-B14F-4D97-AF65-F5344CB8AC3E}">
        <p14:creationId xmlns:p14="http://schemas.microsoft.com/office/powerpoint/2010/main" val="8837210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24</a:t>
            </a:fld>
            <a:endParaRPr lang="zh-TW" altLang="en-US"/>
          </a:p>
        </p:txBody>
      </p:sp>
    </p:spTree>
    <p:extLst>
      <p:ext uri="{BB962C8B-B14F-4D97-AF65-F5344CB8AC3E}">
        <p14:creationId xmlns:p14="http://schemas.microsoft.com/office/powerpoint/2010/main" val="11882234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26</a:t>
            </a:fld>
            <a:endParaRPr lang="zh-TW" altLang="en-US"/>
          </a:p>
        </p:txBody>
      </p:sp>
    </p:spTree>
    <p:extLst>
      <p:ext uri="{BB962C8B-B14F-4D97-AF65-F5344CB8AC3E}">
        <p14:creationId xmlns:p14="http://schemas.microsoft.com/office/powerpoint/2010/main" val="27450163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defRPr/>
            </a:pPr>
            <a:endParaRPr lang="en-US" altLang="zh-TW" dirty="0">
              <a:solidFill>
                <a:srgbClr val="FFFFFF"/>
              </a:solidFill>
              <a:latin typeface="微軟正黑體"/>
              <a:ea typeface="微軟正黑體"/>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27</a:t>
            </a:fld>
            <a:endParaRPr lang="zh-TW" altLang="en-US"/>
          </a:p>
        </p:txBody>
      </p:sp>
    </p:spTree>
    <p:extLst>
      <p:ext uri="{BB962C8B-B14F-4D97-AF65-F5344CB8AC3E}">
        <p14:creationId xmlns:p14="http://schemas.microsoft.com/office/powerpoint/2010/main" val="37987339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defRPr/>
            </a:pPr>
            <a:endParaRPr lang="en-US" altLang="zh-TW" dirty="0">
              <a:solidFill>
                <a:srgbClr val="FFFFFF"/>
              </a:solidFill>
              <a:latin typeface="微軟正黑體"/>
              <a:ea typeface="微軟正黑體"/>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28</a:t>
            </a:fld>
            <a:endParaRPr lang="zh-TW" altLang="en-US"/>
          </a:p>
        </p:txBody>
      </p:sp>
    </p:spTree>
    <p:extLst>
      <p:ext uri="{BB962C8B-B14F-4D97-AF65-F5344CB8AC3E}">
        <p14:creationId xmlns:p14="http://schemas.microsoft.com/office/powerpoint/2010/main" val="36084548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32</a:t>
            </a:fld>
            <a:endParaRPr lang="zh-TW" altLang="en-US"/>
          </a:p>
        </p:txBody>
      </p:sp>
    </p:spTree>
    <p:extLst>
      <p:ext uri="{BB962C8B-B14F-4D97-AF65-F5344CB8AC3E}">
        <p14:creationId xmlns:p14="http://schemas.microsoft.com/office/powerpoint/2010/main" val="2625900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34</a:t>
            </a:fld>
            <a:endParaRPr lang="zh-TW" altLang="en-US"/>
          </a:p>
        </p:txBody>
      </p:sp>
    </p:spTree>
    <p:extLst>
      <p:ext uri="{BB962C8B-B14F-4D97-AF65-F5344CB8AC3E}">
        <p14:creationId xmlns:p14="http://schemas.microsoft.com/office/powerpoint/2010/main" val="39076486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35</a:t>
            </a:fld>
            <a:endParaRPr lang="zh-TW" altLang="en-US"/>
          </a:p>
        </p:txBody>
      </p:sp>
    </p:spTree>
    <p:extLst>
      <p:ext uri="{BB962C8B-B14F-4D97-AF65-F5344CB8AC3E}">
        <p14:creationId xmlns:p14="http://schemas.microsoft.com/office/powerpoint/2010/main" val="5750361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36</a:t>
            </a:fld>
            <a:endParaRPr lang="zh-TW" altLang="en-US"/>
          </a:p>
        </p:txBody>
      </p:sp>
    </p:spTree>
    <p:extLst>
      <p:ext uri="{BB962C8B-B14F-4D97-AF65-F5344CB8AC3E}">
        <p14:creationId xmlns:p14="http://schemas.microsoft.com/office/powerpoint/2010/main" val="4009497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37</a:t>
            </a:fld>
            <a:endParaRPr lang="zh-TW" altLang="en-US"/>
          </a:p>
        </p:txBody>
      </p:sp>
    </p:spTree>
    <p:extLst>
      <p:ext uri="{BB962C8B-B14F-4D97-AF65-F5344CB8AC3E}">
        <p14:creationId xmlns:p14="http://schemas.microsoft.com/office/powerpoint/2010/main" val="10016998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39</a:t>
            </a:fld>
            <a:endParaRPr lang="zh-TW" altLang="en-US"/>
          </a:p>
        </p:txBody>
      </p:sp>
    </p:spTree>
    <p:extLst>
      <p:ext uri="{BB962C8B-B14F-4D97-AF65-F5344CB8AC3E}">
        <p14:creationId xmlns:p14="http://schemas.microsoft.com/office/powerpoint/2010/main" val="31684089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kumimoji="1" lang="zh-TW" altLang="en-US"/>
              <a:t>色系調整，太黑</a:t>
            </a: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40</a:t>
            </a:fld>
            <a:endParaRPr lang="zh-TW" altLang="en-US"/>
          </a:p>
        </p:txBody>
      </p:sp>
    </p:spTree>
    <p:extLst>
      <p:ext uri="{BB962C8B-B14F-4D97-AF65-F5344CB8AC3E}">
        <p14:creationId xmlns:p14="http://schemas.microsoft.com/office/powerpoint/2010/main" val="24044457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41</a:t>
            </a:fld>
            <a:endParaRPr lang="zh-TW" altLang="en-US"/>
          </a:p>
        </p:txBody>
      </p:sp>
    </p:spTree>
    <p:extLst>
      <p:ext uri="{BB962C8B-B14F-4D97-AF65-F5344CB8AC3E}">
        <p14:creationId xmlns:p14="http://schemas.microsoft.com/office/powerpoint/2010/main" val="17475500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A134DBAD-4833-584E-ACDA-B6AB6135B046}" type="slidenum">
              <a:rPr kumimoji="1" lang="zh-TW" altLang="en-US" smtClean="0"/>
              <a:t>42</a:t>
            </a:fld>
            <a:endParaRPr kumimoji="1" lang="zh-TW" altLang="en-US"/>
          </a:p>
        </p:txBody>
      </p:sp>
    </p:spTree>
    <p:extLst>
      <p:ext uri="{BB962C8B-B14F-4D97-AF65-F5344CB8AC3E}">
        <p14:creationId xmlns:p14="http://schemas.microsoft.com/office/powerpoint/2010/main" val="36366919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45</a:t>
            </a:fld>
            <a:endParaRPr lang="zh-TW" altLang="en-US"/>
          </a:p>
        </p:txBody>
      </p:sp>
    </p:spTree>
    <p:extLst>
      <p:ext uri="{BB962C8B-B14F-4D97-AF65-F5344CB8AC3E}">
        <p14:creationId xmlns:p14="http://schemas.microsoft.com/office/powerpoint/2010/main" val="12561122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48</a:t>
            </a:fld>
            <a:endParaRPr lang="zh-TW" altLang="en-US"/>
          </a:p>
        </p:txBody>
      </p:sp>
    </p:spTree>
    <p:extLst>
      <p:ext uri="{BB962C8B-B14F-4D97-AF65-F5344CB8AC3E}">
        <p14:creationId xmlns:p14="http://schemas.microsoft.com/office/powerpoint/2010/main" val="10490403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49</a:t>
            </a:fld>
            <a:endParaRPr lang="zh-TW" altLang="en-US"/>
          </a:p>
        </p:txBody>
      </p:sp>
    </p:spTree>
    <p:extLst>
      <p:ext uri="{BB962C8B-B14F-4D97-AF65-F5344CB8AC3E}">
        <p14:creationId xmlns:p14="http://schemas.microsoft.com/office/powerpoint/2010/main" val="10486625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50</a:t>
            </a:fld>
            <a:endParaRPr lang="zh-TW" altLang="en-US"/>
          </a:p>
        </p:txBody>
      </p:sp>
    </p:spTree>
    <p:extLst>
      <p:ext uri="{BB962C8B-B14F-4D97-AF65-F5344CB8AC3E}">
        <p14:creationId xmlns:p14="http://schemas.microsoft.com/office/powerpoint/2010/main" val="25424837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53</a:t>
            </a:fld>
            <a:endParaRPr lang="zh-TW" altLang="en-US"/>
          </a:p>
        </p:txBody>
      </p:sp>
    </p:spTree>
    <p:extLst>
      <p:ext uri="{BB962C8B-B14F-4D97-AF65-F5344CB8AC3E}">
        <p14:creationId xmlns:p14="http://schemas.microsoft.com/office/powerpoint/2010/main" val="42692022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54</a:t>
            </a:fld>
            <a:endParaRPr lang="zh-TW" altLang="en-US"/>
          </a:p>
        </p:txBody>
      </p:sp>
    </p:spTree>
    <p:extLst>
      <p:ext uri="{BB962C8B-B14F-4D97-AF65-F5344CB8AC3E}">
        <p14:creationId xmlns:p14="http://schemas.microsoft.com/office/powerpoint/2010/main" val="2859964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55</a:t>
            </a:fld>
            <a:endParaRPr lang="zh-TW" altLang="en-US"/>
          </a:p>
        </p:txBody>
      </p:sp>
    </p:spTree>
    <p:extLst>
      <p:ext uri="{BB962C8B-B14F-4D97-AF65-F5344CB8AC3E}">
        <p14:creationId xmlns:p14="http://schemas.microsoft.com/office/powerpoint/2010/main" val="145690535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en-US" dirty="0">
              <a:solidFill>
                <a:srgbClr val="FFFFFF"/>
              </a:solidFill>
              <a:latin typeface="微軟正黑體" panose="020B0604030504040204" pitchFamily="34" charset="-120"/>
              <a:ea typeface="微軟正黑體" panose="020B0604030504040204" pitchFamily="34" charset="-120"/>
            </a:endParaRPr>
          </a:p>
          <a:p>
            <a:endParaRPr lang="en-US" altLang="zh-TW">
              <a:solidFill>
                <a:srgbClr val="FFFF00"/>
              </a:solidFill>
              <a:latin typeface="微軟正黑體" panose="020B0604030504040204" pitchFamily="34" charset="-120"/>
              <a:ea typeface="微軟正黑體" panose="020B0604030504040204" pitchFamily="34" charset="-120"/>
            </a:endParaRPr>
          </a:p>
          <a:p>
            <a:endParaRPr lang="en-US" altLang="zh-TW">
              <a:solidFill>
                <a:srgbClr val="FFFF00"/>
              </a:solidFill>
              <a:latin typeface="微軟正黑體" panose="020B0604030504040204" pitchFamily="34" charset="-120"/>
              <a:ea typeface="微軟正黑體" panose="020B0604030504040204" pitchFamily="34" charset="-120"/>
            </a:endParaRPr>
          </a:p>
          <a:p>
            <a:endParaRPr lang="en-US" altLang="zh-TW"/>
          </a:p>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57</a:t>
            </a:fld>
            <a:endParaRPr lang="zh-TW" altLang="en-US"/>
          </a:p>
        </p:txBody>
      </p:sp>
    </p:spTree>
    <p:extLst>
      <p:ext uri="{BB962C8B-B14F-4D97-AF65-F5344CB8AC3E}">
        <p14:creationId xmlns:p14="http://schemas.microsoft.com/office/powerpoint/2010/main" val="271395288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A134DBAD-4833-584E-ACDA-B6AB6135B046}" type="slidenum">
              <a:rPr kumimoji="1" lang="zh-TW" altLang="en-US" smtClean="0"/>
              <a:t>58</a:t>
            </a:fld>
            <a:endParaRPr kumimoji="1" lang="zh-TW" altLang="en-US"/>
          </a:p>
        </p:txBody>
      </p:sp>
    </p:spTree>
    <p:extLst>
      <p:ext uri="{BB962C8B-B14F-4D97-AF65-F5344CB8AC3E}">
        <p14:creationId xmlns:p14="http://schemas.microsoft.com/office/powerpoint/2010/main" val="27886946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59</a:t>
            </a:fld>
            <a:endParaRPr lang="zh-TW" altLang="en-US"/>
          </a:p>
        </p:txBody>
      </p:sp>
    </p:spTree>
    <p:extLst>
      <p:ext uri="{BB962C8B-B14F-4D97-AF65-F5344CB8AC3E}">
        <p14:creationId xmlns:p14="http://schemas.microsoft.com/office/powerpoint/2010/main" val="160219129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45CD77D7-CB0D-4B52-9C75-8F9A4515AC85}" type="slidenum">
              <a:rPr lang="zh-TW" altLang="en-US" smtClean="0"/>
              <a:pPr/>
              <a:t>60</a:t>
            </a:fld>
            <a:endParaRPr lang="zh-TW" altLang="en-US"/>
          </a:p>
        </p:txBody>
      </p:sp>
    </p:spTree>
    <p:extLst>
      <p:ext uri="{BB962C8B-B14F-4D97-AF65-F5344CB8AC3E}">
        <p14:creationId xmlns:p14="http://schemas.microsoft.com/office/powerpoint/2010/main" val="425490133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en-US" altLang="zh-TW">
              <a:solidFill>
                <a:srgbClr val="FFFF00"/>
              </a:solidFill>
              <a:latin typeface="微軟正黑體" panose="020B0604030504040204" pitchFamily="34" charset="-120"/>
              <a:ea typeface="微軟正黑體" panose="020B0604030504040204" pitchFamily="34" charset="-120"/>
            </a:endParaRPr>
          </a:p>
          <a:p>
            <a:endParaRPr lang="en-US" altLang="zh-TW">
              <a:solidFill>
                <a:srgbClr val="FFFF00"/>
              </a:solidFill>
              <a:latin typeface="微軟正黑體" panose="020B0604030504040204" pitchFamily="34" charset="-120"/>
              <a:ea typeface="微軟正黑體" panose="020B0604030504040204" pitchFamily="34" charset="-120"/>
            </a:endParaRPr>
          </a:p>
          <a:p>
            <a:endParaRPr lang="en-US" altLang="zh-TW"/>
          </a:p>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61</a:t>
            </a:fld>
            <a:endParaRPr lang="zh-TW" altLang="en-US"/>
          </a:p>
        </p:txBody>
      </p:sp>
    </p:spTree>
    <p:extLst>
      <p:ext uri="{BB962C8B-B14F-4D97-AF65-F5344CB8AC3E}">
        <p14:creationId xmlns:p14="http://schemas.microsoft.com/office/powerpoint/2010/main" val="83514216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en-US" altLang="zh-TW" dirty="0">
              <a:solidFill>
                <a:srgbClr val="FFFFFF"/>
              </a:solidFill>
              <a:latin typeface="微軟正黑體"/>
              <a:ea typeface="微軟正黑體"/>
            </a:endParaRPr>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62</a:t>
            </a:fld>
            <a:endParaRPr lang="zh-TW" altLang="en-US"/>
          </a:p>
        </p:txBody>
      </p:sp>
    </p:spTree>
    <p:extLst>
      <p:ext uri="{BB962C8B-B14F-4D97-AF65-F5344CB8AC3E}">
        <p14:creationId xmlns:p14="http://schemas.microsoft.com/office/powerpoint/2010/main" val="112990667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en-US" altLang="zh-CN" dirty="0">
              <a:solidFill>
                <a:srgbClr val="FFFFFF"/>
              </a:solidFill>
              <a:latin typeface="微軟正黑體"/>
              <a:ea typeface="微軟正黑體"/>
            </a:endParaRPr>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63</a:t>
            </a:fld>
            <a:endParaRPr lang="zh-TW" altLang="en-US"/>
          </a:p>
        </p:txBody>
      </p:sp>
    </p:spTree>
    <p:extLst>
      <p:ext uri="{BB962C8B-B14F-4D97-AF65-F5344CB8AC3E}">
        <p14:creationId xmlns:p14="http://schemas.microsoft.com/office/powerpoint/2010/main" val="271090268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p>
        </p:txBody>
      </p:sp>
      <p:sp>
        <p:nvSpPr>
          <p:cNvPr id="4" name="Slide Number Placeholder 3"/>
          <p:cNvSpPr>
            <a:spLocks noGrp="1"/>
          </p:cNvSpPr>
          <p:nvPr>
            <p:ph type="sldNum" sz="quarter" idx="5"/>
          </p:nvPr>
        </p:nvSpPr>
        <p:spPr/>
        <p:txBody>
          <a:bodyPr/>
          <a:lstStyle/>
          <a:p>
            <a:fld id="{AEEEEC4F-8CEE-4429-9622-C5BE726EDDB1}" type="slidenum">
              <a:rPr lang="zh-TW" altLang="en-US" smtClean="0"/>
              <a:pPr/>
              <a:t>64</a:t>
            </a:fld>
            <a:endParaRPr lang="zh-TW" altLang="en-US"/>
          </a:p>
        </p:txBody>
      </p:sp>
    </p:spTree>
    <p:extLst>
      <p:ext uri="{BB962C8B-B14F-4D97-AF65-F5344CB8AC3E}">
        <p14:creationId xmlns:p14="http://schemas.microsoft.com/office/powerpoint/2010/main" val="12979564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Master" Target="../slideMasters/slideMaster1.xml"/><Relationship Id="rId4" Type="http://schemas.openxmlformats.org/officeDocument/2006/relationships/image" Target="../media/image18.sv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0.png"/><Relationship Id="rId1" Type="http://schemas.openxmlformats.org/officeDocument/2006/relationships/slideMaster" Target="../slideMasters/slideMaster2.xml"/><Relationship Id="rId4" Type="http://schemas.openxmlformats.org/officeDocument/2006/relationships/image" Target="../media/image22.jpe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0.png"/><Relationship Id="rId1" Type="http://schemas.openxmlformats.org/officeDocument/2006/relationships/slideMaster" Target="../slideMasters/slideMaster2.xml"/><Relationship Id="rId4" Type="http://schemas.openxmlformats.org/officeDocument/2006/relationships/image" Target="../media/image22.jpe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Master" Target="../slideMasters/slideMaster2.xml"/><Relationship Id="rId4" Type="http://schemas.openxmlformats.org/officeDocument/2006/relationships/image" Target="../media/image26.jpe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9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1" y="0"/>
            <a:ext cx="9141778" cy="5143500"/>
          </a:xfrm>
          <a:prstGeom prst="rect">
            <a:avLst/>
          </a:prstGeom>
        </p:spPr>
      </p:pic>
    </p:spTree>
    <p:extLst>
      <p:ext uri="{BB962C8B-B14F-4D97-AF65-F5344CB8AC3E}">
        <p14:creationId xmlns:p14="http://schemas.microsoft.com/office/powerpoint/2010/main" val="365192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2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1" y="125"/>
            <a:ext cx="9141778" cy="5143249"/>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121445" y="25399"/>
            <a:ext cx="8933102" cy="1146175"/>
          </a:xfrm>
          <a:prstGeom prst="rect">
            <a:avLst/>
          </a:prstGeom>
        </p:spPr>
        <p:txBody>
          <a:bodyPr>
            <a:normAutofit/>
          </a:bodyPr>
          <a:lstStyle>
            <a:lvl1pPr algn="ctr">
              <a:defRPr sz="3800"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4257546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8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2" y="0"/>
            <a:ext cx="9141776" cy="5143499"/>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tx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2198141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4_標題投影片">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0B3BBD45-A6BB-4188-92E6-949E03EE42DC}"/>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1" y="125"/>
            <a:ext cx="9141778" cy="5143249"/>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bg1"/>
                </a:solidFill>
                <a:latin typeface="微軟正黑體" panose="020B0604030504040204" pitchFamily="34" charset="-120"/>
                <a:ea typeface="微軟正黑體" panose="020B0604030504040204" pitchFamily="34" charset="-120"/>
              </a:defRPr>
            </a:lvl1pPr>
          </a:lstStyle>
          <a:p>
            <a:endParaRPr lang="en-US"/>
          </a:p>
        </p:txBody>
      </p:sp>
      <p:pic>
        <p:nvPicPr>
          <p:cNvPr id="2" name="圖片 1">
            <a:extLst>
              <a:ext uri="{FF2B5EF4-FFF2-40B4-BE49-F238E27FC236}">
                <a16:creationId xmlns:a16="http://schemas.microsoft.com/office/drawing/2014/main" id="{A82EE623-E5DE-424D-8F5A-C7744368F85E}"/>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2616326" y="1304684"/>
            <a:ext cx="3814450" cy="3705705"/>
          </a:xfrm>
          <a:prstGeom prst="rect">
            <a:avLst/>
          </a:prstGeom>
          <a:effectLst>
            <a:outerShdw blurRad="203200" dist="304800" dir="2700000" algn="tl" rotWithShape="0">
              <a:prstClr val="black">
                <a:alpha val="40000"/>
              </a:prstClr>
            </a:outerShdw>
          </a:effectLst>
        </p:spPr>
      </p:pic>
    </p:spTree>
    <p:extLst>
      <p:ext uri="{BB962C8B-B14F-4D97-AF65-F5344CB8AC3E}">
        <p14:creationId xmlns:p14="http://schemas.microsoft.com/office/powerpoint/2010/main" val="474012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3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2" y="0"/>
            <a:ext cx="9141776" cy="5143498"/>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tx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3892749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1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40" y="196"/>
            <a:ext cx="9141520" cy="5143105"/>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2085012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2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39" y="196"/>
            <a:ext cx="9141520" cy="5143105"/>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3052822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9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2" y="1267"/>
            <a:ext cx="9141776" cy="5140963"/>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2669388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0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39" y="196"/>
            <a:ext cx="9141520" cy="5143105"/>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769838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0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1" y="0"/>
            <a:ext cx="9141778" cy="5143499"/>
          </a:xfrm>
          <a:prstGeom prst="rect">
            <a:avLst/>
          </a:prstGeom>
        </p:spPr>
      </p:pic>
      <p:pic>
        <p:nvPicPr>
          <p:cNvPr id="4" name="圖片 3">
            <a:extLst>
              <a:ext uri="{FF2B5EF4-FFF2-40B4-BE49-F238E27FC236}">
                <a16:creationId xmlns:a16="http://schemas.microsoft.com/office/drawing/2014/main" id="{30A51D8C-B55D-4469-90AB-1AF32ADABBC5}"/>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888" y="0"/>
            <a:ext cx="9142222" cy="5143500"/>
          </a:xfrm>
          <a:prstGeom prst="rect">
            <a:avLst/>
          </a:prstGeom>
        </p:spPr>
      </p:pic>
    </p:spTree>
    <p:extLst>
      <p:ext uri="{BB962C8B-B14F-4D97-AF65-F5344CB8AC3E}">
        <p14:creationId xmlns:p14="http://schemas.microsoft.com/office/powerpoint/2010/main" val="2506046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1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2" y="0"/>
            <a:ext cx="9141776" cy="5143499"/>
          </a:xfrm>
          <a:prstGeom prst="rect">
            <a:avLst/>
          </a:prstGeom>
        </p:spPr>
      </p:pic>
      <p:pic>
        <p:nvPicPr>
          <p:cNvPr id="4" name="圖片 3">
            <a:extLst>
              <a:ext uri="{FF2B5EF4-FFF2-40B4-BE49-F238E27FC236}">
                <a16:creationId xmlns:a16="http://schemas.microsoft.com/office/drawing/2014/main" id="{524271D0-8242-4769-AE9F-93C10FA38615}"/>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888" y="0"/>
            <a:ext cx="9142222" cy="5143500"/>
          </a:xfrm>
          <a:prstGeom prst="rect">
            <a:avLst/>
          </a:prstGeom>
        </p:spPr>
      </p:pic>
    </p:spTree>
    <p:extLst>
      <p:ext uri="{BB962C8B-B14F-4D97-AF65-F5344CB8AC3E}">
        <p14:creationId xmlns:p14="http://schemas.microsoft.com/office/powerpoint/2010/main" val="25633741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5_標題投影片">
    <p:spTree>
      <p:nvGrpSpPr>
        <p:cNvPr id="1" name=""/>
        <p:cNvGrpSpPr/>
        <p:nvPr/>
      </p:nvGrpSpPr>
      <p:grpSpPr>
        <a:xfrm>
          <a:off x="0" y="0"/>
          <a:ext cx="0" cy="0"/>
          <a:chOff x="0" y="0"/>
          <a:chExt cx="0" cy="0"/>
        </a:xfrm>
      </p:grpSpPr>
      <p:pic>
        <p:nvPicPr>
          <p:cNvPr id="5" name="圖片 4" descr="一張含有 電子用品, 電腦 的圖片&#10;&#10;自動產生的描述">
            <a:extLst>
              <a:ext uri="{FF2B5EF4-FFF2-40B4-BE49-F238E27FC236}">
                <a16:creationId xmlns:a16="http://schemas.microsoft.com/office/drawing/2014/main" id="{644C058B-4FA2-44A5-A2DA-13CD92C026D8}"/>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88" y="0"/>
            <a:ext cx="9142223" cy="5143500"/>
          </a:xfrm>
          <a:prstGeom prst="rect">
            <a:avLst/>
          </a:prstGeom>
        </p:spPr>
      </p:pic>
    </p:spTree>
    <p:extLst>
      <p:ext uri="{BB962C8B-B14F-4D97-AF65-F5344CB8AC3E}">
        <p14:creationId xmlns:p14="http://schemas.microsoft.com/office/powerpoint/2010/main" val="21554820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標題投影片">
    <p:spTree>
      <p:nvGrpSpPr>
        <p:cNvPr id="1" name=""/>
        <p:cNvGrpSpPr/>
        <p:nvPr/>
      </p:nvGrpSpPr>
      <p:grpSpPr>
        <a:xfrm>
          <a:off x="0" y="0"/>
          <a:ext cx="0" cy="0"/>
          <a:chOff x="0" y="0"/>
          <a:chExt cx="0" cy="0"/>
        </a:xfrm>
      </p:grpSpPr>
      <p:pic>
        <p:nvPicPr>
          <p:cNvPr id="8" name="圖片 7">
            <a:extLst>
              <a:ext uri="{FF2B5EF4-FFF2-40B4-BE49-F238E27FC236}">
                <a16:creationId xmlns:a16="http://schemas.microsoft.com/office/drawing/2014/main" id="{BCC6B3A1-57D5-4E10-B705-9D970ACF9045}"/>
              </a:ext>
            </a:extLst>
          </p:cNvPr>
          <p:cNvPicPr>
            <a:picLocks noChangeAspect="1"/>
          </p:cNvPicPr>
          <p:nvPr/>
        </p:nvPicPr>
        <p:blipFill>
          <a:blip r:embed="rId2">
            <a:extLst>
              <a:ext uri="{28A0092B-C50C-407E-A947-70E740481C1C}">
                <a14:useLocalDpi xmlns:a14="http://schemas.microsoft.com/office/drawing/2010/main"/>
              </a:ext>
            </a:extLst>
          </a:blip>
          <a:srcRect/>
          <a:stretch/>
        </p:blipFill>
        <p:spPr>
          <a:xfrm>
            <a:off x="8459" y="9516"/>
            <a:ext cx="9127082" cy="5133984"/>
          </a:xfrm>
          <a:prstGeom prst="rect">
            <a:avLst/>
          </a:prstGeom>
        </p:spPr>
      </p:pic>
      <p:sp>
        <p:nvSpPr>
          <p:cNvPr id="6" name="Title 1">
            <a:extLst>
              <a:ext uri="{FF2B5EF4-FFF2-40B4-BE49-F238E27FC236}">
                <a16:creationId xmlns:a16="http://schemas.microsoft.com/office/drawing/2014/main" id="{DE413165-EAC0-4093-BF9F-35F5F78B19C8}"/>
              </a:ext>
            </a:extLst>
          </p:cNvPr>
          <p:cNvSpPr>
            <a:spLocks noGrp="1"/>
          </p:cNvSpPr>
          <p:nvPr>
            <p:ph type="title"/>
          </p:nvPr>
        </p:nvSpPr>
        <p:spPr>
          <a:xfrm>
            <a:off x="234363" y="126229"/>
            <a:ext cx="8820184" cy="1028369"/>
          </a:xfrm>
          <a:prstGeom prst="rect">
            <a:avLst/>
          </a:prstGeom>
        </p:spPr>
        <p:txBody>
          <a:bodyPr>
            <a:normAutofit/>
          </a:bodyPr>
          <a:lstStyle>
            <a:lvl1pPr>
              <a:defRPr sz="3800" b="0">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966924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7_標題投影片">
    <p:spTree>
      <p:nvGrpSpPr>
        <p:cNvPr id="1" name=""/>
        <p:cNvGrpSpPr/>
        <p:nvPr/>
      </p:nvGrpSpPr>
      <p:grpSpPr>
        <a:xfrm>
          <a:off x="0" y="0"/>
          <a:ext cx="0" cy="0"/>
          <a:chOff x="0" y="0"/>
          <a:chExt cx="0" cy="0"/>
        </a:xfrm>
      </p:grpSpPr>
      <p:pic>
        <p:nvPicPr>
          <p:cNvPr id="8" name="圖片 7">
            <a:extLst>
              <a:ext uri="{FF2B5EF4-FFF2-40B4-BE49-F238E27FC236}">
                <a16:creationId xmlns:a16="http://schemas.microsoft.com/office/drawing/2014/main" id="{BCC6B3A1-57D5-4E10-B705-9D970ACF9045}"/>
              </a:ext>
            </a:extLst>
          </p:cNvPr>
          <p:cNvPicPr>
            <a:picLocks noChangeAspect="1"/>
          </p:cNvPicPr>
          <p:nvPr/>
        </p:nvPicPr>
        <p:blipFill>
          <a:blip r:embed="rId2">
            <a:extLst>
              <a:ext uri="{28A0092B-C50C-407E-A947-70E740481C1C}">
                <a14:useLocalDpi xmlns:a14="http://schemas.microsoft.com/office/drawing/2010/main"/>
              </a:ext>
            </a:extLst>
          </a:blip>
          <a:srcRect/>
          <a:stretch/>
        </p:blipFill>
        <p:spPr>
          <a:xfrm>
            <a:off x="8459" y="9516"/>
            <a:ext cx="9127082" cy="5133983"/>
          </a:xfrm>
          <a:prstGeom prst="rect">
            <a:avLst/>
          </a:prstGeom>
        </p:spPr>
      </p:pic>
      <p:pic>
        <p:nvPicPr>
          <p:cNvPr id="4" name="圖形 3">
            <a:extLst>
              <a:ext uri="{FF2B5EF4-FFF2-40B4-BE49-F238E27FC236}">
                <a16:creationId xmlns:a16="http://schemas.microsoft.com/office/drawing/2014/main" id="{DB2712D1-C688-4040-AB2D-84323C73CAC2}"/>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354310" y="4984122"/>
            <a:ext cx="439104" cy="81139"/>
          </a:xfrm>
          <a:prstGeom prst="rect">
            <a:avLst/>
          </a:prstGeom>
        </p:spPr>
      </p:pic>
      <p:sp>
        <p:nvSpPr>
          <p:cNvPr id="5" name="Title 1">
            <a:extLst>
              <a:ext uri="{FF2B5EF4-FFF2-40B4-BE49-F238E27FC236}">
                <a16:creationId xmlns:a16="http://schemas.microsoft.com/office/drawing/2014/main" id="{638CA571-753C-486F-B8D0-A0809E28AEB3}"/>
              </a:ext>
            </a:extLst>
          </p:cNvPr>
          <p:cNvSpPr>
            <a:spLocks noGrp="1"/>
          </p:cNvSpPr>
          <p:nvPr>
            <p:ph type="title"/>
          </p:nvPr>
        </p:nvSpPr>
        <p:spPr>
          <a:xfrm>
            <a:off x="234363" y="126229"/>
            <a:ext cx="8820184" cy="1028369"/>
          </a:xfrm>
          <a:prstGeom prst="rect">
            <a:avLst/>
          </a:prstGeom>
        </p:spPr>
        <p:txBody>
          <a:bodyPr>
            <a:normAutofit/>
          </a:bodyPr>
          <a:lstStyle>
            <a:lvl1pPr>
              <a:defRPr sz="3800" b="0">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295336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resentation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717C4-D855-4EF0-A7C8-C2BC0D1B62DA}"/>
              </a:ext>
            </a:extLst>
          </p:cNvPr>
          <p:cNvSpPr>
            <a:spLocks noGrp="1"/>
          </p:cNvSpPr>
          <p:nvPr>
            <p:ph type="ctrTitle"/>
          </p:nvPr>
        </p:nvSpPr>
        <p:spPr>
          <a:xfrm>
            <a:off x="400050" y="1000125"/>
            <a:ext cx="7686675" cy="1628775"/>
          </a:xfrm>
        </p:spPr>
        <p:txBody>
          <a:bodyPr anchor="b">
            <a:noAutofit/>
          </a:bodyPr>
          <a:lstStyle>
            <a:lvl1pPr algn="l">
              <a:defRPr sz="3300"/>
            </a:lvl1pPr>
          </a:lstStyle>
          <a:p>
            <a:r>
              <a:rPr lang="en-US"/>
              <a:t>Click to edit Master title style</a:t>
            </a:r>
          </a:p>
        </p:txBody>
      </p:sp>
      <p:sp>
        <p:nvSpPr>
          <p:cNvPr id="3" name="Subtitle 2">
            <a:extLst>
              <a:ext uri="{FF2B5EF4-FFF2-40B4-BE49-F238E27FC236}">
                <a16:creationId xmlns:a16="http://schemas.microsoft.com/office/drawing/2014/main" id="{F6BFD89F-BA22-4E19-9C17-F74513996CAC}"/>
              </a:ext>
            </a:extLst>
          </p:cNvPr>
          <p:cNvSpPr>
            <a:spLocks noGrp="1"/>
          </p:cNvSpPr>
          <p:nvPr>
            <p:ph type="subTitle" idx="1" hasCustomPrompt="1"/>
          </p:nvPr>
        </p:nvSpPr>
        <p:spPr>
          <a:xfrm>
            <a:off x="400050" y="3086100"/>
            <a:ext cx="7686675" cy="314325"/>
          </a:xfrm>
        </p:spPr>
        <p:txBody>
          <a:bodyPr>
            <a:noAutofit/>
          </a:bodyPr>
          <a:lstStyle>
            <a:lvl1pPr marL="0" indent="0" algn="l">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Presenter’s Name</a:t>
            </a:r>
          </a:p>
        </p:txBody>
      </p:sp>
      <p:pic>
        <p:nvPicPr>
          <p:cNvPr id="11" name="Graphic 10">
            <a:extLst>
              <a:ext uri="{FF2B5EF4-FFF2-40B4-BE49-F238E27FC236}">
                <a16:creationId xmlns:a16="http://schemas.microsoft.com/office/drawing/2014/main" id="{79177672-FE98-4C04-A9DD-C93F82BF6EF6}"/>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08214" y="339635"/>
            <a:ext cx="2416631" cy="327468"/>
          </a:xfrm>
          <a:prstGeom prst="rect">
            <a:avLst/>
          </a:prstGeom>
        </p:spPr>
      </p:pic>
      <p:pic>
        <p:nvPicPr>
          <p:cNvPr id="14" name="Picture 13">
            <a:extLst>
              <a:ext uri="{FF2B5EF4-FFF2-40B4-BE49-F238E27FC236}">
                <a16:creationId xmlns:a16="http://schemas.microsoft.com/office/drawing/2014/main" id="{AA4318E6-7F44-4356-B14B-13BA748AC872}"/>
              </a:ext>
            </a:extLst>
          </p:cNvPr>
          <p:cNvPicPr>
            <a:picLocks noChangeAspect="1"/>
          </p:cNvPicPr>
          <p:nvPr userDrawn="1"/>
        </p:nvPicPr>
        <p:blipFill rotWithShape="1">
          <a:blip r:embed="rId4" cstate="print">
            <a:extLst>
              <a:ext uri="{28A0092B-C50C-407E-A947-70E740481C1C}">
                <a14:useLocalDpi xmlns:a14="http://schemas.microsoft.com/office/drawing/2010/main"/>
              </a:ext>
            </a:extLst>
          </a:blip>
          <a:srcRect t="-28"/>
          <a:stretch/>
        </p:blipFill>
        <p:spPr>
          <a:xfrm rot="10800000">
            <a:off x="0" y="-1"/>
            <a:ext cx="211414" cy="5143501"/>
          </a:xfrm>
          <a:prstGeom prst="rect">
            <a:avLst/>
          </a:prstGeom>
        </p:spPr>
      </p:pic>
      <p:sp>
        <p:nvSpPr>
          <p:cNvPr id="16" name="Text Placeholder 15">
            <a:extLst>
              <a:ext uri="{FF2B5EF4-FFF2-40B4-BE49-F238E27FC236}">
                <a16:creationId xmlns:a16="http://schemas.microsoft.com/office/drawing/2014/main" id="{50739740-E1B8-41F0-85F7-919F06D28F08}"/>
              </a:ext>
            </a:extLst>
          </p:cNvPr>
          <p:cNvSpPr>
            <a:spLocks noGrp="1"/>
          </p:cNvSpPr>
          <p:nvPr>
            <p:ph type="body" sz="quarter" idx="10" hasCustomPrompt="1"/>
          </p:nvPr>
        </p:nvSpPr>
        <p:spPr>
          <a:xfrm>
            <a:off x="400050" y="3400425"/>
            <a:ext cx="7686676" cy="400050"/>
          </a:xfrm>
        </p:spPr>
        <p:txBody>
          <a:bodyPr>
            <a:noAutofit/>
          </a:bodyPr>
          <a:lstStyle>
            <a:lvl1pPr marL="0" indent="0">
              <a:buNone/>
              <a:defRPr/>
            </a:lvl1pPr>
          </a:lstStyle>
          <a:p>
            <a:r>
              <a:rPr lang="en-US"/>
              <a:t>Presenter’s Title</a:t>
            </a:r>
          </a:p>
        </p:txBody>
      </p:sp>
      <p:sp>
        <p:nvSpPr>
          <p:cNvPr id="18" name="Text Placeholder 17">
            <a:extLst>
              <a:ext uri="{FF2B5EF4-FFF2-40B4-BE49-F238E27FC236}">
                <a16:creationId xmlns:a16="http://schemas.microsoft.com/office/drawing/2014/main" id="{D54B0E95-1AD7-406D-9E12-D4533732968C}"/>
              </a:ext>
            </a:extLst>
          </p:cNvPr>
          <p:cNvSpPr>
            <a:spLocks noGrp="1"/>
          </p:cNvSpPr>
          <p:nvPr>
            <p:ph type="body" sz="quarter" idx="11"/>
          </p:nvPr>
        </p:nvSpPr>
        <p:spPr>
          <a:xfrm>
            <a:off x="400050" y="3800475"/>
            <a:ext cx="7686675" cy="346472"/>
          </a:xfrm>
        </p:spPr>
        <p:txBody>
          <a:bodyPr>
            <a:no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188710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08">
          <p15:clr>
            <a:srgbClr val="FBAE40"/>
          </p15:clr>
        </p15:guide>
        <p15:guide id="2" pos="3840">
          <p15:clr>
            <a:srgbClr val="FBAE40"/>
          </p15:clr>
        </p15:guide>
        <p15:guide id="3" pos="6792">
          <p15:clr>
            <a:srgbClr val="FBAE40"/>
          </p15:clr>
        </p15:guide>
        <p15:guide id="4" orient="horz" pos="2592">
          <p15:clr>
            <a:srgbClr val="FBAE40"/>
          </p15:clr>
        </p15:guide>
        <p15:guide id="5" orient="horz" pos="2856">
          <p15:clr>
            <a:srgbClr val="FBAE40"/>
          </p15:clr>
        </p15:guide>
        <p15:guide id="6" orient="horz" pos="3192">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31551-C0A0-4E87-92CF-F361AB9BA22E}"/>
              </a:ext>
            </a:extLst>
          </p:cNvPr>
          <p:cNvSpPr>
            <a:spLocks noGrp="1"/>
          </p:cNvSpPr>
          <p:nvPr>
            <p:ph type="title"/>
          </p:nvPr>
        </p:nvSpPr>
        <p:spPr>
          <a:xfrm>
            <a:off x="400050" y="143250"/>
            <a:ext cx="8401050" cy="428250"/>
          </a:xfrm>
        </p:spPr>
        <p:txBody>
          <a:bodyPr>
            <a:noAutofit/>
          </a:bodyPr>
          <a:lstStyle/>
          <a:p>
            <a:r>
              <a:rPr lang="en-US"/>
              <a:t>Click to edit Master title style</a:t>
            </a:r>
          </a:p>
        </p:txBody>
      </p:sp>
      <p:sp>
        <p:nvSpPr>
          <p:cNvPr id="3" name="Content Placeholder 2">
            <a:extLst>
              <a:ext uri="{FF2B5EF4-FFF2-40B4-BE49-F238E27FC236}">
                <a16:creationId xmlns:a16="http://schemas.microsoft.com/office/drawing/2014/main" id="{CF0F12E5-B09E-4DD7-A194-E9095F7C4F58}"/>
              </a:ext>
            </a:extLst>
          </p:cNvPr>
          <p:cNvSpPr>
            <a:spLocks noGrp="1"/>
          </p:cNvSpPr>
          <p:nvPr>
            <p:ph idx="1"/>
          </p:nvPr>
        </p:nvSpPr>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8" name="Text Placeholder 7">
            <a:extLst>
              <a:ext uri="{FF2B5EF4-FFF2-40B4-BE49-F238E27FC236}">
                <a16:creationId xmlns:a16="http://schemas.microsoft.com/office/drawing/2014/main" id="{886A6BEE-FF3B-47E3-B20E-4F97A56E6683}"/>
              </a:ext>
            </a:extLst>
          </p:cNvPr>
          <p:cNvSpPr>
            <a:spLocks noGrp="1"/>
          </p:cNvSpPr>
          <p:nvPr>
            <p:ph type="body" sz="quarter" idx="13"/>
          </p:nvPr>
        </p:nvSpPr>
        <p:spPr>
          <a:xfrm>
            <a:off x="400050" y="571500"/>
            <a:ext cx="8401170" cy="428625"/>
          </a:xfrm>
        </p:spPr>
        <p:txBody>
          <a:bodyPr lIns="0" tIns="0" rIns="0" bIns="0">
            <a:noAutofit/>
          </a:bodyPr>
          <a:lstStyle>
            <a:lvl1pPr marL="0" indent="0">
              <a:lnSpc>
                <a:spcPct val="95000"/>
              </a:lnSpc>
              <a:spcBef>
                <a:spcPts val="900"/>
              </a:spcBef>
              <a:buNone/>
              <a:defRPr sz="1650" b="1">
                <a:solidFill>
                  <a:schemeClr val="tx2"/>
                </a:solidFill>
                <a:latin typeface="Verdana" panose="020B0604030504040204" pitchFamily="34" charset="0"/>
                <a:ea typeface="Verdana" panose="020B0604030504040204" pitchFamily="34" charset="0"/>
              </a:defRPr>
            </a:lvl1pPr>
          </a:lstStyle>
          <a:p>
            <a:pPr lvl="0"/>
            <a:r>
              <a:rPr lang="en-US"/>
              <a:t>Edit Master text styles</a:t>
            </a:r>
          </a:p>
        </p:txBody>
      </p:sp>
    </p:spTree>
    <p:extLst>
      <p:ext uri="{BB962C8B-B14F-4D97-AF65-F5344CB8AC3E}">
        <p14:creationId xmlns:p14="http://schemas.microsoft.com/office/powerpoint/2010/main" val="396419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Sub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31551-C0A0-4E87-92CF-F361AB9BA22E}"/>
              </a:ext>
            </a:extLst>
          </p:cNvPr>
          <p:cNvSpPr>
            <a:spLocks noGrp="1"/>
          </p:cNvSpPr>
          <p:nvPr>
            <p:ph type="title"/>
          </p:nvPr>
        </p:nvSpPr>
        <p:spPr>
          <a:xfrm>
            <a:off x="400050" y="143250"/>
            <a:ext cx="8401050" cy="428250"/>
          </a:xfrm>
        </p:spPr>
        <p:txBody>
          <a:bodyPr>
            <a:noAutofit/>
          </a:bodyPr>
          <a:lstStyle/>
          <a:p>
            <a:r>
              <a:rPr lang="en-US"/>
              <a:t>Click to edit Master title style</a:t>
            </a:r>
          </a:p>
        </p:txBody>
      </p:sp>
      <p:sp>
        <p:nvSpPr>
          <p:cNvPr id="8" name="Text Placeholder 7">
            <a:extLst>
              <a:ext uri="{FF2B5EF4-FFF2-40B4-BE49-F238E27FC236}">
                <a16:creationId xmlns:a16="http://schemas.microsoft.com/office/drawing/2014/main" id="{886A6BEE-FF3B-47E3-B20E-4F97A56E6683}"/>
              </a:ext>
            </a:extLst>
          </p:cNvPr>
          <p:cNvSpPr>
            <a:spLocks noGrp="1"/>
          </p:cNvSpPr>
          <p:nvPr>
            <p:ph type="body" sz="quarter" idx="13"/>
          </p:nvPr>
        </p:nvSpPr>
        <p:spPr>
          <a:xfrm>
            <a:off x="399930" y="571500"/>
            <a:ext cx="8401170" cy="428625"/>
          </a:xfrm>
        </p:spPr>
        <p:txBody>
          <a:bodyPr lIns="0" tIns="0" rIns="0" bIns="0">
            <a:noAutofit/>
          </a:bodyPr>
          <a:lstStyle>
            <a:lvl1pPr marL="0" indent="0">
              <a:lnSpc>
                <a:spcPct val="95000"/>
              </a:lnSpc>
              <a:spcBef>
                <a:spcPts val="900"/>
              </a:spcBef>
              <a:buNone/>
              <a:defRPr sz="1650" b="1">
                <a:solidFill>
                  <a:schemeClr val="tx2"/>
                </a:solidFill>
                <a:latin typeface="Verdana" panose="020B0604030504040204" pitchFamily="34" charset="0"/>
                <a:ea typeface="Verdana" panose="020B0604030504040204" pitchFamily="34" charset="0"/>
              </a:defRPr>
            </a:lvl1pPr>
          </a:lstStyle>
          <a:p>
            <a:pPr lvl="0"/>
            <a:r>
              <a:rPr lang="en-US"/>
              <a:t>Edit Master text styles</a:t>
            </a:r>
          </a:p>
        </p:txBody>
      </p:sp>
    </p:spTree>
    <p:extLst>
      <p:ext uri="{BB962C8B-B14F-4D97-AF65-F5344CB8AC3E}">
        <p14:creationId xmlns:p14="http://schemas.microsoft.com/office/powerpoint/2010/main" val="481891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527AF-E679-4053-BE9A-B0EEC5E8AFAD}"/>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464039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31551-C0A0-4E87-92CF-F361AB9BA22E}"/>
              </a:ext>
            </a:extLst>
          </p:cNvPr>
          <p:cNvSpPr>
            <a:spLocks noGrp="1"/>
          </p:cNvSpPr>
          <p:nvPr>
            <p:ph type="title"/>
          </p:nvPr>
        </p:nvSpPr>
        <p:spPr>
          <a:xfrm>
            <a:off x="400050" y="143250"/>
            <a:ext cx="8401050" cy="42825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CF0F12E5-B09E-4DD7-A194-E9095F7C4F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103459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ubtitle and 2-Column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B3517-2593-4E52-97CF-5405430F26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1C03D14-DAD4-4A64-B58D-B11DBF28ACFB}"/>
              </a:ext>
            </a:extLst>
          </p:cNvPr>
          <p:cNvSpPr>
            <a:spLocks noGrp="1"/>
          </p:cNvSpPr>
          <p:nvPr>
            <p:ph sz="half" idx="1"/>
          </p:nvPr>
        </p:nvSpPr>
        <p:spPr>
          <a:xfrm>
            <a:off x="400050" y="1000125"/>
            <a:ext cx="411480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4" name="Content Placeholder 3">
            <a:extLst>
              <a:ext uri="{FF2B5EF4-FFF2-40B4-BE49-F238E27FC236}">
                <a16:creationId xmlns:a16="http://schemas.microsoft.com/office/drawing/2014/main" id="{47BAC7E1-6242-448F-802A-62F8159BCA05}"/>
              </a:ext>
            </a:extLst>
          </p:cNvPr>
          <p:cNvSpPr>
            <a:spLocks noGrp="1"/>
          </p:cNvSpPr>
          <p:nvPr>
            <p:ph sz="half" idx="2"/>
          </p:nvPr>
        </p:nvSpPr>
        <p:spPr>
          <a:xfrm>
            <a:off x="4686300" y="1000125"/>
            <a:ext cx="411480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3C5E056E-4A29-4EC0-A52F-892D05FB5C90}"/>
              </a:ext>
            </a:extLst>
          </p:cNvPr>
          <p:cNvSpPr>
            <a:spLocks noGrp="1"/>
          </p:cNvSpPr>
          <p:nvPr>
            <p:ph type="body" sz="quarter" idx="10"/>
          </p:nvPr>
        </p:nvSpPr>
        <p:spPr>
          <a:xfrm>
            <a:off x="400050" y="571500"/>
            <a:ext cx="8401050" cy="428625"/>
          </a:xfrm>
        </p:spPr>
        <p:txBody>
          <a:bodyPr/>
          <a:lstStyle>
            <a:lvl1pPr marL="0" indent="0">
              <a:buNone/>
              <a:defRPr sz="1650" b="1">
                <a:solidFill>
                  <a:schemeClr val="tx2"/>
                </a:solidFill>
                <a:latin typeface="Verdana" panose="020B0604030504040204" pitchFamily="34" charset="0"/>
                <a:ea typeface="Verdana" panose="020B0604030504040204" pitchFamily="34" charset="0"/>
              </a:defRPr>
            </a:lvl1pPr>
          </a:lstStyle>
          <a:p>
            <a:pPr lvl="0"/>
            <a:r>
              <a:rPr lang="en-US"/>
              <a:t>Edit Master text styles</a:t>
            </a:r>
          </a:p>
        </p:txBody>
      </p:sp>
    </p:spTree>
    <p:extLst>
      <p:ext uri="{BB962C8B-B14F-4D97-AF65-F5344CB8AC3E}">
        <p14:creationId xmlns:p14="http://schemas.microsoft.com/office/powerpoint/2010/main" val="1404554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ubtitle and 3-Column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B3517-2593-4E52-97CF-5405430F26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1C03D14-DAD4-4A64-B58D-B11DBF28ACFB}"/>
              </a:ext>
            </a:extLst>
          </p:cNvPr>
          <p:cNvSpPr>
            <a:spLocks noGrp="1"/>
          </p:cNvSpPr>
          <p:nvPr>
            <p:ph sz="half" idx="1"/>
          </p:nvPr>
        </p:nvSpPr>
        <p:spPr>
          <a:xfrm>
            <a:off x="400050" y="1000125"/>
            <a:ext cx="267462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4" name="Content Placeholder 3">
            <a:extLst>
              <a:ext uri="{FF2B5EF4-FFF2-40B4-BE49-F238E27FC236}">
                <a16:creationId xmlns:a16="http://schemas.microsoft.com/office/drawing/2014/main" id="{47BAC7E1-6242-448F-802A-62F8159BCA05}"/>
              </a:ext>
            </a:extLst>
          </p:cNvPr>
          <p:cNvSpPr>
            <a:spLocks noGrp="1"/>
          </p:cNvSpPr>
          <p:nvPr>
            <p:ph sz="half" idx="2"/>
          </p:nvPr>
        </p:nvSpPr>
        <p:spPr>
          <a:xfrm>
            <a:off x="3260850" y="1000125"/>
            <a:ext cx="267462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3C5E056E-4A29-4EC0-A52F-892D05FB5C90}"/>
              </a:ext>
            </a:extLst>
          </p:cNvPr>
          <p:cNvSpPr>
            <a:spLocks noGrp="1"/>
          </p:cNvSpPr>
          <p:nvPr>
            <p:ph type="body" sz="quarter" idx="10"/>
          </p:nvPr>
        </p:nvSpPr>
        <p:spPr>
          <a:xfrm>
            <a:off x="400050" y="571500"/>
            <a:ext cx="8401050" cy="428625"/>
          </a:xfrm>
        </p:spPr>
        <p:txBody>
          <a:bodyPr/>
          <a:lstStyle>
            <a:lvl1pPr marL="0" indent="0">
              <a:buNone/>
              <a:defRPr sz="1650" b="1">
                <a:solidFill>
                  <a:schemeClr val="tx2"/>
                </a:solidFill>
                <a:latin typeface="Verdana" panose="020B0604030504040204" pitchFamily="34" charset="0"/>
                <a:ea typeface="Verdana" panose="020B0604030504040204" pitchFamily="34" charset="0"/>
              </a:defRPr>
            </a:lvl1pPr>
          </a:lstStyle>
          <a:p>
            <a:pPr lvl="0"/>
            <a:r>
              <a:rPr lang="en-US"/>
              <a:t>Edit Master text styles</a:t>
            </a:r>
          </a:p>
        </p:txBody>
      </p:sp>
      <p:sp>
        <p:nvSpPr>
          <p:cNvPr id="6" name="Content Placeholder 3">
            <a:extLst>
              <a:ext uri="{FF2B5EF4-FFF2-40B4-BE49-F238E27FC236}">
                <a16:creationId xmlns:a16="http://schemas.microsoft.com/office/drawing/2014/main" id="{77B603B7-B656-1D4F-8D6B-C41F1E4732C6}"/>
              </a:ext>
            </a:extLst>
          </p:cNvPr>
          <p:cNvSpPr>
            <a:spLocks noGrp="1"/>
          </p:cNvSpPr>
          <p:nvPr>
            <p:ph sz="half" idx="11"/>
          </p:nvPr>
        </p:nvSpPr>
        <p:spPr>
          <a:xfrm>
            <a:off x="6121651" y="1000125"/>
            <a:ext cx="267462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1917068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F2020-0D7A-462D-BA6D-D21F14E9BAF3}"/>
              </a:ext>
            </a:extLst>
          </p:cNvPr>
          <p:cNvSpPr>
            <a:spLocks noGrp="1"/>
          </p:cNvSpPr>
          <p:nvPr>
            <p:ph type="title"/>
          </p:nvPr>
        </p:nvSpPr>
        <p:spPr>
          <a:xfrm>
            <a:off x="400050" y="571501"/>
            <a:ext cx="8401050" cy="2064764"/>
          </a:xfrm>
        </p:spPr>
        <p:txBody>
          <a:bodyPr anchor="b">
            <a:noAutofit/>
          </a:bodyPr>
          <a:lstStyle>
            <a:lvl1pPr>
              <a:defRPr sz="3300"/>
            </a:lvl1pPr>
          </a:lstStyle>
          <a:p>
            <a:r>
              <a:rPr lang="en-US"/>
              <a:t>Click to edit Master title style</a:t>
            </a:r>
          </a:p>
        </p:txBody>
      </p:sp>
      <p:sp>
        <p:nvSpPr>
          <p:cNvPr id="3" name="Text Placeholder 2">
            <a:extLst>
              <a:ext uri="{FF2B5EF4-FFF2-40B4-BE49-F238E27FC236}">
                <a16:creationId xmlns:a16="http://schemas.microsoft.com/office/drawing/2014/main" id="{41834191-EEAD-4C63-8C9F-491E08079791}"/>
              </a:ext>
            </a:extLst>
          </p:cNvPr>
          <p:cNvSpPr>
            <a:spLocks noGrp="1"/>
          </p:cNvSpPr>
          <p:nvPr>
            <p:ph type="body" idx="1"/>
          </p:nvPr>
        </p:nvSpPr>
        <p:spPr>
          <a:xfrm>
            <a:off x="400050" y="2784576"/>
            <a:ext cx="8401050" cy="524234"/>
          </a:xfrm>
        </p:spPr>
        <p:txBody>
          <a:bodyPr>
            <a:noAutofit/>
          </a:bodyPr>
          <a:lstStyle>
            <a:lvl1pPr marL="0" indent="0">
              <a:buNone/>
              <a:defRPr sz="2100" b="1">
                <a:solidFill>
                  <a:schemeClr val="tx2"/>
                </a:solidFill>
                <a:latin typeface="+mn-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57555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32">
          <p15:clr>
            <a:srgbClr val="FBAE40"/>
          </p15:clr>
        </p15:guide>
        <p15:guide id="2" orient="horz" pos="2328">
          <p15:clr>
            <a:srgbClr val="FBAE40"/>
          </p15:clr>
        </p15:guide>
        <p15:guide id="3" orient="horz" pos="420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9504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Closing Slide">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A8D63D95-1FCD-4827-9D7C-1A172B2109E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49765" y="2216845"/>
            <a:ext cx="5458120" cy="739607"/>
          </a:xfrm>
          <a:prstGeom prst="rect">
            <a:avLst/>
          </a:prstGeom>
        </p:spPr>
      </p:pic>
      <p:pic>
        <p:nvPicPr>
          <p:cNvPr id="5" name="Picture 4">
            <a:extLst>
              <a:ext uri="{FF2B5EF4-FFF2-40B4-BE49-F238E27FC236}">
                <a16:creationId xmlns:a16="http://schemas.microsoft.com/office/drawing/2014/main" id="{4E668F1E-1C59-4A8E-8E5F-07FF3ED489A4}"/>
              </a:ext>
            </a:extLst>
          </p:cNvPr>
          <p:cNvPicPr>
            <a:picLocks noChangeAspect="1"/>
          </p:cNvPicPr>
          <p:nvPr userDrawn="1"/>
        </p:nvPicPr>
        <p:blipFill rotWithShape="1">
          <a:blip r:embed="rId4" cstate="print">
            <a:extLst>
              <a:ext uri="{28A0092B-C50C-407E-A947-70E740481C1C}">
                <a14:useLocalDpi xmlns:a14="http://schemas.microsoft.com/office/drawing/2010/main"/>
              </a:ext>
            </a:extLst>
          </a:blip>
          <a:srcRect t="-28"/>
          <a:stretch/>
        </p:blipFill>
        <p:spPr>
          <a:xfrm rot="10800000">
            <a:off x="0" y="-1"/>
            <a:ext cx="211414" cy="5143501"/>
          </a:xfrm>
          <a:prstGeom prst="rect">
            <a:avLst/>
          </a:prstGeom>
        </p:spPr>
      </p:pic>
    </p:spTree>
    <p:extLst>
      <p:ext uri="{BB962C8B-B14F-4D97-AF65-F5344CB8AC3E}">
        <p14:creationId xmlns:p14="http://schemas.microsoft.com/office/powerpoint/2010/main" val="759419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Presentation Title Color 4">
    <p:bg>
      <p:bgPr>
        <a:gradFill>
          <a:gsLst>
            <a:gs pos="5000">
              <a:schemeClr val="accent4"/>
            </a:gs>
            <a:gs pos="95000">
              <a:schemeClr val="accent6"/>
            </a:gs>
          </a:gsLst>
          <a:lin ang="0" scaled="1"/>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BFF5C9A-8493-694E-8099-7486DF8E53F8}"/>
              </a:ext>
            </a:extLst>
          </p:cNvPr>
          <p:cNvSpPr/>
          <p:nvPr userDrawn="1"/>
        </p:nvSpPr>
        <p:spPr>
          <a:xfrm>
            <a:off x="1" y="0"/>
            <a:ext cx="9143999" cy="5143500"/>
          </a:xfrm>
          <a:prstGeom prst="rect">
            <a:avLst/>
          </a:prstGeom>
          <a:gradFill flip="none" rotWithShape="1">
            <a:gsLst>
              <a:gs pos="10000">
                <a:schemeClr val="accent6"/>
              </a:gs>
              <a:gs pos="95000">
                <a:schemeClr val="accent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sz="1350"/>
          </a:p>
        </p:txBody>
      </p:sp>
      <p:sp>
        <p:nvSpPr>
          <p:cNvPr id="2" name="Title 1">
            <a:extLst>
              <a:ext uri="{FF2B5EF4-FFF2-40B4-BE49-F238E27FC236}">
                <a16:creationId xmlns:a16="http://schemas.microsoft.com/office/drawing/2014/main" id="{039717C4-D855-4EF0-A7C8-C2BC0D1B62DA}"/>
              </a:ext>
            </a:extLst>
          </p:cNvPr>
          <p:cNvSpPr>
            <a:spLocks noGrp="1"/>
          </p:cNvSpPr>
          <p:nvPr>
            <p:ph type="ctrTitle"/>
          </p:nvPr>
        </p:nvSpPr>
        <p:spPr>
          <a:xfrm>
            <a:off x="400050" y="1000125"/>
            <a:ext cx="7686675" cy="1628775"/>
          </a:xfrm>
        </p:spPr>
        <p:txBody>
          <a:bodyPr anchor="b">
            <a:noAutofit/>
          </a:bodyPr>
          <a:lstStyle>
            <a:lvl1pPr algn="l">
              <a:defRPr sz="33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F6BFD89F-BA22-4E19-9C17-F74513996CAC}"/>
              </a:ext>
            </a:extLst>
          </p:cNvPr>
          <p:cNvSpPr>
            <a:spLocks noGrp="1"/>
          </p:cNvSpPr>
          <p:nvPr>
            <p:ph type="subTitle" idx="1" hasCustomPrompt="1"/>
          </p:nvPr>
        </p:nvSpPr>
        <p:spPr>
          <a:xfrm>
            <a:off x="400050" y="3086100"/>
            <a:ext cx="7686675" cy="314325"/>
          </a:xfrm>
        </p:spPr>
        <p:txBody>
          <a:bodyPr>
            <a:noAutofit/>
          </a:bodyPr>
          <a:lstStyle>
            <a:lvl1pPr marL="0" indent="0" algn="l">
              <a:buNone/>
              <a:defRPr sz="180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Presenter’s Name</a:t>
            </a:r>
          </a:p>
        </p:txBody>
      </p:sp>
      <p:pic>
        <p:nvPicPr>
          <p:cNvPr id="11" name="Graphic 10">
            <a:extLst>
              <a:ext uri="{FF2B5EF4-FFF2-40B4-BE49-F238E27FC236}">
                <a16:creationId xmlns:a16="http://schemas.microsoft.com/office/drawing/2014/main" id="{79177672-FE98-4C04-A9DD-C93F82BF6EF6}"/>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08214" y="339635"/>
            <a:ext cx="2416631" cy="327468"/>
          </a:xfrm>
          <a:prstGeom prst="rect">
            <a:avLst/>
          </a:prstGeom>
        </p:spPr>
      </p:pic>
      <p:sp>
        <p:nvSpPr>
          <p:cNvPr id="12" name="Footer Placeholder 4">
            <a:extLst>
              <a:ext uri="{FF2B5EF4-FFF2-40B4-BE49-F238E27FC236}">
                <a16:creationId xmlns:a16="http://schemas.microsoft.com/office/drawing/2014/main" id="{65629E56-A2EB-4E55-908A-6FCCADA8E62B}"/>
              </a:ext>
            </a:extLst>
          </p:cNvPr>
          <p:cNvSpPr txBox="1">
            <a:spLocks/>
          </p:cNvSpPr>
          <p:nvPr userDrawn="1"/>
        </p:nvSpPr>
        <p:spPr>
          <a:xfrm>
            <a:off x="407528" y="4901236"/>
            <a:ext cx="3011625" cy="137160"/>
          </a:xfrm>
          <a:prstGeom prst="rect">
            <a:avLst/>
          </a:prstGeom>
        </p:spPr>
        <p:txBody>
          <a:bodyPr vert="horz" lIns="0" tIns="0" rIns="0" bIns="0" rtlCol="0" anchor="b" anchorCtr="0"/>
          <a:lstStyle>
            <a:defPPr>
              <a:defRPr lang="en-US"/>
            </a:defPPr>
            <a:lvl1pPr marL="0" algn="l" defTabSz="1219170" rtl="0" eaLnBrk="1" latinLnBrk="0" hangingPunct="1">
              <a:tabLst/>
              <a:defRPr sz="900" b="0" i="0" kern="1200">
                <a:solidFill>
                  <a:schemeClr val="tx2"/>
                </a:solidFill>
                <a:latin typeface="Calibri" panose="020F0502020204030204" pitchFamily="34" charset="0"/>
                <a:ea typeface="+mn-ea"/>
                <a:cs typeface="Calibri" panose="020F0502020204030204" pitchFamily="34" charset="0"/>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914333" rtl="0" eaLnBrk="1" fontAlgn="auto" latinLnBrk="0" hangingPunct="1">
              <a:lnSpc>
                <a:spcPct val="100000"/>
              </a:lnSpc>
              <a:spcBef>
                <a:spcPts val="0"/>
              </a:spcBef>
              <a:spcAft>
                <a:spcPts val="0"/>
              </a:spcAft>
              <a:buClrTx/>
              <a:buSzTx/>
              <a:buFontTx/>
              <a:buNone/>
              <a:tabLst/>
              <a:defRPr/>
            </a:pPr>
            <a:r>
              <a:rPr kumimoji="0" lang="en-US" sz="675" b="0" i="0" u="none" strike="noStrike" kern="1200" cap="none" spc="0" normalizeH="0" baseline="0" noProof="0">
                <a:ln>
                  <a:noFill/>
                </a:ln>
                <a:solidFill>
                  <a:schemeClr val="tx1"/>
                </a:solidFill>
                <a:effectLst/>
                <a:uLnTx/>
                <a:uFillTx/>
                <a:latin typeface="+mn-lt"/>
                <a:ea typeface="+mn-ea"/>
                <a:cs typeface="Calibri" panose="020F0502020204030204" pitchFamily="34" charset="0"/>
              </a:rPr>
              <a:t>© 2020 Western Digital Corporation or its affiliates. All rights reserved.</a:t>
            </a:r>
          </a:p>
        </p:txBody>
      </p:sp>
      <p:pic>
        <p:nvPicPr>
          <p:cNvPr id="14" name="Picture 13">
            <a:extLst>
              <a:ext uri="{FF2B5EF4-FFF2-40B4-BE49-F238E27FC236}">
                <a16:creationId xmlns:a16="http://schemas.microsoft.com/office/drawing/2014/main" id="{AA4318E6-7F44-4356-B14B-13BA748AC872}"/>
              </a:ext>
            </a:extLst>
          </p:cNvPr>
          <p:cNvPicPr>
            <a:picLocks noChangeAspect="1"/>
          </p:cNvPicPr>
          <p:nvPr userDrawn="1"/>
        </p:nvPicPr>
        <p:blipFill rotWithShape="1">
          <a:blip r:embed="rId4" cstate="print">
            <a:extLst>
              <a:ext uri="{28A0092B-C50C-407E-A947-70E740481C1C}">
                <a14:useLocalDpi xmlns:a14="http://schemas.microsoft.com/office/drawing/2010/main"/>
              </a:ext>
            </a:extLst>
          </a:blip>
          <a:srcRect t="-28"/>
          <a:stretch/>
        </p:blipFill>
        <p:spPr>
          <a:xfrm rot="10800000">
            <a:off x="0" y="-1"/>
            <a:ext cx="211414" cy="5143501"/>
          </a:xfrm>
          <a:prstGeom prst="rect">
            <a:avLst/>
          </a:prstGeom>
        </p:spPr>
      </p:pic>
      <p:sp>
        <p:nvSpPr>
          <p:cNvPr id="16" name="Text Placeholder 15">
            <a:extLst>
              <a:ext uri="{FF2B5EF4-FFF2-40B4-BE49-F238E27FC236}">
                <a16:creationId xmlns:a16="http://schemas.microsoft.com/office/drawing/2014/main" id="{50739740-E1B8-41F0-85F7-919F06D28F08}"/>
              </a:ext>
            </a:extLst>
          </p:cNvPr>
          <p:cNvSpPr>
            <a:spLocks noGrp="1"/>
          </p:cNvSpPr>
          <p:nvPr>
            <p:ph type="body" sz="quarter" idx="10" hasCustomPrompt="1"/>
          </p:nvPr>
        </p:nvSpPr>
        <p:spPr>
          <a:xfrm>
            <a:off x="400050" y="3400425"/>
            <a:ext cx="7686676" cy="400050"/>
          </a:xfrm>
        </p:spPr>
        <p:txBody>
          <a:bodyPr>
            <a:noAutofit/>
          </a:bodyPr>
          <a:lstStyle>
            <a:lvl1pPr marL="0" indent="0">
              <a:buNone/>
              <a:defRPr>
                <a:solidFill>
                  <a:schemeClr val="bg1"/>
                </a:solidFill>
              </a:defRPr>
            </a:lvl1pPr>
          </a:lstStyle>
          <a:p>
            <a:r>
              <a:rPr lang="en-US"/>
              <a:t>Presenter’s Title</a:t>
            </a:r>
          </a:p>
        </p:txBody>
      </p:sp>
      <p:sp>
        <p:nvSpPr>
          <p:cNvPr id="18" name="Text Placeholder 17">
            <a:extLst>
              <a:ext uri="{FF2B5EF4-FFF2-40B4-BE49-F238E27FC236}">
                <a16:creationId xmlns:a16="http://schemas.microsoft.com/office/drawing/2014/main" id="{D54B0E95-1AD7-406D-9E12-D4533732968C}"/>
              </a:ext>
            </a:extLst>
          </p:cNvPr>
          <p:cNvSpPr>
            <a:spLocks noGrp="1"/>
          </p:cNvSpPr>
          <p:nvPr>
            <p:ph type="body" sz="quarter" idx="11"/>
          </p:nvPr>
        </p:nvSpPr>
        <p:spPr>
          <a:xfrm>
            <a:off x="400050" y="3800475"/>
            <a:ext cx="7686675" cy="346472"/>
          </a:xfrm>
        </p:spPr>
        <p:txBody>
          <a:bodyPr>
            <a:noAutofit/>
          </a:bodyPr>
          <a:lstStyle>
            <a:lvl1pPr marL="0" indent="0">
              <a:buNone/>
              <a:defRPr sz="1500">
                <a:solidFill>
                  <a:schemeClr val="bg1"/>
                </a:solidFill>
              </a:defRPr>
            </a:lvl1pPr>
          </a:lstStyle>
          <a:p>
            <a:pPr lvl="0"/>
            <a:r>
              <a:rPr lang="en-US"/>
              <a:t>Edit Master text styles</a:t>
            </a:r>
          </a:p>
        </p:txBody>
      </p:sp>
      <p:sp>
        <p:nvSpPr>
          <p:cNvPr id="15" name="Date Placeholder 3">
            <a:extLst>
              <a:ext uri="{FF2B5EF4-FFF2-40B4-BE49-F238E27FC236}">
                <a16:creationId xmlns:a16="http://schemas.microsoft.com/office/drawing/2014/main" id="{D1F60BA0-EA9F-452A-A1EC-653ACED3534E}"/>
              </a:ext>
            </a:extLst>
          </p:cNvPr>
          <p:cNvSpPr txBox="1">
            <a:spLocks/>
          </p:cNvSpPr>
          <p:nvPr userDrawn="1"/>
        </p:nvSpPr>
        <p:spPr bwMode="white">
          <a:xfrm>
            <a:off x="8321040" y="4901237"/>
            <a:ext cx="457200" cy="137160"/>
          </a:xfrm>
          <a:prstGeom prst="rect">
            <a:avLst/>
          </a:prstGeom>
        </p:spPr>
        <p:txBody>
          <a:bodyPr vert="horz" lIns="0" tIns="0" rIns="0" bIns="0" rtlCol="0" anchor="b" anchorCtr="0"/>
          <a:lstStyle>
            <a:defPPr>
              <a:defRPr lang="en-US"/>
            </a:defPPr>
            <a:lvl1pPr marL="0" algn="r" defTabSz="1219170" rtl="0" eaLnBrk="1" latinLnBrk="0" hangingPunct="1">
              <a:defRPr sz="900" b="0" i="0" kern="1200">
                <a:solidFill>
                  <a:schemeClr val="tx2"/>
                </a:solidFill>
                <a:latin typeface="Calibri" panose="020F0502020204030204" pitchFamily="34" charset="0"/>
                <a:ea typeface="+mn-ea"/>
                <a:cs typeface="Calibri" panose="020F0502020204030204" pitchFamily="34" charset="0"/>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914333" rtl="0" eaLnBrk="1" fontAlgn="auto" latinLnBrk="0" hangingPunct="1">
              <a:lnSpc>
                <a:spcPct val="100000"/>
              </a:lnSpc>
              <a:spcBef>
                <a:spcPts val="0"/>
              </a:spcBef>
              <a:spcAft>
                <a:spcPts val="0"/>
              </a:spcAft>
              <a:buClrTx/>
              <a:buSzTx/>
              <a:buFontTx/>
              <a:buNone/>
              <a:tabLst/>
              <a:defRPr/>
            </a:pPr>
            <a:fld id="{A0AC4F4D-1B8E-40CF-9694-B495B1FA2971}" type="datetime1">
              <a:rPr kumimoji="0" lang="en-US" sz="675" b="0" i="0" u="none" strike="noStrike" kern="1200" cap="none" spc="0" normalizeH="0" baseline="0" noProof="0" smtClean="0">
                <a:ln>
                  <a:noFill/>
                </a:ln>
                <a:solidFill>
                  <a:schemeClr val="tx1"/>
                </a:solidFill>
                <a:effectLst/>
                <a:uLnTx/>
                <a:uFillTx/>
                <a:latin typeface="+mn-lt"/>
                <a:ea typeface="+mn-ea"/>
                <a:cs typeface="Calibri" panose="020F0502020204030204" pitchFamily="34" charset="0"/>
              </a:rPr>
              <a:pPr marL="0" marR="0" lvl="0" indent="0" algn="r" defTabSz="914333" rtl="0" eaLnBrk="1" fontAlgn="auto" latinLnBrk="0" hangingPunct="1">
                <a:lnSpc>
                  <a:spcPct val="100000"/>
                </a:lnSpc>
                <a:spcBef>
                  <a:spcPts val="0"/>
                </a:spcBef>
                <a:spcAft>
                  <a:spcPts val="0"/>
                </a:spcAft>
                <a:buClrTx/>
                <a:buSzTx/>
                <a:buFontTx/>
                <a:buNone/>
                <a:tabLst/>
                <a:defRPr/>
              </a:pPr>
              <a:t>10/6/2020</a:t>
            </a:fld>
            <a:endParaRPr kumimoji="0" lang="en-US" sz="675" b="0" i="0" u="none" strike="noStrike" kern="1200" cap="none" spc="0" normalizeH="0" baseline="0" noProof="0">
              <a:ln>
                <a:noFill/>
              </a:ln>
              <a:solidFill>
                <a:schemeClr val="tx1"/>
              </a:solidFill>
              <a:effectLst/>
              <a:uLnTx/>
              <a:uFillTx/>
              <a:latin typeface="+mn-lt"/>
              <a:ea typeface="+mn-ea"/>
              <a:cs typeface="Calibri" panose="020F0502020204030204" pitchFamily="34" charset="0"/>
            </a:endParaRPr>
          </a:p>
        </p:txBody>
      </p:sp>
    </p:spTree>
    <p:extLst>
      <p:ext uri="{BB962C8B-B14F-4D97-AF65-F5344CB8AC3E}">
        <p14:creationId xmlns:p14="http://schemas.microsoft.com/office/powerpoint/2010/main" val="1727496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08">
          <p15:clr>
            <a:srgbClr val="FBAE40"/>
          </p15:clr>
        </p15:guide>
        <p15:guide id="2" pos="3840">
          <p15:clr>
            <a:srgbClr val="FBAE40"/>
          </p15:clr>
        </p15:guide>
        <p15:guide id="3" pos="6792">
          <p15:clr>
            <a:srgbClr val="FBAE40"/>
          </p15:clr>
        </p15:guide>
        <p15:guide id="4" orient="horz" pos="2592">
          <p15:clr>
            <a:srgbClr val="FBAE40"/>
          </p15:clr>
        </p15:guide>
        <p15:guide id="5" orient="horz" pos="2856">
          <p15:clr>
            <a:srgbClr val="FBAE40"/>
          </p15:clr>
        </p15:guide>
        <p15:guide id="6" orient="horz" pos="3192">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Title, Subtitle and 2-Column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B3517-2593-4E52-97CF-5405430F26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1C03D14-DAD4-4A64-B58D-B11DBF28ACFB}"/>
              </a:ext>
            </a:extLst>
          </p:cNvPr>
          <p:cNvSpPr>
            <a:spLocks noGrp="1"/>
          </p:cNvSpPr>
          <p:nvPr>
            <p:ph sz="half" idx="1"/>
          </p:nvPr>
        </p:nvSpPr>
        <p:spPr>
          <a:xfrm>
            <a:off x="400050" y="1000125"/>
            <a:ext cx="411480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4" name="Content Placeholder 3">
            <a:extLst>
              <a:ext uri="{FF2B5EF4-FFF2-40B4-BE49-F238E27FC236}">
                <a16:creationId xmlns:a16="http://schemas.microsoft.com/office/drawing/2014/main" id="{47BAC7E1-6242-448F-802A-62F8159BCA05}"/>
              </a:ext>
            </a:extLst>
          </p:cNvPr>
          <p:cNvSpPr>
            <a:spLocks noGrp="1"/>
          </p:cNvSpPr>
          <p:nvPr>
            <p:ph sz="half" idx="2"/>
          </p:nvPr>
        </p:nvSpPr>
        <p:spPr>
          <a:xfrm>
            <a:off x="4686300" y="1000125"/>
            <a:ext cx="411480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3C5E056E-4A29-4EC0-A52F-892D05FB5C90}"/>
              </a:ext>
            </a:extLst>
          </p:cNvPr>
          <p:cNvSpPr>
            <a:spLocks noGrp="1"/>
          </p:cNvSpPr>
          <p:nvPr>
            <p:ph type="body" sz="quarter" idx="10"/>
          </p:nvPr>
        </p:nvSpPr>
        <p:spPr>
          <a:xfrm>
            <a:off x="400050" y="571500"/>
            <a:ext cx="8401050" cy="428625"/>
          </a:xfrm>
        </p:spPr>
        <p:txBody>
          <a:bodyPr/>
          <a:lstStyle>
            <a:lvl1pPr marL="0" indent="0">
              <a:buNone/>
              <a:defRPr sz="1650" b="1">
                <a:solidFill>
                  <a:schemeClr val="tx2"/>
                </a:solidFill>
                <a:latin typeface="Verdana" panose="020B0604030504040204" pitchFamily="34" charset="0"/>
                <a:ea typeface="Verdana" panose="020B0604030504040204" pitchFamily="34" charset="0"/>
              </a:defRPr>
            </a:lvl1pPr>
          </a:lstStyle>
          <a:p>
            <a:pPr lvl="0"/>
            <a:r>
              <a:rPr lang="en-US"/>
              <a:t>Edit Master text styles</a:t>
            </a:r>
          </a:p>
        </p:txBody>
      </p:sp>
    </p:spTree>
    <p:extLst>
      <p:ext uri="{BB962C8B-B14F-4D97-AF65-F5344CB8AC3E}">
        <p14:creationId xmlns:p14="http://schemas.microsoft.com/office/powerpoint/2010/main" val="1896011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image" Target="../media/image22.jpeg"/><Relationship Id="rId2" Type="http://schemas.openxmlformats.org/officeDocument/2006/relationships/slideLayout" Target="../slideLayouts/slideLayout16.xml"/><Relationship Id="rId16" Type="http://schemas.openxmlformats.org/officeDocument/2006/relationships/image" Target="../media/image21.svg"/><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image" Target="../media/image20.png"/><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19.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標題版面配置區 1">
            <a:extLst>
              <a:ext uri="{FF2B5EF4-FFF2-40B4-BE49-F238E27FC236}">
                <a16:creationId xmlns:a16="http://schemas.microsoft.com/office/drawing/2014/main" id="{171109A9-EF33-B243-A0CE-E38A6E96511C}"/>
              </a:ext>
            </a:extLst>
          </p:cNvPr>
          <p:cNvSpPr>
            <a:spLocks noGrp="1"/>
          </p:cNvSpPr>
          <p:nvPr>
            <p:ph type="title"/>
          </p:nvPr>
        </p:nvSpPr>
        <p:spPr>
          <a:xfrm>
            <a:off x="457200" y="205978"/>
            <a:ext cx="8229600" cy="857250"/>
          </a:xfrm>
          <a:prstGeom prst="rect">
            <a:avLst/>
          </a:prstGeom>
        </p:spPr>
        <p:txBody>
          <a:bodyPr vert="horz" lIns="91440" tIns="45720" rIns="91440" bIns="45720" rtlCol="0" anchor="ctr">
            <a:normAutofit/>
          </a:bodyPr>
          <a:lstStyle/>
          <a:p>
            <a:r>
              <a:rPr lang="zh-TW" altLang="en-US"/>
              <a:t>按一下以編輯母片標題樣式</a:t>
            </a:r>
          </a:p>
        </p:txBody>
      </p:sp>
      <p:sp>
        <p:nvSpPr>
          <p:cNvPr id="8" name="文字版面配置區 2">
            <a:extLst>
              <a:ext uri="{FF2B5EF4-FFF2-40B4-BE49-F238E27FC236}">
                <a16:creationId xmlns:a16="http://schemas.microsoft.com/office/drawing/2014/main" id="{A9C34E32-4547-824D-94BE-B0E70A64ABD4}"/>
              </a:ext>
            </a:extLst>
          </p:cNvPr>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p:txBody>
      </p:sp>
    </p:spTree>
    <p:extLst>
      <p:ext uri="{BB962C8B-B14F-4D97-AF65-F5344CB8AC3E}">
        <p14:creationId xmlns:p14="http://schemas.microsoft.com/office/powerpoint/2010/main" val="1895462829"/>
      </p:ext>
    </p:extLst>
  </p:cSld>
  <p:clrMap bg1="lt1" tx1="dk1" bg2="lt2" tx2="dk2" accent1="accent1" accent2="accent2" accent3="accent3" accent4="accent4" accent5="accent5" accent6="accent6" hlink="hlink" folHlink="folHlink"/>
  <p:sldLayoutIdLst>
    <p:sldLayoutId id="2147483841" r:id="rId1"/>
    <p:sldLayoutId id="2147483866" r:id="rId2"/>
    <p:sldLayoutId id="2147483868" r:id="rId3"/>
    <p:sldLayoutId id="2147483874" r:id="rId4"/>
    <p:sldLayoutId id="2147483873" r:id="rId5"/>
    <p:sldLayoutId id="2147483871" r:id="rId6"/>
    <p:sldLayoutId id="2147483872" r:id="rId7"/>
    <p:sldLayoutId id="2147483869" r:id="rId8"/>
    <p:sldLayoutId id="2147483870" r:id="rId9"/>
    <p:sldLayoutId id="2147483864" r:id="rId10"/>
    <p:sldLayoutId id="2147483865" r:id="rId11"/>
    <p:sldLayoutId id="2147483867" r:id="rId12"/>
    <p:sldLayoutId id="2147483854" r:id="rId13"/>
    <p:sldLayoutId id="2147483859"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C8FF45-E5E9-4F0C-83CD-3BBE2746297E}"/>
              </a:ext>
            </a:extLst>
          </p:cNvPr>
          <p:cNvSpPr>
            <a:spLocks noGrp="1"/>
          </p:cNvSpPr>
          <p:nvPr>
            <p:ph type="title"/>
          </p:nvPr>
        </p:nvSpPr>
        <p:spPr>
          <a:xfrm>
            <a:off x="400050" y="143250"/>
            <a:ext cx="8401050" cy="428250"/>
          </a:xfrm>
          <a:prstGeom prst="rect">
            <a:avLst/>
          </a:prstGeom>
        </p:spPr>
        <p:txBody>
          <a:bodyPr vert="horz" lIns="0" tIns="0" rIns="0" bIns="0" rtlCol="0" anchor="t" anchorCtr="0">
            <a:noAutofit/>
          </a:bodyPr>
          <a:lstStyle/>
          <a:p>
            <a:r>
              <a:rPr lang="en-US"/>
              <a:t>Click to edit Master title style</a:t>
            </a:r>
          </a:p>
        </p:txBody>
      </p:sp>
      <p:sp>
        <p:nvSpPr>
          <p:cNvPr id="3" name="Text Placeholder 2">
            <a:extLst>
              <a:ext uri="{FF2B5EF4-FFF2-40B4-BE49-F238E27FC236}">
                <a16:creationId xmlns:a16="http://schemas.microsoft.com/office/drawing/2014/main" id="{A7DA3F05-7989-4988-9030-55AF484B038C}"/>
              </a:ext>
            </a:extLst>
          </p:cNvPr>
          <p:cNvSpPr>
            <a:spLocks noGrp="1"/>
          </p:cNvSpPr>
          <p:nvPr>
            <p:ph type="body" idx="1"/>
          </p:nvPr>
        </p:nvSpPr>
        <p:spPr>
          <a:xfrm>
            <a:off x="400050" y="1000125"/>
            <a:ext cx="8401050" cy="3263504"/>
          </a:xfrm>
          <a:prstGeom prst="rect">
            <a:avLst/>
          </a:prstGeom>
        </p:spPr>
        <p:txBody>
          <a:bodyPr vert="horz" lIns="0" tIns="0" rIns="0" bIns="0" rtlCol="0">
            <a:noAutofit/>
          </a:bodyPr>
          <a:lstStyle/>
          <a:p>
            <a:pPr lvl="0"/>
            <a:r>
              <a:rPr lang="en-US"/>
              <a:t>Edit Master text styles</a:t>
            </a:r>
          </a:p>
          <a:p>
            <a:pPr lvl="1"/>
            <a:r>
              <a:rPr lang="en-US"/>
              <a:t>Second level</a:t>
            </a:r>
          </a:p>
          <a:p>
            <a:pPr lvl="2"/>
            <a:r>
              <a:rPr lang="en-US"/>
              <a:t>Third level</a:t>
            </a:r>
          </a:p>
          <a:p>
            <a:pPr lvl="3"/>
            <a:r>
              <a:rPr lang="en-US"/>
              <a:t>Fourth level</a:t>
            </a:r>
          </a:p>
        </p:txBody>
      </p:sp>
      <p:pic>
        <p:nvPicPr>
          <p:cNvPr id="7" name="Graphic 6">
            <a:extLst>
              <a:ext uri="{FF2B5EF4-FFF2-40B4-BE49-F238E27FC236}">
                <a16:creationId xmlns:a16="http://schemas.microsoft.com/office/drawing/2014/main" id="{E70D1577-5D26-478F-A85E-CD7EC50A13A3}"/>
              </a:ext>
            </a:extLst>
          </p:cNvPr>
          <p:cNvPicPr>
            <a:picLocks noChangeAspect="1"/>
          </p:cNvPicPr>
          <p:nvPr userDrawn="1"/>
        </p:nvPicPr>
        <p:blipFill>
          <a:blip r:embed="rId15" cstate="print">
            <a:extLst>
              <a:ext uri="{28A0092B-C50C-407E-A947-70E740481C1C}">
                <a14:useLocalDpi xmlns:a14="http://schemas.microsoft.com/office/drawing/2010/main"/>
              </a:ext>
              <a:ext uri="{96DAC541-7B7A-43D3-8B79-37D633B846F1}">
                <asvg:svgBlip xmlns:asvg="http://schemas.microsoft.com/office/drawing/2016/SVG/main" r:embed="rId16"/>
              </a:ext>
            </a:extLst>
          </a:blip>
          <a:stretch>
            <a:fillRect/>
          </a:stretch>
        </p:blipFill>
        <p:spPr>
          <a:xfrm>
            <a:off x="414338" y="4932935"/>
            <a:ext cx="960834" cy="130199"/>
          </a:xfrm>
          <a:prstGeom prst="rect">
            <a:avLst/>
          </a:prstGeom>
        </p:spPr>
      </p:pic>
      <p:sp>
        <p:nvSpPr>
          <p:cNvPr id="8" name="Date Placeholder 3">
            <a:extLst>
              <a:ext uri="{FF2B5EF4-FFF2-40B4-BE49-F238E27FC236}">
                <a16:creationId xmlns:a16="http://schemas.microsoft.com/office/drawing/2014/main" id="{78B3132E-DF3D-44F5-BF5E-28489B6C43C4}"/>
              </a:ext>
            </a:extLst>
          </p:cNvPr>
          <p:cNvSpPr txBox="1">
            <a:spLocks/>
          </p:cNvSpPr>
          <p:nvPr userDrawn="1"/>
        </p:nvSpPr>
        <p:spPr>
          <a:xfrm>
            <a:off x="7863840" y="4901237"/>
            <a:ext cx="457200" cy="137160"/>
          </a:xfrm>
          <a:prstGeom prst="rect">
            <a:avLst/>
          </a:prstGeom>
        </p:spPr>
        <p:txBody>
          <a:bodyPr vert="horz" lIns="0" tIns="0" rIns="0" bIns="0" rtlCol="0" anchor="b" anchorCtr="0"/>
          <a:lstStyle>
            <a:defPPr>
              <a:defRPr lang="en-US"/>
            </a:defPPr>
            <a:lvl1pPr marL="0" algn="r" defTabSz="914400" rtl="0" eaLnBrk="1" latinLnBrk="0" hangingPunct="1">
              <a:defRPr sz="700" kern="1200">
                <a:solidFill>
                  <a:schemeClr val="tx2">
                    <a:lumMod val="50000"/>
                  </a:schemeClr>
                </a:solidFill>
                <a:latin typeface="Calibri" panose="020F05020202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333" rtl="0" eaLnBrk="1" fontAlgn="auto" latinLnBrk="0" hangingPunct="1">
              <a:lnSpc>
                <a:spcPct val="100000"/>
              </a:lnSpc>
              <a:spcBef>
                <a:spcPts val="0"/>
              </a:spcBef>
              <a:spcAft>
                <a:spcPts val="0"/>
              </a:spcAft>
              <a:buClrTx/>
              <a:buSzTx/>
              <a:buFontTx/>
              <a:buNone/>
              <a:tabLst/>
              <a:defRPr/>
            </a:pPr>
            <a:fld id="{C0AE6C63-0FEB-4B7F-8FA0-32CA21BF4F78}" type="datetime1">
              <a:rPr kumimoji="0" lang="en-US" sz="675" b="0" i="0" u="none" strike="noStrike" kern="1200" cap="none" spc="0" normalizeH="0" baseline="0" noProof="0" smtClean="0">
                <a:ln>
                  <a:noFill/>
                </a:ln>
                <a:solidFill>
                  <a:schemeClr val="tx2"/>
                </a:solidFill>
                <a:effectLst/>
                <a:uLnTx/>
                <a:uFillTx/>
                <a:latin typeface="+mn-lt"/>
                <a:ea typeface="+mn-ea"/>
                <a:cs typeface="+mn-cs"/>
              </a:rPr>
              <a:pPr marL="0" marR="0" lvl="0" indent="0" algn="r" defTabSz="914333" rtl="0" eaLnBrk="1" fontAlgn="auto" latinLnBrk="0" hangingPunct="1">
                <a:lnSpc>
                  <a:spcPct val="100000"/>
                </a:lnSpc>
                <a:spcBef>
                  <a:spcPts val="0"/>
                </a:spcBef>
                <a:spcAft>
                  <a:spcPts val="0"/>
                </a:spcAft>
                <a:buClrTx/>
                <a:buSzTx/>
                <a:buFontTx/>
                <a:buNone/>
                <a:tabLst/>
                <a:defRPr/>
              </a:pPr>
              <a:t>10/6/2020</a:t>
            </a:fld>
            <a:endParaRPr kumimoji="0" lang="en-US" sz="675" b="0" i="0" u="none" strike="noStrike" kern="1200" cap="none" spc="0" normalizeH="0" baseline="0" noProof="0">
              <a:ln>
                <a:noFill/>
              </a:ln>
              <a:solidFill>
                <a:schemeClr val="tx2"/>
              </a:solidFill>
              <a:effectLst/>
              <a:uLnTx/>
              <a:uFillTx/>
              <a:latin typeface="+mn-lt"/>
              <a:ea typeface="+mn-ea"/>
              <a:cs typeface="+mn-cs"/>
            </a:endParaRPr>
          </a:p>
        </p:txBody>
      </p:sp>
      <p:sp>
        <p:nvSpPr>
          <p:cNvPr id="9" name="Footer Placeholder 4">
            <a:extLst>
              <a:ext uri="{FF2B5EF4-FFF2-40B4-BE49-F238E27FC236}">
                <a16:creationId xmlns:a16="http://schemas.microsoft.com/office/drawing/2014/main" id="{EE3C1984-9912-4255-91C0-31FCEFC76A17}"/>
              </a:ext>
            </a:extLst>
          </p:cNvPr>
          <p:cNvSpPr txBox="1">
            <a:spLocks/>
          </p:cNvSpPr>
          <p:nvPr userDrawn="1"/>
        </p:nvSpPr>
        <p:spPr>
          <a:xfrm>
            <a:off x="1554221" y="4901237"/>
            <a:ext cx="3011625" cy="137160"/>
          </a:xfrm>
          <a:prstGeom prst="rect">
            <a:avLst/>
          </a:prstGeom>
        </p:spPr>
        <p:txBody>
          <a:bodyPr vert="horz" lIns="0" tIns="0" rIns="0" bIns="0" rtlCol="0" anchor="b" anchorCtr="0"/>
          <a:lstStyle>
            <a:defPPr>
              <a:defRPr lang="en-US"/>
            </a:defPPr>
            <a:lvl1pPr marL="0" algn="l" defTabSz="914400" rtl="0" eaLnBrk="1" latinLnBrk="0" hangingPunct="1">
              <a:tabLst/>
              <a:defRPr sz="700" kern="1200">
                <a:solidFill>
                  <a:schemeClr val="tx2">
                    <a:lumMod val="50000"/>
                  </a:schemeClr>
                </a:solidFill>
                <a:latin typeface="Calibri" panose="020F05020202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333" rtl="0" eaLnBrk="1" fontAlgn="auto" latinLnBrk="0" hangingPunct="1">
              <a:lnSpc>
                <a:spcPct val="100000"/>
              </a:lnSpc>
              <a:spcBef>
                <a:spcPts val="0"/>
              </a:spcBef>
              <a:spcAft>
                <a:spcPts val="0"/>
              </a:spcAft>
              <a:buClrTx/>
              <a:buSzTx/>
              <a:buFontTx/>
              <a:buNone/>
              <a:tabLst/>
              <a:defRPr/>
            </a:pPr>
            <a:r>
              <a:rPr kumimoji="0" lang="en-US" sz="675" b="0" i="0" u="none" strike="noStrike" kern="1200" cap="none" spc="0" normalizeH="0" baseline="0" noProof="0">
                <a:ln>
                  <a:noFill/>
                </a:ln>
                <a:solidFill>
                  <a:schemeClr val="tx2"/>
                </a:solidFill>
                <a:effectLst/>
                <a:uLnTx/>
                <a:uFillTx/>
                <a:latin typeface="+mn-lt"/>
                <a:ea typeface="+mn-ea"/>
                <a:cs typeface="+mn-cs"/>
              </a:rPr>
              <a:t>© 2020 Western Digital Corporation or its affiliates. All rights reserved. </a:t>
            </a:r>
            <a:r>
              <a:rPr kumimoji="0" lang="en-US" altLang="zh-CN" sz="675" b="0" i="0" u="none" strike="noStrike" kern="1200" cap="none" spc="0" normalizeH="0" baseline="0" noProof="0">
                <a:ln>
                  <a:noFill/>
                </a:ln>
                <a:solidFill>
                  <a:schemeClr val="tx2"/>
                </a:solidFill>
                <a:effectLst/>
                <a:uLnTx/>
                <a:uFillTx/>
                <a:latin typeface="+mn-lt"/>
                <a:ea typeface="+mn-ea"/>
                <a:cs typeface="+mn-cs"/>
              </a:rPr>
              <a:t>Kan Yan Rong</a:t>
            </a:r>
            <a:endParaRPr kumimoji="0" lang="en-US" sz="675" b="0" i="0" u="none" strike="noStrike" kern="1200" cap="none" spc="0" normalizeH="0" baseline="0" noProof="0">
              <a:ln>
                <a:noFill/>
              </a:ln>
              <a:solidFill>
                <a:schemeClr val="tx2"/>
              </a:solidFill>
              <a:effectLst/>
              <a:uLnTx/>
              <a:uFillTx/>
              <a:latin typeface="+mn-lt"/>
              <a:ea typeface="+mn-ea"/>
              <a:cs typeface="+mn-cs"/>
            </a:endParaRPr>
          </a:p>
        </p:txBody>
      </p:sp>
      <p:sp>
        <p:nvSpPr>
          <p:cNvPr id="10" name="Slide Number Placeholder 5">
            <a:extLst>
              <a:ext uri="{FF2B5EF4-FFF2-40B4-BE49-F238E27FC236}">
                <a16:creationId xmlns:a16="http://schemas.microsoft.com/office/drawing/2014/main" id="{BCD9A134-53F3-4F45-98FF-8C84F1FA235B}"/>
              </a:ext>
            </a:extLst>
          </p:cNvPr>
          <p:cNvSpPr txBox="1">
            <a:spLocks/>
          </p:cNvSpPr>
          <p:nvPr userDrawn="1"/>
        </p:nvSpPr>
        <p:spPr>
          <a:xfrm>
            <a:off x="8595360" y="4901237"/>
            <a:ext cx="182880" cy="137160"/>
          </a:xfrm>
          <a:prstGeom prst="rect">
            <a:avLst/>
          </a:prstGeom>
        </p:spPr>
        <p:txBody>
          <a:bodyPr vert="horz" lIns="0" tIns="0" rIns="0" bIns="0" rtlCol="0" anchor="b" anchorCtr="0"/>
          <a:lstStyle>
            <a:defPPr>
              <a:defRPr lang="en-US"/>
            </a:defPPr>
            <a:lvl1pPr marL="0" algn="r" defTabSz="914400" rtl="0" eaLnBrk="1" latinLnBrk="0" hangingPunct="1">
              <a:defRPr sz="700" kern="1200">
                <a:solidFill>
                  <a:schemeClr val="tx2">
                    <a:lumMod val="50000"/>
                  </a:schemeClr>
                </a:solidFill>
                <a:latin typeface="Calibri" panose="020F05020202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333" rtl="0" eaLnBrk="1" fontAlgn="auto" latinLnBrk="0" hangingPunct="1">
              <a:lnSpc>
                <a:spcPct val="100000"/>
              </a:lnSpc>
              <a:spcBef>
                <a:spcPts val="0"/>
              </a:spcBef>
              <a:spcAft>
                <a:spcPts val="0"/>
              </a:spcAft>
              <a:buClrTx/>
              <a:buSzTx/>
              <a:buFontTx/>
              <a:buNone/>
              <a:tabLst/>
              <a:defRPr/>
            </a:pPr>
            <a:fld id="{117D082C-22F7-460A-B107-A5704CF548D4}" type="slidenum">
              <a:rPr kumimoji="0" lang="en-US" sz="675" b="0" i="0" u="none" strike="noStrike" kern="1200" cap="none" spc="0" normalizeH="0" baseline="0" noProof="0" smtClean="0">
                <a:ln>
                  <a:noFill/>
                </a:ln>
                <a:solidFill>
                  <a:schemeClr val="tx2"/>
                </a:solidFill>
                <a:effectLst/>
                <a:uLnTx/>
                <a:uFillTx/>
                <a:latin typeface="+mn-lt"/>
                <a:ea typeface="+mn-ea"/>
                <a:cs typeface="+mn-cs"/>
              </a:rPr>
              <a:pPr marL="0" marR="0" lvl="0" indent="0" algn="r" defTabSz="914333" rtl="0" eaLnBrk="1" fontAlgn="auto" latinLnBrk="0" hangingPunct="1">
                <a:lnSpc>
                  <a:spcPct val="100000"/>
                </a:lnSpc>
                <a:spcBef>
                  <a:spcPts val="0"/>
                </a:spcBef>
                <a:spcAft>
                  <a:spcPts val="0"/>
                </a:spcAft>
                <a:buClrTx/>
                <a:buSzTx/>
                <a:buFontTx/>
                <a:buNone/>
                <a:tabLst/>
                <a:defRPr/>
              </a:pPr>
              <a:t>‹#›</a:t>
            </a:fld>
            <a:endParaRPr kumimoji="0" lang="en-US" sz="675" b="0" i="0" u="none" strike="noStrike" kern="1200" cap="none" spc="0" normalizeH="0" baseline="0" noProof="0">
              <a:ln>
                <a:noFill/>
              </a:ln>
              <a:solidFill>
                <a:schemeClr val="tx2"/>
              </a:solidFill>
              <a:effectLst/>
              <a:uLnTx/>
              <a:uFillTx/>
              <a:latin typeface="+mn-lt"/>
              <a:ea typeface="+mn-ea"/>
              <a:cs typeface="+mn-cs"/>
            </a:endParaRPr>
          </a:p>
        </p:txBody>
      </p:sp>
      <p:pic>
        <p:nvPicPr>
          <p:cNvPr id="11" name="Picture 10">
            <a:extLst>
              <a:ext uri="{FF2B5EF4-FFF2-40B4-BE49-F238E27FC236}">
                <a16:creationId xmlns:a16="http://schemas.microsoft.com/office/drawing/2014/main" id="{156F0C2B-8CFE-4A53-AA86-B9B63FC3BE88}"/>
              </a:ext>
            </a:extLst>
          </p:cNvPr>
          <p:cNvPicPr>
            <a:picLocks noChangeAspect="1"/>
          </p:cNvPicPr>
          <p:nvPr userDrawn="1"/>
        </p:nvPicPr>
        <p:blipFill rotWithShape="1">
          <a:blip r:embed="rId17" cstate="print">
            <a:extLst>
              <a:ext uri="{28A0092B-C50C-407E-A947-70E740481C1C}">
                <a14:useLocalDpi xmlns:a14="http://schemas.microsoft.com/office/drawing/2010/main"/>
              </a:ext>
            </a:extLst>
          </a:blip>
          <a:srcRect t="-28"/>
          <a:stretch/>
        </p:blipFill>
        <p:spPr>
          <a:xfrm rot="10800000">
            <a:off x="0" y="-1"/>
            <a:ext cx="211414" cy="5143501"/>
          </a:xfrm>
          <a:prstGeom prst="rect">
            <a:avLst/>
          </a:prstGeom>
        </p:spPr>
      </p:pic>
    </p:spTree>
    <p:extLst>
      <p:ext uri="{BB962C8B-B14F-4D97-AF65-F5344CB8AC3E}">
        <p14:creationId xmlns:p14="http://schemas.microsoft.com/office/powerpoint/2010/main" val="1671977589"/>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 id="2147483887"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685800" rtl="0" eaLnBrk="1" latinLnBrk="0" hangingPunct="1">
        <a:lnSpc>
          <a:spcPct val="90000"/>
        </a:lnSpc>
        <a:spcBef>
          <a:spcPct val="0"/>
        </a:spcBef>
        <a:buNone/>
        <a:defRPr sz="2400" b="1" kern="1200">
          <a:solidFill>
            <a:schemeClr val="accent1"/>
          </a:solidFill>
          <a:latin typeface="Verdana" panose="020B0604030504040204" pitchFamily="34" charset="0"/>
          <a:ea typeface="Verdana" panose="020B0604030504040204" pitchFamily="34" charset="0"/>
          <a:cs typeface="+mj-cs"/>
        </a:defRPr>
      </a:lvl1pPr>
    </p:titleStyle>
    <p:bodyStyle>
      <a:lvl1pPr marL="128588" indent="-128588" algn="l" defTabSz="685800" rtl="0" eaLnBrk="1" latinLnBrk="0" hangingPunct="1">
        <a:lnSpc>
          <a:spcPct val="95000"/>
        </a:lnSpc>
        <a:spcBef>
          <a:spcPts val="900"/>
        </a:spcBef>
        <a:buClr>
          <a:schemeClr val="accent1"/>
        </a:buClr>
        <a:buFont typeface="Arial" panose="020B0604020202020204" pitchFamily="34" charset="0"/>
        <a:buChar char="•"/>
        <a:defRPr sz="1800" kern="1200">
          <a:solidFill>
            <a:schemeClr val="tx1"/>
          </a:solidFill>
          <a:latin typeface="+mn-lt"/>
          <a:ea typeface="+mn-ea"/>
          <a:cs typeface="+mn-cs"/>
        </a:defRPr>
      </a:lvl1pPr>
      <a:lvl2pPr marL="342900" indent="-171450" algn="l" defTabSz="685800" rtl="0" eaLnBrk="1" latinLnBrk="0" hangingPunct="1">
        <a:lnSpc>
          <a:spcPct val="95000"/>
        </a:lnSpc>
        <a:spcBef>
          <a:spcPts val="300"/>
        </a:spcBef>
        <a:buClr>
          <a:schemeClr val="accent1"/>
        </a:buClr>
        <a:buFont typeface="Calibri" panose="020F0502020204030204" pitchFamily="34" charset="0"/>
        <a:buChar char="–"/>
        <a:defRPr sz="1500" kern="1200">
          <a:solidFill>
            <a:schemeClr val="tx1"/>
          </a:solidFill>
          <a:latin typeface="+mn-lt"/>
          <a:ea typeface="+mn-ea"/>
          <a:cs typeface="+mn-cs"/>
        </a:defRPr>
      </a:lvl2pPr>
      <a:lvl3pPr marL="471488" indent="-128588" algn="l" defTabSz="685800" rtl="0" eaLnBrk="1" latinLnBrk="0" hangingPunct="1">
        <a:lnSpc>
          <a:spcPct val="95000"/>
        </a:lnSpc>
        <a:spcBef>
          <a:spcPts val="300"/>
        </a:spcBef>
        <a:buClr>
          <a:schemeClr val="accent1"/>
        </a:buClr>
        <a:buFont typeface="Arial" panose="020B0604020202020204" pitchFamily="34" charset="0"/>
        <a:buChar char="•"/>
        <a:defRPr sz="1350" kern="1200">
          <a:solidFill>
            <a:schemeClr val="tx1"/>
          </a:solidFill>
          <a:latin typeface="+mn-lt"/>
          <a:ea typeface="+mn-ea"/>
          <a:cs typeface="+mn-cs"/>
        </a:defRPr>
      </a:lvl3pPr>
      <a:lvl4pPr marL="642938" indent="-128588" algn="l" defTabSz="685800" rtl="0" eaLnBrk="1" latinLnBrk="0" hangingPunct="1">
        <a:lnSpc>
          <a:spcPct val="95000"/>
        </a:lnSpc>
        <a:spcBef>
          <a:spcPts val="300"/>
        </a:spcBef>
        <a:buClr>
          <a:schemeClr val="accent1"/>
        </a:buClr>
        <a:buFont typeface="Calibri" panose="020F050202020403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5000"/>
        </a:lnSpc>
        <a:spcBef>
          <a:spcPts val="300"/>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936">
          <p15:clr>
            <a:srgbClr val="F26B43"/>
          </p15:clr>
        </p15:guide>
        <p15:guide id="2" orient="horz" pos="2160">
          <p15:clr>
            <a:srgbClr val="F26B43"/>
          </p15:clr>
        </p15:guide>
        <p15:guide id="3" pos="336">
          <p15:clr>
            <a:srgbClr val="F26B43"/>
          </p15:clr>
        </p15:guide>
        <p15:guide id="4" orient="horz" pos="840">
          <p15:clr>
            <a:srgbClr val="F26B43"/>
          </p15:clr>
        </p15:guide>
        <p15:guide id="5" orient="horz" pos="480">
          <p15:clr>
            <a:srgbClr val="F26B43"/>
          </p15:clr>
        </p15:guide>
        <p15:guide id="6" orient="horz" pos="120">
          <p15:clr>
            <a:srgbClr val="F26B43"/>
          </p15:clr>
        </p15:guide>
        <p15:guide id="7" pos="7392">
          <p15:clr>
            <a:srgbClr val="F26B43"/>
          </p15:clr>
        </p15:guide>
        <p15:guide id="8"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5.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tiff"/><Relationship Id="rId4" Type="http://schemas.openxmlformats.org/officeDocument/2006/relationships/image" Target="../media/image31.tiff"/></Relationships>
</file>

<file path=ppt/slides/_rels/slide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slides/_rels/slide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7.svg"/></Relationships>
</file>

<file path=ppt/slides/_rels/slide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9.tiff"/></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8.xml"/><Relationship Id="rId1" Type="http://schemas.openxmlformats.org/officeDocument/2006/relationships/slideLayout" Target="../slideLayouts/slideLayout15.xml"/><Relationship Id="rId5" Type="http://schemas.openxmlformats.org/officeDocument/2006/relationships/image" Target="../media/image53.png"/><Relationship Id="rId4" Type="http://schemas.openxmlformats.org/officeDocument/2006/relationships/image" Target="../media/image52.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7.xml"/><Relationship Id="rId1" Type="http://schemas.openxmlformats.org/officeDocument/2006/relationships/tags" Target="../tags/tag1.xml"/><Relationship Id="rId5" Type="http://schemas.openxmlformats.org/officeDocument/2006/relationships/image" Target="../media/image55.png"/><Relationship Id="rId4" Type="http://schemas.openxmlformats.org/officeDocument/2006/relationships/image" Target="../media/image54.jpeg"/></Relationships>
</file>

<file path=ppt/slides/_rels/slide12.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57.png"/></Relationships>
</file>

<file path=ppt/slides/_rels/slide13.xml.rels><?xml version="1.0" encoding="UTF-8" standalone="yes"?>
<Relationships xmlns="http://schemas.openxmlformats.org/package/2006/relationships"><Relationship Id="rId13" Type="http://schemas.openxmlformats.org/officeDocument/2006/relationships/image" Target="../media/image64.png"/><Relationship Id="rId18" Type="http://schemas.openxmlformats.org/officeDocument/2006/relationships/image" Target="../media/image69.png"/><Relationship Id="rId26" Type="http://schemas.openxmlformats.org/officeDocument/2006/relationships/image" Target="../media/image77.png"/><Relationship Id="rId39" Type="http://schemas.openxmlformats.org/officeDocument/2006/relationships/image" Target="../media/image89.png"/><Relationship Id="rId21" Type="http://schemas.openxmlformats.org/officeDocument/2006/relationships/image" Target="../media/image72.png"/><Relationship Id="rId34" Type="http://schemas.openxmlformats.org/officeDocument/2006/relationships/image" Target="../media/image84.png"/><Relationship Id="rId42" Type="http://schemas.openxmlformats.org/officeDocument/2006/relationships/image" Target="../media/image92.png"/><Relationship Id="rId7" Type="http://schemas.openxmlformats.org/officeDocument/2006/relationships/image" Target="../media/image60.png"/><Relationship Id="rId2" Type="http://schemas.openxmlformats.org/officeDocument/2006/relationships/slideLayout" Target="../slideLayouts/slideLayout17.xml"/><Relationship Id="rId16" Type="http://schemas.openxmlformats.org/officeDocument/2006/relationships/image" Target="../media/image67.png"/><Relationship Id="rId20" Type="http://schemas.openxmlformats.org/officeDocument/2006/relationships/image" Target="../media/image71.png"/><Relationship Id="rId29" Type="http://schemas.openxmlformats.org/officeDocument/2006/relationships/image" Target="../media/image79.png"/><Relationship Id="rId41" Type="http://schemas.openxmlformats.org/officeDocument/2006/relationships/image" Target="../media/image91.png"/><Relationship Id="rId1" Type="http://schemas.openxmlformats.org/officeDocument/2006/relationships/tags" Target="../tags/tag2.xml"/><Relationship Id="rId6" Type="http://schemas.openxmlformats.org/officeDocument/2006/relationships/image" Target="../media/image59.png"/><Relationship Id="rId11" Type="http://schemas.openxmlformats.org/officeDocument/2006/relationships/image" Target="../media/image62.png"/><Relationship Id="rId24" Type="http://schemas.openxmlformats.org/officeDocument/2006/relationships/image" Target="../media/image75.jpeg"/><Relationship Id="rId32" Type="http://schemas.openxmlformats.org/officeDocument/2006/relationships/image" Target="../media/image82.png"/><Relationship Id="rId37" Type="http://schemas.openxmlformats.org/officeDocument/2006/relationships/image" Target="../media/image87.png"/><Relationship Id="rId40" Type="http://schemas.openxmlformats.org/officeDocument/2006/relationships/image" Target="../media/image90.png"/><Relationship Id="rId5" Type="http://schemas.openxmlformats.org/officeDocument/2006/relationships/image" Target="../media/image58.png"/><Relationship Id="rId15" Type="http://schemas.openxmlformats.org/officeDocument/2006/relationships/image" Target="../media/image66.png"/><Relationship Id="rId23" Type="http://schemas.openxmlformats.org/officeDocument/2006/relationships/image" Target="../media/image74.png"/><Relationship Id="rId28" Type="http://schemas.openxmlformats.org/officeDocument/2006/relationships/image" Target="../media/image78.png"/><Relationship Id="rId36" Type="http://schemas.openxmlformats.org/officeDocument/2006/relationships/image" Target="../media/image86.png"/><Relationship Id="rId10" Type="http://schemas.openxmlformats.org/officeDocument/2006/relationships/image" Target="../media/image61.png"/><Relationship Id="rId19" Type="http://schemas.openxmlformats.org/officeDocument/2006/relationships/image" Target="../media/image70.png"/><Relationship Id="rId31" Type="http://schemas.openxmlformats.org/officeDocument/2006/relationships/image" Target="../media/image81.png"/><Relationship Id="rId4" Type="http://schemas.openxmlformats.org/officeDocument/2006/relationships/image" Target="../media/image56.jpeg"/><Relationship Id="rId9" Type="http://schemas.openxmlformats.org/officeDocument/2006/relationships/image" Target="../media/image21.svg"/><Relationship Id="rId14" Type="http://schemas.openxmlformats.org/officeDocument/2006/relationships/image" Target="../media/image65.png"/><Relationship Id="rId22" Type="http://schemas.openxmlformats.org/officeDocument/2006/relationships/image" Target="../media/image73.jpeg"/><Relationship Id="rId27" Type="http://schemas.microsoft.com/office/2007/relationships/hdphoto" Target="../media/hdphoto2.wdp"/><Relationship Id="rId30" Type="http://schemas.openxmlformats.org/officeDocument/2006/relationships/image" Target="../media/image80.png"/><Relationship Id="rId35" Type="http://schemas.openxmlformats.org/officeDocument/2006/relationships/image" Target="../media/image85.png"/><Relationship Id="rId43" Type="http://schemas.openxmlformats.org/officeDocument/2006/relationships/image" Target="../media/image93.png"/><Relationship Id="rId8" Type="http://schemas.openxmlformats.org/officeDocument/2006/relationships/image" Target="../media/image20.png"/><Relationship Id="rId3" Type="http://schemas.openxmlformats.org/officeDocument/2006/relationships/notesSlide" Target="../notesSlides/notesSlide11.xml"/><Relationship Id="rId12" Type="http://schemas.openxmlformats.org/officeDocument/2006/relationships/image" Target="../media/image63.png"/><Relationship Id="rId17" Type="http://schemas.openxmlformats.org/officeDocument/2006/relationships/image" Target="../media/image68.png"/><Relationship Id="rId25" Type="http://schemas.openxmlformats.org/officeDocument/2006/relationships/image" Target="../media/image76.png"/><Relationship Id="rId33" Type="http://schemas.openxmlformats.org/officeDocument/2006/relationships/image" Target="../media/image83.png"/><Relationship Id="rId38" Type="http://schemas.openxmlformats.org/officeDocument/2006/relationships/image" Target="../media/image88.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7.xml"/><Relationship Id="rId1" Type="http://schemas.openxmlformats.org/officeDocument/2006/relationships/tags" Target="../tags/tag3.xml"/><Relationship Id="rId4" Type="http://schemas.openxmlformats.org/officeDocument/2006/relationships/image" Target="../media/image94.tiff"/></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5.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7.xml"/><Relationship Id="rId1" Type="http://schemas.openxmlformats.org/officeDocument/2006/relationships/tags" Target="../tags/tag4.xml"/><Relationship Id="rId4" Type="http://schemas.openxmlformats.org/officeDocument/2006/relationships/image" Target="../media/image96.tiff"/></Relationships>
</file>

<file path=ppt/slides/_rels/slide18.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15.xml"/><Relationship Id="rId1" Type="http://schemas.openxmlformats.org/officeDocument/2006/relationships/slideLayout" Target="../slideLayouts/slideLayout17.xml"/><Relationship Id="rId4" Type="http://schemas.openxmlformats.org/officeDocument/2006/relationships/image" Target="../media/image98.png"/></Relationships>
</file>

<file path=ppt/slides/_rels/slide19.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16.xml"/><Relationship Id="rId1" Type="http://schemas.openxmlformats.org/officeDocument/2006/relationships/slideLayout" Target="../slideLayouts/slideLayout19.xml"/><Relationship Id="rId4" Type="http://schemas.openxmlformats.org/officeDocument/2006/relationships/image" Target="../media/image100.png"/></Relationships>
</file>

<file path=ppt/slides/_rels/slide20.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17.xml"/><Relationship Id="rId1" Type="http://schemas.openxmlformats.org/officeDocument/2006/relationships/slideLayout" Target="../slideLayouts/slideLayout16.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10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8" Type="http://schemas.openxmlformats.org/officeDocument/2006/relationships/image" Target="../media/image109.png"/><Relationship Id="rId3" Type="http://schemas.openxmlformats.org/officeDocument/2006/relationships/image" Target="../media/image104.png"/><Relationship Id="rId7" Type="http://schemas.openxmlformats.org/officeDocument/2006/relationships/image" Target="../media/image108.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07.svg"/><Relationship Id="rId5" Type="http://schemas.openxmlformats.org/officeDocument/2006/relationships/image" Target="../media/image106.png"/><Relationship Id="rId4" Type="http://schemas.openxmlformats.org/officeDocument/2006/relationships/image" Target="../media/image105.svg"/><Relationship Id="rId9" Type="http://schemas.openxmlformats.org/officeDocument/2006/relationships/image" Target="../media/image110.svg"/></Relationships>
</file>

<file path=ppt/slides/_rels/slide2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1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8" Type="http://schemas.openxmlformats.org/officeDocument/2006/relationships/image" Target="../media/image118.png"/><Relationship Id="rId3" Type="http://schemas.openxmlformats.org/officeDocument/2006/relationships/image" Target="../media/image113.png"/><Relationship Id="rId7" Type="http://schemas.openxmlformats.org/officeDocument/2006/relationships/image" Target="../media/image117.sv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116.png"/><Relationship Id="rId5" Type="http://schemas.openxmlformats.org/officeDocument/2006/relationships/image" Target="../media/image115.tiff"/><Relationship Id="rId10" Type="http://schemas.openxmlformats.org/officeDocument/2006/relationships/image" Target="../media/image120.png"/><Relationship Id="rId4" Type="http://schemas.openxmlformats.org/officeDocument/2006/relationships/image" Target="../media/image114.png"/><Relationship Id="rId9" Type="http://schemas.openxmlformats.org/officeDocument/2006/relationships/image" Target="../media/image119.svg"/></Relationships>
</file>

<file path=ppt/slides/_rels/slide28.xml.rels><?xml version="1.0" encoding="UTF-8" standalone="yes"?>
<Relationships xmlns="http://schemas.openxmlformats.org/package/2006/relationships"><Relationship Id="rId8" Type="http://schemas.openxmlformats.org/officeDocument/2006/relationships/image" Target="../media/image123.png"/><Relationship Id="rId3" Type="http://schemas.openxmlformats.org/officeDocument/2006/relationships/image" Target="../media/image118.png"/><Relationship Id="rId7" Type="http://schemas.openxmlformats.org/officeDocument/2006/relationships/image" Target="../media/image122.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121.png"/><Relationship Id="rId5" Type="http://schemas.openxmlformats.org/officeDocument/2006/relationships/image" Target="../media/image113.png"/><Relationship Id="rId10" Type="http://schemas.microsoft.com/office/2007/relationships/hdphoto" Target="../media/hdphoto3.wdp"/><Relationship Id="rId4" Type="http://schemas.openxmlformats.org/officeDocument/2006/relationships/image" Target="../media/image119.svg"/><Relationship Id="rId9" Type="http://schemas.openxmlformats.org/officeDocument/2006/relationships/image" Target="../media/image124.png"/></Relationships>
</file>

<file path=ppt/slides/_rels/slide29.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png"/><Relationship Id="rId1" Type="http://schemas.openxmlformats.org/officeDocument/2006/relationships/slideLayout" Target="../slideLayouts/slideLayout2.xml"/><Relationship Id="rId4" Type="http://schemas.microsoft.com/office/2007/relationships/hdphoto" Target="../media/hdphoto4.wdp"/></Relationships>
</file>

<file path=ppt/slides/_rels/slide30.xml.rels><?xml version="1.0" encoding="UTF-8" standalone="yes"?>
<Relationships xmlns="http://schemas.openxmlformats.org/package/2006/relationships"><Relationship Id="rId3" Type="http://schemas.openxmlformats.org/officeDocument/2006/relationships/image" Target="../media/image128.svg"/><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png"/><Relationship Id="rId1" Type="http://schemas.openxmlformats.org/officeDocument/2006/relationships/slideLayout" Target="../slideLayouts/slideLayout2.xml"/><Relationship Id="rId5" Type="http://schemas.openxmlformats.org/officeDocument/2006/relationships/image" Target="../media/image131.svg"/><Relationship Id="rId4" Type="http://schemas.openxmlformats.org/officeDocument/2006/relationships/image" Target="../media/image116.png"/></Relationships>
</file>

<file path=ppt/slides/_rels/slide32.xml.rels><?xml version="1.0" encoding="UTF-8" standalone="yes"?>
<Relationships xmlns="http://schemas.openxmlformats.org/package/2006/relationships"><Relationship Id="rId3" Type="http://schemas.openxmlformats.org/officeDocument/2006/relationships/image" Target="../media/image132.png"/><Relationship Id="rId7" Type="http://schemas.openxmlformats.org/officeDocument/2006/relationships/image" Target="../media/image136.sv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135.png"/><Relationship Id="rId5" Type="http://schemas.openxmlformats.org/officeDocument/2006/relationships/image" Target="../media/image134.png"/><Relationship Id="rId4" Type="http://schemas.openxmlformats.org/officeDocument/2006/relationships/image" Target="../media/image133.svg"/></Relationships>
</file>

<file path=ppt/slides/_rels/slide33.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4.xml"/><Relationship Id="rId5" Type="http://schemas.openxmlformats.org/officeDocument/2006/relationships/image" Target="../media/image43.svg"/><Relationship Id="rId4" Type="http://schemas.openxmlformats.org/officeDocument/2006/relationships/image" Target="../media/image42.png"/></Relationships>
</file>

<file path=ppt/slides/_rels/slide34.xml.rels><?xml version="1.0" encoding="UTF-8" standalone="yes"?>
<Relationships xmlns="http://schemas.openxmlformats.org/package/2006/relationships"><Relationship Id="rId8" Type="http://schemas.openxmlformats.org/officeDocument/2006/relationships/image" Target="../media/image142.svg"/><Relationship Id="rId3" Type="http://schemas.openxmlformats.org/officeDocument/2006/relationships/image" Target="../media/image137.png"/><Relationship Id="rId7" Type="http://schemas.openxmlformats.org/officeDocument/2006/relationships/image" Target="../media/image141.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140.svg"/><Relationship Id="rId5" Type="http://schemas.openxmlformats.org/officeDocument/2006/relationships/image" Target="../media/image139.png"/><Relationship Id="rId10" Type="http://schemas.openxmlformats.org/officeDocument/2006/relationships/image" Target="../media/image136.svg"/><Relationship Id="rId4" Type="http://schemas.openxmlformats.org/officeDocument/2006/relationships/image" Target="../media/image138.svg"/><Relationship Id="rId9" Type="http://schemas.openxmlformats.org/officeDocument/2006/relationships/image" Target="../media/image135.png"/></Relationships>
</file>

<file path=ppt/slides/_rels/slide35.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136.svg"/></Relationships>
</file>

<file path=ppt/slides/_rels/slide36.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136.svg"/></Relationships>
</file>

<file path=ppt/slides/_rels/slide37.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136.svg"/></Relationships>
</file>

<file path=ppt/slides/_rels/slide38.xml.rels><?xml version="1.0" encoding="UTF-8" standalone="yes"?>
<Relationships xmlns="http://schemas.openxmlformats.org/package/2006/relationships"><Relationship Id="rId3" Type="http://schemas.openxmlformats.org/officeDocument/2006/relationships/image" Target="../media/image136.svg"/><Relationship Id="rId2" Type="http://schemas.openxmlformats.org/officeDocument/2006/relationships/image" Target="../media/image13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8" Type="http://schemas.openxmlformats.org/officeDocument/2006/relationships/image" Target="../media/image146.svg"/><Relationship Id="rId13" Type="http://schemas.openxmlformats.org/officeDocument/2006/relationships/image" Target="../media/image151.png"/><Relationship Id="rId3" Type="http://schemas.openxmlformats.org/officeDocument/2006/relationships/image" Target="../media/image118.png"/><Relationship Id="rId7" Type="http://schemas.openxmlformats.org/officeDocument/2006/relationships/image" Target="../media/image145.png"/><Relationship Id="rId12" Type="http://schemas.openxmlformats.org/officeDocument/2006/relationships/image" Target="../media/image150.sv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144.svg"/><Relationship Id="rId11" Type="http://schemas.openxmlformats.org/officeDocument/2006/relationships/image" Target="../media/image149.png"/><Relationship Id="rId5" Type="http://schemas.openxmlformats.org/officeDocument/2006/relationships/image" Target="../media/image143.png"/><Relationship Id="rId10" Type="http://schemas.openxmlformats.org/officeDocument/2006/relationships/image" Target="../media/image148.svg"/><Relationship Id="rId4" Type="http://schemas.openxmlformats.org/officeDocument/2006/relationships/image" Target="../media/image119.svg"/><Relationship Id="rId9" Type="http://schemas.openxmlformats.org/officeDocument/2006/relationships/image" Target="../media/image147.png"/><Relationship Id="rId14" Type="http://schemas.openxmlformats.org/officeDocument/2006/relationships/image" Target="../media/image152.sv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8" Type="http://schemas.openxmlformats.org/officeDocument/2006/relationships/image" Target="../media/image158.svg"/><Relationship Id="rId3" Type="http://schemas.openxmlformats.org/officeDocument/2006/relationships/image" Target="../media/image153.png"/><Relationship Id="rId7" Type="http://schemas.openxmlformats.org/officeDocument/2006/relationships/image" Target="../media/image157.png"/><Relationship Id="rId12" Type="http://schemas.openxmlformats.org/officeDocument/2006/relationships/image" Target="../media/image162.sv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156.tiff"/><Relationship Id="rId11" Type="http://schemas.openxmlformats.org/officeDocument/2006/relationships/image" Target="../media/image161.png"/><Relationship Id="rId5" Type="http://schemas.openxmlformats.org/officeDocument/2006/relationships/image" Target="../media/image155.png"/><Relationship Id="rId10" Type="http://schemas.openxmlformats.org/officeDocument/2006/relationships/image" Target="../media/image160.svg"/><Relationship Id="rId4" Type="http://schemas.openxmlformats.org/officeDocument/2006/relationships/image" Target="../media/image154.png"/><Relationship Id="rId9" Type="http://schemas.openxmlformats.org/officeDocument/2006/relationships/image" Target="../media/image159.png"/></Relationships>
</file>

<file path=ppt/slides/_rels/slide43.xml.rels><?xml version="1.0" encoding="UTF-8" standalone="yes"?>
<Relationships xmlns="http://schemas.openxmlformats.org/package/2006/relationships"><Relationship Id="rId3" Type="http://schemas.openxmlformats.org/officeDocument/2006/relationships/image" Target="../media/image164.png"/><Relationship Id="rId7" Type="http://schemas.openxmlformats.org/officeDocument/2006/relationships/image" Target="../media/image168.png"/><Relationship Id="rId2" Type="http://schemas.openxmlformats.org/officeDocument/2006/relationships/image" Target="../media/image163.png"/><Relationship Id="rId1" Type="http://schemas.openxmlformats.org/officeDocument/2006/relationships/slideLayout" Target="../slideLayouts/slideLayout2.xml"/><Relationship Id="rId6" Type="http://schemas.openxmlformats.org/officeDocument/2006/relationships/image" Target="../media/image167.png"/><Relationship Id="rId5" Type="http://schemas.openxmlformats.org/officeDocument/2006/relationships/image" Target="../media/image166.png"/><Relationship Id="rId4" Type="http://schemas.openxmlformats.org/officeDocument/2006/relationships/image" Target="../media/image165.png"/></Relationships>
</file>

<file path=ppt/slides/_rels/slide44.xml.rels><?xml version="1.0" encoding="UTF-8" standalone="yes"?>
<Relationships xmlns="http://schemas.openxmlformats.org/package/2006/relationships"><Relationship Id="rId2" Type="http://schemas.openxmlformats.org/officeDocument/2006/relationships/image" Target="../media/image16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image" Target="../media/image177.png"/><Relationship Id="rId13" Type="http://schemas.openxmlformats.org/officeDocument/2006/relationships/image" Target="../media/image182.svg"/><Relationship Id="rId3" Type="http://schemas.openxmlformats.org/officeDocument/2006/relationships/image" Target="../media/image172.jpeg"/><Relationship Id="rId7" Type="http://schemas.openxmlformats.org/officeDocument/2006/relationships/image" Target="../media/image176.png"/><Relationship Id="rId12" Type="http://schemas.openxmlformats.org/officeDocument/2006/relationships/image" Target="../media/image181.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175.png"/><Relationship Id="rId11" Type="http://schemas.openxmlformats.org/officeDocument/2006/relationships/image" Target="../media/image180.svg"/><Relationship Id="rId5" Type="http://schemas.openxmlformats.org/officeDocument/2006/relationships/image" Target="../media/image174.png"/><Relationship Id="rId15" Type="http://schemas.openxmlformats.org/officeDocument/2006/relationships/image" Target="../media/image184.svg"/><Relationship Id="rId10" Type="http://schemas.openxmlformats.org/officeDocument/2006/relationships/image" Target="../media/image179.png"/><Relationship Id="rId4" Type="http://schemas.openxmlformats.org/officeDocument/2006/relationships/image" Target="../media/image173.png"/><Relationship Id="rId9" Type="http://schemas.openxmlformats.org/officeDocument/2006/relationships/image" Target="../media/image178.svg"/><Relationship Id="rId14" Type="http://schemas.openxmlformats.org/officeDocument/2006/relationships/image" Target="../media/image183.png"/></Relationships>
</file>

<file path=ppt/slides/_rels/slide49.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186.png"/><Relationship Id="rId4" Type="http://schemas.microsoft.com/office/2007/relationships/hdphoto" Target="../media/hdphoto5.wdp"/></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image" Target="../media/image187.png"/><Relationship Id="rId1" Type="http://schemas.openxmlformats.org/officeDocument/2006/relationships/slideLayout" Target="../slideLayouts/slideLayout2.xml"/><Relationship Id="rId6" Type="http://schemas.openxmlformats.org/officeDocument/2006/relationships/image" Target="../media/image191.svg"/><Relationship Id="rId5" Type="http://schemas.openxmlformats.org/officeDocument/2006/relationships/image" Target="../media/image190.png"/><Relationship Id="rId4" Type="http://schemas.openxmlformats.org/officeDocument/2006/relationships/image" Target="../media/image189.svg"/></Relationships>
</file>

<file path=ppt/slides/_rels/slide52.xml.rels><?xml version="1.0" encoding="UTF-8" standalone="yes"?>
<Relationships xmlns="http://schemas.openxmlformats.org/package/2006/relationships"><Relationship Id="rId8" Type="http://schemas.openxmlformats.org/officeDocument/2006/relationships/image" Target="../media/image198.png"/><Relationship Id="rId3" Type="http://schemas.openxmlformats.org/officeDocument/2006/relationships/image" Target="../media/image193.svg"/><Relationship Id="rId7" Type="http://schemas.openxmlformats.org/officeDocument/2006/relationships/image" Target="../media/image197.jpeg"/><Relationship Id="rId2" Type="http://schemas.openxmlformats.org/officeDocument/2006/relationships/image" Target="../media/image192.png"/><Relationship Id="rId1" Type="http://schemas.openxmlformats.org/officeDocument/2006/relationships/slideLayout" Target="../slideLayouts/slideLayout2.xml"/><Relationship Id="rId6" Type="http://schemas.openxmlformats.org/officeDocument/2006/relationships/image" Target="../media/image196.jpeg"/><Relationship Id="rId5" Type="http://schemas.openxmlformats.org/officeDocument/2006/relationships/image" Target="../media/image195.jpeg"/><Relationship Id="rId4" Type="http://schemas.openxmlformats.org/officeDocument/2006/relationships/image" Target="../media/image194.jpeg"/><Relationship Id="rId9" Type="http://schemas.openxmlformats.org/officeDocument/2006/relationships/image" Target="../media/image199.sv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8" Type="http://schemas.openxmlformats.org/officeDocument/2006/relationships/image" Target="../media/image202.png"/><Relationship Id="rId13" Type="http://schemas.openxmlformats.org/officeDocument/2006/relationships/image" Target="../media/image206.png"/><Relationship Id="rId3" Type="http://schemas.openxmlformats.org/officeDocument/2006/relationships/image" Target="../media/image200.png"/><Relationship Id="rId7" Type="http://schemas.openxmlformats.org/officeDocument/2006/relationships/image" Target="../media/image175.png"/><Relationship Id="rId12" Type="http://schemas.openxmlformats.org/officeDocument/2006/relationships/image" Target="../media/image205.png"/><Relationship Id="rId17" Type="http://schemas.openxmlformats.org/officeDocument/2006/relationships/image" Target="../media/image210.svg"/><Relationship Id="rId2" Type="http://schemas.openxmlformats.org/officeDocument/2006/relationships/notesSlide" Target="../notesSlides/notesSlide37.xml"/><Relationship Id="rId16" Type="http://schemas.openxmlformats.org/officeDocument/2006/relationships/image" Target="../media/image209.png"/><Relationship Id="rId1" Type="http://schemas.openxmlformats.org/officeDocument/2006/relationships/slideLayout" Target="../slideLayouts/slideLayout2.xml"/><Relationship Id="rId6" Type="http://schemas.openxmlformats.org/officeDocument/2006/relationships/image" Target="../media/image144.svg"/><Relationship Id="rId11" Type="http://schemas.openxmlformats.org/officeDocument/2006/relationships/image" Target="../media/image204.png"/><Relationship Id="rId5" Type="http://schemas.openxmlformats.org/officeDocument/2006/relationships/image" Target="../media/image143.png"/><Relationship Id="rId15" Type="http://schemas.openxmlformats.org/officeDocument/2006/relationships/image" Target="../media/image208.png"/><Relationship Id="rId10" Type="http://schemas.microsoft.com/office/2007/relationships/hdphoto" Target="../media/hdphoto6.wdp"/><Relationship Id="rId4" Type="http://schemas.openxmlformats.org/officeDocument/2006/relationships/image" Target="../media/image201.svg"/><Relationship Id="rId9" Type="http://schemas.openxmlformats.org/officeDocument/2006/relationships/image" Target="../media/image203.png"/><Relationship Id="rId14" Type="http://schemas.openxmlformats.org/officeDocument/2006/relationships/image" Target="../media/image207.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8" Type="http://schemas.openxmlformats.org/officeDocument/2006/relationships/hyperlink" Target="https://shop.qnap.com/index.php?route=product/product&amp;keyword=SAS&amp;category_id=0&amp;product_id=147" TargetMode="External"/><Relationship Id="rId3" Type="http://schemas.openxmlformats.org/officeDocument/2006/relationships/image" Target="../media/image175.png"/><Relationship Id="rId7" Type="http://schemas.openxmlformats.org/officeDocument/2006/relationships/image" Target="../media/image214.png"/><Relationship Id="rId2" Type="http://schemas.openxmlformats.org/officeDocument/2006/relationships/image" Target="../media/image211.tiff"/><Relationship Id="rId1" Type="http://schemas.openxmlformats.org/officeDocument/2006/relationships/slideLayout" Target="../slideLayouts/slideLayout2.xml"/><Relationship Id="rId6" Type="http://schemas.openxmlformats.org/officeDocument/2006/relationships/image" Target="../media/image213.png"/><Relationship Id="rId5" Type="http://schemas.microsoft.com/office/2007/relationships/hdphoto" Target="../media/hdphoto7.wdp"/><Relationship Id="rId4" Type="http://schemas.openxmlformats.org/officeDocument/2006/relationships/image" Target="../media/image212.png"/><Relationship Id="rId9" Type="http://schemas.openxmlformats.org/officeDocument/2006/relationships/image" Target="../media/image215.png"/></Relationships>
</file>

<file path=ppt/slides/_rels/slide57.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217.png"/></Relationships>
</file>

<file path=ppt/slides/_rels/slide58.xml.rels><?xml version="1.0" encoding="UTF-8" standalone="yes"?>
<Relationships xmlns="http://schemas.openxmlformats.org/package/2006/relationships"><Relationship Id="rId8" Type="http://schemas.openxmlformats.org/officeDocument/2006/relationships/image" Target="../media/image222.png"/><Relationship Id="rId3" Type="http://schemas.openxmlformats.org/officeDocument/2006/relationships/image" Target="../media/image218.png"/><Relationship Id="rId7" Type="http://schemas.openxmlformats.org/officeDocument/2006/relationships/image" Target="../media/image175.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221.png"/><Relationship Id="rId5" Type="http://schemas.openxmlformats.org/officeDocument/2006/relationships/image" Target="../media/image220.png"/><Relationship Id="rId4" Type="http://schemas.openxmlformats.org/officeDocument/2006/relationships/image" Target="../media/image219.svg"/><Relationship Id="rId9" Type="http://schemas.openxmlformats.org/officeDocument/2006/relationships/image" Target="../media/image223.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3" Type="http://schemas.openxmlformats.org/officeDocument/2006/relationships/image" Target="../media/image185.png"/><Relationship Id="rId7" Type="http://schemas.openxmlformats.org/officeDocument/2006/relationships/image" Target="../media/image226.tiff"/><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225.png"/><Relationship Id="rId5" Type="http://schemas.openxmlformats.org/officeDocument/2006/relationships/image" Target="../media/image224.png"/><Relationship Id="rId4" Type="http://schemas.microsoft.com/office/2007/relationships/hdphoto" Target="../media/hdphoto5.wdp"/></Relationships>
</file>

<file path=ppt/slides/_rels/slide61.xml.rels><?xml version="1.0" encoding="UTF-8" standalone="yes"?>
<Relationships xmlns="http://schemas.openxmlformats.org/package/2006/relationships"><Relationship Id="rId3" Type="http://schemas.openxmlformats.org/officeDocument/2006/relationships/image" Target="../media/image227.png"/><Relationship Id="rId7" Type="http://schemas.openxmlformats.org/officeDocument/2006/relationships/image" Target="../media/image230.sv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229.png"/><Relationship Id="rId5" Type="http://schemas.microsoft.com/office/2007/relationships/hdphoto" Target="../media/hdphoto8.wdp"/><Relationship Id="rId4" Type="http://schemas.openxmlformats.org/officeDocument/2006/relationships/image" Target="../media/image228.png"/></Relationships>
</file>

<file path=ppt/slides/_rels/slide62.xml.rels><?xml version="1.0" encoding="UTF-8" standalone="yes"?>
<Relationships xmlns="http://schemas.openxmlformats.org/package/2006/relationships"><Relationship Id="rId8" Type="http://schemas.openxmlformats.org/officeDocument/2006/relationships/image" Target="../media/image230.svg"/><Relationship Id="rId3" Type="http://schemas.openxmlformats.org/officeDocument/2006/relationships/image" Target="../media/image231.png"/><Relationship Id="rId7" Type="http://schemas.openxmlformats.org/officeDocument/2006/relationships/image" Target="../media/image229.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233.png"/><Relationship Id="rId5" Type="http://schemas.microsoft.com/office/2007/relationships/hdphoto" Target="../media/hdphoto9.wdp"/><Relationship Id="rId4" Type="http://schemas.openxmlformats.org/officeDocument/2006/relationships/image" Target="../media/image232.png"/></Relationships>
</file>

<file path=ppt/slides/_rels/slide63.xml.rels><?xml version="1.0" encoding="UTF-8" standalone="yes"?>
<Relationships xmlns="http://schemas.openxmlformats.org/package/2006/relationships"><Relationship Id="rId8" Type="http://schemas.openxmlformats.org/officeDocument/2006/relationships/image" Target="../media/image233.png"/><Relationship Id="rId3" Type="http://schemas.openxmlformats.org/officeDocument/2006/relationships/image" Target="../media/image231.png"/><Relationship Id="rId7" Type="http://schemas.microsoft.com/office/2007/relationships/hdphoto" Target="../media/hdphoto9.wdp"/><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232.png"/><Relationship Id="rId5" Type="http://schemas.openxmlformats.org/officeDocument/2006/relationships/image" Target="../media/image230.svg"/><Relationship Id="rId4" Type="http://schemas.openxmlformats.org/officeDocument/2006/relationships/image" Target="../media/image229.png"/></Relationships>
</file>

<file path=ppt/slides/_rels/slide64.xml.rels><?xml version="1.0" encoding="UTF-8" standalone="yes"?>
<Relationships xmlns="http://schemas.openxmlformats.org/package/2006/relationships"><Relationship Id="rId3" Type="http://schemas.openxmlformats.org/officeDocument/2006/relationships/image" Target="../media/image234.png"/><Relationship Id="rId7" Type="http://schemas.openxmlformats.org/officeDocument/2006/relationships/image" Target="../media/image237.png"/><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microsoft.com/office/2007/relationships/hdphoto" Target="../media/hdphoto10.wdp"/><Relationship Id="rId5" Type="http://schemas.openxmlformats.org/officeDocument/2006/relationships/image" Target="../media/image236.png"/><Relationship Id="rId4" Type="http://schemas.openxmlformats.org/officeDocument/2006/relationships/image" Target="../media/image235.svg"/></Relationships>
</file>

<file path=ppt/slides/_rels/slide65.xml.rels><?xml version="1.0" encoding="UTF-8" standalone="yes"?>
<Relationships xmlns="http://schemas.openxmlformats.org/package/2006/relationships"><Relationship Id="rId3" Type="http://schemas.openxmlformats.org/officeDocument/2006/relationships/image" Target="../media/image239.svg"/><Relationship Id="rId2" Type="http://schemas.openxmlformats.org/officeDocument/2006/relationships/image" Target="../media/image238.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圖片 7" descr="一張含有 電子用品, 電路 的圖片&#10;&#10;自動產生的描述">
            <a:extLst>
              <a:ext uri="{FF2B5EF4-FFF2-40B4-BE49-F238E27FC236}">
                <a16:creationId xmlns:a16="http://schemas.microsoft.com/office/drawing/2014/main" id="{99431ED9-FDA6-4CFB-A369-EC12E90F8A78}"/>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88" y="0"/>
            <a:ext cx="9142223" cy="5143500"/>
          </a:xfrm>
          <a:prstGeom prst="rect">
            <a:avLst/>
          </a:prstGeom>
        </p:spPr>
      </p:pic>
    </p:spTree>
    <p:extLst>
      <p:ext uri="{BB962C8B-B14F-4D97-AF65-F5344CB8AC3E}">
        <p14:creationId xmlns:p14="http://schemas.microsoft.com/office/powerpoint/2010/main" val="1525807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圓角 4">
            <a:extLst>
              <a:ext uri="{FF2B5EF4-FFF2-40B4-BE49-F238E27FC236}">
                <a16:creationId xmlns:a16="http://schemas.microsoft.com/office/drawing/2014/main" id="{0E7A5821-2AB5-4B18-B00F-6FC3638D954C}"/>
              </a:ext>
            </a:extLst>
          </p:cNvPr>
          <p:cNvSpPr/>
          <p:nvPr/>
        </p:nvSpPr>
        <p:spPr>
          <a:xfrm rot="10800000">
            <a:off x="2783095" y="1287723"/>
            <a:ext cx="3577810" cy="507818"/>
          </a:xfrm>
          <a:prstGeom prst="roundRect">
            <a:avLst>
              <a:gd name="adj" fmla="val 7082"/>
            </a:avLst>
          </a:prstGeom>
          <a:gradFill>
            <a:gsLst>
              <a:gs pos="0">
                <a:schemeClr val="tx1"/>
              </a:gs>
              <a:gs pos="75200">
                <a:schemeClr val="tx1">
                  <a:alpha val="77000"/>
                </a:schemeClr>
              </a:gs>
              <a:gs pos="100000">
                <a:schemeClr val="tx1"/>
              </a:gs>
            </a:gsLst>
            <a:lin ang="5400000" scaled="0"/>
          </a:gradFill>
          <a:ln w="9525">
            <a:gradFill>
              <a:gsLst>
                <a:gs pos="100000">
                  <a:srgbClr val="FF6600"/>
                </a:gs>
                <a:gs pos="54100">
                  <a:schemeClr val="tx2">
                    <a:lumMod val="75000"/>
                  </a:schemeClr>
                </a:gs>
                <a:gs pos="83000">
                  <a:schemeClr val="accent1">
                    <a:lumMod val="30000"/>
                    <a:lumOff val="70000"/>
                  </a:schemeClr>
                </a:gs>
              </a:gsLst>
              <a:lin ang="5400000" scaled="1"/>
            </a:gra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 name="矩形: 圓角 5">
            <a:extLst>
              <a:ext uri="{FF2B5EF4-FFF2-40B4-BE49-F238E27FC236}">
                <a16:creationId xmlns:a16="http://schemas.microsoft.com/office/drawing/2014/main" id="{70614DE2-E601-4FB8-B9EB-0F426D270CF5}"/>
              </a:ext>
            </a:extLst>
          </p:cNvPr>
          <p:cNvSpPr/>
          <p:nvPr/>
        </p:nvSpPr>
        <p:spPr>
          <a:xfrm rot="10800000">
            <a:off x="2783095" y="2068212"/>
            <a:ext cx="3577810" cy="507818"/>
          </a:xfrm>
          <a:prstGeom prst="roundRect">
            <a:avLst>
              <a:gd name="adj" fmla="val 7082"/>
            </a:avLst>
          </a:prstGeom>
          <a:gradFill>
            <a:gsLst>
              <a:gs pos="0">
                <a:schemeClr val="tx1"/>
              </a:gs>
              <a:gs pos="75200">
                <a:schemeClr val="tx1">
                  <a:alpha val="77000"/>
                </a:schemeClr>
              </a:gs>
              <a:gs pos="100000">
                <a:schemeClr val="tx1"/>
              </a:gs>
            </a:gsLst>
            <a:lin ang="5400000" scaled="0"/>
          </a:gradFill>
          <a:ln w="9525">
            <a:gradFill>
              <a:gsLst>
                <a:gs pos="100000">
                  <a:srgbClr val="FF6600"/>
                </a:gs>
                <a:gs pos="54100">
                  <a:schemeClr val="tx2">
                    <a:lumMod val="75000"/>
                  </a:schemeClr>
                </a:gs>
                <a:gs pos="83000">
                  <a:schemeClr val="accent1">
                    <a:lumMod val="30000"/>
                    <a:lumOff val="70000"/>
                  </a:schemeClr>
                </a:gs>
              </a:gsLst>
              <a:lin ang="5400000" scaled="1"/>
            </a:gra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8" name="矩形: 圓角 7">
            <a:extLst>
              <a:ext uri="{FF2B5EF4-FFF2-40B4-BE49-F238E27FC236}">
                <a16:creationId xmlns:a16="http://schemas.microsoft.com/office/drawing/2014/main" id="{825153BE-7C39-4CBF-AA7E-34447DEEB123}"/>
              </a:ext>
            </a:extLst>
          </p:cNvPr>
          <p:cNvSpPr/>
          <p:nvPr/>
        </p:nvSpPr>
        <p:spPr>
          <a:xfrm rot="10800000">
            <a:off x="2783095" y="2818129"/>
            <a:ext cx="3577810" cy="507818"/>
          </a:xfrm>
          <a:prstGeom prst="roundRect">
            <a:avLst>
              <a:gd name="adj" fmla="val 7082"/>
            </a:avLst>
          </a:prstGeom>
          <a:gradFill>
            <a:gsLst>
              <a:gs pos="0">
                <a:schemeClr val="tx1"/>
              </a:gs>
              <a:gs pos="75200">
                <a:schemeClr val="tx1">
                  <a:alpha val="77000"/>
                </a:schemeClr>
              </a:gs>
              <a:gs pos="100000">
                <a:schemeClr val="tx1"/>
              </a:gs>
            </a:gsLst>
            <a:lin ang="5400000" scaled="0"/>
          </a:gradFill>
          <a:ln w="9525">
            <a:gradFill>
              <a:gsLst>
                <a:gs pos="100000">
                  <a:srgbClr val="FF6600"/>
                </a:gs>
                <a:gs pos="54100">
                  <a:schemeClr val="tx2">
                    <a:lumMod val="75000"/>
                  </a:schemeClr>
                </a:gs>
                <a:gs pos="83000">
                  <a:schemeClr val="accent1">
                    <a:lumMod val="30000"/>
                    <a:lumOff val="70000"/>
                  </a:schemeClr>
                </a:gs>
              </a:gsLst>
              <a:lin ang="5400000" scaled="1"/>
            </a:gra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4" name="矩形: 圓角 3">
            <a:extLst>
              <a:ext uri="{FF2B5EF4-FFF2-40B4-BE49-F238E27FC236}">
                <a16:creationId xmlns:a16="http://schemas.microsoft.com/office/drawing/2014/main" id="{DBB8898E-8157-4767-84FC-B987A24FE23F}"/>
              </a:ext>
            </a:extLst>
          </p:cNvPr>
          <p:cNvSpPr/>
          <p:nvPr/>
        </p:nvSpPr>
        <p:spPr>
          <a:xfrm rot="10800000">
            <a:off x="2783095" y="521521"/>
            <a:ext cx="3577810" cy="507818"/>
          </a:xfrm>
          <a:prstGeom prst="roundRect">
            <a:avLst>
              <a:gd name="adj" fmla="val 7082"/>
            </a:avLst>
          </a:prstGeom>
          <a:gradFill>
            <a:gsLst>
              <a:gs pos="0">
                <a:schemeClr val="tx1"/>
              </a:gs>
              <a:gs pos="75200">
                <a:schemeClr val="tx1">
                  <a:alpha val="77000"/>
                </a:schemeClr>
              </a:gs>
              <a:gs pos="100000">
                <a:schemeClr val="tx1"/>
              </a:gs>
            </a:gsLst>
            <a:lin ang="5400000" scaled="0"/>
          </a:gradFill>
          <a:ln w="9525">
            <a:gradFill>
              <a:gsLst>
                <a:gs pos="100000">
                  <a:srgbClr val="FF6600"/>
                </a:gs>
                <a:gs pos="54100">
                  <a:schemeClr val="tx2">
                    <a:lumMod val="75000"/>
                  </a:schemeClr>
                </a:gs>
                <a:gs pos="83000">
                  <a:schemeClr val="accent1">
                    <a:lumMod val="30000"/>
                    <a:lumOff val="70000"/>
                  </a:schemeClr>
                </a:gs>
              </a:gsLst>
              <a:lin ang="5400000" scaled="1"/>
            </a:gra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 name="文字方塊 2">
            <a:extLst>
              <a:ext uri="{FF2B5EF4-FFF2-40B4-BE49-F238E27FC236}">
                <a16:creationId xmlns:a16="http://schemas.microsoft.com/office/drawing/2014/main" id="{858B05E2-512A-2747-86B2-4007973606FD}"/>
              </a:ext>
            </a:extLst>
          </p:cNvPr>
          <p:cNvSpPr txBox="1"/>
          <p:nvPr/>
        </p:nvSpPr>
        <p:spPr>
          <a:xfrm>
            <a:off x="2885352" y="288951"/>
            <a:ext cx="3373296" cy="3051285"/>
          </a:xfrm>
          <a:prstGeom prst="rect">
            <a:avLst/>
          </a:prstGeom>
          <a:noFill/>
        </p:spPr>
        <p:txBody>
          <a:bodyPr wrap="none" rtlCol="0" anchor="t">
            <a:spAutoFit/>
          </a:bodyPr>
          <a:lstStyle/>
          <a:p>
            <a:pPr algn="ctr">
              <a:lnSpc>
                <a:spcPct val="200000"/>
              </a:lnSpc>
            </a:pPr>
            <a:r>
              <a:rPr kumimoji="1" lang="zh-TW" altLang="en-US" sz="2500" spc="300">
                <a:solidFill>
                  <a:schemeClr val="bg1"/>
                </a:solidFill>
                <a:latin typeface="微軟正黑體"/>
                <a:ea typeface="微軟正黑體"/>
              </a:rPr>
              <a:t>企業儲存需求</a:t>
            </a:r>
            <a:endParaRPr lang="en-US" altLang="zh-TW" sz="2500" spc="300">
              <a:solidFill>
                <a:schemeClr val="bg1"/>
              </a:solidFill>
              <a:latin typeface="微軟正黑體"/>
              <a:ea typeface="微軟正黑體"/>
            </a:endParaRPr>
          </a:p>
          <a:p>
            <a:pPr algn="ctr">
              <a:lnSpc>
                <a:spcPct val="200000"/>
              </a:lnSpc>
            </a:pPr>
            <a:r>
              <a:rPr kumimoji="1" lang="zh-TW" altLang="en-US" sz="2500" spc="300">
                <a:solidFill>
                  <a:schemeClr val="bg1"/>
                </a:solidFill>
                <a:latin typeface="微軟正黑體"/>
                <a:ea typeface="微軟正黑體"/>
              </a:rPr>
              <a:t>硬體介紹</a:t>
            </a:r>
            <a:endParaRPr lang="en-US" altLang="zh-TW" sz="2500" spc="300">
              <a:solidFill>
                <a:schemeClr val="bg1"/>
              </a:solidFill>
              <a:latin typeface="微軟正黑體"/>
              <a:ea typeface="微軟正黑體"/>
            </a:endParaRPr>
          </a:p>
          <a:p>
            <a:pPr algn="ctr">
              <a:lnSpc>
                <a:spcPct val="200000"/>
              </a:lnSpc>
            </a:pPr>
            <a:r>
              <a:rPr kumimoji="1" lang="en-US" altLang="zh-TW" sz="2500" spc="300" err="1">
                <a:solidFill>
                  <a:schemeClr val="bg1"/>
                </a:solidFill>
                <a:latin typeface="微軟正黑體"/>
                <a:ea typeface="微軟正黑體"/>
              </a:rPr>
              <a:t>QuTS</a:t>
            </a:r>
            <a:r>
              <a:rPr kumimoji="1" lang="en-US" altLang="zh-TW" sz="2500" spc="300">
                <a:solidFill>
                  <a:schemeClr val="bg1"/>
                </a:solidFill>
                <a:latin typeface="微軟正黑體"/>
                <a:ea typeface="微軟正黑體"/>
              </a:rPr>
              <a:t> hero h4.5.1</a:t>
            </a:r>
            <a:endParaRPr lang="zh-TW" altLang="en-US" sz="2500" spc="300">
              <a:solidFill>
                <a:schemeClr val="bg1"/>
              </a:solidFill>
              <a:latin typeface="微軟正黑體" panose="020B0604030504040204" pitchFamily="34" charset="-120"/>
              <a:ea typeface="微軟正黑體" panose="020B0604030504040204" pitchFamily="34" charset="-120"/>
            </a:endParaRPr>
          </a:p>
          <a:p>
            <a:pPr algn="ctr">
              <a:lnSpc>
                <a:spcPct val="200000"/>
              </a:lnSpc>
            </a:pPr>
            <a:r>
              <a:rPr kumimoji="1" lang="zh-TW" altLang="en-US" sz="2500" spc="300">
                <a:solidFill>
                  <a:schemeClr val="bg1"/>
                </a:solidFill>
                <a:latin typeface="微軟正黑體"/>
                <a:ea typeface="微軟正黑體"/>
              </a:rPr>
              <a:t>高速擴充周邊</a:t>
            </a:r>
            <a:endParaRPr lang="en-US" altLang="zh-TW" sz="2500" spc="300">
              <a:solidFill>
                <a:schemeClr val="bg1"/>
              </a:solidFill>
              <a:latin typeface="微軟正黑體"/>
              <a:ea typeface="微軟正黑體"/>
            </a:endParaRPr>
          </a:p>
        </p:txBody>
      </p:sp>
    </p:spTree>
    <p:extLst>
      <p:ext uri="{BB962C8B-B14F-4D97-AF65-F5344CB8AC3E}">
        <p14:creationId xmlns:p14="http://schemas.microsoft.com/office/powerpoint/2010/main" val="1942137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a:extLst>
              <a:ext uri="{FF2B5EF4-FFF2-40B4-BE49-F238E27FC236}">
                <a16:creationId xmlns:a16="http://schemas.microsoft.com/office/drawing/2014/main" id="{4F616422-FF27-4DA4-A060-0C1FE6D6EE10}"/>
              </a:ext>
            </a:extLst>
          </p:cNvPr>
          <p:cNvSpPr/>
          <p:nvPr/>
        </p:nvSpPr>
        <p:spPr>
          <a:xfrm>
            <a:off x="1381938" y="3173045"/>
            <a:ext cx="6380124" cy="707886"/>
          </a:xfrm>
          <a:prstGeom prst="rect">
            <a:avLst/>
          </a:prstGeom>
        </p:spPr>
        <p:txBody>
          <a:bodyPr wrap="square">
            <a:spAutoFit/>
          </a:bodyPr>
          <a:lstStyle/>
          <a:p>
            <a:pPr algn="ctr"/>
            <a:r>
              <a:rPr lang="zh-CN" altLang="en-US" sz="4000" b="1" spc="600">
                <a:solidFill>
                  <a:schemeClr val="bg1"/>
                </a:solidFill>
                <a:latin typeface="微軟正黑體" panose="020B0604030504040204" pitchFamily="34" charset="-120"/>
                <a:ea typeface="微軟正黑體" panose="020B0604030504040204" pitchFamily="34" charset="-120"/>
              </a:rPr>
              <a:t>數位轉型下的儲存需求</a:t>
            </a:r>
            <a:endParaRPr lang="zh-TW" altLang="en-US" sz="4000" b="1" spc="600">
              <a:solidFill>
                <a:schemeClr val="bg1"/>
              </a:solidFill>
            </a:endParaRPr>
          </a:p>
        </p:txBody>
      </p:sp>
    </p:spTree>
    <p:extLst>
      <p:ext uri="{BB962C8B-B14F-4D97-AF65-F5344CB8AC3E}">
        <p14:creationId xmlns:p14="http://schemas.microsoft.com/office/powerpoint/2010/main" val="3823713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橢圓 10">
            <a:extLst>
              <a:ext uri="{FF2B5EF4-FFF2-40B4-BE49-F238E27FC236}">
                <a16:creationId xmlns:a16="http://schemas.microsoft.com/office/drawing/2014/main" id="{2D4A9DCD-4092-4C49-ABC1-BE55D5423687}"/>
              </a:ext>
            </a:extLst>
          </p:cNvPr>
          <p:cNvSpPr/>
          <p:nvPr/>
        </p:nvSpPr>
        <p:spPr>
          <a:xfrm>
            <a:off x="4937065" y="1675821"/>
            <a:ext cx="3202138" cy="3178111"/>
          </a:xfrm>
          <a:prstGeom prst="ellipse">
            <a:avLst/>
          </a:prstGeom>
          <a:solidFill>
            <a:schemeClr val="tx1">
              <a:alpha val="22000"/>
            </a:schemeClr>
          </a:solidFill>
          <a:ln>
            <a:noFill/>
          </a:ln>
          <a:effectLst>
            <a:softEdge rad="266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圓角 8">
            <a:extLst>
              <a:ext uri="{FF2B5EF4-FFF2-40B4-BE49-F238E27FC236}">
                <a16:creationId xmlns:a16="http://schemas.microsoft.com/office/drawing/2014/main" id="{705D2BFC-CC51-4A4C-84FC-6F9F4C09E4A5}"/>
              </a:ext>
            </a:extLst>
          </p:cNvPr>
          <p:cNvSpPr/>
          <p:nvPr/>
        </p:nvSpPr>
        <p:spPr>
          <a:xfrm>
            <a:off x="144167" y="3329070"/>
            <a:ext cx="4097537" cy="1643889"/>
          </a:xfrm>
          <a:prstGeom prst="roundRect">
            <a:avLst>
              <a:gd name="adj" fmla="val 11885"/>
            </a:avLst>
          </a:prstGeom>
          <a:gradFill>
            <a:gsLst>
              <a:gs pos="0">
                <a:schemeClr val="tx1">
                  <a:lumMod val="85000"/>
                  <a:lumOff val="15000"/>
                  <a:alpha val="35000"/>
                </a:schemeClr>
              </a:gs>
              <a:gs pos="100000">
                <a:schemeClr val="bg2">
                  <a:lumMod val="10000"/>
                  <a:alpha val="61000"/>
                </a:schemeClr>
              </a:gs>
            </a:gsLst>
            <a:lin ang="5400000" scaled="1"/>
          </a:gradFill>
          <a:ln>
            <a:noFill/>
          </a:ln>
          <a:effectLst>
            <a:softEdge rad="228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 name="標題 1">
            <a:extLst>
              <a:ext uri="{FF2B5EF4-FFF2-40B4-BE49-F238E27FC236}">
                <a16:creationId xmlns:a16="http://schemas.microsoft.com/office/drawing/2014/main" id="{A7C3984A-8C34-8548-B372-362461F61DD6}"/>
              </a:ext>
            </a:extLst>
          </p:cNvPr>
          <p:cNvSpPr>
            <a:spLocks noGrp="1"/>
          </p:cNvSpPr>
          <p:nvPr>
            <p:ph type="title"/>
          </p:nvPr>
        </p:nvSpPr>
        <p:spPr/>
        <p:txBody>
          <a:bodyPr>
            <a:normAutofit/>
          </a:bodyPr>
          <a:lstStyle/>
          <a:p>
            <a:r>
              <a:rPr lang="zh-TW" altLang="en-US">
                <a:latin typeface="微軟正黑體"/>
                <a:ea typeface="微軟正黑體"/>
              </a:rPr>
              <a:t>數據驅動下的數位轉型浪潮</a:t>
            </a:r>
            <a:endParaRPr kumimoji="1" lang="zh-TW" altLang="en-US"/>
          </a:p>
        </p:txBody>
      </p:sp>
      <p:sp>
        <p:nvSpPr>
          <p:cNvPr id="38" name="文本框 2">
            <a:extLst>
              <a:ext uri="{FF2B5EF4-FFF2-40B4-BE49-F238E27FC236}">
                <a16:creationId xmlns:a16="http://schemas.microsoft.com/office/drawing/2014/main" id="{60002A76-0349-EE43-805A-8525B7E154F5}"/>
              </a:ext>
            </a:extLst>
          </p:cNvPr>
          <p:cNvSpPr txBox="1"/>
          <p:nvPr/>
        </p:nvSpPr>
        <p:spPr>
          <a:xfrm>
            <a:off x="345884" y="1384021"/>
            <a:ext cx="4351110" cy="170341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lr>
                <a:srgbClr val="FF7711"/>
              </a:buClr>
            </a:pPr>
            <a:r>
              <a:rPr lang="zh-CN" altLang="en-US">
                <a:latin typeface="微軟正黑體" panose="020B0604030504040204" pitchFamily="34" charset="-120"/>
                <a:ea typeface="微軟正黑體" panose="020B0604030504040204" pitchFamily="34" charset="-120"/>
                <a:cs typeface="Calibri"/>
              </a:rPr>
              <a:t>數位轉型的基礎來自於</a:t>
            </a:r>
            <a:r>
              <a:rPr lang="zh-CN" altLang="en-US" b="1" u="sng">
                <a:latin typeface="微軟正黑體" panose="020B0604030504040204" pitchFamily="34" charset="-120"/>
                <a:ea typeface="微軟正黑體" panose="020B0604030504040204" pitchFamily="34" charset="-120"/>
                <a:cs typeface="Calibri"/>
              </a:rPr>
              <a:t>大量的原始數據</a:t>
            </a:r>
            <a:r>
              <a:rPr lang="zh-CN" altLang="en-US" b="1">
                <a:latin typeface="微軟正黑體" panose="020B0604030504040204" pitchFamily="34" charset="-120"/>
                <a:ea typeface="微軟正黑體" panose="020B0604030504040204" pitchFamily="34" charset="-120"/>
                <a:cs typeface="Calibri"/>
              </a:rPr>
              <a:t>，</a:t>
            </a:r>
            <a:r>
              <a:rPr lang="zh-CN" altLang="en-US">
                <a:latin typeface="微軟正黑體" panose="020B0604030504040204" pitchFamily="34" charset="-120"/>
                <a:ea typeface="微軟正黑體" panose="020B0604030504040204" pitchFamily="34" charset="-120"/>
                <a:cs typeface="Calibri"/>
              </a:rPr>
              <a:t>海量數據需要經過高速分析後即時提供出有意義結果作為決策依據，因此高效能、低延遲的</a:t>
            </a:r>
            <a:r>
              <a:rPr lang="zh-CN" altLang="en-US" b="1" u="sng">
                <a:latin typeface="微軟正黑體" panose="020B0604030504040204" pitchFamily="34" charset="-120"/>
                <a:ea typeface="微軟正黑體" panose="020B0604030504040204" pitchFamily="34" charset="-120"/>
                <a:cs typeface="Calibri"/>
              </a:rPr>
              <a:t>全快閃儲存</a:t>
            </a:r>
          </a:p>
        </p:txBody>
      </p:sp>
      <p:pic>
        <p:nvPicPr>
          <p:cNvPr id="3" name="圖片 2">
            <a:extLst>
              <a:ext uri="{FF2B5EF4-FFF2-40B4-BE49-F238E27FC236}">
                <a16:creationId xmlns:a16="http://schemas.microsoft.com/office/drawing/2014/main" id="{76BC18B0-95FE-FC47-817D-FEA859E7081F}"/>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46367" y="3250903"/>
            <a:ext cx="3895820" cy="1473704"/>
          </a:xfrm>
          <a:prstGeom prst="rect">
            <a:avLst/>
          </a:prstGeom>
        </p:spPr>
      </p:pic>
      <p:sp>
        <p:nvSpPr>
          <p:cNvPr id="5" name="矩形 4">
            <a:extLst>
              <a:ext uri="{FF2B5EF4-FFF2-40B4-BE49-F238E27FC236}">
                <a16:creationId xmlns:a16="http://schemas.microsoft.com/office/drawing/2014/main" id="{63D9EF92-AA52-0E47-B85C-A7AB3F84CBEF}"/>
              </a:ext>
            </a:extLst>
          </p:cNvPr>
          <p:cNvSpPr/>
          <p:nvPr/>
        </p:nvSpPr>
        <p:spPr>
          <a:xfrm>
            <a:off x="266088" y="4853932"/>
            <a:ext cx="6152096" cy="215444"/>
          </a:xfrm>
          <a:prstGeom prst="rect">
            <a:avLst/>
          </a:prstGeom>
        </p:spPr>
        <p:txBody>
          <a:bodyPr wrap="square">
            <a:spAutoFit/>
          </a:bodyPr>
          <a:lstStyle/>
          <a:p>
            <a:r>
              <a:rPr lang="zh-TW" altLang="en-US" sz="800">
                <a:latin typeface="微軟正黑體" panose="020B0604030504040204" pitchFamily="34" charset="-120"/>
                <a:ea typeface="微軟正黑體" panose="020B0604030504040204" pitchFamily="34" charset="-120"/>
              </a:rPr>
              <a:t>資料來源：</a:t>
            </a:r>
            <a:r>
              <a:rPr lang="en-US" altLang="zh-TW" sz="800">
                <a:latin typeface="微軟正黑體" panose="020B0604030504040204" pitchFamily="34" charset="-120"/>
                <a:ea typeface="微軟正黑體" panose="020B0604030504040204" pitchFamily="34" charset="-120"/>
              </a:rPr>
              <a:t> Data Age 2025, sponsored by Seagate with data from IDC Global </a:t>
            </a:r>
            <a:r>
              <a:rPr lang="en-US" altLang="zh-TW" sz="800" err="1">
                <a:latin typeface="微軟正黑體" panose="020B0604030504040204" pitchFamily="34" charset="-120"/>
                <a:ea typeface="微軟正黑體" panose="020B0604030504040204" pitchFamily="34" charset="-120"/>
              </a:rPr>
              <a:t>DataSphere</a:t>
            </a:r>
            <a:r>
              <a:rPr lang="en-US" altLang="zh-TW" sz="800">
                <a:latin typeface="微軟正黑體" panose="020B0604030504040204" pitchFamily="34" charset="-120"/>
                <a:ea typeface="微軟正黑體" panose="020B0604030504040204" pitchFamily="34" charset="-120"/>
              </a:rPr>
              <a:t>, Nov 2018</a:t>
            </a:r>
            <a:endParaRPr lang="zh-TW" altLang="en-US" sz="800">
              <a:latin typeface="微軟正黑體" panose="020B0604030504040204" pitchFamily="34" charset="-120"/>
              <a:ea typeface="微軟正黑體" panose="020B0604030504040204" pitchFamily="34" charset="-120"/>
            </a:endParaRPr>
          </a:p>
        </p:txBody>
      </p:sp>
      <p:pic>
        <p:nvPicPr>
          <p:cNvPr id="8" name="圖片 7" descr="一張含有 坐, 桌, 木製的, 標誌 的圖片&#10;&#10;自動產生的描述">
            <a:extLst>
              <a:ext uri="{FF2B5EF4-FFF2-40B4-BE49-F238E27FC236}">
                <a16:creationId xmlns:a16="http://schemas.microsoft.com/office/drawing/2014/main" id="{085D6E51-1A56-429F-9760-B98E882A35ED}"/>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186420" y="1422164"/>
            <a:ext cx="3667325" cy="3647212"/>
          </a:xfrm>
          <a:prstGeom prst="rect">
            <a:avLst/>
          </a:prstGeom>
          <a:effectLst>
            <a:reflection blurRad="203200" stA="50000" endA="300" endPos="6000" dir="5400000" sy="-100000" algn="bl" rotWithShape="0"/>
          </a:effectLst>
        </p:spPr>
      </p:pic>
    </p:spTree>
    <p:extLst>
      <p:ext uri="{BB962C8B-B14F-4D97-AF65-F5344CB8AC3E}">
        <p14:creationId xmlns:p14="http://schemas.microsoft.com/office/powerpoint/2010/main" val="3277207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圓角 10">
            <a:extLst>
              <a:ext uri="{FF2B5EF4-FFF2-40B4-BE49-F238E27FC236}">
                <a16:creationId xmlns:a16="http://schemas.microsoft.com/office/drawing/2014/main" id="{F9CE01F6-1249-4CC7-8EDD-1791081CED89}"/>
              </a:ext>
            </a:extLst>
          </p:cNvPr>
          <p:cNvSpPr/>
          <p:nvPr/>
        </p:nvSpPr>
        <p:spPr>
          <a:xfrm>
            <a:off x="-146040" y="2071007"/>
            <a:ext cx="5041369" cy="2936888"/>
          </a:xfrm>
          <a:prstGeom prst="roundRect">
            <a:avLst>
              <a:gd name="adj" fmla="val 16738"/>
            </a:avLst>
          </a:prstGeom>
          <a:gradFill>
            <a:gsLst>
              <a:gs pos="0">
                <a:schemeClr val="tx1">
                  <a:lumMod val="85000"/>
                  <a:lumOff val="15000"/>
                  <a:alpha val="43000"/>
                </a:schemeClr>
              </a:gs>
              <a:gs pos="100000">
                <a:schemeClr val="bg2">
                  <a:lumMod val="10000"/>
                  <a:alpha val="13000"/>
                </a:schemeClr>
              </a:gs>
            </a:gsLst>
            <a:lin ang="5400000" scaled="1"/>
          </a:gradFill>
          <a:ln>
            <a:noFill/>
          </a:ln>
          <a:effectLst>
            <a:softEdge rad="228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 name="標題 1">
            <a:extLst>
              <a:ext uri="{FF2B5EF4-FFF2-40B4-BE49-F238E27FC236}">
                <a16:creationId xmlns:a16="http://schemas.microsoft.com/office/drawing/2014/main" id="{E494C5F3-6DB9-9B49-8EA8-0A9907A47ADA}"/>
              </a:ext>
            </a:extLst>
          </p:cNvPr>
          <p:cNvSpPr>
            <a:spLocks noGrp="1"/>
          </p:cNvSpPr>
          <p:nvPr>
            <p:ph type="title"/>
          </p:nvPr>
        </p:nvSpPr>
        <p:spPr/>
        <p:txBody>
          <a:bodyPr>
            <a:normAutofit/>
          </a:bodyPr>
          <a:lstStyle/>
          <a:p>
            <a:r>
              <a:rPr kumimoji="1" lang="zh-TW" altLang="en-US"/>
              <a:t>展現高效能</a:t>
            </a:r>
            <a:r>
              <a:rPr kumimoji="1" lang="en-US" altLang="zh-TW"/>
              <a:t> </a:t>
            </a:r>
            <a:r>
              <a:rPr kumimoji="1" lang="en-US" altLang="zh-TW" err="1">
                <a:latin typeface="微軟正黑體" panose="020B0604030504040204" pitchFamily="34" charset="-120"/>
                <a:ea typeface="微軟正黑體" panose="020B0604030504040204" pitchFamily="34" charset="-120"/>
              </a:rPr>
              <a:t>NVMe</a:t>
            </a:r>
            <a:r>
              <a:rPr kumimoji="1" lang="en-US" altLang="zh-TW">
                <a:latin typeface="微軟正黑體" panose="020B0604030504040204" pitchFamily="34" charset="-120"/>
                <a:ea typeface="微軟正黑體" panose="020B0604030504040204" pitchFamily="34" charset="-120"/>
              </a:rPr>
              <a:t> SSD</a:t>
            </a:r>
            <a:r>
              <a:rPr kumimoji="1" lang="zh-TW" altLang="en-US">
                <a:latin typeface="微軟正黑體" panose="020B0604030504040204" pitchFamily="34" charset="-120"/>
                <a:ea typeface="微軟正黑體" panose="020B0604030504040204" pitchFamily="34" charset="-120"/>
              </a:rPr>
              <a:t> 的</a:t>
            </a:r>
            <a:r>
              <a:rPr kumimoji="1" lang="en-US" altLang="zh-TW">
                <a:latin typeface="微軟正黑體" panose="020B0604030504040204" pitchFamily="34" charset="-120"/>
                <a:ea typeface="微軟正黑體" panose="020B0604030504040204" pitchFamily="34" charset="-120"/>
              </a:rPr>
              <a:t> NAS </a:t>
            </a:r>
            <a:r>
              <a:rPr kumimoji="1" lang="zh-TW" altLang="en-US">
                <a:latin typeface="微軟正黑體" panose="020B0604030504040204" pitchFamily="34" charset="-120"/>
                <a:ea typeface="微軟正黑體" panose="020B0604030504040204" pitchFamily="34" charset="-120"/>
              </a:rPr>
              <a:t>需求</a:t>
            </a:r>
            <a:r>
              <a:rPr kumimoji="1" lang="en-US" altLang="zh-TW">
                <a:latin typeface="微軟正黑體" panose="020B0604030504040204" pitchFamily="34" charset="-120"/>
                <a:ea typeface="微軟正黑體" panose="020B0604030504040204" pitchFamily="34" charset="-120"/>
              </a:rPr>
              <a:t>?</a:t>
            </a:r>
            <a:endParaRPr kumimoji="1" lang="zh-TW" altLang="en-US">
              <a:latin typeface="微軟正黑體" panose="020B0604030504040204" pitchFamily="34" charset="-120"/>
              <a:ea typeface="微軟正黑體" panose="020B0604030504040204" pitchFamily="34" charset="-120"/>
            </a:endParaRPr>
          </a:p>
        </p:txBody>
      </p:sp>
      <p:sp>
        <p:nvSpPr>
          <p:cNvPr id="5" name="文字方塊 4">
            <a:extLst>
              <a:ext uri="{FF2B5EF4-FFF2-40B4-BE49-F238E27FC236}">
                <a16:creationId xmlns:a16="http://schemas.microsoft.com/office/drawing/2014/main" id="{DE36A708-5961-C24D-B004-525FEA6DBA4B}"/>
              </a:ext>
            </a:extLst>
          </p:cNvPr>
          <p:cNvSpPr txBox="1"/>
          <p:nvPr/>
        </p:nvSpPr>
        <p:spPr>
          <a:xfrm>
            <a:off x="369127" y="1610236"/>
            <a:ext cx="4011034" cy="369332"/>
          </a:xfrm>
          <a:prstGeom prst="rect">
            <a:avLst/>
          </a:prstGeom>
          <a:noFill/>
        </p:spPr>
        <p:txBody>
          <a:bodyPr wrap="none" rtlCol="0">
            <a:spAutoFit/>
          </a:bodyPr>
          <a:lstStyle/>
          <a:p>
            <a:r>
              <a:rPr kumimoji="1" lang="en-US" altLang="zh-TW" b="1">
                <a:latin typeface="微軟正黑體" panose="020B0604030504040204" pitchFamily="34" charset="-120"/>
                <a:ea typeface="微軟正黑體" panose="020B0604030504040204" pitchFamily="34" charset="-120"/>
              </a:rPr>
              <a:t>WD DC SN640 U.2 </a:t>
            </a:r>
            <a:r>
              <a:rPr kumimoji="1" lang="en-US" altLang="zh-TW" b="1" err="1">
                <a:latin typeface="微軟正黑體" panose="020B0604030504040204" pitchFamily="34" charset="-120"/>
                <a:ea typeface="微軟正黑體" panose="020B0604030504040204" pitchFamily="34" charset="-120"/>
              </a:rPr>
              <a:t>NVMe</a:t>
            </a:r>
            <a:r>
              <a:rPr kumimoji="1" lang="en-US" altLang="zh-TW" b="1">
                <a:latin typeface="微軟正黑體" panose="020B0604030504040204" pitchFamily="34" charset="-120"/>
                <a:ea typeface="微軟正黑體" panose="020B0604030504040204" pitchFamily="34" charset="-120"/>
              </a:rPr>
              <a:t> SSD </a:t>
            </a:r>
            <a:r>
              <a:rPr kumimoji="1" lang="zh-TW" altLang="en-US" b="1">
                <a:latin typeface="微軟正黑體" panose="020B0604030504040204" pitchFamily="34" charset="-120"/>
                <a:ea typeface="微軟正黑體" panose="020B0604030504040204" pitchFamily="34" charset="-120"/>
              </a:rPr>
              <a:t>規格</a:t>
            </a:r>
          </a:p>
        </p:txBody>
      </p:sp>
      <p:pic>
        <p:nvPicPr>
          <p:cNvPr id="6" name="圖片 5">
            <a:extLst>
              <a:ext uri="{FF2B5EF4-FFF2-40B4-BE49-F238E27FC236}">
                <a16:creationId xmlns:a16="http://schemas.microsoft.com/office/drawing/2014/main" id="{DE5F2BAE-955E-1C4D-AC18-379015D2727B}"/>
              </a:ext>
            </a:extLst>
          </p:cNvPr>
          <p:cNvPicPr>
            <a:picLocks noChangeAspect="1"/>
          </p:cNvPicPr>
          <p:nvPr/>
        </p:nvPicPr>
        <p:blipFill>
          <a:blip r:embed="rId3" cstate="print">
            <a:alphaModFix amt="53000"/>
            <a:extLst>
              <a:ext uri="{28A0092B-C50C-407E-A947-70E740481C1C}">
                <a14:useLocalDpi xmlns:a14="http://schemas.microsoft.com/office/drawing/2010/main"/>
              </a:ext>
            </a:extLst>
          </a:blip>
          <a:stretch>
            <a:fillRect/>
          </a:stretch>
        </p:blipFill>
        <p:spPr>
          <a:xfrm>
            <a:off x="121682" y="2013871"/>
            <a:ext cx="4377299" cy="2490046"/>
          </a:xfrm>
          <a:prstGeom prst="rect">
            <a:avLst/>
          </a:prstGeom>
        </p:spPr>
      </p:pic>
      <p:sp>
        <p:nvSpPr>
          <p:cNvPr id="10" name="文字方塊 9">
            <a:extLst>
              <a:ext uri="{FF2B5EF4-FFF2-40B4-BE49-F238E27FC236}">
                <a16:creationId xmlns:a16="http://schemas.microsoft.com/office/drawing/2014/main" id="{26279E95-228A-C14D-8DFC-A64F7BA895B0}"/>
              </a:ext>
            </a:extLst>
          </p:cNvPr>
          <p:cNvSpPr txBox="1"/>
          <p:nvPr/>
        </p:nvSpPr>
        <p:spPr>
          <a:xfrm>
            <a:off x="4894177" y="1828275"/>
            <a:ext cx="3977786" cy="1246495"/>
          </a:xfrm>
          <a:prstGeom prst="rect">
            <a:avLst/>
          </a:prstGeom>
          <a:noFill/>
        </p:spPr>
        <p:txBody>
          <a:bodyPr wrap="square" rtlCol="0">
            <a:spAutoFit/>
          </a:bodyPr>
          <a:lstStyle/>
          <a:p>
            <a:r>
              <a:rPr kumimoji="1" lang="zh-TW" altLang="en-US" sz="1500" b="1">
                <a:latin typeface="微軟正黑體" panose="020B0604030504040204" pitchFamily="34" charset="-120"/>
                <a:ea typeface="微軟正黑體" panose="020B0604030504040204" pitchFamily="34" charset="-120"/>
              </a:rPr>
              <a:t>單顆</a:t>
            </a:r>
            <a:r>
              <a:rPr kumimoji="1" lang="en-US" altLang="zh-TW" sz="1500" b="1">
                <a:latin typeface="微軟正黑體" panose="020B0604030504040204" pitchFamily="34" charset="-120"/>
                <a:ea typeface="微軟正黑體" panose="020B0604030504040204" pitchFamily="34" charset="-120"/>
              </a:rPr>
              <a:t> </a:t>
            </a:r>
            <a:r>
              <a:rPr kumimoji="1" lang="en-US" altLang="zh-TW" sz="1500" b="1" err="1">
                <a:latin typeface="微軟正黑體" panose="020B0604030504040204" pitchFamily="34" charset="-120"/>
                <a:ea typeface="微軟正黑體" panose="020B0604030504040204" pitchFamily="34" charset="-120"/>
              </a:rPr>
              <a:t>NVMe</a:t>
            </a:r>
            <a:r>
              <a:rPr kumimoji="1" lang="en-US" altLang="zh-TW" sz="1500" b="1">
                <a:latin typeface="微軟正黑體" panose="020B0604030504040204" pitchFamily="34" charset="-120"/>
                <a:ea typeface="微軟正黑體" panose="020B0604030504040204" pitchFamily="34" charset="-120"/>
              </a:rPr>
              <a:t> SSD</a:t>
            </a:r>
            <a:r>
              <a:rPr kumimoji="1" lang="zh-TW" altLang="en-US" sz="1500" b="1">
                <a:latin typeface="微軟正黑體" panose="020B0604030504040204" pitchFamily="34" charset="-120"/>
                <a:ea typeface="微軟正黑體" panose="020B0604030504040204" pitchFamily="34" charset="-120"/>
              </a:rPr>
              <a:t>就需要四條</a:t>
            </a:r>
            <a:r>
              <a:rPr kumimoji="1" lang="en-US" altLang="zh-TW" sz="1500" b="1">
                <a:latin typeface="微軟正黑體" panose="020B0604030504040204" pitchFamily="34" charset="-120"/>
                <a:ea typeface="微軟正黑體" panose="020B0604030504040204" pitchFamily="34" charset="-120"/>
              </a:rPr>
              <a:t>PCIe Gen3 </a:t>
            </a:r>
            <a:r>
              <a:rPr kumimoji="1" lang="zh-TW" altLang="en-US" sz="1500" b="1">
                <a:latin typeface="微軟正黑體" panose="020B0604030504040204" pitchFamily="34" charset="-120"/>
                <a:ea typeface="微軟正黑體" panose="020B0604030504040204" pitchFamily="34" charset="-120"/>
              </a:rPr>
              <a:t>通道</a:t>
            </a:r>
            <a:endParaRPr kumimoji="1" lang="en-US" altLang="zh-TW" sz="1500" b="1">
              <a:latin typeface="微軟正黑體" panose="020B0604030504040204" pitchFamily="34" charset="-120"/>
              <a:ea typeface="微軟正黑體" panose="020B0604030504040204" pitchFamily="34" charset="-120"/>
            </a:endParaRPr>
          </a:p>
          <a:p>
            <a:pPr marL="179388" indent="-179388">
              <a:buFont typeface="Arial" panose="020B0604020202020204" pitchFamily="34" charset="0"/>
              <a:buChar char="•"/>
            </a:pPr>
            <a:r>
              <a:rPr kumimoji="1" lang="en-US" altLang="zh-TW" sz="1500">
                <a:latin typeface="微軟正黑體" panose="020B0604030504040204" pitchFamily="34" charset="-120"/>
                <a:ea typeface="微軟正黑體" panose="020B0604030504040204" pitchFamily="34" charset="-120"/>
              </a:rPr>
              <a:t>NAS </a:t>
            </a:r>
            <a:r>
              <a:rPr kumimoji="1" lang="zh-TW" altLang="en-US" sz="1500">
                <a:latin typeface="微軟正黑體" panose="020B0604030504040204" pitchFamily="34" charset="-120"/>
                <a:ea typeface="微軟正黑體" panose="020B0604030504040204" pitchFamily="34" charset="-120"/>
              </a:rPr>
              <a:t>是否有足夠的</a:t>
            </a:r>
            <a:r>
              <a:rPr kumimoji="1" lang="en-US" altLang="zh-TW" sz="1500">
                <a:latin typeface="微軟正黑體" panose="020B0604030504040204" pitchFamily="34" charset="-120"/>
                <a:ea typeface="微軟正黑體" panose="020B0604030504040204" pitchFamily="34" charset="-120"/>
              </a:rPr>
              <a:t>PCIe </a:t>
            </a:r>
            <a:r>
              <a:rPr kumimoji="1" lang="zh-TW" altLang="en-US" sz="1500">
                <a:latin typeface="微軟正黑體" panose="020B0604030504040204" pitchFamily="34" charset="-120"/>
                <a:ea typeface="微軟正黑體" panose="020B0604030504040204" pitchFamily="34" charset="-120"/>
              </a:rPr>
              <a:t>通道提供全部</a:t>
            </a:r>
            <a:r>
              <a:rPr kumimoji="1" lang="en-US" altLang="zh-TW" sz="1500">
                <a:latin typeface="微軟正黑體" panose="020B0604030504040204" pitchFamily="34" charset="-120"/>
                <a:ea typeface="微軟正黑體" panose="020B0604030504040204" pitchFamily="34" charset="-120"/>
              </a:rPr>
              <a:t>SSD</a:t>
            </a:r>
            <a:r>
              <a:rPr kumimoji="1" lang="zh-TW" altLang="en-US" sz="1500">
                <a:latin typeface="微軟正黑體" panose="020B0604030504040204" pitchFamily="34" charset="-120"/>
                <a:ea typeface="微軟正黑體" panose="020B0604030504040204" pitchFamily="34" charset="-120"/>
              </a:rPr>
              <a:t>使用</a:t>
            </a:r>
            <a:r>
              <a:rPr kumimoji="1" lang="en-US" altLang="zh-TW" sz="1500">
                <a:latin typeface="微軟正黑體" panose="020B0604030504040204" pitchFamily="34" charset="-120"/>
                <a:ea typeface="微軟正黑體" panose="020B0604030504040204" pitchFamily="34" charset="-120"/>
              </a:rPr>
              <a:t>?</a:t>
            </a:r>
          </a:p>
          <a:p>
            <a:pPr marL="179388" indent="-179388">
              <a:buFont typeface="Arial" panose="020B0604020202020204" pitchFamily="34" charset="0"/>
              <a:buChar char="•"/>
            </a:pPr>
            <a:r>
              <a:rPr kumimoji="1" lang="en-US" altLang="zh-TW" sz="1500">
                <a:latin typeface="微軟正黑體" panose="020B0604030504040204" pitchFamily="34" charset="-120"/>
                <a:ea typeface="微軟正黑體" panose="020B0604030504040204" pitchFamily="34" charset="-120"/>
              </a:rPr>
              <a:t>CPU</a:t>
            </a:r>
            <a:r>
              <a:rPr kumimoji="1" lang="zh-TW" altLang="en-US" sz="1500">
                <a:latin typeface="微軟正黑體" panose="020B0604030504040204" pitchFamily="34" charset="-120"/>
                <a:ea typeface="微軟正黑體" panose="020B0604030504040204" pitchFamily="34" charset="-120"/>
              </a:rPr>
              <a:t>的核心數量</a:t>
            </a:r>
            <a:r>
              <a:rPr kumimoji="1" lang="en-US" altLang="zh-TW" sz="1500">
                <a:latin typeface="微軟正黑體" panose="020B0604030504040204" pitchFamily="34" charset="-120"/>
                <a:ea typeface="微軟正黑體" panose="020B0604030504040204" pitchFamily="34" charset="-120"/>
              </a:rPr>
              <a:t>/</a:t>
            </a:r>
            <a:r>
              <a:rPr kumimoji="1" lang="zh-TW" altLang="en-US" sz="1500">
                <a:latin typeface="微軟正黑體" panose="020B0604030504040204" pitchFamily="34" charset="-120"/>
                <a:ea typeface="微軟正黑體" panose="020B0604030504040204" pitchFamily="34" charset="-120"/>
              </a:rPr>
              <a:t>時脈是否能夠支撐</a:t>
            </a:r>
            <a:r>
              <a:rPr kumimoji="1" lang="en-US" altLang="zh-TW" sz="1500">
                <a:latin typeface="微軟正黑體" panose="020B0604030504040204" pitchFamily="34" charset="-120"/>
                <a:ea typeface="微軟正黑體" panose="020B0604030504040204" pitchFamily="34" charset="-120"/>
              </a:rPr>
              <a:t>?</a:t>
            </a:r>
          </a:p>
          <a:p>
            <a:pPr marL="179388" indent="-179388">
              <a:buFont typeface="Arial" panose="020B0604020202020204" pitchFamily="34" charset="0"/>
              <a:buChar char="•"/>
            </a:pPr>
            <a:r>
              <a:rPr kumimoji="1" lang="zh-TW" altLang="en-US" sz="1500">
                <a:latin typeface="微軟正黑體" panose="020B0604030504040204" pitchFamily="34" charset="-120"/>
                <a:ea typeface="微軟正黑體" panose="020B0604030504040204" pitchFamily="34" charset="-120"/>
              </a:rPr>
              <a:t>網路介面能否提供所需要的頻寬？</a:t>
            </a:r>
            <a:endParaRPr kumimoji="1" lang="en-US" altLang="zh-TW" sz="1500">
              <a:latin typeface="微軟正黑體" panose="020B0604030504040204" pitchFamily="34" charset="-120"/>
              <a:ea typeface="微軟正黑體" panose="020B0604030504040204" pitchFamily="34" charset="-120"/>
            </a:endParaRPr>
          </a:p>
        </p:txBody>
      </p:sp>
      <p:pic>
        <p:nvPicPr>
          <p:cNvPr id="17" name="圖片 16">
            <a:extLst>
              <a:ext uri="{FF2B5EF4-FFF2-40B4-BE49-F238E27FC236}">
                <a16:creationId xmlns:a16="http://schemas.microsoft.com/office/drawing/2014/main" id="{38151C29-ED4A-42E3-B2CA-863A905109C4}"/>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403898" y="3252540"/>
            <a:ext cx="1618420" cy="1618420"/>
          </a:xfrm>
          <a:prstGeom prst="rect">
            <a:avLst/>
          </a:prstGeom>
          <a:effectLst>
            <a:outerShdw blurRad="152400" dir="5400000" sx="90000" sy="-19000" rotWithShape="0">
              <a:prstClr val="black">
                <a:alpha val="15000"/>
              </a:prstClr>
            </a:outerShdw>
            <a:reflection blurRad="50800" stA="94000" endPos="32000" dir="5400000" sy="-100000" algn="bl" rotWithShape="0"/>
          </a:effectLst>
        </p:spPr>
      </p:pic>
      <p:pic>
        <p:nvPicPr>
          <p:cNvPr id="19" name="圖片 18">
            <a:extLst>
              <a:ext uri="{FF2B5EF4-FFF2-40B4-BE49-F238E27FC236}">
                <a16:creationId xmlns:a16="http://schemas.microsoft.com/office/drawing/2014/main" id="{275A1ED4-1DAD-3D4E-A8B7-04CF33ECC6F6}"/>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042797" y="4127319"/>
            <a:ext cx="2565562" cy="708095"/>
          </a:xfrm>
          <a:prstGeom prst="rect">
            <a:avLst/>
          </a:prstGeom>
        </p:spPr>
      </p:pic>
      <p:sp>
        <p:nvSpPr>
          <p:cNvPr id="20" name="矩形 19">
            <a:extLst>
              <a:ext uri="{FF2B5EF4-FFF2-40B4-BE49-F238E27FC236}">
                <a16:creationId xmlns:a16="http://schemas.microsoft.com/office/drawing/2014/main" id="{E735468F-2611-F741-9EAA-B6E93A07F800}"/>
              </a:ext>
            </a:extLst>
          </p:cNvPr>
          <p:cNvSpPr/>
          <p:nvPr/>
        </p:nvSpPr>
        <p:spPr>
          <a:xfrm>
            <a:off x="75120" y="4757254"/>
            <a:ext cx="4819057" cy="307777"/>
          </a:xfrm>
          <a:prstGeom prst="rect">
            <a:avLst/>
          </a:prstGeom>
        </p:spPr>
        <p:txBody>
          <a:bodyPr wrap="square">
            <a:spAutoFit/>
          </a:bodyPr>
          <a:lstStyle/>
          <a:p>
            <a:r>
              <a:rPr lang="en-US" altLang="zh-TW" sz="700">
                <a:solidFill>
                  <a:schemeClr val="tx1">
                    <a:lumMod val="75000"/>
                    <a:lumOff val="25000"/>
                  </a:schemeClr>
                </a:solidFill>
                <a:latin typeface="微軟正黑體" panose="020B0604030504040204" pitchFamily="34" charset="-120"/>
                <a:ea typeface="微軟正黑體" panose="020B0604030504040204" pitchFamily="34" charset="-120"/>
              </a:rPr>
              <a:t>Data source: </a:t>
            </a:r>
            <a:r>
              <a:rPr lang="zh-TW" altLang="en-US" sz="700">
                <a:solidFill>
                  <a:schemeClr val="tx1">
                    <a:lumMod val="75000"/>
                    <a:lumOff val="25000"/>
                  </a:schemeClr>
                </a:solidFill>
                <a:latin typeface="微軟正黑體" panose="020B0604030504040204" pitchFamily="34" charset="-120"/>
                <a:ea typeface="微軟正黑體" panose="020B0604030504040204" pitchFamily="34" charset="-120"/>
              </a:rPr>
              <a:t>https://documents.westerndigital.com/content/dam/doc-library/en_us/assets/public/western-digital/product/data-center-drives/ultrastar-nvme-series/data-sheet-ultrastar-dc-sn640.pdf</a:t>
            </a:r>
          </a:p>
        </p:txBody>
      </p:sp>
      <p:pic>
        <p:nvPicPr>
          <p:cNvPr id="15" name="圖片 14">
            <a:extLst>
              <a:ext uri="{FF2B5EF4-FFF2-40B4-BE49-F238E27FC236}">
                <a16:creationId xmlns:a16="http://schemas.microsoft.com/office/drawing/2014/main" id="{C64CAFEF-3381-5C43-8B87-AFB49FFD9C99}"/>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r="-88"/>
          <a:stretch/>
        </p:blipFill>
        <p:spPr>
          <a:xfrm>
            <a:off x="280728" y="2267407"/>
            <a:ext cx="4443803" cy="388492"/>
          </a:xfrm>
          <a:prstGeom prst="rect">
            <a:avLst/>
          </a:prstGeom>
          <a:ln w="15875">
            <a:solidFill>
              <a:srgbClr val="EE3300"/>
            </a:solidFill>
          </a:ln>
          <a:effectLst>
            <a:outerShdw blurRad="50800" dist="38100" dir="2700000" algn="tl" rotWithShape="0">
              <a:prstClr val="black">
                <a:alpha val="40000"/>
              </a:prstClr>
            </a:outerShdw>
          </a:effectLst>
        </p:spPr>
      </p:pic>
      <p:pic>
        <p:nvPicPr>
          <p:cNvPr id="7" name="圖片 6">
            <a:extLst>
              <a:ext uri="{FF2B5EF4-FFF2-40B4-BE49-F238E27FC236}">
                <a16:creationId xmlns:a16="http://schemas.microsoft.com/office/drawing/2014/main" id="{2C6E0C14-66E4-5D45-A429-33BDC640791C}"/>
              </a:ext>
            </a:extLst>
          </p:cNvPr>
          <p:cNvPicPr>
            <a:picLocks noChangeAspect="1"/>
          </p:cNvPicPr>
          <p:nvPr/>
        </p:nvPicPr>
        <p:blipFill>
          <a:blip r:embed="rId7"/>
          <a:stretch>
            <a:fillRect/>
          </a:stretch>
        </p:blipFill>
        <p:spPr>
          <a:xfrm>
            <a:off x="636999" y="2831705"/>
            <a:ext cx="4087532" cy="901533"/>
          </a:xfrm>
          <a:prstGeom prst="rect">
            <a:avLst/>
          </a:prstGeom>
          <a:ln w="15875">
            <a:solidFill>
              <a:srgbClr val="EE3300"/>
            </a:solidFill>
          </a:ln>
          <a:effectLst>
            <a:outerShdw blurRad="50800" dist="38100" dir="2700000" algn="tl" rotWithShape="0">
              <a:prstClr val="black">
                <a:alpha val="40000"/>
              </a:prstClr>
            </a:outerShdw>
          </a:effectLst>
        </p:spPr>
      </p:pic>
      <p:pic>
        <p:nvPicPr>
          <p:cNvPr id="8" name="圖片 7">
            <a:extLst>
              <a:ext uri="{FF2B5EF4-FFF2-40B4-BE49-F238E27FC236}">
                <a16:creationId xmlns:a16="http://schemas.microsoft.com/office/drawing/2014/main" id="{84526257-E678-5849-8431-BBB468939D63}"/>
              </a:ext>
            </a:extLst>
          </p:cNvPr>
          <p:cNvPicPr>
            <a:picLocks noChangeAspect="1"/>
          </p:cNvPicPr>
          <p:nvPr/>
        </p:nvPicPr>
        <p:blipFill>
          <a:blip r:embed="rId8"/>
          <a:stretch>
            <a:fillRect/>
          </a:stretch>
        </p:blipFill>
        <p:spPr>
          <a:xfrm>
            <a:off x="457473" y="3952207"/>
            <a:ext cx="4308756" cy="608846"/>
          </a:xfrm>
          <a:prstGeom prst="rect">
            <a:avLst/>
          </a:prstGeom>
          <a:ln w="15875">
            <a:solidFill>
              <a:srgbClr val="EE3300"/>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77003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 name="圖形 57">
            <a:extLst>
              <a:ext uri="{FF2B5EF4-FFF2-40B4-BE49-F238E27FC236}">
                <a16:creationId xmlns:a16="http://schemas.microsoft.com/office/drawing/2014/main" id="{6432FAC7-066E-4EAE-97AB-27BFAE13F56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2152" y="1928531"/>
            <a:ext cx="4269415" cy="3126086"/>
          </a:xfrm>
          <a:prstGeom prst="rect">
            <a:avLst/>
          </a:prstGeom>
          <a:effectLst>
            <a:outerShdw blurRad="190500" dist="165100" dir="2700000" algn="tl" rotWithShape="0">
              <a:prstClr val="black">
                <a:alpha val="40000"/>
              </a:prstClr>
            </a:outerShdw>
          </a:effectLst>
        </p:spPr>
      </p:pic>
      <p:pic>
        <p:nvPicPr>
          <p:cNvPr id="4" name="圖形 3">
            <a:extLst>
              <a:ext uri="{FF2B5EF4-FFF2-40B4-BE49-F238E27FC236}">
                <a16:creationId xmlns:a16="http://schemas.microsoft.com/office/drawing/2014/main" id="{3654E2AB-2A2F-4AE7-9D76-3E75E66255C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3888" y="2671735"/>
            <a:ext cx="4007580" cy="1974104"/>
          </a:xfrm>
          <a:prstGeom prst="rect">
            <a:avLst/>
          </a:prstGeom>
        </p:spPr>
      </p:pic>
      <p:sp>
        <p:nvSpPr>
          <p:cNvPr id="78" name="矩形: 圓角 77">
            <a:extLst>
              <a:ext uri="{FF2B5EF4-FFF2-40B4-BE49-F238E27FC236}">
                <a16:creationId xmlns:a16="http://schemas.microsoft.com/office/drawing/2014/main" id="{474F3A68-D501-4060-B708-9701C8C74ECA}"/>
              </a:ext>
            </a:extLst>
          </p:cNvPr>
          <p:cNvSpPr/>
          <p:nvPr/>
        </p:nvSpPr>
        <p:spPr>
          <a:xfrm>
            <a:off x="1176175" y="3041247"/>
            <a:ext cx="1607584" cy="234382"/>
          </a:xfrm>
          <a:prstGeom prst="roundRect">
            <a:avLst>
              <a:gd name="adj" fmla="val 50000"/>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200" b="1">
                <a:solidFill>
                  <a:schemeClr val="tx1"/>
                </a:solidFill>
                <a:ea typeface="新細明體"/>
              </a:rPr>
              <a:t>PCIe Gen3 x8</a:t>
            </a:r>
            <a:r>
              <a:rPr kumimoji="1" lang="zh-TW" altLang="en-US" sz="1200" b="1">
                <a:solidFill>
                  <a:schemeClr val="tx1"/>
                </a:solidFill>
                <a:ea typeface="新細明體"/>
              </a:rPr>
              <a:t> </a:t>
            </a:r>
            <a:r>
              <a:rPr kumimoji="1" lang="en-US" altLang="zh-TW" sz="1200" b="1">
                <a:solidFill>
                  <a:schemeClr val="tx1"/>
                </a:solidFill>
                <a:ea typeface="新細明體"/>
              </a:rPr>
              <a:t>(64Gbs)</a:t>
            </a:r>
            <a:endParaRPr kumimoji="1" lang="zh-TW" altLang="en-US" sz="1200" b="1">
              <a:solidFill>
                <a:schemeClr val="tx1"/>
              </a:solidFill>
            </a:endParaRPr>
          </a:p>
        </p:txBody>
      </p:sp>
      <p:pic>
        <p:nvPicPr>
          <p:cNvPr id="59" name="圖形 58">
            <a:extLst>
              <a:ext uri="{FF2B5EF4-FFF2-40B4-BE49-F238E27FC236}">
                <a16:creationId xmlns:a16="http://schemas.microsoft.com/office/drawing/2014/main" id="{55DF2AAC-868E-4CC7-A47B-DC156C31148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13861" y="1928530"/>
            <a:ext cx="4269415" cy="3121587"/>
          </a:xfrm>
          <a:prstGeom prst="rect">
            <a:avLst/>
          </a:prstGeom>
          <a:effectLst>
            <a:outerShdw blurRad="190500" dist="165100" dir="2700000" algn="tl" rotWithShape="0">
              <a:prstClr val="black">
                <a:alpha val="40000"/>
              </a:prstClr>
            </a:outerShdw>
          </a:effectLst>
        </p:spPr>
      </p:pic>
      <p:sp>
        <p:nvSpPr>
          <p:cNvPr id="2" name="標題 1">
            <a:extLst>
              <a:ext uri="{FF2B5EF4-FFF2-40B4-BE49-F238E27FC236}">
                <a16:creationId xmlns:a16="http://schemas.microsoft.com/office/drawing/2014/main" id="{4D09F351-91DC-274C-86AE-E46B0CFDD12D}"/>
              </a:ext>
            </a:extLst>
          </p:cNvPr>
          <p:cNvSpPr>
            <a:spLocks noGrp="1"/>
          </p:cNvSpPr>
          <p:nvPr>
            <p:ph type="title"/>
          </p:nvPr>
        </p:nvSpPr>
        <p:spPr>
          <a:xfrm>
            <a:off x="0" y="25399"/>
            <a:ext cx="9054547" cy="1146175"/>
          </a:xfrm>
        </p:spPr>
        <p:txBody>
          <a:bodyPr/>
          <a:lstStyle/>
          <a:p>
            <a:r>
              <a:rPr kumimoji="1" lang="zh-TW" altLang="en-US"/>
              <a:t>傳統</a:t>
            </a:r>
            <a:r>
              <a:rPr kumimoji="1" lang="en-US" altLang="zh-TW"/>
              <a:t> SAS </a:t>
            </a:r>
            <a:r>
              <a:rPr kumimoji="1" lang="zh-TW" altLang="en-US"/>
              <a:t>全快閃系統</a:t>
            </a:r>
            <a:r>
              <a:rPr kumimoji="1" lang="en-US" altLang="zh-TW"/>
              <a:t>SSD</a:t>
            </a:r>
            <a:r>
              <a:rPr kumimoji="1" lang="zh-TW" altLang="en-US"/>
              <a:t>可分配頻寬瓶頸</a:t>
            </a:r>
          </a:p>
        </p:txBody>
      </p:sp>
      <p:sp>
        <p:nvSpPr>
          <p:cNvPr id="45" name="文字方塊 44">
            <a:extLst>
              <a:ext uri="{FF2B5EF4-FFF2-40B4-BE49-F238E27FC236}">
                <a16:creationId xmlns:a16="http://schemas.microsoft.com/office/drawing/2014/main" id="{4E1E9BE0-D888-1742-925D-A56DBC279DCC}"/>
              </a:ext>
            </a:extLst>
          </p:cNvPr>
          <p:cNvSpPr txBox="1"/>
          <p:nvPr/>
        </p:nvSpPr>
        <p:spPr>
          <a:xfrm>
            <a:off x="653020" y="2207924"/>
            <a:ext cx="3698448" cy="307777"/>
          </a:xfrm>
          <a:prstGeom prst="rect">
            <a:avLst/>
          </a:prstGeom>
          <a:noFill/>
        </p:spPr>
        <p:txBody>
          <a:bodyPr wrap="none" rtlCol="0" anchor="t">
            <a:spAutoFit/>
          </a:bodyPr>
          <a:lstStyle/>
          <a:p>
            <a:r>
              <a:rPr kumimoji="1" lang="zh-TW" altLang="en-US" sz="1400">
                <a:solidFill>
                  <a:srgbClr val="FF0000"/>
                </a:solidFill>
                <a:latin typeface="微軟正黑體" panose="020B0604030504040204" pitchFamily="34" charset="-120"/>
                <a:ea typeface="微軟正黑體" panose="020B0604030504040204" pitchFamily="34" charset="-120"/>
              </a:rPr>
              <a:t>每顆</a:t>
            </a:r>
            <a:r>
              <a:rPr kumimoji="1" lang="en-US" altLang="zh-TW" sz="1400">
                <a:solidFill>
                  <a:srgbClr val="FF0000"/>
                </a:solidFill>
                <a:latin typeface="微軟正黑體" panose="020B0604030504040204" pitchFamily="34" charset="-120"/>
                <a:ea typeface="微軟正黑體" panose="020B0604030504040204" pitchFamily="34" charset="-120"/>
              </a:rPr>
              <a:t>SSD</a:t>
            </a:r>
            <a:r>
              <a:rPr kumimoji="1" lang="zh-TW" altLang="en-US" sz="1400">
                <a:solidFill>
                  <a:srgbClr val="FF0000"/>
                </a:solidFill>
                <a:latin typeface="微軟正黑體" panose="020B0604030504040204" pitchFamily="34" charset="-120"/>
                <a:ea typeface="微軟正黑體" panose="020B0604030504040204" pitchFamily="34" charset="-120"/>
              </a:rPr>
              <a:t>分配到</a:t>
            </a:r>
            <a:r>
              <a:rPr kumimoji="1" lang="en-US" altLang="zh-TW" sz="1400">
                <a:solidFill>
                  <a:srgbClr val="FF0000"/>
                </a:solidFill>
                <a:latin typeface="微軟正黑體" panose="020B0604030504040204" pitchFamily="34" charset="-120"/>
                <a:ea typeface="微軟正黑體" panose="020B0604030504040204" pitchFamily="34" charset="-120"/>
              </a:rPr>
              <a:t>1</a:t>
            </a:r>
            <a:r>
              <a:rPr kumimoji="1" lang="zh-TW" altLang="en-US" sz="1400">
                <a:solidFill>
                  <a:srgbClr val="FF0000"/>
                </a:solidFill>
                <a:latin typeface="微軟正黑體" panose="020B0604030504040204" pitchFamily="34" charset="-120"/>
                <a:ea typeface="微軟正黑體" panose="020B0604030504040204" pitchFamily="34" charset="-120"/>
              </a:rPr>
              <a:t>個</a:t>
            </a:r>
            <a:r>
              <a:rPr kumimoji="1" lang="en-US" altLang="zh-TW" sz="1400">
                <a:solidFill>
                  <a:srgbClr val="FF0000"/>
                </a:solidFill>
                <a:latin typeface="微軟正黑體" panose="020B0604030504040204" pitchFamily="34" charset="-120"/>
                <a:ea typeface="微軟正黑體" panose="020B0604030504040204" pitchFamily="34" charset="-120"/>
              </a:rPr>
              <a:t>PCIe </a:t>
            </a:r>
            <a:r>
              <a:rPr kumimoji="1" lang="zh-TW" altLang="en-US" sz="1400">
                <a:solidFill>
                  <a:srgbClr val="FF0000"/>
                </a:solidFill>
                <a:latin typeface="微軟正黑體" panose="020B0604030504040204" pitchFamily="34" charset="-120"/>
                <a:ea typeface="微軟正黑體" panose="020B0604030504040204" pitchFamily="34" charset="-120"/>
              </a:rPr>
              <a:t>通道頻寬</a:t>
            </a:r>
            <a:r>
              <a:rPr kumimoji="1" lang="en-US" altLang="zh-TW" sz="1400">
                <a:solidFill>
                  <a:srgbClr val="FF0000"/>
                </a:solidFill>
                <a:latin typeface="微軟正黑體" panose="020B0604030504040204" pitchFamily="34" charset="-120"/>
                <a:ea typeface="微軟正黑體" panose="020B0604030504040204" pitchFamily="34" charset="-120"/>
              </a:rPr>
              <a:t> (8Gb/s)    </a:t>
            </a:r>
            <a:endParaRPr kumimoji="1" lang="zh-TW" altLang="en-US" sz="1400">
              <a:solidFill>
                <a:srgbClr val="FF0000"/>
              </a:solidFill>
              <a:latin typeface="微軟正黑體" panose="020B0604030504040204" pitchFamily="34" charset="-120"/>
              <a:ea typeface="微軟正黑體" panose="020B0604030504040204" pitchFamily="34" charset="-120"/>
            </a:endParaRPr>
          </a:p>
        </p:txBody>
      </p:sp>
      <p:sp>
        <p:nvSpPr>
          <p:cNvPr id="85" name="文字方塊 84">
            <a:extLst>
              <a:ext uri="{FF2B5EF4-FFF2-40B4-BE49-F238E27FC236}">
                <a16:creationId xmlns:a16="http://schemas.microsoft.com/office/drawing/2014/main" id="{0C844131-48F3-8840-B8E0-372EA078F8E8}"/>
              </a:ext>
            </a:extLst>
          </p:cNvPr>
          <p:cNvSpPr txBox="1"/>
          <p:nvPr/>
        </p:nvSpPr>
        <p:spPr>
          <a:xfrm>
            <a:off x="4860484" y="2197508"/>
            <a:ext cx="3810659" cy="307777"/>
          </a:xfrm>
          <a:prstGeom prst="rect">
            <a:avLst/>
          </a:prstGeom>
          <a:noFill/>
        </p:spPr>
        <p:txBody>
          <a:bodyPr wrap="none" rtlCol="0" anchor="t">
            <a:spAutoFit/>
          </a:bodyPr>
          <a:lstStyle/>
          <a:p>
            <a:r>
              <a:rPr kumimoji="1" lang="zh-TW" altLang="en-US" sz="1400">
                <a:solidFill>
                  <a:srgbClr val="FF0000"/>
                </a:solidFill>
                <a:latin typeface="微軟正黑體" panose="020B0604030504040204" pitchFamily="34" charset="-120"/>
                <a:ea typeface="微軟正黑體" panose="020B0604030504040204" pitchFamily="34" charset="-120"/>
              </a:rPr>
              <a:t>每顆</a:t>
            </a:r>
            <a:r>
              <a:rPr kumimoji="1" lang="en-US" altLang="zh-TW" sz="1400">
                <a:solidFill>
                  <a:srgbClr val="FF0000"/>
                </a:solidFill>
                <a:latin typeface="微軟正黑體" panose="020B0604030504040204" pitchFamily="34" charset="-120"/>
                <a:ea typeface="微軟正黑體" panose="020B0604030504040204" pitchFamily="34" charset="-120"/>
              </a:rPr>
              <a:t>SSD</a:t>
            </a:r>
            <a:r>
              <a:rPr kumimoji="1" lang="zh-TW" altLang="en-US" sz="1400">
                <a:solidFill>
                  <a:srgbClr val="FF0000"/>
                </a:solidFill>
                <a:latin typeface="微軟正黑體" panose="020B0604030504040204" pitchFamily="34" charset="-120"/>
                <a:ea typeface="微軟正黑體" panose="020B0604030504040204" pitchFamily="34" charset="-120"/>
              </a:rPr>
              <a:t>分配到</a:t>
            </a:r>
            <a:r>
              <a:rPr kumimoji="1" lang="en-US" altLang="zh-TW" sz="1400">
                <a:solidFill>
                  <a:srgbClr val="FF0000"/>
                </a:solidFill>
                <a:latin typeface="微軟正黑體" panose="020B0604030504040204" pitchFamily="34" charset="-120"/>
                <a:ea typeface="微軟正黑體" panose="020B0604030504040204" pitchFamily="34" charset="-120"/>
              </a:rPr>
              <a:t>0.3</a:t>
            </a:r>
            <a:r>
              <a:rPr kumimoji="1" lang="zh-TW" altLang="en-US" sz="1400">
                <a:solidFill>
                  <a:srgbClr val="FF0000"/>
                </a:solidFill>
                <a:latin typeface="微軟正黑體" panose="020B0604030504040204" pitchFamily="34" charset="-120"/>
                <a:ea typeface="微軟正黑體" panose="020B0604030504040204" pitchFamily="34" charset="-120"/>
              </a:rPr>
              <a:t>個</a:t>
            </a:r>
            <a:r>
              <a:rPr kumimoji="1" lang="en-US" altLang="zh-TW" sz="1400">
                <a:solidFill>
                  <a:srgbClr val="FF0000"/>
                </a:solidFill>
                <a:latin typeface="微軟正黑體" panose="020B0604030504040204" pitchFamily="34" charset="-120"/>
                <a:ea typeface="微軟正黑體" panose="020B0604030504040204" pitchFamily="34" charset="-120"/>
              </a:rPr>
              <a:t>PCIe </a:t>
            </a:r>
            <a:r>
              <a:rPr kumimoji="1" lang="zh-TW" altLang="en-US" sz="1400">
                <a:solidFill>
                  <a:srgbClr val="FF0000"/>
                </a:solidFill>
                <a:latin typeface="微軟正黑體" panose="020B0604030504040204" pitchFamily="34" charset="-120"/>
                <a:ea typeface="微軟正黑體" panose="020B0604030504040204" pitchFamily="34" charset="-120"/>
              </a:rPr>
              <a:t>通道頻寬</a:t>
            </a:r>
            <a:r>
              <a:rPr kumimoji="1" lang="en-US" altLang="zh-TW" sz="1400">
                <a:solidFill>
                  <a:srgbClr val="FF0000"/>
                </a:solidFill>
                <a:latin typeface="微軟正黑體" panose="020B0604030504040204" pitchFamily="34" charset="-120"/>
                <a:ea typeface="微軟正黑體" panose="020B0604030504040204" pitchFamily="34" charset="-120"/>
              </a:rPr>
              <a:t> (2.4Gb/s)</a:t>
            </a:r>
            <a:endParaRPr kumimoji="1" lang="zh-TW" altLang="en-US" sz="1400">
              <a:solidFill>
                <a:srgbClr val="FF0000"/>
              </a:solidFill>
              <a:latin typeface="微軟正黑體" panose="020B0604030504040204" pitchFamily="34" charset="-120"/>
              <a:ea typeface="微軟正黑體" panose="020B0604030504040204" pitchFamily="34" charset="-120"/>
            </a:endParaRPr>
          </a:p>
        </p:txBody>
      </p:sp>
      <p:sp>
        <p:nvSpPr>
          <p:cNvPr id="102" name="文字方塊 101">
            <a:extLst>
              <a:ext uri="{FF2B5EF4-FFF2-40B4-BE49-F238E27FC236}">
                <a16:creationId xmlns:a16="http://schemas.microsoft.com/office/drawing/2014/main" id="{2578F858-8B0A-3B42-B824-A209C059CE7A}"/>
              </a:ext>
            </a:extLst>
          </p:cNvPr>
          <p:cNvSpPr txBox="1"/>
          <p:nvPr/>
        </p:nvSpPr>
        <p:spPr>
          <a:xfrm>
            <a:off x="365011" y="1353629"/>
            <a:ext cx="8644418" cy="430887"/>
          </a:xfrm>
          <a:prstGeom prst="rect">
            <a:avLst/>
          </a:prstGeom>
          <a:noFill/>
        </p:spPr>
        <p:txBody>
          <a:bodyPr wrap="none" rtlCol="0">
            <a:spAutoFit/>
          </a:bodyPr>
          <a:lstStyle/>
          <a:p>
            <a:r>
              <a:rPr kumimoji="1" lang="en-US" altLang="zh-TW" sz="2200">
                <a:latin typeface="微軟正黑體" panose="020B0604030504040204" pitchFamily="34" charset="-120"/>
                <a:ea typeface="微軟正黑體" panose="020B0604030504040204" pitchFamily="34" charset="-120"/>
              </a:rPr>
              <a:t>SAS </a:t>
            </a:r>
            <a:r>
              <a:rPr kumimoji="1" lang="zh-TW" altLang="en-US" sz="2200">
                <a:latin typeface="微軟正黑體" panose="020B0604030504040204" pitchFamily="34" charset="-120"/>
                <a:ea typeface="微軟正黑體" panose="020B0604030504040204" pitchFamily="34" charset="-120"/>
              </a:rPr>
              <a:t>全快閃儲存的磁碟效能瓶頸來自於</a:t>
            </a:r>
            <a:r>
              <a:rPr kumimoji="1" lang="en-US" altLang="zh-TW" sz="2200">
                <a:latin typeface="微軟正黑體" panose="020B0604030504040204" pitchFamily="34" charset="-120"/>
                <a:ea typeface="微軟正黑體" panose="020B0604030504040204" pitchFamily="34" charset="-120"/>
              </a:rPr>
              <a:t>SAS</a:t>
            </a:r>
            <a:r>
              <a:rPr kumimoji="1" lang="zh-TW" altLang="en-US" sz="2200">
                <a:latin typeface="微軟正黑體" panose="020B0604030504040204" pitchFamily="34" charset="-120"/>
                <a:ea typeface="微軟正黑體" panose="020B0604030504040204" pitchFamily="34" charset="-120"/>
              </a:rPr>
              <a:t>控制器源頭頻寬的限制</a:t>
            </a:r>
          </a:p>
        </p:txBody>
      </p:sp>
      <p:sp>
        <p:nvSpPr>
          <p:cNvPr id="36" name="文字方塊 35">
            <a:extLst>
              <a:ext uri="{FF2B5EF4-FFF2-40B4-BE49-F238E27FC236}">
                <a16:creationId xmlns:a16="http://schemas.microsoft.com/office/drawing/2014/main" id="{E4320E4E-9394-4CAC-AB73-C339889E97A7}"/>
              </a:ext>
            </a:extLst>
          </p:cNvPr>
          <p:cNvSpPr txBox="1"/>
          <p:nvPr/>
        </p:nvSpPr>
        <p:spPr>
          <a:xfrm>
            <a:off x="1236737" y="4425957"/>
            <a:ext cx="1716949" cy="276999"/>
          </a:xfrm>
          <a:prstGeom prst="rect">
            <a:avLst/>
          </a:prstGeom>
          <a:noFill/>
        </p:spPr>
        <p:txBody>
          <a:bodyPr wrap="square" rtlCol="0" anchor="t">
            <a:spAutoFit/>
          </a:bodyPr>
          <a:lstStyle/>
          <a:p>
            <a:r>
              <a:rPr kumimoji="1" lang="en-US" altLang="zh-TW" sz="1200" b="1">
                <a:ea typeface="新細明體"/>
              </a:rPr>
              <a:t>PCIe Gen3 x8 (64Gbs) </a:t>
            </a:r>
            <a:endParaRPr kumimoji="1" lang="zh-TW" altLang="en-US" sz="1200" b="1"/>
          </a:p>
        </p:txBody>
      </p:sp>
      <p:sp>
        <p:nvSpPr>
          <p:cNvPr id="41" name="文字方塊 40">
            <a:extLst>
              <a:ext uri="{FF2B5EF4-FFF2-40B4-BE49-F238E27FC236}">
                <a16:creationId xmlns:a16="http://schemas.microsoft.com/office/drawing/2014/main" id="{F9AEDC5D-5F62-41AE-AA43-57AFC4C30EC5}"/>
              </a:ext>
            </a:extLst>
          </p:cNvPr>
          <p:cNvSpPr txBox="1"/>
          <p:nvPr/>
        </p:nvSpPr>
        <p:spPr>
          <a:xfrm>
            <a:off x="1236737" y="3741503"/>
            <a:ext cx="1716949" cy="276999"/>
          </a:xfrm>
          <a:prstGeom prst="rect">
            <a:avLst/>
          </a:prstGeom>
          <a:noFill/>
        </p:spPr>
        <p:txBody>
          <a:bodyPr wrap="square" rtlCol="0" anchor="t">
            <a:spAutoFit/>
          </a:bodyPr>
          <a:lstStyle/>
          <a:p>
            <a:r>
              <a:rPr kumimoji="1" lang="en-US" altLang="zh-TW" sz="1200" b="1">
                <a:ea typeface="新細明體"/>
              </a:rPr>
              <a:t>PCIe Gen3 x8 (64Gbs) </a:t>
            </a:r>
            <a:endParaRPr kumimoji="1" lang="zh-TW" altLang="en-US" sz="1200" b="1"/>
          </a:p>
        </p:txBody>
      </p:sp>
      <p:sp>
        <p:nvSpPr>
          <p:cNvPr id="47" name="文字方塊 46">
            <a:extLst>
              <a:ext uri="{FF2B5EF4-FFF2-40B4-BE49-F238E27FC236}">
                <a16:creationId xmlns:a16="http://schemas.microsoft.com/office/drawing/2014/main" id="{6729B2E0-8003-46F4-A130-A32DB3529122}"/>
              </a:ext>
            </a:extLst>
          </p:cNvPr>
          <p:cNvSpPr txBox="1"/>
          <p:nvPr/>
        </p:nvSpPr>
        <p:spPr>
          <a:xfrm>
            <a:off x="944803" y="1925413"/>
            <a:ext cx="2008883" cy="338554"/>
          </a:xfrm>
          <a:prstGeom prst="rect">
            <a:avLst/>
          </a:prstGeom>
          <a:noFill/>
        </p:spPr>
        <p:txBody>
          <a:bodyPr wrap="none" rtlCol="0">
            <a:spAutoFit/>
          </a:bodyPr>
          <a:lstStyle/>
          <a:p>
            <a:r>
              <a:rPr kumimoji="1" lang="zh-TW" altLang="en-US" sz="1600">
                <a:solidFill>
                  <a:schemeClr val="tx1">
                    <a:lumMod val="85000"/>
                    <a:lumOff val="15000"/>
                  </a:schemeClr>
                </a:solidFill>
                <a:latin typeface="微軟正黑體" panose="020B0604030504040204" pitchFamily="34" charset="-120"/>
                <a:ea typeface="微軟正黑體" panose="020B0604030504040204" pitchFamily="34" charset="-120"/>
              </a:rPr>
              <a:t>使用多顆</a:t>
            </a:r>
            <a:r>
              <a:rPr kumimoji="1" lang="en-US" altLang="zh-TW" sz="1600" b="1">
                <a:solidFill>
                  <a:schemeClr val="tx1">
                    <a:lumMod val="85000"/>
                    <a:lumOff val="15000"/>
                  </a:schemeClr>
                </a:solidFill>
                <a:latin typeface="微軟正黑體" panose="020B0604030504040204" pitchFamily="34" charset="-120"/>
                <a:ea typeface="微軟正黑體" panose="020B0604030504040204" pitchFamily="34" charset="-120"/>
              </a:rPr>
              <a:t>SAS</a:t>
            </a:r>
            <a:r>
              <a:rPr kumimoji="1" lang="zh-TW" altLang="en-US" sz="1600" b="1">
                <a:solidFill>
                  <a:schemeClr val="tx1">
                    <a:lumMod val="85000"/>
                    <a:lumOff val="15000"/>
                  </a:schemeClr>
                </a:solidFill>
                <a:latin typeface="微軟正黑體" panose="020B0604030504040204" pitchFamily="34" charset="-120"/>
                <a:ea typeface="微軟正黑體" panose="020B0604030504040204" pitchFamily="34" charset="-120"/>
              </a:rPr>
              <a:t>控制器</a:t>
            </a:r>
          </a:p>
        </p:txBody>
      </p:sp>
      <p:sp>
        <p:nvSpPr>
          <p:cNvPr id="48" name="文字方塊 47">
            <a:extLst>
              <a:ext uri="{FF2B5EF4-FFF2-40B4-BE49-F238E27FC236}">
                <a16:creationId xmlns:a16="http://schemas.microsoft.com/office/drawing/2014/main" id="{FD554726-CDFE-4A5B-871A-9C96A46A1B9B}"/>
              </a:ext>
            </a:extLst>
          </p:cNvPr>
          <p:cNvSpPr txBox="1"/>
          <p:nvPr/>
        </p:nvSpPr>
        <p:spPr>
          <a:xfrm>
            <a:off x="5214218" y="1925413"/>
            <a:ext cx="2783454" cy="338554"/>
          </a:xfrm>
          <a:prstGeom prst="rect">
            <a:avLst/>
          </a:prstGeom>
          <a:noFill/>
        </p:spPr>
        <p:txBody>
          <a:bodyPr wrap="none" rtlCol="0">
            <a:spAutoFit/>
          </a:bodyPr>
          <a:lstStyle/>
          <a:p>
            <a:r>
              <a:rPr kumimoji="1" lang="zh-TW" altLang="en-US" sz="1600">
                <a:solidFill>
                  <a:schemeClr val="tx1">
                    <a:lumMod val="85000"/>
                    <a:lumOff val="15000"/>
                  </a:schemeClr>
                </a:solidFill>
                <a:latin typeface="微軟正黑體" panose="020B0604030504040204" pitchFamily="34" charset="-120"/>
                <a:ea typeface="微軟正黑體" panose="020B0604030504040204" pitchFamily="34" charset="-120"/>
              </a:rPr>
              <a:t>使用</a:t>
            </a:r>
            <a:r>
              <a:rPr kumimoji="1" lang="en-US" altLang="zh-TW" sz="1600" b="1">
                <a:solidFill>
                  <a:schemeClr val="tx1">
                    <a:lumMod val="85000"/>
                    <a:lumOff val="15000"/>
                  </a:schemeClr>
                </a:solidFill>
                <a:latin typeface="微軟正黑體" panose="020B0604030504040204" pitchFamily="34" charset="-120"/>
                <a:ea typeface="微軟正黑體" panose="020B0604030504040204" pitchFamily="34" charset="-120"/>
              </a:rPr>
              <a:t>SAS</a:t>
            </a:r>
            <a:r>
              <a:rPr kumimoji="1" lang="zh-TW" altLang="en-US" sz="1600" b="1">
                <a:solidFill>
                  <a:schemeClr val="tx1">
                    <a:lumMod val="85000"/>
                    <a:lumOff val="15000"/>
                  </a:schemeClr>
                </a:solidFill>
                <a:latin typeface="微軟正黑體" panose="020B0604030504040204" pitchFamily="34" charset="-120"/>
                <a:ea typeface="微軟正黑體" panose="020B0604030504040204" pitchFamily="34" charset="-120"/>
              </a:rPr>
              <a:t>控制器</a:t>
            </a:r>
            <a:r>
              <a:rPr kumimoji="1" lang="en-US" altLang="zh-TW" sz="1600" b="1">
                <a:solidFill>
                  <a:schemeClr val="tx1">
                    <a:lumMod val="85000"/>
                    <a:lumOff val="15000"/>
                  </a:schemeClr>
                </a:solidFill>
                <a:latin typeface="微軟正黑體" panose="020B0604030504040204" pitchFamily="34" charset="-120"/>
                <a:ea typeface="微軟正黑體" panose="020B0604030504040204" pitchFamily="34" charset="-120"/>
              </a:rPr>
              <a:t> </a:t>
            </a:r>
            <a:r>
              <a:rPr kumimoji="1" lang="en-US" altLang="zh-TW" sz="1600">
                <a:solidFill>
                  <a:schemeClr val="tx1">
                    <a:lumMod val="85000"/>
                    <a:lumOff val="15000"/>
                  </a:schemeClr>
                </a:solidFill>
                <a:latin typeface="微軟正黑體" panose="020B0604030504040204" pitchFamily="34" charset="-120"/>
                <a:ea typeface="微軟正黑體" panose="020B0604030504040204" pitchFamily="34" charset="-120"/>
              </a:rPr>
              <a:t>+ </a:t>
            </a:r>
            <a:r>
              <a:rPr kumimoji="1" lang="en-US" altLang="zh-TW" sz="1600" b="1">
                <a:solidFill>
                  <a:schemeClr val="tx1">
                    <a:lumMod val="85000"/>
                    <a:lumOff val="15000"/>
                  </a:schemeClr>
                </a:solidFill>
                <a:latin typeface="微軟正黑體" panose="020B0604030504040204" pitchFamily="34" charset="-120"/>
                <a:ea typeface="微軟正黑體" panose="020B0604030504040204" pitchFamily="34" charset="-120"/>
              </a:rPr>
              <a:t>expander</a:t>
            </a:r>
            <a:endParaRPr kumimoji="1" lang="zh-TW" altLang="en-US" sz="1600" b="1">
              <a:solidFill>
                <a:schemeClr val="tx1">
                  <a:lumMod val="85000"/>
                  <a:lumOff val="15000"/>
                </a:schemeClr>
              </a:solidFill>
              <a:latin typeface="微軟正黑體" panose="020B0604030504040204" pitchFamily="34" charset="-120"/>
              <a:ea typeface="微軟正黑體" panose="020B0604030504040204" pitchFamily="34" charset="-120"/>
            </a:endParaRPr>
          </a:p>
        </p:txBody>
      </p:sp>
      <p:pic>
        <p:nvPicPr>
          <p:cNvPr id="8" name="圖形 7">
            <a:extLst>
              <a:ext uri="{FF2B5EF4-FFF2-40B4-BE49-F238E27FC236}">
                <a16:creationId xmlns:a16="http://schemas.microsoft.com/office/drawing/2014/main" id="{3DF956DE-0570-41D5-BF26-A2DAF3259B20}"/>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659684" y="1861551"/>
            <a:ext cx="333228" cy="333228"/>
          </a:xfrm>
          <a:prstGeom prst="rect">
            <a:avLst/>
          </a:prstGeom>
        </p:spPr>
      </p:pic>
      <p:pic>
        <p:nvPicPr>
          <p:cNvPr id="9" name="圖形 8">
            <a:extLst>
              <a:ext uri="{FF2B5EF4-FFF2-40B4-BE49-F238E27FC236}">
                <a16:creationId xmlns:a16="http://schemas.microsoft.com/office/drawing/2014/main" id="{DC434751-D99A-4EE4-83E1-C362954C158F}"/>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4884971" y="1861551"/>
            <a:ext cx="333228" cy="333228"/>
          </a:xfrm>
          <a:prstGeom prst="rect">
            <a:avLst/>
          </a:prstGeom>
        </p:spPr>
      </p:pic>
      <p:pic>
        <p:nvPicPr>
          <p:cNvPr id="6" name="圖形 5">
            <a:extLst>
              <a:ext uri="{FF2B5EF4-FFF2-40B4-BE49-F238E27FC236}">
                <a16:creationId xmlns:a16="http://schemas.microsoft.com/office/drawing/2014/main" id="{4D7A7768-2370-4666-8083-58540A264E3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58595" y="3227533"/>
            <a:ext cx="3941517" cy="862508"/>
          </a:xfrm>
          <a:prstGeom prst="rect">
            <a:avLst/>
          </a:prstGeom>
        </p:spPr>
      </p:pic>
      <p:sp>
        <p:nvSpPr>
          <p:cNvPr id="74" name="矩形: 圓角 73">
            <a:extLst>
              <a:ext uri="{FF2B5EF4-FFF2-40B4-BE49-F238E27FC236}">
                <a16:creationId xmlns:a16="http://schemas.microsoft.com/office/drawing/2014/main" id="{EBDF0DC3-8DDE-4B8D-AF99-AAB9184D59B7}"/>
              </a:ext>
            </a:extLst>
          </p:cNvPr>
          <p:cNvSpPr/>
          <p:nvPr/>
        </p:nvSpPr>
        <p:spPr>
          <a:xfrm>
            <a:off x="5823284" y="3739116"/>
            <a:ext cx="1093155" cy="405277"/>
          </a:xfrm>
          <a:prstGeom prst="roundRect">
            <a:avLst>
              <a:gd name="adj" fmla="val 23706"/>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200" b="1">
                <a:solidFill>
                  <a:schemeClr val="tx1"/>
                </a:solidFill>
                <a:ea typeface="新細明體"/>
              </a:rPr>
              <a:t>PCIe Gen3 x8</a:t>
            </a:r>
          </a:p>
          <a:p>
            <a:pPr algn="ctr"/>
            <a:r>
              <a:rPr kumimoji="1" lang="en-US" altLang="zh-TW" sz="1200" b="1">
                <a:solidFill>
                  <a:schemeClr val="tx1"/>
                </a:solidFill>
                <a:ea typeface="新細明體"/>
              </a:rPr>
              <a:t>(64Gbs) </a:t>
            </a:r>
            <a:endParaRPr kumimoji="1" lang="zh-TW" altLang="en-US" sz="1200" b="1">
              <a:solidFill>
                <a:schemeClr val="tx1"/>
              </a:solidFill>
            </a:endParaRPr>
          </a:p>
        </p:txBody>
      </p:sp>
    </p:spTree>
    <p:extLst>
      <p:ext uri="{BB962C8B-B14F-4D97-AF65-F5344CB8AC3E}">
        <p14:creationId xmlns:p14="http://schemas.microsoft.com/office/powerpoint/2010/main" val="4030298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D09F351-91DC-274C-86AE-E46B0CFDD12D}"/>
              </a:ext>
            </a:extLst>
          </p:cNvPr>
          <p:cNvSpPr>
            <a:spLocks noGrp="1"/>
          </p:cNvSpPr>
          <p:nvPr>
            <p:ph type="title"/>
          </p:nvPr>
        </p:nvSpPr>
        <p:spPr/>
        <p:txBody>
          <a:bodyPr/>
          <a:lstStyle/>
          <a:p>
            <a:r>
              <a:rPr kumimoji="1" lang="en-US" altLang="zh-TW"/>
              <a:t>TS-h2490FU </a:t>
            </a:r>
            <a:r>
              <a:rPr kumimoji="1" lang="en-US" altLang="zh-TW" err="1"/>
              <a:t>NVMe</a:t>
            </a:r>
            <a:r>
              <a:rPr kumimoji="1" lang="en-US" altLang="zh-TW"/>
              <a:t> </a:t>
            </a:r>
            <a:r>
              <a:rPr kumimoji="1" lang="zh-TW" altLang="en-US"/>
              <a:t>全快閃系統 </a:t>
            </a:r>
            <a:br>
              <a:rPr kumimoji="1" lang="en-US" altLang="zh-TW"/>
            </a:br>
            <a:r>
              <a:rPr kumimoji="1" lang="zh-TW" altLang="en-US"/>
              <a:t>每顆</a:t>
            </a:r>
            <a:r>
              <a:rPr kumimoji="1" lang="en-US" altLang="zh-TW"/>
              <a:t> SSD </a:t>
            </a:r>
            <a:r>
              <a:rPr kumimoji="1" lang="zh-TW" altLang="en-US"/>
              <a:t>頻寬高達</a:t>
            </a:r>
            <a:r>
              <a:rPr kumimoji="1" lang="en-US" altLang="zh-TW"/>
              <a:t> 32Gb/s</a:t>
            </a:r>
            <a:endParaRPr kumimoji="1" lang="zh-TW" altLang="en-US"/>
          </a:p>
        </p:txBody>
      </p:sp>
      <p:sp>
        <p:nvSpPr>
          <p:cNvPr id="45" name="文字方塊 44">
            <a:extLst>
              <a:ext uri="{FF2B5EF4-FFF2-40B4-BE49-F238E27FC236}">
                <a16:creationId xmlns:a16="http://schemas.microsoft.com/office/drawing/2014/main" id="{4E1E9BE0-D888-1742-925D-A56DBC279DCC}"/>
              </a:ext>
            </a:extLst>
          </p:cNvPr>
          <p:cNvSpPr txBox="1"/>
          <p:nvPr/>
        </p:nvSpPr>
        <p:spPr>
          <a:xfrm>
            <a:off x="784395" y="1321782"/>
            <a:ext cx="7575215" cy="707886"/>
          </a:xfrm>
          <a:prstGeom prst="rect">
            <a:avLst/>
          </a:prstGeom>
          <a:noFill/>
        </p:spPr>
        <p:txBody>
          <a:bodyPr wrap="none" lIns="91440" tIns="45720" rIns="91440" bIns="45720" rtlCol="0" anchor="t">
            <a:spAutoFit/>
          </a:bodyPr>
          <a:lstStyle/>
          <a:p>
            <a:pPr algn="ctr"/>
            <a:r>
              <a:rPr kumimoji="1" lang="zh-TW" altLang="en-US" sz="2000">
                <a:latin typeface="微軟正黑體"/>
                <a:ea typeface="微軟正黑體"/>
              </a:rPr>
              <a:t>第二代</a:t>
            </a:r>
            <a:r>
              <a:rPr kumimoji="1" lang="en-US" altLang="zh-TW" sz="2000">
                <a:latin typeface="微軟正黑體"/>
                <a:ea typeface="微軟正黑體"/>
              </a:rPr>
              <a:t> </a:t>
            </a:r>
            <a:r>
              <a:rPr kumimoji="1" lang="zh-TW" altLang="en-US" sz="2000">
                <a:latin typeface="微軟正黑體"/>
                <a:ea typeface="微軟正黑體"/>
              </a:rPr>
              <a:t>AMD EPYC </a:t>
            </a:r>
            <a:r>
              <a:rPr kumimoji="1" lang="en-US" altLang="zh-TW" sz="2000">
                <a:latin typeface="微軟正黑體"/>
                <a:ea typeface="微軟正黑體"/>
              </a:rPr>
              <a:t>(ROME) </a:t>
            </a:r>
            <a:r>
              <a:rPr kumimoji="1" lang="zh-TW" altLang="en-US" sz="2000">
                <a:latin typeface="微軟正黑體"/>
                <a:ea typeface="微軟正黑體"/>
              </a:rPr>
              <a:t>7002</a:t>
            </a:r>
            <a:r>
              <a:rPr kumimoji="1" lang="en-US" altLang="zh-TW" sz="2000">
                <a:latin typeface="微軟正黑體"/>
                <a:ea typeface="微軟正黑體"/>
              </a:rPr>
              <a:t> </a:t>
            </a:r>
            <a:r>
              <a:rPr kumimoji="1" lang="zh-TW" altLang="en-US" sz="2000">
                <a:latin typeface="微軟正黑體"/>
                <a:ea typeface="微軟正黑體"/>
              </a:rPr>
              <a:t>系列偍供高達</a:t>
            </a:r>
            <a:r>
              <a:rPr kumimoji="1" lang="en-US" altLang="zh-TW" sz="2000">
                <a:latin typeface="微軟正黑體"/>
                <a:ea typeface="微軟正黑體"/>
              </a:rPr>
              <a:t> </a:t>
            </a:r>
            <a:r>
              <a:rPr kumimoji="1" lang="zh-TW" altLang="en-US" sz="2000" b="1">
                <a:solidFill>
                  <a:srgbClr val="EE3300"/>
                </a:solidFill>
                <a:latin typeface="微軟正黑體"/>
                <a:ea typeface="微軟正黑體"/>
              </a:rPr>
              <a:t>128個PCIe通道</a:t>
            </a:r>
          </a:p>
          <a:p>
            <a:pPr algn="ctr"/>
            <a:r>
              <a:rPr kumimoji="1" lang="zh-TW" altLang="en-US" sz="2000">
                <a:latin typeface="微軟正黑體"/>
                <a:ea typeface="微軟正黑體"/>
              </a:rPr>
              <a:t>每顆</a:t>
            </a:r>
            <a:r>
              <a:rPr kumimoji="1" lang="en-US" altLang="zh-TW" sz="2000" err="1">
                <a:latin typeface="微軟正黑體"/>
                <a:ea typeface="微軟正黑體"/>
              </a:rPr>
              <a:t>SSD可以</a:t>
            </a:r>
            <a:r>
              <a:rPr kumimoji="1" lang="zh-TW" altLang="en-US" sz="2000">
                <a:latin typeface="微軟正黑體"/>
                <a:ea typeface="微軟正黑體"/>
              </a:rPr>
              <a:t>分配到</a:t>
            </a:r>
            <a:r>
              <a:rPr kumimoji="1" lang="en-US" altLang="zh-TW" sz="2000">
                <a:latin typeface="微軟正黑體"/>
                <a:ea typeface="微軟正黑體"/>
              </a:rPr>
              <a:t>4</a:t>
            </a:r>
            <a:r>
              <a:rPr kumimoji="1" lang="zh-TW" altLang="en-US" sz="2000">
                <a:latin typeface="微軟正黑體"/>
                <a:ea typeface="微軟正黑體"/>
              </a:rPr>
              <a:t>個</a:t>
            </a:r>
            <a:r>
              <a:rPr kumimoji="1" lang="en-US" altLang="zh-TW" sz="2000">
                <a:latin typeface="微軟正黑體"/>
                <a:ea typeface="微軟正黑體"/>
              </a:rPr>
              <a:t>PCIe </a:t>
            </a:r>
            <a:r>
              <a:rPr kumimoji="1" lang="zh-TW" altLang="en-US" sz="2000">
                <a:latin typeface="微軟正黑體"/>
                <a:ea typeface="微軟正黑體"/>
              </a:rPr>
              <a:t>通道頻</a:t>
            </a:r>
            <a:r>
              <a:rPr kumimoji="1" lang="zh-TW" altLang="en-US" sz="2000" b="1">
                <a:latin typeface="微軟正黑體"/>
                <a:ea typeface="微軟正黑體"/>
              </a:rPr>
              <a:t>寬</a:t>
            </a:r>
            <a:r>
              <a:rPr kumimoji="1" lang="en-US" altLang="zh-TW" sz="2000" b="1">
                <a:latin typeface="微軟正黑體"/>
                <a:ea typeface="微軟正黑體"/>
              </a:rPr>
              <a:t> </a:t>
            </a:r>
            <a:r>
              <a:rPr kumimoji="1" lang="en-US" altLang="zh-TW" sz="2000" b="1">
                <a:solidFill>
                  <a:srgbClr val="FF0000"/>
                </a:solidFill>
                <a:latin typeface="微軟正黑體"/>
                <a:ea typeface="微軟正黑體"/>
              </a:rPr>
              <a:t>(32Ｇb/s)</a:t>
            </a:r>
            <a:endParaRPr lang="zh-TW" altLang="en-US" sz="2000" b="1">
              <a:solidFill>
                <a:srgbClr val="FF0000"/>
              </a:solidFill>
              <a:latin typeface="微軟正黑體"/>
              <a:ea typeface="微軟正黑體"/>
            </a:endParaRPr>
          </a:p>
        </p:txBody>
      </p:sp>
      <p:pic>
        <p:nvPicPr>
          <p:cNvPr id="3" name="圖形 2">
            <a:extLst>
              <a:ext uri="{FF2B5EF4-FFF2-40B4-BE49-F238E27FC236}">
                <a16:creationId xmlns:a16="http://schemas.microsoft.com/office/drawing/2014/main" id="{459137B7-4335-44B2-98CC-D1DC5D5A992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74113" y="2082415"/>
            <a:ext cx="8403187" cy="2963001"/>
          </a:xfrm>
          <a:prstGeom prst="rect">
            <a:avLst/>
          </a:prstGeom>
        </p:spPr>
      </p:pic>
    </p:spTree>
    <p:extLst>
      <p:ext uri="{BB962C8B-B14F-4D97-AF65-F5344CB8AC3E}">
        <p14:creationId xmlns:p14="http://schemas.microsoft.com/office/powerpoint/2010/main" val="1571010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494C5F3-6DB9-9B49-8EA8-0A9907A47ADA}"/>
              </a:ext>
            </a:extLst>
          </p:cNvPr>
          <p:cNvSpPr>
            <a:spLocks noGrp="1"/>
          </p:cNvSpPr>
          <p:nvPr>
            <p:ph type="title"/>
          </p:nvPr>
        </p:nvSpPr>
        <p:spPr/>
        <p:txBody>
          <a:bodyPr/>
          <a:lstStyle/>
          <a:p>
            <a:r>
              <a:rPr kumimoji="1" lang="zh-TW" altLang="en-US">
                <a:latin typeface="微軟正黑體"/>
                <a:ea typeface="微軟正黑體"/>
              </a:rPr>
              <a:t>什麼是</a:t>
            </a:r>
            <a:r>
              <a:rPr kumimoji="1" lang="en-US" altLang="zh-TW">
                <a:latin typeface="微軟正黑體"/>
                <a:ea typeface="微軟正黑體"/>
              </a:rPr>
              <a:t> SSD </a:t>
            </a:r>
            <a:r>
              <a:rPr kumimoji="1" lang="zh-TW" altLang="en-US">
                <a:latin typeface="微軟正黑體"/>
                <a:ea typeface="微軟正黑體"/>
              </a:rPr>
              <a:t>使用壽命</a:t>
            </a:r>
            <a:r>
              <a:rPr kumimoji="1" lang="en-US" altLang="zh-TW">
                <a:latin typeface="微軟正黑體"/>
                <a:ea typeface="微軟正黑體"/>
              </a:rPr>
              <a:t>?</a:t>
            </a:r>
            <a:endParaRPr kumimoji="1" lang="zh-TW" altLang="en-US"/>
          </a:p>
        </p:txBody>
      </p:sp>
      <p:sp>
        <p:nvSpPr>
          <p:cNvPr id="5" name="文字方塊 4">
            <a:extLst>
              <a:ext uri="{FF2B5EF4-FFF2-40B4-BE49-F238E27FC236}">
                <a16:creationId xmlns:a16="http://schemas.microsoft.com/office/drawing/2014/main" id="{DE36A708-5961-C24D-B004-525FEA6DBA4B}"/>
              </a:ext>
            </a:extLst>
          </p:cNvPr>
          <p:cNvSpPr txBox="1"/>
          <p:nvPr/>
        </p:nvSpPr>
        <p:spPr>
          <a:xfrm>
            <a:off x="323763" y="1406057"/>
            <a:ext cx="8221750" cy="646331"/>
          </a:xfrm>
          <a:prstGeom prst="rect">
            <a:avLst/>
          </a:prstGeom>
          <a:noFill/>
        </p:spPr>
        <p:txBody>
          <a:bodyPr wrap="square" rtlCol="0">
            <a:spAutoFit/>
          </a:bodyPr>
          <a:lstStyle/>
          <a:p>
            <a:pPr marL="285750" indent="-285750">
              <a:buFont typeface="Arial" panose="020B0604020202020204" pitchFamily="34" charset="0"/>
              <a:buChar char="•"/>
            </a:pPr>
            <a:r>
              <a:rPr kumimoji="1" lang="en-US" altLang="zh-TW">
                <a:latin typeface="微軟正黑體" panose="020B0604030504040204" pitchFamily="34" charset="-120"/>
                <a:ea typeface="微軟正黑體" panose="020B0604030504040204" pitchFamily="34" charset="-120"/>
              </a:rPr>
              <a:t>SSD</a:t>
            </a:r>
            <a:r>
              <a:rPr kumimoji="1" lang="zh-TW" altLang="en-US">
                <a:latin typeface="微軟正黑體" panose="020B0604030504040204" pitchFamily="34" charset="-120"/>
                <a:ea typeface="微軟正黑體" panose="020B0604030504040204" pitchFamily="34" charset="-120"/>
              </a:rPr>
              <a:t>的使用壽命就是可寫入資料的總容量，總容量用完就代表</a:t>
            </a:r>
            <a:r>
              <a:rPr kumimoji="1" lang="en-US" altLang="zh-TW">
                <a:latin typeface="微軟正黑體" panose="020B0604030504040204" pitchFamily="34" charset="-120"/>
                <a:ea typeface="微軟正黑體" panose="020B0604030504040204" pitchFamily="34" charset="-120"/>
              </a:rPr>
              <a:t>SSD</a:t>
            </a:r>
            <a:r>
              <a:rPr kumimoji="1" lang="zh-TW" altLang="en-US">
                <a:latin typeface="微軟正黑體" panose="020B0604030504040204" pitchFamily="34" charset="-120"/>
                <a:ea typeface="微軟正黑體" panose="020B0604030504040204" pitchFamily="34" charset="-120"/>
              </a:rPr>
              <a:t>壽命結束</a:t>
            </a:r>
            <a:endParaRPr kumimoji="1" lang="en-US" altLang="zh-TW">
              <a:latin typeface="微軟正黑體" panose="020B0604030504040204" pitchFamily="34" charset="-120"/>
              <a:ea typeface="微軟正黑體" panose="020B0604030504040204" pitchFamily="34" charset="-120"/>
            </a:endParaRPr>
          </a:p>
          <a:p>
            <a:pPr marL="285750" indent="-285750">
              <a:buFont typeface="Arial" panose="020B0604020202020204" pitchFamily="34" charset="0"/>
              <a:buChar char="•"/>
            </a:pPr>
            <a:r>
              <a:rPr kumimoji="1" lang="zh-TW" altLang="en-US">
                <a:latin typeface="微軟正黑體" panose="020B0604030504040204" pitchFamily="34" charset="-120"/>
                <a:ea typeface="微軟正黑體" panose="020B0604030504040204" pitchFamily="34" charset="-120"/>
              </a:rPr>
              <a:t>儲存設備的作業系統</a:t>
            </a:r>
            <a:r>
              <a:rPr kumimoji="1" lang="en-US" altLang="zh-TW">
                <a:latin typeface="微軟正黑體" panose="020B0604030504040204" pitchFamily="34" charset="-120"/>
                <a:ea typeface="微軟正黑體" panose="020B0604030504040204" pitchFamily="34" charset="-120"/>
              </a:rPr>
              <a:t>/</a:t>
            </a:r>
            <a:r>
              <a:rPr kumimoji="1" lang="zh-TW" altLang="en-US">
                <a:latin typeface="微軟正黑體" panose="020B0604030504040204" pitchFamily="34" charset="-120"/>
                <a:ea typeface="微軟正黑體" panose="020B0604030504040204" pitchFamily="34" charset="-120"/>
              </a:rPr>
              <a:t>檔案系統是否具備</a:t>
            </a:r>
            <a:r>
              <a:rPr kumimoji="1" lang="en-US" altLang="zh-TW">
                <a:latin typeface="微軟正黑體" panose="020B0604030504040204" pitchFamily="34" charset="-120"/>
                <a:ea typeface="微軟正黑體" panose="020B0604030504040204" pitchFamily="34" charset="-120"/>
              </a:rPr>
              <a:t>”</a:t>
            </a:r>
            <a:r>
              <a:rPr kumimoji="1" lang="zh-TW" altLang="en-US">
                <a:latin typeface="微軟正黑體" panose="020B0604030504040204" pitchFamily="34" charset="-120"/>
                <a:ea typeface="微軟正黑體" panose="020B0604030504040204" pitchFamily="34" charset="-120"/>
              </a:rPr>
              <a:t>延壽</a:t>
            </a:r>
            <a:r>
              <a:rPr kumimoji="1" lang="en-US" altLang="zh-TW">
                <a:latin typeface="微軟正黑體" panose="020B0604030504040204" pitchFamily="34" charset="-120"/>
                <a:ea typeface="微軟正黑體" panose="020B0604030504040204" pitchFamily="34" charset="-120"/>
              </a:rPr>
              <a:t>”</a:t>
            </a:r>
            <a:r>
              <a:rPr kumimoji="1" lang="zh-TW" altLang="en-US">
                <a:latin typeface="微軟正黑體" panose="020B0604030504040204" pitchFamily="34" charset="-120"/>
                <a:ea typeface="微軟正黑體" panose="020B0604030504040204" pitchFamily="34" charset="-120"/>
              </a:rPr>
              <a:t>的能力？</a:t>
            </a:r>
          </a:p>
        </p:txBody>
      </p:sp>
      <p:pic>
        <p:nvPicPr>
          <p:cNvPr id="9" name="圖片 8">
            <a:extLst>
              <a:ext uri="{FF2B5EF4-FFF2-40B4-BE49-F238E27FC236}">
                <a16:creationId xmlns:a16="http://schemas.microsoft.com/office/drawing/2014/main" id="{D90A9B98-9D00-BE46-942C-3EA3000FB71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34363" y="2905911"/>
            <a:ext cx="6700814" cy="1775924"/>
          </a:xfrm>
          <a:prstGeom prst="rect">
            <a:avLst/>
          </a:prstGeom>
        </p:spPr>
      </p:pic>
      <p:sp>
        <p:nvSpPr>
          <p:cNvPr id="12" name="矩形 11">
            <a:extLst>
              <a:ext uri="{FF2B5EF4-FFF2-40B4-BE49-F238E27FC236}">
                <a16:creationId xmlns:a16="http://schemas.microsoft.com/office/drawing/2014/main" id="{7ECA929C-1A30-7A4B-8ED8-5199CE41D475}"/>
              </a:ext>
            </a:extLst>
          </p:cNvPr>
          <p:cNvSpPr/>
          <p:nvPr/>
        </p:nvSpPr>
        <p:spPr>
          <a:xfrm>
            <a:off x="2498271" y="3396344"/>
            <a:ext cx="672632" cy="604156"/>
          </a:xfrm>
          <a:prstGeom prst="rect">
            <a:avLst/>
          </a:prstGeom>
          <a:noFill/>
          <a:ln w="254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a:solidFill>
                <a:srgbClr val="FF6600"/>
              </a:solidFill>
            </a:endParaRPr>
          </a:p>
        </p:txBody>
      </p:sp>
      <p:cxnSp>
        <p:nvCxnSpPr>
          <p:cNvPr id="13" name="直線箭頭接點 12">
            <a:extLst>
              <a:ext uri="{FF2B5EF4-FFF2-40B4-BE49-F238E27FC236}">
                <a16:creationId xmlns:a16="http://schemas.microsoft.com/office/drawing/2014/main" id="{45A724E2-D9F4-2940-A12B-BFF36693ADF7}"/>
              </a:ext>
            </a:extLst>
          </p:cNvPr>
          <p:cNvCxnSpPr>
            <a:cxnSpLocks/>
            <a:stCxn id="12" idx="0"/>
          </p:cNvCxnSpPr>
          <p:nvPr/>
        </p:nvCxnSpPr>
        <p:spPr>
          <a:xfrm flipV="1">
            <a:off x="2834587" y="2905911"/>
            <a:ext cx="0" cy="490433"/>
          </a:xfrm>
          <a:prstGeom prst="straightConnector1">
            <a:avLst/>
          </a:prstGeom>
          <a:ln w="25400">
            <a:solidFill>
              <a:srgbClr val="FF6600"/>
            </a:solidFill>
            <a:tailEnd type="triangle"/>
          </a:ln>
        </p:spPr>
        <p:style>
          <a:lnRef idx="1">
            <a:schemeClr val="accent1"/>
          </a:lnRef>
          <a:fillRef idx="0">
            <a:schemeClr val="accent1"/>
          </a:fillRef>
          <a:effectRef idx="0">
            <a:schemeClr val="accent1"/>
          </a:effectRef>
          <a:fontRef idx="minor">
            <a:schemeClr val="tx1"/>
          </a:fontRef>
        </p:style>
      </p:cxnSp>
      <p:sp>
        <p:nvSpPr>
          <p:cNvPr id="4" name="矩形 3">
            <a:extLst>
              <a:ext uri="{FF2B5EF4-FFF2-40B4-BE49-F238E27FC236}">
                <a16:creationId xmlns:a16="http://schemas.microsoft.com/office/drawing/2014/main" id="{5395591B-9642-024E-A725-C55EF953739E}"/>
              </a:ext>
            </a:extLst>
          </p:cNvPr>
          <p:cNvSpPr/>
          <p:nvPr/>
        </p:nvSpPr>
        <p:spPr>
          <a:xfrm>
            <a:off x="234364" y="4743390"/>
            <a:ext cx="6700814" cy="338554"/>
          </a:xfrm>
          <a:prstGeom prst="rect">
            <a:avLst/>
          </a:prstGeom>
        </p:spPr>
        <p:txBody>
          <a:bodyPr wrap="square">
            <a:spAutoFit/>
          </a:bodyPr>
          <a:lstStyle/>
          <a:p>
            <a:r>
              <a:rPr lang="en-US" altLang="zh-TW" sz="800"/>
              <a:t>Data source: </a:t>
            </a:r>
            <a:r>
              <a:rPr lang="zh-TW" altLang="en-US" sz="800"/>
              <a:t>https://documents.westerndigital.com/content/dam/doc-library/en_us/assets/public/western-digital/product/data-center-drives/ultrastar-nvme-series/data-sheet-ultrastar-dc-sn640.pdf</a:t>
            </a:r>
          </a:p>
        </p:txBody>
      </p:sp>
      <p:pic>
        <p:nvPicPr>
          <p:cNvPr id="10" name="圖片 9">
            <a:extLst>
              <a:ext uri="{FF2B5EF4-FFF2-40B4-BE49-F238E27FC236}">
                <a16:creationId xmlns:a16="http://schemas.microsoft.com/office/drawing/2014/main" id="{A3712F2B-9D14-4400-A1C1-0955937EEE2B}"/>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772956" y="2676169"/>
            <a:ext cx="2006046" cy="2467331"/>
          </a:xfrm>
          <a:prstGeom prst="rect">
            <a:avLst/>
          </a:prstGeom>
          <a:effectLst>
            <a:outerShdw blurRad="368300" dist="177800" dir="13500000" algn="br" rotWithShape="0">
              <a:prstClr val="black">
                <a:alpha val="34000"/>
              </a:prstClr>
            </a:outerShdw>
          </a:effectLst>
        </p:spPr>
      </p:pic>
      <p:sp>
        <p:nvSpPr>
          <p:cNvPr id="6" name="矩形: 圓角 22">
            <a:extLst>
              <a:ext uri="{FF2B5EF4-FFF2-40B4-BE49-F238E27FC236}">
                <a16:creationId xmlns:a16="http://schemas.microsoft.com/office/drawing/2014/main" id="{B595104E-C5A1-484E-89FB-49BAEEA95013}"/>
              </a:ext>
            </a:extLst>
          </p:cNvPr>
          <p:cNvSpPr/>
          <p:nvPr/>
        </p:nvSpPr>
        <p:spPr>
          <a:xfrm>
            <a:off x="459077" y="2163630"/>
            <a:ext cx="5223806" cy="646331"/>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177800"/>
            <a:r>
              <a:rPr kumimoji="1" lang="zh-TW" altLang="en-US" sz="1400" b="1">
                <a:solidFill>
                  <a:srgbClr val="FF6600"/>
                </a:solidFill>
                <a:latin typeface="微軟正黑體" panose="020B0604030504040204" pitchFamily="34" charset="-120"/>
                <a:ea typeface="微軟正黑體" panose="020B0604030504040204" pitchFamily="34" charset="-120"/>
              </a:rPr>
              <a:t>範例：一顆</a:t>
            </a:r>
            <a:r>
              <a:rPr kumimoji="1" lang="en-US" altLang="zh-TW" sz="1400" b="1">
                <a:solidFill>
                  <a:srgbClr val="FF6600"/>
                </a:solidFill>
                <a:latin typeface="微軟正黑體" panose="020B0604030504040204" pitchFamily="34" charset="-120"/>
                <a:ea typeface="微軟正黑體" panose="020B0604030504040204" pitchFamily="34" charset="-120"/>
              </a:rPr>
              <a:t>800GB 2DW/D </a:t>
            </a:r>
            <a:r>
              <a:rPr kumimoji="1" lang="zh-TW" altLang="en-US" sz="1400" b="1">
                <a:solidFill>
                  <a:srgbClr val="FF6600"/>
                </a:solidFill>
                <a:latin typeface="微軟正黑體" panose="020B0604030504040204" pitchFamily="34" charset="-120"/>
                <a:ea typeface="微軟正黑體" panose="020B0604030504040204" pitchFamily="34" charset="-120"/>
              </a:rPr>
              <a:t>提供 </a:t>
            </a:r>
            <a:r>
              <a:rPr kumimoji="1" lang="en-US" altLang="zh-TW" sz="1400" b="1">
                <a:solidFill>
                  <a:srgbClr val="FF6600"/>
                </a:solidFill>
                <a:latin typeface="微軟正黑體" panose="020B0604030504040204" pitchFamily="34" charset="-120"/>
                <a:ea typeface="微軟正黑體" panose="020B0604030504040204" pitchFamily="34" charset="-120"/>
              </a:rPr>
              <a:t>7x24 </a:t>
            </a:r>
            <a:r>
              <a:rPr kumimoji="1" lang="zh-TW" altLang="en-US" sz="1400" b="1">
                <a:solidFill>
                  <a:srgbClr val="FF6600"/>
                </a:solidFill>
                <a:latin typeface="微軟正黑體" panose="020B0604030504040204" pitchFamily="34" charset="-120"/>
                <a:ea typeface="微軟正黑體" panose="020B0604030504040204" pitchFamily="34" charset="-120"/>
              </a:rPr>
              <a:t>五年保固的</a:t>
            </a:r>
            <a:r>
              <a:rPr kumimoji="1" lang="en-US" altLang="zh-TW" sz="1400" b="1">
                <a:solidFill>
                  <a:srgbClr val="FF6600"/>
                </a:solidFill>
                <a:latin typeface="微軟正黑體" panose="020B0604030504040204" pitchFamily="34" charset="-120"/>
                <a:ea typeface="微軟正黑體" panose="020B0604030504040204" pitchFamily="34" charset="-120"/>
              </a:rPr>
              <a:t>SSD</a:t>
            </a:r>
          </a:p>
          <a:p>
            <a:pPr marL="177800"/>
            <a:r>
              <a:rPr kumimoji="1" lang="zh-TW" altLang="en-US" sz="1400" b="1">
                <a:solidFill>
                  <a:srgbClr val="FF6600"/>
                </a:solidFill>
                <a:latin typeface="微軟正黑體"/>
                <a:ea typeface="微軟正黑體"/>
              </a:rPr>
              <a:t>壽命 </a:t>
            </a:r>
            <a:r>
              <a:rPr kumimoji="1" lang="en-US" altLang="zh-TW" sz="1400" b="1">
                <a:solidFill>
                  <a:srgbClr val="FF6600"/>
                </a:solidFill>
                <a:latin typeface="微軟正黑體"/>
                <a:ea typeface="微軟正黑體"/>
              </a:rPr>
              <a:t>= 800(GB) * 2 (DW/D) * 365 (</a:t>
            </a:r>
            <a:r>
              <a:rPr kumimoji="1" lang="zh-TW" altLang="en-US" sz="1400" b="1">
                <a:solidFill>
                  <a:srgbClr val="FF6600"/>
                </a:solidFill>
                <a:latin typeface="微軟正黑體"/>
                <a:ea typeface="微軟正黑體"/>
              </a:rPr>
              <a:t>天</a:t>
            </a:r>
            <a:r>
              <a:rPr kumimoji="1" lang="en-US" altLang="zh-TW" sz="1400" b="1">
                <a:solidFill>
                  <a:srgbClr val="FF6600"/>
                </a:solidFill>
                <a:latin typeface="微軟正黑體"/>
                <a:ea typeface="微軟正黑體"/>
              </a:rPr>
              <a:t>) * 5 (</a:t>
            </a:r>
            <a:r>
              <a:rPr kumimoji="1" lang="zh-TW" altLang="en-US" sz="1400" b="1">
                <a:solidFill>
                  <a:srgbClr val="FF6600"/>
                </a:solidFill>
                <a:latin typeface="微軟正黑體"/>
                <a:ea typeface="微軟正黑體"/>
              </a:rPr>
              <a:t>年</a:t>
            </a:r>
            <a:r>
              <a:rPr kumimoji="1" lang="en-US" altLang="zh-TW" sz="1400" b="1">
                <a:solidFill>
                  <a:srgbClr val="FF6600"/>
                </a:solidFill>
                <a:latin typeface="微軟正黑體"/>
                <a:ea typeface="微軟正黑體"/>
              </a:rPr>
              <a:t>) = 2920 TBW</a:t>
            </a:r>
            <a:endParaRPr lang="en-US" altLang="zh-TW" sz="1400" b="1">
              <a:solidFill>
                <a:srgbClr val="FF6600"/>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203066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群組 5">
            <a:extLst>
              <a:ext uri="{FF2B5EF4-FFF2-40B4-BE49-F238E27FC236}">
                <a16:creationId xmlns:a16="http://schemas.microsoft.com/office/drawing/2014/main" id="{93BD5937-A4E7-4E46-83ED-E59581CA19D0}"/>
              </a:ext>
            </a:extLst>
          </p:cNvPr>
          <p:cNvGrpSpPr/>
          <p:nvPr/>
        </p:nvGrpSpPr>
        <p:grpSpPr>
          <a:xfrm>
            <a:off x="3530746" y="3410415"/>
            <a:ext cx="2768139" cy="763810"/>
            <a:chOff x="3240967" y="3311463"/>
            <a:chExt cx="2474995" cy="1018413"/>
          </a:xfrm>
        </p:grpSpPr>
        <p:sp>
          <p:nvSpPr>
            <p:cNvPr id="7" name="Google Shape;451;p24">
              <a:extLst>
                <a:ext uri="{FF2B5EF4-FFF2-40B4-BE49-F238E27FC236}">
                  <a16:creationId xmlns:a16="http://schemas.microsoft.com/office/drawing/2014/main" id="{ADE4DAC6-E789-E542-A229-E66E3451EFEC}"/>
                </a:ext>
              </a:extLst>
            </p:cNvPr>
            <p:cNvSpPr/>
            <p:nvPr/>
          </p:nvSpPr>
          <p:spPr>
            <a:xfrm>
              <a:off x="3240967" y="3311463"/>
              <a:ext cx="1900938" cy="1018413"/>
            </a:xfrm>
            <a:prstGeom prst="rightArrow">
              <a:avLst>
                <a:gd name="adj1" fmla="val 50000"/>
                <a:gd name="adj2" fmla="val 50000"/>
              </a:avLst>
            </a:prstGeom>
            <a:gradFill flip="none" rotWithShape="1">
              <a:gsLst>
                <a:gs pos="0">
                  <a:srgbClr val="FF6600">
                    <a:alpha val="23000"/>
                  </a:srgbClr>
                </a:gs>
                <a:gs pos="37000">
                  <a:srgbClr val="FF6600"/>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lang="en-US" sz="1050">
                <a:solidFill>
                  <a:schemeClr val="bg1"/>
                </a:solidFill>
                <a:cs typeface="+mn-ea"/>
                <a:sym typeface="+mn-lt"/>
              </a:endParaRPr>
            </a:p>
          </p:txBody>
        </p:sp>
        <p:sp>
          <p:nvSpPr>
            <p:cNvPr id="8" name="Google Shape;458;p24">
              <a:extLst>
                <a:ext uri="{FF2B5EF4-FFF2-40B4-BE49-F238E27FC236}">
                  <a16:creationId xmlns:a16="http://schemas.microsoft.com/office/drawing/2014/main" id="{F2C9DCC5-FF52-9942-B9C2-634D6FA8AB05}"/>
                </a:ext>
              </a:extLst>
            </p:cNvPr>
            <p:cNvSpPr/>
            <p:nvPr/>
          </p:nvSpPr>
          <p:spPr>
            <a:xfrm>
              <a:off x="3815024" y="3568990"/>
              <a:ext cx="1900938" cy="491799"/>
            </a:xfrm>
            <a:prstGeom prst="rect">
              <a:avLst/>
            </a:prstGeom>
            <a:noFill/>
            <a:ln>
              <a:noFill/>
            </a:ln>
          </p:spPr>
          <p:txBody>
            <a:bodyPr spcFirstLastPara="1" wrap="square" lIns="68569" tIns="68569" rIns="68569" bIns="68569" anchor="ctr" anchorCtr="0">
              <a:noAutofit/>
            </a:bodyPr>
            <a:lstStyle/>
            <a:p>
              <a:pPr>
                <a:buClr>
                  <a:srgbClr val="D8D8D8"/>
                </a:buClr>
                <a:buSzPts val="1200"/>
              </a:pPr>
              <a:r>
                <a:rPr lang="en-US" sz="1400" b="1" err="1">
                  <a:solidFill>
                    <a:schemeClr val="bg1"/>
                  </a:solidFill>
                  <a:latin typeface="微軟正黑體" panose="020B0604030504040204" pitchFamily="34" charset="-120"/>
                  <a:ea typeface="微軟正黑體" panose="020B0604030504040204" pitchFamily="34" charset="-120"/>
                  <a:cs typeface="Arial" panose="020B0604020202020204" pitchFamily="34" charset="0"/>
                  <a:sym typeface="+mn-lt"/>
                </a:rPr>
                <a:t>資料縮減技術</a:t>
              </a:r>
              <a:endParaRPr lang="en-US" sz="1400" b="1">
                <a:solidFill>
                  <a:schemeClr val="bg1"/>
                </a:solidFill>
                <a:latin typeface="微軟正黑體" panose="020B0604030504040204" pitchFamily="34" charset="-120"/>
                <a:ea typeface="微軟正黑體" panose="020B0604030504040204" pitchFamily="34" charset="-120"/>
                <a:cs typeface="Arial" panose="020B0604020202020204" pitchFamily="34" charset="0"/>
                <a:sym typeface="+mn-lt"/>
              </a:endParaRPr>
            </a:p>
          </p:txBody>
        </p:sp>
      </p:grpSp>
      <p:sp>
        <p:nvSpPr>
          <p:cNvPr id="2" name="標題 1">
            <a:extLst>
              <a:ext uri="{FF2B5EF4-FFF2-40B4-BE49-F238E27FC236}">
                <a16:creationId xmlns:a16="http://schemas.microsoft.com/office/drawing/2014/main" id="{5ACC40A4-4AD3-284C-8F8E-462E0E9253BD}"/>
              </a:ext>
            </a:extLst>
          </p:cNvPr>
          <p:cNvSpPr>
            <a:spLocks noGrp="1"/>
          </p:cNvSpPr>
          <p:nvPr>
            <p:ph type="title"/>
          </p:nvPr>
        </p:nvSpPr>
        <p:spPr/>
        <p:txBody>
          <a:bodyPr>
            <a:normAutofit/>
          </a:bodyPr>
          <a:lstStyle/>
          <a:p>
            <a:r>
              <a:rPr kumimoji="1" lang="en-US" altLang="zh-TW" sz="3400">
                <a:latin typeface="微軟正黑體"/>
                <a:ea typeface="微軟正黑體"/>
              </a:rPr>
              <a:t>QNAP </a:t>
            </a:r>
            <a:r>
              <a:rPr kumimoji="1" lang="zh-TW" altLang="en-US" sz="3400">
                <a:latin typeface="微軟正黑體"/>
                <a:ea typeface="微軟正黑體"/>
              </a:rPr>
              <a:t>資料縮減技術能再延長</a:t>
            </a:r>
            <a:r>
              <a:rPr kumimoji="1" lang="en-US" altLang="zh-TW" sz="3400">
                <a:latin typeface="微軟正黑體"/>
                <a:ea typeface="微軟正黑體"/>
              </a:rPr>
              <a:t>SSD</a:t>
            </a:r>
            <a:r>
              <a:rPr kumimoji="1" lang="zh-TW" altLang="en-US" sz="3400">
                <a:latin typeface="微軟正黑體"/>
                <a:ea typeface="微軟正黑體"/>
              </a:rPr>
              <a:t>使用壽命</a:t>
            </a:r>
          </a:p>
        </p:txBody>
      </p:sp>
      <p:sp>
        <p:nvSpPr>
          <p:cNvPr id="3" name="矩形 2">
            <a:extLst>
              <a:ext uri="{FF2B5EF4-FFF2-40B4-BE49-F238E27FC236}">
                <a16:creationId xmlns:a16="http://schemas.microsoft.com/office/drawing/2014/main" id="{7FFCCB30-915C-0041-A73E-512FF8070CE3}"/>
              </a:ext>
            </a:extLst>
          </p:cNvPr>
          <p:cNvSpPr/>
          <p:nvPr/>
        </p:nvSpPr>
        <p:spPr>
          <a:xfrm>
            <a:off x="854977" y="1617503"/>
            <a:ext cx="7578955" cy="1015663"/>
          </a:xfrm>
          <a:prstGeom prst="rect">
            <a:avLst/>
          </a:prstGeom>
        </p:spPr>
        <p:txBody>
          <a:bodyPr wrap="square" anchor="t">
            <a:spAutoFit/>
          </a:bodyPr>
          <a:lstStyle/>
          <a:p>
            <a:r>
              <a:rPr lang="zh-TW" altLang="en-US" sz="2000">
                <a:latin typeface="Microsoft JhengHei"/>
                <a:ea typeface="Microsoft JhengHei"/>
              </a:rPr>
              <a:t>資料縮減技術可降低實際寫入</a:t>
            </a:r>
            <a:r>
              <a:rPr lang="en-US" altLang="zh-TW" sz="2000">
                <a:latin typeface="Microsoft JhengHei"/>
                <a:ea typeface="新細明體"/>
              </a:rPr>
              <a:t>SSD</a:t>
            </a:r>
            <a:r>
              <a:rPr lang="zh-TW" altLang="en-US" sz="2000">
                <a:latin typeface="Microsoft JhengHei"/>
                <a:ea typeface="Microsoft JhengHei"/>
              </a:rPr>
              <a:t>的資料量，除了讓單位</a:t>
            </a:r>
            <a:r>
              <a:rPr lang="en-US" altLang="zh-TW" sz="2000">
                <a:latin typeface="Microsoft JhengHei"/>
                <a:ea typeface="新細明體"/>
              </a:rPr>
              <a:t>SSD</a:t>
            </a:r>
            <a:r>
              <a:rPr lang="zh-TW" altLang="en-US" sz="2000">
                <a:latin typeface="Microsoft JhengHei"/>
                <a:ea typeface="Microsoft JhengHei"/>
              </a:rPr>
              <a:t>可儲存更多資料外，更因為實際寫入資料的減少也就相當於</a:t>
            </a:r>
            <a:r>
              <a:rPr lang="en-US" altLang="zh-TW" sz="2000">
                <a:latin typeface="Microsoft JhengHei"/>
                <a:ea typeface="新細明體"/>
              </a:rPr>
              <a:t>SSD</a:t>
            </a:r>
            <a:r>
              <a:rPr lang="zh-TW" altLang="en-US" sz="2000">
                <a:latin typeface="Microsoft JhengHei"/>
                <a:ea typeface="Microsoft JhengHei"/>
              </a:rPr>
              <a:t>壽命延長，讓企業的投資報酬率大幅提昇。</a:t>
            </a:r>
            <a:endParaRPr lang="en-US" altLang="zh-TW" sz="2000">
              <a:latin typeface="Microsoft JhengHei"/>
              <a:ea typeface="Microsoft JhengHei"/>
            </a:endParaRPr>
          </a:p>
        </p:txBody>
      </p:sp>
      <p:graphicFrame>
        <p:nvGraphicFramePr>
          <p:cNvPr id="4" name="表格 19">
            <a:extLst>
              <a:ext uri="{FF2B5EF4-FFF2-40B4-BE49-F238E27FC236}">
                <a16:creationId xmlns:a16="http://schemas.microsoft.com/office/drawing/2014/main" id="{41482495-EB55-8E48-A246-DA2349D5CF0A}"/>
              </a:ext>
            </a:extLst>
          </p:cNvPr>
          <p:cNvGraphicFramePr>
            <a:graphicFrameLocks noGrp="1"/>
          </p:cNvGraphicFramePr>
          <p:nvPr>
            <p:extLst>
              <p:ext uri="{D42A27DB-BD31-4B8C-83A1-F6EECF244321}">
                <p14:modId xmlns:p14="http://schemas.microsoft.com/office/powerpoint/2010/main" val="582207662"/>
              </p:ext>
            </p:extLst>
          </p:nvPr>
        </p:nvGraphicFramePr>
        <p:xfrm>
          <a:off x="1753142" y="3091825"/>
          <a:ext cx="1845071" cy="1479378"/>
        </p:xfrm>
        <a:graphic>
          <a:graphicData uri="http://schemas.openxmlformats.org/drawingml/2006/table">
            <a:tbl>
              <a:tblPr>
                <a:noFill/>
              </a:tblPr>
              <a:tblGrid>
                <a:gridCol w="381445">
                  <a:extLst>
                    <a:ext uri="{9D8B030D-6E8A-4147-A177-3AD203B41FA5}">
                      <a16:colId xmlns:a16="http://schemas.microsoft.com/office/drawing/2014/main" val="3688582454"/>
                    </a:ext>
                  </a:extLst>
                </a:gridCol>
                <a:gridCol w="365511">
                  <a:extLst>
                    <a:ext uri="{9D8B030D-6E8A-4147-A177-3AD203B41FA5}">
                      <a16:colId xmlns:a16="http://schemas.microsoft.com/office/drawing/2014/main" val="2398549838"/>
                    </a:ext>
                  </a:extLst>
                </a:gridCol>
                <a:gridCol w="365511">
                  <a:extLst>
                    <a:ext uri="{9D8B030D-6E8A-4147-A177-3AD203B41FA5}">
                      <a16:colId xmlns:a16="http://schemas.microsoft.com/office/drawing/2014/main" val="1792294720"/>
                    </a:ext>
                  </a:extLst>
                </a:gridCol>
                <a:gridCol w="357525">
                  <a:extLst>
                    <a:ext uri="{9D8B030D-6E8A-4147-A177-3AD203B41FA5}">
                      <a16:colId xmlns:a16="http://schemas.microsoft.com/office/drawing/2014/main" val="920111225"/>
                    </a:ext>
                  </a:extLst>
                </a:gridCol>
                <a:gridCol w="375079">
                  <a:extLst>
                    <a:ext uri="{9D8B030D-6E8A-4147-A177-3AD203B41FA5}">
                      <a16:colId xmlns:a16="http://schemas.microsoft.com/office/drawing/2014/main" val="2329959556"/>
                    </a:ext>
                  </a:extLst>
                </a:gridCol>
              </a:tblGrid>
              <a:tr h="413213">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92D05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0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C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92D05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chemeClr val="accent1"/>
                    </a:solidFill>
                  </a:tcPr>
                </a:tc>
                <a:extLst>
                  <a:ext uri="{0D108BD9-81ED-4DB2-BD59-A6C34878D82A}">
                    <a16:rowId xmlns:a16="http://schemas.microsoft.com/office/drawing/2014/main" val="538100511"/>
                  </a:ext>
                </a:extLst>
              </a:tr>
              <a:tr h="413213">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C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0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C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0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0000"/>
                    </a:solidFill>
                  </a:tcPr>
                </a:tc>
                <a:extLst>
                  <a:ext uri="{0D108BD9-81ED-4DB2-BD59-A6C34878D82A}">
                    <a16:rowId xmlns:a16="http://schemas.microsoft.com/office/drawing/2014/main" val="2686080963"/>
                  </a:ext>
                </a:extLst>
              </a:tr>
              <a:tr h="413213">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chemeClr val="accent1"/>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C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C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92D05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0000"/>
                    </a:solidFill>
                  </a:tcPr>
                </a:tc>
                <a:extLst>
                  <a:ext uri="{0D108BD9-81ED-4DB2-BD59-A6C34878D82A}">
                    <a16:rowId xmlns:a16="http://schemas.microsoft.com/office/drawing/2014/main" val="3849643803"/>
                  </a:ext>
                </a:extLst>
              </a:tr>
            </a:tbl>
          </a:graphicData>
        </a:graphic>
      </p:graphicFrame>
      <p:sp>
        <p:nvSpPr>
          <p:cNvPr id="5" name="矩形 4">
            <a:extLst>
              <a:ext uri="{FF2B5EF4-FFF2-40B4-BE49-F238E27FC236}">
                <a16:creationId xmlns:a16="http://schemas.microsoft.com/office/drawing/2014/main" id="{B44DDA17-4941-9943-9760-6BE852753962}"/>
              </a:ext>
            </a:extLst>
          </p:cNvPr>
          <p:cNvSpPr/>
          <p:nvPr/>
        </p:nvSpPr>
        <p:spPr>
          <a:xfrm>
            <a:off x="2221284" y="4717189"/>
            <a:ext cx="877163" cy="300082"/>
          </a:xfrm>
          <a:prstGeom prst="rect">
            <a:avLst/>
          </a:prstGeom>
        </p:spPr>
        <p:txBody>
          <a:bodyPr wrap="none">
            <a:spAutoFit/>
          </a:bodyPr>
          <a:lstStyle/>
          <a:p>
            <a:pPr lvl="0">
              <a:buClr>
                <a:srgbClr val="D8D8D8"/>
              </a:buClr>
              <a:buSzPts val="3200"/>
            </a:pPr>
            <a:r>
              <a:rPr lang="zh-TW" altLang="en-US" sz="1350" b="1">
                <a:latin typeface="Arial" panose="020B0604020202020204" pitchFamily="34" charset="0"/>
                <a:ea typeface="微軟正黑體" panose="020B0604030504040204" pitchFamily="34" charset="-120"/>
                <a:sym typeface="Arial" panose="020B0604020202020204" pitchFamily="34" charset="0"/>
              </a:rPr>
              <a:t>原始資料</a:t>
            </a:r>
            <a:endParaRPr lang="en-US" altLang="zh-TW" sz="1350" b="1">
              <a:latin typeface="Arial" panose="020B0604020202020204" pitchFamily="34" charset="0"/>
              <a:ea typeface="微軟正黑體" panose="020B0604030504040204" pitchFamily="34" charset="-120"/>
              <a:sym typeface="Arial" panose="020B0604020202020204" pitchFamily="34" charset="0"/>
            </a:endParaRPr>
          </a:p>
        </p:txBody>
      </p:sp>
      <p:pic>
        <p:nvPicPr>
          <p:cNvPr id="9" name="圖片 8">
            <a:extLst>
              <a:ext uri="{FF2B5EF4-FFF2-40B4-BE49-F238E27FC236}">
                <a16:creationId xmlns:a16="http://schemas.microsoft.com/office/drawing/2014/main" id="{877097C3-1FB1-8F4E-B763-A3BF43F7007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649" b="91447" l="9649" r="91886">
                        <a14:foregroundMark x1="89693" y1="85307" x2="89693" y2="85307"/>
                        <a14:foregroundMark x1="92105" y1="86404" x2="92105" y2="86404"/>
                        <a14:foregroundMark x1="75658" y1="91447" x2="75658" y2="91447"/>
                      </a14:backgroundRemoval>
                    </a14:imgEffect>
                  </a14:imgLayer>
                </a14:imgProps>
              </a:ext>
            </a:extLst>
          </a:blip>
          <a:stretch>
            <a:fillRect/>
          </a:stretch>
        </p:blipFill>
        <p:spPr>
          <a:xfrm>
            <a:off x="5481192" y="2795798"/>
            <a:ext cx="2071432" cy="2071432"/>
          </a:xfrm>
          <a:prstGeom prst="rect">
            <a:avLst/>
          </a:prstGeom>
        </p:spPr>
      </p:pic>
      <p:graphicFrame>
        <p:nvGraphicFramePr>
          <p:cNvPr id="10" name="表格 9">
            <a:extLst>
              <a:ext uri="{FF2B5EF4-FFF2-40B4-BE49-F238E27FC236}">
                <a16:creationId xmlns:a16="http://schemas.microsoft.com/office/drawing/2014/main" id="{BE3B8F39-8C53-9643-B89C-9B833B1BFB21}"/>
              </a:ext>
            </a:extLst>
          </p:cNvPr>
          <p:cNvGraphicFramePr>
            <a:graphicFrameLocks noGrp="1"/>
          </p:cNvGraphicFramePr>
          <p:nvPr>
            <p:extLst>
              <p:ext uri="{D42A27DB-BD31-4B8C-83A1-F6EECF244321}">
                <p14:modId xmlns:p14="http://schemas.microsoft.com/office/powerpoint/2010/main" val="3951020514"/>
              </p:ext>
            </p:extLst>
          </p:nvPr>
        </p:nvGraphicFramePr>
        <p:xfrm>
          <a:off x="5690532" y="3229111"/>
          <a:ext cx="1007024" cy="852702"/>
        </p:xfrm>
        <a:graphic>
          <a:graphicData uri="http://schemas.openxmlformats.org/drawingml/2006/table">
            <a:tbl>
              <a:tblPr>
                <a:noFill/>
              </a:tblPr>
              <a:tblGrid>
                <a:gridCol w="491447">
                  <a:extLst>
                    <a:ext uri="{9D8B030D-6E8A-4147-A177-3AD203B41FA5}">
                      <a16:colId xmlns:a16="http://schemas.microsoft.com/office/drawing/2014/main" val="1656174332"/>
                    </a:ext>
                  </a:extLst>
                </a:gridCol>
                <a:gridCol w="515577">
                  <a:extLst>
                    <a:ext uri="{9D8B030D-6E8A-4147-A177-3AD203B41FA5}">
                      <a16:colId xmlns:a16="http://schemas.microsoft.com/office/drawing/2014/main" val="3335143843"/>
                    </a:ext>
                  </a:extLst>
                </a:gridCol>
              </a:tblGrid>
              <a:tr h="426351">
                <a:tc>
                  <a:txBody>
                    <a:bodyPr/>
                    <a:lstStyle/>
                    <a:p>
                      <a:pPr marL="0" marR="0" lvl="0" indent="0" algn="ctr" rtl="0">
                        <a:lnSpc>
                          <a:spcPct val="100000"/>
                        </a:lnSpc>
                        <a:spcBef>
                          <a:spcPts val="0"/>
                        </a:spcBef>
                        <a:spcAft>
                          <a:spcPts val="0"/>
                        </a:spcAft>
                        <a:buClr>
                          <a:schemeClr val="dk1"/>
                        </a:buClr>
                        <a:buSzPts val="3700"/>
                        <a:buFont typeface="Arial"/>
                        <a:buNone/>
                      </a:pPr>
                      <a:endParaRPr sz="18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21925" marR="121925" marT="60950" marB="60950" anchor="ctr">
                    <a:solidFill>
                      <a:srgbClr val="92D05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sz="18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21925" marR="121925" marT="60950" marB="60950" anchor="ctr">
                    <a:solidFill>
                      <a:schemeClr val="accent1"/>
                    </a:solidFill>
                  </a:tcPr>
                </a:tc>
                <a:extLst>
                  <a:ext uri="{0D108BD9-81ED-4DB2-BD59-A6C34878D82A}">
                    <a16:rowId xmlns:a16="http://schemas.microsoft.com/office/drawing/2014/main" val="3417911550"/>
                  </a:ext>
                </a:extLst>
              </a:tr>
              <a:tr h="426351">
                <a:tc>
                  <a:txBody>
                    <a:bodyPr/>
                    <a:lstStyle/>
                    <a:p>
                      <a:pPr marL="0" marR="0" lvl="0" indent="0" algn="ctr" rtl="0">
                        <a:lnSpc>
                          <a:spcPct val="100000"/>
                        </a:lnSpc>
                        <a:spcBef>
                          <a:spcPts val="0"/>
                        </a:spcBef>
                        <a:spcAft>
                          <a:spcPts val="0"/>
                        </a:spcAft>
                        <a:buClr>
                          <a:schemeClr val="dk1"/>
                        </a:buClr>
                        <a:buSzPts val="3700"/>
                        <a:buFont typeface="Arial"/>
                        <a:buNone/>
                      </a:pPr>
                      <a:endParaRPr sz="18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21925" marR="121925" marT="60950" marB="60950" anchor="ctr">
                    <a:solidFill>
                      <a:srgbClr val="FF0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sz="1800" b="1" u="none" strike="noStrike" cap="none">
                        <a:solidFill>
                          <a:srgbClr val="FFFF00"/>
                        </a:solidFill>
                        <a:latin typeface="Arial" panose="020B0604020202020204" pitchFamily="34" charset="0"/>
                        <a:ea typeface="微軟正黑體" panose="020B0604030504040204" pitchFamily="34" charset="-120"/>
                        <a:sym typeface="Arial" panose="020B0604020202020204" pitchFamily="34" charset="0"/>
                      </a:endParaRPr>
                    </a:p>
                  </a:txBody>
                  <a:tcPr marL="121925" marR="121925" marT="60950" marB="60950" anchor="ctr">
                    <a:solidFill>
                      <a:srgbClr val="FFFF00"/>
                    </a:solidFill>
                  </a:tcPr>
                </a:tc>
                <a:extLst>
                  <a:ext uri="{0D108BD9-81ED-4DB2-BD59-A6C34878D82A}">
                    <a16:rowId xmlns:a16="http://schemas.microsoft.com/office/drawing/2014/main" val="4123657934"/>
                  </a:ext>
                </a:extLst>
              </a:tr>
            </a:tbl>
          </a:graphicData>
        </a:graphic>
      </p:graphicFrame>
      <p:sp>
        <p:nvSpPr>
          <p:cNvPr id="11" name="矩形 10">
            <a:extLst>
              <a:ext uri="{FF2B5EF4-FFF2-40B4-BE49-F238E27FC236}">
                <a16:creationId xmlns:a16="http://schemas.microsoft.com/office/drawing/2014/main" id="{F07EA0EE-4E27-104A-8981-AE8A91DC5CA3}"/>
              </a:ext>
            </a:extLst>
          </p:cNvPr>
          <p:cNvSpPr/>
          <p:nvPr/>
        </p:nvSpPr>
        <p:spPr>
          <a:xfrm>
            <a:off x="5905202" y="4717189"/>
            <a:ext cx="1223412" cy="300082"/>
          </a:xfrm>
          <a:prstGeom prst="rect">
            <a:avLst/>
          </a:prstGeom>
        </p:spPr>
        <p:txBody>
          <a:bodyPr wrap="none">
            <a:spAutoFit/>
          </a:bodyPr>
          <a:lstStyle/>
          <a:p>
            <a:pPr lvl="0">
              <a:buClr>
                <a:srgbClr val="D8D8D8"/>
              </a:buClr>
              <a:buSzPts val="3200"/>
            </a:pPr>
            <a:r>
              <a:rPr lang="zh-TW" altLang="en-US" sz="1350" b="1">
                <a:latin typeface="Arial" panose="020B0604020202020204" pitchFamily="34" charset="0"/>
                <a:ea typeface="微軟正黑體" panose="020B0604030504040204" pitchFamily="34" charset="-120"/>
                <a:sym typeface="Arial" panose="020B0604020202020204" pitchFamily="34" charset="0"/>
              </a:rPr>
              <a:t>實際存入資料</a:t>
            </a:r>
            <a:endParaRPr lang="en-US" altLang="zh-TW" sz="1350" b="1">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166502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DFEC9-A56D-2D48-855E-42F723C004C2}"/>
              </a:ext>
            </a:extLst>
          </p:cNvPr>
          <p:cNvSpPr>
            <a:spLocks noGrp="1"/>
          </p:cNvSpPr>
          <p:nvPr>
            <p:ph type="ctrTitle"/>
          </p:nvPr>
        </p:nvSpPr>
        <p:spPr>
          <a:xfrm>
            <a:off x="389164" y="2203677"/>
            <a:ext cx="6191549" cy="560615"/>
          </a:xfrm>
          <a:solidFill>
            <a:schemeClr val="tx1">
              <a:alpha val="40000"/>
            </a:schemeClr>
          </a:solidFill>
          <a:effectLst/>
        </p:spPr>
        <p:txBody>
          <a:bodyPr/>
          <a:lstStyle/>
          <a:p>
            <a:r>
              <a:rPr lang="en-US">
                <a:solidFill>
                  <a:schemeClr val="bg1"/>
                </a:solidFill>
              </a:rPr>
              <a:t>Better with </a:t>
            </a:r>
            <a:r>
              <a:rPr lang="en-US" err="1">
                <a:solidFill>
                  <a:schemeClr val="bg1"/>
                </a:solidFill>
              </a:rPr>
              <a:t>NVMe</a:t>
            </a:r>
            <a:endParaRPr lang="en-US">
              <a:solidFill>
                <a:schemeClr val="bg1"/>
              </a:solidFill>
            </a:endParaRPr>
          </a:p>
        </p:txBody>
      </p:sp>
      <p:sp>
        <p:nvSpPr>
          <p:cNvPr id="3" name="Subtitle 2">
            <a:extLst>
              <a:ext uri="{FF2B5EF4-FFF2-40B4-BE49-F238E27FC236}">
                <a16:creationId xmlns:a16="http://schemas.microsoft.com/office/drawing/2014/main" id="{5EF5268B-069F-BC4A-810A-25F46571195E}"/>
              </a:ext>
            </a:extLst>
          </p:cNvPr>
          <p:cNvSpPr>
            <a:spLocks noGrp="1"/>
          </p:cNvSpPr>
          <p:nvPr>
            <p:ph type="subTitle" idx="1"/>
          </p:nvPr>
        </p:nvSpPr>
        <p:spPr>
          <a:xfrm>
            <a:off x="400049" y="4039331"/>
            <a:ext cx="8354787" cy="314325"/>
          </a:xfrm>
          <a:solidFill>
            <a:schemeClr val="tx1">
              <a:alpha val="40000"/>
            </a:schemeClr>
          </a:solidFill>
        </p:spPr>
        <p:txBody>
          <a:bodyPr/>
          <a:lstStyle/>
          <a:p>
            <a:r>
              <a:rPr lang="en-US" sz="2400" b="1" err="1">
                <a:solidFill>
                  <a:schemeClr val="bg1"/>
                </a:solidFill>
              </a:rPr>
              <a:t>Ultrastar</a:t>
            </a:r>
            <a:r>
              <a:rPr lang="en-US" sz="2400" b="1">
                <a:solidFill>
                  <a:schemeClr val="bg1"/>
                </a:solidFill>
              </a:rPr>
              <a:t> DC SN640 </a:t>
            </a:r>
            <a:r>
              <a:rPr lang="en-US" sz="2400" b="1" err="1">
                <a:solidFill>
                  <a:schemeClr val="bg1"/>
                </a:solidFill>
              </a:rPr>
              <a:t>NVMe</a:t>
            </a:r>
            <a:r>
              <a:rPr lang="en-US" sz="2400" b="1">
                <a:solidFill>
                  <a:schemeClr val="bg1"/>
                </a:solidFill>
              </a:rPr>
              <a:t> Data Center SSD</a:t>
            </a:r>
          </a:p>
        </p:txBody>
      </p:sp>
      <p:pic>
        <p:nvPicPr>
          <p:cNvPr id="6" name="Picture 5">
            <a:extLst>
              <a:ext uri="{FF2B5EF4-FFF2-40B4-BE49-F238E27FC236}">
                <a16:creationId xmlns:a16="http://schemas.microsoft.com/office/drawing/2014/main" id="{684CA95C-527E-2744-B932-A8F90AD2911B}"/>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272958" y="1195022"/>
            <a:ext cx="1635266" cy="2307431"/>
          </a:xfrm>
          <a:prstGeom prst="rect">
            <a:avLst/>
          </a:prstGeom>
        </p:spPr>
      </p:pic>
      <p:pic>
        <p:nvPicPr>
          <p:cNvPr id="5" name="Picture 4">
            <a:extLst>
              <a:ext uri="{FF2B5EF4-FFF2-40B4-BE49-F238E27FC236}">
                <a16:creationId xmlns:a16="http://schemas.microsoft.com/office/drawing/2014/main" id="{268DA35B-E97B-4312-9E09-33C809416BA3}"/>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6580713" y="642817"/>
            <a:ext cx="2788361" cy="3420389"/>
          </a:xfrm>
          <a:prstGeom prst="rect">
            <a:avLst/>
          </a:prstGeom>
        </p:spPr>
      </p:pic>
    </p:spTree>
    <p:extLst>
      <p:ext uri="{BB962C8B-B14F-4D97-AF65-F5344CB8AC3E}">
        <p14:creationId xmlns:p14="http://schemas.microsoft.com/office/powerpoint/2010/main" val="1045111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4"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0" tIns="0" rIns="0" bIns="0" rtlCol="0" anchor="t" anchorCtr="0">
            <a:noAutofit/>
          </a:bodyPr>
          <a:lstStyle/>
          <a:p>
            <a:r>
              <a:rPr lang="en-GB">
                <a:solidFill>
                  <a:srgbClr val="0070C0"/>
                </a:solidFill>
              </a:rPr>
              <a:t>Why Western Digital?</a:t>
            </a:r>
          </a:p>
        </p:txBody>
      </p:sp>
      <p:sp>
        <p:nvSpPr>
          <p:cNvPr id="4" name="Title 1">
            <a:extLst>
              <a:ext uri="{FF2B5EF4-FFF2-40B4-BE49-F238E27FC236}">
                <a16:creationId xmlns:a16="http://schemas.microsoft.com/office/drawing/2014/main" id="{C9E7E0E1-AAED-B843-A84B-026B8AD25DCD}"/>
              </a:ext>
            </a:extLst>
          </p:cNvPr>
          <p:cNvSpPr txBox="1">
            <a:spLocks/>
          </p:cNvSpPr>
          <p:nvPr/>
        </p:nvSpPr>
        <p:spPr>
          <a:xfrm>
            <a:off x="3783330" y="1108758"/>
            <a:ext cx="4576818" cy="282718"/>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000" b="1" kern="1200">
                <a:solidFill>
                  <a:schemeClr val="accent2">
                    <a:lumMod val="75000"/>
                  </a:schemeClr>
                </a:solidFill>
                <a:latin typeface="Verdana" panose="020B0604030504040204" pitchFamily="34" charset="0"/>
                <a:ea typeface="Verdana" panose="020B0604030504040204" pitchFamily="34" charset="0"/>
                <a:cs typeface="+mj-cs"/>
              </a:defRPr>
            </a:lvl1pPr>
          </a:lstStyle>
          <a:p>
            <a:pPr algn="ctr" defTabSz="685800">
              <a:defRPr/>
            </a:pPr>
            <a:r>
              <a:rPr lang="en-GB" sz="2100">
                <a:solidFill>
                  <a:srgbClr val="0070C0"/>
                </a:solidFill>
              </a:rPr>
              <a:t>..a significant amount of the world’s data resides on Western Digital storage..</a:t>
            </a:r>
          </a:p>
        </p:txBody>
      </p:sp>
      <p:grpSp>
        <p:nvGrpSpPr>
          <p:cNvPr id="3" name="Group 2">
            <a:extLst>
              <a:ext uri="{FF2B5EF4-FFF2-40B4-BE49-F238E27FC236}">
                <a16:creationId xmlns:a16="http://schemas.microsoft.com/office/drawing/2014/main" id="{F7F43DDE-99DE-8F4A-BCDE-3DB9D063B2BA}"/>
              </a:ext>
            </a:extLst>
          </p:cNvPr>
          <p:cNvGrpSpPr/>
          <p:nvPr/>
        </p:nvGrpSpPr>
        <p:grpSpPr>
          <a:xfrm>
            <a:off x="6900609" y="2108582"/>
            <a:ext cx="2243391" cy="2243391"/>
            <a:chOff x="9200812" y="2811442"/>
            <a:chExt cx="2991188" cy="2991188"/>
          </a:xfrm>
        </p:grpSpPr>
        <p:pic>
          <p:nvPicPr>
            <p:cNvPr id="5" name="Picture 4">
              <a:extLst>
                <a:ext uri="{FF2B5EF4-FFF2-40B4-BE49-F238E27FC236}">
                  <a16:creationId xmlns:a16="http://schemas.microsoft.com/office/drawing/2014/main" id="{D353214E-97D9-514F-813A-9A1157792494}"/>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9200812" y="2811442"/>
              <a:ext cx="2991188" cy="2991188"/>
            </a:xfrm>
            <a:prstGeom prst="rect">
              <a:avLst/>
            </a:prstGeom>
          </p:spPr>
        </p:pic>
        <p:sp>
          <p:nvSpPr>
            <p:cNvPr id="6" name="Rectangle 5">
              <a:extLst>
                <a:ext uri="{FF2B5EF4-FFF2-40B4-BE49-F238E27FC236}">
                  <a16:creationId xmlns:a16="http://schemas.microsoft.com/office/drawing/2014/main" id="{D81C0BB8-B9DA-5441-B472-561CF8D29B83}"/>
                </a:ext>
              </a:extLst>
            </p:cNvPr>
            <p:cNvSpPr/>
            <p:nvPr/>
          </p:nvSpPr>
          <p:spPr>
            <a:xfrm>
              <a:off x="10246735" y="5010325"/>
              <a:ext cx="1608816" cy="400109"/>
            </a:xfrm>
            <a:prstGeom prst="rect">
              <a:avLst/>
            </a:prstGeom>
          </p:spPr>
          <p:txBody>
            <a:bodyPr wrap="none">
              <a:spAutoFit/>
            </a:bodyPr>
            <a:lstStyle/>
            <a:p>
              <a:pPr algn="ctr" defTabSz="685800">
                <a:defRPr/>
              </a:pPr>
              <a:r>
                <a:rPr lang="en-GB" sz="1350">
                  <a:solidFill>
                    <a:srgbClr val="00B0F0"/>
                  </a:solidFill>
                  <a:latin typeface="Calibri"/>
                </a:rPr>
                <a:t>*January 2020</a:t>
              </a:r>
            </a:p>
          </p:txBody>
        </p:sp>
      </p:grpSp>
    </p:spTree>
    <p:custDataLst>
      <p:tags r:id="rId1"/>
    </p:custDataLst>
    <p:extLst>
      <p:ext uri="{BB962C8B-B14F-4D97-AF65-F5344CB8AC3E}">
        <p14:creationId xmlns:p14="http://schemas.microsoft.com/office/powerpoint/2010/main" val="3810235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111725B-2043-A342-8268-5C72BD305942}"/>
              </a:ext>
            </a:extLst>
          </p:cNvPr>
          <p:cNvGrpSpPr/>
          <p:nvPr/>
        </p:nvGrpSpPr>
        <p:grpSpPr>
          <a:xfrm>
            <a:off x="1586994" y="539985"/>
            <a:ext cx="4106117" cy="4475894"/>
            <a:chOff x="1083296" y="524382"/>
            <a:chExt cx="5474822" cy="5967858"/>
          </a:xfrm>
        </p:grpSpPr>
        <p:grpSp>
          <p:nvGrpSpPr>
            <p:cNvPr id="6" name="Group 5">
              <a:extLst>
                <a:ext uri="{FF2B5EF4-FFF2-40B4-BE49-F238E27FC236}">
                  <a16:creationId xmlns:a16="http://schemas.microsoft.com/office/drawing/2014/main" id="{35066E9E-A1AA-4902-8748-D463268E1A2A}"/>
                </a:ext>
              </a:extLst>
            </p:cNvPr>
            <p:cNvGrpSpPr/>
            <p:nvPr/>
          </p:nvGrpSpPr>
          <p:grpSpPr>
            <a:xfrm>
              <a:off x="1083296" y="524382"/>
              <a:ext cx="5474822" cy="5967858"/>
              <a:chOff x="1083296" y="524382"/>
              <a:chExt cx="5474822" cy="5967858"/>
            </a:xfrm>
            <a:solidFill>
              <a:schemeClr val="bg2">
                <a:lumMod val="85000"/>
              </a:schemeClr>
            </a:solidFill>
          </p:grpSpPr>
          <p:grpSp>
            <p:nvGrpSpPr>
              <p:cNvPr id="4" name="Group 3">
                <a:extLst>
                  <a:ext uri="{FF2B5EF4-FFF2-40B4-BE49-F238E27FC236}">
                    <a16:creationId xmlns:a16="http://schemas.microsoft.com/office/drawing/2014/main" id="{3E34AC34-D37D-4DD4-BF77-4E86143A3EF2}"/>
                  </a:ext>
                </a:extLst>
              </p:cNvPr>
              <p:cNvGrpSpPr/>
              <p:nvPr/>
            </p:nvGrpSpPr>
            <p:grpSpPr>
              <a:xfrm>
                <a:off x="1083296" y="524382"/>
                <a:ext cx="5474822" cy="5967858"/>
                <a:chOff x="997838" y="524382"/>
                <a:chExt cx="5474822" cy="5967858"/>
              </a:xfrm>
              <a:grpFill/>
            </p:grpSpPr>
            <p:sp>
              <p:nvSpPr>
                <p:cNvPr id="599" name="Freeform 6">
                  <a:extLst>
                    <a:ext uri="{FF2B5EF4-FFF2-40B4-BE49-F238E27FC236}">
                      <a16:creationId xmlns:a16="http://schemas.microsoft.com/office/drawing/2014/main" id="{CF83036A-1FF3-469A-B417-299B8BC367F8}"/>
                    </a:ext>
                  </a:extLst>
                </p:cNvPr>
                <p:cNvSpPr>
                  <a:spLocks noEditPoints="1"/>
                </p:cNvSpPr>
                <p:nvPr/>
              </p:nvSpPr>
              <p:spPr bwMode="auto">
                <a:xfrm>
                  <a:off x="2192619" y="4501946"/>
                  <a:ext cx="450690" cy="372044"/>
                </a:xfrm>
                <a:custGeom>
                  <a:avLst/>
                  <a:gdLst>
                    <a:gd name="T0" fmla="*/ 22 w 149"/>
                    <a:gd name="T1" fmla="*/ 100 h 123"/>
                    <a:gd name="T2" fmla="*/ 27 w 149"/>
                    <a:gd name="T3" fmla="*/ 91 h 123"/>
                    <a:gd name="T4" fmla="*/ 95 w 149"/>
                    <a:gd name="T5" fmla="*/ 105 h 123"/>
                    <a:gd name="T6" fmla="*/ 86 w 149"/>
                    <a:gd name="T7" fmla="*/ 109 h 123"/>
                    <a:gd name="T8" fmla="*/ 86 w 149"/>
                    <a:gd name="T9" fmla="*/ 105 h 123"/>
                    <a:gd name="T10" fmla="*/ 72 w 149"/>
                    <a:gd name="T11" fmla="*/ 114 h 123"/>
                    <a:gd name="T12" fmla="*/ 72 w 149"/>
                    <a:gd name="T13" fmla="*/ 114 h 123"/>
                    <a:gd name="T14" fmla="*/ 68 w 149"/>
                    <a:gd name="T15" fmla="*/ 109 h 123"/>
                    <a:gd name="T16" fmla="*/ 149 w 149"/>
                    <a:gd name="T17" fmla="*/ 78 h 123"/>
                    <a:gd name="T18" fmla="*/ 145 w 149"/>
                    <a:gd name="T19" fmla="*/ 59 h 123"/>
                    <a:gd name="T20" fmla="*/ 145 w 149"/>
                    <a:gd name="T21" fmla="*/ 41 h 123"/>
                    <a:gd name="T22" fmla="*/ 140 w 149"/>
                    <a:gd name="T23" fmla="*/ 23 h 123"/>
                    <a:gd name="T24" fmla="*/ 122 w 149"/>
                    <a:gd name="T25" fmla="*/ 5 h 123"/>
                    <a:gd name="T26" fmla="*/ 104 w 149"/>
                    <a:gd name="T27" fmla="*/ 0 h 123"/>
                    <a:gd name="T28" fmla="*/ 90 w 149"/>
                    <a:gd name="T29" fmla="*/ 5 h 123"/>
                    <a:gd name="T30" fmla="*/ 72 w 149"/>
                    <a:gd name="T31" fmla="*/ 19 h 123"/>
                    <a:gd name="T32" fmla="*/ 68 w 149"/>
                    <a:gd name="T33" fmla="*/ 23 h 123"/>
                    <a:gd name="T34" fmla="*/ 63 w 149"/>
                    <a:gd name="T35" fmla="*/ 32 h 123"/>
                    <a:gd name="T36" fmla="*/ 45 w 149"/>
                    <a:gd name="T37" fmla="*/ 32 h 123"/>
                    <a:gd name="T38" fmla="*/ 36 w 149"/>
                    <a:gd name="T39" fmla="*/ 32 h 123"/>
                    <a:gd name="T40" fmla="*/ 27 w 149"/>
                    <a:gd name="T41" fmla="*/ 32 h 123"/>
                    <a:gd name="T42" fmla="*/ 13 w 149"/>
                    <a:gd name="T43" fmla="*/ 41 h 123"/>
                    <a:gd name="T44" fmla="*/ 9 w 149"/>
                    <a:gd name="T45" fmla="*/ 50 h 123"/>
                    <a:gd name="T46" fmla="*/ 0 w 149"/>
                    <a:gd name="T47" fmla="*/ 64 h 123"/>
                    <a:gd name="T48" fmla="*/ 0 w 149"/>
                    <a:gd name="T49" fmla="*/ 82 h 123"/>
                    <a:gd name="T50" fmla="*/ 18 w 149"/>
                    <a:gd name="T51" fmla="*/ 105 h 123"/>
                    <a:gd name="T52" fmla="*/ 31 w 149"/>
                    <a:gd name="T53" fmla="*/ 87 h 123"/>
                    <a:gd name="T54" fmla="*/ 45 w 149"/>
                    <a:gd name="T55" fmla="*/ 87 h 123"/>
                    <a:gd name="T56" fmla="*/ 50 w 149"/>
                    <a:gd name="T57" fmla="*/ 91 h 123"/>
                    <a:gd name="T58" fmla="*/ 50 w 149"/>
                    <a:gd name="T59" fmla="*/ 100 h 123"/>
                    <a:gd name="T60" fmla="*/ 54 w 149"/>
                    <a:gd name="T61" fmla="*/ 109 h 123"/>
                    <a:gd name="T62" fmla="*/ 59 w 149"/>
                    <a:gd name="T63" fmla="*/ 105 h 123"/>
                    <a:gd name="T64" fmla="*/ 72 w 149"/>
                    <a:gd name="T65" fmla="*/ 105 h 123"/>
                    <a:gd name="T66" fmla="*/ 77 w 149"/>
                    <a:gd name="T67" fmla="*/ 100 h 123"/>
                    <a:gd name="T68" fmla="*/ 90 w 149"/>
                    <a:gd name="T69" fmla="*/ 100 h 123"/>
                    <a:gd name="T70" fmla="*/ 113 w 149"/>
                    <a:gd name="T71" fmla="*/ 91 h 123"/>
                    <a:gd name="T72" fmla="*/ 118 w 149"/>
                    <a:gd name="T73" fmla="*/ 96 h 123"/>
                    <a:gd name="T74" fmla="*/ 113 w 149"/>
                    <a:gd name="T75" fmla="*/ 96 h 123"/>
                    <a:gd name="T76" fmla="*/ 109 w 149"/>
                    <a:gd name="T77" fmla="*/ 105 h 123"/>
                    <a:gd name="T78" fmla="*/ 118 w 149"/>
                    <a:gd name="T79" fmla="*/ 105 h 123"/>
                    <a:gd name="T80" fmla="*/ 122 w 149"/>
                    <a:gd name="T81" fmla="*/ 100 h 123"/>
                    <a:gd name="T82" fmla="*/ 127 w 149"/>
                    <a:gd name="T83" fmla="*/ 87 h 123"/>
                    <a:gd name="T84" fmla="*/ 136 w 149"/>
                    <a:gd name="T85" fmla="*/ 96 h 123"/>
                    <a:gd name="T86" fmla="*/ 131 w 149"/>
                    <a:gd name="T87" fmla="*/ 100 h 123"/>
                    <a:gd name="T88" fmla="*/ 145 w 149"/>
                    <a:gd name="T89" fmla="*/ 87 h 123"/>
                    <a:gd name="T90" fmla="*/ 149 w 149"/>
                    <a:gd name="T91" fmla="*/ 82 h 123"/>
                    <a:gd name="T92" fmla="*/ 45 w 149"/>
                    <a:gd name="T93" fmla="*/ 114 h 123"/>
                    <a:gd name="T94" fmla="*/ 50 w 149"/>
                    <a:gd name="T95" fmla="*/ 114 h 123"/>
                    <a:gd name="T96" fmla="*/ 50 w 149"/>
                    <a:gd name="T97" fmla="*/ 118 h 123"/>
                    <a:gd name="T98" fmla="*/ 41 w 149"/>
                    <a:gd name="T99" fmla="*/ 123 h 123"/>
                    <a:gd name="T100" fmla="*/ 100 w 149"/>
                    <a:gd name="T101" fmla="*/ 109 h 123"/>
                    <a:gd name="T102" fmla="*/ 104 w 149"/>
                    <a:gd name="T103" fmla="*/ 100 h 123"/>
                    <a:gd name="T104" fmla="*/ 95 w 149"/>
                    <a:gd name="T105" fmla="*/ 114 h 1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9" h="123">
                      <a:moveTo>
                        <a:pt x="31" y="96"/>
                      </a:moveTo>
                      <a:lnTo>
                        <a:pt x="31" y="96"/>
                      </a:lnTo>
                      <a:lnTo>
                        <a:pt x="31" y="96"/>
                      </a:lnTo>
                      <a:lnTo>
                        <a:pt x="31" y="96"/>
                      </a:lnTo>
                      <a:lnTo>
                        <a:pt x="27" y="96"/>
                      </a:lnTo>
                      <a:lnTo>
                        <a:pt x="22" y="100"/>
                      </a:lnTo>
                      <a:lnTo>
                        <a:pt x="22" y="100"/>
                      </a:lnTo>
                      <a:lnTo>
                        <a:pt x="22" y="100"/>
                      </a:lnTo>
                      <a:lnTo>
                        <a:pt x="22" y="100"/>
                      </a:lnTo>
                      <a:lnTo>
                        <a:pt x="22" y="96"/>
                      </a:lnTo>
                      <a:lnTo>
                        <a:pt x="27" y="96"/>
                      </a:lnTo>
                      <a:lnTo>
                        <a:pt x="27" y="91"/>
                      </a:lnTo>
                      <a:lnTo>
                        <a:pt x="27" y="91"/>
                      </a:lnTo>
                      <a:lnTo>
                        <a:pt x="31" y="91"/>
                      </a:lnTo>
                      <a:lnTo>
                        <a:pt x="31" y="96"/>
                      </a:lnTo>
                      <a:moveTo>
                        <a:pt x="95" y="100"/>
                      </a:moveTo>
                      <a:lnTo>
                        <a:pt x="95" y="100"/>
                      </a:lnTo>
                      <a:lnTo>
                        <a:pt x="95" y="105"/>
                      </a:lnTo>
                      <a:lnTo>
                        <a:pt x="90" y="105"/>
                      </a:lnTo>
                      <a:lnTo>
                        <a:pt x="90" y="109"/>
                      </a:lnTo>
                      <a:lnTo>
                        <a:pt x="90" y="109"/>
                      </a:lnTo>
                      <a:lnTo>
                        <a:pt x="90" y="109"/>
                      </a:lnTo>
                      <a:lnTo>
                        <a:pt x="86" y="109"/>
                      </a:lnTo>
                      <a:lnTo>
                        <a:pt x="86" y="109"/>
                      </a:lnTo>
                      <a:lnTo>
                        <a:pt x="86" y="109"/>
                      </a:lnTo>
                      <a:lnTo>
                        <a:pt x="81" y="109"/>
                      </a:lnTo>
                      <a:lnTo>
                        <a:pt x="81" y="105"/>
                      </a:lnTo>
                      <a:lnTo>
                        <a:pt x="86" y="105"/>
                      </a:lnTo>
                      <a:lnTo>
                        <a:pt x="86" y="105"/>
                      </a:lnTo>
                      <a:lnTo>
                        <a:pt x="86" y="105"/>
                      </a:lnTo>
                      <a:lnTo>
                        <a:pt x="90" y="105"/>
                      </a:lnTo>
                      <a:lnTo>
                        <a:pt x="90" y="105"/>
                      </a:lnTo>
                      <a:lnTo>
                        <a:pt x="90" y="100"/>
                      </a:lnTo>
                      <a:lnTo>
                        <a:pt x="95" y="100"/>
                      </a:lnTo>
                      <a:moveTo>
                        <a:pt x="72" y="114"/>
                      </a:moveTo>
                      <a:lnTo>
                        <a:pt x="72" y="114"/>
                      </a:lnTo>
                      <a:lnTo>
                        <a:pt x="72" y="114"/>
                      </a:lnTo>
                      <a:lnTo>
                        <a:pt x="72" y="114"/>
                      </a:lnTo>
                      <a:lnTo>
                        <a:pt x="72" y="114"/>
                      </a:lnTo>
                      <a:lnTo>
                        <a:pt x="72" y="114"/>
                      </a:lnTo>
                      <a:lnTo>
                        <a:pt x="72" y="114"/>
                      </a:lnTo>
                      <a:lnTo>
                        <a:pt x="72" y="114"/>
                      </a:lnTo>
                      <a:lnTo>
                        <a:pt x="72" y="114"/>
                      </a:lnTo>
                      <a:lnTo>
                        <a:pt x="68" y="114"/>
                      </a:lnTo>
                      <a:lnTo>
                        <a:pt x="68" y="114"/>
                      </a:lnTo>
                      <a:lnTo>
                        <a:pt x="68" y="109"/>
                      </a:lnTo>
                      <a:lnTo>
                        <a:pt x="68" y="109"/>
                      </a:lnTo>
                      <a:lnTo>
                        <a:pt x="68" y="109"/>
                      </a:lnTo>
                      <a:lnTo>
                        <a:pt x="72" y="109"/>
                      </a:lnTo>
                      <a:lnTo>
                        <a:pt x="72" y="109"/>
                      </a:lnTo>
                      <a:lnTo>
                        <a:pt x="72" y="114"/>
                      </a:lnTo>
                      <a:moveTo>
                        <a:pt x="149" y="78"/>
                      </a:moveTo>
                      <a:lnTo>
                        <a:pt x="149" y="78"/>
                      </a:lnTo>
                      <a:lnTo>
                        <a:pt x="149" y="78"/>
                      </a:lnTo>
                      <a:lnTo>
                        <a:pt x="149" y="78"/>
                      </a:lnTo>
                      <a:lnTo>
                        <a:pt x="149" y="73"/>
                      </a:lnTo>
                      <a:lnTo>
                        <a:pt x="145" y="69"/>
                      </a:lnTo>
                      <a:lnTo>
                        <a:pt x="145" y="69"/>
                      </a:lnTo>
                      <a:lnTo>
                        <a:pt x="145" y="64"/>
                      </a:lnTo>
                      <a:lnTo>
                        <a:pt x="145" y="59"/>
                      </a:lnTo>
                      <a:lnTo>
                        <a:pt x="145" y="55"/>
                      </a:lnTo>
                      <a:lnTo>
                        <a:pt x="145" y="50"/>
                      </a:lnTo>
                      <a:lnTo>
                        <a:pt x="145" y="50"/>
                      </a:lnTo>
                      <a:lnTo>
                        <a:pt x="145" y="46"/>
                      </a:lnTo>
                      <a:lnTo>
                        <a:pt x="145" y="46"/>
                      </a:lnTo>
                      <a:lnTo>
                        <a:pt x="145" y="41"/>
                      </a:lnTo>
                      <a:lnTo>
                        <a:pt x="145" y="41"/>
                      </a:lnTo>
                      <a:lnTo>
                        <a:pt x="140" y="37"/>
                      </a:lnTo>
                      <a:lnTo>
                        <a:pt x="140" y="32"/>
                      </a:lnTo>
                      <a:lnTo>
                        <a:pt x="140" y="32"/>
                      </a:lnTo>
                      <a:lnTo>
                        <a:pt x="140" y="28"/>
                      </a:lnTo>
                      <a:lnTo>
                        <a:pt x="140" y="23"/>
                      </a:lnTo>
                      <a:lnTo>
                        <a:pt x="140" y="19"/>
                      </a:lnTo>
                      <a:lnTo>
                        <a:pt x="140" y="14"/>
                      </a:lnTo>
                      <a:lnTo>
                        <a:pt x="136" y="10"/>
                      </a:lnTo>
                      <a:lnTo>
                        <a:pt x="131" y="5"/>
                      </a:lnTo>
                      <a:lnTo>
                        <a:pt x="127" y="5"/>
                      </a:lnTo>
                      <a:lnTo>
                        <a:pt x="122" y="5"/>
                      </a:lnTo>
                      <a:lnTo>
                        <a:pt x="118" y="5"/>
                      </a:lnTo>
                      <a:lnTo>
                        <a:pt x="113" y="5"/>
                      </a:lnTo>
                      <a:lnTo>
                        <a:pt x="113" y="5"/>
                      </a:lnTo>
                      <a:lnTo>
                        <a:pt x="109" y="5"/>
                      </a:lnTo>
                      <a:lnTo>
                        <a:pt x="109" y="0"/>
                      </a:lnTo>
                      <a:lnTo>
                        <a:pt x="104" y="0"/>
                      </a:lnTo>
                      <a:lnTo>
                        <a:pt x="104" y="0"/>
                      </a:lnTo>
                      <a:lnTo>
                        <a:pt x="100" y="0"/>
                      </a:lnTo>
                      <a:lnTo>
                        <a:pt x="95" y="0"/>
                      </a:lnTo>
                      <a:lnTo>
                        <a:pt x="90" y="0"/>
                      </a:lnTo>
                      <a:lnTo>
                        <a:pt x="90" y="0"/>
                      </a:lnTo>
                      <a:lnTo>
                        <a:pt x="90" y="5"/>
                      </a:lnTo>
                      <a:lnTo>
                        <a:pt x="86" y="5"/>
                      </a:lnTo>
                      <a:lnTo>
                        <a:pt x="81" y="14"/>
                      </a:lnTo>
                      <a:lnTo>
                        <a:pt x="77" y="14"/>
                      </a:lnTo>
                      <a:lnTo>
                        <a:pt x="77" y="14"/>
                      </a:lnTo>
                      <a:lnTo>
                        <a:pt x="72" y="19"/>
                      </a:lnTo>
                      <a:lnTo>
                        <a:pt x="72" y="19"/>
                      </a:lnTo>
                      <a:lnTo>
                        <a:pt x="72" y="19"/>
                      </a:lnTo>
                      <a:lnTo>
                        <a:pt x="68" y="19"/>
                      </a:lnTo>
                      <a:lnTo>
                        <a:pt x="68" y="23"/>
                      </a:lnTo>
                      <a:lnTo>
                        <a:pt x="68" y="23"/>
                      </a:lnTo>
                      <a:lnTo>
                        <a:pt x="68" y="23"/>
                      </a:lnTo>
                      <a:lnTo>
                        <a:pt x="68" y="23"/>
                      </a:lnTo>
                      <a:lnTo>
                        <a:pt x="68" y="23"/>
                      </a:lnTo>
                      <a:lnTo>
                        <a:pt x="72" y="28"/>
                      </a:lnTo>
                      <a:lnTo>
                        <a:pt x="72" y="28"/>
                      </a:lnTo>
                      <a:lnTo>
                        <a:pt x="72" y="28"/>
                      </a:lnTo>
                      <a:lnTo>
                        <a:pt x="72" y="28"/>
                      </a:lnTo>
                      <a:lnTo>
                        <a:pt x="63" y="32"/>
                      </a:lnTo>
                      <a:lnTo>
                        <a:pt x="59" y="32"/>
                      </a:lnTo>
                      <a:lnTo>
                        <a:pt x="54" y="32"/>
                      </a:lnTo>
                      <a:lnTo>
                        <a:pt x="54" y="32"/>
                      </a:lnTo>
                      <a:lnTo>
                        <a:pt x="50" y="32"/>
                      </a:lnTo>
                      <a:lnTo>
                        <a:pt x="45" y="32"/>
                      </a:lnTo>
                      <a:lnTo>
                        <a:pt x="45" y="32"/>
                      </a:lnTo>
                      <a:lnTo>
                        <a:pt x="45" y="32"/>
                      </a:lnTo>
                      <a:lnTo>
                        <a:pt x="41" y="32"/>
                      </a:lnTo>
                      <a:lnTo>
                        <a:pt x="41" y="32"/>
                      </a:lnTo>
                      <a:lnTo>
                        <a:pt x="41" y="32"/>
                      </a:lnTo>
                      <a:lnTo>
                        <a:pt x="41" y="32"/>
                      </a:lnTo>
                      <a:lnTo>
                        <a:pt x="36" y="32"/>
                      </a:lnTo>
                      <a:lnTo>
                        <a:pt x="36" y="32"/>
                      </a:lnTo>
                      <a:lnTo>
                        <a:pt x="31" y="32"/>
                      </a:lnTo>
                      <a:lnTo>
                        <a:pt x="27" y="32"/>
                      </a:lnTo>
                      <a:lnTo>
                        <a:pt x="27" y="32"/>
                      </a:lnTo>
                      <a:lnTo>
                        <a:pt x="27" y="32"/>
                      </a:lnTo>
                      <a:lnTo>
                        <a:pt x="27" y="32"/>
                      </a:lnTo>
                      <a:lnTo>
                        <a:pt x="22" y="32"/>
                      </a:lnTo>
                      <a:lnTo>
                        <a:pt x="22" y="32"/>
                      </a:lnTo>
                      <a:lnTo>
                        <a:pt x="22" y="32"/>
                      </a:lnTo>
                      <a:lnTo>
                        <a:pt x="18" y="37"/>
                      </a:lnTo>
                      <a:lnTo>
                        <a:pt x="13" y="37"/>
                      </a:lnTo>
                      <a:lnTo>
                        <a:pt x="13" y="41"/>
                      </a:lnTo>
                      <a:lnTo>
                        <a:pt x="13" y="41"/>
                      </a:lnTo>
                      <a:lnTo>
                        <a:pt x="13" y="41"/>
                      </a:lnTo>
                      <a:lnTo>
                        <a:pt x="13" y="46"/>
                      </a:lnTo>
                      <a:lnTo>
                        <a:pt x="13" y="46"/>
                      </a:lnTo>
                      <a:lnTo>
                        <a:pt x="9" y="50"/>
                      </a:lnTo>
                      <a:lnTo>
                        <a:pt x="9" y="50"/>
                      </a:lnTo>
                      <a:lnTo>
                        <a:pt x="9" y="50"/>
                      </a:lnTo>
                      <a:lnTo>
                        <a:pt x="9" y="55"/>
                      </a:lnTo>
                      <a:lnTo>
                        <a:pt x="9" y="55"/>
                      </a:lnTo>
                      <a:lnTo>
                        <a:pt x="4" y="59"/>
                      </a:lnTo>
                      <a:lnTo>
                        <a:pt x="4" y="59"/>
                      </a:lnTo>
                      <a:lnTo>
                        <a:pt x="0" y="64"/>
                      </a:lnTo>
                      <a:lnTo>
                        <a:pt x="0" y="64"/>
                      </a:lnTo>
                      <a:lnTo>
                        <a:pt x="0" y="69"/>
                      </a:lnTo>
                      <a:lnTo>
                        <a:pt x="0" y="69"/>
                      </a:lnTo>
                      <a:lnTo>
                        <a:pt x="0" y="69"/>
                      </a:lnTo>
                      <a:lnTo>
                        <a:pt x="0" y="73"/>
                      </a:lnTo>
                      <a:lnTo>
                        <a:pt x="0" y="82"/>
                      </a:lnTo>
                      <a:lnTo>
                        <a:pt x="4" y="96"/>
                      </a:lnTo>
                      <a:lnTo>
                        <a:pt x="9" y="100"/>
                      </a:lnTo>
                      <a:lnTo>
                        <a:pt x="9" y="100"/>
                      </a:lnTo>
                      <a:lnTo>
                        <a:pt x="9" y="100"/>
                      </a:lnTo>
                      <a:lnTo>
                        <a:pt x="13" y="105"/>
                      </a:lnTo>
                      <a:lnTo>
                        <a:pt x="18" y="105"/>
                      </a:lnTo>
                      <a:lnTo>
                        <a:pt x="18" y="105"/>
                      </a:lnTo>
                      <a:lnTo>
                        <a:pt x="18" y="105"/>
                      </a:lnTo>
                      <a:lnTo>
                        <a:pt x="18" y="100"/>
                      </a:lnTo>
                      <a:lnTo>
                        <a:pt x="18" y="100"/>
                      </a:lnTo>
                      <a:lnTo>
                        <a:pt x="27" y="91"/>
                      </a:lnTo>
                      <a:lnTo>
                        <a:pt x="31" y="87"/>
                      </a:lnTo>
                      <a:lnTo>
                        <a:pt x="36" y="87"/>
                      </a:lnTo>
                      <a:lnTo>
                        <a:pt x="36" y="87"/>
                      </a:lnTo>
                      <a:lnTo>
                        <a:pt x="41" y="87"/>
                      </a:lnTo>
                      <a:lnTo>
                        <a:pt x="45" y="87"/>
                      </a:lnTo>
                      <a:lnTo>
                        <a:pt x="45" y="87"/>
                      </a:lnTo>
                      <a:lnTo>
                        <a:pt x="45" y="87"/>
                      </a:lnTo>
                      <a:lnTo>
                        <a:pt x="50" y="87"/>
                      </a:lnTo>
                      <a:lnTo>
                        <a:pt x="50" y="91"/>
                      </a:lnTo>
                      <a:lnTo>
                        <a:pt x="50" y="91"/>
                      </a:lnTo>
                      <a:lnTo>
                        <a:pt x="50" y="91"/>
                      </a:lnTo>
                      <a:lnTo>
                        <a:pt x="50" y="91"/>
                      </a:lnTo>
                      <a:lnTo>
                        <a:pt x="50" y="91"/>
                      </a:lnTo>
                      <a:lnTo>
                        <a:pt x="50" y="91"/>
                      </a:lnTo>
                      <a:lnTo>
                        <a:pt x="50" y="96"/>
                      </a:lnTo>
                      <a:lnTo>
                        <a:pt x="45" y="96"/>
                      </a:lnTo>
                      <a:lnTo>
                        <a:pt x="45" y="96"/>
                      </a:lnTo>
                      <a:lnTo>
                        <a:pt x="50" y="96"/>
                      </a:lnTo>
                      <a:lnTo>
                        <a:pt x="50" y="100"/>
                      </a:lnTo>
                      <a:lnTo>
                        <a:pt x="50" y="100"/>
                      </a:lnTo>
                      <a:lnTo>
                        <a:pt x="50" y="105"/>
                      </a:lnTo>
                      <a:lnTo>
                        <a:pt x="54" y="105"/>
                      </a:lnTo>
                      <a:lnTo>
                        <a:pt x="50" y="109"/>
                      </a:lnTo>
                      <a:lnTo>
                        <a:pt x="50" y="109"/>
                      </a:lnTo>
                      <a:lnTo>
                        <a:pt x="54" y="109"/>
                      </a:lnTo>
                      <a:lnTo>
                        <a:pt x="54" y="109"/>
                      </a:lnTo>
                      <a:lnTo>
                        <a:pt x="54" y="109"/>
                      </a:lnTo>
                      <a:lnTo>
                        <a:pt x="59" y="109"/>
                      </a:lnTo>
                      <a:lnTo>
                        <a:pt x="59" y="105"/>
                      </a:lnTo>
                      <a:lnTo>
                        <a:pt x="59" y="105"/>
                      </a:lnTo>
                      <a:lnTo>
                        <a:pt x="59" y="105"/>
                      </a:lnTo>
                      <a:lnTo>
                        <a:pt x="59" y="109"/>
                      </a:lnTo>
                      <a:lnTo>
                        <a:pt x="59" y="109"/>
                      </a:lnTo>
                      <a:lnTo>
                        <a:pt x="59" y="109"/>
                      </a:lnTo>
                      <a:lnTo>
                        <a:pt x="63" y="109"/>
                      </a:lnTo>
                      <a:lnTo>
                        <a:pt x="68" y="105"/>
                      </a:lnTo>
                      <a:lnTo>
                        <a:pt x="72" y="105"/>
                      </a:lnTo>
                      <a:lnTo>
                        <a:pt x="72" y="105"/>
                      </a:lnTo>
                      <a:lnTo>
                        <a:pt x="77" y="105"/>
                      </a:lnTo>
                      <a:lnTo>
                        <a:pt x="77" y="105"/>
                      </a:lnTo>
                      <a:lnTo>
                        <a:pt x="77" y="105"/>
                      </a:lnTo>
                      <a:lnTo>
                        <a:pt x="77" y="105"/>
                      </a:lnTo>
                      <a:lnTo>
                        <a:pt x="77" y="100"/>
                      </a:lnTo>
                      <a:lnTo>
                        <a:pt x="77" y="100"/>
                      </a:lnTo>
                      <a:lnTo>
                        <a:pt x="77" y="100"/>
                      </a:lnTo>
                      <a:lnTo>
                        <a:pt x="81" y="100"/>
                      </a:lnTo>
                      <a:lnTo>
                        <a:pt x="81" y="96"/>
                      </a:lnTo>
                      <a:lnTo>
                        <a:pt x="86" y="100"/>
                      </a:lnTo>
                      <a:lnTo>
                        <a:pt x="90" y="100"/>
                      </a:lnTo>
                      <a:lnTo>
                        <a:pt x="90" y="96"/>
                      </a:lnTo>
                      <a:lnTo>
                        <a:pt x="104" y="96"/>
                      </a:lnTo>
                      <a:lnTo>
                        <a:pt x="109" y="96"/>
                      </a:lnTo>
                      <a:lnTo>
                        <a:pt x="109" y="96"/>
                      </a:lnTo>
                      <a:lnTo>
                        <a:pt x="109" y="91"/>
                      </a:lnTo>
                      <a:lnTo>
                        <a:pt x="113" y="91"/>
                      </a:lnTo>
                      <a:lnTo>
                        <a:pt x="113" y="91"/>
                      </a:lnTo>
                      <a:lnTo>
                        <a:pt x="113" y="91"/>
                      </a:lnTo>
                      <a:lnTo>
                        <a:pt x="113" y="91"/>
                      </a:lnTo>
                      <a:lnTo>
                        <a:pt x="118" y="91"/>
                      </a:lnTo>
                      <a:lnTo>
                        <a:pt x="118" y="91"/>
                      </a:lnTo>
                      <a:lnTo>
                        <a:pt x="118" y="96"/>
                      </a:lnTo>
                      <a:lnTo>
                        <a:pt x="118" y="96"/>
                      </a:lnTo>
                      <a:lnTo>
                        <a:pt x="118" y="96"/>
                      </a:lnTo>
                      <a:lnTo>
                        <a:pt x="113" y="100"/>
                      </a:lnTo>
                      <a:lnTo>
                        <a:pt x="113" y="100"/>
                      </a:lnTo>
                      <a:lnTo>
                        <a:pt x="113" y="100"/>
                      </a:lnTo>
                      <a:lnTo>
                        <a:pt x="113" y="96"/>
                      </a:lnTo>
                      <a:lnTo>
                        <a:pt x="113" y="96"/>
                      </a:lnTo>
                      <a:lnTo>
                        <a:pt x="113" y="96"/>
                      </a:lnTo>
                      <a:lnTo>
                        <a:pt x="109" y="96"/>
                      </a:lnTo>
                      <a:lnTo>
                        <a:pt x="109" y="100"/>
                      </a:lnTo>
                      <a:lnTo>
                        <a:pt x="109" y="100"/>
                      </a:lnTo>
                      <a:lnTo>
                        <a:pt x="109" y="105"/>
                      </a:lnTo>
                      <a:lnTo>
                        <a:pt x="109" y="105"/>
                      </a:lnTo>
                      <a:lnTo>
                        <a:pt x="109" y="109"/>
                      </a:lnTo>
                      <a:lnTo>
                        <a:pt x="113" y="105"/>
                      </a:lnTo>
                      <a:lnTo>
                        <a:pt x="113" y="105"/>
                      </a:lnTo>
                      <a:lnTo>
                        <a:pt x="118" y="105"/>
                      </a:lnTo>
                      <a:lnTo>
                        <a:pt x="118" y="105"/>
                      </a:lnTo>
                      <a:lnTo>
                        <a:pt x="118" y="105"/>
                      </a:lnTo>
                      <a:lnTo>
                        <a:pt x="118" y="105"/>
                      </a:lnTo>
                      <a:lnTo>
                        <a:pt x="118" y="105"/>
                      </a:lnTo>
                      <a:lnTo>
                        <a:pt x="122" y="105"/>
                      </a:lnTo>
                      <a:lnTo>
                        <a:pt x="122" y="105"/>
                      </a:lnTo>
                      <a:lnTo>
                        <a:pt x="122" y="100"/>
                      </a:lnTo>
                      <a:lnTo>
                        <a:pt x="122" y="100"/>
                      </a:lnTo>
                      <a:lnTo>
                        <a:pt x="122" y="96"/>
                      </a:lnTo>
                      <a:lnTo>
                        <a:pt x="122" y="96"/>
                      </a:lnTo>
                      <a:lnTo>
                        <a:pt x="122" y="96"/>
                      </a:lnTo>
                      <a:lnTo>
                        <a:pt x="127" y="91"/>
                      </a:lnTo>
                      <a:lnTo>
                        <a:pt x="127" y="87"/>
                      </a:lnTo>
                      <a:lnTo>
                        <a:pt x="131" y="87"/>
                      </a:lnTo>
                      <a:lnTo>
                        <a:pt x="131" y="91"/>
                      </a:lnTo>
                      <a:lnTo>
                        <a:pt x="131" y="91"/>
                      </a:lnTo>
                      <a:lnTo>
                        <a:pt x="131" y="91"/>
                      </a:lnTo>
                      <a:lnTo>
                        <a:pt x="131" y="91"/>
                      </a:lnTo>
                      <a:lnTo>
                        <a:pt x="136" y="96"/>
                      </a:lnTo>
                      <a:lnTo>
                        <a:pt x="136" y="96"/>
                      </a:lnTo>
                      <a:lnTo>
                        <a:pt x="136" y="96"/>
                      </a:lnTo>
                      <a:lnTo>
                        <a:pt x="131" y="96"/>
                      </a:lnTo>
                      <a:lnTo>
                        <a:pt x="131" y="96"/>
                      </a:lnTo>
                      <a:lnTo>
                        <a:pt x="131" y="100"/>
                      </a:lnTo>
                      <a:lnTo>
                        <a:pt x="131" y="100"/>
                      </a:lnTo>
                      <a:lnTo>
                        <a:pt x="131" y="100"/>
                      </a:lnTo>
                      <a:lnTo>
                        <a:pt x="131" y="100"/>
                      </a:lnTo>
                      <a:lnTo>
                        <a:pt x="131" y="100"/>
                      </a:lnTo>
                      <a:lnTo>
                        <a:pt x="136" y="100"/>
                      </a:lnTo>
                      <a:lnTo>
                        <a:pt x="136" y="96"/>
                      </a:lnTo>
                      <a:lnTo>
                        <a:pt x="145" y="87"/>
                      </a:lnTo>
                      <a:lnTo>
                        <a:pt x="149" y="87"/>
                      </a:lnTo>
                      <a:lnTo>
                        <a:pt x="145" y="87"/>
                      </a:lnTo>
                      <a:lnTo>
                        <a:pt x="149" y="82"/>
                      </a:lnTo>
                      <a:lnTo>
                        <a:pt x="149" y="82"/>
                      </a:lnTo>
                      <a:lnTo>
                        <a:pt x="149" y="82"/>
                      </a:lnTo>
                      <a:lnTo>
                        <a:pt x="149" y="82"/>
                      </a:lnTo>
                      <a:lnTo>
                        <a:pt x="149" y="78"/>
                      </a:lnTo>
                      <a:moveTo>
                        <a:pt x="45" y="118"/>
                      </a:moveTo>
                      <a:lnTo>
                        <a:pt x="45" y="118"/>
                      </a:lnTo>
                      <a:lnTo>
                        <a:pt x="45" y="118"/>
                      </a:lnTo>
                      <a:lnTo>
                        <a:pt x="45" y="114"/>
                      </a:lnTo>
                      <a:lnTo>
                        <a:pt x="45" y="114"/>
                      </a:lnTo>
                      <a:lnTo>
                        <a:pt x="50" y="109"/>
                      </a:lnTo>
                      <a:lnTo>
                        <a:pt x="50" y="109"/>
                      </a:lnTo>
                      <a:lnTo>
                        <a:pt x="50" y="109"/>
                      </a:lnTo>
                      <a:lnTo>
                        <a:pt x="50" y="114"/>
                      </a:lnTo>
                      <a:lnTo>
                        <a:pt x="50" y="114"/>
                      </a:lnTo>
                      <a:lnTo>
                        <a:pt x="50" y="114"/>
                      </a:lnTo>
                      <a:lnTo>
                        <a:pt x="50" y="114"/>
                      </a:lnTo>
                      <a:lnTo>
                        <a:pt x="50" y="114"/>
                      </a:lnTo>
                      <a:lnTo>
                        <a:pt x="50" y="114"/>
                      </a:lnTo>
                      <a:lnTo>
                        <a:pt x="50" y="118"/>
                      </a:lnTo>
                      <a:lnTo>
                        <a:pt x="50" y="118"/>
                      </a:lnTo>
                      <a:lnTo>
                        <a:pt x="50" y="118"/>
                      </a:lnTo>
                      <a:lnTo>
                        <a:pt x="54" y="118"/>
                      </a:lnTo>
                      <a:lnTo>
                        <a:pt x="54" y="123"/>
                      </a:lnTo>
                      <a:lnTo>
                        <a:pt x="54" y="123"/>
                      </a:lnTo>
                      <a:lnTo>
                        <a:pt x="50" y="123"/>
                      </a:lnTo>
                      <a:lnTo>
                        <a:pt x="50" y="123"/>
                      </a:lnTo>
                      <a:lnTo>
                        <a:pt x="41" y="123"/>
                      </a:lnTo>
                      <a:lnTo>
                        <a:pt x="41" y="123"/>
                      </a:lnTo>
                      <a:lnTo>
                        <a:pt x="41" y="118"/>
                      </a:lnTo>
                      <a:lnTo>
                        <a:pt x="45" y="118"/>
                      </a:lnTo>
                      <a:moveTo>
                        <a:pt x="100" y="109"/>
                      </a:moveTo>
                      <a:lnTo>
                        <a:pt x="100" y="109"/>
                      </a:lnTo>
                      <a:lnTo>
                        <a:pt x="100" y="109"/>
                      </a:lnTo>
                      <a:lnTo>
                        <a:pt x="100" y="105"/>
                      </a:lnTo>
                      <a:lnTo>
                        <a:pt x="100" y="105"/>
                      </a:lnTo>
                      <a:lnTo>
                        <a:pt x="95" y="105"/>
                      </a:lnTo>
                      <a:lnTo>
                        <a:pt x="100" y="105"/>
                      </a:lnTo>
                      <a:lnTo>
                        <a:pt x="100" y="100"/>
                      </a:lnTo>
                      <a:lnTo>
                        <a:pt x="104" y="100"/>
                      </a:lnTo>
                      <a:lnTo>
                        <a:pt x="104" y="105"/>
                      </a:lnTo>
                      <a:lnTo>
                        <a:pt x="104" y="109"/>
                      </a:lnTo>
                      <a:lnTo>
                        <a:pt x="104" y="109"/>
                      </a:lnTo>
                      <a:lnTo>
                        <a:pt x="104" y="114"/>
                      </a:lnTo>
                      <a:lnTo>
                        <a:pt x="100" y="114"/>
                      </a:lnTo>
                      <a:lnTo>
                        <a:pt x="95" y="114"/>
                      </a:lnTo>
                      <a:lnTo>
                        <a:pt x="95" y="114"/>
                      </a:lnTo>
                      <a:lnTo>
                        <a:pt x="95" y="109"/>
                      </a:lnTo>
                      <a:lnTo>
                        <a:pt x="95" y="109"/>
                      </a:lnTo>
                      <a:lnTo>
                        <a:pt x="100" y="109"/>
                      </a:lnTo>
                      <a:lnTo>
                        <a:pt x="100" y="10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0" name="Freeform 7">
                  <a:extLst>
                    <a:ext uri="{FF2B5EF4-FFF2-40B4-BE49-F238E27FC236}">
                      <a16:creationId xmlns:a16="http://schemas.microsoft.com/office/drawing/2014/main" id="{8AB81766-479D-4081-8BAC-0C5A9A45E726}"/>
                    </a:ext>
                  </a:extLst>
                </p:cNvPr>
                <p:cNvSpPr>
                  <a:spLocks/>
                </p:cNvSpPr>
                <p:nvPr/>
              </p:nvSpPr>
              <p:spPr bwMode="auto">
                <a:xfrm>
                  <a:off x="2603987" y="4435402"/>
                  <a:ext cx="369022" cy="341797"/>
                </a:xfrm>
                <a:custGeom>
                  <a:avLst/>
                  <a:gdLst>
                    <a:gd name="T0" fmla="*/ 109 w 122"/>
                    <a:gd name="T1" fmla="*/ 81 h 113"/>
                    <a:gd name="T2" fmla="*/ 100 w 122"/>
                    <a:gd name="T3" fmla="*/ 81 h 113"/>
                    <a:gd name="T4" fmla="*/ 104 w 122"/>
                    <a:gd name="T5" fmla="*/ 86 h 113"/>
                    <a:gd name="T6" fmla="*/ 100 w 122"/>
                    <a:gd name="T7" fmla="*/ 86 h 113"/>
                    <a:gd name="T8" fmla="*/ 95 w 122"/>
                    <a:gd name="T9" fmla="*/ 91 h 113"/>
                    <a:gd name="T10" fmla="*/ 95 w 122"/>
                    <a:gd name="T11" fmla="*/ 91 h 113"/>
                    <a:gd name="T12" fmla="*/ 86 w 122"/>
                    <a:gd name="T13" fmla="*/ 95 h 113"/>
                    <a:gd name="T14" fmla="*/ 77 w 122"/>
                    <a:gd name="T15" fmla="*/ 95 h 113"/>
                    <a:gd name="T16" fmla="*/ 68 w 122"/>
                    <a:gd name="T17" fmla="*/ 95 h 113"/>
                    <a:gd name="T18" fmla="*/ 68 w 122"/>
                    <a:gd name="T19" fmla="*/ 100 h 113"/>
                    <a:gd name="T20" fmla="*/ 77 w 122"/>
                    <a:gd name="T21" fmla="*/ 95 h 113"/>
                    <a:gd name="T22" fmla="*/ 77 w 122"/>
                    <a:gd name="T23" fmla="*/ 100 h 113"/>
                    <a:gd name="T24" fmla="*/ 77 w 122"/>
                    <a:gd name="T25" fmla="*/ 104 h 113"/>
                    <a:gd name="T26" fmla="*/ 68 w 122"/>
                    <a:gd name="T27" fmla="*/ 113 h 113"/>
                    <a:gd name="T28" fmla="*/ 50 w 122"/>
                    <a:gd name="T29" fmla="*/ 113 h 113"/>
                    <a:gd name="T30" fmla="*/ 45 w 122"/>
                    <a:gd name="T31" fmla="*/ 104 h 113"/>
                    <a:gd name="T32" fmla="*/ 45 w 122"/>
                    <a:gd name="T33" fmla="*/ 100 h 113"/>
                    <a:gd name="T34" fmla="*/ 36 w 122"/>
                    <a:gd name="T35" fmla="*/ 104 h 113"/>
                    <a:gd name="T36" fmla="*/ 27 w 122"/>
                    <a:gd name="T37" fmla="*/ 109 h 113"/>
                    <a:gd name="T38" fmla="*/ 22 w 122"/>
                    <a:gd name="T39" fmla="*/ 109 h 113"/>
                    <a:gd name="T40" fmla="*/ 22 w 122"/>
                    <a:gd name="T41" fmla="*/ 104 h 113"/>
                    <a:gd name="T42" fmla="*/ 13 w 122"/>
                    <a:gd name="T43" fmla="*/ 104 h 113"/>
                    <a:gd name="T44" fmla="*/ 13 w 122"/>
                    <a:gd name="T45" fmla="*/ 100 h 113"/>
                    <a:gd name="T46" fmla="*/ 9 w 122"/>
                    <a:gd name="T47" fmla="*/ 91 h 113"/>
                    <a:gd name="T48" fmla="*/ 9 w 122"/>
                    <a:gd name="T49" fmla="*/ 72 h 113"/>
                    <a:gd name="T50" fmla="*/ 9 w 122"/>
                    <a:gd name="T51" fmla="*/ 63 h 113"/>
                    <a:gd name="T52" fmla="*/ 4 w 122"/>
                    <a:gd name="T53" fmla="*/ 54 h 113"/>
                    <a:gd name="T54" fmla="*/ 4 w 122"/>
                    <a:gd name="T55" fmla="*/ 36 h 113"/>
                    <a:gd name="T56" fmla="*/ 4 w 122"/>
                    <a:gd name="T57" fmla="*/ 27 h 113"/>
                    <a:gd name="T58" fmla="*/ 13 w 122"/>
                    <a:gd name="T59" fmla="*/ 22 h 113"/>
                    <a:gd name="T60" fmla="*/ 13 w 122"/>
                    <a:gd name="T61" fmla="*/ 18 h 113"/>
                    <a:gd name="T62" fmla="*/ 27 w 122"/>
                    <a:gd name="T63" fmla="*/ 18 h 113"/>
                    <a:gd name="T64" fmla="*/ 27 w 122"/>
                    <a:gd name="T65" fmla="*/ 9 h 113"/>
                    <a:gd name="T66" fmla="*/ 32 w 122"/>
                    <a:gd name="T67" fmla="*/ 9 h 113"/>
                    <a:gd name="T68" fmla="*/ 36 w 122"/>
                    <a:gd name="T69" fmla="*/ 0 h 113"/>
                    <a:gd name="T70" fmla="*/ 54 w 122"/>
                    <a:gd name="T71" fmla="*/ 4 h 113"/>
                    <a:gd name="T72" fmla="*/ 63 w 122"/>
                    <a:gd name="T73" fmla="*/ 9 h 113"/>
                    <a:gd name="T74" fmla="*/ 68 w 122"/>
                    <a:gd name="T75" fmla="*/ 9 h 113"/>
                    <a:gd name="T76" fmla="*/ 72 w 122"/>
                    <a:gd name="T77" fmla="*/ 4 h 113"/>
                    <a:gd name="T78" fmla="*/ 81 w 122"/>
                    <a:gd name="T79" fmla="*/ 4 h 113"/>
                    <a:gd name="T80" fmla="*/ 81 w 122"/>
                    <a:gd name="T81" fmla="*/ 4 h 113"/>
                    <a:gd name="T82" fmla="*/ 91 w 122"/>
                    <a:gd name="T83" fmla="*/ 13 h 113"/>
                    <a:gd name="T84" fmla="*/ 95 w 122"/>
                    <a:gd name="T85" fmla="*/ 18 h 113"/>
                    <a:gd name="T86" fmla="*/ 100 w 122"/>
                    <a:gd name="T87" fmla="*/ 22 h 113"/>
                    <a:gd name="T88" fmla="*/ 109 w 122"/>
                    <a:gd name="T89" fmla="*/ 22 h 113"/>
                    <a:gd name="T90" fmla="*/ 118 w 122"/>
                    <a:gd name="T91" fmla="*/ 18 h 113"/>
                    <a:gd name="T92" fmla="*/ 122 w 122"/>
                    <a:gd name="T93" fmla="*/ 27 h 113"/>
                    <a:gd name="T94" fmla="*/ 118 w 122"/>
                    <a:gd name="T95" fmla="*/ 32 h 113"/>
                    <a:gd name="T96" fmla="*/ 104 w 122"/>
                    <a:gd name="T97" fmla="*/ 45 h 113"/>
                    <a:gd name="T98" fmla="*/ 104 w 122"/>
                    <a:gd name="T99" fmla="*/ 50 h 113"/>
                    <a:gd name="T100" fmla="*/ 104 w 122"/>
                    <a:gd name="T101" fmla="*/ 63 h 113"/>
                    <a:gd name="T102" fmla="*/ 109 w 122"/>
                    <a:gd name="T103" fmla="*/ 72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22" h="113">
                      <a:moveTo>
                        <a:pt x="109" y="77"/>
                      </a:moveTo>
                      <a:lnTo>
                        <a:pt x="109" y="77"/>
                      </a:lnTo>
                      <a:lnTo>
                        <a:pt x="109" y="81"/>
                      </a:lnTo>
                      <a:lnTo>
                        <a:pt x="109" y="81"/>
                      </a:lnTo>
                      <a:lnTo>
                        <a:pt x="104" y="81"/>
                      </a:lnTo>
                      <a:lnTo>
                        <a:pt x="104" y="81"/>
                      </a:lnTo>
                      <a:lnTo>
                        <a:pt x="100" y="81"/>
                      </a:lnTo>
                      <a:lnTo>
                        <a:pt x="100" y="81"/>
                      </a:lnTo>
                      <a:lnTo>
                        <a:pt x="100" y="81"/>
                      </a:lnTo>
                      <a:lnTo>
                        <a:pt x="100" y="81"/>
                      </a:lnTo>
                      <a:lnTo>
                        <a:pt x="104" y="86"/>
                      </a:lnTo>
                      <a:lnTo>
                        <a:pt x="104" y="86"/>
                      </a:lnTo>
                      <a:lnTo>
                        <a:pt x="104" y="86"/>
                      </a:lnTo>
                      <a:lnTo>
                        <a:pt x="104" y="86"/>
                      </a:lnTo>
                      <a:lnTo>
                        <a:pt x="100" y="86"/>
                      </a:lnTo>
                      <a:lnTo>
                        <a:pt x="100" y="86"/>
                      </a:lnTo>
                      <a:lnTo>
                        <a:pt x="100" y="86"/>
                      </a:lnTo>
                      <a:lnTo>
                        <a:pt x="95" y="91"/>
                      </a:lnTo>
                      <a:lnTo>
                        <a:pt x="95" y="91"/>
                      </a:lnTo>
                      <a:lnTo>
                        <a:pt x="95" y="91"/>
                      </a:lnTo>
                      <a:lnTo>
                        <a:pt x="91" y="91"/>
                      </a:lnTo>
                      <a:lnTo>
                        <a:pt x="91" y="91"/>
                      </a:lnTo>
                      <a:lnTo>
                        <a:pt x="95" y="91"/>
                      </a:lnTo>
                      <a:lnTo>
                        <a:pt x="95" y="91"/>
                      </a:lnTo>
                      <a:lnTo>
                        <a:pt x="95" y="91"/>
                      </a:lnTo>
                      <a:lnTo>
                        <a:pt x="95" y="95"/>
                      </a:lnTo>
                      <a:lnTo>
                        <a:pt x="91" y="95"/>
                      </a:lnTo>
                      <a:lnTo>
                        <a:pt x="86" y="95"/>
                      </a:lnTo>
                      <a:lnTo>
                        <a:pt x="86" y="95"/>
                      </a:lnTo>
                      <a:lnTo>
                        <a:pt x="81" y="95"/>
                      </a:lnTo>
                      <a:lnTo>
                        <a:pt x="81" y="95"/>
                      </a:lnTo>
                      <a:lnTo>
                        <a:pt x="77" y="95"/>
                      </a:lnTo>
                      <a:lnTo>
                        <a:pt x="72" y="91"/>
                      </a:lnTo>
                      <a:lnTo>
                        <a:pt x="72" y="95"/>
                      </a:lnTo>
                      <a:lnTo>
                        <a:pt x="68" y="95"/>
                      </a:lnTo>
                      <a:lnTo>
                        <a:pt x="68" y="95"/>
                      </a:lnTo>
                      <a:lnTo>
                        <a:pt x="68" y="95"/>
                      </a:lnTo>
                      <a:lnTo>
                        <a:pt x="68" y="100"/>
                      </a:lnTo>
                      <a:lnTo>
                        <a:pt x="68" y="100"/>
                      </a:lnTo>
                      <a:lnTo>
                        <a:pt x="68" y="100"/>
                      </a:lnTo>
                      <a:lnTo>
                        <a:pt x="72" y="95"/>
                      </a:lnTo>
                      <a:lnTo>
                        <a:pt x="77" y="95"/>
                      </a:lnTo>
                      <a:lnTo>
                        <a:pt x="77" y="95"/>
                      </a:lnTo>
                      <a:lnTo>
                        <a:pt x="77" y="95"/>
                      </a:lnTo>
                      <a:lnTo>
                        <a:pt x="81" y="95"/>
                      </a:lnTo>
                      <a:lnTo>
                        <a:pt x="81" y="100"/>
                      </a:lnTo>
                      <a:lnTo>
                        <a:pt x="77" y="100"/>
                      </a:lnTo>
                      <a:lnTo>
                        <a:pt x="77" y="100"/>
                      </a:lnTo>
                      <a:lnTo>
                        <a:pt x="77" y="104"/>
                      </a:lnTo>
                      <a:lnTo>
                        <a:pt x="77" y="104"/>
                      </a:lnTo>
                      <a:lnTo>
                        <a:pt x="77" y="104"/>
                      </a:lnTo>
                      <a:lnTo>
                        <a:pt x="77" y="104"/>
                      </a:lnTo>
                      <a:lnTo>
                        <a:pt x="72" y="104"/>
                      </a:lnTo>
                      <a:lnTo>
                        <a:pt x="72" y="104"/>
                      </a:lnTo>
                      <a:lnTo>
                        <a:pt x="68" y="109"/>
                      </a:lnTo>
                      <a:lnTo>
                        <a:pt x="68" y="113"/>
                      </a:lnTo>
                      <a:lnTo>
                        <a:pt x="59" y="109"/>
                      </a:lnTo>
                      <a:lnTo>
                        <a:pt x="54" y="109"/>
                      </a:lnTo>
                      <a:lnTo>
                        <a:pt x="54" y="113"/>
                      </a:lnTo>
                      <a:lnTo>
                        <a:pt x="50" y="113"/>
                      </a:lnTo>
                      <a:lnTo>
                        <a:pt x="50" y="109"/>
                      </a:lnTo>
                      <a:lnTo>
                        <a:pt x="50" y="104"/>
                      </a:lnTo>
                      <a:lnTo>
                        <a:pt x="45" y="104"/>
                      </a:lnTo>
                      <a:lnTo>
                        <a:pt x="45" y="104"/>
                      </a:lnTo>
                      <a:lnTo>
                        <a:pt x="45" y="104"/>
                      </a:lnTo>
                      <a:lnTo>
                        <a:pt x="45" y="104"/>
                      </a:lnTo>
                      <a:lnTo>
                        <a:pt x="45" y="100"/>
                      </a:lnTo>
                      <a:lnTo>
                        <a:pt x="45" y="100"/>
                      </a:lnTo>
                      <a:lnTo>
                        <a:pt x="41" y="100"/>
                      </a:lnTo>
                      <a:lnTo>
                        <a:pt x="41" y="100"/>
                      </a:lnTo>
                      <a:lnTo>
                        <a:pt x="41" y="104"/>
                      </a:lnTo>
                      <a:lnTo>
                        <a:pt x="36" y="104"/>
                      </a:lnTo>
                      <a:lnTo>
                        <a:pt x="32" y="104"/>
                      </a:lnTo>
                      <a:lnTo>
                        <a:pt x="32" y="104"/>
                      </a:lnTo>
                      <a:lnTo>
                        <a:pt x="27" y="109"/>
                      </a:lnTo>
                      <a:lnTo>
                        <a:pt x="27" y="109"/>
                      </a:lnTo>
                      <a:lnTo>
                        <a:pt x="27" y="109"/>
                      </a:lnTo>
                      <a:lnTo>
                        <a:pt x="27" y="109"/>
                      </a:lnTo>
                      <a:lnTo>
                        <a:pt x="22" y="109"/>
                      </a:lnTo>
                      <a:lnTo>
                        <a:pt x="22" y="109"/>
                      </a:lnTo>
                      <a:lnTo>
                        <a:pt x="22" y="109"/>
                      </a:lnTo>
                      <a:lnTo>
                        <a:pt x="18" y="113"/>
                      </a:lnTo>
                      <a:lnTo>
                        <a:pt x="22" y="109"/>
                      </a:lnTo>
                      <a:lnTo>
                        <a:pt x="22" y="104"/>
                      </a:lnTo>
                      <a:lnTo>
                        <a:pt x="22" y="104"/>
                      </a:lnTo>
                      <a:lnTo>
                        <a:pt x="18" y="104"/>
                      </a:lnTo>
                      <a:lnTo>
                        <a:pt x="18" y="104"/>
                      </a:lnTo>
                      <a:lnTo>
                        <a:pt x="13" y="104"/>
                      </a:lnTo>
                      <a:lnTo>
                        <a:pt x="13" y="104"/>
                      </a:lnTo>
                      <a:lnTo>
                        <a:pt x="13" y="104"/>
                      </a:lnTo>
                      <a:lnTo>
                        <a:pt x="13" y="100"/>
                      </a:lnTo>
                      <a:lnTo>
                        <a:pt x="13" y="100"/>
                      </a:lnTo>
                      <a:lnTo>
                        <a:pt x="13" y="100"/>
                      </a:lnTo>
                      <a:lnTo>
                        <a:pt x="13" y="95"/>
                      </a:lnTo>
                      <a:lnTo>
                        <a:pt x="9" y="91"/>
                      </a:lnTo>
                      <a:lnTo>
                        <a:pt x="9" y="91"/>
                      </a:lnTo>
                      <a:lnTo>
                        <a:pt x="9" y="86"/>
                      </a:lnTo>
                      <a:lnTo>
                        <a:pt x="9" y="81"/>
                      </a:lnTo>
                      <a:lnTo>
                        <a:pt x="9" y="77"/>
                      </a:lnTo>
                      <a:lnTo>
                        <a:pt x="9" y="72"/>
                      </a:lnTo>
                      <a:lnTo>
                        <a:pt x="9" y="72"/>
                      </a:lnTo>
                      <a:lnTo>
                        <a:pt x="9" y="68"/>
                      </a:lnTo>
                      <a:lnTo>
                        <a:pt x="9" y="68"/>
                      </a:lnTo>
                      <a:lnTo>
                        <a:pt x="9" y="63"/>
                      </a:lnTo>
                      <a:lnTo>
                        <a:pt x="9" y="63"/>
                      </a:lnTo>
                      <a:lnTo>
                        <a:pt x="4" y="59"/>
                      </a:lnTo>
                      <a:lnTo>
                        <a:pt x="4" y="54"/>
                      </a:lnTo>
                      <a:lnTo>
                        <a:pt x="4" y="54"/>
                      </a:lnTo>
                      <a:lnTo>
                        <a:pt x="4" y="50"/>
                      </a:lnTo>
                      <a:lnTo>
                        <a:pt x="4" y="45"/>
                      </a:lnTo>
                      <a:lnTo>
                        <a:pt x="4" y="41"/>
                      </a:lnTo>
                      <a:lnTo>
                        <a:pt x="4" y="36"/>
                      </a:lnTo>
                      <a:lnTo>
                        <a:pt x="0" y="32"/>
                      </a:lnTo>
                      <a:lnTo>
                        <a:pt x="0" y="27"/>
                      </a:lnTo>
                      <a:lnTo>
                        <a:pt x="4" y="27"/>
                      </a:lnTo>
                      <a:lnTo>
                        <a:pt x="4" y="27"/>
                      </a:lnTo>
                      <a:lnTo>
                        <a:pt x="9" y="27"/>
                      </a:lnTo>
                      <a:lnTo>
                        <a:pt x="13" y="22"/>
                      </a:lnTo>
                      <a:lnTo>
                        <a:pt x="13" y="22"/>
                      </a:lnTo>
                      <a:lnTo>
                        <a:pt x="13" y="22"/>
                      </a:lnTo>
                      <a:lnTo>
                        <a:pt x="13" y="22"/>
                      </a:lnTo>
                      <a:lnTo>
                        <a:pt x="13" y="18"/>
                      </a:lnTo>
                      <a:lnTo>
                        <a:pt x="13" y="18"/>
                      </a:lnTo>
                      <a:lnTo>
                        <a:pt x="13" y="18"/>
                      </a:lnTo>
                      <a:lnTo>
                        <a:pt x="22" y="18"/>
                      </a:lnTo>
                      <a:lnTo>
                        <a:pt x="27" y="18"/>
                      </a:lnTo>
                      <a:lnTo>
                        <a:pt x="27" y="18"/>
                      </a:lnTo>
                      <a:lnTo>
                        <a:pt x="27" y="18"/>
                      </a:lnTo>
                      <a:lnTo>
                        <a:pt x="27" y="13"/>
                      </a:lnTo>
                      <a:lnTo>
                        <a:pt x="27" y="13"/>
                      </a:lnTo>
                      <a:lnTo>
                        <a:pt x="27" y="13"/>
                      </a:lnTo>
                      <a:lnTo>
                        <a:pt x="27" y="9"/>
                      </a:lnTo>
                      <a:lnTo>
                        <a:pt x="27" y="9"/>
                      </a:lnTo>
                      <a:lnTo>
                        <a:pt x="32" y="9"/>
                      </a:lnTo>
                      <a:lnTo>
                        <a:pt x="32" y="9"/>
                      </a:lnTo>
                      <a:lnTo>
                        <a:pt x="32" y="9"/>
                      </a:lnTo>
                      <a:lnTo>
                        <a:pt x="32" y="4"/>
                      </a:lnTo>
                      <a:lnTo>
                        <a:pt x="36" y="0"/>
                      </a:lnTo>
                      <a:lnTo>
                        <a:pt x="36" y="0"/>
                      </a:lnTo>
                      <a:lnTo>
                        <a:pt x="36" y="0"/>
                      </a:lnTo>
                      <a:lnTo>
                        <a:pt x="41" y="0"/>
                      </a:lnTo>
                      <a:lnTo>
                        <a:pt x="54" y="4"/>
                      </a:lnTo>
                      <a:lnTo>
                        <a:pt x="54" y="4"/>
                      </a:lnTo>
                      <a:lnTo>
                        <a:pt x="54" y="4"/>
                      </a:lnTo>
                      <a:lnTo>
                        <a:pt x="59" y="9"/>
                      </a:lnTo>
                      <a:lnTo>
                        <a:pt x="59" y="9"/>
                      </a:lnTo>
                      <a:lnTo>
                        <a:pt x="63" y="13"/>
                      </a:lnTo>
                      <a:lnTo>
                        <a:pt x="63" y="9"/>
                      </a:lnTo>
                      <a:lnTo>
                        <a:pt x="63" y="9"/>
                      </a:lnTo>
                      <a:lnTo>
                        <a:pt x="63" y="9"/>
                      </a:lnTo>
                      <a:lnTo>
                        <a:pt x="63" y="9"/>
                      </a:lnTo>
                      <a:lnTo>
                        <a:pt x="68" y="9"/>
                      </a:lnTo>
                      <a:lnTo>
                        <a:pt x="68" y="4"/>
                      </a:lnTo>
                      <a:lnTo>
                        <a:pt x="72" y="4"/>
                      </a:lnTo>
                      <a:lnTo>
                        <a:pt x="72" y="4"/>
                      </a:lnTo>
                      <a:lnTo>
                        <a:pt x="72" y="4"/>
                      </a:lnTo>
                      <a:lnTo>
                        <a:pt x="77" y="0"/>
                      </a:lnTo>
                      <a:lnTo>
                        <a:pt x="77" y="0"/>
                      </a:lnTo>
                      <a:lnTo>
                        <a:pt x="81" y="0"/>
                      </a:lnTo>
                      <a:lnTo>
                        <a:pt x="81" y="4"/>
                      </a:lnTo>
                      <a:lnTo>
                        <a:pt x="81" y="4"/>
                      </a:lnTo>
                      <a:lnTo>
                        <a:pt x="81" y="4"/>
                      </a:lnTo>
                      <a:lnTo>
                        <a:pt x="81" y="4"/>
                      </a:lnTo>
                      <a:lnTo>
                        <a:pt x="81" y="4"/>
                      </a:lnTo>
                      <a:lnTo>
                        <a:pt x="81" y="4"/>
                      </a:lnTo>
                      <a:lnTo>
                        <a:pt x="81" y="9"/>
                      </a:lnTo>
                      <a:lnTo>
                        <a:pt x="91" y="9"/>
                      </a:lnTo>
                      <a:lnTo>
                        <a:pt x="91" y="13"/>
                      </a:lnTo>
                      <a:lnTo>
                        <a:pt x="95" y="13"/>
                      </a:lnTo>
                      <a:lnTo>
                        <a:pt x="95" y="18"/>
                      </a:lnTo>
                      <a:lnTo>
                        <a:pt x="95" y="18"/>
                      </a:lnTo>
                      <a:lnTo>
                        <a:pt x="95" y="18"/>
                      </a:lnTo>
                      <a:lnTo>
                        <a:pt x="95" y="18"/>
                      </a:lnTo>
                      <a:lnTo>
                        <a:pt x="95" y="22"/>
                      </a:lnTo>
                      <a:lnTo>
                        <a:pt x="95" y="22"/>
                      </a:lnTo>
                      <a:lnTo>
                        <a:pt x="100" y="22"/>
                      </a:lnTo>
                      <a:lnTo>
                        <a:pt x="100" y="22"/>
                      </a:lnTo>
                      <a:lnTo>
                        <a:pt x="104" y="22"/>
                      </a:lnTo>
                      <a:lnTo>
                        <a:pt x="109" y="22"/>
                      </a:lnTo>
                      <a:lnTo>
                        <a:pt x="109" y="22"/>
                      </a:lnTo>
                      <a:lnTo>
                        <a:pt x="113" y="22"/>
                      </a:lnTo>
                      <a:lnTo>
                        <a:pt x="113" y="22"/>
                      </a:lnTo>
                      <a:lnTo>
                        <a:pt x="113" y="22"/>
                      </a:lnTo>
                      <a:lnTo>
                        <a:pt x="118" y="18"/>
                      </a:lnTo>
                      <a:lnTo>
                        <a:pt x="122" y="18"/>
                      </a:lnTo>
                      <a:lnTo>
                        <a:pt x="122" y="18"/>
                      </a:lnTo>
                      <a:lnTo>
                        <a:pt x="122" y="22"/>
                      </a:lnTo>
                      <a:lnTo>
                        <a:pt x="122" y="27"/>
                      </a:lnTo>
                      <a:lnTo>
                        <a:pt x="122" y="27"/>
                      </a:lnTo>
                      <a:lnTo>
                        <a:pt x="122" y="27"/>
                      </a:lnTo>
                      <a:lnTo>
                        <a:pt x="122" y="32"/>
                      </a:lnTo>
                      <a:lnTo>
                        <a:pt x="118" y="32"/>
                      </a:lnTo>
                      <a:lnTo>
                        <a:pt x="118" y="32"/>
                      </a:lnTo>
                      <a:lnTo>
                        <a:pt x="113" y="41"/>
                      </a:lnTo>
                      <a:lnTo>
                        <a:pt x="109" y="45"/>
                      </a:lnTo>
                      <a:lnTo>
                        <a:pt x="104" y="45"/>
                      </a:lnTo>
                      <a:lnTo>
                        <a:pt x="104" y="45"/>
                      </a:lnTo>
                      <a:lnTo>
                        <a:pt x="109" y="45"/>
                      </a:lnTo>
                      <a:lnTo>
                        <a:pt x="104" y="50"/>
                      </a:lnTo>
                      <a:lnTo>
                        <a:pt x="104" y="50"/>
                      </a:lnTo>
                      <a:lnTo>
                        <a:pt x="104" y="54"/>
                      </a:lnTo>
                      <a:lnTo>
                        <a:pt x="104" y="59"/>
                      </a:lnTo>
                      <a:lnTo>
                        <a:pt x="104" y="63"/>
                      </a:lnTo>
                      <a:lnTo>
                        <a:pt x="104" y="63"/>
                      </a:lnTo>
                      <a:lnTo>
                        <a:pt x="104" y="68"/>
                      </a:lnTo>
                      <a:lnTo>
                        <a:pt x="104" y="68"/>
                      </a:lnTo>
                      <a:lnTo>
                        <a:pt x="109" y="72"/>
                      </a:lnTo>
                      <a:lnTo>
                        <a:pt x="109" y="72"/>
                      </a:lnTo>
                      <a:lnTo>
                        <a:pt x="109" y="77"/>
                      </a:lnTo>
                      <a:lnTo>
                        <a:pt x="109" y="77"/>
                      </a:lnTo>
                      <a:lnTo>
                        <a:pt x="109" y="77"/>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1" name="Rectangle 8">
                  <a:extLst>
                    <a:ext uri="{FF2B5EF4-FFF2-40B4-BE49-F238E27FC236}">
                      <a16:creationId xmlns:a16="http://schemas.microsoft.com/office/drawing/2014/main" id="{65158118-1E77-47AC-AA83-13022E0FD8E7}"/>
                    </a:ext>
                  </a:extLst>
                </p:cNvPr>
                <p:cNvSpPr>
                  <a:spLocks noChangeArrowheads="1"/>
                </p:cNvSpPr>
                <p:nvPr/>
              </p:nvSpPr>
              <p:spPr bwMode="auto">
                <a:xfrm>
                  <a:off x="2452749" y="4353732"/>
                  <a:ext cx="3025" cy="3024"/>
                </a:xfrm>
                <a:prstGeom prst="rect">
                  <a:avLst/>
                </a:pr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2" name="Freeform 9">
                  <a:extLst>
                    <a:ext uri="{FF2B5EF4-FFF2-40B4-BE49-F238E27FC236}">
                      <a16:creationId xmlns:a16="http://schemas.microsoft.com/office/drawing/2014/main" id="{15F73AE7-C2FE-471D-A244-A3DD4E0E3C44}"/>
                    </a:ext>
                  </a:extLst>
                </p:cNvPr>
                <p:cNvSpPr>
                  <a:spLocks noEditPoints="1"/>
                </p:cNvSpPr>
                <p:nvPr/>
              </p:nvSpPr>
              <p:spPr bwMode="auto">
                <a:xfrm>
                  <a:off x="2068605" y="4036133"/>
                  <a:ext cx="601929" cy="728968"/>
                </a:xfrm>
                <a:custGeom>
                  <a:avLst/>
                  <a:gdLst>
                    <a:gd name="T0" fmla="*/ 4 w 199"/>
                    <a:gd name="T1" fmla="*/ 204 h 241"/>
                    <a:gd name="T2" fmla="*/ 0 w 199"/>
                    <a:gd name="T3" fmla="*/ 213 h 241"/>
                    <a:gd name="T4" fmla="*/ 4 w 199"/>
                    <a:gd name="T5" fmla="*/ 223 h 241"/>
                    <a:gd name="T6" fmla="*/ 9 w 199"/>
                    <a:gd name="T7" fmla="*/ 232 h 241"/>
                    <a:gd name="T8" fmla="*/ 14 w 199"/>
                    <a:gd name="T9" fmla="*/ 241 h 241"/>
                    <a:gd name="T10" fmla="*/ 27 w 199"/>
                    <a:gd name="T11" fmla="*/ 241 h 241"/>
                    <a:gd name="T12" fmla="*/ 32 w 199"/>
                    <a:gd name="T13" fmla="*/ 236 h 241"/>
                    <a:gd name="T14" fmla="*/ 32 w 199"/>
                    <a:gd name="T15" fmla="*/ 232 h 241"/>
                    <a:gd name="T16" fmla="*/ 41 w 199"/>
                    <a:gd name="T17" fmla="*/ 218 h 241"/>
                    <a:gd name="T18" fmla="*/ 50 w 199"/>
                    <a:gd name="T19" fmla="*/ 204 h 241"/>
                    <a:gd name="T20" fmla="*/ 54 w 199"/>
                    <a:gd name="T21" fmla="*/ 195 h 241"/>
                    <a:gd name="T22" fmla="*/ 63 w 199"/>
                    <a:gd name="T23" fmla="*/ 186 h 241"/>
                    <a:gd name="T24" fmla="*/ 77 w 199"/>
                    <a:gd name="T25" fmla="*/ 186 h 241"/>
                    <a:gd name="T26" fmla="*/ 86 w 199"/>
                    <a:gd name="T27" fmla="*/ 186 h 241"/>
                    <a:gd name="T28" fmla="*/ 100 w 199"/>
                    <a:gd name="T29" fmla="*/ 186 h 241"/>
                    <a:gd name="T30" fmla="*/ 109 w 199"/>
                    <a:gd name="T31" fmla="*/ 177 h 241"/>
                    <a:gd name="T32" fmla="*/ 113 w 199"/>
                    <a:gd name="T33" fmla="*/ 173 h 241"/>
                    <a:gd name="T34" fmla="*/ 127 w 199"/>
                    <a:gd name="T35" fmla="*/ 159 h 241"/>
                    <a:gd name="T36" fmla="*/ 145 w 199"/>
                    <a:gd name="T37" fmla="*/ 154 h 241"/>
                    <a:gd name="T38" fmla="*/ 159 w 199"/>
                    <a:gd name="T39" fmla="*/ 159 h 241"/>
                    <a:gd name="T40" fmla="*/ 168 w 199"/>
                    <a:gd name="T41" fmla="*/ 141 h 241"/>
                    <a:gd name="T42" fmla="*/ 181 w 199"/>
                    <a:gd name="T43" fmla="*/ 132 h 241"/>
                    <a:gd name="T44" fmla="*/ 186 w 199"/>
                    <a:gd name="T45" fmla="*/ 118 h 241"/>
                    <a:gd name="T46" fmla="*/ 186 w 199"/>
                    <a:gd name="T47" fmla="*/ 114 h 241"/>
                    <a:gd name="T48" fmla="*/ 177 w 199"/>
                    <a:gd name="T49" fmla="*/ 109 h 241"/>
                    <a:gd name="T50" fmla="*/ 172 w 199"/>
                    <a:gd name="T51" fmla="*/ 105 h 241"/>
                    <a:gd name="T52" fmla="*/ 181 w 199"/>
                    <a:gd name="T53" fmla="*/ 100 h 241"/>
                    <a:gd name="T54" fmla="*/ 181 w 199"/>
                    <a:gd name="T55" fmla="*/ 96 h 241"/>
                    <a:gd name="T56" fmla="*/ 177 w 199"/>
                    <a:gd name="T57" fmla="*/ 96 h 241"/>
                    <a:gd name="T58" fmla="*/ 163 w 199"/>
                    <a:gd name="T59" fmla="*/ 91 h 241"/>
                    <a:gd name="T60" fmla="*/ 159 w 199"/>
                    <a:gd name="T61" fmla="*/ 100 h 241"/>
                    <a:gd name="T62" fmla="*/ 150 w 199"/>
                    <a:gd name="T63" fmla="*/ 100 h 241"/>
                    <a:gd name="T64" fmla="*/ 127 w 199"/>
                    <a:gd name="T65" fmla="*/ 105 h 241"/>
                    <a:gd name="T66" fmla="*/ 122 w 199"/>
                    <a:gd name="T67" fmla="*/ 105 h 241"/>
                    <a:gd name="T68" fmla="*/ 113 w 199"/>
                    <a:gd name="T69" fmla="*/ 109 h 241"/>
                    <a:gd name="T70" fmla="*/ 118 w 199"/>
                    <a:gd name="T71" fmla="*/ 114 h 241"/>
                    <a:gd name="T72" fmla="*/ 104 w 199"/>
                    <a:gd name="T73" fmla="*/ 127 h 241"/>
                    <a:gd name="T74" fmla="*/ 86 w 199"/>
                    <a:gd name="T75" fmla="*/ 141 h 241"/>
                    <a:gd name="T76" fmla="*/ 72 w 199"/>
                    <a:gd name="T77" fmla="*/ 154 h 241"/>
                    <a:gd name="T78" fmla="*/ 50 w 199"/>
                    <a:gd name="T79" fmla="*/ 168 h 241"/>
                    <a:gd name="T80" fmla="*/ 32 w 199"/>
                    <a:gd name="T81" fmla="*/ 182 h 241"/>
                    <a:gd name="T82" fmla="*/ 23 w 199"/>
                    <a:gd name="T83" fmla="*/ 186 h 241"/>
                    <a:gd name="T84" fmla="*/ 9 w 199"/>
                    <a:gd name="T85" fmla="*/ 195 h 241"/>
                    <a:gd name="T86" fmla="*/ 4 w 199"/>
                    <a:gd name="T87" fmla="*/ 195 h 241"/>
                    <a:gd name="T88" fmla="*/ 168 w 199"/>
                    <a:gd name="T89" fmla="*/ 37 h 241"/>
                    <a:gd name="T90" fmla="*/ 154 w 199"/>
                    <a:gd name="T91" fmla="*/ 32 h 241"/>
                    <a:gd name="T92" fmla="*/ 168 w 199"/>
                    <a:gd name="T93" fmla="*/ 23 h 241"/>
                    <a:gd name="T94" fmla="*/ 163 w 199"/>
                    <a:gd name="T95" fmla="*/ 27 h 241"/>
                    <a:gd name="T96" fmla="*/ 159 w 199"/>
                    <a:gd name="T97" fmla="*/ 32 h 241"/>
                    <a:gd name="T98" fmla="*/ 159 w 199"/>
                    <a:gd name="T99" fmla="*/ 27 h 241"/>
                    <a:gd name="T100" fmla="*/ 154 w 199"/>
                    <a:gd name="T101" fmla="*/ 32 h 241"/>
                    <a:gd name="T102" fmla="*/ 168 w 199"/>
                    <a:gd name="T103" fmla="*/ 27 h 241"/>
                    <a:gd name="T104" fmla="*/ 159 w 199"/>
                    <a:gd name="T105" fmla="*/ 41 h 241"/>
                    <a:gd name="T106" fmla="*/ 163 w 199"/>
                    <a:gd name="T107" fmla="*/ 41 h 241"/>
                    <a:gd name="T108" fmla="*/ 190 w 199"/>
                    <a:gd name="T109" fmla="*/ 0 h 241"/>
                    <a:gd name="T110" fmla="*/ 195 w 199"/>
                    <a:gd name="T111" fmla="*/ 5 h 241"/>
                    <a:gd name="T112" fmla="*/ 199 w 199"/>
                    <a:gd name="T113" fmla="*/ 9 h 241"/>
                    <a:gd name="T114" fmla="*/ 195 w 199"/>
                    <a:gd name="T115" fmla="*/ 18 h 241"/>
                    <a:gd name="T116" fmla="*/ 195 w 199"/>
                    <a:gd name="T117" fmla="*/ 23 h 241"/>
                    <a:gd name="T118" fmla="*/ 181 w 199"/>
                    <a:gd name="T119" fmla="*/ 14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99" h="241">
                      <a:moveTo>
                        <a:pt x="4" y="195"/>
                      </a:moveTo>
                      <a:lnTo>
                        <a:pt x="4" y="195"/>
                      </a:lnTo>
                      <a:lnTo>
                        <a:pt x="4" y="195"/>
                      </a:lnTo>
                      <a:lnTo>
                        <a:pt x="4" y="200"/>
                      </a:lnTo>
                      <a:lnTo>
                        <a:pt x="4" y="200"/>
                      </a:lnTo>
                      <a:lnTo>
                        <a:pt x="4" y="204"/>
                      </a:lnTo>
                      <a:lnTo>
                        <a:pt x="4" y="204"/>
                      </a:lnTo>
                      <a:lnTo>
                        <a:pt x="4" y="209"/>
                      </a:lnTo>
                      <a:lnTo>
                        <a:pt x="4" y="209"/>
                      </a:lnTo>
                      <a:lnTo>
                        <a:pt x="0" y="213"/>
                      </a:lnTo>
                      <a:lnTo>
                        <a:pt x="0" y="213"/>
                      </a:lnTo>
                      <a:lnTo>
                        <a:pt x="0" y="213"/>
                      </a:lnTo>
                      <a:lnTo>
                        <a:pt x="0" y="218"/>
                      </a:lnTo>
                      <a:lnTo>
                        <a:pt x="0" y="218"/>
                      </a:lnTo>
                      <a:lnTo>
                        <a:pt x="0" y="218"/>
                      </a:lnTo>
                      <a:lnTo>
                        <a:pt x="0" y="223"/>
                      </a:lnTo>
                      <a:lnTo>
                        <a:pt x="0" y="223"/>
                      </a:lnTo>
                      <a:lnTo>
                        <a:pt x="4" y="223"/>
                      </a:lnTo>
                      <a:lnTo>
                        <a:pt x="9" y="227"/>
                      </a:lnTo>
                      <a:lnTo>
                        <a:pt x="9" y="227"/>
                      </a:lnTo>
                      <a:lnTo>
                        <a:pt x="9" y="227"/>
                      </a:lnTo>
                      <a:lnTo>
                        <a:pt x="9" y="232"/>
                      </a:lnTo>
                      <a:lnTo>
                        <a:pt x="9" y="232"/>
                      </a:lnTo>
                      <a:lnTo>
                        <a:pt x="9" y="232"/>
                      </a:lnTo>
                      <a:lnTo>
                        <a:pt x="9" y="236"/>
                      </a:lnTo>
                      <a:lnTo>
                        <a:pt x="9" y="236"/>
                      </a:lnTo>
                      <a:lnTo>
                        <a:pt x="9" y="236"/>
                      </a:lnTo>
                      <a:lnTo>
                        <a:pt x="9" y="241"/>
                      </a:lnTo>
                      <a:lnTo>
                        <a:pt x="9" y="241"/>
                      </a:lnTo>
                      <a:lnTo>
                        <a:pt x="14" y="241"/>
                      </a:lnTo>
                      <a:lnTo>
                        <a:pt x="14" y="241"/>
                      </a:lnTo>
                      <a:lnTo>
                        <a:pt x="18" y="241"/>
                      </a:lnTo>
                      <a:lnTo>
                        <a:pt x="23" y="241"/>
                      </a:lnTo>
                      <a:lnTo>
                        <a:pt x="23" y="241"/>
                      </a:lnTo>
                      <a:lnTo>
                        <a:pt x="27" y="241"/>
                      </a:lnTo>
                      <a:lnTo>
                        <a:pt x="27" y="241"/>
                      </a:lnTo>
                      <a:lnTo>
                        <a:pt x="27" y="241"/>
                      </a:lnTo>
                      <a:lnTo>
                        <a:pt x="27" y="241"/>
                      </a:lnTo>
                      <a:lnTo>
                        <a:pt x="27" y="241"/>
                      </a:lnTo>
                      <a:lnTo>
                        <a:pt x="32" y="241"/>
                      </a:lnTo>
                      <a:lnTo>
                        <a:pt x="32" y="236"/>
                      </a:lnTo>
                      <a:lnTo>
                        <a:pt x="32" y="236"/>
                      </a:lnTo>
                      <a:lnTo>
                        <a:pt x="36" y="236"/>
                      </a:lnTo>
                      <a:lnTo>
                        <a:pt x="36" y="236"/>
                      </a:lnTo>
                      <a:lnTo>
                        <a:pt x="36" y="236"/>
                      </a:lnTo>
                      <a:lnTo>
                        <a:pt x="36" y="236"/>
                      </a:lnTo>
                      <a:lnTo>
                        <a:pt x="36" y="232"/>
                      </a:lnTo>
                      <a:lnTo>
                        <a:pt x="32" y="232"/>
                      </a:lnTo>
                      <a:lnTo>
                        <a:pt x="32" y="232"/>
                      </a:lnTo>
                      <a:lnTo>
                        <a:pt x="36" y="227"/>
                      </a:lnTo>
                      <a:lnTo>
                        <a:pt x="41" y="223"/>
                      </a:lnTo>
                      <a:lnTo>
                        <a:pt x="41" y="223"/>
                      </a:lnTo>
                      <a:lnTo>
                        <a:pt x="41" y="223"/>
                      </a:lnTo>
                      <a:lnTo>
                        <a:pt x="41" y="218"/>
                      </a:lnTo>
                      <a:lnTo>
                        <a:pt x="41" y="218"/>
                      </a:lnTo>
                      <a:lnTo>
                        <a:pt x="45" y="213"/>
                      </a:lnTo>
                      <a:lnTo>
                        <a:pt x="45" y="213"/>
                      </a:lnTo>
                      <a:lnTo>
                        <a:pt x="50" y="209"/>
                      </a:lnTo>
                      <a:lnTo>
                        <a:pt x="50" y="209"/>
                      </a:lnTo>
                      <a:lnTo>
                        <a:pt x="50" y="204"/>
                      </a:lnTo>
                      <a:lnTo>
                        <a:pt x="50" y="204"/>
                      </a:lnTo>
                      <a:lnTo>
                        <a:pt x="50" y="204"/>
                      </a:lnTo>
                      <a:lnTo>
                        <a:pt x="54" y="200"/>
                      </a:lnTo>
                      <a:lnTo>
                        <a:pt x="54" y="200"/>
                      </a:lnTo>
                      <a:lnTo>
                        <a:pt x="54" y="195"/>
                      </a:lnTo>
                      <a:lnTo>
                        <a:pt x="54" y="195"/>
                      </a:lnTo>
                      <a:lnTo>
                        <a:pt x="54" y="195"/>
                      </a:lnTo>
                      <a:lnTo>
                        <a:pt x="54" y="191"/>
                      </a:lnTo>
                      <a:lnTo>
                        <a:pt x="59" y="191"/>
                      </a:lnTo>
                      <a:lnTo>
                        <a:pt x="63" y="186"/>
                      </a:lnTo>
                      <a:lnTo>
                        <a:pt x="63" y="186"/>
                      </a:lnTo>
                      <a:lnTo>
                        <a:pt x="63" y="186"/>
                      </a:lnTo>
                      <a:lnTo>
                        <a:pt x="68" y="186"/>
                      </a:lnTo>
                      <a:lnTo>
                        <a:pt x="68" y="186"/>
                      </a:lnTo>
                      <a:lnTo>
                        <a:pt x="68" y="186"/>
                      </a:lnTo>
                      <a:lnTo>
                        <a:pt x="68" y="186"/>
                      </a:lnTo>
                      <a:lnTo>
                        <a:pt x="72" y="186"/>
                      </a:lnTo>
                      <a:lnTo>
                        <a:pt x="77" y="186"/>
                      </a:lnTo>
                      <a:lnTo>
                        <a:pt x="77" y="186"/>
                      </a:lnTo>
                      <a:lnTo>
                        <a:pt x="82" y="186"/>
                      </a:lnTo>
                      <a:lnTo>
                        <a:pt x="82" y="186"/>
                      </a:lnTo>
                      <a:lnTo>
                        <a:pt x="82" y="186"/>
                      </a:lnTo>
                      <a:lnTo>
                        <a:pt x="82" y="186"/>
                      </a:lnTo>
                      <a:lnTo>
                        <a:pt x="86" y="186"/>
                      </a:lnTo>
                      <a:lnTo>
                        <a:pt x="86" y="186"/>
                      </a:lnTo>
                      <a:lnTo>
                        <a:pt x="86" y="186"/>
                      </a:lnTo>
                      <a:lnTo>
                        <a:pt x="91" y="186"/>
                      </a:lnTo>
                      <a:lnTo>
                        <a:pt x="95" y="186"/>
                      </a:lnTo>
                      <a:lnTo>
                        <a:pt x="95" y="186"/>
                      </a:lnTo>
                      <a:lnTo>
                        <a:pt x="100" y="186"/>
                      </a:lnTo>
                      <a:lnTo>
                        <a:pt x="104" y="186"/>
                      </a:lnTo>
                      <a:lnTo>
                        <a:pt x="113" y="182"/>
                      </a:lnTo>
                      <a:lnTo>
                        <a:pt x="113" y="182"/>
                      </a:lnTo>
                      <a:lnTo>
                        <a:pt x="113" y="182"/>
                      </a:lnTo>
                      <a:lnTo>
                        <a:pt x="113" y="182"/>
                      </a:lnTo>
                      <a:lnTo>
                        <a:pt x="109" y="177"/>
                      </a:lnTo>
                      <a:lnTo>
                        <a:pt x="109" y="177"/>
                      </a:lnTo>
                      <a:lnTo>
                        <a:pt x="109" y="177"/>
                      </a:lnTo>
                      <a:lnTo>
                        <a:pt x="109" y="177"/>
                      </a:lnTo>
                      <a:lnTo>
                        <a:pt x="109" y="177"/>
                      </a:lnTo>
                      <a:lnTo>
                        <a:pt x="109" y="173"/>
                      </a:lnTo>
                      <a:lnTo>
                        <a:pt x="113" y="173"/>
                      </a:lnTo>
                      <a:lnTo>
                        <a:pt x="113" y="173"/>
                      </a:lnTo>
                      <a:lnTo>
                        <a:pt x="113" y="173"/>
                      </a:lnTo>
                      <a:lnTo>
                        <a:pt x="118" y="168"/>
                      </a:lnTo>
                      <a:lnTo>
                        <a:pt x="118" y="168"/>
                      </a:lnTo>
                      <a:lnTo>
                        <a:pt x="122" y="168"/>
                      </a:lnTo>
                      <a:lnTo>
                        <a:pt x="127" y="159"/>
                      </a:lnTo>
                      <a:lnTo>
                        <a:pt x="131" y="159"/>
                      </a:lnTo>
                      <a:lnTo>
                        <a:pt x="131" y="154"/>
                      </a:lnTo>
                      <a:lnTo>
                        <a:pt x="131" y="154"/>
                      </a:lnTo>
                      <a:lnTo>
                        <a:pt x="136" y="154"/>
                      </a:lnTo>
                      <a:lnTo>
                        <a:pt x="141" y="154"/>
                      </a:lnTo>
                      <a:lnTo>
                        <a:pt x="145" y="154"/>
                      </a:lnTo>
                      <a:lnTo>
                        <a:pt x="145" y="154"/>
                      </a:lnTo>
                      <a:lnTo>
                        <a:pt x="150" y="154"/>
                      </a:lnTo>
                      <a:lnTo>
                        <a:pt x="150" y="159"/>
                      </a:lnTo>
                      <a:lnTo>
                        <a:pt x="154" y="159"/>
                      </a:lnTo>
                      <a:lnTo>
                        <a:pt x="154" y="159"/>
                      </a:lnTo>
                      <a:lnTo>
                        <a:pt x="159" y="159"/>
                      </a:lnTo>
                      <a:lnTo>
                        <a:pt x="163" y="159"/>
                      </a:lnTo>
                      <a:lnTo>
                        <a:pt x="163" y="150"/>
                      </a:lnTo>
                      <a:lnTo>
                        <a:pt x="168" y="145"/>
                      </a:lnTo>
                      <a:lnTo>
                        <a:pt x="168" y="145"/>
                      </a:lnTo>
                      <a:lnTo>
                        <a:pt x="168" y="145"/>
                      </a:lnTo>
                      <a:lnTo>
                        <a:pt x="168" y="141"/>
                      </a:lnTo>
                      <a:lnTo>
                        <a:pt x="168" y="141"/>
                      </a:lnTo>
                      <a:lnTo>
                        <a:pt x="168" y="141"/>
                      </a:lnTo>
                      <a:lnTo>
                        <a:pt x="172" y="141"/>
                      </a:lnTo>
                      <a:lnTo>
                        <a:pt x="181" y="136"/>
                      </a:lnTo>
                      <a:lnTo>
                        <a:pt x="181" y="136"/>
                      </a:lnTo>
                      <a:lnTo>
                        <a:pt x="181" y="132"/>
                      </a:lnTo>
                      <a:lnTo>
                        <a:pt x="181" y="132"/>
                      </a:lnTo>
                      <a:lnTo>
                        <a:pt x="181" y="127"/>
                      </a:lnTo>
                      <a:lnTo>
                        <a:pt x="186" y="118"/>
                      </a:lnTo>
                      <a:lnTo>
                        <a:pt x="186" y="118"/>
                      </a:lnTo>
                      <a:lnTo>
                        <a:pt x="186" y="118"/>
                      </a:lnTo>
                      <a:lnTo>
                        <a:pt x="186" y="118"/>
                      </a:lnTo>
                      <a:lnTo>
                        <a:pt x="186" y="118"/>
                      </a:lnTo>
                      <a:lnTo>
                        <a:pt x="186" y="118"/>
                      </a:lnTo>
                      <a:lnTo>
                        <a:pt x="186" y="118"/>
                      </a:lnTo>
                      <a:lnTo>
                        <a:pt x="186" y="114"/>
                      </a:lnTo>
                      <a:lnTo>
                        <a:pt x="186" y="114"/>
                      </a:lnTo>
                      <a:lnTo>
                        <a:pt x="186" y="114"/>
                      </a:lnTo>
                      <a:lnTo>
                        <a:pt x="181" y="114"/>
                      </a:lnTo>
                      <a:lnTo>
                        <a:pt x="181" y="114"/>
                      </a:lnTo>
                      <a:lnTo>
                        <a:pt x="177" y="109"/>
                      </a:lnTo>
                      <a:lnTo>
                        <a:pt x="177" y="109"/>
                      </a:lnTo>
                      <a:lnTo>
                        <a:pt x="177" y="109"/>
                      </a:lnTo>
                      <a:lnTo>
                        <a:pt x="177" y="109"/>
                      </a:lnTo>
                      <a:lnTo>
                        <a:pt x="177" y="105"/>
                      </a:lnTo>
                      <a:lnTo>
                        <a:pt x="177" y="105"/>
                      </a:lnTo>
                      <a:lnTo>
                        <a:pt x="177" y="105"/>
                      </a:lnTo>
                      <a:lnTo>
                        <a:pt x="177" y="105"/>
                      </a:lnTo>
                      <a:lnTo>
                        <a:pt x="177" y="105"/>
                      </a:lnTo>
                      <a:lnTo>
                        <a:pt x="172" y="105"/>
                      </a:lnTo>
                      <a:lnTo>
                        <a:pt x="172" y="105"/>
                      </a:lnTo>
                      <a:lnTo>
                        <a:pt x="177" y="100"/>
                      </a:lnTo>
                      <a:lnTo>
                        <a:pt x="177" y="100"/>
                      </a:lnTo>
                      <a:lnTo>
                        <a:pt x="181" y="100"/>
                      </a:lnTo>
                      <a:lnTo>
                        <a:pt x="181" y="100"/>
                      </a:lnTo>
                      <a:lnTo>
                        <a:pt x="181" y="100"/>
                      </a:lnTo>
                      <a:lnTo>
                        <a:pt x="186" y="100"/>
                      </a:lnTo>
                      <a:lnTo>
                        <a:pt x="186" y="100"/>
                      </a:lnTo>
                      <a:lnTo>
                        <a:pt x="186" y="100"/>
                      </a:lnTo>
                      <a:lnTo>
                        <a:pt x="186" y="96"/>
                      </a:lnTo>
                      <a:lnTo>
                        <a:pt x="181" y="96"/>
                      </a:lnTo>
                      <a:lnTo>
                        <a:pt x="181" y="96"/>
                      </a:lnTo>
                      <a:lnTo>
                        <a:pt x="181" y="100"/>
                      </a:lnTo>
                      <a:lnTo>
                        <a:pt x="177" y="96"/>
                      </a:lnTo>
                      <a:lnTo>
                        <a:pt x="177" y="96"/>
                      </a:lnTo>
                      <a:lnTo>
                        <a:pt x="177" y="96"/>
                      </a:lnTo>
                      <a:lnTo>
                        <a:pt x="177" y="96"/>
                      </a:lnTo>
                      <a:lnTo>
                        <a:pt x="177" y="96"/>
                      </a:lnTo>
                      <a:lnTo>
                        <a:pt x="177" y="96"/>
                      </a:lnTo>
                      <a:lnTo>
                        <a:pt x="172" y="96"/>
                      </a:lnTo>
                      <a:lnTo>
                        <a:pt x="168" y="96"/>
                      </a:lnTo>
                      <a:lnTo>
                        <a:pt x="168" y="96"/>
                      </a:lnTo>
                      <a:lnTo>
                        <a:pt x="168" y="96"/>
                      </a:lnTo>
                      <a:lnTo>
                        <a:pt x="163" y="91"/>
                      </a:lnTo>
                      <a:lnTo>
                        <a:pt x="163" y="91"/>
                      </a:lnTo>
                      <a:lnTo>
                        <a:pt x="163" y="96"/>
                      </a:lnTo>
                      <a:lnTo>
                        <a:pt x="163" y="96"/>
                      </a:lnTo>
                      <a:lnTo>
                        <a:pt x="159" y="96"/>
                      </a:lnTo>
                      <a:lnTo>
                        <a:pt x="159" y="96"/>
                      </a:lnTo>
                      <a:lnTo>
                        <a:pt x="159" y="100"/>
                      </a:lnTo>
                      <a:lnTo>
                        <a:pt x="154" y="100"/>
                      </a:lnTo>
                      <a:lnTo>
                        <a:pt x="150" y="100"/>
                      </a:lnTo>
                      <a:lnTo>
                        <a:pt x="150" y="100"/>
                      </a:lnTo>
                      <a:lnTo>
                        <a:pt x="150" y="100"/>
                      </a:lnTo>
                      <a:lnTo>
                        <a:pt x="150" y="100"/>
                      </a:lnTo>
                      <a:lnTo>
                        <a:pt x="150" y="100"/>
                      </a:lnTo>
                      <a:lnTo>
                        <a:pt x="136" y="100"/>
                      </a:lnTo>
                      <a:lnTo>
                        <a:pt x="136" y="100"/>
                      </a:lnTo>
                      <a:lnTo>
                        <a:pt x="136" y="105"/>
                      </a:lnTo>
                      <a:lnTo>
                        <a:pt x="131" y="105"/>
                      </a:lnTo>
                      <a:lnTo>
                        <a:pt x="127" y="105"/>
                      </a:lnTo>
                      <a:lnTo>
                        <a:pt x="127" y="105"/>
                      </a:lnTo>
                      <a:lnTo>
                        <a:pt x="127" y="105"/>
                      </a:lnTo>
                      <a:lnTo>
                        <a:pt x="127" y="105"/>
                      </a:lnTo>
                      <a:lnTo>
                        <a:pt x="127" y="105"/>
                      </a:lnTo>
                      <a:lnTo>
                        <a:pt x="127" y="105"/>
                      </a:lnTo>
                      <a:lnTo>
                        <a:pt x="127" y="105"/>
                      </a:lnTo>
                      <a:lnTo>
                        <a:pt x="122" y="105"/>
                      </a:lnTo>
                      <a:lnTo>
                        <a:pt x="127" y="105"/>
                      </a:lnTo>
                      <a:lnTo>
                        <a:pt x="122" y="109"/>
                      </a:lnTo>
                      <a:lnTo>
                        <a:pt x="118" y="105"/>
                      </a:lnTo>
                      <a:lnTo>
                        <a:pt x="118" y="105"/>
                      </a:lnTo>
                      <a:lnTo>
                        <a:pt x="118" y="109"/>
                      </a:lnTo>
                      <a:lnTo>
                        <a:pt x="113" y="109"/>
                      </a:lnTo>
                      <a:lnTo>
                        <a:pt x="113" y="109"/>
                      </a:lnTo>
                      <a:lnTo>
                        <a:pt x="113" y="109"/>
                      </a:lnTo>
                      <a:lnTo>
                        <a:pt x="118" y="114"/>
                      </a:lnTo>
                      <a:lnTo>
                        <a:pt x="118" y="114"/>
                      </a:lnTo>
                      <a:lnTo>
                        <a:pt x="118" y="114"/>
                      </a:lnTo>
                      <a:lnTo>
                        <a:pt x="118" y="114"/>
                      </a:lnTo>
                      <a:lnTo>
                        <a:pt x="118" y="118"/>
                      </a:lnTo>
                      <a:lnTo>
                        <a:pt x="118" y="123"/>
                      </a:lnTo>
                      <a:lnTo>
                        <a:pt x="113" y="123"/>
                      </a:lnTo>
                      <a:lnTo>
                        <a:pt x="113" y="127"/>
                      </a:lnTo>
                      <a:lnTo>
                        <a:pt x="113" y="127"/>
                      </a:lnTo>
                      <a:lnTo>
                        <a:pt x="104" y="127"/>
                      </a:lnTo>
                      <a:lnTo>
                        <a:pt x="104" y="127"/>
                      </a:lnTo>
                      <a:lnTo>
                        <a:pt x="100" y="132"/>
                      </a:lnTo>
                      <a:lnTo>
                        <a:pt x="95" y="132"/>
                      </a:lnTo>
                      <a:lnTo>
                        <a:pt x="95" y="132"/>
                      </a:lnTo>
                      <a:lnTo>
                        <a:pt x="86" y="136"/>
                      </a:lnTo>
                      <a:lnTo>
                        <a:pt x="86" y="141"/>
                      </a:lnTo>
                      <a:lnTo>
                        <a:pt x="86" y="141"/>
                      </a:lnTo>
                      <a:lnTo>
                        <a:pt x="86" y="145"/>
                      </a:lnTo>
                      <a:lnTo>
                        <a:pt x="82" y="145"/>
                      </a:lnTo>
                      <a:lnTo>
                        <a:pt x="77" y="154"/>
                      </a:lnTo>
                      <a:lnTo>
                        <a:pt x="72" y="154"/>
                      </a:lnTo>
                      <a:lnTo>
                        <a:pt x="72" y="154"/>
                      </a:lnTo>
                      <a:lnTo>
                        <a:pt x="68" y="154"/>
                      </a:lnTo>
                      <a:lnTo>
                        <a:pt x="63" y="154"/>
                      </a:lnTo>
                      <a:lnTo>
                        <a:pt x="59" y="159"/>
                      </a:lnTo>
                      <a:lnTo>
                        <a:pt x="54" y="164"/>
                      </a:lnTo>
                      <a:lnTo>
                        <a:pt x="54" y="164"/>
                      </a:lnTo>
                      <a:lnTo>
                        <a:pt x="50" y="168"/>
                      </a:lnTo>
                      <a:lnTo>
                        <a:pt x="45" y="168"/>
                      </a:lnTo>
                      <a:lnTo>
                        <a:pt x="45" y="173"/>
                      </a:lnTo>
                      <a:lnTo>
                        <a:pt x="45" y="173"/>
                      </a:lnTo>
                      <a:lnTo>
                        <a:pt x="41" y="173"/>
                      </a:lnTo>
                      <a:lnTo>
                        <a:pt x="41" y="177"/>
                      </a:lnTo>
                      <a:lnTo>
                        <a:pt x="32" y="182"/>
                      </a:lnTo>
                      <a:lnTo>
                        <a:pt x="32" y="182"/>
                      </a:lnTo>
                      <a:lnTo>
                        <a:pt x="27" y="182"/>
                      </a:lnTo>
                      <a:lnTo>
                        <a:pt x="27" y="182"/>
                      </a:lnTo>
                      <a:lnTo>
                        <a:pt x="27" y="186"/>
                      </a:lnTo>
                      <a:lnTo>
                        <a:pt x="23" y="186"/>
                      </a:lnTo>
                      <a:lnTo>
                        <a:pt x="23" y="186"/>
                      </a:lnTo>
                      <a:lnTo>
                        <a:pt x="23" y="191"/>
                      </a:lnTo>
                      <a:lnTo>
                        <a:pt x="23" y="191"/>
                      </a:lnTo>
                      <a:lnTo>
                        <a:pt x="23" y="191"/>
                      </a:lnTo>
                      <a:lnTo>
                        <a:pt x="14" y="191"/>
                      </a:lnTo>
                      <a:lnTo>
                        <a:pt x="14" y="191"/>
                      </a:lnTo>
                      <a:lnTo>
                        <a:pt x="9" y="195"/>
                      </a:lnTo>
                      <a:lnTo>
                        <a:pt x="4" y="195"/>
                      </a:lnTo>
                      <a:lnTo>
                        <a:pt x="4" y="195"/>
                      </a:lnTo>
                      <a:lnTo>
                        <a:pt x="4" y="195"/>
                      </a:lnTo>
                      <a:lnTo>
                        <a:pt x="4" y="195"/>
                      </a:lnTo>
                      <a:lnTo>
                        <a:pt x="4" y="195"/>
                      </a:lnTo>
                      <a:lnTo>
                        <a:pt x="4" y="195"/>
                      </a:lnTo>
                      <a:moveTo>
                        <a:pt x="168" y="27"/>
                      </a:moveTo>
                      <a:lnTo>
                        <a:pt x="168" y="27"/>
                      </a:lnTo>
                      <a:lnTo>
                        <a:pt x="172" y="27"/>
                      </a:lnTo>
                      <a:lnTo>
                        <a:pt x="172" y="27"/>
                      </a:lnTo>
                      <a:lnTo>
                        <a:pt x="172" y="32"/>
                      </a:lnTo>
                      <a:lnTo>
                        <a:pt x="168" y="37"/>
                      </a:lnTo>
                      <a:lnTo>
                        <a:pt x="168" y="37"/>
                      </a:lnTo>
                      <a:lnTo>
                        <a:pt x="168" y="32"/>
                      </a:lnTo>
                      <a:lnTo>
                        <a:pt x="168" y="27"/>
                      </a:lnTo>
                      <a:lnTo>
                        <a:pt x="168" y="27"/>
                      </a:lnTo>
                      <a:moveTo>
                        <a:pt x="154" y="32"/>
                      </a:moveTo>
                      <a:lnTo>
                        <a:pt x="154" y="32"/>
                      </a:lnTo>
                      <a:lnTo>
                        <a:pt x="154" y="32"/>
                      </a:lnTo>
                      <a:lnTo>
                        <a:pt x="154" y="27"/>
                      </a:lnTo>
                      <a:lnTo>
                        <a:pt x="159" y="23"/>
                      </a:lnTo>
                      <a:lnTo>
                        <a:pt x="163" y="23"/>
                      </a:lnTo>
                      <a:lnTo>
                        <a:pt x="163" y="23"/>
                      </a:lnTo>
                      <a:lnTo>
                        <a:pt x="168" y="23"/>
                      </a:lnTo>
                      <a:lnTo>
                        <a:pt x="168" y="23"/>
                      </a:lnTo>
                      <a:lnTo>
                        <a:pt x="168" y="23"/>
                      </a:lnTo>
                      <a:lnTo>
                        <a:pt x="168" y="27"/>
                      </a:lnTo>
                      <a:lnTo>
                        <a:pt x="168" y="27"/>
                      </a:lnTo>
                      <a:lnTo>
                        <a:pt x="163" y="27"/>
                      </a:lnTo>
                      <a:lnTo>
                        <a:pt x="163" y="27"/>
                      </a:lnTo>
                      <a:lnTo>
                        <a:pt x="163" y="32"/>
                      </a:lnTo>
                      <a:lnTo>
                        <a:pt x="163" y="32"/>
                      </a:lnTo>
                      <a:lnTo>
                        <a:pt x="163" y="32"/>
                      </a:lnTo>
                      <a:lnTo>
                        <a:pt x="163" y="32"/>
                      </a:lnTo>
                      <a:lnTo>
                        <a:pt x="163" y="32"/>
                      </a:lnTo>
                      <a:lnTo>
                        <a:pt x="159" y="32"/>
                      </a:lnTo>
                      <a:lnTo>
                        <a:pt x="159" y="32"/>
                      </a:lnTo>
                      <a:lnTo>
                        <a:pt x="159" y="32"/>
                      </a:lnTo>
                      <a:lnTo>
                        <a:pt x="159" y="32"/>
                      </a:lnTo>
                      <a:lnTo>
                        <a:pt x="159" y="27"/>
                      </a:lnTo>
                      <a:lnTo>
                        <a:pt x="159" y="27"/>
                      </a:lnTo>
                      <a:lnTo>
                        <a:pt x="159" y="27"/>
                      </a:lnTo>
                      <a:lnTo>
                        <a:pt x="159" y="27"/>
                      </a:lnTo>
                      <a:lnTo>
                        <a:pt x="159" y="32"/>
                      </a:lnTo>
                      <a:lnTo>
                        <a:pt x="159" y="32"/>
                      </a:lnTo>
                      <a:lnTo>
                        <a:pt x="159" y="32"/>
                      </a:lnTo>
                      <a:lnTo>
                        <a:pt x="154" y="32"/>
                      </a:lnTo>
                      <a:lnTo>
                        <a:pt x="154" y="32"/>
                      </a:lnTo>
                      <a:moveTo>
                        <a:pt x="168" y="27"/>
                      </a:moveTo>
                      <a:lnTo>
                        <a:pt x="168" y="27"/>
                      </a:lnTo>
                      <a:lnTo>
                        <a:pt x="168" y="23"/>
                      </a:lnTo>
                      <a:lnTo>
                        <a:pt x="168" y="23"/>
                      </a:lnTo>
                      <a:lnTo>
                        <a:pt x="172" y="27"/>
                      </a:lnTo>
                      <a:lnTo>
                        <a:pt x="168" y="27"/>
                      </a:lnTo>
                      <a:moveTo>
                        <a:pt x="163" y="41"/>
                      </a:moveTo>
                      <a:lnTo>
                        <a:pt x="163" y="41"/>
                      </a:lnTo>
                      <a:lnTo>
                        <a:pt x="168" y="41"/>
                      </a:lnTo>
                      <a:lnTo>
                        <a:pt x="163" y="41"/>
                      </a:lnTo>
                      <a:lnTo>
                        <a:pt x="159" y="41"/>
                      </a:lnTo>
                      <a:lnTo>
                        <a:pt x="159" y="41"/>
                      </a:lnTo>
                      <a:lnTo>
                        <a:pt x="159" y="41"/>
                      </a:lnTo>
                      <a:lnTo>
                        <a:pt x="159" y="37"/>
                      </a:lnTo>
                      <a:lnTo>
                        <a:pt x="159" y="37"/>
                      </a:lnTo>
                      <a:lnTo>
                        <a:pt x="159" y="37"/>
                      </a:lnTo>
                      <a:lnTo>
                        <a:pt x="163" y="37"/>
                      </a:lnTo>
                      <a:lnTo>
                        <a:pt x="163" y="41"/>
                      </a:lnTo>
                      <a:moveTo>
                        <a:pt x="181" y="14"/>
                      </a:moveTo>
                      <a:lnTo>
                        <a:pt x="181" y="14"/>
                      </a:lnTo>
                      <a:lnTo>
                        <a:pt x="181" y="14"/>
                      </a:lnTo>
                      <a:lnTo>
                        <a:pt x="181" y="5"/>
                      </a:lnTo>
                      <a:lnTo>
                        <a:pt x="181" y="5"/>
                      </a:lnTo>
                      <a:lnTo>
                        <a:pt x="190" y="0"/>
                      </a:lnTo>
                      <a:lnTo>
                        <a:pt x="190" y="0"/>
                      </a:lnTo>
                      <a:lnTo>
                        <a:pt x="190" y="0"/>
                      </a:lnTo>
                      <a:lnTo>
                        <a:pt x="195" y="0"/>
                      </a:lnTo>
                      <a:lnTo>
                        <a:pt x="195" y="0"/>
                      </a:lnTo>
                      <a:lnTo>
                        <a:pt x="195" y="0"/>
                      </a:lnTo>
                      <a:lnTo>
                        <a:pt x="195" y="5"/>
                      </a:lnTo>
                      <a:lnTo>
                        <a:pt x="195" y="5"/>
                      </a:lnTo>
                      <a:lnTo>
                        <a:pt x="195" y="5"/>
                      </a:lnTo>
                      <a:lnTo>
                        <a:pt x="195" y="5"/>
                      </a:lnTo>
                      <a:lnTo>
                        <a:pt x="199" y="5"/>
                      </a:lnTo>
                      <a:lnTo>
                        <a:pt x="199" y="5"/>
                      </a:lnTo>
                      <a:lnTo>
                        <a:pt x="199" y="9"/>
                      </a:lnTo>
                      <a:lnTo>
                        <a:pt x="199" y="9"/>
                      </a:lnTo>
                      <a:lnTo>
                        <a:pt x="199" y="9"/>
                      </a:lnTo>
                      <a:lnTo>
                        <a:pt x="199" y="18"/>
                      </a:lnTo>
                      <a:lnTo>
                        <a:pt x="199" y="18"/>
                      </a:lnTo>
                      <a:lnTo>
                        <a:pt x="195" y="18"/>
                      </a:lnTo>
                      <a:lnTo>
                        <a:pt x="195" y="18"/>
                      </a:lnTo>
                      <a:lnTo>
                        <a:pt x="195" y="18"/>
                      </a:lnTo>
                      <a:lnTo>
                        <a:pt x="195" y="18"/>
                      </a:lnTo>
                      <a:lnTo>
                        <a:pt x="195" y="18"/>
                      </a:lnTo>
                      <a:lnTo>
                        <a:pt x="195" y="18"/>
                      </a:lnTo>
                      <a:lnTo>
                        <a:pt x="195" y="18"/>
                      </a:lnTo>
                      <a:lnTo>
                        <a:pt x="195" y="23"/>
                      </a:lnTo>
                      <a:lnTo>
                        <a:pt x="195" y="23"/>
                      </a:lnTo>
                      <a:lnTo>
                        <a:pt x="190" y="23"/>
                      </a:lnTo>
                      <a:lnTo>
                        <a:pt x="190" y="23"/>
                      </a:lnTo>
                      <a:lnTo>
                        <a:pt x="186" y="18"/>
                      </a:lnTo>
                      <a:lnTo>
                        <a:pt x="186" y="18"/>
                      </a:lnTo>
                      <a:lnTo>
                        <a:pt x="181" y="14"/>
                      </a:lnTo>
                      <a:lnTo>
                        <a:pt x="181" y="1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3" name="Freeform 10">
                  <a:extLst>
                    <a:ext uri="{FF2B5EF4-FFF2-40B4-BE49-F238E27FC236}">
                      <a16:creationId xmlns:a16="http://schemas.microsoft.com/office/drawing/2014/main" id="{2B97D9F2-40EC-4242-989C-A5DF2EDB2193}"/>
                    </a:ext>
                  </a:extLst>
                </p:cNvPr>
                <p:cNvSpPr>
                  <a:spLocks/>
                </p:cNvSpPr>
                <p:nvPr/>
              </p:nvSpPr>
              <p:spPr bwMode="auto">
                <a:xfrm>
                  <a:off x="2561640" y="4338609"/>
                  <a:ext cx="453714" cy="193585"/>
                </a:xfrm>
                <a:custGeom>
                  <a:avLst/>
                  <a:gdLst>
                    <a:gd name="T0" fmla="*/ 18 w 150"/>
                    <a:gd name="T1" fmla="*/ 0 h 64"/>
                    <a:gd name="T2" fmla="*/ 18 w 150"/>
                    <a:gd name="T3" fmla="*/ 0 h 64"/>
                    <a:gd name="T4" fmla="*/ 18 w 150"/>
                    <a:gd name="T5" fmla="*/ 9 h 64"/>
                    <a:gd name="T6" fmla="*/ 32 w 150"/>
                    <a:gd name="T7" fmla="*/ 14 h 64"/>
                    <a:gd name="T8" fmla="*/ 41 w 150"/>
                    <a:gd name="T9" fmla="*/ 9 h 64"/>
                    <a:gd name="T10" fmla="*/ 50 w 150"/>
                    <a:gd name="T11" fmla="*/ 5 h 64"/>
                    <a:gd name="T12" fmla="*/ 73 w 150"/>
                    <a:gd name="T13" fmla="*/ 14 h 64"/>
                    <a:gd name="T14" fmla="*/ 123 w 150"/>
                    <a:gd name="T15" fmla="*/ 9 h 64"/>
                    <a:gd name="T16" fmla="*/ 127 w 150"/>
                    <a:gd name="T17" fmla="*/ 5 h 64"/>
                    <a:gd name="T18" fmla="*/ 136 w 150"/>
                    <a:gd name="T19" fmla="*/ 5 h 64"/>
                    <a:gd name="T20" fmla="*/ 136 w 150"/>
                    <a:gd name="T21" fmla="*/ 5 h 64"/>
                    <a:gd name="T22" fmla="*/ 141 w 150"/>
                    <a:gd name="T23" fmla="*/ 23 h 64"/>
                    <a:gd name="T24" fmla="*/ 145 w 150"/>
                    <a:gd name="T25" fmla="*/ 32 h 64"/>
                    <a:gd name="T26" fmla="*/ 150 w 150"/>
                    <a:gd name="T27" fmla="*/ 41 h 64"/>
                    <a:gd name="T28" fmla="*/ 150 w 150"/>
                    <a:gd name="T29" fmla="*/ 45 h 64"/>
                    <a:gd name="T30" fmla="*/ 145 w 150"/>
                    <a:gd name="T31" fmla="*/ 50 h 64"/>
                    <a:gd name="T32" fmla="*/ 141 w 150"/>
                    <a:gd name="T33" fmla="*/ 50 h 64"/>
                    <a:gd name="T34" fmla="*/ 132 w 150"/>
                    <a:gd name="T35" fmla="*/ 50 h 64"/>
                    <a:gd name="T36" fmla="*/ 127 w 150"/>
                    <a:gd name="T37" fmla="*/ 54 h 64"/>
                    <a:gd name="T38" fmla="*/ 118 w 150"/>
                    <a:gd name="T39" fmla="*/ 54 h 64"/>
                    <a:gd name="T40" fmla="*/ 109 w 150"/>
                    <a:gd name="T41" fmla="*/ 54 h 64"/>
                    <a:gd name="T42" fmla="*/ 109 w 150"/>
                    <a:gd name="T43" fmla="*/ 50 h 64"/>
                    <a:gd name="T44" fmla="*/ 109 w 150"/>
                    <a:gd name="T45" fmla="*/ 45 h 64"/>
                    <a:gd name="T46" fmla="*/ 95 w 150"/>
                    <a:gd name="T47" fmla="*/ 41 h 64"/>
                    <a:gd name="T48" fmla="*/ 95 w 150"/>
                    <a:gd name="T49" fmla="*/ 36 h 64"/>
                    <a:gd name="T50" fmla="*/ 95 w 150"/>
                    <a:gd name="T51" fmla="*/ 36 h 64"/>
                    <a:gd name="T52" fmla="*/ 91 w 150"/>
                    <a:gd name="T53" fmla="*/ 32 h 64"/>
                    <a:gd name="T54" fmla="*/ 86 w 150"/>
                    <a:gd name="T55" fmla="*/ 36 h 64"/>
                    <a:gd name="T56" fmla="*/ 77 w 150"/>
                    <a:gd name="T57" fmla="*/ 41 h 64"/>
                    <a:gd name="T58" fmla="*/ 77 w 150"/>
                    <a:gd name="T59" fmla="*/ 41 h 64"/>
                    <a:gd name="T60" fmla="*/ 73 w 150"/>
                    <a:gd name="T61" fmla="*/ 41 h 64"/>
                    <a:gd name="T62" fmla="*/ 68 w 150"/>
                    <a:gd name="T63" fmla="*/ 36 h 64"/>
                    <a:gd name="T64" fmla="*/ 50 w 150"/>
                    <a:gd name="T65" fmla="*/ 32 h 64"/>
                    <a:gd name="T66" fmla="*/ 46 w 150"/>
                    <a:gd name="T67" fmla="*/ 41 h 64"/>
                    <a:gd name="T68" fmla="*/ 41 w 150"/>
                    <a:gd name="T69" fmla="*/ 41 h 64"/>
                    <a:gd name="T70" fmla="*/ 41 w 150"/>
                    <a:gd name="T71" fmla="*/ 45 h 64"/>
                    <a:gd name="T72" fmla="*/ 41 w 150"/>
                    <a:gd name="T73" fmla="*/ 50 h 64"/>
                    <a:gd name="T74" fmla="*/ 27 w 150"/>
                    <a:gd name="T75" fmla="*/ 50 h 64"/>
                    <a:gd name="T76" fmla="*/ 27 w 150"/>
                    <a:gd name="T77" fmla="*/ 54 h 64"/>
                    <a:gd name="T78" fmla="*/ 27 w 150"/>
                    <a:gd name="T79" fmla="*/ 54 h 64"/>
                    <a:gd name="T80" fmla="*/ 18 w 150"/>
                    <a:gd name="T81" fmla="*/ 59 h 64"/>
                    <a:gd name="T82" fmla="*/ 9 w 150"/>
                    <a:gd name="T83" fmla="*/ 59 h 64"/>
                    <a:gd name="T84" fmla="*/ 0 w 150"/>
                    <a:gd name="T85" fmla="*/ 50 h 64"/>
                    <a:gd name="T86" fmla="*/ 5 w 150"/>
                    <a:gd name="T87" fmla="*/ 45 h 64"/>
                    <a:gd name="T88" fmla="*/ 5 w 150"/>
                    <a:gd name="T89" fmla="*/ 41 h 64"/>
                    <a:gd name="T90" fmla="*/ 18 w 150"/>
                    <a:gd name="T91" fmla="*/ 36 h 64"/>
                    <a:gd name="T92" fmla="*/ 18 w 150"/>
                    <a:gd name="T93" fmla="*/ 27 h 64"/>
                    <a:gd name="T94" fmla="*/ 23 w 150"/>
                    <a:gd name="T95" fmla="*/ 18 h 64"/>
                    <a:gd name="T96" fmla="*/ 23 w 150"/>
                    <a:gd name="T97" fmla="*/ 18 h 64"/>
                    <a:gd name="T98" fmla="*/ 23 w 150"/>
                    <a:gd name="T99" fmla="*/ 14 h 64"/>
                    <a:gd name="T100" fmla="*/ 18 w 150"/>
                    <a:gd name="T101" fmla="*/ 14 h 64"/>
                    <a:gd name="T102" fmla="*/ 14 w 150"/>
                    <a:gd name="T103" fmla="*/ 9 h 64"/>
                    <a:gd name="T104" fmla="*/ 14 w 150"/>
                    <a:gd name="T105" fmla="*/ 5 h 64"/>
                    <a:gd name="T106" fmla="*/ 14 w 150"/>
                    <a:gd name="T107" fmla="*/ 5 h 64"/>
                    <a:gd name="T108" fmla="*/ 14 w 150"/>
                    <a:gd name="T109" fmla="*/ 0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50" h="64">
                      <a:moveTo>
                        <a:pt x="14" y="0"/>
                      </a:moveTo>
                      <a:lnTo>
                        <a:pt x="14" y="0"/>
                      </a:lnTo>
                      <a:lnTo>
                        <a:pt x="18" y="0"/>
                      </a:lnTo>
                      <a:lnTo>
                        <a:pt x="18" y="0"/>
                      </a:lnTo>
                      <a:lnTo>
                        <a:pt x="18" y="0"/>
                      </a:lnTo>
                      <a:lnTo>
                        <a:pt x="18" y="0"/>
                      </a:lnTo>
                      <a:lnTo>
                        <a:pt x="18" y="5"/>
                      </a:lnTo>
                      <a:lnTo>
                        <a:pt x="18" y="5"/>
                      </a:lnTo>
                      <a:lnTo>
                        <a:pt x="18" y="9"/>
                      </a:lnTo>
                      <a:lnTo>
                        <a:pt x="23" y="9"/>
                      </a:lnTo>
                      <a:lnTo>
                        <a:pt x="27" y="14"/>
                      </a:lnTo>
                      <a:lnTo>
                        <a:pt x="32" y="14"/>
                      </a:lnTo>
                      <a:lnTo>
                        <a:pt x="32" y="14"/>
                      </a:lnTo>
                      <a:lnTo>
                        <a:pt x="36" y="14"/>
                      </a:lnTo>
                      <a:lnTo>
                        <a:pt x="41" y="9"/>
                      </a:lnTo>
                      <a:lnTo>
                        <a:pt x="46" y="5"/>
                      </a:lnTo>
                      <a:lnTo>
                        <a:pt x="46" y="5"/>
                      </a:lnTo>
                      <a:lnTo>
                        <a:pt x="50" y="5"/>
                      </a:lnTo>
                      <a:lnTo>
                        <a:pt x="55" y="5"/>
                      </a:lnTo>
                      <a:lnTo>
                        <a:pt x="64" y="9"/>
                      </a:lnTo>
                      <a:lnTo>
                        <a:pt x="73" y="14"/>
                      </a:lnTo>
                      <a:lnTo>
                        <a:pt x="91" y="9"/>
                      </a:lnTo>
                      <a:lnTo>
                        <a:pt x="105" y="9"/>
                      </a:lnTo>
                      <a:lnTo>
                        <a:pt x="123" y="9"/>
                      </a:lnTo>
                      <a:lnTo>
                        <a:pt x="123" y="9"/>
                      </a:lnTo>
                      <a:lnTo>
                        <a:pt x="123" y="9"/>
                      </a:lnTo>
                      <a:lnTo>
                        <a:pt x="127" y="5"/>
                      </a:lnTo>
                      <a:lnTo>
                        <a:pt x="132" y="5"/>
                      </a:lnTo>
                      <a:lnTo>
                        <a:pt x="132" y="5"/>
                      </a:lnTo>
                      <a:lnTo>
                        <a:pt x="136" y="5"/>
                      </a:lnTo>
                      <a:lnTo>
                        <a:pt x="136" y="5"/>
                      </a:lnTo>
                      <a:lnTo>
                        <a:pt x="136" y="5"/>
                      </a:lnTo>
                      <a:lnTo>
                        <a:pt x="136" y="5"/>
                      </a:lnTo>
                      <a:lnTo>
                        <a:pt x="141" y="5"/>
                      </a:lnTo>
                      <a:lnTo>
                        <a:pt x="141" y="9"/>
                      </a:lnTo>
                      <a:lnTo>
                        <a:pt x="141" y="23"/>
                      </a:lnTo>
                      <a:lnTo>
                        <a:pt x="145" y="27"/>
                      </a:lnTo>
                      <a:lnTo>
                        <a:pt x="145" y="32"/>
                      </a:lnTo>
                      <a:lnTo>
                        <a:pt x="145" y="32"/>
                      </a:lnTo>
                      <a:lnTo>
                        <a:pt x="150" y="36"/>
                      </a:lnTo>
                      <a:lnTo>
                        <a:pt x="150" y="36"/>
                      </a:lnTo>
                      <a:lnTo>
                        <a:pt x="150" y="41"/>
                      </a:lnTo>
                      <a:lnTo>
                        <a:pt x="150" y="41"/>
                      </a:lnTo>
                      <a:lnTo>
                        <a:pt x="150" y="41"/>
                      </a:lnTo>
                      <a:lnTo>
                        <a:pt x="150" y="45"/>
                      </a:lnTo>
                      <a:lnTo>
                        <a:pt x="150" y="45"/>
                      </a:lnTo>
                      <a:lnTo>
                        <a:pt x="145" y="50"/>
                      </a:lnTo>
                      <a:lnTo>
                        <a:pt x="145" y="50"/>
                      </a:lnTo>
                      <a:lnTo>
                        <a:pt x="141" y="50"/>
                      </a:lnTo>
                      <a:lnTo>
                        <a:pt x="141" y="50"/>
                      </a:lnTo>
                      <a:lnTo>
                        <a:pt x="141" y="50"/>
                      </a:lnTo>
                      <a:lnTo>
                        <a:pt x="136" y="50"/>
                      </a:lnTo>
                      <a:lnTo>
                        <a:pt x="136" y="50"/>
                      </a:lnTo>
                      <a:lnTo>
                        <a:pt x="132" y="50"/>
                      </a:lnTo>
                      <a:lnTo>
                        <a:pt x="127" y="54"/>
                      </a:lnTo>
                      <a:lnTo>
                        <a:pt x="127" y="54"/>
                      </a:lnTo>
                      <a:lnTo>
                        <a:pt x="127" y="54"/>
                      </a:lnTo>
                      <a:lnTo>
                        <a:pt x="123" y="54"/>
                      </a:lnTo>
                      <a:lnTo>
                        <a:pt x="123" y="54"/>
                      </a:lnTo>
                      <a:lnTo>
                        <a:pt x="118" y="54"/>
                      </a:lnTo>
                      <a:lnTo>
                        <a:pt x="114" y="54"/>
                      </a:lnTo>
                      <a:lnTo>
                        <a:pt x="114" y="54"/>
                      </a:lnTo>
                      <a:lnTo>
                        <a:pt x="109" y="54"/>
                      </a:lnTo>
                      <a:lnTo>
                        <a:pt x="109" y="54"/>
                      </a:lnTo>
                      <a:lnTo>
                        <a:pt x="109" y="50"/>
                      </a:lnTo>
                      <a:lnTo>
                        <a:pt x="109" y="50"/>
                      </a:lnTo>
                      <a:lnTo>
                        <a:pt x="109" y="50"/>
                      </a:lnTo>
                      <a:lnTo>
                        <a:pt x="109" y="50"/>
                      </a:lnTo>
                      <a:lnTo>
                        <a:pt x="109" y="45"/>
                      </a:lnTo>
                      <a:lnTo>
                        <a:pt x="105" y="45"/>
                      </a:lnTo>
                      <a:lnTo>
                        <a:pt x="105" y="41"/>
                      </a:lnTo>
                      <a:lnTo>
                        <a:pt x="95" y="41"/>
                      </a:lnTo>
                      <a:lnTo>
                        <a:pt x="95" y="36"/>
                      </a:lnTo>
                      <a:lnTo>
                        <a:pt x="95" y="36"/>
                      </a:lnTo>
                      <a:lnTo>
                        <a:pt x="95" y="36"/>
                      </a:lnTo>
                      <a:lnTo>
                        <a:pt x="95" y="36"/>
                      </a:lnTo>
                      <a:lnTo>
                        <a:pt x="95" y="36"/>
                      </a:lnTo>
                      <a:lnTo>
                        <a:pt x="95" y="36"/>
                      </a:lnTo>
                      <a:lnTo>
                        <a:pt x="95" y="32"/>
                      </a:lnTo>
                      <a:lnTo>
                        <a:pt x="91" y="32"/>
                      </a:lnTo>
                      <a:lnTo>
                        <a:pt x="91" y="32"/>
                      </a:lnTo>
                      <a:lnTo>
                        <a:pt x="86" y="36"/>
                      </a:lnTo>
                      <a:lnTo>
                        <a:pt x="86" y="36"/>
                      </a:lnTo>
                      <a:lnTo>
                        <a:pt x="86" y="36"/>
                      </a:lnTo>
                      <a:lnTo>
                        <a:pt x="82" y="36"/>
                      </a:lnTo>
                      <a:lnTo>
                        <a:pt x="82" y="41"/>
                      </a:lnTo>
                      <a:lnTo>
                        <a:pt x="77" y="41"/>
                      </a:lnTo>
                      <a:lnTo>
                        <a:pt x="77" y="41"/>
                      </a:lnTo>
                      <a:lnTo>
                        <a:pt x="77" y="41"/>
                      </a:lnTo>
                      <a:lnTo>
                        <a:pt x="77" y="41"/>
                      </a:lnTo>
                      <a:lnTo>
                        <a:pt x="77" y="45"/>
                      </a:lnTo>
                      <a:lnTo>
                        <a:pt x="73" y="41"/>
                      </a:lnTo>
                      <a:lnTo>
                        <a:pt x="73" y="41"/>
                      </a:lnTo>
                      <a:lnTo>
                        <a:pt x="68" y="36"/>
                      </a:lnTo>
                      <a:lnTo>
                        <a:pt x="68" y="36"/>
                      </a:lnTo>
                      <a:lnTo>
                        <a:pt x="68" y="36"/>
                      </a:lnTo>
                      <a:lnTo>
                        <a:pt x="55" y="32"/>
                      </a:lnTo>
                      <a:lnTo>
                        <a:pt x="50" y="32"/>
                      </a:lnTo>
                      <a:lnTo>
                        <a:pt x="50" y="32"/>
                      </a:lnTo>
                      <a:lnTo>
                        <a:pt x="50" y="32"/>
                      </a:lnTo>
                      <a:lnTo>
                        <a:pt x="46" y="36"/>
                      </a:lnTo>
                      <a:lnTo>
                        <a:pt x="46" y="41"/>
                      </a:lnTo>
                      <a:lnTo>
                        <a:pt x="46" y="41"/>
                      </a:lnTo>
                      <a:lnTo>
                        <a:pt x="46" y="41"/>
                      </a:lnTo>
                      <a:lnTo>
                        <a:pt x="41" y="41"/>
                      </a:lnTo>
                      <a:lnTo>
                        <a:pt x="41" y="41"/>
                      </a:lnTo>
                      <a:lnTo>
                        <a:pt x="41" y="45"/>
                      </a:lnTo>
                      <a:lnTo>
                        <a:pt x="41" y="45"/>
                      </a:lnTo>
                      <a:lnTo>
                        <a:pt x="41" y="45"/>
                      </a:lnTo>
                      <a:lnTo>
                        <a:pt x="41" y="50"/>
                      </a:lnTo>
                      <a:lnTo>
                        <a:pt x="41" y="50"/>
                      </a:lnTo>
                      <a:lnTo>
                        <a:pt x="41" y="50"/>
                      </a:lnTo>
                      <a:lnTo>
                        <a:pt x="36" y="50"/>
                      </a:lnTo>
                      <a:lnTo>
                        <a:pt x="27" y="50"/>
                      </a:lnTo>
                      <a:lnTo>
                        <a:pt x="27" y="50"/>
                      </a:lnTo>
                      <a:lnTo>
                        <a:pt x="27" y="50"/>
                      </a:lnTo>
                      <a:lnTo>
                        <a:pt x="27" y="54"/>
                      </a:lnTo>
                      <a:lnTo>
                        <a:pt x="27" y="54"/>
                      </a:lnTo>
                      <a:lnTo>
                        <a:pt x="27" y="54"/>
                      </a:lnTo>
                      <a:lnTo>
                        <a:pt x="27" y="54"/>
                      </a:lnTo>
                      <a:lnTo>
                        <a:pt x="23" y="59"/>
                      </a:lnTo>
                      <a:lnTo>
                        <a:pt x="18" y="59"/>
                      </a:lnTo>
                      <a:lnTo>
                        <a:pt x="18" y="59"/>
                      </a:lnTo>
                      <a:lnTo>
                        <a:pt x="14" y="59"/>
                      </a:lnTo>
                      <a:lnTo>
                        <a:pt x="14" y="64"/>
                      </a:lnTo>
                      <a:lnTo>
                        <a:pt x="9" y="59"/>
                      </a:lnTo>
                      <a:lnTo>
                        <a:pt x="5" y="59"/>
                      </a:lnTo>
                      <a:lnTo>
                        <a:pt x="0" y="59"/>
                      </a:lnTo>
                      <a:lnTo>
                        <a:pt x="0" y="50"/>
                      </a:lnTo>
                      <a:lnTo>
                        <a:pt x="5" y="45"/>
                      </a:lnTo>
                      <a:lnTo>
                        <a:pt x="5" y="45"/>
                      </a:lnTo>
                      <a:lnTo>
                        <a:pt x="5" y="45"/>
                      </a:lnTo>
                      <a:lnTo>
                        <a:pt x="5" y="41"/>
                      </a:lnTo>
                      <a:lnTo>
                        <a:pt x="5" y="41"/>
                      </a:lnTo>
                      <a:lnTo>
                        <a:pt x="5" y="41"/>
                      </a:lnTo>
                      <a:lnTo>
                        <a:pt x="9" y="41"/>
                      </a:lnTo>
                      <a:lnTo>
                        <a:pt x="18" y="36"/>
                      </a:lnTo>
                      <a:lnTo>
                        <a:pt x="18" y="36"/>
                      </a:lnTo>
                      <a:lnTo>
                        <a:pt x="18" y="32"/>
                      </a:lnTo>
                      <a:lnTo>
                        <a:pt x="18" y="32"/>
                      </a:lnTo>
                      <a:lnTo>
                        <a:pt x="18" y="27"/>
                      </a:lnTo>
                      <a:lnTo>
                        <a:pt x="23" y="18"/>
                      </a:lnTo>
                      <a:lnTo>
                        <a:pt x="23" y="18"/>
                      </a:lnTo>
                      <a:lnTo>
                        <a:pt x="23" y="18"/>
                      </a:lnTo>
                      <a:lnTo>
                        <a:pt x="23" y="18"/>
                      </a:lnTo>
                      <a:lnTo>
                        <a:pt x="23" y="18"/>
                      </a:lnTo>
                      <a:lnTo>
                        <a:pt x="23" y="18"/>
                      </a:lnTo>
                      <a:lnTo>
                        <a:pt x="23" y="18"/>
                      </a:lnTo>
                      <a:lnTo>
                        <a:pt x="23" y="14"/>
                      </a:lnTo>
                      <a:lnTo>
                        <a:pt x="23" y="14"/>
                      </a:lnTo>
                      <a:lnTo>
                        <a:pt x="23" y="14"/>
                      </a:lnTo>
                      <a:lnTo>
                        <a:pt x="18" y="14"/>
                      </a:lnTo>
                      <a:lnTo>
                        <a:pt x="18" y="14"/>
                      </a:lnTo>
                      <a:lnTo>
                        <a:pt x="14" y="9"/>
                      </a:lnTo>
                      <a:lnTo>
                        <a:pt x="14" y="9"/>
                      </a:lnTo>
                      <a:lnTo>
                        <a:pt x="14" y="9"/>
                      </a:lnTo>
                      <a:lnTo>
                        <a:pt x="14" y="9"/>
                      </a:lnTo>
                      <a:lnTo>
                        <a:pt x="14" y="5"/>
                      </a:lnTo>
                      <a:lnTo>
                        <a:pt x="14" y="5"/>
                      </a:lnTo>
                      <a:lnTo>
                        <a:pt x="14" y="5"/>
                      </a:lnTo>
                      <a:lnTo>
                        <a:pt x="14" y="5"/>
                      </a:lnTo>
                      <a:lnTo>
                        <a:pt x="14" y="5"/>
                      </a:lnTo>
                      <a:lnTo>
                        <a:pt x="9" y="5"/>
                      </a:lnTo>
                      <a:lnTo>
                        <a:pt x="9" y="5"/>
                      </a:lnTo>
                      <a:lnTo>
                        <a:pt x="14" y="0"/>
                      </a:lnTo>
                      <a:lnTo>
                        <a:pt x="14" y="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4" name="Freeform 11">
                  <a:extLst>
                    <a:ext uri="{FF2B5EF4-FFF2-40B4-BE49-F238E27FC236}">
                      <a16:creationId xmlns:a16="http://schemas.microsoft.com/office/drawing/2014/main" id="{44899457-A0A6-4C49-96F3-D519EA51D0AF}"/>
                    </a:ext>
                  </a:extLst>
                </p:cNvPr>
                <p:cNvSpPr>
                  <a:spLocks noEditPoints="1"/>
                </p:cNvSpPr>
                <p:nvPr/>
              </p:nvSpPr>
              <p:spPr bwMode="auto">
                <a:xfrm>
                  <a:off x="1793351" y="4625960"/>
                  <a:ext cx="523284" cy="356922"/>
                </a:xfrm>
                <a:custGeom>
                  <a:avLst/>
                  <a:gdLst>
                    <a:gd name="T0" fmla="*/ 132 w 173"/>
                    <a:gd name="T1" fmla="*/ 41 h 118"/>
                    <a:gd name="T2" fmla="*/ 127 w 173"/>
                    <a:gd name="T3" fmla="*/ 41 h 118"/>
                    <a:gd name="T4" fmla="*/ 118 w 173"/>
                    <a:gd name="T5" fmla="*/ 46 h 118"/>
                    <a:gd name="T6" fmla="*/ 109 w 173"/>
                    <a:gd name="T7" fmla="*/ 46 h 118"/>
                    <a:gd name="T8" fmla="*/ 100 w 173"/>
                    <a:gd name="T9" fmla="*/ 41 h 118"/>
                    <a:gd name="T10" fmla="*/ 95 w 173"/>
                    <a:gd name="T11" fmla="*/ 28 h 118"/>
                    <a:gd name="T12" fmla="*/ 91 w 173"/>
                    <a:gd name="T13" fmla="*/ 18 h 118"/>
                    <a:gd name="T14" fmla="*/ 95 w 173"/>
                    <a:gd name="T15" fmla="*/ 5 h 118"/>
                    <a:gd name="T16" fmla="*/ 91 w 173"/>
                    <a:gd name="T17" fmla="*/ 0 h 118"/>
                    <a:gd name="T18" fmla="*/ 82 w 173"/>
                    <a:gd name="T19" fmla="*/ 5 h 118"/>
                    <a:gd name="T20" fmla="*/ 68 w 173"/>
                    <a:gd name="T21" fmla="*/ 14 h 118"/>
                    <a:gd name="T22" fmla="*/ 50 w 173"/>
                    <a:gd name="T23" fmla="*/ 28 h 118"/>
                    <a:gd name="T24" fmla="*/ 41 w 173"/>
                    <a:gd name="T25" fmla="*/ 28 h 118"/>
                    <a:gd name="T26" fmla="*/ 46 w 173"/>
                    <a:gd name="T27" fmla="*/ 23 h 118"/>
                    <a:gd name="T28" fmla="*/ 36 w 173"/>
                    <a:gd name="T29" fmla="*/ 28 h 118"/>
                    <a:gd name="T30" fmla="*/ 27 w 173"/>
                    <a:gd name="T31" fmla="*/ 23 h 118"/>
                    <a:gd name="T32" fmla="*/ 18 w 173"/>
                    <a:gd name="T33" fmla="*/ 23 h 118"/>
                    <a:gd name="T34" fmla="*/ 14 w 173"/>
                    <a:gd name="T35" fmla="*/ 23 h 118"/>
                    <a:gd name="T36" fmla="*/ 18 w 173"/>
                    <a:gd name="T37" fmla="*/ 28 h 118"/>
                    <a:gd name="T38" fmla="*/ 9 w 173"/>
                    <a:gd name="T39" fmla="*/ 28 h 118"/>
                    <a:gd name="T40" fmla="*/ 5 w 173"/>
                    <a:gd name="T41" fmla="*/ 37 h 118"/>
                    <a:gd name="T42" fmla="*/ 9 w 173"/>
                    <a:gd name="T43" fmla="*/ 50 h 118"/>
                    <a:gd name="T44" fmla="*/ 0 w 173"/>
                    <a:gd name="T45" fmla="*/ 59 h 118"/>
                    <a:gd name="T46" fmla="*/ 5 w 173"/>
                    <a:gd name="T47" fmla="*/ 68 h 118"/>
                    <a:gd name="T48" fmla="*/ 0 w 173"/>
                    <a:gd name="T49" fmla="*/ 82 h 118"/>
                    <a:gd name="T50" fmla="*/ 18 w 173"/>
                    <a:gd name="T51" fmla="*/ 68 h 118"/>
                    <a:gd name="T52" fmla="*/ 32 w 173"/>
                    <a:gd name="T53" fmla="*/ 82 h 118"/>
                    <a:gd name="T54" fmla="*/ 36 w 173"/>
                    <a:gd name="T55" fmla="*/ 82 h 118"/>
                    <a:gd name="T56" fmla="*/ 36 w 173"/>
                    <a:gd name="T57" fmla="*/ 86 h 118"/>
                    <a:gd name="T58" fmla="*/ 55 w 173"/>
                    <a:gd name="T59" fmla="*/ 82 h 118"/>
                    <a:gd name="T60" fmla="*/ 59 w 173"/>
                    <a:gd name="T61" fmla="*/ 82 h 118"/>
                    <a:gd name="T62" fmla="*/ 64 w 173"/>
                    <a:gd name="T63" fmla="*/ 82 h 118"/>
                    <a:gd name="T64" fmla="*/ 64 w 173"/>
                    <a:gd name="T65" fmla="*/ 77 h 118"/>
                    <a:gd name="T66" fmla="*/ 68 w 173"/>
                    <a:gd name="T67" fmla="*/ 77 h 118"/>
                    <a:gd name="T68" fmla="*/ 77 w 173"/>
                    <a:gd name="T69" fmla="*/ 82 h 118"/>
                    <a:gd name="T70" fmla="*/ 77 w 173"/>
                    <a:gd name="T71" fmla="*/ 77 h 118"/>
                    <a:gd name="T72" fmla="*/ 91 w 173"/>
                    <a:gd name="T73" fmla="*/ 77 h 118"/>
                    <a:gd name="T74" fmla="*/ 100 w 173"/>
                    <a:gd name="T75" fmla="*/ 82 h 118"/>
                    <a:gd name="T76" fmla="*/ 105 w 173"/>
                    <a:gd name="T77" fmla="*/ 86 h 118"/>
                    <a:gd name="T78" fmla="*/ 118 w 173"/>
                    <a:gd name="T79" fmla="*/ 96 h 118"/>
                    <a:gd name="T80" fmla="*/ 132 w 173"/>
                    <a:gd name="T81" fmla="*/ 105 h 118"/>
                    <a:gd name="T82" fmla="*/ 127 w 173"/>
                    <a:gd name="T83" fmla="*/ 109 h 118"/>
                    <a:gd name="T84" fmla="*/ 136 w 173"/>
                    <a:gd name="T85" fmla="*/ 109 h 118"/>
                    <a:gd name="T86" fmla="*/ 136 w 173"/>
                    <a:gd name="T87" fmla="*/ 96 h 118"/>
                    <a:gd name="T88" fmla="*/ 150 w 173"/>
                    <a:gd name="T89" fmla="*/ 73 h 118"/>
                    <a:gd name="T90" fmla="*/ 145 w 173"/>
                    <a:gd name="T91" fmla="*/ 118 h 118"/>
                    <a:gd name="T92" fmla="*/ 141 w 173"/>
                    <a:gd name="T93" fmla="*/ 114 h 118"/>
                    <a:gd name="T94" fmla="*/ 173 w 173"/>
                    <a:gd name="T95" fmla="*/ 100 h 118"/>
                    <a:gd name="T96" fmla="*/ 163 w 173"/>
                    <a:gd name="T97" fmla="*/ 105 h 118"/>
                    <a:gd name="T98" fmla="*/ 154 w 173"/>
                    <a:gd name="T99" fmla="*/ 109 h 118"/>
                    <a:gd name="T100" fmla="*/ 150 w 173"/>
                    <a:gd name="T101" fmla="*/ 105 h 118"/>
                    <a:gd name="T102" fmla="*/ 145 w 173"/>
                    <a:gd name="T103" fmla="*/ 105 h 118"/>
                    <a:gd name="T104" fmla="*/ 150 w 173"/>
                    <a:gd name="T105" fmla="*/ 96 h 118"/>
                    <a:gd name="T106" fmla="*/ 163 w 173"/>
                    <a:gd name="T107" fmla="*/ 100 h 118"/>
                    <a:gd name="T108" fmla="*/ 173 w 173"/>
                    <a:gd name="T109" fmla="*/ 100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73" h="118">
                      <a:moveTo>
                        <a:pt x="145" y="64"/>
                      </a:moveTo>
                      <a:lnTo>
                        <a:pt x="145" y="64"/>
                      </a:lnTo>
                      <a:lnTo>
                        <a:pt x="141" y="59"/>
                      </a:lnTo>
                      <a:lnTo>
                        <a:pt x="141" y="59"/>
                      </a:lnTo>
                      <a:lnTo>
                        <a:pt x="141" y="59"/>
                      </a:lnTo>
                      <a:lnTo>
                        <a:pt x="136" y="55"/>
                      </a:lnTo>
                      <a:lnTo>
                        <a:pt x="132" y="41"/>
                      </a:lnTo>
                      <a:lnTo>
                        <a:pt x="132" y="32"/>
                      </a:lnTo>
                      <a:lnTo>
                        <a:pt x="132" y="28"/>
                      </a:lnTo>
                      <a:lnTo>
                        <a:pt x="127" y="32"/>
                      </a:lnTo>
                      <a:lnTo>
                        <a:pt x="123" y="37"/>
                      </a:lnTo>
                      <a:lnTo>
                        <a:pt x="123" y="37"/>
                      </a:lnTo>
                      <a:lnTo>
                        <a:pt x="127" y="37"/>
                      </a:lnTo>
                      <a:lnTo>
                        <a:pt x="127" y="41"/>
                      </a:lnTo>
                      <a:lnTo>
                        <a:pt x="127" y="41"/>
                      </a:lnTo>
                      <a:lnTo>
                        <a:pt x="127" y="41"/>
                      </a:lnTo>
                      <a:lnTo>
                        <a:pt x="127" y="41"/>
                      </a:lnTo>
                      <a:lnTo>
                        <a:pt x="123" y="41"/>
                      </a:lnTo>
                      <a:lnTo>
                        <a:pt x="123" y="41"/>
                      </a:lnTo>
                      <a:lnTo>
                        <a:pt x="123" y="46"/>
                      </a:lnTo>
                      <a:lnTo>
                        <a:pt x="118" y="46"/>
                      </a:lnTo>
                      <a:lnTo>
                        <a:pt x="118" y="46"/>
                      </a:lnTo>
                      <a:lnTo>
                        <a:pt x="118" y="46"/>
                      </a:lnTo>
                      <a:lnTo>
                        <a:pt x="118" y="46"/>
                      </a:lnTo>
                      <a:lnTo>
                        <a:pt x="118" y="46"/>
                      </a:lnTo>
                      <a:lnTo>
                        <a:pt x="114" y="46"/>
                      </a:lnTo>
                      <a:lnTo>
                        <a:pt x="114" y="46"/>
                      </a:lnTo>
                      <a:lnTo>
                        <a:pt x="109" y="46"/>
                      </a:lnTo>
                      <a:lnTo>
                        <a:pt x="105" y="46"/>
                      </a:lnTo>
                      <a:lnTo>
                        <a:pt x="105" y="46"/>
                      </a:lnTo>
                      <a:lnTo>
                        <a:pt x="100" y="46"/>
                      </a:lnTo>
                      <a:lnTo>
                        <a:pt x="100" y="46"/>
                      </a:lnTo>
                      <a:lnTo>
                        <a:pt x="100" y="41"/>
                      </a:lnTo>
                      <a:lnTo>
                        <a:pt x="100" y="41"/>
                      </a:lnTo>
                      <a:lnTo>
                        <a:pt x="100" y="41"/>
                      </a:lnTo>
                      <a:lnTo>
                        <a:pt x="100" y="37"/>
                      </a:lnTo>
                      <a:lnTo>
                        <a:pt x="100" y="37"/>
                      </a:lnTo>
                      <a:lnTo>
                        <a:pt x="100" y="37"/>
                      </a:lnTo>
                      <a:lnTo>
                        <a:pt x="100" y="32"/>
                      </a:lnTo>
                      <a:lnTo>
                        <a:pt x="100" y="32"/>
                      </a:lnTo>
                      <a:lnTo>
                        <a:pt x="100" y="32"/>
                      </a:lnTo>
                      <a:lnTo>
                        <a:pt x="95" y="28"/>
                      </a:lnTo>
                      <a:lnTo>
                        <a:pt x="91" y="28"/>
                      </a:lnTo>
                      <a:lnTo>
                        <a:pt x="91" y="28"/>
                      </a:lnTo>
                      <a:lnTo>
                        <a:pt x="91" y="23"/>
                      </a:lnTo>
                      <a:lnTo>
                        <a:pt x="91" y="23"/>
                      </a:lnTo>
                      <a:lnTo>
                        <a:pt x="91" y="23"/>
                      </a:lnTo>
                      <a:lnTo>
                        <a:pt x="91" y="18"/>
                      </a:lnTo>
                      <a:lnTo>
                        <a:pt x="91" y="18"/>
                      </a:lnTo>
                      <a:lnTo>
                        <a:pt x="91" y="18"/>
                      </a:lnTo>
                      <a:lnTo>
                        <a:pt x="95" y="14"/>
                      </a:lnTo>
                      <a:lnTo>
                        <a:pt x="95" y="14"/>
                      </a:lnTo>
                      <a:lnTo>
                        <a:pt x="95" y="9"/>
                      </a:lnTo>
                      <a:lnTo>
                        <a:pt x="95" y="9"/>
                      </a:lnTo>
                      <a:lnTo>
                        <a:pt x="95" y="5"/>
                      </a:lnTo>
                      <a:lnTo>
                        <a:pt x="95" y="5"/>
                      </a:lnTo>
                      <a:lnTo>
                        <a:pt x="95" y="0"/>
                      </a:lnTo>
                      <a:lnTo>
                        <a:pt x="95" y="0"/>
                      </a:lnTo>
                      <a:lnTo>
                        <a:pt x="95" y="0"/>
                      </a:lnTo>
                      <a:lnTo>
                        <a:pt x="95" y="0"/>
                      </a:lnTo>
                      <a:lnTo>
                        <a:pt x="95" y="0"/>
                      </a:lnTo>
                      <a:lnTo>
                        <a:pt x="91" y="0"/>
                      </a:lnTo>
                      <a:lnTo>
                        <a:pt x="91" y="0"/>
                      </a:lnTo>
                      <a:lnTo>
                        <a:pt x="86" y="0"/>
                      </a:lnTo>
                      <a:lnTo>
                        <a:pt x="86" y="0"/>
                      </a:lnTo>
                      <a:lnTo>
                        <a:pt x="86" y="0"/>
                      </a:lnTo>
                      <a:lnTo>
                        <a:pt x="86" y="5"/>
                      </a:lnTo>
                      <a:lnTo>
                        <a:pt x="86" y="5"/>
                      </a:lnTo>
                      <a:lnTo>
                        <a:pt x="86" y="5"/>
                      </a:lnTo>
                      <a:lnTo>
                        <a:pt x="82" y="5"/>
                      </a:lnTo>
                      <a:lnTo>
                        <a:pt x="82" y="5"/>
                      </a:lnTo>
                      <a:lnTo>
                        <a:pt x="82" y="5"/>
                      </a:lnTo>
                      <a:lnTo>
                        <a:pt x="82" y="9"/>
                      </a:lnTo>
                      <a:lnTo>
                        <a:pt x="77" y="9"/>
                      </a:lnTo>
                      <a:lnTo>
                        <a:pt x="77" y="9"/>
                      </a:lnTo>
                      <a:lnTo>
                        <a:pt x="73" y="14"/>
                      </a:lnTo>
                      <a:lnTo>
                        <a:pt x="68" y="14"/>
                      </a:lnTo>
                      <a:lnTo>
                        <a:pt x="68" y="14"/>
                      </a:lnTo>
                      <a:lnTo>
                        <a:pt x="68" y="18"/>
                      </a:lnTo>
                      <a:lnTo>
                        <a:pt x="68" y="18"/>
                      </a:lnTo>
                      <a:lnTo>
                        <a:pt x="64" y="23"/>
                      </a:lnTo>
                      <a:lnTo>
                        <a:pt x="64" y="23"/>
                      </a:lnTo>
                      <a:lnTo>
                        <a:pt x="64" y="28"/>
                      </a:lnTo>
                      <a:lnTo>
                        <a:pt x="50" y="28"/>
                      </a:lnTo>
                      <a:lnTo>
                        <a:pt x="46" y="28"/>
                      </a:lnTo>
                      <a:lnTo>
                        <a:pt x="41" y="28"/>
                      </a:lnTo>
                      <a:lnTo>
                        <a:pt x="41" y="32"/>
                      </a:lnTo>
                      <a:lnTo>
                        <a:pt x="41" y="32"/>
                      </a:lnTo>
                      <a:lnTo>
                        <a:pt x="41" y="28"/>
                      </a:lnTo>
                      <a:lnTo>
                        <a:pt x="41" y="28"/>
                      </a:lnTo>
                      <a:lnTo>
                        <a:pt x="41" y="28"/>
                      </a:lnTo>
                      <a:lnTo>
                        <a:pt x="46" y="23"/>
                      </a:lnTo>
                      <a:lnTo>
                        <a:pt x="46" y="23"/>
                      </a:lnTo>
                      <a:lnTo>
                        <a:pt x="46" y="28"/>
                      </a:lnTo>
                      <a:lnTo>
                        <a:pt x="46" y="28"/>
                      </a:lnTo>
                      <a:lnTo>
                        <a:pt x="50" y="28"/>
                      </a:lnTo>
                      <a:lnTo>
                        <a:pt x="46" y="23"/>
                      </a:lnTo>
                      <a:lnTo>
                        <a:pt x="46" y="23"/>
                      </a:lnTo>
                      <a:lnTo>
                        <a:pt x="46" y="23"/>
                      </a:lnTo>
                      <a:lnTo>
                        <a:pt x="41" y="23"/>
                      </a:lnTo>
                      <a:lnTo>
                        <a:pt x="41" y="23"/>
                      </a:lnTo>
                      <a:lnTo>
                        <a:pt x="36" y="23"/>
                      </a:lnTo>
                      <a:lnTo>
                        <a:pt x="36" y="23"/>
                      </a:lnTo>
                      <a:lnTo>
                        <a:pt x="36" y="23"/>
                      </a:lnTo>
                      <a:lnTo>
                        <a:pt x="36" y="28"/>
                      </a:lnTo>
                      <a:lnTo>
                        <a:pt x="36" y="32"/>
                      </a:lnTo>
                      <a:lnTo>
                        <a:pt x="36" y="28"/>
                      </a:lnTo>
                      <a:lnTo>
                        <a:pt x="32" y="28"/>
                      </a:lnTo>
                      <a:lnTo>
                        <a:pt x="32" y="23"/>
                      </a:lnTo>
                      <a:lnTo>
                        <a:pt x="32" y="23"/>
                      </a:lnTo>
                      <a:lnTo>
                        <a:pt x="27" y="23"/>
                      </a:lnTo>
                      <a:lnTo>
                        <a:pt x="27" y="23"/>
                      </a:lnTo>
                      <a:lnTo>
                        <a:pt x="27" y="23"/>
                      </a:lnTo>
                      <a:lnTo>
                        <a:pt x="23" y="23"/>
                      </a:lnTo>
                      <a:lnTo>
                        <a:pt x="23" y="23"/>
                      </a:lnTo>
                      <a:lnTo>
                        <a:pt x="23" y="23"/>
                      </a:lnTo>
                      <a:lnTo>
                        <a:pt x="18" y="23"/>
                      </a:lnTo>
                      <a:lnTo>
                        <a:pt x="18" y="23"/>
                      </a:lnTo>
                      <a:lnTo>
                        <a:pt x="18" y="23"/>
                      </a:lnTo>
                      <a:lnTo>
                        <a:pt x="18" y="18"/>
                      </a:lnTo>
                      <a:lnTo>
                        <a:pt x="18" y="18"/>
                      </a:lnTo>
                      <a:lnTo>
                        <a:pt x="14" y="18"/>
                      </a:lnTo>
                      <a:lnTo>
                        <a:pt x="14" y="18"/>
                      </a:lnTo>
                      <a:lnTo>
                        <a:pt x="14" y="23"/>
                      </a:lnTo>
                      <a:lnTo>
                        <a:pt x="14" y="23"/>
                      </a:lnTo>
                      <a:lnTo>
                        <a:pt x="14" y="23"/>
                      </a:lnTo>
                      <a:lnTo>
                        <a:pt x="14" y="23"/>
                      </a:lnTo>
                      <a:lnTo>
                        <a:pt x="14" y="23"/>
                      </a:lnTo>
                      <a:lnTo>
                        <a:pt x="14" y="23"/>
                      </a:lnTo>
                      <a:lnTo>
                        <a:pt x="18" y="23"/>
                      </a:lnTo>
                      <a:lnTo>
                        <a:pt x="18" y="28"/>
                      </a:lnTo>
                      <a:lnTo>
                        <a:pt x="18" y="28"/>
                      </a:lnTo>
                      <a:lnTo>
                        <a:pt x="18" y="28"/>
                      </a:lnTo>
                      <a:lnTo>
                        <a:pt x="18" y="28"/>
                      </a:lnTo>
                      <a:lnTo>
                        <a:pt x="14" y="28"/>
                      </a:lnTo>
                      <a:lnTo>
                        <a:pt x="14" y="28"/>
                      </a:lnTo>
                      <a:lnTo>
                        <a:pt x="14" y="28"/>
                      </a:lnTo>
                      <a:lnTo>
                        <a:pt x="9" y="28"/>
                      </a:lnTo>
                      <a:lnTo>
                        <a:pt x="9" y="28"/>
                      </a:lnTo>
                      <a:lnTo>
                        <a:pt x="9" y="28"/>
                      </a:lnTo>
                      <a:lnTo>
                        <a:pt x="5" y="28"/>
                      </a:lnTo>
                      <a:lnTo>
                        <a:pt x="5" y="32"/>
                      </a:lnTo>
                      <a:lnTo>
                        <a:pt x="5" y="37"/>
                      </a:lnTo>
                      <a:lnTo>
                        <a:pt x="5" y="37"/>
                      </a:lnTo>
                      <a:lnTo>
                        <a:pt x="5" y="37"/>
                      </a:lnTo>
                      <a:lnTo>
                        <a:pt x="5" y="37"/>
                      </a:lnTo>
                      <a:lnTo>
                        <a:pt x="5" y="37"/>
                      </a:lnTo>
                      <a:lnTo>
                        <a:pt x="5" y="41"/>
                      </a:lnTo>
                      <a:lnTo>
                        <a:pt x="5" y="41"/>
                      </a:lnTo>
                      <a:lnTo>
                        <a:pt x="5" y="41"/>
                      </a:lnTo>
                      <a:lnTo>
                        <a:pt x="9" y="46"/>
                      </a:lnTo>
                      <a:lnTo>
                        <a:pt x="9" y="46"/>
                      </a:lnTo>
                      <a:lnTo>
                        <a:pt x="9" y="50"/>
                      </a:lnTo>
                      <a:lnTo>
                        <a:pt x="9" y="50"/>
                      </a:lnTo>
                      <a:lnTo>
                        <a:pt x="9" y="50"/>
                      </a:lnTo>
                      <a:lnTo>
                        <a:pt x="5" y="55"/>
                      </a:lnTo>
                      <a:lnTo>
                        <a:pt x="5" y="55"/>
                      </a:lnTo>
                      <a:lnTo>
                        <a:pt x="5" y="55"/>
                      </a:lnTo>
                      <a:lnTo>
                        <a:pt x="0" y="55"/>
                      </a:lnTo>
                      <a:lnTo>
                        <a:pt x="0" y="59"/>
                      </a:lnTo>
                      <a:lnTo>
                        <a:pt x="0" y="59"/>
                      </a:lnTo>
                      <a:lnTo>
                        <a:pt x="0" y="59"/>
                      </a:lnTo>
                      <a:lnTo>
                        <a:pt x="0" y="64"/>
                      </a:lnTo>
                      <a:lnTo>
                        <a:pt x="0" y="64"/>
                      </a:lnTo>
                      <a:lnTo>
                        <a:pt x="5" y="68"/>
                      </a:lnTo>
                      <a:lnTo>
                        <a:pt x="5" y="68"/>
                      </a:lnTo>
                      <a:lnTo>
                        <a:pt x="5" y="68"/>
                      </a:lnTo>
                      <a:lnTo>
                        <a:pt x="5" y="68"/>
                      </a:lnTo>
                      <a:lnTo>
                        <a:pt x="5" y="73"/>
                      </a:lnTo>
                      <a:lnTo>
                        <a:pt x="5" y="73"/>
                      </a:lnTo>
                      <a:lnTo>
                        <a:pt x="5" y="73"/>
                      </a:lnTo>
                      <a:lnTo>
                        <a:pt x="5" y="77"/>
                      </a:lnTo>
                      <a:lnTo>
                        <a:pt x="5" y="77"/>
                      </a:lnTo>
                      <a:lnTo>
                        <a:pt x="0" y="77"/>
                      </a:lnTo>
                      <a:lnTo>
                        <a:pt x="0" y="82"/>
                      </a:lnTo>
                      <a:lnTo>
                        <a:pt x="0" y="82"/>
                      </a:lnTo>
                      <a:lnTo>
                        <a:pt x="5" y="82"/>
                      </a:lnTo>
                      <a:lnTo>
                        <a:pt x="5" y="82"/>
                      </a:lnTo>
                      <a:lnTo>
                        <a:pt x="5" y="82"/>
                      </a:lnTo>
                      <a:lnTo>
                        <a:pt x="9" y="77"/>
                      </a:lnTo>
                      <a:lnTo>
                        <a:pt x="14" y="73"/>
                      </a:lnTo>
                      <a:lnTo>
                        <a:pt x="18" y="68"/>
                      </a:lnTo>
                      <a:lnTo>
                        <a:pt x="23" y="73"/>
                      </a:lnTo>
                      <a:lnTo>
                        <a:pt x="23" y="73"/>
                      </a:lnTo>
                      <a:lnTo>
                        <a:pt x="27" y="77"/>
                      </a:lnTo>
                      <a:lnTo>
                        <a:pt x="32" y="77"/>
                      </a:lnTo>
                      <a:lnTo>
                        <a:pt x="32" y="77"/>
                      </a:lnTo>
                      <a:lnTo>
                        <a:pt x="32" y="77"/>
                      </a:lnTo>
                      <a:lnTo>
                        <a:pt x="32" y="82"/>
                      </a:lnTo>
                      <a:lnTo>
                        <a:pt x="32" y="82"/>
                      </a:lnTo>
                      <a:lnTo>
                        <a:pt x="32" y="82"/>
                      </a:lnTo>
                      <a:lnTo>
                        <a:pt x="32" y="86"/>
                      </a:lnTo>
                      <a:lnTo>
                        <a:pt x="32" y="86"/>
                      </a:lnTo>
                      <a:lnTo>
                        <a:pt x="32" y="86"/>
                      </a:lnTo>
                      <a:lnTo>
                        <a:pt x="36" y="86"/>
                      </a:lnTo>
                      <a:lnTo>
                        <a:pt x="36" y="82"/>
                      </a:lnTo>
                      <a:lnTo>
                        <a:pt x="36" y="82"/>
                      </a:lnTo>
                      <a:lnTo>
                        <a:pt x="36" y="82"/>
                      </a:lnTo>
                      <a:lnTo>
                        <a:pt x="36" y="82"/>
                      </a:lnTo>
                      <a:lnTo>
                        <a:pt x="36" y="82"/>
                      </a:lnTo>
                      <a:lnTo>
                        <a:pt x="36" y="82"/>
                      </a:lnTo>
                      <a:lnTo>
                        <a:pt x="36" y="86"/>
                      </a:lnTo>
                      <a:lnTo>
                        <a:pt x="36" y="86"/>
                      </a:lnTo>
                      <a:lnTo>
                        <a:pt x="41" y="86"/>
                      </a:lnTo>
                      <a:lnTo>
                        <a:pt x="41" y="86"/>
                      </a:lnTo>
                      <a:lnTo>
                        <a:pt x="41" y="86"/>
                      </a:lnTo>
                      <a:lnTo>
                        <a:pt x="41" y="86"/>
                      </a:lnTo>
                      <a:lnTo>
                        <a:pt x="50" y="82"/>
                      </a:lnTo>
                      <a:lnTo>
                        <a:pt x="50" y="82"/>
                      </a:lnTo>
                      <a:lnTo>
                        <a:pt x="55" y="82"/>
                      </a:lnTo>
                      <a:lnTo>
                        <a:pt x="55" y="73"/>
                      </a:lnTo>
                      <a:lnTo>
                        <a:pt x="55" y="73"/>
                      </a:lnTo>
                      <a:lnTo>
                        <a:pt x="59" y="73"/>
                      </a:lnTo>
                      <a:lnTo>
                        <a:pt x="59" y="77"/>
                      </a:lnTo>
                      <a:lnTo>
                        <a:pt x="59" y="77"/>
                      </a:lnTo>
                      <a:lnTo>
                        <a:pt x="55" y="82"/>
                      </a:lnTo>
                      <a:lnTo>
                        <a:pt x="59" y="82"/>
                      </a:lnTo>
                      <a:lnTo>
                        <a:pt x="59" y="82"/>
                      </a:lnTo>
                      <a:lnTo>
                        <a:pt x="59" y="82"/>
                      </a:lnTo>
                      <a:lnTo>
                        <a:pt x="59" y="77"/>
                      </a:lnTo>
                      <a:lnTo>
                        <a:pt x="59" y="82"/>
                      </a:lnTo>
                      <a:lnTo>
                        <a:pt x="59" y="82"/>
                      </a:lnTo>
                      <a:lnTo>
                        <a:pt x="59" y="82"/>
                      </a:lnTo>
                      <a:lnTo>
                        <a:pt x="64" y="82"/>
                      </a:lnTo>
                      <a:lnTo>
                        <a:pt x="64" y="82"/>
                      </a:lnTo>
                      <a:lnTo>
                        <a:pt x="64" y="82"/>
                      </a:lnTo>
                      <a:lnTo>
                        <a:pt x="64" y="82"/>
                      </a:lnTo>
                      <a:lnTo>
                        <a:pt x="64" y="82"/>
                      </a:lnTo>
                      <a:lnTo>
                        <a:pt x="64" y="82"/>
                      </a:lnTo>
                      <a:lnTo>
                        <a:pt x="64" y="77"/>
                      </a:lnTo>
                      <a:lnTo>
                        <a:pt x="64" y="77"/>
                      </a:lnTo>
                      <a:lnTo>
                        <a:pt x="64" y="77"/>
                      </a:lnTo>
                      <a:lnTo>
                        <a:pt x="64" y="77"/>
                      </a:lnTo>
                      <a:lnTo>
                        <a:pt x="64" y="77"/>
                      </a:lnTo>
                      <a:lnTo>
                        <a:pt x="68" y="77"/>
                      </a:lnTo>
                      <a:lnTo>
                        <a:pt x="68" y="77"/>
                      </a:lnTo>
                      <a:lnTo>
                        <a:pt x="68" y="77"/>
                      </a:lnTo>
                      <a:lnTo>
                        <a:pt x="68" y="77"/>
                      </a:lnTo>
                      <a:lnTo>
                        <a:pt x="73" y="82"/>
                      </a:lnTo>
                      <a:lnTo>
                        <a:pt x="73" y="82"/>
                      </a:lnTo>
                      <a:lnTo>
                        <a:pt x="73" y="82"/>
                      </a:lnTo>
                      <a:lnTo>
                        <a:pt x="73" y="82"/>
                      </a:lnTo>
                      <a:lnTo>
                        <a:pt x="77" y="82"/>
                      </a:lnTo>
                      <a:lnTo>
                        <a:pt x="77" y="82"/>
                      </a:lnTo>
                      <a:lnTo>
                        <a:pt x="77" y="82"/>
                      </a:lnTo>
                      <a:lnTo>
                        <a:pt x="77" y="82"/>
                      </a:lnTo>
                      <a:lnTo>
                        <a:pt x="77" y="82"/>
                      </a:lnTo>
                      <a:lnTo>
                        <a:pt x="77" y="82"/>
                      </a:lnTo>
                      <a:lnTo>
                        <a:pt x="77" y="82"/>
                      </a:lnTo>
                      <a:lnTo>
                        <a:pt x="77" y="77"/>
                      </a:lnTo>
                      <a:lnTo>
                        <a:pt x="77" y="77"/>
                      </a:lnTo>
                      <a:lnTo>
                        <a:pt x="77" y="77"/>
                      </a:lnTo>
                      <a:lnTo>
                        <a:pt x="77" y="77"/>
                      </a:lnTo>
                      <a:lnTo>
                        <a:pt x="77" y="77"/>
                      </a:lnTo>
                      <a:lnTo>
                        <a:pt x="82" y="77"/>
                      </a:lnTo>
                      <a:lnTo>
                        <a:pt x="82" y="77"/>
                      </a:lnTo>
                      <a:lnTo>
                        <a:pt x="82" y="77"/>
                      </a:lnTo>
                      <a:lnTo>
                        <a:pt x="86" y="77"/>
                      </a:lnTo>
                      <a:lnTo>
                        <a:pt x="91" y="77"/>
                      </a:lnTo>
                      <a:lnTo>
                        <a:pt x="91" y="77"/>
                      </a:lnTo>
                      <a:lnTo>
                        <a:pt x="95" y="77"/>
                      </a:lnTo>
                      <a:lnTo>
                        <a:pt x="100" y="77"/>
                      </a:lnTo>
                      <a:lnTo>
                        <a:pt x="100" y="82"/>
                      </a:lnTo>
                      <a:lnTo>
                        <a:pt x="105" y="82"/>
                      </a:lnTo>
                      <a:lnTo>
                        <a:pt x="105" y="82"/>
                      </a:lnTo>
                      <a:lnTo>
                        <a:pt x="100" y="82"/>
                      </a:lnTo>
                      <a:lnTo>
                        <a:pt x="100" y="86"/>
                      </a:lnTo>
                      <a:lnTo>
                        <a:pt x="100" y="86"/>
                      </a:lnTo>
                      <a:lnTo>
                        <a:pt x="100" y="86"/>
                      </a:lnTo>
                      <a:lnTo>
                        <a:pt x="105" y="86"/>
                      </a:lnTo>
                      <a:lnTo>
                        <a:pt x="105" y="86"/>
                      </a:lnTo>
                      <a:lnTo>
                        <a:pt x="100" y="86"/>
                      </a:lnTo>
                      <a:lnTo>
                        <a:pt x="105" y="86"/>
                      </a:lnTo>
                      <a:lnTo>
                        <a:pt x="105" y="86"/>
                      </a:lnTo>
                      <a:lnTo>
                        <a:pt x="109" y="86"/>
                      </a:lnTo>
                      <a:lnTo>
                        <a:pt x="109" y="86"/>
                      </a:lnTo>
                      <a:lnTo>
                        <a:pt x="109" y="91"/>
                      </a:lnTo>
                      <a:lnTo>
                        <a:pt x="114" y="91"/>
                      </a:lnTo>
                      <a:lnTo>
                        <a:pt x="114" y="91"/>
                      </a:lnTo>
                      <a:lnTo>
                        <a:pt x="118" y="96"/>
                      </a:lnTo>
                      <a:lnTo>
                        <a:pt x="118" y="96"/>
                      </a:lnTo>
                      <a:lnTo>
                        <a:pt x="123" y="96"/>
                      </a:lnTo>
                      <a:lnTo>
                        <a:pt x="127" y="100"/>
                      </a:lnTo>
                      <a:lnTo>
                        <a:pt x="127" y="100"/>
                      </a:lnTo>
                      <a:lnTo>
                        <a:pt x="132" y="105"/>
                      </a:lnTo>
                      <a:lnTo>
                        <a:pt x="132" y="105"/>
                      </a:lnTo>
                      <a:lnTo>
                        <a:pt x="132" y="105"/>
                      </a:lnTo>
                      <a:lnTo>
                        <a:pt x="132" y="109"/>
                      </a:lnTo>
                      <a:lnTo>
                        <a:pt x="132" y="109"/>
                      </a:lnTo>
                      <a:lnTo>
                        <a:pt x="132" y="109"/>
                      </a:lnTo>
                      <a:lnTo>
                        <a:pt x="132" y="109"/>
                      </a:lnTo>
                      <a:lnTo>
                        <a:pt x="127" y="109"/>
                      </a:lnTo>
                      <a:lnTo>
                        <a:pt x="127" y="109"/>
                      </a:lnTo>
                      <a:lnTo>
                        <a:pt x="127" y="109"/>
                      </a:lnTo>
                      <a:lnTo>
                        <a:pt x="127" y="109"/>
                      </a:lnTo>
                      <a:lnTo>
                        <a:pt x="123" y="114"/>
                      </a:lnTo>
                      <a:lnTo>
                        <a:pt x="123" y="114"/>
                      </a:lnTo>
                      <a:lnTo>
                        <a:pt x="127" y="114"/>
                      </a:lnTo>
                      <a:lnTo>
                        <a:pt x="127" y="114"/>
                      </a:lnTo>
                      <a:lnTo>
                        <a:pt x="132" y="114"/>
                      </a:lnTo>
                      <a:lnTo>
                        <a:pt x="136" y="109"/>
                      </a:lnTo>
                      <a:lnTo>
                        <a:pt x="136" y="109"/>
                      </a:lnTo>
                      <a:lnTo>
                        <a:pt x="136" y="105"/>
                      </a:lnTo>
                      <a:lnTo>
                        <a:pt x="136" y="100"/>
                      </a:lnTo>
                      <a:lnTo>
                        <a:pt x="136" y="100"/>
                      </a:lnTo>
                      <a:lnTo>
                        <a:pt x="136" y="96"/>
                      </a:lnTo>
                      <a:lnTo>
                        <a:pt x="136" y="96"/>
                      </a:lnTo>
                      <a:lnTo>
                        <a:pt x="136" y="96"/>
                      </a:lnTo>
                      <a:lnTo>
                        <a:pt x="141" y="96"/>
                      </a:lnTo>
                      <a:lnTo>
                        <a:pt x="145" y="91"/>
                      </a:lnTo>
                      <a:lnTo>
                        <a:pt x="145" y="86"/>
                      </a:lnTo>
                      <a:lnTo>
                        <a:pt x="145" y="82"/>
                      </a:lnTo>
                      <a:lnTo>
                        <a:pt x="145" y="73"/>
                      </a:lnTo>
                      <a:lnTo>
                        <a:pt x="145" y="73"/>
                      </a:lnTo>
                      <a:lnTo>
                        <a:pt x="150" y="73"/>
                      </a:lnTo>
                      <a:lnTo>
                        <a:pt x="150" y="73"/>
                      </a:lnTo>
                      <a:lnTo>
                        <a:pt x="150" y="68"/>
                      </a:lnTo>
                      <a:lnTo>
                        <a:pt x="150" y="64"/>
                      </a:lnTo>
                      <a:lnTo>
                        <a:pt x="150" y="64"/>
                      </a:lnTo>
                      <a:lnTo>
                        <a:pt x="145" y="64"/>
                      </a:lnTo>
                      <a:moveTo>
                        <a:pt x="145" y="118"/>
                      </a:moveTo>
                      <a:lnTo>
                        <a:pt x="145" y="118"/>
                      </a:lnTo>
                      <a:lnTo>
                        <a:pt x="150" y="118"/>
                      </a:lnTo>
                      <a:lnTo>
                        <a:pt x="150" y="118"/>
                      </a:lnTo>
                      <a:lnTo>
                        <a:pt x="145" y="118"/>
                      </a:lnTo>
                      <a:lnTo>
                        <a:pt x="145" y="118"/>
                      </a:lnTo>
                      <a:lnTo>
                        <a:pt x="141" y="118"/>
                      </a:lnTo>
                      <a:lnTo>
                        <a:pt x="141" y="118"/>
                      </a:lnTo>
                      <a:lnTo>
                        <a:pt x="141" y="114"/>
                      </a:lnTo>
                      <a:lnTo>
                        <a:pt x="141" y="114"/>
                      </a:lnTo>
                      <a:lnTo>
                        <a:pt x="145" y="114"/>
                      </a:lnTo>
                      <a:lnTo>
                        <a:pt x="145" y="114"/>
                      </a:lnTo>
                      <a:lnTo>
                        <a:pt x="145" y="118"/>
                      </a:lnTo>
                      <a:moveTo>
                        <a:pt x="173" y="100"/>
                      </a:moveTo>
                      <a:lnTo>
                        <a:pt x="173" y="100"/>
                      </a:lnTo>
                      <a:lnTo>
                        <a:pt x="173" y="100"/>
                      </a:lnTo>
                      <a:lnTo>
                        <a:pt x="173" y="100"/>
                      </a:lnTo>
                      <a:lnTo>
                        <a:pt x="168" y="105"/>
                      </a:lnTo>
                      <a:lnTo>
                        <a:pt x="168" y="105"/>
                      </a:lnTo>
                      <a:lnTo>
                        <a:pt x="168" y="105"/>
                      </a:lnTo>
                      <a:lnTo>
                        <a:pt x="163" y="105"/>
                      </a:lnTo>
                      <a:lnTo>
                        <a:pt x="163" y="105"/>
                      </a:lnTo>
                      <a:lnTo>
                        <a:pt x="163" y="105"/>
                      </a:lnTo>
                      <a:lnTo>
                        <a:pt x="163" y="109"/>
                      </a:lnTo>
                      <a:lnTo>
                        <a:pt x="163" y="109"/>
                      </a:lnTo>
                      <a:lnTo>
                        <a:pt x="159" y="109"/>
                      </a:lnTo>
                      <a:lnTo>
                        <a:pt x="159" y="109"/>
                      </a:lnTo>
                      <a:lnTo>
                        <a:pt x="159" y="109"/>
                      </a:lnTo>
                      <a:lnTo>
                        <a:pt x="154" y="109"/>
                      </a:lnTo>
                      <a:lnTo>
                        <a:pt x="154" y="109"/>
                      </a:lnTo>
                      <a:lnTo>
                        <a:pt x="154" y="105"/>
                      </a:lnTo>
                      <a:lnTo>
                        <a:pt x="154" y="105"/>
                      </a:lnTo>
                      <a:lnTo>
                        <a:pt x="154" y="105"/>
                      </a:lnTo>
                      <a:lnTo>
                        <a:pt x="154" y="105"/>
                      </a:lnTo>
                      <a:lnTo>
                        <a:pt x="154" y="105"/>
                      </a:lnTo>
                      <a:lnTo>
                        <a:pt x="154" y="105"/>
                      </a:lnTo>
                      <a:lnTo>
                        <a:pt x="150" y="105"/>
                      </a:lnTo>
                      <a:lnTo>
                        <a:pt x="150" y="109"/>
                      </a:lnTo>
                      <a:lnTo>
                        <a:pt x="150" y="109"/>
                      </a:lnTo>
                      <a:lnTo>
                        <a:pt x="150" y="105"/>
                      </a:lnTo>
                      <a:lnTo>
                        <a:pt x="145" y="105"/>
                      </a:lnTo>
                      <a:lnTo>
                        <a:pt x="145" y="105"/>
                      </a:lnTo>
                      <a:lnTo>
                        <a:pt x="145" y="105"/>
                      </a:lnTo>
                      <a:lnTo>
                        <a:pt x="145" y="105"/>
                      </a:lnTo>
                      <a:lnTo>
                        <a:pt x="145" y="109"/>
                      </a:lnTo>
                      <a:lnTo>
                        <a:pt x="145" y="105"/>
                      </a:lnTo>
                      <a:lnTo>
                        <a:pt x="141" y="100"/>
                      </a:lnTo>
                      <a:lnTo>
                        <a:pt x="141" y="100"/>
                      </a:lnTo>
                      <a:lnTo>
                        <a:pt x="145" y="96"/>
                      </a:lnTo>
                      <a:lnTo>
                        <a:pt x="145" y="96"/>
                      </a:lnTo>
                      <a:lnTo>
                        <a:pt x="150" y="96"/>
                      </a:lnTo>
                      <a:lnTo>
                        <a:pt x="150" y="96"/>
                      </a:lnTo>
                      <a:lnTo>
                        <a:pt x="154" y="100"/>
                      </a:lnTo>
                      <a:lnTo>
                        <a:pt x="154" y="105"/>
                      </a:lnTo>
                      <a:lnTo>
                        <a:pt x="159" y="105"/>
                      </a:lnTo>
                      <a:lnTo>
                        <a:pt x="159" y="105"/>
                      </a:lnTo>
                      <a:lnTo>
                        <a:pt x="163" y="100"/>
                      </a:lnTo>
                      <a:lnTo>
                        <a:pt x="163" y="100"/>
                      </a:lnTo>
                      <a:lnTo>
                        <a:pt x="163" y="100"/>
                      </a:lnTo>
                      <a:lnTo>
                        <a:pt x="163" y="100"/>
                      </a:lnTo>
                      <a:lnTo>
                        <a:pt x="163" y="100"/>
                      </a:lnTo>
                      <a:lnTo>
                        <a:pt x="163" y="100"/>
                      </a:lnTo>
                      <a:lnTo>
                        <a:pt x="168" y="100"/>
                      </a:lnTo>
                      <a:lnTo>
                        <a:pt x="168" y="100"/>
                      </a:lnTo>
                      <a:lnTo>
                        <a:pt x="173" y="10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5" name="Freeform 12">
                  <a:extLst>
                    <a:ext uri="{FF2B5EF4-FFF2-40B4-BE49-F238E27FC236}">
                      <a16:creationId xmlns:a16="http://schemas.microsoft.com/office/drawing/2014/main" id="{BC83E45E-FB24-4AC9-968A-6AF083A61D79}"/>
                    </a:ext>
                  </a:extLst>
                </p:cNvPr>
                <p:cNvSpPr>
                  <a:spLocks noEditPoints="1"/>
                </p:cNvSpPr>
                <p:nvPr/>
              </p:nvSpPr>
              <p:spPr bwMode="auto">
                <a:xfrm>
                  <a:off x="997838" y="4517070"/>
                  <a:ext cx="589830" cy="837858"/>
                </a:xfrm>
                <a:custGeom>
                  <a:avLst/>
                  <a:gdLst>
                    <a:gd name="T0" fmla="*/ 59 w 195"/>
                    <a:gd name="T1" fmla="*/ 177 h 277"/>
                    <a:gd name="T2" fmla="*/ 36 w 195"/>
                    <a:gd name="T3" fmla="*/ 231 h 277"/>
                    <a:gd name="T4" fmla="*/ 32 w 195"/>
                    <a:gd name="T5" fmla="*/ 227 h 277"/>
                    <a:gd name="T6" fmla="*/ 36 w 195"/>
                    <a:gd name="T7" fmla="*/ 227 h 277"/>
                    <a:gd name="T8" fmla="*/ 45 w 195"/>
                    <a:gd name="T9" fmla="*/ 222 h 277"/>
                    <a:gd name="T10" fmla="*/ 45 w 195"/>
                    <a:gd name="T11" fmla="*/ 218 h 277"/>
                    <a:gd name="T12" fmla="*/ 50 w 195"/>
                    <a:gd name="T13" fmla="*/ 218 h 277"/>
                    <a:gd name="T14" fmla="*/ 41 w 195"/>
                    <a:gd name="T15" fmla="*/ 227 h 277"/>
                    <a:gd name="T16" fmla="*/ 36 w 195"/>
                    <a:gd name="T17" fmla="*/ 222 h 277"/>
                    <a:gd name="T18" fmla="*/ 41 w 195"/>
                    <a:gd name="T19" fmla="*/ 222 h 277"/>
                    <a:gd name="T20" fmla="*/ 109 w 195"/>
                    <a:gd name="T21" fmla="*/ 154 h 277"/>
                    <a:gd name="T22" fmla="*/ 159 w 195"/>
                    <a:gd name="T23" fmla="*/ 218 h 277"/>
                    <a:gd name="T24" fmla="*/ 141 w 195"/>
                    <a:gd name="T25" fmla="*/ 195 h 277"/>
                    <a:gd name="T26" fmla="*/ 141 w 195"/>
                    <a:gd name="T27" fmla="*/ 172 h 277"/>
                    <a:gd name="T28" fmla="*/ 118 w 195"/>
                    <a:gd name="T29" fmla="*/ 181 h 277"/>
                    <a:gd name="T30" fmla="*/ 123 w 195"/>
                    <a:gd name="T31" fmla="*/ 190 h 277"/>
                    <a:gd name="T32" fmla="*/ 123 w 195"/>
                    <a:gd name="T33" fmla="*/ 204 h 277"/>
                    <a:gd name="T34" fmla="*/ 132 w 195"/>
                    <a:gd name="T35" fmla="*/ 200 h 277"/>
                    <a:gd name="T36" fmla="*/ 136 w 195"/>
                    <a:gd name="T37" fmla="*/ 209 h 277"/>
                    <a:gd name="T38" fmla="*/ 154 w 195"/>
                    <a:gd name="T39" fmla="*/ 240 h 277"/>
                    <a:gd name="T40" fmla="*/ 136 w 195"/>
                    <a:gd name="T41" fmla="*/ 240 h 277"/>
                    <a:gd name="T42" fmla="*/ 136 w 195"/>
                    <a:gd name="T43" fmla="*/ 231 h 277"/>
                    <a:gd name="T44" fmla="*/ 132 w 195"/>
                    <a:gd name="T45" fmla="*/ 213 h 277"/>
                    <a:gd name="T46" fmla="*/ 127 w 195"/>
                    <a:gd name="T47" fmla="*/ 209 h 277"/>
                    <a:gd name="T48" fmla="*/ 123 w 195"/>
                    <a:gd name="T49" fmla="*/ 236 h 277"/>
                    <a:gd name="T50" fmla="*/ 136 w 195"/>
                    <a:gd name="T51" fmla="*/ 249 h 277"/>
                    <a:gd name="T52" fmla="*/ 127 w 195"/>
                    <a:gd name="T53" fmla="*/ 272 h 277"/>
                    <a:gd name="T54" fmla="*/ 168 w 195"/>
                    <a:gd name="T55" fmla="*/ 249 h 277"/>
                    <a:gd name="T56" fmla="*/ 172 w 195"/>
                    <a:gd name="T57" fmla="*/ 263 h 277"/>
                    <a:gd name="T58" fmla="*/ 182 w 195"/>
                    <a:gd name="T59" fmla="*/ 272 h 277"/>
                    <a:gd name="T60" fmla="*/ 195 w 195"/>
                    <a:gd name="T61" fmla="*/ 254 h 277"/>
                    <a:gd name="T62" fmla="*/ 172 w 195"/>
                    <a:gd name="T63" fmla="*/ 240 h 277"/>
                    <a:gd name="T64" fmla="*/ 95 w 195"/>
                    <a:gd name="T65" fmla="*/ 41 h 277"/>
                    <a:gd name="T66" fmla="*/ 100 w 195"/>
                    <a:gd name="T67" fmla="*/ 27 h 277"/>
                    <a:gd name="T68" fmla="*/ 109 w 195"/>
                    <a:gd name="T69" fmla="*/ 5 h 277"/>
                    <a:gd name="T70" fmla="*/ 123 w 195"/>
                    <a:gd name="T71" fmla="*/ 5 h 277"/>
                    <a:gd name="T72" fmla="*/ 123 w 195"/>
                    <a:gd name="T73" fmla="*/ 18 h 277"/>
                    <a:gd name="T74" fmla="*/ 109 w 195"/>
                    <a:gd name="T75" fmla="*/ 41 h 277"/>
                    <a:gd name="T76" fmla="*/ 104 w 195"/>
                    <a:gd name="T77" fmla="*/ 45 h 277"/>
                    <a:gd name="T78" fmla="*/ 95 w 195"/>
                    <a:gd name="T79" fmla="*/ 41 h 277"/>
                    <a:gd name="T80" fmla="*/ 91 w 195"/>
                    <a:gd name="T81" fmla="*/ 45 h 277"/>
                    <a:gd name="T82" fmla="*/ 104 w 195"/>
                    <a:gd name="T83" fmla="*/ 50 h 277"/>
                    <a:gd name="T84" fmla="*/ 86 w 195"/>
                    <a:gd name="T85" fmla="*/ 73 h 277"/>
                    <a:gd name="T86" fmla="*/ 132 w 195"/>
                    <a:gd name="T87" fmla="*/ 118 h 277"/>
                    <a:gd name="T88" fmla="*/ 145 w 195"/>
                    <a:gd name="T89" fmla="*/ 118 h 277"/>
                    <a:gd name="T90" fmla="*/ 145 w 195"/>
                    <a:gd name="T91" fmla="*/ 127 h 277"/>
                    <a:gd name="T92" fmla="*/ 113 w 195"/>
                    <a:gd name="T93" fmla="*/ 168 h 277"/>
                    <a:gd name="T94" fmla="*/ 104 w 195"/>
                    <a:gd name="T95" fmla="*/ 186 h 277"/>
                    <a:gd name="T96" fmla="*/ 95 w 195"/>
                    <a:gd name="T97" fmla="*/ 186 h 277"/>
                    <a:gd name="T98" fmla="*/ 64 w 195"/>
                    <a:gd name="T99" fmla="*/ 213 h 277"/>
                    <a:gd name="T100" fmla="*/ 55 w 195"/>
                    <a:gd name="T101" fmla="*/ 227 h 277"/>
                    <a:gd name="T102" fmla="*/ 45 w 195"/>
                    <a:gd name="T103" fmla="*/ 213 h 277"/>
                    <a:gd name="T104" fmla="*/ 59 w 195"/>
                    <a:gd name="T105" fmla="*/ 204 h 277"/>
                    <a:gd name="T106" fmla="*/ 64 w 195"/>
                    <a:gd name="T107" fmla="*/ 200 h 277"/>
                    <a:gd name="T108" fmla="*/ 32 w 195"/>
                    <a:gd name="T109" fmla="*/ 249 h 277"/>
                    <a:gd name="T110" fmla="*/ 18 w 195"/>
                    <a:gd name="T111" fmla="*/ 254 h 277"/>
                    <a:gd name="T112" fmla="*/ 5 w 195"/>
                    <a:gd name="T113" fmla="*/ 240 h 277"/>
                    <a:gd name="T114" fmla="*/ 5 w 195"/>
                    <a:gd name="T115" fmla="*/ 236 h 277"/>
                    <a:gd name="T116" fmla="*/ 14 w 195"/>
                    <a:gd name="T117" fmla="*/ 231 h 277"/>
                    <a:gd name="T118" fmla="*/ 27 w 195"/>
                    <a:gd name="T119" fmla="*/ 231 h 2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95" h="277">
                      <a:moveTo>
                        <a:pt x="68" y="172"/>
                      </a:moveTo>
                      <a:lnTo>
                        <a:pt x="68" y="172"/>
                      </a:lnTo>
                      <a:lnTo>
                        <a:pt x="68" y="172"/>
                      </a:lnTo>
                      <a:lnTo>
                        <a:pt x="68" y="177"/>
                      </a:lnTo>
                      <a:lnTo>
                        <a:pt x="68" y="177"/>
                      </a:lnTo>
                      <a:lnTo>
                        <a:pt x="68" y="177"/>
                      </a:lnTo>
                      <a:lnTo>
                        <a:pt x="64" y="177"/>
                      </a:lnTo>
                      <a:lnTo>
                        <a:pt x="64" y="177"/>
                      </a:lnTo>
                      <a:lnTo>
                        <a:pt x="64" y="177"/>
                      </a:lnTo>
                      <a:lnTo>
                        <a:pt x="64" y="177"/>
                      </a:lnTo>
                      <a:lnTo>
                        <a:pt x="59" y="172"/>
                      </a:lnTo>
                      <a:lnTo>
                        <a:pt x="59" y="177"/>
                      </a:lnTo>
                      <a:lnTo>
                        <a:pt x="59" y="172"/>
                      </a:lnTo>
                      <a:lnTo>
                        <a:pt x="64" y="172"/>
                      </a:lnTo>
                      <a:lnTo>
                        <a:pt x="64" y="172"/>
                      </a:lnTo>
                      <a:lnTo>
                        <a:pt x="64" y="172"/>
                      </a:lnTo>
                      <a:lnTo>
                        <a:pt x="68" y="172"/>
                      </a:lnTo>
                      <a:lnTo>
                        <a:pt x="68" y="172"/>
                      </a:lnTo>
                      <a:lnTo>
                        <a:pt x="68" y="172"/>
                      </a:lnTo>
                      <a:moveTo>
                        <a:pt x="36" y="227"/>
                      </a:moveTo>
                      <a:lnTo>
                        <a:pt x="36" y="227"/>
                      </a:lnTo>
                      <a:lnTo>
                        <a:pt x="36" y="231"/>
                      </a:lnTo>
                      <a:lnTo>
                        <a:pt x="36" y="231"/>
                      </a:lnTo>
                      <a:lnTo>
                        <a:pt x="36" y="231"/>
                      </a:lnTo>
                      <a:lnTo>
                        <a:pt x="32" y="231"/>
                      </a:lnTo>
                      <a:lnTo>
                        <a:pt x="32" y="231"/>
                      </a:lnTo>
                      <a:lnTo>
                        <a:pt x="32" y="231"/>
                      </a:lnTo>
                      <a:lnTo>
                        <a:pt x="27" y="231"/>
                      </a:lnTo>
                      <a:lnTo>
                        <a:pt x="27" y="231"/>
                      </a:lnTo>
                      <a:lnTo>
                        <a:pt x="27" y="231"/>
                      </a:lnTo>
                      <a:lnTo>
                        <a:pt x="27" y="227"/>
                      </a:lnTo>
                      <a:lnTo>
                        <a:pt x="27" y="227"/>
                      </a:lnTo>
                      <a:lnTo>
                        <a:pt x="27" y="222"/>
                      </a:lnTo>
                      <a:lnTo>
                        <a:pt x="32" y="222"/>
                      </a:lnTo>
                      <a:lnTo>
                        <a:pt x="32" y="227"/>
                      </a:lnTo>
                      <a:lnTo>
                        <a:pt x="32" y="227"/>
                      </a:lnTo>
                      <a:lnTo>
                        <a:pt x="32" y="227"/>
                      </a:lnTo>
                      <a:lnTo>
                        <a:pt x="32" y="227"/>
                      </a:lnTo>
                      <a:lnTo>
                        <a:pt x="32" y="227"/>
                      </a:lnTo>
                      <a:lnTo>
                        <a:pt x="32" y="227"/>
                      </a:lnTo>
                      <a:lnTo>
                        <a:pt x="32" y="227"/>
                      </a:lnTo>
                      <a:lnTo>
                        <a:pt x="32" y="227"/>
                      </a:lnTo>
                      <a:lnTo>
                        <a:pt x="32" y="227"/>
                      </a:lnTo>
                      <a:lnTo>
                        <a:pt x="32" y="227"/>
                      </a:lnTo>
                      <a:lnTo>
                        <a:pt x="32" y="222"/>
                      </a:lnTo>
                      <a:lnTo>
                        <a:pt x="32" y="222"/>
                      </a:lnTo>
                      <a:lnTo>
                        <a:pt x="36" y="227"/>
                      </a:lnTo>
                      <a:lnTo>
                        <a:pt x="36" y="227"/>
                      </a:lnTo>
                      <a:lnTo>
                        <a:pt x="36" y="227"/>
                      </a:lnTo>
                      <a:moveTo>
                        <a:pt x="50" y="218"/>
                      </a:moveTo>
                      <a:lnTo>
                        <a:pt x="50" y="218"/>
                      </a:lnTo>
                      <a:lnTo>
                        <a:pt x="50" y="222"/>
                      </a:lnTo>
                      <a:lnTo>
                        <a:pt x="50" y="222"/>
                      </a:lnTo>
                      <a:lnTo>
                        <a:pt x="50" y="227"/>
                      </a:lnTo>
                      <a:lnTo>
                        <a:pt x="50" y="227"/>
                      </a:lnTo>
                      <a:lnTo>
                        <a:pt x="50" y="222"/>
                      </a:lnTo>
                      <a:lnTo>
                        <a:pt x="50" y="222"/>
                      </a:lnTo>
                      <a:lnTo>
                        <a:pt x="45" y="222"/>
                      </a:lnTo>
                      <a:lnTo>
                        <a:pt x="45" y="222"/>
                      </a:lnTo>
                      <a:lnTo>
                        <a:pt x="45" y="222"/>
                      </a:lnTo>
                      <a:lnTo>
                        <a:pt x="45" y="222"/>
                      </a:lnTo>
                      <a:lnTo>
                        <a:pt x="45" y="222"/>
                      </a:lnTo>
                      <a:lnTo>
                        <a:pt x="45" y="222"/>
                      </a:lnTo>
                      <a:lnTo>
                        <a:pt x="45" y="222"/>
                      </a:lnTo>
                      <a:lnTo>
                        <a:pt x="45" y="218"/>
                      </a:lnTo>
                      <a:lnTo>
                        <a:pt x="45" y="218"/>
                      </a:lnTo>
                      <a:lnTo>
                        <a:pt x="45" y="218"/>
                      </a:lnTo>
                      <a:lnTo>
                        <a:pt x="45" y="218"/>
                      </a:lnTo>
                      <a:lnTo>
                        <a:pt x="45" y="218"/>
                      </a:lnTo>
                      <a:lnTo>
                        <a:pt x="45" y="218"/>
                      </a:lnTo>
                      <a:lnTo>
                        <a:pt x="45" y="218"/>
                      </a:lnTo>
                      <a:lnTo>
                        <a:pt x="45" y="218"/>
                      </a:lnTo>
                      <a:lnTo>
                        <a:pt x="45" y="218"/>
                      </a:lnTo>
                      <a:lnTo>
                        <a:pt x="45" y="218"/>
                      </a:lnTo>
                      <a:lnTo>
                        <a:pt x="45" y="218"/>
                      </a:lnTo>
                      <a:lnTo>
                        <a:pt x="45" y="213"/>
                      </a:lnTo>
                      <a:lnTo>
                        <a:pt x="45" y="213"/>
                      </a:lnTo>
                      <a:lnTo>
                        <a:pt x="45" y="213"/>
                      </a:lnTo>
                      <a:lnTo>
                        <a:pt x="45" y="213"/>
                      </a:lnTo>
                      <a:lnTo>
                        <a:pt x="50" y="218"/>
                      </a:lnTo>
                      <a:lnTo>
                        <a:pt x="50" y="218"/>
                      </a:lnTo>
                      <a:lnTo>
                        <a:pt x="50" y="218"/>
                      </a:lnTo>
                      <a:lnTo>
                        <a:pt x="50" y="218"/>
                      </a:lnTo>
                      <a:lnTo>
                        <a:pt x="50" y="218"/>
                      </a:lnTo>
                      <a:moveTo>
                        <a:pt x="41" y="222"/>
                      </a:moveTo>
                      <a:lnTo>
                        <a:pt x="41" y="222"/>
                      </a:lnTo>
                      <a:lnTo>
                        <a:pt x="41" y="227"/>
                      </a:lnTo>
                      <a:lnTo>
                        <a:pt x="41" y="227"/>
                      </a:lnTo>
                      <a:lnTo>
                        <a:pt x="41" y="227"/>
                      </a:lnTo>
                      <a:lnTo>
                        <a:pt x="41" y="227"/>
                      </a:lnTo>
                      <a:lnTo>
                        <a:pt x="41" y="227"/>
                      </a:lnTo>
                      <a:lnTo>
                        <a:pt x="41" y="227"/>
                      </a:lnTo>
                      <a:lnTo>
                        <a:pt x="41" y="231"/>
                      </a:lnTo>
                      <a:lnTo>
                        <a:pt x="41" y="231"/>
                      </a:lnTo>
                      <a:lnTo>
                        <a:pt x="41" y="227"/>
                      </a:lnTo>
                      <a:lnTo>
                        <a:pt x="41" y="227"/>
                      </a:lnTo>
                      <a:lnTo>
                        <a:pt x="36" y="227"/>
                      </a:lnTo>
                      <a:lnTo>
                        <a:pt x="36" y="227"/>
                      </a:lnTo>
                      <a:lnTo>
                        <a:pt x="36" y="227"/>
                      </a:lnTo>
                      <a:lnTo>
                        <a:pt x="36" y="227"/>
                      </a:lnTo>
                      <a:lnTo>
                        <a:pt x="36" y="227"/>
                      </a:lnTo>
                      <a:lnTo>
                        <a:pt x="36" y="227"/>
                      </a:lnTo>
                      <a:lnTo>
                        <a:pt x="36" y="222"/>
                      </a:lnTo>
                      <a:lnTo>
                        <a:pt x="36" y="222"/>
                      </a:lnTo>
                      <a:lnTo>
                        <a:pt x="36" y="222"/>
                      </a:lnTo>
                      <a:lnTo>
                        <a:pt x="36" y="222"/>
                      </a:lnTo>
                      <a:lnTo>
                        <a:pt x="32" y="222"/>
                      </a:lnTo>
                      <a:lnTo>
                        <a:pt x="36" y="222"/>
                      </a:lnTo>
                      <a:lnTo>
                        <a:pt x="36" y="222"/>
                      </a:lnTo>
                      <a:lnTo>
                        <a:pt x="36" y="222"/>
                      </a:lnTo>
                      <a:lnTo>
                        <a:pt x="41" y="222"/>
                      </a:lnTo>
                      <a:lnTo>
                        <a:pt x="41" y="222"/>
                      </a:lnTo>
                      <a:lnTo>
                        <a:pt x="41" y="222"/>
                      </a:lnTo>
                      <a:lnTo>
                        <a:pt x="41" y="222"/>
                      </a:lnTo>
                      <a:lnTo>
                        <a:pt x="41" y="222"/>
                      </a:lnTo>
                      <a:lnTo>
                        <a:pt x="41" y="222"/>
                      </a:lnTo>
                      <a:lnTo>
                        <a:pt x="41" y="218"/>
                      </a:lnTo>
                      <a:lnTo>
                        <a:pt x="41" y="222"/>
                      </a:lnTo>
                      <a:lnTo>
                        <a:pt x="41" y="222"/>
                      </a:lnTo>
                      <a:lnTo>
                        <a:pt x="41" y="222"/>
                      </a:lnTo>
                      <a:moveTo>
                        <a:pt x="118" y="154"/>
                      </a:moveTo>
                      <a:lnTo>
                        <a:pt x="118" y="154"/>
                      </a:lnTo>
                      <a:lnTo>
                        <a:pt x="118" y="154"/>
                      </a:lnTo>
                      <a:lnTo>
                        <a:pt x="118" y="154"/>
                      </a:lnTo>
                      <a:lnTo>
                        <a:pt x="113" y="154"/>
                      </a:lnTo>
                      <a:lnTo>
                        <a:pt x="113" y="154"/>
                      </a:lnTo>
                      <a:lnTo>
                        <a:pt x="113" y="154"/>
                      </a:lnTo>
                      <a:lnTo>
                        <a:pt x="113" y="154"/>
                      </a:lnTo>
                      <a:lnTo>
                        <a:pt x="109" y="154"/>
                      </a:lnTo>
                      <a:lnTo>
                        <a:pt x="109" y="154"/>
                      </a:lnTo>
                      <a:lnTo>
                        <a:pt x="109" y="154"/>
                      </a:lnTo>
                      <a:lnTo>
                        <a:pt x="109" y="154"/>
                      </a:lnTo>
                      <a:lnTo>
                        <a:pt x="113" y="154"/>
                      </a:lnTo>
                      <a:lnTo>
                        <a:pt x="113" y="150"/>
                      </a:lnTo>
                      <a:lnTo>
                        <a:pt x="113" y="150"/>
                      </a:lnTo>
                      <a:lnTo>
                        <a:pt x="113" y="154"/>
                      </a:lnTo>
                      <a:lnTo>
                        <a:pt x="113" y="154"/>
                      </a:lnTo>
                      <a:lnTo>
                        <a:pt x="118" y="154"/>
                      </a:lnTo>
                      <a:moveTo>
                        <a:pt x="168" y="227"/>
                      </a:moveTo>
                      <a:lnTo>
                        <a:pt x="168" y="227"/>
                      </a:lnTo>
                      <a:lnTo>
                        <a:pt x="163" y="227"/>
                      </a:lnTo>
                      <a:lnTo>
                        <a:pt x="159" y="222"/>
                      </a:lnTo>
                      <a:lnTo>
                        <a:pt x="159" y="222"/>
                      </a:lnTo>
                      <a:lnTo>
                        <a:pt x="159" y="218"/>
                      </a:lnTo>
                      <a:lnTo>
                        <a:pt x="150" y="213"/>
                      </a:lnTo>
                      <a:lnTo>
                        <a:pt x="150" y="209"/>
                      </a:lnTo>
                      <a:lnTo>
                        <a:pt x="150" y="209"/>
                      </a:lnTo>
                      <a:lnTo>
                        <a:pt x="150" y="209"/>
                      </a:lnTo>
                      <a:lnTo>
                        <a:pt x="150" y="209"/>
                      </a:lnTo>
                      <a:lnTo>
                        <a:pt x="150" y="204"/>
                      </a:lnTo>
                      <a:lnTo>
                        <a:pt x="150" y="204"/>
                      </a:lnTo>
                      <a:lnTo>
                        <a:pt x="150" y="204"/>
                      </a:lnTo>
                      <a:lnTo>
                        <a:pt x="150" y="200"/>
                      </a:lnTo>
                      <a:lnTo>
                        <a:pt x="145" y="200"/>
                      </a:lnTo>
                      <a:lnTo>
                        <a:pt x="141" y="195"/>
                      </a:lnTo>
                      <a:lnTo>
                        <a:pt x="141" y="195"/>
                      </a:lnTo>
                      <a:lnTo>
                        <a:pt x="141" y="195"/>
                      </a:lnTo>
                      <a:lnTo>
                        <a:pt x="136" y="190"/>
                      </a:lnTo>
                      <a:lnTo>
                        <a:pt x="136" y="190"/>
                      </a:lnTo>
                      <a:lnTo>
                        <a:pt x="136" y="186"/>
                      </a:lnTo>
                      <a:lnTo>
                        <a:pt x="136" y="186"/>
                      </a:lnTo>
                      <a:lnTo>
                        <a:pt x="136" y="181"/>
                      </a:lnTo>
                      <a:lnTo>
                        <a:pt x="136" y="181"/>
                      </a:lnTo>
                      <a:lnTo>
                        <a:pt x="141" y="177"/>
                      </a:lnTo>
                      <a:lnTo>
                        <a:pt x="141" y="177"/>
                      </a:lnTo>
                      <a:lnTo>
                        <a:pt x="141" y="177"/>
                      </a:lnTo>
                      <a:lnTo>
                        <a:pt x="141" y="177"/>
                      </a:lnTo>
                      <a:lnTo>
                        <a:pt x="141" y="172"/>
                      </a:lnTo>
                      <a:lnTo>
                        <a:pt x="132" y="172"/>
                      </a:lnTo>
                      <a:lnTo>
                        <a:pt x="127" y="172"/>
                      </a:lnTo>
                      <a:lnTo>
                        <a:pt x="127" y="172"/>
                      </a:lnTo>
                      <a:lnTo>
                        <a:pt x="127" y="168"/>
                      </a:lnTo>
                      <a:lnTo>
                        <a:pt x="123" y="172"/>
                      </a:lnTo>
                      <a:lnTo>
                        <a:pt x="123" y="172"/>
                      </a:lnTo>
                      <a:lnTo>
                        <a:pt x="118" y="168"/>
                      </a:lnTo>
                      <a:lnTo>
                        <a:pt x="118" y="168"/>
                      </a:lnTo>
                      <a:lnTo>
                        <a:pt x="118" y="172"/>
                      </a:lnTo>
                      <a:lnTo>
                        <a:pt x="118" y="177"/>
                      </a:lnTo>
                      <a:lnTo>
                        <a:pt x="118" y="181"/>
                      </a:lnTo>
                      <a:lnTo>
                        <a:pt x="118" y="181"/>
                      </a:lnTo>
                      <a:lnTo>
                        <a:pt x="118" y="181"/>
                      </a:lnTo>
                      <a:lnTo>
                        <a:pt x="113" y="181"/>
                      </a:lnTo>
                      <a:lnTo>
                        <a:pt x="113" y="181"/>
                      </a:lnTo>
                      <a:lnTo>
                        <a:pt x="113" y="181"/>
                      </a:lnTo>
                      <a:lnTo>
                        <a:pt x="113" y="186"/>
                      </a:lnTo>
                      <a:lnTo>
                        <a:pt x="113" y="186"/>
                      </a:lnTo>
                      <a:lnTo>
                        <a:pt x="113" y="190"/>
                      </a:lnTo>
                      <a:lnTo>
                        <a:pt x="113" y="190"/>
                      </a:lnTo>
                      <a:lnTo>
                        <a:pt x="118" y="190"/>
                      </a:lnTo>
                      <a:lnTo>
                        <a:pt x="118" y="190"/>
                      </a:lnTo>
                      <a:lnTo>
                        <a:pt x="118" y="190"/>
                      </a:lnTo>
                      <a:lnTo>
                        <a:pt x="123" y="190"/>
                      </a:lnTo>
                      <a:lnTo>
                        <a:pt x="123" y="190"/>
                      </a:lnTo>
                      <a:lnTo>
                        <a:pt x="123" y="190"/>
                      </a:lnTo>
                      <a:lnTo>
                        <a:pt x="123" y="195"/>
                      </a:lnTo>
                      <a:lnTo>
                        <a:pt x="123" y="195"/>
                      </a:lnTo>
                      <a:lnTo>
                        <a:pt x="123" y="195"/>
                      </a:lnTo>
                      <a:lnTo>
                        <a:pt x="123" y="195"/>
                      </a:lnTo>
                      <a:lnTo>
                        <a:pt x="123" y="195"/>
                      </a:lnTo>
                      <a:lnTo>
                        <a:pt x="123" y="200"/>
                      </a:lnTo>
                      <a:lnTo>
                        <a:pt x="127" y="200"/>
                      </a:lnTo>
                      <a:lnTo>
                        <a:pt x="123" y="200"/>
                      </a:lnTo>
                      <a:lnTo>
                        <a:pt x="123" y="204"/>
                      </a:lnTo>
                      <a:lnTo>
                        <a:pt x="123" y="204"/>
                      </a:lnTo>
                      <a:lnTo>
                        <a:pt x="123" y="204"/>
                      </a:lnTo>
                      <a:lnTo>
                        <a:pt x="123" y="204"/>
                      </a:lnTo>
                      <a:lnTo>
                        <a:pt x="127" y="204"/>
                      </a:lnTo>
                      <a:lnTo>
                        <a:pt x="127" y="204"/>
                      </a:lnTo>
                      <a:lnTo>
                        <a:pt x="127" y="204"/>
                      </a:lnTo>
                      <a:lnTo>
                        <a:pt x="127" y="200"/>
                      </a:lnTo>
                      <a:lnTo>
                        <a:pt x="127" y="200"/>
                      </a:lnTo>
                      <a:lnTo>
                        <a:pt x="127" y="200"/>
                      </a:lnTo>
                      <a:lnTo>
                        <a:pt x="127" y="200"/>
                      </a:lnTo>
                      <a:lnTo>
                        <a:pt x="132" y="200"/>
                      </a:lnTo>
                      <a:lnTo>
                        <a:pt x="127" y="204"/>
                      </a:lnTo>
                      <a:lnTo>
                        <a:pt x="132" y="200"/>
                      </a:lnTo>
                      <a:lnTo>
                        <a:pt x="132" y="200"/>
                      </a:lnTo>
                      <a:lnTo>
                        <a:pt x="136" y="204"/>
                      </a:lnTo>
                      <a:lnTo>
                        <a:pt x="132" y="204"/>
                      </a:lnTo>
                      <a:lnTo>
                        <a:pt x="132" y="204"/>
                      </a:lnTo>
                      <a:lnTo>
                        <a:pt x="132" y="204"/>
                      </a:lnTo>
                      <a:lnTo>
                        <a:pt x="132" y="204"/>
                      </a:lnTo>
                      <a:lnTo>
                        <a:pt x="132" y="209"/>
                      </a:lnTo>
                      <a:lnTo>
                        <a:pt x="132" y="209"/>
                      </a:lnTo>
                      <a:lnTo>
                        <a:pt x="132" y="209"/>
                      </a:lnTo>
                      <a:lnTo>
                        <a:pt x="132" y="209"/>
                      </a:lnTo>
                      <a:lnTo>
                        <a:pt x="136" y="213"/>
                      </a:lnTo>
                      <a:lnTo>
                        <a:pt x="136" y="209"/>
                      </a:lnTo>
                      <a:lnTo>
                        <a:pt x="136" y="209"/>
                      </a:lnTo>
                      <a:lnTo>
                        <a:pt x="141" y="213"/>
                      </a:lnTo>
                      <a:lnTo>
                        <a:pt x="141" y="213"/>
                      </a:lnTo>
                      <a:lnTo>
                        <a:pt x="141" y="213"/>
                      </a:lnTo>
                      <a:lnTo>
                        <a:pt x="145" y="213"/>
                      </a:lnTo>
                      <a:lnTo>
                        <a:pt x="145" y="213"/>
                      </a:lnTo>
                      <a:lnTo>
                        <a:pt x="150" y="218"/>
                      </a:lnTo>
                      <a:lnTo>
                        <a:pt x="150" y="222"/>
                      </a:lnTo>
                      <a:lnTo>
                        <a:pt x="150" y="222"/>
                      </a:lnTo>
                      <a:lnTo>
                        <a:pt x="150" y="227"/>
                      </a:lnTo>
                      <a:lnTo>
                        <a:pt x="150" y="231"/>
                      </a:lnTo>
                      <a:lnTo>
                        <a:pt x="154" y="240"/>
                      </a:lnTo>
                      <a:lnTo>
                        <a:pt x="154" y="240"/>
                      </a:lnTo>
                      <a:lnTo>
                        <a:pt x="154" y="245"/>
                      </a:lnTo>
                      <a:lnTo>
                        <a:pt x="150" y="236"/>
                      </a:lnTo>
                      <a:lnTo>
                        <a:pt x="145" y="236"/>
                      </a:lnTo>
                      <a:lnTo>
                        <a:pt x="141" y="240"/>
                      </a:lnTo>
                      <a:lnTo>
                        <a:pt x="141" y="240"/>
                      </a:lnTo>
                      <a:lnTo>
                        <a:pt x="141" y="240"/>
                      </a:lnTo>
                      <a:lnTo>
                        <a:pt x="141" y="240"/>
                      </a:lnTo>
                      <a:lnTo>
                        <a:pt x="141" y="240"/>
                      </a:lnTo>
                      <a:lnTo>
                        <a:pt x="141" y="240"/>
                      </a:lnTo>
                      <a:lnTo>
                        <a:pt x="136" y="240"/>
                      </a:lnTo>
                      <a:lnTo>
                        <a:pt x="136" y="240"/>
                      </a:lnTo>
                      <a:lnTo>
                        <a:pt x="136" y="236"/>
                      </a:lnTo>
                      <a:lnTo>
                        <a:pt x="136" y="236"/>
                      </a:lnTo>
                      <a:lnTo>
                        <a:pt x="136" y="236"/>
                      </a:lnTo>
                      <a:lnTo>
                        <a:pt x="136" y="236"/>
                      </a:lnTo>
                      <a:lnTo>
                        <a:pt x="136" y="236"/>
                      </a:lnTo>
                      <a:lnTo>
                        <a:pt x="132" y="231"/>
                      </a:lnTo>
                      <a:lnTo>
                        <a:pt x="132" y="231"/>
                      </a:lnTo>
                      <a:lnTo>
                        <a:pt x="136" y="227"/>
                      </a:lnTo>
                      <a:lnTo>
                        <a:pt x="136" y="227"/>
                      </a:lnTo>
                      <a:lnTo>
                        <a:pt x="136" y="227"/>
                      </a:lnTo>
                      <a:lnTo>
                        <a:pt x="136" y="231"/>
                      </a:lnTo>
                      <a:lnTo>
                        <a:pt x="136" y="231"/>
                      </a:lnTo>
                      <a:lnTo>
                        <a:pt x="136" y="231"/>
                      </a:lnTo>
                      <a:lnTo>
                        <a:pt x="136" y="227"/>
                      </a:lnTo>
                      <a:lnTo>
                        <a:pt x="136" y="227"/>
                      </a:lnTo>
                      <a:lnTo>
                        <a:pt x="136" y="222"/>
                      </a:lnTo>
                      <a:lnTo>
                        <a:pt x="136" y="222"/>
                      </a:lnTo>
                      <a:lnTo>
                        <a:pt x="136" y="218"/>
                      </a:lnTo>
                      <a:lnTo>
                        <a:pt x="132" y="218"/>
                      </a:lnTo>
                      <a:lnTo>
                        <a:pt x="132" y="218"/>
                      </a:lnTo>
                      <a:lnTo>
                        <a:pt x="132" y="218"/>
                      </a:lnTo>
                      <a:lnTo>
                        <a:pt x="127" y="218"/>
                      </a:lnTo>
                      <a:lnTo>
                        <a:pt x="132" y="218"/>
                      </a:lnTo>
                      <a:lnTo>
                        <a:pt x="132" y="213"/>
                      </a:lnTo>
                      <a:lnTo>
                        <a:pt x="132" y="213"/>
                      </a:lnTo>
                      <a:lnTo>
                        <a:pt x="132" y="213"/>
                      </a:lnTo>
                      <a:lnTo>
                        <a:pt x="132" y="213"/>
                      </a:lnTo>
                      <a:lnTo>
                        <a:pt x="132" y="213"/>
                      </a:lnTo>
                      <a:lnTo>
                        <a:pt x="132" y="213"/>
                      </a:lnTo>
                      <a:lnTo>
                        <a:pt x="132" y="213"/>
                      </a:lnTo>
                      <a:lnTo>
                        <a:pt x="127" y="213"/>
                      </a:lnTo>
                      <a:lnTo>
                        <a:pt x="127" y="213"/>
                      </a:lnTo>
                      <a:lnTo>
                        <a:pt x="127" y="213"/>
                      </a:lnTo>
                      <a:lnTo>
                        <a:pt x="127" y="209"/>
                      </a:lnTo>
                      <a:lnTo>
                        <a:pt x="127" y="209"/>
                      </a:lnTo>
                      <a:lnTo>
                        <a:pt x="127" y="209"/>
                      </a:lnTo>
                      <a:lnTo>
                        <a:pt x="123" y="204"/>
                      </a:lnTo>
                      <a:lnTo>
                        <a:pt x="123" y="218"/>
                      </a:lnTo>
                      <a:lnTo>
                        <a:pt x="118" y="218"/>
                      </a:lnTo>
                      <a:lnTo>
                        <a:pt x="118" y="222"/>
                      </a:lnTo>
                      <a:lnTo>
                        <a:pt x="118" y="227"/>
                      </a:lnTo>
                      <a:lnTo>
                        <a:pt x="118" y="227"/>
                      </a:lnTo>
                      <a:lnTo>
                        <a:pt x="118" y="227"/>
                      </a:lnTo>
                      <a:lnTo>
                        <a:pt x="118" y="227"/>
                      </a:lnTo>
                      <a:lnTo>
                        <a:pt x="123" y="231"/>
                      </a:lnTo>
                      <a:lnTo>
                        <a:pt x="123" y="231"/>
                      </a:lnTo>
                      <a:lnTo>
                        <a:pt x="123" y="231"/>
                      </a:lnTo>
                      <a:lnTo>
                        <a:pt x="123" y="236"/>
                      </a:lnTo>
                      <a:lnTo>
                        <a:pt x="123" y="236"/>
                      </a:lnTo>
                      <a:lnTo>
                        <a:pt x="123" y="240"/>
                      </a:lnTo>
                      <a:lnTo>
                        <a:pt x="127" y="245"/>
                      </a:lnTo>
                      <a:lnTo>
                        <a:pt x="127" y="240"/>
                      </a:lnTo>
                      <a:lnTo>
                        <a:pt x="127" y="240"/>
                      </a:lnTo>
                      <a:lnTo>
                        <a:pt x="132" y="240"/>
                      </a:lnTo>
                      <a:lnTo>
                        <a:pt x="132" y="240"/>
                      </a:lnTo>
                      <a:lnTo>
                        <a:pt x="132" y="245"/>
                      </a:lnTo>
                      <a:lnTo>
                        <a:pt x="132" y="245"/>
                      </a:lnTo>
                      <a:lnTo>
                        <a:pt x="132" y="245"/>
                      </a:lnTo>
                      <a:lnTo>
                        <a:pt x="132" y="245"/>
                      </a:lnTo>
                      <a:lnTo>
                        <a:pt x="136" y="249"/>
                      </a:lnTo>
                      <a:lnTo>
                        <a:pt x="136" y="254"/>
                      </a:lnTo>
                      <a:lnTo>
                        <a:pt x="136" y="254"/>
                      </a:lnTo>
                      <a:lnTo>
                        <a:pt x="136" y="259"/>
                      </a:lnTo>
                      <a:lnTo>
                        <a:pt x="136" y="259"/>
                      </a:lnTo>
                      <a:lnTo>
                        <a:pt x="132" y="263"/>
                      </a:lnTo>
                      <a:lnTo>
                        <a:pt x="127" y="268"/>
                      </a:lnTo>
                      <a:lnTo>
                        <a:pt x="127" y="268"/>
                      </a:lnTo>
                      <a:lnTo>
                        <a:pt x="127" y="268"/>
                      </a:lnTo>
                      <a:lnTo>
                        <a:pt x="127" y="268"/>
                      </a:lnTo>
                      <a:lnTo>
                        <a:pt x="127" y="272"/>
                      </a:lnTo>
                      <a:lnTo>
                        <a:pt x="123" y="272"/>
                      </a:lnTo>
                      <a:lnTo>
                        <a:pt x="127" y="272"/>
                      </a:lnTo>
                      <a:lnTo>
                        <a:pt x="132" y="272"/>
                      </a:lnTo>
                      <a:lnTo>
                        <a:pt x="141" y="263"/>
                      </a:lnTo>
                      <a:lnTo>
                        <a:pt x="145" y="263"/>
                      </a:lnTo>
                      <a:lnTo>
                        <a:pt x="150" y="249"/>
                      </a:lnTo>
                      <a:lnTo>
                        <a:pt x="150" y="254"/>
                      </a:lnTo>
                      <a:lnTo>
                        <a:pt x="154" y="254"/>
                      </a:lnTo>
                      <a:lnTo>
                        <a:pt x="154" y="254"/>
                      </a:lnTo>
                      <a:lnTo>
                        <a:pt x="159" y="254"/>
                      </a:lnTo>
                      <a:lnTo>
                        <a:pt x="163" y="249"/>
                      </a:lnTo>
                      <a:lnTo>
                        <a:pt x="163" y="249"/>
                      </a:lnTo>
                      <a:lnTo>
                        <a:pt x="163" y="249"/>
                      </a:lnTo>
                      <a:lnTo>
                        <a:pt x="168" y="249"/>
                      </a:lnTo>
                      <a:lnTo>
                        <a:pt x="172" y="249"/>
                      </a:lnTo>
                      <a:lnTo>
                        <a:pt x="172" y="249"/>
                      </a:lnTo>
                      <a:lnTo>
                        <a:pt x="177" y="249"/>
                      </a:lnTo>
                      <a:lnTo>
                        <a:pt x="172" y="254"/>
                      </a:lnTo>
                      <a:lnTo>
                        <a:pt x="172" y="254"/>
                      </a:lnTo>
                      <a:lnTo>
                        <a:pt x="172" y="254"/>
                      </a:lnTo>
                      <a:lnTo>
                        <a:pt x="172" y="254"/>
                      </a:lnTo>
                      <a:lnTo>
                        <a:pt x="172" y="254"/>
                      </a:lnTo>
                      <a:lnTo>
                        <a:pt x="177" y="254"/>
                      </a:lnTo>
                      <a:lnTo>
                        <a:pt x="177" y="259"/>
                      </a:lnTo>
                      <a:lnTo>
                        <a:pt x="177" y="259"/>
                      </a:lnTo>
                      <a:lnTo>
                        <a:pt x="172" y="263"/>
                      </a:lnTo>
                      <a:lnTo>
                        <a:pt x="172" y="263"/>
                      </a:lnTo>
                      <a:lnTo>
                        <a:pt x="172" y="263"/>
                      </a:lnTo>
                      <a:lnTo>
                        <a:pt x="168" y="263"/>
                      </a:lnTo>
                      <a:lnTo>
                        <a:pt x="168" y="263"/>
                      </a:lnTo>
                      <a:lnTo>
                        <a:pt x="168" y="268"/>
                      </a:lnTo>
                      <a:lnTo>
                        <a:pt x="168" y="268"/>
                      </a:lnTo>
                      <a:lnTo>
                        <a:pt x="168" y="272"/>
                      </a:lnTo>
                      <a:lnTo>
                        <a:pt x="172" y="272"/>
                      </a:lnTo>
                      <a:lnTo>
                        <a:pt x="172" y="277"/>
                      </a:lnTo>
                      <a:lnTo>
                        <a:pt x="172" y="277"/>
                      </a:lnTo>
                      <a:lnTo>
                        <a:pt x="177" y="272"/>
                      </a:lnTo>
                      <a:lnTo>
                        <a:pt x="182" y="272"/>
                      </a:lnTo>
                      <a:lnTo>
                        <a:pt x="182" y="272"/>
                      </a:lnTo>
                      <a:lnTo>
                        <a:pt x="182" y="272"/>
                      </a:lnTo>
                      <a:lnTo>
                        <a:pt x="182" y="272"/>
                      </a:lnTo>
                      <a:lnTo>
                        <a:pt x="191" y="268"/>
                      </a:lnTo>
                      <a:lnTo>
                        <a:pt x="191" y="268"/>
                      </a:lnTo>
                      <a:lnTo>
                        <a:pt x="191" y="268"/>
                      </a:lnTo>
                      <a:lnTo>
                        <a:pt x="191" y="263"/>
                      </a:lnTo>
                      <a:lnTo>
                        <a:pt x="191" y="263"/>
                      </a:lnTo>
                      <a:lnTo>
                        <a:pt x="195" y="259"/>
                      </a:lnTo>
                      <a:lnTo>
                        <a:pt x="195" y="259"/>
                      </a:lnTo>
                      <a:lnTo>
                        <a:pt x="195" y="254"/>
                      </a:lnTo>
                      <a:lnTo>
                        <a:pt x="195" y="254"/>
                      </a:lnTo>
                      <a:lnTo>
                        <a:pt x="195" y="245"/>
                      </a:lnTo>
                      <a:lnTo>
                        <a:pt x="191" y="245"/>
                      </a:lnTo>
                      <a:lnTo>
                        <a:pt x="186" y="240"/>
                      </a:lnTo>
                      <a:lnTo>
                        <a:pt x="182" y="240"/>
                      </a:lnTo>
                      <a:lnTo>
                        <a:pt x="177" y="245"/>
                      </a:lnTo>
                      <a:lnTo>
                        <a:pt x="172" y="245"/>
                      </a:lnTo>
                      <a:lnTo>
                        <a:pt x="172" y="245"/>
                      </a:lnTo>
                      <a:lnTo>
                        <a:pt x="168" y="240"/>
                      </a:lnTo>
                      <a:lnTo>
                        <a:pt x="168" y="240"/>
                      </a:lnTo>
                      <a:lnTo>
                        <a:pt x="168" y="240"/>
                      </a:lnTo>
                      <a:lnTo>
                        <a:pt x="168" y="236"/>
                      </a:lnTo>
                      <a:lnTo>
                        <a:pt x="172" y="240"/>
                      </a:lnTo>
                      <a:lnTo>
                        <a:pt x="172" y="236"/>
                      </a:lnTo>
                      <a:lnTo>
                        <a:pt x="172" y="236"/>
                      </a:lnTo>
                      <a:lnTo>
                        <a:pt x="177" y="236"/>
                      </a:lnTo>
                      <a:lnTo>
                        <a:pt x="177" y="236"/>
                      </a:lnTo>
                      <a:lnTo>
                        <a:pt x="177" y="231"/>
                      </a:lnTo>
                      <a:lnTo>
                        <a:pt x="182" y="231"/>
                      </a:lnTo>
                      <a:lnTo>
                        <a:pt x="177" y="231"/>
                      </a:lnTo>
                      <a:lnTo>
                        <a:pt x="168" y="227"/>
                      </a:lnTo>
                      <a:moveTo>
                        <a:pt x="95" y="41"/>
                      </a:moveTo>
                      <a:lnTo>
                        <a:pt x="95" y="41"/>
                      </a:lnTo>
                      <a:lnTo>
                        <a:pt x="95" y="41"/>
                      </a:lnTo>
                      <a:lnTo>
                        <a:pt x="95" y="41"/>
                      </a:lnTo>
                      <a:lnTo>
                        <a:pt x="95" y="41"/>
                      </a:lnTo>
                      <a:lnTo>
                        <a:pt x="95" y="41"/>
                      </a:lnTo>
                      <a:lnTo>
                        <a:pt x="100" y="32"/>
                      </a:lnTo>
                      <a:lnTo>
                        <a:pt x="100" y="32"/>
                      </a:lnTo>
                      <a:lnTo>
                        <a:pt x="100" y="32"/>
                      </a:lnTo>
                      <a:lnTo>
                        <a:pt x="100" y="32"/>
                      </a:lnTo>
                      <a:lnTo>
                        <a:pt x="100" y="32"/>
                      </a:lnTo>
                      <a:lnTo>
                        <a:pt x="100" y="32"/>
                      </a:lnTo>
                      <a:lnTo>
                        <a:pt x="104" y="27"/>
                      </a:lnTo>
                      <a:lnTo>
                        <a:pt x="104" y="27"/>
                      </a:lnTo>
                      <a:lnTo>
                        <a:pt x="100" y="27"/>
                      </a:lnTo>
                      <a:lnTo>
                        <a:pt x="100" y="27"/>
                      </a:lnTo>
                      <a:lnTo>
                        <a:pt x="100" y="27"/>
                      </a:lnTo>
                      <a:lnTo>
                        <a:pt x="100" y="23"/>
                      </a:lnTo>
                      <a:lnTo>
                        <a:pt x="100" y="23"/>
                      </a:lnTo>
                      <a:lnTo>
                        <a:pt x="104" y="18"/>
                      </a:lnTo>
                      <a:lnTo>
                        <a:pt x="104" y="18"/>
                      </a:lnTo>
                      <a:lnTo>
                        <a:pt x="104" y="18"/>
                      </a:lnTo>
                      <a:lnTo>
                        <a:pt x="104" y="14"/>
                      </a:lnTo>
                      <a:lnTo>
                        <a:pt x="104" y="14"/>
                      </a:lnTo>
                      <a:lnTo>
                        <a:pt x="104" y="14"/>
                      </a:lnTo>
                      <a:lnTo>
                        <a:pt x="104" y="9"/>
                      </a:lnTo>
                      <a:lnTo>
                        <a:pt x="104" y="9"/>
                      </a:lnTo>
                      <a:lnTo>
                        <a:pt x="109" y="5"/>
                      </a:lnTo>
                      <a:lnTo>
                        <a:pt x="109" y="5"/>
                      </a:lnTo>
                      <a:lnTo>
                        <a:pt x="113" y="9"/>
                      </a:lnTo>
                      <a:lnTo>
                        <a:pt x="113" y="5"/>
                      </a:lnTo>
                      <a:lnTo>
                        <a:pt x="118" y="5"/>
                      </a:lnTo>
                      <a:lnTo>
                        <a:pt x="118" y="0"/>
                      </a:lnTo>
                      <a:lnTo>
                        <a:pt x="118" y="0"/>
                      </a:lnTo>
                      <a:lnTo>
                        <a:pt x="118" y="0"/>
                      </a:lnTo>
                      <a:lnTo>
                        <a:pt x="123" y="0"/>
                      </a:lnTo>
                      <a:lnTo>
                        <a:pt x="123" y="0"/>
                      </a:lnTo>
                      <a:lnTo>
                        <a:pt x="123" y="0"/>
                      </a:lnTo>
                      <a:lnTo>
                        <a:pt x="123" y="0"/>
                      </a:lnTo>
                      <a:lnTo>
                        <a:pt x="123" y="5"/>
                      </a:lnTo>
                      <a:lnTo>
                        <a:pt x="127" y="5"/>
                      </a:lnTo>
                      <a:lnTo>
                        <a:pt x="127" y="9"/>
                      </a:lnTo>
                      <a:lnTo>
                        <a:pt x="123" y="9"/>
                      </a:lnTo>
                      <a:lnTo>
                        <a:pt x="123" y="14"/>
                      </a:lnTo>
                      <a:lnTo>
                        <a:pt x="123" y="14"/>
                      </a:lnTo>
                      <a:lnTo>
                        <a:pt x="123" y="9"/>
                      </a:lnTo>
                      <a:lnTo>
                        <a:pt x="123" y="9"/>
                      </a:lnTo>
                      <a:lnTo>
                        <a:pt x="118" y="9"/>
                      </a:lnTo>
                      <a:lnTo>
                        <a:pt x="123" y="14"/>
                      </a:lnTo>
                      <a:lnTo>
                        <a:pt x="123" y="14"/>
                      </a:lnTo>
                      <a:lnTo>
                        <a:pt x="123" y="14"/>
                      </a:lnTo>
                      <a:lnTo>
                        <a:pt x="123" y="18"/>
                      </a:lnTo>
                      <a:lnTo>
                        <a:pt x="123" y="18"/>
                      </a:lnTo>
                      <a:lnTo>
                        <a:pt x="123" y="23"/>
                      </a:lnTo>
                      <a:lnTo>
                        <a:pt x="118" y="23"/>
                      </a:lnTo>
                      <a:lnTo>
                        <a:pt x="113" y="32"/>
                      </a:lnTo>
                      <a:lnTo>
                        <a:pt x="109" y="32"/>
                      </a:lnTo>
                      <a:lnTo>
                        <a:pt x="109" y="36"/>
                      </a:lnTo>
                      <a:lnTo>
                        <a:pt x="109" y="36"/>
                      </a:lnTo>
                      <a:lnTo>
                        <a:pt x="109" y="36"/>
                      </a:lnTo>
                      <a:lnTo>
                        <a:pt x="109" y="36"/>
                      </a:lnTo>
                      <a:lnTo>
                        <a:pt x="113" y="36"/>
                      </a:lnTo>
                      <a:lnTo>
                        <a:pt x="109" y="41"/>
                      </a:lnTo>
                      <a:lnTo>
                        <a:pt x="109" y="41"/>
                      </a:lnTo>
                      <a:lnTo>
                        <a:pt x="109" y="41"/>
                      </a:lnTo>
                      <a:lnTo>
                        <a:pt x="109" y="41"/>
                      </a:lnTo>
                      <a:lnTo>
                        <a:pt x="109" y="45"/>
                      </a:lnTo>
                      <a:lnTo>
                        <a:pt x="109" y="45"/>
                      </a:lnTo>
                      <a:lnTo>
                        <a:pt x="109" y="45"/>
                      </a:lnTo>
                      <a:lnTo>
                        <a:pt x="109" y="45"/>
                      </a:lnTo>
                      <a:lnTo>
                        <a:pt x="104" y="50"/>
                      </a:lnTo>
                      <a:lnTo>
                        <a:pt x="104" y="50"/>
                      </a:lnTo>
                      <a:lnTo>
                        <a:pt x="100" y="50"/>
                      </a:lnTo>
                      <a:lnTo>
                        <a:pt x="100" y="45"/>
                      </a:lnTo>
                      <a:lnTo>
                        <a:pt x="104" y="45"/>
                      </a:lnTo>
                      <a:lnTo>
                        <a:pt x="104" y="45"/>
                      </a:lnTo>
                      <a:lnTo>
                        <a:pt x="104" y="41"/>
                      </a:lnTo>
                      <a:lnTo>
                        <a:pt x="100" y="45"/>
                      </a:lnTo>
                      <a:lnTo>
                        <a:pt x="100" y="41"/>
                      </a:lnTo>
                      <a:lnTo>
                        <a:pt x="100" y="41"/>
                      </a:lnTo>
                      <a:lnTo>
                        <a:pt x="100" y="41"/>
                      </a:lnTo>
                      <a:lnTo>
                        <a:pt x="104" y="36"/>
                      </a:lnTo>
                      <a:lnTo>
                        <a:pt x="100" y="36"/>
                      </a:lnTo>
                      <a:lnTo>
                        <a:pt x="100" y="41"/>
                      </a:lnTo>
                      <a:lnTo>
                        <a:pt x="100" y="41"/>
                      </a:lnTo>
                      <a:lnTo>
                        <a:pt x="100" y="41"/>
                      </a:lnTo>
                      <a:lnTo>
                        <a:pt x="95" y="41"/>
                      </a:lnTo>
                      <a:lnTo>
                        <a:pt x="95" y="41"/>
                      </a:lnTo>
                      <a:moveTo>
                        <a:pt x="86" y="68"/>
                      </a:moveTo>
                      <a:lnTo>
                        <a:pt x="86" y="68"/>
                      </a:lnTo>
                      <a:lnTo>
                        <a:pt x="86" y="64"/>
                      </a:lnTo>
                      <a:lnTo>
                        <a:pt x="86" y="59"/>
                      </a:lnTo>
                      <a:lnTo>
                        <a:pt x="86" y="59"/>
                      </a:lnTo>
                      <a:lnTo>
                        <a:pt x="86" y="54"/>
                      </a:lnTo>
                      <a:lnTo>
                        <a:pt x="91" y="45"/>
                      </a:lnTo>
                      <a:lnTo>
                        <a:pt x="91" y="45"/>
                      </a:lnTo>
                      <a:lnTo>
                        <a:pt x="91" y="45"/>
                      </a:lnTo>
                      <a:lnTo>
                        <a:pt x="91" y="45"/>
                      </a:lnTo>
                      <a:lnTo>
                        <a:pt x="91" y="45"/>
                      </a:lnTo>
                      <a:lnTo>
                        <a:pt x="91" y="45"/>
                      </a:lnTo>
                      <a:lnTo>
                        <a:pt x="91" y="50"/>
                      </a:lnTo>
                      <a:lnTo>
                        <a:pt x="91" y="50"/>
                      </a:lnTo>
                      <a:lnTo>
                        <a:pt x="95" y="45"/>
                      </a:lnTo>
                      <a:lnTo>
                        <a:pt x="95" y="45"/>
                      </a:lnTo>
                      <a:lnTo>
                        <a:pt x="100" y="50"/>
                      </a:lnTo>
                      <a:lnTo>
                        <a:pt x="100" y="50"/>
                      </a:lnTo>
                      <a:lnTo>
                        <a:pt x="100" y="50"/>
                      </a:lnTo>
                      <a:lnTo>
                        <a:pt x="100" y="50"/>
                      </a:lnTo>
                      <a:lnTo>
                        <a:pt x="100" y="50"/>
                      </a:lnTo>
                      <a:lnTo>
                        <a:pt x="104" y="50"/>
                      </a:lnTo>
                      <a:lnTo>
                        <a:pt x="104" y="50"/>
                      </a:lnTo>
                      <a:lnTo>
                        <a:pt x="104" y="50"/>
                      </a:lnTo>
                      <a:lnTo>
                        <a:pt x="100" y="59"/>
                      </a:lnTo>
                      <a:lnTo>
                        <a:pt x="100" y="59"/>
                      </a:lnTo>
                      <a:lnTo>
                        <a:pt x="100" y="59"/>
                      </a:lnTo>
                      <a:lnTo>
                        <a:pt x="100" y="59"/>
                      </a:lnTo>
                      <a:lnTo>
                        <a:pt x="100" y="59"/>
                      </a:lnTo>
                      <a:lnTo>
                        <a:pt x="95" y="68"/>
                      </a:lnTo>
                      <a:lnTo>
                        <a:pt x="95" y="68"/>
                      </a:lnTo>
                      <a:lnTo>
                        <a:pt x="95" y="68"/>
                      </a:lnTo>
                      <a:lnTo>
                        <a:pt x="91" y="73"/>
                      </a:lnTo>
                      <a:lnTo>
                        <a:pt x="86" y="77"/>
                      </a:lnTo>
                      <a:lnTo>
                        <a:pt x="86" y="73"/>
                      </a:lnTo>
                      <a:lnTo>
                        <a:pt x="86" y="73"/>
                      </a:lnTo>
                      <a:lnTo>
                        <a:pt x="86" y="73"/>
                      </a:lnTo>
                      <a:lnTo>
                        <a:pt x="86" y="73"/>
                      </a:lnTo>
                      <a:lnTo>
                        <a:pt x="86" y="68"/>
                      </a:lnTo>
                      <a:moveTo>
                        <a:pt x="132" y="122"/>
                      </a:moveTo>
                      <a:lnTo>
                        <a:pt x="132" y="122"/>
                      </a:lnTo>
                      <a:lnTo>
                        <a:pt x="132" y="122"/>
                      </a:lnTo>
                      <a:lnTo>
                        <a:pt x="132" y="122"/>
                      </a:lnTo>
                      <a:lnTo>
                        <a:pt x="132" y="122"/>
                      </a:lnTo>
                      <a:lnTo>
                        <a:pt x="132" y="122"/>
                      </a:lnTo>
                      <a:lnTo>
                        <a:pt x="132" y="122"/>
                      </a:lnTo>
                      <a:lnTo>
                        <a:pt x="132" y="122"/>
                      </a:lnTo>
                      <a:lnTo>
                        <a:pt x="132" y="118"/>
                      </a:lnTo>
                      <a:lnTo>
                        <a:pt x="132" y="118"/>
                      </a:lnTo>
                      <a:lnTo>
                        <a:pt x="132" y="118"/>
                      </a:lnTo>
                      <a:lnTo>
                        <a:pt x="132" y="113"/>
                      </a:lnTo>
                      <a:lnTo>
                        <a:pt x="136" y="113"/>
                      </a:lnTo>
                      <a:lnTo>
                        <a:pt x="136" y="113"/>
                      </a:lnTo>
                      <a:lnTo>
                        <a:pt x="136" y="109"/>
                      </a:lnTo>
                      <a:lnTo>
                        <a:pt x="136" y="109"/>
                      </a:lnTo>
                      <a:lnTo>
                        <a:pt x="136" y="109"/>
                      </a:lnTo>
                      <a:lnTo>
                        <a:pt x="141" y="113"/>
                      </a:lnTo>
                      <a:lnTo>
                        <a:pt x="145" y="113"/>
                      </a:lnTo>
                      <a:lnTo>
                        <a:pt x="145" y="113"/>
                      </a:lnTo>
                      <a:lnTo>
                        <a:pt x="145" y="118"/>
                      </a:lnTo>
                      <a:lnTo>
                        <a:pt x="141" y="118"/>
                      </a:lnTo>
                      <a:lnTo>
                        <a:pt x="145" y="118"/>
                      </a:lnTo>
                      <a:lnTo>
                        <a:pt x="145" y="118"/>
                      </a:lnTo>
                      <a:lnTo>
                        <a:pt x="145" y="118"/>
                      </a:lnTo>
                      <a:lnTo>
                        <a:pt x="145" y="118"/>
                      </a:lnTo>
                      <a:lnTo>
                        <a:pt x="145" y="118"/>
                      </a:lnTo>
                      <a:lnTo>
                        <a:pt x="145" y="122"/>
                      </a:lnTo>
                      <a:lnTo>
                        <a:pt x="141" y="122"/>
                      </a:lnTo>
                      <a:lnTo>
                        <a:pt x="141" y="122"/>
                      </a:lnTo>
                      <a:lnTo>
                        <a:pt x="145" y="122"/>
                      </a:lnTo>
                      <a:lnTo>
                        <a:pt x="145" y="122"/>
                      </a:lnTo>
                      <a:lnTo>
                        <a:pt x="145" y="127"/>
                      </a:lnTo>
                      <a:lnTo>
                        <a:pt x="141" y="127"/>
                      </a:lnTo>
                      <a:lnTo>
                        <a:pt x="141" y="127"/>
                      </a:lnTo>
                      <a:lnTo>
                        <a:pt x="136" y="127"/>
                      </a:lnTo>
                      <a:lnTo>
                        <a:pt x="136" y="132"/>
                      </a:lnTo>
                      <a:lnTo>
                        <a:pt x="136" y="132"/>
                      </a:lnTo>
                      <a:lnTo>
                        <a:pt x="136" y="127"/>
                      </a:lnTo>
                      <a:lnTo>
                        <a:pt x="136" y="127"/>
                      </a:lnTo>
                      <a:lnTo>
                        <a:pt x="136" y="127"/>
                      </a:lnTo>
                      <a:lnTo>
                        <a:pt x="132" y="122"/>
                      </a:lnTo>
                      <a:moveTo>
                        <a:pt x="113" y="168"/>
                      </a:moveTo>
                      <a:lnTo>
                        <a:pt x="113" y="168"/>
                      </a:lnTo>
                      <a:lnTo>
                        <a:pt x="113" y="168"/>
                      </a:lnTo>
                      <a:lnTo>
                        <a:pt x="113" y="168"/>
                      </a:lnTo>
                      <a:lnTo>
                        <a:pt x="113" y="163"/>
                      </a:lnTo>
                      <a:lnTo>
                        <a:pt x="113" y="163"/>
                      </a:lnTo>
                      <a:lnTo>
                        <a:pt x="118" y="168"/>
                      </a:lnTo>
                      <a:lnTo>
                        <a:pt x="113" y="172"/>
                      </a:lnTo>
                      <a:lnTo>
                        <a:pt x="113" y="172"/>
                      </a:lnTo>
                      <a:lnTo>
                        <a:pt x="109" y="177"/>
                      </a:lnTo>
                      <a:lnTo>
                        <a:pt x="113" y="177"/>
                      </a:lnTo>
                      <a:lnTo>
                        <a:pt x="109" y="177"/>
                      </a:lnTo>
                      <a:lnTo>
                        <a:pt x="109" y="177"/>
                      </a:lnTo>
                      <a:lnTo>
                        <a:pt x="109" y="177"/>
                      </a:lnTo>
                      <a:lnTo>
                        <a:pt x="104" y="186"/>
                      </a:lnTo>
                      <a:lnTo>
                        <a:pt x="100" y="190"/>
                      </a:lnTo>
                      <a:lnTo>
                        <a:pt x="95" y="190"/>
                      </a:lnTo>
                      <a:lnTo>
                        <a:pt x="91" y="190"/>
                      </a:lnTo>
                      <a:lnTo>
                        <a:pt x="91" y="190"/>
                      </a:lnTo>
                      <a:lnTo>
                        <a:pt x="91" y="190"/>
                      </a:lnTo>
                      <a:lnTo>
                        <a:pt x="95" y="190"/>
                      </a:lnTo>
                      <a:lnTo>
                        <a:pt x="95" y="186"/>
                      </a:lnTo>
                      <a:lnTo>
                        <a:pt x="95" y="186"/>
                      </a:lnTo>
                      <a:lnTo>
                        <a:pt x="95" y="186"/>
                      </a:lnTo>
                      <a:lnTo>
                        <a:pt x="95" y="186"/>
                      </a:lnTo>
                      <a:lnTo>
                        <a:pt x="95" y="186"/>
                      </a:lnTo>
                      <a:lnTo>
                        <a:pt x="95" y="186"/>
                      </a:lnTo>
                      <a:lnTo>
                        <a:pt x="95" y="186"/>
                      </a:lnTo>
                      <a:lnTo>
                        <a:pt x="100" y="186"/>
                      </a:lnTo>
                      <a:lnTo>
                        <a:pt x="95" y="181"/>
                      </a:lnTo>
                      <a:lnTo>
                        <a:pt x="100" y="181"/>
                      </a:lnTo>
                      <a:lnTo>
                        <a:pt x="100" y="177"/>
                      </a:lnTo>
                      <a:lnTo>
                        <a:pt x="104" y="172"/>
                      </a:lnTo>
                      <a:lnTo>
                        <a:pt x="104" y="172"/>
                      </a:lnTo>
                      <a:lnTo>
                        <a:pt x="113" y="168"/>
                      </a:lnTo>
                      <a:lnTo>
                        <a:pt x="113" y="168"/>
                      </a:lnTo>
                      <a:lnTo>
                        <a:pt x="113" y="168"/>
                      </a:lnTo>
                      <a:lnTo>
                        <a:pt x="113" y="168"/>
                      </a:lnTo>
                      <a:moveTo>
                        <a:pt x="64" y="213"/>
                      </a:moveTo>
                      <a:lnTo>
                        <a:pt x="64" y="213"/>
                      </a:lnTo>
                      <a:lnTo>
                        <a:pt x="64" y="218"/>
                      </a:lnTo>
                      <a:lnTo>
                        <a:pt x="59" y="213"/>
                      </a:lnTo>
                      <a:lnTo>
                        <a:pt x="59" y="218"/>
                      </a:lnTo>
                      <a:lnTo>
                        <a:pt x="59" y="218"/>
                      </a:lnTo>
                      <a:lnTo>
                        <a:pt x="59" y="222"/>
                      </a:lnTo>
                      <a:lnTo>
                        <a:pt x="59" y="222"/>
                      </a:lnTo>
                      <a:lnTo>
                        <a:pt x="59" y="222"/>
                      </a:lnTo>
                      <a:lnTo>
                        <a:pt x="59" y="227"/>
                      </a:lnTo>
                      <a:lnTo>
                        <a:pt x="55" y="227"/>
                      </a:lnTo>
                      <a:lnTo>
                        <a:pt x="55" y="227"/>
                      </a:lnTo>
                      <a:lnTo>
                        <a:pt x="55" y="227"/>
                      </a:lnTo>
                      <a:lnTo>
                        <a:pt x="55" y="227"/>
                      </a:lnTo>
                      <a:lnTo>
                        <a:pt x="55" y="227"/>
                      </a:lnTo>
                      <a:lnTo>
                        <a:pt x="55" y="231"/>
                      </a:lnTo>
                      <a:lnTo>
                        <a:pt x="50" y="227"/>
                      </a:lnTo>
                      <a:lnTo>
                        <a:pt x="50" y="227"/>
                      </a:lnTo>
                      <a:lnTo>
                        <a:pt x="50" y="222"/>
                      </a:lnTo>
                      <a:lnTo>
                        <a:pt x="55" y="218"/>
                      </a:lnTo>
                      <a:lnTo>
                        <a:pt x="55" y="218"/>
                      </a:lnTo>
                      <a:lnTo>
                        <a:pt x="50" y="213"/>
                      </a:lnTo>
                      <a:lnTo>
                        <a:pt x="50" y="213"/>
                      </a:lnTo>
                      <a:lnTo>
                        <a:pt x="45" y="213"/>
                      </a:lnTo>
                      <a:lnTo>
                        <a:pt x="45" y="213"/>
                      </a:lnTo>
                      <a:lnTo>
                        <a:pt x="50" y="213"/>
                      </a:lnTo>
                      <a:lnTo>
                        <a:pt x="50" y="213"/>
                      </a:lnTo>
                      <a:lnTo>
                        <a:pt x="50" y="209"/>
                      </a:lnTo>
                      <a:lnTo>
                        <a:pt x="55" y="213"/>
                      </a:lnTo>
                      <a:lnTo>
                        <a:pt x="55" y="209"/>
                      </a:lnTo>
                      <a:lnTo>
                        <a:pt x="55" y="204"/>
                      </a:lnTo>
                      <a:lnTo>
                        <a:pt x="55" y="204"/>
                      </a:lnTo>
                      <a:lnTo>
                        <a:pt x="55" y="204"/>
                      </a:lnTo>
                      <a:lnTo>
                        <a:pt x="59" y="204"/>
                      </a:lnTo>
                      <a:lnTo>
                        <a:pt x="59" y="209"/>
                      </a:lnTo>
                      <a:lnTo>
                        <a:pt x="59" y="204"/>
                      </a:lnTo>
                      <a:lnTo>
                        <a:pt x="59" y="204"/>
                      </a:lnTo>
                      <a:lnTo>
                        <a:pt x="59" y="200"/>
                      </a:lnTo>
                      <a:lnTo>
                        <a:pt x="59" y="200"/>
                      </a:lnTo>
                      <a:lnTo>
                        <a:pt x="64" y="195"/>
                      </a:lnTo>
                      <a:lnTo>
                        <a:pt x="64" y="190"/>
                      </a:lnTo>
                      <a:lnTo>
                        <a:pt x="64" y="190"/>
                      </a:lnTo>
                      <a:lnTo>
                        <a:pt x="64" y="190"/>
                      </a:lnTo>
                      <a:lnTo>
                        <a:pt x="64" y="190"/>
                      </a:lnTo>
                      <a:lnTo>
                        <a:pt x="64" y="195"/>
                      </a:lnTo>
                      <a:lnTo>
                        <a:pt x="64" y="195"/>
                      </a:lnTo>
                      <a:lnTo>
                        <a:pt x="64" y="195"/>
                      </a:lnTo>
                      <a:lnTo>
                        <a:pt x="64" y="200"/>
                      </a:lnTo>
                      <a:lnTo>
                        <a:pt x="64" y="200"/>
                      </a:lnTo>
                      <a:lnTo>
                        <a:pt x="59" y="204"/>
                      </a:lnTo>
                      <a:lnTo>
                        <a:pt x="59" y="204"/>
                      </a:lnTo>
                      <a:lnTo>
                        <a:pt x="59" y="204"/>
                      </a:lnTo>
                      <a:lnTo>
                        <a:pt x="59" y="209"/>
                      </a:lnTo>
                      <a:lnTo>
                        <a:pt x="59" y="209"/>
                      </a:lnTo>
                      <a:lnTo>
                        <a:pt x="68" y="209"/>
                      </a:lnTo>
                      <a:lnTo>
                        <a:pt x="68" y="209"/>
                      </a:lnTo>
                      <a:lnTo>
                        <a:pt x="68" y="213"/>
                      </a:lnTo>
                      <a:lnTo>
                        <a:pt x="64" y="213"/>
                      </a:lnTo>
                      <a:moveTo>
                        <a:pt x="32" y="249"/>
                      </a:moveTo>
                      <a:lnTo>
                        <a:pt x="32" y="249"/>
                      </a:lnTo>
                      <a:lnTo>
                        <a:pt x="32" y="249"/>
                      </a:lnTo>
                      <a:lnTo>
                        <a:pt x="27" y="245"/>
                      </a:lnTo>
                      <a:lnTo>
                        <a:pt x="23" y="245"/>
                      </a:lnTo>
                      <a:lnTo>
                        <a:pt x="23" y="245"/>
                      </a:lnTo>
                      <a:lnTo>
                        <a:pt x="23" y="245"/>
                      </a:lnTo>
                      <a:lnTo>
                        <a:pt x="18" y="245"/>
                      </a:lnTo>
                      <a:lnTo>
                        <a:pt x="18" y="245"/>
                      </a:lnTo>
                      <a:lnTo>
                        <a:pt x="18" y="249"/>
                      </a:lnTo>
                      <a:lnTo>
                        <a:pt x="18" y="249"/>
                      </a:lnTo>
                      <a:lnTo>
                        <a:pt x="18" y="249"/>
                      </a:lnTo>
                      <a:lnTo>
                        <a:pt x="18" y="249"/>
                      </a:lnTo>
                      <a:lnTo>
                        <a:pt x="18" y="249"/>
                      </a:lnTo>
                      <a:lnTo>
                        <a:pt x="18" y="254"/>
                      </a:lnTo>
                      <a:lnTo>
                        <a:pt x="18" y="254"/>
                      </a:lnTo>
                      <a:lnTo>
                        <a:pt x="18" y="254"/>
                      </a:lnTo>
                      <a:lnTo>
                        <a:pt x="14" y="249"/>
                      </a:lnTo>
                      <a:lnTo>
                        <a:pt x="14" y="249"/>
                      </a:lnTo>
                      <a:lnTo>
                        <a:pt x="5" y="249"/>
                      </a:lnTo>
                      <a:lnTo>
                        <a:pt x="5" y="249"/>
                      </a:lnTo>
                      <a:lnTo>
                        <a:pt x="0" y="249"/>
                      </a:lnTo>
                      <a:lnTo>
                        <a:pt x="0" y="245"/>
                      </a:lnTo>
                      <a:lnTo>
                        <a:pt x="5" y="245"/>
                      </a:lnTo>
                      <a:lnTo>
                        <a:pt x="0" y="245"/>
                      </a:lnTo>
                      <a:lnTo>
                        <a:pt x="0" y="245"/>
                      </a:lnTo>
                      <a:lnTo>
                        <a:pt x="5" y="240"/>
                      </a:lnTo>
                      <a:lnTo>
                        <a:pt x="5" y="240"/>
                      </a:lnTo>
                      <a:lnTo>
                        <a:pt x="5" y="240"/>
                      </a:lnTo>
                      <a:lnTo>
                        <a:pt x="5" y="240"/>
                      </a:lnTo>
                      <a:lnTo>
                        <a:pt x="5" y="245"/>
                      </a:lnTo>
                      <a:lnTo>
                        <a:pt x="5" y="245"/>
                      </a:lnTo>
                      <a:lnTo>
                        <a:pt x="5" y="245"/>
                      </a:lnTo>
                      <a:lnTo>
                        <a:pt x="5" y="240"/>
                      </a:lnTo>
                      <a:lnTo>
                        <a:pt x="5" y="240"/>
                      </a:lnTo>
                      <a:lnTo>
                        <a:pt x="9" y="240"/>
                      </a:lnTo>
                      <a:lnTo>
                        <a:pt x="9" y="236"/>
                      </a:lnTo>
                      <a:lnTo>
                        <a:pt x="9" y="236"/>
                      </a:lnTo>
                      <a:lnTo>
                        <a:pt x="5" y="236"/>
                      </a:lnTo>
                      <a:lnTo>
                        <a:pt x="5" y="236"/>
                      </a:lnTo>
                      <a:lnTo>
                        <a:pt x="5" y="236"/>
                      </a:lnTo>
                      <a:lnTo>
                        <a:pt x="5" y="236"/>
                      </a:lnTo>
                      <a:lnTo>
                        <a:pt x="5" y="231"/>
                      </a:lnTo>
                      <a:lnTo>
                        <a:pt x="9" y="231"/>
                      </a:lnTo>
                      <a:lnTo>
                        <a:pt x="9" y="231"/>
                      </a:lnTo>
                      <a:lnTo>
                        <a:pt x="9" y="227"/>
                      </a:lnTo>
                      <a:lnTo>
                        <a:pt x="9" y="227"/>
                      </a:lnTo>
                      <a:lnTo>
                        <a:pt x="9" y="227"/>
                      </a:lnTo>
                      <a:lnTo>
                        <a:pt x="14" y="231"/>
                      </a:lnTo>
                      <a:lnTo>
                        <a:pt x="14" y="231"/>
                      </a:lnTo>
                      <a:lnTo>
                        <a:pt x="14" y="231"/>
                      </a:lnTo>
                      <a:lnTo>
                        <a:pt x="14" y="231"/>
                      </a:lnTo>
                      <a:lnTo>
                        <a:pt x="14" y="231"/>
                      </a:lnTo>
                      <a:lnTo>
                        <a:pt x="14" y="231"/>
                      </a:lnTo>
                      <a:lnTo>
                        <a:pt x="18" y="231"/>
                      </a:lnTo>
                      <a:lnTo>
                        <a:pt x="23" y="227"/>
                      </a:lnTo>
                      <a:lnTo>
                        <a:pt x="27" y="227"/>
                      </a:lnTo>
                      <a:lnTo>
                        <a:pt x="27" y="231"/>
                      </a:lnTo>
                      <a:lnTo>
                        <a:pt x="27" y="231"/>
                      </a:lnTo>
                      <a:lnTo>
                        <a:pt x="27" y="231"/>
                      </a:lnTo>
                      <a:lnTo>
                        <a:pt x="27" y="231"/>
                      </a:lnTo>
                      <a:lnTo>
                        <a:pt x="27" y="231"/>
                      </a:lnTo>
                      <a:lnTo>
                        <a:pt x="27" y="231"/>
                      </a:lnTo>
                      <a:lnTo>
                        <a:pt x="27" y="236"/>
                      </a:lnTo>
                      <a:lnTo>
                        <a:pt x="27" y="236"/>
                      </a:lnTo>
                      <a:lnTo>
                        <a:pt x="32" y="240"/>
                      </a:lnTo>
                      <a:lnTo>
                        <a:pt x="32" y="240"/>
                      </a:lnTo>
                      <a:lnTo>
                        <a:pt x="32" y="245"/>
                      </a:lnTo>
                      <a:lnTo>
                        <a:pt x="32" y="249"/>
                      </a:lnTo>
                      <a:lnTo>
                        <a:pt x="32" y="249"/>
                      </a:lnTo>
                      <a:lnTo>
                        <a:pt x="32" y="249"/>
                      </a:lnTo>
                      <a:lnTo>
                        <a:pt x="32" y="24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6" name="Freeform 13">
                  <a:extLst>
                    <a:ext uri="{FF2B5EF4-FFF2-40B4-BE49-F238E27FC236}">
                      <a16:creationId xmlns:a16="http://schemas.microsoft.com/office/drawing/2014/main" id="{156F1647-61BF-432E-9212-5DDB9748D190}"/>
                    </a:ext>
                  </a:extLst>
                </p:cNvPr>
                <p:cNvSpPr>
                  <a:spLocks/>
                </p:cNvSpPr>
                <p:nvPr/>
              </p:nvSpPr>
              <p:spPr bwMode="auto">
                <a:xfrm>
                  <a:off x="1409207" y="4970784"/>
                  <a:ext cx="248031" cy="245005"/>
                </a:xfrm>
                <a:custGeom>
                  <a:avLst/>
                  <a:gdLst>
                    <a:gd name="T0" fmla="*/ 59 w 82"/>
                    <a:gd name="T1" fmla="*/ 59 h 81"/>
                    <a:gd name="T2" fmla="*/ 59 w 82"/>
                    <a:gd name="T3" fmla="*/ 59 h 81"/>
                    <a:gd name="T4" fmla="*/ 50 w 82"/>
                    <a:gd name="T5" fmla="*/ 54 h 81"/>
                    <a:gd name="T6" fmla="*/ 41 w 82"/>
                    <a:gd name="T7" fmla="*/ 59 h 81"/>
                    <a:gd name="T8" fmla="*/ 36 w 82"/>
                    <a:gd name="T9" fmla="*/ 59 h 81"/>
                    <a:gd name="T10" fmla="*/ 46 w 82"/>
                    <a:gd name="T11" fmla="*/ 77 h 81"/>
                    <a:gd name="T12" fmla="*/ 46 w 82"/>
                    <a:gd name="T13" fmla="*/ 81 h 81"/>
                    <a:gd name="T14" fmla="*/ 27 w 82"/>
                    <a:gd name="T15" fmla="*/ 77 h 81"/>
                    <a:gd name="T16" fmla="*/ 23 w 82"/>
                    <a:gd name="T17" fmla="*/ 68 h 81"/>
                    <a:gd name="T18" fmla="*/ 14 w 82"/>
                    <a:gd name="T19" fmla="*/ 59 h 81"/>
                    <a:gd name="T20" fmla="*/ 14 w 82"/>
                    <a:gd name="T21" fmla="*/ 54 h 81"/>
                    <a:gd name="T22" fmla="*/ 14 w 82"/>
                    <a:gd name="T23" fmla="*/ 50 h 81"/>
                    <a:gd name="T24" fmla="*/ 5 w 82"/>
                    <a:gd name="T25" fmla="*/ 45 h 81"/>
                    <a:gd name="T26" fmla="*/ 0 w 82"/>
                    <a:gd name="T27" fmla="*/ 40 h 81"/>
                    <a:gd name="T28" fmla="*/ 0 w 82"/>
                    <a:gd name="T29" fmla="*/ 31 h 81"/>
                    <a:gd name="T30" fmla="*/ 5 w 82"/>
                    <a:gd name="T31" fmla="*/ 27 h 81"/>
                    <a:gd name="T32" fmla="*/ 5 w 82"/>
                    <a:gd name="T33" fmla="*/ 31 h 81"/>
                    <a:gd name="T34" fmla="*/ 9 w 82"/>
                    <a:gd name="T35" fmla="*/ 36 h 81"/>
                    <a:gd name="T36" fmla="*/ 9 w 82"/>
                    <a:gd name="T37" fmla="*/ 27 h 81"/>
                    <a:gd name="T38" fmla="*/ 14 w 82"/>
                    <a:gd name="T39" fmla="*/ 22 h 81"/>
                    <a:gd name="T40" fmla="*/ 5 w 82"/>
                    <a:gd name="T41" fmla="*/ 13 h 81"/>
                    <a:gd name="T42" fmla="*/ 9 w 82"/>
                    <a:gd name="T43" fmla="*/ 9 h 81"/>
                    <a:gd name="T44" fmla="*/ 9 w 82"/>
                    <a:gd name="T45" fmla="*/ 13 h 81"/>
                    <a:gd name="T46" fmla="*/ 14 w 82"/>
                    <a:gd name="T47" fmla="*/ 13 h 81"/>
                    <a:gd name="T48" fmla="*/ 9 w 82"/>
                    <a:gd name="T49" fmla="*/ 4 h 81"/>
                    <a:gd name="T50" fmla="*/ 14 w 82"/>
                    <a:gd name="T51" fmla="*/ 4 h 81"/>
                    <a:gd name="T52" fmla="*/ 23 w 82"/>
                    <a:gd name="T53" fmla="*/ 9 h 81"/>
                    <a:gd name="T54" fmla="*/ 23 w 82"/>
                    <a:gd name="T55" fmla="*/ 13 h 81"/>
                    <a:gd name="T56" fmla="*/ 23 w 82"/>
                    <a:gd name="T57" fmla="*/ 13 h 81"/>
                    <a:gd name="T58" fmla="*/ 27 w 82"/>
                    <a:gd name="T59" fmla="*/ 13 h 81"/>
                    <a:gd name="T60" fmla="*/ 32 w 82"/>
                    <a:gd name="T61" fmla="*/ 13 h 81"/>
                    <a:gd name="T62" fmla="*/ 46 w 82"/>
                    <a:gd name="T63" fmla="*/ 18 h 81"/>
                    <a:gd name="T64" fmla="*/ 55 w 82"/>
                    <a:gd name="T65" fmla="*/ 18 h 81"/>
                    <a:gd name="T66" fmla="*/ 64 w 82"/>
                    <a:gd name="T67" fmla="*/ 22 h 81"/>
                    <a:gd name="T68" fmla="*/ 68 w 82"/>
                    <a:gd name="T69" fmla="*/ 27 h 81"/>
                    <a:gd name="T70" fmla="*/ 73 w 82"/>
                    <a:gd name="T71" fmla="*/ 27 h 81"/>
                    <a:gd name="T72" fmla="*/ 82 w 82"/>
                    <a:gd name="T73" fmla="*/ 27 h 81"/>
                    <a:gd name="T74" fmla="*/ 82 w 82"/>
                    <a:gd name="T75" fmla="*/ 27 h 81"/>
                    <a:gd name="T76" fmla="*/ 82 w 82"/>
                    <a:gd name="T77" fmla="*/ 36 h 81"/>
                    <a:gd name="T78" fmla="*/ 82 w 82"/>
                    <a:gd name="T79" fmla="*/ 36 h 81"/>
                    <a:gd name="T80" fmla="*/ 77 w 82"/>
                    <a:gd name="T81" fmla="*/ 40 h 81"/>
                    <a:gd name="T82" fmla="*/ 73 w 82"/>
                    <a:gd name="T83" fmla="*/ 45 h 81"/>
                    <a:gd name="T84" fmla="*/ 68 w 82"/>
                    <a:gd name="T85" fmla="*/ 45 h 81"/>
                    <a:gd name="T86" fmla="*/ 64 w 82"/>
                    <a:gd name="T87" fmla="*/ 45 h 81"/>
                    <a:gd name="T88" fmla="*/ 64 w 82"/>
                    <a:gd name="T89" fmla="*/ 50 h 81"/>
                    <a:gd name="T90" fmla="*/ 59 w 82"/>
                    <a:gd name="T91" fmla="*/ 54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2" h="81">
                      <a:moveTo>
                        <a:pt x="59" y="54"/>
                      </a:moveTo>
                      <a:lnTo>
                        <a:pt x="59" y="54"/>
                      </a:lnTo>
                      <a:lnTo>
                        <a:pt x="59" y="59"/>
                      </a:lnTo>
                      <a:lnTo>
                        <a:pt x="59" y="59"/>
                      </a:lnTo>
                      <a:lnTo>
                        <a:pt x="59" y="59"/>
                      </a:lnTo>
                      <a:lnTo>
                        <a:pt x="59" y="59"/>
                      </a:lnTo>
                      <a:lnTo>
                        <a:pt x="55" y="59"/>
                      </a:lnTo>
                      <a:lnTo>
                        <a:pt x="55" y="54"/>
                      </a:lnTo>
                      <a:lnTo>
                        <a:pt x="50" y="54"/>
                      </a:lnTo>
                      <a:lnTo>
                        <a:pt x="50" y="50"/>
                      </a:lnTo>
                      <a:lnTo>
                        <a:pt x="46" y="54"/>
                      </a:lnTo>
                      <a:lnTo>
                        <a:pt x="41" y="59"/>
                      </a:lnTo>
                      <a:lnTo>
                        <a:pt x="41" y="59"/>
                      </a:lnTo>
                      <a:lnTo>
                        <a:pt x="36" y="59"/>
                      </a:lnTo>
                      <a:lnTo>
                        <a:pt x="36" y="59"/>
                      </a:lnTo>
                      <a:lnTo>
                        <a:pt x="36" y="63"/>
                      </a:lnTo>
                      <a:lnTo>
                        <a:pt x="41" y="68"/>
                      </a:lnTo>
                      <a:lnTo>
                        <a:pt x="46" y="77"/>
                      </a:lnTo>
                      <a:lnTo>
                        <a:pt x="46" y="81"/>
                      </a:lnTo>
                      <a:lnTo>
                        <a:pt x="46" y="81"/>
                      </a:lnTo>
                      <a:lnTo>
                        <a:pt x="46" y="81"/>
                      </a:lnTo>
                      <a:lnTo>
                        <a:pt x="41" y="81"/>
                      </a:lnTo>
                      <a:lnTo>
                        <a:pt x="32" y="77"/>
                      </a:lnTo>
                      <a:lnTo>
                        <a:pt x="27" y="77"/>
                      </a:lnTo>
                      <a:lnTo>
                        <a:pt x="23" y="72"/>
                      </a:lnTo>
                      <a:lnTo>
                        <a:pt x="23" y="72"/>
                      </a:lnTo>
                      <a:lnTo>
                        <a:pt x="23" y="68"/>
                      </a:lnTo>
                      <a:lnTo>
                        <a:pt x="14" y="63"/>
                      </a:lnTo>
                      <a:lnTo>
                        <a:pt x="14" y="59"/>
                      </a:lnTo>
                      <a:lnTo>
                        <a:pt x="14" y="59"/>
                      </a:lnTo>
                      <a:lnTo>
                        <a:pt x="14" y="59"/>
                      </a:lnTo>
                      <a:lnTo>
                        <a:pt x="14" y="59"/>
                      </a:lnTo>
                      <a:lnTo>
                        <a:pt x="14" y="54"/>
                      </a:lnTo>
                      <a:lnTo>
                        <a:pt x="14" y="54"/>
                      </a:lnTo>
                      <a:lnTo>
                        <a:pt x="14" y="54"/>
                      </a:lnTo>
                      <a:lnTo>
                        <a:pt x="14" y="50"/>
                      </a:lnTo>
                      <a:lnTo>
                        <a:pt x="9" y="50"/>
                      </a:lnTo>
                      <a:lnTo>
                        <a:pt x="5" y="45"/>
                      </a:lnTo>
                      <a:lnTo>
                        <a:pt x="5" y="45"/>
                      </a:lnTo>
                      <a:lnTo>
                        <a:pt x="5" y="45"/>
                      </a:lnTo>
                      <a:lnTo>
                        <a:pt x="0" y="40"/>
                      </a:lnTo>
                      <a:lnTo>
                        <a:pt x="0" y="40"/>
                      </a:lnTo>
                      <a:lnTo>
                        <a:pt x="0" y="36"/>
                      </a:lnTo>
                      <a:lnTo>
                        <a:pt x="0" y="36"/>
                      </a:lnTo>
                      <a:lnTo>
                        <a:pt x="0" y="31"/>
                      </a:lnTo>
                      <a:lnTo>
                        <a:pt x="0" y="31"/>
                      </a:lnTo>
                      <a:lnTo>
                        <a:pt x="5" y="27"/>
                      </a:lnTo>
                      <a:lnTo>
                        <a:pt x="5" y="27"/>
                      </a:lnTo>
                      <a:lnTo>
                        <a:pt x="5" y="27"/>
                      </a:lnTo>
                      <a:lnTo>
                        <a:pt x="5" y="27"/>
                      </a:lnTo>
                      <a:lnTo>
                        <a:pt x="5" y="31"/>
                      </a:lnTo>
                      <a:lnTo>
                        <a:pt x="5" y="31"/>
                      </a:lnTo>
                      <a:lnTo>
                        <a:pt x="9" y="31"/>
                      </a:lnTo>
                      <a:lnTo>
                        <a:pt x="9" y="36"/>
                      </a:lnTo>
                      <a:lnTo>
                        <a:pt x="9" y="31"/>
                      </a:lnTo>
                      <a:lnTo>
                        <a:pt x="9" y="27"/>
                      </a:lnTo>
                      <a:lnTo>
                        <a:pt x="9" y="27"/>
                      </a:lnTo>
                      <a:lnTo>
                        <a:pt x="9" y="27"/>
                      </a:lnTo>
                      <a:lnTo>
                        <a:pt x="14" y="22"/>
                      </a:lnTo>
                      <a:lnTo>
                        <a:pt x="14" y="22"/>
                      </a:lnTo>
                      <a:lnTo>
                        <a:pt x="14" y="18"/>
                      </a:lnTo>
                      <a:lnTo>
                        <a:pt x="5" y="18"/>
                      </a:lnTo>
                      <a:lnTo>
                        <a:pt x="5" y="13"/>
                      </a:lnTo>
                      <a:lnTo>
                        <a:pt x="5" y="13"/>
                      </a:lnTo>
                      <a:lnTo>
                        <a:pt x="5" y="9"/>
                      </a:lnTo>
                      <a:lnTo>
                        <a:pt x="9" y="9"/>
                      </a:lnTo>
                      <a:lnTo>
                        <a:pt x="9" y="9"/>
                      </a:lnTo>
                      <a:lnTo>
                        <a:pt x="9" y="9"/>
                      </a:lnTo>
                      <a:lnTo>
                        <a:pt x="9" y="13"/>
                      </a:lnTo>
                      <a:lnTo>
                        <a:pt x="9" y="13"/>
                      </a:lnTo>
                      <a:lnTo>
                        <a:pt x="14" y="13"/>
                      </a:lnTo>
                      <a:lnTo>
                        <a:pt x="14" y="13"/>
                      </a:lnTo>
                      <a:lnTo>
                        <a:pt x="14" y="13"/>
                      </a:lnTo>
                      <a:lnTo>
                        <a:pt x="9" y="9"/>
                      </a:lnTo>
                      <a:lnTo>
                        <a:pt x="9" y="4"/>
                      </a:lnTo>
                      <a:lnTo>
                        <a:pt x="14" y="4"/>
                      </a:lnTo>
                      <a:lnTo>
                        <a:pt x="14" y="0"/>
                      </a:lnTo>
                      <a:lnTo>
                        <a:pt x="14" y="4"/>
                      </a:lnTo>
                      <a:lnTo>
                        <a:pt x="18" y="4"/>
                      </a:lnTo>
                      <a:lnTo>
                        <a:pt x="23" y="4"/>
                      </a:lnTo>
                      <a:lnTo>
                        <a:pt x="23" y="9"/>
                      </a:lnTo>
                      <a:lnTo>
                        <a:pt x="23" y="9"/>
                      </a:lnTo>
                      <a:lnTo>
                        <a:pt x="23" y="9"/>
                      </a:lnTo>
                      <a:lnTo>
                        <a:pt x="23" y="13"/>
                      </a:lnTo>
                      <a:lnTo>
                        <a:pt x="23" y="13"/>
                      </a:lnTo>
                      <a:lnTo>
                        <a:pt x="23" y="13"/>
                      </a:lnTo>
                      <a:lnTo>
                        <a:pt x="23" y="13"/>
                      </a:lnTo>
                      <a:lnTo>
                        <a:pt x="23" y="13"/>
                      </a:lnTo>
                      <a:lnTo>
                        <a:pt x="23" y="13"/>
                      </a:lnTo>
                      <a:lnTo>
                        <a:pt x="27" y="13"/>
                      </a:lnTo>
                      <a:lnTo>
                        <a:pt x="27" y="18"/>
                      </a:lnTo>
                      <a:lnTo>
                        <a:pt x="32" y="13"/>
                      </a:lnTo>
                      <a:lnTo>
                        <a:pt x="32" y="13"/>
                      </a:lnTo>
                      <a:lnTo>
                        <a:pt x="36" y="13"/>
                      </a:lnTo>
                      <a:lnTo>
                        <a:pt x="41" y="13"/>
                      </a:lnTo>
                      <a:lnTo>
                        <a:pt x="46" y="18"/>
                      </a:lnTo>
                      <a:lnTo>
                        <a:pt x="50" y="18"/>
                      </a:lnTo>
                      <a:lnTo>
                        <a:pt x="50" y="18"/>
                      </a:lnTo>
                      <a:lnTo>
                        <a:pt x="55" y="18"/>
                      </a:lnTo>
                      <a:lnTo>
                        <a:pt x="55" y="18"/>
                      </a:lnTo>
                      <a:lnTo>
                        <a:pt x="59" y="18"/>
                      </a:lnTo>
                      <a:lnTo>
                        <a:pt x="64" y="22"/>
                      </a:lnTo>
                      <a:lnTo>
                        <a:pt x="68" y="22"/>
                      </a:lnTo>
                      <a:lnTo>
                        <a:pt x="68" y="27"/>
                      </a:lnTo>
                      <a:lnTo>
                        <a:pt x="68" y="27"/>
                      </a:lnTo>
                      <a:lnTo>
                        <a:pt x="73" y="27"/>
                      </a:lnTo>
                      <a:lnTo>
                        <a:pt x="73" y="27"/>
                      </a:lnTo>
                      <a:lnTo>
                        <a:pt x="73" y="27"/>
                      </a:lnTo>
                      <a:lnTo>
                        <a:pt x="77" y="27"/>
                      </a:lnTo>
                      <a:lnTo>
                        <a:pt x="77" y="27"/>
                      </a:lnTo>
                      <a:lnTo>
                        <a:pt x="82" y="27"/>
                      </a:lnTo>
                      <a:lnTo>
                        <a:pt x="82" y="27"/>
                      </a:lnTo>
                      <a:lnTo>
                        <a:pt x="82" y="27"/>
                      </a:lnTo>
                      <a:lnTo>
                        <a:pt x="82" y="27"/>
                      </a:lnTo>
                      <a:lnTo>
                        <a:pt x="82" y="31"/>
                      </a:lnTo>
                      <a:lnTo>
                        <a:pt x="82" y="31"/>
                      </a:lnTo>
                      <a:lnTo>
                        <a:pt x="82" y="36"/>
                      </a:lnTo>
                      <a:lnTo>
                        <a:pt x="82" y="36"/>
                      </a:lnTo>
                      <a:lnTo>
                        <a:pt x="82" y="36"/>
                      </a:lnTo>
                      <a:lnTo>
                        <a:pt x="82" y="36"/>
                      </a:lnTo>
                      <a:lnTo>
                        <a:pt x="77" y="36"/>
                      </a:lnTo>
                      <a:lnTo>
                        <a:pt x="77" y="40"/>
                      </a:lnTo>
                      <a:lnTo>
                        <a:pt x="77" y="40"/>
                      </a:lnTo>
                      <a:lnTo>
                        <a:pt x="77" y="40"/>
                      </a:lnTo>
                      <a:lnTo>
                        <a:pt x="73" y="45"/>
                      </a:lnTo>
                      <a:lnTo>
                        <a:pt x="73" y="45"/>
                      </a:lnTo>
                      <a:lnTo>
                        <a:pt x="73" y="45"/>
                      </a:lnTo>
                      <a:lnTo>
                        <a:pt x="68" y="45"/>
                      </a:lnTo>
                      <a:lnTo>
                        <a:pt x="68" y="45"/>
                      </a:lnTo>
                      <a:lnTo>
                        <a:pt x="68" y="45"/>
                      </a:lnTo>
                      <a:lnTo>
                        <a:pt x="68" y="45"/>
                      </a:lnTo>
                      <a:lnTo>
                        <a:pt x="64" y="45"/>
                      </a:lnTo>
                      <a:lnTo>
                        <a:pt x="64" y="50"/>
                      </a:lnTo>
                      <a:lnTo>
                        <a:pt x="64" y="50"/>
                      </a:lnTo>
                      <a:lnTo>
                        <a:pt x="64" y="50"/>
                      </a:lnTo>
                      <a:lnTo>
                        <a:pt x="64" y="54"/>
                      </a:lnTo>
                      <a:lnTo>
                        <a:pt x="64" y="54"/>
                      </a:lnTo>
                      <a:lnTo>
                        <a:pt x="59" y="54"/>
                      </a:lnTo>
                      <a:lnTo>
                        <a:pt x="59" y="5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7" name="Freeform 14">
                  <a:extLst>
                    <a:ext uri="{FF2B5EF4-FFF2-40B4-BE49-F238E27FC236}">
                      <a16:creationId xmlns:a16="http://schemas.microsoft.com/office/drawing/2014/main" id="{FFD11835-903C-48ED-94BF-A6D446C7C50C}"/>
                    </a:ext>
                  </a:extLst>
                </p:cNvPr>
                <p:cNvSpPr>
                  <a:spLocks/>
                </p:cNvSpPr>
                <p:nvPr/>
              </p:nvSpPr>
              <p:spPr bwMode="auto">
                <a:xfrm>
                  <a:off x="1505999" y="4858868"/>
                  <a:ext cx="384146" cy="356922"/>
                </a:xfrm>
                <a:custGeom>
                  <a:avLst/>
                  <a:gdLst>
                    <a:gd name="T0" fmla="*/ 36 w 127"/>
                    <a:gd name="T1" fmla="*/ 114 h 118"/>
                    <a:gd name="T2" fmla="*/ 36 w 127"/>
                    <a:gd name="T3" fmla="*/ 105 h 118"/>
                    <a:gd name="T4" fmla="*/ 32 w 127"/>
                    <a:gd name="T5" fmla="*/ 100 h 118"/>
                    <a:gd name="T6" fmla="*/ 27 w 127"/>
                    <a:gd name="T7" fmla="*/ 96 h 118"/>
                    <a:gd name="T8" fmla="*/ 32 w 127"/>
                    <a:gd name="T9" fmla="*/ 87 h 118"/>
                    <a:gd name="T10" fmla="*/ 36 w 127"/>
                    <a:gd name="T11" fmla="*/ 82 h 118"/>
                    <a:gd name="T12" fmla="*/ 41 w 127"/>
                    <a:gd name="T13" fmla="*/ 82 h 118"/>
                    <a:gd name="T14" fmla="*/ 50 w 127"/>
                    <a:gd name="T15" fmla="*/ 73 h 118"/>
                    <a:gd name="T16" fmla="*/ 50 w 127"/>
                    <a:gd name="T17" fmla="*/ 68 h 118"/>
                    <a:gd name="T18" fmla="*/ 45 w 127"/>
                    <a:gd name="T19" fmla="*/ 64 h 118"/>
                    <a:gd name="T20" fmla="*/ 36 w 127"/>
                    <a:gd name="T21" fmla="*/ 64 h 118"/>
                    <a:gd name="T22" fmla="*/ 23 w 127"/>
                    <a:gd name="T23" fmla="*/ 55 h 118"/>
                    <a:gd name="T24" fmla="*/ 9 w 127"/>
                    <a:gd name="T25" fmla="*/ 50 h 118"/>
                    <a:gd name="T26" fmla="*/ 4 w 127"/>
                    <a:gd name="T27" fmla="*/ 46 h 118"/>
                    <a:gd name="T28" fmla="*/ 9 w 127"/>
                    <a:gd name="T29" fmla="*/ 46 h 118"/>
                    <a:gd name="T30" fmla="*/ 14 w 127"/>
                    <a:gd name="T31" fmla="*/ 41 h 118"/>
                    <a:gd name="T32" fmla="*/ 4 w 127"/>
                    <a:gd name="T33" fmla="*/ 41 h 118"/>
                    <a:gd name="T34" fmla="*/ 9 w 127"/>
                    <a:gd name="T35" fmla="*/ 37 h 118"/>
                    <a:gd name="T36" fmla="*/ 18 w 127"/>
                    <a:gd name="T37" fmla="*/ 32 h 118"/>
                    <a:gd name="T38" fmla="*/ 23 w 127"/>
                    <a:gd name="T39" fmla="*/ 28 h 118"/>
                    <a:gd name="T40" fmla="*/ 23 w 127"/>
                    <a:gd name="T41" fmla="*/ 37 h 118"/>
                    <a:gd name="T42" fmla="*/ 27 w 127"/>
                    <a:gd name="T43" fmla="*/ 41 h 118"/>
                    <a:gd name="T44" fmla="*/ 27 w 127"/>
                    <a:gd name="T45" fmla="*/ 41 h 118"/>
                    <a:gd name="T46" fmla="*/ 36 w 127"/>
                    <a:gd name="T47" fmla="*/ 37 h 118"/>
                    <a:gd name="T48" fmla="*/ 41 w 127"/>
                    <a:gd name="T49" fmla="*/ 32 h 118"/>
                    <a:gd name="T50" fmla="*/ 32 w 127"/>
                    <a:gd name="T51" fmla="*/ 32 h 118"/>
                    <a:gd name="T52" fmla="*/ 45 w 127"/>
                    <a:gd name="T53" fmla="*/ 23 h 118"/>
                    <a:gd name="T54" fmla="*/ 50 w 127"/>
                    <a:gd name="T55" fmla="*/ 14 h 118"/>
                    <a:gd name="T56" fmla="*/ 54 w 127"/>
                    <a:gd name="T57" fmla="*/ 9 h 118"/>
                    <a:gd name="T58" fmla="*/ 59 w 127"/>
                    <a:gd name="T59" fmla="*/ 5 h 118"/>
                    <a:gd name="T60" fmla="*/ 72 w 127"/>
                    <a:gd name="T61" fmla="*/ 5 h 118"/>
                    <a:gd name="T62" fmla="*/ 77 w 127"/>
                    <a:gd name="T63" fmla="*/ 0 h 118"/>
                    <a:gd name="T64" fmla="*/ 91 w 127"/>
                    <a:gd name="T65" fmla="*/ 5 h 118"/>
                    <a:gd name="T66" fmla="*/ 100 w 127"/>
                    <a:gd name="T67" fmla="*/ 9 h 118"/>
                    <a:gd name="T68" fmla="*/ 109 w 127"/>
                    <a:gd name="T69" fmla="*/ 5 h 118"/>
                    <a:gd name="T70" fmla="*/ 109 w 127"/>
                    <a:gd name="T71" fmla="*/ 9 h 118"/>
                    <a:gd name="T72" fmla="*/ 104 w 127"/>
                    <a:gd name="T73" fmla="*/ 14 h 118"/>
                    <a:gd name="T74" fmla="*/ 104 w 127"/>
                    <a:gd name="T75" fmla="*/ 19 h 118"/>
                    <a:gd name="T76" fmla="*/ 109 w 127"/>
                    <a:gd name="T77" fmla="*/ 23 h 118"/>
                    <a:gd name="T78" fmla="*/ 113 w 127"/>
                    <a:gd name="T79" fmla="*/ 41 h 118"/>
                    <a:gd name="T80" fmla="*/ 127 w 127"/>
                    <a:gd name="T81" fmla="*/ 50 h 118"/>
                    <a:gd name="T82" fmla="*/ 122 w 127"/>
                    <a:gd name="T83" fmla="*/ 55 h 118"/>
                    <a:gd name="T84" fmla="*/ 122 w 127"/>
                    <a:gd name="T85" fmla="*/ 59 h 118"/>
                    <a:gd name="T86" fmla="*/ 104 w 127"/>
                    <a:gd name="T87" fmla="*/ 59 h 118"/>
                    <a:gd name="T88" fmla="*/ 95 w 127"/>
                    <a:gd name="T89" fmla="*/ 64 h 118"/>
                    <a:gd name="T90" fmla="*/ 86 w 127"/>
                    <a:gd name="T91" fmla="*/ 77 h 118"/>
                    <a:gd name="T92" fmla="*/ 86 w 127"/>
                    <a:gd name="T93" fmla="*/ 82 h 118"/>
                    <a:gd name="T94" fmla="*/ 82 w 127"/>
                    <a:gd name="T95" fmla="*/ 100 h 118"/>
                    <a:gd name="T96" fmla="*/ 68 w 127"/>
                    <a:gd name="T97" fmla="*/ 100 h 118"/>
                    <a:gd name="T98" fmla="*/ 59 w 127"/>
                    <a:gd name="T99" fmla="*/ 105 h 118"/>
                    <a:gd name="T100" fmla="*/ 45 w 127"/>
                    <a:gd name="T101" fmla="*/ 109 h 118"/>
                    <a:gd name="T102" fmla="*/ 45 w 127"/>
                    <a:gd name="T103" fmla="*/ 114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27" h="118">
                      <a:moveTo>
                        <a:pt x="41" y="114"/>
                      </a:moveTo>
                      <a:lnTo>
                        <a:pt x="41" y="114"/>
                      </a:lnTo>
                      <a:lnTo>
                        <a:pt x="36" y="114"/>
                      </a:lnTo>
                      <a:lnTo>
                        <a:pt x="36" y="118"/>
                      </a:lnTo>
                      <a:lnTo>
                        <a:pt x="36" y="114"/>
                      </a:lnTo>
                      <a:lnTo>
                        <a:pt x="36" y="109"/>
                      </a:lnTo>
                      <a:lnTo>
                        <a:pt x="36" y="105"/>
                      </a:lnTo>
                      <a:lnTo>
                        <a:pt x="36" y="105"/>
                      </a:lnTo>
                      <a:lnTo>
                        <a:pt x="36" y="105"/>
                      </a:lnTo>
                      <a:lnTo>
                        <a:pt x="36" y="105"/>
                      </a:lnTo>
                      <a:lnTo>
                        <a:pt x="36" y="105"/>
                      </a:lnTo>
                      <a:lnTo>
                        <a:pt x="36" y="105"/>
                      </a:lnTo>
                      <a:lnTo>
                        <a:pt x="32" y="100"/>
                      </a:lnTo>
                      <a:lnTo>
                        <a:pt x="32" y="100"/>
                      </a:lnTo>
                      <a:lnTo>
                        <a:pt x="32" y="100"/>
                      </a:lnTo>
                      <a:lnTo>
                        <a:pt x="32" y="96"/>
                      </a:lnTo>
                      <a:lnTo>
                        <a:pt x="32" y="96"/>
                      </a:lnTo>
                      <a:lnTo>
                        <a:pt x="32" y="96"/>
                      </a:lnTo>
                      <a:lnTo>
                        <a:pt x="27" y="96"/>
                      </a:lnTo>
                      <a:lnTo>
                        <a:pt x="27" y="96"/>
                      </a:lnTo>
                      <a:lnTo>
                        <a:pt x="27" y="91"/>
                      </a:lnTo>
                      <a:lnTo>
                        <a:pt x="27" y="91"/>
                      </a:lnTo>
                      <a:lnTo>
                        <a:pt x="32" y="91"/>
                      </a:lnTo>
                      <a:lnTo>
                        <a:pt x="32" y="91"/>
                      </a:lnTo>
                      <a:lnTo>
                        <a:pt x="32" y="87"/>
                      </a:lnTo>
                      <a:lnTo>
                        <a:pt x="32" y="87"/>
                      </a:lnTo>
                      <a:lnTo>
                        <a:pt x="32" y="87"/>
                      </a:lnTo>
                      <a:lnTo>
                        <a:pt x="32" y="82"/>
                      </a:lnTo>
                      <a:lnTo>
                        <a:pt x="36" y="82"/>
                      </a:lnTo>
                      <a:lnTo>
                        <a:pt x="36" y="82"/>
                      </a:lnTo>
                      <a:lnTo>
                        <a:pt x="36" y="82"/>
                      </a:lnTo>
                      <a:lnTo>
                        <a:pt x="36" y="82"/>
                      </a:lnTo>
                      <a:lnTo>
                        <a:pt x="41" y="82"/>
                      </a:lnTo>
                      <a:lnTo>
                        <a:pt x="41" y="82"/>
                      </a:lnTo>
                      <a:lnTo>
                        <a:pt x="41" y="82"/>
                      </a:lnTo>
                      <a:lnTo>
                        <a:pt x="45" y="77"/>
                      </a:lnTo>
                      <a:lnTo>
                        <a:pt x="45" y="77"/>
                      </a:lnTo>
                      <a:lnTo>
                        <a:pt x="45" y="77"/>
                      </a:lnTo>
                      <a:lnTo>
                        <a:pt x="45" y="73"/>
                      </a:lnTo>
                      <a:lnTo>
                        <a:pt x="50" y="73"/>
                      </a:lnTo>
                      <a:lnTo>
                        <a:pt x="50" y="73"/>
                      </a:lnTo>
                      <a:lnTo>
                        <a:pt x="50" y="73"/>
                      </a:lnTo>
                      <a:lnTo>
                        <a:pt x="50" y="73"/>
                      </a:lnTo>
                      <a:lnTo>
                        <a:pt x="50" y="68"/>
                      </a:lnTo>
                      <a:lnTo>
                        <a:pt x="50" y="68"/>
                      </a:lnTo>
                      <a:lnTo>
                        <a:pt x="50" y="64"/>
                      </a:lnTo>
                      <a:lnTo>
                        <a:pt x="50" y="64"/>
                      </a:lnTo>
                      <a:lnTo>
                        <a:pt x="50" y="64"/>
                      </a:lnTo>
                      <a:lnTo>
                        <a:pt x="50" y="64"/>
                      </a:lnTo>
                      <a:lnTo>
                        <a:pt x="45" y="64"/>
                      </a:lnTo>
                      <a:lnTo>
                        <a:pt x="45" y="64"/>
                      </a:lnTo>
                      <a:lnTo>
                        <a:pt x="41" y="64"/>
                      </a:lnTo>
                      <a:lnTo>
                        <a:pt x="41" y="64"/>
                      </a:lnTo>
                      <a:lnTo>
                        <a:pt x="41" y="64"/>
                      </a:lnTo>
                      <a:lnTo>
                        <a:pt x="36" y="64"/>
                      </a:lnTo>
                      <a:lnTo>
                        <a:pt x="36" y="64"/>
                      </a:lnTo>
                      <a:lnTo>
                        <a:pt x="36" y="59"/>
                      </a:lnTo>
                      <a:lnTo>
                        <a:pt x="32" y="59"/>
                      </a:lnTo>
                      <a:lnTo>
                        <a:pt x="27" y="55"/>
                      </a:lnTo>
                      <a:lnTo>
                        <a:pt x="23" y="55"/>
                      </a:lnTo>
                      <a:lnTo>
                        <a:pt x="23" y="55"/>
                      </a:lnTo>
                      <a:lnTo>
                        <a:pt x="18" y="55"/>
                      </a:lnTo>
                      <a:lnTo>
                        <a:pt x="18" y="55"/>
                      </a:lnTo>
                      <a:lnTo>
                        <a:pt x="14" y="55"/>
                      </a:lnTo>
                      <a:lnTo>
                        <a:pt x="9" y="50"/>
                      </a:lnTo>
                      <a:lnTo>
                        <a:pt x="4" y="50"/>
                      </a:lnTo>
                      <a:lnTo>
                        <a:pt x="0" y="50"/>
                      </a:lnTo>
                      <a:lnTo>
                        <a:pt x="0" y="50"/>
                      </a:lnTo>
                      <a:lnTo>
                        <a:pt x="0" y="50"/>
                      </a:lnTo>
                      <a:lnTo>
                        <a:pt x="4" y="46"/>
                      </a:lnTo>
                      <a:lnTo>
                        <a:pt x="4" y="46"/>
                      </a:lnTo>
                      <a:lnTo>
                        <a:pt x="9" y="46"/>
                      </a:lnTo>
                      <a:lnTo>
                        <a:pt x="9" y="46"/>
                      </a:lnTo>
                      <a:lnTo>
                        <a:pt x="9" y="46"/>
                      </a:lnTo>
                      <a:lnTo>
                        <a:pt x="9" y="46"/>
                      </a:lnTo>
                      <a:lnTo>
                        <a:pt x="9" y="46"/>
                      </a:lnTo>
                      <a:lnTo>
                        <a:pt x="14" y="46"/>
                      </a:lnTo>
                      <a:lnTo>
                        <a:pt x="14" y="46"/>
                      </a:lnTo>
                      <a:lnTo>
                        <a:pt x="14" y="41"/>
                      </a:lnTo>
                      <a:lnTo>
                        <a:pt x="14" y="41"/>
                      </a:lnTo>
                      <a:lnTo>
                        <a:pt x="9" y="41"/>
                      </a:lnTo>
                      <a:lnTo>
                        <a:pt x="9" y="41"/>
                      </a:lnTo>
                      <a:lnTo>
                        <a:pt x="9" y="41"/>
                      </a:lnTo>
                      <a:lnTo>
                        <a:pt x="9" y="41"/>
                      </a:lnTo>
                      <a:lnTo>
                        <a:pt x="4" y="41"/>
                      </a:lnTo>
                      <a:lnTo>
                        <a:pt x="4" y="37"/>
                      </a:lnTo>
                      <a:lnTo>
                        <a:pt x="4" y="37"/>
                      </a:lnTo>
                      <a:lnTo>
                        <a:pt x="9" y="37"/>
                      </a:lnTo>
                      <a:lnTo>
                        <a:pt x="9" y="37"/>
                      </a:lnTo>
                      <a:lnTo>
                        <a:pt x="9" y="37"/>
                      </a:lnTo>
                      <a:lnTo>
                        <a:pt x="9" y="37"/>
                      </a:lnTo>
                      <a:lnTo>
                        <a:pt x="14" y="37"/>
                      </a:lnTo>
                      <a:lnTo>
                        <a:pt x="14" y="32"/>
                      </a:lnTo>
                      <a:lnTo>
                        <a:pt x="14" y="32"/>
                      </a:lnTo>
                      <a:lnTo>
                        <a:pt x="18" y="32"/>
                      </a:lnTo>
                      <a:lnTo>
                        <a:pt x="18" y="32"/>
                      </a:lnTo>
                      <a:lnTo>
                        <a:pt x="18" y="32"/>
                      </a:lnTo>
                      <a:lnTo>
                        <a:pt x="18" y="32"/>
                      </a:lnTo>
                      <a:lnTo>
                        <a:pt x="23" y="28"/>
                      </a:lnTo>
                      <a:lnTo>
                        <a:pt x="23" y="28"/>
                      </a:lnTo>
                      <a:lnTo>
                        <a:pt x="23" y="32"/>
                      </a:lnTo>
                      <a:lnTo>
                        <a:pt x="23" y="32"/>
                      </a:lnTo>
                      <a:lnTo>
                        <a:pt x="23" y="32"/>
                      </a:lnTo>
                      <a:lnTo>
                        <a:pt x="23" y="37"/>
                      </a:lnTo>
                      <a:lnTo>
                        <a:pt x="23" y="37"/>
                      </a:lnTo>
                      <a:lnTo>
                        <a:pt x="27" y="37"/>
                      </a:lnTo>
                      <a:lnTo>
                        <a:pt x="27" y="37"/>
                      </a:lnTo>
                      <a:lnTo>
                        <a:pt x="27" y="37"/>
                      </a:lnTo>
                      <a:lnTo>
                        <a:pt x="27" y="37"/>
                      </a:lnTo>
                      <a:lnTo>
                        <a:pt x="27" y="41"/>
                      </a:lnTo>
                      <a:lnTo>
                        <a:pt x="27" y="41"/>
                      </a:lnTo>
                      <a:lnTo>
                        <a:pt x="27" y="41"/>
                      </a:lnTo>
                      <a:lnTo>
                        <a:pt x="27" y="41"/>
                      </a:lnTo>
                      <a:lnTo>
                        <a:pt x="27" y="41"/>
                      </a:lnTo>
                      <a:lnTo>
                        <a:pt x="27" y="41"/>
                      </a:lnTo>
                      <a:lnTo>
                        <a:pt x="32" y="41"/>
                      </a:lnTo>
                      <a:lnTo>
                        <a:pt x="32" y="41"/>
                      </a:lnTo>
                      <a:lnTo>
                        <a:pt x="36" y="41"/>
                      </a:lnTo>
                      <a:lnTo>
                        <a:pt x="36" y="41"/>
                      </a:lnTo>
                      <a:lnTo>
                        <a:pt x="36" y="37"/>
                      </a:lnTo>
                      <a:lnTo>
                        <a:pt x="41" y="37"/>
                      </a:lnTo>
                      <a:lnTo>
                        <a:pt x="41" y="37"/>
                      </a:lnTo>
                      <a:lnTo>
                        <a:pt x="41" y="37"/>
                      </a:lnTo>
                      <a:lnTo>
                        <a:pt x="41" y="32"/>
                      </a:lnTo>
                      <a:lnTo>
                        <a:pt x="41" y="32"/>
                      </a:lnTo>
                      <a:lnTo>
                        <a:pt x="41" y="32"/>
                      </a:lnTo>
                      <a:lnTo>
                        <a:pt x="36" y="32"/>
                      </a:lnTo>
                      <a:lnTo>
                        <a:pt x="36" y="32"/>
                      </a:lnTo>
                      <a:lnTo>
                        <a:pt x="36" y="32"/>
                      </a:lnTo>
                      <a:lnTo>
                        <a:pt x="32" y="32"/>
                      </a:lnTo>
                      <a:lnTo>
                        <a:pt x="36" y="32"/>
                      </a:lnTo>
                      <a:lnTo>
                        <a:pt x="41" y="28"/>
                      </a:lnTo>
                      <a:lnTo>
                        <a:pt x="41" y="28"/>
                      </a:lnTo>
                      <a:lnTo>
                        <a:pt x="41" y="28"/>
                      </a:lnTo>
                      <a:lnTo>
                        <a:pt x="45" y="23"/>
                      </a:lnTo>
                      <a:lnTo>
                        <a:pt x="45" y="23"/>
                      </a:lnTo>
                      <a:lnTo>
                        <a:pt x="50" y="23"/>
                      </a:lnTo>
                      <a:lnTo>
                        <a:pt x="50" y="23"/>
                      </a:lnTo>
                      <a:lnTo>
                        <a:pt x="45" y="14"/>
                      </a:lnTo>
                      <a:lnTo>
                        <a:pt x="50" y="14"/>
                      </a:lnTo>
                      <a:lnTo>
                        <a:pt x="50" y="14"/>
                      </a:lnTo>
                      <a:lnTo>
                        <a:pt x="50" y="14"/>
                      </a:lnTo>
                      <a:lnTo>
                        <a:pt x="50" y="14"/>
                      </a:lnTo>
                      <a:lnTo>
                        <a:pt x="50" y="14"/>
                      </a:lnTo>
                      <a:lnTo>
                        <a:pt x="54" y="9"/>
                      </a:lnTo>
                      <a:lnTo>
                        <a:pt x="54" y="9"/>
                      </a:lnTo>
                      <a:lnTo>
                        <a:pt x="54" y="9"/>
                      </a:lnTo>
                      <a:lnTo>
                        <a:pt x="59" y="9"/>
                      </a:lnTo>
                      <a:lnTo>
                        <a:pt x="59" y="5"/>
                      </a:lnTo>
                      <a:lnTo>
                        <a:pt x="59" y="5"/>
                      </a:lnTo>
                      <a:lnTo>
                        <a:pt x="59" y="5"/>
                      </a:lnTo>
                      <a:lnTo>
                        <a:pt x="59" y="5"/>
                      </a:lnTo>
                      <a:lnTo>
                        <a:pt x="68" y="5"/>
                      </a:lnTo>
                      <a:lnTo>
                        <a:pt x="68" y="5"/>
                      </a:lnTo>
                      <a:lnTo>
                        <a:pt x="72" y="5"/>
                      </a:lnTo>
                      <a:lnTo>
                        <a:pt x="72" y="0"/>
                      </a:lnTo>
                      <a:lnTo>
                        <a:pt x="77" y="0"/>
                      </a:lnTo>
                      <a:lnTo>
                        <a:pt x="77" y="0"/>
                      </a:lnTo>
                      <a:lnTo>
                        <a:pt x="77" y="0"/>
                      </a:lnTo>
                      <a:lnTo>
                        <a:pt x="77" y="0"/>
                      </a:lnTo>
                      <a:lnTo>
                        <a:pt x="82" y="5"/>
                      </a:lnTo>
                      <a:lnTo>
                        <a:pt x="82" y="5"/>
                      </a:lnTo>
                      <a:lnTo>
                        <a:pt x="86" y="5"/>
                      </a:lnTo>
                      <a:lnTo>
                        <a:pt x="91" y="5"/>
                      </a:lnTo>
                      <a:lnTo>
                        <a:pt x="91" y="5"/>
                      </a:lnTo>
                      <a:lnTo>
                        <a:pt x="91" y="5"/>
                      </a:lnTo>
                      <a:lnTo>
                        <a:pt x="95" y="9"/>
                      </a:lnTo>
                      <a:lnTo>
                        <a:pt x="95" y="9"/>
                      </a:lnTo>
                      <a:lnTo>
                        <a:pt x="95" y="9"/>
                      </a:lnTo>
                      <a:lnTo>
                        <a:pt x="100" y="9"/>
                      </a:lnTo>
                      <a:lnTo>
                        <a:pt x="100" y="9"/>
                      </a:lnTo>
                      <a:lnTo>
                        <a:pt x="100" y="5"/>
                      </a:lnTo>
                      <a:lnTo>
                        <a:pt x="104" y="5"/>
                      </a:lnTo>
                      <a:lnTo>
                        <a:pt x="109" y="5"/>
                      </a:lnTo>
                      <a:lnTo>
                        <a:pt x="109" y="5"/>
                      </a:lnTo>
                      <a:lnTo>
                        <a:pt x="109" y="5"/>
                      </a:lnTo>
                      <a:lnTo>
                        <a:pt x="109" y="5"/>
                      </a:lnTo>
                      <a:lnTo>
                        <a:pt x="109" y="5"/>
                      </a:lnTo>
                      <a:lnTo>
                        <a:pt x="109" y="9"/>
                      </a:lnTo>
                      <a:lnTo>
                        <a:pt x="109" y="9"/>
                      </a:lnTo>
                      <a:lnTo>
                        <a:pt x="109" y="9"/>
                      </a:lnTo>
                      <a:lnTo>
                        <a:pt x="109" y="9"/>
                      </a:lnTo>
                      <a:lnTo>
                        <a:pt x="109" y="9"/>
                      </a:lnTo>
                      <a:lnTo>
                        <a:pt x="104" y="14"/>
                      </a:lnTo>
                      <a:lnTo>
                        <a:pt x="104" y="14"/>
                      </a:lnTo>
                      <a:lnTo>
                        <a:pt x="104" y="14"/>
                      </a:lnTo>
                      <a:lnTo>
                        <a:pt x="104" y="14"/>
                      </a:lnTo>
                      <a:lnTo>
                        <a:pt x="104" y="19"/>
                      </a:lnTo>
                      <a:lnTo>
                        <a:pt x="104" y="19"/>
                      </a:lnTo>
                      <a:lnTo>
                        <a:pt x="104" y="19"/>
                      </a:lnTo>
                      <a:lnTo>
                        <a:pt x="104" y="19"/>
                      </a:lnTo>
                      <a:lnTo>
                        <a:pt x="104" y="19"/>
                      </a:lnTo>
                      <a:lnTo>
                        <a:pt x="104" y="23"/>
                      </a:lnTo>
                      <a:lnTo>
                        <a:pt x="104" y="23"/>
                      </a:lnTo>
                      <a:lnTo>
                        <a:pt x="109" y="23"/>
                      </a:lnTo>
                      <a:lnTo>
                        <a:pt x="109" y="28"/>
                      </a:lnTo>
                      <a:lnTo>
                        <a:pt x="109" y="28"/>
                      </a:lnTo>
                      <a:lnTo>
                        <a:pt x="109" y="32"/>
                      </a:lnTo>
                      <a:lnTo>
                        <a:pt x="113" y="37"/>
                      </a:lnTo>
                      <a:lnTo>
                        <a:pt x="113" y="41"/>
                      </a:lnTo>
                      <a:lnTo>
                        <a:pt x="113" y="46"/>
                      </a:lnTo>
                      <a:lnTo>
                        <a:pt x="118" y="46"/>
                      </a:lnTo>
                      <a:lnTo>
                        <a:pt x="118" y="46"/>
                      </a:lnTo>
                      <a:lnTo>
                        <a:pt x="118" y="50"/>
                      </a:lnTo>
                      <a:lnTo>
                        <a:pt x="127" y="50"/>
                      </a:lnTo>
                      <a:lnTo>
                        <a:pt x="127" y="50"/>
                      </a:lnTo>
                      <a:lnTo>
                        <a:pt x="122" y="50"/>
                      </a:lnTo>
                      <a:lnTo>
                        <a:pt x="122" y="50"/>
                      </a:lnTo>
                      <a:lnTo>
                        <a:pt x="122" y="50"/>
                      </a:lnTo>
                      <a:lnTo>
                        <a:pt x="122" y="55"/>
                      </a:lnTo>
                      <a:lnTo>
                        <a:pt x="122" y="55"/>
                      </a:lnTo>
                      <a:lnTo>
                        <a:pt x="122" y="59"/>
                      </a:lnTo>
                      <a:lnTo>
                        <a:pt x="122" y="59"/>
                      </a:lnTo>
                      <a:lnTo>
                        <a:pt x="122" y="59"/>
                      </a:lnTo>
                      <a:lnTo>
                        <a:pt x="122" y="59"/>
                      </a:lnTo>
                      <a:lnTo>
                        <a:pt x="118" y="64"/>
                      </a:lnTo>
                      <a:lnTo>
                        <a:pt x="118" y="64"/>
                      </a:lnTo>
                      <a:lnTo>
                        <a:pt x="118" y="64"/>
                      </a:lnTo>
                      <a:lnTo>
                        <a:pt x="109" y="59"/>
                      </a:lnTo>
                      <a:lnTo>
                        <a:pt x="104" y="59"/>
                      </a:lnTo>
                      <a:lnTo>
                        <a:pt x="104" y="59"/>
                      </a:lnTo>
                      <a:lnTo>
                        <a:pt x="100" y="59"/>
                      </a:lnTo>
                      <a:lnTo>
                        <a:pt x="100" y="59"/>
                      </a:lnTo>
                      <a:lnTo>
                        <a:pt x="95" y="64"/>
                      </a:lnTo>
                      <a:lnTo>
                        <a:pt x="95" y="64"/>
                      </a:lnTo>
                      <a:lnTo>
                        <a:pt x="95" y="64"/>
                      </a:lnTo>
                      <a:lnTo>
                        <a:pt x="91" y="68"/>
                      </a:lnTo>
                      <a:lnTo>
                        <a:pt x="91" y="68"/>
                      </a:lnTo>
                      <a:lnTo>
                        <a:pt x="86" y="73"/>
                      </a:lnTo>
                      <a:lnTo>
                        <a:pt x="86" y="77"/>
                      </a:lnTo>
                      <a:lnTo>
                        <a:pt x="86" y="77"/>
                      </a:lnTo>
                      <a:lnTo>
                        <a:pt x="86" y="77"/>
                      </a:lnTo>
                      <a:lnTo>
                        <a:pt x="82" y="77"/>
                      </a:lnTo>
                      <a:lnTo>
                        <a:pt x="82" y="77"/>
                      </a:lnTo>
                      <a:lnTo>
                        <a:pt x="86" y="82"/>
                      </a:lnTo>
                      <a:lnTo>
                        <a:pt x="82" y="87"/>
                      </a:lnTo>
                      <a:lnTo>
                        <a:pt x="82" y="91"/>
                      </a:lnTo>
                      <a:lnTo>
                        <a:pt x="82" y="91"/>
                      </a:lnTo>
                      <a:lnTo>
                        <a:pt x="82" y="100"/>
                      </a:lnTo>
                      <a:lnTo>
                        <a:pt x="82" y="100"/>
                      </a:lnTo>
                      <a:lnTo>
                        <a:pt x="82" y="109"/>
                      </a:lnTo>
                      <a:lnTo>
                        <a:pt x="77" y="105"/>
                      </a:lnTo>
                      <a:lnTo>
                        <a:pt x="68" y="100"/>
                      </a:lnTo>
                      <a:lnTo>
                        <a:pt x="68" y="100"/>
                      </a:lnTo>
                      <a:lnTo>
                        <a:pt x="68" y="100"/>
                      </a:lnTo>
                      <a:lnTo>
                        <a:pt x="63" y="100"/>
                      </a:lnTo>
                      <a:lnTo>
                        <a:pt x="63" y="100"/>
                      </a:lnTo>
                      <a:lnTo>
                        <a:pt x="59" y="105"/>
                      </a:lnTo>
                      <a:lnTo>
                        <a:pt x="59" y="105"/>
                      </a:lnTo>
                      <a:lnTo>
                        <a:pt x="59" y="105"/>
                      </a:lnTo>
                      <a:lnTo>
                        <a:pt x="54" y="105"/>
                      </a:lnTo>
                      <a:lnTo>
                        <a:pt x="50" y="105"/>
                      </a:lnTo>
                      <a:lnTo>
                        <a:pt x="50" y="105"/>
                      </a:lnTo>
                      <a:lnTo>
                        <a:pt x="45" y="109"/>
                      </a:lnTo>
                      <a:lnTo>
                        <a:pt x="45" y="109"/>
                      </a:lnTo>
                      <a:lnTo>
                        <a:pt x="45" y="109"/>
                      </a:lnTo>
                      <a:lnTo>
                        <a:pt x="45" y="114"/>
                      </a:lnTo>
                      <a:lnTo>
                        <a:pt x="45" y="114"/>
                      </a:lnTo>
                      <a:lnTo>
                        <a:pt x="45" y="114"/>
                      </a:lnTo>
                      <a:lnTo>
                        <a:pt x="45" y="114"/>
                      </a:lnTo>
                      <a:lnTo>
                        <a:pt x="41" y="11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8" name="Freeform 15">
                  <a:extLst>
                    <a:ext uri="{FF2B5EF4-FFF2-40B4-BE49-F238E27FC236}">
                      <a16:creationId xmlns:a16="http://schemas.microsoft.com/office/drawing/2014/main" id="{25B554A0-E849-4B14-9DAA-23265767E662}"/>
                    </a:ext>
                  </a:extLst>
                </p:cNvPr>
                <p:cNvSpPr>
                  <a:spLocks noEditPoints="1"/>
                </p:cNvSpPr>
                <p:nvPr/>
              </p:nvSpPr>
              <p:spPr bwMode="auto">
                <a:xfrm>
                  <a:off x="1203522" y="5518266"/>
                  <a:ext cx="617052" cy="973974"/>
                </a:xfrm>
                <a:custGeom>
                  <a:avLst/>
                  <a:gdLst>
                    <a:gd name="T0" fmla="*/ 59 w 204"/>
                    <a:gd name="T1" fmla="*/ 159 h 322"/>
                    <a:gd name="T2" fmla="*/ 55 w 204"/>
                    <a:gd name="T3" fmla="*/ 159 h 322"/>
                    <a:gd name="T4" fmla="*/ 0 w 204"/>
                    <a:gd name="T5" fmla="*/ 268 h 322"/>
                    <a:gd name="T6" fmla="*/ 0 w 204"/>
                    <a:gd name="T7" fmla="*/ 268 h 322"/>
                    <a:gd name="T8" fmla="*/ 45 w 204"/>
                    <a:gd name="T9" fmla="*/ 268 h 322"/>
                    <a:gd name="T10" fmla="*/ 41 w 204"/>
                    <a:gd name="T11" fmla="*/ 263 h 322"/>
                    <a:gd name="T12" fmla="*/ 45 w 204"/>
                    <a:gd name="T13" fmla="*/ 263 h 322"/>
                    <a:gd name="T14" fmla="*/ 5 w 204"/>
                    <a:gd name="T15" fmla="*/ 322 h 322"/>
                    <a:gd name="T16" fmla="*/ 68 w 204"/>
                    <a:gd name="T17" fmla="*/ 32 h 322"/>
                    <a:gd name="T18" fmla="*/ 64 w 204"/>
                    <a:gd name="T19" fmla="*/ 36 h 322"/>
                    <a:gd name="T20" fmla="*/ 59 w 204"/>
                    <a:gd name="T21" fmla="*/ 32 h 322"/>
                    <a:gd name="T22" fmla="*/ 55 w 204"/>
                    <a:gd name="T23" fmla="*/ 32 h 322"/>
                    <a:gd name="T24" fmla="*/ 64 w 204"/>
                    <a:gd name="T25" fmla="*/ 32 h 322"/>
                    <a:gd name="T26" fmla="*/ 200 w 204"/>
                    <a:gd name="T27" fmla="*/ 91 h 322"/>
                    <a:gd name="T28" fmla="*/ 195 w 204"/>
                    <a:gd name="T29" fmla="*/ 77 h 322"/>
                    <a:gd name="T30" fmla="*/ 186 w 204"/>
                    <a:gd name="T31" fmla="*/ 68 h 322"/>
                    <a:gd name="T32" fmla="*/ 172 w 204"/>
                    <a:gd name="T33" fmla="*/ 55 h 322"/>
                    <a:gd name="T34" fmla="*/ 163 w 204"/>
                    <a:gd name="T35" fmla="*/ 32 h 322"/>
                    <a:gd name="T36" fmla="*/ 141 w 204"/>
                    <a:gd name="T37" fmla="*/ 5 h 322"/>
                    <a:gd name="T38" fmla="*/ 123 w 204"/>
                    <a:gd name="T39" fmla="*/ 5 h 322"/>
                    <a:gd name="T40" fmla="*/ 114 w 204"/>
                    <a:gd name="T41" fmla="*/ 5 h 322"/>
                    <a:gd name="T42" fmla="*/ 95 w 204"/>
                    <a:gd name="T43" fmla="*/ 18 h 322"/>
                    <a:gd name="T44" fmla="*/ 95 w 204"/>
                    <a:gd name="T45" fmla="*/ 36 h 322"/>
                    <a:gd name="T46" fmla="*/ 95 w 204"/>
                    <a:gd name="T47" fmla="*/ 45 h 322"/>
                    <a:gd name="T48" fmla="*/ 109 w 204"/>
                    <a:gd name="T49" fmla="*/ 73 h 322"/>
                    <a:gd name="T50" fmla="*/ 95 w 204"/>
                    <a:gd name="T51" fmla="*/ 95 h 322"/>
                    <a:gd name="T52" fmla="*/ 86 w 204"/>
                    <a:gd name="T53" fmla="*/ 91 h 322"/>
                    <a:gd name="T54" fmla="*/ 91 w 204"/>
                    <a:gd name="T55" fmla="*/ 104 h 322"/>
                    <a:gd name="T56" fmla="*/ 123 w 204"/>
                    <a:gd name="T57" fmla="*/ 118 h 322"/>
                    <a:gd name="T58" fmla="*/ 127 w 204"/>
                    <a:gd name="T59" fmla="*/ 127 h 322"/>
                    <a:gd name="T60" fmla="*/ 141 w 204"/>
                    <a:gd name="T61" fmla="*/ 118 h 322"/>
                    <a:gd name="T62" fmla="*/ 127 w 204"/>
                    <a:gd name="T63" fmla="*/ 91 h 322"/>
                    <a:gd name="T64" fmla="*/ 141 w 204"/>
                    <a:gd name="T65" fmla="*/ 68 h 322"/>
                    <a:gd name="T66" fmla="*/ 163 w 204"/>
                    <a:gd name="T67" fmla="*/ 64 h 322"/>
                    <a:gd name="T68" fmla="*/ 150 w 204"/>
                    <a:gd name="T69" fmla="*/ 77 h 322"/>
                    <a:gd name="T70" fmla="*/ 136 w 204"/>
                    <a:gd name="T71" fmla="*/ 77 h 322"/>
                    <a:gd name="T72" fmla="*/ 154 w 204"/>
                    <a:gd name="T73" fmla="*/ 95 h 322"/>
                    <a:gd name="T74" fmla="*/ 150 w 204"/>
                    <a:gd name="T75" fmla="*/ 132 h 322"/>
                    <a:gd name="T76" fmla="*/ 150 w 204"/>
                    <a:gd name="T77" fmla="*/ 145 h 322"/>
                    <a:gd name="T78" fmla="*/ 168 w 204"/>
                    <a:gd name="T79" fmla="*/ 136 h 322"/>
                    <a:gd name="T80" fmla="*/ 186 w 204"/>
                    <a:gd name="T81" fmla="*/ 123 h 322"/>
                    <a:gd name="T82" fmla="*/ 191 w 204"/>
                    <a:gd name="T83" fmla="*/ 113 h 322"/>
                    <a:gd name="T84" fmla="*/ 191 w 204"/>
                    <a:gd name="T85" fmla="*/ 100 h 322"/>
                    <a:gd name="T86" fmla="*/ 41 w 204"/>
                    <a:gd name="T87" fmla="*/ 281 h 322"/>
                    <a:gd name="T88" fmla="*/ 41 w 204"/>
                    <a:gd name="T89" fmla="*/ 277 h 322"/>
                    <a:gd name="T90" fmla="*/ 23 w 204"/>
                    <a:gd name="T91" fmla="*/ 299 h 322"/>
                    <a:gd name="T92" fmla="*/ 23 w 204"/>
                    <a:gd name="T93" fmla="*/ 299 h 322"/>
                    <a:gd name="T94" fmla="*/ 41 w 204"/>
                    <a:gd name="T95" fmla="*/ 55 h 322"/>
                    <a:gd name="T96" fmla="*/ 36 w 204"/>
                    <a:gd name="T97" fmla="*/ 50 h 322"/>
                    <a:gd name="T98" fmla="*/ 41 w 204"/>
                    <a:gd name="T99" fmla="*/ 45 h 322"/>
                    <a:gd name="T100" fmla="*/ 50 w 204"/>
                    <a:gd name="T101" fmla="*/ 41 h 322"/>
                    <a:gd name="T102" fmla="*/ 177 w 204"/>
                    <a:gd name="T103" fmla="*/ 204 h 322"/>
                    <a:gd name="T104" fmla="*/ 159 w 204"/>
                    <a:gd name="T105" fmla="*/ 231 h 322"/>
                    <a:gd name="T106" fmla="*/ 168 w 204"/>
                    <a:gd name="T107" fmla="*/ 204 h 322"/>
                    <a:gd name="T108" fmla="*/ 177 w 204"/>
                    <a:gd name="T109" fmla="*/ 177 h 322"/>
                    <a:gd name="T110" fmla="*/ 132 w 204"/>
                    <a:gd name="T111" fmla="*/ 227 h 322"/>
                    <a:gd name="T112" fmla="*/ 109 w 204"/>
                    <a:gd name="T113" fmla="*/ 236 h 322"/>
                    <a:gd name="T114" fmla="*/ 109 w 204"/>
                    <a:gd name="T115" fmla="*/ 218 h 322"/>
                    <a:gd name="T116" fmla="*/ 86 w 204"/>
                    <a:gd name="T117" fmla="*/ 213 h 322"/>
                    <a:gd name="T118" fmla="*/ 77 w 204"/>
                    <a:gd name="T119" fmla="*/ 204 h 3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04" h="322">
                      <a:moveTo>
                        <a:pt x="0" y="150"/>
                      </a:moveTo>
                      <a:lnTo>
                        <a:pt x="0" y="150"/>
                      </a:lnTo>
                      <a:lnTo>
                        <a:pt x="0" y="150"/>
                      </a:lnTo>
                      <a:lnTo>
                        <a:pt x="0" y="150"/>
                      </a:lnTo>
                      <a:lnTo>
                        <a:pt x="0" y="150"/>
                      </a:lnTo>
                      <a:lnTo>
                        <a:pt x="0" y="150"/>
                      </a:lnTo>
                      <a:moveTo>
                        <a:pt x="59" y="159"/>
                      </a:moveTo>
                      <a:lnTo>
                        <a:pt x="59" y="159"/>
                      </a:lnTo>
                      <a:lnTo>
                        <a:pt x="59" y="159"/>
                      </a:lnTo>
                      <a:lnTo>
                        <a:pt x="59" y="159"/>
                      </a:lnTo>
                      <a:lnTo>
                        <a:pt x="59" y="159"/>
                      </a:lnTo>
                      <a:lnTo>
                        <a:pt x="55" y="159"/>
                      </a:lnTo>
                      <a:lnTo>
                        <a:pt x="55" y="159"/>
                      </a:lnTo>
                      <a:lnTo>
                        <a:pt x="55" y="159"/>
                      </a:lnTo>
                      <a:lnTo>
                        <a:pt x="55" y="159"/>
                      </a:lnTo>
                      <a:lnTo>
                        <a:pt x="55" y="159"/>
                      </a:lnTo>
                      <a:lnTo>
                        <a:pt x="55" y="159"/>
                      </a:lnTo>
                      <a:lnTo>
                        <a:pt x="55" y="159"/>
                      </a:lnTo>
                      <a:lnTo>
                        <a:pt x="55" y="159"/>
                      </a:lnTo>
                      <a:lnTo>
                        <a:pt x="55" y="154"/>
                      </a:lnTo>
                      <a:lnTo>
                        <a:pt x="55" y="154"/>
                      </a:lnTo>
                      <a:lnTo>
                        <a:pt x="55" y="154"/>
                      </a:lnTo>
                      <a:lnTo>
                        <a:pt x="59" y="159"/>
                      </a:lnTo>
                      <a:moveTo>
                        <a:pt x="0" y="268"/>
                      </a:moveTo>
                      <a:lnTo>
                        <a:pt x="0" y="268"/>
                      </a:lnTo>
                      <a:lnTo>
                        <a:pt x="0" y="268"/>
                      </a:lnTo>
                      <a:lnTo>
                        <a:pt x="0" y="268"/>
                      </a:lnTo>
                      <a:lnTo>
                        <a:pt x="0" y="268"/>
                      </a:lnTo>
                      <a:lnTo>
                        <a:pt x="0" y="268"/>
                      </a:lnTo>
                      <a:lnTo>
                        <a:pt x="0" y="268"/>
                      </a:lnTo>
                      <a:lnTo>
                        <a:pt x="0" y="268"/>
                      </a:lnTo>
                      <a:lnTo>
                        <a:pt x="0" y="268"/>
                      </a:lnTo>
                      <a:lnTo>
                        <a:pt x="0" y="268"/>
                      </a:lnTo>
                      <a:lnTo>
                        <a:pt x="0" y="268"/>
                      </a:lnTo>
                      <a:moveTo>
                        <a:pt x="45" y="263"/>
                      </a:moveTo>
                      <a:lnTo>
                        <a:pt x="45" y="263"/>
                      </a:lnTo>
                      <a:lnTo>
                        <a:pt x="45" y="268"/>
                      </a:lnTo>
                      <a:lnTo>
                        <a:pt x="45" y="268"/>
                      </a:lnTo>
                      <a:lnTo>
                        <a:pt x="45" y="268"/>
                      </a:lnTo>
                      <a:lnTo>
                        <a:pt x="45" y="268"/>
                      </a:lnTo>
                      <a:lnTo>
                        <a:pt x="45" y="268"/>
                      </a:lnTo>
                      <a:lnTo>
                        <a:pt x="45" y="268"/>
                      </a:lnTo>
                      <a:lnTo>
                        <a:pt x="41" y="268"/>
                      </a:lnTo>
                      <a:lnTo>
                        <a:pt x="41" y="263"/>
                      </a:lnTo>
                      <a:lnTo>
                        <a:pt x="41" y="263"/>
                      </a:lnTo>
                      <a:lnTo>
                        <a:pt x="41" y="263"/>
                      </a:lnTo>
                      <a:lnTo>
                        <a:pt x="41" y="263"/>
                      </a:lnTo>
                      <a:lnTo>
                        <a:pt x="41" y="263"/>
                      </a:lnTo>
                      <a:lnTo>
                        <a:pt x="41" y="263"/>
                      </a:lnTo>
                      <a:lnTo>
                        <a:pt x="45" y="263"/>
                      </a:lnTo>
                      <a:lnTo>
                        <a:pt x="41" y="259"/>
                      </a:lnTo>
                      <a:lnTo>
                        <a:pt x="45" y="259"/>
                      </a:lnTo>
                      <a:lnTo>
                        <a:pt x="45" y="263"/>
                      </a:lnTo>
                      <a:lnTo>
                        <a:pt x="45" y="263"/>
                      </a:lnTo>
                      <a:lnTo>
                        <a:pt x="45" y="263"/>
                      </a:lnTo>
                      <a:lnTo>
                        <a:pt x="45" y="263"/>
                      </a:lnTo>
                      <a:moveTo>
                        <a:pt x="0" y="322"/>
                      </a:moveTo>
                      <a:lnTo>
                        <a:pt x="0" y="322"/>
                      </a:lnTo>
                      <a:lnTo>
                        <a:pt x="0" y="322"/>
                      </a:lnTo>
                      <a:lnTo>
                        <a:pt x="0" y="322"/>
                      </a:lnTo>
                      <a:lnTo>
                        <a:pt x="0" y="322"/>
                      </a:lnTo>
                      <a:lnTo>
                        <a:pt x="5" y="322"/>
                      </a:lnTo>
                      <a:lnTo>
                        <a:pt x="5" y="322"/>
                      </a:lnTo>
                      <a:lnTo>
                        <a:pt x="5" y="322"/>
                      </a:lnTo>
                      <a:lnTo>
                        <a:pt x="5" y="322"/>
                      </a:lnTo>
                      <a:lnTo>
                        <a:pt x="5" y="322"/>
                      </a:lnTo>
                      <a:lnTo>
                        <a:pt x="5" y="322"/>
                      </a:lnTo>
                      <a:lnTo>
                        <a:pt x="0" y="322"/>
                      </a:lnTo>
                      <a:lnTo>
                        <a:pt x="0" y="322"/>
                      </a:lnTo>
                      <a:moveTo>
                        <a:pt x="68" y="32"/>
                      </a:moveTo>
                      <a:lnTo>
                        <a:pt x="68" y="32"/>
                      </a:lnTo>
                      <a:lnTo>
                        <a:pt x="68" y="32"/>
                      </a:lnTo>
                      <a:lnTo>
                        <a:pt x="68" y="32"/>
                      </a:lnTo>
                      <a:lnTo>
                        <a:pt x="68" y="32"/>
                      </a:lnTo>
                      <a:lnTo>
                        <a:pt x="68" y="32"/>
                      </a:lnTo>
                      <a:lnTo>
                        <a:pt x="68" y="32"/>
                      </a:lnTo>
                      <a:lnTo>
                        <a:pt x="68" y="36"/>
                      </a:lnTo>
                      <a:lnTo>
                        <a:pt x="68" y="36"/>
                      </a:lnTo>
                      <a:lnTo>
                        <a:pt x="68" y="36"/>
                      </a:lnTo>
                      <a:lnTo>
                        <a:pt x="64" y="36"/>
                      </a:lnTo>
                      <a:lnTo>
                        <a:pt x="64" y="36"/>
                      </a:lnTo>
                      <a:lnTo>
                        <a:pt x="64" y="36"/>
                      </a:lnTo>
                      <a:lnTo>
                        <a:pt x="59" y="36"/>
                      </a:lnTo>
                      <a:lnTo>
                        <a:pt x="59" y="36"/>
                      </a:lnTo>
                      <a:lnTo>
                        <a:pt x="59" y="36"/>
                      </a:lnTo>
                      <a:lnTo>
                        <a:pt x="59" y="36"/>
                      </a:lnTo>
                      <a:lnTo>
                        <a:pt x="59" y="32"/>
                      </a:lnTo>
                      <a:lnTo>
                        <a:pt x="59" y="32"/>
                      </a:lnTo>
                      <a:lnTo>
                        <a:pt x="59" y="32"/>
                      </a:lnTo>
                      <a:lnTo>
                        <a:pt x="59" y="32"/>
                      </a:lnTo>
                      <a:lnTo>
                        <a:pt x="59" y="32"/>
                      </a:lnTo>
                      <a:lnTo>
                        <a:pt x="59" y="32"/>
                      </a:lnTo>
                      <a:lnTo>
                        <a:pt x="59" y="32"/>
                      </a:lnTo>
                      <a:lnTo>
                        <a:pt x="55" y="32"/>
                      </a:lnTo>
                      <a:lnTo>
                        <a:pt x="55" y="32"/>
                      </a:lnTo>
                      <a:lnTo>
                        <a:pt x="55" y="32"/>
                      </a:lnTo>
                      <a:lnTo>
                        <a:pt x="55" y="32"/>
                      </a:lnTo>
                      <a:lnTo>
                        <a:pt x="55" y="27"/>
                      </a:lnTo>
                      <a:lnTo>
                        <a:pt x="59" y="27"/>
                      </a:lnTo>
                      <a:lnTo>
                        <a:pt x="59" y="27"/>
                      </a:lnTo>
                      <a:lnTo>
                        <a:pt x="59" y="27"/>
                      </a:lnTo>
                      <a:lnTo>
                        <a:pt x="64" y="32"/>
                      </a:lnTo>
                      <a:lnTo>
                        <a:pt x="64" y="32"/>
                      </a:lnTo>
                      <a:lnTo>
                        <a:pt x="64" y="32"/>
                      </a:lnTo>
                      <a:lnTo>
                        <a:pt x="64" y="32"/>
                      </a:lnTo>
                      <a:lnTo>
                        <a:pt x="64" y="32"/>
                      </a:lnTo>
                      <a:lnTo>
                        <a:pt x="68" y="32"/>
                      </a:lnTo>
                      <a:lnTo>
                        <a:pt x="68" y="32"/>
                      </a:lnTo>
                      <a:lnTo>
                        <a:pt x="68" y="32"/>
                      </a:lnTo>
                      <a:moveTo>
                        <a:pt x="200" y="95"/>
                      </a:moveTo>
                      <a:lnTo>
                        <a:pt x="200" y="95"/>
                      </a:lnTo>
                      <a:lnTo>
                        <a:pt x="200" y="91"/>
                      </a:lnTo>
                      <a:lnTo>
                        <a:pt x="204" y="91"/>
                      </a:lnTo>
                      <a:lnTo>
                        <a:pt x="204" y="86"/>
                      </a:lnTo>
                      <a:lnTo>
                        <a:pt x="204" y="86"/>
                      </a:lnTo>
                      <a:lnTo>
                        <a:pt x="204" y="86"/>
                      </a:lnTo>
                      <a:lnTo>
                        <a:pt x="204" y="82"/>
                      </a:lnTo>
                      <a:lnTo>
                        <a:pt x="200" y="82"/>
                      </a:lnTo>
                      <a:lnTo>
                        <a:pt x="200" y="77"/>
                      </a:lnTo>
                      <a:lnTo>
                        <a:pt x="195" y="77"/>
                      </a:lnTo>
                      <a:lnTo>
                        <a:pt x="195" y="77"/>
                      </a:lnTo>
                      <a:lnTo>
                        <a:pt x="195" y="77"/>
                      </a:lnTo>
                      <a:lnTo>
                        <a:pt x="195" y="77"/>
                      </a:lnTo>
                      <a:lnTo>
                        <a:pt x="191" y="77"/>
                      </a:lnTo>
                      <a:lnTo>
                        <a:pt x="186" y="73"/>
                      </a:lnTo>
                      <a:lnTo>
                        <a:pt x="186" y="73"/>
                      </a:lnTo>
                      <a:lnTo>
                        <a:pt x="186" y="68"/>
                      </a:lnTo>
                      <a:lnTo>
                        <a:pt x="186" y="68"/>
                      </a:lnTo>
                      <a:lnTo>
                        <a:pt x="186" y="68"/>
                      </a:lnTo>
                      <a:lnTo>
                        <a:pt x="186" y="64"/>
                      </a:lnTo>
                      <a:lnTo>
                        <a:pt x="186" y="64"/>
                      </a:lnTo>
                      <a:lnTo>
                        <a:pt x="186" y="64"/>
                      </a:lnTo>
                      <a:lnTo>
                        <a:pt x="182" y="59"/>
                      </a:lnTo>
                      <a:lnTo>
                        <a:pt x="182" y="59"/>
                      </a:lnTo>
                      <a:lnTo>
                        <a:pt x="172" y="55"/>
                      </a:lnTo>
                      <a:lnTo>
                        <a:pt x="172" y="55"/>
                      </a:lnTo>
                      <a:lnTo>
                        <a:pt x="172" y="50"/>
                      </a:lnTo>
                      <a:lnTo>
                        <a:pt x="172" y="50"/>
                      </a:lnTo>
                      <a:lnTo>
                        <a:pt x="172" y="45"/>
                      </a:lnTo>
                      <a:lnTo>
                        <a:pt x="172" y="41"/>
                      </a:lnTo>
                      <a:lnTo>
                        <a:pt x="168" y="36"/>
                      </a:lnTo>
                      <a:lnTo>
                        <a:pt x="168" y="36"/>
                      </a:lnTo>
                      <a:lnTo>
                        <a:pt x="163" y="36"/>
                      </a:lnTo>
                      <a:lnTo>
                        <a:pt x="163" y="32"/>
                      </a:lnTo>
                      <a:lnTo>
                        <a:pt x="154" y="18"/>
                      </a:lnTo>
                      <a:lnTo>
                        <a:pt x="154" y="18"/>
                      </a:lnTo>
                      <a:lnTo>
                        <a:pt x="154" y="18"/>
                      </a:lnTo>
                      <a:lnTo>
                        <a:pt x="154" y="14"/>
                      </a:lnTo>
                      <a:lnTo>
                        <a:pt x="154" y="9"/>
                      </a:lnTo>
                      <a:lnTo>
                        <a:pt x="145" y="5"/>
                      </a:lnTo>
                      <a:lnTo>
                        <a:pt x="145" y="5"/>
                      </a:lnTo>
                      <a:lnTo>
                        <a:pt x="141" y="5"/>
                      </a:lnTo>
                      <a:lnTo>
                        <a:pt x="141" y="5"/>
                      </a:lnTo>
                      <a:lnTo>
                        <a:pt x="141" y="5"/>
                      </a:lnTo>
                      <a:lnTo>
                        <a:pt x="136" y="5"/>
                      </a:lnTo>
                      <a:lnTo>
                        <a:pt x="136" y="5"/>
                      </a:lnTo>
                      <a:lnTo>
                        <a:pt x="132" y="5"/>
                      </a:lnTo>
                      <a:lnTo>
                        <a:pt x="127" y="5"/>
                      </a:lnTo>
                      <a:lnTo>
                        <a:pt x="123" y="5"/>
                      </a:lnTo>
                      <a:lnTo>
                        <a:pt x="123" y="5"/>
                      </a:lnTo>
                      <a:lnTo>
                        <a:pt x="123" y="5"/>
                      </a:lnTo>
                      <a:lnTo>
                        <a:pt x="123" y="5"/>
                      </a:lnTo>
                      <a:lnTo>
                        <a:pt x="118" y="0"/>
                      </a:lnTo>
                      <a:lnTo>
                        <a:pt x="118" y="0"/>
                      </a:lnTo>
                      <a:lnTo>
                        <a:pt x="118" y="0"/>
                      </a:lnTo>
                      <a:lnTo>
                        <a:pt x="114" y="5"/>
                      </a:lnTo>
                      <a:lnTo>
                        <a:pt x="114" y="5"/>
                      </a:lnTo>
                      <a:lnTo>
                        <a:pt x="114" y="5"/>
                      </a:lnTo>
                      <a:lnTo>
                        <a:pt x="109" y="5"/>
                      </a:lnTo>
                      <a:lnTo>
                        <a:pt x="109" y="5"/>
                      </a:lnTo>
                      <a:lnTo>
                        <a:pt x="104" y="0"/>
                      </a:lnTo>
                      <a:lnTo>
                        <a:pt x="100" y="5"/>
                      </a:lnTo>
                      <a:lnTo>
                        <a:pt x="100" y="5"/>
                      </a:lnTo>
                      <a:lnTo>
                        <a:pt x="100" y="9"/>
                      </a:lnTo>
                      <a:lnTo>
                        <a:pt x="95" y="14"/>
                      </a:lnTo>
                      <a:lnTo>
                        <a:pt x="95" y="18"/>
                      </a:lnTo>
                      <a:lnTo>
                        <a:pt x="95" y="18"/>
                      </a:lnTo>
                      <a:lnTo>
                        <a:pt x="95" y="18"/>
                      </a:lnTo>
                      <a:lnTo>
                        <a:pt x="100" y="18"/>
                      </a:lnTo>
                      <a:lnTo>
                        <a:pt x="100" y="23"/>
                      </a:lnTo>
                      <a:lnTo>
                        <a:pt x="100" y="23"/>
                      </a:lnTo>
                      <a:lnTo>
                        <a:pt x="100" y="27"/>
                      </a:lnTo>
                      <a:lnTo>
                        <a:pt x="95" y="32"/>
                      </a:lnTo>
                      <a:lnTo>
                        <a:pt x="95" y="36"/>
                      </a:lnTo>
                      <a:lnTo>
                        <a:pt x="100" y="36"/>
                      </a:lnTo>
                      <a:lnTo>
                        <a:pt x="100" y="41"/>
                      </a:lnTo>
                      <a:lnTo>
                        <a:pt x="100" y="41"/>
                      </a:lnTo>
                      <a:lnTo>
                        <a:pt x="100" y="41"/>
                      </a:lnTo>
                      <a:lnTo>
                        <a:pt x="95" y="41"/>
                      </a:lnTo>
                      <a:lnTo>
                        <a:pt x="95" y="41"/>
                      </a:lnTo>
                      <a:lnTo>
                        <a:pt x="95" y="45"/>
                      </a:lnTo>
                      <a:lnTo>
                        <a:pt x="95" y="45"/>
                      </a:lnTo>
                      <a:lnTo>
                        <a:pt x="95" y="50"/>
                      </a:lnTo>
                      <a:lnTo>
                        <a:pt x="100" y="50"/>
                      </a:lnTo>
                      <a:lnTo>
                        <a:pt x="100" y="55"/>
                      </a:lnTo>
                      <a:lnTo>
                        <a:pt x="104" y="59"/>
                      </a:lnTo>
                      <a:lnTo>
                        <a:pt x="109" y="64"/>
                      </a:lnTo>
                      <a:lnTo>
                        <a:pt x="109" y="68"/>
                      </a:lnTo>
                      <a:lnTo>
                        <a:pt x="109" y="68"/>
                      </a:lnTo>
                      <a:lnTo>
                        <a:pt x="109" y="73"/>
                      </a:lnTo>
                      <a:lnTo>
                        <a:pt x="109" y="73"/>
                      </a:lnTo>
                      <a:lnTo>
                        <a:pt x="109" y="77"/>
                      </a:lnTo>
                      <a:lnTo>
                        <a:pt x="104" y="82"/>
                      </a:lnTo>
                      <a:lnTo>
                        <a:pt x="104" y="86"/>
                      </a:lnTo>
                      <a:lnTo>
                        <a:pt x="104" y="91"/>
                      </a:lnTo>
                      <a:lnTo>
                        <a:pt x="95" y="91"/>
                      </a:lnTo>
                      <a:lnTo>
                        <a:pt x="95" y="95"/>
                      </a:lnTo>
                      <a:lnTo>
                        <a:pt x="95" y="95"/>
                      </a:lnTo>
                      <a:lnTo>
                        <a:pt x="91" y="91"/>
                      </a:lnTo>
                      <a:lnTo>
                        <a:pt x="91" y="91"/>
                      </a:lnTo>
                      <a:lnTo>
                        <a:pt x="91" y="91"/>
                      </a:lnTo>
                      <a:lnTo>
                        <a:pt x="86" y="91"/>
                      </a:lnTo>
                      <a:lnTo>
                        <a:pt x="86" y="91"/>
                      </a:lnTo>
                      <a:lnTo>
                        <a:pt x="86" y="91"/>
                      </a:lnTo>
                      <a:lnTo>
                        <a:pt x="82" y="91"/>
                      </a:lnTo>
                      <a:lnTo>
                        <a:pt x="86" y="91"/>
                      </a:lnTo>
                      <a:lnTo>
                        <a:pt x="86" y="95"/>
                      </a:lnTo>
                      <a:lnTo>
                        <a:pt x="91" y="100"/>
                      </a:lnTo>
                      <a:lnTo>
                        <a:pt x="91" y="100"/>
                      </a:lnTo>
                      <a:lnTo>
                        <a:pt x="91" y="100"/>
                      </a:lnTo>
                      <a:lnTo>
                        <a:pt x="91" y="104"/>
                      </a:lnTo>
                      <a:lnTo>
                        <a:pt x="91" y="104"/>
                      </a:lnTo>
                      <a:lnTo>
                        <a:pt x="91" y="104"/>
                      </a:lnTo>
                      <a:lnTo>
                        <a:pt x="91" y="104"/>
                      </a:lnTo>
                      <a:lnTo>
                        <a:pt x="91" y="104"/>
                      </a:lnTo>
                      <a:lnTo>
                        <a:pt x="91" y="109"/>
                      </a:lnTo>
                      <a:lnTo>
                        <a:pt x="95" y="109"/>
                      </a:lnTo>
                      <a:lnTo>
                        <a:pt x="95" y="113"/>
                      </a:lnTo>
                      <a:lnTo>
                        <a:pt x="95" y="113"/>
                      </a:lnTo>
                      <a:lnTo>
                        <a:pt x="100" y="113"/>
                      </a:lnTo>
                      <a:lnTo>
                        <a:pt x="100" y="113"/>
                      </a:lnTo>
                      <a:lnTo>
                        <a:pt x="123" y="118"/>
                      </a:lnTo>
                      <a:lnTo>
                        <a:pt x="123" y="118"/>
                      </a:lnTo>
                      <a:lnTo>
                        <a:pt x="123" y="118"/>
                      </a:lnTo>
                      <a:lnTo>
                        <a:pt x="123" y="123"/>
                      </a:lnTo>
                      <a:lnTo>
                        <a:pt x="123" y="123"/>
                      </a:lnTo>
                      <a:lnTo>
                        <a:pt x="123" y="127"/>
                      </a:lnTo>
                      <a:lnTo>
                        <a:pt x="127" y="127"/>
                      </a:lnTo>
                      <a:lnTo>
                        <a:pt x="127" y="127"/>
                      </a:lnTo>
                      <a:lnTo>
                        <a:pt x="127" y="127"/>
                      </a:lnTo>
                      <a:lnTo>
                        <a:pt x="132" y="127"/>
                      </a:lnTo>
                      <a:lnTo>
                        <a:pt x="132" y="127"/>
                      </a:lnTo>
                      <a:lnTo>
                        <a:pt x="132" y="127"/>
                      </a:lnTo>
                      <a:lnTo>
                        <a:pt x="136" y="127"/>
                      </a:lnTo>
                      <a:lnTo>
                        <a:pt x="136" y="127"/>
                      </a:lnTo>
                      <a:lnTo>
                        <a:pt x="141" y="123"/>
                      </a:lnTo>
                      <a:lnTo>
                        <a:pt x="141" y="123"/>
                      </a:lnTo>
                      <a:lnTo>
                        <a:pt x="141" y="118"/>
                      </a:lnTo>
                      <a:lnTo>
                        <a:pt x="141" y="113"/>
                      </a:lnTo>
                      <a:lnTo>
                        <a:pt x="141" y="113"/>
                      </a:lnTo>
                      <a:lnTo>
                        <a:pt x="136" y="109"/>
                      </a:lnTo>
                      <a:lnTo>
                        <a:pt x="132" y="109"/>
                      </a:lnTo>
                      <a:lnTo>
                        <a:pt x="132" y="109"/>
                      </a:lnTo>
                      <a:lnTo>
                        <a:pt x="132" y="104"/>
                      </a:lnTo>
                      <a:lnTo>
                        <a:pt x="132" y="100"/>
                      </a:lnTo>
                      <a:lnTo>
                        <a:pt x="127" y="91"/>
                      </a:lnTo>
                      <a:lnTo>
                        <a:pt x="127" y="91"/>
                      </a:lnTo>
                      <a:lnTo>
                        <a:pt x="127" y="86"/>
                      </a:lnTo>
                      <a:lnTo>
                        <a:pt x="132" y="82"/>
                      </a:lnTo>
                      <a:lnTo>
                        <a:pt x="132" y="82"/>
                      </a:lnTo>
                      <a:lnTo>
                        <a:pt x="132" y="77"/>
                      </a:lnTo>
                      <a:lnTo>
                        <a:pt x="136" y="73"/>
                      </a:lnTo>
                      <a:lnTo>
                        <a:pt x="136" y="73"/>
                      </a:lnTo>
                      <a:lnTo>
                        <a:pt x="141" y="68"/>
                      </a:lnTo>
                      <a:lnTo>
                        <a:pt x="141" y="68"/>
                      </a:lnTo>
                      <a:lnTo>
                        <a:pt x="141" y="64"/>
                      </a:lnTo>
                      <a:lnTo>
                        <a:pt x="141" y="64"/>
                      </a:lnTo>
                      <a:lnTo>
                        <a:pt x="145" y="59"/>
                      </a:lnTo>
                      <a:lnTo>
                        <a:pt x="150" y="59"/>
                      </a:lnTo>
                      <a:lnTo>
                        <a:pt x="154" y="59"/>
                      </a:lnTo>
                      <a:lnTo>
                        <a:pt x="159" y="64"/>
                      </a:lnTo>
                      <a:lnTo>
                        <a:pt x="163" y="64"/>
                      </a:lnTo>
                      <a:lnTo>
                        <a:pt x="163" y="68"/>
                      </a:lnTo>
                      <a:lnTo>
                        <a:pt x="159" y="73"/>
                      </a:lnTo>
                      <a:lnTo>
                        <a:pt x="159" y="77"/>
                      </a:lnTo>
                      <a:lnTo>
                        <a:pt x="154" y="82"/>
                      </a:lnTo>
                      <a:lnTo>
                        <a:pt x="154" y="82"/>
                      </a:lnTo>
                      <a:lnTo>
                        <a:pt x="154" y="82"/>
                      </a:lnTo>
                      <a:lnTo>
                        <a:pt x="150" y="77"/>
                      </a:lnTo>
                      <a:lnTo>
                        <a:pt x="150" y="77"/>
                      </a:lnTo>
                      <a:lnTo>
                        <a:pt x="150" y="77"/>
                      </a:lnTo>
                      <a:lnTo>
                        <a:pt x="150" y="73"/>
                      </a:lnTo>
                      <a:lnTo>
                        <a:pt x="150" y="73"/>
                      </a:lnTo>
                      <a:lnTo>
                        <a:pt x="145" y="73"/>
                      </a:lnTo>
                      <a:lnTo>
                        <a:pt x="145" y="73"/>
                      </a:lnTo>
                      <a:lnTo>
                        <a:pt x="141" y="73"/>
                      </a:lnTo>
                      <a:lnTo>
                        <a:pt x="141" y="73"/>
                      </a:lnTo>
                      <a:lnTo>
                        <a:pt x="136" y="77"/>
                      </a:lnTo>
                      <a:lnTo>
                        <a:pt x="141" y="77"/>
                      </a:lnTo>
                      <a:lnTo>
                        <a:pt x="141" y="77"/>
                      </a:lnTo>
                      <a:lnTo>
                        <a:pt x="141" y="77"/>
                      </a:lnTo>
                      <a:lnTo>
                        <a:pt x="150" y="82"/>
                      </a:lnTo>
                      <a:lnTo>
                        <a:pt x="150" y="82"/>
                      </a:lnTo>
                      <a:lnTo>
                        <a:pt x="150" y="86"/>
                      </a:lnTo>
                      <a:lnTo>
                        <a:pt x="150" y="91"/>
                      </a:lnTo>
                      <a:lnTo>
                        <a:pt x="154" y="95"/>
                      </a:lnTo>
                      <a:lnTo>
                        <a:pt x="154" y="100"/>
                      </a:lnTo>
                      <a:lnTo>
                        <a:pt x="154" y="104"/>
                      </a:lnTo>
                      <a:lnTo>
                        <a:pt x="159" y="109"/>
                      </a:lnTo>
                      <a:lnTo>
                        <a:pt x="159" y="113"/>
                      </a:lnTo>
                      <a:lnTo>
                        <a:pt x="154" y="118"/>
                      </a:lnTo>
                      <a:lnTo>
                        <a:pt x="154" y="123"/>
                      </a:lnTo>
                      <a:lnTo>
                        <a:pt x="154" y="127"/>
                      </a:lnTo>
                      <a:lnTo>
                        <a:pt x="150" y="132"/>
                      </a:lnTo>
                      <a:lnTo>
                        <a:pt x="150" y="136"/>
                      </a:lnTo>
                      <a:lnTo>
                        <a:pt x="145" y="136"/>
                      </a:lnTo>
                      <a:lnTo>
                        <a:pt x="141" y="136"/>
                      </a:lnTo>
                      <a:lnTo>
                        <a:pt x="141" y="141"/>
                      </a:lnTo>
                      <a:lnTo>
                        <a:pt x="141" y="150"/>
                      </a:lnTo>
                      <a:lnTo>
                        <a:pt x="141" y="150"/>
                      </a:lnTo>
                      <a:lnTo>
                        <a:pt x="145" y="145"/>
                      </a:lnTo>
                      <a:lnTo>
                        <a:pt x="150" y="145"/>
                      </a:lnTo>
                      <a:lnTo>
                        <a:pt x="150" y="141"/>
                      </a:lnTo>
                      <a:lnTo>
                        <a:pt x="154" y="141"/>
                      </a:lnTo>
                      <a:lnTo>
                        <a:pt x="159" y="141"/>
                      </a:lnTo>
                      <a:lnTo>
                        <a:pt x="159" y="141"/>
                      </a:lnTo>
                      <a:lnTo>
                        <a:pt x="159" y="141"/>
                      </a:lnTo>
                      <a:lnTo>
                        <a:pt x="159" y="141"/>
                      </a:lnTo>
                      <a:lnTo>
                        <a:pt x="168" y="136"/>
                      </a:lnTo>
                      <a:lnTo>
                        <a:pt x="168" y="136"/>
                      </a:lnTo>
                      <a:lnTo>
                        <a:pt x="172" y="136"/>
                      </a:lnTo>
                      <a:lnTo>
                        <a:pt x="172" y="136"/>
                      </a:lnTo>
                      <a:lnTo>
                        <a:pt x="172" y="136"/>
                      </a:lnTo>
                      <a:lnTo>
                        <a:pt x="177" y="132"/>
                      </a:lnTo>
                      <a:lnTo>
                        <a:pt x="177" y="132"/>
                      </a:lnTo>
                      <a:lnTo>
                        <a:pt x="177" y="127"/>
                      </a:lnTo>
                      <a:lnTo>
                        <a:pt x="182" y="127"/>
                      </a:lnTo>
                      <a:lnTo>
                        <a:pt x="186" y="123"/>
                      </a:lnTo>
                      <a:lnTo>
                        <a:pt x="186" y="123"/>
                      </a:lnTo>
                      <a:lnTo>
                        <a:pt x="195" y="123"/>
                      </a:lnTo>
                      <a:lnTo>
                        <a:pt x="191" y="118"/>
                      </a:lnTo>
                      <a:lnTo>
                        <a:pt x="191" y="118"/>
                      </a:lnTo>
                      <a:lnTo>
                        <a:pt x="191" y="118"/>
                      </a:lnTo>
                      <a:lnTo>
                        <a:pt x="191" y="118"/>
                      </a:lnTo>
                      <a:lnTo>
                        <a:pt x="191" y="113"/>
                      </a:lnTo>
                      <a:lnTo>
                        <a:pt x="191" y="113"/>
                      </a:lnTo>
                      <a:lnTo>
                        <a:pt x="191" y="113"/>
                      </a:lnTo>
                      <a:lnTo>
                        <a:pt x="186" y="109"/>
                      </a:lnTo>
                      <a:lnTo>
                        <a:pt x="182" y="109"/>
                      </a:lnTo>
                      <a:lnTo>
                        <a:pt x="182" y="109"/>
                      </a:lnTo>
                      <a:lnTo>
                        <a:pt x="182" y="104"/>
                      </a:lnTo>
                      <a:lnTo>
                        <a:pt x="186" y="100"/>
                      </a:lnTo>
                      <a:lnTo>
                        <a:pt x="186" y="100"/>
                      </a:lnTo>
                      <a:lnTo>
                        <a:pt x="191" y="100"/>
                      </a:lnTo>
                      <a:lnTo>
                        <a:pt x="195" y="95"/>
                      </a:lnTo>
                      <a:lnTo>
                        <a:pt x="195" y="95"/>
                      </a:lnTo>
                      <a:lnTo>
                        <a:pt x="200" y="95"/>
                      </a:lnTo>
                      <a:lnTo>
                        <a:pt x="200" y="95"/>
                      </a:lnTo>
                      <a:lnTo>
                        <a:pt x="200" y="95"/>
                      </a:lnTo>
                      <a:lnTo>
                        <a:pt x="200" y="95"/>
                      </a:lnTo>
                      <a:moveTo>
                        <a:pt x="41" y="281"/>
                      </a:moveTo>
                      <a:lnTo>
                        <a:pt x="41" y="281"/>
                      </a:lnTo>
                      <a:lnTo>
                        <a:pt x="36" y="281"/>
                      </a:lnTo>
                      <a:lnTo>
                        <a:pt x="36" y="277"/>
                      </a:lnTo>
                      <a:lnTo>
                        <a:pt x="36" y="277"/>
                      </a:lnTo>
                      <a:lnTo>
                        <a:pt x="36" y="277"/>
                      </a:lnTo>
                      <a:lnTo>
                        <a:pt x="36" y="277"/>
                      </a:lnTo>
                      <a:lnTo>
                        <a:pt x="36" y="277"/>
                      </a:lnTo>
                      <a:lnTo>
                        <a:pt x="36" y="277"/>
                      </a:lnTo>
                      <a:lnTo>
                        <a:pt x="41" y="277"/>
                      </a:lnTo>
                      <a:lnTo>
                        <a:pt x="41" y="277"/>
                      </a:lnTo>
                      <a:lnTo>
                        <a:pt x="41" y="277"/>
                      </a:lnTo>
                      <a:lnTo>
                        <a:pt x="41" y="281"/>
                      </a:lnTo>
                      <a:lnTo>
                        <a:pt x="45" y="281"/>
                      </a:lnTo>
                      <a:lnTo>
                        <a:pt x="41" y="281"/>
                      </a:lnTo>
                      <a:lnTo>
                        <a:pt x="41" y="281"/>
                      </a:lnTo>
                      <a:lnTo>
                        <a:pt x="41" y="281"/>
                      </a:lnTo>
                      <a:moveTo>
                        <a:pt x="23" y="299"/>
                      </a:moveTo>
                      <a:lnTo>
                        <a:pt x="23" y="299"/>
                      </a:lnTo>
                      <a:lnTo>
                        <a:pt x="23" y="299"/>
                      </a:lnTo>
                      <a:lnTo>
                        <a:pt x="18" y="304"/>
                      </a:lnTo>
                      <a:lnTo>
                        <a:pt x="18" y="304"/>
                      </a:lnTo>
                      <a:lnTo>
                        <a:pt x="18" y="304"/>
                      </a:lnTo>
                      <a:lnTo>
                        <a:pt x="18" y="299"/>
                      </a:lnTo>
                      <a:lnTo>
                        <a:pt x="18" y="299"/>
                      </a:lnTo>
                      <a:lnTo>
                        <a:pt x="23" y="299"/>
                      </a:lnTo>
                      <a:moveTo>
                        <a:pt x="50" y="41"/>
                      </a:moveTo>
                      <a:lnTo>
                        <a:pt x="50" y="41"/>
                      </a:lnTo>
                      <a:lnTo>
                        <a:pt x="50" y="45"/>
                      </a:lnTo>
                      <a:lnTo>
                        <a:pt x="50" y="45"/>
                      </a:lnTo>
                      <a:lnTo>
                        <a:pt x="50" y="45"/>
                      </a:lnTo>
                      <a:lnTo>
                        <a:pt x="45" y="50"/>
                      </a:lnTo>
                      <a:lnTo>
                        <a:pt x="41" y="55"/>
                      </a:lnTo>
                      <a:lnTo>
                        <a:pt x="41" y="55"/>
                      </a:lnTo>
                      <a:lnTo>
                        <a:pt x="41" y="55"/>
                      </a:lnTo>
                      <a:lnTo>
                        <a:pt x="36" y="55"/>
                      </a:lnTo>
                      <a:lnTo>
                        <a:pt x="36" y="55"/>
                      </a:lnTo>
                      <a:lnTo>
                        <a:pt x="36" y="50"/>
                      </a:lnTo>
                      <a:lnTo>
                        <a:pt x="36" y="50"/>
                      </a:lnTo>
                      <a:lnTo>
                        <a:pt x="36" y="50"/>
                      </a:lnTo>
                      <a:lnTo>
                        <a:pt x="36" y="50"/>
                      </a:lnTo>
                      <a:lnTo>
                        <a:pt x="36" y="50"/>
                      </a:lnTo>
                      <a:lnTo>
                        <a:pt x="36" y="50"/>
                      </a:lnTo>
                      <a:lnTo>
                        <a:pt x="36" y="50"/>
                      </a:lnTo>
                      <a:lnTo>
                        <a:pt x="36" y="50"/>
                      </a:lnTo>
                      <a:lnTo>
                        <a:pt x="36" y="50"/>
                      </a:lnTo>
                      <a:lnTo>
                        <a:pt x="36" y="50"/>
                      </a:lnTo>
                      <a:lnTo>
                        <a:pt x="36" y="50"/>
                      </a:lnTo>
                      <a:lnTo>
                        <a:pt x="36" y="50"/>
                      </a:lnTo>
                      <a:lnTo>
                        <a:pt x="41" y="45"/>
                      </a:lnTo>
                      <a:lnTo>
                        <a:pt x="41" y="45"/>
                      </a:lnTo>
                      <a:lnTo>
                        <a:pt x="45" y="45"/>
                      </a:lnTo>
                      <a:lnTo>
                        <a:pt x="45" y="41"/>
                      </a:lnTo>
                      <a:lnTo>
                        <a:pt x="50" y="41"/>
                      </a:lnTo>
                      <a:lnTo>
                        <a:pt x="50" y="41"/>
                      </a:lnTo>
                      <a:lnTo>
                        <a:pt x="50" y="36"/>
                      </a:lnTo>
                      <a:lnTo>
                        <a:pt x="50" y="36"/>
                      </a:lnTo>
                      <a:lnTo>
                        <a:pt x="50" y="41"/>
                      </a:lnTo>
                      <a:moveTo>
                        <a:pt x="182" y="177"/>
                      </a:moveTo>
                      <a:lnTo>
                        <a:pt x="182" y="177"/>
                      </a:lnTo>
                      <a:lnTo>
                        <a:pt x="182" y="186"/>
                      </a:lnTo>
                      <a:lnTo>
                        <a:pt x="182" y="186"/>
                      </a:lnTo>
                      <a:lnTo>
                        <a:pt x="177" y="200"/>
                      </a:lnTo>
                      <a:lnTo>
                        <a:pt x="177" y="200"/>
                      </a:lnTo>
                      <a:lnTo>
                        <a:pt x="177" y="204"/>
                      </a:lnTo>
                      <a:lnTo>
                        <a:pt x="177" y="204"/>
                      </a:lnTo>
                      <a:lnTo>
                        <a:pt x="172" y="209"/>
                      </a:lnTo>
                      <a:lnTo>
                        <a:pt x="168" y="213"/>
                      </a:lnTo>
                      <a:lnTo>
                        <a:pt x="168" y="222"/>
                      </a:lnTo>
                      <a:lnTo>
                        <a:pt x="163" y="227"/>
                      </a:lnTo>
                      <a:lnTo>
                        <a:pt x="163" y="227"/>
                      </a:lnTo>
                      <a:lnTo>
                        <a:pt x="159" y="231"/>
                      </a:lnTo>
                      <a:lnTo>
                        <a:pt x="159" y="231"/>
                      </a:lnTo>
                      <a:lnTo>
                        <a:pt x="159" y="231"/>
                      </a:lnTo>
                      <a:lnTo>
                        <a:pt x="154" y="231"/>
                      </a:lnTo>
                      <a:lnTo>
                        <a:pt x="154" y="227"/>
                      </a:lnTo>
                      <a:lnTo>
                        <a:pt x="154" y="222"/>
                      </a:lnTo>
                      <a:lnTo>
                        <a:pt x="154" y="218"/>
                      </a:lnTo>
                      <a:lnTo>
                        <a:pt x="159" y="213"/>
                      </a:lnTo>
                      <a:lnTo>
                        <a:pt x="163" y="209"/>
                      </a:lnTo>
                      <a:lnTo>
                        <a:pt x="163" y="204"/>
                      </a:lnTo>
                      <a:lnTo>
                        <a:pt x="168" y="204"/>
                      </a:lnTo>
                      <a:lnTo>
                        <a:pt x="168" y="200"/>
                      </a:lnTo>
                      <a:lnTo>
                        <a:pt x="168" y="195"/>
                      </a:lnTo>
                      <a:lnTo>
                        <a:pt x="168" y="195"/>
                      </a:lnTo>
                      <a:lnTo>
                        <a:pt x="168" y="191"/>
                      </a:lnTo>
                      <a:lnTo>
                        <a:pt x="168" y="191"/>
                      </a:lnTo>
                      <a:lnTo>
                        <a:pt x="168" y="191"/>
                      </a:lnTo>
                      <a:lnTo>
                        <a:pt x="172" y="186"/>
                      </a:lnTo>
                      <a:lnTo>
                        <a:pt x="177" y="177"/>
                      </a:lnTo>
                      <a:lnTo>
                        <a:pt x="177" y="172"/>
                      </a:lnTo>
                      <a:lnTo>
                        <a:pt x="182" y="172"/>
                      </a:lnTo>
                      <a:lnTo>
                        <a:pt x="182" y="172"/>
                      </a:lnTo>
                      <a:lnTo>
                        <a:pt x="182" y="172"/>
                      </a:lnTo>
                      <a:lnTo>
                        <a:pt x="182" y="177"/>
                      </a:lnTo>
                      <a:moveTo>
                        <a:pt x="132" y="222"/>
                      </a:moveTo>
                      <a:lnTo>
                        <a:pt x="132" y="222"/>
                      </a:lnTo>
                      <a:lnTo>
                        <a:pt x="132" y="227"/>
                      </a:lnTo>
                      <a:lnTo>
                        <a:pt x="132" y="231"/>
                      </a:lnTo>
                      <a:lnTo>
                        <a:pt x="127" y="236"/>
                      </a:lnTo>
                      <a:lnTo>
                        <a:pt x="127" y="240"/>
                      </a:lnTo>
                      <a:lnTo>
                        <a:pt x="123" y="240"/>
                      </a:lnTo>
                      <a:lnTo>
                        <a:pt x="118" y="240"/>
                      </a:lnTo>
                      <a:lnTo>
                        <a:pt x="114" y="240"/>
                      </a:lnTo>
                      <a:lnTo>
                        <a:pt x="109" y="240"/>
                      </a:lnTo>
                      <a:lnTo>
                        <a:pt x="109" y="236"/>
                      </a:lnTo>
                      <a:lnTo>
                        <a:pt x="104" y="236"/>
                      </a:lnTo>
                      <a:lnTo>
                        <a:pt x="104" y="231"/>
                      </a:lnTo>
                      <a:lnTo>
                        <a:pt x="100" y="222"/>
                      </a:lnTo>
                      <a:lnTo>
                        <a:pt x="100" y="222"/>
                      </a:lnTo>
                      <a:lnTo>
                        <a:pt x="100" y="222"/>
                      </a:lnTo>
                      <a:lnTo>
                        <a:pt x="100" y="218"/>
                      </a:lnTo>
                      <a:lnTo>
                        <a:pt x="100" y="218"/>
                      </a:lnTo>
                      <a:lnTo>
                        <a:pt x="109" y="218"/>
                      </a:lnTo>
                      <a:lnTo>
                        <a:pt x="114" y="213"/>
                      </a:lnTo>
                      <a:lnTo>
                        <a:pt x="114" y="213"/>
                      </a:lnTo>
                      <a:lnTo>
                        <a:pt x="118" y="213"/>
                      </a:lnTo>
                      <a:lnTo>
                        <a:pt x="127" y="218"/>
                      </a:lnTo>
                      <a:lnTo>
                        <a:pt x="132" y="222"/>
                      </a:lnTo>
                      <a:moveTo>
                        <a:pt x="86" y="209"/>
                      </a:moveTo>
                      <a:lnTo>
                        <a:pt x="86" y="209"/>
                      </a:lnTo>
                      <a:lnTo>
                        <a:pt x="86" y="213"/>
                      </a:lnTo>
                      <a:lnTo>
                        <a:pt x="82" y="213"/>
                      </a:lnTo>
                      <a:lnTo>
                        <a:pt x="82" y="213"/>
                      </a:lnTo>
                      <a:lnTo>
                        <a:pt x="82" y="209"/>
                      </a:lnTo>
                      <a:lnTo>
                        <a:pt x="82" y="209"/>
                      </a:lnTo>
                      <a:lnTo>
                        <a:pt x="82" y="209"/>
                      </a:lnTo>
                      <a:lnTo>
                        <a:pt x="77" y="209"/>
                      </a:lnTo>
                      <a:lnTo>
                        <a:pt x="77" y="209"/>
                      </a:lnTo>
                      <a:lnTo>
                        <a:pt x="77" y="204"/>
                      </a:lnTo>
                      <a:lnTo>
                        <a:pt x="77" y="204"/>
                      </a:lnTo>
                      <a:lnTo>
                        <a:pt x="77" y="204"/>
                      </a:lnTo>
                      <a:lnTo>
                        <a:pt x="77" y="204"/>
                      </a:lnTo>
                      <a:lnTo>
                        <a:pt x="82" y="204"/>
                      </a:lnTo>
                      <a:lnTo>
                        <a:pt x="82" y="209"/>
                      </a:lnTo>
                      <a:lnTo>
                        <a:pt x="86" y="209"/>
                      </a:lnTo>
                      <a:lnTo>
                        <a:pt x="86" y="20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9" name="Freeform 16">
                  <a:extLst>
                    <a:ext uri="{FF2B5EF4-FFF2-40B4-BE49-F238E27FC236}">
                      <a16:creationId xmlns:a16="http://schemas.microsoft.com/office/drawing/2014/main" id="{F940E573-8266-4376-9937-6D192EEEFD7F}"/>
                    </a:ext>
                  </a:extLst>
                </p:cNvPr>
                <p:cNvSpPr>
                  <a:spLocks noEditPoints="1"/>
                </p:cNvSpPr>
                <p:nvPr/>
              </p:nvSpPr>
              <p:spPr bwMode="auto">
                <a:xfrm>
                  <a:off x="1436429" y="5161345"/>
                  <a:ext cx="465814" cy="399269"/>
                </a:xfrm>
                <a:custGeom>
                  <a:avLst/>
                  <a:gdLst>
                    <a:gd name="T0" fmla="*/ 55 w 154"/>
                    <a:gd name="T1" fmla="*/ 73 h 132"/>
                    <a:gd name="T2" fmla="*/ 50 w 154"/>
                    <a:gd name="T3" fmla="*/ 68 h 132"/>
                    <a:gd name="T4" fmla="*/ 55 w 154"/>
                    <a:gd name="T5" fmla="*/ 64 h 132"/>
                    <a:gd name="T6" fmla="*/ 55 w 154"/>
                    <a:gd name="T7" fmla="*/ 64 h 132"/>
                    <a:gd name="T8" fmla="*/ 32 w 154"/>
                    <a:gd name="T9" fmla="*/ 100 h 132"/>
                    <a:gd name="T10" fmla="*/ 27 w 154"/>
                    <a:gd name="T11" fmla="*/ 104 h 132"/>
                    <a:gd name="T12" fmla="*/ 27 w 154"/>
                    <a:gd name="T13" fmla="*/ 100 h 132"/>
                    <a:gd name="T14" fmla="*/ 46 w 154"/>
                    <a:gd name="T15" fmla="*/ 123 h 132"/>
                    <a:gd name="T16" fmla="*/ 59 w 154"/>
                    <a:gd name="T17" fmla="*/ 123 h 132"/>
                    <a:gd name="T18" fmla="*/ 68 w 154"/>
                    <a:gd name="T19" fmla="*/ 123 h 132"/>
                    <a:gd name="T20" fmla="*/ 91 w 154"/>
                    <a:gd name="T21" fmla="*/ 132 h 132"/>
                    <a:gd name="T22" fmla="*/ 105 w 154"/>
                    <a:gd name="T23" fmla="*/ 132 h 132"/>
                    <a:gd name="T24" fmla="*/ 118 w 154"/>
                    <a:gd name="T25" fmla="*/ 127 h 132"/>
                    <a:gd name="T26" fmla="*/ 118 w 154"/>
                    <a:gd name="T27" fmla="*/ 118 h 132"/>
                    <a:gd name="T28" fmla="*/ 123 w 154"/>
                    <a:gd name="T29" fmla="*/ 109 h 132"/>
                    <a:gd name="T30" fmla="*/ 114 w 154"/>
                    <a:gd name="T31" fmla="*/ 95 h 132"/>
                    <a:gd name="T32" fmla="*/ 118 w 154"/>
                    <a:gd name="T33" fmla="*/ 82 h 132"/>
                    <a:gd name="T34" fmla="*/ 127 w 154"/>
                    <a:gd name="T35" fmla="*/ 77 h 132"/>
                    <a:gd name="T36" fmla="*/ 136 w 154"/>
                    <a:gd name="T37" fmla="*/ 64 h 132"/>
                    <a:gd name="T38" fmla="*/ 145 w 154"/>
                    <a:gd name="T39" fmla="*/ 50 h 132"/>
                    <a:gd name="T40" fmla="*/ 145 w 154"/>
                    <a:gd name="T41" fmla="*/ 36 h 132"/>
                    <a:gd name="T42" fmla="*/ 145 w 154"/>
                    <a:gd name="T43" fmla="*/ 18 h 132"/>
                    <a:gd name="T44" fmla="*/ 127 w 154"/>
                    <a:gd name="T45" fmla="*/ 0 h 132"/>
                    <a:gd name="T46" fmla="*/ 118 w 154"/>
                    <a:gd name="T47" fmla="*/ 5 h 132"/>
                    <a:gd name="T48" fmla="*/ 123 w 154"/>
                    <a:gd name="T49" fmla="*/ 18 h 132"/>
                    <a:gd name="T50" fmla="*/ 100 w 154"/>
                    <a:gd name="T51" fmla="*/ 5 h 132"/>
                    <a:gd name="T52" fmla="*/ 82 w 154"/>
                    <a:gd name="T53" fmla="*/ 5 h 132"/>
                    <a:gd name="T54" fmla="*/ 68 w 154"/>
                    <a:gd name="T55" fmla="*/ 9 h 132"/>
                    <a:gd name="T56" fmla="*/ 68 w 154"/>
                    <a:gd name="T57" fmla="*/ 14 h 132"/>
                    <a:gd name="T58" fmla="*/ 64 w 154"/>
                    <a:gd name="T59" fmla="*/ 27 h 132"/>
                    <a:gd name="T60" fmla="*/ 77 w 154"/>
                    <a:gd name="T61" fmla="*/ 46 h 132"/>
                    <a:gd name="T62" fmla="*/ 73 w 154"/>
                    <a:gd name="T63" fmla="*/ 50 h 132"/>
                    <a:gd name="T64" fmla="*/ 73 w 154"/>
                    <a:gd name="T65" fmla="*/ 55 h 132"/>
                    <a:gd name="T66" fmla="*/ 55 w 154"/>
                    <a:gd name="T67" fmla="*/ 64 h 132"/>
                    <a:gd name="T68" fmla="*/ 77 w 154"/>
                    <a:gd name="T69" fmla="*/ 68 h 132"/>
                    <a:gd name="T70" fmla="*/ 68 w 154"/>
                    <a:gd name="T71" fmla="*/ 77 h 132"/>
                    <a:gd name="T72" fmla="*/ 64 w 154"/>
                    <a:gd name="T73" fmla="*/ 91 h 132"/>
                    <a:gd name="T74" fmla="*/ 55 w 154"/>
                    <a:gd name="T75" fmla="*/ 95 h 132"/>
                    <a:gd name="T76" fmla="*/ 55 w 154"/>
                    <a:gd name="T77" fmla="*/ 104 h 132"/>
                    <a:gd name="T78" fmla="*/ 41 w 154"/>
                    <a:gd name="T79" fmla="*/ 118 h 132"/>
                    <a:gd name="T80" fmla="*/ 41 w 154"/>
                    <a:gd name="T81" fmla="*/ 118 h 132"/>
                    <a:gd name="T82" fmla="*/ 41 w 154"/>
                    <a:gd name="T83" fmla="*/ 86 h 132"/>
                    <a:gd name="T84" fmla="*/ 27 w 154"/>
                    <a:gd name="T85" fmla="*/ 82 h 132"/>
                    <a:gd name="T86" fmla="*/ 37 w 154"/>
                    <a:gd name="T87" fmla="*/ 77 h 132"/>
                    <a:gd name="T88" fmla="*/ 46 w 154"/>
                    <a:gd name="T89" fmla="*/ 73 h 132"/>
                    <a:gd name="T90" fmla="*/ 59 w 154"/>
                    <a:gd name="T91" fmla="*/ 77 h 132"/>
                    <a:gd name="T92" fmla="*/ 14 w 154"/>
                    <a:gd name="T93" fmla="*/ 114 h 132"/>
                    <a:gd name="T94" fmla="*/ 18 w 154"/>
                    <a:gd name="T95" fmla="*/ 109 h 132"/>
                    <a:gd name="T96" fmla="*/ 18 w 154"/>
                    <a:gd name="T97" fmla="*/ 118 h 132"/>
                    <a:gd name="T98" fmla="*/ 14 w 154"/>
                    <a:gd name="T99" fmla="*/ 114 h 132"/>
                    <a:gd name="T100" fmla="*/ 9 w 154"/>
                    <a:gd name="T101" fmla="*/ 109 h 132"/>
                    <a:gd name="T102" fmla="*/ 5 w 154"/>
                    <a:gd name="T103" fmla="*/ 104 h 132"/>
                    <a:gd name="T104" fmla="*/ 0 w 154"/>
                    <a:gd name="T105" fmla="*/ 100 h 132"/>
                    <a:gd name="T106" fmla="*/ 9 w 154"/>
                    <a:gd name="T107" fmla="*/ 95 h 132"/>
                    <a:gd name="T108" fmla="*/ 0 w 154"/>
                    <a:gd name="T109" fmla="*/ 91 h 132"/>
                    <a:gd name="T110" fmla="*/ 5 w 154"/>
                    <a:gd name="T111" fmla="*/ 82 h 132"/>
                    <a:gd name="T112" fmla="*/ 5 w 154"/>
                    <a:gd name="T113" fmla="*/ 68 h 132"/>
                    <a:gd name="T114" fmla="*/ 14 w 154"/>
                    <a:gd name="T115" fmla="*/ 68 h 132"/>
                    <a:gd name="T116" fmla="*/ 27 w 154"/>
                    <a:gd name="T117" fmla="*/ 77 h 132"/>
                    <a:gd name="T118" fmla="*/ 27 w 154"/>
                    <a:gd name="T119" fmla="*/ 95 h 132"/>
                    <a:gd name="T120" fmla="*/ 18 w 154"/>
                    <a:gd name="T121" fmla="*/ 10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54" h="132">
                      <a:moveTo>
                        <a:pt x="55" y="64"/>
                      </a:moveTo>
                      <a:lnTo>
                        <a:pt x="55" y="64"/>
                      </a:lnTo>
                      <a:lnTo>
                        <a:pt x="55" y="68"/>
                      </a:lnTo>
                      <a:lnTo>
                        <a:pt x="55" y="68"/>
                      </a:lnTo>
                      <a:lnTo>
                        <a:pt x="55" y="73"/>
                      </a:lnTo>
                      <a:lnTo>
                        <a:pt x="55" y="73"/>
                      </a:lnTo>
                      <a:lnTo>
                        <a:pt x="55" y="73"/>
                      </a:lnTo>
                      <a:lnTo>
                        <a:pt x="55" y="73"/>
                      </a:lnTo>
                      <a:lnTo>
                        <a:pt x="55" y="73"/>
                      </a:lnTo>
                      <a:lnTo>
                        <a:pt x="50" y="68"/>
                      </a:lnTo>
                      <a:lnTo>
                        <a:pt x="50" y="68"/>
                      </a:lnTo>
                      <a:lnTo>
                        <a:pt x="50" y="68"/>
                      </a:lnTo>
                      <a:lnTo>
                        <a:pt x="50" y="68"/>
                      </a:lnTo>
                      <a:lnTo>
                        <a:pt x="50" y="64"/>
                      </a:lnTo>
                      <a:lnTo>
                        <a:pt x="50" y="64"/>
                      </a:lnTo>
                      <a:lnTo>
                        <a:pt x="55" y="64"/>
                      </a:lnTo>
                      <a:lnTo>
                        <a:pt x="55" y="64"/>
                      </a:lnTo>
                      <a:lnTo>
                        <a:pt x="55" y="64"/>
                      </a:lnTo>
                      <a:lnTo>
                        <a:pt x="55" y="64"/>
                      </a:lnTo>
                      <a:lnTo>
                        <a:pt x="55" y="64"/>
                      </a:lnTo>
                      <a:lnTo>
                        <a:pt x="55" y="64"/>
                      </a:lnTo>
                      <a:lnTo>
                        <a:pt x="55" y="64"/>
                      </a:lnTo>
                      <a:lnTo>
                        <a:pt x="55" y="64"/>
                      </a:lnTo>
                      <a:lnTo>
                        <a:pt x="55" y="64"/>
                      </a:lnTo>
                      <a:lnTo>
                        <a:pt x="55" y="64"/>
                      </a:lnTo>
                      <a:lnTo>
                        <a:pt x="55" y="64"/>
                      </a:lnTo>
                      <a:moveTo>
                        <a:pt x="32" y="100"/>
                      </a:moveTo>
                      <a:lnTo>
                        <a:pt x="32" y="100"/>
                      </a:lnTo>
                      <a:lnTo>
                        <a:pt x="32" y="100"/>
                      </a:lnTo>
                      <a:lnTo>
                        <a:pt x="32" y="100"/>
                      </a:lnTo>
                      <a:lnTo>
                        <a:pt x="32" y="104"/>
                      </a:lnTo>
                      <a:lnTo>
                        <a:pt x="27" y="104"/>
                      </a:lnTo>
                      <a:lnTo>
                        <a:pt x="27" y="104"/>
                      </a:lnTo>
                      <a:lnTo>
                        <a:pt x="27" y="104"/>
                      </a:lnTo>
                      <a:lnTo>
                        <a:pt x="27" y="104"/>
                      </a:lnTo>
                      <a:lnTo>
                        <a:pt x="27" y="104"/>
                      </a:lnTo>
                      <a:lnTo>
                        <a:pt x="27" y="104"/>
                      </a:lnTo>
                      <a:lnTo>
                        <a:pt x="27" y="100"/>
                      </a:lnTo>
                      <a:lnTo>
                        <a:pt x="27" y="100"/>
                      </a:lnTo>
                      <a:lnTo>
                        <a:pt x="27" y="100"/>
                      </a:lnTo>
                      <a:lnTo>
                        <a:pt x="27" y="100"/>
                      </a:lnTo>
                      <a:lnTo>
                        <a:pt x="27" y="100"/>
                      </a:lnTo>
                      <a:lnTo>
                        <a:pt x="27" y="100"/>
                      </a:lnTo>
                      <a:lnTo>
                        <a:pt x="32" y="100"/>
                      </a:lnTo>
                      <a:lnTo>
                        <a:pt x="32" y="100"/>
                      </a:lnTo>
                      <a:moveTo>
                        <a:pt x="41" y="118"/>
                      </a:moveTo>
                      <a:lnTo>
                        <a:pt x="41" y="118"/>
                      </a:lnTo>
                      <a:lnTo>
                        <a:pt x="46" y="123"/>
                      </a:lnTo>
                      <a:lnTo>
                        <a:pt x="46" y="123"/>
                      </a:lnTo>
                      <a:lnTo>
                        <a:pt x="46" y="123"/>
                      </a:lnTo>
                      <a:lnTo>
                        <a:pt x="46" y="123"/>
                      </a:lnTo>
                      <a:lnTo>
                        <a:pt x="50" y="123"/>
                      </a:lnTo>
                      <a:lnTo>
                        <a:pt x="55" y="123"/>
                      </a:lnTo>
                      <a:lnTo>
                        <a:pt x="59" y="123"/>
                      </a:lnTo>
                      <a:lnTo>
                        <a:pt x="59" y="123"/>
                      </a:lnTo>
                      <a:lnTo>
                        <a:pt x="64" y="123"/>
                      </a:lnTo>
                      <a:lnTo>
                        <a:pt x="64" y="123"/>
                      </a:lnTo>
                      <a:lnTo>
                        <a:pt x="64" y="123"/>
                      </a:lnTo>
                      <a:lnTo>
                        <a:pt x="68" y="123"/>
                      </a:lnTo>
                      <a:lnTo>
                        <a:pt x="68" y="123"/>
                      </a:lnTo>
                      <a:lnTo>
                        <a:pt x="77" y="127"/>
                      </a:lnTo>
                      <a:lnTo>
                        <a:pt x="77" y="132"/>
                      </a:lnTo>
                      <a:lnTo>
                        <a:pt x="82" y="132"/>
                      </a:lnTo>
                      <a:lnTo>
                        <a:pt x="91" y="132"/>
                      </a:lnTo>
                      <a:lnTo>
                        <a:pt x="91" y="132"/>
                      </a:lnTo>
                      <a:lnTo>
                        <a:pt x="91" y="132"/>
                      </a:lnTo>
                      <a:lnTo>
                        <a:pt x="95" y="132"/>
                      </a:lnTo>
                      <a:lnTo>
                        <a:pt x="100" y="132"/>
                      </a:lnTo>
                      <a:lnTo>
                        <a:pt x="100" y="132"/>
                      </a:lnTo>
                      <a:lnTo>
                        <a:pt x="100" y="132"/>
                      </a:lnTo>
                      <a:lnTo>
                        <a:pt x="105" y="132"/>
                      </a:lnTo>
                      <a:lnTo>
                        <a:pt x="105" y="132"/>
                      </a:lnTo>
                      <a:lnTo>
                        <a:pt x="109" y="132"/>
                      </a:lnTo>
                      <a:lnTo>
                        <a:pt x="109" y="127"/>
                      </a:lnTo>
                      <a:lnTo>
                        <a:pt x="109" y="127"/>
                      </a:lnTo>
                      <a:lnTo>
                        <a:pt x="114" y="127"/>
                      </a:lnTo>
                      <a:lnTo>
                        <a:pt x="118" y="127"/>
                      </a:lnTo>
                      <a:lnTo>
                        <a:pt x="118" y="127"/>
                      </a:lnTo>
                      <a:lnTo>
                        <a:pt x="118" y="127"/>
                      </a:lnTo>
                      <a:lnTo>
                        <a:pt x="123" y="127"/>
                      </a:lnTo>
                      <a:lnTo>
                        <a:pt x="118" y="127"/>
                      </a:lnTo>
                      <a:lnTo>
                        <a:pt x="118" y="123"/>
                      </a:lnTo>
                      <a:lnTo>
                        <a:pt x="118" y="118"/>
                      </a:lnTo>
                      <a:lnTo>
                        <a:pt x="118" y="118"/>
                      </a:lnTo>
                      <a:lnTo>
                        <a:pt x="118" y="118"/>
                      </a:lnTo>
                      <a:lnTo>
                        <a:pt x="118" y="114"/>
                      </a:lnTo>
                      <a:lnTo>
                        <a:pt x="123" y="114"/>
                      </a:lnTo>
                      <a:lnTo>
                        <a:pt x="123" y="109"/>
                      </a:lnTo>
                      <a:lnTo>
                        <a:pt x="123" y="109"/>
                      </a:lnTo>
                      <a:lnTo>
                        <a:pt x="123" y="109"/>
                      </a:lnTo>
                      <a:lnTo>
                        <a:pt x="123" y="104"/>
                      </a:lnTo>
                      <a:lnTo>
                        <a:pt x="123" y="104"/>
                      </a:lnTo>
                      <a:lnTo>
                        <a:pt x="118" y="100"/>
                      </a:lnTo>
                      <a:lnTo>
                        <a:pt x="118" y="100"/>
                      </a:lnTo>
                      <a:lnTo>
                        <a:pt x="118" y="95"/>
                      </a:lnTo>
                      <a:lnTo>
                        <a:pt x="114" y="95"/>
                      </a:lnTo>
                      <a:lnTo>
                        <a:pt x="114" y="91"/>
                      </a:lnTo>
                      <a:lnTo>
                        <a:pt x="114" y="91"/>
                      </a:lnTo>
                      <a:lnTo>
                        <a:pt x="114" y="91"/>
                      </a:lnTo>
                      <a:lnTo>
                        <a:pt x="114" y="86"/>
                      </a:lnTo>
                      <a:lnTo>
                        <a:pt x="114" y="86"/>
                      </a:lnTo>
                      <a:lnTo>
                        <a:pt x="118" y="82"/>
                      </a:lnTo>
                      <a:lnTo>
                        <a:pt x="118" y="77"/>
                      </a:lnTo>
                      <a:lnTo>
                        <a:pt x="123" y="77"/>
                      </a:lnTo>
                      <a:lnTo>
                        <a:pt x="123" y="77"/>
                      </a:lnTo>
                      <a:lnTo>
                        <a:pt x="123" y="77"/>
                      </a:lnTo>
                      <a:lnTo>
                        <a:pt x="127" y="77"/>
                      </a:lnTo>
                      <a:lnTo>
                        <a:pt x="127" y="77"/>
                      </a:lnTo>
                      <a:lnTo>
                        <a:pt x="127" y="77"/>
                      </a:lnTo>
                      <a:lnTo>
                        <a:pt x="127" y="73"/>
                      </a:lnTo>
                      <a:lnTo>
                        <a:pt x="127" y="68"/>
                      </a:lnTo>
                      <a:lnTo>
                        <a:pt x="132" y="68"/>
                      </a:lnTo>
                      <a:lnTo>
                        <a:pt x="132" y="68"/>
                      </a:lnTo>
                      <a:lnTo>
                        <a:pt x="136" y="64"/>
                      </a:lnTo>
                      <a:lnTo>
                        <a:pt x="136" y="64"/>
                      </a:lnTo>
                      <a:lnTo>
                        <a:pt x="136" y="59"/>
                      </a:lnTo>
                      <a:lnTo>
                        <a:pt x="141" y="59"/>
                      </a:lnTo>
                      <a:lnTo>
                        <a:pt x="141" y="55"/>
                      </a:lnTo>
                      <a:lnTo>
                        <a:pt x="145" y="55"/>
                      </a:lnTo>
                      <a:lnTo>
                        <a:pt x="145" y="50"/>
                      </a:lnTo>
                      <a:lnTo>
                        <a:pt x="145" y="50"/>
                      </a:lnTo>
                      <a:lnTo>
                        <a:pt x="150" y="50"/>
                      </a:lnTo>
                      <a:lnTo>
                        <a:pt x="154" y="50"/>
                      </a:lnTo>
                      <a:lnTo>
                        <a:pt x="150" y="41"/>
                      </a:lnTo>
                      <a:lnTo>
                        <a:pt x="145" y="36"/>
                      </a:lnTo>
                      <a:lnTo>
                        <a:pt x="145" y="36"/>
                      </a:lnTo>
                      <a:lnTo>
                        <a:pt x="145" y="32"/>
                      </a:lnTo>
                      <a:lnTo>
                        <a:pt x="145" y="32"/>
                      </a:lnTo>
                      <a:lnTo>
                        <a:pt x="145" y="27"/>
                      </a:lnTo>
                      <a:lnTo>
                        <a:pt x="145" y="23"/>
                      </a:lnTo>
                      <a:lnTo>
                        <a:pt x="145" y="23"/>
                      </a:lnTo>
                      <a:lnTo>
                        <a:pt x="145" y="18"/>
                      </a:lnTo>
                      <a:lnTo>
                        <a:pt x="141" y="18"/>
                      </a:lnTo>
                      <a:lnTo>
                        <a:pt x="141" y="14"/>
                      </a:lnTo>
                      <a:lnTo>
                        <a:pt x="136" y="9"/>
                      </a:lnTo>
                      <a:lnTo>
                        <a:pt x="136" y="5"/>
                      </a:lnTo>
                      <a:lnTo>
                        <a:pt x="132" y="5"/>
                      </a:lnTo>
                      <a:lnTo>
                        <a:pt x="127" y="0"/>
                      </a:lnTo>
                      <a:lnTo>
                        <a:pt x="127" y="0"/>
                      </a:lnTo>
                      <a:lnTo>
                        <a:pt x="127" y="0"/>
                      </a:lnTo>
                      <a:lnTo>
                        <a:pt x="123" y="0"/>
                      </a:lnTo>
                      <a:lnTo>
                        <a:pt x="118" y="0"/>
                      </a:lnTo>
                      <a:lnTo>
                        <a:pt x="118" y="5"/>
                      </a:lnTo>
                      <a:lnTo>
                        <a:pt x="118" y="5"/>
                      </a:lnTo>
                      <a:lnTo>
                        <a:pt x="118" y="5"/>
                      </a:lnTo>
                      <a:lnTo>
                        <a:pt x="123" y="9"/>
                      </a:lnTo>
                      <a:lnTo>
                        <a:pt x="123" y="9"/>
                      </a:lnTo>
                      <a:lnTo>
                        <a:pt x="123" y="14"/>
                      </a:lnTo>
                      <a:lnTo>
                        <a:pt x="123" y="14"/>
                      </a:lnTo>
                      <a:lnTo>
                        <a:pt x="123" y="18"/>
                      </a:lnTo>
                      <a:lnTo>
                        <a:pt x="118" y="18"/>
                      </a:lnTo>
                      <a:lnTo>
                        <a:pt x="118" y="18"/>
                      </a:lnTo>
                      <a:lnTo>
                        <a:pt x="114" y="18"/>
                      </a:lnTo>
                      <a:lnTo>
                        <a:pt x="109" y="14"/>
                      </a:lnTo>
                      <a:lnTo>
                        <a:pt x="105" y="9"/>
                      </a:lnTo>
                      <a:lnTo>
                        <a:pt x="100" y="5"/>
                      </a:lnTo>
                      <a:lnTo>
                        <a:pt x="91" y="0"/>
                      </a:lnTo>
                      <a:lnTo>
                        <a:pt x="91" y="0"/>
                      </a:lnTo>
                      <a:lnTo>
                        <a:pt x="91" y="0"/>
                      </a:lnTo>
                      <a:lnTo>
                        <a:pt x="86" y="0"/>
                      </a:lnTo>
                      <a:lnTo>
                        <a:pt x="86" y="0"/>
                      </a:lnTo>
                      <a:lnTo>
                        <a:pt x="82" y="5"/>
                      </a:lnTo>
                      <a:lnTo>
                        <a:pt x="82" y="5"/>
                      </a:lnTo>
                      <a:lnTo>
                        <a:pt x="82" y="5"/>
                      </a:lnTo>
                      <a:lnTo>
                        <a:pt x="77" y="5"/>
                      </a:lnTo>
                      <a:lnTo>
                        <a:pt x="73" y="5"/>
                      </a:lnTo>
                      <a:lnTo>
                        <a:pt x="73" y="5"/>
                      </a:lnTo>
                      <a:lnTo>
                        <a:pt x="68" y="9"/>
                      </a:lnTo>
                      <a:lnTo>
                        <a:pt x="68" y="9"/>
                      </a:lnTo>
                      <a:lnTo>
                        <a:pt x="68" y="9"/>
                      </a:lnTo>
                      <a:lnTo>
                        <a:pt x="68" y="14"/>
                      </a:lnTo>
                      <a:lnTo>
                        <a:pt x="68" y="14"/>
                      </a:lnTo>
                      <a:lnTo>
                        <a:pt x="68" y="14"/>
                      </a:lnTo>
                      <a:lnTo>
                        <a:pt x="68" y="14"/>
                      </a:lnTo>
                      <a:lnTo>
                        <a:pt x="64" y="14"/>
                      </a:lnTo>
                      <a:lnTo>
                        <a:pt x="59" y="14"/>
                      </a:lnTo>
                      <a:lnTo>
                        <a:pt x="59" y="18"/>
                      </a:lnTo>
                      <a:lnTo>
                        <a:pt x="59" y="23"/>
                      </a:lnTo>
                      <a:lnTo>
                        <a:pt x="59" y="23"/>
                      </a:lnTo>
                      <a:lnTo>
                        <a:pt x="64" y="27"/>
                      </a:lnTo>
                      <a:lnTo>
                        <a:pt x="68" y="32"/>
                      </a:lnTo>
                      <a:lnTo>
                        <a:pt x="73" y="41"/>
                      </a:lnTo>
                      <a:lnTo>
                        <a:pt x="77" y="41"/>
                      </a:lnTo>
                      <a:lnTo>
                        <a:pt x="77" y="41"/>
                      </a:lnTo>
                      <a:lnTo>
                        <a:pt x="77" y="46"/>
                      </a:lnTo>
                      <a:lnTo>
                        <a:pt x="77" y="46"/>
                      </a:lnTo>
                      <a:lnTo>
                        <a:pt x="77" y="46"/>
                      </a:lnTo>
                      <a:lnTo>
                        <a:pt x="73" y="46"/>
                      </a:lnTo>
                      <a:lnTo>
                        <a:pt x="73" y="46"/>
                      </a:lnTo>
                      <a:lnTo>
                        <a:pt x="73" y="50"/>
                      </a:lnTo>
                      <a:lnTo>
                        <a:pt x="73" y="50"/>
                      </a:lnTo>
                      <a:lnTo>
                        <a:pt x="73" y="50"/>
                      </a:lnTo>
                      <a:lnTo>
                        <a:pt x="77" y="55"/>
                      </a:lnTo>
                      <a:lnTo>
                        <a:pt x="77" y="55"/>
                      </a:lnTo>
                      <a:lnTo>
                        <a:pt x="77" y="55"/>
                      </a:lnTo>
                      <a:lnTo>
                        <a:pt x="77" y="55"/>
                      </a:lnTo>
                      <a:lnTo>
                        <a:pt x="73" y="55"/>
                      </a:lnTo>
                      <a:lnTo>
                        <a:pt x="73" y="55"/>
                      </a:lnTo>
                      <a:lnTo>
                        <a:pt x="73" y="55"/>
                      </a:lnTo>
                      <a:lnTo>
                        <a:pt x="68" y="55"/>
                      </a:lnTo>
                      <a:lnTo>
                        <a:pt x="68" y="55"/>
                      </a:lnTo>
                      <a:lnTo>
                        <a:pt x="59" y="59"/>
                      </a:lnTo>
                      <a:lnTo>
                        <a:pt x="59" y="59"/>
                      </a:lnTo>
                      <a:lnTo>
                        <a:pt x="55" y="64"/>
                      </a:lnTo>
                      <a:lnTo>
                        <a:pt x="59" y="64"/>
                      </a:lnTo>
                      <a:lnTo>
                        <a:pt x="59" y="64"/>
                      </a:lnTo>
                      <a:lnTo>
                        <a:pt x="77" y="59"/>
                      </a:lnTo>
                      <a:lnTo>
                        <a:pt x="82" y="64"/>
                      </a:lnTo>
                      <a:lnTo>
                        <a:pt x="77" y="64"/>
                      </a:lnTo>
                      <a:lnTo>
                        <a:pt x="77" y="68"/>
                      </a:lnTo>
                      <a:lnTo>
                        <a:pt x="68" y="73"/>
                      </a:lnTo>
                      <a:lnTo>
                        <a:pt x="68" y="73"/>
                      </a:lnTo>
                      <a:lnTo>
                        <a:pt x="68" y="73"/>
                      </a:lnTo>
                      <a:lnTo>
                        <a:pt x="73" y="77"/>
                      </a:lnTo>
                      <a:lnTo>
                        <a:pt x="73" y="77"/>
                      </a:lnTo>
                      <a:lnTo>
                        <a:pt x="68" y="77"/>
                      </a:lnTo>
                      <a:lnTo>
                        <a:pt x="68" y="77"/>
                      </a:lnTo>
                      <a:lnTo>
                        <a:pt x="68" y="82"/>
                      </a:lnTo>
                      <a:lnTo>
                        <a:pt x="68" y="82"/>
                      </a:lnTo>
                      <a:lnTo>
                        <a:pt x="68" y="86"/>
                      </a:lnTo>
                      <a:lnTo>
                        <a:pt x="68" y="86"/>
                      </a:lnTo>
                      <a:lnTo>
                        <a:pt x="64" y="91"/>
                      </a:lnTo>
                      <a:lnTo>
                        <a:pt x="59" y="91"/>
                      </a:lnTo>
                      <a:lnTo>
                        <a:pt x="59" y="91"/>
                      </a:lnTo>
                      <a:lnTo>
                        <a:pt x="59" y="95"/>
                      </a:lnTo>
                      <a:lnTo>
                        <a:pt x="59" y="100"/>
                      </a:lnTo>
                      <a:lnTo>
                        <a:pt x="59" y="100"/>
                      </a:lnTo>
                      <a:lnTo>
                        <a:pt x="55" y="95"/>
                      </a:lnTo>
                      <a:lnTo>
                        <a:pt x="55" y="95"/>
                      </a:lnTo>
                      <a:lnTo>
                        <a:pt x="55" y="100"/>
                      </a:lnTo>
                      <a:lnTo>
                        <a:pt x="55" y="100"/>
                      </a:lnTo>
                      <a:lnTo>
                        <a:pt x="55" y="100"/>
                      </a:lnTo>
                      <a:lnTo>
                        <a:pt x="55" y="100"/>
                      </a:lnTo>
                      <a:lnTo>
                        <a:pt x="55" y="104"/>
                      </a:lnTo>
                      <a:lnTo>
                        <a:pt x="50" y="104"/>
                      </a:lnTo>
                      <a:lnTo>
                        <a:pt x="50" y="104"/>
                      </a:lnTo>
                      <a:lnTo>
                        <a:pt x="50" y="109"/>
                      </a:lnTo>
                      <a:lnTo>
                        <a:pt x="41" y="114"/>
                      </a:lnTo>
                      <a:lnTo>
                        <a:pt x="41" y="114"/>
                      </a:lnTo>
                      <a:lnTo>
                        <a:pt x="41" y="118"/>
                      </a:lnTo>
                      <a:lnTo>
                        <a:pt x="41" y="118"/>
                      </a:lnTo>
                      <a:lnTo>
                        <a:pt x="41" y="118"/>
                      </a:lnTo>
                      <a:lnTo>
                        <a:pt x="41" y="118"/>
                      </a:lnTo>
                      <a:lnTo>
                        <a:pt x="41" y="118"/>
                      </a:lnTo>
                      <a:lnTo>
                        <a:pt x="41" y="118"/>
                      </a:lnTo>
                      <a:lnTo>
                        <a:pt x="41" y="118"/>
                      </a:lnTo>
                      <a:moveTo>
                        <a:pt x="46" y="91"/>
                      </a:moveTo>
                      <a:lnTo>
                        <a:pt x="46" y="91"/>
                      </a:lnTo>
                      <a:lnTo>
                        <a:pt x="46" y="86"/>
                      </a:lnTo>
                      <a:lnTo>
                        <a:pt x="46" y="86"/>
                      </a:lnTo>
                      <a:lnTo>
                        <a:pt x="41" y="86"/>
                      </a:lnTo>
                      <a:lnTo>
                        <a:pt x="41" y="86"/>
                      </a:lnTo>
                      <a:lnTo>
                        <a:pt x="37" y="86"/>
                      </a:lnTo>
                      <a:lnTo>
                        <a:pt x="32" y="86"/>
                      </a:lnTo>
                      <a:lnTo>
                        <a:pt x="32" y="86"/>
                      </a:lnTo>
                      <a:lnTo>
                        <a:pt x="27" y="82"/>
                      </a:lnTo>
                      <a:lnTo>
                        <a:pt x="27" y="82"/>
                      </a:lnTo>
                      <a:lnTo>
                        <a:pt x="27" y="82"/>
                      </a:lnTo>
                      <a:lnTo>
                        <a:pt x="27" y="77"/>
                      </a:lnTo>
                      <a:lnTo>
                        <a:pt x="32" y="77"/>
                      </a:lnTo>
                      <a:lnTo>
                        <a:pt x="32" y="77"/>
                      </a:lnTo>
                      <a:lnTo>
                        <a:pt x="32" y="77"/>
                      </a:lnTo>
                      <a:lnTo>
                        <a:pt x="37" y="77"/>
                      </a:lnTo>
                      <a:lnTo>
                        <a:pt x="37" y="77"/>
                      </a:lnTo>
                      <a:lnTo>
                        <a:pt x="41" y="73"/>
                      </a:lnTo>
                      <a:lnTo>
                        <a:pt x="46" y="73"/>
                      </a:lnTo>
                      <a:lnTo>
                        <a:pt x="46" y="73"/>
                      </a:lnTo>
                      <a:lnTo>
                        <a:pt x="46" y="73"/>
                      </a:lnTo>
                      <a:lnTo>
                        <a:pt x="46" y="73"/>
                      </a:lnTo>
                      <a:lnTo>
                        <a:pt x="46" y="73"/>
                      </a:lnTo>
                      <a:lnTo>
                        <a:pt x="50" y="73"/>
                      </a:lnTo>
                      <a:lnTo>
                        <a:pt x="50" y="77"/>
                      </a:lnTo>
                      <a:lnTo>
                        <a:pt x="50" y="77"/>
                      </a:lnTo>
                      <a:lnTo>
                        <a:pt x="55" y="73"/>
                      </a:lnTo>
                      <a:lnTo>
                        <a:pt x="55" y="73"/>
                      </a:lnTo>
                      <a:lnTo>
                        <a:pt x="59" y="77"/>
                      </a:lnTo>
                      <a:lnTo>
                        <a:pt x="55" y="77"/>
                      </a:lnTo>
                      <a:lnTo>
                        <a:pt x="46" y="91"/>
                      </a:lnTo>
                      <a:lnTo>
                        <a:pt x="46" y="91"/>
                      </a:lnTo>
                      <a:lnTo>
                        <a:pt x="46" y="91"/>
                      </a:lnTo>
                      <a:lnTo>
                        <a:pt x="46" y="91"/>
                      </a:lnTo>
                      <a:moveTo>
                        <a:pt x="14" y="114"/>
                      </a:moveTo>
                      <a:lnTo>
                        <a:pt x="14" y="114"/>
                      </a:lnTo>
                      <a:lnTo>
                        <a:pt x="14" y="114"/>
                      </a:lnTo>
                      <a:lnTo>
                        <a:pt x="14" y="109"/>
                      </a:lnTo>
                      <a:lnTo>
                        <a:pt x="14" y="109"/>
                      </a:lnTo>
                      <a:lnTo>
                        <a:pt x="14" y="109"/>
                      </a:lnTo>
                      <a:lnTo>
                        <a:pt x="18" y="109"/>
                      </a:lnTo>
                      <a:lnTo>
                        <a:pt x="18" y="109"/>
                      </a:lnTo>
                      <a:lnTo>
                        <a:pt x="23" y="109"/>
                      </a:lnTo>
                      <a:lnTo>
                        <a:pt x="23" y="109"/>
                      </a:lnTo>
                      <a:lnTo>
                        <a:pt x="23" y="114"/>
                      </a:lnTo>
                      <a:lnTo>
                        <a:pt x="23" y="114"/>
                      </a:lnTo>
                      <a:lnTo>
                        <a:pt x="18" y="118"/>
                      </a:lnTo>
                      <a:lnTo>
                        <a:pt x="18" y="123"/>
                      </a:lnTo>
                      <a:lnTo>
                        <a:pt x="18" y="123"/>
                      </a:lnTo>
                      <a:lnTo>
                        <a:pt x="14" y="118"/>
                      </a:lnTo>
                      <a:lnTo>
                        <a:pt x="14" y="118"/>
                      </a:lnTo>
                      <a:lnTo>
                        <a:pt x="18" y="118"/>
                      </a:lnTo>
                      <a:lnTo>
                        <a:pt x="14" y="114"/>
                      </a:lnTo>
                      <a:moveTo>
                        <a:pt x="18" y="100"/>
                      </a:moveTo>
                      <a:lnTo>
                        <a:pt x="18" y="100"/>
                      </a:lnTo>
                      <a:lnTo>
                        <a:pt x="14" y="104"/>
                      </a:lnTo>
                      <a:lnTo>
                        <a:pt x="14" y="104"/>
                      </a:lnTo>
                      <a:lnTo>
                        <a:pt x="9" y="104"/>
                      </a:lnTo>
                      <a:lnTo>
                        <a:pt x="9" y="109"/>
                      </a:lnTo>
                      <a:lnTo>
                        <a:pt x="5" y="109"/>
                      </a:lnTo>
                      <a:lnTo>
                        <a:pt x="5" y="109"/>
                      </a:lnTo>
                      <a:lnTo>
                        <a:pt x="0" y="109"/>
                      </a:lnTo>
                      <a:lnTo>
                        <a:pt x="0" y="109"/>
                      </a:lnTo>
                      <a:lnTo>
                        <a:pt x="5" y="100"/>
                      </a:lnTo>
                      <a:lnTo>
                        <a:pt x="5" y="104"/>
                      </a:lnTo>
                      <a:lnTo>
                        <a:pt x="0" y="104"/>
                      </a:lnTo>
                      <a:lnTo>
                        <a:pt x="0" y="100"/>
                      </a:lnTo>
                      <a:lnTo>
                        <a:pt x="0" y="104"/>
                      </a:lnTo>
                      <a:lnTo>
                        <a:pt x="0" y="100"/>
                      </a:lnTo>
                      <a:lnTo>
                        <a:pt x="0" y="100"/>
                      </a:lnTo>
                      <a:lnTo>
                        <a:pt x="0" y="100"/>
                      </a:lnTo>
                      <a:lnTo>
                        <a:pt x="5" y="95"/>
                      </a:lnTo>
                      <a:lnTo>
                        <a:pt x="5" y="95"/>
                      </a:lnTo>
                      <a:lnTo>
                        <a:pt x="5" y="95"/>
                      </a:lnTo>
                      <a:lnTo>
                        <a:pt x="9" y="95"/>
                      </a:lnTo>
                      <a:lnTo>
                        <a:pt x="9" y="95"/>
                      </a:lnTo>
                      <a:lnTo>
                        <a:pt x="9" y="95"/>
                      </a:lnTo>
                      <a:lnTo>
                        <a:pt x="9" y="95"/>
                      </a:lnTo>
                      <a:lnTo>
                        <a:pt x="9" y="95"/>
                      </a:lnTo>
                      <a:lnTo>
                        <a:pt x="5" y="95"/>
                      </a:lnTo>
                      <a:lnTo>
                        <a:pt x="5" y="95"/>
                      </a:lnTo>
                      <a:lnTo>
                        <a:pt x="5" y="95"/>
                      </a:lnTo>
                      <a:lnTo>
                        <a:pt x="0" y="91"/>
                      </a:lnTo>
                      <a:lnTo>
                        <a:pt x="0" y="86"/>
                      </a:lnTo>
                      <a:lnTo>
                        <a:pt x="0" y="86"/>
                      </a:lnTo>
                      <a:lnTo>
                        <a:pt x="0" y="86"/>
                      </a:lnTo>
                      <a:lnTo>
                        <a:pt x="5" y="86"/>
                      </a:lnTo>
                      <a:lnTo>
                        <a:pt x="5" y="86"/>
                      </a:lnTo>
                      <a:lnTo>
                        <a:pt x="5" y="82"/>
                      </a:lnTo>
                      <a:lnTo>
                        <a:pt x="5" y="82"/>
                      </a:lnTo>
                      <a:lnTo>
                        <a:pt x="5" y="77"/>
                      </a:lnTo>
                      <a:lnTo>
                        <a:pt x="9" y="77"/>
                      </a:lnTo>
                      <a:lnTo>
                        <a:pt x="9" y="73"/>
                      </a:lnTo>
                      <a:lnTo>
                        <a:pt x="9" y="73"/>
                      </a:lnTo>
                      <a:lnTo>
                        <a:pt x="5" y="68"/>
                      </a:lnTo>
                      <a:lnTo>
                        <a:pt x="9" y="68"/>
                      </a:lnTo>
                      <a:lnTo>
                        <a:pt x="9" y="68"/>
                      </a:lnTo>
                      <a:lnTo>
                        <a:pt x="9" y="68"/>
                      </a:lnTo>
                      <a:lnTo>
                        <a:pt x="9" y="68"/>
                      </a:lnTo>
                      <a:lnTo>
                        <a:pt x="14" y="68"/>
                      </a:lnTo>
                      <a:lnTo>
                        <a:pt x="14" y="68"/>
                      </a:lnTo>
                      <a:lnTo>
                        <a:pt x="18" y="68"/>
                      </a:lnTo>
                      <a:lnTo>
                        <a:pt x="18" y="68"/>
                      </a:lnTo>
                      <a:lnTo>
                        <a:pt x="23" y="68"/>
                      </a:lnTo>
                      <a:lnTo>
                        <a:pt x="23" y="68"/>
                      </a:lnTo>
                      <a:lnTo>
                        <a:pt x="27" y="73"/>
                      </a:lnTo>
                      <a:lnTo>
                        <a:pt x="27" y="77"/>
                      </a:lnTo>
                      <a:lnTo>
                        <a:pt x="27" y="86"/>
                      </a:lnTo>
                      <a:lnTo>
                        <a:pt x="27" y="86"/>
                      </a:lnTo>
                      <a:lnTo>
                        <a:pt x="27" y="86"/>
                      </a:lnTo>
                      <a:lnTo>
                        <a:pt x="27" y="91"/>
                      </a:lnTo>
                      <a:lnTo>
                        <a:pt x="27" y="91"/>
                      </a:lnTo>
                      <a:lnTo>
                        <a:pt x="27" y="95"/>
                      </a:lnTo>
                      <a:lnTo>
                        <a:pt x="27" y="95"/>
                      </a:lnTo>
                      <a:lnTo>
                        <a:pt x="23" y="95"/>
                      </a:lnTo>
                      <a:lnTo>
                        <a:pt x="23" y="95"/>
                      </a:lnTo>
                      <a:lnTo>
                        <a:pt x="23" y="95"/>
                      </a:lnTo>
                      <a:lnTo>
                        <a:pt x="18" y="95"/>
                      </a:lnTo>
                      <a:lnTo>
                        <a:pt x="18" y="100"/>
                      </a:lnTo>
                      <a:lnTo>
                        <a:pt x="18" y="10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0" name="Freeform 17">
                  <a:extLst>
                    <a:ext uri="{FF2B5EF4-FFF2-40B4-BE49-F238E27FC236}">
                      <a16:creationId xmlns:a16="http://schemas.microsoft.com/office/drawing/2014/main" id="{B67D3A1F-AEAB-4D77-9304-F2CC221EA809}"/>
                    </a:ext>
                  </a:extLst>
                </p:cNvPr>
                <p:cNvSpPr>
                  <a:spLocks/>
                </p:cNvSpPr>
                <p:nvPr/>
              </p:nvSpPr>
              <p:spPr bwMode="auto">
                <a:xfrm>
                  <a:off x="1669336" y="5312583"/>
                  <a:ext cx="411367" cy="547481"/>
                </a:xfrm>
                <a:custGeom>
                  <a:avLst/>
                  <a:gdLst>
                    <a:gd name="T0" fmla="*/ 136 w 136"/>
                    <a:gd name="T1" fmla="*/ 18 h 181"/>
                    <a:gd name="T2" fmla="*/ 136 w 136"/>
                    <a:gd name="T3" fmla="*/ 18 h 181"/>
                    <a:gd name="T4" fmla="*/ 132 w 136"/>
                    <a:gd name="T5" fmla="*/ 23 h 181"/>
                    <a:gd name="T6" fmla="*/ 127 w 136"/>
                    <a:gd name="T7" fmla="*/ 23 h 181"/>
                    <a:gd name="T8" fmla="*/ 123 w 136"/>
                    <a:gd name="T9" fmla="*/ 27 h 181"/>
                    <a:gd name="T10" fmla="*/ 123 w 136"/>
                    <a:gd name="T11" fmla="*/ 32 h 181"/>
                    <a:gd name="T12" fmla="*/ 114 w 136"/>
                    <a:gd name="T13" fmla="*/ 32 h 181"/>
                    <a:gd name="T14" fmla="*/ 114 w 136"/>
                    <a:gd name="T15" fmla="*/ 41 h 181"/>
                    <a:gd name="T16" fmla="*/ 118 w 136"/>
                    <a:gd name="T17" fmla="*/ 45 h 181"/>
                    <a:gd name="T18" fmla="*/ 109 w 136"/>
                    <a:gd name="T19" fmla="*/ 50 h 181"/>
                    <a:gd name="T20" fmla="*/ 109 w 136"/>
                    <a:gd name="T21" fmla="*/ 54 h 181"/>
                    <a:gd name="T22" fmla="*/ 105 w 136"/>
                    <a:gd name="T23" fmla="*/ 64 h 181"/>
                    <a:gd name="T24" fmla="*/ 100 w 136"/>
                    <a:gd name="T25" fmla="*/ 68 h 181"/>
                    <a:gd name="T26" fmla="*/ 91 w 136"/>
                    <a:gd name="T27" fmla="*/ 86 h 181"/>
                    <a:gd name="T28" fmla="*/ 82 w 136"/>
                    <a:gd name="T29" fmla="*/ 113 h 181"/>
                    <a:gd name="T30" fmla="*/ 82 w 136"/>
                    <a:gd name="T31" fmla="*/ 123 h 181"/>
                    <a:gd name="T32" fmla="*/ 82 w 136"/>
                    <a:gd name="T33" fmla="*/ 132 h 181"/>
                    <a:gd name="T34" fmla="*/ 77 w 136"/>
                    <a:gd name="T35" fmla="*/ 154 h 181"/>
                    <a:gd name="T36" fmla="*/ 73 w 136"/>
                    <a:gd name="T37" fmla="*/ 159 h 181"/>
                    <a:gd name="T38" fmla="*/ 73 w 136"/>
                    <a:gd name="T39" fmla="*/ 163 h 181"/>
                    <a:gd name="T40" fmla="*/ 68 w 136"/>
                    <a:gd name="T41" fmla="*/ 168 h 181"/>
                    <a:gd name="T42" fmla="*/ 64 w 136"/>
                    <a:gd name="T43" fmla="*/ 177 h 181"/>
                    <a:gd name="T44" fmla="*/ 64 w 136"/>
                    <a:gd name="T45" fmla="*/ 181 h 181"/>
                    <a:gd name="T46" fmla="*/ 64 w 136"/>
                    <a:gd name="T47" fmla="*/ 177 h 181"/>
                    <a:gd name="T48" fmla="*/ 55 w 136"/>
                    <a:gd name="T49" fmla="*/ 177 h 181"/>
                    <a:gd name="T50" fmla="*/ 55 w 136"/>
                    <a:gd name="T51" fmla="*/ 172 h 181"/>
                    <a:gd name="T52" fmla="*/ 50 w 136"/>
                    <a:gd name="T53" fmla="*/ 168 h 181"/>
                    <a:gd name="T54" fmla="*/ 46 w 136"/>
                    <a:gd name="T55" fmla="*/ 163 h 181"/>
                    <a:gd name="T56" fmla="*/ 50 w 136"/>
                    <a:gd name="T57" fmla="*/ 159 h 181"/>
                    <a:gd name="T58" fmla="*/ 50 w 136"/>
                    <a:gd name="T59" fmla="*/ 150 h 181"/>
                    <a:gd name="T60" fmla="*/ 41 w 136"/>
                    <a:gd name="T61" fmla="*/ 145 h 181"/>
                    <a:gd name="T62" fmla="*/ 32 w 136"/>
                    <a:gd name="T63" fmla="*/ 141 h 181"/>
                    <a:gd name="T64" fmla="*/ 32 w 136"/>
                    <a:gd name="T65" fmla="*/ 136 h 181"/>
                    <a:gd name="T66" fmla="*/ 28 w 136"/>
                    <a:gd name="T67" fmla="*/ 127 h 181"/>
                    <a:gd name="T68" fmla="*/ 18 w 136"/>
                    <a:gd name="T69" fmla="*/ 118 h 181"/>
                    <a:gd name="T70" fmla="*/ 14 w 136"/>
                    <a:gd name="T71" fmla="*/ 104 h 181"/>
                    <a:gd name="T72" fmla="*/ 0 w 136"/>
                    <a:gd name="T73" fmla="*/ 86 h 181"/>
                    <a:gd name="T74" fmla="*/ 5 w 136"/>
                    <a:gd name="T75" fmla="*/ 82 h 181"/>
                    <a:gd name="T76" fmla="*/ 18 w 136"/>
                    <a:gd name="T77" fmla="*/ 82 h 181"/>
                    <a:gd name="T78" fmla="*/ 28 w 136"/>
                    <a:gd name="T79" fmla="*/ 82 h 181"/>
                    <a:gd name="T80" fmla="*/ 32 w 136"/>
                    <a:gd name="T81" fmla="*/ 77 h 181"/>
                    <a:gd name="T82" fmla="*/ 41 w 136"/>
                    <a:gd name="T83" fmla="*/ 77 h 181"/>
                    <a:gd name="T84" fmla="*/ 41 w 136"/>
                    <a:gd name="T85" fmla="*/ 68 h 181"/>
                    <a:gd name="T86" fmla="*/ 46 w 136"/>
                    <a:gd name="T87" fmla="*/ 64 h 181"/>
                    <a:gd name="T88" fmla="*/ 46 w 136"/>
                    <a:gd name="T89" fmla="*/ 54 h 181"/>
                    <a:gd name="T90" fmla="*/ 41 w 136"/>
                    <a:gd name="T91" fmla="*/ 45 h 181"/>
                    <a:gd name="T92" fmla="*/ 37 w 136"/>
                    <a:gd name="T93" fmla="*/ 41 h 181"/>
                    <a:gd name="T94" fmla="*/ 41 w 136"/>
                    <a:gd name="T95" fmla="*/ 27 h 181"/>
                    <a:gd name="T96" fmla="*/ 50 w 136"/>
                    <a:gd name="T97" fmla="*/ 27 h 181"/>
                    <a:gd name="T98" fmla="*/ 50 w 136"/>
                    <a:gd name="T99" fmla="*/ 18 h 181"/>
                    <a:gd name="T100" fmla="*/ 59 w 136"/>
                    <a:gd name="T101" fmla="*/ 14 h 181"/>
                    <a:gd name="T102" fmla="*/ 68 w 136"/>
                    <a:gd name="T103" fmla="*/ 5 h 181"/>
                    <a:gd name="T104" fmla="*/ 77 w 136"/>
                    <a:gd name="T105" fmla="*/ 0 h 181"/>
                    <a:gd name="T106" fmla="*/ 87 w 136"/>
                    <a:gd name="T107" fmla="*/ 0 h 181"/>
                    <a:gd name="T108" fmla="*/ 96 w 136"/>
                    <a:gd name="T109" fmla="*/ 0 h 181"/>
                    <a:gd name="T110" fmla="*/ 96 w 136"/>
                    <a:gd name="T111" fmla="*/ 5 h 181"/>
                    <a:gd name="T112" fmla="*/ 96 w 136"/>
                    <a:gd name="T113" fmla="*/ 9 h 181"/>
                    <a:gd name="T114" fmla="*/ 100 w 136"/>
                    <a:gd name="T115" fmla="*/ 9 h 181"/>
                    <a:gd name="T116" fmla="*/ 118 w 136"/>
                    <a:gd name="T117" fmla="*/ 9 h 181"/>
                    <a:gd name="T118" fmla="*/ 123 w 136"/>
                    <a:gd name="T119" fmla="*/ 5 h 181"/>
                    <a:gd name="T120" fmla="*/ 127 w 136"/>
                    <a:gd name="T121" fmla="*/ 5 h 181"/>
                    <a:gd name="T122" fmla="*/ 132 w 136"/>
                    <a:gd name="T123" fmla="*/ 14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36" h="181">
                      <a:moveTo>
                        <a:pt x="132" y="14"/>
                      </a:moveTo>
                      <a:lnTo>
                        <a:pt x="132" y="14"/>
                      </a:lnTo>
                      <a:lnTo>
                        <a:pt x="132" y="18"/>
                      </a:lnTo>
                      <a:lnTo>
                        <a:pt x="136" y="18"/>
                      </a:lnTo>
                      <a:lnTo>
                        <a:pt x="136" y="18"/>
                      </a:lnTo>
                      <a:lnTo>
                        <a:pt x="136" y="18"/>
                      </a:lnTo>
                      <a:lnTo>
                        <a:pt x="136" y="18"/>
                      </a:lnTo>
                      <a:lnTo>
                        <a:pt x="136" y="18"/>
                      </a:lnTo>
                      <a:lnTo>
                        <a:pt x="132" y="18"/>
                      </a:lnTo>
                      <a:lnTo>
                        <a:pt x="132" y="23"/>
                      </a:lnTo>
                      <a:lnTo>
                        <a:pt x="132" y="23"/>
                      </a:lnTo>
                      <a:lnTo>
                        <a:pt x="132" y="23"/>
                      </a:lnTo>
                      <a:lnTo>
                        <a:pt x="132" y="23"/>
                      </a:lnTo>
                      <a:lnTo>
                        <a:pt x="127" y="23"/>
                      </a:lnTo>
                      <a:lnTo>
                        <a:pt x="127" y="23"/>
                      </a:lnTo>
                      <a:lnTo>
                        <a:pt x="127" y="23"/>
                      </a:lnTo>
                      <a:lnTo>
                        <a:pt x="123" y="27"/>
                      </a:lnTo>
                      <a:lnTo>
                        <a:pt x="123" y="27"/>
                      </a:lnTo>
                      <a:lnTo>
                        <a:pt x="123" y="27"/>
                      </a:lnTo>
                      <a:lnTo>
                        <a:pt x="123" y="27"/>
                      </a:lnTo>
                      <a:lnTo>
                        <a:pt x="123" y="27"/>
                      </a:lnTo>
                      <a:lnTo>
                        <a:pt x="123" y="27"/>
                      </a:lnTo>
                      <a:lnTo>
                        <a:pt x="123" y="27"/>
                      </a:lnTo>
                      <a:lnTo>
                        <a:pt x="123" y="32"/>
                      </a:lnTo>
                      <a:lnTo>
                        <a:pt x="123" y="32"/>
                      </a:lnTo>
                      <a:lnTo>
                        <a:pt x="118" y="32"/>
                      </a:lnTo>
                      <a:lnTo>
                        <a:pt x="118" y="32"/>
                      </a:lnTo>
                      <a:lnTo>
                        <a:pt x="114" y="32"/>
                      </a:lnTo>
                      <a:lnTo>
                        <a:pt x="114" y="36"/>
                      </a:lnTo>
                      <a:lnTo>
                        <a:pt x="114" y="41"/>
                      </a:lnTo>
                      <a:lnTo>
                        <a:pt x="114" y="41"/>
                      </a:lnTo>
                      <a:lnTo>
                        <a:pt x="114" y="41"/>
                      </a:lnTo>
                      <a:lnTo>
                        <a:pt x="118" y="41"/>
                      </a:lnTo>
                      <a:lnTo>
                        <a:pt x="118" y="41"/>
                      </a:lnTo>
                      <a:lnTo>
                        <a:pt x="118" y="45"/>
                      </a:lnTo>
                      <a:lnTo>
                        <a:pt x="118" y="45"/>
                      </a:lnTo>
                      <a:lnTo>
                        <a:pt x="114" y="45"/>
                      </a:lnTo>
                      <a:lnTo>
                        <a:pt x="114" y="45"/>
                      </a:lnTo>
                      <a:lnTo>
                        <a:pt x="109" y="50"/>
                      </a:lnTo>
                      <a:lnTo>
                        <a:pt x="109" y="50"/>
                      </a:lnTo>
                      <a:lnTo>
                        <a:pt x="109" y="54"/>
                      </a:lnTo>
                      <a:lnTo>
                        <a:pt x="109" y="54"/>
                      </a:lnTo>
                      <a:lnTo>
                        <a:pt x="109" y="54"/>
                      </a:lnTo>
                      <a:lnTo>
                        <a:pt x="109" y="54"/>
                      </a:lnTo>
                      <a:lnTo>
                        <a:pt x="105" y="54"/>
                      </a:lnTo>
                      <a:lnTo>
                        <a:pt x="105" y="59"/>
                      </a:lnTo>
                      <a:lnTo>
                        <a:pt x="105" y="59"/>
                      </a:lnTo>
                      <a:lnTo>
                        <a:pt x="105" y="64"/>
                      </a:lnTo>
                      <a:lnTo>
                        <a:pt x="105" y="64"/>
                      </a:lnTo>
                      <a:lnTo>
                        <a:pt x="105" y="64"/>
                      </a:lnTo>
                      <a:lnTo>
                        <a:pt x="105" y="64"/>
                      </a:lnTo>
                      <a:lnTo>
                        <a:pt x="100" y="68"/>
                      </a:lnTo>
                      <a:lnTo>
                        <a:pt x="100" y="73"/>
                      </a:lnTo>
                      <a:lnTo>
                        <a:pt x="96" y="77"/>
                      </a:lnTo>
                      <a:lnTo>
                        <a:pt x="96" y="82"/>
                      </a:lnTo>
                      <a:lnTo>
                        <a:pt x="91" y="86"/>
                      </a:lnTo>
                      <a:lnTo>
                        <a:pt x="91" y="86"/>
                      </a:lnTo>
                      <a:lnTo>
                        <a:pt x="91" y="91"/>
                      </a:lnTo>
                      <a:lnTo>
                        <a:pt x="91" y="104"/>
                      </a:lnTo>
                      <a:lnTo>
                        <a:pt x="82" y="113"/>
                      </a:lnTo>
                      <a:lnTo>
                        <a:pt x="82" y="118"/>
                      </a:lnTo>
                      <a:lnTo>
                        <a:pt x="82" y="123"/>
                      </a:lnTo>
                      <a:lnTo>
                        <a:pt x="82" y="123"/>
                      </a:lnTo>
                      <a:lnTo>
                        <a:pt x="82" y="123"/>
                      </a:lnTo>
                      <a:lnTo>
                        <a:pt x="87" y="127"/>
                      </a:lnTo>
                      <a:lnTo>
                        <a:pt x="87" y="127"/>
                      </a:lnTo>
                      <a:lnTo>
                        <a:pt x="87" y="132"/>
                      </a:lnTo>
                      <a:lnTo>
                        <a:pt x="82" y="132"/>
                      </a:lnTo>
                      <a:lnTo>
                        <a:pt x="82" y="132"/>
                      </a:lnTo>
                      <a:lnTo>
                        <a:pt x="77" y="145"/>
                      </a:lnTo>
                      <a:lnTo>
                        <a:pt x="77" y="150"/>
                      </a:lnTo>
                      <a:lnTo>
                        <a:pt x="77" y="154"/>
                      </a:lnTo>
                      <a:lnTo>
                        <a:pt x="73" y="154"/>
                      </a:lnTo>
                      <a:lnTo>
                        <a:pt x="73" y="154"/>
                      </a:lnTo>
                      <a:lnTo>
                        <a:pt x="73" y="154"/>
                      </a:lnTo>
                      <a:lnTo>
                        <a:pt x="73" y="159"/>
                      </a:lnTo>
                      <a:lnTo>
                        <a:pt x="68" y="159"/>
                      </a:lnTo>
                      <a:lnTo>
                        <a:pt x="68" y="159"/>
                      </a:lnTo>
                      <a:lnTo>
                        <a:pt x="68" y="163"/>
                      </a:lnTo>
                      <a:lnTo>
                        <a:pt x="73" y="163"/>
                      </a:lnTo>
                      <a:lnTo>
                        <a:pt x="73" y="163"/>
                      </a:lnTo>
                      <a:lnTo>
                        <a:pt x="73" y="163"/>
                      </a:lnTo>
                      <a:lnTo>
                        <a:pt x="68" y="168"/>
                      </a:lnTo>
                      <a:lnTo>
                        <a:pt x="68" y="168"/>
                      </a:lnTo>
                      <a:lnTo>
                        <a:pt x="68" y="168"/>
                      </a:lnTo>
                      <a:lnTo>
                        <a:pt x="68" y="172"/>
                      </a:lnTo>
                      <a:lnTo>
                        <a:pt x="68" y="177"/>
                      </a:lnTo>
                      <a:lnTo>
                        <a:pt x="64" y="177"/>
                      </a:lnTo>
                      <a:lnTo>
                        <a:pt x="64" y="177"/>
                      </a:lnTo>
                      <a:lnTo>
                        <a:pt x="64" y="177"/>
                      </a:lnTo>
                      <a:lnTo>
                        <a:pt x="64" y="181"/>
                      </a:lnTo>
                      <a:lnTo>
                        <a:pt x="64" y="181"/>
                      </a:lnTo>
                      <a:lnTo>
                        <a:pt x="64" y="181"/>
                      </a:lnTo>
                      <a:lnTo>
                        <a:pt x="64" y="177"/>
                      </a:lnTo>
                      <a:lnTo>
                        <a:pt x="59" y="177"/>
                      </a:lnTo>
                      <a:lnTo>
                        <a:pt x="64" y="177"/>
                      </a:lnTo>
                      <a:lnTo>
                        <a:pt x="64" y="177"/>
                      </a:lnTo>
                      <a:lnTo>
                        <a:pt x="64" y="177"/>
                      </a:lnTo>
                      <a:lnTo>
                        <a:pt x="59" y="177"/>
                      </a:lnTo>
                      <a:lnTo>
                        <a:pt x="55" y="177"/>
                      </a:lnTo>
                      <a:lnTo>
                        <a:pt x="55" y="177"/>
                      </a:lnTo>
                      <a:lnTo>
                        <a:pt x="55" y="177"/>
                      </a:lnTo>
                      <a:lnTo>
                        <a:pt x="55" y="172"/>
                      </a:lnTo>
                      <a:lnTo>
                        <a:pt x="55" y="172"/>
                      </a:lnTo>
                      <a:lnTo>
                        <a:pt x="55" y="172"/>
                      </a:lnTo>
                      <a:lnTo>
                        <a:pt x="50" y="168"/>
                      </a:lnTo>
                      <a:lnTo>
                        <a:pt x="50" y="168"/>
                      </a:lnTo>
                      <a:lnTo>
                        <a:pt x="50" y="168"/>
                      </a:lnTo>
                      <a:lnTo>
                        <a:pt x="50" y="168"/>
                      </a:lnTo>
                      <a:lnTo>
                        <a:pt x="46" y="168"/>
                      </a:lnTo>
                      <a:lnTo>
                        <a:pt x="46" y="163"/>
                      </a:lnTo>
                      <a:lnTo>
                        <a:pt x="46" y="163"/>
                      </a:lnTo>
                      <a:lnTo>
                        <a:pt x="46" y="163"/>
                      </a:lnTo>
                      <a:lnTo>
                        <a:pt x="46" y="163"/>
                      </a:lnTo>
                      <a:lnTo>
                        <a:pt x="46" y="159"/>
                      </a:lnTo>
                      <a:lnTo>
                        <a:pt x="50" y="159"/>
                      </a:lnTo>
                      <a:lnTo>
                        <a:pt x="50" y="154"/>
                      </a:lnTo>
                      <a:lnTo>
                        <a:pt x="50" y="154"/>
                      </a:lnTo>
                      <a:lnTo>
                        <a:pt x="50" y="154"/>
                      </a:lnTo>
                      <a:lnTo>
                        <a:pt x="50" y="150"/>
                      </a:lnTo>
                      <a:lnTo>
                        <a:pt x="46" y="150"/>
                      </a:lnTo>
                      <a:lnTo>
                        <a:pt x="46" y="145"/>
                      </a:lnTo>
                      <a:lnTo>
                        <a:pt x="41" y="145"/>
                      </a:lnTo>
                      <a:lnTo>
                        <a:pt x="41" y="145"/>
                      </a:lnTo>
                      <a:lnTo>
                        <a:pt x="41" y="145"/>
                      </a:lnTo>
                      <a:lnTo>
                        <a:pt x="41" y="145"/>
                      </a:lnTo>
                      <a:lnTo>
                        <a:pt x="37" y="145"/>
                      </a:lnTo>
                      <a:lnTo>
                        <a:pt x="32" y="141"/>
                      </a:lnTo>
                      <a:lnTo>
                        <a:pt x="32" y="141"/>
                      </a:lnTo>
                      <a:lnTo>
                        <a:pt x="32" y="136"/>
                      </a:lnTo>
                      <a:lnTo>
                        <a:pt x="32" y="136"/>
                      </a:lnTo>
                      <a:lnTo>
                        <a:pt x="32" y="136"/>
                      </a:lnTo>
                      <a:lnTo>
                        <a:pt x="32" y="132"/>
                      </a:lnTo>
                      <a:lnTo>
                        <a:pt x="32" y="132"/>
                      </a:lnTo>
                      <a:lnTo>
                        <a:pt x="32" y="132"/>
                      </a:lnTo>
                      <a:lnTo>
                        <a:pt x="28" y="127"/>
                      </a:lnTo>
                      <a:lnTo>
                        <a:pt x="28" y="127"/>
                      </a:lnTo>
                      <a:lnTo>
                        <a:pt x="18" y="123"/>
                      </a:lnTo>
                      <a:lnTo>
                        <a:pt x="18" y="123"/>
                      </a:lnTo>
                      <a:lnTo>
                        <a:pt x="18" y="118"/>
                      </a:lnTo>
                      <a:lnTo>
                        <a:pt x="18" y="118"/>
                      </a:lnTo>
                      <a:lnTo>
                        <a:pt x="18" y="113"/>
                      </a:lnTo>
                      <a:lnTo>
                        <a:pt x="18" y="109"/>
                      </a:lnTo>
                      <a:lnTo>
                        <a:pt x="14" y="104"/>
                      </a:lnTo>
                      <a:lnTo>
                        <a:pt x="14" y="104"/>
                      </a:lnTo>
                      <a:lnTo>
                        <a:pt x="9" y="104"/>
                      </a:lnTo>
                      <a:lnTo>
                        <a:pt x="9" y="100"/>
                      </a:lnTo>
                      <a:lnTo>
                        <a:pt x="0" y="86"/>
                      </a:lnTo>
                      <a:lnTo>
                        <a:pt x="0" y="86"/>
                      </a:lnTo>
                      <a:lnTo>
                        <a:pt x="0" y="86"/>
                      </a:lnTo>
                      <a:lnTo>
                        <a:pt x="0" y="82"/>
                      </a:lnTo>
                      <a:lnTo>
                        <a:pt x="5" y="82"/>
                      </a:lnTo>
                      <a:lnTo>
                        <a:pt x="14" y="82"/>
                      </a:lnTo>
                      <a:lnTo>
                        <a:pt x="14" y="82"/>
                      </a:lnTo>
                      <a:lnTo>
                        <a:pt x="14" y="82"/>
                      </a:lnTo>
                      <a:lnTo>
                        <a:pt x="18" y="82"/>
                      </a:lnTo>
                      <a:lnTo>
                        <a:pt x="23" y="82"/>
                      </a:lnTo>
                      <a:lnTo>
                        <a:pt x="23" y="82"/>
                      </a:lnTo>
                      <a:lnTo>
                        <a:pt x="23" y="82"/>
                      </a:lnTo>
                      <a:lnTo>
                        <a:pt x="28" y="82"/>
                      </a:lnTo>
                      <a:lnTo>
                        <a:pt x="28" y="82"/>
                      </a:lnTo>
                      <a:lnTo>
                        <a:pt x="32" y="82"/>
                      </a:lnTo>
                      <a:lnTo>
                        <a:pt x="32" y="77"/>
                      </a:lnTo>
                      <a:lnTo>
                        <a:pt x="32" y="77"/>
                      </a:lnTo>
                      <a:lnTo>
                        <a:pt x="37" y="77"/>
                      </a:lnTo>
                      <a:lnTo>
                        <a:pt x="41" y="77"/>
                      </a:lnTo>
                      <a:lnTo>
                        <a:pt x="41" y="77"/>
                      </a:lnTo>
                      <a:lnTo>
                        <a:pt x="41" y="77"/>
                      </a:lnTo>
                      <a:lnTo>
                        <a:pt x="46" y="77"/>
                      </a:lnTo>
                      <a:lnTo>
                        <a:pt x="41" y="77"/>
                      </a:lnTo>
                      <a:lnTo>
                        <a:pt x="41" y="73"/>
                      </a:lnTo>
                      <a:lnTo>
                        <a:pt x="41" y="68"/>
                      </a:lnTo>
                      <a:lnTo>
                        <a:pt x="41" y="68"/>
                      </a:lnTo>
                      <a:lnTo>
                        <a:pt x="41" y="68"/>
                      </a:lnTo>
                      <a:lnTo>
                        <a:pt x="41" y="64"/>
                      </a:lnTo>
                      <a:lnTo>
                        <a:pt x="46" y="64"/>
                      </a:lnTo>
                      <a:lnTo>
                        <a:pt x="46" y="59"/>
                      </a:lnTo>
                      <a:lnTo>
                        <a:pt x="46" y="59"/>
                      </a:lnTo>
                      <a:lnTo>
                        <a:pt x="46" y="59"/>
                      </a:lnTo>
                      <a:lnTo>
                        <a:pt x="46" y="54"/>
                      </a:lnTo>
                      <a:lnTo>
                        <a:pt x="46" y="54"/>
                      </a:lnTo>
                      <a:lnTo>
                        <a:pt x="41" y="50"/>
                      </a:lnTo>
                      <a:lnTo>
                        <a:pt x="41" y="50"/>
                      </a:lnTo>
                      <a:lnTo>
                        <a:pt x="41" y="45"/>
                      </a:lnTo>
                      <a:lnTo>
                        <a:pt x="37" y="45"/>
                      </a:lnTo>
                      <a:lnTo>
                        <a:pt x="37" y="41"/>
                      </a:lnTo>
                      <a:lnTo>
                        <a:pt x="37" y="41"/>
                      </a:lnTo>
                      <a:lnTo>
                        <a:pt x="37" y="41"/>
                      </a:lnTo>
                      <a:lnTo>
                        <a:pt x="37" y="36"/>
                      </a:lnTo>
                      <a:lnTo>
                        <a:pt x="37" y="36"/>
                      </a:lnTo>
                      <a:lnTo>
                        <a:pt x="41" y="32"/>
                      </a:lnTo>
                      <a:lnTo>
                        <a:pt x="41" y="27"/>
                      </a:lnTo>
                      <a:lnTo>
                        <a:pt x="46" y="27"/>
                      </a:lnTo>
                      <a:lnTo>
                        <a:pt x="46" y="27"/>
                      </a:lnTo>
                      <a:lnTo>
                        <a:pt x="46" y="27"/>
                      </a:lnTo>
                      <a:lnTo>
                        <a:pt x="50" y="27"/>
                      </a:lnTo>
                      <a:lnTo>
                        <a:pt x="50" y="27"/>
                      </a:lnTo>
                      <a:lnTo>
                        <a:pt x="50" y="27"/>
                      </a:lnTo>
                      <a:lnTo>
                        <a:pt x="50" y="23"/>
                      </a:lnTo>
                      <a:lnTo>
                        <a:pt x="50" y="18"/>
                      </a:lnTo>
                      <a:lnTo>
                        <a:pt x="55" y="18"/>
                      </a:lnTo>
                      <a:lnTo>
                        <a:pt x="55" y="18"/>
                      </a:lnTo>
                      <a:lnTo>
                        <a:pt x="59" y="14"/>
                      </a:lnTo>
                      <a:lnTo>
                        <a:pt x="59" y="14"/>
                      </a:lnTo>
                      <a:lnTo>
                        <a:pt x="59" y="9"/>
                      </a:lnTo>
                      <a:lnTo>
                        <a:pt x="64" y="9"/>
                      </a:lnTo>
                      <a:lnTo>
                        <a:pt x="64" y="5"/>
                      </a:lnTo>
                      <a:lnTo>
                        <a:pt x="68" y="5"/>
                      </a:lnTo>
                      <a:lnTo>
                        <a:pt x="68" y="0"/>
                      </a:lnTo>
                      <a:lnTo>
                        <a:pt x="68" y="0"/>
                      </a:lnTo>
                      <a:lnTo>
                        <a:pt x="73" y="0"/>
                      </a:lnTo>
                      <a:lnTo>
                        <a:pt x="77" y="0"/>
                      </a:lnTo>
                      <a:lnTo>
                        <a:pt x="77" y="0"/>
                      </a:lnTo>
                      <a:lnTo>
                        <a:pt x="82" y="0"/>
                      </a:lnTo>
                      <a:lnTo>
                        <a:pt x="82" y="0"/>
                      </a:lnTo>
                      <a:lnTo>
                        <a:pt x="87" y="0"/>
                      </a:lnTo>
                      <a:lnTo>
                        <a:pt x="87" y="0"/>
                      </a:lnTo>
                      <a:lnTo>
                        <a:pt x="91" y="0"/>
                      </a:lnTo>
                      <a:lnTo>
                        <a:pt x="91" y="0"/>
                      </a:lnTo>
                      <a:lnTo>
                        <a:pt x="96" y="0"/>
                      </a:lnTo>
                      <a:lnTo>
                        <a:pt x="96" y="5"/>
                      </a:lnTo>
                      <a:lnTo>
                        <a:pt x="96" y="5"/>
                      </a:lnTo>
                      <a:lnTo>
                        <a:pt x="96" y="5"/>
                      </a:lnTo>
                      <a:lnTo>
                        <a:pt x="96" y="5"/>
                      </a:lnTo>
                      <a:lnTo>
                        <a:pt x="96" y="5"/>
                      </a:lnTo>
                      <a:lnTo>
                        <a:pt x="96" y="9"/>
                      </a:lnTo>
                      <a:lnTo>
                        <a:pt x="96" y="9"/>
                      </a:lnTo>
                      <a:lnTo>
                        <a:pt x="96" y="9"/>
                      </a:lnTo>
                      <a:lnTo>
                        <a:pt x="96" y="9"/>
                      </a:lnTo>
                      <a:lnTo>
                        <a:pt x="100" y="9"/>
                      </a:lnTo>
                      <a:lnTo>
                        <a:pt x="100" y="9"/>
                      </a:lnTo>
                      <a:lnTo>
                        <a:pt x="100" y="9"/>
                      </a:lnTo>
                      <a:lnTo>
                        <a:pt x="105" y="9"/>
                      </a:lnTo>
                      <a:lnTo>
                        <a:pt x="105" y="9"/>
                      </a:lnTo>
                      <a:lnTo>
                        <a:pt x="114" y="9"/>
                      </a:lnTo>
                      <a:lnTo>
                        <a:pt x="118" y="9"/>
                      </a:lnTo>
                      <a:lnTo>
                        <a:pt x="118" y="9"/>
                      </a:lnTo>
                      <a:lnTo>
                        <a:pt x="118" y="9"/>
                      </a:lnTo>
                      <a:lnTo>
                        <a:pt x="118" y="5"/>
                      </a:lnTo>
                      <a:lnTo>
                        <a:pt x="123" y="5"/>
                      </a:lnTo>
                      <a:lnTo>
                        <a:pt x="123" y="5"/>
                      </a:lnTo>
                      <a:lnTo>
                        <a:pt x="123" y="5"/>
                      </a:lnTo>
                      <a:lnTo>
                        <a:pt x="123" y="5"/>
                      </a:lnTo>
                      <a:lnTo>
                        <a:pt x="127" y="5"/>
                      </a:lnTo>
                      <a:lnTo>
                        <a:pt x="127" y="5"/>
                      </a:lnTo>
                      <a:lnTo>
                        <a:pt x="132" y="5"/>
                      </a:lnTo>
                      <a:lnTo>
                        <a:pt x="132" y="9"/>
                      </a:lnTo>
                      <a:lnTo>
                        <a:pt x="132" y="14"/>
                      </a:lnTo>
                      <a:lnTo>
                        <a:pt x="132" y="14"/>
                      </a:lnTo>
                      <a:lnTo>
                        <a:pt x="132" y="1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1" name="Freeform 19">
                  <a:extLst>
                    <a:ext uri="{FF2B5EF4-FFF2-40B4-BE49-F238E27FC236}">
                      <a16:creationId xmlns:a16="http://schemas.microsoft.com/office/drawing/2014/main" id="{571A3B28-3CF0-480E-A1DF-8ACE8096EDB6}"/>
                    </a:ext>
                  </a:extLst>
                </p:cNvPr>
                <p:cNvSpPr>
                  <a:spLocks noEditPoints="1"/>
                </p:cNvSpPr>
                <p:nvPr/>
              </p:nvSpPr>
              <p:spPr bwMode="auto">
                <a:xfrm>
                  <a:off x="2150273" y="4846770"/>
                  <a:ext cx="562606" cy="480936"/>
                </a:xfrm>
                <a:custGeom>
                  <a:avLst/>
                  <a:gdLst>
                    <a:gd name="T0" fmla="*/ 118 w 186"/>
                    <a:gd name="T1" fmla="*/ 9 h 159"/>
                    <a:gd name="T2" fmla="*/ 118 w 186"/>
                    <a:gd name="T3" fmla="*/ 4 h 159"/>
                    <a:gd name="T4" fmla="*/ 123 w 186"/>
                    <a:gd name="T5" fmla="*/ 4 h 159"/>
                    <a:gd name="T6" fmla="*/ 73 w 186"/>
                    <a:gd name="T7" fmla="*/ 23 h 159"/>
                    <a:gd name="T8" fmla="*/ 73 w 186"/>
                    <a:gd name="T9" fmla="*/ 27 h 159"/>
                    <a:gd name="T10" fmla="*/ 68 w 186"/>
                    <a:gd name="T11" fmla="*/ 23 h 159"/>
                    <a:gd name="T12" fmla="*/ 68 w 186"/>
                    <a:gd name="T13" fmla="*/ 154 h 159"/>
                    <a:gd name="T14" fmla="*/ 64 w 186"/>
                    <a:gd name="T15" fmla="*/ 140 h 159"/>
                    <a:gd name="T16" fmla="*/ 64 w 186"/>
                    <a:gd name="T17" fmla="*/ 127 h 159"/>
                    <a:gd name="T18" fmla="*/ 68 w 186"/>
                    <a:gd name="T19" fmla="*/ 131 h 159"/>
                    <a:gd name="T20" fmla="*/ 77 w 186"/>
                    <a:gd name="T21" fmla="*/ 122 h 159"/>
                    <a:gd name="T22" fmla="*/ 82 w 186"/>
                    <a:gd name="T23" fmla="*/ 113 h 159"/>
                    <a:gd name="T24" fmla="*/ 91 w 186"/>
                    <a:gd name="T25" fmla="*/ 104 h 159"/>
                    <a:gd name="T26" fmla="*/ 86 w 186"/>
                    <a:gd name="T27" fmla="*/ 100 h 159"/>
                    <a:gd name="T28" fmla="*/ 104 w 186"/>
                    <a:gd name="T29" fmla="*/ 91 h 159"/>
                    <a:gd name="T30" fmla="*/ 114 w 186"/>
                    <a:gd name="T31" fmla="*/ 81 h 159"/>
                    <a:gd name="T32" fmla="*/ 118 w 186"/>
                    <a:gd name="T33" fmla="*/ 68 h 159"/>
                    <a:gd name="T34" fmla="*/ 127 w 186"/>
                    <a:gd name="T35" fmla="*/ 54 h 159"/>
                    <a:gd name="T36" fmla="*/ 141 w 186"/>
                    <a:gd name="T37" fmla="*/ 50 h 159"/>
                    <a:gd name="T38" fmla="*/ 163 w 186"/>
                    <a:gd name="T39" fmla="*/ 50 h 159"/>
                    <a:gd name="T40" fmla="*/ 182 w 186"/>
                    <a:gd name="T41" fmla="*/ 45 h 159"/>
                    <a:gd name="T42" fmla="*/ 177 w 186"/>
                    <a:gd name="T43" fmla="*/ 27 h 159"/>
                    <a:gd name="T44" fmla="*/ 163 w 186"/>
                    <a:gd name="T45" fmla="*/ 32 h 159"/>
                    <a:gd name="T46" fmla="*/ 145 w 186"/>
                    <a:gd name="T47" fmla="*/ 32 h 159"/>
                    <a:gd name="T48" fmla="*/ 136 w 186"/>
                    <a:gd name="T49" fmla="*/ 36 h 159"/>
                    <a:gd name="T50" fmla="*/ 123 w 186"/>
                    <a:gd name="T51" fmla="*/ 36 h 159"/>
                    <a:gd name="T52" fmla="*/ 109 w 186"/>
                    <a:gd name="T53" fmla="*/ 9 h 159"/>
                    <a:gd name="T54" fmla="*/ 100 w 186"/>
                    <a:gd name="T55" fmla="*/ 9 h 159"/>
                    <a:gd name="T56" fmla="*/ 104 w 186"/>
                    <a:gd name="T57" fmla="*/ 13 h 159"/>
                    <a:gd name="T58" fmla="*/ 86 w 186"/>
                    <a:gd name="T59" fmla="*/ 32 h 159"/>
                    <a:gd name="T60" fmla="*/ 77 w 186"/>
                    <a:gd name="T61" fmla="*/ 50 h 159"/>
                    <a:gd name="T62" fmla="*/ 55 w 186"/>
                    <a:gd name="T63" fmla="*/ 68 h 159"/>
                    <a:gd name="T64" fmla="*/ 45 w 186"/>
                    <a:gd name="T65" fmla="*/ 77 h 159"/>
                    <a:gd name="T66" fmla="*/ 18 w 186"/>
                    <a:gd name="T67" fmla="*/ 86 h 159"/>
                    <a:gd name="T68" fmla="*/ 9 w 186"/>
                    <a:gd name="T69" fmla="*/ 91 h 159"/>
                    <a:gd name="T70" fmla="*/ 9 w 186"/>
                    <a:gd name="T71" fmla="*/ 95 h 159"/>
                    <a:gd name="T72" fmla="*/ 14 w 186"/>
                    <a:gd name="T73" fmla="*/ 95 h 159"/>
                    <a:gd name="T74" fmla="*/ 36 w 186"/>
                    <a:gd name="T75" fmla="*/ 86 h 159"/>
                    <a:gd name="T76" fmla="*/ 41 w 186"/>
                    <a:gd name="T77" fmla="*/ 86 h 159"/>
                    <a:gd name="T78" fmla="*/ 41 w 186"/>
                    <a:gd name="T79" fmla="*/ 95 h 159"/>
                    <a:gd name="T80" fmla="*/ 41 w 186"/>
                    <a:gd name="T81" fmla="*/ 100 h 159"/>
                    <a:gd name="T82" fmla="*/ 41 w 186"/>
                    <a:gd name="T83" fmla="*/ 104 h 159"/>
                    <a:gd name="T84" fmla="*/ 50 w 186"/>
                    <a:gd name="T85" fmla="*/ 113 h 159"/>
                    <a:gd name="T86" fmla="*/ 55 w 186"/>
                    <a:gd name="T87" fmla="*/ 118 h 159"/>
                    <a:gd name="T88" fmla="*/ 45 w 186"/>
                    <a:gd name="T89" fmla="*/ 122 h 159"/>
                    <a:gd name="T90" fmla="*/ 45 w 186"/>
                    <a:gd name="T91" fmla="*/ 122 h 159"/>
                    <a:gd name="T92" fmla="*/ 45 w 186"/>
                    <a:gd name="T93" fmla="*/ 127 h 159"/>
                    <a:gd name="T94" fmla="*/ 45 w 186"/>
                    <a:gd name="T95" fmla="*/ 131 h 159"/>
                    <a:gd name="T96" fmla="*/ 45 w 186"/>
                    <a:gd name="T97" fmla="*/ 136 h 159"/>
                    <a:gd name="T98" fmla="*/ 45 w 186"/>
                    <a:gd name="T99" fmla="*/ 140 h 159"/>
                    <a:gd name="T100" fmla="*/ 45 w 186"/>
                    <a:gd name="T101" fmla="*/ 159 h 159"/>
                    <a:gd name="T102" fmla="*/ 50 w 186"/>
                    <a:gd name="T103" fmla="*/ 154 h 159"/>
                    <a:gd name="T104" fmla="*/ 55 w 186"/>
                    <a:gd name="T105" fmla="*/ 154 h 159"/>
                    <a:gd name="T106" fmla="*/ 68 w 186"/>
                    <a:gd name="T107" fmla="*/ 154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86" h="159">
                      <a:moveTo>
                        <a:pt x="123" y="4"/>
                      </a:moveTo>
                      <a:lnTo>
                        <a:pt x="123" y="4"/>
                      </a:lnTo>
                      <a:lnTo>
                        <a:pt x="123" y="4"/>
                      </a:lnTo>
                      <a:lnTo>
                        <a:pt x="123" y="4"/>
                      </a:lnTo>
                      <a:lnTo>
                        <a:pt x="118" y="9"/>
                      </a:lnTo>
                      <a:lnTo>
                        <a:pt x="118" y="9"/>
                      </a:lnTo>
                      <a:lnTo>
                        <a:pt x="114" y="9"/>
                      </a:lnTo>
                      <a:lnTo>
                        <a:pt x="114" y="9"/>
                      </a:lnTo>
                      <a:lnTo>
                        <a:pt x="114" y="4"/>
                      </a:lnTo>
                      <a:lnTo>
                        <a:pt x="118" y="4"/>
                      </a:lnTo>
                      <a:lnTo>
                        <a:pt x="118" y="4"/>
                      </a:lnTo>
                      <a:lnTo>
                        <a:pt x="118" y="4"/>
                      </a:lnTo>
                      <a:lnTo>
                        <a:pt x="118" y="4"/>
                      </a:lnTo>
                      <a:lnTo>
                        <a:pt x="118" y="4"/>
                      </a:lnTo>
                      <a:lnTo>
                        <a:pt x="118" y="0"/>
                      </a:lnTo>
                      <a:lnTo>
                        <a:pt x="118" y="0"/>
                      </a:lnTo>
                      <a:lnTo>
                        <a:pt x="123" y="0"/>
                      </a:lnTo>
                      <a:lnTo>
                        <a:pt x="123" y="4"/>
                      </a:lnTo>
                      <a:lnTo>
                        <a:pt x="123" y="4"/>
                      </a:lnTo>
                      <a:lnTo>
                        <a:pt x="123" y="4"/>
                      </a:lnTo>
                      <a:lnTo>
                        <a:pt x="123" y="4"/>
                      </a:lnTo>
                      <a:moveTo>
                        <a:pt x="73" y="18"/>
                      </a:moveTo>
                      <a:lnTo>
                        <a:pt x="73" y="18"/>
                      </a:lnTo>
                      <a:lnTo>
                        <a:pt x="73" y="23"/>
                      </a:lnTo>
                      <a:lnTo>
                        <a:pt x="73" y="23"/>
                      </a:lnTo>
                      <a:lnTo>
                        <a:pt x="73" y="23"/>
                      </a:lnTo>
                      <a:lnTo>
                        <a:pt x="73" y="23"/>
                      </a:lnTo>
                      <a:lnTo>
                        <a:pt x="73" y="23"/>
                      </a:lnTo>
                      <a:lnTo>
                        <a:pt x="73" y="23"/>
                      </a:lnTo>
                      <a:lnTo>
                        <a:pt x="73" y="27"/>
                      </a:lnTo>
                      <a:lnTo>
                        <a:pt x="68" y="27"/>
                      </a:lnTo>
                      <a:lnTo>
                        <a:pt x="68" y="27"/>
                      </a:lnTo>
                      <a:lnTo>
                        <a:pt x="68" y="23"/>
                      </a:lnTo>
                      <a:lnTo>
                        <a:pt x="68" y="23"/>
                      </a:lnTo>
                      <a:lnTo>
                        <a:pt x="68" y="23"/>
                      </a:lnTo>
                      <a:lnTo>
                        <a:pt x="68" y="23"/>
                      </a:lnTo>
                      <a:lnTo>
                        <a:pt x="73" y="23"/>
                      </a:lnTo>
                      <a:lnTo>
                        <a:pt x="73" y="23"/>
                      </a:lnTo>
                      <a:lnTo>
                        <a:pt x="73" y="18"/>
                      </a:lnTo>
                      <a:lnTo>
                        <a:pt x="73" y="18"/>
                      </a:lnTo>
                      <a:lnTo>
                        <a:pt x="73" y="18"/>
                      </a:lnTo>
                      <a:moveTo>
                        <a:pt x="68" y="154"/>
                      </a:moveTo>
                      <a:lnTo>
                        <a:pt x="68" y="154"/>
                      </a:lnTo>
                      <a:lnTo>
                        <a:pt x="68" y="150"/>
                      </a:lnTo>
                      <a:lnTo>
                        <a:pt x="68" y="150"/>
                      </a:lnTo>
                      <a:lnTo>
                        <a:pt x="68" y="145"/>
                      </a:lnTo>
                      <a:lnTo>
                        <a:pt x="64" y="140"/>
                      </a:lnTo>
                      <a:lnTo>
                        <a:pt x="64" y="140"/>
                      </a:lnTo>
                      <a:lnTo>
                        <a:pt x="64" y="140"/>
                      </a:lnTo>
                      <a:lnTo>
                        <a:pt x="64" y="136"/>
                      </a:lnTo>
                      <a:lnTo>
                        <a:pt x="64" y="136"/>
                      </a:lnTo>
                      <a:lnTo>
                        <a:pt x="64" y="136"/>
                      </a:lnTo>
                      <a:lnTo>
                        <a:pt x="64" y="131"/>
                      </a:lnTo>
                      <a:lnTo>
                        <a:pt x="64" y="127"/>
                      </a:lnTo>
                      <a:lnTo>
                        <a:pt x="64" y="127"/>
                      </a:lnTo>
                      <a:lnTo>
                        <a:pt x="64" y="127"/>
                      </a:lnTo>
                      <a:lnTo>
                        <a:pt x="64" y="127"/>
                      </a:lnTo>
                      <a:lnTo>
                        <a:pt x="68" y="131"/>
                      </a:lnTo>
                      <a:lnTo>
                        <a:pt x="68" y="131"/>
                      </a:lnTo>
                      <a:lnTo>
                        <a:pt x="68" y="131"/>
                      </a:lnTo>
                      <a:lnTo>
                        <a:pt x="73" y="131"/>
                      </a:lnTo>
                      <a:lnTo>
                        <a:pt x="73" y="127"/>
                      </a:lnTo>
                      <a:lnTo>
                        <a:pt x="73" y="127"/>
                      </a:lnTo>
                      <a:lnTo>
                        <a:pt x="77" y="122"/>
                      </a:lnTo>
                      <a:lnTo>
                        <a:pt x="77" y="122"/>
                      </a:lnTo>
                      <a:lnTo>
                        <a:pt x="77" y="122"/>
                      </a:lnTo>
                      <a:lnTo>
                        <a:pt x="77" y="122"/>
                      </a:lnTo>
                      <a:lnTo>
                        <a:pt x="77" y="122"/>
                      </a:lnTo>
                      <a:lnTo>
                        <a:pt x="82" y="118"/>
                      </a:lnTo>
                      <a:lnTo>
                        <a:pt x="82" y="118"/>
                      </a:lnTo>
                      <a:lnTo>
                        <a:pt x="82" y="118"/>
                      </a:lnTo>
                      <a:lnTo>
                        <a:pt x="82" y="113"/>
                      </a:lnTo>
                      <a:lnTo>
                        <a:pt x="91" y="113"/>
                      </a:lnTo>
                      <a:lnTo>
                        <a:pt x="91" y="109"/>
                      </a:lnTo>
                      <a:lnTo>
                        <a:pt x="95" y="109"/>
                      </a:lnTo>
                      <a:lnTo>
                        <a:pt x="91" y="109"/>
                      </a:lnTo>
                      <a:lnTo>
                        <a:pt x="91" y="104"/>
                      </a:lnTo>
                      <a:lnTo>
                        <a:pt x="91" y="104"/>
                      </a:lnTo>
                      <a:lnTo>
                        <a:pt x="91" y="104"/>
                      </a:lnTo>
                      <a:lnTo>
                        <a:pt x="91" y="104"/>
                      </a:lnTo>
                      <a:lnTo>
                        <a:pt x="86" y="100"/>
                      </a:lnTo>
                      <a:lnTo>
                        <a:pt x="86" y="100"/>
                      </a:lnTo>
                      <a:lnTo>
                        <a:pt x="86" y="100"/>
                      </a:lnTo>
                      <a:lnTo>
                        <a:pt x="86" y="100"/>
                      </a:lnTo>
                      <a:lnTo>
                        <a:pt x="86" y="95"/>
                      </a:lnTo>
                      <a:lnTo>
                        <a:pt x="86" y="95"/>
                      </a:lnTo>
                      <a:lnTo>
                        <a:pt x="86" y="91"/>
                      </a:lnTo>
                      <a:lnTo>
                        <a:pt x="86" y="91"/>
                      </a:lnTo>
                      <a:lnTo>
                        <a:pt x="100" y="91"/>
                      </a:lnTo>
                      <a:lnTo>
                        <a:pt x="104" y="91"/>
                      </a:lnTo>
                      <a:lnTo>
                        <a:pt x="104" y="91"/>
                      </a:lnTo>
                      <a:lnTo>
                        <a:pt x="109" y="91"/>
                      </a:lnTo>
                      <a:lnTo>
                        <a:pt x="114" y="86"/>
                      </a:lnTo>
                      <a:lnTo>
                        <a:pt x="114" y="86"/>
                      </a:lnTo>
                      <a:lnTo>
                        <a:pt x="114" y="81"/>
                      </a:lnTo>
                      <a:lnTo>
                        <a:pt x="114" y="81"/>
                      </a:lnTo>
                      <a:lnTo>
                        <a:pt x="114" y="81"/>
                      </a:lnTo>
                      <a:lnTo>
                        <a:pt x="114" y="77"/>
                      </a:lnTo>
                      <a:lnTo>
                        <a:pt x="114" y="77"/>
                      </a:lnTo>
                      <a:lnTo>
                        <a:pt x="118" y="72"/>
                      </a:lnTo>
                      <a:lnTo>
                        <a:pt x="118" y="72"/>
                      </a:lnTo>
                      <a:lnTo>
                        <a:pt x="118" y="68"/>
                      </a:lnTo>
                      <a:lnTo>
                        <a:pt x="123" y="68"/>
                      </a:lnTo>
                      <a:lnTo>
                        <a:pt x="123" y="68"/>
                      </a:lnTo>
                      <a:lnTo>
                        <a:pt x="127" y="59"/>
                      </a:lnTo>
                      <a:lnTo>
                        <a:pt x="127" y="59"/>
                      </a:lnTo>
                      <a:lnTo>
                        <a:pt x="127" y="54"/>
                      </a:lnTo>
                      <a:lnTo>
                        <a:pt x="127" y="54"/>
                      </a:lnTo>
                      <a:lnTo>
                        <a:pt x="132" y="54"/>
                      </a:lnTo>
                      <a:lnTo>
                        <a:pt x="132" y="54"/>
                      </a:lnTo>
                      <a:lnTo>
                        <a:pt x="136" y="54"/>
                      </a:lnTo>
                      <a:lnTo>
                        <a:pt x="136" y="54"/>
                      </a:lnTo>
                      <a:lnTo>
                        <a:pt x="136" y="54"/>
                      </a:lnTo>
                      <a:lnTo>
                        <a:pt x="141" y="50"/>
                      </a:lnTo>
                      <a:lnTo>
                        <a:pt x="141" y="50"/>
                      </a:lnTo>
                      <a:lnTo>
                        <a:pt x="145" y="50"/>
                      </a:lnTo>
                      <a:lnTo>
                        <a:pt x="145" y="50"/>
                      </a:lnTo>
                      <a:lnTo>
                        <a:pt x="150" y="50"/>
                      </a:lnTo>
                      <a:lnTo>
                        <a:pt x="159" y="50"/>
                      </a:lnTo>
                      <a:lnTo>
                        <a:pt x="163" y="50"/>
                      </a:lnTo>
                      <a:lnTo>
                        <a:pt x="163" y="50"/>
                      </a:lnTo>
                      <a:lnTo>
                        <a:pt x="168" y="50"/>
                      </a:lnTo>
                      <a:lnTo>
                        <a:pt x="172" y="50"/>
                      </a:lnTo>
                      <a:lnTo>
                        <a:pt x="182" y="50"/>
                      </a:lnTo>
                      <a:lnTo>
                        <a:pt x="182" y="45"/>
                      </a:lnTo>
                      <a:lnTo>
                        <a:pt x="182" y="45"/>
                      </a:lnTo>
                      <a:lnTo>
                        <a:pt x="186" y="41"/>
                      </a:lnTo>
                      <a:lnTo>
                        <a:pt x="182" y="32"/>
                      </a:lnTo>
                      <a:lnTo>
                        <a:pt x="182" y="27"/>
                      </a:lnTo>
                      <a:lnTo>
                        <a:pt x="182" y="27"/>
                      </a:lnTo>
                      <a:lnTo>
                        <a:pt x="177" y="27"/>
                      </a:lnTo>
                      <a:lnTo>
                        <a:pt x="177" y="27"/>
                      </a:lnTo>
                      <a:lnTo>
                        <a:pt x="172" y="27"/>
                      </a:lnTo>
                      <a:lnTo>
                        <a:pt x="172" y="32"/>
                      </a:lnTo>
                      <a:lnTo>
                        <a:pt x="172" y="32"/>
                      </a:lnTo>
                      <a:lnTo>
                        <a:pt x="168" y="32"/>
                      </a:lnTo>
                      <a:lnTo>
                        <a:pt x="168" y="32"/>
                      </a:lnTo>
                      <a:lnTo>
                        <a:pt x="163" y="32"/>
                      </a:lnTo>
                      <a:lnTo>
                        <a:pt x="159" y="32"/>
                      </a:lnTo>
                      <a:lnTo>
                        <a:pt x="159" y="32"/>
                      </a:lnTo>
                      <a:lnTo>
                        <a:pt x="150" y="32"/>
                      </a:lnTo>
                      <a:lnTo>
                        <a:pt x="145" y="32"/>
                      </a:lnTo>
                      <a:lnTo>
                        <a:pt x="145" y="32"/>
                      </a:lnTo>
                      <a:lnTo>
                        <a:pt x="145" y="32"/>
                      </a:lnTo>
                      <a:lnTo>
                        <a:pt x="145" y="32"/>
                      </a:lnTo>
                      <a:lnTo>
                        <a:pt x="141" y="32"/>
                      </a:lnTo>
                      <a:lnTo>
                        <a:pt x="141" y="32"/>
                      </a:lnTo>
                      <a:lnTo>
                        <a:pt x="141" y="32"/>
                      </a:lnTo>
                      <a:lnTo>
                        <a:pt x="141" y="32"/>
                      </a:lnTo>
                      <a:lnTo>
                        <a:pt x="136" y="36"/>
                      </a:lnTo>
                      <a:lnTo>
                        <a:pt x="132" y="36"/>
                      </a:lnTo>
                      <a:lnTo>
                        <a:pt x="132" y="36"/>
                      </a:lnTo>
                      <a:lnTo>
                        <a:pt x="127" y="36"/>
                      </a:lnTo>
                      <a:lnTo>
                        <a:pt x="127" y="36"/>
                      </a:lnTo>
                      <a:lnTo>
                        <a:pt x="123" y="36"/>
                      </a:lnTo>
                      <a:lnTo>
                        <a:pt x="123" y="36"/>
                      </a:lnTo>
                      <a:lnTo>
                        <a:pt x="118" y="32"/>
                      </a:lnTo>
                      <a:lnTo>
                        <a:pt x="118" y="32"/>
                      </a:lnTo>
                      <a:lnTo>
                        <a:pt x="118" y="27"/>
                      </a:lnTo>
                      <a:lnTo>
                        <a:pt x="118" y="23"/>
                      </a:lnTo>
                      <a:lnTo>
                        <a:pt x="109" y="9"/>
                      </a:lnTo>
                      <a:lnTo>
                        <a:pt x="109" y="9"/>
                      </a:lnTo>
                      <a:lnTo>
                        <a:pt x="109" y="9"/>
                      </a:lnTo>
                      <a:lnTo>
                        <a:pt x="109" y="9"/>
                      </a:lnTo>
                      <a:lnTo>
                        <a:pt x="109" y="9"/>
                      </a:lnTo>
                      <a:lnTo>
                        <a:pt x="104" y="9"/>
                      </a:lnTo>
                      <a:lnTo>
                        <a:pt x="104" y="9"/>
                      </a:lnTo>
                      <a:lnTo>
                        <a:pt x="100" y="9"/>
                      </a:lnTo>
                      <a:lnTo>
                        <a:pt x="100" y="9"/>
                      </a:lnTo>
                      <a:lnTo>
                        <a:pt x="104" y="9"/>
                      </a:lnTo>
                      <a:lnTo>
                        <a:pt x="104" y="13"/>
                      </a:lnTo>
                      <a:lnTo>
                        <a:pt x="104" y="13"/>
                      </a:lnTo>
                      <a:lnTo>
                        <a:pt x="104" y="13"/>
                      </a:lnTo>
                      <a:lnTo>
                        <a:pt x="104" y="13"/>
                      </a:lnTo>
                      <a:lnTo>
                        <a:pt x="100" y="18"/>
                      </a:lnTo>
                      <a:lnTo>
                        <a:pt x="95" y="18"/>
                      </a:lnTo>
                      <a:lnTo>
                        <a:pt x="91" y="23"/>
                      </a:lnTo>
                      <a:lnTo>
                        <a:pt x="86" y="23"/>
                      </a:lnTo>
                      <a:lnTo>
                        <a:pt x="86" y="27"/>
                      </a:lnTo>
                      <a:lnTo>
                        <a:pt x="86" y="32"/>
                      </a:lnTo>
                      <a:lnTo>
                        <a:pt x="86" y="36"/>
                      </a:lnTo>
                      <a:lnTo>
                        <a:pt x="82" y="36"/>
                      </a:lnTo>
                      <a:lnTo>
                        <a:pt x="82" y="36"/>
                      </a:lnTo>
                      <a:lnTo>
                        <a:pt x="77" y="41"/>
                      </a:lnTo>
                      <a:lnTo>
                        <a:pt x="77" y="45"/>
                      </a:lnTo>
                      <a:lnTo>
                        <a:pt x="77" y="50"/>
                      </a:lnTo>
                      <a:lnTo>
                        <a:pt x="77" y="50"/>
                      </a:lnTo>
                      <a:lnTo>
                        <a:pt x="73" y="54"/>
                      </a:lnTo>
                      <a:lnTo>
                        <a:pt x="73" y="59"/>
                      </a:lnTo>
                      <a:lnTo>
                        <a:pt x="68" y="63"/>
                      </a:lnTo>
                      <a:lnTo>
                        <a:pt x="64" y="63"/>
                      </a:lnTo>
                      <a:lnTo>
                        <a:pt x="55" y="68"/>
                      </a:lnTo>
                      <a:lnTo>
                        <a:pt x="50" y="68"/>
                      </a:lnTo>
                      <a:lnTo>
                        <a:pt x="50" y="68"/>
                      </a:lnTo>
                      <a:lnTo>
                        <a:pt x="45" y="72"/>
                      </a:lnTo>
                      <a:lnTo>
                        <a:pt x="45" y="72"/>
                      </a:lnTo>
                      <a:lnTo>
                        <a:pt x="45" y="77"/>
                      </a:lnTo>
                      <a:lnTo>
                        <a:pt x="45" y="77"/>
                      </a:lnTo>
                      <a:lnTo>
                        <a:pt x="27" y="81"/>
                      </a:lnTo>
                      <a:lnTo>
                        <a:pt x="27" y="86"/>
                      </a:lnTo>
                      <a:lnTo>
                        <a:pt x="23" y="86"/>
                      </a:lnTo>
                      <a:lnTo>
                        <a:pt x="23" y="86"/>
                      </a:lnTo>
                      <a:lnTo>
                        <a:pt x="23" y="86"/>
                      </a:lnTo>
                      <a:lnTo>
                        <a:pt x="18" y="86"/>
                      </a:lnTo>
                      <a:lnTo>
                        <a:pt x="14" y="86"/>
                      </a:lnTo>
                      <a:lnTo>
                        <a:pt x="14" y="86"/>
                      </a:lnTo>
                      <a:lnTo>
                        <a:pt x="14" y="91"/>
                      </a:lnTo>
                      <a:lnTo>
                        <a:pt x="14" y="91"/>
                      </a:lnTo>
                      <a:lnTo>
                        <a:pt x="14" y="91"/>
                      </a:lnTo>
                      <a:lnTo>
                        <a:pt x="9" y="91"/>
                      </a:lnTo>
                      <a:lnTo>
                        <a:pt x="5" y="95"/>
                      </a:lnTo>
                      <a:lnTo>
                        <a:pt x="0" y="95"/>
                      </a:lnTo>
                      <a:lnTo>
                        <a:pt x="0" y="95"/>
                      </a:lnTo>
                      <a:lnTo>
                        <a:pt x="0" y="95"/>
                      </a:lnTo>
                      <a:lnTo>
                        <a:pt x="5" y="95"/>
                      </a:lnTo>
                      <a:lnTo>
                        <a:pt x="9" y="95"/>
                      </a:lnTo>
                      <a:lnTo>
                        <a:pt x="9" y="95"/>
                      </a:lnTo>
                      <a:lnTo>
                        <a:pt x="14" y="95"/>
                      </a:lnTo>
                      <a:lnTo>
                        <a:pt x="14" y="95"/>
                      </a:lnTo>
                      <a:lnTo>
                        <a:pt x="14" y="95"/>
                      </a:lnTo>
                      <a:lnTo>
                        <a:pt x="14" y="95"/>
                      </a:lnTo>
                      <a:lnTo>
                        <a:pt x="14" y="95"/>
                      </a:lnTo>
                      <a:lnTo>
                        <a:pt x="14" y="95"/>
                      </a:lnTo>
                      <a:lnTo>
                        <a:pt x="23" y="91"/>
                      </a:lnTo>
                      <a:lnTo>
                        <a:pt x="27" y="86"/>
                      </a:lnTo>
                      <a:lnTo>
                        <a:pt x="32" y="86"/>
                      </a:lnTo>
                      <a:lnTo>
                        <a:pt x="36" y="86"/>
                      </a:lnTo>
                      <a:lnTo>
                        <a:pt x="36" y="86"/>
                      </a:lnTo>
                      <a:lnTo>
                        <a:pt x="36" y="86"/>
                      </a:lnTo>
                      <a:lnTo>
                        <a:pt x="36" y="86"/>
                      </a:lnTo>
                      <a:lnTo>
                        <a:pt x="36" y="86"/>
                      </a:lnTo>
                      <a:lnTo>
                        <a:pt x="41" y="86"/>
                      </a:lnTo>
                      <a:lnTo>
                        <a:pt x="45" y="86"/>
                      </a:lnTo>
                      <a:lnTo>
                        <a:pt x="41" y="86"/>
                      </a:lnTo>
                      <a:lnTo>
                        <a:pt x="41" y="91"/>
                      </a:lnTo>
                      <a:lnTo>
                        <a:pt x="41" y="91"/>
                      </a:lnTo>
                      <a:lnTo>
                        <a:pt x="41" y="91"/>
                      </a:lnTo>
                      <a:lnTo>
                        <a:pt x="41" y="91"/>
                      </a:lnTo>
                      <a:lnTo>
                        <a:pt x="41" y="91"/>
                      </a:lnTo>
                      <a:lnTo>
                        <a:pt x="41" y="95"/>
                      </a:lnTo>
                      <a:lnTo>
                        <a:pt x="41" y="95"/>
                      </a:lnTo>
                      <a:lnTo>
                        <a:pt x="41" y="100"/>
                      </a:lnTo>
                      <a:lnTo>
                        <a:pt x="45" y="95"/>
                      </a:lnTo>
                      <a:lnTo>
                        <a:pt x="41" y="100"/>
                      </a:lnTo>
                      <a:lnTo>
                        <a:pt x="41" y="100"/>
                      </a:lnTo>
                      <a:lnTo>
                        <a:pt x="41" y="100"/>
                      </a:lnTo>
                      <a:lnTo>
                        <a:pt x="41" y="100"/>
                      </a:lnTo>
                      <a:lnTo>
                        <a:pt x="41" y="100"/>
                      </a:lnTo>
                      <a:lnTo>
                        <a:pt x="36" y="104"/>
                      </a:lnTo>
                      <a:lnTo>
                        <a:pt x="36" y="104"/>
                      </a:lnTo>
                      <a:lnTo>
                        <a:pt x="41" y="104"/>
                      </a:lnTo>
                      <a:lnTo>
                        <a:pt x="41" y="104"/>
                      </a:lnTo>
                      <a:lnTo>
                        <a:pt x="55" y="109"/>
                      </a:lnTo>
                      <a:lnTo>
                        <a:pt x="55" y="109"/>
                      </a:lnTo>
                      <a:lnTo>
                        <a:pt x="50" y="109"/>
                      </a:lnTo>
                      <a:lnTo>
                        <a:pt x="50" y="109"/>
                      </a:lnTo>
                      <a:lnTo>
                        <a:pt x="50" y="113"/>
                      </a:lnTo>
                      <a:lnTo>
                        <a:pt x="50" y="113"/>
                      </a:lnTo>
                      <a:lnTo>
                        <a:pt x="50" y="113"/>
                      </a:lnTo>
                      <a:lnTo>
                        <a:pt x="50" y="113"/>
                      </a:lnTo>
                      <a:lnTo>
                        <a:pt x="55" y="113"/>
                      </a:lnTo>
                      <a:lnTo>
                        <a:pt x="55" y="113"/>
                      </a:lnTo>
                      <a:lnTo>
                        <a:pt x="55" y="113"/>
                      </a:lnTo>
                      <a:lnTo>
                        <a:pt x="55" y="118"/>
                      </a:lnTo>
                      <a:lnTo>
                        <a:pt x="50" y="122"/>
                      </a:lnTo>
                      <a:lnTo>
                        <a:pt x="50" y="122"/>
                      </a:lnTo>
                      <a:lnTo>
                        <a:pt x="50" y="122"/>
                      </a:lnTo>
                      <a:lnTo>
                        <a:pt x="50" y="122"/>
                      </a:lnTo>
                      <a:lnTo>
                        <a:pt x="45" y="122"/>
                      </a:lnTo>
                      <a:lnTo>
                        <a:pt x="45" y="122"/>
                      </a:lnTo>
                      <a:lnTo>
                        <a:pt x="45" y="122"/>
                      </a:lnTo>
                      <a:lnTo>
                        <a:pt x="41" y="118"/>
                      </a:lnTo>
                      <a:lnTo>
                        <a:pt x="41" y="118"/>
                      </a:lnTo>
                      <a:lnTo>
                        <a:pt x="41" y="122"/>
                      </a:lnTo>
                      <a:lnTo>
                        <a:pt x="45" y="122"/>
                      </a:lnTo>
                      <a:lnTo>
                        <a:pt x="45" y="122"/>
                      </a:lnTo>
                      <a:lnTo>
                        <a:pt x="45" y="122"/>
                      </a:lnTo>
                      <a:lnTo>
                        <a:pt x="45" y="122"/>
                      </a:lnTo>
                      <a:lnTo>
                        <a:pt x="41" y="122"/>
                      </a:lnTo>
                      <a:lnTo>
                        <a:pt x="45" y="127"/>
                      </a:lnTo>
                      <a:lnTo>
                        <a:pt x="45" y="127"/>
                      </a:lnTo>
                      <a:lnTo>
                        <a:pt x="45" y="127"/>
                      </a:lnTo>
                      <a:lnTo>
                        <a:pt x="50" y="127"/>
                      </a:lnTo>
                      <a:lnTo>
                        <a:pt x="50" y="127"/>
                      </a:lnTo>
                      <a:lnTo>
                        <a:pt x="45" y="131"/>
                      </a:lnTo>
                      <a:lnTo>
                        <a:pt x="45" y="131"/>
                      </a:lnTo>
                      <a:lnTo>
                        <a:pt x="45" y="131"/>
                      </a:lnTo>
                      <a:lnTo>
                        <a:pt x="45" y="131"/>
                      </a:lnTo>
                      <a:lnTo>
                        <a:pt x="45" y="131"/>
                      </a:lnTo>
                      <a:lnTo>
                        <a:pt x="45" y="131"/>
                      </a:lnTo>
                      <a:lnTo>
                        <a:pt x="45" y="131"/>
                      </a:lnTo>
                      <a:lnTo>
                        <a:pt x="45" y="136"/>
                      </a:lnTo>
                      <a:lnTo>
                        <a:pt x="45" y="136"/>
                      </a:lnTo>
                      <a:lnTo>
                        <a:pt x="45" y="136"/>
                      </a:lnTo>
                      <a:lnTo>
                        <a:pt x="45" y="136"/>
                      </a:lnTo>
                      <a:lnTo>
                        <a:pt x="45" y="136"/>
                      </a:lnTo>
                      <a:lnTo>
                        <a:pt x="41" y="136"/>
                      </a:lnTo>
                      <a:lnTo>
                        <a:pt x="41" y="136"/>
                      </a:lnTo>
                      <a:lnTo>
                        <a:pt x="45" y="140"/>
                      </a:lnTo>
                      <a:lnTo>
                        <a:pt x="45" y="140"/>
                      </a:lnTo>
                      <a:lnTo>
                        <a:pt x="50" y="145"/>
                      </a:lnTo>
                      <a:lnTo>
                        <a:pt x="50" y="145"/>
                      </a:lnTo>
                      <a:lnTo>
                        <a:pt x="45" y="150"/>
                      </a:lnTo>
                      <a:lnTo>
                        <a:pt x="45" y="150"/>
                      </a:lnTo>
                      <a:lnTo>
                        <a:pt x="45" y="154"/>
                      </a:lnTo>
                      <a:lnTo>
                        <a:pt x="45" y="159"/>
                      </a:lnTo>
                      <a:lnTo>
                        <a:pt x="50" y="159"/>
                      </a:lnTo>
                      <a:lnTo>
                        <a:pt x="50" y="159"/>
                      </a:lnTo>
                      <a:lnTo>
                        <a:pt x="50" y="159"/>
                      </a:lnTo>
                      <a:lnTo>
                        <a:pt x="50" y="159"/>
                      </a:lnTo>
                      <a:lnTo>
                        <a:pt x="50" y="154"/>
                      </a:lnTo>
                      <a:lnTo>
                        <a:pt x="50" y="154"/>
                      </a:lnTo>
                      <a:lnTo>
                        <a:pt x="50" y="154"/>
                      </a:lnTo>
                      <a:lnTo>
                        <a:pt x="50" y="154"/>
                      </a:lnTo>
                      <a:lnTo>
                        <a:pt x="55" y="154"/>
                      </a:lnTo>
                      <a:lnTo>
                        <a:pt x="55" y="154"/>
                      </a:lnTo>
                      <a:lnTo>
                        <a:pt x="55" y="154"/>
                      </a:lnTo>
                      <a:lnTo>
                        <a:pt x="55" y="154"/>
                      </a:lnTo>
                      <a:lnTo>
                        <a:pt x="59" y="159"/>
                      </a:lnTo>
                      <a:lnTo>
                        <a:pt x="64" y="159"/>
                      </a:lnTo>
                      <a:lnTo>
                        <a:pt x="64" y="159"/>
                      </a:lnTo>
                      <a:lnTo>
                        <a:pt x="64" y="159"/>
                      </a:lnTo>
                      <a:lnTo>
                        <a:pt x="68" y="154"/>
                      </a:lnTo>
                      <a:lnTo>
                        <a:pt x="68" y="15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2" name="Freeform 20">
                  <a:extLst>
                    <a:ext uri="{FF2B5EF4-FFF2-40B4-BE49-F238E27FC236}">
                      <a16:creationId xmlns:a16="http://schemas.microsoft.com/office/drawing/2014/main" id="{DB9F3088-1EEC-491E-9D39-805AD112D766}"/>
                    </a:ext>
                  </a:extLst>
                </p:cNvPr>
                <p:cNvSpPr>
                  <a:spLocks noEditPoints="1"/>
                </p:cNvSpPr>
                <p:nvPr/>
              </p:nvSpPr>
              <p:spPr bwMode="auto">
                <a:xfrm>
                  <a:off x="2670532" y="4749977"/>
                  <a:ext cx="290377" cy="193585"/>
                </a:xfrm>
                <a:custGeom>
                  <a:avLst/>
                  <a:gdLst>
                    <a:gd name="T0" fmla="*/ 23 w 96"/>
                    <a:gd name="T1" fmla="*/ 18 h 64"/>
                    <a:gd name="T2" fmla="*/ 19 w 96"/>
                    <a:gd name="T3" fmla="*/ 18 h 64"/>
                    <a:gd name="T4" fmla="*/ 19 w 96"/>
                    <a:gd name="T5" fmla="*/ 18 h 64"/>
                    <a:gd name="T6" fmla="*/ 19 w 96"/>
                    <a:gd name="T7" fmla="*/ 14 h 64"/>
                    <a:gd name="T8" fmla="*/ 10 w 96"/>
                    <a:gd name="T9" fmla="*/ 59 h 64"/>
                    <a:gd name="T10" fmla="*/ 19 w 96"/>
                    <a:gd name="T11" fmla="*/ 59 h 64"/>
                    <a:gd name="T12" fmla="*/ 23 w 96"/>
                    <a:gd name="T13" fmla="*/ 55 h 64"/>
                    <a:gd name="T14" fmla="*/ 28 w 96"/>
                    <a:gd name="T15" fmla="*/ 55 h 64"/>
                    <a:gd name="T16" fmla="*/ 37 w 96"/>
                    <a:gd name="T17" fmla="*/ 50 h 64"/>
                    <a:gd name="T18" fmla="*/ 41 w 96"/>
                    <a:gd name="T19" fmla="*/ 55 h 64"/>
                    <a:gd name="T20" fmla="*/ 46 w 96"/>
                    <a:gd name="T21" fmla="*/ 55 h 64"/>
                    <a:gd name="T22" fmla="*/ 55 w 96"/>
                    <a:gd name="T23" fmla="*/ 55 h 64"/>
                    <a:gd name="T24" fmla="*/ 64 w 96"/>
                    <a:gd name="T25" fmla="*/ 50 h 64"/>
                    <a:gd name="T26" fmla="*/ 69 w 96"/>
                    <a:gd name="T27" fmla="*/ 45 h 64"/>
                    <a:gd name="T28" fmla="*/ 91 w 96"/>
                    <a:gd name="T29" fmla="*/ 50 h 64"/>
                    <a:gd name="T30" fmla="*/ 96 w 96"/>
                    <a:gd name="T31" fmla="*/ 45 h 64"/>
                    <a:gd name="T32" fmla="*/ 96 w 96"/>
                    <a:gd name="T33" fmla="*/ 41 h 64"/>
                    <a:gd name="T34" fmla="*/ 96 w 96"/>
                    <a:gd name="T35" fmla="*/ 36 h 64"/>
                    <a:gd name="T36" fmla="*/ 87 w 96"/>
                    <a:gd name="T37" fmla="*/ 36 h 64"/>
                    <a:gd name="T38" fmla="*/ 82 w 96"/>
                    <a:gd name="T39" fmla="*/ 32 h 64"/>
                    <a:gd name="T40" fmla="*/ 82 w 96"/>
                    <a:gd name="T41" fmla="*/ 27 h 64"/>
                    <a:gd name="T42" fmla="*/ 73 w 96"/>
                    <a:gd name="T43" fmla="*/ 23 h 64"/>
                    <a:gd name="T44" fmla="*/ 69 w 96"/>
                    <a:gd name="T45" fmla="*/ 27 h 64"/>
                    <a:gd name="T46" fmla="*/ 69 w 96"/>
                    <a:gd name="T47" fmla="*/ 23 h 64"/>
                    <a:gd name="T48" fmla="*/ 69 w 96"/>
                    <a:gd name="T49" fmla="*/ 18 h 64"/>
                    <a:gd name="T50" fmla="*/ 64 w 96"/>
                    <a:gd name="T51" fmla="*/ 18 h 64"/>
                    <a:gd name="T52" fmla="*/ 59 w 96"/>
                    <a:gd name="T53" fmla="*/ 23 h 64"/>
                    <a:gd name="T54" fmla="*/ 55 w 96"/>
                    <a:gd name="T55" fmla="*/ 23 h 64"/>
                    <a:gd name="T56" fmla="*/ 50 w 96"/>
                    <a:gd name="T57" fmla="*/ 23 h 64"/>
                    <a:gd name="T58" fmla="*/ 46 w 96"/>
                    <a:gd name="T59" fmla="*/ 18 h 64"/>
                    <a:gd name="T60" fmla="*/ 41 w 96"/>
                    <a:gd name="T61" fmla="*/ 18 h 64"/>
                    <a:gd name="T62" fmla="*/ 41 w 96"/>
                    <a:gd name="T63" fmla="*/ 18 h 64"/>
                    <a:gd name="T64" fmla="*/ 32 w 96"/>
                    <a:gd name="T65" fmla="*/ 23 h 64"/>
                    <a:gd name="T66" fmla="*/ 23 w 96"/>
                    <a:gd name="T67" fmla="*/ 32 h 64"/>
                    <a:gd name="T68" fmla="*/ 14 w 96"/>
                    <a:gd name="T69" fmla="*/ 32 h 64"/>
                    <a:gd name="T70" fmla="*/ 5 w 96"/>
                    <a:gd name="T71" fmla="*/ 32 h 64"/>
                    <a:gd name="T72" fmla="*/ 5 w 96"/>
                    <a:gd name="T73" fmla="*/ 32 h 64"/>
                    <a:gd name="T74" fmla="*/ 10 w 96"/>
                    <a:gd name="T75" fmla="*/ 36 h 64"/>
                    <a:gd name="T76" fmla="*/ 10 w 96"/>
                    <a:gd name="T77" fmla="*/ 45 h 64"/>
                    <a:gd name="T78" fmla="*/ 10 w 96"/>
                    <a:gd name="T79" fmla="*/ 55 h 64"/>
                    <a:gd name="T80" fmla="*/ 10 w 96"/>
                    <a:gd name="T81" fmla="*/ 59 h 64"/>
                    <a:gd name="T82" fmla="*/ 69 w 96"/>
                    <a:gd name="T83" fmla="*/ 5 h 64"/>
                    <a:gd name="T84" fmla="*/ 73 w 96"/>
                    <a:gd name="T85" fmla="*/ 5 h 64"/>
                    <a:gd name="T86" fmla="*/ 82 w 96"/>
                    <a:gd name="T87" fmla="*/ 0 h 64"/>
                    <a:gd name="T88" fmla="*/ 91 w 96"/>
                    <a:gd name="T89" fmla="*/ 0 h 64"/>
                    <a:gd name="T90" fmla="*/ 91 w 96"/>
                    <a:gd name="T91" fmla="*/ 0 h 64"/>
                    <a:gd name="T92" fmla="*/ 91 w 96"/>
                    <a:gd name="T93" fmla="*/ 14 h 64"/>
                    <a:gd name="T94" fmla="*/ 87 w 96"/>
                    <a:gd name="T95" fmla="*/ 14 h 64"/>
                    <a:gd name="T96" fmla="*/ 87 w 96"/>
                    <a:gd name="T97" fmla="*/ 9 h 64"/>
                    <a:gd name="T98" fmla="*/ 82 w 96"/>
                    <a:gd name="T99" fmla="*/ 9 h 64"/>
                    <a:gd name="T100" fmla="*/ 82 w 96"/>
                    <a:gd name="T101" fmla="*/ 14 h 64"/>
                    <a:gd name="T102" fmla="*/ 78 w 96"/>
                    <a:gd name="T103" fmla="*/ 9 h 64"/>
                    <a:gd name="T104" fmla="*/ 73 w 96"/>
                    <a:gd name="T105" fmla="*/ 9 h 64"/>
                    <a:gd name="T106" fmla="*/ 69 w 96"/>
                    <a:gd name="T107" fmla="*/ 5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6" h="64">
                      <a:moveTo>
                        <a:pt x="23" y="14"/>
                      </a:moveTo>
                      <a:lnTo>
                        <a:pt x="23" y="14"/>
                      </a:lnTo>
                      <a:lnTo>
                        <a:pt x="23" y="18"/>
                      </a:lnTo>
                      <a:lnTo>
                        <a:pt x="23" y="18"/>
                      </a:lnTo>
                      <a:lnTo>
                        <a:pt x="19" y="18"/>
                      </a:lnTo>
                      <a:lnTo>
                        <a:pt x="19" y="18"/>
                      </a:lnTo>
                      <a:lnTo>
                        <a:pt x="19" y="18"/>
                      </a:lnTo>
                      <a:lnTo>
                        <a:pt x="19" y="18"/>
                      </a:lnTo>
                      <a:lnTo>
                        <a:pt x="19" y="18"/>
                      </a:lnTo>
                      <a:lnTo>
                        <a:pt x="19" y="14"/>
                      </a:lnTo>
                      <a:lnTo>
                        <a:pt x="19" y="14"/>
                      </a:lnTo>
                      <a:lnTo>
                        <a:pt x="19" y="14"/>
                      </a:lnTo>
                      <a:lnTo>
                        <a:pt x="19" y="14"/>
                      </a:lnTo>
                      <a:lnTo>
                        <a:pt x="23" y="14"/>
                      </a:lnTo>
                      <a:moveTo>
                        <a:pt x="10" y="59"/>
                      </a:moveTo>
                      <a:lnTo>
                        <a:pt x="10" y="59"/>
                      </a:lnTo>
                      <a:lnTo>
                        <a:pt x="10" y="64"/>
                      </a:lnTo>
                      <a:lnTo>
                        <a:pt x="19" y="59"/>
                      </a:lnTo>
                      <a:lnTo>
                        <a:pt x="19" y="59"/>
                      </a:lnTo>
                      <a:lnTo>
                        <a:pt x="19" y="59"/>
                      </a:lnTo>
                      <a:lnTo>
                        <a:pt x="23" y="55"/>
                      </a:lnTo>
                      <a:lnTo>
                        <a:pt x="23" y="55"/>
                      </a:lnTo>
                      <a:lnTo>
                        <a:pt x="28" y="55"/>
                      </a:lnTo>
                      <a:lnTo>
                        <a:pt x="28" y="55"/>
                      </a:lnTo>
                      <a:lnTo>
                        <a:pt x="28" y="55"/>
                      </a:lnTo>
                      <a:lnTo>
                        <a:pt x="32" y="55"/>
                      </a:lnTo>
                      <a:lnTo>
                        <a:pt x="37" y="50"/>
                      </a:lnTo>
                      <a:lnTo>
                        <a:pt x="41" y="55"/>
                      </a:lnTo>
                      <a:lnTo>
                        <a:pt x="41" y="55"/>
                      </a:lnTo>
                      <a:lnTo>
                        <a:pt x="41" y="55"/>
                      </a:lnTo>
                      <a:lnTo>
                        <a:pt x="46" y="55"/>
                      </a:lnTo>
                      <a:lnTo>
                        <a:pt x="46" y="55"/>
                      </a:lnTo>
                      <a:lnTo>
                        <a:pt x="46" y="55"/>
                      </a:lnTo>
                      <a:lnTo>
                        <a:pt x="50" y="55"/>
                      </a:lnTo>
                      <a:lnTo>
                        <a:pt x="55" y="55"/>
                      </a:lnTo>
                      <a:lnTo>
                        <a:pt x="55" y="55"/>
                      </a:lnTo>
                      <a:lnTo>
                        <a:pt x="59" y="55"/>
                      </a:lnTo>
                      <a:lnTo>
                        <a:pt x="59" y="55"/>
                      </a:lnTo>
                      <a:lnTo>
                        <a:pt x="64" y="50"/>
                      </a:lnTo>
                      <a:lnTo>
                        <a:pt x="64" y="50"/>
                      </a:lnTo>
                      <a:lnTo>
                        <a:pt x="64" y="45"/>
                      </a:lnTo>
                      <a:lnTo>
                        <a:pt x="69" y="45"/>
                      </a:lnTo>
                      <a:lnTo>
                        <a:pt x="73" y="45"/>
                      </a:lnTo>
                      <a:lnTo>
                        <a:pt x="87" y="50"/>
                      </a:lnTo>
                      <a:lnTo>
                        <a:pt x="91" y="50"/>
                      </a:lnTo>
                      <a:lnTo>
                        <a:pt x="96" y="50"/>
                      </a:lnTo>
                      <a:lnTo>
                        <a:pt x="96" y="50"/>
                      </a:lnTo>
                      <a:lnTo>
                        <a:pt x="96" y="45"/>
                      </a:lnTo>
                      <a:lnTo>
                        <a:pt x="96" y="41"/>
                      </a:lnTo>
                      <a:lnTo>
                        <a:pt x="96" y="41"/>
                      </a:lnTo>
                      <a:lnTo>
                        <a:pt x="96" y="41"/>
                      </a:lnTo>
                      <a:lnTo>
                        <a:pt x="96" y="41"/>
                      </a:lnTo>
                      <a:lnTo>
                        <a:pt x="96" y="41"/>
                      </a:lnTo>
                      <a:lnTo>
                        <a:pt x="96" y="36"/>
                      </a:lnTo>
                      <a:lnTo>
                        <a:pt x="91" y="36"/>
                      </a:lnTo>
                      <a:lnTo>
                        <a:pt x="91" y="36"/>
                      </a:lnTo>
                      <a:lnTo>
                        <a:pt x="87" y="36"/>
                      </a:lnTo>
                      <a:lnTo>
                        <a:pt x="87" y="36"/>
                      </a:lnTo>
                      <a:lnTo>
                        <a:pt x="87" y="36"/>
                      </a:lnTo>
                      <a:lnTo>
                        <a:pt x="82" y="32"/>
                      </a:lnTo>
                      <a:lnTo>
                        <a:pt x="82" y="32"/>
                      </a:lnTo>
                      <a:lnTo>
                        <a:pt x="78" y="32"/>
                      </a:lnTo>
                      <a:lnTo>
                        <a:pt x="82" y="27"/>
                      </a:lnTo>
                      <a:lnTo>
                        <a:pt x="78" y="27"/>
                      </a:lnTo>
                      <a:lnTo>
                        <a:pt x="78" y="23"/>
                      </a:lnTo>
                      <a:lnTo>
                        <a:pt x="73" y="23"/>
                      </a:lnTo>
                      <a:lnTo>
                        <a:pt x="73" y="23"/>
                      </a:lnTo>
                      <a:lnTo>
                        <a:pt x="73" y="27"/>
                      </a:lnTo>
                      <a:lnTo>
                        <a:pt x="69" y="27"/>
                      </a:lnTo>
                      <a:lnTo>
                        <a:pt x="69" y="27"/>
                      </a:lnTo>
                      <a:lnTo>
                        <a:pt x="69" y="23"/>
                      </a:lnTo>
                      <a:lnTo>
                        <a:pt x="69" y="23"/>
                      </a:lnTo>
                      <a:lnTo>
                        <a:pt x="69" y="18"/>
                      </a:lnTo>
                      <a:lnTo>
                        <a:pt x="69" y="18"/>
                      </a:lnTo>
                      <a:lnTo>
                        <a:pt x="69" y="18"/>
                      </a:lnTo>
                      <a:lnTo>
                        <a:pt x="64" y="18"/>
                      </a:lnTo>
                      <a:lnTo>
                        <a:pt x="64" y="18"/>
                      </a:lnTo>
                      <a:lnTo>
                        <a:pt x="64" y="18"/>
                      </a:lnTo>
                      <a:lnTo>
                        <a:pt x="64" y="23"/>
                      </a:lnTo>
                      <a:lnTo>
                        <a:pt x="64" y="18"/>
                      </a:lnTo>
                      <a:lnTo>
                        <a:pt x="59" y="23"/>
                      </a:lnTo>
                      <a:lnTo>
                        <a:pt x="59" y="23"/>
                      </a:lnTo>
                      <a:lnTo>
                        <a:pt x="55" y="23"/>
                      </a:lnTo>
                      <a:lnTo>
                        <a:pt x="55" y="23"/>
                      </a:lnTo>
                      <a:lnTo>
                        <a:pt x="55" y="23"/>
                      </a:lnTo>
                      <a:lnTo>
                        <a:pt x="50" y="23"/>
                      </a:lnTo>
                      <a:lnTo>
                        <a:pt x="50" y="23"/>
                      </a:lnTo>
                      <a:lnTo>
                        <a:pt x="50" y="18"/>
                      </a:lnTo>
                      <a:lnTo>
                        <a:pt x="46" y="18"/>
                      </a:lnTo>
                      <a:lnTo>
                        <a:pt x="46" y="18"/>
                      </a:lnTo>
                      <a:lnTo>
                        <a:pt x="46" y="18"/>
                      </a:lnTo>
                      <a:lnTo>
                        <a:pt x="46" y="18"/>
                      </a:lnTo>
                      <a:lnTo>
                        <a:pt x="41" y="18"/>
                      </a:lnTo>
                      <a:lnTo>
                        <a:pt x="41" y="18"/>
                      </a:lnTo>
                      <a:lnTo>
                        <a:pt x="41" y="18"/>
                      </a:lnTo>
                      <a:lnTo>
                        <a:pt x="41" y="18"/>
                      </a:lnTo>
                      <a:lnTo>
                        <a:pt x="37" y="23"/>
                      </a:lnTo>
                      <a:lnTo>
                        <a:pt x="37" y="23"/>
                      </a:lnTo>
                      <a:lnTo>
                        <a:pt x="32" y="23"/>
                      </a:lnTo>
                      <a:lnTo>
                        <a:pt x="28" y="27"/>
                      </a:lnTo>
                      <a:lnTo>
                        <a:pt x="23" y="27"/>
                      </a:lnTo>
                      <a:lnTo>
                        <a:pt x="23" y="32"/>
                      </a:lnTo>
                      <a:lnTo>
                        <a:pt x="19" y="32"/>
                      </a:lnTo>
                      <a:lnTo>
                        <a:pt x="14" y="36"/>
                      </a:lnTo>
                      <a:lnTo>
                        <a:pt x="14" y="32"/>
                      </a:lnTo>
                      <a:lnTo>
                        <a:pt x="10" y="32"/>
                      </a:lnTo>
                      <a:lnTo>
                        <a:pt x="10" y="32"/>
                      </a:lnTo>
                      <a:lnTo>
                        <a:pt x="5" y="32"/>
                      </a:lnTo>
                      <a:lnTo>
                        <a:pt x="0" y="27"/>
                      </a:lnTo>
                      <a:lnTo>
                        <a:pt x="5" y="32"/>
                      </a:lnTo>
                      <a:lnTo>
                        <a:pt x="5" y="32"/>
                      </a:lnTo>
                      <a:lnTo>
                        <a:pt x="5" y="32"/>
                      </a:lnTo>
                      <a:lnTo>
                        <a:pt x="10" y="36"/>
                      </a:lnTo>
                      <a:lnTo>
                        <a:pt x="10" y="36"/>
                      </a:lnTo>
                      <a:lnTo>
                        <a:pt x="10" y="41"/>
                      </a:lnTo>
                      <a:lnTo>
                        <a:pt x="10" y="41"/>
                      </a:lnTo>
                      <a:lnTo>
                        <a:pt x="10" y="45"/>
                      </a:lnTo>
                      <a:lnTo>
                        <a:pt x="10" y="55"/>
                      </a:lnTo>
                      <a:lnTo>
                        <a:pt x="10" y="55"/>
                      </a:lnTo>
                      <a:lnTo>
                        <a:pt x="10" y="55"/>
                      </a:lnTo>
                      <a:lnTo>
                        <a:pt x="5" y="59"/>
                      </a:lnTo>
                      <a:lnTo>
                        <a:pt x="10" y="59"/>
                      </a:lnTo>
                      <a:lnTo>
                        <a:pt x="10" y="59"/>
                      </a:lnTo>
                      <a:moveTo>
                        <a:pt x="69" y="5"/>
                      </a:moveTo>
                      <a:lnTo>
                        <a:pt x="69" y="5"/>
                      </a:lnTo>
                      <a:lnTo>
                        <a:pt x="69" y="5"/>
                      </a:lnTo>
                      <a:lnTo>
                        <a:pt x="69" y="5"/>
                      </a:lnTo>
                      <a:lnTo>
                        <a:pt x="73" y="0"/>
                      </a:lnTo>
                      <a:lnTo>
                        <a:pt x="73" y="5"/>
                      </a:lnTo>
                      <a:lnTo>
                        <a:pt x="78" y="0"/>
                      </a:lnTo>
                      <a:lnTo>
                        <a:pt x="82" y="0"/>
                      </a:lnTo>
                      <a:lnTo>
                        <a:pt x="82" y="0"/>
                      </a:lnTo>
                      <a:lnTo>
                        <a:pt x="87" y="0"/>
                      </a:lnTo>
                      <a:lnTo>
                        <a:pt x="91" y="0"/>
                      </a:lnTo>
                      <a:lnTo>
                        <a:pt x="91" y="0"/>
                      </a:lnTo>
                      <a:lnTo>
                        <a:pt x="91" y="0"/>
                      </a:lnTo>
                      <a:lnTo>
                        <a:pt x="91" y="0"/>
                      </a:lnTo>
                      <a:lnTo>
                        <a:pt x="91" y="0"/>
                      </a:lnTo>
                      <a:lnTo>
                        <a:pt x="91" y="5"/>
                      </a:lnTo>
                      <a:lnTo>
                        <a:pt x="91" y="9"/>
                      </a:lnTo>
                      <a:lnTo>
                        <a:pt x="91" y="14"/>
                      </a:lnTo>
                      <a:lnTo>
                        <a:pt x="87" y="14"/>
                      </a:lnTo>
                      <a:lnTo>
                        <a:pt x="87" y="14"/>
                      </a:lnTo>
                      <a:lnTo>
                        <a:pt x="87" y="14"/>
                      </a:lnTo>
                      <a:lnTo>
                        <a:pt x="87" y="14"/>
                      </a:lnTo>
                      <a:lnTo>
                        <a:pt x="87" y="9"/>
                      </a:lnTo>
                      <a:lnTo>
                        <a:pt x="87" y="9"/>
                      </a:lnTo>
                      <a:lnTo>
                        <a:pt x="87" y="9"/>
                      </a:lnTo>
                      <a:lnTo>
                        <a:pt x="87" y="9"/>
                      </a:lnTo>
                      <a:lnTo>
                        <a:pt x="82" y="9"/>
                      </a:lnTo>
                      <a:lnTo>
                        <a:pt x="82" y="9"/>
                      </a:lnTo>
                      <a:lnTo>
                        <a:pt x="82" y="14"/>
                      </a:lnTo>
                      <a:lnTo>
                        <a:pt x="82" y="14"/>
                      </a:lnTo>
                      <a:lnTo>
                        <a:pt x="78" y="14"/>
                      </a:lnTo>
                      <a:lnTo>
                        <a:pt x="78" y="9"/>
                      </a:lnTo>
                      <a:lnTo>
                        <a:pt x="78" y="9"/>
                      </a:lnTo>
                      <a:lnTo>
                        <a:pt x="78" y="9"/>
                      </a:lnTo>
                      <a:lnTo>
                        <a:pt x="73" y="9"/>
                      </a:lnTo>
                      <a:lnTo>
                        <a:pt x="73" y="9"/>
                      </a:lnTo>
                      <a:lnTo>
                        <a:pt x="69" y="9"/>
                      </a:lnTo>
                      <a:lnTo>
                        <a:pt x="69" y="5"/>
                      </a:lnTo>
                      <a:lnTo>
                        <a:pt x="69" y="5"/>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3" name="Freeform 21">
                  <a:extLst>
                    <a:ext uri="{FF2B5EF4-FFF2-40B4-BE49-F238E27FC236}">
                      <a16:creationId xmlns:a16="http://schemas.microsoft.com/office/drawing/2014/main" id="{E4E087F2-D9E0-486A-B74E-405FBD04A3B1}"/>
                    </a:ext>
                  </a:extLst>
                </p:cNvPr>
                <p:cNvSpPr>
                  <a:spLocks noEditPoints="1"/>
                </p:cNvSpPr>
                <p:nvPr/>
              </p:nvSpPr>
              <p:spPr bwMode="auto">
                <a:xfrm>
                  <a:off x="2301510" y="4998007"/>
                  <a:ext cx="604953" cy="411367"/>
                </a:xfrm>
                <a:custGeom>
                  <a:avLst/>
                  <a:gdLst>
                    <a:gd name="T0" fmla="*/ 5 w 200"/>
                    <a:gd name="T1" fmla="*/ 131 h 136"/>
                    <a:gd name="T2" fmla="*/ 0 w 200"/>
                    <a:gd name="T3" fmla="*/ 131 h 136"/>
                    <a:gd name="T4" fmla="*/ 0 w 200"/>
                    <a:gd name="T5" fmla="*/ 127 h 136"/>
                    <a:gd name="T6" fmla="*/ 195 w 200"/>
                    <a:gd name="T7" fmla="*/ 45 h 136"/>
                    <a:gd name="T8" fmla="*/ 186 w 200"/>
                    <a:gd name="T9" fmla="*/ 41 h 136"/>
                    <a:gd name="T10" fmla="*/ 186 w 200"/>
                    <a:gd name="T11" fmla="*/ 31 h 136"/>
                    <a:gd name="T12" fmla="*/ 181 w 200"/>
                    <a:gd name="T13" fmla="*/ 27 h 136"/>
                    <a:gd name="T14" fmla="*/ 172 w 200"/>
                    <a:gd name="T15" fmla="*/ 18 h 136"/>
                    <a:gd name="T16" fmla="*/ 172 w 200"/>
                    <a:gd name="T17" fmla="*/ 9 h 136"/>
                    <a:gd name="T18" fmla="*/ 163 w 200"/>
                    <a:gd name="T19" fmla="*/ 9 h 136"/>
                    <a:gd name="T20" fmla="*/ 154 w 200"/>
                    <a:gd name="T21" fmla="*/ 9 h 136"/>
                    <a:gd name="T22" fmla="*/ 145 w 200"/>
                    <a:gd name="T23" fmla="*/ 4 h 136"/>
                    <a:gd name="T24" fmla="*/ 118 w 200"/>
                    <a:gd name="T25" fmla="*/ 0 h 136"/>
                    <a:gd name="T26" fmla="*/ 100 w 200"/>
                    <a:gd name="T27" fmla="*/ 0 h 136"/>
                    <a:gd name="T28" fmla="*/ 91 w 200"/>
                    <a:gd name="T29" fmla="*/ 0 h 136"/>
                    <a:gd name="T30" fmla="*/ 82 w 200"/>
                    <a:gd name="T31" fmla="*/ 4 h 136"/>
                    <a:gd name="T32" fmla="*/ 77 w 200"/>
                    <a:gd name="T33" fmla="*/ 9 h 136"/>
                    <a:gd name="T34" fmla="*/ 68 w 200"/>
                    <a:gd name="T35" fmla="*/ 18 h 136"/>
                    <a:gd name="T36" fmla="*/ 64 w 200"/>
                    <a:gd name="T37" fmla="*/ 27 h 136"/>
                    <a:gd name="T38" fmla="*/ 64 w 200"/>
                    <a:gd name="T39" fmla="*/ 36 h 136"/>
                    <a:gd name="T40" fmla="*/ 54 w 200"/>
                    <a:gd name="T41" fmla="*/ 41 h 136"/>
                    <a:gd name="T42" fmla="*/ 36 w 200"/>
                    <a:gd name="T43" fmla="*/ 45 h 136"/>
                    <a:gd name="T44" fmla="*/ 36 w 200"/>
                    <a:gd name="T45" fmla="*/ 50 h 136"/>
                    <a:gd name="T46" fmla="*/ 41 w 200"/>
                    <a:gd name="T47" fmla="*/ 54 h 136"/>
                    <a:gd name="T48" fmla="*/ 41 w 200"/>
                    <a:gd name="T49" fmla="*/ 59 h 136"/>
                    <a:gd name="T50" fmla="*/ 32 w 200"/>
                    <a:gd name="T51" fmla="*/ 68 h 136"/>
                    <a:gd name="T52" fmla="*/ 27 w 200"/>
                    <a:gd name="T53" fmla="*/ 72 h 136"/>
                    <a:gd name="T54" fmla="*/ 23 w 200"/>
                    <a:gd name="T55" fmla="*/ 77 h 136"/>
                    <a:gd name="T56" fmla="*/ 18 w 200"/>
                    <a:gd name="T57" fmla="*/ 81 h 136"/>
                    <a:gd name="T58" fmla="*/ 14 w 200"/>
                    <a:gd name="T59" fmla="*/ 77 h 136"/>
                    <a:gd name="T60" fmla="*/ 14 w 200"/>
                    <a:gd name="T61" fmla="*/ 86 h 136"/>
                    <a:gd name="T62" fmla="*/ 18 w 200"/>
                    <a:gd name="T63" fmla="*/ 95 h 136"/>
                    <a:gd name="T64" fmla="*/ 18 w 200"/>
                    <a:gd name="T65" fmla="*/ 104 h 136"/>
                    <a:gd name="T66" fmla="*/ 18 w 200"/>
                    <a:gd name="T67" fmla="*/ 113 h 136"/>
                    <a:gd name="T68" fmla="*/ 9 w 200"/>
                    <a:gd name="T69" fmla="*/ 122 h 136"/>
                    <a:gd name="T70" fmla="*/ 23 w 200"/>
                    <a:gd name="T71" fmla="*/ 127 h 136"/>
                    <a:gd name="T72" fmla="*/ 32 w 200"/>
                    <a:gd name="T73" fmla="*/ 131 h 136"/>
                    <a:gd name="T74" fmla="*/ 36 w 200"/>
                    <a:gd name="T75" fmla="*/ 127 h 136"/>
                    <a:gd name="T76" fmla="*/ 45 w 200"/>
                    <a:gd name="T77" fmla="*/ 127 h 136"/>
                    <a:gd name="T78" fmla="*/ 50 w 200"/>
                    <a:gd name="T79" fmla="*/ 136 h 136"/>
                    <a:gd name="T80" fmla="*/ 54 w 200"/>
                    <a:gd name="T81" fmla="*/ 136 h 136"/>
                    <a:gd name="T82" fmla="*/ 50 w 200"/>
                    <a:gd name="T83" fmla="*/ 127 h 136"/>
                    <a:gd name="T84" fmla="*/ 50 w 200"/>
                    <a:gd name="T85" fmla="*/ 118 h 136"/>
                    <a:gd name="T86" fmla="*/ 54 w 200"/>
                    <a:gd name="T87" fmla="*/ 109 h 136"/>
                    <a:gd name="T88" fmla="*/ 64 w 200"/>
                    <a:gd name="T89" fmla="*/ 100 h 136"/>
                    <a:gd name="T90" fmla="*/ 68 w 200"/>
                    <a:gd name="T91" fmla="*/ 95 h 136"/>
                    <a:gd name="T92" fmla="*/ 77 w 200"/>
                    <a:gd name="T93" fmla="*/ 81 h 136"/>
                    <a:gd name="T94" fmla="*/ 77 w 200"/>
                    <a:gd name="T95" fmla="*/ 81 h 136"/>
                    <a:gd name="T96" fmla="*/ 82 w 200"/>
                    <a:gd name="T97" fmla="*/ 77 h 136"/>
                    <a:gd name="T98" fmla="*/ 86 w 200"/>
                    <a:gd name="T99" fmla="*/ 72 h 136"/>
                    <a:gd name="T100" fmla="*/ 86 w 200"/>
                    <a:gd name="T101" fmla="*/ 68 h 136"/>
                    <a:gd name="T102" fmla="*/ 86 w 200"/>
                    <a:gd name="T103" fmla="*/ 63 h 136"/>
                    <a:gd name="T104" fmla="*/ 91 w 200"/>
                    <a:gd name="T105" fmla="*/ 54 h 136"/>
                    <a:gd name="T106" fmla="*/ 91 w 200"/>
                    <a:gd name="T107" fmla="*/ 59 h 136"/>
                    <a:gd name="T108" fmla="*/ 100 w 200"/>
                    <a:gd name="T109" fmla="*/ 54 h 136"/>
                    <a:gd name="T110" fmla="*/ 104 w 200"/>
                    <a:gd name="T111" fmla="*/ 54 h 136"/>
                    <a:gd name="T112" fmla="*/ 122 w 200"/>
                    <a:gd name="T113" fmla="*/ 41 h 136"/>
                    <a:gd name="T114" fmla="*/ 154 w 200"/>
                    <a:gd name="T115" fmla="*/ 45 h 136"/>
                    <a:gd name="T116" fmla="*/ 168 w 200"/>
                    <a:gd name="T117" fmla="*/ 59 h 136"/>
                    <a:gd name="T118" fmla="*/ 177 w 200"/>
                    <a:gd name="T119" fmla="*/ 72 h 136"/>
                    <a:gd name="T120" fmla="*/ 186 w 200"/>
                    <a:gd name="T121" fmla="*/ 81 h 136"/>
                    <a:gd name="T122" fmla="*/ 186 w 200"/>
                    <a:gd name="T123" fmla="*/ 68 h 136"/>
                    <a:gd name="T124" fmla="*/ 200 w 200"/>
                    <a:gd name="T125" fmla="*/ 45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0" h="136">
                      <a:moveTo>
                        <a:pt x="5" y="127"/>
                      </a:moveTo>
                      <a:lnTo>
                        <a:pt x="5" y="127"/>
                      </a:lnTo>
                      <a:lnTo>
                        <a:pt x="5" y="131"/>
                      </a:lnTo>
                      <a:lnTo>
                        <a:pt x="5" y="131"/>
                      </a:lnTo>
                      <a:lnTo>
                        <a:pt x="5" y="131"/>
                      </a:lnTo>
                      <a:lnTo>
                        <a:pt x="0" y="131"/>
                      </a:lnTo>
                      <a:lnTo>
                        <a:pt x="0" y="131"/>
                      </a:lnTo>
                      <a:lnTo>
                        <a:pt x="0" y="131"/>
                      </a:lnTo>
                      <a:lnTo>
                        <a:pt x="0" y="127"/>
                      </a:lnTo>
                      <a:lnTo>
                        <a:pt x="0" y="127"/>
                      </a:lnTo>
                      <a:lnTo>
                        <a:pt x="0" y="127"/>
                      </a:lnTo>
                      <a:lnTo>
                        <a:pt x="0" y="127"/>
                      </a:lnTo>
                      <a:lnTo>
                        <a:pt x="5" y="127"/>
                      </a:lnTo>
                      <a:lnTo>
                        <a:pt x="5" y="127"/>
                      </a:lnTo>
                      <a:lnTo>
                        <a:pt x="5" y="127"/>
                      </a:lnTo>
                      <a:moveTo>
                        <a:pt x="195" y="45"/>
                      </a:moveTo>
                      <a:lnTo>
                        <a:pt x="195" y="45"/>
                      </a:lnTo>
                      <a:lnTo>
                        <a:pt x="191" y="45"/>
                      </a:lnTo>
                      <a:lnTo>
                        <a:pt x="191" y="45"/>
                      </a:lnTo>
                      <a:lnTo>
                        <a:pt x="186" y="41"/>
                      </a:lnTo>
                      <a:lnTo>
                        <a:pt x="186" y="41"/>
                      </a:lnTo>
                      <a:lnTo>
                        <a:pt x="186" y="36"/>
                      </a:lnTo>
                      <a:lnTo>
                        <a:pt x="186" y="31"/>
                      </a:lnTo>
                      <a:lnTo>
                        <a:pt x="186" y="31"/>
                      </a:lnTo>
                      <a:lnTo>
                        <a:pt x="186" y="31"/>
                      </a:lnTo>
                      <a:lnTo>
                        <a:pt x="186" y="27"/>
                      </a:lnTo>
                      <a:lnTo>
                        <a:pt x="186" y="27"/>
                      </a:lnTo>
                      <a:lnTo>
                        <a:pt x="181" y="27"/>
                      </a:lnTo>
                      <a:lnTo>
                        <a:pt x="177" y="27"/>
                      </a:lnTo>
                      <a:lnTo>
                        <a:pt x="177" y="27"/>
                      </a:lnTo>
                      <a:lnTo>
                        <a:pt x="172" y="22"/>
                      </a:lnTo>
                      <a:lnTo>
                        <a:pt x="172" y="18"/>
                      </a:lnTo>
                      <a:lnTo>
                        <a:pt x="172" y="13"/>
                      </a:lnTo>
                      <a:lnTo>
                        <a:pt x="172" y="13"/>
                      </a:lnTo>
                      <a:lnTo>
                        <a:pt x="172" y="13"/>
                      </a:lnTo>
                      <a:lnTo>
                        <a:pt x="172" y="9"/>
                      </a:lnTo>
                      <a:lnTo>
                        <a:pt x="172" y="9"/>
                      </a:lnTo>
                      <a:lnTo>
                        <a:pt x="168" y="4"/>
                      </a:lnTo>
                      <a:lnTo>
                        <a:pt x="163" y="9"/>
                      </a:lnTo>
                      <a:lnTo>
                        <a:pt x="163" y="9"/>
                      </a:lnTo>
                      <a:lnTo>
                        <a:pt x="163" y="9"/>
                      </a:lnTo>
                      <a:lnTo>
                        <a:pt x="159" y="9"/>
                      </a:lnTo>
                      <a:lnTo>
                        <a:pt x="159" y="9"/>
                      </a:lnTo>
                      <a:lnTo>
                        <a:pt x="154" y="9"/>
                      </a:lnTo>
                      <a:lnTo>
                        <a:pt x="150" y="4"/>
                      </a:lnTo>
                      <a:lnTo>
                        <a:pt x="150" y="4"/>
                      </a:lnTo>
                      <a:lnTo>
                        <a:pt x="145" y="4"/>
                      </a:lnTo>
                      <a:lnTo>
                        <a:pt x="145" y="4"/>
                      </a:lnTo>
                      <a:lnTo>
                        <a:pt x="141" y="4"/>
                      </a:lnTo>
                      <a:lnTo>
                        <a:pt x="132" y="0"/>
                      </a:lnTo>
                      <a:lnTo>
                        <a:pt x="122" y="0"/>
                      </a:lnTo>
                      <a:lnTo>
                        <a:pt x="118" y="0"/>
                      </a:lnTo>
                      <a:lnTo>
                        <a:pt x="113" y="0"/>
                      </a:lnTo>
                      <a:lnTo>
                        <a:pt x="113" y="0"/>
                      </a:lnTo>
                      <a:lnTo>
                        <a:pt x="109" y="0"/>
                      </a:lnTo>
                      <a:lnTo>
                        <a:pt x="100" y="0"/>
                      </a:lnTo>
                      <a:lnTo>
                        <a:pt x="95" y="0"/>
                      </a:lnTo>
                      <a:lnTo>
                        <a:pt x="95" y="0"/>
                      </a:lnTo>
                      <a:lnTo>
                        <a:pt x="91" y="0"/>
                      </a:lnTo>
                      <a:lnTo>
                        <a:pt x="91" y="0"/>
                      </a:lnTo>
                      <a:lnTo>
                        <a:pt x="86" y="4"/>
                      </a:lnTo>
                      <a:lnTo>
                        <a:pt x="86" y="4"/>
                      </a:lnTo>
                      <a:lnTo>
                        <a:pt x="86" y="4"/>
                      </a:lnTo>
                      <a:lnTo>
                        <a:pt x="82" y="4"/>
                      </a:lnTo>
                      <a:lnTo>
                        <a:pt x="82" y="4"/>
                      </a:lnTo>
                      <a:lnTo>
                        <a:pt x="77" y="4"/>
                      </a:lnTo>
                      <a:lnTo>
                        <a:pt x="77" y="4"/>
                      </a:lnTo>
                      <a:lnTo>
                        <a:pt x="77" y="9"/>
                      </a:lnTo>
                      <a:lnTo>
                        <a:pt x="77" y="9"/>
                      </a:lnTo>
                      <a:lnTo>
                        <a:pt x="73" y="18"/>
                      </a:lnTo>
                      <a:lnTo>
                        <a:pt x="73" y="18"/>
                      </a:lnTo>
                      <a:lnTo>
                        <a:pt x="68" y="18"/>
                      </a:lnTo>
                      <a:lnTo>
                        <a:pt x="68" y="22"/>
                      </a:lnTo>
                      <a:lnTo>
                        <a:pt x="68" y="22"/>
                      </a:lnTo>
                      <a:lnTo>
                        <a:pt x="64" y="27"/>
                      </a:lnTo>
                      <a:lnTo>
                        <a:pt x="64" y="27"/>
                      </a:lnTo>
                      <a:lnTo>
                        <a:pt x="64" y="31"/>
                      </a:lnTo>
                      <a:lnTo>
                        <a:pt x="64" y="31"/>
                      </a:lnTo>
                      <a:lnTo>
                        <a:pt x="64" y="31"/>
                      </a:lnTo>
                      <a:lnTo>
                        <a:pt x="64" y="36"/>
                      </a:lnTo>
                      <a:lnTo>
                        <a:pt x="64" y="36"/>
                      </a:lnTo>
                      <a:lnTo>
                        <a:pt x="59" y="41"/>
                      </a:lnTo>
                      <a:lnTo>
                        <a:pt x="54" y="41"/>
                      </a:lnTo>
                      <a:lnTo>
                        <a:pt x="54" y="41"/>
                      </a:lnTo>
                      <a:lnTo>
                        <a:pt x="50" y="41"/>
                      </a:lnTo>
                      <a:lnTo>
                        <a:pt x="36" y="41"/>
                      </a:lnTo>
                      <a:lnTo>
                        <a:pt x="36" y="41"/>
                      </a:lnTo>
                      <a:lnTo>
                        <a:pt x="36" y="45"/>
                      </a:lnTo>
                      <a:lnTo>
                        <a:pt x="36" y="45"/>
                      </a:lnTo>
                      <a:lnTo>
                        <a:pt x="36" y="50"/>
                      </a:lnTo>
                      <a:lnTo>
                        <a:pt x="36" y="50"/>
                      </a:lnTo>
                      <a:lnTo>
                        <a:pt x="36" y="50"/>
                      </a:lnTo>
                      <a:lnTo>
                        <a:pt x="36" y="50"/>
                      </a:lnTo>
                      <a:lnTo>
                        <a:pt x="41" y="54"/>
                      </a:lnTo>
                      <a:lnTo>
                        <a:pt x="41" y="54"/>
                      </a:lnTo>
                      <a:lnTo>
                        <a:pt x="41" y="54"/>
                      </a:lnTo>
                      <a:lnTo>
                        <a:pt x="41" y="54"/>
                      </a:lnTo>
                      <a:lnTo>
                        <a:pt x="41" y="59"/>
                      </a:lnTo>
                      <a:lnTo>
                        <a:pt x="45" y="59"/>
                      </a:lnTo>
                      <a:lnTo>
                        <a:pt x="41" y="59"/>
                      </a:lnTo>
                      <a:lnTo>
                        <a:pt x="41" y="63"/>
                      </a:lnTo>
                      <a:lnTo>
                        <a:pt x="32" y="63"/>
                      </a:lnTo>
                      <a:lnTo>
                        <a:pt x="32" y="68"/>
                      </a:lnTo>
                      <a:lnTo>
                        <a:pt x="32" y="68"/>
                      </a:lnTo>
                      <a:lnTo>
                        <a:pt x="32" y="68"/>
                      </a:lnTo>
                      <a:lnTo>
                        <a:pt x="27" y="72"/>
                      </a:lnTo>
                      <a:lnTo>
                        <a:pt x="27" y="72"/>
                      </a:lnTo>
                      <a:lnTo>
                        <a:pt x="27" y="72"/>
                      </a:lnTo>
                      <a:lnTo>
                        <a:pt x="27" y="72"/>
                      </a:lnTo>
                      <a:lnTo>
                        <a:pt x="27" y="72"/>
                      </a:lnTo>
                      <a:lnTo>
                        <a:pt x="23" y="77"/>
                      </a:lnTo>
                      <a:lnTo>
                        <a:pt x="23" y="77"/>
                      </a:lnTo>
                      <a:lnTo>
                        <a:pt x="23" y="81"/>
                      </a:lnTo>
                      <a:lnTo>
                        <a:pt x="18" y="81"/>
                      </a:lnTo>
                      <a:lnTo>
                        <a:pt x="18" y="81"/>
                      </a:lnTo>
                      <a:lnTo>
                        <a:pt x="18" y="81"/>
                      </a:lnTo>
                      <a:lnTo>
                        <a:pt x="14" y="77"/>
                      </a:lnTo>
                      <a:lnTo>
                        <a:pt x="14" y="77"/>
                      </a:lnTo>
                      <a:lnTo>
                        <a:pt x="14" y="77"/>
                      </a:lnTo>
                      <a:lnTo>
                        <a:pt x="14" y="77"/>
                      </a:lnTo>
                      <a:lnTo>
                        <a:pt x="14" y="81"/>
                      </a:lnTo>
                      <a:lnTo>
                        <a:pt x="14" y="86"/>
                      </a:lnTo>
                      <a:lnTo>
                        <a:pt x="14" y="86"/>
                      </a:lnTo>
                      <a:lnTo>
                        <a:pt x="14" y="86"/>
                      </a:lnTo>
                      <a:lnTo>
                        <a:pt x="14" y="90"/>
                      </a:lnTo>
                      <a:lnTo>
                        <a:pt x="14" y="90"/>
                      </a:lnTo>
                      <a:lnTo>
                        <a:pt x="14" y="90"/>
                      </a:lnTo>
                      <a:lnTo>
                        <a:pt x="18" y="95"/>
                      </a:lnTo>
                      <a:lnTo>
                        <a:pt x="18" y="100"/>
                      </a:lnTo>
                      <a:lnTo>
                        <a:pt x="18" y="100"/>
                      </a:lnTo>
                      <a:lnTo>
                        <a:pt x="18" y="104"/>
                      </a:lnTo>
                      <a:lnTo>
                        <a:pt x="18" y="104"/>
                      </a:lnTo>
                      <a:lnTo>
                        <a:pt x="14" y="109"/>
                      </a:lnTo>
                      <a:lnTo>
                        <a:pt x="23" y="109"/>
                      </a:lnTo>
                      <a:lnTo>
                        <a:pt x="23" y="109"/>
                      </a:lnTo>
                      <a:lnTo>
                        <a:pt x="18" y="113"/>
                      </a:lnTo>
                      <a:lnTo>
                        <a:pt x="18" y="113"/>
                      </a:lnTo>
                      <a:lnTo>
                        <a:pt x="14" y="118"/>
                      </a:lnTo>
                      <a:lnTo>
                        <a:pt x="14" y="122"/>
                      </a:lnTo>
                      <a:lnTo>
                        <a:pt x="9" y="122"/>
                      </a:lnTo>
                      <a:lnTo>
                        <a:pt x="14" y="127"/>
                      </a:lnTo>
                      <a:lnTo>
                        <a:pt x="18" y="122"/>
                      </a:lnTo>
                      <a:lnTo>
                        <a:pt x="18" y="122"/>
                      </a:lnTo>
                      <a:lnTo>
                        <a:pt x="23" y="127"/>
                      </a:lnTo>
                      <a:lnTo>
                        <a:pt x="23" y="127"/>
                      </a:lnTo>
                      <a:lnTo>
                        <a:pt x="27" y="131"/>
                      </a:lnTo>
                      <a:lnTo>
                        <a:pt x="27" y="131"/>
                      </a:lnTo>
                      <a:lnTo>
                        <a:pt x="32" y="131"/>
                      </a:lnTo>
                      <a:lnTo>
                        <a:pt x="32" y="131"/>
                      </a:lnTo>
                      <a:lnTo>
                        <a:pt x="32" y="127"/>
                      </a:lnTo>
                      <a:lnTo>
                        <a:pt x="36" y="127"/>
                      </a:lnTo>
                      <a:lnTo>
                        <a:pt x="36" y="127"/>
                      </a:lnTo>
                      <a:lnTo>
                        <a:pt x="36" y="131"/>
                      </a:lnTo>
                      <a:lnTo>
                        <a:pt x="41" y="127"/>
                      </a:lnTo>
                      <a:lnTo>
                        <a:pt x="41" y="127"/>
                      </a:lnTo>
                      <a:lnTo>
                        <a:pt x="45" y="127"/>
                      </a:lnTo>
                      <a:lnTo>
                        <a:pt x="45" y="131"/>
                      </a:lnTo>
                      <a:lnTo>
                        <a:pt x="45" y="131"/>
                      </a:lnTo>
                      <a:lnTo>
                        <a:pt x="50" y="131"/>
                      </a:lnTo>
                      <a:lnTo>
                        <a:pt x="50" y="136"/>
                      </a:lnTo>
                      <a:lnTo>
                        <a:pt x="50" y="136"/>
                      </a:lnTo>
                      <a:lnTo>
                        <a:pt x="50" y="136"/>
                      </a:lnTo>
                      <a:lnTo>
                        <a:pt x="50" y="136"/>
                      </a:lnTo>
                      <a:lnTo>
                        <a:pt x="54" y="136"/>
                      </a:lnTo>
                      <a:lnTo>
                        <a:pt x="54" y="131"/>
                      </a:lnTo>
                      <a:lnTo>
                        <a:pt x="54" y="131"/>
                      </a:lnTo>
                      <a:lnTo>
                        <a:pt x="50" y="127"/>
                      </a:lnTo>
                      <a:lnTo>
                        <a:pt x="50" y="127"/>
                      </a:lnTo>
                      <a:lnTo>
                        <a:pt x="50" y="127"/>
                      </a:lnTo>
                      <a:lnTo>
                        <a:pt x="50" y="122"/>
                      </a:lnTo>
                      <a:lnTo>
                        <a:pt x="50" y="122"/>
                      </a:lnTo>
                      <a:lnTo>
                        <a:pt x="50" y="118"/>
                      </a:lnTo>
                      <a:lnTo>
                        <a:pt x="50" y="118"/>
                      </a:lnTo>
                      <a:lnTo>
                        <a:pt x="54" y="118"/>
                      </a:lnTo>
                      <a:lnTo>
                        <a:pt x="54" y="113"/>
                      </a:lnTo>
                      <a:lnTo>
                        <a:pt x="54" y="109"/>
                      </a:lnTo>
                      <a:lnTo>
                        <a:pt x="54" y="100"/>
                      </a:lnTo>
                      <a:lnTo>
                        <a:pt x="54" y="100"/>
                      </a:lnTo>
                      <a:lnTo>
                        <a:pt x="59" y="100"/>
                      </a:lnTo>
                      <a:lnTo>
                        <a:pt x="64" y="100"/>
                      </a:lnTo>
                      <a:lnTo>
                        <a:pt x="64" y="100"/>
                      </a:lnTo>
                      <a:lnTo>
                        <a:pt x="64" y="100"/>
                      </a:lnTo>
                      <a:lnTo>
                        <a:pt x="64" y="95"/>
                      </a:lnTo>
                      <a:lnTo>
                        <a:pt x="68" y="95"/>
                      </a:lnTo>
                      <a:lnTo>
                        <a:pt x="68" y="90"/>
                      </a:lnTo>
                      <a:lnTo>
                        <a:pt x="73" y="81"/>
                      </a:lnTo>
                      <a:lnTo>
                        <a:pt x="77" y="81"/>
                      </a:lnTo>
                      <a:lnTo>
                        <a:pt x="77" y="81"/>
                      </a:lnTo>
                      <a:lnTo>
                        <a:pt x="77" y="86"/>
                      </a:lnTo>
                      <a:lnTo>
                        <a:pt x="82" y="81"/>
                      </a:lnTo>
                      <a:lnTo>
                        <a:pt x="77" y="81"/>
                      </a:lnTo>
                      <a:lnTo>
                        <a:pt x="77" y="81"/>
                      </a:lnTo>
                      <a:lnTo>
                        <a:pt x="77" y="81"/>
                      </a:lnTo>
                      <a:lnTo>
                        <a:pt x="82" y="77"/>
                      </a:lnTo>
                      <a:lnTo>
                        <a:pt x="82" y="77"/>
                      </a:lnTo>
                      <a:lnTo>
                        <a:pt x="82" y="77"/>
                      </a:lnTo>
                      <a:lnTo>
                        <a:pt x="82" y="72"/>
                      </a:lnTo>
                      <a:lnTo>
                        <a:pt x="82" y="72"/>
                      </a:lnTo>
                      <a:lnTo>
                        <a:pt x="86" y="72"/>
                      </a:lnTo>
                      <a:lnTo>
                        <a:pt x="86" y="72"/>
                      </a:lnTo>
                      <a:lnTo>
                        <a:pt x="86" y="68"/>
                      </a:lnTo>
                      <a:lnTo>
                        <a:pt x="86" y="68"/>
                      </a:lnTo>
                      <a:lnTo>
                        <a:pt x="86" y="68"/>
                      </a:lnTo>
                      <a:lnTo>
                        <a:pt x="86" y="68"/>
                      </a:lnTo>
                      <a:lnTo>
                        <a:pt x="86" y="68"/>
                      </a:lnTo>
                      <a:lnTo>
                        <a:pt x="82" y="68"/>
                      </a:lnTo>
                      <a:lnTo>
                        <a:pt x="82" y="63"/>
                      </a:lnTo>
                      <a:lnTo>
                        <a:pt x="86" y="63"/>
                      </a:lnTo>
                      <a:lnTo>
                        <a:pt x="82" y="63"/>
                      </a:lnTo>
                      <a:lnTo>
                        <a:pt x="86" y="59"/>
                      </a:lnTo>
                      <a:lnTo>
                        <a:pt x="86" y="59"/>
                      </a:lnTo>
                      <a:lnTo>
                        <a:pt x="91" y="54"/>
                      </a:lnTo>
                      <a:lnTo>
                        <a:pt x="91" y="54"/>
                      </a:lnTo>
                      <a:lnTo>
                        <a:pt x="91" y="59"/>
                      </a:lnTo>
                      <a:lnTo>
                        <a:pt x="91" y="59"/>
                      </a:lnTo>
                      <a:lnTo>
                        <a:pt x="91" y="59"/>
                      </a:lnTo>
                      <a:lnTo>
                        <a:pt x="95" y="54"/>
                      </a:lnTo>
                      <a:lnTo>
                        <a:pt x="95" y="54"/>
                      </a:lnTo>
                      <a:lnTo>
                        <a:pt x="95" y="54"/>
                      </a:lnTo>
                      <a:lnTo>
                        <a:pt x="100" y="54"/>
                      </a:lnTo>
                      <a:lnTo>
                        <a:pt x="100" y="54"/>
                      </a:lnTo>
                      <a:lnTo>
                        <a:pt x="100" y="54"/>
                      </a:lnTo>
                      <a:lnTo>
                        <a:pt x="104" y="54"/>
                      </a:lnTo>
                      <a:lnTo>
                        <a:pt x="104" y="54"/>
                      </a:lnTo>
                      <a:lnTo>
                        <a:pt x="104" y="50"/>
                      </a:lnTo>
                      <a:lnTo>
                        <a:pt x="113" y="45"/>
                      </a:lnTo>
                      <a:lnTo>
                        <a:pt x="118" y="45"/>
                      </a:lnTo>
                      <a:lnTo>
                        <a:pt x="122" y="41"/>
                      </a:lnTo>
                      <a:lnTo>
                        <a:pt x="127" y="41"/>
                      </a:lnTo>
                      <a:lnTo>
                        <a:pt x="132" y="41"/>
                      </a:lnTo>
                      <a:lnTo>
                        <a:pt x="136" y="41"/>
                      </a:lnTo>
                      <a:lnTo>
                        <a:pt x="154" y="45"/>
                      </a:lnTo>
                      <a:lnTo>
                        <a:pt x="159" y="50"/>
                      </a:lnTo>
                      <a:lnTo>
                        <a:pt x="163" y="54"/>
                      </a:lnTo>
                      <a:lnTo>
                        <a:pt x="168" y="59"/>
                      </a:lnTo>
                      <a:lnTo>
                        <a:pt x="168" y="59"/>
                      </a:lnTo>
                      <a:lnTo>
                        <a:pt x="168" y="63"/>
                      </a:lnTo>
                      <a:lnTo>
                        <a:pt x="172" y="68"/>
                      </a:lnTo>
                      <a:lnTo>
                        <a:pt x="177" y="72"/>
                      </a:lnTo>
                      <a:lnTo>
                        <a:pt x="177" y="72"/>
                      </a:lnTo>
                      <a:lnTo>
                        <a:pt x="181" y="77"/>
                      </a:lnTo>
                      <a:lnTo>
                        <a:pt x="181" y="77"/>
                      </a:lnTo>
                      <a:lnTo>
                        <a:pt x="186" y="81"/>
                      </a:lnTo>
                      <a:lnTo>
                        <a:pt x="186" y="81"/>
                      </a:lnTo>
                      <a:lnTo>
                        <a:pt x="186" y="77"/>
                      </a:lnTo>
                      <a:lnTo>
                        <a:pt x="186" y="72"/>
                      </a:lnTo>
                      <a:lnTo>
                        <a:pt x="186" y="72"/>
                      </a:lnTo>
                      <a:lnTo>
                        <a:pt x="186" y="68"/>
                      </a:lnTo>
                      <a:lnTo>
                        <a:pt x="191" y="63"/>
                      </a:lnTo>
                      <a:lnTo>
                        <a:pt x="195" y="54"/>
                      </a:lnTo>
                      <a:lnTo>
                        <a:pt x="200" y="45"/>
                      </a:lnTo>
                      <a:lnTo>
                        <a:pt x="200" y="45"/>
                      </a:lnTo>
                      <a:lnTo>
                        <a:pt x="195" y="45"/>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4" name="Freeform 22">
                  <a:extLst>
                    <a:ext uri="{FF2B5EF4-FFF2-40B4-BE49-F238E27FC236}">
                      <a16:creationId xmlns:a16="http://schemas.microsoft.com/office/drawing/2014/main" id="{D33CF480-4013-4025-B907-76A79FA5F5DA}"/>
                    </a:ext>
                  </a:extLst>
                </p:cNvPr>
                <p:cNvSpPr>
                  <a:spLocks/>
                </p:cNvSpPr>
                <p:nvPr/>
              </p:nvSpPr>
              <p:spPr bwMode="auto">
                <a:xfrm>
                  <a:off x="1754029" y="4998007"/>
                  <a:ext cx="396245" cy="369022"/>
                </a:xfrm>
                <a:custGeom>
                  <a:avLst/>
                  <a:gdLst>
                    <a:gd name="T0" fmla="*/ 131 w 131"/>
                    <a:gd name="T1" fmla="*/ 100 h 122"/>
                    <a:gd name="T2" fmla="*/ 122 w 131"/>
                    <a:gd name="T3" fmla="*/ 104 h 122"/>
                    <a:gd name="T4" fmla="*/ 122 w 131"/>
                    <a:gd name="T5" fmla="*/ 109 h 122"/>
                    <a:gd name="T6" fmla="*/ 118 w 131"/>
                    <a:gd name="T7" fmla="*/ 109 h 122"/>
                    <a:gd name="T8" fmla="*/ 122 w 131"/>
                    <a:gd name="T9" fmla="*/ 113 h 122"/>
                    <a:gd name="T10" fmla="*/ 113 w 131"/>
                    <a:gd name="T11" fmla="*/ 118 h 122"/>
                    <a:gd name="T12" fmla="*/ 108 w 131"/>
                    <a:gd name="T13" fmla="*/ 122 h 122"/>
                    <a:gd name="T14" fmla="*/ 104 w 131"/>
                    <a:gd name="T15" fmla="*/ 118 h 122"/>
                    <a:gd name="T16" fmla="*/ 99 w 131"/>
                    <a:gd name="T17" fmla="*/ 109 h 122"/>
                    <a:gd name="T18" fmla="*/ 95 w 131"/>
                    <a:gd name="T19" fmla="*/ 109 h 122"/>
                    <a:gd name="T20" fmla="*/ 90 w 131"/>
                    <a:gd name="T21" fmla="*/ 113 h 122"/>
                    <a:gd name="T22" fmla="*/ 72 w 131"/>
                    <a:gd name="T23" fmla="*/ 113 h 122"/>
                    <a:gd name="T24" fmla="*/ 68 w 131"/>
                    <a:gd name="T25" fmla="*/ 113 h 122"/>
                    <a:gd name="T26" fmla="*/ 68 w 131"/>
                    <a:gd name="T27" fmla="*/ 109 h 122"/>
                    <a:gd name="T28" fmla="*/ 68 w 131"/>
                    <a:gd name="T29" fmla="*/ 104 h 122"/>
                    <a:gd name="T30" fmla="*/ 59 w 131"/>
                    <a:gd name="T31" fmla="*/ 104 h 122"/>
                    <a:gd name="T32" fmla="*/ 49 w 131"/>
                    <a:gd name="T33" fmla="*/ 104 h 122"/>
                    <a:gd name="T34" fmla="*/ 40 w 131"/>
                    <a:gd name="T35" fmla="*/ 86 h 122"/>
                    <a:gd name="T36" fmla="*/ 40 w 131"/>
                    <a:gd name="T37" fmla="*/ 77 h 122"/>
                    <a:gd name="T38" fmla="*/ 31 w 131"/>
                    <a:gd name="T39" fmla="*/ 63 h 122"/>
                    <a:gd name="T40" fmla="*/ 22 w 131"/>
                    <a:gd name="T41" fmla="*/ 54 h 122"/>
                    <a:gd name="T42" fmla="*/ 13 w 131"/>
                    <a:gd name="T43" fmla="*/ 59 h 122"/>
                    <a:gd name="T44" fmla="*/ 18 w 131"/>
                    <a:gd name="T45" fmla="*/ 63 h 122"/>
                    <a:gd name="T46" fmla="*/ 13 w 131"/>
                    <a:gd name="T47" fmla="*/ 72 h 122"/>
                    <a:gd name="T48" fmla="*/ 0 w 131"/>
                    <a:gd name="T49" fmla="*/ 63 h 122"/>
                    <a:gd name="T50" fmla="*/ 0 w 131"/>
                    <a:gd name="T51" fmla="*/ 45 h 122"/>
                    <a:gd name="T52" fmla="*/ 0 w 131"/>
                    <a:gd name="T53" fmla="*/ 31 h 122"/>
                    <a:gd name="T54" fmla="*/ 4 w 131"/>
                    <a:gd name="T55" fmla="*/ 27 h 122"/>
                    <a:gd name="T56" fmla="*/ 13 w 131"/>
                    <a:gd name="T57" fmla="*/ 18 h 122"/>
                    <a:gd name="T58" fmla="*/ 22 w 131"/>
                    <a:gd name="T59" fmla="*/ 13 h 122"/>
                    <a:gd name="T60" fmla="*/ 36 w 131"/>
                    <a:gd name="T61" fmla="*/ 18 h 122"/>
                    <a:gd name="T62" fmla="*/ 40 w 131"/>
                    <a:gd name="T63" fmla="*/ 13 h 122"/>
                    <a:gd name="T64" fmla="*/ 40 w 131"/>
                    <a:gd name="T65" fmla="*/ 4 h 122"/>
                    <a:gd name="T66" fmla="*/ 45 w 131"/>
                    <a:gd name="T67" fmla="*/ 4 h 122"/>
                    <a:gd name="T68" fmla="*/ 59 w 131"/>
                    <a:gd name="T69" fmla="*/ 9 h 122"/>
                    <a:gd name="T70" fmla="*/ 72 w 131"/>
                    <a:gd name="T71" fmla="*/ 9 h 122"/>
                    <a:gd name="T72" fmla="*/ 81 w 131"/>
                    <a:gd name="T73" fmla="*/ 0 h 122"/>
                    <a:gd name="T74" fmla="*/ 90 w 131"/>
                    <a:gd name="T75" fmla="*/ 0 h 122"/>
                    <a:gd name="T76" fmla="*/ 99 w 131"/>
                    <a:gd name="T77" fmla="*/ 13 h 122"/>
                    <a:gd name="T78" fmla="*/ 99 w 131"/>
                    <a:gd name="T79" fmla="*/ 31 h 122"/>
                    <a:gd name="T80" fmla="*/ 90 w 131"/>
                    <a:gd name="T81" fmla="*/ 31 h 122"/>
                    <a:gd name="T82" fmla="*/ 86 w 131"/>
                    <a:gd name="T83" fmla="*/ 36 h 122"/>
                    <a:gd name="T84" fmla="*/ 81 w 131"/>
                    <a:gd name="T85" fmla="*/ 41 h 122"/>
                    <a:gd name="T86" fmla="*/ 77 w 131"/>
                    <a:gd name="T87" fmla="*/ 41 h 122"/>
                    <a:gd name="T88" fmla="*/ 77 w 131"/>
                    <a:gd name="T89" fmla="*/ 50 h 122"/>
                    <a:gd name="T90" fmla="*/ 108 w 131"/>
                    <a:gd name="T91" fmla="*/ 59 h 122"/>
                    <a:gd name="T92" fmla="*/ 113 w 131"/>
                    <a:gd name="T93" fmla="*/ 59 h 122"/>
                    <a:gd name="T94" fmla="*/ 113 w 131"/>
                    <a:gd name="T95" fmla="*/ 63 h 122"/>
                    <a:gd name="T96" fmla="*/ 108 w 131"/>
                    <a:gd name="T97" fmla="*/ 72 h 122"/>
                    <a:gd name="T98" fmla="*/ 113 w 131"/>
                    <a:gd name="T99" fmla="*/ 77 h 122"/>
                    <a:gd name="T100" fmla="*/ 113 w 131"/>
                    <a:gd name="T101" fmla="*/ 77 h 122"/>
                    <a:gd name="T102" fmla="*/ 118 w 131"/>
                    <a:gd name="T103" fmla="*/ 77 h 122"/>
                    <a:gd name="T104" fmla="*/ 122 w 131"/>
                    <a:gd name="T105" fmla="*/ 81 h 122"/>
                    <a:gd name="T106" fmla="*/ 127 w 131"/>
                    <a:gd name="T107" fmla="*/ 81 h 122"/>
                    <a:gd name="T108" fmla="*/ 127 w 131"/>
                    <a:gd name="T109" fmla="*/ 81 h 122"/>
                    <a:gd name="T110" fmla="*/ 118 w 131"/>
                    <a:gd name="T111" fmla="*/ 86 h 122"/>
                    <a:gd name="T112" fmla="*/ 118 w 131"/>
                    <a:gd name="T113" fmla="*/ 95 h 122"/>
                    <a:gd name="T114" fmla="*/ 122 w 131"/>
                    <a:gd name="T115" fmla="*/ 95 h 122"/>
                    <a:gd name="T116" fmla="*/ 127 w 131"/>
                    <a:gd name="T117" fmla="*/ 95 h 122"/>
                    <a:gd name="T118" fmla="*/ 131 w 131"/>
                    <a:gd name="T119" fmla="*/ 9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31" h="122">
                      <a:moveTo>
                        <a:pt x="131" y="100"/>
                      </a:moveTo>
                      <a:lnTo>
                        <a:pt x="131" y="100"/>
                      </a:lnTo>
                      <a:lnTo>
                        <a:pt x="131" y="100"/>
                      </a:lnTo>
                      <a:lnTo>
                        <a:pt x="131" y="100"/>
                      </a:lnTo>
                      <a:lnTo>
                        <a:pt x="131" y="100"/>
                      </a:lnTo>
                      <a:lnTo>
                        <a:pt x="127" y="100"/>
                      </a:lnTo>
                      <a:lnTo>
                        <a:pt x="122" y="100"/>
                      </a:lnTo>
                      <a:lnTo>
                        <a:pt x="122" y="104"/>
                      </a:lnTo>
                      <a:lnTo>
                        <a:pt x="122" y="104"/>
                      </a:lnTo>
                      <a:lnTo>
                        <a:pt x="122" y="104"/>
                      </a:lnTo>
                      <a:lnTo>
                        <a:pt x="122" y="104"/>
                      </a:lnTo>
                      <a:lnTo>
                        <a:pt x="122" y="109"/>
                      </a:lnTo>
                      <a:lnTo>
                        <a:pt x="122" y="109"/>
                      </a:lnTo>
                      <a:lnTo>
                        <a:pt x="122" y="109"/>
                      </a:lnTo>
                      <a:lnTo>
                        <a:pt x="118" y="109"/>
                      </a:lnTo>
                      <a:lnTo>
                        <a:pt x="118" y="109"/>
                      </a:lnTo>
                      <a:lnTo>
                        <a:pt x="118" y="109"/>
                      </a:lnTo>
                      <a:lnTo>
                        <a:pt x="122" y="109"/>
                      </a:lnTo>
                      <a:lnTo>
                        <a:pt x="122" y="109"/>
                      </a:lnTo>
                      <a:lnTo>
                        <a:pt x="122" y="113"/>
                      </a:lnTo>
                      <a:lnTo>
                        <a:pt x="122" y="113"/>
                      </a:lnTo>
                      <a:lnTo>
                        <a:pt x="118" y="113"/>
                      </a:lnTo>
                      <a:lnTo>
                        <a:pt x="118" y="113"/>
                      </a:lnTo>
                      <a:lnTo>
                        <a:pt x="113" y="118"/>
                      </a:lnTo>
                      <a:lnTo>
                        <a:pt x="108" y="113"/>
                      </a:lnTo>
                      <a:lnTo>
                        <a:pt x="108" y="118"/>
                      </a:lnTo>
                      <a:lnTo>
                        <a:pt x="108" y="122"/>
                      </a:lnTo>
                      <a:lnTo>
                        <a:pt x="108" y="122"/>
                      </a:lnTo>
                      <a:lnTo>
                        <a:pt x="104" y="122"/>
                      </a:lnTo>
                      <a:lnTo>
                        <a:pt x="104" y="118"/>
                      </a:lnTo>
                      <a:lnTo>
                        <a:pt x="104" y="118"/>
                      </a:lnTo>
                      <a:lnTo>
                        <a:pt x="104" y="118"/>
                      </a:lnTo>
                      <a:lnTo>
                        <a:pt x="104" y="113"/>
                      </a:lnTo>
                      <a:lnTo>
                        <a:pt x="104" y="109"/>
                      </a:lnTo>
                      <a:lnTo>
                        <a:pt x="99" y="109"/>
                      </a:lnTo>
                      <a:lnTo>
                        <a:pt x="99" y="109"/>
                      </a:lnTo>
                      <a:lnTo>
                        <a:pt x="95" y="109"/>
                      </a:lnTo>
                      <a:lnTo>
                        <a:pt x="95" y="109"/>
                      </a:lnTo>
                      <a:lnTo>
                        <a:pt x="95" y="109"/>
                      </a:lnTo>
                      <a:lnTo>
                        <a:pt x="95" y="109"/>
                      </a:lnTo>
                      <a:lnTo>
                        <a:pt x="90" y="109"/>
                      </a:lnTo>
                      <a:lnTo>
                        <a:pt x="90" y="113"/>
                      </a:lnTo>
                      <a:lnTo>
                        <a:pt x="90" y="113"/>
                      </a:lnTo>
                      <a:lnTo>
                        <a:pt x="90" y="113"/>
                      </a:lnTo>
                      <a:lnTo>
                        <a:pt x="86" y="113"/>
                      </a:lnTo>
                      <a:lnTo>
                        <a:pt x="77" y="113"/>
                      </a:lnTo>
                      <a:lnTo>
                        <a:pt x="77" y="113"/>
                      </a:lnTo>
                      <a:lnTo>
                        <a:pt x="72" y="113"/>
                      </a:lnTo>
                      <a:lnTo>
                        <a:pt x="72" y="113"/>
                      </a:lnTo>
                      <a:lnTo>
                        <a:pt x="72" y="113"/>
                      </a:lnTo>
                      <a:lnTo>
                        <a:pt x="68" y="113"/>
                      </a:lnTo>
                      <a:lnTo>
                        <a:pt x="68" y="113"/>
                      </a:lnTo>
                      <a:lnTo>
                        <a:pt x="68" y="113"/>
                      </a:lnTo>
                      <a:lnTo>
                        <a:pt x="68" y="113"/>
                      </a:lnTo>
                      <a:lnTo>
                        <a:pt x="68" y="109"/>
                      </a:lnTo>
                      <a:lnTo>
                        <a:pt x="68" y="109"/>
                      </a:lnTo>
                      <a:lnTo>
                        <a:pt x="68" y="109"/>
                      </a:lnTo>
                      <a:lnTo>
                        <a:pt x="68" y="109"/>
                      </a:lnTo>
                      <a:lnTo>
                        <a:pt x="68" y="109"/>
                      </a:lnTo>
                      <a:lnTo>
                        <a:pt x="68" y="104"/>
                      </a:lnTo>
                      <a:lnTo>
                        <a:pt x="63" y="104"/>
                      </a:lnTo>
                      <a:lnTo>
                        <a:pt x="63" y="104"/>
                      </a:lnTo>
                      <a:lnTo>
                        <a:pt x="59" y="104"/>
                      </a:lnTo>
                      <a:lnTo>
                        <a:pt x="59" y="104"/>
                      </a:lnTo>
                      <a:lnTo>
                        <a:pt x="54" y="104"/>
                      </a:lnTo>
                      <a:lnTo>
                        <a:pt x="54" y="104"/>
                      </a:lnTo>
                      <a:lnTo>
                        <a:pt x="49" y="104"/>
                      </a:lnTo>
                      <a:lnTo>
                        <a:pt x="49" y="104"/>
                      </a:lnTo>
                      <a:lnTo>
                        <a:pt x="45" y="95"/>
                      </a:lnTo>
                      <a:lnTo>
                        <a:pt x="40" y="90"/>
                      </a:lnTo>
                      <a:lnTo>
                        <a:pt x="40" y="90"/>
                      </a:lnTo>
                      <a:lnTo>
                        <a:pt x="40" y="86"/>
                      </a:lnTo>
                      <a:lnTo>
                        <a:pt x="40" y="86"/>
                      </a:lnTo>
                      <a:lnTo>
                        <a:pt x="40" y="81"/>
                      </a:lnTo>
                      <a:lnTo>
                        <a:pt x="40" y="77"/>
                      </a:lnTo>
                      <a:lnTo>
                        <a:pt x="40" y="77"/>
                      </a:lnTo>
                      <a:lnTo>
                        <a:pt x="40" y="72"/>
                      </a:lnTo>
                      <a:lnTo>
                        <a:pt x="36" y="72"/>
                      </a:lnTo>
                      <a:lnTo>
                        <a:pt x="36" y="68"/>
                      </a:lnTo>
                      <a:lnTo>
                        <a:pt x="31" y="63"/>
                      </a:lnTo>
                      <a:lnTo>
                        <a:pt x="31" y="59"/>
                      </a:lnTo>
                      <a:lnTo>
                        <a:pt x="27" y="59"/>
                      </a:lnTo>
                      <a:lnTo>
                        <a:pt x="22" y="54"/>
                      </a:lnTo>
                      <a:lnTo>
                        <a:pt x="22" y="54"/>
                      </a:lnTo>
                      <a:lnTo>
                        <a:pt x="22" y="54"/>
                      </a:lnTo>
                      <a:lnTo>
                        <a:pt x="18" y="54"/>
                      </a:lnTo>
                      <a:lnTo>
                        <a:pt x="13" y="54"/>
                      </a:lnTo>
                      <a:lnTo>
                        <a:pt x="13" y="59"/>
                      </a:lnTo>
                      <a:lnTo>
                        <a:pt x="13" y="59"/>
                      </a:lnTo>
                      <a:lnTo>
                        <a:pt x="13" y="59"/>
                      </a:lnTo>
                      <a:lnTo>
                        <a:pt x="18" y="63"/>
                      </a:lnTo>
                      <a:lnTo>
                        <a:pt x="18" y="63"/>
                      </a:lnTo>
                      <a:lnTo>
                        <a:pt x="18" y="68"/>
                      </a:lnTo>
                      <a:lnTo>
                        <a:pt x="18" y="68"/>
                      </a:lnTo>
                      <a:lnTo>
                        <a:pt x="18" y="72"/>
                      </a:lnTo>
                      <a:lnTo>
                        <a:pt x="13" y="72"/>
                      </a:lnTo>
                      <a:lnTo>
                        <a:pt x="13" y="72"/>
                      </a:lnTo>
                      <a:lnTo>
                        <a:pt x="9" y="72"/>
                      </a:lnTo>
                      <a:lnTo>
                        <a:pt x="4" y="68"/>
                      </a:lnTo>
                      <a:lnTo>
                        <a:pt x="0" y="63"/>
                      </a:lnTo>
                      <a:lnTo>
                        <a:pt x="0" y="54"/>
                      </a:lnTo>
                      <a:lnTo>
                        <a:pt x="0" y="54"/>
                      </a:lnTo>
                      <a:lnTo>
                        <a:pt x="0" y="45"/>
                      </a:lnTo>
                      <a:lnTo>
                        <a:pt x="0" y="45"/>
                      </a:lnTo>
                      <a:lnTo>
                        <a:pt x="0" y="41"/>
                      </a:lnTo>
                      <a:lnTo>
                        <a:pt x="4" y="36"/>
                      </a:lnTo>
                      <a:lnTo>
                        <a:pt x="0" y="31"/>
                      </a:lnTo>
                      <a:lnTo>
                        <a:pt x="0" y="31"/>
                      </a:lnTo>
                      <a:lnTo>
                        <a:pt x="4" y="31"/>
                      </a:lnTo>
                      <a:lnTo>
                        <a:pt x="4" y="31"/>
                      </a:lnTo>
                      <a:lnTo>
                        <a:pt x="4" y="31"/>
                      </a:lnTo>
                      <a:lnTo>
                        <a:pt x="4" y="27"/>
                      </a:lnTo>
                      <a:lnTo>
                        <a:pt x="9" y="22"/>
                      </a:lnTo>
                      <a:lnTo>
                        <a:pt x="9" y="22"/>
                      </a:lnTo>
                      <a:lnTo>
                        <a:pt x="13" y="18"/>
                      </a:lnTo>
                      <a:lnTo>
                        <a:pt x="13" y="18"/>
                      </a:lnTo>
                      <a:lnTo>
                        <a:pt x="13" y="18"/>
                      </a:lnTo>
                      <a:lnTo>
                        <a:pt x="18" y="13"/>
                      </a:lnTo>
                      <a:lnTo>
                        <a:pt x="18" y="13"/>
                      </a:lnTo>
                      <a:lnTo>
                        <a:pt x="22" y="13"/>
                      </a:lnTo>
                      <a:lnTo>
                        <a:pt x="22" y="13"/>
                      </a:lnTo>
                      <a:lnTo>
                        <a:pt x="27" y="13"/>
                      </a:lnTo>
                      <a:lnTo>
                        <a:pt x="36" y="18"/>
                      </a:lnTo>
                      <a:lnTo>
                        <a:pt x="36" y="18"/>
                      </a:lnTo>
                      <a:lnTo>
                        <a:pt x="36" y="18"/>
                      </a:lnTo>
                      <a:lnTo>
                        <a:pt x="40" y="13"/>
                      </a:lnTo>
                      <a:lnTo>
                        <a:pt x="40" y="13"/>
                      </a:lnTo>
                      <a:lnTo>
                        <a:pt x="40" y="13"/>
                      </a:lnTo>
                      <a:lnTo>
                        <a:pt x="40" y="13"/>
                      </a:lnTo>
                      <a:lnTo>
                        <a:pt x="40" y="9"/>
                      </a:lnTo>
                      <a:lnTo>
                        <a:pt x="40" y="9"/>
                      </a:lnTo>
                      <a:lnTo>
                        <a:pt x="40" y="4"/>
                      </a:lnTo>
                      <a:lnTo>
                        <a:pt x="40" y="4"/>
                      </a:lnTo>
                      <a:lnTo>
                        <a:pt x="40" y="4"/>
                      </a:lnTo>
                      <a:lnTo>
                        <a:pt x="45" y="4"/>
                      </a:lnTo>
                      <a:lnTo>
                        <a:pt x="45" y="4"/>
                      </a:lnTo>
                      <a:lnTo>
                        <a:pt x="45" y="4"/>
                      </a:lnTo>
                      <a:lnTo>
                        <a:pt x="45" y="4"/>
                      </a:lnTo>
                      <a:lnTo>
                        <a:pt x="54" y="9"/>
                      </a:lnTo>
                      <a:lnTo>
                        <a:pt x="59" y="9"/>
                      </a:lnTo>
                      <a:lnTo>
                        <a:pt x="63" y="9"/>
                      </a:lnTo>
                      <a:lnTo>
                        <a:pt x="68" y="9"/>
                      </a:lnTo>
                      <a:lnTo>
                        <a:pt x="72" y="9"/>
                      </a:lnTo>
                      <a:lnTo>
                        <a:pt x="72" y="9"/>
                      </a:lnTo>
                      <a:lnTo>
                        <a:pt x="77" y="4"/>
                      </a:lnTo>
                      <a:lnTo>
                        <a:pt x="77" y="0"/>
                      </a:lnTo>
                      <a:lnTo>
                        <a:pt x="77" y="0"/>
                      </a:lnTo>
                      <a:lnTo>
                        <a:pt x="81" y="0"/>
                      </a:lnTo>
                      <a:lnTo>
                        <a:pt x="86" y="0"/>
                      </a:lnTo>
                      <a:lnTo>
                        <a:pt x="86" y="0"/>
                      </a:lnTo>
                      <a:lnTo>
                        <a:pt x="86" y="0"/>
                      </a:lnTo>
                      <a:lnTo>
                        <a:pt x="90" y="0"/>
                      </a:lnTo>
                      <a:lnTo>
                        <a:pt x="90" y="0"/>
                      </a:lnTo>
                      <a:lnTo>
                        <a:pt x="95" y="0"/>
                      </a:lnTo>
                      <a:lnTo>
                        <a:pt x="95" y="4"/>
                      </a:lnTo>
                      <a:lnTo>
                        <a:pt x="99" y="13"/>
                      </a:lnTo>
                      <a:lnTo>
                        <a:pt x="104" y="13"/>
                      </a:lnTo>
                      <a:lnTo>
                        <a:pt x="104" y="18"/>
                      </a:lnTo>
                      <a:lnTo>
                        <a:pt x="99" y="31"/>
                      </a:lnTo>
                      <a:lnTo>
                        <a:pt x="99" y="31"/>
                      </a:lnTo>
                      <a:lnTo>
                        <a:pt x="95" y="31"/>
                      </a:lnTo>
                      <a:lnTo>
                        <a:pt x="95" y="31"/>
                      </a:lnTo>
                      <a:lnTo>
                        <a:pt x="90" y="31"/>
                      </a:lnTo>
                      <a:lnTo>
                        <a:pt x="90" y="31"/>
                      </a:lnTo>
                      <a:lnTo>
                        <a:pt x="90" y="36"/>
                      </a:lnTo>
                      <a:lnTo>
                        <a:pt x="90" y="36"/>
                      </a:lnTo>
                      <a:lnTo>
                        <a:pt x="90" y="36"/>
                      </a:lnTo>
                      <a:lnTo>
                        <a:pt x="86" y="36"/>
                      </a:lnTo>
                      <a:lnTo>
                        <a:pt x="86" y="36"/>
                      </a:lnTo>
                      <a:lnTo>
                        <a:pt x="86" y="41"/>
                      </a:lnTo>
                      <a:lnTo>
                        <a:pt x="81" y="41"/>
                      </a:lnTo>
                      <a:lnTo>
                        <a:pt x="81" y="41"/>
                      </a:lnTo>
                      <a:lnTo>
                        <a:pt x="81" y="41"/>
                      </a:lnTo>
                      <a:lnTo>
                        <a:pt x="81" y="41"/>
                      </a:lnTo>
                      <a:lnTo>
                        <a:pt x="77" y="41"/>
                      </a:lnTo>
                      <a:lnTo>
                        <a:pt x="77" y="41"/>
                      </a:lnTo>
                      <a:lnTo>
                        <a:pt x="77" y="41"/>
                      </a:lnTo>
                      <a:lnTo>
                        <a:pt x="77" y="50"/>
                      </a:lnTo>
                      <a:lnTo>
                        <a:pt x="77" y="50"/>
                      </a:lnTo>
                      <a:lnTo>
                        <a:pt x="77" y="50"/>
                      </a:lnTo>
                      <a:lnTo>
                        <a:pt x="81" y="54"/>
                      </a:lnTo>
                      <a:lnTo>
                        <a:pt x="95" y="54"/>
                      </a:lnTo>
                      <a:lnTo>
                        <a:pt x="99" y="54"/>
                      </a:lnTo>
                      <a:lnTo>
                        <a:pt x="108" y="59"/>
                      </a:lnTo>
                      <a:lnTo>
                        <a:pt x="113" y="59"/>
                      </a:lnTo>
                      <a:lnTo>
                        <a:pt x="113" y="54"/>
                      </a:lnTo>
                      <a:lnTo>
                        <a:pt x="118" y="54"/>
                      </a:lnTo>
                      <a:lnTo>
                        <a:pt x="113" y="59"/>
                      </a:lnTo>
                      <a:lnTo>
                        <a:pt x="113" y="63"/>
                      </a:lnTo>
                      <a:lnTo>
                        <a:pt x="113" y="63"/>
                      </a:lnTo>
                      <a:lnTo>
                        <a:pt x="113" y="63"/>
                      </a:lnTo>
                      <a:lnTo>
                        <a:pt x="113" y="63"/>
                      </a:lnTo>
                      <a:lnTo>
                        <a:pt x="108" y="63"/>
                      </a:lnTo>
                      <a:lnTo>
                        <a:pt x="108" y="68"/>
                      </a:lnTo>
                      <a:lnTo>
                        <a:pt x="108" y="72"/>
                      </a:lnTo>
                      <a:lnTo>
                        <a:pt x="108" y="72"/>
                      </a:lnTo>
                      <a:lnTo>
                        <a:pt x="113" y="72"/>
                      </a:lnTo>
                      <a:lnTo>
                        <a:pt x="118" y="72"/>
                      </a:lnTo>
                      <a:lnTo>
                        <a:pt x="118" y="72"/>
                      </a:lnTo>
                      <a:lnTo>
                        <a:pt x="113" y="77"/>
                      </a:lnTo>
                      <a:lnTo>
                        <a:pt x="113" y="77"/>
                      </a:lnTo>
                      <a:lnTo>
                        <a:pt x="113" y="77"/>
                      </a:lnTo>
                      <a:lnTo>
                        <a:pt x="113" y="77"/>
                      </a:lnTo>
                      <a:lnTo>
                        <a:pt x="113" y="77"/>
                      </a:lnTo>
                      <a:lnTo>
                        <a:pt x="118" y="77"/>
                      </a:lnTo>
                      <a:lnTo>
                        <a:pt x="118" y="81"/>
                      </a:lnTo>
                      <a:lnTo>
                        <a:pt x="118" y="81"/>
                      </a:lnTo>
                      <a:lnTo>
                        <a:pt x="118" y="77"/>
                      </a:lnTo>
                      <a:lnTo>
                        <a:pt x="118" y="77"/>
                      </a:lnTo>
                      <a:lnTo>
                        <a:pt x="122" y="77"/>
                      </a:lnTo>
                      <a:lnTo>
                        <a:pt x="122" y="77"/>
                      </a:lnTo>
                      <a:lnTo>
                        <a:pt x="122" y="81"/>
                      </a:lnTo>
                      <a:lnTo>
                        <a:pt x="122" y="81"/>
                      </a:lnTo>
                      <a:lnTo>
                        <a:pt x="122" y="81"/>
                      </a:lnTo>
                      <a:lnTo>
                        <a:pt x="122" y="81"/>
                      </a:lnTo>
                      <a:lnTo>
                        <a:pt x="127" y="81"/>
                      </a:lnTo>
                      <a:lnTo>
                        <a:pt x="127" y="77"/>
                      </a:lnTo>
                      <a:lnTo>
                        <a:pt x="127" y="81"/>
                      </a:lnTo>
                      <a:lnTo>
                        <a:pt x="127" y="81"/>
                      </a:lnTo>
                      <a:lnTo>
                        <a:pt x="127" y="81"/>
                      </a:lnTo>
                      <a:lnTo>
                        <a:pt x="118" y="81"/>
                      </a:lnTo>
                      <a:lnTo>
                        <a:pt x="118" y="86"/>
                      </a:lnTo>
                      <a:lnTo>
                        <a:pt x="118" y="86"/>
                      </a:lnTo>
                      <a:lnTo>
                        <a:pt x="118" y="86"/>
                      </a:lnTo>
                      <a:lnTo>
                        <a:pt x="113" y="90"/>
                      </a:lnTo>
                      <a:lnTo>
                        <a:pt x="113" y="90"/>
                      </a:lnTo>
                      <a:lnTo>
                        <a:pt x="118" y="95"/>
                      </a:lnTo>
                      <a:lnTo>
                        <a:pt x="118" y="95"/>
                      </a:lnTo>
                      <a:lnTo>
                        <a:pt x="122" y="95"/>
                      </a:lnTo>
                      <a:lnTo>
                        <a:pt x="122" y="95"/>
                      </a:lnTo>
                      <a:lnTo>
                        <a:pt x="122" y="95"/>
                      </a:lnTo>
                      <a:lnTo>
                        <a:pt x="122" y="95"/>
                      </a:lnTo>
                      <a:lnTo>
                        <a:pt x="122" y="95"/>
                      </a:lnTo>
                      <a:lnTo>
                        <a:pt x="122" y="95"/>
                      </a:lnTo>
                      <a:lnTo>
                        <a:pt x="127" y="95"/>
                      </a:lnTo>
                      <a:lnTo>
                        <a:pt x="127" y="95"/>
                      </a:lnTo>
                      <a:lnTo>
                        <a:pt x="127" y="100"/>
                      </a:lnTo>
                      <a:lnTo>
                        <a:pt x="127" y="100"/>
                      </a:lnTo>
                      <a:lnTo>
                        <a:pt x="131" y="95"/>
                      </a:lnTo>
                      <a:lnTo>
                        <a:pt x="131" y="95"/>
                      </a:lnTo>
                      <a:lnTo>
                        <a:pt x="131" y="10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5" name="Freeform 23">
                  <a:extLst>
                    <a:ext uri="{FF2B5EF4-FFF2-40B4-BE49-F238E27FC236}">
                      <a16:creationId xmlns:a16="http://schemas.microsoft.com/office/drawing/2014/main" id="{00CD4017-CDCC-4803-B47D-B71212BFDFC3}"/>
                    </a:ext>
                  </a:extLst>
                </p:cNvPr>
                <p:cNvSpPr>
                  <a:spLocks/>
                </p:cNvSpPr>
                <p:nvPr/>
              </p:nvSpPr>
              <p:spPr bwMode="auto">
                <a:xfrm>
                  <a:off x="2700779" y="4873992"/>
                  <a:ext cx="353898" cy="260130"/>
                </a:xfrm>
                <a:custGeom>
                  <a:avLst/>
                  <a:gdLst>
                    <a:gd name="T0" fmla="*/ 117 w 117"/>
                    <a:gd name="T1" fmla="*/ 54 h 86"/>
                    <a:gd name="T2" fmla="*/ 113 w 117"/>
                    <a:gd name="T3" fmla="*/ 54 h 86"/>
                    <a:gd name="T4" fmla="*/ 108 w 117"/>
                    <a:gd name="T5" fmla="*/ 59 h 86"/>
                    <a:gd name="T6" fmla="*/ 99 w 117"/>
                    <a:gd name="T7" fmla="*/ 63 h 86"/>
                    <a:gd name="T8" fmla="*/ 77 w 117"/>
                    <a:gd name="T9" fmla="*/ 72 h 86"/>
                    <a:gd name="T10" fmla="*/ 77 w 117"/>
                    <a:gd name="T11" fmla="*/ 77 h 86"/>
                    <a:gd name="T12" fmla="*/ 72 w 117"/>
                    <a:gd name="T13" fmla="*/ 82 h 86"/>
                    <a:gd name="T14" fmla="*/ 68 w 117"/>
                    <a:gd name="T15" fmla="*/ 86 h 86"/>
                    <a:gd name="T16" fmla="*/ 68 w 117"/>
                    <a:gd name="T17" fmla="*/ 86 h 86"/>
                    <a:gd name="T18" fmla="*/ 59 w 117"/>
                    <a:gd name="T19" fmla="*/ 86 h 86"/>
                    <a:gd name="T20" fmla="*/ 54 w 117"/>
                    <a:gd name="T21" fmla="*/ 77 h 86"/>
                    <a:gd name="T22" fmla="*/ 54 w 117"/>
                    <a:gd name="T23" fmla="*/ 72 h 86"/>
                    <a:gd name="T24" fmla="*/ 49 w 117"/>
                    <a:gd name="T25" fmla="*/ 68 h 86"/>
                    <a:gd name="T26" fmla="*/ 40 w 117"/>
                    <a:gd name="T27" fmla="*/ 63 h 86"/>
                    <a:gd name="T28" fmla="*/ 40 w 117"/>
                    <a:gd name="T29" fmla="*/ 54 h 86"/>
                    <a:gd name="T30" fmla="*/ 40 w 117"/>
                    <a:gd name="T31" fmla="*/ 50 h 86"/>
                    <a:gd name="T32" fmla="*/ 31 w 117"/>
                    <a:gd name="T33" fmla="*/ 50 h 86"/>
                    <a:gd name="T34" fmla="*/ 27 w 117"/>
                    <a:gd name="T35" fmla="*/ 50 h 86"/>
                    <a:gd name="T36" fmla="*/ 18 w 117"/>
                    <a:gd name="T37" fmla="*/ 45 h 86"/>
                    <a:gd name="T38" fmla="*/ 9 w 117"/>
                    <a:gd name="T39" fmla="*/ 45 h 86"/>
                    <a:gd name="T40" fmla="*/ 0 w 117"/>
                    <a:gd name="T41" fmla="*/ 36 h 86"/>
                    <a:gd name="T42" fmla="*/ 9 w 117"/>
                    <a:gd name="T43" fmla="*/ 18 h 86"/>
                    <a:gd name="T44" fmla="*/ 13 w 117"/>
                    <a:gd name="T45" fmla="*/ 14 h 86"/>
                    <a:gd name="T46" fmla="*/ 18 w 117"/>
                    <a:gd name="T47" fmla="*/ 14 h 86"/>
                    <a:gd name="T48" fmla="*/ 27 w 117"/>
                    <a:gd name="T49" fmla="*/ 9 h 86"/>
                    <a:gd name="T50" fmla="*/ 31 w 117"/>
                    <a:gd name="T51" fmla="*/ 14 h 86"/>
                    <a:gd name="T52" fmla="*/ 36 w 117"/>
                    <a:gd name="T53" fmla="*/ 14 h 86"/>
                    <a:gd name="T54" fmla="*/ 45 w 117"/>
                    <a:gd name="T55" fmla="*/ 14 h 86"/>
                    <a:gd name="T56" fmla="*/ 54 w 117"/>
                    <a:gd name="T57" fmla="*/ 9 h 86"/>
                    <a:gd name="T58" fmla="*/ 59 w 117"/>
                    <a:gd name="T59" fmla="*/ 4 h 86"/>
                    <a:gd name="T60" fmla="*/ 81 w 117"/>
                    <a:gd name="T61" fmla="*/ 9 h 86"/>
                    <a:gd name="T62" fmla="*/ 86 w 117"/>
                    <a:gd name="T63" fmla="*/ 4 h 86"/>
                    <a:gd name="T64" fmla="*/ 104 w 117"/>
                    <a:gd name="T65" fmla="*/ 0 h 86"/>
                    <a:gd name="T66" fmla="*/ 108 w 117"/>
                    <a:gd name="T67" fmla="*/ 0 h 86"/>
                    <a:gd name="T68" fmla="*/ 108 w 117"/>
                    <a:gd name="T69" fmla="*/ 4 h 86"/>
                    <a:gd name="T70" fmla="*/ 113 w 117"/>
                    <a:gd name="T71" fmla="*/ 0 h 86"/>
                    <a:gd name="T72" fmla="*/ 108 w 117"/>
                    <a:gd name="T73" fmla="*/ 4 h 86"/>
                    <a:gd name="T74" fmla="*/ 108 w 117"/>
                    <a:gd name="T75" fmla="*/ 4 h 86"/>
                    <a:gd name="T76" fmla="*/ 108 w 117"/>
                    <a:gd name="T77" fmla="*/ 9 h 86"/>
                    <a:gd name="T78" fmla="*/ 108 w 117"/>
                    <a:gd name="T79" fmla="*/ 14 h 86"/>
                    <a:gd name="T80" fmla="*/ 104 w 117"/>
                    <a:gd name="T81" fmla="*/ 23 h 86"/>
                    <a:gd name="T82" fmla="*/ 104 w 117"/>
                    <a:gd name="T83" fmla="*/ 23 h 86"/>
                    <a:gd name="T84" fmla="*/ 104 w 117"/>
                    <a:gd name="T85" fmla="*/ 32 h 86"/>
                    <a:gd name="T86" fmla="*/ 108 w 117"/>
                    <a:gd name="T87" fmla="*/ 32 h 86"/>
                    <a:gd name="T88" fmla="*/ 113 w 117"/>
                    <a:gd name="T89" fmla="*/ 41 h 86"/>
                    <a:gd name="T90" fmla="*/ 113 w 117"/>
                    <a:gd name="T91" fmla="*/ 45 h 86"/>
                    <a:gd name="T92" fmla="*/ 108 w 117"/>
                    <a:gd name="T93" fmla="*/ 50 h 86"/>
                    <a:gd name="T94" fmla="*/ 113 w 117"/>
                    <a:gd name="T95" fmla="*/ 50 h 86"/>
                    <a:gd name="T96" fmla="*/ 113 w 117"/>
                    <a:gd name="T97" fmla="*/ 5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17" h="86">
                      <a:moveTo>
                        <a:pt x="117" y="54"/>
                      </a:moveTo>
                      <a:lnTo>
                        <a:pt x="117" y="54"/>
                      </a:lnTo>
                      <a:lnTo>
                        <a:pt x="117" y="54"/>
                      </a:lnTo>
                      <a:lnTo>
                        <a:pt x="117" y="50"/>
                      </a:lnTo>
                      <a:lnTo>
                        <a:pt x="117" y="54"/>
                      </a:lnTo>
                      <a:lnTo>
                        <a:pt x="113" y="54"/>
                      </a:lnTo>
                      <a:lnTo>
                        <a:pt x="108" y="54"/>
                      </a:lnTo>
                      <a:lnTo>
                        <a:pt x="108" y="59"/>
                      </a:lnTo>
                      <a:lnTo>
                        <a:pt x="108" y="59"/>
                      </a:lnTo>
                      <a:lnTo>
                        <a:pt x="104" y="59"/>
                      </a:lnTo>
                      <a:lnTo>
                        <a:pt x="99" y="63"/>
                      </a:lnTo>
                      <a:lnTo>
                        <a:pt x="99" y="63"/>
                      </a:lnTo>
                      <a:lnTo>
                        <a:pt x="95" y="63"/>
                      </a:lnTo>
                      <a:lnTo>
                        <a:pt x="86" y="68"/>
                      </a:lnTo>
                      <a:lnTo>
                        <a:pt x="77" y="72"/>
                      </a:lnTo>
                      <a:lnTo>
                        <a:pt x="77" y="77"/>
                      </a:lnTo>
                      <a:lnTo>
                        <a:pt x="77" y="77"/>
                      </a:lnTo>
                      <a:lnTo>
                        <a:pt x="77" y="77"/>
                      </a:lnTo>
                      <a:lnTo>
                        <a:pt x="77" y="82"/>
                      </a:lnTo>
                      <a:lnTo>
                        <a:pt x="72" y="82"/>
                      </a:lnTo>
                      <a:lnTo>
                        <a:pt x="72" y="82"/>
                      </a:lnTo>
                      <a:lnTo>
                        <a:pt x="72" y="82"/>
                      </a:lnTo>
                      <a:lnTo>
                        <a:pt x="72" y="82"/>
                      </a:lnTo>
                      <a:lnTo>
                        <a:pt x="68" y="86"/>
                      </a:lnTo>
                      <a:lnTo>
                        <a:pt x="68" y="86"/>
                      </a:lnTo>
                      <a:lnTo>
                        <a:pt x="68" y="86"/>
                      </a:lnTo>
                      <a:lnTo>
                        <a:pt x="68" y="86"/>
                      </a:lnTo>
                      <a:lnTo>
                        <a:pt x="63" y="86"/>
                      </a:lnTo>
                      <a:lnTo>
                        <a:pt x="59" y="86"/>
                      </a:lnTo>
                      <a:lnTo>
                        <a:pt x="59" y="86"/>
                      </a:lnTo>
                      <a:lnTo>
                        <a:pt x="54" y="82"/>
                      </a:lnTo>
                      <a:lnTo>
                        <a:pt x="54" y="82"/>
                      </a:lnTo>
                      <a:lnTo>
                        <a:pt x="54" y="77"/>
                      </a:lnTo>
                      <a:lnTo>
                        <a:pt x="54" y="72"/>
                      </a:lnTo>
                      <a:lnTo>
                        <a:pt x="54" y="72"/>
                      </a:lnTo>
                      <a:lnTo>
                        <a:pt x="54" y="72"/>
                      </a:lnTo>
                      <a:lnTo>
                        <a:pt x="54" y="68"/>
                      </a:lnTo>
                      <a:lnTo>
                        <a:pt x="54" y="68"/>
                      </a:lnTo>
                      <a:lnTo>
                        <a:pt x="49" y="68"/>
                      </a:lnTo>
                      <a:lnTo>
                        <a:pt x="45" y="68"/>
                      </a:lnTo>
                      <a:lnTo>
                        <a:pt x="45" y="68"/>
                      </a:lnTo>
                      <a:lnTo>
                        <a:pt x="40" y="63"/>
                      </a:lnTo>
                      <a:lnTo>
                        <a:pt x="40" y="59"/>
                      </a:lnTo>
                      <a:lnTo>
                        <a:pt x="40" y="54"/>
                      </a:lnTo>
                      <a:lnTo>
                        <a:pt x="40" y="54"/>
                      </a:lnTo>
                      <a:lnTo>
                        <a:pt x="40" y="54"/>
                      </a:lnTo>
                      <a:lnTo>
                        <a:pt x="40" y="50"/>
                      </a:lnTo>
                      <a:lnTo>
                        <a:pt x="40" y="50"/>
                      </a:lnTo>
                      <a:lnTo>
                        <a:pt x="36" y="45"/>
                      </a:lnTo>
                      <a:lnTo>
                        <a:pt x="31" y="50"/>
                      </a:lnTo>
                      <a:lnTo>
                        <a:pt x="31" y="50"/>
                      </a:lnTo>
                      <a:lnTo>
                        <a:pt x="31" y="50"/>
                      </a:lnTo>
                      <a:lnTo>
                        <a:pt x="27" y="50"/>
                      </a:lnTo>
                      <a:lnTo>
                        <a:pt x="27" y="50"/>
                      </a:lnTo>
                      <a:lnTo>
                        <a:pt x="22" y="50"/>
                      </a:lnTo>
                      <a:lnTo>
                        <a:pt x="18" y="45"/>
                      </a:lnTo>
                      <a:lnTo>
                        <a:pt x="18" y="45"/>
                      </a:lnTo>
                      <a:lnTo>
                        <a:pt x="13" y="45"/>
                      </a:lnTo>
                      <a:lnTo>
                        <a:pt x="13" y="45"/>
                      </a:lnTo>
                      <a:lnTo>
                        <a:pt x="9" y="45"/>
                      </a:lnTo>
                      <a:lnTo>
                        <a:pt x="0" y="41"/>
                      </a:lnTo>
                      <a:lnTo>
                        <a:pt x="0" y="36"/>
                      </a:lnTo>
                      <a:lnTo>
                        <a:pt x="0" y="36"/>
                      </a:lnTo>
                      <a:lnTo>
                        <a:pt x="4" y="32"/>
                      </a:lnTo>
                      <a:lnTo>
                        <a:pt x="0" y="23"/>
                      </a:lnTo>
                      <a:lnTo>
                        <a:pt x="9" y="18"/>
                      </a:lnTo>
                      <a:lnTo>
                        <a:pt x="9" y="18"/>
                      </a:lnTo>
                      <a:lnTo>
                        <a:pt x="9" y="18"/>
                      </a:lnTo>
                      <a:lnTo>
                        <a:pt x="13" y="14"/>
                      </a:lnTo>
                      <a:lnTo>
                        <a:pt x="13" y="14"/>
                      </a:lnTo>
                      <a:lnTo>
                        <a:pt x="18" y="14"/>
                      </a:lnTo>
                      <a:lnTo>
                        <a:pt x="18" y="14"/>
                      </a:lnTo>
                      <a:lnTo>
                        <a:pt x="18" y="14"/>
                      </a:lnTo>
                      <a:lnTo>
                        <a:pt x="22" y="14"/>
                      </a:lnTo>
                      <a:lnTo>
                        <a:pt x="27" y="9"/>
                      </a:lnTo>
                      <a:lnTo>
                        <a:pt x="31" y="14"/>
                      </a:lnTo>
                      <a:lnTo>
                        <a:pt x="31" y="14"/>
                      </a:lnTo>
                      <a:lnTo>
                        <a:pt x="31" y="14"/>
                      </a:lnTo>
                      <a:lnTo>
                        <a:pt x="36" y="14"/>
                      </a:lnTo>
                      <a:lnTo>
                        <a:pt x="36" y="14"/>
                      </a:lnTo>
                      <a:lnTo>
                        <a:pt x="36" y="14"/>
                      </a:lnTo>
                      <a:lnTo>
                        <a:pt x="40" y="14"/>
                      </a:lnTo>
                      <a:lnTo>
                        <a:pt x="45" y="14"/>
                      </a:lnTo>
                      <a:lnTo>
                        <a:pt x="45" y="14"/>
                      </a:lnTo>
                      <a:lnTo>
                        <a:pt x="49" y="14"/>
                      </a:lnTo>
                      <a:lnTo>
                        <a:pt x="49" y="14"/>
                      </a:lnTo>
                      <a:lnTo>
                        <a:pt x="54" y="9"/>
                      </a:lnTo>
                      <a:lnTo>
                        <a:pt x="54" y="9"/>
                      </a:lnTo>
                      <a:lnTo>
                        <a:pt x="54" y="4"/>
                      </a:lnTo>
                      <a:lnTo>
                        <a:pt x="59" y="4"/>
                      </a:lnTo>
                      <a:lnTo>
                        <a:pt x="63" y="4"/>
                      </a:lnTo>
                      <a:lnTo>
                        <a:pt x="77" y="9"/>
                      </a:lnTo>
                      <a:lnTo>
                        <a:pt x="81" y="9"/>
                      </a:lnTo>
                      <a:lnTo>
                        <a:pt x="86" y="9"/>
                      </a:lnTo>
                      <a:lnTo>
                        <a:pt x="86" y="9"/>
                      </a:lnTo>
                      <a:lnTo>
                        <a:pt x="86" y="4"/>
                      </a:lnTo>
                      <a:lnTo>
                        <a:pt x="86" y="0"/>
                      </a:lnTo>
                      <a:lnTo>
                        <a:pt x="99" y="0"/>
                      </a:lnTo>
                      <a:lnTo>
                        <a:pt x="104" y="0"/>
                      </a:lnTo>
                      <a:lnTo>
                        <a:pt x="104" y="0"/>
                      </a:lnTo>
                      <a:lnTo>
                        <a:pt x="104" y="0"/>
                      </a:lnTo>
                      <a:lnTo>
                        <a:pt x="108" y="0"/>
                      </a:lnTo>
                      <a:lnTo>
                        <a:pt x="104" y="0"/>
                      </a:lnTo>
                      <a:lnTo>
                        <a:pt x="104" y="4"/>
                      </a:lnTo>
                      <a:lnTo>
                        <a:pt x="108" y="4"/>
                      </a:lnTo>
                      <a:lnTo>
                        <a:pt x="108" y="0"/>
                      </a:lnTo>
                      <a:lnTo>
                        <a:pt x="113" y="0"/>
                      </a:lnTo>
                      <a:lnTo>
                        <a:pt x="113" y="0"/>
                      </a:lnTo>
                      <a:lnTo>
                        <a:pt x="108" y="4"/>
                      </a:lnTo>
                      <a:lnTo>
                        <a:pt x="108" y="4"/>
                      </a:lnTo>
                      <a:lnTo>
                        <a:pt x="108" y="4"/>
                      </a:lnTo>
                      <a:lnTo>
                        <a:pt x="108" y="4"/>
                      </a:lnTo>
                      <a:lnTo>
                        <a:pt x="104" y="4"/>
                      </a:lnTo>
                      <a:lnTo>
                        <a:pt x="108" y="4"/>
                      </a:lnTo>
                      <a:lnTo>
                        <a:pt x="108" y="9"/>
                      </a:lnTo>
                      <a:lnTo>
                        <a:pt x="108" y="9"/>
                      </a:lnTo>
                      <a:lnTo>
                        <a:pt x="108" y="9"/>
                      </a:lnTo>
                      <a:lnTo>
                        <a:pt x="108" y="9"/>
                      </a:lnTo>
                      <a:lnTo>
                        <a:pt x="108" y="14"/>
                      </a:lnTo>
                      <a:lnTo>
                        <a:pt x="108" y="14"/>
                      </a:lnTo>
                      <a:lnTo>
                        <a:pt x="108" y="18"/>
                      </a:lnTo>
                      <a:lnTo>
                        <a:pt x="104" y="18"/>
                      </a:lnTo>
                      <a:lnTo>
                        <a:pt x="104" y="23"/>
                      </a:lnTo>
                      <a:lnTo>
                        <a:pt x="104" y="23"/>
                      </a:lnTo>
                      <a:lnTo>
                        <a:pt x="104" y="23"/>
                      </a:lnTo>
                      <a:lnTo>
                        <a:pt x="104" y="23"/>
                      </a:lnTo>
                      <a:lnTo>
                        <a:pt x="104" y="27"/>
                      </a:lnTo>
                      <a:lnTo>
                        <a:pt x="104" y="27"/>
                      </a:lnTo>
                      <a:lnTo>
                        <a:pt x="104" y="32"/>
                      </a:lnTo>
                      <a:lnTo>
                        <a:pt x="104" y="32"/>
                      </a:lnTo>
                      <a:lnTo>
                        <a:pt x="104" y="32"/>
                      </a:lnTo>
                      <a:lnTo>
                        <a:pt x="108" y="32"/>
                      </a:lnTo>
                      <a:lnTo>
                        <a:pt x="108" y="32"/>
                      </a:lnTo>
                      <a:lnTo>
                        <a:pt x="113" y="36"/>
                      </a:lnTo>
                      <a:lnTo>
                        <a:pt x="113" y="41"/>
                      </a:lnTo>
                      <a:lnTo>
                        <a:pt x="113" y="41"/>
                      </a:lnTo>
                      <a:lnTo>
                        <a:pt x="113" y="45"/>
                      </a:lnTo>
                      <a:lnTo>
                        <a:pt x="113" y="45"/>
                      </a:lnTo>
                      <a:lnTo>
                        <a:pt x="108" y="45"/>
                      </a:lnTo>
                      <a:lnTo>
                        <a:pt x="108" y="45"/>
                      </a:lnTo>
                      <a:lnTo>
                        <a:pt x="108" y="50"/>
                      </a:lnTo>
                      <a:lnTo>
                        <a:pt x="108" y="50"/>
                      </a:lnTo>
                      <a:lnTo>
                        <a:pt x="113" y="50"/>
                      </a:lnTo>
                      <a:lnTo>
                        <a:pt x="113" y="50"/>
                      </a:lnTo>
                      <a:lnTo>
                        <a:pt x="113" y="50"/>
                      </a:lnTo>
                      <a:lnTo>
                        <a:pt x="113" y="50"/>
                      </a:lnTo>
                      <a:lnTo>
                        <a:pt x="113" y="50"/>
                      </a:lnTo>
                      <a:lnTo>
                        <a:pt x="113" y="50"/>
                      </a:lnTo>
                      <a:lnTo>
                        <a:pt x="117" y="5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6" name="Freeform 24">
                  <a:extLst>
                    <a:ext uri="{FF2B5EF4-FFF2-40B4-BE49-F238E27FC236}">
                      <a16:creationId xmlns:a16="http://schemas.microsoft.com/office/drawing/2014/main" id="{1B6C3539-34FF-47B2-8957-27AB62C5F391}"/>
                    </a:ext>
                  </a:extLst>
                </p:cNvPr>
                <p:cNvSpPr>
                  <a:spLocks/>
                </p:cNvSpPr>
                <p:nvPr/>
              </p:nvSpPr>
              <p:spPr bwMode="auto">
                <a:xfrm>
                  <a:off x="3714076" y="4474723"/>
                  <a:ext cx="356922" cy="317599"/>
                </a:xfrm>
                <a:custGeom>
                  <a:avLst/>
                  <a:gdLst>
                    <a:gd name="T0" fmla="*/ 82 w 118"/>
                    <a:gd name="T1" fmla="*/ 96 h 105"/>
                    <a:gd name="T2" fmla="*/ 37 w 118"/>
                    <a:gd name="T3" fmla="*/ 105 h 105"/>
                    <a:gd name="T4" fmla="*/ 37 w 118"/>
                    <a:gd name="T5" fmla="*/ 100 h 105"/>
                    <a:gd name="T6" fmla="*/ 41 w 118"/>
                    <a:gd name="T7" fmla="*/ 96 h 105"/>
                    <a:gd name="T8" fmla="*/ 46 w 118"/>
                    <a:gd name="T9" fmla="*/ 100 h 105"/>
                    <a:gd name="T10" fmla="*/ 50 w 118"/>
                    <a:gd name="T11" fmla="*/ 96 h 105"/>
                    <a:gd name="T12" fmla="*/ 64 w 118"/>
                    <a:gd name="T13" fmla="*/ 87 h 105"/>
                    <a:gd name="T14" fmla="*/ 68 w 118"/>
                    <a:gd name="T15" fmla="*/ 87 h 105"/>
                    <a:gd name="T16" fmla="*/ 68 w 118"/>
                    <a:gd name="T17" fmla="*/ 87 h 105"/>
                    <a:gd name="T18" fmla="*/ 68 w 118"/>
                    <a:gd name="T19" fmla="*/ 78 h 105"/>
                    <a:gd name="T20" fmla="*/ 59 w 118"/>
                    <a:gd name="T21" fmla="*/ 78 h 105"/>
                    <a:gd name="T22" fmla="*/ 55 w 118"/>
                    <a:gd name="T23" fmla="*/ 78 h 105"/>
                    <a:gd name="T24" fmla="*/ 46 w 118"/>
                    <a:gd name="T25" fmla="*/ 82 h 105"/>
                    <a:gd name="T26" fmla="*/ 37 w 118"/>
                    <a:gd name="T27" fmla="*/ 78 h 105"/>
                    <a:gd name="T28" fmla="*/ 32 w 118"/>
                    <a:gd name="T29" fmla="*/ 73 h 105"/>
                    <a:gd name="T30" fmla="*/ 32 w 118"/>
                    <a:gd name="T31" fmla="*/ 59 h 105"/>
                    <a:gd name="T32" fmla="*/ 23 w 118"/>
                    <a:gd name="T33" fmla="*/ 68 h 105"/>
                    <a:gd name="T34" fmla="*/ 27 w 118"/>
                    <a:gd name="T35" fmla="*/ 82 h 105"/>
                    <a:gd name="T36" fmla="*/ 27 w 118"/>
                    <a:gd name="T37" fmla="*/ 87 h 105"/>
                    <a:gd name="T38" fmla="*/ 18 w 118"/>
                    <a:gd name="T39" fmla="*/ 82 h 105"/>
                    <a:gd name="T40" fmla="*/ 18 w 118"/>
                    <a:gd name="T41" fmla="*/ 73 h 105"/>
                    <a:gd name="T42" fmla="*/ 14 w 118"/>
                    <a:gd name="T43" fmla="*/ 64 h 105"/>
                    <a:gd name="T44" fmla="*/ 14 w 118"/>
                    <a:gd name="T45" fmla="*/ 55 h 105"/>
                    <a:gd name="T46" fmla="*/ 23 w 118"/>
                    <a:gd name="T47" fmla="*/ 46 h 105"/>
                    <a:gd name="T48" fmla="*/ 23 w 118"/>
                    <a:gd name="T49" fmla="*/ 41 h 105"/>
                    <a:gd name="T50" fmla="*/ 18 w 118"/>
                    <a:gd name="T51" fmla="*/ 41 h 105"/>
                    <a:gd name="T52" fmla="*/ 14 w 118"/>
                    <a:gd name="T53" fmla="*/ 41 h 105"/>
                    <a:gd name="T54" fmla="*/ 5 w 118"/>
                    <a:gd name="T55" fmla="*/ 41 h 105"/>
                    <a:gd name="T56" fmla="*/ 0 w 118"/>
                    <a:gd name="T57" fmla="*/ 32 h 105"/>
                    <a:gd name="T58" fmla="*/ 9 w 118"/>
                    <a:gd name="T59" fmla="*/ 5 h 105"/>
                    <a:gd name="T60" fmla="*/ 14 w 118"/>
                    <a:gd name="T61" fmla="*/ 5 h 105"/>
                    <a:gd name="T62" fmla="*/ 18 w 118"/>
                    <a:gd name="T63" fmla="*/ 5 h 105"/>
                    <a:gd name="T64" fmla="*/ 27 w 118"/>
                    <a:gd name="T65" fmla="*/ 0 h 105"/>
                    <a:gd name="T66" fmla="*/ 37 w 118"/>
                    <a:gd name="T67" fmla="*/ 5 h 105"/>
                    <a:gd name="T68" fmla="*/ 37 w 118"/>
                    <a:gd name="T69" fmla="*/ 9 h 105"/>
                    <a:gd name="T70" fmla="*/ 41 w 118"/>
                    <a:gd name="T71" fmla="*/ 14 h 105"/>
                    <a:gd name="T72" fmla="*/ 46 w 118"/>
                    <a:gd name="T73" fmla="*/ 19 h 105"/>
                    <a:gd name="T74" fmla="*/ 55 w 118"/>
                    <a:gd name="T75" fmla="*/ 19 h 105"/>
                    <a:gd name="T76" fmla="*/ 68 w 118"/>
                    <a:gd name="T77" fmla="*/ 19 h 105"/>
                    <a:gd name="T78" fmla="*/ 77 w 118"/>
                    <a:gd name="T79" fmla="*/ 23 h 105"/>
                    <a:gd name="T80" fmla="*/ 86 w 118"/>
                    <a:gd name="T81" fmla="*/ 19 h 105"/>
                    <a:gd name="T82" fmla="*/ 95 w 118"/>
                    <a:gd name="T83" fmla="*/ 28 h 105"/>
                    <a:gd name="T84" fmla="*/ 100 w 118"/>
                    <a:gd name="T85" fmla="*/ 28 h 105"/>
                    <a:gd name="T86" fmla="*/ 114 w 118"/>
                    <a:gd name="T87" fmla="*/ 28 h 105"/>
                    <a:gd name="T88" fmla="*/ 118 w 118"/>
                    <a:gd name="T89" fmla="*/ 37 h 105"/>
                    <a:gd name="T90" fmla="*/ 105 w 118"/>
                    <a:gd name="T91" fmla="*/ 50 h 105"/>
                    <a:gd name="T92" fmla="*/ 100 w 118"/>
                    <a:gd name="T93" fmla="*/ 64 h 105"/>
                    <a:gd name="T94" fmla="*/ 95 w 118"/>
                    <a:gd name="T95" fmla="*/ 73 h 105"/>
                    <a:gd name="T96" fmla="*/ 86 w 118"/>
                    <a:gd name="T97" fmla="*/ 78 h 105"/>
                    <a:gd name="T98" fmla="*/ 82 w 118"/>
                    <a:gd name="T99" fmla="*/ 87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18" h="105">
                      <a:moveTo>
                        <a:pt x="82" y="91"/>
                      </a:moveTo>
                      <a:lnTo>
                        <a:pt x="82" y="91"/>
                      </a:lnTo>
                      <a:lnTo>
                        <a:pt x="82" y="91"/>
                      </a:lnTo>
                      <a:lnTo>
                        <a:pt x="82" y="96"/>
                      </a:lnTo>
                      <a:lnTo>
                        <a:pt x="77" y="96"/>
                      </a:lnTo>
                      <a:lnTo>
                        <a:pt x="68" y="96"/>
                      </a:lnTo>
                      <a:lnTo>
                        <a:pt x="46" y="105"/>
                      </a:lnTo>
                      <a:lnTo>
                        <a:pt x="37" y="105"/>
                      </a:lnTo>
                      <a:lnTo>
                        <a:pt x="37" y="105"/>
                      </a:lnTo>
                      <a:lnTo>
                        <a:pt x="37" y="105"/>
                      </a:lnTo>
                      <a:lnTo>
                        <a:pt x="32" y="100"/>
                      </a:lnTo>
                      <a:lnTo>
                        <a:pt x="37" y="100"/>
                      </a:lnTo>
                      <a:lnTo>
                        <a:pt x="37" y="100"/>
                      </a:lnTo>
                      <a:lnTo>
                        <a:pt x="37" y="100"/>
                      </a:lnTo>
                      <a:lnTo>
                        <a:pt x="41" y="96"/>
                      </a:lnTo>
                      <a:lnTo>
                        <a:pt x="41" y="96"/>
                      </a:lnTo>
                      <a:lnTo>
                        <a:pt x="41" y="96"/>
                      </a:lnTo>
                      <a:lnTo>
                        <a:pt x="41" y="96"/>
                      </a:lnTo>
                      <a:lnTo>
                        <a:pt x="46" y="96"/>
                      </a:lnTo>
                      <a:lnTo>
                        <a:pt x="46" y="100"/>
                      </a:lnTo>
                      <a:lnTo>
                        <a:pt x="46" y="96"/>
                      </a:lnTo>
                      <a:lnTo>
                        <a:pt x="46" y="96"/>
                      </a:lnTo>
                      <a:lnTo>
                        <a:pt x="50" y="96"/>
                      </a:lnTo>
                      <a:lnTo>
                        <a:pt x="50" y="96"/>
                      </a:lnTo>
                      <a:lnTo>
                        <a:pt x="55" y="91"/>
                      </a:lnTo>
                      <a:lnTo>
                        <a:pt x="59" y="91"/>
                      </a:lnTo>
                      <a:lnTo>
                        <a:pt x="59" y="91"/>
                      </a:lnTo>
                      <a:lnTo>
                        <a:pt x="64" y="87"/>
                      </a:lnTo>
                      <a:lnTo>
                        <a:pt x="68" y="87"/>
                      </a:lnTo>
                      <a:lnTo>
                        <a:pt x="68" y="87"/>
                      </a:lnTo>
                      <a:lnTo>
                        <a:pt x="68" y="87"/>
                      </a:lnTo>
                      <a:lnTo>
                        <a:pt x="68" y="87"/>
                      </a:lnTo>
                      <a:lnTo>
                        <a:pt x="68" y="87"/>
                      </a:lnTo>
                      <a:lnTo>
                        <a:pt x="68" y="87"/>
                      </a:lnTo>
                      <a:lnTo>
                        <a:pt x="68" y="87"/>
                      </a:lnTo>
                      <a:lnTo>
                        <a:pt x="68" y="87"/>
                      </a:lnTo>
                      <a:lnTo>
                        <a:pt x="68" y="87"/>
                      </a:lnTo>
                      <a:lnTo>
                        <a:pt x="68" y="82"/>
                      </a:lnTo>
                      <a:lnTo>
                        <a:pt x="68" y="82"/>
                      </a:lnTo>
                      <a:lnTo>
                        <a:pt x="68" y="78"/>
                      </a:lnTo>
                      <a:lnTo>
                        <a:pt x="68" y="78"/>
                      </a:lnTo>
                      <a:lnTo>
                        <a:pt x="64" y="73"/>
                      </a:lnTo>
                      <a:lnTo>
                        <a:pt x="59" y="78"/>
                      </a:lnTo>
                      <a:lnTo>
                        <a:pt x="59" y="78"/>
                      </a:lnTo>
                      <a:lnTo>
                        <a:pt x="59" y="78"/>
                      </a:lnTo>
                      <a:lnTo>
                        <a:pt x="55" y="78"/>
                      </a:lnTo>
                      <a:lnTo>
                        <a:pt x="55" y="78"/>
                      </a:lnTo>
                      <a:lnTo>
                        <a:pt x="55" y="78"/>
                      </a:lnTo>
                      <a:lnTo>
                        <a:pt x="55" y="78"/>
                      </a:lnTo>
                      <a:lnTo>
                        <a:pt x="50" y="78"/>
                      </a:lnTo>
                      <a:lnTo>
                        <a:pt x="50" y="82"/>
                      </a:lnTo>
                      <a:lnTo>
                        <a:pt x="46" y="82"/>
                      </a:lnTo>
                      <a:lnTo>
                        <a:pt x="46" y="78"/>
                      </a:lnTo>
                      <a:lnTo>
                        <a:pt x="46" y="78"/>
                      </a:lnTo>
                      <a:lnTo>
                        <a:pt x="41" y="82"/>
                      </a:lnTo>
                      <a:lnTo>
                        <a:pt x="37" y="78"/>
                      </a:lnTo>
                      <a:lnTo>
                        <a:pt x="37" y="82"/>
                      </a:lnTo>
                      <a:lnTo>
                        <a:pt x="37" y="78"/>
                      </a:lnTo>
                      <a:lnTo>
                        <a:pt x="32" y="78"/>
                      </a:lnTo>
                      <a:lnTo>
                        <a:pt x="32" y="73"/>
                      </a:lnTo>
                      <a:lnTo>
                        <a:pt x="32" y="73"/>
                      </a:lnTo>
                      <a:lnTo>
                        <a:pt x="32" y="73"/>
                      </a:lnTo>
                      <a:lnTo>
                        <a:pt x="32" y="64"/>
                      </a:lnTo>
                      <a:lnTo>
                        <a:pt x="32" y="59"/>
                      </a:lnTo>
                      <a:lnTo>
                        <a:pt x="27" y="59"/>
                      </a:lnTo>
                      <a:lnTo>
                        <a:pt x="27" y="64"/>
                      </a:lnTo>
                      <a:lnTo>
                        <a:pt x="27" y="68"/>
                      </a:lnTo>
                      <a:lnTo>
                        <a:pt x="23" y="68"/>
                      </a:lnTo>
                      <a:lnTo>
                        <a:pt x="23" y="73"/>
                      </a:lnTo>
                      <a:lnTo>
                        <a:pt x="23" y="78"/>
                      </a:lnTo>
                      <a:lnTo>
                        <a:pt x="23" y="78"/>
                      </a:lnTo>
                      <a:lnTo>
                        <a:pt x="27" y="82"/>
                      </a:lnTo>
                      <a:lnTo>
                        <a:pt x="27" y="87"/>
                      </a:lnTo>
                      <a:lnTo>
                        <a:pt x="27" y="87"/>
                      </a:lnTo>
                      <a:lnTo>
                        <a:pt x="27" y="91"/>
                      </a:lnTo>
                      <a:lnTo>
                        <a:pt x="27" y="87"/>
                      </a:lnTo>
                      <a:lnTo>
                        <a:pt x="23" y="87"/>
                      </a:lnTo>
                      <a:lnTo>
                        <a:pt x="18" y="82"/>
                      </a:lnTo>
                      <a:lnTo>
                        <a:pt x="18" y="82"/>
                      </a:lnTo>
                      <a:lnTo>
                        <a:pt x="18" y="82"/>
                      </a:lnTo>
                      <a:lnTo>
                        <a:pt x="18" y="78"/>
                      </a:lnTo>
                      <a:lnTo>
                        <a:pt x="18" y="78"/>
                      </a:lnTo>
                      <a:lnTo>
                        <a:pt x="18" y="73"/>
                      </a:lnTo>
                      <a:lnTo>
                        <a:pt x="18" y="73"/>
                      </a:lnTo>
                      <a:lnTo>
                        <a:pt x="18" y="68"/>
                      </a:lnTo>
                      <a:lnTo>
                        <a:pt x="18" y="68"/>
                      </a:lnTo>
                      <a:lnTo>
                        <a:pt x="14" y="68"/>
                      </a:lnTo>
                      <a:lnTo>
                        <a:pt x="14" y="64"/>
                      </a:lnTo>
                      <a:lnTo>
                        <a:pt x="14" y="59"/>
                      </a:lnTo>
                      <a:lnTo>
                        <a:pt x="14" y="59"/>
                      </a:lnTo>
                      <a:lnTo>
                        <a:pt x="14" y="55"/>
                      </a:lnTo>
                      <a:lnTo>
                        <a:pt x="14" y="55"/>
                      </a:lnTo>
                      <a:lnTo>
                        <a:pt x="18" y="50"/>
                      </a:lnTo>
                      <a:lnTo>
                        <a:pt x="18" y="50"/>
                      </a:lnTo>
                      <a:lnTo>
                        <a:pt x="23" y="46"/>
                      </a:lnTo>
                      <a:lnTo>
                        <a:pt x="23" y="46"/>
                      </a:lnTo>
                      <a:lnTo>
                        <a:pt x="23" y="46"/>
                      </a:lnTo>
                      <a:lnTo>
                        <a:pt x="23" y="41"/>
                      </a:lnTo>
                      <a:lnTo>
                        <a:pt x="23" y="37"/>
                      </a:lnTo>
                      <a:lnTo>
                        <a:pt x="23" y="41"/>
                      </a:lnTo>
                      <a:lnTo>
                        <a:pt x="18" y="41"/>
                      </a:lnTo>
                      <a:lnTo>
                        <a:pt x="18" y="41"/>
                      </a:lnTo>
                      <a:lnTo>
                        <a:pt x="18" y="41"/>
                      </a:lnTo>
                      <a:lnTo>
                        <a:pt x="18" y="41"/>
                      </a:lnTo>
                      <a:lnTo>
                        <a:pt x="18" y="37"/>
                      </a:lnTo>
                      <a:lnTo>
                        <a:pt x="14" y="41"/>
                      </a:lnTo>
                      <a:lnTo>
                        <a:pt x="14" y="41"/>
                      </a:lnTo>
                      <a:lnTo>
                        <a:pt x="14" y="41"/>
                      </a:lnTo>
                      <a:lnTo>
                        <a:pt x="9" y="46"/>
                      </a:lnTo>
                      <a:lnTo>
                        <a:pt x="5" y="46"/>
                      </a:lnTo>
                      <a:lnTo>
                        <a:pt x="5" y="41"/>
                      </a:lnTo>
                      <a:lnTo>
                        <a:pt x="5" y="41"/>
                      </a:lnTo>
                      <a:lnTo>
                        <a:pt x="0" y="37"/>
                      </a:lnTo>
                      <a:lnTo>
                        <a:pt x="0" y="37"/>
                      </a:lnTo>
                      <a:lnTo>
                        <a:pt x="0" y="32"/>
                      </a:lnTo>
                      <a:lnTo>
                        <a:pt x="0" y="32"/>
                      </a:lnTo>
                      <a:lnTo>
                        <a:pt x="0" y="23"/>
                      </a:lnTo>
                      <a:lnTo>
                        <a:pt x="0" y="19"/>
                      </a:lnTo>
                      <a:lnTo>
                        <a:pt x="5" y="9"/>
                      </a:lnTo>
                      <a:lnTo>
                        <a:pt x="9" y="5"/>
                      </a:lnTo>
                      <a:lnTo>
                        <a:pt x="9" y="5"/>
                      </a:lnTo>
                      <a:lnTo>
                        <a:pt x="9" y="5"/>
                      </a:lnTo>
                      <a:lnTo>
                        <a:pt x="9" y="5"/>
                      </a:lnTo>
                      <a:lnTo>
                        <a:pt x="14" y="5"/>
                      </a:lnTo>
                      <a:lnTo>
                        <a:pt x="14" y="5"/>
                      </a:lnTo>
                      <a:lnTo>
                        <a:pt x="14" y="5"/>
                      </a:lnTo>
                      <a:lnTo>
                        <a:pt x="18" y="5"/>
                      </a:lnTo>
                      <a:lnTo>
                        <a:pt x="18" y="5"/>
                      </a:lnTo>
                      <a:lnTo>
                        <a:pt x="23" y="0"/>
                      </a:lnTo>
                      <a:lnTo>
                        <a:pt x="27" y="0"/>
                      </a:lnTo>
                      <a:lnTo>
                        <a:pt x="27" y="0"/>
                      </a:lnTo>
                      <a:lnTo>
                        <a:pt x="27" y="0"/>
                      </a:lnTo>
                      <a:lnTo>
                        <a:pt x="32" y="0"/>
                      </a:lnTo>
                      <a:lnTo>
                        <a:pt x="32" y="5"/>
                      </a:lnTo>
                      <a:lnTo>
                        <a:pt x="37" y="5"/>
                      </a:lnTo>
                      <a:lnTo>
                        <a:pt x="37" y="5"/>
                      </a:lnTo>
                      <a:lnTo>
                        <a:pt x="37" y="5"/>
                      </a:lnTo>
                      <a:lnTo>
                        <a:pt x="37" y="9"/>
                      </a:lnTo>
                      <a:lnTo>
                        <a:pt x="37" y="9"/>
                      </a:lnTo>
                      <a:lnTo>
                        <a:pt x="37" y="9"/>
                      </a:lnTo>
                      <a:lnTo>
                        <a:pt x="41" y="9"/>
                      </a:lnTo>
                      <a:lnTo>
                        <a:pt x="41" y="9"/>
                      </a:lnTo>
                      <a:lnTo>
                        <a:pt x="41" y="14"/>
                      </a:lnTo>
                      <a:lnTo>
                        <a:pt x="41" y="14"/>
                      </a:lnTo>
                      <a:lnTo>
                        <a:pt x="46" y="14"/>
                      </a:lnTo>
                      <a:lnTo>
                        <a:pt x="46" y="14"/>
                      </a:lnTo>
                      <a:lnTo>
                        <a:pt x="46" y="14"/>
                      </a:lnTo>
                      <a:lnTo>
                        <a:pt x="46" y="19"/>
                      </a:lnTo>
                      <a:lnTo>
                        <a:pt x="50" y="19"/>
                      </a:lnTo>
                      <a:lnTo>
                        <a:pt x="50" y="19"/>
                      </a:lnTo>
                      <a:lnTo>
                        <a:pt x="55" y="19"/>
                      </a:lnTo>
                      <a:lnTo>
                        <a:pt x="55" y="19"/>
                      </a:lnTo>
                      <a:lnTo>
                        <a:pt x="64" y="19"/>
                      </a:lnTo>
                      <a:lnTo>
                        <a:pt x="64" y="19"/>
                      </a:lnTo>
                      <a:lnTo>
                        <a:pt x="64" y="19"/>
                      </a:lnTo>
                      <a:lnTo>
                        <a:pt x="68" y="19"/>
                      </a:lnTo>
                      <a:lnTo>
                        <a:pt x="73" y="19"/>
                      </a:lnTo>
                      <a:lnTo>
                        <a:pt x="73" y="23"/>
                      </a:lnTo>
                      <a:lnTo>
                        <a:pt x="77" y="23"/>
                      </a:lnTo>
                      <a:lnTo>
                        <a:pt x="77" y="23"/>
                      </a:lnTo>
                      <a:lnTo>
                        <a:pt x="77" y="23"/>
                      </a:lnTo>
                      <a:lnTo>
                        <a:pt x="82" y="23"/>
                      </a:lnTo>
                      <a:lnTo>
                        <a:pt x="86" y="19"/>
                      </a:lnTo>
                      <a:lnTo>
                        <a:pt x="86" y="19"/>
                      </a:lnTo>
                      <a:lnTo>
                        <a:pt x="91" y="19"/>
                      </a:lnTo>
                      <a:lnTo>
                        <a:pt x="91" y="23"/>
                      </a:lnTo>
                      <a:lnTo>
                        <a:pt x="95" y="28"/>
                      </a:lnTo>
                      <a:lnTo>
                        <a:pt x="95" y="28"/>
                      </a:lnTo>
                      <a:lnTo>
                        <a:pt x="95" y="28"/>
                      </a:lnTo>
                      <a:lnTo>
                        <a:pt x="95" y="28"/>
                      </a:lnTo>
                      <a:lnTo>
                        <a:pt x="100" y="28"/>
                      </a:lnTo>
                      <a:lnTo>
                        <a:pt x="100" y="28"/>
                      </a:lnTo>
                      <a:lnTo>
                        <a:pt x="105" y="28"/>
                      </a:lnTo>
                      <a:lnTo>
                        <a:pt x="105" y="28"/>
                      </a:lnTo>
                      <a:lnTo>
                        <a:pt x="109" y="28"/>
                      </a:lnTo>
                      <a:lnTo>
                        <a:pt x="114" y="28"/>
                      </a:lnTo>
                      <a:lnTo>
                        <a:pt x="118" y="28"/>
                      </a:lnTo>
                      <a:lnTo>
                        <a:pt x="118" y="32"/>
                      </a:lnTo>
                      <a:lnTo>
                        <a:pt x="118" y="37"/>
                      </a:lnTo>
                      <a:lnTo>
                        <a:pt x="118" y="37"/>
                      </a:lnTo>
                      <a:lnTo>
                        <a:pt x="118" y="41"/>
                      </a:lnTo>
                      <a:lnTo>
                        <a:pt x="114" y="46"/>
                      </a:lnTo>
                      <a:lnTo>
                        <a:pt x="109" y="50"/>
                      </a:lnTo>
                      <a:lnTo>
                        <a:pt x="105" y="50"/>
                      </a:lnTo>
                      <a:lnTo>
                        <a:pt x="105" y="59"/>
                      </a:lnTo>
                      <a:lnTo>
                        <a:pt x="105" y="59"/>
                      </a:lnTo>
                      <a:lnTo>
                        <a:pt x="100" y="64"/>
                      </a:lnTo>
                      <a:lnTo>
                        <a:pt x="100" y="64"/>
                      </a:lnTo>
                      <a:lnTo>
                        <a:pt x="100" y="68"/>
                      </a:lnTo>
                      <a:lnTo>
                        <a:pt x="100" y="68"/>
                      </a:lnTo>
                      <a:lnTo>
                        <a:pt x="95" y="73"/>
                      </a:lnTo>
                      <a:lnTo>
                        <a:pt x="95" y="73"/>
                      </a:lnTo>
                      <a:lnTo>
                        <a:pt x="91" y="73"/>
                      </a:lnTo>
                      <a:lnTo>
                        <a:pt x="86" y="73"/>
                      </a:lnTo>
                      <a:lnTo>
                        <a:pt x="86" y="73"/>
                      </a:lnTo>
                      <a:lnTo>
                        <a:pt x="86" y="78"/>
                      </a:lnTo>
                      <a:lnTo>
                        <a:pt x="82" y="82"/>
                      </a:lnTo>
                      <a:lnTo>
                        <a:pt x="82" y="82"/>
                      </a:lnTo>
                      <a:lnTo>
                        <a:pt x="82" y="87"/>
                      </a:lnTo>
                      <a:lnTo>
                        <a:pt x="82" y="87"/>
                      </a:lnTo>
                      <a:lnTo>
                        <a:pt x="82" y="91"/>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7" name="Freeform 25">
                  <a:extLst>
                    <a:ext uri="{FF2B5EF4-FFF2-40B4-BE49-F238E27FC236}">
                      <a16:creationId xmlns:a16="http://schemas.microsoft.com/office/drawing/2014/main" id="{C45CF44F-0949-4588-A720-6B2BCFA6A594}"/>
                    </a:ext>
                  </a:extLst>
                </p:cNvPr>
                <p:cNvSpPr>
                  <a:spLocks/>
                </p:cNvSpPr>
                <p:nvPr/>
              </p:nvSpPr>
              <p:spPr bwMode="auto">
                <a:xfrm>
                  <a:off x="3577960" y="4063355"/>
                  <a:ext cx="453714" cy="508160"/>
                </a:xfrm>
                <a:custGeom>
                  <a:avLst/>
                  <a:gdLst>
                    <a:gd name="T0" fmla="*/ 136 w 150"/>
                    <a:gd name="T1" fmla="*/ 155 h 168"/>
                    <a:gd name="T2" fmla="*/ 122 w 150"/>
                    <a:gd name="T3" fmla="*/ 159 h 168"/>
                    <a:gd name="T4" fmla="*/ 118 w 150"/>
                    <a:gd name="T5" fmla="*/ 155 h 168"/>
                    <a:gd name="T6" fmla="*/ 109 w 150"/>
                    <a:gd name="T7" fmla="*/ 155 h 168"/>
                    <a:gd name="T8" fmla="*/ 95 w 150"/>
                    <a:gd name="T9" fmla="*/ 155 h 168"/>
                    <a:gd name="T10" fmla="*/ 91 w 150"/>
                    <a:gd name="T11" fmla="*/ 150 h 168"/>
                    <a:gd name="T12" fmla="*/ 86 w 150"/>
                    <a:gd name="T13" fmla="*/ 145 h 168"/>
                    <a:gd name="T14" fmla="*/ 82 w 150"/>
                    <a:gd name="T15" fmla="*/ 141 h 168"/>
                    <a:gd name="T16" fmla="*/ 77 w 150"/>
                    <a:gd name="T17" fmla="*/ 136 h 168"/>
                    <a:gd name="T18" fmla="*/ 68 w 150"/>
                    <a:gd name="T19" fmla="*/ 136 h 168"/>
                    <a:gd name="T20" fmla="*/ 59 w 150"/>
                    <a:gd name="T21" fmla="*/ 141 h 168"/>
                    <a:gd name="T22" fmla="*/ 54 w 150"/>
                    <a:gd name="T23" fmla="*/ 141 h 168"/>
                    <a:gd name="T24" fmla="*/ 45 w 150"/>
                    <a:gd name="T25" fmla="*/ 159 h 168"/>
                    <a:gd name="T26" fmla="*/ 32 w 150"/>
                    <a:gd name="T27" fmla="*/ 159 h 168"/>
                    <a:gd name="T28" fmla="*/ 27 w 150"/>
                    <a:gd name="T29" fmla="*/ 155 h 168"/>
                    <a:gd name="T30" fmla="*/ 13 w 150"/>
                    <a:gd name="T31" fmla="*/ 141 h 168"/>
                    <a:gd name="T32" fmla="*/ 13 w 150"/>
                    <a:gd name="T33" fmla="*/ 127 h 168"/>
                    <a:gd name="T34" fmla="*/ 9 w 150"/>
                    <a:gd name="T35" fmla="*/ 114 h 168"/>
                    <a:gd name="T36" fmla="*/ 4 w 150"/>
                    <a:gd name="T37" fmla="*/ 109 h 168"/>
                    <a:gd name="T38" fmla="*/ 4 w 150"/>
                    <a:gd name="T39" fmla="*/ 96 h 168"/>
                    <a:gd name="T40" fmla="*/ 9 w 150"/>
                    <a:gd name="T41" fmla="*/ 87 h 168"/>
                    <a:gd name="T42" fmla="*/ 18 w 150"/>
                    <a:gd name="T43" fmla="*/ 87 h 168"/>
                    <a:gd name="T44" fmla="*/ 27 w 150"/>
                    <a:gd name="T45" fmla="*/ 91 h 168"/>
                    <a:gd name="T46" fmla="*/ 27 w 150"/>
                    <a:gd name="T47" fmla="*/ 87 h 168"/>
                    <a:gd name="T48" fmla="*/ 50 w 150"/>
                    <a:gd name="T49" fmla="*/ 87 h 168"/>
                    <a:gd name="T50" fmla="*/ 59 w 150"/>
                    <a:gd name="T51" fmla="*/ 82 h 168"/>
                    <a:gd name="T52" fmla="*/ 59 w 150"/>
                    <a:gd name="T53" fmla="*/ 77 h 168"/>
                    <a:gd name="T54" fmla="*/ 54 w 150"/>
                    <a:gd name="T55" fmla="*/ 68 h 168"/>
                    <a:gd name="T56" fmla="*/ 50 w 150"/>
                    <a:gd name="T57" fmla="*/ 64 h 168"/>
                    <a:gd name="T58" fmla="*/ 50 w 150"/>
                    <a:gd name="T59" fmla="*/ 55 h 168"/>
                    <a:gd name="T60" fmla="*/ 54 w 150"/>
                    <a:gd name="T61" fmla="*/ 46 h 168"/>
                    <a:gd name="T62" fmla="*/ 63 w 150"/>
                    <a:gd name="T63" fmla="*/ 28 h 168"/>
                    <a:gd name="T64" fmla="*/ 59 w 150"/>
                    <a:gd name="T65" fmla="*/ 23 h 168"/>
                    <a:gd name="T66" fmla="*/ 63 w 150"/>
                    <a:gd name="T67" fmla="*/ 18 h 168"/>
                    <a:gd name="T68" fmla="*/ 68 w 150"/>
                    <a:gd name="T69" fmla="*/ 14 h 168"/>
                    <a:gd name="T70" fmla="*/ 77 w 150"/>
                    <a:gd name="T71" fmla="*/ 14 h 168"/>
                    <a:gd name="T72" fmla="*/ 77 w 150"/>
                    <a:gd name="T73" fmla="*/ 18 h 168"/>
                    <a:gd name="T74" fmla="*/ 82 w 150"/>
                    <a:gd name="T75" fmla="*/ 23 h 168"/>
                    <a:gd name="T76" fmla="*/ 86 w 150"/>
                    <a:gd name="T77" fmla="*/ 18 h 168"/>
                    <a:gd name="T78" fmla="*/ 91 w 150"/>
                    <a:gd name="T79" fmla="*/ 14 h 168"/>
                    <a:gd name="T80" fmla="*/ 100 w 150"/>
                    <a:gd name="T81" fmla="*/ 5 h 168"/>
                    <a:gd name="T82" fmla="*/ 104 w 150"/>
                    <a:gd name="T83" fmla="*/ 5 h 168"/>
                    <a:gd name="T84" fmla="*/ 113 w 150"/>
                    <a:gd name="T85" fmla="*/ 0 h 168"/>
                    <a:gd name="T86" fmla="*/ 113 w 150"/>
                    <a:gd name="T87" fmla="*/ 5 h 168"/>
                    <a:gd name="T88" fmla="*/ 118 w 150"/>
                    <a:gd name="T89" fmla="*/ 5 h 168"/>
                    <a:gd name="T90" fmla="*/ 127 w 150"/>
                    <a:gd name="T91" fmla="*/ 9 h 168"/>
                    <a:gd name="T92" fmla="*/ 150 w 150"/>
                    <a:gd name="T93" fmla="*/ 18 h 168"/>
                    <a:gd name="T94" fmla="*/ 150 w 150"/>
                    <a:gd name="T95" fmla="*/ 28 h 168"/>
                    <a:gd name="T96" fmla="*/ 140 w 150"/>
                    <a:gd name="T97" fmla="*/ 32 h 168"/>
                    <a:gd name="T98" fmla="*/ 140 w 150"/>
                    <a:gd name="T99" fmla="*/ 41 h 168"/>
                    <a:gd name="T100" fmla="*/ 140 w 150"/>
                    <a:gd name="T101" fmla="*/ 50 h 168"/>
                    <a:gd name="T102" fmla="*/ 145 w 150"/>
                    <a:gd name="T103" fmla="*/ 55 h 168"/>
                    <a:gd name="T104" fmla="*/ 131 w 150"/>
                    <a:gd name="T105" fmla="*/ 73 h 168"/>
                    <a:gd name="T106" fmla="*/ 127 w 150"/>
                    <a:gd name="T107" fmla="*/ 73 h 168"/>
                    <a:gd name="T108" fmla="*/ 118 w 150"/>
                    <a:gd name="T109" fmla="*/ 87 h 168"/>
                    <a:gd name="T110" fmla="*/ 122 w 150"/>
                    <a:gd name="T111" fmla="*/ 87 h 168"/>
                    <a:gd name="T112" fmla="*/ 127 w 150"/>
                    <a:gd name="T113" fmla="*/ 91 h 168"/>
                    <a:gd name="T114" fmla="*/ 131 w 150"/>
                    <a:gd name="T115" fmla="*/ 105 h 168"/>
                    <a:gd name="T116" fmla="*/ 136 w 150"/>
                    <a:gd name="T117" fmla="*/ 114 h 168"/>
                    <a:gd name="T118" fmla="*/ 136 w 150"/>
                    <a:gd name="T119" fmla="*/ 123 h 168"/>
                    <a:gd name="T120" fmla="*/ 145 w 150"/>
                    <a:gd name="T121" fmla="*/ 132 h 168"/>
                    <a:gd name="T122" fmla="*/ 145 w 150"/>
                    <a:gd name="T123" fmla="*/ 141 h 168"/>
                    <a:gd name="T124" fmla="*/ 140 w 150"/>
                    <a:gd name="T125" fmla="*/ 141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50" h="168">
                      <a:moveTo>
                        <a:pt x="140" y="150"/>
                      </a:moveTo>
                      <a:lnTo>
                        <a:pt x="140" y="150"/>
                      </a:lnTo>
                      <a:lnTo>
                        <a:pt x="140" y="150"/>
                      </a:lnTo>
                      <a:lnTo>
                        <a:pt x="136" y="155"/>
                      </a:lnTo>
                      <a:lnTo>
                        <a:pt x="131" y="155"/>
                      </a:lnTo>
                      <a:lnTo>
                        <a:pt x="131" y="155"/>
                      </a:lnTo>
                      <a:lnTo>
                        <a:pt x="127" y="159"/>
                      </a:lnTo>
                      <a:lnTo>
                        <a:pt x="122" y="159"/>
                      </a:lnTo>
                      <a:lnTo>
                        <a:pt x="122" y="159"/>
                      </a:lnTo>
                      <a:lnTo>
                        <a:pt x="122" y="159"/>
                      </a:lnTo>
                      <a:lnTo>
                        <a:pt x="118" y="159"/>
                      </a:lnTo>
                      <a:lnTo>
                        <a:pt x="118" y="155"/>
                      </a:lnTo>
                      <a:lnTo>
                        <a:pt x="113" y="155"/>
                      </a:lnTo>
                      <a:lnTo>
                        <a:pt x="109" y="155"/>
                      </a:lnTo>
                      <a:lnTo>
                        <a:pt x="109" y="155"/>
                      </a:lnTo>
                      <a:lnTo>
                        <a:pt x="109" y="155"/>
                      </a:lnTo>
                      <a:lnTo>
                        <a:pt x="100" y="155"/>
                      </a:lnTo>
                      <a:lnTo>
                        <a:pt x="100" y="155"/>
                      </a:lnTo>
                      <a:lnTo>
                        <a:pt x="95" y="155"/>
                      </a:lnTo>
                      <a:lnTo>
                        <a:pt x="95" y="155"/>
                      </a:lnTo>
                      <a:lnTo>
                        <a:pt x="91" y="155"/>
                      </a:lnTo>
                      <a:lnTo>
                        <a:pt x="91" y="150"/>
                      </a:lnTo>
                      <a:lnTo>
                        <a:pt x="91" y="150"/>
                      </a:lnTo>
                      <a:lnTo>
                        <a:pt x="91" y="150"/>
                      </a:lnTo>
                      <a:lnTo>
                        <a:pt x="86" y="150"/>
                      </a:lnTo>
                      <a:lnTo>
                        <a:pt x="86" y="150"/>
                      </a:lnTo>
                      <a:lnTo>
                        <a:pt x="86" y="145"/>
                      </a:lnTo>
                      <a:lnTo>
                        <a:pt x="86" y="145"/>
                      </a:lnTo>
                      <a:lnTo>
                        <a:pt x="82" y="145"/>
                      </a:lnTo>
                      <a:lnTo>
                        <a:pt x="82" y="145"/>
                      </a:lnTo>
                      <a:lnTo>
                        <a:pt x="82" y="145"/>
                      </a:lnTo>
                      <a:lnTo>
                        <a:pt x="82" y="141"/>
                      </a:lnTo>
                      <a:lnTo>
                        <a:pt x="82" y="141"/>
                      </a:lnTo>
                      <a:lnTo>
                        <a:pt x="82" y="141"/>
                      </a:lnTo>
                      <a:lnTo>
                        <a:pt x="77" y="141"/>
                      </a:lnTo>
                      <a:lnTo>
                        <a:pt x="77" y="136"/>
                      </a:lnTo>
                      <a:lnTo>
                        <a:pt x="72" y="136"/>
                      </a:lnTo>
                      <a:lnTo>
                        <a:pt x="72" y="136"/>
                      </a:lnTo>
                      <a:lnTo>
                        <a:pt x="72" y="136"/>
                      </a:lnTo>
                      <a:lnTo>
                        <a:pt x="68" y="136"/>
                      </a:lnTo>
                      <a:lnTo>
                        <a:pt x="63" y="141"/>
                      </a:lnTo>
                      <a:lnTo>
                        <a:pt x="63" y="141"/>
                      </a:lnTo>
                      <a:lnTo>
                        <a:pt x="59" y="141"/>
                      </a:lnTo>
                      <a:lnTo>
                        <a:pt x="59" y="141"/>
                      </a:lnTo>
                      <a:lnTo>
                        <a:pt x="59" y="141"/>
                      </a:lnTo>
                      <a:lnTo>
                        <a:pt x="54" y="141"/>
                      </a:lnTo>
                      <a:lnTo>
                        <a:pt x="54" y="141"/>
                      </a:lnTo>
                      <a:lnTo>
                        <a:pt x="54" y="141"/>
                      </a:lnTo>
                      <a:lnTo>
                        <a:pt x="54" y="141"/>
                      </a:lnTo>
                      <a:lnTo>
                        <a:pt x="50" y="145"/>
                      </a:lnTo>
                      <a:lnTo>
                        <a:pt x="45" y="155"/>
                      </a:lnTo>
                      <a:lnTo>
                        <a:pt x="45" y="159"/>
                      </a:lnTo>
                      <a:lnTo>
                        <a:pt x="45" y="168"/>
                      </a:lnTo>
                      <a:lnTo>
                        <a:pt x="36" y="164"/>
                      </a:lnTo>
                      <a:lnTo>
                        <a:pt x="36" y="164"/>
                      </a:lnTo>
                      <a:lnTo>
                        <a:pt x="32" y="159"/>
                      </a:lnTo>
                      <a:lnTo>
                        <a:pt x="32" y="159"/>
                      </a:lnTo>
                      <a:lnTo>
                        <a:pt x="32" y="155"/>
                      </a:lnTo>
                      <a:lnTo>
                        <a:pt x="27" y="155"/>
                      </a:lnTo>
                      <a:lnTo>
                        <a:pt x="27" y="155"/>
                      </a:lnTo>
                      <a:lnTo>
                        <a:pt x="13" y="159"/>
                      </a:lnTo>
                      <a:lnTo>
                        <a:pt x="13" y="155"/>
                      </a:lnTo>
                      <a:lnTo>
                        <a:pt x="13" y="150"/>
                      </a:lnTo>
                      <a:lnTo>
                        <a:pt x="13" y="141"/>
                      </a:lnTo>
                      <a:lnTo>
                        <a:pt x="13" y="141"/>
                      </a:lnTo>
                      <a:lnTo>
                        <a:pt x="13" y="136"/>
                      </a:lnTo>
                      <a:lnTo>
                        <a:pt x="18" y="132"/>
                      </a:lnTo>
                      <a:lnTo>
                        <a:pt x="13" y="127"/>
                      </a:lnTo>
                      <a:lnTo>
                        <a:pt x="13" y="118"/>
                      </a:lnTo>
                      <a:lnTo>
                        <a:pt x="13" y="118"/>
                      </a:lnTo>
                      <a:lnTo>
                        <a:pt x="13" y="114"/>
                      </a:lnTo>
                      <a:lnTo>
                        <a:pt x="9" y="114"/>
                      </a:lnTo>
                      <a:lnTo>
                        <a:pt x="9" y="114"/>
                      </a:lnTo>
                      <a:lnTo>
                        <a:pt x="9" y="114"/>
                      </a:lnTo>
                      <a:lnTo>
                        <a:pt x="9" y="114"/>
                      </a:lnTo>
                      <a:lnTo>
                        <a:pt x="4" y="109"/>
                      </a:lnTo>
                      <a:lnTo>
                        <a:pt x="4" y="109"/>
                      </a:lnTo>
                      <a:lnTo>
                        <a:pt x="4" y="105"/>
                      </a:lnTo>
                      <a:lnTo>
                        <a:pt x="0" y="100"/>
                      </a:lnTo>
                      <a:lnTo>
                        <a:pt x="4" y="96"/>
                      </a:lnTo>
                      <a:lnTo>
                        <a:pt x="9" y="87"/>
                      </a:lnTo>
                      <a:lnTo>
                        <a:pt x="9" y="87"/>
                      </a:lnTo>
                      <a:lnTo>
                        <a:pt x="9" y="87"/>
                      </a:lnTo>
                      <a:lnTo>
                        <a:pt x="9" y="87"/>
                      </a:lnTo>
                      <a:lnTo>
                        <a:pt x="13" y="87"/>
                      </a:lnTo>
                      <a:lnTo>
                        <a:pt x="13" y="87"/>
                      </a:lnTo>
                      <a:lnTo>
                        <a:pt x="18" y="87"/>
                      </a:lnTo>
                      <a:lnTo>
                        <a:pt x="18" y="87"/>
                      </a:lnTo>
                      <a:lnTo>
                        <a:pt x="23" y="87"/>
                      </a:lnTo>
                      <a:lnTo>
                        <a:pt x="23" y="87"/>
                      </a:lnTo>
                      <a:lnTo>
                        <a:pt x="23" y="87"/>
                      </a:lnTo>
                      <a:lnTo>
                        <a:pt x="27" y="91"/>
                      </a:lnTo>
                      <a:lnTo>
                        <a:pt x="27" y="91"/>
                      </a:lnTo>
                      <a:lnTo>
                        <a:pt x="27" y="87"/>
                      </a:lnTo>
                      <a:lnTo>
                        <a:pt x="27" y="87"/>
                      </a:lnTo>
                      <a:lnTo>
                        <a:pt x="27" y="87"/>
                      </a:lnTo>
                      <a:lnTo>
                        <a:pt x="41" y="87"/>
                      </a:lnTo>
                      <a:lnTo>
                        <a:pt x="41" y="87"/>
                      </a:lnTo>
                      <a:lnTo>
                        <a:pt x="45" y="87"/>
                      </a:lnTo>
                      <a:lnTo>
                        <a:pt x="50" y="87"/>
                      </a:lnTo>
                      <a:lnTo>
                        <a:pt x="50" y="87"/>
                      </a:lnTo>
                      <a:lnTo>
                        <a:pt x="54" y="87"/>
                      </a:lnTo>
                      <a:lnTo>
                        <a:pt x="54" y="87"/>
                      </a:lnTo>
                      <a:lnTo>
                        <a:pt x="59" y="82"/>
                      </a:lnTo>
                      <a:lnTo>
                        <a:pt x="59" y="82"/>
                      </a:lnTo>
                      <a:lnTo>
                        <a:pt x="59" y="82"/>
                      </a:lnTo>
                      <a:lnTo>
                        <a:pt x="59" y="77"/>
                      </a:lnTo>
                      <a:lnTo>
                        <a:pt x="59" y="77"/>
                      </a:lnTo>
                      <a:lnTo>
                        <a:pt x="59" y="73"/>
                      </a:lnTo>
                      <a:lnTo>
                        <a:pt x="59" y="73"/>
                      </a:lnTo>
                      <a:lnTo>
                        <a:pt x="59" y="68"/>
                      </a:lnTo>
                      <a:lnTo>
                        <a:pt x="54" y="68"/>
                      </a:lnTo>
                      <a:lnTo>
                        <a:pt x="54" y="68"/>
                      </a:lnTo>
                      <a:lnTo>
                        <a:pt x="50" y="68"/>
                      </a:lnTo>
                      <a:lnTo>
                        <a:pt x="50" y="68"/>
                      </a:lnTo>
                      <a:lnTo>
                        <a:pt x="50" y="64"/>
                      </a:lnTo>
                      <a:lnTo>
                        <a:pt x="50" y="64"/>
                      </a:lnTo>
                      <a:lnTo>
                        <a:pt x="50" y="64"/>
                      </a:lnTo>
                      <a:lnTo>
                        <a:pt x="50" y="59"/>
                      </a:lnTo>
                      <a:lnTo>
                        <a:pt x="50" y="55"/>
                      </a:lnTo>
                      <a:lnTo>
                        <a:pt x="54" y="50"/>
                      </a:lnTo>
                      <a:lnTo>
                        <a:pt x="54" y="50"/>
                      </a:lnTo>
                      <a:lnTo>
                        <a:pt x="54" y="50"/>
                      </a:lnTo>
                      <a:lnTo>
                        <a:pt x="54" y="46"/>
                      </a:lnTo>
                      <a:lnTo>
                        <a:pt x="54" y="46"/>
                      </a:lnTo>
                      <a:lnTo>
                        <a:pt x="59" y="37"/>
                      </a:lnTo>
                      <a:lnTo>
                        <a:pt x="59" y="37"/>
                      </a:lnTo>
                      <a:lnTo>
                        <a:pt x="63" y="28"/>
                      </a:lnTo>
                      <a:lnTo>
                        <a:pt x="63" y="28"/>
                      </a:lnTo>
                      <a:lnTo>
                        <a:pt x="63" y="28"/>
                      </a:lnTo>
                      <a:lnTo>
                        <a:pt x="59" y="23"/>
                      </a:lnTo>
                      <a:lnTo>
                        <a:pt x="59" y="23"/>
                      </a:lnTo>
                      <a:lnTo>
                        <a:pt x="59" y="18"/>
                      </a:lnTo>
                      <a:lnTo>
                        <a:pt x="63" y="23"/>
                      </a:lnTo>
                      <a:lnTo>
                        <a:pt x="63" y="23"/>
                      </a:lnTo>
                      <a:lnTo>
                        <a:pt x="63" y="18"/>
                      </a:lnTo>
                      <a:lnTo>
                        <a:pt x="63" y="18"/>
                      </a:lnTo>
                      <a:lnTo>
                        <a:pt x="63" y="18"/>
                      </a:lnTo>
                      <a:lnTo>
                        <a:pt x="63" y="14"/>
                      </a:lnTo>
                      <a:lnTo>
                        <a:pt x="68" y="14"/>
                      </a:lnTo>
                      <a:lnTo>
                        <a:pt x="68" y="14"/>
                      </a:lnTo>
                      <a:lnTo>
                        <a:pt x="72" y="14"/>
                      </a:lnTo>
                      <a:lnTo>
                        <a:pt x="72" y="14"/>
                      </a:lnTo>
                      <a:lnTo>
                        <a:pt x="77" y="14"/>
                      </a:lnTo>
                      <a:lnTo>
                        <a:pt x="77" y="18"/>
                      </a:lnTo>
                      <a:lnTo>
                        <a:pt x="77" y="18"/>
                      </a:lnTo>
                      <a:lnTo>
                        <a:pt x="77" y="18"/>
                      </a:lnTo>
                      <a:lnTo>
                        <a:pt x="77" y="18"/>
                      </a:lnTo>
                      <a:lnTo>
                        <a:pt x="77" y="23"/>
                      </a:lnTo>
                      <a:lnTo>
                        <a:pt x="77" y="23"/>
                      </a:lnTo>
                      <a:lnTo>
                        <a:pt x="77" y="23"/>
                      </a:lnTo>
                      <a:lnTo>
                        <a:pt x="82" y="23"/>
                      </a:lnTo>
                      <a:lnTo>
                        <a:pt x="82" y="18"/>
                      </a:lnTo>
                      <a:lnTo>
                        <a:pt x="86" y="18"/>
                      </a:lnTo>
                      <a:lnTo>
                        <a:pt x="86" y="18"/>
                      </a:lnTo>
                      <a:lnTo>
                        <a:pt x="86" y="18"/>
                      </a:lnTo>
                      <a:lnTo>
                        <a:pt x="86" y="18"/>
                      </a:lnTo>
                      <a:lnTo>
                        <a:pt x="86" y="14"/>
                      </a:lnTo>
                      <a:lnTo>
                        <a:pt x="86" y="14"/>
                      </a:lnTo>
                      <a:lnTo>
                        <a:pt x="91" y="14"/>
                      </a:lnTo>
                      <a:lnTo>
                        <a:pt x="91" y="14"/>
                      </a:lnTo>
                      <a:lnTo>
                        <a:pt x="91" y="14"/>
                      </a:lnTo>
                      <a:lnTo>
                        <a:pt x="91" y="9"/>
                      </a:lnTo>
                      <a:lnTo>
                        <a:pt x="100" y="5"/>
                      </a:lnTo>
                      <a:lnTo>
                        <a:pt x="100" y="5"/>
                      </a:lnTo>
                      <a:lnTo>
                        <a:pt x="100" y="5"/>
                      </a:lnTo>
                      <a:lnTo>
                        <a:pt x="104" y="5"/>
                      </a:lnTo>
                      <a:lnTo>
                        <a:pt x="104" y="5"/>
                      </a:lnTo>
                      <a:lnTo>
                        <a:pt x="104" y="5"/>
                      </a:lnTo>
                      <a:lnTo>
                        <a:pt x="113" y="0"/>
                      </a:lnTo>
                      <a:lnTo>
                        <a:pt x="113" y="0"/>
                      </a:lnTo>
                      <a:lnTo>
                        <a:pt x="113" y="0"/>
                      </a:lnTo>
                      <a:lnTo>
                        <a:pt x="113" y="5"/>
                      </a:lnTo>
                      <a:lnTo>
                        <a:pt x="113" y="5"/>
                      </a:lnTo>
                      <a:lnTo>
                        <a:pt x="113" y="5"/>
                      </a:lnTo>
                      <a:lnTo>
                        <a:pt x="113" y="5"/>
                      </a:lnTo>
                      <a:lnTo>
                        <a:pt x="113" y="5"/>
                      </a:lnTo>
                      <a:lnTo>
                        <a:pt x="118" y="5"/>
                      </a:lnTo>
                      <a:lnTo>
                        <a:pt x="118" y="5"/>
                      </a:lnTo>
                      <a:lnTo>
                        <a:pt x="118" y="5"/>
                      </a:lnTo>
                      <a:lnTo>
                        <a:pt x="118" y="5"/>
                      </a:lnTo>
                      <a:lnTo>
                        <a:pt x="122" y="5"/>
                      </a:lnTo>
                      <a:lnTo>
                        <a:pt x="127" y="5"/>
                      </a:lnTo>
                      <a:lnTo>
                        <a:pt x="127" y="9"/>
                      </a:lnTo>
                      <a:lnTo>
                        <a:pt x="136" y="9"/>
                      </a:lnTo>
                      <a:lnTo>
                        <a:pt x="140" y="9"/>
                      </a:lnTo>
                      <a:lnTo>
                        <a:pt x="145" y="14"/>
                      </a:lnTo>
                      <a:lnTo>
                        <a:pt x="150" y="18"/>
                      </a:lnTo>
                      <a:lnTo>
                        <a:pt x="150" y="18"/>
                      </a:lnTo>
                      <a:lnTo>
                        <a:pt x="150" y="18"/>
                      </a:lnTo>
                      <a:lnTo>
                        <a:pt x="150" y="23"/>
                      </a:lnTo>
                      <a:lnTo>
                        <a:pt x="150" y="28"/>
                      </a:lnTo>
                      <a:lnTo>
                        <a:pt x="150" y="28"/>
                      </a:lnTo>
                      <a:lnTo>
                        <a:pt x="145" y="28"/>
                      </a:lnTo>
                      <a:lnTo>
                        <a:pt x="145" y="32"/>
                      </a:lnTo>
                      <a:lnTo>
                        <a:pt x="140" y="32"/>
                      </a:lnTo>
                      <a:lnTo>
                        <a:pt x="140" y="37"/>
                      </a:lnTo>
                      <a:lnTo>
                        <a:pt x="140" y="37"/>
                      </a:lnTo>
                      <a:lnTo>
                        <a:pt x="140" y="37"/>
                      </a:lnTo>
                      <a:lnTo>
                        <a:pt x="140" y="41"/>
                      </a:lnTo>
                      <a:lnTo>
                        <a:pt x="140" y="41"/>
                      </a:lnTo>
                      <a:lnTo>
                        <a:pt x="140" y="46"/>
                      </a:lnTo>
                      <a:lnTo>
                        <a:pt x="140" y="46"/>
                      </a:lnTo>
                      <a:lnTo>
                        <a:pt x="140" y="50"/>
                      </a:lnTo>
                      <a:lnTo>
                        <a:pt x="145" y="50"/>
                      </a:lnTo>
                      <a:lnTo>
                        <a:pt x="145" y="55"/>
                      </a:lnTo>
                      <a:lnTo>
                        <a:pt x="145" y="55"/>
                      </a:lnTo>
                      <a:lnTo>
                        <a:pt x="145" y="55"/>
                      </a:lnTo>
                      <a:lnTo>
                        <a:pt x="140" y="59"/>
                      </a:lnTo>
                      <a:lnTo>
                        <a:pt x="136" y="68"/>
                      </a:lnTo>
                      <a:lnTo>
                        <a:pt x="131" y="73"/>
                      </a:lnTo>
                      <a:lnTo>
                        <a:pt x="131" y="73"/>
                      </a:lnTo>
                      <a:lnTo>
                        <a:pt x="131" y="73"/>
                      </a:lnTo>
                      <a:lnTo>
                        <a:pt x="131" y="73"/>
                      </a:lnTo>
                      <a:lnTo>
                        <a:pt x="127" y="73"/>
                      </a:lnTo>
                      <a:lnTo>
                        <a:pt x="127" y="73"/>
                      </a:lnTo>
                      <a:lnTo>
                        <a:pt x="122" y="77"/>
                      </a:lnTo>
                      <a:lnTo>
                        <a:pt x="122" y="77"/>
                      </a:lnTo>
                      <a:lnTo>
                        <a:pt x="118" y="82"/>
                      </a:lnTo>
                      <a:lnTo>
                        <a:pt x="118" y="87"/>
                      </a:lnTo>
                      <a:lnTo>
                        <a:pt x="118" y="87"/>
                      </a:lnTo>
                      <a:lnTo>
                        <a:pt x="118" y="87"/>
                      </a:lnTo>
                      <a:lnTo>
                        <a:pt x="118" y="87"/>
                      </a:lnTo>
                      <a:lnTo>
                        <a:pt x="122" y="87"/>
                      </a:lnTo>
                      <a:lnTo>
                        <a:pt x="122" y="91"/>
                      </a:lnTo>
                      <a:lnTo>
                        <a:pt x="122" y="91"/>
                      </a:lnTo>
                      <a:lnTo>
                        <a:pt x="122" y="91"/>
                      </a:lnTo>
                      <a:lnTo>
                        <a:pt x="127" y="91"/>
                      </a:lnTo>
                      <a:lnTo>
                        <a:pt x="127" y="91"/>
                      </a:lnTo>
                      <a:lnTo>
                        <a:pt x="127" y="96"/>
                      </a:lnTo>
                      <a:lnTo>
                        <a:pt x="131" y="100"/>
                      </a:lnTo>
                      <a:lnTo>
                        <a:pt x="131" y="105"/>
                      </a:lnTo>
                      <a:lnTo>
                        <a:pt x="136" y="105"/>
                      </a:lnTo>
                      <a:lnTo>
                        <a:pt x="136" y="109"/>
                      </a:lnTo>
                      <a:lnTo>
                        <a:pt x="136" y="109"/>
                      </a:lnTo>
                      <a:lnTo>
                        <a:pt x="136" y="114"/>
                      </a:lnTo>
                      <a:lnTo>
                        <a:pt x="136" y="118"/>
                      </a:lnTo>
                      <a:lnTo>
                        <a:pt x="136" y="118"/>
                      </a:lnTo>
                      <a:lnTo>
                        <a:pt x="136" y="118"/>
                      </a:lnTo>
                      <a:lnTo>
                        <a:pt x="136" y="123"/>
                      </a:lnTo>
                      <a:lnTo>
                        <a:pt x="140" y="123"/>
                      </a:lnTo>
                      <a:lnTo>
                        <a:pt x="140" y="123"/>
                      </a:lnTo>
                      <a:lnTo>
                        <a:pt x="145" y="127"/>
                      </a:lnTo>
                      <a:lnTo>
                        <a:pt x="145" y="132"/>
                      </a:lnTo>
                      <a:lnTo>
                        <a:pt x="145" y="132"/>
                      </a:lnTo>
                      <a:lnTo>
                        <a:pt x="145" y="132"/>
                      </a:lnTo>
                      <a:lnTo>
                        <a:pt x="145" y="136"/>
                      </a:lnTo>
                      <a:lnTo>
                        <a:pt x="145" y="141"/>
                      </a:lnTo>
                      <a:lnTo>
                        <a:pt x="145" y="141"/>
                      </a:lnTo>
                      <a:lnTo>
                        <a:pt x="140" y="141"/>
                      </a:lnTo>
                      <a:lnTo>
                        <a:pt x="140" y="141"/>
                      </a:lnTo>
                      <a:lnTo>
                        <a:pt x="140" y="141"/>
                      </a:lnTo>
                      <a:lnTo>
                        <a:pt x="140" y="145"/>
                      </a:lnTo>
                      <a:lnTo>
                        <a:pt x="140" y="145"/>
                      </a:lnTo>
                      <a:lnTo>
                        <a:pt x="140" y="15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8" name="Freeform 26">
                  <a:extLst>
                    <a:ext uri="{FF2B5EF4-FFF2-40B4-BE49-F238E27FC236}">
                      <a16:creationId xmlns:a16="http://schemas.microsoft.com/office/drawing/2014/main" id="{C0A13CA9-53EB-4AD2-A2AD-C97AC70016F4}"/>
                    </a:ext>
                  </a:extLst>
                </p:cNvPr>
                <p:cNvSpPr>
                  <a:spLocks noEditPoints="1"/>
                </p:cNvSpPr>
                <p:nvPr/>
              </p:nvSpPr>
              <p:spPr bwMode="auto">
                <a:xfrm>
                  <a:off x="3590060" y="3651987"/>
                  <a:ext cx="372047" cy="562606"/>
                </a:xfrm>
                <a:custGeom>
                  <a:avLst/>
                  <a:gdLst>
                    <a:gd name="T0" fmla="*/ 87 w 123"/>
                    <a:gd name="T1" fmla="*/ 50 h 186"/>
                    <a:gd name="T2" fmla="*/ 82 w 123"/>
                    <a:gd name="T3" fmla="*/ 55 h 186"/>
                    <a:gd name="T4" fmla="*/ 78 w 123"/>
                    <a:gd name="T5" fmla="*/ 55 h 186"/>
                    <a:gd name="T6" fmla="*/ 73 w 123"/>
                    <a:gd name="T7" fmla="*/ 46 h 186"/>
                    <a:gd name="T8" fmla="*/ 78 w 123"/>
                    <a:gd name="T9" fmla="*/ 50 h 186"/>
                    <a:gd name="T10" fmla="*/ 78 w 123"/>
                    <a:gd name="T11" fmla="*/ 46 h 186"/>
                    <a:gd name="T12" fmla="*/ 82 w 123"/>
                    <a:gd name="T13" fmla="*/ 50 h 186"/>
                    <a:gd name="T14" fmla="*/ 87 w 123"/>
                    <a:gd name="T15" fmla="*/ 46 h 186"/>
                    <a:gd name="T16" fmla="*/ 0 w 123"/>
                    <a:gd name="T17" fmla="*/ 159 h 186"/>
                    <a:gd name="T18" fmla="*/ 5 w 123"/>
                    <a:gd name="T19" fmla="*/ 164 h 186"/>
                    <a:gd name="T20" fmla="*/ 5 w 123"/>
                    <a:gd name="T21" fmla="*/ 168 h 186"/>
                    <a:gd name="T22" fmla="*/ 19 w 123"/>
                    <a:gd name="T23" fmla="*/ 173 h 186"/>
                    <a:gd name="T24" fmla="*/ 23 w 123"/>
                    <a:gd name="T25" fmla="*/ 173 h 186"/>
                    <a:gd name="T26" fmla="*/ 37 w 123"/>
                    <a:gd name="T27" fmla="*/ 182 h 186"/>
                    <a:gd name="T28" fmla="*/ 50 w 123"/>
                    <a:gd name="T29" fmla="*/ 182 h 186"/>
                    <a:gd name="T30" fmla="*/ 59 w 123"/>
                    <a:gd name="T31" fmla="*/ 164 h 186"/>
                    <a:gd name="T32" fmla="*/ 55 w 123"/>
                    <a:gd name="T33" fmla="*/ 154 h 186"/>
                    <a:gd name="T34" fmla="*/ 55 w 123"/>
                    <a:gd name="T35" fmla="*/ 145 h 186"/>
                    <a:gd name="T36" fmla="*/ 55 w 123"/>
                    <a:gd name="T37" fmla="*/ 136 h 186"/>
                    <a:gd name="T38" fmla="*/ 59 w 123"/>
                    <a:gd name="T39" fmla="*/ 123 h 186"/>
                    <a:gd name="T40" fmla="*/ 55 w 123"/>
                    <a:gd name="T41" fmla="*/ 114 h 186"/>
                    <a:gd name="T42" fmla="*/ 59 w 123"/>
                    <a:gd name="T43" fmla="*/ 105 h 186"/>
                    <a:gd name="T44" fmla="*/ 59 w 123"/>
                    <a:gd name="T45" fmla="*/ 100 h 186"/>
                    <a:gd name="T46" fmla="*/ 64 w 123"/>
                    <a:gd name="T47" fmla="*/ 86 h 186"/>
                    <a:gd name="T48" fmla="*/ 73 w 123"/>
                    <a:gd name="T49" fmla="*/ 73 h 186"/>
                    <a:gd name="T50" fmla="*/ 78 w 123"/>
                    <a:gd name="T51" fmla="*/ 73 h 186"/>
                    <a:gd name="T52" fmla="*/ 87 w 123"/>
                    <a:gd name="T53" fmla="*/ 73 h 186"/>
                    <a:gd name="T54" fmla="*/ 87 w 123"/>
                    <a:gd name="T55" fmla="*/ 55 h 186"/>
                    <a:gd name="T56" fmla="*/ 82 w 123"/>
                    <a:gd name="T57" fmla="*/ 59 h 186"/>
                    <a:gd name="T58" fmla="*/ 73 w 123"/>
                    <a:gd name="T59" fmla="*/ 55 h 186"/>
                    <a:gd name="T60" fmla="*/ 68 w 123"/>
                    <a:gd name="T61" fmla="*/ 50 h 186"/>
                    <a:gd name="T62" fmla="*/ 78 w 123"/>
                    <a:gd name="T63" fmla="*/ 41 h 186"/>
                    <a:gd name="T64" fmla="*/ 82 w 123"/>
                    <a:gd name="T65" fmla="*/ 41 h 186"/>
                    <a:gd name="T66" fmla="*/ 91 w 123"/>
                    <a:gd name="T67" fmla="*/ 37 h 186"/>
                    <a:gd name="T68" fmla="*/ 105 w 123"/>
                    <a:gd name="T69" fmla="*/ 32 h 186"/>
                    <a:gd name="T70" fmla="*/ 114 w 123"/>
                    <a:gd name="T71" fmla="*/ 27 h 186"/>
                    <a:gd name="T72" fmla="*/ 109 w 123"/>
                    <a:gd name="T73" fmla="*/ 18 h 186"/>
                    <a:gd name="T74" fmla="*/ 114 w 123"/>
                    <a:gd name="T75" fmla="*/ 14 h 186"/>
                    <a:gd name="T76" fmla="*/ 123 w 123"/>
                    <a:gd name="T77" fmla="*/ 9 h 186"/>
                    <a:gd name="T78" fmla="*/ 114 w 123"/>
                    <a:gd name="T79" fmla="*/ 0 h 186"/>
                    <a:gd name="T80" fmla="*/ 91 w 123"/>
                    <a:gd name="T81" fmla="*/ 9 h 186"/>
                    <a:gd name="T82" fmla="*/ 68 w 123"/>
                    <a:gd name="T83" fmla="*/ 18 h 186"/>
                    <a:gd name="T84" fmla="*/ 55 w 123"/>
                    <a:gd name="T85" fmla="*/ 27 h 186"/>
                    <a:gd name="T86" fmla="*/ 55 w 123"/>
                    <a:gd name="T87" fmla="*/ 37 h 186"/>
                    <a:gd name="T88" fmla="*/ 50 w 123"/>
                    <a:gd name="T89" fmla="*/ 41 h 186"/>
                    <a:gd name="T90" fmla="*/ 55 w 123"/>
                    <a:gd name="T91" fmla="*/ 50 h 186"/>
                    <a:gd name="T92" fmla="*/ 59 w 123"/>
                    <a:gd name="T93" fmla="*/ 68 h 186"/>
                    <a:gd name="T94" fmla="*/ 55 w 123"/>
                    <a:gd name="T95" fmla="*/ 77 h 186"/>
                    <a:gd name="T96" fmla="*/ 50 w 123"/>
                    <a:gd name="T97" fmla="*/ 100 h 186"/>
                    <a:gd name="T98" fmla="*/ 14 w 123"/>
                    <a:gd name="T99" fmla="*/ 145 h 186"/>
                    <a:gd name="T100" fmla="*/ 0 w 123"/>
                    <a:gd name="T101" fmla="*/ 154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23" h="186">
                      <a:moveTo>
                        <a:pt x="87" y="50"/>
                      </a:moveTo>
                      <a:lnTo>
                        <a:pt x="87" y="50"/>
                      </a:lnTo>
                      <a:lnTo>
                        <a:pt x="87" y="50"/>
                      </a:lnTo>
                      <a:lnTo>
                        <a:pt x="87" y="50"/>
                      </a:lnTo>
                      <a:lnTo>
                        <a:pt x="87" y="50"/>
                      </a:lnTo>
                      <a:lnTo>
                        <a:pt x="87" y="50"/>
                      </a:lnTo>
                      <a:lnTo>
                        <a:pt x="82" y="50"/>
                      </a:lnTo>
                      <a:lnTo>
                        <a:pt x="82" y="55"/>
                      </a:lnTo>
                      <a:lnTo>
                        <a:pt x="78" y="55"/>
                      </a:lnTo>
                      <a:lnTo>
                        <a:pt x="78" y="55"/>
                      </a:lnTo>
                      <a:lnTo>
                        <a:pt x="78" y="55"/>
                      </a:lnTo>
                      <a:lnTo>
                        <a:pt x="78" y="55"/>
                      </a:lnTo>
                      <a:lnTo>
                        <a:pt x="78" y="55"/>
                      </a:lnTo>
                      <a:lnTo>
                        <a:pt x="73" y="50"/>
                      </a:lnTo>
                      <a:lnTo>
                        <a:pt x="73" y="50"/>
                      </a:lnTo>
                      <a:lnTo>
                        <a:pt x="73" y="46"/>
                      </a:lnTo>
                      <a:lnTo>
                        <a:pt x="73" y="46"/>
                      </a:lnTo>
                      <a:lnTo>
                        <a:pt x="73" y="50"/>
                      </a:lnTo>
                      <a:lnTo>
                        <a:pt x="73" y="50"/>
                      </a:lnTo>
                      <a:lnTo>
                        <a:pt x="78" y="50"/>
                      </a:lnTo>
                      <a:lnTo>
                        <a:pt x="78" y="50"/>
                      </a:lnTo>
                      <a:lnTo>
                        <a:pt x="78" y="50"/>
                      </a:lnTo>
                      <a:lnTo>
                        <a:pt x="78" y="46"/>
                      </a:lnTo>
                      <a:lnTo>
                        <a:pt x="78" y="46"/>
                      </a:lnTo>
                      <a:lnTo>
                        <a:pt x="82" y="46"/>
                      </a:lnTo>
                      <a:lnTo>
                        <a:pt x="82" y="46"/>
                      </a:lnTo>
                      <a:lnTo>
                        <a:pt x="82" y="50"/>
                      </a:lnTo>
                      <a:lnTo>
                        <a:pt x="82" y="50"/>
                      </a:lnTo>
                      <a:lnTo>
                        <a:pt x="82" y="50"/>
                      </a:lnTo>
                      <a:lnTo>
                        <a:pt x="87" y="50"/>
                      </a:lnTo>
                      <a:lnTo>
                        <a:pt x="87" y="46"/>
                      </a:lnTo>
                      <a:lnTo>
                        <a:pt x="87" y="46"/>
                      </a:lnTo>
                      <a:lnTo>
                        <a:pt x="87" y="46"/>
                      </a:lnTo>
                      <a:lnTo>
                        <a:pt x="87" y="50"/>
                      </a:lnTo>
                      <a:moveTo>
                        <a:pt x="0" y="159"/>
                      </a:moveTo>
                      <a:lnTo>
                        <a:pt x="0" y="159"/>
                      </a:lnTo>
                      <a:lnTo>
                        <a:pt x="5" y="159"/>
                      </a:lnTo>
                      <a:lnTo>
                        <a:pt x="5" y="159"/>
                      </a:lnTo>
                      <a:lnTo>
                        <a:pt x="5" y="159"/>
                      </a:lnTo>
                      <a:lnTo>
                        <a:pt x="5" y="164"/>
                      </a:lnTo>
                      <a:lnTo>
                        <a:pt x="5" y="168"/>
                      </a:lnTo>
                      <a:lnTo>
                        <a:pt x="5" y="168"/>
                      </a:lnTo>
                      <a:lnTo>
                        <a:pt x="5" y="168"/>
                      </a:lnTo>
                      <a:lnTo>
                        <a:pt x="5" y="168"/>
                      </a:lnTo>
                      <a:lnTo>
                        <a:pt x="9" y="173"/>
                      </a:lnTo>
                      <a:lnTo>
                        <a:pt x="9" y="173"/>
                      </a:lnTo>
                      <a:lnTo>
                        <a:pt x="14" y="173"/>
                      </a:lnTo>
                      <a:lnTo>
                        <a:pt x="19" y="173"/>
                      </a:lnTo>
                      <a:lnTo>
                        <a:pt x="19" y="173"/>
                      </a:lnTo>
                      <a:lnTo>
                        <a:pt x="19" y="173"/>
                      </a:lnTo>
                      <a:lnTo>
                        <a:pt x="23" y="173"/>
                      </a:lnTo>
                      <a:lnTo>
                        <a:pt x="23" y="173"/>
                      </a:lnTo>
                      <a:lnTo>
                        <a:pt x="28" y="173"/>
                      </a:lnTo>
                      <a:lnTo>
                        <a:pt x="32" y="177"/>
                      </a:lnTo>
                      <a:lnTo>
                        <a:pt x="37" y="177"/>
                      </a:lnTo>
                      <a:lnTo>
                        <a:pt x="37" y="182"/>
                      </a:lnTo>
                      <a:lnTo>
                        <a:pt x="41" y="186"/>
                      </a:lnTo>
                      <a:lnTo>
                        <a:pt x="41" y="186"/>
                      </a:lnTo>
                      <a:lnTo>
                        <a:pt x="50" y="182"/>
                      </a:lnTo>
                      <a:lnTo>
                        <a:pt x="50" y="182"/>
                      </a:lnTo>
                      <a:lnTo>
                        <a:pt x="55" y="173"/>
                      </a:lnTo>
                      <a:lnTo>
                        <a:pt x="55" y="173"/>
                      </a:lnTo>
                      <a:lnTo>
                        <a:pt x="59" y="164"/>
                      </a:lnTo>
                      <a:lnTo>
                        <a:pt x="59" y="164"/>
                      </a:lnTo>
                      <a:lnTo>
                        <a:pt x="59" y="164"/>
                      </a:lnTo>
                      <a:lnTo>
                        <a:pt x="55" y="159"/>
                      </a:lnTo>
                      <a:lnTo>
                        <a:pt x="55" y="159"/>
                      </a:lnTo>
                      <a:lnTo>
                        <a:pt x="55" y="154"/>
                      </a:lnTo>
                      <a:lnTo>
                        <a:pt x="55" y="154"/>
                      </a:lnTo>
                      <a:lnTo>
                        <a:pt x="55" y="150"/>
                      </a:lnTo>
                      <a:lnTo>
                        <a:pt x="55" y="145"/>
                      </a:lnTo>
                      <a:lnTo>
                        <a:pt x="55" y="145"/>
                      </a:lnTo>
                      <a:lnTo>
                        <a:pt x="55" y="145"/>
                      </a:lnTo>
                      <a:lnTo>
                        <a:pt x="55" y="141"/>
                      </a:lnTo>
                      <a:lnTo>
                        <a:pt x="55" y="141"/>
                      </a:lnTo>
                      <a:lnTo>
                        <a:pt x="55" y="136"/>
                      </a:lnTo>
                      <a:lnTo>
                        <a:pt x="55" y="132"/>
                      </a:lnTo>
                      <a:lnTo>
                        <a:pt x="55" y="127"/>
                      </a:lnTo>
                      <a:lnTo>
                        <a:pt x="55" y="127"/>
                      </a:lnTo>
                      <a:lnTo>
                        <a:pt x="59" y="123"/>
                      </a:lnTo>
                      <a:lnTo>
                        <a:pt x="59" y="123"/>
                      </a:lnTo>
                      <a:lnTo>
                        <a:pt x="55" y="118"/>
                      </a:lnTo>
                      <a:lnTo>
                        <a:pt x="55" y="118"/>
                      </a:lnTo>
                      <a:lnTo>
                        <a:pt x="55" y="114"/>
                      </a:lnTo>
                      <a:lnTo>
                        <a:pt x="59" y="109"/>
                      </a:lnTo>
                      <a:lnTo>
                        <a:pt x="59" y="109"/>
                      </a:lnTo>
                      <a:lnTo>
                        <a:pt x="59" y="105"/>
                      </a:lnTo>
                      <a:lnTo>
                        <a:pt x="59" y="105"/>
                      </a:lnTo>
                      <a:lnTo>
                        <a:pt x="59" y="105"/>
                      </a:lnTo>
                      <a:lnTo>
                        <a:pt x="59" y="100"/>
                      </a:lnTo>
                      <a:lnTo>
                        <a:pt x="59" y="100"/>
                      </a:lnTo>
                      <a:lnTo>
                        <a:pt x="59" y="100"/>
                      </a:lnTo>
                      <a:lnTo>
                        <a:pt x="59" y="96"/>
                      </a:lnTo>
                      <a:lnTo>
                        <a:pt x="64" y="91"/>
                      </a:lnTo>
                      <a:lnTo>
                        <a:pt x="64" y="91"/>
                      </a:lnTo>
                      <a:lnTo>
                        <a:pt x="64" y="86"/>
                      </a:lnTo>
                      <a:lnTo>
                        <a:pt x="68" y="82"/>
                      </a:lnTo>
                      <a:lnTo>
                        <a:pt x="68" y="77"/>
                      </a:lnTo>
                      <a:lnTo>
                        <a:pt x="73" y="77"/>
                      </a:lnTo>
                      <a:lnTo>
                        <a:pt x="73" y="73"/>
                      </a:lnTo>
                      <a:lnTo>
                        <a:pt x="73" y="73"/>
                      </a:lnTo>
                      <a:lnTo>
                        <a:pt x="73" y="73"/>
                      </a:lnTo>
                      <a:lnTo>
                        <a:pt x="78" y="73"/>
                      </a:lnTo>
                      <a:lnTo>
                        <a:pt x="78" y="73"/>
                      </a:lnTo>
                      <a:lnTo>
                        <a:pt x="78" y="73"/>
                      </a:lnTo>
                      <a:lnTo>
                        <a:pt x="82" y="73"/>
                      </a:lnTo>
                      <a:lnTo>
                        <a:pt x="82" y="73"/>
                      </a:lnTo>
                      <a:lnTo>
                        <a:pt x="87" y="73"/>
                      </a:lnTo>
                      <a:lnTo>
                        <a:pt x="87" y="73"/>
                      </a:lnTo>
                      <a:lnTo>
                        <a:pt x="87" y="73"/>
                      </a:lnTo>
                      <a:lnTo>
                        <a:pt x="87" y="68"/>
                      </a:lnTo>
                      <a:lnTo>
                        <a:pt x="87" y="55"/>
                      </a:lnTo>
                      <a:lnTo>
                        <a:pt x="87" y="55"/>
                      </a:lnTo>
                      <a:lnTo>
                        <a:pt x="87" y="55"/>
                      </a:lnTo>
                      <a:lnTo>
                        <a:pt x="82" y="59"/>
                      </a:lnTo>
                      <a:lnTo>
                        <a:pt x="82" y="59"/>
                      </a:lnTo>
                      <a:lnTo>
                        <a:pt x="78" y="59"/>
                      </a:lnTo>
                      <a:lnTo>
                        <a:pt x="78" y="55"/>
                      </a:lnTo>
                      <a:lnTo>
                        <a:pt x="73" y="55"/>
                      </a:lnTo>
                      <a:lnTo>
                        <a:pt x="73" y="55"/>
                      </a:lnTo>
                      <a:lnTo>
                        <a:pt x="68" y="59"/>
                      </a:lnTo>
                      <a:lnTo>
                        <a:pt x="68" y="55"/>
                      </a:lnTo>
                      <a:lnTo>
                        <a:pt x="68" y="55"/>
                      </a:lnTo>
                      <a:lnTo>
                        <a:pt x="68" y="50"/>
                      </a:lnTo>
                      <a:lnTo>
                        <a:pt x="73" y="50"/>
                      </a:lnTo>
                      <a:lnTo>
                        <a:pt x="68" y="50"/>
                      </a:lnTo>
                      <a:lnTo>
                        <a:pt x="73" y="41"/>
                      </a:lnTo>
                      <a:lnTo>
                        <a:pt x="78" y="41"/>
                      </a:lnTo>
                      <a:lnTo>
                        <a:pt x="78" y="37"/>
                      </a:lnTo>
                      <a:lnTo>
                        <a:pt x="78" y="37"/>
                      </a:lnTo>
                      <a:lnTo>
                        <a:pt x="78" y="41"/>
                      </a:lnTo>
                      <a:lnTo>
                        <a:pt x="82" y="41"/>
                      </a:lnTo>
                      <a:lnTo>
                        <a:pt x="87" y="41"/>
                      </a:lnTo>
                      <a:lnTo>
                        <a:pt x="87" y="41"/>
                      </a:lnTo>
                      <a:lnTo>
                        <a:pt x="87" y="41"/>
                      </a:lnTo>
                      <a:lnTo>
                        <a:pt x="91" y="37"/>
                      </a:lnTo>
                      <a:lnTo>
                        <a:pt x="96" y="32"/>
                      </a:lnTo>
                      <a:lnTo>
                        <a:pt x="96" y="32"/>
                      </a:lnTo>
                      <a:lnTo>
                        <a:pt x="100" y="32"/>
                      </a:lnTo>
                      <a:lnTo>
                        <a:pt x="105" y="32"/>
                      </a:lnTo>
                      <a:lnTo>
                        <a:pt x="109" y="32"/>
                      </a:lnTo>
                      <a:lnTo>
                        <a:pt x="109" y="27"/>
                      </a:lnTo>
                      <a:lnTo>
                        <a:pt x="109" y="27"/>
                      </a:lnTo>
                      <a:lnTo>
                        <a:pt x="114" y="27"/>
                      </a:lnTo>
                      <a:lnTo>
                        <a:pt x="114" y="23"/>
                      </a:lnTo>
                      <a:lnTo>
                        <a:pt x="109" y="23"/>
                      </a:lnTo>
                      <a:lnTo>
                        <a:pt x="109" y="18"/>
                      </a:lnTo>
                      <a:lnTo>
                        <a:pt x="109" y="18"/>
                      </a:lnTo>
                      <a:lnTo>
                        <a:pt x="109" y="14"/>
                      </a:lnTo>
                      <a:lnTo>
                        <a:pt x="114" y="14"/>
                      </a:lnTo>
                      <a:lnTo>
                        <a:pt x="114" y="14"/>
                      </a:lnTo>
                      <a:lnTo>
                        <a:pt x="114" y="14"/>
                      </a:lnTo>
                      <a:lnTo>
                        <a:pt x="118" y="14"/>
                      </a:lnTo>
                      <a:lnTo>
                        <a:pt x="118" y="14"/>
                      </a:lnTo>
                      <a:lnTo>
                        <a:pt x="123" y="14"/>
                      </a:lnTo>
                      <a:lnTo>
                        <a:pt x="123" y="9"/>
                      </a:lnTo>
                      <a:lnTo>
                        <a:pt x="123" y="9"/>
                      </a:lnTo>
                      <a:lnTo>
                        <a:pt x="123" y="5"/>
                      </a:lnTo>
                      <a:lnTo>
                        <a:pt x="118" y="0"/>
                      </a:lnTo>
                      <a:lnTo>
                        <a:pt x="114" y="0"/>
                      </a:lnTo>
                      <a:lnTo>
                        <a:pt x="96" y="5"/>
                      </a:lnTo>
                      <a:lnTo>
                        <a:pt x="96" y="9"/>
                      </a:lnTo>
                      <a:lnTo>
                        <a:pt x="91" y="9"/>
                      </a:lnTo>
                      <a:lnTo>
                        <a:pt x="91" y="9"/>
                      </a:lnTo>
                      <a:lnTo>
                        <a:pt x="78" y="14"/>
                      </a:lnTo>
                      <a:lnTo>
                        <a:pt x="78" y="18"/>
                      </a:lnTo>
                      <a:lnTo>
                        <a:pt x="68" y="18"/>
                      </a:lnTo>
                      <a:lnTo>
                        <a:pt x="68" y="18"/>
                      </a:lnTo>
                      <a:lnTo>
                        <a:pt x="64" y="18"/>
                      </a:lnTo>
                      <a:lnTo>
                        <a:pt x="59" y="23"/>
                      </a:lnTo>
                      <a:lnTo>
                        <a:pt x="55" y="23"/>
                      </a:lnTo>
                      <a:lnTo>
                        <a:pt x="55" y="27"/>
                      </a:lnTo>
                      <a:lnTo>
                        <a:pt x="55" y="32"/>
                      </a:lnTo>
                      <a:lnTo>
                        <a:pt x="55" y="32"/>
                      </a:lnTo>
                      <a:lnTo>
                        <a:pt x="55" y="37"/>
                      </a:lnTo>
                      <a:lnTo>
                        <a:pt x="55" y="37"/>
                      </a:lnTo>
                      <a:lnTo>
                        <a:pt x="50" y="37"/>
                      </a:lnTo>
                      <a:lnTo>
                        <a:pt x="50" y="37"/>
                      </a:lnTo>
                      <a:lnTo>
                        <a:pt x="50" y="41"/>
                      </a:lnTo>
                      <a:lnTo>
                        <a:pt x="50" y="41"/>
                      </a:lnTo>
                      <a:lnTo>
                        <a:pt x="50" y="46"/>
                      </a:lnTo>
                      <a:lnTo>
                        <a:pt x="50" y="50"/>
                      </a:lnTo>
                      <a:lnTo>
                        <a:pt x="55" y="46"/>
                      </a:lnTo>
                      <a:lnTo>
                        <a:pt x="55" y="50"/>
                      </a:lnTo>
                      <a:lnTo>
                        <a:pt x="55" y="55"/>
                      </a:lnTo>
                      <a:lnTo>
                        <a:pt x="55" y="59"/>
                      </a:lnTo>
                      <a:lnTo>
                        <a:pt x="55" y="64"/>
                      </a:lnTo>
                      <a:lnTo>
                        <a:pt x="59" y="68"/>
                      </a:lnTo>
                      <a:lnTo>
                        <a:pt x="59" y="73"/>
                      </a:lnTo>
                      <a:lnTo>
                        <a:pt x="59" y="73"/>
                      </a:lnTo>
                      <a:lnTo>
                        <a:pt x="55" y="77"/>
                      </a:lnTo>
                      <a:lnTo>
                        <a:pt x="55" y="77"/>
                      </a:lnTo>
                      <a:lnTo>
                        <a:pt x="59" y="77"/>
                      </a:lnTo>
                      <a:lnTo>
                        <a:pt x="59" y="82"/>
                      </a:lnTo>
                      <a:lnTo>
                        <a:pt x="59" y="82"/>
                      </a:lnTo>
                      <a:lnTo>
                        <a:pt x="50" y="100"/>
                      </a:lnTo>
                      <a:lnTo>
                        <a:pt x="46" y="109"/>
                      </a:lnTo>
                      <a:lnTo>
                        <a:pt x="19" y="136"/>
                      </a:lnTo>
                      <a:lnTo>
                        <a:pt x="14" y="145"/>
                      </a:lnTo>
                      <a:lnTo>
                        <a:pt x="14" y="145"/>
                      </a:lnTo>
                      <a:lnTo>
                        <a:pt x="9" y="145"/>
                      </a:lnTo>
                      <a:lnTo>
                        <a:pt x="5" y="150"/>
                      </a:lnTo>
                      <a:lnTo>
                        <a:pt x="0" y="154"/>
                      </a:lnTo>
                      <a:lnTo>
                        <a:pt x="0" y="154"/>
                      </a:lnTo>
                      <a:lnTo>
                        <a:pt x="0" y="15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9" name="Freeform 27">
                  <a:extLst>
                    <a:ext uri="{FF2B5EF4-FFF2-40B4-BE49-F238E27FC236}">
                      <a16:creationId xmlns:a16="http://schemas.microsoft.com/office/drawing/2014/main" id="{0757EBB0-B471-4AF5-81CD-D1EA24E9D04B}"/>
                    </a:ext>
                  </a:extLst>
                </p:cNvPr>
                <p:cNvSpPr>
                  <a:spLocks/>
                </p:cNvSpPr>
                <p:nvPr/>
              </p:nvSpPr>
              <p:spPr bwMode="auto">
                <a:xfrm>
                  <a:off x="3426723" y="4532195"/>
                  <a:ext cx="356922" cy="574705"/>
                </a:xfrm>
                <a:custGeom>
                  <a:avLst/>
                  <a:gdLst>
                    <a:gd name="T0" fmla="*/ 100 w 118"/>
                    <a:gd name="T1" fmla="*/ 27 h 190"/>
                    <a:gd name="T2" fmla="*/ 91 w 118"/>
                    <a:gd name="T3" fmla="*/ 36 h 190"/>
                    <a:gd name="T4" fmla="*/ 91 w 118"/>
                    <a:gd name="T5" fmla="*/ 40 h 190"/>
                    <a:gd name="T6" fmla="*/ 77 w 118"/>
                    <a:gd name="T7" fmla="*/ 59 h 190"/>
                    <a:gd name="T8" fmla="*/ 77 w 118"/>
                    <a:gd name="T9" fmla="*/ 72 h 190"/>
                    <a:gd name="T10" fmla="*/ 77 w 118"/>
                    <a:gd name="T11" fmla="*/ 77 h 190"/>
                    <a:gd name="T12" fmla="*/ 91 w 118"/>
                    <a:gd name="T13" fmla="*/ 81 h 190"/>
                    <a:gd name="T14" fmla="*/ 104 w 118"/>
                    <a:gd name="T15" fmla="*/ 95 h 190"/>
                    <a:gd name="T16" fmla="*/ 113 w 118"/>
                    <a:gd name="T17" fmla="*/ 99 h 190"/>
                    <a:gd name="T18" fmla="*/ 118 w 118"/>
                    <a:gd name="T19" fmla="*/ 104 h 190"/>
                    <a:gd name="T20" fmla="*/ 113 w 118"/>
                    <a:gd name="T21" fmla="*/ 108 h 190"/>
                    <a:gd name="T22" fmla="*/ 113 w 118"/>
                    <a:gd name="T23" fmla="*/ 113 h 190"/>
                    <a:gd name="T24" fmla="*/ 113 w 118"/>
                    <a:gd name="T25" fmla="*/ 117 h 190"/>
                    <a:gd name="T26" fmla="*/ 113 w 118"/>
                    <a:gd name="T27" fmla="*/ 122 h 190"/>
                    <a:gd name="T28" fmla="*/ 100 w 118"/>
                    <a:gd name="T29" fmla="*/ 122 h 190"/>
                    <a:gd name="T30" fmla="*/ 109 w 118"/>
                    <a:gd name="T31" fmla="*/ 122 h 190"/>
                    <a:gd name="T32" fmla="*/ 109 w 118"/>
                    <a:gd name="T33" fmla="*/ 117 h 190"/>
                    <a:gd name="T34" fmla="*/ 104 w 118"/>
                    <a:gd name="T35" fmla="*/ 117 h 190"/>
                    <a:gd name="T36" fmla="*/ 95 w 118"/>
                    <a:gd name="T37" fmla="*/ 117 h 190"/>
                    <a:gd name="T38" fmla="*/ 91 w 118"/>
                    <a:gd name="T39" fmla="*/ 113 h 190"/>
                    <a:gd name="T40" fmla="*/ 86 w 118"/>
                    <a:gd name="T41" fmla="*/ 122 h 190"/>
                    <a:gd name="T42" fmla="*/ 77 w 118"/>
                    <a:gd name="T43" fmla="*/ 122 h 190"/>
                    <a:gd name="T44" fmla="*/ 73 w 118"/>
                    <a:gd name="T45" fmla="*/ 122 h 190"/>
                    <a:gd name="T46" fmla="*/ 68 w 118"/>
                    <a:gd name="T47" fmla="*/ 127 h 190"/>
                    <a:gd name="T48" fmla="*/ 50 w 118"/>
                    <a:gd name="T49" fmla="*/ 136 h 190"/>
                    <a:gd name="T50" fmla="*/ 50 w 118"/>
                    <a:gd name="T51" fmla="*/ 140 h 190"/>
                    <a:gd name="T52" fmla="*/ 45 w 118"/>
                    <a:gd name="T53" fmla="*/ 145 h 190"/>
                    <a:gd name="T54" fmla="*/ 41 w 118"/>
                    <a:gd name="T55" fmla="*/ 145 h 190"/>
                    <a:gd name="T56" fmla="*/ 45 w 118"/>
                    <a:gd name="T57" fmla="*/ 149 h 190"/>
                    <a:gd name="T58" fmla="*/ 45 w 118"/>
                    <a:gd name="T59" fmla="*/ 158 h 190"/>
                    <a:gd name="T60" fmla="*/ 41 w 118"/>
                    <a:gd name="T61" fmla="*/ 154 h 190"/>
                    <a:gd name="T62" fmla="*/ 41 w 118"/>
                    <a:gd name="T63" fmla="*/ 158 h 190"/>
                    <a:gd name="T64" fmla="*/ 32 w 118"/>
                    <a:gd name="T65" fmla="*/ 163 h 190"/>
                    <a:gd name="T66" fmla="*/ 27 w 118"/>
                    <a:gd name="T67" fmla="*/ 167 h 190"/>
                    <a:gd name="T68" fmla="*/ 9 w 118"/>
                    <a:gd name="T69" fmla="*/ 190 h 190"/>
                    <a:gd name="T70" fmla="*/ 5 w 118"/>
                    <a:gd name="T71" fmla="*/ 185 h 190"/>
                    <a:gd name="T72" fmla="*/ 0 w 118"/>
                    <a:gd name="T73" fmla="*/ 172 h 190"/>
                    <a:gd name="T74" fmla="*/ 5 w 118"/>
                    <a:gd name="T75" fmla="*/ 167 h 190"/>
                    <a:gd name="T76" fmla="*/ 14 w 118"/>
                    <a:gd name="T77" fmla="*/ 158 h 190"/>
                    <a:gd name="T78" fmla="*/ 27 w 118"/>
                    <a:gd name="T79" fmla="*/ 149 h 190"/>
                    <a:gd name="T80" fmla="*/ 27 w 118"/>
                    <a:gd name="T81" fmla="*/ 136 h 190"/>
                    <a:gd name="T82" fmla="*/ 27 w 118"/>
                    <a:gd name="T83" fmla="*/ 122 h 190"/>
                    <a:gd name="T84" fmla="*/ 27 w 118"/>
                    <a:gd name="T85" fmla="*/ 108 h 190"/>
                    <a:gd name="T86" fmla="*/ 27 w 118"/>
                    <a:gd name="T87" fmla="*/ 99 h 190"/>
                    <a:gd name="T88" fmla="*/ 41 w 118"/>
                    <a:gd name="T89" fmla="*/ 95 h 190"/>
                    <a:gd name="T90" fmla="*/ 36 w 118"/>
                    <a:gd name="T91" fmla="*/ 90 h 190"/>
                    <a:gd name="T92" fmla="*/ 32 w 118"/>
                    <a:gd name="T93" fmla="*/ 86 h 190"/>
                    <a:gd name="T94" fmla="*/ 23 w 118"/>
                    <a:gd name="T95" fmla="*/ 77 h 190"/>
                    <a:gd name="T96" fmla="*/ 23 w 118"/>
                    <a:gd name="T97" fmla="*/ 72 h 190"/>
                    <a:gd name="T98" fmla="*/ 27 w 118"/>
                    <a:gd name="T99" fmla="*/ 63 h 190"/>
                    <a:gd name="T100" fmla="*/ 18 w 118"/>
                    <a:gd name="T101" fmla="*/ 54 h 190"/>
                    <a:gd name="T102" fmla="*/ 32 w 118"/>
                    <a:gd name="T103" fmla="*/ 45 h 190"/>
                    <a:gd name="T104" fmla="*/ 54 w 118"/>
                    <a:gd name="T105" fmla="*/ 45 h 190"/>
                    <a:gd name="T106" fmla="*/ 63 w 118"/>
                    <a:gd name="T107" fmla="*/ 36 h 190"/>
                    <a:gd name="T108" fmla="*/ 68 w 118"/>
                    <a:gd name="T109" fmla="*/ 22 h 190"/>
                    <a:gd name="T110" fmla="*/ 63 w 118"/>
                    <a:gd name="T111" fmla="*/ 4 h 190"/>
                    <a:gd name="T112" fmla="*/ 82 w 118"/>
                    <a:gd name="T113" fmla="*/ 4 h 190"/>
                    <a:gd name="T114" fmla="*/ 95 w 118"/>
                    <a:gd name="T115" fmla="*/ 18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8" h="190">
                      <a:moveTo>
                        <a:pt x="100" y="22"/>
                      </a:moveTo>
                      <a:lnTo>
                        <a:pt x="100" y="22"/>
                      </a:lnTo>
                      <a:lnTo>
                        <a:pt x="100" y="22"/>
                      </a:lnTo>
                      <a:lnTo>
                        <a:pt x="100" y="27"/>
                      </a:lnTo>
                      <a:lnTo>
                        <a:pt x="100" y="27"/>
                      </a:lnTo>
                      <a:lnTo>
                        <a:pt x="100" y="27"/>
                      </a:lnTo>
                      <a:lnTo>
                        <a:pt x="95" y="31"/>
                      </a:lnTo>
                      <a:lnTo>
                        <a:pt x="91" y="31"/>
                      </a:lnTo>
                      <a:lnTo>
                        <a:pt x="91" y="31"/>
                      </a:lnTo>
                      <a:lnTo>
                        <a:pt x="91" y="36"/>
                      </a:lnTo>
                      <a:lnTo>
                        <a:pt x="91" y="36"/>
                      </a:lnTo>
                      <a:lnTo>
                        <a:pt x="91" y="36"/>
                      </a:lnTo>
                      <a:lnTo>
                        <a:pt x="91" y="36"/>
                      </a:lnTo>
                      <a:lnTo>
                        <a:pt x="91" y="36"/>
                      </a:lnTo>
                      <a:lnTo>
                        <a:pt x="91" y="40"/>
                      </a:lnTo>
                      <a:lnTo>
                        <a:pt x="91" y="40"/>
                      </a:lnTo>
                      <a:lnTo>
                        <a:pt x="91" y="45"/>
                      </a:lnTo>
                      <a:lnTo>
                        <a:pt x="86" y="49"/>
                      </a:lnTo>
                      <a:lnTo>
                        <a:pt x="82" y="54"/>
                      </a:lnTo>
                      <a:lnTo>
                        <a:pt x="77" y="59"/>
                      </a:lnTo>
                      <a:lnTo>
                        <a:pt x="77" y="63"/>
                      </a:lnTo>
                      <a:lnTo>
                        <a:pt x="77" y="68"/>
                      </a:lnTo>
                      <a:lnTo>
                        <a:pt x="77" y="68"/>
                      </a:lnTo>
                      <a:lnTo>
                        <a:pt x="77" y="68"/>
                      </a:lnTo>
                      <a:lnTo>
                        <a:pt x="77" y="72"/>
                      </a:lnTo>
                      <a:lnTo>
                        <a:pt x="77" y="72"/>
                      </a:lnTo>
                      <a:lnTo>
                        <a:pt x="77" y="72"/>
                      </a:lnTo>
                      <a:lnTo>
                        <a:pt x="77" y="72"/>
                      </a:lnTo>
                      <a:lnTo>
                        <a:pt x="77" y="77"/>
                      </a:lnTo>
                      <a:lnTo>
                        <a:pt x="77" y="77"/>
                      </a:lnTo>
                      <a:lnTo>
                        <a:pt x="77" y="81"/>
                      </a:lnTo>
                      <a:lnTo>
                        <a:pt x="82" y="81"/>
                      </a:lnTo>
                      <a:lnTo>
                        <a:pt x="86" y="81"/>
                      </a:lnTo>
                      <a:lnTo>
                        <a:pt x="86" y="81"/>
                      </a:lnTo>
                      <a:lnTo>
                        <a:pt x="91" y="81"/>
                      </a:lnTo>
                      <a:lnTo>
                        <a:pt x="91" y="86"/>
                      </a:lnTo>
                      <a:lnTo>
                        <a:pt x="91" y="86"/>
                      </a:lnTo>
                      <a:lnTo>
                        <a:pt x="100" y="90"/>
                      </a:lnTo>
                      <a:lnTo>
                        <a:pt x="104" y="95"/>
                      </a:lnTo>
                      <a:lnTo>
                        <a:pt x="104" y="95"/>
                      </a:lnTo>
                      <a:lnTo>
                        <a:pt x="109" y="95"/>
                      </a:lnTo>
                      <a:lnTo>
                        <a:pt x="109" y="95"/>
                      </a:lnTo>
                      <a:lnTo>
                        <a:pt x="109" y="95"/>
                      </a:lnTo>
                      <a:lnTo>
                        <a:pt x="113" y="95"/>
                      </a:lnTo>
                      <a:lnTo>
                        <a:pt x="113" y="99"/>
                      </a:lnTo>
                      <a:lnTo>
                        <a:pt x="113" y="99"/>
                      </a:lnTo>
                      <a:lnTo>
                        <a:pt x="113" y="99"/>
                      </a:lnTo>
                      <a:lnTo>
                        <a:pt x="113" y="99"/>
                      </a:lnTo>
                      <a:lnTo>
                        <a:pt x="113" y="104"/>
                      </a:lnTo>
                      <a:lnTo>
                        <a:pt x="118" y="104"/>
                      </a:lnTo>
                      <a:lnTo>
                        <a:pt x="118" y="104"/>
                      </a:lnTo>
                      <a:lnTo>
                        <a:pt x="118" y="104"/>
                      </a:lnTo>
                      <a:lnTo>
                        <a:pt x="118" y="104"/>
                      </a:lnTo>
                      <a:lnTo>
                        <a:pt x="118" y="108"/>
                      </a:lnTo>
                      <a:lnTo>
                        <a:pt x="113" y="108"/>
                      </a:lnTo>
                      <a:lnTo>
                        <a:pt x="113" y="108"/>
                      </a:lnTo>
                      <a:lnTo>
                        <a:pt x="113" y="108"/>
                      </a:lnTo>
                      <a:lnTo>
                        <a:pt x="113" y="108"/>
                      </a:lnTo>
                      <a:lnTo>
                        <a:pt x="113" y="113"/>
                      </a:lnTo>
                      <a:lnTo>
                        <a:pt x="113" y="113"/>
                      </a:lnTo>
                      <a:lnTo>
                        <a:pt x="113" y="113"/>
                      </a:lnTo>
                      <a:lnTo>
                        <a:pt x="118" y="113"/>
                      </a:lnTo>
                      <a:lnTo>
                        <a:pt x="113" y="113"/>
                      </a:lnTo>
                      <a:lnTo>
                        <a:pt x="113" y="113"/>
                      </a:lnTo>
                      <a:lnTo>
                        <a:pt x="113" y="117"/>
                      </a:lnTo>
                      <a:lnTo>
                        <a:pt x="113" y="117"/>
                      </a:lnTo>
                      <a:lnTo>
                        <a:pt x="113" y="117"/>
                      </a:lnTo>
                      <a:lnTo>
                        <a:pt x="113" y="122"/>
                      </a:lnTo>
                      <a:lnTo>
                        <a:pt x="113" y="122"/>
                      </a:lnTo>
                      <a:lnTo>
                        <a:pt x="113" y="122"/>
                      </a:lnTo>
                      <a:lnTo>
                        <a:pt x="109" y="127"/>
                      </a:lnTo>
                      <a:lnTo>
                        <a:pt x="109" y="127"/>
                      </a:lnTo>
                      <a:lnTo>
                        <a:pt x="104" y="127"/>
                      </a:lnTo>
                      <a:lnTo>
                        <a:pt x="104" y="127"/>
                      </a:lnTo>
                      <a:lnTo>
                        <a:pt x="100" y="122"/>
                      </a:lnTo>
                      <a:lnTo>
                        <a:pt x="100" y="122"/>
                      </a:lnTo>
                      <a:lnTo>
                        <a:pt x="104" y="122"/>
                      </a:lnTo>
                      <a:lnTo>
                        <a:pt x="104" y="122"/>
                      </a:lnTo>
                      <a:lnTo>
                        <a:pt x="109" y="122"/>
                      </a:lnTo>
                      <a:lnTo>
                        <a:pt x="109" y="122"/>
                      </a:lnTo>
                      <a:lnTo>
                        <a:pt x="109" y="122"/>
                      </a:lnTo>
                      <a:lnTo>
                        <a:pt x="109" y="122"/>
                      </a:lnTo>
                      <a:lnTo>
                        <a:pt x="109" y="122"/>
                      </a:lnTo>
                      <a:lnTo>
                        <a:pt x="109" y="122"/>
                      </a:lnTo>
                      <a:lnTo>
                        <a:pt x="109" y="117"/>
                      </a:lnTo>
                      <a:lnTo>
                        <a:pt x="109" y="117"/>
                      </a:lnTo>
                      <a:lnTo>
                        <a:pt x="109" y="117"/>
                      </a:lnTo>
                      <a:lnTo>
                        <a:pt x="104" y="117"/>
                      </a:lnTo>
                      <a:lnTo>
                        <a:pt x="104" y="117"/>
                      </a:lnTo>
                      <a:lnTo>
                        <a:pt x="104" y="117"/>
                      </a:lnTo>
                      <a:lnTo>
                        <a:pt x="104" y="117"/>
                      </a:lnTo>
                      <a:lnTo>
                        <a:pt x="104" y="122"/>
                      </a:lnTo>
                      <a:lnTo>
                        <a:pt x="100" y="117"/>
                      </a:lnTo>
                      <a:lnTo>
                        <a:pt x="100" y="117"/>
                      </a:lnTo>
                      <a:lnTo>
                        <a:pt x="95" y="117"/>
                      </a:lnTo>
                      <a:lnTo>
                        <a:pt x="95" y="117"/>
                      </a:lnTo>
                      <a:lnTo>
                        <a:pt x="95" y="117"/>
                      </a:lnTo>
                      <a:lnTo>
                        <a:pt x="95" y="113"/>
                      </a:lnTo>
                      <a:lnTo>
                        <a:pt x="95" y="113"/>
                      </a:lnTo>
                      <a:lnTo>
                        <a:pt x="91" y="113"/>
                      </a:lnTo>
                      <a:lnTo>
                        <a:pt x="86" y="117"/>
                      </a:lnTo>
                      <a:lnTo>
                        <a:pt x="91" y="117"/>
                      </a:lnTo>
                      <a:lnTo>
                        <a:pt x="91" y="117"/>
                      </a:lnTo>
                      <a:lnTo>
                        <a:pt x="86" y="117"/>
                      </a:lnTo>
                      <a:lnTo>
                        <a:pt x="86" y="122"/>
                      </a:lnTo>
                      <a:lnTo>
                        <a:pt x="82" y="122"/>
                      </a:lnTo>
                      <a:lnTo>
                        <a:pt x="82" y="122"/>
                      </a:lnTo>
                      <a:lnTo>
                        <a:pt x="77" y="122"/>
                      </a:lnTo>
                      <a:lnTo>
                        <a:pt x="77" y="122"/>
                      </a:lnTo>
                      <a:lnTo>
                        <a:pt x="77" y="122"/>
                      </a:lnTo>
                      <a:lnTo>
                        <a:pt x="77" y="122"/>
                      </a:lnTo>
                      <a:lnTo>
                        <a:pt x="77" y="122"/>
                      </a:lnTo>
                      <a:lnTo>
                        <a:pt x="73" y="122"/>
                      </a:lnTo>
                      <a:lnTo>
                        <a:pt x="73" y="122"/>
                      </a:lnTo>
                      <a:lnTo>
                        <a:pt x="73" y="122"/>
                      </a:lnTo>
                      <a:lnTo>
                        <a:pt x="73" y="122"/>
                      </a:lnTo>
                      <a:lnTo>
                        <a:pt x="73" y="122"/>
                      </a:lnTo>
                      <a:lnTo>
                        <a:pt x="73" y="127"/>
                      </a:lnTo>
                      <a:lnTo>
                        <a:pt x="73" y="127"/>
                      </a:lnTo>
                      <a:lnTo>
                        <a:pt x="68" y="127"/>
                      </a:lnTo>
                      <a:lnTo>
                        <a:pt x="63" y="127"/>
                      </a:lnTo>
                      <a:lnTo>
                        <a:pt x="63" y="127"/>
                      </a:lnTo>
                      <a:lnTo>
                        <a:pt x="59" y="127"/>
                      </a:lnTo>
                      <a:lnTo>
                        <a:pt x="54" y="131"/>
                      </a:lnTo>
                      <a:lnTo>
                        <a:pt x="50" y="136"/>
                      </a:lnTo>
                      <a:lnTo>
                        <a:pt x="50" y="140"/>
                      </a:lnTo>
                      <a:lnTo>
                        <a:pt x="50" y="140"/>
                      </a:lnTo>
                      <a:lnTo>
                        <a:pt x="50" y="140"/>
                      </a:lnTo>
                      <a:lnTo>
                        <a:pt x="50" y="140"/>
                      </a:lnTo>
                      <a:lnTo>
                        <a:pt x="50" y="140"/>
                      </a:lnTo>
                      <a:lnTo>
                        <a:pt x="50" y="145"/>
                      </a:lnTo>
                      <a:lnTo>
                        <a:pt x="50" y="145"/>
                      </a:lnTo>
                      <a:lnTo>
                        <a:pt x="45" y="145"/>
                      </a:lnTo>
                      <a:lnTo>
                        <a:pt x="45" y="145"/>
                      </a:lnTo>
                      <a:lnTo>
                        <a:pt x="45" y="145"/>
                      </a:lnTo>
                      <a:lnTo>
                        <a:pt x="45" y="140"/>
                      </a:lnTo>
                      <a:lnTo>
                        <a:pt x="45" y="140"/>
                      </a:lnTo>
                      <a:lnTo>
                        <a:pt x="41" y="140"/>
                      </a:lnTo>
                      <a:lnTo>
                        <a:pt x="41" y="145"/>
                      </a:lnTo>
                      <a:lnTo>
                        <a:pt x="41" y="145"/>
                      </a:lnTo>
                      <a:lnTo>
                        <a:pt x="41" y="145"/>
                      </a:lnTo>
                      <a:lnTo>
                        <a:pt x="41" y="145"/>
                      </a:lnTo>
                      <a:lnTo>
                        <a:pt x="41" y="145"/>
                      </a:lnTo>
                      <a:lnTo>
                        <a:pt x="41" y="145"/>
                      </a:lnTo>
                      <a:lnTo>
                        <a:pt x="45" y="149"/>
                      </a:lnTo>
                      <a:lnTo>
                        <a:pt x="45" y="149"/>
                      </a:lnTo>
                      <a:lnTo>
                        <a:pt x="45" y="154"/>
                      </a:lnTo>
                      <a:lnTo>
                        <a:pt x="45" y="154"/>
                      </a:lnTo>
                      <a:lnTo>
                        <a:pt x="45" y="154"/>
                      </a:lnTo>
                      <a:lnTo>
                        <a:pt x="45" y="158"/>
                      </a:lnTo>
                      <a:lnTo>
                        <a:pt x="45" y="158"/>
                      </a:lnTo>
                      <a:lnTo>
                        <a:pt x="45" y="158"/>
                      </a:lnTo>
                      <a:lnTo>
                        <a:pt x="41" y="158"/>
                      </a:lnTo>
                      <a:lnTo>
                        <a:pt x="41" y="154"/>
                      </a:lnTo>
                      <a:lnTo>
                        <a:pt x="41" y="154"/>
                      </a:lnTo>
                      <a:lnTo>
                        <a:pt x="41" y="154"/>
                      </a:lnTo>
                      <a:lnTo>
                        <a:pt x="36" y="158"/>
                      </a:lnTo>
                      <a:lnTo>
                        <a:pt x="36" y="158"/>
                      </a:lnTo>
                      <a:lnTo>
                        <a:pt x="41" y="158"/>
                      </a:lnTo>
                      <a:lnTo>
                        <a:pt x="41" y="158"/>
                      </a:lnTo>
                      <a:lnTo>
                        <a:pt x="41" y="163"/>
                      </a:lnTo>
                      <a:lnTo>
                        <a:pt x="36" y="158"/>
                      </a:lnTo>
                      <a:lnTo>
                        <a:pt x="36" y="163"/>
                      </a:lnTo>
                      <a:lnTo>
                        <a:pt x="36" y="163"/>
                      </a:lnTo>
                      <a:lnTo>
                        <a:pt x="32" y="163"/>
                      </a:lnTo>
                      <a:lnTo>
                        <a:pt x="32" y="163"/>
                      </a:lnTo>
                      <a:lnTo>
                        <a:pt x="32" y="163"/>
                      </a:lnTo>
                      <a:lnTo>
                        <a:pt x="32" y="167"/>
                      </a:lnTo>
                      <a:lnTo>
                        <a:pt x="32" y="167"/>
                      </a:lnTo>
                      <a:lnTo>
                        <a:pt x="27" y="167"/>
                      </a:lnTo>
                      <a:lnTo>
                        <a:pt x="27" y="167"/>
                      </a:lnTo>
                      <a:lnTo>
                        <a:pt x="23" y="172"/>
                      </a:lnTo>
                      <a:lnTo>
                        <a:pt x="18" y="185"/>
                      </a:lnTo>
                      <a:lnTo>
                        <a:pt x="14" y="190"/>
                      </a:lnTo>
                      <a:lnTo>
                        <a:pt x="9" y="190"/>
                      </a:lnTo>
                      <a:lnTo>
                        <a:pt x="9" y="190"/>
                      </a:lnTo>
                      <a:lnTo>
                        <a:pt x="9" y="190"/>
                      </a:lnTo>
                      <a:lnTo>
                        <a:pt x="5" y="185"/>
                      </a:lnTo>
                      <a:lnTo>
                        <a:pt x="5" y="185"/>
                      </a:lnTo>
                      <a:lnTo>
                        <a:pt x="5" y="185"/>
                      </a:lnTo>
                      <a:lnTo>
                        <a:pt x="0" y="176"/>
                      </a:lnTo>
                      <a:lnTo>
                        <a:pt x="0" y="176"/>
                      </a:lnTo>
                      <a:lnTo>
                        <a:pt x="0" y="176"/>
                      </a:lnTo>
                      <a:lnTo>
                        <a:pt x="0" y="172"/>
                      </a:lnTo>
                      <a:lnTo>
                        <a:pt x="0" y="172"/>
                      </a:lnTo>
                      <a:lnTo>
                        <a:pt x="0" y="172"/>
                      </a:lnTo>
                      <a:lnTo>
                        <a:pt x="0" y="167"/>
                      </a:lnTo>
                      <a:lnTo>
                        <a:pt x="5" y="167"/>
                      </a:lnTo>
                      <a:lnTo>
                        <a:pt x="5" y="167"/>
                      </a:lnTo>
                      <a:lnTo>
                        <a:pt x="5" y="167"/>
                      </a:lnTo>
                      <a:lnTo>
                        <a:pt x="5" y="167"/>
                      </a:lnTo>
                      <a:lnTo>
                        <a:pt x="9" y="163"/>
                      </a:lnTo>
                      <a:lnTo>
                        <a:pt x="9" y="163"/>
                      </a:lnTo>
                      <a:lnTo>
                        <a:pt x="14" y="158"/>
                      </a:lnTo>
                      <a:lnTo>
                        <a:pt x="14" y="158"/>
                      </a:lnTo>
                      <a:lnTo>
                        <a:pt x="14" y="154"/>
                      </a:lnTo>
                      <a:lnTo>
                        <a:pt x="14" y="154"/>
                      </a:lnTo>
                      <a:lnTo>
                        <a:pt x="18" y="154"/>
                      </a:lnTo>
                      <a:lnTo>
                        <a:pt x="18" y="149"/>
                      </a:lnTo>
                      <a:lnTo>
                        <a:pt x="27" y="149"/>
                      </a:lnTo>
                      <a:lnTo>
                        <a:pt x="27" y="149"/>
                      </a:lnTo>
                      <a:lnTo>
                        <a:pt x="27" y="149"/>
                      </a:lnTo>
                      <a:lnTo>
                        <a:pt x="27" y="149"/>
                      </a:lnTo>
                      <a:lnTo>
                        <a:pt x="27" y="145"/>
                      </a:lnTo>
                      <a:lnTo>
                        <a:pt x="27" y="136"/>
                      </a:lnTo>
                      <a:lnTo>
                        <a:pt x="27" y="136"/>
                      </a:lnTo>
                      <a:lnTo>
                        <a:pt x="27" y="131"/>
                      </a:lnTo>
                      <a:lnTo>
                        <a:pt x="27" y="122"/>
                      </a:lnTo>
                      <a:lnTo>
                        <a:pt x="32" y="122"/>
                      </a:lnTo>
                      <a:lnTo>
                        <a:pt x="27" y="122"/>
                      </a:lnTo>
                      <a:lnTo>
                        <a:pt x="27" y="117"/>
                      </a:lnTo>
                      <a:lnTo>
                        <a:pt x="27" y="117"/>
                      </a:lnTo>
                      <a:lnTo>
                        <a:pt x="27" y="117"/>
                      </a:lnTo>
                      <a:lnTo>
                        <a:pt x="27" y="113"/>
                      </a:lnTo>
                      <a:lnTo>
                        <a:pt x="27" y="108"/>
                      </a:lnTo>
                      <a:lnTo>
                        <a:pt x="27" y="108"/>
                      </a:lnTo>
                      <a:lnTo>
                        <a:pt x="23" y="104"/>
                      </a:lnTo>
                      <a:lnTo>
                        <a:pt x="27" y="104"/>
                      </a:lnTo>
                      <a:lnTo>
                        <a:pt x="27" y="99"/>
                      </a:lnTo>
                      <a:lnTo>
                        <a:pt x="27" y="99"/>
                      </a:lnTo>
                      <a:lnTo>
                        <a:pt x="32" y="99"/>
                      </a:lnTo>
                      <a:lnTo>
                        <a:pt x="36" y="99"/>
                      </a:lnTo>
                      <a:lnTo>
                        <a:pt x="36" y="99"/>
                      </a:lnTo>
                      <a:lnTo>
                        <a:pt x="41" y="95"/>
                      </a:lnTo>
                      <a:lnTo>
                        <a:pt x="41" y="95"/>
                      </a:lnTo>
                      <a:lnTo>
                        <a:pt x="41" y="90"/>
                      </a:lnTo>
                      <a:lnTo>
                        <a:pt x="41" y="90"/>
                      </a:lnTo>
                      <a:lnTo>
                        <a:pt x="41" y="90"/>
                      </a:lnTo>
                      <a:lnTo>
                        <a:pt x="36" y="90"/>
                      </a:lnTo>
                      <a:lnTo>
                        <a:pt x="36" y="90"/>
                      </a:lnTo>
                      <a:lnTo>
                        <a:pt x="36" y="86"/>
                      </a:lnTo>
                      <a:lnTo>
                        <a:pt x="36" y="86"/>
                      </a:lnTo>
                      <a:lnTo>
                        <a:pt x="32" y="86"/>
                      </a:lnTo>
                      <a:lnTo>
                        <a:pt x="32" y="86"/>
                      </a:lnTo>
                      <a:lnTo>
                        <a:pt x="32" y="86"/>
                      </a:lnTo>
                      <a:lnTo>
                        <a:pt x="27" y="86"/>
                      </a:lnTo>
                      <a:lnTo>
                        <a:pt x="27" y="81"/>
                      </a:lnTo>
                      <a:lnTo>
                        <a:pt x="23" y="81"/>
                      </a:lnTo>
                      <a:lnTo>
                        <a:pt x="23" y="81"/>
                      </a:lnTo>
                      <a:lnTo>
                        <a:pt x="23" y="77"/>
                      </a:lnTo>
                      <a:lnTo>
                        <a:pt x="27" y="77"/>
                      </a:lnTo>
                      <a:lnTo>
                        <a:pt x="23" y="72"/>
                      </a:lnTo>
                      <a:lnTo>
                        <a:pt x="23" y="72"/>
                      </a:lnTo>
                      <a:lnTo>
                        <a:pt x="23" y="72"/>
                      </a:lnTo>
                      <a:lnTo>
                        <a:pt x="23" y="72"/>
                      </a:lnTo>
                      <a:lnTo>
                        <a:pt x="23" y="72"/>
                      </a:lnTo>
                      <a:lnTo>
                        <a:pt x="27" y="72"/>
                      </a:lnTo>
                      <a:lnTo>
                        <a:pt x="27" y="68"/>
                      </a:lnTo>
                      <a:lnTo>
                        <a:pt x="27" y="68"/>
                      </a:lnTo>
                      <a:lnTo>
                        <a:pt x="27" y="63"/>
                      </a:lnTo>
                      <a:lnTo>
                        <a:pt x="27" y="63"/>
                      </a:lnTo>
                      <a:lnTo>
                        <a:pt x="27" y="63"/>
                      </a:lnTo>
                      <a:lnTo>
                        <a:pt x="23" y="63"/>
                      </a:lnTo>
                      <a:lnTo>
                        <a:pt x="23" y="63"/>
                      </a:lnTo>
                      <a:lnTo>
                        <a:pt x="18" y="54"/>
                      </a:lnTo>
                      <a:lnTo>
                        <a:pt x="27" y="49"/>
                      </a:lnTo>
                      <a:lnTo>
                        <a:pt x="32" y="49"/>
                      </a:lnTo>
                      <a:lnTo>
                        <a:pt x="32" y="49"/>
                      </a:lnTo>
                      <a:lnTo>
                        <a:pt x="32" y="45"/>
                      </a:lnTo>
                      <a:lnTo>
                        <a:pt x="32" y="45"/>
                      </a:lnTo>
                      <a:lnTo>
                        <a:pt x="32" y="40"/>
                      </a:lnTo>
                      <a:lnTo>
                        <a:pt x="32" y="40"/>
                      </a:lnTo>
                      <a:lnTo>
                        <a:pt x="41" y="45"/>
                      </a:lnTo>
                      <a:lnTo>
                        <a:pt x="45" y="45"/>
                      </a:lnTo>
                      <a:lnTo>
                        <a:pt x="54" y="45"/>
                      </a:lnTo>
                      <a:lnTo>
                        <a:pt x="59" y="40"/>
                      </a:lnTo>
                      <a:lnTo>
                        <a:pt x="59" y="40"/>
                      </a:lnTo>
                      <a:lnTo>
                        <a:pt x="59" y="40"/>
                      </a:lnTo>
                      <a:lnTo>
                        <a:pt x="63" y="36"/>
                      </a:lnTo>
                      <a:lnTo>
                        <a:pt x="63" y="36"/>
                      </a:lnTo>
                      <a:lnTo>
                        <a:pt x="63" y="36"/>
                      </a:lnTo>
                      <a:lnTo>
                        <a:pt x="63" y="31"/>
                      </a:lnTo>
                      <a:lnTo>
                        <a:pt x="63" y="31"/>
                      </a:lnTo>
                      <a:lnTo>
                        <a:pt x="63" y="27"/>
                      </a:lnTo>
                      <a:lnTo>
                        <a:pt x="68" y="22"/>
                      </a:lnTo>
                      <a:lnTo>
                        <a:pt x="68" y="13"/>
                      </a:lnTo>
                      <a:lnTo>
                        <a:pt x="68" y="9"/>
                      </a:lnTo>
                      <a:lnTo>
                        <a:pt x="68" y="9"/>
                      </a:lnTo>
                      <a:lnTo>
                        <a:pt x="63" y="4"/>
                      </a:lnTo>
                      <a:lnTo>
                        <a:pt x="63" y="4"/>
                      </a:lnTo>
                      <a:lnTo>
                        <a:pt x="77" y="0"/>
                      </a:lnTo>
                      <a:lnTo>
                        <a:pt x="77" y="0"/>
                      </a:lnTo>
                      <a:lnTo>
                        <a:pt x="82" y="0"/>
                      </a:lnTo>
                      <a:lnTo>
                        <a:pt x="82" y="4"/>
                      </a:lnTo>
                      <a:lnTo>
                        <a:pt x="82" y="4"/>
                      </a:lnTo>
                      <a:lnTo>
                        <a:pt x="86" y="9"/>
                      </a:lnTo>
                      <a:lnTo>
                        <a:pt x="86" y="9"/>
                      </a:lnTo>
                      <a:lnTo>
                        <a:pt x="95" y="13"/>
                      </a:lnTo>
                      <a:lnTo>
                        <a:pt x="95" y="13"/>
                      </a:lnTo>
                      <a:lnTo>
                        <a:pt x="95" y="18"/>
                      </a:lnTo>
                      <a:lnTo>
                        <a:pt x="95" y="18"/>
                      </a:lnTo>
                      <a:lnTo>
                        <a:pt x="100" y="22"/>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0" name="Freeform 28">
                  <a:extLst>
                    <a:ext uri="{FF2B5EF4-FFF2-40B4-BE49-F238E27FC236}">
                      <a16:creationId xmlns:a16="http://schemas.microsoft.com/office/drawing/2014/main" id="{EA6F0A73-4123-4126-B2C4-EC1A7BFEFBCC}"/>
                    </a:ext>
                  </a:extLst>
                </p:cNvPr>
                <p:cNvSpPr>
                  <a:spLocks/>
                </p:cNvSpPr>
                <p:nvPr/>
              </p:nvSpPr>
              <p:spPr bwMode="auto">
                <a:xfrm>
                  <a:off x="3934882" y="3857671"/>
                  <a:ext cx="438592" cy="701745"/>
                </a:xfrm>
                <a:custGeom>
                  <a:avLst/>
                  <a:gdLst>
                    <a:gd name="T0" fmla="*/ 91 w 145"/>
                    <a:gd name="T1" fmla="*/ 182 h 232"/>
                    <a:gd name="T2" fmla="*/ 86 w 145"/>
                    <a:gd name="T3" fmla="*/ 191 h 232"/>
                    <a:gd name="T4" fmla="*/ 81 w 145"/>
                    <a:gd name="T5" fmla="*/ 200 h 232"/>
                    <a:gd name="T6" fmla="*/ 81 w 145"/>
                    <a:gd name="T7" fmla="*/ 209 h 232"/>
                    <a:gd name="T8" fmla="*/ 72 w 145"/>
                    <a:gd name="T9" fmla="*/ 218 h 232"/>
                    <a:gd name="T10" fmla="*/ 63 w 145"/>
                    <a:gd name="T11" fmla="*/ 223 h 232"/>
                    <a:gd name="T12" fmla="*/ 41 w 145"/>
                    <a:gd name="T13" fmla="*/ 232 h 232"/>
                    <a:gd name="T14" fmla="*/ 22 w 145"/>
                    <a:gd name="T15" fmla="*/ 232 h 232"/>
                    <a:gd name="T16" fmla="*/ 22 w 145"/>
                    <a:gd name="T17" fmla="*/ 218 h 232"/>
                    <a:gd name="T18" fmla="*/ 22 w 145"/>
                    <a:gd name="T19" fmla="*/ 209 h 232"/>
                    <a:gd name="T20" fmla="*/ 27 w 145"/>
                    <a:gd name="T21" fmla="*/ 200 h 232"/>
                    <a:gd name="T22" fmla="*/ 18 w 145"/>
                    <a:gd name="T23" fmla="*/ 186 h 232"/>
                    <a:gd name="T24" fmla="*/ 13 w 145"/>
                    <a:gd name="T25" fmla="*/ 173 h 232"/>
                    <a:gd name="T26" fmla="*/ 4 w 145"/>
                    <a:gd name="T27" fmla="*/ 159 h 232"/>
                    <a:gd name="T28" fmla="*/ 0 w 145"/>
                    <a:gd name="T29" fmla="*/ 155 h 232"/>
                    <a:gd name="T30" fmla="*/ 13 w 145"/>
                    <a:gd name="T31" fmla="*/ 141 h 232"/>
                    <a:gd name="T32" fmla="*/ 27 w 145"/>
                    <a:gd name="T33" fmla="*/ 123 h 232"/>
                    <a:gd name="T34" fmla="*/ 22 w 145"/>
                    <a:gd name="T35" fmla="*/ 114 h 232"/>
                    <a:gd name="T36" fmla="*/ 22 w 145"/>
                    <a:gd name="T37" fmla="*/ 100 h 232"/>
                    <a:gd name="T38" fmla="*/ 32 w 145"/>
                    <a:gd name="T39" fmla="*/ 86 h 232"/>
                    <a:gd name="T40" fmla="*/ 32 w 145"/>
                    <a:gd name="T41" fmla="*/ 73 h 232"/>
                    <a:gd name="T42" fmla="*/ 36 w 145"/>
                    <a:gd name="T43" fmla="*/ 64 h 232"/>
                    <a:gd name="T44" fmla="*/ 45 w 145"/>
                    <a:gd name="T45" fmla="*/ 50 h 232"/>
                    <a:gd name="T46" fmla="*/ 50 w 145"/>
                    <a:gd name="T47" fmla="*/ 28 h 232"/>
                    <a:gd name="T48" fmla="*/ 59 w 145"/>
                    <a:gd name="T49" fmla="*/ 14 h 232"/>
                    <a:gd name="T50" fmla="*/ 63 w 145"/>
                    <a:gd name="T51" fmla="*/ 14 h 232"/>
                    <a:gd name="T52" fmla="*/ 72 w 145"/>
                    <a:gd name="T53" fmla="*/ 14 h 232"/>
                    <a:gd name="T54" fmla="*/ 72 w 145"/>
                    <a:gd name="T55" fmla="*/ 23 h 232"/>
                    <a:gd name="T56" fmla="*/ 81 w 145"/>
                    <a:gd name="T57" fmla="*/ 23 h 232"/>
                    <a:gd name="T58" fmla="*/ 95 w 145"/>
                    <a:gd name="T59" fmla="*/ 23 h 232"/>
                    <a:gd name="T60" fmla="*/ 104 w 145"/>
                    <a:gd name="T61" fmla="*/ 18 h 232"/>
                    <a:gd name="T62" fmla="*/ 113 w 145"/>
                    <a:gd name="T63" fmla="*/ 5 h 232"/>
                    <a:gd name="T64" fmla="*/ 131 w 145"/>
                    <a:gd name="T65" fmla="*/ 5 h 232"/>
                    <a:gd name="T66" fmla="*/ 140 w 145"/>
                    <a:gd name="T67" fmla="*/ 23 h 232"/>
                    <a:gd name="T68" fmla="*/ 140 w 145"/>
                    <a:gd name="T69" fmla="*/ 41 h 232"/>
                    <a:gd name="T70" fmla="*/ 127 w 145"/>
                    <a:gd name="T71" fmla="*/ 41 h 232"/>
                    <a:gd name="T72" fmla="*/ 122 w 145"/>
                    <a:gd name="T73" fmla="*/ 50 h 232"/>
                    <a:gd name="T74" fmla="*/ 118 w 145"/>
                    <a:gd name="T75" fmla="*/ 55 h 232"/>
                    <a:gd name="T76" fmla="*/ 113 w 145"/>
                    <a:gd name="T77" fmla="*/ 73 h 232"/>
                    <a:gd name="T78" fmla="*/ 122 w 145"/>
                    <a:gd name="T79" fmla="*/ 82 h 232"/>
                    <a:gd name="T80" fmla="*/ 131 w 145"/>
                    <a:gd name="T81" fmla="*/ 77 h 232"/>
                    <a:gd name="T82" fmla="*/ 136 w 145"/>
                    <a:gd name="T83" fmla="*/ 91 h 232"/>
                    <a:gd name="T84" fmla="*/ 131 w 145"/>
                    <a:gd name="T85" fmla="*/ 96 h 232"/>
                    <a:gd name="T86" fmla="*/ 131 w 145"/>
                    <a:gd name="T87" fmla="*/ 109 h 232"/>
                    <a:gd name="T88" fmla="*/ 136 w 145"/>
                    <a:gd name="T89" fmla="*/ 114 h 232"/>
                    <a:gd name="T90" fmla="*/ 136 w 145"/>
                    <a:gd name="T91" fmla="*/ 127 h 232"/>
                    <a:gd name="T92" fmla="*/ 140 w 145"/>
                    <a:gd name="T93" fmla="*/ 150 h 232"/>
                    <a:gd name="T94" fmla="*/ 136 w 145"/>
                    <a:gd name="T95" fmla="*/ 145 h 232"/>
                    <a:gd name="T96" fmla="*/ 127 w 145"/>
                    <a:gd name="T97" fmla="*/ 145 h 232"/>
                    <a:gd name="T98" fmla="*/ 118 w 145"/>
                    <a:gd name="T99" fmla="*/ 141 h 232"/>
                    <a:gd name="T100" fmla="*/ 109 w 145"/>
                    <a:gd name="T101" fmla="*/ 136 h 232"/>
                    <a:gd name="T102" fmla="*/ 95 w 145"/>
                    <a:gd name="T103" fmla="*/ 150 h 232"/>
                    <a:gd name="T104" fmla="*/ 91 w 145"/>
                    <a:gd name="T105" fmla="*/ 164 h 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5" h="232">
                      <a:moveTo>
                        <a:pt x="86" y="173"/>
                      </a:moveTo>
                      <a:lnTo>
                        <a:pt x="86" y="173"/>
                      </a:lnTo>
                      <a:lnTo>
                        <a:pt x="91" y="177"/>
                      </a:lnTo>
                      <a:lnTo>
                        <a:pt x="91" y="177"/>
                      </a:lnTo>
                      <a:lnTo>
                        <a:pt x="91" y="182"/>
                      </a:lnTo>
                      <a:lnTo>
                        <a:pt x="91" y="182"/>
                      </a:lnTo>
                      <a:lnTo>
                        <a:pt x="86" y="186"/>
                      </a:lnTo>
                      <a:lnTo>
                        <a:pt x="86" y="186"/>
                      </a:lnTo>
                      <a:lnTo>
                        <a:pt x="86" y="186"/>
                      </a:lnTo>
                      <a:lnTo>
                        <a:pt x="86" y="186"/>
                      </a:lnTo>
                      <a:lnTo>
                        <a:pt x="81" y="186"/>
                      </a:lnTo>
                      <a:lnTo>
                        <a:pt x="86" y="191"/>
                      </a:lnTo>
                      <a:lnTo>
                        <a:pt x="86" y="191"/>
                      </a:lnTo>
                      <a:lnTo>
                        <a:pt x="86" y="191"/>
                      </a:lnTo>
                      <a:lnTo>
                        <a:pt x="81" y="195"/>
                      </a:lnTo>
                      <a:lnTo>
                        <a:pt x="81" y="195"/>
                      </a:lnTo>
                      <a:lnTo>
                        <a:pt x="86" y="200"/>
                      </a:lnTo>
                      <a:lnTo>
                        <a:pt x="81" y="200"/>
                      </a:lnTo>
                      <a:lnTo>
                        <a:pt x="81" y="200"/>
                      </a:lnTo>
                      <a:lnTo>
                        <a:pt x="81" y="204"/>
                      </a:lnTo>
                      <a:lnTo>
                        <a:pt x="81" y="204"/>
                      </a:lnTo>
                      <a:lnTo>
                        <a:pt x="81" y="204"/>
                      </a:lnTo>
                      <a:lnTo>
                        <a:pt x="81" y="204"/>
                      </a:lnTo>
                      <a:lnTo>
                        <a:pt x="81" y="209"/>
                      </a:lnTo>
                      <a:lnTo>
                        <a:pt x="81" y="209"/>
                      </a:lnTo>
                      <a:lnTo>
                        <a:pt x="81" y="209"/>
                      </a:lnTo>
                      <a:lnTo>
                        <a:pt x="81" y="213"/>
                      </a:lnTo>
                      <a:lnTo>
                        <a:pt x="77" y="213"/>
                      </a:lnTo>
                      <a:lnTo>
                        <a:pt x="77" y="213"/>
                      </a:lnTo>
                      <a:lnTo>
                        <a:pt x="72" y="218"/>
                      </a:lnTo>
                      <a:lnTo>
                        <a:pt x="72" y="218"/>
                      </a:lnTo>
                      <a:lnTo>
                        <a:pt x="68" y="218"/>
                      </a:lnTo>
                      <a:lnTo>
                        <a:pt x="68" y="218"/>
                      </a:lnTo>
                      <a:lnTo>
                        <a:pt x="68" y="218"/>
                      </a:lnTo>
                      <a:lnTo>
                        <a:pt x="68" y="223"/>
                      </a:lnTo>
                      <a:lnTo>
                        <a:pt x="63" y="223"/>
                      </a:lnTo>
                      <a:lnTo>
                        <a:pt x="63" y="223"/>
                      </a:lnTo>
                      <a:lnTo>
                        <a:pt x="59" y="227"/>
                      </a:lnTo>
                      <a:lnTo>
                        <a:pt x="54" y="227"/>
                      </a:lnTo>
                      <a:lnTo>
                        <a:pt x="50" y="232"/>
                      </a:lnTo>
                      <a:lnTo>
                        <a:pt x="45" y="232"/>
                      </a:lnTo>
                      <a:lnTo>
                        <a:pt x="41" y="232"/>
                      </a:lnTo>
                      <a:lnTo>
                        <a:pt x="36" y="232"/>
                      </a:lnTo>
                      <a:lnTo>
                        <a:pt x="32" y="232"/>
                      </a:lnTo>
                      <a:lnTo>
                        <a:pt x="32" y="232"/>
                      </a:lnTo>
                      <a:lnTo>
                        <a:pt x="27" y="232"/>
                      </a:lnTo>
                      <a:lnTo>
                        <a:pt x="27" y="232"/>
                      </a:lnTo>
                      <a:lnTo>
                        <a:pt x="22" y="232"/>
                      </a:lnTo>
                      <a:lnTo>
                        <a:pt x="22" y="232"/>
                      </a:lnTo>
                      <a:lnTo>
                        <a:pt x="22" y="232"/>
                      </a:lnTo>
                      <a:lnTo>
                        <a:pt x="22" y="232"/>
                      </a:lnTo>
                      <a:lnTo>
                        <a:pt x="18" y="227"/>
                      </a:lnTo>
                      <a:lnTo>
                        <a:pt x="18" y="223"/>
                      </a:lnTo>
                      <a:lnTo>
                        <a:pt x="22" y="218"/>
                      </a:lnTo>
                      <a:lnTo>
                        <a:pt x="22" y="218"/>
                      </a:lnTo>
                      <a:lnTo>
                        <a:pt x="22" y="213"/>
                      </a:lnTo>
                      <a:lnTo>
                        <a:pt x="22" y="213"/>
                      </a:lnTo>
                      <a:lnTo>
                        <a:pt x="22" y="209"/>
                      </a:lnTo>
                      <a:lnTo>
                        <a:pt x="22" y="209"/>
                      </a:lnTo>
                      <a:lnTo>
                        <a:pt x="22" y="209"/>
                      </a:lnTo>
                      <a:lnTo>
                        <a:pt x="27" y="209"/>
                      </a:lnTo>
                      <a:lnTo>
                        <a:pt x="27" y="209"/>
                      </a:lnTo>
                      <a:lnTo>
                        <a:pt x="27" y="204"/>
                      </a:lnTo>
                      <a:lnTo>
                        <a:pt x="27" y="200"/>
                      </a:lnTo>
                      <a:lnTo>
                        <a:pt x="27" y="200"/>
                      </a:lnTo>
                      <a:lnTo>
                        <a:pt x="27" y="200"/>
                      </a:lnTo>
                      <a:lnTo>
                        <a:pt x="27" y="195"/>
                      </a:lnTo>
                      <a:lnTo>
                        <a:pt x="22" y="191"/>
                      </a:lnTo>
                      <a:lnTo>
                        <a:pt x="22" y="191"/>
                      </a:lnTo>
                      <a:lnTo>
                        <a:pt x="18" y="191"/>
                      </a:lnTo>
                      <a:lnTo>
                        <a:pt x="18" y="186"/>
                      </a:lnTo>
                      <a:lnTo>
                        <a:pt x="18" y="186"/>
                      </a:lnTo>
                      <a:lnTo>
                        <a:pt x="18" y="186"/>
                      </a:lnTo>
                      <a:lnTo>
                        <a:pt x="18" y="182"/>
                      </a:lnTo>
                      <a:lnTo>
                        <a:pt x="18" y="177"/>
                      </a:lnTo>
                      <a:lnTo>
                        <a:pt x="18" y="177"/>
                      </a:lnTo>
                      <a:lnTo>
                        <a:pt x="18" y="173"/>
                      </a:lnTo>
                      <a:lnTo>
                        <a:pt x="13" y="173"/>
                      </a:lnTo>
                      <a:lnTo>
                        <a:pt x="13" y="168"/>
                      </a:lnTo>
                      <a:lnTo>
                        <a:pt x="9" y="164"/>
                      </a:lnTo>
                      <a:lnTo>
                        <a:pt x="9" y="159"/>
                      </a:lnTo>
                      <a:lnTo>
                        <a:pt x="9" y="159"/>
                      </a:lnTo>
                      <a:lnTo>
                        <a:pt x="4" y="159"/>
                      </a:lnTo>
                      <a:lnTo>
                        <a:pt x="4" y="159"/>
                      </a:lnTo>
                      <a:lnTo>
                        <a:pt x="4" y="159"/>
                      </a:lnTo>
                      <a:lnTo>
                        <a:pt x="4" y="155"/>
                      </a:lnTo>
                      <a:lnTo>
                        <a:pt x="0" y="155"/>
                      </a:lnTo>
                      <a:lnTo>
                        <a:pt x="0" y="155"/>
                      </a:lnTo>
                      <a:lnTo>
                        <a:pt x="0" y="155"/>
                      </a:lnTo>
                      <a:lnTo>
                        <a:pt x="0" y="155"/>
                      </a:lnTo>
                      <a:lnTo>
                        <a:pt x="0" y="150"/>
                      </a:lnTo>
                      <a:lnTo>
                        <a:pt x="4" y="145"/>
                      </a:lnTo>
                      <a:lnTo>
                        <a:pt x="4" y="145"/>
                      </a:lnTo>
                      <a:lnTo>
                        <a:pt x="9" y="141"/>
                      </a:lnTo>
                      <a:lnTo>
                        <a:pt x="9" y="141"/>
                      </a:lnTo>
                      <a:lnTo>
                        <a:pt x="13" y="141"/>
                      </a:lnTo>
                      <a:lnTo>
                        <a:pt x="13" y="141"/>
                      </a:lnTo>
                      <a:lnTo>
                        <a:pt x="13" y="141"/>
                      </a:lnTo>
                      <a:lnTo>
                        <a:pt x="13" y="141"/>
                      </a:lnTo>
                      <a:lnTo>
                        <a:pt x="18" y="136"/>
                      </a:lnTo>
                      <a:lnTo>
                        <a:pt x="22" y="127"/>
                      </a:lnTo>
                      <a:lnTo>
                        <a:pt x="27" y="123"/>
                      </a:lnTo>
                      <a:lnTo>
                        <a:pt x="27" y="123"/>
                      </a:lnTo>
                      <a:lnTo>
                        <a:pt x="27" y="123"/>
                      </a:lnTo>
                      <a:lnTo>
                        <a:pt x="27" y="118"/>
                      </a:lnTo>
                      <a:lnTo>
                        <a:pt x="22" y="118"/>
                      </a:lnTo>
                      <a:lnTo>
                        <a:pt x="22" y="114"/>
                      </a:lnTo>
                      <a:lnTo>
                        <a:pt x="22" y="114"/>
                      </a:lnTo>
                      <a:lnTo>
                        <a:pt x="22" y="109"/>
                      </a:lnTo>
                      <a:lnTo>
                        <a:pt x="22" y="109"/>
                      </a:lnTo>
                      <a:lnTo>
                        <a:pt x="22" y="105"/>
                      </a:lnTo>
                      <a:lnTo>
                        <a:pt x="22" y="105"/>
                      </a:lnTo>
                      <a:lnTo>
                        <a:pt x="22" y="105"/>
                      </a:lnTo>
                      <a:lnTo>
                        <a:pt x="22" y="100"/>
                      </a:lnTo>
                      <a:lnTo>
                        <a:pt x="27" y="100"/>
                      </a:lnTo>
                      <a:lnTo>
                        <a:pt x="27" y="96"/>
                      </a:lnTo>
                      <a:lnTo>
                        <a:pt x="32" y="96"/>
                      </a:lnTo>
                      <a:lnTo>
                        <a:pt x="32" y="96"/>
                      </a:lnTo>
                      <a:lnTo>
                        <a:pt x="32" y="91"/>
                      </a:lnTo>
                      <a:lnTo>
                        <a:pt x="32" y="86"/>
                      </a:lnTo>
                      <a:lnTo>
                        <a:pt x="32" y="86"/>
                      </a:lnTo>
                      <a:lnTo>
                        <a:pt x="32" y="86"/>
                      </a:lnTo>
                      <a:lnTo>
                        <a:pt x="27" y="82"/>
                      </a:lnTo>
                      <a:lnTo>
                        <a:pt x="27" y="77"/>
                      </a:lnTo>
                      <a:lnTo>
                        <a:pt x="32" y="77"/>
                      </a:lnTo>
                      <a:lnTo>
                        <a:pt x="32" y="73"/>
                      </a:lnTo>
                      <a:lnTo>
                        <a:pt x="32" y="73"/>
                      </a:lnTo>
                      <a:lnTo>
                        <a:pt x="36" y="68"/>
                      </a:lnTo>
                      <a:lnTo>
                        <a:pt x="36" y="68"/>
                      </a:lnTo>
                      <a:lnTo>
                        <a:pt x="36" y="64"/>
                      </a:lnTo>
                      <a:lnTo>
                        <a:pt x="36" y="64"/>
                      </a:lnTo>
                      <a:lnTo>
                        <a:pt x="36" y="64"/>
                      </a:lnTo>
                      <a:lnTo>
                        <a:pt x="36" y="59"/>
                      </a:lnTo>
                      <a:lnTo>
                        <a:pt x="36" y="59"/>
                      </a:lnTo>
                      <a:lnTo>
                        <a:pt x="41" y="59"/>
                      </a:lnTo>
                      <a:lnTo>
                        <a:pt x="41" y="55"/>
                      </a:lnTo>
                      <a:lnTo>
                        <a:pt x="41" y="55"/>
                      </a:lnTo>
                      <a:lnTo>
                        <a:pt x="45" y="50"/>
                      </a:lnTo>
                      <a:lnTo>
                        <a:pt x="45" y="50"/>
                      </a:lnTo>
                      <a:lnTo>
                        <a:pt x="45" y="46"/>
                      </a:lnTo>
                      <a:lnTo>
                        <a:pt x="45" y="46"/>
                      </a:lnTo>
                      <a:lnTo>
                        <a:pt x="45" y="32"/>
                      </a:lnTo>
                      <a:lnTo>
                        <a:pt x="50" y="28"/>
                      </a:lnTo>
                      <a:lnTo>
                        <a:pt x="50" y="28"/>
                      </a:lnTo>
                      <a:lnTo>
                        <a:pt x="50" y="28"/>
                      </a:lnTo>
                      <a:lnTo>
                        <a:pt x="54" y="23"/>
                      </a:lnTo>
                      <a:lnTo>
                        <a:pt x="54" y="18"/>
                      </a:lnTo>
                      <a:lnTo>
                        <a:pt x="59" y="18"/>
                      </a:lnTo>
                      <a:lnTo>
                        <a:pt x="59" y="14"/>
                      </a:lnTo>
                      <a:lnTo>
                        <a:pt x="59" y="14"/>
                      </a:lnTo>
                      <a:lnTo>
                        <a:pt x="59" y="14"/>
                      </a:lnTo>
                      <a:lnTo>
                        <a:pt x="59" y="14"/>
                      </a:lnTo>
                      <a:lnTo>
                        <a:pt x="59" y="14"/>
                      </a:lnTo>
                      <a:lnTo>
                        <a:pt x="59" y="14"/>
                      </a:lnTo>
                      <a:lnTo>
                        <a:pt x="59" y="14"/>
                      </a:lnTo>
                      <a:lnTo>
                        <a:pt x="63" y="14"/>
                      </a:lnTo>
                      <a:lnTo>
                        <a:pt x="63" y="14"/>
                      </a:lnTo>
                      <a:lnTo>
                        <a:pt x="63" y="14"/>
                      </a:lnTo>
                      <a:lnTo>
                        <a:pt x="68" y="14"/>
                      </a:lnTo>
                      <a:lnTo>
                        <a:pt x="68" y="14"/>
                      </a:lnTo>
                      <a:lnTo>
                        <a:pt x="68" y="14"/>
                      </a:lnTo>
                      <a:lnTo>
                        <a:pt x="72" y="14"/>
                      </a:lnTo>
                      <a:lnTo>
                        <a:pt x="72" y="18"/>
                      </a:lnTo>
                      <a:lnTo>
                        <a:pt x="72" y="18"/>
                      </a:lnTo>
                      <a:lnTo>
                        <a:pt x="72" y="18"/>
                      </a:lnTo>
                      <a:lnTo>
                        <a:pt x="72" y="18"/>
                      </a:lnTo>
                      <a:lnTo>
                        <a:pt x="72" y="23"/>
                      </a:lnTo>
                      <a:lnTo>
                        <a:pt x="72" y="23"/>
                      </a:lnTo>
                      <a:lnTo>
                        <a:pt x="72" y="23"/>
                      </a:lnTo>
                      <a:lnTo>
                        <a:pt x="77" y="28"/>
                      </a:lnTo>
                      <a:lnTo>
                        <a:pt x="77" y="28"/>
                      </a:lnTo>
                      <a:lnTo>
                        <a:pt x="81" y="23"/>
                      </a:lnTo>
                      <a:lnTo>
                        <a:pt x="81" y="23"/>
                      </a:lnTo>
                      <a:lnTo>
                        <a:pt x="81" y="23"/>
                      </a:lnTo>
                      <a:lnTo>
                        <a:pt x="86" y="23"/>
                      </a:lnTo>
                      <a:lnTo>
                        <a:pt x="91" y="23"/>
                      </a:lnTo>
                      <a:lnTo>
                        <a:pt x="91" y="23"/>
                      </a:lnTo>
                      <a:lnTo>
                        <a:pt x="95" y="23"/>
                      </a:lnTo>
                      <a:lnTo>
                        <a:pt x="95" y="23"/>
                      </a:lnTo>
                      <a:lnTo>
                        <a:pt x="95" y="23"/>
                      </a:lnTo>
                      <a:lnTo>
                        <a:pt x="95" y="23"/>
                      </a:lnTo>
                      <a:lnTo>
                        <a:pt x="100" y="23"/>
                      </a:lnTo>
                      <a:lnTo>
                        <a:pt x="100" y="23"/>
                      </a:lnTo>
                      <a:lnTo>
                        <a:pt x="100" y="23"/>
                      </a:lnTo>
                      <a:lnTo>
                        <a:pt x="100" y="18"/>
                      </a:lnTo>
                      <a:lnTo>
                        <a:pt x="104" y="18"/>
                      </a:lnTo>
                      <a:lnTo>
                        <a:pt x="104" y="14"/>
                      </a:lnTo>
                      <a:lnTo>
                        <a:pt x="104" y="14"/>
                      </a:lnTo>
                      <a:lnTo>
                        <a:pt x="109" y="14"/>
                      </a:lnTo>
                      <a:lnTo>
                        <a:pt x="109" y="9"/>
                      </a:lnTo>
                      <a:lnTo>
                        <a:pt x="113" y="5"/>
                      </a:lnTo>
                      <a:lnTo>
                        <a:pt x="113" y="5"/>
                      </a:lnTo>
                      <a:lnTo>
                        <a:pt x="118" y="5"/>
                      </a:lnTo>
                      <a:lnTo>
                        <a:pt x="122" y="0"/>
                      </a:lnTo>
                      <a:lnTo>
                        <a:pt x="127" y="0"/>
                      </a:lnTo>
                      <a:lnTo>
                        <a:pt x="127" y="0"/>
                      </a:lnTo>
                      <a:lnTo>
                        <a:pt x="131" y="0"/>
                      </a:lnTo>
                      <a:lnTo>
                        <a:pt x="131" y="5"/>
                      </a:lnTo>
                      <a:lnTo>
                        <a:pt x="131" y="5"/>
                      </a:lnTo>
                      <a:lnTo>
                        <a:pt x="131" y="5"/>
                      </a:lnTo>
                      <a:lnTo>
                        <a:pt x="131" y="14"/>
                      </a:lnTo>
                      <a:lnTo>
                        <a:pt x="136" y="14"/>
                      </a:lnTo>
                      <a:lnTo>
                        <a:pt x="136" y="18"/>
                      </a:lnTo>
                      <a:lnTo>
                        <a:pt x="140" y="23"/>
                      </a:lnTo>
                      <a:lnTo>
                        <a:pt x="140" y="23"/>
                      </a:lnTo>
                      <a:lnTo>
                        <a:pt x="145" y="23"/>
                      </a:lnTo>
                      <a:lnTo>
                        <a:pt x="145" y="28"/>
                      </a:lnTo>
                      <a:lnTo>
                        <a:pt x="140" y="32"/>
                      </a:lnTo>
                      <a:lnTo>
                        <a:pt x="145" y="37"/>
                      </a:lnTo>
                      <a:lnTo>
                        <a:pt x="140" y="41"/>
                      </a:lnTo>
                      <a:lnTo>
                        <a:pt x="140" y="41"/>
                      </a:lnTo>
                      <a:lnTo>
                        <a:pt x="136" y="41"/>
                      </a:lnTo>
                      <a:lnTo>
                        <a:pt x="136" y="41"/>
                      </a:lnTo>
                      <a:lnTo>
                        <a:pt x="131" y="41"/>
                      </a:lnTo>
                      <a:lnTo>
                        <a:pt x="131" y="41"/>
                      </a:lnTo>
                      <a:lnTo>
                        <a:pt x="127" y="41"/>
                      </a:lnTo>
                      <a:lnTo>
                        <a:pt x="127" y="41"/>
                      </a:lnTo>
                      <a:lnTo>
                        <a:pt x="127" y="46"/>
                      </a:lnTo>
                      <a:lnTo>
                        <a:pt x="122" y="46"/>
                      </a:lnTo>
                      <a:lnTo>
                        <a:pt x="127" y="46"/>
                      </a:lnTo>
                      <a:lnTo>
                        <a:pt x="122" y="50"/>
                      </a:lnTo>
                      <a:lnTo>
                        <a:pt x="122" y="50"/>
                      </a:lnTo>
                      <a:lnTo>
                        <a:pt x="118" y="50"/>
                      </a:lnTo>
                      <a:lnTo>
                        <a:pt x="118" y="50"/>
                      </a:lnTo>
                      <a:lnTo>
                        <a:pt x="118" y="50"/>
                      </a:lnTo>
                      <a:lnTo>
                        <a:pt x="118" y="55"/>
                      </a:lnTo>
                      <a:lnTo>
                        <a:pt x="118" y="55"/>
                      </a:lnTo>
                      <a:lnTo>
                        <a:pt x="118" y="55"/>
                      </a:lnTo>
                      <a:lnTo>
                        <a:pt x="113" y="55"/>
                      </a:lnTo>
                      <a:lnTo>
                        <a:pt x="113" y="59"/>
                      </a:lnTo>
                      <a:lnTo>
                        <a:pt x="113" y="59"/>
                      </a:lnTo>
                      <a:lnTo>
                        <a:pt x="113" y="68"/>
                      </a:lnTo>
                      <a:lnTo>
                        <a:pt x="113" y="68"/>
                      </a:lnTo>
                      <a:lnTo>
                        <a:pt x="113" y="73"/>
                      </a:lnTo>
                      <a:lnTo>
                        <a:pt x="113" y="73"/>
                      </a:lnTo>
                      <a:lnTo>
                        <a:pt x="113" y="77"/>
                      </a:lnTo>
                      <a:lnTo>
                        <a:pt x="113" y="77"/>
                      </a:lnTo>
                      <a:lnTo>
                        <a:pt x="118" y="82"/>
                      </a:lnTo>
                      <a:lnTo>
                        <a:pt x="118" y="82"/>
                      </a:lnTo>
                      <a:lnTo>
                        <a:pt x="122" y="82"/>
                      </a:lnTo>
                      <a:lnTo>
                        <a:pt x="122" y="82"/>
                      </a:lnTo>
                      <a:lnTo>
                        <a:pt x="122" y="82"/>
                      </a:lnTo>
                      <a:lnTo>
                        <a:pt x="127" y="82"/>
                      </a:lnTo>
                      <a:lnTo>
                        <a:pt x="127" y="77"/>
                      </a:lnTo>
                      <a:lnTo>
                        <a:pt x="131" y="77"/>
                      </a:lnTo>
                      <a:lnTo>
                        <a:pt x="131" y="77"/>
                      </a:lnTo>
                      <a:lnTo>
                        <a:pt x="131" y="77"/>
                      </a:lnTo>
                      <a:lnTo>
                        <a:pt x="136" y="77"/>
                      </a:lnTo>
                      <a:lnTo>
                        <a:pt x="136" y="82"/>
                      </a:lnTo>
                      <a:lnTo>
                        <a:pt x="136" y="82"/>
                      </a:lnTo>
                      <a:lnTo>
                        <a:pt x="136" y="86"/>
                      </a:lnTo>
                      <a:lnTo>
                        <a:pt x="136" y="91"/>
                      </a:lnTo>
                      <a:lnTo>
                        <a:pt x="136" y="91"/>
                      </a:lnTo>
                      <a:lnTo>
                        <a:pt x="136" y="91"/>
                      </a:lnTo>
                      <a:lnTo>
                        <a:pt x="136" y="91"/>
                      </a:lnTo>
                      <a:lnTo>
                        <a:pt x="136" y="96"/>
                      </a:lnTo>
                      <a:lnTo>
                        <a:pt x="136" y="96"/>
                      </a:lnTo>
                      <a:lnTo>
                        <a:pt x="131" y="96"/>
                      </a:lnTo>
                      <a:lnTo>
                        <a:pt x="131" y="100"/>
                      </a:lnTo>
                      <a:lnTo>
                        <a:pt x="136" y="105"/>
                      </a:lnTo>
                      <a:lnTo>
                        <a:pt x="136" y="105"/>
                      </a:lnTo>
                      <a:lnTo>
                        <a:pt x="136" y="109"/>
                      </a:lnTo>
                      <a:lnTo>
                        <a:pt x="136" y="109"/>
                      </a:lnTo>
                      <a:lnTo>
                        <a:pt x="131" y="109"/>
                      </a:lnTo>
                      <a:lnTo>
                        <a:pt x="131" y="109"/>
                      </a:lnTo>
                      <a:lnTo>
                        <a:pt x="131" y="109"/>
                      </a:lnTo>
                      <a:lnTo>
                        <a:pt x="131" y="114"/>
                      </a:lnTo>
                      <a:lnTo>
                        <a:pt x="131" y="114"/>
                      </a:lnTo>
                      <a:lnTo>
                        <a:pt x="131" y="114"/>
                      </a:lnTo>
                      <a:lnTo>
                        <a:pt x="136" y="114"/>
                      </a:lnTo>
                      <a:lnTo>
                        <a:pt x="136" y="118"/>
                      </a:lnTo>
                      <a:lnTo>
                        <a:pt x="136" y="118"/>
                      </a:lnTo>
                      <a:lnTo>
                        <a:pt x="136" y="123"/>
                      </a:lnTo>
                      <a:lnTo>
                        <a:pt x="136" y="123"/>
                      </a:lnTo>
                      <a:lnTo>
                        <a:pt x="136" y="123"/>
                      </a:lnTo>
                      <a:lnTo>
                        <a:pt x="136" y="127"/>
                      </a:lnTo>
                      <a:lnTo>
                        <a:pt x="136" y="127"/>
                      </a:lnTo>
                      <a:lnTo>
                        <a:pt x="136" y="127"/>
                      </a:lnTo>
                      <a:lnTo>
                        <a:pt x="145" y="136"/>
                      </a:lnTo>
                      <a:lnTo>
                        <a:pt x="145" y="136"/>
                      </a:lnTo>
                      <a:lnTo>
                        <a:pt x="145" y="145"/>
                      </a:lnTo>
                      <a:lnTo>
                        <a:pt x="140" y="150"/>
                      </a:lnTo>
                      <a:lnTo>
                        <a:pt x="140" y="150"/>
                      </a:lnTo>
                      <a:lnTo>
                        <a:pt x="136" y="150"/>
                      </a:lnTo>
                      <a:lnTo>
                        <a:pt x="136" y="150"/>
                      </a:lnTo>
                      <a:lnTo>
                        <a:pt x="136" y="150"/>
                      </a:lnTo>
                      <a:lnTo>
                        <a:pt x="136" y="150"/>
                      </a:lnTo>
                      <a:lnTo>
                        <a:pt x="136" y="145"/>
                      </a:lnTo>
                      <a:lnTo>
                        <a:pt x="131" y="145"/>
                      </a:lnTo>
                      <a:lnTo>
                        <a:pt x="131" y="145"/>
                      </a:lnTo>
                      <a:lnTo>
                        <a:pt x="131" y="145"/>
                      </a:lnTo>
                      <a:lnTo>
                        <a:pt x="131" y="145"/>
                      </a:lnTo>
                      <a:lnTo>
                        <a:pt x="127" y="145"/>
                      </a:lnTo>
                      <a:lnTo>
                        <a:pt x="127" y="145"/>
                      </a:lnTo>
                      <a:lnTo>
                        <a:pt x="118" y="145"/>
                      </a:lnTo>
                      <a:lnTo>
                        <a:pt x="118" y="145"/>
                      </a:lnTo>
                      <a:lnTo>
                        <a:pt x="118" y="145"/>
                      </a:lnTo>
                      <a:lnTo>
                        <a:pt x="118" y="141"/>
                      </a:lnTo>
                      <a:lnTo>
                        <a:pt x="118" y="141"/>
                      </a:lnTo>
                      <a:lnTo>
                        <a:pt x="118" y="141"/>
                      </a:lnTo>
                      <a:lnTo>
                        <a:pt x="118" y="141"/>
                      </a:lnTo>
                      <a:lnTo>
                        <a:pt x="118" y="141"/>
                      </a:lnTo>
                      <a:lnTo>
                        <a:pt x="113" y="136"/>
                      </a:lnTo>
                      <a:lnTo>
                        <a:pt x="109" y="136"/>
                      </a:lnTo>
                      <a:lnTo>
                        <a:pt x="109" y="136"/>
                      </a:lnTo>
                      <a:lnTo>
                        <a:pt x="109" y="136"/>
                      </a:lnTo>
                      <a:lnTo>
                        <a:pt x="104" y="141"/>
                      </a:lnTo>
                      <a:lnTo>
                        <a:pt x="100" y="150"/>
                      </a:lnTo>
                      <a:lnTo>
                        <a:pt x="100" y="150"/>
                      </a:lnTo>
                      <a:lnTo>
                        <a:pt x="100" y="150"/>
                      </a:lnTo>
                      <a:lnTo>
                        <a:pt x="95" y="150"/>
                      </a:lnTo>
                      <a:lnTo>
                        <a:pt x="95" y="150"/>
                      </a:lnTo>
                      <a:lnTo>
                        <a:pt x="95" y="150"/>
                      </a:lnTo>
                      <a:lnTo>
                        <a:pt x="95" y="150"/>
                      </a:lnTo>
                      <a:lnTo>
                        <a:pt x="91" y="159"/>
                      </a:lnTo>
                      <a:lnTo>
                        <a:pt x="91" y="159"/>
                      </a:lnTo>
                      <a:lnTo>
                        <a:pt x="91" y="159"/>
                      </a:lnTo>
                      <a:lnTo>
                        <a:pt x="91" y="164"/>
                      </a:lnTo>
                      <a:lnTo>
                        <a:pt x="91" y="164"/>
                      </a:lnTo>
                      <a:lnTo>
                        <a:pt x="91" y="164"/>
                      </a:lnTo>
                      <a:lnTo>
                        <a:pt x="86" y="168"/>
                      </a:lnTo>
                      <a:lnTo>
                        <a:pt x="86" y="168"/>
                      </a:lnTo>
                      <a:lnTo>
                        <a:pt x="86" y="173"/>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1" name="Freeform 29">
                  <a:extLst>
                    <a:ext uri="{FF2B5EF4-FFF2-40B4-BE49-F238E27FC236}">
                      <a16:creationId xmlns:a16="http://schemas.microsoft.com/office/drawing/2014/main" id="{3943017F-920C-4480-85AB-65D2914F1281}"/>
                    </a:ext>
                  </a:extLst>
                </p:cNvPr>
                <p:cNvSpPr>
                  <a:spLocks/>
                </p:cNvSpPr>
                <p:nvPr/>
              </p:nvSpPr>
              <p:spPr bwMode="auto">
                <a:xfrm>
                  <a:off x="3962107" y="4393055"/>
                  <a:ext cx="547483" cy="399269"/>
                </a:xfrm>
                <a:custGeom>
                  <a:avLst/>
                  <a:gdLst>
                    <a:gd name="T0" fmla="*/ 177 w 181"/>
                    <a:gd name="T1" fmla="*/ 68 h 132"/>
                    <a:gd name="T2" fmla="*/ 177 w 181"/>
                    <a:gd name="T3" fmla="*/ 82 h 132"/>
                    <a:gd name="T4" fmla="*/ 181 w 181"/>
                    <a:gd name="T5" fmla="*/ 100 h 132"/>
                    <a:gd name="T6" fmla="*/ 177 w 181"/>
                    <a:gd name="T7" fmla="*/ 105 h 132"/>
                    <a:gd name="T8" fmla="*/ 168 w 181"/>
                    <a:gd name="T9" fmla="*/ 114 h 132"/>
                    <a:gd name="T10" fmla="*/ 163 w 181"/>
                    <a:gd name="T11" fmla="*/ 118 h 132"/>
                    <a:gd name="T12" fmla="*/ 163 w 181"/>
                    <a:gd name="T13" fmla="*/ 127 h 132"/>
                    <a:gd name="T14" fmla="*/ 150 w 181"/>
                    <a:gd name="T15" fmla="*/ 132 h 132"/>
                    <a:gd name="T16" fmla="*/ 141 w 181"/>
                    <a:gd name="T17" fmla="*/ 123 h 132"/>
                    <a:gd name="T18" fmla="*/ 141 w 181"/>
                    <a:gd name="T19" fmla="*/ 123 h 132"/>
                    <a:gd name="T20" fmla="*/ 141 w 181"/>
                    <a:gd name="T21" fmla="*/ 114 h 132"/>
                    <a:gd name="T22" fmla="*/ 141 w 181"/>
                    <a:gd name="T23" fmla="*/ 105 h 132"/>
                    <a:gd name="T24" fmla="*/ 141 w 181"/>
                    <a:gd name="T25" fmla="*/ 95 h 132"/>
                    <a:gd name="T26" fmla="*/ 141 w 181"/>
                    <a:gd name="T27" fmla="*/ 91 h 132"/>
                    <a:gd name="T28" fmla="*/ 150 w 181"/>
                    <a:gd name="T29" fmla="*/ 82 h 132"/>
                    <a:gd name="T30" fmla="*/ 150 w 181"/>
                    <a:gd name="T31" fmla="*/ 73 h 132"/>
                    <a:gd name="T32" fmla="*/ 127 w 181"/>
                    <a:gd name="T33" fmla="*/ 68 h 132"/>
                    <a:gd name="T34" fmla="*/ 113 w 181"/>
                    <a:gd name="T35" fmla="*/ 77 h 132"/>
                    <a:gd name="T36" fmla="*/ 118 w 181"/>
                    <a:gd name="T37" fmla="*/ 82 h 132"/>
                    <a:gd name="T38" fmla="*/ 100 w 181"/>
                    <a:gd name="T39" fmla="*/ 91 h 132"/>
                    <a:gd name="T40" fmla="*/ 95 w 181"/>
                    <a:gd name="T41" fmla="*/ 100 h 132"/>
                    <a:gd name="T42" fmla="*/ 91 w 181"/>
                    <a:gd name="T43" fmla="*/ 109 h 132"/>
                    <a:gd name="T44" fmla="*/ 82 w 181"/>
                    <a:gd name="T45" fmla="*/ 127 h 132"/>
                    <a:gd name="T46" fmla="*/ 59 w 181"/>
                    <a:gd name="T47" fmla="*/ 127 h 132"/>
                    <a:gd name="T48" fmla="*/ 13 w 181"/>
                    <a:gd name="T49" fmla="*/ 118 h 132"/>
                    <a:gd name="T50" fmla="*/ 0 w 181"/>
                    <a:gd name="T51" fmla="*/ 114 h 132"/>
                    <a:gd name="T52" fmla="*/ 4 w 181"/>
                    <a:gd name="T53" fmla="*/ 100 h 132"/>
                    <a:gd name="T54" fmla="*/ 18 w 181"/>
                    <a:gd name="T55" fmla="*/ 95 h 132"/>
                    <a:gd name="T56" fmla="*/ 23 w 181"/>
                    <a:gd name="T57" fmla="*/ 86 h 132"/>
                    <a:gd name="T58" fmla="*/ 36 w 181"/>
                    <a:gd name="T59" fmla="*/ 64 h 132"/>
                    <a:gd name="T60" fmla="*/ 45 w 181"/>
                    <a:gd name="T61" fmla="*/ 50 h 132"/>
                    <a:gd name="T62" fmla="*/ 59 w 181"/>
                    <a:gd name="T63" fmla="*/ 41 h 132"/>
                    <a:gd name="T64" fmla="*/ 68 w 181"/>
                    <a:gd name="T65" fmla="*/ 36 h 132"/>
                    <a:gd name="T66" fmla="*/ 72 w 181"/>
                    <a:gd name="T67" fmla="*/ 32 h 132"/>
                    <a:gd name="T68" fmla="*/ 72 w 181"/>
                    <a:gd name="T69" fmla="*/ 23 h 132"/>
                    <a:gd name="T70" fmla="*/ 77 w 181"/>
                    <a:gd name="T71" fmla="*/ 14 h 132"/>
                    <a:gd name="T72" fmla="*/ 77 w 181"/>
                    <a:gd name="T73" fmla="*/ 9 h 132"/>
                    <a:gd name="T74" fmla="*/ 82 w 181"/>
                    <a:gd name="T75" fmla="*/ 0 h 132"/>
                    <a:gd name="T76" fmla="*/ 86 w 181"/>
                    <a:gd name="T77" fmla="*/ 14 h 132"/>
                    <a:gd name="T78" fmla="*/ 86 w 181"/>
                    <a:gd name="T79" fmla="*/ 27 h 132"/>
                    <a:gd name="T80" fmla="*/ 86 w 181"/>
                    <a:gd name="T81" fmla="*/ 36 h 132"/>
                    <a:gd name="T82" fmla="*/ 86 w 181"/>
                    <a:gd name="T83" fmla="*/ 46 h 132"/>
                    <a:gd name="T84" fmla="*/ 95 w 181"/>
                    <a:gd name="T85" fmla="*/ 46 h 132"/>
                    <a:gd name="T86" fmla="*/ 104 w 181"/>
                    <a:gd name="T87" fmla="*/ 59 h 132"/>
                    <a:gd name="T88" fmla="*/ 113 w 181"/>
                    <a:gd name="T89" fmla="*/ 59 h 132"/>
                    <a:gd name="T90" fmla="*/ 113 w 181"/>
                    <a:gd name="T91" fmla="*/ 55 h 132"/>
                    <a:gd name="T92" fmla="*/ 113 w 181"/>
                    <a:gd name="T93" fmla="*/ 41 h 132"/>
                    <a:gd name="T94" fmla="*/ 118 w 181"/>
                    <a:gd name="T95" fmla="*/ 27 h 132"/>
                    <a:gd name="T96" fmla="*/ 131 w 181"/>
                    <a:gd name="T97" fmla="*/ 36 h 132"/>
                    <a:gd name="T98" fmla="*/ 163 w 181"/>
                    <a:gd name="T99" fmla="*/ 32 h 132"/>
                    <a:gd name="T100" fmla="*/ 168 w 181"/>
                    <a:gd name="T101" fmla="*/ 36 h 132"/>
                    <a:gd name="T102" fmla="*/ 168 w 181"/>
                    <a:gd name="T103" fmla="*/ 46 h 132"/>
                    <a:gd name="T104" fmla="*/ 163 w 181"/>
                    <a:gd name="T105" fmla="*/ 55 h 132"/>
                    <a:gd name="T106" fmla="*/ 168 w 181"/>
                    <a:gd name="T107" fmla="*/ 64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81" h="132">
                      <a:moveTo>
                        <a:pt x="172" y="68"/>
                      </a:moveTo>
                      <a:lnTo>
                        <a:pt x="172" y="68"/>
                      </a:lnTo>
                      <a:lnTo>
                        <a:pt x="172" y="68"/>
                      </a:lnTo>
                      <a:lnTo>
                        <a:pt x="177" y="68"/>
                      </a:lnTo>
                      <a:lnTo>
                        <a:pt x="177" y="68"/>
                      </a:lnTo>
                      <a:lnTo>
                        <a:pt x="177" y="77"/>
                      </a:lnTo>
                      <a:lnTo>
                        <a:pt x="177" y="77"/>
                      </a:lnTo>
                      <a:lnTo>
                        <a:pt x="177" y="77"/>
                      </a:lnTo>
                      <a:lnTo>
                        <a:pt x="177" y="82"/>
                      </a:lnTo>
                      <a:lnTo>
                        <a:pt x="177" y="82"/>
                      </a:lnTo>
                      <a:lnTo>
                        <a:pt x="177" y="86"/>
                      </a:lnTo>
                      <a:lnTo>
                        <a:pt x="181" y="86"/>
                      </a:lnTo>
                      <a:lnTo>
                        <a:pt x="181" y="91"/>
                      </a:lnTo>
                      <a:lnTo>
                        <a:pt x="181" y="95"/>
                      </a:lnTo>
                      <a:lnTo>
                        <a:pt x="181" y="100"/>
                      </a:lnTo>
                      <a:lnTo>
                        <a:pt x="177" y="100"/>
                      </a:lnTo>
                      <a:lnTo>
                        <a:pt x="177" y="100"/>
                      </a:lnTo>
                      <a:lnTo>
                        <a:pt x="177" y="105"/>
                      </a:lnTo>
                      <a:lnTo>
                        <a:pt x="177" y="105"/>
                      </a:lnTo>
                      <a:lnTo>
                        <a:pt x="177" y="105"/>
                      </a:lnTo>
                      <a:lnTo>
                        <a:pt x="177" y="109"/>
                      </a:lnTo>
                      <a:lnTo>
                        <a:pt x="172" y="109"/>
                      </a:lnTo>
                      <a:lnTo>
                        <a:pt x="172" y="114"/>
                      </a:lnTo>
                      <a:lnTo>
                        <a:pt x="172" y="114"/>
                      </a:lnTo>
                      <a:lnTo>
                        <a:pt x="168" y="114"/>
                      </a:lnTo>
                      <a:lnTo>
                        <a:pt x="168" y="114"/>
                      </a:lnTo>
                      <a:lnTo>
                        <a:pt x="168" y="114"/>
                      </a:lnTo>
                      <a:lnTo>
                        <a:pt x="168" y="118"/>
                      </a:lnTo>
                      <a:lnTo>
                        <a:pt x="168" y="118"/>
                      </a:lnTo>
                      <a:lnTo>
                        <a:pt x="163" y="118"/>
                      </a:lnTo>
                      <a:lnTo>
                        <a:pt x="163" y="123"/>
                      </a:lnTo>
                      <a:lnTo>
                        <a:pt x="163" y="123"/>
                      </a:lnTo>
                      <a:lnTo>
                        <a:pt x="163" y="127"/>
                      </a:lnTo>
                      <a:lnTo>
                        <a:pt x="163" y="127"/>
                      </a:lnTo>
                      <a:lnTo>
                        <a:pt x="163" y="127"/>
                      </a:lnTo>
                      <a:lnTo>
                        <a:pt x="163" y="127"/>
                      </a:lnTo>
                      <a:lnTo>
                        <a:pt x="163" y="127"/>
                      </a:lnTo>
                      <a:lnTo>
                        <a:pt x="154" y="132"/>
                      </a:lnTo>
                      <a:lnTo>
                        <a:pt x="150" y="132"/>
                      </a:lnTo>
                      <a:lnTo>
                        <a:pt x="150" y="132"/>
                      </a:lnTo>
                      <a:lnTo>
                        <a:pt x="145" y="132"/>
                      </a:lnTo>
                      <a:lnTo>
                        <a:pt x="145" y="132"/>
                      </a:lnTo>
                      <a:lnTo>
                        <a:pt x="145" y="132"/>
                      </a:lnTo>
                      <a:lnTo>
                        <a:pt x="145" y="127"/>
                      </a:lnTo>
                      <a:lnTo>
                        <a:pt x="141" y="123"/>
                      </a:lnTo>
                      <a:lnTo>
                        <a:pt x="141" y="123"/>
                      </a:lnTo>
                      <a:lnTo>
                        <a:pt x="141" y="123"/>
                      </a:lnTo>
                      <a:lnTo>
                        <a:pt x="141" y="123"/>
                      </a:lnTo>
                      <a:lnTo>
                        <a:pt x="141" y="123"/>
                      </a:lnTo>
                      <a:lnTo>
                        <a:pt x="141" y="123"/>
                      </a:lnTo>
                      <a:lnTo>
                        <a:pt x="141" y="118"/>
                      </a:lnTo>
                      <a:lnTo>
                        <a:pt x="141" y="118"/>
                      </a:lnTo>
                      <a:lnTo>
                        <a:pt x="141" y="118"/>
                      </a:lnTo>
                      <a:lnTo>
                        <a:pt x="141" y="114"/>
                      </a:lnTo>
                      <a:lnTo>
                        <a:pt x="141" y="114"/>
                      </a:lnTo>
                      <a:lnTo>
                        <a:pt x="141" y="109"/>
                      </a:lnTo>
                      <a:lnTo>
                        <a:pt x="141" y="109"/>
                      </a:lnTo>
                      <a:lnTo>
                        <a:pt x="141" y="105"/>
                      </a:lnTo>
                      <a:lnTo>
                        <a:pt x="141" y="105"/>
                      </a:lnTo>
                      <a:lnTo>
                        <a:pt x="141" y="105"/>
                      </a:lnTo>
                      <a:lnTo>
                        <a:pt x="141" y="100"/>
                      </a:lnTo>
                      <a:lnTo>
                        <a:pt x="141" y="100"/>
                      </a:lnTo>
                      <a:lnTo>
                        <a:pt x="141" y="100"/>
                      </a:lnTo>
                      <a:lnTo>
                        <a:pt x="141" y="100"/>
                      </a:lnTo>
                      <a:lnTo>
                        <a:pt x="141" y="95"/>
                      </a:lnTo>
                      <a:lnTo>
                        <a:pt x="141" y="95"/>
                      </a:lnTo>
                      <a:lnTo>
                        <a:pt x="145" y="95"/>
                      </a:lnTo>
                      <a:lnTo>
                        <a:pt x="145" y="95"/>
                      </a:lnTo>
                      <a:lnTo>
                        <a:pt x="141" y="91"/>
                      </a:lnTo>
                      <a:lnTo>
                        <a:pt x="141" y="91"/>
                      </a:lnTo>
                      <a:lnTo>
                        <a:pt x="141" y="91"/>
                      </a:lnTo>
                      <a:lnTo>
                        <a:pt x="141" y="86"/>
                      </a:lnTo>
                      <a:lnTo>
                        <a:pt x="141" y="82"/>
                      </a:lnTo>
                      <a:lnTo>
                        <a:pt x="145" y="82"/>
                      </a:lnTo>
                      <a:lnTo>
                        <a:pt x="150" y="82"/>
                      </a:lnTo>
                      <a:lnTo>
                        <a:pt x="150" y="82"/>
                      </a:lnTo>
                      <a:lnTo>
                        <a:pt x="154" y="82"/>
                      </a:lnTo>
                      <a:lnTo>
                        <a:pt x="154" y="82"/>
                      </a:lnTo>
                      <a:lnTo>
                        <a:pt x="159" y="77"/>
                      </a:lnTo>
                      <a:lnTo>
                        <a:pt x="150" y="73"/>
                      </a:lnTo>
                      <a:lnTo>
                        <a:pt x="145" y="68"/>
                      </a:lnTo>
                      <a:lnTo>
                        <a:pt x="141" y="68"/>
                      </a:lnTo>
                      <a:lnTo>
                        <a:pt x="136" y="68"/>
                      </a:lnTo>
                      <a:lnTo>
                        <a:pt x="131" y="68"/>
                      </a:lnTo>
                      <a:lnTo>
                        <a:pt x="127" y="68"/>
                      </a:lnTo>
                      <a:lnTo>
                        <a:pt x="127" y="68"/>
                      </a:lnTo>
                      <a:lnTo>
                        <a:pt x="122" y="68"/>
                      </a:lnTo>
                      <a:lnTo>
                        <a:pt x="122" y="68"/>
                      </a:lnTo>
                      <a:lnTo>
                        <a:pt x="118" y="77"/>
                      </a:lnTo>
                      <a:lnTo>
                        <a:pt x="113" y="77"/>
                      </a:lnTo>
                      <a:lnTo>
                        <a:pt x="113" y="82"/>
                      </a:lnTo>
                      <a:lnTo>
                        <a:pt x="113" y="82"/>
                      </a:lnTo>
                      <a:lnTo>
                        <a:pt x="113" y="82"/>
                      </a:lnTo>
                      <a:lnTo>
                        <a:pt x="118" y="82"/>
                      </a:lnTo>
                      <a:lnTo>
                        <a:pt x="118" y="82"/>
                      </a:lnTo>
                      <a:lnTo>
                        <a:pt x="113" y="86"/>
                      </a:lnTo>
                      <a:lnTo>
                        <a:pt x="109" y="86"/>
                      </a:lnTo>
                      <a:lnTo>
                        <a:pt x="109" y="91"/>
                      </a:lnTo>
                      <a:lnTo>
                        <a:pt x="100" y="91"/>
                      </a:lnTo>
                      <a:lnTo>
                        <a:pt x="100" y="91"/>
                      </a:lnTo>
                      <a:lnTo>
                        <a:pt x="100" y="95"/>
                      </a:lnTo>
                      <a:lnTo>
                        <a:pt x="95" y="95"/>
                      </a:lnTo>
                      <a:lnTo>
                        <a:pt x="95" y="95"/>
                      </a:lnTo>
                      <a:lnTo>
                        <a:pt x="95" y="100"/>
                      </a:lnTo>
                      <a:lnTo>
                        <a:pt x="95" y="100"/>
                      </a:lnTo>
                      <a:lnTo>
                        <a:pt x="95" y="105"/>
                      </a:lnTo>
                      <a:lnTo>
                        <a:pt x="95" y="105"/>
                      </a:lnTo>
                      <a:lnTo>
                        <a:pt x="95" y="105"/>
                      </a:lnTo>
                      <a:lnTo>
                        <a:pt x="95" y="109"/>
                      </a:lnTo>
                      <a:lnTo>
                        <a:pt x="91" y="109"/>
                      </a:lnTo>
                      <a:lnTo>
                        <a:pt x="86" y="114"/>
                      </a:lnTo>
                      <a:lnTo>
                        <a:pt x="86" y="114"/>
                      </a:lnTo>
                      <a:lnTo>
                        <a:pt x="82" y="123"/>
                      </a:lnTo>
                      <a:lnTo>
                        <a:pt x="77" y="127"/>
                      </a:lnTo>
                      <a:lnTo>
                        <a:pt x="82" y="127"/>
                      </a:lnTo>
                      <a:lnTo>
                        <a:pt x="82" y="132"/>
                      </a:lnTo>
                      <a:lnTo>
                        <a:pt x="82" y="132"/>
                      </a:lnTo>
                      <a:lnTo>
                        <a:pt x="82" y="132"/>
                      </a:lnTo>
                      <a:lnTo>
                        <a:pt x="77" y="132"/>
                      </a:lnTo>
                      <a:lnTo>
                        <a:pt x="59" y="127"/>
                      </a:lnTo>
                      <a:lnTo>
                        <a:pt x="54" y="123"/>
                      </a:lnTo>
                      <a:lnTo>
                        <a:pt x="50" y="123"/>
                      </a:lnTo>
                      <a:lnTo>
                        <a:pt x="36" y="127"/>
                      </a:lnTo>
                      <a:lnTo>
                        <a:pt x="18" y="123"/>
                      </a:lnTo>
                      <a:lnTo>
                        <a:pt x="13" y="118"/>
                      </a:lnTo>
                      <a:lnTo>
                        <a:pt x="9" y="123"/>
                      </a:lnTo>
                      <a:lnTo>
                        <a:pt x="0" y="123"/>
                      </a:lnTo>
                      <a:lnTo>
                        <a:pt x="0" y="118"/>
                      </a:lnTo>
                      <a:lnTo>
                        <a:pt x="0" y="118"/>
                      </a:lnTo>
                      <a:lnTo>
                        <a:pt x="0" y="114"/>
                      </a:lnTo>
                      <a:lnTo>
                        <a:pt x="0" y="114"/>
                      </a:lnTo>
                      <a:lnTo>
                        <a:pt x="0" y="109"/>
                      </a:lnTo>
                      <a:lnTo>
                        <a:pt x="0" y="109"/>
                      </a:lnTo>
                      <a:lnTo>
                        <a:pt x="4" y="105"/>
                      </a:lnTo>
                      <a:lnTo>
                        <a:pt x="4" y="100"/>
                      </a:lnTo>
                      <a:lnTo>
                        <a:pt x="4" y="100"/>
                      </a:lnTo>
                      <a:lnTo>
                        <a:pt x="9" y="100"/>
                      </a:lnTo>
                      <a:lnTo>
                        <a:pt x="13" y="100"/>
                      </a:lnTo>
                      <a:lnTo>
                        <a:pt x="13" y="100"/>
                      </a:lnTo>
                      <a:lnTo>
                        <a:pt x="18" y="95"/>
                      </a:lnTo>
                      <a:lnTo>
                        <a:pt x="18" y="95"/>
                      </a:lnTo>
                      <a:lnTo>
                        <a:pt x="18" y="91"/>
                      </a:lnTo>
                      <a:lnTo>
                        <a:pt x="18" y="91"/>
                      </a:lnTo>
                      <a:lnTo>
                        <a:pt x="23" y="86"/>
                      </a:lnTo>
                      <a:lnTo>
                        <a:pt x="23" y="86"/>
                      </a:lnTo>
                      <a:lnTo>
                        <a:pt x="23" y="77"/>
                      </a:lnTo>
                      <a:lnTo>
                        <a:pt x="27" y="77"/>
                      </a:lnTo>
                      <a:lnTo>
                        <a:pt x="32" y="73"/>
                      </a:lnTo>
                      <a:lnTo>
                        <a:pt x="36" y="68"/>
                      </a:lnTo>
                      <a:lnTo>
                        <a:pt x="36" y="64"/>
                      </a:lnTo>
                      <a:lnTo>
                        <a:pt x="36" y="64"/>
                      </a:lnTo>
                      <a:lnTo>
                        <a:pt x="36" y="59"/>
                      </a:lnTo>
                      <a:lnTo>
                        <a:pt x="36" y="55"/>
                      </a:lnTo>
                      <a:lnTo>
                        <a:pt x="41" y="55"/>
                      </a:lnTo>
                      <a:lnTo>
                        <a:pt x="45" y="50"/>
                      </a:lnTo>
                      <a:lnTo>
                        <a:pt x="50" y="50"/>
                      </a:lnTo>
                      <a:lnTo>
                        <a:pt x="54" y="46"/>
                      </a:lnTo>
                      <a:lnTo>
                        <a:pt x="54" y="46"/>
                      </a:lnTo>
                      <a:lnTo>
                        <a:pt x="59" y="46"/>
                      </a:lnTo>
                      <a:lnTo>
                        <a:pt x="59" y="41"/>
                      </a:lnTo>
                      <a:lnTo>
                        <a:pt x="59" y="41"/>
                      </a:lnTo>
                      <a:lnTo>
                        <a:pt x="59" y="41"/>
                      </a:lnTo>
                      <a:lnTo>
                        <a:pt x="63" y="41"/>
                      </a:lnTo>
                      <a:lnTo>
                        <a:pt x="63" y="41"/>
                      </a:lnTo>
                      <a:lnTo>
                        <a:pt x="68" y="36"/>
                      </a:lnTo>
                      <a:lnTo>
                        <a:pt x="68" y="36"/>
                      </a:lnTo>
                      <a:lnTo>
                        <a:pt x="72" y="36"/>
                      </a:lnTo>
                      <a:lnTo>
                        <a:pt x="72" y="32"/>
                      </a:lnTo>
                      <a:lnTo>
                        <a:pt x="72" y="32"/>
                      </a:lnTo>
                      <a:lnTo>
                        <a:pt x="72" y="32"/>
                      </a:lnTo>
                      <a:lnTo>
                        <a:pt x="72" y="27"/>
                      </a:lnTo>
                      <a:lnTo>
                        <a:pt x="72" y="27"/>
                      </a:lnTo>
                      <a:lnTo>
                        <a:pt x="72" y="27"/>
                      </a:lnTo>
                      <a:lnTo>
                        <a:pt x="72" y="27"/>
                      </a:lnTo>
                      <a:lnTo>
                        <a:pt x="72" y="23"/>
                      </a:lnTo>
                      <a:lnTo>
                        <a:pt x="72" y="23"/>
                      </a:lnTo>
                      <a:lnTo>
                        <a:pt x="77" y="23"/>
                      </a:lnTo>
                      <a:lnTo>
                        <a:pt x="72" y="18"/>
                      </a:lnTo>
                      <a:lnTo>
                        <a:pt x="72" y="18"/>
                      </a:lnTo>
                      <a:lnTo>
                        <a:pt x="77" y="14"/>
                      </a:lnTo>
                      <a:lnTo>
                        <a:pt x="77" y="14"/>
                      </a:lnTo>
                      <a:lnTo>
                        <a:pt x="77" y="14"/>
                      </a:lnTo>
                      <a:lnTo>
                        <a:pt x="72" y="9"/>
                      </a:lnTo>
                      <a:lnTo>
                        <a:pt x="77" y="9"/>
                      </a:lnTo>
                      <a:lnTo>
                        <a:pt x="77" y="9"/>
                      </a:lnTo>
                      <a:lnTo>
                        <a:pt x="77" y="9"/>
                      </a:lnTo>
                      <a:lnTo>
                        <a:pt x="77" y="9"/>
                      </a:lnTo>
                      <a:lnTo>
                        <a:pt x="82" y="5"/>
                      </a:lnTo>
                      <a:lnTo>
                        <a:pt x="82" y="5"/>
                      </a:lnTo>
                      <a:lnTo>
                        <a:pt x="82" y="0"/>
                      </a:lnTo>
                      <a:lnTo>
                        <a:pt x="82" y="5"/>
                      </a:lnTo>
                      <a:lnTo>
                        <a:pt x="82" y="5"/>
                      </a:lnTo>
                      <a:lnTo>
                        <a:pt x="86" y="9"/>
                      </a:lnTo>
                      <a:lnTo>
                        <a:pt x="86" y="14"/>
                      </a:lnTo>
                      <a:lnTo>
                        <a:pt x="86" y="14"/>
                      </a:lnTo>
                      <a:lnTo>
                        <a:pt x="86" y="18"/>
                      </a:lnTo>
                      <a:lnTo>
                        <a:pt x="86" y="23"/>
                      </a:lnTo>
                      <a:lnTo>
                        <a:pt x="86" y="23"/>
                      </a:lnTo>
                      <a:lnTo>
                        <a:pt x="86" y="27"/>
                      </a:lnTo>
                      <a:lnTo>
                        <a:pt x="86" y="27"/>
                      </a:lnTo>
                      <a:lnTo>
                        <a:pt x="86" y="32"/>
                      </a:lnTo>
                      <a:lnTo>
                        <a:pt x="86" y="32"/>
                      </a:lnTo>
                      <a:lnTo>
                        <a:pt x="86" y="36"/>
                      </a:lnTo>
                      <a:lnTo>
                        <a:pt x="86" y="36"/>
                      </a:lnTo>
                      <a:lnTo>
                        <a:pt x="86" y="36"/>
                      </a:lnTo>
                      <a:lnTo>
                        <a:pt x="86" y="41"/>
                      </a:lnTo>
                      <a:lnTo>
                        <a:pt x="86" y="41"/>
                      </a:lnTo>
                      <a:lnTo>
                        <a:pt x="86" y="41"/>
                      </a:lnTo>
                      <a:lnTo>
                        <a:pt x="86" y="41"/>
                      </a:lnTo>
                      <a:lnTo>
                        <a:pt x="86" y="46"/>
                      </a:lnTo>
                      <a:lnTo>
                        <a:pt x="91" y="41"/>
                      </a:lnTo>
                      <a:lnTo>
                        <a:pt x="91" y="41"/>
                      </a:lnTo>
                      <a:lnTo>
                        <a:pt x="95" y="41"/>
                      </a:lnTo>
                      <a:lnTo>
                        <a:pt x="95" y="46"/>
                      </a:lnTo>
                      <a:lnTo>
                        <a:pt x="95" y="46"/>
                      </a:lnTo>
                      <a:lnTo>
                        <a:pt x="100" y="55"/>
                      </a:lnTo>
                      <a:lnTo>
                        <a:pt x="100" y="55"/>
                      </a:lnTo>
                      <a:lnTo>
                        <a:pt x="100" y="59"/>
                      </a:lnTo>
                      <a:lnTo>
                        <a:pt x="100" y="59"/>
                      </a:lnTo>
                      <a:lnTo>
                        <a:pt x="104" y="59"/>
                      </a:lnTo>
                      <a:lnTo>
                        <a:pt x="104" y="59"/>
                      </a:lnTo>
                      <a:lnTo>
                        <a:pt x="109" y="64"/>
                      </a:lnTo>
                      <a:lnTo>
                        <a:pt x="109" y="64"/>
                      </a:lnTo>
                      <a:lnTo>
                        <a:pt x="109" y="59"/>
                      </a:lnTo>
                      <a:lnTo>
                        <a:pt x="113" y="59"/>
                      </a:lnTo>
                      <a:lnTo>
                        <a:pt x="113" y="59"/>
                      </a:lnTo>
                      <a:lnTo>
                        <a:pt x="113" y="59"/>
                      </a:lnTo>
                      <a:lnTo>
                        <a:pt x="113" y="55"/>
                      </a:lnTo>
                      <a:lnTo>
                        <a:pt x="113" y="55"/>
                      </a:lnTo>
                      <a:lnTo>
                        <a:pt x="113" y="55"/>
                      </a:lnTo>
                      <a:lnTo>
                        <a:pt x="113" y="55"/>
                      </a:lnTo>
                      <a:lnTo>
                        <a:pt x="113" y="50"/>
                      </a:lnTo>
                      <a:lnTo>
                        <a:pt x="113" y="50"/>
                      </a:lnTo>
                      <a:lnTo>
                        <a:pt x="113" y="46"/>
                      </a:lnTo>
                      <a:lnTo>
                        <a:pt x="113" y="41"/>
                      </a:lnTo>
                      <a:lnTo>
                        <a:pt x="118" y="32"/>
                      </a:lnTo>
                      <a:lnTo>
                        <a:pt x="118" y="32"/>
                      </a:lnTo>
                      <a:lnTo>
                        <a:pt x="118" y="27"/>
                      </a:lnTo>
                      <a:lnTo>
                        <a:pt x="118" y="27"/>
                      </a:lnTo>
                      <a:lnTo>
                        <a:pt x="118" y="27"/>
                      </a:lnTo>
                      <a:lnTo>
                        <a:pt x="122" y="32"/>
                      </a:lnTo>
                      <a:lnTo>
                        <a:pt x="127" y="32"/>
                      </a:lnTo>
                      <a:lnTo>
                        <a:pt x="127" y="32"/>
                      </a:lnTo>
                      <a:lnTo>
                        <a:pt x="127" y="36"/>
                      </a:lnTo>
                      <a:lnTo>
                        <a:pt x="131" y="36"/>
                      </a:lnTo>
                      <a:lnTo>
                        <a:pt x="131" y="36"/>
                      </a:lnTo>
                      <a:lnTo>
                        <a:pt x="136" y="36"/>
                      </a:lnTo>
                      <a:lnTo>
                        <a:pt x="150" y="36"/>
                      </a:lnTo>
                      <a:lnTo>
                        <a:pt x="154" y="32"/>
                      </a:lnTo>
                      <a:lnTo>
                        <a:pt x="163" y="32"/>
                      </a:lnTo>
                      <a:lnTo>
                        <a:pt x="163" y="32"/>
                      </a:lnTo>
                      <a:lnTo>
                        <a:pt x="163" y="32"/>
                      </a:lnTo>
                      <a:lnTo>
                        <a:pt x="163" y="36"/>
                      </a:lnTo>
                      <a:lnTo>
                        <a:pt x="163" y="36"/>
                      </a:lnTo>
                      <a:lnTo>
                        <a:pt x="168" y="36"/>
                      </a:lnTo>
                      <a:lnTo>
                        <a:pt x="168" y="41"/>
                      </a:lnTo>
                      <a:lnTo>
                        <a:pt x="168" y="41"/>
                      </a:lnTo>
                      <a:lnTo>
                        <a:pt x="168" y="41"/>
                      </a:lnTo>
                      <a:lnTo>
                        <a:pt x="168" y="46"/>
                      </a:lnTo>
                      <a:lnTo>
                        <a:pt x="168" y="46"/>
                      </a:lnTo>
                      <a:lnTo>
                        <a:pt x="168" y="46"/>
                      </a:lnTo>
                      <a:lnTo>
                        <a:pt x="168" y="46"/>
                      </a:lnTo>
                      <a:lnTo>
                        <a:pt x="163" y="50"/>
                      </a:lnTo>
                      <a:lnTo>
                        <a:pt x="163" y="50"/>
                      </a:lnTo>
                      <a:lnTo>
                        <a:pt x="163" y="55"/>
                      </a:lnTo>
                      <a:lnTo>
                        <a:pt x="163" y="55"/>
                      </a:lnTo>
                      <a:lnTo>
                        <a:pt x="163" y="59"/>
                      </a:lnTo>
                      <a:lnTo>
                        <a:pt x="168" y="64"/>
                      </a:lnTo>
                      <a:lnTo>
                        <a:pt x="168" y="64"/>
                      </a:lnTo>
                      <a:lnTo>
                        <a:pt x="168" y="64"/>
                      </a:lnTo>
                      <a:lnTo>
                        <a:pt x="168" y="64"/>
                      </a:lnTo>
                      <a:lnTo>
                        <a:pt x="172" y="68"/>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2" name="Freeform 30">
                  <a:extLst>
                    <a:ext uri="{FF2B5EF4-FFF2-40B4-BE49-F238E27FC236}">
                      <a16:creationId xmlns:a16="http://schemas.microsoft.com/office/drawing/2014/main" id="{104AD422-BC37-42C5-A7CF-20C0C664DC8B}"/>
                    </a:ext>
                  </a:extLst>
                </p:cNvPr>
                <p:cNvSpPr>
                  <a:spLocks/>
                </p:cNvSpPr>
                <p:nvPr/>
              </p:nvSpPr>
              <p:spPr bwMode="auto">
                <a:xfrm>
                  <a:off x="3756422" y="3872796"/>
                  <a:ext cx="314575" cy="260130"/>
                </a:xfrm>
                <a:custGeom>
                  <a:avLst/>
                  <a:gdLst>
                    <a:gd name="T0" fmla="*/ 32 w 104"/>
                    <a:gd name="T1" fmla="*/ 0 h 86"/>
                    <a:gd name="T2" fmla="*/ 27 w 104"/>
                    <a:gd name="T3" fmla="*/ 13 h 86"/>
                    <a:gd name="T4" fmla="*/ 41 w 104"/>
                    <a:gd name="T5" fmla="*/ 27 h 86"/>
                    <a:gd name="T6" fmla="*/ 59 w 104"/>
                    <a:gd name="T7" fmla="*/ 27 h 86"/>
                    <a:gd name="T8" fmla="*/ 68 w 104"/>
                    <a:gd name="T9" fmla="*/ 18 h 86"/>
                    <a:gd name="T10" fmla="*/ 72 w 104"/>
                    <a:gd name="T11" fmla="*/ 13 h 86"/>
                    <a:gd name="T12" fmla="*/ 72 w 104"/>
                    <a:gd name="T13" fmla="*/ 9 h 86"/>
                    <a:gd name="T14" fmla="*/ 91 w 104"/>
                    <a:gd name="T15" fmla="*/ 0 h 86"/>
                    <a:gd name="T16" fmla="*/ 100 w 104"/>
                    <a:gd name="T17" fmla="*/ 4 h 86"/>
                    <a:gd name="T18" fmla="*/ 104 w 104"/>
                    <a:gd name="T19" fmla="*/ 27 h 86"/>
                    <a:gd name="T20" fmla="*/ 104 w 104"/>
                    <a:gd name="T21" fmla="*/ 45 h 86"/>
                    <a:gd name="T22" fmla="*/ 100 w 104"/>
                    <a:gd name="T23" fmla="*/ 50 h 86"/>
                    <a:gd name="T24" fmla="*/ 95 w 104"/>
                    <a:gd name="T25" fmla="*/ 54 h 86"/>
                    <a:gd name="T26" fmla="*/ 95 w 104"/>
                    <a:gd name="T27" fmla="*/ 59 h 86"/>
                    <a:gd name="T28" fmla="*/ 91 w 104"/>
                    <a:gd name="T29" fmla="*/ 68 h 86"/>
                    <a:gd name="T30" fmla="*/ 86 w 104"/>
                    <a:gd name="T31" fmla="*/ 72 h 86"/>
                    <a:gd name="T32" fmla="*/ 77 w 104"/>
                    <a:gd name="T33" fmla="*/ 72 h 86"/>
                    <a:gd name="T34" fmla="*/ 63 w 104"/>
                    <a:gd name="T35" fmla="*/ 68 h 86"/>
                    <a:gd name="T36" fmla="*/ 59 w 104"/>
                    <a:gd name="T37" fmla="*/ 68 h 86"/>
                    <a:gd name="T38" fmla="*/ 54 w 104"/>
                    <a:gd name="T39" fmla="*/ 68 h 86"/>
                    <a:gd name="T40" fmla="*/ 54 w 104"/>
                    <a:gd name="T41" fmla="*/ 68 h 86"/>
                    <a:gd name="T42" fmla="*/ 54 w 104"/>
                    <a:gd name="T43" fmla="*/ 63 h 86"/>
                    <a:gd name="T44" fmla="*/ 45 w 104"/>
                    <a:gd name="T45" fmla="*/ 68 h 86"/>
                    <a:gd name="T46" fmla="*/ 41 w 104"/>
                    <a:gd name="T47" fmla="*/ 68 h 86"/>
                    <a:gd name="T48" fmla="*/ 32 w 104"/>
                    <a:gd name="T49" fmla="*/ 77 h 86"/>
                    <a:gd name="T50" fmla="*/ 27 w 104"/>
                    <a:gd name="T51" fmla="*/ 77 h 86"/>
                    <a:gd name="T52" fmla="*/ 27 w 104"/>
                    <a:gd name="T53" fmla="*/ 81 h 86"/>
                    <a:gd name="T54" fmla="*/ 23 w 104"/>
                    <a:gd name="T55" fmla="*/ 86 h 86"/>
                    <a:gd name="T56" fmla="*/ 18 w 104"/>
                    <a:gd name="T57" fmla="*/ 86 h 86"/>
                    <a:gd name="T58" fmla="*/ 18 w 104"/>
                    <a:gd name="T59" fmla="*/ 81 h 86"/>
                    <a:gd name="T60" fmla="*/ 13 w 104"/>
                    <a:gd name="T61" fmla="*/ 77 h 86"/>
                    <a:gd name="T62" fmla="*/ 9 w 104"/>
                    <a:gd name="T63" fmla="*/ 77 h 86"/>
                    <a:gd name="T64" fmla="*/ 4 w 104"/>
                    <a:gd name="T65" fmla="*/ 81 h 86"/>
                    <a:gd name="T66" fmla="*/ 4 w 104"/>
                    <a:gd name="T67" fmla="*/ 86 h 86"/>
                    <a:gd name="T68" fmla="*/ 0 w 104"/>
                    <a:gd name="T69" fmla="*/ 77 h 86"/>
                    <a:gd name="T70" fmla="*/ 0 w 104"/>
                    <a:gd name="T71" fmla="*/ 72 h 86"/>
                    <a:gd name="T72" fmla="*/ 0 w 104"/>
                    <a:gd name="T73" fmla="*/ 63 h 86"/>
                    <a:gd name="T74" fmla="*/ 0 w 104"/>
                    <a:gd name="T75" fmla="*/ 54 h 86"/>
                    <a:gd name="T76" fmla="*/ 0 w 104"/>
                    <a:gd name="T77" fmla="*/ 45 h 86"/>
                    <a:gd name="T78" fmla="*/ 4 w 104"/>
                    <a:gd name="T79" fmla="*/ 36 h 86"/>
                    <a:gd name="T80" fmla="*/ 4 w 104"/>
                    <a:gd name="T81" fmla="*/ 32 h 86"/>
                    <a:gd name="T82" fmla="*/ 4 w 104"/>
                    <a:gd name="T83" fmla="*/ 27 h 86"/>
                    <a:gd name="T84" fmla="*/ 9 w 104"/>
                    <a:gd name="T85" fmla="*/ 18 h 86"/>
                    <a:gd name="T86" fmla="*/ 13 w 104"/>
                    <a:gd name="T87" fmla="*/ 9 h 86"/>
                    <a:gd name="T88" fmla="*/ 18 w 104"/>
                    <a:gd name="T89" fmla="*/ 0 h 86"/>
                    <a:gd name="T90" fmla="*/ 23 w 104"/>
                    <a:gd name="T91" fmla="*/ 0 h 86"/>
                    <a:gd name="T92" fmla="*/ 27 w 104"/>
                    <a:gd name="T93"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04" h="86">
                      <a:moveTo>
                        <a:pt x="27" y="0"/>
                      </a:moveTo>
                      <a:lnTo>
                        <a:pt x="27" y="0"/>
                      </a:lnTo>
                      <a:lnTo>
                        <a:pt x="32" y="0"/>
                      </a:lnTo>
                      <a:lnTo>
                        <a:pt x="32" y="0"/>
                      </a:lnTo>
                      <a:lnTo>
                        <a:pt x="27" y="9"/>
                      </a:lnTo>
                      <a:lnTo>
                        <a:pt x="27" y="13"/>
                      </a:lnTo>
                      <a:lnTo>
                        <a:pt x="32" y="18"/>
                      </a:lnTo>
                      <a:lnTo>
                        <a:pt x="32" y="23"/>
                      </a:lnTo>
                      <a:lnTo>
                        <a:pt x="41" y="27"/>
                      </a:lnTo>
                      <a:lnTo>
                        <a:pt x="45" y="27"/>
                      </a:lnTo>
                      <a:lnTo>
                        <a:pt x="54" y="27"/>
                      </a:lnTo>
                      <a:lnTo>
                        <a:pt x="59" y="27"/>
                      </a:lnTo>
                      <a:lnTo>
                        <a:pt x="63" y="27"/>
                      </a:lnTo>
                      <a:lnTo>
                        <a:pt x="68" y="23"/>
                      </a:lnTo>
                      <a:lnTo>
                        <a:pt x="68" y="18"/>
                      </a:lnTo>
                      <a:lnTo>
                        <a:pt x="68" y="18"/>
                      </a:lnTo>
                      <a:lnTo>
                        <a:pt x="68" y="18"/>
                      </a:lnTo>
                      <a:lnTo>
                        <a:pt x="72" y="13"/>
                      </a:lnTo>
                      <a:lnTo>
                        <a:pt x="72" y="13"/>
                      </a:lnTo>
                      <a:lnTo>
                        <a:pt x="72" y="9"/>
                      </a:lnTo>
                      <a:lnTo>
                        <a:pt x="72" y="9"/>
                      </a:lnTo>
                      <a:lnTo>
                        <a:pt x="72" y="4"/>
                      </a:lnTo>
                      <a:lnTo>
                        <a:pt x="81" y="0"/>
                      </a:lnTo>
                      <a:lnTo>
                        <a:pt x="91" y="0"/>
                      </a:lnTo>
                      <a:lnTo>
                        <a:pt x="91" y="0"/>
                      </a:lnTo>
                      <a:lnTo>
                        <a:pt x="95" y="4"/>
                      </a:lnTo>
                      <a:lnTo>
                        <a:pt x="100" y="4"/>
                      </a:lnTo>
                      <a:lnTo>
                        <a:pt x="100" y="4"/>
                      </a:lnTo>
                      <a:lnTo>
                        <a:pt x="100" y="9"/>
                      </a:lnTo>
                      <a:lnTo>
                        <a:pt x="104" y="27"/>
                      </a:lnTo>
                      <a:lnTo>
                        <a:pt x="104" y="41"/>
                      </a:lnTo>
                      <a:lnTo>
                        <a:pt x="104" y="41"/>
                      </a:lnTo>
                      <a:lnTo>
                        <a:pt x="104" y="45"/>
                      </a:lnTo>
                      <a:lnTo>
                        <a:pt x="104" y="45"/>
                      </a:lnTo>
                      <a:lnTo>
                        <a:pt x="100" y="50"/>
                      </a:lnTo>
                      <a:lnTo>
                        <a:pt x="100" y="50"/>
                      </a:lnTo>
                      <a:lnTo>
                        <a:pt x="100" y="54"/>
                      </a:lnTo>
                      <a:lnTo>
                        <a:pt x="95" y="54"/>
                      </a:lnTo>
                      <a:lnTo>
                        <a:pt x="95" y="54"/>
                      </a:lnTo>
                      <a:lnTo>
                        <a:pt x="95" y="59"/>
                      </a:lnTo>
                      <a:lnTo>
                        <a:pt x="95" y="59"/>
                      </a:lnTo>
                      <a:lnTo>
                        <a:pt x="95" y="59"/>
                      </a:lnTo>
                      <a:lnTo>
                        <a:pt x="95" y="63"/>
                      </a:lnTo>
                      <a:lnTo>
                        <a:pt x="95" y="63"/>
                      </a:lnTo>
                      <a:lnTo>
                        <a:pt x="91" y="68"/>
                      </a:lnTo>
                      <a:lnTo>
                        <a:pt x="91" y="68"/>
                      </a:lnTo>
                      <a:lnTo>
                        <a:pt x="91" y="72"/>
                      </a:lnTo>
                      <a:lnTo>
                        <a:pt x="86" y="72"/>
                      </a:lnTo>
                      <a:lnTo>
                        <a:pt x="86" y="77"/>
                      </a:lnTo>
                      <a:lnTo>
                        <a:pt x="81" y="72"/>
                      </a:lnTo>
                      <a:lnTo>
                        <a:pt x="77" y="72"/>
                      </a:lnTo>
                      <a:lnTo>
                        <a:pt x="68" y="72"/>
                      </a:lnTo>
                      <a:lnTo>
                        <a:pt x="68" y="68"/>
                      </a:lnTo>
                      <a:lnTo>
                        <a:pt x="63" y="68"/>
                      </a:lnTo>
                      <a:lnTo>
                        <a:pt x="59" y="68"/>
                      </a:lnTo>
                      <a:lnTo>
                        <a:pt x="59" y="68"/>
                      </a:lnTo>
                      <a:lnTo>
                        <a:pt x="59" y="68"/>
                      </a:lnTo>
                      <a:lnTo>
                        <a:pt x="59" y="68"/>
                      </a:lnTo>
                      <a:lnTo>
                        <a:pt x="54" y="68"/>
                      </a:lnTo>
                      <a:lnTo>
                        <a:pt x="54" y="68"/>
                      </a:lnTo>
                      <a:lnTo>
                        <a:pt x="54" y="68"/>
                      </a:lnTo>
                      <a:lnTo>
                        <a:pt x="54" y="68"/>
                      </a:lnTo>
                      <a:lnTo>
                        <a:pt x="54" y="68"/>
                      </a:lnTo>
                      <a:lnTo>
                        <a:pt x="54" y="63"/>
                      </a:lnTo>
                      <a:lnTo>
                        <a:pt x="54" y="63"/>
                      </a:lnTo>
                      <a:lnTo>
                        <a:pt x="54" y="63"/>
                      </a:lnTo>
                      <a:lnTo>
                        <a:pt x="45" y="68"/>
                      </a:lnTo>
                      <a:lnTo>
                        <a:pt x="45" y="68"/>
                      </a:lnTo>
                      <a:lnTo>
                        <a:pt x="45" y="68"/>
                      </a:lnTo>
                      <a:lnTo>
                        <a:pt x="41" y="68"/>
                      </a:lnTo>
                      <a:lnTo>
                        <a:pt x="41" y="68"/>
                      </a:lnTo>
                      <a:lnTo>
                        <a:pt x="41" y="68"/>
                      </a:lnTo>
                      <a:lnTo>
                        <a:pt x="32" y="72"/>
                      </a:lnTo>
                      <a:lnTo>
                        <a:pt x="32" y="77"/>
                      </a:lnTo>
                      <a:lnTo>
                        <a:pt x="32" y="77"/>
                      </a:lnTo>
                      <a:lnTo>
                        <a:pt x="32" y="77"/>
                      </a:lnTo>
                      <a:lnTo>
                        <a:pt x="27" y="77"/>
                      </a:lnTo>
                      <a:lnTo>
                        <a:pt x="27" y="77"/>
                      </a:lnTo>
                      <a:lnTo>
                        <a:pt x="27" y="81"/>
                      </a:lnTo>
                      <a:lnTo>
                        <a:pt x="27" y="81"/>
                      </a:lnTo>
                      <a:lnTo>
                        <a:pt x="27" y="81"/>
                      </a:lnTo>
                      <a:lnTo>
                        <a:pt x="27" y="81"/>
                      </a:lnTo>
                      <a:lnTo>
                        <a:pt x="23" y="81"/>
                      </a:lnTo>
                      <a:lnTo>
                        <a:pt x="23" y="86"/>
                      </a:lnTo>
                      <a:lnTo>
                        <a:pt x="18" y="86"/>
                      </a:lnTo>
                      <a:lnTo>
                        <a:pt x="18" y="86"/>
                      </a:lnTo>
                      <a:lnTo>
                        <a:pt x="18" y="86"/>
                      </a:lnTo>
                      <a:lnTo>
                        <a:pt x="18" y="81"/>
                      </a:lnTo>
                      <a:lnTo>
                        <a:pt x="18" y="81"/>
                      </a:lnTo>
                      <a:lnTo>
                        <a:pt x="18" y="81"/>
                      </a:lnTo>
                      <a:lnTo>
                        <a:pt x="18" y="81"/>
                      </a:lnTo>
                      <a:lnTo>
                        <a:pt x="18" y="77"/>
                      </a:lnTo>
                      <a:lnTo>
                        <a:pt x="13" y="77"/>
                      </a:lnTo>
                      <a:lnTo>
                        <a:pt x="13" y="77"/>
                      </a:lnTo>
                      <a:lnTo>
                        <a:pt x="9" y="77"/>
                      </a:lnTo>
                      <a:lnTo>
                        <a:pt x="9" y="77"/>
                      </a:lnTo>
                      <a:lnTo>
                        <a:pt x="4" y="77"/>
                      </a:lnTo>
                      <a:lnTo>
                        <a:pt x="4" y="81"/>
                      </a:lnTo>
                      <a:lnTo>
                        <a:pt x="4" y="81"/>
                      </a:lnTo>
                      <a:lnTo>
                        <a:pt x="4" y="81"/>
                      </a:lnTo>
                      <a:lnTo>
                        <a:pt x="4" y="86"/>
                      </a:lnTo>
                      <a:lnTo>
                        <a:pt x="4" y="86"/>
                      </a:lnTo>
                      <a:lnTo>
                        <a:pt x="0" y="81"/>
                      </a:lnTo>
                      <a:lnTo>
                        <a:pt x="0" y="81"/>
                      </a:lnTo>
                      <a:lnTo>
                        <a:pt x="0" y="77"/>
                      </a:lnTo>
                      <a:lnTo>
                        <a:pt x="0" y="72"/>
                      </a:lnTo>
                      <a:lnTo>
                        <a:pt x="0" y="72"/>
                      </a:lnTo>
                      <a:lnTo>
                        <a:pt x="0" y="72"/>
                      </a:lnTo>
                      <a:lnTo>
                        <a:pt x="0" y="68"/>
                      </a:lnTo>
                      <a:lnTo>
                        <a:pt x="0" y="68"/>
                      </a:lnTo>
                      <a:lnTo>
                        <a:pt x="0" y="63"/>
                      </a:lnTo>
                      <a:lnTo>
                        <a:pt x="0" y="59"/>
                      </a:lnTo>
                      <a:lnTo>
                        <a:pt x="0" y="54"/>
                      </a:lnTo>
                      <a:lnTo>
                        <a:pt x="0" y="54"/>
                      </a:lnTo>
                      <a:lnTo>
                        <a:pt x="4" y="50"/>
                      </a:lnTo>
                      <a:lnTo>
                        <a:pt x="4" y="50"/>
                      </a:lnTo>
                      <a:lnTo>
                        <a:pt x="0" y="45"/>
                      </a:lnTo>
                      <a:lnTo>
                        <a:pt x="0" y="45"/>
                      </a:lnTo>
                      <a:lnTo>
                        <a:pt x="0" y="41"/>
                      </a:lnTo>
                      <a:lnTo>
                        <a:pt x="4" y="36"/>
                      </a:lnTo>
                      <a:lnTo>
                        <a:pt x="4" y="36"/>
                      </a:lnTo>
                      <a:lnTo>
                        <a:pt x="4" y="32"/>
                      </a:lnTo>
                      <a:lnTo>
                        <a:pt x="4" y="32"/>
                      </a:lnTo>
                      <a:lnTo>
                        <a:pt x="4" y="32"/>
                      </a:lnTo>
                      <a:lnTo>
                        <a:pt x="4" y="27"/>
                      </a:lnTo>
                      <a:lnTo>
                        <a:pt x="4" y="27"/>
                      </a:lnTo>
                      <a:lnTo>
                        <a:pt x="4" y="27"/>
                      </a:lnTo>
                      <a:lnTo>
                        <a:pt x="4" y="23"/>
                      </a:lnTo>
                      <a:lnTo>
                        <a:pt x="9" y="18"/>
                      </a:lnTo>
                      <a:lnTo>
                        <a:pt x="9" y="18"/>
                      </a:lnTo>
                      <a:lnTo>
                        <a:pt x="9" y="13"/>
                      </a:lnTo>
                      <a:lnTo>
                        <a:pt x="13" y="9"/>
                      </a:lnTo>
                      <a:lnTo>
                        <a:pt x="13" y="4"/>
                      </a:lnTo>
                      <a:lnTo>
                        <a:pt x="18" y="4"/>
                      </a:lnTo>
                      <a:lnTo>
                        <a:pt x="18" y="0"/>
                      </a:lnTo>
                      <a:lnTo>
                        <a:pt x="18" y="0"/>
                      </a:lnTo>
                      <a:lnTo>
                        <a:pt x="18" y="0"/>
                      </a:lnTo>
                      <a:lnTo>
                        <a:pt x="23" y="0"/>
                      </a:lnTo>
                      <a:lnTo>
                        <a:pt x="23" y="0"/>
                      </a:lnTo>
                      <a:lnTo>
                        <a:pt x="23" y="0"/>
                      </a:lnTo>
                      <a:lnTo>
                        <a:pt x="27" y="0"/>
                      </a:lnTo>
                      <a:lnTo>
                        <a:pt x="27" y="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3" name="Freeform 31">
                  <a:extLst>
                    <a:ext uri="{FF2B5EF4-FFF2-40B4-BE49-F238E27FC236}">
                      <a16:creationId xmlns:a16="http://schemas.microsoft.com/office/drawing/2014/main" id="{41B14E6E-7253-4A3C-81D7-BD850BD91E5E}"/>
                    </a:ext>
                  </a:extLst>
                </p:cNvPr>
                <p:cNvSpPr>
                  <a:spLocks noEditPoints="1"/>
                </p:cNvSpPr>
                <p:nvPr/>
              </p:nvSpPr>
              <p:spPr bwMode="auto">
                <a:xfrm>
                  <a:off x="4594281" y="524382"/>
                  <a:ext cx="1878379" cy="1633372"/>
                </a:xfrm>
                <a:custGeom>
                  <a:avLst/>
                  <a:gdLst>
                    <a:gd name="T0" fmla="*/ 0 w 621"/>
                    <a:gd name="T1" fmla="*/ 522 h 540"/>
                    <a:gd name="T2" fmla="*/ 607 w 621"/>
                    <a:gd name="T3" fmla="*/ 259 h 540"/>
                    <a:gd name="T4" fmla="*/ 589 w 621"/>
                    <a:gd name="T5" fmla="*/ 277 h 540"/>
                    <a:gd name="T6" fmla="*/ 571 w 621"/>
                    <a:gd name="T7" fmla="*/ 272 h 540"/>
                    <a:gd name="T8" fmla="*/ 567 w 621"/>
                    <a:gd name="T9" fmla="*/ 250 h 540"/>
                    <a:gd name="T10" fmla="*/ 544 w 621"/>
                    <a:gd name="T11" fmla="*/ 213 h 540"/>
                    <a:gd name="T12" fmla="*/ 562 w 621"/>
                    <a:gd name="T13" fmla="*/ 173 h 540"/>
                    <a:gd name="T14" fmla="*/ 562 w 621"/>
                    <a:gd name="T15" fmla="*/ 141 h 540"/>
                    <a:gd name="T16" fmla="*/ 512 w 621"/>
                    <a:gd name="T17" fmla="*/ 195 h 540"/>
                    <a:gd name="T18" fmla="*/ 467 w 621"/>
                    <a:gd name="T19" fmla="*/ 177 h 540"/>
                    <a:gd name="T20" fmla="*/ 453 w 621"/>
                    <a:gd name="T21" fmla="*/ 177 h 540"/>
                    <a:gd name="T22" fmla="*/ 421 w 621"/>
                    <a:gd name="T23" fmla="*/ 177 h 540"/>
                    <a:gd name="T24" fmla="*/ 421 w 621"/>
                    <a:gd name="T25" fmla="*/ 168 h 540"/>
                    <a:gd name="T26" fmla="*/ 367 w 621"/>
                    <a:gd name="T27" fmla="*/ 136 h 540"/>
                    <a:gd name="T28" fmla="*/ 267 w 621"/>
                    <a:gd name="T29" fmla="*/ 23 h 540"/>
                    <a:gd name="T30" fmla="*/ 240 w 621"/>
                    <a:gd name="T31" fmla="*/ 5 h 540"/>
                    <a:gd name="T32" fmla="*/ 222 w 621"/>
                    <a:gd name="T33" fmla="*/ 9 h 540"/>
                    <a:gd name="T34" fmla="*/ 213 w 621"/>
                    <a:gd name="T35" fmla="*/ 32 h 540"/>
                    <a:gd name="T36" fmla="*/ 222 w 621"/>
                    <a:gd name="T37" fmla="*/ 159 h 540"/>
                    <a:gd name="T38" fmla="*/ 199 w 621"/>
                    <a:gd name="T39" fmla="*/ 222 h 540"/>
                    <a:gd name="T40" fmla="*/ 195 w 621"/>
                    <a:gd name="T41" fmla="*/ 259 h 540"/>
                    <a:gd name="T42" fmla="*/ 181 w 621"/>
                    <a:gd name="T43" fmla="*/ 313 h 540"/>
                    <a:gd name="T44" fmla="*/ 158 w 621"/>
                    <a:gd name="T45" fmla="*/ 299 h 540"/>
                    <a:gd name="T46" fmla="*/ 113 w 621"/>
                    <a:gd name="T47" fmla="*/ 286 h 540"/>
                    <a:gd name="T48" fmla="*/ 95 w 621"/>
                    <a:gd name="T49" fmla="*/ 299 h 540"/>
                    <a:gd name="T50" fmla="*/ 108 w 621"/>
                    <a:gd name="T51" fmla="*/ 336 h 540"/>
                    <a:gd name="T52" fmla="*/ 86 w 621"/>
                    <a:gd name="T53" fmla="*/ 358 h 540"/>
                    <a:gd name="T54" fmla="*/ 68 w 621"/>
                    <a:gd name="T55" fmla="*/ 372 h 540"/>
                    <a:gd name="T56" fmla="*/ 45 w 621"/>
                    <a:gd name="T57" fmla="*/ 426 h 540"/>
                    <a:gd name="T58" fmla="*/ 77 w 621"/>
                    <a:gd name="T59" fmla="*/ 458 h 540"/>
                    <a:gd name="T60" fmla="*/ 77 w 621"/>
                    <a:gd name="T61" fmla="*/ 481 h 540"/>
                    <a:gd name="T62" fmla="*/ 63 w 621"/>
                    <a:gd name="T63" fmla="*/ 513 h 540"/>
                    <a:gd name="T64" fmla="*/ 77 w 621"/>
                    <a:gd name="T65" fmla="*/ 535 h 540"/>
                    <a:gd name="T66" fmla="*/ 108 w 621"/>
                    <a:gd name="T67" fmla="*/ 504 h 540"/>
                    <a:gd name="T68" fmla="*/ 136 w 621"/>
                    <a:gd name="T69" fmla="*/ 485 h 540"/>
                    <a:gd name="T70" fmla="*/ 167 w 621"/>
                    <a:gd name="T71" fmla="*/ 495 h 540"/>
                    <a:gd name="T72" fmla="*/ 163 w 621"/>
                    <a:gd name="T73" fmla="*/ 472 h 540"/>
                    <a:gd name="T74" fmla="*/ 122 w 621"/>
                    <a:gd name="T75" fmla="*/ 445 h 540"/>
                    <a:gd name="T76" fmla="*/ 104 w 621"/>
                    <a:gd name="T77" fmla="*/ 390 h 540"/>
                    <a:gd name="T78" fmla="*/ 158 w 621"/>
                    <a:gd name="T79" fmla="*/ 413 h 540"/>
                    <a:gd name="T80" fmla="*/ 163 w 621"/>
                    <a:gd name="T81" fmla="*/ 422 h 540"/>
                    <a:gd name="T82" fmla="*/ 204 w 621"/>
                    <a:gd name="T83" fmla="*/ 386 h 540"/>
                    <a:gd name="T84" fmla="*/ 285 w 621"/>
                    <a:gd name="T85" fmla="*/ 408 h 540"/>
                    <a:gd name="T86" fmla="*/ 381 w 621"/>
                    <a:gd name="T87" fmla="*/ 463 h 540"/>
                    <a:gd name="T88" fmla="*/ 399 w 621"/>
                    <a:gd name="T89" fmla="*/ 395 h 540"/>
                    <a:gd name="T90" fmla="*/ 485 w 621"/>
                    <a:gd name="T91" fmla="*/ 322 h 540"/>
                    <a:gd name="T92" fmla="*/ 521 w 621"/>
                    <a:gd name="T93" fmla="*/ 318 h 540"/>
                    <a:gd name="T94" fmla="*/ 530 w 621"/>
                    <a:gd name="T95" fmla="*/ 309 h 540"/>
                    <a:gd name="T96" fmla="*/ 544 w 621"/>
                    <a:gd name="T97" fmla="*/ 309 h 540"/>
                    <a:gd name="T98" fmla="*/ 558 w 621"/>
                    <a:gd name="T99" fmla="*/ 304 h 540"/>
                    <a:gd name="T100" fmla="*/ 589 w 621"/>
                    <a:gd name="T101" fmla="*/ 290 h 540"/>
                    <a:gd name="T102" fmla="*/ 603 w 621"/>
                    <a:gd name="T103" fmla="*/ 272 h 540"/>
                    <a:gd name="T104" fmla="*/ 621 w 621"/>
                    <a:gd name="T105" fmla="*/ 263 h 540"/>
                    <a:gd name="T106" fmla="*/ 430 w 621"/>
                    <a:gd name="T107" fmla="*/ 168 h 540"/>
                    <a:gd name="T108" fmla="*/ 571 w 621"/>
                    <a:gd name="T109" fmla="*/ 241 h 540"/>
                    <a:gd name="T110" fmla="*/ 567 w 621"/>
                    <a:gd name="T111" fmla="*/ 245 h 540"/>
                    <a:gd name="T112" fmla="*/ 172 w 621"/>
                    <a:gd name="T113" fmla="*/ 36 h 540"/>
                    <a:gd name="T114" fmla="*/ 181 w 621"/>
                    <a:gd name="T115" fmla="*/ 55 h 540"/>
                    <a:gd name="T116" fmla="*/ 158 w 621"/>
                    <a:gd name="T117" fmla="*/ 9 h 540"/>
                    <a:gd name="T118" fmla="*/ 163 w 621"/>
                    <a:gd name="T119" fmla="*/ 32 h 540"/>
                    <a:gd name="T120" fmla="*/ 13 w 621"/>
                    <a:gd name="T121" fmla="*/ 431 h 540"/>
                    <a:gd name="T122" fmla="*/ 18 w 621"/>
                    <a:gd name="T123" fmla="*/ 449 h 5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21" h="540">
                      <a:moveTo>
                        <a:pt x="4" y="522"/>
                      </a:moveTo>
                      <a:lnTo>
                        <a:pt x="4" y="522"/>
                      </a:lnTo>
                      <a:lnTo>
                        <a:pt x="4" y="522"/>
                      </a:lnTo>
                      <a:lnTo>
                        <a:pt x="4" y="526"/>
                      </a:lnTo>
                      <a:lnTo>
                        <a:pt x="4" y="526"/>
                      </a:lnTo>
                      <a:lnTo>
                        <a:pt x="0" y="526"/>
                      </a:lnTo>
                      <a:lnTo>
                        <a:pt x="0" y="526"/>
                      </a:lnTo>
                      <a:lnTo>
                        <a:pt x="0" y="526"/>
                      </a:lnTo>
                      <a:lnTo>
                        <a:pt x="0" y="522"/>
                      </a:lnTo>
                      <a:lnTo>
                        <a:pt x="0" y="522"/>
                      </a:lnTo>
                      <a:lnTo>
                        <a:pt x="0" y="522"/>
                      </a:lnTo>
                      <a:lnTo>
                        <a:pt x="0" y="522"/>
                      </a:lnTo>
                      <a:lnTo>
                        <a:pt x="4" y="522"/>
                      </a:lnTo>
                      <a:moveTo>
                        <a:pt x="616" y="259"/>
                      </a:moveTo>
                      <a:lnTo>
                        <a:pt x="616" y="259"/>
                      </a:lnTo>
                      <a:lnTo>
                        <a:pt x="616" y="259"/>
                      </a:lnTo>
                      <a:lnTo>
                        <a:pt x="616" y="259"/>
                      </a:lnTo>
                      <a:lnTo>
                        <a:pt x="616" y="259"/>
                      </a:lnTo>
                      <a:lnTo>
                        <a:pt x="612" y="259"/>
                      </a:lnTo>
                      <a:lnTo>
                        <a:pt x="612" y="259"/>
                      </a:lnTo>
                      <a:lnTo>
                        <a:pt x="612" y="259"/>
                      </a:lnTo>
                      <a:lnTo>
                        <a:pt x="612" y="259"/>
                      </a:lnTo>
                      <a:lnTo>
                        <a:pt x="612" y="259"/>
                      </a:lnTo>
                      <a:lnTo>
                        <a:pt x="607" y="259"/>
                      </a:lnTo>
                      <a:lnTo>
                        <a:pt x="603" y="259"/>
                      </a:lnTo>
                      <a:lnTo>
                        <a:pt x="603" y="263"/>
                      </a:lnTo>
                      <a:lnTo>
                        <a:pt x="603" y="263"/>
                      </a:lnTo>
                      <a:lnTo>
                        <a:pt x="603" y="263"/>
                      </a:lnTo>
                      <a:lnTo>
                        <a:pt x="603" y="263"/>
                      </a:lnTo>
                      <a:lnTo>
                        <a:pt x="603" y="263"/>
                      </a:lnTo>
                      <a:lnTo>
                        <a:pt x="598" y="268"/>
                      </a:lnTo>
                      <a:lnTo>
                        <a:pt x="598" y="268"/>
                      </a:lnTo>
                      <a:lnTo>
                        <a:pt x="594" y="272"/>
                      </a:lnTo>
                      <a:lnTo>
                        <a:pt x="589" y="277"/>
                      </a:lnTo>
                      <a:lnTo>
                        <a:pt x="589" y="277"/>
                      </a:lnTo>
                      <a:lnTo>
                        <a:pt x="589" y="277"/>
                      </a:lnTo>
                      <a:lnTo>
                        <a:pt x="594" y="277"/>
                      </a:lnTo>
                      <a:lnTo>
                        <a:pt x="594" y="281"/>
                      </a:lnTo>
                      <a:lnTo>
                        <a:pt x="594" y="281"/>
                      </a:lnTo>
                      <a:lnTo>
                        <a:pt x="589" y="281"/>
                      </a:lnTo>
                      <a:lnTo>
                        <a:pt x="589" y="277"/>
                      </a:lnTo>
                      <a:lnTo>
                        <a:pt x="580" y="277"/>
                      </a:lnTo>
                      <a:lnTo>
                        <a:pt x="576" y="277"/>
                      </a:lnTo>
                      <a:lnTo>
                        <a:pt x="576" y="277"/>
                      </a:lnTo>
                      <a:lnTo>
                        <a:pt x="571" y="277"/>
                      </a:lnTo>
                      <a:lnTo>
                        <a:pt x="571" y="272"/>
                      </a:lnTo>
                      <a:lnTo>
                        <a:pt x="571" y="272"/>
                      </a:lnTo>
                      <a:lnTo>
                        <a:pt x="571" y="272"/>
                      </a:lnTo>
                      <a:lnTo>
                        <a:pt x="571" y="272"/>
                      </a:lnTo>
                      <a:lnTo>
                        <a:pt x="567" y="272"/>
                      </a:lnTo>
                      <a:lnTo>
                        <a:pt x="567" y="272"/>
                      </a:lnTo>
                      <a:lnTo>
                        <a:pt x="567" y="268"/>
                      </a:lnTo>
                      <a:lnTo>
                        <a:pt x="567" y="268"/>
                      </a:lnTo>
                      <a:lnTo>
                        <a:pt x="571" y="268"/>
                      </a:lnTo>
                      <a:lnTo>
                        <a:pt x="576" y="272"/>
                      </a:lnTo>
                      <a:lnTo>
                        <a:pt x="580" y="272"/>
                      </a:lnTo>
                      <a:lnTo>
                        <a:pt x="576" y="268"/>
                      </a:lnTo>
                      <a:lnTo>
                        <a:pt x="571" y="263"/>
                      </a:lnTo>
                      <a:lnTo>
                        <a:pt x="571" y="259"/>
                      </a:lnTo>
                      <a:lnTo>
                        <a:pt x="567" y="250"/>
                      </a:lnTo>
                      <a:lnTo>
                        <a:pt x="567" y="245"/>
                      </a:lnTo>
                      <a:lnTo>
                        <a:pt x="567" y="245"/>
                      </a:lnTo>
                      <a:lnTo>
                        <a:pt x="562" y="245"/>
                      </a:lnTo>
                      <a:lnTo>
                        <a:pt x="562" y="241"/>
                      </a:lnTo>
                      <a:lnTo>
                        <a:pt x="562" y="241"/>
                      </a:lnTo>
                      <a:lnTo>
                        <a:pt x="562" y="236"/>
                      </a:lnTo>
                      <a:lnTo>
                        <a:pt x="562" y="236"/>
                      </a:lnTo>
                      <a:lnTo>
                        <a:pt x="558" y="231"/>
                      </a:lnTo>
                      <a:lnTo>
                        <a:pt x="553" y="227"/>
                      </a:lnTo>
                      <a:lnTo>
                        <a:pt x="548" y="222"/>
                      </a:lnTo>
                      <a:lnTo>
                        <a:pt x="548" y="218"/>
                      </a:lnTo>
                      <a:lnTo>
                        <a:pt x="544" y="213"/>
                      </a:lnTo>
                      <a:lnTo>
                        <a:pt x="544" y="213"/>
                      </a:lnTo>
                      <a:lnTo>
                        <a:pt x="544" y="213"/>
                      </a:lnTo>
                      <a:lnTo>
                        <a:pt x="548" y="209"/>
                      </a:lnTo>
                      <a:lnTo>
                        <a:pt x="548" y="209"/>
                      </a:lnTo>
                      <a:lnTo>
                        <a:pt x="548" y="204"/>
                      </a:lnTo>
                      <a:lnTo>
                        <a:pt x="548" y="200"/>
                      </a:lnTo>
                      <a:lnTo>
                        <a:pt x="548" y="200"/>
                      </a:lnTo>
                      <a:lnTo>
                        <a:pt x="548" y="195"/>
                      </a:lnTo>
                      <a:lnTo>
                        <a:pt x="553" y="191"/>
                      </a:lnTo>
                      <a:lnTo>
                        <a:pt x="553" y="186"/>
                      </a:lnTo>
                      <a:lnTo>
                        <a:pt x="562" y="173"/>
                      </a:lnTo>
                      <a:lnTo>
                        <a:pt x="562" y="173"/>
                      </a:lnTo>
                      <a:lnTo>
                        <a:pt x="562" y="163"/>
                      </a:lnTo>
                      <a:lnTo>
                        <a:pt x="562" y="163"/>
                      </a:lnTo>
                      <a:lnTo>
                        <a:pt x="567" y="154"/>
                      </a:lnTo>
                      <a:lnTo>
                        <a:pt x="571" y="150"/>
                      </a:lnTo>
                      <a:lnTo>
                        <a:pt x="571" y="145"/>
                      </a:lnTo>
                      <a:lnTo>
                        <a:pt x="571" y="141"/>
                      </a:lnTo>
                      <a:lnTo>
                        <a:pt x="567" y="141"/>
                      </a:lnTo>
                      <a:lnTo>
                        <a:pt x="567" y="136"/>
                      </a:lnTo>
                      <a:lnTo>
                        <a:pt x="567" y="136"/>
                      </a:lnTo>
                      <a:lnTo>
                        <a:pt x="567" y="136"/>
                      </a:lnTo>
                      <a:lnTo>
                        <a:pt x="562" y="141"/>
                      </a:lnTo>
                      <a:lnTo>
                        <a:pt x="562" y="141"/>
                      </a:lnTo>
                      <a:lnTo>
                        <a:pt x="562" y="145"/>
                      </a:lnTo>
                      <a:lnTo>
                        <a:pt x="558" y="145"/>
                      </a:lnTo>
                      <a:lnTo>
                        <a:pt x="553" y="154"/>
                      </a:lnTo>
                      <a:lnTo>
                        <a:pt x="553" y="159"/>
                      </a:lnTo>
                      <a:lnTo>
                        <a:pt x="553" y="159"/>
                      </a:lnTo>
                      <a:lnTo>
                        <a:pt x="548" y="163"/>
                      </a:lnTo>
                      <a:lnTo>
                        <a:pt x="539" y="168"/>
                      </a:lnTo>
                      <a:lnTo>
                        <a:pt x="539" y="168"/>
                      </a:lnTo>
                      <a:lnTo>
                        <a:pt x="530" y="182"/>
                      </a:lnTo>
                      <a:lnTo>
                        <a:pt x="521" y="195"/>
                      </a:lnTo>
                      <a:lnTo>
                        <a:pt x="517" y="195"/>
                      </a:lnTo>
                      <a:lnTo>
                        <a:pt x="512" y="195"/>
                      </a:lnTo>
                      <a:lnTo>
                        <a:pt x="499" y="195"/>
                      </a:lnTo>
                      <a:lnTo>
                        <a:pt x="485" y="195"/>
                      </a:lnTo>
                      <a:lnTo>
                        <a:pt x="480" y="195"/>
                      </a:lnTo>
                      <a:lnTo>
                        <a:pt x="480" y="195"/>
                      </a:lnTo>
                      <a:lnTo>
                        <a:pt x="476" y="191"/>
                      </a:lnTo>
                      <a:lnTo>
                        <a:pt x="476" y="191"/>
                      </a:lnTo>
                      <a:lnTo>
                        <a:pt x="471" y="191"/>
                      </a:lnTo>
                      <a:lnTo>
                        <a:pt x="471" y="186"/>
                      </a:lnTo>
                      <a:lnTo>
                        <a:pt x="471" y="186"/>
                      </a:lnTo>
                      <a:lnTo>
                        <a:pt x="467" y="186"/>
                      </a:lnTo>
                      <a:lnTo>
                        <a:pt x="467" y="182"/>
                      </a:lnTo>
                      <a:lnTo>
                        <a:pt x="467" y="177"/>
                      </a:lnTo>
                      <a:lnTo>
                        <a:pt x="467" y="173"/>
                      </a:lnTo>
                      <a:lnTo>
                        <a:pt x="467" y="173"/>
                      </a:lnTo>
                      <a:lnTo>
                        <a:pt x="462" y="173"/>
                      </a:lnTo>
                      <a:lnTo>
                        <a:pt x="462" y="177"/>
                      </a:lnTo>
                      <a:lnTo>
                        <a:pt x="462" y="182"/>
                      </a:lnTo>
                      <a:lnTo>
                        <a:pt x="462" y="182"/>
                      </a:lnTo>
                      <a:lnTo>
                        <a:pt x="458" y="186"/>
                      </a:lnTo>
                      <a:lnTo>
                        <a:pt x="458" y="186"/>
                      </a:lnTo>
                      <a:lnTo>
                        <a:pt x="458" y="186"/>
                      </a:lnTo>
                      <a:lnTo>
                        <a:pt x="458" y="186"/>
                      </a:lnTo>
                      <a:lnTo>
                        <a:pt x="453" y="186"/>
                      </a:lnTo>
                      <a:lnTo>
                        <a:pt x="453" y="177"/>
                      </a:lnTo>
                      <a:lnTo>
                        <a:pt x="458" y="177"/>
                      </a:lnTo>
                      <a:lnTo>
                        <a:pt x="458" y="177"/>
                      </a:lnTo>
                      <a:lnTo>
                        <a:pt x="458" y="177"/>
                      </a:lnTo>
                      <a:lnTo>
                        <a:pt x="458" y="177"/>
                      </a:lnTo>
                      <a:lnTo>
                        <a:pt x="458" y="173"/>
                      </a:lnTo>
                      <a:lnTo>
                        <a:pt x="453" y="173"/>
                      </a:lnTo>
                      <a:lnTo>
                        <a:pt x="444" y="173"/>
                      </a:lnTo>
                      <a:lnTo>
                        <a:pt x="440" y="173"/>
                      </a:lnTo>
                      <a:lnTo>
                        <a:pt x="440" y="173"/>
                      </a:lnTo>
                      <a:lnTo>
                        <a:pt x="435" y="177"/>
                      </a:lnTo>
                      <a:lnTo>
                        <a:pt x="435" y="177"/>
                      </a:lnTo>
                      <a:lnTo>
                        <a:pt x="421" y="177"/>
                      </a:lnTo>
                      <a:lnTo>
                        <a:pt x="421" y="177"/>
                      </a:lnTo>
                      <a:lnTo>
                        <a:pt x="421" y="177"/>
                      </a:lnTo>
                      <a:lnTo>
                        <a:pt x="417" y="177"/>
                      </a:lnTo>
                      <a:lnTo>
                        <a:pt x="417" y="177"/>
                      </a:lnTo>
                      <a:lnTo>
                        <a:pt x="417" y="177"/>
                      </a:lnTo>
                      <a:lnTo>
                        <a:pt x="417" y="173"/>
                      </a:lnTo>
                      <a:lnTo>
                        <a:pt x="412" y="173"/>
                      </a:lnTo>
                      <a:lnTo>
                        <a:pt x="412" y="168"/>
                      </a:lnTo>
                      <a:lnTo>
                        <a:pt x="412" y="168"/>
                      </a:lnTo>
                      <a:lnTo>
                        <a:pt x="412" y="168"/>
                      </a:lnTo>
                      <a:lnTo>
                        <a:pt x="421" y="168"/>
                      </a:lnTo>
                      <a:lnTo>
                        <a:pt x="421" y="168"/>
                      </a:lnTo>
                      <a:lnTo>
                        <a:pt x="399" y="159"/>
                      </a:lnTo>
                      <a:lnTo>
                        <a:pt x="385" y="150"/>
                      </a:lnTo>
                      <a:lnTo>
                        <a:pt x="385" y="150"/>
                      </a:lnTo>
                      <a:lnTo>
                        <a:pt x="381" y="150"/>
                      </a:lnTo>
                      <a:lnTo>
                        <a:pt x="381" y="145"/>
                      </a:lnTo>
                      <a:lnTo>
                        <a:pt x="381" y="145"/>
                      </a:lnTo>
                      <a:lnTo>
                        <a:pt x="381" y="141"/>
                      </a:lnTo>
                      <a:lnTo>
                        <a:pt x="376" y="141"/>
                      </a:lnTo>
                      <a:lnTo>
                        <a:pt x="372" y="141"/>
                      </a:lnTo>
                      <a:lnTo>
                        <a:pt x="367" y="136"/>
                      </a:lnTo>
                      <a:lnTo>
                        <a:pt x="367" y="136"/>
                      </a:lnTo>
                      <a:lnTo>
                        <a:pt x="367" y="136"/>
                      </a:lnTo>
                      <a:lnTo>
                        <a:pt x="358" y="127"/>
                      </a:lnTo>
                      <a:lnTo>
                        <a:pt x="349" y="123"/>
                      </a:lnTo>
                      <a:lnTo>
                        <a:pt x="344" y="118"/>
                      </a:lnTo>
                      <a:lnTo>
                        <a:pt x="340" y="114"/>
                      </a:lnTo>
                      <a:lnTo>
                        <a:pt x="335" y="109"/>
                      </a:lnTo>
                      <a:lnTo>
                        <a:pt x="317" y="91"/>
                      </a:lnTo>
                      <a:lnTo>
                        <a:pt x="313" y="82"/>
                      </a:lnTo>
                      <a:lnTo>
                        <a:pt x="308" y="82"/>
                      </a:lnTo>
                      <a:lnTo>
                        <a:pt x="308" y="77"/>
                      </a:lnTo>
                      <a:lnTo>
                        <a:pt x="299" y="64"/>
                      </a:lnTo>
                      <a:lnTo>
                        <a:pt x="272" y="27"/>
                      </a:lnTo>
                      <a:lnTo>
                        <a:pt x="267" y="23"/>
                      </a:lnTo>
                      <a:lnTo>
                        <a:pt x="258" y="18"/>
                      </a:lnTo>
                      <a:lnTo>
                        <a:pt x="254" y="14"/>
                      </a:lnTo>
                      <a:lnTo>
                        <a:pt x="249" y="9"/>
                      </a:lnTo>
                      <a:lnTo>
                        <a:pt x="249" y="5"/>
                      </a:lnTo>
                      <a:lnTo>
                        <a:pt x="249" y="5"/>
                      </a:lnTo>
                      <a:lnTo>
                        <a:pt x="249" y="5"/>
                      </a:lnTo>
                      <a:lnTo>
                        <a:pt x="245" y="0"/>
                      </a:lnTo>
                      <a:lnTo>
                        <a:pt x="245" y="0"/>
                      </a:lnTo>
                      <a:lnTo>
                        <a:pt x="240" y="0"/>
                      </a:lnTo>
                      <a:lnTo>
                        <a:pt x="240" y="0"/>
                      </a:lnTo>
                      <a:lnTo>
                        <a:pt x="240" y="5"/>
                      </a:lnTo>
                      <a:lnTo>
                        <a:pt x="240" y="5"/>
                      </a:lnTo>
                      <a:lnTo>
                        <a:pt x="240" y="9"/>
                      </a:lnTo>
                      <a:lnTo>
                        <a:pt x="240" y="9"/>
                      </a:lnTo>
                      <a:lnTo>
                        <a:pt x="235" y="9"/>
                      </a:lnTo>
                      <a:lnTo>
                        <a:pt x="235" y="9"/>
                      </a:lnTo>
                      <a:lnTo>
                        <a:pt x="235" y="14"/>
                      </a:lnTo>
                      <a:lnTo>
                        <a:pt x="231" y="14"/>
                      </a:lnTo>
                      <a:lnTo>
                        <a:pt x="226" y="14"/>
                      </a:lnTo>
                      <a:lnTo>
                        <a:pt x="222" y="14"/>
                      </a:lnTo>
                      <a:lnTo>
                        <a:pt x="222" y="14"/>
                      </a:lnTo>
                      <a:lnTo>
                        <a:pt x="222" y="14"/>
                      </a:lnTo>
                      <a:lnTo>
                        <a:pt x="222" y="14"/>
                      </a:lnTo>
                      <a:lnTo>
                        <a:pt x="222" y="9"/>
                      </a:lnTo>
                      <a:lnTo>
                        <a:pt x="222" y="9"/>
                      </a:lnTo>
                      <a:lnTo>
                        <a:pt x="217" y="9"/>
                      </a:lnTo>
                      <a:lnTo>
                        <a:pt x="217" y="9"/>
                      </a:lnTo>
                      <a:lnTo>
                        <a:pt x="217" y="14"/>
                      </a:lnTo>
                      <a:lnTo>
                        <a:pt x="217" y="14"/>
                      </a:lnTo>
                      <a:lnTo>
                        <a:pt x="217" y="18"/>
                      </a:lnTo>
                      <a:lnTo>
                        <a:pt x="217" y="23"/>
                      </a:lnTo>
                      <a:lnTo>
                        <a:pt x="217" y="23"/>
                      </a:lnTo>
                      <a:lnTo>
                        <a:pt x="217" y="27"/>
                      </a:lnTo>
                      <a:lnTo>
                        <a:pt x="217" y="27"/>
                      </a:lnTo>
                      <a:lnTo>
                        <a:pt x="213" y="27"/>
                      </a:lnTo>
                      <a:lnTo>
                        <a:pt x="213" y="32"/>
                      </a:lnTo>
                      <a:lnTo>
                        <a:pt x="213" y="32"/>
                      </a:lnTo>
                      <a:lnTo>
                        <a:pt x="213" y="32"/>
                      </a:lnTo>
                      <a:lnTo>
                        <a:pt x="213" y="36"/>
                      </a:lnTo>
                      <a:lnTo>
                        <a:pt x="213" y="41"/>
                      </a:lnTo>
                      <a:lnTo>
                        <a:pt x="213" y="46"/>
                      </a:lnTo>
                      <a:lnTo>
                        <a:pt x="226" y="73"/>
                      </a:lnTo>
                      <a:lnTo>
                        <a:pt x="226" y="82"/>
                      </a:lnTo>
                      <a:lnTo>
                        <a:pt x="231" y="100"/>
                      </a:lnTo>
                      <a:lnTo>
                        <a:pt x="231" y="114"/>
                      </a:lnTo>
                      <a:lnTo>
                        <a:pt x="231" y="118"/>
                      </a:lnTo>
                      <a:lnTo>
                        <a:pt x="231" y="141"/>
                      </a:lnTo>
                      <a:lnTo>
                        <a:pt x="222" y="159"/>
                      </a:lnTo>
                      <a:lnTo>
                        <a:pt x="222" y="163"/>
                      </a:lnTo>
                      <a:lnTo>
                        <a:pt x="222" y="191"/>
                      </a:lnTo>
                      <a:lnTo>
                        <a:pt x="222" y="195"/>
                      </a:lnTo>
                      <a:lnTo>
                        <a:pt x="222" y="200"/>
                      </a:lnTo>
                      <a:lnTo>
                        <a:pt x="222" y="209"/>
                      </a:lnTo>
                      <a:lnTo>
                        <a:pt x="217" y="213"/>
                      </a:lnTo>
                      <a:lnTo>
                        <a:pt x="217" y="213"/>
                      </a:lnTo>
                      <a:lnTo>
                        <a:pt x="208" y="218"/>
                      </a:lnTo>
                      <a:lnTo>
                        <a:pt x="208" y="222"/>
                      </a:lnTo>
                      <a:lnTo>
                        <a:pt x="208" y="222"/>
                      </a:lnTo>
                      <a:lnTo>
                        <a:pt x="204" y="222"/>
                      </a:lnTo>
                      <a:lnTo>
                        <a:pt x="199" y="222"/>
                      </a:lnTo>
                      <a:lnTo>
                        <a:pt x="199" y="222"/>
                      </a:lnTo>
                      <a:lnTo>
                        <a:pt x="195" y="227"/>
                      </a:lnTo>
                      <a:lnTo>
                        <a:pt x="195" y="231"/>
                      </a:lnTo>
                      <a:lnTo>
                        <a:pt x="195" y="236"/>
                      </a:lnTo>
                      <a:lnTo>
                        <a:pt x="190" y="236"/>
                      </a:lnTo>
                      <a:lnTo>
                        <a:pt x="195" y="241"/>
                      </a:lnTo>
                      <a:lnTo>
                        <a:pt x="195" y="245"/>
                      </a:lnTo>
                      <a:lnTo>
                        <a:pt x="195" y="250"/>
                      </a:lnTo>
                      <a:lnTo>
                        <a:pt x="195" y="250"/>
                      </a:lnTo>
                      <a:lnTo>
                        <a:pt x="199" y="254"/>
                      </a:lnTo>
                      <a:lnTo>
                        <a:pt x="195" y="259"/>
                      </a:lnTo>
                      <a:lnTo>
                        <a:pt x="195" y="259"/>
                      </a:lnTo>
                      <a:lnTo>
                        <a:pt x="195" y="263"/>
                      </a:lnTo>
                      <a:lnTo>
                        <a:pt x="195" y="263"/>
                      </a:lnTo>
                      <a:lnTo>
                        <a:pt x="199" y="272"/>
                      </a:lnTo>
                      <a:lnTo>
                        <a:pt x="204" y="277"/>
                      </a:lnTo>
                      <a:lnTo>
                        <a:pt x="204" y="281"/>
                      </a:lnTo>
                      <a:lnTo>
                        <a:pt x="199" y="286"/>
                      </a:lnTo>
                      <a:lnTo>
                        <a:pt x="199" y="295"/>
                      </a:lnTo>
                      <a:lnTo>
                        <a:pt x="195" y="295"/>
                      </a:lnTo>
                      <a:lnTo>
                        <a:pt x="190" y="304"/>
                      </a:lnTo>
                      <a:lnTo>
                        <a:pt x="181" y="309"/>
                      </a:lnTo>
                      <a:lnTo>
                        <a:pt x="181" y="313"/>
                      </a:lnTo>
                      <a:lnTo>
                        <a:pt x="181" y="313"/>
                      </a:lnTo>
                      <a:lnTo>
                        <a:pt x="176" y="313"/>
                      </a:lnTo>
                      <a:lnTo>
                        <a:pt x="176" y="313"/>
                      </a:lnTo>
                      <a:lnTo>
                        <a:pt x="172" y="309"/>
                      </a:lnTo>
                      <a:lnTo>
                        <a:pt x="172" y="309"/>
                      </a:lnTo>
                      <a:lnTo>
                        <a:pt x="167" y="309"/>
                      </a:lnTo>
                      <a:lnTo>
                        <a:pt x="163" y="309"/>
                      </a:lnTo>
                      <a:lnTo>
                        <a:pt x="163" y="309"/>
                      </a:lnTo>
                      <a:lnTo>
                        <a:pt x="163" y="304"/>
                      </a:lnTo>
                      <a:lnTo>
                        <a:pt x="163" y="304"/>
                      </a:lnTo>
                      <a:lnTo>
                        <a:pt x="163" y="299"/>
                      </a:lnTo>
                      <a:lnTo>
                        <a:pt x="163" y="299"/>
                      </a:lnTo>
                      <a:lnTo>
                        <a:pt x="158" y="299"/>
                      </a:lnTo>
                      <a:lnTo>
                        <a:pt x="154" y="304"/>
                      </a:lnTo>
                      <a:lnTo>
                        <a:pt x="145" y="304"/>
                      </a:lnTo>
                      <a:lnTo>
                        <a:pt x="140" y="304"/>
                      </a:lnTo>
                      <a:lnTo>
                        <a:pt x="140" y="304"/>
                      </a:lnTo>
                      <a:lnTo>
                        <a:pt x="140" y="304"/>
                      </a:lnTo>
                      <a:lnTo>
                        <a:pt x="140" y="299"/>
                      </a:lnTo>
                      <a:lnTo>
                        <a:pt x="131" y="299"/>
                      </a:lnTo>
                      <a:lnTo>
                        <a:pt x="131" y="295"/>
                      </a:lnTo>
                      <a:lnTo>
                        <a:pt x="127" y="295"/>
                      </a:lnTo>
                      <a:lnTo>
                        <a:pt x="127" y="290"/>
                      </a:lnTo>
                      <a:lnTo>
                        <a:pt x="117" y="286"/>
                      </a:lnTo>
                      <a:lnTo>
                        <a:pt x="113" y="286"/>
                      </a:lnTo>
                      <a:lnTo>
                        <a:pt x="113" y="286"/>
                      </a:lnTo>
                      <a:lnTo>
                        <a:pt x="113" y="281"/>
                      </a:lnTo>
                      <a:lnTo>
                        <a:pt x="113" y="281"/>
                      </a:lnTo>
                      <a:lnTo>
                        <a:pt x="108" y="281"/>
                      </a:lnTo>
                      <a:lnTo>
                        <a:pt x="108" y="281"/>
                      </a:lnTo>
                      <a:lnTo>
                        <a:pt x="108" y="286"/>
                      </a:lnTo>
                      <a:lnTo>
                        <a:pt x="108" y="286"/>
                      </a:lnTo>
                      <a:lnTo>
                        <a:pt x="108" y="286"/>
                      </a:lnTo>
                      <a:lnTo>
                        <a:pt x="108" y="286"/>
                      </a:lnTo>
                      <a:lnTo>
                        <a:pt x="104" y="290"/>
                      </a:lnTo>
                      <a:lnTo>
                        <a:pt x="99" y="290"/>
                      </a:lnTo>
                      <a:lnTo>
                        <a:pt x="95" y="299"/>
                      </a:lnTo>
                      <a:lnTo>
                        <a:pt x="99" y="304"/>
                      </a:lnTo>
                      <a:lnTo>
                        <a:pt x="99" y="309"/>
                      </a:lnTo>
                      <a:lnTo>
                        <a:pt x="104" y="309"/>
                      </a:lnTo>
                      <a:lnTo>
                        <a:pt x="108" y="313"/>
                      </a:lnTo>
                      <a:lnTo>
                        <a:pt x="113" y="318"/>
                      </a:lnTo>
                      <a:lnTo>
                        <a:pt x="113" y="322"/>
                      </a:lnTo>
                      <a:lnTo>
                        <a:pt x="113" y="327"/>
                      </a:lnTo>
                      <a:lnTo>
                        <a:pt x="113" y="327"/>
                      </a:lnTo>
                      <a:lnTo>
                        <a:pt x="117" y="327"/>
                      </a:lnTo>
                      <a:lnTo>
                        <a:pt x="113" y="331"/>
                      </a:lnTo>
                      <a:lnTo>
                        <a:pt x="113" y="331"/>
                      </a:lnTo>
                      <a:lnTo>
                        <a:pt x="108" y="336"/>
                      </a:lnTo>
                      <a:lnTo>
                        <a:pt x="104" y="345"/>
                      </a:lnTo>
                      <a:lnTo>
                        <a:pt x="99" y="345"/>
                      </a:lnTo>
                      <a:lnTo>
                        <a:pt x="99" y="349"/>
                      </a:lnTo>
                      <a:lnTo>
                        <a:pt x="99" y="354"/>
                      </a:lnTo>
                      <a:lnTo>
                        <a:pt x="95" y="354"/>
                      </a:lnTo>
                      <a:lnTo>
                        <a:pt x="95" y="354"/>
                      </a:lnTo>
                      <a:lnTo>
                        <a:pt x="95" y="358"/>
                      </a:lnTo>
                      <a:lnTo>
                        <a:pt x="95" y="363"/>
                      </a:lnTo>
                      <a:lnTo>
                        <a:pt x="90" y="363"/>
                      </a:lnTo>
                      <a:lnTo>
                        <a:pt x="90" y="363"/>
                      </a:lnTo>
                      <a:lnTo>
                        <a:pt x="90" y="358"/>
                      </a:lnTo>
                      <a:lnTo>
                        <a:pt x="86" y="358"/>
                      </a:lnTo>
                      <a:lnTo>
                        <a:pt x="86" y="354"/>
                      </a:lnTo>
                      <a:lnTo>
                        <a:pt x="81" y="354"/>
                      </a:lnTo>
                      <a:lnTo>
                        <a:pt x="81" y="358"/>
                      </a:lnTo>
                      <a:lnTo>
                        <a:pt x="77" y="363"/>
                      </a:lnTo>
                      <a:lnTo>
                        <a:pt x="77" y="363"/>
                      </a:lnTo>
                      <a:lnTo>
                        <a:pt x="77" y="363"/>
                      </a:lnTo>
                      <a:lnTo>
                        <a:pt x="77" y="363"/>
                      </a:lnTo>
                      <a:lnTo>
                        <a:pt x="77" y="363"/>
                      </a:lnTo>
                      <a:lnTo>
                        <a:pt x="72" y="368"/>
                      </a:lnTo>
                      <a:lnTo>
                        <a:pt x="72" y="372"/>
                      </a:lnTo>
                      <a:lnTo>
                        <a:pt x="68" y="372"/>
                      </a:lnTo>
                      <a:lnTo>
                        <a:pt x="68" y="372"/>
                      </a:lnTo>
                      <a:lnTo>
                        <a:pt x="59" y="372"/>
                      </a:lnTo>
                      <a:lnTo>
                        <a:pt x="54" y="377"/>
                      </a:lnTo>
                      <a:lnTo>
                        <a:pt x="49" y="381"/>
                      </a:lnTo>
                      <a:lnTo>
                        <a:pt x="49" y="386"/>
                      </a:lnTo>
                      <a:lnTo>
                        <a:pt x="49" y="395"/>
                      </a:lnTo>
                      <a:lnTo>
                        <a:pt x="49" y="399"/>
                      </a:lnTo>
                      <a:lnTo>
                        <a:pt x="49" y="404"/>
                      </a:lnTo>
                      <a:lnTo>
                        <a:pt x="49" y="408"/>
                      </a:lnTo>
                      <a:lnTo>
                        <a:pt x="45" y="417"/>
                      </a:lnTo>
                      <a:lnTo>
                        <a:pt x="45" y="417"/>
                      </a:lnTo>
                      <a:lnTo>
                        <a:pt x="40" y="422"/>
                      </a:lnTo>
                      <a:lnTo>
                        <a:pt x="45" y="426"/>
                      </a:lnTo>
                      <a:lnTo>
                        <a:pt x="45" y="431"/>
                      </a:lnTo>
                      <a:lnTo>
                        <a:pt x="45" y="431"/>
                      </a:lnTo>
                      <a:lnTo>
                        <a:pt x="49" y="436"/>
                      </a:lnTo>
                      <a:lnTo>
                        <a:pt x="54" y="436"/>
                      </a:lnTo>
                      <a:lnTo>
                        <a:pt x="54" y="436"/>
                      </a:lnTo>
                      <a:lnTo>
                        <a:pt x="54" y="440"/>
                      </a:lnTo>
                      <a:lnTo>
                        <a:pt x="54" y="440"/>
                      </a:lnTo>
                      <a:lnTo>
                        <a:pt x="54" y="440"/>
                      </a:lnTo>
                      <a:lnTo>
                        <a:pt x="59" y="445"/>
                      </a:lnTo>
                      <a:lnTo>
                        <a:pt x="68" y="449"/>
                      </a:lnTo>
                      <a:lnTo>
                        <a:pt x="72" y="449"/>
                      </a:lnTo>
                      <a:lnTo>
                        <a:pt x="77" y="458"/>
                      </a:lnTo>
                      <a:lnTo>
                        <a:pt x="81" y="463"/>
                      </a:lnTo>
                      <a:lnTo>
                        <a:pt x="77" y="467"/>
                      </a:lnTo>
                      <a:lnTo>
                        <a:pt x="77" y="467"/>
                      </a:lnTo>
                      <a:lnTo>
                        <a:pt x="81" y="472"/>
                      </a:lnTo>
                      <a:lnTo>
                        <a:pt x="81" y="472"/>
                      </a:lnTo>
                      <a:lnTo>
                        <a:pt x="81" y="472"/>
                      </a:lnTo>
                      <a:lnTo>
                        <a:pt x="81" y="476"/>
                      </a:lnTo>
                      <a:lnTo>
                        <a:pt x="81" y="476"/>
                      </a:lnTo>
                      <a:lnTo>
                        <a:pt x="77" y="476"/>
                      </a:lnTo>
                      <a:lnTo>
                        <a:pt x="77" y="476"/>
                      </a:lnTo>
                      <a:lnTo>
                        <a:pt x="77" y="476"/>
                      </a:lnTo>
                      <a:lnTo>
                        <a:pt x="77" y="481"/>
                      </a:lnTo>
                      <a:lnTo>
                        <a:pt x="77" y="481"/>
                      </a:lnTo>
                      <a:lnTo>
                        <a:pt x="77" y="481"/>
                      </a:lnTo>
                      <a:lnTo>
                        <a:pt x="77" y="485"/>
                      </a:lnTo>
                      <a:lnTo>
                        <a:pt x="77" y="485"/>
                      </a:lnTo>
                      <a:lnTo>
                        <a:pt x="77" y="485"/>
                      </a:lnTo>
                      <a:lnTo>
                        <a:pt x="77" y="485"/>
                      </a:lnTo>
                      <a:lnTo>
                        <a:pt x="72" y="485"/>
                      </a:lnTo>
                      <a:lnTo>
                        <a:pt x="72" y="485"/>
                      </a:lnTo>
                      <a:lnTo>
                        <a:pt x="72" y="495"/>
                      </a:lnTo>
                      <a:lnTo>
                        <a:pt x="68" y="499"/>
                      </a:lnTo>
                      <a:lnTo>
                        <a:pt x="68" y="508"/>
                      </a:lnTo>
                      <a:lnTo>
                        <a:pt x="63" y="513"/>
                      </a:lnTo>
                      <a:lnTo>
                        <a:pt x="63" y="517"/>
                      </a:lnTo>
                      <a:lnTo>
                        <a:pt x="63" y="517"/>
                      </a:lnTo>
                      <a:lnTo>
                        <a:pt x="68" y="526"/>
                      </a:lnTo>
                      <a:lnTo>
                        <a:pt x="68" y="531"/>
                      </a:lnTo>
                      <a:lnTo>
                        <a:pt x="68" y="535"/>
                      </a:lnTo>
                      <a:lnTo>
                        <a:pt x="72" y="535"/>
                      </a:lnTo>
                      <a:lnTo>
                        <a:pt x="72" y="535"/>
                      </a:lnTo>
                      <a:lnTo>
                        <a:pt x="72" y="535"/>
                      </a:lnTo>
                      <a:lnTo>
                        <a:pt x="77" y="535"/>
                      </a:lnTo>
                      <a:lnTo>
                        <a:pt x="77" y="535"/>
                      </a:lnTo>
                      <a:lnTo>
                        <a:pt x="77" y="535"/>
                      </a:lnTo>
                      <a:lnTo>
                        <a:pt x="77" y="535"/>
                      </a:lnTo>
                      <a:lnTo>
                        <a:pt x="81" y="540"/>
                      </a:lnTo>
                      <a:lnTo>
                        <a:pt x="86" y="540"/>
                      </a:lnTo>
                      <a:lnTo>
                        <a:pt x="86" y="535"/>
                      </a:lnTo>
                      <a:lnTo>
                        <a:pt x="86" y="535"/>
                      </a:lnTo>
                      <a:lnTo>
                        <a:pt x="90" y="531"/>
                      </a:lnTo>
                      <a:lnTo>
                        <a:pt x="90" y="531"/>
                      </a:lnTo>
                      <a:lnTo>
                        <a:pt x="90" y="526"/>
                      </a:lnTo>
                      <a:lnTo>
                        <a:pt x="104" y="526"/>
                      </a:lnTo>
                      <a:lnTo>
                        <a:pt x="108" y="522"/>
                      </a:lnTo>
                      <a:lnTo>
                        <a:pt x="108" y="517"/>
                      </a:lnTo>
                      <a:lnTo>
                        <a:pt x="108" y="508"/>
                      </a:lnTo>
                      <a:lnTo>
                        <a:pt x="108" y="504"/>
                      </a:lnTo>
                      <a:lnTo>
                        <a:pt x="113" y="504"/>
                      </a:lnTo>
                      <a:lnTo>
                        <a:pt x="117" y="499"/>
                      </a:lnTo>
                      <a:lnTo>
                        <a:pt x="117" y="499"/>
                      </a:lnTo>
                      <a:lnTo>
                        <a:pt x="117" y="499"/>
                      </a:lnTo>
                      <a:lnTo>
                        <a:pt x="122" y="495"/>
                      </a:lnTo>
                      <a:lnTo>
                        <a:pt x="127" y="495"/>
                      </a:lnTo>
                      <a:lnTo>
                        <a:pt x="127" y="485"/>
                      </a:lnTo>
                      <a:lnTo>
                        <a:pt x="127" y="485"/>
                      </a:lnTo>
                      <a:lnTo>
                        <a:pt x="131" y="485"/>
                      </a:lnTo>
                      <a:lnTo>
                        <a:pt x="131" y="481"/>
                      </a:lnTo>
                      <a:lnTo>
                        <a:pt x="136" y="485"/>
                      </a:lnTo>
                      <a:lnTo>
                        <a:pt x="136" y="485"/>
                      </a:lnTo>
                      <a:lnTo>
                        <a:pt x="136" y="485"/>
                      </a:lnTo>
                      <a:lnTo>
                        <a:pt x="136" y="490"/>
                      </a:lnTo>
                      <a:lnTo>
                        <a:pt x="136" y="490"/>
                      </a:lnTo>
                      <a:lnTo>
                        <a:pt x="136" y="490"/>
                      </a:lnTo>
                      <a:lnTo>
                        <a:pt x="136" y="495"/>
                      </a:lnTo>
                      <a:lnTo>
                        <a:pt x="136" y="495"/>
                      </a:lnTo>
                      <a:lnTo>
                        <a:pt x="140" y="490"/>
                      </a:lnTo>
                      <a:lnTo>
                        <a:pt x="145" y="490"/>
                      </a:lnTo>
                      <a:lnTo>
                        <a:pt x="149" y="490"/>
                      </a:lnTo>
                      <a:lnTo>
                        <a:pt x="158" y="495"/>
                      </a:lnTo>
                      <a:lnTo>
                        <a:pt x="163" y="499"/>
                      </a:lnTo>
                      <a:lnTo>
                        <a:pt x="167" y="495"/>
                      </a:lnTo>
                      <a:lnTo>
                        <a:pt x="172" y="490"/>
                      </a:lnTo>
                      <a:lnTo>
                        <a:pt x="176" y="490"/>
                      </a:lnTo>
                      <a:lnTo>
                        <a:pt x="176" y="490"/>
                      </a:lnTo>
                      <a:lnTo>
                        <a:pt x="181" y="485"/>
                      </a:lnTo>
                      <a:lnTo>
                        <a:pt x="181" y="485"/>
                      </a:lnTo>
                      <a:lnTo>
                        <a:pt x="181" y="485"/>
                      </a:lnTo>
                      <a:lnTo>
                        <a:pt x="172" y="476"/>
                      </a:lnTo>
                      <a:lnTo>
                        <a:pt x="172" y="476"/>
                      </a:lnTo>
                      <a:lnTo>
                        <a:pt x="167" y="476"/>
                      </a:lnTo>
                      <a:lnTo>
                        <a:pt x="167" y="476"/>
                      </a:lnTo>
                      <a:lnTo>
                        <a:pt x="163" y="476"/>
                      </a:lnTo>
                      <a:lnTo>
                        <a:pt x="163" y="472"/>
                      </a:lnTo>
                      <a:lnTo>
                        <a:pt x="158" y="472"/>
                      </a:lnTo>
                      <a:lnTo>
                        <a:pt x="154" y="463"/>
                      </a:lnTo>
                      <a:lnTo>
                        <a:pt x="154" y="463"/>
                      </a:lnTo>
                      <a:lnTo>
                        <a:pt x="149" y="458"/>
                      </a:lnTo>
                      <a:lnTo>
                        <a:pt x="145" y="458"/>
                      </a:lnTo>
                      <a:lnTo>
                        <a:pt x="140" y="449"/>
                      </a:lnTo>
                      <a:lnTo>
                        <a:pt x="140" y="449"/>
                      </a:lnTo>
                      <a:lnTo>
                        <a:pt x="136" y="445"/>
                      </a:lnTo>
                      <a:lnTo>
                        <a:pt x="131" y="445"/>
                      </a:lnTo>
                      <a:lnTo>
                        <a:pt x="131" y="445"/>
                      </a:lnTo>
                      <a:lnTo>
                        <a:pt x="127" y="445"/>
                      </a:lnTo>
                      <a:lnTo>
                        <a:pt x="122" y="445"/>
                      </a:lnTo>
                      <a:lnTo>
                        <a:pt x="117" y="449"/>
                      </a:lnTo>
                      <a:lnTo>
                        <a:pt x="117" y="445"/>
                      </a:lnTo>
                      <a:lnTo>
                        <a:pt x="108" y="440"/>
                      </a:lnTo>
                      <a:lnTo>
                        <a:pt x="108" y="436"/>
                      </a:lnTo>
                      <a:lnTo>
                        <a:pt x="95" y="431"/>
                      </a:lnTo>
                      <a:lnTo>
                        <a:pt x="95" y="426"/>
                      </a:lnTo>
                      <a:lnTo>
                        <a:pt x="90" y="422"/>
                      </a:lnTo>
                      <a:lnTo>
                        <a:pt x="95" y="417"/>
                      </a:lnTo>
                      <a:lnTo>
                        <a:pt x="95" y="408"/>
                      </a:lnTo>
                      <a:lnTo>
                        <a:pt x="95" y="404"/>
                      </a:lnTo>
                      <a:lnTo>
                        <a:pt x="104" y="395"/>
                      </a:lnTo>
                      <a:lnTo>
                        <a:pt x="104" y="390"/>
                      </a:lnTo>
                      <a:lnTo>
                        <a:pt x="108" y="386"/>
                      </a:lnTo>
                      <a:lnTo>
                        <a:pt x="113" y="386"/>
                      </a:lnTo>
                      <a:lnTo>
                        <a:pt x="117" y="386"/>
                      </a:lnTo>
                      <a:lnTo>
                        <a:pt x="122" y="386"/>
                      </a:lnTo>
                      <a:lnTo>
                        <a:pt x="131" y="386"/>
                      </a:lnTo>
                      <a:lnTo>
                        <a:pt x="131" y="386"/>
                      </a:lnTo>
                      <a:lnTo>
                        <a:pt x="136" y="386"/>
                      </a:lnTo>
                      <a:lnTo>
                        <a:pt x="154" y="404"/>
                      </a:lnTo>
                      <a:lnTo>
                        <a:pt x="154" y="413"/>
                      </a:lnTo>
                      <a:lnTo>
                        <a:pt x="154" y="413"/>
                      </a:lnTo>
                      <a:lnTo>
                        <a:pt x="154" y="413"/>
                      </a:lnTo>
                      <a:lnTo>
                        <a:pt x="158" y="413"/>
                      </a:lnTo>
                      <a:lnTo>
                        <a:pt x="158" y="417"/>
                      </a:lnTo>
                      <a:lnTo>
                        <a:pt x="163" y="417"/>
                      </a:lnTo>
                      <a:lnTo>
                        <a:pt x="163" y="417"/>
                      </a:lnTo>
                      <a:lnTo>
                        <a:pt x="158" y="417"/>
                      </a:lnTo>
                      <a:lnTo>
                        <a:pt x="154" y="417"/>
                      </a:lnTo>
                      <a:lnTo>
                        <a:pt x="154" y="417"/>
                      </a:lnTo>
                      <a:lnTo>
                        <a:pt x="154" y="417"/>
                      </a:lnTo>
                      <a:lnTo>
                        <a:pt x="158" y="422"/>
                      </a:lnTo>
                      <a:lnTo>
                        <a:pt x="158" y="422"/>
                      </a:lnTo>
                      <a:lnTo>
                        <a:pt x="158" y="422"/>
                      </a:lnTo>
                      <a:lnTo>
                        <a:pt x="158" y="422"/>
                      </a:lnTo>
                      <a:lnTo>
                        <a:pt x="163" y="422"/>
                      </a:lnTo>
                      <a:lnTo>
                        <a:pt x="163" y="422"/>
                      </a:lnTo>
                      <a:lnTo>
                        <a:pt x="163" y="417"/>
                      </a:lnTo>
                      <a:lnTo>
                        <a:pt x="167" y="413"/>
                      </a:lnTo>
                      <a:lnTo>
                        <a:pt x="172" y="408"/>
                      </a:lnTo>
                      <a:lnTo>
                        <a:pt x="176" y="404"/>
                      </a:lnTo>
                      <a:lnTo>
                        <a:pt x="181" y="404"/>
                      </a:lnTo>
                      <a:lnTo>
                        <a:pt x="181" y="404"/>
                      </a:lnTo>
                      <a:lnTo>
                        <a:pt x="181" y="404"/>
                      </a:lnTo>
                      <a:lnTo>
                        <a:pt x="181" y="404"/>
                      </a:lnTo>
                      <a:lnTo>
                        <a:pt x="186" y="399"/>
                      </a:lnTo>
                      <a:lnTo>
                        <a:pt x="186" y="399"/>
                      </a:lnTo>
                      <a:lnTo>
                        <a:pt x="204" y="386"/>
                      </a:lnTo>
                      <a:lnTo>
                        <a:pt x="213" y="381"/>
                      </a:lnTo>
                      <a:lnTo>
                        <a:pt x="222" y="381"/>
                      </a:lnTo>
                      <a:lnTo>
                        <a:pt x="231" y="377"/>
                      </a:lnTo>
                      <a:lnTo>
                        <a:pt x="240" y="381"/>
                      </a:lnTo>
                      <a:lnTo>
                        <a:pt x="249" y="386"/>
                      </a:lnTo>
                      <a:lnTo>
                        <a:pt x="249" y="386"/>
                      </a:lnTo>
                      <a:lnTo>
                        <a:pt x="254" y="386"/>
                      </a:lnTo>
                      <a:lnTo>
                        <a:pt x="258" y="390"/>
                      </a:lnTo>
                      <a:lnTo>
                        <a:pt x="263" y="395"/>
                      </a:lnTo>
                      <a:lnTo>
                        <a:pt x="276" y="399"/>
                      </a:lnTo>
                      <a:lnTo>
                        <a:pt x="281" y="404"/>
                      </a:lnTo>
                      <a:lnTo>
                        <a:pt x="285" y="408"/>
                      </a:lnTo>
                      <a:lnTo>
                        <a:pt x="303" y="422"/>
                      </a:lnTo>
                      <a:lnTo>
                        <a:pt x="313" y="426"/>
                      </a:lnTo>
                      <a:lnTo>
                        <a:pt x="335" y="436"/>
                      </a:lnTo>
                      <a:lnTo>
                        <a:pt x="353" y="440"/>
                      </a:lnTo>
                      <a:lnTo>
                        <a:pt x="367" y="449"/>
                      </a:lnTo>
                      <a:lnTo>
                        <a:pt x="372" y="454"/>
                      </a:lnTo>
                      <a:lnTo>
                        <a:pt x="376" y="454"/>
                      </a:lnTo>
                      <a:lnTo>
                        <a:pt x="376" y="458"/>
                      </a:lnTo>
                      <a:lnTo>
                        <a:pt x="376" y="458"/>
                      </a:lnTo>
                      <a:lnTo>
                        <a:pt x="376" y="463"/>
                      </a:lnTo>
                      <a:lnTo>
                        <a:pt x="381" y="463"/>
                      </a:lnTo>
                      <a:lnTo>
                        <a:pt x="381" y="463"/>
                      </a:lnTo>
                      <a:lnTo>
                        <a:pt x="385" y="463"/>
                      </a:lnTo>
                      <a:lnTo>
                        <a:pt x="385" y="454"/>
                      </a:lnTo>
                      <a:lnTo>
                        <a:pt x="385" y="454"/>
                      </a:lnTo>
                      <a:lnTo>
                        <a:pt x="385" y="449"/>
                      </a:lnTo>
                      <a:lnTo>
                        <a:pt x="390" y="440"/>
                      </a:lnTo>
                      <a:lnTo>
                        <a:pt x="390" y="436"/>
                      </a:lnTo>
                      <a:lnTo>
                        <a:pt x="390" y="436"/>
                      </a:lnTo>
                      <a:lnTo>
                        <a:pt x="390" y="431"/>
                      </a:lnTo>
                      <a:lnTo>
                        <a:pt x="390" y="422"/>
                      </a:lnTo>
                      <a:lnTo>
                        <a:pt x="390" y="417"/>
                      </a:lnTo>
                      <a:lnTo>
                        <a:pt x="390" y="413"/>
                      </a:lnTo>
                      <a:lnTo>
                        <a:pt x="399" y="395"/>
                      </a:lnTo>
                      <a:lnTo>
                        <a:pt x="412" y="372"/>
                      </a:lnTo>
                      <a:lnTo>
                        <a:pt x="417" y="368"/>
                      </a:lnTo>
                      <a:lnTo>
                        <a:pt x="430" y="354"/>
                      </a:lnTo>
                      <a:lnTo>
                        <a:pt x="440" y="340"/>
                      </a:lnTo>
                      <a:lnTo>
                        <a:pt x="453" y="331"/>
                      </a:lnTo>
                      <a:lnTo>
                        <a:pt x="467" y="322"/>
                      </a:lnTo>
                      <a:lnTo>
                        <a:pt x="480" y="318"/>
                      </a:lnTo>
                      <a:lnTo>
                        <a:pt x="480" y="318"/>
                      </a:lnTo>
                      <a:lnTo>
                        <a:pt x="485" y="318"/>
                      </a:lnTo>
                      <a:lnTo>
                        <a:pt x="485" y="322"/>
                      </a:lnTo>
                      <a:lnTo>
                        <a:pt x="485" y="322"/>
                      </a:lnTo>
                      <a:lnTo>
                        <a:pt x="485" y="322"/>
                      </a:lnTo>
                      <a:lnTo>
                        <a:pt x="485" y="322"/>
                      </a:lnTo>
                      <a:lnTo>
                        <a:pt x="485" y="322"/>
                      </a:lnTo>
                      <a:lnTo>
                        <a:pt x="494" y="327"/>
                      </a:lnTo>
                      <a:lnTo>
                        <a:pt x="499" y="327"/>
                      </a:lnTo>
                      <a:lnTo>
                        <a:pt x="499" y="327"/>
                      </a:lnTo>
                      <a:lnTo>
                        <a:pt x="508" y="322"/>
                      </a:lnTo>
                      <a:lnTo>
                        <a:pt x="521" y="327"/>
                      </a:lnTo>
                      <a:lnTo>
                        <a:pt x="526" y="327"/>
                      </a:lnTo>
                      <a:lnTo>
                        <a:pt x="526" y="322"/>
                      </a:lnTo>
                      <a:lnTo>
                        <a:pt x="521" y="322"/>
                      </a:lnTo>
                      <a:lnTo>
                        <a:pt x="521" y="322"/>
                      </a:lnTo>
                      <a:lnTo>
                        <a:pt x="521" y="318"/>
                      </a:lnTo>
                      <a:lnTo>
                        <a:pt x="521" y="318"/>
                      </a:lnTo>
                      <a:lnTo>
                        <a:pt x="521" y="318"/>
                      </a:lnTo>
                      <a:lnTo>
                        <a:pt x="521" y="313"/>
                      </a:lnTo>
                      <a:lnTo>
                        <a:pt x="521" y="313"/>
                      </a:lnTo>
                      <a:lnTo>
                        <a:pt x="521" y="313"/>
                      </a:lnTo>
                      <a:lnTo>
                        <a:pt x="526" y="313"/>
                      </a:lnTo>
                      <a:lnTo>
                        <a:pt x="526" y="309"/>
                      </a:lnTo>
                      <a:lnTo>
                        <a:pt x="526" y="309"/>
                      </a:lnTo>
                      <a:lnTo>
                        <a:pt x="526" y="309"/>
                      </a:lnTo>
                      <a:lnTo>
                        <a:pt x="526" y="309"/>
                      </a:lnTo>
                      <a:lnTo>
                        <a:pt x="526" y="309"/>
                      </a:lnTo>
                      <a:lnTo>
                        <a:pt x="530" y="309"/>
                      </a:lnTo>
                      <a:lnTo>
                        <a:pt x="530" y="313"/>
                      </a:lnTo>
                      <a:lnTo>
                        <a:pt x="530" y="313"/>
                      </a:lnTo>
                      <a:lnTo>
                        <a:pt x="530" y="313"/>
                      </a:lnTo>
                      <a:lnTo>
                        <a:pt x="535" y="318"/>
                      </a:lnTo>
                      <a:lnTo>
                        <a:pt x="535" y="318"/>
                      </a:lnTo>
                      <a:lnTo>
                        <a:pt x="539" y="318"/>
                      </a:lnTo>
                      <a:lnTo>
                        <a:pt x="544" y="318"/>
                      </a:lnTo>
                      <a:lnTo>
                        <a:pt x="548" y="318"/>
                      </a:lnTo>
                      <a:lnTo>
                        <a:pt x="548" y="313"/>
                      </a:lnTo>
                      <a:lnTo>
                        <a:pt x="548" y="313"/>
                      </a:lnTo>
                      <a:lnTo>
                        <a:pt x="548" y="313"/>
                      </a:lnTo>
                      <a:lnTo>
                        <a:pt x="544" y="309"/>
                      </a:lnTo>
                      <a:lnTo>
                        <a:pt x="548" y="309"/>
                      </a:lnTo>
                      <a:lnTo>
                        <a:pt x="553" y="309"/>
                      </a:lnTo>
                      <a:lnTo>
                        <a:pt x="553" y="309"/>
                      </a:lnTo>
                      <a:lnTo>
                        <a:pt x="553" y="309"/>
                      </a:lnTo>
                      <a:lnTo>
                        <a:pt x="553" y="309"/>
                      </a:lnTo>
                      <a:lnTo>
                        <a:pt x="553" y="304"/>
                      </a:lnTo>
                      <a:lnTo>
                        <a:pt x="558" y="304"/>
                      </a:lnTo>
                      <a:lnTo>
                        <a:pt x="558" y="304"/>
                      </a:lnTo>
                      <a:lnTo>
                        <a:pt x="562" y="304"/>
                      </a:lnTo>
                      <a:lnTo>
                        <a:pt x="558" y="304"/>
                      </a:lnTo>
                      <a:lnTo>
                        <a:pt x="558" y="304"/>
                      </a:lnTo>
                      <a:lnTo>
                        <a:pt x="558" y="304"/>
                      </a:lnTo>
                      <a:lnTo>
                        <a:pt x="558" y="299"/>
                      </a:lnTo>
                      <a:lnTo>
                        <a:pt x="558" y="299"/>
                      </a:lnTo>
                      <a:lnTo>
                        <a:pt x="558" y="295"/>
                      </a:lnTo>
                      <a:lnTo>
                        <a:pt x="558" y="295"/>
                      </a:lnTo>
                      <a:lnTo>
                        <a:pt x="567" y="295"/>
                      </a:lnTo>
                      <a:lnTo>
                        <a:pt x="567" y="295"/>
                      </a:lnTo>
                      <a:lnTo>
                        <a:pt x="571" y="290"/>
                      </a:lnTo>
                      <a:lnTo>
                        <a:pt x="571" y="290"/>
                      </a:lnTo>
                      <a:lnTo>
                        <a:pt x="580" y="290"/>
                      </a:lnTo>
                      <a:lnTo>
                        <a:pt x="585" y="286"/>
                      </a:lnTo>
                      <a:lnTo>
                        <a:pt x="585" y="286"/>
                      </a:lnTo>
                      <a:lnTo>
                        <a:pt x="589" y="290"/>
                      </a:lnTo>
                      <a:lnTo>
                        <a:pt x="589" y="290"/>
                      </a:lnTo>
                      <a:lnTo>
                        <a:pt x="594" y="290"/>
                      </a:lnTo>
                      <a:lnTo>
                        <a:pt x="594" y="290"/>
                      </a:lnTo>
                      <a:lnTo>
                        <a:pt x="594" y="290"/>
                      </a:lnTo>
                      <a:lnTo>
                        <a:pt x="594" y="286"/>
                      </a:lnTo>
                      <a:lnTo>
                        <a:pt x="594" y="286"/>
                      </a:lnTo>
                      <a:lnTo>
                        <a:pt x="598" y="281"/>
                      </a:lnTo>
                      <a:lnTo>
                        <a:pt x="598" y="277"/>
                      </a:lnTo>
                      <a:lnTo>
                        <a:pt x="598" y="277"/>
                      </a:lnTo>
                      <a:lnTo>
                        <a:pt x="598" y="277"/>
                      </a:lnTo>
                      <a:lnTo>
                        <a:pt x="603" y="272"/>
                      </a:lnTo>
                      <a:lnTo>
                        <a:pt x="603" y="272"/>
                      </a:lnTo>
                      <a:lnTo>
                        <a:pt x="603" y="272"/>
                      </a:lnTo>
                      <a:lnTo>
                        <a:pt x="603" y="272"/>
                      </a:lnTo>
                      <a:lnTo>
                        <a:pt x="603" y="268"/>
                      </a:lnTo>
                      <a:lnTo>
                        <a:pt x="607" y="272"/>
                      </a:lnTo>
                      <a:lnTo>
                        <a:pt x="607" y="268"/>
                      </a:lnTo>
                      <a:lnTo>
                        <a:pt x="607" y="268"/>
                      </a:lnTo>
                      <a:lnTo>
                        <a:pt x="612" y="268"/>
                      </a:lnTo>
                      <a:lnTo>
                        <a:pt x="612" y="268"/>
                      </a:lnTo>
                      <a:lnTo>
                        <a:pt x="616" y="268"/>
                      </a:lnTo>
                      <a:lnTo>
                        <a:pt x="616" y="263"/>
                      </a:lnTo>
                      <a:lnTo>
                        <a:pt x="616" y="263"/>
                      </a:lnTo>
                      <a:lnTo>
                        <a:pt x="621" y="263"/>
                      </a:lnTo>
                      <a:lnTo>
                        <a:pt x="621" y="263"/>
                      </a:lnTo>
                      <a:lnTo>
                        <a:pt x="621" y="259"/>
                      </a:lnTo>
                      <a:lnTo>
                        <a:pt x="621" y="259"/>
                      </a:lnTo>
                      <a:lnTo>
                        <a:pt x="616" y="259"/>
                      </a:lnTo>
                      <a:moveTo>
                        <a:pt x="430" y="173"/>
                      </a:moveTo>
                      <a:lnTo>
                        <a:pt x="430" y="173"/>
                      </a:lnTo>
                      <a:lnTo>
                        <a:pt x="426" y="168"/>
                      </a:lnTo>
                      <a:lnTo>
                        <a:pt x="426" y="168"/>
                      </a:lnTo>
                      <a:lnTo>
                        <a:pt x="426" y="168"/>
                      </a:lnTo>
                      <a:lnTo>
                        <a:pt x="430" y="168"/>
                      </a:lnTo>
                      <a:lnTo>
                        <a:pt x="430" y="168"/>
                      </a:lnTo>
                      <a:lnTo>
                        <a:pt x="430" y="168"/>
                      </a:lnTo>
                      <a:lnTo>
                        <a:pt x="435" y="173"/>
                      </a:lnTo>
                      <a:lnTo>
                        <a:pt x="440" y="173"/>
                      </a:lnTo>
                      <a:lnTo>
                        <a:pt x="440" y="173"/>
                      </a:lnTo>
                      <a:lnTo>
                        <a:pt x="435" y="173"/>
                      </a:lnTo>
                      <a:lnTo>
                        <a:pt x="430" y="173"/>
                      </a:lnTo>
                      <a:moveTo>
                        <a:pt x="485" y="195"/>
                      </a:moveTo>
                      <a:lnTo>
                        <a:pt x="485" y="195"/>
                      </a:lnTo>
                      <a:lnTo>
                        <a:pt x="485" y="195"/>
                      </a:lnTo>
                      <a:lnTo>
                        <a:pt x="485" y="195"/>
                      </a:lnTo>
                      <a:lnTo>
                        <a:pt x="485" y="195"/>
                      </a:lnTo>
                      <a:moveTo>
                        <a:pt x="571" y="241"/>
                      </a:moveTo>
                      <a:lnTo>
                        <a:pt x="571" y="241"/>
                      </a:lnTo>
                      <a:lnTo>
                        <a:pt x="571" y="241"/>
                      </a:lnTo>
                      <a:lnTo>
                        <a:pt x="558" y="231"/>
                      </a:lnTo>
                      <a:lnTo>
                        <a:pt x="567" y="236"/>
                      </a:lnTo>
                      <a:lnTo>
                        <a:pt x="571" y="236"/>
                      </a:lnTo>
                      <a:lnTo>
                        <a:pt x="571" y="236"/>
                      </a:lnTo>
                      <a:lnTo>
                        <a:pt x="576" y="241"/>
                      </a:lnTo>
                      <a:lnTo>
                        <a:pt x="576" y="241"/>
                      </a:lnTo>
                      <a:lnTo>
                        <a:pt x="576" y="241"/>
                      </a:lnTo>
                      <a:lnTo>
                        <a:pt x="571" y="241"/>
                      </a:lnTo>
                      <a:lnTo>
                        <a:pt x="571" y="245"/>
                      </a:lnTo>
                      <a:lnTo>
                        <a:pt x="571" y="245"/>
                      </a:lnTo>
                      <a:lnTo>
                        <a:pt x="567" y="245"/>
                      </a:lnTo>
                      <a:lnTo>
                        <a:pt x="567" y="245"/>
                      </a:lnTo>
                      <a:lnTo>
                        <a:pt x="567" y="245"/>
                      </a:lnTo>
                      <a:lnTo>
                        <a:pt x="567" y="241"/>
                      </a:lnTo>
                      <a:lnTo>
                        <a:pt x="571" y="241"/>
                      </a:lnTo>
                      <a:moveTo>
                        <a:pt x="172" y="46"/>
                      </a:moveTo>
                      <a:lnTo>
                        <a:pt x="172" y="46"/>
                      </a:lnTo>
                      <a:lnTo>
                        <a:pt x="172" y="46"/>
                      </a:lnTo>
                      <a:lnTo>
                        <a:pt x="172" y="41"/>
                      </a:lnTo>
                      <a:lnTo>
                        <a:pt x="172" y="41"/>
                      </a:lnTo>
                      <a:lnTo>
                        <a:pt x="172" y="41"/>
                      </a:lnTo>
                      <a:lnTo>
                        <a:pt x="172" y="36"/>
                      </a:lnTo>
                      <a:lnTo>
                        <a:pt x="172" y="36"/>
                      </a:lnTo>
                      <a:lnTo>
                        <a:pt x="176" y="36"/>
                      </a:lnTo>
                      <a:lnTo>
                        <a:pt x="181" y="36"/>
                      </a:lnTo>
                      <a:lnTo>
                        <a:pt x="181" y="41"/>
                      </a:lnTo>
                      <a:lnTo>
                        <a:pt x="186" y="41"/>
                      </a:lnTo>
                      <a:lnTo>
                        <a:pt x="190" y="46"/>
                      </a:lnTo>
                      <a:lnTo>
                        <a:pt x="190" y="46"/>
                      </a:lnTo>
                      <a:lnTo>
                        <a:pt x="190" y="50"/>
                      </a:lnTo>
                      <a:lnTo>
                        <a:pt x="186" y="50"/>
                      </a:lnTo>
                      <a:lnTo>
                        <a:pt x="186" y="50"/>
                      </a:lnTo>
                      <a:lnTo>
                        <a:pt x="186" y="55"/>
                      </a:lnTo>
                      <a:lnTo>
                        <a:pt x="181" y="55"/>
                      </a:lnTo>
                      <a:lnTo>
                        <a:pt x="181" y="55"/>
                      </a:lnTo>
                      <a:lnTo>
                        <a:pt x="181" y="55"/>
                      </a:lnTo>
                      <a:lnTo>
                        <a:pt x="176" y="50"/>
                      </a:lnTo>
                      <a:lnTo>
                        <a:pt x="172" y="50"/>
                      </a:lnTo>
                      <a:lnTo>
                        <a:pt x="172" y="46"/>
                      </a:lnTo>
                      <a:moveTo>
                        <a:pt x="158" y="14"/>
                      </a:moveTo>
                      <a:lnTo>
                        <a:pt x="158" y="14"/>
                      </a:lnTo>
                      <a:lnTo>
                        <a:pt x="154" y="9"/>
                      </a:lnTo>
                      <a:lnTo>
                        <a:pt x="154" y="9"/>
                      </a:lnTo>
                      <a:lnTo>
                        <a:pt x="154" y="9"/>
                      </a:lnTo>
                      <a:lnTo>
                        <a:pt x="154" y="9"/>
                      </a:lnTo>
                      <a:lnTo>
                        <a:pt x="158" y="9"/>
                      </a:lnTo>
                      <a:lnTo>
                        <a:pt x="158" y="9"/>
                      </a:lnTo>
                      <a:lnTo>
                        <a:pt x="158" y="9"/>
                      </a:lnTo>
                      <a:lnTo>
                        <a:pt x="158" y="9"/>
                      </a:lnTo>
                      <a:lnTo>
                        <a:pt x="158" y="9"/>
                      </a:lnTo>
                      <a:lnTo>
                        <a:pt x="163" y="9"/>
                      </a:lnTo>
                      <a:lnTo>
                        <a:pt x="163" y="9"/>
                      </a:lnTo>
                      <a:lnTo>
                        <a:pt x="163" y="14"/>
                      </a:lnTo>
                      <a:lnTo>
                        <a:pt x="163" y="27"/>
                      </a:lnTo>
                      <a:lnTo>
                        <a:pt x="163" y="32"/>
                      </a:lnTo>
                      <a:lnTo>
                        <a:pt x="163" y="32"/>
                      </a:lnTo>
                      <a:lnTo>
                        <a:pt x="158" y="32"/>
                      </a:lnTo>
                      <a:lnTo>
                        <a:pt x="158" y="32"/>
                      </a:lnTo>
                      <a:lnTo>
                        <a:pt x="163" y="32"/>
                      </a:lnTo>
                      <a:lnTo>
                        <a:pt x="158" y="27"/>
                      </a:lnTo>
                      <a:lnTo>
                        <a:pt x="158" y="23"/>
                      </a:lnTo>
                      <a:lnTo>
                        <a:pt x="158" y="18"/>
                      </a:lnTo>
                      <a:lnTo>
                        <a:pt x="158" y="14"/>
                      </a:lnTo>
                      <a:lnTo>
                        <a:pt x="158" y="14"/>
                      </a:lnTo>
                      <a:moveTo>
                        <a:pt x="9" y="440"/>
                      </a:moveTo>
                      <a:lnTo>
                        <a:pt x="9" y="440"/>
                      </a:lnTo>
                      <a:lnTo>
                        <a:pt x="9" y="440"/>
                      </a:lnTo>
                      <a:lnTo>
                        <a:pt x="9" y="440"/>
                      </a:lnTo>
                      <a:lnTo>
                        <a:pt x="9" y="436"/>
                      </a:lnTo>
                      <a:lnTo>
                        <a:pt x="9" y="436"/>
                      </a:lnTo>
                      <a:lnTo>
                        <a:pt x="13" y="431"/>
                      </a:lnTo>
                      <a:lnTo>
                        <a:pt x="13" y="431"/>
                      </a:lnTo>
                      <a:lnTo>
                        <a:pt x="13" y="431"/>
                      </a:lnTo>
                      <a:lnTo>
                        <a:pt x="18" y="431"/>
                      </a:lnTo>
                      <a:lnTo>
                        <a:pt x="18" y="431"/>
                      </a:lnTo>
                      <a:lnTo>
                        <a:pt x="22" y="431"/>
                      </a:lnTo>
                      <a:lnTo>
                        <a:pt x="22" y="431"/>
                      </a:lnTo>
                      <a:lnTo>
                        <a:pt x="22" y="431"/>
                      </a:lnTo>
                      <a:lnTo>
                        <a:pt x="22" y="436"/>
                      </a:lnTo>
                      <a:lnTo>
                        <a:pt x="18" y="440"/>
                      </a:lnTo>
                      <a:lnTo>
                        <a:pt x="18" y="440"/>
                      </a:lnTo>
                      <a:lnTo>
                        <a:pt x="18" y="445"/>
                      </a:lnTo>
                      <a:lnTo>
                        <a:pt x="18" y="449"/>
                      </a:lnTo>
                      <a:lnTo>
                        <a:pt x="18" y="449"/>
                      </a:lnTo>
                      <a:lnTo>
                        <a:pt x="13" y="454"/>
                      </a:lnTo>
                      <a:lnTo>
                        <a:pt x="9" y="454"/>
                      </a:lnTo>
                      <a:lnTo>
                        <a:pt x="9" y="454"/>
                      </a:lnTo>
                      <a:lnTo>
                        <a:pt x="9" y="449"/>
                      </a:lnTo>
                      <a:lnTo>
                        <a:pt x="9" y="449"/>
                      </a:lnTo>
                      <a:lnTo>
                        <a:pt x="9" y="449"/>
                      </a:lnTo>
                      <a:lnTo>
                        <a:pt x="9" y="449"/>
                      </a:lnTo>
                      <a:lnTo>
                        <a:pt x="9" y="445"/>
                      </a:lnTo>
                      <a:lnTo>
                        <a:pt x="9" y="445"/>
                      </a:lnTo>
                      <a:lnTo>
                        <a:pt x="9" y="44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4" name="Freeform 32">
                  <a:extLst>
                    <a:ext uri="{FF2B5EF4-FFF2-40B4-BE49-F238E27FC236}">
                      <a16:creationId xmlns:a16="http://schemas.microsoft.com/office/drawing/2014/main" id="{12F4780F-6941-4828-8FD7-D94A5C6C00F3}"/>
                    </a:ext>
                  </a:extLst>
                </p:cNvPr>
                <p:cNvSpPr>
                  <a:spLocks/>
                </p:cNvSpPr>
                <p:nvPr/>
              </p:nvSpPr>
              <p:spPr bwMode="auto">
                <a:xfrm>
                  <a:off x="3317831" y="4117801"/>
                  <a:ext cx="438592" cy="356922"/>
                </a:xfrm>
                <a:custGeom>
                  <a:avLst/>
                  <a:gdLst>
                    <a:gd name="T0" fmla="*/ 4 w 145"/>
                    <a:gd name="T1" fmla="*/ 91 h 118"/>
                    <a:gd name="T2" fmla="*/ 4 w 145"/>
                    <a:gd name="T3" fmla="*/ 91 h 118"/>
                    <a:gd name="T4" fmla="*/ 9 w 145"/>
                    <a:gd name="T5" fmla="*/ 91 h 118"/>
                    <a:gd name="T6" fmla="*/ 9 w 145"/>
                    <a:gd name="T7" fmla="*/ 96 h 118"/>
                    <a:gd name="T8" fmla="*/ 18 w 145"/>
                    <a:gd name="T9" fmla="*/ 96 h 118"/>
                    <a:gd name="T10" fmla="*/ 22 w 145"/>
                    <a:gd name="T11" fmla="*/ 91 h 118"/>
                    <a:gd name="T12" fmla="*/ 18 w 145"/>
                    <a:gd name="T13" fmla="*/ 100 h 118"/>
                    <a:gd name="T14" fmla="*/ 31 w 145"/>
                    <a:gd name="T15" fmla="*/ 100 h 118"/>
                    <a:gd name="T16" fmla="*/ 27 w 145"/>
                    <a:gd name="T17" fmla="*/ 91 h 118"/>
                    <a:gd name="T18" fmla="*/ 31 w 145"/>
                    <a:gd name="T19" fmla="*/ 91 h 118"/>
                    <a:gd name="T20" fmla="*/ 41 w 145"/>
                    <a:gd name="T21" fmla="*/ 96 h 118"/>
                    <a:gd name="T22" fmla="*/ 41 w 145"/>
                    <a:gd name="T23" fmla="*/ 91 h 118"/>
                    <a:gd name="T24" fmla="*/ 45 w 145"/>
                    <a:gd name="T25" fmla="*/ 91 h 118"/>
                    <a:gd name="T26" fmla="*/ 41 w 145"/>
                    <a:gd name="T27" fmla="*/ 87 h 118"/>
                    <a:gd name="T28" fmla="*/ 41 w 145"/>
                    <a:gd name="T29" fmla="*/ 82 h 118"/>
                    <a:gd name="T30" fmla="*/ 45 w 145"/>
                    <a:gd name="T31" fmla="*/ 82 h 118"/>
                    <a:gd name="T32" fmla="*/ 50 w 145"/>
                    <a:gd name="T33" fmla="*/ 87 h 118"/>
                    <a:gd name="T34" fmla="*/ 59 w 145"/>
                    <a:gd name="T35" fmla="*/ 82 h 118"/>
                    <a:gd name="T36" fmla="*/ 59 w 145"/>
                    <a:gd name="T37" fmla="*/ 73 h 118"/>
                    <a:gd name="T38" fmla="*/ 63 w 145"/>
                    <a:gd name="T39" fmla="*/ 78 h 118"/>
                    <a:gd name="T40" fmla="*/ 68 w 145"/>
                    <a:gd name="T41" fmla="*/ 78 h 118"/>
                    <a:gd name="T42" fmla="*/ 72 w 145"/>
                    <a:gd name="T43" fmla="*/ 69 h 118"/>
                    <a:gd name="T44" fmla="*/ 63 w 145"/>
                    <a:gd name="T45" fmla="*/ 50 h 118"/>
                    <a:gd name="T46" fmla="*/ 59 w 145"/>
                    <a:gd name="T47" fmla="*/ 37 h 118"/>
                    <a:gd name="T48" fmla="*/ 63 w 145"/>
                    <a:gd name="T49" fmla="*/ 28 h 118"/>
                    <a:gd name="T50" fmla="*/ 77 w 145"/>
                    <a:gd name="T51" fmla="*/ 14 h 118"/>
                    <a:gd name="T52" fmla="*/ 77 w 145"/>
                    <a:gd name="T53" fmla="*/ 5 h 118"/>
                    <a:gd name="T54" fmla="*/ 90 w 145"/>
                    <a:gd name="T55" fmla="*/ 0 h 118"/>
                    <a:gd name="T56" fmla="*/ 95 w 145"/>
                    <a:gd name="T57" fmla="*/ 5 h 118"/>
                    <a:gd name="T58" fmla="*/ 95 w 145"/>
                    <a:gd name="T59" fmla="*/ 14 h 118"/>
                    <a:gd name="T60" fmla="*/ 99 w 145"/>
                    <a:gd name="T61" fmla="*/ 19 h 118"/>
                    <a:gd name="T62" fmla="*/ 109 w 145"/>
                    <a:gd name="T63" fmla="*/ 19 h 118"/>
                    <a:gd name="T64" fmla="*/ 122 w 145"/>
                    <a:gd name="T65" fmla="*/ 23 h 118"/>
                    <a:gd name="T66" fmla="*/ 131 w 145"/>
                    <a:gd name="T67" fmla="*/ 32 h 118"/>
                    <a:gd name="T68" fmla="*/ 140 w 145"/>
                    <a:gd name="T69" fmla="*/ 32 h 118"/>
                    <a:gd name="T70" fmla="*/ 136 w 145"/>
                    <a:gd name="T71" fmla="*/ 46 h 118"/>
                    <a:gd name="T72" fmla="*/ 140 w 145"/>
                    <a:gd name="T73" fmla="*/ 50 h 118"/>
                    <a:gd name="T74" fmla="*/ 145 w 145"/>
                    <a:gd name="T75" fmla="*/ 55 h 118"/>
                    <a:gd name="T76" fmla="*/ 145 w 145"/>
                    <a:gd name="T77" fmla="*/ 64 h 118"/>
                    <a:gd name="T78" fmla="*/ 136 w 145"/>
                    <a:gd name="T79" fmla="*/ 69 h 118"/>
                    <a:gd name="T80" fmla="*/ 127 w 145"/>
                    <a:gd name="T81" fmla="*/ 69 h 118"/>
                    <a:gd name="T82" fmla="*/ 113 w 145"/>
                    <a:gd name="T83" fmla="*/ 73 h 118"/>
                    <a:gd name="T84" fmla="*/ 109 w 145"/>
                    <a:gd name="T85" fmla="*/ 69 h 118"/>
                    <a:gd name="T86" fmla="*/ 99 w 145"/>
                    <a:gd name="T87" fmla="*/ 69 h 118"/>
                    <a:gd name="T88" fmla="*/ 95 w 145"/>
                    <a:gd name="T89" fmla="*/ 69 h 118"/>
                    <a:gd name="T90" fmla="*/ 77 w 145"/>
                    <a:gd name="T91" fmla="*/ 78 h 118"/>
                    <a:gd name="T92" fmla="*/ 72 w 145"/>
                    <a:gd name="T93" fmla="*/ 82 h 118"/>
                    <a:gd name="T94" fmla="*/ 77 w 145"/>
                    <a:gd name="T95" fmla="*/ 91 h 118"/>
                    <a:gd name="T96" fmla="*/ 72 w 145"/>
                    <a:gd name="T97" fmla="*/ 91 h 118"/>
                    <a:gd name="T98" fmla="*/ 68 w 145"/>
                    <a:gd name="T99" fmla="*/ 96 h 118"/>
                    <a:gd name="T100" fmla="*/ 63 w 145"/>
                    <a:gd name="T101" fmla="*/ 96 h 118"/>
                    <a:gd name="T102" fmla="*/ 59 w 145"/>
                    <a:gd name="T103" fmla="*/ 100 h 118"/>
                    <a:gd name="T104" fmla="*/ 54 w 145"/>
                    <a:gd name="T105" fmla="*/ 100 h 118"/>
                    <a:gd name="T106" fmla="*/ 50 w 145"/>
                    <a:gd name="T107" fmla="*/ 109 h 118"/>
                    <a:gd name="T108" fmla="*/ 45 w 145"/>
                    <a:gd name="T109" fmla="*/ 114 h 118"/>
                    <a:gd name="T110" fmla="*/ 36 w 145"/>
                    <a:gd name="T111" fmla="*/ 114 h 118"/>
                    <a:gd name="T112" fmla="*/ 9 w 145"/>
                    <a:gd name="T113" fmla="*/ 114 h 118"/>
                    <a:gd name="T114" fmla="*/ 0 w 145"/>
                    <a:gd name="T115" fmla="*/ 105 h 118"/>
                    <a:gd name="T116" fmla="*/ 0 w 145"/>
                    <a:gd name="T117" fmla="*/ 100 h 118"/>
                    <a:gd name="T118" fmla="*/ 0 w 145"/>
                    <a:gd name="T119" fmla="*/ 96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118">
                      <a:moveTo>
                        <a:pt x="4" y="91"/>
                      </a:moveTo>
                      <a:lnTo>
                        <a:pt x="4" y="91"/>
                      </a:lnTo>
                      <a:lnTo>
                        <a:pt x="4" y="91"/>
                      </a:lnTo>
                      <a:lnTo>
                        <a:pt x="4" y="91"/>
                      </a:lnTo>
                      <a:lnTo>
                        <a:pt x="4" y="91"/>
                      </a:lnTo>
                      <a:lnTo>
                        <a:pt x="4" y="91"/>
                      </a:lnTo>
                      <a:lnTo>
                        <a:pt x="4" y="91"/>
                      </a:lnTo>
                      <a:lnTo>
                        <a:pt x="4" y="91"/>
                      </a:lnTo>
                      <a:lnTo>
                        <a:pt x="4" y="91"/>
                      </a:lnTo>
                      <a:lnTo>
                        <a:pt x="4" y="91"/>
                      </a:lnTo>
                      <a:lnTo>
                        <a:pt x="4" y="91"/>
                      </a:lnTo>
                      <a:lnTo>
                        <a:pt x="9" y="91"/>
                      </a:lnTo>
                      <a:lnTo>
                        <a:pt x="9" y="91"/>
                      </a:lnTo>
                      <a:lnTo>
                        <a:pt x="9" y="96"/>
                      </a:lnTo>
                      <a:lnTo>
                        <a:pt x="9" y="96"/>
                      </a:lnTo>
                      <a:lnTo>
                        <a:pt x="9" y="96"/>
                      </a:lnTo>
                      <a:lnTo>
                        <a:pt x="13" y="96"/>
                      </a:lnTo>
                      <a:lnTo>
                        <a:pt x="13" y="96"/>
                      </a:lnTo>
                      <a:lnTo>
                        <a:pt x="13" y="96"/>
                      </a:lnTo>
                      <a:lnTo>
                        <a:pt x="18" y="96"/>
                      </a:lnTo>
                      <a:lnTo>
                        <a:pt x="18" y="96"/>
                      </a:lnTo>
                      <a:lnTo>
                        <a:pt x="22" y="91"/>
                      </a:lnTo>
                      <a:lnTo>
                        <a:pt x="22" y="91"/>
                      </a:lnTo>
                      <a:lnTo>
                        <a:pt x="22" y="91"/>
                      </a:lnTo>
                      <a:lnTo>
                        <a:pt x="22" y="96"/>
                      </a:lnTo>
                      <a:lnTo>
                        <a:pt x="22" y="96"/>
                      </a:lnTo>
                      <a:lnTo>
                        <a:pt x="22" y="96"/>
                      </a:lnTo>
                      <a:lnTo>
                        <a:pt x="18" y="100"/>
                      </a:lnTo>
                      <a:lnTo>
                        <a:pt x="18" y="100"/>
                      </a:lnTo>
                      <a:lnTo>
                        <a:pt x="27" y="100"/>
                      </a:lnTo>
                      <a:lnTo>
                        <a:pt x="31" y="100"/>
                      </a:lnTo>
                      <a:lnTo>
                        <a:pt x="31" y="100"/>
                      </a:lnTo>
                      <a:lnTo>
                        <a:pt x="31" y="96"/>
                      </a:lnTo>
                      <a:lnTo>
                        <a:pt x="31" y="96"/>
                      </a:lnTo>
                      <a:lnTo>
                        <a:pt x="31" y="96"/>
                      </a:lnTo>
                      <a:lnTo>
                        <a:pt x="27" y="91"/>
                      </a:lnTo>
                      <a:lnTo>
                        <a:pt x="27" y="91"/>
                      </a:lnTo>
                      <a:lnTo>
                        <a:pt x="27" y="91"/>
                      </a:lnTo>
                      <a:lnTo>
                        <a:pt x="31" y="91"/>
                      </a:lnTo>
                      <a:lnTo>
                        <a:pt x="31" y="91"/>
                      </a:lnTo>
                      <a:lnTo>
                        <a:pt x="31" y="91"/>
                      </a:lnTo>
                      <a:lnTo>
                        <a:pt x="36" y="91"/>
                      </a:lnTo>
                      <a:lnTo>
                        <a:pt x="36" y="96"/>
                      </a:lnTo>
                      <a:lnTo>
                        <a:pt x="41" y="96"/>
                      </a:lnTo>
                      <a:lnTo>
                        <a:pt x="41" y="96"/>
                      </a:lnTo>
                      <a:lnTo>
                        <a:pt x="41" y="91"/>
                      </a:lnTo>
                      <a:lnTo>
                        <a:pt x="41" y="91"/>
                      </a:lnTo>
                      <a:lnTo>
                        <a:pt x="41" y="91"/>
                      </a:lnTo>
                      <a:lnTo>
                        <a:pt x="41" y="91"/>
                      </a:lnTo>
                      <a:lnTo>
                        <a:pt x="41" y="91"/>
                      </a:lnTo>
                      <a:lnTo>
                        <a:pt x="41" y="91"/>
                      </a:lnTo>
                      <a:lnTo>
                        <a:pt x="45" y="91"/>
                      </a:lnTo>
                      <a:lnTo>
                        <a:pt x="45" y="87"/>
                      </a:lnTo>
                      <a:lnTo>
                        <a:pt x="45" y="87"/>
                      </a:lnTo>
                      <a:lnTo>
                        <a:pt x="45" y="87"/>
                      </a:lnTo>
                      <a:lnTo>
                        <a:pt x="41" y="87"/>
                      </a:lnTo>
                      <a:lnTo>
                        <a:pt x="41" y="82"/>
                      </a:lnTo>
                      <a:lnTo>
                        <a:pt x="41" y="82"/>
                      </a:lnTo>
                      <a:lnTo>
                        <a:pt x="41" y="82"/>
                      </a:lnTo>
                      <a:lnTo>
                        <a:pt x="41" y="82"/>
                      </a:lnTo>
                      <a:lnTo>
                        <a:pt x="41" y="82"/>
                      </a:lnTo>
                      <a:lnTo>
                        <a:pt x="45" y="82"/>
                      </a:lnTo>
                      <a:lnTo>
                        <a:pt x="45" y="82"/>
                      </a:lnTo>
                      <a:lnTo>
                        <a:pt x="45" y="82"/>
                      </a:lnTo>
                      <a:lnTo>
                        <a:pt x="45" y="87"/>
                      </a:lnTo>
                      <a:lnTo>
                        <a:pt x="45" y="87"/>
                      </a:lnTo>
                      <a:lnTo>
                        <a:pt x="45" y="87"/>
                      </a:lnTo>
                      <a:lnTo>
                        <a:pt x="50" y="87"/>
                      </a:lnTo>
                      <a:lnTo>
                        <a:pt x="59" y="82"/>
                      </a:lnTo>
                      <a:lnTo>
                        <a:pt x="59" y="82"/>
                      </a:lnTo>
                      <a:lnTo>
                        <a:pt x="59" y="82"/>
                      </a:lnTo>
                      <a:lnTo>
                        <a:pt x="59" y="82"/>
                      </a:lnTo>
                      <a:lnTo>
                        <a:pt x="59" y="78"/>
                      </a:lnTo>
                      <a:lnTo>
                        <a:pt x="59" y="78"/>
                      </a:lnTo>
                      <a:lnTo>
                        <a:pt x="59" y="78"/>
                      </a:lnTo>
                      <a:lnTo>
                        <a:pt x="59" y="73"/>
                      </a:lnTo>
                      <a:lnTo>
                        <a:pt x="59" y="69"/>
                      </a:lnTo>
                      <a:lnTo>
                        <a:pt x="63" y="69"/>
                      </a:lnTo>
                      <a:lnTo>
                        <a:pt x="63" y="73"/>
                      </a:lnTo>
                      <a:lnTo>
                        <a:pt x="63" y="78"/>
                      </a:lnTo>
                      <a:lnTo>
                        <a:pt x="68" y="82"/>
                      </a:lnTo>
                      <a:lnTo>
                        <a:pt x="68" y="82"/>
                      </a:lnTo>
                      <a:lnTo>
                        <a:pt x="68" y="78"/>
                      </a:lnTo>
                      <a:lnTo>
                        <a:pt x="68" y="78"/>
                      </a:lnTo>
                      <a:lnTo>
                        <a:pt x="68" y="78"/>
                      </a:lnTo>
                      <a:lnTo>
                        <a:pt x="68" y="73"/>
                      </a:lnTo>
                      <a:lnTo>
                        <a:pt x="72" y="73"/>
                      </a:lnTo>
                      <a:lnTo>
                        <a:pt x="72" y="69"/>
                      </a:lnTo>
                      <a:lnTo>
                        <a:pt x="72" y="64"/>
                      </a:lnTo>
                      <a:lnTo>
                        <a:pt x="72" y="64"/>
                      </a:lnTo>
                      <a:lnTo>
                        <a:pt x="63" y="50"/>
                      </a:lnTo>
                      <a:lnTo>
                        <a:pt x="63" y="50"/>
                      </a:lnTo>
                      <a:lnTo>
                        <a:pt x="63" y="46"/>
                      </a:lnTo>
                      <a:lnTo>
                        <a:pt x="63" y="46"/>
                      </a:lnTo>
                      <a:lnTo>
                        <a:pt x="59" y="41"/>
                      </a:lnTo>
                      <a:lnTo>
                        <a:pt x="59" y="37"/>
                      </a:lnTo>
                      <a:lnTo>
                        <a:pt x="59" y="37"/>
                      </a:lnTo>
                      <a:lnTo>
                        <a:pt x="59" y="37"/>
                      </a:lnTo>
                      <a:lnTo>
                        <a:pt x="63" y="32"/>
                      </a:lnTo>
                      <a:lnTo>
                        <a:pt x="63" y="28"/>
                      </a:lnTo>
                      <a:lnTo>
                        <a:pt x="68" y="23"/>
                      </a:lnTo>
                      <a:lnTo>
                        <a:pt x="68" y="23"/>
                      </a:lnTo>
                      <a:lnTo>
                        <a:pt x="77" y="14"/>
                      </a:lnTo>
                      <a:lnTo>
                        <a:pt x="77" y="14"/>
                      </a:lnTo>
                      <a:lnTo>
                        <a:pt x="77" y="14"/>
                      </a:lnTo>
                      <a:lnTo>
                        <a:pt x="77" y="14"/>
                      </a:lnTo>
                      <a:lnTo>
                        <a:pt x="77" y="10"/>
                      </a:lnTo>
                      <a:lnTo>
                        <a:pt x="77" y="5"/>
                      </a:lnTo>
                      <a:lnTo>
                        <a:pt x="77" y="5"/>
                      </a:lnTo>
                      <a:lnTo>
                        <a:pt x="77" y="5"/>
                      </a:lnTo>
                      <a:lnTo>
                        <a:pt x="86" y="5"/>
                      </a:lnTo>
                      <a:lnTo>
                        <a:pt x="90" y="0"/>
                      </a:lnTo>
                      <a:lnTo>
                        <a:pt x="90" y="0"/>
                      </a:lnTo>
                      <a:lnTo>
                        <a:pt x="90" y="5"/>
                      </a:lnTo>
                      <a:lnTo>
                        <a:pt x="95" y="5"/>
                      </a:lnTo>
                      <a:lnTo>
                        <a:pt x="95" y="5"/>
                      </a:lnTo>
                      <a:lnTo>
                        <a:pt x="95" y="5"/>
                      </a:lnTo>
                      <a:lnTo>
                        <a:pt x="95" y="10"/>
                      </a:lnTo>
                      <a:lnTo>
                        <a:pt x="95" y="14"/>
                      </a:lnTo>
                      <a:lnTo>
                        <a:pt x="95" y="14"/>
                      </a:lnTo>
                      <a:lnTo>
                        <a:pt x="95" y="14"/>
                      </a:lnTo>
                      <a:lnTo>
                        <a:pt x="95" y="14"/>
                      </a:lnTo>
                      <a:lnTo>
                        <a:pt x="99" y="19"/>
                      </a:lnTo>
                      <a:lnTo>
                        <a:pt x="99" y="19"/>
                      </a:lnTo>
                      <a:lnTo>
                        <a:pt x="104" y="19"/>
                      </a:lnTo>
                      <a:lnTo>
                        <a:pt x="109" y="19"/>
                      </a:lnTo>
                      <a:lnTo>
                        <a:pt x="109" y="19"/>
                      </a:lnTo>
                      <a:lnTo>
                        <a:pt x="109" y="19"/>
                      </a:lnTo>
                      <a:lnTo>
                        <a:pt x="113" y="19"/>
                      </a:lnTo>
                      <a:lnTo>
                        <a:pt x="113" y="19"/>
                      </a:lnTo>
                      <a:lnTo>
                        <a:pt x="118" y="19"/>
                      </a:lnTo>
                      <a:lnTo>
                        <a:pt x="122" y="23"/>
                      </a:lnTo>
                      <a:lnTo>
                        <a:pt x="127" y="23"/>
                      </a:lnTo>
                      <a:lnTo>
                        <a:pt x="127" y="28"/>
                      </a:lnTo>
                      <a:lnTo>
                        <a:pt x="131" y="32"/>
                      </a:lnTo>
                      <a:lnTo>
                        <a:pt x="131" y="32"/>
                      </a:lnTo>
                      <a:lnTo>
                        <a:pt x="140" y="28"/>
                      </a:lnTo>
                      <a:lnTo>
                        <a:pt x="140" y="32"/>
                      </a:lnTo>
                      <a:lnTo>
                        <a:pt x="140" y="32"/>
                      </a:lnTo>
                      <a:lnTo>
                        <a:pt x="140" y="32"/>
                      </a:lnTo>
                      <a:lnTo>
                        <a:pt x="136" y="37"/>
                      </a:lnTo>
                      <a:lnTo>
                        <a:pt x="136" y="41"/>
                      </a:lnTo>
                      <a:lnTo>
                        <a:pt x="136" y="46"/>
                      </a:lnTo>
                      <a:lnTo>
                        <a:pt x="136" y="46"/>
                      </a:lnTo>
                      <a:lnTo>
                        <a:pt x="136" y="46"/>
                      </a:lnTo>
                      <a:lnTo>
                        <a:pt x="136" y="50"/>
                      </a:lnTo>
                      <a:lnTo>
                        <a:pt x="136" y="50"/>
                      </a:lnTo>
                      <a:lnTo>
                        <a:pt x="140" y="50"/>
                      </a:lnTo>
                      <a:lnTo>
                        <a:pt x="140" y="50"/>
                      </a:lnTo>
                      <a:lnTo>
                        <a:pt x="145" y="50"/>
                      </a:lnTo>
                      <a:lnTo>
                        <a:pt x="145" y="55"/>
                      </a:lnTo>
                      <a:lnTo>
                        <a:pt x="145" y="55"/>
                      </a:lnTo>
                      <a:lnTo>
                        <a:pt x="145" y="59"/>
                      </a:lnTo>
                      <a:lnTo>
                        <a:pt x="145" y="59"/>
                      </a:lnTo>
                      <a:lnTo>
                        <a:pt x="145" y="64"/>
                      </a:lnTo>
                      <a:lnTo>
                        <a:pt x="145" y="64"/>
                      </a:lnTo>
                      <a:lnTo>
                        <a:pt x="145" y="64"/>
                      </a:lnTo>
                      <a:lnTo>
                        <a:pt x="140" y="69"/>
                      </a:lnTo>
                      <a:lnTo>
                        <a:pt x="140" y="69"/>
                      </a:lnTo>
                      <a:lnTo>
                        <a:pt x="136" y="69"/>
                      </a:lnTo>
                      <a:lnTo>
                        <a:pt x="136" y="69"/>
                      </a:lnTo>
                      <a:lnTo>
                        <a:pt x="131" y="69"/>
                      </a:lnTo>
                      <a:lnTo>
                        <a:pt x="127" y="69"/>
                      </a:lnTo>
                      <a:lnTo>
                        <a:pt x="127" y="69"/>
                      </a:lnTo>
                      <a:lnTo>
                        <a:pt x="113" y="69"/>
                      </a:lnTo>
                      <a:lnTo>
                        <a:pt x="113" y="69"/>
                      </a:lnTo>
                      <a:lnTo>
                        <a:pt x="113" y="69"/>
                      </a:lnTo>
                      <a:lnTo>
                        <a:pt x="113" y="73"/>
                      </a:lnTo>
                      <a:lnTo>
                        <a:pt x="113" y="73"/>
                      </a:lnTo>
                      <a:lnTo>
                        <a:pt x="109" y="69"/>
                      </a:lnTo>
                      <a:lnTo>
                        <a:pt x="109" y="69"/>
                      </a:lnTo>
                      <a:lnTo>
                        <a:pt x="109" y="69"/>
                      </a:lnTo>
                      <a:lnTo>
                        <a:pt x="104" y="69"/>
                      </a:lnTo>
                      <a:lnTo>
                        <a:pt x="104" y="69"/>
                      </a:lnTo>
                      <a:lnTo>
                        <a:pt x="99" y="69"/>
                      </a:lnTo>
                      <a:lnTo>
                        <a:pt x="99" y="69"/>
                      </a:lnTo>
                      <a:lnTo>
                        <a:pt x="95" y="69"/>
                      </a:lnTo>
                      <a:lnTo>
                        <a:pt x="95" y="69"/>
                      </a:lnTo>
                      <a:lnTo>
                        <a:pt x="95" y="69"/>
                      </a:lnTo>
                      <a:lnTo>
                        <a:pt x="95" y="69"/>
                      </a:lnTo>
                      <a:lnTo>
                        <a:pt x="90" y="78"/>
                      </a:lnTo>
                      <a:lnTo>
                        <a:pt x="86" y="82"/>
                      </a:lnTo>
                      <a:lnTo>
                        <a:pt x="77" y="78"/>
                      </a:lnTo>
                      <a:lnTo>
                        <a:pt x="77" y="78"/>
                      </a:lnTo>
                      <a:lnTo>
                        <a:pt x="72" y="78"/>
                      </a:lnTo>
                      <a:lnTo>
                        <a:pt x="72" y="82"/>
                      </a:lnTo>
                      <a:lnTo>
                        <a:pt x="72" y="82"/>
                      </a:lnTo>
                      <a:lnTo>
                        <a:pt x="72" y="82"/>
                      </a:lnTo>
                      <a:lnTo>
                        <a:pt x="72" y="82"/>
                      </a:lnTo>
                      <a:lnTo>
                        <a:pt x="72" y="87"/>
                      </a:lnTo>
                      <a:lnTo>
                        <a:pt x="77" y="87"/>
                      </a:lnTo>
                      <a:lnTo>
                        <a:pt x="77" y="91"/>
                      </a:lnTo>
                      <a:lnTo>
                        <a:pt x="77" y="91"/>
                      </a:lnTo>
                      <a:lnTo>
                        <a:pt x="72" y="91"/>
                      </a:lnTo>
                      <a:lnTo>
                        <a:pt x="72" y="91"/>
                      </a:lnTo>
                      <a:lnTo>
                        <a:pt x="72" y="91"/>
                      </a:lnTo>
                      <a:lnTo>
                        <a:pt x="68" y="91"/>
                      </a:lnTo>
                      <a:lnTo>
                        <a:pt x="68" y="91"/>
                      </a:lnTo>
                      <a:lnTo>
                        <a:pt x="68" y="96"/>
                      </a:lnTo>
                      <a:lnTo>
                        <a:pt x="68" y="96"/>
                      </a:lnTo>
                      <a:lnTo>
                        <a:pt x="68" y="96"/>
                      </a:lnTo>
                      <a:lnTo>
                        <a:pt x="68" y="96"/>
                      </a:lnTo>
                      <a:lnTo>
                        <a:pt x="68" y="96"/>
                      </a:lnTo>
                      <a:lnTo>
                        <a:pt x="63" y="96"/>
                      </a:lnTo>
                      <a:lnTo>
                        <a:pt x="63" y="96"/>
                      </a:lnTo>
                      <a:lnTo>
                        <a:pt x="63" y="100"/>
                      </a:lnTo>
                      <a:lnTo>
                        <a:pt x="59" y="100"/>
                      </a:lnTo>
                      <a:lnTo>
                        <a:pt x="59" y="100"/>
                      </a:lnTo>
                      <a:lnTo>
                        <a:pt x="54" y="100"/>
                      </a:lnTo>
                      <a:lnTo>
                        <a:pt x="54" y="100"/>
                      </a:lnTo>
                      <a:lnTo>
                        <a:pt x="54" y="100"/>
                      </a:lnTo>
                      <a:lnTo>
                        <a:pt x="54" y="100"/>
                      </a:lnTo>
                      <a:lnTo>
                        <a:pt x="54" y="100"/>
                      </a:lnTo>
                      <a:lnTo>
                        <a:pt x="50" y="100"/>
                      </a:lnTo>
                      <a:lnTo>
                        <a:pt x="50" y="100"/>
                      </a:lnTo>
                      <a:lnTo>
                        <a:pt x="50" y="109"/>
                      </a:lnTo>
                      <a:lnTo>
                        <a:pt x="50" y="109"/>
                      </a:lnTo>
                      <a:lnTo>
                        <a:pt x="45" y="114"/>
                      </a:lnTo>
                      <a:lnTo>
                        <a:pt x="45" y="114"/>
                      </a:lnTo>
                      <a:lnTo>
                        <a:pt x="45" y="114"/>
                      </a:lnTo>
                      <a:lnTo>
                        <a:pt x="45" y="114"/>
                      </a:lnTo>
                      <a:lnTo>
                        <a:pt x="41" y="114"/>
                      </a:lnTo>
                      <a:lnTo>
                        <a:pt x="41" y="114"/>
                      </a:lnTo>
                      <a:lnTo>
                        <a:pt x="36" y="114"/>
                      </a:lnTo>
                      <a:lnTo>
                        <a:pt x="31" y="118"/>
                      </a:lnTo>
                      <a:lnTo>
                        <a:pt x="27" y="118"/>
                      </a:lnTo>
                      <a:lnTo>
                        <a:pt x="9" y="114"/>
                      </a:lnTo>
                      <a:lnTo>
                        <a:pt x="9" y="114"/>
                      </a:lnTo>
                      <a:lnTo>
                        <a:pt x="4" y="109"/>
                      </a:lnTo>
                      <a:lnTo>
                        <a:pt x="4" y="109"/>
                      </a:lnTo>
                      <a:lnTo>
                        <a:pt x="4" y="109"/>
                      </a:lnTo>
                      <a:lnTo>
                        <a:pt x="0" y="105"/>
                      </a:lnTo>
                      <a:lnTo>
                        <a:pt x="0" y="100"/>
                      </a:lnTo>
                      <a:lnTo>
                        <a:pt x="0" y="100"/>
                      </a:lnTo>
                      <a:lnTo>
                        <a:pt x="0" y="100"/>
                      </a:lnTo>
                      <a:lnTo>
                        <a:pt x="0" y="100"/>
                      </a:lnTo>
                      <a:lnTo>
                        <a:pt x="0" y="96"/>
                      </a:lnTo>
                      <a:lnTo>
                        <a:pt x="0" y="96"/>
                      </a:lnTo>
                      <a:lnTo>
                        <a:pt x="0" y="96"/>
                      </a:lnTo>
                      <a:lnTo>
                        <a:pt x="0" y="96"/>
                      </a:lnTo>
                      <a:lnTo>
                        <a:pt x="0" y="91"/>
                      </a:lnTo>
                      <a:lnTo>
                        <a:pt x="4" y="91"/>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5" name="Freeform 33">
                  <a:extLst>
                    <a:ext uri="{FF2B5EF4-FFF2-40B4-BE49-F238E27FC236}">
                      <a16:creationId xmlns:a16="http://schemas.microsoft.com/office/drawing/2014/main" id="{C39F0763-4BE4-421D-8073-28255F540761}"/>
                    </a:ext>
                  </a:extLst>
                </p:cNvPr>
                <p:cNvSpPr>
                  <a:spLocks noEditPoints="1"/>
                </p:cNvSpPr>
                <p:nvPr/>
              </p:nvSpPr>
              <p:spPr bwMode="auto">
                <a:xfrm>
                  <a:off x="2918562" y="4326510"/>
                  <a:ext cx="384146" cy="559580"/>
                </a:xfrm>
                <a:custGeom>
                  <a:avLst/>
                  <a:gdLst>
                    <a:gd name="T0" fmla="*/ 127 w 127"/>
                    <a:gd name="T1" fmla="*/ 127 h 185"/>
                    <a:gd name="T2" fmla="*/ 127 w 127"/>
                    <a:gd name="T3" fmla="*/ 113 h 185"/>
                    <a:gd name="T4" fmla="*/ 127 w 127"/>
                    <a:gd name="T5" fmla="*/ 99 h 185"/>
                    <a:gd name="T6" fmla="*/ 118 w 127"/>
                    <a:gd name="T7" fmla="*/ 86 h 185"/>
                    <a:gd name="T8" fmla="*/ 123 w 127"/>
                    <a:gd name="T9" fmla="*/ 81 h 185"/>
                    <a:gd name="T10" fmla="*/ 118 w 127"/>
                    <a:gd name="T11" fmla="*/ 72 h 185"/>
                    <a:gd name="T12" fmla="*/ 114 w 127"/>
                    <a:gd name="T13" fmla="*/ 68 h 185"/>
                    <a:gd name="T14" fmla="*/ 104 w 127"/>
                    <a:gd name="T15" fmla="*/ 63 h 185"/>
                    <a:gd name="T16" fmla="*/ 95 w 127"/>
                    <a:gd name="T17" fmla="*/ 58 h 185"/>
                    <a:gd name="T18" fmla="*/ 86 w 127"/>
                    <a:gd name="T19" fmla="*/ 54 h 185"/>
                    <a:gd name="T20" fmla="*/ 77 w 127"/>
                    <a:gd name="T21" fmla="*/ 49 h 185"/>
                    <a:gd name="T22" fmla="*/ 77 w 127"/>
                    <a:gd name="T23" fmla="*/ 40 h 185"/>
                    <a:gd name="T24" fmla="*/ 82 w 127"/>
                    <a:gd name="T25" fmla="*/ 40 h 185"/>
                    <a:gd name="T26" fmla="*/ 86 w 127"/>
                    <a:gd name="T27" fmla="*/ 40 h 185"/>
                    <a:gd name="T28" fmla="*/ 91 w 127"/>
                    <a:gd name="T29" fmla="*/ 27 h 185"/>
                    <a:gd name="T30" fmla="*/ 86 w 127"/>
                    <a:gd name="T31" fmla="*/ 22 h 185"/>
                    <a:gd name="T32" fmla="*/ 73 w 127"/>
                    <a:gd name="T33" fmla="*/ 18 h 185"/>
                    <a:gd name="T34" fmla="*/ 73 w 127"/>
                    <a:gd name="T35" fmla="*/ 9 h 185"/>
                    <a:gd name="T36" fmla="*/ 68 w 127"/>
                    <a:gd name="T37" fmla="*/ 4 h 185"/>
                    <a:gd name="T38" fmla="*/ 50 w 127"/>
                    <a:gd name="T39" fmla="*/ 4 h 185"/>
                    <a:gd name="T40" fmla="*/ 23 w 127"/>
                    <a:gd name="T41" fmla="*/ 4 h 185"/>
                    <a:gd name="T42" fmla="*/ 23 w 127"/>
                    <a:gd name="T43" fmla="*/ 27 h 185"/>
                    <a:gd name="T44" fmla="*/ 32 w 127"/>
                    <a:gd name="T45" fmla="*/ 40 h 185"/>
                    <a:gd name="T46" fmla="*/ 32 w 127"/>
                    <a:gd name="T47" fmla="*/ 49 h 185"/>
                    <a:gd name="T48" fmla="*/ 23 w 127"/>
                    <a:gd name="T49" fmla="*/ 54 h 185"/>
                    <a:gd name="T50" fmla="*/ 18 w 127"/>
                    <a:gd name="T51" fmla="*/ 63 h 185"/>
                    <a:gd name="T52" fmla="*/ 14 w 127"/>
                    <a:gd name="T53" fmla="*/ 68 h 185"/>
                    <a:gd name="T54" fmla="*/ 5 w 127"/>
                    <a:gd name="T55" fmla="*/ 81 h 185"/>
                    <a:gd name="T56" fmla="*/ 0 w 127"/>
                    <a:gd name="T57" fmla="*/ 99 h 185"/>
                    <a:gd name="T58" fmla="*/ 5 w 127"/>
                    <a:gd name="T59" fmla="*/ 108 h 185"/>
                    <a:gd name="T60" fmla="*/ 5 w 127"/>
                    <a:gd name="T61" fmla="*/ 117 h 185"/>
                    <a:gd name="T62" fmla="*/ 14 w 127"/>
                    <a:gd name="T63" fmla="*/ 117 h 185"/>
                    <a:gd name="T64" fmla="*/ 18 w 127"/>
                    <a:gd name="T65" fmla="*/ 117 h 185"/>
                    <a:gd name="T66" fmla="*/ 23 w 127"/>
                    <a:gd name="T67" fmla="*/ 113 h 185"/>
                    <a:gd name="T68" fmla="*/ 27 w 127"/>
                    <a:gd name="T69" fmla="*/ 108 h 185"/>
                    <a:gd name="T70" fmla="*/ 27 w 127"/>
                    <a:gd name="T71" fmla="*/ 113 h 185"/>
                    <a:gd name="T72" fmla="*/ 32 w 127"/>
                    <a:gd name="T73" fmla="*/ 113 h 185"/>
                    <a:gd name="T74" fmla="*/ 55 w 127"/>
                    <a:gd name="T75" fmla="*/ 117 h 185"/>
                    <a:gd name="T76" fmla="*/ 73 w 127"/>
                    <a:gd name="T77" fmla="*/ 131 h 185"/>
                    <a:gd name="T78" fmla="*/ 95 w 127"/>
                    <a:gd name="T79" fmla="*/ 136 h 185"/>
                    <a:gd name="T80" fmla="*/ 114 w 127"/>
                    <a:gd name="T81" fmla="*/ 127 h 185"/>
                    <a:gd name="T82" fmla="*/ 118 w 127"/>
                    <a:gd name="T83" fmla="*/ 127 h 185"/>
                    <a:gd name="T84" fmla="*/ 127 w 127"/>
                    <a:gd name="T85" fmla="*/ 127 h 185"/>
                    <a:gd name="T86" fmla="*/ 77 w 127"/>
                    <a:gd name="T87" fmla="*/ 145 h 185"/>
                    <a:gd name="T88" fmla="*/ 68 w 127"/>
                    <a:gd name="T89" fmla="*/ 163 h 185"/>
                    <a:gd name="T90" fmla="*/ 68 w 127"/>
                    <a:gd name="T91" fmla="*/ 172 h 185"/>
                    <a:gd name="T92" fmla="*/ 68 w 127"/>
                    <a:gd name="T93" fmla="*/ 181 h 185"/>
                    <a:gd name="T94" fmla="*/ 59 w 127"/>
                    <a:gd name="T95" fmla="*/ 185 h 185"/>
                    <a:gd name="T96" fmla="*/ 45 w 127"/>
                    <a:gd name="T97" fmla="*/ 181 h 185"/>
                    <a:gd name="T98" fmla="*/ 59 w 127"/>
                    <a:gd name="T99" fmla="*/ 154 h 185"/>
                    <a:gd name="T100" fmla="*/ 64 w 127"/>
                    <a:gd name="T101" fmla="*/ 149 h 185"/>
                    <a:gd name="T102" fmla="*/ 77 w 127"/>
                    <a:gd name="T103" fmla="*/ 14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27" h="185">
                      <a:moveTo>
                        <a:pt x="127" y="127"/>
                      </a:moveTo>
                      <a:lnTo>
                        <a:pt x="127" y="127"/>
                      </a:lnTo>
                      <a:lnTo>
                        <a:pt x="127" y="127"/>
                      </a:lnTo>
                      <a:lnTo>
                        <a:pt x="127" y="127"/>
                      </a:lnTo>
                      <a:lnTo>
                        <a:pt x="127" y="127"/>
                      </a:lnTo>
                      <a:lnTo>
                        <a:pt x="127" y="127"/>
                      </a:lnTo>
                      <a:lnTo>
                        <a:pt x="127" y="122"/>
                      </a:lnTo>
                      <a:lnTo>
                        <a:pt x="127" y="117"/>
                      </a:lnTo>
                      <a:lnTo>
                        <a:pt x="127" y="113"/>
                      </a:lnTo>
                      <a:lnTo>
                        <a:pt x="127" y="113"/>
                      </a:lnTo>
                      <a:lnTo>
                        <a:pt x="127" y="108"/>
                      </a:lnTo>
                      <a:lnTo>
                        <a:pt x="127" y="108"/>
                      </a:lnTo>
                      <a:lnTo>
                        <a:pt x="127" y="104"/>
                      </a:lnTo>
                      <a:lnTo>
                        <a:pt x="127" y="104"/>
                      </a:lnTo>
                      <a:lnTo>
                        <a:pt x="127" y="99"/>
                      </a:lnTo>
                      <a:lnTo>
                        <a:pt x="123" y="99"/>
                      </a:lnTo>
                      <a:lnTo>
                        <a:pt x="118" y="95"/>
                      </a:lnTo>
                      <a:lnTo>
                        <a:pt x="118" y="90"/>
                      </a:lnTo>
                      <a:lnTo>
                        <a:pt x="118" y="86"/>
                      </a:lnTo>
                      <a:lnTo>
                        <a:pt x="118" y="86"/>
                      </a:lnTo>
                      <a:lnTo>
                        <a:pt x="118" y="86"/>
                      </a:lnTo>
                      <a:lnTo>
                        <a:pt x="118" y="86"/>
                      </a:lnTo>
                      <a:lnTo>
                        <a:pt x="118" y="86"/>
                      </a:lnTo>
                      <a:lnTo>
                        <a:pt x="123" y="86"/>
                      </a:lnTo>
                      <a:lnTo>
                        <a:pt x="123" y="81"/>
                      </a:lnTo>
                      <a:lnTo>
                        <a:pt x="123" y="81"/>
                      </a:lnTo>
                      <a:lnTo>
                        <a:pt x="123" y="77"/>
                      </a:lnTo>
                      <a:lnTo>
                        <a:pt x="123" y="77"/>
                      </a:lnTo>
                      <a:lnTo>
                        <a:pt x="123" y="77"/>
                      </a:lnTo>
                      <a:lnTo>
                        <a:pt x="118" y="72"/>
                      </a:lnTo>
                      <a:lnTo>
                        <a:pt x="118" y="72"/>
                      </a:lnTo>
                      <a:lnTo>
                        <a:pt x="114" y="72"/>
                      </a:lnTo>
                      <a:lnTo>
                        <a:pt x="114" y="72"/>
                      </a:lnTo>
                      <a:lnTo>
                        <a:pt x="114" y="72"/>
                      </a:lnTo>
                      <a:lnTo>
                        <a:pt x="114" y="68"/>
                      </a:lnTo>
                      <a:lnTo>
                        <a:pt x="109" y="68"/>
                      </a:lnTo>
                      <a:lnTo>
                        <a:pt x="109" y="68"/>
                      </a:lnTo>
                      <a:lnTo>
                        <a:pt x="104" y="68"/>
                      </a:lnTo>
                      <a:lnTo>
                        <a:pt x="104" y="68"/>
                      </a:lnTo>
                      <a:lnTo>
                        <a:pt x="104" y="63"/>
                      </a:lnTo>
                      <a:lnTo>
                        <a:pt x="100" y="63"/>
                      </a:lnTo>
                      <a:lnTo>
                        <a:pt x="100" y="58"/>
                      </a:lnTo>
                      <a:lnTo>
                        <a:pt x="100" y="58"/>
                      </a:lnTo>
                      <a:lnTo>
                        <a:pt x="100" y="58"/>
                      </a:lnTo>
                      <a:lnTo>
                        <a:pt x="95" y="58"/>
                      </a:lnTo>
                      <a:lnTo>
                        <a:pt x="95" y="58"/>
                      </a:lnTo>
                      <a:lnTo>
                        <a:pt x="91" y="58"/>
                      </a:lnTo>
                      <a:lnTo>
                        <a:pt x="91" y="58"/>
                      </a:lnTo>
                      <a:lnTo>
                        <a:pt x="91" y="58"/>
                      </a:lnTo>
                      <a:lnTo>
                        <a:pt x="86" y="54"/>
                      </a:lnTo>
                      <a:lnTo>
                        <a:pt x="86" y="54"/>
                      </a:lnTo>
                      <a:lnTo>
                        <a:pt x="82" y="54"/>
                      </a:lnTo>
                      <a:lnTo>
                        <a:pt x="82" y="54"/>
                      </a:lnTo>
                      <a:lnTo>
                        <a:pt x="77" y="49"/>
                      </a:lnTo>
                      <a:lnTo>
                        <a:pt x="77" y="49"/>
                      </a:lnTo>
                      <a:lnTo>
                        <a:pt x="77" y="49"/>
                      </a:lnTo>
                      <a:lnTo>
                        <a:pt x="73" y="45"/>
                      </a:lnTo>
                      <a:lnTo>
                        <a:pt x="73" y="45"/>
                      </a:lnTo>
                      <a:lnTo>
                        <a:pt x="77" y="40"/>
                      </a:lnTo>
                      <a:lnTo>
                        <a:pt x="77" y="40"/>
                      </a:lnTo>
                      <a:lnTo>
                        <a:pt x="77" y="40"/>
                      </a:lnTo>
                      <a:lnTo>
                        <a:pt x="77" y="36"/>
                      </a:lnTo>
                      <a:lnTo>
                        <a:pt x="77" y="36"/>
                      </a:lnTo>
                      <a:lnTo>
                        <a:pt x="82" y="40"/>
                      </a:lnTo>
                      <a:lnTo>
                        <a:pt x="82" y="40"/>
                      </a:lnTo>
                      <a:lnTo>
                        <a:pt x="82" y="40"/>
                      </a:lnTo>
                      <a:lnTo>
                        <a:pt x="82" y="40"/>
                      </a:lnTo>
                      <a:lnTo>
                        <a:pt x="86" y="40"/>
                      </a:lnTo>
                      <a:lnTo>
                        <a:pt x="86" y="40"/>
                      </a:lnTo>
                      <a:lnTo>
                        <a:pt x="86" y="40"/>
                      </a:lnTo>
                      <a:lnTo>
                        <a:pt x="86" y="40"/>
                      </a:lnTo>
                      <a:lnTo>
                        <a:pt x="91" y="36"/>
                      </a:lnTo>
                      <a:lnTo>
                        <a:pt x="91" y="36"/>
                      </a:lnTo>
                      <a:lnTo>
                        <a:pt x="91" y="36"/>
                      </a:lnTo>
                      <a:lnTo>
                        <a:pt x="91" y="27"/>
                      </a:lnTo>
                      <a:lnTo>
                        <a:pt x="91" y="22"/>
                      </a:lnTo>
                      <a:lnTo>
                        <a:pt x="86" y="22"/>
                      </a:lnTo>
                      <a:lnTo>
                        <a:pt x="86" y="22"/>
                      </a:lnTo>
                      <a:lnTo>
                        <a:pt x="86" y="22"/>
                      </a:lnTo>
                      <a:lnTo>
                        <a:pt x="86" y="22"/>
                      </a:lnTo>
                      <a:lnTo>
                        <a:pt x="82" y="22"/>
                      </a:lnTo>
                      <a:lnTo>
                        <a:pt x="82" y="22"/>
                      </a:lnTo>
                      <a:lnTo>
                        <a:pt x="77" y="22"/>
                      </a:lnTo>
                      <a:lnTo>
                        <a:pt x="77" y="22"/>
                      </a:lnTo>
                      <a:lnTo>
                        <a:pt x="73" y="18"/>
                      </a:lnTo>
                      <a:lnTo>
                        <a:pt x="73" y="13"/>
                      </a:lnTo>
                      <a:lnTo>
                        <a:pt x="73" y="13"/>
                      </a:lnTo>
                      <a:lnTo>
                        <a:pt x="73" y="13"/>
                      </a:lnTo>
                      <a:lnTo>
                        <a:pt x="73" y="9"/>
                      </a:lnTo>
                      <a:lnTo>
                        <a:pt x="73" y="9"/>
                      </a:lnTo>
                      <a:lnTo>
                        <a:pt x="73" y="9"/>
                      </a:lnTo>
                      <a:lnTo>
                        <a:pt x="73" y="4"/>
                      </a:lnTo>
                      <a:lnTo>
                        <a:pt x="68" y="4"/>
                      </a:lnTo>
                      <a:lnTo>
                        <a:pt x="68" y="4"/>
                      </a:lnTo>
                      <a:lnTo>
                        <a:pt x="68" y="4"/>
                      </a:lnTo>
                      <a:lnTo>
                        <a:pt x="64" y="4"/>
                      </a:lnTo>
                      <a:lnTo>
                        <a:pt x="64" y="4"/>
                      </a:lnTo>
                      <a:lnTo>
                        <a:pt x="64" y="4"/>
                      </a:lnTo>
                      <a:lnTo>
                        <a:pt x="55" y="4"/>
                      </a:lnTo>
                      <a:lnTo>
                        <a:pt x="50" y="4"/>
                      </a:lnTo>
                      <a:lnTo>
                        <a:pt x="45" y="4"/>
                      </a:lnTo>
                      <a:lnTo>
                        <a:pt x="36" y="0"/>
                      </a:lnTo>
                      <a:lnTo>
                        <a:pt x="32" y="0"/>
                      </a:lnTo>
                      <a:lnTo>
                        <a:pt x="27" y="4"/>
                      </a:lnTo>
                      <a:lnTo>
                        <a:pt x="23" y="4"/>
                      </a:lnTo>
                      <a:lnTo>
                        <a:pt x="18" y="9"/>
                      </a:lnTo>
                      <a:lnTo>
                        <a:pt x="18" y="9"/>
                      </a:lnTo>
                      <a:lnTo>
                        <a:pt x="23" y="9"/>
                      </a:lnTo>
                      <a:lnTo>
                        <a:pt x="23" y="13"/>
                      </a:lnTo>
                      <a:lnTo>
                        <a:pt x="23" y="27"/>
                      </a:lnTo>
                      <a:lnTo>
                        <a:pt x="27" y="31"/>
                      </a:lnTo>
                      <a:lnTo>
                        <a:pt x="27" y="36"/>
                      </a:lnTo>
                      <a:lnTo>
                        <a:pt x="27" y="36"/>
                      </a:lnTo>
                      <a:lnTo>
                        <a:pt x="32" y="40"/>
                      </a:lnTo>
                      <a:lnTo>
                        <a:pt x="32" y="40"/>
                      </a:lnTo>
                      <a:lnTo>
                        <a:pt x="32" y="45"/>
                      </a:lnTo>
                      <a:lnTo>
                        <a:pt x="32" y="45"/>
                      </a:lnTo>
                      <a:lnTo>
                        <a:pt x="32" y="45"/>
                      </a:lnTo>
                      <a:lnTo>
                        <a:pt x="32" y="49"/>
                      </a:lnTo>
                      <a:lnTo>
                        <a:pt x="32" y="49"/>
                      </a:lnTo>
                      <a:lnTo>
                        <a:pt x="27" y="54"/>
                      </a:lnTo>
                      <a:lnTo>
                        <a:pt x="27" y="54"/>
                      </a:lnTo>
                      <a:lnTo>
                        <a:pt x="23" y="54"/>
                      </a:lnTo>
                      <a:lnTo>
                        <a:pt x="23" y="54"/>
                      </a:lnTo>
                      <a:lnTo>
                        <a:pt x="23" y="54"/>
                      </a:lnTo>
                      <a:lnTo>
                        <a:pt x="18" y="54"/>
                      </a:lnTo>
                      <a:lnTo>
                        <a:pt x="18" y="54"/>
                      </a:lnTo>
                      <a:lnTo>
                        <a:pt x="18" y="54"/>
                      </a:lnTo>
                      <a:lnTo>
                        <a:pt x="18" y="58"/>
                      </a:lnTo>
                      <a:lnTo>
                        <a:pt x="18" y="63"/>
                      </a:lnTo>
                      <a:lnTo>
                        <a:pt x="18" y="63"/>
                      </a:lnTo>
                      <a:lnTo>
                        <a:pt x="18" y="63"/>
                      </a:lnTo>
                      <a:lnTo>
                        <a:pt x="18" y="68"/>
                      </a:lnTo>
                      <a:lnTo>
                        <a:pt x="14" y="68"/>
                      </a:lnTo>
                      <a:lnTo>
                        <a:pt x="14" y="68"/>
                      </a:lnTo>
                      <a:lnTo>
                        <a:pt x="9" y="77"/>
                      </a:lnTo>
                      <a:lnTo>
                        <a:pt x="5" y="81"/>
                      </a:lnTo>
                      <a:lnTo>
                        <a:pt x="0" y="81"/>
                      </a:lnTo>
                      <a:lnTo>
                        <a:pt x="0" y="81"/>
                      </a:lnTo>
                      <a:lnTo>
                        <a:pt x="5" y="81"/>
                      </a:lnTo>
                      <a:lnTo>
                        <a:pt x="0" y="86"/>
                      </a:lnTo>
                      <a:lnTo>
                        <a:pt x="0" y="86"/>
                      </a:lnTo>
                      <a:lnTo>
                        <a:pt x="0" y="90"/>
                      </a:lnTo>
                      <a:lnTo>
                        <a:pt x="0" y="95"/>
                      </a:lnTo>
                      <a:lnTo>
                        <a:pt x="0" y="99"/>
                      </a:lnTo>
                      <a:lnTo>
                        <a:pt x="0" y="99"/>
                      </a:lnTo>
                      <a:lnTo>
                        <a:pt x="0" y="104"/>
                      </a:lnTo>
                      <a:lnTo>
                        <a:pt x="0" y="104"/>
                      </a:lnTo>
                      <a:lnTo>
                        <a:pt x="5" y="108"/>
                      </a:lnTo>
                      <a:lnTo>
                        <a:pt x="5" y="108"/>
                      </a:lnTo>
                      <a:lnTo>
                        <a:pt x="5" y="113"/>
                      </a:lnTo>
                      <a:lnTo>
                        <a:pt x="5" y="113"/>
                      </a:lnTo>
                      <a:lnTo>
                        <a:pt x="5" y="113"/>
                      </a:lnTo>
                      <a:lnTo>
                        <a:pt x="5" y="117"/>
                      </a:lnTo>
                      <a:lnTo>
                        <a:pt x="5" y="117"/>
                      </a:lnTo>
                      <a:lnTo>
                        <a:pt x="5" y="117"/>
                      </a:lnTo>
                      <a:lnTo>
                        <a:pt x="9" y="117"/>
                      </a:lnTo>
                      <a:lnTo>
                        <a:pt x="9" y="117"/>
                      </a:lnTo>
                      <a:lnTo>
                        <a:pt x="9" y="117"/>
                      </a:lnTo>
                      <a:lnTo>
                        <a:pt x="14" y="117"/>
                      </a:lnTo>
                      <a:lnTo>
                        <a:pt x="14" y="117"/>
                      </a:lnTo>
                      <a:lnTo>
                        <a:pt x="14" y="117"/>
                      </a:lnTo>
                      <a:lnTo>
                        <a:pt x="14" y="117"/>
                      </a:lnTo>
                      <a:lnTo>
                        <a:pt x="14" y="117"/>
                      </a:lnTo>
                      <a:lnTo>
                        <a:pt x="18" y="117"/>
                      </a:lnTo>
                      <a:lnTo>
                        <a:pt x="18" y="117"/>
                      </a:lnTo>
                      <a:lnTo>
                        <a:pt x="23" y="113"/>
                      </a:lnTo>
                      <a:lnTo>
                        <a:pt x="23" y="113"/>
                      </a:lnTo>
                      <a:lnTo>
                        <a:pt x="23" y="113"/>
                      </a:lnTo>
                      <a:lnTo>
                        <a:pt x="23" y="113"/>
                      </a:lnTo>
                      <a:lnTo>
                        <a:pt x="23" y="113"/>
                      </a:lnTo>
                      <a:lnTo>
                        <a:pt x="23" y="113"/>
                      </a:lnTo>
                      <a:lnTo>
                        <a:pt x="23" y="113"/>
                      </a:lnTo>
                      <a:lnTo>
                        <a:pt x="23" y="108"/>
                      </a:lnTo>
                      <a:lnTo>
                        <a:pt x="27" y="108"/>
                      </a:lnTo>
                      <a:lnTo>
                        <a:pt x="23" y="113"/>
                      </a:lnTo>
                      <a:lnTo>
                        <a:pt x="27" y="113"/>
                      </a:lnTo>
                      <a:lnTo>
                        <a:pt x="27" y="113"/>
                      </a:lnTo>
                      <a:lnTo>
                        <a:pt x="27" y="113"/>
                      </a:lnTo>
                      <a:lnTo>
                        <a:pt x="27" y="113"/>
                      </a:lnTo>
                      <a:lnTo>
                        <a:pt x="27" y="113"/>
                      </a:lnTo>
                      <a:lnTo>
                        <a:pt x="32" y="113"/>
                      </a:lnTo>
                      <a:lnTo>
                        <a:pt x="32" y="113"/>
                      </a:lnTo>
                      <a:lnTo>
                        <a:pt x="32" y="113"/>
                      </a:lnTo>
                      <a:lnTo>
                        <a:pt x="32" y="113"/>
                      </a:lnTo>
                      <a:lnTo>
                        <a:pt x="32" y="113"/>
                      </a:lnTo>
                      <a:lnTo>
                        <a:pt x="32" y="113"/>
                      </a:lnTo>
                      <a:lnTo>
                        <a:pt x="45" y="113"/>
                      </a:lnTo>
                      <a:lnTo>
                        <a:pt x="50" y="113"/>
                      </a:lnTo>
                      <a:lnTo>
                        <a:pt x="55" y="117"/>
                      </a:lnTo>
                      <a:lnTo>
                        <a:pt x="59" y="122"/>
                      </a:lnTo>
                      <a:lnTo>
                        <a:pt x="64" y="122"/>
                      </a:lnTo>
                      <a:lnTo>
                        <a:pt x="68" y="127"/>
                      </a:lnTo>
                      <a:lnTo>
                        <a:pt x="68" y="131"/>
                      </a:lnTo>
                      <a:lnTo>
                        <a:pt x="73" y="131"/>
                      </a:lnTo>
                      <a:lnTo>
                        <a:pt x="73" y="131"/>
                      </a:lnTo>
                      <a:lnTo>
                        <a:pt x="77" y="131"/>
                      </a:lnTo>
                      <a:lnTo>
                        <a:pt x="82" y="136"/>
                      </a:lnTo>
                      <a:lnTo>
                        <a:pt x="86" y="136"/>
                      </a:lnTo>
                      <a:lnTo>
                        <a:pt x="95" y="136"/>
                      </a:lnTo>
                      <a:lnTo>
                        <a:pt x="100" y="131"/>
                      </a:lnTo>
                      <a:lnTo>
                        <a:pt x="100" y="131"/>
                      </a:lnTo>
                      <a:lnTo>
                        <a:pt x="109" y="127"/>
                      </a:lnTo>
                      <a:lnTo>
                        <a:pt x="109" y="127"/>
                      </a:lnTo>
                      <a:lnTo>
                        <a:pt x="114" y="127"/>
                      </a:lnTo>
                      <a:lnTo>
                        <a:pt x="114" y="127"/>
                      </a:lnTo>
                      <a:lnTo>
                        <a:pt x="114" y="127"/>
                      </a:lnTo>
                      <a:lnTo>
                        <a:pt x="118" y="127"/>
                      </a:lnTo>
                      <a:lnTo>
                        <a:pt x="118" y="127"/>
                      </a:lnTo>
                      <a:lnTo>
                        <a:pt x="118" y="127"/>
                      </a:lnTo>
                      <a:lnTo>
                        <a:pt x="123" y="131"/>
                      </a:lnTo>
                      <a:lnTo>
                        <a:pt x="123" y="131"/>
                      </a:lnTo>
                      <a:lnTo>
                        <a:pt x="123" y="131"/>
                      </a:lnTo>
                      <a:lnTo>
                        <a:pt x="123" y="131"/>
                      </a:lnTo>
                      <a:lnTo>
                        <a:pt x="127" y="127"/>
                      </a:lnTo>
                      <a:moveTo>
                        <a:pt x="82" y="140"/>
                      </a:moveTo>
                      <a:lnTo>
                        <a:pt x="82" y="140"/>
                      </a:lnTo>
                      <a:lnTo>
                        <a:pt x="82" y="140"/>
                      </a:lnTo>
                      <a:lnTo>
                        <a:pt x="82" y="145"/>
                      </a:lnTo>
                      <a:lnTo>
                        <a:pt x="77" y="145"/>
                      </a:lnTo>
                      <a:lnTo>
                        <a:pt x="77" y="145"/>
                      </a:lnTo>
                      <a:lnTo>
                        <a:pt x="77" y="149"/>
                      </a:lnTo>
                      <a:lnTo>
                        <a:pt x="68" y="158"/>
                      </a:lnTo>
                      <a:lnTo>
                        <a:pt x="68" y="163"/>
                      </a:lnTo>
                      <a:lnTo>
                        <a:pt x="68" y="163"/>
                      </a:lnTo>
                      <a:lnTo>
                        <a:pt x="68" y="167"/>
                      </a:lnTo>
                      <a:lnTo>
                        <a:pt x="68" y="167"/>
                      </a:lnTo>
                      <a:lnTo>
                        <a:pt x="68" y="167"/>
                      </a:lnTo>
                      <a:lnTo>
                        <a:pt x="68" y="172"/>
                      </a:lnTo>
                      <a:lnTo>
                        <a:pt x="68" y="172"/>
                      </a:lnTo>
                      <a:lnTo>
                        <a:pt x="73" y="176"/>
                      </a:lnTo>
                      <a:lnTo>
                        <a:pt x="73" y="176"/>
                      </a:lnTo>
                      <a:lnTo>
                        <a:pt x="73" y="181"/>
                      </a:lnTo>
                      <a:lnTo>
                        <a:pt x="68" y="181"/>
                      </a:lnTo>
                      <a:lnTo>
                        <a:pt x="68" y="181"/>
                      </a:lnTo>
                      <a:lnTo>
                        <a:pt x="64" y="181"/>
                      </a:lnTo>
                      <a:lnTo>
                        <a:pt x="64" y="181"/>
                      </a:lnTo>
                      <a:lnTo>
                        <a:pt x="59" y="185"/>
                      </a:lnTo>
                      <a:lnTo>
                        <a:pt x="59" y="185"/>
                      </a:lnTo>
                      <a:lnTo>
                        <a:pt x="59" y="185"/>
                      </a:lnTo>
                      <a:lnTo>
                        <a:pt x="55" y="185"/>
                      </a:lnTo>
                      <a:lnTo>
                        <a:pt x="50" y="185"/>
                      </a:lnTo>
                      <a:lnTo>
                        <a:pt x="45" y="185"/>
                      </a:lnTo>
                      <a:lnTo>
                        <a:pt x="45" y="181"/>
                      </a:lnTo>
                      <a:lnTo>
                        <a:pt x="45" y="181"/>
                      </a:lnTo>
                      <a:lnTo>
                        <a:pt x="41" y="181"/>
                      </a:lnTo>
                      <a:lnTo>
                        <a:pt x="41" y="176"/>
                      </a:lnTo>
                      <a:lnTo>
                        <a:pt x="41" y="172"/>
                      </a:lnTo>
                      <a:lnTo>
                        <a:pt x="50" y="167"/>
                      </a:lnTo>
                      <a:lnTo>
                        <a:pt x="59" y="154"/>
                      </a:lnTo>
                      <a:lnTo>
                        <a:pt x="59" y="154"/>
                      </a:lnTo>
                      <a:lnTo>
                        <a:pt x="59" y="154"/>
                      </a:lnTo>
                      <a:lnTo>
                        <a:pt x="64" y="154"/>
                      </a:lnTo>
                      <a:lnTo>
                        <a:pt x="64" y="154"/>
                      </a:lnTo>
                      <a:lnTo>
                        <a:pt x="64" y="149"/>
                      </a:lnTo>
                      <a:lnTo>
                        <a:pt x="64" y="149"/>
                      </a:lnTo>
                      <a:lnTo>
                        <a:pt x="68" y="145"/>
                      </a:lnTo>
                      <a:lnTo>
                        <a:pt x="68" y="145"/>
                      </a:lnTo>
                      <a:lnTo>
                        <a:pt x="73" y="145"/>
                      </a:lnTo>
                      <a:lnTo>
                        <a:pt x="77" y="140"/>
                      </a:lnTo>
                      <a:lnTo>
                        <a:pt x="77" y="140"/>
                      </a:lnTo>
                      <a:lnTo>
                        <a:pt x="82" y="140"/>
                      </a:lnTo>
                      <a:lnTo>
                        <a:pt x="82" y="14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6" name="Freeform 34">
                  <a:extLst>
                    <a:ext uri="{FF2B5EF4-FFF2-40B4-BE49-F238E27FC236}">
                      <a16:creationId xmlns:a16="http://schemas.microsoft.com/office/drawing/2014/main" id="{0D0ADD39-73D1-4338-8FAF-7689EDF33660}"/>
                    </a:ext>
                  </a:extLst>
                </p:cNvPr>
                <p:cNvSpPr>
                  <a:spLocks/>
                </p:cNvSpPr>
                <p:nvPr/>
              </p:nvSpPr>
              <p:spPr bwMode="auto">
                <a:xfrm>
                  <a:off x="3139371" y="4296263"/>
                  <a:ext cx="356922" cy="426491"/>
                </a:xfrm>
                <a:custGeom>
                  <a:avLst/>
                  <a:gdLst>
                    <a:gd name="T0" fmla="*/ 0 w 118"/>
                    <a:gd name="T1" fmla="*/ 14 h 141"/>
                    <a:gd name="T2" fmla="*/ 4 w 118"/>
                    <a:gd name="T3" fmla="*/ 14 h 141"/>
                    <a:gd name="T4" fmla="*/ 9 w 118"/>
                    <a:gd name="T5" fmla="*/ 14 h 141"/>
                    <a:gd name="T6" fmla="*/ 18 w 118"/>
                    <a:gd name="T7" fmla="*/ 10 h 141"/>
                    <a:gd name="T8" fmla="*/ 27 w 118"/>
                    <a:gd name="T9" fmla="*/ 5 h 141"/>
                    <a:gd name="T10" fmla="*/ 41 w 118"/>
                    <a:gd name="T11" fmla="*/ 5 h 141"/>
                    <a:gd name="T12" fmla="*/ 45 w 118"/>
                    <a:gd name="T13" fmla="*/ 14 h 141"/>
                    <a:gd name="T14" fmla="*/ 41 w 118"/>
                    <a:gd name="T15" fmla="*/ 14 h 141"/>
                    <a:gd name="T16" fmla="*/ 36 w 118"/>
                    <a:gd name="T17" fmla="*/ 28 h 141"/>
                    <a:gd name="T18" fmla="*/ 36 w 118"/>
                    <a:gd name="T19" fmla="*/ 32 h 141"/>
                    <a:gd name="T20" fmla="*/ 36 w 118"/>
                    <a:gd name="T21" fmla="*/ 28 h 141"/>
                    <a:gd name="T22" fmla="*/ 41 w 118"/>
                    <a:gd name="T23" fmla="*/ 28 h 141"/>
                    <a:gd name="T24" fmla="*/ 36 w 118"/>
                    <a:gd name="T25" fmla="*/ 32 h 141"/>
                    <a:gd name="T26" fmla="*/ 45 w 118"/>
                    <a:gd name="T27" fmla="*/ 37 h 141"/>
                    <a:gd name="T28" fmla="*/ 45 w 118"/>
                    <a:gd name="T29" fmla="*/ 41 h 141"/>
                    <a:gd name="T30" fmla="*/ 50 w 118"/>
                    <a:gd name="T31" fmla="*/ 37 h 141"/>
                    <a:gd name="T32" fmla="*/ 54 w 118"/>
                    <a:gd name="T33" fmla="*/ 37 h 141"/>
                    <a:gd name="T34" fmla="*/ 50 w 118"/>
                    <a:gd name="T35" fmla="*/ 28 h 141"/>
                    <a:gd name="T36" fmla="*/ 59 w 118"/>
                    <a:gd name="T37" fmla="*/ 28 h 141"/>
                    <a:gd name="T38" fmla="*/ 63 w 118"/>
                    <a:gd name="T39" fmla="*/ 28 h 141"/>
                    <a:gd name="T40" fmla="*/ 63 w 118"/>
                    <a:gd name="T41" fmla="*/ 32 h 141"/>
                    <a:gd name="T42" fmla="*/ 59 w 118"/>
                    <a:gd name="T43" fmla="*/ 37 h 141"/>
                    <a:gd name="T44" fmla="*/ 59 w 118"/>
                    <a:gd name="T45" fmla="*/ 41 h 141"/>
                    <a:gd name="T46" fmla="*/ 63 w 118"/>
                    <a:gd name="T47" fmla="*/ 50 h 141"/>
                    <a:gd name="T48" fmla="*/ 68 w 118"/>
                    <a:gd name="T49" fmla="*/ 55 h 141"/>
                    <a:gd name="T50" fmla="*/ 100 w 118"/>
                    <a:gd name="T51" fmla="*/ 68 h 141"/>
                    <a:gd name="T52" fmla="*/ 100 w 118"/>
                    <a:gd name="T53" fmla="*/ 82 h 141"/>
                    <a:gd name="T54" fmla="*/ 95 w 118"/>
                    <a:gd name="T55" fmla="*/ 100 h 141"/>
                    <a:gd name="T56" fmla="*/ 100 w 118"/>
                    <a:gd name="T57" fmla="*/ 114 h 141"/>
                    <a:gd name="T58" fmla="*/ 100 w 118"/>
                    <a:gd name="T59" fmla="*/ 118 h 141"/>
                    <a:gd name="T60" fmla="*/ 104 w 118"/>
                    <a:gd name="T61" fmla="*/ 118 h 141"/>
                    <a:gd name="T62" fmla="*/ 109 w 118"/>
                    <a:gd name="T63" fmla="*/ 123 h 141"/>
                    <a:gd name="T64" fmla="*/ 113 w 118"/>
                    <a:gd name="T65" fmla="*/ 132 h 141"/>
                    <a:gd name="T66" fmla="*/ 118 w 118"/>
                    <a:gd name="T67" fmla="*/ 141 h 141"/>
                    <a:gd name="T68" fmla="*/ 109 w 118"/>
                    <a:gd name="T69" fmla="*/ 141 h 141"/>
                    <a:gd name="T70" fmla="*/ 100 w 118"/>
                    <a:gd name="T71" fmla="*/ 141 h 141"/>
                    <a:gd name="T72" fmla="*/ 95 w 118"/>
                    <a:gd name="T73" fmla="*/ 141 h 141"/>
                    <a:gd name="T74" fmla="*/ 86 w 118"/>
                    <a:gd name="T75" fmla="*/ 132 h 141"/>
                    <a:gd name="T76" fmla="*/ 81 w 118"/>
                    <a:gd name="T77" fmla="*/ 123 h 141"/>
                    <a:gd name="T78" fmla="*/ 72 w 118"/>
                    <a:gd name="T79" fmla="*/ 114 h 141"/>
                    <a:gd name="T80" fmla="*/ 68 w 118"/>
                    <a:gd name="T81" fmla="*/ 109 h 141"/>
                    <a:gd name="T82" fmla="*/ 68 w 118"/>
                    <a:gd name="T83" fmla="*/ 109 h 141"/>
                    <a:gd name="T84" fmla="*/ 63 w 118"/>
                    <a:gd name="T85" fmla="*/ 109 h 141"/>
                    <a:gd name="T86" fmla="*/ 54 w 118"/>
                    <a:gd name="T87" fmla="*/ 100 h 141"/>
                    <a:gd name="T88" fmla="*/ 45 w 118"/>
                    <a:gd name="T89" fmla="*/ 96 h 141"/>
                    <a:gd name="T90" fmla="*/ 45 w 118"/>
                    <a:gd name="T91" fmla="*/ 96 h 141"/>
                    <a:gd name="T92" fmla="*/ 50 w 118"/>
                    <a:gd name="T93" fmla="*/ 87 h 141"/>
                    <a:gd name="T94" fmla="*/ 45 w 118"/>
                    <a:gd name="T95" fmla="*/ 82 h 141"/>
                    <a:gd name="T96" fmla="*/ 41 w 118"/>
                    <a:gd name="T97" fmla="*/ 78 h 141"/>
                    <a:gd name="T98" fmla="*/ 31 w 118"/>
                    <a:gd name="T99" fmla="*/ 78 h 141"/>
                    <a:gd name="T100" fmla="*/ 27 w 118"/>
                    <a:gd name="T101" fmla="*/ 68 h 141"/>
                    <a:gd name="T102" fmla="*/ 18 w 118"/>
                    <a:gd name="T103" fmla="*/ 68 h 141"/>
                    <a:gd name="T104" fmla="*/ 13 w 118"/>
                    <a:gd name="T105" fmla="*/ 64 h 141"/>
                    <a:gd name="T106" fmla="*/ 4 w 118"/>
                    <a:gd name="T107" fmla="*/ 59 h 141"/>
                    <a:gd name="T108" fmla="*/ 4 w 118"/>
                    <a:gd name="T109" fmla="*/ 50 h 141"/>
                    <a:gd name="T110" fmla="*/ 4 w 118"/>
                    <a:gd name="T111" fmla="*/ 46 h 141"/>
                    <a:gd name="T112" fmla="*/ 9 w 118"/>
                    <a:gd name="T113" fmla="*/ 50 h 141"/>
                    <a:gd name="T114" fmla="*/ 13 w 118"/>
                    <a:gd name="T115" fmla="*/ 50 h 141"/>
                    <a:gd name="T116" fmla="*/ 18 w 118"/>
                    <a:gd name="T117" fmla="*/ 37 h 141"/>
                    <a:gd name="T118" fmla="*/ 13 w 118"/>
                    <a:gd name="T119" fmla="*/ 32 h 141"/>
                    <a:gd name="T120" fmla="*/ 4 w 118"/>
                    <a:gd name="T121" fmla="*/ 32 h 141"/>
                    <a:gd name="T122" fmla="*/ 0 w 118"/>
                    <a:gd name="T123" fmla="*/ 23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18" h="141">
                      <a:moveTo>
                        <a:pt x="0" y="19"/>
                      </a:moveTo>
                      <a:lnTo>
                        <a:pt x="0" y="19"/>
                      </a:lnTo>
                      <a:lnTo>
                        <a:pt x="0" y="19"/>
                      </a:lnTo>
                      <a:lnTo>
                        <a:pt x="0" y="14"/>
                      </a:lnTo>
                      <a:lnTo>
                        <a:pt x="0" y="14"/>
                      </a:lnTo>
                      <a:lnTo>
                        <a:pt x="0" y="14"/>
                      </a:lnTo>
                      <a:lnTo>
                        <a:pt x="4" y="14"/>
                      </a:lnTo>
                      <a:lnTo>
                        <a:pt x="4" y="14"/>
                      </a:lnTo>
                      <a:lnTo>
                        <a:pt x="4" y="14"/>
                      </a:lnTo>
                      <a:lnTo>
                        <a:pt x="9" y="14"/>
                      </a:lnTo>
                      <a:lnTo>
                        <a:pt x="9" y="14"/>
                      </a:lnTo>
                      <a:lnTo>
                        <a:pt x="9" y="14"/>
                      </a:lnTo>
                      <a:lnTo>
                        <a:pt x="9" y="10"/>
                      </a:lnTo>
                      <a:lnTo>
                        <a:pt x="13" y="10"/>
                      </a:lnTo>
                      <a:lnTo>
                        <a:pt x="13" y="10"/>
                      </a:lnTo>
                      <a:lnTo>
                        <a:pt x="18" y="10"/>
                      </a:lnTo>
                      <a:lnTo>
                        <a:pt x="18" y="10"/>
                      </a:lnTo>
                      <a:lnTo>
                        <a:pt x="22" y="5"/>
                      </a:lnTo>
                      <a:lnTo>
                        <a:pt x="22" y="5"/>
                      </a:lnTo>
                      <a:lnTo>
                        <a:pt x="27" y="5"/>
                      </a:lnTo>
                      <a:lnTo>
                        <a:pt x="31" y="0"/>
                      </a:lnTo>
                      <a:lnTo>
                        <a:pt x="36" y="0"/>
                      </a:lnTo>
                      <a:lnTo>
                        <a:pt x="36" y="5"/>
                      </a:lnTo>
                      <a:lnTo>
                        <a:pt x="41" y="5"/>
                      </a:lnTo>
                      <a:lnTo>
                        <a:pt x="41" y="5"/>
                      </a:lnTo>
                      <a:lnTo>
                        <a:pt x="41" y="5"/>
                      </a:lnTo>
                      <a:lnTo>
                        <a:pt x="45" y="10"/>
                      </a:lnTo>
                      <a:lnTo>
                        <a:pt x="45" y="14"/>
                      </a:lnTo>
                      <a:lnTo>
                        <a:pt x="45" y="14"/>
                      </a:lnTo>
                      <a:lnTo>
                        <a:pt x="45" y="14"/>
                      </a:lnTo>
                      <a:lnTo>
                        <a:pt x="41" y="14"/>
                      </a:lnTo>
                      <a:lnTo>
                        <a:pt x="41" y="14"/>
                      </a:lnTo>
                      <a:lnTo>
                        <a:pt x="41" y="19"/>
                      </a:lnTo>
                      <a:lnTo>
                        <a:pt x="41" y="19"/>
                      </a:lnTo>
                      <a:lnTo>
                        <a:pt x="41" y="23"/>
                      </a:lnTo>
                      <a:lnTo>
                        <a:pt x="36" y="28"/>
                      </a:lnTo>
                      <a:lnTo>
                        <a:pt x="31" y="28"/>
                      </a:lnTo>
                      <a:lnTo>
                        <a:pt x="31" y="28"/>
                      </a:lnTo>
                      <a:lnTo>
                        <a:pt x="31" y="32"/>
                      </a:lnTo>
                      <a:lnTo>
                        <a:pt x="36" y="32"/>
                      </a:lnTo>
                      <a:lnTo>
                        <a:pt x="36" y="32"/>
                      </a:lnTo>
                      <a:lnTo>
                        <a:pt x="36" y="28"/>
                      </a:lnTo>
                      <a:lnTo>
                        <a:pt x="36" y="28"/>
                      </a:lnTo>
                      <a:lnTo>
                        <a:pt x="36" y="28"/>
                      </a:lnTo>
                      <a:lnTo>
                        <a:pt x="41" y="23"/>
                      </a:lnTo>
                      <a:lnTo>
                        <a:pt x="41" y="28"/>
                      </a:lnTo>
                      <a:lnTo>
                        <a:pt x="41" y="28"/>
                      </a:lnTo>
                      <a:lnTo>
                        <a:pt x="41" y="28"/>
                      </a:lnTo>
                      <a:lnTo>
                        <a:pt x="41" y="28"/>
                      </a:lnTo>
                      <a:lnTo>
                        <a:pt x="41" y="28"/>
                      </a:lnTo>
                      <a:lnTo>
                        <a:pt x="41" y="32"/>
                      </a:lnTo>
                      <a:lnTo>
                        <a:pt x="36" y="32"/>
                      </a:lnTo>
                      <a:lnTo>
                        <a:pt x="45" y="37"/>
                      </a:lnTo>
                      <a:lnTo>
                        <a:pt x="45" y="37"/>
                      </a:lnTo>
                      <a:lnTo>
                        <a:pt x="45" y="37"/>
                      </a:lnTo>
                      <a:lnTo>
                        <a:pt x="45" y="37"/>
                      </a:lnTo>
                      <a:lnTo>
                        <a:pt x="45" y="37"/>
                      </a:lnTo>
                      <a:lnTo>
                        <a:pt x="45" y="37"/>
                      </a:lnTo>
                      <a:lnTo>
                        <a:pt x="45" y="41"/>
                      </a:lnTo>
                      <a:lnTo>
                        <a:pt x="45" y="41"/>
                      </a:lnTo>
                      <a:lnTo>
                        <a:pt x="45" y="41"/>
                      </a:lnTo>
                      <a:lnTo>
                        <a:pt x="45" y="41"/>
                      </a:lnTo>
                      <a:lnTo>
                        <a:pt x="50" y="41"/>
                      </a:lnTo>
                      <a:lnTo>
                        <a:pt x="50" y="37"/>
                      </a:lnTo>
                      <a:lnTo>
                        <a:pt x="54" y="37"/>
                      </a:lnTo>
                      <a:lnTo>
                        <a:pt x="54" y="41"/>
                      </a:lnTo>
                      <a:lnTo>
                        <a:pt x="54" y="37"/>
                      </a:lnTo>
                      <a:lnTo>
                        <a:pt x="54" y="37"/>
                      </a:lnTo>
                      <a:lnTo>
                        <a:pt x="50" y="37"/>
                      </a:lnTo>
                      <a:lnTo>
                        <a:pt x="50" y="32"/>
                      </a:lnTo>
                      <a:lnTo>
                        <a:pt x="50" y="32"/>
                      </a:lnTo>
                      <a:lnTo>
                        <a:pt x="50" y="28"/>
                      </a:lnTo>
                      <a:lnTo>
                        <a:pt x="50" y="28"/>
                      </a:lnTo>
                      <a:lnTo>
                        <a:pt x="54" y="28"/>
                      </a:lnTo>
                      <a:lnTo>
                        <a:pt x="54" y="28"/>
                      </a:lnTo>
                      <a:lnTo>
                        <a:pt x="59" y="28"/>
                      </a:lnTo>
                      <a:lnTo>
                        <a:pt x="59" y="28"/>
                      </a:lnTo>
                      <a:lnTo>
                        <a:pt x="59" y="28"/>
                      </a:lnTo>
                      <a:lnTo>
                        <a:pt x="63" y="28"/>
                      </a:lnTo>
                      <a:lnTo>
                        <a:pt x="63" y="28"/>
                      </a:lnTo>
                      <a:lnTo>
                        <a:pt x="63" y="28"/>
                      </a:lnTo>
                      <a:lnTo>
                        <a:pt x="63" y="32"/>
                      </a:lnTo>
                      <a:lnTo>
                        <a:pt x="63" y="32"/>
                      </a:lnTo>
                      <a:lnTo>
                        <a:pt x="63" y="32"/>
                      </a:lnTo>
                      <a:lnTo>
                        <a:pt x="63" y="32"/>
                      </a:lnTo>
                      <a:lnTo>
                        <a:pt x="59" y="32"/>
                      </a:lnTo>
                      <a:lnTo>
                        <a:pt x="59" y="37"/>
                      </a:lnTo>
                      <a:lnTo>
                        <a:pt x="59" y="37"/>
                      </a:lnTo>
                      <a:lnTo>
                        <a:pt x="59" y="37"/>
                      </a:lnTo>
                      <a:lnTo>
                        <a:pt x="59" y="37"/>
                      </a:lnTo>
                      <a:lnTo>
                        <a:pt x="59" y="41"/>
                      </a:lnTo>
                      <a:lnTo>
                        <a:pt x="59" y="41"/>
                      </a:lnTo>
                      <a:lnTo>
                        <a:pt x="59" y="41"/>
                      </a:lnTo>
                      <a:lnTo>
                        <a:pt x="59" y="41"/>
                      </a:lnTo>
                      <a:lnTo>
                        <a:pt x="59" y="46"/>
                      </a:lnTo>
                      <a:lnTo>
                        <a:pt x="63" y="50"/>
                      </a:lnTo>
                      <a:lnTo>
                        <a:pt x="63" y="50"/>
                      </a:lnTo>
                      <a:lnTo>
                        <a:pt x="63" y="50"/>
                      </a:lnTo>
                      <a:lnTo>
                        <a:pt x="68" y="55"/>
                      </a:lnTo>
                      <a:lnTo>
                        <a:pt x="68" y="55"/>
                      </a:lnTo>
                      <a:lnTo>
                        <a:pt x="86" y="59"/>
                      </a:lnTo>
                      <a:lnTo>
                        <a:pt x="90" y="59"/>
                      </a:lnTo>
                      <a:lnTo>
                        <a:pt x="95" y="64"/>
                      </a:lnTo>
                      <a:lnTo>
                        <a:pt x="100" y="68"/>
                      </a:lnTo>
                      <a:lnTo>
                        <a:pt x="100" y="73"/>
                      </a:lnTo>
                      <a:lnTo>
                        <a:pt x="100" y="78"/>
                      </a:lnTo>
                      <a:lnTo>
                        <a:pt x="100" y="78"/>
                      </a:lnTo>
                      <a:lnTo>
                        <a:pt x="100" y="82"/>
                      </a:lnTo>
                      <a:lnTo>
                        <a:pt x="100" y="87"/>
                      </a:lnTo>
                      <a:lnTo>
                        <a:pt x="100" y="87"/>
                      </a:lnTo>
                      <a:lnTo>
                        <a:pt x="95" y="100"/>
                      </a:lnTo>
                      <a:lnTo>
                        <a:pt x="95" y="100"/>
                      </a:lnTo>
                      <a:lnTo>
                        <a:pt x="95" y="105"/>
                      </a:lnTo>
                      <a:lnTo>
                        <a:pt x="100" y="109"/>
                      </a:lnTo>
                      <a:lnTo>
                        <a:pt x="100" y="109"/>
                      </a:lnTo>
                      <a:lnTo>
                        <a:pt x="100" y="114"/>
                      </a:lnTo>
                      <a:lnTo>
                        <a:pt x="100" y="114"/>
                      </a:lnTo>
                      <a:lnTo>
                        <a:pt x="100" y="118"/>
                      </a:lnTo>
                      <a:lnTo>
                        <a:pt x="100" y="118"/>
                      </a:lnTo>
                      <a:lnTo>
                        <a:pt x="100" y="118"/>
                      </a:lnTo>
                      <a:lnTo>
                        <a:pt x="100" y="118"/>
                      </a:lnTo>
                      <a:lnTo>
                        <a:pt x="104" y="118"/>
                      </a:lnTo>
                      <a:lnTo>
                        <a:pt x="104" y="118"/>
                      </a:lnTo>
                      <a:lnTo>
                        <a:pt x="104" y="118"/>
                      </a:lnTo>
                      <a:lnTo>
                        <a:pt x="109" y="123"/>
                      </a:lnTo>
                      <a:lnTo>
                        <a:pt x="109" y="123"/>
                      </a:lnTo>
                      <a:lnTo>
                        <a:pt x="109" y="123"/>
                      </a:lnTo>
                      <a:lnTo>
                        <a:pt x="109" y="123"/>
                      </a:lnTo>
                      <a:lnTo>
                        <a:pt x="113" y="127"/>
                      </a:lnTo>
                      <a:lnTo>
                        <a:pt x="113" y="127"/>
                      </a:lnTo>
                      <a:lnTo>
                        <a:pt x="113" y="127"/>
                      </a:lnTo>
                      <a:lnTo>
                        <a:pt x="113" y="132"/>
                      </a:lnTo>
                      <a:lnTo>
                        <a:pt x="113" y="132"/>
                      </a:lnTo>
                      <a:lnTo>
                        <a:pt x="118" y="141"/>
                      </a:lnTo>
                      <a:lnTo>
                        <a:pt x="118" y="141"/>
                      </a:lnTo>
                      <a:lnTo>
                        <a:pt x="118" y="141"/>
                      </a:lnTo>
                      <a:lnTo>
                        <a:pt x="113" y="141"/>
                      </a:lnTo>
                      <a:lnTo>
                        <a:pt x="113" y="141"/>
                      </a:lnTo>
                      <a:lnTo>
                        <a:pt x="113" y="141"/>
                      </a:lnTo>
                      <a:lnTo>
                        <a:pt x="109" y="141"/>
                      </a:lnTo>
                      <a:lnTo>
                        <a:pt x="109" y="137"/>
                      </a:lnTo>
                      <a:lnTo>
                        <a:pt x="104" y="137"/>
                      </a:lnTo>
                      <a:lnTo>
                        <a:pt x="104" y="141"/>
                      </a:lnTo>
                      <a:lnTo>
                        <a:pt x="100" y="141"/>
                      </a:lnTo>
                      <a:lnTo>
                        <a:pt x="100" y="141"/>
                      </a:lnTo>
                      <a:lnTo>
                        <a:pt x="95" y="141"/>
                      </a:lnTo>
                      <a:lnTo>
                        <a:pt x="95" y="141"/>
                      </a:lnTo>
                      <a:lnTo>
                        <a:pt x="95" y="141"/>
                      </a:lnTo>
                      <a:lnTo>
                        <a:pt x="90" y="137"/>
                      </a:lnTo>
                      <a:lnTo>
                        <a:pt x="86" y="137"/>
                      </a:lnTo>
                      <a:lnTo>
                        <a:pt x="86" y="137"/>
                      </a:lnTo>
                      <a:lnTo>
                        <a:pt x="86" y="132"/>
                      </a:lnTo>
                      <a:lnTo>
                        <a:pt x="81" y="132"/>
                      </a:lnTo>
                      <a:lnTo>
                        <a:pt x="86" y="127"/>
                      </a:lnTo>
                      <a:lnTo>
                        <a:pt x="81" y="127"/>
                      </a:lnTo>
                      <a:lnTo>
                        <a:pt x="81" y="123"/>
                      </a:lnTo>
                      <a:lnTo>
                        <a:pt x="81" y="123"/>
                      </a:lnTo>
                      <a:lnTo>
                        <a:pt x="77" y="114"/>
                      </a:lnTo>
                      <a:lnTo>
                        <a:pt x="77" y="114"/>
                      </a:lnTo>
                      <a:lnTo>
                        <a:pt x="72" y="114"/>
                      </a:lnTo>
                      <a:lnTo>
                        <a:pt x="72" y="114"/>
                      </a:lnTo>
                      <a:lnTo>
                        <a:pt x="72" y="109"/>
                      </a:lnTo>
                      <a:lnTo>
                        <a:pt x="72" y="109"/>
                      </a:lnTo>
                      <a:lnTo>
                        <a:pt x="68" y="109"/>
                      </a:lnTo>
                      <a:lnTo>
                        <a:pt x="68" y="109"/>
                      </a:lnTo>
                      <a:lnTo>
                        <a:pt x="68" y="109"/>
                      </a:lnTo>
                      <a:lnTo>
                        <a:pt x="68" y="109"/>
                      </a:lnTo>
                      <a:lnTo>
                        <a:pt x="68" y="109"/>
                      </a:lnTo>
                      <a:lnTo>
                        <a:pt x="68" y="114"/>
                      </a:lnTo>
                      <a:lnTo>
                        <a:pt x="68" y="114"/>
                      </a:lnTo>
                      <a:lnTo>
                        <a:pt x="63" y="114"/>
                      </a:lnTo>
                      <a:lnTo>
                        <a:pt x="63" y="109"/>
                      </a:lnTo>
                      <a:lnTo>
                        <a:pt x="59" y="109"/>
                      </a:lnTo>
                      <a:lnTo>
                        <a:pt x="59" y="105"/>
                      </a:lnTo>
                      <a:lnTo>
                        <a:pt x="59" y="105"/>
                      </a:lnTo>
                      <a:lnTo>
                        <a:pt x="54" y="100"/>
                      </a:lnTo>
                      <a:lnTo>
                        <a:pt x="54" y="100"/>
                      </a:lnTo>
                      <a:lnTo>
                        <a:pt x="50" y="100"/>
                      </a:lnTo>
                      <a:lnTo>
                        <a:pt x="45" y="100"/>
                      </a:lnTo>
                      <a:lnTo>
                        <a:pt x="45" y="96"/>
                      </a:lnTo>
                      <a:lnTo>
                        <a:pt x="45" y="96"/>
                      </a:lnTo>
                      <a:lnTo>
                        <a:pt x="45" y="96"/>
                      </a:lnTo>
                      <a:lnTo>
                        <a:pt x="45" y="96"/>
                      </a:lnTo>
                      <a:lnTo>
                        <a:pt x="45" y="96"/>
                      </a:lnTo>
                      <a:lnTo>
                        <a:pt x="50" y="96"/>
                      </a:lnTo>
                      <a:lnTo>
                        <a:pt x="50" y="91"/>
                      </a:lnTo>
                      <a:lnTo>
                        <a:pt x="50" y="91"/>
                      </a:lnTo>
                      <a:lnTo>
                        <a:pt x="50" y="87"/>
                      </a:lnTo>
                      <a:lnTo>
                        <a:pt x="50" y="87"/>
                      </a:lnTo>
                      <a:lnTo>
                        <a:pt x="50" y="87"/>
                      </a:lnTo>
                      <a:lnTo>
                        <a:pt x="45" y="82"/>
                      </a:lnTo>
                      <a:lnTo>
                        <a:pt x="45" y="82"/>
                      </a:lnTo>
                      <a:lnTo>
                        <a:pt x="41" y="82"/>
                      </a:lnTo>
                      <a:lnTo>
                        <a:pt x="41" y="82"/>
                      </a:lnTo>
                      <a:lnTo>
                        <a:pt x="41" y="82"/>
                      </a:lnTo>
                      <a:lnTo>
                        <a:pt x="41" y="78"/>
                      </a:lnTo>
                      <a:lnTo>
                        <a:pt x="36" y="78"/>
                      </a:lnTo>
                      <a:lnTo>
                        <a:pt x="36" y="78"/>
                      </a:lnTo>
                      <a:lnTo>
                        <a:pt x="31" y="78"/>
                      </a:lnTo>
                      <a:lnTo>
                        <a:pt x="31" y="78"/>
                      </a:lnTo>
                      <a:lnTo>
                        <a:pt x="31" y="73"/>
                      </a:lnTo>
                      <a:lnTo>
                        <a:pt x="27" y="73"/>
                      </a:lnTo>
                      <a:lnTo>
                        <a:pt x="27" y="68"/>
                      </a:lnTo>
                      <a:lnTo>
                        <a:pt x="27" y="68"/>
                      </a:lnTo>
                      <a:lnTo>
                        <a:pt x="27" y="68"/>
                      </a:lnTo>
                      <a:lnTo>
                        <a:pt x="22" y="68"/>
                      </a:lnTo>
                      <a:lnTo>
                        <a:pt x="22" y="68"/>
                      </a:lnTo>
                      <a:lnTo>
                        <a:pt x="18" y="68"/>
                      </a:lnTo>
                      <a:lnTo>
                        <a:pt x="18" y="68"/>
                      </a:lnTo>
                      <a:lnTo>
                        <a:pt x="18" y="68"/>
                      </a:lnTo>
                      <a:lnTo>
                        <a:pt x="13" y="64"/>
                      </a:lnTo>
                      <a:lnTo>
                        <a:pt x="13" y="64"/>
                      </a:lnTo>
                      <a:lnTo>
                        <a:pt x="9" y="64"/>
                      </a:lnTo>
                      <a:lnTo>
                        <a:pt x="9" y="64"/>
                      </a:lnTo>
                      <a:lnTo>
                        <a:pt x="4" y="59"/>
                      </a:lnTo>
                      <a:lnTo>
                        <a:pt x="4" y="59"/>
                      </a:lnTo>
                      <a:lnTo>
                        <a:pt x="4" y="59"/>
                      </a:lnTo>
                      <a:lnTo>
                        <a:pt x="0" y="55"/>
                      </a:lnTo>
                      <a:lnTo>
                        <a:pt x="0" y="55"/>
                      </a:lnTo>
                      <a:lnTo>
                        <a:pt x="4" y="50"/>
                      </a:lnTo>
                      <a:lnTo>
                        <a:pt x="4" y="50"/>
                      </a:lnTo>
                      <a:lnTo>
                        <a:pt x="4" y="50"/>
                      </a:lnTo>
                      <a:lnTo>
                        <a:pt x="4" y="46"/>
                      </a:lnTo>
                      <a:lnTo>
                        <a:pt x="4" y="46"/>
                      </a:lnTo>
                      <a:lnTo>
                        <a:pt x="9" y="50"/>
                      </a:lnTo>
                      <a:lnTo>
                        <a:pt x="9" y="50"/>
                      </a:lnTo>
                      <a:lnTo>
                        <a:pt x="9" y="50"/>
                      </a:lnTo>
                      <a:lnTo>
                        <a:pt x="9" y="50"/>
                      </a:lnTo>
                      <a:lnTo>
                        <a:pt x="13" y="50"/>
                      </a:lnTo>
                      <a:lnTo>
                        <a:pt x="13" y="50"/>
                      </a:lnTo>
                      <a:lnTo>
                        <a:pt x="13" y="50"/>
                      </a:lnTo>
                      <a:lnTo>
                        <a:pt x="13" y="50"/>
                      </a:lnTo>
                      <a:lnTo>
                        <a:pt x="18" y="46"/>
                      </a:lnTo>
                      <a:lnTo>
                        <a:pt x="18" y="46"/>
                      </a:lnTo>
                      <a:lnTo>
                        <a:pt x="18" y="46"/>
                      </a:lnTo>
                      <a:lnTo>
                        <a:pt x="18" y="37"/>
                      </a:lnTo>
                      <a:lnTo>
                        <a:pt x="18" y="32"/>
                      </a:lnTo>
                      <a:lnTo>
                        <a:pt x="13" y="32"/>
                      </a:lnTo>
                      <a:lnTo>
                        <a:pt x="13" y="32"/>
                      </a:lnTo>
                      <a:lnTo>
                        <a:pt x="13" y="32"/>
                      </a:lnTo>
                      <a:lnTo>
                        <a:pt x="13" y="32"/>
                      </a:lnTo>
                      <a:lnTo>
                        <a:pt x="9" y="32"/>
                      </a:lnTo>
                      <a:lnTo>
                        <a:pt x="9" y="32"/>
                      </a:lnTo>
                      <a:lnTo>
                        <a:pt x="4" y="32"/>
                      </a:lnTo>
                      <a:lnTo>
                        <a:pt x="4" y="32"/>
                      </a:lnTo>
                      <a:lnTo>
                        <a:pt x="0" y="28"/>
                      </a:lnTo>
                      <a:lnTo>
                        <a:pt x="0" y="23"/>
                      </a:lnTo>
                      <a:lnTo>
                        <a:pt x="0" y="23"/>
                      </a:lnTo>
                      <a:lnTo>
                        <a:pt x="0" y="23"/>
                      </a:lnTo>
                      <a:lnTo>
                        <a:pt x="0" y="19"/>
                      </a:lnTo>
                      <a:lnTo>
                        <a:pt x="0" y="1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7" name="Freeform 35">
                  <a:extLst>
                    <a:ext uri="{FF2B5EF4-FFF2-40B4-BE49-F238E27FC236}">
                      <a16:creationId xmlns:a16="http://schemas.microsoft.com/office/drawing/2014/main" id="{E5BFCF55-E70E-495D-806A-35ED00BD8ECD}"/>
                    </a:ext>
                  </a:extLst>
                </p:cNvPr>
                <p:cNvSpPr>
                  <a:spLocks/>
                </p:cNvSpPr>
                <p:nvPr/>
              </p:nvSpPr>
              <p:spPr bwMode="auto">
                <a:xfrm>
                  <a:off x="3329930" y="4695532"/>
                  <a:ext cx="220809" cy="356922"/>
                </a:xfrm>
                <a:custGeom>
                  <a:avLst/>
                  <a:gdLst>
                    <a:gd name="T0" fmla="*/ 55 w 73"/>
                    <a:gd name="T1" fmla="*/ 9 h 118"/>
                    <a:gd name="T2" fmla="*/ 59 w 73"/>
                    <a:gd name="T3" fmla="*/ 9 h 118"/>
                    <a:gd name="T4" fmla="*/ 59 w 73"/>
                    <a:gd name="T5" fmla="*/ 14 h 118"/>
                    <a:gd name="T6" fmla="*/ 55 w 73"/>
                    <a:gd name="T7" fmla="*/ 18 h 118"/>
                    <a:gd name="T8" fmla="*/ 55 w 73"/>
                    <a:gd name="T9" fmla="*/ 18 h 118"/>
                    <a:gd name="T10" fmla="*/ 55 w 73"/>
                    <a:gd name="T11" fmla="*/ 23 h 118"/>
                    <a:gd name="T12" fmla="*/ 59 w 73"/>
                    <a:gd name="T13" fmla="*/ 27 h 118"/>
                    <a:gd name="T14" fmla="*/ 64 w 73"/>
                    <a:gd name="T15" fmla="*/ 32 h 118"/>
                    <a:gd name="T16" fmla="*/ 68 w 73"/>
                    <a:gd name="T17" fmla="*/ 32 h 118"/>
                    <a:gd name="T18" fmla="*/ 73 w 73"/>
                    <a:gd name="T19" fmla="*/ 36 h 118"/>
                    <a:gd name="T20" fmla="*/ 73 w 73"/>
                    <a:gd name="T21" fmla="*/ 41 h 118"/>
                    <a:gd name="T22" fmla="*/ 68 w 73"/>
                    <a:gd name="T23" fmla="*/ 45 h 118"/>
                    <a:gd name="T24" fmla="*/ 59 w 73"/>
                    <a:gd name="T25" fmla="*/ 45 h 118"/>
                    <a:gd name="T26" fmla="*/ 59 w 73"/>
                    <a:gd name="T27" fmla="*/ 54 h 118"/>
                    <a:gd name="T28" fmla="*/ 59 w 73"/>
                    <a:gd name="T29" fmla="*/ 63 h 118"/>
                    <a:gd name="T30" fmla="*/ 59 w 73"/>
                    <a:gd name="T31" fmla="*/ 68 h 118"/>
                    <a:gd name="T32" fmla="*/ 59 w 73"/>
                    <a:gd name="T33" fmla="*/ 77 h 118"/>
                    <a:gd name="T34" fmla="*/ 59 w 73"/>
                    <a:gd name="T35" fmla="*/ 91 h 118"/>
                    <a:gd name="T36" fmla="*/ 59 w 73"/>
                    <a:gd name="T37" fmla="*/ 95 h 118"/>
                    <a:gd name="T38" fmla="*/ 50 w 73"/>
                    <a:gd name="T39" fmla="*/ 100 h 118"/>
                    <a:gd name="T40" fmla="*/ 46 w 73"/>
                    <a:gd name="T41" fmla="*/ 104 h 118"/>
                    <a:gd name="T42" fmla="*/ 41 w 73"/>
                    <a:gd name="T43" fmla="*/ 109 h 118"/>
                    <a:gd name="T44" fmla="*/ 37 w 73"/>
                    <a:gd name="T45" fmla="*/ 113 h 118"/>
                    <a:gd name="T46" fmla="*/ 32 w 73"/>
                    <a:gd name="T47" fmla="*/ 118 h 118"/>
                    <a:gd name="T48" fmla="*/ 23 w 73"/>
                    <a:gd name="T49" fmla="*/ 113 h 118"/>
                    <a:gd name="T50" fmla="*/ 18 w 73"/>
                    <a:gd name="T51" fmla="*/ 113 h 118"/>
                    <a:gd name="T52" fmla="*/ 14 w 73"/>
                    <a:gd name="T53" fmla="*/ 113 h 118"/>
                    <a:gd name="T54" fmla="*/ 9 w 73"/>
                    <a:gd name="T55" fmla="*/ 113 h 118"/>
                    <a:gd name="T56" fmla="*/ 5 w 73"/>
                    <a:gd name="T57" fmla="*/ 113 h 118"/>
                    <a:gd name="T58" fmla="*/ 5 w 73"/>
                    <a:gd name="T59" fmla="*/ 109 h 118"/>
                    <a:gd name="T60" fmla="*/ 5 w 73"/>
                    <a:gd name="T61" fmla="*/ 100 h 118"/>
                    <a:gd name="T62" fmla="*/ 0 w 73"/>
                    <a:gd name="T63" fmla="*/ 95 h 118"/>
                    <a:gd name="T64" fmla="*/ 0 w 73"/>
                    <a:gd name="T65" fmla="*/ 91 h 118"/>
                    <a:gd name="T66" fmla="*/ 0 w 73"/>
                    <a:gd name="T67" fmla="*/ 86 h 118"/>
                    <a:gd name="T68" fmla="*/ 5 w 73"/>
                    <a:gd name="T69" fmla="*/ 77 h 118"/>
                    <a:gd name="T70" fmla="*/ 9 w 73"/>
                    <a:gd name="T71" fmla="*/ 73 h 118"/>
                    <a:gd name="T72" fmla="*/ 18 w 73"/>
                    <a:gd name="T73" fmla="*/ 68 h 118"/>
                    <a:gd name="T74" fmla="*/ 14 w 73"/>
                    <a:gd name="T75" fmla="*/ 63 h 118"/>
                    <a:gd name="T76" fmla="*/ 9 w 73"/>
                    <a:gd name="T77" fmla="*/ 50 h 118"/>
                    <a:gd name="T78" fmla="*/ 14 w 73"/>
                    <a:gd name="T79" fmla="*/ 45 h 118"/>
                    <a:gd name="T80" fmla="*/ 14 w 73"/>
                    <a:gd name="T81" fmla="*/ 41 h 118"/>
                    <a:gd name="T82" fmla="*/ 14 w 73"/>
                    <a:gd name="T83" fmla="*/ 32 h 118"/>
                    <a:gd name="T84" fmla="*/ 9 w 73"/>
                    <a:gd name="T85" fmla="*/ 27 h 118"/>
                    <a:gd name="T86" fmla="*/ 14 w 73"/>
                    <a:gd name="T87" fmla="*/ 9 h 118"/>
                    <a:gd name="T88" fmla="*/ 18 w 73"/>
                    <a:gd name="T89" fmla="*/ 0 h 118"/>
                    <a:gd name="T90" fmla="*/ 23 w 73"/>
                    <a:gd name="T91" fmla="*/ 5 h 118"/>
                    <a:gd name="T92" fmla="*/ 32 w 73"/>
                    <a:gd name="T93" fmla="*/ 9 h 118"/>
                    <a:gd name="T94" fmla="*/ 37 w 73"/>
                    <a:gd name="T95" fmla="*/ 9 h 118"/>
                    <a:gd name="T96" fmla="*/ 46 w 73"/>
                    <a:gd name="T97" fmla="*/ 5 h 118"/>
                    <a:gd name="T98" fmla="*/ 50 w 73"/>
                    <a:gd name="T99" fmla="*/ 9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73" h="118">
                      <a:moveTo>
                        <a:pt x="55" y="9"/>
                      </a:moveTo>
                      <a:lnTo>
                        <a:pt x="55" y="9"/>
                      </a:lnTo>
                      <a:lnTo>
                        <a:pt x="55" y="9"/>
                      </a:lnTo>
                      <a:lnTo>
                        <a:pt x="55" y="9"/>
                      </a:lnTo>
                      <a:lnTo>
                        <a:pt x="55" y="9"/>
                      </a:lnTo>
                      <a:lnTo>
                        <a:pt x="59" y="9"/>
                      </a:lnTo>
                      <a:lnTo>
                        <a:pt x="59" y="9"/>
                      </a:lnTo>
                      <a:lnTo>
                        <a:pt x="59" y="9"/>
                      </a:lnTo>
                      <a:lnTo>
                        <a:pt x="59" y="14"/>
                      </a:lnTo>
                      <a:lnTo>
                        <a:pt x="59" y="14"/>
                      </a:lnTo>
                      <a:lnTo>
                        <a:pt x="59" y="18"/>
                      </a:lnTo>
                      <a:lnTo>
                        <a:pt x="55" y="18"/>
                      </a:lnTo>
                      <a:lnTo>
                        <a:pt x="55" y="18"/>
                      </a:lnTo>
                      <a:lnTo>
                        <a:pt x="55" y="18"/>
                      </a:lnTo>
                      <a:lnTo>
                        <a:pt x="55" y="18"/>
                      </a:lnTo>
                      <a:lnTo>
                        <a:pt x="55" y="18"/>
                      </a:lnTo>
                      <a:lnTo>
                        <a:pt x="59" y="23"/>
                      </a:lnTo>
                      <a:lnTo>
                        <a:pt x="55" y="23"/>
                      </a:lnTo>
                      <a:lnTo>
                        <a:pt x="55" y="27"/>
                      </a:lnTo>
                      <a:lnTo>
                        <a:pt x="55" y="27"/>
                      </a:lnTo>
                      <a:lnTo>
                        <a:pt x="59" y="27"/>
                      </a:lnTo>
                      <a:lnTo>
                        <a:pt x="59" y="32"/>
                      </a:lnTo>
                      <a:lnTo>
                        <a:pt x="64" y="32"/>
                      </a:lnTo>
                      <a:lnTo>
                        <a:pt x="64" y="32"/>
                      </a:lnTo>
                      <a:lnTo>
                        <a:pt x="64" y="32"/>
                      </a:lnTo>
                      <a:lnTo>
                        <a:pt x="68" y="32"/>
                      </a:lnTo>
                      <a:lnTo>
                        <a:pt x="68" y="32"/>
                      </a:lnTo>
                      <a:lnTo>
                        <a:pt x="68" y="36"/>
                      </a:lnTo>
                      <a:lnTo>
                        <a:pt x="68" y="36"/>
                      </a:lnTo>
                      <a:lnTo>
                        <a:pt x="73" y="36"/>
                      </a:lnTo>
                      <a:lnTo>
                        <a:pt x="73" y="36"/>
                      </a:lnTo>
                      <a:lnTo>
                        <a:pt x="73" y="36"/>
                      </a:lnTo>
                      <a:lnTo>
                        <a:pt x="73" y="41"/>
                      </a:lnTo>
                      <a:lnTo>
                        <a:pt x="73" y="41"/>
                      </a:lnTo>
                      <a:lnTo>
                        <a:pt x="68" y="45"/>
                      </a:lnTo>
                      <a:lnTo>
                        <a:pt x="68" y="45"/>
                      </a:lnTo>
                      <a:lnTo>
                        <a:pt x="64" y="45"/>
                      </a:lnTo>
                      <a:lnTo>
                        <a:pt x="59" y="45"/>
                      </a:lnTo>
                      <a:lnTo>
                        <a:pt x="59" y="45"/>
                      </a:lnTo>
                      <a:lnTo>
                        <a:pt x="59" y="50"/>
                      </a:lnTo>
                      <a:lnTo>
                        <a:pt x="55" y="50"/>
                      </a:lnTo>
                      <a:lnTo>
                        <a:pt x="59" y="54"/>
                      </a:lnTo>
                      <a:lnTo>
                        <a:pt x="59" y="54"/>
                      </a:lnTo>
                      <a:lnTo>
                        <a:pt x="59" y="59"/>
                      </a:lnTo>
                      <a:lnTo>
                        <a:pt x="59" y="63"/>
                      </a:lnTo>
                      <a:lnTo>
                        <a:pt x="59" y="63"/>
                      </a:lnTo>
                      <a:lnTo>
                        <a:pt x="59" y="63"/>
                      </a:lnTo>
                      <a:lnTo>
                        <a:pt x="59" y="68"/>
                      </a:lnTo>
                      <a:lnTo>
                        <a:pt x="64" y="68"/>
                      </a:lnTo>
                      <a:lnTo>
                        <a:pt x="59" y="68"/>
                      </a:lnTo>
                      <a:lnTo>
                        <a:pt x="59" y="77"/>
                      </a:lnTo>
                      <a:lnTo>
                        <a:pt x="59" y="82"/>
                      </a:lnTo>
                      <a:lnTo>
                        <a:pt x="59" y="82"/>
                      </a:lnTo>
                      <a:lnTo>
                        <a:pt x="59" y="91"/>
                      </a:lnTo>
                      <a:lnTo>
                        <a:pt x="59" y="95"/>
                      </a:lnTo>
                      <a:lnTo>
                        <a:pt x="59" y="95"/>
                      </a:lnTo>
                      <a:lnTo>
                        <a:pt x="59" y="95"/>
                      </a:lnTo>
                      <a:lnTo>
                        <a:pt x="59" y="95"/>
                      </a:lnTo>
                      <a:lnTo>
                        <a:pt x="50" y="95"/>
                      </a:lnTo>
                      <a:lnTo>
                        <a:pt x="50" y="100"/>
                      </a:lnTo>
                      <a:lnTo>
                        <a:pt x="46" y="100"/>
                      </a:lnTo>
                      <a:lnTo>
                        <a:pt x="46" y="100"/>
                      </a:lnTo>
                      <a:lnTo>
                        <a:pt x="46" y="104"/>
                      </a:lnTo>
                      <a:lnTo>
                        <a:pt x="46" y="104"/>
                      </a:lnTo>
                      <a:lnTo>
                        <a:pt x="41" y="109"/>
                      </a:lnTo>
                      <a:lnTo>
                        <a:pt x="41" y="109"/>
                      </a:lnTo>
                      <a:lnTo>
                        <a:pt x="37" y="113"/>
                      </a:lnTo>
                      <a:lnTo>
                        <a:pt x="37" y="113"/>
                      </a:lnTo>
                      <a:lnTo>
                        <a:pt x="37" y="113"/>
                      </a:lnTo>
                      <a:lnTo>
                        <a:pt x="37" y="113"/>
                      </a:lnTo>
                      <a:lnTo>
                        <a:pt x="32" y="113"/>
                      </a:lnTo>
                      <a:lnTo>
                        <a:pt x="32" y="118"/>
                      </a:lnTo>
                      <a:lnTo>
                        <a:pt x="32" y="118"/>
                      </a:lnTo>
                      <a:lnTo>
                        <a:pt x="27" y="113"/>
                      </a:lnTo>
                      <a:lnTo>
                        <a:pt x="23" y="113"/>
                      </a:lnTo>
                      <a:lnTo>
                        <a:pt x="23" y="113"/>
                      </a:lnTo>
                      <a:lnTo>
                        <a:pt x="23" y="113"/>
                      </a:lnTo>
                      <a:lnTo>
                        <a:pt x="18" y="113"/>
                      </a:lnTo>
                      <a:lnTo>
                        <a:pt x="18" y="113"/>
                      </a:lnTo>
                      <a:lnTo>
                        <a:pt x="18" y="113"/>
                      </a:lnTo>
                      <a:lnTo>
                        <a:pt x="14" y="113"/>
                      </a:lnTo>
                      <a:lnTo>
                        <a:pt x="14" y="113"/>
                      </a:lnTo>
                      <a:lnTo>
                        <a:pt x="9" y="113"/>
                      </a:lnTo>
                      <a:lnTo>
                        <a:pt x="9" y="113"/>
                      </a:lnTo>
                      <a:lnTo>
                        <a:pt x="9" y="113"/>
                      </a:lnTo>
                      <a:lnTo>
                        <a:pt x="5" y="113"/>
                      </a:lnTo>
                      <a:lnTo>
                        <a:pt x="5" y="113"/>
                      </a:lnTo>
                      <a:lnTo>
                        <a:pt x="5" y="113"/>
                      </a:lnTo>
                      <a:lnTo>
                        <a:pt x="5" y="113"/>
                      </a:lnTo>
                      <a:lnTo>
                        <a:pt x="5" y="109"/>
                      </a:lnTo>
                      <a:lnTo>
                        <a:pt x="5" y="104"/>
                      </a:lnTo>
                      <a:lnTo>
                        <a:pt x="5" y="104"/>
                      </a:lnTo>
                      <a:lnTo>
                        <a:pt x="5" y="100"/>
                      </a:lnTo>
                      <a:lnTo>
                        <a:pt x="5" y="100"/>
                      </a:lnTo>
                      <a:lnTo>
                        <a:pt x="0" y="95"/>
                      </a:lnTo>
                      <a:lnTo>
                        <a:pt x="0" y="95"/>
                      </a:lnTo>
                      <a:lnTo>
                        <a:pt x="0" y="91"/>
                      </a:lnTo>
                      <a:lnTo>
                        <a:pt x="0" y="91"/>
                      </a:lnTo>
                      <a:lnTo>
                        <a:pt x="0" y="91"/>
                      </a:lnTo>
                      <a:lnTo>
                        <a:pt x="0" y="91"/>
                      </a:lnTo>
                      <a:lnTo>
                        <a:pt x="0" y="86"/>
                      </a:lnTo>
                      <a:lnTo>
                        <a:pt x="0" y="86"/>
                      </a:lnTo>
                      <a:lnTo>
                        <a:pt x="0" y="82"/>
                      </a:lnTo>
                      <a:lnTo>
                        <a:pt x="5" y="77"/>
                      </a:lnTo>
                      <a:lnTo>
                        <a:pt x="5" y="77"/>
                      </a:lnTo>
                      <a:lnTo>
                        <a:pt x="9" y="73"/>
                      </a:lnTo>
                      <a:lnTo>
                        <a:pt x="9" y="73"/>
                      </a:lnTo>
                      <a:lnTo>
                        <a:pt x="9" y="73"/>
                      </a:lnTo>
                      <a:lnTo>
                        <a:pt x="14" y="68"/>
                      </a:lnTo>
                      <a:lnTo>
                        <a:pt x="14" y="73"/>
                      </a:lnTo>
                      <a:lnTo>
                        <a:pt x="18" y="68"/>
                      </a:lnTo>
                      <a:lnTo>
                        <a:pt x="18" y="68"/>
                      </a:lnTo>
                      <a:lnTo>
                        <a:pt x="14" y="63"/>
                      </a:lnTo>
                      <a:lnTo>
                        <a:pt x="14" y="63"/>
                      </a:lnTo>
                      <a:lnTo>
                        <a:pt x="14" y="59"/>
                      </a:lnTo>
                      <a:lnTo>
                        <a:pt x="14" y="54"/>
                      </a:lnTo>
                      <a:lnTo>
                        <a:pt x="9" y="50"/>
                      </a:lnTo>
                      <a:lnTo>
                        <a:pt x="14" y="50"/>
                      </a:lnTo>
                      <a:lnTo>
                        <a:pt x="14" y="50"/>
                      </a:lnTo>
                      <a:lnTo>
                        <a:pt x="14" y="45"/>
                      </a:lnTo>
                      <a:lnTo>
                        <a:pt x="14" y="45"/>
                      </a:lnTo>
                      <a:lnTo>
                        <a:pt x="14" y="41"/>
                      </a:lnTo>
                      <a:lnTo>
                        <a:pt x="14" y="41"/>
                      </a:lnTo>
                      <a:lnTo>
                        <a:pt x="14" y="36"/>
                      </a:lnTo>
                      <a:lnTo>
                        <a:pt x="14" y="32"/>
                      </a:lnTo>
                      <a:lnTo>
                        <a:pt x="14" y="32"/>
                      </a:lnTo>
                      <a:lnTo>
                        <a:pt x="9" y="27"/>
                      </a:lnTo>
                      <a:lnTo>
                        <a:pt x="9" y="27"/>
                      </a:lnTo>
                      <a:lnTo>
                        <a:pt x="9" y="27"/>
                      </a:lnTo>
                      <a:lnTo>
                        <a:pt x="9" y="27"/>
                      </a:lnTo>
                      <a:lnTo>
                        <a:pt x="14" y="18"/>
                      </a:lnTo>
                      <a:lnTo>
                        <a:pt x="14" y="9"/>
                      </a:lnTo>
                      <a:lnTo>
                        <a:pt x="14" y="9"/>
                      </a:lnTo>
                      <a:lnTo>
                        <a:pt x="18" y="9"/>
                      </a:lnTo>
                      <a:lnTo>
                        <a:pt x="18" y="0"/>
                      </a:lnTo>
                      <a:lnTo>
                        <a:pt x="23" y="0"/>
                      </a:lnTo>
                      <a:lnTo>
                        <a:pt x="23" y="5"/>
                      </a:lnTo>
                      <a:lnTo>
                        <a:pt x="23" y="5"/>
                      </a:lnTo>
                      <a:lnTo>
                        <a:pt x="27" y="5"/>
                      </a:lnTo>
                      <a:lnTo>
                        <a:pt x="32" y="9"/>
                      </a:lnTo>
                      <a:lnTo>
                        <a:pt x="32" y="9"/>
                      </a:lnTo>
                      <a:lnTo>
                        <a:pt x="32" y="9"/>
                      </a:lnTo>
                      <a:lnTo>
                        <a:pt x="37" y="9"/>
                      </a:lnTo>
                      <a:lnTo>
                        <a:pt x="37" y="9"/>
                      </a:lnTo>
                      <a:lnTo>
                        <a:pt x="41" y="9"/>
                      </a:lnTo>
                      <a:lnTo>
                        <a:pt x="41" y="5"/>
                      </a:lnTo>
                      <a:lnTo>
                        <a:pt x="46" y="5"/>
                      </a:lnTo>
                      <a:lnTo>
                        <a:pt x="46" y="9"/>
                      </a:lnTo>
                      <a:lnTo>
                        <a:pt x="50" y="9"/>
                      </a:lnTo>
                      <a:lnTo>
                        <a:pt x="50" y="9"/>
                      </a:lnTo>
                      <a:lnTo>
                        <a:pt x="50" y="9"/>
                      </a:lnTo>
                      <a:lnTo>
                        <a:pt x="55" y="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8" name="Freeform 36">
                  <a:extLst>
                    <a:ext uri="{FF2B5EF4-FFF2-40B4-BE49-F238E27FC236}">
                      <a16:creationId xmlns:a16="http://schemas.microsoft.com/office/drawing/2014/main" id="{A36820C4-726F-4290-81BC-02F64BD83814}"/>
                    </a:ext>
                  </a:extLst>
                </p:cNvPr>
                <p:cNvSpPr>
                  <a:spLocks/>
                </p:cNvSpPr>
                <p:nvPr/>
              </p:nvSpPr>
              <p:spPr bwMode="auto">
                <a:xfrm>
                  <a:off x="3178691" y="4598738"/>
                  <a:ext cx="220809" cy="275252"/>
                </a:xfrm>
                <a:custGeom>
                  <a:avLst/>
                  <a:gdLst>
                    <a:gd name="T0" fmla="*/ 0 w 73"/>
                    <a:gd name="T1" fmla="*/ 91 h 91"/>
                    <a:gd name="T2" fmla="*/ 0 w 73"/>
                    <a:gd name="T3" fmla="*/ 86 h 91"/>
                    <a:gd name="T4" fmla="*/ 18 w 73"/>
                    <a:gd name="T5" fmla="*/ 82 h 91"/>
                    <a:gd name="T6" fmla="*/ 23 w 73"/>
                    <a:gd name="T7" fmla="*/ 77 h 91"/>
                    <a:gd name="T8" fmla="*/ 32 w 73"/>
                    <a:gd name="T9" fmla="*/ 64 h 91"/>
                    <a:gd name="T10" fmla="*/ 37 w 73"/>
                    <a:gd name="T11" fmla="*/ 64 h 91"/>
                    <a:gd name="T12" fmla="*/ 37 w 73"/>
                    <a:gd name="T13" fmla="*/ 64 h 91"/>
                    <a:gd name="T14" fmla="*/ 41 w 73"/>
                    <a:gd name="T15" fmla="*/ 59 h 91"/>
                    <a:gd name="T16" fmla="*/ 41 w 73"/>
                    <a:gd name="T17" fmla="*/ 55 h 91"/>
                    <a:gd name="T18" fmla="*/ 41 w 73"/>
                    <a:gd name="T19" fmla="*/ 50 h 91"/>
                    <a:gd name="T20" fmla="*/ 37 w 73"/>
                    <a:gd name="T21" fmla="*/ 41 h 91"/>
                    <a:gd name="T22" fmla="*/ 41 w 73"/>
                    <a:gd name="T23" fmla="*/ 37 h 91"/>
                    <a:gd name="T24" fmla="*/ 41 w 73"/>
                    <a:gd name="T25" fmla="*/ 37 h 91"/>
                    <a:gd name="T26" fmla="*/ 41 w 73"/>
                    <a:gd name="T27" fmla="*/ 37 h 91"/>
                    <a:gd name="T28" fmla="*/ 41 w 73"/>
                    <a:gd name="T29" fmla="*/ 27 h 91"/>
                    <a:gd name="T30" fmla="*/ 41 w 73"/>
                    <a:gd name="T31" fmla="*/ 23 h 91"/>
                    <a:gd name="T32" fmla="*/ 41 w 73"/>
                    <a:gd name="T33" fmla="*/ 18 h 91"/>
                    <a:gd name="T34" fmla="*/ 41 w 73"/>
                    <a:gd name="T35" fmla="*/ 14 h 91"/>
                    <a:gd name="T36" fmla="*/ 37 w 73"/>
                    <a:gd name="T37" fmla="*/ 9 h 91"/>
                    <a:gd name="T38" fmla="*/ 32 w 73"/>
                    <a:gd name="T39" fmla="*/ 0 h 91"/>
                    <a:gd name="T40" fmla="*/ 41 w 73"/>
                    <a:gd name="T41" fmla="*/ 0 h 91"/>
                    <a:gd name="T42" fmla="*/ 46 w 73"/>
                    <a:gd name="T43" fmla="*/ 5 h 91"/>
                    <a:gd name="T44" fmla="*/ 46 w 73"/>
                    <a:gd name="T45" fmla="*/ 9 h 91"/>
                    <a:gd name="T46" fmla="*/ 50 w 73"/>
                    <a:gd name="T47" fmla="*/ 14 h 91"/>
                    <a:gd name="T48" fmla="*/ 55 w 73"/>
                    <a:gd name="T49" fmla="*/ 14 h 91"/>
                    <a:gd name="T50" fmla="*/ 55 w 73"/>
                    <a:gd name="T51" fmla="*/ 9 h 91"/>
                    <a:gd name="T52" fmla="*/ 55 w 73"/>
                    <a:gd name="T53" fmla="*/ 9 h 91"/>
                    <a:gd name="T54" fmla="*/ 59 w 73"/>
                    <a:gd name="T55" fmla="*/ 9 h 91"/>
                    <a:gd name="T56" fmla="*/ 59 w 73"/>
                    <a:gd name="T57" fmla="*/ 14 h 91"/>
                    <a:gd name="T58" fmla="*/ 64 w 73"/>
                    <a:gd name="T59" fmla="*/ 14 h 91"/>
                    <a:gd name="T60" fmla="*/ 68 w 73"/>
                    <a:gd name="T61" fmla="*/ 23 h 91"/>
                    <a:gd name="T62" fmla="*/ 68 w 73"/>
                    <a:gd name="T63" fmla="*/ 27 h 91"/>
                    <a:gd name="T64" fmla="*/ 68 w 73"/>
                    <a:gd name="T65" fmla="*/ 32 h 91"/>
                    <a:gd name="T66" fmla="*/ 64 w 73"/>
                    <a:gd name="T67" fmla="*/ 41 h 91"/>
                    <a:gd name="T68" fmla="*/ 64 w 73"/>
                    <a:gd name="T69" fmla="*/ 50 h 91"/>
                    <a:gd name="T70" fmla="*/ 59 w 73"/>
                    <a:gd name="T71" fmla="*/ 59 h 91"/>
                    <a:gd name="T72" fmla="*/ 59 w 73"/>
                    <a:gd name="T73" fmla="*/ 59 h 91"/>
                    <a:gd name="T74" fmla="*/ 64 w 73"/>
                    <a:gd name="T75" fmla="*/ 64 h 91"/>
                    <a:gd name="T76" fmla="*/ 64 w 73"/>
                    <a:gd name="T77" fmla="*/ 73 h 91"/>
                    <a:gd name="T78" fmla="*/ 64 w 73"/>
                    <a:gd name="T79" fmla="*/ 77 h 91"/>
                    <a:gd name="T80" fmla="*/ 64 w 73"/>
                    <a:gd name="T81" fmla="*/ 82 h 91"/>
                    <a:gd name="T82" fmla="*/ 59 w 73"/>
                    <a:gd name="T83" fmla="*/ 82 h 91"/>
                    <a:gd name="T84" fmla="*/ 46 w 73"/>
                    <a:gd name="T85" fmla="*/ 86 h 91"/>
                    <a:gd name="T86" fmla="*/ 46 w 73"/>
                    <a:gd name="T87" fmla="*/ 86 h 91"/>
                    <a:gd name="T88" fmla="*/ 41 w 73"/>
                    <a:gd name="T89" fmla="*/ 86 h 91"/>
                    <a:gd name="T90" fmla="*/ 23 w 73"/>
                    <a:gd name="T91" fmla="*/ 86 h 91"/>
                    <a:gd name="T92" fmla="*/ 0 w 73"/>
                    <a:gd name="T93" fmla="*/ 91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3" h="91">
                      <a:moveTo>
                        <a:pt x="0" y="91"/>
                      </a:moveTo>
                      <a:lnTo>
                        <a:pt x="0" y="91"/>
                      </a:lnTo>
                      <a:lnTo>
                        <a:pt x="0" y="91"/>
                      </a:lnTo>
                      <a:lnTo>
                        <a:pt x="0" y="86"/>
                      </a:lnTo>
                      <a:lnTo>
                        <a:pt x="0" y="86"/>
                      </a:lnTo>
                      <a:lnTo>
                        <a:pt x="18" y="82"/>
                      </a:lnTo>
                      <a:lnTo>
                        <a:pt x="18" y="77"/>
                      </a:lnTo>
                      <a:lnTo>
                        <a:pt x="23" y="77"/>
                      </a:lnTo>
                      <a:lnTo>
                        <a:pt x="32" y="68"/>
                      </a:lnTo>
                      <a:lnTo>
                        <a:pt x="32" y="64"/>
                      </a:lnTo>
                      <a:lnTo>
                        <a:pt x="32" y="64"/>
                      </a:lnTo>
                      <a:lnTo>
                        <a:pt x="37" y="64"/>
                      </a:lnTo>
                      <a:lnTo>
                        <a:pt x="37" y="64"/>
                      </a:lnTo>
                      <a:lnTo>
                        <a:pt x="37" y="64"/>
                      </a:lnTo>
                      <a:lnTo>
                        <a:pt x="37" y="64"/>
                      </a:lnTo>
                      <a:lnTo>
                        <a:pt x="41" y="59"/>
                      </a:lnTo>
                      <a:lnTo>
                        <a:pt x="41" y="55"/>
                      </a:lnTo>
                      <a:lnTo>
                        <a:pt x="41" y="55"/>
                      </a:lnTo>
                      <a:lnTo>
                        <a:pt x="41" y="50"/>
                      </a:lnTo>
                      <a:lnTo>
                        <a:pt x="41" y="50"/>
                      </a:lnTo>
                      <a:lnTo>
                        <a:pt x="41" y="46"/>
                      </a:lnTo>
                      <a:lnTo>
                        <a:pt x="37" y="41"/>
                      </a:lnTo>
                      <a:lnTo>
                        <a:pt x="37" y="41"/>
                      </a:lnTo>
                      <a:lnTo>
                        <a:pt x="41" y="37"/>
                      </a:lnTo>
                      <a:lnTo>
                        <a:pt x="41" y="37"/>
                      </a:lnTo>
                      <a:lnTo>
                        <a:pt x="41" y="37"/>
                      </a:lnTo>
                      <a:lnTo>
                        <a:pt x="41" y="37"/>
                      </a:lnTo>
                      <a:lnTo>
                        <a:pt x="41" y="37"/>
                      </a:lnTo>
                      <a:lnTo>
                        <a:pt x="41" y="32"/>
                      </a:lnTo>
                      <a:lnTo>
                        <a:pt x="41" y="27"/>
                      </a:lnTo>
                      <a:lnTo>
                        <a:pt x="41" y="23"/>
                      </a:lnTo>
                      <a:lnTo>
                        <a:pt x="41" y="23"/>
                      </a:lnTo>
                      <a:lnTo>
                        <a:pt x="41" y="18"/>
                      </a:lnTo>
                      <a:lnTo>
                        <a:pt x="41" y="18"/>
                      </a:lnTo>
                      <a:lnTo>
                        <a:pt x="41" y="14"/>
                      </a:lnTo>
                      <a:lnTo>
                        <a:pt x="41" y="14"/>
                      </a:lnTo>
                      <a:lnTo>
                        <a:pt x="41" y="9"/>
                      </a:lnTo>
                      <a:lnTo>
                        <a:pt x="37" y="9"/>
                      </a:lnTo>
                      <a:lnTo>
                        <a:pt x="32" y="5"/>
                      </a:lnTo>
                      <a:lnTo>
                        <a:pt x="32" y="0"/>
                      </a:lnTo>
                      <a:lnTo>
                        <a:pt x="37" y="0"/>
                      </a:lnTo>
                      <a:lnTo>
                        <a:pt x="41" y="0"/>
                      </a:lnTo>
                      <a:lnTo>
                        <a:pt x="41" y="0"/>
                      </a:lnTo>
                      <a:lnTo>
                        <a:pt x="46" y="5"/>
                      </a:lnTo>
                      <a:lnTo>
                        <a:pt x="46" y="5"/>
                      </a:lnTo>
                      <a:lnTo>
                        <a:pt x="46" y="9"/>
                      </a:lnTo>
                      <a:lnTo>
                        <a:pt x="50" y="9"/>
                      </a:lnTo>
                      <a:lnTo>
                        <a:pt x="50" y="14"/>
                      </a:lnTo>
                      <a:lnTo>
                        <a:pt x="55" y="14"/>
                      </a:lnTo>
                      <a:lnTo>
                        <a:pt x="55" y="14"/>
                      </a:lnTo>
                      <a:lnTo>
                        <a:pt x="55" y="9"/>
                      </a:lnTo>
                      <a:lnTo>
                        <a:pt x="55" y="9"/>
                      </a:lnTo>
                      <a:lnTo>
                        <a:pt x="55" y="9"/>
                      </a:lnTo>
                      <a:lnTo>
                        <a:pt x="55" y="9"/>
                      </a:lnTo>
                      <a:lnTo>
                        <a:pt x="55" y="9"/>
                      </a:lnTo>
                      <a:lnTo>
                        <a:pt x="59" y="9"/>
                      </a:lnTo>
                      <a:lnTo>
                        <a:pt x="59" y="9"/>
                      </a:lnTo>
                      <a:lnTo>
                        <a:pt x="59" y="14"/>
                      </a:lnTo>
                      <a:lnTo>
                        <a:pt x="59" y="14"/>
                      </a:lnTo>
                      <a:lnTo>
                        <a:pt x="64" y="14"/>
                      </a:lnTo>
                      <a:lnTo>
                        <a:pt x="64" y="14"/>
                      </a:lnTo>
                      <a:lnTo>
                        <a:pt x="68" y="23"/>
                      </a:lnTo>
                      <a:lnTo>
                        <a:pt x="68" y="23"/>
                      </a:lnTo>
                      <a:lnTo>
                        <a:pt x="68" y="27"/>
                      </a:lnTo>
                      <a:lnTo>
                        <a:pt x="73" y="27"/>
                      </a:lnTo>
                      <a:lnTo>
                        <a:pt x="68" y="32"/>
                      </a:lnTo>
                      <a:lnTo>
                        <a:pt x="68" y="41"/>
                      </a:lnTo>
                      <a:lnTo>
                        <a:pt x="64" y="41"/>
                      </a:lnTo>
                      <a:lnTo>
                        <a:pt x="64" y="41"/>
                      </a:lnTo>
                      <a:lnTo>
                        <a:pt x="64" y="50"/>
                      </a:lnTo>
                      <a:lnTo>
                        <a:pt x="59" y="59"/>
                      </a:lnTo>
                      <a:lnTo>
                        <a:pt x="59" y="59"/>
                      </a:lnTo>
                      <a:lnTo>
                        <a:pt x="59" y="59"/>
                      </a:lnTo>
                      <a:lnTo>
                        <a:pt x="59" y="59"/>
                      </a:lnTo>
                      <a:lnTo>
                        <a:pt x="64" y="64"/>
                      </a:lnTo>
                      <a:lnTo>
                        <a:pt x="64" y="64"/>
                      </a:lnTo>
                      <a:lnTo>
                        <a:pt x="64" y="68"/>
                      </a:lnTo>
                      <a:lnTo>
                        <a:pt x="64" y="73"/>
                      </a:lnTo>
                      <a:lnTo>
                        <a:pt x="64" y="73"/>
                      </a:lnTo>
                      <a:lnTo>
                        <a:pt x="64" y="77"/>
                      </a:lnTo>
                      <a:lnTo>
                        <a:pt x="64" y="77"/>
                      </a:lnTo>
                      <a:lnTo>
                        <a:pt x="64" y="82"/>
                      </a:lnTo>
                      <a:lnTo>
                        <a:pt x="64" y="82"/>
                      </a:lnTo>
                      <a:lnTo>
                        <a:pt x="59" y="82"/>
                      </a:lnTo>
                      <a:lnTo>
                        <a:pt x="55" y="82"/>
                      </a:lnTo>
                      <a:lnTo>
                        <a:pt x="46" y="86"/>
                      </a:lnTo>
                      <a:lnTo>
                        <a:pt x="46" y="86"/>
                      </a:lnTo>
                      <a:lnTo>
                        <a:pt x="46" y="86"/>
                      </a:lnTo>
                      <a:lnTo>
                        <a:pt x="41" y="86"/>
                      </a:lnTo>
                      <a:lnTo>
                        <a:pt x="41" y="86"/>
                      </a:lnTo>
                      <a:lnTo>
                        <a:pt x="28" y="86"/>
                      </a:lnTo>
                      <a:lnTo>
                        <a:pt x="23" y="86"/>
                      </a:lnTo>
                      <a:lnTo>
                        <a:pt x="5" y="91"/>
                      </a:lnTo>
                      <a:lnTo>
                        <a:pt x="0" y="91"/>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9" name="Freeform 37">
                  <a:extLst>
                    <a:ext uri="{FF2B5EF4-FFF2-40B4-BE49-F238E27FC236}">
                      <a16:creationId xmlns:a16="http://schemas.microsoft.com/office/drawing/2014/main" id="{8CCD0DC0-3730-49D6-B808-792DD8830F88}"/>
                    </a:ext>
                  </a:extLst>
                </p:cNvPr>
                <p:cNvSpPr>
                  <a:spLocks/>
                </p:cNvSpPr>
                <p:nvPr/>
              </p:nvSpPr>
              <p:spPr bwMode="auto">
                <a:xfrm>
                  <a:off x="3411599" y="4353732"/>
                  <a:ext cx="220809" cy="341797"/>
                </a:xfrm>
                <a:custGeom>
                  <a:avLst/>
                  <a:gdLst>
                    <a:gd name="T0" fmla="*/ 68 w 73"/>
                    <a:gd name="T1" fmla="*/ 54 h 113"/>
                    <a:gd name="T2" fmla="*/ 68 w 73"/>
                    <a:gd name="T3" fmla="*/ 63 h 113"/>
                    <a:gd name="T4" fmla="*/ 73 w 73"/>
                    <a:gd name="T5" fmla="*/ 68 h 113"/>
                    <a:gd name="T6" fmla="*/ 73 w 73"/>
                    <a:gd name="T7" fmla="*/ 72 h 113"/>
                    <a:gd name="T8" fmla="*/ 68 w 73"/>
                    <a:gd name="T9" fmla="*/ 86 h 113"/>
                    <a:gd name="T10" fmla="*/ 68 w 73"/>
                    <a:gd name="T11" fmla="*/ 90 h 113"/>
                    <a:gd name="T12" fmla="*/ 68 w 73"/>
                    <a:gd name="T13" fmla="*/ 95 h 113"/>
                    <a:gd name="T14" fmla="*/ 64 w 73"/>
                    <a:gd name="T15" fmla="*/ 99 h 113"/>
                    <a:gd name="T16" fmla="*/ 64 w 73"/>
                    <a:gd name="T17" fmla="*/ 99 h 113"/>
                    <a:gd name="T18" fmla="*/ 50 w 73"/>
                    <a:gd name="T19" fmla="*/ 104 h 113"/>
                    <a:gd name="T20" fmla="*/ 37 w 73"/>
                    <a:gd name="T21" fmla="*/ 99 h 113"/>
                    <a:gd name="T22" fmla="*/ 37 w 73"/>
                    <a:gd name="T23" fmla="*/ 104 h 113"/>
                    <a:gd name="T24" fmla="*/ 37 w 73"/>
                    <a:gd name="T25" fmla="*/ 108 h 113"/>
                    <a:gd name="T26" fmla="*/ 32 w 73"/>
                    <a:gd name="T27" fmla="*/ 108 h 113"/>
                    <a:gd name="T28" fmla="*/ 23 w 73"/>
                    <a:gd name="T29" fmla="*/ 113 h 113"/>
                    <a:gd name="T30" fmla="*/ 23 w 73"/>
                    <a:gd name="T31" fmla="*/ 108 h 113"/>
                    <a:gd name="T32" fmla="*/ 19 w 73"/>
                    <a:gd name="T33" fmla="*/ 104 h 113"/>
                    <a:gd name="T34" fmla="*/ 19 w 73"/>
                    <a:gd name="T35" fmla="*/ 104 h 113"/>
                    <a:gd name="T36" fmla="*/ 14 w 73"/>
                    <a:gd name="T37" fmla="*/ 99 h 113"/>
                    <a:gd name="T38" fmla="*/ 14 w 73"/>
                    <a:gd name="T39" fmla="*/ 99 h 113"/>
                    <a:gd name="T40" fmla="*/ 10 w 73"/>
                    <a:gd name="T41" fmla="*/ 99 h 113"/>
                    <a:gd name="T42" fmla="*/ 10 w 73"/>
                    <a:gd name="T43" fmla="*/ 99 h 113"/>
                    <a:gd name="T44" fmla="*/ 10 w 73"/>
                    <a:gd name="T45" fmla="*/ 95 h 113"/>
                    <a:gd name="T46" fmla="*/ 10 w 73"/>
                    <a:gd name="T47" fmla="*/ 90 h 113"/>
                    <a:gd name="T48" fmla="*/ 5 w 73"/>
                    <a:gd name="T49" fmla="*/ 81 h 113"/>
                    <a:gd name="T50" fmla="*/ 10 w 73"/>
                    <a:gd name="T51" fmla="*/ 68 h 113"/>
                    <a:gd name="T52" fmla="*/ 10 w 73"/>
                    <a:gd name="T53" fmla="*/ 63 h 113"/>
                    <a:gd name="T54" fmla="*/ 10 w 73"/>
                    <a:gd name="T55" fmla="*/ 59 h 113"/>
                    <a:gd name="T56" fmla="*/ 10 w 73"/>
                    <a:gd name="T57" fmla="*/ 49 h 113"/>
                    <a:gd name="T58" fmla="*/ 0 w 73"/>
                    <a:gd name="T59" fmla="*/ 40 h 113"/>
                    <a:gd name="T60" fmla="*/ 10 w 73"/>
                    <a:gd name="T61" fmla="*/ 36 h 113"/>
                    <a:gd name="T62" fmla="*/ 14 w 73"/>
                    <a:gd name="T63" fmla="*/ 36 h 113"/>
                    <a:gd name="T64" fmla="*/ 14 w 73"/>
                    <a:gd name="T65" fmla="*/ 36 h 113"/>
                    <a:gd name="T66" fmla="*/ 19 w 73"/>
                    <a:gd name="T67" fmla="*/ 31 h 113"/>
                    <a:gd name="T68" fmla="*/ 19 w 73"/>
                    <a:gd name="T69" fmla="*/ 22 h 113"/>
                    <a:gd name="T70" fmla="*/ 23 w 73"/>
                    <a:gd name="T71" fmla="*/ 22 h 113"/>
                    <a:gd name="T72" fmla="*/ 23 w 73"/>
                    <a:gd name="T73" fmla="*/ 22 h 113"/>
                    <a:gd name="T74" fmla="*/ 23 w 73"/>
                    <a:gd name="T75" fmla="*/ 22 h 113"/>
                    <a:gd name="T76" fmla="*/ 28 w 73"/>
                    <a:gd name="T77" fmla="*/ 22 h 113"/>
                    <a:gd name="T78" fmla="*/ 32 w 73"/>
                    <a:gd name="T79" fmla="*/ 18 h 113"/>
                    <a:gd name="T80" fmla="*/ 37 w 73"/>
                    <a:gd name="T81" fmla="*/ 18 h 113"/>
                    <a:gd name="T82" fmla="*/ 37 w 73"/>
                    <a:gd name="T83" fmla="*/ 18 h 113"/>
                    <a:gd name="T84" fmla="*/ 37 w 73"/>
                    <a:gd name="T85" fmla="*/ 18 h 113"/>
                    <a:gd name="T86" fmla="*/ 37 w 73"/>
                    <a:gd name="T87" fmla="*/ 13 h 113"/>
                    <a:gd name="T88" fmla="*/ 41 w 73"/>
                    <a:gd name="T89" fmla="*/ 13 h 113"/>
                    <a:gd name="T90" fmla="*/ 46 w 73"/>
                    <a:gd name="T91" fmla="*/ 13 h 113"/>
                    <a:gd name="T92" fmla="*/ 46 w 73"/>
                    <a:gd name="T93" fmla="*/ 9 h 113"/>
                    <a:gd name="T94" fmla="*/ 41 w 73"/>
                    <a:gd name="T95" fmla="*/ 4 h 113"/>
                    <a:gd name="T96" fmla="*/ 41 w 73"/>
                    <a:gd name="T97" fmla="*/ 4 h 113"/>
                    <a:gd name="T98" fmla="*/ 41 w 73"/>
                    <a:gd name="T99" fmla="*/ 0 h 113"/>
                    <a:gd name="T100" fmla="*/ 46 w 73"/>
                    <a:gd name="T101" fmla="*/ 0 h 113"/>
                    <a:gd name="T102" fmla="*/ 59 w 73"/>
                    <a:gd name="T103" fmla="*/ 9 h 113"/>
                    <a:gd name="T104" fmla="*/ 59 w 73"/>
                    <a:gd name="T105" fmla="*/ 13 h 113"/>
                    <a:gd name="T106" fmla="*/ 64 w 73"/>
                    <a:gd name="T107" fmla="*/ 18 h 113"/>
                    <a:gd name="T108" fmla="*/ 64 w 73"/>
                    <a:gd name="T109" fmla="*/ 18 h 113"/>
                    <a:gd name="T110" fmla="*/ 68 w 73"/>
                    <a:gd name="T111" fmla="*/ 22 h 113"/>
                    <a:gd name="T112" fmla="*/ 68 w 73"/>
                    <a:gd name="T113" fmla="*/ 31 h 113"/>
                    <a:gd name="T114" fmla="*/ 68 w 73"/>
                    <a:gd name="T115" fmla="*/ 40 h 113"/>
                    <a:gd name="T116" fmla="*/ 68 w 73"/>
                    <a:gd name="T117" fmla="*/ 45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73" h="113">
                      <a:moveTo>
                        <a:pt x="68" y="54"/>
                      </a:moveTo>
                      <a:lnTo>
                        <a:pt x="68" y="54"/>
                      </a:lnTo>
                      <a:lnTo>
                        <a:pt x="68" y="59"/>
                      </a:lnTo>
                      <a:lnTo>
                        <a:pt x="68" y="63"/>
                      </a:lnTo>
                      <a:lnTo>
                        <a:pt x="68" y="63"/>
                      </a:lnTo>
                      <a:lnTo>
                        <a:pt x="73" y="68"/>
                      </a:lnTo>
                      <a:lnTo>
                        <a:pt x="73" y="68"/>
                      </a:lnTo>
                      <a:lnTo>
                        <a:pt x="73" y="72"/>
                      </a:lnTo>
                      <a:lnTo>
                        <a:pt x="73" y="81"/>
                      </a:lnTo>
                      <a:lnTo>
                        <a:pt x="68" y="86"/>
                      </a:lnTo>
                      <a:lnTo>
                        <a:pt x="68" y="90"/>
                      </a:lnTo>
                      <a:lnTo>
                        <a:pt x="68" y="90"/>
                      </a:lnTo>
                      <a:lnTo>
                        <a:pt x="68" y="95"/>
                      </a:lnTo>
                      <a:lnTo>
                        <a:pt x="68" y="95"/>
                      </a:lnTo>
                      <a:lnTo>
                        <a:pt x="68" y="95"/>
                      </a:lnTo>
                      <a:lnTo>
                        <a:pt x="64" y="99"/>
                      </a:lnTo>
                      <a:lnTo>
                        <a:pt x="64" y="99"/>
                      </a:lnTo>
                      <a:lnTo>
                        <a:pt x="64" y="99"/>
                      </a:lnTo>
                      <a:lnTo>
                        <a:pt x="59" y="104"/>
                      </a:lnTo>
                      <a:lnTo>
                        <a:pt x="50" y="104"/>
                      </a:lnTo>
                      <a:lnTo>
                        <a:pt x="46" y="104"/>
                      </a:lnTo>
                      <a:lnTo>
                        <a:pt x="37" y="99"/>
                      </a:lnTo>
                      <a:lnTo>
                        <a:pt x="37" y="99"/>
                      </a:lnTo>
                      <a:lnTo>
                        <a:pt x="37" y="104"/>
                      </a:lnTo>
                      <a:lnTo>
                        <a:pt x="37" y="104"/>
                      </a:lnTo>
                      <a:lnTo>
                        <a:pt x="37" y="108"/>
                      </a:lnTo>
                      <a:lnTo>
                        <a:pt x="37" y="108"/>
                      </a:lnTo>
                      <a:lnTo>
                        <a:pt x="32" y="108"/>
                      </a:lnTo>
                      <a:lnTo>
                        <a:pt x="23" y="113"/>
                      </a:lnTo>
                      <a:lnTo>
                        <a:pt x="23" y="113"/>
                      </a:lnTo>
                      <a:lnTo>
                        <a:pt x="23" y="108"/>
                      </a:lnTo>
                      <a:lnTo>
                        <a:pt x="23" y="108"/>
                      </a:lnTo>
                      <a:lnTo>
                        <a:pt x="23" y="108"/>
                      </a:lnTo>
                      <a:lnTo>
                        <a:pt x="19" y="104"/>
                      </a:lnTo>
                      <a:lnTo>
                        <a:pt x="19" y="104"/>
                      </a:lnTo>
                      <a:lnTo>
                        <a:pt x="19" y="104"/>
                      </a:lnTo>
                      <a:lnTo>
                        <a:pt x="19" y="104"/>
                      </a:lnTo>
                      <a:lnTo>
                        <a:pt x="14" y="99"/>
                      </a:lnTo>
                      <a:lnTo>
                        <a:pt x="14" y="99"/>
                      </a:lnTo>
                      <a:lnTo>
                        <a:pt x="14" y="99"/>
                      </a:lnTo>
                      <a:lnTo>
                        <a:pt x="10" y="99"/>
                      </a:lnTo>
                      <a:lnTo>
                        <a:pt x="10" y="99"/>
                      </a:lnTo>
                      <a:lnTo>
                        <a:pt x="10" y="99"/>
                      </a:lnTo>
                      <a:lnTo>
                        <a:pt x="10" y="99"/>
                      </a:lnTo>
                      <a:lnTo>
                        <a:pt x="10" y="95"/>
                      </a:lnTo>
                      <a:lnTo>
                        <a:pt x="10" y="95"/>
                      </a:lnTo>
                      <a:lnTo>
                        <a:pt x="10" y="90"/>
                      </a:lnTo>
                      <a:lnTo>
                        <a:pt x="10" y="90"/>
                      </a:lnTo>
                      <a:lnTo>
                        <a:pt x="5" y="86"/>
                      </a:lnTo>
                      <a:lnTo>
                        <a:pt x="5" y="81"/>
                      </a:lnTo>
                      <a:lnTo>
                        <a:pt x="5" y="81"/>
                      </a:lnTo>
                      <a:lnTo>
                        <a:pt x="10" y="68"/>
                      </a:lnTo>
                      <a:lnTo>
                        <a:pt x="10" y="68"/>
                      </a:lnTo>
                      <a:lnTo>
                        <a:pt x="10" y="63"/>
                      </a:lnTo>
                      <a:lnTo>
                        <a:pt x="10" y="59"/>
                      </a:lnTo>
                      <a:lnTo>
                        <a:pt x="10" y="59"/>
                      </a:lnTo>
                      <a:lnTo>
                        <a:pt x="10" y="54"/>
                      </a:lnTo>
                      <a:lnTo>
                        <a:pt x="10" y="49"/>
                      </a:lnTo>
                      <a:lnTo>
                        <a:pt x="5" y="45"/>
                      </a:lnTo>
                      <a:lnTo>
                        <a:pt x="0" y="40"/>
                      </a:lnTo>
                      <a:lnTo>
                        <a:pt x="5" y="36"/>
                      </a:lnTo>
                      <a:lnTo>
                        <a:pt x="10" y="36"/>
                      </a:lnTo>
                      <a:lnTo>
                        <a:pt x="10" y="36"/>
                      </a:lnTo>
                      <a:lnTo>
                        <a:pt x="14" y="36"/>
                      </a:lnTo>
                      <a:lnTo>
                        <a:pt x="14" y="36"/>
                      </a:lnTo>
                      <a:lnTo>
                        <a:pt x="14" y="36"/>
                      </a:lnTo>
                      <a:lnTo>
                        <a:pt x="14" y="36"/>
                      </a:lnTo>
                      <a:lnTo>
                        <a:pt x="19" y="31"/>
                      </a:lnTo>
                      <a:lnTo>
                        <a:pt x="19" y="31"/>
                      </a:lnTo>
                      <a:lnTo>
                        <a:pt x="19" y="22"/>
                      </a:lnTo>
                      <a:lnTo>
                        <a:pt x="19" y="22"/>
                      </a:lnTo>
                      <a:lnTo>
                        <a:pt x="23" y="22"/>
                      </a:lnTo>
                      <a:lnTo>
                        <a:pt x="23" y="22"/>
                      </a:lnTo>
                      <a:lnTo>
                        <a:pt x="23" y="22"/>
                      </a:lnTo>
                      <a:lnTo>
                        <a:pt x="23" y="22"/>
                      </a:lnTo>
                      <a:lnTo>
                        <a:pt x="23" y="22"/>
                      </a:lnTo>
                      <a:lnTo>
                        <a:pt x="28" y="22"/>
                      </a:lnTo>
                      <a:lnTo>
                        <a:pt x="28" y="22"/>
                      </a:lnTo>
                      <a:lnTo>
                        <a:pt x="32" y="22"/>
                      </a:lnTo>
                      <a:lnTo>
                        <a:pt x="32" y="18"/>
                      </a:lnTo>
                      <a:lnTo>
                        <a:pt x="32" y="18"/>
                      </a:lnTo>
                      <a:lnTo>
                        <a:pt x="37" y="18"/>
                      </a:lnTo>
                      <a:lnTo>
                        <a:pt x="37" y="18"/>
                      </a:lnTo>
                      <a:lnTo>
                        <a:pt x="37" y="18"/>
                      </a:lnTo>
                      <a:lnTo>
                        <a:pt x="37" y="18"/>
                      </a:lnTo>
                      <a:lnTo>
                        <a:pt x="37" y="18"/>
                      </a:lnTo>
                      <a:lnTo>
                        <a:pt x="37" y="13"/>
                      </a:lnTo>
                      <a:lnTo>
                        <a:pt x="37" y="13"/>
                      </a:lnTo>
                      <a:lnTo>
                        <a:pt x="41" y="13"/>
                      </a:lnTo>
                      <a:lnTo>
                        <a:pt x="41" y="13"/>
                      </a:lnTo>
                      <a:lnTo>
                        <a:pt x="41" y="13"/>
                      </a:lnTo>
                      <a:lnTo>
                        <a:pt x="46" y="13"/>
                      </a:lnTo>
                      <a:lnTo>
                        <a:pt x="46" y="13"/>
                      </a:lnTo>
                      <a:lnTo>
                        <a:pt x="46" y="9"/>
                      </a:lnTo>
                      <a:lnTo>
                        <a:pt x="41" y="9"/>
                      </a:lnTo>
                      <a:lnTo>
                        <a:pt x="41" y="4"/>
                      </a:lnTo>
                      <a:lnTo>
                        <a:pt x="41" y="4"/>
                      </a:lnTo>
                      <a:lnTo>
                        <a:pt x="41" y="4"/>
                      </a:lnTo>
                      <a:lnTo>
                        <a:pt x="41" y="4"/>
                      </a:lnTo>
                      <a:lnTo>
                        <a:pt x="41" y="0"/>
                      </a:lnTo>
                      <a:lnTo>
                        <a:pt x="46" y="0"/>
                      </a:lnTo>
                      <a:lnTo>
                        <a:pt x="46" y="0"/>
                      </a:lnTo>
                      <a:lnTo>
                        <a:pt x="55" y="4"/>
                      </a:lnTo>
                      <a:lnTo>
                        <a:pt x="59" y="9"/>
                      </a:lnTo>
                      <a:lnTo>
                        <a:pt x="59" y="13"/>
                      </a:lnTo>
                      <a:lnTo>
                        <a:pt x="59" y="13"/>
                      </a:lnTo>
                      <a:lnTo>
                        <a:pt x="64" y="18"/>
                      </a:lnTo>
                      <a:lnTo>
                        <a:pt x="64" y="18"/>
                      </a:lnTo>
                      <a:lnTo>
                        <a:pt x="64" y="18"/>
                      </a:lnTo>
                      <a:lnTo>
                        <a:pt x="64" y="18"/>
                      </a:lnTo>
                      <a:lnTo>
                        <a:pt x="68" y="18"/>
                      </a:lnTo>
                      <a:lnTo>
                        <a:pt x="68" y="22"/>
                      </a:lnTo>
                      <a:lnTo>
                        <a:pt x="68" y="22"/>
                      </a:lnTo>
                      <a:lnTo>
                        <a:pt x="68" y="31"/>
                      </a:lnTo>
                      <a:lnTo>
                        <a:pt x="73" y="36"/>
                      </a:lnTo>
                      <a:lnTo>
                        <a:pt x="68" y="40"/>
                      </a:lnTo>
                      <a:lnTo>
                        <a:pt x="68" y="45"/>
                      </a:lnTo>
                      <a:lnTo>
                        <a:pt x="68" y="45"/>
                      </a:lnTo>
                      <a:lnTo>
                        <a:pt x="68" y="5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0" name="Freeform 38">
                  <a:extLst>
                    <a:ext uri="{FF2B5EF4-FFF2-40B4-BE49-F238E27FC236}">
                      <a16:creationId xmlns:a16="http://schemas.microsoft.com/office/drawing/2014/main" id="{9E05276C-CF35-42BA-8C65-3480A8230FE3}"/>
                    </a:ext>
                  </a:extLst>
                </p:cNvPr>
                <p:cNvSpPr>
                  <a:spLocks/>
                </p:cNvSpPr>
                <p:nvPr/>
              </p:nvSpPr>
              <p:spPr bwMode="auto">
                <a:xfrm>
                  <a:off x="3166593" y="4846770"/>
                  <a:ext cx="302477" cy="356922"/>
                </a:xfrm>
                <a:custGeom>
                  <a:avLst/>
                  <a:gdLst>
                    <a:gd name="T0" fmla="*/ 95 w 100"/>
                    <a:gd name="T1" fmla="*/ 86 h 118"/>
                    <a:gd name="T2" fmla="*/ 100 w 100"/>
                    <a:gd name="T3" fmla="*/ 91 h 118"/>
                    <a:gd name="T4" fmla="*/ 95 w 100"/>
                    <a:gd name="T5" fmla="*/ 100 h 118"/>
                    <a:gd name="T6" fmla="*/ 95 w 100"/>
                    <a:gd name="T7" fmla="*/ 100 h 118"/>
                    <a:gd name="T8" fmla="*/ 86 w 100"/>
                    <a:gd name="T9" fmla="*/ 109 h 118"/>
                    <a:gd name="T10" fmla="*/ 77 w 100"/>
                    <a:gd name="T11" fmla="*/ 113 h 118"/>
                    <a:gd name="T12" fmla="*/ 77 w 100"/>
                    <a:gd name="T13" fmla="*/ 118 h 118"/>
                    <a:gd name="T14" fmla="*/ 72 w 100"/>
                    <a:gd name="T15" fmla="*/ 118 h 118"/>
                    <a:gd name="T16" fmla="*/ 63 w 100"/>
                    <a:gd name="T17" fmla="*/ 109 h 118"/>
                    <a:gd name="T18" fmla="*/ 41 w 100"/>
                    <a:gd name="T19" fmla="*/ 100 h 118"/>
                    <a:gd name="T20" fmla="*/ 32 w 100"/>
                    <a:gd name="T21" fmla="*/ 95 h 118"/>
                    <a:gd name="T22" fmla="*/ 32 w 100"/>
                    <a:gd name="T23" fmla="*/ 91 h 118"/>
                    <a:gd name="T24" fmla="*/ 27 w 100"/>
                    <a:gd name="T25" fmla="*/ 91 h 118"/>
                    <a:gd name="T26" fmla="*/ 32 w 100"/>
                    <a:gd name="T27" fmla="*/ 86 h 118"/>
                    <a:gd name="T28" fmla="*/ 32 w 100"/>
                    <a:gd name="T29" fmla="*/ 81 h 118"/>
                    <a:gd name="T30" fmla="*/ 22 w 100"/>
                    <a:gd name="T31" fmla="*/ 72 h 118"/>
                    <a:gd name="T32" fmla="*/ 18 w 100"/>
                    <a:gd name="T33" fmla="*/ 68 h 118"/>
                    <a:gd name="T34" fmla="*/ 9 w 100"/>
                    <a:gd name="T35" fmla="*/ 59 h 118"/>
                    <a:gd name="T36" fmla="*/ 0 w 100"/>
                    <a:gd name="T37" fmla="*/ 59 h 118"/>
                    <a:gd name="T38" fmla="*/ 0 w 100"/>
                    <a:gd name="T39" fmla="*/ 54 h 118"/>
                    <a:gd name="T40" fmla="*/ 0 w 100"/>
                    <a:gd name="T41" fmla="*/ 54 h 118"/>
                    <a:gd name="T42" fmla="*/ 4 w 100"/>
                    <a:gd name="T43" fmla="*/ 50 h 118"/>
                    <a:gd name="T44" fmla="*/ 0 w 100"/>
                    <a:gd name="T45" fmla="*/ 50 h 118"/>
                    <a:gd name="T46" fmla="*/ 4 w 100"/>
                    <a:gd name="T47" fmla="*/ 45 h 118"/>
                    <a:gd name="T48" fmla="*/ 9 w 100"/>
                    <a:gd name="T49" fmla="*/ 41 h 118"/>
                    <a:gd name="T50" fmla="*/ 9 w 100"/>
                    <a:gd name="T51" fmla="*/ 36 h 118"/>
                    <a:gd name="T52" fmla="*/ 4 w 100"/>
                    <a:gd name="T53" fmla="*/ 32 h 118"/>
                    <a:gd name="T54" fmla="*/ 9 w 100"/>
                    <a:gd name="T55" fmla="*/ 27 h 118"/>
                    <a:gd name="T56" fmla="*/ 9 w 100"/>
                    <a:gd name="T57" fmla="*/ 27 h 118"/>
                    <a:gd name="T58" fmla="*/ 13 w 100"/>
                    <a:gd name="T59" fmla="*/ 27 h 118"/>
                    <a:gd name="T60" fmla="*/ 13 w 100"/>
                    <a:gd name="T61" fmla="*/ 23 h 118"/>
                    <a:gd name="T62" fmla="*/ 9 w 100"/>
                    <a:gd name="T63" fmla="*/ 13 h 118"/>
                    <a:gd name="T64" fmla="*/ 4 w 100"/>
                    <a:gd name="T65" fmla="*/ 4 h 118"/>
                    <a:gd name="T66" fmla="*/ 4 w 100"/>
                    <a:gd name="T67" fmla="*/ 9 h 118"/>
                    <a:gd name="T68" fmla="*/ 32 w 100"/>
                    <a:gd name="T69" fmla="*/ 4 h 118"/>
                    <a:gd name="T70" fmla="*/ 50 w 100"/>
                    <a:gd name="T71" fmla="*/ 4 h 118"/>
                    <a:gd name="T72" fmla="*/ 59 w 100"/>
                    <a:gd name="T73" fmla="*/ 0 h 118"/>
                    <a:gd name="T74" fmla="*/ 68 w 100"/>
                    <a:gd name="T75" fmla="*/ 9 h 118"/>
                    <a:gd name="T76" fmla="*/ 72 w 100"/>
                    <a:gd name="T77" fmla="*/ 18 h 118"/>
                    <a:gd name="T78" fmla="*/ 68 w 100"/>
                    <a:gd name="T79" fmla="*/ 18 h 118"/>
                    <a:gd name="T80" fmla="*/ 63 w 100"/>
                    <a:gd name="T81" fmla="*/ 23 h 118"/>
                    <a:gd name="T82" fmla="*/ 54 w 100"/>
                    <a:gd name="T83" fmla="*/ 32 h 118"/>
                    <a:gd name="T84" fmla="*/ 54 w 100"/>
                    <a:gd name="T85" fmla="*/ 41 h 118"/>
                    <a:gd name="T86" fmla="*/ 54 w 100"/>
                    <a:gd name="T87" fmla="*/ 41 h 118"/>
                    <a:gd name="T88" fmla="*/ 59 w 100"/>
                    <a:gd name="T89" fmla="*/ 50 h 118"/>
                    <a:gd name="T90" fmla="*/ 59 w 100"/>
                    <a:gd name="T91" fmla="*/ 54 h 118"/>
                    <a:gd name="T92" fmla="*/ 59 w 100"/>
                    <a:gd name="T93" fmla="*/ 63 h 118"/>
                    <a:gd name="T94" fmla="*/ 63 w 100"/>
                    <a:gd name="T95" fmla="*/ 63 h 118"/>
                    <a:gd name="T96" fmla="*/ 68 w 100"/>
                    <a:gd name="T97" fmla="*/ 63 h 118"/>
                    <a:gd name="T98" fmla="*/ 72 w 100"/>
                    <a:gd name="T99" fmla="*/ 63 h 118"/>
                    <a:gd name="T100" fmla="*/ 77 w 100"/>
                    <a:gd name="T101" fmla="*/ 63 h 118"/>
                    <a:gd name="T102" fmla="*/ 86 w 100"/>
                    <a:gd name="T103" fmla="*/ 68 h 118"/>
                    <a:gd name="T104" fmla="*/ 86 w 100"/>
                    <a:gd name="T105" fmla="*/ 72 h 118"/>
                    <a:gd name="T106" fmla="*/ 91 w 100"/>
                    <a:gd name="T107" fmla="*/ 81 h 118"/>
                    <a:gd name="T108" fmla="*/ 95 w 100"/>
                    <a:gd name="T109" fmla="*/ 86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00" h="118">
                      <a:moveTo>
                        <a:pt x="95" y="86"/>
                      </a:moveTo>
                      <a:lnTo>
                        <a:pt x="95" y="86"/>
                      </a:lnTo>
                      <a:lnTo>
                        <a:pt x="95" y="86"/>
                      </a:lnTo>
                      <a:lnTo>
                        <a:pt x="100" y="86"/>
                      </a:lnTo>
                      <a:lnTo>
                        <a:pt x="100" y="86"/>
                      </a:lnTo>
                      <a:lnTo>
                        <a:pt x="100" y="91"/>
                      </a:lnTo>
                      <a:lnTo>
                        <a:pt x="95" y="95"/>
                      </a:lnTo>
                      <a:lnTo>
                        <a:pt x="95" y="95"/>
                      </a:lnTo>
                      <a:lnTo>
                        <a:pt x="95" y="100"/>
                      </a:lnTo>
                      <a:lnTo>
                        <a:pt x="95" y="100"/>
                      </a:lnTo>
                      <a:lnTo>
                        <a:pt x="95" y="100"/>
                      </a:lnTo>
                      <a:lnTo>
                        <a:pt x="95" y="100"/>
                      </a:lnTo>
                      <a:lnTo>
                        <a:pt x="91" y="104"/>
                      </a:lnTo>
                      <a:lnTo>
                        <a:pt x="86" y="104"/>
                      </a:lnTo>
                      <a:lnTo>
                        <a:pt x="86" y="109"/>
                      </a:lnTo>
                      <a:lnTo>
                        <a:pt x="81" y="109"/>
                      </a:lnTo>
                      <a:lnTo>
                        <a:pt x="77" y="109"/>
                      </a:lnTo>
                      <a:lnTo>
                        <a:pt x="77" y="113"/>
                      </a:lnTo>
                      <a:lnTo>
                        <a:pt x="77" y="113"/>
                      </a:lnTo>
                      <a:lnTo>
                        <a:pt x="77" y="113"/>
                      </a:lnTo>
                      <a:lnTo>
                        <a:pt x="77" y="118"/>
                      </a:lnTo>
                      <a:lnTo>
                        <a:pt x="72" y="118"/>
                      </a:lnTo>
                      <a:lnTo>
                        <a:pt x="72" y="118"/>
                      </a:lnTo>
                      <a:lnTo>
                        <a:pt x="72" y="118"/>
                      </a:lnTo>
                      <a:lnTo>
                        <a:pt x="72" y="113"/>
                      </a:lnTo>
                      <a:lnTo>
                        <a:pt x="72" y="113"/>
                      </a:lnTo>
                      <a:lnTo>
                        <a:pt x="63" y="109"/>
                      </a:lnTo>
                      <a:lnTo>
                        <a:pt x="59" y="109"/>
                      </a:lnTo>
                      <a:lnTo>
                        <a:pt x="45" y="104"/>
                      </a:lnTo>
                      <a:lnTo>
                        <a:pt x="41" y="100"/>
                      </a:lnTo>
                      <a:lnTo>
                        <a:pt x="36" y="100"/>
                      </a:lnTo>
                      <a:lnTo>
                        <a:pt x="36" y="95"/>
                      </a:lnTo>
                      <a:lnTo>
                        <a:pt x="32" y="95"/>
                      </a:lnTo>
                      <a:lnTo>
                        <a:pt x="32" y="95"/>
                      </a:lnTo>
                      <a:lnTo>
                        <a:pt x="32" y="91"/>
                      </a:lnTo>
                      <a:lnTo>
                        <a:pt x="32" y="91"/>
                      </a:lnTo>
                      <a:lnTo>
                        <a:pt x="32" y="91"/>
                      </a:lnTo>
                      <a:lnTo>
                        <a:pt x="32" y="91"/>
                      </a:lnTo>
                      <a:lnTo>
                        <a:pt x="27" y="91"/>
                      </a:lnTo>
                      <a:lnTo>
                        <a:pt x="27" y="86"/>
                      </a:lnTo>
                      <a:lnTo>
                        <a:pt x="27" y="86"/>
                      </a:lnTo>
                      <a:lnTo>
                        <a:pt x="32" y="86"/>
                      </a:lnTo>
                      <a:lnTo>
                        <a:pt x="32" y="86"/>
                      </a:lnTo>
                      <a:lnTo>
                        <a:pt x="36" y="81"/>
                      </a:lnTo>
                      <a:lnTo>
                        <a:pt x="32" y="81"/>
                      </a:lnTo>
                      <a:lnTo>
                        <a:pt x="27" y="77"/>
                      </a:lnTo>
                      <a:lnTo>
                        <a:pt x="27" y="77"/>
                      </a:lnTo>
                      <a:lnTo>
                        <a:pt x="22" y="72"/>
                      </a:lnTo>
                      <a:lnTo>
                        <a:pt x="22" y="72"/>
                      </a:lnTo>
                      <a:lnTo>
                        <a:pt x="18" y="72"/>
                      </a:lnTo>
                      <a:lnTo>
                        <a:pt x="18" y="68"/>
                      </a:lnTo>
                      <a:lnTo>
                        <a:pt x="13" y="68"/>
                      </a:lnTo>
                      <a:lnTo>
                        <a:pt x="9" y="63"/>
                      </a:lnTo>
                      <a:lnTo>
                        <a:pt x="9" y="59"/>
                      </a:lnTo>
                      <a:lnTo>
                        <a:pt x="9" y="59"/>
                      </a:lnTo>
                      <a:lnTo>
                        <a:pt x="4" y="59"/>
                      </a:lnTo>
                      <a:lnTo>
                        <a:pt x="0" y="59"/>
                      </a:lnTo>
                      <a:lnTo>
                        <a:pt x="0" y="59"/>
                      </a:lnTo>
                      <a:lnTo>
                        <a:pt x="0" y="54"/>
                      </a:lnTo>
                      <a:lnTo>
                        <a:pt x="0" y="54"/>
                      </a:lnTo>
                      <a:lnTo>
                        <a:pt x="0" y="54"/>
                      </a:lnTo>
                      <a:lnTo>
                        <a:pt x="0" y="54"/>
                      </a:lnTo>
                      <a:lnTo>
                        <a:pt x="0" y="54"/>
                      </a:lnTo>
                      <a:lnTo>
                        <a:pt x="0" y="54"/>
                      </a:lnTo>
                      <a:lnTo>
                        <a:pt x="0" y="50"/>
                      </a:lnTo>
                      <a:lnTo>
                        <a:pt x="4" y="50"/>
                      </a:lnTo>
                      <a:lnTo>
                        <a:pt x="4" y="50"/>
                      </a:lnTo>
                      <a:lnTo>
                        <a:pt x="4" y="50"/>
                      </a:lnTo>
                      <a:lnTo>
                        <a:pt x="0" y="50"/>
                      </a:lnTo>
                      <a:lnTo>
                        <a:pt x="4" y="45"/>
                      </a:lnTo>
                      <a:lnTo>
                        <a:pt x="4" y="45"/>
                      </a:lnTo>
                      <a:lnTo>
                        <a:pt x="4" y="45"/>
                      </a:lnTo>
                      <a:lnTo>
                        <a:pt x="9" y="45"/>
                      </a:lnTo>
                      <a:lnTo>
                        <a:pt x="9" y="41"/>
                      </a:lnTo>
                      <a:lnTo>
                        <a:pt x="9" y="41"/>
                      </a:lnTo>
                      <a:lnTo>
                        <a:pt x="9" y="41"/>
                      </a:lnTo>
                      <a:lnTo>
                        <a:pt x="9" y="36"/>
                      </a:lnTo>
                      <a:lnTo>
                        <a:pt x="9" y="36"/>
                      </a:lnTo>
                      <a:lnTo>
                        <a:pt x="9" y="36"/>
                      </a:lnTo>
                      <a:lnTo>
                        <a:pt x="4" y="36"/>
                      </a:lnTo>
                      <a:lnTo>
                        <a:pt x="4" y="32"/>
                      </a:lnTo>
                      <a:lnTo>
                        <a:pt x="4" y="32"/>
                      </a:lnTo>
                      <a:lnTo>
                        <a:pt x="4" y="32"/>
                      </a:lnTo>
                      <a:lnTo>
                        <a:pt x="9" y="27"/>
                      </a:lnTo>
                      <a:lnTo>
                        <a:pt x="9" y="27"/>
                      </a:lnTo>
                      <a:lnTo>
                        <a:pt x="9" y="27"/>
                      </a:lnTo>
                      <a:lnTo>
                        <a:pt x="9" y="27"/>
                      </a:lnTo>
                      <a:lnTo>
                        <a:pt x="9" y="27"/>
                      </a:lnTo>
                      <a:lnTo>
                        <a:pt x="9" y="27"/>
                      </a:lnTo>
                      <a:lnTo>
                        <a:pt x="13" y="27"/>
                      </a:lnTo>
                      <a:lnTo>
                        <a:pt x="13" y="23"/>
                      </a:lnTo>
                      <a:lnTo>
                        <a:pt x="13" y="23"/>
                      </a:lnTo>
                      <a:lnTo>
                        <a:pt x="13" y="23"/>
                      </a:lnTo>
                      <a:lnTo>
                        <a:pt x="9" y="18"/>
                      </a:lnTo>
                      <a:lnTo>
                        <a:pt x="9" y="13"/>
                      </a:lnTo>
                      <a:lnTo>
                        <a:pt x="9" y="13"/>
                      </a:lnTo>
                      <a:lnTo>
                        <a:pt x="4" y="13"/>
                      </a:lnTo>
                      <a:lnTo>
                        <a:pt x="4" y="9"/>
                      </a:lnTo>
                      <a:lnTo>
                        <a:pt x="4" y="4"/>
                      </a:lnTo>
                      <a:lnTo>
                        <a:pt x="4" y="4"/>
                      </a:lnTo>
                      <a:lnTo>
                        <a:pt x="4" y="9"/>
                      </a:lnTo>
                      <a:lnTo>
                        <a:pt x="4" y="9"/>
                      </a:lnTo>
                      <a:lnTo>
                        <a:pt x="9" y="9"/>
                      </a:lnTo>
                      <a:lnTo>
                        <a:pt x="27" y="4"/>
                      </a:lnTo>
                      <a:lnTo>
                        <a:pt x="32" y="4"/>
                      </a:lnTo>
                      <a:lnTo>
                        <a:pt x="45" y="4"/>
                      </a:lnTo>
                      <a:lnTo>
                        <a:pt x="45" y="4"/>
                      </a:lnTo>
                      <a:lnTo>
                        <a:pt x="50" y="4"/>
                      </a:lnTo>
                      <a:lnTo>
                        <a:pt x="50" y="4"/>
                      </a:lnTo>
                      <a:lnTo>
                        <a:pt x="50" y="4"/>
                      </a:lnTo>
                      <a:lnTo>
                        <a:pt x="59" y="0"/>
                      </a:lnTo>
                      <a:lnTo>
                        <a:pt x="63" y="0"/>
                      </a:lnTo>
                      <a:lnTo>
                        <a:pt x="68" y="4"/>
                      </a:lnTo>
                      <a:lnTo>
                        <a:pt x="68" y="9"/>
                      </a:lnTo>
                      <a:lnTo>
                        <a:pt x="68" y="13"/>
                      </a:lnTo>
                      <a:lnTo>
                        <a:pt x="68" y="13"/>
                      </a:lnTo>
                      <a:lnTo>
                        <a:pt x="72" y="18"/>
                      </a:lnTo>
                      <a:lnTo>
                        <a:pt x="72" y="18"/>
                      </a:lnTo>
                      <a:lnTo>
                        <a:pt x="68" y="23"/>
                      </a:lnTo>
                      <a:lnTo>
                        <a:pt x="68" y="18"/>
                      </a:lnTo>
                      <a:lnTo>
                        <a:pt x="63" y="23"/>
                      </a:lnTo>
                      <a:lnTo>
                        <a:pt x="63" y="23"/>
                      </a:lnTo>
                      <a:lnTo>
                        <a:pt x="63" y="23"/>
                      </a:lnTo>
                      <a:lnTo>
                        <a:pt x="59" y="27"/>
                      </a:lnTo>
                      <a:lnTo>
                        <a:pt x="59" y="27"/>
                      </a:lnTo>
                      <a:lnTo>
                        <a:pt x="54" y="32"/>
                      </a:lnTo>
                      <a:lnTo>
                        <a:pt x="54" y="36"/>
                      </a:lnTo>
                      <a:lnTo>
                        <a:pt x="54" y="36"/>
                      </a:lnTo>
                      <a:lnTo>
                        <a:pt x="54" y="41"/>
                      </a:lnTo>
                      <a:lnTo>
                        <a:pt x="54" y="41"/>
                      </a:lnTo>
                      <a:lnTo>
                        <a:pt x="54" y="41"/>
                      </a:lnTo>
                      <a:lnTo>
                        <a:pt x="54" y="41"/>
                      </a:lnTo>
                      <a:lnTo>
                        <a:pt x="54" y="45"/>
                      </a:lnTo>
                      <a:lnTo>
                        <a:pt x="54" y="45"/>
                      </a:lnTo>
                      <a:lnTo>
                        <a:pt x="59" y="50"/>
                      </a:lnTo>
                      <a:lnTo>
                        <a:pt x="59" y="50"/>
                      </a:lnTo>
                      <a:lnTo>
                        <a:pt x="59" y="54"/>
                      </a:lnTo>
                      <a:lnTo>
                        <a:pt x="59" y="54"/>
                      </a:lnTo>
                      <a:lnTo>
                        <a:pt x="59" y="59"/>
                      </a:lnTo>
                      <a:lnTo>
                        <a:pt x="59" y="63"/>
                      </a:lnTo>
                      <a:lnTo>
                        <a:pt x="59" y="63"/>
                      </a:lnTo>
                      <a:lnTo>
                        <a:pt x="59" y="63"/>
                      </a:lnTo>
                      <a:lnTo>
                        <a:pt x="59" y="63"/>
                      </a:lnTo>
                      <a:lnTo>
                        <a:pt x="63" y="63"/>
                      </a:lnTo>
                      <a:lnTo>
                        <a:pt x="63" y="63"/>
                      </a:lnTo>
                      <a:lnTo>
                        <a:pt x="63" y="63"/>
                      </a:lnTo>
                      <a:lnTo>
                        <a:pt x="68" y="63"/>
                      </a:lnTo>
                      <a:lnTo>
                        <a:pt x="68" y="63"/>
                      </a:lnTo>
                      <a:lnTo>
                        <a:pt x="72" y="63"/>
                      </a:lnTo>
                      <a:lnTo>
                        <a:pt x="72" y="63"/>
                      </a:lnTo>
                      <a:lnTo>
                        <a:pt x="72" y="63"/>
                      </a:lnTo>
                      <a:lnTo>
                        <a:pt x="77" y="63"/>
                      </a:lnTo>
                      <a:lnTo>
                        <a:pt x="77" y="63"/>
                      </a:lnTo>
                      <a:lnTo>
                        <a:pt x="77" y="63"/>
                      </a:lnTo>
                      <a:lnTo>
                        <a:pt x="81" y="63"/>
                      </a:lnTo>
                      <a:lnTo>
                        <a:pt x="86" y="68"/>
                      </a:lnTo>
                      <a:lnTo>
                        <a:pt x="86" y="68"/>
                      </a:lnTo>
                      <a:lnTo>
                        <a:pt x="86" y="72"/>
                      </a:lnTo>
                      <a:lnTo>
                        <a:pt x="86" y="72"/>
                      </a:lnTo>
                      <a:lnTo>
                        <a:pt x="86" y="72"/>
                      </a:lnTo>
                      <a:lnTo>
                        <a:pt x="91" y="81"/>
                      </a:lnTo>
                      <a:lnTo>
                        <a:pt x="91" y="81"/>
                      </a:lnTo>
                      <a:lnTo>
                        <a:pt x="91" y="81"/>
                      </a:lnTo>
                      <a:lnTo>
                        <a:pt x="95" y="86"/>
                      </a:lnTo>
                      <a:lnTo>
                        <a:pt x="95" y="86"/>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1" name="Freeform 39">
                  <a:extLst>
                    <a:ext uri="{FF2B5EF4-FFF2-40B4-BE49-F238E27FC236}">
                      <a16:creationId xmlns:a16="http://schemas.microsoft.com/office/drawing/2014/main" id="{3904F04E-7579-4BC0-BD16-CC5A902829B2}"/>
                    </a:ext>
                  </a:extLst>
                </p:cNvPr>
                <p:cNvSpPr>
                  <a:spLocks/>
                </p:cNvSpPr>
                <p:nvPr/>
              </p:nvSpPr>
              <p:spPr bwMode="auto">
                <a:xfrm>
                  <a:off x="4715271" y="4229718"/>
                  <a:ext cx="356922" cy="450689"/>
                </a:xfrm>
                <a:custGeom>
                  <a:avLst/>
                  <a:gdLst>
                    <a:gd name="T0" fmla="*/ 118 w 118"/>
                    <a:gd name="T1" fmla="*/ 45 h 149"/>
                    <a:gd name="T2" fmla="*/ 118 w 118"/>
                    <a:gd name="T3" fmla="*/ 45 h 149"/>
                    <a:gd name="T4" fmla="*/ 118 w 118"/>
                    <a:gd name="T5" fmla="*/ 50 h 149"/>
                    <a:gd name="T6" fmla="*/ 114 w 118"/>
                    <a:gd name="T7" fmla="*/ 50 h 149"/>
                    <a:gd name="T8" fmla="*/ 109 w 118"/>
                    <a:gd name="T9" fmla="*/ 50 h 149"/>
                    <a:gd name="T10" fmla="*/ 96 w 118"/>
                    <a:gd name="T11" fmla="*/ 50 h 149"/>
                    <a:gd name="T12" fmla="*/ 73 w 118"/>
                    <a:gd name="T13" fmla="*/ 72 h 149"/>
                    <a:gd name="T14" fmla="*/ 68 w 118"/>
                    <a:gd name="T15" fmla="*/ 100 h 149"/>
                    <a:gd name="T16" fmla="*/ 68 w 118"/>
                    <a:gd name="T17" fmla="*/ 113 h 149"/>
                    <a:gd name="T18" fmla="*/ 64 w 118"/>
                    <a:gd name="T19" fmla="*/ 118 h 149"/>
                    <a:gd name="T20" fmla="*/ 59 w 118"/>
                    <a:gd name="T21" fmla="*/ 122 h 149"/>
                    <a:gd name="T22" fmla="*/ 50 w 118"/>
                    <a:gd name="T23" fmla="*/ 122 h 149"/>
                    <a:gd name="T24" fmla="*/ 41 w 118"/>
                    <a:gd name="T25" fmla="*/ 122 h 149"/>
                    <a:gd name="T26" fmla="*/ 37 w 118"/>
                    <a:gd name="T27" fmla="*/ 127 h 149"/>
                    <a:gd name="T28" fmla="*/ 23 w 118"/>
                    <a:gd name="T29" fmla="*/ 136 h 149"/>
                    <a:gd name="T30" fmla="*/ 23 w 118"/>
                    <a:gd name="T31" fmla="*/ 140 h 149"/>
                    <a:gd name="T32" fmla="*/ 23 w 118"/>
                    <a:gd name="T33" fmla="*/ 145 h 149"/>
                    <a:gd name="T34" fmla="*/ 19 w 118"/>
                    <a:gd name="T35" fmla="*/ 149 h 149"/>
                    <a:gd name="T36" fmla="*/ 9 w 118"/>
                    <a:gd name="T37" fmla="*/ 149 h 149"/>
                    <a:gd name="T38" fmla="*/ 9 w 118"/>
                    <a:gd name="T39" fmla="*/ 149 h 149"/>
                    <a:gd name="T40" fmla="*/ 0 w 118"/>
                    <a:gd name="T41" fmla="*/ 145 h 149"/>
                    <a:gd name="T42" fmla="*/ 0 w 118"/>
                    <a:gd name="T43" fmla="*/ 140 h 149"/>
                    <a:gd name="T44" fmla="*/ 5 w 118"/>
                    <a:gd name="T45" fmla="*/ 140 h 149"/>
                    <a:gd name="T46" fmla="*/ 9 w 118"/>
                    <a:gd name="T47" fmla="*/ 140 h 149"/>
                    <a:gd name="T48" fmla="*/ 9 w 118"/>
                    <a:gd name="T49" fmla="*/ 136 h 149"/>
                    <a:gd name="T50" fmla="*/ 9 w 118"/>
                    <a:gd name="T51" fmla="*/ 131 h 149"/>
                    <a:gd name="T52" fmla="*/ 9 w 118"/>
                    <a:gd name="T53" fmla="*/ 127 h 149"/>
                    <a:gd name="T54" fmla="*/ 9 w 118"/>
                    <a:gd name="T55" fmla="*/ 118 h 149"/>
                    <a:gd name="T56" fmla="*/ 5 w 118"/>
                    <a:gd name="T57" fmla="*/ 113 h 149"/>
                    <a:gd name="T58" fmla="*/ 9 w 118"/>
                    <a:gd name="T59" fmla="*/ 109 h 149"/>
                    <a:gd name="T60" fmla="*/ 5 w 118"/>
                    <a:gd name="T61" fmla="*/ 100 h 149"/>
                    <a:gd name="T62" fmla="*/ 5 w 118"/>
                    <a:gd name="T63" fmla="*/ 100 h 149"/>
                    <a:gd name="T64" fmla="*/ 9 w 118"/>
                    <a:gd name="T65" fmla="*/ 95 h 149"/>
                    <a:gd name="T66" fmla="*/ 14 w 118"/>
                    <a:gd name="T67" fmla="*/ 90 h 149"/>
                    <a:gd name="T68" fmla="*/ 14 w 118"/>
                    <a:gd name="T69" fmla="*/ 86 h 149"/>
                    <a:gd name="T70" fmla="*/ 23 w 118"/>
                    <a:gd name="T71" fmla="*/ 81 h 149"/>
                    <a:gd name="T72" fmla="*/ 32 w 118"/>
                    <a:gd name="T73" fmla="*/ 72 h 149"/>
                    <a:gd name="T74" fmla="*/ 37 w 118"/>
                    <a:gd name="T75" fmla="*/ 68 h 149"/>
                    <a:gd name="T76" fmla="*/ 32 w 118"/>
                    <a:gd name="T77" fmla="*/ 63 h 149"/>
                    <a:gd name="T78" fmla="*/ 32 w 118"/>
                    <a:gd name="T79" fmla="*/ 54 h 149"/>
                    <a:gd name="T80" fmla="*/ 28 w 118"/>
                    <a:gd name="T81" fmla="*/ 54 h 149"/>
                    <a:gd name="T82" fmla="*/ 19 w 118"/>
                    <a:gd name="T83" fmla="*/ 54 h 149"/>
                    <a:gd name="T84" fmla="*/ 14 w 118"/>
                    <a:gd name="T85" fmla="*/ 54 h 149"/>
                    <a:gd name="T86" fmla="*/ 14 w 118"/>
                    <a:gd name="T87" fmla="*/ 59 h 149"/>
                    <a:gd name="T88" fmla="*/ 14 w 118"/>
                    <a:gd name="T89" fmla="*/ 54 h 149"/>
                    <a:gd name="T90" fmla="*/ 9 w 118"/>
                    <a:gd name="T91" fmla="*/ 36 h 149"/>
                    <a:gd name="T92" fmla="*/ 9 w 118"/>
                    <a:gd name="T93" fmla="*/ 22 h 149"/>
                    <a:gd name="T94" fmla="*/ 5 w 118"/>
                    <a:gd name="T95" fmla="*/ 18 h 149"/>
                    <a:gd name="T96" fmla="*/ 0 w 118"/>
                    <a:gd name="T97" fmla="*/ 0 h 149"/>
                    <a:gd name="T98" fmla="*/ 5 w 118"/>
                    <a:gd name="T99" fmla="*/ 0 h 149"/>
                    <a:gd name="T100" fmla="*/ 23 w 118"/>
                    <a:gd name="T101" fmla="*/ 22 h 149"/>
                    <a:gd name="T102" fmla="*/ 46 w 118"/>
                    <a:gd name="T103" fmla="*/ 32 h 149"/>
                    <a:gd name="T104" fmla="*/ 64 w 118"/>
                    <a:gd name="T105" fmla="*/ 27 h 149"/>
                    <a:gd name="T106" fmla="*/ 82 w 118"/>
                    <a:gd name="T107" fmla="*/ 22 h 149"/>
                    <a:gd name="T108" fmla="*/ 96 w 118"/>
                    <a:gd name="T109" fmla="*/ 32 h 149"/>
                    <a:gd name="T110" fmla="*/ 105 w 118"/>
                    <a:gd name="T111" fmla="*/ 36 h 149"/>
                    <a:gd name="T112" fmla="*/ 114 w 118"/>
                    <a:gd name="T113" fmla="*/ 45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18" h="149">
                      <a:moveTo>
                        <a:pt x="114" y="45"/>
                      </a:moveTo>
                      <a:lnTo>
                        <a:pt x="114" y="45"/>
                      </a:lnTo>
                      <a:lnTo>
                        <a:pt x="118" y="45"/>
                      </a:lnTo>
                      <a:lnTo>
                        <a:pt x="118" y="45"/>
                      </a:lnTo>
                      <a:lnTo>
                        <a:pt x="118" y="45"/>
                      </a:lnTo>
                      <a:lnTo>
                        <a:pt x="118" y="45"/>
                      </a:lnTo>
                      <a:lnTo>
                        <a:pt x="118" y="45"/>
                      </a:lnTo>
                      <a:lnTo>
                        <a:pt x="118" y="45"/>
                      </a:lnTo>
                      <a:lnTo>
                        <a:pt x="118" y="50"/>
                      </a:lnTo>
                      <a:lnTo>
                        <a:pt x="118" y="50"/>
                      </a:lnTo>
                      <a:lnTo>
                        <a:pt x="118" y="50"/>
                      </a:lnTo>
                      <a:lnTo>
                        <a:pt x="114" y="50"/>
                      </a:lnTo>
                      <a:lnTo>
                        <a:pt x="114" y="50"/>
                      </a:lnTo>
                      <a:lnTo>
                        <a:pt x="114" y="50"/>
                      </a:lnTo>
                      <a:lnTo>
                        <a:pt x="109" y="50"/>
                      </a:lnTo>
                      <a:lnTo>
                        <a:pt x="109" y="50"/>
                      </a:lnTo>
                      <a:lnTo>
                        <a:pt x="105" y="50"/>
                      </a:lnTo>
                      <a:lnTo>
                        <a:pt x="96" y="50"/>
                      </a:lnTo>
                      <a:lnTo>
                        <a:pt x="91" y="54"/>
                      </a:lnTo>
                      <a:lnTo>
                        <a:pt x="77" y="68"/>
                      </a:lnTo>
                      <a:lnTo>
                        <a:pt x="73" y="72"/>
                      </a:lnTo>
                      <a:lnTo>
                        <a:pt x="68" y="86"/>
                      </a:lnTo>
                      <a:lnTo>
                        <a:pt x="68" y="95"/>
                      </a:lnTo>
                      <a:lnTo>
                        <a:pt x="68" y="100"/>
                      </a:lnTo>
                      <a:lnTo>
                        <a:pt x="68" y="104"/>
                      </a:lnTo>
                      <a:lnTo>
                        <a:pt x="68" y="109"/>
                      </a:lnTo>
                      <a:lnTo>
                        <a:pt x="68" y="113"/>
                      </a:lnTo>
                      <a:lnTo>
                        <a:pt x="68" y="113"/>
                      </a:lnTo>
                      <a:lnTo>
                        <a:pt x="64" y="118"/>
                      </a:lnTo>
                      <a:lnTo>
                        <a:pt x="64" y="118"/>
                      </a:lnTo>
                      <a:lnTo>
                        <a:pt x="64" y="118"/>
                      </a:lnTo>
                      <a:lnTo>
                        <a:pt x="59" y="122"/>
                      </a:lnTo>
                      <a:lnTo>
                        <a:pt x="59" y="122"/>
                      </a:lnTo>
                      <a:lnTo>
                        <a:pt x="55" y="122"/>
                      </a:lnTo>
                      <a:lnTo>
                        <a:pt x="55" y="122"/>
                      </a:lnTo>
                      <a:lnTo>
                        <a:pt x="50" y="122"/>
                      </a:lnTo>
                      <a:lnTo>
                        <a:pt x="50" y="122"/>
                      </a:lnTo>
                      <a:lnTo>
                        <a:pt x="50" y="122"/>
                      </a:lnTo>
                      <a:lnTo>
                        <a:pt x="41" y="122"/>
                      </a:lnTo>
                      <a:lnTo>
                        <a:pt x="41" y="122"/>
                      </a:lnTo>
                      <a:lnTo>
                        <a:pt x="37" y="127"/>
                      </a:lnTo>
                      <a:lnTo>
                        <a:pt x="37" y="127"/>
                      </a:lnTo>
                      <a:lnTo>
                        <a:pt x="37" y="131"/>
                      </a:lnTo>
                      <a:lnTo>
                        <a:pt x="32" y="131"/>
                      </a:lnTo>
                      <a:lnTo>
                        <a:pt x="23" y="136"/>
                      </a:lnTo>
                      <a:lnTo>
                        <a:pt x="23" y="136"/>
                      </a:lnTo>
                      <a:lnTo>
                        <a:pt x="23" y="136"/>
                      </a:lnTo>
                      <a:lnTo>
                        <a:pt x="23" y="140"/>
                      </a:lnTo>
                      <a:lnTo>
                        <a:pt x="23" y="140"/>
                      </a:lnTo>
                      <a:lnTo>
                        <a:pt x="23" y="140"/>
                      </a:lnTo>
                      <a:lnTo>
                        <a:pt x="23" y="145"/>
                      </a:lnTo>
                      <a:lnTo>
                        <a:pt x="23" y="145"/>
                      </a:lnTo>
                      <a:lnTo>
                        <a:pt x="19" y="149"/>
                      </a:lnTo>
                      <a:lnTo>
                        <a:pt x="19" y="149"/>
                      </a:lnTo>
                      <a:lnTo>
                        <a:pt x="14" y="149"/>
                      </a:lnTo>
                      <a:lnTo>
                        <a:pt x="9" y="149"/>
                      </a:lnTo>
                      <a:lnTo>
                        <a:pt x="9" y="149"/>
                      </a:lnTo>
                      <a:lnTo>
                        <a:pt x="9" y="149"/>
                      </a:lnTo>
                      <a:lnTo>
                        <a:pt x="9" y="149"/>
                      </a:lnTo>
                      <a:lnTo>
                        <a:pt x="9" y="149"/>
                      </a:lnTo>
                      <a:lnTo>
                        <a:pt x="5" y="149"/>
                      </a:lnTo>
                      <a:lnTo>
                        <a:pt x="5" y="145"/>
                      </a:lnTo>
                      <a:lnTo>
                        <a:pt x="0" y="145"/>
                      </a:lnTo>
                      <a:lnTo>
                        <a:pt x="0" y="140"/>
                      </a:lnTo>
                      <a:lnTo>
                        <a:pt x="0" y="140"/>
                      </a:lnTo>
                      <a:lnTo>
                        <a:pt x="0" y="140"/>
                      </a:lnTo>
                      <a:lnTo>
                        <a:pt x="5" y="140"/>
                      </a:lnTo>
                      <a:lnTo>
                        <a:pt x="5" y="140"/>
                      </a:lnTo>
                      <a:lnTo>
                        <a:pt x="5" y="140"/>
                      </a:lnTo>
                      <a:lnTo>
                        <a:pt x="9" y="140"/>
                      </a:lnTo>
                      <a:lnTo>
                        <a:pt x="9" y="140"/>
                      </a:lnTo>
                      <a:lnTo>
                        <a:pt x="9" y="140"/>
                      </a:lnTo>
                      <a:lnTo>
                        <a:pt x="9" y="140"/>
                      </a:lnTo>
                      <a:lnTo>
                        <a:pt x="9" y="136"/>
                      </a:lnTo>
                      <a:lnTo>
                        <a:pt x="9" y="136"/>
                      </a:lnTo>
                      <a:lnTo>
                        <a:pt x="9" y="136"/>
                      </a:lnTo>
                      <a:lnTo>
                        <a:pt x="9" y="136"/>
                      </a:lnTo>
                      <a:lnTo>
                        <a:pt x="9" y="131"/>
                      </a:lnTo>
                      <a:lnTo>
                        <a:pt x="9" y="131"/>
                      </a:lnTo>
                      <a:lnTo>
                        <a:pt x="9" y="131"/>
                      </a:lnTo>
                      <a:lnTo>
                        <a:pt x="9" y="127"/>
                      </a:lnTo>
                      <a:lnTo>
                        <a:pt x="9" y="127"/>
                      </a:lnTo>
                      <a:lnTo>
                        <a:pt x="9" y="127"/>
                      </a:lnTo>
                      <a:lnTo>
                        <a:pt x="9" y="118"/>
                      </a:lnTo>
                      <a:lnTo>
                        <a:pt x="5" y="118"/>
                      </a:lnTo>
                      <a:lnTo>
                        <a:pt x="5" y="118"/>
                      </a:lnTo>
                      <a:lnTo>
                        <a:pt x="5" y="113"/>
                      </a:lnTo>
                      <a:lnTo>
                        <a:pt x="9" y="113"/>
                      </a:lnTo>
                      <a:lnTo>
                        <a:pt x="9" y="113"/>
                      </a:lnTo>
                      <a:lnTo>
                        <a:pt x="9" y="109"/>
                      </a:lnTo>
                      <a:lnTo>
                        <a:pt x="14" y="109"/>
                      </a:lnTo>
                      <a:lnTo>
                        <a:pt x="9" y="104"/>
                      </a:lnTo>
                      <a:lnTo>
                        <a:pt x="5" y="100"/>
                      </a:lnTo>
                      <a:lnTo>
                        <a:pt x="0" y="100"/>
                      </a:lnTo>
                      <a:lnTo>
                        <a:pt x="0" y="100"/>
                      </a:lnTo>
                      <a:lnTo>
                        <a:pt x="5" y="100"/>
                      </a:lnTo>
                      <a:lnTo>
                        <a:pt x="5" y="95"/>
                      </a:lnTo>
                      <a:lnTo>
                        <a:pt x="9" y="95"/>
                      </a:lnTo>
                      <a:lnTo>
                        <a:pt x="9" y="95"/>
                      </a:lnTo>
                      <a:lnTo>
                        <a:pt x="14" y="95"/>
                      </a:lnTo>
                      <a:lnTo>
                        <a:pt x="14" y="95"/>
                      </a:lnTo>
                      <a:lnTo>
                        <a:pt x="14" y="90"/>
                      </a:lnTo>
                      <a:lnTo>
                        <a:pt x="19" y="90"/>
                      </a:lnTo>
                      <a:lnTo>
                        <a:pt x="14" y="86"/>
                      </a:lnTo>
                      <a:lnTo>
                        <a:pt x="14" y="86"/>
                      </a:lnTo>
                      <a:lnTo>
                        <a:pt x="19" y="81"/>
                      </a:lnTo>
                      <a:lnTo>
                        <a:pt x="23" y="81"/>
                      </a:lnTo>
                      <a:lnTo>
                        <a:pt x="23" y="81"/>
                      </a:lnTo>
                      <a:lnTo>
                        <a:pt x="23" y="81"/>
                      </a:lnTo>
                      <a:lnTo>
                        <a:pt x="28" y="77"/>
                      </a:lnTo>
                      <a:lnTo>
                        <a:pt x="32" y="72"/>
                      </a:lnTo>
                      <a:lnTo>
                        <a:pt x="32" y="68"/>
                      </a:lnTo>
                      <a:lnTo>
                        <a:pt x="37" y="68"/>
                      </a:lnTo>
                      <a:lnTo>
                        <a:pt x="37" y="68"/>
                      </a:lnTo>
                      <a:lnTo>
                        <a:pt x="37" y="63"/>
                      </a:lnTo>
                      <a:lnTo>
                        <a:pt x="37" y="63"/>
                      </a:lnTo>
                      <a:lnTo>
                        <a:pt x="32" y="63"/>
                      </a:lnTo>
                      <a:lnTo>
                        <a:pt x="32" y="59"/>
                      </a:lnTo>
                      <a:lnTo>
                        <a:pt x="32" y="59"/>
                      </a:lnTo>
                      <a:lnTo>
                        <a:pt x="32" y="54"/>
                      </a:lnTo>
                      <a:lnTo>
                        <a:pt x="28" y="54"/>
                      </a:lnTo>
                      <a:lnTo>
                        <a:pt x="28" y="54"/>
                      </a:lnTo>
                      <a:lnTo>
                        <a:pt x="28" y="54"/>
                      </a:lnTo>
                      <a:lnTo>
                        <a:pt x="23" y="54"/>
                      </a:lnTo>
                      <a:lnTo>
                        <a:pt x="19" y="54"/>
                      </a:lnTo>
                      <a:lnTo>
                        <a:pt x="19" y="54"/>
                      </a:lnTo>
                      <a:lnTo>
                        <a:pt x="19" y="54"/>
                      </a:lnTo>
                      <a:lnTo>
                        <a:pt x="19" y="54"/>
                      </a:lnTo>
                      <a:lnTo>
                        <a:pt x="14" y="54"/>
                      </a:lnTo>
                      <a:lnTo>
                        <a:pt x="14" y="59"/>
                      </a:lnTo>
                      <a:lnTo>
                        <a:pt x="14" y="59"/>
                      </a:lnTo>
                      <a:lnTo>
                        <a:pt x="14" y="59"/>
                      </a:lnTo>
                      <a:lnTo>
                        <a:pt x="9" y="59"/>
                      </a:lnTo>
                      <a:lnTo>
                        <a:pt x="9" y="54"/>
                      </a:lnTo>
                      <a:lnTo>
                        <a:pt x="14" y="54"/>
                      </a:lnTo>
                      <a:lnTo>
                        <a:pt x="14" y="50"/>
                      </a:lnTo>
                      <a:lnTo>
                        <a:pt x="14" y="50"/>
                      </a:lnTo>
                      <a:lnTo>
                        <a:pt x="9" y="36"/>
                      </a:lnTo>
                      <a:lnTo>
                        <a:pt x="9" y="27"/>
                      </a:lnTo>
                      <a:lnTo>
                        <a:pt x="9" y="27"/>
                      </a:lnTo>
                      <a:lnTo>
                        <a:pt x="9" y="22"/>
                      </a:lnTo>
                      <a:lnTo>
                        <a:pt x="9" y="22"/>
                      </a:lnTo>
                      <a:lnTo>
                        <a:pt x="9" y="18"/>
                      </a:lnTo>
                      <a:lnTo>
                        <a:pt x="5" y="18"/>
                      </a:lnTo>
                      <a:lnTo>
                        <a:pt x="5" y="9"/>
                      </a:lnTo>
                      <a:lnTo>
                        <a:pt x="0" y="4"/>
                      </a:lnTo>
                      <a:lnTo>
                        <a:pt x="0" y="0"/>
                      </a:lnTo>
                      <a:lnTo>
                        <a:pt x="0" y="0"/>
                      </a:lnTo>
                      <a:lnTo>
                        <a:pt x="5" y="0"/>
                      </a:lnTo>
                      <a:lnTo>
                        <a:pt x="5" y="0"/>
                      </a:lnTo>
                      <a:lnTo>
                        <a:pt x="9" y="9"/>
                      </a:lnTo>
                      <a:lnTo>
                        <a:pt x="19" y="18"/>
                      </a:lnTo>
                      <a:lnTo>
                        <a:pt x="23" y="22"/>
                      </a:lnTo>
                      <a:lnTo>
                        <a:pt x="37" y="27"/>
                      </a:lnTo>
                      <a:lnTo>
                        <a:pt x="41" y="32"/>
                      </a:lnTo>
                      <a:lnTo>
                        <a:pt x="46" y="32"/>
                      </a:lnTo>
                      <a:lnTo>
                        <a:pt x="59" y="27"/>
                      </a:lnTo>
                      <a:lnTo>
                        <a:pt x="64" y="27"/>
                      </a:lnTo>
                      <a:lnTo>
                        <a:pt x="64" y="27"/>
                      </a:lnTo>
                      <a:lnTo>
                        <a:pt x="68" y="22"/>
                      </a:lnTo>
                      <a:lnTo>
                        <a:pt x="73" y="22"/>
                      </a:lnTo>
                      <a:lnTo>
                        <a:pt x="82" y="22"/>
                      </a:lnTo>
                      <a:lnTo>
                        <a:pt x="87" y="22"/>
                      </a:lnTo>
                      <a:lnTo>
                        <a:pt x="91" y="27"/>
                      </a:lnTo>
                      <a:lnTo>
                        <a:pt x="96" y="32"/>
                      </a:lnTo>
                      <a:lnTo>
                        <a:pt x="100" y="32"/>
                      </a:lnTo>
                      <a:lnTo>
                        <a:pt x="100" y="32"/>
                      </a:lnTo>
                      <a:lnTo>
                        <a:pt x="105" y="36"/>
                      </a:lnTo>
                      <a:lnTo>
                        <a:pt x="109" y="41"/>
                      </a:lnTo>
                      <a:lnTo>
                        <a:pt x="109" y="41"/>
                      </a:lnTo>
                      <a:lnTo>
                        <a:pt x="114" y="45"/>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2" name="Freeform 40">
                  <a:extLst>
                    <a:ext uri="{FF2B5EF4-FFF2-40B4-BE49-F238E27FC236}">
                      <a16:creationId xmlns:a16="http://schemas.microsoft.com/office/drawing/2014/main" id="{479E077C-D8A4-4713-BC42-BC3AFF0F43AD}"/>
                    </a:ext>
                  </a:extLst>
                </p:cNvPr>
                <p:cNvSpPr>
                  <a:spLocks/>
                </p:cNvSpPr>
                <p:nvPr/>
              </p:nvSpPr>
              <p:spPr bwMode="auto">
                <a:xfrm>
                  <a:off x="4276682" y="3857671"/>
                  <a:ext cx="411367" cy="411367"/>
                </a:xfrm>
                <a:custGeom>
                  <a:avLst/>
                  <a:gdLst>
                    <a:gd name="T0" fmla="*/ 86 w 136"/>
                    <a:gd name="T1" fmla="*/ 9 h 136"/>
                    <a:gd name="T2" fmla="*/ 95 w 136"/>
                    <a:gd name="T3" fmla="*/ 14 h 136"/>
                    <a:gd name="T4" fmla="*/ 100 w 136"/>
                    <a:gd name="T5" fmla="*/ 23 h 136"/>
                    <a:gd name="T6" fmla="*/ 105 w 136"/>
                    <a:gd name="T7" fmla="*/ 28 h 136"/>
                    <a:gd name="T8" fmla="*/ 100 w 136"/>
                    <a:gd name="T9" fmla="*/ 32 h 136"/>
                    <a:gd name="T10" fmla="*/ 100 w 136"/>
                    <a:gd name="T11" fmla="*/ 41 h 136"/>
                    <a:gd name="T12" fmla="*/ 95 w 136"/>
                    <a:gd name="T13" fmla="*/ 50 h 136"/>
                    <a:gd name="T14" fmla="*/ 109 w 136"/>
                    <a:gd name="T15" fmla="*/ 55 h 136"/>
                    <a:gd name="T16" fmla="*/ 109 w 136"/>
                    <a:gd name="T17" fmla="*/ 59 h 136"/>
                    <a:gd name="T18" fmla="*/ 109 w 136"/>
                    <a:gd name="T19" fmla="*/ 64 h 136"/>
                    <a:gd name="T20" fmla="*/ 105 w 136"/>
                    <a:gd name="T21" fmla="*/ 68 h 136"/>
                    <a:gd name="T22" fmla="*/ 105 w 136"/>
                    <a:gd name="T23" fmla="*/ 77 h 136"/>
                    <a:gd name="T24" fmla="*/ 100 w 136"/>
                    <a:gd name="T25" fmla="*/ 82 h 136"/>
                    <a:gd name="T26" fmla="*/ 100 w 136"/>
                    <a:gd name="T27" fmla="*/ 86 h 136"/>
                    <a:gd name="T28" fmla="*/ 109 w 136"/>
                    <a:gd name="T29" fmla="*/ 96 h 136"/>
                    <a:gd name="T30" fmla="*/ 114 w 136"/>
                    <a:gd name="T31" fmla="*/ 96 h 136"/>
                    <a:gd name="T32" fmla="*/ 132 w 136"/>
                    <a:gd name="T33" fmla="*/ 105 h 136"/>
                    <a:gd name="T34" fmla="*/ 123 w 136"/>
                    <a:gd name="T35" fmla="*/ 109 h 136"/>
                    <a:gd name="T36" fmla="*/ 109 w 136"/>
                    <a:gd name="T37" fmla="*/ 105 h 136"/>
                    <a:gd name="T38" fmla="*/ 86 w 136"/>
                    <a:gd name="T39" fmla="*/ 100 h 136"/>
                    <a:gd name="T40" fmla="*/ 77 w 136"/>
                    <a:gd name="T41" fmla="*/ 96 h 136"/>
                    <a:gd name="T42" fmla="*/ 68 w 136"/>
                    <a:gd name="T43" fmla="*/ 109 h 136"/>
                    <a:gd name="T44" fmla="*/ 68 w 136"/>
                    <a:gd name="T45" fmla="*/ 114 h 136"/>
                    <a:gd name="T46" fmla="*/ 41 w 136"/>
                    <a:gd name="T47" fmla="*/ 127 h 136"/>
                    <a:gd name="T48" fmla="*/ 37 w 136"/>
                    <a:gd name="T49" fmla="*/ 132 h 136"/>
                    <a:gd name="T50" fmla="*/ 32 w 136"/>
                    <a:gd name="T51" fmla="*/ 136 h 136"/>
                    <a:gd name="T52" fmla="*/ 23 w 136"/>
                    <a:gd name="T53" fmla="*/ 127 h 136"/>
                    <a:gd name="T54" fmla="*/ 23 w 136"/>
                    <a:gd name="T55" fmla="*/ 118 h 136"/>
                    <a:gd name="T56" fmla="*/ 18 w 136"/>
                    <a:gd name="T57" fmla="*/ 114 h 136"/>
                    <a:gd name="T58" fmla="*/ 18 w 136"/>
                    <a:gd name="T59" fmla="*/ 109 h 136"/>
                    <a:gd name="T60" fmla="*/ 23 w 136"/>
                    <a:gd name="T61" fmla="*/ 105 h 136"/>
                    <a:gd name="T62" fmla="*/ 23 w 136"/>
                    <a:gd name="T63" fmla="*/ 96 h 136"/>
                    <a:gd name="T64" fmla="*/ 23 w 136"/>
                    <a:gd name="T65" fmla="*/ 91 h 136"/>
                    <a:gd name="T66" fmla="*/ 23 w 136"/>
                    <a:gd name="T67" fmla="*/ 77 h 136"/>
                    <a:gd name="T68" fmla="*/ 14 w 136"/>
                    <a:gd name="T69" fmla="*/ 77 h 136"/>
                    <a:gd name="T70" fmla="*/ 9 w 136"/>
                    <a:gd name="T71" fmla="*/ 82 h 136"/>
                    <a:gd name="T72" fmla="*/ 0 w 136"/>
                    <a:gd name="T73" fmla="*/ 77 h 136"/>
                    <a:gd name="T74" fmla="*/ 0 w 136"/>
                    <a:gd name="T75" fmla="*/ 68 h 136"/>
                    <a:gd name="T76" fmla="*/ 5 w 136"/>
                    <a:gd name="T77" fmla="*/ 55 h 136"/>
                    <a:gd name="T78" fmla="*/ 5 w 136"/>
                    <a:gd name="T79" fmla="*/ 50 h 136"/>
                    <a:gd name="T80" fmla="*/ 14 w 136"/>
                    <a:gd name="T81" fmla="*/ 46 h 136"/>
                    <a:gd name="T82" fmla="*/ 14 w 136"/>
                    <a:gd name="T83" fmla="*/ 41 h 136"/>
                    <a:gd name="T84" fmla="*/ 23 w 136"/>
                    <a:gd name="T85" fmla="*/ 41 h 136"/>
                    <a:gd name="T86" fmla="*/ 37 w 136"/>
                    <a:gd name="T87" fmla="*/ 37 h 136"/>
                    <a:gd name="T88" fmla="*/ 46 w 136"/>
                    <a:gd name="T89" fmla="*/ 32 h 136"/>
                    <a:gd name="T90" fmla="*/ 55 w 136"/>
                    <a:gd name="T91" fmla="*/ 28 h 136"/>
                    <a:gd name="T92" fmla="*/ 55 w 136"/>
                    <a:gd name="T93" fmla="*/ 18 h 136"/>
                    <a:gd name="T94" fmla="*/ 59 w 136"/>
                    <a:gd name="T95" fmla="*/ 14 h 136"/>
                    <a:gd name="T96" fmla="*/ 64 w 136"/>
                    <a:gd name="T97" fmla="*/ 9 h 136"/>
                    <a:gd name="T98" fmla="*/ 73 w 136"/>
                    <a:gd name="T99" fmla="*/ 5 h 136"/>
                    <a:gd name="T100" fmla="*/ 77 w 136"/>
                    <a:gd name="T101" fmla="*/ 0 h 136"/>
                    <a:gd name="T102" fmla="*/ 77 w 136"/>
                    <a:gd name="T103" fmla="*/ 5 h 136"/>
                    <a:gd name="T104" fmla="*/ 82 w 136"/>
                    <a:gd name="T105" fmla="*/ 5 h 136"/>
                    <a:gd name="T106" fmla="*/ 86 w 136"/>
                    <a:gd name="T107" fmla="*/ 9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6" h="136">
                      <a:moveTo>
                        <a:pt x="86" y="9"/>
                      </a:moveTo>
                      <a:lnTo>
                        <a:pt x="86" y="9"/>
                      </a:lnTo>
                      <a:lnTo>
                        <a:pt x="86" y="9"/>
                      </a:lnTo>
                      <a:lnTo>
                        <a:pt x="86" y="9"/>
                      </a:lnTo>
                      <a:lnTo>
                        <a:pt x="86" y="14"/>
                      </a:lnTo>
                      <a:lnTo>
                        <a:pt x="86" y="14"/>
                      </a:lnTo>
                      <a:lnTo>
                        <a:pt x="91" y="14"/>
                      </a:lnTo>
                      <a:lnTo>
                        <a:pt x="95" y="14"/>
                      </a:lnTo>
                      <a:lnTo>
                        <a:pt x="105" y="18"/>
                      </a:lnTo>
                      <a:lnTo>
                        <a:pt x="100" y="23"/>
                      </a:lnTo>
                      <a:lnTo>
                        <a:pt x="100" y="23"/>
                      </a:lnTo>
                      <a:lnTo>
                        <a:pt x="100" y="23"/>
                      </a:lnTo>
                      <a:lnTo>
                        <a:pt x="100" y="28"/>
                      </a:lnTo>
                      <a:lnTo>
                        <a:pt x="105" y="28"/>
                      </a:lnTo>
                      <a:lnTo>
                        <a:pt x="105" y="28"/>
                      </a:lnTo>
                      <a:lnTo>
                        <a:pt x="105" y="28"/>
                      </a:lnTo>
                      <a:lnTo>
                        <a:pt x="105" y="28"/>
                      </a:lnTo>
                      <a:lnTo>
                        <a:pt x="105" y="32"/>
                      </a:lnTo>
                      <a:lnTo>
                        <a:pt x="100" y="32"/>
                      </a:lnTo>
                      <a:lnTo>
                        <a:pt x="100" y="32"/>
                      </a:lnTo>
                      <a:lnTo>
                        <a:pt x="100" y="37"/>
                      </a:lnTo>
                      <a:lnTo>
                        <a:pt x="100" y="37"/>
                      </a:lnTo>
                      <a:lnTo>
                        <a:pt x="100" y="41"/>
                      </a:lnTo>
                      <a:lnTo>
                        <a:pt x="100" y="41"/>
                      </a:lnTo>
                      <a:lnTo>
                        <a:pt x="95" y="46"/>
                      </a:lnTo>
                      <a:lnTo>
                        <a:pt x="95" y="50"/>
                      </a:lnTo>
                      <a:lnTo>
                        <a:pt x="95" y="50"/>
                      </a:lnTo>
                      <a:lnTo>
                        <a:pt x="95" y="50"/>
                      </a:lnTo>
                      <a:lnTo>
                        <a:pt x="100" y="55"/>
                      </a:lnTo>
                      <a:lnTo>
                        <a:pt x="100" y="55"/>
                      </a:lnTo>
                      <a:lnTo>
                        <a:pt x="105" y="55"/>
                      </a:lnTo>
                      <a:lnTo>
                        <a:pt x="109" y="55"/>
                      </a:lnTo>
                      <a:lnTo>
                        <a:pt x="109" y="55"/>
                      </a:lnTo>
                      <a:lnTo>
                        <a:pt x="114" y="59"/>
                      </a:lnTo>
                      <a:lnTo>
                        <a:pt x="114" y="59"/>
                      </a:lnTo>
                      <a:lnTo>
                        <a:pt x="109" y="59"/>
                      </a:lnTo>
                      <a:lnTo>
                        <a:pt x="109" y="64"/>
                      </a:lnTo>
                      <a:lnTo>
                        <a:pt x="109" y="64"/>
                      </a:lnTo>
                      <a:lnTo>
                        <a:pt x="109" y="64"/>
                      </a:lnTo>
                      <a:lnTo>
                        <a:pt x="109" y="64"/>
                      </a:lnTo>
                      <a:lnTo>
                        <a:pt x="109" y="68"/>
                      </a:lnTo>
                      <a:lnTo>
                        <a:pt x="109" y="68"/>
                      </a:lnTo>
                      <a:lnTo>
                        <a:pt x="105" y="68"/>
                      </a:lnTo>
                      <a:lnTo>
                        <a:pt x="105" y="68"/>
                      </a:lnTo>
                      <a:lnTo>
                        <a:pt x="105" y="73"/>
                      </a:lnTo>
                      <a:lnTo>
                        <a:pt x="105" y="73"/>
                      </a:lnTo>
                      <a:lnTo>
                        <a:pt x="105" y="77"/>
                      </a:lnTo>
                      <a:lnTo>
                        <a:pt x="105" y="77"/>
                      </a:lnTo>
                      <a:lnTo>
                        <a:pt x="100" y="77"/>
                      </a:lnTo>
                      <a:lnTo>
                        <a:pt x="100" y="82"/>
                      </a:lnTo>
                      <a:lnTo>
                        <a:pt x="100" y="82"/>
                      </a:lnTo>
                      <a:lnTo>
                        <a:pt x="100" y="82"/>
                      </a:lnTo>
                      <a:lnTo>
                        <a:pt x="100" y="82"/>
                      </a:lnTo>
                      <a:lnTo>
                        <a:pt x="100" y="86"/>
                      </a:lnTo>
                      <a:lnTo>
                        <a:pt x="100" y="86"/>
                      </a:lnTo>
                      <a:lnTo>
                        <a:pt x="100" y="86"/>
                      </a:lnTo>
                      <a:lnTo>
                        <a:pt x="105" y="91"/>
                      </a:lnTo>
                      <a:lnTo>
                        <a:pt x="105" y="91"/>
                      </a:lnTo>
                      <a:lnTo>
                        <a:pt x="105" y="96"/>
                      </a:lnTo>
                      <a:lnTo>
                        <a:pt x="109" y="96"/>
                      </a:lnTo>
                      <a:lnTo>
                        <a:pt x="109" y="100"/>
                      </a:lnTo>
                      <a:lnTo>
                        <a:pt x="114" y="100"/>
                      </a:lnTo>
                      <a:lnTo>
                        <a:pt x="114" y="100"/>
                      </a:lnTo>
                      <a:lnTo>
                        <a:pt x="114" y="96"/>
                      </a:lnTo>
                      <a:lnTo>
                        <a:pt x="118" y="96"/>
                      </a:lnTo>
                      <a:lnTo>
                        <a:pt x="127" y="100"/>
                      </a:lnTo>
                      <a:lnTo>
                        <a:pt x="127" y="100"/>
                      </a:lnTo>
                      <a:lnTo>
                        <a:pt x="132" y="105"/>
                      </a:lnTo>
                      <a:lnTo>
                        <a:pt x="132" y="105"/>
                      </a:lnTo>
                      <a:lnTo>
                        <a:pt x="136" y="114"/>
                      </a:lnTo>
                      <a:lnTo>
                        <a:pt x="127" y="109"/>
                      </a:lnTo>
                      <a:lnTo>
                        <a:pt x="123" y="109"/>
                      </a:lnTo>
                      <a:lnTo>
                        <a:pt x="118" y="109"/>
                      </a:lnTo>
                      <a:lnTo>
                        <a:pt x="114" y="109"/>
                      </a:lnTo>
                      <a:lnTo>
                        <a:pt x="109" y="109"/>
                      </a:lnTo>
                      <a:lnTo>
                        <a:pt x="109" y="105"/>
                      </a:lnTo>
                      <a:lnTo>
                        <a:pt x="105" y="105"/>
                      </a:lnTo>
                      <a:lnTo>
                        <a:pt x="95" y="105"/>
                      </a:lnTo>
                      <a:lnTo>
                        <a:pt x="86" y="100"/>
                      </a:lnTo>
                      <a:lnTo>
                        <a:pt x="86" y="100"/>
                      </a:lnTo>
                      <a:lnTo>
                        <a:pt x="86" y="100"/>
                      </a:lnTo>
                      <a:lnTo>
                        <a:pt x="82" y="100"/>
                      </a:lnTo>
                      <a:lnTo>
                        <a:pt x="77" y="100"/>
                      </a:lnTo>
                      <a:lnTo>
                        <a:pt x="77" y="96"/>
                      </a:lnTo>
                      <a:lnTo>
                        <a:pt x="77" y="100"/>
                      </a:lnTo>
                      <a:lnTo>
                        <a:pt x="73" y="100"/>
                      </a:lnTo>
                      <a:lnTo>
                        <a:pt x="68" y="109"/>
                      </a:lnTo>
                      <a:lnTo>
                        <a:pt x="68" y="109"/>
                      </a:lnTo>
                      <a:lnTo>
                        <a:pt x="68" y="109"/>
                      </a:lnTo>
                      <a:lnTo>
                        <a:pt x="68" y="109"/>
                      </a:lnTo>
                      <a:lnTo>
                        <a:pt x="68" y="114"/>
                      </a:lnTo>
                      <a:lnTo>
                        <a:pt x="68" y="114"/>
                      </a:lnTo>
                      <a:lnTo>
                        <a:pt x="64" y="114"/>
                      </a:lnTo>
                      <a:lnTo>
                        <a:pt x="59" y="118"/>
                      </a:lnTo>
                      <a:lnTo>
                        <a:pt x="50" y="123"/>
                      </a:lnTo>
                      <a:lnTo>
                        <a:pt x="41" y="127"/>
                      </a:lnTo>
                      <a:lnTo>
                        <a:pt x="37" y="127"/>
                      </a:lnTo>
                      <a:lnTo>
                        <a:pt x="37" y="127"/>
                      </a:lnTo>
                      <a:lnTo>
                        <a:pt x="37" y="127"/>
                      </a:lnTo>
                      <a:lnTo>
                        <a:pt x="37" y="132"/>
                      </a:lnTo>
                      <a:lnTo>
                        <a:pt x="37" y="132"/>
                      </a:lnTo>
                      <a:lnTo>
                        <a:pt x="37" y="132"/>
                      </a:lnTo>
                      <a:lnTo>
                        <a:pt x="37" y="132"/>
                      </a:lnTo>
                      <a:lnTo>
                        <a:pt x="32" y="136"/>
                      </a:lnTo>
                      <a:lnTo>
                        <a:pt x="32" y="136"/>
                      </a:lnTo>
                      <a:lnTo>
                        <a:pt x="23" y="127"/>
                      </a:lnTo>
                      <a:lnTo>
                        <a:pt x="23" y="127"/>
                      </a:lnTo>
                      <a:lnTo>
                        <a:pt x="23" y="127"/>
                      </a:lnTo>
                      <a:lnTo>
                        <a:pt x="23" y="123"/>
                      </a:lnTo>
                      <a:lnTo>
                        <a:pt x="23" y="123"/>
                      </a:lnTo>
                      <a:lnTo>
                        <a:pt x="23" y="123"/>
                      </a:lnTo>
                      <a:lnTo>
                        <a:pt x="23" y="118"/>
                      </a:lnTo>
                      <a:lnTo>
                        <a:pt x="23" y="118"/>
                      </a:lnTo>
                      <a:lnTo>
                        <a:pt x="23" y="114"/>
                      </a:lnTo>
                      <a:lnTo>
                        <a:pt x="18" y="114"/>
                      </a:lnTo>
                      <a:lnTo>
                        <a:pt x="18" y="114"/>
                      </a:lnTo>
                      <a:lnTo>
                        <a:pt x="18" y="114"/>
                      </a:lnTo>
                      <a:lnTo>
                        <a:pt x="18" y="109"/>
                      </a:lnTo>
                      <a:lnTo>
                        <a:pt x="18" y="109"/>
                      </a:lnTo>
                      <a:lnTo>
                        <a:pt x="18" y="109"/>
                      </a:lnTo>
                      <a:lnTo>
                        <a:pt x="23" y="109"/>
                      </a:lnTo>
                      <a:lnTo>
                        <a:pt x="23" y="109"/>
                      </a:lnTo>
                      <a:lnTo>
                        <a:pt x="23" y="105"/>
                      </a:lnTo>
                      <a:lnTo>
                        <a:pt x="23" y="105"/>
                      </a:lnTo>
                      <a:lnTo>
                        <a:pt x="18" y="100"/>
                      </a:lnTo>
                      <a:lnTo>
                        <a:pt x="18" y="96"/>
                      </a:lnTo>
                      <a:lnTo>
                        <a:pt x="23" y="96"/>
                      </a:lnTo>
                      <a:lnTo>
                        <a:pt x="23" y="96"/>
                      </a:lnTo>
                      <a:lnTo>
                        <a:pt x="23" y="91"/>
                      </a:lnTo>
                      <a:lnTo>
                        <a:pt x="23" y="91"/>
                      </a:lnTo>
                      <a:lnTo>
                        <a:pt x="23" y="91"/>
                      </a:lnTo>
                      <a:lnTo>
                        <a:pt x="23" y="91"/>
                      </a:lnTo>
                      <a:lnTo>
                        <a:pt x="23" y="86"/>
                      </a:lnTo>
                      <a:lnTo>
                        <a:pt x="23" y="82"/>
                      </a:lnTo>
                      <a:lnTo>
                        <a:pt x="23" y="82"/>
                      </a:lnTo>
                      <a:lnTo>
                        <a:pt x="23" y="77"/>
                      </a:lnTo>
                      <a:lnTo>
                        <a:pt x="18" y="77"/>
                      </a:lnTo>
                      <a:lnTo>
                        <a:pt x="18" y="77"/>
                      </a:lnTo>
                      <a:lnTo>
                        <a:pt x="18" y="77"/>
                      </a:lnTo>
                      <a:lnTo>
                        <a:pt x="14" y="77"/>
                      </a:lnTo>
                      <a:lnTo>
                        <a:pt x="14" y="82"/>
                      </a:lnTo>
                      <a:lnTo>
                        <a:pt x="9" y="82"/>
                      </a:lnTo>
                      <a:lnTo>
                        <a:pt x="9" y="82"/>
                      </a:lnTo>
                      <a:lnTo>
                        <a:pt x="9" y="82"/>
                      </a:lnTo>
                      <a:lnTo>
                        <a:pt x="5" y="82"/>
                      </a:lnTo>
                      <a:lnTo>
                        <a:pt x="5" y="82"/>
                      </a:lnTo>
                      <a:lnTo>
                        <a:pt x="0" y="77"/>
                      </a:lnTo>
                      <a:lnTo>
                        <a:pt x="0" y="77"/>
                      </a:lnTo>
                      <a:lnTo>
                        <a:pt x="0" y="73"/>
                      </a:lnTo>
                      <a:lnTo>
                        <a:pt x="0" y="73"/>
                      </a:lnTo>
                      <a:lnTo>
                        <a:pt x="0" y="68"/>
                      </a:lnTo>
                      <a:lnTo>
                        <a:pt x="0" y="68"/>
                      </a:lnTo>
                      <a:lnTo>
                        <a:pt x="0" y="59"/>
                      </a:lnTo>
                      <a:lnTo>
                        <a:pt x="0" y="59"/>
                      </a:lnTo>
                      <a:lnTo>
                        <a:pt x="0" y="55"/>
                      </a:lnTo>
                      <a:lnTo>
                        <a:pt x="5" y="55"/>
                      </a:lnTo>
                      <a:lnTo>
                        <a:pt x="5" y="55"/>
                      </a:lnTo>
                      <a:lnTo>
                        <a:pt x="5" y="55"/>
                      </a:lnTo>
                      <a:lnTo>
                        <a:pt x="5" y="50"/>
                      </a:lnTo>
                      <a:lnTo>
                        <a:pt x="5" y="50"/>
                      </a:lnTo>
                      <a:lnTo>
                        <a:pt x="5" y="50"/>
                      </a:lnTo>
                      <a:lnTo>
                        <a:pt x="9" y="50"/>
                      </a:lnTo>
                      <a:lnTo>
                        <a:pt x="9" y="50"/>
                      </a:lnTo>
                      <a:lnTo>
                        <a:pt x="14" y="46"/>
                      </a:lnTo>
                      <a:lnTo>
                        <a:pt x="9" y="46"/>
                      </a:lnTo>
                      <a:lnTo>
                        <a:pt x="14" y="46"/>
                      </a:lnTo>
                      <a:lnTo>
                        <a:pt x="14" y="41"/>
                      </a:lnTo>
                      <a:lnTo>
                        <a:pt x="14" y="41"/>
                      </a:lnTo>
                      <a:lnTo>
                        <a:pt x="18" y="41"/>
                      </a:lnTo>
                      <a:lnTo>
                        <a:pt x="18" y="41"/>
                      </a:lnTo>
                      <a:lnTo>
                        <a:pt x="23" y="41"/>
                      </a:lnTo>
                      <a:lnTo>
                        <a:pt x="23" y="41"/>
                      </a:lnTo>
                      <a:lnTo>
                        <a:pt x="27" y="41"/>
                      </a:lnTo>
                      <a:lnTo>
                        <a:pt x="27" y="41"/>
                      </a:lnTo>
                      <a:lnTo>
                        <a:pt x="32" y="37"/>
                      </a:lnTo>
                      <a:lnTo>
                        <a:pt x="37" y="37"/>
                      </a:lnTo>
                      <a:lnTo>
                        <a:pt x="37" y="37"/>
                      </a:lnTo>
                      <a:lnTo>
                        <a:pt x="41" y="37"/>
                      </a:lnTo>
                      <a:lnTo>
                        <a:pt x="41" y="37"/>
                      </a:lnTo>
                      <a:lnTo>
                        <a:pt x="46" y="32"/>
                      </a:lnTo>
                      <a:lnTo>
                        <a:pt x="46" y="32"/>
                      </a:lnTo>
                      <a:lnTo>
                        <a:pt x="46" y="28"/>
                      </a:lnTo>
                      <a:lnTo>
                        <a:pt x="46" y="28"/>
                      </a:lnTo>
                      <a:lnTo>
                        <a:pt x="55" y="28"/>
                      </a:lnTo>
                      <a:lnTo>
                        <a:pt x="55" y="23"/>
                      </a:lnTo>
                      <a:lnTo>
                        <a:pt x="55" y="23"/>
                      </a:lnTo>
                      <a:lnTo>
                        <a:pt x="55" y="23"/>
                      </a:lnTo>
                      <a:lnTo>
                        <a:pt x="55" y="18"/>
                      </a:lnTo>
                      <a:lnTo>
                        <a:pt x="59" y="18"/>
                      </a:lnTo>
                      <a:lnTo>
                        <a:pt x="59" y="18"/>
                      </a:lnTo>
                      <a:lnTo>
                        <a:pt x="59" y="18"/>
                      </a:lnTo>
                      <a:lnTo>
                        <a:pt x="59" y="14"/>
                      </a:lnTo>
                      <a:lnTo>
                        <a:pt x="59" y="14"/>
                      </a:lnTo>
                      <a:lnTo>
                        <a:pt x="59" y="9"/>
                      </a:lnTo>
                      <a:lnTo>
                        <a:pt x="59" y="9"/>
                      </a:lnTo>
                      <a:lnTo>
                        <a:pt x="64" y="9"/>
                      </a:lnTo>
                      <a:lnTo>
                        <a:pt x="68" y="5"/>
                      </a:lnTo>
                      <a:lnTo>
                        <a:pt x="73" y="5"/>
                      </a:lnTo>
                      <a:lnTo>
                        <a:pt x="73" y="5"/>
                      </a:lnTo>
                      <a:lnTo>
                        <a:pt x="73" y="5"/>
                      </a:lnTo>
                      <a:lnTo>
                        <a:pt x="73" y="0"/>
                      </a:lnTo>
                      <a:lnTo>
                        <a:pt x="73" y="0"/>
                      </a:lnTo>
                      <a:lnTo>
                        <a:pt x="73" y="0"/>
                      </a:lnTo>
                      <a:lnTo>
                        <a:pt x="77" y="0"/>
                      </a:lnTo>
                      <a:lnTo>
                        <a:pt x="77" y="0"/>
                      </a:lnTo>
                      <a:lnTo>
                        <a:pt x="77" y="0"/>
                      </a:lnTo>
                      <a:lnTo>
                        <a:pt x="77" y="5"/>
                      </a:lnTo>
                      <a:lnTo>
                        <a:pt x="77" y="5"/>
                      </a:lnTo>
                      <a:lnTo>
                        <a:pt x="77" y="5"/>
                      </a:lnTo>
                      <a:lnTo>
                        <a:pt x="82" y="5"/>
                      </a:lnTo>
                      <a:lnTo>
                        <a:pt x="82" y="5"/>
                      </a:lnTo>
                      <a:lnTo>
                        <a:pt x="82" y="5"/>
                      </a:lnTo>
                      <a:lnTo>
                        <a:pt x="82" y="5"/>
                      </a:lnTo>
                      <a:lnTo>
                        <a:pt x="82" y="9"/>
                      </a:lnTo>
                      <a:lnTo>
                        <a:pt x="82" y="9"/>
                      </a:lnTo>
                      <a:lnTo>
                        <a:pt x="86" y="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3" name="Freeform 41">
                  <a:extLst>
                    <a:ext uri="{FF2B5EF4-FFF2-40B4-BE49-F238E27FC236}">
                      <a16:creationId xmlns:a16="http://schemas.microsoft.com/office/drawing/2014/main" id="{865DA5AE-5928-436B-BC41-052799FD4D3C}"/>
                    </a:ext>
                  </a:extLst>
                </p:cNvPr>
                <p:cNvSpPr>
                  <a:spLocks/>
                </p:cNvSpPr>
                <p:nvPr/>
              </p:nvSpPr>
              <p:spPr bwMode="auto">
                <a:xfrm>
                  <a:off x="4675951" y="3900018"/>
                  <a:ext cx="396245" cy="465814"/>
                </a:xfrm>
                <a:custGeom>
                  <a:avLst/>
                  <a:gdLst>
                    <a:gd name="T0" fmla="*/ 113 w 131"/>
                    <a:gd name="T1" fmla="*/ 9 h 154"/>
                    <a:gd name="T2" fmla="*/ 118 w 131"/>
                    <a:gd name="T3" fmla="*/ 18 h 154"/>
                    <a:gd name="T4" fmla="*/ 104 w 131"/>
                    <a:gd name="T5" fmla="*/ 50 h 154"/>
                    <a:gd name="T6" fmla="*/ 104 w 131"/>
                    <a:gd name="T7" fmla="*/ 63 h 154"/>
                    <a:gd name="T8" fmla="*/ 104 w 131"/>
                    <a:gd name="T9" fmla="*/ 77 h 154"/>
                    <a:gd name="T10" fmla="*/ 100 w 131"/>
                    <a:gd name="T11" fmla="*/ 86 h 154"/>
                    <a:gd name="T12" fmla="*/ 104 w 131"/>
                    <a:gd name="T13" fmla="*/ 113 h 154"/>
                    <a:gd name="T14" fmla="*/ 127 w 131"/>
                    <a:gd name="T15" fmla="*/ 150 h 154"/>
                    <a:gd name="T16" fmla="*/ 131 w 131"/>
                    <a:gd name="T17" fmla="*/ 154 h 154"/>
                    <a:gd name="T18" fmla="*/ 122 w 131"/>
                    <a:gd name="T19" fmla="*/ 150 h 154"/>
                    <a:gd name="T20" fmla="*/ 113 w 131"/>
                    <a:gd name="T21" fmla="*/ 141 h 154"/>
                    <a:gd name="T22" fmla="*/ 100 w 131"/>
                    <a:gd name="T23" fmla="*/ 131 h 154"/>
                    <a:gd name="T24" fmla="*/ 81 w 131"/>
                    <a:gd name="T25" fmla="*/ 131 h 154"/>
                    <a:gd name="T26" fmla="*/ 72 w 131"/>
                    <a:gd name="T27" fmla="*/ 136 h 154"/>
                    <a:gd name="T28" fmla="*/ 50 w 131"/>
                    <a:gd name="T29" fmla="*/ 136 h 154"/>
                    <a:gd name="T30" fmla="*/ 22 w 131"/>
                    <a:gd name="T31" fmla="*/ 118 h 154"/>
                    <a:gd name="T32" fmla="*/ 13 w 131"/>
                    <a:gd name="T33" fmla="*/ 109 h 154"/>
                    <a:gd name="T34" fmla="*/ 9 w 131"/>
                    <a:gd name="T35" fmla="*/ 109 h 154"/>
                    <a:gd name="T36" fmla="*/ 4 w 131"/>
                    <a:gd name="T37" fmla="*/ 100 h 154"/>
                    <a:gd name="T38" fmla="*/ 4 w 131"/>
                    <a:gd name="T39" fmla="*/ 95 h 154"/>
                    <a:gd name="T40" fmla="*/ 9 w 131"/>
                    <a:gd name="T41" fmla="*/ 91 h 154"/>
                    <a:gd name="T42" fmla="*/ 18 w 131"/>
                    <a:gd name="T43" fmla="*/ 86 h 154"/>
                    <a:gd name="T44" fmla="*/ 22 w 131"/>
                    <a:gd name="T45" fmla="*/ 82 h 154"/>
                    <a:gd name="T46" fmla="*/ 27 w 131"/>
                    <a:gd name="T47" fmla="*/ 82 h 154"/>
                    <a:gd name="T48" fmla="*/ 36 w 131"/>
                    <a:gd name="T49" fmla="*/ 72 h 154"/>
                    <a:gd name="T50" fmla="*/ 36 w 131"/>
                    <a:gd name="T51" fmla="*/ 72 h 154"/>
                    <a:gd name="T52" fmla="*/ 45 w 131"/>
                    <a:gd name="T53" fmla="*/ 68 h 154"/>
                    <a:gd name="T54" fmla="*/ 54 w 131"/>
                    <a:gd name="T55" fmla="*/ 68 h 154"/>
                    <a:gd name="T56" fmla="*/ 59 w 131"/>
                    <a:gd name="T57" fmla="*/ 68 h 154"/>
                    <a:gd name="T58" fmla="*/ 63 w 131"/>
                    <a:gd name="T59" fmla="*/ 54 h 154"/>
                    <a:gd name="T60" fmla="*/ 63 w 131"/>
                    <a:gd name="T61" fmla="*/ 41 h 154"/>
                    <a:gd name="T62" fmla="*/ 63 w 131"/>
                    <a:gd name="T63" fmla="*/ 32 h 154"/>
                    <a:gd name="T64" fmla="*/ 68 w 131"/>
                    <a:gd name="T65" fmla="*/ 27 h 154"/>
                    <a:gd name="T66" fmla="*/ 63 w 131"/>
                    <a:gd name="T67" fmla="*/ 14 h 154"/>
                    <a:gd name="T68" fmla="*/ 63 w 131"/>
                    <a:gd name="T69" fmla="*/ 9 h 154"/>
                    <a:gd name="T70" fmla="*/ 68 w 131"/>
                    <a:gd name="T71" fmla="*/ 4 h 154"/>
                    <a:gd name="T72" fmla="*/ 77 w 131"/>
                    <a:gd name="T73" fmla="*/ 9 h 154"/>
                    <a:gd name="T74" fmla="*/ 86 w 131"/>
                    <a:gd name="T75" fmla="*/ 18 h 154"/>
                    <a:gd name="T76" fmla="*/ 90 w 131"/>
                    <a:gd name="T77" fmla="*/ 14 h 154"/>
                    <a:gd name="T78" fmla="*/ 95 w 131"/>
                    <a:gd name="T79" fmla="*/ 9 h 154"/>
                    <a:gd name="T80" fmla="*/ 100 w 131"/>
                    <a:gd name="T81" fmla="*/ 4 h 154"/>
                    <a:gd name="T82" fmla="*/ 95 w 131"/>
                    <a:gd name="T83" fmla="*/ 0 h 154"/>
                    <a:gd name="T84" fmla="*/ 100 w 131"/>
                    <a:gd name="T85" fmla="*/ 0 h 154"/>
                    <a:gd name="T86" fmla="*/ 104 w 131"/>
                    <a:gd name="T87" fmla="*/ 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1" h="154">
                      <a:moveTo>
                        <a:pt x="109" y="9"/>
                      </a:moveTo>
                      <a:lnTo>
                        <a:pt x="109" y="9"/>
                      </a:lnTo>
                      <a:lnTo>
                        <a:pt x="113" y="9"/>
                      </a:lnTo>
                      <a:lnTo>
                        <a:pt x="122" y="9"/>
                      </a:lnTo>
                      <a:lnTo>
                        <a:pt x="122" y="14"/>
                      </a:lnTo>
                      <a:lnTo>
                        <a:pt x="118" y="18"/>
                      </a:lnTo>
                      <a:lnTo>
                        <a:pt x="118" y="23"/>
                      </a:lnTo>
                      <a:lnTo>
                        <a:pt x="113" y="41"/>
                      </a:lnTo>
                      <a:lnTo>
                        <a:pt x="104" y="50"/>
                      </a:lnTo>
                      <a:lnTo>
                        <a:pt x="104" y="54"/>
                      </a:lnTo>
                      <a:lnTo>
                        <a:pt x="104" y="63"/>
                      </a:lnTo>
                      <a:lnTo>
                        <a:pt x="104" y="63"/>
                      </a:lnTo>
                      <a:lnTo>
                        <a:pt x="104" y="68"/>
                      </a:lnTo>
                      <a:lnTo>
                        <a:pt x="104" y="72"/>
                      </a:lnTo>
                      <a:lnTo>
                        <a:pt x="104" y="77"/>
                      </a:lnTo>
                      <a:lnTo>
                        <a:pt x="100" y="82"/>
                      </a:lnTo>
                      <a:lnTo>
                        <a:pt x="100" y="86"/>
                      </a:lnTo>
                      <a:lnTo>
                        <a:pt x="100" y="86"/>
                      </a:lnTo>
                      <a:lnTo>
                        <a:pt x="100" y="100"/>
                      </a:lnTo>
                      <a:lnTo>
                        <a:pt x="100" y="104"/>
                      </a:lnTo>
                      <a:lnTo>
                        <a:pt x="104" y="113"/>
                      </a:lnTo>
                      <a:lnTo>
                        <a:pt x="122" y="145"/>
                      </a:lnTo>
                      <a:lnTo>
                        <a:pt x="127" y="150"/>
                      </a:lnTo>
                      <a:lnTo>
                        <a:pt x="127" y="150"/>
                      </a:lnTo>
                      <a:lnTo>
                        <a:pt x="127" y="150"/>
                      </a:lnTo>
                      <a:lnTo>
                        <a:pt x="131" y="154"/>
                      </a:lnTo>
                      <a:lnTo>
                        <a:pt x="131" y="154"/>
                      </a:lnTo>
                      <a:lnTo>
                        <a:pt x="127" y="154"/>
                      </a:lnTo>
                      <a:lnTo>
                        <a:pt x="122" y="150"/>
                      </a:lnTo>
                      <a:lnTo>
                        <a:pt x="122" y="150"/>
                      </a:lnTo>
                      <a:lnTo>
                        <a:pt x="118" y="145"/>
                      </a:lnTo>
                      <a:lnTo>
                        <a:pt x="113" y="141"/>
                      </a:lnTo>
                      <a:lnTo>
                        <a:pt x="113" y="141"/>
                      </a:lnTo>
                      <a:lnTo>
                        <a:pt x="109" y="141"/>
                      </a:lnTo>
                      <a:lnTo>
                        <a:pt x="104" y="136"/>
                      </a:lnTo>
                      <a:lnTo>
                        <a:pt x="100" y="131"/>
                      </a:lnTo>
                      <a:lnTo>
                        <a:pt x="95" y="131"/>
                      </a:lnTo>
                      <a:lnTo>
                        <a:pt x="86" y="131"/>
                      </a:lnTo>
                      <a:lnTo>
                        <a:pt x="81" y="131"/>
                      </a:lnTo>
                      <a:lnTo>
                        <a:pt x="77" y="136"/>
                      </a:lnTo>
                      <a:lnTo>
                        <a:pt x="77" y="136"/>
                      </a:lnTo>
                      <a:lnTo>
                        <a:pt x="72" y="136"/>
                      </a:lnTo>
                      <a:lnTo>
                        <a:pt x="59" y="141"/>
                      </a:lnTo>
                      <a:lnTo>
                        <a:pt x="54" y="141"/>
                      </a:lnTo>
                      <a:lnTo>
                        <a:pt x="50" y="136"/>
                      </a:lnTo>
                      <a:lnTo>
                        <a:pt x="36" y="131"/>
                      </a:lnTo>
                      <a:lnTo>
                        <a:pt x="32" y="127"/>
                      </a:lnTo>
                      <a:lnTo>
                        <a:pt x="22" y="118"/>
                      </a:lnTo>
                      <a:lnTo>
                        <a:pt x="18" y="109"/>
                      </a:lnTo>
                      <a:lnTo>
                        <a:pt x="18" y="109"/>
                      </a:lnTo>
                      <a:lnTo>
                        <a:pt x="13" y="109"/>
                      </a:lnTo>
                      <a:lnTo>
                        <a:pt x="13" y="109"/>
                      </a:lnTo>
                      <a:lnTo>
                        <a:pt x="9" y="109"/>
                      </a:lnTo>
                      <a:lnTo>
                        <a:pt x="9" y="109"/>
                      </a:lnTo>
                      <a:lnTo>
                        <a:pt x="9" y="104"/>
                      </a:lnTo>
                      <a:lnTo>
                        <a:pt x="4" y="104"/>
                      </a:lnTo>
                      <a:lnTo>
                        <a:pt x="4" y="100"/>
                      </a:lnTo>
                      <a:lnTo>
                        <a:pt x="4" y="100"/>
                      </a:lnTo>
                      <a:lnTo>
                        <a:pt x="0" y="91"/>
                      </a:lnTo>
                      <a:lnTo>
                        <a:pt x="4" y="95"/>
                      </a:lnTo>
                      <a:lnTo>
                        <a:pt x="4" y="95"/>
                      </a:lnTo>
                      <a:lnTo>
                        <a:pt x="4" y="91"/>
                      </a:lnTo>
                      <a:lnTo>
                        <a:pt x="9" y="91"/>
                      </a:lnTo>
                      <a:lnTo>
                        <a:pt x="13" y="91"/>
                      </a:lnTo>
                      <a:lnTo>
                        <a:pt x="18" y="86"/>
                      </a:lnTo>
                      <a:lnTo>
                        <a:pt x="18" y="86"/>
                      </a:lnTo>
                      <a:lnTo>
                        <a:pt x="18" y="82"/>
                      </a:lnTo>
                      <a:lnTo>
                        <a:pt x="22" y="82"/>
                      </a:lnTo>
                      <a:lnTo>
                        <a:pt x="22" y="82"/>
                      </a:lnTo>
                      <a:lnTo>
                        <a:pt x="22" y="82"/>
                      </a:lnTo>
                      <a:lnTo>
                        <a:pt x="27" y="82"/>
                      </a:lnTo>
                      <a:lnTo>
                        <a:pt x="27" y="82"/>
                      </a:lnTo>
                      <a:lnTo>
                        <a:pt x="27" y="77"/>
                      </a:lnTo>
                      <a:lnTo>
                        <a:pt x="32" y="72"/>
                      </a:lnTo>
                      <a:lnTo>
                        <a:pt x="36" y="72"/>
                      </a:lnTo>
                      <a:lnTo>
                        <a:pt x="36" y="72"/>
                      </a:lnTo>
                      <a:lnTo>
                        <a:pt x="36" y="72"/>
                      </a:lnTo>
                      <a:lnTo>
                        <a:pt x="36" y="72"/>
                      </a:lnTo>
                      <a:lnTo>
                        <a:pt x="41" y="72"/>
                      </a:lnTo>
                      <a:lnTo>
                        <a:pt x="41" y="72"/>
                      </a:lnTo>
                      <a:lnTo>
                        <a:pt x="45" y="68"/>
                      </a:lnTo>
                      <a:lnTo>
                        <a:pt x="45" y="68"/>
                      </a:lnTo>
                      <a:lnTo>
                        <a:pt x="50" y="68"/>
                      </a:lnTo>
                      <a:lnTo>
                        <a:pt x="54" y="68"/>
                      </a:lnTo>
                      <a:lnTo>
                        <a:pt x="54" y="68"/>
                      </a:lnTo>
                      <a:lnTo>
                        <a:pt x="54" y="68"/>
                      </a:lnTo>
                      <a:lnTo>
                        <a:pt x="59" y="68"/>
                      </a:lnTo>
                      <a:lnTo>
                        <a:pt x="59" y="59"/>
                      </a:lnTo>
                      <a:lnTo>
                        <a:pt x="59" y="59"/>
                      </a:lnTo>
                      <a:lnTo>
                        <a:pt x="63" y="54"/>
                      </a:lnTo>
                      <a:lnTo>
                        <a:pt x="63" y="54"/>
                      </a:lnTo>
                      <a:lnTo>
                        <a:pt x="63" y="50"/>
                      </a:lnTo>
                      <a:lnTo>
                        <a:pt x="63" y="41"/>
                      </a:lnTo>
                      <a:lnTo>
                        <a:pt x="63" y="36"/>
                      </a:lnTo>
                      <a:lnTo>
                        <a:pt x="63" y="32"/>
                      </a:lnTo>
                      <a:lnTo>
                        <a:pt x="63" y="32"/>
                      </a:lnTo>
                      <a:lnTo>
                        <a:pt x="63" y="32"/>
                      </a:lnTo>
                      <a:lnTo>
                        <a:pt x="63" y="27"/>
                      </a:lnTo>
                      <a:lnTo>
                        <a:pt x="68" y="27"/>
                      </a:lnTo>
                      <a:lnTo>
                        <a:pt x="63" y="23"/>
                      </a:lnTo>
                      <a:lnTo>
                        <a:pt x="63" y="23"/>
                      </a:lnTo>
                      <a:lnTo>
                        <a:pt x="63" y="14"/>
                      </a:lnTo>
                      <a:lnTo>
                        <a:pt x="63" y="14"/>
                      </a:lnTo>
                      <a:lnTo>
                        <a:pt x="63" y="9"/>
                      </a:lnTo>
                      <a:lnTo>
                        <a:pt x="63" y="9"/>
                      </a:lnTo>
                      <a:lnTo>
                        <a:pt x="63" y="4"/>
                      </a:lnTo>
                      <a:lnTo>
                        <a:pt x="63" y="0"/>
                      </a:lnTo>
                      <a:lnTo>
                        <a:pt x="68" y="4"/>
                      </a:lnTo>
                      <a:lnTo>
                        <a:pt x="72" y="4"/>
                      </a:lnTo>
                      <a:lnTo>
                        <a:pt x="72" y="9"/>
                      </a:lnTo>
                      <a:lnTo>
                        <a:pt x="77" y="9"/>
                      </a:lnTo>
                      <a:lnTo>
                        <a:pt x="77" y="14"/>
                      </a:lnTo>
                      <a:lnTo>
                        <a:pt x="81" y="14"/>
                      </a:lnTo>
                      <a:lnTo>
                        <a:pt x="86" y="18"/>
                      </a:lnTo>
                      <a:lnTo>
                        <a:pt x="86" y="18"/>
                      </a:lnTo>
                      <a:lnTo>
                        <a:pt x="90" y="18"/>
                      </a:lnTo>
                      <a:lnTo>
                        <a:pt x="90" y="14"/>
                      </a:lnTo>
                      <a:lnTo>
                        <a:pt x="90" y="14"/>
                      </a:lnTo>
                      <a:lnTo>
                        <a:pt x="90" y="14"/>
                      </a:lnTo>
                      <a:lnTo>
                        <a:pt x="95" y="9"/>
                      </a:lnTo>
                      <a:lnTo>
                        <a:pt x="100" y="9"/>
                      </a:lnTo>
                      <a:lnTo>
                        <a:pt x="100" y="9"/>
                      </a:lnTo>
                      <a:lnTo>
                        <a:pt x="100" y="4"/>
                      </a:lnTo>
                      <a:lnTo>
                        <a:pt x="95" y="4"/>
                      </a:lnTo>
                      <a:lnTo>
                        <a:pt x="95" y="4"/>
                      </a:lnTo>
                      <a:lnTo>
                        <a:pt x="95" y="0"/>
                      </a:lnTo>
                      <a:lnTo>
                        <a:pt x="100" y="0"/>
                      </a:lnTo>
                      <a:lnTo>
                        <a:pt x="100" y="0"/>
                      </a:lnTo>
                      <a:lnTo>
                        <a:pt x="100" y="0"/>
                      </a:lnTo>
                      <a:lnTo>
                        <a:pt x="100" y="0"/>
                      </a:lnTo>
                      <a:lnTo>
                        <a:pt x="100" y="4"/>
                      </a:lnTo>
                      <a:lnTo>
                        <a:pt x="104" y="4"/>
                      </a:lnTo>
                      <a:lnTo>
                        <a:pt x="109" y="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4" name="Freeform 42">
                  <a:extLst>
                    <a:ext uri="{FF2B5EF4-FFF2-40B4-BE49-F238E27FC236}">
                      <a16:creationId xmlns:a16="http://schemas.microsoft.com/office/drawing/2014/main" id="{C26E0780-46E2-41A9-9A2E-86D111294701}"/>
                    </a:ext>
                  </a:extLst>
                </p:cNvPr>
                <p:cNvSpPr>
                  <a:spLocks/>
                </p:cNvSpPr>
                <p:nvPr/>
              </p:nvSpPr>
              <p:spPr bwMode="auto">
                <a:xfrm>
                  <a:off x="4427919" y="4393055"/>
                  <a:ext cx="287353" cy="205684"/>
                </a:xfrm>
                <a:custGeom>
                  <a:avLst/>
                  <a:gdLst>
                    <a:gd name="T0" fmla="*/ 95 w 95"/>
                    <a:gd name="T1" fmla="*/ 18 h 68"/>
                    <a:gd name="T2" fmla="*/ 91 w 95"/>
                    <a:gd name="T3" fmla="*/ 23 h 68"/>
                    <a:gd name="T4" fmla="*/ 86 w 95"/>
                    <a:gd name="T5" fmla="*/ 23 h 68"/>
                    <a:gd name="T6" fmla="*/ 86 w 95"/>
                    <a:gd name="T7" fmla="*/ 27 h 68"/>
                    <a:gd name="T8" fmla="*/ 86 w 95"/>
                    <a:gd name="T9" fmla="*/ 32 h 68"/>
                    <a:gd name="T10" fmla="*/ 82 w 95"/>
                    <a:gd name="T11" fmla="*/ 32 h 68"/>
                    <a:gd name="T12" fmla="*/ 82 w 95"/>
                    <a:gd name="T13" fmla="*/ 36 h 68"/>
                    <a:gd name="T14" fmla="*/ 82 w 95"/>
                    <a:gd name="T15" fmla="*/ 46 h 68"/>
                    <a:gd name="T16" fmla="*/ 86 w 95"/>
                    <a:gd name="T17" fmla="*/ 46 h 68"/>
                    <a:gd name="T18" fmla="*/ 91 w 95"/>
                    <a:gd name="T19" fmla="*/ 50 h 68"/>
                    <a:gd name="T20" fmla="*/ 91 w 95"/>
                    <a:gd name="T21" fmla="*/ 55 h 68"/>
                    <a:gd name="T22" fmla="*/ 91 w 95"/>
                    <a:gd name="T23" fmla="*/ 55 h 68"/>
                    <a:gd name="T24" fmla="*/ 82 w 95"/>
                    <a:gd name="T25" fmla="*/ 64 h 68"/>
                    <a:gd name="T26" fmla="*/ 86 w 95"/>
                    <a:gd name="T27" fmla="*/ 64 h 68"/>
                    <a:gd name="T28" fmla="*/ 82 w 95"/>
                    <a:gd name="T29" fmla="*/ 68 h 68"/>
                    <a:gd name="T30" fmla="*/ 77 w 95"/>
                    <a:gd name="T31" fmla="*/ 64 h 68"/>
                    <a:gd name="T32" fmla="*/ 82 w 95"/>
                    <a:gd name="T33" fmla="*/ 59 h 68"/>
                    <a:gd name="T34" fmla="*/ 73 w 95"/>
                    <a:gd name="T35" fmla="*/ 50 h 68"/>
                    <a:gd name="T36" fmla="*/ 73 w 95"/>
                    <a:gd name="T37" fmla="*/ 46 h 68"/>
                    <a:gd name="T38" fmla="*/ 68 w 95"/>
                    <a:gd name="T39" fmla="*/ 46 h 68"/>
                    <a:gd name="T40" fmla="*/ 59 w 95"/>
                    <a:gd name="T41" fmla="*/ 46 h 68"/>
                    <a:gd name="T42" fmla="*/ 41 w 95"/>
                    <a:gd name="T43" fmla="*/ 46 h 68"/>
                    <a:gd name="T44" fmla="*/ 27 w 95"/>
                    <a:gd name="T45" fmla="*/ 59 h 68"/>
                    <a:gd name="T46" fmla="*/ 23 w 95"/>
                    <a:gd name="T47" fmla="*/ 68 h 68"/>
                    <a:gd name="T48" fmla="*/ 14 w 95"/>
                    <a:gd name="T49" fmla="*/ 64 h 68"/>
                    <a:gd name="T50" fmla="*/ 14 w 95"/>
                    <a:gd name="T51" fmla="*/ 64 h 68"/>
                    <a:gd name="T52" fmla="*/ 9 w 95"/>
                    <a:gd name="T53" fmla="*/ 55 h 68"/>
                    <a:gd name="T54" fmla="*/ 14 w 95"/>
                    <a:gd name="T55" fmla="*/ 46 h 68"/>
                    <a:gd name="T56" fmla="*/ 14 w 95"/>
                    <a:gd name="T57" fmla="*/ 46 h 68"/>
                    <a:gd name="T58" fmla="*/ 14 w 95"/>
                    <a:gd name="T59" fmla="*/ 41 h 68"/>
                    <a:gd name="T60" fmla="*/ 9 w 95"/>
                    <a:gd name="T61" fmla="*/ 36 h 68"/>
                    <a:gd name="T62" fmla="*/ 9 w 95"/>
                    <a:gd name="T63" fmla="*/ 32 h 68"/>
                    <a:gd name="T64" fmla="*/ 5 w 95"/>
                    <a:gd name="T65" fmla="*/ 27 h 68"/>
                    <a:gd name="T66" fmla="*/ 14 w 95"/>
                    <a:gd name="T67" fmla="*/ 23 h 68"/>
                    <a:gd name="T68" fmla="*/ 23 w 95"/>
                    <a:gd name="T69" fmla="*/ 14 h 68"/>
                    <a:gd name="T70" fmla="*/ 27 w 95"/>
                    <a:gd name="T71" fmla="*/ 5 h 68"/>
                    <a:gd name="T72" fmla="*/ 27 w 95"/>
                    <a:gd name="T73" fmla="*/ 0 h 68"/>
                    <a:gd name="T74" fmla="*/ 41 w 95"/>
                    <a:gd name="T75" fmla="*/ 9 h 68"/>
                    <a:gd name="T76" fmla="*/ 50 w 95"/>
                    <a:gd name="T77" fmla="*/ 9 h 68"/>
                    <a:gd name="T78" fmla="*/ 59 w 95"/>
                    <a:gd name="T79" fmla="*/ 14 h 68"/>
                    <a:gd name="T80" fmla="*/ 64 w 95"/>
                    <a:gd name="T81" fmla="*/ 23 h 68"/>
                    <a:gd name="T82" fmla="*/ 64 w 95"/>
                    <a:gd name="T83" fmla="*/ 18 h 68"/>
                    <a:gd name="T84" fmla="*/ 64 w 95"/>
                    <a:gd name="T85" fmla="*/ 14 h 68"/>
                    <a:gd name="T86" fmla="*/ 64 w 95"/>
                    <a:gd name="T87" fmla="*/ 14 h 68"/>
                    <a:gd name="T88" fmla="*/ 64 w 95"/>
                    <a:gd name="T89" fmla="*/ 9 h 68"/>
                    <a:gd name="T90" fmla="*/ 64 w 95"/>
                    <a:gd name="T91" fmla="*/ 5 h 68"/>
                    <a:gd name="T92" fmla="*/ 64 w 95"/>
                    <a:gd name="T93" fmla="*/ 9 h 68"/>
                    <a:gd name="T94" fmla="*/ 68 w 95"/>
                    <a:gd name="T95" fmla="*/ 5 h 68"/>
                    <a:gd name="T96" fmla="*/ 82 w 95"/>
                    <a:gd name="T97" fmla="*/ 9 h 68"/>
                    <a:gd name="T98" fmla="*/ 86 w 95"/>
                    <a:gd name="T99" fmla="*/ 14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5" h="68">
                      <a:moveTo>
                        <a:pt x="86" y="14"/>
                      </a:moveTo>
                      <a:lnTo>
                        <a:pt x="86" y="14"/>
                      </a:lnTo>
                      <a:lnTo>
                        <a:pt x="95" y="18"/>
                      </a:lnTo>
                      <a:lnTo>
                        <a:pt x="95" y="18"/>
                      </a:lnTo>
                      <a:lnTo>
                        <a:pt x="95" y="18"/>
                      </a:lnTo>
                      <a:lnTo>
                        <a:pt x="91" y="23"/>
                      </a:lnTo>
                      <a:lnTo>
                        <a:pt x="91" y="23"/>
                      </a:lnTo>
                      <a:lnTo>
                        <a:pt x="86" y="23"/>
                      </a:lnTo>
                      <a:lnTo>
                        <a:pt x="86" y="23"/>
                      </a:lnTo>
                      <a:lnTo>
                        <a:pt x="82" y="23"/>
                      </a:lnTo>
                      <a:lnTo>
                        <a:pt x="82" y="27"/>
                      </a:lnTo>
                      <a:lnTo>
                        <a:pt x="86" y="27"/>
                      </a:lnTo>
                      <a:lnTo>
                        <a:pt x="86" y="27"/>
                      </a:lnTo>
                      <a:lnTo>
                        <a:pt x="86" y="27"/>
                      </a:lnTo>
                      <a:lnTo>
                        <a:pt x="86" y="32"/>
                      </a:lnTo>
                      <a:lnTo>
                        <a:pt x="86" y="32"/>
                      </a:lnTo>
                      <a:lnTo>
                        <a:pt x="86" y="32"/>
                      </a:lnTo>
                      <a:lnTo>
                        <a:pt x="82" y="32"/>
                      </a:lnTo>
                      <a:lnTo>
                        <a:pt x="82" y="32"/>
                      </a:lnTo>
                      <a:lnTo>
                        <a:pt x="82" y="36"/>
                      </a:lnTo>
                      <a:lnTo>
                        <a:pt x="82" y="36"/>
                      </a:lnTo>
                      <a:lnTo>
                        <a:pt x="82" y="41"/>
                      </a:lnTo>
                      <a:lnTo>
                        <a:pt x="82" y="41"/>
                      </a:lnTo>
                      <a:lnTo>
                        <a:pt x="82" y="46"/>
                      </a:lnTo>
                      <a:lnTo>
                        <a:pt x="82" y="46"/>
                      </a:lnTo>
                      <a:lnTo>
                        <a:pt x="86" y="46"/>
                      </a:lnTo>
                      <a:lnTo>
                        <a:pt x="86" y="46"/>
                      </a:lnTo>
                      <a:lnTo>
                        <a:pt x="86" y="46"/>
                      </a:lnTo>
                      <a:lnTo>
                        <a:pt x="86" y="50"/>
                      </a:lnTo>
                      <a:lnTo>
                        <a:pt x="91" y="50"/>
                      </a:lnTo>
                      <a:lnTo>
                        <a:pt x="91" y="50"/>
                      </a:lnTo>
                      <a:lnTo>
                        <a:pt x="91" y="55"/>
                      </a:lnTo>
                      <a:lnTo>
                        <a:pt x="91" y="55"/>
                      </a:lnTo>
                      <a:lnTo>
                        <a:pt x="91" y="55"/>
                      </a:lnTo>
                      <a:lnTo>
                        <a:pt x="91" y="55"/>
                      </a:lnTo>
                      <a:lnTo>
                        <a:pt x="91" y="55"/>
                      </a:lnTo>
                      <a:lnTo>
                        <a:pt x="86" y="59"/>
                      </a:lnTo>
                      <a:lnTo>
                        <a:pt x="86" y="59"/>
                      </a:lnTo>
                      <a:lnTo>
                        <a:pt x="82" y="64"/>
                      </a:lnTo>
                      <a:lnTo>
                        <a:pt x="86" y="64"/>
                      </a:lnTo>
                      <a:lnTo>
                        <a:pt x="86" y="64"/>
                      </a:lnTo>
                      <a:lnTo>
                        <a:pt x="86" y="64"/>
                      </a:lnTo>
                      <a:lnTo>
                        <a:pt x="86" y="64"/>
                      </a:lnTo>
                      <a:lnTo>
                        <a:pt x="82" y="64"/>
                      </a:lnTo>
                      <a:lnTo>
                        <a:pt x="82" y="68"/>
                      </a:lnTo>
                      <a:lnTo>
                        <a:pt x="82" y="68"/>
                      </a:lnTo>
                      <a:lnTo>
                        <a:pt x="77" y="68"/>
                      </a:lnTo>
                      <a:lnTo>
                        <a:pt x="77" y="64"/>
                      </a:lnTo>
                      <a:lnTo>
                        <a:pt x="77" y="64"/>
                      </a:lnTo>
                      <a:lnTo>
                        <a:pt x="82" y="59"/>
                      </a:lnTo>
                      <a:lnTo>
                        <a:pt x="82" y="59"/>
                      </a:lnTo>
                      <a:lnTo>
                        <a:pt x="77" y="59"/>
                      </a:lnTo>
                      <a:lnTo>
                        <a:pt x="77" y="59"/>
                      </a:lnTo>
                      <a:lnTo>
                        <a:pt x="73" y="50"/>
                      </a:lnTo>
                      <a:lnTo>
                        <a:pt x="73" y="50"/>
                      </a:lnTo>
                      <a:lnTo>
                        <a:pt x="73" y="46"/>
                      </a:lnTo>
                      <a:lnTo>
                        <a:pt x="73" y="46"/>
                      </a:lnTo>
                      <a:lnTo>
                        <a:pt x="68" y="46"/>
                      </a:lnTo>
                      <a:lnTo>
                        <a:pt x="68" y="46"/>
                      </a:lnTo>
                      <a:lnTo>
                        <a:pt x="68" y="46"/>
                      </a:lnTo>
                      <a:lnTo>
                        <a:pt x="64" y="46"/>
                      </a:lnTo>
                      <a:lnTo>
                        <a:pt x="64" y="46"/>
                      </a:lnTo>
                      <a:lnTo>
                        <a:pt x="59" y="46"/>
                      </a:lnTo>
                      <a:lnTo>
                        <a:pt x="50" y="46"/>
                      </a:lnTo>
                      <a:lnTo>
                        <a:pt x="45" y="46"/>
                      </a:lnTo>
                      <a:lnTo>
                        <a:pt x="41" y="46"/>
                      </a:lnTo>
                      <a:lnTo>
                        <a:pt x="36" y="50"/>
                      </a:lnTo>
                      <a:lnTo>
                        <a:pt x="32" y="55"/>
                      </a:lnTo>
                      <a:lnTo>
                        <a:pt x="27" y="59"/>
                      </a:lnTo>
                      <a:lnTo>
                        <a:pt x="27" y="64"/>
                      </a:lnTo>
                      <a:lnTo>
                        <a:pt x="27" y="68"/>
                      </a:lnTo>
                      <a:lnTo>
                        <a:pt x="23" y="68"/>
                      </a:lnTo>
                      <a:lnTo>
                        <a:pt x="18" y="68"/>
                      </a:lnTo>
                      <a:lnTo>
                        <a:pt x="18" y="68"/>
                      </a:lnTo>
                      <a:lnTo>
                        <a:pt x="14" y="64"/>
                      </a:lnTo>
                      <a:lnTo>
                        <a:pt x="14" y="64"/>
                      </a:lnTo>
                      <a:lnTo>
                        <a:pt x="14" y="64"/>
                      </a:lnTo>
                      <a:lnTo>
                        <a:pt x="14" y="64"/>
                      </a:lnTo>
                      <a:lnTo>
                        <a:pt x="9" y="59"/>
                      </a:lnTo>
                      <a:lnTo>
                        <a:pt x="9" y="55"/>
                      </a:lnTo>
                      <a:lnTo>
                        <a:pt x="9" y="55"/>
                      </a:lnTo>
                      <a:lnTo>
                        <a:pt x="9" y="50"/>
                      </a:lnTo>
                      <a:lnTo>
                        <a:pt x="9" y="50"/>
                      </a:lnTo>
                      <a:lnTo>
                        <a:pt x="14" y="46"/>
                      </a:lnTo>
                      <a:lnTo>
                        <a:pt x="14" y="46"/>
                      </a:lnTo>
                      <a:lnTo>
                        <a:pt x="14" y="46"/>
                      </a:lnTo>
                      <a:lnTo>
                        <a:pt x="14" y="46"/>
                      </a:lnTo>
                      <a:lnTo>
                        <a:pt x="14" y="41"/>
                      </a:lnTo>
                      <a:lnTo>
                        <a:pt x="14" y="41"/>
                      </a:lnTo>
                      <a:lnTo>
                        <a:pt x="14" y="41"/>
                      </a:lnTo>
                      <a:lnTo>
                        <a:pt x="14" y="36"/>
                      </a:lnTo>
                      <a:lnTo>
                        <a:pt x="9" y="36"/>
                      </a:lnTo>
                      <a:lnTo>
                        <a:pt x="9" y="36"/>
                      </a:lnTo>
                      <a:lnTo>
                        <a:pt x="9" y="32"/>
                      </a:lnTo>
                      <a:lnTo>
                        <a:pt x="9" y="32"/>
                      </a:lnTo>
                      <a:lnTo>
                        <a:pt x="9" y="32"/>
                      </a:lnTo>
                      <a:lnTo>
                        <a:pt x="0" y="32"/>
                      </a:lnTo>
                      <a:lnTo>
                        <a:pt x="5" y="32"/>
                      </a:lnTo>
                      <a:lnTo>
                        <a:pt x="5" y="27"/>
                      </a:lnTo>
                      <a:lnTo>
                        <a:pt x="9" y="27"/>
                      </a:lnTo>
                      <a:lnTo>
                        <a:pt x="9" y="23"/>
                      </a:lnTo>
                      <a:lnTo>
                        <a:pt x="14" y="23"/>
                      </a:lnTo>
                      <a:lnTo>
                        <a:pt x="23" y="18"/>
                      </a:lnTo>
                      <a:lnTo>
                        <a:pt x="23" y="18"/>
                      </a:lnTo>
                      <a:lnTo>
                        <a:pt x="23" y="14"/>
                      </a:lnTo>
                      <a:lnTo>
                        <a:pt x="23" y="14"/>
                      </a:lnTo>
                      <a:lnTo>
                        <a:pt x="27" y="9"/>
                      </a:lnTo>
                      <a:lnTo>
                        <a:pt x="27" y="5"/>
                      </a:lnTo>
                      <a:lnTo>
                        <a:pt x="27" y="0"/>
                      </a:lnTo>
                      <a:lnTo>
                        <a:pt x="27" y="0"/>
                      </a:lnTo>
                      <a:lnTo>
                        <a:pt x="27" y="0"/>
                      </a:lnTo>
                      <a:lnTo>
                        <a:pt x="32" y="0"/>
                      </a:lnTo>
                      <a:lnTo>
                        <a:pt x="36" y="5"/>
                      </a:lnTo>
                      <a:lnTo>
                        <a:pt x="41" y="9"/>
                      </a:lnTo>
                      <a:lnTo>
                        <a:pt x="41" y="9"/>
                      </a:lnTo>
                      <a:lnTo>
                        <a:pt x="45" y="9"/>
                      </a:lnTo>
                      <a:lnTo>
                        <a:pt x="50" y="9"/>
                      </a:lnTo>
                      <a:lnTo>
                        <a:pt x="55" y="9"/>
                      </a:lnTo>
                      <a:lnTo>
                        <a:pt x="55" y="14"/>
                      </a:lnTo>
                      <a:lnTo>
                        <a:pt x="59" y="14"/>
                      </a:lnTo>
                      <a:lnTo>
                        <a:pt x="59" y="14"/>
                      </a:lnTo>
                      <a:lnTo>
                        <a:pt x="64" y="18"/>
                      </a:lnTo>
                      <a:lnTo>
                        <a:pt x="64" y="23"/>
                      </a:lnTo>
                      <a:lnTo>
                        <a:pt x="64" y="23"/>
                      </a:lnTo>
                      <a:lnTo>
                        <a:pt x="64" y="23"/>
                      </a:lnTo>
                      <a:lnTo>
                        <a:pt x="64" y="18"/>
                      </a:lnTo>
                      <a:lnTo>
                        <a:pt x="64" y="18"/>
                      </a:lnTo>
                      <a:lnTo>
                        <a:pt x="64" y="18"/>
                      </a:lnTo>
                      <a:lnTo>
                        <a:pt x="64" y="14"/>
                      </a:lnTo>
                      <a:lnTo>
                        <a:pt x="64" y="14"/>
                      </a:lnTo>
                      <a:lnTo>
                        <a:pt x="64" y="14"/>
                      </a:lnTo>
                      <a:lnTo>
                        <a:pt x="64" y="14"/>
                      </a:lnTo>
                      <a:lnTo>
                        <a:pt x="64" y="14"/>
                      </a:lnTo>
                      <a:lnTo>
                        <a:pt x="64" y="9"/>
                      </a:lnTo>
                      <a:lnTo>
                        <a:pt x="64" y="9"/>
                      </a:lnTo>
                      <a:lnTo>
                        <a:pt x="64" y="9"/>
                      </a:lnTo>
                      <a:lnTo>
                        <a:pt x="64" y="5"/>
                      </a:lnTo>
                      <a:lnTo>
                        <a:pt x="64" y="5"/>
                      </a:lnTo>
                      <a:lnTo>
                        <a:pt x="64" y="9"/>
                      </a:lnTo>
                      <a:lnTo>
                        <a:pt x="64" y="9"/>
                      </a:lnTo>
                      <a:lnTo>
                        <a:pt x="64" y="9"/>
                      </a:lnTo>
                      <a:lnTo>
                        <a:pt x="68" y="5"/>
                      </a:lnTo>
                      <a:lnTo>
                        <a:pt x="68" y="5"/>
                      </a:lnTo>
                      <a:lnTo>
                        <a:pt x="68" y="5"/>
                      </a:lnTo>
                      <a:lnTo>
                        <a:pt x="68" y="5"/>
                      </a:lnTo>
                      <a:lnTo>
                        <a:pt x="73" y="5"/>
                      </a:lnTo>
                      <a:lnTo>
                        <a:pt x="82" y="9"/>
                      </a:lnTo>
                      <a:lnTo>
                        <a:pt x="82" y="14"/>
                      </a:lnTo>
                      <a:lnTo>
                        <a:pt x="86" y="14"/>
                      </a:lnTo>
                      <a:lnTo>
                        <a:pt x="86" y="1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5" name="Freeform 43">
                  <a:extLst>
                    <a:ext uri="{FF2B5EF4-FFF2-40B4-BE49-F238E27FC236}">
                      <a16:creationId xmlns:a16="http://schemas.microsoft.com/office/drawing/2014/main" id="{82A6675D-ABBB-4623-879C-04D5AA0FE453}"/>
                    </a:ext>
                  </a:extLst>
                </p:cNvPr>
                <p:cNvSpPr>
                  <a:spLocks/>
                </p:cNvSpPr>
                <p:nvPr/>
              </p:nvSpPr>
              <p:spPr bwMode="auto">
                <a:xfrm>
                  <a:off x="4373474" y="4148048"/>
                  <a:ext cx="369022" cy="205684"/>
                </a:xfrm>
                <a:custGeom>
                  <a:avLst/>
                  <a:gdLst>
                    <a:gd name="T0" fmla="*/ 91 w 122"/>
                    <a:gd name="T1" fmla="*/ 13 h 68"/>
                    <a:gd name="T2" fmla="*/ 104 w 122"/>
                    <a:gd name="T3" fmla="*/ 18 h 68"/>
                    <a:gd name="T4" fmla="*/ 104 w 122"/>
                    <a:gd name="T5" fmla="*/ 22 h 68"/>
                    <a:gd name="T6" fmla="*/ 109 w 122"/>
                    <a:gd name="T7" fmla="*/ 27 h 68"/>
                    <a:gd name="T8" fmla="*/ 113 w 122"/>
                    <a:gd name="T9" fmla="*/ 27 h 68"/>
                    <a:gd name="T10" fmla="*/ 118 w 122"/>
                    <a:gd name="T11" fmla="*/ 36 h 68"/>
                    <a:gd name="T12" fmla="*/ 122 w 122"/>
                    <a:gd name="T13" fmla="*/ 45 h 68"/>
                    <a:gd name="T14" fmla="*/ 122 w 122"/>
                    <a:gd name="T15" fmla="*/ 49 h 68"/>
                    <a:gd name="T16" fmla="*/ 122 w 122"/>
                    <a:gd name="T17" fmla="*/ 54 h 68"/>
                    <a:gd name="T18" fmla="*/ 118 w 122"/>
                    <a:gd name="T19" fmla="*/ 63 h 68"/>
                    <a:gd name="T20" fmla="*/ 109 w 122"/>
                    <a:gd name="T21" fmla="*/ 63 h 68"/>
                    <a:gd name="T22" fmla="*/ 109 w 122"/>
                    <a:gd name="T23" fmla="*/ 63 h 68"/>
                    <a:gd name="T24" fmla="*/ 109 w 122"/>
                    <a:gd name="T25" fmla="*/ 68 h 68"/>
                    <a:gd name="T26" fmla="*/ 100 w 122"/>
                    <a:gd name="T27" fmla="*/ 68 h 68"/>
                    <a:gd name="T28" fmla="*/ 95 w 122"/>
                    <a:gd name="T29" fmla="*/ 68 h 68"/>
                    <a:gd name="T30" fmla="*/ 86 w 122"/>
                    <a:gd name="T31" fmla="*/ 68 h 68"/>
                    <a:gd name="T32" fmla="*/ 86 w 122"/>
                    <a:gd name="T33" fmla="*/ 68 h 68"/>
                    <a:gd name="T34" fmla="*/ 86 w 122"/>
                    <a:gd name="T35" fmla="*/ 63 h 68"/>
                    <a:gd name="T36" fmla="*/ 82 w 122"/>
                    <a:gd name="T37" fmla="*/ 68 h 68"/>
                    <a:gd name="T38" fmla="*/ 77 w 122"/>
                    <a:gd name="T39" fmla="*/ 68 h 68"/>
                    <a:gd name="T40" fmla="*/ 73 w 122"/>
                    <a:gd name="T41" fmla="*/ 68 h 68"/>
                    <a:gd name="T42" fmla="*/ 59 w 122"/>
                    <a:gd name="T43" fmla="*/ 63 h 68"/>
                    <a:gd name="T44" fmla="*/ 36 w 122"/>
                    <a:gd name="T45" fmla="*/ 54 h 68"/>
                    <a:gd name="T46" fmla="*/ 32 w 122"/>
                    <a:gd name="T47" fmla="*/ 49 h 68"/>
                    <a:gd name="T48" fmla="*/ 27 w 122"/>
                    <a:gd name="T49" fmla="*/ 54 h 68"/>
                    <a:gd name="T50" fmla="*/ 18 w 122"/>
                    <a:gd name="T51" fmla="*/ 59 h 68"/>
                    <a:gd name="T52" fmla="*/ 9 w 122"/>
                    <a:gd name="T53" fmla="*/ 54 h 68"/>
                    <a:gd name="T54" fmla="*/ 0 w 122"/>
                    <a:gd name="T55" fmla="*/ 40 h 68"/>
                    <a:gd name="T56" fmla="*/ 0 w 122"/>
                    <a:gd name="T57" fmla="*/ 40 h 68"/>
                    <a:gd name="T58" fmla="*/ 5 w 122"/>
                    <a:gd name="T59" fmla="*/ 36 h 68"/>
                    <a:gd name="T60" fmla="*/ 5 w 122"/>
                    <a:gd name="T61" fmla="*/ 36 h 68"/>
                    <a:gd name="T62" fmla="*/ 5 w 122"/>
                    <a:gd name="T63" fmla="*/ 31 h 68"/>
                    <a:gd name="T64" fmla="*/ 9 w 122"/>
                    <a:gd name="T65" fmla="*/ 31 h 68"/>
                    <a:gd name="T66" fmla="*/ 27 w 122"/>
                    <a:gd name="T67" fmla="*/ 22 h 68"/>
                    <a:gd name="T68" fmla="*/ 36 w 122"/>
                    <a:gd name="T69" fmla="*/ 18 h 68"/>
                    <a:gd name="T70" fmla="*/ 36 w 122"/>
                    <a:gd name="T71" fmla="*/ 13 h 68"/>
                    <a:gd name="T72" fmla="*/ 36 w 122"/>
                    <a:gd name="T73" fmla="*/ 13 h 68"/>
                    <a:gd name="T74" fmla="*/ 41 w 122"/>
                    <a:gd name="T75" fmla="*/ 4 h 68"/>
                    <a:gd name="T76" fmla="*/ 45 w 122"/>
                    <a:gd name="T77" fmla="*/ 0 h 68"/>
                    <a:gd name="T78" fmla="*/ 50 w 122"/>
                    <a:gd name="T79" fmla="*/ 4 h 68"/>
                    <a:gd name="T80" fmla="*/ 54 w 122"/>
                    <a:gd name="T81" fmla="*/ 4 h 68"/>
                    <a:gd name="T82" fmla="*/ 63 w 122"/>
                    <a:gd name="T83" fmla="*/ 9 h 68"/>
                    <a:gd name="T84" fmla="*/ 77 w 122"/>
                    <a:gd name="T85" fmla="*/ 9 h 68"/>
                    <a:gd name="T86" fmla="*/ 82 w 122"/>
                    <a:gd name="T87" fmla="*/ 13 h 68"/>
                    <a:gd name="T88" fmla="*/ 91 w 122"/>
                    <a:gd name="T89" fmla="*/ 13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22" h="68">
                      <a:moveTo>
                        <a:pt x="91" y="13"/>
                      </a:moveTo>
                      <a:lnTo>
                        <a:pt x="91" y="13"/>
                      </a:lnTo>
                      <a:lnTo>
                        <a:pt x="95" y="13"/>
                      </a:lnTo>
                      <a:lnTo>
                        <a:pt x="104" y="18"/>
                      </a:lnTo>
                      <a:lnTo>
                        <a:pt x="104" y="18"/>
                      </a:lnTo>
                      <a:lnTo>
                        <a:pt x="104" y="22"/>
                      </a:lnTo>
                      <a:lnTo>
                        <a:pt x="109" y="22"/>
                      </a:lnTo>
                      <a:lnTo>
                        <a:pt x="109" y="27"/>
                      </a:lnTo>
                      <a:lnTo>
                        <a:pt x="109" y="27"/>
                      </a:lnTo>
                      <a:lnTo>
                        <a:pt x="113" y="27"/>
                      </a:lnTo>
                      <a:lnTo>
                        <a:pt x="113" y="31"/>
                      </a:lnTo>
                      <a:lnTo>
                        <a:pt x="118" y="36"/>
                      </a:lnTo>
                      <a:lnTo>
                        <a:pt x="118" y="45"/>
                      </a:lnTo>
                      <a:lnTo>
                        <a:pt x="122" y="45"/>
                      </a:lnTo>
                      <a:lnTo>
                        <a:pt x="122" y="49"/>
                      </a:lnTo>
                      <a:lnTo>
                        <a:pt x="122" y="49"/>
                      </a:lnTo>
                      <a:lnTo>
                        <a:pt x="122" y="54"/>
                      </a:lnTo>
                      <a:lnTo>
                        <a:pt x="122" y="54"/>
                      </a:lnTo>
                      <a:lnTo>
                        <a:pt x="122" y="63"/>
                      </a:lnTo>
                      <a:lnTo>
                        <a:pt x="118" y="63"/>
                      </a:lnTo>
                      <a:lnTo>
                        <a:pt x="113" y="63"/>
                      </a:lnTo>
                      <a:lnTo>
                        <a:pt x="109" y="63"/>
                      </a:lnTo>
                      <a:lnTo>
                        <a:pt x="109" y="63"/>
                      </a:lnTo>
                      <a:lnTo>
                        <a:pt x="109" y="63"/>
                      </a:lnTo>
                      <a:lnTo>
                        <a:pt x="109" y="68"/>
                      </a:lnTo>
                      <a:lnTo>
                        <a:pt x="109" y="68"/>
                      </a:lnTo>
                      <a:lnTo>
                        <a:pt x="100" y="63"/>
                      </a:lnTo>
                      <a:lnTo>
                        <a:pt x="100" y="68"/>
                      </a:lnTo>
                      <a:lnTo>
                        <a:pt x="95" y="68"/>
                      </a:lnTo>
                      <a:lnTo>
                        <a:pt x="95" y="68"/>
                      </a:lnTo>
                      <a:lnTo>
                        <a:pt x="86" y="68"/>
                      </a:lnTo>
                      <a:lnTo>
                        <a:pt x="86" y="68"/>
                      </a:lnTo>
                      <a:lnTo>
                        <a:pt x="86" y="68"/>
                      </a:lnTo>
                      <a:lnTo>
                        <a:pt x="86" y="68"/>
                      </a:lnTo>
                      <a:lnTo>
                        <a:pt x="86" y="63"/>
                      </a:lnTo>
                      <a:lnTo>
                        <a:pt x="86" y="63"/>
                      </a:lnTo>
                      <a:lnTo>
                        <a:pt x="82" y="68"/>
                      </a:lnTo>
                      <a:lnTo>
                        <a:pt x="82" y="68"/>
                      </a:lnTo>
                      <a:lnTo>
                        <a:pt x="82" y="68"/>
                      </a:lnTo>
                      <a:lnTo>
                        <a:pt x="77" y="68"/>
                      </a:lnTo>
                      <a:lnTo>
                        <a:pt x="77" y="68"/>
                      </a:lnTo>
                      <a:lnTo>
                        <a:pt x="73" y="68"/>
                      </a:lnTo>
                      <a:lnTo>
                        <a:pt x="63" y="63"/>
                      </a:lnTo>
                      <a:lnTo>
                        <a:pt x="59" y="63"/>
                      </a:lnTo>
                      <a:lnTo>
                        <a:pt x="36" y="54"/>
                      </a:lnTo>
                      <a:lnTo>
                        <a:pt x="36" y="54"/>
                      </a:lnTo>
                      <a:lnTo>
                        <a:pt x="32" y="54"/>
                      </a:lnTo>
                      <a:lnTo>
                        <a:pt x="32" y="49"/>
                      </a:lnTo>
                      <a:lnTo>
                        <a:pt x="32" y="54"/>
                      </a:lnTo>
                      <a:lnTo>
                        <a:pt x="27" y="54"/>
                      </a:lnTo>
                      <a:lnTo>
                        <a:pt x="23" y="59"/>
                      </a:lnTo>
                      <a:lnTo>
                        <a:pt x="18" y="59"/>
                      </a:lnTo>
                      <a:lnTo>
                        <a:pt x="14" y="54"/>
                      </a:lnTo>
                      <a:lnTo>
                        <a:pt x="9" y="54"/>
                      </a:lnTo>
                      <a:lnTo>
                        <a:pt x="0" y="49"/>
                      </a:lnTo>
                      <a:lnTo>
                        <a:pt x="0" y="40"/>
                      </a:lnTo>
                      <a:lnTo>
                        <a:pt x="0" y="40"/>
                      </a:lnTo>
                      <a:lnTo>
                        <a:pt x="0" y="40"/>
                      </a:lnTo>
                      <a:lnTo>
                        <a:pt x="5" y="36"/>
                      </a:lnTo>
                      <a:lnTo>
                        <a:pt x="5" y="36"/>
                      </a:lnTo>
                      <a:lnTo>
                        <a:pt x="5" y="36"/>
                      </a:lnTo>
                      <a:lnTo>
                        <a:pt x="5" y="36"/>
                      </a:lnTo>
                      <a:lnTo>
                        <a:pt x="5" y="31"/>
                      </a:lnTo>
                      <a:lnTo>
                        <a:pt x="5" y="31"/>
                      </a:lnTo>
                      <a:lnTo>
                        <a:pt x="5" y="31"/>
                      </a:lnTo>
                      <a:lnTo>
                        <a:pt x="9" y="31"/>
                      </a:lnTo>
                      <a:lnTo>
                        <a:pt x="18" y="27"/>
                      </a:lnTo>
                      <a:lnTo>
                        <a:pt x="27" y="22"/>
                      </a:lnTo>
                      <a:lnTo>
                        <a:pt x="32" y="18"/>
                      </a:lnTo>
                      <a:lnTo>
                        <a:pt x="36" y="18"/>
                      </a:lnTo>
                      <a:lnTo>
                        <a:pt x="36" y="18"/>
                      </a:lnTo>
                      <a:lnTo>
                        <a:pt x="36" y="13"/>
                      </a:lnTo>
                      <a:lnTo>
                        <a:pt x="36" y="13"/>
                      </a:lnTo>
                      <a:lnTo>
                        <a:pt x="36" y="13"/>
                      </a:lnTo>
                      <a:lnTo>
                        <a:pt x="36" y="13"/>
                      </a:lnTo>
                      <a:lnTo>
                        <a:pt x="41" y="4"/>
                      </a:lnTo>
                      <a:lnTo>
                        <a:pt x="45" y="4"/>
                      </a:lnTo>
                      <a:lnTo>
                        <a:pt x="45" y="0"/>
                      </a:lnTo>
                      <a:lnTo>
                        <a:pt x="45" y="4"/>
                      </a:lnTo>
                      <a:lnTo>
                        <a:pt x="50" y="4"/>
                      </a:lnTo>
                      <a:lnTo>
                        <a:pt x="54" y="4"/>
                      </a:lnTo>
                      <a:lnTo>
                        <a:pt x="54" y="4"/>
                      </a:lnTo>
                      <a:lnTo>
                        <a:pt x="54" y="4"/>
                      </a:lnTo>
                      <a:lnTo>
                        <a:pt x="63" y="9"/>
                      </a:lnTo>
                      <a:lnTo>
                        <a:pt x="73" y="9"/>
                      </a:lnTo>
                      <a:lnTo>
                        <a:pt x="77" y="9"/>
                      </a:lnTo>
                      <a:lnTo>
                        <a:pt x="77" y="13"/>
                      </a:lnTo>
                      <a:lnTo>
                        <a:pt x="82" y="13"/>
                      </a:lnTo>
                      <a:lnTo>
                        <a:pt x="86" y="13"/>
                      </a:lnTo>
                      <a:lnTo>
                        <a:pt x="91" y="13"/>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6" name="Freeform 44">
                  <a:extLst>
                    <a:ext uri="{FF2B5EF4-FFF2-40B4-BE49-F238E27FC236}">
                      <a16:creationId xmlns:a16="http://schemas.microsoft.com/office/drawing/2014/main" id="{0499EA26-30C2-46C4-B811-AA63FC98FAF4}"/>
                    </a:ext>
                  </a:extLst>
                </p:cNvPr>
                <p:cNvSpPr>
                  <a:spLocks/>
                </p:cNvSpPr>
                <p:nvPr/>
              </p:nvSpPr>
              <p:spPr bwMode="auto">
                <a:xfrm>
                  <a:off x="4564033" y="3818349"/>
                  <a:ext cx="317601" cy="369022"/>
                </a:xfrm>
                <a:custGeom>
                  <a:avLst/>
                  <a:gdLst>
                    <a:gd name="T0" fmla="*/ 5 w 105"/>
                    <a:gd name="T1" fmla="*/ 36 h 122"/>
                    <a:gd name="T2" fmla="*/ 19 w 105"/>
                    <a:gd name="T3" fmla="*/ 22 h 122"/>
                    <a:gd name="T4" fmla="*/ 41 w 105"/>
                    <a:gd name="T5" fmla="*/ 13 h 122"/>
                    <a:gd name="T6" fmla="*/ 55 w 105"/>
                    <a:gd name="T7" fmla="*/ 9 h 122"/>
                    <a:gd name="T8" fmla="*/ 64 w 105"/>
                    <a:gd name="T9" fmla="*/ 0 h 122"/>
                    <a:gd name="T10" fmla="*/ 87 w 105"/>
                    <a:gd name="T11" fmla="*/ 4 h 122"/>
                    <a:gd name="T12" fmla="*/ 91 w 105"/>
                    <a:gd name="T13" fmla="*/ 9 h 122"/>
                    <a:gd name="T14" fmla="*/ 96 w 105"/>
                    <a:gd name="T15" fmla="*/ 13 h 122"/>
                    <a:gd name="T16" fmla="*/ 100 w 105"/>
                    <a:gd name="T17" fmla="*/ 18 h 122"/>
                    <a:gd name="T18" fmla="*/ 100 w 105"/>
                    <a:gd name="T19" fmla="*/ 18 h 122"/>
                    <a:gd name="T20" fmla="*/ 100 w 105"/>
                    <a:gd name="T21" fmla="*/ 27 h 122"/>
                    <a:gd name="T22" fmla="*/ 100 w 105"/>
                    <a:gd name="T23" fmla="*/ 36 h 122"/>
                    <a:gd name="T24" fmla="*/ 100 w 105"/>
                    <a:gd name="T25" fmla="*/ 50 h 122"/>
                    <a:gd name="T26" fmla="*/ 100 w 105"/>
                    <a:gd name="T27" fmla="*/ 54 h 122"/>
                    <a:gd name="T28" fmla="*/ 100 w 105"/>
                    <a:gd name="T29" fmla="*/ 59 h 122"/>
                    <a:gd name="T30" fmla="*/ 100 w 105"/>
                    <a:gd name="T31" fmla="*/ 77 h 122"/>
                    <a:gd name="T32" fmla="*/ 96 w 105"/>
                    <a:gd name="T33" fmla="*/ 86 h 122"/>
                    <a:gd name="T34" fmla="*/ 91 w 105"/>
                    <a:gd name="T35" fmla="*/ 95 h 122"/>
                    <a:gd name="T36" fmla="*/ 87 w 105"/>
                    <a:gd name="T37" fmla="*/ 95 h 122"/>
                    <a:gd name="T38" fmla="*/ 78 w 105"/>
                    <a:gd name="T39" fmla="*/ 99 h 122"/>
                    <a:gd name="T40" fmla="*/ 73 w 105"/>
                    <a:gd name="T41" fmla="*/ 99 h 122"/>
                    <a:gd name="T42" fmla="*/ 69 w 105"/>
                    <a:gd name="T43" fmla="*/ 99 h 122"/>
                    <a:gd name="T44" fmla="*/ 64 w 105"/>
                    <a:gd name="T45" fmla="*/ 109 h 122"/>
                    <a:gd name="T46" fmla="*/ 59 w 105"/>
                    <a:gd name="T47" fmla="*/ 109 h 122"/>
                    <a:gd name="T48" fmla="*/ 55 w 105"/>
                    <a:gd name="T49" fmla="*/ 113 h 122"/>
                    <a:gd name="T50" fmla="*/ 41 w 105"/>
                    <a:gd name="T51" fmla="*/ 118 h 122"/>
                    <a:gd name="T52" fmla="*/ 37 w 105"/>
                    <a:gd name="T53" fmla="*/ 118 h 122"/>
                    <a:gd name="T54" fmla="*/ 32 w 105"/>
                    <a:gd name="T55" fmla="*/ 113 h 122"/>
                    <a:gd name="T56" fmla="*/ 19 w 105"/>
                    <a:gd name="T57" fmla="*/ 113 h 122"/>
                    <a:gd name="T58" fmla="*/ 14 w 105"/>
                    <a:gd name="T59" fmla="*/ 109 h 122"/>
                    <a:gd name="T60" fmla="*/ 10 w 105"/>
                    <a:gd name="T61" fmla="*/ 104 h 122"/>
                    <a:gd name="T62" fmla="*/ 5 w 105"/>
                    <a:gd name="T63" fmla="*/ 99 h 122"/>
                    <a:gd name="T64" fmla="*/ 5 w 105"/>
                    <a:gd name="T65" fmla="*/ 95 h 122"/>
                    <a:gd name="T66" fmla="*/ 10 w 105"/>
                    <a:gd name="T67" fmla="*/ 90 h 122"/>
                    <a:gd name="T68" fmla="*/ 10 w 105"/>
                    <a:gd name="T69" fmla="*/ 86 h 122"/>
                    <a:gd name="T70" fmla="*/ 14 w 105"/>
                    <a:gd name="T71" fmla="*/ 81 h 122"/>
                    <a:gd name="T72" fmla="*/ 14 w 105"/>
                    <a:gd name="T73" fmla="*/ 77 h 122"/>
                    <a:gd name="T74" fmla="*/ 14 w 105"/>
                    <a:gd name="T75" fmla="*/ 72 h 122"/>
                    <a:gd name="T76" fmla="*/ 14 w 105"/>
                    <a:gd name="T77" fmla="*/ 68 h 122"/>
                    <a:gd name="T78" fmla="*/ 5 w 105"/>
                    <a:gd name="T79" fmla="*/ 68 h 122"/>
                    <a:gd name="T80" fmla="*/ 0 w 105"/>
                    <a:gd name="T81" fmla="*/ 63 h 122"/>
                    <a:gd name="T82" fmla="*/ 5 w 105"/>
                    <a:gd name="T83" fmla="*/ 54 h 122"/>
                    <a:gd name="T84" fmla="*/ 5 w 105"/>
                    <a:gd name="T85" fmla="*/ 50 h 122"/>
                    <a:gd name="T86" fmla="*/ 10 w 105"/>
                    <a:gd name="T87" fmla="*/ 45 h 122"/>
                    <a:gd name="T88" fmla="*/ 10 w 105"/>
                    <a:gd name="T89" fmla="*/ 41 h 122"/>
                    <a:gd name="T90" fmla="*/ 5 w 105"/>
                    <a:gd name="T91" fmla="*/ 36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05" h="122">
                      <a:moveTo>
                        <a:pt x="5" y="36"/>
                      </a:moveTo>
                      <a:lnTo>
                        <a:pt x="5" y="36"/>
                      </a:lnTo>
                      <a:lnTo>
                        <a:pt x="5" y="36"/>
                      </a:lnTo>
                      <a:lnTo>
                        <a:pt x="10" y="31"/>
                      </a:lnTo>
                      <a:lnTo>
                        <a:pt x="14" y="27"/>
                      </a:lnTo>
                      <a:lnTo>
                        <a:pt x="19" y="22"/>
                      </a:lnTo>
                      <a:lnTo>
                        <a:pt x="19" y="22"/>
                      </a:lnTo>
                      <a:lnTo>
                        <a:pt x="23" y="22"/>
                      </a:lnTo>
                      <a:lnTo>
                        <a:pt x="41" y="13"/>
                      </a:lnTo>
                      <a:lnTo>
                        <a:pt x="50" y="9"/>
                      </a:lnTo>
                      <a:lnTo>
                        <a:pt x="50" y="9"/>
                      </a:lnTo>
                      <a:lnTo>
                        <a:pt x="55" y="9"/>
                      </a:lnTo>
                      <a:lnTo>
                        <a:pt x="55" y="4"/>
                      </a:lnTo>
                      <a:lnTo>
                        <a:pt x="59" y="0"/>
                      </a:lnTo>
                      <a:lnTo>
                        <a:pt x="64" y="0"/>
                      </a:lnTo>
                      <a:lnTo>
                        <a:pt x="64" y="0"/>
                      </a:lnTo>
                      <a:lnTo>
                        <a:pt x="69" y="0"/>
                      </a:lnTo>
                      <a:lnTo>
                        <a:pt x="87" y="4"/>
                      </a:lnTo>
                      <a:lnTo>
                        <a:pt x="87" y="4"/>
                      </a:lnTo>
                      <a:lnTo>
                        <a:pt x="91" y="9"/>
                      </a:lnTo>
                      <a:lnTo>
                        <a:pt x="91" y="9"/>
                      </a:lnTo>
                      <a:lnTo>
                        <a:pt x="96" y="13"/>
                      </a:lnTo>
                      <a:lnTo>
                        <a:pt x="96" y="13"/>
                      </a:lnTo>
                      <a:lnTo>
                        <a:pt x="96" y="13"/>
                      </a:lnTo>
                      <a:lnTo>
                        <a:pt x="96" y="13"/>
                      </a:lnTo>
                      <a:lnTo>
                        <a:pt x="96" y="18"/>
                      </a:lnTo>
                      <a:lnTo>
                        <a:pt x="100" y="18"/>
                      </a:lnTo>
                      <a:lnTo>
                        <a:pt x="100" y="18"/>
                      </a:lnTo>
                      <a:lnTo>
                        <a:pt x="100" y="18"/>
                      </a:lnTo>
                      <a:lnTo>
                        <a:pt x="100" y="18"/>
                      </a:lnTo>
                      <a:lnTo>
                        <a:pt x="100" y="18"/>
                      </a:lnTo>
                      <a:lnTo>
                        <a:pt x="100" y="27"/>
                      </a:lnTo>
                      <a:lnTo>
                        <a:pt x="100" y="27"/>
                      </a:lnTo>
                      <a:lnTo>
                        <a:pt x="100" y="31"/>
                      </a:lnTo>
                      <a:lnTo>
                        <a:pt x="100" y="36"/>
                      </a:lnTo>
                      <a:lnTo>
                        <a:pt x="100" y="36"/>
                      </a:lnTo>
                      <a:lnTo>
                        <a:pt x="100" y="41"/>
                      </a:lnTo>
                      <a:lnTo>
                        <a:pt x="100" y="41"/>
                      </a:lnTo>
                      <a:lnTo>
                        <a:pt x="100" y="50"/>
                      </a:lnTo>
                      <a:lnTo>
                        <a:pt x="100" y="50"/>
                      </a:lnTo>
                      <a:lnTo>
                        <a:pt x="105" y="54"/>
                      </a:lnTo>
                      <a:lnTo>
                        <a:pt x="100" y="54"/>
                      </a:lnTo>
                      <a:lnTo>
                        <a:pt x="100" y="59"/>
                      </a:lnTo>
                      <a:lnTo>
                        <a:pt x="100" y="59"/>
                      </a:lnTo>
                      <a:lnTo>
                        <a:pt x="100" y="59"/>
                      </a:lnTo>
                      <a:lnTo>
                        <a:pt x="100" y="63"/>
                      </a:lnTo>
                      <a:lnTo>
                        <a:pt x="100" y="68"/>
                      </a:lnTo>
                      <a:lnTo>
                        <a:pt x="100" y="77"/>
                      </a:lnTo>
                      <a:lnTo>
                        <a:pt x="100" y="81"/>
                      </a:lnTo>
                      <a:lnTo>
                        <a:pt x="100" y="81"/>
                      </a:lnTo>
                      <a:lnTo>
                        <a:pt x="96" y="86"/>
                      </a:lnTo>
                      <a:lnTo>
                        <a:pt x="96" y="86"/>
                      </a:lnTo>
                      <a:lnTo>
                        <a:pt x="96" y="95"/>
                      </a:lnTo>
                      <a:lnTo>
                        <a:pt x="91" y="95"/>
                      </a:lnTo>
                      <a:lnTo>
                        <a:pt x="91" y="95"/>
                      </a:lnTo>
                      <a:lnTo>
                        <a:pt x="91" y="95"/>
                      </a:lnTo>
                      <a:lnTo>
                        <a:pt x="87" y="95"/>
                      </a:lnTo>
                      <a:lnTo>
                        <a:pt x="82" y="95"/>
                      </a:lnTo>
                      <a:lnTo>
                        <a:pt x="82" y="95"/>
                      </a:lnTo>
                      <a:lnTo>
                        <a:pt x="78" y="99"/>
                      </a:lnTo>
                      <a:lnTo>
                        <a:pt x="78" y="99"/>
                      </a:lnTo>
                      <a:lnTo>
                        <a:pt x="73" y="99"/>
                      </a:lnTo>
                      <a:lnTo>
                        <a:pt x="73" y="99"/>
                      </a:lnTo>
                      <a:lnTo>
                        <a:pt x="73" y="99"/>
                      </a:lnTo>
                      <a:lnTo>
                        <a:pt x="73" y="99"/>
                      </a:lnTo>
                      <a:lnTo>
                        <a:pt x="69" y="99"/>
                      </a:lnTo>
                      <a:lnTo>
                        <a:pt x="64" y="104"/>
                      </a:lnTo>
                      <a:lnTo>
                        <a:pt x="64" y="109"/>
                      </a:lnTo>
                      <a:lnTo>
                        <a:pt x="64" y="109"/>
                      </a:lnTo>
                      <a:lnTo>
                        <a:pt x="59" y="109"/>
                      </a:lnTo>
                      <a:lnTo>
                        <a:pt x="59" y="109"/>
                      </a:lnTo>
                      <a:lnTo>
                        <a:pt x="59" y="109"/>
                      </a:lnTo>
                      <a:lnTo>
                        <a:pt x="55" y="109"/>
                      </a:lnTo>
                      <a:lnTo>
                        <a:pt x="55" y="113"/>
                      </a:lnTo>
                      <a:lnTo>
                        <a:pt x="55" y="113"/>
                      </a:lnTo>
                      <a:lnTo>
                        <a:pt x="50" y="118"/>
                      </a:lnTo>
                      <a:lnTo>
                        <a:pt x="46" y="118"/>
                      </a:lnTo>
                      <a:lnTo>
                        <a:pt x="41" y="118"/>
                      </a:lnTo>
                      <a:lnTo>
                        <a:pt x="41" y="122"/>
                      </a:lnTo>
                      <a:lnTo>
                        <a:pt x="41" y="122"/>
                      </a:lnTo>
                      <a:lnTo>
                        <a:pt x="37" y="118"/>
                      </a:lnTo>
                      <a:lnTo>
                        <a:pt x="37" y="118"/>
                      </a:lnTo>
                      <a:lnTo>
                        <a:pt x="32" y="113"/>
                      </a:lnTo>
                      <a:lnTo>
                        <a:pt x="32" y="113"/>
                      </a:lnTo>
                      <a:lnTo>
                        <a:pt x="23" y="109"/>
                      </a:lnTo>
                      <a:lnTo>
                        <a:pt x="19" y="109"/>
                      </a:lnTo>
                      <a:lnTo>
                        <a:pt x="19" y="113"/>
                      </a:lnTo>
                      <a:lnTo>
                        <a:pt x="19" y="113"/>
                      </a:lnTo>
                      <a:lnTo>
                        <a:pt x="14" y="113"/>
                      </a:lnTo>
                      <a:lnTo>
                        <a:pt x="14" y="109"/>
                      </a:lnTo>
                      <a:lnTo>
                        <a:pt x="10" y="109"/>
                      </a:lnTo>
                      <a:lnTo>
                        <a:pt x="10" y="104"/>
                      </a:lnTo>
                      <a:lnTo>
                        <a:pt x="10" y="104"/>
                      </a:lnTo>
                      <a:lnTo>
                        <a:pt x="5" y="99"/>
                      </a:lnTo>
                      <a:lnTo>
                        <a:pt x="5" y="99"/>
                      </a:lnTo>
                      <a:lnTo>
                        <a:pt x="5" y="99"/>
                      </a:lnTo>
                      <a:lnTo>
                        <a:pt x="5" y="95"/>
                      </a:lnTo>
                      <a:lnTo>
                        <a:pt x="5" y="95"/>
                      </a:lnTo>
                      <a:lnTo>
                        <a:pt x="5" y="95"/>
                      </a:lnTo>
                      <a:lnTo>
                        <a:pt x="5" y="95"/>
                      </a:lnTo>
                      <a:lnTo>
                        <a:pt x="5" y="90"/>
                      </a:lnTo>
                      <a:lnTo>
                        <a:pt x="10" y="90"/>
                      </a:lnTo>
                      <a:lnTo>
                        <a:pt x="10" y="90"/>
                      </a:lnTo>
                      <a:lnTo>
                        <a:pt x="10" y="86"/>
                      </a:lnTo>
                      <a:lnTo>
                        <a:pt x="10" y="86"/>
                      </a:lnTo>
                      <a:lnTo>
                        <a:pt x="10" y="81"/>
                      </a:lnTo>
                      <a:lnTo>
                        <a:pt x="10" y="81"/>
                      </a:lnTo>
                      <a:lnTo>
                        <a:pt x="14" y="81"/>
                      </a:lnTo>
                      <a:lnTo>
                        <a:pt x="14" y="81"/>
                      </a:lnTo>
                      <a:lnTo>
                        <a:pt x="14" y="77"/>
                      </a:lnTo>
                      <a:lnTo>
                        <a:pt x="14" y="77"/>
                      </a:lnTo>
                      <a:lnTo>
                        <a:pt x="14" y="77"/>
                      </a:lnTo>
                      <a:lnTo>
                        <a:pt x="14" y="77"/>
                      </a:lnTo>
                      <a:lnTo>
                        <a:pt x="14" y="72"/>
                      </a:lnTo>
                      <a:lnTo>
                        <a:pt x="19" y="72"/>
                      </a:lnTo>
                      <a:lnTo>
                        <a:pt x="19" y="72"/>
                      </a:lnTo>
                      <a:lnTo>
                        <a:pt x="14" y="68"/>
                      </a:lnTo>
                      <a:lnTo>
                        <a:pt x="14" y="68"/>
                      </a:lnTo>
                      <a:lnTo>
                        <a:pt x="10" y="68"/>
                      </a:lnTo>
                      <a:lnTo>
                        <a:pt x="5" y="68"/>
                      </a:lnTo>
                      <a:lnTo>
                        <a:pt x="5" y="68"/>
                      </a:lnTo>
                      <a:lnTo>
                        <a:pt x="0" y="63"/>
                      </a:lnTo>
                      <a:lnTo>
                        <a:pt x="0" y="63"/>
                      </a:lnTo>
                      <a:lnTo>
                        <a:pt x="0" y="63"/>
                      </a:lnTo>
                      <a:lnTo>
                        <a:pt x="0" y="59"/>
                      </a:lnTo>
                      <a:lnTo>
                        <a:pt x="5" y="54"/>
                      </a:lnTo>
                      <a:lnTo>
                        <a:pt x="5" y="54"/>
                      </a:lnTo>
                      <a:lnTo>
                        <a:pt x="5" y="50"/>
                      </a:lnTo>
                      <a:lnTo>
                        <a:pt x="5" y="50"/>
                      </a:lnTo>
                      <a:lnTo>
                        <a:pt x="5" y="45"/>
                      </a:lnTo>
                      <a:lnTo>
                        <a:pt x="5" y="45"/>
                      </a:lnTo>
                      <a:lnTo>
                        <a:pt x="10" y="45"/>
                      </a:lnTo>
                      <a:lnTo>
                        <a:pt x="10" y="41"/>
                      </a:lnTo>
                      <a:lnTo>
                        <a:pt x="10" y="41"/>
                      </a:lnTo>
                      <a:lnTo>
                        <a:pt x="10" y="41"/>
                      </a:lnTo>
                      <a:lnTo>
                        <a:pt x="10" y="41"/>
                      </a:lnTo>
                      <a:lnTo>
                        <a:pt x="5" y="41"/>
                      </a:lnTo>
                      <a:lnTo>
                        <a:pt x="5" y="36"/>
                      </a:lnTo>
                      <a:lnTo>
                        <a:pt x="5" y="36"/>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7" name="Freeform 45">
                  <a:extLst>
                    <a:ext uri="{FF2B5EF4-FFF2-40B4-BE49-F238E27FC236}">
                      <a16:creationId xmlns:a16="http://schemas.microsoft.com/office/drawing/2014/main" id="{43B63D09-2D2E-4DB9-85E6-44BA719D504A}"/>
                    </a:ext>
                  </a:extLst>
                </p:cNvPr>
                <p:cNvSpPr>
                  <a:spLocks noEditPoints="1"/>
                </p:cNvSpPr>
                <p:nvPr/>
              </p:nvSpPr>
              <p:spPr bwMode="auto">
                <a:xfrm>
                  <a:off x="4443043" y="4296263"/>
                  <a:ext cx="314575" cy="713844"/>
                </a:xfrm>
                <a:custGeom>
                  <a:avLst/>
                  <a:gdLst>
                    <a:gd name="T0" fmla="*/ 40 w 104"/>
                    <a:gd name="T1" fmla="*/ 191 h 236"/>
                    <a:gd name="T2" fmla="*/ 40 w 104"/>
                    <a:gd name="T3" fmla="*/ 191 h 236"/>
                    <a:gd name="T4" fmla="*/ 40 w 104"/>
                    <a:gd name="T5" fmla="*/ 191 h 236"/>
                    <a:gd name="T6" fmla="*/ 40 w 104"/>
                    <a:gd name="T7" fmla="*/ 191 h 236"/>
                    <a:gd name="T8" fmla="*/ 36 w 104"/>
                    <a:gd name="T9" fmla="*/ 200 h 236"/>
                    <a:gd name="T10" fmla="*/ 36 w 104"/>
                    <a:gd name="T11" fmla="*/ 195 h 236"/>
                    <a:gd name="T12" fmla="*/ 36 w 104"/>
                    <a:gd name="T13" fmla="*/ 191 h 236"/>
                    <a:gd name="T14" fmla="*/ 40 w 104"/>
                    <a:gd name="T15" fmla="*/ 191 h 236"/>
                    <a:gd name="T16" fmla="*/ 40 w 104"/>
                    <a:gd name="T17" fmla="*/ 191 h 236"/>
                    <a:gd name="T18" fmla="*/ 40 w 104"/>
                    <a:gd name="T19" fmla="*/ 191 h 236"/>
                    <a:gd name="T20" fmla="*/ 68 w 104"/>
                    <a:gd name="T21" fmla="*/ 232 h 236"/>
                    <a:gd name="T22" fmla="*/ 63 w 104"/>
                    <a:gd name="T23" fmla="*/ 236 h 236"/>
                    <a:gd name="T24" fmla="*/ 63 w 104"/>
                    <a:gd name="T25" fmla="*/ 227 h 236"/>
                    <a:gd name="T26" fmla="*/ 54 w 104"/>
                    <a:gd name="T27" fmla="*/ 150 h 236"/>
                    <a:gd name="T28" fmla="*/ 54 w 104"/>
                    <a:gd name="T29" fmla="*/ 155 h 236"/>
                    <a:gd name="T30" fmla="*/ 50 w 104"/>
                    <a:gd name="T31" fmla="*/ 155 h 236"/>
                    <a:gd name="T32" fmla="*/ 50 w 104"/>
                    <a:gd name="T33" fmla="*/ 141 h 236"/>
                    <a:gd name="T34" fmla="*/ 54 w 104"/>
                    <a:gd name="T35" fmla="*/ 146 h 236"/>
                    <a:gd name="T36" fmla="*/ 40 w 104"/>
                    <a:gd name="T37" fmla="*/ 191 h 236"/>
                    <a:gd name="T38" fmla="*/ 40 w 104"/>
                    <a:gd name="T39" fmla="*/ 191 h 236"/>
                    <a:gd name="T40" fmla="*/ 104 w 104"/>
                    <a:gd name="T41" fmla="*/ 28 h 236"/>
                    <a:gd name="T42" fmla="*/ 95 w 104"/>
                    <a:gd name="T43" fmla="*/ 14 h 236"/>
                    <a:gd name="T44" fmla="*/ 86 w 104"/>
                    <a:gd name="T45" fmla="*/ 14 h 236"/>
                    <a:gd name="T46" fmla="*/ 86 w 104"/>
                    <a:gd name="T47" fmla="*/ 19 h 236"/>
                    <a:gd name="T48" fmla="*/ 72 w 104"/>
                    <a:gd name="T49" fmla="*/ 19 h 236"/>
                    <a:gd name="T50" fmla="*/ 63 w 104"/>
                    <a:gd name="T51" fmla="*/ 19 h 236"/>
                    <a:gd name="T52" fmla="*/ 63 w 104"/>
                    <a:gd name="T53" fmla="*/ 14 h 236"/>
                    <a:gd name="T54" fmla="*/ 59 w 104"/>
                    <a:gd name="T55" fmla="*/ 19 h 236"/>
                    <a:gd name="T56" fmla="*/ 54 w 104"/>
                    <a:gd name="T57" fmla="*/ 19 h 236"/>
                    <a:gd name="T58" fmla="*/ 36 w 104"/>
                    <a:gd name="T59" fmla="*/ 14 h 236"/>
                    <a:gd name="T60" fmla="*/ 9 w 104"/>
                    <a:gd name="T61" fmla="*/ 5 h 236"/>
                    <a:gd name="T62" fmla="*/ 4 w 104"/>
                    <a:gd name="T63" fmla="*/ 5 h 236"/>
                    <a:gd name="T64" fmla="*/ 4 w 104"/>
                    <a:gd name="T65" fmla="*/ 19 h 236"/>
                    <a:gd name="T66" fmla="*/ 13 w 104"/>
                    <a:gd name="T67" fmla="*/ 28 h 236"/>
                    <a:gd name="T68" fmla="*/ 27 w 104"/>
                    <a:gd name="T69" fmla="*/ 32 h 236"/>
                    <a:gd name="T70" fmla="*/ 36 w 104"/>
                    <a:gd name="T71" fmla="*/ 41 h 236"/>
                    <a:gd name="T72" fmla="*/ 50 w 104"/>
                    <a:gd name="T73" fmla="*/ 41 h 236"/>
                    <a:gd name="T74" fmla="*/ 54 w 104"/>
                    <a:gd name="T75" fmla="*/ 46 h 236"/>
                    <a:gd name="T76" fmla="*/ 59 w 104"/>
                    <a:gd name="T77" fmla="*/ 55 h 236"/>
                    <a:gd name="T78" fmla="*/ 59 w 104"/>
                    <a:gd name="T79" fmla="*/ 50 h 236"/>
                    <a:gd name="T80" fmla="*/ 59 w 104"/>
                    <a:gd name="T81" fmla="*/ 46 h 236"/>
                    <a:gd name="T82" fmla="*/ 59 w 104"/>
                    <a:gd name="T83" fmla="*/ 46 h 236"/>
                    <a:gd name="T84" fmla="*/ 59 w 104"/>
                    <a:gd name="T85" fmla="*/ 41 h 236"/>
                    <a:gd name="T86" fmla="*/ 59 w 104"/>
                    <a:gd name="T87" fmla="*/ 41 h 236"/>
                    <a:gd name="T88" fmla="*/ 63 w 104"/>
                    <a:gd name="T89" fmla="*/ 37 h 236"/>
                    <a:gd name="T90" fmla="*/ 63 w 104"/>
                    <a:gd name="T91" fmla="*/ 37 h 236"/>
                    <a:gd name="T92" fmla="*/ 77 w 104"/>
                    <a:gd name="T93" fmla="*/ 46 h 236"/>
                    <a:gd name="T94" fmla="*/ 90 w 104"/>
                    <a:gd name="T95" fmla="*/ 50 h 236"/>
                    <a:gd name="T96" fmla="*/ 90 w 104"/>
                    <a:gd name="T97" fmla="*/ 50 h 236"/>
                    <a:gd name="T98" fmla="*/ 90 w 104"/>
                    <a:gd name="T99" fmla="*/ 41 h 236"/>
                    <a:gd name="T100" fmla="*/ 90 w 104"/>
                    <a:gd name="T101" fmla="*/ 32 h 236"/>
                    <a:gd name="T102" fmla="*/ 95 w 104"/>
                    <a:gd name="T103" fmla="*/ 37 h 236"/>
                    <a:gd name="T104" fmla="*/ 99 w 104"/>
                    <a:gd name="T105" fmla="*/ 32 h 236"/>
                    <a:gd name="T106" fmla="*/ 104 w 104"/>
                    <a:gd name="T107" fmla="*/ 32 h 2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4" h="236">
                      <a:moveTo>
                        <a:pt x="40" y="191"/>
                      </a:moveTo>
                      <a:lnTo>
                        <a:pt x="40" y="191"/>
                      </a:lnTo>
                      <a:lnTo>
                        <a:pt x="40" y="191"/>
                      </a:lnTo>
                      <a:lnTo>
                        <a:pt x="40" y="191"/>
                      </a:lnTo>
                      <a:lnTo>
                        <a:pt x="40" y="191"/>
                      </a:lnTo>
                      <a:moveTo>
                        <a:pt x="40" y="191"/>
                      </a:moveTo>
                      <a:lnTo>
                        <a:pt x="40" y="191"/>
                      </a:lnTo>
                      <a:lnTo>
                        <a:pt x="40" y="191"/>
                      </a:lnTo>
                      <a:lnTo>
                        <a:pt x="40" y="191"/>
                      </a:lnTo>
                      <a:lnTo>
                        <a:pt x="40" y="191"/>
                      </a:lnTo>
                      <a:moveTo>
                        <a:pt x="40" y="191"/>
                      </a:moveTo>
                      <a:lnTo>
                        <a:pt x="40" y="191"/>
                      </a:lnTo>
                      <a:lnTo>
                        <a:pt x="40" y="191"/>
                      </a:lnTo>
                      <a:lnTo>
                        <a:pt x="40" y="195"/>
                      </a:lnTo>
                      <a:lnTo>
                        <a:pt x="36" y="200"/>
                      </a:lnTo>
                      <a:lnTo>
                        <a:pt x="36" y="200"/>
                      </a:lnTo>
                      <a:lnTo>
                        <a:pt x="36" y="200"/>
                      </a:lnTo>
                      <a:lnTo>
                        <a:pt x="36" y="195"/>
                      </a:lnTo>
                      <a:lnTo>
                        <a:pt x="36" y="191"/>
                      </a:lnTo>
                      <a:lnTo>
                        <a:pt x="36" y="191"/>
                      </a:lnTo>
                      <a:lnTo>
                        <a:pt x="36" y="191"/>
                      </a:lnTo>
                      <a:lnTo>
                        <a:pt x="36" y="191"/>
                      </a:lnTo>
                      <a:lnTo>
                        <a:pt x="40" y="186"/>
                      </a:lnTo>
                      <a:lnTo>
                        <a:pt x="40" y="191"/>
                      </a:lnTo>
                      <a:moveTo>
                        <a:pt x="40" y="191"/>
                      </a:moveTo>
                      <a:lnTo>
                        <a:pt x="40" y="191"/>
                      </a:lnTo>
                      <a:lnTo>
                        <a:pt x="40" y="191"/>
                      </a:lnTo>
                      <a:lnTo>
                        <a:pt x="40" y="191"/>
                      </a:lnTo>
                      <a:lnTo>
                        <a:pt x="40" y="191"/>
                      </a:lnTo>
                      <a:lnTo>
                        <a:pt x="40" y="191"/>
                      </a:lnTo>
                      <a:moveTo>
                        <a:pt x="68" y="227"/>
                      </a:moveTo>
                      <a:lnTo>
                        <a:pt x="68" y="227"/>
                      </a:lnTo>
                      <a:lnTo>
                        <a:pt x="68" y="232"/>
                      </a:lnTo>
                      <a:lnTo>
                        <a:pt x="68" y="236"/>
                      </a:lnTo>
                      <a:lnTo>
                        <a:pt x="63" y="236"/>
                      </a:lnTo>
                      <a:lnTo>
                        <a:pt x="63" y="236"/>
                      </a:lnTo>
                      <a:lnTo>
                        <a:pt x="59" y="232"/>
                      </a:lnTo>
                      <a:lnTo>
                        <a:pt x="59" y="232"/>
                      </a:lnTo>
                      <a:lnTo>
                        <a:pt x="63" y="227"/>
                      </a:lnTo>
                      <a:lnTo>
                        <a:pt x="68" y="227"/>
                      </a:lnTo>
                      <a:moveTo>
                        <a:pt x="54" y="150"/>
                      </a:moveTo>
                      <a:lnTo>
                        <a:pt x="54" y="150"/>
                      </a:lnTo>
                      <a:lnTo>
                        <a:pt x="59" y="150"/>
                      </a:lnTo>
                      <a:lnTo>
                        <a:pt x="59" y="155"/>
                      </a:lnTo>
                      <a:lnTo>
                        <a:pt x="54" y="155"/>
                      </a:lnTo>
                      <a:lnTo>
                        <a:pt x="54" y="155"/>
                      </a:lnTo>
                      <a:lnTo>
                        <a:pt x="54" y="155"/>
                      </a:lnTo>
                      <a:lnTo>
                        <a:pt x="50" y="155"/>
                      </a:lnTo>
                      <a:lnTo>
                        <a:pt x="45" y="150"/>
                      </a:lnTo>
                      <a:lnTo>
                        <a:pt x="45" y="146"/>
                      </a:lnTo>
                      <a:lnTo>
                        <a:pt x="50" y="141"/>
                      </a:lnTo>
                      <a:lnTo>
                        <a:pt x="50" y="141"/>
                      </a:lnTo>
                      <a:lnTo>
                        <a:pt x="54" y="141"/>
                      </a:lnTo>
                      <a:lnTo>
                        <a:pt x="54" y="146"/>
                      </a:lnTo>
                      <a:lnTo>
                        <a:pt x="54" y="146"/>
                      </a:lnTo>
                      <a:lnTo>
                        <a:pt x="54" y="150"/>
                      </a:lnTo>
                      <a:moveTo>
                        <a:pt x="40" y="191"/>
                      </a:moveTo>
                      <a:lnTo>
                        <a:pt x="40" y="191"/>
                      </a:lnTo>
                      <a:lnTo>
                        <a:pt x="40" y="191"/>
                      </a:lnTo>
                      <a:lnTo>
                        <a:pt x="40" y="191"/>
                      </a:lnTo>
                      <a:lnTo>
                        <a:pt x="40" y="191"/>
                      </a:lnTo>
                      <a:moveTo>
                        <a:pt x="104" y="28"/>
                      </a:moveTo>
                      <a:lnTo>
                        <a:pt x="104" y="28"/>
                      </a:lnTo>
                      <a:lnTo>
                        <a:pt x="104" y="28"/>
                      </a:lnTo>
                      <a:lnTo>
                        <a:pt x="99" y="14"/>
                      </a:lnTo>
                      <a:lnTo>
                        <a:pt x="95" y="14"/>
                      </a:lnTo>
                      <a:lnTo>
                        <a:pt x="90" y="14"/>
                      </a:lnTo>
                      <a:lnTo>
                        <a:pt x="86" y="14"/>
                      </a:lnTo>
                      <a:lnTo>
                        <a:pt x="86" y="14"/>
                      </a:lnTo>
                      <a:lnTo>
                        <a:pt x="86" y="14"/>
                      </a:lnTo>
                      <a:lnTo>
                        <a:pt x="86" y="19"/>
                      </a:lnTo>
                      <a:lnTo>
                        <a:pt x="86" y="19"/>
                      </a:lnTo>
                      <a:lnTo>
                        <a:pt x="77" y="14"/>
                      </a:lnTo>
                      <a:lnTo>
                        <a:pt x="77" y="19"/>
                      </a:lnTo>
                      <a:lnTo>
                        <a:pt x="72" y="19"/>
                      </a:lnTo>
                      <a:lnTo>
                        <a:pt x="72" y="19"/>
                      </a:lnTo>
                      <a:lnTo>
                        <a:pt x="63" y="19"/>
                      </a:lnTo>
                      <a:lnTo>
                        <a:pt x="63" y="19"/>
                      </a:lnTo>
                      <a:lnTo>
                        <a:pt x="63" y="19"/>
                      </a:lnTo>
                      <a:lnTo>
                        <a:pt x="63" y="19"/>
                      </a:lnTo>
                      <a:lnTo>
                        <a:pt x="63" y="14"/>
                      </a:lnTo>
                      <a:lnTo>
                        <a:pt x="63" y="14"/>
                      </a:lnTo>
                      <a:lnTo>
                        <a:pt x="59" y="19"/>
                      </a:lnTo>
                      <a:lnTo>
                        <a:pt x="59" y="19"/>
                      </a:lnTo>
                      <a:lnTo>
                        <a:pt x="59" y="19"/>
                      </a:lnTo>
                      <a:lnTo>
                        <a:pt x="54" y="19"/>
                      </a:lnTo>
                      <a:lnTo>
                        <a:pt x="54" y="19"/>
                      </a:lnTo>
                      <a:lnTo>
                        <a:pt x="50" y="19"/>
                      </a:lnTo>
                      <a:lnTo>
                        <a:pt x="40" y="14"/>
                      </a:lnTo>
                      <a:lnTo>
                        <a:pt x="36" y="14"/>
                      </a:lnTo>
                      <a:lnTo>
                        <a:pt x="13" y="5"/>
                      </a:lnTo>
                      <a:lnTo>
                        <a:pt x="13" y="5"/>
                      </a:lnTo>
                      <a:lnTo>
                        <a:pt x="9" y="5"/>
                      </a:lnTo>
                      <a:lnTo>
                        <a:pt x="9" y="0"/>
                      </a:lnTo>
                      <a:lnTo>
                        <a:pt x="9" y="5"/>
                      </a:lnTo>
                      <a:lnTo>
                        <a:pt x="4" y="5"/>
                      </a:lnTo>
                      <a:lnTo>
                        <a:pt x="0" y="10"/>
                      </a:lnTo>
                      <a:lnTo>
                        <a:pt x="4" y="10"/>
                      </a:lnTo>
                      <a:lnTo>
                        <a:pt x="4" y="19"/>
                      </a:lnTo>
                      <a:lnTo>
                        <a:pt x="4" y="19"/>
                      </a:lnTo>
                      <a:lnTo>
                        <a:pt x="9" y="23"/>
                      </a:lnTo>
                      <a:lnTo>
                        <a:pt x="13" y="28"/>
                      </a:lnTo>
                      <a:lnTo>
                        <a:pt x="22" y="32"/>
                      </a:lnTo>
                      <a:lnTo>
                        <a:pt x="22" y="32"/>
                      </a:lnTo>
                      <a:lnTo>
                        <a:pt x="27" y="32"/>
                      </a:lnTo>
                      <a:lnTo>
                        <a:pt x="31" y="37"/>
                      </a:lnTo>
                      <a:lnTo>
                        <a:pt x="36" y="41"/>
                      </a:lnTo>
                      <a:lnTo>
                        <a:pt x="36" y="41"/>
                      </a:lnTo>
                      <a:lnTo>
                        <a:pt x="40" y="41"/>
                      </a:lnTo>
                      <a:lnTo>
                        <a:pt x="45" y="41"/>
                      </a:lnTo>
                      <a:lnTo>
                        <a:pt x="50" y="41"/>
                      </a:lnTo>
                      <a:lnTo>
                        <a:pt x="50" y="46"/>
                      </a:lnTo>
                      <a:lnTo>
                        <a:pt x="54" y="46"/>
                      </a:lnTo>
                      <a:lnTo>
                        <a:pt x="54" y="46"/>
                      </a:lnTo>
                      <a:lnTo>
                        <a:pt x="59" y="50"/>
                      </a:lnTo>
                      <a:lnTo>
                        <a:pt x="59" y="55"/>
                      </a:lnTo>
                      <a:lnTo>
                        <a:pt x="59" y="55"/>
                      </a:lnTo>
                      <a:lnTo>
                        <a:pt x="59" y="55"/>
                      </a:lnTo>
                      <a:lnTo>
                        <a:pt x="59" y="50"/>
                      </a:lnTo>
                      <a:lnTo>
                        <a:pt x="59" y="50"/>
                      </a:lnTo>
                      <a:lnTo>
                        <a:pt x="59" y="50"/>
                      </a:lnTo>
                      <a:lnTo>
                        <a:pt x="59" y="46"/>
                      </a:lnTo>
                      <a:lnTo>
                        <a:pt x="59" y="46"/>
                      </a:lnTo>
                      <a:lnTo>
                        <a:pt x="59" y="46"/>
                      </a:lnTo>
                      <a:lnTo>
                        <a:pt x="59" y="46"/>
                      </a:lnTo>
                      <a:lnTo>
                        <a:pt x="59" y="46"/>
                      </a:lnTo>
                      <a:lnTo>
                        <a:pt x="59" y="41"/>
                      </a:lnTo>
                      <a:lnTo>
                        <a:pt x="59" y="41"/>
                      </a:lnTo>
                      <a:lnTo>
                        <a:pt x="59" y="41"/>
                      </a:lnTo>
                      <a:lnTo>
                        <a:pt x="59" y="37"/>
                      </a:lnTo>
                      <a:lnTo>
                        <a:pt x="59" y="37"/>
                      </a:lnTo>
                      <a:lnTo>
                        <a:pt x="59" y="41"/>
                      </a:lnTo>
                      <a:lnTo>
                        <a:pt x="59" y="41"/>
                      </a:lnTo>
                      <a:lnTo>
                        <a:pt x="59" y="41"/>
                      </a:lnTo>
                      <a:lnTo>
                        <a:pt x="63" y="37"/>
                      </a:lnTo>
                      <a:lnTo>
                        <a:pt x="63" y="37"/>
                      </a:lnTo>
                      <a:lnTo>
                        <a:pt x="63" y="37"/>
                      </a:lnTo>
                      <a:lnTo>
                        <a:pt x="63" y="37"/>
                      </a:lnTo>
                      <a:lnTo>
                        <a:pt x="68" y="37"/>
                      </a:lnTo>
                      <a:lnTo>
                        <a:pt x="77" y="41"/>
                      </a:lnTo>
                      <a:lnTo>
                        <a:pt x="77" y="46"/>
                      </a:lnTo>
                      <a:lnTo>
                        <a:pt x="81" y="46"/>
                      </a:lnTo>
                      <a:lnTo>
                        <a:pt x="81" y="46"/>
                      </a:lnTo>
                      <a:lnTo>
                        <a:pt x="90" y="50"/>
                      </a:lnTo>
                      <a:lnTo>
                        <a:pt x="90" y="50"/>
                      </a:lnTo>
                      <a:lnTo>
                        <a:pt x="90" y="50"/>
                      </a:lnTo>
                      <a:lnTo>
                        <a:pt x="90" y="50"/>
                      </a:lnTo>
                      <a:lnTo>
                        <a:pt x="90" y="46"/>
                      </a:lnTo>
                      <a:lnTo>
                        <a:pt x="90" y="46"/>
                      </a:lnTo>
                      <a:lnTo>
                        <a:pt x="90" y="41"/>
                      </a:lnTo>
                      <a:lnTo>
                        <a:pt x="90" y="37"/>
                      </a:lnTo>
                      <a:lnTo>
                        <a:pt x="90" y="37"/>
                      </a:lnTo>
                      <a:lnTo>
                        <a:pt x="90" y="32"/>
                      </a:lnTo>
                      <a:lnTo>
                        <a:pt x="95" y="37"/>
                      </a:lnTo>
                      <a:lnTo>
                        <a:pt x="95" y="37"/>
                      </a:lnTo>
                      <a:lnTo>
                        <a:pt x="95" y="37"/>
                      </a:lnTo>
                      <a:lnTo>
                        <a:pt x="99" y="37"/>
                      </a:lnTo>
                      <a:lnTo>
                        <a:pt x="99" y="37"/>
                      </a:lnTo>
                      <a:lnTo>
                        <a:pt x="99" y="32"/>
                      </a:lnTo>
                      <a:lnTo>
                        <a:pt x="99" y="32"/>
                      </a:lnTo>
                      <a:lnTo>
                        <a:pt x="99" y="32"/>
                      </a:lnTo>
                      <a:lnTo>
                        <a:pt x="104" y="32"/>
                      </a:lnTo>
                      <a:lnTo>
                        <a:pt x="104" y="28"/>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9" name="Freeform 47">
                  <a:extLst>
                    <a:ext uri="{FF2B5EF4-FFF2-40B4-BE49-F238E27FC236}">
                      <a16:creationId xmlns:a16="http://schemas.microsoft.com/office/drawing/2014/main" id="{3F94DD79-A346-4094-9875-2AE0B7D89216}"/>
                    </a:ext>
                  </a:extLst>
                </p:cNvPr>
                <p:cNvSpPr>
                  <a:spLocks/>
                </p:cNvSpPr>
                <p:nvPr/>
              </p:nvSpPr>
              <p:spPr bwMode="auto">
                <a:xfrm>
                  <a:off x="4195012" y="4269038"/>
                  <a:ext cx="314575" cy="317599"/>
                </a:xfrm>
                <a:custGeom>
                  <a:avLst/>
                  <a:gdLst>
                    <a:gd name="T0" fmla="*/ 77 w 104"/>
                    <a:gd name="T1" fmla="*/ 19 h 105"/>
                    <a:gd name="T2" fmla="*/ 86 w 104"/>
                    <a:gd name="T3" fmla="*/ 28 h 105"/>
                    <a:gd name="T4" fmla="*/ 95 w 104"/>
                    <a:gd name="T5" fmla="*/ 37 h 105"/>
                    <a:gd name="T6" fmla="*/ 104 w 104"/>
                    <a:gd name="T7" fmla="*/ 46 h 105"/>
                    <a:gd name="T8" fmla="*/ 100 w 104"/>
                    <a:gd name="T9" fmla="*/ 55 h 105"/>
                    <a:gd name="T10" fmla="*/ 91 w 104"/>
                    <a:gd name="T11" fmla="*/ 64 h 105"/>
                    <a:gd name="T12" fmla="*/ 82 w 104"/>
                    <a:gd name="T13" fmla="*/ 68 h 105"/>
                    <a:gd name="T14" fmla="*/ 73 w 104"/>
                    <a:gd name="T15" fmla="*/ 77 h 105"/>
                    <a:gd name="T16" fmla="*/ 54 w 104"/>
                    <a:gd name="T17" fmla="*/ 77 h 105"/>
                    <a:gd name="T18" fmla="*/ 50 w 104"/>
                    <a:gd name="T19" fmla="*/ 73 h 105"/>
                    <a:gd name="T20" fmla="*/ 41 w 104"/>
                    <a:gd name="T21" fmla="*/ 68 h 105"/>
                    <a:gd name="T22" fmla="*/ 41 w 104"/>
                    <a:gd name="T23" fmla="*/ 73 h 105"/>
                    <a:gd name="T24" fmla="*/ 36 w 104"/>
                    <a:gd name="T25" fmla="*/ 91 h 105"/>
                    <a:gd name="T26" fmla="*/ 36 w 104"/>
                    <a:gd name="T27" fmla="*/ 96 h 105"/>
                    <a:gd name="T28" fmla="*/ 36 w 104"/>
                    <a:gd name="T29" fmla="*/ 100 h 105"/>
                    <a:gd name="T30" fmla="*/ 32 w 104"/>
                    <a:gd name="T31" fmla="*/ 100 h 105"/>
                    <a:gd name="T32" fmla="*/ 27 w 104"/>
                    <a:gd name="T33" fmla="*/ 100 h 105"/>
                    <a:gd name="T34" fmla="*/ 23 w 104"/>
                    <a:gd name="T35" fmla="*/ 100 h 105"/>
                    <a:gd name="T36" fmla="*/ 18 w 104"/>
                    <a:gd name="T37" fmla="*/ 87 h 105"/>
                    <a:gd name="T38" fmla="*/ 14 w 104"/>
                    <a:gd name="T39" fmla="*/ 82 h 105"/>
                    <a:gd name="T40" fmla="*/ 9 w 104"/>
                    <a:gd name="T41" fmla="*/ 82 h 105"/>
                    <a:gd name="T42" fmla="*/ 9 w 104"/>
                    <a:gd name="T43" fmla="*/ 82 h 105"/>
                    <a:gd name="T44" fmla="*/ 9 w 104"/>
                    <a:gd name="T45" fmla="*/ 77 h 105"/>
                    <a:gd name="T46" fmla="*/ 9 w 104"/>
                    <a:gd name="T47" fmla="*/ 68 h 105"/>
                    <a:gd name="T48" fmla="*/ 9 w 104"/>
                    <a:gd name="T49" fmla="*/ 64 h 105"/>
                    <a:gd name="T50" fmla="*/ 9 w 104"/>
                    <a:gd name="T51" fmla="*/ 55 h 105"/>
                    <a:gd name="T52" fmla="*/ 5 w 104"/>
                    <a:gd name="T53" fmla="*/ 46 h 105"/>
                    <a:gd name="T54" fmla="*/ 0 w 104"/>
                    <a:gd name="T55" fmla="*/ 37 h 105"/>
                    <a:gd name="T56" fmla="*/ 5 w 104"/>
                    <a:gd name="T57" fmla="*/ 28 h 105"/>
                    <a:gd name="T58" fmla="*/ 5 w 104"/>
                    <a:gd name="T59" fmla="*/ 23 h 105"/>
                    <a:gd name="T60" fmla="*/ 9 w 104"/>
                    <a:gd name="T61" fmla="*/ 14 h 105"/>
                    <a:gd name="T62" fmla="*/ 9 w 104"/>
                    <a:gd name="T63" fmla="*/ 14 h 105"/>
                    <a:gd name="T64" fmla="*/ 14 w 104"/>
                    <a:gd name="T65" fmla="*/ 14 h 105"/>
                    <a:gd name="T66" fmla="*/ 23 w 104"/>
                    <a:gd name="T67" fmla="*/ 0 h 105"/>
                    <a:gd name="T68" fmla="*/ 32 w 104"/>
                    <a:gd name="T69" fmla="*/ 5 h 105"/>
                    <a:gd name="T70" fmla="*/ 32 w 104"/>
                    <a:gd name="T71" fmla="*/ 5 h 105"/>
                    <a:gd name="T72" fmla="*/ 32 w 104"/>
                    <a:gd name="T73" fmla="*/ 9 h 105"/>
                    <a:gd name="T74" fmla="*/ 41 w 104"/>
                    <a:gd name="T75" fmla="*/ 9 h 105"/>
                    <a:gd name="T76" fmla="*/ 45 w 104"/>
                    <a:gd name="T77" fmla="*/ 9 h 105"/>
                    <a:gd name="T78" fmla="*/ 50 w 104"/>
                    <a:gd name="T79" fmla="*/ 14 h 105"/>
                    <a:gd name="T80" fmla="*/ 50 w 104"/>
                    <a:gd name="T81" fmla="*/ 14 h 105"/>
                    <a:gd name="T82" fmla="*/ 59 w 104"/>
                    <a:gd name="T83" fmla="*/ 9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04" h="105">
                      <a:moveTo>
                        <a:pt x="73" y="14"/>
                      </a:moveTo>
                      <a:lnTo>
                        <a:pt x="73" y="14"/>
                      </a:lnTo>
                      <a:lnTo>
                        <a:pt x="77" y="19"/>
                      </a:lnTo>
                      <a:lnTo>
                        <a:pt x="82" y="19"/>
                      </a:lnTo>
                      <a:lnTo>
                        <a:pt x="86" y="19"/>
                      </a:lnTo>
                      <a:lnTo>
                        <a:pt x="86" y="28"/>
                      </a:lnTo>
                      <a:lnTo>
                        <a:pt x="86" y="28"/>
                      </a:lnTo>
                      <a:lnTo>
                        <a:pt x="91" y="32"/>
                      </a:lnTo>
                      <a:lnTo>
                        <a:pt x="95" y="37"/>
                      </a:lnTo>
                      <a:lnTo>
                        <a:pt x="104" y="41"/>
                      </a:lnTo>
                      <a:lnTo>
                        <a:pt x="104" y="41"/>
                      </a:lnTo>
                      <a:lnTo>
                        <a:pt x="104" y="46"/>
                      </a:lnTo>
                      <a:lnTo>
                        <a:pt x="104" y="50"/>
                      </a:lnTo>
                      <a:lnTo>
                        <a:pt x="100" y="55"/>
                      </a:lnTo>
                      <a:lnTo>
                        <a:pt x="100" y="55"/>
                      </a:lnTo>
                      <a:lnTo>
                        <a:pt x="100" y="59"/>
                      </a:lnTo>
                      <a:lnTo>
                        <a:pt x="100" y="59"/>
                      </a:lnTo>
                      <a:lnTo>
                        <a:pt x="91" y="64"/>
                      </a:lnTo>
                      <a:lnTo>
                        <a:pt x="86" y="64"/>
                      </a:lnTo>
                      <a:lnTo>
                        <a:pt x="86" y="68"/>
                      </a:lnTo>
                      <a:lnTo>
                        <a:pt x="82" y="68"/>
                      </a:lnTo>
                      <a:lnTo>
                        <a:pt x="82" y="73"/>
                      </a:lnTo>
                      <a:lnTo>
                        <a:pt x="77" y="73"/>
                      </a:lnTo>
                      <a:lnTo>
                        <a:pt x="73" y="77"/>
                      </a:lnTo>
                      <a:lnTo>
                        <a:pt x="59" y="77"/>
                      </a:lnTo>
                      <a:lnTo>
                        <a:pt x="54" y="77"/>
                      </a:lnTo>
                      <a:lnTo>
                        <a:pt x="54" y="77"/>
                      </a:lnTo>
                      <a:lnTo>
                        <a:pt x="50" y="77"/>
                      </a:lnTo>
                      <a:lnTo>
                        <a:pt x="50" y="73"/>
                      </a:lnTo>
                      <a:lnTo>
                        <a:pt x="50" y="73"/>
                      </a:lnTo>
                      <a:lnTo>
                        <a:pt x="45" y="73"/>
                      </a:lnTo>
                      <a:lnTo>
                        <a:pt x="41" y="68"/>
                      </a:lnTo>
                      <a:lnTo>
                        <a:pt x="41" y="68"/>
                      </a:lnTo>
                      <a:lnTo>
                        <a:pt x="41" y="68"/>
                      </a:lnTo>
                      <a:lnTo>
                        <a:pt x="41" y="73"/>
                      </a:lnTo>
                      <a:lnTo>
                        <a:pt x="41" y="73"/>
                      </a:lnTo>
                      <a:lnTo>
                        <a:pt x="36" y="82"/>
                      </a:lnTo>
                      <a:lnTo>
                        <a:pt x="36" y="87"/>
                      </a:lnTo>
                      <a:lnTo>
                        <a:pt x="36" y="91"/>
                      </a:lnTo>
                      <a:lnTo>
                        <a:pt x="36" y="91"/>
                      </a:lnTo>
                      <a:lnTo>
                        <a:pt x="36" y="96"/>
                      </a:lnTo>
                      <a:lnTo>
                        <a:pt x="36" y="96"/>
                      </a:lnTo>
                      <a:lnTo>
                        <a:pt x="36" y="96"/>
                      </a:lnTo>
                      <a:lnTo>
                        <a:pt x="36" y="96"/>
                      </a:lnTo>
                      <a:lnTo>
                        <a:pt x="36" y="100"/>
                      </a:lnTo>
                      <a:lnTo>
                        <a:pt x="36" y="100"/>
                      </a:lnTo>
                      <a:lnTo>
                        <a:pt x="36" y="100"/>
                      </a:lnTo>
                      <a:lnTo>
                        <a:pt x="32" y="100"/>
                      </a:lnTo>
                      <a:lnTo>
                        <a:pt x="32" y="105"/>
                      </a:lnTo>
                      <a:lnTo>
                        <a:pt x="32" y="105"/>
                      </a:lnTo>
                      <a:lnTo>
                        <a:pt x="27" y="100"/>
                      </a:lnTo>
                      <a:lnTo>
                        <a:pt x="27" y="100"/>
                      </a:lnTo>
                      <a:lnTo>
                        <a:pt x="23" y="100"/>
                      </a:lnTo>
                      <a:lnTo>
                        <a:pt x="23" y="100"/>
                      </a:lnTo>
                      <a:lnTo>
                        <a:pt x="23" y="96"/>
                      </a:lnTo>
                      <a:lnTo>
                        <a:pt x="23" y="96"/>
                      </a:lnTo>
                      <a:lnTo>
                        <a:pt x="18" y="87"/>
                      </a:lnTo>
                      <a:lnTo>
                        <a:pt x="18" y="87"/>
                      </a:lnTo>
                      <a:lnTo>
                        <a:pt x="18" y="82"/>
                      </a:lnTo>
                      <a:lnTo>
                        <a:pt x="14" y="82"/>
                      </a:lnTo>
                      <a:lnTo>
                        <a:pt x="14" y="82"/>
                      </a:lnTo>
                      <a:lnTo>
                        <a:pt x="9" y="87"/>
                      </a:lnTo>
                      <a:lnTo>
                        <a:pt x="9" y="82"/>
                      </a:lnTo>
                      <a:lnTo>
                        <a:pt x="9" y="82"/>
                      </a:lnTo>
                      <a:lnTo>
                        <a:pt x="9" y="82"/>
                      </a:lnTo>
                      <a:lnTo>
                        <a:pt x="9" y="82"/>
                      </a:lnTo>
                      <a:lnTo>
                        <a:pt x="9" y="77"/>
                      </a:lnTo>
                      <a:lnTo>
                        <a:pt x="9" y="77"/>
                      </a:lnTo>
                      <a:lnTo>
                        <a:pt x="9" y="77"/>
                      </a:lnTo>
                      <a:lnTo>
                        <a:pt x="9" y="73"/>
                      </a:lnTo>
                      <a:lnTo>
                        <a:pt x="9" y="73"/>
                      </a:lnTo>
                      <a:lnTo>
                        <a:pt x="9" y="68"/>
                      </a:lnTo>
                      <a:lnTo>
                        <a:pt x="9" y="68"/>
                      </a:lnTo>
                      <a:lnTo>
                        <a:pt x="9" y="64"/>
                      </a:lnTo>
                      <a:lnTo>
                        <a:pt x="9" y="64"/>
                      </a:lnTo>
                      <a:lnTo>
                        <a:pt x="9" y="59"/>
                      </a:lnTo>
                      <a:lnTo>
                        <a:pt x="9" y="55"/>
                      </a:lnTo>
                      <a:lnTo>
                        <a:pt x="9" y="55"/>
                      </a:lnTo>
                      <a:lnTo>
                        <a:pt x="9" y="50"/>
                      </a:lnTo>
                      <a:lnTo>
                        <a:pt x="5" y="46"/>
                      </a:lnTo>
                      <a:lnTo>
                        <a:pt x="5" y="46"/>
                      </a:lnTo>
                      <a:lnTo>
                        <a:pt x="5" y="41"/>
                      </a:lnTo>
                      <a:lnTo>
                        <a:pt x="5" y="41"/>
                      </a:lnTo>
                      <a:lnTo>
                        <a:pt x="0" y="37"/>
                      </a:lnTo>
                      <a:lnTo>
                        <a:pt x="0" y="32"/>
                      </a:lnTo>
                      <a:lnTo>
                        <a:pt x="0" y="32"/>
                      </a:lnTo>
                      <a:lnTo>
                        <a:pt x="5" y="28"/>
                      </a:lnTo>
                      <a:lnTo>
                        <a:pt x="5" y="28"/>
                      </a:lnTo>
                      <a:lnTo>
                        <a:pt x="5" y="28"/>
                      </a:lnTo>
                      <a:lnTo>
                        <a:pt x="5" y="23"/>
                      </a:lnTo>
                      <a:lnTo>
                        <a:pt x="5" y="23"/>
                      </a:lnTo>
                      <a:lnTo>
                        <a:pt x="5" y="23"/>
                      </a:lnTo>
                      <a:lnTo>
                        <a:pt x="9" y="14"/>
                      </a:lnTo>
                      <a:lnTo>
                        <a:pt x="9" y="14"/>
                      </a:lnTo>
                      <a:lnTo>
                        <a:pt x="9" y="14"/>
                      </a:lnTo>
                      <a:lnTo>
                        <a:pt x="9" y="14"/>
                      </a:lnTo>
                      <a:lnTo>
                        <a:pt x="14" y="14"/>
                      </a:lnTo>
                      <a:lnTo>
                        <a:pt x="14" y="14"/>
                      </a:lnTo>
                      <a:lnTo>
                        <a:pt x="14" y="14"/>
                      </a:lnTo>
                      <a:lnTo>
                        <a:pt x="18" y="5"/>
                      </a:lnTo>
                      <a:lnTo>
                        <a:pt x="23" y="0"/>
                      </a:lnTo>
                      <a:lnTo>
                        <a:pt x="23" y="0"/>
                      </a:lnTo>
                      <a:lnTo>
                        <a:pt x="23" y="0"/>
                      </a:lnTo>
                      <a:lnTo>
                        <a:pt x="27" y="0"/>
                      </a:lnTo>
                      <a:lnTo>
                        <a:pt x="32" y="5"/>
                      </a:lnTo>
                      <a:lnTo>
                        <a:pt x="32" y="5"/>
                      </a:lnTo>
                      <a:lnTo>
                        <a:pt x="32" y="5"/>
                      </a:lnTo>
                      <a:lnTo>
                        <a:pt x="32" y="5"/>
                      </a:lnTo>
                      <a:lnTo>
                        <a:pt x="32" y="5"/>
                      </a:lnTo>
                      <a:lnTo>
                        <a:pt x="32" y="9"/>
                      </a:lnTo>
                      <a:lnTo>
                        <a:pt x="32" y="9"/>
                      </a:lnTo>
                      <a:lnTo>
                        <a:pt x="32" y="9"/>
                      </a:lnTo>
                      <a:lnTo>
                        <a:pt x="41" y="9"/>
                      </a:lnTo>
                      <a:lnTo>
                        <a:pt x="41" y="9"/>
                      </a:lnTo>
                      <a:lnTo>
                        <a:pt x="45" y="9"/>
                      </a:lnTo>
                      <a:lnTo>
                        <a:pt x="45" y="9"/>
                      </a:lnTo>
                      <a:lnTo>
                        <a:pt x="45" y="9"/>
                      </a:lnTo>
                      <a:lnTo>
                        <a:pt x="45" y="9"/>
                      </a:lnTo>
                      <a:lnTo>
                        <a:pt x="50" y="9"/>
                      </a:lnTo>
                      <a:lnTo>
                        <a:pt x="50" y="14"/>
                      </a:lnTo>
                      <a:lnTo>
                        <a:pt x="50" y="14"/>
                      </a:lnTo>
                      <a:lnTo>
                        <a:pt x="50" y="14"/>
                      </a:lnTo>
                      <a:lnTo>
                        <a:pt x="50" y="14"/>
                      </a:lnTo>
                      <a:lnTo>
                        <a:pt x="54" y="14"/>
                      </a:lnTo>
                      <a:lnTo>
                        <a:pt x="54" y="14"/>
                      </a:lnTo>
                      <a:lnTo>
                        <a:pt x="59" y="9"/>
                      </a:lnTo>
                      <a:lnTo>
                        <a:pt x="68" y="14"/>
                      </a:lnTo>
                      <a:lnTo>
                        <a:pt x="73" y="1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0" name="Freeform 48">
                  <a:extLst>
                    <a:ext uri="{FF2B5EF4-FFF2-40B4-BE49-F238E27FC236}">
                      <a16:creationId xmlns:a16="http://schemas.microsoft.com/office/drawing/2014/main" id="{6F3DB728-9966-4A22-95B7-AAEF458E1040}"/>
                    </a:ext>
                  </a:extLst>
                </p:cNvPr>
                <p:cNvSpPr>
                  <a:spLocks/>
                </p:cNvSpPr>
                <p:nvPr/>
              </p:nvSpPr>
              <p:spPr bwMode="auto">
                <a:xfrm>
                  <a:off x="4703173" y="2514676"/>
                  <a:ext cx="384146" cy="629151"/>
                </a:xfrm>
                <a:custGeom>
                  <a:avLst/>
                  <a:gdLst>
                    <a:gd name="T0" fmla="*/ 18 w 127"/>
                    <a:gd name="T1" fmla="*/ 177 h 208"/>
                    <a:gd name="T2" fmla="*/ 18 w 127"/>
                    <a:gd name="T3" fmla="*/ 163 h 208"/>
                    <a:gd name="T4" fmla="*/ 27 w 127"/>
                    <a:gd name="T5" fmla="*/ 149 h 208"/>
                    <a:gd name="T6" fmla="*/ 36 w 127"/>
                    <a:gd name="T7" fmla="*/ 100 h 208"/>
                    <a:gd name="T8" fmla="*/ 32 w 127"/>
                    <a:gd name="T9" fmla="*/ 81 h 208"/>
                    <a:gd name="T10" fmla="*/ 13 w 127"/>
                    <a:gd name="T11" fmla="*/ 77 h 208"/>
                    <a:gd name="T12" fmla="*/ 4 w 127"/>
                    <a:gd name="T13" fmla="*/ 81 h 208"/>
                    <a:gd name="T14" fmla="*/ 0 w 127"/>
                    <a:gd name="T15" fmla="*/ 72 h 208"/>
                    <a:gd name="T16" fmla="*/ 0 w 127"/>
                    <a:gd name="T17" fmla="*/ 63 h 208"/>
                    <a:gd name="T18" fmla="*/ 9 w 127"/>
                    <a:gd name="T19" fmla="*/ 68 h 208"/>
                    <a:gd name="T20" fmla="*/ 27 w 127"/>
                    <a:gd name="T21" fmla="*/ 45 h 208"/>
                    <a:gd name="T22" fmla="*/ 32 w 127"/>
                    <a:gd name="T23" fmla="*/ 36 h 208"/>
                    <a:gd name="T24" fmla="*/ 23 w 127"/>
                    <a:gd name="T25" fmla="*/ 9 h 208"/>
                    <a:gd name="T26" fmla="*/ 32 w 127"/>
                    <a:gd name="T27" fmla="*/ 4 h 208"/>
                    <a:gd name="T28" fmla="*/ 36 w 127"/>
                    <a:gd name="T29" fmla="*/ 4 h 208"/>
                    <a:gd name="T30" fmla="*/ 63 w 127"/>
                    <a:gd name="T31" fmla="*/ 4 h 208"/>
                    <a:gd name="T32" fmla="*/ 72 w 127"/>
                    <a:gd name="T33" fmla="*/ 0 h 208"/>
                    <a:gd name="T34" fmla="*/ 81 w 127"/>
                    <a:gd name="T35" fmla="*/ 9 h 208"/>
                    <a:gd name="T36" fmla="*/ 86 w 127"/>
                    <a:gd name="T37" fmla="*/ 9 h 208"/>
                    <a:gd name="T38" fmla="*/ 91 w 127"/>
                    <a:gd name="T39" fmla="*/ 9 h 208"/>
                    <a:gd name="T40" fmla="*/ 100 w 127"/>
                    <a:gd name="T41" fmla="*/ 9 h 208"/>
                    <a:gd name="T42" fmla="*/ 109 w 127"/>
                    <a:gd name="T43" fmla="*/ 4 h 208"/>
                    <a:gd name="T44" fmla="*/ 118 w 127"/>
                    <a:gd name="T45" fmla="*/ 0 h 208"/>
                    <a:gd name="T46" fmla="*/ 122 w 127"/>
                    <a:gd name="T47" fmla="*/ 0 h 208"/>
                    <a:gd name="T48" fmla="*/ 122 w 127"/>
                    <a:gd name="T49" fmla="*/ 4 h 208"/>
                    <a:gd name="T50" fmla="*/ 122 w 127"/>
                    <a:gd name="T51" fmla="*/ 9 h 208"/>
                    <a:gd name="T52" fmla="*/ 127 w 127"/>
                    <a:gd name="T53" fmla="*/ 13 h 208"/>
                    <a:gd name="T54" fmla="*/ 122 w 127"/>
                    <a:gd name="T55" fmla="*/ 22 h 208"/>
                    <a:gd name="T56" fmla="*/ 122 w 127"/>
                    <a:gd name="T57" fmla="*/ 32 h 208"/>
                    <a:gd name="T58" fmla="*/ 113 w 127"/>
                    <a:gd name="T59" fmla="*/ 41 h 208"/>
                    <a:gd name="T60" fmla="*/ 113 w 127"/>
                    <a:gd name="T61" fmla="*/ 45 h 208"/>
                    <a:gd name="T62" fmla="*/ 113 w 127"/>
                    <a:gd name="T63" fmla="*/ 50 h 208"/>
                    <a:gd name="T64" fmla="*/ 113 w 127"/>
                    <a:gd name="T65" fmla="*/ 59 h 208"/>
                    <a:gd name="T66" fmla="*/ 113 w 127"/>
                    <a:gd name="T67" fmla="*/ 72 h 208"/>
                    <a:gd name="T68" fmla="*/ 118 w 127"/>
                    <a:gd name="T69" fmla="*/ 77 h 208"/>
                    <a:gd name="T70" fmla="*/ 113 w 127"/>
                    <a:gd name="T71" fmla="*/ 81 h 208"/>
                    <a:gd name="T72" fmla="*/ 109 w 127"/>
                    <a:gd name="T73" fmla="*/ 81 h 208"/>
                    <a:gd name="T74" fmla="*/ 113 w 127"/>
                    <a:gd name="T75" fmla="*/ 91 h 208"/>
                    <a:gd name="T76" fmla="*/ 109 w 127"/>
                    <a:gd name="T77" fmla="*/ 95 h 208"/>
                    <a:gd name="T78" fmla="*/ 109 w 127"/>
                    <a:gd name="T79" fmla="*/ 104 h 208"/>
                    <a:gd name="T80" fmla="*/ 109 w 127"/>
                    <a:gd name="T81" fmla="*/ 113 h 208"/>
                    <a:gd name="T82" fmla="*/ 104 w 127"/>
                    <a:gd name="T83" fmla="*/ 122 h 208"/>
                    <a:gd name="T84" fmla="*/ 95 w 127"/>
                    <a:gd name="T85" fmla="*/ 140 h 208"/>
                    <a:gd name="T86" fmla="*/ 100 w 127"/>
                    <a:gd name="T87" fmla="*/ 154 h 208"/>
                    <a:gd name="T88" fmla="*/ 104 w 127"/>
                    <a:gd name="T89" fmla="*/ 159 h 208"/>
                    <a:gd name="T90" fmla="*/ 109 w 127"/>
                    <a:gd name="T91" fmla="*/ 163 h 208"/>
                    <a:gd name="T92" fmla="*/ 109 w 127"/>
                    <a:gd name="T93" fmla="*/ 168 h 208"/>
                    <a:gd name="T94" fmla="*/ 109 w 127"/>
                    <a:gd name="T95" fmla="*/ 172 h 208"/>
                    <a:gd name="T96" fmla="*/ 104 w 127"/>
                    <a:gd name="T97" fmla="*/ 177 h 208"/>
                    <a:gd name="T98" fmla="*/ 109 w 127"/>
                    <a:gd name="T99" fmla="*/ 186 h 208"/>
                    <a:gd name="T100" fmla="*/ 109 w 127"/>
                    <a:gd name="T101" fmla="*/ 199 h 208"/>
                    <a:gd name="T102" fmla="*/ 100 w 127"/>
                    <a:gd name="T103" fmla="*/ 204 h 208"/>
                    <a:gd name="T104" fmla="*/ 86 w 127"/>
                    <a:gd name="T105" fmla="*/ 208 h 208"/>
                    <a:gd name="T106" fmla="*/ 72 w 127"/>
                    <a:gd name="T107" fmla="*/ 199 h 208"/>
                    <a:gd name="T108" fmla="*/ 63 w 127"/>
                    <a:gd name="T109" fmla="*/ 190 h 208"/>
                    <a:gd name="T110" fmla="*/ 50 w 127"/>
                    <a:gd name="T111" fmla="*/ 186 h 208"/>
                    <a:gd name="T112" fmla="*/ 41 w 127"/>
                    <a:gd name="T113" fmla="*/ 186 h 208"/>
                    <a:gd name="T114" fmla="*/ 32 w 127"/>
                    <a:gd name="T115" fmla="*/ 177 h 208"/>
                    <a:gd name="T116" fmla="*/ 27 w 127"/>
                    <a:gd name="T117" fmla="*/ 181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7" h="208">
                      <a:moveTo>
                        <a:pt x="27" y="181"/>
                      </a:moveTo>
                      <a:lnTo>
                        <a:pt x="27" y="181"/>
                      </a:lnTo>
                      <a:lnTo>
                        <a:pt x="18" y="177"/>
                      </a:lnTo>
                      <a:lnTo>
                        <a:pt x="18" y="177"/>
                      </a:lnTo>
                      <a:lnTo>
                        <a:pt x="18" y="177"/>
                      </a:lnTo>
                      <a:lnTo>
                        <a:pt x="18" y="172"/>
                      </a:lnTo>
                      <a:lnTo>
                        <a:pt x="18" y="168"/>
                      </a:lnTo>
                      <a:lnTo>
                        <a:pt x="18" y="163"/>
                      </a:lnTo>
                      <a:lnTo>
                        <a:pt x="23" y="159"/>
                      </a:lnTo>
                      <a:lnTo>
                        <a:pt x="23" y="159"/>
                      </a:lnTo>
                      <a:lnTo>
                        <a:pt x="27" y="154"/>
                      </a:lnTo>
                      <a:lnTo>
                        <a:pt x="27" y="149"/>
                      </a:lnTo>
                      <a:lnTo>
                        <a:pt x="32" y="140"/>
                      </a:lnTo>
                      <a:lnTo>
                        <a:pt x="36" y="131"/>
                      </a:lnTo>
                      <a:lnTo>
                        <a:pt x="36" y="109"/>
                      </a:lnTo>
                      <a:lnTo>
                        <a:pt x="36" y="100"/>
                      </a:lnTo>
                      <a:lnTo>
                        <a:pt x="36" y="95"/>
                      </a:lnTo>
                      <a:lnTo>
                        <a:pt x="32" y="91"/>
                      </a:lnTo>
                      <a:lnTo>
                        <a:pt x="32" y="86"/>
                      </a:lnTo>
                      <a:lnTo>
                        <a:pt x="32" y="81"/>
                      </a:lnTo>
                      <a:lnTo>
                        <a:pt x="27" y="77"/>
                      </a:lnTo>
                      <a:lnTo>
                        <a:pt x="23" y="77"/>
                      </a:lnTo>
                      <a:lnTo>
                        <a:pt x="18" y="77"/>
                      </a:lnTo>
                      <a:lnTo>
                        <a:pt x="13" y="77"/>
                      </a:lnTo>
                      <a:lnTo>
                        <a:pt x="13" y="81"/>
                      </a:lnTo>
                      <a:lnTo>
                        <a:pt x="13" y="81"/>
                      </a:lnTo>
                      <a:lnTo>
                        <a:pt x="13" y="81"/>
                      </a:lnTo>
                      <a:lnTo>
                        <a:pt x="4" y="81"/>
                      </a:lnTo>
                      <a:lnTo>
                        <a:pt x="4" y="81"/>
                      </a:lnTo>
                      <a:lnTo>
                        <a:pt x="4" y="77"/>
                      </a:lnTo>
                      <a:lnTo>
                        <a:pt x="0" y="77"/>
                      </a:lnTo>
                      <a:lnTo>
                        <a:pt x="0" y="72"/>
                      </a:lnTo>
                      <a:lnTo>
                        <a:pt x="0" y="72"/>
                      </a:lnTo>
                      <a:lnTo>
                        <a:pt x="0" y="72"/>
                      </a:lnTo>
                      <a:lnTo>
                        <a:pt x="0" y="68"/>
                      </a:lnTo>
                      <a:lnTo>
                        <a:pt x="0" y="63"/>
                      </a:lnTo>
                      <a:lnTo>
                        <a:pt x="0" y="63"/>
                      </a:lnTo>
                      <a:lnTo>
                        <a:pt x="4" y="68"/>
                      </a:lnTo>
                      <a:lnTo>
                        <a:pt x="9" y="68"/>
                      </a:lnTo>
                      <a:lnTo>
                        <a:pt x="9" y="68"/>
                      </a:lnTo>
                      <a:lnTo>
                        <a:pt x="18" y="68"/>
                      </a:lnTo>
                      <a:lnTo>
                        <a:pt x="18" y="63"/>
                      </a:lnTo>
                      <a:lnTo>
                        <a:pt x="27" y="45"/>
                      </a:lnTo>
                      <a:lnTo>
                        <a:pt x="27" y="45"/>
                      </a:lnTo>
                      <a:lnTo>
                        <a:pt x="27" y="41"/>
                      </a:lnTo>
                      <a:lnTo>
                        <a:pt x="27" y="41"/>
                      </a:lnTo>
                      <a:lnTo>
                        <a:pt x="32" y="36"/>
                      </a:lnTo>
                      <a:lnTo>
                        <a:pt x="32" y="36"/>
                      </a:lnTo>
                      <a:lnTo>
                        <a:pt x="32" y="18"/>
                      </a:lnTo>
                      <a:lnTo>
                        <a:pt x="32" y="18"/>
                      </a:lnTo>
                      <a:lnTo>
                        <a:pt x="27" y="9"/>
                      </a:lnTo>
                      <a:lnTo>
                        <a:pt x="23" y="9"/>
                      </a:lnTo>
                      <a:lnTo>
                        <a:pt x="23" y="9"/>
                      </a:lnTo>
                      <a:lnTo>
                        <a:pt x="27" y="9"/>
                      </a:lnTo>
                      <a:lnTo>
                        <a:pt x="27" y="9"/>
                      </a:lnTo>
                      <a:lnTo>
                        <a:pt x="32" y="4"/>
                      </a:lnTo>
                      <a:lnTo>
                        <a:pt x="32" y="4"/>
                      </a:lnTo>
                      <a:lnTo>
                        <a:pt x="32" y="4"/>
                      </a:lnTo>
                      <a:lnTo>
                        <a:pt x="36" y="4"/>
                      </a:lnTo>
                      <a:lnTo>
                        <a:pt x="36" y="4"/>
                      </a:lnTo>
                      <a:lnTo>
                        <a:pt x="41" y="4"/>
                      </a:lnTo>
                      <a:lnTo>
                        <a:pt x="41" y="4"/>
                      </a:lnTo>
                      <a:lnTo>
                        <a:pt x="59" y="4"/>
                      </a:lnTo>
                      <a:lnTo>
                        <a:pt x="63" y="4"/>
                      </a:lnTo>
                      <a:lnTo>
                        <a:pt x="63" y="0"/>
                      </a:lnTo>
                      <a:lnTo>
                        <a:pt x="68" y="0"/>
                      </a:lnTo>
                      <a:lnTo>
                        <a:pt x="68" y="0"/>
                      </a:lnTo>
                      <a:lnTo>
                        <a:pt x="72" y="0"/>
                      </a:lnTo>
                      <a:lnTo>
                        <a:pt x="72" y="0"/>
                      </a:lnTo>
                      <a:lnTo>
                        <a:pt x="72" y="4"/>
                      </a:lnTo>
                      <a:lnTo>
                        <a:pt x="77" y="4"/>
                      </a:lnTo>
                      <a:lnTo>
                        <a:pt x="81" y="9"/>
                      </a:lnTo>
                      <a:lnTo>
                        <a:pt x="81" y="9"/>
                      </a:lnTo>
                      <a:lnTo>
                        <a:pt x="86" y="9"/>
                      </a:lnTo>
                      <a:lnTo>
                        <a:pt x="86" y="9"/>
                      </a:lnTo>
                      <a:lnTo>
                        <a:pt x="86" y="9"/>
                      </a:lnTo>
                      <a:lnTo>
                        <a:pt x="86" y="9"/>
                      </a:lnTo>
                      <a:lnTo>
                        <a:pt x="91" y="9"/>
                      </a:lnTo>
                      <a:lnTo>
                        <a:pt x="91" y="9"/>
                      </a:lnTo>
                      <a:lnTo>
                        <a:pt x="91" y="9"/>
                      </a:lnTo>
                      <a:lnTo>
                        <a:pt x="95" y="9"/>
                      </a:lnTo>
                      <a:lnTo>
                        <a:pt x="95" y="9"/>
                      </a:lnTo>
                      <a:lnTo>
                        <a:pt x="100" y="9"/>
                      </a:lnTo>
                      <a:lnTo>
                        <a:pt x="100" y="9"/>
                      </a:lnTo>
                      <a:lnTo>
                        <a:pt x="100" y="9"/>
                      </a:lnTo>
                      <a:lnTo>
                        <a:pt x="104" y="4"/>
                      </a:lnTo>
                      <a:lnTo>
                        <a:pt x="104" y="4"/>
                      </a:lnTo>
                      <a:lnTo>
                        <a:pt x="109" y="4"/>
                      </a:lnTo>
                      <a:lnTo>
                        <a:pt x="109" y="0"/>
                      </a:lnTo>
                      <a:lnTo>
                        <a:pt x="109" y="0"/>
                      </a:lnTo>
                      <a:lnTo>
                        <a:pt x="113" y="0"/>
                      </a:lnTo>
                      <a:lnTo>
                        <a:pt x="118" y="0"/>
                      </a:lnTo>
                      <a:lnTo>
                        <a:pt x="122" y="0"/>
                      </a:lnTo>
                      <a:lnTo>
                        <a:pt x="122" y="0"/>
                      </a:lnTo>
                      <a:lnTo>
                        <a:pt x="122" y="0"/>
                      </a:lnTo>
                      <a:lnTo>
                        <a:pt x="122" y="0"/>
                      </a:lnTo>
                      <a:lnTo>
                        <a:pt x="122" y="4"/>
                      </a:lnTo>
                      <a:lnTo>
                        <a:pt x="122" y="4"/>
                      </a:lnTo>
                      <a:lnTo>
                        <a:pt x="122" y="4"/>
                      </a:lnTo>
                      <a:lnTo>
                        <a:pt x="122" y="4"/>
                      </a:lnTo>
                      <a:lnTo>
                        <a:pt x="122" y="4"/>
                      </a:lnTo>
                      <a:lnTo>
                        <a:pt x="122" y="4"/>
                      </a:lnTo>
                      <a:lnTo>
                        <a:pt x="122" y="4"/>
                      </a:lnTo>
                      <a:lnTo>
                        <a:pt x="122" y="9"/>
                      </a:lnTo>
                      <a:lnTo>
                        <a:pt x="122" y="9"/>
                      </a:lnTo>
                      <a:lnTo>
                        <a:pt x="127" y="9"/>
                      </a:lnTo>
                      <a:lnTo>
                        <a:pt x="127" y="13"/>
                      </a:lnTo>
                      <a:lnTo>
                        <a:pt x="127" y="13"/>
                      </a:lnTo>
                      <a:lnTo>
                        <a:pt x="127" y="18"/>
                      </a:lnTo>
                      <a:lnTo>
                        <a:pt x="122" y="18"/>
                      </a:lnTo>
                      <a:lnTo>
                        <a:pt x="122" y="18"/>
                      </a:lnTo>
                      <a:lnTo>
                        <a:pt x="122" y="22"/>
                      </a:lnTo>
                      <a:lnTo>
                        <a:pt x="122" y="22"/>
                      </a:lnTo>
                      <a:lnTo>
                        <a:pt x="122" y="27"/>
                      </a:lnTo>
                      <a:lnTo>
                        <a:pt x="122" y="27"/>
                      </a:lnTo>
                      <a:lnTo>
                        <a:pt x="122" y="32"/>
                      </a:lnTo>
                      <a:lnTo>
                        <a:pt x="118" y="32"/>
                      </a:lnTo>
                      <a:lnTo>
                        <a:pt x="118" y="36"/>
                      </a:lnTo>
                      <a:lnTo>
                        <a:pt x="118" y="36"/>
                      </a:lnTo>
                      <a:lnTo>
                        <a:pt x="113" y="41"/>
                      </a:lnTo>
                      <a:lnTo>
                        <a:pt x="113" y="41"/>
                      </a:lnTo>
                      <a:lnTo>
                        <a:pt x="113" y="41"/>
                      </a:lnTo>
                      <a:lnTo>
                        <a:pt x="118" y="41"/>
                      </a:lnTo>
                      <a:lnTo>
                        <a:pt x="113" y="45"/>
                      </a:lnTo>
                      <a:lnTo>
                        <a:pt x="113" y="45"/>
                      </a:lnTo>
                      <a:lnTo>
                        <a:pt x="113" y="45"/>
                      </a:lnTo>
                      <a:lnTo>
                        <a:pt x="113" y="50"/>
                      </a:lnTo>
                      <a:lnTo>
                        <a:pt x="113" y="50"/>
                      </a:lnTo>
                      <a:lnTo>
                        <a:pt x="113" y="54"/>
                      </a:lnTo>
                      <a:lnTo>
                        <a:pt x="113" y="54"/>
                      </a:lnTo>
                      <a:lnTo>
                        <a:pt x="113" y="54"/>
                      </a:lnTo>
                      <a:lnTo>
                        <a:pt x="113" y="59"/>
                      </a:lnTo>
                      <a:lnTo>
                        <a:pt x="113" y="63"/>
                      </a:lnTo>
                      <a:lnTo>
                        <a:pt x="113" y="68"/>
                      </a:lnTo>
                      <a:lnTo>
                        <a:pt x="113" y="68"/>
                      </a:lnTo>
                      <a:lnTo>
                        <a:pt x="113" y="72"/>
                      </a:lnTo>
                      <a:lnTo>
                        <a:pt x="113" y="72"/>
                      </a:lnTo>
                      <a:lnTo>
                        <a:pt x="118" y="77"/>
                      </a:lnTo>
                      <a:lnTo>
                        <a:pt x="118" y="77"/>
                      </a:lnTo>
                      <a:lnTo>
                        <a:pt x="118" y="77"/>
                      </a:lnTo>
                      <a:lnTo>
                        <a:pt x="113" y="81"/>
                      </a:lnTo>
                      <a:lnTo>
                        <a:pt x="113" y="81"/>
                      </a:lnTo>
                      <a:lnTo>
                        <a:pt x="113" y="81"/>
                      </a:lnTo>
                      <a:lnTo>
                        <a:pt x="113" y="81"/>
                      </a:lnTo>
                      <a:lnTo>
                        <a:pt x="109" y="81"/>
                      </a:lnTo>
                      <a:lnTo>
                        <a:pt x="109" y="81"/>
                      </a:lnTo>
                      <a:lnTo>
                        <a:pt x="109" y="81"/>
                      </a:lnTo>
                      <a:lnTo>
                        <a:pt x="109" y="81"/>
                      </a:lnTo>
                      <a:lnTo>
                        <a:pt x="109" y="86"/>
                      </a:lnTo>
                      <a:lnTo>
                        <a:pt x="109" y="86"/>
                      </a:lnTo>
                      <a:lnTo>
                        <a:pt x="109" y="86"/>
                      </a:lnTo>
                      <a:lnTo>
                        <a:pt x="113" y="91"/>
                      </a:lnTo>
                      <a:lnTo>
                        <a:pt x="113" y="91"/>
                      </a:lnTo>
                      <a:lnTo>
                        <a:pt x="113" y="91"/>
                      </a:lnTo>
                      <a:lnTo>
                        <a:pt x="113" y="91"/>
                      </a:lnTo>
                      <a:lnTo>
                        <a:pt x="109" y="95"/>
                      </a:lnTo>
                      <a:lnTo>
                        <a:pt x="109" y="95"/>
                      </a:lnTo>
                      <a:lnTo>
                        <a:pt x="109" y="100"/>
                      </a:lnTo>
                      <a:lnTo>
                        <a:pt x="109" y="104"/>
                      </a:lnTo>
                      <a:lnTo>
                        <a:pt x="109" y="104"/>
                      </a:lnTo>
                      <a:lnTo>
                        <a:pt x="113" y="104"/>
                      </a:lnTo>
                      <a:lnTo>
                        <a:pt x="113" y="109"/>
                      </a:lnTo>
                      <a:lnTo>
                        <a:pt x="113" y="109"/>
                      </a:lnTo>
                      <a:lnTo>
                        <a:pt x="109" y="113"/>
                      </a:lnTo>
                      <a:lnTo>
                        <a:pt x="109" y="113"/>
                      </a:lnTo>
                      <a:lnTo>
                        <a:pt x="104" y="118"/>
                      </a:lnTo>
                      <a:lnTo>
                        <a:pt x="104" y="122"/>
                      </a:lnTo>
                      <a:lnTo>
                        <a:pt x="104" y="122"/>
                      </a:lnTo>
                      <a:lnTo>
                        <a:pt x="100" y="127"/>
                      </a:lnTo>
                      <a:lnTo>
                        <a:pt x="100" y="136"/>
                      </a:lnTo>
                      <a:lnTo>
                        <a:pt x="95" y="140"/>
                      </a:lnTo>
                      <a:lnTo>
                        <a:pt x="95" y="140"/>
                      </a:lnTo>
                      <a:lnTo>
                        <a:pt x="95" y="145"/>
                      </a:lnTo>
                      <a:lnTo>
                        <a:pt x="100" y="149"/>
                      </a:lnTo>
                      <a:lnTo>
                        <a:pt x="100" y="154"/>
                      </a:lnTo>
                      <a:lnTo>
                        <a:pt x="100" y="154"/>
                      </a:lnTo>
                      <a:lnTo>
                        <a:pt x="100" y="154"/>
                      </a:lnTo>
                      <a:lnTo>
                        <a:pt x="104" y="159"/>
                      </a:lnTo>
                      <a:lnTo>
                        <a:pt x="104" y="159"/>
                      </a:lnTo>
                      <a:lnTo>
                        <a:pt x="104" y="159"/>
                      </a:lnTo>
                      <a:lnTo>
                        <a:pt x="104" y="159"/>
                      </a:lnTo>
                      <a:lnTo>
                        <a:pt x="104" y="159"/>
                      </a:lnTo>
                      <a:lnTo>
                        <a:pt x="109" y="163"/>
                      </a:lnTo>
                      <a:lnTo>
                        <a:pt x="109" y="163"/>
                      </a:lnTo>
                      <a:lnTo>
                        <a:pt x="109" y="163"/>
                      </a:lnTo>
                      <a:lnTo>
                        <a:pt x="109" y="168"/>
                      </a:lnTo>
                      <a:lnTo>
                        <a:pt x="109" y="168"/>
                      </a:lnTo>
                      <a:lnTo>
                        <a:pt x="109" y="168"/>
                      </a:lnTo>
                      <a:lnTo>
                        <a:pt x="109" y="168"/>
                      </a:lnTo>
                      <a:lnTo>
                        <a:pt x="109" y="168"/>
                      </a:lnTo>
                      <a:lnTo>
                        <a:pt x="109" y="172"/>
                      </a:lnTo>
                      <a:lnTo>
                        <a:pt x="109" y="172"/>
                      </a:lnTo>
                      <a:lnTo>
                        <a:pt x="109" y="172"/>
                      </a:lnTo>
                      <a:lnTo>
                        <a:pt x="104" y="177"/>
                      </a:lnTo>
                      <a:lnTo>
                        <a:pt x="104" y="177"/>
                      </a:lnTo>
                      <a:lnTo>
                        <a:pt x="104" y="177"/>
                      </a:lnTo>
                      <a:lnTo>
                        <a:pt x="104" y="181"/>
                      </a:lnTo>
                      <a:lnTo>
                        <a:pt x="109" y="181"/>
                      </a:lnTo>
                      <a:lnTo>
                        <a:pt x="109" y="181"/>
                      </a:lnTo>
                      <a:lnTo>
                        <a:pt x="109" y="186"/>
                      </a:lnTo>
                      <a:lnTo>
                        <a:pt x="109" y="186"/>
                      </a:lnTo>
                      <a:lnTo>
                        <a:pt x="109" y="186"/>
                      </a:lnTo>
                      <a:lnTo>
                        <a:pt x="109" y="190"/>
                      </a:lnTo>
                      <a:lnTo>
                        <a:pt x="109" y="199"/>
                      </a:lnTo>
                      <a:lnTo>
                        <a:pt x="104" y="199"/>
                      </a:lnTo>
                      <a:lnTo>
                        <a:pt x="104" y="199"/>
                      </a:lnTo>
                      <a:lnTo>
                        <a:pt x="100" y="199"/>
                      </a:lnTo>
                      <a:lnTo>
                        <a:pt x="100" y="204"/>
                      </a:lnTo>
                      <a:lnTo>
                        <a:pt x="95" y="204"/>
                      </a:lnTo>
                      <a:lnTo>
                        <a:pt x="86" y="208"/>
                      </a:lnTo>
                      <a:lnTo>
                        <a:pt x="86" y="208"/>
                      </a:lnTo>
                      <a:lnTo>
                        <a:pt x="86" y="208"/>
                      </a:lnTo>
                      <a:lnTo>
                        <a:pt x="81" y="208"/>
                      </a:lnTo>
                      <a:lnTo>
                        <a:pt x="77" y="204"/>
                      </a:lnTo>
                      <a:lnTo>
                        <a:pt x="77" y="204"/>
                      </a:lnTo>
                      <a:lnTo>
                        <a:pt x="72" y="199"/>
                      </a:lnTo>
                      <a:lnTo>
                        <a:pt x="72" y="195"/>
                      </a:lnTo>
                      <a:lnTo>
                        <a:pt x="72" y="195"/>
                      </a:lnTo>
                      <a:lnTo>
                        <a:pt x="63" y="190"/>
                      </a:lnTo>
                      <a:lnTo>
                        <a:pt x="63" y="190"/>
                      </a:lnTo>
                      <a:lnTo>
                        <a:pt x="59" y="190"/>
                      </a:lnTo>
                      <a:lnTo>
                        <a:pt x="50" y="190"/>
                      </a:lnTo>
                      <a:lnTo>
                        <a:pt x="50" y="190"/>
                      </a:lnTo>
                      <a:lnTo>
                        <a:pt x="50" y="186"/>
                      </a:lnTo>
                      <a:lnTo>
                        <a:pt x="45" y="186"/>
                      </a:lnTo>
                      <a:lnTo>
                        <a:pt x="45" y="186"/>
                      </a:lnTo>
                      <a:lnTo>
                        <a:pt x="45" y="186"/>
                      </a:lnTo>
                      <a:lnTo>
                        <a:pt x="41" y="186"/>
                      </a:lnTo>
                      <a:lnTo>
                        <a:pt x="41" y="186"/>
                      </a:lnTo>
                      <a:lnTo>
                        <a:pt x="36" y="181"/>
                      </a:lnTo>
                      <a:lnTo>
                        <a:pt x="32" y="177"/>
                      </a:lnTo>
                      <a:lnTo>
                        <a:pt x="32" y="177"/>
                      </a:lnTo>
                      <a:lnTo>
                        <a:pt x="32" y="177"/>
                      </a:lnTo>
                      <a:lnTo>
                        <a:pt x="27" y="177"/>
                      </a:lnTo>
                      <a:lnTo>
                        <a:pt x="27" y="177"/>
                      </a:lnTo>
                      <a:lnTo>
                        <a:pt x="27" y="181"/>
                      </a:lnTo>
                      <a:lnTo>
                        <a:pt x="27" y="181"/>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1" name="Freeform 49">
                  <a:extLst>
                    <a:ext uri="{FF2B5EF4-FFF2-40B4-BE49-F238E27FC236}">
                      <a16:creationId xmlns:a16="http://schemas.microsoft.com/office/drawing/2014/main" id="{229CD180-9621-43F6-9781-AB2F6F61CBD7}"/>
                    </a:ext>
                  </a:extLst>
                </p:cNvPr>
                <p:cNvSpPr>
                  <a:spLocks/>
                </p:cNvSpPr>
                <p:nvPr/>
              </p:nvSpPr>
              <p:spPr bwMode="auto">
                <a:xfrm>
                  <a:off x="4742496" y="2103309"/>
                  <a:ext cx="550507" cy="520259"/>
                </a:xfrm>
                <a:custGeom>
                  <a:avLst/>
                  <a:gdLst>
                    <a:gd name="T0" fmla="*/ 10 w 182"/>
                    <a:gd name="T1" fmla="*/ 140 h 172"/>
                    <a:gd name="T2" fmla="*/ 5 w 182"/>
                    <a:gd name="T3" fmla="*/ 122 h 172"/>
                    <a:gd name="T4" fmla="*/ 14 w 182"/>
                    <a:gd name="T5" fmla="*/ 109 h 172"/>
                    <a:gd name="T6" fmla="*/ 28 w 182"/>
                    <a:gd name="T7" fmla="*/ 104 h 172"/>
                    <a:gd name="T8" fmla="*/ 41 w 182"/>
                    <a:gd name="T9" fmla="*/ 95 h 172"/>
                    <a:gd name="T10" fmla="*/ 46 w 182"/>
                    <a:gd name="T11" fmla="*/ 72 h 172"/>
                    <a:gd name="T12" fmla="*/ 50 w 182"/>
                    <a:gd name="T13" fmla="*/ 68 h 172"/>
                    <a:gd name="T14" fmla="*/ 55 w 182"/>
                    <a:gd name="T15" fmla="*/ 68 h 172"/>
                    <a:gd name="T16" fmla="*/ 46 w 182"/>
                    <a:gd name="T17" fmla="*/ 54 h 172"/>
                    <a:gd name="T18" fmla="*/ 50 w 182"/>
                    <a:gd name="T19" fmla="*/ 45 h 172"/>
                    <a:gd name="T20" fmla="*/ 50 w 182"/>
                    <a:gd name="T21" fmla="*/ 36 h 172"/>
                    <a:gd name="T22" fmla="*/ 59 w 182"/>
                    <a:gd name="T23" fmla="*/ 45 h 172"/>
                    <a:gd name="T24" fmla="*/ 78 w 182"/>
                    <a:gd name="T25" fmla="*/ 41 h 172"/>
                    <a:gd name="T26" fmla="*/ 78 w 182"/>
                    <a:gd name="T27" fmla="*/ 54 h 172"/>
                    <a:gd name="T28" fmla="*/ 82 w 182"/>
                    <a:gd name="T29" fmla="*/ 81 h 172"/>
                    <a:gd name="T30" fmla="*/ 100 w 182"/>
                    <a:gd name="T31" fmla="*/ 86 h 172"/>
                    <a:gd name="T32" fmla="*/ 100 w 182"/>
                    <a:gd name="T33" fmla="*/ 72 h 172"/>
                    <a:gd name="T34" fmla="*/ 109 w 182"/>
                    <a:gd name="T35" fmla="*/ 72 h 172"/>
                    <a:gd name="T36" fmla="*/ 127 w 182"/>
                    <a:gd name="T37" fmla="*/ 86 h 172"/>
                    <a:gd name="T38" fmla="*/ 137 w 182"/>
                    <a:gd name="T39" fmla="*/ 68 h 172"/>
                    <a:gd name="T40" fmla="*/ 141 w 182"/>
                    <a:gd name="T41" fmla="*/ 54 h 172"/>
                    <a:gd name="T42" fmla="*/ 141 w 182"/>
                    <a:gd name="T43" fmla="*/ 41 h 172"/>
                    <a:gd name="T44" fmla="*/ 132 w 182"/>
                    <a:gd name="T45" fmla="*/ 36 h 172"/>
                    <a:gd name="T46" fmla="*/ 123 w 182"/>
                    <a:gd name="T47" fmla="*/ 45 h 172"/>
                    <a:gd name="T48" fmla="*/ 100 w 182"/>
                    <a:gd name="T49" fmla="*/ 50 h 172"/>
                    <a:gd name="T50" fmla="*/ 91 w 182"/>
                    <a:gd name="T51" fmla="*/ 41 h 172"/>
                    <a:gd name="T52" fmla="*/ 96 w 182"/>
                    <a:gd name="T53" fmla="*/ 27 h 172"/>
                    <a:gd name="T54" fmla="*/ 100 w 182"/>
                    <a:gd name="T55" fmla="*/ 18 h 172"/>
                    <a:gd name="T56" fmla="*/ 105 w 182"/>
                    <a:gd name="T57" fmla="*/ 4 h 172"/>
                    <a:gd name="T58" fmla="*/ 105 w 182"/>
                    <a:gd name="T59" fmla="*/ 0 h 172"/>
                    <a:gd name="T60" fmla="*/ 114 w 182"/>
                    <a:gd name="T61" fmla="*/ 4 h 172"/>
                    <a:gd name="T62" fmla="*/ 123 w 182"/>
                    <a:gd name="T63" fmla="*/ 9 h 172"/>
                    <a:gd name="T64" fmla="*/ 141 w 182"/>
                    <a:gd name="T65" fmla="*/ 22 h 172"/>
                    <a:gd name="T66" fmla="*/ 159 w 182"/>
                    <a:gd name="T67" fmla="*/ 18 h 172"/>
                    <a:gd name="T68" fmla="*/ 159 w 182"/>
                    <a:gd name="T69" fmla="*/ 22 h 172"/>
                    <a:gd name="T70" fmla="*/ 155 w 182"/>
                    <a:gd name="T71" fmla="*/ 41 h 172"/>
                    <a:gd name="T72" fmla="*/ 155 w 182"/>
                    <a:gd name="T73" fmla="*/ 54 h 172"/>
                    <a:gd name="T74" fmla="*/ 155 w 182"/>
                    <a:gd name="T75" fmla="*/ 81 h 172"/>
                    <a:gd name="T76" fmla="*/ 168 w 182"/>
                    <a:gd name="T77" fmla="*/ 131 h 172"/>
                    <a:gd name="T78" fmla="*/ 177 w 182"/>
                    <a:gd name="T79" fmla="*/ 131 h 172"/>
                    <a:gd name="T80" fmla="*/ 173 w 182"/>
                    <a:gd name="T81" fmla="*/ 145 h 172"/>
                    <a:gd name="T82" fmla="*/ 168 w 182"/>
                    <a:gd name="T83" fmla="*/ 149 h 172"/>
                    <a:gd name="T84" fmla="*/ 150 w 182"/>
                    <a:gd name="T85" fmla="*/ 154 h 172"/>
                    <a:gd name="T86" fmla="*/ 141 w 182"/>
                    <a:gd name="T87" fmla="*/ 154 h 172"/>
                    <a:gd name="T88" fmla="*/ 114 w 182"/>
                    <a:gd name="T89" fmla="*/ 172 h 172"/>
                    <a:gd name="T90" fmla="*/ 109 w 182"/>
                    <a:gd name="T91" fmla="*/ 158 h 172"/>
                    <a:gd name="T92" fmla="*/ 114 w 182"/>
                    <a:gd name="T93" fmla="*/ 149 h 172"/>
                    <a:gd name="T94" fmla="*/ 109 w 182"/>
                    <a:gd name="T95" fmla="*/ 140 h 172"/>
                    <a:gd name="T96" fmla="*/ 109 w 182"/>
                    <a:gd name="T97" fmla="*/ 140 h 172"/>
                    <a:gd name="T98" fmla="*/ 109 w 182"/>
                    <a:gd name="T99" fmla="*/ 136 h 172"/>
                    <a:gd name="T100" fmla="*/ 96 w 182"/>
                    <a:gd name="T101" fmla="*/ 140 h 172"/>
                    <a:gd name="T102" fmla="*/ 87 w 182"/>
                    <a:gd name="T103" fmla="*/ 145 h 172"/>
                    <a:gd name="T104" fmla="*/ 78 w 182"/>
                    <a:gd name="T105" fmla="*/ 145 h 172"/>
                    <a:gd name="T106" fmla="*/ 68 w 182"/>
                    <a:gd name="T107" fmla="*/ 145 h 172"/>
                    <a:gd name="T108" fmla="*/ 59 w 182"/>
                    <a:gd name="T109" fmla="*/ 136 h 172"/>
                    <a:gd name="T110" fmla="*/ 46 w 182"/>
                    <a:gd name="T111" fmla="*/ 140 h 172"/>
                    <a:gd name="T112" fmla="*/ 19 w 182"/>
                    <a:gd name="T113" fmla="*/ 140 h 1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2" h="172">
                      <a:moveTo>
                        <a:pt x="14" y="145"/>
                      </a:moveTo>
                      <a:lnTo>
                        <a:pt x="14" y="145"/>
                      </a:lnTo>
                      <a:lnTo>
                        <a:pt x="14" y="145"/>
                      </a:lnTo>
                      <a:lnTo>
                        <a:pt x="10" y="145"/>
                      </a:lnTo>
                      <a:lnTo>
                        <a:pt x="10" y="140"/>
                      </a:lnTo>
                      <a:lnTo>
                        <a:pt x="10" y="136"/>
                      </a:lnTo>
                      <a:lnTo>
                        <a:pt x="10" y="131"/>
                      </a:lnTo>
                      <a:lnTo>
                        <a:pt x="10" y="127"/>
                      </a:lnTo>
                      <a:lnTo>
                        <a:pt x="10" y="127"/>
                      </a:lnTo>
                      <a:lnTo>
                        <a:pt x="5" y="122"/>
                      </a:lnTo>
                      <a:lnTo>
                        <a:pt x="0" y="122"/>
                      </a:lnTo>
                      <a:lnTo>
                        <a:pt x="0" y="118"/>
                      </a:lnTo>
                      <a:lnTo>
                        <a:pt x="5" y="118"/>
                      </a:lnTo>
                      <a:lnTo>
                        <a:pt x="14" y="109"/>
                      </a:lnTo>
                      <a:lnTo>
                        <a:pt x="14" y="109"/>
                      </a:lnTo>
                      <a:lnTo>
                        <a:pt x="14" y="104"/>
                      </a:lnTo>
                      <a:lnTo>
                        <a:pt x="19" y="104"/>
                      </a:lnTo>
                      <a:lnTo>
                        <a:pt x="19" y="100"/>
                      </a:lnTo>
                      <a:lnTo>
                        <a:pt x="23" y="100"/>
                      </a:lnTo>
                      <a:lnTo>
                        <a:pt x="28" y="104"/>
                      </a:lnTo>
                      <a:lnTo>
                        <a:pt x="32" y="104"/>
                      </a:lnTo>
                      <a:lnTo>
                        <a:pt x="32" y="100"/>
                      </a:lnTo>
                      <a:lnTo>
                        <a:pt x="41" y="95"/>
                      </a:lnTo>
                      <a:lnTo>
                        <a:pt x="41" y="95"/>
                      </a:lnTo>
                      <a:lnTo>
                        <a:pt x="41" y="95"/>
                      </a:lnTo>
                      <a:lnTo>
                        <a:pt x="46" y="86"/>
                      </a:lnTo>
                      <a:lnTo>
                        <a:pt x="46" y="77"/>
                      </a:lnTo>
                      <a:lnTo>
                        <a:pt x="46" y="77"/>
                      </a:lnTo>
                      <a:lnTo>
                        <a:pt x="46" y="72"/>
                      </a:lnTo>
                      <a:lnTo>
                        <a:pt x="46" y="72"/>
                      </a:lnTo>
                      <a:lnTo>
                        <a:pt x="46" y="68"/>
                      </a:lnTo>
                      <a:lnTo>
                        <a:pt x="50" y="68"/>
                      </a:lnTo>
                      <a:lnTo>
                        <a:pt x="50" y="68"/>
                      </a:lnTo>
                      <a:lnTo>
                        <a:pt x="50" y="68"/>
                      </a:lnTo>
                      <a:lnTo>
                        <a:pt x="50" y="68"/>
                      </a:lnTo>
                      <a:lnTo>
                        <a:pt x="50" y="72"/>
                      </a:lnTo>
                      <a:lnTo>
                        <a:pt x="55" y="72"/>
                      </a:lnTo>
                      <a:lnTo>
                        <a:pt x="55" y="72"/>
                      </a:lnTo>
                      <a:lnTo>
                        <a:pt x="55" y="68"/>
                      </a:lnTo>
                      <a:lnTo>
                        <a:pt x="55" y="68"/>
                      </a:lnTo>
                      <a:lnTo>
                        <a:pt x="50" y="63"/>
                      </a:lnTo>
                      <a:lnTo>
                        <a:pt x="50" y="63"/>
                      </a:lnTo>
                      <a:lnTo>
                        <a:pt x="50" y="59"/>
                      </a:lnTo>
                      <a:lnTo>
                        <a:pt x="46" y="54"/>
                      </a:lnTo>
                      <a:lnTo>
                        <a:pt x="46" y="54"/>
                      </a:lnTo>
                      <a:lnTo>
                        <a:pt x="41" y="50"/>
                      </a:lnTo>
                      <a:lnTo>
                        <a:pt x="46" y="50"/>
                      </a:lnTo>
                      <a:lnTo>
                        <a:pt x="46" y="54"/>
                      </a:lnTo>
                      <a:lnTo>
                        <a:pt x="50" y="50"/>
                      </a:lnTo>
                      <a:lnTo>
                        <a:pt x="50" y="45"/>
                      </a:lnTo>
                      <a:lnTo>
                        <a:pt x="50" y="45"/>
                      </a:lnTo>
                      <a:lnTo>
                        <a:pt x="50" y="45"/>
                      </a:lnTo>
                      <a:lnTo>
                        <a:pt x="50" y="41"/>
                      </a:lnTo>
                      <a:lnTo>
                        <a:pt x="50" y="41"/>
                      </a:lnTo>
                      <a:lnTo>
                        <a:pt x="50" y="36"/>
                      </a:lnTo>
                      <a:lnTo>
                        <a:pt x="50" y="36"/>
                      </a:lnTo>
                      <a:lnTo>
                        <a:pt x="55" y="41"/>
                      </a:lnTo>
                      <a:lnTo>
                        <a:pt x="55" y="41"/>
                      </a:lnTo>
                      <a:lnTo>
                        <a:pt x="59" y="45"/>
                      </a:lnTo>
                      <a:lnTo>
                        <a:pt x="59" y="45"/>
                      </a:lnTo>
                      <a:lnTo>
                        <a:pt x="64" y="45"/>
                      </a:lnTo>
                      <a:lnTo>
                        <a:pt x="64" y="45"/>
                      </a:lnTo>
                      <a:lnTo>
                        <a:pt x="68" y="41"/>
                      </a:lnTo>
                      <a:lnTo>
                        <a:pt x="73" y="41"/>
                      </a:lnTo>
                      <a:lnTo>
                        <a:pt x="78" y="41"/>
                      </a:lnTo>
                      <a:lnTo>
                        <a:pt x="78" y="45"/>
                      </a:lnTo>
                      <a:lnTo>
                        <a:pt x="82" y="50"/>
                      </a:lnTo>
                      <a:lnTo>
                        <a:pt x="82" y="50"/>
                      </a:lnTo>
                      <a:lnTo>
                        <a:pt x="78" y="54"/>
                      </a:lnTo>
                      <a:lnTo>
                        <a:pt x="78" y="54"/>
                      </a:lnTo>
                      <a:lnTo>
                        <a:pt x="78" y="59"/>
                      </a:lnTo>
                      <a:lnTo>
                        <a:pt x="78" y="59"/>
                      </a:lnTo>
                      <a:lnTo>
                        <a:pt x="78" y="63"/>
                      </a:lnTo>
                      <a:lnTo>
                        <a:pt x="82" y="68"/>
                      </a:lnTo>
                      <a:lnTo>
                        <a:pt x="82" y="81"/>
                      </a:lnTo>
                      <a:lnTo>
                        <a:pt x="87" y="86"/>
                      </a:lnTo>
                      <a:lnTo>
                        <a:pt x="87" y="90"/>
                      </a:lnTo>
                      <a:lnTo>
                        <a:pt x="96" y="90"/>
                      </a:lnTo>
                      <a:lnTo>
                        <a:pt x="96" y="90"/>
                      </a:lnTo>
                      <a:lnTo>
                        <a:pt x="100" y="86"/>
                      </a:lnTo>
                      <a:lnTo>
                        <a:pt x="105" y="81"/>
                      </a:lnTo>
                      <a:lnTo>
                        <a:pt x="100" y="77"/>
                      </a:lnTo>
                      <a:lnTo>
                        <a:pt x="100" y="77"/>
                      </a:lnTo>
                      <a:lnTo>
                        <a:pt x="100" y="77"/>
                      </a:lnTo>
                      <a:lnTo>
                        <a:pt x="100" y="72"/>
                      </a:lnTo>
                      <a:lnTo>
                        <a:pt x="105" y="72"/>
                      </a:lnTo>
                      <a:lnTo>
                        <a:pt x="105" y="72"/>
                      </a:lnTo>
                      <a:lnTo>
                        <a:pt x="105" y="72"/>
                      </a:lnTo>
                      <a:lnTo>
                        <a:pt x="109" y="68"/>
                      </a:lnTo>
                      <a:lnTo>
                        <a:pt x="109" y="72"/>
                      </a:lnTo>
                      <a:lnTo>
                        <a:pt x="114" y="77"/>
                      </a:lnTo>
                      <a:lnTo>
                        <a:pt x="118" y="77"/>
                      </a:lnTo>
                      <a:lnTo>
                        <a:pt x="118" y="77"/>
                      </a:lnTo>
                      <a:lnTo>
                        <a:pt x="123" y="86"/>
                      </a:lnTo>
                      <a:lnTo>
                        <a:pt x="127" y="86"/>
                      </a:lnTo>
                      <a:lnTo>
                        <a:pt x="127" y="86"/>
                      </a:lnTo>
                      <a:lnTo>
                        <a:pt x="132" y="86"/>
                      </a:lnTo>
                      <a:lnTo>
                        <a:pt x="132" y="86"/>
                      </a:lnTo>
                      <a:lnTo>
                        <a:pt x="132" y="81"/>
                      </a:lnTo>
                      <a:lnTo>
                        <a:pt x="137" y="68"/>
                      </a:lnTo>
                      <a:lnTo>
                        <a:pt x="141" y="68"/>
                      </a:lnTo>
                      <a:lnTo>
                        <a:pt x="141" y="59"/>
                      </a:lnTo>
                      <a:lnTo>
                        <a:pt x="141" y="54"/>
                      </a:lnTo>
                      <a:lnTo>
                        <a:pt x="141" y="54"/>
                      </a:lnTo>
                      <a:lnTo>
                        <a:pt x="141" y="54"/>
                      </a:lnTo>
                      <a:lnTo>
                        <a:pt x="141" y="50"/>
                      </a:lnTo>
                      <a:lnTo>
                        <a:pt x="141" y="50"/>
                      </a:lnTo>
                      <a:lnTo>
                        <a:pt x="141" y="50"/>
                      </a:lnTo>
                      <a:lnTo>
                        <a:pt x="141" y="45"/>
                      </a:lnTo>
                      <a:lnTo>
                        <a:pt x="141" y="41"/>
                      </a:lnTo>
                      <a:lnTo>
                        <a:pt x="137" y="36"/>
                      </a:lnTo>
                      <a:lnTo>
                        <a:pt x="137" y="36"/>
                      </a:lnTo>
                      <a:lnTo>
                        <a:pt x="132" y="31"/>
                      </a:lnTo>
                      <a:lnTo>
                        <a:pt x="132" y="36"/>
                      </a:lnTo>
                      <a:lnTo>
                        <a:pt x="132" y="36"/>
                      </a:lnTo>
                      <a:lnTo>
                        <a:pt x="127" y="36"/>
                      </a:lnTo>
                      <a:lnTo>
                        <a:pt x="127" y="36"/>
                      </a:lnTo>
                      <a:lnTo>
                        <a:pt x="132" y="36"/>
                      </a:lnTo>
                      <a:lnTo>
                        <a:pt x="127" y="41"/>
                      </a:lnTo>
                      <a:lnTo>
                        <a:pt x="123" y="45"/>
                      </a:lnTo>
                      <a:lnTo>
                        <a:pt x="109" y="45"/>
                      </a:lnTo>
                      <a:lnTo>
                        <a:pt x="105" y="45"/>
                      </a:lnTo>
                      <a:lnTo>
                        <a:pt x="105" y="50"/>
                      </a:lnTo>
                      <a:lnTo>
                        <a:pt x="100" y="50"/>
                      </a:lnTo>
                      <a:lnTo>
                        <a:pt x="100" y="50"/>
                      </a:lnTo>
                      <a:lnTo>
                        <a:pt x="96" y="54"/>
                      </a:lnTo>
                      <a:lnTo>
                        <a:pt x="96" y="50"/>
                      </a:lnTo>
                      <a:lnTo>
                        <a:pt x="91" y="45"/>
                      </a:lnTo>
                      <a:lnTo>
                        <a:pt x="91" y="45"/>
                      </a:lnTo>
                      <a:lnTo>
                        <a:pt x="91" y="41"/>
                      </a:lnTo>
                      <a:lnTo>
                        <a:pt x="91" y="41"/>
                      </a:lnTo>
                      <a:lnTo>
                        <a:pt x="91" y="36"/>
                      </a:lnTo>
                      <a:lnTo>
                        <a:pt x="96" y="31"/>
                      </a:lnTo>
                      <a:lnTo>
                        <a:pt x="96" y="31"/>
                      </a:lnTo>
                      <a:lnTo>
                        <a:pt x="96" y="27"/>
                      </a:lnTo>
                      <a:lnTo>
                        <a:pt x="96" y="27"/>
                      </a:lnTo>
                      <a:lnTo>
                        <a:pt x="100" y="22"/>
                      </a:lnTo>
                      <a:lnTo>
                        <a:pt x="100" y="22"/>
                      </a:lnTo>
                      <a:lnTo>
                        <a:pt x="96" y="18"/>
                      </a:lnTo>
                      <a:lnTo>
                        <a:pt x="100" y="18"/>
                      </a:lnTo>
                      <a:lnTo>
                        <a:pt x="100" y="18"/>
                      </a:lnTo>
                      <a:lnTo>
                        <a:pt x="105" y="9"/>
                      </a:lnTo>
                      <a:lnTo>
                        <a:pt x="105" y="9"/>
                      </a:lnTo>
                      <a:lnTo>
                        <a:pt x="105" y="4"/>
                      </a:lnTo>
                      <a:lnTo>
                        <a:pt x="105" y="4"/>
                      </a:lnTo>
                      <a:lnTo>
                        <a:pt x="105" y="4"/>
                      </a:lnTo>
                      <a:lnTo>
                        <a:pt x="105" y="4"/>
                      </a:lnTo>
                      <a:lnTo>
                        <a:pt x="105" y="4"/>
                      </a:lnTo>
                      <a:lnTo>
                        <a:pt x="105" y="4"/>
                      </a:lnTo>
                      <a:lnTo>
                        <a:pt x="105" y="0"/>
                      </a:lnTo>
                      <a:lnTo>
                        <a:pt x="109" y="0"/>
                      </a:lnTo>
                      <a:lnTo>
                        <a:pt x="109" y="0"/>
                      </a:lnTo>
                      <a:lnTo>
                        <a:pt x="109" y="4"/>
                      </a:lnTo>
                      <a:lnTo>
                        <a:pt x="114" y="4"/>
                      </a:lnTo>
                      <a:lnTo>
                        <a:pt x="114" y="4"/>
                      </a:lnTo>
                      <a:lnTo>
                        <a:pt x="114" y="4"/>
                      </a:lnTo>
                      <a:lnTo>
                        <a:pt x="114" y="4"/>
                      </a:lnTo>
                      <a:lnTo>
                        <a:pt x="118" y="4"/>
                      </a:lnTo>
                      <a:lnTo>
                        <a:pt x="118" y="4"/>
                      </a:lnTo>
                      <a:lnTo>
                        <a:pt x="123" y="9"/>
                      </a:lnTo>
                      <a:lnTo>
                        <a:pt x="127" y="9"/>
                      </a:lnTo>
                      <a:lnTo>
                        <a:pt x="132" y="13"/>
                      </a:lnTo>
                      <a:lnTo>
                        <a:pt x="132" y="18"/>
                      </a:lnTo>
                      <a:lnTo>
                        <a:pt x="137" y="22"/>
                      </a:lnTo>
                      <a:lnTo>
                        <a:pt x="141" y="22"/>
                      </a:lnTo>
                      <a:lnTo>
                        <a:pt x="146" y="22"/>
                      </a:lnTo>
                      <a:lnTo>
                        <a:pt x="150" y="22"/>
                      </a:lnTo>
                      <a:lnTo>
                        <a:pt x="155" y="22"/>
                      </a:lnTo>
                      <a:lnTo>
                        <a:pt x="155" y="18"/>
                      </a:lnTo>
                      <a:lnTo>
                        <a:pt x="159" y="18"/>
                      </a:lnTo>
                      <a:lnTo>
                        <a:pt x="159" y="13"/>
                      </a:lnTo>
                      <a:lnTo>
                        <a:pt x="159" y="13"/>
                      </a:lnTo>
                      <a:lnTo>
                        <a:pt x="159" y="18"/>
                      </a:lnTo>
                      <a:lnTo>
                        <a:pt x="159" y="18"/>
                      </a:lnTo>
                      <a:lnTo>
                        <a:pt x="159" y="22"/>
                      </a:lnTo>
                      <a:lnTo>
                        <a:pt x="159" y="22"/>
                      </a:lnTo>
                      <a:lnTo>
                        <a:pt x="159" y="22"/>
                      </a:lnTo>
                      <a:lnTo>
                        <a:pt x="159" y="27"/>
                      </a:lnTo>
                      <a:lnTo>
                        <a:pt x="159" y="36"/>
                      </a:lnTo>
                      <a:lnTo>
                        <a:pt x="155" y="41"/>
                      </a:lnTo>
                      <a:lnTo>
                        <a:pt x="155" y="41"/>
                      </a:lnTo>
                      <a:lnTo>
                        <a:pt x="155" y="50"/>
                      </a:lnTo>
                      <a:lnTo>
                        <a:pt x="155" y="50"/>
                      </a:lnTo>
                      <a:lnTo>
                        <a:pt x="155" y="50"/>
                      </a:lnTo>
                      <a:lnTo>
                        <a:pt x="155" y="54"/>
                      </a:lnTo>
                      <a:lnTo>
                        <a:pt x="155" y="54"/>
                      </a:lnTo>
                      <a:lnTo>
                        <a:pt x="155" y="59"/>
                      </a:lnTo>
                      <a:lnTo>
                        <a:pt x="155" y="72"/>
                      </a:lnTo>
                      <a:lnTo>
                        <a:pt x="155" y="77"/>
                      </a:lnTo>
                      <a:lnTo>
                        <a:pt x="155" y="81"/>
                      </a:lnTo>
                      <a:lnTo>
                        <a:pt x="159" y="104"/>
                      </a:lnTo>
                      <a:lnTo>
                        <a:pt x="164" y="122"/>
                      </a:lnTo>
                      <a:lnTo>
                        <a:pt x="164" y="122"/>
                      </a:lnTo>
                      <a:lnTo>
                        <a:pt x="164" y="127"/>
                      </a:lnTo>
                      <a:lnTo>
                        <a:pt x="168" y="131"/>
                      </a:lnTo>
                      <a:lnTo>
                        <a:pt x="168" y="131"/>
                      </a:lnTo>
                      <a:lnTo>
                        <a:pt x="173" y="127"/>
                      </a:lnTo>
                      <a:lnTo>
                        <a:pt x="173" y="127"/>
                      </a:lnTo>
                      <a:lnTo>
                        <a:pt x="173" y="127"/>
                      </a:lnTo>
                      <a:lnTo>
                        <a:pt x="177" y="131"/>
                      </a:lnTo>
                      <a:lnTo>
                        <a:pt x="182" y="140"/>
                      </a:lnTo>
                      <a:lnTo>
                        <a:pt x="182" y="140"/>
                      </a:lnTo>
                      <a:lnTo>
                        <a:pt x="173" y="145"/>
                      </a:lnTo>
                      <a:lnTo>
                        <a:pt x="173" y="145"/>
                      </a:lnTo>
                      <a:lnTo>
                        <a:pt x="173" y="145"/>
                      </a:lnTo>
                      <a:lnTo>
                        <a:pt x="173" y="149"/>
                      </a:lnTo>
                      <a:lnTo>
                        <a:pt x="173" y="149"/>
                      </a:lnTo>
                      <a:lnTo>
                        <a:pt x="173" y="149"/>
                      </a:lnTo>
                      <a:lnTo>
                        <a:pt x="168" y="149"/>
                      </a:lnTo>
                      <a:lnTo>
                        <a:pt x="168" y="149"/>
                      </a:lnTo>
                      <a:lnTo>
                        <a:pt x="164" y="149"/>
                      </a:lnTo>
                      <a:lnTo>
                        <a:pt x="164" y="149"/>
                      </a:lnTo>
                      <a:lnTo>
                        <a:pt x="159" y="149"/>
                      </a:lnTo>
                      <a:lnTo>
                        <a:pt x="155" y="154"/>
                      </a:lnTo>
                      <a:lnTo>
                        <a:pt x="150" y="154"/>
                      </a:lnTo>
                      <a:lnTo>
                        <a:pt x="150" y="154"/>
                      </a:lnTo>
                      <a:lnTo>
                        <a:pt x="150" y="154"/>
                      </a:lnTo>
                      <a:lnTo>
                        <a:pt x="146" y="149"/>
                      </a:lnTo>
                      <a:lnTo>
                        <a:pt x="146" y="149"/>
                      </a:lnTo>
                      <a:lnTo>
                        <a:pt x="141" y="154"/>
                      </a:lnTo>
                      <a:lnTo>
                        <a:pt x="123" y="163"/>
                      </a:lnTo>
                      <a:lnTo>
                        <a:pt x="118" y="168"/>
                      </a:lnTo>
                      <a:lnTo>
                        <a:pt x="118" y="172"/>
                      </a:lnTo>
                      <a:lnTo>
                        <a:pt x="118" y="172"/>
                      </a:lnTo>
                      <a:lnTo>
                        <a:pt x="114" y="172"/>
                      </a:lnTo>
                      <a:lnTo>
                        <a:pt x="114" y="168"/>
                      </a:lnTo>
                      <a:lnTo>
                        <a:pt x="109" y="168"/>
                      </a:lnTo>
                      <a:lnTo>
                        <a:pt x="109" y="163"/>
                      </a:lnTo>
                      <a:lnTo>
                        <a:pt x="109" y="163"/>
                      </a:lnTo>
                      <a:lnTo>
                        <a:pt x="109" y="158"/>
                      </a:lnTo>
                      <a:lnTo>
                        <a:pt x="109" y="158"/>
                      </a:lnTo>
                      <a:lnTo>
                        <a:pt x="109" y="154"/>
                      </a:lnTo>
                      <a:lnTo>
                        <a:pt x="109" y="154"/>
                      </a:lnTo>
                      <a:lnTo>
                        <a:pt x="114" y="154"/>
                      </a:lnTo>
                      <a:lnTo>
                        <a:pt x="114" y="149"/>
                      </a:lnTo>
                      <a:lnTo>
                        <a:pt x="114" y="149"/>
                      </a:lnTo>
                      <a:lnTo>
                        <a:pt x="114" y="145"/>
                      </a:lnTo>
                      <a:lnTo>
                        <a:pt x="109" y="145"/>
                      </a:lnTo>
                      <a:lnTo>
                        <a:pt x="109" y="145"/>
                      </a:lnTo>
                      <a:lnTo>
                        <a:pt x="109" y="140"/>
                      </a:lnTo>
                      <a:lnTo>
                        <a:pt x="109" y="140"/>
                      </a:lnTo>
                      <a:lnTo>
                        <a:pt x="109" y="140"/>
                      </a:lnTo>
                      <a:lnTo>
                        <a:pt x="109" y="140"/>
                      </a:lnTo>
                      <a:lnTo>
                        <a:pt x="109" y="140"/>
                      </a:lnTo>
                      <a:lnTo>
                        <a:pt x="109" y="140"/>
                      </a:lnTo>
                      <a:lnTo>
                        <a:pt x="109" y="140"/>
                      </a:lnTo>
                      <a:lnTo>
                        <a:pt x="109" y="136"/>
                      </a:lnTo>
                      <a:lnTo>
                        <a:pt x="109" y="136"/>
                      </a:lnTo>
                      <a:lnTo>
                        <a:pt x="109" y="136"/>
                      </a:lnTo>
                      <a:lnTo>
                        <a:pt x="109" y="136"/>
                      </a:lnTo>
                      <a:lnTo>
                        <a:pt x="105" y="136"/>
                      </a:lnTo>
                      <a:lnTo>
                        <a:pt x="100" y="136"/>
                      </a:lnTo>
                      <a:lnTo>
                        <a:pt x="96" y="136"/>
                      </a:lnTo>
                      <a:lnTo>
                        <a:pt x="96" y="136"/>
                      </a:lnTo>
                      <a:lnTo>
                        <a:pt x="96" y="140"/>
                      </a:lnTo>
                      <a:lnTo>
                        <a:pt x="91" y="140"/>
                      </a:lnTo>
                      <a:lnTo>
                        <a:pt x="91" y="140"/>
                      </a:lnTo>
                      <a:lnTo>
                        <a:pt x="87" y="145"/>
                      </a:lnTo>
                      <a:lnTo>
                        <a:pt x="87" y="145"/>
                      </a:lnTo>
                      <a:lnTo>
                        <a:pt x="87" y="145"/>
                      </a:lnTo>
                      <a:lnTo>
                        <a:pt x="82" y="145"/>
                      </a:lnTo>
                      <a:lnTo>
                        <a:pt x="82" y="145"/>
                      </a:lnTo>
                      <a:lnTo>
                        <a:pt x="78" y="145"/>
                      </a:lnTo>
                      <a:lnTo>
                        <a:pt x="78" y="145"/>
                      </a:lnTo>
                      <a:lnTo>
                        <a:pt x="78" y="145"/>
                      </a:lnTo>
                      <a:lnTo>
                        <a:pt x="73" y="145"/>
                      </a:lnTo>
                      <a:lnTo>
                        <a:pt x="73" y="145"/>
                      </a:lnTo>
                      <a:lnTo>
                        <a:pt x="73" y="145"/>
                      </a:lnTo>
                      <a:lnTo>
                        <a:pt x="73" y="145"/>
                      </a:lnTo>
                      <a:lnTo>
                        <a:pt x="68" y="145"/>
                      </a:lnTo>
                      <a:lnTo>
                        <a:pt x="68" y="145"/>
                      </a:lnTo>
                      <a:lnTo>
                        <a:pt x="64" y="140"/>
                      </a:lnTo>
                      <a:lnTo>
                        <a:pt x="59" y="140"/>
                      </a:lnTo>
                      <a:lnTo>
                        <a:pt x="59" y="136"/>
                      </a:lnTo>
                      <a:lnTo>
                        <a:pt x="59" y="136"/>
                      </a:lnTo>
                      <a:lnTo>
                        <a:pt x="55" y="136"/>
                      </a:lnTo>
                      <a:lnTo>
                        <a:pt x="55" y="136"/>
                      </a:lnTo>
                      <a:lnTo>
                        <a:pt x="50" y="136"/>
                      </a:lnTo>
                      <a:lnTo>
                        <a:pt x="50" y="140"/>
                      </a:lnTo>
                      <a:lnTo>
                        <a:pt x="46" y="140"/>
                      </a:lnTo>
                      <a:lnTo>
                        <a:pt x="28" y="140"/>
                      </a:lnTo>
                      <a:lnTo>
                        <a:pt x="28" y="140"/>
                      </a:lnTo>
                      <a:lnTo>
                        <a:pt x="23" y="140"/>
                      </a:lnTo>
                      <a:lnTo>
                        <a:pt x="23" y="140"/>
                      </a:lnTo>
                      <a:lnTo>
                        <a:pt x="19" y="140"/>
                      </a:lnTo>
                      <a:lnTo>
                        <a:pt x="19" y="140"/>
                      </a:lnTo>
                      <a:lnTo>
                        <a:pt x="19" y="140"/>
                      </a:lnTo>
                      <a:lnTo>
                        <a:pt x="14" y="145"/>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2" name="Freeform 50">
                  <a:extLst>
                    <a:ext uri="{FF2B5EF4-FFF2-40B4-BE49-F238E27FC236}">
                      <a16:creationId xmlns:a16="http://schemas.microsoft.com/office/drawing/2014/main" id="{E3AD5A13-F2F8-4B70-92D2-E18544AB3E39}"/>
                    </a:ext>
                  </a:extLst>
                </p:cNvPr>
                <p:cNvSpPr>
                  <a:spLocks/>
                </p:cNvSpPr>
                <p:nvPr/>
              </p:nvSpPr>
              <p:spPr bwMode="auto">
                <a:xfrm>
                  <a:off x="4524713" y="3500749"/>
                  <a:ext cx="589830" cy="453714"/>
                </a:xfrm>
                <a:custGeom>
                  <a:avLst/>
                  <a:gdLst>
                    <a:gd name="T0" fmla="*/ 186 w 195"/>
                    <a:gd name="T1" fmla="*/ 9 h 150"/>
                    <a:gd name="T2" fmla="*/ 195 w 195"/>
                    <a:gd name="T3" fmla="*/ 28 h 150"/>
                    <a:gd name="T4" fmla="*/ 195 w 195"/>
                    <a:gd name="T5" fmla="*/ 32 h 150"/>
                    <a:gd name="T6" fmla="*/ 195 w 195"/>
                    <a:gd name="T7" fmla="*/ 37 h 150"/>
                    <a:gd name="T8" fmla="*/ 195 w 195"/>
                    <a:gd name="T9" fmla="*/ 87 h 150"/>
                    <a:gd name="T10" fmla="*/ 195 w 195"/>
                    <a:gd name="T11" fmla="*/ 105 h 150"/>
                    <a:gd name="T12" fmla="*/ 186 w 195"/>
                    <a:gd name="T13" fmla="*/ 132 h 150"/>
                    <a:gd name="T14" fmla="*/ 177 w 195"/>
                    <a:gd name="T15" fmla="*/ 136 h 150"/>
                    <a:gd name="T16" fmla="*/ 172 w 195"/>
                    <a:gd name="T17" fmla="*/ 136 h 150"/>
                    <a:gd name="T18" fmla="*/ 159 w 195"/>
                    <a:gd name="T19" fmla="*/ 141 h 150"/>
                    <a:gd name="T20" fmla="*/ 150 w 195"/>
                    <a:gd name="T21" fmla="*/ 132 h 150"/>
                    <a:gd name="T22" fmla="*/ 145 w 195"/>
                    <a:gd name="T23" fmla="*/ 136 h 150"/>
                    <a:gd name="T24" fmla="*/ 150 w 195"/>
                    <a:gd name="T25" fmla="*/ 141 h 150"/>
                    <a:gd name="T26" fmla="*/ 140 w 195"/>
                    <a:gd name="T27" fmla="*/ 146 h 150"/>
                    <a:gd name="T28" fmla="*/ 131 w 195"/>
                    <a:gd name="T29" fmla="*/ 146 h 150"/>
                    <a:gd name="T30" fmla="*/ 122 w 195"/>
                    <a:gd name="T31" fmla="*/ 136 h 150"/>
                    <a:gd name="T32" fmla="*/ 113 w 195"/>
                    <a:gd name="T33" fmla="*/ 123 h 150"/>
                    <a:gd name="T34" fmla="*/ 113 w 195"/>
                    <a:gd name="T35" fmla="*/ 123 h 150"/>
                    <a:gd name="T36" fmla="*/ 109 w 195"/>
                    <a:gd name="T37" fmla="*/ 118 h 150"/>
                    <a:gd name="T38" fmla="*/ 100 w 195"/>
                    <a:gd name="T39" fmla="*/ 109 h 150"/>
                    <a:gd name="T40" fmla="*/ 77 w 195"/>
                    <a:gd name="T41" fmla="*/ 105 h 150"/>
                    <a:gd name="T42" fmla="*/ 63 w 195"/>
                    <a:gd name="T43" fmla="*/ 114 h 150"/>
                    <a:gd name="T44" fmla="*/ 32 w 195"/>
                    <a:gd name="T45" fmla="*/ 127 h 150"/>
                    <a:gd name="T46" fmla="*/ 13 w 195"/>
                    <a:gd name="T47" fmla="*/ 132 h 150"/>
                    <a:gd name="T48" fmla="*/ 4 w 195"/>
                    <a:gd name="T49" fmla="*/ 127 h 150"/>
                    <a:gd name="T50" fmla="*/ 9 w 195"/>
                    <a:gd name="T51" fmla="*/ 118 h 150"/>
                    <a:gd name="T52" fmla="*/ 9 w 195"/>
                    <a:gd name="T53" fmla="*/ 105 h 150"/>
                    <a:gd name="T54" fmla="*/ 4 w 195"/>
                    <a:gd name="T55" fmla="*/ 100 h 150"/>
                    <a:gd name="T56" fmla="*/ 0 w 195"/>
                    <a:gd name="T57" fmla="*/ 96 h 150"/>
                    <a:gd name="T58" fmla="*/ 4 w 195"/>
                    <a:gd name="T59" fmla="*/ 87 h 150"/>
                    <a:gd name="T60" fmla="*/ 4 w 195"/>
                    <a:gd name="T61" fmla="*/ 73 h 150"/>
                    <a:gd name="T62" fmla="*/ 4 w 195"/>
                    <a:gd name="T63" fmla="*/ 68 h 150"/>
                    <a:gd name="T64" fmla="*/ 18 w 195"/>
                    <a:gd name="T65" fmla="*/ 64 h 150"/>
                    <a:gd name="T66" fmla="*/ 27 w 195"/>
                    <a:gd name="T67" fmla="*/ 59 h 150"/>
                    <a:gd name="T68" fmla="*/ 32 w 195"/>
                    <a:gd name="T69" fmla="*/ 59 h 150"/>
                    <a:gd name="T70" fmla="*/ 41 w 195"/>
                    <a:gd name="T71" fmla="*/ 59 h 150"/>
                    <a:gd name="T72" fmla="*/ 41 w 195"/>
                    <a:gd name="T73" fmla="*/ 46 h 150"/>
                    <a:gd name="T74" fmla="*/ 41 w 195"/>
                    <a:gd name="T75" fmla="*/ 41 h 150"/>
                    <a:gd name="T76" fmla="*/ 54 w 195"/>
                    <a:gd name="T77" fmla="*/ 23 h 150"/>
                    <a:gd name="T78" fmla="*/ 68 w 195"/>
                    <a:gd name="T79" fmla="*/ 19 h 150"/>
                    <a:gd name="T80" fmla="*/ 77 w 195"/>
                    <a:gd name="T81" fmla="*/ 19 h 150"/>
                    <a:gd name="T82" fmla="*/ 82 w 195"/>
                    <a:gd name="T83" fmla="*/ 19 h 150"/>
                    <a:gd name="T84" fmla="*/ 86 w 195"/>
                    <a:gd name="T85" fmla="*/ 28 h 150"/>
                    <a:gd name="T86" fmla="*/ 95 w 195"/>
                    <a:gd name="T87" fmla="*/ 28 h 150"/>
                    <a:gd name="T88" fmla="*/ 100 w 195"/>
                    <a:gd name="T89" fmla="*/ 32 h 150"/>
                    <a:gd name="T90" fmla="*/ 104 w 195"/>
                    <a:gd name="T91" fmla="*/ 28 h 150"/>
                    <a:gd name="T92" fmla="*/ 109 w 195"/>
                    <a:gd name="T93" fmla="*/ 28 h 150"/>
                    <a:gd name="T94" fmla="*/ 113 w 195"/>
                    <a:gd name="T95" fmla="*/ 23 h 150"/>
                    <a:gd name="T96" fmla="*/ 113 w 195"/>
                    <a:gd name="T97" fmla="*/ 9 h 150"/>
                    <a:gd name="T98" fmla="*/ 122 w 195"/>
                    <a:gd name="T99" fmla="*/ 0 h 150"/>
                    <a:gd name="T100" fmla="*/ 136 w 195"/>
                    <a:gd name="T101" fmla="*/ 0 h 150"/>
                    <a:gd name="T102" fmla="*/ 140 w 195"/>
                    <a:gd name="T103" fmla="*/ 9 h 150"/>
                    <a:gd name="T104" fmla="*/ 150 w 195"/>
                    <a:gd name="T105" fmla="*/ 9 h 150"/>
                    <a:gd name="T106" fmla="*/ 159 w 195"/>
                    <a:gd name="T107" fmla="*/ 14 h 150"/>
                    <a:gd name="T108" fmla="*/ 159 w 195"/>
                    <a:gd name="T109" fmla="*/ 19 h 150"/>
                    <a:gd name="T110" fmla="*/ 168 w 195"/>
                    <a:gd name="T111" fmla="*/ 23 h 150"/>
                    <a:gd name="T112" fmla="*/ 172 w 195"/>
                    <a:gd name="T113" fmla="*/ 23 h 150"/>
                    <a:gd name="T114" fmla="*/ 177 w 195"/>
                    <a:gd name="T115" fmla="*/ 14 h 150"/>
                    <a:gd name="T116" fmla="*/ 177 w 195"/>
                    <a:gd name="T117" fmla="*/ 9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95" h="150">
                      <a:moveTo>
                        <a:pt x="177" y="9"/>
                      </a:moveTo>
                      <a:lnTo>
                        <a:pt x="177" y="9"/>
                      </a:lnTo>
                      <a:lnTo>
                        <a:pt x="186" y="9"/>
                      </a:lnTo>
                      <a:lnTo>
                        <a:pt x="186" y="9"/>
                      </a:lnTo>
                      <a:lnTo>
                        <a:pt x="186" y="19"/>
                      </a:lnTo>
                      <a:lnTo>
                        <a:pt x="190" y="23"/>
                      </a:lnTo>
                      <a:lnTo>
                        <a:pt x="190" y="23"/>
                      </a:lnTo>
                      <a:lnTo>
                        <a:pt x="195" y="28"/>
                      </a:lnTo>
                      <a:lnTo>
                        <a:pt x="195" y="28"/>
                      </a:lnTo>
                      <a:lnTo>
                        <a:pt x="195" y="28"/>
                      </a:lnTo>
                      <a:lnTo>
                        <a:pt x="195" y="32"/>
                      </a:lnTo>
                      <a:lnTo>
                        <a:pt x="195" y="32"/>
                      </a:lnTo>
                      <a:lnTo>
                        <a:pt x="195" y="37"/>
                      </a:lnTo>
                      <a:lnTo>
                        <a:pt x="195" y="37"/>
                      </a:lnTo>
                      <a:lnTo>
                        <a:pt x="195" y="37"/>
                      </a:lnTo>
                      <a:lnTo>
                        <a:pt x="195" y="37"/>
                      </a:lnTo>
                      <a:lnTo>
                        <a:pt x="195" y="41"/>
                      </a:lnTo>
                      <a:lnTo>
                        <a:pt x="195" y="73"/>
                      </a:lnTo>
                      <a:lnTo>
                        <a:pt x="195" y="77"/>
                      </a:lnTo>
                      <a:lnTo>
                        <a:pt x="195" y="87"/>
                      </a:lnTo>
                      <a:lnTo>
                        <a:pt x="195" y="91"/>
                      </a:lnTo>
                      <a:lnTo>
                        <a:pt x="195" y="91"/>
                      </a:lnTo>
                      <a:lnTo>
                        <a:pt x="195" y="105"/>
                      </a:lnTo>
                      <a:lnTo>
                        <a:pt x="195" y="105"/>
                      </a:lnTo>
                      <a:lnTo>
                        <a:pt x="190" y="109"/>
                      </a:lnTo>
                      <a:lnTo>
                        <a:pt x="190" y="123"/>
                      </a:lnTo>
                      <a:lnTo>
                        <a:pt x="190" y="127"/>
                      </a:lnTo>
                      <a:lnTo>
                        <a:pt x="186" y="132"/>
                      </a:lnTo>
                      <a:lnTo>
                        <a:pt x="186" y="132"/>
                      </a:lnTo>
                      <a:lnTo>
                        <a:pt x="181" y="132"/>
                      </a:lnTo>
                      <a:lnTo>
                        <a:pt x="177" y="132"/>
                      </a:lnTo>
                      <a:lnTo>
                        <a:pt x="177" y="136"/>
                      </a:lnTo>
                      <a:lnTo>
                        <a:pt x="172" y="136"/>
                      </a:lnTo>
                      <a:lnTo>
                        <a:pt x="172" y="136"/>
                      </a:lnTo>
                      <a:lnTo>
                        <a:pt x="172" y="136"/>
                      </a:lnTo>
                      <a:lnTo>
                        <a:pt x="172" y="136"/>
                      </a:lnTo>
                      <a:lnTo>
                        <a:pt x="172" y="141"/>
                      </a:lnTo>
                      <a:lnTo>
                        <a:pt x="172" y="141"/>
                      </a:lnTo>
                      <a:lnTo>
                        <a:pt x="163" y="141"/>
                      </a:lnTo>
                      <a:lnTo>
                        <a:pt x="159" y="141"/>
                      </a:lnTo>
                      <a:lnTo>
                        <a:pt x="154" y="136"/>
                      </a:lnTo>
                      <a:lnTo>
                        <a:pt x="150" y="136"/>
                      </a:lnTo>
                      <a:lnTo>
                        <a:pt x="150" y="132"/>
                      </a:lnTo>
                      <a:lnTo>
                        <a:pt x="150" y="132"/>
                      </a:lnTo>
                      <a:lnTo>
                        <a:pt x="150" y="132"/>
                      </a:lnTo>
                      <a:lnTo>
                        <a:pt x="150" y="132"/>
                      </a:lnTo>
                      <a:lnTo>
                        <a:pt x="145" y="132"/>
                      </a:lnTo>
                      <a:lnTo>
                        <a:pt x="145" y="136"/>
                      </a:lnTo>
                      <a:lnTo>
                        <a:pt x="145" y="136"/>
                      </a:lnTo>
                      <a:lnTo>
                        <a:pt x="150" y="136"/>
                      </a:lnTo>
                      <a:lnTo>
                        <a:pt x="150" y="141"/>
                      </a:lnTo>
                      <a:lnTo>
                        <a:pt x="150" y="141"/>
                      </a:lnTo>
                      <a:lnTo>
                        <a:pt x="145" y="141"/>
                      </a:lnTo>
                      <a:lnTo>
                        <a:pt x="140" y="146"/>
                      </a:lnTo>
                      <a:lnTo>
                        <a:pt x="140" y="146"/>
                      </a:lnTo>
                      <a:lnTo>
                        <a:pt x="140" y="146"/>
                      </a:lnTo>
                      <a:lnTo>
                        <a:pt x="140" y="150"/>
                      </a:lnTo>
                      <a:lnTo>
                        <a:pt x="136" y="150"/>
                      </a:lnTo>
                      <a:lnTo>
                        <a:pt x="136" y="150"/>
                      </a:lnTo>
                      <a:lnTo>
                        <a:pt x="131" y="146"/>
                      </a:lnTo>
                      <a:lnTo>
                        <a:pt x="127" y="146"/>
                      </a:lnTo>
                      <a:lnTo>
                        <a:pt x="127" y="141"/>
                      </a:lnTo>
                      <a:lnTo>
                        <a:pt x="122" y="141"/>
                      </a:lnTo>
                      <a:lnTo>
                        <a:pt x="122" y="136"/>
                      </a:lnTo>
                      <a:lnTo>
                        <a:pt x="118" y="136"/>
                      </a:lnTo>
                      <a:lnTo>
                        <a:pt x="113" y="132"/>
                      </a:lnTo>
                      <a:lnTo>
                        <a:pt x="113" y="132"/>
                      </a:lnTo>
                      <a:lnTo>
                        <a:pt x="113" y="123"/>
                      </a:lnTo>
                      <a:lnTo>
                        <a:pt x="113" y="123"/>
                      </a:lnTo>
                      <a:lnTo>
                        <a:pt x="113" y="123"/>
                      </a:lnTo>
                      <a:lnTo>
                        <a:pt x="113" y="123"/>
                      </a:lnTo>
                      <a:lnTo>
                        <a:pt x="113" y="123"/>
                      </a:lnTo>
                      <a:lnTo>
                        <a:pt x="109" y="123"/>
                      </a:lnTo>
                      <a:lnTo>
                        <a:pt x="109" y="118"/>
                      </a:lnTo>
                      <a:lnTo>
                        <a:pt x="109" y="118"/>
                      </a:lnTo>
                      <a:lnTo>
                        <a:pt x="109" y="118"/>
                      </a:lnTo>
                      <a:lnTo>
                        <a:pt x="109" y="118"/>
                      </a:lnTo>
                      <a:lnTo>
                        <a:pt x="104" y="114"/>
                      </a:lnTo>
                      <a:lnTo>
                        <a:pt x="104" y="114"/>
                      </a:lnTo>
                      <a:lnTo>
                        <a:pt x="100" y="109"/>
                      </a:lnTo>
                      <a:lnTo>
                        <a:pt x="100" y="109"/>
                      </a:lnTo>
                      <a:lnTo>
                        <a:pt x="82" y="105"/>
                      </a:lnTo>
                      <a:lnTo>
                        <a:pt x="77" y="105"/>
                      </a:lnTo>
                      <a:lnTo>
                        <a:pt x="77" y="105"/>
                      </a:lnTo>
                      <a:lnTo>
                        <a:pt x="72" y="105"/>
                      </a:lnTo>
                      <a:lnTo>
                        <a:pt x="68" y="109"/>
                      </a:lnTo>
                      <a:lnTo>
                        <a:pt x="68" y="114"/>
                      </a:lnTo>
                      <a:lnTo>
                        <a:pt x="63" y="114"/>
                      </a:lnTo>
                      <a:lnTo>
                        <a:pt x="63" y="114"/>
                      </a:lnTo>
                      <a:lnTo>
                        <a:pt x="54" y="118"/>
                      </a:lnTo>
                      <a:lnTo>
                        <a:pt x="36" y="127"/>
                      </a:lnTo>
                      <a:lnTo>
                        <a:pt x="32" y="127"/>
                      </a:lnTo>
                      <a:lnTo>
                        <a:pt x="32" y="127"/>
                      </a:lnTo>
                      <a:lnTo>
                        <a:pt x="27" y="132"/>
                      </a:lnTo>
                      <a:lnTo>
                        <a:pt x="23" y="136"/>
                      </a:lnTo>
                      <a:lnTo>
                        <a:pt x="13" y="132"/>
                      </a:lnTo>
                      <a:lnTo>
                        <a:pt x="9" y="132"/>
                      </a:lnTo>
                      <a:lnTo>
                        <a:pt x="4" y="132"/>
                      </a:lnTo>
                      <a:lnTo>
                        <a:pt x="4" y="132"/>
                      </a:lnTo>
                      <a:lnTo>
                        <a:pt x="4" y="127"/>
                      </a:lnTo>
                      <a:lnTo>
                        <a:pt x="9" y="127"/>
                      </a:lnTo>
                      <a:lnTo>
                        <a:pt x="9" y="123"/>
                      </a:lnTo>
                      <a:lnTo>
                        <a:pt x="9" y="118"/>
                      </a:lnTo>
                      <a:lnTo>
                        <a:pt x="9" y="118"/>
                      </a:lnTo>
                      <a:lnTo>
                        <a:pt x="9" y="109"/>
                      </a:lnTo>
                      <a:lnTo>
                        <a:pt x="9" y="109"/>
                      </a:lnTo>
                      <a:lnTo>
                        <a:pt x="9" y="105"/>
                      </a:lnTo>
                      <a:lnTo>
                        <a:pt x="9" y="105"/>
                      </a:lnTo>
                      <a:lnTo>
                        <a:pt x="9" y="105"/>
                      </a:lnTo>
                      <a:lnTo>
                        <a:pt x="4" y="100"/>
                      </a:lnTo>
                      <a:lnTo>
                        <a:pt x="4" y="100"/>
                      </a:lnTo>
                      <a:lnTo>
                        <a:pt x="4" y="100"/>
                      </a:lnTo>
                      <a:lnTo>
                        <a:pt x="4" y="100"/>
                      </a:lnTo>
                      <a:lnTo>
                        <a:pt x="0" y="100"/>
                      </a:lnTo>
                      <a:lnTo>
                        <a:pt x="0" y="96"/>
                      </a:lnTo>
                      <a:lnTo>
                        <a:pt x="0" y="96"/>
                      </a:lnTo>
                      <a:lnTo>
                        <a:pt x="0" y="96"/>
                      </a:lnTo>
                      <a:lnTo>
                        <a:pt x="0" y="91"/>
                      </a:lnTo>
                      <a:lnTo>
                        <a:pt x="4" y="87"/>
                      </a:lnTo>
                      <a:lnTo>
                        <a:pt x="4" y="87"/>
                      </a:lnTo>
                      <a:lnTo>
                        <a:pt x="4" y="77"/>
                      </a:lnTo>
                      <a:lnTo>
                        <a:pt x="4" y="77"/>
                      </a:lnTo>
                      <a:lnTo>
                        <a:pt x="4" y="73"/>
                      </a:lnTo>
                      <a:lnTo>
                        <a:pt x="4" y="73"/>
                      </a:lnTo>
                      <a:lnTo>
                        <a:pt x="4" y="73"/>
                      </a:lnTo>
                      <a:lnTo>
                        <a:pt x="4" y="68"/>
                      </a:lnTo>
                      <a:lnTo>
                        <a:pt x="4" y="68"/>
                      </a:lnTo>
                      <a:lnTo>
                        <a:pt x="4" y="68"/>
                      </a:lnTo>
                      <a:lnTo>
                        <a:pt x="4" y="64"/>
                      </a:lnTo>
                      <a:lnTo>
                        <a:pt x="9" y="64"/>
                      </a:lnTo>
                      <a:lnTo>
                        <a:pt x="9" y="64"/>
                      </a:lnTo>
                      <a:lnTo>
                        <a:pt x="18" y="64"/>
                      </a:lnTo>
                      <a:lnTo>
                        <a:pt x="18" y="64"/>
                      </a:lnTo>
                      <a:lnTo>
                        <a:pt x="23" y="64"/>
                      </a:lnTo>
                      <a:lnTo>
                        <a:pt x="23" y="64"/>
                      </a:lnTo>
                      <a:lnTo>
                        <a:pt x="27" y="59"/>
                      </a:lnTo>
                      <a:lnTo>
                        <a:pt x="27" y="59"/>
                      </a:lnTo>
                      <a:lnTo>
                        <a:pt x="27" y="59"/>
                      </a:lnTo>
                      <a:lnTo>
                        <a:pt x="32" y="59"/>
                      </a:lnTo>
                      <a:lnTo>
                        <a:pt x="32" y="59"/>
                      </a:lnTo>
                      <a:lnTo>
                        <a:pt x="36" y="59"/>
                      </a:lnTo>
                      <a:lnTo>
                        <a:pt x="36" y="59"/>
                      </a:lnTo>
                      <a:lnTo>
                        <a:pt x="41" y="59"/>
                      </a:lnTo>
                      <a:lnTo>
                        <a:pt x="41" y="59"/>
                      </a:lnTo>
                      <a:lnTo>
                        <a:pt x="41" y="55"/>
                      </a:lnTo>
                      <a:lnTo>
                        <a:pt x="41" y="50"/>
                      </a:lnTo>
                      <a:lnTo>
                        <a:pt x="41" y="50"/>
                      </a:lnTo>
                      <a:lnTo>
                        <a:pt x="41" y="46"/>
                      </a:lnTo>
                      <a:lnTo>
                        <a:pt x="41" y="46"/>
                      </a:lnTo>
                      <a:lnTo>
                        <a:pt x="41" y="46"/>
                      </a:lnTo>
                      <a:lnTo>
                        <a:pt x="41" y="46"/>
                      </a:lnTo>
                      <a:lnTo>
                        <a:pt x="41" y="41"/>
                      </a:lnTo>
                      <a:lnTo>
                        <a:pt x="41" y="41"/>
                      </a:lnTo>
                      <a:lnTo>
                        <a:pt x="45" y="37"/>
                      </a:lnTo>
                      <a:lnTo>
                        <a:pt x="54" y="23"/>
                      </a:lnTo>
                      <a:lnTo>
                        <a:pt x="54" y="23"/>
                      </a:lnTo>
                      <a:lnTo>
                        <a:pt x="59" y="19"/>
                      </a:lnTo>
                      <a:lnTo>
                        <a:pt x="63" y="19"/>
                      </a:lnTo>
                      <a:lnTo>
                        <a:pt x="63" y="19"/>
                      </a:lnTo>
                      <a:lnTo>
                        <a:pt x="68" y="19"/>
                      </a:lnTo>
                      <a:lnTo>
                        <a:pt x="68" y="19"/>
                      </a:lnTo>
                      <a:lnTo>
                        <a:pt x="68" y="19"/>
                      </a:lnTo>
                      <a:lnTo>
                        <a:pt x="72" y="19"/>
                      </a:lnTo>
                      <a:lnTo>
                        <a:pt x="77" y="19"/>
                      </a:lnTo>
                      <a:lnTo>
                        <a:pt x="77" y="19"/>
                      </a:lnTo>
                      <a:lnTo>
                        <a:pt x="77" y="19"/>
                      </a:lnTo>
                      <a:lnTo>
                        <a:pt x="82" y="19"/>
                      </a:lnTo>
                      <a:lnTo>
                        <a:pt x="82" y="19"/>
                      </a:lnTo>
                      <a:lnTo>
                        <a:pt x="82" y="19"/>
                      </a:lnTo>
                      <a:lnTo>
                        <a:pt x="86" y="23"/>
                      </a:lnTo>
                      <a:lnTo>
                        <a:pt x="86" y="28"/>
                      </a:lnTo>
                      <a:lnTo>
                        <a:pt x="86" y="28"/>
                      </a:lnTo>
                      <a:lnTo>
                        <a:pt x="86" y="28"/>
                      </a:lnTo>
                      <a:lnTo>
                        <a:pt x="91" y="28"/>
                      </a:lnTo>
                      <a:lnTo>
                        <a:pt x="91" y="28"/>
                      </a:lnTo>
                      <a:lnTo>
                        <a:pt x="95" y="28"/>
                      </a:lnTo>
                      <a:lnTo>
                        <a:pt x="95" y="28"/>
                      </a:lnTo>
                      <a:lnTo>
                        <a:pt x="95" y="28"/>
                      </a:lnTo>
                      <a:lnTo>
                        <a:pt x="100" y="28"/>
                      </a:lnTo>
                      <a:lnTo>
                        <a:pt x="100" y="32"/>
                      </a:lnTo>
                      <a:lnTo>
                        <a:pt x="100" y="32"/>
                      </a:lnTo>
                      <a:lnTo>
                        <a:pt x="100" y="32"/>
                      </a:lnTo>
                      <a:lnTo>
                        <a:pt x="104" y="28"/>
                      </a:lnTo>
                      <a:lnTo>
                        <a:pt x="104" y="28"/>
                      </a:lnTo>
                      <a:lnTo>
                        <a:pt x="104" y="28"/>
                      </a:lnTo>
                      <a:lnTo>
                        <a:pt x="109" y="28"/>
                      </a:lnTo>
                      <a:lnTo>
                        <a:pt x="109" y="28"/>
                      </a:lnTo>
                      <a:lnTo>
                        <a:pt x="109" y="28"/>
                      </a:lnTo>
                      <a:lnTo>
                        <a:pt x="109" y="28"/>
                      </a:lnTo>
                      <a:lnTo>
                        <a:pt x="113" y="28"/>
                      </a:lnTo>
                      <a:lnTo>
                        <a:pt x="113" y="28"/>
                      </a:lnTo>
                      <a:lnTo>
                        <a:pt x="113" y="23"/>
                      </a:lnTo>
                      <a:lnTo>
                        <a:pt x="118" y="23"/>
                      </a:lnTo>
                      <a:lnTo>
                        <a:pt x="118" y="19"/>
                      </a:lnTo>
                      <a:lnTo>
                        <a:pt x="118" y="19"/>
                      </a:lnTo>
                      <a:lnTo>
                        <a:pt x="113" y="9"/>
                      </a:lnTo>
                      <a:lnTo>
                        <a:pt x="118" y="5"/>
                      </a:lnTo>
                      <a:lnTo>
                        <a:pt x="118" y="5"/>
                      </a:lnTo>
                      <a:lnTo>
                        <a:pt x="118" y="0"/>
                      </a:lnTo>
                      <a:lnTo>
                        <a:pt x="122" y="0"/>
                      </a:lnTo>
                      <a:lnTo>
                        <a:pt x="122" y="0"/>
                      </a:lnTo>
                      <a:lnTo>
                        <a:pt x="127" y="0"/>
                      </a:lnTo>
                      <a:lnTo>
                        <a:pt x="131" y="0"/>
                      </a:lnTo>
                      <a:lnTo>
                        <a:pt x="136" y="0"/>
                      </a:lnTo>
                      <a:lnTo>
                        <a:pt x="136" y="5"/>
                      </a:lnTo>
                      <a:lnTo>
                        <a:pt x="136" y="5"/>
                      </a:lnTo>
                      <a:lnTo>
                        <a:pt x="140" y="5"/>
                      </a:lnTo>
                      <a:lnTo>
                        <a:pt x="140" y="9"/>
                      </a:lnTo>
                      <a:lnTo>
                        <a:pt x="140" y="9"/>
                      </a:lnTo>
                      <a:lnTo>
                        <a:pt x="140" y="9"/>
                      </a:lnTo>
                      <a:lnTo>
                        <a:pt x="150" y="5"/>
                      </a:lnTo>
                      <a:lnTo>
                        <a:pt x="150" y="9"/>
                      </a:lnTo>
                      <a:lnTo>
                        <a:pt x="154" y="9"/>
                      </a:lnTo>
                      <a:lnTo>
                        <a:pt x="154" y="9"/>
                      </a:lnTo>
                      <a:lnTo>
                        <a:pt x="159" y="9"/>
                      </a:lnTo>
                      <a:lnTo>
                        <a:pt x="159" y="14"/>
                      </a:lnTo>
                      <a:lnTo>
                        <a:pt x="159" y="14"/>
                      </a:lnTo>
                      <a:lnTo>
                        <a:pt x="159" y="19"/>
                      </a:lnTo>
                      <a:lnTo>
                        <a:pt x="159" y="19"/>
                      </a:lnTo>
                      <a:lnTo>
                        <a:pt x="159" y="19"/>
                      </a:lnTo>
                      <a:lnTo>
                        <a:pt x="159" y="19"/>
                      </a:lnTo>
                      <a:lnTo>
                        <a:pt x="163" y="23"/>
                      </a:lnTo>
                      <a:lnTo>
                        <a:pt x="168" y="23"/>
                      </a:lnTo>
                      <a:lnTo>
                        <a:pt x="168" y="23"/>
                      </a:lnTo>
                      <a:lnTo>
                        <a:pt x="168" y="23"/>
                      </a:lnTo>
                      <a:lnTo>
                        <a:pt x="168" y="23"/>
                      </a:lnTo>
                      <a:lnTo>
                        <a:pt x="168" y="23"/>
                      </a:lnTo>
                      <a:lnTo>
                        <a:pt x="172" y="23"/>
                      </a:lnTo>
                      <a:lnTo>
                        <a:pt x="177" y="23"/>
                      </a:lnTo>
                      <a:lnTo>
                        <a:pt x="177" y="19"/>
                      </a:lnTo>
                      <a:lnTo>
                        <a:pt x="177" y="19"/>
                      </a:lnTo>
                      <a:lnTo>
                        <a:pt x="177" y="14"/>
                      </a:lnTo>
                      <a:lnTo>
                        <a:pt x="177" y="14"/>
                      </a:lnTo>
                      <a:lnTo>
                        <a:pt x="177" y="9"/>
                      </a:lnTo>
                      <a:lnTo>
                        <a:pt x="177" y="9"/>
                      </a:lnTo>
                      <a:lnTo>
                        <a:pt x="177" y="9"/>
                      </a:lnTo>
                      <a:lnTo>
                        <a:pt x="177" y="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3" name="Freeform 51">
                  <a:extLst>
                    <a:ext uri="{FF2B5EF4-FFF2-40B4-BE49-F238E27FC236}">
                      <a16:creationId xmlns:a16="http://schemas.microsoft.com/office/drawing/2014/main" id="{E200645A-6354-41CB-BF84-D5E78D1AF21E}"/>
                    </a:ext>
                  </a:extLst>
                </p:cNvPr>
                <p:cNvSpPr>
                  <a:spLocks/>
                </p:cNvSpPr>
                <p:nvPr/>
              </p:nvSpPr>
              <p:spPr bwMode="auto">
                <a:xfrm>
                  <a:off x="4990526" y="2526776"/>
                  <a:ext cx="438592" cy="659399"/>
                </a:xfrm>
                <a:custGeom>
                  <a:avLst/>
                  <a:gdLst>
                    <a:gd name="T0" fmla="*/ 145 w 145"/>
                    <a:gd name="T1" fmla="*/ 114 h 218"/>
                    <a:gd name="T2" fmla="*/ 132 w 145"/>
                    <a:gd name="T3" fmla="*/ 123 h 218"/>
                    <a:gd name="T4" fmla="*/ 141 w 145"/>
                    <a:gd name="T5" fmla="*/ 123 h 218"/>
                    <a:gd name="T6" fmla="*/ 141 w 145"/>
                    <a:gd name="T7" fmla="*/ 132 h 218"/>
                    <a:gd name="T8" fmla="*/ 136 w 145"/>
                    <a:gd name="T9" fmla="*/ 132 h 218"/>
                    <a:gd name="T10" fmla="*/ 127 w 145"/>
                    <a:gd name="T11" fmla="*/ 141 h 218"/>
                    <a:gd name="T12" fmla="*/ 132 w 145"/>
                    <a:gd name="T13" fmla="*/ 145 h 218"/>
                    <a:gd name="T14" fmla="*/ 127 w 145"/>
                    <a:gd name="T15" fmla="*/ 150 h 218"/>
                    <a:gd name="T16" fmla="*/ 132 w 145"/>
                    <a:gd name="T17" fmla="*/ 155 h 218"/>
                    <a:gd name="T18" fmla="*/ 127 w 145"/>
                    <a:gd name="T19" fmla="*/ 164 h 218"/>
                    <a:gd name="T20" fmla="*/ 123 w 145"/>
                    <a:gd name="T21" fmla="*/ 168 h 218"/>
                    <a:gd name="T22" fmla="*/ 123 w 145"/>
                    <a:gd name="T23" fmla="*/ 177 h 218"/>
                    <a:gd name="T24" fmla="*/ 118 w 145"/>
                    <a:gd name="T25" fmla="*/ 177 h 218"/>
                    <a:gd name="T26" fmla="*/ 114 w 145"/>
                    <a:gd name="T27" fmla="*/ 182 h 218"/>
                    <a:gd name="T28" fmla="*/ 114 w 145"/>
                    <a:gd name="T29" fmla="*/ 186 h 218"/>
                    <a:gd name="T30" fmla="*/ 109 w 145"/>
                    <a:gd name="T31" fmla="*/ 191 h 218"/>
                    <a:gd name="T32" fmla="*/ 104 w 145"/>
                    <a:gd name="T33" fmla="*/ 186 h 218"/>
                    <a:gd name="T34" fmla="*/ 95 w 145"/>
                    <a:gd name="T35" fmla="*/ 191 h 218"/>
                    <a:gd name="T36" fmla="*/ 86 w 145"/>
                    <a:gd name="T37" fmla="*/ 191 h 218"/>
                    <a:gd name="T38" fmla="*/ 86 w 145"/>
                    <a:gd name="T39" fmla="*/ 200 h 218"/>
                    <a:gd name="T40" fmla="*/ 82 w 145"/>
                    <a:gd name="T41" fmla="*/ 209 h 218"/>
                    <a:gd name="T42" fmla="*/ 73 w 145"/>
                    <a:gd name="T43" fmla="*/ 214 h 218"/>
                    <a:gd name="T44" fmla="*/ 68 w 145"/>
                    <a:gd name="T45" fmla="*/ 214 h 218"/>
                    <a:gd name="T46" fmla="*/ 55 w 145"/>
                    <a:gd name="T47" fmla="*/ 218 h 218"/>
                    <a:gd name="T48" fmla="*/ 50 w 145"/>
                    <a:gd name="T49" fmla="*/ 204 h 218"/>
                    <a:gd name="T50" fmla="*/ 36 w 145"/>
                    <a:gd name="T51" fmla="*/ 204 h 218"/>
                    <a:gd name="T52" fmla="*/ 14 w 145"/>
                    <a:gd name="T53" fmla="*/ 186 h 218"/>
                    <a:gd name="T54" fmla="*/ 9 w 145"/>
                    <a:gd name="T55" fmla="*/ 177 h 218"/>
                    <a:gd name="T56" fmla="*/ 14 w 145"/>
                    <a:gd name="T57" fmla="*/ 168 h 218"/>
                    <a:gd name="T58" fmla="*/ 14 w 145"/>
                    <a:gd name="T59" fmla="*/ 159 h 218"/>
                    <a:gd name="T60" fmla="*/ 9 w 145"/>
                    <a:gd name="T61" fmla="*/ 155 h 218"/>
                    <a:gd name="T62" fmla="*/ 0 w 145"/>
                    <a:gd name="T63" fmla="*/ 141 h 218"/>
                    <a:gd name="T64" fmla="*/ 9 w 145"/>
                    <a:gd name="T65" fmla="*/ 118 h 218"/>
                    <a:gd name="T66" fmla="*/ 18 w 145"/>
                    <a:gd name="T67" fmla="*/ 100 h 218"/>
                    <a:gd name="T68" fmla="*/ 18 w 145"/>
                    <a:gd name="T69" fmla="*/ 87 h 218"/>
                    <a:gd name="T70" fmla="*/ 14 w 145"/>
                    <a:gd name="T71" fmla="*/ 82 h 218"/>
                    <a:gd name="T72" fmla="*/ 18 w 145"/>
                    <a:gd name="T73" fmla="*/ 77 h 218"/>
                    <a:gd name="T74" fmla="*/ 18 w 145"/>
                    <a:gd name="T75" fmla="*/ 68 h 218"/>
                    <a:gd name="T76" fmla="*/ 18 w 145"/>
                    <a:gd name="T77" fmla="*/ 50 h 218"/>
                    <a:gd name="T78" fmla="*/ 18 w 145"/>
                    <a:gd name="T79" fmla="*/ 41 h 218"/>
                    <a:gd name="T80" fmla="*/ 23 w 145"/>
                    <a:gd name="T81" fmla="*/ 32 h 218"/>
                    <a:gd name="T82" fmla="*/ 36 w 145"/>
                    <a:gd name="T83" fmla="*/ 32 h 218"/>
                    <a:gd name="T84" fmla="*/ 64 w 145"/>
                    <a:gd name="T85" fmla="*/ 9 h 218"/>
                    <a:gd name="T86" fmla="*/ 82 w 145"/>
                    <a:gd name="T87" fmla="*/ 9 h 218"/>
                    <a:gd name="T88" fmla="*/ 91 w 145"/>
                    <a:gd name="T89" fmla="*/ 9 h 218"/>
                    <a:gd name="T90" fmla="*/ 104 w 145"/>
                    <a:gd name="T91" fmla="*/ 0 h 218"/>
                    <a:gd name="T92" fmla="*/ 114 w 145"/>
                    <a:gd name="T93" fmla="*/ 14 h 218"/>
                    <a:gd name="T94" fmla="*/ 118 w 145"/>
                    <a:gd name="T95" fmla="*/ 28 h 218"/>
                    <a:gd name="T96" fmla="*/ 118 w 145"/>
                    <a:gd name="T97" fmla="*/ 32 h 218"/>
                    <a:gd name="T98" fmla="*/ 118 w 145"/>
                    <a:gd name="T99" fmla="*/ 46 h 218"/>
                    <a:gd name="T100" fmla="*/ 132 w 145"/>
                    <a:gd name="T101" fmla="*/ 55 h 218"/>
                    <a:gd name="T102" fmla="*/ 132 w 145"/>
                    <a:gd name="T103" fmla="*/ 64 h 218"/>
                    <a:gd name="T104" fmla="*/ 132 w 145"/>
                    <a:gd name="T105" fmla="*/ 77 h 218"/>
                    <a:gd name="T106" fmla="*/ 136 w 145"/>
                    <a:gd name="T107" fmla="*/ 91 h 218"/>
                    <a:gd name="T108" fmla="*/ 132 w 145"/>
                    <a:gd name="T109" fmla="*/ 105 h 218"/>
                    <a:gd name="T110" fmla="*/ 141 w 145"/>
                    <a:gd name="T111" fmla="*/ 105 h 218"/>
                    <a:gd name="T112" fmla="*/ 145 w 145"/>
                    <a:gd name="T113" fmla="*/ 114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45" h="218">
                      <a:moveTo>
                        <a:pt x="145" y="114"/>
                      </a:moveTo>
                      <a:lnTo>
                        <a:pt x="145" y="114"/>
                      </a:lnTo>
                      <a:lnTo>
                        <a:pt x="145" y="114"/>
                      </a:lnTo>
                      <a:lnTo>
                        <a:pt x="145" y="114"/>
                      </a:lnTo>
                      <a:lnTo>
                        <a:pt x="145" y="114"/>
                      </a:lnTo>
                      <a:lnTo>
                        <a:pt x="145" y="114"/>
                      </a:lnTo>
                      <a:lnTo>
                        <a:pt x="141" y="118"/>
                      </a:lnTo>
                      <a:lnTo>
                        <a:pt x="141" y="118"/>
                      </a:lnTo>
                      <a:lnTo>
                        <a:pt x="141" y="118"/>
                      </a:lnTo>
                      <a:lnTo>
                        <a:pt x="136" y="123"/>
                      </a:lnTo>
                      <a:lnTo>
                        <a:pt x="136" y="123"/>
                      </a:lnTo>
                      <a:lnTo>
                        <a:pt x="132" y="123"/>
                      </a:lnTo>
                      <a:lnTo>
                        <a:pt x="132" y="127"/>
                      </a:lnTo>
                      <a:lnTo>
                        <a:pt x="136" y="127"/>
                      </a:lnTo>
                      <a:lnTo>
                        <a:pt x="136" y="127"/>
                      </a:lnTo>
                      <a:lnTo>
                        <a:pt x="141" y="127"/>
                      </a:lnTo>
                      <a:lnTo>
                        <a:pt x="141" y="123"/>
                      </a:lnTo>
                      <a:lnTo>
                        <a:pt x="141" y="123"/>
                      </a:lnTo>
                      <a:lnTo>
                        <a:pt x="141" y="123"/>
                      </a:lnTo>
                      <a:lnTo>
                        <a:pt x="141" y="123"/>
                      </a:lnTo>
                      <a:lnTo>
                        <a:pt x="141" y="127"/>
                      </a:lnTo>
                      <a:lnTo>
                        <a:pt x="141" y="127"/>
                      </a:lnTo>
                      <a:lnTo>
                        <a:pt x="141" y="127"/>
                      </a:lnTo>
                      <a:lnTo>
                        <a:pt x="141" y="132"/>
                      </a:lnTo>
                      <a:lnTo>
                        <a:pt x="141" y="132"/>
                      </a:lnTo>
                      <a:lnTo>
                        <a:pt x="136" y="132"/>
                      </a:lnTo>
                      <a:lnTo>
                        <a:pt x="136" y="132"/>
                      </a:lnTo>
                      <a:lnTo>
                        <a:pt x="136" y="132"/>
                      </a:lnTo>
                      <a:lnTo>
                        <a:pt x="136" y="132"/>
                      </a:lnTo>
                      <a:lnTo>
                        <a:pt x="136" y="132"/>
                      </a:lnTo>
                      <a:lnTo>
                        <a:pt x="132" y="136"/>
                      </a:lnTo>
                      <a:lnTo>
                        <a:pt x="132" y="136"/>
                      </a:lnTo>
                      <a:lnTo>
                        <a:pt x="132" y="136"/>
                      </a:lnTo>
                      <a:lnTo>
                        <a:pt x="132" y="136"/>
                      </a:lnTo>
                      <a:lnTo>
                        <a:pt x="132" y="141"/>
                      </a:lnTo>
                      <a:lnTo>
                        <a:pt x="127" y="141"/>
                      </a:lnTo>
                      <a:lnTo>
                        <a:pt x="132" y="145"/>
                      </a:lnTo>
                      <a:lnTo>
                        <a:pt x="132" y="141"/>
                      </a:lnTo>
                      <a:lnTo>
                        <a:pt x="136" y="141"/>
                      </a:lnTo>
                      <a:lnTo>
                        <a:pt x="136" y="141"/>
                      </a:lnTo>
                      <a:lnTo>
                        <a:pt x="136" y="141"/>
                      </a:lnTo>
                      <a:lnTo>
                        <a:pt x="132" y="145"/>
                      </a:lnTo>
                      <a:lnTo>
                        <a:pt x="127" y="145"/>
                      </a:lnTo>
                      <a:lnTo>
                        <a:pt x="132" y="150"/>
                      </a:lnTo>
                      <a:lnTo>
                        <a:pt x="132" y="150"/>
                      </a:lnTo>
                      <a:lnTo>
                        <a:pt x="132" y="150"/>
                      </a:lnTo>
                      <a:lnTo>
                        <a:pt x="132" y="150"/>
                      </a:lnTo>
                      <a:lnTo>
                        <a:pt x="127" y="150"/>
                      </a:lnTo>
                      <a:lnTo>
                        <a:pt x="127" y="150"/>
                      </a:lnTo>
                      <a:lnTo>
                        <a:pt x="127" y="150"/>
                      </a:lnTo>
                      <a:lnTo>
                        <a:pt x="127" y="155"/>
                      </a:lnTo>
                      <a:lnTo>
                        <a:pt x="132" y="155"/>
                      </a:lnTo>
                      <a:lnTo>
                        <a:pt x="132" y="155"/>
                      </a:lnTo>
                      <a:lnTo>
                        <a:pt x="132" y="155"/>
                      </a:lnTo>
                      <a:lnTo>
                        <a:pt x="132" y="155"/>
                      </a:lnTo>
                      <a:lnTo>
                        <a:pt x="132" y="159"/>
                      </a:lnTo>
                      <a:lnTo>
                        <a:pt x="127" y="159"/>
                      </a:lnTo>
                      <a:lnTo>
                        <a:pt x="127" y="159"/>
                      </a:lnTo>
                      <a:lnTo>
                        <a:pt x="127" y="159"/>
                      </a:lnTo>
                      <a:lnTo>
                        <a:pt x="127" y="164"/>
                      </a:lnTo>
                      <a:lnTo>
                        <a:pt x="132" y="159"/>
                      </a:lnTo>
                      <a:lnTo>
                        <a:pt x="127" y="164"/>
                      </a:lnTo>
                      <a:lnTo>
                        <a:pt x="127" y="164"/>
                      </a:lnTo>
                      <a:lnTo>
                        <a:pt x="123" y="164"/>
                      </a:lnTo>
                      <a:lnTo>
                        <a:pt x="123" y="168"/>
                      </a:lnTo>
                      <a:lnTo>
                        <a:pt x="123" y="168"/>
                      </a:lnTo>
                      <a:lnTo>
                        <a:pt x="127" y="173"/>
                      </a:lnTo>
                      <a:lnTo>
                        <a:pt x="127" y="173"/>
                      </a:lnTo>
                      <a:lnTo>
                        <a:pt x="127" y="173"/>
                      </a:lnTo>
                      <a:lnTo>
                        <a:pt x="123" y="173"/>
                      </a:lnTo>
                      <a:lnTo>
                        <a:pt x="118" y="173"/>
                      </a:lnTo>
                      <a:lnTo>
                        <a:pt x="123" y="177"/>
                      </a:lnTo>
                      <a:lnTo>
                        <a:pt x="127" y="177"/>
                      </a:lnTo>
                      <a:lnTo>
                        <a:pt x="123" y="177"/>
                      </a:lnTo>
                      <a:lnTo>
                        <a:pt x="123" y="177"/>
                      </a:lnTo>
                      <a:lnTo>
                        <a:pt x="123" y="177"/>
                      </a:lnTo>
                      <a:lnTo>
                        <a:pt x="118" y="177"/>
                      </a:lnTo>
                      <a:lnTo>
                        <a:pt x="118" y="177"/>
                      </a:lnTo>
                      <a:lnTo>
                        <a:pt x="123" y="182"/>
                      </a:lnTo>
                      <a:lnTo>
                        <a:pt x="123" y="182"/>
                      </a:lnTo>
                      <a:lnTo>
                        <a:pt x="123" y="182"/>
                      </a:lnTo>
                      <a:lnTo>
                        <a:pt x="123" y="182"/>
                      </a:lnTo>
                      <a:lnTo>
                        <a:pt x="118" y="182"/>
                      </a:lnTo>
                      <a:lnTo>
                        <a:pt x="114" y="182"/>
                      </a:lnTo>
                      <a:lnTo>
                        <a:pt x="114" y="182"/>
                      </a:lnTo>
                      <a:lnTo>
                        <a:pt x="109" y="182"/>
                      </a:lnTo>
                      <a:lnTo>
                        <a:pt x="109" y="182"/>
                      </a:lnTo>
                      <a:lnTo>
                        <a:pt x="109" y="186"/>
                      </a:lnTo>
                      <a:lnTo>
                        <a:pt x="114" y="186"/>
                      </a:lnTo>
                      <a:lnTo>
                        <a:pt x="114" y="186"/>
                      </a:lnTo>
                      <a:lnTo>
                        <a:pt x="114" y="186"/>
                      </a:lnTo>
                      <a:lnTo>
                        <a:pt x="109" y="186"/>
                      </a:lnTo>
                      <a:lnTo>
                        <a:pt x="109" y="191"/>
                      </a:lnTo>
                      <a:lnTo>
                        <a:pt x="109" y="191"/>
                      </a:lnTo>
                      <a:lnTo>
                        <a:pt x="109" y="191"/>
                      </a:lnTo>
                      <a:lnTo>
                        <a:pt x="109" y="191"/>
                      </a:lnTo>
                      <a:lnTo>
                        <a:pt x="109" y="191"/>
                      </a:lnTo>
                      <a:lnTo>
                        <a:pt x="109" y="191"/>
                      </a:lnTo>
                      <a:lnTo>
                        <a:pt x="109" y="191"/>
                      </a:lnTo>
                      <a:lnTo>
                        <a:pt x="104" y="191"/>
                      </a:lnTo>
                      <a:lnTo>
                        <a:pt x="104" y="186"/>
                      </a:lnTo>
                      <a:lnTo>
                        <a:pt x="104" y="186"/>
                      </a:lnTo>
                      <a:lnTo>
                        <a:pt x="109" y="186"/>
                      </a:lnTo>
                      <a:lnTo>
                        <a:pt x="104" y="186"/>
                      </a:lnTo>
                      <a:lnTo>
                        <a:pt x="100" y="186"/>
                      </a:lnTo>
                      <a:lnTo>
                        <a:pt x="100" y="191"/>
                      </a:lnTo>
                      <a:lnTo>
                        <a:pt x="100" y="191"/>
                      </a:lnTo>
                      <a:lnTo>
                        <a:pt x="95" y="191"/>
                      </a:lnTo>
                      <a:lnTo>
                        <a:pt x="95" y="186"/>
                      </a:lnTo>
                      <a:lnTo>
                        <a:pt x="91" y="186"/>
                      </a:lnTo>
                      <a:lnTo>
                        <a:pt x="91" y="186"/>
                      </a:lnTo>
                      <a:lnTo>
                        <a:pt x="86" y="186"/>
                      </a:lnTo>
                      <a:lnTo>
                        <a:pt x="86" y="191"/>
                      </a:lnTo>
                      <a:lnTo>
                        <a:pt x="86" y="191"/>
                      </a:lnTo>
                      <a:lnTo>
                        <a:pt x="86" y="195"/>
                      </a:lnTo>
                      <a:lnTo>
                        <a:pt x="86" y="195"/>
                      </a:lnTo>
                      <a:lnTo>
                        <a:pt x="86" y="195"/>
                      </a:lnTo>
                      <a:lnTo>
                        <a:pt x="86" y="200"/>
                      </a:lnTo>
                      <a:lnTo>
                        <a:pt x="86" y="200"/>
                      </a:lnTo>
                      <a:lnTo>
                        <a:pt x="86" y="200"/>
                      </a:lnTo>
                      <a:lnTo>
                        <a:pt x="82" y="200"/>
                      </a:lnTo>
                      <a:lnTo>
                        <a:pt x="82" y="200"/>
                      </a:lnTo>
                      <a:lnTo>
                        <a:pt x="82" y="204"/>
                      </a:lnTo>
                      <a:lnTo>
                        <a:pt x="82" y="204"/>
                      </a:lnTo>
                      <a:lnTo>
                        <a:pt x="82" y="204"/>
                      </a:lnTo>
                      <a:lnTo>
                        <a:pt x="82" y="209"/>
                      </a:lnTo>
                      <a:lnTo>
                        <a:pt x="82" y="209"/>
                      </a:lnTo>
                      <a:lnTo>
                        <a:pt x="82" y="209"/>
                      </a:lnTo>
                      <a:lnTo>
                        <a:pt x="82" y="209"/>
                      </a:lnTo>
                      <a:lnTo>
                        <a:pt x="77" y="214"/>
                      </a:lnTo>
                      <a:lnTo>
                        <a:pt x="77" y="214"/>
                      </a:lnTo>
                      <a:lnTo>
                        <a:pt x="73" y="214"/>
                      </a:lnTo>
                      <a:lnTo>
                        <a:pt x="73" y="214"/>
                      </a:lnTo>
                      <a:lnTo>
                        <a:pt x="68" y="209"/>
                      </a:lnTo>
                      <a:lnTo>
                        <a:pt x="68" y="214"/>
                      </a:lnTo>
                      <a:lnTo>
                        <a:pt x="68" y="214"/>
                      </a:lnTo>
                      <a:lnTo>
                        <a:pt x="68" y="214"/>
                      </a:lnTo>
                      <a:lnTo>
                        <a:pt x="68" y="214"/>
                      </a:lnTo>
                      <a:lnTo>
                        <a:pt x="64" y="214"/>
                      </a:lnTo>
                      <a:lnTo>
                        <a:pt x="64" y="218"/>
                      </a:lnTo>
                      <a:lnTo>
                        <a:pt x="59" y="218"/>
                      </a:lnTo>
                      <a:lnTo>
                        <a:pt x="59" y="218"/>
                      </a:lnTo>
                      <a:lnTo>
                        <a:pt x="59" y="218"/>
                      </a:lnTo>
                      <a:lnTo>
                        <a:pt x="55" y="218"/>
                      </a:lnTo>
                      <a:lnTo>
                        <a:pt x="50" y="214"/>
                      </a:lnTo>
                      <a:lnTo>
                        <a:pt x="50" y="214"/>
                      </a:lnTo>
                      <a:lnTo>
                        <a:pt x="50" y="209"/>
                      </a:lnTo>
                      <a:lnTo>
                        <a:pt x="50" y="209"/>
                      </a:lnTo>
                      <a:lnTo>
                        <a:pt x="50" y="209"/>
                      </a:lnTo>
                      <a:lnTo>
                        <a:pt x="50" y="204"/>
                      </a:lnTo>
                      <a:lnTo>
                        <a:pt x="50" y="204"/>
                      </a:lnTo>
                      <a:lnTo>
                        <a:pt x="50" y="204"/>
                      </a:lnTo>
                      <a:lnTo>
                        <a:pt x="50" y="204"/>
                      </a:lnTo>
                      <a:lnTo>
                        <a:pt x="50" y="204"/>
                      </a:lnTo>
                      <a:lnTo>
                        <a:pt x="45" y="204"/>
                      </a:lnTo>
                      <a:lnTo>
                        <a:pt x="36" y="204"/>
                      </a:lnTo>
                      <a:lnTo>
                        <a:pt x="36" y="204"/>
                      </a:lnTo>
                      <a:lnTo>
                        <a:pt x="32" y="204"/>
                      </a:lnTo>
                      <a:lnTo>
                        <a:pt x="27" y="200"/>
                      </a:lnTo>
                      <a:lnTo>
                        <a:pt x="18" y="195"/>
                      </a:lnTo>
                      <a:lnTo>
                        <a:pt x="14" y="195"/>
                      </a:lnTo>
                      <a:lnTo>
                        <a:pt x="14" y="186"/>
                      </a:lnTo>
                      <a:lnTo>
                        <a:pt x="14" y="182"/>
                      </a:lnTo>
                      <a:lnTo>
                        <a:pt x="14" y="182"/>
                      </a:lnTo>
                      <a:lnTo>
                        <a:pt x="14" y="182"/>
                      </a:lnTo>
                      <a:lnTo>
                        <a:pt x="14" y="177"/>
                      </a:lnTo>
                      <a:lnTo>
                        <a:pt x="14" y="177"/>
                      </a:lnTo>
                      <a:lnTo>
                        <a:pt x="9" y="177"/>
                      </a:lnTo>
                      <a:lnTo>
                        <a:pt x="9" y="173"/>
                      </a:lnTo>
                      <a:lnTo>
                        <a:pt x="9" y="173"/>
                      </a:lnTo>
                      <a:lnTo>
                        <a:pt x="9" y="173"/>
                      </a:lnTo>
                      <a:lnTo>
                        <a:pt x="14" y="168"/>
                      </a:lnTo>
                      <a:lnTo>
                        <a:pt x="14" y="168"/>
                      </a:lnTo>
                      <a:lnTo>
                        <a:pt x="14" y="168"/>
                      </a:lnTo>
                      <a:lnTo>
                        <a:pt x="14" y="164"/>
                      </a:lnTo>
                      <a:lnTo>
                        <a:pt x="14" y="164"/>
                      </a:lnTo>
                      <a:lnTo>
                        <a:pt x="14" y="164"/>
                      </a:lnTo>
                      <a:lnTo>
                        <a:pt x="14" y="164"/>
                      </a:lnTo>
                      <a:lnTo>
                        <a:pt x="14" y="164"/>
                      </a:lnTo>
                      <a:lnTo>
                        <a:pt x="14" y="159"/>
                      </a:lnTo>
                      <a:lnTo>
                        <a:pt x="14" y="159"/>
                      </a:lnTo>
                      <a:lnTo>
                        <a:pt x="14" y="159"/>
                      </a:lnTo>
                      <a:lnTo>
                        <a:pt x="9" y="155"/>
                      </a:lnTo>
                      <a:lnTo>
                        <a:pt x="9" y="155"/>
                      </a:lnTo>
                      <a:lnTo>
                        <a:pt x="9" y="155"/>
                      </a:lnTo>
                      <a:lnTo>
                        <a:pt x="9" y="155"/>
                      </a:lnTo>
                      <a:lnTo>
                        <a:pt x="9" y="155"/>
                      </a:lnTo>
                      <a:lnTo>
                        <a:pt x="5" y="150"/>
                      </a:lnTo>
                      <a:lnTo>
                        <a:pt x="5" y="150"/>
                      </a:lnTo>
                      <a:lnTo>
                        <a:pt x="5" y="150"/>
                      </a:lnTo>
                      <a:lnTo>
                        <a:pt x="5" y="145"/>
                      </a:lnTo>
                      <a:lnTo>
                        <a:pt x="0" y="141"/>
                      </a:lnTo>
                      <a:lnTo>
                        <a:pt x="0" y="136"/>
                      </a:lnTo>
                      <a:lnTo>
                        <a:pt x="0" y="136"/>
                      </a:lnTo>
                      <a:lnTo>
                        <a:pt x="5" y="132"/>
                      </a:lnTo>
                      <a:lnTo>
                        <a:pt x="5" y="123"/>
                      </a:lnTo>
                      <a:lnTo>
                        <a:pt x="9" y="118"/>
                      </a:lnTo>
                      <a:lnTo>
                        <a:pt x="9" y="118"/>
                      </a:lnTo>
                      <a:lnTo>
                        <a:pt x="9" y="114"/>
                      </a:lnTo>
                      <a:lnTo>
                        <a:pt x="14" y="109"/>
                      </a:lnTo>
                      <a:lnTo>
                        <a:pt x="14" y="109"/>
                      </a:lnTo>
                      <a:lnTo>
                        <a:pt x="18" y="105"/>
                      </a:lnTo>
                      <a:lnTo>
                        <a:pt x="18" y="105"/>
                      </a:lnTo>
                      <a:lnTo>
                        <a:pt x="18" y="100"/>
                      </a:lnTo>
                      <a:lnTo>
                        <a:pt x="14" y="100"/>
                      </a:lnTo>
                      <a:lnTo>
                        <a:pt x="14" y="100"/>
                      </a:lnTo>
                      <a:lnTo>
                        <a:pt x="14" y="96"/>
                      </a:lnTo>
                      <a:lnTo>
                        <a:pt x="14" y="91"/>
                      </a:lnTo>
                      <a:lnTo>
                        <a:pt x="14" y="91"/>
                      </a:lnTo>
                      <a:lnTo>
                        <a:pt x="18" y="87"/>
                      </a:lnTo>
                      <a:lnTo>
                        <a:pt x="18" y="87"/>
                      </a:lnTo>
                      <a:lnTo>
                        <a:pt x="18" y="87"/>
                      </a:lnTo>
                      <a:lnTo>
                        <a:pt x="18" y="87"/>
                      </a:lnTo>
                      <a:lnTo>
                        <a:pt x="14" y="82"/>
                      </a:lnTo>
                      <a:lnTo>
                        <a:pt x="14" y="82"/>
                      </a:lnTo>
                      <a:lnTo>
                        <a:pt x="14" y="82"/>
                      </a:lnTo>
                      <a:lnTo>
                        <a:pt x="14" y="77"/>
                      </a:lnTo>
                      <a:lnTo>
                        <a:pt x="14" y="77"/>
                      </a:lnTo>
                      <a:lnTo>
                        <a:pt x="14" y="77"/>
                      </a:lnTo>
                      <a:lnTo>
                        <a:pt x="14" y="77"/>
                      </a:lnTo>
                      <a:lnTo>
                        <a:pt x="18" y="77"/>
                      </a:lnTo>
                      <a:lnTo>
                        <a:pt x="18" y="77"/>
                      </a:lnTo>
                      <a:lnTo>
                        <a:pt x="18" y="77"/>
                      </a:lnTo>
                      <a:lnTo>
                        <a:pt x="18" y="77"/>
                      </a:lnTo>
                      <a:lnTo>
                        <a:pt x="23" y="73"/>
                      </a:lnTo>
                      <a:lnTo>
                        <a:pt x="23" y="73"/>
                      </a:lnTo>
                      <a:lnTo>
                        <a:pt x="23" y="73"/>
                      </a:lnTo>
                      <a:lnTo>
                        <a:pt x="18" y="68"/>
                      </a:lnTo>
                      <a:lnTo>
                        <a:pt x="18" y="68"/>
                      </a:lnTo>
                      <a:lnTo>
                        <a:pt x="18" y="64"/>
                      </a:lnTo>
                      <a:lnTo>
                        <a:pt x="18" y="64"/>
                      </a:lnTo>
                      <a:lnTo>
                        <a:pt x="18" y="59"/>
                      </a:lnTo>
                      <a:lnTo>
                        <a:pt x="18" y="55"/>
                      </a:lnTo>
                      <a:lnTo>
                        <a:pt x="18" y="50"/>
                      </a:lnTo>
                      <a:lnTo>
                        <a:pt x="18" y="50"/>
                      </a:lnTo>
                      <a:lnTo>
                        <a:pt x="18" y="50"/>
                      </a:lnTo>
                      <a:lnTo>
                        <a:pt x="18" y="46"/>
                      </a:lnTo>
                      <a:lnTo>
                        <a:pt x="18" y="46"/>
                      </a:lnTo>
                      <a:lnTo>
                        <a:pt x="18" y="41"/>
                      </a:lnTo>
                      <a:lnTo>
                        <a:pt x="18" y="41"/>
                      </a:lnTo>
                      <a:lnTo>
                        <a:pt x="18" y="41"/>
                      </a:lnTo>
                      <a:lnTo>
                        <a:pt x="23" y="37"/>
                      </a:lnTo>
                      <a:lnTo>
                        <a:pt x="18" y="37"/>
                      </a:lnTo>
                      <a:lnTo>
                        <a:pt x="18" y="37"/>
                      </a:lnTo>
                      <a:lnTo>
                        <a:pt x="18" y="37"/>
                      </a:lnTo>
                      <a:lnTo>
                        <a:pt x="23" y="32"/>
                      </a:lnTo>
                      <a:lnTo>
                        <a:pt x="23" y="32"/>
                      </a:lnTo>
                      <a:lnTo>
                        <a:pt x="23" y="28"/>
                      </a:lnTo>
                      <a:lnTo>
                        <a:pt x="27" y="28"/>
                      </a:lnTo>
                      <a:lnTo>
                        <a:pt x="32" y="28"/>
                      </a:lnTo>
                      <a:lnTo>
                        <a:pt x="32" y="32"/>
                      </a:lnTo>
                      <a:lnTo>
                        <a:pt x="36" y="32"/>
                      </a:lnTo>
                      <a:lnTo>
                        <a:pt x="36" y="32"/>
                      </a:lnTo>
                      <a:lnTo>
                        <a:pt x="36" y="28"/>
                      </a:lnTo>
                      <a:lnTo>
                        <a:pt x="41" y="23"/>
                      </a:lnTo>
                      <a:lnTo>
                        <a:pt x="59" y="14"/>
                      </a:lnTo>
                      <a:lnTo>
                        <a:pt x="64" y="9"/>
                      </a:lnTo>
                      <a:lnTo>
                        <a:pt x="64" y="9"/>
                      </a:lnTo>
                      <a:lnTo>
                        <a:pt x="68" y="14"/>
                      </a:lnTo>
                      <a:lnTo>
                        <a:pt x="68" y="14"/>
                      </a:lnTo>
                      <a:lnTo>
                        <a:pt x="68" y="14"/>
                      </a:lnTo>
                      <a:lnTo>
                        <a:pt x="73" y="14"/>
                      </a:lnTo>
                      <a:lnTo>
                        <a:pt x="77" y="9"/>
                      </a:lnTo>
                      <a:lnTo>
                        <a:pt x="82" y="9"/>
                      </a:lnTo>
                      <a:lnTo>
                        <a:pt x="82" y="9"/>
                      </a:lnTo>
                      <a:lnTo>
                        <a:pt x="86" y="9"/>
                      </a:lnTo>
                      <a:lnTo>
                        <a:pt x="86" y="9"/>
                      </a:lnTo>
                      <a:lnTo>
                        <a:pt x="91" y="9"/>
                      </a:lnTo>
                      <a:lnTo>
                        <a:pt x="91" y="9"/>
                      </a:lnTo>
                      <a:lnTo>
                        <a:pt x="91" y="9"/>
                      </a:lnTo>
                      <a:lnTo>
                        <a:pt x="91" y="5"/>
                      </a:lnTo>
                      <a:lnTo>
                        <a:pt x="91" y="5"/>
                      </a:lnTo>
                      <a:lnTo>
                        <a:pt x="91" y="5"/>
                      </a:lnTo>
                      <a:lnTo>
                        <a:pt x="100" y="0"/>
                      </a:lnTo>
                      <a:lnTo>
                        <a:pt x="100" y="0"/>
                      </a:lnTo>
                      <a:lnTo>
                        <a:pt x="104" y="0"/>
                      </a:lnTo>
                      <a:lnTo>
                        <a:pt x="104" y="5"/>
                      </a:lnTo>
                      <a:lnTo>
                        <a:pt x="104" y="5"/>
                      </a:lnTo>
                      <a:lnTo>
                        <a:pt x="109" y="5"/>
                      </a:lnTo>
                      <a:lnTo>
                        <a:pt x="109" y="9"/>
                      </a:lnTo>
                      <a:lnTo>
                        <a:pt x="109" y="9"/>
                      </a:lnTo>
                      <a:lnTo>
                        <a:pt x="114" y="14"/>
                      </a:lnTo>
                      <a:lnTo>
                        <a:pt x="114" y="14"/>
                      </a:lnTo>
                      <a:lnTo>
                        <a:pt x="114" y="14"/>
                      </a:lnTo>
                      <a:lnTo>
                        <a:pt x="114" y="18"/>
                      </a:lnTo>
                      <a:lnTo>
                        <a:pt x="114" y="18"/>
                      </a:lnTo>
                      <a:lnTo>
                        <a:pt x="118" y="23"/>
                      </a:lnTo>
                      <a:lnTo>
                        <a:pt x="118" y="28"/>
                      </a:lnTo>
                      <a:lnTo>
                        <a:pt x="118" y="28"/>
                      </a:lnTo>
                      <a:lnTo>
                        <a:pt x="118" y="28"/>
                      </a:lnTo>
                      <a:lnTo>
                        <a:pt x="118" y="32"/>
                      </a:lnTo>
                      <a:lnTo>
                        <a:pt x="114" y="32"/>
                      </a:lnTo>
                      <a:lnTo>
                        <a:pt x="118" y="32"/>
                      </a:lnTo>
                      <a:lnTo>
                        <a:pt x="118" y="32"/>
                      </a:lnTo>
                      <a:lnTo>
                        <a:pt x="118" y="37"/>
                      </a:lnTo>
                      <a:lnTo>
                        <a:pt x="123" y="37"/>
                      </a:lnTo>
                      <a:lnTo>
                        <a:pt x="123" y="37"/>
                      </a:lnTo>
                      <a:lnTo>
                        <a:pt x="123" y="41"/>
                      </a:lnTo>
                      <a:lnTo>
                        <a:pt x="118" y="41"/>
                      </a:lnTo>
                      <a:lnTo>
                        <a:pt x="118" y="46"/>
                      </a:lnTo>
                      <a:lnTo>
                        <a:pt x="118" y="46"/>
                      </a:lnTo>
                      <a:lnTo>
                        <a:pt x="123" y="50"/>
                      </a:lnTo>
                      <a:lnTo>
                        <a:pt x="127" y="55"/>
                      </a:lnTo>
                      <a:lnTo>
                        <a:pt x="127" y="55"/>
                      </a:lnTo>
                      <a:lnTo>
                        <a:pt x="132" y="55"/>
                      </a:lnTo>
                      <a:lnTo>
                        <a:pt x="132" y="55"/>
                      </a:lnTo>
                      <a:lnTo>
                        <a:pt x="132" y="59"/>
                      </a:lnTo>
                      <a:lnTo>
                        <a:pt x="132" y="59"/>
                      </a:lnTo>
                      <a:lnTo>
                        <a:pt x="132" y="64"/>
                      </a:lnTo>
                      <a:lnTo>
                        <a:pt x="132" y="64"/>
                      </a:lnTo>
                      <a:lnTo>
                        <a:pt x="132" y="64"/>
                      </a:lnTo>
                      <a:lnTo>
                        <a:pt x="132" y="64"/>
                      </a:lnTo>
                      <a:lnTo>
                        <a:pt x="132" y="68"/>
                      </a:lnTo>
                      <a:lnTo>
                        <a:pt x="132" y="68"/>
                      </a:lnTo>
                      <a:lnTo>
                        <a:pt x="132" y="68"/>
                      </a:lnTo>
                      <a:lnTo>
                        <a:pt x="132" y="73"/>
                      </a:lnTo>
                      <a:lnTo>
                        <a:pt x="132" y="77"/>
                      </a:lnTo>
                      <a:lnTo>
                        <a:pt x="132" y="77"/>
                      </a:lnTo>
                      <a:lnTo>
                        <a:pt x="136" y="87"/>
                      </a:lnTo>
                      <a:lnTo>
                        <a:pt x="136" y="87"/>
                      </a:lnTo>
                      <a:lnTo>
                        <a:pt x="136" y="87"/>
                      </a:lnTo>
                      <a:lnTo>
                        <a:pt x="136" y="87"/>
                      </a:lnTo>
                      <a:lnTo>
                        <a:pt x="136" y="87"/>
                      </a:lnTo>
                      <a:lnTo>
                        <a:pt x="136" y="91"/>
                      </a:lnTo>
                      <a:lnTo>
                        <a:pt x="136" y="91"/>
                      </a:lnTo>
                      <a:lnTo>
                        <a:pt x="136" y="91"/>
                      </a:lnTo>
                      <a:lnTo>
                        <a:pt x="136" y="96"/>
                      </a:lnTo>
                      <a:lnTo>
                        <a:pt x="136" y="100"/>
                      </a:lnTo>
                      <a:lnTo>
                        <a:pt x="136" y="100"/>
                      </a:lnTo>
                      <a:lnTo>
                        <a:pt x="132" y="105"/>
                      </a:lnTo>
                      <a:lnTo>
                        <a:pt x="132" y="105"/>
                      </a:lnTo>
                      <a:lnTo>
                        <a:pt x="132" y="109"/>
                      </a:lnTo>
                      <a:lnTo>
                        <a:pt x="136" y="105"/>
                      </a:lnTo>
                      <a:lnTo>
                        <a:pt x="141" y="105"/>
                      </a:lnTo>
                      <a:lnTo>
                        <a:pt x="141" y="105"/>
                      </a:lnTo>
                      <a:lnTo>
                        <a:pt x="141" y="105"/>
                      </a:lnTo>
                      <a:lnTo>
                        <a:pt x="141" y="105"/>
                      </a:lnTo>
                      <a:lnTo>
                        <a:pt x="141" y="105"/>
                      </a:lnTo>
                      <a:lnTo>
                        <a:pt x="141" y="109"/>
                      </a:lnTo>
                      <a:lnTo>
                        <a:pt x="141" y="109"/>
                      </a:lnTo>
                      <a:lnTo>
                        <a:pt x="141" y="114"/>
                      </a:lnTo>
                      <a:lnTo>
                        <a:pt x="145" y="11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4" name="Freeform 52">
                  <a:extLst>
                    <a:ext uri="{FF2B5EF4-FFF2-40B4-BE49-F238E27FC236}">
                      <a16:creationId xmlns:a16="http://schemas.microsoft.com/office/drawing/2014/main" id="{5AC826FD-77E7-4A73-90F9-6B8683F74D82}"/>
                    </a:ext>
                  </a:extLst>
                </p:cNvPr>
                <p:cNvSpPr>
                  <a:spLocks/>
                </p:cNvSpPr>
                <p:nvPr/>
              </p:nvSpPr>
              <p:spPr bwMode="auto">
                <a:xfrm>
                  <a:off x="4881635" y="3089381"/>
                  <a:ext cx="423467" cy="480936"/>
                </a:xfrm>
                <a:custGeom>
                  <a:avLst/>
                  <a:gdLst>
                    <a:gd name="T0" fmla="*/ 140 w 140"/>
                    <a:gd name="T1" fmla="*/ 9 h 159"/>
                    <a:gd name="T2" fmla="*/ 140 w 140"/>
                    <a:gd name="T3" fmla="*/ 14 h 159"/>
                    <a:gd name="T4" fmla="*/ 136 w 140"/>
                    <a:gd name="T5" fmla="*/ 14 h 159"/>
                    <a:gd name="T6" fmla="*/ 131 w 140"/>
                    <a:gd name="T7" fmla="*/ 23 h 159"/>
                    <a:gd name="T8" fmla="*/ 127 w 140"/>
                    <a:gd name="T9" fmla="*/ 32 h 159"/>
                    <a:gd name="T10" fmla="*/ 131 w 140"/>
                    <a:gd name="T11" fmla="*/ 37 h 159"/>
                    <a:gd name="T12" fmla="*/ 127 w 140"/>
                    <a:gd name="T13" fmla="*/ 37 h 159"/>
                    <a:gd name="T14" fmla="*/ 122 w 140"/>
                    <a:gd name="T15" fmla="*/ 41 h 159"/>
                    <a:gd name="T16" fmla="*/ 127 w 140"/>
                    <a:gd name="T17" fmla="*/ 46 h 159"/>
                    <a:gd name="T18" fmla="*/ 122 w 140"/>
                    <a:gd name="T19" fmla="*/ 55 h 159"/>
                    <a:gd name="T20" fmla="*/ 127 w 140"/>
                    <a:gd name="T21" fmla="*/ 59 h 159"/>
                    <a:gd name="T22" fmla="*/ 127 w 140"/>
                    <a:gd name="T23" fmla="*/ 68 h 159"/>
                    <a:gd name="T24" fmla="*/ 122 w 140"/>
                    <a:gd name="T25" fmla="*/ 68 h 159"/>
                    <a:gd name="T26" fmla="*/ 122 w 140"/>
                    <a:gd name="T27" fmla="*/ 73 h 159"/>
                    <a:gd name="T28" fmla="*/ 122 w 140"/>
                    <a:gd name="T29" fmla="*/ 77 h 159"/>
                    <a:gd name="T30" fmla="*/ 127 w 140"/>
                    <a:gd name="T31" fmla="*/ 77 h 159"/>
                    <a:gd name="T32" fmla="*/ 127 w 140"/>
                    <a:gd name="T33" fmla="*/ 86 h 159"/>
                    <a:gd name="T34" fmla="*/ 127 w 140"/>
                    <a:gd name="T35" fmla="*/ 96 h 159"/>
                    <a:gd name="T36" fmla="*/ 122 w 140"/>
                    <a:gd name="T37" fmla="*/ 91 h 159"/>
                    <a:gd name="T38" fmla="*/ 118 w 140"/>
                    <a:gd name="T39" fmla="*/ 86 h 159"/>
                    <a:gd name="T40" fmla="*/ 113 w 140"/>
                    <a:gd name="T41" fmla="*/ 82 h 159"/>
                    <a:gd name="T42" fmla="*/ 109 w 140"/>
                    <a:gd name="T43" fmla="*/ 77 h 159"/>
                    <a:gd name="T44" fmla="*/ 91 w 140"/>
                    <a:gd name="T45" fmla="*/ 86 h 159"/>
                    <a:gd name="T46" fmla="*/ 86 w 140"/>
                    <a:gd name="T47" fmla="*/ 82 h 159"/>
                    <a:gd name="T48" fmla="*/ 81 w 140"/>
                    <a:gd name="T49" fmla="*/ 82 h 159"/>
                    <a:gd name="T50" fmla="*/ 81 w 140"/>
                    <a:gd name="T51" fmla="*/ 91 h 159"/>
                    <a:gd name="T52" fmla="*/ 81 w 140"/>
                    <a:gd name="T53" fmla="*/ 96 h 159"/>
                    <a:gd name="T54" fmla="*/ 68 w 140"/>
                    <a:gd name="T55" fmla="*/ 123 h 159"/>
                    <a:gd name="T56" fmla="*/ 68 w 140"/>
                    <a:gd name="T57" fmla="*/ 145 h 159"/>
                    <a:gd name="T58" fmla="*/ 59 w 140"/>
                    <a:gd name="T59" fmla="*/ 150 h 159"/>
                    <a:gd name="T60" fmla="*/ 54 w 140"/>
                    <a:gd name="T61" fmla="*/ 159 h 159"/>
                    <a:gd name="T62" fmla="*/ 50 w 140"/>
                    <a:gd name="T63" fmla="*/ 159 h 159"/>
                    <a:gd name="T64" fmla="*/ 41 w 140"/>
                    <a:gd name="T65" fmla="*/ 155 h 159"/>
                    <a:gd name="T66" fmla="*/ 36 w 140"/>
                    <a:gd name="T67" fmla="*/ 145 h 159"/>
                    <a:gd name="T68" fmla="*/ 22 w 140"/>
                    <a:gd name="T69" fmla="*/ 145 h 159"/>
                    <a:gd name="T70" fmla="*/ 13 w 140"/>
                    <a:gd name="T71" fmla="*/ 136 h 159"/>
                    <a:gd name="T72" fmla="*/ 0 w 140"/>
                    <a:gd name="T73" fmla="*/ 127 h 159"/>
                    <a:gd name="T74" fmla="*/ 9 w 140"/>
                    <a:gd name="T75" fmla="*/ 123 h 159"/>
                    <a:gd name="T76" fmla="*/ 18 w 140"/>
                    <a:gd name="T77" fmla="*/ 109 h 159"/>
                    <a:gd name="T78" fmla="*/ 18 w 140"/>
                    <a:gd name="T79" fmla="*/ 96 h 159"/>
                    <a:gd name="T80" fmla="*/ 22 w 140"/>
                    <a:gd name="T81" fmla="*/ 86 h 159"/>
                    <a:gd name="T82" fmla="*/ 32 w 140"/>
                    <a:gd name="T83" fmla="*/ 73 h 159"/>
                    <a:gd name="T84" fmla="*/ 27 w 140"/>
                    <a:gd name="T85" fmla="*/ 64 h 159"/>
                    <a:gd name="T86" fmla="*/ 27 w 140"/>
                    <a:gd name="T87" fmla="*/ 50 h 159"/>
                    <a:gd name="T88" fmla="*/ 32 w 140"/>
                    <a:gd name="T89" fmla="*/ 46 h 159"/>
                    <a:gd name="T90" fmla="*/ 32 w 140"/>
                    <a:gd name="T91" fmla="*/ 41 h 159"/>
                    <a:gd name="T92" fmla="*/ 32 w 140"/>
                    <a:gd name="T93" fmla="*/ 32 h 159"/>
                    <a:gd name="T94" fmla="*/ 27 w 140"/>
                    <a:gd name="T95" fmla="*/ 18 h 159"/>
                    <a:gd name="T96" fmla="*/ 41 w 140"/>
                    <a:gd name="T97" fmla="*/ 9 h 159"/>
                    <a:gd name="T98" fmla="*/ 63 w 140"/>
                    <a:gd name="T99" fmla="*/ 14 h 159"/>
                    <a:gd name="T100" fmla="*/ 86 w 140"/>
                    <a:gd name="T101" fmla="*/ 18 h 159"/>
                    <a:gd name="T102" fmla="*/ 86 w 140"/>
                    <a:gd name="T103" fmla="*/ 23 h 159"/>
                    <a:gd name="T104" fmla="*/ 91 w 140"/>
                    <a:gd name="T105" fmla="*/ 32 h 159"/>
                    <a:gd name="T106" fmla="*/ 100 w 140"/>
                    <a:gd name="T107" fmla="*/ 28 h 159"/>
                    <a:gd name="T108" fmla="*/ 104 w 140"/>
                    <a:gd name="T109" fmla="*/ 23 h 159"/>
                    <a:gd name="T110" fmla="*/ 118 w 140"/>
                    <a:gd name="T111" fmla="*/ 23 h 159"/>
                    <a:gd name="T112" fmla="*/ 118 w 140"/>
                    <a:gd name="T113" fmla="*/ 18 h 159"/>
                    <a:gd name="T114" fmla="*/ 122 w 140"/>
                    <a:gd name="T115" fmla="*/ 14 h 159"/>
                    <a:gd name="T116" fmla="*/ 122 w 140"/>
                    <a:gd name="T117" fmla="*/ 5 h 159"/>
                    <a:gd name="T118" fmla="*/ 131 w 140"/>
                    <a:gd name="T119" fmla="*/ 0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0" h="159">
                      <a:moveTo>
                        <a:pt x="131" y="5"/>
                      </a:moveTo>
                      <a:lnTo>
                        <a:pt x="131" y="5"/>
                      </a:lnTo>
                      <a:lnTo>
                        <a:pt x="136" y="5"/>
                      </a:lnTo>
                      <a:lnTo>
                        <a:pt x="136" y="5"/>
                      </a:lnTo>
                      <a:lnTo>
                        <a:pt x="140" y="9"/>
                      </a:lnTo>
                      <a:lnTo>
                        <a:pt x="140" y="18"/>
                      </a:lnTo>
                      <a:lnTo>
                        <a:pt x="140" y="18"/>
                      </a:lnTo>
                      <a:lnTo>
                        <a:pt x="140" y="18"/>
                      </a:lnTo>
                      <a:lnTo>
                        <a:pt x="140" y="18"/>
                      </a:lnTo>
                      <a:lnTo>
                        <a:pt x="140" y="14"/>
                      </a:lnTo>
                      <a:lnTo>
                        <a:pt x="136" y="14"/>
                      </a:lnTo>
                      <a:lnTo>
                        <a:pt x="136" y="14"/>
                      </a:lnTo>
                      <a:lnTo>
                        <a:pt x="136" y="14"/>
                      </a:lnTo>
                      <a:lnTo>
                        <a:pt x="136" y="14"/>
                      </a:lnTo>
                      <a:lnTo>
                        <a:pt x="136" y="14"/>
                      </a:lnTo>
                      <a:lnTo>
                        <a:pt x="131" y="14"/>
                      </a:lnTo>
                      <a:lnTo>
                        <a:pt x="131" y="14"/>
                      </a:lnTo>
                      <a:lnTo>
                        <a:pt x="131" y="18"/>
                      </a:lnTo>
                      <a:lnTo>
                        <a:pt x="131" y="18"/>
                      </a:lnTo>
                      <a:lnTo>
                        <a:pt x="131" y="23"/>
                      </a:lnTo>
                      <a:lnTo>
                        <a:pt x="131" y="23"/>
                      </a:lnTo>
                      <a:lnTo>
                        <a:pt x="131" y="23"/>
                      </a:lnTo>
                      <a:lnTo>
                        <a:pt x="131" y="23"/>
                      </a:lnTo>
                      <a:lnTo>
                        <a:pt x="127" y="28"/>
                      </a:lnTo>
                      <a:lnTo>
                        <a:pt x="127" y="32"/>
                      </a:lnTo>
                      <a:lnTo>
                        <a:pt x="127" y="32"/>
                      </a:lnTo>
                      <a:lnTo>
                        <a:pt x="127" y="32"/>
                      </a:lnTo>
                      <a:lnTo>
                        <a:pt x="127" y="32"/>
                      </a:lnTo>
                      <a:lnTo>
                        <a:pt x="131" y="37"/>
                      </a:lnTo>
                      <a:lnTo>
                        <a:pt x="131" y="37"/>
                      </a:lnTo>
                      <a:lnTo>
                        <a:pt x="131" y="37"/>
                      </a:lnTo>
                      <a:lnTo>
                        <a:pt x="131" y="41"/>
                      </a:lnTo>
                      <a:lnTo>
                        <a:pt x="131" y="37"/>
                      </a:lnTo>
                      <a:lnTo>
                        <a:pt x="127" y="37"/>
                      </a:lnTo>
                      <a:lnTo>
                        <a:pt x="127" y="37"/>
                      </a:lnTo>
                      <a:lnTo>
                        <a:pt x="127" y="37"/>
                      </a:lnTo>
                      <a:lnTo>
                        <a:pt x="127" y="41"/>
                      </a:lnTo>
                      <a:lnTo>
                        <a:pt x="127" y="41"/>
                      </a:lnTo>
                      <a:lnTo>
                        <a:pt x="122" y="41"/>
                      </a:lnTo>
                      <a:lnTo>
                        <a:pt x="122" y="41"/>
                      </a:lnTo>
                      <a:lnTo>
                        <a:pt x="122" y="46"/>
                      </a:lnTo>
                      <a:lnTo>
                        <a:pt x="122" y="46"/>
                      </a:lnTo>
                      <a:lnTo>
                        <a:pt x="122" y="46"/>
                      </a:lnTo>
                      <a:lnTo>
                        <a:pt x="122" y="46"/>
                      </a:lnTo>
                      <a:lnTo>
                        <a:pt x="127" y="46"/>
                      </a:lnTo>
                      <a:lnTo>
                        <a:pt x="127" y="46"/>
                      </a:lnTo>
                      <a:lnTo>
                        <a:pt x="127" y="50"/>
                      </a:lnTo>
                      <a:lnTo>
                        <a:pt x="127" y="50"/>
                      </a:lnTo>
                      <a:lnTo>
                        <a:pt x="127" y="50"/>
                      </a:lnTo>
                      <a:lnTo>
                        <a:pt x="122" y="55"/>
                      </a:lnTo>
                      <a:lnTo>
                        <a:pt x="122" y="59"/>
                      </a:lnTo>
                      <a:lnTo>
                        <a:pt x="122" y="59"/>
                      </a:lnTo>
                      <a:lnTo>
                        <a:pt x="127" y="59"/>
                      </a:lnTo>
                      <a:lnTo>
                        <a:pt x="127" y="59"/>
                      </a:lnTo>
                      <a:lnTo>
                        <a:pt x="127" y="59"/>
                      </a:lnTo>
                      <a:lnTo>
                        <a:pt x="131" y="64"/>
                      </a:lnTo>
                      <a:lnTo>
                        <a:pt x="131" y="64"/>
                      </a:lnTo>
                      <a:lnTo>
                        <a:pt x="127" y="68"/>
                      </a:lnTo>
                      <a:lnTo>
                        <a:pt x="127" y="68"/>
                      </a:lnTo>
                      <a:lnTo>
                        <a:pt x="127" y="68"/>
                      </a:lnTo>
                      <a:lnTo>
                        <a:pt x="127" y="64"/>
                      </a:lnTo>
                      <a:lnTo>
                        <a:pt x="127" y="64"/>
                      </a:lnTo>
                      <a:lnTo>
                        <a:pt x="122" y="68"/>
                      </a:lnTo>
                      <a:lnTo>
                        <a:pt x="122" y="68"/>
                      </a:lnTo>
                      <a:lnTo>
                        <a:pt x="122" y="68"/>
                      </a:lnTo>
                      <a:lnTo>
                        <a:pt x="127" y="73"/>
                      </a:lnTo>
                      <a:lnTo>
                        <a:pt x="127" y="73"/>
                      </a:lnTo>
                      <a:lnTo>
                        <a:pt x="127" y="73"/>
                      </a:lnTo>
                      <a:lnTo>
                        <a:pt x="122" y="73"/>
                      </a:lnTo>
                      <a:lnTo>
                        <a:pt x="122" y="73"/>
                      </a:lnTo>
                      <a:lnTo>
                        <a:pt x="122" y="73"/>
                      </a:lnTo>
                      <a:lnTo>
                        <a:pt x="122" y="77"/>
                      </a:lnTo>
                      <a:lnTo>
                        <a:pt x="122" y="77"/>
                      </a:lnTo>
                      <a:lnTo>
                        <a:pt x="122" y="77"/>
                      </a:lnTo>
                      <a:lnTo>
                        <a:pt x="122" y="77"/>
                      </a:lnTo>
                      <a:lnTo>
                        <a:pt x="122" y="77"/>
                      </a:lnTo>
                      <a:lnTo>
                        <a:pt x="127" y="77"/>
                      </a:lnTo>
                      <a:lnTo>
                        <a:pt x="127" y="77"/>
                      </a:lnTo>
                      <a:lnTo>
                        <a:pt x="131" y="77"/>
                      </a:lnTo>
                      <a:lnTo>
                        <a:pt x="127" y="77"/>
                      </a:lnTo>
                      <a:lnTo>
                        <a:pt x="127" y="77"/>
                      </a:lnTo>
                      <a:lnTo>
                        <a:pt x="127" y="77"/>
                      </a:lnTo>
                      <a:lnTo>
                        <a:pt x="127" y="82"/>
                      </a:lnTo>
                      <a:lnTo>
                        <a:pt x="127" y="82"/>
                      </a:lnTo>
                      <a:lnTo>
                        <a:pt x="127" y="86"/>
                      </a:lnTo>
                      <a:lnTo>
                        <a:pt x="127" y="86"/>
                      </a:lnTo>
                      <a:lnTo>
                        <a:pt x="131" y="91"/>
                      </a:lnTo>
                      <a:lnTo>
                        <a:pt x="127" y="91"/>
                      </a:lnTo>
                      <a:lnTo>
                        <a:pt x="127" y="96"/>
                      </a:lnTo>
                      <a:lnTo>
                        <a:pt x="127" y="96"/>
                      </a:lnTo>
                      <a:lnTo>
                        <a:pt x="122" y="91"/>
                      </a:lnTo>
                      <a:lnTo>
                        <a:pt x="122" y="91"/>
                      </a:lnTo>
                      <a:lnTo>
                        <a:pt x="122" y="91"/>
                      </a:lnTo>
                      <a:lnTo>
                        <a:pt x="122" y="91"/>
                      </a:lnTo>
                      <a:lnTo>
                        <a:pt x="122" y="91"/>
                      </a:lnTo>
                      <a:lnTo>
                        <a:pt x="122" y="91"/>
                      </a:lnTo>
                      <a:lnTo>
                        <a:pt x="122" y="86"/>
                      </a:lnTo>
                      <a:lnTo>
                        <a:pt x="122" y="86"/>
                      </a:lnTo>
                      <a:lnTo>
                        <a:pt x="122" y="86"/>
                      </a:lnTo>
                      <a:lnTo>
                        <a:pt x="118" y="86"/>
                      </a:lnTo>
                      <a:lnTo>
                        <a:pt x="118" y="86"/>
                      </a:lnTo>
                      <a:lnTo>
                        <a:pt x="118" y="82"/>
                      </a:lnTo>
                      <a:lnTo>
                        <a:pt x="118" y="82"/>
                      </a:lnTo>
                      <a:lnTo>
                        <a:pt x="118" y="82"/>
                      </a:lnTo>
                      <a:lnTo>
                        <a:pt x="113" y="82"/>
                      </a:lnTo>
                      <a:lnTo>
                        <a:pt x="113" y="82"/>
                      </a:lnTo>
                      <a:lnTo>
                        <a:pt x="113" y="82"/>
                      </a:lnTo>
                      <a:lnTo>
                        <a:pt x="113" y="82"/>
                      </a:lnTo>
                      <a:lnTo>
                        <a:pt x="109" y="77"/>
                      </a:lnTo>
                      <a:lnTo>
                        <a:pt x="109" y="77"/>
                      </a:lnTo>
                      <a:lnTo>
                        <a:pt x="104" y="77"/>
                      </a:lnTo>
                      <a:lnTo>
                        <a:pt x="95" y="77"/>
                      </a:lnTo>
                      <a:lnTo>
                        <a:pt x="95" y="82"/>
                      </a:lnTo>
                      <a:lnTo>
                        <a:pt x="91" y="82"/>
                      </a:lnTo>
                      <a:lnTo>
                        <a:pt x="91" y="86"/>
                      </a:lnTo>
                      <a:lnTo>
                        <a:pt x="91" y="86"/>
                      </a:lnTo>
                      <a:lnTo>
                        <a:pt x="91" y="86"/>
                      </a:lnTo>
                      <a:lnTo>
                        <a:pt x="91" y="86"/>
                      </a:lnTo>
                      <a:lnTo>
                        <a:pt x="91" y="86"/>
                      </a:lnTo>
                      <a:lnTo>
                        <a:pt x="86" y="82"/>
                      </a:lnTo>
                      <a:lnTo>
                        <a:pt x="86" y="82"/>
                      </a:lnTo>
                      <a:lnTo>
                        <a:pt x="86" y="82"/>
                      </a:lnTo>
                      <a:lnTo>
                        <a:pt x="86" y="82"/>
                      </a:lnTo>
                      <a:lnTo>
                        <a:pt x="81" y="82"/>
                      </a:lnTo>
                      <a:lnTo>
                        <a:pt x="81" y="82"/>
                      </a:lnTo>
                      <a:lnTo>
                        <a:pt x="81" y="86"/>
                      </a:lnTo>
                      <a:lnTo>
                        <a:pt x="77" y="86"/>
                      </a:lnTo>
                      <a:lnTo>
                        <a:pt x="77" y="91"/>
                      </a:lnTo>
                      <a:lnTo>
                        <a:pt x="77" y="91"/>
                      </a:lnTo>
                      <a:lnTo>
                        <a:pt x="81" y="91"/>
                      </a:lnTo>
                      <a:lnTo>
                        <a:pt x="81" y="91"/>
                      </a:lnTo>
                      <a:lnTo>
                        <a:pt x="81" y="91"/>
                      </a:lnTo>
                      <a:lnTo>
                        <a:pt x="81" y="91"/>
                      </a:lnTo>
                      <a:lnTo>
                        <a:pt x="81" y="91"/>
                      </a:lnTo>
                      <a:lnTo>
                        <a:pt x="81" y="96"/>
                      </a:lnTo>
                      <a:lnTo>
                        <a:pt x="77" y="96"/>
                      </a:lnTo>
                      <a:lnTo>
                        <a:pt x="77" y="100"/>
                      </a:lnTo>
                      <a:lnTo>
                        <a:pt x="72" y="105"/>
                      </a:lnTo>
                      <a:lnTo>
                        <a:pt x="68" y="109"/>
                      </a:lnTo>
                      <a:lnTo>
                        <a:pt x="68" y="123"/>
                      </a:lnTo>
                      <a:lnTo>
                        <a:pt x="63" y="127"/>
                      </a:lnTo>
                      <a:lnTo>
                        <a:pt x="63" y="136"/>
                      </a:lnTo>
                      <a:lnTo>
                        <a:pt x="68" y="145"/>
                      </a:lnTo>
                      <a:lnTo>
                        <a:pt x="68" y="145"/>
                      </a:lnTo>
                      <a:lnTo>
                        <a:pt x="68" y="145"/>
                      </a:lnTo>
                      <a:lnTo>
                        <a:pt x="59" y="145"/>
                      </a:lnTo>
                      <a:lnTo>
                        <a:pt x="59" y="145"/>
                      </a:lnTo>
                      <a:lnTo>
                        <a:pt x="59" y="145"/>
                      </a:lnTo>
                      <a:lnTo>
                        <a:pt x="59" y="145"/>
                      </a:lnTo>
                      <a:lnTo>
                        <a:pt x="59" y="150"/>
                      </a:lnTo>
                      <a:lnTo>
                        <a:pt x="59" y="150"/>
                      </a:lnTo>
                      <a:lnTo>
                        <a:pt x="59" y="155"/>
                      </a:lnTo>
                      <a:lnTo>
                        <a:pt x="59" y="155"/>
                      </a:lnTo>
                      <a:lnTo>
                        <a:pt x="59" y="159"/>
                      </a:lnTo>
                      <a:lnTo>
                        <a:pt x="54" y="159"/>
                      </a:lnTo>
                      <a:lnTo>
                        <a:pt x="50" y="159"/>
                      </a:lnTo>
                      <a:lnTo>
                        <a:pt x="50" y="159"/>
                      </a:lnTo>
                      <a:lnTo>
                        <a:pt x="50" y="159"/>
                      </a:lnTo>
                      <a:lnTo>
                        <a:pt x="50" y="159"/>
                      </a:lnTo>
                      <a:lnTo>
                        <a:pt x="50" y="159"/>
                      </a:lnTo>
                      <a:lnTo>
                        <a:pt x="45" y="159"/>
                      </a:lnTo>
                      <a:lnTo>
                        <a:pt x="41" y="155"/>
                      </a:lnTo>
                      <a:lnTo>
                        <a:pt x="41" y="155"/>
                      </a:lnTo>
                      <a:lnTo>
                        <a:pt x="41" y="155"/>
                      </a:lnTo>
                      <a:lnTo>
                        <a:pt x="41" y="155"/>
                      </a:lnTo>
                      <a:lnTo>
                        <a:pt x="41" y="150"/>
                      </a:lnTo>
                      <a:lnTo>
                        <a:pt x="41" y="150"/>
                      </a:lnTo>
                      <a:lnTo>
                        <a:pt x="41" y="145"/>
                      </a:lnTo>
                      <a:lnTo>
                        <a:pt x="36" y="145"/>
                      </a:lnTo>
                      <a:lnTo>
                        <a:pt x="36" y="145"/>
                      </a:lnTo>
                      <a:lnTo>
                        <a:pt x="32" y="145"/>
                      </a:lnTo>
                      <a:lnTo>
                        <a:pt x="32" y="141"/>
                      </a:lnTo>
                      <a:lnTo>
                        <a:pt x="22" y="145"/>
                      </a:lnTo>
                      <a:lnTo>
                        <a:pt x="22" y="145"/>
                      </a:lnTo>
                      <a:lnTo>
                        <a:pt x="22" y="145"/>
                      </a:lnTo>
                      <a:lnTo>
                        <a:pt x="22" y="141"/>
                      </a:lnTo>
                      <a:lnTo>
                        <a:pt x="18" y="141"/>
                      </a:lnTo>
                      <a:lnTo>
                        <a:pt x="18" y="141"/>
                      </a:lnTo>
                      <a:lnTo>
                        <a:pt x="18" y="136"/>
                      </a:lnTo>
                      <a:lnTo>
                        <a:pt x="13" y="136"/>
                      </a:lnTo>
                      <a:lnTo>
                        <a:pt x="9" y="136"/>
                      </a:lnTo>
                      <a:lnTo>
                        <a:pt x="4" y="136"/>
                      </a:lnTo>
                      <a:lnTo>
                        <a:pt x="4" y="136"/>
                      </a:lnTo>
                      <a:lnTo>
                        <a:pt x="0" y="136"/>
                      </a:lnTo>
                      <a:lnTo>
                        <a:pt x="0" y="127"/>
                      </a:lnTo>
                      <a:lnTo>
                        <a:pt x="0" y="123"/>
                      </a:lnTo>
                      <a:lnTo>
                        <a:pt x="0" y="123"/>
                      </a:lnTo>
                      <a:lnTo>
                        <a:pt x="0" y="123"/>
                      </a:lnTo>
                      <a:lnTo>
                        <a:pt x="4" y="123"/>
                      </a:lnTo>
                      <a:lnTo>
                        <a:pt x="9" y="123"/>
                      </a:lnTo>
                      <a:lnTo>
                        <a:pt x="9" y="123"/>
                      </a:lnTo>
                      <a:lnTo>
                        <a:pt x="9" y="118"/>
                      </a:lnTo>
                      <a:lnTo>
                        <a:pt x="13" y="114"/>
                      </a:lnTo>
                      <a:lnTo>
                        <a:pt x="13" y="114"/>
                      </a:lnTo>
                      <a:lnTo>
                        <a:pt x="18" y="109"/>
                      </a:lnTo>
                      <a:lnTo>
                        <a:pt x="18" y="109"/>
                      </a:lnTo>
                      <a:lnTo>
                        <a:pt x="18" y="105"/>
                      </a:lnTo>
                      <a:lnTo>
                        <a:pt x="18" y="105"/>
                      </a:lnTo>
                      <a:lnTo>
                        <a:pt x="18" y="100"/>
                      </a:lnTo>
                      <a:lnTo>
                        <a:pt x="18" y="96"/>
                      </a:lnTo>
                      <a:lnTo>
                        <a:pt x="18" y="96"/>
                      </a:lnTo>
                      <a:lnTo>
                        <a:pt x="18" y="91"/>
                      </a:lnTo>
                      <a:lnTo>
                        <a:pt x="22" y="91"/>
                      </a:lnTo>
                      <a:lnTo>
                        <a:pt x="22" y="86"/>
                      </a:lnTo>
                      <a:lnTo>
                        <a:pt x="22" y="86"/>
                      </a:lnTo>
                      <a:lnTo>
                        <a:pt x="27" y="82"/>
                      </a:lnTo>
                      <a:lnTo>
                        <a:pt x="27" y="82"/>
                      </a:lnTo>
                      <a:lnTo>
                        <a:pt x="27" y="82"/>
                      </a:lnTo>
                      <a:lnTo>
                        <a:pt x="27" y="77"/>
                      </a:lnTo>
                      <a:lnTo>
                        <a:pt x="32" y="73"/>
                      </a:lnTo>
                      <a:lnTo>
                        <a:pt x="32" y="73"/>
                      </a:lnTo>
                      <a:lnTo>
                        <a:pt x="32" y="68"/>
                      </a:lnTo>
                      <a:lnTo>
                        <a:pt x="27" y="68"/>
                      </a:lnTo>
                      <a:lnTo>
                        <a:pt x="27" y="68"/>
                      </a:lnTo>
                      <a:lnTo>
                        <a:pt x="27" y="64"/>
                      </a:lnTo>
                      <a:lnTo>
                        <a:pt x="27" y="64"/>
                      </a:lnTo>
                      <a:lnTo>
                        <a:pt x="27" y="59"/>
                      </a:lnTo>
                      <a:lnTo>
                        <a:pt x="27" y="55"/>
                      </a:lnTo>
                      <a:lnTo>
                        <a:pt x="27" y="50"/>
                      </a:lnTo>
                      <a:lnTo>
                        <a:pt x="27" y="50"/>
                      </a:lnTo>
                      <a:lnTo>
                        <a:pt x="27" y="50"/>
                      </a:lnTo>
                      <a:lnTo>
                        <a:pt x="27" y="46"/>
                      </a:lnTo>
                      <a:lnTo>
                        <a:pt x="27" y="46"/>
                      </a:lnTo>
                      <a:lnTo>
                        <a:pt x="27" y="50"/>
                      </a:lnTo>
                      <a:lnTo>
                        <a:pt x="32" y="46"/>
                      </a:lnTo>
                      <a:lnTo>
                        <a:pt x="32" y="46"/>
                      </a:lnTo>
                      <a:lnTo>
                        <a:pt x="32" y="46"/>
                      </a:lnTo>
                      <a:lnTo>
                        <a:pt x="32" y="46"/>
                      </a:lnTo>
                      <a:lnTo>
                        <a:pt x="32" y="41"/>
                      </a:lnTo>
                      <a:lnTo>
                        <a:pt x="32" y="41"/>
                      </a:lnTo>
                      <a:lnTo>
                        <a:pt x="32" y="37"/>
                      </a:lnTo>
                      <a:lnTo>
                        <a:pt x="32" y="37"/>
                      </a:lnTo>
                      <a:lnTo>
                        <a:pt x="32" y="32"/>
                      </a:lnTo>
                      <a:lnTo>
                        <a:pt x="32" y="32"/>
                      </a:lnTo>
                      <a:lnTo>
                        <a:pt x="32" y="32"/>
                      </a:lnTo>
                      <a:lnTo>
                        <a:pt x="32" y="28"/>
                      </a:lnTo>
                      <a:lnTo>
                        <a:pt x="27" y="23"/>
                      </a:lnTo>
                      <a:lnTo>
                        <a:pt x="27" y="18"/>
                      </a:lnTo>
                      <a:lnTo>
                        <a:pt x="22" y="18"/>
                      </a:lnTo>
                      <a:lnTo>
                        <a:pt x="27" y="18"/>
                      </a:lnTo>
                      <a:lnTo>
                        <a:pt x="27" y="18"/>
                      </a:lnTo>
                      <a:lnTo>
                        <a:pt x="27" y="18"/>
                      </a:lnTo>
                      <a:lnTo>
                        <a:pt x="36" y="14"/>
                      </a:lnTo>
                      <a:lnTo>
                        <a:pt x="41" y="14"/>
                      </a:lnTo>
                      <a:lnTo>
                        <a:pt x="41" y="9"/>
                      </a:lnTo>
                      <a:lnTo>
                        <a:pt x="45" y="9"/>
                      </a:lnTo>
                      <a:lnTo>
                        <a:pt x="45" y="9"/>
                      </a:lnTo>
                      <a:lnTo>
                        <a:pt x="50" y="9"/>
                      </a:lnTo>
                      <a:lnTo>
                        <a:pt x="54" y="9"/>
                      </a:lnTo>
                      <a:lnTo>
                        <a:pt x="63" y="14"/>
                      </a:lnTo>
                      <a:lnTo>
                        <a:pt x="68" y="18"/>
                      </a:lnTo>
                      <a:lnTo>
                        <a:pt x="72" y="18"/>
                      </a:lnTo>
                      <a:lnTo>
                        <a:pt x="72" y="18"/>
                      </a:lnTo>
                      <a:lnTo>
                        <a:pt x="81" y="18"/>
                      </a:lnTo>
                      <a:lnTo>
                        <a:pt x="86" y="18"/>
                      </a:lnTo>
                      <a:lnTo>
                        <a:pt x="86" y="18"/>
                      </a:lnTo>
                      <a:lnTo>
                        <a:pt x="86" y="18"/>
                      </a:lnTo>
                      <a:lnTo>
                        <a:pt x="86" y="18"/>
                      </a:lnTo>
                      <a:lnTo>
                        <a:pt x="86" y="18"/>
                      </a:lnTo>
                      <a:lnTo>
                        <a:pt x="86" y="23"/>
                      </a:lnTo>
                      <a:lnTo>
                        <a:pt x="86" y="23"/>
                      </a:lnTo>
                      <a:lnTo>
                        <a:pt x="86" y="23"/>
                      </a:lnTo>
                      <a:lnTo>
                        <a:pt x="86" y="28"/>
                      </a:lnTo>
                      <a:lnTo>
                        <a:pt x="86" y="28"/>
                      </a:lnTo>
                      <a:lnTo>
                        <a:pt x="91" y="32"/>
                      </a:lnTo>
                      <a:lnTo>
                        <a:pt x="95" y="32"/>
                      </a:lnTo>
                      <a:lnTo>
                        <a:pt x="95" y="32"/>
                      </a:lnTo>
                      <a:lnTo>
                        <a:pt x="95" y="32"/>
                      </a:lnTo>
                      <a:lnTo>
                        <a:pt x="100" y="32"/>
                      </a:lnTo>
                      <a:lnTo>
                        <a:pt x="100" y="28"/>
                      </a:lnTo>
                      <a:lnTo>
                        <a:pt x="104" y="28"/>
                      </a:lnTo>
                      <a:lnTo>
                        <a:pt x="104" y="28"/>
                      </a:lnTo>
                      <a:lnTo>
                        <a:pt x="104" y="28"/>
                      </a:lnTo>
                      <a:lnTo>
                        <a:pt x="104" y="28"/>
                      </a:lnTo>
                      <a:lnTo>
                        <a:pt x="104" y="23"/>
                      </a:lnTo>
                      <a:lnTo>
                        <a:pt x="109" y="28"/>
                      </a:lnTo>
                      <a:lnTo>
                        <a:pt x="109" y="28"/>
                      </a:lnTo>
                      <a:lnTo>
                        <a:pt x="113" y="28"/>
                      </a:lnTo>
                      <a:lnTo>
                        <a:pt x="113" y="28"/>
                      </a:lnTo>
                      <a:lnTo>
                        <a:pt x="118" y="23"/>
                      </a:lnTo>
                      <a:lnTo>
                        <a:pt x="118" y="23"/>
                      </a:lnTo>
                      <a:lnTo>
                        <a:pt x="118" y="23"/>
                      </a:lnTo>
                      <a:lnTo>
                        <a:pt x="118" y="23"/>
                      </a:lnTo>
                      <a:lnTo>
                        <a:pt x="118" y="18"/>
                      </a:lnTo>
                      <a:lnTo>
                        <a:pt x="118" y="18"/>
                      </a:lnTo>
                      <a:lnTo>
                        <a:pt x="118" y="18"/>
                      </a:lnTo>
                      <a:lnTo>
                        <a:pt x="118" y="14"/>
                      </a:lnTo>
                      <a:lnTo>
                        <a:pt x="118" y="14"/>
                      </a:lnTo>
                      <a:lnTo>
                        <a:pt x="122" y="14"/>
                      </a:lnTo>
                      <a:lnTo>
                        <a:pt x="122" y="14"/>
                      </a:lnTo>
                      <a:lnTo>
                        <a:pt x="122" y="14"/>
                      </a:lnTo>
                      <a:lnTo>
                        <a:pt x="122" y="9"/>
                      </a:lnTo>
                      <a:lnTo>
                        <a:pt x="122" y="9"/>
                      </a:lnTo>
                      <a:lnTo>
                        <a:pt x="122" y="9"/>
                      </a:lnTo>
                      <a:lnTo>
                        <a:pt x="122" y="5"/>
                      </a:lnTo>
                      <a:lnTo>
                        <a:pt x="122" y="5"/>
                      </a:lnTo>
                      <a:lnTo>
                        <a:pt x="122" y="0"/>
                      </a:lnTo>
                      <a:lnTo>
                        <a:pt x="127" y="0"/>
                      </a:lnTo>
                      <a:lnTo>
                        <a:pt x="127" y="0"/>
                      </a:lnTo>
                      <a:lnTo>
                        <a:pt x="131" y="0"/>
                      </a:lnTo>
                      <a:lnTo>
                        <a:pt x="131" y="5"/>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5" name="Freeform 53">
                  <a:extLst>
                    <a:ext uri="{FF2B5EF4-FFF2-40B4-BE49-F238E27FC236}">
                      <a16:creationId xmlns:a16="http://schemas.microsoft.com/office/drawing/2014/main" id="{8CA2BBA5-9B21-44AF-9CB1-AF39068E855F}"/>
                    </a:ext>
                  </a:extLst>
                </p:cNvPr>
                <p:cNvSpPr>
                  <a:spLocks noEditPoints="1"/>
                </p:cNvSpPr>
                <p:nvPr/>
              </p:nvSpPr>
              <p:spPr bwMode="auto">
                <a:xfrm>
                  <a:off x="4031675" y="3267843"/>
                  <a:ext cx="710820" cy="701745"/>
                </a:xfrm>
                <a:custGeom>
                  <a:avLst/>
                  <a:gdLst>
                    <a:gd name="T0" fmla="*/ 9 w 235"/>
                    <a:gd name="T1" fmla="*/ 209 h 232"/>
                    <a:gd name="T2" fmla="*/ 22 w 235"/>
                    <a:gd name="T3" fmla="*/ 218 h 232"/>
                    <a:gd name="T4" fmla="*/ 27 w 235"/>
                    <a:gd name="T5" fmla="*/ 209 h 232"/>
                    <a:gd name="T6" fmla="*/ 31 w 235"/>
                    <a:gd name="T7" fmla="*/ 209 h 232"/>
                    <a:gd name="T8" fmla="*/ 36 w 235"/>
                    <a:gd name="T9" fmla="*/ 209 h 232"/>
                    <a:gd name="T10" fmla="*/ 40 w 235"/>
                    <a:gd name="T11" fmla="*/ 213 h 232"/>
                    <a:gd name="T12" fmla="*/ 45 w 235"/>
                    <a:gd name="T13" fmla="*/ 223 h 232"/>
                    <a:gd name="T14" fmla="*/ 59 w 235"/>
                    <a:gd name="T15" fmla="*/ 218 h 232"/>
                    <a:gd name="T16" fmla="*/ 63 w 235"/>
                    <a:gd name="T17" fmla="*/ 218 h 232"/>
                    <a:gd name="T18" fmla="*/ 72 w 235"/>
                    <a:gd name="T19" fmla="*/ 213 h 232"/>
                    <a:gd name="T20" fmla="*/ 81 w 235"/>
                    <a:gd name="T21" fmla="*/ 200 h 232"/>
                    <a:gd name="T22" fmla="*/ 95 w 235"/>
                    <a:gd name="T23" fmla="*/ 195 h 232"/>
                    <a:gd name="T24" fmla="*/ 99 w 235"/>
                    <a:gd name="T25" fmla="*/ 209 h 232"/>
                    <a:gd name="T26" fmla="*/ 113 w 235"/>
                    <a:gd name="T27" fmla="*/ 218 h 232"/>
                    <a:gd name="T28" fmla="*/ 118 w 235"/>
                    <a:gd name="T29" fmla="*/ 232 h 232"/>
                    <a:gd name="T30" fmla="*/ 127 w 235"/>
                    <a:gd name="T31" fmla="*/ 223 h 232"/>
                    <a:gd name="T32" fmla="*/ 136 w 235"/>
                    <a:gd name="T33" fmla="*/ 218 h 232"/>
                    <a:gd name="T34" fmla="*/ 140 w 235"/>
                    <a:gd name="T35" fmla="*/ 209 h 232"/>
                    <a:gd name="T36" fmla="*/ 149 w 235"/>
                    <a:gd name="T37" fmla="*/ 200 h 232"/>
                    <a:gd name="T38" fmla="*/ 154 w 235"/>
                    <a:gd name="T39" fmla="*/ 195 h 232"/>
                    <a:gd name="T40" fmla="*/ 158 w 235"/>
                    <a:gd name="T41" fmla="*/ 200 h 232"/>
                    <a:gd name="T42" fmla="*/ 163 w 235"/>
                    <a:gd name="T43" fmla="*/ 200 h 232"/>
                    <a:gd name="T44" fmla="*/ 167 w 235"/>
                    <a:gd name="T45" fmla="*/ 204 h 232"/>
                    <a:gd name="T46" fmla="*/ 172 w 235"/>
                    <a:gd name="T47" fmla="*/ 195 h 232"/>
                    <a:gd name="T48" fmla="*/ 172 w 235"/>
                    <a:gd name="T49" fmla="*/ 182 h 232"/>
                    <a:gd name="T50" fmla="*/ 163 w 235"/>
                    <a:gd name="T51" fmla="*/ 177 h 232"/>
                    <a:gd name="T52" fmla="*/ 167 w 235"/>
                    <a:gd name="T53" fmla="*/ 164 h 232"/>
                    <a:gd name="T54" fmla="*/ 167 w 235"/>
                    <a:gd name="T55" fmla="*/ 150 h 232"/>
                    <a:gd name="T56" fmla="*/ 167 w 235"/>
                    <a:gd name="T57" fmla="*/ 141 h 232"/>
                    <a:gd name="T58" fmla="*/ 186 w 235"/>
                    <a:gd name="T59" fmla="*/ 141 h 232"/>
                    <a:gd name="T60" fmla="*/ 195 w 235"/>
                    <a:gd name="T61" fmla="*/ 136 h 232"/>
                    <a:gd name="T62" fmla="*/ 204 w 235"/>
                    <a:gd name="T63" fmla="*/ 136 h 232"/>
                    <a:gd name="T64" fmla="*/ 204 w 235"/>
                    <a:gd name="T65" fmla="*/ 123 h 232"/>
                    <a:gd name="T66" fmla="*/ 208 w 235"/>
                    <a:gd name="T67" fmla="*/ 114 h 232"/>
                    <a:gd name="T68" fmla="*/ 217 w 235"/>
                    <a:gd name="T69" fmla="*/ 91 h 232"/>
                    <a:gd name="T70" fmla="*/ 213 w 235"/>
                    <a:gd name="T71" fmla="*/ 77 h 232"/>
                    <a:gd name="T72" fmla="*/ 213 w 235"/>
                    <a:gd name="T73" fmla="*/ 68 h 232"/>
                    <a:gd name="T74" fmla="*/ 222 w 235"/>
                    <a:gd name="T75" fmla="*/ 46 h 232"/>
                    <a:gd name="T76" fmla="*/ 231 w 235"/>
                    <a:gd name="T77" fmla="*/ 46 h 232"/>
                    <a:gd name="T78" fmla="*/ 235 w 235"/>
                    <a:gd name="T79" fmla="*/ 32 h 232"/>
                    <a:gd name="T80" fmla="*/ 231 w 235"/>
                    <a:gd name="T81" fmla="*/ 27 h 232"/>
                    <a:gd name="T82" fmla="*/ 222 w 235"/>
                    <a:gd name="T83" fmla="*/ 23 h 232"/>
                    <a:gd name="T84" fmla="*/ 222 w 235"/>
                    <a:gd name="T85" fmla="*/ 9 h 232"/>
                    <a:gd name="T86" fmla="*/ 217 w 235"/>
                    <a:gd name="T87" fmla="*/ 5 h 232"/>
                    <a:gd name="T88" fmla="*/ 195 w 235"/>
                    <a:gd name="T89" fmla="*/ 18 h 232"/>
                    <a:gd name="T90" fmla="*/ 181 w 235"/>
                    <a:gd name="T91" fmla="*/ 64 h 232"/>
                    <a:gd name="T92" fmla="*/ 122 w 235"/>
                    <a:gd name="T93" fmla="*/ 118 h 232"/>
                    <a:gd name="T94" fmla="*/ 104 w 235"/>
                    <a:gd name="T95" fmla="*/ 141 h 232"/>
                    <a:gd name="T96" fmla="*/ 68 w 235"/>
                    <a:gd name="T97" fmla="*/ 173 h 232"/>
                    <a:gd name="T98" fmla="*/ 45 w 235"/>
                    <a:gd name="T99" fmla="*/ 182 h 232"/>
                    <a:gd name="T100" fmla="*/ 0 w 235"/>
                    <a:gd name="T101" fmla="*/ 200 h 232"/>
                    <a:gd name="T102" fmla="*/ 68 w 235"/>
                    <a:gd name="T103" fmla="*/ 91 h 232"/>
                    <a:gd name="T104" fmla="*/ 72 w 235"/>
                    <a:gd name="T105" fmla="*/ 86 h 232"/>
                    <a:gd name="T106" fmla="*/ 77 w 235"/>
                    <a:gd name="T107" fmla="*/ 68 h 232"/>
                    <a:gd name="T108" fmla="*/ 68 w 235"/>
                    <a:gd name="T109" fmla="*/ 59 h 232"/>
                    <a:gd name="T110" fmla="*/ 81 w 235"/>
                    <a:gd name="T111" fmla="*/ 46 h 232"/>
                    <a:gd name="T112" fmla="*/ 95 w 235"/>
                    <a:gd name="T113" fmla="*/ 27 h 232"/>
                    <a:gd name="T114" fmla="*/ 95 w 235"/>
                    <a:gd name="T115" fmla="*/ 41 h 232"/>
                    <a:gd name="T116" fmla="*/ 90 w 235"/>
                    <a:gd name="T117" fmla="*/ 64 h 232"/>
                    <a:gd name="T118" fmla="*/ 104 w 235"/>
                    <a:gd name="T119" fmla="*/ 59 h 232"/>
                    <a:gd name="T120" fmla="*/ 95 w 235"/>
                    <a:gd name="T121" fmla="*/ 82 h 232"/>
                    <a:gd name="T122" fmla="*/ 68 w 235"/>
                    <a:gd name="T123" fmla="*/ 96 h 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32">
                      <a:moveTo>
                        <a:pt x="4" y="204"/>
                      </a:moveTo>
                      <a:lnTo>
                        <a:pt x="4" y="204"/>
                      </a:lnTo>
                      <a:lnTo>
                        <a:pt x="9" y="204"/>
                      </a:lnTo>
                      <a:lnTo>
                        <a:pt x="9" y="204"/>
                      </a:lnTo>
                      <a:lnTo>
                        <a:pt x="9" y="209"/>
                      </a:lnTo>
                      <a:lnTo>
                        <a:pt x="13" y="227"/>
                      </a:lnTo>
                      <a:lnTo>
                        <a:pt x="18" y="223"/>
                      </a:lnTo>
                      <a:lnTo>
                        <a:pt x="18" y="223"/>
                      </a:lnTo>
                      <a:lnTo>
                        <a:pt x="18" y="223"/>
                      </a:lnTo>
                      <a:lnTo>
                        <a:pt x="22" y="218"/>
                      </a:lnTo>
                      <a:lnTo>
                        <a:pt x="22" y="213"/>
                      </a:lnTo>
                      <a:lnTo>
                        <a:pt x="27" y="213"/>
                      </a:lnTo>
                      <a:lnTo>
                        <a:pt x="27" y="209"/>
                      </a:lnTo>
                      <a:lnTo>
                        <a:pt x="27" y="209"/>
                      </a:lnTo>
                      <a:lnTo>
                        <a:pt x="27" y="209"/>
                      </a:lnTo>
                      <a:lnTo>
                        <a:pt x="27" y="209"/>
                      </a:lnTo>
                      <a:lnTo>
                        <a:pt x="27" y="209"/>
                      </a:lnTo>
                      <a:lnTo>
                        <a:pt x="27" y="209"/>
                      </a:lnTo>
                      <a:lnTo>
                        <a:pt x="27" y="209"/>
                      </a:lnTo>
                      <a:lnTo>
                        <a:pt x="31" y="209"/>
                      </a:lnTo>
                      <a:lnTo>
                        <a:pt x="31" y="209"/>
                      </a:lnTo>
                      <a:lnTo>
                        <a:pt x="31" y="209"/>
                      </a:lnTo>
                      <a:lnTo>
                        <a:pt x="36" y="209"/>
                      </a:lnTo>
                      <a:lnTo>
                        <a:pt x="36" y="209"/>
                      </a:lnTo>
                      <a:lnTo>
                        <a:pt x="36" y="209"/>
                      </a:lnTo>
                      <a:lnTo>
                        <a:pt x="40" y="209"/>
                      </a:lnTo>
                      <a:lnTo>
                        <a:pt x="40" y="213"/>
                      </a:lnTo>
                      <a:lnTo>
                        <a:pt x="40" y="213"/>
                      </a:lnTo>
                      <a:lnTo>
                        <a:pt x="40" y="213"/>
                      </a:lnTo>
                      <a:lnTo>
                        <a:pt x="40" y="213"/>
                      </a:lnTo>
                      <a:lnTo>
                        <a:pt x="40" y="218"/>
                      </a:lnTo>
                      <a:lnTo>
                        <a:pt x="40" y="218"/>
                      </a:lnTo>
                      <a:lnTo>
                        <a:pt x="40" y="218"/>
                      </a:lnTo>
                      <a:lnTo>
                        <a:pt x="45" y="223"/>
                      </a:lnTo>
                      <a:lnTo>
                        <a:pt x="45" y="223"/>
                      </a:lnTo>
                      <a:lnTo>
                        <a:pt x="49" y="218"/>
                      </a:lnTo>
                      <a:lnTo>
                        <a:pt x="49" y="218"/>
                      </a:lnTo>
                      <a:lnTo>
                        <a:pt x="49" y="218"/>
                      </a:lnTo>
                      <a:lnTo>
                        <a:pt x="54" y="218"/>
                      </a:lnTo>
                      <a:lnTo>
                        <a:pt x="59" y="218"/>
                      </a:lnTo>
                      <a:lnTo>
                        <a:pt x="59" y="218"/>
                      </a:lnTo>
                      <a:lnTo>
                        <a:pt x="63" y="218"/>
                      </a:lnTo>
                      <a:lnTo>
                        <a:pt x="63" y="218"/>
                      </a:lnTo>
                      <a:lnTo>
                        <a:pt x="63" y="218"/>
                      </a:lnTo>
                      <a:lnTo>
                        <a:pt x="63" y="218"/>
                      </a:lnTo>
                      <a:lnTo>
                        <a:pt x="68" y="218"/>
                      </a:lnTo>
                      <a:lnTo>
                        <a:pt x="68" y="218"/>
                      </a:lnTo>
                      <a:lnTo>
                        <a:pt x="68" y="218"/>
                      </a:lnTo>
                      <a:lnTo>
                        <a:pt x="68" y="213"/>
                      </a:lnTo>
                      <a:lnTo>
                        <a:pt x="72" y="213"/>
                      </a:lnTo>
                      <a:lnTo>
                        <a:pt x="72" y="209"/>
                      </a:lnTo>
                      <a:lnTo>
                        <a:pt x="72" y="209"/>
                      </a:lnTo>
                      <a:lnTo>
                        <a:pt x="77" y="209"/>
                      </a:lnTo>
                      <a:lnTo>
                        <a:pt x="77" y="204"/>
                      </a:lnTo>
                      <a:lnTo>
                        <a:pt x="81" y="200"/>
                      </a:lnTo>
                      <a:lnTo>
                        <a:pt x="81" y="200"/>
                      </a:lnTo>
                      <a:lnTo>
                        <a:pt x="86" y="200"/>
                      </a:lnTo>
                      <a:lnTo>
                        <a:pt x="90" y="195"/>
                      </a:lnTo>
                      <a:lnTo>
                        <a:pt x="95" y="195"/>
                      </a:lnTo>
                      <a:lnTo>
                        <a:pt x="95" y="195"/>
                      </a:lnTo>
                      <a:lnTo>
                        <a:pt x="99" y="195"/>
                      </a:lnTo>
                      <a:lnTo>
                        <a:pt x="99" y="200"/>
                      </a:lnTo>
                      <a:lnTo>
                        <a:pt x="99" y="200"/>
                      </a:lnTo>
                      <a:lnTo>
                        <a:pt x="99" y="200"/>
                      </a:lnTo>
                      <a:lnTo>
                        <a:pt x="99" y="209"/>
                      </a:lnTo>
                      <a:lnTo>
                        <a:pt x="104" y="209"/>
                      </a:lnTo>
                      <a:lnTo>
                        <a:pt x="104" y="213"/>
                      </a:lnTo>
                      <a:lnTo>
                        <a:pt x="108" y="218"/>
                      </a:lnTo>
                      <a:lnTo>
                        <a:pt x="108" y="218"/>
                      </a:lnTo>
                      <a:lnTo>
                        <a:pt x="113" y="218"/>
                      </a:lnTo>
                      <a:lnTo>
                        <a:pt x="113" y="223"/>
                      </a:lnTo>
                      <a:lnTo>
                        <a:pt x="108" y="227"/>
                      </a:lnTo>
                      <a:lnTo>
                        <a:pt x="113" y="232"/>
                      </a:lnTo>
                      <a:lnTo>
                        <a:pt x="118" y="232"/>
                      </a:lnTo>
                      <a:lnTo>
                        <a:pt x="118" y="232"/>
                      </a:lnTo>
                      <a:lnTo>
                        <a:pt x="122" y="232"/>
                      </a:lnTo>
                      <a:lnTo>
                        <a:pt x="122" y="232"/>
                      </a:lnTo>
                      <a:lnTo>
                        <a:pt x="127" y="227"/>
                      </a:lnTo>
                      <a:lnTo>
                        <a:pt x="127" y="227"/>
                      </a:lnTo>
                      <a:lnTo>
                        <a:pt x="127" y="223"/>
                      </a:lnTo>
                      <a:lnTo>
                        <a:pt x="127" y="223"/>
                      </a:lnTo>
                      <a:lnTo>
                        <a:pt x="136" y="223"/>
                      </a:lnTo>
                      <a:lnTo>
                        <a:pt x="136" y="218"/>
                      </a:lnTo>
                      <a:lnTo>
                        <a:pt x="136" y="218"/>
                      </a:lnTo>
                      <a:lnTo>
                        <a:pt x="136" y="218"/>
                      </a:lnTo>
                      <a:lnTo>
                        <a:pt x="136" y="213"/>
                      </a:lnTo>
                      <a:lnTo>
                        <a:pt x="140" y="213"/>
                      </a:lnTo>
                      <a:lnTo>
                        <a:pt x="140" y="213"/>
                      </a:lnTo>
                      <a:lnTo>
                        <a:pt x="140" y="213"/>
                      </a:lnTo>
                      <a:lnTo>
                        <a:pt x="140" y="209"/>
                      </a:lnTo>
                      <a:lnTo>
                        <a:pt x="140" y="209"/>
                      </a:lnTo>
                      <a:lnTo>
                        <a:pt x="140" y="204"/>
                      </a:lnTo>
                      <a:lnTo>
                        <a:pt x="140" y="204"/>
                      </a:lnTo>
                      <a:lnTo>
                        <a:pt x="145" y="204"/>
                      </a:lnTo>
                      <a:lnTo>
                        <a:pt x="149" y="200"/>
                      </a:lnTo>
                      <a:lnTo>
                        <a:pt x="154" y="200"/>
                      </a:lnTo>
                      <a:lnTo>
                        <a:pt x="154" y="200"/>
                      </a:lnTo>
                      <a:lnTo>
                        <a:pt x="154" y="200"/>
                      </a:lnTo>
                      <a:lnTo>
                        <a:pt x="154" y="195"/>
                      </a:lnTo>
                      <a:lnTo>
                        <a:pt x="154" y="195"/>
                      </a:lnTo>
                      <a:lnTo>
                        <a:pt x="154" y="195"/>
                      </a:lnTo>
                      <a:lnTo>
                        <a:pt x="158" y="195"/>
                      </a:lnTo>
                      <a:lnTo>
                        <a:pt x="158" y="195"/>
                      </a:lnTo>
                      <a:lnTo>
                        <a:pt x="158" y="195"/>
                      </a:lnTo>
                      <a:lnTo>
                        <a:pt x="158" y="200"/>
                      </a:lnTo>
                      <a:lnTo>
                        <a:pt x="158" y="200"/>
                      </a:lnTo>
                      <a:lnTo>
                        <a:pt x="158" y="200"/>
                      </a:lnTo>
                      <a:lnTo>
                        <a:pt x="163" y="200"/>
                      </a:lnTo>
                      <a:lnTo>
                        <a:pt x="163" y="200"/>
                      </a:lnTo>
                      <a:lnTo>
                        <a:pt x="163" y="200"/>
                      </a:lnTo>
                      <a:lnTo>
                        <a:pt x="163" y="200"/>
                      </a:lnTo>
                      <a:lnTo>
                        <a:pt x="163" y="204"/>
                      </a:lnTo>
                      <a:lnTo>
                        <a:pt x="163" y="204"/>
                      </a:lnTo>
                      <a:lnTo>
                        <a:pt x="167" y="204"/>
                      </a:lnTo>
                      <a:lnTo>
                        <a:pt x="167" y="204"/>
                      </a:lnTo>
                      <a:lnTo>
                        <a:pt x="167" y="204"/>
                      </a:lnTo>
                      <a:lnTo>
                        <a:pt x="172" y="204"/>
                      </a:lnTo>
                      <a:lnTo>
                        <a:pt x="172" y="200"/>
                      </a:lnTo>
                      <a:lnTo>
                        <a:pt x="172" y="195"/>
                      </a:lnTo>
                      <a:lnTo>
                        <a:pt x="172" y="195"/>
                      </a:lnTo>
                      <a:lnTo>
                        <a:pt x="172" y="186"/>
                      </a:lnTo>
                      <a:lnTo>
                        <a:pt x="172" y="186"/>
                      </a:lnTo>
                      <a:lnTo>
                        <a:pt x="172" y="182"/>
                      </a:lnTo>
                      <a:lnTo>
                        <a:pt x="172" y="182"/>
                      </a:lnTo>
                      <a:lnTo>
                        <a:pt x="172" y="182"/>
                      </a:lnTo>
                      <a:lnTo>
                        <a:pt x="167" y="177"/>
                      </a:lnTo>
                      <a:lnTo>
                        <a:pt x="167" y="177"/>
                      </a:lnTo>
                      <a:lnTo>
                        <a:pt x="167" y="177"/>
                      </a:lnTo>
                      <a:lnTo>
                        <a:pt x="167" y="177"/>
                      </a:lnTo>
                      <a:lnTo>
                        <a:pt x="163" y="177"/>
                      </a:lnTo>
                      <a:lnTo>
                        <a:pt x="163" y="173"/>
                      </a:lnTo>
                      <a:lnTo>
                        <a:pt x="163" y="173"/>
                      </a:lnTo>
                      <a:lnTo>
                        <a:pt x="163" y="173"/>
                      </a:lnTo>
                      <a:lnTo>
                        <a:pt x="163" y="168"/>
                      </a:lnTo>
                      <a:lnTo>
                        <a:pt x="167" y="164"/>
                      </a:lnTo>
                      <a:lnTo>
                        <a:pt x="167" y="164"/>
                      </a:lnTo>
                      <a:lnTo>
                        <a:pt x="167" y="154"/>
                      </a:lnTo>
                      <a:lnTo>
                        <a:pt x="167" y="154"/>
                      </a:lnTo>
                      <a:lnTo>
                        <a:pt x="167" y="150"/>
                      </a:lnTo>
                      <a:lnTo>
                        <a:pt x="167" y="150"/>
                      </a:lnTo>
                      <a:lnTo>
                        <a:pt x="167" y="150"/>
                      </a:lnTo>
                      <a:lnTo>
                        <a:pt x="167" y="145"/>
                      </a:lnTo>
                      <a:lnTo>
                        <a:pt x="167" y="145"/>
                      </a:lnTo>
                      <a:lnTo>
                        <a:pt x="167" y="145"/>
                      </a:lnTo>
                      <a:lnTo>
                        <a:pt x="167" y="141"/>
                      </a:lnTo>
                      <a:lnTo>
                        <a:pt x="172" y="141"/>
                      </a:lnTo>
                      <a:lnTo>
                        <a:pt x="172" y="141"/>
                      </a:lnTo>
                      <a:lnTo>
                        <a:pt x="181" y="141"/>
                      </a:lnTo>
                      <a:lnTo>
                        <a:pt x="181" y="141"/>
                      </a:lnTo>
                      <a:lnTo>
                        <a:pt x="186" y="141"/>
                      </a:lnTo>
                      <a:lnTo>
                        <a:pt x="186" y="141"/>
                      </a:lnTo>
                      <a:lnTo>
                        <a:pt x="190" y="136"/>
                      </a:lnTo>
                      <a:lnTo>
                        <a:pt x="190" y="136"/>
                      </a:lnTo>
                      <a:lnTo>
                        <a:pt x="190" y="136"/>
                      </a:lnTo>
                      <a:lnTo>
                        <a:pt x="195" y="136"/>
                      </a:lnTo>
                      <a:lnTo>
                        <a:pt x="195" y="136"/>
                      </a:lnTo>
                      <a:lnTo>
                        <a:pt x="199" y="136"/>
                      </a:lnTo>
                      <a:lnTo>
                        <a:pt x="199" y="136"/>
                      </a:lnTo>
                      <a:lnTo>
                        <a:pt x="204" y="136"/>
                      </a:lnTo>
                      <a:lnTo>
                        <a:pt x="204" y="136"/>
                      </a:lnTo>
                      <a:lnTo>
                        <a:pt x="204" y="132"/>
                      </a:lnTo>
                      <a:lnTo>
                        <a:pt x="204" y="127"/>
                      </a:lnTo>
                      <a:lnTo>
                        <a:pt x="204" y="127"/>
                      </a:lnTo>
                      <a:lnTo>
                        <a:pt x="204" y="123"/>
                      </a:lnTo>
                      <a:lnTo>
                        <a:pt x="204" y="123"/>
                      </a:lnTo>
                      <a:lnTo>
                        <a:pt x="204" y="123"/>
                      </a:lnTo>
                      <a:lnTo>
                        <a:pt x="204" y="123"/>
                      </a:lnTo>
                      <a:lnTo>
                        <a:pt x="204" y="118"/>
                      </a:lnTo>
                      <a:lnTo>
                        <a:pt x="204" y="118"/>
                      </a:lnTo>
                      <a:lnTo>
                        <a:pt x="208" y="114"/>
                      </a:lnTo>
                      <a:lnTo>
                        <a:pt x="217" y="100"/>
                      </a:lnTo>
                      <a:lnTo>
                        <a:pt x="217" y="100"/>
                      </a:lnTo>
                      <a:lnTo>
                        <a:pt x="222" y="96"/>
                      </a:lnTo>
                      <a:lnTo>
                        <a:pt x="217" y="91"/>
                      </a:lnTo>
                      <a:lnTo>
                        <a:pt x="217" y="91"/>
                      </a:lnTo>
                      <a:lnTo>
                        <a:pt x="213" y="86"/>
                      </a:lnTo>
                      <a:lnTo>
                        <a:pt x="213" y="86"/>
                      </a:lnTo>
                      <a:lnTo>
                        <a:pt x="213" y="82"/>
                      </a:lnTo>
                      <a:lnTo>
                        <a:pt x="213" y="82"/>
                      </a:lnTo>
                      <a:lnTo>
                        <a:pt x="213" y="77"/>
                      </a:lnTo>
                      <a:lnTo>
                        <a:pt x="213" y="77"/>
                      </a:lnTo>
                      <a:lnTo>
                        <a:pt x="213" y="73"/>
                      </a:lnTo>
                      <a:lnTo>
                        <a:pt x="213" y="73"/>
                      </a:lnTo>
                      <a:lnTo>
                        <a:pt x="213" y="73"/>
                      </a:lnTo>
                      <a:lnTo>
                        <a:pt x="213" y="68"/>
                      </a:lnTo>
                      <a:lnTo>
                        <a:pt x="213" y="68"/>
                      </a:lnTo>
                      <a:lnTo>
                        <a:pt x="217" y="64"/>
                      </a:lnTo>
                      <a:lnTo>
                        <a:pt x="217" y="46"/>
                      </a:lnTo>
                      <a:lnTo>
                        <a:pt x="217" y="46"/>
                      </a:lnTo>
                      <a:lnTo>
                        <a:pt x="222" y="46"/>
                      </a:lnTo>
                      <a:lnTo>
                        <a:pt x="222" y="46"/>
                      </a:lnTo>
                      <a:lnTo>
                        <a:pt x="226" y="46"/>
                      </a:lnTo>
                      <a:lnTo>
                        <a:pt x="226" y="46"/>
                      </a:lnTo>
                      <a:lnTo>
                        <a:pt x="231" y="46"/>
                      </a:lnTo>
                      <a:lnTo>
                        <a:pt x="231" y="46"/>
                      </a:lnTo>
                      <a:lnTo>
                        <a:pt x="235" y="41"/>
                      </a:lnTo>
                      <a:lnTo>
                        <a:pt x="235" y="41"/>
                      </a:lnTo>
                      <a:lnTo>
                        <a:pt x="235" y="37"/>
                      </a:lnTo>
                      <a:lnTo>
                        <a:pt x="235" y="37"/>
                      </a:lnTo>
                      <a:lnTo>
                        <a:pt x="235" y="32"/>
                      </a:lnTo>
                      <a:lnTo>
                        <a:pt x="235" y="32"/>
                      </a:lnTo>
                      <a:lnTo>
                        <a:pt x="235" y="32"/>
                      </a:lnTo>
                      <a:lnTo>
                        <a:pt x="235" y="27"/>
                      </a:lnTo>
                      <a:lnTo>
                        <a:pt x="231" y="27"/>
                      </a:lnTo>
                      <a:lnTo>
                        <a:pt x="231" y="27"/>
                      </a:lnTo>
                      <a:lnTo>
                        <a:pt x="226" y="27"/>
                      </a:lnTo>
                      <a:lnTo>
                        <a:pt x="226" y="27"/>
                      </a:lnTo>
                      <a:lnTo>
                        <a:pt x="222" y="23"/>
                      </a:lnTo>
                      <a:lnTo>
                        <a:pt x="222" y="23"/>
                      </a:lnTo>
                      <a:lnTo>
                        <a:pt x="222" y="23"/>
                      </a:lnTo>
                      <a:lnTo>
                        <a:pt x="222" y="18"/>
                      </a:lnTo>
                      <a:lnTo>
                        <a:pt x="222" y="18"/>
                      </a:lnTo>
                      <a:lnTo>
                        <a:pt x="222" y="14"/>
                      </a:lnTo>
                      <a:lnTo>
                        <a:pt x="222" y="9"/>
                      </a:lnTo>
                      <a:lnTo>
                        <a:pt x="222" y="9"/>
                      </a:lnTo>
                      <a:lnTo>
                        <a:pt x="222" y="9"/>
                      </a:lnTo>
                      <a:lnTo>
                        <a:pt x="222" y="9"/>
                      </a:lnTo>
                      <a:lnTo>
                        <a:pt x="217" y="9"/>
                      </a:lnTo>
                      <a:lnTo>
                        <a:pt x="217" y="5"/>
                      </a:lnTo>
                      <a:lnTo>
                        <a:pt x="217" y="5"/>
                      </a:lnTo>
                      <a:lnTo>
                        <a:pt x="204" y="0"/>
                      </a:lnTo>
                      <a:lnTo>
                        <a:pt x="204" y="0"/>
                      </a:lnTo>
                      <a:lnTo>
                        <a:pt x="204" y="5"/>
                      </a:lnTo>
                      <a:lnTo>
                        <a:pt x="199" y="14"/>
                      </a:lnTo>
                      <a:lnTo>
                        <a:pt x="195" y="18"/>
                      </a:lnTo>
                      <a:lnTo>
                        <a:pt x="195" y="23"/>
                      </a:lnTo>
                      <a:lnTo>
                        <a:pt x="190" y="50"/>
                      </a:lnTo>
                      <a:lnTo>
                        <a:pt x="190" y="50"/>
                      </a:lnTo>
                      <a:lnTo>
                        <a:pt x="190" y="55"/>
                      </a:lnTo>
                      <a:lnTo>
                        <a:pt x="181" y="64"/>
                      </a:lnTo>
                      <a:lnTo>
                        <a:pt x="172" y="73"/>
                      </a:lnTo>
                      <a:lnTo>
                        <a:pt x="140" y="86"/>
                      </a:lnTo>
                      <a:lnTo>
                        <a:pt x="131" y="91"/>
                      </a:lnTo>
                      <a:lnTo>
                        <a:pt x="127" y="100"/>
                      </a:lnTo>
                      <a:lnTo>
                        <a:pt x="122" y="118"/>
                      </a:lnTo>
                      <a:lnTo>
                        <a:pt x="122" y="123"/>
                      </a:lnTo>
                      <a:lnTo>
                        <a:pt x="118" y="127"/>
                      </a:lnTo>
                      <a:lnTo>
                        <a:pt x="108" y="132"/>
                      </a:lnTo>
                      <a:lnTo>
                        <a:pt x="108" y="136"/>
                      </a:lnTo>
                      <a:lnTo>
                        <a:pt x="104" y="141"/>
                      </a:lnTo>
                      <a:lnTo>
                        <a:pt x="104" y="145"/>
                      </a:lnTo>
                      <a:lnTo>
                        <a:pt x="99" y="150"/>
                      </a:lnTo>
                      <a:lnTo>
                        <a:pt x="90" y="154"/>
                      </a:lnTo>
                      <a:lnTo>
                        <a:pt x="77" y="168"/>
                      </a:lnTo>
                      <a:lnTo>
                        <a:pt x="68" y="173"/>
                      </a:lnTo>
                      <a:lnTo>
                        <a:pt x="63" y="177"/>
                      </a:lnTo>
                      <a:lnTo>
                        <a:pt x="63" y="177"/>
                      </a:lnTo>
                      <a:lnTo>
                        <a:pt x="49" y="177"/>
                      </a:lnTo>
                      <a:lnTo>
                        <a:pt x="49" y="177"/>
                      </a:lnTo>
                      <a:lnTo>
                        <a:pt x="45" y="182"/>
                      </a:lnTo>
                      <a:lnTo>
                        <a:pt x="40" y="186"/>
                      </a:lnTo>
                      <a:lnTo>
                        <a:pt x="31" y="191"/>
                      </a:lnTo>
                      <a:lnTo>
                        <a:pt x="22" y="191"/>
                      </a:lnTo>
                      <a:lnTo>
                        <a:pt x="9" y="200"/>
                      </a:lnTo>
                      <a:lnTo>
                        <a:pt x="0" y="200"/>
                      </a:lnTo>
                      <a:lnTo>
                        <a:pt x="0" y="200"/>
                      </a:lnTo>
                      <a:lnTo>
                        <a:pt x="4" y="204"/>
                      </a:lnTo>
                      <a:moveTo>
                        <a:pt x="68" y="96"/>
                      </a:moveTo>
                      <a:lnTo>
                        <a:pt x="68" y="96"/>
                      </a:lnTo>
                      <a:lnTo>
                        <a:pt x="68" y="91"/>
                      </a:lnTo>
                      <a:lnTo>
                        <a:pt x="68" y="91"/>
                      </a:lnTo>
                      <a:lnTo>
                        <a:pt x="68" y="91"/>
                      </a:lnTo>
                      <a:lnTo>
                        <a:pt x="72" y="91"/>
                      </a:lnTo>
                      <a:lnTo>
                        <a:pt x="72" y="91"/>
                      </a:lnTo>
                      <a:lnTo>
                        <a:pt x="72" y="86"/>
                      </a:lnTo>
                      <a:lnTo>
                        <a:pt x="72" y="82"/>
                      </a:lnTo>
                      <a:lnTo>
                        <a:pt x="77" y="82"/>
                      </a:lnTo>
                      <a:lnTo>
                        <a:pt x="77" y="77"/>
                      </a:lnTo>
                      <a:lnTo>
                        <a:pt x="81" y="73"/>
                      </a:lnTo>
                      <a:lnTo>
                        <a:pt x="77" y="68"/>
                      </a:lnTo>
                      <a:lnTo>
                        <a:pt x="68" y="73"/>
                      </a:lnTo>
                      <a:lnTo>
                        <a:pt x="68" y="68"/>
                      </a:lnTo>
                      <a:lnTo>
                        <a:pt x="68" y="64"/>
                      </a:lnTo>
                      <a:lnTo>
                        <a:pt x="68" y="64"/>
                      </a:lnTo>
                      <a:lnTo>
                        <a:pt x="68" y="59"/>
                      </a:lnTo>
                      <a:lnTo>
                        <a:pt x="72" y="59"/>
                      </a:lnTo>
                      <a:lnTo>
                        <a:pt x="77" y="50"/>
                      </a:lnTo>
                      <a:lnTo>
                        <a:pt x="77" y="50"/>
                      </a:lnTo>
                      <a:lnTo>
                        <a:pt x="77" y="46"/>
                      </a:lnTo>
                      <a:lnTo>
                        <a:pt x="81" y="46"/>
                      </a:lnTo>
                      <a:lnTo>
                        <a:pt x="81" y="46"/>
                      </a:lnTo>
                      <a:lnTo>
                        <a:pt x="86" y="41"/>
                      </a:lnTo>
                      <a:lnTo>
                        <a:pt x="90" y="37"/>
                      </a:lnTo>
                      <a:lnTo>
                        <a:pt x="95" y="32"/>
                      </a:lnTo>
                      <a:lnTo>
                        <a:pt x="95" y="27"/>
                      </a:lnTo>
                      <a:lnTo>
                        <a:pt x="95" y="27"/>
                      </a:lnTo>
                      <a:lnTo>
                        <a:pt x="99" y="27"/>
                      </a:lnTo>
                      <a:lnTo>
                        <a:pt x="99" y="27"/>
                      </a:lnTo>
                      <a:lnTo>
                        <a:pt x="99" y="32"/>
                      </a:lnTo>
                      <a:lnTo>
                        <a:pt x="95" y="41"/>
                      </a:lnTo>
                      <a:lnTo>
                        <a:pt x="95" y="46"/>
                      </a:lnTo>
                      <a:lnTo>
                        <a:pt x="90" y="55"/>
                      </a:lnTo>
                      <a:lnTo>
                        <a:pt x="90" y="59"/>
                      </a:lnTo>
                      <a:lnTo>
                        <a:pt x="90" y="64"/>
                      </a:lnTo>
                      <a:lnTo>
                        <a:pt x="90" y="64"/>
                      </a:lnTo>
                      <a:lnTo>
                        <a:pt x="90" y="64"/>
                      </a:lnTo>
                      <a:lnTo>
                        <a:pt x="90" y="59"/>
                      </a:lnTo>
                      <a:lnTo>
                        <a:pt x="95" y="64"/>
                      </a:lnTo>
                      <a:lnTo>
                        <a:pt x="99" y="59"/>
                      </a:lnTo>
                      <a:lnTo>
                        <a:pt x="104" y="59"/>
                      </a:lnTo>
                      <a:lnTo>
                        <a:pt x="104" y="64"/>
                      </a:lnTo>
                      <a:lnTo>
                        <a:pt x="104" y="68"/>
                      </a:lnTo>
                      <a:lnTo>
                        <a:pt x="99" y="73"/>
                      </a:lnTo>
                      <a:lnTo>
                        <a:pt x="95" y="77"/>
                      </a:lnTo>
                      <a:lnTo>
                        <a:pt x="95" y="82"/>
                      </a:lnTo>
                      <a:lnTo>
                        <a:pt x="95" y="82"/>
                      </a:lnTo>
                      <a:lnTo>
                        <a:pt x="81" y="91"/>
                      </a:lnTo>
                      <a:lnTo>
                        <a:pt x="72" y="96"/>
                      </a:lnTo>
                      <a:lnTo>
                        <a:pt x="68" y="96"/>
                      </a:lnTo>
                      <a:lnTo>
                        <a:pt x="68" y="96"/>
                      </a:lnTo>
                      <a:lnTo>
                        <a:pt x="68" y="96"/>
                      </a:lnTo>
                      <a:lnTo>
                        <a:pt x="68" y="96"/>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6" name="Freeform 54">
                  <a:extLst>
                    <a:ext uri="{FF2B5EF4-FFF2-40B4-BE49-F238E27FC236}">
                      <a16:creationId xmlns:a16="http://schemas.microsoft.com/office/drawing/2014/main" id="{97E7E349-398E-445C-9BF0-18C747B2A852}"/>
                    </a:ext>
                  </a:extLst>
                </p:cNvPr>
                <p:cNvSpPr>
                  <a:spLocks/>
                </p:cNvSpPr>
                <p:nvPr/>
              </p:nvSpPr>
              <p:spPr bwMode="auto">
                <a:xfrm>
                  <a:off x="4648726" y="3050060"/>
                  <a:ext cx="329700" cy="547481"/>
                </a:xfrm>
                <a:custGeom>
                  <a:avLst/>
                  <a:gdLst>
                    <a:gd name="T0" fmla="*/ 0 w 109"/>
                    <a:gd name="T1" fmla="*/ 72 h 181"/>
                    <a:gd name="T2" fmla="*/ 9 w 109"/>
                    <a:gd name="T3" fmla="*/ 59 h 181"/>
                    <a:gd name="T4" fmla="*/ 22 w 109"/>
                    <a:gd name="T5" fmla="*/ 45 h 181"/>
                    <a:gd name="T6" fmla="*/ 31 w 109"/>
                    <a:gd name="T7" fmla="*/ 9 h 181"/>
                    <a:gd name="T8" fmla="*/ 36 w 109"/>
                    <a:gd name="T9" fmla="*/ 0 h 181"/>
                    <a:gd name="T10" fmla="*/ 45 w 109"/>
                    <a:gd name="T11" fmla="*/ 4 h 181"/>
                    <a:gd name="T12" fmla="*/ 50 w 109"/>
                    <a:gd name="T13" fmla="*/ 0 h 181"/>
                    <a:gd name="T14" fmla="*/ 54 w 109"/>
                    <a:gd name="T15" fmla="*/ 4 h 181"/>
                    <a:gd name="T16" fmla="*/ 63 w 109"/>
                    <a:gd name="T17" fmla="*/ 9 h 181"/>
                    <a:gd name="T18" fmla="*/ 68 w 109"/>
                    <a:gd name="T19" fmla="*/ 9 h 181"/>
                    <a:gd name="T20" fmla="*/ 77 w 109"/>
                    <a:gd name="T21" fmla="*/ 13 h 181"/>
                    <a:gd name="T22" fmla="*/ 90 w 109"/>
                    <a:gd name="T23" fmla="*/ 18 h 181"/>
                    <a:gd name="T24" fmla="*/ 95 w 109"/>
                    <a:gd name="T25" fmla="*/ 27 h 181"/>
                    <a:gd name="T26" fmla="*/ 104 w 109"/>
                    <a:gd name="T27" fmla="*/ 31 h 181"/>
                    <a:gd name="T28" fmla="*/ 109 w 109"/>
                    <a:gd name="T29" fmla="*/ 45 h 181"/>
                    <a:gd name="T30" fmla="*/ 109 w 109"/>
                    <a:gd name="T31" fmla="*/ 50 h 181"/>
                    <a:gd name="T32" fmla="*/ 109 w 109"/>
                    <a:gd name="T33" fmla="*/ 54 h 181"/>
                    <a:gd name="T34" fmla="*/ 109 w 109"/>
                    <a:gd name="T35" fmla="*/ 59 h 181"/>
                    <a:gd name="T36" fmla="*/ 104 w 109"/>
                    <a:gd name="T37" fmla="*/ 59 h 181"/>
                    <a:gd name="T38" fmla="*/ 104 w 109"/>
                    <a:gd name="T39" fmla="*/ 63 h 181"/>
                    <a:gd name="T40" fmla="*/ 104 w 109"/>
                    <a:gd name="T41" fmla="*/ 72 h 181"/>
                    <a:gd name="T42" fmla="*/ 104 w 109"/>
                    <a:gd name="T43" fmla="*/ 81 h 181"/>
                    <a:gd name="T44" fmla="*/ 109 w 109"/>
                    <a:gd name="T45" fmla="*/ 86 h 181"/>
                    <a:gd name="T46" fmla="*/ 104 w 109"/>
                    <a:gd name="T47" fmla="*/ 95 h 181"/>
                    <a:gd name="T48" fmla="*/ 99 w 109"/>
                    <a:gd name="T49" fmla="*/ 99 h 181"/>
                    <a:gd name="T50" fmla="*/ 95 w 109"/>
                    <a:gd name="T51" fmla="*/ 104 h 181"/>
                    <a:gd name="T52" fmla="*/ 95 w 109"/>
                    <a:gd name="T53" fmla="*/ 113 h 181"/>
                    <a:gd name="T54" fmla="*/ 95 w 109"/>
                    <a:gd name="T55" fmla="*/ 122 h 181"/>
                    <a:gd name="T56" fmla="*/ 90 w 109"/>
                    <a:gd name="T57" fmla="*/ 127 h 181"/>
                    <a:gd name="T58" fmla="*/ 86 w 109"/>
                    <a:gd name="T59" fmla="*/ 136 h 181"/>
                    <a:gd name="T60" fmla="*/ 77 w 109"/>
                    <a:gd name="T61" fmla="*/ 136 h 181"/>
                    <a:gd name="T62" fmla="*/ 77 w 109"/>
                    <a:gd name="T63" fmla="*/ 149 h 181"/>
                    <a:gd name="T64" fmla="*/ 72 w 109"/>
                    <a:gd name="T65" fmla="*/ 158 h 181"/>
                    <a:gd name="T66" fmla="*/ 77 w 109"/>
                    <a:gd name="T67" fmla="*/ 172 h 181"/>
                    <a:gd name="T68" fmla="*/ 72 w 109"/>
                    <a:gd name="T69" fmla="*/ 177 h 181"/>
                    <a:gd name="T70" fmla="*/ 68 w 109"/>
                    <a:gd name="T71" fmla="*/ 177 h 181"/>
                    <a:gd name="T72" fmla="*/ 63 w 109"/>
                    <a:gd name="T73" fmla="*/ 177 h 181"/>
                    <a:gd name="T74" fmla="*/ 59 w 109"/>
                    <a:gd name="T75" fmla="*/ 181 h 181"/>
                    <a:gd name="T76" fmla="*/ 54 w 109"/>
                    <a:gd name="T77" fmla="*/ 177 h 181"/>
                    <a:gd name="T78" fmla="*/ 50 w 109"/>
                    <a:gd name="T79" fmla="*/ 177 h 181"/>
                    <a:gd name="T80" fmla="*/ 45 w 109"/>
                    <a:gd name="T81" fmla="*/ 177 h 181"/>
                    <a:gd name="T82" fmla="*/ 41 w 109"/>
                    <a:gd name="T83" fmla="*/ 168 h 181"/>
                    <a:gd name="T84" fmla="*/ 36 w 109"/>
                    <a:gd name="T85" fmla="*/ 168 h 181"/>
                    <a:gd name="T86" fmla="*/ 31 w 109"/>
                    <a:gd name="T87" fmla="*/ 168 h 181"/>
                    <a:gd name="T88" fmla="*/ 27 w 109"/>
                    <a:gd name="T89" fmla="*/ 168 h 181"/>
                    <a:gd name="T90" fmla="*/ 18 w 109"/>
                    <a:gd name="T91" fmla="*/ 168 h 181"/>
                    <a:gd name="T92" fmla="*/ 9 w 109"/>
                    <a:gd name="T93" fmla="*/ 158 h 181"/>
                    <a:gd name="T94" fmla="*/ 9 w 109"/>
                    <a:gd name="T95" fmla="*/ 154 h 181"/>
                    <a:gd name="T96" fmla="*/ 9 w 109"/>
                    <a:gd name="T97" fmla="*/ 145 h 181"/>
                    <a:gd name="T98" fmla="*/ 9 w 109"/>
                    <a:gd name="T99" fmla="*/ 140 h 181"/>
                    <a:gd name="T100" fmla="*/ 13 w 109"/>
                    <a:gd name="T101" fmla="*/ 118 h 181"/>
                    <a:gd name="T102" fmla="*/ 18 w 109"/>
                    <a:gd name="T103" fmla="*/ 118 h 181"/>
                    <a:gd name="T104" fmla="*/ 27 w 109"/>
                    <a:gd name="T105" fmla="*/ 118 h 181"/>
                    <a:gd name="T106" fmla="*/ 31 w 109"/>
                    <a:gd name="T107" fmla="*/ 113 h 181"/>
                    <a:gd name="T108" fmla="*/ 31 w 109"/>
                    <a:gd name="T109" fmla="*/ 104 h 181"/>
                    <a:gd name="T110" fmla="*/ 31 w 109"/>
                    <a:gd name="T111" fmla="*/ 99 h 181"/>
                    <a:gd name="T112" fmla="*/ 22 w 109"/>
                    <a:gd name="T113" fmla="*/ 99 h 181"/>
                    <a:gd name="T114" fmla="*/ 18 w 109"/>
                    <a:gd name="T115" fmla="*/ 95 h 181"/>
                    <a:gd name="T116" fmla="*/ 18 w 109"/>
                    <a:gd name="T117" fmla="*/ 90 h 181"/>
                    <a:gd name="T118" fmla="*/ 18 w 109"/>
                    <a:gd name="T119" fmla="*/ 81 h 181"/>
                    <a:gd name="T120" fmla="*/ 13 w 109"/>
                    <a:gd name="T121" fmla="*/ 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09" h="181">
                      <a:moveTo>
                        <a:pt x="13" y="77"/>
                      </a:moveTo>
                      <a:lnTo>
                        <a:pt x="13" y="77"/>
                      </a:lnTo>
                      <a:lnTo>
                        <a:pt x="0" y="72"/>
                      </a:lnTo>
                      <a:lnTo>
                        <a:pt x="0" y="72"/>
                      </a:lnTo>
                      <a:lnTo>
                        <a:pt x="4" y="68"/>
                      </a:lnTo>
                      <a:lnTo>
                        <a:pt x="9" y="59"/>
                      </a:lnTo>
                      <a:lnTo>
                        <a:pt x="9" y="54"/>
                      </a:lnTo>
                      <a:lnTo>
                        <a:pt x="18" y="50"/>
                      </a:lnTo>
                      <a:lnTo>
                        <a:pt x="22" y="45"/>
                      </a:lnTo>
                      <a:lnTo>
                        <a:pt x="22" y="41"/>
                      </a:lnTo>
                      <a:lnTo>
                        <a:pt x="31" y="13"/>
                      </a:lnTo>
                      <a:lnTo>
                        <a:pt x="31" y="9"/>
                      </a:lnTo>
                      <a:lnTo>
                        <a:pt x="36" y="4"/>
                      </a:lnTo>
                      <a:lnTo>
                        <a:pt x="36" y="0"/>
                      </a:lnTo>
                      <a:lnTo>
                        <a:pt x="36" y="0"/>
                      </a:lnTo>
                      <a:lnTo>
                        <a:pt x="36" y="0"/>
                      </a:lnTo>
                      <a:lnTo>
                        <a:pt x="45" y="4"/>
                      </a:lnTo>
                      <a:lnTo>
                        <a:pt x="45" y="4"/>
                      </a:lnTo>
                      <a:lnTo>
                        <a:pt x="45" y="0"/>
                      </a:lnTo>
                      <a:lnTo>
                        <a:pt x="45" y="0"/>
                      </a:lnTo>
                      <a:lnTo>
                        <a:pt x="50" y="0"/>
                      </a:lnTo>
                      <a:lnTo>
                        <a:pt x="50" y="0"/>
                      </a:lnTo>
                      <a:lnTo>
                        <a:pt x="50" y="0"/>
                      </a:lnTo>
                      <a:lnTo>
                        <a:pt x="54" y="4"/>
                      </a:lnTo>
                      <a:lnTo>
                        <a:pt x="59" y="9"/>
                      </a:lnTo>
                      <a:lnTo>
                        <a:pt x="59" y="9"/>
                      </a:lnTo>
                      <a:lnTo>
                        <a:pt x="63" y="9"/>
                      </a:lnTo>
                      <a:lnTo>
                        <a:pt x="63" y="9"/>
                      </a:lnTo>
                      <a:lnTo>
                        <a:pt x="63" y="9"/>
                      </a:lnTo>
                      <a:lnTo>
                        <a:pt x="68" y="9"/>
                      </a:lnTo>
                      <a:lnTo>
                        <a:pt x="68" y="13"/>
                      </a:lnTo>
                      <a:lnTo>
                        <a:pt x="68" y="13"/>
                      </a:lnTo>
                      <a:lnTo>
                        <a:pt x="77" y="13"/>
                      </a:lnTo>
                      <a:lnTo>
                        <a:pt x="81" y="13"/>
                      </a:lnTo>
                      <a:lnTo>
                        <a:pt x="81" y="13"/>
                      </a:lnTo>
                      <a:lnTo>
                        <a:pt x="90" y="18"/>
                      </a:lnTo>
                      <a:lnTo>
                        <a:pt x="90" y="18"/>
                      </a:lnTo>
                      <a:lnTo>
                        <a:pt x="90" y="22"/>
                      </a:lnTo>
                      <a:lnTo>
                        <a:pt x="95" y="27"/>
                      </a:lnTo>
                      <a:lnTo>
                        <a:pt x="95" y="27"/>
                      </a:lnTo>
                      <a:lnTo>
                        <a:pt x="99" y="31"/>
                      </a:lnTo>
                      <a:lnTo>
                        <a:pt x="104" y="31"/>
                      </a:lnTo>
                      <a:lnTo>
                        <a:pt x="104" y="36"/>
                      </a:lnTo>
                      <a:lnTo>
                        <a:pt x="109" y="41"/>
                      </a:lnTo>
                      <a:lnTo>
                        <a:pt x="109" y="45"/>
                      </a:lnTo>
                      <a:lnTo>
                        <a:pt x="109" y="45"/>
                      </a:lnTo>
                      <a:lnTo>
                        <a:pt x="109" y="45"/>
                      </a:lnTo>
                      <a:lnTo>
                        <a:pt x="109" y="50"/>
                      </a:lnTo>
                      <a:lnTo>
                        <a:pt x="109" y="50"/>
                      </a:lnTo>
                      <a:lnTo>
                        <a:pt x="109" y="54"/>
                      </a:lnTo>
                      <a:lnTo>
                        <a:pt x="109" y="54"/>
                      </a:lnTo>
                      <a:lnTo>
                        <a:pt x="109" y="59"/>
                      </a:lnTo>
                      <a:lnTo>
                        <a:pt x="109" y="59"/>
                      </a:lnTo>
                      <a:lnTo>
                        <a:pt x="109" y="59"/>
                      </a:lnTo>
                      <a:lnTo>
                        <a:pt x="109" y="59"/>
                      </a:lnTo>
                      <a:lnTo>
                        <a:pt x="104" y="63"/>
                      </a:lnTo>
                      <a:lnTo>
                        <a:pt x="104" y="59"/>
                      </a:lnTo>
                      <a:lnTo>
                        <a:pt x="104" y="59"/>
                      </a:lnTo>
                      <a:lnTo>
                        <a:pt x="104" y="63"/>
                      </a:lnTo>
                      <a:lnTo>
                        <a:pt x="104" y="63"/>
                      </a:lnTo>
                      <a:lnTo>
                        <a:pt x="104" y="63"/>
                      </a:lnTo>
                      <a:lnTo>
                        <a:pt x="104" y="68"/>
                      </a:lnTo>
                      <a:lnTo>
                        <a:pt x="104" y="72"/>
                      </a:lnTo>
                      <a:lnTo>
                        <a:pt x="104" y="77"/>
                      </a:lnTo>
                      <a:lnTo>
                        <a:pt x="104" y="77"/>
                      </a:lnTo>
                      <a:lnTo>
                        <a:pt x="104" y="81"/>
                      </a:lnTo>
                      <a:lnTo>
                        <a:pt x="104" y="81"/>
                      </a:lnTo>
                      <a:lnTo>
                        <a:pt x="109" y="81"/>
                      </a:lnTo>
                      <a:lnTo>
                        <a:pt x="109" y="86"/>
                      </a:lnTo>
                      <a:lnTo>
                        <a:pt x="109" y="86"/>
                      </a:lnTo>
                      <a:lnTo>
                        <a:pt x="104" y="90"/>
                      </a:lnTo>
                      <a:lnTo>
                        <a:pt x="104" y="95"/>
                      </a:lnTo>
                      <a:lnTo>
                        <a:pt x="104" y="95"/>
                      </a:lnTo>
                      <a:lnTo>
                        <a:pt x="104" y="95"/>
                      </a:lnTo>
                      <a:lnTo>
                        <a:pt x="99" y="99"/>
                      </a:lnTo>
                      <a:lnTo>
                        <a:pt x="99" y="99"/>
                      </a:lnTo>
                      <a:lnTo>
                        <a:pt x="99" y="104"/>
                      </a:lnTo>
                      <a:lnTo>
                        <a:pt x="95" y="104"/>
                      </a:lnTo>
                      <a:lnTo>
                        <a:pt x="95" y="109"/>
                      </a:lnTo>
                      <a:lnTo>
                        <a:pt x="95" y="109"/>
                      </a:lnTo>
                      <a:lnTo>
                        <a:pt x="95" y="113"/>
                      </a:lnTo>
                      <a:lnTo>
                        <a:pt x="95" y="118"/>
                      </a:lnTo>
                      <a:lnTo>
                        <a:pt x="95" y="118"/>
                      </a:lnTo>
                      <a:lnTo>
                        <a:pt x="95" y="122"/>
                      </a:lnTo>
                      <a:lnTo>
                        <a:pt x="95" y="122"/>
                      </a:lnTo>
                      <a:lnTo>
                        <a:pt x="90" y="127"/>
                      </a:lnTo>
                      <a:lnTo>
                        <a:pt x="90" y="127"/>
                      </a:lnTo>
                      <a:lnTo>
                        <a:pt x="86" y="131"/>
                      </a:lnTo>
                      <a:lnTo>
                        <a:pt x="86" y="136"/>
                      </a:lnTo>
                      <a:lnTo>
                        <a:pt x="86" y="136"/>
                      </a:lnTo>
                      <a:lnTo>
                        <a:pt x="81" y="136"/>
                      </a:lnTo>
                      <a:lnTo>
                        <a:pt x="77" y="136"/>
                      </a:lnTo>
                      <a:lnTo>
                        <a:pt x="77" y="136"/>
                      </a:lnTo>
                      <a:lnTo>
                        <a:pt x="77" y="136"/>
                      </a:lnTo>
                      <a:lnTo>
                        <a:pt x="77" y="140"/>
                      </a:lnTo>
                      <a:lnTo>
                        <a:pt x="77" y="149"/>
                      </a:lnTo>
                      <a:lnTo>
                        <a:pt x="77" y="154"/>
                      </a:lnTo>
                      <a:lnTo>
                        <a:pt x="77" y="154"/>
                      </a:lnTo>
                      <a:lnTo>
                        <a:pt x="72" y="158"/>
                      </a:lnTo>
                      <a:lnTo>
                        <a:pt x="77" y="168"/>
                      </a:lnTo>
                      <a:lnTo>
                        <a:pt x="77" y="168"/>
                      </a:lnTo>
                      <a:lnTo>
                        <a:pt x="77" y="172"/>
                      </a:lnTo>
                      <a:lnTo>
                        <a:pt x="72" y="172"/>
                      </a:lnTo>
                      <a:lnTo>
                        <a:pt x="72" y="177"/>
                      </a:lnTo>
                      <a:lnTo>
                        <a:pt x="72" y="177"/>
                      </a:lnTo>
                      <a:lnTo>
                        <a:pt x="68" y="177"/>
                      </a:lnTo>
                      <a:lnTo>
                        <a:pt x="68" y="177"/>
                      </a:lnTo>
                      <a:lnTo>
                        <a:pt x="68" y="177"/>
                      </a:lnTo>
                      <a:lnTo>
                        <a:pt x="68" y="177"/>
                      </a:lnTo>
                      <a:lnTo>
                        <a:pt x="63" y="177"/>
                      </a:lnTo>
                      <a:lnTo>
                        <a:pt x="63" y="177"/>
                      </a:lnTo>
                      <a:lnTo>
                        <a:pt x="63" y="177"/>
                      </a:lnTo>
                      <a:lnTo>
                        <a:pt x="59" y="181"/>
                      </a:lnTo>
                      <a:lnTo>
                        <a:pt x="59" y="181"/>
                      </a:lnTo>
                      <a:lnTo>
                        <a:pt x="59" y="181"/>
                      </a:lnTo>
                      <a:lnTo>
                        <a:pt x="59" y="177"/>
                      </a:lnTo>
                      <a:lnTo>
                        <a:pt x="54" y="177"/>
                      </a:lnTo>
                      <a:lnTo>
                        <a:pt x="54" y="177"/>
                      </a:lnTo>
                      <a:lnTo>
                        <a:pt x="54" y="177"/>
                      </a:lnTo>
                      <a:lnTo>
                        <a:pt x="50" y="177"/>
                      </a:lnTo>
                      <a:lnTo>
                        <a:pt x="50" y="177"/>
                      </a:lnTo>
                      <a:lnTo>
                        <a:pt x="45" y="177"/>
                      </a:lnTo>
                      <a:lnTo>
                        <a:pt x="45" y="177"/>
                      </a:lnTo>
                      <a:lnTo>
                        <a:pt x="45" y="177"/>
                      </a:lnTo>
                      <a:lnTo>
                        <a:pt x="45" y="172"/>
                      </a:lnTo>
                      <a:lnTo>
                        <a:pt x="41" y="168"/>
                      </a:lnTo>
                      <a:lnTo>
                        <a:pt x="41" y="168"/>
                      </a:lnTo>
                      <a:lnTo>
                        <a:pt x="41" y="168"/>
                      </a:lnTo>
                      <a:lnTo>
                        <a:pt x="36" y="168"/>
                      </a:lnTo>
                      <a:lnTo>
                        <a:pt x="36" y="168"/>
                      </a:lnTo>
                      <a:lnTo>
                        <a:pt x="36" y="168"/>
                      </a:lnTo>
                      <a:lnTo>
                        <a:pt x="31" y="168"/>
                      </a:lnTo>
                      <a:lnTo>
                        <a:pt x="27" y="168"/>
                      </a:lnTo>
                      <a:lnTo>
                        <a:pt x="27" y="168"/>
                      </a:lnTo>
                      <a:lnTo>
                        <a:pt x="27" y="168"/>
                      </a:lnTo>
                      <a:lnTo>
                        <a:pt x="22" y="168"/>
                      </a:lnTo>
                      <a:lnTo>
                        <a:pt x="22" y="168"/>
                      </a:lnTo>
                      <a:lnTo>
                        <a:pt x="18" y="168"/>
                      </a:lnTo>
                      <a:lnTo>
                        <a:pt x="13" y="163"/>
                      </a:lnTo>
                      <a:lnTo>
                        <a:pt x="13" y="163"/>
                      </a:lnTo>
                      <a:lnTo>
                        <a:pt x="9" y="158"/>
                      </a:lnTo>
                      <a:lnTo>
                        <a:pt x="9" y="158"/>
                      </a:lnTo>
                      <a:lnTo>
                        <a:pt x="9" y="154"/>
                      </a:lnTo>
                      <a:lnTo>
                        <a:pt x="9" y="154"/>
                      </a:lnTo>
                      <a:lnTo>
                        <a:pt x="9" y="149"/>
                      </a:lnTo>
                      <a:lnTo>
                        <a:pt x="9" y="149"/>
                      </a:lnTo>
                      <a:lnTo>
                        <a:pt x="9" y="145"/>
                      </a:lnTo>
                      <a:lnTo>
                        <a:pt x="9" y="145"/>
                      </a:lnTo>
                      <a:lnTo>
                        <a:pt x="9" y="145"/>
                      </a:lnTo>
                      <a:lnTo>
                        <a:pt x="9" y="140"/>
                      </a:lnTo>
                      <a:lnTo>
                        <a:pt x="9" y="140"/>
                      </a:lnTo>
                      <a:lnTo>
                        <a:pt x="13" y="136"/>
                      </a:lnTo>
                      <a:lnTo>
                        <a:pt x="13" y="118"/>
                      </a:lnTo>
                      <a:lnTo>
                        <a:pt x="13" y="118"/>
                      </a:lnTo>
                      <a:lnTo>
                        <a:pt x="18" y="118"/>
                      </a:lnTo>
                      <a:lnTo>
                        <a:pt x="18" y="118"/>
                      </a:lnTo>
                      <a:lnTo>
                        <a:pt x="22" y="118"/>
                      </a:lnTo>
                      <a:lnTo>
                        <a:pt x="22" y="118"/>
                      </a:lnTo>
                      <a:lnTo>
                        <a:pt x="27" y="118"/>
                      </a:lnTo>
                      <a:lnTo>
                        <a:pt x="27" y="118"/>
                      </a:lnTo>
                      <a:lnTo>
                        <a:pt x="31" y="113"/>
                      </a:lnTo>
                      <a:lnTo>
                        <a:pt x="31" y="113"/>
                      </a:lnTo>
                      <a:lnTo>
                        <a:pt x="31" y="109"/>
                      </a:lnTo>
                      <a:lnTo>
                        <a:pt x="31" y="109"/>
                      </a:lnTo>
                      <a:lnTo>
                        <a:pt x="31" y="104"/>
                      </a:lnTo>
                      <a:lnTo>
                        <a:pt x="31" y="104"/>
                      </a:lnTo>
                      <a:lnTo>
                        <a:pt x="31" y="104"/>
                      </a:lnTo>
                      <a:lnTo>
                        <a:pt x="31" y="99"/>
                      </a:lnTo>
                      <a:lnTo>
                        <a:pt x="27" y="99"/>
                      </a:lnTo>
                      <a:lnTo>
                        <a:pt x="27" y="99"/>
                      </a:lnTo>
                      <a:lnTo>
                        <a:pt x="22" y="99"/>
                      </a:lnTo>
                      <a:lnTo>
                        <a:pt x="22" y="99"/>
                      </a:lnTo>
                      <a:lnTo>
                        <a:pt x="18" y="95"/>
                      </a:lnTo>
                      <a:lnTo>
                        <a:pt x="18" y="95"/>
                      </a:lnTo>
                      <a:lnTo>
                        <a:pt x="18" y="95"/>
                      </a:lnTo>
                      <a:lnTo>
                        <a:pt x="18" y="90"/>
                      </a:lnTo>
                      <a:lnTo>
                        <a:pt x="18" y="90"/>
                      </a:lnTo>
                      <a:lnTo>
                        <a:pt x="18" y="86"/>
                      </a:lnTo>
                      <a:lnTo>
                        <a:pt x="18" y="81"/>
                      </a:lnTo>
                      <a:lnTo>
                        <a:pt x="18" y="81"/>
                      </a:lnTo>
                      <a:lnTo>
                        <a:pt x="18" y="81"/>
                      </a:lnTo>
                      <a:lnTo>
                        <a:pt x="18" y="81"/>
                      </a:lnTo>
                      <a:lnTo>
                        <a:pt x="13" y="81"/>
                      </a:lnTo>
                      <a:lnTo>
                        <a:pt x="13" y="77"/>
                      </a:lnTo>
                      <a:lnTo>
                        <a:pt x="13" y="77"/>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grpSp>
          <p:sp>
            <p:nvSpPr>
              <p:cNvPr id="650" name="Freeform 51">
                <a:extLst>
                  <a:ext uri="{FF2B5EF4-FFF2-40B4-BE49-F238E27FC236}">
                    <a16:creationId xmlns:a16="http://schemas.microsoft.com/office/drawing/2014/main" id="{7C9554A4-F097-4D11-ABDF-2C58925E7886}"/>
                  </a:ext>
                </a:extLst>
              </p:cNvPr>
              <p:cNvSpPr>
                <a:spLocks/>
              </p:cNvSpPr>
              <p:nvPr/>
            </p:nvSpPr>
            <p:spPr bwMode="auto">
              <a:xfrm>
                <a:off x="5085963" y="2535353"/>
                <a:ext cx="438592" cy="659399"/>
              </a:xfrm>
              <a:custGeom>
                <a:avLst/>
                <a:gdLst>
                  <a:gd name="T0" fmla="*/ 145 w 145"/>
                  <a:gd name="T1" fmla="*/ 114 h 218"/>
                  <a:gd name="T2" fmla="*/ 132 w 145"/>
                  <a:gd name="T3" fmla="*/ 123 h 218"/>
                  <a:gd name="T4" fmla="*/ 141 w 145"/>
                  <a:gd name="T5" fmla="*/ 123 h 218"/>
                  <a:gd name="T6" fmla="*/ 141 w 145"/>
                  <a:gd name="T7" fmla="*/ 132 h 218"/>
                  <a:gd name="T8" fmla="*/ 136 w 145"/>
                  <a:gd name="T9" fmla="*/ 132 h 218"/>
                  <a:gd name="T10" fmla="*/ 127 w 145"/>
                  <a:gd name="T11" fmla="*/ 141 h 218"/>
                  <a:gd name="T12" fmla="*/ 132 w 145"/>
                  <a:gd name="T13" fmla="*/ 145 h 218"/>
                  <a:gd name="T14" fmla="*/ 127 w 145"/>
                  <a:gd name="T15" fmla="*/ 150 h 218"/>
                  <a:gd name="T16" fmla="*/ 132 w 145"/>
                  <a:gd name="T17" fmla="*/ 155 h 218"/>
                  <a:gd name="T18" fmla="*/ 127 w 145"/>
                  <a:gd name="T19" fmla="*/ 164 h 218"/>
                  <a:gd name="T20" fmla="*/ 123 w 145"/>
                  <a:gd name="T21" fmla="*/ 168 h 218"/>
                  <a:gd name="T22" fmla="*/ 123 w 145"/>
                  <a:gd name="T23" fmla="*/ 177 h 218"/>
                  <a:gd name="T24" fmla="*/ 118 w 145"/>
                  <a:gd name="T25" fmla="*/ 177 h 218"/>
                  <a:gd name="T26" fmla="*/ 114 w 145"/>
                  <a:gd name="T27" fmla="*/ 182 h 218"/>
                  <a:gd name="T28" fmla="*/ 114 w 145"/>
                  <a:gd name="T29" fmla="*/ 186 h 218"/>
                  <a:gd name="T30" fmla="*/ 109 w 145"/>
                  <a:gd name="T31" fmla="*/ 191 h 218"/>
                  <a:gd name="T32" fmla="*/ 104 w 145"/>
                  <a:gd name="T33" fmla="*/ 186 h 218"/>
                  <a:gd name="T34" fmla="*/ 95 w 145"/>
                  <a:gd name="T35" fmla="*/ 191 h 218"/>
                  <a:gd name="T36" fmla="*/ 86 w 145"/>
                  <a:gd name="T37" fmla="*/ 191 h 218"/>
                  <a:gd name="T38" fmla="*/ 86 w 145"/>
                  <a:gd name="T39" fmla="*/ 200 h 218"/>
                  <a:gd name="T40" fmla="*/ 82 w 145"/>
                  <a:gd name="T41" fmla="*/ 209 h 218"/>
                  <a:gd name="T42" fmla="*/ 73 w 145"/>
                  <a:gd name="T43" fmla="*/ 214 h 218"/>
                  <a:gd name="T44" fmla="*/ 68 w 145"/>
                  <a:gd name="T45" fmla="*/ 214 h 218"/>
                  <a:gd name="T46" fmla="*/ 55 w 145"/>
                  <a:gd name="T47" fmla="*/ 218 h 218"/>
                  <a:gd name="T48" fmla="*/ 50 w 145"/>
                  <a:gd name="T49" fmla="*/ 204 h 218"/>
                  <a:gd name="T50" fmla="*/ 36 w 145"/>
                  <a:gd name="T51" fmla="*/ 204 h 218"/>
                  <a:gd name="T52" fmla="*/ 14 w 145"/>
                  <a:gd name="T53" fmla="*/ 186 h 218"/>
                  <a:gd name="T54" fmla="*/ 9 w 145"/>
                  <a:gd name="T55" fmla="*/ 177 h 218"/>
                  <a:gd name="T56" fmla="*/ 14 w 145"/>
                  <a:gd name="T57" fmla="*/ 168 h 218"/>
                  <a:gd name="T58" fmla="*/ 14 w 145"/>
                  <a:gd name="T59" fmla="*/ 159 h 218"/>
                  <a:gd name="T60" fmla="*/ 9 w 145"/>
                  <a:gd name="T61" fmla="*/ 155 h 218"/>
                  <a:gd name="T62" fmla="*/ 0 w 145"/>
                  <a:gd name="T63" fmla="*/ 141 h 218"/>
                  <a:gd name="T64" fmla="*/ 9 w 145"/>
                  <a:gd name="T65" fmla="*/ 118 h 218"/>
                  <a:gd name="T66" fmla="*/ 18 w 145"/>
                  <a:gd name="T67" fmla="*/ 100 h 218"/>
                  <a:gd name="T68" fmla="*/ 18 w 145"/>
                  <a:gd name="T69" fmla="*/ 87 h 218"/>
                  <a:gd name="T70" fmla="*/ 14 w 145"/>
                  <a:gd name="T71" fmla="*/ 82 h 218"/>
                  <a:gd name="T72" fmla="*/ 18 w 145"/>
                  <a:gd name="T73" fmla="*/ 77 h 218"/>
                  <a:gd name="T74" fmla="*/ 18 w 145"/>
                  <a:gd name="T75" fmla="*/ 68 h 218"/>
                  <a:gd name="T76" fmla="*/ 18 w 145"/>
                  <a:gd name="T77" fmla="*/ 50 h 218"/>
                  <a:gd name="T78" fmla="*/ 18 w 145"/>
                  <a:gd name="T79" fmla="*/ 41 h 218"/>
                  <a:gd name="T80" fmla="*/ 23 w 145"/>
                  <a:gd name="T81" fmla="*/ 32 h 218"/>
                  <a:gd name="T82" fmla="*/ 36 w 145"/>
                  <a:gd name="T83" fmla="*/ 32 h 218"/>
                  <a:gd name="T84" fmla="*/ 64 w 145"/>
                  <a:gd name="T85" fmla="*/ 9 h 218"/>
                  <a:gd name="T86" fmla="*/ 82 w 145"/>
                  <a:gd name="T87" fmla="*/ 9 h 218"/>
                  <a:gd name="T88" fmla="*/ 91 w 145"/>
                  <a:gd name="T89" fmla="*/ 9 h 218"/>
                  <a:gd name="T90" fmla="*/ 104 w 145"/>
                  <a:gd name="T91" fmla="*/ 0 h 218"/>
                  <a:gd name="T92" fmla="*/ 114 w 145"/>
                  <a:gd name="T93" fmla="*/ 14 h 218"/>
                  <a:gd name="T94" fmla="*/ 118 w 145"/>
                  <a:gd name="T95" fmla="*/ 28 h 218"/>
                  <a:gd name="T96" fmla="*/ 118 w 145"/>
                  <a:gd name="T97" fmla="*/ 32 h 218"/>
                  <a:gd name="T98" fmla="*/ 118 w 145"/>
                  <a:gd name="T99" fmla="*/ 46 h 218"/>
                  <a:gd name="T100" fmla="*/ 132 w 145"/>
                  <a:gd name="T101" fmla="*/ 55 h 218"/>
                  <a:gd name="T102" fmla="*/ 132 w 145"/>
                  <a:gd name="T103" fmla="*/ 64 h 218"/>
                  <a:gd name="T104" fmla="*/ 132 w 145"/>
                  <a:gd name="T105" fmla="*/ 77 h 218"/>
                  <a:gd name="T106" fmla="*/ 136 w 145"/>
                  <a:gd name="T107" fmla="*/ 91 h 218"/>
                  <a:gd name="T108" fmla="*/ 132 w 145"/>
                  <a:gd name="T109" fmla="*/ 105 h 218"/>
                  <a:gd name="T110" fmla="*/ 141 w 145"/>
                  <a:gd name="T111" fmla="*/ 105 h 218"/>
                  <a:gd name="T112" fmla="*/ 145 w 145"/>
                  <a:gd name="T113" fmla="*/ 114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45" h="218">
                    <a:moveTo>
                      <a:pt x="145" y="114"/>
                    </a:moveTo>
                    <a:lnTo>
                      <a:pt x="145" y="114"/>
                    </a:lnTo>
                    <a:lnTo>
                      <a:pt x="145" y="114"/>
                    </a:lnTo>
                    <a:lnTo>
                      <a:pt x="145" y="114"/>
                    </a:lnTo>
                    <a:lnTo>
                      <a:pt x="145" y="114"/>
                    </a:lnTo>
                    <a:lnTo>
                      <a:pt x="145" y="114"/>
                    </a:lnTo>
                    <a:lnTo>
                      <a:pt x="141" y="118"/>
                    </a:lnTo>
                    <a:lnTo>
                      <a:pt x="141" y="118"/>
                    </a:lnTo>
                    <a:lnTo>
                      <a:pt x="141" y="118"/>
                    </a:lnTo>
                    <a:lnTo>
                      <a:pt x="136" y="123"/>
                    </a:lnTo>
                    <a:lnTo>
                      <a:pt x="136" y="123"/>
                    </a:lnTo>
                    <a:lnTo>
                      <a:pt x="132" y="123"/>
                    </a:lnTo>
                    <a:lnTo>
                      <a:pt x="132" y="127"/>
                    </a:lnTo>
                    <a:lnTo>
                      <a:pt x="136" y="127"/>
                    </a:lnTo>
                    <a:lnTo>
                      <a:pt x="136" y="127"/>
                    </a:lnTo>
                    <a:lnTo>
                      <a:pt x="141" y="127"/>
                    </a:lnTo>
                    <a:lnTo>
                      <a:pt x="141" y="123"/>
                    </a:lnTo>
                    <a:lnTo>
                      <a:pt x="141" y="123"/>
                    </a:lnTo>
                    <a:lnTo>
                      <a:pt x="141" y="123"/>
                    </a:lnTo>
                    <a:lnTo>
                      <a:pt x="141" y="123"/>
                    </a:lnTo>
                    <a:lnTo>
                      <a:pt x="141" y="127"/>
                    </a:lnTo>
                    <a:lnTo>
                      <a:pt x="141" y="127"/>
                    </a:lnTo>
                    <a:lnTo>
                      <a:pt x="141" y="127"/>
                    </a:lnTo>
                    <a:lnTo>
                      <a:pt x="141" y="132"/>
                    </a:lnTo>
                    <a:lnTo>
                      <a:pt x="141" y="132"/>
                    </a:lnTo>
                    <a:lnTo>
                      <a:pt x="136" y="132"/>
                    </a:lnTo>
                    <a:lnTo>
                      <a:pt x="136" y="132"/>
                    </a:lnTo>
                    <a:lnTo>
                      <a:pt x="136" y="132"/>
                    </a:lnTo>
                    <a:lnTo>
                      <a:pt x="136" y="132"/>
                    </a:lnTo>
                    <a:lnTo>
                      <a:pt x="136" y="132"/>
                    </a:lnTo>
                    <a:lnTo>
                      <a:pt x="132" y="136"/>
                    </a:lnTo>
                    <a:lnTo>
                      <a:pt x="132" y="136"/>
                    </a:lnTo>
                    <a:lnTo>
                      <a:pt x="132" y="136"/>
                    </a:lnTo>
                    <a:lnTo>
                      <a:pt x="132" y="136"/>
                    </a:lnTo>
                    <a:lnTo>
                      <a:pt x="132" y="141"/>
                    </a:lnTo>
                    <a:lnTo>
                      <a:pt x="127" y="141"/>
                    </a:lnTo>
                    <a:lnTo>
                      <a:pt x="132" y="145"/>
                    </a:lnTo>
                    <a:lnTo>
                      <a:pt x="132" y="141"/>
                    </a:lnTo>
                    <a:lnTo>
                      <a:pt x="136" y="141"/>
                    </a:lnTo>
                    <a:lnTo>
                      <a:pt x="136" y="141"/>
                    </a:lnTo>
                    <a:lnTo>
                      <a:pt x="136" y="141"/>
                    </a:lnTo>
                    <a:lnTo>
                      <a:pt x="132" y="145"/>
                    </a:lnTo>
                    <a:lnTo>
                      <a:pt x="127" y="145"/>
                    </a:lnTo>
                    <a:lnTo>
                      <a:pt x="132" y="150"/>
                    </a:lnTo>
                    <a:lnTo>
                      <a:pt x="132" y="150"/>
                    </a:lnTo>
                    <a:lnTo>
                      <a:pt x="132" y="150"/>
                    </a:lnTo>
                    <a:lnTo>
                      <a:pt x="132" y="150"/>
                    </a:lnTo>
                    <a:lnTo>
                      <a:pt x="127" y="150"/>
                    </a:lnTo>
                    <a:lnTo>
                      <a:pt x="127" y="150"/>
                    </a:lnTo>
                    <a:lnTo>
                      <a:pt x="127" y="150"/>
                    </a:lnTo>
                    <a:lnTo>
                      <a:pt x="127" y="155"/>
                    </a:lnTo>
                    <a:lnTo>
                      <a:pt x="132" y="155"/>
                    </a:lnTo>
                    <a:lnTo>
                      <a:pt x="132" y="155"/>
                    </a:lnTo>
                    <a:lnTo>
                      <a:pt x="132" y="155"/>
                    </a:lnTo>
                    <a:lnTo>
                      <a:pt x="132" y="155"/>
                    </a:lnTo>
                    <a:lnTo>
                      <a:pt x="132" y="159"/>
                    </a:lnTo>
                    <a:lnTo>
                      <a:pt x="127" y="159"/>
                    </a:lnTo>
                    <a:lnTo>
                      <a:pt x="127" y="159"/>
                    </a:lnTo>
                    <a:lnTo>
                      <a:pt x="127" y="159"/>
                    </a:lnTo>
                    <a:lnTo>
                      <a:pt x="127" y="164"/>
                    </a:lnTo>
                    <a:lnTo>
                      <a:pt x="132" y="159"/>
                    </a:lnTo>
                    <a:lnTo>
                      <a:pt x="127" y="164"/>
                    </a:lnTo>
                    <a:lnTo>
                      <a:pt x="127" y="164"/>
                    </a:lnTo>
                    <a:lnTo>
                      <a:pt x="123" y="164"/>
                    </a:lnTo>
                    <a:lnTo>
                      <a:pt x="123" y="168"/>
                    </a:lnTo>
                    <a:lnTo>
                      <a:pt x="123" y="168"/>
                    </a:lnTo>
                    <a:lnTo>
                      <a:pt x="127" y="173"/>
                    </a:lnTo>
                    <a:lnTo>
                      <a:pt x="127" y="173"/>
                    </a:lnTo>
                    <a:lnTo>
                      <a:pt x="127" y="173"/>
                    </a:lnTo>
                    <a:lnTo>
                      <a:pt x="123" y="173"/>
                    </a:lnTo>
                    <a:lnTo>
                      <a:pt x="118" y="173"/>
                    </a:lnTo>
                    <a:lnTo>
                      <a:pt x="123" y="177"/>
                    </a:lnTo>
                    <a:lnTo>
                      <a:pt x="127" y="177"/>
                    </a:lnTo>
                    <a:lnTo>
                      <a:pt x="123" y="177"/>
                    </a:lnTo>
                    <a:lnTo>
                      <a:pt x="123" y="177"/>
                    </a:lnTo>
                    <a:lnTo>
                      <a:pt x="123" y="177"/>
                    </a:lnTo>
                    <a:lnTo>
                      <a:pt x="118" y="177"/>
                    </a:lnTo>
                    <a:lnTo>
                      <a:pt x="118" y="177"/>
                    </a:lnTo>
                    <a:lnTo>
                      <a:pt x="123" y="182"/>
                    </a:lnTo>
                    <a:lnTo>
                      <a:pt x="123" y="182"/>
                    </a:lnTo>
                    <a:lnTo>
                      <a:pt x="123" y="182"/>
                    </a:lnTo>
                    <a:lnTo>
                      <a:pt x="123" y="182"/>
                    </a:lnTo>
                    <a:lnTo>
                      <a:pt x="118" y="182"/>
                    </a:lnTo>
                    <a:lnTo>
                      <a:pt x="114" y="182"/>
                    </a:lnTo>
                    <a:lnTo>
                      <a:pt x="114" y="182"/>
                    </a:lnTo>
                    <a:lnTo>
                      <a:pt x="109" y="182"/>
                    </a:lnTo>
                    <a:lnTo>
                      <a:pt x="109" y="182"/>
                    </a:lnTo>
                    <a:lnTo>
                      <a:pt x="109" y="186"/>
                    </a:lnTo>
                    <a:lnTo>
                      <a:pt x="114" y="186"/>
                    </a:lnTo>
                    <a:lnTo>
                      <a:pt x="114" y="186"/>
                    </a:lnTo>
                    <a:lnTo>
                      <a:pt x="114" y="186"/>
                    </a:lnTo>
                    <a:lnTo>
                      <a:pt x="109" y="186"/>
                    </a:lnTo>
                    <a:lnTo>
                      <a:pt x="109" y="191"/>
                    </a:lnTo>
                    <a:lnTo>
                      <a:pt x="109" y="191"/>
                    </a:lnTo>
                    <a:lnTo>
                      <a:pt x="109" y="191"/>
                    </a:lnTo>
                    <a:lnTo>
                      <a:pt x="109" y="191"/>
                    </a:lnTo>
                    <a:lnTo>
                      <a:pt x="109" y="191"/>
                    </a:lnTo>
                    <a:lnTo>
                      <a:pt x="109" y="191"/>
                    </a:lnTo>
                    <a:lnTo>
                      <a:pt x="109" y="191"/>
                    </a:lnTo>
                    <a:lnTo>
                      <a:pt x="104" y="191"/>
                    </a:lnTo>
                    <a:lnTo>
                      <a:pt x="104" y="186"/>
                    </a:lnTo>
                    <a:lnTo>
                      <a:pt x="104" y="186"/>
                    </a:lnTo>
                    <a:lnTo>
                      <a:pt x="109" y="186"/>
                    </a:lnTo>
                    <a:lnTo>
                      <a:pt x="104" y="186"/>
                    </a:lnTo>
                    <a:lnTo>
                      <a:pt x="100" y="186"/>
                    </a:lnTo>
                    <a:lnTo>
                      <a:pt x="100" y="191"/>
                    </a:lnTo>
                    <a:lnTo>
                      <a:pt x="100" y="191"/>
                    </a:lnTo>
                    <a:lnTo>
                      <a:pt x="95" y="191"/>
                    </a:lnTo>
                    <a:lnTo>
                      <a:pt x="95" y="186"/>
                    </a:lnTo>
                    <a:lnTo>
                      <a:pt x="91" y="186"/>
                    </a:lnTo>
                    <a:lnTo>
                      <a:pt x="91" y="186"/>
                    </a:lnTo>
                    <a:lnTo>
                      <a:pt x="86" y="186"/>
                    </a:lnTo>
                    <a:lnTo>
                      <a:pt x="86" y="191"/>
                    </a:lnTo>
                    <a:lnTo>
                      <a:pt x="86" y="191"/>
                    </a:lnTo>
                    <a:lnTo>
                      <a:pt x="86" y="195"/>
                    </a:lnTo>
                    <a:lnTo>
                      <a:pt x="86" y="195"/>
                    </a:lnTo>
                    <a:lnTo>
                      <a:pt x="86" y="195"/>
                    </a:lnTo>
                    <a:lnTo>
                      <a:pt x="86" y="200"/>
                    </a:lnTo>
                    <a:lnTo>
                      <a:pt x="86" y="200"/>
                    </a:lnTo>
                    <a:lnTo>
                      <a:pt x="86" y="200"/>
                    </a:lnTo>
                    <a:lnTo>
                      <a:pt x="82" y="200"/>
                    </a:lnTo>
                    <a:lnTo>
                      <a:pt x="82" y="200"/>
                    </a:lnTo>
                    <a:lnTo>
                      <a:pt x="82" y="204"/>
                    </a:lnTo>
                    <a:lnTo>
                      <a:pt x="82" y="204"/>
                    </a:lnTo>
                    <a:lnTo>
                      <a:pt x="82" y="204"/>
                    </a:lnTo>
                    <a:lnTo>
                      <a:pt x="82" y="209"/>
                    </a:lnTo>
                    <a:lnTo>
                      <a:pt x="82" y="209"/>
                    </a:lnTo>
                    <a:lnTo>
                      <a:pt x="82" y="209"/>
                    </a:lnTo>
                    <a:lnTo>
                      <a:pt x="82" y="209"/>
                    </a:lnTo>
                    <a:lnTo>
                      <a:pt x="77" y="214"/>
                    </a:lnTo>
                    <a:lnTo>
                      <a:pt x="77" y="214"/>
                    </a:lnTo>
                    <a:lnTo>
                      <a:pt x="73" y="214"/>
                    </a:lnTo>
                    <a:lnTo>
                      <a:pt x="73" y="214"/>
                    </a:lnTo>
                    <a:lnTo>
                      <a:pt x="68" y="209"/>
                    </a:lnTo>
                    <a:lnTo>
                      <a:pt x="68" y="214"/>
                    </a:lnTo>
                    <a:lnTo>
                      <a:pt x="68" y="214"/>
                    </a:lnTo>
                    <a:lnTo>
                      <a:pt x="68" y="214"/>
                    </a:lnTo>
                    <a:lnTo>
                      <a:pt x="68" y="214"/>
                    </a:lnTo>
                    <a:lnTo>
                      <a:pt x="64" y="214"/>
                    </a:lnTo>
                    <a:lnTo>
                      <a:pt x="64" y="218"/>
                    </a:lnTo>
                    <a:lnTo>
                      <a:pt x="59" y="218"/>
                    </a:lnTo>
                    <a:lnTo>
                      <a:pt x="59" y="218"/>
                    </a:lnTo>
                    <a:lnTo>
                      <a:pt x="59" y="218"/>
                    </a:lnTo>
                    <a:lnTo>
                      <a:pt x="55" y="218"/>
                    </a:lnTo>
                    <a:lnTo>
                      <a:pt x="50" y="214"/>
                    </a:lnTo>
                    <a:lnTo>
                      <a:pt x="50" y="214"/>
                    </a:lnTo>
                    <a:lnTo>
                      <a:pt x="50" y="209"/>
                    </a:lnTo>
                    <a:lnTo>
                      <a:pt x="50" y="209"/>
                    </a:lnTo>
                    <a:lnTo>
                      <a:pt x="50" y="209"/>
                    </a:lnTo>
                    <a:lnTo>
                      <a:pt x="50" y="204"/>
                    </a:lnTo>
                    <a:lnTo>
                      <a:pt x="50" y="204"/>
                    </a:lnTo>
                    <a:lnTo>
                      <a:pt x="50" y="204"/>
                    </a:lnTo>
                    <a:lnTo>
                      <a:pt x="50" y="204"/>
                    </a:lnTo>
                    <a:lnTo>
                      <a:pt x="50" y="204"/>
                    </a:lnTo>
                    <a:lnTo>
                      <a:pt x="45" y="204"/>
                    </a:lnTo>
                    <a:lnTo>
                      <a:pt x="36" y="204"/>
                    </a:lnTo>
                    <a:lnTo>
                      <a:pt x="36" y="204"/>
                    </a:lnTo>
                    <a:lnTo>
                      <a:pt x="32" y="204"/>
                    </a:lnTo>
                    <a:lnTo>
                      <a:pt x="27" y="200"/>
                    </a:lnTo>
                    <a:lnTo>
                      <a:pt x="18" y="195"/>
                    </a:lnTo>
                    <a:lnTo>
                      <a:pt x="14" y="195"/>
                    </a:lnTo>
                    <a:lnTo>
                      <a:pt x="14" y="186"/>
                    </a:lnTo>
                    <a:lnTo>
                      <a:pt x="14" y="182"/>
                    </a:lnTo>
                    <a:lnTo>
                      <a:pt x="14" y="182"/>
                    </a:lnTo>
                    <a:lnTo>
                      <a:pt x="14" y="182"/>
                    </a:lnTo>
                    <a:lnTo>
                      <a:pt x="14" y="177"/>
                    </a:lnTo>
                    <a:lnTo>
                      <a:pt x="14" y="177"/>
                    </a:lnTo>
                    <a:lnTo>
                      <a:pt x="9" y="177"/>
                    </a:lnTo>
                    <a:lnTo>
                      <a:pt x="9" y="173"/>
                    </a:lnTo>
                    <a:lnTo>
                      <a:pt x="9" y="173"/>
                    </a:lnTo>
                    <a:lnTo>
                      <a:pt x="9" y="173"/>
                    </a:lnTo>
                    <a:lnTo>
                      <a:pt x="14" y="168"/>
                    </a:lnTo>
                    <a:lnTo>
                      <a:pt x="14" y="168"/>
                    </a:lnTo>
                    <a:lnTo>
                      <a:pt x="14" y="168"/>
                    </a:lnTo>
                    <a:lnTo>
                      <a:pt x="14" y="164"/>
                    </a:lnTo>
                    <a:lnTo>
                      <a:pt x="14" y="164"/>
                    </a:lnTo>
                    <a:lnTo>
                      <a:pt x="14" y="164"/>
                    </a:lnTo>
                    <a:lnTo>
                      <a:pt x="14" y="164"/>
                    </a:lnTo>
                    <a:lnTo>
                      <a:pt x="14" y="164"/>
                    </a:lnTo>
                    <a:lnTo>
                      <a:pt x="14" y="159"/>
                    </a:lnTo>
                    <a:lnTo>
                      <a:pt x="14" y="159"/>
                    </a:lnTo>
                    <a:lnTo>
                      <a:pt x="14" y="159"/>
                    </a:lnTo>
                    <a:lnTo>
                      <a:pt x="9" y="155"/>
                    </a:lnTo>
                    <a:lnTo>
                      <a:pt x="9" y="155"/>
                    </a:lnTo>
                    <a:lnTo>
                      <a:pt x="9" y="155"/>
                    </a:lnTo>
                    <a:lnTo>
                      <a:pt x="9" y="155"/>
                    </a:lnTo>
                    <a:lnTo>
                      <a:pt x="9" y="155"/>
                    </a:lnTo>
                    <a:lnTo>
                      <a:pt x="5" y="150"/>
                    </a:lnTo>
                    <a:lnTo>
                      <a:pt x="5" y="150"/>
                    </a:lnTo>
                    <a:lnTo>
                      <a:pt x="5" y="150"/>
                    </a:lnTo>
                    <a:lnTo>
                      <a:pt x="5" y="145"/>
                    </a:lnTo>
                    <a:lnTo>
                      <a:pt x="0" y="141"/>
                    </a:lnTo>
                    <a:lnTo>
                      <a:pt x="0" y="136"/>
                    </a:lnTo>
                    <a:lnTo>
                      <a:pt x="0" y="136"/>
                    </a:lnTo>
                    <a:lnTo>
                      <a:pt x="5" y="132"/>
                    </a:lnTo>
                    <a:lnTo>
                      <a:pt x="5" y="123"/>
                    </a:lnTo>
                    <a:lnTo>
                      <a:pt x="9" y="118"/>
                    </a:lnTo>
                    <a:lnTo>
                      <a:pt x="9" y="118"/>
                    </a:lnTo>
                    <a:lnTo>
                      <a:pt x="9" y="114"/>
                    </a:lnTo>
                    <a:lnTo>
                      <a:pt x="14" y="109"/>
                    </a:lnTo>
                    <a:lnTo>
                      <a:pt x="14" y="109"/>
                    </a:lnTo>
                    <a:lnTo>
                      <a:pt x="18" y="105"/>
                    </a:lnTo>
                    <a:lnTo>
                      <a:pt x="18" y="105"/>
                    </a:lnTo>
                    <a:lnTo>
                      <a:pt x="18" y="100"/>
                    </a:lnTo>
                    <a:lnTo>
                      <a:pt x="14" y="100"/>
                    </a:lnTo>
                    <a:lnTo>
                      <a:pt x="14" y="100"/>
                    </a:lnTo>
                    <a:lnTo>
                      <a:pt x="14" y="96"/>
                    </a:lnTo>
                    <a:lnTo>
                      <a:pt x="14" y="91"/>
                    </a:lnTo>
                    <a:lnTo>
                      <a:pt x="14" y="91"/>
                    </a:lnTo>
                    <a:lnTo>
                      <a:pt x="18" y="87"/>
                    </a:lnTo>
                    <a:lnTo>
                      <a:pt x="18" y="87"/>
                    </a:lnTo>
                    <a:lnTo>
                      <a:pt x="18" y="87"/>
                    </a:lnTo>
                    <a:lnTo>
                      <a:pt x="18" y="87"/>
                    </a:lnTo>
                    <a:lnTo>
                      <a:pt x="14" y="82"/>
                    </a:lnTo>
                    <a:lnTo>
                      <a:pt x="14" y="82"/>
                    </a:lnTo>
                    <a:lnTo>
                      <a:pt x="14" y="82"/>
                    </a:lnTo>
                    <a:lnTo>
                      <a:pt x="14" y="77"/>
                    </a:lnTo>
                    <a:lnTo>
                      <a:pt x="14" y="77"/>
                    </a:lnTo>
                    <a:lnTo>
                      <a:pt x="14" y="77"/>
                    </a:lnTo>
                    <a:lnTo>
                      <a:pt x="14" y="77"/>
                    </a:lnTo>
                    <a:lnTo>
                      <a:pt x="18" y="77"/>
                    </a:lnTo>
                    <a:lnTo>
                      <a:pt x="18" y="77"/>
                    </a:lnTo>
                    <a:lnTo>
                      <a:pt x="18" y="77"/>
                    </a:lnTo>
                    <a:lnTo>
                      <a:pt x="18" y="77"/>
                    </a:lnTo>
                    <a:lnTo>
                      <a:pt x="23" y="73"/>
                    </a:lnTo>
                    <a:lnTo>
                      <a:pt x="23" y="73"/>
                    </a:lnTo>
                    <a:lnTo>
                      <a:pt x="23" y="73"/>
                    </a:lnTo>
                    <a:lnTo>
                      <a:pt x="18" y="68"/>
                    </a:lnTo>
                    <a:lnTo>
                      <a:pt x="18" y="68"/>
                    </a:lnTo>
                    <a:lnTo>
                      <a:pt x="18" y="64"/>
                    </a:lnTo>
                    <a:lnTo>
                      <a:pt x="18" y="64"/>
                    </a:lnTo>
                    <a:lnTo>
                      <a:pt x="18" y="59"/>
                    </a:lnTo>
                    <a:lnTo>
                      <a:pt x="18" y="55"/>
                    </a:lnTo>
                    <a:lnTo>
                      <a:pt x="18" y="50"/>
                    </a:lnTo>
                    <a:lnTo>
                      <a:pt x="18" y="50"/>
                    </a:lnTo>
                    <a:lnTo>
                      <a:pt x="18" y="50"/>
                    </a:lnTo>
                    <a:lnTo>
                      <a:pt x="18" y="46"/>
                    </a:lnTo>
                    <a:lnTo>
                      <a:pt x="18" y="46"/>
                    </a:lnTo>
                    <a:lnTo>
                      <a:pt x="18" y="41"/>
                    </a:lnTo>
                    <a:lnTo>
                      <a:pt x="18" y="41"/>
                    </a:lnTo>
                    <a:lnTo>
                      <a:pt x="18" y="41"/>
                    </a:lnTo>
                    <a:lnTo>
                      <a:pt x="23" y="37"/>
                    </a:lnTo>
                    <a:lnTo>
                      <a:pt x="18" y="37"/>
                    </a:lnTo>
                    <a:lnTo>
                      <a:pt x="18" y="37"/>
                    </a:lnTo>
                    <a:lnTo>
                      <a:pt x="18" y="37"/>
                    </a:lnTo>
                    <a:lnTo>
                      <a:pt x="23" y="32"/>
                    </a:lnTo>
                    <a:lnTo>
                      <a:pt x="23" y="32"/>
                    </a:lnTo>
                    <a:lnTo>
                      <a:pt x="23" y="28"/>
                    </a:lnTo>
                    <a:lnTo>
                      <a:pt x="27" y="28"/>
                    </a:lnTo>
                    <a:lnTo>
                      <a:pt x="32" y="28"/>
                    </a:lnTo>
                    <a:lnTo>
                      <a:pt x="32" y="32"/>
                    </a:lnTo>
                    <a:lnTo>
                      <a:pt x="36" y="32"/>
                    </a:lnTo>
                    <a:lnTo>
                      <a:pt x="36" y="32"/>
                    </a:lnTo>
                    <a:lnTo>
                      <a:pt x="36" y="28"/>
                    </a:lnTo>
                    <a:lnTo>
                      <a:pt x="41" y="23"/>
                    </a:lnTo>
                    <a:lnTo>
                      <a:pt x="59" y="14"/>
                    </a:lnTo>
                    <a:lnTo>
                      <a:pt x="64" y="9"/>
                    </a:lnTo>
                    <a:lnTo>
                      <a:pt x="64" y="9"/>
                    </a:lnTo>
                    <a:lnTo>
                      <a:pt x="68" y="14"/>
                    </a:lnTo>
                    <a:lnTo>
                      <a:pt x="68" y="14"/>
                    </a:lnTo>
                    <a:lnTo>
                      <a:pt x="68" y="14"/>
                    </a:lnTo>
                    <a:lnTo>
                      <a:pt x="73" y="14"/>
                    </a:lnTo>
                    <a:lnTo>
                      <a:pt x="77" y="9"/>
                    </a:lnTo>
                    <a:lnTo>
                      <a:pt x="82" y="9"/>
                    </a:lnTo>
                    <a:lnTo>
                      <a:pt x="82" y="9"/>
                    </a:lnTo>
                    <a:lnTo>
                      <a:pt x="86" y="9"/>
                    </a:lnTo>
                    <a:lnTo>
                      <a:pt x="86" y="9"/>
                    </a:lnTo>
                    <a:lnTo>
                      <a:pt x="91" y="9"/>
                    </a:lnTo>
                    <a:lnTo>
                      <a:pt x="91" y="9"/>
                    </a:lnTo>
                    <a:lnTo>
                      <a:pt x="91" y="9"/>
                    </a:lnTo>
                    <a:lnTo>
                      <a:pt x="91" y="5"/>
                    </a:lnTo>
                    <a:lnTo>
                      <a:pt x="91" y="5"/>
                    </a:lnTo>
                    <a:lnTo>
                      <a:pt x="91" y="5"/>
                    </a:lnTo>
                    <a:lnTo>
                      <a:pt x="100" y="0"/>
                    </a:lnTo>
                    <a:lnTo>
                      <a:pt x="100" y="0"/>
                    </a:lnTo>
                    <a:lnTo>
                      <a:pt x="104" y="0"/>
                    </a:lnTo>
                    <a:lnTo>
                      <a:pt x="104" y="5"/>
                    </a:lnTo>
                    <a:lnTo>
                      <a:pt x="104" y="5"/>
                    </a:lnTo>
                    <a:lnTo>
                      <a:pt x="109" y="5"/>
                    </a:lnTo>
                    <a:lnTo>
                      <a:pt x="109" y="9"/>
                    </a:lnTo>
                    <a:lnTo>
                      <a:pt x="109" y="9"/>
                    </a:lnTo>
                    <a:lnTo>
                      <a:pt x="114" y="14"/>
                    </a:lnTo>
                    <a:lnTo>
                      <a:pt x="114" y="14"/>
                    </a:lnTo>
                    <a:lnTo>
                      <a:pt x="114" y="14"/>
                    </a:lnTo>
                    <a:lnTo>
                      <a:pt x="114" y="18"/>
                    </a:lnTo>
                    <a:lnTo>
                      <a:pt x="114" y="18"/>
                    </a:lnTo>
                    <a:lnTo>
                      <a:pt x="118" y="23"/>
                    </a:lnTo>
                    <a:lnTo>
                      <a:pt x="118" y="28"/>
                    </a:lnTo>
                    <a:lnTo>
                      <a:pt x="118" y="28"/>
                    </a:lnTo>
                    <a:lnTo>
                      <a:pt x="118" y="28"/>
                    </a:lnTo>
                    <a:lnTo>
                      <a:pt x="118" y="32"/>
                    </a:lnTo>
                    <a:lnTo>
                      <a:pt x="114" y="32"/>
                    </a:lnTo>
                    <a:lnTo>
                      <a:pt x="118" y="32"/>
                    </a:lnTo>
                    <a:lnTo>
                      <a:pt x="118" y="32"/>
                    </a:lnTo>
                    <a:lnTo>
                      <a:pt x="118" y="37"/>
                    </a:lnTo>
                    <a:lnTo>
                      <a:pt x="123" y="37"/>
                    </a:lnTo>
                    <a:lnTo>
                      <a:pt x="123" y="37"/>
                    </a:lnTo>
                    <a:lnTo>
                      <a:pt x="123" y="41"/>
                    </a:lnTo>
                    <a:lnTo>
                      <a:pt x="118" y="41"/>
                    </a:lnTo>
                    <a:lnTo>
                      <a:pt x="118" y="46"/>
                    </a:lnTo>
                    <a:lnTo>
                      <a:pt x="118" y="46"/>
                    </a:lnTo>
                    <a:lnTo>
                      <a:pt x="123" y="50"/>
                    </a:lnTo>
                    <a:lnTo>
                      <a:pt x="127" y="55"/>
                    </a:lnTo>
                    <a:lnTo>
                      <a:pt x="127" y="55"/>
                    </a:lnTo>
                    <a:lnTo>
                      <a:pt x="132" y="55"/>
                    </a:lnTo>
                    <a:lnTo>
                      <a:pt x="132" y="55"/>
                    </a:lnTo>
                    <a:lnTo>
                      <a:pt x="132" y="59"/>
                    </a:lnTo>
                    <a:lnTo>
                      <a:pt x="132" y="59"/>
                    </a:lnTo>
                    <a:lnTo>
                      <a:pt x="132" y="64"/>
                    </a:lnTo>
                    <a:lnTo>
                      <a:pt x="132" y="64"/>
                    </a:lnTo>
                    <a:lnTo>
                      <a:pt x="132" y="64"/>
                    </a:lnTo>
                    <a:lnTo>
                      <a:pt x="132" y="64"/>
                    </a:lnTo>
                    <a:lnTo>
                      <a:pt x="132" y="68"/>
                    </a:lnTo>
                    <a:lnTo>
                      <a:pt x="132" y="68"/>
                    </a:lnTo>
                    <a:lnTo>
                      <a:pt x="132" y="68"/>
                    </a:lnTo>
                    <a:lnTo>
                      <a:pt x="132" y="73"/>
                    </a:lnTo>
                    <a:lnTo>
                      <a:pt x="132" y="77"/>
                    </a:lnTo>
                    <a:lnTo>
                      <a:pt x="132" y="77"/>
                    </a:lnTo>
                    <a:lnTo>
                      <a:pt x="136" y="87"/>
                    </a:lnTo>
                    <a:lnTo>
                      <a:pt x="136" y="87"/>
                    </a:lnTo>
                    <a:lnTo>
                      <a:pt x="136" y="87"/>
                    </a:lnTo>
                    <a:lnTo>
                      <a:pt x="136" y="87"/>
                    </a:lnTo>
                    <a:lnTo>
                      <a:pt x="136" y="87"/>
                    </a:lnTo>
                    <a:lnTo>
                      <a:pt x="136" y="91"/>
                    </a:lnTo>
                    <a:lnTo>
                      <a:pt x="136" y="91"/>
                    </a:lnTo>
                    <a:lnTo>
                      <a:pt x="136" y="91"/>
                    </a:lnTo>
                    <a:lnTo>
                      <a:pt x="136" y="96"/>
                    </a:lnTo>
                    <a:lnTo>
                      <a:pt x="136" y="100"/>
                    </a:lnTo>
                    <a:lnTo>
                      <a:pt x="136" y="100"/>
                    </a:lnTo>
                    <a:lnTo>
                      <a:pt x="132" y="105"/>
                    </a:lnTo>
                    <a:lnTo>
                      <a:pt x="132" y="105"/>
                    </a:lnTo>
                    <a:lnTo>
                      <a:pt x="132" y="109"/>
                    </a:lnTo>
                    <a:lnTo>
                      <a:pt x="136" y="105"/>
                    </a:lnTo>
                    <a:lnTo>
                      <a:pt x="141" y="105"/>
                    </a:lnTo>
                    <a:lnTo>
                      <a:pt x="141" y="105"/>
                    </a:lnTo>
                    <a:lnTo>
                      <a:pt x="141" y="105"/>
                    </a:lnTo>
                    <a:lnTo>
                      <a:pt x="141" y="105"/>
                    </a:lnTo>
                    <a:lnTo>
                      <a:pt x="141" y="105"/>
                    </a:lnTo>
                    <a:lnTo>
                      <a:pt x="141" y="109"/>
                    </a:lnTo>
                    <a:lnTo>
                      <a:pt x="141" y="109"/>
                    </a:lnTo>
                    <a:lnTo>
                      <a:pt x="141" y="114"/>
                    </a:lnTo>
                    <a:lnTo>
                      <a:pt x="145" y="114"/>
                    </a:lnTo>
                  </a:path>
                </a:pathLst>
              </a:custGeom>
              <a:grpFill/>
              <a:ln w="3175" cap="rnd">
                <a:no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grpSp>
        <p:sp>
          <p:nvSpPr>
            <p:cNvPr id="648" name="TextBox 647">
              <a:extLst>
                <a:ext uri="{FF2B5EF4-FFF2-40B4-BE49-F238E27FC236}">
                  <a16:creationId xmlns:a16="http://schemas.microsoft.com/office/drawing/2014/main" id="{5548ED04-CA0D-408D-970A-80350E05EBB6}"/>
                </a:ext>
              </a:extLst>
            </p:cNvPr>
            <p:cNvSpPr txBox="1"/>
            <p:nvPr/>
          </p:nvSpPr>
          <p:spPr>
            <a:xfrm>
              <a:off x="1550771" y="3488702"/>
              <a:ext cx="1235467" cy="430887"/>
            </a:xfrm>
            <a:prstGeom prst="rect">
              <a:avLst/>
            </a:prstGeom>
            <a:noFill/>
          </p:spPr>
          <p:txBody>
            <a:bodyPr wrap="none" rtlCol="0">
              <a:spAutoFit/>
            </a:bodyPr>
            <a:lstStyle/>
            <a:p>
              <a:pPr algn="r" defTabSz="685800">
                <a:defRPr/>
              </a:pPr>
              <a:r>
                <a:rPr kumimoji="1" lang="en-US" altLang="ja-JP" sz="1500" b="1">
                  <a:solidFill>
                    <a:prstClr val="white"/>
                  </a:solidFill>
                  <a:latin typeface="Calibri"/>
                </a:rPr>
                <a:t>Yokkaichi</a:t>
              </a:r>
              <a:endParaRPr kumimoji="1" lang="ja-JP" altLang="en-US" sz="1500" b="1">
                <a:solidFill>
                  <a:prstClr val="white"/>
                </a:solidFill>
                <a:latin typeface="Calibri"/>
              </a:endParaRPr>
            </a:p>
          </p:txBody>
        </p:sp>
        <p:cxnSp>
          <p:nvCxnSpPr>
            <p:cNvPr id="649" name="Straight Connector 648">
              <a:extLst>
                <a:ext uri="{FF2B5EF4-FFF2-40B4-BE49-F238E27FC236}">
                  <a16:creationId xmlns:a16="http://schemas.microsoft.com/office/drawing/2014/main" id="{8492F4AB-7FEA-40A2-B329-88219310A6BA}"/>
                </a:ext>
              </a:extLst>
            </p:cNvPr>
            <p:cNvCxnSpPr/>
            <p:nvPr/>
          </p:nvCxnSpPr>
          <p:spPr>
            <a:xfrm>
              <a:off x="2738795" y="3774203"/>
              <a:ext cx="947304" cy="939299"/>
            </a:xfrm>
            <a:prstGeom prst="line">
              <a:avLst/>
            </a:prstGeom>
            <a:ln w="19050">
              <a:solidFill>
                <a:schemeClr val="accent1"/>
              </a:solidFill>
              <a:tailEnd type="oval" w="lg" len="lg"/>
            </a:ln>
          </p:spPr>
          <p:style>
            <a:lnRef idx="1">
              <a:schemeClr val="accent1"/>
            </a:lnRef>
            <a:fillRef idx="0">
              <a:schemeClr val="accent1"/>
            </a:fillRef>
            <a:effectRef idx="0">
              <a:schemeClr val="accent1"/>
            </a:effectRef>
            <a:fontRef idx="minor">
              <a:schemeClr val="tx1"/>
            </a:fontRef>
          </p:style>
        </p:cxnSp>
        <p:cxnSp>
          <p:nvCxnSpPr>
            <p:cNvPr id="652" name="Straight Connector 651">
              <a:extLst>
                <a:ext uri="{FF2B5EF4-FFF2-40B4-BE49-F238E27FC236}">
                  <a16:creationId xmlns:a16="http://schemas.microsoft.com/office/drawing/2014/main" id="{8F593CA7-664E-4E38-B0C8-A44393D66251}"/>
                </a:ext>
              </a:extLst>
            </p:cNvPr>
            <p:cNvCxnSpPr/>
            <p:nvPr/>
          </p:nvCxnSpPr>
          <p:spPr>
            <a:xfrm flipV="1">
              <a:off x="4769257" y="3715011"/>
              <a:ext cx="678045" cy="678045"/>
            </a:xfrm>
            <a:prstGeom prst="line">
              <a:avLst/>
            </a:prstGeom>
            <a:ln w="19050">
              <a:solidFill>
                <a:schemeClr val="accent1"/>
              </a:solidFill>
              <a:headEnd type="oval" w="lg" len="lg"/>
              <a:tailEnd type="none" w="lg" len="lg"/>
            </a:ln>
          </p:spPr>
          <p:style>
            <a:lnRef idx="1">
              <a:schemeClr val="accent1"/>
            </a:lnRef>
            <a:fillRef idx="0">
              <a:schemeClr val="accent1"/>
            </a:fillRef>
            <a:effectRef idx="0">
              <a:schemeClr val="accent1"/>
            </a:effectRef>
            <a:fontRef idx="minor">
              <a:schemeClr val="tx1"/>
            </a:fontRef>
          </p:style>
        </p:cxnSp>
        <p:sp>
          <p:nvSpPr>
            <p:cNvPr id="653" name="TextBox 652">
              <a:extLst>
                <a:ext uri="{FF2B5EF4-FFF2-40B4-BE49-F238E27FC236}">
                  <a16:creationId xmlns:a16="http://schemas.microsoft.com/office/drawing/2014/main" id="{57C45A09-BFA2-4421-A734-E931260FCC2A}"/>
                </a:ext>
              </a:extLst>
            </p:cNvPr>
            <p:cNvSpPr txBox="1"/>
            <p:nvPr/>
          </p:nvSpPr>
          <p:spPr>
            <a:xfrm>
              <a:off x="5368253" y="3428268"/>
              <a:ext cx="871093" cy="430887"/>
            </a:xfrm>
            <a:prstGeom prst="rect">
              <a:avLst/>
            </a:prstGeom>
            <a:noFill/>
          </p:spPr>
          <p:txBody>
            <a:bodyPr wrap="none" rtlCol="0">
              <a:spAutoFit/>
            </a:bodyPr>
            <a:lstStyle>
              <a:defPPr>
                <a:defRPr lang="en-US"/>
              </a:defPPr>
              <a:lvl1pPr>
                <a:defRPr kumimoji="1" sz="2000" b="1">
                  <a:solidFill>
                    <a:schemeClr val="accent1"/>
                  </a:solidFill>
                </a:defRPr>
              </a:lvl1pPr>
            </a:lstStyle>
            <a:p>
              <a:pPr defTabSz="685800">
                <a:defRPr/>
              </a:pPr>
              <a:r>
                <a:rPr lang="en-US" altLang="ja-JP" sz="1500">
                  <a:solidFill>
                    <a:prstClr val="white"/>
                  </a:solidFill>
                  <a:latin typeface="Calibri"/>
                </a:rPr>
                <a:t>Tokyo</a:t>
              </a:r>
              <a:endParaRPr lang="ja-JP" altLang="en-US" sz="1500">
                <a:solidFill>
                  <a:prstClr val="white"/>
                </a:solidFill>
                <a:latin typeface="Calibri"/>
              </a:endParaRPr>
            </a:p>
          </p:txBody>
        </p:sp>
        <p:cxnSp>
          <p:nvCxnSpPr>
            <p:cNvPr id="655" name="Straight Connector 654">
              <a:extLst>
                <a:ext uri="{FF2B5EF4-FFF2-40B4-BE49-F238E27FC236}">
                  <a16:creationId xmlns:a16="http://schemas.microsoft.com/office/drawing/2014/main" id="{EB5E23F5-9014-4977-AA14-571B3625F2DD}"/>
                </a:ext>
              </a:extLst>
            </p:cNvPr>
            <p:cNvCxnSpPr/>
            <p:nvPr/>
          </p:nvCxnSpPr>
          <p:spPr>
            <a:xfrm>
              <a:off x="4548774" y="4625962"/>
              <a:ext cx="678045" cy="678045"/>
            </a:xfrm>
            <a:prstGeom prst="line">
              <a:avLst/>
            </a:prstGeom>
            <a:ln w="19050">
              <a:solidFill>
                <a:schemeClr val="accent1"/>
              </a:solidFill>
              <a:headEnd type="oval" w="lg" len="lg"/>
              <a:tailEnd type="none" w="lg" len="lg"/>
            </a:ln>
          </p:spPr>
          <p:style>
            <a:lnRef idx="1">
              <a:schemeClr val="accent1"/>
            </a:lnRef>
            <a:fillRef idx="0">
              <a:schemeClr val="accent1"/>
            </a:fillRef>
            <a:effectRef idx="0">
              <a:schemeClr val="accent1"/>
            </a:effectRef>
            <a:fontRef idx="minor">
              <a:schemeClr val="tx1"/>
            </a:fontRef>
          </p:style>
        </p:cxnSp>
        <p:sp>
          <p:nvSpPr>
            <p:cNvPr id="656" name="TextBox 655">
              <a:extLst>
                <a:ext uri="{FF2B5EF4-FFF2-40B4-BE49-F238E27FC236}">
                  <a16:creationId xmlns:a16="http://schemas.microsoft.com/office/drawing/2014/main" id="{69EB7E20-507F-46FA-9394-4894573ACFFA}"/>
                </a:ext>
              </a:extLst>
            </p:cNvPr>
            <p:cNvSpPr txBox="1"/>
            <p:nvPr/>
          </p:nvSpPr>
          <p:spPr>
            <a:xfrm>
              <a:off x="5175573" y="5027589"/>
              <a:ext cx="1169124" cy="430887"/>
            </a:xfrm>
            <a:prstGeom prst="rect">
              <a:avLst/>
            </a:prstGeom>
            <a:noFill/>
          </p:spPr>
          <p:txBody>
            <a:bodyPr wrap="none" rtlCol="0">
              <a:spAutoFit/>
            </a:bodyPr>
            <a:lstStyle>
              <a:defPPr>
                <a:defRPr lang="en-US"/>
              </a:defPPr>
              <a:lvl1pPr>
                <a:defRPr kumimoji="1" sz="2000" b="1">
                  <a:solidFill>
                    <a:schemeClr val="accent1"/>
                  </a:solidFill>
                </a:defRPr>
              </a:lvl1pPr>
            </a:lstStyle>
            <a:p>
              <a:pPr defTabSz="685800">
                <a:defRPr/>
              </a:pPr>
              <a:r>
                <a:rPr lang="en-US" altLang="ja-JP" sz="1500">
                  <a:solidFill>
                    <a:prstClr val="white"/>
                  </a:solidFill>
                  <a:latin typeface="Calibri"/>
                </a:rPr>
                <a:t>Fujisawa</a:t>
              </a:r>
              <a:endParaRPr lang="ja-JP" altLang="en-US" sz="1500">
                <a:solidFill>
                  <a:prstClr val="white"/>
                </a:solidFill>
                <a:latin typeface="Calibri"/>
              </a:endParaRPr>
            </a:p>
          </p:txBody>
        </p:sp>
        <p:sp>
          <p:nvSpPr>
            <p:cNvPr id="663" name="TextBox 662">
              <a:extLst>
                <a:ext uri="{FF2B5EF4-FFF2-40B4-BE49-F238E27FC236}">
                  <a16:creationId xmlns:a16="http://schemas.microsoft.com/office/drawing/2014/main" id="{55D79681-694A-4A1F-8E48-B7377EE194E2}"/>
                </a:ext>
              </a:extLst>
            </p:cNvPr>
            <p:cNvSpPr txBox="1"/>
            <p:nvPr/>
          </p:nvSpPr>
          <p:spPr>
            <a:xfrm>
              <a:off x="2827058" y="3329340"/>
              <a:ext cx="900248" cy="430887"/>
            </a:xfrm>
            <a:prstGeom prst="rect">
              <a:avLst/>
            </a:prstGeom>
            <a:noFill/>
          </p:spPr>
          <p:txBody>
            <a:bodyPr wrap="none" rtlCol="0">
              <a:spAutoFit/>
            </a:bodyPr>
            <a:lstStyle/>
            <a:p>
              <a:pPr algn="r" defTabSz="685800">
                <a:defRPr/>
              </a:pPr>
              <a:r>
                <a:rPr kumimoji="1" lang="en-US" altLang="ja-JP" sz="1500" b="1" err="1">
                  <a:solidFill>
                    <a:prstClr val="white"/>
                  </a:solidFill>
                  <a:latin typeface="Calibri"/>
                </a:rPr>
                <a:t>Ofuna</a:t>
              </a:r>
              <a:endParaRPr kumimoji="1" lang="ja-JP" altLang="en-US" sz="1500" b="1">
                <a:solidFill>
                  <a:prstClr val="white"/>
                </a:solidFill>
                <a:latin typeface="Calibri"/>
              </a:endParaRPr>
            </a:p>
          </p:txBody>
        </p:sp>
        <p:cxnSp>
          <p:nvCxnSpPr>
            <p:cNvPr id="664" name="Straight Connector 663">
              <a:extLst>
                <a:ext uri="{FF2B5EF4-FFF2-40B4-BE49-F238E27FC236}">
                  <a16:creationId xmlns:a16="http://schemas.microsoft.com/office/drawing/2014/main" id="{C75B364A-F736-484A-976B-EE28384975ED}"/>
                </a:ext>
              </a:extLst>
            </p:cNvPr>
            <p:cNvCxnSpPr/>
            <p:nvPr/>
          </p:nvCxnSpPr>
          <p:spPr>
            <a:xfrm>
              <a:off x="3694903" y="3627482"/>
              <a:ext cx="947304" cy="939299"/>
            </a:xfrm>
            <a:prstGeom prst="line">
              <a:avLst/>
            </a:prstGeom>
            <a:ln w="19050">
              <a:solidFill>
                <a:schemeClr val="accent1"/>
              </a:solidFill>
              <a:tailEnd type="oval" w="lg" len="lg"/>
            </a:ln>
          </p:spPr>
          <p:style>
            <a:lnRef idx="1">
              <a:schemeClr val="accent1"/>
            </a:lnRef>
            <a:fillRef idx="0">
              <a:schemeClr val="accent1"/>
            </a:fillRef>
            <a:effectRef idx="0">
              <a:schemeClr val="accent1"/>
            </a:effectRef>
            <a:fontRef idx="minor">
              <a:schemeClr val="tx1"/>
            </a:fontRef>
          </p:style>
        </p:cxnSp>
      </p:grpSp>
      <p:sp>
        <p:nvSpPr>
          <p:cNvPr id="68" name="Title 1"/>
          <p:cNvSpPr>
            <a:spLocks noGrp="1"/>
          </p:cNvSpPr>
          <p:nvPr>
            <p:ph type="title"/>
          </p:nvPr>
        </p:nvSpPr>
        <p:spPr>
          <a:xfrm>
            <a:off x="328258" y="111735"/>
            <a:ext cx="9180662" cy="428250"/>
          </a:xfrm>
        </p:spPr>
        <p:txBody>
          <a:bodyPr/>
          <a:lstStyle/>
          <a:p>
            <a:r>
              <a:rPr lang="en-US" altLang="ja-JP">
                <a:solidFill>
                  <a:schemeClr val="bg1"/>
                </a:solidFill>
              </a:rPr>
              <a:t>A Leader in NAND Flash Manufacturing and R&amp;D</a:t>
            </a:r>
          </a:p>
        </p:txBody>
      </p:sp>
      <p:sp>
        <p:nvSpPr>
          <p:cNvPr id="661" name="TextBox 660">
            <a:extLst>
              <a:ext uri="{FF2B5EF4-FFF2-40B4-BE49-F238E27FC236}">
                <a16:creationId xmlns:a16="http://schemas.microsoft.com/office/drawing/2014/main" id="{A39CE0E5-94A8-4024-8274-D8A7B1BE5C1A}"/>
              </a:ext>
            </a:extLst>
          </p:cNvPr>
          <p:cNvSpPr txBox="1"/>
          <p:nvPr/>
        </p:nvSpPr>
        <p:spPr>
          <a:xfrm>
            <a:off x="2260733" y="4840729"/>
            <a:ext cx="5058148" cy="184666"/>
          </a:xfrm>
          <a:prstGeom prst="rect">
            <a:avLst/>
          </a:prstGeom>
          <a:noFill/>
        </p:spPr>
        <p:txBody>
          <a:bodyPr wrap="square" rtlCol="0">
            <a:spAutoFit/>
          </a:bodyPr>
          <a:lstStyle>
            <a:defPPr>
              <a:defRPr lang="en-US"/>
            </a:defPPr>
            <a:lvl1pPr>
              <a:defRPr kumimoji="1" sz="1050" i="1">
                <a:solidFill>
                  <a:schemeClr val="bg1"/>
                </a:solidFill>
                <a:latin typeface="Meiryo UI" panose="020B0604030504040204" pitchFamily="50" charset="-128"/>
                <a:ea typeface="Meiryo UI" panose="020B0604030504040204" pitchFamily="50" charset="-128"/>
                <a:cs typeface="Meiryo UI" panose="020B0604030504040204" pitchFamily="50" charset="-128"/>
              </a:defRPr>
            </a:lvl1pPr>
          </a:lstStyle>
          <a:p>
            <a:pPr algn="ctr" defTabSz="914378">
              <a:defRPr/>
            </a:pPr>
            <a:r>
              <a:rPr lang="en-US" altLang="ja-JP" sz="600" i="0">
                <a:solidFill>
                  <a:prstClr val="white"/>
                </a:solidFill>
                <a:latin typeface="Calibri"/>
              </a:rPr>
              <a:t>With Joint Ventures Partner </a:t>
            </a:r>
            <a:r>
              <a:rPr lang="en-US" altLang="ja-JP" sz="600" i="0" err="1">
                <a:solidFill>
                  <a:prstClr val="white"/>
                </a:solidFill>
                <a:latin typeface="Calibri"/>
              </a:rPr>
              <a:t>Kioxia</a:t>
            </a:r>
            <a:r>
              <a:rPr lang="en-US" altLang="ja-JP" sz="600" i="0">
                <a:solidFill>
                  <a:prstClr val="white"/>
                </a:solidFill>
                <a:latin typeface="Calibri"/>
              </a:rPr>
              <a:t> Holding Corp. (formerly Toshiba Memory Corp.) </a:t>
            </a:r>
            <a:endParaRPr lang="en-US" altLang="ja-JP" sz="600">
              <a:solidFill>
                <a:prstClr val="white"/>
              </a:solidFill>
              <a:latin typeface="Calibri"/>
            </a:endParaRPr>
          </a:p>
        </p:txBody>
      </p:sp>
      <p:sp>
        <p:nvSpPr>
          <p:cNvPr id="72" name="Title 1">
            <a:extLst>
              <a:ext uri="{FF2B5EF4-FFF2-40B4-BE49-F238E27FC236}">
                <a16:creationId xmlns:a16="http://schemas.microsoft.com/office/drawing/2014/main" id="{6D8168E5-39C3-4387-8E4F-B89F3CDA882E}"/>
              </a:ext>
            </a:extLst>
          </p:cNvPr>
          <p:cNvSpPr txBox="1">
            <a:spLocks/>
          </p:cNvSpPr>
          <p:nvPr/>
        </p:nvSpPr>
        <p:spPr>
          <a:xfrm>
            <a:off x="812472" y="935106"/>
            <a:ext cx="3508068" cy="744460"/>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200" b="1" kern="1200">
                <a:solidFill>
                  <a:schemeClr val="accent1"/>
                </a:solidFill>
                <a:latin typeface="Verdana" panose="020B0604030504040204" pitchFamily="34" charset="0"/>
                <a:ea typeface="Verdana" panose="020B0604030504040204" pitchFamily="34" charset="0"/>
                <a:cs typeface="+mj-cs"/>
              </a:defRPr>
            </a:lvl1pPr>
          </a:lstStyle>
          <a:p>
            <a:pPr defTabSz="685800">
              <a:defRPr/>
            </a:pPr>
            <a:endParaRPr lang="en-US" altLang="ja-JP" sz="2400">
              <a:solidFill>
                <a:prstClr val="white"/>
              </a:solidFill>
            </a:endParaRPr>
          </a:p>
        </p:txBody>
      </p:sp>
      <p:sp>
        <p:nvSpPr>
          <p:cNvPr id="5" name="Rectangle 4">
            <a:extLst>
              <a:ext uri="{FF2B5EF4-FFF2-40B4-BE49-F238E27FC236}">
                <a16:creationId xmlns:a16="http://schemas.microsoft.com/office/drawing/2014/main" id="{C08676D0-4993-4D4D-A5D3-DFE6A7EDDFBF}"/>
              </a:ext>
            </a:extLst>
          </p:cNvPr>
          <p:cNvSpPr/>
          <p:nvPr/>
        </p:nvSpPr>
        <p:spPr>
          <a:xfrm>
            <a:off x="1586995" y="4566674"/>
            <a:ext cx="6293591" cy="300082"/>
          </a:xfrm>
          <a:prstGeom prst="rect">
            <a:avLst/>
          </a:prstGeom>
        </p:spPr>
        <p:txBody>
          <a:bodyPr wrap="square">
            <a:spAutoFit/>
          </a:bodyPr>
          <a:lstStyle/>
          <a:p>
            <a:pPr algn="ctr" defTabSz="685800">
              <a:defRPr/>
            </a:pPr>
            <a:r>
              <a:rPr lang="en-US" sz="1350" b="1">
                <a:solidFill>
                  <a:prstClr val="white"/>
                </a:solidFill>
                <a:latin typeface="Calibri"/>
                <a:cs typeface="Verdana" panose="020B0604030504040204" pitchFamily="34" charset="0"/>
              </a:rPr>
              <a:t>Owning Flash Manufacturing ensures consistent supply and quality</a:t>
            </a:r>
            <a:endParaRPr lang="en-US" sz="1350">
              <a:solidFill>
                <a:prstClr val="white"/>
              </a:solidFill>
              <a:latin typeface="Calibri"/>
              <a:cs typeface="Verdana" panose="020B0604030504040204" pitchFamily="34" charset="0"/>
            </a:endParaRPr>
          </a:p>
        </p:txBody>
      </p:sp>
      <p:sp>
        <p:nvSpPr>
          <p:cNvPr id="7" name="Rectangle 6">
            <a:extLst>
              <a:ext uri="{FF2B5EF4-FFF2-40B4-BE49-F238E27FC236}">
                <a16:creationId xmlns:a16="http://schemas.microsoft.com/office/drawing/2014/main" id="{D52C9E38-704F-B54F-BEF0-D9E3C184C4F1}"/>
              </a:ext>
            </a:extLst>
          </p:cNvPr>
          <p:cNvSpPr/>
          <p:nvPr/>
        </p:nvSpPr>
        <p:spPr>
          <a:xfrm>
            <a:off x="315699" y="644339"/>
            <a:ext cx="3536381" cy="1674817"/>
          </a:xfrm>
          <a:prstGeom prst="rect">
            <a:avLst/>
          </a:prstGeom>
        </p:spPr>
        <p:txBody>
          <a:bodyPr wrap="square">
            <a:spAutoFit/>
          </a:bodyPr>
          <a:lstStyle/>
          <a:p>
            <a:pPr marL="214313" indent="-214313" defTabSz="914378">
              <a:spcBef>
                <a:spcPts val="1350"/>
              </a:spcBef>
              <a:buFont typeface="Arial" panose="020B0604020202020204" pitchFamily="34" charset="0"/>
              <a:buChar char="•"/>
              <a:defRPr/>
            </a:pPr>
            <a:r>
              <a:rPr lang="en-US" sz="1350">
                <a:solidFill>
                  <a:prstClr val="white"/>
                </a:solidFill>
                <a:latin typeface="Verdana"/>
              </a:rPr>
              <a:t>6 World-Class Fabs</a:t>
            </a:r>
          </a:p>
          <a:p>
            <a:pPr marL="214313" indent="-214313" defTabSz="914378">
              <a:spcBef>
                <a:spcPts val="1350"/>
              </a:spcBef>
              <a:buFont typeface="Arial" panose="020B0604020202020204" pitchFamily="34" charset="0"/>
              <a:buChar char="•"/>
              <a:defRPr/>
            </a:pPr>
            <a:r>
              <a:rPr lang="en-US" sz="1350">
                <a:solidFill>
                  <a:prstClr val="white"/>
                </a:solidFill>
                <a:latin typeface="Verdana"/>
              </a:rPr>
              <a:t>20 Years of driving NAND flash growth and innovation </a:t>
            </a:r>
          </a:p>
          <a:p>
            <a:pPr marL="214313" indent="-214313" defTabSz="914378">
              <a:spcBef>
                <a:spcPts val="1350"/>
              </a:spcBef>
              <a:buFont typeface="Arial" panose="020B0604020202020204" pitchFamily="34" charset="0"/>
              <a:buChar char="•"/>
              <a:defRPr/>
            </a:pPr>
            <a:r>
              <a:rPr lang="en-US" sz="1350">
                <a:solidFill>
                  <a:prstClr val="white"/>
                </a:solidFill>
                <a:latin typeface="Verdana"/>
              </a:rPr>
              <a:t>Cutting Edge 3D NAND R&amp;D Operations </a:t>
            </a:r>
            <a:br>
              <a:rPr lang="en-US" sz="1350">
                <a:solidFill>
                  <a:prstClr val="white"/>
                </a:solidFill>
                <a:latin typeface="Verdana"/>
              </a:rPr>
            </a:br>
            <a:r>
              <a:rPr lang="en-US" sz="1200">
                <a:solidFill>
                  <a:prstClr val="white"/>
                </a:solidFill>
                <a:latin typeface="Verdana"/>
              </a:rPr>
              <a:t>(Japan and U.S.)</a:t>
            </a:r>
          </a:p>
        </p:txBody>
      </p:sp>
      <p:pic>
        <p:nvPicPr>
          <p:cNvPr id="3" name="Picture 2">
            <a:extLst>
              <a:ext uri="{FF2B5EF4-FFF2-40B4-BE49-F238E27FC236}">
                <a16:creationId xmlns:a16="http://schemas.microsoft.com/office/drawing/2014/main" id="{7F1BEFF2-7C9E-0C45-8723-CCE94A29B40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947238" y="1857514"/>
            <a:ext cx="2982390" cy="1682657"/>
          </a:xfrm>
          <a:prstGeom prst="rect">
            <a:avLst/>
          </a:prstGeom>
        </p:spPr>
      </p:pic>
    </p:spTree>
    <p:extLst>
      <p:ext uri="{BB962C8B-B14F-4D97-AF65-F5344CB8AC3E}">
        <p14:creationId xmlns:p14="http://schemas.microsoft.com/office/powerpoint/2010/main" val="3045111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4"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F410D2E-712C-4B2C-9C74-0B07944F2C67}"/>
              </a:ext>
            </a:extLst>
          </p:cNvPr>
          <p:cNvSpPr>
            <a:spLocks noGrp="1"/>
          </p:cNvSpPr>
          <p:nvPr>
            <p:ph type="body" sz="quarter" idx="13"/>
          </p:nvPr>
        </p:nvSpPr>
        <p:spPr>
          <a:xfrm>
            <a:off x="362750" y="479173"/>
            <a:ext cx="8401170" cy="353830"/>
          </a:xfrm>
        </p:spPr>
        <p:txBody>
          <a:bodyPr/>
          <a:lstStyle/>
          <a:p>
            <a:r>
              <a:rPr lang="en-US">
                <a:solidFill>
                  <a:schemeClr val="bg1"/>
                </a:solidFill>
              </a:rPr>
              <a:t>Vertical Integration across the entire portfolio</a:t>
            </a:r>
          </a:p>
        </p:txBody>
      </p:sp>
      <p:grpSp>
        <p:nvGrpSpPr>
          <p:cNvPr id="72" name="Group 71">
            <a:extLst>
              <a:ext uri="{FF2B5EF4-FFF2-40B4-BE49-F238E27FC236}">
                <a16:creationId xmlns:a16="http://schemas.microsoft.com/office/drawing/2014/main" id="{DCD6529A-8FE8-B44B-96EC-5966CDF6144A}"/>
              </a:ext>
            </a:extLst>
          </p:cNvPr>
          <p:cNvGrpSpPr/>
          <p:nvPr/>
        </p:nvGrpSpPr>
        <p:grpSpPr>
          <a:xfrm>
            <a:off x="7018381" y="219111"/>
            <a:ext cx="1803968" cy="191236"/>
            <a:chOff x="3553955" y="4416806"/>
            <a:chExt cx="4497936" cy="476819"/>
          </a:xfrm>
        </p:grpSpPr>
        <p:pic>
          <p:nvPicPr>
            <p:cNvPr id="77" name="Picture 76">
              <a:extLst>
                <a:ext uri="{FF2B5EF4-FFF2-40B4-BE49-F238E27FC236}">
                  <a16:creationId xmlns:a16="http://schemas.microsoft.com/office/drawing/2014/main" id="{CFDD6055-3B75-7049-880A-FC43A5291D4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074505" y="4556602"/>
              <a:ext cx="991168" cy="230369"/>
            </a:xfrm>
            <a:prstGeom prst="rect">
              <a:avLst/>
            </a:prstGeom>
          </p:spPr>
        </p:pic>
        <p:pic>
          <p:nvPicPr>
            <p:cNvPr id="79" name="Picture 78">
              <a:extLst>
                <a:ext uri="{FF2B5EF4-FFF2-40B4-BE49-F238E27FC236}">
                  <a16:creationId xmlns:a16="http://schemas.microsoft.com/office/drawing/2014/main" id="{3816D3AE-9DAC-A34C-80E6-F896BF87ADE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309790" y="4462634"/>
              <a:ext cx="631577" cy="386612"/>
            </a:xfrm>
            <a:prstGeom prst="rect">
              <a:avLst/>
            </a:prstGeom>
          </p:spPr>
        </p:pic>
        <p:pic>
          <p:nvPicPr>
            <p:cNvPr id="81" name="Picture 80">
              <a:extLst>
                <a:ext uri="{FF2B5EF4-FFF2-40B4-BE49-F238E27FC236}">
                  <a16:creationId xmlns:a16="http://schemas.microsoft.com/office/drawing/2014/main" id="{E03A0147-1C8A-A14E-8309-E6D8642EC7AB}"/>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148486" y="4416806"/>
              <a:ext cx="903405" cy="476819"/>
            </a:xfrm>
            <a:prstGeom prst="rect">
              <a:avLst/>
            </a:prstGeom>
          </p:spPr>
        </p:pic>
        <p:pic>
          <p:nvPicPr>
            <p:cNvPr id="82" name="Graphic 81">
              <a:extLst>
                <a:ext uri="{FF2B5EF4-FFF2-40B4-BE49-F238E27FC236}">
                  <a16:creationId xmlns:a16="http://schemas.microsoft.com/office/drawing/2014/main" id="{A98532B0-56D9-9947-88A9-7410B812B353}"/>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3553955" y="4572287"/>
              <a:ext cx="1622697" cy="219886"/>
            </a:xfrm>
            <a:prstGeom prst="rect">
              <a:avLst/>
            </a:prstGeom>
          </p:spPr>
        </p:pic>
      </p:grpSp>
      <p:sp>
        <p:nvSpPr>
          <p:cNvPr id="89" name="Title 16">
            <a:extLst>
              <a:ext uri="{FF2B5EF4-FFF2-40B4-BE49-F238E27FC236}">
                <a16:creationId xmlns:a16="http://schemas.microsoft.com/office/drawing/2014/main" id="{A0F9A526-2A72-0F49-BB17-F4A8D9DCE92F}"/>
              </a:ext>
            </a:extLst>
          </p:cNvPr>
          <p:cNvSpPr>
            <a:spLocks noGrp="1"/>
          </p:cNvSpPr>
          <p:nvPr>
            <p:ph type="title"/>
          </p:nvPr>
        </p:nvSpPr>
        <p:spPr>
          <a:xfrm>
            <a:off x="351273" y="73417"/>
            <a:ext cx="8401050" cy="428250"/>
          </a:xfrm>
        </p:spPr>
        <p:txBody>
          <a:bodyPr/>
          <a:lstStyle/>
          <a:p>
            <a:r>
              <a:rPr lang="en-US">
                <a:solidFill>
                  <a:schemeClr val="bg1"/>
                </a:solidFill>
              </a:rPr>
              <a:t>From Silicon-to-Systems</a:t>
            </a:r>
          </a:p>
        </p:txBody>
      </p:sp>
      <p:grpSp>
        <p:nvGrpSpPr>
          <p:cNvPr id="90" name="Group 89">
            <a:extLst>
              <a:ext uri="{FF2B5EF4-FFF2-40B4-BE49-F238E27FC236}">
                <a16:creationId xmlns:a16="http://schemas.microsoft.com/office/drawing/2014/main" id="{C6A08E88-1EFD-41F1-AA16-4F8203EE4274}"/>
              </a:ext>
            </a:extLst>
          </p:cNvPr>
          <p:cNvGrpSpPr/>
          <p:nvPr/>
        </p:nvGrpSpPr>
        <p:grpSpPr>
          <a:xfrm>
            <a:off x="285432" y="709719"/>
            <a:ext cx="8794389" cy="4119707"/>
            <a:chOff x="249131" y="690993"/>
            <a:chExt cx="11725852" cy="5492943"/>
          </a:xfrm>
        </p:grpSpPr>
        <p:sp>
          <p:nvSpPr>
            <p:cNvPr id="94" name="Right Bracket 93">
              <a:extLst>
                <a:ext uri="{FF2B5EF4-FFF2-40B4-BE49-F238E27FC236}">
                  <a16:creationId xmlns:a16="http://schemas.microsoft.com/office/drawing/2014/main" id="{AC2661BD-F5FB-4C24-AF54-2F52BBBE6C9D}"/>
                </a:ext>
              </a:extLst>
            </p:cNvPr>
            <p:cNvSpPr/>
            <p:nvPr/>
          </p:nvSpPr>
          <p:spPr>
            <a:xfrm rot="10800000">
              <a:off x="249131" y="2976797"/>
              <a:ext cx="1902660" cy="2070763"/>
            </a:xfrm>
            <a:prstGeom prst="rightBracket">
              <a:avLst>
                <a:gd name="adj" fmla="val 164573"/>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endParaRPr lang="en-US" sz="1350">
                <a:solidFill>
                  <a:prstClr val="white"/>
                </a:solidFill>
                <a:latin typeface="Calibri" panose="020F0502020204030204"/>
              </a:endParaRPr>
            </a:p>
          </p:txBody>
        </p:sp>
        <p:cxnSp>
          <p:nvCxnSpPr>
            <p:cNvPr id="95" name="Straight Connector 94">
              <a:extLst>
                <a:ext uri="{FF2B5EF4-FFF2-40B4-BE49-F238E27FC236}">
                  <a16:creationId xmlns:a16="http://schemas.microsoft.com/office/drawing/2014/main" id="{095C2EF6-9300-443A-BB7B-3853DB570DAF}"/>
                </a:ext>
              </a:extLst>
            </p:cNvPr>
            <p:cNvCxnSpPr>
              <a:cxnSpLocks/>
            </p:cNvCxnSpPr>
            <p:nvPr/>
          </p:nvCxnSpPr>
          <p:spPr>
            <a:xfrm>
              <a:off x="2082527" y="5045356"/>
              <a:ext cx="9473905" cy="23572"/>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015AF55-E873-4B15-A9BA-B52FA2049E75}"/>
                </a:ext>
              </a:extLst>
            </p:cNvPr>
            <p:cNvCxnSpPr>
              <a:cxnSpLocks/>
            </p:cNvCxnSpPr>
            <p:nvPr/>
          </p:nvCxnSpPr>
          <p:spPr>
            <a:xfrm>
              <a:off x="1826291" y="2963877"/>
              <a:ext cx="1596798"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187CBA7A-E621-4E86-887F-8E4932A5C307}"/>
                </a:ext>
              </a:extLst>
            </p:cNvPr>
            <p:cNvCxnSpPr>
              <a:cxnSpLocks/>
              <a:endCxn id="125" idx="0"/>
            </p:cNvCxnSpPr>
            <p:nvPr/>
          </p:nvCxnSpPr>
          <p:spPr>
            <a:xfrm flipV="1">
              <a:off x="9822763" y="1318113"/>
              <a:ext cx="1272273" cy="2938"/>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5411B6D1-A54B-4BD2-979E-1B3E6FC9AD4A}"/>
                </a:ext>
              </a:extLst>
            </p:cNvPr>
            <p:cNvCxnSpPr>
              <a:cxnSpLocks/>
            </p:cNvCxnSpPr>
            <p:nvPr/>
          </p:nvCxnSpPr>
          <p:spPr>
            <a:xfrm>
              <a:off x="7697107" y="1321051"/>
              <a:ext cx="1861166"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D27FE171-1238-413C-99ED-5A144759369C}"/>
                </a:ext>
              </a:extLst>
            </p:cNvPr>
            <p:cNvCxnSpPr>
              <a:cxnSpLocks/>
            </p:cNvCxnSpPr>
            <p:nvPr/>
          </p:nvCxnSpPr>
          <p:spPr>
            <a:xfrm>
              <a:off x="9107853" y="2988110"/>
              <a:ext cx="1607771"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CCE3C640-C005-4EDD-A9CA-7F1FF30385D9}"/>
                </a:ext>
              </a:extLst>
            </p:cNvPr>
            <p:cNvCxnSpPr>
              <a:cxnSpLocks/>
            </p:cNvCxnSpPr>
            <p:nvPr/>
          </p:nvCxnSpPr>
          <p:spPr>
            <a:xfrm>
              <a:off x="3347011" y="2960024"/>
              <a:ext cx="1194491" cy="10626"/>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03AEA303-C4FF-4C49-8C0E-DB04523E9005}"/>
                </a:ext>
              </a:extLst>
            </p:cNvPr>
            <p:cNvCxnSpPr>
              <a:cxnSpLocks/>
            </p:cNvCxnSpPr>
            <p:nvPr/>
          </p:nvCxnSpPr>
          <p:spPr>
            <a:xfrm flipV="1">
              <a:off x="4266357" y="2979262"/>
              <a:ext cx="2037743" cy="6967"/>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33BCD721-FDDC-4967-831E-1D37C3DD8A02}"/>
                </a:ext>
              </a:extLst>
            </p:cNvPr>
            <p:cNvCxnSpPr>
              <a:cxnSpLocks/>
            </p:cNvCxnSpPr>
            <p:nvPr/>
          </p:nvCxnSpPr>
          <p:spPr>
            <a:xfrm>
              <a:off x="5808347" y="2984935"/>
              <a:ext cx="1653913"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69B1B00-0858-4C8B-B02F-78ED80742956}"/>
                </a:ext>
              </a:extLst>
            </p:cNvPr>
            <p:cNvCxnSpPr>
              <a:cxnSpLocks/>
            </p:cNvCxnSpPr>
            <p:nvPr/>
          </p:nvCxnSpPr>
          <p:spPr>
            <a:xfrm>
              <a:off x="7434418" y="2984935"/>
              <a:ext cx="1673435"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81CEDA5E-C037-49DE-BB33-B34A93D770D8}"/>
                </a:ext>
              </a:extLst>
            </p:cNvPr>
            <p:cNvCxnSpPr>
              <a:cxnSpLocks/>
            </p:cNvCxnSpPr>
            <p:nvPr/>
          </p:nvCxnSpPr>
          <p:spPr>
            <a:xfrm>
              <a:off x="10524114" y="2988616"/>
              <a:ext cx="570922" cy="0"/>
            </a:xfrm>
            <a:prstGeom prst="line">
              <a:avLst/>
            </a:prstGeom>
            <a:ln w="1905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125" name="Right Bracket 124">
              <a:extLst>
                <a:ext uri="{FF2B5EF4-FFF2-40B4-BE49-F238E27FC236}">
                  <a16:creationId xmlns:a16="http://schemas.microsoft.com/office/drawing/2014/main" id="{D68B6180-3094-444A-9876-5A73E495C890}"/>
                </a:ext>
              </a:extLst>
            </p:cNvPr>
            <p:cNvSpPr/>
            <p:nvPr/>
          </p:nvSpPr>
          <p:spPr>
            <a:xfrm>
              <a:off x="11095036" y="1318113"/>
              <a:ext cx="640080" cy="1661149"/>
            </a:xfrm>
            <a:prstGeom prst="rightBracket">
              <a:avLst>
                <a:gd name="adj" fmla="val 164573"/>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endParaRPr lang="en-US" sz="1350">
                <a:solidFill>
                  <a:prstClr val="white"/>
                </a:solidFill>
                <a:latin typeface="Calibri" panose="020F0502020204030204"/>
              </a:endParaRPr>
            </a:p>
          </p:txBody>
        </p:sp>
        <p:cxnSp>
          <p:nvCxnSpPr>
            <p:cNvPr id="126" name="Straight Connector 125">
              <a:extLst>
                <a:ext uri="{FF2B5EF4-FFF2-40B4-BE49-F238E27FC236}">
                  <a16:creationId xmlns:a16="http://schemas.microsoft.com/office/drawing/2014/main" id="{0ED6FE4C-5319-461E-89FA-2D89592CD0B5}"/>
                </a:ext>
              </a:extLst>
            </p:cNvPr>
            <p:cNvCxnSpPr>
              <a:cxnSpLocks/>
            </p:cNvCxnSpPr>
            <p:nvPr/>
          </p:nvCxnSpPr>
          <p:spPr>
            <a:xfrm>
              <a:off x="5325147" y="1321051"/>
              <a:ext cx="2521801"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F0564823-826A-4BB2-8B25-EAEB3807A08C}"/>
                </a:ext>
              </a:extLst>
            </p:cNvPr>
            <p:cNvCxnSpPr>
              <a:cxnSpLocks/>
            </p:cNvCxnSpPr>
            <p:nvPr/>
          </p:nvCxnSpPr>
          <p:spPr>
            <a:xfrm>
              <a:off x="3670353" y="1324226"/>
              <a:ext cx="1824446"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71A2A48C-80A2-40AA-8D15-1CA130169D87}"/>
                </a:ext>
              </a:extLst>
            </p:cNvPr>
            <p:cNvCxnSpPr>
              <a:cxnSpLocks/>
            </p:cNvCxnSpPr>
            <p:nvPr/>
          </p:nvCxnSpPr>
          <p:spPr>
            <a:xfrm flipV="1">
              <a:off x="2153577" y="1328079"/>
              <a:ext cx="1569899" cy="1"/>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3C87350-9791-4A00-B2E2-02AE43D71AF8}"/>
                </a:ext>
              </a:extLst>
            </p:cNvPr>
            <p:cNvCxnSpPr>
              <a:cxnSpLocks/>
            </p:cNvCxnSpPr>
            <p:nvPr/>
          </p:nvCxnSpPr>
          <p:spPr>
            <a:xfrm>
              <a:off x="403325" y="1321051"/>
              <a:ext cx="1014535"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pic>
          <p:nvPicPr>
            <p:cNvPr id="144" name="Picture 143">
              <a:hlinkClick r:id="" action="ppaction://noaction"/>
              <a:extLst>
                <a:ext uri="{FF2B5EF4-FFF2-40B4-BE49-F238E27FC236}">
                  <a16:creationId xmlns:a16="http://schemas.microsoft.com/office/drawing/2014/main" id="{8CB0A4B2-9740-4923-AE93-4E4787ABD56B}"/>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1108525" y="867211"/>
              <a:ext cx="1006471" cy="1006471"/>
            </a:xfrm>
            <a:prstGeom prst="rect">
              <a:avLst/>
            </a:prstGeom>
          </p:spPr>
        </p:pic>
        <p:sp>
          <p:nvSpPr>
            <p:cNvPr id="149" name="Oval 148">
              <a:extLst>
                <a:ext uri="{FF2B5EF4-FFF2-40B4-BE49-F238E27FC236}">
                  <a16:creationId xmlns:a16="http://schemas.microsoft.com/office/drawing/2014/main" id="{426A9932-2B9A-4B90-B002-F5FDD7FAF0DA}"/>
                </a:ext>
              </a:extLst>
            </p:cNvPr>
            <p:cNvSpPr/>
            <p:nvPr/>
          </p:nvSpPr>
          <p:spPr>
            <a:xfrm>
              <a:off x="336485" y="1262550"/>
              <a:ext cx="111125" cy="111125"/>
            </a:xfrm>
            <a:prstGeom prst="ellipse">
              <a:avLst/>
            </a:prstGeom>
            <a:solidFill>
              <a:schemeClr val="bg2">
                <a:lumMod val="60000"/>
                <a:lumOff val="4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85800">
                <a:defRPr/>
              </a:pPr>
              <a:endParaRPr lang="en-US" sz="1350">
                <a:solidFill>
                  <a:prstClr val="white"/>
                </a:solidFill>
                <a:latin typeface="Calibri" panose="020F0502020204030204"/>
              </a:endParaRPr>
            </a:p>
          </p:txBody>
        </p:sp>
        <p:pic>
          <p:nvPicPr>
            <p:cNvPr id="150" name="Picture 149">
              <a:hlinkClick r:id="" action="ppaction://noaction"/>
              <a:extLst>
                <a:ext uri="{FF2B5EF4-FFF2-40B4-BE49-F238E27FC236}">
                  <a16:creationId xmlns:a16="http://schemas.microsoft.com/office/drawing/2014/main" id="{6EAA10D3-2FB1-4E07-8E94-D836305E55F2}"/>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2719626" y="1018655"/>
              <a:ext cx="979352" cy="979352"/>
            </a:xfrm>
            <a:prstGeom prst="rect">
              <a:avLst/>
            </a:prstGeom>
          </p:spPr>
        </p:pic>
        <p:pic>
          <p:nvPicPr>
            <p:cNvPr id="153" name="Picture 152">
              <a:hlinkClick r:id="" action="ppaction://noaction"/>
              <a:extLst>
                <a:ext uri="{FF2B5EF4-FFF2-40B4-BE49-F238E27FC236}">
                  <a16:creationId xmlns:a16="http://schemas.microsoft.com/office/drawing/2014/main" id="{3B10C3A5-AE14-4E92-A6ED-7DB36BAEABA0}"/>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7956690" y="845452"/>
              <a:ext cx="849850" cy="849850"/>
            </a:xfrm>
            <a:prstGeom prst="rect">
              <a:avLst/>
            </a:prstGeom>
          </p:spPr>
        </p:pic>
        <p:pic>
          <p:nvPicPr>
            <p:cNvPr id="154" name="Picture 153">
              <a:hlinkClick r:id="" action="ppaction://noaction"/>
              <a:extLst>
                <a:ext uri="{FF2B5EF4-FFF2-40B4-BE49-F238E27FC236}">
                  <a16:creationId xmlns:a16="http://schemas.microsoft.com/office/drawing/2014/main" id="{307B1B4F-A37C-47FF-B9EE-FF850D27ED38}"/>
                </a:ext>
              </a:extLst>
            </p:cNvPr>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10207574" y="2303578"/>
              <a:ext cx="1229017" cy="1229017"/>
            </a:xfrm>
            <a:prstGeom prst="rect">
              <a:avLst/>
            </a:prstGeom>
          </p:spPr>
        </p:pic>
        <p:pic>
          <p:nvPicPr>
            <p:cNvPr id="155" name="Picture 154">
              <a:hlinkClick r:id="" action="ppaction://noaction"/>
              <a:extLst>
                <a:ext uri="{FF2B5EF4-FFF2-40B4-BE49-F238E27FC236}">
                  <a16:creationId xmlns:a16="http://schemas.microsoft.com/office/drawing/2014/main" id="{50C570D0-4E1E-41D8-8E59-A938DEFEDF54}"/>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8511938" y="2411020"/>
              <a:ext cx="1155192" cy="1155192"/>
            </a:xfrm>
            <a:prstGeom prst="rect">
              <a:avLst/>
            </a:prstGeom>
          </p:spPr>
        </p:pic>
        <p:sp>
          <p:nvSpPr>
            <p:cNvPr id="156" name="TextBox 127">
              <a:extLst>
                <a:ext uri="{FF2B5EF4-FFF2-40B4-BE49-F238E27FC236}">
                  <a16:creationId xmlns:a16="http://schemas.microsoft.com/office/drawing/2014/main" id="{905E2A68-7EBA-43FD-8050-1F9CB309D484}"/>
                </a:ext>
              </a:extLst>
            </p:cNvPr>
            <p:cNvSpPr txBox="1"/>
            <p:nvPr/>
          </p:nvSpPr>
          <p:spPr>
            <a:xfrm>
              <a:off x="986172" y="1883302"/>
              <a:ext cx="1319165"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NAND</a:t>
              </a:r>
            </a:p>
            <a:p>
              <a:pPr algn="ctr" defTabSz="685800">
                <a:defRPr/>
              </a:pPr>
              <a:r>
                <a:rPr lang="en-US" sz="900" b="1">
                  <a:solidFill>
                    <a:prstClr val="white"/>
                  </a:solidFill>
                  <a:latin typeface="Verdana"/>
                  <a:ea typeface="Century Gothic" charset="0"/>
                  <a:cs typeface="Century Gothic" charset="0"/>
                </a:rPr>
                <a:t>Components</a:t>
              </a:r>
            </a:p>
          </p:txBody>
        </p:sp>
        <p:sp>
          <p:nvSpPr>
            <p:cNvPr id="157" name="TextBox 128">
              <a:extLst>
                <a:ext uri="{FF2B5EF4-FFF2-40B4-BE49-F238E27FC236}">
                  <a16:creationId xmlns:a16="http://schemas.microsoft.com/office/drawing/2014/main" id="{AD7F9C6D-75C3-45ED-80CA-137C0F86CD1E}"/>
                </a:ext>
              </a:extLst>
            </p:cNvPr>
            <p:cNvSpPr txBox="1"/>
            <p:nvPr/>
          </p:nvSpPr>
          <p:spPr>
            <a:xfrm>
              <a:off x="2622219" y="1841913"/>
              <a:ext cx="1426033" cy="492443"/>
            </a:xfrm>
            <a:prstGeom prst="rect">
              <a:avLst/>
            </a:prstGeom>
            <a:noFill/>
          </p:spPr>
          <p:txBody>
            <a:bodyPr wrap="none"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Embedded</a:t>
              </a:r>
            </a:p>
            <a:p>
              <a:pPr algn="ctr" defTabSz="685800">
                <a:defRPr/>
              </a:pPr>
              <a:r>
                <a:rPr lang="en-US" sz="900" b="1">
                  <a:solidFill>
                    <a:prstClr val="white"/>
                  </a:solidFill>
                  <a:latin typeface="Verdana"/>
                  <a:ea typeface="Century Gothic" charset="0"/>
                  <a:cs typeface="Century Gothic" charset="0"/>
                </a:rPr>
                <a:t>Flash Devices</a:t>
              </a:r>
            </a:p>
          </p:txBody>
        </p:sp>
        <p:sp>
          <p:nvSpPr>
            <p:cNvPr id="158" name="TextBox 129">
              <a:extLst>
                <a:ext uri="{FF2B5EF4-FFF2-40B4-BE49-F238E27FC236}">
                  <a16:creationId xmlns:a16="http://schemas.microsoft.com/office/drawing/2014/main" id="{6F395606-A5C8-460B-8945-8A6BB0CE6344}"/>
                </a:ext>
              </a:extLst>
            </p:cNvPr>
            <p:cNvSpPr txBox="1"/>
            <p:nvPr/>
          </p:nvSpPr>
          <p:spPr>
            <a:xfrm>
              <a:off x="6273055" y="1863074"/>
              <a:ext cx="735672" cy="30777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Cards</a:t>
              </a:r>
            </a:p>
          </p:txBody>
        </p:sp>
        <p:sp>
          <p:nvSpPr>
            <p:cNvPr id="159" name="TextBox 130">
              <a:extLst>
                <a:ext uri="{FF2B5EF4-FFF2-40B4-BE49-F238E27FC236}">
                  <a16:creationId xmlns:a16="http://schemas.microsoft.com/office/drawing/2014/main" id="{96F8ECC1-0400-4297-91D2-2069D6F5F5E9}"/>
                </a:ext>
              </a:extLst>
            </p:cNvPr>
            <p:cNvSpPr txBox="1"/>
            <p:nvPr/>
          </p:nvSpPr>
          <p:spPr>
            <a:xfrm>
              <a:off x="8002119" y="1838853"/>
              <a:ext cx="596744" cy="30777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USB</a:t>
              </a:r>
            </a:p>
          </p:txBody>
        </p:sp>
        <p:sp>
          <p:nvSpPr>
            <p:cNvPr id="160" name="TextBox 131">
              <a:extLst>
                <a:ext uri="{FF2B5EF4-FFF2-40B4-BE49-F238E27FC236}">
                  <a16:creationId xmlns:a16="http://schemas.microsoft.com/office/drawing/2014/main" id="{4A18340A-B119-4294-A16F-292ED6DB4CF8}"/>
                </a:ext>
              </a:extLst>
            </p:cNvPr>
            <p:cNvSpPr txBox="1"/>
            <p:nvPr/>
          </p:nvSpPr>
          <p:spPr>
            <a:xfrm>
              <a:off x="9422468" y="1818234"/>
              <a:ext cx="977192"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Portable</a:t>
              </a:r>
            </a:p>
            <a:p>
              <a:pPr algn="ctr" defTabSz="685800">
                <a:defRPr/>
              </a:pPr>
              <a:r>
                <a:rPr lang="en-US" sz="900" b="1">
                  <a:solidFill>
                    <a:prstClr val="white"/>
                  </a:solidFill>
                  <a:latin typeface="Verdana"/>
                  <a:ea typeface="Century Gothic" charset="0"/>
                  <a:cs typeface="Century Gothic" charset="0"/>
                </a:rPr>
                <a:t>Storage</a:t>
              </a:r>
            </a:p>
          </p:txBody>
        </p:sp>
        <p:sp>
          <p:nvSpPr>
            <p:cNvPr id="161" name="TextBox 132">
              <a:extLst>
                <a:ext uri="{FF2B5EF4-FFF2-40B4-BE49-F238E27FC236}">
                  <a16:creationId xmlns:a16="http://schemas.microsoft.com/office/drawing/2014/main" id="{FC5BA821-1DCC-499B-8D55-5E89452CB545}"/>
                </a:ext>
              </a:extLst>
            </p:cNvPr>
            <p:cNvSpPr txBox="1"/>
            <p:nvPr/>
          </p:nvSpPr>
          <p:spPr>
            <a:xfrm>
              <a:off x="9990377" y="3567407"/>
              <a:ext cx="1614117"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Direct-Attached</a:t>
              </a:r>
            </a:p>
            <a:p>
              <a:pPr algn="ctr" defTabSz="685800">
                <a:defRPr/>
              </a:pPr>
              <a:r>
                <a:rPr lang="en-US" sz="900" b="1">
                  <a:solidFill>
                    <a:prstClr val="white"/>
                  </a:solidFill>
                  <a:latin typeface="Verdana"/>
                  <a:ea typeface="Century Gothic" charset="0"/>
                  <a:cs typeface="Century Gothic" charset="0"/>
                </a:rPr>
                <a:t>Storage</a:t>
              </a:r>
            </a:p>
          </p:txBody>
        </p:sp>
        <p:sp>
          <p:nvSpPr>
            <p:cNvPr id="162" name="TextBox 133">
              <a:hlinkClick r:id="" action="ppaction://noaction"/>
              <a:extLst>
                <a:ext uri="{FF2B5EF4-FFF2-40B4-BE49-F238E27FC236}">
                  <a16:creationId xmlns:a16="http://schemas.microsoft.com/office/drawing/2014/main" id="{EFF6DFEB-035F-4AA2-BA8D-C7F1F9E862EB}"/>
                </a:ext>
              </a:extLst>
            </p:cNvPr>
            <p:cNvSpPr txBox="1"/>
            <p:nvPr/>
          </p:nvSpPr>
          <p:spPr>
            <a:xfrm>
              <a:off x="8021227" y="3567407"/>
              <a:ext cx="1944735" cy="67710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Network Attached</a:t>
              </a:r>
            </a:p>
            <a:p>
              <a:pPr algn="ctr" defTabSz="685800">
                <a:defRPr/>
              </a:pPr>
              <a:r>
                <a:rPr lang="en-US" sz="900" b="1">
                  <a:solidFill>
                    <a:prstClr val="white"/>
                  </a:solidFill>
                  <a:latin typeface="Verdana"/>
                  <a:ea typeface="Century Gothic" charset="0"/>
                  <a:cs typeface="Century Gothic" charset="0"/>
                </a:rPr>
                <a:t>Storage &amp; Personal Cloud</a:t>
              </a:r>
            </a:p>
          </p:txBody>
        </p:sp>
        <p:sp>
          <p:nvSpPr>
            <p:cNvPr id="163" name="TextBox 134">
              <a:extLst>
                <a:ext uri="{FF2B5EF4-FFF2-40B4-BE49-F238E27FC236}">
                  <a16:creationId xmlns:a16="http://schemas.microsoft.com/office/drawing/2014/main" id="{B00DB762-F468-454C-AFD2-CE7DEE4E2BEC}"/>
                </a:ext>
              </a:extLst>
            </p:cNvPr>
            <p:cNvSpPr txBox="1"/>
            <p:nvPr/>
          </p:nvSpPr>
          <p:spPr>
            <a:xfrm>
              <a:off x="6095231" y="3541432"/>
              <a:ext cx="1317028" cy="30777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Client+ HDD</a:t>
              </a:r>
            </a:p>
          </p:txBody>
        </p:sp>
        <p:sp>
          <p:nvSpPr>
            <p:cNvPr id="164" name="TextBox 135">
              <a:extLst>
                <a:ext uri="{FF2B5EF4-FFF2-40B4-BE49-F238E27FC236}">
                  <a16:creationId xmlns:a16="http://schemas.microsoft.com/office/drawing/2014/main" id="{5588418D-2292-4D04-AADB-2D8C69F5C849}"/>
                </a:ext>
              </a:extLst>
            </p:cNvPr>
            <p:cNvSpPr txBox="1"/>
            <p:nvPr/>
          </p:nvSpPr>
          <p:spPr>
            <a:xfrm>
              <a:off x="4076968" y="3563883"/>
              <a:ext cx="1146041" cy="30777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Client SSD</a:t>
              </a:r>
            </a:p>
          </p:txBody>
        </p:sp>
        <p:sp>
          <p:nvSpPr>
            <p:cNvPr id="165" name="TextBox 137">
              <a:extLst>
                <a:ext uri="{FF2B5EF4-FFF2-40B4-BE49-F238E27FC236}">
                  <a16:creationId xmlns:a16="http://schemas.microsoft.com/office/drawing/2014/main" id="{D88EE645-3375-45E8-9ACD-441EF1546FBB}"/>
                </a:ext>
              </a:extLst>
            </p:cNvPr>
            <p:cNvSpPr txBox="1"/>
            <p:nvPr/>
          </p:nvSpPr>
          <p:spPr>
            <a:xfrm>
              <a:off x="681364" y="5523655"/>
              <a:ext cx="1141767"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Enterprise</a:t>
              </a:r>
            </a:p>
            <a:p>
              <a:pPr algn="ctr" defTabSz="685800">
                <a:defRPr/>
              </a:pPr>
              <a:r>
                <a:rPr lang="en-US" sz="900" b="1">
                  <a:solidFill>
                    <a:prstClr val="white"/>
                  </a:solidFill>
                  <a:latin typeface="Verdana"/>
                  <a:ea typeface="Century Gothic" charset="0"/>
                  <a:cs typeface="Century Gothic" charset="0"/>
                </a:rPr>
                <a:t>SSD</a:t>
              </a:r>
            </a:p>
          </p:txBody>
        </p:sp>
        <p:sp>
          <p:nvSpPr>
            <p:cNvPr id="166" name="TextBox 138">
              <a:extLst>
                <a:ext uri="{FF2B5EF4-FFF2-40B4-BE49-F238E27FC236}">
                  <a16:creationId xmlns:a16="http://schemas.microsoft.com/office/drawing/2014/main" id="{22200622-C89B-49A5-BEB3-60F08BBEB547}"/>
                </a:ext>
              </a:extLst>
            </p:cNvPr>
            <p:cNvSpPr txBox="1"/>
            <p:nvPr/>
          </p:nvSpPr>
          <p:spPr>
            <a:xfrm>
              <a:off x="4116315" y="5523655"/>
              <a:ext cx="1381148" cy="30777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JBOD &amp; JBOF</a:t>
              </a:r>
            </a:p>
          </p:txBody>
        </p:sp>
        <p:sp>
          <p:nvSpPr>
            <p:cNvPr id="167" name="TextBox 139">
              <a:extLst>
                <a:ext uri="{FF2B5EF4-FFF2-40B4-BE49-F238E27FC236}">
                  <a16:creationId xmlns:a16="http://schemas.microsoft.com/office/drawing/2014/main" id="{828F22D8-36BB-4DBB-880F-6081317BB067}"/>
                </a:ext>
              </a:extLst>
            </p:cNvPr>
            <p:cNvSpPr txBox="1"/>
            <p:nvPr/>
          </p:nvSpPr>
          <p:spPr>
            <a:xfrm>
              <a:off x="5967568" y="5543923"/>
              <a:ext cx="1633353" cy="30777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Storage Servers</a:t>
              </a:r>
            </a:p>
          </p:txBody>
        </p:sp>
        <p:sp>
          <p:nvSpPr>
            <p:cNvPr id="168" name="TextBox 142">
              <a:extLst>
                <a:ext uri="{FF2B5EF4-FFF2-40B4-BE49-F238E27FC236}">
                  <a16:creationId xmlns:a16="http://schemas.microsoft.com/office/drawing/2014/main" id="{A6E4C7C1-5C92-470F-9A65-A7E16C338985}"/>
                </a:ext>
              </a:extLst>
            </p:cNvPr>
            <p:cNvSpPr txBox="1"/>
            <p:nvPr/>
          </p:nvSpPr>
          <p:spPr>
            <a:xfrm>
              <a:off x="9441811" y="5431323"/>
              <a:ext cx="2533172"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err="1">
                  <a:solidFill>
                    <a:prstClr val="white"/>
                  </a:solidFill>
                  <a:latin typeface="Verdana"/>
                  <a:ea typeface="Century Gothic" charset="0"/>
                  <a:cs typeface="Century Gothic" charset="0"/>
                </a:rPr>
                <a:t>OpenFlex</a:t>
              </a:r>
              <a:r>
                <a:rPr lang="en-US" sz="900" b="1">
                  <a:solidFill>
                    <a:prstClr val="white"/>
                  </a:solidFill>
                  <a:latin typeface="Verdana"/>
                  <a:ea typeface="Century Gothic" charset="0"/>
                  <a:cs typeface="Century Gothic" charset="0"/>
                </a:rPr>
                <a:t>™</a:t>
              </a:r>
            </a:p>
            <a:p>
              <a:pPr algn="ctr" defTabSz="685800">
                <a:defRPr/>
              </a:pPr>
              <a:r>
                <a:rPr lang="en-US" sz="900" b="1" err="1">
                  <a:solidFill>
                    <a:prstClr val="white"/>
                  </a:solidFill>
                  <a:latin typeface="Verdana"/>
                  <a:ea typeface="Century Gothic" charset="0"/>
                  <a:cs typeface="Century Gothic" charset="0"/>
                </a:rPr>
                <a:t>NVMe</a:t>
              </a:r>
              <a:r>
                <a:rPr lang="en-US" sz="900" b="1">
                  <a:solidFill>
                    <a:prstClr val="white"/>
                  </a:solidFill>
                  <a:latin typeface="Verdana"/>
                  <a:ea typeface="Century Gothic" charset="0"/>
                  <a:cs typeface="Century Gothic" charset="0"/>
                </a:rPr>
                <a:t>-over-Fabric Storage</a:t>
              </a:r>
            </a:p>
          </p:txBody>
        </p:sp>
        <p:sp>
          <p:nvSpPr>
            <p:cNvPr id="169" name="TextBox 151">
              <a:extLst>
                <a:ext uri="{FF2B5EF4-FFF2-40B4-BE49-F238E27FC236}">
                  <a16:creationId xmlns:a16="http://schemas.microsoft.com/office/drawing/2014/main" id="{803C344C-B495-4DA9-B74A-260F26CDC836}"/>
                </a:ext>
              </a:extLst>
            </p:cNvPr>
            <p:cNvSpPr txBox="1"/>
            <p:nvPr/>
          </p:nvSpPr>
          <p:spPr>
            <a:xfrm>
              <a:off x="2203866" y="5513591"/>
              <a:ext cx="1838560" cy="49244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Memory</a:t>
              </a:r>
              <a:br>
                <a:rPr lang="en-US" sz="900" b="1">
                  <a:solidFill>
                    <a:prstClr val="white"/>
                  </a:solidFill>
                  <a:latin typeface="Verdana"/>
                  <a:ea typeface="Century Gothic" charset="0"/>
                  <a:cs typeface="Century Gothic" charset="0"/>
                </a:rPr>
              </a:br>
              <a:r>
                <a:rPr lang="en-US" sz="900" b="1">
                  <a:solidFill>
                    <a:prstClr val="white"/>
                  </a:solidFill>
                  <a:latin typeface="Verdana"/>
                  <a:ea typeface="Century Gothic" charset="0"/>
                  <a:cs typeface="Century Gothic" charset="0"/>
                </a:rPr>
                <a:t>Extension Drive</a:t>
              </a:r>
            </a:p>
          </p:txBody>
        </p:sp>
        <p:pic>
          <p:nvPicPr>
            <p:cNvPr id="170" name="Picture 169">
              <a:extLst>
                <a:ext uri="{FF2B5EF4-FFF2-40B4-BE49-F238E27FC236}">
                  <a16:creationId xmlns:a16="http://schemas.microsoft.com/office/drawing/2014/main" id="{9BC3DA52-4F55-4EBC-8812-FE4740379FAA}"/>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4144340" y="4621422"/>
              <a:ext cx="1364238" cy="833390"/>
            </a:xfrm>
            <a:prstGeom prst="rect">
              <a:avLst/>
            </a:prstGeom>
          </p:spPr>
        </p:pic>
        <p:pic>
          <p:nvPicPr>
            <p:cNvPr id="171" name="Picture 170">
              <a:extLst>
                <a:ext uri="{FF2B5EF4-FFF2-40B4-BE49-F238E27FC236}">
                  <a16:creationId xmlns:a16="http://schemas.microsoft.com/office/drawing/2014/main" id="{E26290A0-396E-4780-8261-AAE49BF00BA3}"/>
                </a:ext>
              </a:extLst>
            </p:cNvPr>
            <p:cNvPicPr>
              <a:picLocks noChangeAspect="1"/>
            </p:cNvPicPr>
            <p:nvPr/>
          </p:nvPicPr>
          <p:blipFill>
            <a:blip r:embed="rId16" cstate="print">
              <a:extLst>
                <a:ext uri="{28A0092B-C50C-407E-A947-70E740481C1C}">
                  <a14:useLocalDpi xmlns:a14="http://schemas.microsoft.com/office/drawing/2010/main"/>
                </a:ext>
              </a:extLst>
            </a:blip>
            <a:stretch>
              <a:fillRect/>
            </a:stretch>
          </p:blipFill>
          <p:spPr>
            <a:xfrm>
              <a:off x="8364530" y="2797540"/>
              <a:ext cx="470681" cy="777720"/>
            </a:xfrm>
            <a:prstGeom prst="rect">
              <a:avLst/>
            </a:prstGeom>
          </p:spPr>
        </p:pic>
        <p:pic>
          <p:nvPicPr>
            <p:cNvPr id="172" name="Picture 171">
              <a:extLst>
                <a:ext uri="{FF2B5EF4-FFF2-40B4-BE49-F238E27FC236}">
                  <a16:creationId xmlns:a16="http://schemas.microsoft.com/office/drawing/2014/main" id="{AC5028C1-50D7-4423-8027-9B7C1EA9BE79}"/>
                </a:ext>
              </a:extLst>
            </p:cNvPr>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9634337" y="4213774"/>
              <a:ext cx="2008193" cy="1340250"/>
            </a:xfrm>
            <a:prstGeom prst="rect">
              <a:avLst/>
            </a:prstGeom>
          </p:spPr>
        </p:pic>
        <p:pic>
          <p:nvPicPr>
            <p:cNvPr id="173" name="Picture 172">
              <a:extLst>
                <a:ext uri="{FF2B5EF4-FFF2-40B4-BE49-F238E27FC236}">
                  <a16:creationId xmlns:a16="http://schemas.microsoft.com/office/drawing/2014/main" id="{D4CA7A01-1482-49BE-8E9E-FAD5D1192EE1}"/>
                </a:ext>
              </a:extLst>
            </p:cNvPr>
            <p:cNvPicPr>
              <a:picLocks noChangeAspect="1"/>
            </p:cNvPicPr>
            <p:nvPr/>
          </p:nvPicPr>
          <p:blipFill>
            <a:blip r:embed="rId18" cstate="print">
              <a:extLst>
                <a:ext uri="{28A0092B-C50C-407E-A947-70E740481C1C}">
                  <a14:useLocalDpi xmlns:a14="http://schemas.microsoft.com/office/drawing/2010/main"/>
                </a:ext>
              </a:extLst>
            </a:blip>
            <a:stretch>
              <a:fillRect/>
            </a:stretch>
          </p:blipFill>
          <p:spPr>
            <a:xfrm>
              <a:off x="9417690" y="774867"/>
              <a:ext cx="1106424" cy="1106424"/>
            </a:xfrm>
            <a:prstGeom prst="rect">
              <a:avLst/>
            </a:prstGeom>
          </p:spPr>
        </p:pic>
        <p:pic>
          <p:nvPicPr>
            <p:cNvPr id="174" name="Picture 173" descr="Western Digital CL SN720 NVMe SSD for Data Centers">
              <a:extLst>
                <a:ext uri="{FF2B5EF4-FFF2-40B4-BE49-F238E27FC236}">
                  <a16:creationId xmlns:a16="http://schemas.microsoft.com/office/drawing/2014/main" id="{2F745E5C-DA03-4447-A429-AA98919EFED8}"/>
                </a:ext>
              </a:extLst>
            </p:cNvPr>
            <p:cNvPicPr>
              <a:picLocks noChangeAspect="1" noChangeArrowheads="1"/>
            </p:cNvPicPr>
            <p:nvPr/>
          </p:nvPicPr>
          <p:blipFill>
            <a:blip r:embed="rId19" cstate="print">
              <a:extLst>
                <a:ext uri="{28A0092B-C50C-407E-A947-70E740481C1C}">
                  <a14:useLocalDpi xmlns:a14="http://schemas.microsoft.com/office/drawing/2010/main"/>
                </a:ext>
              </a:extLst>
            </a:blip>
            <a:srcRect/>
            <a:stretch>
              <a:fillRect/>
            </a:stretch>
          </p:blipFill>
          <p:spPr bwMode="auto">
            <a:xfrm>
              <a:off x="1082080" y="5243937"/>
              <a:ext cx="630860" cy="187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5" name="Oval 174">
              <a:extLst>
                <a:ext uri="{FF2B5EF4-FFF2-40B4-BE49-F238E27FC236}">
                  <a16:creationId xmlns:a16="http://schemas.microsoft.com/office/drawing/2014/main" id="{D378EBDA-4F60-4D68-853F-09C5FB8F1CF6}"/>
                </a:ext>
              </a:extLst>
            </p:cNvPr>
            <p:cNvSpPr/>
            <p:nvPr/>
          </p:nvSpPr>
          <p:spPr>
            <a:xfrm>
              <a:off x="11498220" y="5014628"/>
              <a:ext cx="111125" cy="111125"/>
            </a:xfrm>
            <a:prstGeom prst="ellipse">
              <a:avLst/>
            </a:prstGeom>
            <a:solidFill>
              <a:schemeClr val="bg2">
                <a:lumMod val="60000"/>
                <a:lumOff val="4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85800">
                <a:defRPr/>
              </a:pPr>
              <a:endParaRPr lang="en-US" sz="1350">
                <a:solidFill>
                  <a:prstClr val="white"/>
                </a:solidFill>
                <a:latin typeface="Calibri" panose="020F0502020204030204"/>
              </a:endParaRPr>
            </a:p>
          </p:txBody>
        </p:sp>
        <p:pic>
          <p:nvPicPr>
            <p:cNvPr id="176" name="Picture 175" descr="A close up of electronics&#10;&#10;Description automatically generated">
              <a:extLst>
                <a:ext uri="{FF2B5EF4-FFF2-40B4-BE49-F238E27FC236}">
                  <a16:creationId xmlns:a16="http://schemas.microsoft.com/office/drawing/2014/main" id="{68E0B9DB-7636-4A83-BA47-5E2411EE2722}"/>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1931466" y="2566035"/>
              <a:ext cx="499963" cy="756194"/>
            </a:xfrm>
            <a:prstGeom prst="rect">
              <a:avLst/>
            </a:prstGeom>
          </p:spPr>
        </p:pic>
        <p:pic>
          <p:nvPicPr>
            <p:cNvPr id="177" name="Picture 176" descr="A screenshot of a computer&#10;&#10;Description automatically generated">
              <a:hlinkClick r:id="" action="ppaction://noaction"/>
              <a:extLst>
                <a:ext uri="{FF2B5EF4-FFF2-40B4-BE49-F238E27FC236}">
                  <a16:creationId xmlns:a16="http://schemas.microsoft.com/office/drawing/2014/main" id="{FD155CF3-9D96-4C02-8C1A-FF1E845FE52D}"/>
                </a:ext>
              </a:extLst>
            </p:cNvPr>
            <p:cNvPicPr>
              <a:picLocks noChangeAspect="1"/>
            </p:cNvPicPr>
            <p:nvPr/>
          </p:nvPicPr>
          <p:blipFill>
            <a:blip r:embed="rId21" cstate="print">
              <a:extLst>
                <a:ext uri="{28A0092B-C50C-407E-A947-70E740481C1C}">
                  <a14:useLocalDpi xmlns:a14="http://schemas.microsoft.com/office/drawing/2010/main"/>
                </a:ext>
              </a:extLst>
            </a:blip>
            <a:stretch>
              <a:fillRect/>
            </a:stretch>
          </p:blipFill>
          <p:spPr>
            <a:xfrm>
              <a:off x="2406285" y="4509103"/>
              <a:ext cx="1207312" cy="999692"/>
            </a:xfrm>
            <a:prstGeom prst="rect">
              <a:avLst/>
            </a:prstGeom>
          </p:spPr>
        </p:pic>
        <p:sp>
          <p:nvSpPr>
            <p:cNvPr id="178" name="TextBox 83">
              <a:extLst>
                <a:ext uri="{FF2B5EF4-FFF2-40B4-BE49-F238E27FC236}">
                  <a16:creationId xmlns:a16="http://schemas.microsoft.com/office/drawing/2014/main" id="{2B485C32-0A54-40B0-8BF7-6446D07BB3B9}"/>
                </a:ext>
              </a:extLst>
            </p:cNvPr>
            <p:cNvSpPr txBox="1"/>
            <p:nvPr/>
          </p:nvSpPr>
          <p:spPr>
            <a:xfrm>
              <a:off x="977044" y="3598135"/>
              <a:ext cx="1932581"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Capacity Enterprise</a:t>
              </a:r>
            </a:p>
            <a:p>
              <a:pPr algn="ctr" defTabSz="685800">
                <a:defRPr/>
              </a:pPr>
              <a:r>
                <a:rPr lang="en-US" sz="900" b="1">
                  <a:solidFill>
                    <a:prstClr val="white"/>
                  </a:solidFill>
                  <a:latin typeface="Verdana"/>
                  <a:ea typeface="Century Gothic" charset="0"/>
                  <a:cs typeface="Century Gothic" charset="0"/>
                </a:rPr>
                <a:t>HDD</a:t>
              </a:r>
            </a:p>
          </p:txBody>
        </p:sp>
        <p:pic>
          <p:nvPicPr>
            <p:cNvPr id="179" name="Picture 178">
              <a:extLst>
                <a:ext uri="{FF2B5EF4-FFF2-40B4-BE49-F238E27FC236}">
                  <a16:creationId xmlns:a16="http://schemas.microsoft.com/office/drawing/2014/main" id="{8FC4D515-62E8-4DD9-9A9D-49B6076A8886}"/>
                </a:ext>
              </a:extLst>
            </p:cNvPr>
            <p:cNvPicPr>
              <a:picLocks noChangeAspect="1"/>
            </p:cNvPicPr>
            <p:nvPr/>
          </p:nvPicPr>
          <p:blipFill>
            <a:blip r:embed="rId22" cstate="print">
              <a:extLst>
                <a:ext uri="{28A0092B-C50C-407E-A947-70E740481C1C}">
                  <a14:useLocalDpi xmlns:a14="http://schemas.microsoft.com/office/drawing/2010/main"/>
                </a:ext>
              </a:extLst>
            </a:blip>
            <a:stretch>
              <a:fillRect/>
            </a:stretch>
          </p:blipFill>
          <p:spPr>
            <a:xfrm>
              <a:off x="5937619" y="883856"/>
              <a:ext cx="503392" cy="666745"/>
            </a:xfrm>
            <a:prstGeom prst="rect">
              <a:avLst/>
            </a:prstGeom>
          </p:spPr>
        </p:pic>
        <p:pic>
          <p:nvPicPr>
            <p:cNvPr id="180" name="Picture 179">
              <a:extLst>
                <a:ext uri="{FF2B5EF4-FFF2-40B4-BE49-F238E27FC236}">
                  <a16:creationId xmlns:a16="http://schemas.microsoft.com/office/drawing/2014/main" id="{A543BC6A-8D59-4200-BA65-A4B08821F71D}"/>
                </a:ext>
              </a:extLst>
            </p:cNvPr>
            <p:cNvPicPr>
              <a:picLocks noChangeAspect="1"/>
            </p:cNvPicPr>
            <p:nvPr/>
          </p:nvPicPr>
          <p:blipFill>
            <a:blip r:embed="rId23" cstate="print">
              <a:extLst>
                <a:ext uri="{28A0092B-C50C-407E-A947-70E740481C1C}">
                  <a14:useLocalDpi xmlns:a14="http://schemas.microsoft.com/office/drawing/2010/main"/>
                </a:ext>
              </a:extLst>
            </a:blip>
            <a:stretch>
              <a:fillRect/>
            </a:stretch>
          </p:blipFill>
          <p:spPr>
            <a:xfrm>
              <a:off x="6184057" y="1120051"/>
              <a:ext cx="576643" cy="715841"/>
            </a:xfrm>
            <a:prstGeom prst="rect">
              <a:avLst/>
            </a:prstGeom>
          </p:spPr>
        </p:pic>
        <p:pic>
          <p:nvPicPr>
            <p:cNvPr id="181" name="Picture 180">
              <a:extLst>
                <a:ext uri="{FF2B5EF4-FFF2-40B4-BE49-F238E27FC236}">
                  <a16:creationId xmlns:a16="http://schemas.microsoft.com/office/drawing/2014/main" id="{9F5756D6-FA32-4CA6-B762-F7A7F312D81F}"/>
                </a:ext>
              </a:extLst>
            </p:cNvPr>
            <p:cNvPicPr>
              <a:picLocks noChangeAspect="1"/>
            </p:cNvPicPr>
            <p:nvPr/>
          </p:nvPicPr>
          <p:blipFill rotWithShape="1">
            <a:blip r:embed="rId24" cstate="print">
              <a:extLst>
                <a:ext uri="{28A0092B-C50C-407E-A947-70E740481C1C}">
                  <a14:useLocalDpi xmlns:a14="http://schemas.microsoft.com/office/drawing/2010/main"/>
                </a:ext>
              </a:extLst>
            </a:blip>
            <a:srcRect/>
            <a:stretch/>
          </p:blipFill>
          <p:spPr>
            <a:xfrm>
              <a:off x="6767704" y="1076014"/>
              <a:ext cx="485773" cy="357044"/>
            </a:xfrm>
            <a:prstGeom prst="rect">
              <a:avLst/>
            </a:prstGeom>
          </p:spPr>
        </p:pic>
        <p:pic>
          <p:nvPicPr>
            <p:cNvPr id="182" name="Picture 181" descr="A black sign with white text&#10;&#10;Description automatically generated">
              <a:extLst>
                <a:ext uri="{FF2B5EF4-FFF2-40B4-BE49-F238E27FC236}">
                  <a16:creationId xmlns:a16="http://schemas.microsoft.com/office/drawing/2014/main" id="{B15A6AA4-01B7-482C-80E3-DCF0F1D5DA15}"/>
                </a:ext>
              </a:extLst>
            </p:cNvPr>
            <p:cNvPicPr>
              <a:picLocks noChangeAspect="1"/>
            </p:cNvPicPr>
            <p:nvPr/>
          </p:nvPicPr>
          <p:blipFill>
            <a:blip r:embed="rId25" cstate="print">
              <a:extLst>
                <a:ext uri="{28A0092B-C50C-407E-A947-70E740481C1C}">
                  <a14:useLocalDpi xmlns:a14="http://schemas.microsoft.com/office/drawing/2010/main"/>
                </a:ext>
              </a:extLst>
            </a:blip>
            <a:stretch>
              <a:fillRect/>
            </a:stretch>
          </p:blipFill>
          <p:spPr>
            <a:xfrm>
              <a:off x="6602851" y="1381388"/>
              <a:ext cx="673581" cy="552337"/>
            </a:xfrm>
            <a:prstGeom prst="rect">
              <a:avLst/>
            </a:prstGeom>
          </p:spPr>
        </p:pic>
        <p:pic>
          <p:nvPicPr>
            <p:cNvPr id="183" name="Picture 182">
              <a:extLst>
                <a:ext uri="{FF2B5EF4-FFF2-40B4-BE49-F238E27FC236}">
                  <a16:creationId xmlns:a16="http://schemas.microsoft.com/office/drawing/2014/main" id="{241812F9-787C-4DBB-A08B-5026D8EDA56D}"/>
                </a:ext>
              </a:extLst>
            </p:cNvPr>
            <p:cNvPicPr>
              <a:picLocks noChangeAspect="1"/>
            </p:cNvPicPr>
            <p:nvPr/>
          </p:nvPicPr>
          <p:blipFill rotWithShape="1">
            <a:blip r:embed="rId26" cstate="print">
              <a:extLst>
                <a:ext uri="{BEBA8EAE-BF5A-486C-A8C5-ECC9F3942E4B}">
                  <a14:imgProps xmlns:a14="http://schemas.microsoft.com/office/drawing/2010/main">
                    <a14:imgLayer r:embed="rId27">
                      <a14:imgEffect>
                        <a14:backgroundRemoval t="6667" b="92778" l="792" r="98945">
                          <a14:foregroundMark x1="35092" y1="27222" x2="37995" y2="33889"/>
                          <a14:foregroundMark x1="81266" y1="20556" x2="81003" y2="31667"/>
                        </a14:backgroundRemoval>
                      </a14:imgEffect>
                    </a14:imgLayer>
                  </a14:imgProps>
                </a:ext>
                <a:ext uri="{28A0092B-C50C-407E-A947-70E740481C1C}">
                  <a14:useLocalDpi xmlns:a14="http://schemas.microsoft.com/office/drawing/2010/main"/>
                </a:ext>
              </a:extLst>
            </a:blip>
            <a:srcRect l="-78"/>
            <a:stretch/>
          </p:blipFill>
          <p:spPr>
            <a:xfrm>
              <a:off x="5970776" y="4724451"/>
              <a:ext cx="1571263" cy="749738"/>
            </a:xfrm>
            <a:prstGeom prst="rect">
              <a:avLst/>
            </a:prstGeom>
          </p:spPr>
        </p:pic>
        <p:grpSp>
          <p:nvGrpSpPr>
            <p:cNvPr id="184" name="Group 183">
              <a:extLst>
                <a:ext uri="{FF2B5EF4-FFF2-40B4-BE49-F238E27FC236}">
                  <a16:creationId xmlns:a16="http://schemas.microsoft.com/office/drawing/2014/main" id="{B344B8EE-925F-4771-BBA3-4AA09B00260E}"/>
                </a:ext>
              </a:extLst>
            </p:cNvPr>
            <p:cNvGrpSpPr/>
            <p:nvPr/>
          </p:nvGrpSpPr>
          <p:grpSpPr>
            <a:xfrm>
              <a:off x="3684020" y="2528144"/>
              <a:ext cx="1781293" cy="876260"/>
              <a:chOff x="2975723" y="2720237"/>
              <a:chExt cx="1781293" cy="876260"/>
            </a:xfrm>
          </p:grpSpPr>
          <p:pic>
            <p:nvPicPr>
              <p:cNvPr id="199" name="Picture 198">
                <a:extLst>
                  <a:ext uri="{FF2B5EF4-FFF2-40B4-BE49-F238E27FC236}">
                    <a16:creationId xmlns:a16="http://schemas.microsoft.com/office/drawing/2014/main" id="{BC6B96B7-D4E0-485B-A532-59B725A23130}"/>
                  </a:ext>
                </a:extLst>
              </p:cNvPr>
              <p:cNvPicPr>
                <a:picLocks noChangeAspect="1"/>
              </p:cNvPicPr>
              <p:nvPr/>
            </p:nvPicPr>
            <p:blipFill>
              <a:blip r:embed="rId28" cstate="print">
                <a:extLst>
                  <a:ext uri="{28A0092B-C50C-407E-A947-70E740481C1C}">
                    <a14:useLocalDpi xmlns:a14="http://schemas.microsoft.com/office/drawing/2010/main"/>
                  </a:ext>
                </a:extLst>
              </a:blip>
              <a:stretch>
                <a:fillRect/>
              </a:stretch>
            </p:blipFill>
            <p:spPr>
              <a:xfrm>
                <a:off x="3973962" y="2720237"/>
                <a:ext cx="518191" cy="733987"/>
              </a:xfrm>
              <a:prstGeom prst="rect">
                <a:avLst/>
              </a:prstGeom>
            </p:spPr>
          </p:pic>
          <p:pic>
            <p:nvPicPr>
              <p:cNvPr id="200" name="Picture 199">
                <a:extLst>
                  <a:ext uri="{FF2B5EF4-FFF2-40B4-BE49-F238E27FC236}">
                    <a16:creationId xmlns:a16="http://schemas.microsoft.com/office/drawing/2014/main" id="{48E97629-C2FF-4CA2-8DF3-99D6187C3EBA}"/>
                  </a:ext>
                </a:extLst>
              </p:cNvPr>
              <p:cNvPicPr>
                <a:picLocks noChangeAspect="1"/>
              </p:cNvPicPr>
              <p:nvPr/>
            </p:nvPicPr>
            <p:blipFill>
              <a:blip r:embed="rId29" cstate="print">
                <a:extLst>
                  <a:ext uri="{28A0092B-C50C-407E-A947-70E740481C1C}">
                    <a14:useLocalDpi xmlns:a14="http://schemas.microsoft.com/office/drawing/2010/main"/>
                  </a:ext>
                </a:extLst>
              </a:blip>
              <a:stretch>
                <a:fillRect/>
              </a:stretch>
            </p:blipFill>
            <p:spPr>
              <a:xfrm rot="16200000">
                <a:off x="4234750" y="2962742"/>
                <a:ext cx="686289" cy="358242"/>
              </a:xfrm>
              <a:prstGeom prst="rect">
                <a:avLst/>
              </a:prstGeom>
            </p:spPr>
          </p:pic>
          <p:pic>
            <p:nvPicPr>
              <p:cNvPr id="201" name="Picture 200">
                <a:extLst>
                  <a:ext uri="{FF2B5EF4-FFF2-40B4-BE49-F238E27FC236}">
                    <a16:creationId xmlns:a16="http://schemas.microsoft.com/office/drawing/2014/main" id="{0823E072-059C-49FB-9844-B3B78BF7EE34}"/>
                  </a:ext>
                </a:extLst>
              </p:cNvPr>
              <p:cNvPicPr>
                <a:picLocks noChangeAspect="1"/>
              </p:cNvPicPr>
              <p:nvPr/>
            </p:nvPicPr>
            <p:blipFill>
              <a:blip r:embed="rId30" cstate="print">
                <a:extLst>
                  <a:ext uri="{28A0092B-C50C-407E-A947-70E740481C1C}">
                    <a14:useLocalDpi xmlns:a14="http://schemas.microsoft.com/office/drawing/2010/main"/>
                  </a:ext>
                </a:extLst>
              </a:blip>
              <a:stretch>
                <a:fillRect/>
              </a:stretch>
            </p:blipFill>
            <p:spPr>
              <a:xfrm>
                <a:off x="3377524" y="2797541"/>
                <a:ext cx="798956" cy="798956"/>
              </a:xfrm>
              <a:prstGeom prst="rect">
                <a:avLst/>
              </a:prstGeom>
            </p:spPr>
          </p:pic>
          <p:pic>
            <p:nvPicPr>
              <p:cNvPr id="202" name="Picture 201">
                <a:extLst>
                  <a:ext uri="{FF2B5EF4-FFF2-40B4-BE49-F238E27FC236}">
                    <a16:creationId xmlns:a16="http://schemas.microsoft.com/office/drawing/2014/main" id="{C1FBA249-3565-4DBC-9983-F6D4F040B9F6}"/>
                  </a:ext>
                </a:extLst>
              </p:cNvPr>
              <p:cNvPicPr>
                <a:picLocks noChangeAspect="1"/>
              </p:cNvPicPr>
              <p:nvPr/>
            </p:nvPicPr>
            <p:blipFill>
              <a:blip r:embed="rId31" cstate="print">
                <a:extLst>
                  <a:ext uri="{28A0092B-C50C-407E-A947-70E740481C1C}">
                    <a14:useLocalDpi xmlns:a14="http://schemas.microsoft.com/office/drawing/2010/main"/>
                  </a:ext>
                </a:extLst>
              </a:blip>
              <a:stretch>
                <a:fillRect/>
              </a:stretch>
            </p:blipFill>
            <p:spPr>
              <a:xfrm rot="16200000">
                <a:off x="2975723" y="2837389"/>
                <a:ext cx="608948" cy="608948"/>
              </a:xfrm>
              <a:prstGeom prst="rect">
                <a:avLst/>
              </a:prstGeom>
            </p:spPr>
          </p:pic>
        </p:grpSp>
        <p:pic>
          <p:nvPicPr>
            <p:cNvPr id="185" name="Picture 184">
              <a:extLst>
                <a:ext uri="{FF2B5EF4-FFF2-40B4-BE49-F238E27FC236}">
                  <a16:creationId xmlns:a16="http://schemas.microsoft.com/office/drawing/2014/main" id="{4AC13E18-197F-4E82-B691-522AB312895A}"/>
                </a:ext>
              </a:extLst>
            </p:cNvPr>
            <p:cNvPicPr>
              <a:picLocks noChangeAspect="1"/>
            </p:cNvPicPr>
            <p:nvPr/>
          </p:nvPicPr>
          <p:blipFill>
            <a:blip r:embed="rId32" cstate="print">
              <a:extLst>
                <a:ext uri="{28A0092B-C50C-407E-A947-70E740481C1C}">
                  <a14:useLocalDpi xmlns:a14="http://schemas.microsoft.com/office/drawing/2010/main"/>
                </a:ext>
              </a:extLst>
            </a:blip>
            <a:stretch>
              <a:fillRect/>
            </a:stretch>
          </p:blipFill>
          <p:spPr>
            <a:xfrm>
              <a:off x="1348061" y="4528198"/>
              <a:ext cx="734466" cy="734466"/>
            </a:xfrm>
            <a:prstGeom prst="rect">
              <a:avLst/>
            </a:prstGeom>
          </p:spPr>
        </p:pic>
        <p:pic>
          <p:nvPicPr>
            <p:cNvPr id="186" name="Picture 185">
              <a:extLst>
                <a:ext uri="{FF2B5EF4-FFF2-40B4-BE49-F238E27FC236}">
                  <a16:creationId xmlns:a16="http://schemas.microsoft.com/office/drawing/2014/main" id="{03636FA0-61C7-4431-A8C8-82288DF0D7A5}"/>
                </a:ext>
              </a:extLst>
            </p:cNvPr>
            <p:cNvPicPr>
              <a:picLocks noChangeAspect="1"/>
            </p:cNvPicPr>
            <p:nvPr/>
          </p:nvPicPr>
          <p:blipFill>
            <a:blip r:embed="rId33" cstate="print">
              <a:extLst>
                <a:ext uri="{28A0092B-C50C-407E-A947-70E740481C1C}">
                  <a14:useLocalDpi xmlns:a14="http://schemas.microsoft.com/office/drawing/2010/main"/>
                </a:ext>
              </a:extLst>
            </a:blip>
            <a:stretch>
              <a:fillRect/>
            </a:stretch>
          </p:blipFill>
          <p:spPr>
            <a:xfrm>
              <a:off x="828116" y="4478805"/>
              <a:ext cx="700449" cy="700449"/>
            </a:xfrm>
            <a:prstGeom prst="rect">
              <a:avLst/>
            </a:prstGeom>
          </p:spPr>
        </p:pic>
        <p:pic>
          <p:nvPicPr>
            <p:cNvPr id="187" name="Picture 186">
              <a:extLst>
                <a:ext uri="{FF2B5EF4-FFF2-40B4-BE49-F238E27FC236}">
                  <a16:creationId xmlns:a16="http://schemas.microsoft.com/office/drawing/2014/main" id="{5F926C04-8990-472B-98A7-F95CA7A07AB3}"/>
                </a:ext>
              </a:extLst>
            </p:cNvPr>
            <p:cNvPicPr>
              <a:picLocks noChangeAspect="1"/>
            </p:cNvPicPr>
            <p:nvPr/>
          </p:nvPicPr>
          <p:blipFill>
            <a:blip r:embed="rId34" cstate="print">
              <a:extLst>
                <a:ext uri="{28A0092B-C50C-407E-A947-70E740481C1C}">
                  <a14:useLocalDpi xmlns:a14="http://schemas.microsoft.com/office/drawing/2010/main"/>
                </a:ext>
              </a:extLst>
            </a:blip>
            <a:stretch>
              <a:fillRect/>
            </a:stretch>
          </p:blipFill>
          <p:spPr>
            <a:xfrm>
              <a:off x="3300408" y="690993"/>
              <a:ext cx="969878" cy="969878"/>
            </a:xfrm>
            <a:prstGeom prst="rect">
              <a:avLst/>
            </a:prstGeom>
          </p:spPr>
        </p:pic>
        <p:grpSp>
          <p:nvGrpSpPr>
            <p:cNvPr id="188" name="Group 187">
              <a:extLst>
                <a:ext uri="{FF2B5EF4-FFF2-40B4-BE49-F238E27FC236}">
                  <a16:creationId xmlns:a16="http://schemas.microsoft.com/office/drawing/2014/main" id="{E87F7720-9B63-476F-A4D1-31EBF4A85753}"/>
                </a:ext>
              </a:extLst>
            </p:cNvPr>
            <p:cNvGrpSpPr/>
            <p:nvPr/>
          </p:nvGrpSpPr>
          <p:grpSpPr>
            <a:xfrm>
              <a:off x="863325" y="2410689"/>
              <a:ext cx="2248983" cy="1338740"/>
              <a:chOff x="1048474" y="2664778"/>
              <a:chExt cx="2248983" cy="1338740"/>
            </a:xfrm>
          </p:grpSpPr>
          <p:grpSp>
            <p:nvGrpSpPr>
              <p:cNvPr id="195" name="Group 194">
                <a:extLst>
                  <a:ext uri="{FF2B5EF4-FFF2-40B4-BE49-F238E27FC236}">
                    <a16:creationId xmlns:a16="http://schemas.microsoft.com/office/drawing/2014/main" id="{E5830003-F822-42EC-9B7E-FD240E5B6A35}"/>
                  </a:ext>
                </a:extLst>
              </p:cNvPr>
              <p:cNvGrpSpPr/>
              <p:nvPr/>
            </p:nvGrpSpPr>
            <p:grpSpPr>
              <a:xfrm>
                <a:off x="1048474" y="2664778"/>
                <a:ext cx="1071491" cy="1338740"/>
                <a:chOff x="1123857" y="2422769"/>
                <a:chExt cx="1167137" cy="1458243"/>
              </a:xfrm>
            </p:grpSpPr>
            <p:pic>
              <p:nvPicPr>
                <p:cNvPr id="197" name="Picture 196">
                  <a:extLst>
                    <a:ext uri="{FF2B5EF4-FFF2-40B4-BE49-F238E27FC236}">
                      <a16:creationId xmlns:a16="http://schemas.microsoft.com/office/drawing/2014/main" id="{229F23A4-4BF8-4352-8041-D0880CA36FC2}"/>
                    </a:ext>
                  </a:extLst>
                </p:cNvPr>
                <p:cNvPicPr>
                  <a:picLocks noChangeAspect="1"/>
                </p:cNvPicPr>
                <p:nvPr/>
              </p:nvPicPr>
              <p:blipFill rotWithShape="1">
                <a:blip r:embed="rId35" cstate="print">
                  <a:extLst>
                    <a:ext uri="{28A0092B-C50C-407E-A947-70E740481C1C}">
                      <a14:useLocalDpi xmlns:a14="http://schemas.microsoft.com/office/drawing/2010/main"/>
                    </a:ext>
                  </a:extLst>
                </a:blip>
                <a:srcRect b="-6815"/>
                <a:stretch/>
              </p:blipFill>
              <p:spPr>
                <a:xfrm>
                  <a:off x="1123857" y="2422769"/>
                  <a:ext cx="599130" cy="1339917"/>
                </a:xfrm>
                <a:prstGeom prst="rect">
                  <a:avLst/>
                </a:prstGeom>
              </p:spPr>
            </p:pic>
            <p:pic>
              <p:nvPicPr>
                <p:cNvPr id="198" name="Picture 197">
                  <a:extLst>
                    <a:ext uri="{FF2B5EF4-FFF2-40B4-BE49-F238E27FC236}">
                      <a16:creationId xmlns:a16="http://schemas.microsoft.com/office/drawing/2014/main" id="{959B4B9E-9330-4F0E-A4B6-2FB73AFD669B}"/>
                    </a:ext>
                  </a:extLst>
                </p:cNvPr>
                <p:cNvPicPr>
                  <a:picLocks noChangeAspect="1"/>
                </p:cNvPicPr>
                <p:nvPr/>
              </p:nvPicPr>
              <p:blipFill rotWithShape="1">
                <a:blip r:embed="rId36" cstate="print">
                  <a:extLst>
                    <a:ext uri="{28A0092B-C50C-407E-A947-70E740481C1C}">
                      <a14:useLocalDpi xmlns:a14="http://schemas.microsoft.com/office/drawing/2010/main"/>
                    </a:ext>
                  </a:extLst>
                </a:blip>
                <a:srcRect/>
                <a:stretch/>
              </p:blipFill>
              <p:spPr>
                <a:xfrm>
                  <a:off x="1662562" y="2590241"/>
                  <a:ext cx="628432" cy="1290771"/>
                </a:xfrm>
                <a:prstGeom prst="rect">
                  <a:avLst/>
                </a:prstGeom>
              </p:spPr>
            </p:pic>
          </p:grpSp>
          <p:pic>
            <p:nvPicPr>
              <p:cNvPr id="196" name="Picture 195" descr="A close up of a sign&#10;&#10;Description automatically generated">
                <a:extLst>
                  <a:ext uri="{FF2B5EF4-FFF2-40B4-BE49-F238E27FC236}">
                    <a16:creationId xmlns:a16="http://schemas.microsoft.com/office/drawing/2014/main" id="{C4A55977-1289-463B-BF44-7BAB847801A0}"/>
                  </a:ext>
                </a:extLst>
              </p:cNvPr>
              <p:cNvPicPr>
                <a:picLocks noChangeAspect="1"/>
              </p:cNvPicPr>
              <p:nvPr/>
            </p:nvPicPr>
            <p:blipFill>
              <a:blip r:embed="rId37" cstate="print">
                <a:extLst>
                  <a:ext uri="{28A0092B-C50C-407E-A947-70E740481C1C}">
                    <a14:useLocalDpi xmlns:a14="http://schemas.microsoft.com/office/drawing/2010/main"/>
                  </a:ext>
                </a:extLst>
              </a:blip>
              <a:stretch>
                <a:fillRect/>
              </a:stretch>
            </p:blipFill>
            <p:spPr>
              <a:xfrm>
                <a:off x="2531483" y="2900050"/>
                <a:ext cx="765974" cy="919745"/>
              </a:xfrm>
              <a:prstGeom prst="rect">
                <a:avLst/>
              </a:prstGeom>
            </p:spPr>
          </p:pic>
        </p:grpSp>
        <p:grpSp>
          <p:nvGrpSpPr>
            <p:cNvPr id="189" name="Group 188">
              <a:extLst>
                <a:ext uri="{FF2B5EF4-FFF2-40B4-BE49-F238E27FC236}">
                  <a16:creationId xmlns:a16="http://schemas.microsoft.com/office/drawing/2014/main" id="{8C9EB4C5-3C6C-4D0E-9AE9-2ABFC4A7A005}"/>
                </a:ext>
              </a:extLst>
            </p:cNvPr>
            <p:cNvGrpSpPr/>
            <p:nvPr/>
          </p:nvGrpSpPr>
          <p:grpSpPr>
            <a:xfrm>
              <a:off x="4327400" y="1043337"/>
              <a:ext cx="1287105" cy="1319513"/>
              <a:chOff x="2772866" y="829815"/>
              <a:chExt cx="1287105" cy="1319513"/>
            </a:xfrm>
          </p:grpSpPr>
          <p:pic>
            <p:nvPicPr>
              <p:cNvPr id="193" name="Picture 192">
                <a:extLst>
                  <a:ext uri="{FF2B5EF4-FFF2-40B4-BE49-F238E27FC236}">
                    <a16:creationId xmlns:a16="http://schemas.microsoft.com/office/drawing/2014/main" id="{2D4B030E-C671-452C-AF3D-0703691E2A11}"/>
                  </a:ext>
                </a:extLst>
              </p:cNvPr>
              <p:cNvPicPr>
                <a:picLocks noChangeAspect="1"/>
              </p:cNvPicPr>
              <p:nvPr/>
            </p:nvPicPr>
            <p:blipFill>
              <a:blip r:embed="rId38">
                <a:extLst>
                  <a:ext uri="{28A0092B-C50C-407E-A947-70E740481C1C}">
                    <a14:useLocalDpi xmlns:a14="http://schemas.microsoft.com/office/drawing/2010/main"/>
                  </a:ext>
                </a:extLst>
              </a:blip>
              <a:srcRect/>
              <a:stretch/>
            </p:blipFill>
            <p:spPr>
              <a:xfrm>
                <a:off x="3051698" y="829815"/>
                <a:ext cx="632392" cy="632392"/>
              </a:xfrm>
              <a:prstGeom prst="rect">
                <a:avLst/>
              </a:prstGeom>
            </p:spPr>
          </p:pic>
          <p:sp>
            <p:nvSpPr>
              <p:cNvPr id="194" name="TextBox 121">
                <a:extLst>
                  <a:ext uri="{FF2B5EF4-FFF2-40B4-BE49-F238E27FC236}">
                    <a16:creationId xmlns:a16="http://schemas.microsoft.com/office/drawing/2014/main" id="{3F630F45-ECCA-4964-9F32-BB4F501139A2}"/>
                  </a:ext>
                </a:extLst>
              </p:cNvPr>
              <p:cNvSpPr txBox="1"/>
              <p:nvPr/>
            </p:nvSpPr>
            <p:spPr>
              <a:xfrm>
                <a:off x="2772866" y="1656885"/>
                <a:ext cx="1287105"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err="1">
                    <a:solidFill>
                      <a:prstClr val="white"/>
                    </a:solidFill>
                    <a:latin typeface="Verdana"/>
                  </a:rPr>
                  <a:t>NVMe</a:t>
                </a:r>
                <a:r>
                  <a:rPr lang="en-US" sz="900" b="1">
                    <a:solidFill>
                      <a:prstClr val="white"/>
                    </a:solidFill>
                    <a:latin typeface="Verdana"/>
                  </a:rPr>
                  <a:t>™-</a:t>
                </a:r>
                <a:r>
                  <a:rPr lang="en-US" sz="900" b="1" err="1">
                    <a:solidFill>
                      <a:prstClr val="white"/>
                    </a:solidFill>
                    <a:latin typeface="Verdana"/>
                  </a:rPr>
                  <a:t>oF</a:t>
                </a:r>
                <a:r>
                  <a:rPr lang="en-US" sz="900" b="1">
                    <a:solidFill>
                      <a:prstClr val="white"/>
                    </a:solidFill>
                    <a:latin typeface="Verdana"/>
                  </a:rPr>
                  <a:t>*</a:t>
                </a:r>
                <a:br>
                  <a:rPr lang="en-US" sz="900" b="1">
                    <a:solidFill>
                      <a:prstClr val="white"/>
                    </a:solidFill>
                    <a:latin typeface="Verdana"/>
                  </a:rPr>
                </a:br>
                <a:r>
                  <a:rPr lang="en-US" sz="900" b="1">
                    <a:solidFill>
                      <a:prstClr val="white"/>
                    </a:solidFill>
                    <a:latin typeface="Verdana"/>
                  </a:rPr>
                  <a:t>Bridge ASIC</a:t>
                </a:r>
              </a:p>
            </p:txBody>
          </p:sp>
        </p:grpSp>
        <p:pic>
          <p:nvPicPr>
            <p:cNvPr id="190" name="Picture 189">
              <a:extLst>
                <a:ext uri="{FF2B5EF4-FFF2-40B4-BE49-F238E27FC236}">
                  <a16:creationId xmlns:a16="http://schemas.microsoft.com/office/drawing/2014/main" id="{5848B5A3-3EEE-49CA-9CAF-D618FDB88714}"/>
                </a:ext>
              </a:extLst>
            </p:cNvPr>
            <p:cNvPicPr>
              <a:picLocks noChangeAspect="1"/>
            </p:cNvPicPr>
            <p:nvPr/>
          </p:nvPicPr>
          <p:blipFill>
            <a:blip r:embed="rId39" cstate="print">
              <a:extLst>
                <a:ext uri="{28A0092B-C50C-407E-A947-70E740481C1C}">
                  <a14:useLocalDpi xmlns:a14="http://schemas.microsoft.com/office/drawing/2010/main"/>
                </a:ext>
              </a:extLst>
            </a:blip>
            <a:srcRect/>
            <a:stretch/>
          </p:blipFill>
          <p:spPr>
            <a:xfrm>
              <a:off x="8213236" y="4852866"/>
              <a:ext cx="861017" cy="456211"/>
            </a:xfrm>
            <a:prstGeom prst="rect">
              <a:avLst/>
            </a:prstGeom>
          </p:spPr>
        </p:pic>
        <p:sp>
          <p:nvSpPr>
            <p:cNvPr id="191" name="TextBox 125">
              <a:extLst>
                <a:ext uri="{FF2B5EF4-FFF2-40B4-BE49-F238E27FC236}">
                  <a16:creationId xmlns:a16="http://schemas.microsoft.com/office/drawing/2014/main" id="{F2BAF69C-47B6-4314-A737-8863199C853D}"/>
                </a:ext>
              </a:extLst>
            </p:cNvPr>
            <p:cNvSpPr txBox="1"/>
            <p:nvPr/>
          </p:nvSpPr>
          <p:spPr>
            <a:xfrm>
              <a:off x="7852692" y="5431321"/>
              <a:ext cx="1549997"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err="1">
                  <a:solidFill>
                    <a:prstClr val="white"/>
                  </a:solidFill>
                  <a:latin typeface="Verdana"/>
                  <a:ea typeface="Century Gothic" charset="0"/>
                  <a:cs typeface="Century Gothic" charset="0"/>
                </a:rPr>
                <a:t>NVMe</a:t>
              </a:r>
              <a:r>
                <a:rPr lang="en-US" sz="900" b="1">
                  <a:solidFill>
                    <a:prstClr val="white"/>
                  </a:solidFill>
                  <a:latin typeface="Verdana"/>
                  <a:ea typeface="Century Gothic" charset="0"/>
                  <a:cs typeface="Century Gothic" charset="0"/>
                </a:rPr>
                <a:t>™-</a:t>
              </a:r>
              <a:r>
                <a:rPr lang="en-US" sz="900" b="1" err="1">
                  <a:solidFill>
                    <a:prstClr val="white"/>
                  </a:solidFill>
                  <a:latin typeface="Verdana"/>
                  <a:ea typeface="Century Gothic" charset="0"/>
                  <a:cs typeface="Century Gothic" charset="0"/>
                </a:rPr>
                <a:t>oF</a:t>
              </a:r>
              <a:endParaRPr lang="en-US" sz="900" b="1">
                <a:solidFill>
                  <a:prstClr val="white"/>
                </a:solidFill>
                <a:latin typeface="Verdana"/>
                <a:ea typeface="Century Gothic" charset="0"/>
                <a:cs typeface="Century Gothic" charset="0"/>
              </a:endParaRPr>
            </a:p>
            <a:p>
              <a:pPr algn="ctr" defTabSz="685800">
                <a:defRPr/>
              </a:pPr>
              <a:r>
                <a:rPr lang="en-US" sz="900" b="1">
                  <a:solidFill>
                    <a:prstClr val="white"/>
                  </a:solidFill>
                  <a:latin typeface="Verdana"/>
                  <a:ea typeface="Century Gothic" charset="0"/>
                  <a:cs typeface="Century Gothic" charset="0"/>
                </a:rPr>
                <a:t>Bridge Adapter</a:t>
              </a:r>
            </a:p>
          </p:txBody>
        </p:sp>
        <p:sp>
          <p:nvSpPr>
            <p:cNvPr id="192" name="TextBox 126">
              <a:extLst>
                <a:ext uri="{FF2B5EF4-FFF2-40B4-BE49-F238E27FC236}">
                  <a16:creationId xmlns:a16="http://schemas.microsoft.com/office/drawing/2014/main" id="{7E5C9E8B-806B-40D9-ABEB-C8802AC1634C}"/>
                </a:ext>
              </a:extLst>
            </p:cNvPr>
            <p:cNvSpPr txBox="1"/>
            <p:nvPr/>
          </p:nvSpPr>
          <p:spPr>
            <a:xfrm>
              <a:off x="401800" y="6014659"/>
              <a:ext cx="5751139" cy="16927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825">
                  <a:solidFill>
                    <a:prstClr val="white"/>
                  </a:solidFill>
                  <a:latin typeface="Calibri"/>
                  <a:cs typeface="Verdana" panose="020B0604030504040204" pitchFamily="34" charset="0"/>
                </a:rPr>
                <a:t>*</a:t>
              </a:r>
              <a:r>
                <a:rPr lang="en-US" sz="825" err="1">
                  <a:solidFill>
                    <a:prstClr val="white"/>
                  </a:solidFill>
                  <a:latin typeface="Calibri"/>
                  <a:cs typeface="Verdana" panose="020B0604030504040204" pitchFamily="34" charset="0"/>
                </a:rPr>
                <a:t>NVMe</a:t>
              </a:r>
              <a:r>
                <a:rPr lang="en-US" sz="825">
                  <a:solidFill>
                    <a:prstClr val="white"/>
                  </a:solidFill>
                  <a:latin typeface="Calibri"/>
                  <a:cs typeface="Verdana" panose="020B0604030504040204" pitchFamily="34" charset="0"/>
                </a:rPr>
                <a:t>™-</a:t>
              </a:r>
              <a:r>
                <a:rPr lang="en-US" sz="825" err="1">
                  <a:solidFill>
                    <a:prstClr val="white"/>
                  </a:solidFill>
                  <a:latin typeface="Calibri"/>
                  <a:cs typeface="Verdana" panose="020B0604030504040204" pitchFamily="34" charset="0"/>
                </a:rPr>
                <a:t>oF</a:t>
              </a:r>
              <a:r>
                <a:rPr lang="en-US" sz="825">
                  <a:solidFill>
                    <a:prstClr val="white"/>
                  </a:solidFill>
                  <a:latin typeface="Calibri"/>
                  <a:cs typeface="Verdana" panose="020B0604030504040204" pitchFamily="34" charset="0"/>
                </a:rPr>
                <a:t> = </a:t>
              </a:r>
              <a:r>
                <a:rPr lang="en-US" sz="825" err="1">
                  <a:solidFill>
                    <a:prstClr val="white"/>
                  </a:solidFill>
                  <a:latin typeface="Calibri"/>
                  <a:cs typeface="Verdana" panose="020B0604030504040204" pitchFamily="34" charset="0"/>
                </a:rPr>
                <a:t>NVMe</a:t>
              </a:r>
              <a:r>
                <a:rPr lang="en-US" sz="825">
                  <a:solidFill>
                    <a:prstClr val="white"/>
                  </a:solidFill>
                  <a:latin typeface="Calibri"/>
                  <a:cs typeface="Verdana" panose="020B0604030504040204" pitchFamily="34" charset="0"/>
                </a:rPr>
                <a:t> over fabric</a:t>
              </a:r>
            </a:p>
          </p:txBody>
        </p:sp>
      </p:grpSp>
      <p:grpSp>
        <p:nvGrpSpPr>
          <p:cNvPr id="203" name="Group 202">
            <a:extLst>
              <a:ext uri="{FF2B5EF4-FFF2-40B4-BE49-F238E27FC236}">
                <a16:creationId xmlns:a16="http://schemas.microsoft.com/office/drawing/2014/main" id="{85B6A433-12E7-44E2-8946-D886E266BEDB}"/>
              </a:ext>
            </a:extLst>
          </p:cNvPr>
          <p:cNvGrpSpPr/>
          <p:nvPr/>
        </p:nvGrpSpPr>
        <p:grpSpPr>
          <a:xfrm>
            <a:off x="4427113" y="1989731"/>
            <a:ext cx="1579883" cy="708934"/>
            <a:chOff x="1039842" y="1955625"/>
            <a:chExt cx="5983998" cy="2685172"/>
          </a:xfrm>
        </p:grpSpPr>
        <p:pic>
          <p:nvPicPr>
            <p:cNvPr id="204" name="Picture 203">
              <a:extLst>
                <a:ext uri="{FF2B5EF4-FFF2-40B4-BE49-F238E27FC236}">
                  <a16:creationId xmlns:a16="http://schemas.microsoft.com/office/drawing/2014/main" id="{56B493F7-F944-4A6B-990D-B944782F9806}"/>
                </a:ext>
              </a:extLst>
            </p:cNvPr>
            <p:cNvPicPr>
              <a:picLocks noChangeAspect="1"/>
            </p:cNvPicPr>
            <p:nvPr/>
          </p:nvPicPr>
          <p:blipFill>
            <a:blip r:embed="rId40" cstate="print">
              <a:extLst>
                <a:ext uri="{28A0092B-C50C-407E-A947-70E740481C1C}">
                  <a14:useLocalDpi xmlns:a14="http://schemas.microsoft.com/office/drawing/2010/main"/>
                </a:ext>
              </a:extLst>
            </a:blip>
            <a:stretch>
              <a:fillRect/>
            </a:stretch>
          </p:blipFill>
          <p:spPr>
            <a:xfrm>
              <a:off x="1039842" y="1955629"/>
              <a:ext cx="1811301" cy="2473722"/>
            </a:xfrm>
            <a:prstGeom prst="rect">
              <a:avLst/>
            </a:prstGeom>
          </p:spPr>
        </p:pic>
        <p:pic>
          <p:nvPicPr>
            <p:cNvPr id="205" name="Picture 204">
              <a:extLst>
                <a:ext uri="{FF2B5EF4-FFF2-40B4-BE49-F238E27FC236}">
                  <a16:creationId xmlns:a16="http://schemas.microsoft.com/office/drawing/2014/main" id="{27ED0456-1D6F-43A5-B894-5DEC1CAFD6A6}"/>
                </a:ext>
              </a:extLst>
            </p:cNvPr>
            <p:cNvPicPr>
              <a:picLocks noChangeAspect="1"/>
            </p:cNvPicPr>
            <p:nvPr/>
          </p:nvPicPr>
          <p:blipFill>
            <a:blip r:embed="rId41" cstate="print">
              <a:extLst>
                <a:ext uri="{28A0092B-C50C-407E-A947-70E740481C1C}">
                  <a14:useLocalDpi xmlns:a14="http://schemas.microsoft.com/office/drawing/2010/main"/>
                </a:ext>
              </a:extLst>
            </a:blip>
            <a:stretch>
              <a:fillRect/>
            </a:stretch>
          </p:blipFill>
          <p:spPr>
            <a:xfrm>
              <a:off x="2382254" y="1989026"/>
              <a:ext cx="1839136" cy="2511736"/>
            </a:xfrm>
            <a:prstGeom prst="rect">
              <a:avLst/>
            </a:prstGeom>
          </p:spPr>
        </p:pic>
        <p:pic>
          <p:nvPicPr>
            <p:cNvPr id="206" name="Picture 205">
              <a:extLst>
                <a:ext uri="{FF2B5EF4-FFF2-40B4-BE49-F238E27FC236}">
                  <a16:creationId xmlns:a16="http://schemas.microsoft.com/office/drawing/2014/main" id="{08E651D9-DB42-4E89-8C7A-6DE0DA899F87}"/>
                </a:ext>
              </a:extLst>
            </p:cNvPr>
            <p:cNvPicPr>
              <a:picLocks noChangeAspect="1"/>
            </p:cNvPicPr>
            <p:nvPr/>
          </p:nvPicPr>
          <p:blipFill>
            <a:blip r:embed="rId42" cstate="print">
              <a:extLst>
                <a:ext uri="{28A0092B-C50C-407E-A947-70E740481C1C}">
                  <a14:useLocalDpi xmlns:a14="http://schemas.microsoft.com/office/drawing/2010/main"/>
                </a:ext>
              </a:extLst>
            </a:blip>
            <a:stretch>
              <a:fillRect/>
            </a:stretch>
          </p:blipFill>
          <p:spPr>
            <a:xfrm>
              <a:off x="3678344" y="1955630"/>
              <a:ext cx="1922880" cy="2626111"/>
            </a:xfrm>
            <a:prstGeom prst="rect">
              <a:avLst/>
            </a:prstGeom>
          </p:spPr>
        </p:pic>
        <p:pic>
          <p:nvPicPr>
            <p:cNvPr id="207" name="Picture 206">
              <a:extLst>
                <a:ext uri="{FF2B5EF4-FFF2-40B4-BE49-F238E27FC236}">
                  <a16:creationId xmlns:a16="http://schemas.microsoft.com/office/drawing/2014/main" id="{7E452DB7-089D-43A1-AC5E-379CAC87C172}"/>
                </a:ext>
              </a:extLst>
            </p:cNvPr>
            <p:cNvPicPr>
              <a:picLocks noChangeAspect="1"/>
            </p:cNvPicPr>
            <p:nvPr/>
          </p:nvPicPr>
          <p:blipFill>
            <a:blip r:embed="rId43" cstate="print">
              <a:extLst>
                <a:ext uri="{28A0092B-C50C-407E-A947-70E740481C1C}">
                  <a14:useLocalDpi xmlns:a14="http://schemas.microsoft.com/office/drawing/2010/main"/>
                </a:ext>
              </a:extLst>
            </a:blip>
            <a:stretch>
              <a:fillRect/>
            </a:stretch>
          </p:blipFill>
          <p:spPr>
            <a:xfrm>
              <a:off x="5058478" y="1955625"/>
              <a:ext cx="1965362" cy="2685172"/>
            </a:xfrm>
            <a:prstGeom prst="rect">
              <a:avLst/>
            </a:prstGeom>
          </p:spPr>
        </p:pic>
      </p:grpSp>
    </p:spTree>
    <p:custDataLst>
      <p:tags r:id="rId1"/>
    </p:custDataLst>
    <p:extLst>
      <p:ext uri="{BB962C8B-B14F-4D97-AF65-F5344CB8AC3E}">
        <p14:creationId xmlns:p14="http://schemas.microsoft.com/office/powerpoint/2010/main" val="308915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4"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1475" y="2143500"/>
            <a:ext cx="8401050" cy="428250"/>
          </a:xfrm>
        </p:spPr>
        <p:txBody>
          <a:bodyPr vert="horz" lIns="0" tIns="0" rIns="0" bIns="0" rtlCol="0" anchor="t" anchorCtr="0">
            <a:noAutofit/>
          </a:bodyPr>
          <a:lstStyle/>
          <a:p>
            <a:pPr algn="ctr"/>
            <a:r>
              <a:rPr lang="en-GB" sz="3300">
                <a:solidFill>
                  <a:schemeClr val="bg1"/>
                </a:solidFill>
              </a:rPr>
              <a:t>Why </a:t>
            </a:r>
            <a:r>
              <a:rPr lang="en-GB" sz="3300" err="1">
                <a:solidFill>
                  <a:schemeClr val="bg1"/>
                </a:solidFill>
              </a:rPr>
              <a:t>NVMe</a:t>
            </a:r>
            <a:r>
              <a:rPr lang="en-GB" sz="3300">
                <a:solidFill>
                  <a:schemeClr val="bg1"/>
                </a:solidFill>
              </a:rPr>
              <a:t>?</a:t>
            </a:r>
          </a:p>
        </p:txBody>
      </p:sp>
    </p:spTree>
    <p:custDataLst>
      <p:tags r:id="rId1"/>
    </p:custDataLst>
    <p:extLst>
      <p:ext uri="{BB962C8B-B14F-4D97-AF65-F5344CB8AC3E}">
        <p14:creationId xmlns:p14="http://schemas.microsoft.com/office/powerpoint/2010/main" val="779127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Why </a:t>
            </a:r>
            <a:r>
              <a:rPr lang="en-US" altLang="zh-CN" err="1"/>
              <a:t>NVMe</a:t>
            </a:r>
            <a:r>
              <a:rPr lang="en-US" altLang="zh-CN"/>
              <a:t>?</a:t>
            </a:r>
            <a:endParaRPr lang="en-US"/>
          </a:p>
        </p:txBody>
      </p:sp>
      <p:pic>
        <p:nvPicPr>
          <p:cNvPr id="11" name="How NVMe Enables Data to Thrive">
            <a:hlinkClick r:id="" action="ppaction://media"/>
            <a:extLst>
              <a:ext uri="{FF2B5EF4-FFF2-40B4-BE49-F238E27FC236}">
                <a16:creationId xmlns:a16="http://schemas.microsoft.com/office/drawing/2014/main" id="{9129A547-F225-4185-BA6A-0FA49507123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193602" y="671513"/>
            <a:ext cx="6756797" cy="3800475"/>
          </a:xfrm>
        </p:spPr>
      </p:pic>
      <p:sp>
        <p:nvSpPr>
          <p:cNvPr id="5" name="TextBox 4">
            <a:extLst>
              <a:ext uri="{FF2B5EF4-FFF2-40B4-BE49-F238E27FC236}">
                <a16:creationId xmlns:a16="http://schemas.microsoft.com/office/drawing/2014/main" id="{C55DDEEF-E368-418F-82AA-8DA9D8DA9B51}"/>
              </a:ext>
            </a:extLst>
          </p:cNvPr>
          <p:cNvSpPr txBox="1"/>
          <p:nvPr/>
        </p:nvSpPr>
        <p:spPr>
          <a:xfrm>
            <a:off x="2286571" y="4471987"/>
            <a:ext cx="4570857" cy="300082"/>
          </a:xfrm>
          <a:prstGeom prst="rect">
            <a:avLst/>
          </a:prstGeom>
          <a:noFill/>
        </p:spPr>
        <p:txBody>
          <a:bodyPr wrap="square">
            <a:spAutoFit/>
          </a:bodyPr>
          <a:lstStyle/>
          <a:p>
            <a:pPr algn="ctr" defTabSz="685800"/>
            <a:r>
              <a:rPr lang="en-US" sz="1350">
                <a:solidFill>
                  <a:prstClr val="black"/>
                </a:solidFill>
                <a:latin typeface="Calibri"/>
              </a:rPr>
              <a:t>https://youtu.be/YI958-xi54k</a:t>
            </a:r>
          </a:p>
        </p:txBody>
      </p:sp>
    </p:spTree>
    <p:extLst>
      <p:ext uri="{BB962C8B-B14F-4D97-AF65-F5344CB8AC3E}">
        <p14:creationId xmlns:p14="http://schemas.microsoft.com/office/powerpoint/2010/main" val="1816827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47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fullScrn="1">
              <p:cMediaNode vol="80000">
                <p:cTn id="12" fill="hold" display="0">
                  <p:stCondLst>
                    <p:cond delay="indefinite"/>
                  </p:stCondLst>
                </p:cTn>
                <p:tgtEl>
                  <p:spTgt spid="11"/>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00050" y="143250"/>
            <a:ext cx="8401050" cy="428250"/>
          </a:xfrm>
        </p:spPr>
        <p:txBody>
          <a:bodyPr/>
          <a:lstStyle/>
          <a:p>
            <a:r>
              <a:rPr lang="en-US" altLang="zh-CN"/>
              <a:t>Why </a:t>
            </a:r>
            <a:r>
              <a:rPr lang="en-US" altLang="zh-CN" err="1"/>
              <a:t>NVMe</a:t>
            </a:r>
            <a:r>
              <a:rPr lang="en-US" altLang="zh-CN"/>
              <a:t>?</a:t>
            </a:r>
            <a:endParaRPr lang="en-US"/>
          </a:p>
        </p:txBody>
      </p:sp>
      <p:grpSp>
        <p:nvGrpSpPr>
          <p:cNvPr id="9" name="Group 8"/>
          <p:cNvGrpSpPr/>
          <p:nvPr/>
        </p:nvGrpSpPr>
        <p:grpSpPr>
          <a:xfrm>
            <a:off x="3968029" y="793931"/>
            <a:ext cx="1304144" cy="1304144"/>
            <a:chOff x="2585803" y="2338466"/>
            <a:chExt cx="1738859" cy="1738859"/>
          </a:xfrm>
        </p:grpSpPr>
        <p:sp>
          <p:nvSpPr>
            <p:cNvPr id="8" name="Rounded Rectangle 7"/>
            <p:cNvSpPr/>
            <p:nvPr/>
          </p:nvSpPr>
          <p:spPr>
            <a:xfrm>
              <a:off x="2585803" y="2338466"/>
              <a:ext cx="1738859" cy="1738859"/>
            </a:xfrm>
            <a:prstGeom prst="roundRect">
              <a:avLst/>
            </a:prstGeom>
            <a:solidFill>
              <a:schemeClr val="tx1">
                <a:lumMod val="85000"/>
                <a:lumOff val="1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7" name="Rectangle 6"/>
            <p:cNvSpPr/>
            <p:nvPr/>
          </p:nvSpPr>
          <p:spPr>
            <a:xfrm>
              <a:off x="2904343" y="2657006"/>
              <a:ext cx="1101777" cy="1101777"/>
            </a:xfrm>
            <a:prstGeom prst="rect">
              <a:avLst/>
            </a:prstGeom>
            <a:gradFill flip="none" rotWithShape="1">
              <a:gsLst>
                <a:gs pos="0">
                  <a:schemeClr val="bg2">
                    <a:lumMod val="65000"/>
                    <a:tint val="66000"/>
                    <a:satMod val="160000"/>
                  </a:schemeClr>
                </a:gs>
                <a:gs pos="50000">
                  <a:schemeClr val="bg2">
                    <a:lumMod val="65000"/>
                    <a:tint val="44500"/>
                    <a:satMod val="160000"/>
                  </a:schemeClr>
                </a:gs>
                <a:gs pos="100000">
                  <a:schemeClr val="bg2">
                    <a:lumMod val="65000"/>
                    <a:tint val="23500"/>
                    <a:satMod val="160000"/>
                  </a:schemeClr>
                </a:gs>
              </a:gsLst>
              <a:lin ang="2700000" scaled="1"/>
              <a:tileRect/>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sz="1350">
                  <a:solidFill>
                    <a:prstClr val="black"/>
                  </a:solidFill>
                  <a:latin typeface="Calibri"/>
                </a:rPr>
                <a:t>CPU</a:t>
              </a:r>
            </a:p>
          </p:txBody>
        </p:sp>
      </p:grpSp>
      <p:grpSp>
        <p:nvGrpSpPr>
          <p:cNvPr id="14" name="Group 13"/>
          <p:cNvGrpSpPr/>
          <p:nvPr/>
        </p:nvGrpSpPr>
        <p:grpSpPr>
          <a:xfrm>
            <a:off x="461176" y="720068"/>
            <a:ext cx="1217717" cy="1838171"/>
            <a:chOff x="2585803" y="2338466"/>
            <a:chExt cx="1738859" cy="1738859"/>
          </a:xfrm>
        </p:grpSpPr>
        <p:sp>
          <p:nvSpPr>
            <p:cNvPr id="15" name="Rounded Rectangle 14"/>
            <p:cNvSpPr/>
            <p:nvPr/>
          </p:nvSpPr>
          <p:spPr>
            <a:xfrm>
              <a:off x="2585803" y="2338466"/>
              <a:ext cx="1738859" cy="1738859"/>
            </a:xfrm>
            <a:prstGeom prst="roundRect">
              <a:avLst/>
            </a:prstGeom>
            <a:solidFill>
              <a:schemeClr val="accent1">
                <a:lumMod val="75000"/>
              </a:schemeClr>
            </a:solidFill>
            <a:ln>
              <a:solidFill>
                <a:schemeClr val="accent3">
                  <a:lumMod val="40000"/>
                  <a:lumOff val="60000"/>
                </a:schemeClr>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16" name="Rectangle 15"/>
            <p:cNvSpPr/>
            <p:nvPr/>
          </p:nvSpPr>
          <p:spPr>
            <a:xfrm>
              <a:off x="2904343" y="2657006"/>
              <a:ext cx="1101777" cy="1101777"/>
            </a:xfrm>
            <a:prstGeom prst="rect">
              <a:avLst/>
            </a:prstGeom>
            <a:gradFill flip="none" rotWithShape="1">
              <a:gsLst>
                <a:gs pos="0">
                  <a:schemeClr val="bg2">
                    <a:lumMod val="65000"/>
                    <a:tint val="66000"/>
                    <a:satMod val="160000"/>
                  </a:schemeClr>
                </a:gs>
                <a:gs pos="50000">
                  <a:schemeClr val="bg2">
                    <a:lumMod val="65000"/>
                    <a:tint val="44500"/>
                    <a:satMod val="160000"/>
                  </a:schemeClr>
                </a:gs>
                <a:gs pos="100000">
                  <a:schemeClr val="bg2">
                    <a:lumMod val="65000"/>
                    <a:tint val="23500"/>
                    <a:satMod val="160000"/>
                  </a:schemeClr>
                </a:gs>
              </a:gsLst>
              <a:lin ang="2700000" scaled="1"/>
              <a:tileRect/>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sz="1350">
                  <a:solidFill>
                    <a:prstClr val="black"/>
                  </a:solidFill>
                  <a:latin typeface="Calibri"/>
                </a:rPr>
                <a:t>SATA SSD</a:t>
              </a:r>
            </a:p>
          </p:txBody>
        </p:sp>
      </p:grpSp>
      <p:grpSp>
        <p:nvGrpSpPr>
          <p:cNvPr id="17" name="Group 16"/>
          <p:cNvGrpSpPr/>
          <p:nvPr/>
        </p:nvGrpSpPr>
        <p:grpSpPr>
          <a:xfrm>
            <a:off x="7653908" y="720068"/>
            <a:ext cx="1217717" cy="1838171"/>
            <a:chOff x="2593073" y="2382801"/>
            <a:chExt cx="1738859" cy="1738859"/>
          </a:xfrm>
        </p:grpSpPr>
        <p:sp>
          <p:nvSpPr>
            <p:cNvPr id="18" name="Rounded Rectangle 17"/>
            <p:cNvSpPr/>
            <p:nvPr/>
          </p:nvSpPr>
          <p:spPr>
            <a:xfrm>
              <a:off x="2593073" y="2382801"/>
              <a:ext cx="1738859" cy="1738859"/>
            </a:xfrm>
            <a:prstGeom prst="roundRect">
              <a:avLst/>
            </a:prstGeom>
            <a:solidFill>
              <a:schemeClr val="accent1">
                <a:lumMod val="75000"/>
              </a:schemeClr>
            </a:solidFill>
            <a:ln>
              <a:solidFill>
                <a:schemeClr val="accent3">
                  <a:lumMod val="40000"/>
                  <a:lumOff val="60000"/>
                </a:schemeClr>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19" name="Rectangle 18"/>
            <p:cNvSpPr/>
            <p:nvPr/>
          </p:nvSpPr>
          <p:spPr>
            <a:xfrm>
              <a:off x="2904343" y="2657006"/>
              <a:ext cx="1101777" cy="1101777"/>
            </a:xfrm>
            <a:prstGeom prst="rect">
              <a:avLst/>
            </a:prstGeom>
            <a:gradFill flip="none" rotWithShape="1">
              <a:gsLst>
                <a:gs pos="0">
                  <a:schemeClr val="bg2">
                    <a:lumMod val="65000"/>
                    <a:tint val="66000"/>
                    <a:satMod val="160000"/>
                  </a:schemeClr>
                </a:gs>
                <a:gs pos="50000">
                  <a:schemeClr val="bg2">
                    <a:lumMod val="65000"/>
                    <a:tint val="44500"/>
                    <a:satMod val="160000"/>
                  </a:schemeClr>
                </a:gs>
                <a:gs pos="100000">
                  <a:schemeClr val="bg2">
                    <a:lumMod val="65000"/>
                    <a:tint val="23500"/>
                    <a:satMod val="160000"/>
                  </a:schemeClr>
                </a:gs>
              </a:gsLst>
              <a:lin ang="2700000" scaled="1"/>
              <a:tileRect/>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sz="1350">
                  <a:solidFill>
                    <a:prstClr val="black"/>
                  </a:solidFill>
                  <a:latin typeface="Calibri"/>
                </a:rPr>
                <a:t>SAS</a:t>
              </a:r>
            </a:p>
            <a:p>
              <a:pPr algn="ctr" defTabSz="685800"/>
              <a:r>
                <a:rPr lang="en-US" sz="1350">
                  <a:solidFill>
                    <a:prstClr val="black"/>
                  </a:solidFill>
                  <a:latin typeface="Calibri"/>
                </a:rPr>
                <a:t>SSD</a:t>
              </a:r>
            </a:p>
          </p:txBody>
        </p:sp>
      </p:grpSp>
      <p:grpSp>
        <p:nvGrpSpPr>
          <p:cNvPr id="20" name="Group 19"/>
          <p:cNvGrpSpPr/>
          <p:nvPr/>
        </p:nvGrpSpPr>
        <p:grpSpPr>
          <a:xfrm>
            <a:off x="4011241" y="2825641"/>
            <a:ext cx="1217717" cy="1838171"/>
            <a:chOff x="2585803" y="2338466"/>
            <a:chExt cx="1738859" cy="1738859"/>
          </a:xfrm>
        </p:grpSpPr>
        <p:sp>
          <p:nvSpPr>
            <p:cNvPr id="21" name="Rounded Rectangle 20"/>
            <p:cNvSpPr/>
            <p:nvPr/>
          </p:nvSpPr>
          <p:spPr>
            <a:xfrm>
              <a:off x="2585803" y="2338466"/>
              <a:ext cx="1738859" cy="1738859"/>
            </a:xfrm>
            <a:prstGeom prst="roundRect">
              <a:avLst/>
            </a:prstGeom>
            <a:solidFill>
              <a:schemeClr val="accent1">
                <a:lumMod val="75000"/>
              </a:schemeClr>
            </a:solidFill>
            <a:ln>
              <a:solidFill>
                <a:schemeClr val="accent3">
                  <a:lumMod val="40000"/>
                  <a:lumOff val="60000"/>
                </a:schemeClr>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2" name="Rectangle 21"/>
            <p:cNvSpPr/>
            <p:nvPr/>
          </p:nvSpPr>
          <p:spPr>
            <a:xfrm>
              <a:off x="2904343" y="2657006"/>
              <a:ext cx="1101777" cy="1101777"/>
            </a:xfrm>
            <a:prstGeom prst="rect">
              <a:avLst/>
            </a:prstGeom>
            <a:gradFill flip="none" rotWithShape="1">
              <a:gsLst>
                <a:gs pos="0">
                  <a:schemeClr val="bg2">
                    <a:lumMod val="65000"/>
                    <a:tint val="66000"/>
                    <a:satMod val="160000"/>
                  </a:schemeClr>
                </a:gs>
                <a:gs pos="50000">
                  <a:schemeClr val="bg2">
                    <a:lumMod val="65000"/>
                    <a:tint val="44500"/>
                    <a:satMod val="160000"/>
                  </a:schemeClr>
                </a:gs>
                <a:gs pos="100000">
                  <a:schemeClr val="bg2">
                    <a:lumMod val="65000"/>
                    <a:tint val="23500"/>
                    <a:satMod val="160000"/>
                  </a:schemeClr>
                </a:gs>
              </a:gsLst>
              <a:lin ang="2700000" scaled="1"/>
              <a:tileRect/>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sz="1350" err="1">
                  <a:solidFill>
                    <a:prstClr val="black"/>
                  </a:solidFill>
                  <a:latin typeface="Calibri"/>
                </a:rPr>
                <a:t>NVMe</a:t>
              </a:r>
              <a:endParaRPr lang="en-US" sz="1350">
                <a:solidFill>
                  <a:prstClr val="black"/>
                </a:solidFill>
                <a:latin typeface="Calibri"/>
              </a:endParaRPr>
            </a:p>
            <a:p>
              <a:pPr algn="ctr" defTabSz="685800"/>
              <a:r>
                <a:rPr lang="en-US" sz="1350">
                  <a:solidFill>
                    <a:prstClr val="black"/>
                  </a:solidFill>
                  <a:latin typeface="Calibri"/>
                </a:rPr>
                <a:t>SSD</a:t>
              </a:r>
            </a:p>
          </p:txBody>
        </p:sp>
      </p:grpSp>
      <p:grpSp>
        <p:nvGrpSpPr>
          <p:cNvPr id="23" name="Group 22"/>
          <p:cNvGrpSpPr/>
          <p:nvPr/>
        </p:nvGrpSpPr>
        <p:grpSpPr>
          <a:xfrm>
            <a:off x="4069360" y="2110935"/>
            <a:ext cx="1101476" cy="698641"/>
            <a:chOff x="5071336" y="2949832"/>
            <a:chExt cx="1468634" cy="931521"/>
          </a:xfrm>
        </p:grpSpPr>
        <p:sp>
          <p:nvSpPr>
            <p:cNvPr id="11" name="Left-Right Arrow 10"/>
            <p:cNvSpPr/>
            <p:nvPr/>
          </p:nvSpPr>
          <p:spPr>
            <a:xfrm rot="16200000">
              <a:off x="4868628" y="3342755"/>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4" name="Left-Right Arrow 23"/>
            <p:cNvSpPr/>
            <p:nvPr/>
          </p:nvSpPr>
          <p:spPr>
            <a:xfrm rot="16200000">
              <a:off x="5043057" y="3347746"/>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5" name="Left-Right Arrow 24"/>
            <p:cNvSpPr/>
            <p:nvPr/>
          </p:nvSpPr>
          <p:spPr>
            <a:xfrm rot="16200000">
              <a:off x="5233271" y="3347746"/>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6" name="Left-Right Arrow 25"/>
            <p:cNvSpPr/>
            <p:nvPr/>
          </p:nvSpPr>
          <p:spPr>
            <a:xfrm rot="16200000">
              <a:off x="5423485" y="3342755"/>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7" name="Left-Right Arrow 26"/>
            <p:cNvSpPr/>
            <p:nvPr/>
          </p:nvSpPr>
          <p:spPr>
            <a:xfrm rot="16200000">
              <a:off x="5613699" y="3342755"/>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8" name="Left-Right Arrow 27"/>
            <p:cNvSpPr/>
            <p:nvPr/>
          </p:nvSpPr>
          <p:spPr>
            <a:xfrm rot="16200000">
              <a:off x="5806025" y="3342755"/>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9" name="Left-Right Arrow 28"/>
            <p:cNvSpPr/>
            <p:nvPr/>
          </p:nvSpPr>
          <p:spPr>
            <a:xfrm rot="16200000">
              <a:off x="6007249" y="3342754"/>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30" name="Left-Right Arrow 29"/>
            <p:cNvSpPr/>
            <p:nvPr/>
          </p:nvSpPr>
          <p:spPr>
            <a:xfrm rot="16200000">
              <a:off x="4678414" y="3348632"/>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grpSp>
      <p:grpSp>
        <p:nvGrpSpPr>
          <p:cNvPr id="35" name="Group 34"/>
          <p:cNvGrpSpPr/>
          <p:nvPr/>
        </p:nvGrpSpPr>
        <p:grpSpPr>
          <a:xfrm>
            <a:off x="2153472" y="878535"/>
            <a:ext cx="1339637" cy="980636"/>
            <a:chOff x="2585803" y="2338466"/>
            <a:chExt cx="1738859" cy="1738859"/>
          </a:xfrm>
        </p:grpSpPr>
        <p:sp>
          <p:nvSpPr>
            <p:cNvPr id="36" name="Rounded Rectangle 35"/>
            <p:cNvSpPr/>
            <p:nvPr/>
          </p:nvSpPr>
          <p:spPr>
            <a:xfrm>
              <a:off x="2585803" y="2338466"/>
              <a:ext cx="1738859" cy="1738859"/>
            </a:xfrm>
            <a:prstGeom prst="roundRect">
              <a:avLst/>
            </a:prstGeom>
            <a:solidFill>
              <a:schemeClr val="accent4">
                <a:lumMod val="60000"/>
                <a:lumOff val="4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37" name="Rectangle 36"/>
            <p:cNvSpPr/>
            <p:nvPr/>
          </p:nvSpPr>
          <p:spPr>
            <a:xfrm>
              <a:off x="2904343" y="2657006"/>
              <a:ext cx="1101777" cy="1101777"/>
            </a:xfrm>
            <a:prstGeom prst="rect">
              <a:avLst/>
            </a:prstGeom>
            <a:gradFill flip="none" rotWithShape="1">
              <a:gsLst>
                <a:gs pos="0">
                  <a:schemeClr val="bg2">
                    <a:lumMod val="65000"/>
                    <a:tint val="66000"/>
                    <a:satMod val="160000"/>
                  </a:schemeClr>
                </a:gs>
                <a:gs pos="50000">
                  <a:schemeClr val="bg2">
                    <a:lumMod val="65000"/>
                    <a:tint val="44500"/>
                    <a:satMod val="160000"/>
                  </a:schemeClr>
                </a:gs>
                <a:gs pos="100000">
                  <a:schemeClr val="bg2">
                    <a:lumMod val="65000"/>
                    <a:tint val="23500"/>
                    <a:satMod val="160000"/>
                  </a:schemeClr>
                </a:gs>
              </a:gsLst>
              <a:lin ang="2700000" scaled="1"/>
              <a:tileRect/>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sz="1350">
                  <a:solidFill>
                    <a:prstClr val="black"/>
                  </a:solidFill>
                  <a:latin typeface="Calibri"/>
                </a:rPr>
                <a:t>SATA Controller</a:t>
              </a:r>
            </a:p>
          </p:txBody>
        </p:sp>
      </p:grpSp>
      <p:grpSp>
        <p:nvGrpSpPr>
          <p:cNvPr id="38" name="Group 37"/>
          <p:cNvGrpSpPr/>
          <p:nvPr/>
        </p:nvGrpSpPr>
        <p:grpSpPr>
          <a:xfrm>
            <a:off x="5829645" y="878535"/>
            <a:ext cx="1339637" cy="980636"/>
            <a:chOff x="2585803" y="2338466"/>
            <a:chExt cx="1738859" cy="1738859"/>
          </a:xfrm>
        </p:grpSpPr>
        <p:sp>
          <p:nvSpPr>
            <p:cNvPr id="39" name="Rounded Rectangle 38"/>
            <p:cNvSpPr/>
            <p:nvPr/>
          </p:nvSpPr>
          <p:spPr>
            <a:xfrm>
              <a:off x="2585803" y="2338466"/>
              <a:ext cx="1738859" cy="1738859"/>
            </a:xfrm>
            <a:prstGeom prst="roundRect">
              <a:avLst/>
            </a:prstGeom>
            <a:solidFill>
              <a:schemeClr val="accent4">
                <a:lumMod val="60000"/>
                <a:lumOff val="4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40" name="Rectangle 39"/>
            <p:cNvSpPr/>
            <p:nvPr/>
          </p:nvSpPr>
          <p:spPr>
            <a:xfrm>
              <a:off x="2904343" y="2657006"/>
              <a:ext cx="1101777" cy="1101777"/>
            </a:xfrm>
            <a:prstGeom prst="rect">
              <a:avLst/>
            </a:prstGeom>
            <a:gradFill flip="none" rotWithShape="1">
              <a:gsLst>
                <a:gs pos="0">
                  <a:schemeClr val="bg2">
                    <a:lumMod val="65000"/>
                    <a:tint val="66000"/>
                    <a:satMod val="160000"/>
                  </a:schemeClr>
                </a:gs>
                <a:gs pos="50000">
                  <a:schemeClr val="bg2">
                    <a:lumMod val="65000"/>
                    <a:tint val="44500"/>
                    <a:satMod val="160000"/>
                  </a:schemeClr>
                </a:gs>
                <a:gs pos="100000">
                  <a:schemeClr val="bg2">
                    <a:lumMod val="65000"/>
                    <a:tint val="23500"/>
                    <a:satMod val="160000"/>
                  </a:schemeClr>
                </a:gs>
              </a:gsLst>
              <a:lin ang="2700000" scaled="1"/>
              <a:tileRect/>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sz="1350">
                  <a:solidFill>
                    <a:prstClr val="black"/>
                  </a:solidFill>
                  <a:latin typeface="Calibri"/>
                </a:rPr>
                <a:t>SA</a:t>
              </a:r>
              <a:r>
                <a:rPr lang="en-US" altLang="zh-CN" sz="1350">
                  <a:solidFill>
                    <a:prstClr val="black"/>
                  </a:solidFill>
                  <a:latin typeface="Calibri"/>
                </a:rPr>
                <a:t>S</a:t>
              </a:r>
              <a:r>
                <a:rPr lang="en-US" sz="1350">
                  <a:solidFill>
                    <a:prstClr val="black"/>
                  </a:solidFill>
                  <a:latin typeface="Calibri"/>
                </a:rPr>
                <a:t> Controller</a:t>
              </a:r>
            </a:p>
          </p:txBody>
        </p:sp>
      </p:grpSp>
      <p:cxnSp>
        <p:nvCxnSpPr>
          <p:cNvPr id="44" name="Straight Arrow Connector 43"/>
          <p:cNvCxnSpPr/>
          <p:nvPr/>
        </p:nvCxnSpPr>
        <p:spPr>
          <a:xfrm>
            <a:off x="1678893" y="1301413"/>
            <a:ext cx="474580" cy="0"/>
          </a:xfrm>
          <a:prstGeom prst="straightConnector1">
            <a:avLst/>
          </a:prstGeom>
          <a:ln w="47625">
            <a:solidFill>
              <a:srgbClr val="FF0000"/>
            </a:solidFill>
            <a:tailEnd type="triangl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a:off x="1674401" y="1592285"/>
            <a:ext cx="474580" cy="0"/>
          </a:xfrm>
          <a:prstGeom prst="straightConnector1">
            <a:avLst/>
          </a:prstGeom>
          <a:ln w="47625">
            <a:solidFill>
              <a:srgbClr val="FF0000"/>
            </a:solidFill>
            <a:headEnd type="triangle"/>
            <a:tailEnd type="non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p:nvPr/>
        </p:nvCxnSpPr>
        <p:spPr>
          <a:xfrm>
            <a:off x="3493109" y="1255693"/>
            <a:ext cx="474580" cy="0"/>
          </a:xfrm>
          <a:prstGeom prst="straightConnector1">
            <a:avLst/>
          </a:prstGeom>
          <a:ln w="47625">
            <a:solidFill>
              <a:srgbClr val="FF0000"/>
            </a:solidFill>
            <a:tailEnd type="triangl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p:nvPr/>
        </p:nvCxnSpPr>
        <p:spPr>
          <a:xfrm>
            <a:off x="3488617" y="1546565"/>
            <a:ext cx="474580" cy="0"/>
          </a:xfrm>
          <a:prstGeom prst="straightConnector1">
            <a:avLst/>
          </a:prstGeom>
          <a:ln w="47625">
            <a:solidFill>
              <a:srgbClr val="FF0000"/>
            </a:solidFill>
            <a:headEnd type="triangle"/>
            <a:tailEnd type="non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grpSp>
        <p:nvGrpSpPr>
          <p:cNvPr id="51" name="Group 50"/>
          <p:cNvGrpSpPr/>
          <p:nvPr/>
        </p:nvGrpSpPr>
        <p:grpSpPr>
          <a:xfrm>
            <a:off x="5299546" y="1140149"/>
            <a:ext cx="474580" cy="535082"/>
            <a:chOff x="7035552" y="1674257"/>
            <a:chExt cx="632773" cy="713443"/>
          </a:xfrm>
        </p:grpSpPr>
        <p:cxnSp>
          <p:nvCxnSpPr>
            <p:cNvPr id="52" name="Straight Arrow Connector 51"/>
            <p:cNvCxnSpPr/>
            <p:nvPr/>
          </p:nvCxnSpPr>
          <p:spPr>
            <a:xfrm>
              <a:off x="7035552" y="1674257"/>
              <a:ext cx="632773" cy="0"/>
            </a:xfrm>
            <a:prstGeom prst="straightConnector1">
              <a:avLst/>
            </a:prstGeom>
            <a:ln w="47625">
              <a:solidFill>
                <a:srgbClr val="FF0000"/>
              </a:solidFill>
              <a:tailEnd type="triangl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p:nvPr/>
          </p:nvCxnSpPr>
          <p:spPr>
            <a:xfrm>
              <a:off x="7035552" y="1928002"/>
              <a:ext cx="632773" cy="0"/>
            </a:xfrm>
            <a:prstGeom prst="straightConnector1">
              <a:avLst/>
            </a:prstGeom>
            <a:ln w="47625">
              <a:solidFill>
                <a:srgbClr val="FF0000"/>
              </a:solidFill>
              <a:headEnd type="triangle"/>
              <a:tailEnd type="non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p:nvPr/>
          </p:nvCxnSpPr>
          <p:spPr>
            <a:xfrm>
              <a:off x="7035552" y="2133955"/>
              <a:ext cx="632773" cy="0"/>
            </a:xfrm>
            <a:prstGeom prst="straightConnector1">
              <a:avLst/>
            </a:prstGeom>
            <a:ln w="47625">
              <a:solidFill>
                <a:srgbClr val="FF0000"/>
              </a:solidFill>
              <a:tailEnd type="triangl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55" name="Straight Arrow Connector 54"/>
            <p:cNvCxnSpPr/>
            <p:nvPr/>
          </p:nvCxnSpPr>
          <p:spPr>
            <a:xfrm>
              <a:off x="7035552" y="2387700"/>
              <a:ext cx="632773" cy="0"/>
            </a:xfrm>
            <a:prstGeom prst="straightConnector1">
              <a:avLst/>
            </a:prstGeom>
            <a:ln w="47625">
              <a:solidFill>
                <a:srgbClr val="FF0000"/>
              </a:solidFill>
              <a:headEnd type="triangle"/>
              <a:tailEnd type="non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grpSp>
      <p:grpSp>
        <p:nvGrpSpPr>
          <p:cNvPr id="57" name="Group 56"/>
          <p:cNvGrpSpPr/>
          <p:nvPr/>
        </p:nvGrpSpPr>
        <p:grpSpPr>
          <a:xfrm>
            <a:off x="7164184" y="1141474"/>
            <a:ext cx="474580" cy="535082"/>
            <a:chOff x="7035552" y="1674257"/>
            <a:chExt cx="632773" cy="713443"/>
          </a:xfrm>
        </p:grpSpPr>
        <p:cxnSp>
          <p:nvCxnSpPr>
            <p:cNvPr id="58" name="Straight Arrow Connector 57"/>
            <p:cNvCxnSpPr/>
            <p:nvPr/>
          </p:nvCxnSpPr>
          <p:spPr>
            <a:xfrm>
              <a:off x="7035552" y="1674257"/>
              <a:ext cx="632773" cy="0"/>
            </a:xfrm>
            <a:prstGeom prst="straightConnector1">
              <a:avLst/>
            </a:prstGeom>
            <a:ln w="47625">
              <a:solidFill>
                <a:srgbClr val="FF0000"/>
              </a:solidFill>
              <a:tailEnd type="triangl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59" name="Straight Arrow Connector 58"/>
            <p:cNvCxnSpPr/>
            <p:nvPr/>
          </p:nvCxnSpPr>
          <p:spPr>
            <a:xfrm>
              <a:off x="7035552" y="1928002"/>
              <a:ext cx="632773" cy="0"/>
            </a:xfrm>
            <a:prstGeom prst="straightConnector1">
              <a:avLst/>
            </a:prstGeom>
            <a:ln w="47625">
              <a:solidFill>
                <a:srgbClr val="FF0000"/>
              </a:solidFill>
              <a:headEnd type="triangle"/>
              <a:tailEnd type="non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60" name="Straight Arrow Connector 59"/>
            <p:cNvCxnSpPr/>
            <p:nvPr/>
          </p:nvCxnSpPr>
          <p:spPr>
            <a:xfrm>
              <a:off x="7035552" y="2133955"/>
              <a:ext cx="632773" cy="0"/>
            </a:xfrm>
            <a:prstGeom prst="straightConnector1">
              <a:avLst/>
            </a:prstGeom>
            <a:ln w="47625">
              <a:solidFill>
                <a:srgbClr val="FF0000"/>
              </a:solidFill>
              <a:tailEnd type="triangl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61" name="Straight Arrow Connector 60"/>
            <p:cNvCxnSpPr/>
            <p:nvPr/>
          </p:nvCxnSpPr>
          <p:spPr>
            <a:xfrm>
              <a:off x="7035552" y="2387700"/>
              <a:ext cx="632773" cy="0"/>
            </a:xfrm>
            <a:prstGeom prst="straightConnector1">
              <a:avLst/>
            </a:prstGeom>
            <a:ln w="47625">
              <a:solidFill>
                <a:srgbClr val="FF0000"/>
              </a:solidFill>
              <a:headEnd type="triangle"/>
              <a:tailEnd type="non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grpSp>
      <p:graphicFrame>
        <p:nvGraphicFramePr>
          <p:cNvPr id="56" name="Table 55"/>
          <p:cNvGraphicFramePr>
            <a:graphicFrameLocks noGrp="1"/>
          </p:cNvGraphicFramePr>
          <p:nvPr/>
        </p:nvGraphicFramePr>
        <p:xfrm>
          <a:off x="5490470" y="2821177"/>
          <a:ext cx="3460748" cy="1821148"/>
        </p:xfrm>
        <a:graphic>
          <a:graphicData uri="http://schemas.openxmlformats.org/drawingml/2006/table">
            <a:tbl>
              <a:tblPr firstRow="1" bandRow="1">
                <a:tableStyleId>{ED083AE6-46FA-4A59-8FB0-9F97EB10719F}</a:tableStyleId>
              </a:tblPr>
              <a:tblGrid>
                <a:gridCol w="865187">
                  <a:extLst>
                    <a:ext uri="{9D8B030D-6E8A-4147-A177-3AD203B41FA5}">
                      <a16:colId xmlns:a16="http://schemas.microsoft.com/office/drawing/2014/main" val="4022481872"/>
                    </a:ext>
                  </a:extLst>
                </a:gridCol>
                <a:gridCol w="865187">
                  <a:extLst>
                    <a:ext uri="{9D8B030D-6E8A-4147-A177-3AD203B41FA5}">
                      <a16:colId xmlns:a16="http://schemas.microsoft.com/office/drawing/2014/main" val="1340724093"/>
                    </a:ext>
                  </a:extLst>
                </a:gridCol>
                <a:gridCol w="865187">
                  <a:extLst>
                    <a:ext uri="{9D8B030D-6E8A-4147-A177-3AD203B41FA5}">
                      <a16:colId xmlns:a16="http://schemas.microsoft.com/office/drawing/2014/main" val="1355343315"/>
                    </a:ext>
                  </a:extLst>
                </a:gridCol>
                <a:gridCol w="865187">
                  <a:extLst>
                    <a:ext uri="{9D8B030D-6E8A-4147-A177-3AD203B41FA5}">
                      <a16:colId xmlns:a16="http://schemas.microsoft.com/office/drawing/2014/main" val="1797606375"/>
                    </a:ext>
                  </a:extLst>
                </a:gridCol>
              </a:tblGrid>
              <a:tr h="455287">
                <a:tc>
                  <a:txBody>
                    <a:bodyPr/>
                    <a:lstStyle/>
                    <a:p>
                      <a:endParaRPr lang="en-US" sz="1000"/>
                    </a:p>
                  </a:txBody>
                  <a:tcPr marL="68580" marR="68580" marT="34290" marB="34290"/>
                </a:tc>
                <a:tc>
                  <a:txBody>
                    <a:bodyPr/>
                    <a:lstStyle/>
                    <a:p>
                      <a:pPr algn="ctr"/>
                      <a:r>
                        <a:rPr lang="en-US" sz="1000"/>
                        <a:t>SATA</a:t>
                      </a:r>
                    </a:p>
                  </a:txBody>
                  <a:tcPr marL="68580" marR="68580" marT="34290" marB="34290"/>
                </a:tc>
                <a:tc>
                  <a:txBody>
                    <a:bodyPr/>
                    <a:lstStyle/>
                    <a:p>
                      <a:pPr algn="ctr"/>
                      <a:r>
                        <a:rPr lang="en-US" sz="1000"/>
                        <a:t>SAS</a:t>
                      </a:r>
                    </a:p>
                  </a:txBody>
                  <a:tcPr marL="68580" marR="68580" marT="34290" marB="34290"/>
                </a:tc>
                <a:tc>
                  <a:txBody>
                    <a:bodyPr/>
                    <a:lstStyle/>
                    <a:p>
                      <a:pPr algn="ctr"/>
                      <a:r>
                        <a:rPr lang="en-US" sz="1000" err="1"/>
                        <a:t>NVMe</a:t>
                      </a:r>
                      <a:endParaRPr lang="en-US" sz="1000"/>
                    </a:p>
                  </a:txBody>
                  <a:tcPr marL="68580" marR="68580" marT="34290" marB="34290"/>
                </a:tc>
                <a:extLst>
                  <a:ext uri="{0D108BD9-81ED-4DB2-BD59-A6C34878D82A}">
                    <a16:rowId xmlns:a16="http://schemas.microsoft.com/office/drawing/2014/main" val="1748828142"/>
                  </a:ext>
                </a:extLst>
              </a:tr>
              <a:tr h="455287">
                <a:tc>
                  <a:txBody>
                    <a:bodyPr/>
                    <a:lstStyle/>
                    <a:p>
                      <a:r>
                        <a:rPr lang="en-US" sz="1200" b="1" kern="1200">
                          <a:solidFill>
                            <a:schemeClr val="tx1"/>
                          </a:solidFill>
                          <a:latin typeface="+mn-lt"/>
                          <a:ea typeface="+mn-ea"/>
                          <a:cs typeface="+mn-cs"/>
                        </a:rPr>
                        <a:t>Maximum Bandwidth</a:t>
                      </a:r>
                    </a:p>
                  </a:txBody>
                  <a:tcPr marL="68580" marR="68580" marT="34290" marB="34290"/>
                </a:tc>
                <a:tc>
                  <a:txBody>
                    <a:bodyPr/>
                    <a:lstStyle/>
                    <a:p>
                      <a:r>
                        <a:rPr lang="en-US" sz="1000"/>
                        <a:t>600MB/s</a:t>
                      </a:r>
                    </a:p>
                  </a:txBody>
                  <a:tcPr marL="68580" marR="68580" marT="34290" marB="34290"/>
                </a:tc>
                <a:tc>
                  <a:txBody>
                    <a:bodyPr/>
                    <a:lstStyle/>
                    <a:p>
                      <a:r>
                        <a:rPr lang="en-US" sz="1000"/>
                        <a:t>1200MB/s</a:t>
                      </a:r>
                      <a:br>
                        <a:rPr lang="en-US" sz="1000"/>
                      </a:br>
                      <a:r>
                        <a:rPr lang="en-US" sz="1000"/>
                        <a:t>(SAS-3)</a:t>
                      </a:r>
                    </a:p>
                  </a:txBody>
                  <a:tcPr marL="68580" marR="68580" marT="34290" marB="34290"/>
                </a:tc>
                <a:tc>
                  <a:txBody>
                    <a:bodyPr/>
                    <a:lstStyle/>
                    <a:p>
                      <a:r>
                        <a:rPr lang="en-US" sz="1000"/>
                        <a:t>4000MB/s</a:t>
                      </a:r>
                      <a:br>
                        <a:rPr lang="en-US" sz="1000"/>
                      </a:br>
                      <a:r>
                        <a:rPr lang="en-US" sz="1000"/>
                        <a:t>(Gen3x4)</a:t>
                      </a:r>
                    </a:p>
                  </a:txBody>
                  <a:tcPr marL="68580" marR="68580" marT="34290" marB="34290"/>
                </a:tc>
                <a:extLst>
                  <a:ext uri="{0D108BD9-81ED-4DB2-BD59-A6C34878D82A}">
                    <a16:rowId xmlns:a16="http://schemas.microsoft.com/office/drawing/2014/main" val="3861107325"/>
                  </a:ext>
                </a:extLst>
              </a:tr>
              <a:tr h="455287">
                <a:tc>
                  <a:txBody>
                    <a:bodyPr/>
                    <a:lstStyle/>
                    <a:p>
                      <a:r>
                        <a:rPr lang="en-US" sz="1200" b="1" kern="1200">
                          <a:solidFill>
                            <a:schemeClr val="tx1"/>
                          </a:solidFill>
                          <a:latin typeface="+mn-lt"/>
                          <a:ea typeface="+mn-ea"/>
                          <a:cs typeface="+mn-cs"/>
                        </a:rPr>
                        <a:t>Failure Tolerant</a:t>
                      </a:r>
                    </a:p>
                  </a:txBody>
                  <a:tcPr marL="68580" marR="68580" marT="34290" marB="34290"/>
                </a:tc>
                <a:tc>
                  <a:txBody>
                    <a:bodyPr/>
                    <a:lstStyle/>
                    <a:p>
                      <a:r>
                        <a:rPr lang="en-US" sz="1000"/>
                        <a:t>No</a:t>
                      </a:r>
                    </a:p>
                  </a:txBody>
                  <a:tcPr marL="68580" marR="68580" marT="34290" marB="34290"/>
                </a:tc>
                <a:tc>
                  <a:txBody>
                    <a:bodyPr/>
                    <a:lstStyle/>
                    <a:p>
                      <a:r>
                        <a:rPr lang="en-US" sz="1000"/>
                        <a:t>Yes</a:t>
                      </a:r>
                    </a:p>
                  </a:txBody>
                  <a:tcPr marL="68580" marR="68580" marT="34290" marB="34290"/>
                </a:tc>
                <a:tc>
                  <a:txBody>
                    <a:bodyPr/>
                    <a:lstStyle/>
                    <a:p>
                      <a:r>
                        <a:rPr lang="en-US" sz="1000"/>
                        <a:t>Yes</a:t>
                      </a:r>
                    </a:p>
                  </a:txBody>
                  <a:tcPr marL="68580" marR="68580" marT="34290" marB="34290"/>
                </a:tc>
                <a:extLst>
                  <a:ext uri="{0D108BD9-81ED-4DB2-BD59-A6C34878D82A}">
                    <a16:rowId xmlns:a16="http://schemas.microsoft.com/office/drawing/2014/main" val="1240904456"/>
                  </a:ext>
                </a:extLst>
              </a:tr>
              <a:tr h="455287">
                <a:tc>
                  <a:txBody>
                    <a:bodyPr/>
                    <a:lstStyle/>
                    <a:p>
                      <a:r>
                        <a:rPr lang="en-US" sz="1200" b="1" kern="1200">
                          <a:solidFill>
                            <a:schemeClr val="tx1"/>
                          </a:solidFill>
                          <a:latin typeface="+mn-lt"/>
                          <a:ea typeface="+mn-ea"/>
                          <a:cs typeface="+mn-cs"/>
                        </a:rPr>
                        <a:t>Protocol </a:t>
                      </a:r>
                      <a:br>
                        <a:rPr lang="en-US" sz="1200" b="1" kern="1200">
                          <a:solidFill>
                            <a:schemeClr val="tx1"/>
                          </a:solidFill>
                          <a:latin typeface="+mn-lt"/>
                          <a:ea typeface="+mn-ea"/>
                          <a:cs typeface="+mn-cs"/>
                        </a:rPr>
                      </a:br>
                      <a:r>
                        <a:rPr lang="en-US" sz="1200" b="1" kern="1200">
                          <a:solidFill>
                            <a:schemeClr val="tx1"/>
                          </a:solidFill>
                          <a:latin typeface="+mn-lt"/>
                          <a:ea typeface="+mn-ea"/>
                          <a:cs typeface="+mn-cs"/>
                        </a:rPr>
                        <a:t>Controller </a:t>
                      </a:r>
                    </a:p>
                  </a:txBody>
                  <a:tcPr marL="68580" marR="68580" marT="34290" marB="34290"/>
                </a:tc>
                <a:tc>
                  <a:txBody>
                    <a:bodyPr/>
                    <a:lstStyle/>
                    <a:p>
                      <a:r>
                        <a:rPr lang="en-US" sz="1000"/>
                        <a:t>Yes</a:t>
                      </a:r>
                    </a:p>
                  </a:txBody>
                  <a:tcPr marL="68580" marR="68580" marT="34290" marB="34290"/>
                </a:tc>
                <a:tc>
                  <a:txBody>
                    <a:bodyPr/>
                    <a:lstStyle/>
                    <a:p>
                      <a:r>
                        <a:rPr lang="en-US" sz="1000"/>
                        <a:t>Yes</a:t>
                      </a:r>
                    </a:p>
                  </a:txBody>
                  <a:tcPr marL="68580" marR="68580" marT="34290" marB="34290"/>
                </a:tc>
                <a:tc>
                  <a:txBody>
                    <a:bodyPr/>
                    <a:lstStyle/>
                    <a:p>
                      <a:r>
                        <a:rPr lang="en-US" sz="1000"/>
                        <a:t>No</a:t>
                      </a:r>
                    </a:p>
                  </a:txBody>
                  <a:tcPr marL="68580" marR="68580" marT="34290" marB="34290"/>
                </a:tc>
                <a:extLst>
                  <a:ext uri="{0D108BD9-81ED-4DB2-BD59-A6C34878D82A}">
                    <a16:rowId xmlns:a16="http://schemas.microsoft.com/office/drawing/2014/main" val="2193018638"/>
                  </a:ext>
                </a:extLst>
              </a:tr>
            </a:tbl>
          </a:graphicData>
        </a:graphic>
      </p:graphicFrame>
    </p:spTree>
    <p:extLst>
      <p:ext uri="{BB962C8B-B14F-4D97-AF65-F5344CB8AC3E}">
        <p14:creationId xmlns:p14="http://schemas.microsoft.com/office/powerpoint/2010/main" val="3562591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4"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05075" y="3959600"/>
            <a:ext cx="8401050" cy="428250"/>
          </a:xfrm>
        </p:spPr>
        <p:txBody>
          <a:bodyPr vert="horz" lIns="0" tIns="0" rIns="0" bIns="0" rtlCol="0" anchor="t" anchorCtr="0">
            <a:noAutofit/>
          </a:bodyPr>
          <a:lstStyle/>
          <a:p>
            <a:pPr algn="ctr"/>
            <a:r>
              <a:rPr lang="en-GB" sz="3300">
                <a:solidFill>
                  <a:schemeClr val="bg1"/>
                </a:solidFill>
              </a:rPr>
              <a:t>Western Digital </a:t>
            </a:r>
            <a:br>
              <a:rPr lang="en-GB" sz="3300">
                <a:solidFill>
                  <a:schemeClr val="bg1"/>
                </a:solidFill>
              </a:rPr>
            </a:br>
            <a:r>
              <a:rPr lang="en-GB" sz="3300" err="1">
                <a:solidFill>
                  <a:schemeClr val="bg1"/>
                </a:solidFill>
              </a:rPr>
              <a:t>Ultrastar</a:t>
            </a:r>
            <a:r>
              <a:rPr lang="en-GB" sz="3300">
                <a:solidFill>
                  <a:schemeClr val="bg1"/>
                </a:solidFill>
              </a:rPr>
              <a:t> DC SN640</a:t>
            </a:r>
          </a:p>
        </p:txBody>
      </p:sp>
    </p:spTree>
    <p:custDataLst>
      <p:tags r:id="rId1"/>
    </p:custDataLst>
    <p:extLst>
      <p:ext uri="{BB962C8B-B14F-4D97-AF65-F5344CB8AC3E}">
        <p14:creationId xmlns:p14="http://schemas.microsoft.com/office/powerpoint/2010/main" val="1518616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WD Gold </a:t>
            </a:r>
            <a:r>
              <a:rPr lang="en-US" err="1"/>
              <a:t>NVMe</a:t>
            </a:r>
            <a:r>
              <a:rPr lang="en-US"/>
              <a:t> SSD / Ultrastar DC SN640 SSD</a:t>
            </a:r>
          </a:p>
        </p:txBody>
      </p:sp>
      <p:sp>
        <p:nvSpPr>
          <p:cNvPr id="6" name="Rectangle 5"/>
          <p:cNvSpPr/>
          <p:nvPr/>
        </p:nvSpPr>
        <p:spPr>
          <a:xfrm>
            <a:off x="3089632" y="803700"/>
            <a:ext cx="5863040" cy="3646546"/>
          </a:xfrm>
          <a:prstGeom prst="rect">
            <a:avLst/>
          </a:prstGeom>
          <a:gradFill>
            <a:gsLst>
              <a:gs pos="47000">
                <a:schemeClr val="accent4">
                  <a:lumMod val="75000"/>
                </a:schemeClr>
              </a:gs>
              <a:gs pos="99000">
                <a:schemeClr val="accent4">
                  <a:lumMod val="60000"/>
                  <a:lumOff val="40000"/>
                </a:schemeClr>
              </a:gs>
            </a:gsLst>
            <a:lin ang="0" scaled="1"/>
          </a:gradFill>
          <a:ln w="25400" cap="flat" cmpd="sng" algn="ctr">
            <a:solidFill>
              <a:schemeClr val="bg1"/>
            </a:solidFill>
            <a:prstDash val="solid"/>
            <a:miter lim="800000"/>
          </a:ln>
          <a:effectLst/>
        </p:spPr>
        <p:txBody>
          <a:bodyPr lIns="205740" tIns="0" rIns="411480" bIns="0" rtlCol="0" anchor="ctr"/>
          <a:lstStyle/>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Western Digital Controller: </a:t>
            </a:r>
            <a:r>
              <a:rPr lang="en-US" kern="0" err="1">
                <a:solidFill>
                  <a:prstClr val="white"/>
                </a:solidFill>
                <a:latin typeface="Calibri"/>
              </a:rPr>
              <a:t>NVMe</a:t>
            </a:r>
            <a:r>
              <a:rPr lang="en-US" kern="0">
                <a:solidFill>
                  <a:prstClr val="white"/>
                </a:solidFill>
                <a:latin typeface="Calibri"/>
              </a:rPr>
              <a:t> 1.3</a:t>
            </a:r>
          </a:p>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Western Digital NAND: </a:t>
            </a:r>
            <a:r>
              <a:rPr lang="en-US" kern="0">
                <a:solidFill>
                  <a:prstClr val="white"/>
                </a:solidFill>
                <a:latin typeface="Calibri"/>
              </a:rPr>
              <a:t>BiCS4 3D TLC</a:t>
            </a:r>
          </a:p>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U.2:</a:t>
            </a:r>
            <a:r>
              <a:rPr lang="en-US" kern="0">
                <a:solidFill>
                  <a:prstClr val="white"/>
                </a:solidFill>
                <a:latin typeface="Calibri"/>
              </a:rPr>
              <a:t> PCIe Gen3.1, Single Port</a:t>
            </a:r>
          </a:p>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Capacities: </a:t>
            </a:r>
            <a:r>
              <a:rPr lang="en-US" kern="0">
                <a:solidFill>
                  <a:prstClr val="white"/>
                </a:solidFill>
                <a:latin typeface="Calibri"/>
              </a:rPr>
              <a:t>800G to 7.68T</a:t>
            </a:r>
          </a:p>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Endurance: </a:t>
            </a:r>
            <a:r>
              <a:rPr lang="en-US" kern="0">
                <a:solidFill>
                  <a:prstClr val="white"/>
                </a:solidFill>
                <a:latin typeface="Calibri"/>
              </a:rPr>
              <a:t>0.8 or 2DWPD, tunable (up to 50% OP)</a:t>
            </a:r>
          </a:p>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Power: </a:t>
            </a:r>
            <a:r>
              <a:rPr lang="en-US" kern="0">
                <a:solidFill>
                  <a:prstClr val="white"/>
                </a:solidFill>
                <a:latin typeface="Calibri"/>
              </a:rPr>
              <a:t>Improved IOPS/Watt Performance</a:t>
            </a:r>
          </a:p>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Security: </a:t>
            </a:r>
            <a:r>
              <a:rPr lang="en-US" kern="0">
                <a:solidFill>
                  <a:prstClr val="white"/>
                </a:solidFill>
                <a:latin typeface="Calibri"/>
              </a:rPr>
              <a:t>SE, ISE, TCG </a:t>
            </a:r>
          </a:p>
          <a:p>
            <a:pPr marL="214313" indent="-214313" defTabSz="685800">
              <a:lnSpc>
                <a:spcPct val="90000"/>
              </a:lnSpc>
              <a:spcAft>
                <a:spcPts val="375"/>
              </a:spcAft>
              <a:buFont typeface="Arial" panose="020B0604020202020204" pitchFamily="34" charset="0"/>
              <a:buChar char="•"/>
              <a:defRPr/>
            </a:pPr>
            <a:r>
              <a:rPr lang="en-US" b="1" kern="0">
                <a:solidFill>
                  <a:srgbClr val="FFFFFF"/>
                </a:solidFill>
                <a:latin typeface="Calibri"/>
              </a:rPr>
              <a:t>Power Loss Protection</a:t>
            </a:r>
          </a:p>
        </p:txBody>
      </p:sp>
      <p:sp>
        <p:nvSpPr>
          <p:cNvPr id="7" name="Rectangle 6"/>
          <p:cNvSpPr/>
          <p:nvPr/>
        </p:nvSpPr>
        <p:spPr>
          <a:xfrm>
            <a:off x="331471" y="803700"/>
            <a:ext cx="2508636" cy="3646546"/>
          </a:xfrm>
          <a:prstGeom prst="rect">
            <a:avLst/>
          </a:prstGeom>
          <a:solidFill>
            <a:schemeClr val="accent4">
              <a:lumMod val="75000"/>
            </a:schemeClr>
          </a:solidFill>
          <a:ln w="25400" cap="flat" cmpd="sng" algn="ctr">
            <a:solidFill>
              <a:schemeClr val="bg1"/>
            </a:solidFill>
            <a:prstDash val="solid"/>
            <a:miter lim="800000"/>
          </a:ln>
          <a:effectLst/>
        </p:spPr>
        <p:txBody>
          <a:bodyPr lIns="137160" tIns="274320" rIns="68580" bIns="0" rtlCol="0" anchor="t" anchorCtr="0"/>
          <a:lstStyle/>
          <a:p>
            <a:pPr algn="ctr" defTabSz="685800">
              <a:spcBef>
                <a:spcPts val="450"/>
              </a:spcBef>
              <a:spcAft>
                <a:spcPts val="450"/>
              </a:spcAft>
            </a:pPr>
            <a:endParaRPr lang="en-US" sz="1500" b="1" kern="0">
              <a:solidFill>
                <a:prstClr val="white"/>
              </a:solidFill>
              <a:latin typeface="Calibri"/>
            </a:endParaRPr>
          </a:p>
        </p:txBody>
      </p:sp>
      <p:sp>
        <p:nvSpPr>
          <p:cNvPr id="25" name="TextBox 24">
            <a:extLst>
              <a:ext uri="{FF2B5EF4-FFF2-40B4-BE49-F238E27FC236}">
                <a16:creationId xmlns:a16="http://schemas.microsoft.com/office/drawing/2014/main" id="{D4AEF77E-5BB1-4144-8CFD-C1418D4D0888}"/>
              </a:ext>
            </a:extLst>
          </p:cNvPr>
          <p:cNvSpPr txBox="1"/>
          <p:nvPr/>
        </p:nvSpPr>
        <p:spPr>
          <a:xfrm>
            <a:off x="320773" y="4552245"/>
            <a:ext cx="8721351" cy="369332"/>
          </a:xfrm>
          <a:prstGeom prst="rect">
            <a:avLst/>
          </a:prstGeom>
          <a:noFill/>
        </p:spPr>
        <p:txBody>
          <a:bodyPr wrap="square" rtlCol="0">
            <a:spAutoFit/>
          </a:bodyPr>
          <a:lstStyle/>
          <a:p>
            <a:pPr defTabSz="685800"/>
            <a:r>
              <a:rPr lang="en-US" sz="600">
                <a:solidFill>
                  <a:prstClr val="black"/>
                </a:solidFill>
                <a:latin typeface="Calibri"/>
              </a:rPr>
              <a:t>* One gigabyte (GB) is equal to 1,000,000,000 bytes (one billion bytes) and one terabyte (TB) is equal to 1,000GB one trillion bytes) when referring to storage capacity. Accessible capacity will vary from the stated capacity due to formatting and partitioning of the drive, a computers’ operating system, and other factors.</a:t>
            </a:r>
          </a:p>
          <a:p>
            <a:pPr defTabSz="685800"/>
            <a:r>
              <a:rPr lang="en-US" sz="600">
                <a:solidFill>
                  <a:prstClr val="black"/>
                </a:solidFill>
                <a:latin typeface="Calibri"/>
              </a:rPr>
              <a:t>+ Preliminary 3.84TB performance; 4KiB QD128 4K IOPS @ 12W</a:t>
            </a:r>
          </a:p>
        </p:txBody>
      </p:sp>
      <p:grpSp>
        <p:nvGrpSpPr>
          <p:cNvPr id="12" name="Group 11">
            <a:extLst>
              <a:ext uri="{FF2B5EF4-FFF2-40B4-BE49-F238E27FC236}">
                <a16:creationId xmlns:a16="http://schemas.microsoft.com/office/drawing/2014/main" id="{A4DC9E32-2B62-4EB9-963E-7E023766E94C}"/>
              </a:ext>
            </a:extLst>
          </p:cNvPr>
          <p:cNvGrpSpPr/>
          <p:nvPr/>
        </p:nvGrpSpPr>
        <p:grpSpPr>
          <a:xfrm>
            <a:off x="116236" y="1396151"/>
            <a:ext cx="2644685" cy="2461641"/>
            <a:chOff x="200701" y="1371595"/>
            <a:chExt cx="3526246" cy="3282188"/>
          </a:xfrm>
        </p:grpSpPr>
        <p:pic>
          <p:nvPicPr>
            <p:cNvPr id="9" name="Picture 8" descr="A screenshot of a cell phone&#10;&#10;Description automatically generated">
              <a:extLst>
                <a:ext uri="{FF2B5EF4-FFF2-40B4-BE49-F238E27FC236}">
                  <a16:creationId xmlns:a16="http://schemas.microsoft.com/office/drawing/2014/main" id="{86216387-485E-4ECB-9D91-34A64F7B411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0701" y="1787094"/>
              <a:ext cx="2336975" cy="2866689"/>
            </a:xfrm>
            <a:prstGeom prst="rect">
              <a:avLst/>
            </a:prstGeom>
          </p:spPr>
        </p:pic>
        <p:sp>
          <p:nvSpPr>
            <p:cNvPr id="4" name="Rectangle 3">
              <a:extLst>
                <a:ext uri="{FF2B5EF4-FFF2-40B4-BE49-F238E27FC236}">
                  <a16:creationId xmlns:a16="http://schemas.microsoft.com/office/drawing/2014/main" id="{416DAB3C-B5CF-4C9E-BA79-82D053168321}"/>
                </a:ext>
              </a:extLst>
            </p:cNvPr>
            <p:cNvSpPr/>
            <p:nvPr/>
          </p:nvSpPr>
          <p:spPr>
            <a:xfrm>
              <a:off x="654890" y="1371595"/>
              <a:ext cx="1428596" cy="830997"/>
            </a:xfrm>
            <a:prstGeom prst="rect">
              <a:avLst/>
            </a:prstGeom>
            <a:noFill/>
          </p:spPr>
          <p:txBody>
            <a:bodyPr wrap="none" lIns="68580" tIns="34290" rIns="68580" bIns="34290">
              <a:spAutoFit/>
            </a:bodyPr>
            <a:lstStyle/>
            <a:p>
              <a:pPr algn="ctr" defTabSz="685800">
                <a:spcBef>
                  <a:spcPts val="450"/>
                </a:spcBef>
                <a:spcAft>
                  <a:spcPts val="450"/>
                </a:spcAft>
              </a:pPr>
              <a:r>
                <a:rPr lang="en-US" b="1" kern="0">
                  <a:solidFill>
                    <a:prstClr val="white"/>
                  </a:solidFill>
                  <a:latin typeface="Calibri"/>
                </a:rPr>
                <a:t>Ultrastar </a:t>
              </a:r>
              <a:br>
                <a:rPr lang="en-US" b="1" kern="0">
                  <a:solidFill>
                    <a:prstClr val="white"/>
                  </a:solidFill>
                  <a:latin typeface="Calibri"/>
                </a:rPr>
              </a:br>
              <a:r>
                <a:rPr lang="en-US" b="1" kern="0">
                  <a:solidFill>
                    <a:prstClr val="white"/>
                  </a:solidFill>
                  <a:latin typeface="Calibri"/>
                </a:rPr>
                <a:t>DC SN640</a:t>
              </a:r>
            </a:p>
          </p:txBody>
        </p:sp>
        <p:sp>
          <p:nvSpPr>
            <p:cNvPr id="5" name="Rectangle 4">
              <a:extLst>
                <a:ext uri="{FF2B5EF4-FFF2-40B4-BE49-F238E27FC236}">
                  <a16:creationId xmlns:a16="http://schemas.microsoft.com/office/drawing/2014/main" id="{565F8CF7-485C-4E0F-BB97-9CE8BCD29533}"/>
                </a:ext>
              </a:extLst>
            </p:cNvPr>
            <p:cNvSpPr/>
            <p:nvPr/>
          </p:nvSpPr>
          <p:spPr>
            <a:xfrm>
              <a:off x="2178659" y="1385451"/>
              <a:ext cx="1548288" cy="830997"/>
            </a:xfrm>
            <a:prstGeom prst="rect">
              <a:avLst/>
            </a:prstGeom>
            <a:noFill/>
          </p:spPr>
          <p:txBody>
            <a:bodyPr wrap="none" lIns="68580" tIns="34290" rIns="68580" bIns="34290">
              <a:spAutoFit/>
            </a:bodyPr>
            <a:lstStyle/>
            <a:p>
              <a:pPr algn="ctr" defTabSz="685800">
                <a:spcBef>
                  <a:spcPts val="450"/>
                </a:spcBef>
                <a:spcAft>
                  <a:spcPts val="450"/>
                </a:spcAft>
              </a:pPr>
              <a:r>
                <a:rPr lang="en-US" b="1" kern="0">
                  <a:solidFill>
                    <a:prstClr val="white"/>
                  </a:solidFill>
                  <a:latin typeface="Calibri"/>
                </a:rPr>
                <a:t>WD Gold </a:t>
              </a:r>
              <a:br>
                <a:rPr lang="en-US" b="1" kern="0">
                  <a:solidFill>
                    <a:prstClr val="white"/>
                  </a:solidFill>
                  <a:latin typeface="Calibri"/>
                </a:rPr>
              </a:br>
              <a:r>
                <a:rPr lang="en-US" b="1" kern="0" err="1">
                  <a:solidFill>
                    <a:prstClr val="white"/>
                  </a:solidFill>
                  <a:latin typeface="Calibri"/>
                </a:rPr>
                <a:t>NVMe</a:t>
              </a:r>
              <a:r>
                <a:rPr lang="en-US" b="1" kern="0">
                  <a:solidFill>
                    <a:prstClr val="white"/>
                  </a:solidFill>
                  <a:latin typeface="Calibri"/>
                </a:rPr>
                <a:t> SSD</a:t>
              </a:r>
            </a:p>
          </p:txBody>
        </p:sp>
      </p:grpSp>
      <p:pic>
        <p:nvPicPr>
          <p:cNvPr id="3" name="Picture 2">
            <a:extLst>
              <a:ext uri="{FF2B5EF4-FFF2-40B4-BE49-F238E27FC236}">
                <a16:creationId xmlns:a16="http://schemas.microsoft.com/office/drawing/2014/main" id="{DD89218D-1BBC-40D1-AAA4-2942C97825A9}"/>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307249" y="1707775"/>
            <a:ext cx="1752731" cy="2150017"/>
          </a:xfrm>
          <a:prstGeom prst="rect">
            <a:avLst/>
          </a:prstGeom>
        </p:spPr>
      </p:pic>
    </p:spTree>
    <p:extLst>
      <p:ext uri="{BB962C8B-B14F-4D97-AF65-F5344CB8AC3E}">
        <p14:creationId xmlns:p14="http://schemas.microsoft.com/office/powerpoint/2010/main" val="171655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F0D9D-E03A-405F-94D9-8EE46149FC73}"/>
              </a:ext>
            </a:extLst>
          </p:cNvPr>
          <p:cNvSpPr>
            <a:spLocks noGrp="1"/>
          </p:cNvSpPr>
          <p:nvPr>
            <p:ph type="title"/>
          </p:nvPr>
        </p:nvSpPr>
        <p:spPr/>
        <p:txBody>
          <a:bodyPr/>
          <a:lstStyle/>
          <a:p>
            <a:r>
              <a:rPr lang="en-US">
                <a:solidFill>
                  <a:srgbClr val="0070C0"/>
                </a:solidFill>
              </a:rPr>
              <a:t>WD Gold compared to </a:t>
            </a:r>
            <a:r>
              <a:rPr lang="en-US" err="1">
                <a:solidFill>
                  <a:srgbClr val="0070C0"/>
                </a:solidFill>
              </a:rPr>
              <a:t>Ultrastar</a:t>
            </a:r>
            <a:r>
              <a:rPr lang="en-US">
                <a:solidFill>
                  <a:srgbClr val="0070C0"/>
                </a:solidFill>
              </a:rPr>
              <a:t> DC SN640</a:t>
            </a:r>
          </a:p>
        </p:txBody>
      </p:sp>
      <p:graphicFrame>
        <p:nvGraphicFramePr>
          <p:cNvPr id="4" name="Content Placeholder 3">
            <a:extLst>
              <a:ext uri="{FF2B5EF4-FFF2-40B4-BE49-F238E27FC236}">
                <a16:creationId xmlns:a16="http://schemas.microsoft.com/office/drawing/2014/main" id="{56AB2A82-B84B-114E-AB24-D9A6253757DF}"/>
              </a:ext>
            </a:extLst>
          </p:cNvPr>
          <p:cNvGraphicFramePr>
            <a:graphicFrameLocks noGrp="1"/>
          </p:cNvGraphicFramePr>
          <p:nvPr>
            <p:ph idx="1"/>
          </p:nvPr>
        </p:nvGraphicFramePr>
        <p:xfrm>
          <a:off x="326571" y="516120"/>
          <a:ext cx="8690946" cy="3948938"/>
        </p:xfrm>
        <a:graphic>
          <a:graphicData uri="http://schemas.openxmlformats.org/drawingml/2006/table">
            <a:tbl>
              <a:tblPr/>
              <a:tblGrid>
                <a:gridCol w="2896982">
                  <a:extLst>
                    <a:ext uri="{9D8B030D-6E8A-4147-A177-3AD203B41FA5}">
                      <a16:colId xmlns:a16="http://schemas.microsoft.com/office/drawing/2014/main" val="4135325748"/>
                    </a:ext>
                  </a:extLst>
                </a:gridCol>
                <a:gridCol w="2896982">
                  <a:extLst>
                    <a:ext uri="{9D8B030D-6E8A-4147-A177-3AD203B41FA5}">
                      <a16:colId xmlns:a16="http://schemas.microsoft.com/office/drawing/2014/main" val="3535768485"/>
                    </a:ext>
                  </a:extLst>
                </a:gridCol>
                <a:gridCol w="2896982">
                  <a:extLst>
                    <a:ext uri="{9D8B030D-6E8A-4147-A177-3AD203B41FA5}">
                      <a16:colId xmlns:a16="http://schemas.microsoft.com/office/drawing/2014/main" val="1290001495"/>
                    </a:ext>
                  </a:extLst>
                </a:gridCol>
              </a:tblGrid>
              <a:tr h="251470">
                <a:tc>
                  <a:txBody>
                    <a:bodyPr/>
                    <a:lstStyle/>
                    <a:p>
                      <a:pPr algn="ctr" fontAlgn="ctr"/>
                      <a:r>
                        <a:rPr lang="en-IE" sz="1400" b="1" i="0" u="none" strike="noStrike">
                          <a:solidFill>
                            <a:schemeClr val="bg1"/>
                          </a:solidFill>
                          <a:effectLst/>
                          <a:latin typeface="+mn-lt"/>
                        </a:rPr>
                        <a:t>Features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0C0"/>
                    </a:solidFill>
                  </a:tcPr>
                </a:tc>
                <a:tc>
                  <a:txBody>
                    <a:bodyPr/>
                    <a:lstStyle/>
                    <a:p>
                      <a:pPr algn="ctr" fontAlgn="ctr"/>
                      <a:r>
                        <a:rPr lang="en-IE" sz="1400" b="1" i="0" u="none" strike="noStrike" err="1">
                          <a:solidFill>
                            <a:schemeClr val="bg1"/>
                          </a:solidFill>
                          <a:effectLst/>
                          <a:latin typeface="+mn-lt"/>
                        </a:rPr>
                        <a:t>Ultrastar</a:t>
                      </a:r>
                      <a:r>
                        <a:rPr lang="en-IE" sz="1400" b="1" i="0" u="none" strike="noStrike">
                          <a:solidFill>
                            <a:schemeClr val="bg1"/>
                          </a:solidFill>
                          <a:effectLst/>
                          <a:latin typeface="+mn-lt"/>
                        </a:rPr>
                        <a:t> DC SN640</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0C0"/>
                    </a:solidFill>
                  </a:tcPr>
                </a:tc>
                <a:tc>
                  <a:txBody>
                    <a:bodyPr/>
                    <a:lstStyle/>
                    <a:p>
                      <a:pPr algn="ctr" fontAlgn="ctr"/>
                      <a:r>
                        <a:rPr lang="en-IE" sz="1400" b="1" i="0" u="none" strike="noStrike">
                          <a:solidFill>
                            <a:schemeClr val="bg1"/>
                          </a:solidFill>
                          <a:effectLst/>
                          <a:latin typeface="+mn-lt"/>
                        </a:rPr>
                        <a:t>WD Gold</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0C0"/>
                    </a:solidFill>
                  </a:tcPr>
                </a:tc>
                <a:extLst>
                  <a:ext uri="{0D108BD9-81ED-4DB2-BD59-A6C34878D82A}">
                    <a16:rowId xmlns:a16="http://schemas.microsoft.com/office/drawing/2014/main" val="2971770013"/>
                  </a:ext>
                </a:extLst>
              </a:tr>
              <a:tr h="1042358">
                <a:tc>
                  <a:txBody>
                    <a:bodyPr/>
                    <a:lstStyle/>
                    <a:p>
                      <a:pPr algn="ctr" fontAlgn="ctr"/>
                      <a:endParaRPr lang="en-IE" sz="1400" b="1" i="0" u="none" strike="noStrike">
                        <a:solidFill>
                          <a:schemeClr val="tx1"/>
                        </a:solidFill>
                        <a:effectLst/>
                        <a:latin typeface="+mn-lt"/>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14354" rtl="0" eaLnBrk="1" fontAlgn="ctr" latinLnBrk="0" hangingPunct="1">
                        <a:lnSpc>
                          <a:spcPct val="100000"/>
                        </a:lnSpc>
                        <a:spcBef>
                          <a:spcPts val="0"/>
                        </a:spcBef>
                        <a:spcAft>
                          <a:spcPts val="0"/>
                        </a:spcAft>
                        <a:buClrTx/>
                        <a:buSzTx/>
                        <a:buFontTx/>
                        <a:buNone/>
                        <a:tabLst/>
                        <a:defRPr/>
                      </a:pPr>
                      <a:endParaRPr lang="en-IE" sz="1400" b="0" i="0" u="none" strike="noStrike">
                        <a:solidFill>
                          <a:schemeClr val="tx1"/>
                        </a:solidFill>
                        <a:effectLst/>
                        <a:latin typeface="+mn-lt"/>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endParaRPr lang="en-IE" sz="1400" b="0" i="0" u="none" strike="noStrike">
                        <a:solidFill>
                          <a:schemeClr val="tx1"/>
                        </a:solidFill>
                        <a:effectLst/>
                        <a:latin typeface="+mn-lt"/>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43396776"/>
                  </a:ext>
                </a:extLst>
              </a:tr>
              <a:tr h="454813">
                <a:tc>
                  <a:txBody>
                    <a:bodyPr/>
                    <a:lstStyle/>
                    <a:p>
                      <a:pPr algn="ctr" fontAlgn="ctr"/>
                      <a:r>
                        <a:rPr lang="en-IE" sz="1400" b="1" i="0" u="none" strike="noStrike">
                          <a:solidFill>
                            <a:schemeClr val="tx1"/>
                          </a:solidFill>
                          <a:effectLst/>
                          <a:latin typeface="+mn-lt"/>
                        </a:rPr>
                        <a:t>Capacities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14354" rtl="0" eaLnBrk="1" fontAlgn="ctr" latinLnBrk="0" hangingPunct="1">
                        <a:lnSpc>
                          <a:spcPct val="100000"/>
                        </a:lnSpc>
                        <a:spcBef>
                          <a:spcPts val="0"/>
                        </a:spcBef>
                        <a:spcAft>
                          <a:spcPts val="0"/>
                        </a:spcAft>
                        <a:buClrTx/>
                        <a:buSzTx/>
                        <a:buFontTx/>
                        <a:buNone/>
                        <a:tabLst/>
                        <a:defRPr/>
                      </a:pPr>
                      <a:r>
                        <a:rPr lang="en-IE" sz="1400" b="0" i="0" u="none" strike="noStrike">
                          <a:solidFill>
                            <a:schemeClr val="tx1"/>
                          </a:solidFill>
                          <a:effectLst/>
                          <a:latin typeface="+mn-lt"/>
                        </a:rPr>
                        <a:t>0.8, 0.96, 1.6, 1.92, </a:t>
                      </a:r>
                      <a:br>
                        <a:rPr lang="en-IE" sz="1400" b="0" i="0" u="none" strike="noStrike">
                          <a:solidFill>
                            <a:schemeClr val="tx1"/>
                          </a:solidFill>
                          <a:effectLst/>
                          <a:latin typeface="+mn-lt"/>
                        </a:rPr>
                      </a:br>
                      <a:r>
                        <a:rPr lang="en-IE" sz="1400" b="0" i="0" u="none" strike="noStrike">
                          <a:solidFill>
                            <a:schemeClr val="tx1"/>
                          </a:solidFill>
                          <a:effectLst/>
                          <a:latin typeface="+mn-lt"/>
                        </a:rPr>
                        <a:t>3.2, 3.84, 6.4, 7.68</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0.96, 1.92, 3.84, 7.68</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60112459"/>
                  </a:ext>
                </a:extLst>
              </a:tr>
              <a:tr h="290914">
                <a:tc>
                  <a:txBody>
                    <a:bodyPr/>
                    <a:lstStyle/>
                    <a:p>
                      <a:pPr algn="ctr" fontAlgn="ctr"/>
                      <a:r>
                        <a:rPr lang="en-IE" sz="1400" b="1" i="0" u="none" strike="noStrike">
                          <a:solidFill>
                            <a:schemeClr val="tx1"/>
                          </a:solidFill>
                          <a:effectLst/>
                          <a:latin typeface="+mn-lt"/>
                        </a:rPr>
                        <a:t>Endurance (DWPD)</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0.8, 2.0</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0.8</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52872604"/>
                  </a:ext>
                </a:extLst>
              </a:tr>
              <a:tr h="290914">
                <a:tc>
                  <a:txBody>
                    <a:bodyPr/>
                    <a:lstStyle/>
                    <a:p>
                      <a:pPr algn="ctr" fontAlgn="ctr"/>
                      <a:r>
                        <a:rPr lang="en-IE" sz="1400" b="1" i="0" u="none" strike="noStrike">
                          <a:solidFill>
                            <a:schemeClr val="tx1"/>
                          </a:solidFill>
                          <a:effectLst/>
                          <a:latin typeface="+mn-lt"/>
                        </a:rPr>
                        <a:t>Form Factors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U.2, E1.L, M.2 22110</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U.2</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78496930"/>
                  </a:ext>
                </a:extLst>
              </a:tr>
              <a:tr h="454813">
                <a:tc>
                  <a:txBody>
                    <a:bodyPr/>
                    <a:lstStyle/>
                    <a:p>
                      <a:pPr algn="ctr" fontAlgn="ctr"/>
                      <a:r>
                        <a:rPr lang="en-IE" sz="1400" b="1" i="0" u="none" strike="noStrike">
                          <a:solidFill>
                            <a:schemeClr val="tx1"/>
                          </a:solidFill>
                          <a:effectLst/>
                          <a:latin typeface="+mn-lt"/>
                        </a:rPr>
                        <a:t>Security</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Encryption</a:t>
                      </a:r>
                      <a:br>
                        <a:rPr lang="en-IE" sz="1400" b="0" i="0" u="none" strike="noStrike">
                          <a:solidFill>
                            <a:schemeClr val="tx1"/>
                          </a:solidFill>
                          <a:effectLst/>
                          <a:latin typeface="+mn-lt"/>
                        </a:rPr>
                      </a:br>
                      <a:r>
                        <a:rPr lang="en-IE" sz="1400" b="0" i="0" u="none" strike="noStrike">
                          <a:solidFill>
                            <a:schemeClr val="tx1"/>
                          </a:solidFill>
                          <a:effectLst/>
                          <a:latin typeface="+mn-lt"/>
                        </a:rPr>
                        <a:t>Secure Erase, Instant Secure Erase</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Secure Erase</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85766403"/>
                  </a:ext>
                </a:extLst>
              </a:tr>
              <a:tr h="290914">
                <a:tc>
                  <a:txBody>
                    <a:bodyPr/>
                    <a:lstStyle/>
                    <a:p>
                      <a:pPr algn="ctr" fontAlgn="ctr"/>
                      <a:r>
                        <a:rPr lang="en-IE" sz="1400" b="1" i="0" u="none" strike="noStrike">
                          <a:solidFill>
                            <a:schemeClr val="tx1"/>
                          </a:solidFill>
                          <a:effectLst/>
                          <a:latin typeface="+mn-lt"/>
                        </a:rPr>
                        <a:t>Change Notifications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Yes (PCN)</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No</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57600772"/>
                  </a:ext>
                </a:extLst>
              </a:tr>
              <a:tr h="290914">
                <a:tc>
                  <a:txBody>
                    <a:bodyPr/>
                    <a:lstStyle/>
                    <a:p>
                      <a:pPr algn="ctr" fontAlgn="ctr"/>
                      <a:r>
                        <a:rPr lang="en-IE" sz="1400" b="1" i="0" u="none" strike="noStrike">
                          <a:solidFill>
                            <a:schemeClr val="tx1"/>
                          </a:solidFill>
                          <a:effectLst/>
                          <a:latin typeface="+mn-lt"/>
                        </a:rPr>
                        <a:t>Volumes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High</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Single Unit +</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82780257"/>
                  </a:ext>
                </a:extLst>
              </a:tr>
              <a:tr h="290914">
                <a:tc>
                  <a:txBody>
                    <a:bodyPr/>
                    <a:lstStyle/>
                    <a:p>
                      <a:pPr algn="ctr" fontAlgn="ctr"/>
                      <a:r>
                        <a:rPr lang="en-IE" sz="1400" b="1" i="0" u="none" strike="noStrike">
                          <a:solidFill>
                            <a:schemeClr val="tx1"/>
                          </a:solidFill>
                          <a:effectLst/>
                          <a:latin typeface="+mn-lt"/>
                        </a:rPr>
                        <a:t>Warranty</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5 years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5 years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49189229"/>
                  </a:ext>
                </a:extLst>
              </a:tr>
              <a:tr h="290914">
                <a:tc>
                  <a:txBody>
                    <a:bodyPr/>
                    <a:lstStyle/>
                    <a:p>
                      <a:pPr marL="0" marR="0" lvl="0" indent="0" algn="ctr" defTabSz="914354" rtl="0" eaLnBrk="1" fontAlgn="ctr" latinLnBrk="0" hangingPunct="1">
                        <a:lnSpc>
                          <a:spcPct val="100000"/>
                        </a:lnSpc>
                        <a:spcBef>
                          <a:spcPts val="0"/>
                        </a:spcBef>
                        <a:spcAft>
                          <a:spcPts val="0"/>
                        </a:spcAft>
                        <a:buClrTx/>
                        <a:buSzTx/>
                        <a:buFontTx/>
                        <a:buNone/>
                        <a:tabLst/>
                        <a:defRPr/>
                      </a:pPr>
                      <a:r>
                        <a:rPr lang="en-IE" sz="1400" b="1" i="0" u="none" strike="noStrike">
                          <a:solidFill>
                            <a:schemeClr val="tx1"/>
                          </a:solidFill>
                          <a:effectLst/>
                          <a:latin typeface="+mn-lt"/>
                        </a:rPr>
                        <a:t>Customer Profile</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System Integrator</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Channel/SME</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67768161"/>
                  </a:ext>
                </a:extLst>
              </a:tr>
            </a:tbl>
          </a:graphicData>
        </a:graphic>
      </p:graphicFrame>
      <p:sp>
        <p:nvSpPr>
          <p:cNvPr id="5" name="Rectangle 4">
            <a:extLst>
              <a:ext uri="{FF2B5EF4-FFF2-40B4-BE49-F238E27FC236}">
                <a16:creationId xmlns:a16="http://schemas.microsoft.com/office/drawing/2014/main" id="{17A759B5-6065-BF4A-B9AF-EA8248236AB2}"/>
              </a:ext>
            </a:extLst>
          </p:cNvPr>
          <p:cNvSpPr/>
          <p:nvPr/>
        </p:nvSpPr>
        <p:spPr>
          <a:xfrm>
            <a:off x="400050" y="4577239"/>
            <a:ext cx="8490858" cy="276999"/>
          </a:xfrm>
          <a:prstGeom prst="rect">
            <a:avLst/>
          </a:prstGeom>
        </p:spPr>
        <p:txBody>
          <a:bodyPr wrap="square">
            <a:spAutoFit/>
          </a:bodyPr>
          <a:lstStyle/>
          <a:p>
            <a:pPr algn="ctr" defTabSz="685800"/>
            <a:r>
              <a:rPr lang="en-GB" sz="1200" b="1">
                <a:solidFill>
                  <a:prstClr val="black"/>
                </a:solidFill>
                <a:latin typeface="Verdana"/>
                <a:cs typeface="Verdana" panose="020B0604030504040204" pitchFamily="34" charset="0"/>
              </a:rPr>
              <a:t>Same reliability, warranty and workload – Wider Availability, Simplified choice and ordering. </a:t>
            </a:r>
            <a:endParaRPr lang="en-US" sz="1200" b="1">
              <a:solidFill>
                <a:prstClr val="black"/>
              </a:solidFill>
              <a:latin typeface="Verdana"/>
            </a:endParaRPr>
          </a:p>
        </p:txBody>
      </p:sp>
      <p:pic>
        <p:nvPicPr>
          <p:cNvPr id="8" name="Picture 7" descr="A screenshot of a cell phone&#10;&#10;Description automatically generated">
            <a:extLst>
              <a:ext uri="{FF2B5EF4-FFF2-40B4-BE49-F238E27FC236}">
                <a16:creationId xmlns:a16="http://schemas.microsoft.com/office/drawing/2014/main" id="{A14F4EFB-2CDF-F145-8C6B-23C7D4D2A12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90893" y="622803"/>
            <a:ext cx="1109172" cy="1360585"/>
          </a:xfrm>
          <a:prstGeom prst="rect">
            <a:avLst/>
          </a:prstGeom>
        </p:spPr>
      </p:pic>
      <p:pic>
        <p:nvPicPr>
          <p:cNvPr id="3" name="Picture 2">
            <a:extLst>
              <a:ext uri="{FF2B5EF4-FFF2-40B4-BE49-F238E27FC236}">
                <a16:creationId xmlns:a16="http://schemas.microsoft.com/office/drawing/2014/main" id="{4AD018A4-94F8-46DC-A113-111DAEA69BEB}"/>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021449" y="622803"/>
            <a:ext cx="1109172" cy="1360585"/>
          </a:xfrm>
          <a:prstGeom prst="rect">
            <a:avLst/>
          </a:prstGeom>
        </p:spPr>
      </p:pic>
    </p:spTree>
    <p:extLst>
      <p:ext uri="{BB962C8B-B14F-4D97-AF65-F5344CB8AC3E}">
        <p14:creationId xmlns:p14="http://schemas.microsoft.com/office/powerpoint/2010/main" val="9602822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D14F880-64D4-4B2D-8C4A-1D4915E84155}"/>
              </a:ext>
            </a:extLst>
          </p:cNvPr>
          <p:cNvGrpSpPr/>
          <p:nvPr/>
        </p:nvGrpSpPr>
        <p:grpSpPr>
          <a:xfrm>
            <a:off x="419449" y="498709"/>
            <a:ext cx="8481060" cy="4379040"/>
            <a:chOff x="396240" y="457200"/>
            <a:chExt cx="11308080" cy="5838720"/>
          </a:xfrm>
        </p:grpSpPr>
        <p:sp>
          <p:nvSpPr>
            <p:cNvPr id="5" name="Rectangle 4">
              <a:extLst>
                <a:ext uri="{FF2B5EF4-FFF2-40B4-BE49-F238E27FC236}">
                  <a16:creationId xmlns:a16="http://schemas.microsoft.com/office/drawing/2014/main" id="{B4AC191E-2F75-4A97-BE07-6AC9B23295F7}"/>
                </a:ext>
              </a:extLst>
            </p:cNvPr>
            <p:cNvSpPr/>
            <p:nvPr/>
          </p:nvSpPr>
          <p:spPr>
            <a:xfrm>
              <a:off x="396240" y="457200"/>
              <a:ext cx="5583009" cy="5838720"/>
            </a:xfrm>
            <a:prstGeom prst="rect">
              <a:avLst/>
            </a:prstGeom>
            <a:solidFill>
              <a:sysClr val="window" lastClr="FFFFFF">
                <a:lumMod val="75000"/>
              </a:sysClr>
            </a:solidFill>
            <a:ln w="25400" cap="flat" cmpd="sng" algn="ctr">
              <a:noFill/>
              <a:prstDash val="solid"/>
            </a:ln>
            <a:effectLst>
              <a:softEdge rad="63500"/>
            </a:effectLst>
          </p:spPr>
          <p:txBody>
            <a:bodyPr rtlCol="0" anchor="ctr"/>
            <a:lstStyle/>
            <a:p>
              <a:pPr algn="ctr" defTabSz="685800">
                <a:defRPr/>
              </a:pPr>
              <a:endParaRPr lang="en-US" altLang="zh-TW" sz="1350" kern="0">
                <a:solidFill>
                  <a:prstClr val="black"/>
                </a:solidFill>
                <a:latin typeface="Verdana"/>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p:txBody>
        </p:sp>
        <p:sp>
          <p:nvSpPr>
            <p:cNvPr id="6" name="Rectangle 5">
              <a:extLst>
                <a:ext uri="{FF2B5EF4-FFF2-40B4-BE49-F238E27FC236}">
                  <a16:creationId xmlns:a16="http://schemas.microsoft.com/office/drawing/2014/main" id="{CB3D793E-3C84-46CF-A24F-24A285A118C2}"/>
                </a:ext>
              </a:extLst>
            </p:cNvPr>
            <p:cNvSpPr/>
            <p:nvPr/>
          </p:nvSpPr>
          <p:spPr>
            <a:xfrm>
              <a:off x="6121311" y="457200"/>
              <a:ext cx="5583009" cy="5838720"/>
            </a:xfrm>
            <a:prstGeom prst="rect">
              <a:avLst/>
            </a:prstGeom>
            <a:solidFill>
              <a:schemeClr val="tx1"/>
            </a:solidFill>
            <a:ln w="25400" cap="flat" cmpd="sng" algn="ctr">
              <a:noFill/>
              <a:prstDash val="solid"/>
            </a:ln>
            <a:effectLst>
              <a:softEdge rad="63500"/>
            </a:effectLst>
          </p:spPr>
          <p:txBody>
            <a:bodyPr rtlCol="0" anchor="ctr"/>
            <a:lstStyle/>
            <a:p>
              <a:pPr algn="ctr" defTabSz="685800">
                <a:defRPr/>
              </a:pPr>
              <a:endParaRPr lang="zh-TW" altLang="en-US" sz="2100" kern="0">
                <a:solidFill>
                  <a:prstClr val="white"/>
                </a:solidFill>
                <a:latin typeface="Verdana"/>
              </a:endParaRPr>
            </a:p>
          </p:txBody>
        </p:sp>
      </p:grpSp>
      <p:graphicFrame>
        <p:nvGraphicFramePr>
          <p:cNvPr id="7" name="Table 6">
            <a:extLst>
              <a:ext uri="{FF2B5EF4-FFF2-40B4-BE49-F238E27FC236}">
                <a16:creationId xmlns:a16="http://schemas.microsoft.com/office/drawing/2014/main" id="{CF901A20-C85C-45F0-94B1-904F65C65C8F}"/>
              </a:ext>
            </a:extLst>
          </p:cNvPr>
          <p:cNvGraphicFramePr>
            <a:graphicFrameLocks noGrp="1"/>
          </p:cNvGraphicFramePr>
          <p:nvPr/>
        </p:nvGraphicFramePr>
        <p:xfrm>
          <a:off x="564005" y="2227405"/>
          <a:ext cx="3909060" cy="754380"/>
        </p:xfrm>
        <a:graphic>
          <a:graphicData uri="http://schemas.openxmlformats.org/drawingml/2006/table">
            <a:tbl>
              <a:tblPr firstRow="1" bandRow="1"/>
              <a:tblGrid>
                <a:gridCol w="1954530">
                  <a:extLst>
                    <a:ext uri="{9D8B030D-6E8A-4147-A177-3AD203B41FA5}">
                      <a16:colId xmlns:a16="http://schemas.microsoft.com/office/drawing/2014/main" val="20000"/>
                    </a:ext>
                  </a:extLst>
                </a:gridCol>
                <a:gridCol w="1954530">
                  <a:extLst>
                    <a:ext uri="{9D8B030D-6E8A-4147-A177-3AD203B41FA5}">
                      <a16:colId xmlns:a16="http://schemas.microsoft.com/office/drawing/2014/main" val="20001"/>
                    </a:ext>
                  </a:extLst>
                </a:gridCol>
              </a:tblGrid>
              <a:tr h="754380">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algn="ctr"/>
                      <a:r>
                        <a:rPr lang="en-US" altLang="zh-TW" sz="1500">
                          <a:solidFill>
                            <a:schemeClr val="tx1"/>
                          </a:solidFill>
                        </a:rPr>
                        <a:t>1TB </a:t>
                      </a:r>
                    </a:p>
                    <a:p>
                      <a:pPr algn="ctr"/>
                      <a:r>
                        <a:rPr lang="en-US" altLang="zh-TW" sz="1500">
                          <a:solidFill>
                            <a:schemeClr val="tx1"/>
                          </a:solidFill>
                        </a:rPr>
                        <a:t>1 DWPD</a:t>
                      </a:r>
                    </a:p>
                    <a:p>
                      <a:pPr algn="ctr"/>
                      <a:r>
                        <a:rPr lang="en-US" altLang="zh-TW" sz="1500">
                          <a:solidFill>
                            <a:schemeClr val="tx1"/>
                          </a:solidFill>
                        </a:rPr>
                        <a:t>5 Year Warranty</a:t>
                      </a:r>
                    </a:p>
                  </a:txBody>
                  <a:tcPr marL="68580" marR="68580" marT="34290" marB="34290">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algn="ctr"/>
                      <a:r>
                        <a:rPr lang="en-US" altLang="zh-TW" sz="1500">
                          <a:solidFill>
                            <a:schemeClr val="tx1"/>
                          </a:solidFill>
                        </a:rPr>
                        <a:t>2TB</a:t>
                      </a:r>
                      <a:r>
                        <a:rPr lang="en-US" altLang="zh-TW" sz="1500" baseline="0">
                          <a:solidFill>
                            <a:schemeClr val="tx1"/>
                          </a:solidFill>
                        </a:rPr>
                        <a:t> </a:t>
                      </a:r>
                    </a:p>
                    <a:p>
                      <a:pPr algn="ctr"/>
                      <a:r>
                        <a:rPr lang="en-US" altLang="zh-TW" sz="1500" baseline="0">
                          <a:solidFill>
                            <a:schemeClr val="tx1"/>
                          </a:solidFill>
                        </a:rPr>
                        <a:t>0.5 DWPD</a:t>
                      </a:r>
                    </a:p>
                    <a:p>
                      <a:pPr marL="0" marR="0" lvl="0" indent="0" algn="ctr" defTabSz="1219170" rtl="0" eaLnBrk="1" fontAlgn="auto" latinLnBrk="0" hangingPunct="1">
                        <a:lnSpc>
                          <a:spcPct val="100000"/>
                        </a:lnSpc>
                        <a:spcBef>
                          <a:spcPts val="0"/>
                        </a:spcBef>
                        <a:spcAft>
                          <a:spcPts val="0"/>
                        </a:spcAft>
                        <a:buClrTx/>
                        <a:buSzTx/>
                        <a:buFontTx/>
                        <a:buNone/>
                        <a:tabLst/>
                        <a:defRPr/>
                      </a:pPr>
                      <a:r>
                        <a:rPr lang="en-US" altLang="zh-TW" sz="1500">
                          <a:solidFill>
                            <a:schemeClr val="tx1"/>
                          </a:solidFill>
                        </a:rPr>
                        <a:t>5 Year Warranty</a:t>
                      </a:r>
                    </a:p>
                  </a:txBody>
                  <a:tcPr marL="68580" marR="68580" marT="34290" marB="34290">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
        <p:nvSpPr>
          <p:cNvPr id="8" name="Rectangle 7">
            <a:extLst>
              <a:ext uri="{FF2B5EF4-FFF2-40B4-BE49-F238E27FC236}">
                <a16:creationId xmlns:a16="http://schemas.microsoft.com/office/drawing/2014/main" id="{C354F336-960D-4B2A-BA6D-1BAF0E0BE6BE}"/>
              </a:ext>
            </a:extLst>
          </p:cNvPr>
          <p:cNvSpPr/>
          <p:nvPr/>
        </p:nvSpPr>
        <p:spPr>
          <a:xfrm>
            <a:off x="419449" y="631835"/>
            <a:ext cx="4187257" cy="623248"/>
          </a:xfrm>
          <a:prstGeom prst="rect">
            <a:avLst/>
          </a:prstGeom>
          <a:noFill/>
        </p:spPr>
        <p:txBody>
          <a:bodyPr wrap="square" lIns="68580" tIns="34290" rIns="68580" bIns="34290">
            <a:spAutoFit/>
          </a:bodyPr>
          <a:lstStyle/>
          <a:p>
            <a:pPr algn="ctr" defTabSz="685800">
              <a:defRPr/>
            </a:pPr>
            <a:r>
              <a:rPr lang="en-US" altLang="zh-TW" sz="3600" b="1" kern="0">
                <a:ln w="9525">
                  <a:solidFill>
                    <a:prstClr val="white"/>
                  </a:solidFill>
                  <a:prstDash val="solid"/>
                </a:ln>
                <a:solidFill>
                  <a:prstClr val="black"/>
                </a:solidFill>
                <a:effectLst>
                  <a:outerShdw blurRad="12700" dist="38100" dir="2700000" algn="tl" rotWithShape="0">
                    <a:prstClr val="white">
                      <a:lumMod val="50000"/>
                    </a:prstClr>
                  </a:outerShdw>
                </a:effectLst>
                <a:latin typeface="Calibri"/>
              </a:rPr>
              <a:t>TBW vs DWPD</a:t>
            </a:r>
          </a:p>
        </p:txBody>
      </p:sp>
      <p:sp>
        <p:nvSpPr>
          <p:cNvPr id="9" name="Rectangle 8">
            <a:extLst>
              <a:ext uri="{FF2B5EF4-FFF2-40B4-BE49-F238E27FC236}">
                <a16:creationId xmlns:a16="http://schemas.microsoft.com/office/drawing/2014/main" id="{9B5785AD-19A6-4F3D-BB61-08EDCD2E5012}"/>
              </a:ext>
            </a:extLst>
          </p:cNvPr>
          <p:cNvSpPr/>
          <p:nvPr/>
        </p:nvSpPr>
        <p:spPr>
          <a:xfrm>
            <a:off x="651557" y="1405165"/>
            <a:ext cx="3634740" cy="623248"/>
          </a:xfrm>
          <a:prstGeom prst="rect">
            <a:avLst/>
          </a:prstGeom>
          <a:noFill/>
        </p:spPr>
        <p:txBody>
          <a:bodyPr wrap="square" lIns="68580" tIns="34290" rIns="68580" bIns="34290">
            <a:spAutoFit/>
          </a:bodyPr>
          <a:lstStyle/>
          <a:p>
            <a:pPr defTabSz="685800">
              <a:defRPr/>
            </a:pPr>
            <a:r>
              <a:rPr lang="en-US" altLang="zh-TW" kern="0">
                <a:solidFill>
                  <a:prstClr val="black"/>
                </a:solidFill>
                <a:latin typeface="Calibri"/>
              </a:rPr>
              <a:t>TBW </a:t>
            </a:r>
            <a:r>
              <a:rPr lang="en-US" altLang="zh-TW" kern="0">
                <a:solidFill>
                  <a:prstClr val="black"/>
                </a:solidFill>
                <a:latin typeface="Calibri"/>
                <a:sym typeface="Wingdings" panose="05000000000000000000" pitchFamily="2" charset="2"/>
              </a:rPr>
              <a:t> </a:t>
            </a:r>
            <a:r>
              <a:rPr lang="en-US" altLang="zh-TW" kern="0" err="1">
                <a:solidFill>
                  <a:prstClr val="black"/>
                </a:solidFill>
                <a:latin typeface="Calibri"/>
                <a:sym typeface="Wingdings" panose="05000000000000000000" pitchFamily="2" charset="2"/>
              </a:rPr>
              <a:t>T</a:t>
            </a:r>
            <a:r>
              <a:rPr lang="en-US" altLang="zh-TW" kern="0" err="1">
                <a:solidFill>
                  <a:prstClr val="black"/>
                </a:solidFill>
                <a:latin typeface="Calibri"/>
              </a:rPr>
              <a:t>eraBytes</a:t>
            </a:r>
            <a:r>
              <a:rPr lang="en-US" altLang="zh-TW" kern="0">
                <a:solidFill>
                  <a:prstClr val="black"/>
                </a:solidFill>
                <a:latin typeface="Calibri"/>
              </a:rPr>
              <a:t> Written</a:t>
            </a:r>
          </a:p>
          <a:p>
            <a:pPr defTabSz="685800">
              <a:defRPr/>
            </a:pPr>
            <a:r>
              <a:rPr lang="en-US" altLang="zh-TW" kern="0">
                <a:solidFill>
                  <a:prstClr val="black"/>
                </a:solidFill>
                <a:latin typeface="Calibri"/>
              </a:rPr>
              <a:t>DWPD </a:t>
            </a:r>
            <a:r>
              <a:rPr lang="en-US" altLang="zh-TW" kern="0">
                <a:solidFill>
                  <a:prstClr val="black"/>
                </a:solidFill>
                <a:latin typeface="Calibri"/>
                <a:sym typeface="Wingdings" panose="05000000000000000000" pitchFamily="2" charset="2"/>
              </a:rPr>
              <a:t> Drive Write Per Day</a:t>
            </a:r>
          </a:p>
        </p:txBody>
      </p:sp>
      <p:graphicFrame>
        <p:nvGraphicFramePr>
          <p:cNvPr id="10" name="Table 9">
            <a:extLst>
              <a:ext uri="{FF2B5EF4-FFF2-40B4-BE49-F238E27FC236}">
                <a16:creationId xmlns:a16="http://schemas.microsoft.com/office/drawing/2014/main" id="{A49AB0CA-CD04-40F5-839F-6463315E2393}"/>
              </a:ext>
            </a:extLst>
          </p:cNvPr>
          <p:cNvGraphicFramePr>
            <a:graphicFrameLocks noGrp="1"/>
          </p:cNvGraphicFramePr>
          <p:nvPr/>
        </p:nvGraphicFramePr>
        <p:xfrm>
          <a:off x="558547" y="2974497"/>
          <a:ext cx="4419891" cy="1166363"/>
        </p:xfrm>
        <a:graphic>
          <a:graphicData uri="http://schemas.openxmlformats.org/drawingml/2006/table">
            <a:tbl>
              <a:tblPr firstRow="1" bandRow="1"/>
              <a:tblGrid>
                <a:gridCol w="4419891">
                  <a:extLst>
                    <a:ext uri="{9D8B030D-6E8A-4147-A177-3AD203B41FA5}">
                      <a16:colId xmlns:a16="http://schemas.microsoft.com/office/drawing/2014/main" val="20000"/>
                    </a:ext>
                  </a:extLst>
                </a:gridCol>
              </a:tblGrid>
              <a:tr h="1166363">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algn="ctr"/>
                      <a:endParaRPr lang="en-US" altLang="zh-TW" sz="2100" u="none"/>
                    </a:p>
                    <a:p>
                      <a:pPr algn="l"/>
                      <a:r>
                        <a:rPr lang="en-US" altLang="zh-TW" sz="1400" b="0" u="none" cap="none" spc="0">
                          <a:ln w="0"/>
                          <a:solidFill>
                            <a:schemeClr val="tx1"/>
                          </a:solidFill>
                          <a:effectLst>
                            <a:outerShdw blurRad="38100" dist="19050" dir="2700000" algn="tl" rotWithShape="0">
                              <a:schemeClr val="dk1">
                                <a:alpha val="40000"/>
                              </a:schemeClr>
                            </a:outerShdw>
                          </a:effectLst>
                        </a:rPr>
                        <a:t>TBW</a:t>
                      </a:r>
                      <a:r>
                        <a:rPr lang="en-US" altLang="zh-TW" sz="1400" b="0" u="none" cap="none" spc="0" baseline="0">
                          <a:ln w="0"/>
                          <a:solidFill>
                            <a:schemeClr val="tx1"/>
                          </a:solidFill>
                          <a:effectLst>
                            <a:outerShdw blurRad="38100" dist="19050" dir="2700000" algn="tl" rotWithShape="0">
                              <a:schemeClr val="dk1">
                                <a:alpha val="40000"/>
                              </a:schemeClr>
                            </a:outerShdw>
                          </a:effectLst>
                        </a:rPr>
                        <a:t> = </a:t>
                      </a:r>
                    </a:p>
                    <a:p>
                      <a:pPr algn="l"/>
                      <a:r>
                        <a:rPr lang="en-US" altLang="zh-TW" sz="1400" b="0" u="none" cap="none" spc="0" baseline="0">
                          <a:ln w="0"/>
                          <a:solidFill>
                            <a:schemeClr val="tx1"/>
                          </a:solidFill>
                          <a:effectLst>
                            <a:outerShdw blurRad="38100" dist="19050" dir="2700000" algn="tl" rotWithShape="0">
                              <a:schemeClr val="dk1">
                                <a:alpha val="40000"/>
                              </a:schemeClr>
                            </a:outerShdw>
                          </a:effectLst>
                        </a:rPr>
                        <a:t>DWPD * Drive Capacity * Days of Warranty</a:t>
                      </a:r>
                      <a:endParaRPr lang="en-US" altLang="zh-TW" sz="1400" b="0" u="none" cap="none" spc="0">
                        <a:ln w="0"/>
                        <a:solidFill>
                          <a:schemeClr val="tx1"/>
                        </a:solidFill>
                        <a:effectLst>
                          <a:outerShdw blurRad="38100" dist="19050" dir="2700000" algn="tl" rotWithShape="0">
                            <a:schemeClr val="dk1">
                              <a:alpha val="40000"/>
                            </a:schemeClr>
                          </a:outerShdw>
                        </a:effectLst>
                      </a:endParaRPr>
                    </a:p>
                  </a:txBody>
                  <a:tcPr marL="68580" marR="68580" marT="34290" marB="34290">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graphicFrame>
        <p:nvGraphicFramePr>
          <p:cNvPr id="11" name="Table 10">
            <a:extLst>
              <a:ext uri="{FF2B5EF4-FFF2-40B4-BE49-F238E27FC236}">
                <a16:creationId xmlns:a16="http://schemas.microsoft.com/office/drawing/2014/main" id="{14D43B0F-15E0-4BB3-99DD-98B745875773}"/>
              </a:ext>
            </a:extLst>
          </p:cNvPr>
          <p:cNvGraphicFramePr>
            <a:graphicFrameLocks noGrp="1"/>
          </p:cNvGraphicFramePr>
          <p:nvPr/>
        </p:nvGraphicFramePr>
        <p:xfrm>
          <a:off x="558547" y="3959170"/>
          <a:ext cx="3909060" cy="821755"/>
        </p:xfrm>
        <a:graphic>
          <a:graphicData uri="http://schemas.openxmlformats.org/drawingml/2006/table">
            <a:tbl>
              <a:tblPr firstRow="1" bandRow="1"/>
              <a:tblGrid>
                <a:gridCol w="1954530">
                  <a:extLst>
                    <a:ext uri="{9D8B030D-6E8A-4147-A177-3AD203B41FA5}">
                      <a16:colId xmlns:a16="http://schemas.microsoft.com/office/drawing/2014/main" val="20000"/>
                    </a:ext>
                  </a:extLst>
                </a:gridCol>
                <a:gridCol w="1954530">
                  <a:extLst>
                    <a:ext uri="{9D8B030D-6E8A-4147-A177-3AD203B41FA5}">
                      <a16:colId xmlns:a16="http://schemas.microsoft.com/office/drawing/2014/main" val="20001"/>
                    </a:ext>
                  </a:extLst>
                </a:gridCol>
              </a:tblGrid>
              <a:tr h="821755">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algn="ctr"/>
                      <a:endParaRPr lang="en-US" altLang="zh-TW" sz="1800">
                        <a:solidFill>
                          <a:schemeClr val="tx1"/>
                        </a:solidFill>
                      </a:endParaRPr>
                    </a:p>
                    <a:p>
                      <a:pPr marL="0" algn="ctr" defTabSz="1219170" rtl="0" eaLnBrk="1" latinLnBrk="0" hangingPunct="1"/>
                      <a:r>
                        <a:rPr lang="en-US" altLang="zh-TW" sz="2400" b="1" kern="1200" baseline="0">
                          <a:solidFill>
                            <a:schemeClr val="tx1"/>
                          </a:solidFill>
                          <a:latin typeface="+mn-lt"/>
                          <a:ea typeface="+mn-ea"/>
                          <a:cs typeface="+mn-cs"/>
                        </a:rPr>
                        <a:t>1825TBW</a:t>
                      </a:r>
                    </a:p>
                  </a:txBody>
                  <a:tcPr marL="68580" marR="68580" marT="34290" marB="3429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algn="ctr"/>
                      <a:endParaRPr lang="en-US" altLang="zh-TW" sz="1800">
                        <a:solidFill>
                          <a:schemeClr val="tx1"/>
                        </a:solidFill>
                      </a:endParaRPr>
                    </a:p>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altLang="zh-TW" sz="2400" b="1" i="0" u="none" strike="noStrike" kern="1200" cap="none" spc="0" normalizeH="0" baseline="0" noProof="0">
                          <a:ln>
                            <a:noFill/>
                          </a:ln>
                          <a:solidFill>
                            <a:schemeClr val="tx1"/>
                          </a:solidFill>
                          <a:effectLst/>
                          <a:uLnTx/>
                          <a:uFillTx/>
                          <a:latin typeface="+mn-lt"/>
                          <a:ea typeface="+mn-ea"/>
                          <a:cs typeface="+mn-cs"/>
                        </a:rPr>
                        <a:t>1825TBW</a:t>
                      </a:r>
                    </a:p>
                  </a:txBody>
                  <a:tcPr marL="68580" marR="68580" marT="34290" marB="34290">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
        <p:nvSpPr>
          <p:cNvPr id="12" name="Rectangle 11">
            <a:extLst>
              <a:ext uri="{FF2B5EF4-FFF2-40B4-BE49-F238E27FC236}">
                <a16:creationId xmlns:a16="http://schemas.microsoft.com/office/drawing/2014/main" id="{BDC71206-FDA1-4B1C-BC5C-617C05B2B098}"/>
              </a:ext>
            </a:extLst>
          </p:cNvPr>
          <p:cNvSpPr/>
          <p:nvPr/>
        </p:nvSpPr>
        <p:spPr>
          <a:xfrm>
            <a:off x="4713252" y="790497"/>
            <a:ext cx="4187257" cy="392415"/>
          </a:xfrm>
          <a:prstGeom prst="rect">
            <a:avLst/>
          </a:prstGeom>
          <a:noFill/>
        </p:spPr>
        <p:txBody>
          <a:bodyPr wrap="square" lIns="68580" tIns="34290" rIns="68580" bIns="34290">
            <a:spAutoFit/>
          </a:bodyPr>
          <a:lstStyle/>
          <a:p>
            <a:pPr algn="ctr" defTabSz="685800">
              <a:defRPr/>
            </a:pPr>
            <a:r>
              <a:rPr lang="en-US" altLang="zh-TW" sz="2100" b="1" kern="0" spc="38">
                <a:ln w="0"/>
                <a:solidFill>
                  <a:prstClr val="white"/>
                </a:solidFill>
                <a:effectLst>
                  <a:innerShdw blurRad="63500" dist="50800" dir="13500000">
                    <a:srgbClr val="000000">
                      <a:alpha val="50000"/>
                    </a:srgbClr>
                  </a:innerShdw>
                </a:effectLst>
                <a:latin typeface="Calibri"/>
              </a:rPr>
              <a:t>JEDEC Enterprise/Client</a:t>
            </a:r>
          </a:p>
        </p:txBody>
      </p:sp>
      <p:pic>
        <p:nvPicPr>
          <p:cNvPr id="13" name="Picture 12" descr="Screen Clipping">
            <a:extLst>
              <a:ext uri="{FF2B5EF4-FFF2-40B4-BE49-F238E27FC236}">
                <a16:creationId xmlns:a16="http://schemas.microsoft.com/office/drawing/2014/main" id="{B50CD21D-2551-4983-8965-B9C7FEAA311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741770" y="1290533"/>
            <a:ext cx="4154705" cy="1341989"/>
          </a:xfrm>
          <a:prstGeom prst="rect">
            <a:avLst/>
          </a:prstGeom>
          <a:ln>
            <a:noFill/>
          </a:ln>
          <a:effectLst>
            <a:softEdge rad="112500"/>
          </a:effectLst>
        </p:spPr>
      </p:pic>
      <p:graphicFrame>
        <p:nvGraphicFramePr>
          <p:cNvPr id="14" name="Table 13">
            <a:extLst>
              <a:ext uri="{FF2B5EF4-FFF2-40B4-BE49-F238E27FC236}">
                <a16:creationId xmlns:a16="http://schemas.microsoft.com/office/drawing/2014/main" id="{25C9573B-F970-4E4B-B73F-ADECA186F211}"/>
              </a:ext>
            </a:extLst>
          </p:cNvPr>
          <p:cNvGraphicFramePr>
            <a:graphicFrameLocks noGrp="1"/>
          </p:cNvGraphicFramePr>
          <p:nvPr/>
        </p:nvGraphicFramePr>
        <p:xfrm>
          <a:off x="4801727" y="2774259"/>
          <a:ext cx="4034790" cy="1165860"/>
        </p:xfrm>
        <a:graphic>
          <a:graphicData uri="http://schemas.openxmlformats.org/drawingml/2006/table">
            <a:tbl>
              <a:tblPr firstRow="1" bandRow="1"/>
              <a:tblGrid>
                <a:gridCol w="2017395">
                  <a:extLst>
                    <a:ext uri="{9D8B030D-6E8A-4147-A177-3AD203B41FA5}">
                      <a16:colId xmlns:a16="http://schemas.microsoft.com/office/drawing/2014/main" val="20000"/>
                    </a:ext>
                  </a:extLst>
                </a:gridCol>
                <a:gridCol w="2017395">
                  <a:extLst>
                    <a:ext uri="{9D8B030D-6E8A-4147-A177-3AD203B41FA5}">
                      <a16:colId xmlns:a16="http://schemas.microsoft.com/office/drawing/2014/main" val="20001"/>
                    </a:ext>
                  </a:extLst>
                </a:gridCol>
              </a:tblGrid>
              <a:tr h="1148715">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marL="0" indent="0" algn="l">
                        <a:buFont typeface="Arial" panose="020B0604020202020204" pitchFamily="34" charset="0"/>
                        <a:buNone/>
                      </a:pPr>
                      <a:r>
                        <a:rPr lang="en-US" altLang="zh-TW" sz="800">
                          <a:solidFill>
                            <a:schemeClr val="bg1"/>
                          </a:solidFill>
                        </a:rPr>
                        <a:t>JEDEC Client</a:t>
                      </a:r>
                    </a:p>
                    <a:p>
                      <a:pPr marL="0" indent="0" algn="l">
                        <a:buFont typeface="Arial" panose="020B0604020202020204" pitchFamily="34" charset="0"/>
                        <a:buNone/>
                      </a:pPr>
                      <a:endParaRPr lang="en-US" altLang="zh-TW" sz="800">
                        <a:solidFill>
                          <a:schemeClr val="bg1"/>
                        </a:solidFill>
                      </a:endParaRPr>
                    </a:p>
                    <a:p>
                      <a:pPr marL="171450" indent="-171450" algn="l">
                        <a:buFont typeface="Arial" panose="020B0604020202020204" pitchFamily="34" charset="0"/>
                        <a:buChar char="•"/>
                      </a:pPr>
                      <a:r>
                        <a:rPr lang="en-US" altLang="zh-TW" sz="800">
                          <a:solidFill>
                            <a:schemeClr val="bg1"/>
                          </a:solidFill>
                        </a:rPr>
                        <a:t>8/7 operation, </a:t>
                      </a:r>
                      <a:r>
                        <a:rPr lang="en-US" altLang="zh-TW" sz="800" err="1">
                          <a:solidFill>
                            <a:schemeClr val="bg1"/>
                          </a:solidFill>
                        </a:rPr>
                        <a:t>bursty</a:t>
                      </a:r>
                      <a:r>
                        <a:rPr lang="en-US" altLang="zh-TW" sz="800">
                          <a:solidFill>
                            <a:schemeClr val="bg1"/>
                          </a:solidFill>
                        </a:rPr>
                        <a:t> workload </a:t>
                      </a:r>
                    </a:p>
                    <a:p>
                      <a:pPr marL="171450" indent="-171450" algn="l">
                        <a:buFont typeface="Arial" panose="020B0604020202020204" pitchFamily="34" charset="0"/>
                        <a:buChar char="•"/>
                      </a:pPr>
                      <a:r>
                        <a:rPr lang="en-US" altLang="zh-TW" sz="800">
                          <a:solidFill>
                            <a:schemeClr val="bg1"/>
                          </a:solidFill>
                        </a:rPr>
                        <a:t>Modest write activity</a:t>
                      </a:r>
                    </a:p>
                    <a:p>
                      <a:pPr marL="171450" indent="-171450" algn="l">
                        <a:buFont typeface="Arial" panose="020B0604020202020204" pitchFamily="34" charset="0"/>
                        <a:buChar char="•"/>
                      </a:pPr>
                      <a:r>
                        <a:rPr lang="en-US" altLang="zh-TW" sz="800">
                          <a:solidFill>
                            <a:schemeClr val="bg1"/>
                          </a:solidFill>
                        </a:rPr>
                        <a:t>More localized access footprint, smaller than entire LBA space.</a:t>
                      </a:r>
                    </a:p>
                  </a:txBody>
                  <a:tcPr marL="68580" marR="68580" marT="34290" marB="34290">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marL="0" indent="0" algn="l">
                        <a:buFont typeface="Arial" panose="020B0604020202020204" pitchFamily="34" charset="0"/>
                        <a:buNone/>
                      </a:pPr>
                      <a:r>
                        <a:rPr lang="en-US" altLang="zh-TW" sz="800">
                          <a:solidFill>
                            <a:schemeClr val="bg1"/>
                          </a:solidFill>
                        </a:rPr>
                        <a:t>JEDEC Enterprise</a:t>
                      </a:r>
                    </a:p>
                    <a:p>
                      <a:pPr marL="171450" indent="-171450" algn="l">
                        <a:buFont typeface="Arial" panose="020B0604020202020204" pitchFamily="34" charset="0"/>
                        <a:buChar char="•"/>
                      </a:pPr>
                      <a:endParaRPr lang="en-US" altLang="zh-TW" sz="800">
                        <a:solidFill>
                          <a:schemeClr val="bg1"/>
                        </a:solidFill>
                      </a:endParaRPr>
                    </a:p>
                    <a:p>
                      <a:pPr marL="171450" indent="-171450" algn="l">
                        <a:buFont typeface="Arial" panose="020B0604020202020204" pitchFamily="34" charset="0"/>
                        <a:buChar char="•"/>
                      </a:pPr>
                      <a:r>
                        <a:rPr lang="en-US" altLang="zh-TW" sz="800">
                          <a:solidFill>
                            <a:schemeClr val="bg1"/>
                          </a:solidFill>
                        </a:rPr>
                        <a:t>24/7 operation, continuous workload </a:t>
                      </a:r>
                    </a:p>
                    <a:p>
                      <a:pPr marL="171450" indent="-171450" algn="l">
                        <a:buFont typeface="Arial" panose="020B0604020202020204" pitchFamily="34" charset="0"/>
                        <a:buChar char="•"/>
                      </a:pPr>
                      <a:r>
                        <a:rPr lang="en-US" altLang="zh-TW" sz="800">
                          <a:solidFill>
                            <a:schemeClr val="bg1"/>
                          </a:solidFill>
                        </a:rPr>
                        <a:t>Heavy write activity </a:t>
                      </a:r>
                    </a:p>
                    <a:p>
                      <a:pPr marL="171450" indent="-171450" algn="l">
                        <a:buFont typeface="Arial" panose="020B0604020202020204" pitchFamily="34" charset="0"/>
                        <a:buChar char="•"/>
                      </a:pPr>
                      <a:r>
                        <a:rPr lang="en-US" altLang="zh-TW" sz="800">
                          <a:solidFill>
                            <a:schemeClr val="bg1"/>
                          </a:solidFill>
                        </a:rPr>
                        <a:t>Mostly random accesses across the entire LBA space</a:t>
                      </a:r>
                    </a:p>
                    <a:p>
                      <a:pPr marL="171450" indent="-171450" algn="l">
                        <a:buFont typeface="Arial" panose="020B0604020202020204" pitchFamily="34" charset="0"/>
                        <a:buChar char="•"/>
                      </a:pPr>
                      <a:r>
                        <a:rPr lang="en-US" altLang="zh-TW" sz="800">
                          <a:solidFill>
                            <a:schemeClr val="bg1"/>
                          </a:solidFill>
                        </a:rPr>
                        <a:t>Highest data reliability, availability, and integrity</a:t>
                      </a:r>
                    </a:p>
                  </a:txBody>
                  <a:tcPr marL="68580" marR="68580" marT="34290" marB="34290">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
        <p:nvSpPr>
          <p:cNvPr id="15" name="Rectangle 14">
            <a:extLst>
              <a:ext uri="{FF2B5EF4-FFF2-40B4-BE49-F238E27FC236}">
                <a16:creationId xmlns:a16="http://schemas.microsoft.com/office/drawing/2014/main" id="{71DDB3A6-999B-4582-97E3-3D7C14E5E6B2}"/>
              </a:ext>
            </a:extLst>
          </p:cNvPr>
          <p:cNvSpPr/>
          <p:nvPr/>
        </p:nvSpPr>
        <p:spPr>
          <a:xfrm>
            <a:off x="4713252" y="3962441"/>
            <a:ext cx="4187257" cy="761747"/>
          </a:xfrm>
          <a:prstGeom prst="rect">
            <a:avLst/>
          </a:prstGeom>
          <a:noFill/>
        </p:spPr>
        <p:txBody>
          <a:bodyPr wrap="square" lIns="68580" tIns="34290" rIns="68580" bIns="34290">
            <a:spAutoFit/>
          </a:bodyPr>
          <a:lstStyle/>
          <a:p>
            <a:pPr algn="ctr" defTabSz="685800">
              <a:defRPr/>
            </a:pPr>
            <a:r>
              <a:rPr lang="en-US" altLang="zh-TW" sz="1500" b="1" kern="0" spc="38">
                <a:ln w="0"/>
                <a:solidFill>
                  <a:prstClr val="white"/>
                </a:solidFill>
                <a:effectLst>
                  <a:innerShdw blurRad="63500" dist="50800" dir="13500000">
                    <a:srgbClr val="000000">
                      <a:alpha val="50000"/>
                    </a:srgbClr>
                  </a:innerShdw>
                </a:effectLst>
                <a:latin typeface="Calibri"/>
              </a:rPr>
              <a:t>100 TBW JEDEC Enterprise </a:t>
            </a:r>
          </a:p>
          <a:p>
            <a:pPr algn="ctr" defTabSz="685800">
              <a:defRPr/>
            </a:pPr>
            <a:endParaRPr lang="en-US" altLang="zh-TW" sz="1500" b="1" kern="0" spc="38">
              <a:ln w="0"/>
              <a:solidFill>
                <a:prstClr val="white"/>
              </a:solidFill>
              <a:effectLst>
                <a:innerShdw blurRad="63500" dist="50800" dir="13500000">
                  <a:srgbClr val="000000">
                    <a:alpha val="50000"/>
                  </a:srgbClr>
                </a:innerShdw>
              </a:effectLst>
              <a:latin typeface="Calibri"/>
            </a:endParaRPr>
          </a:p>
          <a:p>
            <a:pPr algn="ctr" defTabSz="685800">
              <a:defRPr/>
            </a:pPr>
            <a:r>
              <a:rPr lang="en-US" altLang="zh-TW" sz="1500" b="1" kern="0" spc="38">
                <a:ln w="0"/>
                <a:solidFill>
                  <a:prstClr val="white"/>
                </a:solidFill>
                <a:effectLst>
                  <a:innerShdw blurRad="63500" dist="50800" dir="13500000">
                    <a:srgbClr val="000000">
                      <a:alpha val="50000"/>
                    </a:srgbClr>
                  </a:innerShdw>
                </a:effectLst>
                <a:latin typeface="Calibri"/>
              </a:rPr>
              <a:t>100 TBW JEDEC Client</a:t>
            </a:r>
          </a:p>
        </p:txBody>
      </p:sp>
      <p:sp>
        <p:nvSpPr>
          <p:cNvPr id="16" name="Rectangle 15">
            <a:extLst>
              <a:ext uri="{FF2B5EF4-FFF2-40B4-BE49-F238E27FC236}">
                <a16:creationId xmlns:a16="http://schemas.microsoft.com/office/drawing/2014/main" id="{BC4825A1-C68D-46C6-AAA1-2519C45A308E}"/>
              </a:ext>
            </a:extLst>
          </p:cNvPr>
          <p:cNvSpPr/>
          <p:nvPr/>
        </p:nvSpPr>
        <p:spPr>
          <a:xfrm rot="5400000">
            <a:off x="6667258" y="4193274"/>
            <a:ext cx="279244" cy="300082"/>
          </a:xfrm>
          <a:prstGeom prst="rect">
            <a:avLst/>
          </a:prstGeom>
        </p:spPr>
        <p:txBody>
          <a:bodyPr wrap="none">
            <a:spAutoFit/>
          </a:bodyPr>
          <a:lstStyle/>
          <a:p>
            <a:pPr defTabSz="685800">
              <a:defRPr/>
            </a:pPr>
            <a:r>
              <a:rPr lang="zh-TW" altLang="en-US" sz="1350" b="1" kern="0">
                <a:solidFill>
                  <a:prstClr val="white"/>
                </a:solidFill>
                <a:latin typeface="Times New Roman" panose="02020603050405020304" pitchFamily="18" charset="0"/>
              </a:rPr>
              <a:t>≠</a:t>
            </a:r>
            <a:endParaRPr lang="zh-TW" altLang="en-US" sz="1350" kern="0">
              <a:solidFill>
                <a:prstClr val="white"/>
              </a:solidFill>
              <a:latin typeface="Calibri"/>
            </a:endParaRPr>
          </a:p>
        </p:txBody>
      </p:sp>
      <p:sp>
        <p:nvSpPr>
          <p:cNvPr id="18" name="Title 1">
            <a:extLst>
              <a:ext uri="{FF2B5EF4-FFF2-40B4-BE49-F238E27FC236}">
                <a16:creationId xmlns:a16="http://schemas.microsoft.com/office/drawing/2014/main" id="{2668C0D6-A0A1-47CB-9F63-E7ED7AC985D6}"/>
              </a:ext>
            </a:extLst>
          </p:cNvPr>
          <p:cNvSpPr>
            <a:spLocks noGrp="1"/>
          </p:cNvSpPr>
          <p:nvPr>
            <p:ph type="title"/>
          </p:nvPr>
        </p:nvSpPr>
        <p:spPr>
          <a:xfrm>
            <a:off x="400050" y="143250"/>
            <a:ext cx="8401050" cy="428250"/>
          </a:xfrm>
        </p:spPr>
        <p:txBody>
          <a:bodyPr/>
          <a:lstStyle/>
          <a:p>
            <a:r>
              <a:rPr lang="en-US">
                <a:solidFill>
                  <a:srgbClr val="0070C0"/>
                </a:solidFill>
              </a:rPr>
              <a:t>Enterprise Grade Endurance </a:t>
            </a:r>
            <a:r>
              <a:rPr lang="en-US" err="1">
                <a:solidFill>
                  <a:srgbClr val="0070C0"/>
                </a:solidFill>
              </a:rPr>
              <a:t>NVMe</a:t>
            </a:r>
            <a:r>
              <a:rPr lang="en-US">
                <a:solidFill>
                  <a:srgbClr val="0070C0"/>
                </a:solidFill>
              </a:rPr>
              <a:t> SSD</a:t>
            </a:r>
          </a:p>
        </p:txBody>
      </p:sp>
    </p:spTree>
    <p:extLst>
      <p:ext uri="{BB962C8B-B14F-4D97-AF65-F5344CB8AC3E}">
        <p14:creationId xmlns:p14="http://schemas.microsoft.com/office/powerpoint/2010/main" val="2932071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fade">
                                      <p:cBhvr>
                                        <p:cTn id="5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2" grpId="0"/>
      <p:bldP spid="15" grpId="0"/>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DC SN640 – Configurable Endurance</a:t>
            </a:r>
          </a:p>
        </p:txBody>
      </p:sp>
      <p:sp>
        <p:nvSpPr>
          <p:cNvPr id="5" name="Content Placeholder 4">
            <a:extLst>
              <a:ext uri="{FF2B5EF4-FFF2-40B4-BE49-F238E27FC236}">
                <a16:creationId xmlns:a16="http://schemas.microsoft.com/office/drawing/2014/main" id="{14D5FBB0-D48D-6C4A-B620-7E193FC252D0}"/>
              </a:ext>
            </a:extLst>
          </p:cNvPr>
          <p:cNvSpPr>
            <a:spLocks noGrp="1"/>
          </p:cNvSpPr>
          <p:nvPr>
            <p:ph idx="1"/>
          </p:nvPr>
        </p:nvSpPr>
        <p:spPr>
          <a:xfrm>
            <a:off x="400050" y="4309401"/>
            <a:ext cx="6553962" cy="847000"/>
          </a:xfrm>
        </p:spPr>
        <p:txBody>
          <a:bodyPr/>
          <a:lstStyle/>
          <a:p>
            <a:pPr marL="0" indent="0">
              <a:buClrTx/>
              <a:buNone/>
            </a:pPr>
            <a:r>
              <a:rPr lang="en-US" sz="1350" b="1">
                <a:solidFill>
                  <a:srgbClr val="0070C0"/>
                </a:solidFill>
              </a:rPr>
              <a:t>Option 1: </a:t>
            </a:r>
            <a:r>
              <a:rPr lang="en-US" sz="1350">
                <a:solidFill>
                  <a:srgbClr val="0070C0"/>
                </a:solidFill>
              </a:rPr>
              <a:t>higher endurance for heavier workloads</a:t>
            </a:r>
          </a:p>
          <a:p>
            <a:pPr marL="0" indent="0">
              <a:buClrTx/>
              <a:buNone/>
            </a:pPr>
            <a:r>
              <a:rPr lang="en-US" sz="1350" b="1">
                <a:solidFill>
                  <a:srgbClr val="0070C0"/>
                </a:solidFill>
              </a:rPr>
              <a:t>Option 2: </a:t>
            </a:r>
            <a:r>
              <a:rPr lang="en-US" sz="1350">
                <a:solidFill>
                  <a:srgbClr val="0070C0"/>
                </a:solidFill>
              </a:rPr>
              <a:t>higher random write performance</a:t>
            </a:r>
          </a:p>
        </p:txBody>
      </p:sp>
      <p:pic>
        <p:nvPicPr>
          <p:cNvPr id="3" name="Picture 2" descr="8c56c4d2-cbec-4b9d-a198-1f1e9b441983"/>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399930" y="952340"/>
            <a:ext cx="5863590" cy="323882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8D5E0F0B-C2AF-9749-9238-901BE8AAFD9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263641" y="1639552"/>
            <a:ext cx="2880389" cy="1196349"/>
          </a:xfrm>
          <a:prstGeom prst="rect">
            <a:avLst/>
          </a:prstGeom>
        </p:spPr>
      </p:pic>
      <p:pic>
        <p:nvPicPr>
          <p:cNvPr id="6" name="Picture 5" descr="A screenshot of a cell phone&#10;&#10;Description automatically generated">
            <a:extLst>
              <a:ext uri="{FF2B5EF4-FFF2-40B4-BE49-F238E27FC236}">
                <a16:creationId xmlns:a16="http://schemas.microsoft.com/office/drawing/2014/main" id="{49205FF1-3008-EC49-BBA7-879B47C058F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151265" y="-134192"/>
            <a:ext cx="1109172" cy="1360585"/>
          </a:xfrm>
          <a:prstGeom prst="rect">
            <a:avLst/>
          </a:prstGeom>
        </p:spPr>
      </p:pic>
      <p:sp>
        <p:nvSpPr>
          <p:cNvPr id="7" name="Text Placeholder 3">
            <a:extLst>
              <a:ext uri="{FF2B5EF4-FFF2-40B4-BE49-F238E27FC236}">
                <a16:creationId xmlns:a16="http://schemas.microsoft.com/office/drawing/2014/main" id="{565CB792-2C4E-5045-87A5-C1EE20E5C847}"/>
              </a:ext>
            </a:extLst>
          </p:cNvPr>
          <p:cNvSpPr>
            <a:spLocks noGrp="1"/>
          </p:cNvSpPr>
          <p:nvPr>
            <p:ph type="body" sz="quarter" idx="13"/>
          </p:nvPr>
        </p:nvSpPr>
        <p:spPr>
          <a:xfrm>
            <a:off x="399930" y="571500"/>
            <a:ext cx="8401170" cy="254070"/>
          </a:xfrm>
        </p:spPr>
        <p:txBody>
          <a:bodyPr/>
          <a:lstStyle/>
          <a:p>
            <a:r>
              <a:rPr lang="en-US"/>
              <a:t>Up to 50% overprovisioning to best suit target application</a:t>
            </a:r>
          </a:p>
        </p:txBody>
      </p:sp>
      <p:pic>
        <p:nvPicPr>
          <p:cNvPr id="10" name="Picture 9">
            <a:extLst>
              <a:ext uri="{FF2B5EF4-FFF2-40B4-BE49-F238E27FC236}">
                <a16:creationId xmlns:a16="http://schemas.microsoft.com/office/drawing/2014/main" id="{2DD09405-D45B-426A-B00C-669330C4976A}"/>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7453503" y="-136855"/>
            <a:ext cx="1109172" cy="1360585"/>
          </a:xfrm>
          <a:prstGeom prst="rect">
            <a:avLst/>
          </a:prstGeom>
        </p:spPr>
      </p:pic>
    </p:spTree>
    <p:extLst>
      <p:ext uri="{BB962C8B-B14F-4D97-AF65-F5344CB8AC3E}">
        <p14:creationId xmlns:p14="http://schemas.microsoft.com/office/powerpoint/2010/main" val="1092461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0227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zh-CN" err="1">
                <a:latin typeface="微軟正黑體"/>
                <a:ea typeface="微軟正黑體"/>
              </a:rPr>
              <a:t>NVMe</a:t>
            </a:r>
            <a:r>
              <a:rPr lang="en-US" altLang="zh-CN">
                <a:latin typeface="微軟正黑體"/>
                <a:ea typeface="微軟正黑體"/>
              </a:rPr>
              <a:t> Gen3 x4 </a:t>
            </a:r>
            <a:r>
              <a:rPr lang="zh-CN" altLang="en-US">
                <a:latin typeface="微軟正黑體"/>
                <a:ea typeface="微軟正黑體"/>
              </a:rPr>
              <a:t>全快閃儲存</a:t>
            </a:r>
            <a:r>
              <a:rPr lang="en-US" altLang="zh-CN">
                <a:latin typeface="微軟正黑體"/>
                <a:ea typeface="微軟正黑體"/>
              </a:rPr>
              <a:t> (AFA)</a:t>
            </a:r>
            <a:endParaRPr lang="zh-TW" altLang="en-US">
              <a:latin typeface="微軟正黑體"/>
              <a:ea typeface="微軟正黑體"/>
            </a:endParaRPr>
          </a:p>
        </p:txBody>
      </p:sp>
      <p:sp>
        <p:nvSpPr>
          <p:cNvPr id="27" name="矩形 26">
            <a:extLst>
              <a:ext uri="{FF2B5EF4-FFF2-40B4-BE49-F238E27FC236}">
                <a16:creationId xmlns:a16="http://schemas.microsoft.com/office/drawing/2014/main" id="{864E06A8-A428-8A44-A44E-A05D9B7E9CCE}"/>
              </a:ext>
            </a:extLst>
          </p:cNvPr>
          <p:cNvSpPr/>
          <p:nvPr/>
        </p:nvSpPr>
        <p:spPr>
          <a:xfrm>
            <a:off x="4000007" y="1366537"/>
            <a:ext cx="4981808" cy="3762761"/>
          </a:xfrm>
          <a:prstGeom prst="rect">
            <a:avLst/>
          </a:prstGeom>
        </p:spPr>
        <p:txBody>
          <a:bodyPr wrap="square" anchor="t">
            <a:spAutoFit/>
          </a:bodyPr>
          <a:lstStyle/>
          <a:p>
            <a:pPr marL="177800" indent="-177800">
              <a:lnSpc>
                <a:spcPts val="2000"/>
              </a:lnSpc>
              <a:spcBef>
                <a:spcPts val="600"/>
              </a:spcBef>
              <a:buClr>
                <a:srgbClr val="FA7100"/>
              </a:buClr>
              <a:buFont typeface="Arial" panose="020B0604020202020204" pitchFamily="34" charset="0"/>
              <a:buChar char="•"/>
            </a:pPr>
            <a:r>
              <a:rPr lang="zh-TW" altLang="en-US" b="1">
                <a:latin typeface="微軟正黑體"/>
                <a:ea typeface="微軟正黑體"/>
              </a:rPr>
              <a:t>高達 </a:t>
            </a:r>
            <a:r>
              <a:rPr lang="en-US" altLang="zh-TW" sz="2000" b="1">
                <a:solidFill>
                  <a:srgbClr val="FF0000"/>
                </a:solidFill>
                <a:latin typeface="微軟正黑體"/>
                <a:ea typeface="微軟正黑體"/>
              </a:rPr>
              <a:t>472,000/ 205,000</a:t>
            </a:r>
            <a:r>
              <a:rPr lang="en-US" altLang="zh-TW" sz="2000" b="1">
                <a:solidFill>
                  <a:srgbClr val="FF6600"/>
                </a:solidFill>
                <a:latin typeface="微軟正黑體"/>
                <a:ea typeface="微軟正黑體"/>
              </a:rPr>
              <a:t> </a:t>
            </a:r>
            <a:r>
              <a:rPr lang="en-US" altLang="zh-TW" b="1">
                <a:latin typeface="微軟正黑體"/>
                <a:ea typeface="微軟正黑體"/>
              </a:rPr>
              <a:t>IOPS</a:t>
            </a:r>
            <a:r>
              <a:rPr lang="zh-TW" altLang="en-US" b="1">
                <a:latin typeface="微軟正黑體"/>
                <a:ea typeface="微軟正黑體"/>
              </a:rPr>
              <a:t> 的</a:t>
            </a:r>
            <a:r>
              <a:rPr lang="en-US" altLang="zh-TW" b="1">
                <a:latin typeface="微軟正黑體"/>
                <a:ea typeface="微軟正黑體"/>
              </a:rPr>
              <a:t> 4K</a:t>
            </a:r>
            <a:br>
              <a:rPr lang="en-US" altLang="zh-TW" b="1">
                <a:latin typeface="微軟正黑體"/>
                <a:ea typeface="微軟正黑體"/>
              </a:rPr>
            </a:br>
            <a:r>
              <a:rPr lang="zh-TW" altLang="en-US" b="1">
                <a:latin typeface="微軟正黑體"/>
                <a:ea typeface="微軟正黑體"/>
              </a:rPr>
              <a:t>隨機讀寫效能</a:t>
            </a:r>
            <a:endParaRPr lang="en-US" altLang="zh-TW" b="1">
              <a:latin typeface="微軟正黑體"/>
              <a:ea typeface="微軟正黑體"/>
            </a:endParaRPr>
          </a:p>
          <a:p>
            <a:pPr marL="177800" indent="-177800">
              <a:lnSpc>
                <a:spcPts val="2000"/>
              </a:lnSpc>
              <a:spcBef>
                <a:spcPts val="600"/>
              </a:spcBef>
              <a:buClr>
                <a:srgbClr val="FA7100"/>
              </a:buClr>
              <a:buFont typeface="Arial" panose="020B0604020202020204" pitchFamily="34" charset="0"/>
              <a:buChar char="•"/>
            </a:pPr>
            <a:r>
              <a:rPr lang="en-US" altLang="zh-TW" b="1">
                <a:latin typeface="微軟正黑體" panose="020B0604030504040204" pitchFamily="34" charset="-120"/>
                <a:ea typeface="微軟正黑體" panose="020B0604030504040204" pitchFamily="34" charset="-120"/>
              </a:rPr>
              <a:t>ZFS</a:t>
            </a:r>
            <a:r>
              <a:rPr lang="zh-TW" altLang="en-US" b="1">
                <a:latin typeface="微軟正黑體" panose="020B0604030504040204" pitchFamily="34" charset="-120"/>
                <a:ea typeface="微軟正黑體" panose="020B0604030504040204" pitchFamily="34" charset="-120"/>
              </a:rPr>
              <a:t>檔案系統守護資料安全性</a:t>
            </a:r>
            <a:endParaRPr lang="en-US" altLang="zh-TW" b="1">
              <a:latin typeface="微軟正黑體" panose="020B0604030504040204" pitchFamily="34" charset="-120"/>
              <a:ea typeface="微軟正黑體" panose="020B0604030504040204" pitchFamily="34" charset="-120"/>
            </a:endParaRPr>
          </a:p>
          <a:p>
            <a:pPr marL="177800" indent="-177800">
              <a:lnSpc>
                <a:spcPts val="2000"/>
              </a:lnSpc>
              <a:spcBef>
                <a:spcPts val="600"/>
              </a:spcBef>
              <a:buClr>
                <a:srgbClr val="FA7100"/>
              </a:buClr>
              <a:buFont typeface="Arial" panose="020B0604020202020204" pitchFamily="34" charset="0"/>
              <a:buChar char="•"/>
            </a:pPr>
            <a:r>
              <a:rPr lang="zh-TW" altLang="en-US" b="1">
                <a:latin typeface="微軟正黑體" panose="020B0604030504040204" pitchFamily="34" charset="-120"/>
                <a:ea typeface="微軟正黑體" panose="020B0604030504040204" pitchFamily="34" charset="-120"/>
              </a:rPr>
              <a:t>資料減量技術 </a:t>
            </a:r>
            <a:endParaRPr lang="en-US" altLang="zh-TW" b="1">
              <a:latin typeface="微軟正黑體" panose="020B0604030504040204" pitchFamily="34" charset="-120"/>
              <a:ea typeface="微軟正黑體" panose="020B0604030504040204" pitchFamily="34" charset="-120"/>
            </a:endParaRPr>
          </a:p>
          <a:p>
            <a:pPr marL="269875" lvl="1" indent="-88900">
              <a:lnSpc>
                <a:spcPts val="2000"/>
              </a:lnSpc>
              <a:spcBef>
                <a:spcPts val="600"/>
              </a:spcBef>
              <a:buFont typeface="Arial" panose="020B0604020202020204" pitchFamily="34" charset="0"/>
              <a:buChar char="•"/>
            </a:pPr>
            <a:r>
              <a:rPr lang="zh-TW" altLang="en-US" sz="1400">
                <a:latin typeface="微軟正黑體" panose="020B0604030504040204" pitchFamily="34" charset="-120"/>
                <a:ea typeface="微軟正黑體" panose="020B0604030504040204" pitchFamily="34" charset="-120"/>
              </a:rPr>
              <a:t>提升儲存效率與投資報酬率</a:t>
            </a:r>
            <a:endParaRPr lang="en-US" altLang="zh-TW" sz="1400">
              <a:latin typeface="微軟正黑體" panose="020B0604030504040204" pitchFamily="34" charset="-120"/>
              <a:ea typeface="微軟正黑體" panose="020B0604030504040204" pitchFamily="34" charset="-120"/>
            </a:endParaRPr>
          </a:p>
          <a:p>
            <a:pPr marL="269875" lvl="1" indent="-88900">
              <a:lnSpc>
                <a:spcPts val="2000"/>
              </a:lnSpc>
              <a:spcBef>
                <a:spcPts val="600"/>
              </a:spcBef>
              <a:buFont typeface="Arial" panose="020B0604020202020204" pitchFamily="34" charset="0"/>
              <a:buChar char="•"/>
            </a:pPr>
            <a:r>
              <a:rPr lang="zh-TW" altLang="en-US" sz="1400">
                <a:latin typeface="微軟正黑體" panose="020B0604030504040204" pitchFamily="34" charset="-120"/>
                <a:ea typeface="微軟正黑體" panose="020B0604030504040204" pitchFamily="34" charset="-120"/>
              </a:rPr>
              <a:t>去重複</a:t>
            </a:r>
            <a:r>
              <a:rPr lang="en-US" altLang="zh-TW" sz="1400">
                <a:latin typeface="微軟正黑體" panose="020B0604030504040204" pitchFamily="34" charset="-120"/>
                <a:ea typeface="微軟正黑體" panose="020B0604030504040204" pitchFamily="34" charset="-120"/>
              </a:rPr>
              <a:t>(de-duplication)</a:t>
            </a:r>
            <a:r>
              <a:rPr lang="zh-TW" altLang="en-US" sz="1400">
                <a:latin typeface="微軟正黑體" panose="020B0604030504040204" pitchFamily="34" charset="-120"/>
                <a:ea typeface="微軟正黑體" panose="020B0604030504040204" pitchFamily="34" charset="-120"/>
              </a:rPr>
              <a:t>、在線壓縮</a:t>
            </a:r>
            <a:r>
              <a:rPr lang="en-US" altLang="zh-TW" sz="1400">
                <a:latin typeface="微軟正黑體" panose="020B0604030504040204" pitchFamily="34" charset="-120"/>
                <a:ea typeface="微軟正黑體" panose="020B0604030504040204" pitchFamily="34" charset="-120"/>
              </a:rPr>
              <a:t>(inline compression)</a:t>
            </a:r>
            <a:r>
              <a:rPr lang="zh-TW" altLang="en-US" sz="1400">
                <a:latin typeface="微軟正黑體" panose="020B0604030504040204" pitchFamily="34" charset="-120"/>
                <a:ea typeface="微軟正黑體" panose="020B0604030504040204" pitchFamily="34" charset="-120"/>
              </a:rPr>
              <a:t>、資料壓實</a:t>
            </a:r>
            <a:r>
              <a:rPr lang="en-US" altLang="zh-TW" sz="1400">
                <a:latin typeface="微軟正黑體" panose="020B0604030504040204" pitchFamily="34" charset="-120"/>
                <a:ea typeface="微軟正黑體" panose="020B0604030504040204" pitchFamily="34" charset="-120"/>
              </a:rPr>
              <a:t>(data compaction)</a:t>
            </a:r>
          </a:p>
          <a:p>
            <a:pPr marL="177800" indent="-177800">
              <a:lnSpc>
                <a:spcPts val="2000"/>
              </a:lnSpc>
              <a:spcBef>
                <a:spcPts val="600"/>
              </a:spcBef>
              <a:buClr>
                <a:srgbClr val="FA7100"/>
              </a:buClr>
              <a:buFont typeface="Arial" panose="020B0604020202020204" pitchFamily="34" charset="0"/>
              <a:buChar char="•"/>
            </a:pPr>
            <a:r>
              <a:rPr lang="en-US" altLang="zh-TW" b="1">
                <a:latin typeface="微軟正黑體"/>
                <a:ea typeface="微軟正黑體"/>
              </a:rPr>
              <a:t>Unified Storage </a:t>
            </a:r>
            <a:r>
              <a:rPr lang="zh-TW" altLang="en-US" b="1">
                <a:latin typeface="微軟正黑體"/>
                <a:ea typeface="微軟正黑體"/>
              </a:rPr>
              <a:t>支援</a:t>
            </a:r>
            <a:r>
              <a:rPr lang="en-US" altLang="zh-TW" b="1">
                <a:latin typeface="微軟正黑體"/>
                <a:ea typeface="微軟正黑體"/>
              </a:rPr>
              <a:t> </a:t>
            </a:r>
            <a:r>
              <a:rPr lang="en-US" altLang="zh-TW" b="1" err="1">
                <a:latin typeface="微軟正黑體"/>
                <a:ea typeface="微軟正黑體"/>
              </a:rPr>
              <a:t>iSCSi</a:t>
            </a:r>
            <a:r>
              <a:rPr lang="en-US" altLang="zh-TW" b="1">
                <a:latin typeface="微軟正黑體"/>
                <a:ea typeface="微軟正黑體"/>
              </a:rPr>
              <a:t>/ FC/ NFS/ CIFS/ FTP / S3</a:t>
            </a:r>
          </a:p>
          <a:p>
            <a:pPr marL="177800" indent="-177800">
              <a:lnSpc>
                <a:spcPts val="2000"/>
              </a:lnSpc>
              <a:spcBef>
                <a:spcPts val="600"/>
              </a:spcBef>
              <a:buClr>
                <a:srgbClr val="FA7100"/>
              </a:buClr>
              <a:buFont typeface="Arial" panose="020B0604020202020204" pitchFamily="34" charset="0"/>
              <a:buChar char="•"/>
            </a:pPr>
            <a:r>
              <a:rPr lang="zh-TW" altLang="en-US" b="1">
                <a:latin typeface="微軟正黑體" panose="020B0604030504040204" pitchFamily="34" charset="-120"/>
                <a:ea typeface="微軟正黑體" panose="020B0604030504040204" pitchFamily="34" charset="-120"/>
              </a:rPr>
              <a:t>應用儲存一體機</a:t>
            </a:r>
            <a:endParaRPr lang="en-US" altLang="zh-TW" b="1">
              <a:latin typeface="微軟正黑體" panose="020B0604030504040204" pitchFamily="34" charset="-120"/>
              <a:ea typeface="微軟正黑體" panose="020B0604030504040204" pitchFamily="34" charset="-120"/>
            </a:endParaRPr>
          </a:p>
          <a:p>
            <a:pPr marL="269875" lvl="1" indent="-88900">
              <a:lnSpc>
                <a:spcPts val="2000"/>
              </a:lnSpc>
              <a:spcBef>
                <a:spcPts val="600"/>
              </a:spcBef>
              <a:buFont typeface="Arial" panose="020B0604020202020204" pitchFamily="34" charset="0"/>
              <a:buChar char="•"/>
            </a:pPr>
            <a:r>
              <a:rPr lang="zh-TW" altLang="en-US" sz="1400">
                <a:latin typeface="微軟正黑體" panose="020B0604030504040204" pitchFamily="34" charset="-120"/>
                <a:ea typeface="微軟正黑體" panose="020B0604030504040204" pitchFamily="34" charset="-120"/>
              </a:rPr>
              <a:t>內建軟體容器工作站</a:t>
            </a:r>
            <a:r>
              <a:rPr lang="en-US" altLang="zh-TW" sz="1400">
                <a:latin typeface="微軟正黑體" panose="020B0604030504040204" pitchFamily="34" charset="-120"/>
                <a:ea typeface="微軟正黑體" panose="020B0604030504040204" pitchFamily="34" charset="-120"/>
              </a:rPr>
              <a:t> (Container Station) </a:t>
            </a:r>
            <a:r>
              <a:rPr lang="zh-TW" altLang="en-US" sz="1400">
                <a:latin typeface="微軟正黑體" panose="020B0604030504040204" pitchFamily="34" charset="-120"/>
                <a:ea typeface="微軟正黑體" panose="020B0604030504040204" pitchFamily="34" charset="-120"/>
              </a:rPr>
              <a:t>與虛擬機工作站</a:t>
            </a:r>
            <a:r>
              <a:rPr lang="en-US" altLang="zh-TW" sz="1400">
                <a:latin typeface="微軟正黑體" panose="020B0604030504040204" pitchFamily="34" charset="-120"/>
                <a:ea typeface="微軟正黑體" panose="020B0604030504040204" pitchFamily="34" charset="-120"/>
              </a:rPr>
              <a:t> (Virtualization Station)</a:t>
            </a:r>
          </a:p>
        </p:txBody>
      </p:sp>
      <p:grpSp>
        <p:nvGrpSpPr>
          <p:cNvPr id="9" name="群組 8">
            <a:extLst>
              <a:ext uri="{FF2B5EF4-FFF2-40B4-BE49-F238E27FC236}">
                <a16:creationId xmlns:a16="http://schemas.microsoft.com/office/drawing/2014/main" id="{D91BACC7-C065-4162-AC0E-A917619A4EF9}"/>
              </a:ext>
            </a:extLst>
          </p:cNvPr>
          <p:cNvGrpSpPr/>
          <p:nvPr/>
        </p:nvGrpSpPr>
        <p:grpSpPr>
          <a:xfrm>
            <a:off x="0" y="1775608"/>
            <a:ext cx="4038748" cy="3066335"/>
            <a:chOff x="67133" y="1870060"/>
            <a:chExt cx="4038748" cy="3066335"/>
          </a:xfrm>
        </p:grpSpPr>
        <p:pic>
          <p:nvPicPr>
            <p:cNvPr id="4" name="圖形 3">
              <a:extLst>
                <a:ext uri="{FF2B5EF4-FFF2-40B4-BE49-F238E27FC236}">
                  <a16:creationId xmlns:a16="http://schemas.microsoft.com/office/drawing/2014/main" id="{FD992499-2C03-498E-BAE4-7C8B2EF2992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2153" y="1928531"/>
              <a:ext cx="3668708" cy="2707916"/>
            </a:xfrm>
            <a:prstGeom prst="rect">
              <a:avLst/>
            </a:prstGeom>
            <a:effectLst>
              <a:outerShdw blurRad="190500" dist="165100" dir="2700000" algn="tl" rotWithShape="0">
                <a:prstClr val="black">
                  <a:alpha val="40000"/>
                </a:prstClr>
              </a:outerShdw>
            </a:effectLst>
          </p:spPr>
        </p:pic>
        <p:sp>
          <p:nvSpPr>
            <p:cNvPr id="8" name="矩形: 圓角 7">
              <a:extLst>
                <a:ext uri="{FF2B5EF4-FFF2-40B4-BE49-F238E27FC236}">
                  <a16:creationId xmlns:a16="http://schemas.microsoft.com/office/drawing/2014/main" id="{2C959502-F2F2-4B82-AD02-E748103B3156}"/>
                </a:ext>
              </a:extLst>
            </p:cNvPr>
            <p:cNvSpPr/>
            <p:nvPr/>
          </p:nvSpPr>
          <p:spPr>
            <a:xfrm>
              <a:off x="165645" y="3641719"/>
              <a:ext cx="3814987" cy="1294676"/>
            </a:xfrm>
            <a:prstGeom prst="roundRect">
              <a:avLst>
                <a:gd name="adj" fmla="val 16738"/>
              </a:avLst>
            </a:prstGeom>
            <a:gradFill>
              <a:gsLst>
                <a:gs pos="0">
                  <a:schemeClr val="tx1">
                    <a:lumMod val="85000"/>
                    <a:lumOff val="15000"/>
                    <a:alpha val="43000"/>
                  </a:schemeClr>
                </a:gs>
                <a:gs pos="100000">
                  <a:schemeClr val="bg2">
                    <a:lumMod val="10000"/>
                    <a:alpha val="13000"/>
                  </a:schemeClr>
                </a:gs>
              </a:gsLst>
              <a:lin ang="5400000" scaled="1"/>
            </a:gradFill>
            <a:ln>
              <a:noFill/>
            </a:ln>
            <a:effectLst>
              <a:softEdge rad="228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3" name="圖形 2">
              <a:extLst>
                <a:ext uri="{FF2B5EF4-FFF2-40B4-BE49-F238E27FC236}">
                  <a16:creationId xmlns:a16="http://schemas.microsoft.com/office/drawing/2014/main" id="{B9749009-CF80-449A-85F0-DCDD1F82BEB5}"/>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2960136" y="1870060"/>
              <a:ext cx="1022793" cy="1022793"/>
            </a:xfrm>
            <a:prstGeom prst="rect">
              <a:avLst/>
            </a:prstGeom>
          </p:spPr>
        </p:pic>
        <p:pic>
          <p:nvPicPr>
            <p:cNvPr id="7" name="圖片 6" descr="一張含有 電腦, 膝上型電腦, 書桌, 桌 的圖片&#10;&#10;自動產生的描述">
              <a:extLst>
                <a:ext uri="{FF2B5EF4-FFF2-40B4-BE49-F238E27FC236}">
                  <a16:creationId xmlns:a16="http://schemas.microsoft.com/office/drawing/2014/main" id="{D9688C18-CD1B-D145-82C1-97CAD8608526}"/>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67133" y="3303898"/>
              <a:ext cx="4038748" cy="1246857"/>
            </a:xfrm>
            <a:prstGeom prst="rect">
              <a:avLst/>
            </a:prstGeom>
          </p:spPr>
        </p:pic>
        <p:sp>
          <p:nvSpPr>
            <p:cNvPr id="28" name="矩形 27">
              <a:extLst>
                <a:ext uri="{FF2B5EF4-FFF2-40B4-BE49-F238E27FC236}">
                  <a16:creationId xmlns:a16="http://schemas.microsoft.com/office/drawing/2014/main" id="{0DA48E03-C6BA-8D47-87A7-351BE10BD940}"/>
                </a:ext>
              </a:extLst>
            </p:cNvPr>
            <p:cNvSpPr/>
            <p:nvPr/>
          </p:nvSpPr>
          <p:spPr>
            <a:xfrm>
              <a:off x="659119" y="2596012"/>
              <a:ext cx="2812414" cy="707886"/>
            </a:xfrm>
            <a:prstGeom prst="rect">
              <a:avLst/>
            </a:prstGeom>
          </p:spPr>
          <p:txBody>
            <a:bodyPr wrap="square">
              <a:spAutoFit/>
            </a:bodyPr>
            <a:lstStyle/>
            <a:p>
              <a:pPr algn="ctr"/>
              <a:r>
                <a:rPr lang="en-US" altLang="zh-TW" sz="2000">
                  <a:latin typeface="微軟正黑體" panose="020B0604030504040204" pitchFamily="34" charset="-120"/>
                  <a:ea typeface="微軟正黑體" panose="020B0604030504040204" pitchFamily="34" charset="-120"/>
                </a:rPr>
                <a:t>2U 24-bay U.2 SSD</a:t>
              </a:r>
            </a:p>
            <a:p>
              <a:pPr algn="ctr"/>
              <a:r>
                <a:rPr lang="en-US" altLang="zh-TW" sz="2000">
                  <a:latin typeface="微軟正黑體" panose="020B0604030504040204" pitchFamily="34" charset="-120"/>
                  <a:ea typeface="微軟正黑體" panose="020B0604030504040204" pitchFamily="34" charset="-120"/>
                </a:rPr>
                <a:t>ZFS </a:t>
              </a:r>
              <a:r>
                <a:rPr lang="zh-TW" altLang="en-US" sz="2000">
                  <a:latin typeface="微軟正黑體" panose="020B0604030504040204" pitchFamily="34" charset="-120"/>
                  <a:ea typeface="微軟正黑體" panose="020B0604030504040204" pitchFamily="34" charset="-120"/>
                </a:rPr>
                <a:t>檔案系統</a:t>
              </a:r>
            </a:p>
          </p:txBody>
        </p:sp>
        <p:pic>
          <p:nvPicPr>
            <p:cNvPr id="6" name="圖形 5">
              <a:extLst>
                <a:ext uri="{FF2B5EF4-FFF2-40B4-BE49-F238E27FC236}">
                  <a16:creationId xmlns:a16="http://schemas.microsoft.com/office/drawing/2014/main" id="{F6FE5955-6FD3-4F15-995D-75ACFA1D1F0A}"/>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1051096" y="1972653"/>
              <a:ext cx="2077918" cy="404041"/>
            </a:xfrm>
            <a:prstGeom prst="rect">
              <a:avLst/>
            </a:prstGeom>
            <a:effectLst>
              <a:outerShdw blurRad="127000" dist="88900" dir="60000" algn="tl" rotWithShape="0">
                <a:prstClr val="black">
                  <a:alpha val="15000"/>
                </a:prstClr>
              </a:outerShdw>
            </a:effectLst>
          </p:spPr>
        </p:pic>
      </p:grpSp>
    </p:spTree>
    <p:extLst>
      <p:ext uri="{BB962C8B-B14F-4D97-AF65-F5344CB8AC3E}">
        <p14:creationId xmlns:p14="http://schemas.microsoft.com/office/powerpoint/2010/main" val="37772848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圓角 22">
            <a:extLst>
              <a:ext uri="{FF2B5EF4-FFF2-40B4-BE49-F238E27FC236}">
                <a16:creationId xmlns:a16="http://schemas.microsoft.com/office/drawing/2014/main" id="{C56D5368-9689-4D38-9426-594154CA82EC}"/>
              </a:ext>
            </a:extLst>
          </p:cNvPr>
          <p:cNvSpPr/>
          <p:nvPr/>
        </p:nvSpPr>
        <p:spPr>
          <a:xfrm>
            <a:off x="294376" y="1396810"/>
            <a:ext cx="4782837" cy="1698966"/>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endParaRPr>
          </a:p>
        </p:txBody>
      </p:sp>
      <p:pic>
        <p:nvPicPr>
          <p:cNvPr id="5" name="圖片 4">
            <a:extLst>
              <a:ext uri="{FF2B5EF4-FFF2-40B4-BE49-F238E27FC236}">
                <a16:creationId xmlns:a16="http://schemas.microsoft.com/office/drawing/2014/main" id="{8F0EBDB7-61EF-449A-92ED-63094A198FA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737380" y="4104203"/>
            <a:ext cx="5406620" cy="1039297"/>
          </a:xfrm>
          <a:prstGeom prst="rect">
            <a:avLst/>
          </a:prstGeom>
        </p:spPr>
      </p:pic>
      <p:sp>
        <p:nvSpPr>
          <p:cNvPr id="2" name="Title 1"/>
          <p:cNvSpPr>
            <a:spLocks noGrp="1"/>
          </p:cNvSpPr>
          <p:nvPr>
            <p:ph type="title"/>
          </p:nvPr>
        </p:nvSpPr>
        <p:spPr/>
        <p:txBody>
          <a:bodyPr>
            <a:normAutofit/>
          </a:bodyPr>
          <a:lstStyle/>
          <a:p>
            <a:r>
              <a:rPr lang="en-US" altLang="zh-TW"/>
              <a:t>TS-h2490FU NAS </a:t>
            </a:r>
            <a:r>
              <a:rPr lang="zh-TW" altLang="en-US"/>
              <a:t>產品型號</a:t>
            </a:r>
            <a:endParaRPr lang="en-US"/>
          </a:p>
        </p:txBody>
      </p:sp>
      <p:sp>
        <p:nvSpPr>
          <p:cNvPr id="3" name="文本框 2">
            <a:extLst>
              <a:ext uri="{FF2B5EF4-FFF2-40B4-BE49-F238E27FC236}">
                <a16:creationId xmlns:a16="http://schemas.microsoft.com/office/drawing/2014/main" id="{35B80DA4-AEA7-4E21-8512-4DE89FC32D7E}"/>
              </a:ext>
            </a:extLst>
          </p:cNvPr>
          <p:cNvSpPr txBox="1"/>
          <p:nvPr/>
        </p:nvSpPr>
        <p:spPr>
          <a:xfrm>
            <a:off x="360041" y="1480544"/>
            <a:ext cx="6003437" cy="150810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200"/>
              </a:spcBef>
            </a:pPr>
            <a:r>
              <a:rPr lang="en-US" altLang="zh-CN" sz="2000" b="1">
                <a:solidFill>
                  <a:schemeClr val="bg1"/>
                </a:solidFill>
                <a:latin typeface="微軟正黑體" panose="020B0604030504040204" pitchFamily="34" charset="-120"/>
                <a:ea typeface="微軟正黑體" panose="020B0604030504040204" pitchFamily="34" charset="-120"/>
              </a:rPr>
              <a:t>TS-h2490FU-</a:t>
            </a:r>
            <a:r>
              <a:rPr lang="en-US" altLang="zh-CN" sz="2000" b="1">
                <a:solidFill>
                  <a:srgbClr val="FA7100"/>
                </a:solidFill>
                <a:latin typeface="微軟正黑體" panose="020B0604030504040204" pitchFamily="34" charset="-120"/>
                <a:ea typeface="微軟正黑體" panose="020B0604030504040204" pitchFamily="34" charset="-120"/>
              </a:rPr>
              <a:t>7302P</a:t>
            </a:r>
            <a:r>
              <a:rPr lang="en-US" altLang="zh-CN" sz="2000" b="1">
                <a:solidFill>
                  <a:schemeClr val="bg1"/>
                </a:solidFill>
                <a:latin typeface="微軟正黑體" panose="020B0604030504040204" pitchFamily="34" charset="-120"/>
                <a:ea typeface="微軟正黑體" panose="020B0604030504040204" pitchFamily="34" charset="-120"/>
              </a:rPr>
              <a:t>-</a:t>
            </a:r>
            <a:r>
              <a:rPr lang="en-US" altLang="zh-CN" sz="2000" b="1">
                <a:solidFill>
                  <a:srgbClr val="FA7100"/>
                </a:solidFill>
                <a:latin typeface="微軟正黑體" panose="020B0604030504040204" pitchFamily="34" charset="-120"/>
                <a:ea typeface="微軟正黑體" panose="020B0604030504040204" pitchFamily="34" charset="-120"/>
              </a:rPr>
              <a:t>128G</a:t>
            </a:r>
            <a:endParaRPr lang="zh-CN" altLang="en-US" sz="2000" b="1">
              <a:solidFill>
                <a:srgbClr val="FA7100"/>
              </a:solidFill>
              <a:latin typeface="微軟正黑體" panose="020B0604030504040204" pitchFamily="34" charset="-120"/>
              <a:ea typeface="微軟正黑體" panose="020B0604030504040204" pitchFamily="34" charset="-120"/>
            </a:endParaRPr>
          </a:p>
          <a:p>
            <a:pPr marL="87313" indent="-87313">
              <a:spcBef>
                <a:spcPts val="1200"/>
              </a:spcBef>
              <a:buClr>
                <a:srgbClr val="FA7100"/>
              </a:buClr>
              <a:buFont typeface="Arial"/>
              <a:buChar char="•"/>
              <a:tabLst>
                <a:tab pos="179388" algn="l"/>
              </a:tabLst>
            </a:pPr>
            <a:r>
              <a:rPr lang="en-US" altLang="zh-CN" sz="1400">
                <a:solidFill>
                  <a:schemeClr val="bg1"/>
                </a:solidFill>
                <a:latin typeface="微軟正黑體"/>
                <a:ea typeface="微軟正黑體"/>
                <a:cs typeface="Calibri"/>
              </a:rPr>
              <a:t>AMD EPYC </a:t>
            </a:r>
            <a:r>
              <a:rPr lang="en-US" altLang="zh-CN" sz="1400" b="1">
                <a:solidFill>
                  <a:srgbClr val="FA7100"/>
                </a:solidFill>
                <a:latin typeface="微軟正黑體"/>
                <a:ea typeface="微軟正黑體"/>
                <a:cs typeface="Calibri"/>
              </a:rPr>
              <a:t>16</a:t>
            </a:r>
            <a:r>
              <a:rPr lang="zh-CN" altLang="en-US" sz="1400" b="1">
                <a:solidFill>
                  <a:srgbClr val="FA7100"/>
                </a:solidFill>
                <a:latin typeface="微軟正黑體"/>
                <a:ea typeface="微軟正黑體"/>
                <a:cs typeface="Calibri"/>
              </a:rPr>
              <a:t>核心</a:t>
            </a:r>
            <a:r>
              <a:rPr lang="zh-CN" altLang="en-US" sz="1400">
                <a:solidFill>
                  <a:schemeClr val="bg1"/>
                </a:solidFill>
                <a:latin typeface="微軟正黑體"/>
                <a:ea typeface="微軟正黑體"/>
                <a:cs typeface="Calibri"/>
              </a:rPr>
              <a:t>/</a:t>
            </a:r>
            <a:r>
              <a:rPr lang="en-US" altLang="zh-CN" sz="1400" b="1">
                <a:solidFill>
                  <a:srgbClr val="FF6600"/>
                </a:solidFill>
                <a:latin typeface="微軟正黑體"/>
                <a:ea typeface="微軟正黑體"/>
                <a:cs typeface="Calibri"/>
              </a:rPr>
              <a:t>32</a:t>
            </a:r>
            <a:r>
              <a:rPr lang="zh-CN" altLang="en-US" sz="1400" b="1">
                <a:solidFill>
                  <a:srgbClr val="FF6600"/>
                </a:solidFill>
                <a:latin typeface="微軟正黑體"/>
                <a:ea typeface="微軟正黑體"/>
                <a:cs typeface="Calibri"/>
              </a:rPr>
              <a:t>執行緒</a:t>
            </a:r>
            <a:r>
              <a:rPr lang="zh-CN" altLang="en-US" sz="1400">
                <a:solidFill>
                  <a:schemeClr val="bg1"/>
                </a:solidFill>
                <a:latin typeface="微軟正黑體"/>
                <a:ea typeface="微軟正黑體"/>
                <a:cs typeface="Calibri"/>
              </a:rPr>
              <a:t>, </a:t>
            </a:r>
            <a:r>
              <a:rPr lang="en-US" altLang="zh-CN" sz="1400" b="1">
                <a:solidFill>
                  <a:srgbClr val="FF6600"/>
                </a:solidFill>
                <a:latin typeface="微軟正黑體"/>
                <a:ea typeface="微軟正黑體"/>
                <a:cs typeface="Calibri"/>
              </a:rPr>
              <a:t>3.0</a:t>
            </a:r>
            <a:r>
              <a:rPr lang="zh-CN" altLang="en-US" sz="1400" b="1">
                <a:solidFill>
                  <a:srgbClr val="FF6600"/>
                </a:solidFill>
                <a:latin typeface="微軟正黑體"/>
                <a:ea typeface="微軟正黑體"/>
                <a:cs typeface="Calibri"/>
              </a:rPr>
              <a:t> GHz </a:t>
            </a:r>
            <a:r>
              <a:rPr lang="zh-CN" altLang="en-US" sz="1400">
                <a:solidFill>
                  <a:schemeClr val="bg1"/>
                </a:solidFill>
                <a:latin typeface="微軟正黑體"/>
                <a:ea typeface="微軟正黑體"/>
                <a:cs typeface="Calibri"/>
              </a:rPr>
              <a:t>(Max. 3.</a:t>
            </a:r>
            <a:r>
              <a:rPr lang="en-US" altLang="zh-CN" sz="1400">
                <a:solidFill>
                  <a:schemeClr val="bg1"/>
                </a:solidFill>
                <a:latin typeface="微軟正黑體"/>
                <a:ea typeface="微軟正黑體"/>
                <a:cs typeface="Calibri"/>
              </a:rPr>
              <a:t>3</a:t>
            </a:r>
            <a:r>
              <a:rPr lang="zh-CN" altLang="en-US" sz="1400">
                <a:solidFill>
                  <a:schemeClr val="bg1"/>
                </a:solidFill>
                <a:latin typeface="微軟正黑體"/>
                <a:ea typeface="微軟正黑體"/>
                <a:cs typeface="Calibri"/>
              </a:rPr>
              <a:t>GHz)</a:t>
            </a:r>
          </a:p>
          <a:p>
            <a:pPr marL="87313" indent="-87313">
              <a:spcBef>
                <a:spcPts val="1200"/>
              </a:spcBef>
              <a:buClr>
                <a:srgbClr val="FA7100"/>
              </a:buClr>
              <a:buFont typeface="Arial" panose="020B0604020202020204" pitchFamily="34" charset="0"/>
              <a:buChar char="•"/>
            </a:pPr>
            <a:r>
              <a:rPr lang="en-US" altLang="zh-CN" sz="1400" b="1">
                <a:solidFill>
                  <a:srgbClr val="FA7100"/>
                </a:solidFill>
                <a:latin typeface="微軟正黑體"/>
                <a:ea typeface="微軟正黑體"/>
                <a:cs typeface="Calibri"/>
              </a:rPr>
              <a:t>128</a:t>
            </a:r>
            <a:r>
              <a:rPr lang="zh-CN" altLang="en-US" sz="1400" b="1">
                <a:solidFill>
                  <a:srgbClr val="FA7100"/>
                </a:solidFill>
                <a:latin typeface="微軟正黑體"/>
                <a:ea typeface="微軟正黑體"/>
                <a:cs typeface="Calibri"/>
              </a:rPr>
              <a:t>GB </a:t>
            </a:r>
            <a:r>
              <a:rPr lang="zh-CN" altLang="en-US" sz="1400">
                <a:solidFill>
                  <a:schemeClr val="bg1"/>
                </a:solidFill>
                <a:latin typeface="微軟正黑體"/>
                <a:ea typeface="微軟正黑體"/>
                <a:cs typeface="Calibri"/>
              </a:rPr>
              <a:t>DDR4 </a:t>
            </a:r>
            <a:r>
              <a:rPr lang="en-US" altLang="zh-CN" sz="1400">
                <a:solidFill>
                  <a:schemeClr val="bg1"/>
                </a:solidFill>
                <a:latin typeface="微軟正黑體"/>
                <a:ea typeface="微軟正黑體"/>
                <a:cs typeface="Calibri"/>
              </a:rPr>
              <a:t>RDIMM ECC</a:t>
            </a:r>
            <a:r>
              <a:rPr lang="zh-TW" altLang="en-US" sz="1400">
                <a:solidFill>
                  <a:schemeClr val="bg1"/>
                </a:solidFill>
                <a:latin typeface="微軟正黑體"/>
                <a:ea typeface="微軟正黑體"/>
                <a:cs typeface="Calibri"/>
              </a:rPr>
              <a:t> </a:t>
            </a:r>
            <a:r>
              <a:rPr lang="zh-CN" altLang="en-US" sz="1400">
                <a:solidFill>
                  <a:schemeClr val="bg1"/>
                </a:solidFill>
                <a:latin typeface="微軟正黑體"/>
                <a:ea typeface="微軟正黑體"/>
                <a:cs typeface="Calibri"/>
              </a:rPr>
              <a:t>記憶體</a:t>
            </a:r>
            <a:r>
              <a:rPr lang="en-US" altLang="zh-CN" sz="1400">
                <a:solidFill>
                  <a:schemeClr val="bg1"/>
                </a:solidFill>
                <a:latin typeface="微軟正黑體"/>
                <a:ea typeface="微軟正黑體"/>
                <a:cs typeface="Calibri"/>
              </a:rPr>
              <a:t> </a:t>
            </a:r>
            <a:r>
              <a:rPr lang="zh-CN" altLang="en-US" sz="1400">
                <a:solidFill>
                  <a:schemeClr val="bg1"/>
                </a:solidFill>
                <a:latin typeface="微軟正黑體"/>
                <a:ea typeface="微軟正黑體"/>
                <a:cs typeface="Calibri"/>
              </a:rPr>
              <a:t>(</a:t>
            </a:r>
            <a:r>
              <a:rPr lang="en-US" altLang="zh-CN" sz="1400">
                <a:solidFill>
                  <a:schemeClr val="bg1"/>
                </a:solidFill>
                <a:latin typeface="微軟正黑體"/>
                <a:ea typeface="微軟正黑體"/>
                <a:cs typeface="Calibri"/>
              </a:rPr>
              <a:t>8 x 16GB</a:t>
            </a:r>
            <a:r>
              <a:rPr lang="zh-CN" altLang="en-US" sz="1400">
                <a:solidFill>
                  <a:schemeClr val="bg1"/>
                </a:solidFill>
                <a:latin typeface="微軟正黑體"/>
                <a:ea typeface="微軟正黑體"/>
                <a:cs typeface="Calibri"/>
              </a:rPr>
              <a:t>)</a:t>
            </a:r>
            <a:endParaRPr lang="en-US" altLang="zh-CN" sz="1400">
              <a:solidFill>
                <a:schemeClr val="bg1"/>
              </a:solidFill>
              <a:latin typeface="微軟正黑體"/>
              <a:ea typeface="微軟正黑體"/>
              <a:cs typeface="Calibri"/>
            </a:endParaRPr>
          </a:p>
          <a:p>
            <a:pPr marL="87313" indent="-87313">
              <a:spcBef>
                <a:spcPts val="1200"/>
              </a:spcBef>
              <a:buClr>
                <a:srgbClr val="FA7100"/>
              </a:buClr>
              <a:buFont typeface="Arial" panose="020B0604020202020204" pitchFamily="34" charset="0"/>
              <a:buChar char="•"/>
            </a:pPr>
            <a:r>
              <a:rPr lang="en-US" altLang="zh-CN" sz="1400">
                <a:latin typeface="微軟正黑體"/>
                <a:ea typeface="微軟正黑體"/>
                <a:cs typeface="Calibri"/>
              </a:rPr>
              <a:t> </a:t>
            </a:r>
            <a:r>
              <a:rPr lang="en-US" altLang="zh-CN" sz="1400" b="1">
                <a:solidFill>
                  <a:srgbClr val="FA7100"/>
                </a:solidFill>
                <a:latin typeface="微軟正黑體"/>
                <a:ea typeface="微軟正黑體"/>
                <a:cs typeface="Calibri"/>
              </a:rPr>
              <a:t>4</a:t>
            </a:r>
            <a:r>
              <a:rPr lang="en-US" altLang="zh-CN" sz="1400">
                <a:latin typeface="微軟正黑體"/>
                <a:ea typeface="微軟正黑體"/>
                <a:cs typeface="Calibri"/>
              </a:rPr>
              <a:t> </a:t>
            </a:r>
            <a:r>
              <a:rPr lang="en-US" altLang="zh-CN" sz="1400">
                <a:solidFill>
                  <a:schemeClr val="bg1"/>
                </a:solidFill>
                <a:latin typeface="微軟正黑體"/>
                <a:ea typeface="微軟正黑體"/>
                <a:cs typeface="Calibri"/>
              </a:rPr>
              <a:t>x SFP28 25GbE</a:t>
            </a:r>
            <a:r>
              <a:rPr lang="zh-CN" altLang="en-US" sz="1400">
                <a:solidFill>
                  <a:schemeClr val="bg1"/>
                </a:solidFill>
                <a:latin typeface="微軟正黑體"/>
                <a:ea typeface="微軟正黑體"/>
                <a:cs typeface="Calibri"/>
              </a:rPr>
              <a:t>網路埠</a:t>
            </a:r>
            <a:r>
              <a:rPr lang="en-US" altLang="zh-CN" sz="1400">
                <a:solidFill>
                  <a:schemeClr val="bg1"/>
                </a:solidFill>
                <a:latin typeface="微軟正黑體"/>
                <a:ea typeface="微軟正黑體"/>
                <a:cs typeface="Calibri"/>
              </a:rPr>
              <a:t> (25GbE/10GbE/1GbE)</a:t>
            </a:r>
          </a:p>
        </p:txBody>
      </p:sp>
      <p:pic>
        <p:nvPicPr>
          <p:cNvPr id="11" name="圖片 10" descr="一張含有 電腦, 桌, 床 的圖片&#10;&#10;自動產生的描述">
            <a:extLst>
              <a:ext uri="{FF2B5EF4-FFF2-40B4-BE49-F238E27FC236}">
                <a16:creationId xmlns:a16="http://schemas.microsoft.com/office/drawing/2014/main" id="{24D6B3F5-625F-CA48-9DA7-5CB71001BAA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137030" y="2516756"/>
            <a:ext cx="4006970" cy="2268748"/>
          </a:xfrm>
          <a:prstGeom prst="rect">
            <a:avLst/>
          </a:prstGeom>
        </p:spPr>
      </p:pic>
      <p:sp>
        <p:nvSpPr>
          <p:cNvPr id="8" name="矩形: 圓角 22">
            <a:extLst>
              <a:ext uri="{FF2B5EF4-FFF2-40B4-BE49-F238E27FC236}">
                <a16:creationId xmlns:a16="http://schemas.microsoft.com/office/drawing/2014/main" id="{60835048-5E2A-4AA3-B1CE-699D81DCD312}"/>
              </a:ext>
            </a:extLst>
          </p:cNvPr>
          <p:cNvSpPr/>
          <p:nvPr/>
        </p:nvSpPr>
        <p:spPr>
          <a:xfrm>
            <a:off x="294375" y="3254720"/>
            <a:ext cx="4782837" cy="1698966"/>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endParaRPr>
          </a:p>
        </p:txBody>
      </p:sp>
      <p:sp>
        <p:nvSpPr>
          <p:cNvPr id="10" name="文本框 3">
            <a:extLst>
              <a:ext uri="{FF2B5EF4-FFF2-40B4-BE49-F238E27FC236}">
                <a16:creationId xmlns:a16="http://schemas.microsoft.com/office/drawing/2014/main" id="{DE6BC4E6-1AD3-4DCF-B0AA-CD339CD74A00}"/>
              </a:ext>
            </a:extLst>
          </p:cNvPr>
          <p:cNvSpPr txBox="1"/>
          <p:nvPr/>
        </p:nvSpPr>
        <p:spPr>
          <a:xfrm>
            <a:off x="360041" y="3371246"/>
            <a:ext cx="4717173" cy="150810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200"/>
              </a:spcBef>
            </a:pPr>
            <a:r>
              <a:rPr lang="en-US" altLang="zh-CN" sz="2000" b="1">
                <a:solidFill>
                  <a:schemeClr val="bg1"/>
                </a:solidFill>
                <a:latin typeface="微軟正黑體"/>
                <a:ea typeface="微軟正黑體"/>
              </a:rPr>
              <a:t>TS-h2490FU-</a:t>
            </a:r>
            <a:r>
              <a:rPr lang="en-US" altLang="zh-CN" sz="2000" b="1">
                <a:solidFill>
                  <a:srgbClr val="FA7100"/>
                </a:solidFill>
                <a:latin typeface="微軟正黑體"/>
                <a:ea typeface="微軟正黑體"/>
              </a:rPr>
              <a:t>7232P</a:t>
            </a:r>
            <a:r>
              <a:rPr lang="en-US" altLang="zh-CN" sz="2000" b="1">
                <a:solidFill>
                  <a:schemeClr val="bg1"/>
                </a:solidFill>
                <a:latin typeface="微軟正黑體"/>
                <a:ea typeface="微軟正黑體"/>
              </a:rPr>
              <a:t>-</a:t>
            </a:r>
            <a:r>
              <a:rPr lang="en-US" altLang="zh-CN" sz="2000" b="1">
                <a:solidFill>
                  <a:srgbClr val="FA7100"/>
                </a:solidFill>
                <a:latin typeface="微軟正黑體"/>
                <a:ea typeface="微軟正黑體"/>
              </a:rPr>
              <a:t>64G</a:t>
            </a:r>
            <a:endParaRPr lang="zh-CN" altLang="en-US" sz="2000" b="1">
              <a:solidFill>
                <a:srgbClr val="FA7100"/>
              </a:solidFill>
              <a:latin typeface="微軟正黑體"/>
              <a:ea typeface="微軟正黑體"/>
            </a:endParaRPr>
          </a:p>
          <a:p>
            <a:pPr marL="87313" indent="-87313">
              <a:spcBef>
                <a:spcPts val="1200"/>
              </a:spcBef>
              <a:buClr>
                <a:srgbClr val="FA7100"/>
              </a:buClr>
              <a:buFont typeface="Arial"/>
              <a:buChar char="•"/>
              <a:tabLst>
                <a:tab pos="179388" algn="l"/>
              </a:tabLst>
            </a:pPr>
            <a:r>
              <a:rPr lang="en-US" altLang="zh-CN" sz="1400">
                <a:solidFill>
                  <a:schemeClr val="bg1"/>
                </a:solidFill>
                <a:latin typeface="微軟正黑體"/>
                <a:ea typeface="微軟正黑體"/>
                <a:cs typeface="Calibri"/>
              </a:rPr>
              <a:t>AMD EPYC </a:t>
            </a:r>
            <a:r>
              <a:rPr lang="en-US" altLang="zh-CN" sz="1400" b="1">
                <a:solidFill>
                  <a:srgbClr val="FA7100"/>
                </a:solidFill>
                <a:latin typeface="微軟正黑體"/>
                <a:ea typeface="微軟正黑體"/>
                <a:cs typeface="Calibri"/>
              </a:rPr>
              <a:t>8</a:t>
            </a:r>
            <a:r>
              <a:rPr lang="zh-CN" altLang="en-US" sz="1400" b="1">
                <a:solidFill>
                  <a:srgbClr val="FA7100"/>
                </a:solidFill>
                <a:latin typeface="微軟正黑體"/>
                <a:ea typeface="微軟正黑體"/>
                <a:cs typeface="Calibri"/>
              </a:rPr>
              <a:t>核心</a:t>
            </a:r>
            <a:r>
              <a:rPr lang="zh-CN" altLang="en-US" sz="1400">
                <a:solidFill>
                  <a:schemeClr val="bg1"/>
                </a:solidFill>
                <a:latin typeface="微軟正黑體"/>
                <a:ea typeface="微軟正黑體"/>
                <a:cs typeface="Calibri"/>
              </a:rPr>
              <a:t>/</a:t>
            </a:r>
            <a:r>
              <a:rPr lang="en-US" altLang="zh-CN" sz="1400" b="1">
                <a:solidFill>
                  <a:srgbClr val="FF6600"/>
                </a:solidFill>
                <a:latin typeface="微軟正黑體"/>
                <a:ea typeface="微軟正黑體"/>
                <a:cs typeface="Calibri"/>
              </a:rPr>
              <a:t>16</a:t>
            </a:r>
            <a:r>
              <a:rPr lang="zh-CN" altLang="en-US" sz="1400" b="1">
                <a:solidFill>
                  <a:srgbClr val="FF6600"/>
                </a:solidFill>
                <a:latin typeface="微軟正黑體"/>
                <a:ea typeface="微軟正黑體"/>
                <a:cs typeface="Calibri"/>
              </a:rPr>
              <a:t>執行緒</a:t>
            </a:r>
            <a:r>
              <a:rPr lang="zh-CN" altLang="en-US" sz="1400">
                <a:solidFill>
                  <a:schemeClr val="bg1"/>
                </a:solidFill>
                <a:latin typeface="微軟正黑體"/>
                <a:ea typeface="微軟正黑體"/>
                <a:cs typeface="Calibri"/>
              </a:rPr>
              <a:t>,</a:t>
            </a:r>
            <a:r>
              <a:rPr lang="en-US" altLang="zh-CN" sz="1400">
                <a:solidFill>
                  <a:schemeClr val="bg1"/>
                </a:solidFill>
                <a:latin typeface="微軟正黑體"/>
                <a:ea typeface="微軟正黑體"/>
                <a:cs typeface="Calibri"/>
              </a:rPr>
              <a:t> </a:t>
            </a:r>
            <a:r>
              <a:rPr lang="en-US" altLang="zh-CN" sz="1400" b="1">
                <a:solidFill>
                  <a:srgbClr val="FF6600"/>
                </a:solidFill>
                <a:latin typeface="微軟正黑體"/>
                <a:ea typeface="微軟正黑體"/>
                <a:cs typeface="Calibri"/>
              </a:rPr>
              <a:t>3.1</a:t>
            </a:r>
            <a:r>
              <a:rPr lang="zh-CN" altLang="en-US" sz="1400" b="1">
                <a:solidFill>
                  <a:srgbClr val="FF6600"/>
                </a:solidFill>
                <a:latin typeface="微軟正黑體"/>
                <a:ea typeface="微軟正黑體"/>
                <a:cs typeface="Calibri"/>
              </a:rPr>
              <a:t> GHz </a:t>
            </a:r>
            <a:r>
              <a:rPr lang="zh-CN" altLang="en-US" sz="1400">
                <a:solidFill>
                  <a:schemeClr val="bg1"/>
                </a:solidFill>
                <a:latin typeface="微軟正黑體"/>
                <a:ea typeface="微軟正黑體"/>
                <a:cs typeface="Calibri"/>
              </a:rPr>
              <a:t>(Max. 3.</a:t>
            </a:r>
            <a:r>
              <a:rPr lang="en-US" altLang="zh-CN" sz="1400">
                <a:solidFill>
                  <a:schemeClr val="bg1"/>
                </a:solidFill>
                <a:latin typeface="微軟正黑體"/>
                <a:ea typeface="微軟正黑體"/>
                <a:cs typeface="Calibri"/>
              </a:rPr>
              <a:t>2</a:t>
            </a:r>
            <a:r>
              <a:rPr lang="zh-CN" altLang="en-US" sz="1400">
                <a:solidFill>
                  <a:schemeClr val="bg1"/>
                </a:solidFill>
                <a:latin typeface="微軟正黑體"/>
                <a:ea typeface="微軟正黑體"/>
                <a:cs typeface="Calibri"/>
              </a:rPr>
              <a:t>GHz)</a:t>
            </a:r>
          </a:p>
          <a:p>
            <a:pPr marL="87313" indent="-87313">
              <a:spcBef>
                <a:spcPts val="1200"/>
              </a:spcBef>
              <a:buClr>
                <a:srgbClr val="FA7100"/>
              </a:buClr>
              <a:buFont typeface="Arial" panose="020B0604020202020204" pitchFamily="34" charset="0"/>
              <a:buChar char="•"/>
            </a:pPr>
            <a:r>
              <a:rPr lang="en-US" altLang="zh-CN" sz="1400" b="1">
                <a:solidFill>
                  <a:srgbClr val="FA7100"/>
                </a:solidFill>
                <a:latin typeface="微軟正黑體"/>
                <a:ea typeface="微軟正黑體"/>
                <a:cs typeface="Calibri"/>
              </a:rPr>
              <a:t>64</a:t>
            </a:r>
            <a:r>
              <a:rPr lang="zh-CN" altLang="en-US" sz="1400" b="1">
                <a:solidFill>
                  <a:srgbClr val="FA7100"/>
                </a:solidFill>
                <a:latin typeface="微軟正黑體"/>
                <a:ea typeface="微軟正黑體"/>
                <a:cs typeface="Calibri"/>
              </a:rPr>
              <a:t>GB </a:t>
            </a:r>
            <a:r>
              <a:rPr lang="zh-CN" altLang="en-US" sz="1400">
                <a:solidFill>
                  <a:schemeClr val="bg1"/>
                </a:solidFill>
                <a:latin typeface="微軟正黑體"/>
                <a:ea typeface="微軟正黑體"/>
                <a:cs typeface="Calibri"/>
              </a:rPr>
              <a:t>DDR4 </a:t>
            </a:r>
            <a:r>
              <a:rPr lang="en-US" altLang="zh-CN" sz="1400">
                <a:solidFill>
                  <a:schemeClr val="bg1"/>
                </a:solidFill>
                <a:latin typeface="微軟正黑體"/>
                <a:ea typeface="微軟正黑體"/>
                <a:cs typeface="Calibri"/>
              </a:rPr>
              <a:t>RDIMM ECC</a:t>
            </a:r>
            <a:r>
              <a:rPr lang="zh-CN" altLang="en-US" sz="1400">
                <a:solidFill>
                  <a:schemeClr val="bg1"/>
                </a:solidFill>
                <a:latin typeface="微軟正黑體"/>
                <a:ea typeface="微軟正黑體"/>
                <a:cs typeface="Calibri"/>
              </a:rPr>
              <a:t>記憶體</a:t>
            </a:r>
            <a:r>
              <a:rPr lang="en-US" altLang="zh-CN" sz="1400">
                <a:solidFill>
                  <a:schemeClr val="bg1"/>
                </a:solidFill>
                <a:latin typeface="微軟正黑體"/>
                <a:ea typeface="微軟正黑體"/>
                <a:cs typeface="Calibri"/>
              </a:rPr>
              <a:t> </a:t>
            </a:r>
            <a:r>
              <a:rPr lang="zh-CN" altLang="en-US" sz="1400">
                <a:solidFill>
                  <a:schemeClr val="bg1"/>
                </a:solidFill>
                <a:latin typeface="微軟正黑體"/>
                <a:ea typeface="微軟正黑體"/>
                <a:cs typeface="Calibri"/>
              </a:rPr>
              <a:t>(</a:t>
            </a:r>
            <a:r>
              <a:rPr lang="en-US" altLang="zh-CN" sz="1400">
                <a:solidFill>
                  <a:schemeClr val="bg1"/>
                </a:solidFill>
                <a:latin typeface="微軟正黑體"/>
                <a:ea typeface="微軟正黑體"/>
                <a:cs typeface="Calibri"/>
              </a:rPr>
              <a:t>8 x 8GB</a:t>
            </a:r>
            <a:r>
              <a:rPr lang="zh-CN" altLang="en-US" sz="1400">
                <a:solidFill>
                  <a:schemeClr val="bg1"/>
                </a:solidFill>
                <a:latin typeface="微軟正黑體"/>
                <a:ea typeface="微軟正黑體"/>
                <a:cs typeface="Calibri"/>
              </a:rPr>
              <a:t>)</a:t>
            </a:r>
            <a:endParaRPr lang="en-US" altLang="zh-CN" sz="1400">
              <a:solidFill>
                <a:schemeClr val="bg1"/>
              </a:solidFill>
              <a:latin typeface="微軟正黑體"/>
              <a:ea typeface="微軟正黑體"/>
              <a:cs typeface="Calibri"/>
            </a:endParaRPr>
          </a:p>
          <a:p>
            <a:pPr marL="87313" indent="-87313">
              <a:spcBef>
                <a:spcPts val="1200"/>
              </a:spcBef>
              <a:buClr>
                <a:srgbClr val="FA7100"/>
              </a:buClr>
              <a:buFont typeface="Arial" panose="020B0604020202020204" pitchFamily="34" charset="0"/>
              <a:buChar char="•"/>
            </a:pPr>
            <a:r>
              <a:rPr lang="en-US" altLang="zh-CN" sz="1400">
                <a:latin typeface="微軟正黑體"/>
                <a:ea typeface="微軟正黑體"/>
                <a:cs typeface="Calibri"/>
              </a:rPr>
              <a:t> </a:t>
            </a:r>
            <a:r>
              <a:rPr lang="en-US" altLang="zh-CN" sz="1400" b="1">
                <a:solidFill>
                  <a:srgbClr val="FA7100"/>
                </a:solidFill>
                <a:latin typeface="微軟正黑體"/>
                <a:ea typeface="微軟正黑體"/>
                <a:cs typeface="Calibri"/>
              </a:rPr>
              <a:t>2</a:t>
            </a:r>
            <a:r>
              <a:rPr lang="en-US" altLang="zh-CN" sz="1400">
                <a:latin typeface="微軟正黑體"/>
                <a:ea typeface="微軟正黑體"/>
                <a:cs typeface="Calibri"/>
              </a:rPr>
              <a:t> </a:t>
            </a:r>
            <a:r>
              <a:rPr lang="en-US" altLang="zh-CN" sz="1400">
                <a:solidFill>
                  <a:schemeClr val="bg1"/>
                </a:solidFill>
                <a:latin typeface="微軟正黑體"/>
                <a:ea typeface="微軟正黑體"/>
                <a:cs typeface="Calibri"/>
              </a:rPr>
              <a:t>x SFP28 25GbE</a:t>
            </a:r>
            <a:r>
              <a:rPr lang="zh-CN" altLang="en-US" sz="1400">
                <a:solidFill>
                  <a:schemeClr val="bg1"/>
                </a:solidFill>
                <a:latin typeface="微軟正黑體"/>
                <a:ea typeface="微軟正黑體"/>
                <a:cs typeface="Calibri"/>
              </a:rPr>
              <a:t>網路埠</a:t>
            </a:r>
            <a:r>
              <a:rPr lang="en-US" altLang="zh-CN" sz="1400">
                <a:solidFill>
                  <a:schemeClr val="bg1"/>
                </a:solidFill>
                <a:latin typeface="微軟正黑體"/>
                <a:ea typeface="微軟正黑體"/>
                <a:cs typeface="Calibri"/>
              </a:rPr>
              <a:t> (25GbE/10GbE/1GbE)</a:t>
            </a:r>
          </a:p>
        </p:txBody>
      </p:sp>
    </p:spTree>
    <p:extLst>
      <p:ext uri="{BB962C8B-B14F-4D97-AF65-F5344CB8AC3E}">
        <p14:creationId xmlns:p14="http://schemas.microsoft.com/office/powerpoint/2010/main" val="25085861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69" y="66209"/>
            <a:ext cx="8961677" cy="1146175"/>
          </a:xfrm>
        </p:spPr>
        <p:txBody>
          <a:bodyPr>
            <a:normAutofit/>
          </a:bodyPr>
          <a:lstStyle/>
          <a:p>
            <a:r>
              <a:rPr lang="zh-TW" altLang="en-US">
                <a:latin typeface="微軟正黑體"/>
                <a:ea typeface="微軟正黑體"/>
              </a:rPr>
              <a:t>採用</a:t>
            </a:r>
            <a:r>
              <a:rPr lang="en-US" altLang="zh-TW">
                <a:latin typeface="微軟正黑體"/>
                <a:ea typeface="微軟正黑體"/>
              </a:rPr>
              <a:t> AMD EPYC</a:t>
            </a:r>
            <a:r>
              <a:rPr lang="zh-TW" altLang="en-US">
                <a:latin typeface="微軟正黑體"/>
                <a:ea typeface="微軟正黑體"/>
              </a:rPr>
              <a:t> </a:t>
            </a:r>
            <a:r>
              <a:rPr lang="en-US" altLang="zh-TW">
                <a:latin typeface="微軟正黑體"/>
                <a:ea typeface="微軟正黑體"/>
              </a:rPr>
              <a:t>7002 (Rome) </a:t>
            </a:r>
            <a:br>
              <a:rPr lang="en-US" altLang="zh-TW">
                <a:latin typeface="微軟正黑體"/>
                <a:ea typeface="微軟正黑體"/>
              </a:rPr>
            </a:br>
            <a:r>
              <a:rPr lang="zh-TW" altLang="en-US">
                <a:latin typeface="微軟正黑體"/>
                <a:ea typeface="微軟正黑體"/>
              </a:rPr>
              <a:t>為資料中心而生的企業級處理器</a:t>
            </a:r>
          </a:p>
        </p:txBody>
      </p:sp>
      <p:sp>
        <p:nvSpPr>
          <p:cNvPr id="4" name="矩形 3">
            <a:extLst>
              <a:ext uri="{FF2B5EF4-FFF2-40B4-BE49-F238E27FC236}">
                <a16:creationId xmlns:a16="http://schemas.microsoft.com/office/drawing/2014/main" id="{801472CA-C236-5C45-B96F-C3BDB0CC83A0}"/>
              </a:ext>
            </a:extLst>
          </p:cNvPr>
          <p:cNvSpPr/>
          <p:nvPr/>
        </p:nvSpPr>
        <p:spPr>
          <a:xfrm>
            <a:off x="4694840" y="1918880"/>
            <a:ext cx="4171950" cy="2585323"/>
          </a:xfrm>
          <a:prstGeom prst="rect">
            <a:avLst/>
          </a:prstGeom>
        </p:spPr>
        <p:txBody>
          <a:bodyPr wrap="square">
            <a:spAutoFit/>
          </a:bodyPr>
          <a:lstStyle/>
          <a:p>
            <a:pPr>
              <a:spcBef>
                <a:spcPts val="1200"/>
              </a:spcBef>
            </a:pPr>
            <a:r>
              <a:rPr lang="zh-TW" altLang="en-US">
                <a:solidFill>
                  <a:schemeClr val="bg1"/>
                </a:solidFill>
                <a:latin typeface="微軟正黑體" panose="020B0604030504040204" pitchFamily="34" charset="-120"/>
                <a:ea typeface="微軟正黑體" panose="020B0604030504040204" pitchFamily="34" charset="-120"/>
              </a:rPr>
              <a:t>第二代</a:t>
            </a:r>
            <a:r>
              <a:rPr lang="en-US" altLang="zh-TW">
                <a:solidFill>
                  <a:schemeClr val="bg1"/>
                </a:solidFill>
                <a:latin typeface="微軟正黑體" panose="020B0604030504040204" pitchFamily="34" charset="-120"/>
                <a:ea typeface="微軟正黑體" panose="020B0604030504040204" pitchFamily="34" charset="-120"/>
              </a:rPr>
              <a:t> AMD EPYC </a:t>
            </a:r>
            <a:r>
              <a:rPr lang="zh-TW" altLang="en-US">
                <a:solidFill>
                  <a:schemeClr val="bg1"/>
                </a:solidFill>
                <a:latin typeface="微軟正黑體" panose="020B0604030504040204" pitchFamily="34" charset="-120"/>
                <a:ea typeface="微軟正黑體" panose="020B0604030504040204" pitchFamily="34" charset="-120"/>
              </a:rPr>
              <a:t>設計給資料中心嚴苛的工作負載，採用</a:t>
            </a:r>
            <a:r>
              <a:rPr lang="en-US" altLang="zh-TW">
                <a:solidFill>
                  <a:schemeClr val="bg1"/>
                </a:solidFill>
                <a:latin typeface="微軟正黑體" panose="020B0604030504040204" pitchFamily="34" charset="-120"/>
                <a:ea typeface="微軟正黑體" panose="020B0604030504040204" pitchFamily="34" charset="-120"/>
              </a:rPr>
              <a:t> 7nm</a:t>
            </a:r>
            <a:r>
              <a:rPr lang="zh-TW" altLang="en-US">
                <a:solidFill>
                  <a:schemeClr val="bg1"/>
                </a:solidFill>
                <a:latin typeface="微軟正黑體" panose="020B0604030504040204" pitchFamily="34" charset="-120"/>
                <a:ea typeface="微軟正黑體" panose="020B0604030504040204" pitchFamily="34" charset="-120"/>
              </a:rPr>
              <a:t>製程，提供了高達</a:t>
            </a:r>
            <a:r>
              <a:rPr lang="en-US" altLang="zh-TW">
                <a:solidFill>
                  <a:schemeClr val="bg1"/>
                </a:solidFill>
                <a:latin typeface="微軟正黑體" panose="020B0604030504040204" pitchFamily="34" charset="-120"/>
                <a:ea typeface="微軟正黑體" panose="020B0604030504040204" pitchFamily="34" charset="-120"/>
              </a:rPr>
              <a:t> 64 </a:t>
            </a:r>
            <a:r>
              <a:rPr lang="zh-TW" altLang="en-US">
                <a:solidFill>
                  <a:schemeClr val="bg1"/>
                </a:solidFill>
                <a:latin typeface="微軟正黑體" panose="020B0604030504040204" pitchFamily="34" charset="-120"/>
                <a:ea typeface="微軟正黑體" panose="020B0604030504040204" pitchFamily="34" charset="-120"/>
              </a:rPr>
              <a:t>核心選項以及更佳的能效，造就比第一代，浮點效能高出四倍，每個</a:t>
            </a:r>
            <a:r>
              <a:rPr lang="en-US" altLang="zh-TW">
                <a:solidFill>
                  <a:schemeClr val="bg1"/>
                </a:solidFill>
                <a:latin typeface="微軟正黑體" panose="020B0604030504040204" pitchFamily="34" charset="-120"/>
                <a:ea typeface="微軟正黑體" panose="020B0604030504040204" pitchFamily="34" charset="-120"/>
              </a:rPr>
              <a:t>Socket</a:t>
            </a:r>
            <a:r>
              <a:rPr lang="zh-TW" altLang="en-US">
                <a:solidFill>
                  <a:schemeClr val="bg1"/>
                </a:solidFill>
                <a:latin typeface="微軟正黑體" panose="020B0604030504040204" pitchFamily="34" charset="-120"/>
                <a:ea typeface="微軟正黑體" panose="020B0604030504040204" pitchFamily="34" charset="-120"/>
              </a:rPr>
              <a:t>效能高出兩倍，</a:t>
            </a:r>
            <a:endParaRPr lang="en-US" altLang="zh-TW">
              <a:solidFill>
                <a:schemeClr val="bg1"/>
              </a:solidFill>
              <a:latin typeface="微軟正黑體" panose="020B0604030504040204" pitchFamily="34" charset="-120"/>
              <a:ea typeface="微軟正黑體" panose="020B0604030504040204" pitchFamily="34" charset="-120"/>
            </a:endParaRPr>
          </a:p>
          <a:p>
            <a:pPr marL="180975" indent="-180975">
              <a:spcBef>
                <a:spcPts val="1200"/>
              </a:spcBef>
              <a:buClr>
                <a:srgbClr val="EE3300"/>
              </a:buClr>
              <a:buFont typeface="Arial" panose="020B0604020202020204" pitchFamily="34" charset="0"/>
              <a:buChar char="•"/>
            </a:pPr>
            <a:r>
              <a:rPr lang="en-US" altLang="zh-TW" sz="1400">
                <a:solidFill>
                  <a:schemeClr val="bg1"/>
                </a:solidFill>
                <a:latin typeface="微軟正黑體" panose="020B0604030504040204" pitchFamily="34" charset="-120"/>
                <a:ea typeface="微軟正黑體" panose="020B0604030504040204" pitchFamily="34" charset="-120"/>
              </a:rPr>
              <a:t>TS-h2490FU </a:t>
            </a:r>
            <a:r>
              <a:rPr lang="zh-TW" altLang="en-US" sz="1400">
                <a:solidFill>
                  <a:schemeClr val="bg1"/>
                </a:solidFill>
                <a:latin typeface="微軟正黑體" panose="020B0604030504040204" pitchFamily="34" charset="-120"/>
                <a:ea typeface="微軟正黑體" panose="020B0604030504040204" pitchFamily="34" charset="-120"/>
              </a:rPr>
              <a:t>提供</a:t>
            </a:r>
            <a:r>
              <a:rPr lang="en-US" altLang="zh-TW" sz="1400">
                <a:solidFill>
                  <a:schemeClr val="bg1"/>
                </a:solidFill>
                <a:latin typeface="微軟正黑體" panose="020B0604030504040204" pitchFamily="34" charset="-120"/>
                <a:ea typeface="微軟正黑體" panose="020B0604030504040204" pitchFamily="34" charset="-120"/>
              </a:rPr>
              <a:t> 8 </a:t>
            </a:r>
            <a:r>
              <a:rPr lang="zh-TW" altLang="en-US" sz="1400">
                <a:solidFill>
                  <a:schemeClr val="bg1"/>
                </a:solidFill>
                <a:latin typeface="微軟正黑體" panose="020B0604030504040204" pitchFamily="34" charset="-120"/>
                <a:ea typeface="微軟正黑體" panose="020B0604030504040204" pitchFamily="34" charset="-120"/>
              </a:rPr>
              <a:t>核心與</a:t>
            </a:r>
            <a:r>
              <a:rPr lang="en-US" altLang="zh-TW" sz="1400">
                <a:solidFill>
                  <a:schemeClr val="bg1"/>
                </a:solidFill>
                <a:latin typeface="微軟正黑體" panose="020B0604030504040204" pitchFamily="34" charset="-120"/>
                <a:ea typeface="微軟正黑體" panose="020B0604030504040204" pitchFamily="34" charset="-120"/>
              </a:rPr>
              <a:t> 16 </a:t>
            </a:r>
            <a:r>
              <a:rPr lang="zh-TW" altLang="en-US" sz="1400">
                <a:solidFill>
                  <a:schemeClr val="bg1"/>
                </a:solidFill>
                <a:latin typeface="微軟正黑體" panose="020B0604030504040204" pitchFamily="34" charset="-120"/>
                <a:ea typeface="微軟正黑體" panose="020B0604030504040204" pitchFamily="34" charset="-120"/>
              </a:rPr>
              <a:t>核心處理器款式</a:t>
            </a:r>
            <a:endParaRPr lang="en-US" altLang="zh-TW" sz="1400">
              <a:solidFill>
                <a:schemeClr val="bg1"/>
              </a:solidFill>
              <a:latin typeface="微軟正黑體" panose="020B0604030504040204" pitchFamily="34" charset="-120"/>
              <a:ea typeface="微軟正黑體" panose="020B0604030504040204" pitchFamily="34" charset="-120"/>
            </a:endParaRPr>
          </a:p>
          <a:p>
            <a:pPr marL="180975" indent="-180975">
              <a:spcBef>
                <a:spcPts val="1200"/>
              </a:spcBef>
              <a:buClr>
                <a:srgbClr val="EE3300"/>
              </a:buClr>
              <a:buFont typeface="Arial" panose="020B0604020202020204" pitchFamily="34" charset="0"/>
              <a:buChar char="•"/>
            </a:pPr>
            <a:r>
              <a:rPr lang="en-US" altLang="zh-TW" sz="1400">
                <a:solidFill>
                  <a:schemeClr val="bg1"/>
                </a:solidFill>
                <a:latin typeface="微軟正黑體" panose="020B0604030504040204" pitchFamily="34" charset="-120"/>
                <a:ea typeface="微軟正黑體" panose="020B0604030504040204" pitchFamily="34" charset="-120"/>
              </a:rPr>
              <a:t>16 </a:t>
            </a:r>
            <a:r>
              <a:rPr lang="zh-TW" altLang="en-US" sz="1400">
                <a:solidFill>
                  <a:schemeClr val="bg1"/>
                </a:solidFill>
                <a:latin typeface="微軟正黑體" panose="020B0604030504040204" pitchFamily="34" charset="-120"/>
                <a:ea typeface="微軟正黑體" panose="020B0604030504040204" pitchFamily="34" charset="-120"/>
              </a:rPr>
              <a:t>條八通道</a:t>
            </a:r>
            <a:r>
              <a:rPr lang="en-US" altLang="zh-TW" sz="1400">
                <a:solidFill>
                  <a:schemeClr val="bg1"/>
                </a:solidFill>
                <a:latin typeface="微軟正黑體" panose="020B0604030504040204" pitchFamily="34" charset="-120"/>
                <a:ea typeface="微軟正黑體" panose="020B0604030504040204" pitchFamily="34" charset="-120"/>
              </a:rPr>
              <a:t> DDR4 ECC </a:t>
            </a:r>
            <a:r>
              <a:rPr lang="zh-TW" altLang="en-US" sz="1400">
                <a:solidFill>
                  <a:schemeClr val="bg1"/>
                </a:solidFill>
                <a:latin typeface="微軟正黑體" panose="020B0604030504040204" pitchFamily="34" charset="-120"/>
                <a:ea typeface="微軟正黑體" panose="020B0604030504040204" pitchFamily="34" charset="-120"/>
              </a:rPr>
              <a:t>記憶體 </a:t>
            </a:r>
            <a:endParaRPr lang="en-US" altLang="zh-TW" sz="1400">
              <a:solidFill>
                <a:schemeClr val="bg1"/>
              </a:solidFill>
              <a:latin typeface="微軟正黑體" panose="020B0604030504040204" pitchFamily="34" charset="-120"/>
              <a:ea typeface="微軟正黑體" panose="020B0604030504040204" pitchFamily="34" charset="-120"/>
            </a:endParaRPr>
          </a:p>
          <a:p>
            <a:pPr marL="180975" indent="-180975">
              <a:spcBef>
                <a:spcPts val="1200"/>
              </a:spcBef>
              <a:buClr>
                <a:srgbClr val="EE3300"/>
              </a:buClr>
              <a:buFont typeface="Arial" panose="020B0604020202020204" pitchFamily="34" charset="0"/>
              <a:buChar char="•"/>
            </a:pPr>
            <a:r>
              <a:rPr lang="en-US" altLang="zh-TW" sz="1400">
                <a:solidFill>
                  <a:schemeClr val="bg1"/>
                </a:solidFill>
                <a:latin typeface="微軟正黑體" panose="020B0604030504040204" pitchFamily="34" charset="-120"/>
                <a:ea typeface="微軟正黑體" panose="020B0604030504040204" pitchFamily="34" charset="-120"/>
              </a:rPr>
              <a:t>CPU </a:t>
            </a:r>
            <a:r>
              <a:rPr lang="zh-TW" altLang="en-US" sz="1400">
                <a:solidFill>
                  <a:schemeClr val="bg1"/>
                </a:solidFill>
                <a:latin typeface="微軟正黑體" panose="020B0604030504040204" pitchFamily="34" charset="-120"/>
                <a:ea typeface="微軟正黑體" panose="020B0604030504040204" pitchFamily="34" charset="-120"/>
              </a:rPr>
              <a:t>支援高達</a:t>
            </a:r>
            <a:r>
              <a:rPr lang="en-US" altLang="zh-TW" sz="1400">
                <a:solidFill>
                  <a:schemeClr val="bg1"/>
                </a:solidFill>
                <a:latin typeface="微軟正黑體" panose="020B0604030504040204" pitchFamily="34" charset="-120"/>
                <a:ea typeface="微軟正黑體" panose="020B0604030504040204" pitchFamily="34" charset="-120"/>
              </a:rPr>
              <a:t> 128</a:t>
            </a:r>
            <a:r>
              <a:rPr lang="zh-TW" altLang="en-US" sz="1400">
                <a:solidFill>
                  <a:schemeClr val="bg1"/>
                </a:solidFill>
                <a:latin typeface="微軟正黑體" panose="020B0604030504040204" pitchFamily="34" charset="-120"/>
                <a:ea typeface="微軟正黑體" panose="020B0604030504040204" pitchFamily="34" charset="-120"/>
              </a:rPr>
              <a:t>條</a:t>
            </a:r>
            <a:r>
              <a:rPr lang="en-US" altLang="zh-TW" sz="1400">
                <a:solidFill>
                  <a:schemeClr val="bg1"/>
                </a:solidFill>
                <a:latin typeface="微軟正黑體" panose="020B0604030504040204" pitchFamily="34" charset="-120"/>
                <a:ea typeface="微軟正黑體" panose="020B0604030504040204" pitchFamily="34" charset="-120"/>
              </a:rPr>
              <a:t> PCIe </a:t>
            </a:r>
            <a:r>
              <a:rPr lang="zh-TW" altLang="en-US" sz="1400">
                <a:solidFill>
                  <a:schemeClr val="bg1"/>
                </a:solidFill>
                <a:latin typeface="微軟正黑體" panose="020B0604030504040204" pitchFamily="34" charset="-120"/>
                <a:ea typeface="微軟正黑體" panose="020B0604030504040204" pitchFamily="34" charset="-120"/>
              </a:rPr>
              <a:t>通道</a:t>
            </a:r>
            <a:r>
              <a:rPr lang="en-US" altLang="zh-TW" sz="1400">
                <a:solidFill>
                  <a:schemeClr val="bg1"/>
                </a:solidFill>
                <a:latin typeface="微軟正黑體" panose="020B0604030504040204" pitchFamily="34" charset="-120"/>
                <a:ea typeface="微軟正黑體" panose="020B0604030504040204" pitchFamily="34" charset="-120"/>
              </a:rPr>
              <a:t> </a:t>
            </a:r>
            <a:endParaRPr lang="zh-TW" altLang="en-US" sz="1400">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39769870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7840A20-7C94-0843-B4DC-01AAD3BB6C1D}"/>
              </a:ext>
            </a:extLst>
          </p:cNvPr>
          <p:cNvSpPr>
            <a:spLocks noGrp="1"/>
          </p:cNvSpPr>
          <p:nvPr>
            <p:ph type="title"/>
          </p:nvPr>
        </p:nvSpPr>
        <p:spPr/>
        <p:txBody>
          <a:bodyPr/>
          <a:lstStyle/>
          <a:p>
            <a:r>
              <a:rPr lang="zh-TW" altLang="en-US"/>
              <a:t>滿足</a:t>
            </a:r>
            <a:r>
              <a:rPr lang="en-US" altLang="zh-TW"/>
              <a:t> </a:t>
            </a:r>
            <a:r>
              <a:rPr lang="en-US" altLang="zh-TW" err="1"/>
              <a:t>NVMe</a:t>
            </a:r>
            <a:r>
              <a:rPr lang="en-US" altLang="zh-TW"/>
              <a:t> PCIe Gen3 SSD </a:t>
            </a:r>
            <a:r>
              <a:rPr lang="zh-TW" altLang="en-US"/>
              <a:t>效能的設計</a:t>
            </a:r>
            <a:endParaRPr kumimoji="1" lang="zh-TW" altLang="en-US"/>
          </a:p>
        </p:txBody>
      </p:sp>
      <p:sp>
        <p:nvSpPr>
          <p:cNvPr id="138" name="文字方塊 137">
            <a:extLst>
              <a:ext uri="{FF2B5EF4-FFF2-40B4-BE49-F238E27FC236}">
                <a16:creationId xmlns:a16="http://schemas.microsoft.com/office/drawing/2014/main" id="{02C92C5C-E5B1-DD4A-9973-51681B6C03B7}"/>
              </a:ext>
            </a:extLst>
          </p:cNvPr>
          <p:cNvSpPr txBox="1"/>
          <p:nvPr/>
        </p:nvSpPr>
        <p:spPr>
          <a:xfrm>
            <a:off x="4446368" y="1302977"/>
            <a:ext cx="4697632" cy="369332"/>
          </a:xfrm>
          <a:prstGeom prst="rect">
            <a:avLst/>
          </a:prstGeom>
          <a:noFill/>
        </p:spPr>
        <p:txBody>
          <a:bodyPr wrap="square" rtlCol="0">
            <a:spAutoFit/>
          </a:bodyPr>
          <a:lstStyle/>
          <a:p>
            <a:pPr marL="179388" indent="-179388">
              <a:buClr>
                <a:srgbClr val="FA7100"/>
              </a:buClr>
              <a:buFont typeface="Arial" panose="020B0604020202020204" pitchFamily="34" charset="0"/>
              <a:buChar char="•"/>
            </a:pPr>
            <a:r>
              <a:rPr kumimoji="1" lang="zh-TW" altLang="en-US">
                <a:latin typeface="微軟正黑體" panose="020B0604030504040204" pitchFamily="34" charset="-120"/>
                <a:ea typeface="微軟正黑體" panose="020B0604030504040204" pitchFamily="34" charset="-120"/>
              </a:rPr>
              <a:t>每個</a:t>
            </a:r>
            <a:r>
              <a:rPr kumimoji="1" lang="en-US" altLang="zh-TW">
                <a:latin typeface="微軟正黑體" panose="020B0604030504040204" pitchFamily="34" charset="-120"/>
                <a:ea typeface="微軟正黑體" panose="020B0604030504040204" pitchFamily="34" charset="-120"/>
              </a:rPr>
              <a:t>SSD </a:t>
            </a:r>
            <a:r>
              <a:rPr kumimoji="1" lang="zh-TW" altLang="en-US">
                <a:latin typeface="微軟正黑體" panose="020B0604030504040204" pitchFamily="34" charset="-120"/>
                <a:ea typeface="微軟正黑體" panose="020B0604030504040204" pitchFamily="34" charset="-120"/>
              </a:rPr>
              <a:t>插槽具備獨立</a:t>
            </a:r>
            <a:r>
              <a:rPr kumimoji="1" lang="en-US" altLang="zh-TW">
                <a:latin typeface="微軟正黑體" panose="020B0604030504040204" pitchFamily="34" charset="-120"/>
                <a:ea typeface="微軟正黑體" panose="020B0604030504040204" pitchFamily="34" charset="-120"/>
              </a:rPr>
              <a:t> PCIe Gen3 x4</a:t>
            </a:r>
            <a:r>
              <a:rPr kumimoji="1" lang="zh-TW" altLang="en-US">
                <a:latin typeface="微軟正黑體" panose="020B0604030504040204" pitchFamily="34" charset="-120"/>
                <a:ea typeface="微軟正黑體" panose="020B0604030504040204" pitchFamily="34" charset="-120"/>
              </a:rPr>
              <a:t> 頻寬</a:t>
            </a:r>
          </a:p>
        </p:txBody>
      </p:sp>
      <p:sp>
        <p:nvSpPr>
          <p:cNvPr id="153" name="文字方塊 152">
            <a:extLst>
              <a:ext uri="{FF2B5EF4-FFF2-40B4-BE49-F238E27FC236}">
                <a16:creationId xmlns:a16="http://schemas.microsoft.com/office/drawing/2014/main" id="{4B0E99B8-DFD2-C643-86C7-D5E24C518F99}"/>
              </a:ext>
            </a:extLst>
          </p:cNvPr>
          <p:cNvSpPr txBox="1"/>
          <p:nvPr/>
        </p:nvSpPr>
        <p:spPr>
          <a:xfrm>
            <a:off x="4446367" y="1799966"/>
            <a:ext cx="4211403" cy="646331"/>
          </a:xfrm>
          <a:prstGeom prst="rect">
            <a:avLst/>
          </a:prstGeom>
          <a:noFill/>
        </p:spPr>
        <p:txBody>
          <a:bodyPr wrap="square" rtlCol="0">
            <a:spAutoFit/>
          </a:bodyPr>
          <a:lstStyle/>
          <a:p>
            <a:pPr marL="179388" indent="-179388">
              <a:buClr>
                <a:srgbClr val="FA7100"/>
              </a:buClr>
              <a:buFont typeface="Arial" panose="020B0604020202020204" pitchFamily="34" charset="0"/>
              <a:buChar char="•"/>
            </a:pPr>
            <a:r>
              <a:rPr kumimoji="1" lang="en-US" altLang="zh-TW">
                <a:latin typeface="微軟正黑體" panose="020B0604030504040204" pitchFamily="34" charset="-120"/>
                <a:ea typeface="微軟正黑體" panose="020B0604030504040204" pitchFamily="34" charset="-120"/>
              </a:rPr>
              <a:t>16 x DDR4 DIMM (</a:t>
            </a:r>
            <a:r>
              <a:rPr kumimoji="1" lang="zh-TW" altLang="en-US">
                <a:latin typeface="微軟正黑體" panose="020B0604030504040204" pitchFamily="34" charset="-120"/>
                <a:ea typeface="微軟正黑體" panose="020B0604030504040204" pitchFamily="34" charset="-120"/>
              </a:rPr>
              <a:t>八通道記憶體，</a:t>
            </a:r>
            <a:endParaRPr kumimoji="1" lang="en-US" altLang="zh-TW">
              <a:latin typeface="微軟正黑體" panose="020B0604030504040204" pitchFamily="34" charset="-120"/>
              <a:ea typeface="微軟正黑體" panose="020B0604030504040204" pitchFamily="34" charset="-120"/>
            </a:endParaRPr>
          </a:p>
          <a:p>
            <a:pPr>
              <a:buClr>
                <a:srgbClr val="FA7100"/>
              </a:buClr>
            </a:pPr>
            <a:r>
              <a:rPr kumimoji="1" lang="en-US" altLang="zh-TW">
                <a:latin typeface="微軟正黑體" panose="020B0604030504040204" pitchFamily="34" charset="-120"/>
                <a:ea typeface="微軟正黑體" panose="020B0604030504040204" pitchFamily="34" charset="-120"/>
              </a:rPr>
              <a:t>   </a:t>
            </a:r>
            <a:r>
              <a:rPr kumimoji="1" lang="zh-TW" altLang="en-US">
                <a:latin typeface="微軟正黑體" panose="020B0604030504040204" pitchFamily="34" charset="-120"/>
                <a:ea typeface="微軟正黑體" panose="020B0604030504040204" pitchFamily="34" charset="-120"/>
              </a:rPr>
              <a:t>支援</a:t>
            </a:r>
            <a:r>
              <a:rPr kumimoji="1" lang="en-US" altLang="zh-TW">
                <a:latin typeface="微軟正黑體" panose="020B0604030504040204" pitchFamily="34" charset="-120"/>
                <a:ea typeface="微軟正黑體" panose="020B0604030504040204" pitchFamily="34" charset="-120"/>
              </a:rPr>
              <a:t> ECC)</a:t>
            </a:r>
            <a:endParaRPr kumimoji="1" lang="zh-TW" altLang="en-US">
              <a:latin typeface="微軟正黑體" panose="020B0604030504040204" pitchFamily="34" charset="-120"/>
              <a:ea typeface="微軟正黑體" panose="020B0604030504040204" pitchFamily="34" charset="-120"/>
            </a:endParaRPr>
          </a:p>
        </p:txBody>
      </p:sp>
      <p:sp>
        <p:nvSpPr>
          <p:cNvPr id="206" name="文字方塊 205">
            <a:extLst>
              <a:ext uri="{FF2B5EF4-FFF2-40B4-BE49-F238E27FC236}">
                <a16:creationId xmlns:a16="http://schemas.microsoft.com/office/drawing/2014/main" id="{57127F45-A7D2-4942-811D-12908E9CC9F4}"/>
              </a:ext>
            </a:extLst>
          </p:cNvPr>
          <p:cNvSpPr txBox="1"/>
          <p:nvPr/>
        </p:nvSpPr>
        <p:spPr>
          <a:xfrm>
            <a:off x="4446367" y="2571750"/>
            <a:ext cx="4697633" cy="1661993"/>
          </a:xfrm>
          <a:prstGeom prst="rect">
            <a:avLst/>
          </a:prstGeom>
          <a:noFill/>
        </p:spPr>
        <p:txBody>
          <a:bodyPr wrap="square" rtlCol="0">
            <a:spAutoFit/>
          </a:bodyPr>
          <a:lstStyle/>
          <a:p>
            <a:pPr marL="179388" indent="-179388">
              <a:buClr>
                <a:srgbClr val="FA7100"/>
              </a:buClr>
              <a:buFont typeface="Arial" panose="020B0604020202020204" pitchFamily="34" charset="0"/>
              <a:buChar char="•"/>
            </a:pPr>
            <a:r>
              <a:rPr kumimoji="1" lang="en-US" altLang="zh-TW">
                <a:latin typeface="微軟正黑體" panose="020B0604030504040204" pitchFamily="34" charset="-120"/>
                <a:ea typeface="微軟正黑體" panose="020B0604030504040204" pitchFamily="34" charset="-120"/>
              </a:rPr>
              <a:t>5 x PCIe Gen4 </a:t>
            </a:r>
            <a:r>
              <a:rPr kumimoji="1" lang="zh-TW" altLang="en-US">
                <a:latin typeface="微軟正黑體" panose="020B0604030504040204" pitchFamily="34" charset="-120"/>
                <a:ea typeface="微軟正黑體" panose="020B0604030504040204" pitchFamily="34" charset="-120"/>
              </a:rPr>
              <a:t>擴充插槽</a:t>
            </a:r>
            <a:endParaRPr kumimoji="1" lang="en-US" altLang="zh-TW">
              <a:latin typeface="微軟正黑體" panose="020B0604030504040204" pitchFamily="34" charset="-120"/>
              <a:ea typeface="微軟正黑體" panose="020B0604030504040204" pitchFamily="34" charset="-120"/>
            </a:endParaRPr>
          </a:p>
          <a:p>
            <a:pPr marL="357188" lvl="1" indent="-176213">
              <a:buClr>
                <a:schemeClr val="tx1"/>
              </a:buClr>
              <a:buFont typeface="Arial" panose="020B0604020202020204" pitchFamily="34" charset="0"/>
              <a:buChar char="•"/>
              <a:tabLst>
                <a:tab pos="538163" algn="l"/>
              </a:tabLst>
            </a:pPr>
            <a:r>
              <a:rPr kumimoji="1" lang="zh-TW" altLang="en-US" sz="1200">
                <a:latin typeface="微軟正黑體" panose="020B0604030504040204" pitchFamily="34" charset="-120"/>
                <a:ea typeface="微軟正黑體" panose="020B0604030504040204" pitchFamily="34" charset="-120"/>
              </a:rPr>
              <a:t>插槽</a:t>
            </a:r>
            <a:r>
              <a:rPr kumimoji="1" lang="en-US" altLang="zh-TW" sz="1200">
                <a:latin typeface="微軟正黑體" panose="020B0604030504040204" pitchFamily="34" charset="-120"/>
                <a:ea typeface="微軟正黑體" panose="020B0604030504040204" pitchFamily="34" charset="-120"/>
              </a:rPr>
              <a:t>1: PCIe Gen4 x4 </a:t>
            </a:r>
          </a:p>
          <a:p>
            <a:pPr marL="357188" lvl="1" indent="-176213">
              <a:buClr>
                <a:schemeClr val="tx1"/>
              </a:buClr>
              <a:buFont typeface="Arial" panose="020B0604020202020204" pitchFamily="34" charset="0"/>
              <a:buChar char="•"/>
              <a:tabLst>
                <a:tab pos="538163" algn="l"/>
              </a:tabLst>
            </a:pPr>
            <a:r>
              <a:rPr kumimoji="1" lang="zh-TW" altLang="en-US" sz="1200">
                <a:latin typeface="微軟正黑體" panose="020B0604030504040204" pitchFamily="34" charset="-120"/>
                <a:ea typeface="微軟正黑體" panose="020B0604030504040204" pitchFamily="34" charset="-120"/>
              </a:rPr>
              <a:t>插槽</a:t>
            </a:r>
            <a:r>
              <a:rPr kumimoji="1" lang="en-US" altLang="zh-TW" sz="1200">
                <a:latin typeface="微軟正黑體" panose="020B0604030504040204" pitchFamily="34" charset="-120"/>
                <a:ea typeface="微軟正黑體" panose="020B0604030504040204" pitchFamily="34" charset="-120"/>
              </a:rPr>
              <a:t>2: PCIe Gen4 x4 </a:t>
            </a:r>
            <a:r>
              <a:rPr kumimoji="1" lang="zh-TW" altLang="en-US" sz="1200">
                <a:latin typeface="微軟正黑體" panose="020B0604030504040204" pitchFamily="34" charset="-120"/>
                <a:ea typeface="微軟正黑體" panose="020B0604030504040204" pitchFamily="34" charset="-120"/>
              </a:rPr>
              <a:t>或</a:t>
            </a:r>
            <a:r>
              <a:rPr kumimoji="1" lang="en-US" altLang="zh-TW" sz="1200">
                <a:latin typeface="微軟正黑體" panose="020B0604030504040204" pitchFamily="34" charset="-120"/>
                <a:ea typeface="微軟正黑體" panose="020B0604030504040204" pitchFamily="34" charset="-120"/>
              </a:rPr>
              <a:t> </a:t>
            </a:r>
            <a:r>
              <a:rPr kumimoji="1" lang="en-US" altLang="zh-TW" sz="1200" b="1">
                <a:solidFill>
                  <a:srgbClr val="FF0000"/>
                </a:solidFill>
                <a:latin typeface="微軟正黑體" panose="020B0604030504040204" pitchFamily="34" charset="-120"/>
                <a:ea typeface="微軟正黑體" panose="020B0604030504040204" pitchFamily="34" charset="-120"/>
              </a:rPr>
              <a:t>Gen4 x8</a:t>
            </a:r>
            <a:r>
              <a:rPr kumimoji="1" lang="zh-TW" altLang="en-US" sz="1200" b="1">
                <a:solidFill>
                  <a:srgbClr val="FF0000"/>
                </a:solidFill>
                <a:latin typeface="微軟正黑體" panose="020B0604030504040204" pitchFamily="34" charset="-120"/>
                <a:ea typeface="微軟正黑體" panose="020B0604030504040204" pitchFamily="34" charset="-120"/>
              </a:rPr>
              <a:t> </a:t>
            </a:r>
            <a:r>
              <a:rPr kumimoji="1" lang="en-US" altLang="zh-TW" sz="1200" b="1">
                <a:solidFill>
                  <a:srgbClr val="FF0000"/>
                </a:solidFill>
                <a:latin typeface="微軟正黑體" panose="020B0604030504040204" pitchFamily="34" charset="-120"/>
                <a:ea typeface="微軟正黑體" panose="020B0604030504040204" pitchFamily="34" charset="-120"/>
              </a:rPr>
              <a:t>(</a:t>
            </a:r>
            <a:r>
              <a:rPr kumimoji="1" lang="zh-TW" altLang="en-US" sz="1200" b="1">
                <a:solidFill>
                  <a:srgbClr val="FF0000"/>
                </a:solidFill>
                <a:latin typeface="微軟正黑體" panose="020B0604030504040204" pitchFamily="34" charset="-120"/>
                <a:ea typeface="微軟正黑體" panose="020B0604030504040204" pitchFamily="34" charset="-120"/>
              </a:rPr>
              <a:t>插槽</a:t>
            </a:r>
            <a:r>
              <a:rPr kumimoji="1" lang="en-US" altLang="zh-TW" sz="1200" b="1">
                <a:solidFill>
                  <a:srgbClr val="FF0000"/>
                </a:solidFill>
                <a:latin typeface="微軟正黑體" panose="020B0604030504040204" pitchFamily="34" charset="-120"/>
                <a:ea typeface="微軟正黑體" panose="020B0604030504040204" pitchFamily="34" charset="-120"/>
              </a:rPr>
              <a:t>1</a:t>
            </a:r>
            <a:r>
              <a:rPr kumimoji="1" lang="zh-TW" altLang="en-US" sz="1200" b="1">
                <a:solidFill>
                  <a:srgbClr val="FF0000"/>
                </a:solidFill>
                <a:latin typeface="微軟正黑體" panose="020B0604030504040204" pitchFamily="34" charset="-120"/>
                <a:ea typeface="微軟正黑體" panose="020B0604030504040204" pitchFamily="34" charset="-120"/>
              </a:rPr>
              <a:t>不被佔用時</a:t>
            </a:r>
            <a:r>
              <a:rPr kumimoji="1" lang="en-US" altLang="zh-TW" sz="1200" b="1">
                <a:solidFill>
                  <a:srgbClr val="FF0000"/>
                </a:solidFill>
                <a:latin typeface="微軟正黑體" panose="020B0604030504040204" pitchFamily="34" charset="-120"/>
                <a:ea typeface="微軟正黑體" panose="020B0604030504040204" pitchFamily="34" charset="-120"/>
              </a:rPr>
              <a:t>)</a:t>
            </a:r>
          </a:p>
          <a:p>
            <a:pPr marL="357188" lvl="1" indent="-176213">
              <a:buClr>
                <a:schemeClr val="tx1"/>
              </a:buClr>
              <a:buFont typeface="Arial" panose="020B0604020202020204" pitchFamily="34" charset="0"/>
              <a:buChar char="•"/>
              <a:tabLst>
                <a:tab pos="538163" algn="l"/>
              </a:tabLst>
            </a:pPr>
            <a:r>
              <a:rPr kumimoji="1" lang="zh-TW" altLang="en-US" sz="1200">
                <a:latin typeface="微軟正黑體" panose="020B0604030504040204" pitchFamily="34" charset="-120"/>
                <a:ea typeface="微軟正黑體" panose="020B0604030504040204" pitchFamily="34" charset="-120"/>
              </a:rPr>
              <a:t>插槽</a:t>
            </a:r>
            <a:r>
              <a:rPr kumimoji="1" lang="en-US" altLang="zh-TW" sz="1200">
                <a:latin typeface="微軟正黑體" panose="020B0604030504040204" pitchFamily="34" charset="-120"/>
                <a:ea typeface="微軟正黑體" panose="020B0604030504040204" pitchFamily="34" charset="-120"/>
              </a:rPr>
              <a:t>3: PCIe Gen4 x4</a:t>
            </a:r>
          </a:p>
          <a:p>
            <a:pPr marL="357188" lvl="1" indent="-176213">
              <a:buClr>
                <a:schemeClr val="tx1"/>
              </a:buClr>
              <a:buFont typeface="Arial" panose="020B0604020202020204" pitchFamily="34" charset="0"/>
              <a:buChar char="•"/>
              <a:tabLst>
                <a:tab pos="538163" algn="l"/>
              </a:tabLst>
            </a:pPr>
            <a:r>
              <a:rPr kumimoji="1" lang="zh-TW" altLang="en-US" sz="1200">
                <a:latin typeface="微軟正黑體" panose="020B0604030504040204" pitchFamily="34" charset="-120"/>
                <a:ea typeface="微軟正黑體" panose="020B0604030504040204" pitchFamily="34" charset="-120"/>
              </a:rPr>
              <a:t>插槽</a:t>
            </a:r>
            <a:r>
              <a:rPr kumimoji="1" lang="en-US" altLang="zh-TW" sz="1200">
                <a:latin typeface="微軟正黑體" panose="020B0604030504040204" pitchFamily="34" charset="-120"/>
                <a:ea typeface="微軟正黑體" panose="020B0604030504040204" pitchFamily="34" charset="-120"/>
              </a:rPr>
              <a:t>4*: PCIe Gen4 x8</a:t>
            </a:r>
          </a:p>
          <a:p>
            <a:pPr marL="357188" lvl="1" indent="-176213">
              <a:buClr>
                <a:schemeClr val="tx1"/>
              </a:buClr>
              <a:buFont typeface="Arial" panose="020B0604020202020204" pitchFamily="34" charset="0"/>
              <a:buChar char="•"/>
              <a:tabLst>
                <a:tab pos="538163" algn="l"/>
              </a:tabLst>
            </a:pPr>
            <a:r>
              <a:rPr kumimoji="1" lang="zh-TW" altLang="en-US" sz="1200">
                <a:latin typeface="微軟正黑體" panose="020B0604030504040204" pitchFamily="34" charset="-120"/>
                <a:ea typeface="微軟正黑體" panose="020B0604030504040204" pitchFamily="34" charset="-120"/>
              </a:rPr>
              <a:t>插槽</a:t>
            </a:r>
            <a:r>
              <a:rPr kumimoji="1" lang="en-US" altLang="zh-TW" sz="1200">
                <a:latin typeface="微軟正黑體" panose="020B0604030504040204" pitchFamily="34" charset="-120"/>
                <a:ea typeface="微軟正黑體" panose="020B0604030504040204" pitchFamily="34" charset="-120"/>
              </a:rPr>
              <a:t>5*: PCIe Gen4 x8 </a:t>
            </a:r>
            <a:r>
              <a:rPr kumimoji="1" lang="zh-TW" altLang="en-US" sz="1200">
                <a:latin typeface="微軟正黑體" panose="020B0604030504040204" pitchFamily="34" charset="-120"/>
                <a:ea typeface="微軟正黑體" panose="020B0604030504040204" pitchFamily="34" charset="-120"/>
              </a:rPr>
              <a:t>或</a:t>
            </a:r>
            <a:r>
              <a:rPr kumimoji="1" lang="en-US" altLang="zh-TW" sz="1200">
                <a:latin typeface="微軟正黑體" panose="020B0604030504040204" pitchFamily="34" charset="-120"/>
                <a:ea typeface="微軟正黑體" panose="020B0604030504040204" pitchFamily="34" charset="-120"/>
              </a:rPr>
              <a:t> </a:t>
            </a:r>
            <a:r>
              <a:rPr kumimoji="1" lang="en-US" altLang="zh-TW" sz="1200" b="1">
                <a:solidFill>
                  <a:srgbClr val="FF0000"/>
                </a:solidFill>
                <a:latin typeface="微軟正黑體" panose="020B0604030504040204" pitchFamily="34" charset="-120"/>
                <a:ea typeface="微軟正黑體" panose="020B0604030504040204" pitchFamily="34" charset="-120"/>
              </a:rPr>
              <a:t>Gen4 x16</a:t>
            </a:r>
            <a:r>
              <a:rPr kumimoji="1" lang="en-US" altLang="zh-TW" sz="1200">
                <a:solidFill>
                  <a:srgbClr val="FF0000"/>
                </a:solidFill>
                <a:latin typeface="微軟正黑體" panose="020B0604030504040204" pitchFamily="34" charset="-120"/>
                <a:ea typeface="微軟正黑體" panose="020B0604030504040204" pitchFamily="34" charset="-120"/>
              </a:rPr>
              <a:t> </a:t>
            </a:r>
            <a:r>
              <a:rPr kumimoji="1" lang="en-US" altLang="zh-TW" sz="1200" b="1">
                <a:solidFill>
                  <a:srgbClr val="FF0000"/>
                </a:solidFill>
                <a:latin typeface="微軟正黑體" panose="020B0604030504040204" pitchFamily="34" charset="-120"/>
                <a:ea typeface="微軟正黑體" panose="020B0604030504040204" pitchFamily="34" charset="-120"/>
              </a:rPr>
              <a:t>(</a:t>
            </a:r>
            <a:r>
              <a:rPr kumimoji="1" lang="zh-TW" altLang="en-US" sz="1200" b="1">
                <a:solidFill>
                  <a:srgbClr val="FF0000"/>
                </a:solidFill>
                <a:latin typeface="微軟正黑體" panose="020B0604030504040204" pitchFamily="34" charset="-120"/>
                <a:ea typeface="微軟正黑體" panose="020B0604030504040204" pitchFamily="34" charset="-120"/>
              </a:rPr>
              <a:t>插槽</a:t>
            </a:r>
            <a:r>
              <a:rPr kumimoji="1" lang="en-US" altLang="zh-TW" sz="1200" b="1">
                <a:solidFill>
                  <a:srgbClr val="FF0000"/>
                </a:solidFill>
                <a:latin typeface="微軟正黑體" panose="020B0604030504040204" pitchFamily="34" charset="-120"/>
                <a:ea typeface="微軟正黑體" panose="020B0604030504040204" pitchFamily="34" charset="-120"/>
              </a:rPr>
              <a:t>4</a:t>
            </a:r>
            <a:r>
              <a:rPr kumimoji="1" lang="zh-TW" altLang="en-US" sz="1200" b="1">
                <a:solidFill>
                  <a:srgbClr val="FF0000"/>
                </a:solidFill>
                <a:latin typeface="微軟正黑體" panose="020B0604030504040204" pitchFamily="34" charset="-120"/>
                <a:ea typeface="微軟正黑體" panose="020B0604030504040204" pitchFamily="34" charset="-120"/>
              </a:rPr>
              <a:t>不被佔用時</a:t>
            </a:r>
            <a:r>
              <a:rPr kumimoji="1" lang="en-US" altLang="zh-TW" sz="1200" b="1">
                <a:solidFill>
                  <a:srgbClr val="FF0000"/>
                </a:solidFill>
                <a:latin typeface="微軟正黑體" panose="020B0604030504040204" pitchFamily="34" charset="-120"/>
                <a:ea typeface="微軟正黑體" panose="020B0604030504040204" pitchFamily="34" charset="-120"/>
              </a:rPr>
              <a:t>)</a:t>
            </a:r>
          </a:p>
          <a:p>
            <a:pPr marL="357188" lvl="1" indent="-176213">
              <a:buClr>
                <a:schemeClr val="tx1"/>
              </a:buClr>
              <a:buFont typeface="Arial" panose="020B0604020202020204" pitchFamily="34" charset="0"/>
              <a:buChar char="•"/>
              <a:tabLst>
                <a:tab pos="538163" algn="l"/>
              </a:tabLst>
            </a:pPr>
            <a:endParaRPr kumimoji="1" lang="en-US" altLang="zh-TW" sz="1200" b="1">
              <a:solidFill>
                <a:srgbClr val="FF0000"/>
              </a:solidFill>
              <a:latin typeface="微軟正黑體" panose="020B0604030504040204" pitchFamily="34" charset="-120"/>
              <a:ea typeface="微軟正黑體" panose="020B0604030504040204" pitchFamily="34" charset="-120"/>
            </a:endParaRPr>
          </a:p>
          <a:p>
            <a:pPr marL="180975" lvl="1">
              <a:buClr>
                <a:schemeClr val="tx1"/>
              </a:buClr>
              <a:tabLst>
                <a:tab pos="538163" algn="l"/>
              </a:tabLst>
            </a:pPr>
            <a:r>
              <a:rPr kumimoji="1" lang="en-US" altLang="zh-TW" sz="1200">
                <a:latin typeface="微軟正黑體" panose="020B0604030504040204" pitchFamily="34" charset="-120"/>
                <a:ea typeface="微軟正黑體" panose="020B0604030504040204" pitchFamily="34" charset="-120"/>
              </a:rPr>
              <a:t>*</a:t>
            </a:r>
            <a:r>
              <a:rPr kumimoji="1" lang="zh-TW" altLang="en-US" sz="1200">
                <a:latin typeface="微軟正黑體" panose="020B0604030504040204" pitchFamily="34" charset="-120"/>
                <a:ea typeface="微軟正黑體" panose="020B0604030504040204" pitchFamily="34" charset="-120"/>
              </a:rPr>
              <a:t>插槽</a:t>
            </a:r>
            <a:r>
              <a:rPr kumimoji="1" lang="en-US" altLang="zh-TW" sz="1200">
                <a:latin typeface="微軟正黑體" panose="020B0604030504040204" pitchFamily="34" charset="-120"/>
                <a:ea typeface="微軟正黑體" panose="020B0604030504040204" pitchFamily="34" charset="-120"/>
              </a:rPr>
              <a:t> 4 &amp; 5 </a:t>
            </a:r>
            <a:r>
              <a:rPr kumimoji="1" lang="zh-TW" altLang="en-US" sz="1200">
                <a:latin typeface="微軟正黑體" panose="020B0604030504040204" pitchFamily="34" charset="-120"/>
                <a:ea typeface="微軟正黑體" panose="020B0604030504040204" pitchFamily="34" charset="-120"/>
              </a:rPr>
              <a:t>依機型預裝一張或兩張雙埠</a:t>
            </a:r>
            <a:r>
              <a:rPr kumimoji="1" lang="en-US" altLang="zh-TW" sz="1200">
                <a:latin typeface="微軟正黑體" panose="020B0604030504040204" pitchFamily="34" charset="-120"/>
                <a:ea typeface="微軟正黑體" panose="020B0604030504040204" pitchFamily="34" charset="-120"/>
              </a:rPr>
              <a:t> 25GbE </a:t>
            </a:r>
            <a:r>
              <a:rPr kumimoji="1" lang="en-US" altLang="zh-TW" sz="1200" err="1">
                <a:latin typeface="微軟正黑體" panose="020B0604030504040204" pitchFamily="34" charset="-120"/>
                <a:ea typeface="微軟正黑體" panose="020B0604030504040204" pitchFamily="34" charset="-120"/>
              </a:rPr>
              <a:t>SmartNIC</a:t>
            </a:r>
            <a:r>
              <a:rPr kumimoji="1" lang="en-US" altLang="zh-TW" sz="1200">
                <a:latin typeface="微軟正黑體" panose="020B0604030504040204" pitchFamily="34" charset="-120"/>
                <a:ea typeface="微軟正黑體" panose="020B0604030504040204" pitchFamily="34" charset="-120"/>
              </a:rPr>
              <a:t> </a:t>
            </a:r>
            <a:r>
              <a:rPr kumimoji="1" lang="zh-TW" altLang="en-US" sz="1200">
                <a:latin typeface="微軟正黑體" panose="020B0604030504040204" pitchFamily="34" charset="-120"/>
                <a:ea typeface="微軟正黑體" panose="020B0604030504040204" pitchFamily="34" charset="-120"/>
              </a:rPr>
              <a:t>網卡</a:t>
            </a:r>
          </a:p>
        </p:txBody>
      </p:sp>
      <p:sp>
        <p:nvSpPr>
          <p:cNvPr id="211" name="文字方塊 210">
            <a:extLst>
              <a:ext uri="{FF2B5EF4-FFF2-40B4-BE49-F238E27FC236}">
                <a16:creationId xmlns:a16="http://schemas.microsoft.com/office/drawing/2014/main" id="{D6BC9E0B-39E1-074A-B234-E763791F9ED8}"/>
              </a:ext>
            </a:extLst>
          </p:cNvPr>
          <p:cNvSpPr txBox="1"/>
          <p:nvPr/>
        </p:nvSpPr>
        <p:spPr>
          <a:xfrm>
            <a:off x="4446367" y="4359196"/>
            <a:ext cx="3871428" cy="707886"/>
          </a:xfrm>
          <a:prstGeom prst="rect">
            <a:avLst/>
          </a:prstGeom>
          <a:noFill/>
        </p:spPr>
        <p:txBody>
          <a:bodyPr wrap="square" rtlCol="0">
            <a:spAutoFit/>
          </a:bodyPr>
          <a:lstStyle/>
          <a:p>
            <a:pPr marL="179388" indent="-179388">
              <a:buClr>
                <a:srgbClr val="FA7100"/>
              </a:buClr>
              <a:buFont typeface="Arial" panose="020B0604020202020204" pitchFamily="34" charset="0"/>
              <a:buChar char="•"/>
            </a:pPr>
            <a:r>
              <a:rPr kumimoji="1" lang="zh-TW" altLang="en-US" sz="1600">
                <a:latin typeface="微軟正黑體" panose="020B0604030504040204" pitchFamily="34" charset="-120"/>
                <a:ea typeface="微軟正黑體" panose="020B0604030504040204" pitchFamily="34" charset="-120"/>
              </a:rPr>
              <a:t>內建</a:t>
            </a:r>
            <a:r>
              <a:rPr kumimoji="1" lang="en-US" altLang="zh-TW" sz="1600">
                <a:latin typeface="微軟正黑體" panose="020B0604030504040204" pitchFamily="34" charset="-120"/>
                <a:ea typeface="微軟正黑體" panose="020B0604030504040204" pitchFamily="34" charset="-120"/>
              </a:rPr>
              <a:t> 25GbE </a:t>
            </a:r>
            <a:r>
              <a:rPr kumimoji="1" lang="en-US" altLang="zh-TW" sz="1600" err="1">
                <a:latin typeface="微軟正黑體" panose="020B0604030504040204" pitchFamily="34" charset="-120"/>
                <a:ea typeface="微軟正黑體" panose="020B0604030504040204" pitchFamily="34" charset="-120"/>
              </a:rPr>
              <a:t>SmartNIC</a:t>
            </a:r>
            <a:r>
              <a:rPr kumimoji="1" lang="en-US" altLang="zh-TW" sz="1600">
                <a:latin typeface="微軟正黑體" panose="020B0604030504040204" pitchFamily="34" charset="-120"/>
                <a:ea typeface="微軟正黑體" panose="020B0604030504040204" pitchFamily="34" charset="-120"/>
              </a:rPr>
              <a:t> </a:t>
            </a:r>
            <a:r>
              <a:rPr kumimoji="1" lang="zh-TW" altLang="en-US" sz="1600">
                <a:latin typeface="微軟正黑體" panose="020B0604030504040204" pitchFamily="34" charset="-120"/>
                <a:ea typeface="微軟正黑體" panose="020B0604030504040204" pitchFamily="34" charset="-120"/>
              </a:rPr>
              <a:t>網路埠</a:t>
            </a:r>
            <a:endParaRPr kumimoji="1" lang="en-US" altLang="zh-TW" sz="1600">
              <a:latin typeface="微軟正黑體" panose="020B0604030504040204" pitchFamily="34" charset="-120"/>
              <a:ea typeface="微軟正黑體" panose="020B0604030504040204" pitchFamily="34" charset="-120"/>
            </a:endParaRPr>
          </a:p>
          <a:p>
            <a:pPr marL="360363" lvl="1" indent="-180975">
              <a:buFont typeface="Arial" panose="020B0604020202020204" pitchFamily="34" charset="0"/>
              <a:buChar char="•"/>
            </a:pPr>
            <a:r>
              <a:rPr kumimoji="1" lang="en-US" altLang="zh-TW" sz="1200">
                <a:latin typeface="微軟正黑體" panose="020B0604030504040204" pitchFamily="34" charset="-120"/>
                <a:ea typeface="微軟正黑體" panose="020B0604030504040204" pitchFamily="34" charset="-120"/>
              </a:rPr>
              <a:t>8</a:t>
            </a:r>
            <a:r>
              <a:rPr kumimoji="1" lang="zh-TW" altLang="en-US" sz="1200">
                <a:latin typeface="微軟正黑體" panose="020B0604030504040204" pitchFamily="34" charset="-120"/>
                <a:ea typeface="微軟正黑體" panose="020B0604030504040204" pitchFamily="34" charset="-120"/>
              </a:rPr>
              <a:t>核</a:t>
            </a:r>
            <a:r>
              <a:rPr kumimoji="1" lang="en-US" altLang="zh-TW" sz="1200">
                <a:latin typeface="微軟正黑體" panose="020B0604030504040204" pitchFamily="34" charset="-120"/>
                <a:ea typeface="微軟正黑體" panose="020B0604030504040204" pitchFamily="34" charset="-120"/>
              </a:rPr>
              <a:t> 7232P</a:t>
            </a:r>
            <a:r>
              <a:rPr kumimoji="1" lang="zh-TW" altLang="en-US" sz="1200">
                <a:latin typeface="微軟正黑體" panose="020B0604030504040204" pitchFamily="34" charset="-120"/>
                <a:ea typeface="微軟正黑體" panose="020B0604030504040204" pitchFamily="34" charset="-120"/>
              </a:rPr>
              <a:t>：</a:t>
            </a:r>
            <a:r>
              <a:rPr kumimoji="1" lang="en-US" altLang="zh-TW" sz="1200">
                <a:latin typeface="微軟正黑體" panose="020B0604030504040204" pitchFamily="34" charset="-120"/>
                <a:ea typeface="微軟正黑體" panose="020B0604030504040204" pitchFamily="34" charset="-120"/>
              </a:rPr>
              <a:t> 2 x 25GbE </a:t>
            </a:r>
            <a:r>
              <a:rPr kumimoji="1" lang="zh-TW" altLang="en-US" sz="1200">
                <a:latin typeface="微軟正黑體" panose="020B0604030504040204" pitchFamily="34" charset="-120"/>
                <a:ea typeface="微軟正黑體" panose="020B0604030504040204" pitchFamily="34" charset="-120"/>
              </a:rPr>
              <a:t>埠</a:t>
            </a:r>
            <a:endParaRPr kumimoji="1" lang="en-US" altLang="zh-TW" sz="1200">
              <a:latin typeface="微軟正黑體" panose="020B0604030504040204" pitchFamily="34" charset="-120"/>
              <a:ea typeface="微軟正黑體" panose="020B0604030504040204" pitchFamily="34" charset="-120"/>
            </a:endParaRPr>
          </a:p>
          <a:p>
            <a:pPr marL="360363" lvl="1" indent="-180975">
              <a:buFont typeface="Arial" panose="020B0604020202020204" pitchFamily="34" charset="0"/>
              <a:buChar char="•"/>
            </a:pPr>
            <a:r>
              <a:rPr kumimoji="1" lang="en-US" altLang="zh-TW" sz="1200">
                <a:latin typeface="微軟正黑體" panose="020B0604030504040204" pitchFamily="34" charset="-120"/>
                <a:ea typeface="微軟正黑體" panose="020B0604030504040204" pitchFamily="34" charset="-120"/>
              </a:rPr>
              <a:t>16 </a:t>
            </a:r>
            <a:r>
              <a:rPr kumimoji="1" lang="zh-TW" altLang="en-US" sz="1200">
                <a:latin typeface="微軟正黑體" panose="020B0604030504040204" pitchFamily="34" charset="-120"/>
                <a:ea typeface="微軟正黑體" panose="020B0604030504040204" pitchFamily="34" charset="-120"/>
              </a:rPr>
              <a:t>核</a:t>
            </a:r>
            <a:r>
              <a:rPr kumimoji="1" lang="en-US" altLang="zh-TW" sz="1200">
                <a:latin typeface="微軟正黑體" panose="020B0604030504040204" pitchFamily="34" charset="-120"/>
                <a:ea typeface="微軟正黑體" panose="020B0604030504040204" pitchFamily="34" charset="-120"/>
              </a:rPr>
              <a:t> 7302P</a:t>
            </a:r>
            <a:r>
              <a:rPr kumimoji="1" lang="zh-TW" altLang="en-US" sz="1200">
                <a:latin typeface="微軟正黑體" panose="020B0604030504040204" pitchFamily="34" charset="-120"/>
                <a:ea typeface="微軟正黑體" panose="020B0604030504040204" pitchFamily="34" charset="-120"/>
              </a:rPr>
              <a:t>：</a:t>
            </a:r>
            <a:r>
              <a:rPr kumimoji="1" lang="en-US" altLang="zh-TW" sz="1200">
                <a:latin typeface="微軟正黑體" panose="020B0604030504040204" pitchFamily="34" charset="-120"/>
                <a:ea typeface="微軟正黑體" panose="020B0604030504040204" pitchFamily="34" charset="-120"/>
              </a:rPr>
              <a:t> 4 x 25GbE</a:t>
            </a:r>
            <a:r>
              <a:rPr kumimoji="1" lang="zh-TW" altLang="en-US" sz="1200">
                <a:latin typeface="微軟正黑體" panose="020B0604030504040204" pitchFamily="34" charset="-120"/>
                <a:ea typeface="微軟正黑體" panose="020B0604030504040204" pitchFamily="34" charset="-120"/>
              </a:rPr>
              <a:t> 埠</a:t>
            </a:r>
          </a:p>
        </p:txBody>
      </p:sp>
    </p:spTree>
    <p:extLst>
      <p:ext uri="{BB962C8B-B14F-4D97-AF65-F5344CB8AC3E}">
        <p14:creationId xmlns:p14="http://schemas.microsoft.com/office/powerpoint/2010/main" val="26417569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電腦 的圖片&#10;&#10;自動產生的描述">
            <a:extLst>
              <a:ext uri="{FF2B5EF4-FFF2-40B4-BE49-F238E27FC236}">
                <a16:creationId xmlns:a16="http://schemas.microsoft.com/office/drawing/2014/main" id="{6AB7F706-9866-C44C-9F89-5407047EB22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827204" y="1234703"/>
            <a:ext cx="3316796" cy="2064099"/>
          </a:xfrm>
          <a:prstGeom prst="rect">
            <a:avLst/>
          </a:prstGeom>
        </p:spPr>
      </p:pic>
      <p:sp>
        <p:nvSpPr>
          <p:cNvPr id="2" name="標題 1">
            <a:extLst>
              <a:ext uri="{FF2B5EF4-FFF2-40B4-BE49-F238E27FC236}">
                <a16:creationId xmlns:a16="http://schemas.microsoft.com/office/drawing/2014/main" id="{13D19450-4192-E34B-838F-087361906393}"/>
              </a:ext>
            </a:extLst>
          </p:cNvPr>
          <p:cNvSpPr>
            <a:spLocks noGrp="1"/>
          </p:cNvSpPr>
          <p:nvPr>
            <p:ph type="title"/>
          </p:nvPr>
        </p:nvSpPr>
        <p:spPr/>
        <p:txBody>
          <a:bodyPr/>
          <a:lstStyle/>
          <a:p>
            <a:r>
              <a:rPr kumimoji="1" lang="zh-TW" altLang="en-US"/>
              <a:t>內建</a:t>
            </a:r>
            <a:r>
              <a:rPr kumimoji="1" lang="en-US" altLang="zh-TW"/>
              <a:t> SFP28 25GbE </a:t>
            </a:r>
            <a:r>
              <a:rPr kumimoji="1" lang="zh-TW" altLang="en-US"/>
              <a:t>網路埠</a:t>
            </a:r>
          </a:p>
        </p:txBody>
      </p:sp>
      <p:sp>
        <p:nvSpPr>
          <p:cNvPr id="4" name="TextBox 19">
            <a:extLst>
              <a:ext uri="{FF2B5EF4-FFF2-40B4-BE49-F238E27FC236}">
                <a16:creationId xmlns:a16="http://schemas.microsoft.com/office/drawing/2014/main" id="{ED64D25C-0CC0-E745-999E-EA3238D16D5C}"/>
              </a:ext>
            </a:extLst>
          </p:cNvPr>
          <p:cNvSpPr txBox="1"/>
          <p:nvPr/>
        </p:nvSpPr>
        <p:spPr>
          <a:xfrm>
            <a:off x="286894" y="1434867"/>
            <a:ext cx="5387891" cy="1538883"/>
          </a:xfrm>
          <a:prstGeom prst="rect">
            <a:avLst/>
          </a:prstGeom>
          <a:noFill/>
        </p:spPr>
        <p:txBody>
          <a:bodyPr wrap="square" lIns="91440" tIns="45720" rIns="91440" bIns="45720" rtlCol="0" anchor="t">
            <a:spAutoFit/>
          </a:bodyPr>
          <a:lstStyle/>
          <a:p>
            <a:pPr marL="174625" indent="-174625">
              <a:buFont typeface="Arial"/>
              <a:buChar char="•"/>
            </a:pPr>
            <a:r>
              <a:rPr lang="zh-TW" altLang="en-US">
                <a:latin typeface="微軟正黑體"/>
                <a:ea typeface="微軟正黑體"/>
              </a:rPr>
              <a:t>採用</a:t>
            </a:r>
            <a:r>
              <a:rPr lang="en-US" altLang="zh-TW">
                <a:latin typeface="微軟正黑體"/>
                <a:ea typeface="微軟正黑體"/>
              </a:rPr>
              <a:t> Broadcom </a:t>
            </a:r>
            <a:r>
              <a:rPr lang="en-US" altLang="zh-TW" err="1">
                <a:latin typeface="微軟正黑體"/>
                <a:ea typeface="微軟正黑體"/>
              </a:rPr>
              <a:t>NetXtreme</a:t>
            </a:r>
            <a:r>
              <a:rPr lang="en-US" altLang="zh-TW" baseline="30000">
                <a:latin typeface="微軟正黑體"/>
                <a:ea typeface="微軟正黑體"/>
              </a:rPr>
              <a:t>®</a:t>
            </a:r>
            <a:r>
              <a:rPr lang="en-US" altLang="zh-TW">
                <a:latin typeface="微軟正黑體"/>
                <a:ea typeface="微軟正黑體"/>
              </a:rPr>
              <a:t>-E Series </a:t>
            </a:r>
            <a:r>
              <a:rPr lang="en-US" altLang="zh-TW" b="1">
                <a:solidFill>
                  <a:srgbClr val="FF0000"/>
                </a:solidFill>
                <a:latin typeface="微軟正黑體"/>
                <a:ea typeface="微軟正黑體"/>
              </a:rPr>
              <a:t>BCM57414</a:t>
            </a:r>
            <a:r>
              <a:rPr lang="en-US" altLang="zh-TW">
                <a:latin typeface="微軟正黑體"/>
                <a:ea typeface="微軟正黑體"/>
              </a:rPr>
              <a:t> </a:t>
            </a:r>
            <a:r>
              <a:rPr lang="zh-TW" altLang="en-US">
                <a:latin typeface="微軟正黑體"/>
                <a:ea typeface="微軟正黑體"/>
              </a:rPr>
              <a:t>、</a:t>
            </a:r>
            <a:r>
              <a:rPr lang="en" altLang="zh-TW">
                <a:latin typeface="微軟正黑體"/>
                <a:ea typeface="微軟正黑體"/>
              </a:rPr>
              <a:t>Mellanox</a:t>
            </a:r>
            <a:r>
              <a:rPr lang="en" altLang="zh-TW" baseline="30000">
                <a:latin typeface="微軟正黑體"/>
                <a:ea typeface="微軟正黑體"/>
              </a:rPr>
              <a:t>®</a:t>
            </a:r>
            <a:r>
              <a:rPr lang="en" altLang="zh-TW" sz="2000">
                <a:ea typeface="新細明體"/>
              </a:rPr>
              <a:t> </a:t>
            </a:r>
            <a:r>
              <a:rPr lang="en" altLang="zh-TW" b="1" err="1">
                <a:solidFill>
                  <a:srgbClr val="EE3300"/>
                </a:solidFill>
                <a:latin typeface="微軟正黑體"/>
                <a:ea typeface="微軟正黑體"/>
              </a:rPr>
              <a:t>ConnectX</a:t>
            </a:r>
            <a:r>
              <a:rPr lang="en" altLang="zh-TW" b="1" baseline="30000">
                <a:solidFill>
                  <a:srgbClr val="EE3300"/>
                </a:solidFill>
                <a:latin typeface="微軟正黑體"/>
                <a:ea typeface="微軟正黑體"/>
              </a:rPr>
              <a:t>®</a:t>
            </a:r>
            <a:r>
              <a:rPr lang="en" altLang="zh-TW" b="1">
                <a:solidFill>
                  <a:srgbClr val="EE3300"/>
                </a:solidFill>
                <a:latin typeface="微軟正黑體"/>
                <a:ea typeface="微軟正黑體"/>
              </a:rPr>
              <a:t>-4 Lx</a:t>
            </a:r>
            <a:r>
              <a:rPr lang="zh-TW" altLang="en" sz="2000">
                <a:ea typeface="新細明體"/>
              </a:rPr>
              <a:t>、</a:t>
            </a:r>
            <a:r>
              <a:rPr lang="zh-TW" altLang="en-US" sz="2000">
                <a:latin typeface="微軟正黑體"/>
                <a:ea typeface="微軟正黑體"/>
              </a:rPr>
              <a:t>或其他同級</a:t>
            </a:r>
            <a:r>
              <a:rPr lang="zh-TW" altLang="en-US">
                <a:latin typeface="微軟正黑體"/>
                <a:ea typeface="微軟正黑體"/>
              </a:rPr>
              <a:t> </a:t>
            </a:r>
            <a:r>
              <a:rPr lang="en" altLang="zh-TW" err="1">
                <a:latin typeface="微軟正黑體"/>
                <a:ea typeface="微軟正黑體"/>
              </a:rPr>
              <a:t>SmartNIC</a:t>
            </a:r>
            <a:r>
              <a:rPr lang="en-US" altLang="zh-TW">
                <a:latin typeface="微軟正黑體"/>
                <a:ea typeface="微軟正黑體"/>
              </a:rPr>
              <a:t> </a:t>
            </a:r>
            <a:r>
              <a:rPr lang="zh-CN" altLang="en-US">
                <a:latin typeface="微軟正黑體"/>
                <a:ea typeface="微軟正黑體"/>
              </a:rPr>
              <a:t>網路擴充卡</a:t>
            </a:r>
            <a:endParaRPr lang="en-US" altLang="zh-TW">
              <a:latin typeface="微軟正黑體" panose="020B0604030504040204" pitchFamily="34" charset="-120"/>
              <a:ea typeface="微軟正黑體" panose="020B0604030504040204" pitchFamily="34" charset="-120"/>
            </a:endParaRPr>
          </a:p>
          <a:p>
            <a:endParaRPr lang="en-US" altLang="zh-TW">
              <a:latin typeface="微軟正黑體" panose="020B0604030504040204" pitchFamily="34" charset="-120"/>
              <a:ea typeface="微軟正黑體" panose="020B0604030504040204" pitchFamily="34" charset="-120"/>
            </a:endParaRPr>
          </a:p>
          <a:p>
            <a:pPr marL="174625" indent="-174625">
              <a:buFont typeface="Arial"/>
              <a:buChar char="•"/>
            </a:pPr>
            <a:r>
              <a:rPr lang="en-US" altLang="zh-TW">
                <a:latin typeface="微軟正黑體"/>
                <a:ea typeface="微軟正黑體"/>
              </a:rPr>
              <a:t>Link Aggregation </a:t>
            </a:r>
            <a:r>
              <a:rPr lang="zh-TW" altLang="en-US">
                <a:latin typeface="微軟正黑體"/>
                <a:ea typeface="微軟正黑體"/>
              </a:rPr>
              <a:t>聚合提供充足的網路傳輸頻寬</a:t>
            </a:r>
            <a:endParaRPr lang="en-US" altLang="zh-TW">
              <a:latin typeface="微軟正黑體"/>
              <a:ea typeface="微軟正黑體"/>
            </a:endParaRPr>
          </a:p>
        </p:txBody>
      </p:sp>
      <p:pic>
        <p:nvPicPr>
          <p:cNvPr id="8" name="圖片 7">
            <a:extLst>
              <a:ext uri="{FF2B5EF4-FFF2-40B4-BE49-F238E27FC236}">
                <a16:creationId xmlns:a16="http://schemas.microsoft.com/office/drawing/2014/main" id="{E4F967EC-D7D4-AC40-9EA1-74F987A92C3F}"/>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716321" y="4195414"/>
            <a:ext cx="4329337" cy="595284"/>
          </a:xfrm>
          <a:prstGeom prst="rect">
            <a:avLst/>
          </a:prstGeom>
        </p:spPr>
      </p:pic>
      <p:pic>
        <p:nvPicPr>
          <p:cNvPr id="5" name="圖片 4">
            <a:extLst>
              <a:ext uri="{FF2B5EF4-FFF2-40B4-BE49-F238E27FC236}">
                <a16:creationId xmlns:a16="http://schemas.microsoft.com/office/drawing/2014/main" id="{4BC083CD-8BA8-9C49-BE5B-E1E3BFEF7C98}"/>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5800829" y="3263959"/>
            <a:ext cx="3343171" cy="1879541"/>
          </a:xfrm>
          <a:prstGeom prst="rect">
            <a:avLst/>
          </a:prstGeom>
        </p:spPr>
      </p:pic>
      <p:sp>
        <p:nvSpPr>
          <p:cNvPr id="9" name="矩形 8">
            <a:extLst>
              <a:ext uri="{FF2B5EF4-FFF2-40B4-BE49-F238E27FC236}">
                <a16:creationId xmlns:a16="http://schemas.microsoft.com/office/drawing/2014/main" id="{F68B1919-DAE5-3F44-8D8C-D12BBFB418ED}"/>
              </a:ext>
            </a:extLst>
          </p:cNvPr>
          <p:cNvSpPr/>
          <p:nvPr/>
        </p:nvSpPr>
        <p:spPr>
          <a:xfrm>
            <a:off x="6351719" y="2013699"/>
            <a:ext cx="601628" cy="1035524"/>
          </a:xfrm>
          <a:prstGeom prst="rect">
            <a:avLst/>
          </a:prstGeom>
          <a:noFill/>
          <a:ln w="254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endParaRPr>
          </a:p>
        </p:txBody>
      </p:sp>
      <p:sp>
        <p:nvSpPr>
          <p:cNvPr id="11" name="矩形 10">
            <a:extLst>
              <a:ext uri="{FF2B5EF4-FFF2-40B4-BE49-F238E27FC236}">
                <a16:creationId xmlns:a16="http://schemas.microsoft.com/office/drawing/2014/main" id="{5B10D650-0E5B-B547-9C12-2D4C9197D711}"/>
              </a:ext>
            </a:extLst>
          </p:cNvPr>
          <p:cNvSpPr/>
          <p:nvPr/>
        </p:nvSpPr>
        <p:spPr>
          <a:xfrm>
            <a:off x="6290488" y="3987080"/>
            <a:ext cx="362045" cy="1070503"/>
          </a:xfrm>
          <a:prstGeom prst="rect">
            <a:avLst/>
          </a:prstGeom>
          <a:noFill/>
          <a:ln w="254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endParaRPr>
          </a:p>
        </p:txBody>
      </p:sp>
      <p:sp>
        <p:nvSpPr>
          <p:cNvPr id="13" name="矩形: 圓角 22">
            <a:extLst>
              <a:ext uri="{FF2B5EF4-FFF2-40B4-BE49-F238E27FC236}">
                <a16:creationId xmlns:a16="http://schemas.microsoft.com/office/drawing/2014/main" id="{5E57BD1B-EB06-774B-A6ED-058749895695}"/>
              </a:ext>
            </a:extLst>
          </p:cNvPr>
          <p:cNvSpPr/>
          <p:nvPr/>
        </p:nvSpPr>
        <p:spPr>
          <a:xfrm>
            <a:off x="6432401" y="1386310"/>
            <a:ext cx="1953984" cy="414976"/>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TS-h2490FU-7302P-128G</a:t>
            </a:r>
          </a:p>
          <a:p>
            <a:pPr algn="ctr"/>
            <a:r>
              <a:rPr kumimoji="1" lang="zh-TW" altLang="en-US" sz="1000" b="1">
                <a:solidFill>
                  <a:srgbClr val="FF6600"/>
                </a:solidFill>
                <a:latin typeface="微軟正黑體" panose="020B0604030504040204" pitchFamily="34" charset="-120"/>
                <a:ea typeface="微軟正黑體" panose="020B0604030504040204" pitchFamily="34" charset="-120"/>
              </a:rPr>
              <a:t>內建</a:t>
            </a:r>
            <a:r>
              <a:rPr kumimoji="1" lang="en-US" altLang="zh-TW" sz="1000" b="1">
                <a:solidFill>
                  <a:srgbClr val="FF6600"/>
                </a:solidFill>
                <a:latin typeface="微軟正黑體" panose="020B0604030504040204" pitchFamily="34" charset="-120"/>
                <a:ea typeface="微軟正黑體" panose="020B0604030504040204" pitchFamily="34" charset="-120"/>
              </a:rPr>
              <a:t> 4 x 25GbE </a:t>
            </a:r>
            <a:r>
              <a:rPr kumimoji="1" lang="zh-TW" altLang="en-US" sz="1000" b="1">
                <a:solidFill>
                  <a:srgbClr val="FF6600"/>
                </a:solidFill>
                <a:latin typeface="微軟正黑體" panose="020B0604030504040204" pitchFamily="34" charset="-120"/>
                <a:ea typeface="微軟正黑體" panose="020B0604030504040204" pitchFamily="34" charset="-120"/>
              </a:rPr>
              <a:t>埠</a:t>
            </a:r>
          </a:p>
        </p:txBody>
      </p:sp>
      <p:pic>
        <p:nvPicPr>
          <p:cNvPr id="10" name="圖形 9">
            <a:extLst>
              <a:ext uri="{FF2B5EF4-FFF2-40B4-BE49-F238E27FC236}">
                <a16:creationId xmlns:a16="http://schemas.microsoft.com/office/drawing/2014/main" id="{41AF33F9-E36B-410F-82E4-02F0DEDFFBE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716321" y="3372756"/>
            <a:ext cx="4223142" cy="738576"/>
          </a:xfrm>
          <a:prstGeom prst="rect">
            <a:avLst/>
          </a:prstGeom>
        </p:spPr>
      </p:pic>
      <p:sp>
        <p:nvSpPr>
          <p:cNvPr id="6" name="矩形: 圓角 22">
            <a:extLst>
              <a:ext uri="{FF2B5EF4-FFF2-40B4-BE49-F238E27FC236}">
                <a16:creationId xmlns:a16="http://schemas.microsoft.com/office/drawing/2014/main" id="{98ADF39E-8E08-4C30-ACC8-6216D23C4029}"/>
              </a:ext>
            </a:extLst>
          </p:cNvPr>
          <p:cNvSpPr/>
          <p:nvPr/>
        </p:nvSpPr>
        <p:spPr>
          <a:xfrm>
            <a:off x="6400531" y="3380587"/>
            <a:ext cx="1953984" cy="414976"/>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TS-h2490FU-7232P-64G</a:t>
            </a:r>
          </a:p>
          <a:p>
            <a:pPr algn="ctr"/>
            <a:r>
              <a:rPr kumimoji="1" lang="zh-TW" altLang="en-US" sz="1000" b="1">
                <a:solidFill>
                  <a:srgbClr val="FF6600"/>
                </a:solidFill>
                <a:latin typeface="微軟正黑體" panose="020B0604030504040204" pitchFamily="34" charset="-120"/>
                <a:ea typeface="微軟正黑體" panose="020B0604030504040204" pitchFamily="34" charset="-120"/>
              </a:rPr>
              <a:t>內建 </a:t>
            </a:r>
            <a:r>
              <a:rPr kumimoji="1" lang="en-US" altLang="zh-TW" sz="1000" b="1">
                <a:solidFill>
                  <a:srgbClr val="FF6600"/>
                </a:solidFill>
                <a:latin typeface="微軟正黑體" panose="020B0604030504040204" pitchFamily="34" charset="-120"/>
                <a:ea typeface="微軟正黑體" panose="020B0604030504040204" pitchFamily="34" charset="-120"/>
              </a:rPr>
              <a:t>2 x 25GbE </a:t>
            </a:r>
            <a:r>
              <a:rPr kumimoji="1" lang="zh-TW" altLang="en-US" sz="1000" b="1">
                <a:solidFill>
                  <a:srgbClr val="FF6600"/>
                </a:solidFill>
                <a:latin typeface="微軟正黑體" panose="020B0604030504040204" pitchFamily="34" charset="-120"/>
                <a:ea typeface="微軟正黑體" panose="020B0604030504040204" pitchFamily="34" charset="-120"/>
              </a:rPr>
              <a:t>埠</a:t>
            </a:r>
          </a:p>
        </p:txBody>
      </p:sp>
      <p:pic>
        <p:nvPicPr>
          <p:cNvPr id="12" name="圖形 11">
            <a:extLst>
              <a:ext uri="{FF2B5EF4-FFF2-40B4-BE49-F238E27FC236}">
                <a16:creationId xmlns:a16="http://schemas.microsoft.com/office/drawing/2014/main" id="{E14B809E-5E78-0A45-A56C-0DECF264506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4475" y="3049223"/>
            <a:ext cx="1595570" cy="2038263"/>
          </a:xfrm>
          <a:prstGeom prst="rect">
            <a:avLst/>
          </a:prstGeom>
        </p:spPr>
      </p:pic>
      <p:sp>
        <p:nvSpPr>
          <p:cNvPr id="14" name="文字方塊 13">
            <a:extLst>
              <a:ext uri="{FF2B5EF4-FFF2-40B4-BE49-F238E27FC236}">
                <a16:creationId xmlns:a16="http://schemas.microsoft.com/office/drawing/2014/main" id="{B24DCB16-9CEF-7841-B21F-E0076E7D2FC6}"/>
              </a:ext>
            </a:extLst>
          </p:cNvPr>
          <p:cNvSpPr txBox="1"/>
          <p:nvPr/>
        </p:nvSpPr>
        <p:spPr>
          <a:xfrm>
            <a:off x="263109" y="3083963"/>
            <a:ext cx="1367069" cy="523220"/>
          </a:xfrm>
          <a:prstGeom prst="rect">
            <a:avLst/>
          </a:prstGeom>
          <a:noFill/>
        </p:spPr>
        <p:txBody>
          <a:bodyPr wrap="square" rtlCol="0">
            <a:spAutoFit/>
          </a:bodyPr>
          <a:lstStyle/>
          <a:p>
            <a:r>
              <a:rPr lang="en-US" altLang="zh-TW" sz="1400">
                <a:solidFill>
                  <a:schemeClr val="bg1"/>
                </a:solidFill>
                <a:latin typeface="微軟正黑體" panose="020B0604030504040204" pitchFamily="34" charset="-120"/>
                <a:ea typeface="微軟正黑體" panose="020B0604030504040204" pitchFamily="34" charset="-120"/>
              </a:rPr>
              <a:t>25GbE SFP28 </a:t>
            </a:r>
            <a:br>
              <a:rPr lang="en-US" altLang="zh-TW" sz="1400">
                <a:solidFill>
                  <a:schemeClr val="bg1"/>
                </a:solidFill>
                <a:latin typeface="微軟正黑體" panose="020B0604030504040204" pitchFamily="34" charset="-120"/>
                <a:ea typeface="微軟正黑體" panose="020B0604030504040204" pitchFamily="34" charset="-120"/>
              </a:rPr>
            </a:br>
            <a:r>
              <a:rPr lang="zh-TW" altLang="en-US" sz="1400">
                <a:solidFill>
                  <a:schemeClr val="bg1"/>
                </a:solidFill>
                <a:latin typeface="微軟正黑體" panose="020B0604030504040204" pitchFamily="34" charset="-120"/>
                <a:ea typeface="微軟正黑體" panose="020B0604030504040204" pitchFamily="34" charset="-120"/>
              </a:rPr>
              <a:t>光纖連接線</a:t>
            </a:r>
            <a:endParaRPr lang="en-US" altLang="zh-TW" sz="1400">
              <a:solidFill>
                <a:schemeClr val="bg1"/>
              </a:solidFill>
              <a:latin typeface="微軟正黑體" panose="020B0604030504040204" pitchFamily="34" charset="-120"/>
              <a:ea typeface="微軟正黑體" panose="020B0604030504040204" pitchFamily="34" charset="-120"/>
            </a:endParaRPr>
          </a:p>
        </p:txBody>
      </p:sp>
      <p:pic>
        <p:nvPicPr>
          <p:cNvPr id="15" name="圖片 14">
            <a:extLst>
              <a:ext uri="{FF2B5EF4-FFF2-40B4-BE49-F238E27FC236}">
                <a16:creationId xmlns:a16="http://schemas.microsoft.com/office/drawing/2014/main" id="{8C16AC79-BE1D-9C49-9AC7-BA9A56CD2E3E}"/>
              </a:ext>
            </a:extLst>
          </p:cNvPr>
          <p:cNvPicPr>
            <a:picLocks noChangeAspect="1"/>
          </p:cNvPicPr>
          <p:nvPr/>
        </p:nvPicPr>
        <p:blipFill>
          <a:blip r:embed="rId10">
            <a:extLst>
              <a:ext uri="{28A0092B-C50C-407E-A947-70E740481C1C}">
                <a14:useLocalDpi xmlns:a14="http://schemas.microsoft.com/office/drawing/2010/main"/>
              </a:ext>
            </a:extLst>
          </a:blip>
          <a:stretch>
            <a:fillRect/>
          </a:stretch>
        </p:blipFill>
        <p:spPr>
          <a:xfrm>
            <a:off x="209912" y="3641922"/>
            <a:ext cx="1420266" cy="1387126"/>
          </a:xfrm>
          <a:prstGeom prst="rect">
            <a:avLst/>
          </a:prstGeom>
        </p:spPr>
      </p:pic>
    </p:spTree>
    <p:extLst>
      <p:ext uri="{BB962C8B-B14F-4D97-AF65-F5344CB8AC3E}">
        <p14:creationId xmlns:p14="http://schemas.microsoft.com/office/powerpoint/2010/main" val="11824252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 name="圖形 52">
            <a:extLst>
              <a:ext uri="{FF2B5EF4-FFF2-40B4-BE49-F238E27FC236}">
                <a16:creationId xmlns:a16="http://schemas.microsoft.com/office/drawing/2014/main" id="{051F8780-1348-4D2D-82E3-32E69BD7A4D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73968" y="2922472"/>
            <a:ext cx="1595570" cy="2038263"/>
          </a:xfrm>
          <a:prstGeom prst="rect">
            <a:avLst/>
          </a:prstGeom>
        </p:spPr>
      </p:pic>
      <p:sp>
        <p:nvSpPr>
          <p:cNvPr id="2" name="標題 1">
            <a:extLst>
              <a:ext uri="{FF2B5EF4-FFF2-40B4-BE49-F238E27FC236}">
                <a16:creationId xmlns:a16="http://schemas.microsoft.com/office/drawing/2014/main" id="{13D19450-4192-E34B-838F-087361906393}"/>
              </a:ext>
            </a:extLst>
          </p:cNvPr>
          <p:cNvSpPr>
            <a:spLocks noGrp="1"/>
          </p:cNvSpPr>
          <p:nvPr>
            <p:ph type="title"/>
          </p:nvPr>
        </p:nvSpPr>
        <p:spPr/>
        <p:txBody>
          <a:bodyPr>
            <a:normAutofit/>
          </a:bodyPr>
          <a:lstStyle/>
          <a:p>
            <a:r>
              <a:rPr kumimoji="1" lang="zh-TW" altLang="en-US">
                <a:latin typeface="微軟正黑體"/>
                <a:ea typeface="微軟正黑體"/>
              </a:rPr>
              <a:t>彈性網路選擇，25GbE 網路埠搭配</a:t>
            </a:r>
            <a:br>
              <a:rPr kumimoji="1" lang="en-US" altLang="zh-TW">
                <a:latin typeface="微軟正黑體"/>
                <a:ea typeface="微軟正黑體"/>
              </a:rPr>
            </a:br>
            <a:r>
              <a:rPr kumimoji="1" lang="zh-TW" altLang="en-US">
                <a:latin typeface="微軟正黑體"/>
                <a:ea typeface="微軟正黑體"/>
              </a:rPr>
              <a:t>轉發器即可向下相容 10GbE/1GbE 網路</a:t>
            </a:r>
            <a:endParaRPr lang="zh-TW"/>
          </a:p>
        </p:txBody>
      </p:sp>
      <p:sp>
        <p:nvSpPr>
          <p:cNvPr id="12" name="TextBox 19">
            <a:extLst>
              <a:ext uri="{FF2B5EF4-FFF2-40B4-BE49-F238E27FC236}">
                <a16:creationId xmlns:a16="http://schemas.microsoft.com/office/drawing/2014/main" id="{7D7FB26F-986E-4B61-9F00-2DC96E43BC2E}"/>
              </a:ext>
            </a:extLst>
          </p:cNvPr>
          <p:cNvSpPr txBox="1"/>
          <p:nvPr/>
        </p:nvSpPr>
        <p:spPr>
          <a:xfrm>
            <a:off x="286894" y="1528177"/>
            <a:ext cx="5387891" cy="1200329"/>
          </a:xfrm>
          <a:prstGeom prst="rect">
            <a:avLst/>
          </a:prstGeom>
          <a:noFill/>
        </p:spPr>
        <p:txBody>
          <a:bodyPr wrap="square" lIns="91440" tIns="45720" rIns="91440" bIns="45720" rtlCol="0" anchor="t">
            <a:spAutoFit/>
          </a:bodyPr>
          <a:lstStyle/>
          <a:p>
            <a:pPr marL="174625" indent="-174625">
              <a:buFont typeface="Arial"/>
              <a:buChar char="•"/>
            </a:pPr>
            <a:r>
              <a:rPr lang="zh-TW" altLang="en-US">
                <a:latin typeface="微軟正黑體" panose="020B0604030504040204" pitchFamily="34" charset="-120"/>
                <a:ea typeface="微軟正黑體" panose="020B0604030504040204" pitchFamily="34" charset="-120"/>
              </a:rPr>
              <a:t>內建</a:t>
            </a:r>
            <a:r>
              <a:rPr lang="en-US" altLang="zh-TW">
                <a:latin typeface="微軟正黑體" panose="020B0604030504040204" pitchFamily="34" charset="-120"/>
                <a:ea typeface="微軟正黑體" panose="020B0604030504040204" pitchFamily="34" charset="-120"/>
              </a:rPr>
              <a:t> 25GbE </a:t>
            </a:r>
            <a:r>
              <a:rPr lang="zh-TW" altLang="en-US">
                <a:latin typeface="微軟正黑體" panose="020B0604030504040204" pitchFamily="34" charset="-120"/>
                <a:ea typeface="微軟正黑體" panose="020B0604030504040204" pitchFamily="34" charset="-120"/>
              </a:rPr>
              <a:t>網卡，適用</a:t>
            </a:r>
            <a:r>
              <a:rPr lang="en-US" altLang="zh-TW">
                <a:latin typeface="微軟正黑體" panose="020B0604030504040204" pitchFamily="34" charset="-120"/>
                <a:ea typeface="微軟正黑體" panose="020B0604030504040204" pitchFamily="34" charset="-120"/>
              </a:rPr>
              <a:t> SFP28 </a:t>
            </a:r>
            <a:r>
              <a:rPr lang="zh-TW" altLang="en-US">
                <a:latin typeface="微軟正黑體" panose="020B0604030504040204" pitchFamily="34" charset="-120"/>
                <a:ea typeface="微軟正黑體" panose="020B0604030504040204" pitchFamily="34" charset="-120"/>
              </a:rPr>
              <a:t>光纖轉發器</a:t>
            </a:r>
            <a:endParaRPr lang="en-US" altLang="zh-TW">
              <a:latin typeface="微軟正黑體" panose="020B0604030504040204" pitchFamily="34" charset="-120"/>
              <a:ea typeface="微軟正黑體" panose="020B0604030504040204" pitchFamily="34" charset="-120"/>
            </a:endParaRPr>
          </a:p>
          <a:p>
            <a:pPr marL="174625" indent="-174625">
              <a:buFont typeface="Arial"/>
              <a:buChar char="•"/>
            </a:pPr>
            <a:r>
              <a:rPr lang="zh-TW" altLang="en-US">
                <a:latin typeface="微軟正黑體" panose="020B0604030504040204" pitchFamily="34" charset="-120"/>
                <a:ea typeface="微軟正黑體" panose="020B0604030504040204" pitchFamily="34" charset="-120"/>
              </a:rPr>
              <a:t>向下相容支援</a:t>
            </a:r>
            <a:r>
              <a:rPr lang="en-US" altLang="zh-TW">
                <a:latin typeface="微軟正黑體" panose="020B0604030504040204" pitchFamily="34" charset="-120"/>
                <a:ea typeface="微軟正黑體" panose="020B0604030504040204" pitchFamily="34" charset="-120"/>
              </a:rPr>
              <a:t> </a:t>
            </a:r>
            <a:r>
              <a:rPr lang="en-US" altLang="zh-TW">
                <a:solidFill>
                  <a:srgbClr val="FF0000"/>
                </a:solidFill>
                <a:latin typeface="微軟正黑體" panose="020B0604030504040204" pitchFamily="34" charset="-120"/>
                <a:ea typeface="微軟正黑體" panose="020B0604030504040204" pitchFamily="34" charset="-120"/>
              </a:rPr>
              <a:t>1GbE</a:t>
            </a:r>
            <a:r>
              <a:rPr lang="en-US" altLang="zh-TW">
                <a:latin typeface="微軟正黑體" panose="020B0604030504040204" pitchFamily="34" charset="-120"/>
                <a:ea typeface="微軟正黑體" panose="020B0604030504040204" pitchFamily="34" charset="-120"/>
              </a:rPr>
              <a:t> </a:t>
            </a:r>
            <a:r>
              <a:rPr lang="zh-TW" altLang="en-US">
                <a:latin typeface="微軟正黑體" panose="020B0604030504040204" pitchFamily="34" charset="-120"/>
                <a:ea typeface="微軟正黑體" panose="020B0604030504040204" pitchFamily="34" charset="-120"/>
              </a:rPr>
              <a:t>及</a:t>
            </a:r>
            <a:r>
              <a:rPr lang="en-US" altLang="zh-TW">
                <a:solidFill>
                  <a:srgbClr val="FF0000"/>
                </a:solidFill>
                <a:latin typeface="微軟正黑體" panose="020B0604030504040204" pitchFamily="34" charset="-120"/>
                <a:ea typeface="微軟正黑體" panose="020B0604030504040204" pitchFamily="34" charset="-120"/>
              </a:rPr>
              <a:t>10GbE</a:t>
            </a:r>
            <a:r>
              <a:rPr lang="en-US" altLang="zh-TW">
                <a:latin typeface="微軟正黑體" panose="020B0604030504040204" pitchFamily="34" charset="-120"/>
                <a:ea typeface="微軟正黑體" panose="020B0604030504040204" pitchFamily="34" charset="-120"/>
              </a:rPr>
              <a:t> </a:t>
            </a:r>
            <a:r>
              <a:rPr lang="zh-TW" altLang="en-US">
                <a:latin typeface="微軟正黑體" panose="020B0604030504040204" pitchFamily="34" charset="-120"/>
                <a:ea typeface="微軟正黑體" panose="020B0604030504040204" pitchFamily="34" charset="-120"/>
              </a:rPr>
              <a:t>網路 </a:t>
            </a:r>
            <a:r>
              <a:rPr lang="en-US" altLang="zh-TW">
                <a:latin typeface="微軟正黑體" panose="020B0604030504040204" pitchFamily="34" charset="-120"/>
                <a:ea typeface="微軟正黑體" panose="020B0604030504040204" pitchFamily="34" charset="-120"/>
              </a:rPr>
              <a:t>(</a:t>
            </a:r>
            <a:r>
              <a:rPr lang="zh-TW" altLang="en-US">
                <a:latin typeface="微軟正黑體" panose="020B0604030504040204" pitchFamily="34" charset="-120"/>
                <a:ea typeface="微軟正黑體" panose="020B0604030504040204" pitchFamily="34" charset="-120"/>
              </a:rPr>
              <a:t>適用</a:t>
            </a:r>
            <a:r>
              <a:rPr lang="en-US" altLang="zh-TW">
                <a:solidFill>
                  <a:srgbClr val="FF0000"/>
                </a:solidFill>
                <a:latin typeface="微軟正黑體" panose="020B0604030504040204" pitchFamily="34" charset="-120"/>
                <a:ea typeface="微軟正黑體" panose="020B0604030504040204" pitchFamily="34" charset="-120"/>
              </a:rPr>
              <a:t>SFP/SFP+ </a:t>
            </a:r>
            <a:r>
              <a:rPr lang="zh-TW" altLang="en-US">
                <a:latin typeface="微軟正黑體" panose="020B0604030504040204" pitchFamily="34" charset="-120"/>
                <a:ea typeface="微軟正黑體" panose="020B0604030504040204" pitchFamily="34" charset="-120"/>
              </a:rPr>
              <a:t>光纖轉發器</a:t>
            </a:r>
            <a:r>
              <a:rPr lang="en-US" altLang="zh-TW">
                <a:latin typeface="微軟正黑體" panose="020B0604030504040204" pitchFamily="34" charset="-120"/>
                <a:ea typeface="微軟正黑體" panose="020B0604030504040204" pitchFamily="34" charset="-120"/>
              </a:rPr>
              <a:t>)</a:t>
            </a:r>
          </a:p>
          <a:p>
            <a:pPr marL="174625" indent="-174625">
              <a:buFont typeface="Arial"/>
              <a:buChar char="•"/>
            </a:pPr>
            <a:r>
              <a:rPr lang="en-US" altLang="zh-TW">
                <a:latin typeface="微軟正黑體" panose="020B0604030504040204" pitchFamily="34" charset="-120"/>
                <a:ea typeface="微軟正黑體" panose="020B0604030504040204" pitchFamily="34" charset="-120"/>
              </a:rPr>
              <a:t>Auto-negotiation </a:t>
            </a:r>
            <a:r>
              <a:rPr lang="zh-TW" altLang="en-US">
                <a:latin typeface="微軟正黑體" panose="020B0604030504040204" pitchFamily="34" charset="-120"/>
                <a:ea typeface="微軟正黑體" panose="020B0604030504040204" pitchFamily="34" charset="-120"/>
              </a:rPr>
              <a:t>可自動調整連接速度</a:t>
            </a:r>
            <a:endParaRPr lang="zh-CN" altLang="en-US">
              <a:latin typeface="微軟正黑體" panose="020B0604030504040204" pitchFamily="34" charset="-120"/>
              <a:ea typeface="微軟正黑體" panose="020B0604030504040204" pitchFamily="34" charset="-120"/>
            </a:endParaRPr>
          </a:p>
        </p:txBody>
      </p:sp>
      <p:pic>
        <p:nvPicPr>
          <p:cNvPr id="14" name="圖片 13" descr="一張含有 電腦 的圖片&#10;&#10;自動產生的描述">
            <a:extLst>
              <a:ext uri="{FF2B5EF4-FFF2-40B4-BE49-F238E27FC236}">
                <a16:creationId xmlns:a16="http://schemas.microsoft.com/office/drawing/2014/main" id="{1DDF5AEF-2DD4-4A5C-8C76-C5C7AF5AC24D}"/>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5827204" y="1171574"/>
            <a:ext cx="3316796" cy="2064099"/>
          </a:xfrm>
          <a:prstGeom prst="rect">
            <a:avLst/>
          </a:prstGeom>
        </p:spPr>
      </p:pic>
      <p:pic>
        <p:nvPicPr>
          <p:cNvPr id="15" name="Google Shape;1028;p60">
            <a:extLst>
              <a:ext uri="{FF2B5EF4-FFF2-40B4-BE49-F238E27FC236}">
                <a16:creationId xmlns:a16="http://schemas.microsoft.com/office/drawing/2014/main" id="{59DBAA1E-98E8-40E6-8710-C8001B63EF05}"/>
              </a:ext>
            </a:extLst>
          </p:cNvPr>
          <p:cNvPicPr preferRelativeResize="0">
            <a:picLocks noChangeAspect="1"/>
          </p:cNvPicPr>
          <p:nvPr/>
        </p:nvPicPr>
        <p:blipFill rotWithShape="1">
          <a:blip r:embed="rId6" cstate="print">
            <a:alphaModFix/>
            <a:extLst>
              <a:ext uri="{28A0092B-C50C-407E-A947-70E740481C1C}">
                <a14:useLocalDpi xmlns:a14="http://schemas.microsoft.com/office/drawing/2010/main"/>
              </a:ext>
            </a:extLst>
          </a:blip>
          <a:srcRect/>
          <a:stretch/>
        </p:blipFill>
        <p:spPr>
          <a:xfrm>
            <a:off x="6892264" y="3785204"/>
            <a:ext cx="2119978" cy="1395387"/>
          </a:xfrm>
          <a:prstGeom prst="rect">
            <a:avLst/>
          </a:prstGeom>
          <a:noFill/>
          <a:ln>
            <a:noFill/>
          </a:ln>
          <a:effectLst>
            <a:outerShdw blurRad="101600" dist="38100" dir="2700000" algn="tl" rotWithShape="0">
              <a:prstClr val="black">
                <a:alpha val="40000"/>
              </a:prstClr>
            </a:outerShdw>
          </a:effectLst>
        </p:spPr>
      </p:pic>
      <p:cxnSp>
        <p:nvCxnSpPr>
          <p:cNvPr id="16" name="直線接點 15">
            <a:extLst>
              <a:ext uri="{FF2B5EF4-FFF2-40B4-BE49-F238E27FC236}">
                <a16:creationId xmlns:a16="http://schemas.microsoft.com/office/drawing/2014/main" id="{8D1E5BD9-6BA7-4EA0-90BC-5D7A3B206295}"/>
              </a:ext>
            </a:extLst>
          </p:cNvPr>
          <p:cNvCxnSpPr>
            <a:cxnSpLocks/>
          </p:cNvCxnSpPr>
          <p:nvPr/>
        </p:nvCxnSpPr>
        <p:spPr>
          <a:xfrm>
            <a:off x="7108077" y="3016700"/>
            <a:ext cx="185546" cy="1034363"/>
          </a:xfrm>
          <a:prstGeom prst="line">
            <a:avLst/>
          </a:prstGeom>
        </p:spPr>
        <p:style>
          <a:lnRef idx="3">
            <a:schemeClr val="accent2"/>
          </a:lnRef>
          <a:fillRef idx="0">
            <a:schemeClr val="accent2"/>
          </a:fillRef>
          <a:effectRef idx="2">
            <a:schemeClr val="accent2"/>
          </a:effectRef>
          <a:fontRef idx="minor">
            <a:schemeClr val="tx1"/>
          </a:fontRef>
        </p:style>
      </p:cxnSp>
      <p:sp>
        <p:nvSpPr>
          <p:cNvPr id="17" name="文字方塊 16">
            <a:extLst>
              <a:ext uri="{FF2B5EF4-FFF2-40B4-BE49-F238E27FC236}">
                <a16:creationId xmlns:a16="http://schemas.microsoft.com/office/drawing/2014/main" id="{F8A196E4-F396-4ED0-AD42-4D71437F8C9A}"/>
              </a:ext>
            </a:extLst>
          </p:cNvPr>
          <p:cNvSpPr txBox="1"/>
          <p:nvPr/>
        </p:nvSpPr>
        <p:spPr>
          <a:xfrm>
            <a:off x="7573756" y="3362569"/>
            <a:ext cx="1416593" cy="276999"/>
          </a:xfrm>
          <a:prstGeom prst="rect">
            <a:avLst/>
          </a:prstGeom>
          <a:noFill/>
        </p:spPr>
        <p:txBody>
          <a:bodyPr wrap="square" rtlCol="0">
            <a:spAutoFit/>
          </a:bodyPr>
          <a:lstStyle/>
          <a:p>
            <a:r>
              <a:rPr lang="zh-TW" altLang="en-US" sz="1200">
                <a:latin typeface="微軟正黑體" panose="020B0604030504040204" pitchFamily="34" charset="-120"/>
                <a:ea typeface="微軟正黑體" panose="020B0604030504040204" pitchFamily="34" charset="-120"/>
              </a:rPr>
              <a:t>光纖線</a:t>
            </a:r>
          </a:p>
        </p:txBody>
      </p:sp>
      <p:sp>
        <p:nvSpPr>
          <p:cNvPr id="18" name="文字方塊 17">
            <a:extLst>
              <a:ext uri="{FF2B5EF4-FFF2-40B4-BE49-F238E27FC236}">
                <a16:creationId xmlns:a16="http://schemas.microsoft.com/office/drawing/2014/main" id="{6AD9A377-4505-41A0-96A0-4E9843AC2B0E}"/>
              </a:ext>
            </a:extLst>
          </p:cNvPr>
          <p:cNvSpPr txBox="1"/>
          <p:nvPr/>
        </p:nvSpPr>
        <p:spPr>
          <a:xfrm>
            <a:off x="487702" y="2957211"/>
            <a:ext cx="1330916" cy="738664"/>
          </a:xfrm>
          <a:prstGeom prst="rect">
            <a:avLst/>
          </a:prstGeom>
          <a:noFill/>
        </p:spPr>
        <p:txBody>
          <a:bodyPr wrap="square" rtlCol="0">
            <a:spAutoFit/>
          </a:bodyPr>
          <a:lstStyle/>
          <a:p>
            <a:pPr algn="ctr"/>
            <a:r>
              <a:rPr lang="en-US" altLang="zh-TW" sz="1400">
                <a:solidFill>
                  <a:schemeClr val="bg1"/>
                </a:solidFill>
                <a:latin typeface="微軟正黑體" panose="020B0604030504040204" pitchFamily="34" charset="-120"/>
                <a:ea typeface="微軟正黑體" panose="020B0604030504040204" pitchFamily="34" charset="-120"/>
              </a:rPr>
              <a:t>10GbE SFP+</a:t>
            </a:r>
          </a:p>
          <a:p>
            <a:pPr algn="ctr"/>
            <a:r>
              <a:rPr lang="zh-TW" altLang="en-US" sz="1400">
                <a:solidFill>
                  <a:schemeClr val="bg1"/>
                </a:solidFill>
                <a:latin typeface="微軟正黑體" panose="020B0604030504040204" pitchFamily="34" charset="-120"/>
                <a:ea typeface="微軟正黑體" panose="020B0604030504040204" pitchFamily="34" charset="-120"/>
              </a:rPr>
              <a:t>轉發器</a:t>
            </a:r>
            <a:endParaRPr lang="en-US" altLang="zh-TW" sz="1400">
              <a:solidFill>
                <a:schemeClr val="bg1"/>
              </a:solidFill>
              <a:latin typeface="微軟正黑體" panose="020B0604030504040204" pitchFamily="34" charset="-120"/>
              <a:ea typeface="微軟正黑體" panose="020B0604030504040204" pitchFamily="34" charset="-120"/>
            </a:endParaRPr>
          </a:p>
          <a:p>
            <a:pPr algn="ctr"/>
            <a:r>
              <a:rPr lang="en-US" altLang="zh-TW" sz="1400">
                <a:solidFill>
                  <a:schemeClr val="bg1"/>
                </a:solidFill>
                <a:latin typeface="微軟正黑體" panose="020B0604030504040204" pitchFamily="34" charset="-120"/>
                <a:ea typeface="微軟正黑體" panose="020B0604030504040204" pitchFamily="34" charset="-120"/>
              </a:rPr>
              <a:t>(transceiver)</a:t>
            </a:r>
            <a:endParaRPr lang="zh-TW" altLang="en-US" sz="1400">
              <a:solidFill>
                <a:schemeClr val="bg1"/>
              </a:solidFill>
              <a:latin typeface="微軟正黑體" panose="020B0604030504040204" pitchFamily="34" charset="-120"/>
              <a:ea typeface="微軟正黑體" panose="020B0604030504040204" pitchFamily="34" charset="-120"/>
            </a:endParaRPr>
          </a:p>
        </p:txBody>
      </p:sp>
      <p:pic>
        <p:nvPicPr>
          <p:cNvPr id="22" name="Picture 6">
            <a:extLst>
              <a:ext uri="{FF2B5EF4-FFF2-40B4-BE49-F238E27FC236}">
                <a16:creationId xmlns:a16="http://schemas.microsoft.com/office/drawing/2014/main" id="{7A4BAB7D-49AE-41CA-9D43-E9237944589B}"/>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931694" y="3855523"/>
            <a:ext cx="2936864" cy="1129830"/>
          </a:xfrm>
          <a:prstGeom prst="rect">
            <a:avLst/>
          </a:prstGeom>
        </p:spPr>
      </p:pic>
      <p:cxnSp>
        <p:nvCxnSpPr>
          <p:cNvPr id="23" name="直線接點 22">
            <a:extLst>
              <a:ext uri="{FF2B5EF4-FFF2-40B4-BE49-F238E27FC236}">
                <a16:creationId xmlns:a16="http://schemas.microsoft.com/office/drawing/2014/main" id="{025BAE03-67A4-4A1E-BF4E-F05C89880330}"/>
              </a:ext>
            </a:extLst>
          </p:cNvPr>
          <p:cNvCxnSpPr/>
          <p:nvPr/>
        </p:nvCxnSpPr>
        <p:spPr>
          <a:xfrm flipH="1">
            <a:off x="5374674" y="2473803"/>
            <a:ext cx="479384" cy="1311401"/>
          </a:xfrm>
          <a:prstGeom prst="line">
            <a:avLst/>
          </a:prstGeom>
        </p:spPr>
        <p:style>
          <a:lnRef idx="3">
            <a:schemeClr val="accent2"/>
          </a:lnRef>
          <a:fillRef idx="0">
            <a:schemeClr val="accent2"/>
          </a:fillRef>
          <a:effectRef idx="2">
            <a:schemeClr val="accent2"/>
          </a:effectRef>
          <a:fontRef idx="minor">
            <a:schemeClr val="tx1"/>
          </a:fontRef>
        </p:style>
      </p:cxnSp>
      <p:sp>
        <p:nvSpPr>
          <p:cNvPr id="24" name="文字方塊 23">
            <a:extLst>
              <a:ext uri="{FF2B5EF4-FFF2-40B4-BE49-F238E27FC236}">
                <a16:creationId xmlns:a16="http://schemas.microsoft.com/office/drawing/2014/main" id="{FE708E81-9030-401C-867B-B2E44B2954F3}"/>
              </a:ext>
            </a:extLst>
          </p:cNvPr>
          <p:cNvSpPr txBox="1"/>
          <p:nvPr/>
        </p:nvSpPr>
        <p:spPr>
          <a:xfrm>
            <a:off x="6906906" y="4718926"/>
            <a:ext cx="1968364" cy="461665"/>
          </a:xfrm>
          <a:prstGeom prst="rect">
            <a:avLst/>
          </a:prstGeom>
          <a:noFill/>
        </p:spPr>
        <p:txBody>
          <a:bodyPr wrap="square" rtlCol="0">
            <a:spAutoFit/>
          </a:bodyPr>
          <a:lstStyle/>
          <a:p>
            <a:pPr algn="ctr"/>
            <a:r>
              <a:rPr lang="en-US" altLang="zh-TW" sz="1200"/>
              <a:t>10GbE Switch</a:t>
            </a:r>
          </a:p>
          <a:p>
            <a:pPr algn="ctr"/>
            <a:r>
              <a:rPr lang="en-US" altLang="zh-TW" sz="1200"/>
              <a:t>QSW 10GbE </a:t>
            </a:r>
            <a:r>
              <a:rPr lang="zh-TW" altLang="en-US" sz="1200"/>
              <a:t>交換器系列</a:t>
            </a:r>
          </a:p>
        </p:txBody>
      </p:sp>
      <p:sp>
        <p:nvSpPr>
          <p:cNvPr id="25" name="文字方塊 24">
            <a:extLst>
              <a:ext uri="{FF2B5EF4-FFF2-40B4-BE49-F238E27FC236}">
                <a16:creationId xmlns:a16="http://schemas.microsoft.com/office/drawing/2014/main" id="{3A5F6336-3447-4808-8B6B-8B6B792B7358}"/>
              </a:ext>
            </a:extLst>
          </p:cNvPr>
          <p:cNvSpPr txBox="1"/>
          <p:nvPr/>
        </p:nvSpPr>
        <p:spPr>
          <a:xfrm>
            <a:off x="4731320" y="4789528"/>
            <a:ext cx="1968364" cy="276999"/>
          </a:xfrm>
          <a:prstGeom prst="rect">
            <a:avLst/>
          </a:prstGeom>
          <a:noFill/>
        </p:spPr>
        <p:txBody>
          <a:bodyPr wrap="square" rtlCol="0">
            <a:spAutoFit/>
          </a:bodyPr>
          <a:lstStyle/>
          <a:p>
            <a:r>
              <a:rPr lang="en-US" altLang="zh-TW" sz="1200">
                <a:latin typeface="微軟正黑體" panose="020B0604030504040204" pitchFamily="34" charset="-120"/>
                <a:ea typeface="微軟正黑體" panose="020B0604030504040204" pitchFamily="34" charset="-120"/>
              </a:rPr>
              <a:t>25GbE Switch</a:t>
            </a:r>
            <a:endParaRPr lang="zh-TW" altLang="en-US" sz="1200">
              <a:latin typeface="微軟正黑體" panose="020B0604030504040204" pitchFamily="34" charset="-120"/>
              <a:ea typeface="微軟正黑體" panose="020B0604030504040204" pitchFamily="34" charset="-120"/>
            </a:endParaRPr>
          </a:p>
        </p:txBody>
      </p:sp>
      <p:cxnSp>
        <p:nvCxnSpPr>
          <p:cNvPr id="26" name="直線接點 25">
            <a:extLst>
              <a:ext uri="{FF2B5EF4-FFF2-40B4-BE49-F238E27FC236}">
                <a16:creationId xmlns:a16="http://schemas.microsoft.com/office/drawing/2014/main" id="{03DE033D-438F-400D-917A-56FA65C6FEDD}"/>
              </a:ext>
            </a:extLst>
          </p:cNvPr>
          <p:cNvCxnSpPr>
            <a:cxnSpLocks/>
          </p:cNvCxnSpPr>
          <p:nvPr/>
        </p:nvCxnSpPr>
        <p:spPr>
          <a:xfrm>
            <a:off x="7205522" y="2600858"/>
            <a:ext cx="610347" cy="1434322"/>
          </a:xfrm>
          <a:prstGeom prst="line">
            <a:avLst/>
          </a:prstGeom>
        </p:spPr>
        <p:style>
          <a:lnRef idx="3">
            <a:schemeClr val="accent2"/>
          </a:lnRef>
          <a:fillRef idx="0">
            <a:schemeClr val="accent2"/>
          </a:fillRef>
          <a:effectRef idx="2">
            <a:schemeClr val="accent2"/>
          </a:effectRef>
          <a:fontRef idx="minor">
            <a:schemeClr val="tx1"/>
          </a:fontRef>
        </p:style>
      </p:cxnSp>
      <p:cxnSp>
        <p:nvCxnSpPr>
          <p:cNvPr id="28" name="直線接點 27">
            <a:extLst>
              <a:ext uri="{FF2B5EF4-FFF2-40B4-BE49-F238E27FC236}">
                <a16:creationId xmlns:a16="http://schemas.microsoft.com/office/drawing/2014/main" id="{AF45D4F5-D0C8-4F1E-B550-D51E5C5B56F6}"/>
              </a:ext>
            </a:extLst>
          </p:cNvPr>
          <p:cNvCxnSpPr/>
          <p:nvPr/>
        </p:nvCxnSpPr>
        <p:spPr>
          <a:xfrm flipH="1">
            <a:off x="5654193" y="2860495"/>
            <a:ext cx="339131" cy="948639"/>
          </a:xfrm>
          <a:prstGeom prst="line">
            <a:avLst/>
          </a:prstGeom>
        </p:spPr>
        <p:style>
          <a:lnRef idx="3">
            <a:schemeClr val="accent2"/>
          </a:lnRef>
          <a:fillRef idx="0">
            <a:schemeClr val="accent2"/>
          </a:fillRef>
          <a:effectRef idx="2">
            <a:schemeClr val="accent2"/>
          </a:effectRef>
          <a:fontRef idx="minor">
            <a:schemeClr val="tx1"/>
          </a:fontRef>
        </p:style>
      </p:cxnSp>
      <p:pic>
        <p:nvPicPr>
          <p:cNvPr id="29" name="圖片 28">
            <a:extLst>
              <a:ext uri="{FF2B5EF4-FFF2-40B4-BE49-F238E27FC236}">
                <a16:creationId xmlns:a16="http://schemas.microsoft.com/office/drawing/2014/main" id="{C4647718-5954-4D10-B443-E665F23403B9}"/>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5778722" y="2061085"/>
            <a:ext cx="720534" cy="592279"/>
          </a:xfrm>
          <a:prstGeom prst="rect">
            <a:avLst/>
          </a:prstGeom>
        </p:spPr>
      </p:pic>
      <p:pic>
        <p:nvPicPr>
          <p:cNvPr id="30" name="圖片 29">
            <a:extLst>
              <a:ext uri="{FF2B5EF4-FFF2-40B4-BE49-F238E27FC236}">
                <a16:creationId xmlns:a16="http://schemas.microsoft.com/office/drawing/2014/main" id="{7F99A8EB-C253-4099-80B4-7B55A806068D}"/>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5868561" y="2430483"/>
            <a:ext cx="720534" cy="592279"/>
          </a:xfrm>
          <a:prstGeom prst="rect">
            <a:avLst/>
          </a:prstGeom>
        </p:spPr>
      </p:pic>
      <p:pic>
        <p:nvPicPr>
          <p:cNvPr id="31" name="圖片 30">
            <a:extLst>
              <a:ext uri="{FF2B5EF4-FFF2-40B4-BE49-F238E27FC236}">
                <a16:creationId xmlns:a16="http://schemas.microsoft.com/office/drawing/2014/main" id="{A522D971-8E4C-45BF-A274-62885785E121}"/>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8597115">
            <a:off x="4928180" y="3761728"/>
            <a:ext cx="720534" cy="592279"/>
          </a:xfrm>
          <a:prstGeom prst="rect">
            <a:avLst/>
          </a:prstGeom>
        </p:spPr>
      </p:pic>
      <p:pic>
        <p:nvPicPr>
          <p:cNvPr id="32" name="圖片 31">
            <a:extLst>
              <a:ext uri="{FF2B5EF4-FFF2-40B4-BE49-F238E27FC236}">
                <a16:creationId xmlns:a16="http://schemas.microsoft.com/office/drawing/2014/main" id="{B5BDCC3A-D84E-44F6-96AC-E15782B777C6}"/>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8597115">
            <a:off x="5180758" y="3765123"/>
            <a:ext cx="720534" cy="592279"/>
          </a:xfrm>
          <a:prstGeom prst="rect">
            <a:avLst/>
          </a:prstGeom>
        </p:spPr>
      </p:pic>
      <p:pic>
        <p:nvPicPr>
          <p:cNvPr id="33" name="圖片 32">
            <a:extLst>
              <a:ext uri="{FF2B5EF4-FFF2-40B4-BE49-F238E27FC236}">
                <a16:creationId xmlns:a16="http://schemas.microsoft.com/office/drawing/2014/main" id="{EC151B05-74C9-4EDE-9056-3C842BC22F38}"/>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15567268">
            <a:off x="6696490" y="2099206"/>
            <a:ext cx="720534" cy="592279"/>
          </a:xfrm>
          <a:prstGeom prst="rect">
            <a:avLst/>
          </a:prstGeom>
        </p:spPr>
      </p:pic>
      <p:pic>
        <p:nvPicPr>
          <p:cNvPr id="34" name="圖片 33">
            <a:extLst>
              <a:ext uri="{FF2B5EF4-FFF2-40B4-BE49-F238E27FC236}">
                <a16:creationId xmlns:a16="http://schemas.microsoft.com/office/drawing/2014/main" id="{1B29EA1E-833A-4D2D-B1FE-2F47337EE8AD}"/>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15567268">
            <a:off x="6669299" y="2541649"/>
            <a:ext cx="720534" cy="592279"/>
          </a:xfrm>
          <a:prstGeom prst="rect">
            <a:avLst/>
          </a:prstGeom>
        </p:spPr>
      </p:pic>
      <p:pic>
        <p:nvPicPr>
          <p:cNvPr id="35" name="圖片 34">
            <a:extLst>
              <a:ext uri="{FF2B5EF4-FFF2-40B4-BE49-F238E27FC236}">
                <a16:creationId xmlns:a16="http://schemas.microsoft.com/office/drawing/2014/main" id="{3AA3A9EB-8FA3-4C58-8C86-B11AD7B0E73D}"/>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4499235">
            <a:off x="7530821" y="3923923"/>
            <a:ext cx="720534" cy="592279"/>
          </a:xfrm>
          <a:prstGeom prst="rect">
            <a:avLst/>
          </a:prstGeom>
        </p:spPr>
      </p:pic>
      <p:pic>
        <p:nvPicPr>
          <p:cNvPr id="36" name="圖片 35">
            <a:extLst>
              <a:ext uri="{FF2B5EF4-FFF2-40B4-BE49-F238E27FC236}">
                <a16:creationId xmlns:a16="http://schemas.microsoft.com/office/drawing/2014/main" id="{39F5D77E-B32A-4758-878C-B7F16C6650A5}"/>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4499235">
            <a:off x="7016450" y="3895006"/>
            <a:ext cx="720534" cy="592279"/>
          </a:xfrm>
          <a:prstGeom prst="rect">
            <a:avLst/>
          </a:prstGeom>
        </p:spPr>
      </p:pic>
      <p:sp>
        <p:nvSpPr>
          <p:cNvPr id="38" name="文字方塊 37">
            <a:extLst>
              <a:ext uri="{FF2B5EF4-FFF2-40B4-BE49-F238E27FC236}">
                <a16:creationId xmlns:a16="http://schemas.microsoft.com/office/drawing/2014/main" id="{682349A8-38D4-45C1-BD1D-7DE6B5A61441}"/>
              </a:ext>
            </a:extLst>
          </p:cNvPr>
          <p:cNvSpPr txBox="1"/>
          <p:nvPr/>
        </p:nvSpPr>
        <p:spPr>
          <a:xfrm>
            <a:off x="4826670" y="3114237"/>
            <a:ext cx="1416593" cy="276999"/>
          </a:xfrm>
          <a:prstGeom prst="rect">
            <a:avLst/>
          </a:prstGeom>
          <a:noFill/>
        </p:spPr>
        <p:txBody>
          <a:bodyPr wrap="square" rtlCol="0">
            <a:spAutoFit/>
          </a:bodyPr>
          <a:lstStyle/>
          <a:p>
            <a:r>
              <a:rPr lang="zh-TW" altLang="en-US" sz="1200">
                <a:latin typeface="微軟正黑體" panose="020B0604030504040204" pitchFamily="34" charset="-120"/>
                <a:ea typeface="微軟正黑體" panose="020B0604030504040204" pitchFamily="34" charset="-120"/>
              </a:rPr>
              <a:t>光纖線</a:t>
            </a:r>
          </a:p>
        </p:txBody>
      </p:sp>
      <p:sp>
        <p:nvSpPr>
          <p:cNvPr id="7" name="矩形: 圓角 22">
            <a:extLst>
              <a:ext uri="{FF2B5EF4-FFF2-40B4-BE49-F238E27FC236}">
                <a16:creationId xmlns:a16="http://schemas.microsoft.com/office/drawing/2014/main" id="{9F8EBE7C-F859-43F5-BCE6-AC50E775C426}"/>
              </a:ext>
            </a:extLst>
          </p:cNvPr>
          <p:cNvSpPr/>
          <p:nvPr/>
        </p:nvSpPr>
        <p:spPr>
          <a:xfrm>
            <a:off x="5213626" y="2009000"/>
            <a:ext cx="1012157" cy="205510"/>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25GbE SFP28</a:t>
            </a:r>
          </a:p>
        </p:txBody>
      </p:sp>
      <p:sp>
        <p:nvSpPr>
          <p:cNvPr id="42" name="矩形: 圓角 22">
            <a:extLst>
              <a:ext uri="{FF2B5EF4-FFF2-40B4-BE49-F238E27FC236}">
                <a16:creationId xmlns:a16="http://schemas.microsoft.com/office/drawing/2014/main" id="{7EE18105-EBE8-449F-9BE1-84B483B99F61}"/>
              </a:ext>
            </a:extLst>
          </p:cNvPr>
          <p:cNvSpPr/>
          <p:nvPr/>
        </p:nvSpPr>
        <p:spPr>
          <a:xfrm>
            <a:off x="4209309" y="3852357"/>
            <a:ext cx="1012157" cy="205510"/>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25GbE SFP28</a:t>
            </a:r>
          </a:p>
        </p:txBody>
      </p:sp>
      <p:sp>
        <p:nvSpPr>
          <p:cNvPr id="44" name="矩形: 圓角 22">
            <a:extLst>
              <a:ext uri="{FF2B5EF4-FFF2-40B4-BE49-F238E27FC236}">
                <a16:creationId xmlns:a16="http://schemas.microsoft.com/office/drawing/2014/main" id="{EC6CCE1C-1060-4442-88BA-BF5B7992122B}"/>
              </a:ext>
            </a:extLst>
          </p:cNvPr>
          <p:cNvSpPr/>
          <p:nvPr/>
        </p:nvSpPr>
        <p:spPr>
          <a:xfrm>
            <a:off x="7147394" y="2182375"/>
            <a:ext cx="1012157" cy="205510"/>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10GbE SFP+</a:t>
            </a:r>
          </a:p>
        </p:txBody>
      </p:sp>
      <p:sp>
        <p:nvSpPr>
          <p:cNvPr id="46" name="矩形: 圓角 22">
            <a:extLst>
              <a:ext uri="{FF2B5EF4-FFF2-40B4-BE49-F238E27FC236}">
                <a16:creationId xmlns:a16="http://schemas.microsoft.com/office/drawing/2014/main" id="{F89B1FD6-5C4E-4013-ACD5-5484A92B9B63}"/>
              </a:ext>
            </a:extLst>
          </p:cNvPr>
          <p:cNvSpPr/>
          <p:nvPr/>
        </p:nvSpPr>
        <p:spPr>
          <a:xfrm>
            <a:off x="7950396" y="3997329"/>
            <a:ext cx="948603" cy="205510"/>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10GbE SFP+</a:t>
            </a:r>
          </a:p>
        </p:txBody>
      </p:sp>
      <p:pic>
        <p:nvPicPr>
          <p:cNvPr id="52" name="圖片 51">
            <a:extLst>
              <a:ext uri="{FF2B5EF4-FFF2-40B4-BE49-F238E27FC236}">
                <a16:creationId xmlns:a16="http://schemas.microsoft.com/office/drawing/2014/main" id="{40BE5858-F337-4731-983B-7A669A3190A3}"/>
              </a:ext>
            </a:extLst>
          </p:cNvPr>
          <p:cNvPicPr>
            <a:picLocks noChangeAspect="1"/>
          </p:cNvPicPr>
          <p:nvPr/>
        </p:nvPicPr>
        <p:blipFill>
          <a:blip r:embed="rId9" cstate="print">
            <a:extLst>
              <a:ext uri="{BEBA8EAE-BF5A-486C-A8C5-ECC9F3942E4B}">
                <a14:imgProps xmlns:a14="http://schemas.microsoft.com/office/drawing/2010/main">
                  <a14:imgLayer r:embed="rId10">
                    <a14:imgEffect>
                      <a14:brightnessContrast bright="36000"/>
                    </a14:imgEffect>
                  </a14:imgLayer>
                </a14:imgProps>
              </a:ext>
              <a:ext uri="{28A0092B-C50C-407E-A947-70E740481C1C}">
                <a14:useLocalDpi xmlns:a14="http://schemas.microsoft.com/office/drawing/2010/main"/>
              </a:ext>
            </a:extLst>
          </a:blip>
          <a:stretch>
            <a:fillRect/>
          </a:stretch>
        </p:blipFill>
        <p:spPr>
          <a:xfrm>
            <a:off x="420120" y="3677534"/>
            <a:ext cx="1367893" cy="1124408"/>
          </a:xfrm>
          <a:prstGeom prst="rect">
            <a:avLst/>
          </a:prstGeom>
        </p:spPr>
      </p:pic>
      <p:pic>
        <p:nvPicPr>
          <p:cNvPr id="47" name="圖形 46">
            <a:extLst>
              <a:ext uri="{FF2B5EF4-FFF2-40B4-BE49-F238E27FC236}">
                <a16:creationId xmlns:a16="http://schemas.microsoft.com/office/drawing/2014/main" id="{F98FA1D4-BC86-A34E-BD7F-19A2EB74BC9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37120" y="2922472"/>
            <a:ext cx="1595570" cy="2038263"/>
          </a:xfrm>
          <a:prstGeom prst="rect">
            <a:avLst/>
          </a:prstGeom>
        </p:spPr>
      </p:pic>
      <p:sp>
        <p:nvSpPr>
          <p:cNvPr id="48" name="文字方塊 47">
            <a:extLst>
              <a:ext uri="{FF2B5EF4-FFF2-40B4-BE49-F238E27FC236}">
                <a16:creationId xmlns:a16="http://schemas.microsoft.com/office/drawing/2014/main" id="{676FBB4A-1513-A34F-8B86-A9F40F434F2D}"/>
              </a:ext>
            </a:extLst>
          </p:cNvPr>
          <p:cNvSpPr txBox="1"/>
          <p:nvPr/>
        </p:nvSpPr>
        <p:spPr>
          <a:xfrm>
            <a:off x="2150854" y="2957211"/>
            <a:ext cx="1330916" cy="738664"/>
          </a:xfrm>
          <a:prstGeom prst="rect">
            <a:avLst/>
          </a:prstGeom>
          <a:noFill/>
        </p:spPr>
        <p:txBody>
          <a:bodyPr wrap="square" rtlCol="0">
            <a:spAutoFit/>
          </a:bodyPr>
          <a:lstStyle/>
          <a:p>
            <a:pPr algn="ctr"/>
            <a:r>
              <a:rPr lang="en-US" altLang="zh-TW" sz="1400">
                <a:solidFill>
                  <a:schemeClr val="bg1"/>
                </a:solidFill>
                <a:latin typeface="微軟正黑體" panose="020B0604030504040204" pitchFamily="34" charset="-120"/>
                <a:ea typeface="微軟正黑體" panose="020B0604030504040204" pitchFamily="34" charset="-120"/>
              </a:rPr>
              <a:t>1GbE SFP </a:t>
            </a:r>
          </a:p>
          <a:p>
            <a:pPr algn="ctr"/>
            <a:r>
              <a:rPr lang="zh-TW" altLang="en-US" sz="1400">
                <a:solidFill>
                  <a:schemeClr val="bg1"/>
                </a:solidFill>
                <a:latin typeface="微軟正黑體" panose="020B0604030504040204" pitchFamily="34" charset="-120"/>
                <a:ea typeface="微軟正黑體" panose="020B0604030504040204" pitchFamily="34" charset="-120"/>
              </a:rPr>
              <a:t>轉發器</a:t>
            </a:r>
            <a:endParaRPr lang="en-US" altLang="zh-TW" sz="1400">
              <a:solidFill>
                <a:schemeClr val="bg1"/>
              </a:solidFill>
              <a:latin typeface="微軟正黑體" panose="020B0604030504040204" pitchFamily="34" charset="-120"/>
              <a:ea typeface="微軟正黑體" panose="020B0604030504040204" pitchFamily="34" charset="-120"/>
            </a:endParaRPr>
          </a:p>
          <a:p>
            <a:pPr algn="ctr"/>
            <a:r>
              <a:rPr lang="en-US" altLang="zh-TW" sz="1400">
                <a:solidFill>
                  <a:schemeClr val="bg1"/>
                </a:solidFill>
                <a:latin typeface="微軟正黑體" panose="020B0604030504040204" pitchFamily="34" charset="-120"/>
                <a:ea typeface="微軟正黑體" panose="020B0604030504040204" pitchFamily="34" charset="-120"/>
              </a:rPr>
              <a:t>(transceiver)</a:t>
            </a:r>
            <a:endParaRPr lang="zh-TW" altLang="en-US" sz="1400">
              <a:solidFill>
                <a:schemeClr val="bg1"/>
              </a:solidFill>
              <a:latin typeface="微軟正黑體" panose="020B0604030504040204" pitchFamily="34" charset="-120"/>
              <a:ea typeface="微軟正黑體" panose="020B0604030504040204" pitchFamily="34" charset="-120"/>
            </a:endParaRPr>
          </a:p>
        </p:txBody>
      </p:sp>
      <p:pic>
        <p:nvPicPr>
          <p:cNvPr id="49" name="圖片 48">
            <a:extLst>
              <a:ext uri="{FF2B5EF4-FFF2-40B4-BE49-F238E27FC236}">
                <a16:creationId xmlns:a16="http://schemas.microsoft.com/office/drawing/2014/main" id="{FB3FB8B1-0D0B-CC44-96AE-37B2D799D67F}"/>
              </a:ext>
            </a:extLst>
          </p:cNvPr>
          <p:cNvPicPr>
            <a:picLocks noChangeAspect="1"/>
          </p:cNvPicPr>
          <p:nvPr/>
        </p:nvPicPr>
        <p:blipFill>
          <a:blip r:embed="rId9" cstate="print">
            <a:extLst>
              <a:ext uri="{BEBA8EAE-BF5A-486C-A8C5-ECC9F3942E4B}">
                <a14:imgProps xmlns:a14="http://schemas.microsoft.com/office/drawing/2010/main">
                  <a14:imgLayer r:embed="rId10">
                    <a14:imgEffect>
                      <a14:brightnessContrast bright="36000"/>
                    </a14:imgEffect>
                  </a14:imgLayer>
                </a14:imgProps>
              </a:ext>
              <a:ext uri="{28A0092B-C50C-407E-A947-70E740481C1C}">
                <a14:useLocalDpi xmlns:a14="http://schemas.microsoft.com/office/drawing/2010/main"/>
              </a:ext>
            </a:extLst>
          </a:blip>
          <a:stretch>
            <a:fillRect/>
          </a:stretch>
        </p:blipFill>
        <p:spPr>
          <a:xfrm>
            <a:off x="2083272" y="3677534"/>
            <a:ext cx="1367893" cy="1124408"/>
          </a:xfrm>
          <a:prstGeom prst="rect">
            <a:avLst/>
          </a:prstGeom>
        </p:spPr>
      </p:pic>
    </p:spTree>
    <p:extLst>
      <p:ext uri="{BB962C8B-B14F-4D97-AF65-F5344CB8AC3E}">
        <p14:creationId xmlns:p14="http://schemas.microsoft.com/office/powerpoint/2010/main" val="10137772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圓角 3">
            <a:extLst>
              <a:ext uri="{FF2B5EF4-FFF2-40B4-BE49-F238E27FC236}">
                <a16:creationId xmlns:a16="http://schemas.microsoft.com/office/drawing/2014/main" id="{DE6C9D31-E8B5-4830-90CC-17E4D2F5C4E8}"/>
              </a:ext>
            </a:extLst>
          </p:cNvPr>
          <p:cNvSpPr/>
          <p:nvPr/>
        </p:nvSpPr>
        <p:spPr>
          <a:xfrm rot="10800000">
            <a:off x="4284039" y="1336109"/>
            <a:ext cx="4598922" cy="2295806"/>
          </a:xfrm>
          <a:prstGeom prst="roundRect">
            <a:avLst>
              <a:gd name="adj" fmla="val 2238"/>
            </a:avLst>
          </a:prstGeom>
          <a:gradFill>
            <a:gsLst>
              <a:gs pos="0">
                <a:schemeClr val="tx1"/>
              </a:gs>
              <a:gs pos="75200">
                <a:schemeClr val="tx1">
                  <a:alpha val="77000"/>
                </a:schemeClr>
              </a:gs>
              <a:gs pos="100000">
                <a:schemeClr val="tx1"/>
              </a:gs>
            </a:gsLst>
            <a:lin ang="5400000" scaled="0"/>
          </a:gradFill>
          <a:ln w="9525">
            <a:gradFill>
              <a:gsLst>
                <a:gs pos="100000">
                  <a:srgbClr val="FF6600"/>
                </a:gs>
                <a:gs pos="54100">
                  <a:schemeClr val="tx2">
                    <a:lumMod val="75000"/>
                  </a:schemeClr>
                </a:gs>
                <a:gs pos="83000">
                  <a:schemeClr val="accent1">
                    <a:lumMod val="30000"/>
                    <a:lumOff val="70000"/>
                  </a:schemeClr>
                </a:gs>
              </a:gsLst>
              <a:lin ang="5400000" scaled="1"/>
            </a:gra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 name="矩形: 圓角 5">
            <a:extLst>
              <a:ext uri="{FF2B5EF4-FFF2-40B4-BE49-F238E27FC236}">
                <a16:creationId xmlns:a16="http://schemas.microsoft.com/office/drawing/2014/main" id="{9EEAC1C0-2D62-48F3-A532-0B87E0A7BEDB}"/>
              </a:ext>
            </a:extLst>
          </p:cNvPr>
          <p:cNvSpPr/>
          <p:nvPr/>
        </p:nvSpPr>
        <p:spPr>
          <a:xfrm rot="10800000">
            <a:off x="6951234" y="1514548"/>
            <a:ext cx="1739248" cy="1922158"/>
          </a:xfrm>
          <a:prstGeom prst="roundRect">
            <a:avLst>
              <a:gd name="adj" fmla="val 2945"/>
            </a:avLst>
          </a:prstGeom>
          <a:gradFill>
            <a:gsLst>
              <a:gs pos="36000">
                <a:schemeClr val="bg1">
                  <a:alpha val="49000"/>
                </a:schemeClr>
              </a:gs>
              <a:gs pos="65000">
                <a:srgbClr val="F5F5F5">
                  <a:alpha val="64000"/>
                </a:srgbClr>
              </a:gs>
              <a:gs pos="91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 name="Title 1"/>
          <p:cNvSpPr>
            <a:spLocks noGrp="1"/>
          </p:cNvSpPr>
          <p:nvPr>
            <p:ph type="title"/>
          </p:nvPr>
        </p:nvSpPr>
        <p:spPr/>
        <p:txBody>
          <a:bodyPr>
            <a:normAutofit/>
          </a:bodyPr>
          <a:lstStyle/>
          <a:p>
            <a:r>
              <a:rPr lang="en-US" altLang="zh-TW">
                <a:latin typeface="微軟正黑體"/>
                <a:ea typeface="微軟正黑體"/>
              </a:rPr>
              <a:t>TS-h2490FU NAS </a:t>
            </a:r>
            <a:r>
              <a:rPr lang="zh-TW" altLang="en-US">
                <a:latin typeface="微軟正黑體"/>
                <a:ea typeface="微軟正黑體"/>
              </a:rPr>
              <a:t>前方配置</a:t>
            </a:r>
          </a:p>
        </p:txBody>
      </p:sp>
      <p:pic>
        <p:nvPicPr>
          <p:cNvPr id="11" name="圖片 10" descr="一張含有 電腦, 鍵盤, 電子用品, 監視器 的圖片&#10;&#10;自動產生的描述">
            <a:extLst>
              <a:ext uri="{FF2B5EF4-FFF2-40B4-BE49-F238E27FC236}">
                <a16:creationId xmlns:a16="http://schemas.microsoft.com/office/drawing/2014/main" id="{A3B4D39E-0330-42DA-9895-E47DD207E754}"/>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261035" y="3069517"/>
            <a:ext cx="7353476" cy="1643501"/>
          </a:xfrm>
          <a:prstGeom prst="rect">
            <a:avLst/>
          </a:prstGeom>
          <a:effectLst>
            <a:outerShdw blurRad="317500" dir="5400000" sx="90000" sy="-19000" rotWithShape="0">
              <a:prstClr val="black">
                <a:alpha val="36000"/>
              </a:prstClr>
            </a:outerShdw>
          </a:effectLst>
        </p:spPr>
      </p:pic>
      <p:sp>
        <p:nvSpPr>
          <p:cNvPr id="14" name="矩形 13">
            <a:extLst>
              <a:ext uri="{FF2B5EF4-FFF2-40B4-BE49-F238E27FC236}">
                <a16:creationId xmlns:a16="http://schemas.microsoft.com/office/drawing/2014/main" id="{AD9D1386-618E-482A-AB3F-8D518CB068B0}"/>
              </a:ext>
            </a:extLst>
          </p:cNvPr>
          <p:cNvSpPr/>
          <p:nvPr/>
        </p:nvSpPr>
        <p:spPr>
          <a:xfrm>
            <a:off x="221846" y="1883814"/>
            <a:ext cx="3331865" cy="800219"/>
          </a:xfrm>
          <a:prstGeom prst="rect">
            <a:avLst/>
          </a:prstGeom>
        </p:spPr>
        <p:txBody>
          <a:bodyPr wrap="square">
            <a:spAutoFit/>
          </a:bodyPr>
          <a:lstStyle/>
          <a:p>
            <a:r>
              <a:rPr lang="en-US" altLang="zh-TW">
                <a:latin typeface="微軟正黑體" panose="020B0604030504040204" pitchFamily="34" charset="-120"/>
                <a:ea typeface="微軟正黑體" panose="020B0604030504040204" pitchFamily="34" charset="-120"/>
              </a:rPr>
              <a:t>24 x 2.5”U.2 </a:t>
            </a:r>
            <a:r>
              <a:rPr lang="en-US" altLang="zh-TW" err="1">
                <a:latin typeface="微軟正黑體" panose="020B0604030504040204" pitchFamily="34" charset="-120"/>
                <a:ea typeface="微軟正黑體" panose="020B0604030504040204" pitchFamily="34" charset="-120"/>
              </a:rPr>
              <a:t>NVMe</a:t>
            </a:r>
            <a:r>
              <a:rPr lang="en-US" altLang="zh-TW">
                <a:latin typeface="微軟正黑體" panose="020B0604030504040204" pitchFamily="34" charset="-120"/>
                <a:ea typeface="微軟正黑體" panose="020B0604030504040204" pitchFamily="34" charset="-120"/>
              </a:rPr>
              <a:t> SSD </a:t>
            </a:r>
            <a:r>
              <a:rPr lang="zh-TW" altLang="en-US">
                <a:latin typeface="微軟正黑體" panose="020B0604030504040204" pitchFamily="34" charset="-120"/>
                <a:ea typeface="微軟正黑體" panose="020B0604030504040204" pitchFamily="34" charset="-120"/>
              </a:rPr>
              <a:t>托</a:t>
            </a:r>
            <a:r>
              <a:rPr lang="zh-CN" altLang="en-US">
                <a:latin typeface="微軟正黑體" panose="020B0604030504040204" pitchFamily="34" charset="-120"/>
                <a:ea typeface="微軟正黑體" panose="020B0604030504040204" pitchFamily="34" charset="-120"/>
              </a:rPr>
              <a:t>盤</a:t>
            </a:r>
            <a:endParaRPr lang="en-US" altLang="zh-CN">
              <a:latin typeface="微軟正黑體" panose="020B0604030504040204" pitchFamily="34" charset="-120"/>
              <a:ea typeface="微軟正黑體" panose="020B0604030504040204" pitchFamily="34" charset="-120"/>
            </a:endParaRPr>
          </a:p>
          <a:p>
            <a:pPr marL="177800" lvl="1" indent="-177800">
              <a:buClr>
                <a:schemeClr val="tx1"/>
              </a:buClr>
              <a:buFont typeface="Arial" panose="020B0604020202020204" pitchFamily="34" charset="0"/>
              <a:buChar char="•"/>
            </a:pPr>
            <a:r>
              <a:rPr lang="zh-CN" altLang="en-US" sz="1400">
                <a:latin typeface="微軟正黑體" panose="020B0604030504040204" pitchFamily="34" charset="-120"/>
                <a:ea typeface="微軟正黑體" panose="020B0604030504040204" pitchFamily="34" charset="-120"/>
              </a:rPr>
              <a:t>支援</a:t>
            </a:r>
            <a:r>
              <a:rPr lang="zh-TW" altLang="en-US" sz="1400">
                <a:latin typeface="微軟正黑體" panose="020B0604030504040204" pitchFamily="34" charset="-120"/>
                <a:ea typeface="微軟正黑體" panose="020B0604030504040204" pitchFamily="34" charset="-120"/>
              </a:rPr>
              <a:t> </a:t>
            </a:r>
            <a:r>
              <a:rPr lang="en-US" altLang="zh-TW" sz="1400">
                <a:latin typeface="微軟正黑體" panose="020B0604030504040204" pitchFamily="34" charset="-120"/>
                <a:ea typeface="微軟正黑體" panose="020B0604030504040204" pitchFamily="34" charset="-120"/>
              </a:rPr>
              <a:t> 15mm </a:t>
            </a:r>
            <a:r>
              <a:rPr lang="en-US" altLang="zh-TW" sz="1400" err="1">
                <a:latin typeface="微軟正黑體" panose="020B0604030504040204" pitchFamily="34" charset="-120"/>
                <a:ea typeface="微軟正黑體" panose="020B0604030504040204" pitchFamily="34" charset="-120"/>
              </a:rPr>
              <a:t>NVMe</a:t>
            </a:r>
            <a:r>
              <a:rPr lang="en-US" altLang="zh-TW" sz="1400">
                <a:latin typeface="微軟正黑體" panose="020B0604030504040204" pitchFamily="34" charset="-120"/>
                <a:ea typeface="微軟正黑體" panose="020B0604030504040204" pitchFamily="34" charset="-120"/>
              </a:rPr>
              <a:t> PCIe Gen3 x4 U.2 SSD</a:t>
            </a:r>
            <a:endParaRPr lang="en-US" altLang="zh-CN" sz="1400">
              <a:latin typeface="微軟正黑體" panose="020B0604030504040204" pitchFamily="34" charset="-120"/>
              <a:ea typeface="微軟正黑體" panose="020B0604030504040204" pitchFamily="34" charset="-120"/>
            </a:endParaRPr>
          </a:p>
        </p:txBody>
      </p:sp>
      <p:sp>
        <p:nvSpPr>
          <p:cNvPr id="24" name="文字方塊 23">
            <a:extLst>
              <a:ext uri="{FF2B5EF4-FFF2-40B4-BE49-F238E27FC236}">
                <a16:creationId xmlns:a16="http://schemas.microsoft.com/office/drawing/2014/main" id="{F527F158-E009-4D0F-8E85-7450DB75726A}"/>
              </a:ext>
            </a:extLst>
          </p:cNvPr>
          <p:cNvSpPr txBox="1"/>
          <p:nvPr/>
        </p:nvSpPr>
        <p:spPr>
          <a:xfrm>
            <a:off x="7409828" y="3702388"/>
            <a:ext cx="1794514" cy="984885"/>
          </a:xfrm>
          <a:prstGeom prst="rect">
            <a:avLst/>
          </a:prstGeom>
          <a:noFill/>
          <a:ln>
            <a:noFill/>
          </a:ln>
        </p:spPr>
        <p:txBody>
          <a:bodyPr wrap="square" rtlCol="0">
            <a:spAutoFit/>
          </a:bodyPr>
          <a:lstStyle/>
          <a:p>
            <a:pPr marL="88900" indent="-88900">
              <a:buClr>
                <a:srgbClr val="FA7100"/>
              </a:buClr>
              <a:buFont typeface="Arial" panose="020B0604020202020204" pitchFamily="34" charset="0"/>
              <a:buChar char="•"/>
            </a:pPr>
            <a:r>
              <a:rPr kumimoji="1" lang="zh-TW" altLang="en-US" sz="1400">
                <a:latin typeface="微軟正黑體" panose="020B0604030504040204" pitchFamily="34" charset="-120"/>
                <a:ea typeface="微軟正黑體" panose="020B0604030504040204" pitchFamily="34" charset="-120"/>
              </a:rPr>
              <a:t>電源按鈕</a:t>
            </a:r>
            <a:endParaRPr kumimoji="1" lang="en-US" altLang="zh-TW" sz="1400">
              <a:latin typeface="微軟正黑體" panose="020B0604030504040204" pitchFamily="34" charset="-120"/>
              <a:ea typeface="微軟正黑體" panose="020B0604030504040204" pitchFamily="34" charset="-120"/>
            </a:endParaRPr>
          </a:p>
          <a:p>
            <a:pPr marL="88900" indent="-88900">
              <a:buClr>
                <a:srgbClr val="FA7100"/>
              </a:buClr>
              <a:buFont typeface="Arial" panose="020B0604020202020204" pitchFamily="34" charset="0"/>
              <a:buChar char="•"/>
            </a:pPr>
            <a:r>
              <a:rPr kumimoji="1" lang="en-US" altLang="zh-TW" sz="1400">
                <a:latin typeface="微軟正黑體" panose="020B0604030504040204" pitchFamily="34" charset="-120"/>
                <a:ea typeface="微軟正黑體" panose="020B0604030504040204" pitchFamily="34" charset="-120"/>
              </a:rPr>
              <a:t>LED</a:t>
            </a:r>
            <a:r>
              <a:rPr kumimoji="1" lang="zh-TW" altLang="en-US" sz="1400">
                <a:latin typeface="微軟正黑體" panose="020B0604030504040204" pitchFamily="34" charset="-120"/>
                <a:ea typeface="微軟正黑體" panose="020B0604030504040204" pitchFamily="34" charset="-120"/>
              </a:rPr>
              <a:t>指示燈</a:t>
            </a:r>
            <a:endParaRPr kumimoji="1" lang="en-US" altLang="zh-TW" sz="1400">
              <a:latin typeface="微軟正黑體" panose="020B0604030504040204" pitchFamily="34" charset="-120"/>
              <a:ea typeface="微軟正黑體" panose="020B0604030504040204" pitchFamily="34" charset="-120"/>
            </a:endParaRPr>
          </a:p>
          <a:p>
            <a:pPr marL="179388" lvl="1" indent="-90488">
              <a:buFont typeface="Arial" panose="020B0604020202020204" pitchFamily="34" charset="0"/>
              <a:buChar char="•"/>
            </a:pPr>
            <a:r>
              <a:rPr kumimoji="1" lang="zh-TW" altLang="en-US" sz="1000">
                <a:latin typeface="微軟正黑體" panose="020B0604030504040204" pitchFamily="34" charset="-120"/>
                <a:ea typeface="微軟正黑體" panose="020B0604030504040204" pitchFamily="34" charset="-120"/>
              </a:rPr>
              <a:t>系統狀態</a:t>
            </a:r>
            <a:endParaRPr kumimoji="1" lang="en-US" altLang="zh-TW" sz="1000">
              <a:latin typeface="微軟正黑體" panose="020B0604030504040204" pitchFamily="34" charset="-120"/>
              <a:ea typeface="微軟正黑體" panose="020B0604030504040204" pitchFamily="34" charset="-120"/>
            </a:endParaRPr>
          </a:p>
          <a:p>
            <a:pPr marL="179388" lvl="1" indent="-90488">
              <a:buFont typeface="Arial" panose="020B0604020202020204" pitchFamily="34" charset="0"/>
              <a:buChar char="•"/>
            </a:pPr>
            <a:r>
              <a:rPr kumimoji="1" lang="zh-TW" altLang="en-US" sz="1000">
                <a:latin typeface="微軟正黑體" panose="020B0604030504040204" pitchFamily="34" charset="-120"/>
                <a:ea typeface="微軟正黑體" panose="020B0604030504040204" pitchFamily="34" charset="-120"/>
              </a:rPr>
              <a:t>網路狀態</a:t>
            </a:r>
            <a:endParaRPr kumimoji="1" lang="en-US" altLang="zh-TW" sz="1000">
              <a:latin typeface="微軟正黑體" panose="020B0604030504040204" pitchFamily="34" charset="-120"/>
              <a:ea typeface="微軟正黑體" panose="020B0604030504040204" pitchFamily="34" charset="-120"/>
            </a:endParaRPr>
          </a:p>
          <a:p>
            <a:pPr marL="179388" lvl="1" indent="-90488">
              <a:buFont typeface="Arial" panose="020B0604020202020204" pitchFamily="34" charset="0"/>
              <a:buChar char="•"/>
            </a:pPr>
            <a:r>
              <a:rPr kumimoji="1" lang="zh-TW" altLang="en-US" sz="1000">
                <a:latin typeface="微軟正黑體" panose="020B0604030504040204" pitchFamily="34" charset="-120"/>
                <a:ea typeface="微軟正黑體" panose="020B0604030504040204" pitchFamily="34" charset="-120"/>
              </a:rPr>
              <a:t>擴充埠狀態</a:t>
            </a:r>
          </a:p>
        </p:txBody>
      </p:sp>
      <p:sp>
        <p:nvSpPr>
          <p:cNvPr id="30" name="矩形: 圓角 29">
            <a:extLst>
              <a:ext uri="{FF2B5EF4-FFF2-40B4-BE49-F238E27FC236}">
                <a16:creationId xmlns:a16="http://schemas.microsoft.com/office/drawing/2014/main" id="{97FD64C9-9223-40DC-9044-1EC8FA636641}"/>
              </a:ext>
            </a:extLst>
          </p:cNvPr>
          <p:cNvSpPr/>
          <p:nvPr/>
        </p:nvSpPr>
        <p:spPr>
          <a:xfrm>
            <a:off x="7192809" y="3744040"/>
            <a:ext cx="136488" cy="450791"/>
          </a:xfrm>
          <a:prstGeom prst="roundRect">
            <a:avLst>
              <a:gd name="adj" fmla="val 50000"/>
            </a:avLst>
          </a:prstGeom>
          <a:noFill/>
          <a:ln w="1905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 name="文本框 4">
            <a:extLst>
              <a:ext uri="{FF2B5EF4-FFF2-40B4-BE49-F238E27FC236}">
                <a16:creationId xmlns:a16="http://schemas.microsoft.com/office/drawing/2014/main" id="{F92E4ABC-87DD-4CA5-A5F3-C987BFC496C2}"/>
              </a:ext>
            </a:extLst>
          </p:cNvPr>
          <p:cNvSpPr txBox="1"/>
          <p:nvPr/>
        </p:nvSpPr>
        <p:spPr>
          <a:xfrm>
            <a:off x="7372381" y="1601206"/>
            <a:ext cx="9986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CN" sz="1200" dirty="0">
                <a:latin typeface="微軟正黑體"/>
                <a:ea typeface="微軟正黑體"/>
              </a:rPr>
              <a:t>QDA-UMP</a:t>
            </a:r>
            <a:endParaRPr lang="zh-CN" altLang="en-US" sz="1200" dirty="0">
              <a:latin typeface="微軟正黑體"/>
              <a:ea typeface="微軟正黑體"/>
            </a:endParaRPr>
          </a:p>
        </p:txBody>
      </p:sp>
      <p:pic>
        <p:nvPicPr>
          <p:cNvPr id="20" name="圖片 19" descr="一張含有 電子用品, 電路 的圖片&#10;&#10;自動產生的描述">
            <a:extLst>
              <a:ext uri="{FF2B5EF4-FFF2-40B4-BE49-F238E27FC236}">
                <a16:creationId xmlns:a16="http://schemas.microsoft.com/office/drawing/2014/main" id="{1B5A52B2-839A-46D5-87FA-A40236D0C706}"/>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5000"/>
                    </a14:imgEffect>
                  </a14:imgLayer>
                </a14:imgProps>
              </a:ext>
              <a:ext uri="{28A0092B-C50C-407E-A947-70E740481C1C}">
                <a14:useLocalDpi xmlns:a14="http://schemas.microsoft.com/office/drawing/2010/main"/>
              </a:ext>
            </a:extLst>
          </a:blip>
          <a:srcRect l="17690" t="1976" r="17402" b="2551"/>
          <a:stretch/>
        </p:blipFill>
        <p:spPr>
          <a:xfrm>
            <a:off x="7095460" y="1954046"/>
            <a:ext cx="1450796" cy="1333960"/>
          </a:xfrm>
          <a:prstGeom prst="rect">
            <a:avLst/>
          </a:prstGeom>
        </p:spPr>
      </p:pic>
      <p:sp>
        <p:nvSpPr>
          <p:cNvPr id="3" name="矩形 2">
            <a:extLst>
              <a:ext uri="{FF2B5EF4-FFF2-40B4-BE49-F238E27FC236}">
                <a16:creationId xmlns:a16="http://schemas.microsoft.com/office/drawing/2014/main" id="{94D5A22B-6067-B649-85C6-3E05C67184EE}"/>
              </a:ext>
            </a:extLst>
          </p:cNvPr>
          <p:cNvSpPr/>
          <p:nvPr/>
        </p:nvSpPr>
        <p:spPr>
          <a:xfrm>
            <a:off x="4531278" y="1892308"/>
            <a:ext cx="2172718" cy="923330"/>
          </a:xfrm>
          <a:prstGeom prst="rect">
            <a:avLst/>
          </a:prstGeom>
        </p:spPr>
        <p:txBody>
          <a:bodyPr wrap="square">
            <a:spAutoFit/>
          </a:bodyPr>
          <a:lstStyle/>
          <a:p>
            <a:pPr marL="0" lvl="1">
              <a:buClr>
                <a:srgbClr val="FF6600"/>
              </a:buClr>
            </a:pPr>
            <a:r>
              <a:rPr lang="zh-TW" altLang="en-US" dirty="0">
                <a:solidFill>
                  <a:srgbClr val="FA7100"/>
                </a:solidFill>
                <a:latin typeface="微軟正黑體" panose="020B0604030504040204" pitchFamily="34" charset="-120"/>
                <a:ea typeface="微軟正黑體" panose="020B0604030504040204" pitchFamily="34" charset="-120"/>
              </a:rPr>
              <a:t>更可購買選購配件</a:t>
            </a:r>
            <a:r>
              <a:rPr lang="en-US" altLang="zh-TW" dirty="0">
                <a:solidFill>
                  <a:srgbClr val="FA7100"/>
                </a:solidFill>
                <a:latin typeface="微軟正黑體" panose="020B0604030504040204" pitchFamily="34" charset="-120"/>
                <a:ea typeface="微軟正黑體" panose="020B0604030504040204" pitchFamily="34" charset="-120"/>
              </a:rPr>
              <a:t> </a:t>
            </a:r>
            <a:br>
              <a:rPr lang="en-US" altLang="zh-TW" dirty="0">
                <a:solidFill>
                  <a:srgbClr val="FA7100"/>
                </a:solidFill>
                <a:latin typeface="微軟正黑體" panose="020B0604030504040204" pitchFamily="34" charset="-120"/>
                <a:ea typeface="微軟正黑體" panose="020B0604030504040204" pitchFamily="34" charset="-120"/>
              </a:rPr>
            </a:br>
            <a:r>
              <a:rPr lang="en-US" altLang="zh-TW" b="1" dirty="0">
                <a:solidFill>
                  <a:srgbClr val="FA7100"/>
                </a:solidFill>
                <a:latin typeface="微軟正黑體" panose="020B0604030504040204" pitchFamily="34" charset="-120"/>
                <a:ea typeface="微軟正黑體" panose="020B0604030504040204" pitchFamily="34" charset="-120"/>
              </a:rPr>
              <a:t>QDA-UMP </a:t>
            </a:r>
            <a:r>
              <a:rPr lang="zh-CN" altLang="en-US" dirty="0">
                <a:solidFill>
                  <a:srgbClr val="FA7100"/>
                </a:solidFill>
                <a:latin typeface="微軟正黑體" panose="020B0604030504040204" pitchFamily="34" charset="-120"/>
                <a:ea typeface="微軟正黑體" panose="020B0604030504040204" pitchFamily="34" charset="-120"/>
              </a:rPr>
              <a:t>安裝</a:t>
            </a:r>
            <a:r>
              <a:rPr lang="en-US" altLang="zh-CN" dirty="0">
                <a:solidFill>
                  <a:srgbClr val="FA7100"/>
                </a:solidFill>
                <a:latin typeface="微軟正黑體" panose="020B0604030504040204" pitchFamily="34" charset="-120"/>
                <a:ea typeface="微軟正黑體" panose="020B0604030504040204" pitchFamily="34" charset="-120"/>
              </a:rPr>
              <a:t> </a:t>
            </a:r>
            <a:r>
              <a:rPr lang="en-US" altLang="zh-TW" dirty="0">
                <a:solidFill>
                  <a:srgbClr val="FA7100"/>
                </a:solidFill>
                <a:latin typeface="微軟正黑體" panose="020B0604030504040204" pitchFamily="34" charset="-120"/>
                <a:ea typeface="微軟正黑體" panose="020B0604030504040204" pitchFamily="34" charset="-120"/>
              </a:rPr>
              <a:t>M.2 </a:t>
            </a:r>
            <a:r>
              <a:rPr lang="en-US" altLang="zh-TW" dirty="0" err="1">
                <a:solidFill>
                  <a:srgbClr val="FA7100"/>
                </a:solidFill>
                <a:latin typeface="微軟正黑體" panose="020B0604030504040204" pitchFamily="34" charset="-120"/>
                <a:ea typeface="微軟正黑體" panose="020B0604030504040204" pitchFamily="34" charset="-120"/>
              </a:rPr>
              <a:t>NVMe</a:t>
            </a:r>
            <a:r>
              <a:rPr lang="en-US" altLang="zh-TW" dirty="0">
                <a:solidFill>
                  <a:srgbClr val="FA7100"/>
                </a:solidFill>
                <a:latin typeface="微軟正黑體" panose="020B0604030504040204" pitchFamily="34" charset="-120"/>
                <a:ea typeface="微軟正黑體" panose="020B0604030504040204" pitchFamily="34" charset="-120"/>
              </a:rPr>
              <a:t> SSD</a:t>
            </a:r>
            <a:endParaRPr lang="zh-TW" altLang="en-US" dirty="0">
              <a:solidFill>
                <a:srgbClr val="FA7100"/>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25605626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E4CCB59-7E27-8B4E-B58D-8EF0FF13B745}"/>
              </a:ext>
            </a:extLst>
          </p:cNvPr>
          <p:cNvSpPr>
            <a:spLocks noGrp="1"/>
          </p:cNvSpPr>
          <p:nvPr>
            <p:ph type="title"/>
          </p:nvPr>
        </p:nvSpPr>
        <p:spPr/>
        <p:txBody>
          <a:bodyPr/>
          <a:lstStyle/>
          <a:p>
            <a:r>
              <a:rPr kumimoji="1" lang="en-US" altLang="zh-TW"/>
              <a:t>2.5”U.2 </a:t>
            </a:r>
            <a:r>
              <a:rPr kumimoji="1" lang="en-US" altLang="zh-TW" err="1"/>
              <a:t>NVMe</a:t>
            </a:r>
            <a:r>
              <a:rPr kumimoji="1" lang="en-US" altLang="zh-TW"/>
              <a:t> SSD </a:t>
            </a:r>
            <a:r>
              <a:rPr kumimoji="1" lang="zh-TW" altLang="en-US"/>
              <a:t>安裝步驟</a:t>
            </a:r>
          </a:p>
        </p:txBody>
      </p:sp>
      <p:sp>
        <p:nvSpPr>
          <p:cNvPr id="9" name="矩形 8">
            <a:extLst>
              <a:ext uri="{FF2B5EF4-FFF2-40B4-BE49-F238E27FC236}">
                <a16:creationId xmlns:a16="http://schemas.microsoft.com/office/drawing/2014/main" id="{046FE07C-5367-3645-8C6F-944CF822C27E}"/>
              </a:ext>
            </a:extLst>
          </p:cNvPr>
          <p:cNvSpPr/>
          <p:nvPr/>
        </p:nvSpPr>
        <p:spPr>
          <a:xfrm>
            <a:off x="287628" y="1701285"/>
            <a:ext cx="1761289" cy="338554"/>
          </a:xfrm>
          <a:prstGeom prst="rect">
            <a:avLst/>
          </a:prstGeom>
        </p:spPr>
        <p:txBody>
          <a:bodyPr wrap="square">
            <a:spAutoFit/>
          </a:bodyPr>
          <a:lstStyle/>
          <a:p>
            <a:r>
              <a:rPr lang="en-US" altLang="zh-CN" sz="1600">
                <a:latin typeface="微軟正黑體" panose="020B0604030504040204" pitchFamily="34" charset="-120"/>
                <a:ea typeface="微軟正黑體" panose="020B0604030504040204" pitchFamily="34" charset="-120"/>
              </a:rPr>
              <a:t>1. </a:t>
            </a:r>
            <a:r>
              <a:rPr lang="zh-CN" altLang="en-US" sz="1600">
                <a:latin typeface="微軟正黑體" panose="020B0604030504040204" pitchFamily="34" charset="-120"/>
                <a:ea typeface="微軟正黑體" panose="020B0604030504040204" pitchFamily="34" charset="-120"/>
              </a:rPr>
              <a:t>拔出</a:t>
            </a:r>
            <a:r>
              <a:rPr lang="en-US" altLang="zh-CN" sz="1600">
                <a:latin typeface="微軟正黑體" panose="020B0604030504040204" pitchFamily="34" charset="-120"/>
                <a:ea typeface="微軟正黑體" panose="020B0604030504040204" pitchFamily="34" charset="-120"/>
              </a:rPr>
              <a:t> SSD </a:t>
            </a:r>
            <a:r>
              <a:rPr lang="zh-CN" altLang="en-US" sz="1600">
                <a:latin typeface="微軟正黑體" panose="020B0604030504040204" pitchFamily="34" charset="-120"/>
                <a:ea typeface="微軟正黑體" panose="020B0604030504040204" pitchFamily="34" charset="-120"/>
              </a:rPr>
              <a:t>托盤</a:t>
            </a:r>
            <a:endParaRPr lang="en-US" altLang="zh-CN" sz="1600">
              <a:latin typeface="微軟正黑體" panose="020B0604030504040204" pitchFamily="34" charset="-120"/>
              <a:ea typeface="微軟正黑體" panose="020B0604030504040204" pitchFamily="34" charset="-120"/>
            </a:endParaRPr>
          </a:p>
        </p:txBody>
      </p:sp>
      <p:sp>
        <p:nvSpPr>
          <p:cNvPr id="10" name="矩形 9">
            <a:extLst>
              <a:ext uri="{FF2B5EF4-FFF2-40B4-BE49-F238E27FC236}">
                <a16:creationId xmlns:a16="http://schemas.microsoft.com/office/drawing/2014/main" id="{6632F84D-C672-E446-A8BF-34B60C8FDBDA}"/>
              </a:ext>
            </a:extLst>
          </p:cNvPr>
          <p:cNvSpPr/>
          <p:nvPr/>
        </p:nvSpPr>
        <p:spPr>
          <a:xfrm>
            <a:off x="3128811" y="1701285"/>
            <a:ext cx="2116385" cy="338554"/>
          </a:xfrm>
          <a:prstGeom prst="rect">
            <a:avLst/>
          </a:prstGeom>
        </p:spPr>
        <p:txBody>
          <a:bodyPr wrap="square">
            <a:spAutoFit/>
          </a:bodyPr>
          <a:lstStyle/>
          <a:p>
            <a:r>
              <a:rPr lang="en-US" altLang="zh-CN" sz="1600">
                <a:latin typeface="微軟正黑體" panose="020B0604030504040204" pitchFamily="34" charset="-120"/>
                <a:ea typeface="微軟正黑體" panose="020B0604030504040204" pitchFamily="34" charset="-120"/>
              </a:rPr>
              <a:t>2. </a:t>
            </a:r>
            <a:r>
              <a:rPr lang="zh-CN" altLang="en-US" sz="1600">
                <a:latin typeface="微軟正黑體" panose="020B0604030504040204" pitchFamily="34" charset="-120"/>
                <a:ea typeface="微軟正黑體" panose="020B0604030504040204" pitchFamily="34" charset="-120"/>
              </a:rPr>
              <a:t>使用螺絲起子安裝</a:t>
            </a:r>
            <a:endParaRPr lang="en-US" altLang="zh-CN" sz="1600">
              <a:latin typeface="微軟正黑體" panose="020B0604030504040204" pitchFamily="34" charset="-120"/>
              <a:ea typeface="微軟正黑體" panose="020B0604030504040204" pitchFamily="34" charset="-120"/>
            </a:endParaRPr>
          </a:p>
        </p:txBody>
      </p:sp>
      <p:sp>
        <p:nvSpPr>
          <p:cNvPr id="11" name="矩形 10">
            <a:extLst>
              <a:ext uri="{FF2B5EF4-FFF2-40B4-BE49-F238E27FC236}">
                <a16:creationId xmlns:a16="http://schemas.microsoft.com/office/drawing/2014/main" id="{BA1EDB63-7B67-5A43-9CE5-31154F542853}"/>
              </a:ext>
            </a:extLst>
          </p:cNvPr>
          <p:cNvSpPr/>
          <p:nvPr/>
        </p:nvSpPr>
        <p:spPr>
          <a:xfrm>
            <a:off x="5954237" y="1701285"/>
            <a:ext cx="2116385" cy="338554"/>
          </a:xfrm>
          <a:prstGeom prst="rect">
            <a:avLst/>
          </a:prstGeom>
        </p:spPr>
        <p:txBody>
          <a:bodyPr wrap="square">
            <a:spAutoFit/>
          </a:bodyPr>
          <a:lstStyle/>
          <a:p>
            <a:r>
              <a:rPr lang="en-US" altLang="zh-CN" sz="1600">
                <a:latin typeface="微軟正黑體" panose="020B0604030504040204" pitchFamily="34" charset="-120"/>
                <a:ea typeface="微軟正黑體" panose="020B0604030504040204" pitchFamily="34" charset="-120"/>
              </a:rPr>
              <a:t>3. </a:t>
            </a:r>
            <a:r>
              <a:rPr lang="zh-CN" altLang="en-US" sz="1600">
                <a:latin typeface="微軟正黑體" panose="020B0604030504040204" pitchFamily="34" charset="-120"/>
                <a:ea typeface="微軟正黑體" panose="020B0604030504040204" pitchFamily="34" charset="-120"/>
              </a:rPr>
              <a:t>插入</a:t>
            </a:r>
            <a:r>
              <a:rPr lang="en-US" altLang="zh-CN" sz="1600">
                <a:latin typeface="微軟正黑體" panose="020B0604030504040204" pitchFamily="34" charset="-120"/>
                <a:ea typeface="微軟正黑體" panose="020B0604030504040204" pitchFamily="34" charset="-120"/>
              </a:rPr>
              <a:t> SSD </a:t>
            </a:r>
            <a:r>
              <a:rPr lang="zh-CN" altLang="en-US" sz="1600">
                <a:latin typeface="微軟正黑體" panose="020B0604030504040204" pitchFamily="34" charset="-120"/>
                <a:ea typeface="微軟正黑體" panose="020B0604030504040204" pitchFamily="34" charset="-120"/>
              </a:rPr>
              <a:t>托盤</a:t>
            </a:r>
            <a:endParaRPr lang="en-US" altLang="zh-CN" sz="1600">
              <a:latin typeface="微軟正黑體" panose="020B0604030504040204" pitchFamily="34" charset="-120"/>
              <a:ea typeface="微軟正黑體" panose="020B0604030504040204" pitchFamily="34" charset="-120"/>
            </a:endParaRPr>
          </a:p>
        </p:txBody>
      </p:sp>
      <p:pic>
        <p:nvPicPr>
          <p:cNvPr id="16" name="圖形 15">
            <a:extLst>
              <a:ext uri="{FF2B5EF4-FFF2-40B4-BE49-F238E27FC236}">
                <a16:creationId xmlns:a16="http://schemas.microsoft.com/office/drawing/2014/main" id="{7B35B337-7627-4E11-B26A-C832FA615B6D}"/>
              </a:ext>
            </a:extLst>
          </p:cNvPr>
          <p:cNvPicPr>
            <a:picLocks noChangeAspect="1"/>
          </p:cNvPicPr>
          <p:nvPr/>
        </p:nvPicPr>
        <p:blipFill rotWithShape="1">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rcRect r="14106"/>
          <a:stretch/>
        </p:blipFill>
        <p:spPr>
          <a:xfrm>
            <a:off x="287628" y="1905802"/>
            <a:ext cx="8393946" cy="2608484"/>
          </a:xfrm>
          <a:prstGeom prst="rect">
            <a:avLst/>
          </a:prstGeom>
          <a:effectLst>
            <a:outerShdw blurRad="228600" dist="254000" dir="2700000" algn="tl" rotWithShape="0">
              <a:prstClr val="black">
                <a:alpha val="16000"/>
              </a:prstClr>
            </a:outerShdw>
          </a:effectLst>
        </p:spPr>
      </p:pic>
    </p:spTree>
    <p:extLst>
      <p:ext uri="{BB962C8B-B14F-4D97-AF65-F5344CB8AC3E}">
        <p14:creationId xmlns:p14="http://schemas.microsoft.com/office/powerpoint/2010/main" val="30760789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圓角 22">
            <a:extLst>
              <a:ext uri="{FF2B5EF4-FFF2-40B4-BE49-F238E27FC236}">
                <a16:creationId xmlns:a16="http://schemas.microsoft.com/office/drawing/2014/main" id="{40894A99-D350-47F3-BC4D-5E1A0414310B}"/>
              </a:ext>
            </a:extLst>
          </p:cNvPr>
          <p:cNvSpPr/>
          <p:nvPr/>
        </p:nvSpPr>
        <p:spPr>
          <a:xfrm>
            <a:off x="4255636" y="1368608"/>
            <a:ext cx="3241563" cy="1917024"/>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endParaRPr>
          </a:p>
        </p:txBody>
      </p:sp>
      <p:sp>
        <p:nvSpPr>
          <p:cNvPr id="107" name="矩形: 圓角 106">
            <a:extLst>
              <a:ext uri="{FF2B5EF4-FFF2-40B4-BE49-F238E27FC236}">
                <a16:creationId xmlns:a16="http://schemas.microsoft.com/office/drawing/2014/main" id="{BE84A6A5-0618-445A-9917-95C28E1E7A94}"/>
              </a:ext>
            </a:extLst>
          </p:cNvPr>
          <p:cNvSpPr/>
          <p:nvPr/>
        </p:nvSpPr>
        <p:spPr>
          <a:xfrm>
            <a:off x="4363674" y="1467199"/>
            <a:ext cx="3067382" cy="1304159"/>
          </a:xfrm>
          <a:prstGeom prst="roundRect">
            <a:avLst>
              <a:gd name="adj" fmla="val 2955"/>
            </a:avLst>
          </a:prstGeom>
          <a:noFill/>
          <a:ln>
            <a:noFill/>
          </a:ln>
          <a:effectLst>
            <a:outerShdw blurRad="279400" dist="2286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ts val="1440"/>
              </a:lnSpc>
            </a:pPr>
            <a:r>
              <a:rPr kumimoji="1" lang="en-US" altLang="zh-TW" sz="1400" b="1">
                <a:solidFill>
                  <a:srgbClr val="FA7100"/>
                </a:solidFill>
                <a:latin typeface="微軟正黑體" panose="020B0604030504040204" pitchFamily="34" charset="-120"/>
                <a:ea typeface="微軟正黑體" panose="020B0604030504040204" pitchFamily="34" charset="-120"/>
              </a:rPr>
              <a:t>5 x PCIe Gen4 </a:t>
            </a:r>
            <a:r>
              <a:rPr kumimoji="1" lang="zh-TW" altLang="en-US" sz="1400" b="1">
                <a:solidFill>
                  <a:srgbClr val="FA7100"/>
                </a:solidFill>
                <a:latin typeface="微軟正黑體" panose="020B0604030504040204" pitchFamily="34" charset="-120"/>
                <a:ea typeface="微軟正黑體" panose="020B0604030504040204" pitchFamily="34" charset="-120"/>
              </a:rPr>
              <a:t>插槽</a:t>
            </a:r>
            <a:endParaRPr kumimoji="1" lang="en-US" altLang="zh-TW" sz="1400" b="1">
              <a:solidFill>
                <a:srgbClr val="FA7100"/>
              </a:solidFill>
              <a:latin typeface="微軟正黑體" panose="020B0604030504040204" pitchFamily="34" charset="-120"/>
              <a:ea typeface="微軟正黑體" panose="020B0604030504040204" pitchFamily="34" charset="-120"/>
            </a:endParaRPr>
          </a:p>
          <a:p>
            <a:pPr marL="88900" indent="-88900">
              <a:lnSpc>
                <a:spcPts val="1440"/>
              </a:lnSpc>
              <a:buClr>
                <a:schemeClr val="bg1"/>
              </a:buClr>
              <a:buFont typeface="Arial" panose="020B0604020202020204" pitchFamily="34" charset="0"/>
              <a:buChar char="•"/>
            </a:pPr>
            <a:r>
              <a:rPr kumimoji="1" lang="en-US" altLang="zh-TW" sz="1050">
                <a:solidFill>
                  <a:schemeClr val="bg1"/>
                </a:solidFill>
                <a:latin typeface="微軟正黑體" panose="020B0604030504040204" pitchFamily="34" charset="-120"/>
                <a:ea typeface="微軟正黑體" panose="020B0604030504040204" pitchFamily="34" charset="-120"/>
              </a:rPr>
              <a:t>Slot 1: Gen4 x4</a:t>
            </a:r>
          </a:p>
          <a:p>
            <a:pPr marL="88900" indent="-88900">
              <a:lnSpc>
                <a:spcPts val="1440"/>
              </a:lnSpc>
              <a:buClr>
                <a:schemeClr val="bg1"/>
              </a:buClr>
              <a:buFont typeface="Arial" panose="020B0604020202020204" pitchFamily="34" charset="0"/>
              <a:buChar char="•"/>
            </a:pPr>
            <a:r>
              <a:rPr kumimoji="1" lang="en-US" altLang="zh-TW" sz="1050">
                <a:solidFill>
                  <a:schemeClr val="bg1"/>
                </a:solidFill>
                <a:latin typeface="微軟正黑體" panose="020B0604030504040204" pitchFamily="34" charset="-120"/>
                <a:ea typeface="微軟正黑體" panose="020B0604030504040204" pitchFamily="34" charset="-120"/>
              </a:rPr>
              <a:t>Slot 2: Gen4 x4 or x8</a:t>
            </a:r>
          </a:p>
          <a:p>
            <a:pPr marL="88900" indent="-88900">
              <a:lnSpc>
                <a:spcPts val="1440"/>
              </a:lnSpc>
              <a:buClr>
                <a:schemeClr val="bg1"/>
              </a:buClr>
              <a:buFont typeface="Arial" panose="020B0604020202020204" pitchFamily="34" charset="0"/>
              <a:buChar char="•"/>
            </a:pPr>
            <a:r>
              <a:rPr kumimoji="1" lang="en-US" altLang="zh-TW" sz="1050">
                <a:solidFill>
                  <a:schemeClr val="bg1"/>
                </a:solidFill>
                <a:latin typeface="微軟正黑體" panose="020B0604030504040204" pitchFamily="34" charset="-120"/>
                <a:ea typeface="微軟正黑體" panose="020B0604030504040204" pitchFamily="34" charset="-120"/>
              </a:rPr>
              <a:t>Slot 3: Gen4 x4</a:t>
            </a:r>
          </a:p>
          <a:p>
            <a:pPr>
              <a:lnSpc>
                <a:spcPts val="1440"/>
              </a:lnSpc>
              <a:buClr>
                <a:schemeClr val="bg1"/>
              </a:buClr>
            </a:pPr>
            <a:endParaRPr kumimoji="1" lang="en-US" altLang="zh-TW" sz="1400" b="1">
              <a:solidFill>
                <a:srgbClr val="FF6600"/>
              </a:solidFill>
              <a:latin typeface="微軟正黑體" panose="020B0604030504040204" pitchFamily="34" charset="-120"/>
              <a:ea typeface="微軟正黑體" panose="020B0604030504040204" pitchFamily="34" charset="-120"/>
            </a:endParaRPr>
          </a:p>
          <a:p>
            <a:pPr>
              <a:lnSpc>
                <a:spcPts val="1440"/>
              </a:lnSpc>
              <a:buClr>
                <a:schemeClr val="bg1"/>
              </a:buClr>
            </a:pPr>
            <a:r>
              <a:rPr kumimoji="1" lang="en-US" altLang="zh-TW" sz="1200" b="1">
                <a:solidFill>
                  <a:srgbClr val="FA7100"/>
                </a:solidFill>
                <a:latin typeface="微軟正黑體" panose="020B0604030504040204" pitchFamily="34" charset="-120"/>
                <a:ea typeface="微軟正黑體" panose="020B0604030504040204" pitchFamily="34" charset="-120"/>
              </a:rPr>
              <a:t>Slot 4/5 </a:t>
            </a:r>
            <a:r>
              <a:rPr kumimoji="1" lang="zh-TW" altLang="en-US" sz="1200" b="1">
                <a:solidFill>
                  <a:srgbClr val="FA7100"/>
                </a:solidFill>
                <a:latin typeface="微軟正黑體" panose="020B0604030504040204" pitchFamily="34" charset="-120"/>
                <a:ea typeface="微軟正黑體" panose="020B0604030504040204" pitchFamily="34" charset="-120"/>
              </a:rPr>
              <a:t>預裝雙埠</a:t>
            </a:r>
            <a:r>
              <a:rPr kumimoji="1" lang="en-US" altLang="zh-TW" sz="1200" b="1">
                <a:solidFill>
                  <a:srgbClr val="FA7100"/>
                </a:solidFill>
                <a:latin typeface="微軟正黑體" panose="020B0604030504040204" pitchFamily="34" charset="-120"/>
                <a:ea typeface="微軟正黑體" panose="020B0604030504040204" pitchFamily="34" charset="-120"/>
              </a:rPr>
              <a:t> 25GbE </a:t>
            </a:r>
            <a:r>
              <a:rPr kumimoji="1" lang="zh-TW" altLang="en-US" sz="1200" b="1">
                <a:solidFill>
                  <a:srgbClr val="FA7100"/>
                </a:solidFill>
                <a:latin typeface="微軟正黑體" panose="020B0604030504040204" pitchFamily="34" charset="-120"/>
                <a:ea typeface="微軟正黑體" panose="020B0604030504040204" pitchFamily="34" charset="-120"/>
              </a:rPr>
              <a:t>網卡</a:t>
            </a:r>
            <a:endParaRPr kumimoji="1" lang="en-US" altLang="zh-TW" sz="1200" b="1">
              <a:solidFill>
                <a:srgbClr val="FA7100"/>
              </a:solidFill>
              <a:latin typeface="微軟正黑體" panose="020B0604030504040204" pitchFamily="34" charset="-120"/>
              <a:ea typeface="微軟正黑體" panose="020B0604030504040204" pitchFamily="34" charset="-120"/>
            </a:endParaRPr>
          </a:p>
        </p:txBody>
      </p:sp>
      <p:sp>
        <p:nvSpPr>
          <p:cNvPr id="2" name="標題 1">
            <a:extLst>
              <a:ext uri="{FF2B5EF4-FFF2-40B4-BE49-F238E27FC236}">
                <a16:creationId xmlns:a16="http://schemas.microsoft.com/office/drawing/2014/main" id="{891CA8DD-72C7-2343-B6B1-464A3C245DC1}"/>
              </a:ext>
            </a:extLst>
          </p:cNvPr>
          <p:cNvSpPr>
            <a:spLocks noGrp="1"/>
          </p:cNvSpPr>
          <p:nvPr>
            <p:ph type="title"/>
          </p:nvPr>
        </p:nvSpPr>
        <p:spPr/>
        <p:txBody>
          <a:bodyPr/>
          <a:lstStyle/>
          <a:p>
            <a:r>
              <a:rPr lang="en-US" altLang="zh-TW">
                <a:latin typeface="微軟正黑體"/>
                <a:ea typeface="微軟正黑體"/>
              </a:rPr>
              <a:t>TS-h2490FU NAS </a:t>
            </a:r>
            <a:r>
              <a:rPr lang="zh-TW" altLang="en-US">
                <a:latin typeface="微軟正黑體"/>
                <a:ea typeface="微軟正黑體"/>
              </a:rPr>
              <a:t>後方配置</a:t>
            </a:r>
            <a:endParaRPr kumimoji="1" lang="zh-TW" altLang="en-US"/>
          </a:p>
        </p:txBody>
      </p:sp>
      <p:pic>
        <p:nvPicPr>
          <p:cNvPr id="4" name="圖片 3" descr="一張含有 電子用品, 監視器, 電腦 的圖片&#10;&#10;自動產生的描述">
            <a:extLst>
              <a:ext uri="{FF2B5EF4-FFF2-40B4-BE49-F238E27FC236}">
                <a16:creationId xmlns:a16="http://schemas.microsoft.com/office/drawing/2014/main" id="{3152DC90-3658-4663-BE82-E2CC81B3FB8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927559" y="2625470"/>
            <a:ext cx="7315200" cy="1767638"/>
          </a:xfrm>
          <a:prstGeom prst="rect">
            <a:avLst/>
          </a:prstGeom>
          <a:effectLst>
            <a:outerShdw blurRad="533400" dir="5400000" sx="90000" sy="-19000" rotWithShape="0">
              <a:prstClr val="black">
                <a:alpha val="48000"/>
              </a:prstClr>
            </a:outerShdw>
          </a:effectLst>
        </p:spPr>
      </p:pic>
      <p:sp>
        <p:nvSpPr>
          <p:cNvPr id="7" name="矩形 6">
            <a:extLst>
              <a:ext uri="{FF2B5EF4-FFF2-40B4-BE49-F238E27FC236}">
                <a16:creationId xmlns:a16="http://schemas.microsoft.com/office/drawing/2014/main" id="{66EC9F9E-0CAF-4F4B-8F24-7A28F16F776F}"/>
              </a:ext>
            </a:extLst>
          </p:cNvPr>
          <p:cNvSpPr/>
          <p:nvPr/>
        </p:nvSpPr>
        <p:spPr>
          <a:xfrm>
            <a:off x="1488665" y="3185548"/>
            <a:ext cx="601628" cy="984243"/>
          </a:xfrm>
          <a:prstGeom prst="rect">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endParaRPr>
          </a:p>
        </p:txBody>
      </p:sp>
      <p:sp>
        <p:nvSpPr>
          <p:cNvPr id="11" name="矩形 10">
            <a:extLst>
              <a:ext uri="{FF2B5EF4-FFF2-40B4-BE49-F238E27FC236}">
                <a16:creationId xmlns:a16="http://schemas.microsoft.com/office/drawing/2014/main" id="{FE8C5D69-8A54-4811-8820-41A631139C8E}"/>
              </a:ext>
            </a:extLst>
          </p:cNvPr>
          <p:cNvSpPr/>
          <p:nvPr/>
        </p:nvSpPr>
        <p:spPr>
          <a:xfrm>
            <a:off x="2603656" y="4046862"/>
            <a:ext cx="534573" cy="143247"/>
          </a:xfrm>
          <a:prstGeom prst="rect">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endParaRPr>
          </a:p>
        </p:txBody>
      </p:sp>
      <p:cxnSp>
        <p:nvCxnSpPr>
          <p:cNvPr id="27" name="直線接點 26">
            <a:extLst>
              <a:ext uri="{FF2B5EF4-FFF2-40B4-BE49-F238E27FC236}">
                <a16:creationId xmlns:a16="http://schemas.microsoft.com/office/drawing/2014/main" id="{45868725-84C1-41E3-8E3A-0BEE6B478E3D}"/>
              </a:ext>
            </a:extLst>
          </p:cNvPr>
          <p:cNvCxnSpPr>
            <a:cxnSpLocks/>
            <a:endCxn id="7" idx="0"/>
          </p:cNvCxnSpPr>
          <p:nvPr/>
        </p:nvCxnSpPr>
        <p:spPr>
          <a:xfrm>
            <a:off x="1789479" y="2746961"/>
            <a:ext cx="0" cy="438587"/>
          </a:xfrm>
          <a:prstGeom prst="line">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pic>
        <p:nvPicPr>
          <p:cNvPr id="58" name="圖片 57">
            <a:extLst>
              <a:ext uri="{FF2B5EF4-FFF2-40B4-BE49-F238E27FC236}">
                <a16:creationId xmlns:a16="http://schemas.microsoft.com/office/drawing/2014/main" id="{5B47D391-8D95-4E6C-B2C9-AA5AA6C817F8}"/>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61546" y="1762718"/>
            <a:ext cx="1963030" cy="269917"/>
          </a:xfrm>
          <a:prstGeom prst="rect">
            <a:avLst/>
          </a:prstGeom>
        </p:spPr>
      </p:pic>
      <p:cxnSp>
        <p:nvCxnSpPr>
          <p:cNvPr id="63" name="接點: 肘形 62">
            <a:extLst>
              <a:ext uri="{FF2B5EF4-FFF2-40B4-BE49-F238E27FC236}">
                <a16:creationId xmlns:a16="http://schemas.microsoft.com/office/drawing/2014/main" id="{3ACBE46D-8FA6-4F92-B6F3-A721531C701D}"/>
              </a:ext>
            </a:extLst>
          </p:cNvPr>
          <p:cNvCxnSpPr>
            <a:cxnSpLocks/>
          </p:cNvCxnSpPr>
          <p:nvPr/>
        </p:nvCxnSpPr>
        <p:spPr>
          <a:xfrm>
            <a:off x="3535512" y="4111456"/>
            <a:ext cx="1037740" cy="521542"/>
          </a:xfrm>
          <a:prstGeom prst="bentConnector2">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sp>
        <p:nvSpPr>
          <p:cNvPr id="67" name="橢圓 66">
            <a:extLst>
              <a:ext uri="{FF2B5EF4-FFF2-40B4-BE49-F238E27FC236}">
                <a16:creationId xmlns:a16="http://schemas.microsoft.com/office/drawing/2014/main" id="{60E0A82F-1898-49B8-8651-1B11F28F90CE}"/>
              </a:ext>
            </a:extLst>
          </p:cNvPr>
          <p:cNvSpPr/>
          <p:nvPr/>
        </p:nvSpPr>
        <p:spPr>
          <a:xfrm>
            <a:off x="3386991" y="4046864"/>
            <a:ext cx="143247" cy="143247"/>
          </a:xfrm>
          <a:prstGeom prst="ellipse">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9" name="橢圓 68">
            <a:extLst>
              <a:ext uri="{FF2B5EF4-FFF2-40B4-BE49-F238E27FC236}">
                <a16:creationId xmlns:a16="http://schemas.microsoft.com/office/drawing/2014/main" id="{9EED4623-8280-4618-B9EE-EB55FBFB9DAE}"/>
              </a:ext>
            </a:extLst>
          </p:cNvPr>
          <p:cNvSpPr/>
          <p:nvPr/>
        </p:nvSpPr>
        <p:spPr>
          <a:xfrm>
            <a:off x="3203161" y="4046863"/>
            <a:ext cx="143247" cy="143247"/>
          </a:xfrm>
          <a:prstGeom prst="ellipse">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70" name="直線接點 69">
            <a:extLst>
              <a:ext uri="{FF2B5EF4-FFF2-40B4-BE49-F238E27FC236}">
                <a16:creationId xmlns:a16="http://schemas.microsoft.com/office/drawing/2014/main" id="{C74F7682-8F7C-400D-BCF3-7910DAF38911}"/>
              </a:ext>
            </a:extLst>
          </p:cNvPr>
          <p:cNvCxnSpPr>
            <a:cxnSpLocks/>
            <a:stCxn id="69" idx="4"/>
          </p:cNvCxnSpPr>
          <p:nvPr/>
        </p:nvCxnSpPr>
        <p:spPr>
          <a:xfrm flipH="1">
            <a:off x="3274784" y="4190110"/>
            <a:ext cx="1" cy="442888"/>
          </a:xfrm>
          <a:prstGeom prst="line">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cxnSp>
        <p:nvCxnSpPr>
          <p:cNvPr id="74" name="接點: 肘形 73">
            <a:extLst>
              <a:ext uri="{FF2B5EF4-FFF2-40B4-BE49-F238E27FC236}">
                <a16:creationId xmlns:a16="http://schemas.microsoft.com/office/drawing/2014/main" id="{6E360EF9-A7E1-427D-8026-70E25733596F}"/>
              </a:ext>
            </a:extLst>
          </p:cNvPr>
          <p:cNvCxnSpPr>
            <a:cxnSpLocks/>
            <a:stCxn id="11" idx="2"/>
          </p:cNvCxnSpPr>
          <p:nvPr/>
        </p:nvCxnSpPr>
        <p:spPr>
          <a:xfrm rot="5400000">
            <a:off x="2135559" y="3897613"/>
            <a:ext cx="442889" cy="1027881"/>
          </a:xfrm>
          <a:prstGeom prst="bentConnector3">
            <a:avLst>
              <a:gd name="adj1" fmla="val 50000"/>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sp>
        <p:nvSpPr>
          <p:cNvPr id="80" name="矩形 79">
            <a:extLst>
              <a:ext uri="{FF2B5EF4-FFF2-40B4-BE49-F238E27FC236}">
                <a16:creationId xmlns:a16="http://schemas.microsoft.com/office/drawing/2014/main" id="{1FD87E80-7662-4EE8-8C06-54C68AECA6E5}"/>
              </a:ext>
            </a:extLst>
          </p:cNvPr>
          <p:cNvSpPr/>
          <p:nvPr/>
        </p:nvSpPr>
        <p:spPr>
          <a:xfrm>
            <a:off x="5915343" y="3122901"/>
            <a:ext cx="847076" cy="1046890"/>
          </a:xfrm>
          <a:prstGeom prst="rect">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endParaRPr>
          </a:p>
        </p:txBody>
      </p:sp>
      <p:sp>
        <p:nvSpPr>
          <p:cNvPr id="82" name="矩形 81">
            <a:extLst>
              <a:ext uri="{FF2B5EF4-FFF2-40B4-BE49-F238E27FC236}">
                <a16:creationId xmlns:a16="http://schemas.microsoft.com/office/drawing/2014/main" id="{9D476340-8ECB-4077-875C-32AE8078791A}"/>
              </a:ext>
            </a:extLst>
          </p:cNvPr>
          <p:cNvSpPr/>
          <p:nvPr/>
        </p:nvSpPr>
        <p:spPr>
          <a:xfrm>
            <a:off x="5555674" y="3781016"/>
            <a:ext cx="288046" cy="409093"/>
          </a:xfrm>
          <a:prstGeom prst="rect">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endParaRPr>
          </a:p>
        </p:txBody>
      </p:sp>
      <p:sp>
        <p:nvSpPr>
          <p:cNvPr id="84" name="橢圓 83">
            <a:extLst>
              <a:ext uri="{FF2B5EF4-FFF2-40B4-BE49-F238E27FC236}">
                <a16:creationId xmlns:a16="http://schemas.microsoft.com/office/drawing/2014/main" id="{13EF8163-D064-4066-A001-D9281D37417D}"/>
              </a:ext>
            </a:extLst>
          </p:cNvPr>
          <p:cNvSpPr/>
          <p:nvPr/>
        </p:nvSpPr>
        <p:spPr>
          <a:xfrm>
            <a:off x="5322031" y="4075617"/>
            <a:ext cx="143247" cy="143247"/>
          </a:xfrm>
          <a:prstGeom prst="ellipse">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0" name="矩形 89">
            <a:extLst>
              <a:ext uri="{FF2B5EF4-FFF2-40B4-BE49-F238E27FC236}">
                <a16:creationId xmlns:a16="http://schemas.microsoft.com/office/drawing/2014/main" id="{EF48C0A8-01AC-45AA-8158-D2B3B23FD275}"/>
              </a:ext>
            </a:extLst>
          </p:cNvPr>
          <p:cNvSpPr/>
          <p:nvPr/>
        </p:nvSpPr>
        <p:spPr>
          <a:xfrm>
            <a:off x="7022206" y="3049499"/>
            <a:ext cx="949995" cy="1262286"/>
          </a:xfrm>
          <a:prstGeom prst="rect">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endParaRPr>
          </a:p>
        </p:txBody>
      </p:sp>
      <p:cxnSp>
        <p:nvCxnSpPr>
          <p:cNvPr id="93" name="接點: 肘形 92">
            <a:extLst>
              <a:ext uri="{FF2B5EF4-FFF2-40B4-BE49-F238E27FC236}">
                <a16:creationId xmlns:a16="http://schemas.microsoft.com/office/drawing/2014/main" id="{57B05BF5-791C-4B71-814F-C575E66A5377}"/>
              </a:ext>
            </a:extLst>
          </p:cNvPr>
          <p:cNvCxnSpPr>
            <a:cxnSpLocks/>
            <a:endCxn id="84" idx="2"/>
          </p:cNvCxnSpPr>
          <p:nvPr/>
        </p:nvCxnSpPr>
        <p:spPr>
          <a:xfrm rot="16200000" flipH="1">
            <a:off x="5026550" y="3851759"/>
            <a:ext cx="284351" cy="306612"/>
          </a:xfrm>
          <a:prstGeom prst="bentConnector2">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cxnSp>
        <p:nvCxnSpPr>
          <p:cNvPr id="96" name="直線接點 95">
            <a:extLst>
              <a:ext uri="{FF2B5EF4-FFF2-40B4-BE49-F238E27FC236}">
                <a16:creationId xmlns:a16="http://schemas.microsoft.com/office/drawing/2014/main" id="{3AFBEF2F-FF21-4D21-8254-0A01A6709C8D}"/>
              </a:ext>
            </a:extLst>
          </p:cNvPr>
          <p:cNvCxnSpPr>
            <a:cxnSpLocks/>
            <a:stCxn id="82" idx="2"/>
          </p:cNvCxnSpPr>
          <p:nvPr/>
        </p:nvCxnSpPr>
        <p:spPr>
          <a:xfrm>
            <a:off x="5699697" y="4190109"/>
            <a:ext cx="0" cy="478863"/>
          </a:xfrm>
          <a:prstGeom prst="line">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cxnSp>
        <p:nvCxnSpPr>
          <p:cNvPr id="101" name="直線接點 100">
            <a:extLst>
              <a:ext uri="{FF2B5EF4-FFF2-40B4-BE49-F238E27FC236}">
                <a16:creationId xmlns:a16="http://schemas.microsoft.com/office/drawing/2014/main" id="{C50F6A0C-3904-44B4-8612-CCF0757D8042}"/>
              </a:ext>
            </a:extLst>
          </p:cNvPr>
          <p:cNvCxnSpPr>
            <a:cxnSpLocks/>
            <a:stCxn id="90" idx="2"/>
          </p:cNvCxnSpPr>
          <p:nvPr/>
        </p:nvCxnSpPr>
        <p:spPr>
          <a:xfrm flipH="1">
            <a:off x="7497203" y="4311785"/>
            <a:ext cx="1" cy="315862"/>
          </a:xfrm>
          <a:prstGeom prst="line">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sp>
        <p:nvSpPr>
          <p:cNvPr id="108" name="箭號: 向右 107">
            <a:extLst>
              <a:ext uri="{FF2B5EF4-FFF2-40B4-BE49-F238E27FC236}">
                <a16:creationId xmlns:a16="http://schemas.microsoft.com/office/drawing/2014/main" id="{4562771E-899D-4584-8578-7D12EAC16FA1}"/>
              </a:ext>
            </a:extLst>
          </p:cNvPr>
          <p:cNvSpPr/>
          <p:nvPr/>
        </p:nvSpPr>
        <p:spPr>
          <a:xfrm rot="16200000">
            <a:off x="6132884" y="2797582"/>
            <a:ext cx="375938" cy="274697"/>
          </a:xfrm>
          <a:prstGeom prst="rightArrow">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3" name="圖形 2">
            <a:extLst>
              <a:ext uri="{FF2B5EF4-FFF2-40B4-BE49-F238E27FC236}">
                <a16:creationId xmlns:a16="http://schemas.microsoft.com/office/drawing/2014/main" id="{8D0C02AA-1279-461E-9233-F9B6DD162D6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84150" y="1358193"/>
            <a:ext cx="1891104" cy="330731"/>
          </a:xfrm>
          <a:prstGeom prst="rect">
            <a:avLst/>
          </a:prstGeom>
        </p:spPr>
      </p:pic>
      <p:sp>
        <p:nvSpPr>
          <p:cNvPr id="15" name="矩形: 圓角 14">
            <a:extLst>
              <a:ext uri="{FF2B5EF4-FFF2-40B4-BE49-F238E27FC236}">
                <a16:creationId xmlns:a16="http://schemas.microsoft.com/office/drawing/2014/main" id="{3892C13F-D971-458C-BE4C-3B561CE43647}"/>
              </a:ext>
            </a:extLst>
          </p:cNvPr>
          <p:cNvSpPr/>
          <p:nvPr/>
        </p:nvSpPr>
        <p:spPr>
          <a:xfrm>
            <a:off x="5936462" y="1651782"/>
            <a:ext cx="1723736" cy="536860"/>
          </a:xfrm>
          <a:prstGeom prst="roundRect">
            <a:avLst>
              <a:gd name="adj" fmla="val 2955"/>
            </a:avLst>
          </a:prstGeom>
          <a:noFill/>
          <a:ln>
            <a:noFill/>
          </a:ln>
          <a:effectLst>
            <a:outerShdw blurRad="279400" dist="2286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88900" indent="-88900">
              <a:lnSpc>
                <a:spcPts val="1440"/>
              </a:lnSpc>
              <a:buClr>
                <a:schemeClr val="bg1"/>
              </a:buClr>
              <a:buFont typeface="Arial" panose="020B0604020202020204" pitchFamily="34" charset="0"/>
              <a:buChar char="•"/>
            </a:pPr>
            <a:r>
              <a:rPr kumimoji="1" lang="en-US" altLang="zh-TW" sz="1050">
                <a:solidFill>
                  <a:schemeClr val="bg1"/>
                </a:solidFill>
                <a:latin typeface="微軟正黑體" panose="020B0604030504040204" pitchFamily="34" charset="-120"/>
                <a:ea typeface="微軟正黑體" panose="020B0604030504040204" pitchFamily="34" charset="-120"/>
              </a:rPr>
              <a:t>Slot 4: Gen4 x8</a:t>
            </a:r>
          </a:p>
          <a:p>
            <a:pPr marL="88900" indent="-88900">
              <a:lnSpc>
                <a:spcPts val="1440"/>
              </a:lnSpc>
              <a:buClr>
                <a:schemeClr val="bg1"/>
              </a:buClr>
              <a:buFont typeface="Arial" panose="020B0604020202020204" pitchFamily="34" charset="0"/>
              <a:buChar char="•"/>
            </a:pPr>
            <a:r>
              <a:rPr kumimoji="1" lang="en-US" altLang="zh-TW" sz="1050">
                <a:solidFill>
                  <a:schemeClr val="bg1"/>
                </a:solidFill>
                <a:latin typeface="微軟正黑體" panose="020B0604030504040204" pitchFamily="34" charset="-120"/>
                <a:ea typeface="微軟正黑體" panose="020B0604030504040204" pitchFamily="34" charset="-120"/>
              </a:rPr>
              <a:t>Slot 5: Gen4 x8 or x16</a:t>
            </a:r>
          </a:p>
        </p:txBody>
      </p:sp>
      <p:sp>
        <p:nvSpPr>
          <p:cNvPr id="16" name="矩形: 圓角 22">
            <a:extLst>
              <a:ext uri="{FF2B5EF4-FFF2-40B4-BE49-F238E27FC236}">
                <a16:creationId xmlns:a16="http://schemas.microsoft.com/office/drawing/2014/main" id="{D807A127-339C-49C9-8CED-C5822800630F}"/>
              </a:ext>
            </a:extLst>
          </p:cNvPr>
          <p:cNvSpPr/>
          <p:nvPr/>
        </p:nvSpPr>
        <p:spPr>
          <a:xfrm>
            <a:off x="861545" y="2057377"/>
            <a:ext cx="3241563" cy="721995"/>
          </a:xfrm>
          <a:prstGeom prst="roundRect">
            <a:avLst>
              <a:gd name="adj" fmla="val 10179"/>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0">
                  <a:schemeClr val="tx2">
                    <a:lumMod val="75000"/>
                  </a:schemeClr>
                </a:gs>
                <a:gs pos="10000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kumimoji="1" lang="en-US" altLang="zh-TW" sz="1100" b="1">
                <a:solidFill>
                  <a:srgbClr val="FA7100"/>
                </a:solidFill>
                <a:latin typeface="微軟正黑體" panose="020B0604030504040204" pitchFamily="34" charset="-120"/>
                <a:ea typeface="微軟正黑體" panose="020B0604030504040204" pitchFamily="34" charset="-120"/>
              </a:rPr>
              <a:t>4 x 25GbE </a:t>
            </a:r>
            <a:r>
              <a:rPr kumimoji="1" lang="zh-TW" altLang="en-US" sz="1100" b="1">
                <a:solidFill>
                  <a:srgbClr val="FA7100"/>
                </a:solidFill>
                <a:latin typeface="微軟正黑體" panose="020B0604030504040204" pitchFamily="34" charset="-120"/>
                <a:ea typeface="微軟正黑體" panose="020B0604030504040204" pitchFamily="34" charset="-120"/>
              </a:rPr>
              <a:t>埠</a:t>
            </a:r>
            <a:r>
              <a:rPr kumimoji="1" lang="en-US" altLang="zh-TW" sz="1100" b="1">
                <a:solidFill>
                  <a:srgbClr val="FA7100"/>
                </a:solidFill>
                <a:latin typeface="微軟正黑體" panose="020B0604030504040204" pitchFamily="34" charset="-120"/>
                <a:ea typeface="微軟正黑體" panose="020B0604030504040204" pitchFamily="34" charset="-120"/>
              </a:rPr>
              <a:t> </a:t>
            </a:r>
            <a:r>
              <a:rPr kumimoji="1" lang="en-US" altLang="zh-TW" sz="1100" b="1">
                <a:solidFill>
                  <a:srgbClr val="FF6600"/>
                </a:solidFill>
                <a:latin typeface="微軟正黑體" panose="020B0604030504040204" pitchFamily="34" charset="-120"/>
                <a:ea typeface="微軟正黑體" panose="020B0604030504040204" pitchFamily="34" charset="-120"/>
              </a:rPr>
              <a:t>(TS-h2490FU-7302P-128G)</a:t>
            </a:r>
          </a:p>
          <a:p>
            <a:r>
              <a:rPr kumimoji="1" lang="zh-TW" altLang="en-US" sz="1100" b="1">
                <a:solidFill>
                  <a:srgbClr val="FA7100"/>
                </a:solidFill>
                <a:latin typeface="微軟正黑體" panose="020B0604030504040204" pitchFamily="34" charset="-120"/>
                <a:ea typeface="微軟正黑體" panose="020B0604030504040204" pitchFamily="34" charset="-120"/>
              </a:rPr>
              <a:t>或</a:t>
            </a:r>
            <a:r>
              <a:rPr kumimoji="1" lang="en-US" altLang="zh-TW" sz="1100" b="1">
                <a:solidFill>
                  <a:srgbClr val="FA7100"/>
                </a:solidFill>
                <a:latin typeface="微軟正黑體" panose="020B0604030504040204" pitchFamily="34" charset="-120"/>
                <a:ea typeface="微軟正黑體" panose="020B0604030504040204" pitchFamily="34" charset="-120"/>
              </a:rPr>
              <a:t> </a:t>
            </a:r>
          </a:p>
          <a:p>
            <a:r>
              <a:rPr kumimoji="1" lang="en-US" altLang="zh-TW" sz="1100" b="1">
                <a:solidFill>
                  <a:srgbClr val="FA7100"/>
                </a:solidFill>
                <a:latin typeface="微軟正黑體" panose="020B0604030504040204" pitchFamily="34" charset="-120"/>
                <a:ea typeface="微軟正黑體" panose="020B0604030504040204" pitchFamily="34" charset="-120"/>
              </a:rPr>
              <a:t>2 x 25GbE </a:t>
            </a:r>
            <a:r>
              <a:rPr kumimoji="1" lang="zh-TW" altLang="en-US" sz="1100" b="1">
                <a:solidFill>
                  <a:srgbClr val="FA7100"/>
                </a:solidFill>
                <a:latin typeface="微軟正黑體" panose="020B0604030504040204" pitchFamily="34" charset="-120"/>
                <a:ea typeface="微軟正黑體" panose="020B0604030504040204" pitchFamily="34" charset="-120"/>
              </a:rPr>
              <a:t>埠</a:t>
            </a:r>
            <a:r>
              <a:rPr kumimoji="1" lang="en-US" altLang="zh-TW" sz="1100" b="1">
                <a:solidFill>
                  <a:srgbClr val="FA7100"/>
                </a:solidFill>
                <a:latin typeface="微軟正黑體" panose="020B0604030504040204" pitchFamily="34" charset="-120"/>
                <a:ea typeface="微軟正黑體" panose="020B0604030504040204" pitchFamily="34" charset="-120"/>
              </a:rPr>
              <a:t> </a:t>
            </a:r>
            <a:r>
              <a:rPr kumimoji="1" lang="en-US" altLang="zh-TW" sz="1100" b="1">
                <a:solidFill>
                  <a:srgbClr val="FF6600"/>
                </a:solidFill>
                <a:latin typeface="微軟正黑體" panose="020B0604030504040204" pitchFamily="34" charset="-120"/>
                <a:ea typeface="微軟正黑體" panose="020B0604030504040204" pitchFamily="34" charset="-120"/>
              </a:rPr>
              <a:t>(TS-h2490FU-7232P-64G)</a:t>
            </a:r>
          </a:p>
        </p:txBody>
      </p:sp>
      <p:sp>
        <p:nvSpPr>
          <p:cNvPr id="18" name="矩形: 圓角 22">
            <a:extLst>
              <a:ext uri="{FF2B5EF4-FFF2-40B4-BE49-F238E27FC236}">
                <a16:creationId xmlns:a16="http://schemas.microsoft.com/office/drawing/2014/main" id="{199DC84D-D891-49F0-9C36-1C2F251EBE6E}"/>
              </a:ext>
            </a:extLst>
          </p:cNvPr>
          <p:cNvSpPr/>
          <p:nvPr/>
        </p:nvSpPr>
        <p:spPr>
          <a:xfrm>
            <a:off x="716618" y="4613716"/>
            <a:ext cx="1795971"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2 x USB 3.2 Gen1 Type-A</a:t>
            </a:r>
          </a:p>
        </p:txBody>
      </p:sp>
      <p:sp>
        <p:nvSpPr>
          <p:cNvPr id="28" name="矩形: 圓角 22">
            <a:extLst>
              <a:ext uri="{FF2B5EF4-FFF2-40B4-BE49-F238E27FC236}">
                <a16:creationId xmlns:a16="http://schemas.microsoft.com/office/drawing/2014/main" id="{178524CA-9554-4801-B411-8AB2A1F837A6}"/>
              </a:ext>
            </a:extLst>
          </p:cNvPr>
          <p:cNvSpPr/>
          <p:nvPr/>
        </p:nvSpPr>
        <p:spPr>
          <a:xfrm>
            <a:off x="2686817" y="4608564"/>
            <a:ext cx="1175933"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Reset button</a:t>
            </a:r>
          </a:p>
        </p:txBody>
      </p:sp>
      <p:sp>
        <p:nvSpPr>
          <p:cNvPr id="29" name="矩形: 圓角 22">
            <a:extLst>
              <a:ext uri="{FF2B5EF4-FFF2-40B4-BE49-F238E27FC236}">
                <a16:creationId xmlns:a16="http://schemas.microsoft.com/office/drawing/2014/main" id="{0F966E81-CEBA-49D4-8BA2-3C2608E747FF}"/>
              </a:ext>
            </a:extLst>
          </p:cNvPr>
          <p:cNvSpPr/>
          <p:nvPr/>
        </p:nvSpPr>
        <p:spPr>
          <a:xfrm>
            <a:off x="3997389" y="4608564"/>
            <a:ext cx="1175933"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Power button</a:t>
            </a:r>
          </a:p>
        </p:txBody>
      </p:sp>
      <p:sp>
        <p:nvSpPr>
          <p:cNvPr id="30" name="矩形: 圓角 22">
            <a:extLst>
              <a:ext uri="{FF2B5EF4-FFF2-40B4-BE49-F238E27FC236}">
                <a16:creationId xmlns:a16="http://schemas.microsoft.com/office/drawing/2014/main" id="{C18E4A64-9219-401C-98BA-8FC349D699F2}"/>
              </a:ext>
            </a:extLst>
          </p:cNvPr>
          <p:cNvSpPr/>
          <p:nvPr/>
        </p:nvSpPr>
        <p:spPr>
          <a:xfrm>
            <a:off x="5248877" y="4610033"/>
            <a:ext cx="899716"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2 x 2.5GbE</a:t>
            </a:r>
          </a:p>
        </p:txBody>
      </p:sp>
      <p:sp>
        <p:nvSpPr>
          <p:cNvPr id="31" name="矩形: 圓角 22">
            <a:extLst>
              <a:ext uri="{FF2B5EF4-FFF2-40B4-BE49-F238E27FC236}">
                <a16:creationId xmlns:a16="http://schemas.microsoft.com/office/drawing/2014/main" id="{444E60D4-7319-4303-998C-1943BEC87283}"/>
              </a:ext>
            </a:extLst>
          </p:cNvPr>
          <p:cNvSpPr/>
          <p:nvPr/>
        </p:nvSpPr>
        <p:spPr>
          <a:xfrm>
            <a:off x="6891009" y="4608564"/>
            <a:ext cx="1212388"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2 x 1100W PSU</a:t>
            </a:r>
          </a:p>
        </p:txBody>
      </p:sp>
      <p:sp>
        <p:nvSpPr>
          <p:cNvPr id="32" name="矩形: 圓角 22">
            <a:extLst>
              <a:ext uri="{FF2B5EF4-FFF2-40B4-BE49-F238E27FC236}">
                <a16:creationId xmlns:a16="http://schemas.microsoft.com/office/drawing/2014/main" id="{8A2269BB-C344-472B-82C8-72E59A9C4BB5}"/>
              </a:ext>
            </a:extLst>
          </p:cNvPr>
          <p:cNvSpPr/>
          <p:nvPr/>
        </p:nvSpPr>
        <p:spPr>
          <a:xfrm>
            <a:off x="4579131" y="3571387"/>
            <a:ext cx="899716"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COM port</a:t>
            </a:r>
          </a:p>
        </p:txBody>
      </p:sp>
      <p:sp>
        <p:nvSpPr>
          <p:cNvPr id="45" name="矩形: 圓角 22">
            <a:extLst>
              <a:ext uri="{FF2B5EF4-FFF2-40B4-BE49-F238E27FC236}">
                <a16:creationId xmlns:a16="http://schemas.microsoft.com/office/drawing/2014/main" id="{A872B8F7-21C3-BA42-A871-9F7FA5E191A6}"/>
              </a:ext>
            </a:extLst>
          </p:cNvPr>
          <p:cNvSpPr/>
          <p:nvPr/>
        </p:nvSpPr>
        <p:spPr>
          <a:xfrm>
            <a:off x="6458202" y="3193492"/>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微軟正黑體" panose="020B0604030504040204" pitchFamily="34" charset="-120"/>
                <a:ea typeface="微軟正黑體" panose="020B0604030504040204" pitchFamily="34" charset="-120"/>
              </a:rPr>
              <a:t>Slot 1</a:t>
            </a:r>
          </a:p>
        </p:txBody>
      </p:sp>
      <p:sp>
        <p:nvSpPr>
          <p:cNvPr id="46" name="矩形: 圓角 22">
            <a:extLst>
              <a:ext uri="{FF2B5EF4-FFF2-40B4-BE49-F238E27FC236}">
                <a16:creationId xmlns:a16="http://schemas.microsoft.com/office/drawing/2014/main" id="{5EB07EE6-4254-A54A-AF5A-9EC9B52D5492}"/>
              </a:ext>
            </a:extLst>
          </p:cNvPr>
          <p:cNvSpPr/>
          <p:nvPr/>
        </p:nvSpPr>
        <p:spPr>
          <a:xfrm>
            <a:off x="6157779" y="3581795"/>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微軟正黑體" panose="020B0604030504040204" pitchFamily="34" charset="-120"/>
                <a:ea typeface="微軟正黑體" panose="020B0604030504040204" pitchFamily="34" charset="-120"/>
              </a:rPr>
              <a:t>Slot 2</a:t>
            </a:r>
          </a:p>
        </p:txBody>
      </p:sp>
      <p:sp>
        <p:nvSpPr>
          <p:cNvPr id="47" name="矩形: 圓角 22">
            <a:extLst>
              <a:ext uri="{FF2B5EF4-FFF2-40B4-BE49-F238E27FC236}">
                <a16:creationId xmlns:a16="http://schemas.microsoft.com/office/drawing/2014/main" id="{1C6DA21F-D3FC-3143-87F1-CC409BD6E001}"/>
              </a:ext>
            </a:extLst>
          </p:cNvPr>
          <p:cNvSpPr/>
          <p:nvPr/>
        </p:nvSpPr>
        <p:spPr>
          <a:xfrm>
            <a:off x="5911619" y="3951272"/>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微軟正黑體" panose="020B0604030504040204" pitchFamily="34" charset="-120"/>
                <a:ea typeface="微軟正黑體" panose="020B0604030504040204" pitchFamily="34" charset="-120"/>
              </a:rPr>
              <a:t>Slot 3</a:t>
            </a:r>
          </a:p>
        </p:txBody>
      </p:sp>
      <p:sp>
        <p:nvSpPr>
          <p:cNvPr id="48" name="矩形: 圓角 22">
            <a:extLst>
              <a:ext uri="{FF2B5EF4-FFF2-40B4-BE49-F238E27FC236}">
                <a16:creationId xmlns:a16="http://schemas.microsoft.com/office/drawing/2014/main" id="{5B191125-B175-C241-BAFE-ACAA3DD71A40}"/>
              </a:ext>
            </a:extLst>
          </p:cNvPr>
          <p:cNvSpPr/>
          <p:nvPr/>
        </p:nvSpPr>
        <p:spPr>
          <a:xfrm>
            <a:off x="1805600" y="3961015"/>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微軟正黑體" panose="020B0604030504040204" pitchFamily="34" charset="-120"/>
                <a:ea typeface="微軟正黑體" panose="020B0604030504040204" pitchFamily="34" charset="-120"/>
              </a:rPr>
              <a:t>Slot 4</a:t>
            </a:r>
          </a:p>
        </p:txBody>
      </p:sp>
      <p:sp>
        <p:nvSpPr>
          <p:cNvPr id="49" name="矩形: 圓角 22">
            <a:extLst>
              <a:ext uri="{FF2B5EF4-FFF2-40B4-BE49-F238E27FC236}">
                <a16:creationId xmlns:a16="http://schemas.microsoft.com/office/drawing/2014/main" id="{A776694F-48D1-CE48-960E-50640C55FA79}"/>
              </a:ext>
            </a:extLst>
          </p:cNvPr>
          <p:cNvSpPr/>
          <p:nvPr/>
        </p:nvSpPr>
        <p:spPr>
          <a:xfrm>
            <a:off x="1433192" y="3961015"/>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微軟正黑體" panose="020B0604030504040204" pitchFamily="34" charset="-120"/>
                <a:ea typeface="微軟正黑體" panose="020B0604030504040204" pitchFamily="34" charset="-120"/>
              </a:rPr>
              <a:t>Slot 5</a:t>
            </a:r>
          </a:p>
        </p:txBody>
      </p:sp>
    </p:spTree>
    <p:extLst>
      <p:ext uri="{BB962C8B-B14F-4D97-AF65-F5344CB8AC3E}">
        <p14:creationId xmlns:p14="http://schemas.microsoft.com/office/powerpoint/2010/main" val="14742968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形 5">
            <a:extLst>
              <a:ext uri="{FF2B5EF4-FFF2-40B4-BE49-F238E27FC236}">
                <a16:creationId xmlns:a16="http://schemas.microsoft.com/office/drawing/2014/main" id="{7EEE3038-2D2F-47CA-A4C9-78DBA7DF64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529" y="1971522"/>
            <a:ext cx="4686263" cy="2943378"/>
          </a:xfrm>
          <a:prstGeom prst="rect">
            <a:avLst/>
          </a:prstGeom>
        </p:spPr>
      </p:pic>
      <p:pic>
        <p:nvPicPr>
          <p:cNvPr id="8" name="圖片 7" descr="一張含有 電子用品, 電路 的圖片&#10;&#10;自動產生的描述">
            <a:extLst>
              <a:ext uri="{FF2B5EF4-FFF2-40B4-BE49-F238E27FC236}">
                <a16:creationId xmlns:a16="http://schemas.microsoft.com/office/drawing/2014/main" id="{6C2080AC-2668-5445-A48C-8BA0F0E0E032}"/>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5673188" y="2067055"/>
            <a:ext cx="2836420" cy="2739213"/>
          </a:xfrm>
          <a:prstGeom prst="rect">
            <a:avLst/>
          </a:prstGeom>
          <a:effectLst>
            <a:outerShdw blurRad="254000" dist="330200" dir="2700000" algn="tl" rotWithShape="0">
              <a:prstClr val="black">
                <a:alpha val="40000"/>
              </a:prstClr>
            </a:outerShdw>
          </a:effectLst>
        </p:spPr>
      </p:pic>
      <p:sp>
        <p:nvSpPr>
          <p:cNvPr id="13" name="Google Shape;451;p24">
            <a:extLst>
              <a:ext uri="{FF2B5EF4-FFF2-40B4-BE49-F238E27FC236}">
                <a16:creationId xmlns:a16="http://schemas.microsoft.com/office/drawing/2014/main" id="{020037A4-EA5B-40F6-AC1A-696A557C7F04}"/>
              </a:ext>
            </a:extLst>
          </p:cNvPr>
          <p:cNvSpPr/>
          <p:nvPr/>
        </p:nvSpPr>
        <p:spPr>
          <a:xfrm>
            <a:off x="3365810" y="3516896"/>
            <a:ext cx="2531851" cy="763810"/>
          </a:xfrm>
          <a:prstGeom prst="rightArrow">
            <a:avLst>
              <a:gd name="adj1" fmla="val 50000"/>
              <a:gd name="adj2" fmla="val 51146"/>
            </a:avLst>
          </a:prstGeom>
          <a:gradFill flip="none" rotWithShape="1">
            <a:gsLst>
              <a:gs pos="0">
                <a:srgbClr val="FF6600">
                  <a:alpha val="0"/>
                </a:srgbClr>
              </a:gs>
              <a:gs pos="100000">
                <a:srgbClr val="FF6600"/>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lang="en-US" sz="1050">
              <a:solidFill>
                <a:schemeClr val="bg1"/>
              </a:solidFill>
              <a:cs typeface="+mn-ea"/>
              <a:sym typeface="+mn-lt"/>
            </a:endParaRPr>
          </a:p>
        </p:txBody>
      </p:sp>
      <p:sp>
        <p:nvSpPr>
          <p:cNvPr id="2" name="標題 1">
            <a:extLst>
              <a:ext uri="{FF2B5EF4-FFF2-40B4-BE49-F238E27FC236}">
                <a16:creationId xmlns:a16="http://schemas.microsoft.com/office/drawing/2014/main" id="{8D277372-7D3B-534D-98A8-C6A07F84EF0F}"/>
              </a:ext>
            </a:extLst>
          </p:cNvPr>
          <p:cNvSpPr>
            <a:spLocks noGrp="1"/>
          </p:cNvSpPr>
          <p:nvPr>
            <p:ph type="title"/>
          </p:nvPr>
        </p:nvSpPr>
        <p:spPr/>
        <p:txBody>
          <a:bodyPr/>
          <a:lstStyle/>
          <a:p>
            <a:r>
              <a:rPr kumimoji="1" lang="zh-TW" altLang="en-US"/>
              <a:t>可抽換式主機模組，硬體維護真輕鬆</a:t>
            </a:r>
          </a:p>
        </p:txBody>
      </p:sp>
      <p:sp>
        <p:nvSpPr>
          <p:cNvPr id="3" name="文字方塊 2">
            <a:extLst>
              <a:ext uri="{FF2B5EF4-FFF2-40B4-BE49-F238E27FC236}">
                <a16:creationId xmlns:a16="http://schemas.microsoft.com/office/drawing/2014/main" id="{7CD85E88-1E0B-DA46-B1AA-60658AD306BC}"/>
              </a:ext>
            </a:extLst>
          </p:cNvPr>
          <p:cNvSpPr txBox="1"/>
          <p:nvPr/>
        </p:nvSpPr>
        <p:spPr>
          <a:xfrm>
            <a:off x="871731" y="1403871"/>
            <a:ext cx="7520007" cy="430887"/>
          </a:xfrm>
          <a:prstGeom prst="rect">
            <a:avLst/>
          </a:prstGeom>
          <a:noFill/>
        </p:spPr>
        <p:txBody>
          <a:bodyPr wrap="none" rtlCol="0">
            <a:spAutoFit/>
          </a:bodyPr>
          <a:lstStyle/>
          <a:p>
            <a:r>
              <a:rPr kumimoji="1" lang="zh-TW" altLang="en-US" sz="2200">
                <a:latin typeface="微軟正黑體" panose="020B0604030504040204" pitchFamily="34" charset="-120"/>
                <a:ea typeface="微軟正黑體" panose="020B0604030504040204" pitchFamily="34" charset="-120"/>
              </a:rPr>
              <a:t>可以直接拖出主板維護與更新硬體，免除整台機器上下機櫃</a:t>
            </a:r>
          </a:p>
        </p:txBody>
      </p:sp>
      <p:sp>
        <p:nvSpPr>
          <p:cNvPr id="16" name="文字方塊 15">
            <a:extLst>
              <a:ext uri="{FF2B5EF4-FFF2-40B4-BE49-F238E27FC236}">
                <a16:creationId xmlns:a16="http://schemas.microsoft.com/office/drawing/2014/main" id="{D19CBD4D-1D23-624F-96A9-85BCAAD2A043}"/>
              </a:ext>
            </a:extLst>
          </p:cNvPr>
          <p:cNvSpPr txBox="1"/>
          <p:nvPr/>
        </p:nvSpPr>
        <p:spPr>
          <a:xfrm>
            <a:off x="4024469" y="3748760"/>
            <a:ext cx="1873192" cy="300082"/>
          </a:xfrm>
          <a:prstGeom prst="rect">
            <a:avLst/>
          </a:prstGeom>
          <a:noFill/>
          <a:ln>
            <a:noFill/>
          </a:ln>
        </p:spPr>
        <p:txBody>
          <a:bodyPr wrap="square" rtlCol="0">
            <a:spAutoFit/>
          </a:bodyPr>
          <a:lstStyle/>
          <a:p>
            <a:r>
              <a:rPr kumimoji="1" lang="zh-TW" altLang="en-US" sz="1300" b="1">
                <a:latin typeface="微軟正黑體" panose="020B0604030504040204" pitchFamily="34" charset="-120"/>
                <a:ea typeface="微軟正黑體" panose="020B0604030504040204" pitchFamily="34" charset="-120"/>
              </a:rPr>
              <a:t>可由後方直接拖出</a:t>
            </a:r>
          </a:p>
        </p:txBody>
      </p:sp>
      <p:grpSp>
        <p:nvGrpSpPr>
          <p:cNvPr id="18" name="群組 17">
            <a:extLst>
              <a:ext uri="{FF2B5EF4-FFF2-40B4-BE49-F238E27FC236}">
                <a16:creationId xmlns:a16="http://schemas.microsoft.com/office/drawing/2014/main" id="{FD799304-3E9F-4369-9655-4EABC4A03E0F}"/>
              </a:ext>
            </a:extLst>
          </p:cNvPr>
          <p:cNvGrpSpPr/>
          <p:nvPr/>
        </p:nvGrpSpPr>
        <p:grpSpPr>
          <a:xfrm>
            <a:off x="2214808" y="2033588"/>
            <a:ext cx="2701252" cy="601118"/>
            <a:chOff x="2803108" y="1967800"/>
            <a:chExt cx="2808301" cy="582381"/>
          </a:xfrm>
        </p:grpSpPr>
        <p:pic>
          <p:nvPicPr>
            <p:cNvPr id="17" name="圖形 16">
              <a:extLst>
                <a:ext uri="{FF2B5EF4-FFF2-40B4-BE49-F238E27FC236}">
                  <a16:creationId xmlns:a16="http://schemas.microsoft.com/office/drawing/2014/main" id="{4967BA7F-8616-48AD-93D2-618AEB0E8626}"/>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2805918" y="1967800"/>
              <a:ext cx="2700765" cy="582381"/>
            </a:xfrm>
            <a:prstGeom prst="rect">
              <a:avLst/>
            </a:prstGeom>
          </p:spPr>
        </p:pic>
        <p:sp>
          <p:nvSpPr>
            <p:cNvPr id="10" name="文字方塊 9">
              <a:extLst>
                <a:ext uri="{FF2B5EF4-FFF2-40B4-BE49-F238E27FC236}">
                  <a16:creationId xmlns:a16="http://schemas.microsoft.com/office/drawing/2014/main" id="{67DF3FF5-0424-4E96-AEA1-AF6A278B0AA7}"/>
                </a:ext>
              </a:extLst>
            </p:cNvPr>
            <p:cNvSpPr txBox="1"/>
            <p:nvPr/>
          </p:nvSpPr>
          <p:spPr>
            <a:xfrm>
              <a:off x="2803108" y="2033806"/>
              <a:ext cx="2808301" cy="357820"/>
            </a:xfrm>
            <a:prstGeom prst="rect">
              <a:avLst/>
            </a:prstGeom>
            <a:noFill/>
          </p:spPr>
          <p:txBody>
            <a:bodyPr wrap="none" lIns="91440" tIns="45720" rIns="91440" bIns="45720" rtlCol="0" anchor="t">
              <a:spAutoFit/>
            </a:bodyPr>
            <a:lstStyle/>
            <a:p>
              <a:r>
                <a:rPr kumimoji="1" lang="zh-TW" altLang="en-US">
                  <a:solidFill>
                    <a:schemeClr val="bg1"/>
                  </a:solidFill>
                  <a:latin typeface="微軟正黑體"/>
                  <a:ea typeface="微軟正黑體"/>
                </a:rPr>
                <a:t>輕巧的</a:t>
              </a:r>
              <a:r>
                <a:rPr kumimoji="1" lang="en-US" altLang="zh-TW">
                  <a:solidFill>
                    <a:schemeClr val="bg1"/>
                  </a:solidFill>
                  <a:latin typeface="微軟正黑體"/>
                  <a:ea typeface="微軟正黑體"/>
                </a:rPr>
                <a:t> 2U </a:t>
              </a:r>
              <a:r>
                <a:rPr kumimoji="1" lang="zh-TW" altLang="en-US">
                  <a:solidFill>
                    <a:schemeClr val="bg1"/>
                  </a:solidFill>
                  <a:latin typeface="微軟正黑體"/>
                  <a:ea typeface="微軟正黑體"/>
                </a:rPr>
                <a:t>主機: </a:t>
              </a:r>
              <a:r>
                <a:rPr kumimoji="1" lang="en-US" altLang="zh-TW">
                  <a:solidFill>
                    <a:schemeClr val="bg1"/>
                  </a:solidFill>
                  <a:latin typeface="微軟正黑體"/>
                  <a:ea typeface="微軟正黑體"/>
                </a:rPr>
                <a:t>15.2</a:t>
              </a:r>
              <a:r>
                <a:rPr kumimoji="1" lang="zh-TW" altLang="en-US">
                  <a:solidFill>
                    <a:schemeClr val="bg1"/>
                  </a:solidFill>
                  <a:latin typeface="微軟正黑體"/>
                  <a:ea typeface="微軟正黑體"/>
                </a:rPr>
                <a:t> </a:t>
              </a:r>
              <a:r>
                <a:rPr kumimoji="1" lang="en-US" altLang="zh-TW">
                  <a:solidFill>
                    <a:schemeClr val="bg1"/>
                  </a:solidFill>
                  <a:latin typeface="微軟正黑體"/>
                  <a:ea typeface="微軟正黑體"/>
                </a:rPr>
                <a:t>kg </a:t>
              </a:r>
              <a:endParaRPr kumimoji="1" lang="zh-TW" altLang="en-US">
                <a:solidFill>
                  <a:schemeClr val="bg1"/>
                </a:solidFill>
                <a:latin typeface="微軟正黑體"/>
                <a:ea typeface="微軟正黑體"/>
              </a:endParaRPr>
            </a:p>
          </p:txBody>
        </p:sp>
      </p:grpSp>
      <p:sp>
        <p:nvSpPr>
          <p:cNvPr id="4" name="矩形: 圓角 22">
            <a:extLst>
              <a:ext uri="{FF2B5EF4-FFF2-40B4-BE49-F238E27FC236}">
                <a16:creationId xmlns:a16="http://schemas.microsoft.com/office/drawing/2014/main" id="{788D86D7-01D6-49C8-B8B9-720A3A3D799D}"/>
              </a:ext>
            </a:extLst>
          </p:cNvPr>
          <p:cNvSpPr/>
          <p:nvPr/>
        </p:nvSpPr>
        <p:spPr>
          <a:xfrm>
            <a:off x="6637508" y="2571750"/>
            <a:ext cx="899716"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TW" altLang="en-US" sz="1000">
                <a:solidFill>
                  <a:schemeClr val="bg1"/>
                </a:solidFill>
                <a:latin typeface="微軟正黑體" panose="020B0604030504040204" pitchFamily="34" charset="-120"/>
                <a:ea typeface="微軟正黑體" panose="020B0604030504040204" pitchFamily="34" charset="-120"/>
              </a:rPr>
              <a:t>主機模組</a:t>
            </a:r>
          </a:p>
        </p:txBody>
      </p:sp>
    </p:spTree>
    <p:extLst>
      <p:ext uri="{BB962C8B-B14F-4D97-AF65-F5344CB8AC3E}">
        <p14:creationId xmlns:p14="http://schemas.microsoft.com/office/powerpoint/2010/main" val="37001613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8237BA9-C46C-064E-B641-CDD06003CBD7}"/>
              </a:ext>
            </a:extLst>
          </p:cNvPr>
          <p:cNvSpPr>
            <a:spLocks noGrp="1"/>
          </p:cNvSpPr>
          <p:nvPr>
            <p:ph type="title"/>
          </p:nvPr>
        </p:nvSpPr>
        <p:spPr/>
        <p:txBody>
          <a:bodyPr/>
          <a:lstStyle/>
          <a:p>
            <a:r>
              <a:rPr kumimoji="1" lang="zh-TW" altLang="en-US"/>
              <a:t>適用頂級企業應用的高規硬體配置</a:t>
            </a:r>
          </a:p>
        </p:txBody>
      </p:sp>
      <p:grpSp>
        <p:nvGrpSpPr>
          <p:cNvPr id="34" name="群組 33">
            <a:extLst>
              <a:ext uri="{FF2B5EF4-FFF2-40B4-BE49-F238E27FC236}">
                <a16:creationId xmlns:a16="http://schemas.microsoft.com/office/drawing/2014/main" id="{F38AA486-B6A6-4FE9-89A5-724818682C8B}"/>
              </a:ext>
            </a:extLst>
          </p:cNvPr>
          <p:cNvGrpSpPr/>
          <p:nvPr/>
        </p:nvGrpSpPr>
        <p:grpSpPr>
          <a:xfrm>
            <a:off x="3436237" y="2367815"/>
            <a:ext cx="1899866" cy="1280692"/>
            <a:chOff x="3436237" y="2336978"/>
            <a:chExt cx="1993286" cy="1359998"/>
          </a:xfrm>
        </p:grpSpPr>
        <p:sp>
          <p:nvSpPr>
            <p:cNvPr id="6" name="矩形 5">
              <a:extLst>
                <a:ext uri="{FF2B5EF4-FFF2-40B4-BE49-F238E27FC236}">
                  <a16:creationId xmlns:a16="http://schemas.microsoft.com/office/drawing/2014/main" id="{856ABA02-CC75-4243-A4DC-3CAFFE13FB60}"/>
                </a:ext>
              </a:extLst>
            </p:cNvPr>
            <p:cNvSpPr/>
            <p:nvPr/>
          </p:nvSpPr>
          <p:spPr>
            <a:xfrm>
              <a:off x="4014378" y="2336980"/>
              <a:ext cx="837003" cy="1359995"/>
            </a:xfrm>
            <a:prstGeom prst="rect">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endParaRPr>
            </a:p>
          </p:txBody>
        </p:sp>
        <p:sp>
          <p:nvSpPr>
            <p:cNvPr id="7" name="矩形 6">
              <a:extLst>
                <a:ext uri="{FF2B5EF4-FFF2-40B4-BE49-F238E27FC236}">
                  <a16:creationId xmlns:a16="http://schemas.microsoft.com/office/drawing/2014/main" id="{0DDBC801-F330-6842-B665-484813182412}"/>
                </a:ext>
              </a:extLst>
            </p:cNvPr>
            <p:cNvSpPr/>
            <p:nvPr/>
          </p:nvSpPr>
          <p:spPr>
            <a:xfrm>
              <a:off x="4851381" y="2336979"/>
              <a:ext cx="578142" cy="1359997"/>
            </a:xfrm>
            <a:prstGeom prst="rect">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endParaRPr>
            </a:p>
          </p:txBody>
        </p:sp>
        <p:sp>
          <p:nvSpPr>
            <p:cNvPr id="8" name="矩形 7">
              <a:extLst>
                <a:ext uri="{FF2B5EF4-FFF2-40B4-BE49-F238E27FC236}">
                  <a16:creationId xmlns:a16="http://schemas.microsoft.com/office/drawing/2014/main" id="{71DD738B-20A1-6445-BB4C-941C23543BC8}"/>
                </a:ext>
              </a:extLst>
            </p:cNvPr>
            <p:cNvSpPr/>
            <p:nvPr/>
          </p:nvSpPr>
          <p:spPr>
            <a:xfrm>
              <a:off x="3436237" y="2336978"/>
              <a:ext cx="578142" cy="1359997"/>
            </a:xfrm>
            <a:prstGeom prst="rect">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endParaRPr>
            </a:p>
          </p:txBody>
        </p:sp>
      </p:grpSp>
      <p:sp>
        <p:nvSpPr>
          <p:cNvPr id="10" name="矩形 9">
            <a:extLst>
              <a:ext uri="{FF2B5EF4-FFF2-40B4-BE49-F238E27FC236}">
                <a16:creationId xmlns:a16="http://schemas.microsoft.com/office/drawing/2014/main" id="{74B4A592-7359-0248-B63F-C86FF30F6F4A}"/>
              </a:ext>
            </a:extLst>
          </p:cNvPr>
          <p:cNvSpPr/>
          <p:nvPr/>
        </p:nvSpPr>
        <p:spPr>
          <a:xfrm>
            <a:off x="2821858" y="1780673"/>
            <a:ext cx="3421438" cy="276995"/>
          </a:xfrm>
          <a:prstGeom prst="rect">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endParaRPr>
          </a:p>
        </p:txBody>
      </p:sp>
      <p:sp>
        <p:nvSpPr>
          <p:cNvPr id="11" name="矩形 10">
            <a:extLst>
              <a:ext uri="{FF2B5EF4-FFF2-40B4-BE49-F238E27FC236}">
                <a16:creationId xmlns:a16="http://schemas.microsoft.com/office/drawing/2014/main" id="{3F90AFAB-6955-A944-9730-6D90F5320DB6}"/>
              </a:ext>
            </a:extLst>
          </p:cNvPr>
          <p:cNvSpPr/>
          <p:nvPr/>
        </p:nvSpPr>
        <p:spPr>
          <a:xfrm>
            <a:off x="5506999" y="3428694"/>
            <a:ext cx="633613" cy="696192"/>
          </a:xfrm>
          <a:prstGeom prst="rect">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endParaRPr>
          </a:p>
        </p:txBody>
      </p:sp>
      <p:sp>
        <p:nvSpPr>
          <p:cNvPr id="12" name="矩形 11">
            <a:extLst>
              <a:ext uri="{FF2B5EF4-FFF2-40B4-BE49-F238E27FC236}">
                <a16:creationId xmlns:a16="http://schemas.microsoft.com/office/drawing/2014/main" id="{C1BDD205-F88F-DD47-A854-06C8A19A32FF}"/>
              </a:ext>
            </a:extLst>
          </p:cNvPr>
          <p:cNvSpPr/>
          <p:nvPr/>
        </p:nvSpPr>
        <p:spPr>
          <a:xfrm>
            <a:off x="2885190" y="3378574"/>
            <a:ext cx="378622" cy="1100932"/>
          </a:xfrm>
          <a:prstGeom prst="rect">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endParaRPr>
          </a:p>
        </p:txBody>
      </p:sp>
      <p:sp>
        <p:nvSpPr>
          <p:cNvPr id="13" name="文字方塊 12">
            <a:extLst>
              <a:ext uri="{FF2B5EF4-FFF2-40B4-BE49-F238E27FC236}">
                <a16:creationId xmlns:a16="http://schemas.microsoft.com/office/drawing/2014/main" id="{0003D7F6-570B-BF4E-86A0-57ECF349B33C}"/>
              </a:ext>
            </a:extLst>
          </p:cNvPr>
          <p:cNvSpPr txBox="1"/>
          <p:nvPr/>
        </p:nvSpPr>
        <p:spPr>
          <a:xfrm>
            <a:off x="102760" y="3397189"/>
            <a:ext cx="2190890" cy="1600438"/>
          </a:xfrm>
          <a:prstGeom prst="rect">
            <a:avLst/>
          </a:prstGeom>
          <a:noFill/>
          <a:ln>
            <a:noFill/>
          </a:ln>
        </p:spPr>
        <p:txBody>
          <a:bodyPr wrap="square" rtlCol="0">
            <a:spAutoFit/>
          </a:bodyPr>
          <a:lstStyle/>
          <a:p>
            <a:r>
              <a:rPr kumimoji="1" lang="en-US" altLang="zh-TW" sz="1400" b="1">
                <a:latin typeface="微軟正黑體" panose="020B0604030504040204" pitchFamily="34" charset="-120"/>
                <a:ea typeface="微軟正黑體" panose="020B0604030504040204" pitchFamily="34" charset="-120"/>
              </a:rPr>
              <a:t>PCIe Gen4 </a:t>
            </a:r>
            <a:r>
              <a:rPr kumimoji="1" lang="zh-TW" altLang="en-US" sz="1400" b="1">
                <a:latin typeface="微軟正黑體" panose="020B0604030504040204" pitchFamily="34" charset="-120"/>
                <a:ea typeface="微軟正黑體" panose="020B0604030504040204" pitchFamily="34" charset="-120"/>
              </a:rPr>
              <a:t>插槽</a:t>
            </a:r>
            <a:endParaRPr kumimoji="1" lang="en-US" altLang="zh-TW" sz="1400" b="1">
              <a:latin typeface="微軟正黑體" panose="020B0604030504040204" pitchFamily="34" charset="-120"/>
              <a:ea typeface="微軟正黑體" panose="020B0604030504040204" pitchFamily="34" charset="-120"/>
            </a:endParaRPr>
          </a:p>
          <a:p>
            <a:pPr marL="87313" indent="-87313">
              <a:buFont typeface="Arial" panose="020B0604020202020204" pitchFamily="34" charset="0"/>
              <a:buChar char="•"/>
            </a:pPr>
            <a:r>
              <a:rPr kumimoji="1" lang="zh-TW" altLang="en-US" sz="1200">
                <a:latin typeface="微軟正黑體" panose="020B0604030504040204" pitchFamily="34" charset="-120"/>
                <a:ea typeface="微軟正黑體" panose="020B0604030504040204" pitchFamily="34" charset="-120"/>
              </a:rPr>
              <a:t>兩個插槽預安裝一張或兩張雙埠</a:t>
            </a:r>
            <a:r>
              <a:rPr kumimoji="1" lang="en-US" altLang="zh-TW" sz="1200">
                <a:latin typeface="微軟正黑體" panose="020B0604030504040204" pitchFamily="34" charset="-120"/>
                <a:ea typeface="微軟正黑體" panose="020B0604030504040204" pitchFamily="34" charset="-120"/>
              </a:rPr>
              <a:t> SFP28 </a:t>
            </a:r>
            <a:r>
              <a:rPr kumimoji="1" lang="zh-TW" altLang="en-US" sz="1200">
                <a:latin typeface="微軟正黑體" panose="020B0604030504040204" pitchFamily="34" charset="-120"/>
                <a:ea typeface="微軟正黑體" panose="020B0604030504040204" pitchFamily="34" charset="-120"/>
              </a:rPr>
              <a:t>介面</a:t>
            </a:r>
            <a:r>
              <a:rPr kumimoji="1" lang="en-US" altLang="zh-TW" sz="1200">
                <a:latin typeface="微軟正黑體" panose="020B0604030504040204" pitchFamily="34" charset="-120"/>
                <a:ea typeface="微軟正黑體" panose="020B0604030504040204" pitchFamily="34" charset="-120"/>
              </a:rPr>
              <a:t>25GbE </a:t>
            </a:r>
            <a:r>
              <a:rPr kumimoji="1" lang="en-US" altLang="zh-TW" sz="1200" err="1">
                <a:latin typeface="微軟正黑體" panose="020B0604030504040204" pitchFamily="34" charset="-120"/>
                <a:ea typeface="微軟正黑體" panose="020B0604030504040204" pitchFamily="34" charset="-120"/>
              </a:rPr>
              <a:t>SmartNIC</a:t>
            </a:r>
            <a:r>
              <a:rPr kumimoji="1" lang="en-US" altLang="zh-TW" sz="1200">
                <a:latin typeface="微軟正黑體" panose="020B0604030504040204" pitchFamily="34" charset="-120"/>
                <a:ea typeface="微軟正黑體" panose="020B0604030504040204" pitchFamily="34" charset="-120"/>
              </a:rPr>
              <a:t> </a:t>
            </a:r>
            <a:r>
              <a:rPr kumimoji="1" lang="zh-TW" altLang="en-US" sz="1200">
                <a:latin typeface="微軟正黑體" panose="020B0604030504040204" pitchFamily="34" charset="-120"/>
                <a:ea typeface="微軟正黑體" panose="020B0604030504040204" pitchFamily="34" charset="-120"/>
              </a:rPr>
              <a:t>網卡</a:t>
            </a:r>
            <a:endParaRPr kumimoji="1" lang="en-US" altLang="zh-TW" sz="1200">
              <a:latin typeface="微軟正黑體" panose="020B0604030504040204" pitchFamily="34" charset="-120"/>
              <a:ea typeface="微軟正黑體" panose="020B0604030504040204" pitchFamily="34" charset="-120"/>
            </a:endParaRPr>
          </a:p>
          <a:p>
            <a:pPr marL="90488" indent="-90488">
              <a:buFont typeface="Arial" panose="020B0604020202020204" pitchFamily="34" charset="0"/>
              <a:buChar char="•"/>
            </a:pPr>
            <a:r>
              <a:rPr kumimoji="1" lang="en-US" altLang="zh-TW" sz="1200">
                <a:latin typeface="微軟正黑體" panose="020B0604030504040204" pitchFamily="34" charset="-120"/>
                <a:ea typeface="微軟正黑體" panose="020B0604030504040204" pitchFamily="34" charset="-120"/>
              </a:rPr>
              <a:t>Slot #4: PCIe Gen4 x8</a:t>
            </a:r>
          </a:p>
          <a:p>
            <a:pPr marL="90488" indent="-90488">
              <a:buFont typeface="Arial" panose="020B0604020202020204" pitchFamily="34" charset="0"/>
              <a:buChar char="•"/>
            </a:pPr>
            <a:r>
              <a:rPr kumimoji="1" lang="en-US" altLang="zh-TW" sz="1200">
                <a:latin typeface="微軟正黑體" panose="020B0604030504040204" pitchFamily="34" charset="-120"/>
                <a:ea typeface="微軟正黑體" panose="020B0604030504040204" pitchFamily="34" charset="-120"/>
              </a:rPr>
              <a:t>Slot #5: PCIe Gen4 x8 or Gen4 x16 (slot #4 </a:t>
            </a:r>
            <a:r>
              <a:rPr kumimoji="1" lang="zh-TW" altLang="en-US" sz="1200">
                <a:latin typeface="微軟正黑體" panose="020B0604030504040204" pitchFamily="34" charset="-120"/>
                <a:ea typeface="微軟正黑體" panose="020B0604030504040204" pitchFamily="34" charset="-120"/>
              </a:rPr>
              <a:t>不被佔用時</a:t>
            </a:r>
            <a:r>
              <a:rPr kumimoji="1" lang="en-US" altLang="zh-TW" sz="1200">
                <a:latin typeface="微軟正黑體" panose="020B0604030504040204" pitchFamily="34" charset="-120"/>
                <a:ea typeface="微軟正黑體" panose="020B0604030504040204" pitchFamily="34" charset="-120"/>
              </a:rPr>
              <a:t>)</a:t>
            </a:r>
          </a:p>
        </p:txBody>
      </p:sp>
      <p:sp>
        <p:nvSpPr>
          <p:cNvPr id="21" name="文字方塊 20">
            <a:extLst>
              <a:ext uri="{FF2B5EF4-FFF2-40B4-BE49-F238E27FC236}">
                <a16:creationId xmlns:a16="http://schemas.microsoft.com/office/drawing/2014/main" id="{C06E04B3-351E-0D43-8968-23DAEB2C7FBA}"/>
              </a:ext>
            </a:extLst>
          </p:cNvPr>
          <p:cNvSpPr txBox="1"/>
          <p:nvPr/>
        </p:nvSpPr>
        <p:spPr>
          <a:xfrm>
            <a:off x="6715364" y="1797711"/>
            <a:ext cx="1873192" cy="523220"/>
          </a:xfrm>
          <a:prstGeom prst="rect">
            <a:avLst/>
          </a:prstGeom>
          <a:noFill/>
          <a:ln>
            <a:noFill/>
          </a:ln>
        </p:spPr>
        <p:txBody>
          <a:bodyPr wrap="square" rtlCol="0">
            <a:spAutoFit/>
          </a:bodyPr>
          <a:lstStyle/>
          <a:p>
            <a:r>
              <a:rPr kumimoji="1" lang="en-US" altLang="zh-TW" sz="1400" b="1">
                <a:latin typeface="微軟正黑體" panose="020B0604030504040204" pitchFamily="34" charset="-120"/>
                <a:ea typeface="微軟正黑體" panose="020B0604030504040204" pitchFamily="34" charset="-120"/>
              </a:rPr>
              <a:t>4 x 17000 RPM </a:t>
            </a:r>
            <a:r>
              <a:rPr kumimoji="1" lang="zh-TW" altLang="en-US" sz="1400" b="1">
                <a:latin typeface="微軟正黑體" panose="020B0604030504040204" pitchFamily="34" charset="-120"/>
                <a:ea typeface="微軟正黑體" panose="020B0604030504040204" pitchFamily="34" charset="-120"/>
              </a:rPr>
              <a:t>高效率系統散熱風扇</a:t>
            </a:r>
          </a:p>
        </p:txBody>
      </p:sp>
      <p:sp>
        <p:nvSpPr>
          <p:cNvPr id="22" name="文字方塊 21">
            <a:extLst>
              <a:ext uri="{FF2B5EF4-FFF2-40B4-BE49-F238E27FC236}">
                <a16:creationId xmlns:a16="http://schemas.microsoft.com/office/drawing/2014/main" id="{C2A21268-0DCB-1940-AF74-FC85D1D49BA8}"/>
              </a:ext>
            </a:extLst>
          </p:cNvPr>
          <p:cNvSpPr txBox="1"/>
          <p:nvPr/>
        </p:nvSpPr>
        <p:spPr>
          <a:xfrm>
            <a:off x="133544" y="1688015"/>
            <a:ext cx="2157359" cy="1046440"/>
          </a:xfrm>
          <a:prstGeom prst="rect">
            <a:avLst/>
          </a:prstGeom>
          <a:noFill/>
          <a:ln>
            <a:noFill/>
          </a:ln>
        </p:spPr>
        <p:txBody>
          <a:bodyPr wrap="square" rtlCol="0">
            <a:spAutoFit/>
          </a:bodyPr>
          <a:lstStyle/>
          <a:p>
            <a:r>
              <a:rPr kumimoji="1" lang="en-US" altLang="zh-TW" sz="1400" b="1">
                <a:latin typeface="微軟正黑體" panose="020B0604030504040204" pitchFamily="34" charset="-120"/>
                <a:ea typeface="微軟正黑體" panose="020B0604030504040204" pitchFamily="34" charset="-120"/>
              </a:rPr>
              <a:t>AMD EPYC CPU</a:t>
            </a:r>
          </a:p>
          <a:p>
            <a:pPr marL="87313" indent="-87313">
              <a:buFont typeface="Arial" panose="020B0604020202020204" pitchFamily="34" charset="0"/>
              <a:buChar char="•"/>
            </a:pPr>
            <a:r>
              <a:rPr kumimoji="1" lang="en-US" altLang="zh-TW" sz="1200">
                <a:latin typeface="微軟正黑體" panose="020B0604030504040204" pitchFamily="34" charset="-120"/>
                <a:ea typeface="微軟正黑體" panose="020B0604030504040204" pitchFamily="34" charset="-120"/>
              </a:rPr>
              <a:t>EPYC 7302P 16C/32T 3.0 GHz (Max. 3.3GHz)</a:t>
            </a:r>
          </a:p>
          <a:p>
            <a:pPr marL="87313" indent="-87313">
              <a:buFont typeface="Arial" panose="020B0604020202020204" pitchFamily="34" charset="0"/>
              <a:buChar char="•"/>
            </a:pPr>
            <a:r>
              <a:rPr kumimoji="1" lang="en-US" altLang="zh-TW" sz="1200">
                <a:latin typeface="微軟正黑體" panose="020B0604030504040204" pitchFamily="34" charset="-120"/>
                <a:ea typeface="微軟正黑體" panose="020B0604030504040204" pitchFamily="34" charset="-120"/>
              </a:rPr>
              <a:t>EPYC 7232P 8C/16T 3.1 GHz (Max. 3.2 GHz)</a:t>
            </a:r>
            <a:endParaRPr kumimoji="1" lang="zh-TW" altLang="en-US" sz="1200">
              <a:latin typeface="微軟正黑體" panose="020B0604030504040204" pitchFamily="34" charset="-120"/>
              <a:ea typeface="微軟正黑體" panose="020B0604030504040204" pitchFamily="34" charset="-120"/>
            </a:endParaRPr>
          </a:p>
        </p:txBody>
      </p:sp>
      <p:sp>
        <p:nvSpPr>
          <p:cNvPr id="23" name="文字方塊 22">
            <a:extLst>
              <a:ext uri="{FF2B5EF4-FFF2-40B4-BE49-F238E27FC236}">
                <a16:creationId xmlns:a16="http://schemas.microsoft.com/office/drawing/2014/main" id="{687CF8D8-8D19-F942-80E4-11F4FF53D03B}"/>
              </a:ext>
            </a:extLst>
          </p:cNvPr>
          <p:cNvSpPr txBox="1"/>
          <p:nvPr/>
        </p:nvSpPr>
        <p:spPr>
          <a:xfrm>
            <a:off x="6715364" y="3587539"/>
            <a:ext cx="2335767" cy="1046440"/>
          </a:xfrm>
          <a:prstGeom prst="rect">
            <a:avLst/>
          </a:prstGeom>
          <a:noFill/>
          <a:ln>
            <a:noFill/>
          </a:ln>
        </p:spPr>
        <p:txBody>
          <a:bodyPr wrap="square" rtlCol="0">
            <a:spAutoFit/>
          </a:bodyPr>
          <a:lstStyle/>
          <a:p>
            <a:r>
              <a:rPr kumimoji="1" lang="en-US" altLang="zh-TW" sz="1400" b="1">
                <a:latin typeface="微軟正黑體" panose="020B0604030504040204" pitchFamily="34" charset="-120"/>
                <a:ea typeface="微軟正黑體" panose="020B0604030504040204" pitchFamily="34" charset="-120"/>
              </a:rPr>
              <a:t>PCIe Gen4 </a:t>
            </a:r>
            <a:r>
              <a:rPr kumimoji="1" lang="zh-TW" altLang="en-US" sz="1400" b="1">
                <a:latin typeface="微軟正黑體" panose="020B0604030504040204" pitchFamily="34" charset="-120"/>
                <a:ea typeface="微軟正黑體" panose="020B0604030504040204" pitchFamily="34" charset="-120"/>
              </a:rPr>
              <a:t>插槽</a:t>
            </a:r>
            <a:endParaRPr kumimoji="1" lang="en-US" altLang="zh-TW" sz="1400" b="1">
              <a:latin typeface="微軟正黑體" panose="020B0604030504040204" pitchFamily="34" charset="-120"/>
              <a:ea typeface="微軟正黑體" panose="020B0604030504040204" pitchFamily="34" charset="-120"/>
            </a:endParaRPr>
          </a:p>
          <a:p>
            <a:pPr marL="90488" indent="-90488">
              <a:buFont typeface="Arial" panose="020B0604020202020204" pitchFamily="34" charset="0"/>
              <a:buChar char="•"/>
            </a:pPr>
            <a:r>
              <a:rPr kumimoji="1" lang="en-US" altLang="zh-TW" sz="1200">
                <a:latin typeface="微軟正黑體" panose="020B0604030504040204" pitchFamily="34" charset="-120"/>
                <a:ea typeface="微軟正黑體" panose="020B0604030504040204" pitchFamily="34" charset="-120"/>
              </a:rPr>
              <a:t>Slot #1: PCIe Gen4 x4</a:t>
            </a:r>
          </a:p>
          <a:p>
            <a:pPr marL="90488" indent="-90488">
              <a:buFont typeface="Arial" panose="020B0604020202020204" pitchFamily="34" charset="0"/>
              <a:buChar char="•"/>
            </a:pPr>
            <a:r>
              <a:rPr kumimoji="1" lang="en-US" altLang="zh-TW" sz="1200">
                <a:latin typeface="微軟正黑體" panose="020B0604030504040204" pitchFamily="34" charset="-120"/>
                <a:ea typeface="微軟正黑體" panose="020B0604030504040204" pitchFamily="34" charset="-120"/>
              </a:rPr>
              <a:t>Slot #2: PCIe Gen4 x4 or Gen4 x8  (slot #1 </a:t>
            </a:r>
            <a:r>
              <a:rPr kumimoji="1" lang="zh-TW" altLang="en-US" sz="1200">
                <a:latin typeface="微軟正黑體" panose="020B0604030504040204" pitchFamily="34" charset="-120"/>
                <a:ea typeface="微軟正黑體" panose="020B0604030504040204" pitchFamily="34" charset="-120"/>
              </a:rPr>
              <a:t>不被佔用時</a:t>
            </a:r>
            <a:r>
              <a:rPr kumimoji="1" lang="en-US" altLang="zh-TW" sz="1200">
                <a:latin typeface="微軟正黑體" panose="020B0604030504040204" pitchFamily="34" charset="-120"/>
                <a:ea typeface="微軟正黑體" panose="020B0604030504040204" pitchFamily="34" charset="-120"/>
              </a:rPr>
              <a:t>)</a:t>
            </a:r>
          </a:p>
          <a:p>
            <a:pPr marL="90488" indent="-90488">
              <a:buFont typeface="Arial" panose="020B0604020202020204" pitchFamily="34" charset="0"/>
              <a:buChar char="•"/>
            </a:pPr>
            <a:r>
              <a:rPr kumimoji="1" lang="en-US" altLang="zh-TW" sz="1200">
                <a:latin typeface="微軟正黑體" panose="020B0604030504040204" pitchFamily="34" charset="-120"/>
                <a:ea typeface="微軟正黑體" panose="020B0604030504040204" pitchFamily="34" charset="-120"/>
              </a:rPr>
              <a:t>Slot #3: PCIe Gen4 x4</a:t>
            </a:r>
            <a:endParaRPr kumimoji="1" lang="zh-TW" altLang="en-US" sz="1400">
              <a:latin typeface="微軟正黑體" panose="020B0604030504040204" pitchFamily="34" charset="-120"/>
              <a:ea typeface="微軟正黑體" panose="020B0604030504040204" pitchFamily="34" charset="-120"/>
            </a:endParaRPr>
          </a:p>
        </p:txBody>
      </p:sp>
      <p:sp>
        <p:nvSpPr>
          <p:cNvPr id="24" name="文字方塊 23">
            <a:extLst>
              <a:ext uri="{FF2B5EF4-FFF2-40B4-BE49-F238E27FC236}">
                <a16:creationId xmlns:a16="http://schemas.microsoft.com/office/drawing/2014/main" id="{612D372D-7897-B947-BD21-6E0BCCAC9EA5}"/>
              </a:ext>
            </a:extLst>
          </p:cNvPr>
          <p:cNvSpPr txBox="1"/>
          <p:nvPr/>
        </p:nvSpPr>
        <p:spPr>
          <a:xfrm>
            <a:off x="6706791" y="2818403"/>
            <a:ext cx="2270954" cy="523220"/>
          </a:xfrm>
          <a:prstGeom prst="rect">
            <a:avLst/>
          </a:prstGeom>
          <a:noFill/>
          <a:ln>
            <a:noFill/>
          </a:ln>
        </p:spPr>
        <p:txBody>
          <a:bodyPr wrap="square" rtlCol="0">
            <a:spAutoFit/>
          </a:bodyPr>
          <a:lstStyle/>
          <a:p>
            <a:r>
              <a:rPr kumimoji="1" lang="en-US" altLang="zh-TW" sz="1400" b="1">
                <a:latin typeface="微軟正黑體" panose="020B0604030504040204" pitchFamily="34" charset="-120"/>
                <a:ea typeface="微軟正黑體" panose="020B0604030504040204" pitchFamily="34" charset="-120"/>
              </a:rPr>
              <a:t>16 x DDR 4 </a:t>
            </a:r>
            <a:r>
              <a:rPr kumimoji="1" lang="zh-TW" altLang="en-US" sz="1400" b="1">
                <a:latin typeface="微軟正黑體" panose="020B0604030504040204" pitchFamily="34" charset="-120"/>
                <a:ea typeface="微軟正黑體" panose="020B0604030504040204" pitchFamily="34" charset="-120"/>
              </a:rPr>
              <a:t>八通道</a:t>
            </a:r>
            <a:r>
              <a:rPr kumimoji="1" lang="en-US" altLang="zh-TW" sz="1400" b="1">
                <a:latin typeface="微軟正黑體" panose="020B0604030504040204" pitchFamily="34" charset="-120"/>
                <a:ea typeface="微軟正黑體" panose="020B0604030504040204" pitchFamily="34" charset="-120"/>
              </a:rPr>
              <a:t> ECC </a:t>
            </a:r>
          </a:p>
          <a:p>
            <a:r>
              <a:rPr kumimoji="1" lang="zh-TW" altLang="en-US" sz="1400" b="1">
                <a:latin typeface="微軟正黑體" panose="020B0604030504040204" pitchFamily="34" charset="-120"/>
                <a:ea typeface="微軟正黑體" panose="020B0604030504040204" pitchFamily="34" charset="-120"/>
              </a:rPr>
              <a:t>記憶體插槽</a:t>
            </a:r>
            <a:endParaRPr kumimoji="1" lang="en-US" altLang="zh-TW" sz="1400" b="1">
              <a:latin typeface="微軟正黑體" panose="020B0604030504040204" pitchFamily="34" charset="-120"/>
              <a:ea typeface="微軟正黑體" panose="020B0604030504040204" pitchFamily="34" charset="-120"/>
            </a:endParaRPr>
          </a:p>
        </p:txBody>
      </p:sp>
      <p:cxnSp>
        <p:nvCxnSpPr>
          <p:cNvPr id="27" name="直線單箭頭接點 26">
            <a:extLst>
              <a:ext uri="{FF2B5EF4-FFF2-40B4-BE49-F238E27FC236}">
                <a16:creationId xmlns:a16="http://schemas.microsoft.com/office/drawing/2014/main" id="{80A9C3CC-EDA9-431C-AE8E-434A4D784A1C}"/>
              </a:ext>
            </a:extLst>
          </p:cNvPr>
          <p:cNvCxnSpPr>
            <a:cxnSpLocks/>
            <a:stCxn id="10" idx="3"/>
          </p:cNvCxnSpPr>
          <p:nvPr/>
        </p:nvCxnSpPr>
        <p:spPr>
          <a:xfrm>
            <a:off x="6243296" y="1919171"/>
            <a:ext cx="544107" cy="0"/>
          </a:xfrm>
          <a:prstGeom prst="straightConnector1">
            <a:avLst/>
          </a:prstGeom>
          <a:ln w="38100">
            <a:solidFill>
              <a:srgbClr val="FF660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接點: 肘形 38">
            <a:extLst>
              <a:ext uri="{FF2B5EF4-FFF2-40B4-BE49-F238E27FC236}">
                <a16:creationId xmlns:a16="http://schemas.microsoft.com/office/drawing/2014/main" id="{78B2FE7B-E52A-46C7-8D29-7E4E0C49A345}"/>
              </a:ext>
            </a:extLst>
          </p:cNvPr>
          <p:cNvCxnSpPr>
            <a:cxnSpLocks/>
          </p:cNvCxnSpPr>
          <p:nvPr/>
        </p:nvCxnSpPr>
        <p:spPr>
          <a:xfrm rot="10800000">
            <a:off x="2161310" y="2184517"/>
            <a:ext cx="2224861" cy="183301"/>
          </a:xfrm>
          <a:prstGeom prst="bentConnector3">
            <a:avLst>
              <a:gd name="adj1" fmla="val 50000"/>
            </a:avLst>
          </a:prstGeom>
          <a:ln w="38100">
            <a:solidFill>
              <a:srgbClr val="FF66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直線單箭頭接點 47">
            <a:extLst>
              <a:ext uri="{FF2B5EF4-FFF2-40B4-BE49-F238E27FC236}">
                <a16:creationId xmlns:a16="http://schemas.microsoft.com/office/drawing/2014/main" id="{DCB20222-FF08-4B9B-BDE6-55AD6EEA830A}"/>
              </a:ext>
            </a:extLst>
          </p:cNvPr>
          <p:cNvCxnSpPr>
            <a:cxnSpLocks/>
          </p:cNvCxnSpPr>
          <p:nvPr/>
        </p:nvCxnSpPr>
        <p:spPr>
          <a:xfrm>
            <a:off x="5336102" y="2956902"/>
            <a:ext cx="1314955" cy="0"/>
          </a:xfrm>
          <a:prstGeom prst="straightConnector1">
            <a:avLst/>
          </a:prstGeom>
          <a:ln w="38100">
            <a:solidFill>
              <a:srgbClr val="FF6600"/>
            </a:solidFill>
            <a:tailEnd type="triangle"/>
          </a:ln>
        </p:spPr>
        <p:style>
          <a:lnRef idx="1">
            <a:schemeClr val="accent1"/>
          </a:lnRef>
          <a:fillRef idx="0">
            <a:schemeClr val="accent1"/>
          </a:fillRef>
          <a:effectRef idx="0">
            <a:schemeClr val="accent1"/>
          </a:effectRef>
          <a:fontRef idx="minor">
            <a:schemeClr val="tx1"/>
          </a:fontRef>
        </p:style>
      </p:cxnSp>
      <p:cxnSp>
        <p:nvCxnSpPr>
          <p:cNvPr id="51" name="直線單箭頭接點 50">
            <a:extLst>
              <a:ext uri="{FF2B5EF4-FFF2-40B4-BE49-F238E27FC236}">
                <a16:creationId xmlns:a16="http://schemas.microsoft.com/office/drawing/2014/main" id="{47D25230-D5A0-46AC-A1A8-AD07699268E2}"/>
              </a:ext>
            </a:extLst>
          </p:cNvPr>
          <p:cNvCxnSpPr>
            <a:cxnSpLocks/>
          </p:cNvCxnSpPr>
          <p:nvPr/>
        </p:nvCxnSpPr>
        <p:spPr>
          <a:xfrm>
            <a:off x="6140612" y="3798134"/>
            <a:ext cx="566179" cy="0"/>
          </a:xfrm>
          <a:prstGeom prst="straightConnector1">
            <a:avLst/>
          </a:prstGeom>
          <a:ln w="38100">
            <a:solidFill>
              <a:srgbClr val="FF6600"/>
            </a:solidFill>
            <a:tailEnd type="triangle"/>
          </a:ln>
        </p:spPr>
        <p:style>
          <a:lnRef idx="1">
            <a:schemeClr val="accent1"/>
          </a:lnRef>
          <a:fillRef idx="0">
            <a:schemeClr val="accent1"/>
          </a:fillRef>
          <a:effectRef idx="0">
            <a:schemeClr val="accent1"/>
          </a:effectRef>
          <a:fontRef idx="minor">
            <a:schemeClr val="tx1"/>
          </a:fontRef>
        </p:style>
      </p:cxnSp>
      <p:cxnSp>
        <p:nvCxnSpPr>
          <p:cNvPr id="63" name="直線單箭頭接點 62">
            <a:extLst>
              <a:ext uri="{FF2B5EF4-FFF2-40B4-BE49-F238E27FC236}">
                <a16:creationId xmlns:a16="http://schemas.microsoft.com/office/drawing/2014/main" id="{467E90C3-3E94-4B06-B358-DA78D0E9773C}"/>
              </a:ext>
            </a:extLst>
          </p:cNvPr>
          <p:cNvCxnSpPr>
            <a:cxnSpLocks/>
          </p:cNvCxnSpPr>
          <p:nvPr/>
        </p:nvCxnSpPr>
        <p:spPr>
          <a:xfrm flipH="1">
            <a:off x="2283759" y="3914485"/>
            <a:ext cx="601431" cy="0"/>
          </a:xfrm>
          <a:prstGeom prst="straightConnector1">
            <a:avLst/>
          </a:prstGeom>
          <a:ln w="38100">
            <a:solidFill>
              <a:srgbClr val="FF6600"/>
            </a:solidFill>
            <a:tailEnd type="triangle"/>
          </a:ln>
        </p:spPr>
        <p:style>
          <a:lnRef idx="1">
            <a:schemeClr val="accent1"/>
          </a:lnRef>
          <a:fillRef idx="0">
            <a:schemeClr val="accent1"/>
          </a:fillRef>
          <a:effectRef idx="0">
            <a:schemeClr val="accent1"/>
          </a:effectRef>
          <a:fontRef idx="minor">
            <a:schemeClr val="tx1"/>
          </a:fontRef>
        </p:style>
      </p:cxnSp>
      <p:pic>
        <p:nvPicPr>
          <p:cNvPr id="3" name="圖形 2">
            <a:extLst>
              <a:ext uri="{FF2B5EF4-FFF2-40B4-BE49-F238E27FC236}">
                <a16:creationId xmlns:a16="http://schemas.microsoft.com/office/drawing/2014/main" id="{2EA2958D-05CC-4E49-943D-3CC76BAA6957}"/>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3604260" y="2894579"/>
            <a:ext cx="197873" cy="197873"/>
          </a:xfrm>
          <a:prstGeom prst="rect">
            <a:avLst/>
          </a:prstGeom>
        </p:spPr>
      </p:pic>
      <p:pic>
        <p:nvPicPr>
          <p:cNvPr id="4" name="圖形 3">
            <a:extLst>
              <a:ext uri="{FF2B5EF4-FFF2-40B4-BE49-F238E27FC236}">
                <a16:creationId xmlns:a16="http://schemas.microsoft.com/office/drawing/2014/main" id="{9F993843-A0A6-4919-806F-2CA8F71A1F29}"/>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986069" y="2920528"/>
            <a:ext cx="197873" cy="197873"/>
          </a:xfrm>
          <a:prstGeom prst="rect">
            <a:avLst/>
          </a:prstGeom>
        </p:spPr>
      </p:pic>
      <p:pic>
        <p:nvPicPr>
          <p:cNvPr id="29" name="圖形 28">
            <a:extLst>
              <a:ext uri="{FF2B5EF4-FFF2-40B4-BE49-F238E27FC236}">
                <a16:creationId xmlns:a16="http://schemas.microsoft.com/office/drawing/2014/main" id="{023359D9-4019-411E-A687-A6E5370D59CD}"/>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815391" y="2621903"/>
            <a:ext cx="197873" cy="197873"/>
          </a:xfrm>
          <a:prstGeom prst="rect">
            <a:avLst/>
          </a:prstGeom>
        </p:spPr>
      </p:pic>
      <p:pic>
        <p:nvPicPr>
          <p:cNvPr id="30" name="圖形 29">
            <a:extLst>
              <a:ext uri="{FF2B5EF4-FFF2-40B4-BE49-F238E27FC236}">
                <a16:creationId xmlns:a16="http://schemas.microsoft.com/office/drawing/2014/main" id="{0FD6EDB6-17D1-4493-8F33-05AA1886B569}"/>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7105349" y="2621903"/>
            <a:ext cx="197873" cy="197873"/>
          </a:xfrm>
          <a:prstGeom prst="rect">
            <a:avLst/>
          </a:prstGeom>
        </p:spPr>
      </p:pic>
      <p:sp>
        <p:nvSpPr>
          <p:cNvPr id="25" name="矩形: 圓角 22">
            <a:extLst>
              <a:ext uri="{FF2B5EF4-FFF2-40B4-BE49-F238E27FC236}">
                <a16:creationId xmlns:a16="http://schemas.microsoft.com/office/drawing/2014/main" id="{612BBE59-DC83-5245-9AA1-FF5A8368BA3A}"/>
              </a:ext>
            </a:extLst>
          </p:cNvPr>
          <p:cNvSpPr/>
          <p:nvPr/>
        </p:nvSpPr>
        <p:spPr>
          <a:xfrm>
            <a:off x="5970548" y="4494326"/>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微軟正黑體" panose="020B0604030504040204" pitchFamily="34" charset="-120"/>
                <a:ea typeface="微軟正黑體" panose="020B0604030504040204" pitchFamily="34" charset="-120"/>
              </a:rPr>
              <a:t>Slot 1</a:t>
            </a:r>
          </a:p>
        </p:txBody>
      </p:sp>
      <p:sp>
        <p:nvSpPr>
          <p:cNvPr id="31" name="矩形: 圓角 22">
            <a:extLst>
              <a:ext uri="{FF2B5EF4-FFF2-40B4-BE49-F238E27FC236}">
                <a16:creationId xmlns:a16="http://schemas.microsoft.com/office/drawing/2014/main" id="{CE81C0FB-5174-D94A-A630-16594A6C1188}"/>
              </a:ext>
            </a:extLst>
          </p:cNvPr>
          <p:cNvSpPr/>
          <p:nvPr/>
        </p:nvSpPr>
        <p:spPr>
          <a:xfrm>
            <a:off x="5598140" y="4494326"/>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微軟正黑體" panose="020B0604030504040204" pitchFamily="34" charset="-120"/>
                <a:ea typeface="微軟正黑體" panose="020B0604030504040204" pitchFamily="34" charset="-120"/>
              </a:rPr>
              <a:t>Slot 2</a:t>
            </a:r>
          </a:p>
        </p:txBody>
      </p:sp>
      <p:sp>
        <p:nvSpPr>
          <p:cNvPr id="32" name="矩形: 圓角 22">
            <a:extLst>
              <a:ext uri="{FF2B5EF4-FFF2-40B4-BE49-F238E27FC236}">
                <a16:creationId xmlns:a16="http://schemas.microsoft.com/office/drawing/2014/main" id="{B637B7DB-8F73-DF44-BA2A-4DDAC370EF64}"/>
              </a:ext>
            </a:extLst>
          </p:cNvPr>
          <p:cNvSpPr/>
          <p:nvPr/>
        </p:nvSpPr>
        <p:spPr>
          <a:xfrm>
            <a:off x="5215721" y="4494326"/>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微軟正黑體" panose="020B0604030504040204" pitchFamily="34" charset="-120"/>
                <a:ea typeface="微軟正黑體" panose="020B0604030504040204" pitchFamily="34" charset="-120"/>
              </a:rPr>
              <a:t>Slot 3</a:t>
            </a:r>
          </a:p>
        </p:txBody>
      </p:sp>
      <p:sp>
        <p:nvSpPr>
          <p:cNvPr id="33" name="矩形: 圓角 22">
            <a:extLst>
              <a:ext uri="{FF2B5EF4-FFF2-40B4-BE49-F238E27FC236}">
                <a16:creationId xmlns:a16="http://schemas.microsoft.com/office/drawing/2014/main" id="{1DCB5399-F17C-0141-A564-C52143747AA3}"/>
              </a:ext>
            </a:extLst>
          </p:cNvPr>
          <p:cNvSpPr/>
          <p:nvPr/>
        </p:nvSpPr>
        <p:spPr>
          <a:xfrm>
            <a:off x="3084241" y="4494326"/>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微軟正黑體" panose="020B0604030504040204" pitchFamily="34" charset="-120"/>
                <a:ea typeface="微軟正黑體" panose="020B0604030504040204" pitchFamily="34" charset="-120"/>
              </a:rPr>
              <a:t>Slot 4</a:t>
            </a:r>
          </a:p>
        </p:txBody>
      </p:sp>
      <p:sp>
        <p:nvSpPr>
          <p:cNvPr id="35" name="矩形: 圓角 22">
            <a:extLst>
              <a:ext uri="{FF2B5EF4-FFF2-40B4-BE49-F238E27FC236}">
                <a16:creationId xmlns:a16="http://schemas.microsoft.com/office/drawing/2014/main" id="{E487A917-7B2F-554F-8758-EA0AC7AC23E7}"/>
              </a:ext>
            </a:extLst>
          </p:cNvPr>
          <p:cNvSpPr/>
          <p:nvPr/>
        </p:nvSpPr>
        <p:spPr>
          <a:xfrm>
            <a:off x="2711833" y="4494326"/>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微軟正黑體" panose="020B0604030504040204" pitchFamily="34" charset="-120"/>
                <a:ea typeface="微軟正黑體" panose="020B0604030504040204" pitchFamily="34" charset="-120"/>
              </a:rPr>
              <a:t>Slot 5</a:t>
            </a:r>
          </a:p>
        </p:txBody>
      </p:sp>
    </p:spTree>
    <p:extLst>
      <p:ext uri="{BB962C8B-B14F-4D97-AF65-F5344CB8AC3E}">
        <p14:creationId xmlns:p14="http://schemas.microsoft.com/office/powerpoint/2010/main" val="41831003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C18C9A5-904C-6141-96E5-233C4A5C98B8}"/>
              </a:ext>
            </a:extLst>
          </p:cNvPr>
          <p:cNvSpPr>
            <a:spLocks noGrp="1"/>
          </p:cNvSpPr>
          <p:nvPr>
            <p:ph type="title"/>
          </p:nvPr>
        </p:nvSpPr>
        <p:spPr/>
        <p:txBody>
          <a:bodyPr/>
          <a:lstStyle/>
          <a:p>
            <a:r>
              <a:rPr kumimoji="1" lang="zh-TW" altLang="en-US"/>
              <a:t>實際嚴苛的測試環境</a:t>
            </a:r>
          </a:p>
        </p:txBody>
      </p:sp>
      <p:sp>
        <p:nvSpPr>
          <p:cNvPr id="9" name="文字方塊 8">
            <a:extLst>
              <a:ext uri="{FF2B5EF4-FFF2-40B4-BE49-F238E27FC236}">
                <a16:creationId xmlns:a16="http://schemas.microsoft.com/office/drawing/2014/main" id="{C991BDC6-1972-4545-AB31-0927E984D5D7}"/>
              </a:ext>
            </a:extLst>
          </p:cNvPr>
          <p:cNvSpPr txBox="1"/>
          <p:nvPr/>
        </p:nvSpPr>
        <p:spPr>
          <a:xfrm>
            <a:off x="4839209" y="1238254"/>
            <a:ext cx="3988547" cy="1022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altLang="zh-TW" sz="1400">
                <a:latin typeface="微軟正黑體"/>
                <a:ea typeface="微軟正黑體"/>
              </a:rPr>
              <a:t>6 </a:t>
            </a:r>
            <a:r>
              <a:rPr lang="zh-TW" altLang="en-US" sz="1400">
                <a:latin typeface="微軟正黑體"/>
                <a:ea typeface="微軟正黑體"/>
              </a:rPr>
              <a:t>個</a:t>
            </a:r>
            <a:r>
              <a:rPr lang="en-US" altLang="zh-TW" sz="1400">
                <a:latin typeface="微軟正黑體"/>
                <a:ea typeface="微軟正黑體"/>
              </a:rPr>
              <a:t>Client PC</a:t>
            </a:r>
            <a:r>
              <a:rPr lang="zh-TW" altLang="en-US" sz="1400">
                <a:latin typeface="微軟正黑體"/>
                <a:ea typeface="微軟正黑體"/>
              </a:rPr>
              <a:t>連線同時讀寫</a:t>
            </a:r>
            <a:br>
              <a:rPr lang="en-US" altLang="zh-TW" sz="1400">
                <a:latin typeface="微軟正黑體" panose="020B0604030504040204" pitchFamily="34" charset="-120"/>
                <a:ea typeface="微軟正黑體" panose="020B0604030504040204" pitchFamily="34" charset="-120"/>
              </a:rPr>
            </a:br>
            <a:r>
              <a:rPr lang="en-US" altLang="zh-TW" sz="1400">
                <a:latin typeface="微軟正黑體"/>
                <a:ea typeface="微軟正黑體"/>
              </a:rPr>
              <a:t>(1) </a:t>
            </a:r>
            <a:r>
              <a:rPr lang="en-US" altLang="zh-TW" sz="1400" err="1">
                <a:latin typeface="微軟正黑體"/>
                <a:ea typeface="微軟正黑體"/>
              </a:rPr>
              <a:t>每個Client端以</a:t>
            </a:r>
            <a:r>
              <a:rPr lang="en-US" altLang="zh-TW" sz="1400">
                <a:latin typeface="微軟正黑體"/>
                <a:ea typeface="微軟正黑體"/>
              </a:rPr>
              <a:t> 16GB </a:t>
            </a:r>
            <a:r>
              <a:rPr lang="en-US" sz="1400" err="1">
                <a:latin typeface="微軟正黑體"/>
                <a:ea typeface="微軟正黑體"/>
              </a:rPr>
              <a:t>測試檔案</a:t>
            </a:r>
            <a:r>
              <a:rPr lang="en-US" sz="1400">
                <a:latin typeface="微軟正黑體"/>
                <a:ea typeface="微軟正黑體"/>
                <a:cs typeface="Calibri"/>
              </a:rPr>
              <a:t> </a:t>
            </a:r>
            <a:r>
              <a:rPr lang="en-US" altLang="zh-TW" sz="1400">
                <a:latin typeface="微軟正黑體"/>
                <a:ea typeface="微軟正黑體"/>
                <a:cs typeface="Calibri"/>
              </a:rPr>
              <a:t>= 96GB NAS </a:t>
            </a:r>
            <a:r>
              <a:rPr lang="en-US" altLang="zh-TW" sz="1400" err="1">
                <a:latin typeface="微軟正黑體"/>
                <a:ea typeface="微軟正黑體"/>
                <a:cs typeface="Calibri"/>
              </a:rPr>
              <a:t>總讀寫量</a:t>
            </a:r>
            <a:endParaRPr lang="zh-TW" altLang="en-US" sz="1400">
              <a:latin typeface="微軟正黑體"/>
              <a:ea typeface="微軟正黑體"/>
              <a:cs typeface="Calibri"/>
            </a:endParaRPr>
          </a:p>
        </p:txBody>
      </p:sp>
      <p:sp>
        <p:nvSpPr>
          <p:cNvPr id="10" name="矩形 9">
            <a:extLst>
              <a:ext uri="{FF2B5EF4-FFF2-40B4-BE49-F238E27FC236}">
                <a16:creationId xmlns:a16="http://schemas.microsoft.com/office/drawing/2014/main" id="{894340B4-BD18-4ED4-9B70-1DB4065F4A90}"/>
              </a:ext>
            </a:extLst>
          </p:cNvPr>
          <p:cNvSpPr/>
          <p:nvPr/>
        </p:nvSpPr>
        <p:spPr>
          <a:xfrm>
            <a:off x="318196" y="4436543"/>
            <a:ext cx="2090876" cy="215444"/>
          </a:xfrm>
          <a:prstGeom prst="rect">
            <a:avLst/>
          </a:prstGeom>
        </p:spPr>
        <p:txBody>
          <a:bodyPr wrap="square" anchor="t">
            <a:spAutoFit/>
          </a:bodyPr>
          <a:lstStyle/>
          <a:p>
            <a:r>
              <a:rPr lang="zh-CN" altLang="en-US" sz="800">
                <a:latin typeface="微軟正黑體" panose="020B0604030504040204" pitchFamily="34" charset="-120"/>
                <a:ea typeface="微軟正黑體" panose="020B0604030504040204" pitchFamily="34" charset="-120"/>
              </a:rPr>
              <a:t>Random I/O 測試 4K block size LUN</a:t>
            </a:r>
          </a:p>
        </p:txBody>
      </p:sp>
      <p:sp>
        <p:nvSpPr>
          <p:cNvPr id="49" name="矩形 48">
            <a:extLst>
              <a:ext uri="{FF2B5EF4-FFF2-40B4-BE49-F238E27FC236}">
                <a16:creationId xmlns:a16="http://schemas.microsoft.com/office/drawing/2014/main" id="{D53F5BE2-3AC4-41FD-B346-5B728E56BA8C}"/>
              </a:ext>
            </a:extLst>
          </p:cNvPr>
          <p:cNvSpPr/>
          <p:nvPr/>
        </p:nvSpPr>
        <p:spPr>
          <a:xfrm>
            <a:off x="318195" y="4652597"/>
            <a:ext cx="2090876" cy="215444"/>
          </a:xfrm>
          <a:prstGeom prst="rect">
            <a:avLst/>
          </a:prstGeom>
        </p:spPr>
        <p:txBody>
          <a:bodyPr wrap="square" anchor="t">
            <a:spAutoFit/>
          </a:bodyPr>
          <a:lstStyle/>
          <a:p>
            <a:r>
              <a:rPr lang="zh-CN" altLang="en-US" sz="800">
                <a:latin typeface="微軟正黑體" panose="020B0604030504040204" pitchFamily="34" charset="-120"/>
                <a:ea typeface="微軟正黑體" panose="020B0604030504040204" pitchFamily="34" charset="-120"/>
              </a:rPr>
              <a:t>Sequential I/O 測試 128K block size LUN</a:t>
            </a:r>
          </a:p>
        </p:txBody>
      </p:sp>
      <p:sp>
        <p:nvSpPr>
          <p:cNvPr id="34" name="文字方塊 33">
            <a:extLst>
              <a:ext uri="{FF2B5EF4-FFF2-40B4-BE49-F238E27FC236}">
                <a16:creationId xmlns:a16="http://schemas.microsoft.com/office/drawing/2014/main" id="{AF0473F6-4109-4F2D-9E0B-C7ABACEE59A7}"/>
              </a:ext>
            </a:extLst>
          </p:cNvPr>
          <p:cNvSpPr txBox="1"/>
          <p:nvPr/>
        </p:nvSpPr>
        <p:spPr>
          <a:xfrm>
            <a:off x="4897556" y="3178331"/>
            <a:ext cx="3906697" cy="699102"/>
          </a:xfrm>
          <a:prstGeom prst="rect">
            <a:avLst/>
          </a:prstGeom>
          <a:noFill/>
        </p:spPr>
        <p:txBody>
          <a:bodyPr wrap="square" lIns="91440" tIns="45720" rIns="91440" bIns="45720" anchor="t">
            <a:spAutoFit/>
          </a:bodyPr>
          <a:lstStyle/>
          <a:p>
            <a:pPr>
              <a:lnSpc>
                <a:spcPct val="150000"/>
              </a:lnSpc>
            </a:pPr>
            <a:r>
              <a:rPr lang="en-US" altLang="zh-TW" sz="1400">
                <a:latin typeface="微軟正黑體"/>
                <a:ea typeface="微軟正黑體"/>
              </a:rPr>
              <a:t>(2) </a:t>
            </a:r>
            <a:r>
              <a:rPr lang="en-US" altLang="zh-TW" sz="1400">
                <a:latin typeface="微軟正黑體"/>
                <a:ea typeface="微軟正黑體"/>
                <a:cs typeface="Calibri"/>
              </a:rPr>
              <a:t>每</a:t>
            </a:r>
            <a:r>
              <a:rPr lang="zh-TW" altLang="en-US" sz="1400">
                <a:latin typeface="微軟正黑體"/>
                <a:ea typeface="微軟正黑體"/>
                <a:cs typeface="Calibri"/>
              </a:rPr>
              <a:t>個</a:t>
            </a:r>
            <a:r>
              <a:rPr lang="en-US" altLang="zh-TW" sz="1400" err="1">
                <a:latin typeface="微軟正黑體"/>
                <a:ea typeface="微軟正黑體"/>
                <a:cs typeface="Calibri"/>
              </a:rPr>
              <a:t>client端以</a:t>
            </a:r>
            <a:r>
              <a:rPr lang="en-US" altLang="zh-TW" sz="1400">
                <a:latin typeface="微軟正黑體"/>
                <a:ea typeface="微軟正黑體"/>
                <a:cs typeface="Calibri"/>
              </a:rPr>
              <a:t> </a:t>
            </a:r>
            <a:r>
              <a:rPr lang="zh-TW" altLang="en-US" sz="1400">
                <a:latin typeface="微軟正黑體"/>
                <a:ea typeface="微軟正黑體"/>
                <a:cs typeface="Calibri"/>
              </a:rPr>
              <a:t>512GB </a:t>
            </a:r>
            <a:r>
              <a:rPr lang="en-US" altLang="zh-TW" sz="1400" err="1">
                <a:latin typeface="微軟正黑體"/>
                <a:ea typeface="微軟正黑體"/>
                <a:cs typeface="Calibri"/>
              </a:rPr>
              <a:t>測試檔案</a:t>
            </a:r>
            <a:r>
              <a:rPr lang="en-US" altLang="zh-TW" sz="1400">
                <a:latin typeface="微軟正黑體"/>
                <a:ea typeface="微軟正黑體"/>
                <a:cs typeface="Calibri"/>
              </a:rPr>
              <a:t> =</a:t>
            </a:r>
            <a:r>
              <a:rPr lang="zh-TW" altLang="en-US" sz="1400">
                <a:latin typeface="微軟正黑體"/>
                <a:ea typeface="微軟正黑體"/>
                <a:cs typeface="Calibri"/>
              </a:rPr>
              <a:t> </a:t>
            </a:r>
            <a:r>
              <a:rPr lang="en-US" altLang="zh-TW" sz="1400">
                <a:latin typeface="微軟正黑體"/>
                <a:ea typeface="微軟正黑體"/>
                <a:cs typeface="Calibri"/>
              </a:rPr>
              <a:t>3072 GB</a:t>
            </a:r>
            <a:r>
              <a:rPr lang="zh-TW" altLang="en-US" sz="1400">
                <a:latin typeface="微軟正黑體"/>
                <a:ea typeface="微軟正黑體"/>
                <a:cs typeface="Calibri"/>
              </a:rPr>
              <a:t> </a:t>
            </a:r>
            <a:r>
              <a:rPr lang="en-US" altLang="zh-TW" sz="1400">
                <a:latin typeface="微軟正黑體"/>
                <a:ea typeface="微軟正黑體"/>
                <a:cs typeface="Calibri"/>
              </a:rPr>
              <a:t>NAS </a:t>
            </a:r>
            <a:r>
              <a:rPr lang="zh-TW" altLang="en-US" sz="1400">
                <a:latin typeface="微軟正黑體"/>
                <a:ea typeface="微軟正黑體"/>
                <a:cs typeface="Calibri"/>
              </a:rPr>
              <a:t>總讀寫量</a:t>
            </a:r>
          </a:p>
        </p:txBody>
      </p:sp>
      <p:grpSp>
        <p:nvGrpSpPr>
          <p:cNvPr id="24" name="群組 23">
            <a:extLst>
              <a:ext uri="{FF2B5EF4-FFF2-40B4-BE49-F238E27FC236}">
                <a16:creationId xmlns:a16="http://schemas.microsoft.com/office/drawing/2014/main" id="{965A7096-D606-4E42-8DD8-2FC3CF060FA9}"/>
              </a:ext>
            </a:extLst>
          </p:cNvPr>
          <p:cNvGrpSpPr/>
          <p:nvPr/>
        </p:nvGrpSpPr>
        <p:grpSpPr>
          <a:xfrm>
            <a:off x="4897554" y="2310600"/>
            <a:ext cx="3760640" cy="657318"/>
            <a:chOff x="5263480" y="2166667"/>
            <a:chExt cx="4040607" cy="706253"/>
          </a:xfrm>
        </p:grpSpPr>
        <p:grpSp>
          <p:nvGrpSpPr>
            <p:cNvPr id="23" name="群組 22">
              <a:extLst>
                <a:ext uri="{FF2B5EF4-FFF2-40B4-BE49-F238E27FC236}">
                  <a16:creationId xmlns:a16="http://schemas.microsoft.com/office/drawing/2014/main" id="{DBDF548B-2ECD-4283-9712-A12437BF1CAB}"/>
                </a:ext>
              </a:extLst>
            </p:cNvPr>
            <p:cNvGrpSpPr/>
            <p:nvPr/>
          </p:nvGrpSpPr>
          <p:grpSpPr>
            <a:xfrm>
              <a:off x="5263480" y="2166667"/>
              <a:ext cx="591183" cy="706253"/>
              <a:chOff x="5460698" y="2400243"/>
              <a:chExt cx="582274" cy="695610"/>
            </a:xfrm>
          </p:grpSpPr>
          <p:pic>
            <p:nvPicPr>
              <p:cNvPr id="21" name="圖形 20">
                <a:extLst>
                  <a:ext uri="{FF2B5EF4-FFF2-40B4-BE49-F238E27FC236}">
                    <a16:creationId xmlns:a16="http://schemas.microsoft.com/office/drawing/2014/main" id="{FF522277-FD65-4CB8-A580-D8FF8D0DDA14}"/>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460698" y="2400243"/>
                <a:ext cx="582274" cy="425662"/>
              </a:xfrm>
              <a:prstGeom prst="rect">
                <a:avLst/>
              </a:prstGeom>
            </p:spPr>
          </p:pic>
          <p:sp>
            <p:nvSpPr>
              <p:cNvPr id="22" name="文字方塊 21">
                <a:extLst>
                  <a:ext uri="{FF2B5EF4-FFF2-40B4-BE49-F238E27FC236}">
                    <a16:creationId xmlns:a16="http://schemas.microsoft.com/office/drawing/2014/main" id="{F6F599B1-752D-448C-BD2F-B08605E141BF}"/>
                  </a:ext>
                </a:extLst>
              </p:cNvPr>
              <p:cNvSpPr txBox="1"/>
              <p:nvPr/>
            </p:nvSpPr>
            <p:spPr>
              <a:xfrm>
                <a:off x="5478373" y="2835289"/>
                <a:ext cx="519925" cy="2605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ea typeface="新細明體"/>
                  </a:rPr>
                  <a:t>16GB</a:t>
                </a:r>
              </a:p>
            </p:txBody>
          </p:sp>
        </p:grpSp>
        <p:grpSp>
          <p:nvGrpSpPr>
            <p:cNvPr id="64" name="群組 63">
              <a:extLst>
                <a:ext uri="{FF2B5EF4-FFF2-40B4-BE49-F238E27FC236}">
                  <a16:creationId xmlns:a16="http://schemas.microsoft.com/office/drawing/2014/main" id="{B007E216-A394-4CD0-B8C6-215774A6F932}"/>
                </a:ext>
              </a:extLst>
            </p:cNvPr>
            <p:cNvGrpSpPr/>
            <p:nvPr/>
          </p:nvGrpSpPr>
          <p:grpSpPr>
            <a:xfrm>
              <a:off x="5953365" y="2166667"/>
              <a:ext cx="591183" cy="706253"/>
              <a:chOff x="5460698" y="2400243"/>
              <a:chExt cx="582274" cy="695610"/>
            </a:xfrm>
          </p:grpSpPr>
          <p:pic>
            <p:nvPicPr>
              <p:cNvPr id="65" name="圖形 64">
                <a:extLst>
                  <a:ext uri="{FF2B5EF4-FFF2-40B4-BE49-F238E27FC236}">
                    <a16:creationId xmlns:a16="http://schemas.microsoft.com/office/drawing/2014/main" id="{8D37608A-5624-4819-A748-D7FF215299ED}"/>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460698" y="2400243"/>
                <a:ext cx="582274" cy="425662"/>
              </a:xfrm>
              <a:prstGeom prst="rect">
                <a:avLst/>
              </a:prstGeom>
            </p:spPr>
          </p:pic>
          <p:sp>
            <p:nvSpPr>
              <p:cNvPr id="66" name="文字方塊 65">
                <a:extLst>
                  <a:ext uri="{FF2B5EF4-FFF2-40B4-BE49-F238E27FC236}">
                    <a16:creationId xmlns:a16="http://schemas.microsoft.com/office/drawing/2014/main" id="{2BFB41E6-4145-40CF-8EC0-E110155AC123}"/>
                  </a:ext>
                </a:extLst>
              </p:cNvPr>
              <p:cNvSpPr txBox="1"/>
              <p:nvPr/>
            </p:nvSpPr>
            <p:spPr>
              <a:xfrm>
                <a:off x="5478373" y="2835289"/>
                <a:ext cx="519925" cy="2605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ea typeface="新細明體"/>
                  </a:rPr>
                  <a:t>16GB</a:t>
                </a:r>
              </a:p>
            </p:txBody>
          </p:sp>
        </p:grpSp>
        <p:grpSp>
          <p:nvGrpSpPr>
            <p:cNvPr id="67" name="群組 66">
              <a:extLst>
                <a:ext uri="{FF2B5EF4-FFF2-40B4-BE49-F238E27FC236}">
                  <a16:creationId xmlns:a16="http://schemas.microsoft.com/office/drawing/2014/main" id="{9DD0B657-FB9D-4C03-A9B1-2D2CB676828E}"/>
                </a:ext>
              </a:extLst>
            </p:cNvPr>
            <p:cNvGrpSpPr/>
            <p:nvPr/>
          </p:nvGrpSpPr>
          <p:grpSpPr>
            <a:xfrm>
              <a:off x="6643250" y="2166667"/>
              <a:ext cx="591183" cy="706253"/>
              <a:chOff x="5460698" y="2400243"/>
              <a:chExt cx="582274" cy="695610"/>
            </a:xfrm>
          </p:grpSpPr>
          <p:pic>
            <p:nvPicPr>
              <p:cNvPr id="68" name="圖形 67">
                <a:extLst>
                  <a:ext uri="{FF2B5EF4-FFF2-40B4-BE49-F238E27FC236}">
                    <a16:creationId xmlns:a16="http://schemas.microsoft.com/office/drawing/2014/main" id="{843F22B0-B74A-4018-9659-1E2D9F80E57E}"/>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460698" y="2400243"/>
                <a:ext cx="582274" cy="425662"/>
              </a:xfrm>
              <a:prstGeom prst="rect">
                <a:avLst/>
              </a:prstGeom>
            </p:spPr>
          </p:pic>
          <p:sp>
            <p:nvSpPr>
              <p:cNvPr id="69" name="文字方塊 68">
                <a:extLst>
                  <a:ext uri="{FF2B5EF4-FFF2-40B4-BE49-F238E27FC236}">
                    <a16:creationId xmlns:a16="http://schemas.microsoft.com/office/drawing/2014/main" id="{4D7864DC-34A3-4C92-8A8C-73C25DA46C80}"/>
                  </a:ext>
                </a:extLst>
              </p:cNvPr>
              <p:cNvSpPr txBox="1"/>
              <p:nvPr/>
            </p:nvSpPr>
            <p:spPr>
              <a:xfrm>
                <a:off x="5478373" y="2835289"/>
                <a:ext cx="519925" cy="2605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ea typeface="新細明體"/>
                  </a:rPr>
                  <a:t>16GB</a:t>
                </a:r>
              </a:p>
            </p:txBody>
          </p:sp>
        </p:grpSp>
        <p:grpSp>
          <p:nvGrpSpPr>
            <p:cNvPr id="70" name="群組 69">
              <a:extLst>
                <a:ext uri="{FF2B5EF4-FFF2-40B4-BE49-F238E27FC236}">
                  <a16:creationId xmlns:a16="http://schemas.microsoft.com/office/drawing/2014/main" id="{900355E9-2E1C-43B7-8E1C-6AA38F93FADD}"/>
                </a:ext>
              </a:extLst>
            </p:cNvPr>
            <p:cNvGrpSpPr/>
            <p:nvPr/>
          </p:nvGrpSpPr>
          <p:grpSpPr>
            <a:xfrm>
              <a:off x="7333135" y="2166667"/>
              <a:ext cx="591183" cy="706253"/>
              <a:chOff x="5460698" y="2400243"/>
              <a:chExt cx="582274" cy="695610"/>
            </a:xfrm>
          </p:grpSpPr>
          <p:pic>
            <p:nvPicPr>
              <p:cNvPr id="71" name="圖形 70">
                <a:extLst>
                  <a:ext uri="{FF2B5EF4-FFF2-40B4-BE49-F238E27FC236}">
                    <a16:creationId xmlns:a16="http://schemas.microsoft.com/office/drawing/2014/main" id="{C7CEE04A-8117-4251-98EB-FC9C1DCD0313}"/>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460698" y="2400243"/>
                <a:ext cx="582274" cy="425662"/>
              </a:xfrm>
              <a:prstGeom prst="rect">
                <a:avLst/>
              </a:prstGeom>
            </p:spPr>
          </p:pic>
          <p:sp>
            <p:nvSpPr>
              <p:cNvPr id="72" name="文字方塊 71">
                <a:extLst>
                  <a:ext uri="{FF2B5EF4-FFF2-40B4-BE49-F238E27FC236}">
                    <a16:creationId xmlns:a16="http://schemas.microsoft.com/office/drawing/2014/main" id="{CA5993E7-7A53-4A08-BE1C-5B4F488828C1}"/>
                  </a:ext>
                </a:extLst>
              </p:cNvPr>
              <p:cNvSpPr txBox="1"/>
              <p:nvPr/>
            </p:nvSpPr>
            <p:spPr>
              <a:xfrm>
                <a:off x="5478373" y="2835289"/>
                <a:ext cx="519925" cy="2605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ea typeface="新細明體"/>
                  </a:rPr>
                  <a:t>16GB</a:t>
                </a:r>
              </a:p>
            </p:txBody>
          </p:sp>
        </p:grpSp>
        <p:grpSp>
          <p:nvGrpSpPr>
            <p:cNvPr id="73" name="群組 72">
              <a:extLst>
                <a:ext uri="{FF2B5EF4-FFF2-40B4-BE49-F238E27FC236}">
                  <a16:creationId xmlns:a16="http://schemas.microsoft.com/office/drawing/2014/main" id="{56D64AA3-5641-493E-AC1A-10EDFDA60520}"/>
                </a:ext>
              </a:extLst>
            </p:cNvPr>
            <p:cNvGrpSpPr/>
            <p:nvPr/>
          </p:nvGrpSpPr>
          <p:grpSpPr>
            <a:xfrm>
              <a:off x="8712904" y="2166667"/>
              <a:ext cx="591183" cy="706253"/>
              <a:chOff x="5460698" y="2400243"/>
              <a:chExt cx="582274" cy="695610"/>
            </a:xfrm>
          </p:grpSpPr>
          <p:pic>
            <p:nvPicPr>
              <p:cNvPr id="74" name="圖形 73">
                <a:extLst>
                  <a:ext uri="{FF2B5EF4-FFF2-40B4-BE49-F238E27FC236}">
                    <a16:creationId xmlns:a16="http://schemas.microsoft.com/office/drawing/2014/main" id="{4D8DA93F-4DC2-48F1-ACA8-8A35B583DD93}"/>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460698" y="2400243"/>
                <a:ext cx="582274" cy="425662"/>
              </a:xfrm>
              <a:prstGeom prst="rect">
                <a:avLst/>
              </a:prstGeom>
            </p:spPr>
          </p:pic>
          <p:sp>
            <p:nvSpPr>
              <p:cNvPr id="75" name="文字方塊 74">
                <a:extLst>
                  <a:ext uri="{FF2B5EF4-FFF2-40B4-BE49-F238E27FC236}">
                    <a16:creationId xmlns:a16="http://schemas.microsoft.com/office/drawing/2014/main" id="{B4D533DF-E05B-42F9-A8D2-F2E851D22B9A}"/>
                  </a:ext>
                </a:extLst>
              </p:cNvPr>
              <p:cNvSpPr txBox="1"/>
              <p:nvPr/>
            </p:nvSpPr>
            <p:spPr>
              <a:xfrm>
                <a:off x="5478373" y="2835289"/>
                <a:ext cx="519925" cy="2605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ea typeface="新細明體"/>
                  </a:rPr>
                  <a:t>16GB</a:t>
                </a:r>
              </a:p>
            </p:txBody>
          </p:sp>
        </p:grpSp>
        <p:grpSp>
          <p:nvGrpSpPr>
            <p:cNvPr id="76" name="群組 75">
              <a:extLst>
                <a:ext uri="{FF2B5EF4-FFF2-40B4-BE49-F238E27FC236}">
                  <a16:creationId xmlns:a16="http://schemas.microsoft.com/office/drawing/2014/main" id="{00B79484-6520-43A4-8A43-8C35338CBF40}"/>
                </a:ext>
              </a:extLst>
            </p:cNvPr>
            <p:cNvGrpSpPr/>
            <p:nvPr/>
          </p:nvGrpSpPr>
          <p:grpSpPr>
            <a:xfrm>
              <a:off x="8023020" y="2166667"/>
              <a:ext cx="591183" cy="706253"/>
              <a:chOff x="5460698" y="2400243"/>
              <a:chExt cx="582274" cy="695610"/>
            </a:xfrm>
          </p:grpSpPr>
          <p:pic>
            <p:nvPicPr>
              <p:cNvPr id="77" name="圖形 76">
                <a:extLst>
                  <a:ext uri="{FF2B5EF4-FFF2-40B4-BE49-F238E27FC236}">
                    <a16:creationId xmlns:a16="http://schemas.microsoft.com/office/drawing/2014/main" id="{71F6E4A7-6ED9-461E-AE3F-B4263D31C5D9}"/>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460698" y="2400243"/>
                <a:ext cx="582274" cy="425662"/>
              </a:xfrm>
              <a:prstGeom prst="rect">
                <a:avLst/>
              </a:prstGeom>
            </p:spPr>
          </p:pic>
          <p:sp>
            <p:nvSpPr>
              <p:cNvPr id="78" name="文字方塊 77">
                <a:extLst>
                  <a:ext uri="{FF2B5EF4-FFF2-40B4-BE49-F238E27FC236}">
                    <a16:creationId xmlns:a16="http://schemas.microsoft.com/office/drawing/2014/main" id="{AED945DB-A143-4AD5-A203-EDD827E6252C}"/>
                  </a:ext>
                </a:extLst>
              </p:cNvPr>
              <p:cNvSpPr txBox="1"/>
              <p:nvPr/>
            </p:nvSpPr>
            <p:spPr>
              <a:xfrm>
                <a:off x="5478373" y="2835289"/>
                <a:ext cx="519925" cy="2605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ea typeface="新細明體"/>
                  </a:rPr>
                  <a:t>16GB</a:t>
                </a:r>
              </a:p>
            </p:txBody>
          </p:sp>
        </p:grpSp>
      </p:grpSp>
      <p:grpSp>
        <p:nvGrpSpPr>
          <p:cNvPr id="26" name="群組 25">
            <a:extLst>
              <a:ext uri="{FF2B5EF4-FFF2-40B4-BE49-F238E27FC236}">
                <a16:creationId xmlns:a16="http://schemas.microsoft.com/office/drawing/2014/main" id="{266D8DD4-6FF2-48DA-AD76-726F4F7E6AA8}"/>
              </a:ext>
            </a:extLst>
          </p:cNvPr>
          <p:cNvGrpSpPr/>
          <p:nvPr/>
        </p:nvGrpSpPr>
        <p:grpSpPr>
          <a:xfrm>
            <a:off x="4927245" y="3930711"/>
            <a:ext cx="714079" cy="840858"/>
            <a:chOff x="5240459" y="4101502"/>
            <a:chExt cx="714079" cy="840858"/>
          </a:xfrm>
        </p:grpSpPr>
        <p:sp>
          <p:nvSpPr>
            <p:cNvPr id="41" name="文字方塊 40">
              <a:extLst>
                <a:ext uri="{FF2B5EF4-FFF2-40B4-BE49-F238E27FC236}">
                  <a16:creationId xmlns:a16="http://schemas.microsoft.com/office/drawing/2014/main" id="{6A45338F-D757-4D73-BB9B-40F18A53945F}"/>
                </a:ext>
              </a:extLst>
            </p:cNvPr>
            <p:cNvSpPr txBox="1"/>
            <p:nvPr/>
          </p:nvSpPr>
          <p:spPr>
            <a:xfrm>
              <a:off x="5354030" y="4696139"/>
              <a:ext cx="56174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ea typeface="新細明體"/>
                </a:rPr>
                <a:t>512GB</a:t>
              </a:r>
              <a:endParaRPr lang="zh-TW" altLang="en-US" sz="1000">
                <a:ea typeface="新細明體"/>
                <a:cs typeface="Calibri"/>
              </a:endParaRPr>
            </a:p>
          </p:txBody>
        </p:sp>
        <p:pic>
          <p:nvPicPr>
            <p:cNvPr id="25" name="圖形 24">
              <a:extLst>
                <a:ext uri="{FF2B5EF4-FFF2-40B4-BE49-F238E27FC236}">
                  <a16:creationId xmlns:a16="http://schemas.microsoft.com/office/drawing/2014/main" id="{83DB025F-6D60-4037-885A-18F1D394BC68}"/>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240459" y="4101502"/>
              <a:ext cx="714079" cy="580577"/>
            </a:xfrm>
            <a:prstGeom prst="rect">
              <a:avLst/>
            </a:prstGeom>
          </p:spPr>
        </p:pic>
      </p:grpSp>
      <p:grpSp>
        <p:nvGrpSpPr>
          <p:cNvPr id="79" name="群組 78">
            <a:extLst>
              <a:ext uri="{FF2B5EF4-FFF2-40B4-BE49-F238E27FC236}">
                <a16:creationId xmlns:a16="http://schemas.microsoft.com/office/drawing/2014/main" id="{3AA2F0B5-442F-44FF-BD03-819251507D73}"/>
              </a:ext>
            </a:extLst>
          </p:cNvPr>
          <p:cNvGrpSpPr/>
          <p:nvPr/>
        </p:nvGrpSpPr>
        <p:grpSpPr>
          <a:xfrm>
            <a:off x="5674480" y="3930711"/>
            <a:ext cx="714079" cy="840858"/>
            <a:chOff x="5240459" y="4101502"/>
            <a:chExt cx="714079" cy="840858"/>
          </a:xfrm>
        </p:grpSpPr>
        <p:sp>
          <p:nvSpPr>
            <p:cNvPr id="80" name="文字方塊 79">
              <a:extLst>
                <a:ext uri="{FF2B5EF4-FFF2-40B4-BE49-F238E27FC236}">
                  <a16:creationId xmlns:a16="http://schemas.microsoft.com/office/drawing/2014/main" id="{8549093B-BC48-4B4F-8759-A5FBFDB34392}"/>
                </a:ext>
              </a:extLst>
            </p:cNvPr>
            <p:cNvSpPr txBox="1"/>
            <p:nvPr/>
          </p:nvSpPr>
          <p:spPr>
            <a:xfrm>
              <a:off x="5354030" y="4696139"/>
              <a:ext cx="56174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ea typeface="新細明體"/>
                </a:rPr>
                <a:t>512GB</a:t>
              </a:r>
              <a:endParaRPr lang="zh-TW" altLang="en-US" sz="1000">
                <a:ea typeface="新細明體"/>
                <a:cs typeface="Calibri"/>
              </a:endParaRPr>
            </a:p>
          </p:txBody>
        </p:sp>
        <p:pic>
          <p:nvPicPr>
            <p:cNvPr id="81" name="圖形 80">
              <a:extLst>
                <a:ext uri="{FF2B5EF4-FFF2-40B4-BE49-F238E27FC236}">
                  <a16:creationId xmlns:a16="http://schemas.microsoft.com/office/drawing/2014/main" id="{9DA533D5-9ECA-42F8-89C9-0FD8C6C37571}"/>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240459" y="4101502"/>
              <a:ext cx="714079" cy="580577"/>
            </a:xfrm>
            <a:prstGeom prst="rect">
              <a:avLst/>
            </a:prstGeom>
          </p:spPr>
        </p:pic>
      </p:grpSp>
      <p:grpSp>
        <p:nvGrpSpPr>
          <p:cNvPr id="82" name="群組 81">
            <a:extLst>
              <a:ext uri="{FF2B5EF4-FFF2-40B4-BE49-F238E27FC236}">
                <a16:creationId xmlns:a16="http://schemas.microsoft.com/office/drawing/2014/main" id="{DD1CA20D-2FA2-405B-94C8-BF92AE795167}"/>
              </a:ext>
            </a:extLst>
          </p:cNvPr>
          <p:cNvGrpSpPr/>
          <p:nvPr/>
        </p:nvGrpSpPr>
        <p:grpSpPr>
          <a:xfrm>
            <a:off x="6421715" y="3930711"/>
            <a:ext cx="714079" cy="840858"/>
            <a:chOff x="5240459" y="4101502"/>
            <a:chExt cx="714079" cy="840858"/>
          </a:xfrm>
        </p:grpSpPr>
        <p:sp>
          <p:nvSpPr>
            <p:cNvPr id="83" name="文字方塊 82">
              <a:extLst>
                <a:ext uri="{FF2B5EF4-FFF2-40B4-BE49-F238E27FC236}">
                  <a16:creationId xmlns:a16="http://schemas.microsoft.com/office/drawing/2014/main" id="{F03E2CD5-4AF0-4E02-AF0E-DAE9C3D38F4A}"/>
                </a:ext>
              </a:extLst>
            </p:cNvPr>
            <p:cNvSpPr txBox="1"/>
            <p:nvPr/>
          </p:nvSpPr>
          <p:spPr>
            <a:xfrm>
              <a:off x="5354030" y="4696139"/>
              <a:ext cx="56174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ea typeface="新細明體"/>
                </a:rPr>
                <a:t>512GB</a:t>
              </a:r>
              <a:endParaRPr lang="zh-TW" altLang="en-US" sz="1000">
                <a:ea typeface="新細明體"/>
                <a:cs typeface="Calibri"/>
              </a:endParaRPr>
            </a:p>
          </p:txBody>
        </p:sp>
        <p:pic>
          <p:nvPicPr>
            <p:cNvPr id="84" name="圖形 83">
              <a:extLst>
                <a:ext uri="{FF2B5EF4-FFF2-40B4-BE49-F238E27FC236}">
                  <a16:creationId xmlns:a16="http://schemas.microsoft.com/office/drawing/2014/main" id="{C542C130-F98B-47C5-A250-CA7342B2BACB}"/>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240459" y="4101502"/>
              <a:ext cx="714079" cy="580577"/>
            </a:xfrm>
            <a:prstGeom prst="rect">
              <a:avLst/>
            </a:prstGeom>
          </p:spPr>
        </p:pic>
      </p:grpSp>
      <p:grpSp>
        <p:nvGrpSpPr>
          <p:cNvPr id="85" name="群組 84">
            <a:extLst>
              <a:ext uri="{FF2B5EF4-FFF2-40B4-BE49-F238E27FC236}">
                <a16:creationId xmlns:a16="http://schemas.microsoft.com/office/drawing/2014/main" id="{8A5AC005-20F6-40A7-9E54-E3C826394830}"/>
              </a:ext>
            </a:extLst>
          </p:cNvPr>
          <p:cNvGrpSpPr/>
          <p:nvPr/>
        </p:nvGrpSpPr>
        <p:grpSpPr>
          <a:xfrm>
            <a:off x="7168950" y="3930711"/>
            <a:ext cx="714079" cy="840858"/>
            <a:chOff x="5240459" y="4101502"/>
            <a:chExt cx="714079" cy="840858"/>
          </a:xfrm>
        </p:grpSpPr>
        <p:sp>
          <p:nvSpPr>
            <p:cNvPr id="86" name="文字方塊 85">
              <a:extLst>
                <a:ext uri="{FF2B5EF4-FFF2-40B4-BE49-F238E27FC236}">
                  <a16:creationId xmlns:a16="http://schemas.microsoft.com/office/drawing/2014/main" id="{3EC1D0F7-0769-4996-A08A-6262436186E1}"/>
                </a:ext>
              </a:extLst>
            </p:cNvPr>
            <p:cNvSpPr txBox="1"/>
            <p:nvPr/>
          </p:nvSpPr>
          <p:spPr>
            <a:xfrm>
              <a:off x="5354030" y="4696139"/>
              <a:ext cx="56174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ea typeface="新細明體"/>
                </a:rPr>
                <a:t>512GB</a:t>
              </a:r>
              <a:endParaRPr lang="zh-TW" altLang="en-US" sz="1000">
                <a:ea typeface="新細明體"/>
                <a:cs typeface="Calibri"/>
              </a:endParaRPr>
            </a:p>
          </p:txBody>
        </p:sp>
        <p:pic>
          <p:nvPicPr>
            <p:cNvPr id="87" name="圖形 86">
              <a:extLst>
                <a:ext uri="{FF2B5EF4-FFF2-40B4-BE49-F238E27FC236}">
                  <a16:creationId xmlns:a16="http://schemas.microsoft.com/office/drawing/2014/main" id="{B9166733-C28F-46B4-BAA7-600990D36021}"/>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240459" y="4101502"/>
              <a:ext cx="714079" cy="580577"/>
            </a:xfrm>
            <a:prstGeom prst="rect">
              <a:avLst/>
            </a:prstGeom>
          </p:spPr>
        </p:pic>
      </p:grpSp>
      <p:grpSp>
        <p:nvGrpSpPr>
          <p:cNvPr id="88" name="群組 87">
            <a:extLst>
              <a:ext uri="{FF2B5EF4-FFF2-40B4-BE49-F238E27FC236}">
                <a16:creationId xmlns:a16="http://schemas.microsoft.com/office/drawing/2014/main" id="{37220521-D55D-4E40-B2C8-020A3107520C}"/>
              </a:ext>
            </a:extLst>
          </p:cNvPr>
          <p:cNvGrpSpPr/>
          <p:nvPr/>
        </p:nvGrpSpPr>
        <p:grpSpPr>
          <a:xfrm>
            <a:off x="7916183" y="3930711"/>
            <a:ext cx="714079" cy="840858"/>
            <a:chOff x="5240459" y="4101502"/>
            <a:chExt cx="714079" cy="840858"/>
          </a:xfrm>
        </p:grpSpPr>
        <p:sp>
          <p:nvSpPr>
            <p:cNvPr id="89" name="文字方塊 88">
              <a:extLst>
                <a:ext uri="{FF2B5EF4-FFF2-40B4-BE49-F238E27FC236}">
                  <a16:creationId xmlns:a16="http://schemas.microsoft.com/office/drawing/2014/main" id="{11013AD3-221D-44E0-9652-A800FA841B29}"/>
                </a:ext>
              </a:extLst>
            </p:cNvPr>
            <p:cNvSpPr txBox="1"/>
            <p:nvPr/>
          </p:nvSpPr>
          <p:spPr>
            <a:xfrm>
              <a:off x="5354030" y="4696139"/>
              <a:ext cx="56174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ea typeface="新細明體"/>
                </a:rPr>
                <a:t>512GB</a:t>
              </a:r>
              <a:endParaRPr lang="zh-TW" altLang="en-US" sz="1000">
                <a:ea typeface="新細明體"/>
                <a:cs typeface="Calibri"/>
              </a:endParaRPr>
            </a:p>
          </p:txBody>
        </p:sp>
        <p:pic>
          <p:nvPicPr>
            <p:cNvPr id="90" name="圖形 89">
              <a:extLst>
                <a:ext uri="{FF2B5EF4-FFF2-40B4-BE49-F238E27FC236}">
                  <a16:creationId xmlns:a16="http://schemas.microsoft.com/office/drawing/2014/main" id="{ED9C1CC2-FB72-4077-9968-7AA34E897D97}"/>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240459" y="4101502"/>
              <a:ext cx="714079" cy="580577"/>
            </a:xfrm>
            <a:prstGeom prst="rect">
              <a:avLst/>
            </a:prstGeom>
          </p:spPr>
        </p:pic>
      </p:grpSp>
      <p:pic>
        <p:nvPicPr>
          <p:cNvPr id="4" name="圖形 3">
            <a:extLst>
              <a:ext uri="{FF2B5EF4-FFF2-40B4-BE49-F238E27FC236}">
                <a16:creationId xmlns:a16="http://schemas.microsoft.com/office/drawing/2014/main" id="{274A633D-5ADF-4166-97EB-86F747CA335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58733" y="2102356"/>
            <a:ext cx="4247261" cy="2088039"/>
          </a:xfrm>
          <a:prstGeom prst="rect">
            <a:avLst/>
          </a:prstGeom>
        </p:spPr>
      </p:pic>
      <p:grpSp>
        <p:nvGrpSpPr>
          <p:cNvPr id="47" name="群組 46">
            <a:extLst>
              <a:ext uri="{FF2B5EF4-FFF2-40B4-BE49-F238E27FC236}">
                <a16:creationId xmlns:a16="http://schemas.microsoft.com/office/drawing/2014/main" id="{B04D5B92-879F-4EA1-B9B3-CF2450FBE65D}"/>
              </a:ext>
            </a:extLst>
          </p:cNvPr>
          <p:cNvGrpSpPr/>
          <p:nvPr/>
        </p:nvGrpSpPr>
        <p:grpSpPr>
          <a:xfrm>
            <a:off x="1170547" y="1489608"/>
            <a:ext cx="2477047" cy="519494"/>
            <a:chOff x="1009297" y="773377"/>
            <a:chExt cx="3245533" cy="519494"/>
          </a:xfrm>
        </p:grpSpPr>
        <p:pic>
          <p:nvPicPr>
            <p:cNvPr id="48" name="圖形 47">
              <a:extLst>
                <a:ext uri="{FF2B5EF4-FFF2-40B4-BE49-F238E27FC236}">
                  <a16:creationId xmlns:a16="http://schemas.microsoft.com/office/drawing/2014/main" id="{80824C75-A9E8-4BDA-8AFB-6B8B884B4D0A}"/>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009297" y="773377"/>
              <a:ext cx="3245533" cy="519494"/>
            </a:xfrm>
            <a:prstGeom prst="rect">
              <a:avLst/>
            </a:prstGeom>
          </p:spPr>
        </p:pic>
        <p:sp>
          <p:nvSpPr>
            <p:cNvPr id="50" name="文字方塊 49">
              <a:extLst>
                <a:ext uri="{FF2B5EF4-FFF2-40B4-BE49-F238E27FC236}">
                  <a16:creationId xmlns:a16="http://schemas.microsoft.com/office/drawing/2014/main" id="{B608DF38-DC67-45C2-B2AB-09799FFA8DC0}"/>
                </a:ext>
              </a:extLst>
            </p:cNvPr>
            <p:cNvSpPr txBox="1"/>
            <p:nvPr/>
          </p:nvSpPr>
          <p:spPr>
            <a:xfrm>
              <a:off x="1108460" y="831206"/>
              <a:ext cx="3021864" cy="307777"/>
            </a:xfrm>
            <a:prstGeom prst="rect">
              <a:avLst/>
            </a:prstGeom>
            <a:noFill/>
          </p:spPr>
          <p:txBody>
            <a:bodyPr wrap="square" rtlCol="0" anchor="t">
              <a:spAutoFit/>
            </a:bodyPr>
            <a:lstStyle/>
            <a:p>
              <a:r>
                <a:rPr kumimoji="1" lang="en-US" altLang="zh-TW" sz="1400" b="1">
                  <a:solidFill>
                    <a:schemeClr val="bg1"/>
                  </a:solidFill>
                  <a:latin typeface="Arial" panose="020B0604020202020204" pitchFamily="34" charset="0"/>
                  <a:ea typeface="新細明體"/>
                  <a:cs typeface="Arial" panose="020B0604020202020204" pitchFamily="34" charset="0"/>
                </a:rPr>
                <a:t>TS-h2490FU-</a:t>
              </a:r>
              <a:r>
                <a:rPr kumimoji="1" lang="en-US" altLang="zh-TW" sz="1400" b="1">
                  <a:solidFill>
                    <a:srgbClr val="FF6600"/>
                  </a:solidFill>
                  <a:latin typeface="Arial" panose="020B0604020202020204" pitchFamily="34" charset="0"/>
                  <a:ea typeface="新細明體"/>
                  <a:cs typeface="Arial" panose="020B0604020202020204" pitchFamily="34" charset="0"/>
                </a:rPr>
                <a:t>7302P</a:t>
              </a:r>
              <a:r>
                <a:rPr kumimoji="1" lang="en-US" altLang="zh-TW" sz="1400" b="1">
                  <a:solidFill>
                    <a:schemeClr val="bg1"/>
                  </a:solidFill>
                  <a:latin typeface="Arial" panose="020B0604020202020204" pitchFamily="34" charset="0"/>
                  <a:ea typeface="新細明體"/>
                  <a:cs typeface="Arial" panose="020B0604020202020204" pitchFamily="34" charset="0"/>
                </a:rPr>
                <a:t>-</a:t>
              </a:r>
              <a:r>
                <a:rPr kumimoji="1" lang="en-US" altLang="zh-TW" sz="1400" b="1">
                  <a:solidFill>
                    <a:srgbClr val="FF6600"/>
                  </a:solidFill>
                  <a:latin typeface="Arial" panose="020B0604020202020204" pitchFamily="34" charset="0"/>
                  <a:ea typeface="新細明體"/>
                  <a:cs typeface="Arial" panose="020B0604020202020204" pitchFamily="34" charset="0"/>
                </a:rPr>
                <a:t>128G</a:t>
              </a:r>
            </a:p>
          </p:txBody>
        </p:sp>
      </p:grpSp>
    </p:spTree>
    <p:extLst>
      <p:ext uri="{BB962C8B-B14F-4D97-AF65-F5344CB8AC3E}">
        <p14:creationId xmlns:p14="http://schemas.microsoft.com/office/powerpoint/2010/main" val="27317109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FB4E044D-FFF2-4B49-872E-5E10018F2E55}"/>
              </a:ext>
            </a:extLst>
          </p:cNvPr>
          <p:cNvSpPr>
            <a:spLocks noGrp="1"/>
          </p:cNvSpPr>
          <p:nvPr>
            <p:ph type="title"/>
          </p:nvPr>
        </p:nvSpPr>
        <p:spPr/>
        <p:txBody>
          <a:bodyPr/>
          <a:lstStyle/>
          <a:p>
            <a:r>
              <a:rPr lang="zh-TW" altLang="en-US"/>
              <a:t>您的應用環境</a:t>
            </a:r>
            <a:r>
              <a:rPr lang="en-US" altLang="zh-TW"/>
              <a:t>: </a:t>
            </a:r>
            <a:r>
              <a:rPr lang="zh-TW" altLang="en-US"/>
              <a:t>檔案大小決定</a:t>
            </a:r>
            <a:r>
              <a:rPr lang="en-US" altLang="zh-TW"/>
              <a:t>cache hit </a:t>
            </a:r>
            <a:br>
              <a:rPr lang="en-US" altLang="zh-TW"/>
            </a:br>
            <a:r>
              <a:rPr lang="zh-TW" altLang="en-US"/>
              <a:t>或直接存取</a:t>
            </a:r>
            <a:r>
              <a:rPr lang="en-US" altLang="zh-TW"/>
              <a:t>SSD</a:t>
            </a:r>
            <a:endParaRPr lang="zh-TW" altLang="en-US"/>
          </a:p>
        </p:txBody>
      </p:sp>
      <p:sp>
        <p:nvSpPr>
          <p:cNvPr id="5" name="文字方塊 4">
            <a:extLst>
              <a:ext uri="{FF2B5EF4-FFF2-40B4-BE49-F238E27FC236}">
                <a16:creationId xmlns:a16="http://schemas.microsoft.com/office/drawing/2014/main" id="{4A4D8479-E792-4978-B252-A3E15B27E133}"/>
              </a:ext>
            </a:extLst>
          </p:cNvPr>
          <p:cNvSpPr txBox="1"/>
          <p:nvPr/>
        </p:nvSpPr>
        <p:spPr>
          <a:xfrm>
            <a:off x="4962745" y="1605293"/>
            <a:ext cx="1009650" cy="307777"/>
          </a:xfrm>
          <a:prstGeom prst="rect">
            <a:avLst/>
          </a:prstGeom>
          <a:noFill/>
        </p:spPr>
        <p:txBody>
          <a:bodyPr wrap="square">
            <a:spAutoFit/>
          </a:bodyPr>
          <a:lstStyle/>
          <a:p>
            <a:r>
              <a:rPr lang="zh-TW" altLang="en-US" sz="1400" b="1">
                <a:solidFill>
                  <a:srgbClr val="BAE226"/>
                </a:solidFill>
                <a:latin typeface="微軟正黑體" panose="020B0604030504040204" pitchFamily="34" charset="-120"/>
                <a:ea typeface="微軟正黑體" panose="020B0604030504040204" pitchFamily="34" charset="-120"/>
              </a:rPr>
              <a:t>小於</a:t>
            </a:r>
            <a:r>
              <a:rPr lang="en-US" altLang="zh-TW" sz="1400" b="1">
                <a:solidFill>
                  <a:srgbClr val="BAE226"/>
                </a:solidFill>
                <a:latin typeface="微軟正黑體" panose="020B0604030504040204" pitchFamily="34" charset="-120"/>
                <a:ea typeface="微軟正黑體" panose="020B0604030504040204" pitchFamily="34" charset="-120"/>
              </a:rPr>
              <a:t>RAM</a:t>
            </a:r>
            <a:endParaRPr lang="zh-TW" altLang="en-US" sz="1500">
              <a:solidFill>
                <a:srgbClr val="BAE226"/>
              </a:solidFill>
            </a:endParaRPr>
          </a:p>
        </p:txBody>
      </p:sp>
      <p:sp>
        <p:nvSpPr>
          <p:cNvPr id="7" name="文字方塊 6">
            <a:extLst>
              <a:ext uri="{FF2B5EF4-FFF2-40B4-BE49-F238E27FC236}">
                <a16:creationId xmlns:a16="http://schemas.microsoft.com/office/drawing/2014/main" id="{1EFE497F-70E5-482C-8B8C-50C0E7DE5C57}"/>
              </a:ext>
            </a:extLst>
          </p:cNvPr>
          <p:cNvSpPr txBox="1"/>
          <p:nvPr/>
        </p:nvSpPr>
        <p:spPr>
          <a:xfrm>
            <a:off x="6445138" y="1593785"/>
            <a:ext cx="1776413" cy="461665"/>
          </a:xfrm>
          <a:prstGeom prst="rect">
            <a:avLst/>
          </a:prstGeom>
          <a:noFill/>
        </p:spPr>
        <p:txBody>
          <a:bodyPr wrap="square">
            <a:spAutoFit/>
          </a:bodyPr>
          <a:lstStyle/>
          <a:p>
            <a:r>
              <a:rPr lang="zh-TW" altLang="en-US" sz="1200" b="1">
                <a:latin typeface="微軟正黑體" panose="020B0604030504040204" pitchFamily="34" charset="-120"/>
                <a:ea typeface="微軟正黑體" panose="020B0604030504040204" pitchFamily="34" charset="-120"/>
              </a:rPr>
              <a:t>後續再</a:t>
            </a:r>
            <a:br>
              <a:rPr lang="en-US" altLang="zh-TW" sz="1200" b="1">
                <a:latin typeface="微軟正黑體" panose="020B0604030504040204" pitchFamily="34" charset="-120"/>
                <a:ea typeface="微軟正黑體" panose="020B0604030504040204" pitchFamily="34" charset="-120"/>
              </a:rPr>
            </a:br>
            <a:r>
              <a:rPr lang="zh-TW" altLang="en-US" sz="1200" b="1">
                <a:latin typeface="微軟正黑體" panose="020B0604030504040204" pitchFamily="34" charset="-120"/>
                <a:ea typeface="微軟正黑體" panose="020B0604030504040204" pitchFamily="34" charset="-120"/>
              </a:rPr>
              <a:t>寫入</a:t>
            </a:r>
            <a:r>
              <a:rPr lang="en-US" altLang="zh-TW" sz="1200" b="1">
                <a:latin typeface="微軟正黑體" panose="020B0604030504040204" pitchFamily="34" charset="-120"/>
                <a:ea typeface="微軟正黑體" panose="020B0604030504040204" pitchFamily="34" charset="-120"/>
              </a:rPr>
              <a:t>Disk</a:t>
            </a:r>
            <a:endParaRPr lang="zh-TW" altLang="en-US" sz="1200"/>
          </a:p>
        </p:txBody>
      </p:sp>
      <p:sp>
        <p:nvSpPr>
          <p:cNvPr id="13" name="文字方塊 12">
            <a:extLst>
              <a:ext uri="{FF2B5EF4-FFF2-40B4-BE49-F238E27FC236}">
                <a16:creationId xmlns:a16="http://schemas.microsoft.com/office/drawing/2014/main" id="{5F22E7F5-333C-475F-9F5A-279F5BE36470}"/>
              </a:ext>
            </a:extLst>
          </p:cNvPr>
          <p:cNvSpPr txBox="1"/>
          <p:nvPr/>
        </p:nvSpPr>
        <p:spPr>
          <a:xfrm>
            <a:off x="2470341" y="2247636"/>
            <a:ext cx="1890709" cy="276999"/>
          </a:xfrm>
          <a:prstGeom prst="rect">
            <a:avLst/>
          </a:prstGeom>
          <a:noFill/>
        </p:spPr>
        <p:txBody>
          <a:bodyPr wrap="square">
            <a:spAutoFit/>
          </a:bodyPr>
          <a:lstStyle/>
          <a:p>
            <a:r>
              <a:rPr lang="zh-TW" altLang="en-US" sz="1200" b="1">
                <a:latin typeface="微軟正黑體" panose="020B0604030504040204" pitchFamily="34" charset="-120"/>
                <a:ea typeface="微軟正黑體" panose="020B0604030504040204" pitchFamily="34" charset="-120"/>
              </a:rPr>
              <a:t>回覆完成</a:t>
            </a:r>
            <a:r>
              <a:rPr lang="en-US" altLang="zh-TW" sz="1200" b="1">
                <a:latin typeface="微軟正黑體" panose="020B0604030504040204" pitchFamily="34" charset="-120"/>
                <a:ea typeface="微軟正黑體" panose="020B0604030504040204" pitchFamily="34" charset="-120"/>
              </a:rPr>
              <a:t>, </a:t>
            </a:r>
            <a:r>
              <a:rPr lang="zh-TW" altLang="en-US" sz="1200" b="1">
                <a:latin typeface="微軟正黑體" panose="020B0604030504040204" pitchFamily="34" charset="-120"/>
                <a:ea typeface="微軟正黑體" panose="020B0604030504040204" pitchFamily="34" charset="-120"/>
              </a:rPr>
              <a:t>傳輸結束</a:t>
            </a:r>
            <a:endParaRPr lang="zh-TW" altLang="en-US" sz="1200"/>
          </a:p>
        </p:txBody>
      </p:sp>
      <p:sp>
        <p:nvSpPr>
          <p:cNvPr id="16" name="矩形 15">
            <a:extLst>
              <a:ext uri="{FF2B5EF4-FFF2-40B4-BE49-F238E27FC236}">
                <a16:creationId xmlns:a16="http://schemas.microsoft.com/office/drawing/2014/main" id="{267A4084-BF83-4144-B952-EC6E493F39CA}"/>
              </a:ext>
            </a:extLst>
          </p:cNvPr>
          <p:cNvSpPr/>
          <p:nvPr/>
        </p:nvSpPr>
        <p:spPr>
          <a:xfrm>
            <a:off x="5854557" y="3381337"/>
            <a:ext cx="3090463" cy="14847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marL="171450" indent="-171450">
              <a:lnSpc>
                <a:spcPct val="150000"/>
              </a:lnSpc>
              <a:buFont typeface="Arial" panose="020B0604020202020204" pitchFamily="34" charset="0"/>
              <a:buChar char="•"/>
            </a:pPr>
            <a:r>
              <a:rPr lang="zh-TW" altLang="en-US" sz="1200">
                <a:solidFill>
                  <a:schemeClr val="tx1"/>
                </a:solidFill>
                <a:latin typeface="微軟正黑體"/>
                <a:ea typeface="微軟正黑體"/>
              </a:rPr>
              <a:t>測試檔案 </a:t>
            </a:r>
            <a:r>
              <a:rPr lang="en-US" altLang="zh-TW" sz="1200" b="1">
                <a:solidFill>
                  <a:srgbClr val="EE3300"/>
                </a:solidFill>
                <a:latin typeface="微軟正黑體"/>
                <a:ea typeface="微軟正黑體"/>
              </a:rPr>
              <a:t>16 GB </a:t>
            </a:r>
            <a:r>
              <a:rPr lang="en-US" altLang="zh-TW" sz="1200">
                <a:solidFill>
                  <a:schemeClr val="tx1"/>
                </a:solidFill>
                <a:latin typeface="微軟正黑體"/>
                <a:ea typeface="微軟正黑體"/>
              </a:rPr>
              <a:t>, </a:t>
            </a:r>
            <a:r>
              <a:rPr lang="zh-TW" altLang="en-US" sz="1200">
                <a:solidFill>
                  <a:schemeClr val="tx1"/>
                </a:solidFill>
                <a:latin typeface="微軟正黑體"/>
                <a:ea typeface="微軟正黑體"/>
              </a:rPr>
              <a:t>即使</a:t>
            </a:r>
            <a:r>
              <a:rPr lang="en-US" altLang="zh-TW" sz="1200">
                <a:solidFill>
                  <a:schemeClr val="tx1"/>
                </a:solidFill>
                <a:latin typeface="微軟正黑體"/>
                <a:ea typeface="微軟正黑體"/>
              </a:rPr>
              <a:t>6</a:t>
            </a:r>
            <a:r>
              <a:rPr lang="zh-TW" altLang="en-US" sz="1200">
                <a:solidFill>
                  <a:schemeClr val="tx1"/>
                </a:solidFill>
                <a:latin typeface="微軟正黑體"/>
                <a:ea typeface="微軟正黑體"/>
              </a:rPr>
              <a:t>個連線都讀寫</a:t>
            </a:r>
            <a:r>
              <a:rPr lang="en-US" altLang="zh-TW" sz="1200">
                <a:solidFill>
                  <a:schemeClr val="tx1"/>
                </a:solidFill>
                <a:latin typeface="微軟正黑體"/>
                <a:ea typeface="微軟正黑體"/>
              </a:rPr>
              <a:t>, </a:t>
            </a:r>
            <a:r>
              <a:rPr lang="zh-TW" altLang="en-US" sz="1200">
                <a:solidFill>
                  <a:schemeClr val="tx1"/>
                </a:solidFill>
                <a:latin typeface="微軟正黑體"/>
                <a:ea typeface="微軟正黑體"/>
              </a:rPr>
              <a:t>由於總讀寫量 </a:t>
            </a:r>
            <a:r>
              <a:rPr lang="en-US" altLang="zh-TW" sz="1200" b="1">
                <a:solidFill>
                  <a:srgbClr val="EE3300"/>
                </a:solidFill>
                <a:latin typeface="微軟正黑體"/>
                <a:ea typeface="微軟正黑體"/>
              </a:rPr>
              <a:t>96 GB </a:t>
            </a:r>
            <a:r>
              <a:rPr lang="zh-TW" altLang="en-US" sz="1200">
                <a:solidFill>
                  <a:schemeClr val="tx1"/>
                </a:solidFill>
                <a:latin typeface="微軟正黑體"/>
                <a:ea typeface="微軟正黑體"/>
              </a:rPr>
              <a:t>仍小於</a:t>
            </a:r>
            <a:r>
              <a:rPr lang="en-US" altLang="zh-TW" sz="1200">
                <a:solidFill>
                  <a:schemeClr val="tx1"/>
                </a:solidFill>
                <a:latin typeface="微軟正黑體"/>
                <a:ea typeface="微軟正黑體"/>
              </a:rPr>
              <a:t>NAS RAM size</a:t>
            </a:r>
            <a:r>
              <a:rPr lang="zh-TW" altLang="en-US" sz="1200">
                <a:solidFill>
                  <a:schemeClr val="tx1"/>
                </a:solidFill>
                <a:latin typeface="微軟正黑體"/>
                <a:ea typeface="微軟正黑體"/>
              </a:rPr>
              <a:t>時</a:t>
            </a:r>
            <a:r>
              <a:rPr lang="en-US" altLang="zh-TW" sz="1200">
                <a:solidFill>
                  <a:schemeClr val="tx1"/>
                </a:solidFill>
                <a:latin typeface="微軟正黑體"/>
                <a:ea typeface="微軟正黑體"/>
              </a:rPr>
              <a:t>, </a:t>
            </a:r>
            <a:r>
              <a:rPr lang="zh-TW" altLang="en-US" sz="1200">
                <a:solidFill>
                  <a:schemeClr val="tx1"/>
                </a:solidFill>
                <a:latin typeface="微軟正黑體"/>
                <a:ea typeface="微軟正黑體"/>
              </a:rPr>
              <a:t>會寫到</a:t>
            </a:r>
            <a:r>
              <a:rPr lang="en-US" altLang="zh-TW" sz="1200">
                <a:solidFill>
                  <a:schemeClr val="tx1"/>
                </a:solidFill>
                <a:latin typeface="微軟正黑體"/>
                <a:ea typeface="微軟正黑體"/>
              </a:rPr>
              <a:t>memory</a:t>
            </a:r>
            <a:r>
              <a:rPr lang="zh-TW" altLang="en-US" sz="1200">
                <a:solidFill>
                  <a:schemeClr val="tx1"/>
                </a:solidFill>
                <a:latin typeface="微軟正黑體"/>
                <a:ea typeface="微軟正黑體"/>
              </a:rPr>
              <a:t>後就回報寫入完成</a:t>
            </a:r>
            <a:r>
              <a:rPr lang="en-US" altLang="zh-TW" sz="1200">
                <a:solidFill>
                  <a:schemeClr val="tx1"/>
                </a:solidFill>
                <a:latin typeface="微軟正黑體"/>
                <a:ea typeface="微軟正黑體"/>
              </a:rPr>
              <a:t>, </a:t>
            </a:r>
            <a:r>
              <a:rPr lang="zh-TW" altLang="en-US" sz="1200">
                <a:solidFill>
                  <a:schemeClr val="tx1"/>
                </a:solidFill>
                <a:latin typeface="微軟正黑體"/>
                <a:ea typeface="微軟正黑體"/>
              </a:rPr>
              <a:t>也就是</a:t>
            </a:r>
            <a:r>
              <a:rPr lang="en-US" altLang="zh-TW" sz="1200">
                <a:solidFill>
                  <a:schemeClr val="tx1"/>
                </a:solidFill>
                <a:latin typeface="微軟正黑體"/>
                <a:ea typeface="微軟正黑體"/>
              </a:rPr>
              <a:t>cache hit.</a:t>
            </a:r>
            <a:endParaRPr lang="en-US" altLang="zh-TW" sz="1200">
              <a:solidFill>
                <a:schemeClr val="tx1"/>
              </a:solidFill>
              <a:latin typeface="微軟正黑體" panose="020B0604030504040204" pitchFamily="34" charset="-120"/>
              <a:ea typeface="微軟正黑體" panose="020B0604030504040204" pitchFamily="34" charset="-120"/>
            </a:endParaRPr>
          </a:p>
          <a:p>
            <a:pPr marL="171450" indent="-171450">
              <a:lnSpc>
                <a:spcPct val="200000"/>
              </a:lnSpc>
              <a:buFont typeface="Arial" panose="020B0604020202020204" pitchFamily="34" charset="0"/>
              <a:buChar char="•"/>
            </a:pPr>
            <a:r>
              <a:rPr kumimoji="1" lang="zh-TW" altLang="en-US" sz="1200">
                <a:solidFill>
                  <a:schemeClr val="tx1"/>
                </a:solidFill>
                <a:latin typeface="微軟正黑體" panose="020B0604030504040204" pitchFamily="34" charset="-120"/>
                <a:ea typeface="微軟正黑體" panose="020B0604030504040204" pitchFamily="34" charset="-120"/>
              </a:rPr>
              <a:t>可以得到相對較高的效能表現</a:t>
            </a:r>
            <a:endParaRPr lang="en-US" altLang="zh-TW" sz="1200">
              <a:solidFill>
                <a:schemeClr val="tx1"/>
              </a:solidFill>
              <a:latin typeface="微軟正黑體" panose="020B0604030504040204" pitchFamily="34" charset="-120"/>
              <a:ea typeface="微軟正黑體" panose="020B0604030504040204" pitchFamily="34" charset="-120"/>
            </a:endParaRPr>
          </a:p>
          <a:p>
            <a:endParaRPr kumimoji="1" lang="zh-TW" altLang="en-US" sz="1200">
              <a:solidFill>
                <a:schemeClr val="tx1"/>
              </a:solidFill>
            </a:endParaRPr>
          </a:p>
        </p:txBody>
      </p:sp>
      <p:sp>
        <p:nvSpPr>
          <p:cNvPr id="18" name="文字方塊 17">
            <a:extLst>
              <a:ext uri="{FF2B5EF4-FFF2-40B4-BE49-F238E27FC236}">
                <a16:creationId xmlns:a16="http://schemas.microsoft.com/office/drawing/2014/main" id="{F33F1F76-C830-4335-A3CA-FAA5BFF80676}"/>
              </a:ext>
            </a:extLst>
          </p:cNvPr>
          <p:cNvSpPr txBox="1"/>
          <p:nvPr/>
        </p:nvSpPr>
        <p:spPr>
          <a:xfrm>
            <a:off x="2452915" y="1728043"/>
            <a:ext cx="1009650" cy="276999"/>
          </a:xfrm>
          <a:prstGeom prst="rect">
            <a:avLst/>
          </a:prstGeom>
          <a:noFill/>
        </p:spPr>
        <p:txBody>
          <a:bodyPr wrap="square">
            <a:spAutoFit/>
          </a:bodyPr>
          <a:lstStyle/>
          <a:p>
            <a:r>
              <a:rPr lang="zh-TW" altLang="en-US" sz="1200" b="1">
                <a:latin typeface="微軟正黑體" panose="020B0604030504040204" pitchFamily="34" charset="-120"/>
                <a:ea typeface="微軟正黑體" panose="020B0604030504040204" pitchFamily="34" charset="-120"/>
              </a:rPr>
              <a:t>寫入</a:t>
            </a:r>
            <a:r>
              <a:rPr lang="en-US" altLang="zh-TW" sz="1200" b="1">
                <a:latin typeface="微軟正黑體" panose="020B0604030504040204" pitchFamily="34" charset="-120"/>
                <a:ea typeface="微軟正黑體" panose="020B0604030504040204" pitchFamily="34" charset="-120"/>
              </a:rPr>
              <a:t>NAS</a:t>
            </a:r>
            <a:endParaRPr lang="zh-TW" altLang="en-US" sz="1200"/>
          </a:p>
        </p:txBody>
      </p:sp>
      <p:graphicFrame>
        <p:nvGraphicFramePr>
          <p:cNvPr id="20" name="表格 19">
            <a:extLst>
              <a:ext uri="{FF2B5EF4-FFF2-40B4-BE49-F238E27FC236}">
                <a16:creationId xmlns:a16="http://schemas.microsoft.com/office/drawing/2014/main" id="{F592E11A-8A5E-4223-86B4-68DA9AD2C077}"/>
              </a:ext>
            </a:extLst>
          </p:cNvPr>
          <p:cNvGraphicFramePr>
            <a:graphicFrameLocks noGrp="1"/>
          </p:cNvGraphicFramePr>
          <p:nvPr>
            <p:extLst>
              <p:ext uri="{D42A27DB-BD31-4B8C-83A1-F6EECF244321}">
                <p14:modId xmlns:p14="http://schemas.microsoft.com/office/powerpoint/2010/main" val="2677089200"/>
              </p:ext>
            </p:extLst>
          </p:nvPr>
        </p:nvGraphicFramePr>
        <p:xfrm>
          <a:off x="92869" y="2991702"/>
          <a:ext cx="2675521" cy="2130497"/>
        </p:xfrm>
        <a:graphic>
          <a:graphicData uri="http://schemas.openxmlformats.org/drawingml/2006/table">
            <a:tbl>
              <a:tblPr firstRow="1" bandRow="1">
                <a:tableStyleId>{5C22544A-7EE6-4342-B048-85BDC9FD1C3A}</a:tableStyleId>
              </a:tblPr>
              <a:tblGrid>
                <a:gridCol w="773105">
                  <a:extLst>
                    <a:ext uri="{9D8B030D-6E8A-4147-A177-3AD203B41FA5}">
                      <a16:colId xmlns:a16="http://schemas.microsoft.com/office/drawing/2014/main" val="3282354579"/>
                    </a:ext>
                  </a:extLst>
                </a:gridCol>
                <a:gridCol w="990021">
                  <a:extLst>
                    <a:ext uri="{9D8B030D-6E8A-4147-A177-3AD203B41FA5}">
                      <a16:colId xmlns:a16="http://schemas.microsoft.com/office/drawing/2014/main" val="3870854673"/>
                    </a:ext>
                  </a:extLst>
                </a:gridCol>
                <a:gridCol w="912395">
                  <a:extLst>
                    <a:ext uri="{9D8B030D-6E8A-4147-A177-3AD203B41FA5}">
                      <a16:colId xmlns:a16="http://schemas.microsoft.com/office/drawing/2014/main" val="1334080879"/>
                    </a:ext>
                  </a:extLst>
                </a:gridCol>
              </a:tblGrid>
              <a:tr h="349115">
                <a:tc gridSpan="3">
                  <a:txBody>
                    <a:bodyPr/>
                    <a:lstStyle/>
                    <a:p>
                      <a:pPr algn="ctr"/>
                      <a:r>
                        <a:rPr lang="en-US" altLang="zh-TW" sz="1200">
                          <a:latin typeface="微軟正黑體" panose="020B0604030504040204" pitchFamily="34" charset="-120"/>
                          <a:ea typeface="微軟正黑體" panose="020B0604030504040204" pitchFamily="34" charset="-120"/>
                        </a:rPr>
                        <a:t>iSCSI  w/o dedup</a:t>
                      </a:r>
                      <a:endParaRPr lang="zh-TW" altLang="en-US" sz="1200">
                        <a:latin typeface="微軟正黑體" panose="020B0604030504040204" pitchFamily="34" charset="-120"/>
                        <a:ea typeface="微軟正黑體" panose="020B0604030504040204" pitchFamily="34" charset="-120"/>
                      </a:endParaRPr>
                    </a:p>
                  </a:txBody>
                  <a:tcPr anchor="ctr"/>
                </a:tc>
                <a:tc hMerge="1">
                  <a:txBody>
                    <a:bodyPr/>
                    <a:lstStyle/>
                    <a:p>
                      <a:endParaRPr lang="zh-TW" altLang="en-US" sz="1000"/>
                    </a:p>
                  </a:txBody>
                  <a:tcPr/>
                </a:tc>
                <a:tc hMerge="1">
                  <a:txBody>
                    <a:bodyPr/>
                    <a:lstStyle/>
                    <a:p>
                      <a:endParaRPr lang="zh-TW" altLang="en-US" sz="1200"/>
                    </a:p>
                  </a:txBody>
                  <a:tcPr/>
                </a:tc>
                <a:extLst>
                  <a:ext uri="{0D108BD9-81ED-4DB2-BD59-A6C34878D82A}">
                    <a16:rowId xmlns:a16="http://schemas.microsoft.com/office/drawing/2014/main" val="1277008909"/>
                  </a:ext>
                </a:extLst>
              </a:tr>
              <a:tr h="384922">
                <a:tc>
                  <a:txBody>
                    <a:bodyPr/>
                    <a:lstStyle/>
                    <a:p>
                      <a:endParaRPr lang="zh-TW" altLang="en-US" sz="700">
                        <a:latin typeface="微軟正黑體" panose="020B0604030504040204" pitchFamily="34" charset="-120"/>
                        <a:ea typeface="微軟正黑體" panose="020B0604030504040204" pitchFamily="34" charset="-120"/>
                      </a:endParaRPr>
                    </a:p>
                  </a:txBody>
                  <a:tcPr anchor="ctr"/>
                </a:tc>
                <a:tc>
                  <a:txBody>
                    <a:bodyPr/>
                    <a:lstStyle/>
                    <a:p>
                      <a:r>
                        <a:rPr lang="en-US" altLang="zh-TW" sz="900">
                          <a:latin typeface="微軟正黑體" panose="020B0604030504040204" pitchFamily="34" charset="-120"/>
                          <a:ea typeface="微軟正黑體" panose="020B0604030504040204" pitchFamily="34" charset="-120"/>
                        </a:rPr>
                        <a:t>IOPS</a:t>
                      </a:r>
                    </a:p>
                    <a:p>
                      <a:r>
                        <a:rPr lang="en-US" altLang="zh-TW" sz="900">
                          <a:latin typeface="微軟正黑體" panose="020B0604030504040204" pitchFamily="34" charset="-120"/>
                          <a:ea typeface="微軟正黑體" panose="020B0604030504040204" pitchFamily="34" charset="-120"/>
                        </a:rPr>
                        <a:t>throughput</a:t>
                      </a:r>
                      <a:endParaRPr lang="zh-TW" altLang="en-US" sz="900">
                        <a:latin typeface="微軟正黑體" panose="020B0604030504040204" pitchFamily="34" charset="-120"/>
                        <a:ea typeface="微軟正黑體" panose="020B0604030504040204" pitchFamily="34" charset="-120"/>
                      </a:endParaRPr>
                    </a:p>
                  </a:txBody>
                  <a:tcPr anchor="ctr"/>
                </a:tc>
                <a:tc>
                  <a:txBody>
                    <a:bodyPr/>
                    <a:lstStyle/>
                    <a:p>
                      <a:r>
                        <a:rPr lang="en-US" altLang="zh-TW" sz="900">
                          <a:latin typeface="微軟正黑體" panose="020B0604030504040204" pitchFamily="34" charset="-120"/>
                          <a:ea typeface="微軟正黑體" panose="020B0604030504040204" pitchFamily="34" charset="-120"/>
                        </a:rPr>
                        <a:t>CPU loading (%)</a:t>
                      </a:r>
                      <a:endParaRPr lang="zh-TW" altLang="en-US" sz="9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61583537"/>
                  </a:ext>
                </a:extLst>
              </a:tr>
              <a:tr h="349115">
                <a:tc>
                  <a:txBody>
                    <a:bodyPr/>
                    <a:lstStyle/>
                    <a:p>
                      <a:r>
                        <a:rPr lang="zh-TW" altLang="en-US" sz="800">
                          <a:latin typeface="微軟正黑體" panose="020B0604030504040204" pitchFamily="34" charset="-120"/>
                          <a:ea typeface="微軟正黑體" panose="020B0604030504040204" pitchFamily="34" charset="-120"/>
                        </a:rPr>
                        <a:t>循序讀取</a:t>
                      </a:r>
                      <a:r>
                        <a:rPr lang="en-US" altLang="zh-TW" sz="800">
                          <a:latin typeface="微軟正黑體" panose="020B0604030504040204" pitchFamily="34" charset="-120"/>
                          <a:ea typeface="微軟正黑體" panose="020B0604030504040204" pitchFamily="34" charset="-120"/>
                        </a:rPr>
                        <a:t>512</a:t>
                      </a:r>
                      <a:r>
                        <a:rPr lang="zh-TW" altLang="en-US" sz="800">
                          <a:latin typeface="微軟正黑體" panose="020B0604030504040204" pitchFamily="34" charset="-120"/>
                          <a:ea typeface="微軟正黑體" panose="020B0604030504040204" pitchFamily="34" charset="-120"/>
                        </a:rPr>
                        <a:t>K</a:t>
                      </a:r>
                      <a:r>
                        <a:rPr lang="en-US" altLang="zh-TW" sz="800">
                          <a:latin typeface="微軟正黑體" panose="020B0604030504040204" pitchFamily="34" charset="-120"/>
                          <a:ea typeface="微軟正黑體" panose="020B0604030504040204" pitchFamily="34" charset="-120"/>
                        </a:rPr>
                        <a:t> (MB/s)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lvl="0">
                        <a:buNone/>
                      </a:pPr>
                      <a:r>
                        <a:rPr lang="en-US" altLang="zh-TW" sz="1200" b="0" i="0" u="none" strike="noStrike" noProof="0">
                          <a:solidFill>
                            <a:schemeClr val="tx1"/>
                          </a:solidFill>
                          <a:latin typeface="微軟正黑體" panose="020B0604030504040204" pitchFamily="34" charset="-120"/>
                          <a:ea typeface="微軟正黑體" panose="020B0604030504040204" pitchFamily="34" charset="-120"/>
                        </a:rPr>
                        <a:t>14,028 </a:t>
                      </a:r>
                      <a:endParaRPr lang="zh-TW" sz="1200">
                        <a:solidFill>
                          <a:schemeClr val="tx1"/>
                        </a:solidFill>
                        <a:latin typeface="微軟正黑體" panose="020B0604030504040204" pitchFamily="34" charset="-120"/>
                        <a:ea typeface="微軟正黑體" panose="020B0604030504040204" pitchFamily="34" charset="-120"/>
                      </a:endParaRPr>
                    </a:p>
                  </a:txBody>
                  <a:tcPr anchor="ctr"/>
                </a:tc>
                <a:tc>
                  <a:txBody>
                    <a:bodyPr/>
                    <a:lstStyle/>
                    <a:p>
                      <a:pPr lvl="0">
                        <a:buNone/>
                      </a:pPr>
                      <a:r>
                        <a:rPr lang="en-US" altLang="zh-TW" sz="1200" b="0" i="0" u="none" strike="noStrike" noProof="0">
                          <a:latin typeface="微軟正黑體" panose="020B0604030504040204" pitchFamily="34" charset="-120"/>
                          <a:ea typeface="微軟正黑體" panose="020B0604030504040204" pitchFamily="34" charset="-120"/>
                        </a:rPr>
                        <a:t>28</a:t>
                      </a:r>
                      <a:r>
                        <a:rPr lang="zh-TW" sz="1200" b="0" i="0" u="none" strike="noStrike" noProof="0">
                          <a:latin typeface="微軟正黑體" panose="020B0604030504040204" pitchFamily="34" charset="-120"/>
                          <a:ea typeface="微軟正黑體" panose="020B0604030504040204" pitchFamily="34" charset="-120"/>
                        </a:rPr>
                        <a:t>%</a:t>
                      </a:r>
                      <a:endParaRPr lang="zh-TW" altLang="en-US"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093175897"/>
                  </a:ext>
                </a:extLst>
              </a:tr>
              <a:tr h="349115">
                <a:tc>
                  <a:txBody>
                    <a:bodyPr/>
                    <a:lstStyle/>
                    <a:p>
                      <a:r>
                        <a:rPr lang="zh-TW" altLang="en-US" sz="800">
                          <a:latin typeface="微軟正黑體" panose="020B0604030504040204" pitchFamily="34" charset="-120"/>
                          <a:ea typeface="微軟正黑體" panose="020B0604030504040204" pitchFamily="34" charset="-120"/>
                        </a:rPr>
                        <a:t>循序寫入</a:t>
                      </a:r>
                      <a:r>
                        <a:rPr lang="en-US" altLang="zh-TW" sz="800">
                          <a:latin typeface="微軟正黑體" panose="020B0604030504040204" pitchFamily="34" charset="-120"/>
                          <a:ea typeface="微軟正黑體" panose="020B0604030504040204" pitchFamily="34" charset="-120"/>
                        </a:rPr>
                        <a:t>512</a:t>
                      </a:r>
                      <a:r>
                        <a:rPr lang="zh-TW" altLang="en-US" sz="800">
                          <a:latin typeface="微軟正黑體" panose="020B0604030504040204" pitchFamily="34" charset="-120"/>
                          <a:ea typeface="微軟正黑體" panose="020B0604030504040204" pitchFamily="34" charset="-120"/>
                        </a:rPr>
                        <a:t>K</a:t>
                      </a:r>
                      <a:r>
                        <a:rPr lang="en-US" altLang="zh-TW" sz="800">
                          <a:latin typeface="微軟正黑體" panose="020B0604030504040204" pitchFamily="34" charset="-120"/>
                          <a:ea typeface="微軟正黑體" panose="020B0604030504040204" pitchFamily="34" charset="-120"/>
                        </a:rPr>
                        <a:t> (MB/s)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lvl="0">
                        <a:buNone/>
                      </a:pPr>
                      <a:r>
                        <a:rPr lang="en-US" altLang="zh-TW" sz="1200" b="0" i="0" u="none" strike="noStrike" noProof="0">
                          <a:solidFill>
                            <a:schemeClr val="tx1"/>
                          </a:solidFill>
                          <a:latin typeface="微軟正黑體" panose="020B0604030504040204" pitchFamily="34" charset="-120"/>
                          <a:ea typeface="微軟正黑體" panose="020B0604030504040204" pitchFamily="34" charset="-120"/>
                        </a:rPr>
                        <a:t>10,929</a:t>
                      </a:r>
                      <a:endParaRPr lang="zh-TW" sz="1200">
                        <a:latin typeface="微軟正黑體" panose="020B0604030504040204" pitchFamily="34" charset="-120"/>
                        <a:ea typeface="微軟正黑體" panose="020B0604030504040204" pitchFamily="34" charset="-120"/>
                      </a:endParaRPr>
                    </a:p>
                  </a:txBody>
                  <a:tcPr anchor="ctr"/>
                </a:tc>
                <a:tc>
                  <a:txBody>
                    <a:bodyPr/>
                    <a:lstStyle/>
                    <a:p>
                      <a:pPr lvl="0" algn="l">
                        <a:lnSpc>
                          <a:spcPct val="100000"/>
                        </a:lnSpc>
                        <a:spcBef>
                          <a:spcPts val="0"/>
                        </a:spcBef>
                        <a:spcAft>
                          <a:spcPts val="0"/>
                        </a:spcAft>
                        <a:buNone/>
                      </a:pPr>
                      <a:r>
                        <a:rPr lang="zh-TW" sz="1200" b="0" i="0" u="none" strike="noStrike" noProof="0">
                          <a:latin typeface="微軟正黑體" panose="020B0604030504040204" pitchFamily="34" charset="-120"/>
                          <a:ea typeface="微軟正黑體" panose="020B0604030504040204" pitchFamily="34" charset="-120"/>
                        </a:rPr>
                        <a:t>5</a:t>
                      </a:r>
                      <a:r>
                        <a:rPr lang="en-US" altLang="zh-TW" sz="1200" b="0" i="0" u="none" strike="noStrike" noProof="0">
                          <a:latin typeface="微軟正黑體" panose="020B0604030504040204" pitchFamily="34" charset="-120"/>
                          <a:ea typeface="微軟正黑體" panose="020B0604030504040204" pitchFamily="34" charset="-120"/>
                        </a:rPr>
                        <a:t>6</a:t>
                      </a:r>
                      <a:r>
                        <a:rPr lang="zh-TW" sz="1200" b="0" i="0" u="none" strike="noStrike" noProof="0">
                          <a:latin typeface="微軟正黑體" panose="020B0604030504040204" pitchFamily="34" charset="-120"/>
                          <a:ea typeface="微軟正黑體" panose="020B0604030504040204" pitchFamily="34" charset="-120"/>
                        </a:rPr>
                        <a:t>%</a:t>
                      </a:r>
                    </a:p>
                  </a:txBody>
                  <a:tcPr anchor="ctr"/>
                </a:tc>
                <a:extLst>
                  <a:ext uri="{0D108BD9-81ED-4DB2-BD59-A6C34878D82A}">
                    <a16:rowId xmlns:a16="http://schemas.microsoft.com/office/drawing/2014/main" val="3238108886"/>
                  </a:ext>
                </a:extLst>
              </a:tr>
              <a:tr h="349115">
                <a:tc>
                  <a:txBody>
                    <a:bodyPr/>
                    <a:lstStyle/>
                    <a:p>
                      <a:r>
                        <a:rPr lang="zh-TW" altLang="en-US" sz="800">
                          <a:latin typeface="微軟正黑體" panose="020B0604030504040204" pitchFamily="34" charset="-120"/>
                          <a:ea typeface="微軟正黑體" panose="020B0604030504040204" pitchFamily="34" charset="-120"/>
                        </a:rPr>
                        <a:t>隨機讀取</a:t>
                      </a:r>
                      <a:r>
                        <a:rPr lang="en-US" altLang="zh-TW" sz="800">
                          <a:latin typeface="微軟正黑體" panose="020B0604030504040204" pitchFamily="34" charset="-120"/>
                          <a:ea typeface="微軟正黑體" panose="020B0604030504040204" pitchFamily="34" charset="-120"/>
                        </a:rPr>
                        <a:t>-4K (IOPS)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lvl="0">
                        <a:buNone/>
                      </a:pPr>
                      <a:r>
                        <a:rPr lang="zh-TW" sz="1200" b="0" i="0" u="none" strike="noStrike" noProof="0">
                          <a:latin typeface="微軟正黑體" panose="020B0604030504040204" pitchFamily="34" charset="-120"/>
                          <a:ea typeface="微軟正黑體" panose="020B0604030504040204" pitchFamily="34" charset="-120"/>
                        </a:rPr>
                        <a:t>4</a:t>
                      </a:r>
                      <a:r>
                        <a:rPr lang="en-US" altLang="zh-TW" sz="1200" b="0" i="0" u="none" strike="noStrike" noProof="0">
                          <a:latin typeface="微軟正黑體" panose="020B0604030504040204" pitchFamily="34" charset="-120"/>
                          <a:ea typeface="微軟正黑體" panose="020B0604030504040204" pitchFamily="34" charset="-120"/>
                        </a:rPr>
                        <a:t>72,000</a:t>
                      </a:r>
                      <a:endParaRPr lang="zh-TW" sz="1200">
                        <a:latin typeface="微軟正黑體" panose="020B0604030504040204" pitchFamily="34" charset="-120"/>
                        <a:ea typeface="微軟正黑體" panose="020B0604030504040204" pitchFamily="34" charset="-120"/>
                      </a:endParaRPr>
                    </a:p>
                  </a:txBody>
                  <a:tcPr anchor="ctr"/>
                </a:tc>
                <a:tc>
                  <a:txBody>
                    <a:bodyPr/>
                    <a:lstStyle/>
                    <a:p>
                      <a:pPr lvl="0">
                        <a:buNone/>
                      </a:pPr>
                      <a:r>
                        <a:rPr lang="en-US" altLang="zh-TW" sz="1200" b="0" i="0" u="none" strike="noStrike" noProof="0">
                          <a:latin typeface="微軟正黑體" panose="020B0604030504040204" pitchFamily="34" charset="-120"/>
                          <a:ea typeface="微軟正黑體" panose="020B0604030504040204" pitchFamily="34" charset="-120"/>
                        </a:rPr>
                        <a:t>56</a:t>
                      </a:r>
                      <a:r>
                        <a:rPr lang="zh-TW" sz="1200" b="0" i="0" u="none" strike="noStrike" noProof="0">
                          <a:latin typeface="微軟正黑體" panose="020B0604030504040204" pitchFamily="34" charset="-120"/>
                          <a:ea typeface="微軟正黑體" panose="020B0604030504040204" pitchFamily="34" charset="-120"/>
                        </a:rPr>
                        <a:t>%</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594204943"/>
                  </a:ext>
                </a:extLst>
              </a:tr>
              <a:tr h="349115">
                <a:tc>
                  <a:txBody>
                    <a:bodyPr/>
                    <a:lstStyle/>
                    <a:p>
                      <a:r>
                        <a:rPr lang="zh-TW" altLang="en-US" sz="800">
                          <a:latin typeface="微軟正黑體" panose="020B0604030504040204" pitchFamily="34" charset="-120"/>
                          <a:ea typeface="微軟正黑體" panose="020B0604030504040204" pitchFamily="34" charset="-120"/>
                        </a:rPr>
                        <a:t>隨機寫入</a:t>
                      </a:r>
                      <a:r>
                        <a:rPr lang="en-US" altLang="zh-TW" sz="800">
                          <a:latin typeface="微軟正黑體" panose="020B0604030504040204" pitchFamily="34" charset="-120"/>
                          <a:ea typeface="微軟正黑體" panose="020B0604030504040204" pitchFamily="34" charset="-120"/>
                        </a:rPr>
                        <a:t>-4K (IOPS)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r>
                        <a:rPr lang="zh-TW" sz="1200" b="0" i="0" u="none" strike="noStrike" noProof="0">
                          <a:latin typeface="微軟正黑體" panose="020B0604030504040204" pitchFamily="34" charset="-120"/>
                          <a:ea typeface="微軟正黑體" panose="020B0604030504040204" pitchFamily="34" charset="-120"/>
                        </a:rPr>
                        <a:t>2</a:t>
                      </a:r>
                      <a:r>
                        <a:rPr lang="en-US" altLang="zh-TW" sz="1200" b="0" i="0" u="none" strike="noStrike" noProof="0">
                          <a:latin typeface="微軟正黑體" panose="020B0604030504040204" pitchFamily="34" charset="-120"/>
                          <a:ea typeface="微軟正黑體" panose="020B0604030504040204" pitchFamily="34" charset="-120"/>
                        </a:rPr>
                        <a:t>05,000</a:t>
                      </a:r>
                      <a:endParaRPr lang="zh-TW" altLang="en-US" sz="1200">
                        <a:latin typeface="微軟正黑體" panose="020B0604030504040204" pitchFamily="34" charset="-120"/>
                        <a:ea typeface="微軟正黑體" panose="020B0604030504040204" pitchFamily="34" charset="-120"/>
                      </a:endParaRPr>
                    </a:p>
                  </a:txBody>
                  <a:tcPr anchor="ctr"/>
                </a:tc>
                <a:tc>
                  <a:txBody>
                    <a:bodyPr/>
                    <a:lstStyle/>
                    <a:p>
                      <a:r>
                        <a:rPr lang="zh-TW" sz="1200" b="0" i="0" u="none" strike="noStrike" noProof="0">
                          <a:latin typeface="微軟正黑體" panose="020B0604030504040204" pitchFamily="34" charset="-120"/>
                          <a:ea typeface="微軟正黑體" panose="020B0604030504040204" pitchFamily="34" charset="-120"/>
                        </a:rPr>
                        <a:t>7</a:t>
                      </a:r>
                      <a:r>
                        <a:rPr lang="en-US" altLang="zh-TW" sz="1200" b="0" i="0" u="none" strike="noStrike" noProof="0">
                          <a:latin typeface="微軟正黑體" panose="020B0604030504040204" pitchFamily="34" charset="-120"/>
                          <a:ea typeface="微軟正黑體" panose="020B0604030504040204" pitchFamily="34" charset="-120"/>
                        </a:rPr>
                        <a:t>2</a:t>
                      </a:r>
                      <a:r>
                        <a:rPr lang="zh-TW" sz="1200" b="0" i="0" u="none" strike="noStrike" noProof="0">
                          <a:latin typeface="微軟正黑體" panose="020B0604030504040204" pitchFamily="34" charset="-120"/>
                          <a:ea typeface="微軟正黑體" panose="020B0604030504040204" pitchFamily="34" charset="-120"/>
                        </a:rPr>
                        <a:t>%</a:t>
                      </a:r>
                      <a:endParaRPr lang="zh-TW" altLang="en-US"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918506269"/>
                  </a:ext>
                </a:extLst>
              </a:tr>
            </a:tbl>
          </a:graphicData>
        </a:graphic>
      </p:graphicFrame>
      <p:graphicFrame>
        <p:nvGraphicFramePr>
          <p:cNvPr id="22" name="表格 21">
            <a:extLst>
              <a:ext uri="{FF2B5EF4-FFF2-40B4-BE49-F238E27FC236}">
                <a16:creationId xmlns:a16="http://schemas.microsoft.com/office/drawing/2014/main" id="{89C3C3E3-9014-4194-9E86-1FB1AE5CB0FA}"/>
              </a:ext>
            </a:extLst>
          </p:cNvPr>
          <p:cNvGraphicFramePr>
            <a:graphicFrameLocks noGrp="1"/>
          </p:cNvGraphicFramePr>
          <p:nvPr>
            <p:extLst>
              <p:ext uri="{D42A27DB-BD31-4B8C-83A1-F6EECF244321}">
                <p14:modId xmlns:p14="http://schemas.microsoft.com/office/powerpoint/2010/main" val="2823990926"/>
              </p:ext>
            </p:extLst>
          </p:nvPr>
        </p:nvGraphicFramePr>
        <p:xfrm>
          <a:off x="2853699" y="2984481"/>
          <a:ext cx="2737058" cy="2133618"/>
        </p:xfrm>
        <a:graphic>
          <a:graphicData uri="http://schemas.openxmlformats.org/drawingml/2006/table">
            <a:tbl>
              <a:tblPr firstRow="1" bandRow="1">
                <a:tableStyleId>{5C22544A-7EE6-4342-B048-85BDC9FD1C3A}</a:tableStyleId>
              </a:tblPr>
              <a:tblGrid>
                <a:gridCol w="783000">
                  <a:extLst>
                    <a:ext uri="{9D8B030D-6E8A-4147-A177-3AD203B41FA5}">
                      <a16:colId xmlns:a16="http://schemas.microsoft.com/office/drawing/2014/main" val="3282354579"/>
                    </a:ext>
                  </a:extLst>
                </a:gridCol>
                <a:gridCol w="1020678">
                  <a:extLst>
                    <a:ext uri="{9D8B030D-6E8A-4147-A177-3AD203B41FA5}">
                      <a16:colId xmlns:a16="http://schemas.microsoft.com/office/drawing/2014/main" val="3870854673"/>
                    </a:ext>
                  </a:extLst>
                </a:gridCol>
                <a:gridCol w="933380">
                  <a:extLst>
                    <a:ext uri="{9D8B030D-6E8A-4147-A177-3AD203B41FA5}">
                      <a16:colId xmlns:a16="http://schemas.microsoft.com/office/drawing/2014/main" val="1334080879"/>
                    </a:ext>
                  </a:extLst>
                </a:gridCol>
              </a:tblGrid>
              <a:tr h="384233">
                <a:tc gridSpan="3">
                  <a:txBody>
                    <a:bodyPr/>
                    <a:lstStyle/>
                    <a:p>
                      <a:pPr lvl="0" algn="ctr">
                        <a:buNone/>
                      </a:pPr>
                      <a:r>
                        <a:rPr lang="en-US" sz="1050" b="1" i="0" u="none" strike="noStrike" noProof="0">
                          <a:latin typeface="微軟正黑體" panose="020B0604030504040204" pitchFamily="34" charset="-120"/>
                          <a:ea typeface="微軟正黑體" panose="020B0604030504040204" pitchFamily="34" charset="-120"/>
                        </a:rPr>
                        <a:t>iSCSI w/ dedup (</a:t>
                      </a:r>
                      <a:r>
                        <a:rPr lang="zh-TW" altLang="en-US" sz="1050" b="1" i="0" u="none" strike="noStrike" noProof="0">
                          <a:latin typeface="微軟正黑體" panose="020B0604030504040204" pitchFamily="34" charset="-120"/>
                          <a:ea typeface="微軟正黑體" panose="020B0604030504040204" pitchFamily="34" charset="-120"/>
                        </a:rPr>
                        <a:t>檔案完全不同</a:t>
                      </a:r>
                      <a:r>
                        <a:rPr lang="en-US" sz="1050" b="1" i="0" u="none" strike="noStrike" noProof="0">
                          <a:latin typeface="微軟正黑體" panose="020B0604030504040204" pitchFamily="34" charset="-120"/>
                          <a:ea typeface="微軟正黑體" panose="020B0604030504040204" pitchFamily="34" charset="-120"/>
                        </a:rPr>
                        <a:t>)</a:t>
                      </a:r>
                      <a:endParaRPr lang="zh-TW" sz="1050">
                        <a:latin typeface="微軟正黑體" panose="020B0604030504040204" pitchFamily="34" charset="-120"/>
                        <a:ea typeface="微軟正黑體" panose="020B0604030504040204" pitchFamily="34" charset="-120"/>
                      </a:endParaRPr>
                    </a:p>
                  </a:txBody>
                  <a:tcPr anchor="ctr"/>
                </a:tc>
                <a:tc hMerge="1">
                  <a:txBody>
                    <a:bodyPr/>
                    <a:lstStyle/>
                    <a:p>
                      <a:endParaRPr lang="zh-TW" altLang="en-US" sz="1000"/>
                    </a:p>
                  </a:txBody>
                  <a:tcPr/>
                </a:tc>
                <a:tc hMerge="1">
                  <a:txBody>
                    <a:bodyPr/>
                    <a:lstStyle/>
                    <a:p>
                      <a:endParaRPr lang="zh-TW" altLang="en-US" sz="1200"/>
                    </a:p>
                  </a:txBody>
                  <a:tcPr/>
                </a:tc>
                <a:extLst>
                  <a:ext uri="{0D108BD9-81ED-4DB2-BD59-A6C34878D82A}">
                    <a16:rowId xmlns:a16="http://schemas.microsoft.com/office/drawing/2014/main" val="1277008909"/>
                  </a:ext>
                </a:extLst>
              </a:tr>
              <a:tr h="380301">
                <a:tc>
                  <a:txBody>
                    <a:bodyPr/>
                    <a:lstStyle/>
                    <a:p>
                      <a:endParaRPr lang="zh-TW" altLang="en-US" sz="700">
                        <a:latin typeface="微軟正黑體" panose="020B0604030504040204" pitchFamily="34" charset="-120"/>
                        <a:ea typeface="微軟正黑體" panose="020B0604030504040204" pitchFamily="34" charset="-120"/>
                      </a:endParaRPr>
                    </a:p>
                  </a:txBody>
                  <a:tcPr anchor="ctr"/>
                </a:tc>
                <a:tc>
                  <a:txBody>
                    <a:bodyPr/>
                    <a:lstStyle/>
                    <a:p>
                      <a:r>
                        <a:rPr lang="en-US" altLang="zh-TW" sz="900">
                          <a:latin typeface="微軟正黑體" panose="020B0604030504040204" pitchFamily="34" charset="-120"/>
                          <a:ea typeface="微軟正黑體" panose="020B0604030504040204" pitchFamily="34" charset="-120"/>
                        </a:rPr>
                        <a:t>IOPS</a:t>
                      </a:r>
                    </a:p>
                    <a:p>
                      <a:r>
                        <a:rPr lang="en-US" altLang="zh-TW" sz="900">
                          <a:latin typeface="微軟正黑體" panose="020B0604030504040204" pitchFamily="34" charset="-120"/>
                          <a:ea typeface="微軟正黑體" panose="020B0604030504040204" pitchFamily="34" charset="-120"/>
                        </a:rPr>
                        <a:t>throughput</a:t>
                      </a:r>
                      <a:endParaRPr lang="zh-TW" altLang="en-US" sz="900">
                        <a:latin typeface="微軟正黑體" panose="020B0604030504040204" pitchFamily="34" charset="-120"/>
                        <a:ea typeface="微軟正黑體" panose="020B0604030504040204" pitchFamily="34" charset="-120"/>
                      </a:endParaRPr>
                    </a:p>
                  </a:txBody>
                  <a:tcPr anchor="ctr"/>
                </a:tc>
                <a:tc>
                  <a:txBody>
                    <a:bodyPr/>
                    <a:lstStyle/>
                    <a:p>
                      <a:r>
                        <a:rPr lang="en-US" altLang="zh-TW" sz="900">
                          <a:latin typeface="微軟正黑體" panose="020B0604030504040204" pitchFamily="34" charset="-120"/>
                          <a:ea typeface="微軟正黑體" panose="020B0604030504040204" pitchFamily="34" charset="-120"/>
                        </a:rPr>
                        <a:t>CPU loading (%)</a:t>
                      </a:r>
                      <a:endParaRPr lang="zh-TW" altLang="en-US" sz="9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61583537"/>
                  </a:ext>
                </a:extLst>
              </a:tr>
              <a:tr h="342271">
                <a:tc>
                  <a:txBody>
                    <a:bodyPr/>
                    <a:lstStyle/>
                    <a:p>
                      <a:pPr lvl="0">
                        <a:buNone/>
                      </a:pPr>
                      <a:r>
                        <a:rPr lang="zh-TW" altLang="en-US" sz="800">
                          <a:latin typeface="微軟正黑體" panose="020B0604030504040204" pitchFamily="34" charset="-120"/>
                          <a:ea typeface="微軟正黑體" panose="020B0604030504040204" pitchFamily="34" charset="-120"/>
                        </a:rPr>
                        <a:t>循序讀取</a:t>
                      </a:r>
                      <a:r>
                        <a:rPr lang="en-US" altLang="zh-TW" sz="800">
                          <a:latin typeface="微軟正黑體" panose="020B0604030504040204" pitchFamily="34" charset="-120"/>
                          <a:ea typeface="微軟正黑體" panose="020B0604030504040204" pitchFamily="34" charset="-120"/>
                        </a:rPr>
                        <a:t>512</a:t>
                      </a:r>
                      <a:r>
                        <a:rPr lang="zh-TW" altLang="en-US" sz="800">
                          <a:latin typeface="微軟正黑體" panose="020B0604030504040204" pitchFamily="34" charset="-120"/>
                          <a:ea typeface="微軟正黑體" panose="020B0604030504040204" pitchFamily="34" charset="-120"/>
                        </a:rPr>
                        <a:t>K</a:t>
                      </a:r>
                      <a:r>
                        <a:rPr lang="en-US" altLang="zh-TW" sz="800">
                          <a:latin typeface="微軟正黑體" panose="020B0604030504040204" pitchFamily="34" charset="-120"/>
                          <a:ea typeface="微軟正黑體" panose="020B0604030504040204" pitchFamily="34" charset="-120"/>
                        </a:rPr>
                        <a:t> (MB/s)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lvl="0">
                        <a:buNone/>
                      </a:pPr>
                      <a:r>
                        <a:rPr lang="en-US" altLang="zh-TW" sz="1200" b="0" i="0" u="none" strike="noStrike" kern="1200">
                          <a:solidFill>
                            <a:schemeClr val="tx1"/>
                          </a:solidFill>
                          <a:latin typeface="微軟正黑體" panose="020B0604030504040204" pitchFamily="34" charset="-120"/>
                          <a:ea typeface="微軟正黑體" panose="020B0604030504040204" pitchFamily="34" charset="-120"/>
                          <a:cs typeface="+mn-cs"/>
                        </a:rPr>
                        <a:t>13,575</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a:buNone/>
                      </a:pPr>
                      <a:r>
                        <a:rPr lang="zh-TW" altLang="en-US" sz="1200">
                          <a:latin typeface="微軟正黑體" panose="020B0604030504040204" pitchFamily="34" charset="-120"/>
                          <a:ea typeface="微軟正黑體" panose="020B0604030504040204" pitchFamily="34" charset="-120"/>
                        </a:rPr>
                        <a:t>29%</a:t>
                      </a:r>
                    </a:p>
                  </a:txBody>
                  <a:tcPr anchor="ctr"/>
                </a:tc>
                <a:extLst>
                  <a:ext uri="{0D108BD9-81ED-4DB2-BD59-A6C34878D82A}">
                    <a16:rowId xmlns:a16="http://schemas.microsoft.com/office/drawing/2014/main" val="2093175897"/>
                  </a:ext>
                </a:extLst>
              </a:tr>
              <a:tr h="342271">
                <a:tc>
                  <a:txBody>
                    <a:bodyPr/>
                    <a:lstStyle/>
                    <a:p>
                      <a:pPr lvl="0">
                        <a:buNone/>
                      </a:pPr>
                      <a:r>
                        <a:rPr lang="zh-TW" altLang="en-US" sz="800">
                          <a:latin typeface="微軟正黑體" panose="020B0604030504040204" pitchFamily="34" charset="-120"/>
                          <a:ea typeface="微軟正黑體" panose="020B0604030504040204" pitchFamily="34" charset="-120"/>
                        </a:rPr>
                        <a:t>循序寫入</a:t>
                      </a:r>
                      <a:r>
                        <a:rPr lang="en-US" altLang="zh-TW" sz="800">
                          <a:latin typeface="微軟正黑體" panose="020B0604030504040204" pitchFamily="34" charset="-120"/>
                          <a:ea typeface="微軟正黑體" panose="020B0604030504040204" pitchFamily="34" charset="-120"/>
                        </a:rPr>
                        <a:t>512</a:t>
                      </a:r>
                      <a:r>
                        <a:rPr lang="zh-TW" altLang="en-US" sz="800">
                          <a:latin typeface="微軟正黑體" panose="020B0604030504040204" pitchFamily="34" charset="-120"/>
                          <a:ea typeface="微軟正黑體" panose="020B0604030504040204" pitchFamily="34" charset="-120"/>
                        </a:rPr>
                        <a:t>K</a:t>
                      </a:r>
                      <a:r>
                        <a:rPr lang="en-US" altLang="zh-TW" sz="800">
                          <a:latin typeface="微軟正黑體" panose="020B0604030504040204" pitchFamily="34" charset="-120"/>
                          <a:ea typeface="微軟正黑體" panose="020B0604030504040204" pitchFamily="34" charset="-120"/>
                        </a:rPr>
                        <a:t> (MB/s)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lvl="0">
                        <a:buNone/>
                      </a:pPr>
                      <a:r>
                        <a:rPr lang="en-US" altLang="zh-TW" sz="1200" b="0" i="0" u="none" strike="noStrike" kern="1200">
                          <a:solidFill>
                            <a:schemeClr val="tx1"/>
                          </a:solidFill>
                          <a:latin typeface="微軟正黑體" panose="020B0604030504040204" pitchFamily="34" charset="-120"/>
                          <a:ea typeface="微軟正黑體" panose="020B0604030504040204" pitchFamily="34" charset="-120"/>
                          <a:cs typeface="+mn-cs"/>
                        </a:rPr>
                        <a:t>10,394</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algn="l">
                        <a:lnSpc>
                          <a:spcPct val="100000"/>
                        </a:lnSpc>
                        <a:spcBef>
                          <a:spcPts val="0"/>
                        </a:spcBef>
                        <a:spcAft>
                          <a:spcPts val="0"/>
                        </a:spcAft>
                        <a:buNone/>
                      </a:pPr>
                      <a:r>
                        <a:rPr lang="en-US" altLang="zh-TW" sz="1200" b="0" i="0" u="none" strike="noStrike" noProof="0">
                          <a:latin typeface="微軟正黑體" panose="020B0604030504040204" pitchFamily="34" charset="-120"/>
                          <a:ea typeface="微軟正黑體" panose="020B0604030504040204" pitchFamily="34" charset="-120"/>
                        </a:rPr>
                        <a:t>69%</a:t>
                      </a:r>
                      <a:endParaRPr lang="zh-TW" sz="1200" b="0" i="0" u="none" strike="noStrike" noProof="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3238108886"/>
                  </a:ext>
                </a:extLst>
              </a:tr>
              <a:tr h="342271">
                <a:tc>
                  <a:txBody>
                    <a:bodyPr/>
                    <a:lstStyle/>
                    <a:p>
                      <a:pPr lvl="0">
                        <a:buNone/>
                      </a:pPr>
                      <a:r>
                        <a:rPr lang="zh-TW" altLang="en-US" sz="800">
                          <a:latin typeface="微軟正黑體" panose="020B0604030504040204" pitchFamily="34" charset="-120"/>
                          <a:ea typeface="微軟正黑體" panose="020B0604030504040204" pitchFamily="34" charset="-120"/>
                        </a:rPr>
                        <a:t>隨機讀取</a:t>
                      </a:r>
                      <a:r>
                        <a:rPr lang="en-US" altLang="zh-TW" sz="800">
                          <a:latin typeface="微軟正黑體" panose="020B0604030504040204" pitchFamily="34" charset="-120"/>
                          <a:ea typeface="微軟正黑體" panose="020B0604030504040204" pitchFamily="34" charset="-120"/>
                        </a:rPr>
                        <a:t>-4K (IOPS)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lvl="0">
                        <a:buNone/>
                      </a:pPr>
                      <a:r>
                        <a:rPr lang="en-US" altLang="zh-TW" sz="1200" b="0" i="0" u="none" strike="noStrike" kern="1200">
                          <a:solidFill>
                            <a:schemeClr val="tx1"/>
                          </a:solidFill>
                          <a:latin typeface="微軟正黑體" panose="020B0604030504040204" pitchFamily="34" charset="-120"/>
                          <a:ea typeface="微軟正黑體" panose="020B0604030504040204" pitchFamily="34" charset="-120"/>
                          <a:cs typeface="+mn-cs"/>
                        </a:rPr>
                        <a:t>395,000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a:buNone/>
                      </a:pPr>
                      <a:r>
                        <a:rPr lang="en-US" altLang="zh-TW" sz="1200">
                          <a:latin typeface="微軟正黑體" panose="020B0604030504040204" pitchFamily="34" charset="-120"/>
                          <a:ea typeface="微軟正黑體" panose="020B0604030504040204" pitchFamily="34" charset="-120"/>
                        </a:rPr>
                        <a:t>61%</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594204943"/>
                  </a:ext>
                </a:extLst>
              </a:tr>
              <a:tr h="342271">
                <a:tc>
                  <a:txBody>
                    <a:bodyPr/>
                    <a:lstStyle/>
                    <a:p>
                      <a:pPr lvl="0">
                        <a:buNone/>
                      </a:pPr>
                      <a:r>
                        <a:rPr lang="zh-TW" altLang="en-US" sz="800">
                          <a:latin typeface="微軟正黑體" panose="020B0604030504040204" pitchFamily="34" charset="-120"/>
                          <a:ea typeface="微軟正黑體" panose="020B0604030504040204" pitchFamily="34" charset="-120"/>
                        </a:rPr>
                        <a:t>隨機寫入</a:t>
                      </a:r>
                      <a:r>
                        <a:rPr lang="en-US" altLang="zh-TW" sz="800">
                          <a:latin typeface="微軟正黑體" panose="020B0604030504040204" pitchFamily="34" charset="-120"/>
                          <a:ea typeface="微軟正黑體" panose="020B0604030504040204" pitchFamily="34" charset="-120"/>
                        </a:rPr>
                        <a:t>-4K (IOPS)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lvl="0">
                        <a:buNone/>
                      </a:pPr>
                      <a:r>
                        <a:rPr lang="en-US" altLang="zh-TW" sz="1200" b="0" i="0" u="none" strike="noStrike" kern="1200" noProof="0">
                          <a:solidFill>
                            <a:schemeClr val="tx1"/>
                          </a:solidFill>
                          <a:latin typeface="微軟正黑體" panose="020B0604030504040204" pitchFamily="34" charset="-120"/>
                          <a:ea typeface="微軟正黑體" panose="020B0604030504040204" pitchFamily="34" charset="-120"/>
                          <a:cs typeface="+mn-cs"/>
                        </a:rPr>
                        <a:t>129,000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r>
                        <a:rPr lang="zh-TW" altLang="en-US" sz="1200">
                          <a:latin typeface="微軟正黑體" panose="020B0604030504040204" pitchFamily="34" charset="-120"/>
                          <a:ea typeface="微軟正黑體" panose="020B0604030504040204" pitchFamily="34" charset="-120"/>
                        </a:rPr>
                        <a:t>48%</a:t>
                      </a:r>
                    </a:p>
                  </a:txBody>
                  <a:tcPr anchor="ctr"/>
                </a:tc>
                <a:extLst>
                  <a:ext uri="{0D108BD9-81ED-4DB2-BD59-A6C34878D82A}">
                    <a16:rowId xmlns:a16="http://schemas.microsoft.com/office/drawing/2014/main" val="918506269"/>
                  </a:ext>
                </a:extLst>
              </a:tr>
            </a:tbl>
          </a:graphicData>
        </a:graphic>
      </p:graphicFrame>
      <p:sp>
        <p:nvSpPr>
          <p:cNvPr id="14" name="文字方塊 13">
            <a:extLst>
              <a:ext uri="{FF2B5EF4-FFF2-40B4-BE49-F238E27FC236}">
                <a16:creationId xmlns:a16="http://schemas.microsoft.com/office/drawing/2014/main" id="{0282C369-012D-F24E-A608-B7753067D78B}"/>
              </a:ext>
            </a:extLst>
          </p:cNvPr>
          <p:cNvSpPr txBox="1"/>
          <p:nvPr/>
        </p:nvSpPr>
        <p:spPr>
          <a:xfrm>
            <a:off x="6084008" y="2991702"/>
            <a:ext cx="1761251" cy="276999"/>
          </a:xfrm>
          <a:prstGeom prst="rect">
            <a:avLst/>
          </a:prstGeom>
          <a:noFill/>
        </p:spPr>
        <p:txBody>
          <a:bodyPr wrap="none" rtlCol="0" anchor="t">
            <a:spAutoFit/>
          </a:bodyPr>
          <a:lstStyle/>
          <a:p>
            <a:r>
              <a:rPr kumimoji="1" lang="en-US" altLang="zh-TW" sz="1200"/>
              <a:t>TS-h2490FU-7302P-128G</a:t>
            </a:r>
            <a:endParaRPr kumimoji="1" lang="zh-TW" altLang="en-US" sz="1200"/>
          </a:p>
        </p:txBody>
      </p:sp>
      <p:grpSp>
        <p:nvGrpSpPr>
          <p:cNvPr id="8" name="群組 7">
            <a:extLst>
              <a:ext uri="{FF2B5EF4-FFF2-40B4-BE49-F238E27FC236}">
                <a16:creationId xmlns:a16="http://schemas.microsoft.com/office/drawing/2014/main" id="{50F822A7-19E9-49A5-A1E4-B2A13C207933}"/>
              </a:ext>
            </a:extLst>
          </p:cNvPr>
          <p:cNvGrpSpPr/>
          <p:nvPr/>
        </p:nvGrpSpPr>
        <p:grpSpPr>
          <a:xfrm>
            <a:off x="1253510" y="1154421"/>
            <a:ext cx="3475508" cy="519494"/>
            <a:chOff x="1009297" y="773377"/>
            <a:chExt cx="3475508" cy="519494"/>
          </a:xfrm>
        </p:grpSpPr>
        <p:pic>
          <p:nvPicPr>
            <p:cNvPr id="2" name="圖形 1">
              <a:extLst>
                <a:ext uri="{FF2B5EF4-FFF2-40B4-BE49-F238E27FC236}">
                  <a16:creationId xmlns:a16="http://schemas.microsoft.com/office/drawing/2014/main" id="{5850D8DE-3A2C-4EB9-A84D-E78C58A7C5D2}"/>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09297" y="773377"/>
              <a:ext cx="3236492" cy="519494"/>
            </a:xfrm>
            <a:prstGeom prst="rect">
              <a:avLst/>
            </a:prstGeom>
          </p:spPr>
        </p:pic>
        <p:sp>
          <p:nvSpPr>
            <p:cNvPr id="6" name="文字方塊 5">
              <a:extLst>
                <a:ext uri="{FF2B5EF4-FFF2-40B4-BE49-F238E27FC236}">
                  <a16:creationId xmlns:a16="http://schemas.microsoft.com/office/drawing/2014/main" id="{3D3381CB-85BE-4B81-977B-F70D09DFFC59}"/>
                </a:ext>
              </a:extLst>
            </p:cNvPr>
            <p:cNvSpPr txBox="1"/>
            <p:nvPr/>
          </p:nvSpPr>
          <p:spPr>
            <a:xfrm>
              <a:off x="1054528" y="831206"/>
              <a:ext cx="3430277" cy="307777"/>
            </a:xfrm>
            <a:prstGeom prst="rect">
              <a:avLst/>
            </a:prstGeom>
            <a:noFill/>
          </p:spPr>
          <p:txBody>
            <a:bodyPr wrap="square" rtlCol="0" anchor="t">
              <a:spAutoFit/>
            </a:bodyPr>
            <a:lstStyle/>
            <a:p>
              <a:r>
                <a:rPr kumimoji="1" lang="en-US" altLang="zh-TW" sz="1400" b="1">
                  <a:solidFill>
                    <a:srgbClr val="FF6600"/>
                  </a:solidFill>
                  <a:latin typeface="Arial" panose="020B0604020202020204" pitchFamily="34" charset="0"/>
                  <a:ea typeface="新細明體"/>
                  <a:cs typeface="Arial" panose="020B0604020202020204" pitchFamily="34" charset="0"/>
                </a:rPr>
                <a:t>TS-h2490FU-7302P-128G (16C/32T)</a:t>
              </a:r>
              <a:endParaRPr kumimoji="1" lang="zh-TW" altLang="en-US" sz="1400" b="1">
                <a:solidFill>
                  <a:srgbClr val="FF6600"/>
                </a:solidFill>
                <a:latin typeface="Arial" panose="020B0604020202020204" pitchFamily="34" charset="0"/>
                <a:ea typeface="新細明體"/>
                <a:cs typeface="Arial" panose="020B0604020202020204" pitchFamily="34" charset="0"/>
              </a:endParaRPr>
            </a:p>
          </p:txBody>
        </p:sp>
      </p:grpSp>
    </p:spTree>
    <p:extLst>
      <p:ext uri="{BB962C8B-B14F-4D97-AF65-F5344CB8AC3E}">
        <p14:creationId xmlns:p14="http://schemas.microsoft.com/office/powerpoint/2010/main" val="2365419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FB4E044D-FFF2-4B49-872E-5E10018F2E55}"/>
              </a:ext>
            </a:extLst>
          </p:cNvPr>
          <p:cNvSpPr>
            <a:spLocks noGrp="1"/>
          </p:cNvSpPr>
          <p:nvPr>
            <p:ph type="title"/>
          </p:nvPr>
        </p:nvSpPr>
        <p:spPr/>
        <p:txBody>
          <a:bodyPr/>
          <a:lstStyle/>
          <a:p>
            <a:r>
              <a:rPr lang="zh-TW" altLang="en-US"/>
              <a:t>您的應用環境</a:t>
            </a:r>
            <a:r>
              <a:rPr lang="en-US" altLang="zh-TW"/>
              <a:t>: </a:t>
            </a:r>
            <a:r>
              <a:rPr lang="zh-TW" altLang="en-US"/>
              <a:t>檔案大小決定</a:t>
            </a:r>
            <a:r>
              <a:rPr lang="en-US" altLang="zh-TW"/>
              <a:t>cache hit </a:t>
            </a:r>
            <a:br>
              <a:rPr lang="en-US" altLang="zh-TW"/>
            </a:br>
            <a:r>
              <a:rPr lang="zh-TW" altLang="en-US"/>
              <a:t>或直接存取</a:t>
            </a:r>
            <a:r>
              <a:rPr lang="en-US" altLang="zh-TW"/>
              <a:t>SSD</a:t>
            </a:r>
            <a:endParaRPr lang="zh-TW" altLang="en-US"/>
          </a:p>
        </p:txBody>
      </p:sp>
      <p:sp>
        <p:nvSpPr>
          <p:cNvPr id="5" name="文字方塊 4">
            <a:extLst>
              <a:ext uri="{FF2B5EF4-FFF2-40B4-BE49-F238E27FC236}">
                <a16:creationId xmlns:a16="http://schemas.microsoft.com/office/drawing/2014/main" id="{4A4D8479-E792-4978-B252-A3E15B27E133}"/>
              </a:ext>
            </a:extLst>
          </p:cNvPr>
          <p:cNvSpPr txBox="1"/>
          <p:nvPr/>
        </p:nvSpPr>
        <p:spPr>
          <a:xfrm>
            <a:off x="4945730" y="1547793"/>
            <a:ext cx="1009650" cy="307777"/>
          </a:xfrm>
          <a:prstGeom prst="rect">
            <a:avLst/>
          </a:prstGeom>
          <a:noFill/>
        </p:spPr>
        <p:txBody>
          <a:bodyPr wrap="square">
            <a:spAutoFit/>
          </a:bodyPr>
          <a:lstStyle/>
          <a:p>
            <a:r>
              <a:rPr lang="zh-TW" altLang="en-US" sz="1400" b="1">
                <a:solidFill>
                  <a:srgbClr val="FF0000"/>
                </a:solidFill>
                <a:latin typeface="微軟正黑體" panose="020B0604030504040204" pitchFamily="34" charset="-120"/>
                <a:ea typeface="微軟正黑體" panose="020B0604030504040204" pitchFamily="34" charset="-120"/>
              </a:rPr>
              <a:t>大於</a:t>
            </a:r>
            <a:r>
              <a:rPr lang="en-US" altLang="zh-TW" sz="1400" b="1">
                <a:solidFill>
                  <a:srgbClr val="FF0000"/>
                </a:solidFill>
                <a:latin typeface="微軟正黑體" panose="020B0604030504040204" pitchFamily="34" charset="-120"/>
                <a:ea typeface="微軟正黑體" panose="020B0604030504040204" pitchFamily="34" charset="-120"/>
              </a:rPr>
              <a:t>RAM</a:t>
            </a:r>
            <a:endParaRPr lang="zh-TW" altLang="en-US" sz="1500">
              <a:solidFill>
                <a:srgbClr val="FF0000"/>
              </a:solidFill>
            </a:endParaRPr>
          </a:p>
        </p:txBody>
      </p:sp>
      <p:sp>
        <p:nvSpPr>
          <p:cNvPr id="7" name="文字方塊 6">
            <a:extLst>
              <a:ext uri="{FF2B5EF4-FFF2-40B4-BE49-F238E27FC236}">
                <a16:creationId xmlns:a16="http://schemas.microsoft.com/office/drawing/2014/main" id="{1EFE497F-70E5-482C-8B8C-50C0E7DE5C57}"/>
              </a:ext>
            </a:extLst>
          </p:cNvPr>
          <p:cNvSpPr txBox="1"/>
          <p:nvPr/>
        </p:nvSpPr>
        <p:spPr>
          <a:xfrm>
            <a:off x="6473851" y="1700893"/>
            <a:ext cx="1776413" cy="276999"/>
          </a:xfrm>
          <a:prstGeom prst="rect">
            <a:avLst/>
          </a:prstGeom>
          <a:noFill/>
        </p:spPr>
        <p:txBody>
          <a:bodyPr wrap="square">
            <a:spAutoFit/>
          </a:bodyPr>
          <a:lstStyle/>
          <a:p>
            <a:r>
              <a:rPr lang="zh-TW" altLang="en-US" sz="1200" b="1">
                <a:latin typeface="微軟正黑體" panose="020B0604030504040204" pitchFamily="34" charset="-120"/>
                <a:ea typeface="微軟正黑體" panose="020B0604030504040204" pitchFamily="34" charset="-120"/>
              </a:rPr>
              <a:t>寫入</a:t>
            </a:r>
            <a:r>
              <a:rPr lang="en-US" altLang="zh-TW" sz="1200" b="1">
                <a:latin typeface="微軟正黑體" panose="020B0604030504040204" pitchFamily="34" charset="-120"/>
                <a:ea typeface="微軟正黑體" panose="020B0604030504040204" pitchFamily="34" charset="-120"/>
              </a:rPr>
              <a:t>Disk</a:t>
            </a:r>
            <a:endParaRPr lang="zh-TW" altLang="en-US" sz="1200"/>
          </a:p>
        </p:txBody>
      </p:sp>
      <p:sp>
        <p:nvSpPr>
          <p:cNvPr id="13" name="文字方塊 12">
            <a:extLst>
              <a:ext uri="{FF2B5EF4-FFF2-40B4-BE49-F238E27FC236}">
                <a16:creationId xmlns:a16="http://schemas.microsoft.com/office/drawing/2014/main" id="{5F22E7F5-333C-475F-9F5A-279F5BE36470}"/>
              </a:ext>
            </a:extLst>
          </p:cNvPr>
          <p:cNvSpPr txBox="1"/>
          <p:nvPr/>
        </p:nvSpPr>
        <p:spPr>
          <a:xfrm>
            <a:off x="2444485" y="2220544"/>
            <a:ext cx="1890709" cy="276999"/>
          </a:xfrm>
          <a:prstGeom prst="rect">
            <a:avLst/>
          </a:prstGeom>
          <a:noFill/>
        </p:spPr>
        <p:txBody>
          <a:bodyPr wrap="square">
            <a:spAutoFit/>
          </a:bodyPr>
          <a:lstStyle/>
          <a:p>
            <a:r>
              <a:rPr lang="zh-TW" altLang="en-US" sz="1200" b="1">
                <a:latin typeface="微軟正黑體" panose="020B0604030504040204" pitchFamily="34" charset="-120"/>
                <a:ea typeface="微軟正黑體" panose="020B0604030504040204" pitchFamily="34" charset="-120"/>
              </a:rPr>
              <a:t>回覆完成</a:t>
            </a:r>
            <a:r>
              <a:rPr lang="en-US" altLang="zh-TW" sz="1200" b="1">
                <a:latin typeface="微軟正黑體" panose="020B0604030504040204" pitchFamily="34" charset="-120"/>
                <a:ea typeface="微軟正黑體" panose="020B0604030504040204" pitchFamily="34" charset="-120"/>
              </a:rPr>
              <a:t>, </a:t>
            </a:r>
            <a:r>
              <a:rPr lang="zh-TW" altLang="en-US" sz="1200" b="1">
                <a:latin typeface="微軟正黑體" panose="020B0604030504040204" pitchFamily="34" charset="-120"/>
                <a:ea typeface="微軟正黑體" panose="020B0604030504040204" pitchFamily="34" charset="-120"/>
              </a:rPr>
              <a:t>傳輸結束</a:t>
            </a:r>
            <a:endParaRPr lang="zh-TW" altLang="en-US" sz="1200"/>
          </a:p>
        </p:txBody>
      </p:sp>
      <p:sp>
        <p:nvSpPr>
          <p:cNvPr id="16" name="矩形 15">
            <a:extLst>
              <a:ext uri="{FF2B5EF4-FFF2-40B4-BE49-F238E27FC236}">
                <a16:creationId xmlns:a16="http://schemas.microsoft.com/office/drawing/2014/main" id="{267A4084-BF83-4144-B952-EC6E493F39CA}"/>
              </a:ext>
            </a:extLst>
          </p:cNvPr>
          <p:cNvSpPr/>
          <p:nvPr/>
        </p:nvSpPr>
        <p:spPr>
          <a:xfrm>
            <a:off x="5774459" y="3543988"/>
            <a:ext cx="3013799" cy="155445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marL="171450" indent="-171450">
              <a:lnSpc>
                <a:spcPct val="150000"/>
              </a:lnSpc>
              <a:buFont typeface="Arial" panose="020B0604020202020204" pitchFamily="34" charset="0"/>
              <a:buChar char="•"/>
            </a:pPr>
            <a:r>
              <a:rPr lang="zh-TW" altLang="en-US" sz="1200">
                <a:solidFill>
                  <a:schemeClr val="tx1"/>
                </a:solidFill>
                <a:latin typeface="微軟正黑體"/>
                <a:ea typeface="微軟正黑體"/>
              </a:rPr>
              <a:t>當測試檔案 </a:t>
            </a:r>
            <a:r>
              <a:rPr lang="en-US" altLang="zh-TW" sz="1200" b="1">
                <a:solidFill>
                  <a:srgbClr val="EE3300"/>
                </a:solidFill>
                <a:latin typeface="微軟正黑體"/>
                <a:ea typeface="微軟正黑體"/>
              </a:rPr>
              <a:t>512 GB </a:t>
            </a:r>
            <a:r>
              <a:rPr lang="en-US" altLang="zh-TW" sz="1200">
                <a:solidFill>
                  <a:schemeClr val="tx1"/>
                </a:solidFill>
                <a:latin typeface="微軟正黑體"/>
                <a:ea typeface="微軟正黑體"/>
              </a:rPr>
              <a:t>, 6</a:t>
            </a:r>
            <a:r>
              <a:rPr lang="zh-TW" altLang="en-US" sz="1200">
                <a:solidFill>
                  <a:schemeClr val="tx1"/>
                </a:solidFill>
                <a:latin typeface="微軟正黑體"/>
                <a:ea typeface="微軟正黑體"/>
              </a:rPr>
              <a:t>個連線都讀寫</a:t>
            </a:r>
            <a:r>
              <a:rPr lang="en-US" altLang="zh-TW" sz="1200">
                <a:solidFill>
                  <a:schemeClr val="tx1"/>
                </a:solidFill>
                <a:latin typeface="微軟正黑體"/>
                <a:ea typeface="微軟正黑體"/>
              </a:rPr>
              <a:t>, </a:t>
            </a:r>
            <a:r>
              <a:rPr lang="zh-TW" altLang="en-US" sz="1200">
                <a:solidFill>
                  <a:schemeClr val="tx1"/>
                </a:solidFill>
                <a:latin typeface="微軟正黑體"/>
                <a:ea typeface="微軟正黑體"/>
              </a:rPr>
              <a:t>由於總讀寫量 </a:t>
            </a:r>
            <a:r>
              <a:rPr lang="en-US" altLang="zh-TW" sz="1200" b="1">
                <a:solidFill>
                  <a:srgbClr val="EE3300"/>
                </a:solidFill>
                <a:latin typeface="微軟正黑體"/>
                <a:ea typeface="微軟正黑體"/>
              </a:rPr>
              <a:t>3072 GB </a:t>
            </a:r>
            <a:r>
              <a:rPr lang="zh-TW" altLang="en-US" sz="1200">
                <a:solidFill>
                  <a:schemeClr val="tx1"/>
                </a:solidFill>
                <a:latin typeface="微軟正黑體"/>
                <a:ea typeface="微軟正黑體"/>
              </a:rPr>
              <a:t>大於</a:t>
            </a:r>
            <a:r>
              <a:rPr lang="en-US" altLang="zh-TW" sz="1200">
                <a:solidFill>
                  <a:schemeClr val="tx1"/>
                </a:solidFill>
                <a:latin typeface="微軟正黑體"/>
                <a:ea typeface="微軟正黑體"/>
              </a:rPr>
              <a:t>NAS RAM</a:t>
            </a:r>
            <a:r>
              <a:rPr lang="zh-TW" altLang="en-US" sz="1200">
                <a:solidFill>
                  <a:schemeClr val="tx1"/>
                </a:solidFill>
                <a:latin typeface="微軟正黑體"/>
                <a:ea typeface="微軟正黑體"/>
              </a:rPr>
              <a:t>時</a:t>
            </a:r>
            <a:r>
              <a:rPr lang="en-US" altLang="zh-TW" sz="1200">
                <a:solidFill>
                  <a:schemeClr val="tx1"/>
                </a:solidFill>
                <a:latin typeface="微軟正黑體"/>
                <a:ea typeface="微軟正黑體"/>
              </a:rPr>
              <a:t>, </a:t>
            </a:r>
            <a:r>
              <a:rPr lang="zh-TW" altLang="en-US" sz="1200">
                <a:solidFill>
                  <a:schemeClr val="tx1"/>
                </a:solidFill>
                <a:latin typeface="微軟正黑體"/>
                <a:ea typeface="微軟正黑體"/>
              </a:rPr>
              <a:t>所有</a:t>
            </a:r>
            <a:r>
              <a:rPr lang="en-US" altLang="zh-TW" sz="1200">
                <a:solidFill>
                  <a:schemeClr val="tx1"/>
                </a:solidFill>
                <a:latin typeface="微軟正黑體"/>
                <a:ea typeface="微軟正黑體"/>
              </a:rPr>
              <a:t>IO</a:t>
            </a:r>
            <a:r>
              <a:rPr lang="zh-TW" altLang="en-US" sz="1200">
                <a:solidFill>
                  <a:schemeClr val="tx1"/>
                </a:solidFill>
                <a:latin typeface="微軟正黑體"/>
                <a:ea typeface="微軟正黑體"/>
              </a:rPr>
              <a:t>會完全直接寫入</a:t>
            </a:r>
            <a:r>
              <a:rPr lang="en-US" altLang="zh-TW" sz="1200">
                <a:solidFill>
                  <a:schemeClr val="tx1"/>
                </a:solidFill>
                <a:latin typeface="微軟正黑體"/>
                <a:ea typeface="微軟正黑體"/>
              </a:rPr>
              <a:t>SSD.</a:t>
            </a:r>
            <a:endParaRPr lang="en-US" altLang="zh-TW" sz="1200">
              <a:solidFill>
                <a:schemeClr val="tx1"/>
              </a:solidFill>
              <a:latin typeface="微軟正黑體" panose="020B0604030504040204" pitchFamily="34" charset="-120"/>
              <a:ea typeface="微軟正黑體" panose="020B0604030504040204" pitchFamily="34" charset="-120"/>
            </a:endParaRPr>
          </a:p>
          <a:p>
            <a:pPr marL="171450" indent="-171450">
              <a:lnSpc>
                <a:spcPct val="200000"/>
              </a:lnSpc>
              <a:buFont typeface="Arial" panose="020B0604020202020204" pitchFamily="34" charset="0"/>
              <a:buChar char="•"/>
            </a:pPr>
            <a:r>
              <a:rPr lang="en-US" altLang="zh-TW" sz="1200">
                <a:solidFill>
                  <a:schemeClr val="tx1"/>
                </a:solidFill>
                <a:latin typeface="微軟正黑體"/>
                <a:ea typeface="微軟正黑體"/>
              </a:rPr>
              <a:t>SSD</a:t>
            </a:r>
            <a:r>
              <a:rPr lang="zh-TW" altLang="en-US" sz="1200">
                <a:solidFill>
                  <a:schemeClr val="tx1"/>
                </a:solidFill>
                <a:latin typeface="微軟正黑體"/>
                <a:ea typeface="微軟正黑體"/>
              </a:rPr>
              <a:t>陣列直接存取的效能表現</a:t>
            </a:r>
          </a:p>
        </p:txBody>
      </p:sp>
      <p:sp>
        <p:nvSpPr>
          <p:cNvPr id="18" name="文字方塊 17">
            <a:extLst>
              <a:ext uri="{FF2B5EF4-FFF2-40B4-BE49-F238E27FC236}">
                <a16:creationId xmlns:a16="http://schemas.microsoft.com/office/drawing/2014/main" id="{F33F1F76-C830-4335-A3CA-FAA5BFF80676}"/>
              </a:ext>
            </a:extLst>
          </p:cNvPr>
          <p:cNvSpPr txBox="1"/>
          <p:nvPr/>
        </p:nvSpPr>
        <p:spPr>
          <a:xfrm>
            <a:off x="2444485" y="1717070"/>
            <a:ext cx="1009650" cy="276999"/>
          </a:xfrm>
          <a:prstGeom prst="rect">
            <a:avLst/>
          </a:prstGeom>
          <a:noFill/>
        </p:spPr>
        <p:txBody>
          <a:bodyPr wrap="square">
            <a:spAutoFit/>
          </a:bodyPr>
          <a:lstStyle/>
          <a:p>
            <a:r>
              <a:rPr lang="zh-TW" altLang="en-US" sz="1200" b="1">
                <a:latin typeface="微軟正黑體" panose="020B0604030504040204" pitchFamily="34" charset="-120"/>
                <a:ea typeface="微軟正黑體" panose="020B0604030504040204" pitchFamily="34" charset="-120"/>
              </a:rPr>
              <a:t>寫入</a:t>
            </a:r>
            <a:r>
              <a:rPr lang="en-US" altLang="zh-TW" sz="1200" b="1">
                <a:latin typeface="微軟正黑體" panose="020B0604030504040204" pitchFamily="34" charset="-120"/>
                <a:ea typeface="微軟正黑體" panose="020B0604030504040204" pitchFamily="34" charset="-120"/>
              </a:rPr>
              <a:t>NAS</a:t>
            </a:r>
            <a:endParaRPr lang="zh-TW" altLang="en-US" sz="1200"/>
          </a:p>
        </p:txBody>
      </p:sp>
      <p:graphicFrame>
        <p:nvGraphicFramePr>
          <p:cNvPr id="2" name="表格 1">
            <a:extLst>
              <a:ext uri="{FF2B5EF4-FFF2-40B4-BE49-F238E27FC236}">
                <a16:creationId xmlns:a16="http://schemas.microsoft.com/office/drawing/2014/main" id="{8051EE7F-A42C-4690-86AC-7F5AA0AE886A}"/>
              </a:ext>
            </a:extLst>
          </p:cNvPr>
          <p:cNvGraphicFramePr>
            <a:graphicFrameLocks noGrp="1"/>
          </p:cNvGraphicFramePr>
          <p:nvPr>
            <p:extLst>
              <p:ext uri="{D42A27DB-BD31-4B8C-83A1-F6EECF244321}">
                <p14:modId xmlns:p14="http://schemas.microsoft.com/office/powerpoint/2010/main" val="3418620224"/>
              </p:ext>
            </p:extLst>
          </p:nvPr>
        </p:nvGraphicFramePr>
        <p:xfrm>
          <a:off x="92869" y="2988831"/>
          <a:ext cx="2601313" cy="2127023"/>
        </p:xfrm>
        <a:graphic>
          <a:graphicData uri="http://schemas.openxmlformats.org/drawingml/2006/table">
            <a:tbl>
              <a:tblPr firstRow="1" bandRow="1">
                <a:tableStyleId>{5C22544A-7EE6-4342-B048-85BDC9FD1C3A}</a:tableStyleId>
              </a:tblPr>
              <a:tblGrid>
                <a:gridCol w="834047">
                  <a:extLst>
                    <a:ext uri="{9D8B030D-6E8A-4147-A177-3AD203B41FA5}">
                      <a16:colId xmlns:a16="http://schemas.microsoft.com/office/drawing/2014/main" val="3282354579"/>
                    </a:ext>
                  </a:extLst>
                </a:gridCol>
                <a:gridCol w="766670">
                  <a:extLst>
                    <a:ext uri="{9D8B030D-6E8A-4147-A177-3AD203B41FA5}">
                      <a16:colId xmlns:a16="http://schemas.microsoft.com/office/drawing/2014/main" val="3870854673"/>
                    </a:ext>
                  </a:extLst>
                </a:gridCol>
                <a:gridCol w="1000596">
                  <a:extLst>
                    <a:ext uri="{9D8B030D-6E8A-4147-A177-3AD203B41FA5}">
                      <a16:colId xmlns:a16="http://schemas.microsoft.com/office/drawing/2014/main" val="1334080879"/>
                    </a:ext>
                  </a:extLst>
                </a:gridCol>
              </a:tblGrid>
              <a:tr h="337938">
                <a:tc gridSpan="3">
                  <a:txBody>
                    <a:bodyPr/>
                    <a:lstStyle/>
                    <a:p>
                      <a:pPr algn="ctr"/>
                      <a:r>
                        <a:rPr lang="en-US" altLang="zh-TW" sz="1100" b="1" kern="1200">
                          <a:solidFill>
                            <a:schemeClr val="lt1"/>
                          </a:solidFill>
                          <a:latin typeface="微軟正黑體" panose="020B0604030504040204" pitchFamily="34" charset="-120"/>
                          <a:ea typeface="微軟正黑體" panose="020B0604030504040204" pitchFamily="34" charset="-120"/>
                          <a:cs typeface="+mn-cs"/>
                        </a:rPr>
                        <a:t>iSCSI w/o dedup</a:t>
                      </a:r>
                      <a:endParaRPr lang="zh-TW" altLang="en-US" sz="1100" b="1" kern="1200">
                        <a:solidFill>
                          <a:schemeClr val="lt1"/>
                        </a:solidFill>
                        <a:latin typeface="微軟正黑體" panose="020B0604030504040204" pitchFamily="34" charset="-120"/>
                        <a:ea typeface="微軟正黑體" panose="020B0604030504040204" pitchFamily="34" charset="-120"/>
                        <a:cs typeface="+mn-cs"/>
                      </a:endParaRPr>
                    </a:p>
                  </a:txBody>
                  <a:tcPr anchor="ctr"/>
                </a:tc>
                <a:tc hMerge="1">
                  <a:txBody>
                    <a:bodyPr/>
                    <a:lstStyle/>
                    <a:p>
                      <a:endParaRPr lang="zh-TW" altLang="en-US" sz="1200"/>
                    </a:p>
                  </a:txBody>
                  <a:tcPr/>
                </a:tc>
                <a:tc hMerge="1">
                  <a:txBody>
                    <a:bodyPr/>
                    <a:lstStyle/>
                    <a:p>
                      <a:endParaRPr lang="zh-TW" altLang="en-US" sz="1200"/>
                    </a:p>
                  </a:txBody>
                  <a:tcPr/>
                </a:tc>
                <a:extLst>
                  <a:ext uri="{0D108BD9-81ED-4DB2-BD59-A6C34878D82A}">
                    <a16:rowId xmlns:a16="http://schemas.microsoft.com/office/drawing/2014/main" val="1277008909"/>
                  </a:ext>
                </a:extLst>
              </a:tr>
              <a:tr h="357817">
                <a:tc>
                  <a:txBody>
                    <a:bodyPr/>
                    <a:lstStyle/>
                    <a:p>
                      <a:pPr marL="0" algn="l" defTabSz="914400" rtl="0" eaLnBrk="1" latinLnBrk="0" hangingPunct="1"/>
                      <a:endParaRPr lang="zh-TW" altLang="en-US" sz="8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900" kern="1200">
                          <a:solidFill>
                            <a:schemeClr val="dk1"/>
                          </a:solidFill>
                          <a:latin typeface="微軟正黑體" panose="020B0604030504040204" pitchFamily="34" charset="-120"/>
                          <a:ea typeface="微軟正黑體" panose="020B0604030504040204" pitchFamily="34" charset="-120"/>
                          <a:cs typeface="+mn-cs"/>
                        </a:rPr>
                        <a:t>IOPS</a:t>
                      </a:r>
                      <a:br>
                        <a:rPr lang="en-US" altLang="zh-TW" sz="900" kern="1200">
                          <a:solidFill>
                            <a:schemeClr val="dk1"/>
                          </a:solidFill>
                          <a:latin typeface="微軟正黑體" panose="020B0604030504040204" pitchFamily="34" charset="-120"/>
                          <a:ea typeface="微軟正黑體" panose="020B0604030504040204" pitchFamily="34" charset="-120"/>
                          <a:cs typeface="+mn-cs"/>
                        </a:rPr>
                      </a:br>
                      <a:r>
                        <a:rPr lang="en-US" altLang="zh-TW" sz="800" kern="1200">
                          <a:solidFill>
                            <a:schemeClr val="dk1"/>
                          </a:solidFill>
                          <a:latin typeface="微軟正黑體" panose="020B0604030504040204" pitchFamily="34" charset="-120"/>
                          <a:ea typeface="微軟正黑體" panose="020B0604030504040204" pitchFamily="34" charset="-120"/>
                          <a:cs typeface="+mn-cs"/>
                        </a:rPr>
                        <a:t>throughput</a:t>
                      </a:r>
                      <a:endParaRPr lang="zh-TW" altLang="en-US" sz="9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900" kern="1200">
                          <a:solidFill>
                            <a:schemeClr val="dk1"/>
                          </a:solidFill>
                          <a:latin typeface="微軟正黑體" panose="020B0604030504040204" pitchFamily="34" charset="-120"/>
                          <a:ea typeface="微軟正黑體" panose="020B0604030504040204" pitchFamily="34" charset="-120"/>
                          <a:cs typeface="+mn-cs"/>
                        </a:rPr>
                        <a:t>CPU loading </a:t>
                      </a:r>
                      <a:endParaRPr lang="zh-TW" altLang="en-US" sz="9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61583537"/>
                  </a:ext>
                </a:extLst>
              </a:tr>
              <a:tr h="357817">
                <a:tc>
                  <a:txBody>
                    <a:bodyPr/>
                    <a:lstStyle/>
                    <a:p>
                      <a:pPr lvl="0" defTabSz="914400">
                        <a:buNone/>
                      </a:pPr>
                      <a:r>
                        <a:rPr lang="zh-TW" altLang="en-US" sz="800">
                          <a:latin typeface="微軟正黑體" panose="020B0604030504040204" pitchFamily="34" charset="-120"/>
                          <a:ea typeface="微軟正黑體" panose="020B0604030504040204" pitchFamily="34" charset="-120"/>
                        </a:rPr>
                        <a:t>循序讀取</a:t>
                      </a:r>
                      <a:r>
                        <a:rPr lang="en-US" altLang="zh-TW" sz="800">
                          <a:latin typeface="微軟正黑體" panose="020B0604030504040204" pitchFamily="34" charset="-120"/>
                          <a:ea typeface="微軟正黑體" panose="020B0604030504040204" pitchFamily="34" charset="-120"/>
                        </a:rPr>
                        <a:t>512</a:t>
                      </a:r>
                      <a:r>
                        <a:rPr lang="zh-TW" altLang="en-US" sz="800">
                          <a:latin typeface="微軟正黑體" panose="020B0604030504040204" pitchFamily="34" charset="-120"/>
                          <a:ea typeface="微軟正黑體" panose="020B0604030504040204" pitchFamily="34" charset="-120"/>
                        </a:rPr>
                        <a:t>K</a:t>
                      </a:r>
                      <a:r>
                        <a:rPr lang="en-US" altLang="zh-TW" sz="800">
                          <a:latin typeface="微軟正黑體" panose="020B0604030504040204" pitchFamily="34" charset="-120"/>
                          <a:ea typeface="微軟正黑體" panose="020B0604030504040204" pitchFamily="34" charset="-120"/>
                        </a:rPr>
                        <a:t> (MB/s)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marL="0" lvl="0" algn="l" defTabSz="914400">
                        <a:buNone/>
                      </a:pPr>
                      <a:r>
                        <a:rPr lang="en-US" altLang="zh-TW" sz="1200" kern="1200" noProof="0">
                          <a:solidFill>
                            <a:schemeClr val="dk1"/>
                          </a:solidFill>
                          <a:latin typeface="微軟正黑體" panose="020B0604030504040204" pitchFamily="34" charset="-120"/>
                          <a:ea typeface="微軟正黑體" panose="020B0604030504040204" pitchFamily="34" charset="-120"/>
                          <a:cs typeface="+mn-cs"/>
                        </a:rPr>
                        <a:t>9,235</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1200" kern="1200" noProof="0">
                          <a:solidFill>
                            <a:schemeClr val="dk1"/>
                          </a:solidFill>
                          <a:latin typeface="微軟正黑體" panose="020B0604030504040204" pitchFamily="34" charset="-120"/>
                          <a:ea typeface="微軟正黑體" panose="020B0604030504040204" pitchFamily="34" charset="-120"/>
                          <a:cs typeface="+mn-cs"/>
                        </a:rPr>
                        <a:t>85%</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2093175897"/>
                  </a:ext>
                </a:extLst>
              </a:tr>
              <a:tr h="357817">
                <a:tc>
                  <a:txBody>
                    <a:bodyPr/>
                    <a:lstStyle/>
                    <a:p>
                      <a:pPr lvl="0">
                        <a:buNone/>
                      </a:pPr>
                      <a:r>
                        <a:rPr lang="zh-TW" altLang="en-US" sz="800">
                          <a:latin typeface="微軟正黑體" panose="020B0604030504040204" pitchFamily="34" charset="-120"/>
                          <a:ea typeface="微軟正黑體" panose="020B0604030504040204" pitchFamily="34" charset="-120"/>
                        </a:rPr>
                        <a:t>循序寫入</a:t>
                      </a:r>
                      <a:r>
                        <a:rPr lang="en-US" altLang="zh-TW" sz="800">
                          <a:latin typeface="微軟正黑體" panose="020B0604030504040204" pitchFamily="34" charset="-120"/>
                          <a:ea typeface="微軟正黑體" panose="020B0604030504040204" pitchFamily="34" charset="-120"/>
                        </a:rPr>
                        <a:t>512</a:t>
                      </a:r>
                      <a:r>
                        <a:rPr lang="zh-TW" altLang="en-US" sz="800">
                          <a:latin typeface="微軟正黑體" panose="020B0604030504040204" pitchFamily="34" charset="-120"/>
                          <a:ea typeface="微軟正黑體" panose="020B0604030504040204" pitchFamily="34" charset="-120"/>
                        </a:rPr>
                        <a:t>K</a:t>
                      </a:r>
                      <a:r>
                        <a:rPr lang="en-US" altLang="zh-TW" sz="800">
                          <a:latin typeface="微軟正黑體" panose="020B0604030504040204" pitchFamily="34" charset="-120"/>
                          <a:ea typeface="微軟正黑體" panose="020B0604030504040204" pitchFamily="34" charset="-120"/>
                        </a:rPr>
                        <a:t> (MB/s)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marL="0" algn="l" defTabSz="914400" rtl="0" eaLnBrk="1" latinLnBrk="0" hangingPunct="1"/>
                      <a:r>
                        <a:rPr lang="en-US" altLang="zh-TW" sz="1200" kern="1200" noProof="0">
                          <a:solidFill>
                            <a:schemeClr val="dk1"/>
                          </a:solidFill>
                          <a:latin typeface="微軟正黑體" panose="020B0604030504040204" pitchFamily="34" charset="-120"/>
                          <a:ea typeface="微軟正黑體" panose="020B0604030504040204" pitchFamily="34" charset="-120"/>
                          <a:cs typeface="+mn-cs"/>
                        </a:rPr>
                        <a:t>4,344</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1200" kern="1200" noProof="0">
                          <a:solidFill>
                            <a:schemeClr val="dk1"/>
                          </a:solidFill>
                          <a:latin typeface="微軟正黑體" panose="020B0604030504040204" pitchFamily="34" charset="-120"/>
                          <a:ea typeface="微軟正黑體" panose="020B0604030504040204" pitchFamily="34" charset="-120"/>
                          <a:cs typeface="+mn-cs"/>
                        </a:rPr>
                        <a:t>64%</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3238108886"/>
                  </a:ext>
                </a:extLst>
              </a:tr>
              <a:tr h="357817">
                <a:tc>
                  <a:txBody>
                    <a:bodyPr/>
                    <a:lstStyle/>
                    <a:p>
                      <a:pPr lvl="0">
                        <a:buNone/>
                      </a:pPr>
                      <a:r>
                        <a:rPr lang="zh-TW" altLang="en-US" sz="800">
                          <a:latin typeface="微軟正黑體" panose="020B0604030504040204" pitchFamily="34" charset="-120"/>
                          <a:ea typeface="微軟正黑體" panose="020B0604030504040204" pitchFamily="34" charset="-120"/>
                        </a:rPr>
                        <a:t>隨機讀取</a:t>
                      </a:r>
                      <a:r>
                        <a:rPr lang="en-US" altLang="zh-TW" sz="800">
                          <a:latin typeface="微軟正黑體" panose="020B0604030504040204" pitchFamily="34" charset="-120"/>
                          <a:ea typeface="微軟正黑體" panose="020B0604030504040204" pitchFamily="34" charset="-120"/>
                        </a:rPr>
                        <a:t>-4K (IOPS)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marL="0" lvl="0" algn="l" defTabSz="914400" rtl="0" eaLnBrk="1" latinLnBrk="0" hangingPunct="1">
                        <a:lnSpc>
                          <a:spcPct val="100000"/>
                        </a:lnSpc>
                        <a:spcBef>
                          <a:spcPts val="0"/>
                        </a:spcBef>
                        <a:spcAft>
                          <a:spcPts val="0"/>
                        </a:spcAft>
                        <a:buNone/>
                      </a:pPr>
                      <a:r>
                        <a:rPr lang="en-US" altLang="zh-TW" sz="1200" kern="1200" noProof="0">
                          <a:solidFill>
                            <a:schemeClr val="dk1"/>
                          </a:solidFill>
                          <a:latin typeface="微軟正黑體" panose="020B0604030504040204" pitchFamily="34" charset="-120"/>
                          <a:ea typeface="微軟正黑體" panose="020B0604030504040204" pitchFamily="34" charset="-120"/>
                          <a:cs typeface="+mn-cs"/>
                        </a:rPr>
                        <a:t>235,000</a:t>
                      </a:r>
                    </a:p>
                  </a:txBody>
                  <a:tcPr anchor="ctr"/>
                </a:tc>
                <a:tc>
                  <a:txBody>
                    <a:bodyPr/>
                    <a:lstStyle/>
                    <a:p>
                      <a:pPr marL="0" algn="l" defTabSz="914400" rtl="0" eaLnBrk="1" latinLnBrk="0" hangingPunct="1"/>
                      <a:r>
                        <a:rPr lang="zh-TW" altLang="en-US" sz="1200" kern="1200">
                          <a:solidFill>
                            <a:schemeClr val="dk1"/>
                          </a:solidFill>
                          <a:latin typeface="微軟正黑體" panose="020B0604030504040204" pitchFamily="34" charset="-120"/>
                          <a:ea typeface="微軟正黑體" panose="020B0604030504040204" pitchFamily="34" charset="-120"/>
                          <a:cs typeface="+mn-cs"/>
                        </a:rPr>
                        <a:t>71%</a:t>
                      </a:r>
                    </a:p>
                  </a:txBody>
                  <a:tcPr anchor="ctr"/>
                </a:tc>
                <a:extLst>
                  <a:ext uri="{0D108BD9-81ED-4DB2-BD59-A6C34878D82A}">
                    <a16:rowId xmlns:a16="http://schemas.microsoft.com/office/drawing/2014/main" val="2594204943"/>
                  </a:ext>
                </a:extLst>
              </a:tr>
              <a:tr h="357817">
                <a:tc>
                  <a:txBody>
                    <a:bodyPr/>
                    <a:lstStyle/>
                    <a:p>
                      <a:pPr lvl="0">
                        <a:buNone/>
                      </a:pPr>
                      <a:r>
                        <a:rPr lang="zh-TW" altLang="en-US" sz="800">
                          <a:latin typeface="微軟正黑體" panose="020B0604030504040204" pitchFamily="34" charset="-120"/>
                          <a:ea typeface="微軟正黑體" panose="020B0604030504040204" pitchFamily="34" charset="-120"/>
                        </a:rPr>
                        <a:t>隨機寫入</a:t>
                      </a:r>
                      <a:r>
                        <a:rPr lang="en-US" altLang="zh-TW" sz="800">
                          <a:latin typeface="微軟正黑體" panose="020B0604030504040204" pitchFamily="34" charset="-120"/>
                          <a:ea typeface="微軟正黑體" panose="020B0604030504040204" pitchFamily="34" charset="-120"/>
                        </a:rPr>
                        <a:t>-4K (IOPS)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marL="0" lvl="0" algn="l" defTabSz="914400" rtl="0" eaLnBrk="1" latinLnBrk="0" hangingPunct="1">
                        <a:buNone/>
                      </a:pPr>
                      <a:r>
                        <a:rPr lang="en-US" altLang="zh-TW" sz="1200" kern="1200" noProof="0">
                          <a:solidFill>
                            <a:schemeClr val="dk1"/>
                          </a:solidFill>
                          <a:latin typeface="微軟正黑體" panose="020B0604030504040204" pitchFamily="34" charset="-120"/>
                          <a:ea typeface="微軟正黑體" panose="020B0604030504040204" pitchFamily="34" charset="-120"/>
                          <a:cs typeface="+mn-cs"/>
                        </a:rPr>
                        <a:t>145,000</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algn="l" defTabSz="914400" rtl="0" eaLnBrk="1" latinLnBrk="0" hangingPunct="1"/>
                      <a:r>
                        <a:rPr lang="zh-TW" altLang="en-US" sz="1200" kern="1200">
                          <a:solidFill>
                            <a:schemeClr val="dk1"/>
                          </a:solidFill>
                          <a:latin typeface="微軟正黑體" panose="020B0604030504040204" pitchFamily="34" charset="-120"/>
                          <a:ea typeface="微軟正黑體" panose="020B0604030504040204" pitchFamily="34" charset="-120"/>
                          <a:cs typeface="+mn-cs"/>
                        </a:rPr>
                        <a:t>71%</a:t>
                      </a:r>
                    </a:p>
                  </a:txBody>
                  <a:tcPr anchor="ctr"/>
                </a:tc>
                <a:extLst>
                  <a:ext uri="{0D108BD9-81ED-4DB2-BD59-A6C34878D82A}">
                    <a16:rowId xmlns:a16="http://schemas.microsoft.com/office/drawing/2014/main" val="918506269"/>
                  </a:ext>
                </a:extLst>
              </a:tr>
            </a:tbl>
          </a:graphicData>
        </a:graphic>
      </p:graphicFrame>
      <p:graphicFrame>
        <p:nvGraphicFramePr>
          <p:cNvPr id="4" name="表格 3">
            <a:extLst>
              <a:ext uri="{FF2B5EF4-FFF2-40B4-BE49-F238E27FC236}">
                <a16:creationId xmlns:a16="http://schemas.microsoft.com/office/drawing/2014/main" id="{DF151EF7-313B-4C95-B9AF-7F70811A70DE}"/>
              </a:ext>
            </a:extLst>
          </p:cNvPr>
          <p:cNvGraphicFramePr>
            <a:graphicFrameLocks noGrp="1"/>
          </p:cNvGraphicFramePr>
          <p:nvPr>
            <p:extLst>
              <p:ext uri="{D42A27DB-BD31-4B8C-83A1-F6EECF244321}">
                <p14:modId xmlns:p14="http://schemas.microsoft.com/office/powerpoint/2010/main" val="3014422460"/>
              </p:ext>
            </p:extLst>
          </p:nvPr>
        </p:nvGraphicFramePr>
        <p:xfrm>
          <a:off x="2791183" y="3001019"/>
          <a:ext cx="2740513" cy="2125027"/>
        </p:xfrm>
        <a:graphic>
          <a:graphicData uri="http://schemas.openxmlformats.org/drawingml/2006/table">
            <a:tbl>
              <a:tblPr firstRow="1" bandRow="1">
                <a:tableStyleId>{5C22544A-7EE6-4342-B048-85BDC9FD1C3A}</a:tableStyleId>
              </a:tblPr>
              <a:tblGrid>
                <a:gridCol w="878678">
                  <a:extLst>
                    <a:ext uri="{9D8B030D-6E8A-4147-A177-3AD203B41FA5}">
                      <a16:colId xmlns:a16="http://schemas.microsoft.com/office/drawing/2014/main" val="3282354579"/>
                    </a:ext>
                  </a:extLst>
                </a:gridCol>
                <a:gridCol w="807695">
                  <a:extLst>
                    <a:ext uri="{9D8B030D-6E8A-4147-A177-3AD203B41FA5}">
                      <a16:colId xmlns:a16="http://schemas.microsoft.com/office/drawing/2014/main" val="3870854673"/>
                    </a:ext>
                  </a:extLst>
                </a:gridCol>
                <a:gridCol w="1054140">
                  <a:extLst>
                    <a:ext uri="{9D8B030D-6E8A-4147-A177-3AD203B41FA5}">
                      <a16:colId xmlns:a16="http://schemas.microsoft.com/office/drawing/2014/main" val="1334080879"/>
                    </a:ext>
                  </a:extLst>
                </a:gridCol>
              </a:tblGrid>
              <a:tr h="327999">
                <a:tc gridSpan="3">
                  <a:txBody>
                    <a:bodyPr/>
                    <a:lstStyle/>
                    <a:p>
                      <a:pPr algn="ctr"/>
                      <a:r>
                        <a:rPr lang="en-US" altLang="zh-TW" sz="1050">
                          <a:latin typeface="微軟正黑體" panose="020B0604030504040204" pitchFamily="34" charset="-120"/>
                          <a:ea typeface="微軟正黑體" panose="020B0604030504040204" pitchFamily="34" charset="-120"/>
                        </a:rPr>
                        <a:t>iSCSI w/ dedup (檔案完全不同)</a:t>
                      </a:r>
                      <a:endParaRPr lang="zh-TW" altLang="en-US" sz="1050">
                        <a:latin typeface="微軟正黑體" panose="020B0604030504040204" pitchFamily="34" charset="-120"/>
                        <a:ea typeface="微軟正黑體" panose="020B0604030504040204" pitchFamily="34" charset="-120"/>
                      </a:endParaRPr>
                    </a:p>
                  </a:txBody>
                  <a:tcPr anchor="ctr"/>
                </a:tc>
                <a:tc hMerge="1">
                  <a:txBody>
                    <a:bodyPr/>
                    <a:lstStyle/>
                    <a:p>
                      <a:endParaRPr lang="zh-TW" altLang="en-US" sz="1200"/>
                    </a:p>
                  </a:txBody>
                  <a:tcPr/>
                </a:tc>
                <a:tc hMerge="1">
                  <a:txBody>
                    <a:bodyPr/>
                    <a:lstStyle/>
                    <a:p>
                      <a:endParaRPr lang="zh-TW" altLang="en-US" sz="1200"/>
                    </a:p>
                  </a:txBody>
                  <a:tcPr/>
                </a:tc>
                <a:extLst>
                  <a:ext uri="{0D108BD9-81ED-4DB2-BD59-A6C34878D82A}">
                    <a16:rowId xmlns:a16="http://schemas.microsoft.com/office/drawing/2014/main" val="1277008909"/>
                  </a:ext>
                </a:extLst>
              </a:tr>
              <a:tr h="357817">
                <a:tc>
                  <a:txBody>
                    <a:bodyPr/>
                    <a:lstStyle/>
                    <a:p>
                      <a:pPr marL="0" algn="l" defTabSz="914400" rtl="0" eaLnBrk="1" latinLnBrk="0" hangingPunct="1"/>
                      <a:endParaRPr lang="zh-TW" altLang="en-US" sz="8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900" kern="1200">
                          <a:solidFill>
                            <a:schemeClr val="dk1"/>
                          </a:solidFill>
                          <a:latin typeface="微軟正黑體" panose="020B0604030504040204" pitchFamily="34" charset="-120"/>
                          <a:ea typeface="微軟正黑體" panose="020B0604030504040204" pitchFamily="34" charset="-120"/>
                          <a:cs typeface="+mn-cs"/>
                        </a:rPr>
                        <a:t>IOPS</a:t>
                      </a:r>
                    </a:p>
                    <a:p>
                      <a:pPr marL="0" lvl="0" algn="l" defTabSz="914400" rtl="0" eaLnBrk="1" latinLnBrk="0" hangingPunct="1">
                        <a:buNone/>
                      </a:pPr>
                      <a:r>
                        <a:rPr lang="en-US" altLang="zh-TW" sz="900" kern="1200">
                          <a:solidFill>
                            <a:schemeClr val="dk1"/>
                          </a:solidFill>
                          <a:latin typeface="微軟正黑體" panose="020B0604030504040204" pitchFamily="34" charset="-120"/>
                          <a:ea typeface="微軟正黑體" panose="020B0604030504040204" pitchFamily="34" charset="-120"/>
                          <a:cs typeface="+mn-cs"/>
                        </a:rPr>
                        <a:t>throughput</a:t>
                      </a:r>
                      <a:endParaRPr lang="zh-TW" altLang="en-US" sz="9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900" kern="1200">
                          <a:solidFill>
                            <a:schemeClr val="dk1"/>
                          </a:solidFill>
                          <a:latin typeface="微軟正黑體" panose="020B0604030504040204" pitchFamily="34" charset="-120"/>
                          <a:ea typeface="微軟正黑體" panose="020B0604030504040204" pitchFamily="34" charset="-120"/>
                          <a:cs typeface="+mn-cs"/>
                        </a:rPr>
                        <a:t>CPU loading </a:t>
                      </a:r>
                      <a:endParaRPr lang="zh-TW" altLang="en-US" sz="9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61583537"/>
                  </a:ext>
                </a:extLst>
              </a:tr>
              <a:tr h="357817">
                <a:tc>
                  <a:txBody>
                    <a:bodyPr/>
                    <a:lstStyle/>
                    <a:p>
                      <a:pPr lvl="0">
                        <a:buNone/>
                      </a:pPr>
                      <a:r>
                        <a:rPr lang="zh-TW" altLang="en-US" sz="800">
                          <a:latin typeface="微軟正黑體" panose="020B0604030504040204" pitchFamily="34" charset="-120"/>
                          <a:ea typeface="微軟正黑體" panose="020B0604030504040204" pitchFamily="34" charset="-120"/>
                        </a:rPr>
                        <a:t>循序讀取</a:t>
                      </a:r>
                      <a:r>
                        <a:rPr lang="en-US" altLang="zh-TW" sz="800">
                          <a:latin typeface="微軟正黑體" panose="020B0604030504040204" pitchFamily="34" charset="-120"/>
                          <a:ea typeface="微軟正黑體" panose="020B0604030504040204" pitchFamily="34" charset="-120"/>
                        </a:rPr>
                        <a:t>512</a:t>
                      </a:r>
                      <a:r>
                        <a:rPr lang="zh-TW" altLang="en-US" sz="800">
                          <a:latin typeface="微軟正黑體" panose="020B0604030504040204" pitchFamily="34" charset="-120"/>
                          <a:ea typeface="微軟正黑體" panose="020B0604030504040204" pitchFamily="34" charset="-120"/>
                        </a:rPr>
                        <a:t>K</a:t>
                      </a:r>
                      <a:r>
                        <a:rPr lang="en-US" altLang="zh-TW" sz="800">
                          <a:latin typeface="微軟正黑體" panose="020B0604030504040204" pitchFamily="34" charset="-120"/>
                          <a:ea typeface="微軟正黑體" panose="020B0604030504040204" pitchFamily="34" charset="-120"/>
                        </a:rPr>
                        <a:t> (MB/s)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lvl="0" defTabSz="914400">
                        <a:buNone/>
                      </a:pPr>
                      <a:r>
                        <a:rPr lang="en-US" altLang="zh-TW" sz="1200" b="0" i="0" u="none" strike="noStrike" kern="1200">
                          <a:solidFill>
                            <a:schemeClr val="tx1"/>
                          </a:solidFill>
                          <a:latin typeface="微軟正黑體" panose="020B0604030504040204" pitchFamily="34" charset="-120"/>
                          <a:ea typeface="微軟正黑體" panose="020B0604030504040204" pitchFamily="34" charset="-120"/>
                          <a:cs typeface="+mn-cs"/>
                        </a:rPr>
                        <a:t>5,500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zh-TW" altLang="en-US" sz="1200">
                          <a:latin typeface="微軟正黑體" panose="020B0604030504040204" pitchFamily="34" charset="-120"/>
                          <a:ea typeface="微軟正黑體" panose="020B0604030504040204" pitchFamily="34" charset="-120"/>
                        </a:rPr>
                        <a:t>63%</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093175897"/>
                  </a:ext>
                </a:extLst>
              </a:tr>
              <a:tr h="357817">
                <a:tc>
                  <a:txBody>
                    <a:bodyPr/>
                    <a:lstStyle/>
                    <a:p>
                      <a:pPr lvl="0">
                        <a:buNone/>
                      </a:pPr>
                      <a:r>
                        <a:rPr lang="zh-TW" altLang="en-US" sz="800">
                          <a:latin typeface="微軟正黑體" panose="020B0604030504040204" pitchFamily="34" charset="-120"/>
                          <a:ea typeface="微軟正黑體" panose="020B0604030504040204" pitchFamily="34" charset="-120"/>
                        </a:rPr>
                        <a:t>循序寫入</a:t>
                      </a:r>
                      <a:r>
                        <a:rPr lang="en-US" altLang="zh-TW" sz="800">
                          <a:latin typeface="微軟正黑體" panose="020B0604030504040204" pitchFamily="34" charset="-120"/>
                          <a:ea typeface="微軟正黑體" panose="020B0604030504040204" pitchFamily="34" charset="-120"/>
                        </a:rPr>
                        <a:t>512</a:t>
                      </a:r>
                      <a:r>
                        <a:rPr lang="zh-TW" altLang="en-US" sz="800">
                          <a:latin typeface="微軟正黑體" panose="020B0604030504040204" pitchFamily="34" charset="-120"/>
                          <a:ea typeface="微軟正黑體" panose="020B0604030504040204" pitchFamily="34" charset="-120"/>
                        </a:rPr>
                        <a:t>K</a:t>
                      </a:r>
                      <a:r>
                        <a:rPr lang="en-US" altLang="zh-TW" sz="800">
                          <a:latin typeface="微軟正黑體" panose="020B0604030504040204" pitchFamily="34" charset="-120"/>
                          <a:ea typeface="微軟正黑體" panose="020B0604030504040204" pitchFamily="34" charset="-120"/>
                        </a:rPr>
                        <a:t> (MB/s)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lvl="0" defTabSz="914400">
                        <a:buNone/>
                      </a:pPr>
                      <a:r>
                        <a:rPr lang="en-US" altLang="zh-TW" sz="1200" b="0" i="0" u="none" strike="noStrike" kern="1200">
                          <a:solidFill>
                            <a:schemeClr val="tx1"/>
                          </a:solidFill>
                          <a:latin typeface="微軟正黑體" panose="020B0604030504040204" pitchFamily="34" charset="-120"/>
                          <a:ea typeface="微軟正黑體" panose="020B0604030504040204" pitchFamily="34" charset="-120"/>
                          <a:cs typeface="+mn-cs"/>
                        </a:rPr>
                        <a:t>3,755</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algn="l" defTabSz="914400">
                        <a:lnSpc>
                          <a:spcPct val="100000"/>
                        </a:lnSpc>
                        <a:spcBef>
                          <a:spcPts val="0"/>
                        </a:spcBef>
                        <a:spcAft>
                          <a:spcPts val="0"/>
                        </a:spcAft>
                        <a:buNone/>
                      </a:pPr>
                      <a:r>
                        <a:rPr lang="en-US" altLang="zh-TW" sz="1200" b="0" i="0" u="none" strike="noStrike" noProof="0">
                          <a:latin typeface="微軟正黑體" panose="020B0604030504040204" pitchFamily="34" charset="-120"/>
                          <a:ea typeface="微軟正黑體" panose="020B0604030504040204" pitchFamily="34" charset="-120"/>
                        </a:rPr>
                        <a:t>68%</a:t>
                      </a:r>
                      <a:endParaRPr lang="zh-TW" sz="1200" b="0" i="0" u="none" strike="noStrike" noProof="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3238108886"/>
                  </a:ext>
                </a:extLst>
              </a:tr>
              <a:tr h="357817">
                <a:tc>
                  <a:txBody>
                    <a:bodyPr/>
                    <a:lstStyle/>
                    <a:p>
                      <a:pPr lvl="0">
                        <a:buNone/>
                      </a:pPr>
                      <a:r>
                        <a:rPr lang="zh-TW" altLang="en-US" sz="800">
                          <a:latin typeface="微軟正黑體" panose="020B0604030504040204" pitchFamily="34" charset="-120"/>
                          <a:ea typeface="微軟正黑體" panose="020B0604030504040204" pitchFamily="34" charset="-120"/>
                        </a:rPr>
                        <a:t>隨機讀取</a:t>
                      </a:r>
                      <a:r>
                        <a:rPr lang="en-US" altLang="zh-TW" sz="800">
                          <a:latin typeface="微軟正黑體" panose="020B0604030504040204" pitchFamily="34" charset="-120"/>
                          <a:ea typeface="微軟正黑體" panose="020B0604030504040204" pitchFamily="34" charset="-120"/>
                        </a:rPr>
                        <a:t>-4K (IOPS)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lvl="0">
                        <a:buNone/>
                      </a:pPr>
                      <a:r>
                        <a:rPr lang="en-US" altLang="zh-TW" sz="1200" b="0" i="0" u="none" strike="noStrike" kern="1200">
                          <a:solidFill>
                            <a:schemeClr val="tx1"/>
                          </a:solidFill>
                          <a:latin typeface="微軟正黑體" panose="020B0604030504040204" pitchFamily="34" charset="-120"/>
                          <a:ea typeface="微軟正黑體" panose="020B0604030504040204" pitchFamily="34" charset="-120"/>
                          <a:cs typeface="+mn-cs"/>
                        </a:rPr>
                        <a:t>200,000</a:t>
                      </a:r>
                      <a:r>
                        <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rPr>
                        <a:t> </a:t>
                      </a:r>
                    </a:p>
                  </a:txBody>
                  <a:tcPr anchor="ctr"/>
                </a:tc>
                <a:tc>
                  <a:txBody>
                    <a:bodyPr/>
                    <a:lstStyle/>
                    <a:p>
                      <a:pPr lvl="0" defTabSz="914400">
                        <a:buNone/>
                      </a:pPr>
                      <a:r>
                        <a:rPr lang="en-US" altLang="zh-TW" sz="1200">
                          <a:latin typeface="微軟正黑體" panose="020B0604030504040204" pitchFamily="34" charset="-120"/>
                          <a:ea typeface="微軟正黑體" panose="020B0604030504040204" pitchFamily="34" charset="-120"/>
                        </a:rPr>
                        <a:t>69%</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594204943"/>
                  </a:ext>
                </a:extLst>
              </a:tr>
              <a:tr h="357817">
                <a:tc>
                  <a:txBody>
                    <a:bodyPr/>
                    <a:lstStyle/>
                    <a:p>
                      <a:pPr lvl="0">
                        <a:buNone/>
                      </a:pPr>
                      <a:r>
                        <a:rPr lang="zh-TW" altLang="en-US" sz="800">
                          <a:latin typeface="微軟正黑體" panose="020B0604030504040204" pitchFamily="34" charset="-120"/>
                          <a:ea typeface="微軟正黑體" panose="020B0604030504040204" pitchFamily="34" charset="-120"/>
                        </a:rPr>
                        <a:t>隨機寫入</a:t>
                      </a:r>
                      <a:r>
                        <a:rPr lang="en-US" altLang="zh-TW" sz="800">
                          <a:latin typeface="微軟正黑體" panose="020B0604030504040204" pitchFamily="34" charset="-120"/>
                          <a:ea typeface="微軟正黑體" panose="020B0604030504040204" pitchFamily="34" charset="-120"/>
                        </a:rPr>
                        <a:t>-4K (IOPS)</a:t>
                      </a:r>
                      <a:endParaRPr lang="zh-TW" altLang="en-US" sz="800">
                        <a:latin typeface="微軟正黑體" panose="020B0604030504040204" pitchFamily="34" charset="-120"/>
                        <a:ea typeface="微軟正黑體" panose="020B0604030504040204" pitchFamily="34" charset="-120"/>
                      </a:endParaRPr>
                    </a:p>
                  </a:txBody>
                  <a:tcPr anchor="ctr"/>
                </a:tc>
                <a:tc>
                  <a:txBody>
                    <a:bodyPr/>
                    <a:lstStyle/>
                    <a:p>
                      <a:pPr lvl="0">
                        <a:buNone/>
                      </a:pPr>
                      <a:r>
                        <a:rPr lang="en-US" altLang="zh-TW" sz="1200" b="0" i="0" u="none" strike="noStrike" kern="1200" noProof="0">
                          <a:solidFill>
                            <a:schemeClr val="tx1"/>
                          </a:solidFill>
                          <a:latin typeface="微軟正黑體" panose="020B0604030504040204" pitchFamily="34" charset="-120"/>
                          <a:ea typeface="微軟正黑體" panose="020B0604030504040204" pitchFamily="34" charset="-120"/>
                          <a:cs typeface="+mn-cs"/>
                        </a:rPr>
                        <a:t>105,000 </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zh-TW" altLang="en-US" sz="1200">
                          <a:latin typeface="微軟正黑體" panose="020B0604030504040204" pitchFamily="34" charset="-120"/>
                          <a:ea typeface="微軟正黑體" panose="020B0604030504040204" pitchFamily="34" charset="-120"/>
                        </a:rPr>
                        <a:t>58%</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918506269"/>
                  </a:ext>
                </a:extLst>
              </a:tr>
            </a:tbl>
          </a:graphicData>
        </a:graphic>
      </p:graphicFrame>
      <p:sp>
        <p:nvSpPr>
          <p:cNvPr id="9" name="文字方塊 8">
            <a:extLst>
              <a:ext uri="{FF2B5EF4-FFF2-40B4-BE49-F238E27FC236}">
                <a16:creationId xmlns:a16="http://schemas.microsoft.com/office/drawing/2014/main" id="{3C5053A2-7D88-4F01-84FF-02BB22AA5F0E}"/>
              </a:ext>
            </a:extLst>
          </p:cNvPr>
          <p:cNvSpPr txBox="1"/>
          <p:nvPr/>
        </p:nvSpPr>
        <p:spPr>
          <a:xfrm>
            <a:off x="6084008" y="3165609"/>
            <a:ext cx="1761251" cy="276999"/>
          </a:xfrm>
          <a:prstGeom prst="rect">
            <a:avLst/>
          </a:prstGeom>
          <a:noFill/>
        </p:spPr>
        <p:txBody>
          <a:bodyPr wrap="none" rtlCol="0" anchor="t">
            <a:spAutoFit/>
          </a:bodyPr>
          <a:lstStyle/>
          <a:p>
            <a:r>
              <a:rPr kumimoji="1" lang="en-US" altLang="zh-TW" sz="1200"/>
              <a:t>TS-h2490FU-7302P-128G</a:t>
            </a:r>
            <a:endParaRPr kumimoji="1" lang="zh-TW" altLang="en-US" sz="1200"/>
          </a:p>
        </p:txBody>
      </p:sp>
      <p:grpSp>
        <p:nvGrpSpPr>
          <p:cNvPr id="12" name="群組 11">
            <a:extLst>
              <a:ext uri="{FF2B5EF4-FFF2-40B4-BE49-F238E27FC236}">
                <a16:creationId xmlns:a16="http://schemas.microsoft.com/office/drawing/2014/main" id="{A07C2AE9-93AE-429D-9DED-6EFB3CD64B52}"/>
              </a:ext>
            </a:extLst>
          </p:cNvPr>
          <p:cNvGrpSpPr/>
          <p:nvPr/>
        </p:nvGrpSpPr>
        <p:grpSpPr>
          <a:xfrm>
            <a:off x="1253510" y="1154421"/>
            <a:ext cx="3173749" cy="519494"/>
            <a:chOff x="1009297" y="773377"/>
            <a:chExt cx="3173749" cy="519494"/>
          </a:xfrm>
        </p:grpSpPr>
        <p:pic>
          <p:nvPicPr>
            <p:cNvPr id="14" name="圖形 13">
              <a:extLst>
                <a:ext uri="{FF2B5EF4-FFF2-40B4-BE49-F238E27FC236}">
                  <a16:creationId xmlns:a16="http://schemas.microsoft.com/office/drawing/2014/main" id="{0D6403AB-2A8E-4942-9D88-19B2344A193D}"/>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09297" y="773377"/>
              <a:ext cx="3128518" cy="519494"/>
            </a:xfrm>
            <a:prstGeom prst="rect">
              <a:avLst/>
            </a:prstGeom>
          </p:spPr>
        </p:pic>
        <p:sp>
          <p:nvSpPr>
            <p:cNvPr id="15" name="文字方塊 14">
              <a:extLst>
                <a:ext uri="{FF2B5EF4-FFF2-40B4-BE49-F238E27FC236}">
                  <a16:creationId xmlns:a16="http://schemas.microsoft.com/office/drawing/2014/main" id="{4F22C187-9493-4B82-B901-343CE0E8178F}"/>
                </a:ext>
              </a:extLst>
            </p:cNvPr>
            <p:cNvSpPr txBox="1"/>
            <p:nvPr/>
          </p:nvSpPr>
          <p:spPr>
            <a:xfrm>
              <a:off x="1054528" y="831206"/>
              <a:ext cx="3128518" cy="307777"/>
            </a:xfrm>
            <a:prstGeom prst="rect">
              <a:avLst/>
            </a:prstGeom>
            <a:noFill/>
          </p:spPr>
          <p:txBody>
            <a:bodyPr wrap="square" rtlCol="0" anchor="t">
              <a:spAutoFit/>
            </a:bodyPr>
            <a:lstStyle/>
            <a:p>
              <a:r>
                <a:rPr kumimoji="1" lang="en-US" altLang="zh-TW" sz="1400" b="1">
                  <a:solidFill>
                    <a:srgbClr val="FF6600"/>
                  </a:solidFill>
                  <a:latin typeface="Arial" panose="020B0604020202020204" pitchFamily="34" charset="0"/>
                  <a:ea typeface="新細明體"/>
                  <a:cs typeface="Arial" panose="020B0604020202020204" pitchFamily="34" charset="0"/>
                </a:rPr>
                <a:t>TS-h2490FU-7302P-128G (16C/32T)</a:t>
              </a:r>
              <a:endParaRPr kumimoji="1" lang="zh-TW" altLang="en-US" sz="1400" b="1">
                <a:solidFill>
                  <a:srgbClr val="FF6600"/>
                </a:solidFill>
                <a:latin typeface="Arial" panose="020B0604020202020204" pitchFamily="34" charset="0"/>
                <a:ea typeface="新細明體"/>
                <a:cs typeface="Arial" panose="020B0604020202020204" pitchFamily="34" charset="0"/>
              </a:endParaRPr>
            </a:p>
          </p:txBody>
        </p:sp>
      </p:grpSp>
    </p:spTree>
    <p:extLst>
      <p:ext uri="{BB962C8B-B14F-4D97-AF65-F5344CB8AC3E}">
        <p14:creationId xmlns:p14="http://schemas.microsoft.com/office/powerpoint/2010/main" val="30753133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FB4E044D-FFF2-4B49-872E-5E10018F2E55}"/>
              </a:ext>
            </a:extLst>
          </p:cNvPr>
          <p:cNvSpPr>
            <a:spLocks noGrp="1"/>
          </p:cNvSpPr>
          <p:nvPr>
            <p:ph type="title"/>
          </p:nvPr>
        </p:nvSpPr>
        <p:spPr/>
        <p:txBody>
          <a:bodyPr/>
          <a:lstStyle/>
          <a:p>
            <a:r>
              <a:rPr lang="zh-TW" altLang="en-US"/>
              <a:t>您的應用環境</a:t>
            </a:r>
            <a:r>
              <a:rPr lang="en-US" altLang="zh-TW"/>
              <a:t>: </a:t>
            </a:r>
            <a:r>
              <a:rPr lang="zh-TW" altLang="en-US"/>
              <a:t>檔案大小決定</a:t>
            </a:r>
            <a:r>
              <a:rPr lang="en-US" altLang="zh-TW"/>
              <a:t>cache hit </a:t>
            </a:r>
            <a:br>
              <a:rPr lang="en-US" altLang="zh-TW"/>
            </a:br>
            <a:r>
              <a:rPr lang="zh-TW" altLang="en-US"/>
              <a:t>或直接存取</a:t>
            </a:r>
            <a:r>
              <a:rPr lang="en-US" altLang="zh-TW"/>
              <a:t>SSD</a:t>
            </a:r>
            <a:endParaRPr lang="zh-TW" altLang="en-US"/>
          </a:p>
        </p:txBody>
      </p:sp>
      <p:sp>
        <p:nvSpPr>
          <p:cNvPr id="16" name="矩形 15">
            <a:extLst>
              <a:ext uri="{FF2B5EF4-FFF2-40B4-BE49-F238E27FC236}">
                <a16:creationId xmlns:a16="http://schemas.microsoft.com/office/drawing/2014/main" id="{267A4084-BF83-4144-B952-EC6E493F39CA}"/>
              </a:ext>
            </a:extLst>
          </p:cNvPr>
          <p:cNvSpPr/>
          <p:nvPr/>
        </p:nvSpPr>
        <p:spPr>
          <a:xfrm>
            <a:off x="5708901" y="3478580"/>
            <a:ext cx="3090463" cy="14847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marL="171450" indent="-171450">
              <a:lnSpc>
                <a:spcPct val="150000"/>
              </a:lnSpc>
              <a:buFont typeface="Arial" panose="020B0604020202020204" pitchFamily="34" charset="0"/>
              <a:buChar char="•"/>
            </a:pPr>
            <a:r>
              <a:rPr lang="zh-TW" altLang="en-US" sz="1200">
                <a:solidFill>
                  <a:schemeClr val="tx1"/>
                </a:solidFill>
                <a:latin typeface="微軟正黑體"/>
                <a:ea typeface="微軟正黑體"/>
              </a:rPr>
              <a:t>測試檔案 </a:t>
            </a:r>
            <a:r>
              <a:rPr lang="en-US" altLang="zh-TW" sz="1200" b="1">
                <a:solidFill>
                  <a:srgbClr val="EE3300"/>
                </a:solidFill>
                <a:latin typeface="微軟正黑體"/>
                <a:ea typeface="微軟正黑體"/>
              </a:rPr>
              <a:t>4 GB</a:t>
            </a:r>
            <a:r>
              <a:rPr lang="en-US" altLang="zh-TW" sz="1200">
                <a:solidFill>
                  <a:schemeClr val="tx1"/>
                </a:solidFill>
                <a:latin typeface="微軟正黑體"/>
                <a:ea typeface="微軟正黑體"/>
              </a:rPr>
              <a:t>, </a:t>
            </a:r>
            <a:r>
              <a:rPr lang="zh-TW" altLang="en-US" sz="1200">
                <a:solidFill>
                  <a:schemeClr val="tx1"/>
                </a:solidFill>
                <a:latin typeface="微軟正黑體"/>
                <a:ea typeface="微軟正黑體"/>
              </a:rPr>
              <a:t>即使</a:t>
            </a:r>
            <a:r>
              <a:rPr lang="en-US" altLang="zh-TW" sz="1200">
                <a:solidFill>
                  <a:schemeClr val="tx1"/>
                </a:solidFill>
                <a:latin typeface="微軟正黑體"/>
                <a:ea typeface="微軟正黑體"/>
              </a:rPr>
              <a:t>6</a:t>
            </a:r>
            <a:r>
              <a:rPr lang="zh-TW" altLang="en-US" sz="1200">
                <a:solidFill>
                  <a:schemeClr val="tx1"/>
                </a:solidFill>
                <a:latin typeface="微軟正黑體"/>
                <a:ea typeface="微軟正黑體"/>
              </a:rPr>
              <a:t>個連線都讀寫</a:t>
            </a:r>
            <a:r>
              <a:rPr lang="en-US" altLang="zh-TW" sz="1200">
                <a:solidFill>
                  <a:schemeClr val="tx1"/>
                </a:solidFill>
                <a:latin typeface="微軟正黑體"/>
                <a:ea typeface="微軟正黑體"/>
              </a:rPr>
              <a:t>, </a:t>
            </a:r>
            <a:r>
              <a:rPr lang="zh-TW" altLang="en-US" sz="1200">
                <a:solidFill>
                  <a:schemeClr val="tx1"/>
                </a:solidFill>
                <a:latin typeface="微軟正黑體"/>
                <a:ea typeface="微軟正黑體"/>
              </a:rPr>
              <a:t>由於總讀寫量 </a:t>
            </a:r>
            <a:r>
              <a:rPr lang="en-US" altLang="zh-TW" sz="1200" b="1">
                <a:solidFill>
                  <a:srgbClr val="EE3300"/>
                </a:solidFill>
                <a:latin typeface="微軟正黑體"/>
                <a:ea typeface="微軟正黑體"/>
              </a:rPr>
              <a:t>24 GB</a:t>
            </a:r>
            <a:r>
              <a:rPr lang="zh-TW" altLang="en-US" sz="1200">
                <a:solidFill>
                  <a:schemeClr val="tx1"/>
                </a:solidFill>
                <a:latin typeface="微軟正黑體"/>
                <a:ea typeface="微軟正黑體"/>
              </a:rPr>
              <a:t>仍小於</a:t>
            </a:r>
            <a:r>
              <a:rPr lang="en-US" altLang="zh-TW" sz="1200">
                <a:solidFill>
                  <a:schemeClr val="tx1"/>
                </a:solidFill>
                <a:latin typeface="微軟正黑體"/>
                <a:ea typeface="微軟正黑體"/>
              </a:rPr>
              <a:t>NAS RAM size</a:t>
            </a:r>
            <a:r>
              <a:rPr lang="zh-TW" altLang="en-US" sz="1200">
                <a:solidFill>
                  <a:schemeClr val="tx1"/>
                </a:solidFill>
                <a:latin typeface="微軟正黑體"/>
                <a:ea typeface="微軟正黑體"/>
              </a:rPr>
              <a:t>時</a:t>
            </a:r>
            <a:r>
              <a:rPr lang="en-US" altLang="zh-TW" sz="1200">
                <a:solidFill>
                  <a:schemeClr val="tx1"/>
                </a:solidFill>
                <a:latin typeface="微軟正黑體"/>
                <a:ea typeface="微軟正黑體"/>
              </a:rPr>
              <a:t>, </a:t>
            </a:r>
            <a:r>
              <a:rPr lang="zh-TW" altLang="en-US" sz="1200">
                <a:solidFill>
                  <a:schemeClr val="tx1"/>
                </a:solidFill>
                <a:latin typeface="微軟正黑體"/>
                <a:ea typeface="微軟正黑體"/>
              </a:rPr>
              <a:t>會寫到</a:t>
            </a:r>
            <a:r>
              <a:rPr lang="en-US" altLang="zh-TW" sz="1200">
                <a:solidFill>
                  <a:schemeClr val="tx1"/>
                </a:solidFill>
                <a:latin typeface="微軟正黑體"/>
                <a:ea typeface="微軟正黑體"/>
              </a:rPr>
              <a:t>memory</a:t>
            </a:r>
            <a:r>
              <a:rPr lang="zh-TW" altLang="en-US" sz="1200">
                <a:solidFill>
                  <a:schemeClr val="tx1"/>
                </a:solidFill>
                <a:latin typeface="微軟正黑體"/>
                <a:ea typeface="微軟正黑體"/>
              </a:rPr>
              <a:t>後就回報寫入完成</a:t>
            </a:r>
            <a:r>
              <a:rPr lang="en-US" altLang="zh-TW" sz="1200">
                <a:solidFill>
                  <a:schemeClr val="tx1"/>
                </a:solidFill>
                <a:latin typeface="微軟正黑體"/>
                <a:ea typeface="微軟正黑體"/>
              </a:rPr>
              <a:t>, </a:t>
            </a:r>
            <a:r>
              <a:rPr lang="zh-TW" altLang="en-US" sz="1200">
                <a:solidFill>
                  <a:schemeClr val="tx1"/>
                </a:solidFill>
                <a:latin typeface="微軟正黑體"/>
                <a:ea typeface="微軟正黑體"/>
              </a:rPr>
              <a:t>也就是</a:t>
            </a:r>
            <a:r>
              <a:rPr lang="en-US" altLang="zh-TW" sz="1200">
                <a:solidFill>
                  <a:schemeClr val="tx1"/>
                </a:solidFill>
                <a:latin typeface="微軟正黑體"/>
                <a:ea typeface="微軟正黑體"/>
              </a:rPr>
              <a:t>cache hit.</a:t>
            </a:r>
            <a:endParaRPr lang="en-US" altLang="zh-TW" sz="1200">
              <a:solidFill>
                <a:schemeClr val="tx1"/>
              </a:solidFill>
              <a:latin typeface="微軟正黑體" panose="020B0604030504040204" pitchFamily="34" charset="-120"/>
              <a:ea typeface="微軟正黑體" panose="020B0604030504040204" pitchFamily="34" charset="-120"/>
            </a:endParaRPr>
          </a:p>
          <a:p>
            <a:pPr marL="171450" indent="-171450">
              <a:lnSpc>
                <a:spcPct val="200000"/>
              </a:lnSpc>
              <a:buFont typeface="Arial" panose="020B0604020202020204" pitchFamily="34" charset="0"/>
              <a:buChar char="•"/>
            </a:pPr>
            <a:r>
              <a:rPr kumimoji="1" lang="zh-TW" altLang="en-US" sz="1200">
                <a:solidFill>
                  <a:schemeClr val="tx1"/>
                </a:solidFill>
                <a:latin typeface="微軟正黑體" panose="020B0604030504040204" pitchFamily="34" charset="-120"/>
                <a:ea typeface="微軟正黑體" panose="020B0604030504040204" pitchFamily="34" charset="-120"/>
              </a:rPr>
              <a:t>可以得到相對較高的效能表現</a:t>
            </a:r>
            <a:endParaRPr lang="en-US" altLang="zh-TW" sz="1200">
              <a:solidFill>
                <a:schemeClr val="tx1"/>
              </a:solidFill>
              <a:latin typeface="微軟正黑體" panose="020B0604030504040204" pitchFamily="34" charset="-120"/>
              <a:ea typeface="微軟正黑體" panose="020B0604030504040204" pitchFamily="34" charset="-120"/>
            </a:endParaRPr>
          </a:p>
          <a:p>
            <a:endParaRPr kumimoji="1" lang="zh-TW" altLang="en-US" sz="1200">
              <a:solidFill>
                <a:schemeClr val="tx1"/>
              </a:solidFill>
            </a:endParaRPr>
          </a:p>
        </p:txBody>
      </p:sp>
      <p:sp>
        <p:nvSpPr>
          <p:cNvPr id="14" name="文字方塊 13">
            <a:extLst>
              <a:ext uri="{FF2B5EF4-FFF2-40B4-BE49-F238E27FC236}">
                <a16:creationId xmlns:a16="http://schemas.microsoft.com/office/drawing/2014/main" id="{0282C369-012D-F24E-A608-B7753067D78B}"/>
              </a:ext>
            </a:extLst>
          </p:cNvPr>
          <p:cNvSpPr txBox="1"/>
          <p:nvPr/>
        </p:nvSpPr>
        <p:spPr>
          <a:xfrm>
            <a:off x="6166330" y="2999705"/>
            <a:ext cx="1682705" cy="276999"/>
          </a:xfrm>
          <a:prstGeom prst="rect">
            <a:avLst/>
          </a:prstGeom>
          <a:noFill/>
        </p:spPr>
        <p:txBody>
          <a:bodyPr wrap="none" lIns="91440" tIns="45720" rIns="91440" bIns="45720" rtlCol="0" anchor="t">
            <a:spAutoFit/>
          </a:bodyPr>
          <a:lstStyle/>
          <a:p>
            <a:r>
              <a:rPr kumimoji="1" lang="en-US" altLang="zh-TW" sz="1200">
                <a:ea typeface="新細明體"/>
              </a:rPr>
              <a:t>TS-h2490FU-7232P-64G</a:t>
            </a:r>
            <a:endParaRPr kumimoji="1" lang="zh-TW" altLang="en-US" sz="1200"/>
          </a:p>
        </p:txBody>
      </p:sp>
      <p:sp>
        <p:nvSpPr>
          <p:cNvPr id="2" name="文字方塊 1">
            <a:extLst>
              <a:ext uri="{FF2B5EF4-FFF2-40B4-BE49-F238E27FC236}">
                <a16:creationId xmlns:a16="http://schemas.microsoft.com/office/drawing/2014/main" id="{1C95804E-D5F9-4519-8034-76D5AA2521D8}"/>
              </a:ext>
            </a:extLst>
          </p:cNvPr>
          <p:cNvSpPr txBox="1"/>
          <p:nvPr/>
        </p:nvSpPr>
        <p:spPr>
          <a:xfrm>
            <a:off x="4962745" y="1605293"/>
            <a:ext cx="1009650" cy="307777"/>
          </a:xfrm>
          <a:prstGeom prst="rect">
            <a:avLst/>
          </a:prstGeom>
          <a:noFill/>
        </p:spPr>
        <p:txBody>
          <a:bodyPr wrap="square">
            <a:spAutoFit/>
          </a:bodyPr>
          <a:lstStyle/>
          <a:p>
            <a:r>
              <a:rPr lang="zh-TW" altLang="en-US" sz="1400" b="1">
                <a:solidFill>
                  <a:srgbClr val="BAE226"/>
                </a:solidFill>
                <a:latin typeface="微軟正黑體" panose="020B0604030504040204" pitchFamily="34" charset="-120"/>
                <a:ea typeface="微軟正黑體" panose="020B0604030504040204" pitchFamily="34" charset="-120"/>
              </a:rPr>
              <a:t>小於</a:t>
            </a:r>
            <a:r>
              <a:rPr lang="en-US" altLang="zh-TW" sz="1400" b="1">
                <a:solidFill>
                  <a:srgbClr val="BAE226"/>
                </a:solidFill>
                <a:latin typeface="微軟正黑體" panose="020B0604030504040204" pitchFamily="34" charset="-120"/>
                <a:ea typeface="微軟正黑體" panose="020B0604030504040204" pitchFamily="34" charset="-120"/>
              </a:rPr>
              <a:t>RAM</a:t>
            </a:r>
            <a:endParaRPr lang="zh-TW" altLang="en-US" sz="1500">
              <a:solidFill>
                <a:srgbClr val="BAE226"/>
              </a:solidFill>
            </a:endParaRPr>
          </a:p>
        </p:txBody>
      </p:sp>
      <p:sp>
        <p:nvSpPr>
          <p:cNvPr id="6" name="文字方塊 5">
            <a:extLst>
              <a:ext uri="{FF2B5EF4-FFF2-40B4-BE49-F238E27FC236}">
                <a16:creationId xmlns:a16="http://schemas.microsoft.com/office/drawing/2014/main" id="{EA0FC0EF-26BC-4FC9-8CDB-DD6329C81E8A}"/>
              </a:ext>
            </a:extLst>
          </p:cNvPr>
          <p:cNvSpPr txBox="1"/>
          <p:nvPr/>
        </p:nvSpPr>
        <p:spPr>
          <a:xfrm>
            <a:off x="6445138" y="1593785"/>
            <a:ext cx="1776413" cy="461665"/>
          </a:xfrm>
          <a:prstGeom prst="rect">
            <a:avLst/>
          </a:prstGeom>
          <a:noFill/>
        </p:spPr>
        <p:txBody>
          <a:bodyPr wrap="square">
            <a:spAutoFit/>
          </a:bodyPr>
          <a:lstStyle/>
          <a:p>
            <a:r>
              <a:rPr lang="zh-TW" altLang="en-US" sz="1200" b="1">
                <a:latin typeface="微軟正黑體" panose="020B0604030504040204" pitchFamily="34" charset="-120"/>
                <a:ea typeface="微軟正黑體" panose="020B0604030504040204" pitchFamily="34" charset="-120"/>
              </a:rPr>
              <a:t>後續再</a:t>
            </a:r>
            <a:br>
              <a:rPr lang="en-US" altLang="zh-TW" sz="1200" b="1">
                <a:latin typeface="微軟正黑體" panose="020B0604030504040204" pitchFamily="34" charset="-120"/>
                <a:ea typeface="微軟正黑體" panose="020B0604030504040204" pitchFamily="34" charset="-120"/>
              </a:rPr>
            </a:br>
            <a:r>
              <a:rPr lang="zh-TW" altLang="en-US" sz="1200" b="1">
                <a:latin typeface="微軟正黑體" panose="020B0604030504040204" pitchFamily="34" charset="-120"/>
                <a:ea typeface="微軟正黑體" panose="020B0604030504040204" pitchFamily="34" charset="-120"/>
              </a:rPr>
              <a:t>寫入</a:t>
            </a:r>
            <a:r>
              <a:rPr lang="en-US" altLang="zh-TW" sz="1200" b="1">
                <a:latin typeface="微軟正黑體" panose="020B0604030504040204" pitchFamily="34" charset="-120"/>
                <a:ea typeface="微軟正黑體" panose="020B0604030504040204" pitchFamily="34" charset="-120"/>
              </a:rPr>
              <a:t>Disk</a:t>
            </a:r>
            <a:endParaRPr lang="zh-TW" altLang="en-US" sz="1200"/>
          </a:p>
        </p:txBody>
      </p:sp>
      <p:sp>
        <p:nvSpPr>
          <p:cNvPr id="8" name="文字方塊 7">
            <a:extLst>
              <a:ext uri="{FF2B5EF4-FFF2-40B4-BE49-F238E27FC236}">
                <a16:creationId xmlns:a16="http://schemas.microsoft.com/office/drawing/2014/main" id="{CC473F02-6C59-46FA-AA44-0759932C5572}"/>
              </a:ext>
            </a:extLst>
          </p:cNvPr>
          <p:cNvSpPr txBox="1"/>
          <p:nvPr/>
        </p:nvSpPr>
        <p:spPr>
          <a:xfrm>
            <a:off x="2470341" y="2247636"/>
            <a:ext cx="1890709" cy="276999"/>
          </a:xfrm>
          <a:prstGeom prst="rect">
            <a:avLst/>
          </a:prstGeom>
          <a:noFill/>
        </p:spPr>
        <p:txBody>
          <a:bodyPr wrap="square">
            <a:spAutoFit/>
          </a:bodyPr>
          <a:lstStyle/>
          <a:p>
            <a:r>
              <a:rPr lang="zh-TW" altLang="en-US" sz="1200" b="1">
                <a:latin typeface="微軟正黑體" panose="020B0604030504040204" pitchFamily="34" charset="-120"/>
                <a:ea typeface="微軟正黑體" panose="020B0604030504040204" pitchFamily="34" charset="-120"/>
              </a:rPr>
              <a:t>回覆完成</a:t>
            </a:r>
            <a:r>
              <a:rPr lang="en-US" altLang="zh-TW" sz="1200" b="1">
                <a:latin typeface="微軟正黑體" panose="020B0604030504040204" pitchFamily="34" charset="-120"/>
                <a:ea typeface="微軟正黑體" panose="020B0604030504040204" pitchFamily="34" charset="-120"/>
              </a:rPr>
              <a:t>, </a:t>
            </a:r>
            <a:r>
              <a:rPr lang="zh-TW" altLang="en-US" sz="1200" b="1">
                <a:latin typeface="微軟正黑體" panose="020B0604030504040204" pitchFamily="34" charset="-120"/>
                <a:ea typeface="微軟正黑體" panose="020B0604030504040204" pitchFamily="34" charset="-120"/>
              </a:rPr>
              <a:t>傳輸結束</a:t>
            </a:r>
            <a:endParaRPr lang="zh-TW" altLang="en-US" sz="1200"/>
          </a:p>
        </p:txBody>
      </p:sp>
      <p:sp>
        <p:nvSpPr>
          <p:cNvPr id="9" name="文字方塊 8">
            <a:extLst>
              <a:ext uri="{FF2B5EF4-FFF2-40B4-BE49-F238E27FC236}">
                <a16:creationId xmlns:a16="http://schemas.microsoft.com/office/drawing/2014/main" id="{FD9623E2-B011-49D3-A117-537E440285D4}"/>
              </a:ext>
            </a:extLst>
          </p:cNvPr>
          <p:cNvSpPr txBox="1"/>
          <p:nvPr/>
        </p:nvSpPr>
        <p:spPr>
          <a:xfrm>
            <a:off x="2452915" y="1728043"/>
            <a:ext cx="1009650" cy="276999"/>
          </a:xfrm>
          <a:prstGeom prst="rect">
            <a:avLst/>
          </a:prstGeom>
          <a:noFill/>
        </p:spPr>
        <p:txBody>
          <a:bodyPr wrap="square">
            <a:spAutoFit/>
          </a:bodyPr>
          <a:lstStyle/>
          <a:p>
            <a:r>
              <a:rPr lang="zh-TW" altLang="en-US" sz="1200" b="1">
                <a:latin typeface="微軟正黑體" panose="020B0604030504040204" pitchFamily="34" charset="-120"/>
                <a:ea typeface="微軟正黑體" panose="020B0604030504040204" pitchFamily="34" charset="-120"/>
              </a:rPr>
              <a:t>寫入</a:t>
            </a:r>
            <a:r>
              <a:rPr lang="en-US" altLang="zh-TW" sz="1200" b="1">
                <a:latin typeface="微軟正黑體" panose="020B0604030504040204" pitchFamily="34" charset="-120"/>
                <a:ea typeface="微軟正黑體" panose="020B0604030504040204" pitchFamily="34" charset="-120"/>
              </a:rPr>
              <a:t>NAS</a:t>
            </a:r>
            <a:endParaRPr lang="zh-TW" altLang="en-US" sz="1200"/>
          </a:p>
        </p:txBody>
      </p:sp>
      <p:graphicFrame>
        <p:nvGraphicFramePr>
          <p:cNvPr id="25" name="表格 24">
            <a:extLst>
              <a:ext uri="{FF2B5EF4-FFF2-40B4-BE49-F238E27FC236}">
                <a16:creationId xmlns:a16="http://schemas.microsoft.com/office/drawing/2014/main" id="{E81B9E17-ED7B-4719-8289-E299F0B6FF42}"/>
              </a:ext>
            </a:extLst>
          </p:cNvPr>
          <p:cNvGraphicFramePr>
            <a:graphicFrameLocks noGrp="1"/>
          </p:cNvGraphicFramePr>
          <p:nvPr>
            <p:extLst>
              <p:ext uri="{D42A27DB-BD31-4B8C-83A1-F6EECF244321}">
                <p14:modId xmlns:p14="http://schemas.microsoft.com/office/powerpoint/2010/main" val="3063235342"/>
              </p:ext>
            </p:extLst>
          </p:nvPr>
        </p:nvGraphicFramePr>
        <p:xfrm>
          <a:off x="92869" y="2988831"/>
          <a:ext cx="2601313" cy="2127023"/>
        </p:xfrm>
        <a:graphic>
          <a:graphicData uri="http://schemas.openxmlformats.org/drawingml/2006/table">
            <a:tbl>
              <a:tblPr firstRow="1" bandRow="1">
                <a:tableStyleId>{5C22544A-7EE6-4342-B048-85BDC9FD1C3A}</a:tableStyleId>
              </a:tblPr>
              <a:tblGrid>
                <a:gridCol w="834047">
                  <a:extLst>
                    <a:ext uri="{9D8B030D-6E8A-4147-A177-3AD203B41FA5}">
                      <a16:colId xmlns:a16="http://schemas.microsoft.com/office/drawing/2014/main" val="3282354579"/>
                    </a:ext>
                  </a:extLst>
                </a:gridCol>
                <a:gridCol w="766670">
                  <a:extLst>
                    <a:ext uri="{9D8B030D-6E8A-4147-A177-3AD203B41FA5}">
                      <a16:colId xmlns:a16="http://schemas.microsoft.com/office/drawing/2014/main" val="3870854673"/>
                    </a:ext>
                  </a:extLst>
                </a:gridCol>
                <a:gridCol w="1000596">
                  <a:extLst>
                    <a:ext uri="{9D8B030D-6E8A-4147-A177-3AD203B41FA5}">
                      <a16:colId xmlns:a16="http://schemas.microsoft.com/office/drawing/2014/main" val="1334080879"/>
                    </a:ext>
                  </a:extLst>
                </a:gridCol>
              </a:tblGrid>
              <a:tr h="337938">
                <a:tc gridSpan="3">
                  <a:txBody>
                    <a:bodyPr/>
                    <a:lstStyle/>
                    <a:p>
                      <a:pPr algn="ctr"/>
                      <a:r>
                        <a:rPr lang="en-US" altLang="zh-TW" sz="1100" b="1" kern="1200">
                          <a:solidFill>
                            <a:schemeClr val="lt1"/>
                          </a:solidFill>
                          <a:latin typeface="微軟正黑體"/>
                          <a:ea typeface="微軟正黑體"/>
                          <a:cs typeface="+mn-cs"/>
                        </a:rPr>
                        <a:t>iSCSI w/o dedup</a:t>
                      </a:r>
                      <a:endParaRPr lang="zh-TW" altLang="en-US" sz="1100" b="1" kern="1200" err="1">
                        <a:solidFill>
                          <a:schemeClr val="lt1"/>
                        </a:solidFill>
                        <a:latin typeface="微軟正黑體"/>
                        <a:ea typeface="微軟正黑體"/>
                        <a:cs typeface="+mn-cs"/>
                      </a:endParaRPr>
                    </a:p>
                  </a:txBody>
                  <a:tcPr anchor="ctr"/>
                </a:tc>
                <a:tc hMerge="1">
                  <a:txBody>
                    <a:bodyPr/>
                    <a:lstStyle/>
                    <a:p>
                      <a:endParaRPr lang="zh-TW" altLang="en-US" sz="1200"/>
                    </a:p>
                  </a:txBody>
                  <a:tcPr/>
                </a:tc>
                <a:tc hMerge="1">
                  <a:txBody>
                    <a:bodyPr/>
                    <a:lstStyle/>
                    <a:p>
                      <a:endParaRPr lang="zh-TW" altLang="en-US" sz="1200"/>
                    </a:p>
                  </a:txBody>
                  <a:tcPr/>
                </a:tc>
                <a:extLst>
                  <a:ext uri="{0D108BD9-81ED-4DB2-BD59-A6C34878D82A}">
                    <a16:rowId xmlns:a16="http://schemas.microsoft.com/office/drawing/2014/main" val="1277008909"/>
                  </a:ext>
                </a:extLst>
              </a:tr>
              <a:tr h="357817">
                <a:tc>
                  <a:txBody>
                    <a:bodyPr/>
                    <a:lstStyle/>
                    <a:p>
                      <a:pPr marL="0" algn="l" defTabSz="914400" rtl="0" eaLnBrk="1" latinLnBrk="0" hangingPunct="1"/>
                      <a:endParaRPr lang="zh-TW" altLang="en-US" sz="8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IOPS/throughput</a:t>
                      </a:r>
                      <a:endParaRPr lang="zh-TW" altLang="en-US" sz="800" kern="1200">
                        <a:solidFill>
                          <a:schemeClr val="dk1"/>
                        </a:solidFill>
                        <a:latin typeface="微軟正黑體"/>
                        <a:ea typeface="微軟正黑體"/>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CPU loading </a:t>
                      </a:r>
                      <a:endParaRPr lang="zh-TW" altLang="en-US" sz="800" kern="1200">
                        <a:solidFill>
                          <a:schemeClr val="dk1"/>
                        </a:solidFill>
                        <a:latin typeface="微軟正黑體"/>
                        <a:ea typeface="微軟正黑體"/>
                        <a:cs typeface="+mn-cs"/>
                      </a:endParaRPr>
                    </a:p>
                  </a:txBody>
                  <a:tcPr anchor="ctr"/>
                </a:tc>
                <a:extLst>
                  <a:ext uri="{0D108BD9-81ED-4DB2-BD59-A6C34878D82A}">
                    <a16:rowId xmlns:a16="http://schemas.microsoft.com/office/drawing/2014/main" val="61583537"/>
                  </a:ext>
                </a:extLst>
              </a:tr>
              <a:tr h="357817">
                <a:tc>
                  <a:txBody>
                    <a:bodyPr/>
                    <a:lstStyle/>
                    <a:p>
                      <a:pPr lvl="0" defTabSz="914400">
                        <a:buNone/>
                      </a:pPr>
                      <a:r>
                        <a:rPr lang="zh-TW" altLang="en-US" sz="800">
                          <a:latin typeface="微軟正黑體"/>
                          <a:ea typeface="微軟正黑體"/>
                        </a:rPr>
                        <a:t>循序讀取</a:t>
                      </a: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marL="0" lvl="0" algn="l" defTabSz="914400">
                        <a:buNone/>
                      </a:pPr>
                      <a:r>
                        <a:rPr lang="zh-TW" altLang="en-US" sz="1200" kern="1200">
                          <a:solidFill>
                            <a:schemeClr val="dk1"/>
                          </a:solidFill>
                          <a:latin typeface="微軟正黑體"/>
                          <a:ea typeface="微軟正黑體"/>
                          <a:cs typeface="+mn-cs"/>
                        </a:rPr>
                        <a:t>12738</a:t>
                      </a:r>
                    </a:p>
                  </a:txBody>
                  <a:tcPr anchor="ctr"/>
                </a:tc>
                <a:tc>
                  <a:txBody>
                    <a:bodyPr/>
                    <a:lstStyle/>
                    <a:p>
                      <a:pPr marL="0" lvl="0" algn="l" defTabSz="914400" rtl="0" eaLnBrk="1" latinLnBrk="0" hangingPunct="1">
                        <a:buNone/>
                      </a:pPr>
                      <a:r>
                        <a:rPr lang="zh-TW" altLang="en-US" sz="1200" kern="1200">
                          <a:solidFill>
                            <a:schemeClr val="dk1"/>
                          </a:solidFill>
                          <a:latin typeface="微軟正黑體"/>
                          <a:ea typeface="微軟正黑體"/>
                          <a:cs typeface="+mn-cs"/>
                        </a:rPr>
                        <a:t>67%</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2093175897"/>
                  </a:ext>
                </a:extLst>
              </a:tr>
              <a:tr h="357817">
                <a:tc>
                  <a:txBody>
                    <a:bodyPr/>
                    <a:lstStyle/>
                    <a:p>
                      <a:pPr lvl="0">
                        <a:buNone/>
                      </a:pPr>
                      <a:r>
                        <a:rPr lang="zh-TW" altLang="en-US" sz="800">
                          <a:latin typeface="微軟正黑體"/>
                          <a:ea typeface="微軟正黑體"/>
                        </a:rPr>
                        <a:t>循序寫入</a:t>
                      </a: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marL="0" lvl="0" algn="l" defTabSz="914400">
                        <a:buNone/>
                      </a:pPr>
                      <a:r>
                        <a:rPr lang="zh-TW" sz="1200" b="0" i="0" u="none" strike="noStrike" kern="1200" noProof="0">
                          <a:solidFill>
                            <a:schemeClr val="dk1"/>
                          </a:solidFill>
                          <a:latin typeface="Microsoft JhengHei"/>
                          <a:ea typeface="Microsoft JhengHei"/>
                        </a:rPr>
                        <a:t>7947</a:t>
                      </a:r>
                      <a:endParaRPr lang="zh-TW"/>
                    </a:p>
                  </a:txBody>
                  <a:tcPr anchor="ctr"/>
                </a:tc>
                <a:tc>
                  <a:txBody>
                    <a:bodyPr/>
                    <a:lstStyle/>
                    <a:p>
                      <a:pPr marL="0" lvl="0" algn="l" defTabSz="914400" rtl="0" eaLnBrk="1" latinLnBrk="0" hangingPunct="1">
                        <a:buNone/>
                      </a:pPr>
                      <a:r>
                        <a:rPr lang="zh-TW" altLang="en-US" sz="1200" kern="1200">
                          <a:solidFill>
                            <a:schemeClr val="dk1"/>
                          </a:solidFill>
                          <a:latin typeface="微軟正黑體"/>
                          <a:ea typeface="微軟正黑體"/>
                          <a:cs typeface="+mn-cs"/>
                        </a:rPr>
                        <a:t>84%</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3238108886"/>
                  </a:ext>
                </a:extLst>
              </a:tr>
              <a:tr h="357817">
                <a:tc>
                  <a:txBody>
                    <a:bodyPr/>
                    <a:lstStyle/>
                    <a:p>
                      <a:pPr lvl="0">
                        <a:buNone/>
                      </a:pPr>
                      <a:r>
                        <a:rPr lang="zh-TW" altLang="en-US" sz="800">
                          <a:latin typeface="微軟正黑體"/>
                          <a:ea typeface="微軟正黑體"/>
                        </a:rPr>
                        <a:t>隨機讀取</a:t>
                      </a: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marL="0" lvl="0" algn="l" defTabSz="914400" rtl="0" eaLnBrk="1" latinLnBrk="0" hangingPunct="1">
                        <a:lnSpc>
                          <a:spcPct val="100000"/>
                        </a:lnSpc>
                        <a:spcBef>
                          <a:spcPts val="0"/>
                        </a:spcBef>
                        <a:spcAft>
                          <a:spcPts val="0"/>
                        </a:spcAft>
                        <a:buNone/>
                      </a:pPr>
                      <a:r>
                        <a:rPr lang="en-US" altLang="zh-TW" sz="1200" kern="1200" noProof="0">
                          <a:solidFill>
                            <a:schemeClr val="dk1"/>
                          </a:solidFill>
                          <a:latin typeface="微軟正黑體"/>
                          <a:ea typeface="微軟正黑體"/>
                          <a:cs typeface="+mn-cs"/>
                        </a:rPr>
                        <a:t>345,000</a:t>
                      </a:r>
                      <a:endParaRPr lang="en-US" altLang="zh-TW" sz="1200" kern="1200" noProof="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algn="l" defTabSz="914400" rtl="0" eaLnBrk="1" latinLnBrk="0" hangingPunct="1"/>
                      <a:r>
                        <a:rPr lang="zh-TW" altLang="en-US" sz="1200" kern="1200">
                          <a:solidFill>
                            <a:schemeClr val="dk1"/>
                          </a:solidFill>
                          <a:latin typeface="微軟正黑體"/>
                          <a:ea typeface="微軟正黑體"/>
                          <a:cs typeface="+mn-cs"/>
                        </a:rPr>
                        <a:t>92%</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2594204943"/>
                  </a:ext>
                </a:extLst>
              </a:tr>
              <a:tr h="357817">
                <a:tc>
                  <a:txBody>
                    <a:bodyPr/>
                    <a:lstStyle/>
                    <a:p>
                      <a:pPr lvl="0">
                        <a:buNone/>
                      </a:pPr>
                      <a:r>
                        <a:rPr lang="zh-TW" altLang="en-US" sz="800">
                          <a:latin typeface="微軟正黑體"/>
                          <a:ea typeface="微軟正黑體"/>
                        </a:rPr>
                        <a:t>隨機寫入</a:t>
                      </a: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marL="0" lvl="0" algn="l" defTabSz="914400" rtl="0" eaLnBrk="1" latinLnBrk="0" hangingPunct="1">
                        <a:buNone/>
                      </a:pPr>
                      <a:r>
                        <a:rPr lang="zh-TW" altLang="en-US" sz="1200" kern="1200">
                          <a:solidFill>
                            <a:schemeClr val="dk1"/>
                          </a:solidFill>
                          <a:latin typeface="微軟正黑體"/>
                          <a:ea typeface="微軟正黑體"/>
                          <a:cs typeface="+mn-cs"/>
                        </a:rPr>
                        <a:t>194,000</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algn="l" defTabSz="914400" rtl="0" eaLnBrk="1" latinLnBrk="0" hangingPunct="1"/>
                      <a:r>
                        <a:rPr lang="zh-TW" altLang="en-US" sz="1200" kern="1200">
                          <a:solidFill>
                            <a:schemeClr val="dk1"/>
                          </a:solidFill>
                          <a:latin typeface="微軟正黑體"/>
                          <a:ea typeface="微軟正黑體"/>
                          <a:cs typeface="+mn-cs"/>
                        </a:rPr>
                        <a:t>92%</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918506269"/>
                  </a:ext>
                </a:extLst>
              </a:tr>
            </a:tbl>
          </a:graphicData>
        </a:graphic>
      </p:graphicFrame>
      <p:graphicFrame>
        <p:nvGraphicFramePr>
          <p:cNvPr id="27" name="表格 26">
            <a:extLst>
              <a:ext uri="{FF2B5EF4-FFF2-40B4-BE49-F238E27FC236}">
                <a16:creationId xmlns:a16="http://schemas.microsoft.com/office/drawing/2014/main" id="{A4FB9665-4B57-459D-BEE9-8FC2E7BD039D}"/>
              </a:ext>
            </a:extLst>
          </p:cNvPr>
          <p:cNvGraphicFramePr>
            <a:graphicFrameLocks noGrp="1"/>
          </p:cNvGraphicFramePr>
          <p:nvPr>
            <p:extLst>
              <p:ext uri="{D42A27DB-BD31-4B8C-83A1-F6EECF244321}">
                <p14:modId xmlns:p14="http://schemas.microsoft.com/office/powerpoint/2010/main" val="1923907657"/>
              </p:ext>
            </p:extLst>
          </p:nvPr>
        </p:nvGraphicFramePr>
        <p:xfrm>
          <a:off x="2791183" y="3001019"/>
          <a:ext cx="2740513" cy="2117084"/>
        </p:xfrm>
        <a:graphic>
          <a:graphicData uri="http://schemas.openxmlformats.org/drawingml/2006/table">
            <a:tbl>
              <a:tblPr firstRow="1" bandRow="1">
                <a:tableStyleId>{5C22544A-7EE6-4342-B048-85BDC9FD1C3A}</a:tableStyleId>
              </a:tblPr>
              <a:tblGrid>
                <a:gridCol w="878678">
                  <a:extLst>
                    <a:ext uri="{9D8B030D-6E8A-4147-A177-3AD203B41FA5}">
                      <a16:colId xmlns:a16="http://schemas.microsoft.com/office/drawing/2014/main" val="3282354579"/>
                    </a:ext>
                  </a:extLst>
                </a:gridCol>
                <a:gridCol w="807695">
                  <a:extLst>
                    <a:ext uri="{9D8B030D-6E8A-4147-A177-3AD203B41FA5}">
                      <a16:colId xmlns:a16="http://schemas.microsoft.com/office/drawing/2014/main" val="3870854673"/>
                    </a:ext>
                  </a:extLst>
                </a:gridCol>
                <a:gridCol w="1054140">
                  <a:extLst>
                    <a:ext uri="{9D8B030D-6E8A-4147-A177-3AD203B41FA5}">
                      <a16:colId xmlns:a16="http://schemas.microsoft.com/office/drawing/2014/main" val="1334080879"/>
                    </a:ext>
                  </a:extLst>
                </a:gridCol>
              </a:tblGrid>
              <a:tr h="327999">
                <a:tc gridSpan="3">
                  <a:txBody>
                    <a:bodyPr/>
                    <a:lstStyle/>
                    <a:p>
                      <a:pPr algn="ctr"/>
                      <a:r>
                        <a:rPr lang="en-US" altLang="zh-TW" sz="1050">
                          <a:latin typeface="微軟正黑體"/>
                          <a:ea typeface="微軟正黑體"/>
                        </a:rPr>
                        <a:t>iSCSI w/ dedup (檔案完全不同)</a:t>
                      </a:r>
                      <a:endParaRPr lang="zh-TW" altLang="en-US" sz="1050">
                        <a:latin typeface="微軟正黑體"/>
                        <a:ea typeface="微軟正黑體"/>
                      </a:endParaRPr>
                    </a:p>
                  </a:txBody>
                  <a:tcPr anchor="ctr"/>
                </a:tc>
                <a:tc hMerge="1">
                  <a:txBody>
                    <a:bodyPr/>
                    <a:lstStyle/>
                    <a:p>
                      <a:endParaRPr lang="zh-TW" altLang="en-US" sz="1200"/>
                    </a:p>
                  </a:txBody>
                  <a:tcPr/>
                </a:tc>
                <a:tc hMerge="1">
                  <a:txBody>
                    <a:bodyPr/>
                    <a:lstStyle/>
                    <a:p>
                      <a:endParaRPr lang="zh-TW" altLang="en-US" sz="1200"/>
                    </a:p>
                  </a:txBody>
                  <a:tcPr/>
                </a:tc>
                <a:extLst>
                  <a:ext uri="{0D108BD9-81ED-4DB2-BD59-A6C34878D82A}">
                    <a16:rowId xmlns:a16="http://schemas.microsoft.com/office/drawing/2014/main" val="1277008909"/>
                  </a:ext>
                </a:extLst>
              </a:tr>
              <a:tr h="357817">
                <a:tc>
                  <a:txBody>
                    <a:bodyPr/>
                    <a:lstStyle/>
                    <a:p>
                      <a:pPr marL="0" algn="l" defTabSz="914400" rtl="0" eaLnBrk="1" latinLnBrk="0" hangingPunct="1"/>
                      <a:endParaRPr lang="zh-TW" altLang="en-US" sz="8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IOPS/throughput</a:t>
                      </a:r>
                      <a:endParaRPr lang="zh-TW" altLang="en-US" sz="800" kern="1200">
                        <a:solidFill>
                          <a:schemeClr val="dk1"/>
                        </a:solidFill>
                        <a:latin typeface="微軟正黑體"/>
                        <a:ea typeface="微軟正黑體"/>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CPU loading </a:t>
                      </a:r>
                      <a:endParaRPr lang="zh-TW" altLang="en-US" sz="800" kern="1200">
                        <a:solidFill>
                          <a:schemeClr val="dk1"/>
                        </a:solidFill>
                        <a:latin typeface="微軟正黑體"/>
                        <a:ea typeface="微軟正黑體"/>
                        <a:cs typeface="+mn-cs"/>
                      </a:endParaRPr>
                    </a:p>
                  </a:txBody>
                  <a:tcPr anchor="ctr"/>
                </a:tc>
                <a:extLst>
                  <a:ext uri="{0D108BD9-81ED-4DB2-BD59-A6C34878D82A}">
                    <a16:rowId xmlns:a16="http://schemas.microsoft.com/office/drawing/2014/main" val="61583537"/>
                  </a:ext>
                </a:extLst>
              </a:tr>
              <a:tr h="357817">
                <a:tc>
                  <a:txBody>
                    <a:bodyPr/>
                    <a:lstStyle/>
                    <a:p>
                      <a:pPr lvl="0">
                        <a:buNone/>
                      </a:pPr>
                      <a:r>
                        <a:rPr lang="zh-TW" altLang="en-US" sz="800">
                          <a:latin typeface="微軟正黑體"/>
                          <a:ea typeface="微軟正黑體"/>
                        </a:rPr>
                        <a:t>循序讀取</a:t>
                      </a: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defTabSz="914400">
                        <a:buNone/>
                      </a:pPr>
                      <a:r>
                        <a:rPr lang="zh-TW" altLang="en-US" sz="1200" b="0" i="0" u="none" strike="noStrike" kern="1200">
                          <a:solidFill>
                            <a:schemeClr val="tx1"/>
                          </a:solidFill>
                          <a:latin typeface="微軟正黑體"/>
                          <a:ea typeface="微軟正黑體"/>
                          <a:cs typeface="+mn-cs"/>
                        </a:rPr>
                        <a:t>14113</a:t>
                      </a:r>
                    </a:p>
                  </a:txBody>
                  <a:tcPr anchor="ctr"/>
                </a:tc>
                <a:tc>
                  <a:txBody>
                    <a:bodyPr/>
                    <a:lstStyle/>
                    <a:p>
                      <a:pPr lvl="0" defTabSz="914400">
                        <a:buNone/>
                      </a:pPr>
                      <a:r>
                        <a:rPr lang="en-US" altLang="zh-TW" sz="1200">
                          <a:latin typeface="微軟正黑體"/>
                          <a:ea typeface="微軟正黑體"/>
                        </a:rPr>
                        <a:t>50%</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093175897"/>
                  </a:ext>
                </a:extLst>
              </a:tr>
              <a:tr h="357817">
                <a:tc>
                  <a:txBody>
                    <a:bodyPr/>
                    <a:lstStyle/>
                    <a:p>
                      <a:pPr lvl="0">
                        <a:buNone/>
                      </a:pPr>
                      <a:r>
                        <a:rPr lang="zh-TW" altLang="en-US" sz="800">
                          <a:latin typeface="微軟正黑體"/>
                          <a:ea typeface="微軟正黑體"/>
                        </a:rPr>
                        <a:t>循序寫入</a:t>
                      </a: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defTabSz="914400">
                        <a:buNone/>
                      </a:pPr>
                      <a:r>
                        <a:rPr lang="zh-TW" altLang="en-US" sz="1200" b="0" i="0" u="none" strike="noStrike" kern="1200">
                          <a:solidFill>
                            <a:schemeClr val="tx1"/>
                          </a:solidFill>
                          <a:latin typeface="微軟正黑體"/>
                          <a:ea typeface="微軟正黑體"/>
                          <a:cs typeface="+mn-cs"/>
                        </a:rPr>
                        <a:t>6328</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algn="l" defTabSz="914400">
                        <a:lnSpc>
                          <a:spcPct val="100000"/>
                        </a:lnSpc>
                        <a:spcBef>
                          <a:spcPts val="0"/>
                        </a:spcBef>
                        <a:spcAft>
                          <a:spcPts val="0"/>
                        </a:spcAft>
                        <a:buNone/>
                      </a:pPr>
                      <a:r>
                        <a:rPr lang="en-US" altLang="zh-TW" sz="1200" b="0" i="0" u="none" strike="noStrike" noProof="0">
                          <a:latin typeface="微軟正黑體"/>
                          <a:ea typeface="微軟正黑體"/>
                        </a:rPr>
                        <a:t>89%</a:t>
                      </a:r>
                      <a:endParaRPr lang="zh-TW" sz="1200" b="0" i="0" u="none" strike="noStrike" noProof="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3238108886"/>
                  </a:ext>
                </a:extLst>
              </a:tr>
              <a:tr h="357817">
                <a:tc>
                  <a:txBody>
                    <a:bodyPr/>
                    <a:lstStyle/>
                    <a:p>
                      <a:pPr lvl="0">
                        <a:buNone/>
                      </a:pPr>
                      <a:r>
                        <a:rPr lang="zh-TW" altLang="en-US" sz="800">
                          <a:latin typeface="微軟正黑體"/>
                          <a:ea typeface="微軟正黑體"/>
                        </a:rPr>
                        <a:t>隨機讀取</a:t>
                      </a: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lvl="0">
                        <a:buNone/>
                      </a:pPr>
                      <a:r>
                        <a:rPr lang="zh-TW" altLang="en-US" sz="1200" b="0" i="0" u="none" strike="noStrike" kern="1200">
                          <a:solidFill>
                            <a:schemeClr val="tx1"/>
                          </a:solidFill>
                          <a:latin typeface="微軟正黑體"/>
                          <a:ea typeface="微軟正黑體"/>
                          <a:cs typeface="+mn-cs"/>
                        </a:rPr>
                        <a:t>341,000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en-US" altLang="zh-TW" sz="1200">
                          <a:latin typeface="微軟正黑體"/>
                          <a:ea typeface="微軟正黑體"/>
                        </a:rPr>
                        <a:t>83%</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594204943"/>
                  </a:ext>
                </a:extLst>
              </a:tr>
              <a:tr h="357817">
                <a:tc>
                  <a:txBody>
                    <a:bodyPr/>
                    <a:lstStyle/>
                    <a:p>
                      <a:pPr lvl="0">
                        <a:buNone/>
                      </a:pPr>
                      <a:r>
                        <a:rPr lang="zh-TW" altLang="en-US" sz="800">
                          <a:latin typeface="微軟正黑體"/>
                          <a:ea typeface="微軟正黑體"/>
                        </a:rPr>
                        <a:t>隨機寫入</a:t>
                      </a: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lvl="0">
                        <a:buNone/>
                      </a:pPr>
                      <a:r>
                        <a:rPr lang="zh-TW" altLang="en-US" sz="1200" b="0" i="0" u="none" strike="noStrike" kern="1200">
                          <a:solidFill>
                            <a:schemeClr val="tx1"/>
                          </a:solidFill>
                          <a:latin typeface="微軟正黑體"/>
                          <a:ea typeface="微軟正黑體"/>
                          <a:cs typeface="+mn-cs"/>
                        </a:rPr>
                        <a:t>122,000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en-US" altLang="zh-TW" sz="1200">
                          <a:latin typeface="微軟正黑體"/>
                          <a:ea typeface="微軟正黑體"/>
                        </a:rPr>
                        <a:t>78%</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918506269"/>
                  </a:ext>
                </a:extLst>
              </a:tr>
            </a:tbl>
          </a:graphicData>
        </a:graphic>
      </p:graphicFrame>
      <p:grpSp>
        <p:nvGrpSpPr>
          <p:cNvPr id="12" name="群組 11">
            <a:extLst>
              <a:ext uri="{FF2B5EF4-FFF2-40B4-BE49-F238E27FC236}">
                <a16:creationId xmlns:a16="http://schemas.microsoft.com/office/drawing/2014/main" id="{9E93F2A9-6CDE-48C2-AF43-3218459484AC}"/>
              </a:ext>
            </a:extLst>
          </p:cNvPr>
          <p:cNvGrpSpPr/>
          <p:nvPr/>
        </p:nvGrpSpPr>
        <p:grpSpPr>
          <a:xfrm>
            <a:off x="1253510" y="1154421"/>
            <a:ext cx="2927746" cy="519494"/>
            <a:chOff x="1009297" y="773377"/>
            <a:chExt cx="2927746" cy="519494"/>
          </a:xfrm>
        </p:grpSpPr>
        <p:pic>
          <p:nvPicPr>
            <p:cNvPr id="13" name="圖形 12">
              <a:extLst>
                <a:ext uri="{FF2B5EF4-FFF2-40B4-BE49-F238E27FC236}">
                  <a16:creationId xmlns:a16="http://schemas.microsoft.com/office/drawing/2014/main" id="{86C7366E-44DF-47F5-967B-14BCFAFD3D11}"/>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09297" y="773377"/>
              <a:ext cx="2927746" cy="519494"/>
            </a:xfrm>
            <a:prstGeom prst="rect">
              <a:avLst/>
            </a:prstGeom>
          </p:spPr>
        </p:pic>
        <p:sp>
          <p:nvSpPr>
            <p:cNvPr id="15" name="文字方塊 14">
              <a:extLst>
                <a:ext uri="{FF2B5EF4-FFF2-40B4-BE49-F238E27FC236}">
                  <a16:creationId xmlns:a16="http://schemas.microsoft.com/office/drawing/2014/main" id="{267EC74C-5FA8-427B-A357-1B7E8351999B}"/>
                </a:ext>
              </a:extLst>
            </p:cNvPr>
            <p:cNvSpPr txBox="1"/>
            <p:nvPr/>
          </p:nvSpPr>
          <p:spPr>
            <a:xfrm>
              <a:off x="1054528" y="831206"/>
              <a:ext cx="2882515" cy="307777"/>
            </a:xfrm>
            <a:prstGeom prst="rect">
              <a:avLst/>
            </a:prstGeom>
            <a:noFill/>
          </p:spPr>
          <p:txBody>
            <a:bodyPr wrap="square" rtlCol="0" anchor="t">
              <a:spAutoFit/>
            </a:bodyPr>
            <a:lstStyle/>
            <a:p>
              <a:r>
                <a:rPr kumimoji="1" lang="en-US" altLang="zh-TW" sz="1400" b="1">
                  <a:solidFill>
                    <a:srgbClr val="FF6600"/>
                  </a:solidFill>
                  <a:latin typeface="Arial" panose="020B0604020202020204" pitchFamily="34" charset="0"/>
                  <a:ea typeface="新細明體"/>
                  <a:cs typeface="Arial" panose="020B0604020202020204" pitchFamily="34" charset="0"/>
                </a:rPr>
                <a:t>TS-h2490FU-7232P-64G (8C/16T)</a:t>
              </a:r>
            </a:p>
          </p:txBody>
        </p:sp>
      </p:grpSp>
    </p:spTree>
    <p:extLst>
      <p:ext uri="{BB962C8B-B14F-4D97-AF65-F5344CB8AC3E}">
        <p14:creationId xmlns:p14="http://schemas.microsoft.com/office/powerpoint/2010/main" val="31412584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FB4E044D-FFF2-4B49-872E-5E10018F2E55}"/>
              </a:ext>
            </a:extLst>
          </p:cNvPr>
          <p:cNvSpPr>
            <a:spLocks noGrp="1"/>
          </p:cNvSpPr>
          <p:nvPr>
            <p:ph type="title"/>
          </p:nvPr>
        </p:nvSpPr>
        <p:spPr/>
        <p:txBody>
          <a:bodyPr/>
          <a:lstStyle/>
          <a:p>
            <a:r>
              <a:rPr lang="zh-TW" altLang="en-US"/>
              <a:t>您的應用環境</a:t>
            </a:r>
            <a:r>
              <a:rPr lang="en-US" altLang="zh-TW"/>
              <a:t>: </a:t>
            </a:r>
            <a:r>
              <a:rPr lang="zh-TW" altLang="en-US"/>
              <a:t>檔案大小決定</a:t>
            </a:r>
            <a:r>
              <a:rPr lang="en-US" altLang="zh-TW"/>
              <a:t>cache hit </a:t>
            </a:r>
            <a:br>
              <a:rPr lang="en-US" altLang="zh-TW"/>
            </a:br>
            <a:r>
              <a:rPr lang="zh-TW" altLang="en-US"/>
              <a:t>或直接存取</a:t>
            </a:r>
            <a:r>
              <a:rPr lang="en-US" altLang="zh-TW"/>
              <a:t>SSD</a:t>
            </a:r>
            <a:endParaRPr lang="zh-TW" altLang="en-US"/>
          </a:p>
        </p:txBody>
      </p:sp>
      <p:sp>
        <p:nvSpPr>
          <p:cNvPr id="16" name="矩形 15">
            <a:extLst>
              <a:ext uri="{FF2B5EF4-FFF2-40B4-BE49-F238E27FC236}">
                <a16:creationId xmlns:a16="http://schemas.microsoft.com/office/drawing/2014/main" id="{267A4084-BF83-4144-B952-EC6E493F39CA}"/>
              </a:ext>
            </a:extLst>
          </p:cNvPr>
          <p:cNvSpPr/>
          <p:nvPr/>
        </p:nvSpPr>
        <p:spPr>
          <a:xfrm>
            <a:off x="5739492" y="3589047"/>
            <a:ext cx="3013799" cy="155445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marL="171450" indent="-171450">
              <a:lnSpc>
                <a:spcPct val="150000"/>
              </a:lnSpc>
              <a:buFont typeface="Arial" panose="020B0604020202020204" pitchFamily="34" charset="0"/>
              <a:buChar char="•"/>
            </a:pPr>
            <a:r>
              <a:rPr lang="zh-TW" altLang="en-US" sz="1200">
                <a:solidFill>
                  <a:schemeClr val="tx1"/>
                </a:solidFill>
                <a:latin typeface="微軟正黑體"/>
                <a:ea typeface="微軟正黑體"/>
              </a:rPr>
              <a:t>當測試檔案 </a:t>
            </a:r>
            <a:r>
              <a:rPr lang="en-US" altLang="zh-TW" sz="1200" b="1">
                <a:solidFill>
                  <a:srgbClr val="EE3300"/>
                </a:solidFill>
                <a:latin typeface="微軟正黑體"/>
                <a:ea typeface="微軟正黑體"/>
              </a:rPr>
              <a:t>256 GB </a:t>
            </a:r>
            <a:r>
              <a:rPr lang="en-US" altLang="zh-TW" sz="1200">
                <a:solidFill>
                  <a:schemeClr val="tx1"/>
                </a:solidFill>
                <a:latin typeface="微軟正黑體"/>
                <a:ea typeface="微軟正黑體"/>
              </a:rPr>
              <a:t>, 6</a:t>
            </a:r>
            <a:r>
              <a:rPr lang="zh-TW" altLang="en-US" sz="1200">
                <a:solidFill>
                  <a:schemeClr val="tx1"/>
                </a:solidFill>
                <a:latin typeface="微軟正黑體"/>
                <a:ea typeface="微軟正黑體"/>
              </a:rPr>
              <a:t>個連線都讀寫</a:t>
            </a:r>
            <a:r>
              <a:rPr lang="en-US" altLang="zh-TW" sz="1200">
                <a:solidFill>
                  <a:schemeClr val="tx1"/>
                </a:solidFill>
                <a:latin typeface="微軟正黑體"/>
                <a:ea typeface="微軟正黑體"/>
              </a:rPr>
              <a:t>, </a:t>
            </a:r>
            <a:r>
              <a:rPr lang="zh-TW" altLang="en-US" sz="1200">
                <a:solidFill>
                  <a:schemeClr val="tx1"/>
                </a:solidFill>
                <a:latin typeface="微軟正黑體"/>
                <a:ea typeface="微軟正黑體"/>
              </a:rPr>
              <a:t>由於總讀寫量 </a:t>
            </a:r>
            <a:r>
              <a:rPr lang="en-US" altLang="zh-TW" sz="1200" b="1">
                <a:solidFill>
                  <a:srgbClr val="EE3300"/>
                </a:solidFill>
                <a:latin typeface="微軟正黑體"/>
                <a:ea typeface="微軟正黑體"/>
              </a:rPr>
              <a:t>1536 GB </a:t>
            </a:r>
            <a:r>
              <a:rPr lang="zh-TW" altLang="en-US" sz="1200">
                <a:solidFill>
                  <a:schemeClr val="tx1"/>
                </a:solidFill>
                <a:latin typeface="微軟正黑體"/>
                <a:ea typeface="微軟正黑體"/>
              </a:rPr>
              <a:t>大於</a:t>
            </a:r>
            <a:r>
              <a:rPr lang="en-US" altLang="zh-TW" sz="1200">
                <a:solidFill>
                  <a:schemeClr val="tx1"/>
                </a:solidFill>
                <a:latin typeface="微軟正黑體"/>
                <a:ea typeface="微軟正黑體"/>
              </a:rPr>
              <a:t>NAS RAM</a:t>
            </a:r>
            <a:r>
              <a:rPr lang="zh-TW" altLang="en-US" sz="1200">
                <a:solidFill>
                  <a:schemeClr val="tx1"/>
                </a:solidFill>
                <a:latin typeface="微軟正黑體"/>
                <a:ea typeface="微軟正黑體"/>
              </a:rPr>
              <a:t>時</a:t>
            </a:r>
            <a:r>
              <a:rPr lang="en-US" altLang="zh-TW" sz="1200">
                <a:solidFill>
                  <a:schemeClr val="tx1"/>
                </a:solidFill>
                <a:latin typeface="微軟正黑體"/>
                <a:ea typeface="微軟正黑體"/>
              </a:rPr>
              <a:t>, </a:t>
            </a:r>
            <a:r>
              <a:rPr lang="zh-TW" altLang="en-US" sz="1200">
                <a:solidFill>
                  <a:schemeClr val="tx1"/>
                </a:solidFill>
                <a:latin typeface="微軟正黑體"/>
                <a:ea typeface="微軟正黑體"/>
              </a:rPr>
              <a:t>所有</a:t>
            </a:r>
            <a:r>
              <a:rPr lang="en-US" altLang="zh-TW" sz="1200">
                <a:solidFill>
                  <a:schemeClr val="tx1"/>
                </a:solidFill>
                <a:latin typeface="微軟正黑體"/>
                <a:ea typeface="微軟正黑體"/>
              </a:rPr>
              <a:t>IO</a:t>
            </a:r>
            <a:r>
              <a:rPr lang="zh-TW" altLang="en-US" sz="1200">
                <a:solidFill>
                  <a:schemeClr val="tx1"/>
                </a:solidFill>
                <a:latin typeface="微軟正黑體"/>
                <a:ea typeface="微軟正黑體"/>
              </a:rPr>
              <a:t>會完全直接寫入</a:t>
            </a:r>
            <a:r>
              <a:rPr lang="en-US" altLang="zh-TW" sz="1200">
                <a:solidFill>
                  <a:schemeClr val="tx1"/>
                </a:solidFill>
                <a:latin typeface="微軟正黑體"/>
                <a:ea typeface="微軟正黑體"/>
              </a:rPr>
              <a:t>SSD.</a:t>
            </a:r>
            <a:endParaRPr lang="en-US" altLang="zh-TW" sz="1200">
              <a:solidFill>
                <a:schemeClr val="tx1"/>
              </a:solidFill>
              <a:latin typeface="微軟正黑體" panose="020B0604030504040204" pitchFamily="34" charset="-120"/>
              <a:ea typeface="微軟正黑體" panose="020B0604030504040204" pitchFamily="34" charset="-120"/>
            </a:endParaRPr>
          </a:p>
          <a:p>
            <a:pPr marL="171450" indent="-171450">
              <a:lnSpc>
                <a:spcPct val="200000"/>
              </a:lnSpc>
              <a:buFont typeface="Arial" panose="020B0604020202020204" pitchFamily="34" charset="0"/>
              <a:buChar char="•"/>
            </a:pPr>
            <a:r>
              <a:rPr lang="en-US" altLang="zh-TW" sz="1200">
                <a:solidFill>
                  <a:schemeClr val="tx1"/>
                </a:solidFill>
                <a:latin typeface="微軟正黑體"/>
                <a:ea typeface="微軟正黑體"/>
              </a:rPr>
              <a:t>SSD</a:t>
            </a:r>
            <a:r>
              <a:rPr lang="zh-TW" altLang="en-US" sz="1200">
                <a:solidFill>
                  <a:schemeClr val="tx1"/>
                </a:solidFill>
                <a:latin typeface="微軟正黑體"/>
                <a:ea typeface="微軟正黑體"/>
              </a:rPr>
              <a:t>陣列直接存取的效能表現</a:t>
            </a:r>
          </a:p>
        </p:txBody>
      </p:sp>
      <p:sp>
        <p:nvSpPr>
          <p:cNvPr id="8" name="文字方塊 7">
            <a:extLst>
              <a:ext uri="{FF2B5EF4-FFF2-40B4-BE49-F238E27FC236}">
                <a16:creationId xmlns:a16="http://schemas.microsoft.com/office/drawing/2014/main" id="{02D09171-BBB2-4584-94B0-42DF044346DE}"/>
              </a:ext>
            </a:extLst>
          </p:cNvPr>
          <p:cNvSpPr txBox="1"/>
          <p:nvPr/>
        </p:nvSpPr>
        <p:spPr>
          <a:xfrm>
            <a:off x="6473851" y="1700893"/>
            <a:ext cx="1776413" cy="276999"/>
          </a:xfrm>
          <a:prstGeom prst="rect">
            <a:avLst/>
          </a:prstGeom>
          <a:noFill/>
        </p:spPr>
        <p:txBody>
          <a:bodyPr wrap="square">
            <a:spAutoFit/>
          </a:bodyPr>
          <a:lstStyle/>
          <a:p>
            <a:r>
              <a:rPr lang="zh-TW" altLang="en-US" sz="1200" b="1">
                <a:latin typeface="微軟正黑體" panose="020B0604030504040204" pitchFamily="34" charset="-120"/>
                <a:ea typeface="微軟正黑體" panose="020B0604030504040204" pitchFamily="34" charset="-120"/>
              </a:rPr>
              <a:t>寫入</a:t>
            </a:r>
            <a:r>
              <a:rPr lang="en-US" altLang="zh-TW" sz="1200" b="1">
                <a:latin typeface="微軟正黑體" panose="020B0604030504040204" pitchFamily="34" charset="-120"/>
                <a:ea typeface="微軟正黑體" panose="020B0604030504040204" pitchFamily="34" charset="-120"/>
              </a:rPr>
              <a:t>Disk</a:t>
            </a:r>
            <a:endParaRPr lang="zh-TW" altLang="en-US" sz="1200"/>
          </a:p>
        </p:txBody>
      </p:sp>
      <p:sp>
        <p:nvSpPr>
          <p:cNvPr id="9" name="文字方塊 8">
            <a:extLst>
              <a:ext uri="{FF2B5EF4-FFF2-40B4-BE49-F238E27FC236}">
                <a16:creationId xmlns:a16="http://schemas.microsoft.com/office/drawing/2014/main" id="{8AD3B45A-AC23-4CCA-94B7-D43BA1411877}"/>
              </a:ext>
            </a:extLst>
          </p:cNvPr>
          <p:cNvSpPr txBox="1"/>
          <p:nvPr/>
        </p:nvSpPr>
        <p:spPr>
          <a:xfrm>
            <a:off x="2444485" y="2220544"/>
            <a:ext cx="1890709" cy="276999"/>
          </a:xfrm>
          <a:prstGeom prst="rect">
            <a:avLst/>
          </a:prstGeom>
          <a:noFill/>
        </p:spPr>
        <p:txBody>
          <a:bodyPr wrap="square">
            <a:spAutoFit/>
          </a:bodyPr>
          <a:lstStyle/>
          <a:p>
            <a:r>
              <a:rPr lang="zh-TW" altLang="en-US" sz="1200" b="1">
                <a:latin typeface="微軟正黑體" panose="020B0604030504040204" pitchFamily="34" charset="-120"/>
                <a:ea typeface="微軟正黑體" panose="020B0604030504040204" pitchFamily="34" charset="-120"/>
              </a:rPr>
              <a:t>回覆完成</a:t>
            </a:r>
            <a:r>
              <a:rPr lang="en-US" altLang="zh-TW" sz="1200" b="1">
                <a:latin typeface="微軟正黑體" panose="020B0604030504040204" pitchFamily="34" charset="-120"/>
                <a:ea typeface="微軟正黑體" panose="020B0604030504040204" pitchFamily="34" charset="-120"/>
              </a:rPr>
              <a:t>, </a:t>
            </a:r>
            <a:r>
              <a:rPr lang="zh-TW" altLang="en-US" sz="1200" b="1">
                <a:latin typeface="微軟正黑體" panose="020B0604030504040204" pitchFamily="34" charset="-120"/>
                <a:ea typeface="微軟正黑體" panose="020B0604030504040204" pitchFamily="34" charset="-120"/>
              </a:rPr>
              <a:t>傳輸結束</a:t>
            </a:r>
            <a:endParaRPr lang="zh-TW" altLang="en-US" sz="1200"/>
          </a:p>
        </p:txBody>
      </p:sp>
      <p:sp>
        <p:nvSpPr>
          <p:cNvPr id="10" name="文字方塊 9">
            <a:extLst>
              <a:ext uri="{FF2B5EF4-FFF2-40B4-BE49-F238E27FC236}">
                <a16:creationId xmlns:a16="http://schemas.microsoft.com/office/drawing/2014/main" id="{CDD53542-1DDD-4882-853D-D6A8EEF04262}"/>
              </a:ext>
            </a:extLst>
          </p:cNvPr>
          <p:cNvSpPr txBox="1"/>
          <p:nvPr/>
        </p:nvSpPr>
        <p:spPr>
          <a:xfrm>
            <a:off x="2444485" y="1717070"/>
            <a:ext cx="1009650" cy="276999"/>
          </a:xfrm>
          <a:prstGeom prst="rect">
            <a:avLst/>
          </a:prstGeom>
          <a:noFill/>
        </p:spPr>
        <p:txBody>
          <a:bodyPr wrap="square">
            <a:spAutoFit/>
          </a:bodyPr>
          <a:lstStyle/>
          <a:p>
            <a:r>
              <a:rPr lang="zh-TW" altLang="en-US" sz="1200" b="1">
                <a:latin typeface="微軟正黑體" panose="020B0604030504040204" pitchFamily="34" charset="-120"/>
                <a:ea typeface="微軟正黑體" panose="020B0604030504040204" pitchFamily="34" charset="-120"/>
              </a:rPr>
              <a:t>寫入</a:t>
            </a:r>
            <a:r>
              <a:rPr lang="en-US" altLang="zh-TW" sz="1200" b="1">
                <a:latin typeface="微軟正黑體" panose="020B0604030504040204" pitchFamily="34" charset="-120"/>
                <a:ea typeface="微軟正黑體" panose="020B0604030504040204" pitchFamily="34" charset="-120"/>
              </a:rPr>
              <a:t>NAS</a:t>
            </a:r>
            <a:endParaRPr lang="zh-TW" altLang="en-US" sz="1200"/>
          </a:p>
        </p:txBody>
      </p:sp>
      <p:sp>
        <p:nvSpPr>
          <p:cNvPr id="12" name="文字方塊 11">
            <a:extLst>
              <a:ext uri="{FF2B5EF4-FFF2-40B4-BE49-F238E27FC236}">
                <a16:creationId xmlns:a16="http://schemas.microsoft.com/office/drawing/2014/main" id="{85B960A3-425D-46EE-A7C3-208DE8A8577F}"/>
              </a:ext>
            </a:extLst>
          </p:cNvPr>
          <p:cNvSpPr txBox="1"/>
          <p:nvPr/>
        </p:nvSpPr>
        <p:spPr>
          <a:xfrm>
            <a:off x="4994282" y="1563181"/>
            <a:ext cx="1009650" cy="307777"/>
          </a:xfrm>
          <a:prstGeom prst="rect">
            <a:avLst/>
          </a:prstGeom>
          <a:noFill/>
        </p:spPr>
        <p:txBody>
          <a:bodyPr wrap="square">
            <a:spAutoFit/>
          </a:bodyPr>
          <a:lstStyle/>
          <a:p>
            <a:r>
              <a:rPr lang="zh-TW" altLang="en-US" sz="1400" b="1">
                <a:solidFill>
                  <a:srgbClr val="FF0000"/>
                </a:solidFill>
                <a:latin typeface="微軟正黑體" panose="020B0604030504040204" pitchFamily="34" charset="-120"/>
                <a:ea typeface="微軟正黑體" panose="020B0604030504040204" pitchFamily="34" charset="-120"/>
              </a:rPr>
              <a:t>大於</a:t>
            </a:r>
            <a:r>
              <a:rPr lang="en-US" altLang="zh-TW" sz="1400" b="1">
                <a:solidFill>
                  <a:srgbClr val="FF0000"/>
                </a:solidFill>
                <a:latin typeface="微軟正黑體" panose="020B0604030504040204" pitchFamily="34" charset="-120"/>
                <a:ea typeface="微軟正黑體" panose="020B0604030504040204" pitchFamily="34" charset="-120"/>
              </a:rPr>
              <a:t>RAM</a:t>
            </a:r>
            <a:endParaRPr lang="zh-TW" altLang="en-US" sz="1500">
              <a:solidFill>
                <a:srgbClr val="FF0000"/>
              </a:solidFill>
            </a:endParaRPr>
          </a:p>
        </p:txBody>
      </p:sp>
      <p:graphicFrame>
        <p:nvGraphicFramePr>
          <p:cNvPr id="20" name="表格 19">
            <a:extLst>
              <a:ext uri="{FF2B5EF4-FFF2-40B4-BE49-F238E27FC236}">
                <a16:creationId xmlns:a16="http://schemas.microsoft.com/office/drawing/2014/main" id="{B1977537-ECAB-4CA2-BBEF-F894C114A9CB}"/>
              </a:ext>
            </a:extLst>
          </p:cNvPr>
          <p:cNvGraphicFramePr>
            <a:graphicFrameLocks noGrp="1"/>
          </p:cNvGraphicFramePr>
          <p:nvPr>
            <p:extLst>
              <p:ext uri="{D42A27DB-BD31-4B8C-83A1-F6EECF244321}">
                <p14:modId xmlns:p14="http://schemas.microsoft.com/office/powerpoint/2010/main" val="3213992116"/>
              </p:ext>
            </p:extLst>
          </p:nvPr>
        </p:nvGraphicFramePr>
        <p:xfrm>
          <a:off x="92869" y="2988831"/>
          <a:ext cx="2601313" cy="2127023"/>
        </p:xfrm>
        <a:graphic>
          <a:graphicData uri="http://schemas.openxmlformats.org/drawingml/2006/table">
            <a:tbl>
              <a:tblPr firstRow="1" bandRow="1">
                <a:tableStyleId>{5C22544A-7EE6-4342-B048-85BDC9FD1C3A}</a:tableStyleId>
              </a:tblPr>
              <a:tblGrid>
                <a:gridCol w="834047">
                  <a:extLst>
                    <a:ext uri="{9D8B030D-6E8A-4147-A177-3AD203B41FA5}">
                      <a16:colId xmlns:a16="http://schemas.microsoft.com/office/drawing/2014/main" val="3282354579"/>
                    </a:ext>
                  </a:extLst>
                </a:gridCol>
                <a:gridCol w="766670">
                  <a:extLst>
                    <a:ext uri="{9D8B030D-6E8A-4147-A177-3AD203B41FA5}">
                      <a16:colId xmlns:a16="http://schemas.microsoft.com/office/drawing/2014/main" val="3870854673"/>
                    </a:ext>
                  </a:extLst>
                </a:gridCol>
                <a:gridCol w="1000596">
                  <a:extLst>
                    <a:ext uri="{9D8B030D-6E8A-4147-A177-3AD203B41FA5}">
                      <a16:colId xmlns:a16="http://schemas.microsoft.com/office/drawing/2014/main" val="1334080879"/>
                    </a:ext>
                  </a:extLst>
                </a:gridCol>
              </a:tblGrid>
              <a:tr h="337938">
                <a:tc gridSpan="3">
                  <a:txBody>
                    <a:bodyPr/>
                    <a:lstStyle/>
                    <a:p>
                      <a:pPr algn="ctr"/>
                      <a:r>
                        <a:rPr lang="en-US" altLang="zh-TW" sz="1100" b="1" kern="1200">
                          <a:solidFill>
                            <a:schemeClr val="lt1"/>
                          </a:solidFill>
                          <a:latin typeface="微軟正黑體"/>
                          <a:ea typeface="微軟正黑體"/>
                          <a:cs typeface="+mn-cs"/>
                        </a:rPr>
                        <a:t>iSCSI w/o dedup</a:t>
                      </a:r>
                      <a:endParaRPr lang="zh-TW" altLang="en-US" sz="1100" b="1" kern="1200" err="1">
                        <a:solidFill>
                          <a:schemeClr val="lt1"/>
                        </a:solidFill>
                        <a:latin typeface="微軟正黑體"/>
                        <a:ea typeface="微軟正黑體"/>
                        <a:cs typeface="+mn-cs"/>
                      </a:endParaRPr>
                    </a:p>
                  </a:txBody>
                  <a:tcPr anchor="ctr"/>
                </a:tc>
                <a:tc hMerge="1">
                  <a:txBody>
                    <a:bodyPr/>
                    <a:lstStyle/>
                    <a:p>
                      <a:endParaRPr lang="zh-TW" altLang="en-US" sz="1200"/>
                    </a:p>
                  </a:txBody>
                  <a:tcPr/>
                </a:tc>
                <a:tc hMerge="1">
                  <a:txBody>
                    <a:bodyPr/>
                    <a:lstStyle/>
                    <a:p>
                      <a:endParaRPr lang="zh-TW" altLang="en-US" sz="1200"/>
                    </a:p>
                  </a:txBody>
                  <a:tcPr/>
                </a:tc>
                <a:extLst>
                  <a:ext uri="{0D108BD9-81ED-4DB2-BD59-A6C34878D82A}">
                    <a16:rowId xmlns:a16="http://schemas.microsoft.com/office/drawing/2014/main" val="1277008909"/>
                  </a:ext>
                </a:extLst>
              </a:tr>
              <a:tr h="357817">
                <a:tc>
                  <a:txBody>
                    <a:bodyPr/>
                    <a:lstStyle/>
                    <a:p>
                      <a:pPr marL="0" algn="l" defTabSz="914400" rtl="0" eaLnBrk="1" latinLnBrk="0" hangingPunct="1"/>
                      <a:endParaRPr lang="zh-TW" altLang="en-US" sz="8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IOPS/throughput</a:t>
                      </a:r>
                      <a:endParaRPr lang="zh-TW" altLang="en-US" sz="800" kern="1200">
                        <a:solidFill>
                          <a:schemeClr val="dk1"/>
                        </a:solidFill>
                        <a:latin typeface="微軟正黑體"/>
                        <a:ea typeface="微軟正黑體"/>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CPU loading </a:t>
                      </a:r>
                      <a:endParaRPr lang="zh-TW" altLang="en-US" sz="800" kern="1200">
                        <a:solidFill>
                          <a:schemeClr val="dk1"/>
                        </a:solidFill>
                        <a:latin typeface="微軟正黑體"/>
                        <a:ea typeface="微軟正黑體"/>
                        <a:cs typeface="+mn-cs"/>
                      </a:endParaRPr>
                    </a:p>
                  </a:txBody>
                  <a:tcPr anchor="ctr"/>
                </a:tc>
                <a:extLst>
                  <a:ext uri="{0D108BD9-81ED-4DB2-BD59-A6C34878D82A}">
                    <a16:rowId xmlns:a16="http://schemas.microsoft.com/office/drawing/2014/main" val="61583537"/>
                  </a:ext>
                </a:extLst>
              </a:tr>
              <a:tr h="357817">
                <a:tc>
                  <a:txBody>
                    <a:bodyPr/>
                    <a:lstStyle/>
                    <a:p>
                      <a:pPr lvl="0" defTabSz="914400">
                        <a:buNone/>
                      </a:pPr>
                      <a:r>
                        <a:rPr lang="zh-TW" altLang="en-US" sz="800">
                          <a:latin typeface="微軟正黑體"/>
                          <a:ea typeface="微軟正黑體"/>
                        </a:rPr>
                        <a:t>循序讀取</a:t>
                      </a: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marL="0" lvl="0" algn="l" defTabSz="914400">
                        <a:buNone/>
                      </a:pPr>
                      <a:r>
                        <a:rPr lang="zh-TW" sz="1200" b="0" i="0" u="none" strike="noStrike" kern="1200" noProof="0">
                          <a:solidFill>
                            <a:schemeClr val="dk1"/>
                          </a:solidFill>
                          <a:latin typeface="Microsoft JhengHei"/>
                          <a:ea typeface="Microsoft JhengHei"/>
                        </a:rPr>
                        <a:t>6314</a:t>
                      </a:r>
                      <a:endParaRPr lang="zh-TW"/>
                    </a:p>
                  </a:txBody>
                  <a:tcPr anchor="ctr"/>
                </a:tc>
                <a:tc>
                  <a:txBody>
                    <a:bodyPr/>
                    <a:lstStyle/>
                    <a:p>
                      <a:pPr marL="0" lvl="0" algn="l" defTabSz="914400" rtl="0" eaLnBrk="1" latinLnBrk="0" hangingPunct="1">
                        <a:buNone/>
                      </a:pPr>
                      <a:r>
                        <a:rPr lang="zh-TW" altLang="en-US" sz="1200" kern="1200">
                          <a:solidFill>
                            <a:schemeClr val="dk1"/>
                          </a:solidFill>
                          <a:latin typeface="微軟正黑體"/>
                          <a:ea typeface="微軟正黑體"/>
                          <a:cs typeface="+mn-cs"/>
                        </a:rPr>
                        <a:t>85%</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2093175897"/>
                  </a:ext>
                </a:extLst>
              </a:tr>
              <a:tr h="357817">
                <a:tc>
                  <a:txBody>
                    <a:bodyPr/>
                    <a:lstStyle/>
                    <a:p>
                      <a:pPr lvl="0">
                        <a:buNone/>
                      </a:pPr>
                      <a:r>
                        <a:rPr lang="zh-TW" altLang="en-US" sz="800">
                          <a:latin typeface="微軟正黑體"/>
                          <a:ea typeface="微軟正黑體"/>
                        </a:rPr>
                        <a:t>循序寫入</a:t>
                      </a: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marL="0" algn="l" defTabSz="914400" rtl="0" eaLnBrk="1" latinLnBrk="0" hangingPunct="1"/>
                      <a:r>
                        <a:rPr lang="zh-TW" sz="1200" b="0" i="0" u="none" strike="noStrike" kern="1200" noProof="0">
                          <a:solidFill>
                            <a:schemeClr val="dk1"/>
                          </a:solidFill>
                          <a:latin typeface="Microsoft JhengHei"/>
                          <a:ea typeface="Microsoft JhengHei"/>
                        </a:rPr>
                        <a:t>2783</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zh-TW" altLang="en-US" sz="1200" kern="1200">
                          <a:solidFill>
                            <a:schemeClr val="dk1"/>
                          </a:solidFill>
                          <a:latin typeface="微軟正黑體"/>
                          <a:ea typeface="微軟正黑體"/>
                          <a:cs typeface="+mn-cs"/>
                        </a:rPr>
                        <a:t>80%</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3238108886"/>
                  </a:ext>
                </a:extLst>
              </a:tr>
              <a:tr h="357817">
                <a:tc>
                  <a:txBody>
                    <a:bodyPr/>
                    <a:lstStyle/>
                    <a:p>
                      <a:pPr lvl="0">
                        <a:buNone/>
                      </a:pPr>
                      <a:r>
                        <a:rPr lang="zh-TW" altLang="en-US" sz="800">
                          <a:latin typeface="微軟正黑體"/>
                          <a:ea typeface="微軟正黑體"/>
                        </a:rPr>
                        <a:t>隨機讀取</a:t>
                      </a: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marL="0" lvl="0" algn="l" defTabSz="914400" rtl="0" eaLnBrk="1" latinLnBrk="0" hangingPunct="1">
                        <a:lnSpc>
                          <a:spcPct val="100000"/>
                        </a:lnSpc>
                        <a:spcBef>
                          <a:spcPts val="0"/>
                        </a:spcBef>
                        <a:spcAft>
                          <a:spcPts val="0"/>
                        </a:spcAft>
                        <a:buNone/>
                      </a:pPr>
                      <a:r>
                        <a:rPr lang="en-US" altLang="zh-TW" sz="1200" kern="1200" noProof="0">
                          <a:solidFill>
                            <a:schemeClr val="dk1"/>
                          </a:solidFill>
                          <a:latin typeface="微軟正黑體"/>
                          <a:ea typeface="微軟正黑體"/>
                          <a:cs typeface="+mn-cs"/>
                        </a:rPr>
                        <a:t>177,000</a:t>
                      </a:r>
                      <a:endParaRPr lang="en-US" altLang="zh-TW" sz="1200" kern="1200" noProof="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algn="l" defTabSz="914400" rtl="0" eaLnBrk="1" latinLnBrk="0" hangingPunct="1"/>
                      <a:r>
                        <a:rPr lang="zh-TW" altLang="en-US" sz="1200" kern="1200">
                          <a:solidFill>
                            <a:schemeClr val="dk1"/>
                          </a:solidFill>
                          <a:latin typeface="微軟正黑體"/>
                          <a:ea typeface="微軟正黑體"/>
                          <a:cs typeface="+mn-cs"/>
                        </a:rPr>
                        <a:t>83%</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2594204943"/>
                  </a:ext>
                </a:extLst>
              </a:tr>
              <a:tr h="357817">
                <a:tc>
                  <a:txBody>
                    <a:bodyPr/>
                    <a:lstStyle/>
                    <a:p>
                      <a:pPr lvl="0">
                        <a:buNone/>
                      </a:pPr>
                      <a:r>
                        <a:rPr lang="zh-TW" altLang="en-US" sz="800">
                          <a:latin typeface="微軟正黑體"/>
                          <a:ea typeface="微軟正黑體"/>
                        </a:rPr>
                        <a:t>隨機寫入</a:t>
                      </a: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marL="0" lvl="0" algn="l" defTabSz="914400" rtl="0" eaLnBrk="1" latinLnBrk="0" hangingPunct="1">
                        <a:buNone/>
                      </a:pPr>
                      <a:r>
                        <a:rPr lang="zh-TW" altLang="en-US" sz="1200" kern="1200">
                          <a:solidFill>
                            <a:schemeClr val="dk1"/>
                          </a:solidFill>
                          <a:latin typeface="微軟正黑體"/>
                          <a:ea typeface="微軟正黑體"/>
                          <a:cs typeface="+mn-cs"/>
                        </a:rPr>
                        <a:t>137,000</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algn="l" defTabSz="914400" rtl="0" eaLnBrk="1" latinLnBrk="0" hangingPunct="1"/>
                      <a:r>
                        <a:rPr lang="zh-TW" altLang="en-US" sz="1200" kern="1200">
                          <a:solidFill>
                            <a:schemeClr val="dk1"/>
                          </a:solidFill>
                          <a:latin typeface="微軟正黑體"/>
                          <a:ea typeface="微軟正黑體"/>
                          <a:cs typeface="+mn-cs"/>
                        </a:rPr>
                        <a:t>88%</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918506269"/>
                  </a:ext>
                </a:extLst>
              </a:tr>
            </a:tbl>
          </a:graphicData>
        </a:graphic>
      </p:graphicFrame>
      <p:graphicFrame>
        <p:nvGraphicFramePr>
          <p:cNvPr id="22" name="表格 21">
            <a:extLst>
              <a:ext uri="{FF2B5EF4-FFF2-40B4-BE49-F238E27FC236}">
                <a16:creationId xmlns:a16="http://schemas.microsoft.com/office/drawing/2014/main" id="{CFD9B930-27BE-49D3-AB01-09C863BC4111}"/>
              </a:ext>
            </a:extLst>
          </p:cNvPr>
          <p:cNvGraphicFramePr>
            <a:graphicFrameLocks noGrp="1"/>
          </p:cNvGraphicFramePr>
          <p:nvPr>
            <p:extLst>
              <p:ext uri="{D42A27DB-BD31-4B8C-83A1-F6EECF244321}">
                <p14:modId xmlns:p14="http://schemas.microsoft.com/office/powerpoint/2010/main" val="1125014984"/>
              </p:ext>
            </p:extLst>
          </p:nvPr>
        </p:nvGraphicFramePr>
        <p:xfrm>
          <a:off x="2791183" y="3001019"/>
          <a:ext cx="2740513" cy="2117084"/>
        </p:xfrm>
        <a:graphic>
          <a:graphicData uri="http://schemas.openxmlformats.org/drawingml/2006/table">
            <a:tbl>
              <a:tblPr firstRow="1" bandRow="1">
                <a:tableStyleId>{5C22544A-7EE6-4342-B048-85BDC9FD1C3A}</a:tableStyleId>
              </a:tblPr>
              <a:tblGrid>
                <a:gridCol w="878678">
                  <a:extLst>
                    <a:ext uri="{9D8B030D-6E8A-4147-A177-3AD203B41FA5}">
                      <a16:colId xmlns:a16="http://schemas.microsoft.com/office/drawing/2014/main" val="3282354579"/>
                    </a:ext>
                  </a:extLst>
                </a:gridCol>
                <a:gridCol w="807695">
                  <a:extLst>
                    <a:ext uri="{9D8B030D-6E8A-4147-A177-3AD203B41FA5}">
                      <a16:colId xmlns:a16="http://schemas.microsoft.com/office/drawing/2014/main" val="3870854673"/>
                    </a:ext>
                  </a:extLst>
                </a:gridCol>
                <a:gridCol w="1054140">
                  <a:extLst>
                    <a:ext uri="{9D8B030D-6E8A-4147-A177-3AD203B41FA5}">
                      <a16:colId xmlns:a16="http://schemas.microsoft.com/office/drawing/2014/main" val="1334080879"/>
                    </a:ext>
                  </a:extLst>
                </a:gridCol>
              </a:tblGrid>
              <a:tr h="327999">
                <a:tc gridSpan="3">
                  <a:txBody>
                    <a:bodyPr/>
                    <a:lstStyle/>
                    <a:p>
                      <a:pPr algn="ctr"/>
                      <a:r>
                        <a:rPr lang="en-US" altLang="zh-TW" sz="1050">
                          <a:latin typeface="微軟正黑體"/>
                          <a:ea typeface="微軟正黑體"/>
                        </a:rPr>
                        <a:t>iSCSI w/ dedup (檔案完全不同)</a:t>
                      </a:r>
                      <a:endParaRPr lang="zh-TW" altLang="en-US" sz="1050">
                        <a:latin typeface="微軟正黑體"/>
                        <a:ea typeface="微軟正黑體"/>
                      </a:endParaRPr>
                    </a:p>
                  </a:txBody>
                  <a:tcPr anchor="ctr"/>
                </a:tc>
                <a:tc hMerge="1">
                  <a:txBody>
                    <a:bodyPr/>
                    <a:lstStyle/>
                    <a:p>
                      <a:endParaRPr lang="zh-TW" altLang="en-US" sz="1200"/>
                    </a:p>
                  </a:txBody>
                  <a:tcPr/>
                </a:tc>
                <a:tc hMerge="1">
                  <a:txBody>
                    <a:bodyPr/>
                    <a:lstStyle/>
                    <a:p>
                      <a:endParaRPr lang="zh-TW" altLang="en-US" sz="1200"/>
                    </a:p>
                  </a:txBody>
                  <a:tcPr/>
                </a:tc>
                <a:extLst>
                  <a:ext uri="{0D108BD9-81ED-4DB2-BD59-A6C34878D82A}">
                    <a16:rowId xmlns:a16="http://schemas.microsoft.com/office/drawing/2014/main" val="1277008909"/>
                  </a:ext>
                </a:extLst>
              </a:tr>
              <a:tr h="357817">
                <a:tc>
                  <a:txBody>
                    <a:bodyPr/>
                    <a:lstStyle/>
                    <a:p>
                      <a:pPr marL="0" algn="l" defTabSz="914400" rtl="0" eaLnBrk="1" latinLnBrk="0" hangingPunct="1"/>
                      <a:endParaRPr lang="zh-TW" altLang="en-US" sz="8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IOPS/throughput</a:t>
                      </a:r>
                      <a:endParaRPr lang="zh-TW" altLang="en-US" sz="800" kern="1200">
                        <a:solidFill>
                          <a:schemeClr val="dk1"/>
                        </a:solidFill>
                        <a:latin typeface="微軟正黑體"/>
                        <a:ea typeface="微軟正黑體"/>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CPU loading </a:t>
                      </a:r>
                      <a:endParaRPr lang="zh-TW" altLang="en-US" sz="800" kern="1200">
                        <a:solidFill>
                          <a:schemeClr val="dk1"/>
                        </a:solidFill>
                        <a:latin typeface="微軟正黑體"/>
                        <a:ea typeface="微軟正黑體"/>
                        <a:cs typeface="+mn-cs"/>
                      </a:endParaRPr>
                    </a:p>
                  </a:txBody>
                  <a:tcPr anchor="ctr"/>
                </a:tc>
                <a:extLst>
                  <a:ext uri="{0D108BD9-81ED-4DB2-BD59-A6C34878D82A}">
                    <a16:rowId xmlns:a16="http://schemas.microsoft.com/office/drawing/2014/main" val="61583537"/>
                  </a:ext>
                </a:extLst>
              </a:tr>
              <a:tr h="357817">
                <a:tc>
                  <a:txBody>
                    <a:bodyPr/>
                    <a:lstStyle/>
                    <a:p>
                      <a:pPr lvl="0">
                        <a:buNone/>
                      </a:pPr>
                      <a:r>
                        <a:rPr lang="zh-TW" altLang="en-US" sz="800">
                          <a:latin typeface="微軟正黑體"/>
                          <a:ea typeface="微軟正黑體"/>
                        </a:rPr>
                        <a:t>循序讀取</a:t>
                      </a: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defTabSz="914400">
                        <a:buNone/>
                      </a:pPr>
                      <a:r>
                        <a:rPr lang="zh-TW" altLang="en-US" sz="1200" b="0" i="0" u="none" strike="noStrike" kern="1200">
                          <a:solidFill>
                            <a:schemeClr val="tx1"/>
                          </a:solidFill>
                          <a:latin typeface="微軟正黑體"/>
                          <a:ea typeface="微軟正黑體"/>
                          <a:cs typeface="+mn-cs"/>
                        </a:rPr>
                        <a:t>3040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en-US" altLang="zh-TW" sz="1200">
                          <a:latin typeface="微軟正黑體"/>
                          <a:ea typeface="微軟正黑體"/>
                        </a:rPr>
                        <a:t>59%</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093175897"/>
                  </a:ext>
                </a:extLst>
              </a:tr>
              <a:tr h="357817">
                <a:tc>
                  <a:txBody>
                    <a:bodyPr/>
                    <a:lstStyle/>
                    <a:p>
                      <a:pPr lvl="0">
                        <a:buNone/>
                      </a:pPr>
                      <a:r>
                        <a:rPr lang="zh-TW" altLang="en-US" sz="800">
                          <a:latin typeface="微軟正黑體"/>
                          <a:ea typeface="微軟正黑體"/>
                        </a:rPr>
                        <a:t>循序寫入</a:t>
                      </a: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defTabSz="914400">
                        <a:buNone/>
                      </a:pPr>
                      <a:r>
                        <a:rPr lang="zh-TW" altLang="en-US" sz="1200" b="0" i="0" u="none" strike="noStrike" kern="1200">
                          <a:solidFill>
                            <a:schemeClr val="tx1"/>
                          </a:solidFill>
                          <a:latin typeface="微軟正黑體"/>
                          <a:ea typeface="微軟正黑體"/>
                          <a:cs typeface="+mn-cs"/>
                        </a:rPr>
                        <a:t>2391</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algn="l" defTabSz="914400">
                        <a:lnSpc>
                          <a:spcPct val="100000"/>
                        </a:lnSpc>
                        <a:spcBef>
                          <a:spcPts val="0"/>
                        </a:spcBef>
                        <a:spcAft>
                          <a:spcPts val="0"/>
                        </a:spcAft>
                        <a:buNone/>
                      </a:pPr>
                      <a:r>
                        <a:rPr lang="en-US" altLang="zh-TW" sz="1200" b="0" i="0" u="none" strike="noStrike" noProof="0">
                          <a:latin typeface="微軟正黑體"/>
                          <a:ea typeface="微軟正黑體"/>
                        </a:rPr>
                        <a:t>86%</a:t>
                      </a:r>
                      <a:endParaRPr lang="zh-TW" sz="1200" b="0" i="0" u="none" strike="noStrike" noProof="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3238108886"/>
                  </a:ext>
                </a:extLst>
              </a:tr>
              <a:tr h="357817">
                <a:tc>
                  <a:txBody>
                    <a:bodyPr/>
                    <a:lstStyle/>
                    <a:p>
                      <a:pPr lvl="0">
                        <a:buNone/>
                      </a:pPr>
                      <a:r>
                        <a:rPr lang="zh-TW" altLang="en-US" sz="800">
                          <a:latin typeface="微軟正黑體"/>
                          <a:ea typeface="微軟正黑體"/>
                        </a:rPr>
                        <a:t>隨機讀取</a:t>
                      </a: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lvl="0">
                        <a:buNone/>
                      </a:pPr>
                      <a:r>
                        <a:rPr lang="zh-TW" altLang="en-US" sz="1200" b="0" i="0" u="none" strike="noStrike" kern="1200">
                          <a:solidFill>
                            <a:schemeClr val="tx1"/>
                          </a:solidFill>
                          <a:latin typeface="微軟正黑體"/>
                          <a:ea typeface="微軟正黑體"/>
                          <a:cs typeface="+mn-cs"/>
                        </a:rPr>
                        <a:t>165,000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en-US" altLang="zh-TW" sz="1200">
                          <a:latin typeface="微軟正黑體"/>
                          <a:ea typeface="微軟正黑體"/>
                        </a:rPr>
                        <a:t>85%</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594204943"/>
                  </a:ext>
                </a:extLst>
              </a:tr>
              <a:tr h="357817">
                <a:tc>
                  <a:txBody>
                    <a:bodyPr/>
                    <a:lstStyle/>
                    <a:p>
                      <a:pPr lvl="0">
                        <a:buNone/>
                      </a:pPr>
                      <a:r>
                        <a:rPr lang="zh-TW" altLang="en-US" sz="800">
                          <a:latin typeface="微軟正黑體"/>
                          <a:ea typeface="微軟正黑體"/>
                        </a:rPr>
                        <a:t>隨機寫入</a:t>
                      </a: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lvl="0">
                        <a:buNone/>
                      </a:pPr>
                      <a:r>
                        <a:rPr lang="zh-TW" altLang="en-US" sz="1200" b="0" i="0" u="none" strike="noStrike" kern="1200">
                          <a:solidFill>
                            <a:schemeClr val="tx1"/>
                          </a:solidFill>
                          <a:latin typeface="微軟正黑體"/>
                          <a:ea typeface="微軟正黑體"/>
                          <a:cs typeface="+mn-cs"/>
                        </a:rPr>
                        <a:t>84,000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en-US" altLang="zh-TW" sz="1200">
                          <a:latin typeface="微軟正黑體"/>
                          <a:ea typeface="微軟正黑體"/>
                        </a:rPr>
                        <a:t>83%</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918506269"/>
                  </a:ext>
                </a:extLst>
              </a:tr>
            </a:tbl>
          </a:graphicData>
        </a:graphic>
      </p:graphicFrame>
      <p:sp>
        <p:nvSpPr>
          <p:cNvPr id="24" name="文字方塊 23">
            <a:extLst>
              <a:ext uri="{FF2B5EF4-FFF2-40B4-BE49-F238E27FC236}">
                <a16:creationId xmlns:a16="http://schemas.microsoft.com/office/drawing/2014/main" id="{CDF063B9-34E4-4A74-880C-C9CE9F75A041}"/>
              </a:ext>
            </a:extLst>
          </p:cNvPr>
          <p:cNvSpPr txBox="1"/>
          <p:nvPr/>
        </p:nvSpPr>
        <p:spPr>
          <a:xfrm>
            <a:off x="6166330" y="3165609"/>
            <a:ext cx="1682705" cy="276999"/>
          </a:xfrm>
          <a:prstGeom prst="rect">
            <a:avLst/>
          </a:prstGeom>
          <a:noFill/>
        </p:spPr>
        <p:txBody>
          <a:bodyPr wrap="none" lIns="91440" tIns="45720" rIns="91440" bIns="45720" rtlCol="0" anchor="t">
            <a:spAutoFit/>
          </a:bodyPr>
          <a:lstStyle/>
          <a:p>
            <a:r>
              <a:rPr kumimoji="1" lang="en-US" altLang="zh-TW" sz="1200">
                <a:ea typeface="新細明體"/>
              </a:rPr>
              <a:t>TS-h2490FU-7232P-64G</a:t>
            </a:r>
            <a:endParaRPr kumimoji="1" lang="zh-TW" altLang="en-US" sz="1200"/>
          </a:p>
        </p:txBody>
      </p:sp>
      <p:grpSp>
        <p:nvGrpSpPr>
          <p:cNvPr id="13" name="群組 12">
            <a:extLst>
              <a:ext uri="{FF2B5EF4-FFF2-40B4-BE49-F238E27FC236}">
                <a16:creationId xmlns:a16="http://schemas.microsoft.com/office/drawing/2014/main" id="{C899A8E5-C9C0-4D15-85E3-745903BC660E}"/>
              </a:ext>
            </a:extLst>
          </p:cNvPr>
          <p:cNvGrpSpPr/>
          <p:nvPr/>
        </p:nvGrpSpPr>
        <p:grpSpPr>
          <a:xfrm>
            <a:off x="1253510" y="1154421"/>
            <a:ext cx="2927746" cy="519494"/>
            <a:chOff x="1009297" y="773377"/>
            <a:chExt cx="2927746" cy="519494"/>
          </a:xfrm>
        </p:grpSpPr>
        <p:pic>
          <p:nvPicPr>
            <p:cNvPr id="14" name="圖形 13">
              <a:extLst>
                <a:ext uri="{FF2B5EF4-FFF2-40B4-BE49-F238E27FC236}">
                  <a16:creationId xmlns:a16="http://schemas.microsoft.com/office/drawing/2014/main" id="{42328DE2-5630-40BD-88DD-72A41A115C24}"/>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09297" y="773377"/>
              <a:ext cx="2927746" cy="519494"/>
            </a:xfrm>
            <a:prstGeom prst="rect">
              <a:avLst/>
            </a:prstGeom>
          </p:spPr>
        </p:pic>
        <p:sp>
          <p:nvSpPr>
            <p:cNvPr id="15" name="文字方塊 14">
              <a:extLst>
                <a:ext uri="{FF2B5EF4-FFF2-40B4-BE49-F238E27FC236}">
                  <a16:creationId xmlns:a16="http://schemas.microsoft.com/office/drawing/2014/main" id="{C2CDB5B7-1F2D-4F40-90D4-FAB0F760ED01}"/>
                </a:ext>
              </a:extLst>
            </p:cNvPr>
            <p:cNvSpPr txBox="1"/>
            <p:nvPr/>
          </p:nvSpPr>
          <p:spPr>
            <a:xfrm>
              <a:off x="1054528" y="831206"/>
              <a:ext cx="2882515" cy="307777"/>
            </a:xfrm>
            <a:prstGeom prst="rect">
              <a:avLst/>
            </a:prstGeom>
            <a:noFill/>
          </p:spPr>
          <p:txBody>
            <a:bodyPr wrap="square" rtlCol="0" anchor="t">
              <a:spAutoFit/>
            </a:bodyPr>
            <a:lstStyle/>
            <a:p>
              <a:r>
                <a:rPr kumimoji="1" lang="en-US" altLang="zh-TW" sz="1400" b="1">
                  <a:solidFill>
                    <a:srgbClr val="FF6600"/>
                  </a:solidFill>
                  <a:latin typeface="Arial" panose="020B0604020202020204" pitchFamily="34" charset="0"/>
                  <a:ea typeface="新細明體"/>
                  <a:cs typeface="Arial" panose="020B0604020202020204" pitchFamily="34" charset="0"/>
                </a:rPr>
                <a:t>TS-h2490FU-7232P-64G (8C/16T)</a:t>
              </a:r>
            </a:p>
          </p:txBody>
        </p:sp>
      </p:grpSp>
    </p:spTree>
    <p:extLst>
      <p:ext uri="{BB962C8B-B14F-4D97-AF65-F5344CB8AC3E}">
        <p14:creationId xmlns:p14="http://schemas.microsoft.com/office/powerpoint/2010/main" val="38838904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235743" y="3216144"/>
            <a:ext cx="8672513" cy="707886"/>
          </a:xfrm>
          <a:prstGeom prst="rect">
            <a:avLst/>
          </a:prstGeom>
        </p:spPr>
        <p:txBody>
          <a:bodyPr wrap="square">
            <a:spAutoFit/>
          </a:bodyPr>
          <a:lstStyle/>
          <a:p>
            <a:pPr algn="ctr"/>
            <a:r>
              <a:rPr lang="en-US" altLang="zh-CN" sz="4000" b="1" spc="600" err="1">
                <a:solidFill>
                  <a:schemeClr val="bg1"/>
                </a:solidFill>
                <a:latin typeface="微軟正黑體" panose="020B0604030504040204" pitchFamily="34" charset="-120"/>
                <a:ea typeface="微軟正黑體" panose="020B0604030504040204" pitchFamily="34" charset="-120"/>
              </a:rPr>
              <a:t>QuTS</a:t>
            </a:r>
            <a:r>
              <a:rPr lang="en-US" altLang="zh-CN" sz="4000" b="1" spc="600">
                <a:solidFill>
                  <a:schemeClr val="bg1"/>
                </a:solidFill>
                <a:latin typeface="微軟正黑體" panose="020B0604030504040204" pitchFamily="34" charset="-120"/>
                <a:ea typeface="微軟正黑體" panose="020B0604030504040204" pitchFamily="34" charset="-120"/>
              </a:rPr>
              <a:t> hero </a:t>
            </a:r>
            <a:r>
              <a:rPr lang="zh-CN" altLang="en-US" sz="4000" b="1" spc="600">
                <a:solidFill>
                  <a:schemeClr val="bg1"/>
                </a:solidFill>
                <a:latin typeface="微軟正黑體" panose="020B0604030504040204" pitchFamily="34" charset="-120"/>
                <a:ea typeface="微軟正黑體" panose="020B0604030504040204" pitchFamily="34" charset="-120"/>
              </a:rPr>
              <a:t>作業系統</a:t>
            </a:r>
          </a:p>
        </p:txBody>
      </p:sp>
    </p:spTree>
    <p:extLst>
      <p:ext uri="{BB962C8B-B14F-4D97-AF65-F5344CB8AC3E}">
        <p14:creationId xmlns:p14="http://schemas.microsoft.com/office/powerpoint/2010/main" val="3141953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群組 37">
            <a:extLst>
              <a:ext uri="{FF2B5EF4-FFF2-40B4-BE49-F238E27FC236}">
                <a16:creationId xmlns:a16="http://schemas.microsoft.com/office/drawing/2014/main" id="{AAFED125-BF02-4AF1-BC9B-41A619DF9A4C}"/>
              </a:ext>
            </a:extLst>
          </p:cNvPr>
          <p:cNvGrpSpPr/>
          <p:nvPr/>
        </p:nvGrpSpPr>
        <p:grpSpPr>
          <a:xfrm>
            <a:off x="4629445" y="3719664"/>
            <a:ext cx="4266256" cy="1212051"/>
            <a:chOff x="250059" y="2372641"/>
            <a:chExt cx="4266256" cy="1212051"/>
          </a:xfrm>
        </p:grpSpPr>
        <p:sp>
          <p:nvSpPr>
            <p:cNvPr id="39" name="矩形: 圓角 38">
              <a:extLst>
                <a:ext uri="{FF2B5EF4-FFF2-40B4-BE49-F238E27FC236}">
                  <a16:creationId xmlns:a16="http://schemas.microsoft.com/office/drawing/2014/main" id="{73DD6352-0F3B-45C9-A6EC-47EB2AC01EE5}"/>
                </a:ext>
              </a:extLst>
            </p:cNvPr>
            <p:cNvSpPr/>
            <p:nvPr/>
          </p:nvSpPr>
          <p:spPr>
            <a:xfrm rot="10800000">
              <a:off x="250059" y="2389961"/>
              <a:ext cx="4266256" cy="1194731"/>
            </a:xfrm>
            <a:prstGeom prst="roundRect">
              <a:avLst>
                <a:gd name="adj" fmla="val 7082"/>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40" name="圖形 39">
              <a:extLst>
                <a:ext uri="{FF2B5EF4-FFF2-40B4-BE49-F238E27FC236}">
                  <a16:creationId xmlns:a16="http://schemas.microsoft.com/office/drawing/2014/main" id="{951DF741-B740-4902-9A10-CC14A10D73C2}"/>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17314" y="2372641"/>
              <a:ext cx="1206501" cy="1146175"/>
            </a:xfrm>
            <a:prstGeom prst="rect">
              <a:avLst/>
            </a:prstGeom>
          </p:spPr>
        </p:pic>
      </p:grpSp>
      <p:grpSp>
        <p:nvGrpSpPr>
          <p:cNvPr id="41" name="群組 40">
            <a:extLst>
              <a:ext uri="{FF2B5EF4-FFF2-40B4-BE49-F238E27FC236}">
                <a16:creationId xmlns:a16="http://schemas.microsoft.com/office/drawing/2014/main" id="{794E0AAB-8FF2-4A47-B55F-F7078A5E3F6F}"/>
              </a:ext>
            </a:extLst>
          </p:cNvPr>
          <p:cNvGrpSpPr/>
          <p:nvPr/>
        </p:nvGrpSpPr>
        <p:grpSpPr>
          <a:xfrm>
            <a:off x="4629445" y="2367537"/>
            <a:ext cx="4266256" cy="1212051"/>
            <a:chOff x="250059" y="2372641"/>
            <a:chExt cx="4266256" cy="1212051"/>
          </a:xfrm>
        </p:grpSpPr>
        <p:sp>
          <p:nvSpPr>
            <p:cNvPr id="42" name="矩形: 圓角 41">
              <a:extLst>
                <a:ext uri="{FF2B5EF4-FFF2-40B4-BE49-F238E27FC236}">
                  <a16:creationId xmlns:a16="http://schemas.microsoft.com/office/drawing/2014/main" id="{3568BCC7-42B8-4FA6-9EDD-2A44AD5285E5}"/>
                </a:ext>
              </a:extLst>
            </p:cNvPr>
            <p:cNvSpPr/>
            <p:nvPr/>
          </p:nvSpPr>
          <p:spPr>
            <a:xfrm rot="10800000">
              <a:off x="250059" y="2389961"/>
              <a:ext cx="4266256" cy="1194731"/>
            </a:xfrm>
            <a:prstGeom prst="roundRect">
              <a:avLst>
                <a:gd name="adj" fmla="val 7082"/>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43" name="圖形 42">
              <a:extLst>
                <a:ext uri="{FF2B5EF4-FFF2-40B4-BE49-F238E27FC236}">
                  <a16:creationId xmlns:a16="http://schemas.microsoft.com/office/drawing/2014/main" id="{3760E045-E439-4D84-8B60-5AF06ADD32C7}"/>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17314" y="2372641"/>
              <a:ext cx="1206501" cy="1146175"/>
            </a:xfrm>
            <a:prstGeom prst="rect">
              <a:avLst/>
            </a:prstGeom>
          </p:spPr>
        </p:pic>
      </p:grpSp>
      <p:grpSp>
        <p:nvGrpSpPr>
          <p:cNvPr id="34" name="群組 33">
            <a:extLst>
              <a:ext uri="{FF2B5EF4-FFF2-40B4-BE49-F238E27FC236}">
                <a16:creationId xmlns:a16="http://schemas.microsoft.com/office/drawing/2014/main" id="{EAAA1A04-9D78-41D2-9AA4-29771EEA23C9}"/>
              </a:ext>
            </a:extLst>
          </p:cNvPr>
          <p:cNvGrpSpPr/>
          <p:nvPr/>
        </p:nvGrpSpPr>
        <p:grpSpPr>
          <a:xfrm>
            <a:off x="257788" y="3719664"/>
            <a:ext cx="4266256" cy="1212051"/>
            <a:chOff x="250059" y="2372641"/>
            <a:chExt cx="4266256" cy="1212051"/>
          </a:xfrm>
        </p:grpSpPr>
        <p:sp>
          <p:nvSpPr>
            <p:cNvPr id="36" name="矩形: 圓角 35">
              <a:extLst>
                <a:ext uri="{FF2B5EF4-FFF2-40B4-BE49-F238E27FC236}">
                  <a16:creationId xmlns:a16="http://schemas.microsoft.com/office/drawing/2014/main" id="{058ED782-594C-4759-8B14-FCC2ED005706}"/>
                </a:ext>
              </a:extLst>
            </p:cNvPr>
            <p:cNvSpPr/>
            <p:nvPr/>
          </p:nvSpPr>
          <p:spPr>
            <a:xfrm rot="10800000">
              <a:off x="250059" y="2389961"/>
              <a:ext cx="4266256" cy="1194731"/>
            </a:xfrm>
            <a:prstGeom prst="roundRect">
              <a:avLst>
                <a:gd name="adj" fmla="val 7082"/>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37" name="圖形 36">
              <a:extLst>
                <a:ext uri="{FF2B5EF4-FFF2-40B4-BE49-F238E27FC236}">
                  <a16:creationId xmlns:a16="http://schemas.microsoft.com/office/drawing/2014/main" id="{46AAA940-8476-4D91-9567-FC42B8D8C63F}"/>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17314" y="2372641"/>
              <a:ext cx="1206501" cy="1146175"/>
            </a:xfrm>
            <a:prstGeom prst="rect">
              <a:avLst/>
            </a:prstGeom>
          </p:spPr>
        </p:pic>
      </p:grpSp>
      <p:grpSp>
        <p:nvGrpSpPr>
          <p:cNvPr id="12" name="群組 11">
            <a:extLst>
              <a:ext uri="{FF2B5EF4-FFF2-40B4-BE49-F238E27FC236}">
                <a16:creationId xmlns:a16="http://schemas.microsoft.com/office/drawing/2014/main" id="{17E738A5-B385-4B1D-A8F8-9A991B60C517}"/>
              </a:ext>
            </a:extLst>
          </p:cNvPr>
          <p:cNvGrpSpPr/>
          <p:nvPr/>
        </p:nvGrpSpPr>
        <p:grpSpPr>
          <a:xfrm>
            <a:off x="257788" y="2367537"/>
            <a:ext cx="4266256" cy="1212051"/>
            <a:chOff x="250059" y="2372641"/>
            <a:chExt cx="4266256" cy="1212051"/>
          </a:xfrm>
        </p:grpSpPr>
        <p:sp>
          <p:nvSpPr>
            <p:cNvPr id="11" name="矩形: 圓角 10">
              <a:extLst>
                <a:ext uri="{FF2B5EF4-FFF2-40B4-BE49-F238E27FC236}">
                  <a16:creationId xmlns:a16="http://schemas.microsoft.com/office/drawing/2014/main" id="{695655DB-814E-4681-B79A-2547327BF112}"/>
                </a:ext>
              </a:extLst>
            </p:cNvPr>
            <p:cNvSpPr/>
            <p:nvPr/>
          </p:nvSpPr>
          <p:spPr>
            <a:xfrm rot="10800000">
              <a:off x="250059" y="2389961"/>
              <a:ext cx="4266256" cy="1194731"/>
            </a:xfrm>
            <a:prstGeom prst="roundRect">
              <a:avLst>
                <a:gd name="adj" fmla="val 7082"/>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0" name="圖形 9">
              <a:extLst>
                <a:ext uri="{FF2B5EF4-FFF2-40B4-BE49-F238E27FC236}">
                  <a16:creationId xmlns:a16="http://schemas.microsoft.com/office/drawing/2014/main" id="{F576C168-D396-4BCE-947E-1E7604BB175C}"/>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17314" y="2372641"/>
              <a:ext cx="1206501" cy="1146175"/>
            </a:xfrm>
            <a:prstGeom prst="rect">
              <a:avLst/>
            </a:prstGeom>
          </p:spPr>
        </p:pic>
      </p:grpSp>
      <p:sp>
        <p:nvSpPr>
          <p:cNvPr id="2" name="標題 1">
            <a:extLst>
              <a:ext uri="{FF2B5EF4-FFF2-40B4-BE49-F238E27FC236}">
                <a16:creationId xmlns:a16="http://schemas.microsoft.com/office/drawing/2014/main" id="{5FF5505A-5782-7943-B223-599BBC19D895}"/>
              </a:ext>
            </a:extLst>
          </p:cNvPr>
          <p:cNvSpPr>
            <a:spLocks noGrp="1"/>
          </p:cNvSpPr>
          <p:nvPr>
            <p:ph type="title"/>
          </p:nvPr>
        </p:nvSpPr>
        <p:spPr/>
        <p:txBody>
          <a:bodyPr>
            <a:normAutofit/>
          </a:bodyPr>
          <a:lstStyle/>
          <a:p>
            <a:r>
              <a:rPr kumimoji="1" lang="zh-TW" altLang="en-US"/>
              <a:t>採用</a:t>
            </a:r>
            <a:r>
              <a:rPr kumimoji="1" lang="en-US" altLang="zh-TW"/>
              <a:t>ZFS</a:t>
            </a:r>
            <a:r>
              <a:rPr kumimoji="1" lang="zh-TW" altLang="en-US"/>
              <a:t>檔案系統的</a:t>
            </a:r>
            <a:r>
              <a:rPr kumimoji="1" lang="en-US" altLang="zh-TW" err="1"/>
              <a:t>QuTS</a:t>
            </a:r>
            <a:r>
              <a:rPr kumimoji="1" lang="en-US" altLang="zh-TW"/>
              <a:t> hero</a:t>
            </a:r>
            <a:r>
              <a:rPr kumimoji="1" lang="zh-TW" altLang="en-US"/>
              <a:t>：</a:t>
            </a:r>
            <a:br>
              <a:rPr kumimoji="1" lang="en-US" altLang="zh-TW"/>
            </a:br>
            <a:r>
              <a:rPr kumimoji="1" lang="zh-TW" altLang="en-US"/>
              <a:t>最佳化全快閃儲存的作業系統</a:t>
            </a:r>
          </a:p>
        </p:txBody>
      </p:sp>
      <p:sp>
        <p:nvSpPr>
          <p:cNvPr id="3" name="矩形 2">
            <a:extLst>
              <a:ext uri="{FF2B5EF4-FFF2-40B4-BE49-F238E27FC236}">
                <a16:creationId xmlns:a16="http://schemas.microsoft.com/office/drawing/2014/main" id="{D2ECD995-9AC2-C84E-8FA3-6B835572AEA9}"/>
              </a:ext>
            </a:extLst>
          </p:cNvPr>
          <p:cNvSpPr/>
          <p:nvPr/>
        </p:nvSpPr>
        <p:spPr>
          <a:xfrm>
            <a:off x="389716" y="1410454"/>
            <a:ext cx="8483351" cy="784830"/>
          </a:xfrm>
          <a:prstGeom prst="rect">
            <a:avLst/>
          </a:prstGeom>
        </p:spPr>
        <p:txBody>
          <a:bodyPr wrap="square">
            <a:spAutoFit/>
          </a:bodyPr>
          <a:lstStyle/>
          <a:p>
            <a:r>
              <a:rPr lang="en-US" altLang="zh-TW" sz="1500">
                <a:latin typeface="微軟正黑體" panose="020B0604030504040204" pitchFamily="34" charset="-120"/>
                <a:ea typeface="微軟正黑體" panose="020B0604030504040204" pitchFamily="34" charset="-120"/>
              </a:rPr>
              <a:t>TS-h2490FU</a:t>
            </a:r>
            <a:r>
              <a:rPr lang="zh-TW" altLang="en-US" sz="1500">
                <a:latin typeface="微軟正黑體" panose="020B0604030504040204" pitchFamily="34" charset="-120"/>
                <a:ea typeface="微軟正黑體" panose="020B0604030504040204" pitchFamily="34" charset="-120"/>
              </a:rPr>
              <a:t>出貨搭載的</a:t>
            </a:r>
            <a:r>
              <a:rPr lang="en-US" altLang="zh-TW" sz="1500" err="1">
                <a:latin typeface="微軟正黑體" panose="020B0604030504040204" pitchFamily="34" charset="-120"/>
                <a:ea typeface="微軟正黑體" panose="020B0604030504040204" pitchFamily="34" charset="-120"/>
              </a:rPr>
              <a:t>QuTS</a:t>
            </a:r>
            <a:r>
              <a:rPr lang="en-US" altLang="zh-TW" sz="1500">
                <a:latin typeface="微軟正黑體" panose="020B0604030504040204" pitchFamily="34" charset="-120"/>
                <a:ea typeface="微軟正黑體" panose="020B0604030504040204" pitchFamily="34" charset="-120"/>
              </a:rPr>
              <a:t> hero </a:t>
            </a:r>
            <a:r>
              <a:rPr lang="zh-TW" altLang="en-US" sz="1500">
                <a:latin typeface="微軟正黑體" panose="020B0604030504040204" pitchFamily="34" charset="-120"/>
                <a:ea typeface="微軟正黑體" panose="020B0604030504040204" pitchFamily="34" charset="-120"/>
              </a:rPr>
              <a:t>作業系統採用企業級的</a:t>
            </a:r>
            <a:r>
              <a:rPr lang="en-US" altLang="zh-TW" sz="1500">
                <a:latin typeface="微軟正黑體" panose="020B0604030504040204" pitchFamily="34" charset="-120"/>
                <a:ea typeface="微軟正黑體" panose="020B0604030504040204" pitchFamily="34" charset="-120"/>
              </a:rPr>
              <a:t>ZFS</a:t>
            </a:r>
            <a:r>
              <a:rPr lang="zh-TW" altLang="en-US" sz="1500">
                <a:latin typeface="微軟正黑體" panose="020B0604030504040204" pitchFamily="34" charset="-120"/>
                <a:ea typeface="微軟正黑體" panose="020B0604030504040204" pitchFamily="34" charset="-120"/>
              </a:rPr>
              <a:t>檔案系統，提供全快閃儲存所需的數據完整性、安全性與儲存效率。</a:t>
            </a:r>
            <a:r>
              <a:rPr lang="en-US" altLang="zh-TW" sz="1500" err="1">
                <a:latin typeface="微軟正黑體" panose="020B0604030504040204" pitchFamily="34" charset="-120"/>
                <a:ea typeface="微軟正黑體" panose="020B0604030504040204" pitchFamily="34" charset="-120"/>
              </a:rPr>
              <a:t>QuTS</a:t>
            </a:r>
            <a:r>
              <a:rPr lang="en-US" altLang="zh-TW" sz="1500">
                <a:latin typeface="微軟正黑體" panose="020B0604030504040204" pitchFamily="34" charset="-120"/>
                <a:ea typeface="微軟正黑體" panose="020B0604030504040204" pitchFamily="34" charset="-120"/>
              </a:rPr>
              <a:t> hero </a:t>
            </a:r>
            <a:r>
              <a:rPr lang="zh-TW" altLang="en-US" sz="1500">
                <a:latin typeface="微軟正黑體" panose="020B0604030504040204" pitchFamily="34" charset="-120"/>
                <a:ea typeface="微軟正黑體" panose="020B0604030504040204" pitchFamily="34" charset="-120"/>
              </a:rPr>
              <a:t>內建多種災難復原工具與具備了虛擬機工作站、容器工作站，讓應用程式能直接高速儲存在本機上的數據。</a:t>
            </a:r>
            <a:r>
              <a:rPr lang="en-US" altLang="zh-TW" sz="1500">
                <a:latin typeface="微軟正黑體" panose="020B0604030504040204" pitchFamily="34" charset="-120"/>
                <a:ea typeface="微軟正黑體" panose="020B0604030504040204" pitchFamily="34" charset="-120"/>
              </a:rPr>
              <a:t>				</a:t>
            </a:r>
            <a:endParaRPr lang="en-US" altLang="zh-TW" sz="1500"/>
          </a:p>
        </p:txBody>
      </p:sp>
      <p:pic>
        <p:nvPicPr>
          <p:cNvPr id="9" name="圖形 8">
            <a:extLst>
              <a:ext uri="{FF2B5EF4-FFF2-40B4-BE49-F238E27FC236}">
                <a16:creationId xmlns:a16="http://schemas.microsoft.com/office/drawing/2014/main" id="{B18DA22E-3E3A-5647-AD09-6F9D2C01DBC7}"/>
              </a:ext>
            </a:extLst>
          </p:cNvPr>
          <p:cNvPicPr>
            <a:picLocks noChangeAspect="1"/>
          </p:cNvPicPr>
          <p:nvPr/>
        </p:nvPicPr>
        <p:blipFill>
          <a:blip r:embed="rId5" cstate="print">
            <a:alphaModFix amt="0"/>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4392994" y="4760349"/>
            <a:ext cx="873787" cy="193010"/>
          </a:xfrm>
          <a:prstGeom prst="rect">
            <a:avLst/>
          </a:prstGeom>
        </p:spPr>
      </p:pic>
      <p:sp>
        <p:nvSpPr>
          <p:cNvPr id="14" name="Google Shape;239;p16">
            <a:extLst>
              <a:ext uri="{FF2B5EF4-FFF2-40B4-BE49-F238E27FC236}">
                <a16:creationId xmlns:a16="http://schemas.microsoft.com/office/drawing/2014/main" id="{DF965EF8-314B-4013-8467-62FABC69F0DC}"/>
              </a:ext>
            </a:extLst>
          </p:cNvPr>
          <p:cNvSpPr txBox="1"/>
          <p:nvPr/>
        </p:nvSpPr>
        <p:spPr>
          <a:xfrm>
            <a:off x="327642" y="3127153"/>
            <a:ext cx="1066814" cy="233573"/>
          </a:xfrm>
          <a:prstGeom prst="rect">
            <a:avLst/>
          </a:prstGeom>
          <a:noFill/>
          <a:ln>
            <a:noFill/>
          </a:ln>
        </p:spPr>
        <p:txBody>
          <a:bodyPr spcFirstLastPara="1" wrap="square" lIns="68569" tIns="34275" rIns="68569" bIns="34275" anchor="t" anchorCtr="0">
            <a:noAutofit/>
          </a:bodyPr>
          <a:lstStyle/>
          <a:p>
            <a:pPr algn="ctr">
              <a:buSzPts val="1152"/>
            </a:pPr>
            <a:r>
              <a:rPr lang="zh-TW" altLang="en-US" sz="1200" b="1">
                <a:solidFill>
                  <a:schemeClr val="bg1"/>
                </a:solidFill>
                <a:latin typeface="Arial" panose="020B0604020202020204" pitchFamily="34" charset="0"/>
                <a:ea typeface="微軟正黑體" panose="020B0604030504040204" pitchFamily="34" charset="-120"/>
                <a:cs typeface="Microsoft JhengHei"/>
                <a:sym typeface="Arial" panose="020B0604020202020204" pitchFamily="34" charset="0"/>
              </a:rPr>
              <a:t>數據效率</a:t>
            </a:r>
          </a:p>
        </p:txBody>
      </p:sp>
      <p:sp>
        <p:nvSpPr>
          <p:cNvPr id="51" name="Google Shape;239;p16">
            <a:extLst>
              <a:ext uri="{FF2B5EF4-FFF2-40B4-BE49-F238E27FC236}">
                <a16:creationId xmlns:a16="http://schemas.microsoft.com/office/drawing/2014/main" id="{DD4C7FB5-7120-4AC2-B67F-673DD17B41CD}"/>
              </a:ext>
            </a:extLst>
          </p:cNvPr>
          <p:cNvSpPr txBox="1"/>
          <p:nvPr/>
        </p:nvSpPr>
        <p:spPr>
          <a:xfrm>
            <a:off x="327642" y="4489870"/>
            <a:ext cx="1066814" cy="233573"/>
          </a:xfrm>
          <a:prstGeom prst="rect">
            <a:avLst/>
          </a:prstGeom>
          <a:noFill/>
          <a:ln>
            <a:noFill/>
          </a:ln>
        </p:spPr>
        <p:txBody>
          <a:bodyPr spcFirstLastPara="1" wrap="square" lIns="68569" tIns="34275" rIns="68569" bIns="34275" anchor="t" anchorCtr="0">
            <a:noAutofit/>
          </a:bodyPr>
          <a:lstStyle/>
          <a:p>
            <a:pPr algn="ctr">
              <a:buSzPts val="1152"/>
            </a:pPr>
            <a:r>
              <a:rPr lang="zh-TW" altLang="en-US" sz="1200" b="1">
                <a:solidFill>
                  <a:schemeClr val="bg1"/>
                </a:solidFill>
                <a:latin typeface="Arial" panose="020B0604020202020204" pitchFamily="34" charset="0"/>
                <a:ea typeface="微軟正黑體" panose="020B0604030504040204" pitchFamily="34" charset="-120"/>
                <a:cs typeface="Microsoft JhengHei"/>
                <a:sym typeface="Arial" panose="020B0604020202020204" pitchFamily="34" charset="0"/>
              </a:rPr>
              <a:t>數據保護</a:t>
            </a:r>
          </a:p>
        </p:txBody>
      </p:sp>
      <p:sp>
        <p:nvSpPr>
          <p:cNvPr id="55" name="Google Shape;239;p16">
            <a:extLst>
              <a:ext uri="{FF2B5EF4-FFF2-40B4-BE49-F238E27FC236}">
                <a16:creationId xmlns:a16="http://schemas.microsoft.com/office/drawing/2014/main" id="{43E87529-CDA3-4CF4-9534-0B20BD7E4EA8}"/>
              </a:ext>
            </a:extLst>
          </p:cNvPr>
          <p:cNvSpPr txBox="1"/>
          <p:nvPr/>
        </p:nvSpPr>
        <p:spPr>
          <a:xfrm>
            <a:off x="4762199" y="3111925"/>
            <a:ext cx="1066814" cy="362038"/>
          </a:xfrm>
          <a:prstGeom prst="rect">
            <a:avLst/>
          </a:prstGeom>
          <a:noFill/>
          <a:ln>
            <a:noFill/>
          </a:ln>
        </p:spPr>
        <p:txBody>
          <a:bodyPr spcFirstLastPara="1" wrap="square" lIns="68569" tIns="34275" rIns="68569" bIns="34275" anchor="t" anchorCtr="0">
            <a:noAutofit/>
          </a:bodyPr>
          <a:lstStyle/>
          <a:p>
            <a:pPr algn="ctr">
              <a:buSzPts val="1152"/>
            </a:pPr>
            <a:r>
              <a:rPr lang="zh-TW" altLang="en-US" sz="1200" b="1">
                <a:solidFill>
                  <a:schemeClr val="bg1"/>
                </a:solidFill>
                <a:latin typeface="Arial" panose="020B0604020202020204" pitchFamily="34" charset="0"/>
                <a:ea typeface="微軟正黑體" panose="020B0604030504040204" pitchFamily="34" charset="-120"/>
                <a:cs typeface="Microsoft JhengHei"/>
                <a:sym typeface="Arial" panose="020B0604020202020204" pitchFamily="34" charset="0"/>
              </a:rPr>
              <a:t>數據完整性</a:t>
            </a:r>
          </a:p>
        </p:txBody>
      </p:sp>
      <p:sp>
        <p:nvSpPr>
          <p:cNvPr id="59" name="Google Shape;239;p16">
            <a:extLst>
              <a:ext uri="{FF2B5EF4-FFF2-40B4-BE49-F238E27FC236}">
                <a16:creationId xmlns:a16="http://schemas.microsoft.com/office/drawing/2014/main" id="{3C320B65-687C-4BAC-B0B6-D6349581D05E}"/>
              </a:ext>
            </a:extLst>
          </p:cNvPr>
          <p:cNvSpPr txBox="1"/>
          <p:nvPr/>
        </p:nvSpPr>
        <p:spPr>
          <a:xfrm>
            <a:off x="4773233" y="4489870"/>
            <a:ext cx="1066814" cy="233573"/>
          </a:xfrm>
          <a:prstGeom prst="rect">
            <a:avLst/>
          </a:prstGeom>
          <a:noFill/>
          <a:ln>
            <a:noFill/>
          </a:ln>
        </p:spPr>
        <p:txBody>
          <a:bodyPr spcFirstLastPara="1" wrap="square" lIns="68569" tIns="34275" rIns="68569" bIns="34275" anchor="t" anchorCtr="0">
            <a:noAutofit/>
          </a:bodyPr>
          <a:lstStyle/>
          <a:p>
            <a:pPr algn="ctr">
              <a:buSzPts val="1152"/>
            </a:pPr>
            <a:r>
              <a:rPr lang="zh-TW" altLang="en-US" sz="1200" b="1">
                <a:solidFill>
                  <a:schemeClr val="bg1"/>
                </a:solidFill>
                <a:latin typeface="Arial" panose="020B0604020202020204" pitchFamily="34" charset="0"/>
                <a:ea typeface="微軟正黑體" panose="020B0604030504040204" pitchFamily="34" charset="-120"/>
                <a:cs typeface="Microsoft JhengHei"/>
                <a:sym typeface="Arial" panose="020B0604020202020204" pitchFamily="34" charset="0"/>
              </a:rPr>
              <a:t>災難復原</a:t>
            </a:r>
          </a:p>
        </p:txBody>
      </p:sp>
      <p:pic>
        <p:nvPicPr>
          <p:cNvPr id="18" name="圖形 17">
            <a:extLst>
              <a:ext uri="{FF2B5EF4-FFF2-40B4-BE49-F238E27FC236}">
                <a16:creationId xmlns:a16="http://schemas.microsoft.com/office/drawing/2014/main" id="{7D9EEC4A-701C-4E7F-AF71-BBC8DE1FE52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06989" y="3852526"/>
            <a:ext cx="497269" cy="497269"/>
          </a:xfrm>
          <a:prstGeom prst="rect">
            <a:avLst/>
          </a:prstGeom>
        </p:spPr>
      </p:pic>
      <p:pic>
        <p:nvPicPr>
          <p:cNvPr id="19" name="圖形 18">
            <a:extLst>
              <a:ext uri="{FF2B5EF4-FFF2-40B4-BE49-F238E27FC236}">
                <a16:creationId xmlns:a16="http://schemas.microsoft.com/office/drawing/2014/main" id="{2D31BE03-85AF-4779-92DA-09E4C751957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092022" y="2558453"/>
            <a:ext cx="407167" cy="407167"/>
          </a:xfrm>
          <a:prstGeom prst="rect">
            <a:avLst/>
          </a:prstGeom>
        </p:spPr>
      </p:pic>
      <p:pic>
        <p:nvPicPr>
          <p:cNvPr id="31" name="圖形 30">
            <a:extLst>
              <a:ext uri="{FF2B5EF4-FFF2-40B4-BE49-F238E27FC236}">
                <a16:creationId xmlns:a16="http://schemas.microsoft.com/office/drawing/2014/main" id="{20ECBAEF-4971-444E-B67B-3E4151614923}"/>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092022" y="3853405"/>
            <a:ext cx="484399" cy="484399"/>
          </a:xfrm>
          <a:prstGeom prst="rect">
            <a:avLst/>
          </a:prstGeom>
        </p:spPr>
      </p:pic>
      <p:sp>
        <p:nvSpPr>
          <p:cNvPr id="32" name="Google Shape;240;p16">
            <a:extLst>
              <a:ext uri="{FF2B5EF4-FFF2-40B4-BE49-F238E27FC236}">
                <a16:creationId xmlns:a16="http://schemas.microsoft.com/office/drawing/2014/main" id="{1561B735-8155-43E4-8B16-B841C29C9632}"/>
              </a:ext>
            </a:extLst>
          </p:cNvPr>
          <p:cNvSpPr/>
          <p:nvPr/>
        </p:nvSpPr>
        <p:spPr>
          <a:xfrm>
            <a:off x="1535141" y="2546706"/>
            <a:ext cx="2690292" cy="927257"/>
          </a:xfrm>
          <a:prstGeom prst="rect">
            <a:avLst/>
          </a:prstGeom>
          <a:noFill/>
          <a:ln>
            <a:noFill/>
          </a:ln>
        </p:spPr>
        <p:txBody>
          <a:bodyPr spcFirstLastPara="1" wrap="square" lIns="68569" tIns="34275" rIns="68569" bIns="34275" anchor="t" anchorCtr="0">
            <a:noAutofit/>
          </a:bodyPr>
          <a:lstStyle/>
          <a:p>
            <a:pPr marL="88900" indent="-88900">
              <a:spcBef>
                <a:spcPts val="600"/>
              </a:spcBef>
              <a:buClr>
                <a:srgbClr val="F07200"/>
              </a:buClr>
              <a:buSzPct val="100000"/>
              <a:buFont typeface="Arial" panose="020B0604020202020204" pitchFamily="34" charset="0"/>
              <a:buChar char="•"/>
            </a:pPr>
            <a:r>
              <a:rPr lang="zh-TW" altLang="en-US" sz="1000">
                <a:latin typeface="Arial"/>
                <a:ea typeface="微軟正黑體"/>
                <a:cs typeface="Microsoft JhengHei"/>
                <a:sym typeface="Arial" panose="020B0604020202020204" pitchFamily="34" charset="0"/>
              </a:rPr>
              <a:t>即時線上壓縮</a:t>
            </a:r>
            <a:r>
              <a:rPr lang="en-US" sz="1000">
                <a:latin typeface="Arial"/>
                <a:ea typeface="微軟正黑體"/>
                <a:cs typeface="Microsoft JhengHei"/>
                <a:sym typeface="Arial" panose="020B0604020202020204" pitchFamily="34" charset="0"/>
              </a:rPr>
              <a:t> &amp; </a:t>
            </a:r>
            <a:r>
              <a:rPr lang="zh-TW" altLang="en-US" sz="1000">
                <a:latin typeface="Arial"/>
                <a:ea typeface="微軟正黑體"/>
                <a:cs typeface="Arial"/>
                <a:sym typeface="Arial" panose="020B0604020202020204" pitchFamily="34" charset="0"/>
              </a:rPr>
              <a:t>線上重複資料刪除利用率</a:t>
            </a:r>
            <a:endParaRPr lang="en-US" altLang="zh-TW" sz="1000">
              <a:latin typeface="Arial"/>
              <a:ea typeface="微軟正黑體"/>
              <a:cs typeface="Arial"/>
              <a:sym typeface="Arial" panose="020B0604020202020204" pitchFamily="34" charset="0"/>
            </a:endParaRPr>
          </a:p>
          <a:p>
            <a:pPr marL="88900" indent="-88900">
              <a:spcBef>
                <a:spcPts val="600"/>
              </a:spcBef>
              <a:buClr>
                <a:srgbClr val="F07200"/>
              </a:buClr>
              <a:buSzPct val="100000"/>
              <a:buFont typeface="Arial" panose="020B0604020202020204" pitchFamily="34" charset="0"/>
              <a:buChar char="•"/>
            </a:pPr>
            <a:r>
              <a:rPr lang="zh-TW" altLang="en-US" sz="1000">
                <a:latin typeface="Arial"/>
                <a:ea typeface="微軟正黑體"/>
                <a:cs typeface="Arial"/>
                <a:sym typeface="Arial" panose="020B0604020202020204" pitchFamily="34" charset="0"/>
              </a:rPr>
              <a:t>大幅</a:t>
            </a:r>
            <a:r>
              <a:rPr lang="zh-CN" altLang="en-US" sz="1000">
                <a:latin typeface="Arial"/>
                <a:ea typeface="微軟正黑體"/>
                <a:cs typeface="Arial"/>
                <a:sym typeface="Arial" panose="020B0604020202020204" pitchFamily="34" charset="0"/>
              </a:rPr>
              <a:t>擴充</a:t>
            </a:r>
            <a:r>
              <a:rPr lang="zh-TW" altLang="en-US" sz="1000">
                <a:latin typeface="Arial"/>
                <a:ea typeface="微軟正黑體"/>
                <a:cs typeface="Arial"/>
                <a:sym typeface="Arial" panose="020B0604020202020204" pitchFamily="34" charset="0"/>
              </a:rPr>
              <a:t>全閃存使用壽命</a:t>
            </a:r>
            <a:endParaRPr lang="en-US" altLang="zh-TW" sz="1000">
              <a:latin typeface="Arial"/>
              <a:ea typeface="微軟正黑體"/>
              <a:cs typeface="Arial"/>
            </a:endParaRPr>
          </a:p>
          <a:p>
            <a:pPr marL="88900" indent="-88900">
              <a:spcBef>
                <a:spcPts val="600"/>
              </a:spcBef>
              <a:buClr>
                <a:srgbClr val="F07200"/>
              </a:buClr>
              <a:buSzPct val="100000"/>
              <a:buFont typeface="Arial" panose="020B0604020202020204" pitchFamily="34" charset="0"/>
              <a:buChar char="•"/>
            </a:pPr>
            <a:r>
              <a:rPr lang="zh-TW" altLang="en-US" sz="1000">
                <a:latin typeface="Arial"/>
                <a:ea typeface="微軟正黑體"/>
                <a:cs typeface="Arial"/>
              </a:rPr>
              <a:t>PB容量輕易擴充, 輕易運用 </a:t>
            </a:r>
            <a:endParaRPr lang="zh-TW" altLang="en-US" sz="1000">
              <a:latin typeface="Arial" panose="020B0604020202020204" pitchFamily="34" charset="0"/>
              <a:ea typeface="微軟正黑體" panose="020B0604030504040204" pitchFamily="34" charset="-120"/>
              <a:cs typeface="Arial"/>
            </a:endParaRPr>
          </a:p>
          <a:p>
            <a:pPr marL="213995" indent="-213995">
              <a:spcBef>
                <a:spcPts val="600"/>
              </a:spcBef>
              <a:buClr>
                <a:srgbClr val="F07200"/>
              </a:buClr>
              <a:buSzPct val="100000"/>
              <a:buFont typeface="Arial" panose="020B0604020202020204" pitchFamily="34" charset="0"/>
              <a:buChar char="•"/>
            </a:pPr>
            <a:endParaRPr lang="zh-TW" sz="1000">
              <a:latin typeface="Arial" panose="020B0604020202020204" pitchFamily="34" charset="0"/>
              <a:ea typeface="微軟正黑體" panose="020B0604030504040204" pitchFamily="34" charset="-120"/>
              <a:cs typeface="Microsoft JhengHei"/>
            </a:endParaRPr>
          </a:p>
        </p:txBody>
      </p:sp>
      <p:sp>
        <p:nvSpPr>
          <p:cNvPr id="33" name="Google Shape;246;p16">
            <a:extLst>
              <a:ext uri="{FF2B5EF4-FFF2-40B4-BE49-F238E27FC236}">
                <a16:creationId xmlns:a16="http://schemas.microsoft.com/office/drawing/2014/main" id="{B2AA2738-4CEB-4B9C-BBE2-973C4272AB80}"/>
              </a:ext>
            </a:extLst>
          </p:cNvPr>
          <p:cNvSpPr/>
          <p:nvPr/>
        </p:nvSpPr>
        <p:spPr>
          <a:xfrm>
            <a:off x="1535141" y="3852526"/>
            <a:ext cx="2506446" cy="943337"/>
          </a:xfrm>
          <a:prstGeom prst="rect">
            <a:avLst/>
          </a:prstGeom>
          <a:noFill/>
          <a:ln>
            <a:noFill/>
          </a:ln>
        </p:spPr>
        <p:txBody>
          <a:bodyPr spcFirstLastPara="1" wrap="square" lIns="68569" tIns="34275" rIns="68569" bIns="34275" anchor="t" anchorCtr="0">
            <a:noAutofit/>
          </a:bodyPr>
          <a:lstStyle/>
          <a:p>
            <a:pPr marL="88900" indent="-88900">
              <a:spcBef>
                <a:spcPts val="600"/>
              </a:spcBef>
              <a:buClr>
                <a:srgbClr val="F07200"/>
              </a:buClr>
              <a:buSzPct val="100000"/>
              <a:buFont typeface="Arial" panose="020B0604020202020204" pitchFamily="34" charset="0"/>
              <a:buChar char="•"/>
              <a:tabLst>
                <a:tab pos="88900" algn="l"/>
              </a:tabLst>
            </a:pPr>
            <a:r>
              <a:rPr lang="en-US" sz="1000">
                <a:latin typeface="Arial"/>
                <a:ea typeface="微軟正黑體"/>
                <a:cs typeface="Microsoft JhengHei"/>
                <a:sym typeface="Arial" panose="020B0604020202020204" pitchFamily="34" charset="0"/>
              </a:rPr>
              <a:t>ZFS </a:t>
            </a:r>
            <a:r>
              <a:rPr lang="zh-TW" altLang="en-US" sz="1000">
                <a:latin typeface="Arial"/>
                <a:ea typeface="微軟正黑體"/>
                <a:cs typeface="Microsoft JhengHei"/>
                <a:sym typeface="Arial" panose="020B0604020202020204" pitchFamily="34" charset="0"/>
              </a:rPr>
              <a:t>秒拍快照</a:t>
            </a:r>
            <a:r>
              <a:rPr lang="en-US" altLang="zh-TW" sz="1000">
                <a:latin typeface="Arial"/>
                <a:ea typeface="微軟正黑體"/>
                <a:cs typeface="Microsoft JhengHei"/>
                <a:sym typeface="Arial" panose="020B0604020202020204" pitchFamily="34" charset="0"/>
              </a:rPr>
              <a:t>, </a:t>
            </a:r>
            <a:r>
              <a:rPr lang="zh-TW" altLang="en-US" sz="1000">
                <a:latin typeface="Arial"/>
                <a:ea typeface="微軟正黑體"/>
                <a:cs typeface="Microsoft JhengHei"/>
                <a:sym typeface="Arial" panose="020B0604020202020204" pitchFamily="34" charset="0"/>
              </a:rPr>
              <a:t>智慧定義保留快照數量</a:t>
            </a:r>
            <a:endParaRPr lang="en-US" altLang="zh-TW" sz="1000">
              <a:latin typeface="Arial"/>
              <a:ea typeface="微軟正黑體"/>
              <a:cs typeface="Microsoft JhengHei"/>
            </a:endParaRPr>
          </a:p>
          <a:p>
            <a:pPr marL="88900" indent="-88900">
              <a:spcBef>
                <a:spcPts val="600"/>
              </a:spcBef>
              <a:buClr>
                <a:srgbClr val="F07200"/>
              </a:buClr>
              <a:buSzPct val="100000"/>
              <a:buFont typeface="Arial" panose="020B0604020202020204" pitchFamily="34" charset="0"/>
              <a:buChar char="•"/>
              <a:tabLst>
                <a:tab pos="88900" algn="l"/>
              </a:tabLst>
            </a:pPr>
            <a:r>
              <a:rPr lang="zh-TW" altLang="en-US" sz="1000">
                <a:latin typeface="Arial"/>
                <a:ea typeface="微軟正黑體"/>
                <a:cs typeface="Microsoft JhengHei"/>
                <a:sym typeface="Arial" panose="020B0604020202020204" pitchFamily="34" charset="0"/>
              </a:rPr>
              <a:t>多種的 </a:t>
            </a:r>
            <a:r>
              <a:rPr lang="en-US" altLang="zh-TW" sz="1000">
                <a:latin typeface="Arial"/>
                <a:ea typeface="微軟正黑體"/>
                <a:cs typeface="Microsoft JhengHei"/>
                <a:sym typeface="Arial" panose="020B0604020202020204" pitchFamily="34" charset="0"/>
              </a:rPr>
              <a:t>RAID </a:t>
            </a:r>
            <a:r>
              <a:rPr lang="zh-TW" altLang="en-US" sz="1000">
                <a:latin typeface="Arial"/>
                <a:ea typeface="微軟正黑體"/>
                <a:cs typeface="Microsoft JhengHei"/>
                <a:sym typeface="Arial" panose="020B0604020202020204" pitchFamily="34" charset="0"/>
              </a:rPr>
              <a:t>保護方式</a:t>
            </a:r>
            <a:endParaRPr lang="zh-TW" altLang="en-US" sz="1000">
              <a:latin typeface="Arial"/>
              <a:ea typeface="微軟正黑體"/>
              <a:cs typeface="Microsoft JhengHei"/>
            </a:endParaRPr>
          </a:p>
          <a:p>
            <a:pPr marL="88900" indent="-88900">
              <a:spcBef>
                <a:spcPts val="600"/>
              </a:spcBef>
              <a:buClr>
                <a:srgbClr val="F07200"/>
              </a:buClr>
              <a:buSzPct val="100000"/>
              <a:buFont typeface="Arial" panose="020B0604020202020204" pitchFamily="34" charset="0"/>
              <a:buChar char="•"/>
              <a:tabLst>
                <a:tab pos="88900" algn="l"/>
              </a:tabLst>
            </a:pPr>
            <a:r>
              <a:rPr lang="zh-TW" altLang="en-US" sz="1000">
                <a:latin typeface="Arial" panose="020B0604020202020204" pitchFamily="34" charset="0"/>
                <a:ea typeface="微軟正黑體" panose="020B0604030504040204" pitchFamily="34" charset="-120"/>
                <a:cs typeface="Microsoft JhengHei"/>
                <a:sym typeface="Arial" panose="020B0604020202020204" pitchFamily="34" charset="0"/>
              </a:rPr>
              <a:t>WORM (一寫多讀) 的特殊數據防護</a:t>
            </a:r>
          </a:p>
          <a:p>
            <a:pPr>
              <a:spcBef>
                <a:spcPts val="600"/>
              </a:spcBef>
              <a:buClr>
                <a:srgbClr val="F07200"/>
              </a:buClr>
              <a:buSzPct val="100000"/>
              <a:tabLst>
                <a:tab pos="135731" algn="l"/>
              </a:tabLst>
            </a:pPr>
            <a:endParaRPr lang="zh-TW" altLang="en-US" sz="1000">
              <a:latin typeface="Arial" panose="020B0604020202020204" pitchFamily="34" charset="0"/>
              <a:ea typeface="微軟正黑體" panose="020B0604030504040204" pitchFamily="34" charset="-120"/>
              <a:cs typeface="Microsoft JhengHei"/>
            </a:endParaRPr>
          </a:p>
        </p:txBody>
      </p:sp>
      <p:sp>
        <p:nvSpPr>
          <p:cNvPr id="35" name="Google Shape;249;p16">
            <a:extLst>
              <a:ext uri="{FF2B5EF4-FFF2-40B4-BE49-F238E27FC236}">
                <a16:creationId xmlns:a16="http://schemas.microsoft.com/office/drawing/2014/main" id="{BD57602D-208A-4CF1-BB8C-FEADFBBF8F91}"/>
              </a:ext>
            </a:extLst>
          </p:cNvPr>
          <p:cNvSpPr/>
          <p:nvPr/>
        </p:nvSpPr>
        <p:spPr>
          <a:xfrm>
            <a:off x="6008602" y="2674425"/>
            <a:ext cx="2309123" cy="799538"/>
          </a:xfrm>
          <a:prstGeom prst="rect">
            <a:avLst/>
          </a:prstGeom>
          <a:noFill/>
          <a:ln>
            <a:noFill/>
          </a:ln>
        </p:spPr>
        <p:txBody>
          <a:bodyPr spcFirstLastPara="1" wrap="square" lIns="68569" tIns="34275" rIns="68569" bIns="34275" anchor="t" anchorCtr="0">
            <a:noAutofit/>
          </a:bodyPr>
          <a:lstStyle/>
          <a:p>
            <a:pPr marL="88900" indent="-88900">
              <a:spcBef>
                <a:spcPts val="600"/>
              </a:spcBef>
              <a:buClr>
                <a:srgbClr val="F07200"/>
              </a:buClr>
              <a:buSzPct val="100000"/>
              <a:buFont typeface="Arial" panose="020B0604020202020204" pitchFamily="34" charset="0"/>
              <a:buChar char="•"/>
            </a:pPr>
            <a:r>
              <a:rPr lang="zh-TW" altLang="en-US" sz="1000">
                <a:latin typeface="Arial"/>
                <a:ea typeface="微軟正黑體"/>
                <a:cs typeface="Microsoft JhengHei"/>
                <a:sym typeface="Arial" panose="020B0604020202020204" pitchFamily="34" charset="0"/>
              </a:rPr>
              <a:t>數據自我修復</a:t>
            </a:r>
          </a:p>
          <a:p>
            <a:pPr marL="88900" indent="-88900">
              <a:spcBef>
                <a:spcPts val="600"/>
              </a:spcBef>
              <a:buClr>
                <a:srgbClr val="F07200"/>
              </a:buClr>
              <a:buSzPct val="100000"/>
              <a:buFont typeface="Arial" panose="020B0604020202020204" pitchFamily="34" charset="0"/>
              <a:buChar char="•"/>
            </a:pPr>
            <a:r>
              <a:rPr lang="zh-TW" altLang="en-US" sz="1000">
                <a:latin typeface="Arial"/>
                <a:ea typeface="微軟正黑體"/>
                <a:sym typeface="Arial" panose="020B0604020202020204" pitchFamily="34" charset="0"/>
              </a:rPr>
              <a:t>COW機制防止斷電意外的資料損壞</a:t>
            </a:r>
            <a:endParaRPr lang="af-ZA"/>
          </a:p>
          <a:p>
            <a:pPr marL="213995" indent="-213995">
              <a:spcBef>
                <a:spcPts val="600"/>
              </a:spcBef>
              <a:buClr>
                <a:srgbClr val="F07200"/>
              </a:buClr>
              <a:buSzPct val="100000"/>
              <a:buFont typeface="Arial" panose="020B0604020202020204" pitchFamily="34" charset="0"/>
              <a:buChar char="•"/>
            </a:pPr>
            <a:endParaRPr lang="af-ZA" sz="1000">
              <a:latin typeface="Arial" panose="020B0604020202020204" pitchFamily="34" charset="0"/>
              <a:ea typeface="微軟正黑體" panose="020B0604030504040204" pitchFamily="34" charset="-120"/>
              <a:cs typeface="Microsoft JhengHei"/>
            </a:endParaRPr>
          </a:p>
        </p:txBody>
      </p:sp>
      <p:sp>
        <p:nvSpPr>
          <p:cNvPr id="68" name="Google Shape;246;p16">
            <a:extLst>
              <a:ext uri="{FF2B5EF4-FFF2-40B4-BE49-F238E27FC236}">
                <a16:creationId xmlns:a16="http://schemas.microsoft.com/office/drawing/2014/main" id="{8FF2F811-414A-477B-8E41-4CE0ED1B88DF}"/>
              </a:ext>
            </a:extLst>
          </p:cNvPr>
          <p:cNvSpPr/>
          <p:nvPr/>
        </p:nvSpPr>
        <p:spPr>
          <a:xfrm>
            <a:off x="6008602" y="3821861"/>
            <a:ext cx="2319276" cy="1055868"/>
          </a:xfrm>
          <a:prstGeom prst="rect">
            <a:avLst/>
          </a:prstGeom>
          <a:noFill/>
          <a:ln>
            <a:noFill/>
          </a:ln>
        </p:spPr>
        <p:txBody>
          <a:bodyPr spcFirstLastPara="1" wrap="square" lIns="68569" tIns="34275" rIns="68569" bIns="34275" anchor="t" anchorCtr="0">
            <a:noAutofit/>
          </a:bodyPr>
          <a:lstStyle/>
          <a:p>
            <a:pPr marL="87313" indent="-87313">
              <a:spcBef>
                <a:spcPts val="600"/>
              </a:spcBef>
              <a:buClr>
                <a:srgbClr val="F07200"/>
              </a:buClr>
              <a:buSzPct val="100000"/>
              <a:buFont typeface="Arial" panose="020B0604020202020204" pitchFamily="34" charset="0"/>
              <a:buChar char="•"/>
              <a:tabLst>
                <a:tab pos="88900" algn="l"/>
              </a:tabLst>
            </a:pPr>
            <a:r>
              <a:rPr lang="en-US" altLang="zh-TW" sz="1000" err="1">
                <a:latin typeface="Arial" panose="020B0604020202020204" pitchFamily="34" charset="0"/>
                <a:ea typeface="微軟正黑體" panose="020B0604030504040204" pitchFamily="34" charset="-120"/>
                <a:sym typeface="Arial" panose="020B0604020202020204" pitchFamily="34" charset="0"/>
              </a:rPr>
              <a:t>S</a:t>
            </a:r>
            <a:r>
              <a:rPr lang="en-US" altLang="zh-TW" sz="1000" err="1">
                <a:latin typeface="Arial" panose="020B0604020202020204" pitchFamily="34" charset="0"/>
                <a:ea typeface="微軟正黑體" panose="020B0604030504040204" pitchFamily="34" charset="-120"/>
                <a:cs typeface="Microsoft JhengHei"/>
                <a:sym typeface="Arial" panose="020B0604020202020204" pitchFamily="34" charset="0"/>
              </a:rPr>
              <a:t>napSync</a:t>
            </a:r>
            <a:r>
              <a:rPr lang="zh-TW" altLang="en-US" sz="1000">
                <a:latin typeface="Arial" panose="020B0604020202020204" pitchFamily="34" charset="0"/>
                <a:ea typeface="微軟正黑體" panose="020B0604030504040204" pitchFamily="34" charset="-120"/>
                <a:cs typeface="Microsoft JhengHei"/>
                <a:sym typeface="Arial" panose="020B0604020202020204" pitchFamily="34" charset="0"/>
              </a:rPr>
              <a:t> 即時區塊級差異備份同步</a:t>
            </a:r>
            <a:endParaRPr lang="en-US" altLang="zh-TW" sz="1000">
              <a:latin typeface="Arial" panose="020B0604020202020204" pitchFamily="34" charset="0"/>
              <a:ea typeface="微軟正黑體" panose="020B0604030504040204" pitchFamily="34" charset="-120"/>
              <a:cs typeface="Microsoft JhengHei"/>
              <a:sym typeface="Arial" panose="020B0604020202020204" pitchFamily="34" charset="0"/>
            </a:endParaRPr>
          </a:p>
          <a:p>
            <a:pPr marL="88900" indent="-88900">
              <a:spcBef>
                <a:spcPts val="600"/>
              </a:spcBef>
              <a:buClr>
                <a:srgbClr val="F07200"/>
              </a:buClr>
              <a:buSzPct val="100000"/>
              <a:buFont typeface="Arial" panose="020B0604020202020204" pitchFamily="34" charset="0"/>
              <a:buChar char="•"/>
              <a:tabLst>
                <a:tab pos="88900" algn="l"/>
              </a:tabLst>
            </a:pPr>
            <a:r>
              <a:rPr lang="en-US" altLang="zh-CN" sz="1000">
                <a:latin typeface="Arial" panose="020B0604020202020204" pitchFamily="34" charset="0"/>
                <a:ea typeface="微軟正黑體" panose="020B0604030504040204" pitchFamily="34" charset="-120"/>
              </a:rPr>
              <a:t>Snapshot Replica</a:t>
            </a:r>
            <a:r>
              <a:rPr lang="zh-TW" altLang="en-US" sz="1000">
                <a:latin typeface="Arial" panose="020B0604020202020204" pitchFamily="34" charset="0"/>
                <a:ea typeface="微軟正黑體" panose="020B0604030504040204" pitchFamily="34" charset="-120"/>
              </a:rPr>
              <a:t> 區塊級多版本差異備份</a:t>
            </a:r>
            <a:endParaRPr lang="en-US" altLang="zh-CN" sz="1000">
              <a:latin typeface="Arial" panose="020B0604020202020204" pitchFamily="34" charset="0"/>
              <a:ea typeface="微軟正黑體" panose="020B0604030504040204" pitchFamily="34" charset="-120"/>
            </a:endParaRPr>
          </a:p>
          <a:p>
            <a:pPr marL="88900" indent="-88900">
              <a:spcBef>
                <a:spcPts val="600"/>
              </a:spcBef>
              <a:buClr>
                <a:srgbClr val="F07200"/>
              </a:buClr>
              <a:buSzPct val="100000"/>
              <a:buFont typeface="Arial" panose="020B0604020202020204" pitchFamily="34" charset="0"/>
              <a:buChar char="•"/>
              <a:tabLst>
                <a:tab pos="88900" algn="l"/>
              </a:tabLst>
            </a:pPr>
            <a:r>
              <a:rPr lang="en-US" altLang="zh-CN" sz="1000">
                <a:latin typeface="Arial" panose="020B0604020202020204" pitchFamily="34" charset="0"/>
                <a:ea typeface="微軟正黑體" panose="020B0604030504040204" pitchFamily="34" charset="-120"/>
              </a:rPr>
              <a:t>HBS</a:t>
            </a:r>
            <a:r>
              <a:rPr lang="zh-TW" altLang="en-US" sz="1000">
                <a:latin typeface="Arial" panose="020B0604020202020204" pitchFamily="34" charset="0"/>
                <a:ea typeface="微軟正黑體" panose="020B0604030504040204" pitchFamily="34" charset="-120"/>
              </a:rPr>
              <a:t> 檔案級多版本差異備份</a:t>
            </a:r>
            <a:endParaRPr lang="en-US" altLang="zh-TW" sz="1000">
              <a:latin typeface="Arial" panose="020B0604020202020204" pitchFamily="34" charset="0"/>
              <a:ea typeface="微軟正黑體" panose="020B0604030504040204" pitchFamily="34" charset="-120"/>
              <a:sym typeface="Arial" panose="020B0604020202020204" pitchFamily="34" charset="0"/>
            </a:endParaRPr>
          </a:p>
        </p:txBody>
      </p:sp>
      <p:pic>
        <p:nvPicPr>
          <p:cNvPr id="4" name="圖形 3">
            <a:extLst>
              <a:ext uri="{FF2B5EF4-FFF2-40B4-BE49-F238E27FC236}">
                <a16:creationId xmlns:a16="http://schemas.microsoft.com/office/drawing/2014/main" id="{392F0CEE-EF28-467D-BC00-69DDCA26C5F3}"/>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581078" y="2558453"/>
            <a:ext cx="552450" cy="428625"/>
          </a:xfrm>
          <a:prstGeom prst="rect">
            <a:avLst/>
          </a:prstGeom>
        </p:spPr>
      </p:pic>
    </p:spTree>
    <p:extLst>
      <p:ext uri="{BB962C8B-B14F-4D97-AF65-F5344CB8AC3E}">
        <p14:creationId xmlns:p14="http://schemas.microsoft.com/office/powerpoint/2010/main" val="42561008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452176" y="3227838"/>
            <a:ext cx="8306062" cy="707886"/>
          </a:xfrm>
          <a:prstGeom prst="rect">
            <a:avLst/>
          </a:prstGeom>
        </p:spPr>
        <p:txBody>
          <a:bodyPr wrap="square">
            <a:spAutoFit/>
          </a:bodyPr>
          <a:lstStyle/>
          <a:p>
            <a:pPr algn="ctr"/>
            <a:r>
              <a:rPr lang="zh-TW" altLang="en-US" sz="4000" b="1" spc="600">
                <a:solidFill>
                  <a:schemeClr val="bg1"/>
                </a:solidFill>
                <a:latin typeface="微軟正黑體" panose="020B0604030504040204" pitchFamily="34" charset="-120"/>
                <a:ea typeface="微軟正黑體" panose="020B0604030504040204" pitchFamily="34" charset="-120"/>
              </a:rPr>
              <a:t>數據效率</a:t>
            </a:r>
          </a:p>
        </p:txBody>
      </p:sp>
    </p:spTree>
    <p:extLst>
      <p:ext uri="{BB962C8B-B14F-4D97-AF65-F5344CB8AC3E}">
        <p14:creationId xmlns:p14="http://schemas.microsoft.com/office/powerpoint/2010/main" val="34053432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圓角 22">
            <a:extLst>
              <a:ext uri="{FF2B5EF4-FFF2-40B4-BE49-F238E27FC236}">
                <a16:creationId xmlns:a16="http://schemas.microsoft.com/office/drawing/2014/main" id="{E869764B-9AD1-411E-8AEE-9CB286EC9F1F}"/>
              </a:ext>
            </a:extLst>
          </p:cNvPr>
          <p:cNvSpPr/>
          <p:nvPr/>
        </p:nvSpPr>
        <p:spPr>
          <a:xfrm>
            <a:off x="5325197" y="734785"/>
            <a:ext cx="3741469" cy="487904"/>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endParaRPr>
          </a:p>
        </p:txBody>
      </p:sp>
      <p:grpSp>
        <p:nvGrpSpPr>
          <p:cNvPr id="45" name="群組 44">
            <a:extLst>
              <a:ext uri="{FF2B5EF4-FFF2-40B4-BE49-F238E27FC236}">
                <a16:creationId xmlns:a16="http://schemas.microsoft.com/office/drawing/2014/main" id="{31D57431-6447-463D-A5E1-C1D87B96D35D}"/>
              </a:ext>
            </a:extLst>
          </p:cNvPr>
          <p:cNvGrpSpPr/>
          <p:nvPr/>
        </p:nvGrpSpPr>
        <p:grpSpPr>
          <a:xfrm>
            <a:off x="2421364" y="2152530"/>
            <a:ext cx="2175152" cy="1397705"/>
            <a:chOff x="2777649" y="1648820"/>
            <a:chExt cx="2384666" cy="1532335"/>
          </a:xfrm>
        </p:grpSpPr>
        <p:pic>
          <p:nvPicPr>
            <p:cNvPr id="46" name="Google Shape;465;p24">
              <a:extLst>
                <a:ext uri="{FF2B5EF4-FFF2-40B4-BE49-F238E27FC236}">
                  <a16:creationId xmlns:a16="http://schemas.microsoft.com/office/drawing/2014/main" id="{1CC464FD-9795-4604-A396-0DB13222BB1B}"/>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2777649" y="1648820"/>
              <a:ext cx="2384666" cy="1532335"/>
            </a:xfrm>
            <a:prstGeom prst="rect">
              <a:avLst/>
            </a:prstGeom>
            <a:noFill/>
            <a:ln>
              <a:noFill/>
            </a:ln>
          </p:spPr>
        </p:pic>
        <p:pic>
          <p:nvPicPr>
            <p:cNvPr id="47" name="Google Shape;419;p23">
              <a:extLst>
                <a:ext uri="{FF2B5EF4-FFF2-40B4-BE49-F238E27FC236}">
                  <a16:creationId xmlns:a16="http://schemas.microsoft.com/office/drawing/2014/main" id="{F65E2B76-55ED-48DD-B7E4-58A6400ABC24}"/>
                </a:ext>
              </a:extLst>
            </p:cNvPr>
            <p:cNvPicPr preferRelativeResize="0"/>
            <p:nvPr/>
          </p:nvPicPr>
          <p:blipFill rotWithShape="1">
            <a:blip r:embed="rId4" cstate="print">
              <a:alphaModFix/>
              <a:extLst>
                <a:ext uri="{28A0092B-C50C-407E-A947-70E740481C1C}">
                  <a14:useLocalDpi xmlns:a14="http://schemas.microsoft.com/office/drawing/2010/main"/>
                </a:ext>
              </a:extLst>
            </a:blip>
            <a:srcRect/>
            <a:stretch/>
          </p:blipFill>
          <p:spPr>
            <a:xfrm>
              <a:off x="3152421" y="1732568"/>
              <a:ext cx="1635125" cy="1049643"/>
            </a:xfrm>
            <a:prstGeom prst="rect">
              <a:avLst/>
            </a:prstGeom>
            <a:noFill/>
            <a:ln>
              <a:solidFill>
                <a:schemeClr val="bg1">
                  <a:lumMod val="65000"/>
                </a:schemeClr>
              </a:solidFill>
            </a:ln>
            <a:effectLst/>
          </p:spPr>
        </p:pic>
      </p:grpSp>
      <p:sp>
        <p:nvSpPr>
          <p:cNvPr id="48" name="手繪多邊形: 圖案 47">
            <a:extLst>
              <a:ext uri="{FF2B5EF4-FFF2-40B4-BE49-F238E27FC236}">
                <a16:creationId xmlns:a16="http://schemas.microsoft.com/office/drawing/2014/main" id="{6BBE9C99-CEEF-4429-A19E-8E6CDFFAF732}"/>
              </a:ext>
            </a:extLst>
          </p:cNvPr>
          <p:cNvSpPr/>
          <p:nvPr/>
        </p:nvSpPr>
        <p:spPr>
          <a:xfrm>
            <a:off x="2778493" y="1467592"/>
            <a:ext cx="5802466" cy="1619809"/>
          </a:xfrm>
          <a:custGeom>
            <a:avLst/>
            <a:gdLst>
              <a:gd name="connsiteX0" fmla="*/ 743712 w 3182112"/>
              <a:gd name="connsiteY0" fmla="*/ 621792 h 682752"/>
              <a:gd name="connsiteX1" fmla="*/ 0 w 3182112"/>
              <a:gd name="connsiteY1" fmla="*/ 0 h 682752"/>
              <a:gd name="connsiteX2" fmla="*/ 3182112 w 3182112"/>
              <a:gd name="connsiteY2" fmla="*/ 0 h 682752"/>
              <a:gd name="connsiteX3" fmla="*/ 2304288 w 3182112"/>
              <a:gd name="connsiteY3" fmla="*/ 658368 h 682752"/>
              <a:gd name="connsiteX4" fmla="*/ 804672 w 3182112"/>
              <a:gd name="connsiteY4" fmla="*/ 682752 h 682752"/>
              <a:gd name="connsiteX0" fmla="*/ 0 w 2438400"/>
              <a:gd name="connsiteY0" fmla="*/ 1626727 h 1687687"/>
              <a:gd name="connsiteX1" fmla="*/ 415131 w 2438400"/>
              <a:gd name="connsiteY1" fmla="*/ 0 h 1687687"/>
              <a:gd name="connsiteX2" fmla="*/ 2438400 w 2438400"/>
              <a:gd name="connsiteY2" fmla="*/ 1004935 h 1687687"/>
              <a:gd name="connsiteX3" fmla="*/ 1560576 w 2438400"/>
              <a:gd name="connsiteY3" fmla="*/ 1663303 h 1687687"/>
              <a:gd name="connsiteX4" fmla="*/ 60960 w 2438400"/>
              <a:gd name="connsiteY4" fmla="*/ 1687687 h 1687687"/>
              <a:gd name="connsiteX0" fmla="*/ 0 w 5389829"/>
              <a:gd name="connsiteY0" fmla="*/ 1626727 h 1687687"/>
              <a:gd name="connsiteX1" fmla="*/ 415131 w 5389829"/>
              <a:gd name="connsiteY1" fmla="*/ 0 h 1687687"/>
              <a:gd name="connsiteX2" fmla="*/ 5389829 w 5389829"/>
              <a:gd name="connsiteY2" fmla="*/ 1312753 h 1687687"/>
              <a:gd name="connsiteX3" fmla="*/ 1560576 w 5389829"/>
              <a:gd name="connsiteY3" fmla="*/ 1663303 h 1687687"/>
              <a:gd name="connsiteX4" fmla="*/ 60960 w 5389829"/>
              <a:gd name="connsiteY4" fmla="*/ 1687687 h 1687687"/>
              <a:gd name="connsiteX0" fmla="*/ 0 w 5389829"/>
              <a:gd name="connsiteY0" fmla="*/ 1626727 h 1863957"/>
              <a:gd name="connsiteX1" fmla="*/ 415131 w 5389829"/>
              <a:gd name="connsiteY1" fmla="*/ 0 h 1863957"/>
              <a:gd name="connsiteX2" fmla="*/ 5389829 w 5389829"/>
              <a:gd name="connsiteY2" fmla="*/ 1312753 h 1863957"/>
              <a:gd name="connsiteX3" fmla="*/ 1560576 w 5389829"/>
              <a:gd name="connsiteY3" fmla="*/ 1663303 h 1863957"/>
              <a:gd name="connsiteX4" fmla="*/ 512652 w 5389829"/>
              <a:gd name="connsiteY4" fmla="*/ 1863957 h 1863957"/>
              <a:gd name="connsiteX0" fmla="*/ 0 w 5389829"/>
              <a:gd name="connsiteY0" fmla="*/ 1626727 h 2114994"/>
              <a:gd name="connsiteX1" fmla="*/ 415131 w 5389829"/>
              <a:gd name="connsiteY1" fmla="*/ 0 h 2114994"/>
              <a:gd name="connsiteX2" fmla="*/ 5389829 w 5389829"/>
              <a:gd name="connsiteY2" fmla="*/ 1312753 h 2114994"/>
              <a:gd name="connsiteX3" fmla="*/ 1549559 w 5389829"/>
              <a:gd name="connsiteY3" fmla="*/ 2114994 h 2114994"/>
              <a:gd name="connsiteX4" fmla="*/ 512652 w 5389829"/>
              <a:gd name="connsiteY4" fmla="*/ 1863957 h 2114994"/>
              <a:gd name="connsiteX0" fmla="*/ 38191 w 5428020"/>
              <a:gd name="connsiteY0" fmla="*/ 1626727 h 2139379"/>
              <a:gd name="connsiteX1" fmla="*/ 453322 w 5428020"/>
              <a:gd name="connsiteY1" fmla="*/ 0 h 2139379"/>
              <a:gd name="connsiteX2" fmla="*/ 5428020 w 5428020"/>
              <a:gd name="connsiteY2" fmla="*/ 1312753 h 2139379"/>
              <a:gd name="connsiteX3" fmla="*/ 1587750 w 5428020"/>
              <a:gd name="connsiteY3" fmla="*/ 2114994 h 2139379"/>
              <a:gd name="connsiteX4" fmla="*/ 0 w 5428020"/>
              <a:gd name="connsiteY4" fmla="*/ 2139379 h 2139379"/>
              <a:gd name="connsiteX0" fmla="*/ 38191 w 5428020"/>
              <a:gd name="connsiteY0" fmla="*/ 1626727 h 2148044"/>
              <a:gd name="connsiteX1" fmla="*/ 453322 w 5428020"/>
              <a:gd name="connsiteY1" fmla="*/ 0 h 2148044"/>
              <a:gd name="connsiteX2" fmla="*/ 5428020 w 5428020"/>
              <a:gd name="connsiteY2" fmla="*/ 1312753 h 2148044"/>
              <a:gd name="connsiteX3" fmla="*/ 1565716 w 5428020"/>
              <a:gd name="connsiteY3" fmla="*/ 2148044 h 2148044"/>
              <a:gd name="connsiteX4" fmla="*/ 0 w 5428020"/>
              <a:gd name="connsiteY4" fmla="*/ 2139379 h 2148044"/>
              <a:gd name="connsiteX0" fmla="*/ 38191 w 5428020"/>
              <a:gd name="connsiteY0" fmla="*/ 1575927 h 2097244"/>
              <a:gd name="connsiteX1" fmla="*/ 491422 w 5428020"/>
              <a:gd name="connsiteY1" fmla="*/ 0 h 2097244"/>
              <a:gd name="connsiteX2" fmla="*/ 5428020 w 5428020"/>
              <a:gd name="connsiteY2" fmla="*/ 1261953 h 2097244"/>
              <a:gd name="connsiteX3" fmla="*/ 1565716 w 5428020"/>
              <a:gd name="connsiteY3" fmla="*/ 2097244 h 2097244"/>
              <a:gd name="connsiteX4" fmla="*/ 0 w 5428020"/>
              <a:gd name="connsiteY4" fmla="*/ 2088579 h 2097244"/>
              <a:gd name="connsiteX0" fmla="*/ 38191 w 6075720"/>
              <a:gd name="connsiteY0" fmla="*/ 1575927 h 2097244"/>
              <a:gd name="connsiteX1" fmla="*/ 491422 w 6075720"/>
              <a:gd name="connsiteY1" fmla="*/ 0 h 2097244"/>
              <a:gd name="connsiteX2" fmla="*/ 6075720 w 6075720"/>
              <a:gd name="connsiteY2" fmla="*/ 1490553 h 2097244"/>
              <a:gd name="connsiteX3" fmla="*/ 1565716 w 6075720"/>
              <a:gd name="connsiteY3" fmla="*/ 2097244 h 2097244"/>
              <a:gd name="connsiteX4" fmla="*/ 0 w 6075720"/>
              <a:gd name="connsiteY4" fmla="*/ 2088579 h 2097244"/>
              <a:gd name="connsiteX0" fmla="*/ 38191 w 6075720"/>
              <a:gd name="connsiteY0" fmla="*/ 1586943 h 2108260"/>
              <a:gd name="connsiteX1" fmla="*/ 2364290 w 6075720"/>
              <a:gd name="connsiteY1" fmla="*/ 0 h 2108260"/>
              <a:gd name="connsiteX2" fmla="*/ 6075720 w 6075720"/>
              <a:gd name="connsiteY2" fmla="*/ 1501569 h 2108260"/>
              <a:gd name="connsiteX3" fmla="*/ 1565716 w 6075720"/>
              <a:gd name="connsiteY3" fmla="*/ 2108260 h 2108260"/>
              <a:gd name="connsiteX4" fmla="*/ 0 w 6075720"/>
              <a:gd name="connsiteY4" fmla="*/ 2099595 h 2108260"/>
              <a:gd name="connsiteX0" fmla="*/ 38191 w 7915537"/>
              <a:gd name="connsiteY0" fmla="*/ 1586943 h 2108260"/>
              <a:gd name="connsiteX1" fmla="*/ 2364290 w 7915537"/>
              <a:gd name="connsiteY1" fmla="*/ 0 h 2108260"/>
              <a:gd name="connsiteX2" fmla="*/ 7915537 w 7915537"/>
              <a:gd name="connsiteY2" fmla="*/ 1512586 h 2108260"/>
              <a:gd name="connsiteX3" fmla="*/ 1565716 w 7915537"/>
              <a:gd name="connsiteY3" fmla="*/ 2108260 h 2108260"/>
              <a:gd name="connsiteX4" fmla="*/ 0 w 7915537"/>
              <a:gd name="connsiteY4" fmla="*/ 2099595 h 2108260"/>
              <a:gd name="connsiteX0" fmla="*/ 38191 w 7915537"/>
              <a:gd name="connsiteY0" fmla="*/ 156491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139567"/>
              <a:gd name="connsiteX1" fmla="*/ 1967683 w 7915537"/>
              <a:gd name="connsiteY1" fmla="*/ 0 h 2139567"/>
              <a:gd name="connsiteX2" fmla="*/ 7915537 w 7915537"/>
              <a:gd name="connsiteY2" fmla="*/ 1490553 h 2139567"/>
              <a:gd name="connsiteX3" fmla="*/ 2091496 w 7915537"/>
              <a:gd name="connsiteY3" fmla="*/ 2139567 h 2139567"/>
              <a:gd name="connsiteX4" fmla="*/ 0 w 7915537"/>
              <a:gd name="connsiteY4" fmla="*/ 2077562 h 2139567"/>
              <a:gd name="connsiteX0" fmla="*/ 0 w 7732566"/>
              <a:gd name="connsiteY0" fmla="*/ 1549670 h 2153762"/>
              <a:gd name="connsiteX1" fmla="*/ 1784712 w 7732566"/>
              <a:gd name="connsiteY1" fmla="*/ 0 h 2153762"/>
              <a:gd name="connsiteX2" fmla="*/ 7732566 w 7732566"/>
              <a:gd name="connsiteY2" fmla="*/ 1490553 h 2153762"/>
              <a:gd name="connsiteX3" fmla="*/ 1908525 w 7732566"/>
              <a:gd name="connsiteY3" fmla="*/ 2139567 h 2153762"/>
              <a:gd name="connsiteX4" fmla="*/ 7529 w 7732566"/>
              <a:gd name="connsiteY4" fmla="*/ 2153762 h 2153762"/>
              <a:gd name="connsiteX0" fmla="*/ 0 w 7782341"/>
              <a:gd name="connsiteY0" fmla="*/ 1578668 h 2182760"/>
              <a:gd name="connsiteX1" fmla="*/ 1784712 w 7782341"/>
              <a:gd name="connsiteY1" fmla="*/ 28998 h 2182760"/>
              <a:gd name="connsiteX2" fmla="*/ 7782341 w 7782341"/>
              <a:gd name="connsiteY2" fmla="*/ 47264 h 2182760"/>
              <a:gd name="connsiteX3" fmla="*/ 7732566 w 7782341"/>
              <a:gd name="connsiteY3" fmla="*/ 1519551 h 2182760"/>
              <a:gd name="connsiteX4" fmla="*/ 1908525 w 7782341"/>
              <a:gd name="connsiteY4" fmla="*/ 2168565 h 2182760"/>
              <a:gd name="connsiteX5" fmla="*/ 7529 w 7782341"/>
              <a:gd name="connsiteY5" fmla="*/ 2182760 h 2182760"/>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495687 h 2158896"/>
              <a:gd name="connsiteX4" fmla="*/ 1908525 w 7782341"/>
              <a:gd name="connsiteY4" fmla="*/ 2144701 h 2158896"/>
              <a:gd name="connsiteX5" fmla="*/ 7529 w 7782341"/>
              <a:gd name="connsiteY5" fmla="*/ 2158896 h 2158896"/>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617607 h 2158896"/>
              <a:gd name="connsiteX4" fmla="*/ 1908525 w 7782341"/>
              <a:gd name="connsiteY4" fmla="*/ 2144701 h 2158896"/>
              <a:gd name="connsiteX5" fmla="*/ 7529 w 7782341"/>
              <a:gd name="connsiteY5" fmla="*/ 2158896 h 2158896"/>
              <a:gd name="connsiteX0" fmla="*/ 0 w 7736621"/>
              <a:gd name="connsiteY0" fmla="*/ 1555653 h 2159745"/>
              <a:gd name="connsiteX1" fmla="*/ 1784712 w 7736621"/>
              <a:gd name="connsiteY1" fmla="*/ 5983 h 2159745"/>
              <a:gd name="connsiteX2" fmla="*/ 7736621 w 7736621"/>
              <a:gd name="connsiteY2" fmla="*/ 16629 h 2159745"/>
              <a:gd name="connsiteX3" fmla="*/ 7732566 w 7736621"/>
              <a:gd name="connsiteY3" fmla="*/ 1618456 h 2159745"/>
              <a:gd name="connsiteX4" fmla="*/ 1908525 w 7736621"/>
              <a:gd name="connsiteY4" fmla="*/ 2145550 h 2159745"/>
              <a:gd name="connsiteX5" fmla="*/ 7529 w 7736621"/>
              <a:gd name="connsiteY5" fmla="*/ 2159745 h 215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36621" h="2159745">
                <a:moveTo>
                  <a:pt x="0" y="1555653"/>
                </a:moveTo>
                <a:lnTo>
                  <a:pt x="1784712" y="5983"/>
                </a:lnTo>
                <a:cubicBezTo>
                  <a:pt x="2704301" y="-13207"/>
                  <a:pt x="7455661" y="20216"/>
                  <a:pt x="7736621" y="16629"/>
                </a:cubicBezTo>
                <a:cubicBezTo>
                  <a:pt x="7735269" y="550571"/>
                  <a:pt x="7733918" y="1084514"/>
                  <a:pt x="7732566" y="1618456"/>
                </a:cubicBezTo>
                <a:lnTo>
                  <a:pt x="1908525" y="2145550"/>
                </a:lnTo>
                <a:lnTo>
                  <a:pt x="7529" y="2159745"/>
                </a:lnTo>
              </a:path>
            </a:pathLst>
          </a:custGeom>
          <a:gradFill flip="none" rotWithShape="1">
            <a:gsLst>
              <a:gs pos="53000">
                <a:srgbClr val="00B0F0">
                  <a:alpha val="69000"/>
                </a:srgbClr>
              </a:gs>
              <a:gs pos="100000">
                <a:srgbClr val="00B0F0">
                  <a:alpha val="0"/>
                </a:srgbClr>
              </a:gs>
            </a:gsLst>
            <a:lin ang="6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49" name="Google Shape;419;p23">
            <a:extLst>
              <a:ext uri="{FF2B5EF4-FFF2-40B4-BE49-F238E27FC236}">
                <a16:creationId xmlns:a16="http://schemas.microsoft.com/office/drawing/2014/main" id="{A000E88E-C83C-45A9-B9BE-813134777F65}"/>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a:off x="4130675" y="1488029"/>
            <a:ext cx="4447243" cy="1178719"/>
          </a:xfrm>
          <a:prstGeom prst="rect">
            <a:avLst/>
          </a:prstGeom>
          <a:noFill/>
          <a:ln w="28575">
            <a:solidFill>
              <a:srgbClr val="00B0F0"/>
            </a:solidFill>
          </a:ln>
          <a:effectLst/>
        </p:spPr>
      </p:pic>
      <p:pic>
        <p:nvPicPr>
          <p:cNvPr id="68" name="圖片 67">
            <a:extLst>
              <a:ext uri="{FF2B5EF4-FFF2-40B4-BE49-F238E27FC236}">
                <a16:creationId xmlns:a16="http://schemas.microsoft.com/office/drawing/2014/main" id="{8319DBB5-ABBE-C146-BC0B-5A7238D40B64}"/>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7235604" y="2624854"/>
            <a:ext cx="1437663" cy="1437663"/>
          </a:xfrm>
          <a:prstGeom prst="rect">
            <a:avLst/>
          </a:prstGeom>
        </p:spPr>
      </p:pic>
      <p:sp>
        <p:nvSpPr>
          <p:cNvPr id="71" name="矩形 70">
            <a:extLst>
              <a:ext uri="{FF2B5EF4-FFF2-40B4-BE49-F238E27FC236}">
                <a16:creationId xmlns:a16="http://schemas.microsoft.com/office/drawing/2014/main" id="{EA224CBF-CFC2-4892-BF70-412B54659462}"/>
              </a:ext>
            </a:extLst>
          </p:cNvPr>
          <p:cNvSpPr/>
          <p:nvPr/>
        </p:nvSpPr>
        <p:spPr>
          <a:xfrm>
            <a:off x="385935" y="3024882"/>
            <a:ext cx="2047074" cy="2036039"/>
          </a:xfrm>
          <a:prstGeom prst="rect">
            <a:avLst/>
          </a:prstGeom>
          <a:gradFill>
            <a:gsLst>
              <a:gs pos="48000">
                <a:srgbClr val="01336A"/>
              </a:gs>
              <a:gs pos="100000">
                <a:srgbClr val="031B71">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591"/>
          </a:p>
        </p:txBody>
      </p:sp>
      <p:sp>
        <p:nvSpPr>
          <p:cNvPr id="6" name="Google Shape;427;p24">
            <a:extLst>
              <a:ext uri="{FF2B5EF4-FFF2-40B4-BE49-F238E27FC236}">
                <a16:creationId xmlns:a16="http://schemas.microsoft.com/office/drawing/2014/main" id="{BED913A0-1CD7-4E97-A022-D52EF783264F}"/>
              </a:ext>
            </a:extLst>
          </p:cNvPr>
          <p:cNvSpPr txBox="1"/>
          <p:nvPr/>
        </p:nvSpPr>
        <p:spPr>
          <a:xfrm>
            <a:off x="341859" y="3130903"/>
            <a:ext cx="2042235" cy="1799954"/>
          </a:xfrm>
          <a:prstGeom prst="rect">
            <a:avLst/>
          </a:prstGeom>
          <a:noFill/>
          <a:ln>
            <a:noFill/>
          </a:ln>
        </p:spPr>
        <p:txBody>
          <a:bodyPr spcFirstLastPara="1" wrap="square" lIns="68569" tIns="68569" rIns="68569" bIns="68569" anchor="t" anchorCtr="0">
            <a:noAutofit/>
          </a:bodyPr>
          <a:lstStyle/>
          <a:p>
            <a:pPr marL="104775">
              <a:lnSpc>
                <a:spcPts val="2100"/>
              </a:lnSpc>
              <a:buClr>
                <a:srgbClr val="D8D8D8"/>
              </a:buClr>
              <a:buSzPts val="1400"/>
            </a:pPr>
            <a:r>
              <a:rPr lang="zh-TW" altLang="en-US" sz="1400">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透過資料減量來大幅減少 </a:t>
            </a:r>
            <a:r>
              <a:rPr lang="en-US" sz="1400">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SSD</a:t>
            </a:r>
            <a:r>
              <a:rPr lang="en-US" altLang="zh-TW" sz="1400">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 </a:t>
            </a:r>
            <a:r>
              <a:rPr lang="zh-TW" altLang="en-US" sz="1400">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的寫入次數</a:t>
            </a:r>
            <a:r>
              <a:rPr lang="en-US" sz="1400">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，ZFS</a:t>
            </a:r>
            <a:r>
              <a:rPr lang="en-US" altLang="zh-TW" sz="1400">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 </a:t>
            </a:r>
            <a:r>
              <a:rPr lang="zh-TW" altLang="en-US" sz="1400">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檔案系統也因此成為 </a:t>
            </a:r>
            <a:r>
              <a:rPr lang="en-US" altLang="zh-TW" sz="1400">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All Flash </a:t>
            </a:r>
            <a:r>
              <a:rPr lang="zh-TW" altLang="en-US" sz="1400">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系統</a:t>
            </a:r>
            <a:r>
              <a:rPr lang="en-US" sz="1400" err="1">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的最佳</a:t>
            </a:r>
            <a:r>
              <a:rPr lang="zh-TW" altLang="en-US" sz="1400">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搭配夥伴</a:t>
            </a:r>
            <a:r>
              <a:rPr lang="en-US" sz="1400">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a:t>
            </a:r>
            <a:endParaRPr lang="zh-TW" altLang="en-US" sz="1400">
              <a:solidFill>
                <a:schemeClr val="bg1"/>
              </a:solidFill>
              <a:latin typeface="微軟正黑體" panose="020B0604030504040204" pitchFamily="34" charset="-120"/>
              <a:ea typeface="微軟正黑體" panose="020B0604030504040204" pitchFamily="34" charset="-120"/>
              <a:cs typeface="Microsoft JhengHei"/>
              <a:sym typeface="Arial" panose="020B0604020202020204" pitchFamily="34" charset="0"/>
            </a:endParaRPr>
          </a:p>
        </p:txBody>
      </p:sp>
      <p:pic>
        <p:nvPicPr>
          <p:cNvPr id="10" name="圖形 9">
            <a:extLst>
              <a:ext uri="{FF2B5EF4-FFF2-40B4-BE49-F238E27FC236}">
                <a16:creationId xmlns:a16="http://schemas.microsoft.com/office/drawing/2014/main" id="{741F975D-D2A7-4CCE-B045-05D7137E482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93516" y="1539910"/>
            <a:ext cx="2296422" cy="1554585"/>
          </a:xfrm>
          <a:prstGeom prst="rect">
            <a:avLst/>
          </a:prstGeom>
        </p:spPr>
      </p:pic>
      <p:sp>
        <p:nvSpPr>
          <p:cNvPr id="2" name="標題 1">
            <a:extLst>
              <a:ext uri="{FF2B5EF4-FFF2-40B4-BE49-F238E27FC236}">
                <a16:creationId xmlns:a16="http://schemas.microsoft.com/office/drawing/2014/main" id="{FFC7C351-FD7C-4D7C-900B-C716EEC47FC9}"/>
              </a:ext>
            </a:extLst>
          </p:cNvPr>
          <p:cNvSpPr>
            <a:spLocks noGrp="1"/>
          </p:cNvSpPr>
          <p:nvPr>
            <p:ph type="title"/>
          </p:nvPr>
        </p:nvSpPr>
        <p:spPr/>
        <p:txBody>
          <a:bodyPr>
            <a:normAutofit/>
          </a:bodyPr>
          <a:lstStyle/>
          <a:p>
            <a:pPr algn="l">
              <a:lnSpc>
                <a:spcPts val="3825"/>
              </a:lnSpc>
            </a:pPr>
            <a:r>
              <a:rPr lang="zh-TW" altLang="en-US" sz="3500" b="1">
                <a:latin typeface="微軟正黑體"/>
                <a:ea typeface="微軟正黑體"/>
              </a:rPr>
              <a:t>強大的在線資料縮減技術 </a:t>
            </a:r>
            <a:r>
              <a:rPr lang="en-US" altLang="zh-TW" sz="3500" b="1">
                <a:latin typeface="微軟正黑體"/>
                <a:ea typeface="微軟正黑體"/>
              </a:rPr>
              <a:t>– </a:t>
            </a:r>
            <a:br>
              <a:rPr lang="en-US" altLang="zh-TW" sz="3750" b="1"/>
            </a:br>
            <a:r>
              <a:rPr lang="zh-TW" altLang="en-US" sz="3000">
                <a:sym typeface="Arial" panose="020B0604020202020204" pitchFamily="34" charset="0"/>
              </a:rPr>
              <a:t>能</a:t>
            </a:r>
            <a:r>
              <a:rPr lang="zh-TW" altLang="en-US" sz="3000">
                <a:cs typeface="Microsoft JhengHei"/>
                <a:sym typeface="Arial" panose="020B0604020202020204" pitchFamily="34" charset="0"/>
              </a:rPr>
              <a:t>大幅延長</a:t>
            </a:r>
            <a:r>
              <a:rPr lang="zh-CN" altLang="en-US" sz="3000">
                <a:cs typeface="Microsoft JhengHei"/>
                <a:sym typeface="Arial" panose="020B0604020202020204" pitchFamily="34" charset="0"/>
              </a:rPr>
              <a:t> </a:t>
            </a:r>
            <a:r>
              <a:rPr lang="en-US" altLang="zh-CN" sz="3000">
                <a:cs typeface="Microsoft JhengHei"/>
                <a:sym typeface="Arial" panose="020B0604020202020204" pitchFamily="34" charset="0"/>
              </a:rPr>
              <a:t>SSD </a:t>
            </a:r>
            <a:r>
              <a:rPr lang="zh-TW" altLang="en-US" sz="3000">
                <a:cs typeface="Microsoft JhengHei"/>
                <a:sym typeface="Arial" panose="020B0604020202020204" pitchFamily="34" charset="0"/>
              </a:rPr>
              <a:t>的使用壽命</a:t>
            </a:r>
            <a:endParaRPr lang="zh-TW" altLang="en-US" sz="3000"/>
          </a:p>
        </p:txBody>
      </p:sp>
      <p:sp>
        <p:nvSpPr>
          <p:cNvPr id="5" name="Google Shape;426;p24">
            <a:extLst>
              <a:ext uri="{FF2B5EF4-FFF2-40B4-BE49-F238E27FC236}">
                <a16:creationId xmlns:a16="http://schemas.microsoft.com/office/drawing/2014/main" id="{EBD3C3D6-4C49-413B-8EC8-E7823449E085}"/>
              </a:ext>
            </a:extLst>
          </p:cNvPr>
          <p:cNvSpPr txBox="1"/>
          <p:nvPr/>
        </p:nvSpPr>
        <p:spPr>
          <a:xfrm>
            <a:off x="486699" y="1784194"/>
            <a:ext cx="1931624" cy="987674"/>
          </a:xfrm>
          <a:prstGeom prst="rect">
            <a:avLst/>
          </a:prstGeom>
          <a:noFill/>
          <a:ln>
            <a:noFill/>
          </a:ln>
        </p:spPr>
        <p:txBody>
          <a:bodyPr spcFirstLastPara="1" wrap="square" lIns="34256" tIns="34256" rIns="34256" bIns="34256" anchor="t" anchorCtr="0">
            <a:noAutofit/>
          </a:bodyPr>
          <a:lstStyle/>
          <a:p>
            <a:pPr marL="84582">
              <a:lnSpc>
                <a:spcPts val="2550"/>
              </a:lnSpc>
              <a:buClr>
                <a:schemeClr val="accent2"/>
              </a:buClr>
              <a:buSzPts val="2400"/>
            </a:pPr>
            <a:r>
              <a:rPr lang="en-US" sz="1875" b="1">
                <a:solidFill>
                  <a:srgbClr val="FFD41D"/>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ZFS </a:t>
            </a:r>
            <a:r>
              <a:rPr lang="zh-TW" altLang="en-US" sz="1875" b="1">
                <a:solidFill>
                  <a:srgbClr val="FFD41D"/>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檔案系統的重複數據刪除與壓縮功能</a:t>
            </a:r>
            <a:endParaRPr lang="en-US" sz="1875" b="1">
              <a:solidFill>
                <a:srgbClr val="FFD41D"/>
              </a:solidFill>
              <a:latin typeface="微軟正黑體" panose="020B0604030504040204" pitchFamily="34" charset="-120"/>
              <a:ea typeface="微軟正黑體" panose="020B0604030504040204" pitchFamily="34" charset="-120"/>
              <a:cs typeface="Microsoft JhengHei"/>
              <a:sym typeface="Arial" panose="020B0604020202020204" pitchFamily="34" charset="0"/>
            </a:endParaRPr>
          </a:p>
        </p:txBody>
      </p:sp>
      <p:grpSp>
        <p:nvGrpSpPr>
          <p:cNvPr id="7" name="群組 6">
            <a:extLst>
              <a:ext uri="{FF2B5EF4-FFF2-40B4-BE49-F238E27FC236}">
                <a16:creationId xmlns:a16="http://schemas.microsoft.com/office/drawing/2014/main" id="{754D5B3F-F0A5-4C41-9ECD-ECD40D4F4169}"/>
              </a:ext>
            </a:extLst>
          </p:cNvPr>
          <p:cNvGrpSpPr/>
          <p:nvPr/>
        </p:nvGrpSpPr>
        <p:grpSpPr>
          <a:xfrm>
            <a:off x="5711681" y="3977902"/>
            <a:ext cx="1345403" cy="761493"/>
            <a:chOff x="9717799" y="4066229"/>
            <a:chExt cx="2786007" cy="1576868"/>
          </a:xfrm>
        </p:grpSpPr>
        <p:pic>
          <p:nvPicPr>
            <p:cNvPr id="8" name="圖形 48">
              <a:extLst>
                <a:ext uri="{FF2B5EF4-FFF2-40B4-BE49-F238E27FC236}">
                  <a16:creationId xmlns:a16="http://schemas.microsoft.com/office/drawing/2014/main" id="{9A649608-E709-423A-BE3D-C74B6AB045B7}"/>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9717799" y="4066229"/>
              <a:ext cx="2786007" cy="1576868"/>
            </a:xfrm>
            <a:prstGeom prst="rect">
              <a:avLst/>
            </a:prstGeom>
          </p:spPr>
        </p:pic>
        <p:grpSp>
          <p:nvGrpSpPr>
            <p:cNvPr id="9" name="群組 47">
              <a:extLst>
                <a:ext uri="{FF2B5EF4-FFF2-40B4-BE49-F238E27FC236}">
                  <a16:creationId xmlns:a16="http://schemas.microsoft.com/office/drawing/2014/main" id="{86A65CE5-432F-4EDD-8013-C9529004A8A9}"/>
                </a:ext>
              </a:extLst>
            </p:cNvPr>
            <p:cNvGrpSpPr/>
            <p:nvPr/>
          </p:nvGrpSpPr>
          <p:grpSpPr>
            <a:xfrm>
              <a:off x="10477230" y="4528346"/>
              <a:ext cx="1362897" cy="406200"/>
              <a:chOff x="7584538" y="5498765"/>
              <a:chExt cx="1362897" cy="406200"/>
            </a:xfrm>
          </p:grpSpPr>
          <p:sp>
            <p:nvSpPr>
              <p:cNvPr id="11" name="Google Shape;442;p24">
                <a:extLst>
                  <a:ext uri="{FF2B5EF4-FFF2-40B4-BE49-F238E27FC236}">
                    <a16:creationId xmlns:a16="http://schemas.microsoft.com/office/drawing/2014/main" id="{4E8D15D3-EC50-411F-A33A-21E9BE7F11CF}"/>
                  </a:ext>
                </a:extLst>
              </p:cNvPr>
              <p:cNvSpPr/>
              <p:nvPr/>
            </p:nvSpPr>
            <p:spPr>
              <a:xfrm>
                <a:off x="7584538" y="5498765"/>
                <a:ext cx="280200" cy="406200"/>
              </a:xfrm>
              <a:prstGeom prst="rect">
                <a:avLst/>
              </a:prstGeom>
              <a:solidFill>
                <a:srgbClr val="00CCFF"/>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A</a:t>
                </a:r>
                <a:endParaRPr sz="1350">
                  <a:latin typeface="Oswald Light" pitchFamily="2" charset="0"/>
                  <a:cs typeface="+mn-ea"/>
                  <a:sym typeface="+mn-lt"/>
                </a:endParaRPr>
              </a:p>
            </p:txBody>
          </p:sp>
          <p:sp>
            <p:nvSpPr>
              <p:cNvPr id="12" name="Google Shape;443;p24">
                <a:extLst>
                  <a:ext uri="{FF2B5EF4-FFF2-40B4-BE49-F238E27FC236}">
                    <a16:creationId xmlns:a16="http://schemas.microsoft.com/office/drawing/2014/main" id="{08A27F3B-B2F3-4ABC-A545-C8431204245D}"/>
                  </a:ext>
                </a:extLst>
              </p:cNvPr>
              <p:cNvSpPr/>
              <p:nvPr/>
            </p:nvSpPr>
            <p:spPr>
              <a:xfrm>
                <a:off x="8306337" y="5498765"/>
                <a:ext cx="280200" cy="406200"/>
              </a:xfrm>
              <a:prstGeom prst="rect">
                <a:avLst/>
              </a:prstGeom>
              <a:solidFill>
                <a:srgbClr val="00FF99"/>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C</a:t>
                </a:r>
                <a:endParaRPr sz="1350">
                  <a:latin typeface="Oswald Light" pitchFamily="2" charset="0"/>
                  <a:cs typeface="+mn-ea"/>
                  <a:sym typeface="+mn-lt"/>
                </a:endParaRPr>
              </a:p>
            </p:txBody>
          </p:sp>
          <p:sp>
            <p:nvSpPr>
              <p:cNvPr id="13" name="Google Shape;444;p24">
                <a:extLst>
                  <a:ext uri="{FF2B5EF4-FFF2-40B4-BE49-F238E27FC236}">
                    <a16:creationId xmlns:a16="http://schemas.microsoft.com/office/drawing/2014/main" id="{07F64BAC-B71F-4A15-9798-D4F4A556295F}"/>
                  </a:ext>
                </a:extLst>
              </p:cNvPr>
              <p:cNvSpPr/>
              <p:nvPr/>
            </p:nvSpPr>
            <p:spPr>
              <a:xfrm>
                <a:off x="7945437" y="5498765"/>
                <a:ext cx="280200" cy="406200"/>
              </a:xfrm>
              <a:prstGeom prst="rect">
                <a:avLst/>
              </a:prstGeom>
              <a:solidFill>
                <a:srgbClr val="FFD41D"/>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B</a:t>
                </a:r>
                <a:endParaRPr sz="1350">
                  <a:latin typeface="Oswald Light" pitchFamily="2" charset="0"/>
                  <a:cs typeface="+mn-ea"/>
                  <a:sym typeface="+mn-lt"/>
                </a:endParaRPr>
              </a:p>
            </p:txBody>
          </p:sp>
          <p:sp>
            <p:nvSpPr>
              <p:cNvPr id="14" name="Google Shape;445;p24">
                <a:extLst>
                  <a:ext uri="{FF2B5EF4-FFF2-40B4-BE49-F238E27FC236}">
                    <a16:creationId xmlns:a16="http://schemas.microsoft.com/office/drawing/2014/main" id="{10114EE8-36EB-414C-A9EB-C10CFB10697E}"/>
                  </a:ext>
                </a:extLst>
              </p:cNvPr>
              <p:cNvSpPr/>
              <p:nvPr/>
            </p:nvSpPr>
            <p:spPr>
              <a:xfrm>
                <a:off x="8667235" y="5498765"/>
                <a:ext cx="280200" cy="406200"/>
              </a:xfrm>
              <a:prstGeom prst="rect">
                <a:avLst/>
              </a:prstGeom>
              <a:solidFill>
                <a:srgbClr val="EB6100"/>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D</a:t>
                </a:r>
                <a:endParaRPr sz="1350">
                  <a:latin typeface="Oswald Light" pitchFamily="2" charset="0"/>
                  <a:cs typeface="+mn-ea"/>
                  <a:sym typeface="+mn-lt"/>
                </a:endParaRPr>
              </a:p>
            </p:txBody>
          </p:sp>
        </p:grpSp>
      </p:grpSp>
      <p:grpSp>
        <p:nvGrpSpPr>
          <p:cNvPr id="15" name="群組 14">
            <a:extLst>
              <a:ext uri="{FF2B5EF4-FFF2-40B4-BE49-F238E27FC236}">
                <a16:creationId xmlns:a16="http://schemas.microsoft.com/office/drawing/2014/main" id="{2B5FF71A-0367-45BF-A2D9-FE22B6E16730}"/>
              </a:ext>
            </a:extLst>
          </p:cNvPr>
          <p:cNvGrpSpPr/>
          <p:nvPr/>
        </p:nvGrpSpPr>
        <p:grpSpPr>
          <a:xfrm>
            <a:off x="4161652" y="3977902"/>
            <a:ext cx="2933389" cy="761493"/>
            <a:chOff x="6147389" y="4066228"/>
            <a:chExt cx="6074346" cy="1576868"/>
          </a:xfrm>
        </p:grpSpPr>
        <p:pic>
          <p:nvPicPr>
            <p:cNvPr id="16" name="圖形 45">
              <a:extLst>
                <a:ext uri="{FF2B5EF4-FFF2-40B4-BE49-F238E27FC236}">
                  <a16:creationId xmlns:a16="http://schemas.microsoft.com/office/drawing/2014/main" id="{D2632166-490E-4EA4-B14A-227D9496A54A}"/>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6147389" y="4066228"/>
              <a:ext cx="2786007" cy="1576868"/>
            </a:xfrm>
            <a:prstGeom prst="rect">
              <a:avLst/>
            </a:prstGeom>
          </p:spPr>
        </p:pic>
        <p:sp>
          <p:nvSpPr>
            <p:cNvPr id="18" name="Google Shape;448;p24">
              <a:extLst>
                <a:ext uri="{FF2B5EF4-FFF2-40B4-BE49-F238E27FC236}">
                  <a16:creationId xmlns:a16="http://schemas.microsoft.com/office/drawing/2014/main" id="{18FD0C58-9769-4DCF-B38C-2A2EF3D85822}"/>
                </a:ext>
              </a:extLst>
            </p:cNvPr>
            <p:cNvSpPr/>
            <p:nvPr/>
          </p:nvSpPr>
          <p:spPr>
            <a:xfrm>
              <a:off x="9478037" y="5070177"/>
              <a:ext cx="2743698" cy="315096"/>
            </a:xfrm>
            <a:prstGeom prst="rect">
              <a:avLst/>
            </a:prstGeom>
            <a:noFill/>
            <a:ln>
              <a:noFill/>
            </a:ln>
          </p:spPr>
          <p:txBody>
            <a:bodyPr spcFirstLastPara="1" wrap="square" lIns="68569" tIns="68569" rIns="68569" bIns="68569" anchor="ctr" anchorCtr="0">
              <a:noAutofit/>
            </a:bodyPr>
            <a:lstStyle/>
            <a:p>
              <a:pPr algn="ctr">
                <a:buClr>
                  <a:srgbClr val="D8D8D8"/>
                </a:buClr>
                <a:buSzPts val="1200"/>
              </a:pPr>
              <a:r>
                <a:rPr lang="en-US" sz="900">
                  <a:solidFill>
                    <a:srgbClr val="00FFFF"/>
                  </a:solidFill>
                  <a:latin typeface="Oswald Light" pitchFamily="2" charset="0"/>
                  <a:cs typeface="+mn-ea"/>
                  <a:sym typeface="+mn-lt"/>
                </a:rPr>
                <a:t>Deduplicated Data</a:t>
              </a:r>
              <a:endParaRPr lang="en-US" sz="1050">
                <a:solidFill>
                  <a:srgbClr val="00FFFF"/>
                </a:solidFill>
                <a:latin typeface="Oswald Light" pitchFamily="2" charset="0"/>
                <a:cs typeface="+mn-ea"/>
                <a:sym typeface="+mn-lt"/>
              </a:endParaRPr>
            </a:p>
          </p:txBody>
        </p:sp>
      </p:grpSp>
      <p:grpSp>
        <p:nvGrpSpPr>
          <p:cNvPr id="23" name="群組 22">
            <a:extLst>
              <a:ext uri="{FF2B5EF4-FFF2-40B4-BE49-F238E27FC236}">
                <a16:creationId xmlns:a16="http://schemas.microsoft.com/office/drawing/2014/main" id="{B7BDF2F5-4ABC-4884-8AA5-BAEA6B5CD11E}"/>
              </a:ext>
            </a:extLst>
          </p:cNvPr>
          <p:cNvGrpSpPr/>
          <p:nvPr/>
        </p:nvGrpSpPr>
        <p:grpSpPr>
          <a:xfrm>
            <a:off x="2653420" y="3977902"/>
            <a:ext cx="1345403" cy="761493"/>
            <a:chOff x="2576979" y="4066229"/>
            <a:chExt cx="2786007" cy="1576868"/>
          </a:xfrm>
        </p:grpSpPr>
        <p:pic>
          <p:nvPicPr>
            <p:cNvPr id="24" name="圖形 42">
              <a:extLst>
                <a:ext uri="{FF2B5EF4-FFF2-40B4-BE49-F238E27FC236}">
                  <a16:creationId xmlns:a16="http://schemas.microsoft.com/office/drawing/2014/main" id="{2A15936A-3FFB-466B-BA5E-6F0F2333DFAC}"/>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2576979" y="4066229"/>
              <a:ext cx="2786007" cy="1576868"/>
            </a:xfrm>
            <a:prstGeom prst="rect">
              <a:avLst/>
            </a:prstGeom>
          </p:spPr>
        </p:pic>
        <p:grpSp>
          <p:nvGrpSpPr>
            <p:cNvPr id="25" name="群組 43">
              <a:extLst>
                <a:ext uri="{FF2B5EF4-FFF2-40B4-BE49-F238E27FC236}">
                  <a16:creationId xmlns:a16="http://schemas.microsoft.com/office/drawing/2014/main" id="{7E1C7E63-E99A-4C2F-8DA2-B890C3CA3F11}"/>
                </a:ext>
              </a:extLst>
            </p:cNvPr>
            <p:cNvGrpSpPr/>
            <p:nvPr/>
          </p:nvGrpSpPr>
          <p:grpSpPr>
            <a:xfrm>
              <a:off x="3065882" y="4256204"/>
              <a:ext cx="1852740" cy="909847"/>
              <a:chOff x="4327765" y="3622547"/>
              <a:chExt cx="1852740" cy="909847"/>
            </a:xfrm>
          </p:grpSpPr>
          <p:sp>
            <p:nvSpPr>
              <p:cNvPr id="27" name="Google Shape;428;p24">
                <a:extLst>
                  <a:ext uri="{FF2B5EF4-FFF2-40B4-BE49-F238E27FC236}">
                    <a16:creationId xmlns:a16="http://schemas.microsoft.com/office/drawing/2014/main" id="{016ECB6F-B995-4CF3-8B6A-01B7F4A648CA}"/>
                  </a:ext>
                </a:extLst>
              </p:cNvPr>
              <p:cNvSpPr/>
              <p:nvPr/>
            </p:nvSpPr>
            <p:spPr>
              <a:xfrm>
                <a:off x="4327765" y="3622547"/>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A</a:t>
                </a:r>
                <a:endParaRPr sz="1350">
                  <a:latin typeface="Oswald Light" pitchFamily="2" charset="0"/>
                  <a:cs typeface="+mn-ea"/>
                  <a:sym typeface="+mn-lt"/>
                </a:endParaRPr>
              </a:p>
            </p:txBody>
          </p:sp>
          <p:sp>
            <p:nvSpPr>
              <p:cNvPr id="28" name="Google Shape;429;p24">
                <a:extLst>
                  <a:ext uri="{FF2B5EF4-FFF2-40B4-BE49-F238E27FC236}">
                    <a16:creationId xmlns:a16="http://schemas.microsoft.com/office/drawing/2014/main" id="{B02CDA60-37B0-4753-BE18-4DFCF879CDFE}"/>
                  </a:ext>
                </a:extLst>
              </p:cNvPr>
              <p:cNvSpPr/>
              <p:nvPr/>
            </p:nvSpPr>
            <p:spPr>
              <a:xfrm>
                <a:off x="5293125" y="3622547"/>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C</a:t>
                </a:r>
                <a:endParaRPr sz="1350">
                  <a:latin typeface="Oswald Light" pitchFamily="2" charset="0"/>
                  <a:cs typeface="+mn-ea"/>
                  <a:sym typeface="+mn-lt"/>
                </a:endParaRPr>
              </a:p>
            </p:txBody>
          </p:sp>
          <p:sp>
            <p:nvSpPr>
              <p:cNvPr id="29" name="Google Shape;430;p24">
                <a:extLst>
                  <a:ext uri="{FF2B5EF4-FFF2-40B4-BE49-F238E27FC236}">
                    <a16:creationId xmlns:a16="http://schemas.microsoft.com/office/drawing/2014/main" id="{12D8572A-95A8-4FD1-A6B5-004F18642F3B}"/>
                  </a:ext>
                </a:extLst>
              </p:cNvPr>
              <p:cNvSpPr/>
              <p:nvPr/>
            </p:nvSpPr>
            <p:spPr>
              <a:xfrm>
                <a:off x="4810445" y="3622547"/>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B</a:t>
                </a:r>
                <a:endParaRPr sz="1350">
                  <a:latin typeface="Oswald Light" pitchFamily="2" charset="0"/>
                  <a:cs typeface="+mn-ea"/>
                  <a:sym typeface="+mn-lt"/>
                </a:endParaRPr>
              </a:p>
            </p:txBody>
          </p:sp>
          <p:sp>
            <p:nvSpPr>
              <p:cNvPr id="30" name="Google Shape;431;p24">
                <a:extLst>
                  <a:ext uri="{FF2B5EF4-FFF2-40B4-BE49-F238E27FC236}">
                    <a16:creationId xmlns:a16="http://schemas.microsoft.com/office/drawing/2014/main" id="{E535D319-5D34-4BA9-B02F-6B459EFC8A2F}"/>
                  </a:ext>
                </a:extLst>
              </p:cNvPr>
              <p:cNvSpPr/>
              <p:nvPr/>
            </p:nvSpPr>
            <p:spPr>
              <a:xfrm>
                <a:off x="5775805" y="3622547"/>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D</a:t>
                </a:r>
                <a:endParaRPr sz="1350">
                  <a:latin typeface="Oswald Light" pitchFamily="2" charset="0"/>
                  <a:cs typeface="+mn-ea"/>
                  <a:sym typeface="+mn-lt"/>
                </a:endParaRPr>
              </a:p>
            </p:txBody>
          </p:sp>
          <p:sp>
            <p:nvSpPr>
              <p:cNvPr id="31" name="Google Shape;432;p24">
                <a:extLst>
                  <a:ext uri="{FF2B5EF4-FFF2-40B4-BE49-F238E27FC236}">
                    <a16:creationId xmlns:a16="http://schemas.microsoft.com/office/drawing/2014/main" id="{912A07D9-11F8-45BE-802A-71E58191D307}"/>
                  </a:ext>
                </a:extLst>
              </p:cNvPr>
              <p:cNvSpPr/>
              <p:nvPr/>
            </p:nvSpPr>
            <p:spPr>
              <a:xfrm>
                <a:off x="5293125" y="4129508"/>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A</a:t>
                </a:r>
                <a:endParaRPr sz="1350">
                  <a:latin typeface="Oswald Light" pitchFamily="2" charset="0"/>
                  <a:cs typeface="+mn-ea"/>
                  <a:sym typeface="+mn-lt"/>
                </a:endParaRPr>
              </a:p>
            </p:txBody>
          </p:sp>
          <p:sp>
            <p:nvSpPr>
              <p:cNvPr id="32" name="Google Shape;433;p24">
                <a:extLst>
                  <a:ext uri="{FF2B5EF4-FFF2-40B4-BE49-F238E27FC236}">
                    <a16:creationId xmlns:a16="http://schemas.microsoft.com/office/drawing/2014/main" id="{337A1D43-A105-4575-B11E-CF7BF9D34BFF}"/>
                  </a:ext>
                </a:extLst>
              </p:cNvPr>
              <p:cNvSpPr/>
              <p:nvPr/>
            </p:nvSpPr>
            <p:spPr>
              <a:xfrm>
                <a:off x="4810445" y="4129508"/>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C</a:t>
                </a:r>
                <a:endParaRPr sz="1350">
                  <a:latin typeface="Oswald Light" pitchFamily="2" charset="0"/>
                  <a:cs typeface="+mn-ea"/>
                  <a:sym typeface="+mn-lt"/>
                </a:endParaRPr>
              </a:p>
            </p:txBody>
          </p:sp>
          <p:sp>
            <p:nvSpPr>
              <p:cNvPr id="33" name="Google Shape;434;p24">
                <a:extLst>
                  <a:ext uri="{FF2B5EF4-FFF2-40B4-BE49-F238E27FC236}">
                    <a16:creationId xmlns:a16="http://schemas.microsoft.com/office/drawing/2014/main" id="{075BE3CD-9791-4D3A-B493-EA34C202E4D0}"/>
                  </a:ext>
                </a:extLst>
              </p:cNvPr>
              <p:cNvSpPr/>
              <p:nvPr/>
            </p:nvSpPr>
            <p:spPr>
              <a:xfrm>
                <a:off x="5775805" y="4129508"/>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B</a:t>
                </a:r>
                <a:endParaRPr sz="1350">
                  <a:latin typeface="Oswald Light" pitchFamily="2" charset="0"/>
                  <a:cs typeface="+mn-ea"/>
                  <a:sym typeface="+mn-lt"/>
                </a:endParaRPr>
              </a:p>
            </p:txBody>
          </p:sp>
          <p:sp>
            <p:nvSpPr>
              <p:cNvPr id="34" name="Google Shape;435;p24">
                <a:extLst>
                  <a:ext uri="{FF2B5EF4-FFF2-40B4-BE49-F238E27FC236}">
                    <a16:creationId xmlns:a16="http://schemas.microsoft.com/office/drawing/2014/main" id="{90B3B86C-B820-4BE2-AED9-CE437B7F0D56}"/>
                  </a:ext>
                </a:extLst>
              </p:cNvPr>
              <p:cNvSpPr/>
              <p:nvPr/>
            </p:nvSpPr>
            <p:spPr>
              <a:xfrm>
                <a:off x="4327765" y="4129508"/>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D</a:t>
                </a:r>
                <a:endParaRPr sz="1350">
                  <a:latin typeface="Oswald Light" pitchFamily="2" charset="0"/>
                  <a:cs typeface="+mn-ea"/>
                  <a:sym typeface="+mn-lt"/>
                </a:endParaRPr>
              </a:p>
            </p:txBody>
          </p:sp>
        </p:grpSp>
        <p:sp>
          <p:nvSpPr>
            <p:cNvPr id="26" name="Google Shape;447;p24">
              <a:extLst>
                <a:ext uri="{FF2B5EF4-FFF2-40B4-BE49-F238E27FC236}">
                  <a16:creationId xmlns:a16="http://schemas.microsoft.com/office/drawing/2014/main" id="{835921C6-DC9C-40DA-9D6F-25D731302BCE}"/>
                </a:ext>
              </a:extLst>
            </p:cNvPr>
            <p:cNvSpPr/>
            <p:nvPr/>
          </p:nvSpPr>
          <p:spPr>
            <a:xfrm>
              <a:off x="2750097" y="5180306"/>
              <a:ext cx="2433578" cy="409936"/>
            </a:xfrm>
            <a:prstGeom prst="rect">
              <a:avLst/>
            </a:prstGeom>
            <a:noFill/>
            <a:ln>
              <a:noFill/>
            </a:ln>
          </p:spPr>
          <p:txBody>
            <a:bodyPr spcFirstLastPara="1" wrap="square" lIns="68569" tIns="68569" rIns="68569" bIns="68569" anchor="ctr" anchorCtr="0">
              <a:noAutofit/>
            </a:bodyPr>
            <a:lstStyle/>
            <a:p>
              <a:pPr algn="ctr">
                <a:buClr>
                  <a:srgbClr val="D8D8D8"/>
                </a:buClr>
                <a:buSzPts val="1200"/>
              </a:pPr>
              <a:r>
                <a:rPr lang="en-US" sz="900">
                  <a:solidFill>
                    <a:srgbClr val="00FFFF"/>
                  </a:solidFill>
                  <a:latin typeface="Oswald Light" pitchFamily="2" charset="0"/>
                  <a:cs typeface="+mn-ea"/>
                  <a:sym typeface="+mn-lt"/>
                </a:rPr>
                <a:t>Original Data</a:t>
              </a:r>
              <a:endParaRPr lang="en-US" sz="1050">
                <a:solidFill>
                  <a:srgbClr val="00FFFF"/>
                </a:solidFill>
                <a:latin typeface="Oswald Light" pitchFamily="2" charset="0"/>
                <a:cs typeface="+mn-ea"/>
                <a:sym typeface="+mn-lt"/>
              </a:endParaRPr>
            </a:p>
          </p:txBody>
        </p:sp>
      </p:grpSp>
      <p:grpSp>
        <p:nvGrpSpPr>
          <p:cNvPr id="35" name="群組 34">
            <a:extLst>
              <a:ext uri="{FF2B5EF4-FFF2-40B4-BE49-F238E27FC236}">
                <a16:creationId xmlns:a16="http://schemas.microsoft.com/office/drawing/2014/main" id="{F3E25E67-72A2-4986-ABE9-C286DB5DCFFF}"/>
              </a:ext>
            </a:extLst>
          </p:cNvPr>
          <p:cNvGrpSpPr/>
          <p:nvPr/>
        </p:nvGrpSpPr>
        <p:grpSpPr>
          <a:xfrm>
            <a:off x="7269516" y="3977902"/>
            <a:ext cx="1345403" cy="761493"/>
            <a:chOff x="9725980" y="1758187"/>
            <a:chExt cx="2786007" cy="1576868"/>
          </a:xfrm>
        </p:grpSpPr>
        <p:pic>
          <p:nvPicPr>
            <p:cNvPr id="36" name="圖形 44">
              <a:extLst>
                <a:ext uri="{FF2B5EF4-FFF2-40B4-BE49-F238E27FC236}">
                  <a16:creationId xmlns:a16="http://schemas.microsoft.com/office/drawing/2014/main" id="{6FF2E2DC-2E4B-4621-AF67-7B63265E3C8D}"/>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9725980" y="1758187"/>
              <a:ext cx="2786007" cy="1576868"/>
            </a:xfrm>
            <a:prstGeom prst="rect">
              <a:avLst/>
            </a:prstGeom>
          </p:spPr>
        </p:pic>
        <p:sp>
          <p:nvSpPr>
            <p:cNvPr id="37" name="Google Shape;453;p24">
              <a:extLst>
                <a:ext uri="{FF2B5EF4-FFF2-40B4-BE49-F238E27FC236}">
                  <a16:creationId xmlns:a16="http://schemas.microsoft.com/office/drawing/2014/main" id="{A242DB51-E193-437B-80F1-DEA63DBD66A5}"/>
                </a:ext>
              </a:extLst>
            </p:cNvPr>
            <p:cNvSpPr/>
            <p:nvPr/>
          </p:nvSpPr>
          <p:spPr>
            <a:xfrm>
              <a:off x="10415735" y="2858884"/>
              <a:ext cx="1457100" cy="253500"/>
            </a:xfrm>
            <a:prstGeom prst="rect">
              <a:avLst/>
            </a:prstGeom>
            <a:noFill/>
            <a:ln>
              <a:noFill/>
            </a:ln>
          </p:spPr>
          <p:txBody>
            <a:bodyPr spcFirstLastPara="1" wrap="square" lIns="68569" tIns="68569" rIns="68569" bIns="68569" anchor="ctr" anchorCtr="0">
              <a:noAutofit/>
            </a:bodyPr>
            <a:lstStyle/>
            <a:p>
              <a:pPr algn="ctr">
                <a:buClr>
                  <a:srgbClr val="D8D8D8"/>
                </a:buClr>
                <a:buSzPts val="1200"/>
              </a:pPr>
              <a:r>
                <a:rPr lang="en-US" sz="900">
                  <a:solidFill>
                    <a:srgbClr val="00FFFF"/>
                  </a:solidFill>
                  <a:latin typeface="Oswald Light" pitchFamily="2" charset="0"/>
                  <a:cs typeface="+mn-ea"/>
                  <a:sym typeface="+mn-lt"/>
                </a:rPr>
                <a:t>SSD Pool</a:t>
              </a:r>
              <a:endParaRPr lang="en-US" sz="1050">
                <a:solidFill>
                  <a:srgbClr val="00FFFF"/>
                </a:solidFill>
                <a:latin typeface="Oswald Light" pitchFamily="2" charset="0"/>
                <a:cs typeface="+mn-ea"/>
                <a:sym typeface="+mn-lt"/>
              </a:endParaRPr>
            </a:p>
          </p:txBody>
        </p:sp>
        <p:pic>
          <p:nvPicPr>
            <p:cNvPr id="38" name="圖形 37">
              <a:extLst>
                <a:ext uri="{FF2B5EF4-FFF2-40B4-BE49-F238E27FC236}">
                  <a16:creationId xmlns:a16="http://schemas.microsoft.com/office/drawing/2014/main" id="{DFDDFB67-25A1-4869-A649-2A7A34D1ABA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040036" y="2014501"/>
              <a:ext cx="617065" cy="785355"/>
            </a:xfrm>
            <a:prstGeom prst="rect">
              <a:avLst/>
            </a:prstGeom>
          </p:spPr>
        </p:pic>
        <p:pic>
          <p:nvPicPr>
            <p:cNvPr id="39" name="圖形 38">
              <a:extLst>
                <a:ext uri="{FF2B5EF4-FFF2-40B4-BE49-F238E27FC236}">
                  <a16:creationId xmlns:a16="http://schemas.microsoft.com/office/drawing/2014/main" id="{894F30A5-F9A6-42CB-93FB-5989D24E100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817667" y="2014501"/>
              <a:ext cx="617065" cy="785355"/>
            </a:xfrm>
            <a:prstGeom prst="rect">
              <a:avLst/>
            </a:prstGeom>
          </p:spPr>
        </p:pic>
        <p:pic>
          <p:nvPicPr>
            <p:cNvPr id="40" name="圖形 39">
              <a:extLst>
                <a:ext uri="{FF2B5EF4-FFF2-40B4-BE49-F238E27FC236}">
                  <a16:creationId xmlns:a16="http://schemas.microsoft.com/office/drawing/2014/main" id="{4E1F6ED3-8A80-483B-A47F-A8898A56D73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1590669" y="2014501"/>
              <a:ext cx="617065" cy="785355"/>
            </a:xfrm>
            <a:prstGeom prst="rect">
              <a:avLst/>
            </a:prstGeom>
          </p:spPr>
        </p:pic>
      </p:grpSp>
      <p:grpSp>
        <p:nvGrpSpPr>
          <p:cNvPr id="41" name="群組 49">
            <a:extLst>
              <a:ext uri="{FF2B5EF4-FFF2-40B4-BE49-F238E27FC236}">
                <a16:creationId xmlns:a16="http://schemas.microsoft.com/office/drawing/2014/main" id="{F3C59377-00BD-4423-8A25-D3C0CD348115}"/>
              </a:ext>
            </a:extLst>
          </p:cNvPr>
          <p:cNvGrpSpPr/>
          <p:nvPr/>
        </p:nvGrpSpPr>
        <p:grpSpPr>
          <a:xfrm rot="5400000">
            <a:off x="2893306" y="3200845"/>
            <a:ext cx="862641" cy="672188"/>
            <a:chOff x="2641159" y="3469016"/>
            <a:chExt cx="1085362" cy="896250"/>
          </a:xfrm>
        </p:grpSpPr>
        <p:sp>
          <p:nvSpPr>
            <p:cNvPr id="42" name="Google Shape;455;p24">
              <a:extLst>
                <a:ext uri="{FF2B5EF4-FFF2-40B4-BE49-F238E27FC236}">
                  <a16:creationId xmlns:a16="http://schemas.microsoft.com/office/drawing/2014/main" id="{23A68C3D-3048-412C-A46D-DC92C4DDA415}"/>
                </a:ext>
              </a:extLst>
            </p:cNvPr>
            <p:cNvSpPr/>
            <p:nvPr/>
          </p:nvSpPr>
          <p:spPr>
            <a:xfrm>
              <a:off x="2641159" y="3469016"/>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sz="1050">
                <a:cs typeface="+mn-ea"/>
                <a:sym typeface="+mn-lt"/>
              </a:endParaRPr>
            </a:p>
          </p:txBody>
        </p:sp>
        <p:sp>
          <p:nvSpPr>
            <p:cNvPr id="43" name="Google Shape;456;p24">
              <a:extLst>
                <a:ext uri="{FF2B5EF4-FFF2-40B4-BE49-F238E27FC236}">
                  <a16:creationId xmlns:a16="http://schemas.microsoft.com/office/drawing/2014/main" id="{7E7CAFB3-F1B4-4F6E-8CB6-0FF66B57A259}"/>
                </a:ext>
              </a:extLst>
            </p:cNvPr>
            <p:cNvSpPr/>
            <p:nvPr/>
          </p:nvSpPr>
          <p:spPr>
            <a:xfrm>
              <a:off x="2641159" y="3790391"/>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sz="1050">
                <a:cs typeface="+mn-ea"/>
                <a:sym typeface="+mn-lt"/>
              </a:endParaRPr>
            </a:p>
          </p:txBody>
        </p:sp>
        <p:sp>
          <p:nvSpPr>
            <p:cNvPr id="44" name="Google Shape;457;p24">
              <a:extLst>
                <a:ext uri="{FF2B5EF4-FFF2-40B4-BE49-F238E27FC236}">
                  <a16:creationId xmlns:a16="http://schemas.microsoft.com/office/drawing/2014/main" id="{1A275510-ECB1-44F8-AD8E-7FC23C087668}"/>
                </a:ext>
              </a:extLst>
            </p:cNvPr>
            <p:cNvSpPr/>
            <p:nvPr/>
          </p:nvSpPr>
          <p:spPr>
            <a:xfrm>
              <a:off x="2641159" y="4111766"/>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sz="1050">
                <a:cs typeface="+mn-ea"/>
                <a:sym typeface="+mn-lt"/>
              </a:endParaRPr>
            </a:p>
          </p:txBody>
        </p:sp>
      </p:grpSp>
      <p:sp>
        <p:nvSpPr>
          <p:cNvPr id="50" name="Google Shape;461;p24">
            <a:extLst>
              <a:ext uri="{FF2B5EF4-FFF2-40B4-BE49-F238E27FC236}">
                <a16:creationId xmlns:a16="http://schemas.microsoft.com/office/drawing/2014/main" id="{9F492E3E-586A-4AB3-9E1E-D1B25FBDE089}"/>
              </a:ext>
            </a:extLst>
          </p:cNvPr>
          <p:cNvSpPr/>
          <p:nvPr/>
        </p:nvSpPr>
        <p:spPr>
          <a:xfrm>
            <a:off x="3698376" y="3600448"/>
            <a:ext cx="595572" cy="194396"/>
          </a:xfrm>
          <a:prstGeom prst="rect">
            <a:avLst/>
          </a:prstGeom>
          <a:noFill/>
          <a:ln>
            <a:noFill/>
          </a:ln>
          <a:effectLst>
            <a:outerShdw blurRad="215900" dist="38100" dir="2700000" algn="tl" rotWithShape="0">
              <a:prstClr val="black">
                <a:alpha val="74000"/>
              </a:prstClr>
            </a:outerShdw>
          </a:effectLst>
        </p:spPr>
        <p:txBody>
          <a:bodyPr spcFirstLastPara="1" wrap="square" lIns="68569" tIns="68569" rIns="68569" bIns="68569" anchor="ctr" anchorCtr="0">
            <a:noAutofit/>
          </a:bodyPr>
          <a:lstStyle/>
          <a:p>
            <a:pPr>
              <a:buClr>
                <a:srgbClr val="D8D8D8"/>
              </a:buClr>
              <a:buSzPts val="1200"/>
            </a:pPr>
            <a:r>
              <a:rPr lang="en-US" sz="900">
                <a:latin typeface="Oswald Light" pitchFamily="2" charset="0"/>
                <a:cs typeface="+mn-ea"/>
                <a:sym typeface="+mn-lt"/>
              </a:rPr>
              <a:t>Write</a:t>
            </a:r>
            <a:endParaRPr lang="en-US" sz="1050">
              <a:latin typeface="Oswald Light" pitchFamily="2" charset="0"/>
              <a:cs typeface="+mn-ea"/>
              <a:sym typeface="+mn-lt"/>
            </a:endParaRPr>
          </a:p>
        </p:txBody>
      </p:sp>
      <p:sp>
        <p:nvSpPr>
          <p:cNvPr id="51" name="Google Shape;460;p24">
            <a:extLst>
              <a:ext uri="{FF2B5EF4-FFF2-40B4-BE49-F238E27FC236}">
                <a16:creationId xmlns:a16="http://schemas.microsoft.com/office/drawing/2014/main" id="{E2032D9E-7439-40F4-A1F0-9782FBC0BC50}"/>
              </a:ext>
            </a:extLst>
          </p:cNvPr>
          <p:cNvSpPr/>
          <p:nvPr/>
        </p:nvSpPr>
        <p:spPr>
          <a:xfrm>
            <a:off x="6375962" y="4769358"/>
            <a:ext cx="2738667" cy="275348"/>
          </a:xfrm>
          <a:prstGeom prst="rect">
            <a:avLst/>
          </a:prstGeom>
          <a:noFill/>
          <a:ln>
            <a:noFill/>
          </a:ln>
        </p:spPr>
        <p:txBody>
          <a:bodyPr spcFirstLastPara="1" wrap="square" lIns="68569" tIns="68569" rIns="68569" bIns="68569" anchor="t" anchorCtr="0">
            <a:noAutofit/>
          </a:bodyPr>
          <a:lstStyle/>
          <a:p>
            <a:pPr algn="ctr">
              <a:buClr>
                <a:srgbClr val="D8D8D8"/>
              </a:buClr>
              <a:buSzPts val="1200"/>
            </a:pPr>
            <a:r>
              <a:rPr lang="en-US" sz="975">
                <a:latin typeface="Oswald Light" pitchFamily="2" charset="0"/>
                <a:cs typeface="+mn-ea"/>
                <a:sym typeface="+mn-lt"/>
              </a:rPr>
              <a:t>Write to SSDs as sequential as much as possible.</a:t>
            </a:r>
          </a:p>
        </p:txBody>
      </p:sp>
      <p:sp>
        <p:nvSpPr>
          <p:cNvPr id="52" name="Google Shape;459;p24">
            <a:extLst>
              <a:ext uri="{FF2B5EF4-FFF2-40B4-BE49-F238E27FC236}">
                <a16:creationId xmlns:a16="http://schemas.microsoft.com/office/drawing/2014/main" id="{473E2F7E-3B44-4FC5-B8C0-A378FA58AEA6}"/>
              </a:ext>
            </a:extLst>
          </p:cNvPr>
          <p:cNvSpPr/>
          <p:nvPr/>
        </p:nvSpPr>
        <p:spPr>
          <a:xfrm>
            <a:off x="3735340" y="4827391"/>
            <a:ext cx="1038668" cy="190125"/>
          </a:xfrm>
          <a:prstGeom prst="rect">
            <a:avLst/>
          </a:prstGeom>
          <a:noFill/>
          <a:ln>
            <a:noFill/>
          </a:ln>
        </p:spPr>
        <p:txBody>
          <a:bodyPr spcFirstLastPara="1" wrap="square" lIns="68569" tIns="68569" rIns="68569" bIns="68569" anchor="ctr" anchorCtr="0">
            <a:noAutofit/>
          </a:bodyPr>
          <a:lstStyle/>
          <a:p>
            <a:pPr>
              <a:buClr>
                <a:srgbClr val="D8D8D8"/>
              </a:buClr>
              <a:buSzPts val="1200"/>
            </a:pPr>
            <a:r>
              <a:rPr lang="en-US" sz="975">
                <a:latin typeface="Oswald Light" pitchFamily="2" charset="0"/>
                <a:cs typeface="+mn-ea"/>
                <a:sym typeface="+mn-lt"/>
              </a:rPr>
              <a:t>Compression</a:t>
            </a:r>
          </a:p>
        </p:txBody>
      </p:sp>
      <p:sp>
        <p:nvSpPr>
          <p:cNvPr id="53" name="Google Shape;458;p24">
            <a:extLst>
              <a:ext uri="{FF2B5EF4-FFF2-40B4-BE49-F238E27FC236}">
                <a16:creationId xmlns:a16="http://schemas.microsoft.com/office/drawing/2014/main" id="{1D93076F-B5CD-48F4-BBA9-23138847AF7E}"/>
              </a:ext>
            </a:extLst>
          </p:cNvPr>
          <p:cNvSpPr/>
          <p:nvPr/>
        </p:nvSpPr>
        <p:spPr>
          <a:xfrm>
            <a:off x="5311772" y="4826243"/>
            <a:ext cx="1099483" cy="161579"/>
          </a:xfrm>
          <a:prstGeom prst="rect">
            <a:avLst/>
          </a:prstGeom>
          <a:noFill/>
          <a:ln>
            <a:noFill/>
          </a:ln>
        </p:spPr>
        <p:txBody>
          <a:bodyPr spcFirstLastPara="1" wrap="square" lIns="68569" tIns="68569" rIns="68569" bIns="68569" anchor="ctr" anchorCtr="0">
            <a:noAutofit/>
          </a:bodyPr>
          <a:lstStyle/>
          <a:p>
            <a:pPr>
              <a:buClr>
                <a:srgbClr val="D8D8D8"/>
              </a:buClr>
              <a:buSzPts val="1200"/>
            </a:pPr>
            <a:r>
              <a:rPr lang="en-US" sz="975">
                <a:latin typeface="Oswald Light" pitchFamily="2" charset="0"/>
                <a:cs typeface="+mn-ea"/>
                <a:sym typeface="+mn-lt"/>
              </a:rPr>
              <a:t>Deduplication</a:t>
            </a:r>
          </a:p>
        </p:txBody>
      </p:sp>
      <p:grpSp>
        <p:nvGrpSpPr>
          <p:cNvPr id="55" name="群組 54">
            <a:extLst>
              <a:ext uri="{FF2B5EF4-FFF2-40B4-BE49-F238E27FC236}">
                <a16:creationId xmlns:a16="http://schemas.microsoft.com/office/drawing/2014/main" id="{6E4E9887-AE26-4F2E-A7CD-FC520DE690C5}"/>
              </a:ext>
            </a:extLst>
          </p:cNvPr>
          <p:cNvGrpSpPr/>
          <p:nvPr/>
        </p:nvGrpSpPr>
        <p:grpSpPr>
          <a:xfrm>
            <a:off x="3864238" y="4214297"/>
            <a:ext cx="3512864" cy="340875"/>
            <a:chOff x="5102577" y="5060423"/>
            <a:chExt cx="4683818" cy="454500"/>
          </a:xfrm>
        </p:grpSpPr>
        <p:sp>
          <p:nvSpPr>
            <p:cNvPr id="56" name="Google Shape;451;p24">
              <a:extLst>
                <a:ext uri="{FF2B5EF4-FFF2-40B4-BE49-F238E27FC236}">
                  <a16:creationId xmlns:a16="http://schemas.microsoft.com/office/drawing/2014/main" id="{EE9DB14F-5C16-441E-A983-6CBE1E21477D}"/>
                </a:ext>
              </a:extLst>
            </p:cNvPr>
            <p:cNvSpPr/>
            <p:nvPr/>
          </p:nvSpPr>
          <p:spPr>
            <a:xfrm>
              <a:off x="7114473"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lang="en-US" sz="1050">
                <a:cs typeface="+mn-ea"/>
                <a:sym typeface="+mn-lt"/>
              </a:endParaRPr>
            </a:p>
          </p:txBody>
        </p:sp>
        <p:sp>
          <p:nvSpPr>
            <p:cNvPr id="57" name="Google Shape;451;p24">
              <a:extLst>
                <a:ext uri="{FF2B5EF4-FFF2-40B4-BE49-F238E27FC236}">
                  <a16:creationId xmlns:a16="http://schemas.microsoft.com/office/drawing/2014/main" id="{5CA4425F-B621-457A-8A2D-1271A1534D53}"/>
                </a:ext>
              </a:extLst>
            </p:cNvPr>
            <p:cNvSpPr/>
            <p:nvPr/>
          </p:nvSpPr>
          <p:spPr>
            <a:xfrm>
              <a:off x="9206604"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lang="en-US" sz="1050">
                <a:cs typeface="+mn-ea"/>
                <a:sym typeface="+mn-lt"/>
              </a:endParaRPr>
            </a:p>
          </p:txBody>
        </p:sp>
        <p:sp>
          <p:nvSpPr>
            <p:cNvPr id="58" name="Google Shape;451;p24">
              <a:extLst>
                <a:ext uri="{FF2B5EF4-FFF2-40B4-BE49-F238E27FC236}">
                  <a16:creationId xmlns:a16="http://schemas.microsoft.com/office/drawing/2014/main" id="{0B818020-B201-49D1-ABC6-42E4C8AD8B1E}"/>
                </a:ext>
              </a:extLst>
            </p:cNvPr>
            <p:cNvSpPr/>
            <p:nvPr/>
          </p:nvSpPr>
          <p:spPr>
            <a:xfrm>
              <a:off x="5102577"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lang="en-US" sz="1050">
                <a:cs typeface="+mn-ea"/>
                <a:sym typeface="+mn-lt"/>
              </a:endParaRPr>
            </a:p>
          </p:txBody>
        </p:sp>
      </p:grpSp>
      <p:sp>
        <p:nvSpPr>
          <p:cNvPr id="59" name="Google Shape;449;p24">
            <a:extLst>
              <a:ext uri="{FF2B5EF4-FFF2-40B4-BE49-F238E27FC236}">
                <a16:creationId xmlns:a16="http://schemas.microsoft.com/office/drawing/2014/main" id="{CCA07573-BE7E-4210-AC85-68A50B5029B4}"/>
              </a:ext>
            </a:extLst>
          </p:cNvPr>
          <p:cNvSpPr/>
          <p:nvPr/>
        </p:nvSpPr>
        <p:spPr>
          <a:xfrm>
            <a:off x="4137737" y="4552582"/>
            <a:ext cx="1436802" cy="150933"/>
          </a:xfrm>
          <a:prstGeom prst="rect">
            <a:avLst/>
          </a:prstGeom>
          <a:noFill/>
          <a:ln>
            <a:noFill/>
          </a:ln>
        </p:spPr>
        <p:txBody>
          <a:bodyPr spcFirstLastPara="1" wrap="square" lIns="68569" tIns="68569" rIns="68569" bIns="68569" anchor="ctr" anchorCtr="0">
            <a:noAutofit/>
          </a:bodyPr>
          <a:lstStyle/>
          <a:p>
            <a:pPr algn="ctr">
              <a:buClr>
                <a:srgbClr val="D8D8D8"/>
              </a:buClr>
              <a:buSzPts val="1200"/>
            </a:pPr>
            <a:r>
              <a:rPr lang="en-US" sz="900">
                <a:solidFill>
                  <a:srgbClr val="00FFFF"/>
                </a:solidFill>
                <a:latin typeface="Oswald Light" pitchFamily="2" charset="0"/>
                <a:cs typeface="+mn-ea"/>
                <a:sym typeface="+mn-lt"/>
              </a:rPr>
              <a:t>Compressed Data</a:t>
            </a:r>
            <a:endParaRPr lang="en-US" sz="1050">
              <a:solidFill>
                <a:srgbClr val="00FFFF"/>
              </a:solidFill>
              <a:latin typeface="Oswald Light" pitchFamily="2" charset="0"/>
              <a:cs typeface="+mn-ea"/>
              <a:sym typeface="+mn-lt"/>
            </a:endParaRPr>
          </a:p>
        </p:txBody>
      </p:sp>
      <p:sp>
        <p:nvSpPr>
          <p:cNvPr id="60" name="Google Shape;442;p24">
            <a:extLst>
              <a:ext uri="{FF2B5EF4-FFF2-40B4-BE49-F238E27FC236}">
                <a16:creationId xmlns:a16="http://schemas.microsoft.com/office/drawing/2014/main" id="{2B8F21C5-35D3-4671-AE21-69D73C7CBE55}"/>
              </a:ext>
            </a:extLst>
          </p:cNvPr>
          <p:cNvSpPr/>
          <p:nvPr/>
        </p:nvSpPr>
        <p:spPr>
          <a:xfrm>
            <a:off x="4512237" y="4103819"/>
            <a:ext cx="135313" cy="196160"/>
          </a:xfrm>
          <a:prstGeom prst="rect">
            <a:avLst/>
          </a:prstGeom>
          <a:solidFill>
            <a:srgbClr val="00CCFF"/>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A</a:t>
            </a:r>
            <a:endParaRPr sz="1350">
              <a:latin typeface="Oswald Light" pitchFamily="2" charset="0"/>
              <a:cs typeface="+mn-ea"/>
              <a:sym typeface="+mn-lt"/>
            </a:endParaRPr>
          </a:p>
        </p:txBody>
      </p:sp>
      <p:sp>
        <p:nvSpPr>
          <p:cNvPr id="61" name="Google Shape;443;p24">
            <a:extLst>
              <a:ext uri="{FF2B5EF4-FFF2-40B4-BE49-F238E27FC236}">
                <a16:creationId xmlns:a16="http://schemas.microsoft.com/office/drawing/2014/main" id="{7288F7F0-05F2-4881-A1D3-67A36AA06CB7}"/>
              </a:ext>
            </a:extLst>
          </p:cNvPr>
          <p:cNvSpPr/>
          <p:nvPr/>
        </p:nvSpPr>
        <p:spPr>
          <a:xfrm>
            <a:off x="4860804" y="4103819"/>
            <a:ext cx="135313" cy="196160"/>
          </a:xfrm>
          <a:prstGeom prst="rect">
            <a:avLst/>
          </a:prstGeom>
          <a:solidFill>
            <a:srgbClr val="00FF99"/>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C</a:t>
            </a:r>
            <a:endParaRPr sz="1350">
              <a:latin typeface="Oswald Light" pitchFamily="2" charset="0"/>
              <a:cs typeface="+mn-ea"/>
              <a:sym typeface="+mn-lt"/>
            </a:endParaRPr>
          </a:p>
        </p:txBody>
      </p:sp>
      <p:sp>
        <p:nvSpPr>
          <p:cNvPr id="62" name="Google Shape;444;p24">
            <a:extLst>
              <a:ext uri="{FF2B5EF4-FFF2-40B4-BE49-F238E27FC236}">
                <a16:creationId xmlns:a16="http://schemas.microsoft.com/office/drawing/2014/main" id="{E47CCF98-D4F9-4A35-A917-8971B8083CC7}"/>
              </a:ext>
            </a:extLst>
          </p:cNvPr>
          <p:cNvSpPr/>
          <p:nvPr/>
        </p:nvSpPr>
        <p:spPr>
          <a:xfrm>
            <a:off x="4686520" y="4103819"/>
            <a:ext cx="135313" cy="196160"/>
          </a:xfrm>
          <a:prstGeom prst="rect">
            <a:avLst/>
          </a:prstGeom>
          <a:solidFill>
            <a:srgbClr val="FFD41D"/>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B</a:t>
            </a:r>
            <a:endParaRPr sz="1350">
              <a:latin typeface="Oswald Light" pitchFamily="2" charset="0"/>
              <a:cs typeface="+mn-ea"/>
              <a:sym typeface="+mn-lt"/>
            </a:endParaRPr>
          </a:p>
        </p:txBody>
      </p:sp>
      <p:sp>
        <p:nvSpPr>
          <p:cNvPr id="63" name="Google Shape;445;p24">
            <a:extLst>
              <a:ext uri="{FF2B5EF4-FFF2-40B4-BE49-F238E27FC236}">
                <a16:creationId xmlns:a16="http://schemas.microsoft.com/office/drawing/2014/main" id="{5AE9B2E0-7364-479B-B112-72380EE61265}"/>
              </a:ext>
            </a:extLst>
          </p:cNvPr>
          <p:cNvSpPr/>
          <p:nvPr/>
        </p:nvSpPr>
        <p:spPr>
          <a:xfrm>
            <a:off x="5035086" y="4103819"/>
            <a:ext cx="135313" cy="196160"/>
          </a:xfrm>
          <a:prstGeom prst="rect">
            <a:avLst/>
          </a:prstGeom>
          <a:solidFill>
            <a:srgbClr val="EB6100"/>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D</a:t>
            </a:r>
            <a:endParaRPr sz="1350">
              <a:latin typeface="Oswald Light" pitchFamily="2" charset="0"/>
              <a:cs typeface="+mn-ea"/>
              <a:sym typeface="+mn-lt"/>
            </a:endParaRPr>
          </a:p>
        </p:txBody>
      </p:sp>
      <p:sp>
        <p:nvSpPr>
          <p:cNvPr id="64" name="Google Shape;442;p24">
            <a:extLst>
              <a:ext uri="{FF2B5EF4-FFF2-40B4-BE49-F238E27FC236}">
                <a16:creationId xmlns:a16="http://schemas.microsoft.com/office/drawing/2014/main" id="{7C84B846-9693-4EF5-BF6B-B69E44F8F645}"/>
              </a:ext>
            </a:extLst>
          </p:cNvPr>
          <p:cNvSpPr/>
          <p:nvPr/>
        </p:nvSpPr>
        <p:spPr>
          <a:xfrm>
            <a:off x="4876606" y="4354519"/>
            <a:ext cx="135313" cy="196160"/>
          </a:xfrm>
          <a:prstGeom prst="rect">
            <a:avLst/>
          </a:prstGeom>
          <a:solidFill>
            <a:srgbClr val="00CCFF"/>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A</a:t>
            </a:r>
            <a:endParaRPr sz="1350">
              <a:latin typeface="Oswald Light" pitchFamily="2" charset="0"/>
              <a:cs typeface="+mn-ea"/>
              <a:sym typeface="+mn-lt"/>
            </a:endParaRPr>
          </a:p>
        </p:txBody>
      </p:sp>
      <p:sp>
        <p:nvSpPr>
          <p:cNvPr id="65" name="Google Shape;443;p24">
            <a:extLst>
              <a:ext uri="{FF2B5EF4-FFF2-40B4-BE49-F238E27FC236}">
                <a16:creationId xmlns:a16="http://schemas.microsoft.com/office/drawing/2014/main" id="{F01A9A03-CE81-41F9-878F-F0C196157510}"/>
              </a:ext>
            </a:extLst>
          </p:cNvPr>
          <p:cNvSpPr/>
          <p:nvPr/>
        </p:nvSpPr>
        <p:spPr>
          <a:xfrm>
            <a:off x="4695327" y="4361662"/>
            <a:ext cx="135313" cy="196160"/>
          </a:xfrm>
          <a:prstGeom prst="rect">
            <a:avLst/>
          </a:prstGeom>
          <a:solidFill>
            <a:srgbClr val="00FF99"/>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C</a:t>
            </a:r>
            <a:endParaRPr sz="1350">
              <a:latin typeface="Oswald Light" pitchFamily="2" charset="0"/>
              <a:cs typeface="+mn-ea"/>
              <a:sym typeface="+mn-lt"/>
            </a:endParaRPr>
          </a:p>
        </p:txBody>
      </p:sp>
      <p:sp>
        <p:nvSpPr>
          <p:cNvPr id="66" name="Google Shape;444;p24">
            <a:extLst>
              <a:ext uri="{FF2B5EF4-FFF2-40B4-BE49-F238E27FC236}">
                <a16:creationId xmlns:a16="http://schemas.microsoft.com/office/drawing/2014/main" id="{02045C6F-3850-47E0-BEBC-A74E5A1870E9}"/>
              </a:ext>
            </a:extLst>
          </p:cNvPr>
          <p:cNvSpPr/>
          <p:nvPr/>
        </p:nvSpPr>
        <p:spPr>
          <a:xfrm>
            <a:off x="5051051" y="4354519"/>
            <a:ext cx="135313" cy="196160"/>
          </a:xfrm>
          <a:prstGeom prst="rect">
            <a:avLst/>
          </a:prstGeom>
          <a:solidFill>
            <a:srgbClr val="FFD41D"/>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B</a:t>
            </a:r>
            <a:endParaRPr sz="1350">
              <a:latin typeface="Oswald Light" pitchFamily="2" charset="0"/>
              <a:cs typeface="+mn-ea"/>
              <a:sym typeface="+mn-lt"/>
            </a:endParaRPr>
          </a:p>
        </p:txBody>
      </p:sp>
      <p:sp>
        <p:nvSpPr>
          <p:cNvPr id="67" name="Google Shape;445;p24">
            <a:extLst>
              <a:ext uri="{FF2B5EF4-FFF2-40B4-BE49-F238E27FC236}">
                <a16:creationId xmlns:a16="http://schemas.microsoft.com/office/drawing/2014/main" id="{7FD82018-5F2F-4933-8212-081B85D26573}"/>
              </a:ext>
            </a:extLst>
          </p:cNvPr>
          <p:cNvSpPr/>
          <p:nvPr/>
        </p:nvSpPr>
        <p:spPr>
          <a:xfrm>
            <a:off x="4520851" y="4361663"/>
            <a:ext cx="135313" cy="196160"/>
          </a:xfrm>
          <a:prstGeom prst="rect">
            <a:avLst/>
          </a:prstGeom>
          <a:solidFill>
            <a:srgbClr val="EB6100"/>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D</a:t>
            </a:r>
            <a:endParaRPr sz="1350">
              <a:latin typeface="Oswald Light" pitchFamily="2" charset="0"/>
              <a:cs typeface="+mn-ea"/>
              <a:sym typeface="+mn-lt"/>
            </a:endParaRPr>
          </a:p>
        </p:txBody>
      </p:sp>
      <p:sp>
        <p:nvSpPr>
          <p:cNvPr id="78" name="矩形 77">
            <a:extLst>
              <a:ext uri="{FF2B5EF4-FFF2-40B4-BE49-F238E27FC236}">
                <a16:creationId xmlns:a16="http://schemas.microsoft.com/office/drawing/2014/main" id="{66D29779-B0EA-4211-967D-4C61B47B5CCE}"/>
              </a:ext>
            </a:extLst>
          </p:cNvPr>
          <p:cNvSpPr/>
          <p:nvPr/>
        </p:nvSpPr>
        <p:spPr>
          <a:xfrm>
            <a:off x="5186364" y="787883"/>
            <a:ext cx="4002554" cy="415498"/>
          </a:xfrm>
          <a:prstGeom prst="rect">
            <a:avLst/>
          </a:prstGeom>
          <a:noFill/>
        </p:spPr>
        <p:txBody>
          <a:bodyPr wrap="square" anchor="t">
            <a:spAutoFit/>
          </a:bodyPr>
          <a:lstStyle/>
          <a:p>
            <a:pPr algn="ctr"/>
            <a:r>
              <a:rPr lang="zh-TW" altLang="zh-TW" sz="2100" b="1">
                <a:solidFill>
                  <a:srgbClr val="FF6600"/>
                </a:solidFill>
                <a:latin typeface="Microsoft JhengHei"/>
                <a:ea typeface="Microsoft JhengHei"/>
              </a:rPr>
              <a:t>必須在資料寫入前減量才有用</a:t>
            </a:r>
            <a:endParaRPr lang="zh-TW" altLang="zh-TW" sz="2100" b="1">
              <a:solidFill>
                <a:srgbClr val="FF6600"/>
              </a:solidFill>
              <a:latin typeface="Microsoft JhengHei"/>
              <a:ea typeface="Microsoft JhengHei"/>
              <a:cs typeface="+mn-lt"/>
            </a:endParaRPr>
          </a:p>
        </p:txBody>
      </p:sp>
    </p:spTree>
    <p:extLst>
      <p:ext uri="{BB962C8B-B14F-4D97-AF65-F5344CB8AC3E}">
        <p14:creationId xmlns:p14="http://schemas.microsoft.com/office/powerpoint/2010/main" val="128131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88E7FCA-E71C-4B1C-A792-3B6F22075999}"/>
              </a:ext>
            </a:extLst>
          </p:cNvPr>
          <p:cNvSpPr>
            <a:spLocks noGrp="1"/>
          </p:cNvSpPr>
          <p:nvPr>
            <p:ph type="title"/>
          </p:nvPr>
        </p:nvSpPr>
        <p:spPr/>
        <p:txBody>
          <a:bodyPr>
            <a:noAutofit/>
          </a:bodyPr>
          <a:lstStyle/>
          <a:p>
            <a:pPr algn="ctr"/>
            <a:r>
              <a:rPr lang="zh-TW" altLang="zh-TW" sz="3150">
                <a:latin typeface="Microsoft JhengHei"/>
                <a:ea typeface="Microsoft JhengHei"/>
                <a:cs typeface="Calibri"/>
              </a:rPr>
              <a:t>儲存池</a:t>
            </a:r>
            <a:r>
              <a:rPr lang="ja-JP" altLang="en-US" sz="3150">
                <a:latin typeface="Microsoft JhengHei"/>
                <a:ea typeface="Microsoft JhengHei"/>
                <a:cs typeface="Calibri"/>
              </a:rPr>
              <a:t>超額配置</a:t>
            </a:r>
            <a:r>
              <a:rPr lang="en-US" altLang="ja-JP" sz="3150">
                <a:latin typeface="Microsoft JhengHei"/>
                <a:ea typeface="Microsoft JhengHei"/>
                <a:cs typeface="Calibri"/>
              </a:rPr>
              <a:t> (Over Provisioning)</a:t>
            </a:r>
            <a:br>
              <a:rPr lang="en-US" altLang="ja-JP" sz="2700">
                <a:latin typeface="Microsoft JhengHei"/>
                <a:ea typeface="Microsoft JhengHei"/>
                <a:cs typeface="Calibri"/>
              </a:rPr>
            </a:br>
            <a:r>
              <a:rPr lang="ja-JP" altLang="en-US" sz="2850">
                <a:latin typeface="Microsoft JhengHei"/>
                <a:ea typeface="Microsoft JhengHei"/>
                <a:cs typeface="Calibri"/>
              </a:rPr>
              <a:t>改善</a:t>
            </a:r>
            <a:r>
              <a:rPr lang="zh-TW" altLang="zh-TW" sz="2850">
                <a:latin typeface="Microsoft JhengHei"/>
                <a:ea typeface="Microsoft JhengHei"/>
                <a:cs typeface="Calibri"/>
              </a:rPr>
              <a:t>空間破碎化</a:t>
            </a:r>
            <a:r>
              <a:rPr lang="en-US" altLang="ja-JP" sz="2850">
                <a:latin typeface="Microsoft JhengHei"/>
                <a:ea typeface="Microsoft JhengHei"/>
                <a:cs typeface="Calibri"/>
              </a:rPr>
              <a:t>,</a:t>
            </a:r>
            <a:r>
              <a:rPr lang="ja-JP" altLang="en-US" sz="2850">
                <a:latin typeface="Microsoft JhengHei"/>
                <a:ea typeface="Microsoft JhengHei"/>
                <a:cs typeface="Calibri"/>
              </a:rPr>
              <a:t>優化系統的性能表現 </a:t>
            </a:r>
            <a:r>
              <a:rPr lang="en-US" altLang="ja-JP" sz="1800">
                <a:latin typeface="Microsoft JhengHei"/>
                <a:ea typeface="Microsoft JhengHei"/>
                <a:cs typeface="Calibri"/>
              </a:rPr>
              <a:t>(</a:t>
            </a:r>
            <a:r>
              <a:rPr lang="en-US" altLang="ja-JP" sz="1800">
                <a:latin typeface="Arial" panose="020B0604020202020204" pitchFamily="34" charset="0"/>
                <a:ea typeface="Microsoft JhengHei"/>
                <a:cs typeface="Arial" panose="020B0604020202020204" pitchFamily="34" charset="0"/>
              </a:rPr>
              <a:t>SSD</a:t>
            </a:r>
            <a:r>
              <a:rPr lang="ja-JP" altLang="en-US" sz="1800">
                <a:latin typeface="Microsoft JhengHei"/>
                <a:ea typeface="Microsoft JhengHei"/>
                <a:cs typeface="Calibri"/>
              </a:rPr>
              <a:t>對應小區塊讀寫情境</a:t>
            </a:r>
            <a:r>
              <a:rPr lang="en-US" altLang="ja-JP" sz="1800">
                <a:latin typeface="Microsoft JhengHei"/>
                <a:ea typeface="Microsoft JhengHei"/>
                <a:cs typeface="Calibri"/>
              </a:rPr>
              <a:t>)</a:t>
            </a:r>
            <a:endParaRPr lang="zh-TW" altLang="en-US" sz="1800"/>
          </a:p>
        </p:txBody>
      </p:sp>
      <p:pic>
        <p:nvPicPr>
          <p:cNvPr id="145" name="圖片 144" descr="一張含有 監視器, 螢幕, 食物 的圖片&#10;&#10;自動產生的描述">
            <a:extLst>
              <a:ext uri="{FF2B5EF4-FFF2-40B4-BE49-F238E27FC236}">
                <a16:creationId xmlns:a16="http://schemas.microsoft.com/office/drawing/2014/main" id="{05371B58-8FED-414F-9EC8-E3F41A618EB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1" t="-6683"/>
          <a:stretch/>
        </p:blipFill>
        <p:spPr>
          <a:xfrm flipH="1">
            <a:off x="4726397" y="2759002"/>
            <a:ext cx="3184515" cy="802458"/>
          </a:xfrm>
          <a:prstGeom prst="rect">
            <a:avLst/>
          </a:prstGeom>
          <a:effectLst>
            <a:outerShdw blurRad="50800" dist="38100" dir="2700000" algn="tl" rotWithShape="0">
              <a:prstClr val="black">
                <a:alpha val="40000"/>
              </a:prstClr>
            </a:outerShdw>
          </a:effectLst>
        </p:spPr>
      </p:pic>
      <p:pic>
        <p:nvPicPr>
          <p:cNvPr id="80" name="圖片 79" descr="一張含有 監視器, 螢幕, 食物 的圖片&#10;&#10;自動產生的描述">
            <a:extLst>
              <a:ext uri="{FF2B5EF4-FFF2-40B4-BE49-F238E27FC236}">
                <a16:creationId xmlns:a16="http://schemas.microsoft.com/office/drawing/2014/main" id="{34A418CB-ACC1-4BC5-B71F-9F0F3E4EC3D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289976" y="2762299"/>
            <a:ext cx="1102209" cy="680343"/>
          </a:xfrm>
          <a:prstGeom prst="rect">
            <a:avLst/>
          </a:prstGeom>
          <a:effectLst>
            <a:outerShdw blurRad="50800" dist="38100" dir="2700000" algn="tl" rotWithShape="0">
              <a:prstClr val="black">
                <a:alpha val="40000"/>
              </a:prstClr>
            </a:outerShdw>
          </a:effectLst>
        </p:spPr>
      </p:pic>
      <p:pic>
        <p:nvPicPr>
          <p:cNvPr id="11" name="圖片 10">
            <a:extLst>
              <a:ext uri="{FF2B5EF4-FFF2-40B4-BE49-F238E27FC236}">
                <a16:creationId xmlns:a16="http://schemas.microsoft.com/office/drawing/2014/main" id="{FE26623C-3903-4921-9E55-0308E5A16BFC}"/>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b="-168428"/>
          <a:stretch/>
        </p:blipFill>
        <p:spPr>
          <a:xfrm>
            <a:off x="2941484" y="2728205"/>
            <a:ext cx="1707108" cy="857893"/>
          </a:xfrm>
          <a:prstGeom prst="rect">
            <a:avLst/>
          </a:prstGeom>
          <a:effectLst>
            <a:outerShdw blurRad="50800" dist="38100" dir="2700000" algn="tl" rotWithShape="0">
              <a:prstClr val="black">
                <a:alpha val="40000"/>
              </a:prstClr>
            </a:outerShdw>
          </a:effectLst>
        </p:spPr>
      </p:pic>
      <p:pic>
        <p:nvPicPr>
          <p:cNvPr id="23" name="圖片 22">
            <a:extLst>
              <a:ext uri="{FF2B5EF4-FFF2-40B4-BE49-F238E27FC236}">
                <a16:creationId xmlns:a16="http://schemas.microsoft.com/office/drawing/2014/main" id="{D0D1ED54-CCB7-4C46-9273-7DECC852E3C8}"/>
              </a:ext>
            </a:extLst>
          </p:cNvPr>
          <p:cNvPicPr>
            <a:picLocks noChangeAspect="1"/>
          </p:cNvPicPr>
          <p:nvPr/>
        </p:nvPicPr>
        <p:blipFill>
          <a:blip r:embed="rId5">
            <a:extLst>
              <a:ext uri="{28A0092B-C50C-407E-A947-70E740481C1C}">
                <a14:useLocalDpi xmlns:a14="http://schemas.microsoft.com/office/drawing/2010/main"/>
              </a:ext>
            </a:extLst>
          </a:blip>
          <a:srcRect/>
          <a:stretch/>
        </p:blipFill>
        <p:spPr>
          <a:xfrm>
            <a:off x="1087687" y="1432170"/>
            <a:ext cx="3424055" cy="1048770"/>
          </a:xfrm>
          <a:prstGeom prst="rect">
            <a:avLst/>
          </a:prstGeom>
          <a:effectLst>
            <a:outerShdw blurRad="50800" dist="38100" dir="2700000" algn="tl" rotWithShape="0">
              <a:prstClr val="black">
                <a:alpha val="40000"/>
              </a:prstClr>
            </a:outerShdw>
          </a:effectLst>
        </p:spPr>
      </p:pic>
      <p:pic>
        <p:nvPicPr>
          <p:cNvPr id="25" name="圖片 24">
            <a:extLst>
              <a:ext uri="{FF2B5EF4-FFF2-40B4-BE49-F238E27FC236}">
                <a16:creationId xmlns:a16="http://schemas.microsoft.com/office/drawing/2014/main" id="{354CE30D-777A-4D67-9FEF-D117CB8A3620}"/>
              </a:ext>
            </a:extLst>
          </p:cNvPr>
          <p:cNvPicPr>
            <a:picLocks noChangeAspect="1"/>
          </p:cNvPicPr>
          <p:nvPr/>
        </p:nvPicPr>
        <p:blipFill>
          <a:blip r:embed="rId5">
            <a:extLst>
              <a:ext uri="{28A0092B-C50C-407E-A947-70E740481C1C}">
                <a14:useLocalDpi xmlns:a14="http://schemas.microsoft.com/office/drawing/2010/main"/>
              </a:ext>
            </a:extLst>
          </a:blip>
          <a:srcRect/>
          <a:stretch/>
        </p:blipFill>
        <p:spPr>
          <a:xfrm>
            <a:off x="1087687" y="3803953"/>
            <a:ext cx="3424055" cy="1052393"/>
          </a:xfrm>
          <a:prstGeom prst="rect">
            <a:avLst/>
          </a:prstGeom>
          <a:effectLst>
            <a:outerShdw blurRad="50800" dist="38100" dir="2700000" algn="tl" rotWithShape="0">
              <a:prstClr val="black">
                <a:alpha val="40000"/>
              </a:prstClr>
            </a:outerShdw>
          </a:effectLst>
        </p:spPr>
      </p:pic>
      <p:sp>
        <p:nvSpPr>
          <p:cNvPr id="43" name="文字方塊 42">
            <a:extLst>
              <a:ext uri="{FF2B5EF4-FFF2-40B4-BE49-F238E27FC236}">
                <a16:creationId xmlns:a16="http://schemas.microsoft.com/office/drawing/2014/main" id="{F0AFFEF1-3A30-4447-82B2-929672E58281}"/>
              </a:ext>
            </a:extLst>
          </p:cNvPr>
          <p:cNvSpPr txBox="1"/>
          <p:nvPr/>
        </p:nvSpPr>
        <p:spPr>
          <a:xfrm>
            <a:off x="2228244" y="2197700"/>
            <a:ext cx="1122423" cy="253916"/>
          </a:xfrm>
          <a:prstGeom prst="rect">
            <a:avLst/>
          </a:prstGeom>
          <a:noFill/>
        </p:spPr>
        <p:txBody>
          <a:bodyPr wrap="none" rtlCol="0">
            <a:spAutoFit/>
          </a:bodyPr>
          <a:lstStyle/>
          <a:p>
            <a:pPr algn="ctr"/>
            <a:r>
              <a:rPr kumimoji="1" lang="en-US" altLang="zh-TW" sz="1050">
                <a:solidFill>
                  <a:schemeClr val="bg1"/>
                </a:solidFill>
                <a:latin typeface="Arial" panose="020B0604020202020204" pitchFamily="34" charset="0"/>
                <a:cs typeface="Arial" panose="020B0604020202020204" pitchFamily="34" charset="0"/>
              </a:rPr>
              <a:t>Pool free space</a:t>
            </a:r>
            <a:endParaRPr kumimoji="1" lang="zh-TW" altLang="en-US" sz="1050">
              <a:solidFill>
                <a:schemeClr val="bg1"/>
              </a:solidFill>
              <a:latin typeface="Arial" panose="020B0604020202020204" pitchFamily="34" charset="0"/>
              <a:cs typeface="Arial" panose="020B0604020202020204" pitchFamily="34" charset="0"/>
            </a:endParaRPr>
          </a:p>
        </p:txBody>
      </p:sp>
      <p:sp>
        <p:nvSpPr>
          <p:cNvPr id="63" name="文字方塊 62">
            <a:extLst>
              <a:ext uri="{FF2B5EF4-FFF2-40B4-BE49-F238E27FC236}">
                <a16:creationId xmlns:a16="http://schemas.microsoft.com/office/drawing/2014/main" id="{0558B8A7-B560-4DE9-B5DD-3D9DF28F1E82}"/>
              </a:ext>
            </a:extLst>
          </p:cNvPr>
          <p:cNvSpPr txBox="1"/>
          <p:nvPr/>
        </p:nvSpPr>
        <p:spPr>
          <a:xfrm>
            <a:off x="2232320" y="4614395"/>
            <a:ext cx="1122423" cy="253916"/>
          </a:xfrm>
          <a:prstGeom prst="rect">
            <a:avLst/>
          </a:prstGeom>
          <a:noFill/>
        </p:spPr>
        <p:txBody>
          <a:bodyPr wrap="none" rtlCol="0">
            <a:spAutoFit/>
          </a:bodyPr>
          <a:lstStyle/>
          <a:p>
            <a:pPr algn="ctr"/>
            <a:r>
              <a:rPr kumimoji="1" lang="en-US" altLang="zh-TW" sz="1050">
                <a:solidFill>
                  <a:schemeClr val="bg1"/>
                </a:solidFill>
                <a:latin typeface="Arial" panose="020B0604020202020204" pitchFamily="34" charset="0"/>
                <a:cs typeface="Arial" panose="020B0604020202020204" pitchFamily="34" charset="0"/>
              </a:rPr>
              <a:t>Pool free space</a:t>
            </a:r>
            <a:endParaRPr kumimoji="1" lang="zh-TW" altLang="en-US" sz="1050">
              <a:solidFill>
                <a:schemeClr val="bg1"/>
              </a:solidFill>
              <a:latin typeface="Arial" panose="020B0604020202020204" pitchFamily="34" charset="0"/>
              <a:cs typeface="Arial" panose="020B0604020202020204" pitchFamily="34" charset="0"/>
            </a:endParaRPr>
          </a:p>
        </p:txBody>
      </p:sp>
      <p:sp>
        <p:nvSpPr>
          <p:cNvPr id="93" name="矩形: 圓角 92">
            <a:extLst>
              <a:ext uri="{FF2B5EF4-FFF2-40B4-BE49-F238E27FC236}">
                <a16:creationId xmlns:a16="http://schemas.microsoft.com/office/drawing/2014/main" id="{DB424E8D-F12C-4C5D-8002-769D56BABFBC}"/>
              </a:ext>
            </a:extLst>
          </p:cNvPr>
          <p:cNvSpPr/>
          <p:nvPr/>
        </p:nvSpPr>
        <p:spPr>
          <a:xfrm>
            <a:off x="1757814" y="3311594"/>
            <a:ext cx="2444909" cy="407735"/>
          </a:xfrm>
          <a:prstGeom prst="roundRect">
            <a:avLst>
              <a:gd name="adj" fmla="val 5784"/>
            </a:avLst>
          </a:prstGeom>
          <a:solidFill>
            <a:srgbClr val="3B599F"/>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95" name="文字方塊 94">
            <a:extLst>
              <a:ext uri="{FF2B5EF4-FFF2-40B4-BE49-F238E27FC236}">
                <a16:creationId xmlns:a16="http://schemas.microsoft.com/office/drawing/2014/main" id="{8E4B5E39-2110-4914-9774-B34821F81DF2}"/>
              </a:ext>
            </a:extLst>
          </p:cNvPr>
          <p:cNvSpPr txBox="1"/>
          <p:nvPr/>
        </p:nvSpPr>
        <p:spPr>
          <a:xfrm>
            <a:off x="1790505" y="3345601"/>
            <a:ext cx="2378801" cy="346249"/>
          </a:xfrm>
          <a:prstGeom prst="rect">
            <a:avLst/>
          </a:prstGeom>
          <a:noFill/>
        </p:spPr>
        <p:txBody>
          <a:bodyPr wrap="square" lIns="68580" tIns="34290" rIns="68580" bIns="34290" rtlCol="0" anchor="t">
            <a:spAutoFit/>
          </a:bodyPr>
          <a:lstStyle/>
          <a:p>
            <a:r>
              <a:rPr kumimoji="1" lang="en-US" sz="900">
                <a:solidFill>
                  <a:srgbClr val="EDE753"/>
                </a:solidFill>
                <a:latin typeface="Arial"/>
                <a:ea typeface="新細明體"/>
                <a:cs typeface="Arial"/>
              </a:rPr>
              <a:t>1. Move </a:t>
            </a:r>
            <a:r>
              <a:rPr kumimoji="1" lang="en-US" sz="900">
                <a:solidFill>
                  <a:srgbClr val="ABE9FF"/>
                </a:solidFill>
                <a:latin typeface="Arial"/>
                <a:ea typeface="新細明體"/>
                <a:cs typeface="Arial"/>
              </a:rPr>
              <a:t>Data C</a:t>
            </a:r>
            <a:r>
              <a:rPr kumimoji="1" lang="en-US" sz="900">
                <a:solidFill>
                  <a:srgbClr val="EDE753"/>
                </a:solidFill>
                <a:latin typeface="Arial"/>
                <a:ea typeface="新細明體"/>
                <a:cs typeface="Arial"/>
              </a:rPr>
              <a:t>, Move </a:t>
            </a:r>
            <a:r>
              <a:rPr kumimoji="1" lang="en-US" sz="900">
                <a:solidFill>
                  <a:srgbClr val="ABE9FF"/>
                </a:solidFill>
                <a:latin typeface="Arial"/>
                <a:ea typeface="新細明體"/>
                <a:cs typeface="Arial"/>
              </a:rPr>
              <a:t>Data B</a:t>
            </a:r>
            <a:r>
              <a:rPr kumimoji="1" lang="en-US" sz="900">
                <a:solidFill>
                  <a:srgbClr val="EDE753"/>
                </a:solidFill>
                <a:latin typeface="Arial"/>
                <a:ea typeface="新細明體"/>
                <a:cs typeface="Arial"/>
              </a:rPr>
              <a:t>, then </a:t>
            </a:r>
            <a:r>
              <a:rPr kumimoji="1" lang="en-US" sz="900">
                <a:solidFill>
                  <a:srgbClr val="ABE9FF"/>
                </a:solidFill>
                <a:latin typeface="Arial"/>
                <a:ea typeface="新細明體"/>
                <a:cs typeface="Arial"/>
              </a:rPr>
              <a:t>Data A </a:t>
            </a:r>
            <a:endParaRPr kumimoji="1" lang="zh-TW" altLang="en-US" sz="900">
              <a:solidFill>
                <a:srgbClr val="ABE9FF"/>
              </a:solidFill>
              <a:latin typeface="Arial" panose="020B0604020202020204" pitchFamily="34" charset="0"/>
              <a:ea typeface="新細明體"/>
              <a:cs typeface="Arial" panose="020B0604020202020204" pitchFamily="34" charset="0"/>
            </a:endParaRPr>
          </a:p>
          <a:p>
            <a:r>
              <a:rPr kumimoji="1" lang="en-US" sz="900">
                <a:solidFill>
                  <a:srgbClr val="EDE753"/>
                </a:solidFill>
                <a:latin typeface="Arial"/>
                <a:ea typeface="新細明體"/>
                <a:cs typeface="Arial"/>
              </a:rPr>
              <a:t>2. </a:t>
            </a:r>
            <a:r>
              <a:rPr kumimoji="1" lang="en-US" altLang="zh-TW" sz="900">
                <a:solidFill>
                  <a:srgbClr val="EDE753"/>
                </a:solidFill>
                <a:latin typeface="Arial"/>
                <a:ea typeface="新細明體"/>
                <a:cs typeface="Arial"/>
              </a:rPr>
              <a:t>Free the space for</a:t>
            </a:r>
            <a:r>
              <a:rPr kumimoji="1" lang="zh-TW" altLang="en-US" sz="900">
                <a:solidFill>
                  <a:srgbClr val="EDE753"/>
                </a:solidFill>
                <a:latin typeface="Arial"/>
                <a:ea typeface="新細明體"/>
                <a:cs typeface="Arial"/>
              </a:rPr>
              <a:t> </a:t>
            </a:r>
            <a:r>
              <a:rPr kumimoji="1" lang="en-US" sz="900">
                <a:solidFill>
                  <a:srgbClr val="EDE753"/>
                </a:solidFill>
                <a:latin typeface="Arial"/>
                <a:ea typeface="新細明體"/>
                <a:cs typeface="Arial"/>
              </a:rPr>
              <a:t>writing </a:t>
            </a:r>
            <a:r>
              <a:rPr kumimoji="1" lang="en-US" altLang="zh-TW" sz="900">
                <a:solidFill>
                  <a:srgbClr val="ABE9FF"/>
                </a:solidFill>
                <a:latin typeface="Arial"/>
                <a:ea typeface="新細明體"/>
                <a:cs typeface="Arial"/>
              </a:rPr>
              <a:t>Data E</a:t>
            </a:r>
            <a:endParaRPr lang="en-US" altLang="zh-TW" sz="900">
              <a:solidFill>
                <a:srgbClr val="EDE753"/>
              </a:solidFill>
              <a:latin typeface="Arial" panose="020B0604020202020204" pitchFamily="34" charset="0"/>
              <a:ea typeface="新細明體"/>
              <a:cs typeface="Arial" panose="020B0604020202020204" pitchFamily="34" charset="0"/>
            </a:endParaRPr>
          </a:p>
        </p:txBody>
      </p:sp>
      <p:sp>
        <p:nvSpPr>
          <p:cNvPr id="13" name="文字方塊 12">
            <a:extLst>
              <a:ext uri="{FF2B5EF4-FFF2-40B4-BE49-F238E27FC236}">
                <a16:creationId xmlns:a16="http://schemas.microsoft.com/office/drawing/2014/main" id="{EDCD4C0E-5D6D-4A0B-915F-12FB647160C8}"/>
              </a:ext>
            </a:extLst>
          </p:cNvPr>
          <p:cNvSpPr txBox="1"/>
          <p:nvPr/>
        </p:nvSpPr>
        <p:spPr>
          <a:xfrm>
            <a:off x="236483" y="1460662"/>
            <a:ext cx="724878" cy="441659"/>
          </a:xfrm>
          <a:prstGeom prst="rect">
            <a:avLst/>
          </a:prstGeom>
          <a:noFill/>
        </p:spPr>
        <p:txBody>
          <a:bodyPr wrap="none" rtlCol="0">
            <a:spAutoFit/>
          </a:bodyPr>
          <a:lstStyle/>
          <a:p>
            <a:pPr>
              <a:lnSpc>
                <a:spcPct val="150000"/>
              </a:lnSpc>
              <a:buClr>
                <a:schemeClr val="tx1"/>
              </a:buClr>
              <a:buSzPct val="90000"/>
            </a:pPr>
            <a:r>
              <a:rPr kumimoji="1" lang="zh-TW" altLang="en-US" sz="1725" b="1">
                <a:solidFill>
                  <a:schemeClr val="tx1">
                    <a:lumMod val="85000"/>
                    <a:lumOff val="15000"/>
                  </a:schemeClr>
                </a:solidFill>
                <a:latin typeface="微軟正黑體" panose="020B0604030504040204" pitchFamily="34" charset="-120"/>
                <a:ea typeface="微軟正黑體" panose="020B0604030504040204" pitchFamily="34" charset="-120"/>
              </a:rPr>
              <a:t>無</a:t>
            </a:r>
            <a:r>
              <a:rPr kumimoji="1" lang="en-US" altLang="zh-TW" sz="1725"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rPr>
              <a:t>OP</a:t>
            </a:r>
            <a:endParaRPr kumimoji="1" lang="zh-TW" altLang="en-US" sz="1725"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4" name="矩形: 圓角 13">
            <a:extLst>
              <a:ext uri="{FF2B5EF4-FFF2-40B4-BE49-F238E27FC236}">
                <a16:creationId xmlns:a16="http://schemas.microsoft.com/office/drawing/2014/main" id="{376C7798-D4B6-4FAB-A6F1-D7CE637AD896}"/>
              </a:ext>
            </a:extLst>
          </p:cNvPr>
          <p:cNvSpPr/>
          <p:nvPr/>
        </p:nvSpPr>
        <p:spPr>
          <a:xfrm>
            <a:off x="185964" y="1496628"/>
            <a:ext cx="750157" cy="416318"/>
          </a:xfrm>
          <a:prstGeom prst="roundRect">
            <a:avLst>
              <a:gd name="adj" fmla="val 7114"/>
            </a:avLst>
          </a:prstGeom>
          <a:noFill/>
          <a:ln w="19050">
            <a:solidFill>
              <a:schemeClr val="tx1">
                <a:lumMod val="85000"/>
                <a:lumOff val="1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16" name="矩形: 圓角 15">
            <a:extLst>
              <a:ext uri="{FF2B5EF4-FFF2-40B4-BE49-F238E27FC236}">
                <a16:creationId xmlns:a16="http://schemas.microsoft.com/office/drawing/2014/main" id="{61287CDB-6258-458D-B362-FD6248140A02}"/>
              </a:ext>
            </a:extLst>
          </p:cNvPr>
          <p:cNvSpPr/>
          <p:nvPr/>
        </p:nvSpPr>
        <p:spPr>
          <a:xfrm>
            <a:off x="1867247" y="3955653"/>
            <a:ext cx="557836" cy="522657"/>
          </a:xfrm>
          <a:prstGeom prst="roundRect">
            <a:avLst>
              <a:gd name="adj" fmla="val 0"/>
            </a:avLst>
          </a:prstGeom>
          <a:solidFill>
            <a:schemeClr val="bg1"/>
          </a:solidFill>
          <a:ln w="28575">
            <a:solidFill>
              <a:srgbClr val="FF00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7" name="文字方塊 16">
            <a:extLst>
              <a:ext uri="{FF2B5EF4-FFF2-40B4-BE49-F238E27FC236}">
                <a16:creationId xmlns:a16="http://schemas.microsoft.com/office/drawing/2014/main" id="{D8447FAC-5FC1-438F-9A4B-E2C7DC033AF9}"/>
              </a:ext>
            </a:extLst>
          </p:cNvPr>
          <p:cNvSpPr txBox="1"/>
          <p:nvPr/>
        </p:nvSpPr>
        <p:spPr>
          <a:xfrm>
            <a:off x="1954011" y="3963066"/>
            <a:ext cx="374536" cy="507831"/>
          </a:xfrm>
          <a:prstGeom prst="rect">
            <a:avLst/>
          </a:prstGeom>
          <a:noFill/>
        </p:spPr>
        <p:txBody>
          <a:bodyPr wrap="square">
            <a:spAutoFit/>
          </a:bodyPr>
          <a:lstStyle/>
          <a:p>
            <a:pPr algn="ctr" defTabSz="996877">
              <a:defRPr/>
            </a:pPr>
            <a:r>
              <a:rPr lang="en-US" altLang="zh-TW" sz="2700">
                <a:solidFill>
                  <a:srgbClr val="1977D5"/>
                </a:solidFill>
                <a:latin typeface="Arial" panose="020B0604020202020204" pitchFamily="34" charset="0"/>
                <a:cs typeface="Arial" panose="020B0604020202020204" pitchFamily="34" charset="0"/>
              </a:rPr>
              <a:t>A</a:t>
            </a:r>
          </a:p>
        </p:txBody>
      </p:sp>
      <p:sp>
        <p:nvSpPr>
          <p:cNvPr id="18" name="矩形: 圓角 17">
            <a:extLst>
              <a:ext uri="{FF2B5EF4-FFF2-40B4-BE49-F238E27FC236}">
                <a16:creationId xmlns:a16="http://schemas.microsoft.com/office/drawing/2014/main" id="{9DEBD837-F1EB-492B-B4EB-CFD5F30B7A5F}"/>
              </a:ext>
            </a:extLst>
          </p:cNvPr>
          <p:cNvSpPr/>
          <p:nvPr/>
        </p:nvSpPr>
        <p:spPr>
          <a:xfrm>
            <a:off x="2511623" y="3955653"/>
            <a:ext cx="374535" cy="522657"/>
          </a:xfrm>
          <a:prstGeom prst="roundRect">
            <a:avLst>
              <a:gd name="adj" fmla="val 0"/>
            </a:avLst>
          </a:prstGeom>
          <a:solidFill>
            <a:schemeClr val="bg1"/>
          </a:solidFill>
          <a:ln w="28575">
            <a:solidFill>
              <a:srgbClr val="FF00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9" name="文字方塊 18">
            <a:extLst>
              <a:ext uri="{FF2B5EF4-FFF2-40B4-BE49-F238E27FC236}">
                <a16:creationId xmlns:a16="http://schemas.microsoft.com/office/drawing/2014/main" id="{EADC30D1-EE91-4657-906A-69AD8E67E9C0}"/>
              </a:ext>
            </a:extLst>
          </p:cNvPr>
          <p:cNvSpPr txBox="1"/>
          <p:nvPr/>
        </p:nvSpPr>
        <p:spPr>
          <a:xfrm>
            <a:off x="2461669" y="3951524"/>
            <a:ext cx="441973" cy="530915"/>
          </a:xfrm>
          <a:prstGeom prst="rect">
            <a:avLst/>
          </a:prstGeom>
          <a:noFill/>
        </p:spPr>
        <p:txBody>
          <a:bodyPr wrap="square">
            <a:spAutoFit/>
          </a:bodyPr>
          <a:lstStyle/>
          <a:p>
            <a:pPr algn="ctr" defTabSz="996877">
              <a:defRPr/>
            </a:pPr>
            <a:r>
              <a:rPr lang="en-US" altLang="zh-TW" sz="2850">
                <a:solidFill>
                  <a:srgbClr val="1977D5"/>
                </a:solidFill>
                <a:latin typeface="Arial" panose="020B0604020202020204" pitchFamily="34" charset="0"/>
                <a:cs typeface="Arial" panose="020B0604020202020204" pitchFamily="34" charset="0"/>
              </a:rPr>
              <a:t>B</a:t>
            </a:r>
          </a:p>
        </p:txBody>
      </p:sp>
      <p:sp>
        <p:nvSpPr>
          <p:cNvPr id="20" name="矩形: 圓角 19">
            <a:extLst>
              <a:ext uri="{FF2B5EF4-FFF2-40B4-BE49-F238E27FC236}">
                <a16:creationId xmlns:a16="http://schemas.microsoft.com/office/drawing/2014/main" id="{BE44AB2E-3C7F-480F-93AE-C6317BE3B295}"/>
              </a:ext>
            </a:extLst>
          </p:cNvPr>
          <p:cNvSpPr/>
          <p:nvPr/>
        </p:nvSpPr>
        <p:spPr>
          <a:xfrm>
            <a:off x="2979743" y="3955653"/>
            <a:ext cx="751420" cy="522657"/>
          </a:xfrm>
          <a:prstGeom prst="roundRect">
            <a:avLst>
              <a:gd name="adj" fmla="val 0"/>
            </a:avLst>
          </a:prstGeom>
          <a:solidFill>
            <a:schemeClr val="bg1"/>
          </a:solidFill>
          <a:ln w="28575">
            <a:solidFill>
              <a:srgbClr val="FF00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21" name="文字方塊 20">
            <a:extLst>
              <a:ext uri="{FF2B5EF4-FFF2-40B4-BE49-F238E27FC236}">
                <a16:creationId xmlns:a16="http://schemas.microsoft.com/office/drawing/2014/main" id="{B3764C41-805E-4B46-9963-2E71575EF0EC}"/>
              </a:ext>
            </a:extLst>
          </p:cNvPr>
          <p:cNvSpPr txBox="1"/>
          <p:nvPr/>
        </p:nvSpPr>
        <p:spPr>
          <a:xfrm>
            <a:off x="3118779" y="3951524"/>
            <a:ext cx="468187" cy="530915"/>
          </a:xfrm>
          <a:prstGeom prst="rect">
            <a:avLst/>
          </a:prstGeom>
          <a:noFill/>
        </p:spPr>
        <p:txBody>
          <a:bodyPr wrap="square">
            <a:spAutoFit/>
          </a:bodyPr>
          <a:lstStyle/>
          <a:p>
            <a:pPr algn="ctr" defTabSz="996877">
              <a:defRPr/>
            </a:pPr>
            <a:r>
              <a:rPr lang="en-US" altLang="zh-TW" sz="2850">
                <a:solidFill>
                  <a:srgbClr val="1977D5"/>
                </a:solidFill>
                <a:latin typeface="Arial" panose="020B0604020202020204" pitchFamily="34" charset="0"/>
                <a:cs typeface="Arial" panose="020B0604020202020204" pitchFamily="34" charset="0"/>
              </a:rPr>
              <a:t>C</a:t>
            </a:r>
          </a:p>
        </p:txBody>
      </p:sp>
      <p:sp>
        <p:nvSpPr>
          <p:cNvPr id="22" name="矩形: 圓角 21">
            <a:extLst>
              <a:ext uri="{FF2B5EF4-FFF2-40B4-BE49-F238E27FC236}">
                <a16:creationId xmlns:a16="http://schemas.microsoft.com/office/drawing/2014/main" id="{4B22BAB5-8E5A-436C-BAF4-1E96DC53F4BF}"/>
              </a:ext>
            </a:extLst>
          </p:cNvPr>
          <p:cNvSpPr/>
          <p:nvPr/>
        </p:nvSpPr>
        <p:spPr>
          <a:xfrm>
            <a:off x="3792096" y="3955653"/>
            <a:ext cx="613322" cy="522657"/>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24" name="文字方塊 23">
            <a:extLst>
              <a:ext uri="{FF2B5EF4-FFF2-40B4-BE49-F238E27FC236}">
                <a16:creationId xmlns:a16="http://schemas.microsoft.com/office/drawing/2014/main" id="{25CC186C-F2CD-456A-84DD-694DED4A7B01}"/>
              </a:ext>
            </a:extLst>
          </p:cNvPr>
          <p:cNvSpPr txBox="1"/>
          <p:nvPr/>
        </p:nvSpPr>
        <p:spPr>
          <a:xfrm>
            <a:off x="3838002" y="3951524"/>
            <a:ext cx="468187" cy="530915"/>
          </a:xfrm>
          <a:prstGeom prst="rect">
            <a:avLst/>
          </a:prstGeom>
          <a:noFill/>
        </p:spPr>
        <p:txBody>
          <a:bodyPr wrap="square">
            <a:spAutoFit/>
          </a:bodyPr>
          <a:lstStyle/>
          <a:p>
            <a:pPr algn="ctr" defTabSz="996877">
              <a:defRPr/>
            </a:pPr>
            <a:r>
              <a:rPr lang="en-US" altLang="zh-TW" sz="2850">
                <a:solidFill>
                  <a:srgbClr val="1977D5"/>
                </a:solidFill>
                <a:latin typeface="Arial" panose="020B0604020202020204" pitchFamily="34" charset="0"/>
                <a:cs typeface="Arial" panose="020B0604020202020204" pitchFamily="34" charset="0"/>
              </a:rPr>
              <a:t>D</a:t>
            </a:r>
          </a:p>
        </p:txBody>
      </p:sp>
      <p:sp>
        <p:nvSpPr>
          <p:cNvPr id="36" name="矩形: 圓角 35">
            <a:extLst>
              <a:ext uri="{FF2B5EF4-FFF2-40B4-BE49-F238E27FC236}">
                <a16:creationId xmlns:a16="http://schemas.microsoft.com/office/drawing/2014/main" id="{6B7D92E5-6093-4DD7-8B38-729739773F83}"/>
              </a:ext>
            </a:extLst>
          </p:cNvPr>
          <p:cNvSpPr/>
          <p:nvPr/>
        </p:nvSpPr>
        <p:spPr>
          <a:xfrm>
            <a:off x="1202932" y="1614147"/>
            <a:ext cx="557836" cy="522657"/>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38" name="文字方塊 37">
            <a:extLst>
              <a:ext uri="{FF2B5EF4-FFF2-40B4-BE49-F238E27FC236}">
                <a16:creationId xmlns:a16="http://schemas.microsoft.com/office/drawing/2014/main" id="{B397C178-85A7-4CB2-A9E3-9FFE4396482C}"/>
              </a:ext>
            </a:extLst>
          </p:cNvPr>
          <p:cNvSpPr txBox="1"/>
          <p:nvPr/>
        </p:nvSpPr>
        <p:spPr>
          <a:xfrm>
            <a:off x="1290444" y="1622885"/>
            <a:ext cx="374536" cy="507831"/>
          </a:xfrm>
          <a:prstGeom prst="rect">
            <a:avLst/>
          </a:prstGeom>
          <a:noFill/>
        </p:spPr>
        <p:txBody>
          <a:bodyPr wrap="square">
            <a:spAutoFit/>
          </a:bodyPr>
          <a:lstStyle/>
          <a:p>
            <a:pPr algn="ctr" defTabSz="996877">
              <a:defRPr/>
            </a:pPr>
            <a:r>
              <a:rPr lang="en-US" altLang="zh-TW" sz="2700">
                <a:solidFill>
                  <a:srgbClr val="1977D5"/>
                </a:solidFill>
                <a:latin typeface="Arial" panose="020B0604020202020204" pitchFamily="34" charset="0"/>
                <a:cs typeface="Arial" panose="020B0604020202020204" pitchFamily="34" charset="0"/>
              </a:rPr>
              <a:t>A</a:t>
            </a:r>
          </a:p>
        </p:txBody>
      </p:sp>
      <p:sp>
        <p:nvSpPr>
          <p:cNvPr id="40" name="矩形: 圓角 39">
            <a:extLst>
              <a:ext uri="{FF2B5EF4-FFF2-40B4-BE49-F238E27FC236}">
                <a16:creationId xmlns:a16="http://schemas.microsoft.com/office/drawing/2014/main" id="{6A4BFD4B-A59B-4E67-B4CC-DF2F7E74FAEC}"/>
              </a:ext>
            </a:extLst>
          </p:cNvPr>
          <p:cNvSpPr/>
          <p:nvPr/>
        </p:nvSpPr>
        <p:spPr>
          <a:xfrm>
            <a:off x="2055737" y="1614147"/>
            <a:ext cx="374535" cy="522657"/>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42" name="文字方塊 41">
            <a:extLst>
              <a:ext uri="{FF2B5EF4-FFF2-40B4-BE49-F238E27FC236}">
                <a16:creationId xmlns:a16="http://schemas.microsoft.com/office/drawing/2014/main" id="{90E83060-AB15-41CE-81AE-2B65EC04A994}"/>
              </a:ext>
            </a:extLst>
          </p:cNvPr>
          <p:cNvSpPr txBox="1"/>
          <p:nvPr/>
        </p:nvSpPr>
        <p:spPr>
          <a:xfrm>
            <a:off x="2019603" y="1622885"/>
            <a:ext cx="441973" cy="507831"/>
          </a:xfrm>
          <a:prstGeom prst="rect">
            <a:avLst/>
          </a:prstGeom>
          <a:noFill/>
        </p:spPr>
        <p:txBody>
          <a:bodyPr wrap="square">
            <a:spAutoFit/>
          </a:bodyPr>
          <a:lstStyle/>
          <a:p>
            <a:pPr algn="ctr" defTabSz="996877">
              <a:defRPr/>
            </a:pPr>
            <a:r>
              <a:rPr lang="en-US" altLang="zh-TW" sz="2700">
                <a:solidFill>
                  <a:srgbClr val="1977D5"/>
                </a:solidFill>
                <a:latin typeface="Arial" panose="020B0604020202020204" pitchFamily="34" charset="0"/>
                <a:cs typeface="Arial" panose="020B0604020202020204" pitchFamily="34" charset="0"/>
              </a:rPr>
              <a:t>B</a:t>
            </a:r>
          </a:p>
        </p:txBody>
      </p:sp>
      <p:sp>
        <p:nvSpPr>
          <p:cNvPr id="44" name="矩形: 圓角 43">
            <a:extLst>
              <a:ext uri="{FF2B5EF4-FFF2-40B4-BE49-F238E27FC236}">
                <a16:creationId xmlns:a16="http://schemas.microsoft.com/office/drawing/2014/main" id="{BD09E7AC-17A5-43EE-BAE2-18C720CA1144}"/>
              </a:ext>
            </a:extLst>
          </p:cNvPr>
          <p:cNvSpPr/>
          <p:nvPr/>
        </p:nvSpPr>
        <p:spPr>
          <a:xfrm>
            <a:off x="2739010" y="1617733"/>
            <a:ext cx="751420" cy="522657"/>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46" name="文字方塊 45">
            <a:extLst>
              <a:ext uri="{FF2B5EF4-FFF2-40B4-BE49-F238E27FC236}">
                <a16:creationId xmlns:a16="http://schemas.microsoft.com/office/drawing/2014/main" id="{19403B77-AAD0-462D-B971-CD056BDD3B92}"/>
              </a:ext>
            </a:extLst>
          </p:cNvPr>
          <p:cNvSpPr txBox="1"/>
          <p:nvPr/>
        </p:nvSpPr>
        <p:spPr>
          <a:xfrm>
            <a:off x="2884770" y="1613303"/>
            <a:ext cx="468187" cy="507831"/>
          </a:xfrm>
          <a:prstGeom prst="rect">
            <a:avLst/>
          </a:prstGeom>
          <a:noFill/>
        </p:spPr>
        <p:txBody>
          <a:bodyPr wrap="square">
            <a:spAutoFit/>
          </a:bodyPr>
          <a:lstStyle/>
          <a:p>
            <a:pPr algn="ctr" defTabSz="996877">
              <a:defRPr/>
            </a:pPr>
            <a:r>
              <a:rPr lang="en-US" altLang="zh-TW" sz="2700">
                <a:solidFill>
                  <a:srgbClr val="1977D5"/>
                </a:solidFill>
                <a:latin typeface="Arial" panose="020B0604020202020204" pitchFamily="34" charset="0"/>
                <a:cs typeface="Arial" panose="020B0604020202020204" pitchFamily="34" charset="0"/>
              </a:rPr>
              <a:t>C</a:t>
            </a:r>
          </a:p>
        </p:txBody>
      </p:sp>
      <p:sp>
        <p:nvSpPr>
          <p:cNvPr id="48" name="矩形: 圓角 47">
            <a:extLst>
              <a:ext uri="{FF2B5EF4-FFF2-40B4-BE49-F238E27FC236}">
                <a16:creationId xmlns:a16="http://schemas.microsoft.com/office/drawing/2014/main" id="{488E27D2-0568-46D7-967A-4D76B14942A5}"/>
              </a:ext>
            </a:extLst>
          </p:cNvPr>
          <p:cNvSpPr/>
          <p:nvPr/>
        </p:nvSpPr>
        <p:spPr>
          <a:xfrm>
            <a:off x="3786687" y="1614147"/>
            <a:ext cx="613322" cy="522657"/>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54" name="文字方塊 53">
            <a:extLst>
              <a:ext uri="{FF2B5EF4-FFF2-40B4-BE49-F238E27FC236}">
                <a16:creationId xmlns:a16="http://schemas.microsoft.com/office/drawing/2014/main" id="{5D59B3DE-D4F9-4710-B9B6-DF624E5F6E35}"/>
              </a:ext>
            </a:extLst>
          </p:cNvPr>
          <p:cNvSpPr txBox="1"/>
          <p:nvPr/>
        </p:nvSpPr>
        <p:spPr>
          <a:xfrm>
            <a:off x="3832593" y="1616068"/>
            <a:ext cx="468187" cy="507831"/>
          </a:xfrm>
          <a:prstGeom prst="rect">
            <a:avLst/>
          </a:prstGeom>
          <a:noFill/>
        </p:spPr>
        <p:txBody>
          <a:bodyPr wrap="square">
            <a:spAutoFit/>
          </a:bodyPr>
          <a:lstStyle/>
          <a:p>
            <a:pPr algn="ctr" defTabSz="996877">
              <a:defRPr/>
            </a:pPr>
            <a:r>
              <a:rPr lang="en-US" altLang="zh-TW" sz="2700">
                <a:solidFill>
                  <a:srgbClr val="1977D5"/>
                </a:solidFill>
                <a:latin typeface="Arial" panose="020B0604020202020204" pitchFamily="34" charset="0"/>
                <a:cs typeface="Arial" panose="020B0604020202020204" pitchFamily="34" charset="0"/>
              </a:rPr>
              <a:t>D</a:t>
            </a:r>
          </a:p>
        </p:txBody>
      </p:sp>
      <p:pic>
        <p:nvPicPr>
          <p:cNvPr id="101" name="圖片 100">
            <a:extLst>
              <a:ext uri="{FF2B5EF4-FFF2-40B4-BE49-F238E27FC236}">
                <a16:creationId xmlns:a16="http://schemas.microsoft.com/office/drawing/2014/main" id="{A54CA1D1-4C30-4715-92B2-17D200C84019}"/>
              </a:ext>
            </a:extLst>
          </p:cNvPr>
          <p:cNvPicPr>
            <a:picLocks noChangeAspect="1"/>
          </p:cNvPicPr>
          <p:nvPr/>
        </p:nvPicPr>
        <p:blipFill>
          <a:blip r:embed="rId6">
            <a:extLst>
              <a:ext uri="{28A0092B-C50C-407E-A947-70E740481C1C}">
                <a14:useLocalDpi xmlns:a14="http://schemas.microsoft.com/office/drawing/2010/main"/>
              </a:ext>
            </a:extLst>
          </a:blip>
          <a:srcRect/>
          <a:stretch/>
        </p:blipFill>
        <p:spPr>
          <a:xfrm>
            <a:off x="4618535" y="1428751"/>
            <a:ext cx="3424055" cy="1070142"/>
          </a:xfrm>
          <a:prstGeom prst="rect">
            <a:avLst/>
          </a:prstGeom>
          <a:effectLst>
            <a:outerShdw blurRad="50800" dist="38100" dir="2700000" algn="tl" rotWithShape="0">
              <a:prstClr val="black">
                <a:alpha val="40000"/>
              </a:prstClr>
            </a:outerShdw>
          </a:effectLst>
        </p:spPr>
      </p:pic>
      <p:pic>
        <p:nvPicPr>
          <p:cNvPr id="103" name="圖片 102">
            <a:extLst>
              <a:ext uri="{FF2B5EF4-FFF2-40B4-BE49-F238E27FC236}">
                <a16:creationId xmlns:a16="http://schemas.microsoft.com/office/drawing/2014/main" id="{461C6043-DC07-406E-99F8-E0FB9E8C5346}"/>
              </a:ext>
            </a:extLst>
          </p:cNvPr>
          <p:cNvPicPr>
            <a:picLocks noChangeAspect="1"/>
          </p:cNvPicPr>
          <p:nvPr/>
        </p:nvPicPr>
        <p:blipFill>
          <a:blip r:embed="rId6">
            <a:extLst>
              <a:ext uri="{28A0092B-C50C-407E-A947-70E740481C1C}">
                <a14:useLocalDpi xmlns:a14="http://schemas.microsoft.com/office/drawing/2010/main"/>
              </a:ext>
            </a:extLst>
          </a:blip>
          <a:srcRect/>
          <a:stretch/>
        </p:blipFill>
        <p:spPr>
          <a:xfrm>
            <a:off x="4621640" y="3803953"/>
            <a:ext cx="3424055" cy="1073840"/>
          </a:xfrm>
          <a:prstGeom prst="rect">
            <a:avLst/>
          </a:prstGeom>
          <a:effectLst>
            <a:outerShdw blurRad="50800" dist="38100" dir="2700000" algn="tl" rotWithShape="0">
              <a:prstClr val="black">
                <a:alpha val="40000"/>
              </a:prstClr>
            </a:outerShdw>
          </a:effectLst>
        </p:spPr>
      </p:pic>
      <p:sp>
        <p:nvSpPr>
          <p:cNvPr id="105" name="矩形: 圓角 104">
            <a:extLst>
              <a:ext uri="{FF2B5EF4-FFF2-40B4-BE49-F238E27FC236}">
                <a16:creationId xmlns:a16="http://schemas.microsoft.com/office/drawing/2014/main" id="{CE5A55F6-27F9-4D6C-BEE6-3BF758DE04F3}"/>
              </a:ext>
            </a:extLst>
          </p:cNvPr>
          <p:cNvSpPr/>
          <p:nvPr/>
        </p:nvSpPr>
        <p:spPr>
          <a:xfrm>
            <a:off x="4805432" y="1615600"/>
            <a:ext cx="434204"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07" name="文字方塊 106">
            <a:extLst>
              <a:ext uri="{FF2B5EF4-FFF2-40B4-BE49-F238E27FC236}">
                <a16:creationId xmlns:a16="http://schemas.microsoft.com/office/drawing/2014/main" id="{B3781CAC-F15E-423F-A8FE-620FDE6C4278}"/>
              </a:ext>
            </a:extLst>
          </p:cNvPr>
          <p:cNvSpPr txBox="1"/>
          <p:nvPr/>
        </p:nvSpPr>
        <p:spPr>
          <a:xfrm>
            <a:off x="4840216" y="1624627"/>
            <a:ext cx="386921"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F</a:t>
            </a:r>
          </a:p>
        </p:txBody>
      </p:sp>
      <p:sp>
        <p:nvSpPr>
          <p:cNvPr id="109" name="矩形: 圓角 108">
            <a:extLst>
              <a:ext uri="{FF2B5EF4-FFF2-40B4-BE49-F238E27FC236}">
                <a16:creationId xmlns:a16="http://schemas.microsoft.com/office/drawing/2014/main" id="{B4C78D26-1D5B-468A-934D-3FAA5A96ED74}"/>
              </a:ext>
            </a:extLst>
          </p:cNvPr>
          <p:cNvSpPr/>
          <p:nvPr/>
        </p:nvSpPr>
        <p:spPr>
          <a:xfrm>
            <a:off x="5395407" y="1615600"/>
            <a:ext cx="386921"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11" name="文字方塊 110">
            <a:extLst>
              <a:ext uri="{FF2B5EF4-FFF2-40B4-BE49-F238E27FC236}">
                <a16:creationId xmlns:a16="http://schemas.microsoft.com/office/drawing/2014/main" id="{7072C18C-62B9-4EE1-91D8-9126716B64BA}"/>
              </a:ext>
            </a:extLst>
          </p:cNvPr>
          <p:cNvSpPr txBox="1"/>
          <p:nvPr/>
        </p:nvSpPr>
        <p:spPr>
          <a:xfrm>
            <a:off x="5314372" y="1624627"/>
            <a:ext cx="555747"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G</a:t>
            </a:r>
          </a:p>
        </p:txBody>
      </p:sp>
      <p:sp>
        <p:nvSpPr>
          <p:cNvPr id="113" name="矩形: 圓角 112">
            <a:extLst>
              <a:ext uri="{FF2B5EF4-FFF2-40B4-BE49-F238E27FC236}">
                <a16:creationId xmlns:a16="http://schemas.microsoft.com/office/drawing/2014/main" id="{5F381602-B70F-46E2-92F3-31CF451357C0}"/>
              </a:ext>
            </a:extLst>
          </p:cNvPr>
          <p:cNvSpPr/>
          <p:nvPr/>
        </p:nvSpPr>
        <p:spPr>
          <a:xfrm>
            <a:off x="5935045" y="1615600"/>
            <a:ext cx="434204"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15" name="矩形: 圓角 114">
            <a:extLst>
              <a:ext uri="{FF2B5EF4-FFF2-40B4-BE49-F238E27FC236}">
                <a16:creationId xmlns:a16="http://schemas.microsoft.com/office/drawing/2014/main" id="{70F8F46D-53BD-4373-A007-6E7B9B0E14F5}"/>
              </a:ext>
            </a:extLst>
          </p:cNvPr>
          <p:cNvSpPr/>
          <p:nvPr/>
        </p:nvSpPr>
        <p:spPr>
          <a:xfrm>
            <a:off x="6604778" y="1615600"/>
            <a:ext cx="434204"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17" name="文字方塊 116">
            <a:extLst>
              <a:ext uri="{FF2B5EF4-FFF2-40B4-BE49-F238E27FC236}">
                <a16:creationId xmlns:a16="http://schemas.microsoft.com/office/drawing/2014/main" id="{03B3AD9E-A87A-402A-B1BF-BE904523981C}"/>
              </a:ext>
            </a:extLst>
          </p:cNvPr>
          <p:cNvSpPr txBox="1"/>
          <p:nvPr/>
        </p:nvSpPr>
        <p:spPr>
          <a:xfrm>
            <a:off x="5910234" y="1627542"/>
            <a:ext cx="483669"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H</a:t>
            </a:r>
          </a:p>
        </p:txBody>
      </p:sp>
      <p:sp>
        <p:nvSpPr>
          <p:cNvPr id="119" name="文字方塊 118">
            <a:extLst>
              <a:ext uri="{FF2B5EF4-FFF2-40B4-BE49-F238E27FC236}">
                <a16:creationId xmlns:a16="http://schemas.microsoft.com/office/drawing/2014/main" id="{E62A6B35-9644-4E85-8BFF-67297ED0C50C}"/>
              </a:ext>
            </a:extLst>
          </p:cNvPr>
          <p:cNvSpPr txBox="1"/>
          <p:nvPr/>
        </p:nvSpPr>
        <p:spPr>
          <a:xfrm>
            <a:off x="6591749" y="1624626"/>
            <a:ext cx="483669"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I</a:t>
            </a:r>
          </a:p>
        </p:txBody>
      </p:sp>
      <p:sp>
        <p:nvSpPr>
          <p:cNvPr id="121" name="矩形: 圓角 120">
            <a:extLst>
              <a:ext uri="{FF2B5EF4-FFF2-40B4-BE49-F238E27FC236}">
                <a16:creationId xmlns:a16="http://schemas.microsoft.com/office/drawing/2014/main" id="{A10DB679-98AC-4101-8B85-DE313DEBCF63}"/>
              </a:ext>
            </a:extLst>
          </p:cNvPr>
          <p:cNvSpPr/>
          <p:nvPr/>
        </p:nvSpPr>
        <p:spPr>
          <a:xfrm>
            <a:off x="4805432" y="3954285"/>
            <a:ext cx="434204"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23" name="文字方塊 122">
            <a:extLst>
              <a:ext uri="{FF2B5EF4-FFF2-40B4-BE49-F238E27FC236}">
                <a16:creationId xmlns:a16="http://schemas.microsoft.com/office/drawing/2014/main" id="{817C080A-5EC9-4E1D-B435-31A02FB97283}"/>
              </a:ext>
            </a:extLst>
          </p:cNvPr>
          <p:cNvSpPr txBox="1"/>
          <p:nvPr/>
        </p:nvSpPr>
        <p:spPr>
          <a:xfrm>
            <a:off x="4840216" y="3963066"/>
            <a:ext cx="386921"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F</a:t>
            </a:r>
          </a:p>
        </p:txBody>
      </p:sp>
      <p:sp>
        <p:nvSpPr>
          <p:cNvPr id="125" name="矩形: 圓角 124">
            <a:extLst>
              <a:ext uri="{FF2B5EF4-FFF2-40B4-BE49-F238E27FC236}">
                <a16:creationId xmlns:a16="http://schemas.microsoft.com/office/drawing/2014/main" id="{DB54FDED-C569-497A-910A-2AD37CCD5E40}"/>
              </a:ext>
            </a:extLst>
          </p:cNvPr>
          <p:cNvSpPr/>
          <p:nvPr/>
        </p:nvSpPr>
        <p:spPr>
          <a:xfrm>
            <a:off x="5395407" y="3954285"/>
            <a:ext cx="386921"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27" name="文字方塊 126">
            <a:extLst>
              <a:ext uri="{FF2B5EF4-FFF2-40B4-BE49-F238E27FC236}">
                <a16:creationId xmlns:a16="http://schemas.microsoft.com/office/drawing/2014/main" id="{717914D3-F7BD-4570-8DB7-3DD4FD16A742}"/>
              </a:ext>
            </a:extLst>
          </p:cNvPr>
          <p:cNvSpPr txBox="1"/>
          <p:nvPr/>
        </p:nvSpPr>
        <p:spPr>
          <a:xfrm>
            <a:off x="5314372" y="3964477"/>
            <a:ext cx="555747"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G</a:t>
            </a:r>
          </a:p>
        </p:txBody>
      </p:sp>
      <p:sp>
        <p:nvSpPr>
          <p:cNvPr id="129" name="矩形: 圓角 128">
            <a:extLst>
              <a:ext uri="{FF2B5EF4-FFF2-40B4-BE49-F238E27FC236}">
                <a16:creationId xmlns:a16="http://schemas.microsoft.com/office/drawing/2014/main" id="{21558C05-72C5-4174-B2D6-A9F917716EAE}"/>
              </a:ext>
            </a:extLst>
          </p:cNvPr>
          <p:cNvSpPr/>
          <p:nvPr/>
        </p:nvSpPr>
        <p:spPr>
          <a:xfrm>
            <a:off x="5908150" y="3954285"/>
            <a:ext cx="434204"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31" name="矩形: 圓角 130">
            <a:extLst>
              <a:ext uri="{FF2B5EF4-FFF2-40B4-BE49-F238E27FC236}">
                <a16:creationId xmlns:a16="http://schemas.microsoft.com/office/drawing/2014/main" id="{55CCE059-FB56-4F6B-ADDE-131552B0A55E}"/>
              </a:ext>
            </a:extLst>
          </p:cNvPr>
          <p:cNvSpPr/>
          <p:nvPr/>
        </p:nvSpPr>
        <p:spPr>
          <a:xfrm>
            <a:off x="6362731" y="3954285"/>
            <a:ext cx="434204" cy="525392"/>
          </a:xfrm>
          <a:prstGeom prst="roundRect">
            <a:avLst>
              <a:gd name="adj" fmla="val 0"/>
            </a:avLst>
          </a:prstGeom>
          <a:solidFill>
            <a:schemeClr val="bg1"/>
          </a:solidFill>
          <a:ln w="28575">
            <a:solidFill>
              <a:srgbClr val="FF0000"/>
            </a:solidFill>
            <a:prstDash val="sysDot"/>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33" name="文字方塊 132">
            <a:extLst>
              <a:ext uri="{FF2B5EF4-FFF2-40B4-BE49-F238E27FC236}">
                <a16:creationId xmlns:a16="http://schemas.microsoft.com/office/drawing/2014/main" id="{2927B925-3752-4392-963D-1F7E280D01A6}"/>
              </a:ext>
            </a:extLst>
          </p:cNvPr>
          <p:cNvSpPr txBox="1"/>
          <p:nvPr/>
        </p:nvSpPr>
        <p:spPr>
          <a:xfrm>
            <a:off x="5869893" y="3963066"/>
            <a:ext cx="483669"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H</a:t>
            </a:r>
          </a:p>
        </p:txBody>
      </p:sp>
      <p:sp>
        <p:nvSpPr>
          <p:cNvPr id="135" name="文字方塊 134">
            <a:extLst>
              <a:ext uri="{FF2B5EF4-FFF2-40B4-BE49-F238E27FC236}">
                <a16:creationId xmlns:a16="http://schemas.microsoft.com/office/drawing/2014/main" id="{32C7CD50-E663-42BB-86E4-E00E718A02A0}"/>
              </a:ext>
            </a:extLst>
          </p:cNvPr>
          <p:cNvSpPr txBox="1"/>
          <p:nvPr/>
        </p:nvSpPr>
        <p:spPr>
          <a:xfrm>
            <a:off x="6322808" y="3963066"/>
            <a:ext cx="483669"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I</a:t>
            </a:r>
          </a:p>
        </p:txBody>
      </p:sp>
      <p:cxnSp>
        <p:nvCxnSpPr>
          <p:cNvPr id="136" name="直線接點 135">
            <a:extLst>
              <a:ext uri="{FF2B5EF4-FFF2-40B4-BE49-F238E27FC236}">
                <a16:creationId xmlns:a16="http://schemas.microsoft.com/office/drawing/2014/main" id="{58C72E6E-DAA4-479B-81B3-CE60AE00D3EF}"/>
              </a:ext>
            </a:extLst>
          </p:cNvPr>
          <p:cNvCxnSpPr>
            <a:cxnSpLocks/>
          </p:cNvCxnSpPr>
          <p:nvPr/>
        </p:nvCxnSpPr>
        <p:spPr>
          <a:xfrm>
            <a:off x="7192010" y="1428751"/>
            <a:ext cx="0" cy="1070142"/>
          </a:xfrm>
          <a:prstGeom prst="line">
            <a:avLst/>
          </a:prstGeom>
          <a:ln w="28575">
            <a:solidFill>
              <a:schemeClr val="bg1">
                <a:alpha val="48000"/>
              </a:schemeClr>
            </a:solidFill>
          </a:ln>
        </p:spPr>
        <p:style>
          <a:lnRef idx="1">
            <a:schemeClr val="accent1"/>
          </a:lnRef>
          <a:fillRef idx="0">
            <a:schemeClr val="accent1"/>
          </a:fillRef>
          <a:effectRef idx="0">
            <a:schemeClr val="accent1"/>
          </a:effectRef>
          <a:fontRef idx="minor">
            <a:schemeClr val="tx1"/>
          </a:fontRef>
        </p:style>
      </p:cxnSp>
      <p:cxnSp>
        <p:nvCxnSpPr>
          <p:cNvPr id="137" name="直線接點 136">
            <a:extLst>
              <a:ext uri="{FF2B5EF4-FFF2-40B4-BE49-F238E27FC236}">
                <a16:creationId xmlns:a16="http://schemas.microsoft.com/office/drawing/2014/main" id="{EBD0AE3E-5C5B-4304-A923-4182E2C832DA}"/>
              </a:ext>
            </a:extLst>
          </p:cNvPr>
          <p:cNvCxnSpPr>
            <a:cxnSpLocks/>
          </p:cNvCxnSpPr>
          <p:nvPr/>
        </p:nvCxnSpPr>
        <p:spPr>
          <a:xfrm>
            <a:off x="7187933" y="1428751"/>
            <a:ext cx="0" cy="1070142"/>
          </a:xfrm>
          <a:prstGeom prst="line">
            <a:avLst/>
          </a:prstGeom>
          <a:ln w="28575">
            <a:solidFill>
              <a:schemeClr val="bg1">
                <a:alpha val="38000"/>
              </a:schemeClr>
            </a:solidFill>
          </a:ln>
        </p:spPr>
        <p:style>
          <a:lnRef idx="1">
            <a:schemeClr val="accent1"/>
          </a:lnRef>
          <a:fillRef idx="0">
            <a:schemeClr val="accent1"/>
          </a:fillRef>
          <a:effectRef idx="0">
            <a:schemeClr val="accent1"/>
          </a:effectRef>
          <a:fontRef idx="minor">
            <a:schemeClr val="tx1"/>
          </a:fontRef>
        </p:style>
      </p:cxnSp>
      <p:cxnSp>
        <p:nvCxnSpPr>
          <p:cNvPr id="140" name="直線接點 139">
            <a:extLst>
              <a:ext uri="{FF2B5EF4-FFF2-40B4-BE49-F238E27FC236}">
                <a16:creationId xmlns:a16="http://schemas.microsoft.com/office/drawing/2014/main" id="{CDA8A261-E8CA-4FE9-906F-61574861D1FB}"/>
              </a:ext>
            </a:extLst>
          </p:cNvPr>
          <p:cNvCxnSpPr>
            <a:cxnSpLocks/>
          </p:cNvCxnSpPr>
          <p:nvPr/>
        </p:nvCxnSpPr>
        <p:spPr>
          <a:xfrm>
            <a:off x="7192010" y="3803953"/>
            <a:ext cx="0" cy="1065623"/>
          </a:xfrm>
          <a:prstGeom prst="line">
            <a:avLst/>
          </a:prstGeom>
          <a:ln w="28575">
            <a:solidFill>
              <a:schemeClr val="bg1">
                <a:alpha val="48000"/>
              </a:schemeClr>
            </a:solidFill>
          </a:ln>
        </p:spPr>
        <p:style>
          <a:lnRef idx="1">
            <a:schemeClr val="accent1"/>
          </a:lnRef>
          <a:fillRef idx="0">
            <a:schemeClr val="accent1"/>
          </a:fillRef>
          <a:effectRef idx="0">
            <a:schemeClr val="accent1"/>
          </a:effectRef>
          <a:fontRef idx="minor">
            <a:schemeClr val="tx1"/>
          </a:fontRef>
        </p:style>
      </p:cxnSp>
      <p:cxnSp>
        <p:nvCxnSpPr>
          <p:cNvPr id="141" name="直線接點 140">
            <a:extLst>
              <a:ext uri="{FF2B5EF4-FFF2-40B4-BE49-F238E27FC236}">
                <a16:creationId xmlns:a16="http://schemas.microsoft.com/office/drawing/2014/main" id="{D36A3C29-68B8-403F-AB30-7F575F9E1511}"/>
              </a:ext>
            </a:extLst>
          </p:cNvPr>
          <p:cNvCxnSpPr>
            <a:cxnSpLocks/>
          </p:cNvCxnSpPr>
          <p:nvPr/>
        </p:nvCxnSpPr>
        <p:spPr>
          <a:xfrm>
            <a:off x="7187933" y="3803953"/>
            <a:ext cx="0" cy="1065623"/>
          </a:xfrm>
          <a:prstGeom prst="line">
            <a:avLst/>
          </a:prstGeom>
          <a:ln w="28575">
            <a:solidFill>
              <a:schemeClr val="bg1">
                <a:alpha val="38000"/>
              </a:schemeClr>
            </a:solidFill>
          </a:ln>
        </p:spPr>
        <p:style>
          <a:lnRef idx="1">
            <a:schemeClr val="accent1"/>
          </a:lnRef>
          <a:fillRef idx="0">
            <a:schemeClr val="accent1"/>
          </a:fillRef>
          <a:effectRef idx="0">
            <a:schemeClr val="accent1"/>
          </a:effectRef>
          <a:fontRef idx="minor">
            <a:schemeClr val="tx1"/>
          </a:fontRef>
        </p:style>
      </p:cxnSp>
      <p:sp>
        <p:nvSpPr>
          <p:cNvPr id="147" name="矩形: 圓角 146">
            <a:extLst>
              <a:ext uri="{FF2B5EF4-FFF2-40B4-BE49-F238E27FC236}">
                <a16:creationId xmlns:a16="http://schemas.microsoft.com/office/drawing/2014/main" id="{C090D3F1-0DAA-401E-AF8D-96FC6CC442B2}"/>
              </a:ext>
            </a:extLst>
          </p:cNvPr>
          <p:cNvSpPr/>
          <p:nvPr/>
        </p:nvSpPr>
        <p:spPr>
          <a:xfrm>
            <a:off x="7467209" y="3951746"/>
            <a:ext cx="553305" cy="530471"/>
          </a:xfrm>
          <a:prstGeom prst="roundRect">
            <a:avLst>
              <a:gd name="adj" fmla="val 0"/>
            </a:avLst>
          </a:prstGeom>
          <a:solidFill>
            <a:srgbClr val="EDE75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49" name="文字方塊 148">
            <a:extLst>
              <a:ext uri="{FF2B5EF4-FFF2-40B4-BE49-F238E27FC236}">
                <a16:creationId xmlns:a16="http://schemas.microsoft.com/office/drawing/2014/main" id="{5E3A0E8D-58F0-4C26-8FAA-C180DA3D1DFD}"/>
              </a:ext>
            </a:extLst>
          </p:cNvPr>
          <p:cNvSpPr txBox="1"/>
          <p:nvPr/>
        </p:nvSpPr>
        <p:spPr>
          <a:xfrm>
            <a:off x="7556594" y="3963066"/>
            <a:ext cx="374536" cy="507831"/>
          </a:xfrm>
          <a:prstGeom prst="rect">
            <a:avLst/>
          </a:prstGeom>
          <a:noFill/>
        </p:spPr>
        <p:txBody>
          <a:bodyPr wrap="square">
            <a:spAutoFit/>
          </a:bodyPr>
          <a:lstStyle/>
          <a:p>
            <a:pPr algn="ctr" defTabSz="996877">
              <a:defRPr/>
            </a:pPr>
            <a:r>
              <a:rPr lang="en-US" altLang="zh-TW" sz="2700">
                <a:solidFill>
                  <a:srgbClr val="224B9A"/>
                </a:solidFill>
                <a:latin typeface="Arial" panose="020B0604020202020204" pitchFamily="34" charset="0"/>
                <a:cs typeface="Arial" panose="020B0604020202020204" pitchFamily="34" charset="0"/>
              </a:rPr>
              <a:t>E</a:t>
            </a:r>
          </a:p>
        </p:txBody>
      </p:sp>
      <p:sp>
        <p:nvSpPr>
          <p:cNvPr id="151" name="文字方塊 150">
            <a:extLst>
              <a:ext uri="{FF2B5EF4-FFF2-40B4-BE49-F238E27FC236}">
                <a16:creationId xmlns:a16="http://schemas.microsoft.com/office/drawing/2014/main" id="{4732E02A-CE4D-40E5-8AC2-449A40C2802B}"/>
              </a:ext>
            </a:extLst>
          </p:cNvPr>
          <p:cNvSpPr txBox="1"/>
          <p:nvPr/>
        </p:nvSpPr>
        <p:spPr>
          <a:xfrm>
            <a:off x="5472632" y="4594880"/>
            <a:ext cx="1122423" cy="253916"/>
          </a:xfrm>
          <a:prstGeom prst="rect">
            <a:avLst/>
          </a:prstGeom>
          <a:noFill/>
        </p:spPr>
        <p:txBody>
          <a:bodyPr wrap="none" rtlCol="0">
            <a:spAutoFit/>
          </a:bodyPr>
          <a:lstStyle/>
          <a:p>
            <a:pPr algn="ctr"/>
            <a:r>
              <a:rPr kumimoji="1" lang="en-US" altLang="zh-TW" sz="1050">
                <a:solidFill>
                  <a:schemeClr val="bg1"/>
                </a:solidFill>
                <a:latin typeface="Arial" panose="020B0604020202020204" pitchFamily="34" charset="0"/>
                <a:cs typeface="Arial" panose="020B0604020202020204" pitchFamily="34" charset="0"/>
              </a:rPr>
              <a:t>Pool free space</a:t>
            </a:r>
            <a:endParaRPr kumimoji="1" lang="zh-TW" altLang="en-US" sz="1050">
              <a:solidFill>
                <a:schemeClr val="bg1"/>
              </a:solidFill>
              <a:latin typeface="Arial" panose="020B0604020202020204" pitchFamily="34" charset="0"/>
              <a:cs typeface="Arial" panose="020B0604020202020204" pitchFamily="34" charset="0"/>
            </a:endParaRPr>
          </a:p>
        </p:txBody>
      </p:sp>
      <p:sp>
        <p:nvSpPr>
          <p:cNvPr id="153" name="文字方塊 152">
            <a:extLst>
              <a:ext uri="{FF2B5EF4-FFF2-40B4-BE49-F238E27FC236}">
                <a16:creationId xmlns:a16="http://schemas.microsoft.com/office/drawing/2014/main" id="{88C0B99B-4BA8-476D-8D93-9B73768B3ECD}"/>
              </a:ext>
            </a:extLst>
          </p:cNvPr>
          <p:cNvSpPr txBox="1"/>
          <p:nvPr/>
        </p:nvSpPr>
        <p:spPr>
          <a:xfrm>
            <a:off x="5472632" y="2204804"/>
            <a:ext cx="1122423" cy="253916"/>
          </a:xfrm>
          <a:prstGeom prst="rect">
            <a:avLst/>
          </a:prstGeom>
          <a:noFill/>
        </p:spPr>
        <p:txBody>
          <a:bodyPr wrap="none" rtlCol="0">
            <a:spAutoFit/>
          </a:bodyPr>
          <a:lstStyle/>
          <a:p>
            <a:pPr algn="ctr"/>
            <a:r>
              <a:rPr kumimoji="1" lang="en-US" altLang="zh-TW" sz="1050">
                <a:solidFill>
                  <a:schemeClr val="bg1"/>
                </a:solidFill>
                <a:latin typeface="Arial" panose="020B0604020202020204" pitchFamily="34" charset="0"/>
                <a:cs typeface="Arial" panose="020B0604020202020204" pitchFamily="34" charset="0"/>
              </a:rPr>
              <a:t>Pool free space</a:t>
            </a:r>
            <a:endParaRPr kumimoji="1" lang="zh-TW" altLang="en-US" sz="1050">
              <a:solidFill>
                <a:schemeClr val="bg1"/>
              </a:solidFill>
              <a:latin typeface="Arial" panose="020B0604020202020204" pitchFamily="34" charset="0"/>
              <a:cs typeface="Arial" panose="020B0604020202020204" pitchFamily="34" charset="0"/>
            </a:endParaRPr>
          </a:p>
        </p:txBody>
      </p:sp>
      <p:sp>
        <p:nvSpPr>
          <p:cNvPr id="155" name="文字方塊 154">
            <a:extLst>
              <a:ext uri="{FF2B5EF4-FFF2-40B4-BE49-F238E27FC236}">
                <a16:creationId xmlns:a16="http://schemas.microsoft.com/office/drawing/2014/main" id="{08F32600-5B32-4F91-B710-75CF9DF87027}"/>
              </a:ext>
            </a:extLst>
          </p:cNvPr>
          <p:cNvSpPr txBox="1"/>
          <p:nvPr/>
        </p:nvSpPr>
        <p:spPr>
          <a:xfrm>
            <a:off x="7261181" y="2124104"/>
            <a:ext cx="763351" cy="348813"/>
          </a:xfrm>
          <a:prstGeom prst="rect">
            <a:avLst/>
          </a:prstGeom>
          <a:noFill/>
        </p:spPr>
        <p:txBody>
          <a:bodyPr wrap="none" rtlCol="0">
            <a:spAutoFit/>
          </a:bodyPr>
          <a:lstStyle/>
          <a:p>
            <a:pPr algn="ctr">
              <a:lnSpc>
                <a:spcPts val="975"/>
              </a:lnSpc>
            </a:pPr>
            <a:r>
              <a:rPr kumimoji="1" lang="en-US" altLang="zh-TW" sz="1050">
                <a:solidFill>
                  <a:schemeClr val="bg1"/>
                </a:solidFill>
                <a:latin typeface="Arial" panose="020B0604020202020204" pitchFamily="34" charset="0"/>
                <a:cs typeface="Arial" panose="020B0604020202020204" pitchFamily="34" charset="0"/>
              </a:rPr>
              <a:t>Reserved</a:t>
            </a:r>
          </a:p>
          <a:p>
            <a:pPr algn="ctr">
              <a:lnSpc>
                <a:spcPts val="975"/>
              </a:lnSpc>
            </a:pPr>
            <a:r>
              <a:rPr kumimoji="1" lang="en-US" altLang="zh-TW" sz="1050">
                <a:solidFill>
                  <a:schemeClr val="bg1"/>
                </a:solidFill>
                <a:latin typeface="Arial" panose="020B0604020202020204" pitchFamily="34" charset="0"/>
                <a:cs typeface="Arial" panose="020B0604020202020204" pitchFamily="34" charset="0"/>
              </a:rPr>
              <a:t>space</a:t>
            </a:r>
            <a:endParaRPr kumimoji="1" lang="zh-TW" altLang="en-US" sz="1050">
              <a:solidFill>
                <a:schemeClr val="bg1"/>
              </a:solidFill>
              <a:latin typeface="Arial" panose="020B0604020202020204" pitchFamily="34" charset="0"/>
              <a:cs typeface="Arial" panose="020B0604020202020204" pitchFamily="34" charset="0"/>
            </a:endParaRPr>
          </a:p>
        </p:txBody>
      </p:sp>
      <p:sp>
        <p:nvSpPr>
          <p:cNvPr id="157" name="文字方塊 156">
            <a:extLst>
              <a:ext uri="{FF2B5EF4-FFF2-40B4-BE49-F238E27FC236}">
                <a16:creationId xmlns:a16="http://schemas.microsoft.com/office/drawing/2014/main" id="{5D3AE27B-E411-4656-BBE8-A291A4E3224B}"/>
              </a:ext>
            </a:extLst>
          </p:cNvPr>
          <p:cNvSpPr txBox="1"/>
          <p:nvPr/>
        </p:nvSpPr>
        <p:spPr>
          <a:xfrm>
            <a:off x="6818331" y="4537028"/>
            <a:ext cx="763351" cy="348813"/>
          </a:xfrm>
          <a:prstGeom prst="rect">
            <a:avLst/>
          </a:prstGeom>
          <a:noFill/>
        </p:spPr>
        <p:txBody>
          <a:bodyPr wrap="none" rtlCol="0">
            <a:spAutoFit/>
          </a:bodyPr>
          <a:lstStyle/>
          <a:p>
            <a:pPr algn="ctr">
              <a:lnSpc>
                <a:spcPts val="975"/>
              </a:lnSpc>
            </a:pPr>
            <a:r>
              <a:rPr kumimoji="1" lang="en-US" altLang="zh-TW" sz="1050">
                <a:solidFill>
                  <a:schemeClr val="bg1"/>
                </a:solidFill>
                <a:latin typeface="Arial" panose="020B0604020202020204" pitchFamily="34" charset="0"/>
                <a:cs typeface="Arial" panose="020B0604020202020204" pitchFamily="34" charset="0"/>
              </a:rPr>
              <a:t>Reserved</a:t>
            </a:r>
          </a:p>
          <a:p>
            <a:pPr algn="ctr">
              <a:lnSpc>
                <a:spcPts val="975"/>
              </a:lnSpc>
            </a:pPr>
            <a:r>
              <a:rPr kumimoji="1" lang="en-US" altLang="zh-TW" sz="1050">
                <a:solidFill>
                  <a:schemeClr val="bg1"/>
                </a:solidFill>
                <a:latin typeface="Arial" panose="020B0604020202020204" pitchFamily="34" charset="0"/>
                <a:cs typeface="Arial" panose="020B0604020202020204" pitchFamily="34" charset="0"/>
              </a:rPr>
              <a:t>space</a:t>
            </a:r>
            <a:endParaRPr kumimoji="1" lang="zh-TW" altLang="en-US" sz="1050">
              <a:solidFill>
                <a:schemeClr val="bg1"/>
              </a:solidFill>
              <a:latin typeface="Arial" panose="020B0604020202020204" pitchFamily="34" charset="0"/>
              <a:cs typeface="Arial" panose="020B0604020202020204" pitchFamily="34" charset="0"/>
            </a:endParaRPr>
          </a:p>
        </p:txBody>
      </p:sp>
      <p:sp>
        <p:nvSpPr>
          <p:cNvPr id="159" name="矩形: 圓角 158">
            <a:extLst>
              <a:ext uri="{FF2B5EF4-FFF2-40B4-BE49-F238E27FC236}">
                <a16:creationId xmlns:a16="http://schemas.microsoft.com/office/drawing/2014/main" id="{8318F138-BBB6-4122-A9B6-BFDAB40F41EC}"/>
              </a:ext>
            </a:extLst>
          </p:cNvPr>
          <p:cNvSpPr/>
          <p:nvPr/>
        </p:nvSpPr>
        <p:spPr>
          <a:xfrm>
            <a:off x="4647949" y="3312109"/>
            <a:ext cx="2812802" cy="407837"/>
          </a:xfrm>
          <a:prstGeom prst="roundRect">
            <a:avLst>
              <a:gd name="adj" fmla="val 5784"/>
            </a:avLst>
          </a:prstGeom>
          <a:solidFill>
            <a:srgbClr val="3B59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161" name="文字方塊 160">
            <a:extLst>
              <a:ext uri="{FF2B5EF4-FFF2-40B4-BE49-F238E27FC236}">
                <a16:creationId xmlns:a16="http://schemas.microsoft.com/office/drawing/2014/main" id="{0B2B6E9F-045F-4B9B-95F7-153910C895F9}"/>
              </a:ext>
            </a:extLst>
          </p:cNvPr>
          <p:cNvSpPr txBox="1"/>
          <p:nvPr/>
        </p:nvSpPr>
        <p:spPr>
          <a:xfrm>
            <a:off x="4692060" y="3314398"/>
            <a:ext cx="2924453" cy="364780"/>
          </a:xfrm>
          <a:prstGeom prst="rect">
            <a:avLst/>
          </a:prstGeom>
          <a:noFill/>
        </p:spPr>
        <p:txBody>
          <a:bodyPr wrap="square" lIns="68580" tIns="34290" rIns="68580" bIns="34290" rtlCol="0" anchor="t">
            <a:spAutoFit/>
          </a:bodyPr>
          <a:lstStyle/>
          <a:p>
            <a:pPr>
              <a:lnSpc>
                <a:spcPts val="1163"/>
              </a:lnSpc>
            </a:pPr>
            <a:r>
              <a:rPr kumimoji="1" lang="en-US" altLang="zh-TW" sz="900">
                <a:solidFill>
                  <a:srgbClr val="FFFF00"/>
                </a:solidFill>
                <a:latin typeface="Arial"/>
                <a:ea typeface="新細明體"/>
                <a:cs typeface="Arial"/>
              </a:rPr>
              <a:t>1. Write</a:t>
            </a:r>
            <a:r>
              <a:rPr kumimoji="1" lang="en-US" altLang="zh-TW" sz="900">
                <a:solidFill>
                  <a:srgbClr val="ABE9FF"/>
                </a:solidFill>
                <a:latin typeface="Arial"/>
                <a:ea typeface="新細明體"/>
                <a:cs typeface="Arial"/>
              </a:rPr>
              <a:t> Data E </a:t>
            </a:r>
            <a:r>
              <a:rPr kumimoji="1" lang="en-US" altLang="zh-TW" sz="900">
                <a:solidFill>
                  <a:srgbClr val="FFFF00"/>
                </a:solidFill>
                <a:latin typeface="Arial"/>
                <a:ea typeface="新細明體"/>
                <a:cs typeface="Arial"/>
              </a:rPr>
              <a:t>to reserved space, return ok.</a:t>
            </a:r>
            <a:br>
              <a:rPr kumimoji="1" lang="en-US" altLang="zh-TW" sz="900">
                <a:solidFill>
                  <a:srgbClr val="FFFF00"/>
                </a:solidFill>
                <a:latin typeface="Arial"/>
                <a:ea typeface="新細明體"/>
                <a:cs typeface="Arial"/>
              </a:rPr>
            </a:br>
            <a:r>
              <a:rPr kumimoji="1" lang="en-US" altLang="zh-TW" sz="900">
                <a:solidFill>
                  <a:srgbClr val="FFFF00"/>
                </a:solidFill>
                <a:latin typeface="Arial"/>
                <a:ea typeface="新細明體"/>
                <a:cs typeface="Arial"/>
              </a:rPr>
              <a:t>2. Move </a:t>
            </a:r>
            <a:r>
              <a:rPr kumimoji="1" lang="en-US" altLang="zh-TW" sz="900">
                <a:solidFill>
                  <a:srgbClr val="ABE9FF"/>
                </a:solidFill>
                <a:latin typeface="Arial"/>
                <a:ea typeface="新細明體"/>
                <a:cs typeface="Arial"/>
              </a:rPr>
              <a:t>Data I </a:t>
            </a:r>
            <a:r>
              <a:rPr kumimoji="1" lang="en-US" altLang="zh-TW" sz="900">
                <a:solidFill>
                  <a:srgbClr val="FFFF00"/>
                </a:solidFill>
                <a:latin typeface="Arial"/>
                <a:ea typeface="新細明體"/>
                <a:cs typeface="Arial"/>
              </a:rPr>
              <a:t> to keep same reserved size.</a:t>
            </a:r>
            <a:endParaRPr kumimoji="1" lang="zh-TW" altLang="en-US" sz="900">
              <a:solidFill>
                <a:srgbClr val="FFFF00"/>
              </a:solidFill>
              <a:latin typeface="Arial" panose="020B0604020202020204" pitchFamily="34" charset="0"/>
              <a:cs typeface="Arial" panose="020B0604020202020204" pitchFamily="34" charset="0"/>
            </a:endParaRPr>
          </a:p>
        </p:txBody>
      </p:sp>
      <p:sp>
        <p:nvSpPr>
          <p:cNvPr id="97" name="矩形: 圓角 96">
            <a:extLst>
              <a:ext uri="{FF2B5EF4-FFF2-40B4-BE49-F238E27FC236}">
                <a16:creationId xmlns:a16="http://schemas.microsoft.com/office/drawing/2014/main" id="{B0EEA8F6-4138-43BE-8D0B-F58B968A7982}"/>
              </a:ext>
            </a:extLst>
          </p:cNvPr>
          <p:cNvSpPr/>
          <p:nvPr/>
        </p:nvSpPr>
        <p:spPr>
          <a:xfrm>
            <a:off x="4284879" y="2631041"/>
            <a:ext cx="553305" cy="530471"/>
          </a:xfrm>
          <a:prstGeom prst="roundRect">
            <a:avLst>
              <a:gd name="adj" fmla="val 0"/>
            </a:avLst>
          </a:prstGeom>
          <a:solidFill>
            <a:srgbClr val="EDE75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99" name="文字方塊 98">
            <a:extLst>
              <a:ext uri="{FF2B5EF4-FFF2-40B4-BE49-F238E27FC236}">
                <a16:creationId xmlns:a16="http://schemas.microsoft.com/office/drawing/2014/main" id="{4FE8902F-51A8-4803-A77A-2E6A1F64555D}"/>
              </a:ext>
            </a:extLst>
          </p:cNvPr>
          <p:cNvSpPr txBox="1"/>
          <p:nvPr/>
        </p:nvSpPr>
        <p:spPr>
          <a:xfrm>
            <a:off x="4354093" y="2665799"/>
            <a:ext cx="374536" cy="507831"/>
          </a:xfrm>
          <a:prstGeom prst="rect">
            <a:avLst/>
          </a:prstGeom>
          <a:noFill/>
        </p:spPr>
        <p:txBody>
          <a:bodyPr wrap="square">
            <a:spAutoFit/>
          </a:bodyPr>
          <a:lstStyle/>
          <a:p>
            <a:pPr algn="ctr" defTabSz="996877">
              <a:defRPr/>
            </a:pPr>
            <a:r>
              <a:rPr lang="en-US" altLang="zh-TW" sz="2700">
                <a:solidFill>
                  <a:srgbClr val="224B9A"/>
                </a:solidFill>
                <a:latin typeface="Arial" panose="020B0604020202020204" pitchFamily="34" charset="0"/>
                <a:cs typeface="Arial" panose="020B0604020202020204" pitchFamily="34" charset="0"/>
              </a:rPr>
              <a:t>E</a:t>
            </a:r>
          </a:p>
        </p:txBody>
      </p:sp>
      <p:sp>
        <p:nvSpPr>
          <p:cNvPr id="164" name="文字方塊 163">
            <a:extLst>
              <a:ext uri="{FF2B5EF4-FFF2-40B4-BE49-F238E27FC236}">
                <a16:creationId xmlns:a16="http://schemas.microsoft.com/office/drawing/2014/main" id="{43974D95-091D-446E-8C8D-77046CE98FD6}"/>
              </a:ext>
            </a:extLst>
          </p:cNvPr>
          <p:cNvSpPr txBox="1"/>
          <p:nvPr/>
        </p:nvSpPr>
        <p:spPr>
          <a:xfrm>
            <a:off x="8226750" y="1460156"/>
            <a:ext cx="724878" cy="441659"/>
          </a:xfrm>
          <a:prstGeom prst="rect">
            <a:avLst/>
          </a:prstGeom>
          <a:noFill/>
        </p:spPr>
        <p:txBody>
          <a:bodyPr wrap="none" rtlCol="0">
            <a:spAutoFit/>
          </a:bodyPr>
          <a:lstStyle/>
          <a:p>
            <a:pPr>
              <a:lnSpc>
                <a:spcPct val="150000"/>
              </a:lnSpc>
              <a:buClr>
                <a:schemeClr val="tx1"/>
              </a:buClr>
              <a:buSzPct val="90000"/>
            </a:pPr>
            <a:r>
              <a:rPr kumimoji="1" lang="zh-TW" altLang="en-US" sz="1725" b="1">
                <a:solidFill>
                  <a:schemeClr val="tx1">
                    <a:lumMod val="85000"/>
                    <a:lumOff val="15000"/>
                  </a:schemeClr>
                </a:solidFill>
                <a:latin typeface="微軟正黑體" panose="020B0604030504040204" pitchFamily="34" charset="-120"/>
                <a:ea typeface="微軟正黑體" panose="020B0604030504040204" pitchFamily="34" charset="-120"/>
              </a:rPr>
              <a:t>有</a:t>
            </a:r>
            <a:r>
              <a:rPr kumimoji="1" lang="en-US" altLang="zh-TW" sz="1725"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rPr>
              <a:t>OP</a:t>
            </a:r>
            <a:endParaRPr kumimoji="1" lang="zh-TW" altLang="en-US" sz="1725"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66" name="矩形: 圓角 165">
            <a:extLst>
              <a:ext uri="{FF2B5EF4-FFF2-40B4-BE49-F238E27FC236}">
                <a16:creationId xmlns:a16="http://schemas.microsoft.com/office/drawing/2014/main" id="{991F807C-C116-44B1-9273-F0093DF8F66D}"/>
              </a:ext>
            </a:extLst>
          </p:cNvPr>
          <p:cNvSpPr/>
          <p:nvPr/>
        </p:nvSpPr>
        <p:spPr>
          <a:xfrm>
            <a:off x="8176230" y="1496122"/>
            <a:ext cx="750157" cy="416318"/>
          </a:xfrm>
          <a:prstGeom prst="roundRect">
            <a:avLst>
              <a:gd name="adj" fmla="val 6697"/>
            </a:avLst>
          </a:prstGeom>
          <a:noFill/>
          <a:ln w="19050">
            <a:solidFill>
              <a:schemeClr val="tx1">
                <a:lumMod val="75000"/>
                <a:lumOff val="2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96" name="矩形: 圓角 95">
            <a:extLst>
              <a:ext uri="{FF2B5EF4-FFF2-40B4-BE49-F238E27FC236}">
                <a16:creationId xmlns:a16="http://schemas.microsoft.com/office/drawing/2014/main" id="{D94DA3C2-6BAC-4B94-B8FC-202EB2E5D7DF}"/>
              </a:ext>
            </a:extLst>
          </p:cNvPr>
          <p:cNvSpPr/>
          <p:nvPr/>
        </p:nvSpPr>
        <p:spPr>
          <a:xfrm>
            <a:off x="1218950" y="3951746"/>
            <a:ext cx="553305" cy="530471"/>
          </a:xfrm>
          <a:prstGeom prst="roundRect">
            <a:avLst>
              <a:gd name="adj" fmla="val 0"/>
            </a:avLst>
          </a:prstGeom>
          <a:solidFill>
            <a:srgbClr val="EDE75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98" name="文字方塊 97">
            <a:extLst>
              <a:ext uri="{FF2B5EF4-FFF2-40B4-BE49-F238E27FC236}">
                <a16:creationId xmlns:a16="http://schemas.microsoft.com/office/drawing/2014/main" id="{63931E5B-AD30-4D1A-AC49-46F4F36DAE7F}"/>
              </a:ext>
            </a:extLst>
          </p:cNvPr>
          <p:cNvSpPr txBox="1"/>
          <p:nvPr/>
        </p:nvSpPr>
        <p:spPr>
          <a:xfrm>
            <a:off x="1308334" y="3963066"/>
            <a:ext cx="374536" cy="507831"/>
          </a:xfrm>
          <a:prstGeom prst="rect">
            <a:avLst/>
          </a:prstGeom>
          <a:noFill/>
        </p:spPr>
        <p:txBody>
          <a:bodyPr wrap="square">
            <a:spAutoFit/>
          </a:bodyPr>
          <a:lstStyle/>
          <a:p>
            <a:pPr algn="ctr" defTabSz="996877">
              <a:defRPr/>
            </a:pPr>
            <a:r>
              <a:rPr lang="en-US" altLang="zh-TW" sz="2700">
                <a:solidFill>
                  <a:srgbClr val="224B9A"/>
                </a:solidFill>
                <a:latin typeface="Arial" panose="020B0604020202020204" pitchFamily="34" charset="0"/>
                <a:cs typeface="Arial" panose="020B0604020202020204" pitchFamily="34" charset="0"/>
              </a:rPr>
              <a:t>E</a:t>
            </a:r>
          </a:p>
        </p:txBody>
      </p:sp>
      <p:sp>
        <p:nvSpPr>
          <p:cNvPr id="3" name="箭號: 左-右雙向 2">
            <a:extLst>
              <a:ext uri="{FF2B5EF4-FFF2-40B4-BE49-F238E27FC236}">
                <a16:creationId xmlns:a16="http://schemas.microsoft.com/office/drawing/2014/main" id="{44D4D8F4-A491-4B17-BA10-DBFD16ADC06B}"/>
              </a:ext>
            </a:extLst>
          </p:cNvPr>
          <p:cNvSpPr/>
          <p:nvPr/>
        </p:nvSpPr>
        <p:spPr>
          <a:xfrm>
            <a:off x="7300447" y="1703997"/>
            <a:ext cx="670070" cy="363474"/>
          </a:xfrm>
          <a:prstGeom prst="leftRightArrow">
            <a:avLst/>
          </a:prstGeom>
          <a:gradFill>
            <a:gsLst>
              <a:gs pos="16000">
                <a:srgbClr val="FF581D"/>
              </a:gs>
              <a:gs pos="85000">
                <a:srgbClr val="F04000"/>
              </a:gs>
            </a:gsLst>
            <a:lin ang="36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1200" b="1">
                <a:solidFill>
                  <a:srgbClr val="00FEFF"/>
                </a:solidFill>
                <a:latin typeface="微軟正黑體"/>
                <a:ea typeface="微軟正黑體"/>
                <a:cs typeface="Calibri"/>
              </a:rPr>
              <a:t>10%</a:t>
            </a:r>
            <a:endParaRPr lang="zh-TW" altLang="en-US" sz="1200" b="1">
              <a:solidFill>
                <a:srgbClr val="00FEFF"/>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pic>
        <p:nvPicPr>
          <p:cNvPr id="5" name="圖片 5" descr="一張含有 畫畫 的圖片&#10;&#10;自動產生的描述">
            <a:extLst>
              <a:ext uri="{FF2B5EF4-FFF2-40B4-BE49-F238E27FC236}">
                <a16:creationId xmlns:a16="http://schemas.microsoft.com/office/drawing/2014/main" id="{21E09F39-A72C-453D-B915-F444DE06D830}"/>
              </a:ext>
            </a:extLst>
          </p:cNvPr>
          <p:cNvPicPr>
            <a:picLocks noChangeAspect="1"/>
          </p:cNvPicPr>
          <p:nvPr/>
        </p:nvPicPr>
        <p:blipFill>
          <a:blip r:embed="rId7" cstate="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2441901" y="2663274"/>
            <a:ext cx="474850" cy="446275"/>
          </a:xfrm>
          <a:prstGeom prst="rect">
            <a:avLst/>
          </a:prstGeom>
        </p:spPr>
      </p:pic>
      <p:sp>
        <p:nvSpPr>
          <p:cNvPr id="6" name="箭號: 向右 5">
            <a:extLst>
              <a:ext uri="{FF2B5EF4-FFF2-40B4-BE49-F238E27FC236}">
                <a16:creationId xmlns:a16="http://schemas.microsoft.com/office/drawing/2014/main" id="{BBED9585-3EA5-4B46-9B0E-816DDF274C49}"/>
              </a:ext>
            </a:extLst>
          </p:cNvPr>
          <p:cNvSpPr/>
          <p:nvPr/>
        </p:nvSpPr>
        <p:spPr>
          <a:xfrm>
            <a:off x="3125505" y="4513722"/>
            <a:ext cx="464866" cy="132850"/>
          </a:xfrm>
          <a:prstGeom prst="rightArrow">
            <a:avLst>
              <a:gd name="adj1" fmla="val 50000"/>
              <a:gd name="adj2" fmla="val 68813"/>
            </a:avLst>
          </a:prstGeom>
          <a:gradFill>
            <a:gsLst>
              <a:gs pos="16000">
                <a:srgbClr val="FF581D"/>
              </a:gs>
              <a:gs pos="85000">
                <a:srgbClr val="FF0000"/>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106" name="箭號: 向右 105">
            <a:extLst>
              <a:ext uri="{FF2B5EF4-FFF2-40B4-BE49-F238E27FC236}">
                <a16:creationId xmlns:a16="http://schemas.microsoft.com/office/drawing/2014/main" id="{ED93DB1B-AD19-4C7E-9B85-4F163D1A7BFA}"/>
              </a:ext>
            </a:extLst>
          </p:cNvPr>
          <p:cNvSpPr/>
          <p:nvPr/>
        </p:nvSpPr>
        <p:spPr>
          <a:xfrm>
            <a:off x="2513664" y="4513722"/>
            <a:ext cx="364013" cy="132850"/>
          </a:xfrm>
          <a:prstGeom prst="rightArrow">
            <a:avLst>
              <a:gd name="adj1" fmla="val 50000"/>
              <a:gd name="adj2" fmla="val 78220"/>
            </a:avLst>
          </a:prstGeom>
          <a:gradFill>
            <a:gsLst>
              <a:gs pos="16000">
                <a:srgbClr val="FF581D"/>
              </a:gs>
              <a:gs pos="85000">
                <a:srgbClr val="FF0000"/>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108" name="箭號: 向右 107">
            <a:extLst>
              <a:ext uri="{FF2B5EF4-FFF2-40B4-BE49-F238E27FC236}">
                <a16:creationId xmlns:a16="http://schemas.microsoft.com/office/drawing/2014/main" id="{1E3C5CF4-0EE0-4BD5-AC33-1A2348403A5D}"/>
              </a:ext>
            </a:extLst>
          </p:cNvPr>
          <p:cNvSpPr/>
          <p:nvPr/>
        </p:nvSpPr>
        <p:spPr>
          <a:xfrm>
            <a:off x="1908546" y="4513722"/>
            <a:ext cx="464866" cy="132850"/>
          </a:xfrm>
          <a:prstGeom prst="rightArrow">
            <a:avLst>
              <a:gd name="adj1" fmla="val 50000"/>
              <a:gd name="adj2" fmla="val 71949"/>
            </a:avLst>
          </a:prstGeom>
          <a:gradFill>
            <a:gsLst>
              <a:gs pos="16000">
                <a:srgbClr val="FF581D"/>
              </a:gs>
              <a:gs pos="85000">
                <a:srgbClr val="FF0000"/>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8" name="箭號: 左-右雙向 7">
            <a:extLst>
              <a:ext uri="{FF2B5EF4-FFF2-40B4-BE49-F238E27FC236}">
                <a16:creationId xmlns:a16="http://schemas.microsoft.com/office/drawing/2014/main" id="{9CDD3111-5FE5-47DC-B84A-B6899057AE7A}"/>
              </a:ext>
            </a:extLst>
          </p:cNvPr>
          <p:cNvSpPr/>
          <p:nvPr/>
        </p:nvSpPr>
        <p:spPr>
          <a:xfrm>
            <a:off x="6809296" y="4035244"/>
            <a:ext cx="645104" cy="363474"/>
          </a:xfrm>
          <a:prstGeom prst="leftRightArrow">
            <a:avLst/>
          </a:prstGeom>
          <a:gradFill>
            <a:gsLst>
              <a:gs pos="16000">
                <a:srgbClr val="FF581D"/>
              </a:gs>
              <a:gs pos="85000">
                <a:srgbClr val="F04000"/>
              </a:gs>
            </a:gsLst>
            <a:lin ang="36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1200" b="1">
                <a:solidFill>
                  <a:srgbClr val="00FEFF"/>
                </a:solidFill>
                <a:latin typeface="微軟正黑體"/>
                <a:ea typeface="微軟正黑體"/>
                <a:cs typeface="Calibri"/>
              </a:rPr>
              <a:t>10%</a:t>
            </a:r>
            <a:endParaRPr lang="zh-TW" altLang="en-US" sz="1200" b="1">
              <a:solidFill>
                <a:srgbClr val="00FEFF"/>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Tree>
    <p:extLst>
      <p:ext uri="{BB962C8B-B14F-4D97-AF65-F5344CB8AC3E}">
        <p14:creationId xmlns:p14="http://schemas.microsoft.com/office/powerpoint/2010/main" val="23292648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圓角 2">
            <a:extLst>
              <a:ext uri="{FF2B5EF4-FFF2-40B4-BE49-F238E27FC236}">
                <a16:creationId xmlns:a16="http://schemas.microsoft.com/office/drawing/2014/main" id="{C109FE47-2D4D-48CA-B1AC-29C6B9EE71FA}"/>
              </a:ext>
            </a:extLst>
          </p:cNvPr>
          <p:cNvSpPr/>
          <p:nvPr/>
        </p:nvSpPr>
        <p:spPr>
          <a:xfrm rot="10800000">
            <a:off x="483010" y="2134827"/>
            <a:ext cx="8465574" cy="2072147"/>
          </a:xfrm>
          <a:prstGeom prst="roundRect">
            <a:avLst>
              <a:gd name="adj" fmla="val 2575"/>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 name="標題 1">
            <a:extLst>
              <a:ext uri="{FF2B5EF4-FFF2-40B4-BE49-F238E27FC236}">
                <a16:creationId xmlns:a16="http://schemas.microsoft.com/office/drawing/2014/main" id="{B364D03F-00B5-864D-8DA1-3C6620035BF7}"/>
              </a:ext>
            </a:extLst>
          </p:cNvPr>
          <p:cNvSpPr>
            <a:spLocks noGrp="1"/>
          </p:cNvSpPr>
          <p:nvPr>
            <p:ph type="title"/>
          </p:nvPr>
        </p:nvSpPr>
        <p:spPr/>
        <p:txBody>
          <a:bodyPr>
            <a:normAutofit/>
          </a:bodyPr>
          <a:lstStyle/>
          <a:p>
            <a:r>
              <a:rPr kumimoji="1" lang="zh-CN" altLang="en-US" sz="3600"/>
              <a:t>寫入聚合</a:t>
            </a:r>
            <a:r>
              <a:rPr kumimoji="1" lang="en-US" altLang="zh-CN" sz="3600"/>
              <a:t> (write coalescing)</a:t>
            </a:r>
            <a:r>
              <a:rPr kumimoji="1" lang="zh-CN" altLang="en-US" sz="3600"/>
              <a:t>強化寫入效能</a:t>
            </a:r>
            <a:endParaRPr kumimoji="1" lang="zh-TW" altLang="en-US" sz="3600"/>
          </a:p>
        </p:txBody>
      </p:sp>
      <p:sp>
        <p:nvSpPr>
          <p:cNvPr id="4" name="矩形 3">
            <a:extLst>
              <a:ext uri="{FF2B5EF4-FFF2-40B4-BE49-F238E27FC236}">
                <a16:creationId xmlns:a16="http://schemas.microsoft.com/office/drawing/2014/main" id="{4B96453D-D4F9-CB45-BBF8-ED6C761DB40A}"/>
              </a:ext>
            </a:extLst>
          </p:cNvPr>
          <p:cNvSpPr/>
          <p:nvPr/>
        </p:nvSpPr>
        <p:spPr>
          <a:xfrm>
            <a:off x="4779097" y="2485974"/>
            <a:ext cx="3989628" cy="1477328"/>
          </a:xfrm>
          <a:prstGeom prst="rect">
            <a:avLst/>
          </a:prstGeom>
        </p:spPr>
        <p:txBody>
          <a:bodyPr wrap="square">
            <a:spAutoFit/>
          </a:bodyPr>
          <a:lstStyle/>
          <a:p>
            <a:r>
              <a:rPr lang="en-US" altLang="zh-TW" err="1">
                <a:latin typeface="微軟正黑體" panose="020B0604030504040204" pitchFamily="34" charset="-120"/>
                <a:ea typeface="微軟正黑體" panose="020B0604030504040204" pitchFamily="34" charset="-120"/>
              </a:rPr>
              <a:t>QuTS</a:t>
            </a:r>
            <a:r>
              <a:rPr lang="en-US" altLang="zh-TW">
                <a:latin typeface="微軟正黑體" panose="020B0604030504040204" pitchFamily="34" charset="-120"/>
                <a:ea typeface="微軟正黑體" panose="020B0604030504040204" pitchFamily="34" charset="-120"/>
              </a:rPr>
              <a:t> hero </a:t>
            </a:r>
            <a:r>
              <a:rPr lang="zh-TW" altLang="en-US">
                <a:latin typeface="微軟正黑體" panose="020B0604030504040204" pitchFamily="34" charset="-120"/>
                <a:ea typeface="微軟正黑體" panose="020B0604030504040204" pitchFamily="34" charset="-120"/>
              </a:rPr>
              <a:t>作業系統採用 </a:t>
            </a:r>
            <a:r>
              <a:rPr lang="en-US" altLang="zh-TW">
                <a:latin typeface="微軟正黑體" panose="020B0604030504040204" pitchFamily="34" charset="-120"/>
                <a:ea typeface="微軟正黑體" panose="020B0604030504040204" pitchFamily="34" charset="-120"/>
              </a:rPr>
              <a:t>QNAP </a:t>
            </a:r>
            <a:r>
              <a:rPr lang="zh-TW" altLang="en-US">
                <a:latin typeface="微軟正黑體" panose="020B0604030504040204" pitchFamily="34" charset="-120"/>
                <a:ea typeface="微軟正黑體" panose="020B0604030504040204" pitchFamily="34" charset="-120"/>
              </a:rPr>
              <a:t>研發的 </a:t>
            </a:r>
            <a:r>
              <a:rPr lang="en-US" altLang="zh-TW">
                <a:latin typeface="微軟正黑體" panose="020B0604030504040204" pitchFamily="34" charset="-120"/>
                <a:ea typeface="微軟正黑體" panose="020B0604030504040204" pitchFamily="34" charset="-120"/>
              </a:rPr>
              <a:t>Write Coalescing (</a:t>
            </a:r>
            <a:r>
              <a:rPr lang="zh-TW" altLang="en-US">
                <a:latin typeface="微軟正黑體" panose="020B0604030504040204" pitchFamily="34" charset="-120"/>
                <a:ea typeface="微軟正黑體" panose="020B0604030504040204" pitchFamily="34" charset="-120"/>
              </a:rPr>
              <a:t>寫入聚合</a:t>
            </a:r>
            <a:r>
              <a:rPr lang="en-US" altLang="zh-TW">
                <a:latin typeface="微軟正黑體" panose="020B0604030504040204" pitchFamily="34" charset="-120"/>
                <a:ea typeface="微軟正黑體" panose="020B0604030504040204" pitchFamily="34" charset="-120"/>
              </a:rPr>
              <a:t>) </a:t>
            </a:r>
            <a:r>
              <a:rPr lang="zh-TW" altLang="en-US">
                <a:latin typeface="微軟正黑體" panose="020B0604030504040204" pitchFamily="34" charset="-120"/>
                <a:ea typeface="微軟正黑體" panose="020B0604030504040204" pitchFamily="34" charset="-120"/>
              </a:rPr>
              <a:t>演算法，可將零散而隨機寫入的數據進行循序整理，並合併寫入區塊，進而減少 </a:t>
            </a:r>
            <a:r>
              <a:rPr lang="en-US" altLang="zh-TW">
                <a:latin typeface="微軟正黑體" panose="020B0604030504040204" pitchFamily="34" charset="-120"/>
                <a:ea typeface="微軟正黑體" panose="020B0604030504040204" pitchFamily="34" charset="-120"/>
              </a:rPr>
              <a:t>I/O </a:t>
            </a:r>
            <a:r>
              <a:rPr lang="zh-TW" altLang="en-US">
                <a:latin typeface="微軟正黑體" panose="020B0604030504040204" pitchFamily="34" charset="-120"/>
                <a:ea typeface="微軟正黑體" panose="020B0604030504040204" pitchFamily="34" charset="-120"/>
              </a:rPr>
              <a:t>數量。</a:t>
            </a:r>
          </a:p>
        </p:txBody>
      </p:sp>
      <p:pic>
        <p:nvPicPr>
          <p:cNvPr id="6" name="圖片 5" descr="一張含有 螢幕擷取畫面 的圖片&#10;&#10;自動產生的描述">
            <a:extLst>
              <a:ext uri="{FF2B5EF4-FFF2-40B4-BE49-F238E27FC236}">
                <a16:creationId xmlns:a16="http://schemas.microsoft.com/office/drawing/2014/main" id="{E8C60E68-ED8C-4A14-B499-5056E9302B97}"/>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17556" y="1429980"/>
            <a:ext cx="4153052" cy="3713520"/>
          </a:xfrm>
          <a:prstGeom prst="rect">
            <a:avLst/>
          </a:prstGeom>
          <a:effectLst>
            <a:outerShdw blurRad="88900" dist="241300" dir="120000" sx="97000" sy="97000" algn="l" rotWithShape="0">
              <a:prstClr val="black">
                <a:alpha val="40000"/>
              </a:prstClr>
            </a:outerShdw>
          </a:effectLst>
        </p:spPr>
      </p:pic>
    </p:spTree>
    <p:extLst>
      <p:ext uri="{BB962C8B-B14F-4D97-AF65-F5344CB8AC3E}">
        <p14:creationId xmlns:p14="http://schemas.microsoft.com/office/powerpoint/2010/main" val="4098770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85725" y="3244021"/>
            <a:ext cx="8672513" cy="707886"/>
          </a:xfrm>
          <a:prstGeom prst="rect">
            <a:avLst/>
          </a:prstGeom>
        </p:spPr>
        <p:txBody>
          <a:bodyPr wrap="square">
            <a:spAutoFit/>
          </a:bodyPr>
          <a:lstStyle/>
          <a:p>
            <a:pPr algn="ctr"/>
            <a:r>
              <a:rPr lang="zh-TW" altLang="en-US" sz="4000" b="1" spc="600">
                <a:solidFill>
                  <a:schemeClr val="bg1"/>
                </a:solidFill>
                <a:latin typeface="微軟正黑體" panose="020B0604030504040204" pitchFamily="34" charset="-120"/>
                <a:ea typeface="微軟正黑體" panose="020B0604030504040204" pitchFamily="34" charset="-120"/>
              </a:rPr>
              <a:t>數據保護</a:t>
            </a:r>
          </a:p>
        </p:txBody>
      </p:sp>
    </p:spTree>
    <p:extLst>
      <p:ext uri="{BB962C8B-B14F-4D97-AF65-F5344CB8AC3E}">
        <p14:creationId xmlns:p14="http://schemas.microsoft.com/office/powerpoint/2010/main" val="35707643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24781AA-78F4-2844-BD40-D9E36E9E2B8D}"/>
              </a:ext>
            </a:extLst>
          </p:cNvPr>
          <p:cNvSpPr>
            <a:spLocks noGrp="1"/>
          </p:cNvSpPr>
          <p:nvPr>
            <p:ph type="title"/>
          </p:nvPr>
        </p:nvSpPr>
        <p:spPr/>
        <p:txBody>
          <a:bodyPr>
            <a:normAutofit fontScale="90000"/>
          </a:bodyPr>
          <a:lstStyle/>
          <a:p>
            <a:pPr>
              <a:lnSpc>
                <a:spcPct val="100000"/>
              </a:lnSpc>
            </a:pPr>
            <a:r>
              <a:rPr lang="zh-TW" altLang="en-US"/>
              <a:t>高達</a:t>
            </a:r>
            <a:r>
              <a:rPr lang="en-US" altLang="zh-TW"/>
              <a:t>65536</a:t>
            </a:r>
            <a:r>
              <a:rPr lang="zh-TW" altLang="en-US"/>
              <a:t>張的快照</a:t>
            </a:r>
            <a:r>
              <a:rPr lang="en-US" altLang="zh-TW"/>
              <a:t>(Snapshot)</a:t>
            </a:r>
            <a:br>
              <a:rPr lang="en-US" altLang="zh-TW"/>
            </a:br>
            <a:r>
              <a:rPr lang="zh-TW" altLang="en-US" sz="2700"/>
              <a:t>每小時拍 </a:t>
            </a:r>
            <a:r>
              <a:rPr lang="en-US" altLang="zh-TW" sz="2700"/>
              <a:t>1 </a:t>
            </a:r>
            <a:r>
              <a:rPr lang="zh-TW" altLang="en-US" sz="2700"/>
              <a:t>張快照，</a:t>
            </a:r>
            <a:r>
              <a:rPr lang="en-US" altLang="zh-TW" sz="2700"/>
              <a:t>1 </a:t>
            </a:r>
            <a:r>
              <a:rPr lang="zh-TW" altLang="en-US" sz="2700"/>
              <a:t>天 </a:t>
            </a:r>
            <a:r>
              <a:rPr lang="en-US" altLang="zh-TW" sz="2700"/>
              <a:t>24 </a:t>
            </a:r>
            <a:r>
              <a:rPr lang="zh-TW" altLang="en-US" sz="2700"/>
              <a:t>張，可維持長達 </a:t>
            </a:r>
            <a:r>
              <a:rPr lang="en-US" altLang="zh-TW" sz="2700"/>
              <a:t>7 </a:t>
            </a:r>
            <a:r>
              <a:rPr lang="zh-TW" altLang="en-US" sz="2700"/>
              <a:t>年</a:t>
            </a:r>
            <a:r>
              <a:rPr lang="zh-CN" altLang="en-US" sz="2700"/>
              <a:t>的</a:t>
            </a:r>
            <a:r>
              <a:rPr lang="zh-TW" altLang="en-US" sz="2700"/>
              <a:t>多版本保護</a:t>
            </a:r>
            <a:endParaRPr kumimoji="1" lang="zh-TW" altLang="en-US"/>
          </a:p>
        </p:txBody>
      </p:sp>
      <p:sp>
        <p:nvSpPr>
          <p:cNvPr id="30" name="矩形 29">
            <a:extLst>
              <a:ext uri="{FF2B5EF4-FFF2-40B4-BE49-F238E27FC236}">
                <a16:creationId xmlns:a16="http://schemas.microsoft.com/office/drawing/2014/main" id="{4BB3F173-72A8-364F-B7AD-9C0A0972B48E}"/>
              </a:ext>
            </a:extLst>
          </p:cNvPr>
          <p:cNvSpPr/>
          <p:nvPr/>
        </p:nvSpPr>
        <p:spPr>
          <a:xfrm rot="16200000">
            <a:off x="1094200" y="2130521"/>
            <a:ext cx="2280995" cy="3191207"/>
          </a:xfrm>
          <a:prstGeom prst="rect">
            <a:avLst/>
          </a:prstGeom>
          <a:gradFill>
            <a:gsLst>
              <a:gs pos="40000">
                <a:srgbClr val="040F4C"/>
              </a:gs>
              <a:gs pos="100000">
                <a:srgbClr val="020538">
                  <a:alpha val="0"/>
                </a:srgbClr>
              </a:gs>
            </a:gsLst>
            <a:lin ang="5400000" scaled="1"/>
          </a:gradFill>
          <a:ln w="28575">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31" name="矩形 30">
            <a:extLst>
              <a:ext uri="{FF2B5EF4-FFF2-40B4-BE49-F238E27FC236}">
                <a16:creationId xmlns:a16="http://schemas.microsoft.com/office/drawing/2014/main" id="{8271655B-9934-6D44-BDD1-0C7F10D55AC4}"/>
              </a:ext>
            </a:extLst>
          </p:cNvPr>
          <p:cNvSpPr/>
          <p:nvPr/>
        </p:nvSpPr>
        <p:spPr>
          <a:xfrm rot="16200000">
            <a:off x="2036750" y="122827"/>
            <a:ext cx="395896" cy="3191208"/>
          </a:xfrm>
          <a:prstGeom prst="rect">
            <a:avLst/>
          </a:prstGeom>
          <a:gradFill>
            <a:gsLst>
              <a:gs pos="40000">
                <a:srgbClr val="040F4C"/>
              </a:gs>
              <a:gs pos="100000">
                <a:srgbClr val="020538">
                  <a:alpha val="0"/>
                </a:srgbClr>
              </a:gs>
            </a:gsLst>
            <a:lin ang="5400000" scaled="1"/>
          </a:gradFill>
          <a:ln w="28575">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32" name="矩形 31">
            <a:extLst>
              <a:ext uri="{FF2B5EF4-FFF2-40B4-BE49-F238E27FC236}">
                <a16:creationId xmlns:a16="http://schemas.microsoft.com/office/drawing/2014/main" id="{86F973A7-5AF6-3040-91A2-BB54A873B3D1}"/>
              </a:ext>
            </a:extLst>
          </p:cNvPr>
          <p:cNvSpPr/>
          <p:nvPr/>
        </p:nvSpPr>
        <p:spPr>
          <a:xfrm rot="16200000">
            <a:off x="2036750" y="635702"/>
            <a:ext cx="395896" cy="3191207"/>
          </a:xfrm>
          <a:prstGeom prst="rect">
            <a:avLst/>
          </a:prstGeom>
          <a:gradFill>
            <a:gsLst>
              <a:gs pos="40000">
                <a:srgbClr val="040F4C"/>
              </a:gs>
              <a:gs pos="100000">
                <a:srgbClr val="020538">
                  <a:alpha val="0"/>
                </a:srgbClr>
              </a:gs>
            </a:gsLst>
            <a:lin ang="5400000" scaled="1"/>
          </a:gradFill>
          <a:ln w="28575">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33" name="矩形 32">
            <a:extLst>
              <a:ext uri="{FF2B5EF4-FFF2-40B4-BE49-F238E27FC236}">
                <a16:creationId xmlns:a16="http://schemas.microsoft.com/office/drawing/2014/main" id="{C16AF5BB-111E-D149-A593-9E09E0C0CCEE}"/>
              </a:ext>
            </a:extLst>
          </p:cNvPr>
          <p:cNvSpPr/>
          <p:nvPr/>
        </p:nvSpPr>
        <p:spPr>
          <a:xfrm>
            <a:off x="726928" y="3226007"/>
            <a:ext cx="1400621" cy="1529992"/>
          </a:xfrm>
          <a:prstGeom prst="rect">
            <a:avLst/>
          </a:prstGeom>
          <a:gradFill>
            <a:gsLst>
              <a:gs pos="0">
                <a:srgbClr val="0070C0">
                  <a:alpha val="80000"/>
                </a:srgbClr>
              </a:gs>
              <a:gs pos="100000">
                <a:srgbClr val="031B71">
                  <a:alpha val="50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34" name="矩形 33">
            <a:extLst>
              <a:ext uri="{FF2B5EF4-FFF2-40B4-BE49-F238E27FC236}">
                <a16:creationId xmlns:a16="http://schemas.microsoft.com/office/drawing/2014/main" id="{797EA479-535D-7846-AA73-70D4A665A04F}"/>
              </a:ext>
            </a:extLst>
          </p:cNvPr>
          <p:cNvSpPr/>
          <p:nvPr/>
        </p:nvSpPr>
        <p:spPr>
          <a:xfrm>
            <a:off x="2176183" y="3226007"/>
            <a:ext cx="1400621" cy="1529992"/>
          </a:xfrm>
          <a:prstGeom prst="rect">
            <a:avLst/>
          </a:prstGeom>
          <a:gradFill>
            <a:gsLst>
              <a:gs pos="0">
                <a:srgbClr val="0070C0">
                  <a:alpha val="80000"/>
                </a:srgbClr>
              </a:gs>
              <a:gs pos="100000">
                <a:srgbClr val="031B71">
                  <a:alpha val="50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35" name="Google Shape;622;p33" descr="一張含有 螢幕擷取畫面 的圖片&#10;&#10;描述是以非常高的可信度產生">
            <a:extLst>
              <a:ext uri="{FF2B5EF4-FFF2-40B4-BE49-F238E27FC236}">
                <a16:creationId xmlns:a16="http://schemas.microsoft.com/office/drawing/2014/main" id="{6A7F51EA-3A06-514B-B3AA-860D8041C484}"/>
              </a:ext>
            </a:extLst>
          </p:cNvPr>
          <p:cNvPicPr preferRelativeResize="0"/>
          <p:nvPr/>
        </p:nvPicPr>
        <p:blipFill rotWithShape="1">
          <a:blip r:embed="rId2" cstate="print">
            <a:alphaModFix/>
            <a:extLst>
              <a:ext uri="{28A0092B-C50C-407E-A947-70E740481C1C}">
                <a14:useLocalDpi xmlns:a14="http://schemas.microsoft.com/office/drawing/2010/main"/>
              </a:ext>
            </a:extLst>
          </a:blip>
          <a:srcRect/>
          <a:stretch/>
        </p:blipFill>
        <p:spPr>
          <a:xfrm>
            <a:off x="3970318" y="2284965"/>
            <a:ext cx="4670756" cy="2640415"/>
          </a:xfrm>
          <a:prstGeom prst="rect">
            <a:avLst/>
          </a:prstGeom>
          <a:noFill/>
          <a:ln>
            <a:noFill/>
          </a:ln>
          <a:effectLst>
            <a:outerShdw blurRad="139700" dist="50800" dir="5400000" algn="ctr" rotWithShape="0">
              <a:srgbClr val="000000">
                <a:alpha val="43137"/>
              </a:srgbClr>
            </a:outerShdw>
          </a:effectLst>
        </p:spPr>
      </p:pic>
      <p:sp>
        <p:nvSpPr>
          <p:cNvPr id="36" name="Google Shape;646;p33">
            <a:extLst>
              <a:ext uri="{FF2B5EF4-FFF2-40B4-BE49-F238E27FC236}">
                <a16:creationId xmlns:a16="http://schemas.microsoft.com/office/drawing/2014/main" id="{CF512ED7-5850-2C46-8E44-6850647CCC9D}"/>
              </a:ext>
            </a:extLst>
          </p:cNvPr>
          <p:cNvSpPr txBox="1"/>
          <p:nvPr/>
        </p:nvSpPr>
        <p:spPr>
          <a:xfrm>
            <a:off x="4042499" y="1477478"/>
            <a:ext cx="3790207" cy="969668"/>
          </a:xfrm>
          <a:prstGeom prst="rect">
            <a:avLst/>
          </a:prstGeom>
          <a:noFill/>
          <a:ln>
            <a:noFill/>
          </a:ln>
        </p:spPr>
        <p:txBody>
          <a:bodyPr spcFirstLastPara="1" wrap="square" lIns="0" tIns="0" rIns="0" bIns="0" anchor="t" anchorCtr="0">
            <a:noAutofit/>
          </a:bodyPr>
          <a:lstStyle/>
          <a:p>
            <a:pPr>
              <a:lnSpc>
                <a:spcPts val="1800"/>
              </a:lnSpc>
              <a:buClr>
                <a:srgbClr val="F2F2F2"/>
              </a:buClr>
              <a:buSzPts val="1800"/>
            </a:pPr>
            <a:r>
              <a:rPr lang="zh-TW" altLang="en-US" sz="1200" b="1">
                <a:solidFill>
                  <a:srgbClr val="FF6600"/>
                </a:solidFill>
                <a:latin typeface="Arial"/>
                <a:ea typeface="微軟正黑體"/>
                <a:cs typeface="Microsoft JhengHei"/>
                <a:sym typeface="Arial" panose="020B0604020202020204" pitchFamily="34" charset="0"/>
              </a:rPr>
              <a:t>快照管理員</a:t>
            </a:r>
            <a:r>
              <a:rPr lang="en-US" sz="1200" b="1">
                <a:solidFill>
                  <a:srgbClr val="FF6600"/>
                </a:solidFill>
                <a:latin typeface="Arial"/>
                <a:ea typeface="微軟正黑體"/>
                <a:cs typeface="Microsoft JhengHei"/>
                <a:sym typeface="Arial" panose="020B0604020202020204" pitchFamily="34" charset="0"/>
              </a:rPr>
              <a:t>:  </a:t>
            </a:r>
            <a:r>
              <a:rPr lang="zh-TW" altLang="en-US" sz="1200">
                <a:latin typeface="Arial"/>
                <a:ea typeface="微軟正黑體"/>
                <a:cs typeface="Microsoft JhengHei"/>
                <a:sym typeface="Arial" panose="020B0604020202020204" pitchFamily="34" charset="0"/>
              </a:rPr>
              <a:t>基於共用資料夾來進行快照功能操作。</a:t>
            </a:r>
          </a:p>
          <a:p>
            <a:pPr>
              <a:lnSpc>
                <a:spcPts val="1800"/>
              </a:lnSpc>
              <a:buClr>
                <a:srgbClr val="F2F2F2"/>
              </a:buClr>
              <a:buSzPts val="1800"/>
            </a:pPr>
            <a:r>
              <a:rPr lang="zh-TW" altLang="en-US" sz="1200">
                <a:latin typeface="Arial"/>
                <a:ea typeface="微軟正黑體"/>
                <a:cs typeface="Microsoft JhengHei"/>
                <a:sym typeface="Arial" panose="020B0604020202020204" pitchFamily="34" charset="0"/>
              </a:rPr>
              <a:t>使用</a:t>
            </a:r>
            <a:r>
              <a:rPr lang="en-US" altLang="zh-TW" sz="1200">
                <a:latin typeface="Arial"/>
                <a:ea typeface="微軟正黑體"/>
                <a:cs typeface="Microsoft JhengHei"/>
                <a:sym typeface="Arial" panose="020B0604020202020204" pitchFamily="34" charset="0"/>
              </a:rPr>
              <a:t>[</a:t>
            </a:r>
            <a:r>
              <a:rPr lang="zh-TW" altLang="en-US" sz="1200">
                <a:latin typeface="Arial"/>
                <a:ea typeface="微軟正黑體"/>
                <a:cs typeface="Microsoft JhengHei"/>
                <a:sym typeface="Arial" panose="020B0604020202020204" pitchFamily="34" charset="0"/>
              </a:rPr>
              <a:t>還原指定的資料夾</a:t>
            </a:r>
            <a:r>
              <a:rPr lang="en-US" altLang="zh-TW" sz="1200">
                <a:latin typeface="Arial"/>
                <a:ea typeface="微軟正黑體"/>
                <a:cs typeface="Microsoft JhengHei"/>
                <a:sym typeface="Arial" panose="020B0604020202020204" pitchFamily="34" charset="0"/>
              </a:rPr>
              <a:t>/</a:t>
            </a:r>
            <a:r>
              <a:rPr lang="zh-TW" altLang="en-US" sz="1200">
                <a:latin typeface="Arial"/>
                <a:ea typeface="微軟正黑體"/>
                <a:cs typeface="Microsoft JhengHei"/>
                <a:sym typeface="Arial" panose="020B0604020202020204" pitchFamily="34" charset="0"/>
              </a:rPr>
              <a:t>指定檔案</a:t>
            </a:r>
            <a:r>
              <a:rPr lang="en-US" sz="1200">
                <a:latin typeface="Arial"/>
                <a:ea typeface="微軟正黑體"/>
                <a:cs typeface="Microsoft JhengHei"/>
                <a:sym typeface="Arial" panose="020B0604020202020204" pitchFamily="34" charset="0"/>
              </a:rPr>
              <a:t>]，[</a:t>
            </a:r>
            <a:r>
              <a:rPr lang="zh-TW" altLang="en-US" sz="1200">
                <a:latin typeface="Arial"/>
                <a:ea typeface="微軟正黑體"/>
                <a:cs typeface="Microsoft JhengHei"/>
                <a:sym typeface="Arial" panose="020B0604020202020204" pitchFamily="34" charset="0"/>
              </a:rPr>
              <a:t>複製資料夾快照</a:t>
            </a:r>
            <a:r>
              <a:rPr lang="en-US" sz="1200">
                <a:latin typeface="Arial"/>
                <a:ea typeface="微軟正黑體"/>
                <a:cs typeface="Microsoft JhengHei"/>
                <a:sym typeface="Arial" panose="020B0604020202020204" pitchFamily="34" charset="0"/>
              </a:rPr>
              <a:t>] 和 [</a:t>
            </a:r>
            <a:r>
              <a:rPr lang="zh-TW" altLang="en-US" sz="1200">
                <a:latin typeface="Arial"/>
                <a:ea typeface="微軟正黑體"/>
                <a:cs typeface="Microsoft JhengHei"/>
                <a:sym typeface="Arial" panose="020B0604020202020204" pitchFamily="34" charset="0"/>
              </a:rPr>
              <a:t>還原資料夾快照</a:t>
            </a:r>
            <a:r>
              <a:rPr lang="en-US" altLang="zh-TW" sz="1200">
                <a:latin typeface="Arial"/>
                <a:ea typeface="微軟正黑體"/>
                <a:cs typeface="Microsoft JhengHei"/>
                <a:sym typeface="Arial" panose="020B0604020202020204" pitchFamily="34" charset="0"/>
              </a:rPr>
              <a:t>]</a:t>
            </a:r>
            <a:r>
              <a:rPr lang="zh-TW" altLang="en-US" sz="1200">
                <a:latin typeface="Arial"/>
                <a:ea typeface="微軟正黑體"/>
                <a:cs typeface="Microsoft JhengHei"/>
                <a:sym typeface="Arial" panose="020B0604020202020204" pitchFamily="34" charset="0"/>
              </a:rPr>
              <a:t>。</a:t>
            </a:r>
            <a:endParaRPr lang="zh-TW" altLang="en-US" sz="1200">
              <a:latin typeface="Arial"/>
              <a:ea typeface="微軟正黑體"/>
              <a:cs typeface="Microsoft JhengHei"/>
            </a:endParaRPr>
          </a:p>
          <a:p>
            <a:pPr>
              <a:lnSpc>
                <a:spcPct val="90000"/>
              </a:lnSpc>
              <a:buClr>
                <a:srgbClr val="F2F2F2"/>
              </a:buClr>
              <a:buSzPts val="1800"/>
            </a:pPr>
            <a:endParaRPr lang="zh-TW" altLang="en-US" sz="1200">
              <a:latin typeface="Arial" panose="020B0604020202020204" pitchFamily="34" charset="0"/>
              <a:ea typeface="微軟正黑體" panose="020B0604030504040204" pitchFamily="34" charset="-120"/>
              <a:cs typeface="Verdana"/>
              <a:sym typeface="Arial" panose="020B0604020202020204" pitchFamily="34" charset="0"/>
            </a:endParaRPr>
          </a:p>
          <a:p>
            <a:pPr>
              <a:lnSpc>
                <a:spcPct val="90000"/>
              </a:lnSpc>
              <a:buClr>
                <a:srgbClr val="F2F2F2"/>
              </a:buClr>
              <a:buSzPts val="1800"/>
            </a:pPr>
            <a:endParaRPr lang="zh-TW" altLang="en-US" sz="1200">
              <a:latin typeface="Arial" panose="020B0604020202020204" pitchFamily="34" charset="0"/>
              <a:ea typeface="微軟正黑體" panose="020B0604030504040204" pitchFamily="34" charset="-120"/>
              <a:cs typeface="Verdana"/>
              <a:sym typeface="Arial" panose="020B0604020202020204" pitchFamily="34" charset="0"/>
            </a:endParaRPr>
          </a:p>
        </p:txBody>
      </p:sp>
      <p:grpSp>
        <p:nvGrpSpPr>
          <p:cNvPr id="37" name="Google Shape;628;p33">
            <a:extLst>
              <a:ext uri="{FF2B5EF4-FFF2-40B4-BE49-F238E27FC236}">
                <a16:creationId xmlns:a16="http://schemas.microsoft.com/office/drawing/2014/main" id="{29B42C12-7D7D-CA42-8229-F023AD71FBEB}"/>
              </a:ext>
            </a:extLst>
          </p:cNvPr>
          <p:cNvGrpSpPr/>
          <p:nvPr/>
        </p:nvGrpSpPr>
        <p:grpSpPr>
          <a:xfrm>
            <a:off x="2523242" y="3835565"/>
            <a:ext cx="803038" cy="277995"/>
            <a:chOff x="5308956" y="3452803"/>
            <a:chExt cx="1046404" cy="343200"/>
          </a:xfrm>
        </p:grpSpPr>
        <p:sp>
          <p:nvSpPr>
            <p:cNvPr id="38" name="Google Shape;629;p33">
              <a:extLst>
                <a:ext uri="{FF2B5EF4-FFF2-40B4-BE49-F238E27FC236}">
                  <a16:creationId xmlns:a16="http://schemas.microsoft.com/office/drawing/2014/main" id="{626DF506-A8EF-0242-B8A7-2FDBE7DD9604}"/>
                </a:ext>
              </a:extLst>
            </p:cNvPr>
            <p:cNvSpPr/>
            <p:nvPr/>
          </p:nvSpPr>
          <p:spPr>
            <a:xfrm>
              <a:off x="5308956" y="3452803"/>
              <a:ext cx="343200" cy="343200"/>
            </a:xfrm>
            <a:prstGeom prst="rect">
              <a:avLst/>
            </a:prstGeom>
            <a:solidFill>
              <a:srgbClr val="CACACA"/>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39" name="Google Shape;630;p33">
              <a:extLst>
                <a:ext uri="{FF2B5EF4-FFF2-40B4-BE49-F238E27FC236}">
                  <a16:creationId xmlns:a16="http://schemas.microsoft.com/office/drawing/2014/main" id="{DC009797-9F00-1A45-B5AA-B2B4F575DF36}"/>
                </a:ext>
              </a:extLst>
            </p:cNvPr>
            <p:cNvSpPr/>
            <p:nvPr/>
          </p:nvSpPr>
          <p:spPr>
            <a:xfrm>
              <a:off x="5660558" y="3452803"/>
              <a:ext cx="343200" cy="343200"/>
            </a:xfrm>
            <a:prstGeom prst="rect">
              <a:avLst/>
            </a:prstGeom>
            <a:solidFill>
              <a:srgbClr val="CACACA"/>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40" name="Google Shape;631;p33">
              <a:extLst>
                <a:ext uri="{FF2B5EF4-FFF2-40B4-BE49-F238E27FC236}">
                  <a16:creationId xmlns:a16="http://schemas.microsoft.com/office/drawing/2014/main" id="{3F447408-EAF0-024C-8676-B9C0728E7F0D}"/>
                </a:ext>
              </a:extLst>
            </p:cNvPr>
            <p:cNvSpPr/>
            <p:nvPr/>
          </p:nvSpPr>
          <p:spPr>
            <a:xfrm>
              <a:off x="6012160" y="3452803"/>
              <a:ext cx="343200" cy="343200"/>
            </a:xfrm>
            <a:prstGeom prst="rect">
              <a:avLst/>
            </a:prstGeom>
            <a:solidFill>
              <a:srgbClr val="CACACA"/>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grpSp>
      <p:grpSp>
        <p:nvGrpSpPr>
          <p:cNvPr id="41" name="Google Shape;632;p33">
            <a:extLst>
              <a:ext uri="{FF2B5EF4-FFF2-40B4-BE49-F238E27FC236}">
                <a16:creationId xmlns:a16="http://schemas.microsoft.com/office/drawing/2014/main" id="{DD024887-7055-454A-8D7A-1B83B80BE60F}"/>
              </a:ext>
            </a:extLst>
          </p:cNvPr>
          <p:cNvGrpSpPr/>
          <p:nvPr/>
        </p:nvGrpSpPr>
        <p:grpSpPr>
          <a:xfrm>
            <a:off x="2524535" y="4113531"/>
            <a:ext cx="803038" cy="277995"/>
            <a:chOff x="5308956" y="3452803"/>
            <a:chExt cx="1046404" cy="343200"/>
          </a:xfrm>
        </p:grpSpPr>
        <p:sp>
          <p:nvSpPr>
            <p:cNvPr id="42" name="Google Shape;633;p33">
              <a:extLst>
                <a:ext uri="{FF2B5EF4-FFF2-40B4-BE49-F238E27FC236}">
                  <a16:creationId xmlns:a16="http://schemas.microsoft.com/office/drawing/2014/main" id="{CCDADD9F-D182-A64E-AC8F-A36684B1E4D6}"/>
                </a:ext>
              </a:extLst>
            </p:cNvPr>
            <p:cNvSpPr/>
            <p:nvPr/>
          </p:nvSpPr>
          <p:spPr>
            <a:xfrm>
              <a:off x="5308956" y="3452803"/>
              <a:ext cx="343200" cy="343200"/>
            </a:xfrm>
            <a:prstGeom prst="rect">
              <a:avLst/>
            </a:prstGeom>
            <a:solidFill>
              <a:srgbClr val="91A000"/>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43" name="Google Shape;634;p33">
              <a:extLst>
                <a:ext uri="{FF2B5EF4-FFF2-40B4-BE49-F238E27FC236}">
                  <a16:creationId xmlns:a16="http://schemas.microsoft.com/office/drawing/2014/main" id="{310D6FB6-AA0D-A942-BA1C-706C0795DC51}"/>
                </a:ext>
              </a:extLst>
            </p:cNvPr>
            <p:cNvSpPr/>
            <p:nvPr/>
          </p:nvSpPr>
          <p:spPr>
            <a:xfrm>
              <a:off x="5660558" y="3452803"/>
              <a:ext cx="343200" cy="343200"/>
            </a:xfrm>
            <a:prstGeom prst="rect">
              <a:avLst/>
            </a:prstGeom>
            <a:solidFill>
              <a:srgbClr val="91A000"/>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44" name="Google Shape;635;p33">
              <a:extLst>
                <a:ext uri="{FF2B5EF4-FFF2-40B4-BE49-F238E27FC236}">
                  <a16:creationId xmlns:a16="http://schemas.microsoft.com/office/drawing/2014/main" id="{2A30BE1B-CDD6-3D47-90BC-962492C3C2FD}"/>
                </a:ext>
              </a:extLst>
            </p:cNvPr>
            <p:cNvSpPr/>
            <p:nvPr/>
          </p:nvSpPr>
          <p:spPr>
            <a:xfrm>
              <a:off x="6012160" y="3452803"/>
              <a:ext cx="343200" cy="343200"/>
            </a:xfrm>
            <a:prstGeom prst="rect">
              <a:avLst/>
            </a:prstGeom>
            <a:solidFill>
              <a:srgbClr val="91A000"/>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grpSp>
      <p:grpSp>
        <p:nvGrpSpPr>
          <p:cNvPr id="45" name="Google Shape;636;p33">
            <a:extLst>
              <a:ext uri="{FF2B5EF4-FFF2-40B4-BE49-F238E27FC236}">
                <a16:creationId xmlns:a16="http://schemas.microsoft.com/office/drawing/2014/main" id="{4930AB0F-700D-284B-A63D-A1A7579A73A6}"/>
              </a:ext>
            </a:extLst>
          </p:cNvPr>
          <p:cNvGrpSpPr/>
          <p:nvPr/>
        </p:nvGrpSpPr>
        <p:grpSpPr>
          <a:xfrm>
            <a:off x="2523242" y="4396962"/>
            <a:ext cx="803038" cy="277995"/>
            <a:chOff x="5308956" y="3452803"/>
            <a:chExt cx="1046404" cy="343200"/>
          </a:xfrm>
        </p:grpSpPr>
        <p:sp>
          <p:nvSpPr>
            <p:cNvPr id="46" name="Google Shape;637;p33">
              <a:extLst>
                <a:ext uri="{FF2B5EF4-FFF2-40B4-BE49-F238E27FC236}">
                  <a16:creationId xmlns:a16="http://schemas.microsoft.com/office/drawing/2014/main" id="{21E95513-D0C0-0541-8A76-F812A6AC717D}"/>
                </a:ext>
              </a:extLst>
            </p:cNvPr>
            <p:cNvSpPr/>
            <p:nvPr/>
          </p:nvSpPr>
          <p:spPr>
            <a:xfrm>
              <a:off x="5308956" y="3452803"/>
              <a:ext cx="343200" cy="343200"/>
            </a:xfrm>
            <a:prstGeom prst="rect">
              <a:avLst/>
            </a:prstGeom>
            <a:solidFill>
              <a:srgbClr val="CACACA"/>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47" name="Google Shape;638;p33">
              <a:extLst>
                <a:ext uri="{FF2B5EF4-FFF2-40B4-BE49-F238E27FC236}">
                  <a16:creationId xmlns:a16="http://schemas.microsoft.com/office/drawing/2014/main" id="{FD95C5AB-B5D1-C047-ACCD-6FBA75B53FF8}"/>
                </a:ext>
              </a:extLst>
            </p:cNvPr>
            <p:cNvSpPr/>
            <p:nvPr/>
          </p:nvSpPr>
          <p:spPr>
            <a:xfrm>
              <a:off x="5660558" y="3452803"/>
              <a:ext cx="343200" cy="343200"/>
            </a:xfrm>
            <a:prstGeom prst="rect">
              <a:avLst/>
            </a:prstGeom>
            <a:solidFill>
              <a:srgbClr val="CACACA"/>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48" name="Google Shape;639;p33">
              <a:extLst>
                <a:ext uri="{FF2B5EF4-FFF2-40B4-BE49-F238E27FC236}">
                  <a16:creationId xmlns:a16="http://schemas.microsoft.com/office/drawing/2014/main" id="{2095BE5D-BA3C-0F4A-B225-DC88D7D83F5C}"/>
                </a:ext>
              </a:extLst>
            </p:cNvPr>
            <p:cNvSpPr/>
            <p:nvPr/>
          </p:nvSpPr>
          <p:spPr>
            <a:xfrm>
              <a:off x="6012160" y="3452803"/>
              <a:ext cx="343200" cy="343200"/>
            </a:xfrm>
            <a:prstGeom prst="rect">
              <a:avLst/>
            </a:prstGeom>
            <a:solidFill>
              <a:srgbClr val="CACACA"/>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grpSp>
      <p:sp>
        <p:nvSpPr>
          <p:cNvPr id="49" name="Google Shape;640;p33">
            <a:extLst>
              <a:ext uri="{FF2B5EF4-FFF2-40B4-BE49-F238E27FC236}">
                <a16:creationId xmlns:a16="http://schemas.microsoft.com/office/drawing/2014/main" id="{6B3855EB-C300-B743-A081-CFF2C2F0D427}"/>
              </a:ext>
            </a:extLst>
          </p:cNvPr>
          <p:cNvSpPr/>
          <p:nvPr/>
        </p:nvSpPr>
        <p:spPr>
          <a:xfrm>
            <a:off x="2613231" y="4011424"/>
            <a:ext cx="573037" cy="464621"/>
          </a:xfrm>
          <a:custGeom>
            <a:avLst/>
            <a:gdLst/>
            <a:ahLst/>
            <a:cxnLst/>
            <a:rect l="l" t="t" r="r" b="b"/>
            <a:pathLst>
              <a:path w="120000" h="120000" extrusionOk="0">
                <a:moveTo>
                  <a:pt x="72212" y="50082"/>
                </a:moveTo>
                <a:cubicBezTo>
                  <a:pt x="82409" y="50082"/>
                  <a:pt x="90676" y="60844"/>
                  <a:pt x="90676" y="74119"/>
                </a:cubicBezTo>
                <a:cubicBezTo>
                  <a:pt x="90676" y="87395"/>
                  <a:pt x="82409" y="98157"/>
                  <a:pt x="72212" y="98157"/>
                </a:cubicBezTo>
                <a:cubicBezTo>
                  <a:pt x="62015" y="98157"/>
                  <a:pt x="53748" y="87395"/>
                  <a:pt x="53748" y="74119"/>
                </a:cubicBezTo>
                <a:cubicBezTo>
                  <a:pt x="53748" y="60844"/>
                  <a:pt x="62015" y="50082"/>
                  <a:pt x="72212" y="50082"/>
                </a:cubicBezTo>
                <a:close/>
                <a:moveTo>
                  <a:pt x="72212" y="40585"/>
                </a:moveTo>
                <a:cubicBezTo>
                  <a:pt x="57986" y="40585"/>
                  <a:pt x="46453" y="55599"/>
                  <a:pt x="46453" y="74119"/>
                </a:cubicBezTo>
                <a:cubicBezTo>
                  <a:pt x="46453" y="92640"/>
                  <a:pt x="57986" y="107654"/>
                  <a:pt x="72212" y="107654"/>
                </a:cubicBezTo>
                <a:cubicBezTo>
                  <a:pt x="86438" y="107654"/>
                  <a:pt x="97971" y="92640"/>
                  <a:pt x="97971" y="74119"/>
                </a:cubicBezTo>
                <a:cubicBezTo>
                  <a:pt x="97971" y="55599"/>
                  <a:pt x="86438" y="40585"/>
                  <a:pt x="72212" y="40585"/>
                </a:cubicBezTo>
                <a:close/>
                <a:moveTo>
                  <a:pt x="41883" y="33132"/>
                </a:moveTo>
                <a:lnTo>
                  <a:pt x="41883" y="40696"/>
                </a:lnTo>
                <a:lnTo>
                  <a:pt x="50017" y="40696"/>
                </a:lnTo>
                <a:lnTo>
                  <a:pt x="50017" y="33132"/>
                </a:lnTo>
                <a:close/>
                <a:moveTo>
                  <a:pt x="97379" y="30708"/>
                </a:moveTo>
                <a:lnTo>
                  <a:pt x="97379" y="40696"/>
                </a:lnTo>
                <a:lnTo>
                  <a:pt x="113015" y="40696"/>
                </a:lnTo>
                <a:lnTo>
                  <a:pt x="113015" y="30708"/>
                </a:lnTo>
                <a:close/>
                <a:moveTo>
                  <a:pt x="60010" y="5304"/>
                </a:moveTo>
                <a:lnTo>
                  <a:pt x="60010" y="21221"/>
                </a:lnTo>
                <a:lnTo>
                  <a:pt x="84414" y="21221"/>
                </a:lnTo>
                <a:lnTo>
                  <a:pt x="84414" y="5304"/>
                </a:lnTo>
                <a:close/>
                <a:moveTo>
                  <a:pt x="54694" y="0"/>
                </a:moveTo>
                <a:lnTo>
                  <a:pt x="89730" y="0"/>
                </a:lnTo>
                <a:cubicBezTo>
                  <a:pt x="91626" y="0"/>
                  <a:pt x="93163" y="2000"/>
                  <a:pt x="93163" y="4468"/>
                </a:cubicBezTo>
                <a:lnTo>
                  <a:pt x="93163" y="21221"/>
                </a:lnTo>
                <a:lnTo>
                  <a:pt x="110442" y="21221"/>
                </a:lnTo>
                <a:cubicBezTo>
                  <a:pt x="115721" y="21221"/>
                  <a:pt x="120000" y="26792"/>
                  <a:pt x="120000" y="33663"/>
                </a:cubicBezTo>
                <a:lnTo>
                  <a:pt x="120000" y="107557"/>
                </a:lnTo>
                <a:cubicBezTo>
                  <a:pt x="120000" y="114429"/>
                  <a:pt x="115721" y="119999"/>
                  <a:pt x="110442" y="119999"/>
                </a:cubicBezTo>
                <a:lnTo>
                  <a:pt x="9557" y="119999"/>
                </a:lnTo>
                <a:cubicBezTo>
                  <a:pt x="4278" y="119999"/>
                  <a:pt x="0" y="114429"/>
                  <a:pt x="0" y="107557"/>
                </a:cubicBezTo>
                <a:lnTo>
                  <a:pt x="0" y="33663"/>
                </a:lnTo>
                <a:cubicBezTo>
                  <a:pt x="0" y="26792"/>
                  <a:pt x="4278" y="21221"/>
                  <a:pt x="9557" y="21221"/>
                </a:cubicBezTo>
                <a:lnTo>
                  <a:pt x="11563" y="21221"/>
                </a:lnTo>
                <a:lnTo>
                  <a:pt x="11563" y="15351"/>
                </a:lnTo>
                <a:cubicBezTo>
                  <a:pt x="11563" y="14117"/>
                  <a:pt x="12331" y="13117"/>
                  <a:pt x="13279" y="13117"/>
                </a:cubicBezTo>
                <a:lnTo>
                  <a:pt x="30797" y="13117"/>
                </a:lnTo>
                <a:cubicBezTo>
                  <a:pt x="31745" y="13117"/>
                  <a:pt x="32514" y="14117"/>
                  <a:pt x="32514" y="15351"/>
                </a:cubicBezTo>
                <a:lnTo>
                  <a:pt x="32514" y="21221"/>
                </a:lnTo>
                <a:lnTo>
                  <a:pt x="51261" y="21221"/>
                </a:lnTo>
                <a:lnTo>
                  <a:pt x="51261" y="4468"/>
                </a:lnTo>
                <a:cubicBezTo>
                  <a:pt x="51261" y="2000"/>
                  <a:pt x="52798" y="0"/>
                  <a:pt x="54694" y="0"/>
                </a:cubicBezTo>
                <a:close/>
              </a:path>
            </a:pathLst>
          </a:custGeom>
          <a:solidFill>
            <a:schemeClr val="lt1">
              <a:alpha val="69019"/>
            </a:schemeClr>
          </a:solidFill>
          <a:ln>
            <a:noFill/>
          </a:ln>
        </p:spPr>
        <p:txBody>
          <a:bodyPr spcFirstLastPara="1" wrap="square" lIns="91425" tIns="45694" rIns="91425" bIns="45694" anchor="ctr" anchorCtr="0">
            <a:noAutofit/>
          </a:bodyPr>
          <a:lstStyle/>
          <a:p>
            <a:pPr algn="ctr">
              <a:buClr>
                <a:srgbClr val="000000"/>
              </a:buClr>
              <a:buSzPts val="2400"/>
            </a:pPr>
            <a:endParaRPr>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50" name="Google Shape;641;p33">
            <a:extLst>
              <a:ext uri="{FF2B5EF4-FFF2-40B4-BE49-F238E27FC236}">
                <a16:creationId xmlns:a16="http://schemas.microsoft.com/office/drawing/2014/main" id="{13ABEFF9-8870-BC43-8E3A-478A91F96FD4}"/>
              </a:ext>
            </a:extLst>
          </p:cNvPr>
          <p:cNvSpPr/>
          <p:nvPr/>
        </p:nvSpPr>
        <p:spPr>
          <a:xfrm>
            <a:off x="2206258" y="3277481"/>
            <a:ext cx="1370547" cy="523427"/>
          </a:xfrm>
          <a:prstGeom prst="rect">
            <a:avLst/>
          </a:prstGeom>
          <a:noFill/>
          <a:ln>
            <a:noFill/>
          </a:ln>
        </p:spPr>
        <p:txBody>
          <a:bodyPr spcFirstLastPara="1" wrap="square" lIns="91425" tIns="45694" rIns="91425" bIns="45694" anchor="t" anchorCtr="0">
            <a:noAutofit/>
          </a:bodyPr>
          <a:lstStyle/>
          <a:p>
            <a:pPr marL="0" lvl="1" algn="ctr">
              <a:buClr>
                <a:srgbClr val="F2F2F2"/>
              </a:buClr>
              <a:buSzPts val="550"/>
            </a:pPr>
            <a:r>
              <a:rPr lang="en-US" sz="1500" b="1">
                <a:solidFill>
                  <a:schemeClr val="bg1"/>
                </a:solidFill>
                <a:latin typeface="Arial"/>
                <a:ea typeface="微軟正黑體"/>
                <a:cs typeface="Microsoft JhengHei"/>
                <a:sym typeface="Arial" panose="020B0604020202020204" pitchFamily="34" charset="0"/>
              </a:rPr>
              <a:t>iSCSI LUN </a:t>
            </a:r>
            <a:endParaRPr lang="en-US" altLang="zh-TW" sz="1500" b="1">
              <a:solidFill>
                <a:schemeClr val="bg1"/>
              </a:solidFill>
              <a:latin typeface="Arial"/>
              <a:ea typeface="微軟正黑體"/>
              <a:cs typeface="Arial"/>
              <a:sym typeface="Arial" panose="020B0604020202020204" pitchFamily="34" charset="0"/>
            </a:endParaRPr>
          </a:p>
          <a:p>
            <a:pPr marL="0" lvl="1" algn="ctr">
              <a:buClr>
                <a:srgbClr val="F2F2F2"/>
              </a:buClr>
              <a:buSzPts val="550"/>
            </a:pPr>
            <a:r>
              <a:rPr lang="zh-TW" altLang="en-US" sz="1500" b="1">
                <a:solidFill>
                  <a:schemeClr val="bg1"/>
                </a:solidFill>
                <a:latin typeface="Arial"/>
                <a:ea typeface="微軟正黑體"/>
                <a:cs typeface="Microsoft JhengHei"/>
                <a:sym typeface="Arial" panose="020B0604020202020204" pitchFamily="34" charset="0"/>
              </a:rPr>
              <a:t>快照</a:t>
            </a:r>
            <a:endParaRPr lang="en-US" sz="1500" b="1">
              <a:solidFill>
                <a:schemeClr val="bg1"/>
              </a:solidFill>
              <a:latin typeface="Arial"/>
              <a:ea typeface="微軟正黑體"/>
              <a:cs typeface="Arial"/>
            </a:endParaRPr>
          </a:p>
        </p:txBody>
      </p:sp>
      <p:sp>
        <p:nvSpPr>
          <p:cNvPr id="51" name="Google Shape;642;p33">
            <a:extLst>
              <a:ext uri="{FF2B5EF4-FFF2-40B4-BE49-F238E27FC236}">
                <a16:creationId xmlns:a16="http://schemas.microsoft.com/office/drawing/2014/main" id="{946A6D0B-FC70-FA45-9FF5-9B2B9C5362B5}"/>
              </a:ext>
            </a:extLst>
          </p:cNvPr>
          <p:cNvSpPr/>
          <p:nvPr/>
        </p:nvSpPr>
        <p:spPr>
          <a:xfrm>
            <a:off x="643883" y="3301673"/>
            <a:ext cx="1557586" cy="417479"/>
          </a:xfrm>
          <a:prstGeom prst="rect">
            <a:avLst/>
          </a:prstGeom>
          <a:noFill/>
          <a:ln>
            <a:noFill/>
          </a:ln>
        </p:spPr>
        <p:txBody>
          <a:bodyPr spcFirstLastPara="1" wrap="square" lIns="91425" tIns="45694" rIns="91425" bIns="45694" anchor="t" anchorCtr="0">
            <a:noAutofit/>
          </a:bodyPr>
          <a:lstStyle/>
          <a:p>
            <a:pPr marL="0" lvl="1" algn="ctr">
              <a:buClr>
                <a:srgbClr val="F2F2F2"/>
              </a:buClr>
              <a:buSzPts val="550"/>
            </a:pPr>
            <a:r>
              <a:rPr lang="zh-TW" altLang="en-US" sz="1500" b="1">
                <a:solidFill>
                  <a:schemeClr val="bg1"/>
                </a:solidFill>
                <a:latin typeface="Arial"/>
                <a:ea typeface="微軟正黑體"/>
                <a:cs typeface="Microsoft JhengHei"/>
                <a:sym typeface="Arial" panose="020B0604020202020204" pitchFamily="34" charset="0"/>
              </a:rPr>
              <a:t>共享資料夾 </a:t>
            </a:r>
            <a:endParaRPr lang="en-US" altLang="zh-TW" sz="1500" b="1">
              <a:solidFill>
                <a:schemeClr val="bg1"/>
              </a:solidFill>
              <a:latin typeface="Arial"/>
              <a:ea typeface="微軟正黑體"/>
              <a:cs typeface="Microsoft JhengHei"/>
              <a:sym typeface="Arial" panose="020B0604020202020204" pitchFamily="34" charset="0"/>
            </a:endParaRPr>
          </a:p>
          <a:p>
            <a:pPr marL="0" lvl="1" algn="ctr">
              <a:buClr>
                <a:srgbClr val="F2F2F2"/>
              </a:buClr>
              <a:buSzPts val="550"/>
            </a:pPr>
            <a:r>
              <a:rPr lang="zh-TW" altLang="en-US" sz="1500" b="1">
                <a:solidFill>
                  <a:schemeClr val="bg1"/>
                </a:solidFill>
                <a:latin typeface="Arial"/>
                <a:ea typeface="微軟正黑體"/>
                <a:cs typeface="Microsoft JhengHei"/>
                <a:sym typeface="Arial" panose="020B0604020202020204" pitchFamily="34" charset="0"/>
              </a:rPr>
              <a:t>快照</a:t>
            </a:r>
            <a:endParaRPr lang="en-US" sz="1500" b="1">
              <a:solidFill>
                <a:schemeClr val="bg1"/>
              </a:solidFill>
              <a:latin typeface="Arial"/>
              <a:ea typeface="微軟正黑體"/>
              <a:cs typeface="Microsoft JhengHei"/>
            </a:endParaRPr>
          </a:p>
        </p:txBody>
      </p:sp>
      <p:pic>
        <p:nvPicPr>
          <p:cNvPr id="52" name="Google Shape;643;p33">
            <a:extLst>
              <a:ext uri="{FF2B5EF4-FFF2-40B4-BE49-F238E27FC236}">
                <a16:creationId xmlns:a16="http://schemas.microsoft.com/office/drawing/2014/main" id="{6D086DB7-16B4-D140-8653-4E188345D73A}"/>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920554" y="3793974"/>
            <a:ext cx="920567" cy="841864"/>
          </a:xfrm>
          <a:prstGeom prst="rect">
            <a:avLst/>
          </a:prstGeom>
          <a:noFill/>
          <a:ln>
            <a:noFill/>
          </a:ln>
        </p:spPr>
      </p:pic>
      <p:sp>
        <p:nvSpPr>
          <p:cNvPr id="53" name="Google Shape;644;p33">
            <a:extLst>
              <a:ext uri="{FF2B5EF4-FFF2-40B4-BE49-F238E27FC236}">
                <a16:creationId xmlns:a16="http://schemas.microsoft.com/office/drawing/2014/main" id="{624B8311-BB32-F04C-8192-E7DA0FF0DD4F}"/>
              </a:ext>
            </a:extLst>
          </p:cNvPr>
          <p:cNvSpPr/>
          <p:nvPr/>
        </p:nvSpPr>
        <p:spPr>
          <a:xfrm>
            <a:off x="1188923" y="4046362"/>
            <a:ext cx="728902" cy="590982"/>
          </a:xfrm>
          <a:custGeom>
            <a:avLst/>
            <a:gdLst/>
            <a:ahLst/>
            <a:cxnLst/>
            <a:rect l="l" t="t" r="r" b="b"/>
            <a:pathLst>
              <a:path w="120000" h="120000" extrusionOk="0">
                <a:moveTo>
                  <a:pt x="72212" y="50082"/>
                </a:moveTo>
                <a:cubicBezTo>
                  <a:pt x="82409" y="50082"/>
                  <a:pt x="90676" y="60844"/>
                  <a:pt x="90676" y="74119"/>
                </a:cubicBezTo>
                <a:cubicBezTo>
                  <a:pt x="90676" y="87395"/>
                  <a:pt x="82409" y="98157"/>
                  <a:pt x="72212" y="98157"/>
                </a:cubicBezTo>
                <a:cubicBezTo>
                  <a:pt x="62015" y="98157"/>
                  <a:pt x="53748" y="87395"/>
                  <a:pt x="53748" y="74119"/>
                </a:cubicBezTo>
                <a:cubicBezTo>
                  <a:pt x="53748" y="60844"/>
                  <a:pt x="62015" y="50082"/>
                  <a:pt x="72212" y="50082"/>
                </a:cubicBezTo>
                <a:close/>
                <a:moveTo>
                  <a:pt x="72212" y="40585"/>
                </a:moveTo>
                <a:cubicBezTo>
                  <a:pt x="57986" y="40585"/>
                  <a:pt x="46453" y="55599"/>
                  <a:pt x="46453" y="74119"/>
                </a:cubicBezTo>
                <a:cubicBezTo>
                  <a:pt x="46453" y="92640"/>
                  <a:pt x="57986" y="107654"/>
                  <a:pt x="72212" y="107654"/>
                </a:cubicBezTo>
                <a:cubicBezTo>
                  <a:pt x="86438" y="107654"/>
                  <a:pt x="97971" y="92640"/>
                  <a:pt x="97971" y="74119"/>
                </a:cubicBezTo>
                <a:cubicBezTo>
                  <a:pt x="97971" y="55599"/>
                  <a:pt x="86438" y="40585"/>
                  <a:pt x="72212" y="40585"/>
                </a:cubicBezTo>
                <a:close/>
                <a:moveTo>
                  <a:pt x="41883" y="33132"/>
                </a:moveTo>
                <a:lnTo>
                  <a:pt x="41883" y="40696"/>
                </a:lnTo>
                <a:lnTo>
                  <a:pt x="50017" y="40696"/>
                </a:lnTo>
                <a:lnTo>
                  <a:pt x="50017" y="33132"/>
                </a:lnTo>
                <a:close/>
                <a:moveTo>
                  <a:pt x="97379" y="30708"/>
                </a:moveTo>
                <a:lnTo>
                  <a:pt x="97379" y="40696"/>
                </a:lnTo>
                <a:lnTo>
                  <a:pt x="113015" y="40696"/>
                </a:lnTo>
                <a:lnTo>
                  <a:pt x="113015" y="30708"/>
                </a:lnTo>
                <a:close/>
                <a:moveTo>
                  <a:pt x="60010" y="5304"/>
                </a:moveTo>
                <a:lnTo>
                  <a:pt x="60010" y="21221"/>
                </a:lnTo>
                <a:lnTo>
                  <a:pt x="84414" y="21221"/>
                </a:lnTo>
                <a:lnTo>
                  <a:pt x="84414" y="5304"/>
                </a:lnTo>
                <a:close/>
                <a:moveTo>
                  <a:pt x="54694" y="0"/>
                </a:moveTo>
                <a:lnTo>
                  <a:pt x="89730" y="0"/>
                </a:lnTo>
                <a:cubicBezTo>
                  <a:pt x="91626" y="0"/>
                  <a:pt x="93163" y="2000"/>
                  <a:pt x="93163" y="4468"/>
                </a:cubicBezTo>
                <a:lnTo>
                  <a:pt x="93163" y="21221"/>
                </a:lnTo>
                <a:lnTo>
                  <a:pt x="110442" y="21221"/>
                </a:lnTo>
                <a:cubicBezTo>
                  <a:pt x="115721" y="21221"/>
                  <a:pt x="120000" y="26792"/>
                  <a:pt x="120000" y="33663"/>
                </a:cubicBezTo>
                <a:lnTo>
                  <a:pt x="120000" y="107557"/>
                </a:lnTo>
                <a:cubicBezTo>
                  <a:pt x="120000" y="114429"/>
                  <a:pt x="115721" y="119999"/>
                  <a:pt x="110442" y="119999"/>
                </a:cubicBezTo>
                <a:lnTo>
                  <a:pt x="9557" y="119999"/>
                </a:lnTo>
                <a:cubicBezTo>
                  <a:pt x="4278" y="119999"/>
                  <a:pt x="0" y="114429"/>
                  <a:pt x="0" y="107557"/>
                </a:cubicBezTo>
                <a:lnTo>
                  <a:pt x="0" y="33663"/>
                </a:lnTo>
                <a:cubicBezTo>
                  <a:pt x="0" y="26792"/>
                  <a:pt x="4278" y="21221"/>
                  <a:pt x="9557" y="21221"/>
                </a:cubicBezTo>
                <a:lnTo>
                  <a:pt x="11563" y="21221"/>
                </a:lnTo>
                <a:lnTo>
                  <a:pt x="11563" y="15351"/>
                </a:lnTo>
                <a:cubicBezTo>
                  <a:pt x="11563" y="14117"/>
                  <a:pt x="12331" y="13117"/>
                  <a:pt x="13279" y="13117"/>
                </a:cubicBezTo>
                <a:lnTo>
                  <a:pt x="30797" y="13117"/>
                </a:lnTo>
                <a:cubicBezTo>
                  <a:pt x="31745" y="13117"/>
                  <a:pt x="32514" y="14117"/>
                  <a:pt x="32514" y="15351"/>
                </a:cubicBezTo>
                <a:lnTo>
                  <a:pt x="32514" y="21221"/>
                </a:lnTo>
                <a:lnTo>
                  <a:pt x="51261" y="21221"/>
                </a:lnTo>
                <a:lnTo>
                  <a:pt x="51261" y="4468"/>
                </a:lnTo>
                <a:cubicBezTo>
                  <a:pt x="51261" y="2000"/>
                  <a:pt x="52798" y="0"/>
                  <a:pt x="54694" y="0"/>
                </a:cubicBezTo>
                <a:close/>
              </a:path>
            </a:pathLst>
          </a:custGeom>
          <a:solidFill>
            <a:schemeClr val="lt1">
              <a:alpha val="69019"/>
            </a:schemeClr>
          </a:solidFill>
          <a:ln>
            <a:noFill/>
          </a:ln>
        </p:spPr>
        <p:txBody>
          <a:bodyPr spcFirstLastPara="1" wrap="square" lIns="91425" tIns="45694" rIns="91425" bIns="45694" anchor="ctr" anchorCtr="0">
            <a:noAutofit/>
          </a:bodyPr>
          <a:lstStyle/>
          <a:p>
            <a:pPr algn="ctr">
              <a:buClr>
                <a:srgbClr val="000000"/>
              </a:buClr>
              <a:buSzPts val="2400"/>
            </a:pPr>
            <a:endParaRPr>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54" name="文字方塊 53">
            <a:extLst>
              <a:ext uri="{FF2B5EF4-FFF2-40B4-BE49-F238E27FC236}">
                <a16:creationId xmlns:a16="http://schemas.microsoft.com/office/drawing/2014/main" id="{A47D62DB-7892-104D-8FE3-3BFC404CA841}"/>
              </a:ext>
            </a:extLst>
          </p:cNvPr>
          <p:cNvSpPr txBox="1"/>
          <p:nvPr/>
        </p:nvSpPr>
        <p:spPr>
          <a:xfrm>
            <a:off x="688479" y="2721650"/>
            <a:ext cx="2746132" cy="584775"/>
          </a:xfrm>
          <a:prstGeom prst="rect">
            <a:avLst/>
          </a:prstGeom>
          <a:noFill/>
        </p:spPr>
        <p:txBody>
          <a:bodyPr wrap="square" rtlCol="0" anchor="t">
            <a:spAutoFit/>
          </a:bodyPr>
          <a:lstStyle/>
          <a:p>
            <a:r>
              <a:rPr lang="en-US" altLang="zh-TW" sz="1600">
                <a:solidFill>
                  <a:schemeClr val="bg1"/>
                </a:solidFill>
                <a:latin typeface="Arial"/>
                <a:ea typeface="微軟正黑體"/>
                <a:cs typeface="Arial"/>
                <a:sym typeface="Arial" panose="020B0604020202020204" pitchFamily="34" charset="0"/>
              </a:rPr>
              <a:t>NAS </a:t>
            </a:r>
            <a:r>
              <a:rPr lang="en-US" altLang="zh-TW" sz="1600" err="1">
                <a:solidFill>
                  <a:schemeClr val="bg1"/>
                </a:solidFill>
                <a:latin typeface="Arial"/>
                <a:ea typeface="微軟正黑體"/>
                <a:cs typeface="Arial"/>
                <a:sym typeface="Arial" panose="020B0604020202020204" pitchFamily="34" charset="0"/>
              </a:rPr>
              <a:t>最大快照數量</a:t>
            </a:r>
            <a:r>
              <a:rPr lang="en-US" altLang="zh-TW" sz="1600">
                <a:solidFill>
                  <a:schemeClr val="bg1"/>
                </a:solidFill>
                <a:latin typeface="Arial"/>
                <a:ea typeface="微軟正黑體"/>
                <a:cs typeface="Arial"/>
                <a:sym typeface="Arial" panose="020B0604020202020204" pitchFamily="34" charset="0"/>
              </a:rPr>
              <a:t> </a:t>
            </a:r>
            <a:r>
              <a:rPr lang="en-US" altLang="zh-TW" sz="1600" b="1">
                <a:solidFill>
                  <a:srgbClr val="FFD41D"/>
                </a:solidFill>
                <a:latin typeface="Arial"/>
                <a:ea typeface="微軟正黑體"/>
                <a:cs typeface="Arial"/>
                <a:sym typeface="Arial" panose="020B0604020202020204" pitchFamily="34" charset="0"/>
              </a:rPr>
              <a:t>65,536</a:t>
            </a:r>
          </a:p>
          <a:p>
            <a:endParaRPr lang="zh-TW" altLang="en-US" sz="1600"/>
          </a:p>
        </p:txBody>
      </p:sp>
      <p:sp>
        <p:nvSpPr>
          <p:cNvPr id="55" name="Google Shape;623;p33">
            <a:extLst>
              <a:ext uri="{FF2B5EF4-FFF2-40B4-BE49-F238E27FC236}">
                <a16:creationId xmlns:a16="http://schemas.microsoft.com/office/drawing/2014/main" id="{C4CEE6BA-D712-F14D-98F7-6C03172BDF9A}"/>
              </a:ext>
            </a:extLst>
          </p:cNvPr>
          <p:cNvSpPr txBox="1"/>
          <p:nvPr/>
        </p:nvSpPr>
        <p:spPr>
          <a:xfrm>
            <a:off x="637787" y="1338317"/>
            <a:ext cx="2985472" cy="1111905"/>
          </a:xfrm>
          <a:prstGeom prst="rect">
            <a:avLst/>
          </a:prstGeom>
          <a:noFill/>
          <a:ln>
            <a:noFill/>
          </a:ln>
        </p:spPr>
        <p:txBody>
          <a:bodyPr spcFirstLastPara="1" wrap="square" lIns="91425" tIns="91425" rIns="91425" bIns="91425" anchor="t" anchorCtr="0">
            <a:noAutofit/>
          </a:bodyPr>
          <a:lstStyle/>
          <a:p>
            <a:pPr marL="76200">
              <a:lnSpc>
                <a:spcPct val="200000"/>
              </a:lnSpc>
              <a:buClr>
                <a:srgbClr val="00B0F0"/>
              </a:buClr>
              <a:buSzPct val="50000"/>
            </a:pPr>
            <a:r>
              <a:rPr lang="en-US" sz="1600">
                <a:solidFill>
                  <a:srgbClr val="FFFFFF"/>
                </a:solidFill>
                <a:latin typeface="Arial" panose="020B0604020202020204" pitchFamily="34" charset="0"/>
                <a:ea typeface="微軟正黑體" panose="020B0604030504040204" pitchFamily="34" charset="-120"/>
                <a:cs typeface="Microsoft JhengHei"/>
                <a:sym typeface="Arial" panose="020B0604020202020204" pitchFamily="34" charset="0"/>
              </a:rPr>
              <a:t>共</a:t>
            </a:r>
            <a:r>
              <a:rPr lang="zh-TW" altLang="en-US" sz="1600">
                <a:solidFill>
                  <a:srgbClr val="FFFFFF"/>
                </a:solidFill>
                <a:latin typeface="Arial" panose="020B0604020202020204" pitchFamily="34" charset="0"/>
                <a:ea typeface="微軟正黑體" panose="020B0604030504040204" pitchFamily="34" charset="-120"/>
                <a:cs typeface="Microsoft JhengHei"/>
                <a:sym typeface="Arial" panose="020B0604020202020204" pitchFamily="34" charset="0"/>
              </a:rPr>
              <a:t>用資料夾</a:t>
            </a:r>
            <a:r>
              <a:rPr lang="en-US" sz="1600" err="1">
                <a:solidFill>
                  <a:srgbClr val="FFFFFF"/>
                </a:solidFill>
                <a:latin typeface="Arial" panose="020B0604020202020204" pitchFamily="34" charset="0"/>
                <a:ea typeface="微軟正黑體" panose="020B0604030504040204" pitchFamily="34" charset="-120"/>
                <a:cs typeface="Microsoft JhengHei"/>
                <a:sym typeface="Arial" panose="020B0604020202020204" pitchFamily="34" charset="0"/>
              </a:rPr>
              <a:t>的快照</a:t>
            </a:r>
            <a:endParaRPr lang="zh-TW" altLang="en-US" sz="1600">
              <a:solidFill>
                <a:srgbClr val="FFFFFF"/>
              </a:solidFill>
              <a:latin typeface="Arial" panose="020B0604020202020204" pitchFamily="34" charset="0"/>
              <a:ea typeface="微軟正黑體" panose="020B0604030504040204" pitchFamily="34" charset="-120"/>
              <a:cs typeface="Microsoft JhengHei"/>
              <a:sym typeface="Arial" panose="020B0604020202020204" pitchFamily="34" charset="0"/>
            </a:endParaRPr>
          </a:p>
          <a:p>
            <a:pPr marL="76200">
              <a:lnSpc>
                <a:spcPct val="200000"/>
              </a:lnSpc>
              <a:buClr>
                <a:srgbClr val="00B0F0"/>
              </a:buClr>
              <a:buSzPct val="50000"/>
            </a:pPr>
            <a:r>
              <a:rPr lang="en-US" sz="1600">
                <a:solidFill>
                  <a:srgbClr val="FFFFFF"/>
                </a:solidFill>
                <a:latin typeface="Arial" panose="020B0604020202020204" pitchFamily="34" charset="0"/>
                <a:ea typeface="微軟正黑體" panose="020B0604030504040204" pitchFamily="34" charset="-120"/>
                <a:cs typeface="Microsoft JhengHei"/>
                <a:sym typeface="Arial" panose="020B0604020202020204" pitchFamily="34" charset="0"/>
              </a:rPr>
              <a:t>LUN </a:t>
            </a:r>
            <a:r>
              <a:rPr lang="en-US" sz="1600" err="1">
                <a:solidFill>
                  <a:srgbClr val="FFFFFF"/>
                </a:solidFill>
                <a:latin typeface="Arial" panose="020B0604020202020204" pitchFamily="34" charset="0"/>
                <a:ea typeface="微軟正黑體" panose="020B0604030504040204" pitchFamily="34" charset="-120"/>
                <a:cs typeface="Microsoft JhengHei"/>
                <a:sym typeface="Arial" panose="020B0604020202020204" pitchFamily="34" charset="0"/>
              </a:rPr>
              <a:t>的快照</a:t>
            </a:r>
            <a:endParaRPr lang="zh-TW" altLang="en-US" sz="1600">
              <a:solidFill>
                <a:srgbClr val="FFFFFF"/>
              </a:solidFill>
              <a:latin typeface="Arial" panose="020B0604020202020204" pitchFamily="34" charset="0"/>
              <a:ea typeface="微軟正黑體" panose="020B0604030504040204" pitchFamily="34" charset="-120"/>
              <a:cs typeface="Microsoft JhengHei"/>
              <a:sym typeface="Arial" panose="020B0604020202020204" pitchFamily="34" charset="0"/>
            </a:endParaRPr>
          </a:p>
        </p:txBody>
      </p:sp>
    </p:spTree>
    <p:extLst>
      <p:ext uri="{BB962C8B-B14F-4D97-AF65-F5344CB8AC3E}">
        <p14:creationId xmlns:p14="http://schemas.microsoft.com/office/powerpoint/2010/main" val="3573481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BBF61-B1E8-4F64-A802-A9D9EDAD138E}"/>
              </a:ext>
            </a:extLst>
          </p:cNvPr>
          <p:cNvSpPr>
            <a:spLocks noGrp="1"/>
          </p:cNvSpPr>
          <p:nvPr>
            <p:ph type="title"/>
          </p:nvPr>
        </p:nvSpPr>
        <p:spPr/>
        <p:txBody>
          <a:bodyPr>
            <a:normAutofit/>
          </a:bodyPr>
          <a:lstStyle/>
          <a:p>
            <a:r>
              <a:rPr lang="zh-TW" altLang="en-US" sz="3400">
                <a:sym typeface="Arial" panose="020B0604020202020204" pitchFamily="34" charset="0"/>
              </a:rPr>
              <a:t>更安全的數據保護 </a:t>
            </a:r>
            <a:br>
              <a:rPr lang="en-US" altLang="zh-TW" sz="3400">
                <a:sym typeface="Arial" panose="020B0604020202020204" pitchFamily="34" charset="0"/>
              </a:rPr>
            </a:br>
            <a:r>
              <a:rPr lang="en-US" altLang="zh-TW" sz="3400">
                <a:sym typeface="Arial" panose="020B0604020202020204" pitchFamily="34" charset="0"/>
              </a:rPr>
              <a:t>Triple Parity &amp; Triple Mirror</a:t>
            </a:r>
            <a:endParaRPr lang="zh-TW" altLang="en-US" sz="3400">
              <a:sym typeface="Arial" panose="020B0604020202020204" pitchFamily="34" charset="0"/>
            </a:endParaRPr>
          </a:p>
        </p:txBody>
      </p:sp>
      <p:sp>
        <p:nvSpPr>
          <p:cNvPr id="10" name="TextBox 5">
            <a:extLst>
              <a:ext uri="{FF2B5EF4-FFF2-40B4-BE49-F238E27FC236}">
                <a16:creationId xmlns:a16="http://schemas.microsoft.com/office/drawing/2014/main" id="{6E4D60E2-7FC2-4885-BBA5-B9ADF8C519AA}"/>
              </a:ext>
            </a:extLst>
          </p:cNvPr>
          <p:cNvSpPr txBox="1"/>
          <p:nvPr/>
        </p:nvSpPr>
        <p:spPr>
          <a:xfrm>
            <a:off x="765485" y="1465872"/>
            <a:ext cx="4159063" cy="553998"/>
          </a:xfrm>
          <a:prstGeom prst="rect">
            <a:avLst/>
          </a:prstGeom>
          <a:noFill/>
        </p:spPr>
        <p:txBody>
          <a:bodyPr wrap="square" rtlCol="0">
            <a:spAutoFit/>
          </a:bodyPr>
          <a:lstStyle/>
          <a:p>
            <a:r>
              <a:rPr lang="zh-TW" altLang="en-US" sz="1500">
                <a:latin typeface="Arial" panose="020B0604020202020204" pitchFamily="34" charset="0"/>
                <a:ea typeface="微軟正黑體" panose="020B0604030504040204" pitchFamily="34" charset="-120"/>
                <a:sym typeface="Arial" panose="020B0604020202020204" pitchFamily="34" charset="0"/>
              </a:rPr>
              <a:t>即使遇到</a:t>
            </a:r>
            <a:r>
              <a:rPr lang="en-US" altLang="zh-TW" sz="1500" b="1">
                <a:solidFill>
                  <a:srgbClr val="EE3300"/>
                </a:solidFill>
                <a:latin typeface="Arial" panose="020B0604020202020204" pitchFamily="34" charset="0"/>
                <a:ea typeface="微軟正黑體" panose="020B0604030504040204" pitchFamily="34" charset="-120"/>
                <a:sym typeface="Arial" panose="020B0604020202020204" pitchFamily="34" charset="0"/>
              </a:rPr>
              <a:t>3</a:t>
            </a:r>
            <a:r>
              <a:rPr lang="zh-TW" altLang="en-US" sz="1500" b="1">
                <a:solidFill>
                  <a:srgbClr val="EE3300"/>
                </a:solidFill>
                <a:latin typeface="Arial" panose="020B0604020202020204" pitchFamily="34" charset="0"/>
                <a:ea typeface="微軟正黑體" panose="020B0604030504040204" pitchFamily="34" charset="-120"/>
                <a:sym typeface="Arial" panose="020B0604020202020204" pitchFamily="34" charset="0"/>
              </a:rPr>
              <a:t>顆硬碟同時損壞</a:t>
            </a:r>
            <a:r>
              <a:rPr lang="zh-TW" altLang="en-US" sz="1500">
                <a:latin typeface="Arial" panose="020B0604020202020204" pitchFamily="34" charset="0"/>
                <a:ea typeface="微軟正黑體" panose="020B0604030504040204" pitchFamily="34" charset="-120"/>
                <a:sym typeface="Arial" panose="020B0604020202020204" pitchFamily="34" charset="0"/>
              </a:rPr>
              <a:t>的異常</a:t>
            </a:r>
            <a:r>
              <a:rPr lang="en-US" altLang="zh-TW" sz="1500">
                <a:latin typeface="Arial" panose="020B0604020202020204" pitchFamily="34" charset="0"/>
                <a:ea typeface="微軟正黑體" panose="020B0604030504040204" pitchFamily="34" charset="-120"/>
                <a:sym typeface="Arial" panose="020B0604020202020204" pitchFamily="34" charset="0"/>
              </a:rPr>
              <a:t>, </a:t>
            </a:r>
            <a:r>
              <a:rPr lang="zh-TW" altLang="en-US" sz="1500">
                <a:latin typeface="Arial" panose="020B0604020202020204" pitchFamily="34" charset="0"/>
                <a:ea typeface="微軟正黑體" panose="020B0604030504040204" pitchFamily="34" charset="-120"/>
                <a:sym typeface="Arial" panose="020B0604020202020204" pitchFamily="34" charset="0"/>
              </a:rPr>
              <a:t>也能維持</a:t>
            </a:r>
            <a:r>
              <a:rPr lang="en-US" altLang="zh-TW" sz="1500">
                <a:latin typeface="Arial" panose="020B0604020202020204" pitchFamily="34" charset="0"/>
                <a:ea typeface="微軟正黑體" panose="020B0604030504040204" pitchFamily="34" charset="-120"/>
                <a:sym typeface="Arial" panose="020B0604020202020204" pitchFamily="34" charset="0"/>
              </a:rPr>
              <a:t>RAID</a:t>
            </a:r>
            <a:r>
              <a:rPr lang="zh-TW" altLang="en-US" sz="1500">
                <a:latin typeface="Arial" panose="020B0604020202020204" pitchFamily="34" charset="0"/>
                <a:ea typeface="微軟正黑體" panose="020B0604030504040204" pitchFamily="34" charset="-120"/>
                <a:sym typeface="Arial" panose="020B0604020202020204" pitchFamily="34" charset="0"/>
              </a:rPr>
              <a:t>正常運作 </a:t>
            </a:r>
            <a:r>
              <a:rPr lang="en-US" altLang="zh-TW" sz="1500">
                <a:latin typeface="Arial" panose="020B0604020202020204" pitchFamily="34" charset="0"/>
                <a:ea typeface="微軟正黑體" panose="020B0604030504040204" pitchFamily="34" charset="-120"/>
                <a:sym typeface="Arial" panose="020B0604020202020204" pitchFamily="34" charset="0"/>
              </a:rPr>
              <a:t>(3</a:t>
            </a:r>
            <a:r>
              <a:rPr lang="zh-TW" altLang="en-US" sz="1500">
                <a:latin typeface="Arial" panose="020B0604020202020204" pitchFamily="34" charset="0"/>
                <a:ea typeface="微軟正黑體" panose="020B0604030504040204" pitchFamily="34" charset="-120"/>
                <a:sym typeface="Arial" panose="020B0604020202020204" pitchFamily="34" charset="0"/>
              </a:rPr>
              <a:t>組奇偶校驗資訊的冗餘容錯</a:t>
            </a:r>
            <a:r>
              <a:rPr lang="en-US" altLang="zh-TW" sz="1500">
                <a:latin typeface="Arial" panose="020B0604020202020204" pitchFamily="34" charset="0"/>
                <a:ea typeface="微軟正黑體" panose="020B0604030504040204" pitchFamily="34" charset="-120"/>
                <a:sym typeface="Arial" panose="020B0604020202020204" pitchFamily="34" charset="0"/>
              </a:rPr>
              <a:t>)</a:t>
            </a:r>
            <a:endParaRPr lang="zh-TW" altLang="en-US" sz="1500">
              <a:latin typeface="Arial" panose="020B0604020202020204" pitchFamily="34" charset="0"/>
              <a:ea typeface="微軟正黑體" panose="020B0604030504040204" pitchFamily="34" charset="-120"/>
              <a:sym typeface="Arial" panose="020B0604020202020204" pitchFamily="34" charset="0"/>
            </a:endParaRPr>
          </a:p>
        </p:txBody>
      </p:sp>
      <p:sp>
        <p:nvSpPr>
          <p:cNvPr id="11" name="TextBox 7">
            <a:extLst>
              <a:ext uri="{FF2B5EF4-FFF2-40B4-BE49-F238E27FC236}">
                <a16:creationId xmlns:a16="http://schemas.microsoft.com/office/drawing/2014/main" id="{0A7A38DC-2A03-4557-ABAD-60010E0B1050}"/>
              </a:ext>
            </a:extLst>
          </p:cNvPr>
          <p:cNvSpPr txBox="1"/>
          <p:nvPr/>
        </p:nvSpPr>
        <p:spPr>
          <a:xfrm>
            <a:off x="5788001" y="1465872"/>
            <a:ext cx="2638244" cy="553998"/>
          </a:xfrm>
          <a:prstGeom prst="rect">
            <a:avLst/>
          </a:prstGeom>
          <a:noFill/>
        </p:spPr>
        <p:txBody>
          <a:bodyPr wrap="square" rtlCol="0">
            <a:spAutoFit/>
          </a:bodyPr>
          <a:lstStyle/>
          <a:p>
            <a:r>
              <a:rPr lang="en-US" altLang="zh-TW" sz="1500">
                <a:latin typeface="Arial" panose="020B0604020202020204" pitchFamily="34" charset="0"/>
                <a:ea typeface="微軟正黑體" panose="020B0604030504040204" pitchFamily="34" charset="-120"/>
                <a:sym typeface="Arial" panose="020B0604020202020204" pitchFamily="34" charset="0"/>
              </a:rPr>
              <a:t>3</a:t>
            </a:r>
            <a:r>
              <a:rPr lang="zh-TW" altLang="en-US" sz="1500">
                <a:latin typeface="Arial" panose="020B0604020202020204" pitchFamily="34" charset="0"/>
                <a:ea typeface="微軟正黑體" panose="020B0604030504040204" pitchFamily="34" charset="-120"/>
                <a:sym typeface="Arial" panose="020B0604020202020204" pitchFamily="34" charset="0"/>
              </a:rPr>
              <a:t>份完全相同內容的鏡射容錯</a:t>
            </a:r>
            <a:r>
              <a:rPr lang="en-US" altLang="zh-TW" sz="1500">
                <a:latin typeface="Arial" panose="020B0604020202020204" pitchFamily="34" charset="0"/>
                <a:ea typeface="微軟正黑體" panose="020B0604030504040204" pitchFamily="34" charset="-120"/>
                <a:sym typeface="Arial" panose="020B0604020202020204" pitchFamily="34" charset="0"/>
              </a:rPr>
              <a:t>, </a:t>
            </a:r>
            <a:r>
              <a:rPr lang="zh-TW" altLang="en-US" sz="1500">
                <a:latin typeface="Arial" panose="020B0604020202020204" pitchFamily="34" charset="0"/>
                <a:ea typeface="微軟正黑體" panose="020B0604030504040204" pitchFamily="34" charset="-120"/>
                <a:sym typeface="Arial" panose="020B0604020202020204" pitchFamily="34" charset="0"/>
              </a:rPr>
              <a:t>提供給您</a:t>
            </a:r>
            <a:r>
              <a:rPr lang="en-US" altLang="zh-TW" sz="1500">
                <a:latin typeface="Arial" panose="020B0604020202020204" pitchFamily="34" charset="0"/>
                <a:ea typeface="微軟正黑體" panose="020B0604030504040204" pitchFamily="34" charset="-120"/>
                <a:sym typeface="Arial" panose="020B0604020202020204" pitchFamily="34" charset="0"/>
              </a:rPr>
              <a:t>3</a:t>
            </a:r>
            <a:r>
              <a:rPr lang="zh-TW" altLang="en-US" sz="1500">
                <a:latin typeface="Arial" panose="020B0604020202020204" pitchFamily="34" charset="0"/>
                <a:ea typeface="微軟正黑體" panose="020B0604030504040204" pitchFamily="34" charset="-120"/>
                <a:sym typeface="Arial" panose="020B0604020202020204" pitchFamily="34" charset="0"/>
              </a:rPr>
              <a:t>倍的保護能力</a:t>
            </a:r>
            <a:r>
              <a:rPr lang="en-US" altLang="zh-TW" sz="1500">
                <a:latin typeface="Arial" panose="020B0604020202020204" pitchFamily="34" charset="0"/>
                <a:ea typeface="微軟正黑體" panose="020B0604030504040204" pitchFamily="34" charset="-120"/>
                <a:sym typeface="Arial" panose="020B0604020202020204" pitchFamily="34" charset="0"/>
              </a:rPr>
              <a:t>.</a:t>
            </a:r>
            <a:endParaRPr lang="zh-TW" altLang="en-US" sz="1500">
              <a:latin typeface="Arial" panose="020B0604020202020204" pitchFamily="34" charset="0"/>
              <a:ea typeface="微軟正黑體" panose="020B0604030504040204" pitchFamily="34" charset="-120"/>
              <a:sym typeface="Arial" panose="020B0604020202020204" pitchFamily="34" charset="0"/>
            </a:endParaRPr>
          </a:p>
        </p:txBody>
      </p:sp>
      <p:sp>
        <p:nvSpPr>
          <p:cNvPr id="4" name="矩形: 圓角 22">
            <a:extLst>
              <a:ext uri="{FF2B5EF4-FFF2-40B4-BE49-F238E27FC236}">
                <a16:creationId xmlns:a16="http://schemas.microsoft.com/office/drawing/2014/main" id="{A0928AC2-D565-41B4-B51D-A3EAC8F91973}"/>
              </a:ext>
            </a:extLst>
          </p:cNvPr>
          <p:cNvSpPr/>
          <p:nvPr/>
        </p:nvSpPr>
        <p:spPr>
          <a:xfrm>
            <a:off x="5678970" y="2094583"/>
            <a:ext cx="2916049" cy="2885866"/>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endParaRPr>
          </a:p>
        </p:txBody>
      </p:sp>
      <p:sp>
        <p:nvSpPr>
          <p:cNvPr id="3" name="矩形: 圓角 22">
            <a:extLst>
              <a:ext uri="{FF2B5EF4-FFF2-40B4-BE49-F238E27FC236}">
                <a16:creationId xmlns:a16="http://schemas.microsoft.com/office/drawing/2014/main" id="{EDE355AF-9F09-4893-94D1-945CCE4AFCAA}"/>
              </a:ext>
            </a:extLst>
          </p:cNvPr>
          <p:cNvSpPr/>
          <p:nvPr/>
        </p:nvSpPr>
        <p:spPr>
          <a:xfrm>
            <a:off x="383914" y="2094583"/>
            <a:ext cx="4794733" cy="2885866"/>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endParaRPr>
          </a:p>
        </p:txBody>
      </p:sp>
      <p:sp>
        <p:nvSpPr>
          <p:cNvPr id="12" name="手繪多邊形: 圖案 11">
            <a:extLst>
              <a:ext uri="{FF2B5EF4-FFF2-40B4-BE49-F238E27FC236}">
                <a16:creationId xmlns:a16="http://schemas.microsoft.com/office/drawing/2014/main" id="{88A84A3E-8ACD-4F2E-817C-35DE928EDE9B}"/>
              </a:ext>
            </a:extLst>
          </p:cNvPr>
          <p:cNvSpPr/>
          <p:nvPr/>
        </p:nvSpPr>
        <p:spPr>
          <a:xfrm>
            <a:off x="578857" y="4028379"/>
            <a:ext cx="811388" cy="634341"/>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926459">
                <a:moveTo>
                  <a:pt x="6220" y="0"/>
                </a:moveTo>
                <a:lnTo>
                  <a:pt x="1175466" y="31102"/>
                </a:lnTo>
                <a:cubicBezTo>
                  <a:pt x="1177539" y="265175"/>
                  <a:pt x="1179613" y="499249"/>
                  <a:pt x="1181686" y="733322"/>
                </a:cubicBezTo>
                <a:lnTo>
                  <a:pt x="1185036" y="743579"/>
                </a:lnTo>
                <a:cubicBezTo>
                  <a:pt x="1185036" y="844581"/>
                  <a:pt x="919757" y="926459"/>
                  <a:pt x="592518" y="926459"/>
                </a:cubicBezTo>
                <a:cubicBezTo>
                  <a:pt x="265279" y="926459"/>
                  <a:pt x="0" y="844581"/>
                  <a:pt x="0" y="743579"/>
                </a:cubicBezTo>
                <a:cubicBezTo>
                  <a:pt x="0" y="743578"/>
                  <a:pt x="1" y="743577"/>
                  <a:pt x="1" y="743576"/>
                </a:cubicBezTo>
                <a:lnTo>
                  <a:pt x="0" y="743576"/>
                </a:lnTo>
                <a:cubicBezTo>
                  <a:pt x="2073" y="495717"/>
                  <a:pt x="4147" y="247859"/>
                  <a:pt x="6220" y="0"/>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13" name="群組 12">
            <a:extLst>
              <a:ext uri="{FF2B5EF4-FFF2-40B4-BE49-F238E27FC236}">
                <a16:creationId xmlns:a16="http://schemas.microsoft.com/office/drawing/2014/main" id="{C5E121FC-C93F-49BB-98D1-E45B2FC39BDD}"/>
              </a:ext>
            </a:extLst>
          </p:cNvPr>
          <p:cNvGrpSpPr/>
          <p:nvPr/>
        </p:nvGrpSpPr>
        <p:grpSpPr>
          <a:xfrm>
            <a:off x="570210" y="3655173"/>
            <a:ext cx="814563" cy="502850"/>
            <a:chOff x="-623618" y="2698102"/>
            <a:chExt cx="1189675" cy="734415"/>
          </a:xfrm>
          <a:solidFill>
            <a:srgbClr val="7030A0"/>
          </a:solidFill>
        </p:grpSpPr>
        <p:sp>
          <p:nvSpPr>
            <p:cNvPr id="14" name="手繪多邊形: 圖案 13">
              <a:extLst>
                <a:ext uri="{FF2B5EF4-FFF2-40B4-BE49-F238E27FC236}">
                  <a16:creationId xmlns:a16="http://schemas.microsoft.com/office/drawing/2014/main" id="{EB3FE2F5-55C1-43EC-9631-E81188E5FA6F}"/>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latin typeface="Arial" panose="020B0604020202020204" pitchFamily="34" charset="0"/>
                  <a:ea typeface="微軟正黑體" panose="020B0604030504040204" pitchFamily="34" charset="-120"/>
                  <a:sym typeface="Arial" panose="020B0604020202020204" pitchFamily="34" charset="0"/>
                </a:rPr>
                <a:t>Er</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 name="橢圓 14">
              <a:extLst>
                <a:ext uri="{FF2B5EF4-FFF2-40B4-BE49-F238E27FC236}">
                  <a16:creationId xmlns:a16="http://schemas.microsoft.com/office/drawing/2014/main" id="{DBB2E9AF-2B17-462E-8D01-B405227A6C76}"/>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6" name="群組 15">
            <a:extLst>
              <a:ext uri="{FF2B5EF4-FFF2-40B4-BE49-F238E27FC236}">
                <a16:creationId xmlns:a16="http://schemas.microsoft.com/office/drawing/2014/main" id="{C89A8E8C-F639-4B90-AB03-6A475A4FDF46}"/>
              </a:ext>
            </a:extLst>
          </p:cNvPr>
          <p:cNvGrpSpPr/>
          <p:nvPr/>
        </p:nvGrpSpPr>
        <p:grpSpPr>
          <a:xfrm>
            <a:off x="570210" y="3398038"/>
            <a:ext cx="814563" cy="502850"/>
            <a:chOff x="-623618" y="2698102"/>
            <a:chExt cx="1189675" cy="734415"/>
          </a:xfrm>
          <a:solidFill>
            <a:srgbClr val="01507A"/>
          </a:solidFill>
        </p:grpSpPr>
        <p:sp>
          <p:nvSpPr>
            <p:cNvPr id="17" name="手繪多邊形: 圖案 16">
              <a:extLst>
                <a:ext uri="{FF2B5EF4-FFF2-40B4-BE49-F238E27FC236}">
                  <a16:creationId xmlns:a16="http://schemas.microsoft.com/office/drawing/2014/main" id="{100D2568-CAF8-4EFF-8319-28D39694EAD9}"/>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latin typeface="Arial" panose="020B0604020202020204" pitchFamily="34" charset="0"/>
                  <a:ea typeface="微軟正黑體" panose="020B0604030504040204" pitchFamily="34" charset="-120"/>
                  <a:sym typeface="Arial" panose="020B0604020202020204" pitchFamily="34" charset="0"/>
                </a:rPr>
                <a:t>Dq</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8" name="橢圓 17">
              <a:extLst>
                <a:ext uri="{FF2B5EF4-FFF2-40B4-BE49-F238E27FC236}">
                  <a16:creationId xmlns:a16="http://schemas.microsoft.com/office/drawing/2014/main" id="{3F4C1A55-EBDA-4B4B-B1DD-0D039A16C96E}"/>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9" name="群組 18">
            <a:extLst>
              <a:ext uri="{FF2B5EF4-FFF2-40B4-BE49-F238E27FC236}">
                <a16:creationId xmlns:a16="http://schemas.microsoft.com/office/drawing/2014/main" id="{9DC1A87F-C964-41F0-B173-E86A182C9F0A}"/>
              </a:ext>
            </a:extLst>
          </p:cNvPr>
          <p:cNvGrpSpPr/>
          <p:nvPr/>
        </p:nvGrpSpPr>
        <p:grpSpPr>
          <a:xfrm>
            <a:off x="570210" y="3144847"/>
            <a:ext cx="814563" cy="502850"/>
            <a:chOff x="-623618" y="2698102"/>
            <a:chExt cx="1189675" cy="734415"/>
          </a:xfrm>
          <a:solidFill>
            <a:srgbClr val="0070C0"/>
          </a:solidFill>
        </p:grpSpPr>
        <p:sp>
          <p:nvSpPr>
            <p:cNvPr id="20" name="手繪多邊形: 圖案 19">
              <a:extLst>
                <a:ext uri="{FF2B5EF4-FFF2-40B4-BE49-F238E27FC236}">
                  <a16:creationId xmlns:a16="http://schemas.microsoft.com/office/drawing/2014/main" id="{1D389BEE-56AC-422B-9A5E-7C693FA50998}"/>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Cp</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1" name="橢圓 20">
              <a:extLst>
                <a:ext uri="{FF2B5EF4-FFF2-40B4-BE49-F238E27FC236}">
                  <a16:creationId xmlns:a16="http://schemas.microsoft.com/office/drawing/2014/main" id="{D16F67BA-BC48-4436-9197-6AFE76B2155A}"/>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22" name="群組 21">
            <a:extLst>
              <a:ext uri="{FF2B5EF4-FFF2-40B4-BE49-F238E27FC236}">
                <a16:creationId xmlns:a16="http://schemas.microsoft.com/office/drawing/2014/main" id="{B6818F16-8B60-42B2-A590-D082A7B6D5EE}"/>
              </a:ext>
            </a:extLst>
          </p:cNvPr>
          <p:cNvGrpSpPr/>
          <p:nvPr/>
        </p:nvGrpSpPr>
        <p:grpSpPr>
          <a:xfrm>
            <a:off x="570210" y="2898448"/>
            <a:ext cx="814563" cy="502850"/>
            <a:chOff x="-623618" y="2698102"/>
            <a:chExt cx="1189675" cy="734415"/>
          </a:xfrm>
          <a:solidFill>
            <a:srgbClr val="00B0F0"/>
          </a:solidFill>
        </p:grpSpPr>
        <p:sp>
          <p:nvSpPr>
            <p:cNvPr id="23" name="手繪多邊形: 圖案 22">
              <a:extLst>
                <a:ext uri="{FF2B5EF4-FFF2-40B4-BE49-F238E27FC236}">
                  <a16:creationId xmlns:a16="http://schemas.microsoft.com/office/drawing/2014/main" id="{205393B1-CD06-4F62-972E-FD7C433B825C}"/>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B1</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4" name="橢圓 23">
              <a:extLst>
                <a:ext uri="{FF2B5EF4-FFF2-40B4-BE49-F238E27FC236}">
                  <a16:creationId xmlns:a16="http://schemas.microsoft.com/office/drawing/2014/main" id="{4F6F30C3-6CFD-4750-A23E-79F3D7A4F7DA}"/>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25" name="群組 24">
            <a:extLst>
              <a:ext uri="{FF2B5EF4-FFF2-40B4-BE49-F238E27FC236}">
                <a16:creationId xmlns:a16="http://schemas.microsoft.com/office/drawing/2014/main" id="{895777E8-5276-4CE3-947F-3B2C483846A2}"/>
              </a:ext>
            </a:extLst>
          </p:cNvPr>
          <p:cNvGrpSpPr/>
          <p:nvPr/>
        </p:nvGrpSpPr>
        <p:grpSpPr>
          <a:xfrm>
            <a:off x="570210" y="2644192"/>
            <a:ext cx="814563" cy="502850"/>
            <a:chOff x="-623618" y="2709825"/>
            <a:chExt cx="1189675" cy="734415"/>
          </a:xfrm>
        </p:grpSpPr>
        <p:sp>
          <p:nvSpPr>
            <p:cNvPr id="26" name="手繪多邊形: 圖案 25">
              <a:extLst>
                <a:ext uri="{FF2B5EF4-FFF2-40B4-BE49-F238E27FC236}">
                  <a16:creationId xmlns:a16="http://schemas.microsoft.com/office/drawing/2014/main" id="{3E80D77D-8585-48F3-AF2C-608DCD0723F8}"/>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A1</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7" name="橢圓 26">
              <a:extLst>
                <a:ext uri="{FF2B5EF4-FFF2-40B4-BE49-F238E27FC236}">
                  <a16:creationId xmlns:a16="http://schemas.microsoft.com/office/drawing/2014/main" id="{6DE3997F-621A-4B88-AD07-6F7441A8036A}"/>
                </a:ext>
              </a:extLst>
            </p:cNvPr>
            <p:cNvSpPr/>
            <p:nvPr/>
          </p:nvSpPr>
          <p:spPr>
            <a:xfrm>
              <a:off x="-623618" y="2709825"/>
              <a:ext cx="1185035" cy="365760"/>
            </a:xfrm>
            <a:prstGeom prst="ellipse">
              <a:avLst/>
            </a:pr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28" name="矩形 27">
            <a:extLst>
              <a:ext uri="{FF2B5EF4-FFF2-40B4-BE49-F238E27FC236}">
                <a16:creationId xmlns:a16="http://schemas.microsoft.com/office/drawing/2014/main" id="{45B23532-4C71-4826-838B-7E0A47093ADE}"/>
              </a:ext>
            </a:extLst>
          </p:cNvPr>
          <p:cNvSpPr/>
          <p:nvPr/>
        </p:nvSpPr>
        <p:spPr>
          <a:xfrm>
            <a:off x="680221"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1</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9" name="手繪多邊形: 圖案 28">
            <a:extLst>
              <a:ext uri="{FF2B5EF4-FFF2-40B4-BE49-F238E27FC236}">
                <a16:creationId xmlns:a16="http://schemas.microsoft.com/office/drawing/2014/main" id="{CE2A9B6A-C5EB-4EF8-B6AF-2717042ABA91}"/>
              </a:ext>
            </a:extLst>
          </p:cNvPr>
          <p:cNvSpPr/>
          <p:nvPr/>
        </p:nvSpPr>
        <p:spPr>
          <a:xfrm>
            <a:off x="1449998" y="4028379"/>
            <a:ext cx="811388" cy="634341"/>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926459">
                <a:moveTo>
                  <a:pt x="6220" y="0"/>
                </a:moveTo>
                <a:lnTo>
                  <a:pt x="1175466" y="31102"/>
                </a:lnTo>
                <a:cubicBezTo>
                  <a:pt x="1177539" y="265175"/>
                  <a:pt x="1179613" y="499249"/>
                  <a:pt x="1181686" y="733322"/>
                </a:cubicBezTo>
                <a:lnTo>
                  <a:pt x="1185036" y="743579"/>
                </a:lnTo>
                <a:cubicBezTo>
                  <a:pt x="1185036" y="844581"/>
                  <a:pt x="919757" y="926459"/>
                  <a:pt x="592518" y="926459"/>
                </a:cubicBezTo>
                <a:cubicBezTo>
                  <a:pt x="265279" y="926459"/>
                  <a:pt x="0" y="844581"/>
                  <a:pt x="0" y="743579"/>
                </a:cubicBezTo>
                <a:cubicBezTo>
                  <a:pt x="0" y="743578"/>
                  <a:pt x="1" y="743577"/>
                  <a:pt x="1" y="743576"/>
                </a:cubicBezTo>
                <a:lnTo>
                  <a:pt x="0" y="743576"/>
                </a:lnTo>
                <a:cubicBezTo>
                  <a:pt x="2073" y="495717"/>
                  <a:pt x="4147" y="247859"/>
                  <a:pt x="6220" y="0"/>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30" name="群組 29">
            <a:extLst>
              <a:ext uri="{FF2B5EF4-FFF2-40B4-BE49-F238E27FC236}">
                <a16:creationId xmlns:a16="http://schemas.microsoft.com/office/drawing/2014/main" id="{B561046B-C2AD-4809-A1A6-DDBE13CF4464}"/>
              </a:ext>
            </a:extLst>
          </p:cNvPr>
          <p:cNvGrpSpPr/>
          <p:nvPr/>
        </p:nvGrpSpPr>
        <p:grpSpPr>
          <a:xfrm>
            <a:off x="1441351" y="3655173"/>
            <a:ext cx="814563" cy="502850"/>
            <a:chOff x="-623618" y="2698102"/>
            <a:chExt cx="1189675" cy="734415"/>
          </a:xfrm>
          <a:solidFill>
            <a:srgbClr val="7030A0"/>
          </a:solidFill>
        </p:grpSpPr>
        <p:sp>
          <p:nvSpPr>
            <p:cNvPr id="31" name="手繪多邊形: 圖案 30">
              <a:extLst>
                <a:ext uri="{FF2B5EF4-FFF2-40B4-BE49-F238E27FC236}">
                  <a16:creationId xmlns:a16="http://schemas.microsoft.com/office/drawing/2014/main" id="{753779D1-6502-4C1C-8F87-649472F0C52B}"/>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E1</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32" name="橢圓 31">
              <a:extLst>
                <a:ext uri="{FF2B5EF4-FFF2-40B4-BE49-F238E27FC236}">
                  <a16:creationId xmlns:a16="http://schemas.microsoft.com/office/drawing/2014/main" id="{036826EE-747B-4EA8-8318-75986329524C}"/>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33" name="群組 32">
            <a:extLst>
              <a:ext uri="{FF2B5EF4-FFF2-40B4-BE49-F238E27FC236}">
                <a16:creationId xmlns:a16="http://schemas.microsoft.com/office/drawing/2014/main" id="{6B88CB8D-6064-4EC9-AD58-1C0A63E5DF3F}"/>
              </a:ext>
            </a:extLst>
          </p:cNvPr>
          <p:cNvGrpSpPr/>
          <p:nvPr/>
        </p:nvGrpSpPr>
        <p:grpSpPr>
          <a:xfrm>
            <a:off x="1441351" y="3398038"/>
            <a:ext cx="814563" cy="502850"/>
            <a:chOff x="-623618" y="2698102"/>
            <a:chExt cx="1189675" cy="734415"/>
          </a:xfrm>
          <a:solidFill>
            <a:srgbClr val="01507A"/>
          </a:solidFill>
        </p:grpSpPr>
        <p:sp>
          <p:nvSpPr>
            <p:cNvPr id="34" name="手繪多邊形: 圖案 33">
              <a:extLst>
                <a:ext uri="{FF2B5EF4-FFF2-40B4-BE49-F238E27FC236}">
                  <a16:creationId xmlns:a16="http://schemas.microsoft.com/office/drawing/2014/main" id="{120C6685-43AF-4EC5-B50F-27B7AAEE8105}"/>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Dr</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35" name="橢圓 34">
              <a:extLst>
                <a:ext uri="{FF2B5EF4-FFF2-40B4-BE49-F238E27FC236}">
                  <a16:creationId xmlns:a16="http://schemas.microsoft.com/office/drawing/2014/main" id="{9E1FB6A6-13A2-461F-9BE1-DF4DFF2341B8}"/>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36" name="群組 35">
            <a:extLst>
              <a:ext uri="{FF2B5EF4-FFF2-40B4-BE49-F238E27FC236}">
                <a16:creationId xmlns:a16="http://schemas.microsoft.com/office/drawing/2014/main" id="{AB1DCDE8-412E-4D95-8BBB-7790B903FEDD}"/>
              </a:ext>
            </a:extLst>
          </p:cNvPr>
          <p:cNvGrpSpPr/>
          <p:nvPr/>
        </p:nvGrpSpPr>
        <p:grpSpPr>
          <a:xfrm>
            <a:off x="1441351" y="3144847"/>
            <a:ext cx="814563" cy="502850"/>
            <a:chOff x="-623618" y="2698102"/>
            <a:chExt cx="1189675" cy="734415"/>
          </a:xfrm>
          <a:solidFill>
            <a:srgbClr val="0070C0"/>
          </a:solidFill>
        </p:grpSpPr>
        <p:sp>
          <p:nvSpPr>
            <p:cNvPr id="37" name="手繪多邊形: 圖案 36">
              <a:extLst>
                <a:ext uri="{FF2B5EF4-FFF2-40B4-BE49-F238E27FC236}">
                  <a16:creationId xmlns:a16="http://schemas.microsoft.com/office/drawing/2014/main" id="{70454B04-1A15-40A5-A63A-69AFDD4E0249}"/>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solidFill>
                    <a:schemeClr val="tx1"/>
                  </a:solidFill>
                  <a:latin typeface="Arial" panose="020B0604020202020204" pitchFamily="34" charset="0"/>
                  <a:ea typeface="微軟正黑體" panose="020B0604030504040204" pitchFamily="34" charset="-120"/>
                  <a:sym typeface="Arial" panose="020B0604020202020204" pitchFamily="34" charset="0"/>
                </a:rPr>
                <a:t>Cq</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8" name="橢圓 37">
              <a:extLst>
                <a:ext uri="{FF2B5EF4-FFF2-40B4-BE49-F238E27FC236}">
                  <a16:creationId xmlns:a16="http://schemas.microsoft.com/office/drawing/2014/main" id="{5F8BBE98-4891-4F1B-BAAB-84C6CD9DF373}"/>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39" name="群組 38">
            <a:extLst>
              <a:ext uri="{FF2B5EF4-FFF2-40B4-BE49-F238E27FC236}">
                <a16:creationId xmlns:a16="http://schemas.microsoft.com/office/drawing/2014/main" id="{BD33B504-D9D0-414C-9525-8EB8C77C1815}"/>
              </a:ext>
            </a:extLst>
          </p:cNvPr>
          <p:cNvGrpSpPr/>
          <p:nvPr/>
        </p:nvGrpSpPr>
        <p:grpSpPr>
          <a:xfrm>
            <a:off x="1441351" y="2898448"/>
            <a:ext cx="814563" cy="502850"/>
            <a:chOff x="-623618" y="2698102"/>
            <a:chExt cx="1189675" cy="734415"/>
          </a:xfrm>
          <a:solidFill>
            <a:srgbClr val="00B0F0"/>
          </a:solidFill>
        </p:grpSpPr>
        <p:sp>
          <p:nvSpPr>
            <p:cNvPr id="40" name="手繪多邊形: 圖案 39">
              <a:extLst>
                <a:ext uri="{FF2B5EF4-FFF2-40B4-BE49-F238E27FC236}">
                  <a16:creationId xmlns:a16="http://schemas.microsoft.com/office/drawing/2014/main" id="{A5EDB9D9-FC0E-4E7C-9068-9695A410FA3F}"/>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Bp</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1" name="橢圓 40">
              <a:extLst>
                <a:ext uri="{FF2B5EF4-FFF2-40B4-BE49-F238E27FC236}">
                  <a16:creationId xmlns:a16="http://schemas.microsoft.com/office/drawing/2014/main" id="{5D7C7E12-1028-4230-BC0B-830BD43CBECE}"/>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42" name="群組 41">
            <a:extLst>
              <a:ext uri="{FF2B5EF4-FFF2-40B4-BE49-F238E27FC236}">
                <a16:creationId xmlns:a16="http://schemas.microsoft.com/office/drawing/2014/main" id="{1EC57865-9E2B-47D1-938F-6E63755051B7}"/>
              </a:ext>
            </a:extLst>
          </p:cNvPr>
          <p:cNvGrpSpPr/>
          <p:nvPr/>
        </p:nvGrpSpPr>
        <p:grpSpPr>
          <a:xfrm>
            <a:off x="1441351" y="2644192"/>
            <a:ext cx="814563" cy="502850"/>
            <a:chOff x="-623618" y="2709825"/>
            <a:chExt cx="1189675" cy="734415"/>
          </a:xfrm>
        </p:grpSpPr>
        <p:sp>
          <p:nvSpPr>
            <p:cNvPr id="43" name="手繪多邊形: 圖案 42">
              <a:extLst>
                <a:ext uri="{FF2B5EF4-FFF2-40B4-BE49-F238E27FC236}">
                  <a16:creationId xmlns:a16="http://schemas.microsoft.com/office/drawing/2014/main" id="{6E92A207-33F2-4714-98C4-D2490DEACF5E}"/>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A2</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4" name="橢圓 43">
              <a:extLst>
                <a:ext uri="{FF2B5EF4-FFF2-40B4-BE49-F238E27FC236}">
                  <a16:creationId xmlns:a16="http://schemas.microsoft.com/office/drawing/2014/main" id="{758DCFC7-B122-4307-8F7B-FEDD171CBD56}"/>
                </a:ext>
              </a:extLst>
            </p:cNvPr>
            <p:cNvSpPr/>
            <p:nvPr/>
          </p:nvSpPr>
          <p:spPr>
            <a:xfrm>
              <a:off x="-623618" y="2709825"/>
              <a:ext cx="1185035" cy="365760"/>
            </a:xfrm>
            <a:prstGeom prst="ellipse">
              <a:avLst/>
            </a:pr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45" name="矩形 44">
            <a:extLst>
              <a:ext uri="{FF2B5EF4-FFF2-40B4-BE49-F238E27FC236}">
                <a16:creationId xmlns:a16="http://schemas.microsoft.com/office/drawing/2014/main" id="{24992800-7C34-4C55-AEEA-6AC85AEDE0F8}"/>
              </a:ext>
            </a:extLst>
          </p:cNvPr>
          <p:cNvSpPr/>
          <p:nvPr/>
        </p:nvSpPr>
        <p:spPr>
          <a:xfrm>
            <a:off x="1551362"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2</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6" name="手繪多邊形: 圖案 45">
            <a:extLst>
              <a:ext uri="{FF2B5EF4-FFF2-40B4-BE49-F238E27FC236}">
                <a16:creationId xmlns:a16="http://schemas.microsoft.com/office/drawing/2014/main" id="{C757D2E3-A2FB-481E-942F-2C154E03A3F8}"/>
              </a:ext>
            </a:extLst>
          </p:cNvPr>
          <p:cNvSpPr/>
          <p:nvPr/>
        </p:nvSpPr>
        <p:spPr>
          <a:xfrm>
            <a:off x="2337564" y="4028379"/>
            <a:ext cx="811388" cy="634341"/>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926459">
                <a:moveTo>
                  <a:pt x="6220" y="0"/>
                </a:moveTo>
                <a:lnTo>
                  <a:pt x="1175466" y="31102"/>
                </a:lnTo>
                <a:cubicBezTo>
                  <a:pt x="1177539" y="265175"/>
                  <a:pt x="1179613" y="499249"/>
                  <a:pt x="1181686" y="733322"/>
                </a:cubicBezTo>
                <a:lnTo>
                  <a:pt x="1185036" y="743579"/>
                </a:lnTo>
                <a:cubicBezTo>
                  <a:pt x="1185036" y="844581"/>
                  <a:pt x="919757" y="926459"/>
                  <a:pt x="592518" y="926459"/>
                </a:cubicBezTo>
                <a:cubicBezTo>
                  <a:pt x="265279" y="926459"/>
                  <a:pt x="0" y="844581"/>
                  <a:pt x="0" y="743579"/>
                </a:cubicBezTo>
                <a:cubicBezTo>
                  <a:pt x="0" y="743578"/>
                  <a:pt x="1" y="743577"/>
                  <a:pt x="1" y="743576"/>
                </a:cubicBezTo>
                <a:lnTo>
                  <a:pt x="0" y="743576"/>
                </a:lnTo>
                <a:cubicBezTo>
                  <a:pt x="2073" y="495717"/>
                  <a:pt x="4147" y="247859"/>
                  <a:pt x="6220" y="0"/>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47" name="群組 46">
            <a:extLst>
              <a:ext uri="{FF2B5EF4-FFF2-40B4-BE49-F238E27FC236}">
                <a16:creationId xmlns:a16="http://schemas.microsoft.com/office/drawing/2014/main" id="{F2B028E3-0325-4736-88DB-FEF7F2A522F8}"/>
              </a:ext>
            </a:extLst>
          </p:cNvPr>
          <p:cNvGrpSpPr/>
          <p:nvPr/>
        </p:nvGrpSpPr>
        <p:grpSpPr>
          <a:xfrm>
            <a:off x="2328918" y="3655173"/>
            <a:ext cx="814563" cy="502850"/>
            <a:chOff x="-623618" y="2698102"/>
            <a:chExt cx="1189675" cy="734415"/>
          </a:xfrm>
          <a:solidFill>
            <a:srgbClr val="7030A0"/>
          </a:solidFill>
        </p:grpSpPr>
        <p:sp>
          <p:nvSpPr>
            <p:cNvPr id="48" name="手繪多邊形: 圖案 47">
              <a:extLst>
                <a:ext uri="{FF2B5EF4-FFF2-40B4-BE49-F238E27FC236}">
                  <a16:creationId xmlns:a16="http://schemas.microsoft.com/office/drawing/2014/main" id="{8AD36C3E-8C76-440F-83F5-8C687F60AE6F}"/>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E2</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49" name="橢圓 48">
              <a:extLst>
                <a:ext uri="{FF2B5EF4-FFF2-40B4-BE49-F238E27FC236}">
                  <a16:creationId xmlns:a16="http://schemas.microsoft.com/office/drawing/2014/main" id="{E6C22011-1CE7-401B-8B9F-35115EACF43A}"/>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50" name="群組 49">
            <a:extLst>
              <a:ext uri="{FF2B5EF4-FFF2-40B4-BE49-F238E27FC236}">
                <a16:creationId xmlns:a16="http://schemas.microsoft.com/office/drawing/2014/main" id="{596E33ED-2739-43D6-AB6E-EA59159AFE08}"/>
              </a:ext>
            </a:extLst>
          </p:cNvPr>
          <p:cNvGrpSpPr/>
          <p:nvPr/>
        </p:nvGrpSpPr>
        <p:grpSpPr>
          <a:xfrm>
            <a:off x="2328918" y="3398038"/>
            <a:ext cx="814563" cy="502850"/>
            <a:chOff x="-623618" y="2698102"/>
            <a:chExt cx="1189675" cy="734415"/>
          </a:xfrm>
          <a:solidFill>
            <a:srgbClr val="01507A"/>
          </a:solidFill>
        </p:grpSpPr>
        <p:sp>
          <p:nvSpPr>
            <p:cNvPr id="51" name="手繪多邊形: 圖案 50">
              <a:extLst>
                <a:ext uri="{FF2B5EF4-FFF2-40B4-BE49-F238E27FC236}">
                  <a16:creationId xmlns:a16="http://schemas.microsoft.com/office/drawing/2014/main" id="{2A9DC01F-1356-4A87-884E-0BBABEF47861}"/>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D1</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52" name="橢圓 51">
              <a:extLst>
                <a:ext uri="{FF2B5EF4-FFF2-40B4-BE49-F238E27FC236}">
                  <a16:creationId xmlns:a16="http://schemas.microsoft.com/office/drawing/2014/main" id="{FA06CEB6-6403-47B6-B15F-BF15BA26B6C2}"/>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53" name="群組 52">
            <a:extLst>
              <a:ext uri="{FF2B5EF4-FFF2-40B4-BE49-F238E27FC236}">
                <a16:creationId xmlns:a16="http://schemas.microsoft.com/office/drawing/2014/main" id="{E95DE0D0-AE38-4142-BAEE-7517BCE1E9FA}"/>
              </a:ext>
            </a:extLst>
          </p:cNvPr>
          <p:cNvGrpSpPr/>
          <p:nvPr/>
        </p:nvGrpSpPr>
        <p:grpSpPr>
          <a:xfrm>
            <a:off x="2328918" y="3144847"/>
            <a:ext cx="814563" cy="502850"/>
            <a:chOff x="-623618" y="2698102"/>
            <a:chExt cx="1189675" cy="734415"/>
          </a:xfrm>
          <a:solidFill>
            <a:srgbClr val="0070C0"/>
          </a:solidFill>
        </p:grpSpPr>
        <p:sp>
          <p:nvSpPr>
            <p:cNvPr id="54" name="手繪多邊形: 圖案 53">
              <a:extLst>
                <a:ext uri="{FF2B5EF4-FFF2-40B4-BE49-F238E27FC236}">
                  <a16:creationId xmlns:a16="http://schemas.microsoft.com/office/drawing/2014/main" id="{9A5DDF5B-8BCB-41DC-8FD0-62C286C78C73}"/>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Cr</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5" name="橢圓 54">
              <a:extLst>
                <a:ext uri="{FF2B5EF4-FFF2-40B4-BE49-F238E27FC236}">
                  <a16:creationId xmlns:a16="http://schemas.microsoft.com/office/drawing/2014/main" id="{3C9E8F34-0712-4D57-A3C7-F4CED9EC3D2E}"/>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56" name="群組 55">
            <a:extLst>
              <a:ext uri="{FF2B5EF4-FFF2-40B4-BE49-F238E27FC236}">
                <a16:creationId xmlns:a16="http://schemas.microsoft.com/office/drawing/2014/main" id="{A04A4D29-B776-466D-B53A-2C76F478A6D4}"/>
              </a:ext>
            </a:extLst>
          </p:cNvPr>
          <p:cNvGrpSpPr/>
          <p:nvPr/>
        </p:nvGrpSpPr>
        <p:grpSpPr>
          <a:xfrm>
            <a:off x="2328918" y="2898448"/>
            <a:ext cx="814563" cy="502850"/>
            <a:chOff x="-623618" y="2698102"/>
            <a:chExt cx="1189675" cy="734415"/>
          </a:xfrm>
          <a:solidFill>
            <a:srgbClr val="00B0F0"/>
          </a:solidFill>
        </p:grpSpPr>
        <p:sp>
          <p:nvSpPr>
            <p:cNvPr id="57" name="手繪多邊形: 圖案 56">
              <a:extLst>
                <a:ext uri="{FF2B5EF4-FFF2-40B4-BE49-F238E27FC236}">
                  <a16:creationId xmlns:a16="http://schemas.microsoft.com/office/drawing/2014/main" id="{885CC5A0-8367-448B-B569-1AECBDD4E250}"/>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solidFill>
                    <a:schemeClr val="tx1"/>
                  </a:solidFill>
                  <a:latin typeface="Arial" panose="020B0604020202020204" pitchFamily="34" charset="0"/>
                  <a:ea typeface="微軟正黑體" panose="020B0604030504040204" pitchFamily="34" charset="-120"/>
                  <a:sym typeface="Arial" panose="020B0604020202020204" pitchFamily="34" charset="0"/>
                </a:rPr>
                <a:t>Bq</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8" name="橢圓 57">
              <a:extLst>
                <a:ext uri="{FF2B5EF4-FFF2-40B4-BE49-F238E27FC236}">
                  <a16:creationId xmlns:a16="http://schemas.microsoft.com/office/drawing/2014/main" id="{2EF2167E-9686-4D4C-A698-FA928BEA6926}"/>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59" name="群組 58">
            <a:extLst>
              <a:ext uri="{FF2B5EF4-FFF2-40B4-BE49-F238E27FC236}">
                <a16:creationId xmlns:a16="http://schemas.microsoft.com/office/drawing/2014/main" id="{6E8FC258-C615-4E80-BBB8-02A6D23FD767}"/>
              </a:ext>
            </a:extLst>
          </p:cNvPr>
          <p:cNvGrpSpPr/>
          <p:nvPr/>
        </p:nvGrpSpPr>
        <p:grpSpPr>
          <a:xfrm>
            <a:off x="2328918" y="2644192"/>
            <a:ext cx="814563" cy="502850"/>
            <a:chOff x="-623618" y="2709825"/>
            <a:chExt cx="1189675" cy="734415"/>
          </a:xfrm>
        </p:grpSpPr>
        <p:sp>
          <p:nvSpPr>
            <p:cNvPr id="60" name="手繪多邊形: 圖案 59">
              <a:extLst>
                <a:ext uri="{FF2B5EF4-FFF2-40B4-BE49-F238E27FC236}">
                  <a16:creationId xmlns:a16="http://schemas.microsoft.com/office/drawing/2014/main" id="{8084D9D6-E417-4F23-AA06-F931472401CE}"/>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Ap</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61" name="橢圓 60">
              <a:extLst>
                <a:ext uri="{FF2B5EF4-FFF2-40B4-BE49-F238E27FC236}">
                  <a16:creationId xmlns:a16="http://schemas.microsoft.com/office/drawing/2014/main" id="{0ADB6F7E-AC43-44EA-931A-F4ACB6C0E43C}"/>
                </a:ext>
              </a:extLst>
            </p:cNvPr>
            <p:cNvSpPr/>
            <p:nvPr/>
          </p:nvSpPr>
          <p:spPr>
            <a:xfrm>
              <a:off x="-623618" y="2709825"/>
              <a:ext cx="1185035" cy="365760"/>
            </a:xfrm>
            <a:prstGeom prst="ellipse">
              <a:avLst/>
            </a:pr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62" name="矩形 61">
            <a:extLst>
              <a:ext uri="{FF2B5EF4-FFF2-40B4-BE49-F238E27FC236}">
                <a16:creationId xmlns:a16="http://schemas.microsoft.com/office/drawing/2014/main" id="{FF3A0822-E58A-4807-B9DA-CB450FE997FF}"/>
              </a:ext>
            </a:extLst>
          </p:cNvPr>
          <p:cNvSpPr/>
          <p:nvPr/>
        </p:nvSpPr>
        <p:spPr>
          <a:xfrm>
            <a:off x="2438928"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3</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63" name="手繪多邊形: 圖案 62">
            <a:extLst>
              <a:ext uri="{FF2B5EF4-FFF2-40B4-BE49-F238E27FC236}">
                <a16:creationId xmlns:a16="http://schemas.microsoft.com/office/drawing/2014/main" id="{04FE2050-5B74-4982-B4E2-B43942CC2DF6}"/>
              </a:ext>
            </a:extLst>
          </p:cNvPr>
          <p:cNvSpPr/>
          <p:nvPr/>
        </p:nvSpPr>
        <p:spPr>
          <a:xfrm>
            <a:off x="3224517" y="4028379"/>
            <a:ext cx="811388" cy="634341"/>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926459">
                <a:moveTo>
                  <a:pt x="6220" y="0"/>
                </a:moveTo>
                <a:lnTo>
                  <a:pt x="1175466" y="31102"/>
                </a:lnTo>
                <a:cubicBezTo>
                  <a:pt x="1177539" y="265175"/>
                  <a:pt x="1179613" y="499249"/>
                  <a:pt x="1181686" y="733322"/>
                </a:cubicBezTo>
                <a:lnTo>
                  <a:pt x="1185036" y="743579"/>
                </a:lnTo>
                <a:cubicBezTo>
                  <a:pt x="1185036" y="844581"/>
                  <a:pt x="919757" y="926459"/>
                  <a:pt x="592518" y="926459"/>
                </a:cubicBezTo>
                <a:cubicBezTo>
                  <a:pt x="265279" y="926459"/>
                  <a:pt x="0" y="844581"/>
                  <a:pt x="0" y="743579"/>
                </a:cubicBezTo>
                <a:cubicBezTo>
                  <a:pt x="0" y="743578"/>
                  <a:pt x="1" y="743577"/>
                  <a:pt x="1" y="743576"/>
                </a:cubicBezTo>
                <a:lnTo>
                  <a:pt x="0" y="743576"/>
                </a:lnTo>
                <a:cubicBezTo>
                  <a:pt x="2073" y="495717"/>
                  <a:pt x="4147" y="247859"/>
                  <a:pt x="6220" y="0"/>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64" name="群組 63">
            <a:extLst>
              <a:ext uri="{FF2B5EF4-FFF2-40B4-BE49-F238E27FC236}">
                <a16:creationId xmlns:a16="http://schemas.microsoft.com/office/drawing/2014/main" id="{F63E2477-CF3C-48BC-A387-73881594B7F8}"/>
              </a:ext>
            </a:extLst>
          </p:cNvPr>
          <p:cNvGrpSpPr/>
          <p:nvPr/>
        </p:nvGrpSpPr>
        <p:grpSpPr>
          <a:xfrm>
            <a:off x="3215871" y="3655173"/>
            <a:ext cx="814563" cy="502850"/>
            <a:chOff x="-623618" y="2698102"/>
            <a:chExt cx="1189675" cy="734415"/>
          </a:xfrm>
          <a:solidFill>
            <a:srgbClr val="7030A0"/>
          </a:solidFill>
        </p:grpSpPr>
        <p:sp>
          <p:nvSpPr>
            <p:cNvPr id="65" name="手繪多邊形: 圖案 64">
              <a:extLst>
                <a:ext uri="{FF2B5EF4-FFF2-40B4-BE49-F238E27FC236}">
                  <a16:creationId xmlns:a16="http://schemas.microsoft.com/office/drawing/2014/main" id="{C143C927-E9A4-4CD0-8741-2794614783D9}"/>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Ep</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66" name="橢圓 65">
              <a:extLst>
                <a:ext uri="{FF2B5EF4-FFF2-40B4-BE49-F238E27FC236}">
                  <a16:creationId xmlns:a16="http://schemas.microsoft.com/office/drawing/2014/main" id="{8CEB4A41-97D7-44E4-B9F6-20FA7808A04A}"/>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67" name="群組 66">
            <a:extLst>
              <a:ext uri="{FF2B5EF4-FFF2-40B4-BE49-F238E27FC236}">
                <a16:creationId xmlns:a16="http://schemas.microsoft.com/office/drawing/2014/main" id="{9B9DFAA3-431B-4419-81CA-D1BBD72408F0}"/>
              </a:ext>
            </a:extLst>
          </p:cNvPr>
          <p:cNvGrpSpPr/>
          <p:nvPr/>
        </p:nvGrpSpPr>
        <p:grpSpPr>
          <a:xfrm>
            <a:off x="3215871" y="3398038"/>
            <a:ext cx="814563" cy="502850"/>
            <a:chOff x="-623618" y="2698102"/>
            <a:chExt cx="1189675" cy="734415"/>
          </a:xfrm>
          <a:solidFill>
            <a:srgbClr val="01507A"/>
          </a:solidFill>
        </p:grpSpPr>
        <p:sp>
          <p:nvSpPr>
            <p:cNvPr id="68" name="手繪多邊形: 圖案 67">
              <a:extLst>
                <a:ext uri="{FF2B5EF4-FFF2-40B4-BE49-F238E27FC236}">
                  <a16:creationId xmlns:a16="http://schemas.microsoft.com/office/drawing/2014/main" id="{D5547DC0-FD72-44C0-A18D-BC192680B675}"/>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D2</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69" name="橢圓 68">
              <a:extLst>
                <a:ext uri="{FF2B5EF4-FFF2-40B4-BE49-F238E27FC236}">
                  <a16:creationId xmlns:a16="http://schemas.microsoft.com/office/drawing/2014/main" id="{F41B3B8A-354C-4A3B-A277-F56CC2569082}"/>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70" name="群組 69">
            <a:extLst>
              <a:ext uri="{FF2B5EF4-FFF2-40B4-BE49-F238E27FC236}">
                <a16:creationId xmlns:a16="http://schemas.microsoft.com/office/drawing/2014/main" id="{99FB2754-4A7D-40F9-B0C3-E09789B2A146}"/>
              </a:ext>
            </a:extLst>
          </p:cNvPr>
          <p:cNvGrpSpPr/>
          <p:nvPr/>
        </p:nvGrpSpPr>
        <p:grpSpPr>
          <a:xfrm>
            <a:off x="3215871" y="3144847"/>
            <a:ext cx="814563" cy="502850"/>
            <a:chOff x="-623618" y="2698102"/>
            <a:chExt cx="1189675" cy="734415"/>
          </a:xfrm>
          <a:solidFill>
            <a:srgbClr val="0070C0"/>
          </a:solidFill>
        </p:grpSpPr>
        <p:sp>
          <p:nvSpPr>
            <p:cNvPr id="71" name="手繪多邊形: 圖案 70">
              <a:extLst>
                <a:ext uri="{FF2B5EF4-FFF2-40B4-BE49-F238E27FC236}">
                  <a16:creationId xmlns:a16="http://schemas.microsoft.com/office/drawing/2014/main" id="{A2114607-67B0-4417-A76C-9BE8E2017F69}"/>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C1</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72" name="橢圓 71">
              <a:extLst>
                <a:ext uri="{FF2B5EF4-FFF2-40B4-BE49-F238E27FC236}">
                  <a16:creationId xmlns:a16="http://schemas.microsoft.com/office/drawing/2014/main" id="{EB6569FD-32A6-4595-AF93-A355046EFABC}"/>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73" name="群組 72">
            <a:extLst>
              <a:ext uri="{FF2B5EF4-FFF2-40B4-BE49-F238E27FC236}">
                <a16:creationId xmlns:a16="http://schemas.microsoft.com/office/drawing/2014/main" id="{25153A25-9872-425B-AEB6-E1DFD7876AEA}"/>
              </a:ext>
            </a:extLst>
          </p:cNvPr>
          <p:cNvGrpSpPr/>
          <p:nvPr/>
        </p:nvGrpSpPr>
        <p:grpSpPr>
          <a:xfrm>
            <a:off x="3215871" y="2898448"/>
            <a:ext cx="814563" cy="502850"/>
            <a:chOff x="-623618" y="2698102"/>
            <a:chExt cx="1189675" cy="734415"/>
          </a:xfrm>
          <a:solidFill>
            <a:srgbClr val="00B0F0"/>
          </a:solidFill>
        </p:grpSpPr>
        <p:sp>
          <p:nvSpPr>
            <p:cNvPr id="74" name="手繪多邊形: 圖案 73">
              <a:extLst>
                <a:ext uri="{FF2B5EF4-FFF2-40B4-BE49-F238E27FC236}">
                  <a16:creationId xmlns:a16="http://schemas.microsoft.com/office/drawing/2014/main" id="{E497D207-2661-47D5-BC78-77B2164887E3}"/>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Br</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75" name="橢圓 74">
              <a:extLst>
                <a:ext uri="{FF2B5EF4-FFF2-40B4-BE49-F238E27FC236}">
                  <a16:creationId xmlns:a16="http://schemas.microsoft.com/office/drawing/2014/main" id="{63572633-987F-40CD-B48B-DC91DFFB54C5}"/>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76" name="群組 75">
            <a:extLst>
              <a:ext uri="{FF2B5EF4-FFF2-40B4-BE49-F238E27FC236}">
                <a16:creationId xmlns:a16="http://schemas.microsoft.com/office/drawing/2014/main" id="{64650578-D628-4C1C-880D-166E57DCB4F1}"/>
              </a:ext>
            </a:extLst>
          </p:cNvPr>
          <p:cNvGrpSpPr/>
          <p:nvPr/>
        </p:nvGrpSpPr>
        <p:grpSpPr>
          <a:xfrm>
            <a:off x="3215871" y="2644192"/>
            <a:ext cx="814563" cy="502850"/>
            <a:chOff x="-623618" y="2709825"/>
            <a:chExt cx="1189675" cy="734415"/>
          </a:xfrm>
        </p:grpSpPr>
        <p:sp>
          <p:nvSpPr>
            <p:cNvPr id="77" name="手繪多邊形: 圖案 76">
              <a:extLst>
                <a:ext uri="{FF2B5EF4-FFF2-40B4-BE49-F238E27FC236}">
                  <a16:creationId xmlns:a16="http://schemas.microsoft.com/office/drawing/2014/main" id="{F8B141BC-D280-4FA8-A84B-FDD5EBF7EDDF}"/>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solidFill>
                    <a:schemeClr val="tx1"/>
                  </a:solidFill>
                  <a:latin typeface="Arial" panose="020B0604020202020204" pitchFamily="34" charset="0"/>
                  <a:ea typeface="微軟正黑體" panose="020B0604030504040204" pitchFamily="34" charset="-120"/>
                  <a:sym typeface="Arial" panose="020B0604020202020204" pitchFamily="34" charset="0"/>
                </a:rPr>
                <a:t>Aq</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78" name="橢圓 77">
              <a:extLst>
                <a:ext uri="{FF2B5EF4-FFF2-40B4-BE49-F238E27FC236}">
                  <a16:creationId xmlns:a16="http://schemas.microsoft.com/office/drawing/2014/main" id="{3C7CA1F0-E74C-4CFC-A449-2D486729ADBE}"/>
                </a:ext>
              </a:extLst>
            </p:cNvPr>
            <p:cNvSpPr/>
            <p:nvPr/>
          </p:nvSpPr>
          <p:spPr>
            <a:xfrm>
              <a:off x="-623618" y="2709825"/>
              <a:ext cx="1185035" cy="365760"/>
            </a:xfrm>
            <a:prstGeom prst="ellipse">
              <a:avLst/>
            </a:pr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79" name="矩形 78">
            <a:extLst>
              <a:ext uri="{FF2B5EF4-FFF2-40B4-BE49-F238E27FC236}">
                <a16:creationId xmlns:a16="http://schemas.microsoft.com/office/drawing/2014/main" id="{50C34A7B-A892-42FC-8468-305D6A5E0C0E}"/>
              </a:ext>
            </a:extLst>
          </p:cNvPr>
          <p:cNvSpPr/>
          <p:nvPr/>
        </p:nvSpPr>
        <p:spPr>
          <a:xfrm>
            <a:off x="3325881"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4</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80" name="手繪多邊形: 圖案 79">
            <a:extLst>
              <a:ext uri="{FF2B5EF4-FFF2-40B4-BE49-F238E27FC236}">
                <a16:creationId xmlns:a16="http://schemas.microsoft.com/office/drawing/2014/main" id="{C0423302-A895-4B5B-B888-6B1916E02918}"/>
              </a:ext>
            </a:extLst>
          </p:cNvPr>
          <p:cNvSpPr/>
          <p:nvPr/>
        </p:nvSpPr>
        <p:spPr>
          <a:xfrm>
            <a:off x="4103869" y="4028379"/>
            <a:ext cx="811388" cy="634341"/>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926459">
                <a:moveTo>
                  <a:pt x="6220" y="0"/>
                </a:moveTo>
                <a:lnTo>
                  <a:pt x="1175466" y="31102"/>
                </a:lnTo>
                <a:cubicBezTo>
                  <a:pt x="1177539" y="265175"/>
                  <a:pt x="1179613" y="499249"/>
                  <a:pt x="1181686" y="733322"/>
                </a:cubicBezTo>
                <a:lnTo>
                  <a:pt x="1185036" y="743579"/>
                </a:lnTo>
                <a:cubicBezTo>
                  <a:pt x="1185036" y="844581"/>
                  <a:pt x="919757" y="926459"/>
                  <a:pt x="592518" y="926459"/>
                </a:cubicBezTo>
                <a:cubicBezTo>
                  <a:pt x="265279" y="926459"/>
                  <a:pt x="0" y="844581"/>
                  <a:pt x="0" y="743579"/>
                </a:cubicBezTo>
                <a:cubicBezTo>
                  <a:pt x="0" y="743578"/>
                  <a:pt x="1" y="743577"/>
                  <a:pt x="1" y="743576"/>
                </a:cubicBezTo>
                <a:lnTo>
                  <a:pt x="0" y="743576"/>
                </a:lnTo>
                <a:cubicBezTo>
                  <a:pt x="2073" y="495717"/>
                  <a:pt x="4147" y="247859"/>
                  <a:pt x="6220" y="0"/>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81" name="群組 80">
            <a:extLst>
              <a:ext uri="{FF2B5EF4-FFF2-40B4-BE49-F238E27FC236}">
                <a16:creationId xmlns:a16="http://schemas.microsoft.com/office/drawing/2014/main" id="{98496BC6-8C4C-4E81-ADEF-A3A16FE33210}"/>
              </a:ext>
            </a:extLst>
          </p:cNvPr>
          <p:cNvGrpSpPr/>
          <p:nvPr/>
        </p:nvGrpSpPr>
        <p:grpSpPr>
          <a:xfrm>
            <a:off x="4102824" y="3655173"/>
            <a:ext cx="814563" cy="502850"/>
            <a:chOff x="-623618" y="2698102"/>
            <a:chExt cx="1189675" cy="734415"/>
          </a:xfrm>
          <a:solidFill>
            <a:srgbClr val="7030A0"/>
          </a:solidFill>
        </p:grpSpPr>
        <p:sp>
          <p:nvSpPr>
            <p:cNvPr id="82" name="手繪多邊形: 圖案 81">
              <a:extLst>
                <a:ext uri="{FF2B5EF4-FFF2-40B4-BE49-F238E27FC236}">
                  <a16:creationId xmlns:a16="http://schemas.microsoft.com/office/drawing/2014/main" id="{4809B33C-79DE-4180-9739-413EB3229294}"/>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Eq</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83" name="橢圓 82">
              <a:extLst>
                <a:ext uri="{FF2B5EF4-FFF2-40B4-BE49-F238E27FC236}">
                  <a16:creationId xmlns:a16="http://schemas.microsoft.com/office/drawing/2014/main" id="{D675C6BB-B893-4522-8A1B-2935874FD3F9}"/>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84" name="群組 83">
            <a:extLst>
              <a:ext uri="{FF2B5EF4-FFF2-40B4-BE49-F238E27FC236}">
                <a16:creationId xmlns:a16="http://schemas.microsoft.com/office/drawing/2014/main" id="{B201951E-2F6D-41C2-9236-5AA1CE118D4F}"/>
              </a:ext>
            </a:extLst>
          </p:cNvPr>
          <p:cNvGrpSpPr/>
          <p:nvPr/>
        </p:nvGrpSpPr>
        <p:grpSpPr>
          <a:xfrm>
            <a:off x="4102824" y="3398038"/>
            <a:ext cx="814563" cy="502850"/>
            <a:chOff x="-623618" y="2698102"/>
            <a:chExt cx="1189675" cy="734415"/>
          </a:xfrm>
          <a:solidFill>
            <a:srgbClr val="01507A"/>
          </a:solidFill>
        </p:grpSpPr>
        <p:sp>
          <p:nvSpPr>
            <p:cNvPr id="85" name="手繪多邊形: 圖案 84">
              <a:extLst>
                <a:ext uri="{FF2B5EF4-FFF2-40B4-BE49-F238E27FC236}">
                  <a16:creationId xmlns:a16="http://schemas.microsoft.com/office/drawing/2014/main" id="{2AD541D2-F78D-4D57-95C7-A44AB20CE64F}"/>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latin typeface="Arial" panose="020B0604020202020204" pitchFamily="34" charset="0"/>
                  <a:ea typeface="微軟正黑體" panose="020B0604030504040204" pitchFamily="34" charset="-120"/>
                  <a:sym typeface="Arial" panose="020B0604020202020204" pitchFamily="34" charset="0"/>
                </a:rPr>
                <a:t>Dq</a:t>
              </a:r>
              <a:endParaRPr lang="zh-TW" altLang="en-US" sz="1350" err="1">
                <a:latin typeface="Arial" panose="020B0604020202020204" pitchFamily="34" charset="0"/>
                <a:ea typeface="微軟正黑體" panose="020B0604030504040204" pitchFamily="34" charset="-120"/>
                <a:sym typeface="Arial" panose="020B0604020202020204" pitchFamily="34" charset="0"/>
              </a:endParaRPr>
            </a:p>
          </p:txBody>
        </p:sp>
        <p:sp>
          <p:nvSpPr>
            <p:cNvPr id="86" name="橢圓 85">
              <a:extLst>
                <a:ext uri="{FF2B5EF4-FFF2-40B4-BE49-F238E27FC236}">
                  <a16:creationId xmlns:a16="http://schemas.microsoft.com/office/drawing/2014/main" id="{E52C4256-0C4D-40B3-BD10-F8F0C7274AE1}"/>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87" name="群組 86">
            <a:extLst>
              <a:ext uri="{FF2B5EF4-FFF2-40B4-BE49-F238E27FC236}">
                <a16:creationId xmlns:a16="http://schemas.microsoft.com/office/drawing/2014/main" id="{E7E6713B-F580-43BA-BF3E-616630A1AA72}"/>
              </a:ext>
            </a:extLst>
          </p:cNvPr>
          <p:cNvGrpSpPr/>
          <p:nvPr/>
        </p:nvGrpSpPr>
        <p:grpSpPr>
          <a:xfrm>
            <a:off x="4102824" y="3144847"/>
            <a:ext cx="814563" cy="502850"/>
            <a:chOff x="-623618" y="2698102"/>
            <a:chExt cx="1189675" cy="734415"/>
          </a:xfrm>
          <a:solidFill>
            <a:srgbClr val="0070C0"/>
          </a:solidFill>
        </p:grpSpPr>
        <p:sp>
          <p:nvSpPr>
            <p:cNvPr id="88" name="手繪多邊形: 圖案 87">
              <a:extLst>
                <a:ext uri="{FF2B5EF4-FFF2-40B4-BE49-F238E27FC236}">
                  <a16:creationId xmlns:a16="http://schemas.microsoft.com/office/drawing/2014/main" id="{B2067C05-C22C-403B-9626-7A7D77980079}"/>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C2</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89" name="橢圓 88">
              <a:extLst>
                <a:ext uri="{FF2B5EF4-FFF2-40B4-BE49-F238E27FC236}">
                  <a16:creationId xmlns:a16="http://schemas.microsoft.com/office/drawing/2014/main" id="{789A40C9-865F-4C50-92B0-241F06F9B4E0}"/>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90" name="群組 89">
            <a:extLst>
              <a:ext uri="{FF2B5EF4-FFF2-40B4-BE49-F238E27FC236}">
                <a16:creationId xmlns:a16="http://schemas.microsoft.com/office/drawing/2014/main" id="{DB965622-35F0-447E-B099-1AACEF530776}"/>
              </a:ext>
            </a:extLst>
          </p:cNvPr>
          <p:cNvGrpSpPr/>
          <p:nvPr/>
        </p:nvGrpSpPr>
        <p:grpSpPr>
          <a:xfrm>
            <a:off x="4102824" y="2898448"/>
            <a:ext cx="814563" cy="502850"/>
            <a:chOff x="-623618" y="2698102"/>
            <a:chExt cx="1189675" cy="734415"/>
          </a:xfrm>
          <a:solidFill>
            <a:srgbClr val="00B0F0"/>
          </a:solidFill>
        </p:grpSpPr>
        <p:sp>
          <p:nvSpPr>
            <p:cNvPr id="91" name="手繪多邊形: 圖案 90">
              <a:extLst>
                <a:ext uri="{FF2B5EF4-FFF2-40B4-BE49-F238E27FC236}">
                  <a16:creationId xmlns:a16="http://schemas.microsoft.com/office/drawing/2014/main" id="{EC313764-AD76-48E0-B441-A151EBA18323}"/>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B2</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92" name="橢圓 91">
              <a:extLst>
                <a:ext uri="{FF2B5EF4-FFF2-40B4-BE49-F238E27FC236}">
                  <a16:creationId xmlns:a16="http://schemas.microsoft.com/office/drawing/2014/main" id="{D89E8941-A73D-40CA-8957-7DF08BCBAE7A}"/>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93" name="群組 92">
            <a:extLst>
              <a:ext uri="{FF2B5EF4-FFF2-40B4-BE49-F238E27FC236}">
                <a16:creationId xmlns:a16="http://schemas.microsoft.com/office/drawing/2014/main" id="{35108676-D5A2-43FC-8DA8-67C9998AB169}"/>
              </a:ext>
            </a:extLst>
          </p:cNvPr>
          <p:cNvGrpSpPr/>
          <p:nvPr/>
        </p:nvGrpSpPr>
        <p:grpSpPr>
          <a:xfrm>
            <a:off x="4102824" y="2644192"/>
            <a:ext cx="814563" cy="502850"/>
            <a:chOff x="-623618" y="2709825"/>
            <a:chExt cx="1189675" cy="734415"/>
          </a:xfrm>
        </p:grpSpPr>
        <p:sp>
          <p:nvSpPr>
            <p:cNvPr id="94" name="手繪多邊形: 圖案 93">
              <a:extLst>
                <a:ext uri="{FF2B5EF4-FFF2-40B4-BE49-F238E27FC236}">
                  <a16:creationId xmlns:a16="http://schemas.microsoft.com/office/drawing/2014/main" id="{3FDA0600-CB8F-4EF4-8A0B-1EA4F5957366}"/>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solidFill>
                    <a:schemeClr val="tx1"/>
                  </a:solidFill>
                  <a:latin typeface="Arial" panose="020B0604020202020204" pitchFamily="34" charset="0"/>
                  <a:ea typeface="微軟正黑體" panose="020B0604030504040204" pitchFamily="34" charset="-120"/>
                  <a:sym typeface="Arial" panose="020B0604020202020204" pitchFamily="34" charset="0"/>
                </a:rPr>
                <a:t>Ar</a:t>
              </a:r>
              <a:endParaRPr lang="zh-TW" altLang="en-US" sz="1350" err="1">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95" name="橢圓 94">
              <a:extLst>
                <a:ext uri="{FF2B5EF4-FFF2-40B4-BE49-F238E27FC236}">
                  <a16:creationId xmlns:a16="http://schemas.microsoft.com/office/drawing/2014/main" id="{FB90AFF5-68E9-4250-BB64-B08CADA73DAF}"/>
                </a:ext>
              </a:extLst>
            </p:cNvPr>
            <p:cNvSpPr/>
            <p:nvPr/>
          </p:nvSpPr>
          <p:spPr>
            <a:xfrm>
              <a:off x="-623618" y="2709825"/>
              <a:ext cx="1185035" cy="365760"/>
            </a:xfrm>
            <a:prstGeom prst="ellipse">
              <a:avLst/>
            </a:pr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96" name="矩形 95">
            <a:extLst>
              <a:ext uri="{FF2B5EF4-FFF2-40B4-BE49-F238E27FC236}">
                <a16:creationId xmlns:a16="http://schemas.microsoft.com/office/drawing/2014/main" id="{2F92304F-B1E0-4060-A023-2568C84A3122}"/>
              </a:ext>
            </a:extLst>
          </p:cNvPr>
          <p:cNvSpPr/>
          <p:nvPr/>
        </p:nvSpPr>
        <p:spPr>
          <a:xfrm>
            <a:off x="4212834"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5</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97" name="矩形 96">
            <a:extLst>
              <a:ext uri="{FF2B5EF4-FFF2-40B4-BE49-F238E27FC236}">
                <a16:creationId xmlns:a16="http://schemas.microsoft.com/office/drawing/2014/main" id="{485B3A9A-7287-4A4D-B787-5B1EB80B8F90}"/>
              </a:ext>
            </a:extLst>
          </p:cNvPr>
          <p:cNvSpPr/>
          <p:nvPr/>
        </p:nvSpPr>
        <p:spPr>
          <a:xfrm>
            <a:off x="1868340" y="2127009"/>
            <a:ext cx="1575989" cy="369332"/>
          </a:xfrm>
          <a:prstGeom prst="rect">
            <a:avLst/>
          </a:prstGeom>
        </p:spPr>
        <p:txBody>
          <a:bodyPr wrap="square">
            <a:spAutoFit/>
          </a:bodyPr>
          <a:lstStyle/>
          <a:p>
            <a:pPr algn="ctr"/>
            <a:r>
              <a:rPr lang="en-US" altLang="zh-TW" b="1">
                <a:solidFill>
                  <a:srgbClr val="FF6600"/>
                </a:solidFill>
                <a:latin typeface="Arial" panose="020B0604020202020204" pitchFamily="34" charset="0"/>
                <a:ea typeface="微軟正黑體" panose="020B0604030504040204" pitchFamily="34" charset="-120"/>
                <a:sym typeface="Arial" panose="020B0604020202020204" pitchFamily="34" charset="0"/>
              </a:rPr>
              <a:t>Triple Parity</a:t>
            </a:r>
            <a:endParaRPr lang="zh-TW" altLang="en-US"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cxnSp>
        <p:nvCxnSpPr>
          <p:cNvPr id="98" name="接點: 肘形 97">
            <a:extLst>
              <a:ext uri="{FF2B5EF4-FFF2-40B4-BE49-F238E27FC236}">
                <a16:creationId xmlns:a16="http://schemas.microsoft.com/office/drawing/2014/main" id="{F188A70C-6A1C-45F4-A074-6B16D0D40F2C}"/>
              </a:ext>
            </a:extLst>
          </p:cNvPr>
          <p:cNvCxnSpPr>
            <a:cxnSpLocks/>
          </p:cNvCxnSpPr>
          <p:nvPr/>
        </p:nvCxnSpPr>
        <p:spPr>
          <a:xfrm>
            <a:off x="2889515" y="2499491"/>
            <a:ext cx="1701665" cy="288962"/>
          </a:xfrm>
          <a:prstGeom prst="bentConnector3">
            <a:avLst>
              <a:gd name="adj1" fmla="val 94340"/>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cxnSp>
        <p:nvCxnSpPr>
          <p:cNvPr id="99" name="直線接點 98">
            <a:extLst>
              <a:ext uri="{FF2B5EF4-FFF2-40B4-BE49-F238E27FC236}">
                <a16:creationId xmlns:a16="http://schemas.microsoft.com/office/drawing/2014/main" id="{F0C8E18C-0AE3-478E-B64D-DF628A0CC4EE}"/>
              </a:ext>
            </a:extLst>
          </p:cNvPr>
          <p:cNvCxnSpPr>
            <a:cxnSpLocks/>
          </p:cNvCxnSpPr>
          <p:nvPr/>
        </p:nvCxnSpPr>
        <p:spPr>
          <a:xfrm>
            <a:off x="3595866" y="2507518"/>
            <a:ext cx="0" cy="240802"/>
          </a:xfrm>
          <a:prstGeom prst="line">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cxnSp>
        <p:nvCxnSpPr>
          <p:cNvPr id="100" name="接點: 肘形 99">
            <a:extLst>
              <a:ext uri="{FF2B5EF4-FFF2-40B4-BE49-F238E27FC236}">
                <a16:creationId xmlns:a16="http://schemas.microsoft.com/office/drawing/2014/main" id="{939F25A4-8D94-45FA-8BF7-EAA74B2CC775}"/>
              </a:ext>
            </a:extLst>
          </p:cNvPr>
          <p:cNvCxnSpPr>
            <a:cxnSpLocks/>
          </p:cNvCxnSpPr>
          <p:nvPr/>
        </p:nvCxnSpPr>
        <p:spPr>
          <a:xfrm rot="10800000" flipV="1">
            <a:off x="987182" y="2499491"/>
            <a:ext cx="1942468" cy="272910"/>
          </a:xfrm>
          <a:prstGeom prst="bentConnector3">
            <a:avLst>
              <a:gd name="adj1" fmla="val 100413"/>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cxnSp>
        <p:nvCxnSpPr>
          <p:cNvPr id="101" name="直線接點 100">
            <a:extLst>
              <a:ext uri="{FF2B5EF4-FFF2-40B4-BE49-F238E27FC236}">
                <a16:creationId xmlns:a16="http://schemas.microsoft.com/office/drawing/2014/main" id="{9EA6229E-A572-41B9-A9B8-C494E8570D59}"/>
              </a:ext>
            </a:extLst>
          </p:cNvPr>
          <p:cNvCxnSpPr>
            <a:cxnSpLocks/>
          </p:cNvCxnSpPr>
          <p:nvPr/>
        </p:nvCxnSpPr>
        <p:spPr>
          <a:xfrm flipH="1">
            <a:off x="1834984" y="2507518"/>
            <a:ext cx="0" cy="240802"/>
          </a:xfrm>
          <a:prstGeom prst="line">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cxnSp>
        <p:nvCxnSpPr>
          <p:cNvPr id="102" name="直線接點 101">
            <a:extLst>
              <a:ext uri="{FF2B5EF4-FFF2-40B4-BE49-F238E27FC236}">
                <a16:creationId xmlns:a16="http://schemas.microsoft.com/office/drawing/2014/main" id="{3C0707C8-D50C-4B2C-904D-D3A51322DD07}"/>
              </a:ext>
            </a:extLst>
          </p:cNvPr>
          <p:cNvCxnSpPr>
            <a:cxnSpLocks/>
          </p:cNvCxnSpPr>
          <p:nvPr/>
        </p:nvCxnSpPr>
        <p:spPr>
          <a:xfrm flipH="1">
            <a:off x="2753060" y="2507518"/>
            <a:ext cx="0" cy="240802"/>
          </a:xfrm>
          <a:prstGeom prst="line">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sp>
        <p:nvSpPr>
          <p:cNvPr id="103" name="手繪多邊形: 圖案 102">
            <a:extLst>
              <a:ext uri="{FF2B5EF4-FFF2-40B4-BE49-F238E27FC236}">
                <a16:creationId xmlns:a16="http://schemas.microsoft.com/office/drawing/2014/main" id="{3CE9FDD9-8CC5-48F1-A339-47F002D74765}"/>
              </a:ext>
            </a:extLst>
          </p:cNvPr>
          <p:cNvSpPr/>
          <p:nvPr/>
        </p:nvSpPr>
        <p:spPr>
          <a:xfrm>
            <a:off x="5818148" y="3759956"/>
            <a:ext cx="811388" cy="902150"/>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377689 h 1304148"/>
              <a:gd name="connsiteX1" fmla="*/ 1164708 w 1185036"/>
              <a:gd name="connsiteY1" fmla="*/ 0 h 1304148"/>
              <a:gd name="connsiteX2" fmla="*/ 1181686 w 1185036"/>
              <a:gd name="connsiteY2" fmla="*/ 1111011 h 1304148"/>
              <a:gd name="connsiteX3" fmla="*/ 1185036 w 1185036"/>
              <a:gd name="connsiteY3" fmla="*/ 1121268 h 1304148"/>
              <a:gd name="connsiteX4" fmla="*/ 592518 w 1185036"/>
              <a:gd name="connsiteY4" fmla="*/ 1304148 h 1304148"/>
              <a:gd name="connsiteX5" fmla="*/ 0 w 1185036"/>
              <a:gd name="connsiteY5" fmla="*/ 1121268 h 1304148"/>
              <a:gd name="connsiteX6" fmla="*/ 1 w 1185036"/>
              <a:gd name="connsiteY6" fmla="*/ 1121265 h 1304148"/>
              <a:gd name="connsiteX7" fmla="*/ 0 w 1185036"/>
              <a:gd name="connsiteY7" fmla="*/ 1121265 h 1304148"/>
              <a:gd name="connsiteX8" fmla="*/ 6220 w 1185036"/>
              <a:gd name="connsiteY8" fmla="*/ 377689 h 1304148"/>
              <a:gd name="connsiteX0" fmla="*/ 6220 w 1185036"/>
              <a:gd name="connsiteY0" fmla="*/ 0 h 1313734"/>
              <a:gd name="connsiteX1" fmla="*/ 1164708 w 1185036"/>
              <a:gd name="connsiteY1" fmla="*/ 9586 h 1313734"/>
              <a:gd name="connsiteX2" fmla="*/ 1181686 w 1185036"/>
              <a:gd name="connsiteY2" fmla="*/ 1120597 h 1313734"/>
              <a:gd name="connsiteX3" fmla="*/ 1185036 w 1185036"/>
              <a:gd name="connsiteY3" fmla="*/ 1130854 h 1313734"/>
              <a:gd name="connsiteX4" fmla="*/ 592518 w 1185036"/>
              <a:gd name="connsiteY4" fmla="*/ 1313734 h 1313734"/>
              <a:gd name="connsiteX5" fmla="*/ 0 w 1185036"/>
              <a:gd name="connsiteY5" fmla="*/ 1130854 h 1313734"/>
              <a:gd name="connsiteX6" fmla="*/ 1 w 1185036"/>
              <a:gd name="connsiteY6" fmla="*/ 1130851 h 1313734"/>
              <a:gd name="connsiteX7" fmla="*/ 0 w 1185036"/>
              <a:gd name="connsiteY7" fmla="*/ 1130851 h 1313734"/>
              <a:gd name="connsiteX8" fmla="*/ 6220 w 1185036"/>
              <a:gd name="connsiteY8" fmla="*/ 0 h 1313734"/>
              <a:gd name="connsiteX0" fmla="*/ 6220 w 1218572"/>
              <a:gd name="connsiteY0" fmla="*/ 0 h 1313734"/>
              <a:gd name="connsiteX1" fmla="*/ 1218496 w 1218572"/>
              <a:gd name="connsiteY1" fmla="*/ 9586 h 1313734"/>
              <a:gd name="connsiteX2" fmla="*/ 1181686 w 1218572"/>
              <a:gd name="connsiteY2" fmla="*/ 1120597 h 1313734"/>
              <a:gd name="connsiteX3" fmla="*/ 1185036 w 1218572"/>
              <a:gd name="connsiteY3" fmla="*/ 1130854 h 1313734"/>
              <a:gd name="connsiteX4" fmla="*/ 592518 w 1218572"/>
              <a:gd name="connsiteY4" fmla="*/ 1313734 h 1313734"/>
              <a:gd name="connsiteX5" fmla="*/ 0 w 1218572"/>
              <a:gd name="connsiteY5" fmla="*/ 1130854 h 1313734"/>
              <a:gd name="connsiteX6" fmla="*/ 1 w 1218572"/>
              <a:gd name="connsiteY6" fmla="*/ 1130851 h 1313734"/>
              <a:gd name="connsiteX7" fmla="*/ 0 w 1218572"/>
              <a:gd name="connsiteY7" fmla="*/ 1130851 h 1313734"/>
              <a:gd name="connsiteX8" fmla="*/ 6220 w 1218572"/>
              <a:gd name="connsiteY8" fmla="*/ 0 h 1313734"/>
              <a:gd name="connsiteX0" fmla="*/ 6220 w 1218572"/>
              <a:gd name="connsiteY0" fmla="*/ 0 h 1313734"/>
              <a:gd name="connsiteX1" fmla="*/ 1218496 w 1218572"/>
              <a:gd name="connsiteY1" fmla="*/ 9586 h 1313734"/>
              <a:gd name="connsiteX2" fmla="*/ 1181686 w 1218572"/>
              <a:gd name="connsiteY2" fmla="*/ 1120597 h 1313734"/>
              <a:gd name="connsiteX3" fmla="*/ 1185036 w 1218572"/>
              <a:gd name="connsiteY3" fmla="*/ 1130854 h 1313734"/>
              <a:gd name="connsiteX4" fmla="*/ 592518 w 1218572"/>
              <a:gd name="connsiteY4" fmla="*/ 1313734 h 1313734"/>
              <a:gd name="connsiteX5" fmla="*/ 0 w 1218572"/>
              <a:gd name="connsiteY5" fmla="*/ 1130854 h 1313734"/>
              <a:gd name="connsiteX6" fmla="*/ 1 w 1218572"/>
              <a:gd name="connsiteY6" fmla="*/ 1130851 h 1313734"/>
              <a:gd name="connsiteX7" fmla="*/ 0 w 1218572"/>
              <a:gd name="connsiteY7" fmla="*/ 1130851 h 1313734"/>
              <a:gd name="connsiteX8" fmla="*/ 6220 w 1218572"/>
              <a:gd name="connsiteY8" fmla="*/ 0 h 1313734"/>
              <a:gd name="connsiteX0" fmla="*/ 6220 w 1207840"/>
              <a:gd name="connsiteY0" fmla="*/ 0 h 1313734"/>
              <a:gd name="connsiteX1" fmla="*/ 1207738 w 1207840"/>
              <a:gd name="connsiteY1" fmla="*/ 9586 h 1313734"/>
              <a:gd name="connsiteX2" fmla="*/ 1181686 w 1207840"/>
              <a:gd name="connsiteY2" fmla="*/ 1120597 h 1313734"/>
              <a:gd name="connsiteX3" fmla="*/ 1185036 w 1207840"/>
              <a:gd name="connsiteY3" fmla="*/ 1130854 h 1313734"/>
              <a:gd name="connsiteX4" fmla="*/ 592518 w 1207840"/>
              <a:gd name="connsiteY4" fmla="*/ 1313734 h 1313734"/>
              <a:gd name="connsiteX5" fmla="*/ 0 w 1207840"/>
              <a:gd name="connsiteY5" fmla="*/ 1130854 h 1313734"/>
              <a:gd name="connsiteX6" fmla="*/ 1 w 1207840"/>
              <a:gd name="connsiteY6" fmla="*/ 1130851 h 1313734"/>
              <a:gd name="connsiteX7" fmla="*/ 0 w 1207840"/>
              <a:gd name="connsiteY7" fmla="*/ 1130851 h 1313734"/>
              <a:gd name="connsiteX8" fmla="*/ 6220 w 1207840"/>
              <a:gd name="connsiteY8" fmla="*/ 0 h 1313734"/>
              <a:gd name="connsiteX0" fmla="*/ 6220 w 1197136"/>
              <a:gd name="connsiteY0" fmla="*/ 0 h 1313734"/>
              <a:gd name="connsiteX1" fmla="*/ 1196981 w 1197136"/>
              <a:gd name="connsiteY1" fmla="*/ 9586 h 1313734"/>
              <a:gd name="connsiteX2" fmla="*/ 1181686 w 1197136"/>
              <a:gd name="connsiteY2" fmla="*/ 1120597 h 1313734"/>
              <a:gd name="connsiteX3" fmla="*/ 1185036 w 1197136"/>
              <a:gd name="connsiteY3" fmla="*/ 1130854 h 1313734"/>
              <a:gd name="connsiteX4" fmla="*/ 592518 w 1197136"/>
              <a:gd name="connsiteY4" fmla="*/ 1313734 h 1313734"/>
              <a:gd name="connsiteX5" fmla="*/ 0 w 1197136"/>
              <a:gd name="connsiteY5" fmla="*/ 1130854 h 1313734"/>
              <a:gd name="connsiteX6" fmla="*/ 1 w 1197136"/>
              <a:gd name="connsiteY6" fmla="*/ 1130851 h 1313734"/>
              <a:gd name="connsiteX7" fmla="*/ 0 w 1197136"/>
              <a:gd name="connsiteY7" fmla="*/ 1130851 h 1313734"/>
              <a:gd name="connsiteX8" fmla="*/ 6220 w 1197136"/>
              <a:gd name="connsiteY8" fmla="*/ 0 h 1313734"/>
              <a:gd name="connsiteX0" fmla="*/ 6220 w 1185036"/>
              <a:gd name="connsiteY0" fmla="*/ 3861 h 1317595"/>
              <a:gd name="connsiteX1" fmla="*/ 1183534 w 1185036"/>
              <a:gd name="connsiteY1" fmla="*/ 0 h 1317595"/>
              <a:gd name="connsiteX2" fmla="*/ 1181686 w 1185036"/>
              <a:gd name="connsiteY2" fmla="*/ 1124458 h 1317595"/>
              <a:gd name="connsiteX3" fmla="*/ 1185036 w 1185036"/>
              <a:gd name="connsiteY3" fmla="*/ 1134715 h 1317595"/>
              <a:gd name="connsiteX4" fmla="*/ 592518 w 1185036"/>
              <a:gd name="connsiteY4" fmla="*/ 1317595 h 1317595"/>
              <a:gd name="connsiteX5" fmla="*/ 0 w 1185036"/>
              <a:gd name="connsiteY5" fmla="*/ 1134715 h 1317595"/>
              <a:gd name="connsiteX6" fmla="*/ 1 w 1185036"/>
              <a:gd name="connsiteY6" fmla="*/ 1134712 h 1317595"/>
              <a:gd name="connsiteX7" fmla="*/ 0 w 1185036"/>
              <a:gd name="connsiteY7" fmla="*/ 1134712 h 1317595"/>
              <a:gd name="connsiteX8" fmla="*/ 6220 w 1185036"/>
              <a:gd name="connsiteY8" fmla="*/ 3861 h 131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1317595">
                <a:moveTo>
                  <a:pt x="6220" y="3861"/>
                </a:moveTo>
                <a:lnTo>
                  <a:pt x="1183534" y="0"/>
                </a:lnTo>
                <a:cubicBezTo>
                  <a:pt x="1185607" y="234073"/>
                  <a:pt x="1179613" y="890385"/>
                  <a:pt x="1181686" y="1124458"/>
                </a:cubicBezTo>
                <a:lnTo>
                  <a:pt x="1185036" y="1134715"/>
                </a:lnTo>
                <a:cubicBezTo>
                  <a:pt x="1185036" y="1235717"/>
                  <a:pt x="919757" y="1317595"/>
                  <a:pt x="592518" y="1317595"/>
                </a:cubicBezTo>
                <a:cubicBezTo>
                  <a:pt x="265279" y="1317595"/>
                  <a:pt x="0" y="1235717"/>
                  <a:pt x="0" y="1134715"/>
                </a:cubicBezTo>
                <a:cubicBezTo>
                  <a:pt x="0" y="1134714"/>
                  <a:pt x="1" y="1134713"/>
                  <a:pt x="1" y="1134712"/>
                </a:cubicBezTo>
                <a:lnTo>
                  <a:pt x="0" y="1134712"/>
                </a:lnTo>
                <a:cubicBezTo>
                  <a:pt x="2073" y="886853"/>
                  <a:pt x="4147" y="251720"/>
                  <a:pt x="6220" y="3861"/>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04" name="橢圓 103">
            <a:extLst>
              <a:ext uri="{FF2B5EF4-FFF2-40B4-BE49-F238E27FC236}">
                <a16:creationId xmlns:a16="http://schemas.microsoft.com/office/drawing/2014/main" id="{031A9B3B-0C16-414A-A958-E33366D03761}"/>
              </a:ext>
            </a:extLst>
          </p:cNvPr>
          <p:cNvSpPr/>
          <p:nvPr/>
        </p:nvSpPr>
        <p:spPr>
          <a:xfrm>
            <a:off x="5809501" y="3654559"/>
            <a:ext cx="811387" cy="250434"/>
          </a:xfrm>
          <a:prstGeom prst="ellipse">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105" name="群組 104">
            <a:extLst>
              <a:ext uri="{FF2B5EF4-FFF2-40B4-BE49-F238E27FC236}">
                <a16:creationId xmlns:a16="http://schemas.microsoft.com/office/drawing/2014/main" id="{337F2D74-D8BB-4FFC-A2E0-4AD2B0D9B2B1}"/>
              </a:ext>
            </a:extLst>
          </p:cNvPr>
          <p:cNvGrpSpPr/>
          <p:nvPr/>
        </p:nvGrpSpPr>
        <p:grpSpPr>
          <a:xfrm>
            <a:off x="5809501" y="3397425"/>
            <a:ext cx="814563" cy="502850"/>
            <a:chOff x="-623618" y="2698102"/>
            <a:chExt cx="1189675" cy="734415"/>
          </a:xfrm>
          <a:solidFill>
            <a:srgbClr val="01507A"/>
          </a:solidFill>
        </p:grpSpPr>
        <p:sp>
          <p:nvSpPr>
            <p:cNvPr id="106" name="手繪多邊形: 圖案 105">
              <a:extLst>
                <a:ext uri="{FF2B5EF4-FFF2-40B4-BE49-F238E27FC236}">
                  <a16:creationId xmlns:a16="http://schemas.microsoft.com/office/drawing/2014/main" id="{E1C84CAD-338D-4725-9393-29245F32961B}"/>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A4</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07" name="橢圓 106" hidden="1">
              <a:extLst>
                <a:ext uri="{FF2B5EF4-FFF2-40B4-BE49-F238E27FC236}">
                  <a16:creationId xmlns:a16="http://schemas.microsoft.com/office/drawing/2014/main" id="{8A1DBD80-324D-48AE-BC85-1C38D47D98D7}"/>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08" name="群組 107">
            <a:extLst>
              <a:ext uri="{FF2B5EF4-FFF2-40B4-BE49-F238E27FC236}">
                <a16:creationId xmlns:a16="http://schemas.microsoft.com/office/drawing/2014/main" id="{2A0B6903-88E1-42D5-9B50-62F25A065D61}"/>
              </a:ext>
            </a:extLst>
          </p:cNvPr>
          <p:cNvGrpSpPr/>
          <p:nvPr/>
        </p:nvGrpSpPr>
        <p:grpSpPr>
          <a:xfrm>
            <a:off x="5809501" y="3144233"/>
            <a:ext cx="814563" cy="502850"/>
            <a:chOff x="-623618" y="2698102"/>
            <a:chExt cx="1189675" cy="734415"/>
          </a:xfrm>
          <a:solidFill>
            <a:srgbClr val="0070C0"/>
          </a:solidFill>
        </p:grpSpPr>
        <p:sp>
          <p:nvSpPr>
            <p:cNvPr id="109" name="手繪多邊形: 圖案 108">
              <a:extLst>
                <a:ext uri="{FF2B5EF4-FFF2-40B4-BE49-F238E27FC236}">
                  <a16:creationId xmlns:a16="http://schemas.microsoft.com/office/drawing/2014/main" id="{C3FBBEB8-1020-422D-ADDD-15BEB1F13947}"/>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A3</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0" name="橢圓 109">
              <a:extLst>
                <a:ext uri="{FF2B5EF4-FFF2-40B4-BE49-F238E27FC236}">
                  <a16:creationId xmlns:a16="http://schemas.microsoft.com/office/drawing/2014/main" id="{4BD3AE5C-D90C-45F3-83F8-2FE1A61D1FA8}"/>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11" name="群組 110">
            <a:extLst>
              <a:ext uri="{FF2B5EF4-FFF2-40B4-BE49-F238E27FC236}">
                <a16:creationId xmlns:a16="http://schemas.microsoft.com/office/drawing/2014/main" id="{C57B5197-F7B8-4CB9-AE76-9B907198FC1E}"/>
              </a:ext>
            </a:extLst>
          </p:cNvPr>
          <p:cNvGrpSpPr/>
          <p:nvPr/>
        </p:nvGrpSpPr>
        <p:grpSpPr>
          <a:xfrm>
            <a:off x="5809501" y="2897835"/>
            <a:ext cx="814563" cy="502850"/>
            <a:chOff x="-623618" y="2698102"/>
            <a:chExt cx="1189675" cy="734415"/>
          </a:xfrm>
          <a:solidFill>
            <a:srgbClr val="00B0F0"/>
          </a:solidFill>
        </p:grpSpPr>
        <p:sp>
          <p:nvSpPr>
            <p:cNvPr id="112" name="手繪多邊形: 圖案 111">
              <a:extLst>
                <a:ext uri="{FF2B5EF4-FFF2-40B4-BE49-F238E27FC236}">
                  <a16:creationId xmlns:a16="http://schemas.microsoft.com/office/drawing/2014/main" id="{6824829F-021B-4454-BA71-507DEC998B47}"/>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A2</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3" name="橢圓 112">
              <a:extLst>
                <a:ext uri="{FF2B5EF4-FFF2-40B4-BE49-F238E27FC236}">
                  <a16:creationId xmlns:a16="http://schemas.microsoft.com/office/drawing/2014/main" id="{5C0955E4-147A-49E4-9664-B6AC6FF96996}"/>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14" name="群組 113">
            <a:extLst>
              <a:ext uri="{FF2B5EF4-FFF2-40B4-BE49-F238E27FC236}">
                <a16:creationId xmlns:a16="http://schemas.microsoft.com/office/drawing/2014/main" id="{485D654E-BC95-4218-BD4C-2FAAC3CBDB74}"/>
              </a:ext>
            </a:extLst>
          </p:cNvPr>
          <p:cNvGrpSpPr/>
          <p:nvPr/>
        </p:nvGrpSpPr>
        <p:grpSpPr>
          <a:xfrm>
            <a:off x="5809501" y="2643578"/>
            <a:ext cx="814563" cy="502850"/>
            <a:chOff x="-623618" y="2709825"/>
            <a:chExt cx="1189675" cy="734415"/>
          </a:xfrm>
          <a:solidFill>
            <a:srgbClr val="00FFFF"/>
          </a:solidFill>
        </p:grpSpPr>
        <p:sp>
          <p:nvSpPr>
            <p:cNvPr id="115" name="手繪多邊形: 圖案 114">
              <a:extLst>
                <a:ext uri="{FF2B5EF4-FFF2-40B4-BE49-F238E27FC236}">
                  <a16:creationId xmlns:a16="http://schemas.microsoft.com/office/drawing/2014/main" id="{9262D71D-F836-4272-B6DE-9F7B28E01B93}"/>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A1</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6" name="橢圓 115">
              <a:extLst>
                <a:ext uri="{FF2B5EF4-FFF2-40B4-BE49-F238E27FC236}">
                  <a16:creationId xmlns:a16="http://schemas.microsoft.com/office/drawing/2014/main" id="{0B9A20B9-890D-43C1-9805-B635AB6E9564}"/>
                </a:ext>
              </a:extLst>
            </p:cNvPr>
            <p:cNvSpPr/>
            <p:nvPr/>
          </p:nvSpPr>
          <p:spPr>
            <a:xfrm>
              <a:off x="-623618" y="2709825"/>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117" name="矩形 116">
            <a:extLst>
              <a:ext uri="{FF2B5EF4-FFF2-40B4-BE49-F238E27FC236}">
                <a16:creationId xmlns:a16="http://schemas.microsoft.com/office/drawing/2014/main" id="{CB1170FB-DD06-47A5-A5C3-877C7C67551B}"/>
              </a:ext>
            </a:extLst>
          </p:cNvPr>
          <p:cNvSpPr/>
          <p:nvPr/>
        </p:nvSpPr>
        <p:spPr>
          <a:xfrm>
            <a:off x="5919511"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1</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8" name="手繪多邊形: 圖案 117">
            <a:extLst>
              <a:ext uri="{FF2B5EF4-FFF2-40B4-BE49-F238E27FC236}">
                <a16:creationId xmlns:a16="http://schemas.microsoft.com/office/drawing/2014/main" id="{BB80AB41-90F0-4031-907A-1DD8BEEB7C2B}"/>
              </a:ext>
            </a:extLst>
          </p:cNvPr>
          <p:cNvSpPr/>
          <p:nvPr/>
        </p:nvSpPr>
        <p:spPr>
          <a:xfrm>
            <a:off x="6695893" y="3786043"/>
            <a:ext cx="811388" cy="902150"/>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377689 h 1304148"/>
              <a:gd name="connsiteX1" fmla="*/ 1164708 w 1185036"/>
              <a:gd name="connsiteY1" fmla="*/ 0 h 1304148"/>
              <a:gd name="connsiteX2" fmla="*/ 1181686 w 1185036"/>
              <a:gd name="connsiteY2" fmla="*/ 1111011 h 1304148"/>
              <a:gd name="connsiteX3" fmla="*/ 1185036 w 1185036"/>
              <a:gd name="connsiteY3" fmla="*/ 1121268 h 1304148"/>
              <a:gd name="connsiteX4" fmla="*/ 592518 w 1185036"/>
              <a:gd name="connsiteY4" fmla="*/ 1304148 h 1304148"/>
              <a:gd name="connsiteX5" fmla="*/ 0 w 1185036"/>
              <a:gd name="connsiteY5" fmla="*/ 1121268 h 1304148"/>
              <a:gd name="connsiteX6" fmla="*/ 1 w 1185036"/>
              <a:gd name="connsiteY6" fmla="*/ 1121265 h 1304148"/>
              <a:gd name="connsiteX7" fmla="*/ 0 w 1185036"/>
              <a:gd name="connsiteY7" fmla="*/ 1121265 h 1304148"/>
              <a:gd name="connsiteX8" fmla="*/ 6220 w 1185036"/>
              <a:gd name="connsiteY8" fmla="*/ 377689 h 1304148"/>
              <a:gd name="connsiteX0" fmla="*/ 6220 w 1185036"/>
              <a:gd name="connsiteY0" fmla="*/ 0 h 1313734"/>
              <a:gd name="connsiteX1" fmla="*/ 1164708 w 1185036"/>
              <a:gd name="connsiteY1" fmla="*/ 9586 h 1313734"/>
              <a:gd name="connsiteX2" fmla="*/ 1181686 w 1185036"/>
              <a:gd name="connsiteY2" fmla="*/ 1120597 h 1313734"/>
              <a:gd name="connsiteX3" fmla="*/ 1185036 w 1185036"/>
              <a:gd name="connsiteY3" fmla="*/ 1130854 h 1313734"/>
              <a:gd name="connsiteX4" fmla="*/ 592518 w 1185036"/>
              <a:gd name="connsiteY4" fmla="*/ 1313734 h 1313734"/>
              <a:gd name="connsiteX5" fmla="*/ 0 w 1185036"/>
              <a:gd name="connsiteY5" fmla="*/ 1130854 h 1313734"/>
              <a:gd name="connsiteX6" fmla="*/ 1 w 1185036"/>
              <a:gd name="connsiteY6" fmla="*/ 1130851 h 1313734"/>
              <a:gd name="connsiteX7" fmla="*/ 0 w 1185036"/>
              <a:gd name="connsiteY7" fmla="*/ 1130851 h 1313734"/>
              <a:gd name="connsiteX8" fmla="*/ 6220 w 1185036"/>
              <a:gd name="connsiteY8" fmla="*/ 0 h 1313734"/>
              <a:gd name="connsiteX0" fmla="*/ 6220 w 1218572"/>
              <a:gd name="connsiteY0" fmla="*/ 0 h 1313734"/>
              <a:gd name="connsiteX1" fmla="*/ 1218496 w 1218572"/>
              <a:gd name="connsiteY1" fmla="*/ 9586 h 1313734"/>
              <a:gd name="connsiteX2" fmla="*/ 1181686 w 1218572"/>
              <a:gd name="connsiteY2" fmla="*/ 1120597 h 1313734"/>
              <a:gd name="connsiteX3" fmla="*/ 1185036 w 1218572"/>
              <a:gd name="connsiteY3" fmla="*/ 1130854 h 1313734"/>
              <a:gd name="connsiteX4" fmla="*/ 592518 w 1218572"/>
              <a:gd name="connsiteY4" fmla="*/ 1313734 h 1313734"/>
              <a:gd name="connsiteX5" fmla="*/ 0 w 1218572"/>
              <a:gd name="connsiteY5" fmla="*/ 1130854 h 1313734"/>
              <a:gd name="connsiteX6" fmla="*/ 1 w 1218572"/>
              <a:gd name="connsiteY6" fmla="*/ 1130851 h 1313734"/>
              <a:gd name="connsiteX7" fmla="*/ 0 w 1218572"/>
              <a:gd name="connsiteY7" fmla="*/ 1130851 h 1313734"/>
              <a:gd name="connsiteX8" fmla="*/ 6220 w 1218572"/>
              <a:gd name="connsiteY8" fmla="*/ 0 h 1313734"/>
              <a:gd name="connsiteX0" fmla="*/ 6220 w 1218572"/>
              <a:gd name="connsiteY0" fmla="*/ 0 h 1313734"/>
              <a:gd name="connsiteX1" fmla="*/ 1218496 w 1218572"/>
              <a:gd name="connsiteY1" fmla="*/ 9586 h 1313734"/>
              <a:gd name="connsiteX2" fmla="*/ 1181686 w 1218572"/>
              <a:gd name="connsiteY2" fmla="*/ 1120597 h 1313734"/>
              <a:gd name="connsiteX3" fmla="*/ 1185036 w 1218572"/>
              <a:gd name="connsiteY3" fmla="*/ 1130854 h 1313734"/>
              <a:gd name="connsiteX4" fmla="*/ 592518 w 1218572"/>
              <a:gd name="connsiteY4" fmla="*/ 1313734 h 1313734"/>
              <a:gd name="connsiteX5" fmla="*/ 0 w 1218572"/>
              <a:gd name="connsiteY5" fmla="*/ 1130854 h 1313734"/>
              <a:gd name="connsiteX6" fmla="*/ 1 w 1218572"/>
              <a:gd name="connsiteY6" fmla="*/ 1130851 h 1313734"/>
              <a:gd name="connsiteX7" fmla="*/ 0 w 1218572"/>
              <a:gd name="connsiteY7" fmla="*/ 1130851 h 1313734"/>
              <a:gd name="connsiteX8" fmla="*/ 6220 w 1218572"/>
              <a:gd name="connsiteY8" fmla="*/ 0 h 1313734"/>
              <a:gd name="connsiteX0" fmla="*/ 6220 w 1207840"/>
              <a:gd name="connsiteY0" fmla="*/ 0 h 1313734"/>
              <a:gd name="connsiteX1" fmla="*/ 1207738 w 1207840"/>
              <a:gd name="connsiteY1" fmla="*/ 9586 h 1313734"/>
              <a:gd name="connsiteX2" fmla="*/ 1181686 w 1207840"/>
              <a:gd name="connsiteY2" fmla="*/ 1120597 h 1313734"/>
              <a:gd name="connsiteX3" fmla="*/ 1185036 w 1207840"/>
              <a:gd name="connsiteY3" fmla="*/ 1130854 h 1313734"/>
              <a:gd name="connsiteX4" fmla="*/ 592518 w 1207840"/>
              <a:gd name="connsiteY4" fmla="*/ 1313734 h 1313734"/>
              <a:gd name="connsiteX5" fmla="*/ 0 w 1207840"/>
              <a:gd name="connsiteY5" fmla="*/ 1130854 h 1313734"/>
              <a:gd name="connsiteX6" fmla="*/ 1 w 1207840"/>
              <a:gd name="connsiteY6" fmla="*/ 1130851 h 1313734"/>
              <a:gd name="connsiteX7" fmla="*/ 0 w 1207840"/>
              <a:gd name="connsiteY7" fmla="*/ 1130851 h 1313734"/>
              <a:gd name="connsiteX8" fmla="*/ 6220 w 1207840"/>
              <a:gd name="connsiteY8" fmla="*/ 0 h 1313734"/>
              <a:gd name="connsiteX0" fmla="*/ 6220 w 1197136"/>
              <a:gd name="connsiteY0" fmla="*/ 0 h 1313734"/>
              <a:gd name="connsiteX1" fmla="*/ 1196981 w 1197136"/>
              <a:gd name="connsiteY1" fmla="*/ 9586 h 1313734"/>
              <a:gd name="connsiteX2" fmla="*/ 1181686 w 1197136"/>
              <a:gd name="connsiteY2" fmla="*/ 1120597 h 1313734"/>
              <a:gd name="connsiteX3" fmla="*/ 1185036 w 1197136"/>
              <a:gd name="connsiteY3" fmla="*/ 1130854 h 1313734"/>
              <a:gd name="connsiteX4" fmla="*/ 592518 w 1197136"/>
              <a:gd name="connsiteY4" fmla="*/ 1313734 h 1313734"/>
              <a:gd name="connsiteX5" fmla="*/ 0 w 1197136"/>
              <a:gd name="connsiteY5" fmla="*/ 1130854 h 1313734"/>
              <a:gd name="connsiteX6" fmla="*/ 1 w 1197136"/>
              <a:gd name="connsiteY6" fmla="*/ 1130851 h 1313734"/>
              <a:gd name="connsiteX7" fmla="*/ 0 w 1197136"/>
              <a:gd name="connsiteY7" fmla="*/ 1130851 h 1313734"/>
              <a:gd name="connsiteX8" fmla="*/ 6220 w 1197136"/>
              <a:gd name="connsiteY8" fmla="*/ 0 h 1313734"/>
              <a:gd name="connsiteX0" fmla="*/ 6220 w 1185036"/>
              <a:gd name="connsiteY0" fmla="*/ 3861 h 1317595"/>
              <a:gd name="connsiteX1" fmla="*/ 1183534 w 1185036"/>
              <a:gd name="connsiteY1" fmla="*/ 0 h 1317595"/>
              <a:gd name="connsiteX2" fmla="*/ 1181686 w 1185036"/>
              <a:gd name="connsiteY2" fmla="*/ 1124458 h 1317595"/>
              <a:gd name="connsiteX3" fmla="*/ 1185036 w 1185036"/>
              <a:gd name="connsiteY3" fmla="*/ 1134715 h 1317595"/>
              <a:gd name="connsiteX4" fmla="*/ 592518 w 1185036"/>
              <a:gd name="connsiteY4" fmla="*/ 1317595 h 1317595"/>
              <a:gd name="connsiteX5" fmla="*/ 0 w 1185036"/>
              <a:gd name="connsiteY5" fmla="*/ 1134715 h 1317595"/>
              <a:gd name="connsiteX6" fmla="*/ 1 w 1185036"/>
              <a:gd name="connsiteY6" fmla="*/ 1134712 h 1317595"/>
              <a:gd name="connsiteX7" fmla="*/ 0 w 1185036"/>
              <a:gd name="connsiteY7" fmla="*/ 1134712 h 1317595"/>
              <a:gd name="connsiteX8" fmla="*/ 6220 w 1185036"/>
              <a:gd name="connsiteY8" fmla="*/ 3861 h 131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1317595">
                <a:moveTo>
                  <a:pt x="6220" y="3861"/>
                </a:moveTo>
                <a:lnTo>
                  <a:pt x="1183534" y="0"/>
                </a:lnTo>
                <a:cubicBezTo>
                  <a:pt x="1185607" y="234073"/>
                  <a:pt x="1179613" y="890385"/>
                  <a:pt x="1181686" y="1124458"/>
                </a:cubicBezTo>
                <a:lnTo>
                  <a:pt x="1185036" y="1134715"/>
                </a:lnTo>
                <a:cubicBezTo>
                  <a:pt x="1185036" y="1235717"/>
                  <a:pt x="919757" y="1317595"/>
                  <a:pt x="592518" y="1317595"/>
                </a:cubicBezTo>
                <a:cubicBezTo>
                  <a:pt x="265279" y="1317595"/>
                  <a:pt x="0" y="1235717"/>
                  <a:pt x="0" y="1134715"/>
                </a:cubicBezTo>
                <a:cubicBezTo>
                  <a:pt x="0" y="1134714"/>
                  <a:pt x="1" y="1134713"/>
                  <a:pt x="1" y="1134712"/>
                </a:cubicBezTo>
                <a:lnTo>
                  <a:pt x="0" y="1134712"/>
                </a:lnTo>
                <a:cubicBezTo>
                  <a:pt x="2073" y="886853"/>
                  <a:pt x="4147" y="251720"/>
                  <a:pt x="6220" y="3861"/>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19" name="橢圓 118">
            <a:extLst>
              <a:ext uri="{FF2B5EF4-FFF2-40B4-BE49-F238E27FC236}">
                <a16:creationId xmlns:a16="http://schemas.microsoft.com/office/drawing/2014/main" id="{C7D419BF-11EF-4A84-9F59-33448510FD70}"/>
              </a:ext>
            </a:extLst>
          </p:cNvPr>
          <p:cNvSpPr/>
          <p:nvPr/>
        </p:nvSpPr>
        <p:spPr>
          <a:xfrm>
            <a:off x="6687248" y="3680646"/>
            <a:ext cx="811387" cy="250434"/>
          </a:xfrm>
          <a:prstGeom prst="ellipse">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120" name="群組 119">
            <a:extLst>
              <a:ext uri="{FF2B5EF4-FFF2-40B4-BE49-F238E27FC236}">
                <a16:creationId xmlns:a16="http://schemas.microsoft.com/office/drawing/2014/main" id="{85765CA5-75DA-49AE-8C33-3CD51CC98DA9}"/>
              </a:ext>
            </a:extLst>
          </p:cNvPr>
          <p:cNvGrpSpPr/>
          <p:nvPr/>
        </p:nvGrpSpPr>
        <p:grpSpPr>
          <a:xfrm>
            <a:off x="6687248" y="3423512"/>
            <a:ext cx="814563" cy="502850"/>
            <a:chOff x="-623618" y="2698102"/>
            <a:chExt cx="1189675" cy="734415"/>
          </a:xfrm>
          <a:solidFill>
            <a:srgbClr val="01507A"/>
          </a:solidFill>
        </p:grpSpPr>
        <p:sp>
          <p:nvSpPr>
            <p:cNvPr id="121" name="手繪多邊形: 圖案 120">
              <a:extLst>
                <a:ext uri="{FF2B5EF4-FFF2-40B4-BE49-F238E27FC236}">
                  <a16:creationId xmlns:a16="http://schemas.microsoft.com/office/drawing/2014/main" id="{EB0DDD41-36F1-4B65-AC6F-3EA8042AFA24}"/>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A4</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22" name="橢圓 121">
              <a:extLst>
                <a:ext uri="{FF2B5EF4-FFF2-40B4-BE49-F238E27FC236}">
                  <a16:creationId xmlns:a16="http://schemas.microsoft.com/office/drawing/2014/main" id="{3622275C-9BDD-4E0D-A367-57216A147E75}"/>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23" name="群組 122">
            <a:extLst>
              <a:ext uri="{FF2B5EF4-FFF2-40B4-BE49-F238E27FC236}">
                <a16:creationId xmlns:a16="http://schemas.microsoft.com/office/drawing/2014/main" id="{DC993824-F36A-4425-B86E-B45750281415}"/>
              </a:ext>
            </a:extLst>
          </p:cNvPr>
          <p:cNvGrpSpPr/>
          <p:nvPr/>
        </p:nvGrpSpPr>
        <p:grpSpPr>
          <a:xfrm>
            <a:off x="6687248" y="3170320"/>
            <a:ext cx="814563" cy="502850"/>
            <a:chOff x="-623618" y="2698102"/>
            <a:chExt cx="1189675" cy="734415"/>
          </a:xfrm>
          <a:solidFill>
            <a:srgbClr val="0070C0"/>
          </a:solidFill>
        </p:grpSpPr>
        <p:sp>
          <p:nvSpPr>
            <p:cNvPr id="124" name="手繪多邊形: 圖案 123">
              <a:extLst>
                <a:ext uri="{FF2B5EF4-FFF2-40B4-BE49-F238E27FC236}">
                  <a16:creationId xmlns:a16="http://schemas.microsoft.com/office/drawing/2014/main" id="{5574FADD-4964-4850-A170-921E686BA097}"/>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A3</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25" name="橢圓 124">
              <a:extLst>
                <a:ext uri="{FF2B5EF4-FFF2-40B4-BE49-F238E27FC236}">
                  <a16:creationId xmlns:a16="http://schemas.microsoft.com/office/drawing/2014/main" id="{ACAC9C10-0254-4B17-AD20-4F588420DE13}"/>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26" name="群組 125">
            <a:extLst>
              <a:ext uri="{FF2B5EF4-FFF2-40B4-BE49-F238E27FC236}">
                <a16:creationId xmlns:a16="http://schemas.microsoft.com/office/drawing/2014/main" id="{10A19E90-A015-4770-98D0-B6B894095276}"/>
              </a:ext>
            </a:extLst>
          </p:cNvPr>
          <p:cNvGrpSpPr/>
          <p:nvPr/>
        </p:nvGrpSpPr>
        <p:grpSpPr>
          <a:xfrm>
            <a:off x="6687248" y="2923922"/>
            <a:ext cx="814563" cy="502850"/>
            <a:chOff x="-623618" y="2698102"/>
            <a:chExt cx="1189675" cy="734415"/>
          </a:xfrm>
          <a:solidFill>
            <a:srgbClr val="00B0F0"/>
          </a:solidFill>
        </p:grpSpPr>
        <p:sp>
          <p:nvSpPr>
            <p:cNvPr id="127" name="手繪多邊形: 圖案 126">
              <a:extLst>
                <a:ext uri="{FF2B5EF4-FFF2-40B4-BE49-F238E27FC236}">
                  <a16:creationId xmlns:a16="http://schemas.microsoft.com/office/drawing/2014/main" id="{8D75AD59-8411-49E5-A9FD-2ABD0B467C87}"/>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A2</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28" name="橢圓 127">
              <a:extLst>
                <a:ext uri="{FF2B5EF4-FFF2-40B4-BE49-F238E27FC236}">
                  <a16:creationId xmlns:a16="http://schemas.microsoft.com/office/drawing/2014/main" id="{840D1844-00FA-4278-B644-C782E4ED1B5B}"/>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29" name="群組 128">
            <a:extLst>
              <a:ext uri="{FF2B5EF4-FFF2-40B4-BE49-F238E27FC236}">
                <a16:creationId xmlns:a16="http://schemas.microsoft.com/office/drawing/2014/main" id="{8ECBB968-566D-4310-A77E-7F6B910A5EA3}"/>
              </a:ext>
            </a:extLst>
          </p:cNvPr>
          <p:cNvGrpSpPr/>
          <p:nvPr/>
        </p:nvGrpSpPr>
        <p:grpSpPr>
          <a:xfrm>
            <a:off x="6687248" y="2669665"/>
            <a:ext cx="814563" cy="502850"/>
            <a:chOff x="-623618" y="2709825"/>
            <a:chExt cx="1189675" cy="734415"/>
          </a:xfrm>
          <a:solidFill>
            <a:srgbClr val="00FFFF"/>
          </a:solidFill>
        </p:grpSpPr>
        <p:sp>
          <p:nvSpPr>
            <p:cNvPr id="130" name="手繪多邊形: 圖案 129">
              <a:extLst>
                <a:ext uri="{FF2B5EF4-FFF2-40B4-BE49-F238E27FC236}">
                  <a16:creationId xmlns:a16="http://schemas.microsoft.com/office/drawing/2014/main" id="{C8610287-2FB0-4567-806E-399A867555C9}"/>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A1</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31" name="橢圓 130">
              <a:extLst>
                <a:ext uri="{FF2B5EF4-FFF2-40B4-BE49-F238E27FC236}">
                  <a16:creationId xmlns:a16="http://schemas.microsoft.com/office/drawing/2014/main" id="{E62D1F77-0539-4417-B817-B794B47B1B02}"/>
                </a:ext>
              </a:extLst>
            </p:cNvPr>
            <p:cNvSpPr/>
            <p:nvPr/>
          </p:nvSpPr>
          <p:spPr>
            <a:xfrm>
              <a:off x="-623618" y="2709825"/>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132" name="矩形 131">
            <a:extLst>
              <a:ext uri="{FF2B5EF4-FFF2-40B4-BE49-F238E27FC236}">
                <a16:creationId xmlns:a16="http://schemas.microsoft.com/office/drawing/2014/main" id="{D18D8E9D-01B1-4EA1-9839-3EF8FF478647}"/>
              </a:ext>
            </a:extLst>
          </p:cNvPr>
          <p:cNvSpPr/>
          <p:nvPr/>
        </p:nvSpPr>
        <p:spPr>
          <a:xfrm>
            <a:off x="6797257"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2</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33" name="手繪多邊形: 圖案 132">
            <a:extLst>
              <a:ext uri="{FF2B5EF4-FFF2-40B4-BE49-F238E27FC236}">
                <a16:creationId xmlns:a16="http://schemas.microsoft.com/office/drawing/2014/main" id="{6610793C-6871-4EB9-9899-3C5DB64EA041}"/>
              </a:ext>
            </a:extLst>
          </p:cNvPr>
          <p:cNvSpPr/>
          <p:nvPr/>
        </p:nvSpPr>
        <p:spPr>
          <a:xfrm>
            <a:off x="7567574" y="3786043"/>
            <a:ext cx="811388" cy="902150"/>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377689 h 1304148"/>
              <a:gd name="connsiteX1" fmla="*/ 1164708 w 1185036"/>
              <a:gd name="connsiteY1" fmla="*/ 0 h 1304148"/>
              <a:gd name="connsiteX2" fmla="*/ 1181686 w 1185036"/>
              <a:gd name="connsiteY2" fmla="*/ 1111011 h 1304148"/>
              <a:gd name="connsiteX3" fmla="*/ 1185036 w 1185036"/>
              <a:gd name="connsiteY3" fmla="*/ 1121268 h 1304148"/>
              <a:gd name="connsiteX4" fmla="*/ 592518 w 1185036"/>
              <a:gd name="connsiteY4" fmla="*/ 1304148 h 1304148"/>
              <a:gd name="connsiteX5" fmla="*/ 0 w 1185036"/>
              <a:gd name="connsiteY5" fmla="*/ 1121268 h 1304148"/>
              <a:gd name="connsiteX6" fmla="*/ 1 w 1185036"/>
              <a:gd name="connsiteY6" fmla="*/ 1121265 h 1304148"/>
              <a:gd name="connsiteX7" fmla="*/ 0 w 1185036"/>
              <a:gd name="connsiteY7" fmla="*/ 1121265 h 1304148"/>
              <a:gd name="connsiteX8" fmla="*/ 6220 w 1185036"/>
              <a:gd name="connsiteY8" fmla="*/ 377689 h 1304148"/>
              <a:gd name="connsiteX0" fmla="*/ 6220 w 1185036"/>
              <a:gd name="connsiteY0" fmla="*/ 0 h 1313734"/>
              <a:gd name="connsiteX1" fmla="*/ 1164708 w 1185036"/>
              <a:gd name="connsiteY1" fmla="*/ 9586 h 1313734"/>
              <a:gd name="connsiteX2" fmla="*/ 1181686 w 1185036"/>
              <a:gd name="connsiteY2" fmla="*/ 1120597 h 1313734"/>
              <a:gd name="connsiteX3" fmla="*/ 1185036 w 1185036"/>
              <a:gd name="connsiteY3" fmla="*/ 1130854 h 1313734"/>
              <a:gd name="connsiteX4" fmla="*/ 592518 w 1185036"/>
              <a:gd name="connsiteY4" fmla="*/ 1313734 h 1313734"/>
              <a:gd name="connsiteX5" fmla="*/ 0 w 1185036"/>
              <a:gd name="connsiteY5" fmla="*/ 1130854 h 1313734"/>
              <a:gd name="connsiteX6" fmla="*/ 1 w 1185036"/>
              <a:gd name="connsiteY6" fmla="*/ 1130851 h 1313734"/>
              <a:gd name="connsiteX7" fmla="*/ 0 w 1185036"/>
              <a:gd name="connsiteY7" fmla="*/ 1130851 h 1313734"/>
              <a:gd name="connsiteX8" fmla="*/ 6220 w 1185036"/>
              <a:gd name="connsiteY8" fmla="*/ 0 h 1313734"/>
              <a:gd name="connsiteX0" fmla="*/ 6220 w 1218572"/>
              <a:gd name="connsiteY0" fmla="*/ 0 h 1313734"/>
              <a:gd name="connsiteX1" fmla="*/ 1218496 w 1218572"/>
              <a:gd name="connsiteY1" fmla="*/ 9586 h 1313734"/>
              <a:gd name="connsiteX2" fmla="*/ 1181686 w 1218572"/>
              <a:gd name="connsiteY2" fmla="*/ 1120597 h 1313734"/>
              <a:gd name="connsiteX3" fmla="*/ 1185036 w 1218572"/>
              <a:gd name="connsiteY3" fmla="*/ 1130854 h 1313734"/>
              <a:gd name="connsiteX4" fmla="*/ 592518 w 1218572"/>
              <a:gd name="connsiteY4" fmla="*/ 1313734 h 1313734"/>
              <a:gd name="connsiteX5" fmla="*/ 0 w 1218572"/>
              <a:gd name="connsiteY5" fmla="*/ 1130854 h 1313734"/>
              <a:gd name="connsiteX6" fmla="*/ 1 w 1218572"/>
              <a:gd name="connsiteY6" fmla="*/ 1130851 h 1313734"/>
              <a:gd name="connsiteX7" fmla="*/ 0 w 1218572"/>
              <a:gd name="connsiteY7" fmla="*/ 1130851 h 1313734"/>
              <a:gd name="connsiteX8" fmla="*/ 6220 w 1218572"/>
              <a:gd name="connsiteY8" fmla="*/ 0 h 1313734"/>
              <a:gd name="connsiteX0" fmla="*/ 6220 w 1218572"/>
              <a:gd name="connsiteY0" fmla="*/ 0 h 1313734"/>
              <a:gd name="connsiteX1" fmla="*/ 1218496 w 1218572"/>
              <a:gd name="connsiteY1" fmla="*/ 9586 h 1313734"/>
              <a:gd name="connsiteX2" fmla="*/ 1181686 w 1218572"/>
              <a:gd name="connsiteY2" fmla="*/ 1120597 h 1313734"/>
              <a:gd name="connsiteX3" fmla="*/ 1185036 w 1218572"/>
              <a:gd name="connsiteY3" fmla="*/ 1130854 h 1313734"/>
              <a:gd name="connsiteX4" fmla="*/ 592518 w 1218572"/>
              <a:gd name="connsiteY4" fmla="*/ 1313734 h 1313734"/>
              <a:gd name="connsiteX5" fmla="*/ 0 w 1218572"/>
              <a:gd name="connsiteY5" fmla="*/ 1130854 h 1313734"/>
              <a:gd name="connsiteX6" fmla="*/ 1 w 1218572"/>
              <a:gd name="connsiteY6" fmla="*/ 1130851 h 1313734"/>
              <a:gd name="connsiteX7" fmla="*/ 0 w 1218572"/>
              <a:gd name="connsiteY7" fmla="*/ 1130851 h 1313734"/>
              <a:gd name="connsiteX8" fmla="*/ 6220 w 1218572"/>
              <a:gd name="connsiteY8" fmla="*/ 0 h 1313734"/>
              <a:gd name="connsiteX0" fmla="*/ 6220 w 1207840"/>
              <a:gd name="connsiteY0" fmla="*/ 0 h 1313734"/>
              <a:gd name="connsiteX1" fmla="*/ 1207738 w 1207840"/>
              <a:gd name="connsiteY1" fmla="*/ 9586 h 1313734"/>
              <a:gd name="connsiteX2" fmla="*/ 1181686 w 1207840"/>
              <a:gd name="connsiteY2" fmla="*/ 1120597 h 1313734"/>
              <a:gd name="connsiteX3" fmla="*/ 1185036 w 1207840"/>
              <a:gd name="connsiteY3" fmla="*/ 1130854 h 1313734"/>
              <a:gd name="connsiteX4" fmla="*/ 592518 w 1207840"/>
              <a:gd name="connsiteY4" fmla="*/ 1313734 h 1313734"/>
              <a:gd name="connsiteX5" fmla="*/ 0 w 1207840"/>
              <a:gd name="connsiteY5" fmla="*/ 1130854 h 1313734"/>
              <a:gd name="connsiteX6" fmla="*/ 1 w 1207840"/>
              <a:gd name="connsiteY6" fmla="*/ 1130851 h 1313734"/>
              <a:gd name="connsiteX7" fmla="*/ 0 w 1207840"/>
              <a:gd name="connsiteY7" fmla="*/ 1130851 h 1313734"/>
              <a:gd name="connsiteX8" fmla="*/ 6220 w 1207840"/>
              <a:gd name="connsiteY8" fmla="*/ 0 h 1313734"/>
              <a:gd name="connsiteX0" fmla="*/ 6220 w 1197136"/>
              <a:gd name="connsiteY0" fmla="*/ 0 h 1313734"/>
              <a:gd name="connsiteX1" fmla="*/ 1196981 w 1197136"/>
              <a:gd name="connsiteY1" fmla="*/ 9586 h 1313734"/>
              <a:gd name="connsiteX2" fmla="*/ 1181686 w 1197136"/>
              <a:gd name="connsiteY2" fmla="*/ 1120597 h 1313734"/>
              <a:gd name="connsiteX3" fmla="*/ 1185036 w 1197136"/>
              <a:gd name="connsiteY3" fmla="*/ 1130854 h 1313734"/>
              <a:gd name="connsiteX4" fmla="*/ 592518 w 1197136"/>
              <a:gd name="connsiteY4" fmla="*/ 1313734 h 1313734"/>
              <a:gd name="connsiteX5" fmla="*/ 0 w 1197136"/>
              <a:gd name="connsiteY5" fmla="*/ 1130854 h 1313734"/>
              <a:gd name="connsiteX6" fmla="*/ 1 w 1197136"/>
              <a:gd name="connsiteY6" fmla="*/ 1130851 h 1313734"/>
              <a:gd name="connsiteX7" fmla="*/ 0 w 1197136"/>
              <a:gd name="connsiteY7" fmla="*/ 1130851 h 1313734"/>
              <a:gd name="connsiteX8" fmla="*/ 6220 w 1197136"/>
              <a:gd name="connsiteY8" fmla="*/ 0 h 1313734"/>
              <a:gd name="connsiteX0" fmla="*/ 6220 w 1185036"/>
              <a:gd name="connsiteY0" fmla="*/ 3861 h 1317595"/>
              <a:gd name="connsiteX1" fmla="*/ 1183534 w 1185036"/>
              <a:gd name="connsiteY1" fmla="*/ 0 h 1317595"/>
              <a:gd name="connsiteX2" fmla="*/ 1181686 w 1185036"/>
              <a:gd name="connsiteY2" fmla="*/ 1124458 h 1317595"/>
              <a:gd name="connsiteX3" fmla="*/ 1185036 w 1185036"/>
              <a:gd name="connsiteY3" fmla="*/ 1134715 h 1317595"/>
              <a:gd name="connsiteX4" fmla="*/ 592518 w 1185036"/>
              <a:gd name="connsiteY4" fmla="*/ 1317595 h 1317595"/>
              <a:gd name="connsiteX5" fmla="*/ 0 w 1185036"/>
              <a:gd name="connsiteY5" fmla="*/ 1134715 h 1317595"/>
              <a:gd name="connsiteX6" fmla="*/ 1 w 1185036"/>
              <a:gd name="connsiteY6" fmla="*/ 1134712 h 1317595"/>
              <a:gd name="connsiteX7" fmla="*/ 0 w 1185036"/>
              <a:gd name="connsiteY7" fmla="*/ 1134712 h 1317595"/>
              <a:gd name="connsiteX8" fmla="*/ 6220 w 1185036"/>
              <a:gd name="connsiteY8" fmla="*/ 3861 h 131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1317595">
                <a:moveTo>
                  <a:pt x="6220" y="3861"/>
                </a:moveTo>
                <a:lnTo>
                  <a:pt x="1183534" y="0"/>
                </a:lnTo>
                <a:cubicBezTo>
                  <a:pt x="1185607" y="234073"/>
                  <a:pt x="1179613" y="890385"/>
                  <a:pt x="1181686" y="1124458"/>
                </a:cubicBezTo>
                <a:lnTo>
                  <a:pt x="1185036" y="1134715"/>
                </a:lnTo>
                <a:cubicBezTo>
                  <a:pt x="1185036" y="1235717"/>
                  <a:pt x="919757" y="1317595"/>
                  <a:pt x="592518" y="1317595"/>
                </a:cubicBezTo>
                <a:cubicBezTo>
                  <a:pt x="265279" y="1317595"/>
                  <a:pt x="0" y="1235717"/>
                  <a:pt x="0" y="1134715"/>
                </a:cubicBezTo>
                <a:cubicBezTo>
                  <a:pt x="0" y="1134714"/>
                  <a:pt x="1" y="1134713"/>
                  <a:pt x="1" y="1134712"/>
                </a:cubicBezTo>
                <a:lnTo>
                  <a:pt x="0" y="1134712"/>
                </a:lnTo>
                <a:cubicBezTo>
                  <a:pt x="2073" y="886853"/>
                  <a:pt x="4147" y="251720"/>
                  <a:pt x="6220" y="3861"/>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34" name="橢圓 133">
            <a:extLst>
              <a:ext uri="{FF2B5EF4-FFF2-40B4-BE49-F238E27FC236}">
                <a16:creationId xmlns:a16="http://schemas.microsoft.com/office/drawing/2014/main" id="{59629EE0-C7DB-4D56-8A61-43680E6E0FD2}"/>
              </a:ext>
            </a:extLst>
          </p:cNvPr>
          <p:cNvSpPr/>
          <p:nvPr/>
        </p:nvSpPr>
        <p:spPr>
          <a:xfrm>
            <a:off x="7566529" y="3680646"/>
            <a:ext cx="811387" cy="250434"/>
          </a:xfrm>
          <a:prstGeom prst="ellipse">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135" name="群組 134">
            <a:extLst>
              <a:ext uri="{FF2B5EF4-FFF2-40B4-BE49-F238E27FC236}">
                <a16:creationId xmlns:a16="http://schemas.microsoft.com/office/drawing/2014/main" id="{B9AA5FE3-6603-494E-A8A6-5BFB7730B98D}"/>
              </a:ext>
            </a:extLst>
          </p:cNvPr>
          <p:cNvGrpSpPr/>
          <p:nvPr/>
        </p:nvGrpSpPr>
        <p:grpSpPr>
          <a:xfrm>
            <a:off x="7566529" y="3423512"/>
            <a:ext cx="814563" cy="502850"/>
            <a:chOff x="-623618" y="2698102"/>
            <a:chExt cx="1189675" cy="734415"/>
          </a:xfrm>
          <a:solidFill>
            <a:srgbClr val="01507A"/>
          </a:solidFill>
        </p:grpSpPr>
        <p:sp>
          <p:nvSpPr>
            <p:cNvPr id="136" name="手繪多邊形: 圖案 135">
              <a:extLst>
                <a:ext uri="{FF2B5EF4-FFF2-40B4-BE49-F238E27FC236}">
                  <a16:creationId xmlns:a16="http://schemas.microsoft.com/office/drawing/2014/main" id="{F37F90C4-99EF-4088-8827-38FE9083A39B}"/>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A4</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37" name="橢圓 136">
              <a:extLst>
                <a:ext uri="{FF2B5EF4-FFF2-40B4-BE49-F238E27FC236}">
                  <a16:creationId xmlns:a16="http://schemas.microsoft.com/office/drawing/2014/main" id="{EEC572CA-06E0-4034-93CF-8ACF8F4FB6BB}"/>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38" name="群組 137">
            <a:extLst>
              <a:ext uri="{FF2B5EF4-FFF2-40B4-BE49-F238E27FC236}">
                <a16:creationId xmlns:a16="http://schemas.microsoft.com/office/drawing/2014/main" id="{CF00F8E8-AEBD-447B-9A49-0FD24CDF5FB9}"/>
              </a:ext>
            </a:extLst>
          </p:cNvPr>
          <p:cNvGrpSpPr/>
          <p:nvPr/>
        </p:nvGrpSpPr>
        <p:grpSpPr>
          <a:xfrm>
            <a:off x="7566529" y="3170320"/>
            <a:ext cx="814563" cy="502850"/>
            <a:chOff x="-623618" y="2698102"/>
            <a:chExt cx="1189675" cy="734415"/>
          </a:xfrm>
          <a:solidFill>
            <a:srgbClr val="0070C0"/>
          </a:solidFill>
        </p:grpSpPr>
        <p:sp>
          <p:nvSpPr>
            <p:cNvPr id="139" name="手繪多邊形: 圖案 138">
              <a:extLst>
                <a:ext uri="{FF2B5EF4-FFF2-40B4-BE49-F238E27FC236}">
                  <a16:creationId xmlns:a16="http://schemas.microsoft.com/office/drawing/2014/main" id="{5D19F360-25A6-4FB2-B7DC-633840EF5B99}"/>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A3</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40" name="橢圓 139">
              <a:extLst>
                <a:ext uri="{FF2B5EF4-FFF2-40B4-BE49-F238E27FC236}">
                  <a16:creationId xmlns:a16="http://schemas.microsoft.com/office/drawing/2014/main" id="{6AECFFC8-4AA7-4200-8913-8D03F77F88F8}"/>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41" name="群組 140">
            <a:extLst>
              <a:ext uri="{FF2B5EF4-FFF2-40B4-BE49-F238E27FC236}">
                <a16:creationId xmlns:a16="http://schemas.microsoft.com/office/drawing/2014/main" id="{E691124E-8C8A-4AD0-853F-606BE1F53DD0}"/>
              </a:ext>
            </a:extLst>
          </p:cNvPr>
          <p:cNvGrpSpPr/>
          <p:nvPr/>
        </p:nvGrpSpPr>
        <p:grpSpPr>
          <a:xfrm>
            <a:off x="7566529" y="2923922"/>
            <a:ext cx="814563" cy="502850"/>
            <a:chOff x="-623618" y="2698102"/>
            <a:chExt cx="1189675" cy="734415"/>
          </a:xfrm>
          <a:solidFill>
            <a:srgbClr val="00B0F0"/>
          </a:solidFill>
        </p:grpSpPr>
        <p:sp>
          <p:nvSpPr>
            <p:cNvPr id="142" name="手繪多邊形: 圖案 141">
              <a:extLst>
                <a:ext uri="{FF2B5EF4-FFF2-40B4-BE49-F238E27FC236}">
                  <a16:creationId xmlns:a16="http://schemas.microsoft.com/office/drawing/2014/main" id="{35E4F1D5-6DD9-4DBD-8EF0-CB49EBEB916F}"/>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A2</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43" name="橢圓 142">
              <a:extLst>
                <a:ext uri="{FF2B5EF4-FFF2-40B4-BE49-F238E27FC236}">
                  <a16:creationId xmlns:a16="http://schemas.microsoft.com/office/drawing/2014/main" id="{AF16C71B-3627-4680-AF23-C37C7393E42E}"/>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44" name="群組 143">
            <a:extLst>
              <a:ext uri="{FF2B5EF4-FFF2-40B4-BE49-F238E27FC236}">
                <a16:creationId xmlns:a16="http://schemas.microsoft.com/office/drawing/2014/main" id="{3CE8A497-E6A9-4894-9ACE-7F90DEF75556}"/>
              </a:ext>
            </a:extLst>
          </p:cNvPr>
          <p:cNvGrpSpPr/>
          <p:nvPr/>
        </p:nvGrpSpPr>
        <p:grpSpPr>
          <a:xfrm>
            <a:off x="7566529" y="2669665"/>
            <a:ext cx="814563" cy="502850"/>
            <a:chOff x="-623618" y="2709825"/>
            <a:chExt cx="1189675" cy="734415"/>
          </a:xfrm>
        </p:grpSpPr>
        <p:sp>
          <p:nvSpPr>
            <p:cNvPr id="145" name="手繪多邊形: 圖案 144">
              <a:extLst>
                <a:ext uri="{FF2B5EF4-FFF2-40B4-BE49-F238E27FC236}">
                  <a16:creationId xmlns:a16="http://schemas.microsoft.com/office/drawing/2014/main" id="{7FB13264-C37C-49C0-8606-F0437EAF816C}"/>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A1</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46" name="橢圓 145">
              <a:extLst>
                <a:ext uri="{FF2B5EF4-FFF2-40B4-BE49-F238E27FC236}">
                  <a16:creationId xmlns:a16="http://schemas.microsoft.com/office/drawing/2014/main" id="{EFF86C60-9A8F-4E74-ABB0-7AD32E23F321}"/>
                </a:ext>
              </a:extLst>
            </p:cNvPr>
            <p:cNvSpPr/>
            <p:nvPr/>
          </p:nvSpPr>
          <p:spPr>
            <a:xfrm>
              <a:off x="-623618" y="2709825"/>
              <a:ext cx="1185035" cy="365760"/>
            </a:xfrm>
            <a:prstGeom prst="ellipse">
              <a:avLst/>
            </a:pr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147" name="矩形 146">
            <a:extLst>
              <a:ext uri="{FF2B5EF4-FFF2-40B4-BE49-F238E27FC236}">
                <a16:creationId xmlns:a16="http://schemas.microsoft.com/office/drawing/2014/main" id="{F2DE9E63-EFF2-4EDB-9A18-919893A5FA3D}"/>
              </a:ext>
            </a:extLst>
          </p:cNvPr>
          <p:cNvSpPr/>
          <p:nvPr/>
        </p:nvSpPr>
        <p:spPr>
          <a:xfrm>
            <a:off x="7676539"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3</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48" name="矩形 147">
            <a:extLst>
              <a:ext uri="{FF2B5EF4-FFF2-40B4-BE49-F238E27FC236}">
                <a16:creationId xmlns:a16="http://schemas.microsoft.com/office/drawing/2014/main" id="{95E1A34B-E3A5-4291-AC44-D6FA79F68AE6}"/>
              </a:ext>
            </a:extLst>
          </p:cNvPr>
          <p:cNvSpPr/>
          <p:nvPr/>
        </p:nvSpPr>
        <p:spPr>
          <a:xfrm>
            <a:off x="6209369" y="2143062"/>
            <a:ext cx="1603794" cy="369332"/>
          </a:xfrm>
          <a:prstGeom prst="rect">
            <a:avLst/>
          </a:prstGeom>
        </p:spPr>
        <p:txBody>
          <a:bodyPr wrap="square">
            <a:spAutoFit/>
          </a:bodyPr>
          <a:lstStyle/>
          <a:p>
            <a:pPr algn="ctr"/>
            <a:r>
              <a:rPr lang="en-US" altLang="zh-TW" b="1">
                <a:solidFill>
                  <a:srgbClr val="FF6600"/>
                </a:solidFill>
                <a:latin typeface="Arial" panose="020B0604020202020204" pitchFamily="34" charset="0"/>
                <a:ea typeface="微軟正黑體" panose="020B0604030504040204" pitchFamily="34" charset="-120"/>
                <a:sym typeface="Arial" panose="020B0604020202020204" pitchFamily="34" charset="0"/>
              </a:rPr>
              <a:t>Triple Mirror</a:t>
            </a:r>
            <a:endParaRPr lang="zh-TW" altLang="en-US"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cxnSp>
        <p:nvCxnSpPr>
          <p:cNvPr id="149" name="直線接點 148">
            <a:extLst>
              <a:ext uri="{FF2B5EF4-FFF2-40B4-BE49-F238E27FC236}">
                <a16:creationId xmlns:a16="http://schemas.microsoft.com/office/drawing/2014/main" id="{DF938F8C-CC16-4EDC-A9C8-735A526077D4}"/>
              </a:ext>
            </a:extLst>
          </p:cNvPr>
          <p:cNvCxnSpPr>
            <a:cxnSpLocks/>
          </p:cNvCxnSpPr>
          <p:nvPr/>
        </p:nvCxnSpPr>
        <p:spPr>
          <a:xfrm>
            <a:off x="6218039" y="2523571"/>
            <a:ext cx="0" cy="240802"/>
          </a:xfrm>
          <a:prstGeom prst="line">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cxnSp>
        <p:nvCxnSpPr>
          <p:cNvPr id="150" name="接點: 肘形 149">
            <a:extLst>
              <a:ext uri="{FF2B5EF4-FFF2-40B4-BE49-F238E27FC236}">
                <a16:creationId xmlns:a16="http://schemas.microsoft.com/office/drawing/2014/main" id="{BFDBEC5D-08F3-4A51-A9DF-0732E5ED2AAE}"/>
              </a:ext>
            </a:extLst>
          </p:cNvPr>
          <p:cNvCxnSpPr>
            <a:cxnSpLocks/>
          </p:cNvCxnSpPr>
          <p:nvPr/>
        </p:nvCxnSpPr>
        <p:spPr>
          <a:xfrm>
            <a:off x="6210012" y="2515545"/>
            <a:ext cx="1701665" cy="288962"/>
          </a:xfrm>
          <a:prstGeom prst="bentConnector3">
            <a:avLst>
              <a:gd name="adj1" fmla="val 100472"/>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cxnSp>
        <p:nvCxnSpPr>
          <p:cNvPr id="151" name="直線接點 150">
            <a:extLst>
              <a:ext uri="{FF2B5EF4-FFF2-40B4-BE49-F238E27FC236}">
                <a16:creationId xmlns:a16="http://schemas.microsoft.com/office/drawing/2014/main" id="{5CB861BF-BD49-40CF-8DE7-D8613C016053}"/>
              </a:ext>
            </a:extLst>
          </p:cNvPr>
          <p:cNvCxnSpPr>
            <a:cxnSpLocks/>
          </p:cNvCxnSpPr>
          <p:nvPr/>
        </p:nvCxnSpPr>
        <p:spPr>
          <a:xfrm>
            <a:off x="7052818" y="2523571"/>
            <a:ext cx="0" cy="240802"/>
          </a:xfrm>
          <a:prstGeom prst="line">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sp>
        <p:nvSpPr>
          <p:cNvPr id="152" name="橢圓 151">
            <a:extLst>
              <a:ext uri="{FF2B5EF4-FFF2-40B4-BE49-F238E27FC236}">
                <a16:creationId xmlns:a16="http://schemas.microsoft.com/office/drawing/2014/main" id="{2E66F440-89CF-49F9-8686-1E722C153355}"/>
              </a:ext>
            </a:extLst>
          </p:cNvPr>
          <p:cNvSpPr/>
          <p:nvPr/>
        </p:nvSpPr>
        <p:spPr>
          <a:xfrm>
            <a:off x="573420" y="4408163"/>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3" name="橢圓 152">
            <a:extLst>
              <a:ext uri="{FF2B5EF4-FFF2-40B4-BE49-F238E27FC236}">
                <a16:creationId xmlns:a16="http://schemas.microsoft.com/office/drawing/2014/main" id="{2FCDD59F-B05D-419B-AEC8-58800CB7A722}"/>
              </a:ext>
            </a:extLst>
          </p:cNvPr>
          <p:cNvSpPr/>
          <p:nvPr/>
        </p:nvSpPr>
        <p:spPr>
          <a:xfrm>
            <a:off x="1441351" y="4408163"/>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4" name="橢圓 153">
            <a:extLst>
              <a:ext uri="{FF2B5EF4-FFF2-40B4-BE49-F238E27FC236}">
                <a16:creationId xmlns:a16="http://schemas.microsoft.com/office/drawing/2014/main" id="{2E48AD1F-C7B0-49E6-A982-8D0644E811B9}"/>
              </a:ext>
            </a:extLst>
          </p:cNvPr>
          <p:cNvSpPr/>
          <p:nvPr/>
        </p:nvSpPr>
        <p:spPr>
          <a:xfrm>
            <a:off x="2324637" y="4408163"/>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5" name="橢圓 154">
            <a:extLst>
              <a:ext uri="{FF2B5EF4-FFF2-40B4-BE49-F238E27FC236}">
                <a16:creationId xmlns:a16="http://schemas.microsoft.com/office/drawing/2014/main" id="{1248BFE8-8A5F-404C-8586-CB36B57694B9}"/>
              </a:ext>
            </a:extLst>
          </p:cNvPr>
          <p:cNvSpPr/>
          <p:nvPr/>
        </p:nvSpPr>
        <p:spPr>
          <a:xfrm>
            <a:off x="3212413" y="4408163"/>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6" name="橢圓 155">
            <a:extLst>
              <a:ext uri="{FF2B5EF4-FFF2-40B4-BE49-F238E27FC236}">
                <a16:creationId xmlns:a16="http://schemas.microsoft.com/office/drawing/2014/main" id="{60EF66BE-A93E-4F35-AA02-B923FC414471}"/>
              </a:ext>
            </a:extLst>
          </p:cNvPr>
          <p:cNvSpPr/>
          <p:nvPr/>
        </p:nvSpPr>
        <p:spPr>
          <a:xfrm>
            <a:off x="4102823" y="4408163"/>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7" name="橢圓 156">
            <a:extLst>
              <a:ext uri="{FF2B5EF4-FFF2-40B4-BE49-F238E27FC236}">
                <a16:creationId xmlns:a16="http://schemas.microsoft.com/office/drawing/2014/main" id="{64E41073-B6A2-465A-B2B5-C24CC0932563}"/>
              </a:ext>
            </a:extLst>
          </p:cNvPr>
          <p:cNvSpPr/>
          <p:nvPr/>
        </p:nvSpPr>
        <p:spPr>
          <a:xfrm>
            <a:off x="5804319" y="4421780"/>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8" name="橢圓 157">
            <a:extLst>
              <a:ext uri="{FF2B5EF4-FFF2-40B4-BE49-F238E27FC236}">
                <a16:creationId xmlns:a16="http://schemas.microsoft.com/office/drawing/2014/main" id="{21BF6329-B165-4BB4-BD53-F545420F5950}"/>
              </a:ext>
            </a:extLst>
          </p:cNvPr>
          <p:cNvSpPr/>
          <p:nvPr/>
        </p:nvSpPr>
        <p:spPr>
          <a:xfrm>
            <a:off x="6692094" y="4421780"/>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9" name="橢圓 158">
            <a:extLst>
              <a:ext uri="{FF2B5EF4-FFF2-40B4-BE49-F238E27FC236}">
                <a16:creationId xmlns:a16="http://schemas.microsoft.com/office/drawing/2014/main" id="{B9822CE5-0840-48C8-8FF7-48F54136D87A}"/>
              </a:ext>
            </a:extLst>
          </p:cNvPr>
          <p:cNvSpPr/>
          <p:nvPr/>
        </p:nvSpPr>
        <p:spPr>
          <a:xfrm>
            <a:off x="7563774" y="4421780"/>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22068777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7" name="群組 66" hidden="1">
            <a:extLst>
              <a:ext uri="{FF2B5EF4-FFF2-40B4-BE49-F238E27FC236}">
                <a16:creationId xmlns:a16="http://schemas.microsoft.com/office/drawing/2014/main" id="{07690929-3C77-47F2-AD2D-4A66D7951212}"/>
              </a:ext>
            </a:extLst>
          </p:cNvPr>
          <p:cNvGrpSpPr/>
          <p:nvPr/>
        </p:nvGrpSpPr>
        <p:grpSpPr>
          <a:xfrm>
            <a:off x="454627" y="5152298"/>
            <a:ext cx="8339774" cy="1566383"/>
            <a:chOff x="606169" y="6869730"/>
            <a:chExt cx="11119699" cy="2088510"/>
          </a:xfrm>
        </p:grpSpPr>
        <p:pic>
          <p:nvPicPr>
            <p:cNvPr id="15" name="Picture 14">
              <a:extLst>
                <a:ext uri="{FF2B5EF4-FFF2-40B4-BE49-F238E27FC236}">
                  <a16:creationId xmlns:a16="http://schemas.microsoft.com/office/drawing/2014/main" id="{A2F89324-6F9D-46B5-A0F7-4E0D78BFBE6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049450" y="6869730"/>
              <a:ext cx="3676418" cy="1364609"/>
            </a:xfrm>
            <a:prstGeom prst="rect">
              <a:avLst/>
            </a:prstGeom>
          </p:spPr>
        </p:pic>
        <p:sp>
          <p:nvSpPr>
            <p:cNvPr id="16" name="Rectangle 15">
              <a:extLst>
                <a:ext uri="{FF2B5EF4-FFF2-40B4-BE49-F238E27FC236}">
                  <a16:creationId xmlns:a16="http://schemas.microsoft.com/office/drawing/2014/main" id="{BD463888-2BF6-402A-BF7D-1CE79AB7DE31}"/>
                </a:ext>
              </a:extLst>
            </p:cNvPr>
            <p:cNvSpPr/>
            <p:nvPr/>
          </p:nvSpPr>
          <p:spPr>
            <a:xfrm>
              <a:off x="3432369" y="6942133"/>
              <a:ext cx="4719949" cy="720923"/>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500">
                  <a:solidFill>
                    <a:srgbClr val="002060"/>
                  </a:solidFill>
                  <a:latin typeface="Arial" panose="020B0604020202020204" pitchFamily="34" charset="0"/>
                  <a:ea typeface="微軟正黑體" panose="020B0604030504040204" pitchFamily="34" charset="-120"/>
                  <a:sym typeface="Arial" panose="020B0604020202020204" pitchFamily="34" charset="0"/>
                </a:rPr>
                <a:t>PM</a:t>
              </a:r>
              <a:r>
                <a:rPr lang="zh-TW" altLang="en-US" sz="1500">
                  <a:solidFill>
                    <a:srgbClr val="002060"/>
                  </a:solidFill>
                  <a:latin typeface="Arial" panose="020B0604020202020204" pitchFamily="34" charset="0"/>
                  <a:ea typeface="微軟正黑體" panose="020B0604030504040204" pitchFamily="34" charset="-120"/>
                  <a:sym typeface="Arial" panose="020B0604020202020204" pitchFamily="34" charset="0"/>
                </a:rPr>
                <a:t> 手繪草圖說明</a:t>
              </a:r>
              <a:r>
                <a:rPr lang="en-US" altLang="zh-TW" sz="1500">
                  <a:solidFill>
                    <a:srgbClr val="002060"/>
                  </a:solidFill>
                  <a:latin typeface="Arial" panose="020B0604020202020204" pitchFamily="34" charset="0"/>
                  <a:ea typeface="微軟正黑體" panose="020B0604030504040204" pitchFamily="34" charset="-120"/>
                  <a:sym typeface="Arial" panose="020B0604020202020204" pitchFamily="34" charset="0"/>
                </a:rPr>
                <a:t>, </a:t>
              </a:r>
              <a:r>
                <a:rPr lang="zh-TW" altLang="en-US" sz="1500">
                  <a:solidFill>
                    <a:srgbClr val="002060"/>
                  </a:solidFill>
                  <a:latin typeface="Arial" panose="020B0604020202020204" pitchFamily="34" charset="0"/>
                  <a:ea typeface="微軟正黑體" panose="020B0604030504040204" pitchFamily="34" charset="-120"/>
                  <a:sym typeface="Arial" panose="020B0604020202020204" pitchFamily="34" charset="0"/>
                </a:rPr>
                <a:t>再協助微調圖示</a:t>
              </a:r>
            </a:p>
          </p:txBody>
        </p:sp>
        <p:pic>
          <p:nvPicPr>
            <p:cNvPr id="3" name="Picture 3" descr="A picture containing truck, microwave, standing&#10;&#10;Description generated with very high confidence">
              <a:extLst>
                <a:ext uri="{FF2B5EF4-FFF2-40B4-BE49-F238E27FC236}">
                  <a16:creationId xmlns:a16="http://schemas.microsoft.com/office/drawing/2014/main" id="{D9A599FB-7B82-4544-A1B7-018A0072039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06169" y="7361045"/>
              <a:ext cx="3440935" cy="1597195"/>
            </a:xfrm>
            <a:prstGeom prst="rect">
              <a:avLst/>
            </a:prstGeom>
          </p:spPr>
        </p:pic>
        <p:pic>
          <p:nvPicPr>
            <p:cNvPr id="5" name="Picture 5" descr="A picture containing green, table, computer, man&#10;&#10;Description generated with very high confidence">
              <a:extLst>
                <a:ext uri="{FF2B5EF4-FFF2-40B4-BE49-F238E27FC236}">
                  <a16:creationId xmlns:a16="http://schemas.microsoft.com/office/drawing/2014/main" id="{0D1C2CF9-0F83-4AF9-9127-2500E3657F18}"/>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288316" y="7288126"/>
              <a:ext cx="3615368" cy="1642045"/>
            </a:xfrm>
            <a:prstGeom prst="rect">
              <a:avLst/>
            </a:prstGeom>
          </p:spPr>
        </p:pic>
      </p:grpSp>
      <p:sp>
        <p:nvSpPr>
          <p:cNvPr id="2" name="Title 1">
            <a:extLst>
              <a:ext uri="{FF2B5EF4-FFF2-40B4-BE49-F238E27FC236}">
                <a16:creationId xmlns:a16="http://schemas.microsoft.com/office/drawing/2014/main" id="{1AC966FB-60B6-42DA-B1C5-EAAC966AC7B4}"/>
              </a:ext>
            </a:extLst>
          </p:cNvPr>
          <p:cNvSpPr>
            <a:spLocks noGrp="1"/>
          </p:cNvSpPr>
          <p:nvPr>
            <p:ph type="title"/>
          </p:nvPr>
        </p:nvSpPr>
        <p:spPr/>
        <p:txBody>
          <a:bodyPr>
            <a:noAutofit/>
          </a:bodyPr>
          <a:lstStyle/>
          <a:p>
            <a:r>
              <a:rPr lang="zh-CN" altLang="en-US" sz="2800">
                <a:latin typeface="Microsoft JhengHei UI"/>
                <a:ea typeface="Microsoft JhengHei UI"/>
                <a:sym typeface="Arial" panose="020B0604020202020204" pitchFamily="34" charset="0"/>
              </a:rPr>
              <a:t>對應各種</a:t>
            </a:r>
            <a:r>
              <a:rPr lang="en-US" altLang="zh-CN" sz="2800">
                <a:latin typeface="Microsoft JhengHei UI"/>
                <a:ea typeface="Microsoft JhengHei UI"/>
                <a:sym typeface="Arial" panose="020B0604020202020204" pitchFamily="34" charset="0"/>
              </a:rPr>
              <a:t>RAID</a:t>
            </a:r>
            <a:r>
              <a:rPr lang="zh-CN" altLang="en-US" sz="2800">
                <a:latin typeface="Microsoft JhengHei UI"/>
                <a:ea typeface="Microsoft JhengHei UI"/>
                <a:sym typeface="Arial" panose="020B0604020202020204" pitchFamily="34" charset="0"/>
              </a:rPr>
              <a:t>組態</a:t>
            </a:r>
            <a:r>
              <a:rPr lang="en-US" altLang="zh-CN" sz="2800">
                <a:latin typeface="Microsoft JhengHei UI"/>
                <a:ea typeface="Microsoft JhengHei UI"/>
                <a:sym typeface="Arial" panose="020B0604020202020204" pitchFamily="34" charset="0"/>
              </a:rPr>
              <a:t>,QNAP All Flash</a:t>
            </a:r>
            <a:r>
              <a:rPr lang="zh-CN" altLang="en-US" sz="2800">
                <a:latin typeface="Microsoft JhengHei UI"/>
                <a:ea typeface="Microsoft JhengHei UI"/>
                <a:sym typeface="Arial" panose="020B0604020202020204" pitchFamily="34" charset="0"/>
              </a:rPr>
              <a:t>系統會自動偵測啟用</a:t>
            </a:r>
            <a:r>
              <a:rPr lang="en-US" altLang="zh-CN" sz="2800">
                <a:latin typeface="Microsoft JhengHei UI"/>
                <a:ea typeface="Microsoft JhengHei UI"/>
                <a:sym typeface="Arial" panose="020B0604020202020204" pitchFamily="34" charset="0"/>
              </a:rPr>
              <a:t>QSAL</a:t>
            </a:r>
            <a:r>
              <a:rPr lang="zh-CN" altLang="en-US" sz="2800">
                <a:latin typeface="Microsoft JhengHei UI"/>
                <a:ea typeface="Microsoft JhengHei UI"/>
                <a:sym typeface="Arial" panose="020B0604020202020204" pitchFamily="34" charset="0"/>
              </a:rPr>
              <a:t>專利技術</a:t>
            </a:r>
            <a:r>
              <a:rPr lang="en-US" altLang="zh-CN" sz="2800">
                <a:latin typeface="Microsoft JhengHei UI"/>
                <a:ea typeface="Microsoft JhengHei UI"/>
                <a:sym typeface="Arial" panose="020B0604020202020204" pitchFamily="34" charset="0"/>
              </a:rPr>
              <a:t>, </a:t>
            </a:r>
            <a:r>
              <a:rPr lang="zh-CN" altLang="en-US" sz="2800">
                <a:latin typeface="Microsoft JhengHei UI"/>
                <a:ea typeface="Microsoft JhengHei UI"/>
                <a:sym typeface="Arial" panose="020B0604020202020204" pitchFamily="34" charset="0"/>
              </a:rPr>
              <a:t>提供預防</a:t>
            </a:r>
            <a:r>
              <a:rPr lang="en-US" altLang="zh-CN" sz="2800">
                <a:latin typeface="Microsoft JhengHei UI"/>
                <a:ea typeface="Microsoft JhengHei UI"/>
                <a:sym typeface="Arial" panose="020B0604020202020204" pitchFamily="34" charset="0"/>
              </a:rPr>
              <a:t>SSD</a:t>
            </a:r>
            <a:r>
              <a:rPr lang="zh-CN" altLang="en-US" sz="2800">
                <a:latin typeface="Microsoft JhengHei UI"/>
                <a:ea typeface="Microsoft JhengHei UI"/>
                <a:sym typeface="Arial" panose="020B0604020202020204" pitchFamily="34" charset="0"/>
              </a:rPr>
              <a:t>發生同時損害的機制 </a:t>
            </a:r>
            <a:endParaRPr lang="en-US" altLang="zh-TW" sz="2800">
              <a:latin typeface="Microsoft JhengHei UI"/>
              <a:ea typeface="Microsoft JhengHei UI"/>
            </a:endParaRPr>
          </a:p>
        </p:txBody>
      </p:sp>
      <p:grpSp>
        <p:nvGrpSpPr>
          <p:cNvPr id="19" name="群組 18">
            <a:extLst>
              <a:ext uri="{FF2B5EF4-FFF2-40B4-BE49-F238E27FC236}">
                <a16:creationId xmlns:a16="http://schemas.microsoft.com/office/drawing/2014/main" id="{90FF16AC-0A8E-4F4B-A0E4-81330526182A}"/>
              </a:ext>
            </a:extLst>
          </p:cNvPr>
          <p:cNvGrpSpPr/>
          <p:nvPr/>
        </p:nvGrpSpPr>
        <p:grpSpPr>
          <a:xfrm>
            <a:off x="1025086" y="1568680"/>
            <a:ext cx="4079583" cy="1235977"/>
            <a:chOff x="540609" y="1836037"/>
            <a:chExt cx="4079583" cy="1235977"/>
          </a:xfrm>
        </p:grpSpPr>
        <p:pic>
          <p:nvPicPr>
            <p:cNvPr id="40" name="圖片 39">
              <a:extLst>
                <a:ext uri="{FF2B5EF4-FFF2-40B4-BE49-F238E27FC236}">
                  <a16:creationId xmlns:a16="http://schemas.microsoft.com/office/drawing/2014/main" id="{74C11140-6FE6-48C1-B994-B304E6EAAE28}"/>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679964" y="2566981"/>
              <a:ext cx="3940228" cy="505033"/>
            </a:xfrm>
            <a:prstGeom prst="rect">
              <a:avLst/>
            </a:prstGeom>
          </p:spPr>
        </p:pic>
        <p:pic>
          <p:nvPicPr>
            <p:cNvPr id="4" name="圖片 3" descr="一張含有 電腦, 桌, 床 的圖片&#10;&#10;自動產生的描述">
              <a:extLst>
                <a:ext uri="{FF2B5EF4-FFF2-40B4-BE49-F238E27FC236}">
                  <a16:creationId xmlns:a16="http://schemas.microsoft.com/office/drawing/2014/main" id="{39613E56-6C6F-4FA7-97FA-3B7042D4A957}"/>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540609" y="1836037"/>
              <a:ext cx="4067336" cy="1077340"/>
            </a:xfrm>
            <a:prstGeom prst="rect">
              <a:avLst/>
            </a:prstGeom>
          </p:spPr>
        </p:pic>
      </p:grpSp>
      <p:sp>
        <p:nvSpPr>
          <p:cNvPr id="10" name="TextBox 7">
            <a:extLst>
              <a:ext uri="{FF2B5EF4-FFF2-40B4-BE49-F238E27FC236}">
                <a16:creationId xmlns:a16="http://schemas.microsoft.com/office/drawing/2014/main" id="{56D08D42-EA5F-47A4-BCE3-A2680E9FFDBE}"/>
              </a:ext>
            </a:extLst>
          </p:cNvPr>
          <p:cNvSpPr txBox="1"/>
          <p:nvPr/>
        </p:nvSpPr>
        <p:spPr>
          <a:xfrm>
            <a:off x="5454363" y="1494690"/>
            <a:ext cx="3600183" cy="553998"/>
          </a:xfrm>
          <a:prstGeom prst="rect">
            <a:avLst/>
          </a:prstGeom>
          <a:noFill/>
        </p:spPr>
        <p:txBody>
          <a:bodyPr wrap="square" rtlCol="0">
            <a:spAutoFit/>
          </a:bodyPr>
          <a:lstStyle/>
          <a:p>
            <a:r>
              <a:rPr lang="zh-TW" altLang="en-US" sz="1500">
                <a:latin typeface="Arial" panose="020B0604020202020204" pitchFamily="34" charset="0"/>
                <a:ea typeface="微軟正黑體" panose="020B0604030504040204" pitchFamily="34" charset="-120"/>
                <a:sym typeface="Arial" panose="020B0604020202020204" pitchFamily="34" charset="0"/>
              </a:rPr>
              <a:t>對應</a:t>
            </a:r>
            <a:r>
              <a:rPr lang="en-US" altLang="zh-TW" sz="1500">
                <a:latin typeface="Arial" panose="020B0604020202020204" pitchFamily="34" charset="0"/>
                <a:ea typeface="微軟正黑體" panose="020B0604030504040204" pitchFamily="34" charset="-120"/>
                <a:sym typeface="Arial" panose="020B0604020202020204" pitchFamily="34" charset="0"/>
              </a:rPr>
              <a:t>RAID 5 / 6 / 50 / 60 / TP</a:t>
            </a:r>
            <a:r>
              <a:rPr lang="zh-TW" altLang="en-US" sz="1500">
                <a:latin typeface="Arial" panose="020B0604020202020204" pitchFamily="34" charset="0"/>
                <a:ea typeface="微軟正黑體" panose="020B0604030504040204" pitchFamily="34" charset="-120"/>
                <a:sym typeface="Arial" panose="020B0604020202020204" pitchFamily="34" charset="0"/>
              </a:rPr>
              <a:t>這幾種的</a:t>
            </a:r>
            <a:r>
              <a:rPr lang="en-US" altLang="zh-TW" sz="1500">
                <a:latin typeface="Arial" panose="020B0604020202020204" pitchFamily="34" charset="0"/>
                <a:ea typeface="微軟正黑體" panose="020B0604030504040204" pitchFamily="34" charset="-120"/>
                <a:sym typeface="Arial" panose="020B0604020202020204" pitchFamily="34" charset="0"/>
              </a:rPr>
              <a:t>SSD RAID Pool, </a:t>
            </a:r>
            <a:r>
              <a:rPr lang="zh-TW" altLang="en-US" sz="1500">
                <a:latin typeface="Arial" panose="020B0604020202020204" pitchFamily="34" charset="0"/>
                <a:ea typeface="微軟正黑體" panose="020B0604030504040204" pitchFamily="34" charset="-120"/>
                <a:sym typeface="Arial" panose="020B0604020202020204" pitchFamily="34" charset="0"/>
              </a:rPr>
              <a:t>將會預設自動啟用</a:t>
            </a:r>
            <a:r>
              <a:rPr lang="en-US" altLang="zh-TW" sz="1500">
                <a:latin typeface="Arial" panose="020B0604020202020204" pitchFamily="34" charset="0"/>
                <a:ea typeface="微軟正黑體" panose="020B0604030504040204" pitchFamily="34" charset="-120"/>
                <a:sym typeface="Arial" panose="020B0604020202020204" pitchFamily="34" charset="0"/>
              </a:rPr>
              <a:t>.</a:t>
            </a:r>
            <a:endParaRPr lang="zh-TW" altLang="en-US" sz="1500">
              <a:latin typeface="Arial" panose="020B0604020202020204" pitchFamily="34" charset="0"/>
              <a:ea typeface="微軟正黑體" panose="020B0604030504040204" pitchFamily="34" charset="-120"/>
              <a:sym typeface="Arial" panose="020B0604020202020204" pitchFamily="34" charset="0"/>
            </a:endParaRPr>
          </a:p>
        </p:txBody>
      </p:sp>
      <p:grpSp>
        <p:nvGrpSpPr>
          <p:cNvPr id="38" name="群組 37">
            <a:extLst>
              <a:ext uri="{FF2B5EF4-FFF2-40B4-BE49-F238E27FC236}">
                <a16:creationId xmlns:a16="http://schemas.microsoft.com/office/drawing/2014/main" id="{B985C7A4-1B89-45E2-AAD0-E6574A0CD710}"/>
              </a:ext>
            </a:extLst>
          </p:cNvPr>
          <p:cNvGrpSpPr/>
          <p:nvPr/>
        </p:nvGrpSpPr>
        <p:grpSpPr>
          <a:xfrm>
            <a:off x="279310" y="1765680"/>
            <a:ext cx="1072406" cy="962292"/>
            <a:chOff x="131648" y="1813613"/>
            <a:chExt cx="1072406" cy="962292"/>
          </a:xfrm>
        </p:grpSpPr>
        <p:grpSp>
          <p:nvGrpSpPr>
            <p:cNvPr id="21" name="群組 20">
              <a:extLst>
                <a:ext uri="{FF2B5EF4-FFF2-40B4-BE49-F238E27FC236}">
                  <a16:creationId xmlns:a16="http://schemas.microsoft.com/office/drawing/2014/main" id="{5F3D6AE0-1F58-4F21-B7A8-D1188C63F7EF}"/>
                </a:ext>
              </a:extLst>
            </p:cNvPr>
            <p:cNvGrpSpPr/>
            <p:nvPr/>
          </p:nvGrpSpPr>
          <p:grpSpPr>
            <a:xfrm>
              <a:off x="131648" y="1813613"/>
              <a:ext cx="1072406" cy="962292"/>
              <a:chOff x="2369948" y="1461709"/>
              <a:chExt cx="1232742" cy="1106165"/>
            </a:xfrm>
          </p:grpSpPr>
          <p:pic>
            <p:nvPicPr>
              <p:cNvPr id="18" name="圖形 17">
                <a:extLst>
                  <a:ext uri="{FF2B5EF4-FFF2-40B4-BE49-F238E27FC236}">
                    <a16:creationId xmlns:a16="http://schemas.microsoft.com/office/drawing/2014/main" id="{73956904-DDCF-4388-9C48-8D03B38158EA}"/>
                  </a:ext>
                </a:extLst>
              </p:cNvPr>
              <p:cNvPicPr>
                <a:picLocks noChangeAspect="1"/>
              </p:cNvPicPr>
              <p:nvPr/>
            </p:nvPicPr>
            <p:blipFill rotWithShape="1">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rcRect b="-11443"/>
              <a:stretch/>
            </p:blipFill>
            <p:spPr>
              <a:xfrm rot="5400000">
                <a:off x="2433236" y="1398421"/>
                <a:ext cx="1106165" cy="1232742"/>
              </a:xfrm>
              <a:prstGeom prst="rect">
                <a:avLst/>
              </a:prstGeom>
              <a:effectLst>
                <a:outerShdw blurRad="215900" dist="190500" dir="780000" sx="94000" sy="94000" algn="tl" rotWithShape="0">
                  <a:prstClr val="black">
                    <a:alpha val="40000"/>
                  </a:prstClr>
                </a:outerShdw>
              </a:effectLst>
            </p:spPr>
          </p:pic>
          <p:sp>
            <p:nvSpPr>
              <p:cNvPr id="20" name="矩形 19">
                <a:extLst>
                  <a:ext uri="{FF2B5EF4-FFF2-40B4-BE49-F238E27FC236}">
                    <a16:creationId xmlns:a16="http://schemas.microsoft.com/office/drawing/2014/main" id="{3785324E-EE9B-4BA3-BB4C-27B682C5B08C}"/>
                  </a:ext>
                </a:extLst>
              </p:cNvPr>
              <p:cNvSpPr/>
              <p:nvPr/>
            </p:nvSpPr>
            <p:spPr>
              <a:xfrm>
                <a:off x="2507891" y="1659382"/>
                <a:ext cx="1094797" cy="701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200" b="1">
                    <a:solidFill>
                      <a:schemeClr val="bg1"/>
                    </a:solidFill>
                    <a:latin typeface="微軟正黑體" panose="020B0604030504040204" pitchFamily="34" charset="-120"/>
                    <a:ea typeface="微軟正黑體" panose="020B0604030504040204" pitchFamily="34" charset="-120"/>
                  </a:rPr>
                  <a:t>QSAL </a:t>
                </a:r>
                <a:r>
                  <a:rPr kumimoji="1" lang="zh-TW" altLang="en-US" sz="1200" b="1">
                    <a:solidFill>
                      <a:schemeClr val="bg1"/>
                    </a:solidFill>
                    <a:latin typeface="微軟正黑體" panose="020B0604030504040204" pitchFamily="34" charset="-120"/>
                    <a:ea typeface="微軟正黑體" panose="020B0604030504040204" pitchFamily="34" charset="-120"/>
                  </a:rPr>
                  <a:t>專利 </a:t>
                </a:r>
                <a:r>
                  <a:rPr kumimoji="1" lang="zh-TW" altLang="en-US" sz="1200" b="1">
                    <a:solidFill>
                      <a:srgbClr val="FF6600"/>
                    </a:solidFill>
                    <a:latin typeface="微軟正黑體" panose="020B0604030504040204" pitchFamily="34" charset="-120"/>
                    <a:ea typeface="微軟正黑體" panose="020B0604030504040204" pitchFamily="34" charset="-120"/>
                  </a:rPr>
                  <a:t>動態分布</a:t>
                </a:r>
              </a:p>
            </p:txBody>
          </p:sp>
        </p:grpSp>
        <p:pic>
          <p:nvPicPr>
            <p:cNvPr id="33" name="圖形 32">
              <a:extLst>
                <a:ext uri="{FF2B5EF4-FFF2-40B4-BE49-F238E27FC236}">
                  <a16:creationId xmlns:a16="http://schemas.microsoft.com/office/drawing/2014/main" id="{A6F40338-8F51-4218-8159-DA4F563275D0}"/>
                </a:ext>
              </a:extLst>
            </p:cNvPr>
            <p:cNvPicPr>
              <a:picLocks noChangeAspect="1"/>
            </p:cNvPicPr>
            <p:nvPr/>
          </p:nvPicPr>
          <p:blipFill rotWithShape="1">
            <a:blip r:embed="rId10" cstate="print">
              <a:extLst>
                <a:ext uri="{28A0092B-C50C-407E-A947-70E740481C1C}">
                  <a14:useLocalDpi xmlns:a14="http://schemas.microsoft.com/office/drawing/2010/main"/>
                </a:ext>
                <a:ext uri="{96DAC541-7B7A-43D3-8B79-37D633B846F1}">
                  <asvg:svgBlip xmlns:asvg="http://schemas.microsoft.com/office/drawing/2016/SVG/main" r:embed="rId11"/>
                </a:ext>
              </a:extLst>
            </a:blip>
            <a:srcRect b="71080"/>
            <a:stretch/>
          </p:blipFill>
          <p:spPr>
            <a:xfrm>
              <a:off x="279310" y="1878018"/>
              <a:ext cx="876300" cy="123958"/>
            </a:xfrm>
            <a:prstGeom prst="rect">
              <a:avLst/>
            </a:prstGeom>
          </p:spPr>
        </p:pic>
        <p:pic>
          <p:nvPicPr>
            <p:cNvPr id="36" name="圖形 35">
              <a:extLst>
                <a:ext uri="{FF2B5EF4-FFF2-40B4-BE49-F238E27FC236}">
                  <a16:creationId xmlns:a16="http://schemas.microsoft.com/office/drawing/2014/main" id="{5EDBBBE7-3873-4994-B990-77AA340073F1}"/>
                </a:ext>
              </a:extLst>
            </p:cNvPr>
            <p:cNvPicPr>
              <a:picLocks noChangeAspect="1"/>
            </p:cNvPicPr>
            <p:nvPr/>
          </p:nvPicPr>
          <p:blipFill rotWithShape="1">
            <a:blip r:embed="rId10" cstate="print">
              <a:extLst>
                <a:ext uri="{28A0092B-C50C-407E-A947-70E740481C1C}">
                  <a14:useLocalDpi xmlns:a14="http://schemas.microsoft.com/office/drawing/2010/main"/>
                </a:ext>
                <a:ext uri="{96DAC541-7B7A-43D3-8B79-37D633B846F1}">
                  <asvg:svgBlip xmlns:asvg="http://schemas.microsoft.com/office/drawing/2016/SVG/main" r:embed="rId11"/>
                </a:ext>
              </a:extLst>
            </a:blip>
            <a:srcRect b="71080"/>
            <a:stretch/>
          </p:blipFill>
          <p:spPr>
            <a:xfrm>
              <a:off x="279310" y="2610221"/>
              <a:ext cx="876300" cy="123958"/>
            </a:xfrm>
            <a:prstGeom prst="rect">
              <a:avLst/>
            </a:prstGeom>
          </p:spPr>
        </p:pic>
      </p:grpSp>
      <p:pic>
        <p:nvPicPr>
          <p:cNvPr id="8" name="圖形 7">
            <a:extLst>
              <a:ext uri="{FF2B5EF4-FFF2-40B4-BE49-F238E27FC236}">
                <a16:creationId xmlns:a16="http://schemas.microsoft.com/office/drawing/2014/main" id="{836B1107-5FBC-4C47-B810-C71F8E511379}"/>
              </a:ext>
            </a:extLst>
          </p:cNvPr>
          <p:cNvPicPr>
            <a:picLocks noChangeAspect="1"/>
          </p:cNvPicPr>
          <p:nvPr/>
        </p:nvPicPr>
        <p:blipFill>
          <a:blip r:embed="rId12" cstate="print">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279310" y="3009682"/>
            <a:ext cx="4813436" cy="1868964"/>
          </a:xfrm>
          <a:prstGeom prst="rect">
            <a:avLst/>
          </a:prstGeom>
        </p:spPr>
      </p:pic>
      <p:pic>
        <p:nvPicPr>
          <p:cNvPr id="9" name="圖形 8">
            <a:extLst>
              <a:ext uri="{FF2B5EF4-FFF2-40B4-BE49-F238E27FC236}">
                <a16:creationId xmlns:a16="http://schemas.microsoft.com/office/drawing/2014/main" id="{370EC346-803D-481A-AFAE-3333A16664B7}"/>
              </a:ext>
            </a:extLst>
          </p:cNvPr>
          <p:cNvPicPr>
            <a:picLocks noChangeAspect="1"/>
          </p:cNvPicPr>
          <p:nvPr/>
        </p:nvPicPr>
        <p:blipFill>
          <a:blip r:embed="rId14" cstate="print">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5427407" y="2235623"/>
            <a:ext cx="3315609" cy="2643023"/>
          </a:xfrm>
          <a:prstGeom prst="rect">
            <a:avLst/>
          </a:prstGeom>
        </p:spPr>
      </p:pic>
      <p:sp>
        <p:nvSpPr>
          <p:cNvPr id="6" name="文字方塊 5">
            <a:extLst>
              <a:ext uri="{FF2B5EF4-FFF2-40B4-BE49-F238E27FC236}">
                <a16:creationId xmlns:a16="http://schemas.microsoft.com/office/drawing/2014/main" id="{58025A6E-3CCC-47BC-A02B-AF29AA24BDFE}"/>
              </a:ext>
            </a:extLst>
          </p:cNvPr>
          <p:cNvSpPr txBox="1"/>
          <p:nvPr/>
        </p:nvSpPr>
        <p:spPr>
          <a:xfrm>
            <a:off x="7327164" y="987499"/>
            <a:ext cx="18593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100" b="1">
                <a:solidFill>
                  <a:srgbClr val="FF0000"/>
                </a:solidFill>
                <a:latin typeface="Microsoft JhengHei UI"/>
                <a:ea typeface="新細明體"/>
              </a:rPr>
              <a:t>(預計於2020 Q4支援)</a:t>
            </a:r>
            <a:r>
              <a:rPr lang="zh-TW" sz="1100">
                <a:solidFill>
                  <a:srgbClr val="FF0000"/>
                </a:solidFill>
                <a:latin typeface="Microsoft JhengHei UI"/>
                <a:ea typeface="Microsoft JhengHei UI"/>
              </a:rPr>
              <a:t>​</a:t>
            </a:r>
            <a:endParaRPr lang="zh-TW" altLang="en-US" sz="1100">
              <a:solidFill>
                <a:srgbClr val="FF0000"/>
              </a:solidFill>
            </a:endParaRPr>
          </a:p>
        </p:txBody>
      </p:sp>
    </p:spTree>
    <p:extLst>
      <p:ext uri="{BB962C8B-B14F-4D97-AF65-F5344CB8AC3E}">
        <p14:creationId xmlns:p14="http://schemas.microsoft.com/office/powerpoint/2010/main" val="31921350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群組 22">
            <a:extLst>
              <a:ext uri="{FF2B5EF4-FFF2-40B4-BE49-F238E27FC236}">
                <a16:creationId xmlns:a16="http://schemas.microsoft.com/office/drawing/2014/main" id="{89E7DAA1-478B-44B3-832A-5A2B0B884AE3}"/>
              </a:ext>
            </a:extLst>
          </p:cNvPr>
          <p:cNvGrpSpPr/>
          <p:nvPr/>
        </p:nvGrpSpPr>
        <p:grpSpPr>
          <a:xfrm>
            <a:off x="173796" y="3163226"/>
            <a:ext cx="3638661" cy="1652123"/>
            <a:chOff x="5281398" y="2130931"/>
            <a:chExt cx="5815446" cy="1873802"/>
          </a:xfrm>
        </p:grpSpPr>
        <p:sp>
          <p:nvSpPr>
            <p:cNvPr id="24" name="矩形: 圓角 23">
              <a:extLst>
                <a:ext uri="{FF2B5EF4-FFF2-40B4-BE49-F238E27FC236}">
                  <a16:creationId xmlns:a16="http://schemas.microsoft.com/office/drawing/2014/main" id="{A8F8D724-8567-484B-BC40-3F1BDA7AEBB0}"/>
                </a:ext>
              </a:extLst>
            </p:cNvPr>
            <p:cNvSpPr/>
            <p:nvPr/>
          </p:nvSpPr>
          <p:spPr>
            <a:xfrm>
              <a:off x="5281399" y="2130932"/>
              <a:ext cx="5715152" cy="1873801"/>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25" name="圖片 24">
              <a:extLst>
                <a:ext uri="{FF2B5EF4-FFF2-40B4-BE49-F238E27FC236}">
                  <a16:creationId xmlns:a16="http://schemas.microsoft.com/office/drawing/2014/main" id="{F62AD897-5AF6-47E9-9AD4-0C1CD54C00D4}"/>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r="96634"/>
            <a:stretch/>
          </p:blipFill>
          <p:spPr>
            <a:xfrm>
              <a:off x="5281398" y="2130931"/>
              <a:ext cx="200587" cy="1873801"/>
            </a:xfrm>
            <a:prstGeom prst="rect">
              <a:avLst/>
            </a:prstGeom>
            <a:effectLst>
              <a:outerShdw blurRad="50800" dist="38100" dir="2700000" algn="tl" rotWithShape="0">
                <a:prstClr val="black">
                  <a:alpha val="40000"/>
                </a:prstClr>
              </a:outerShdw>
            </a:effectLst>
          </p:spPr>
        </p:pic>
        <p:pic>
          <p:nvPicPr>
            <p:cNvPr id="26" name="圖片 25">
              <a:extLst>
                <a:ext uri="{FF2B5EF4-FFF2-40B4-BE49-F238E27FC236}">
                  <a16:creationId xmlns:a16="http://schemas.microsoft.com/office/drawing/2014/main" id="{ABCA6E5F-8ECC-418A-9E02-D676A1E0AFE3}"/>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r="96634"/>
            <a:stretch/>
          </p:blipFill>
          <p:spPr>
            <a:xfrm flipH="1">
              <a:off x="10896257" y="2130931"/>
              <a:ext cx="200587" cy="1873801"/>
            </a:xfrm>
            <a:prstGeom prst="rect">
              <a:avLst/>
            </a:prstGeom>
            <a:effectLst>
              <a:outerShdw blurRad="50800" dist="38100" dir="2700000" algn="tl" rotWithShape="0">
                <a:prstClr val="black">
                  <a:alpha val="40000"/>
                </a:prstClr>
              </a:outerShdw>
            </a:effectLst>
          </p:spPr>
        </p:pic>
      </p:grpSp>
      <p:grpSp>
        <p:nvGrpSpPr>
          <p:cNvPr id="12" name="群組 11">
            <a:extLst>
              <a:ext uri="{FF2B5EF4-FFF2-40B4-BE49-F238E27FC236}">
                <a16:creationId xmlns:a16="http://schemas.microsoft.com/office/drawing/2014/main" id="{20F67AF5-CE7E-47F9-A767-7368F42951DB}"/>
              </a:ext>
            </a:extLst>
          </p:cNvPr>
          <p:cNvGrpSpPr/>
          <p:nvPr/>
        </p:nvGrpSpPr>
        <p:grpSpPr>
          <a:xfrm>
            <a:off x="173796" y="1408760"/>
            <a:ext cx="3638661" cy="1490609"/>
            <a:chOff x="5281398" y="2130931"/>
            <a:chExt cx="5815446" cy="1873802"/>
          </a:xfrm>
        </p:grpSpPr>
        <p:sp>
          <p:nvSpPr>
            <p:cNvPr id="13" name="矩形: 圓角 12">
              <a:extLst>
                <a:ext uri="{FF2B5EF4-FFF2-40B4-BE49-F238E27FC236}">
                  <a16:creationId xmlns:a16="http://schemas.microsoft.com/office/drawing/2014/main" id="{E4D9BED3-EEAC-4208-B91E-851580286CE0}"/>
                </a:ext>
              </a:extLst>
            </p:cNvPr>
            <p:cNvSpPr/>
            <p:nvPr/>
          </p:nvSpPr>
          <p:spPr>
            <a:xfrm>
              <a:off x="5281399" y="2130932"/>
              <a:ext cx="5715152" cy="1873801"/>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14" name="圖片 13">
              <a:extLst>
                <a:ext uri="{FF2B5EF4-FFF2-40B4-BE49-F238E27FC236}">
                  <a16:creationId xmlns:a16="http://schemas.microsoft.com/office/drawing/2014/main" id="{EABDD46D-AFD8-4544-9091-876572E2B66B}"/>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r="96634"/>
            <a:stretch/>
          </p:blipFill>
          <p:spPr>
            <a:xfrm>
              <a:off x="5281398" y="2130931"/>
              <a:ext cx="200587" cy="1873801"/>
            </a:xfrm>
            <a:prstGeom prst="rect">
              <a:avLst/>
            </a:prstGeom>
            <a:effectLst>
              <a:outerShdw blurRad="50800" dist="38100" dir="2700000" algn="tl" rotWithShape="0">
                <a:prstClr val="black">
                  <a:alpha val="40000"/>
                </a:prstClr>
              </a:outerShdw>
            </a:effectLst>
          </p:spPr>
        </p:pic>
        <p:pic>
          <p:nvPicPr>
            <p:cNvPr id="15" name="圖片 14">
              <a:extLst>
                <a:ext uri="{FF2B5EF4-FFF2-40B4-BE49-F238E27FC236}">
                  <a16:creationId xmlns:a16="http://schemas.microsoft.com/office/drawing/2014/main" id="{FCF409B0-923F-4302-B5BD-FD45BE279DA0}"/>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r="96634"/>
            <a:stretch/>
          </p:blipFill>
          <p:spPr>
            <a:xfrm flipH="1">
              <a:off x="10896257" y="2130931"/>
              <a:ext cx="200587" cy="1873801"/>
            </a:xfrm>
            <a:prstGeom prst="rect">
              <a:avLst/>
            </a:prstGeom>
            <a:effectLst>
              <a:outerShdw blurRad="50800" dist="38100" dir="2700000" algn="tl" rotWithShape="0">
                <a:prstClr val="black">
                  <a:alpha val="40000"/>
                </a:prstClr>
              </a:outerShdw>
            </a:effectLst>
          </p:spPr>
        </p:pic>
      </p:grpSp>
      <p:pic>
        <p:nvPicPr>
          <p:cNvPr id="3" name="Picture 6" descr="A screenshot of a cell phone&#10;&#10;Description generated with very high confidence">
            <a:extLst>
              <a:ext uri="{FF2B5EF4-FFF2-40B4-BE49-F238E27FC236}">
                <a16:creationId xmlns:a16="http://schemas.microsoft.com/office/drawing/2014/main" id="{E1E54314-FE11-40BD-886A-ACCEDB15A8D3}"/>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142876" y="1680773"/>
            <a:ext cx="4755392" cy="2390323"/>
          </a:xfrm>
          <a:prstGeom prst="rect">
            <a:avLst/>
          </a:prstGeom>
          <a:effectLst>
            <a:reflection blurRad="6350" stA="50000" endA="300" endPos="38500" dist="50800" dir="5400000" sy="-100000" algn="bl" rotWithShape="0"/>
          </a:effectLst>
        </p:spPr>
      </p:pic>
      <p:sp>
        <p:nvSpPr>
          <p:cNvPr id="2" name="標題 1">
            <a:extLst>
              <a:ext uri="{FF2B5EF4-FFF2-40B4-BE49-F238E27FC236}">
                <a16:creationId xmlns:a16="http://schemas.microsoft.com/office/drawing/2014/main" id="{FC58E303-7BB5-44F0-8C54-AE406F37FEB4}"/>
              </a:ext>
            </a:extLst>
          </p:cNvPr>
          <p:cNvSpPr>
            <a:spLocks noGrp="1"/>
          </p:cNvSpPr>
          <p:nvPr>
            <p:ph type="title"/>
          </p:nvPr>
        </p:nvSpPr>
        <p:spPr/>
        <p:txBody>
          <a:bodyPr>
            <a:normAutofit/>
          </a:bodyPr>
          <a:lstStyle/>
          <a:p>
            <a:r>
              <a:rPr lang="en-US" altLang="zh-TW" b="1" err="1">
                <a:cs typeface="Microsoft JhengHei"/>
                <a:sym typeface="Arial" panose="020B0604020202020204" pitchFamily="34" charset="0"/>
              </a:rPr>
              <a:t>專用的</a:t>
            </a:r>
            <a:r>
              <a:rPr lang="en-US" altLang="zh-TW" err="1">
                <a:cs typeface="Microsoft JhengHei"/>
                <a:sym typeface="Arial" panose="020B0604020202020204" pitchFamily="34" charset="0"/>
              </a:rPr>
              <a:t>WORM</a:t>
            </a:r>
            <a:r>
              <a:rPr lang="en-US" altLang="zh-TW" b="1">
                <a:cs typeface="Microsoft JhengHei"/>
                <a:sym typeface="Arial" panose="020B0604020202020204" pitchFamily="34" charset="0"/>
              </a:rPr>
              <a:t> </a:t>
            </a:r>
            <a:r>
              <a:rPr lang="en-US" b="1">
                <a:cs typeface="Microsoft JhengHei"/>
                <a:sym typeface="Arial" panose="020B0604020202020204" pitchFamily="34" charset="0"/>
              </a:rPr>
              <a:t>(</a:t>
            </a:r>
            <a:r>
              <a:rPr lang="zh-TW" altLang="en-US" b="1">
                <a:cs typeface="Microsoft JhengHei"/>
                <a:sym typeface="Arial" panose="020B0604020202020204" pitchFamily="34" charset="0"/>
              </a:rPr>
              <a:t>一寫多讀</a:t>
            </a:r>
            <a:r>
              <a:rPr lang="en-US" b="1">
                <a:cs typeface="Microsoft JhengHei"/>
                <a:sym typeface="Arial" panose="020B0604020202020204" pitchFamily="34" charset="0"/>
              </a:rPr>
              <a:t>) </a:t>
            </a:r>
            <a:r>
              <a:rPr lang="zh-TW" altLang="en-US" b="1">
                <a:cs typeface="Microsoft JhengHei"/>
                <a:sym typeface="Arial" panose="020B0604020202020204" pitchFamily="34" charset="0"/>
              </a:rPr>
              <a:t>功能</a:t>
            </a:r>
            <a:endParaRPr lang="en-US" b="1">
              <a:cs typeface="Microsoft JhengHei"/>
              <a:sym typeface="Arial" panose="020B0604020202020204" pitchFamily="34" charset="0"/>
            </a:endParaRPr>
          </a:p>
        </p:txBody>
      </p:sp>
      <p:sp>
        <p:nvSpPr>
          <p:cNvPr id="7" name="Google Shape;667;p35">
            <a:extLst>
              <a:ext uri="{FF2B5EF4-FFF2-40B4-BE49-F238E27FC236}">
                <a16:creationId xmlns:a16="http://schemas.microsoft.com/office/drawing/2014/main" id="{5AA2827C-1F55-4F33-A765-E4E184985074}"/>
              </a:ext>
            </a:extLst>
          </p:cNvPr>
          <p:cNvSpPr txBox="1"/>
          <p:nvPr/>
        </p:nvSpPr>
        <p:spPr>
          <a:xfrm>
            <a:off x="416189" y="1466045"/>
            <a:ext cx="3056549" cy="1490609"/>
          </a:xfrm>
          <a:prstGeom prst="rect">
            <a:avLst/>
          </a:prstGeom>
          <a:noFill/>
          <a:ln>
            <a:noFill/>
          </a:ln>
        </p:spPr>
        <p:txBody>
          <a:bodyPr spcFirstLastPara="1" wrap="square" lIns="34256" tIns="34256" rIns="34256" bIns="34256" anchor="t" anchorCtr="0">
            <a:noAutofit/>
          </a:bodyPr>
          <a:lstStyle/>
          <a:p>
            <a:pPr>
              <a:lnSpc>
                <a:spcPts val="2400"/>
              </a:lnSpc>
              <a:buClr>
                <a:srgbClr val="F2F2F2"/>
              </a:buClr>
              <a:buSzPts val="2400"/>
            </a:pPr>
            <a:r>
              <a:rPr 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WORM</a:t>
            </a:r>
            <a:r>
              <a:rPr lang="en-US" altLang="zh-TW" sz="1200">
                <a:latin typeface="微軟正黑體" panose="020B0604030504040204" pitchFamily="34" charset="-120"/>
                <a:ea typeface="微軟正黑體" panose="020B0604030504040204" pitchFamily="34" charset="-120"/>
                <a:cs typeface="Microsoft JhengHei"/>
                <a:sym typeface="Arial" panose="020B0604020202020204" pitchFamily="34" charset="0"/>
              </a:rPr>
              <a:t> </a:t>
            </a:r>
            <a:r>
              <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適用於特殊機關應用</a:t>
            </a:r>
            <a:r>
              <a:rPr lang="en-US" altLang="zh-TW" sz="1200">
                <a:latin typeface="微軟正黑體" panose="020B0604030504040204" pitchFamily="34" charset="-120"/>
                <a:ea typeface="微軟正黑體" panose="020B0604030504040204" pitchFamily="34" charset="-120"/>
                <a:cs typeface="Microsoft JhengHei"/>
                <a:sym typeface="Arial" panose="020B0604020202020204" pitchFamily="34" charset="0"/>
              </a:rPr>
              <a:t>, </a:t>
            </a:r>
            <a:r>
              <a:rPr 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用</a:t>
            </a:r>
            <a:r>
              <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於</a:t>
            </a:r>
            <a:r>
              <a:rPr lang="en-US" sz="1200" err="1">
                <a:latin typeface="微軟正黑體" panose="020B0604030504040204" pitchFamily="34" charset="-120"/>
                <a:ea typeface="微軟正黑體" panose="020B0604030504040204" pitchFamily="34" charset="-120"/>
                <a:cs typeface="Microsoft JhengHei"/>
                <a:sym typeface="Arial" panose="020B0604020202020204" pitchFamily="34" charset="0"/>
              </a:rPr>
              <a:t>避免修改已保存</a:t>
            </a:r>
            <a:r>
              <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資料的需求</a:t>
            </a:r>
            <a:r>
              <a:rPr 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 </a:t>
            </a:r>
            <a:r>
              <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啟用此功能後</a:t>
            </a:r>
            <a:r>
              <a:rPr 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，共</a:t>
            </a:r>
            <a:r>
              <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用資料夾</a:t>
            </a:r>
            <a:r>
              <a:rPr 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的</a:t>
            </a:r>
            <a:r>
              <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數據只允許寫入並讀取</a:t>
            </a:r>
            <a:r>
              <a:rPr lang="en-US" altLang="zh-TW" sz="1200">
                <a:latin typeface="微軟正黑體" panose="020B0604030504040204" pitchFamily="34" charset="-120"/>
                <a:ea typeface="微軟正黑體" panose="020B0604030504040204" pitchFamily="34" charset="-120"/>
                <a:cs typeface="Microsoft JhengHei"/>
                <a:sym typeface="Arial" panose="020B0604020202020204" pitchFamily="34" charset="0"/>
              </a:rPr>
              <a:t>, </a:t>
            </a:r>
            <a:r>
              <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使用者不能再進行修改或刪除</a:t>
            </a:r>
            <a:r>
              <a:rPr 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，以</a:t>
            </a:r>
            <a:r>
              <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確保資料的唯一性</a:t>
            </a:r>
            <a:r>
              <a:rPr lang="en-US" altLang="zh-TW" sz="1200">
                <a:latin typeface="微軟正黑體" panose="020B0604030504040204" pitchFamily="34" charset="-120"/>
                <a:ea typeface="微軟正黑體" panose="020B0604030504040204" pitchFamily="34" charset="-120"/>
                <a:cs typeface="Microsoft JhengHei"/>
                <a:sym typeface="Arial" panose="020B0604020202020204" pitchFamily="34" charset="0"/>
              </a:rPr>
              <a:t>。</a:t>
            </a:r>
            <a:endParaRPr 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endParaRPr>
          </a:p>
        </p:txBody>
      </p:sp>
      <p:sp>
        <p:nvSpPr>
          <p:cNvPr id="11" name="Google Shape;667;p35">
            <a:extLst>
              <a:ext uri="{FF2B5EF4-FFF2-40B4-BE49-F238E27FC236}">
                <a16:creationId xmlns:a16="http://schemas.microsoft.com/office/drawing/2014/main" id="{DB0EAA20-1B31-4882-9140-C4BD9E4BA8CF}"/>
              </a:ext>
            </a:extLst>
          </p:cNvPr>
          <p:cNvSpPr txBox="1"/>
          <p:nvPr/>
        </p:nvSpPr>
        <p:spPr>
          <a:xfrm>
            <a:off x="412046" y="3978919"/>
            <a:ext cx="3089455" cy="578893"/>
          </a:xfrm>
          <a:prstGeom prst="rect">
            <a:avLst/>
          </a:prstGeom>
          <a:noFill/>
          <a:ln>
            <a:noFill/>
          </a:ln>
        </p:spPr>
        <p:txBody>
          <a:bodyPr spcFirstLastPara="1" wrap="square" lIns="34256" tIns="34256" rIns="34256" bIns="34256" anchor="t" anchorCtr="0">
            <a:noAutofit/>
          </a:bodyPr>
          <a:lstStyle/>
          <a:p>
            <a:pPr marL="19050" lvl="1">
              <a:lnSpc>
                <a:spcPts val="2250"/>
              </a:lnSpc>
              <a:spcBef>
                <a:spcPts val="300"/>
              </a:spcBef>
              <a:buClr>
                <a:srgbClr val="00B0F0"/>
              </a:buClr>
              <a:buSzPct val="70000"/>
            </a:pPr>
            <a:r>
              <a:rPr lang="en-US" sz="1200" b="1">
                <a:solidFill>
                  <a:srgbClr val="EE33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Compliance Mode</a:t>
            </a:r>
            <a:r>
              <a:rPr lang="en-US" altLang="zh-TW" sz="1200" b="1">
                <a:solidFill>
                  <a:srgbClr val="EE33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 </a:t>
            </a:r>
            <a:r>
              <a:rPr lang="en-US" altLang="zh-TW" sz="1200">
                <a:solidFill>
                  <a:srgbClr val="EE33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 </a:t>
            </a:r>
            <a:r>
              <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完全不能刪除資料夾，只能卸載儲存池並刪除後才能移除資料</a:t>
            </a:r>
          </a:p>
        </p:txBody>
      </p:sp>
      <p:sp>
        <p:nvSpPr>
          <p:cNvPr id="4" name="Google Shape;667;p35">
            <a:extLst>
              <a:ext uri="{FF2B5EF4-FFF2-40B4-BE49-F238E27FC236}">
                <a16:creationId xmlns:a16="http://schemas.microsoft.com/office/drawing/2014/main" id="{5B5515BD-17FF-4709-BF44-BABF970A8818}"/>
              </a:ext>
            </a:extLst>
          </p:cNvPr>
          <p:cNvSpPr txBox="1"/>
          <p:nvPr/>
        </p:nvSpPr>
        <p:spPr>
          <a:xfrm>
            <a:off x="422863" y="3179610"/>
            <a:ext cx="3201337" cy="698509"/>
          </a:xfrm>
          <a:prstGeom prst="rect">
            <a:avLst/>
          </a:prstGeom>
          <a:noFill/>
          <a:ln>
            <a:noFill/>
          </a:ln>
        </p:spPr>
        <p:txBody>
          <a:bodyPr spcFirstLastPara="1" wrap="square" lIns="34256" tIns="34256" rIns="34256" bIns="34256" anchor="t" anchorCtr="0">
            <a:noAutofit/>
          </a:bodyPr>
          <a:lstStyle/>
          <a:p>
            <a:pPr marL="19050" lvl="1">
              <a:lnSpc>
                <a:spcPts val="2250"/>
              </a:lnSpc>
              <a:spcBef>
                <a:spcPts val="300"/>
              </a:spcBef>
              <a:buClr>
                <a:srgbClr val="00B0F0"/>
              </a:buClr>
              <a:buSzPct val="70000"/>
            </a:pPr>
            <a:r>
              <a:rPr lang="en-US" sz="1200" b="1">
                <a:solidFill>
                  <a:srgbClr val="EE33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Enterprise Mode </a:t>
            </a:r>
            <a:r>
              <a:rPr lang="en-US" sz="1200">
                <a:solidFill>
                  <a:srgbClr val="EE33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  </a:t>
            </a:r>
            <a:r>
              <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只能透過 </a:t>
            </a:r>
            <a:r>
              <a:rPr lang="en-US" sz="1200" err="1">
                <a:latin typeface="微軟正黑體" panose="020B0604030504040204" pitchFamily="34" charset="-120"/>
                <a:ea typeface="微軟正黑體" panose="020B0604030504040204" pitchFamily="34" charset="-120"/>
                <a:cs typeface="Microsoft JhengHei"/>
                <a:sym typeface="Arial" panose="020B0604020202020204" pitchFamily="34" charset="0"/>
              </a:rPr>
              <a:t>QuTS</a:t>
            </a:r>
            <a:r>
              <a:rPr 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 hero UI 或 SSH</a:t>
            </a:r>
            <a:r>
              <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登入使用Q</a:t>
            </a:r>
            <a:r>
              <a:rPr 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CLI </a:t>
            </a:r>
            <a:r>
              <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rPr>
              <a:t>指令來刪除共享資料夾</a:t>
            </a:r>
          </a:p>
        </p:txBody>
      </p:sp>
      <p:cxnSp>
        <p:nvCxnSpPr>
          <p:cNvPr id="8" name="直線接點 7">
            <a:extLst>
              <a:ext uri="{FF2B5EF4-FFF2-40B4-BE49-F238E27FC236}">
                <a16:creationId xmlns:a16="http://schemas.microsoft.com/office/drawing/2014/main" id="{D853485A-B97A-46F4-852C-DE985D74C802}"/>
              </a:ext>
            </a:extLst>
          </p:cNvPr>
          <p:cNvCxnSpPr>
            <a:cxnSpLocks/>
          </p:cNvCxnSpPr>
          <p:nvPr/>
        </p:nvCxnSpPr>
        <p:spPr>
          <a:xfrm>
            <a:off x="451626" y="3983147"/>
            <a:ext cx="3095361" cy="0"/>
          </a:xfrm>
          <a:prstGeom prst="line">
            <a:avLst/>
          </a:prstGeom>
          <a:ln w="12700">
            <a:gradFill>
              <a:gsLst>
                <a:gs pos="0">
                  <a:srgbClr val="1DBDFF"/>
                </a:gs>
                <a:gs pos="26000">
                  <a:srgbClr val="08FFFF"/>
                </a:gs>
                <a:gs pos="83000">
                  <a:srgbClr val="08FFFF"/>
                </a:gs>
                <a:gs pos="100000">
                  <a:srgbClr val="29C4FF"/>
                </a:gs>
              </a:gsLst>
              <a:lin ang="0" scaled="0"/>
            </a:gradFill>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4291749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85725" y="3235930"/>
            <a:ext cx="8672513" cy="707886"/>
          </a:xfrm>
          <a:prstGeom prst="rect">
            <a:avLst/>
          </a:prstGeom>
        </p:spPr>
        <p:txBody>
          <a:bodyPr wrap="square">
            <a:spAutoFit/>
          </a:bodyPr>
          <a:lstStyle/>
          <a:p>
            <a:pPr algn="ctr"/>
            <a:r>
              <a:rPr lang="zh-TW" altLang="en-US" sz="4000" b="1" spc="600">
                <a:solidFill>
                  <a:schemeClr val="bg1"/>
                </a:solidFill>
                <a:latin typeface="微軟正黑體" panose="020B0604030504040204" pitchFamily="34" charset="-120"/>
                <a:ea typeface="微軟正黑體" panose="020B0604030504040204" pitchFamily="34" charset="-120"/>
              </a:rPr>
              <a:t>數據完整性</a:t>
            </a:r>
          </a:p>
        </p:txBody>
      </p:sp>
    </p:spTree>
    <p:extLst>
      <p:ext uri="{BB962C8B-B14F-4D97-AF65-F5344CB8AC3E}">
        <p14:creationId xmlns:p14="http://schemas.microsoft.com/office/powerpoint/2010/main" val="6078102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A60AB19-9621-4962-88A1-43201EFD33C6}"/>
              </a:ext>
            </a:extLst>
          </p:cNvPr>
          <p:cNvSpPr>
            <a:spLocks noGrp="1"/>
          </p:cNvSpPr>
          <p:nvPr>
            <p:ph type="title"/>
          </p:nvPr>
        </p:nvSpPr>
        <p:spPr/>
        <p:txBody>
          <a:bodyPr>
            <a:normAutofit/>
          </a:bodyPr>
          <a:lstStyle/>
          <a:p>
            <a:r>
              <a:rPr lang="zh-TW" altLang="en-US" sz="3750" b="1"/>
              <a:t>強大的資料自我修復能力</a:t>
            </a:r>
          </a:p>
        </p:txBody>
      </p:sp>
      <p:grpSp>
        <p:nvGrpSpPr>
          <p:cNvPr id="51" name="群組 50">
            <a:extLst>
              <a:ext uri="{FF2B5EF4-FFF2-40B4-BE49-F238E27FC236}">
                <a16:creationId xmlns:a16="http://schemas.microsoft.com/office/drawing/2014/main" id="{E3780EC2-B61C-4B68-818A-6E38E0DD3C3E}"/>
              </a:ext>
            </a:extLst>
          </p:cNvPr>
          <p:cNvGrpSpPr/>
          <p:nvPr/>
        </p:nvGrpSpPr>
        <p:grpSpPr>
          <a:xfrm>
            <a:off x="315138" y="1522303"/>
            <a:ext cx="8385730" cy="3269281"/>
            <a:chOff x="104122" y="1363093"/>
            <a:chExt cx="8794107" cy="3428492"/>
          </a:xfrm>
        </p:grpSpPr>
        <p:sp>
          <p:nvSpPr>
            <p:cNvPr id="50" name="矩形: 圓角 49">
              <a:extLst>
                <a:ext uri="{FF2B5EF4-FFF2-40B4-BE49-F238E27FC236}">
                  <a16:creationId xmlns:a16="http://schemas.microsoft.com/office/drawing/2014/main" id="{05760DAF-C719-49A5-B2A8-485F94380B6D}"/>
                </a:ext>
              </a:extLst>
            </p:cNvPr>
            <p:cNvSpPr/>
            <p:nvPr/>
          </p:nvSpPr>
          <p:spPr>
            <a:xfrm>
              <a:off x="2515862" y="4107766"/>
              <a:ext cx="6270567" cy="683819"/>
            </a:xfrm>
            <a:prstGeom prst="roundRect">
              <a:avLst>
                <a:gd name="adj" fmla="val 2267"/>
              </a:avLst>
            </a:prstGeom>
            <a:gradFill>
              <a:gsLst>
                <a:gs pos="0">
                  <a:srgbClr val="29C4FF"/>
                </a:gs>
                <a:gs pos="100000">
                  <a:srgbClr val="08FFFF"/>
                </a:gs>
              </a:gsLst>
              <a:lin ang="5400000" scaled="1"/>
            </a:gradFill>
            <a:ln>
              <a:gradFill>
                <a:gsLst>
                  <a:gs pos="0">
                    <a:schemeClr val="accent1">
                      <a:lumMod val="5000"/>
                      <a:lumOff val="9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3" name="圖片 2" descr="一張含有 火車, 電腦 的圖片&#10;&#10;自動產生的描述">
              <a:extLst>
                <a:ext uri="{FF2B5EF4-FFF2-40B4-BE49-F238E27FC236}">
                  <a16:creationId xmlns:a16="http://schemas.microsoft.com/office/drawing/2014/main" id="{7A57E5A5-8BED-4303-828B-91870FE688F2}"/>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04122" y="1606449"/>
              <a:ext cx="2314790" cy="3127859"/>
            </a:xfrm>
            <a:prstGeom prst="rect">
              <a:avLst/>
            </a:prstGeom>
          </p:spPr>
        </p:pic>
        <p:sp>
          <p:nvSpPr>
            <p:cNvPr id="4" name="矩形 3">
              <a:extLst>
                <a:ext uri="{FF2B5EF4-FFF2-40B4-BE49-F238E27FC236}">
                  <a16:creationId xmlns:a16="http://schemas.microsoft.com/office/drawing/2014/main" id="{51095877-19BF-45D7-A332-FA3B6B1710FE}"/>
                </a:ext>
              </a:extLst>
            </p:cNvPr>
            <p:cNvSpPr/>
            <p:nvPr/>
          </p:nvSpPr>
          <p:spPr>
            <a:xfrm>
              <a:off x="4505219" y="1363093"/>
              <a:ext cx="2185410" cy="2918069"/>
            </a:xfrm>
            <a:prstGeom prst="rect">
              <a:avLst/>
            </a:prstGeom>
            <a:gradFill>
              <a:gsLst>
                <a:gs pos="40000">
                  <a:srgbClr val="040F4C"/>
                </a:gs>
                <a:gs pos="100000">
                  <a:srgbClr val="020538">
                    <a:alpha val="0"/>
                  </a:srgbClr>
                </a:gs>
              </a:gsLst>
              <a:lin ang="5400000" scaled="1"/>
            </a:gradFill>
            <a:ln w="19050">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5" name="矩形 4">
              <a:extLst>
                <a:ext uri="{FF2B5EF4-FFF2-40B4-BE49-F238E27FC236}">
                  <a16:creationId xmlns:a16="http://schemas.microsoft.com/office/drawing/2014/main" id="{6BC9176F-36CA-4AED-8F11-DCEAF41A6BB7}"/>
                </a:ext>
              </a:extLst>
            </p:cNvPr>
            <p:cNvSpPr/>
            <p:nvPr/>
          </p:nvSpPr>
          <p:spPr>
            <a:xfrm>
              <a:off x="6781830" y="1363093"/>
              <a:ext cx="2116399" cy="2918069"/>
            </a:xfrm>
            <a:prstGeom prst="rect">
              <a:avLst/>
            </a:prstGeom>
            <a:gradFill>
              <a:gsLst>
                <a:gs pos="40000">
                  <a:srgbClr val="040F4C"/>
                </a:gs>
                <a:gs pos="100000">
                  <a:srgbClr val="020538">
                    <a:alpha val="0"/>
                  </a:srgbClr>
                </a:gs>
              </a:gsLst>
              <a:lin ang="5400000" scaled="1"/>
            </a:gradFill>
            <a:ln w="19050">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6" name="矩形 5">
              <a:extLst>
                <a:ext uri="{FF2B5EF4-FFF2-40B4-BE49-F238E27FC236}">
                  <a16:creationId xmlns:a16="http://schemas.microsoft.com/office/drawing/2014/main" id="{060FA6B5-B88B-4A80-9353-6A28BB1460B6}"/>
                </a:ext>
              </a:extLst>
            </p:cNvPr>
            <p:cNvSpPr/>
            <p:nvPr/>
          </p:nvSpPr>
          <p:spPr>
            <a:xfrm>
              <a:off x="2306382" y="1363093"/>
              <a:ext cx="2116399" cy="2918069"/>
            </a:xfrm>
            <a:prstGeom prst="rect">
              <a:avLst/>
            </a:prstGeom>
            <a:gradFill>
              <a:gsLst>
                <a:gs pos="40000">
                  <a:srgbClr val="040F4C"/>
                </a:gs>
                <a:gs pos="100000">
                  <a:srgbClr val="020538">
                    <a:alpha val="0"/>
                  </a:srgbClr>
                </a:gs>
              </a:gsLst>
              <a:lin ang="5400000" scaled="1"/>
            </a:gradFill>
            <a:ln w="19050">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grpSp>
          <p:nvGrpSpPr>
            <p:cNvPr id="9" name="群組 8">
              <a:extLst>
                <a:ext uri="{FF2B5EF4-FFF2-40B4-BE49-F238E27FC236}">
                  <a16:creationId xmlns:a16="http://schemas.microsoft.com/office/drawing/2014/main" id="{1EBC05BC-271A-4C28-B40C-2D802BCD4854}"/>
                </a:ext>
              </a:extLst>
            </p:cNvPr>
            <p:cNvGrpSpPr/>
            <p:nvPr/>
          </p:nvGrpSpPr>
          <p:grpSpPr>
            <a:xfrm>
              <a:off x="7201609" y="2623483"/>
              <a:ext cx="1385451" cy="512990"/>
              <a:chOff x="756833" y="3456247"/>
              <a:chExt cx="1847268" cy="683987"/>
            </a:xfrm>
          </p:grpSpPr>
          <p:cxnSp>
            <p:nvCxnSpPr>
              <p:cNvPr id="47" name="Straight Connector 8">
                <a:extLst>
                  <a:ext uri="{FF2B5EF4-FFF2-40B4-BE49-F238E27FC236}">
                    <a16:creationId xmlns:a16="http://schemas.microsoft.com/office/drawing/2014/main" id="{CDBFBC8D-19B8-4FBE-B7E9-552677B684F6}"/>
                  </a:ext>
                </a:extLst>
              </p:cNvPr>
              <p:cNvCxnSpPr>
                <a:cxnSpLocks/>
              </p:cNvCxnSpPr>
              <p:nvPr/>
            </p:nvCxnSpPr>
            <p:spPr>
              <a:xfrm flipH="1">
                <a:off x="756833" y="3456902"/>
                <a:ext cx="894878" cy="562769"/>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10">
                <a:extLst>
                  <a:ext uri="{FF2B5EF4-FFF2-40B4-BE49-F238E27FC236}">
                    <a16:creationId xmlns:a16="http://schemas.microsoft.com/office/drawing/2014/main" id="{40A0E4D8-292C-4FF5-8865-E826E60D9E41}"/>
                  </a:ext>
                </a:extLst>
              </p:cNvPr>
              <p:cNvCxnSpPr>
                <a:cxnSpLocks/>
              </p:cNvCxnSpPr>
              <p:nvPr/>
            </p:nvCxnSpPr>
            <p:spPr>
              <a:xfrm>
                <a:off x="1668084" y="3456247"/>
                <a:ext cx="936017" cy="683987"/>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grpSp>
        <p:pic>
          <p:nvPicPr>
            <p:cNvPr id="10" name="圖形 9">
              <a:extLst>
                <a:ext uri="{FF2B5EF4-FFF2-40B4-BE49-F238E27FC236}">
                  <a16:creationId xmlns:a16="http://schemas.microsoft.com/office/drawing/2014/main" id="{81D374A7-AE4B-4609-B9B1-06948AAF29DA}"/>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286659" y="3018205"/>
              <a:ext cx="499770" cy="503615"/>
            </a:xfrm>
            <a:prstGeom prst="rect">
              <a:avLst/>
            </a:prstGeom>
          </p:spPr>
        </p:pic>
        <p:pic>
          <p:nvPicPr>
            <p:cNvPr id="11" name="圖形 10">
              <a:extLst>
                <a:ext uri="{FF2B5EF4-FFF2-40B4-BE49-F238E27FC236}">
                  <a16:creationId xmlns:a16="http://schemas.microsoft.com/office/drawing/2014/main" id="{928E2A6F-83FF-49BD-A867-D8C72EC297E9}"/>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7018184" y="3025423"/>
              <a:ext cx="499770" cy="503615"/>
            </a:xfrm>
            <a:prstGeom prst="rect">
              <a:avLst/>
            </a:prstGeom>
          </p:spPr>
        </p:pic>
        <p:sp>
          <p:nvSpPr>
            <p:cNvPr id="12" name="Rectangle 20">
              <a:extLst>
                <a:ext uri="{FF2B5EF4-FFF2-40B4-BE49-F238E27FC236}">
                  <a16:creationId xmlns:a16="http://schemas.microsoft.com/office/drawing/2014/main" id="{C2048C03-4148-4B37-9376-E276DA3B802A}"/>
                </a:ext>
              </a:extLst>
            </p:cNvPr>
            <p:cNvSpPr/>
            <p:nvPr/>
          </p:nvSpPr>
          <p:spPr>
            <a:xfrm>
              <a:off x="8217279" y="3353004"/>
              <a:ext cx="119173" cy="131724"/>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p>
          </p:txBody>
        </p:sp>
        <p:grpSp>
          <p:nvGrpSpPr>
            <p:cNvPr id="13" name="群組 12">
              <a:extLst>
                <a:ext uri="{FF2B5EF4-FFF2-40B4-BE49-F238E27FC236}">
                  <a16:creationId xmlns:a16="http://schemas.microsoft.com/office/drawing/2014/main" id="{86386DEC-2585-436E-A279-38F39D4976A7}"/>
                </a:ext>
              </a:extLst>
            </p:cNvPr>
            <p:cNvGrpSpPr/>
            <p:nvPr/>
          </p:nvGrpSpPr>
          <p:grpSpPr>
            <a:xfrm>
              <a:off x="4608267" y="2630700"/>
              <a:ext cx="1892582" cy="905555"/>
              <a:chOff x="346483" y="3456247"/>
              <a:chExt cx="2523443" cy="1207407"/>
            </a:xfrm>
          </p:grpSpPr>
          <p:grpSp>
            <p:nvGrpSpPr>
              <p:cNvPr id="40" name="群組 39">
                <a:extLst>
                  <a:ext uri="{FF2B5EF4-FFF2-40B4-BE49-F238E27FC236}">
                    <a16:creationId xmlns:a16="http://schemas.microsoft.com/office/drawing/2014/main" id="{4C90A814-2A39-49D0-973B-DBA39AD946DD}"/>
                  </a:ext>
                </a:extLst>
              </p:cNvPr>
              <p:cNvGrpSpPr/>
              <p:nvPr/>
            </p:nvGrpSpPr>
            <p:grpSpPr>
              <a:xfrm>
                <a:off x="756833" y="3456247"/>
                <a:ext cx="1847268" cy="683987"/>
                <a:chOff x="756833" y="3456247"/>
                <a:chExt cx="1847268" cy="683987"/>
              </a:xfrm>
            </p:grpSpPr>
            <p:cxnSp>
              <p:nvCxnSpPr>
                <p:cNvPr id="45" name="Straight Connector 8">
                  <a:extLst>
                    <a:ext uri="{FF2B5EF4-FFF2-40B4-BE49-F238E27FC236}">
                      <a16:creationId xmlns:a16="http://schemas.microsoft.com/office/drawing/2014/main" id="{654C092C-B816-416E-B6DD-A72CD531456F}"/>
                    </a:ext>
                  </a:extLst>
                </p:cNvPr>
                <p:cNvCxnSpPr>
                  <a:cxnSpLocks/>
                </p:cNvCxnSpPr>
                <p:nvPr/>
              </p:nvCxnSpPr>
              <p:spPr>
                <a:xfrm flipH="1">
                  <a:off x="756833" y="3456902"/>
                  <a:ext cx="894878" cy="562769"/>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10">
                  <a:extLst>
                    <a:ext uri="{FF2B5EF4-FFF2-40B4-BE49-F238E27FC236}">
                      <a16:creationId xmlns:a16="http://schemas.microsoft.com/office/drawing/2014/main" id="{43D06D36-2F1E-4316-A934-5119FBE83B62}"/>
                    </a:ext>
                  </a:extLst>
                </p:cNvPr>
                <p:cNvCxnSpPr>
                  <a:cxnSpLocks/>
                </p:cNvCxnSpPr>
                <p:nvPr/>
              </p:nvCxnSpPr>
              <p:spPr>
                <a:xfrm>
                  <a:off x="1668084" y="3456247"/>
                  <a:ext cx="936017" cy="683987"/>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grpSp>
          <p:pic>
            <p:nvPicPr>
              <p:cNvPr id="41" name="圖形 40">
                <a:extLst>
                  <a:ext uri="{FF2B5EF4-FFF2-40B4-BE49-F238E27FC236}">
                    <a16:creationId xmlns:a16="http://schemas.microsoft.com/office/drawing/2014/main" id="{0DE445AB-47E8-4B96-8586-539520DB4444}"/>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203566" y="3982545"/>
                <a:ext cx="666360" cy="671486"/>
              </a:xfrm>
              <a:prstGeom prst="rect">
                <a:avLst/>
              </a:prstGeom>
            </p:spPr>
          </p:pic>
          <p:pic>
            <p:nvPicPr>
              <p:cNvPr id="42" name="圖形 41">
                <a:extLst>
                  <a:ext uri="{FF2B5EF4-FFF2-40B4-BE49-F238E27FC236}">
                    <a16:creationId xmlns:a16="http://schemas.microsoft.com/office/drawing/2014/main" id="{833C938F-379E-4A00-BBA6-5457481D7ED7}"/>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12267" y="3992168"/>
                <a:ext cx="666360" cy="671486"/>
              </a:xfrm>
              <a:prstGeom prst="rect">
                <a:avLst/>
              </a:prstGeom>
            </p:spPr>
          </p:pic>
          <p:sp>
            <p:nvSpPr>
              <p:cNvPr id="43" name="Rectangle 18">
                <a:extLst>
                  <a:ext uri="{FF2B5EF4-FFF2-40B4-BE49-F238E27FC236}">
                    <a16:creationId xmlns:a16="http://schemas.microsoft.com/office/drawing/2014/main" id="{8C855EA8-D374-413F-A7D2-4295A2F0BA49}"/>
                  </a:ext>
                </a:extLst>
              </p:cNvPr>
              <p:cNvSpPr/>
              <p:nvPr/>
            </p:nvSpPr>
            <p:spPr>
              <a:xfrm>
                <a:off x="346483" y="4455144"/>
                <a:ext cx="158897" cy="175632"/>
              </a:xfrm>
              <a:prstGeom prst="rect">
                <a:avLst/>
              </a:prstGeom>
              <a:solidFill>
                <a:srgbClr val="FF0066"/>
              </a:solidFill>
              <a:ln>
                <a:solidFill>
                  <a:srgbClr val="99003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p>
            </p:txBody>
          </p:sp>
          <p:sp>
            <p:nvSpPr>
              <p:cNvPr id="44" name="Rectangle 20">
                <a:extLst>
                  <a:ext uri="{FF2B5EF4-FFF2-40B4-BE49-F238E27FC236}">
                    <a16:creationId xmlns:a16="http://schemas.microsoft.com/office/drawing/2014/main" id="{DA631CD2-C2E0-4DAC-92A4-EA9F9ED86760}"/>
                  </a:ext>
                </a:extLst>
              </p:cNvPr>
              <p:cNvSpPr/>
              <p:nvPr/>
            </p:nvSpPr>
            <p:spPr>
              <a:xfrm>
                <a:off x="2077030" y="4434236"/>
                <a:ext cx="158897" cy="175632"/>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p>
            </p:txBody>
          </p:sp>
        </p:grpSp>
        <p:grpSp>
          <p:nvGrpSpPr>
            <p:cNvPr id="14" name="群組 13">
              <a:extLst>
                <a:ext uri="{FF2B5EF4-FFF2-40B4-BE49-F238E27FC236}">
                  <a16:creationId xmlns:a16="http://schemas.microsoft.com/office/drawing/2014/main" id="{5CA782A3-FA3E-4C92-94B8-68E1AF171CFE}"/>
                </a:ext>
              </a:extLst>
            </p:cNvPr>
            <p:cNvGrpSpPr/>
            <p:nvPr/>
          </p:nvGrpSpPr>
          <p:grpSpPr>
            <a:xfrm>
              <a:off x="2398389" y="2644488"/>
              <a:ext cx="1885718" cy="905555"/>
              <a:chOff x="355636" y="3456247"/>
              <a:chExt cx="2514290" cy="1207407"/>
            </a:xfrm>
          </p:grpSpPr>
          <p:grpSp>
            <p:nvGrpSpPr>
              <p:cNvPr id="33" name="群組 32">
                <a:extLst>
                  <a:ext uri="{FF2B5EF4-FFF2-40B4-BE49-F238E27FC236}">
                    <a16:creationId xmlns:a16="http://schemas.microsoft.com/office/drawing/2014/main" id="{0BF0E64A-B2C2-40C9-AAB4-323DE92AA838}"/>
                  </a:ext>
                </a:extLst>
              </p:cNvPr>
              <p:cNvGrpSpPr/>
              <p:nvPr/>
            </p:nvGrpSpPr>
            <p:grpSpPr>
              <a:xfrm>
                <a:off x="756833" y="3456247"/>
                <a:ext cx="1847268" cy="683987"/>
                <a:chOff x="756833" y="3456247"/>
                <a:chExt cx="1847268" cy="683987"/>
              </a:xfrm>
            </p:grpSpPr>
            <p:cxnSp>
              <p:nvCxnSpPr>
                <p:cNvPr id="38" name="Straight Connector 8">
                  <a:extLst>
                    <a:ext uri="{FF2B5EF4-FFF2-40B4-BE49-F238E27FC236}">
                      <a16:creationId xmlns:a16="http://schemas.microsoft.com/office/drawing/2014/main" id="{AA854068-CB27-4778-9850-BBC6F4A701BB}"/>
                    </a:ext>
                  </a:extLst>
                </p:cNvPr>
                <p:cNvCxnSpPr>
                  <a:cxnSpLocks/>
                </p:cNvCxnSpPr>
                <p:nvPr/>
              </p:nvCxnSpPr>
              <p:spPr>
                <a:xfrm flipH="1">
                  <a:off x="756833" y="3456902"/>
                  <a:ext cx="894878" cy="562769"/>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10">
                  <a:extLst>
                    <a:ext uri="{FF2B5EF4-FFF2-40B4-BE49-F238E27FC236}">
                      <a16:creationId xmlns:a16="http://schemas.microsoft.com/office/drawing/2014/main" id="{97157DA9-D15E-4EFE-9A9B-D90B179B7E15}"/>
                    </a:ext>
                  </a:extLst>
                </p:cNvPr>
                <p:cNvCxnSpPr>
                  <a:cxnSpLocks/>
                </p:cNvCxnSpPr>
                <p:nvPr/>
              </p:nvCxnSpPr>
              <p:spPr>
                <a:xfrm>
                  <a:off x="1668084" y="3456247"/>
                  <a:ext cx="936017" cy="683987"/>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grpSp>
          <p:pic>
            <p:nvPicPr>
              <p:cNvPr id="34" name="圖形 33">
                <a:extLst>
                  <a:ext uri="{FF2B5EF4-FFF2-40B4-BE49-F238E27FC236}">
                    <a16:creationId xmlns:a16="http://schemas.microsoft.com/office/drawing/2014/main" id="{955736E6-8ECB-48F4-A196-43D7AF97380A}"/>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203566" y="3982545"/>
                <a:ext cx="666360" cy="671486"/>
              </a:xfrm>
              <a:prstGeom prst="rect">
                <a:avLst/>
              </a:prstGeom>
            </p:spPr>
          </p:pic>
          <p:pic>
            <p:nvPicPr>
              <p:cNvPr id="35" name="圖形 34">
                <a:extLst>
                  <a:ext uri="{FF2B5EF4-FFF2-40B4-BE49-F238E27FC236}">
                    <a16:creationId xmlns:a16="http://schemas.microsoft.com/office/drawing/2014/main" id="{D921DC05-6451-4C54-993B-BB307387774D}"/>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12267" y="3992168"/>
                <a:ext cx="666360" cy="671486"/>
              </a:xfrm>
              <a:prstGeom prst="rect">
                <a:avLst/>
              </a:prstGeom>
            </p:spPr>
          </p:pic>
          <p:sp>
            <p:nvSpPr>
              <p:cNvPr id="36" name="Rectangle 18">
                <a:extLst>
                  <a:ext uri="{FF2B5EF4-FFF2-40B4-BE49-F238E27FC236}">
                    <a16:creationId xmlns:a16="http://schemas.microsoft.com/office/drawing/2014/main" id="{D75055D2-716A-4E73-B4F0-9C80DA4E3107}"/>
                  </a:ext>
                </a:extLst>
              </p:cNvPr>
              <p:cNvSpPr/>
              <p:nvPr/>
            </p:nvSpPr>
            <p:spPr>
              <a:xfrm>
                <a:off x="355636" y="4455899"/>
                <a:ext cx="158897" cy="175632"/>
              </a:xfrm>
              <a:prstGeom prst="rect">
                <a:avLst/>
              </a:prstGeom>
              <a:solidFill>
                <a:srgbClr val="FF0066"/>
              </a:solidFill>
              <a:ln>
                <a:solidFill>
                  <a:srgbClr val="99003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p>
            </p:txBody>
          </p:sp>
          <p:sp>
            <p:nvSpPr>
              <p:cNvPr id="37" name="Rectangle 20">
                <a:extLst>
                  <a:ext uri="{FF2B5EF4-FFF2-40B4-BE49-F238E27FC236}">
                    <a16:creationId xmlns:a16="http://schemas.microsoft.com/office/drawing/2014/main" id="{B8140258-7DBB-406D-816A-C968EC42EBE3}"/>
                  </a:ext>
                </a:extLst>
              </p:cNvPr>
              <p:cNvSpPr/>
              <p:nvPr/>
            </p:nvSpPr>
            <p:spPr>
              <a:xfrm>
                <a:off x="2086183" y="4434991"/>
                <a:ext cx="158897" cy="175632"/>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p>
            </p:txBody>
          </p:sp>
        </p:grpSp>
        <p:sp>
          <p:nvSpPr>
            <p:cNvPr id="15" name="Rectangle 12">
              <a:extLst>
                <a:ext uri="{FF2B5EF4-FFF2-40B4-BE49-F238E27FC236}">
                  <a16:creationId xmlns:a16="http://schemas.microsoft.com/office/drawing/2014/main" id="{EEA8F8CA-26A5-4F46-8611-FE54A2625C64}"/>
                </a:ext>
              </a:extLst>
            </p:cNvPr>
            <p:cNvSpPr/>
            <p:nvPr/>
          </p:nvSpPr>
          <p:spPr>
            <a:xfrm>
              <a:off x="2624017" y="2289498"/>
              <a:ext cx="1492856" cy="365420"/>
            </a:xfrm>
            <a:prstGeom prst="rect">
              <a:avLst/>
            </a:prstGeom>
            <a:gradFill>
              <a:gsLst>
                <a:gs pos="0">
                  <a:srgbClr val="29BDFF"/>
                </a:gs>
                <a:gs pos="100000">
                  <a:srgbClr val="05FFFF"/>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350">
                  <a:solidFill>
                    <a:schemeClr val="tx1"/>
                  </a:solidFill>
                  <a:latin typeface="Oswald" pitchFamily="2" charset="0"/>
                  <a:cs typeface="Arial" panose="020B0604020202020204" pitchFamily="34" charset="0"/>
                </a:rPr>
                <a:t>ZFS RAID</a:t>
              </a:r>
            </a:p>
          </p:txBody>
        </p:sp>
        <p:sp>
          <p:nvSpPr>
            <p:cNvPr id="16" name="Rectangle 13">
              <a:extLst>
                <a:ext uri="{FF2B5EF4-FFF2-40B4-BE49-F238E27FC236}">
                  <a16:creationId xmlns:a16="http://schemas.microsoft.com/office/drawing/2014/main" id="{B7D8ACF6-6854-4BDF-B90F-EBB083180AE9}"/>
                </a:ext>
              </a:extLst>
            </p:cNvPr>
            <p:cNvSpPr/>
            <p:nvPr/>
          </p:nvSpPr>
          <p:spPr>
            <a:xfrm>
              <a:off x="2624017" y="1606306"/>
              <a:ext cx="1492856" cy="365984"/>
            </a:xfrm>
            <a:prstGeom prst="rect">
              <a:avLst/>
            </a:prstGeom>
            <a:gradFill>
              <a:gsLst>
                <a:gs pos="100000">
                  <a:srgbClr val="F10140"/>
                </a:gs>
                <a:gs pos="0">
                  <a:srgbClr val="E50173"/>
                </a:gs>
              </a:gsLst>
              <a:lin ang="108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350">
                  <a:solidFill>
                    <a:schemeClr val="bg1"/>
                  </a:solidFill>
                  <a:latin typeface="Oswald" pitchFamily="2" charset="0"/>
                  <a:cs typeface="Arial" panose="020B0604020202020204" pitchFamily="34" charset="0"/>
                </a:rPr>
                <a:t>Application</a:t>
              </a:r>
            </a:p>
          </p:txBody>
        </p:sp>
        <p:cxnSp>
          <p:nvCxnSpPr>
            <p:cNvPr id="17" name="Straight Connector 17">
              <a:extLst>
                <a:ext uri="{FF2B5EF4-FFF2-40B4-BE49-F238E27FC236}">
                  <a16:creationId xmlns:a16="http://schemas.microsoft.com/office/drawing/2014/main" id="{9AF3A77F-68F2-4E7A-A502-795448890FDB}"/>
                </a:ext>
              </a:extLst>
            </p:cNvPr>
            <p:cNvCxnSpPr>
              <a:cxnSpLocks/>
              <a:stCxn id="16" idx="2"/>
              <a:endCxn id="15" idx="0"/>
            </p:cNvCxnSpPr>
            <p:nvPr/>
          </p:nvCxnSpPr>
          <p:spPr>
            <a:xfrm>
              <a:off x="3370445" y="1972289"/>
              <a:ext cx="0" cy="317208"/>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8" name="Rectangle 21">
              <a:extLst>
                <a:ext uri="{FF2B5EF4-FFF2-40B4-BE49-F238E27FC236}">
                  <a16:creationId xmlns:a16="http://schemas.microsoft.com/office/drawing/2014/main" id="{B1550217-B3F6-42FE-AE51-14348D2690A0}"/>
                </a:ext>
              </a:extLst>
            </p:cNvPr>
            <p:cNvSpPr/>
            <p:nvPr/>
          </p:nvSpPr>
          <p:spPr>
            <a:xfrm>
              <a:off x="2758389" y="2570563"/>
              <a:ext cx="119173" cy="131724"/>
            </a:xfrm>
            <a:prstGeom prst="rect">
              <a:avLst/>
            </a:prstGeom>
            <a:solidFill>
              <a:srgbClr val="FF0066"/>
            </a:solidFill>
            <a:ln>
              <a:solidFill>
                <a:srgbClr val="99003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p>
          </p:txBody>
        </p:sp>
        <p:pic>
          <p:nvPicPr>
            <p:cNvPr id="19" name="Graphic 33" descr="Warning">
              <a:extLst>
                <a:ext uri="{FF2B5EF4-FFF2-40B4-BE49-F238E27FC236}">
                  <a16:creationId xmlns:a16="http://schemas.microsoft.com/office/drawing/2014/main" id="{ABBAD159-08F4-4F61-AF18-5D63A40155ED}"/>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2310940" y="2615370"/>
              <a:ext cx="446373" cy="446373"/>
            </a:xfrm>
            <a:prstGeom prst="rect">
              <a:avLst/>
            </a:prstGeom>
          </p:spPr>
        </p:pic>
        <p:sp>
          <p:nvSpPr>
            <p:cNvPr id="20" name="Rectangle 25">
              <a:extLst>
                <a:ext uri="{FF2B5EF4-FFF2-40B4-BE49-F238E27FC236}">
                  <a16:creationId xmlns:a16="http://schemas.microsoft.com/office/drawing/2014/main" id="{2ADA8295-886F-4CF5-9F91-169FF2371740}"/>
                </a:ext>
              </a:extLst>
            </p:cNvPr>
            <p:cNvSpPr/>
            <p:nvPr/>
          </p:nvSpPr>
          <p:spPr>
            <a:xfrm>
              <a:off x="4846585" y="2289498"/>
              <a:ext cx="1492856" cy="365420"/>
            </a:xfrm>
            <a:prstGeom prst="rect">
              <a:avLst/>
            </a:prstGeom>
            <a:gradFill>
              <a:gsLst>
                <a:gs pos="0">
                  <a:srgbClr val="29BDFF"/>
                </a:gs>
                <a:gs pos="100000">
                  <a:srgbClr val="05FFFF"/>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350">
                  <a:solidFill>
                    <a:schemeClr val="tx1"/>
                  </a:solidFill>
                  <a:latin typeface="Oswald" pitchFamily="2" charset="0"/>
                  <a:cs typeface="Arial" panose="020B0604020202020204" pitchFamily="34" charset="0"/>
                </a:rPr>
                <a:t>ZFS </a:t>
              </a:r>
              <a:r>
                <a:rPr lang="en-US" altLang="zh-TW" sz="1350">
                  <a:solidFill>
                    <a:schemeClr val="tx1"/>
                  </a:solidFill>
                  <a:latin typeface="Oswald" pitchFamily="2" charset="0"/>
                  <a:cs typeface="Arial" panose="020B0604020202020204" pitchFamily="34" charset="0"/>
                </a:rPr>
                <a:t>RAID</a:t>
              </a:r>
              <a:endParaRPr lang="en-US" sz="1350">
                <a:solidFill>
                  <a:schemeClr val="tx1"/>
                </a:solidFill>
                <a:latin typeface="Oswald" pitchFamily="2" charset="0"/>
                <a:cs typeface="Arial" panose="020B0604020202020204" pitchFamily="34" charset="0"/>
              </a:endParaRPr>
            </a:p>
          </p:txBody>
        </p:sp>
        <p:sp>
          <p:nvSpPr>
            <p:cNvPr id="21" name="Rectangle 26">
              <a:extLst>
                <a:ext uri="{FF2B5EF4-FFF2-40B4-BE49-F238E27FC236}">
                  <a16:creationId xmlns:a16="http://schemas.microsoft.com/office/drawing/2014/main" id="{180530C8-07F8-44CB-9F1E-260AA4E14419}"/>
                </a:ext>
              </a:extLst>
            </p:cNvPr>
            <p:cNvSpPr/>
            <p:nvPr/>
          </p:nvSpPr>
          <p:spPr>
            <a:xfrm>
              <a:off x="4846585" y="1606306"/>
              <a:ext cx="1492856" cy="365984"/>
            </a:xfrm>
            <a:prstGeom prst="rect">
              <a:avLst/>
            </a:prstGeom>
            <a:gradFill>
              <a:gsLst>
                <a:gs pos="100000">
                  <a:srgbClr val="F90142"/>
                </a:gs>
                <a:gs pos="0">
                  <a:srgbClr val="E50173"/>
                </a:gs>
              </a:gsLst>
              <a:lin ang="108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350">
                  <a:solidFill>
                    <a:schemeClr val="bg1"/>
                  </a:solidFill>
                  <a:latin typeface="Oswald" pitchFamily="2" charset="0"/>
                  <a:cs typeface="Arial" panose="020B0604020202020204" pitchFamily="34" charset="0"/>
                </a:rPr>
                <a:t>Application</a:t>
              </a:r>
            </a:p>
          </p:txBody>
        </p:sp>
        <p:cxnSp>
          <p:nvCxnSpPr>
            <p:cNvPr id="22" name="Straight Connector 30">
              <a:extLst>
                <a:ext uri="{FF2B5EF4-FFF2-40B4-BE49-F238E27FC236}">
                  <a16:creationId xmlns:a16="http://schemas.microsoft.com/office/drawing/2014/main" id="{D896B05C-5B69-4F7C-983C-CB270417F66C}"/>
                </a:ext>
              </a:extLst>
            </p:cNvPr>
            <p:cNvCxnSpPr>
              <a:cxnSpLocks/>
              <a:stCxn id="21" idx="2"/>
              <a:endCxn id="20" idx="0"/>
            </p:cNvCxnSpPr>
            <p:nvPr/>
          </p:nvCxnSpPr>
          <p:spPr>
            <a:xfrm>
              <a:off x="5593013" y="1972289"/>
              <a:ext cx="0" cy="317208"/>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23" name="Rectangle 36">
              <a:extLst>
                <a:ext uri="{FF2B5EF4-FFF2-40B4-BE49-F238E27FC236}">
                  <a16:creationId xmlns:a16="http://schemas.microsoft.com/office/drawing/2014/main" id="{301E3C2A-1FA6-4EE4-9122-6D359864C595}"/>
                </a:ext>
              </a:extLst>
            </p:cNvPr>
            <p:cNvSpPr/>
            <p:nvPr/>
          </p:nvSpPr>
          <p:spPr>
            <a:xfrm>
              <a:off x="4999944" y="2570563"/>
              <a:ext cx="119173" cy="131724"/>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p>
          </p:txBody>
        </p:sp>
        <p:cxnSp>
          <p:nvCxnSpPr>
            <p:cNvPr id="24" name="Straight Connector 39">
              <a:extLst>
                <a:ext uri="{FF2B5EF4-FFF2-40B4-BE49-F238E27FC236}">
                  <a16:creationId xmlns:a16="http://schemas.microsoft.com/office/drawing/2014/main" id="{08A417FA-E8BB-47C0-AAFF-7E034D14DF6B}"/>
                </a:ext>
              </a:extLst>
            </p:cNvPr>
            <p:cNvCxnSpPr>
              <a:cxnSpLocks/>
              <a:endCxn id="44" idx="1"/>
            </p:cNvCxnSpPr>
            <p:nvPr/>
          </p:nvCxnSpPr>
          <p:spPr>
            <a:xfrm>
              <a:off x="5149490" y="2731000"/>
              <a:ext cx="756687" cy="699053"/>
            </a:xfrm>
            <a:prstGeom prst="line">
              <a:avLst/>
            </a:prstGeom>
            <a:ln w="22860">
              <a:solidFill>
                <a:srgbClr val="00FF99"/>
              </a:solidFill>
              <a:prstDash val="sysDash"/>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25" name="Rectangle 40">
              <a:extLst>
                <a:ext uri="{FF2B5EF4-FFF2-40B4-BE49-F238E27FC236}">
                  <a16:creationId xmlns:a16="http://schemas.microsoft.com/office/drawing/2014/main" id="{4D10A109-F5A3-4D38-9477-A2CDA886B580}"/>
                </a:ext>
              </a:extLst>
            </p:cNvPr>
            <p:cNvSpPr/>
            <p:nvPr/>
          </p:nvSpPr>
          <p:spPr>
            <a:xfrm>
              <a:off x="7127332" y="2289498"/>
              <a:ext cx="1492856" cy="365420"/>
            </a:xfrm>
            <a:prstGeom prst="rect">
              <a:avLst/>
            </a:prstGeom>
            <a:gradFill>
              <a:gsLst>
                <a:gs pos="0">
                  <a:srgbClr val="29BDFF"/>
                </a:gs>
                <a:gs pos="100000">
                  <a:srgbClr val="05FFFF"/>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350">
                  <a:solidFill>
                    <a:schemeClr val="tx1"/>
                  </a:solidFill>
                  <a:latin typeface="Oswald" pitchFamily="2" charset="0"/>
                  <a:cs typeface="Arial" panose="020B0604020202020204" pitchFamily="34" charset="0"/>
                </a:rPr>
                <a:t>ZFS </a:t>
              </a:r>
              <a:r>
                <a:rPr lang="en-US" altLang="zh-TW" sz="1350">
                  <a:solidFill>
                    <a:schemeClr val="tx1"/>
                  </a:solidFill>
                  <a:latin typeface="Oswald" pitchFamily="2" charset="0"/>
                  <a:cs typeface="Arial" panose="020B0604020202020204" pitchFamily="34" charset="0"/>
                </a:rPr>
                <a:t>RAID</a:t>
              </a:r>
              <a:endParaRPr lang="en-US" sz="1350">
                <a:solidFill>
                  <a:schemeClr val="tx1"/>
                </a:solidFill>
                <a:latin typeface="Oswald" pitchFamily="2" charset="0"/>
                <a:cs typeface="Arial" panose="020B0604020202020204" pitchFamily="34" charset="0"/>
              </a:endParaRPr>
            </a:p>
          </p:txBody>
        </p:sp>
        <p:sp>
          <p:nvSpPr>
            <p:cNvPr id="26" name="Rectangle 41">
              <a:extLst>
                <a:ext uri="{FF2B5EF4-FFF2-40B4-BE49-F238E27FC236}">
                  <a16:creationId xmlns:a16="http://schemas.microsoft.com/office/drawing/2014/main" id="{552D5A88-72E3-44CC-8EB8-DB591EB395C9}"/>
                </a:ext>
              </a:extLst>
            </p:cNvPr>
            <p:cNvSpPr/>
            <p:nvPr/>
          </p:nvSpPr>
          <p:spPr>
            <a:xfrm>
              <a:off x="7127332" y="1606306"/>
              <a:ext cx="1492856" cy="365984"/>
            </a:xfrm>
            <a:prstGeom prst="rect">
              <a:avLst/>
            </a:prstGeom>
            <a:gradFill>
              <a:gsLst>
                <a:gs pos="100000">
                  <a:srgbClr val="ED013F"/>
                </a:gs>
                <a:gs pos="0">
                  <a:srgbClr val="E50173"/>
                </a:gs>
              </a:gsLst>
              <a:lin ang="108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350">
                  <a:solidFill>
                    <a:schemeClr val="bg1"/>
                  </a:solidFill>
                  <a:latin typeface="Oswald" pitchFamily="2" charset="0"/>
                  <a:cs typeface="Arial" panose="020B0604020202020204" pitchFamily="34" charset="0"/>
                </a:rPr>
                <a:t>Application</a:t>
              </a:r>
            </a:p>
          </p:txBody>
        </p:sp>
        <p:cxnSp>
          <p:nvCxnSpPr>
            <p:cNvPr id="27" name="Straight Connector 45">
              <a:extLst>
                <a:ext uri="{FF2B5EF4-FFF2-40B4-BE49-F238E27FC236}">
                  <a16:creationId xmlns:a16="http://schemas.microsoft.com/office/drawing/2014/main" id="{A0BA2A72-B78E-495F-BA40-DF4441F9DA99}"/>
                </a:ext>
              </a:extLst>
            </p:cNvPr>
            <p:cNvCxnSpPr>
              <a:cxnSpLocks/>
              <a:stCxn id="26" idx="2"/>
              <a:endCxn id="25" idx="0"/>
            </p:cNvCxnSpPr>
            <p:nvPr/>
          </p:nvCxnSpPr>
          <p:spPr>
            <a:xfrm>
              <a:off x="7873760" y="1972289"/>
              <a:ext cx="0" cy="317208"/>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28" name="Rectangle 46">
              <a:extLst>
                <a:ext uri="{FF2B5EF4-FFF2-40B4-BE49-F238E27FC236}">
                  <a16:creationId xmlns:a16="http://schemas.microsoft.com/office/drawing/2014/main" id="{E5FA63D9-2DA2-4F37-A643-8771F9604355}"/>
                </a:ext>
              </a:extLst>
            </p:cNvPr>
            <p:cNvSpPr/>
            <p:nvPr/>
          </p:nvSpPr>
          <p:spPr>
            <a:xfrm>
              <a:off x="6922875" y="3369927"/>
              <a:ext cx="119173" cy="131724"/>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p>
          </p:txBody>
        </p:sp>
        <p:cxnSp>
          <p:nvCxnSpPr>
            <p:cNvPr id="29" name="Straight Connector 49">
              <a:extLst>
                <a:ext uri="{FF2B5EF4-FFF2-40B4-BE49-F238E27FC236}">
                  <a16:creationId xmlns:a16="http://schemas.microsoft.com/office/drawing/2014/main" id="{9EEC6DC0-894F-4227-8B04-72B9DD353FA3}"/>
                </a:ext>
              </a:extLst>
            </p:cNvPr>
            <p:cNvCxnSpPr>
              <a:cxnSpLocks/>
              <a:stCxn id="28" idx="0"/>
              <a:endCxn id="32" idx="2"/>
            </p:cNvCxnSpPr>
            <p:nvPr/>
          </p:nvCxnSpPr>
          <p:spPr>
            <a:xfrm flipV="1">
              <a:off x="6982461" y="2710350"/>
              <a:ext cx="320734" cy="659578"/>
            </a:xfrm>
            <a:prstGeom prst="line">
              <a:avLst/>
            </a:prstGeom>
            <a:ln w="22860">
              <a:solidFill>
                <a:srgbClr val="00FF99"/>
              </a:solidFill>
              <a:prstDash val="sysDash"/>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30" name="Rectangle 52">
              <a:extLst>
                <a:ext uri="{FF2B5EF4-FFF2-40B4-BE49-F238E27FC236}">
                  <a16:creationId xmlns:a16="http://schemas.microsoft.com/office/drawing/2014/main" id="{5BBF007A-62F2-4A91-849F-F66B5B9AFA1A}"/>
                </a:ext>
              </a:extLst>
            </p:cNvPr>
            <p:cNvSpPr/>
            <p:nvPr/>
          </p:nvSpPr>
          <p:spPr>
            <a:xfrm>
              <a:off x="7243608" y="1909202"/>
              <a:ext cx="119173" cy="131724"/>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p>
          </p:txBody>
        </p:sp>
        <p:cxnSp>
          <p:nvCxnSpPr>
            <p:cNvPr id="31" name="Straight Connector 53">
              <a:extLst>
                <a:ext uri="{FF2B5EF4-FFF2-40B4-BE49-F238E27FC236}">
                  <a16:creationId xmlns:a16="http://schemas.microsoft.com/office/drawing/2014/main" id="{40F3279F-75D1-491A-A35F-AAC95FA8AD78}"/>
                </a:ext>
              </a:extLst>
            </p:cNvPr>
            <p:cNvCxnSpPr>
              <a:cxnSpLocks/>
              <a:endCxn id="32" idx="0"/>
            </p:cNvCxnSpPr>
            <p:nvPr/>
          </p:nvCxnSpPr>
          <p:spPr>
            <a:xfrm>
              <a:off x="7303194" y="2040926"/>
              <a:ext cx="1" cy="537700"/>
            </a:xfrm>
            <a:prstGeom prst="line">
              <a:avLst/>
            </a:prstGeom>
            <a:ln w="22860">
              <a:solidFill>
                <a:srgbClr val="00FF99"/>
              </a:solidFill>
              <a:prstDash val="sysDash"/>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32" name="Rectangle 52">
              <a:extLst>
                <a:ext uri="{FF2B5EF4-FFF2-40B4-BE49-F238E27FC236}">
                  <a16:creationId xmlns:a16="http://schemas.microsoft.com/office/drawing/2014/main" id="{48939CA5-1421-4CCA-A3EF-D7064DD2FA3D}"/>
                </a:ext>
              </a:extLst>
            </p:cNvPr>
            <p:cNvSpPr/>
            <p:nvPr/>
          </p:nvSpPr>
          <p:spPr>
            <a:xfrm>
              <a:off x="7243608" y="2578625"/>
              <a:ext cx="119173" cy="131724"/>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p>
          </p:txBody>
        </p:sp>
        <p:sp>
          <p:nvSpPr>
            <p:cNvPr id="7" name="TextBox 4">
              <a:extLst>
                <a:ext uri="{FF2B5EF4-FFF2-40B4-BE49-F238E27FC236}">
                  <a16:creationId xmlns:a16="http://schemas.microsoft.com/office/drawing/2014/main" id="{01E79DD0-C6DE-4096-B0BB-3B7A76171CB2}"/>
                </a:ext>
              </a:extLst>
            </p:cNvPr>
            <p:cNvSpPr txBox="1"/>
            <p:nvPr/>
          </p:nvSpPr>
          <p:spPr>
            <a:xfrm>
              <a:off x="2765747" y="4254545"/>
              <a:ext cx="5854440" cy="459941"/>
            </a:xfrm>
            <a:prstGeom prst="rect">
              <a:avLst/>
            </a:prstGeom>
            <a:noFill/>
            <a:effectLst/>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zh-CN" altLang="en-US" sz="2400" b="1" spc="450">
                  <a:latin typeface="Arial"/>
                  <a:ea typeface="微軟正黑體"/>
                  <a:cs typeface="Calibri"/>
                  <a:sym typeface="Arial" panose="020B0604020202020204" pitchFamily="34" charset="0"/>
                </a:rPr>
                <a:t>能避免系統運行中的原始數據損壞</a:t>
              </a:r>
            </a:p>
          </p:txBody>
        </p:sp>
      </p:grpSp>
    </p:spTree>
    <p:extLst>
      <p:ext uri="{BB962C8B-B14F-4D97-AF65-F5344CB8AC3E}">
        <p14:creationId xmlns:p14="http://schemas.microsoft.com/office/powerpoint/2010/main" val="29650006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0" name="群組 59">
            <a:extLst>
              <a:ext uri="{FF2B5EF4-FFF2-40B4-BE49-F238E27FC236}">
                <a16:creationId xmlns:a16="http://schemas.microsoft.com/office/drawing/2014/main" id="{303BF025-C993-4A82-86C4-EC58AC61311E}"/>
              </a:ext>
            </a:extLst>
          </p:cNvPr>
          <p:cNvGrpSpPr/>
          <p:nvPr/>
        </p:nvGrpSpPr>
        <p:grpSpPr>
          <a:xfrm>
            <a:off x="192575" y="3065683"/>
            <a:ext cx="8758850" cy="1795356"/>
            <a:chOff x="133966" y="3069370"/>
            <a:chExt cx="8758850" cy="1795356"/>
          </a:xfrm>
        </p:grpSpPr>
        <p:pic>
          <p:nvPicPr>
            <p:cNvPr id="18" name="圖形 17">
              <a:extLst>
                <a:ext uri="{FF2B5EF4-FFF2-40B4-BE49-F238E27FC236}">
                  <a16:creationId xmlns:a16="http://schemas.microsoft.com/office/drawing/2014/main" id="{BB076557-9AAE-4D9C-A4D7-F9B38CA124E5}"/>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33966" y="3069370"/>
              <a:ext cx="2101800" cy="1795356"/>
            </a:xfrm>
            <a:prstGeom prst="rect">
              <a:avLst/>
            </a:prstGeom>
          </p:spPr>
        </p:pic>
        <p:pic>
          <p:nvPicPr>
            <p:cNvPr id="20" name="圖形 19">
              <a:extLst>
                <a:ext uri="{FF2B5EF4-FFF2-40B4-BE49-F238E27FC236}">
                  <a16:creationId xmlns:a16="http://schemas.microsoft.com/office/drawing/2014/main" id="{F4DBB466-348E-4D48-B155-FE80D09D7709}"/>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352983" y="3069370"/>
              <a:ext cx="2101800" cy="1795356"/>
            </a:xfrm>
            <a:prstGeom prst="rect">
              <a:avLst/>
            </a:prstGeom>
          </p:spPr>
        </p:pic>
        <p:pic>
          <p:nvPicPr>
            <p:cNvPr id="22" name="圖形 21">
              <a:extLst>
                <a:ext uri="{FF2B5EF4-FFF2-40B4-BE49-F238E27FC236}">
                  <a16:creationId xmlns:a16="http://schemas.microsoft.com/office/drawing/2014/main" id="{607EC979-396E-427C-A6B0-AEFBFABCFE75}"/>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572000" y="3069370"/>
              <a:ext cx="2101800" cy="1795356"/>
            </a:xfrm>
            <a:prstGeom prst="rect">
              <a:avLst/>
            </a:prstGeom>
          </p:spPr>
        </p:pic>
        <p:pic>
          <p:nvPicPr>
            <p:cNvPr id="24" name="圖形 23">
              <a:extLst>
                <a:ext uri="{FF2B5EF4-FFF2-40B4-BE49-F238E27FC236}">
                  <a16:creationId xmlns:a16="http://schemas.microsoft.com/office/drawing/2014/main" id="{1408FDA5-3F05-4BE7-88AB-86B4F9F0D82D}"/>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791016" y="3069370"/>
              <a:ext cx="2101800" cy="1795356"/>
            </a:xfrm>
            <a:prstGeom prst="rect">
              <a:avLst/>
            </a:prstGeom>
          </p:spPr>
        </p:pic>
        <p:sp>
          <p:nvSpPr>
            <p:cNvPr id="12" name="文字方塊 11">
              <a:extLst>
                <a:ext uri="{FF2B5EF4-FFF2-40B4-BE49-F238E27FC236}">
                  <a16:creationId xmlns:a16="http://schemas.microsoft.com/office/drawing/2014/main" id="{D9E8A60B-1EC9-4514-A80B-772B10ABC040}"/>
                </a:ext>
              </a:extLst>
            </p:cNvPr>
            <p:cNvSpPr txBox="1"/>
            <p:nvPr/>
          </p:nvSpPr>
          <p:spPr>
            <a:xfrm>
              <a:off x="252925" y="3183668"/>
              <a:ext cx="1921293" cy="279307"/>
            </a:xfrm>
            <a:prstGeom prst="rect">
              <a:avLst/>
            </a:prstGeom>
            <a:noFill/>
          </p:spPr>
          <p:txBody>
            <a:bodyPr wrap="square" rtlCol="0">
              <a:spAutoFit/>
            </a:bodyPr>
            <a:lstStyle/>
            <a:p>
              <a:pPr algn="ctr"/>
              <a:r>
                <a:rPr lang="zh-TW" altLang="en-US" sz="1215" b="1">
                  <a:solidFill>
                    <a:schemeClr val="bg1"/>
                  </a:solidFill>
                  <a:latin typeface="微軟正黑體" panose="020B0604030504040204" pitchFamily="34" charset="-120"/>
                  <a:ea typeface="微軟正黑體" panose="020B0604030504040204" pitchFamily="34" charset="-120"/>
                </a:rPr>
                <a:t>原始</a:t>
              </a:r>
              <a:r>
                <a:rPr lang="en-US" altLang="zh-TW" sz="1215" b="1">
                  <a:solidFill>
                    <a:schemeClr val="bg1"/>
                  </a:solidFill>
                  <a:latin typeface="Arial" panose="020B0604020202020204" pitchFamily="34" charset="0"/>
                  <a:ea typeface="微軟正黑體" panose="020B0604030504040204" pitchFamily="34" charset="-120"/>
                  <a:cs typeface="Arial" panose="020B0604020202020204" pitchFamily="34" charset="0"/>
                </a:rPr>
                <a:t>block</a:t>
              </a:r>
              <a:r>
                <a:rPr lang="zh-TW" altLang="en-US" sz="1215" b="1">
                  <a:solidFill>
                    <a:schemeClr val="bg1"/>
                  </a:solidFill>
                  <a:latin typeface="微軟正黑體" panose="020B0604030504040204" pitchFamily="34" charset="-120"/>
                  <a:ea typeface="微軟正黑體" panose="020B0604030504040204" pitchFamily="34" charset="-120"/>
                </a:rPr>
                <a:t>數據結構</a:t>
              </a:r>
            </a:p>
          </p:txBody>
        </p:sp>
        <p:sp>
          <p:nvSpPr>
            <p:cNvPr id="26" name="文字方塊 25">
              <a:extLst>
                <a:ext uri="{FF2B5EF4-FFF2-40B4-BE49-F238E27FC236}">
                  <a16:creationId xmlns:a16="http://schemas.microsoft.com/office/drawing/2014/main" id="{1C57442B-F28B-4494-A603-0F4B1286CD8C}"/>
                </a:ext>
              </a:extLst>
            </p:cNvPr>
            <p:cNvSpPr txBox="1"/>
            <p:nvPr/>
          </p:nvSpPr>
          <p:spPr>
            <a:xfrm>
              <a:off x="2453771" y="3183668"/>
              <a:ext cx="1921293" cy="279307"/>
            </a:xfrm>
            <a:prstGeom prst="rect">
              <a:avLst/>
            </a:prstGeom>
            <a:noFill/>
          </p:spPr>
          <p:txBody>
            <a:bodyPr wrap="square" rtlCol="0">
              <a:spAutoFit/>
            </a:bodyPr>
            <a:lstStyle/>
            <a:p>
              <a:pPr algn="ctr"/>
              <a:r>
                <a:rPr lang="zh-TW" altLang="en-US" sz="1215" b="1">
                  <a:solidFill>
                    <a:schemeClr val="bg1"/>
                  </a:solidFill>
                  <a:latin typeface="微軟正黑體" panose="020B0604030504040204" pitchFamily="34" charset="-120"/>
                  <a:ea typeface="微軟正黑體" panose="020B0604030504040204" pitchFamily="34" charset="-120"/>
                </a:rPr>
                <a:t>修改資料時</a:t>
              </a:r>
              <a:r>
                <a:rPr lang="zh-TW" altLang="en-US" sz="1215"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215" b="1">
                  <a:solidFill>
                    <a:schemeClr val="bg1"/>
                  </a:solidFill>
                  <a:latin typeface="Arial" panose="020B0604020202020204" pitchFamily="34" charset="0"/>
                  <a:ea typeface="微軟正黑體" panose="020B0604030504040204" pitchFamily="34" charset="-120"/>
                  <a:cs typeface="Arial" panose="020B0604020202020204" pitchFamily="34" charset="0"/>
                </a:rPr>
                <a:t>COW</a:t>
              </a:r>
              <a:r>
                <a:rPr lang="zh-TW" altLang="en-US" sz="1215" b="1">
                  <a:solidFill>
                    <a:schemeClr val="bg1"/>
                  </a:solidFill>
                  <a:latin typeface="微軟正黑體" panose="020B0604030504040204" pitchFamily="34" charset="-120"/>
                  <a:ea typeface="微軟正黑體" panose="020B0604030504040204" pitchFamily="34" charset="-120"/>
                </a:rPr>
                <a:t>新區塊</a:t>
              </a:r>
            </a:p>
          </p:txBody>
        </p:sp>
        <p:sp>
          <p:nvSpPr>
            <p:cNvPr id="57" name="文字方塊 56">
              <a:extLst>
                <a:ext uri="{FF2B5EF4-FFF2-40B4-BE49-F238E27FC236}">
                  <a16:creationId xmlns:a16="http://schemas.microsoft.com/office/drawing/2014/main" id="{645F9A86-0477-4980-BECE-F9AC7A2D5B45}"/>
                </a:ext>
              </a:extLst>
            </p:cNvPr>
            <p:cNvSpPr txBox="1"/>
            <p:nvPr/>
          </p:nvSpPr>
          <p:spPr>
            <a:xfrm>
              <a:off x="4597810" y="3183668"/>
              <a:ext cx="2075989" cy="279307"/>
            </a:xfrm>
            <a:prstGeom prst="rect">
              <a:avLst/>
            </a:prstGeom>
            <a:noFill/>
          </p:spPr>
          <p:txBody>
            <a:bodyPr wrap="square" rtlCol="0">
              <a:spAutoFit/>
            </a:bodyPr>
            <a:lstStyle/>
            <a:p>
              <a:r>
                <a:rPr lang="zh-TW" altLang="en-US" sz="1215" b="1">
                  <a:solidFill>
                    <a:schemeClr val="bg1"/>
                  </a:solidFill>
                  <a:latin typeface="微軟正黑體" panose="020B0604030504040204" pitchFamily="34" charset="-120"/>
                  <a:ea typeface="微軟正黑體" panose="020B0604030504040204" pitchFamily="34" charset="-120"/>
                </a:rPr>
                <a:t>寫入完成後將區塊重新指向</a:t>
              </a:r>
            </a:p>
          </p:txBody>
        </p:sp>
        <p:sp>
          <p:nvSpPr>
            <p:cNvPr id="59" name="文字方塊 58">
              <a:extLst>
                <a:ext uri="{FF2B5EF4-FFF2-40B4-BE49-F238E27FC236}">
                  <a16:creationId xmlns:a16="http://schemas.microsoft.com/office/drawing/2014/main" id="{5269E4AA-F3AD-40A9-8270-B22D0A61ABAF}"/>
                </a:ext>
              </a:extLst>
            </p:cNvPr>
            <p:cNvSpPr txBox="1"/>
            <p:nvPr/>
          </p:nvSpPr>
          <p:spPr>
            <a:xfrm>
              <a:off x="6910768" y="3183668"/>
              <a:ext cx="1921293" cy="279307"/>
            </a:xfrm>
            <a:prstGeom prst="rect">
              <a:avLst/>
            </a:prstGeom>
            <a:noFill/>
          </p:spPr>
          <p:txBody>
            <a:bodyPr wrap="square" rtlCol="0">
              <a:spAutoFit/>
            </a:bodyPr>
            <a:lstStyle/>
            <a:p>
              <a:pPr algn="ctr"/>
              <a:r>
                <a:rPr lang="zh-TW" altLang="en-US" sz="1215" b="1">
                  <a:solidFill>
                    <a:schemeClr val="bg1"/>
                  </a:solidFill>
                  <a:latin typeface="微軟正黑體" panose="020B0604030504040204" pitchFamily="34" charset="-120"/>
                  <a:ea typeface="微軟正黑體" panose="020B0604030504040204" pitchFamily="34" charset="-120"/>
                </a:rPr>
                <a:t>刪除舊</a:t>
              </a:r>
              <a:r>
                <a:rPr lang="en-US" altLang="zh-TW" sz="1215" b="1">
                  <a:solidFill>
                    <a:schemeClr val="bg1"/>
                  </a:solidFill>
                  <a:latin typeface="Arial" panose="020B0604020202020204" pitchFamily="34" charset="0"/>
                  <a:ea typeface="微軟正黑體" panose="020B0604030504040204" pitchFamily="34" charset="-120"/>
                  <a:cs typeface="Arial" panose="020B0604020202020204" pitchFamily="34" charset="0"/>
                </a:rPr>
                <a:t>block</a:t>
              </a:r>
              <a:r>
                <a:rPr lang="zh-TW" altLang="en-US" sz="1215" b="1">
                  <a:solidFill>
                    <a:schemeClr val="bg1"/>
                  </a:solidFill>
                  <a:latin typeface="Arial" panose="020B0604020202020204" pitchFamily="34" charset="0"/>
                  <a:ea typeface="微軟正黑體" panose="020B0604030504040204" pitchFamily="34" charset="-120"/>
                  <a:cs typeface="Arial" panose="020B0604020202020204" pitchFamily="34" charset="0"/>
                </a:rPr>
                <a:t>資料</a:t>
              </a:r>
            </a:p>
          </p:txBody>
        </p:sp>
      </p:grpSp>
      <p:sp>
        <p:nvSpPr>
          <p:cNvPr id="2" name="標題 1">
            <a:extLst>
              <a:ext uri="{FF2B5EF4-FFF2-40B4-BE49-F238E27FC236}">
                <a16:creationId xmlns:a16="http://schemas.microsoft.com/office/drawing/2014/main" id="{8EF85F0D-897B-472B-8FF3-8CBC2692137E}"/>
              </a:ext>
            </a:extLst>
          </p:cNvPr>
          <p:cNvSpPr>
            <a:spLocks noGrp="1"/>
          </p:cNvSpPr>
          <p:nvPr>
            <p:ph type="title"/>
          </p:nvPr>
        </p:nvSpPr>
        <p:spPr/>
        <p:txBody>
          <a:bodyPr>
            <a:normAutofit/>
          </a:bodyPr>
          <a:lstStyle/>
          <a:p>
            <a:pPr>
              <a:lnSpc>
                <a:spcPct val="100000"/>
              </a:lnSpc>
            </a:pPr>
            <a:r>
              <a:rPr lang="en-US" altLang="zh-TW" sz="3400">
                <a:cs typeface="Arial" panose="020B0604020202020204" pitchFamily="34" charset="0"/>
              </a:rPr>
              <a:t>COW (copy on write) </a:t>
            </a:r>
            <a:r>
              <a:rPr lang="zh-TW" altLang="en-US" sz="3400"/>
              <a:t>機制</a:t>
            </a:r>
            <a:br>
              <a:rPr lang="en-US" altLang="zh-TW" sz="3400"/>
            </a:br>
            <a:r>
              <a:rPr lang="zh-TW" altLang="en-US" sz="3400"/>
              <a:t>免除意外斷電時的煩惱問題</a:t>
            </a:r>
          </a:p>
        </p:txBody>
      </p:sp>
      <p:sp>
        <p:nvSpPr>
          <p:cNvPr id="19" name="文字方塊 18">
            <a:extLst>
              <a:ext uri="{FF2B5EF4-FFF2-40B4-BE49-F238E27FC236}">
                <a16:creationId xmlns:a16="http://schemas.microsoft.com/office/drawing/2014/main" id="{D35FE9A8-023B-4E66-9C0A-10BB5AB07D33}"/>
              </a:ext>
            </a:extLst>
          </p:cNvPr>
          <p:cNvSpPr txBox="1"/>
          <p:nvPr/>
        </p:nvSpPr>
        <p:spPr>
          <a:xfrm>
            <a:off x="222584" y="1429178"/>
            <a:ext cx="8698832" cy="1300612"/>
          </a:xfrm>
          <a:prstGeom prst="rect">
            <a:avLst/>
          </a:prstGeom>
          <a:noFill/>
        </p:spPr>
        <p:txBody>
          <a:bodyPr wrap="square" rtlCol="0">
            <a:spAutoFit/>
          </a:bodyPr>
          <a:lstStyle/>
          <a:p>
            <a:pPr marL="203597" indent="-120254">
              <a:lnSpc>
                <a:spcPct val="150000"/>
              </a:lnSpc>
              <a:buClr>
                <a:schemeClr val="tx1"/>
              </a:buClr>
              <a:buSzPct val="90000"/>
              <a:buFont typeface="Arial" panose="020B0604020202020204" pitchFamily="34" charset="0"/>
              <a:buChar char="•"/>
            </a:pPr>
            <a:r>
              <a:rPr lang="en-US" altLang="zh-TW" sz="1350" b="1">
                <a:latin typeface="Arial" panose="020B0604020202020204" pitchFamily="34" charset="0"/>
                <a:ea typeface="微軟正黑體" panose="020B0604030504040204" pitchFamily="34" charset="-120"/>
                <a:cs typeface="Microsoft JhengHei"/>
                <a:sym typeface="Arial" panose="020B0604020202020204" pitchFamily="34" charset="0"/>
              </a:rPr>
              <a:t>ZFS </a:t>
            </a:r>
            <a:r>
              <a:rPr lang="zh-TW"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並不是</a:t>
            </a:r>
            <a:r>
              <a:rPr lang="en-US" altLang="zh-TW" sz="1350" b="1" err="1">
                <a:latin typeface="Arial" panose="020B0604020202020204" pitchFamily="34" charset="0"/>
                <a:ea typeface="微軟正黑體" panose="020B0604030504040204" pitchFamily="34" charset="-120"/>
                <a:cs typeface="Microsoft JhengHei"/>
                <a:sym typeface="Arial" panose="020B0604020202020204" pitchFamily="34" charset="0"/>
              </a:rPr>
              <a:t>使用</a:t>
            </a:r>
            <a:r>
              <a:rPr lang="zh-TW"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傳統的日誌系統來保護中繼資料</a:t>
            </a:r>
            <a:r>
              <a:rPr lang="en-US" altLang="zh-TW" sz="1350" b="1">
                <a:latin typeface="Arial" panose="020B0604020202020204" pitchFamily="34" charset="0"/>
                <a:ea typeface="微軟正黑體" panose="020B0604030504040204" pitchFamily="34" charset="-120"/>
                <a:cs typeface="Microsoft JhengHei"/>
                <a:sym typeface="Arial" panose="020B0604020202020204" pitchFamily="34" charset="0"/>
              </a:rPr>
              <a:t>，</a:t>
            </a:r>
            <a:r>
              <a:rPr lang="zh-TW"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因為它並不需要就地檔案更新</a:t>
            </a:r>
            <a:r>
              <a:rPr lang="en-US" altLang="zh-TW" sz="1350" b="1">
                <a:latin typeface="Arial" panose="020B0604020202020204" pitchFamily="34" charset="0"/>
                <a:ea typeface="微軟正黑體" panose="020B0604030504040204" pitchFamily="34" charset="-120"/>
                <a:cs typeface="Microsoft JhengHei"/>
                <a:sym typeface="Arial" panose="020B0604020202020204" pitchFamily="34" charset="0"/>
              </a:rPr>
              <a:t>.</a:t>
            </a:r>
          </a:p>
          <a:p>
            <a:pPr marL="203597" indent="-120254">
              <a:lnSpc>
                <a:spcPct val="150000"/>
              </a:lnSpc>
              <a:buClr>
                <a:schemeClr val="tx1"/>
              </a:buClr>
              <a:buSzPct val="90000"/>
              <a:buFont typeface="Arial" panose="020B0604020202020204" pitchFamily="34" charset="0"/>
              <a:buChar char="•"/>
            </a:pPr>
            <a:r>
              <a:rPr lang="en-US" altLang="zh-TW" sz="1350" b="1">
                <a:latin typeface="Arial" panose="020B0604020202020204" pitchFamily="34" charset="0"/>
                <a:ea typeface="微軟正黑體" panose="020B0604030504040204" pitchFamily="34" charset="-120"/>
                <a:cs typeface="Microsoft JhengHei"/>
                <a:sym typeface="Arial" panose="020B0604020202020204" pitchFamily="34" charset="0"/>
              </a:rPr>
              <a:t>COW</a:t>
            </a:r>
            <a:r>
              <a:rPr lang="zh-CN"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的機制</a:t>
            </a:r>
            <a:r>
              <a:rPr lang="zh-TW"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在</a:t>
            </a:r>
            <a:r>
              <a:rPr lang="en-US" altLang="zh-TW" sz="1350" b="1">
                <a:latin typeface="Arial" panose="020B0604020202020204" pitchFamily="34" charset="0"/>
                <a:ea typeface="微軟正黑體" panose="020B0604030504040204" pitchFamily="34" charset="-120"/>
                <a:cs typeface="Microsoft JhengHei"/>
                <a:sym typeface="Arial" panose="020B0604020202020204" pitchFamily="34" charset="0"/>
              </a:rPr>
              <a:t>ZFS</a:t>
            </a:r>
            <a:r>
              <a:rPr lang="zh-TW"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上</a:t>
            </a:r>
            <a:r>
              <a:rPr lang="zh-CN"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寫入或</a:t>
            </a:r>
            <a:r>
              <a:rPr lang="zh-TW"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修改數據時，新數據將被寫入不同的空</a:t>
            </a:r>
            <a:r>
              <a:rPr lang="zh-CN"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區</a:t>
            </a:r>
            <a:r>
              <a:rPr lang="zh-TW"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塊，而不是修改舊數據區塊。 </a:t>
            </a:r>
            <a:r>
              <a:rPr lang="zh-CN"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會到</a:t>
            </a:r>
            <a:r>
              <a:rPr lang="zh-TW"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寫入</a:t>
            </a:r>
            <a:r>
              <a:rPr lang="zh-CN"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完全</a:t>
            </a:r>
            <a:r>
              <a:rPr lang="zh-TW"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完成後，</a:t>
            </a:r>
            <a:r>
              <a:rPr lang="en-US" altLang="zh-TW" sz="1350" b="1">
                <a:latin typeface="Arial" panose="020B0604020202020204" pitchFamily="34" charset="0"/>
                <a:ea typeface="微軟正黑體" panose="020B0604030504040204" pitchFamily="34" charset="-120"/>
                <a:cs typeface="Microsoft JhengHei"/>
                <a:sym typeface="Arial" panose="020B0604020202020204" pitchFamily="34" charset="0"/>
              </a:rPr>
              <a:t>ZFS </a:t>
            </a:r>
            <a:r>
              <a:rPr lang="zh-TW"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將</a:t>
            </a:r>
            <a:r>
              <a:rPr lang="en-US" altLang="zh-TW" sz="1350" b="1">
                <a:latin typeface="Arial" panose="020B0604020202020204" pitchFamily="34" charset="0"/>
                <a:ea typeface="微軟正黑體" panose="020B0604030504040204" pitchFamily="34" charset="-120"/>
                <a:cs typeface="Microsoft JhengHei"/>
                <a:sym typeface="Arial" panose="020B0604020202020204" pitchFamily="34" charset="0"/>
              </a:rPr>
              <a:t>metadata</a:t>
            </a:r>
            <a:r>
              <a:rPr lang="zh-TW"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指向新位置，最後才刪除舊區塊來釋放磁碟空間。</a:t>
            </a:r>
            <a:r>
              <a:rPr lang="en-US" altLang="zh-TW" sz="1350" b="1">
                <a:latin typeface="Arial" panose="020B0604020202020204" pitchFamily="34" charset="0"/>
                <a:ea typeface="微軟正黑體" panose="020B0604030504040204" pitchFamily="34" charset="-120"/>
                <a:cs typeface="Microsoft JhengHei"/>
                <a:sym typeface="Arial" panose="020B0604020202020204" pitchFamily="34" charset="0"/>
              </a:rPr>
              <a:t> </a:t>
            </a:r>
            <a:r>
              <a:rPr lang="zh-CN"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過程中即使遇到意外也完全不會影響到既存的原始資料</a:t>
            </a:r>
            <a:r>
              <a:rPr lang="zh-TW" altLang="en-US" sz="1350" b="1">
                <a:latin typeface="Arial" panose="020B0604020202020204" pitchFamily="34" charset="0"/>
                <a:ea typeface="微軟正黑體" panose="020B0604030504040204" pitchFamily="34" charset="-120"/>
                <a:cs typeface="Microsoft JhengHei"/>
                <a:sym typeface="Arial" panose="020B0604020202020204" pitchFamily="34" charset="0"/>
              </a:rPr>
              <a:t>。</a:t>
            </a:r>
            <a:endParaRPr lang="en-US" altLang="zh-TW" sz="1350" b="1">
              <a:latin typeface="Arial" panose="020B0604020202020204" pitchFamily="34" charset="0"/>
              <a:ea typeface="微軟正黑體" panose="020B0604030504040204" pitchFamily="34" charset="-120"/>
              <a:cs typeface="Microsoft JhengHei"/>
              <a:sym typeface="Arial" panose="020B0604020202020204" pitchFamily="34" charset="0"/>
            </a:endParaRPr>
          </a:p>
        </p:txBody>
      </p:sp>
      <p:pic>
        <p:nvPicPr>
          <p:cNvPr id="13" name="圖片 12">
            <a:extLst>
              <a:ext uri="{FF2B5EF4-FFF2-40B4-BE49-F238E27FC236}">
                <a16:creationId xmlns:a16="http://schemas.microsoft.com/office/drawing/2014/main" id="{E0E98B1E-B22D-44FB-879D-027EFDD79556}"/>
              </a:ext>
            </a:extLst>
          </p:cNvPr>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556862" y="3734245"/>
            <a:ext cx="1430639" cy="1055293"/>
          </a:xfrm>
          <a:prstGeom prst="rect">
            <a:avLst/>
          </a:prstGeom>
        </p:spPr>
      </p:pic>
      <p:pic>
        <p:nvPicPr>
          <p:cNvPr id="15" name="圖片 14">
            <a:extLst>
              <a:ext uri="{FF2B5EF4-FFF2-40B4-BE49-F238E27FC236}">
                <a16:creationId xmlns:a16="http://schemas.microsoft.com/office/drawing/2014/main" id="{E9445C2B-E056-4730-A645-6163C7666A8C}"/>
              </a:ext>
            </a:extLst>
          </p:cNvPr>
          <p:cNvPicPr>
            <a:picLocks noChangeAspect="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2761429" y="3734245"/>
            <a:ext cx="1478254" cy="1010523"/>
          </a:xfrm>
          <a:prstGeom prst="rect">
            <a:avLst/>
          </a:prstGeom>
        </p:spPr>
      </p:pic>
      <p:pic>
        <p:nvPicPr>
          <p:cNvPr id="16" name="圖片 15">
            <a:extLst>
              <a:ext uri="{FF2B5EF4-FFF2-40B4-BE49-F238E27FC236}">
                <a16:creationId xmlns:a16="http://schemas.microsoft.com/office/drawing/2014/main" id="{6A1F9F9F-5CBA-4391-9DC0-54EEF386A54A}"/>
              </a:ext>
            </a:extLst>
          </p:cNvPr>
          <p:cNvPicPr>
            <a:picLocks noChangeAspect="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5024530" y="3734245"/>
            <a:ext cx="1401793" cy="1010523"/>
          </a:xfrm>
          <a:prstGeom prst="rect">
            <a:avLst/>
          </a:prstGeom>
        </p:spPr>
      </p:pic>
      <p:pic>
        <p:nvPicPr>
          <p:cNvPr id="17" name="圖片 16">
            <a:extLst>
              <a:ext uri="{FF2B5EF4-FFF2-40B4-BE49-F238E27FC236}">
                <a16:creationId xmlns:a16="http://schemas.microsoft.com/office/drawing/2014/main" id="{4214ACA4-AD6A-4215-A78F-19E29F5F6AF6}"/>
              </a:ext>
            </a:extLst>
          </p:cNvPr>
          <p:cNvPicPr>
            <a:picLocks noChangeAspect="1"/>
          </p:cNvPicPr>
          <p:nvPr/>
        </p:nvPicPr>
        <p:blipFill>
          <a:blip r:embed="rId7"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7175640" y="3775587"/>
            <a:ext cx="1420596" cy="969181"/>
          </a:xfrm>
          <a:prstGeom prst="rect">
            <a:avLst/>
          </a:prstGeom>
        </p:spPr>
      </p:pic>
      <p:pic>
        <p:nvPicPr>
          <p:cNvPr id="3" name="圖形 2">
            <a:extLst>
              <a:ext uri="{FF2B5EF4-FFF2-40B4-BE49-F238E27FC236}">
                <a16:creationId xmlns:a16="http://schemas.microsoft.com/office/drawing/2014/main" id="{D22E0CB8-12F8-4BEC-B6EB-DA741977E7C0}"/>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2235262" y="3862137"/>
            <a:ext cx="440162" cy="596053"/>
          </a:xfrm>
          <a:prstGeom prst="rect">
            <a:avLst/>
          </a:prstGeom>
        </p:spPr>
      </p:pic>
      <p:pic>
        <p:nvPicPr>
          <p:cNvPr id="4" name="圖形 3">
            <a:extLst>
              <a:ext uri="{FF2B5EF4-FFF2-40B4-BE49-F238E27FC236}">
                <a16:creationId xmlns:a16="http://schemas.microsoft.com/office/drawing/2014/main" id="{3E721E48-7120-46B0-8070-1C1627339377}"/>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4452722" y="3862136"/>
            <a:ext cx="440162" cy="596053"/>
          </a:xfrm>
          <a:prstGeom prst="rect">
            <a:avLst/>
          </a:prstGeom>
        </p:spPr>
      </p:pic>
      <p:pic>
        <p:nvPicPr>
          <p:cNvPr id="5" name="圖形 4">
            <a:extLst>
              <a:ext uri="{FF2B5EF4-FFF2-40B4-BE49-F238E27FC236}">
                <a16:creationId xmlns:a16="http://schemas.microsoft.com/office/drawing/2014/main" id="{7A81B40F-93B3-4699-A7BC-E2901FABC89E}"/>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6665371" y="3862135"/>
            <a:ext cx="440162" cy="596053"/>
          </a:xfrm>
          <a:prstGeom prst="rect">
            <a:avLst/>
          </a:prstGeom>
        </p:spPr>
      </p:pic>
    </p:spTree>
    <p:extLst>
      <p:ext uri="{BB962C8B-B14F-4D97-AF65-F5344CB8AC3E}">
        <p14:creationId xmlns:p14="http://schemas.microsoft.com/office/powerpoint/2010/main" val="301494584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235743" y="3227837"/>
            <a:ext cx="8672513" cy="707886"/>
          </a:xfrm>
          <a:prstGeom prst="rect">
            <a:avLst/>
          </a:prstGeom>
        </p:spPr>
        <p:txBody>
          <a:bodyPr wrap="square">
            <a:spAutoFit/>
          </a:bodyPr>
          <a:lstStyle/>
          <a:p>
            <a:pPr algn="ctr"/>
            <a:r>
              <a:rPr lang="zh-TW" altLang="en-US" sz="4000" b="1" spc="600">
                <a:solidFill>
                  <a:schemeClr val="bg1"/>
                </a:solidFill>
                <a:latin typeface="微軟正黑體" panose="020B0604030504040204" pitchFamily="34" charset="-120"/>
                <a:ea typeface="微軟正黑體" panose="020B0604030504040204" pitchFamily="34" charset="-120"/>
              </a:rPr>
              <a:t>災難復原</a:t>
            </a:r>
          </a:p>
        </p:txBody>
      </p:sp>
    </p:spTree>
    <p:extLst>
      <p:ext uri="{BB962C8B-B14F-4D97-AF65-F5344CB8AC3E}">
        <p14:creationId xmlns:p14="http://schemas.microsoft.com/office/powerpoint/2010/main" val="3910896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矩形: 圓角 23">
            <a:extLst>
              <a:ext uri="{FF2B5EF4-FFF2-40B4-BE49-F238E27FC236}">
                <a16:creationId xmlns:a16="http://schemas.microsoft.com/office/drawing/2014/main" id="{9796D354-348B-4824-86B2-A20DE83418D0}"/>
              </a:ext>
            </a:extLst>
          </p:cNvPr>
          <p:cNvSpPr/>
          <p:nvPr/>
        </p:nvSpPr>
        <p:spPr>
          <a:xfrm rot="10800000">
            <a:off x="365023" y="1452112"/>
            <a:ext cx="5490087" cy="3297373"/>
          </a:xfrm>
          <a:prstGeom prst="roundRect">
            <a:avLst>
              <a:gd name="adj" fmla="val 1491"/>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50" name="圖形 49">
            <a:extLst>
              <a:ext uri="{FF2B5EF4-FFF2-40B4-BE49-F238E27FC236}">
                <a16:creationId xmlns:a16="http://schemas.microsoft.com/office/drawing/2014/main" id="{8698050B-BF93-42DA-BCE0-026BD4CFF45B}"/>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45147" y="3782014"/>
            <a:ext cx="3819485" cy="604896"/>
          </a:xfrm>
          <a:prstGeom prst="rect">
            <a:avLst/>
          </a:prstGeom>
        </p:spPr>
      </p:pic>
      <p:sp>
        <p:nvSpPr>
          <p:cNvPr id="2" name="標題 1">
            <a:extLst>
              <a:ext uri="{FF2B5EF4-FFF2-40B4-BE49-F238E27FC236}">
                <a16:creationId xmlns:a16="http://schemas.microsoft.com/office/drawing/2014/main" id="{BB663A84-C7A9-425F-A368-D3B7AE027944}"/>
              </a:ext>
            </a:extLst>
          </p:cNvPr>
          <p:cNvSpPr>
            <a:spLocks noGrp="1"/>
          </p:cNvSpPr>
          <p:nvPr>
            <p:ph type="title"/>
          </p:nvPr>
        </p:nvSpPr>
        <p:spPr/>
        <p:txBody>
          <a:bodyPr>
            <a:normAutofit/>
          </a:bodyPr>
          <a:lstStyle/>
          <a:p>
            <a:pPr>
              <a:lnSpc>
                <a:spcPts val="3825"/>
              </a:lnSpc>
            </a:pPr>
            <a:r>
              <a:rPr lang="zh-TW" altLang="en-US" sz="3400" b="1">
                <a:latin typeface="微軟正黑體"/>
                <a:ea typeface="微軟正黑體"/>
              </a:rPr>
              <a:t>並一次提供三階段的備份方式 </a:t>
            </a:r>
            <a:r>
              <a:rPr lang="en-US" altLang="zh-TW" sz="3400" b="1">
                <a:latin typeface="微軟正黑體"/>
                <a:ea typeface="微軟正黑體"/>
              </a:rPr>
              <a:t>:</a:t>
            </a:r>
            <a:br>
              <a:rPr lang="en-US" altLang="zh-TW" sz="3400" b="1">
                <a:latin typeface="微軟正黑體"/>
                <a:ea typeface="微軟正黑體"/>
              </a:rPr>
            </a:br>
            <a:r>
              <a:rPr lang="zh-TW" altLang="en-US" sz="3400">
                <a:latin typeface="微軟正黑體"/>
                <a:ea typeface="微軟正黑體"/>
              </a:rPr>
              <a:t>給您最齊全的資料備援保護</a:t>
            </a:r>
          </a:p>
        </p:txBody>
      </p:sp>
      <p:pic>
        <p:nvPicPr>
          <p:cNvPr id="23" name="圖形 22">
            <a:extLst>
              <a:ext uri="{FF2B5EF4-FFF2-40B4-BE49-F238E27FC236}">
                <a16:creationId xmlns:a16="http://schemas.microsoft.com/office/drawing/2014/main" id="{7E1D8E04-E548-42DF-984A-F9E5DF5A444F}"/>
              </a:ext>
            </a:extLst>
          </p:cNvPr>
          <p:cNvPicPr>
            <a:picLocks noChangeAspect="1"/>
          </p:cNvPicPr>
          <p:nvPr/>
        </p:nvPicPr>
        <p:blipFill>
          <a:blip r:embed="rId5" cstate="print">
            <a:alphaModFix amt="0"/>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68853" y="4604713"/>
            <a:ext cx="715560" cy="209819"/>
          </a:xfrm>
          <a:prstGeom prst="rect">
            <a:avLst/>
          </a:prstGeom>
        </p:spPr>
      </p:pic>
      <p:grpSp>
        <p:nvGrpSpPr>
          <p:cNvPr id="52" name="群組 51">
            <a:extLst>
              <a:ext uri="{FF2B5EF4-FFF2-40B4-BE49-F238E27FC236}">
                <a16:creationId xmlns:a16="http://schemas.microsoft.com/office/drawing/2014/main" id="{25A060F3-C4BB-4BD0-95E3-3E287772BC5C}"/>
              </a:ext>
            </a:extLst>
          </p:cNvPr>
          <p:cNvGrpSpPr/>
          <p:nvPr/>
        </p:nvGrpSpPr>
        <p:grpSpPr>
          <a:xfrm>
            <a:off x="121445" y="4343522"/>
            <a:ext cx="6054851" cy="936325"/>
            <a:chOff x="121445" y="4343522"/>
            <a:chExt cx="6054851" cy="936325"/>
          </a:xfrm>
        </p:grpSpPr>
        <p:pic>
          <p:nvPicPr>
            <p:cNvPr id="16" name="圖片 15">
              <a:extLst>
                <a:ext uri="{FF2B5EF4-FFF2-40B4-BE49-F238E27FC236}">
                  <a16:creationId xmlns:a16="http://schemas.microsoft.com/office/drawing/2014/main" id="{EE938E0E-6370-406C-B9A9-4583E0AE5D16}"/>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4004588" y="4867905"/>
              <a:ext cx="2132607" cy="380948"/>
            </a:xfrm>
            <a:prstGeom prst="rect">
              <a:avLst/>
            </a:prstGeom>
          </p:spPr>
        </p:pic>
        <p:pic>
          <p:nvPicPr>
            <p:cNvPr id="14" name="圖片 13">
              <a:extLst>
                <a:ext uri="{FF2B5EF4-FFF2-40B4-BE49-F238E27FC236}">
                  <a16:creationId xmlns:a16="http://schemas.microsoft.com/office/drawing/2014/main" id="{D05262E6-2535-4A47-931E-9DDC434985E5}"/>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2125891" y="4841675"/>
              <a:ext cx="2132607" cy="380948"/>
            </a:xfrm>
            <a:prstGeom prst="rect">
              <a:avLst/>
            </a:prstGeom>
          </p:spPr>
        </p:pic>
        <p:pic>
          <p:nvPicPr>
            <p:cNvPr id="13" name="圖片 12">
              <a:extLst>
                <a:ext uri="{FF2B5EF4-FFF2-40B4-BE49-F238E27FC236}">
                  <a16:creationId xmlns:a16="http://schemas.microsoft.com/office/drawing/2014/main" id="{B3E0854C-46B6-4984-B5F7-306D2C4EEADE}"/>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121445" y="4877301"/>
              <a:ext cx="2132607" cy="380948"/>
            </a:xfrm>
            <a:prstGeom prst="rect">
              <a:avLst/>
            </a:prstGeom>
          </p:spPr>
        </p:pic>
        <p:cxnSp>
          <p:nvCxnSpPr>
            <p:cNvPr id="32" name="直線接點 31">
              <a:extLst>
                <a:ext uri="{FF2B5EF4-FFF2-40B4-BE49-F238E27FC236}">
                  <a16:creationId xmlns:a16="http://schemas.microsoft.com/office/drawing/2014/main" id="{564D2196-21F1-4D00-A4FC-1E2D685122D5}"/>
                </a:ext>
              </a:extLst>
            </p:cNvPr>
            <p:cNvCxnSpPr>
              <a:cxnSpLocks/>
            </p:cNvCxnSpPr>
            <p:nvPr/>
          </p:nvCxnSpPr>
          <p:spPr>
            <a:xfrm>
              <a:off x="1639745" y="4867905"/>
              <a:ext cx="3104902" cy="0"/>
            </a:xfrm>
            <a:prstGeom prst="line">
              <a:avLst/>
            </a:prstGeom>
            <a:ln w="25400">
              <a:gradFill>
                <a:gsLst>
                  <a:gs pos="0">
                    <a:srgbClr val="24B8EC"/>
                  </a:gs>
                  <a:gs pos="100000">
                    <a:srgbClr val="29FFFF"/>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12" name="Google Shape;1028;p60">
              <a:extLst>
                <a:ext uri="{FF2B5EF4-FFF2-40B4-BE49-F238E27FC236}">
                  <a16:creationId xmlns:a16="http://schemas.microsoft.com/office/drawing/2014/main" id="{EF8AADA0-EEA5-4491-8B3F-6A8B2C0785DC}"/>
                </a:ext>
              </a:extLst>
            </p:cNvPr>
            <p:cNvPicPr preferRelativeResize="0"/>
            <p:nvPr/>
          </p:nvPicPr>
          <p:blipFill rotWithShape="1">
            <a:blip r:embed="rId8" cstate="print">
              <a:alphaModFix/>
              <a:extLst>
                <a:ext uri="{28A0092B-C50C-407E-A947-70E740481C1C}">
                  <a14:useLocalDpi xmlns:a14="http://schemas.microsoft.com/office/drawing/2010/main"/>
                </a:ext>
              </a:extLst>
            </a:blip>
            <a:srcRect/>
            <a:stretch/>
          </p:blipFill>
          <p:spPr>
            <a:xfrm>
              <a:off x="2461849" y="4343522"/>
              <a:ext cx="1422536" cy="936325"/>
            </a:xfrm>
            <a:prstGeom prst="rect">
              <a:avLst/>
            </a:prstGeom>
            <a:noFill/>
            <a:ln>
              <a:noFill/>
            </a:ln>
            <a:effectLst>
              <a:outerShdw blurRad="101600" dist="38100" dir="2700000" algn="tl" rotWithShape="0">
                <a:prstClr val="black">
                  <a:alpha val="40000"/>
                </a:prstClr>
              </a:outerShdw>
            </a:effectLst>
          </p:spPr>
        </p:pic>
        <p:pic>
          <p:nvPicPr>
            <p:cNvPr id="72" name="圖片 71">
              <a:extLst>
                <a:ext uri="{FF2B5EF4-FFF2-40B4-BE49-F238E27FC236}">
                  <a16:creationId xmlns:a16="http://schemas.microsoft.com/office/drawing/2014/main" id="{0DAF7758-29B0-3845-ADDD-032144EF721C}"/>
                </a:ext>
              </a:extLst>
            </p:cNvPr>
            <p:cNvPicPr>
              <a:picLocks noChangeAspect="1"/>
            </p:cNvPicPr>
            <p:nvPr/>
          </p:nvPicPr>
          <p:blipFill>
            <a:blip r:embed="rId9" cstate="print">
              <a:extLst>
                <a:ext uri="{BEBA8EAE-BF5A-486C-A8C5-ECC9F3942E4B}">
                  <a14:imgProps xmlns:a14="http://schemas.microsoft.com/office/drawing/2010/main">
                    <a14:imgLayer r:embed="rId10">
                      <a14:imgEffect>
                        <a14:backgroundRemoval t="9836" b="89959" l="6803" r="90000">
                          <a14:foregroundMark x1="89426" y1="45492" x2="89426" y2="45492"/>
                          <a14:foregroundMark x1="6803" y1="42008" x2="6803" y2="42008"/>
                        </a14:backgroundRemoval>
                      </a14:imgEffect>
                    </a14:imgLayer>
                  </a14:imgProps>
                </a:ext>
                <a:ext uri="{28A0092B-C50C-407E-A947-70E740481C1C}">
                  <a14:useLocalDpi xmlns:a14="http://schemas.microsoft.com/office/drawing/2010/main"/>
                </a:ext>
              </a:extLst>
            </a:blip>
            <a:stretch>
              <a:fillRect/>
            </a:stretch>
          </p:blipFill>
          <p:spPr>
            <a:xfrm>
              <a:off x="207921" y="4441444"/>
              <a:ext cx="1763054" cy="742691"/>
            </a:xfrm>
            <a:prstGeom prst="rect">
              <a:avLst/>
            </a:prstGeom>
          </p:spPr>
        </p:pic>
        <p:pic>
          <p:nvPicPr>
            <p:cNvPr id="73" name="圖片 72">
              <a:extLst>
                <a:ext uri="{FF2B5EF4-FFF2-40B4-BE49-F238E27FC236}">
                  <a16:creationId xmlns:a16="http://schemas.microsoft.com/office/drawing/2014/main" id="{853A931F-8191-174F-BEB7-36B5B98DEF19}"/>
                </a:ext>
              </a:extLst>
            </p:cNvPr>
            <p:cNvPicPr>
              <a:picLocks noChangeAspect="1"/>
            </p:cNvPicPr>
            <p:nvPr/>
          </p:nvPicPr>
          <p:blipFill>
            <a:blip r:embed="rId9" cstate="print">
              <a:extLst>
                <a:ext uri="{BEBA8EAE-BF5A-486C-A8C5-ECC9F3942E4B}">
                  <a14:imgProps xmlns:a14="http://schemas.microsoft.com/office/drawing/2010/main">
                    <a14:imgLayer r:embed="rId10">
                      <a14:imgEffect>
                        <a14:backgroundRemoval t="9836" b="89959" l="6803" r="90000">
                          <a14:foregroundMark x1="89426" y1="45492" x2="89426" y2="45492"/>
                          <a14:foregroundMark x1="6803" y1="42008" x2="6803" y2="42008"/>
                        </a14:backgroundRemoval>
                      </a14:imgEffect>
                    </a14:imgLayer>
                  </a14:imgProps>
                </a:ext>
                <a:ext uri="{28A0092B-C50C-407E-A947-70E740481C1C}">
                  <a14:useLocalDpi xmlns:a14="http://schemas.microsoft.com/office/drawing/2010/main"/>
                </a:ext>
              </a:extLst>
            </a:blip>
            <a:stretch>
              <a:fillRect/>
            </a:stretch>
          </p:blipFill>
          <p:spPr>
            <a:xfrm>
              <a:off x="4413242" y="4422958"/>
              <a:ext cx="1763054" cy="742691"/>
            </a:xfrm>
            <a:prstGeom prst="rect">
              <a:avLst/>
            </a:prstGeom>
          </p:spPr>
        </p:pic>
      </p:grpSp>
      <p:pic>
        <p:nvPicPr>
          <p:cNvPr id="5" name="圖片 4" descr="一張含有 電子用品, 電腦, 立體 的圖片&#10;&#10;自動產生的描述">
            <a:extLst>
              <a:ext uri="{FF2B5EF4-FFF2-40B4-BE49-F238E27FC236}">
                <a16:creationId xmlns:a16="http://schemas.microsoft.com/office/drawing/2014/main" id="{FF2E0D2D-9F67-452E-816C-68879A5222C2}"/>
              </a:ext>
            </a:extLst>
          </p:cNvPr>
          <p:cNvPicPr>
            <a:picLocks noChangeAspect="1"/>
          </p:cNvPicPr>
          <p:nvPr/>
        </p:nvPicPr>
        <p:blipFill>
          <a:blip r:embed="rId11" cstate="print">
            <a:alphaModFix amt="0"/>
            <a:extLst>
              <a:ext uri="{28A0092B-C50C-407E-A947-70E740481C1C}">
                <a14:useLocalDpi xmlns:a14="http://schemas.microsoft.com/office/drawing/2010/main"/>
              </a:ext>
            </a:extLst>
          </a:blip>
          <a:stretch>
            <a:fillRect/>
          </a:stretch>
        </p:blipFill>
        <p:spPr>
          <a:xfrm>
            <a:off x="4799947" y="3989362"/>
            <a:ext cx="1244358" cy="328138"/>
          </a:xfrm>
          <a:prstGeom prst="rect">
            <a:avLst/>
          </a:prstGeom>
        </p:spPr>
      </p:pic>
      <p:pic>
        <p:nvPicPr>
          <p:cNvPr id="6" name="圖片 5" descr="一張含有 電子用品, 監視器, 電腦, 相片 的圖片&#10;&#10;自動產生的描述">
            <a:extLst>
              <a:ext uri="{FF2B5EF4-FFF2-40B4-BE49-F238E27FC236}">
                <a16:creationId xmlns:a16="http://schemas.microsoft.com/office/drawing/2014/main" id="{012B9C00-D0B3-48C9-853E-BF10B98AB89F}"/>
              </a:ext>
            </a:extLst>
          </p:cNvPr>
          <p:cNvPicPr>
            <a:picLocks noChangeAspect="1"/>
          </p:cNvPicPr>
          <p:nvPr/>
        </p:nvPicPr>
        <p:blipFill>
          <a:blip r:embed="rId12" cstate="print">
            <a:alphaModFix amt="0"/>
            <a:extLst>
              <a:ext uri="{28A0092B-C50C-407E-A947-70E740481C1C}">
                <a14:useLocalDpi xmlns:a14="http://schemas.microsoft.com/office/drawing/2010/main"/>
              </a:ext>
            </a:extLst>
          </a:blip>
          <a:stretch>
            <a:fillRect/>
          </a:stretch>
        </p:blipFill>
        <p:spPr>
          <a:xfrm>
            <a:off x="3520615" y="4117115"/>
            <a:ext cx="1159129" cy="184386"/>
          </a:xfrm>
          <a:prstGeom prst="rect">
            <a:avLst/>
          </a:prstGeom>
        </p:spPr>
      </p:pic>
      <p:pic>
        <p:nvPicPr>
          <p:cNvPr id="11" name="Google Shape;1038;p60">
            <a:extLst>
              <a:ext uri="{FF2B5EF4-FFF2-40B4-BE49-F238E27FC236}">
                <a16:creationId xmlns:a16="http://schemas.microsoft.com/office/drawing/2014/main" id="{D3034444-F6DD-4AD5-8BD1-466BB56CE844}"/>
              </a:ext>
            </a:extLst>
          </p:cNvPr>
          <p:cNvPicPr preferRelativeResize="0"/>
          <p:nvPr/>
        </p:nvPicPr>
        <p:blipFill>
          <a:blip r:embed="rId13">
            <a:alphaModFix/>
          </a:blip>
          <a:stretch>
            <a:fillRect/>
          </a:stretch>
        </p:blipFill>
        <p:spPr>
          <a:xfrm>
            <a:off x="4839334" y="1561582"/>
            <a:ext cx="888682" cy="935900"/>
          </a:xfrm>
          <a:prstGeom prst="rect">
            <a:avLst/>
          </a:prstGeom>
          <a:noFill/>
          <a:ln>
            <a:noFill/>
          </a:ln>
          <a:effectLst>
            <a:outerShdw blurRad="88900" dist="38100" dir="2700000" algn="tl" rotWithShape="0">
              <a:prstClr val="black">
                <a:alpha val="40000"/>
              </a:prstClr>
            </a:outerShdw>
          </a:effectLst>
        </p:spPr>
      </p:pic>
      <p:sp>
        <p:nvSpPr>
          <p:cNvPr id="19" name="橢圓 18">
            <a:extLst>
              <a:ext uri="{FF2B5EF4-FFF2-40B4-BE49-F238E27FC236}">
                <a16:creationId xmlns:a16="http://schemas.microsoft.com/office/drawing/2014/main" id="{970BEA93-EEC8-45EF-9F7D-26B26F573609}"/>
              </a:ext>
            </a:extLst>
          </p:cNvPr>
          <p:cNvSpPr/>
          <p:nvPr/>
        </p:nvSpPr>
        <p:spPr>
          <a:xfrm>
            <a:off x="4907274" y="2615949"/>
            <a:ext cx="827935" cy="871925"/>
          </a:xfrm>
          <a:prstGeom prst="ellipse">
            <a:avLst/>
          </a:prstGeom>
          <a:gradFill>
            <a:gsLst>
              <a:gs pos="0">
                <a:srgbClr val="4CCDD2"/>
              </a:gs>
              <a:gs pos="100000">
                <a:srgbClr val="6DFFA8"/>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21" name="圖片 20">
            <a:extLst>
              <a:ext uri="{FF2B5EF4-FFF2-40B4-BE49-F238E27FC236}">
                <a16:creationId xmlns:a16="http://schemas.microsoft.com/office/drawing/2014/main" id="{F89920D7-0F57-4911-84B9-6707638748AE}"/>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5039740" y="2732528"/>
            <a:ext cx="606541" cy="638768"/>
          </a:xfrm>
          <a:prstGeom prst="rect">
            <a:avLst/>
          </a:prstGeom>
          <a:effectLst>
            <a:outerShdw blurRad="50800" dist="38100" dir="2700000" algn="tl" rotWithShape="0">
              <a:prstClr val="black">
                <a:alpha val="40000"/>
              </a:prstClr>
            </a:outerShdw>
          </a:effectLst>
        </p:spPr>
      </p:pic>
      <p:sp>
        <p:nvSpPr>
          <p:cNvPr id="37" name="矩形 36">
            <a:extLst>
              <a:ext uri="{FF2B5EF4-FFF2-40B4-BE49-F238E27FC236}">
                <a16:creationId xmlns:a16="http://schemas.microsoft.com/office/drawing/2014/main" id="{B4D65562-E9F8-4559-9DA7-B462956C7EC7}"/>
              </a:ext>
            </a:extLst>
          </p:cNvPr>
          <p:cNvSpPr/>
          <p:nvPr/>
        </p:nvSpPr>
        <p:spPr>
          <a:xfrm>
            <a:off x="2032009" y="3898447"/>
            <a:ext cx="2316333" cy="293643"/>
          </a:xfrm>
          <a:prstGeom prst="rect">
            <a:avLst/>
          </a:prstGeom>
        </p:spPr>
        <p:txBody>
          <a:bodyPr wrap="square" anchor="t">
            <a:spAutoFit/>
          </a:bodyPr>
          <a:lstStyle/>
          <a:p>
            <a:pPr algn="ctr"/>
            <a:r>
              <a:rPr lang="en-US" altLang="zh-TW" sz="1400">
                <a:solidFill>
                  <a:schemeClr val="bg1"/>
                </a:solidFill>
                <a:latin typeface="Oswald" pitchFamily="2" charset="0"/>
                <a:ea typeface="新細明體"/>
              </a:rPr>
              <a:t>RPO : </a:t>
            </a:r>
            <a:r>
              <a:rPr lang="zh-TW" altLang="en-US" sz="1400" b="1">
                <a:solidFill>
                  <a:schemeClr val="bg1"/>
                </a:solidFill>
                <a:latin typeface="Microsoft JhengHei"/>
                <a:ea typeface="Microsoft JhengHei"/>
                <a:cs typeface="Calibri"/>
                <a:sym typeface="Arial" panose="020B0604020202020204" pitchFamily="34" charset="0"/>
              </a:rPr>
              <a:t>即時性</a:t>
            </a:r>
            <a:r>
              <a:rPr lang="zh-TW" altLang="en-US" sz="1400" b="1">
                <a:solidFill>
                  <a:schemeClr val="bg1"/>
                </a:solidFill>
                <a:latin typeface="Oswald" pitchFamily="2" charset="0"/>
                <a:ea typeface="Microsoft JhengHei"/>
                <a:cs typeface="Calibri"/>
                <a:sym typeface="Arial" panose="020B0604020202020204" pitchFamily="34" charset="0"/>
              </a:rPr>
              <a:t> </a:t>
            </a:r>
            <a:r>
              <a:rPr lang="en-US" altLang="zh-TW" sz="1400" b="1">
                <a:solidFill>
                  <a:schemeClr val="bg1"/>
                </a:solidFill>
                <a:latin typeface="Oswald" pitchFamily="2" charset="0"/>
                <a:ea typeface="微軟正黑體"/>
                <a:cs typeface="Calibri"/>
                <a:sym typeface="Arial" panose="020B0604020202020204" pitchFamily="34" charset="0"/>
              </a:rPr>
              <a:t>/ </a:t>
            </a:r>
            <a:r>
              <a:rPr lang="zh-TW" altLang="en-US" sz="1400" b="1">
                <a:solidFill>
                  <a:schemeClr val="bg1"/>
                </a:solidFill>
                <a:latin typeface="Microsoft JhengHei"/>
                <a:ea typeface="Microsoft JhengHei"/>
                <a:cs typeface="Calibri"/>
                <a:sym typeface="Arial" panose="020B0604020202020204" pitchFamily="34" charset="0"/>
              </a:rPr>
              <a:t>隨時隨地</a:t>
            </a:r>
            <a:endParaRPr lang="en-US" altLang="zh-TW" sz="1400" b="1">
              <a:solidFill>
                <a:schemeClr val="bg1"/>
              </a:solidFill>
              <a:latin typeface="Microsoft JhengHei"/>
              <a:ea typeface="Microsoft JhengHei"/>
              <a:cs typeface="Calibri"/>
            </a:endParaRPr>
          </a:p>
        </p:txBody>
      </p:sp>
      <p:pic>
        <p:nvPicPr>
          <p:cNvPr id="41" name="圖片 40">
            <a:extLst>
              <a:ext uri="{FF2B5EF4-FFF2-40B4-BE49-F238E27FC236}">
                <a16:creationId xmlns:a16="http://schemas.microsoft.com/office/drawing/2014/main" id="{3C99028A-4CF8-4F28-921B-30A8A0AD5605}"/>
              </a:ext>
            </a:extLst>
          </p:cNvPr>
          <p:cNvPicPr>
            <a:picLocks noChangeAspect="1"/>
          </p:cNvPicPr>
          <p:nvPr/>
        </p:nvPicPr>
        <p:blipFill>
          <a:blip r:embed="rId15"/>
          <a:stretch>
            <a:fillRect/>
          </a:stretch>
        </p:blipFill>
        <p:spPr>
          <a:xfrm>
            <a:off x="559710" y="3670426"/>
            <a:ext cx="706637" cy="753370"/>
          </a:xfrm>
          <a:prstGeom prst="roundRect">
            <a:avLst>
              <a:gd name="adj" fmla="val 15799"/>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matte">
            <a:bevelT w="381000" h="114300" prst="relaxedInset"/>
            <a:contourClr>
              <a:srgbClr val="969696"/>
            </a:contourClr>
          </a:sp3d>
        </p:spPr>
      </p:pic>
      <p:pic>
        <p:nvPicPr>
          <p:cNvPr id="39" name="圖形 1">
            <a:extLst>
              <a:ext uri="{FF2B5EF4-FFF2-40B4-BE49-F238E27FC236}">
                <a16:creationId xmlns:a16="http://schemas.microsoft.com/office/drawing/2014/main" id="{FF43C98F-8709-467D-994C-989DAA61810C}"/>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461992" y="3543730"/>
            <a:ext cx="569229" cy="394090"/>
          </a:xfrm>
          <a:prstGeom prst="rect">
            <a:avLst/>
          </a:prstGeom>
        </p:spPr>
      </p:pic>
      <p:pic>
        <p:nvPicPr>
          <p:cNvPr id="7" name="圖片 6">
            <a:extLst>
              <a:ext uri="{FF2B5EF4-FFF2-40B4-BE49-F238E27FC236}">
                <a16:creationId xmlns:a16="http://schemas.microsoft.com/office/drawing/2014/main" id="{89F42947-5751-4B40-BE15-6BF5A12B2912}"/>
              </a:ext>
            </a:extLst>
          </p:cNvPr>
          <p:cNvPicPr>
            <a:picLocks noChangeAspect="1"/>
          </p:cNvPicPr>
          <p:nvPr/>
        </p:nvPicPr>
        <p:blipFill>
          <a:blip r:embed="rId15"/>
          <a:stretch>
            <a:fillRect/>
          </a:stretch>
        </p:blipFill>
        <p:spPr>
          <a:xfrm>
            <a:off x="4936512" y="3670427"/>
            <a:ext cx="706637" cy="753370"/>
          </a:xfrm>
          <a:prstGeom prst="roundRect">
            <a:avLst>
              <a:gd name="adj" fmla="val 15799"/>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matte">
            <a:bevelT w="381000" h="114300" prst="relaxedInset"/>
            <a:contourClr>
              <a:srgbClr val="969696"/>
            </a:contourClr>
          </a:sp3d>
        </p:spPr>
      </p:pic>
      <p:pic>
        <p:nvPicPr>
          <p:cNvPr id="26" name="圖形 25">
            <a:extLst>
              <a:ext uri="{FF2B5EF4-FFF2-40B4-BE49-F238E27FC236}">
                <a16:creationId xmlns:a16="http://schemas.microsoft.com/office/drawing/2014/main" id="{1CBCD7AB-31D1-44AF-89AC-1856028DF003}"/>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45147" y="1799547"/>
            <a:ext cx="3819485" cy="604896"/>
          </a:xfrm>
          <a:prstGeom prst="rect">
            <a:avLst/>
          </a:prstGeom>
        </p:spPr>
      </p:pic>
      <p:sp>
        <p:nvSpPr>
          <p:cNvPr id="28" name="矩形 27">
            <a:extLst>
              <a:ext uri="{FF2B5EF4-FFF2-40B4-BE49-F238E27FC236}">
                <a16:creationId xmlns:a16="http://schemas.microsoft.com/office/drawing/2014/main" id="{0CACC37E-7C3D-4D94-A515-CF9B5E3186D0}"/>
              </a:ext>
            </a:extLst>
          </p:cNvPr>
          <p:cNvSpPr/>
          <p:nvPr/>
        </p:nvSpPr>
        <p:spPr>
          <a:xfrm>
            <a:off x="1811165" y="1878226"/>
            <a:ext cx="2487448" cy="293643"/>
          </a:xfrm>
          <a:prstGeom prst="rect">
            <a:avLst/>
          </a:prstGeom>
        </p:spPr>
        <p:txBody>
          <a:bodyPr wrap="square" anchor="t">
            <a:spAutoFit/>
          </a:bodyPr>
          <a:lstStyle/>
          <a:p>
            <a:pPr algn="ctr"/>
            <a:r>
              <a:rPr lang="en-US" altLang="zh-TW" sz="1400">
                <a:solidFill>
                  <a:schemeClr val="bg1"/>
                </a:solidFill>
                <a:latin typeface="Oswald" pitchFamily="2" charset="0"/>
                <a:ea typeface="新細明體"/>
              </a:rPr>
              <a:t>RPO : </a:t>
            </a:r>
            <a:r>
              <a:rPr lang="zh-TW" altLang="en-US" sz="1400" b="1">
                <a:solidFill>
                  <a:schemeClr val="bg1"/>
                </a:solidFill>
                <a:latin typeface="Microsoft JhengHei"/>
                <a:ea typeface="Microsoft JhengHei"/>
                <a:cs typeface="Calibri"/>
                <a:sym typeface="Arial" panose="020B0604020202020204" pitchFamily="34" charset="0"/>
              </a:rPr>
              <a:t>每天</a:t>
            </a:r>
            <a:r>
              <a:rPr lang="zh-TW" altLang="en-US" sz="1400">
                <a:solidFill>
                  <a:schemeClr val="bg1"/>
                </a:solidFill>
                <a:latin typeface="Oswald" pitchFamily="2" charset="0"/>
                <a:ea typeface="Microsoft JhengHei"/>
                <a:cs typeface="Calibri"/>
                <a:sym typeface="Arial" panose="020B0604020202020204" pitchFamily="34" charset="0"/>
              </a:rPr>
              <a:t> </a:t>
            </a:r>
            <a:r>
              <a:rPr lang="en-US" altLang="zh-TW" sz="1400">
                <a:solidFill>
                  <a:schemeClr val="bg1"/>
                </a:solidFill>
                <a:latin typeface="Oswald" pitchFamily="2" charset="0"/>
                <a:ea typeface="微軟正黑體"/>
                <a:cs typeface="Calibri"/>
                <a:sym typeface="Arial" panose="020B0604020202020204" pitchFamily="34" charset="0"/>
              </a:rPr>
              <a:t>/ </a:t>
            </a:r>
            <a:r>
              <a:rPr lang="zh-TW" altLang="en-US" sz="1400" b="1">
                <a:solidFill>
                  <a:schemeClr val="bg1"/>
                </a:solidFill>
                <a:latin typeface="Microsoft JhengHei"/>
                <a:ea typeface="Microsoft JhengHei"/>
                <a:cs typeface="Calibri"/>
                <a:sym typeface="Arial" panose="020B0604020202020204" pitchFamily="34" charset="0"/>
              </a:rPr>
              <a:t>週期性</a:t>
            </a:r>
            <a:endParaRPr lang="en-US" altLang="zh-TW" sz="1400" b="1">
              <a:solidFill>
                <a:schemeClr val="bg1"/>
              </a:solidFill>
              <a:latin typeface="Microsoft JhengHei"/>
              <a:ea typeface="Microsoft JhengHei"/>
              <a:cs typeface="Calibri"/>
              <a:sym typeface="Arial" panose="020B0604020202020204" pitchFamily="34" charset="0"/>
            </a:endParaRPr>
          </a:p>
        </p:txBody>
      </p:sp>
      <p:pic>
        <p:nvPicPr>
          <p:cNvPr id="30" name="Google Shape;1037;p60">
            <a:extLst>
              <a:ext uri="{FF2B5EF4-FFF2-40B4-BE49-F238E27FC236}">
                <a16:creationId xmlns:a16="http://schemas.microsoft.com/office/drawing/2014/main" id="{7E9EDC92-2DEC-4403-8625-43745A4E21A3}"/>
              </a:ext>
            </a:extLst>
          </p:cNvPr>
          <p:cNvPicPr preferRelativeResize="0"/>
          <p:nvPr/>
        </p:nvPicPr>
        <p:blipFill>
          <a:blip r:embed="rId13">
            <a:alphaModFix/>
          </a:blip>
          <a:stretch>
            <a:fillRect/>
          </a:stretch>
        </p:blipFill>
        <p:spPr>
          <a:xfrm>
            <a:off x="468688" y="1577025"/>
            <a:ext cx="888682" cy="935900"/>
          </a:xfrm>
          <a:prstGeom prst="rect">
            <a:avLst/>
          </a:prstGeom>
          <a:noFill/>
          <a:ln>
            <a:noFill/>
          </a:ln>
          <a:effectLst>
            <a:outerShdw blurRad="88900" dist="38100" dir="2700000" algn="tl" rotWithShape="0">
              <a:prstClr val="black">
                <a:alpha val="40000"/>
              </a:prstClr>
            </a:outerShdw>
          </a:effectLst>
        </p:spPr>
      </p:pic>
      <p:pic>
        <p:nvPicPr>
          <p:cNvPr id="34" name="圖形 33">
            <a:extLst>
              <a:ext uri="{FF2B5EF4-FFF2-40B4-BE49-F238E27FC236}">
                <a16:creationId xmlns:a16="http://schemas.microsoft.com/office/drawing/2014/main" id="{1A259313-39A8-4D48-BB21-CF6DB9F540A1}"/>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45147" y="2854725"/>
            <a:ext cx="3819485" cy="604896"/>
          </a:xfrm>
          <a:prstGeom prst="rect">
            <a:avLst/>
          </a:prstGeom>
        </p:spPr>
      </p:pic>
      <p:sp>
        <p:nvSpPr>
          <p:cNvPr id="40" name="橢圓 39">
            <a:extLst>
              <a:ext uri="{FF2B5EF4-FFF2-40B4-BE49-F238E27FC236}">
                <a16:creationId xmlns:a16="http://schemas.microsoft.com/office/drawing/2014/main" id="{95DC8323-679D-461F-9D56-9C55DF71BCE3}"/>
              </a:ext>
            </a:extLst>
          </p:cNvPr>
          <p:cNvSpPr/>
          <p:nvPr/>
        </p:nvSpPr>
        <p:spPr>
          <a:xfrm>
            <a:off x="499061" y="2634546"/>
            <a:ext cx="827935" cy="871925"/>
          </a:xfrm>
          <a:prstGeom prst="ellipse">
            <a:avLst/>
          </a:prstGeom>
          <a:gradFill>
            <a:gsLst>
              <a:gs pos="0">
                <a:srgbClr val="4CCDD2"/>
              </a:gs>
              <a:gs pos="100000">
                <a:srgbClr val="6DFFA8"/>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44" name="圖片 43">
            <a:extLst>
              <a:ext uri="{FF2B5EF4-FFF2-40B4-BE49-F238E27FC236}">
                <a16:creationId xmlns:a16="http://schemas.microsoft.com/office/drawing/2014/main" id="{CCD8379D-D7C7-4822-9DAB-3E2492AB90A6}"/>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609758" y="2735465"/>
            <a:ext cx="606541" cy="638768"/>
          </a:xfrm>
          <a:prstGeom prst="rect">
            <a:avLst/>
          </a:prstGeom>
          <a:effectLst>
            <a:outerShdw blurRad="50800" dist="38100" dir="2700000" algn="tl" rotWithShape="0">
              <a:prstClr val="black">
                <a:alpha val="40000"/>
              </a:prstClr>
            </a:outerShdw>
          </a:effectLst>
        </p:spPr>
      </p:pic>
      <p:sp>
        <p:nvSpPr>
          <p:cNvPr id="48" name="矩形 47">
            <a:extLst>
              <a:ext uri="{FF2B5EF4-FFF2-40B4-BE49-F238E27FC236}">
                <a16:creationId xmlns:a16="http://schemas.microsoft.com/office/drawing/2014/main" id="{C377E41D-1C1A-4984-B6D0-2B27A528E946}"/>
              </a:ext>
            </a:extLst>
          </p:cNvPr>
          <p:cNvSpPr/>
          <p:nvPr/>
        </p:nvSpPr>
        <p:spPr>
          <a:xfrm>
            <a:off x="1853296" y="2939247"/>
            <a:ext cx="2506001" cy="293643"/>
          </a:xfrm>
          <a:prstGeom prst="rect">
            <a:avLst/>
          </a:prstGeom>
        </p:spPr>
        <p:txBody>
          <a:bodyPr wrap="square" anchor="t">
            <a:spAutoFit/>
          </a:bodyPr>
          <a:lstStyle/>
          <a:p>
            <a:pPr algn="ctr"/>
            <a:r>
              <a:rPr lang="en-US" altLang="zh-TW" sz="1400">
                <a:solidFill>
                  <a:schemeClr val="bg1"/>
                </a:solidFill>
                <a:latin typeface="Oswald" pitchFamily="2" charset="0"/>
                <a:ea typeface="新細明體"/>
              </a:rPr>
              <a:t>RPO : </a:t>
            </a:r>
            <a:r>
              <a:rPr lang="zh-TW" altLang="en-US" sz="1400" b="1">
                <a:solidFill>
                  <a:schemeClr val="bg1"/>
                </a:solidFill>
                <a:latin typeface="Microsoft JhengHei"/>
                <a:ea typeface="Microsoft JhengHei"/>
                <a:cs typeface="Calibri"/>
                <a:sym typeface="Arial" panose="020B0604020202020204" pitchFamily="34" charset="0"/>
              </a:rPr>
              <a:t>每小時 </a:t>
            </a:r>
            <a:r>
              <a:rPr lang="en-US" altLang="zh-TW" sz="1400">
                <a:solidFill>
                  <a:schemeClr val="bg1"/>
                </a:solidFill>
                <a:latin typeface="Oswald" pitchFamily="2" charset="0"/>
                <a:ea typeface="微軟正黑體"/>
                <a:cs typeface="Calibri"/>
                <a:sym typeface="Arial" panose="020B0604020202020204" pitchFamily="34" charset="0"/>
              </a:rPr>
              <a:t>/ 24</a:t>
            </a:r>
            <a:r>
              <a:rPr lang="zh-TW" altLang="en-US" sz="1400" b="1">
                <a:solidFill>
                  <a:schemeClr val="bg1"/>
                </a:solidFill>
                <a:latin typeface="Microsoft JhengHei"/>
                <a:ea typeface="Microsoft JhengHei"/>
                <a:cs typeface="Calibri"/>
                <a:sym typeface="Arial" panose="020B0604020202020204" pitchFamily="34" charset="0"/>
              </a:rPr>
              <a:t>小時 </a:t>
            </a:r>
            <a:r>
              <a:rPr lang="en-US" altLang="zh-TW" sz="1400">
                <a:solidFill>
                  <a:schemeClr val="bg1"/>
                </a:solidFill>
                <a:latin typeface="Oswald" pitchFamily="2" charset="0"/>
                <a:ea typeface="微軟正黑體"/>
                <a:cs typeface="Calibri"/>
                <a:sym typeface="Arial" panose="020B0604020202020204" pitchFamily="34" charset="0"/>
              </a:rPr>
              <a:t>/ 365</a:t>
            </a:r>
            <a:r>
              <a:rPr lang="zh-TW" altLang="en-US" sz="1400" b="1">
                <a:solidFill>
                  <a:schemeClr val="bg1"/>
                </a:solidFill>
                <a:latin typeface="Microsoft JhengHei"/>
                <a:ea typeface="Microsoft JhengHei"/>
                <a:cs typeface="Calibri"/>
                <a:sym typeface="Arial" panose="020B0604020202020204" pitchFamily="34" charset="0"/>
              </a:rPr>
              <a:t>天</a:t>
            </a:r>
            <a:endParaRPr lang="en-US" altLang="zh-TW" sz="1400" b="1">
              <a:solidFill>
                <a:schemeClr val="bg1"/>
              </a:solidFill>
              <a:latin typeface="微軟正黑體"/>
              <a:ea typeface="微軟正黑體"/>
              <a:cs typeface="Calibri"/>
            </a:endParaRPr>
          </a:p>
        </p:txBody>
      </p:sp>
      <p:sp>
        <p:nvSpPr>
          <p:cNvPr id="4" name="文字方塊 3">
            <a:extLst>
              <a:ext uri="{FF2B5EF4-FFF2-40B4-BE49-F238E27FC236}">
                <a16:creationId xmlns:a16="http://schemas.microsoft.com/office/drawing/2014/main" id="{87544EAC-AD21-4D68-BBBE-A04ABB2E9669}"/>
              </a:ext>
            </a:extLst>
          </p:cNvPr>
          <p:cNvSpPr txBox="1"/>
          <p:nvPr/>
        </p:nvSpPr>
        <p:spPr>
          <a:xfrm>
            <a:off x="6104745" y="1565535"/>
            <a:ext cx="274319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b="1">
                <a:solidFill>
                  <a:srgbClr val="EE3300"/>
                </a:solidFill>
                <a:latin typeface="Microsoft JhengHei"/>
                <a:ea typeface="Microsoft JhengHei"/>
                <a:cs typeface="+mn-lt"/>
              </a:rPr>
              <a:t>HBS 3 :</a:t>
            </a:r>
            <a:br>
              <a:rPr lang="zh-TW" sz="1600">
                <a:latin typeface="Microsoft JhengHei"/>
                <a:ea typeface="Microsoft JhengHei"/>
                <a:cs typeface="+mn-lt"/>
              </a:rPr>
            </a:br>
            <a:r>
              <a:rPr lang="zh-TW" sz="1400" b="1">
                <a:latin typeface="Microsoft JhengHei"/>
                <a:ea typeface="Microsoft JhengHei"/>
                <a:cs typeface="+mn-lt"/>
              </a:rPr>
              <a:t>檔案類型, 多版本控制</a:t>
            </a:r>
            <a:endParaRPr lang="zh-TW" sz="1400">
              <a:latin typeface="Microsoft JhengHei"/>
              <a:ea typeface="Microsoft JhengHei"/>
            </a:endParaRPr>
          </a:p>
          <a:p>
            <a:r>
              <a:rPr lang="zh-TW" sz="1400" b="1">
                <a:latin typeface="Microsoft JhengHei"/>
                <a:ea typeface="Microsoft JhengHei"/>
                <a:cs typeface="+mn-lt"/>
              </a:rPr>
              <a:t>實現備份</a:t>
            </a:r>
            <a:r>
              <a:rPr lang="zh-TW" sz="1400">
                <a:latin typeface="Microsoft JhengHei"/>
                <a:ea typeface="Microsoft JhengHei"/>
                <a:cs typeface="+mn-lt"/>
              </a:rPr>
              <a:t>321</a:t>
            </a:r>
            <a:r>
              <a:rPr lang="zh-TW" sz="1400" b="1">
                <a:latin typeface="Microsoft JhengHei"/>
                <a:ea typeface="Microsoft JhengHei"/>
                <a:cs typeface="+mn-lt"/>
              </a:rPr>
              <a:t>的最佳工具</a:t>
            </a:r>
            <a:endParaRPr lang="zh-TW" sz="1400">
              <a:latin typeface="Microsoft JhengHei"/>
              <a:ea typeface="Microsoft JhengHei"/>
            </a:endParaRPr>
          </a:p>
        </p:txBody>
      </p:sp>
      <p:sp>
        <p:nvSpPr>
          <p:cNvPr id="8" name="文字方塊 7">
            <a:extLst>
              <a:ext uri="{FF2B5EF4-FFF2-40B4-BE49-F238E27FC236}">
                <a16:creationId xmlns:a16="http://schemas.microsoft.com/office/drawing/2014/main" id="{8C5EC31A-E4D0-460C-B208-A2C7AE91B586}"/>
              </a:ext>
            </a:extLst>
          </p:cNvPr>
          <p:cNvSpPr txBox="1"/>
          <p:nvPr/>
        </p:nvSpPr>
        <p:spPr>
          <a:xfrm>
            <a:off x="6107086" y="2560977"/>
            <a:ext cx="298678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b="1">
                <a:solidFill>
                  <a:srgbClr val="EE3300"/>
                </a:solidFill>
                <a:latin typeface="Microsoft JhengHei"/>
                <a:ea typeface="Microsoft JhengHei"/>
                <a:cs typeface="+mn-lt"/>
              </a:rPr>
              <a:t>Snapshot &amp; Replica: </a:t>
            </a:r>
            <a:endParaRPr lang="zh-TW" b="1">
              <a:solidFill>
                <a:srgbClr val="EE3300"/>
              </a:solidFill>
              <a:latin typeface="Microsoft JhengHei"/>
              <a:ea typeface="Microsoft JhengHei"/>
            </a:endParaRPr>
          </a:p>
          <a:p>
            <a:r>
              <a:rPr lang="zh-TW" sz="1400" b="1">
                <a:latin typeface="Microsoft JhengHei"/>
                <a:ea typeface="Microsoft JhengHei"/>
                <a:cs typeface="+mn-lt"/>
              </a:rPr>
              <a:t>區塊層級, 多版本控制, </a:t>
            </a:r>
            <a:r>
              <a:rPr lang="zh-TW" sz="1400">
                <a:latin typeface="Microsoft JhengHei"/>
                <a:ea typeface="Microsoft JhengHei"/>
                <a:cs typeface="+mn-lt"/>
              </a:rPr>
              <a:t>ZFS</a:t>
            </a:r>
            <a:r>
              <a:rPr lang="zh-TW" sz="1400" b="1">
                <a:latin typeface="Microsoft JhengHei"/>
                <a:ea typeface="Microsoft JhengHei"/>
                <a:cs typeface="+mn-lt"/>
              </a:rPr>
              <a:t>提供最輕負載量的快照, 完全不影響儲存效能</a:t>
            </a:r>
            <a:endParaRPr lang="zh-TW" sz="1400">
              <a:latin typeface="Microsoft JhengHei"/>
              <a:ea typeface="Microsoft JhengHei"/>
            </a:endParaRPr>
          </a:p>
        </p:txBody>
      </p:sp>
      <p:sp>
        <p:nvSpPr>
          <p:cNvPr id="9" name="文字方塊 8">
            <a:extLst>
              <a:ext uri="{FF2B5EF4-FFF2-40B4-BE49-F238E27FC236}">
                <a16:creationId xmlns:a16="http://schemas.microsoft.com/office/drawing/2014/main" id="{C7CB0486-00FE-49B7-AA5E-689266AB5D4F}"/>
              </a:ext>
            </a:extLst>
          </p:cNvPr>
          <p:cNvSpPr txBox="1"/>
          <p:nvPr/>
        </p:nvSpPr>
        <p:spPr>
          <a:xfrm>
            <a:off x="6175011" y="3743793"/>
            <a:ext cx="274319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b="1">
                <a:solidFill>
                  <a:srgbClr val="EE3300"/>
                </a:solidFill>
                <a:latin typeface="Microsoft JhengHei"/>
                <a:ea typeface="Microsoft JhengHei"/>
                <a:cs typeface="+mn-lt"/>
              </a:rPr>
              <a:t>Snapsync:</a:t>
            </a:r>
            <a:br>
              <a:rPr lang="zh-TW" sz="1600">
                <a:latin typeface="Microsoft JhengHei"/>
                <a:ea typeface="Microsoft JhengHei"/>
                <a:cs typeface="+mn-lt"/>
              </a:rPr>
            </a:br>
            <a:r>
              <a:rPr lang="zh-TW" sz="1400" b="1">
                <a:latin typeface="Microsoft JhengHei"/>
                <a:ea typeface="Microsoft JhengHei"/>
                <a:cs typeface="+mn-lt"/>
              </a:rPr>
              <a:t>區塊層級, 讓系統始終維持一份在最新狀態的資料副本</a:t>
            </a:r>
            <a:endParaRPr lang="zh-TW" sz="1400">
              <a:latin typeface="Microsoft JhengHei"/>
              <a:ea typeface="Microsoft JhengHei"/>
            </a:endParaRPr>
          </a:p>
        </p:txBody>
      </p:sp>
    </p:spTree>
    <p:extLst>
      <p:ext uri="{BB962C8B-B14F-4D97-AF65-F5344CB8AC3E}">
        <p14:creationId xmlns:p14="http://schemas.microsoft.com/office/powerpoint/2010/main" val="41905035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235743" y="3244021"/>
            <a:ext cx="8672513" cy="707886"/>
          </a:xfrm>
          <a:prstGeom prst="rect">
            <a:avLst/>
          </a:prstGeom>
        </p:spPr>
        <p:txBody>
          <a:bodyPr wrap="square">
            <a:spAutoFit/>
          </a:bodyPr>
          <a:lstStyle/>
          <a:p>
            <a:pPr algn="ctr"/>
            <a:r>
              <a:rPr lang="zh-TW" altLang="en-US" sz="4000" b="1" spc="600">
                <a:solidFill>
                  <a:schemeClr val="bg1"/>
                </a:solidFill>
                <a:latin typeface="微軟正黑體" panose="020B0604030504040204" pitchFamily="34" charset="-120"/>
                <a:ea typeface="微軟正黑體" panose="020B0604030504040204" pitchFamily="34" charset="-120"/>
              </a:rPr>
              <a:t>儲存空間擴充</a:t>
            </a:r>
          </a:p>
        </p:txBody>
      </p:sp>
    </p:spTree>
    <p:extLst>
      <p:ext uri="{BB962C8B-B14F-4D97-AF65-F5344CB8AC3E}">
        <p14:creationId xmlns:p14="http://schemas.microsoft.com/office/powerpoint/2010/main" val="39710859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 name="群組 33">
            <a:extLst>
              <a:ext uri="{FF2B5EF4-FFF2-40B4-BE49-F238E27FC236}">
                <a16:creationId xmlns:a16="http://schemas.microsoft.com/office/drawing/2014/main" id="{C01476AC-A0AF-4690-9EA0-C4B2CA16CF3B}"/>
              </a:ext>
            </a:extLst>
          </p:cNvPr>
          <p:cNvGrpSpPr/>
          <p:nvPr/>
        </p:nvGrpSpPr>
        <p:grpSpPr>
          <a:xfrm>
            <a:off x="225434" y="1020873"/>
            <a:ext cx="4530691" cy="3159275"/>
            <a:chOff x="183104" y="1584188"/>
            <a:chExt cx="4737599" cy="3303553"/>
          </a:xfrm>
        </p:grpSpPr>
        <p:cxnSp>
          <p:nvCxnSpPr>
            <p:cNvPr id="30" name="直線接點 29">
              <a:extLst>
                <a:ext uri="{FF2B5EF4-FFF2-40B4-BE49-F238E27FC236}">
                  <a16:creationId xmlns:a16="http://schemas.microsoft.com/office/drawing/2014/main" id="{6367D44A-A8D3-4C6D-9731-70B87E955827}"/>
                </a:ext>
              </a:extLst>
            </p:cNvPr>
            <p:cNvCxnSpPr>
              <a:cxnSpLocks/>
            </p:cNvCxnSpPr>
            <p:nvPr/>
          </p:nvCxnSpPr>
          <p:spPr>
            <a:xfrm>
              <a:off x="1379801" y="3197289"/>
              <a:ext cx="0" cy="844629"/>
            </a:xfrm>
            <a:prstGeom prst="line">
              <a:avLst/>
            </a:prstGeom>
            <a:ln w="25400" cap="rnd">
              <a:gradFill>
                <a:gsLst>
                  <a:gs pos="0">
                    <a:srgbClr val="FF6600"/>
                  </a:gs>
                  <a:gs pos="100000">
                    <a:srgbClr val="FF0000"/>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直線接點 30">
              <a:extLst>
                <a:ext uri="{FF2B5EF4-FFF2-40B4-BE49-F238E27FC236}">
                  <a16:creationId xmlns:a16="http://schemas.microsoft.com/office/drawing/2014/main" id="{E1DBDCB0-8B13-4901-93C1-8AE1FFD7CFFE}"/>
                </a:ext>
              </a:extLst>
            </p:cNvPr>
            <p:cNvCxnSpPr>
              <a:cxnSpLocks/>
            </p:cNvCxnSpPr>
            <p:nvPr/>
          </p:nvCxnSpPr>
          <p:spPr>
            <a:xfrm>
              <a:off x="3651561" y="3215096"/>
              <a:ext cx="0" cy="848847"/>
            </a:xfrm>
            <a:prstGeom prst="line">
              <a:avLst/>
            </a:prstGeom>
            <a:ln w="25400" cap="rnd">
              <a:gradFill>
                <a:gsLst>
                  <a:gs pos="0">
                    <a:srgbClr val="FF6600"/>
                  </a:gs>
                  <a:gs pos="100000">
                    <a:srgbClr val="FF0000"/>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直線接點 23">
              <a:extLst>
                <a:ext uri="{FF2B5EF4-FFF2-40B4-BE49-F238E27FC236}">
                  <a16:creationId xmlns:a16="http://schemas.microsoft.com/office/drawing/2014/main" id="{C253AD0F-AC61-422D-8393-52C324B0B25D}"/>
                </a:ext>
              </a:extLst>
            </p:cNvPr>
            <p:cNvCxnSpPr>
              <a:cxnSpLocks/>
            </p:cNvCxnSpPr>
            <p:nvPr/>
          </p:nvCxnSpPr>
          <p:spPr>
            <a:xfrm>
              <a:off x="1775117" y="2235075"/>
              <a:ext cx="0" cy="844629"/>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6" name="直線接點 25">
              <a:extLst>
                <a:ext uri="{FF2B5EF4-FFF2-40B4-BE49-F238E27FC236}">
                  <a16:creationId xmlns:a16="http://schemas.microsoft.com/office/drawing/2014/main" id="{BD8A31D8-84E1-4BE6-B39C-28669D94B28B}"/>
                </a:ext>
              </a:extLst>
            </p:cNvPr>
            <p:cNvCxnSpPr>
              <a:cxnSpLocks/>
            </p:cNvCxnSpPr>
            <p:nvPr/>
          </p:nvCxnSpPr>
          <p:spPr>
            <a:xfrm>
              <a:off x="1894901" y="2230857"/>
              <a:ext cx="0" cy="848847"/>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7" name="直線接點 26">
              <a:extLst>
                <a:ext uri="{FF2B5EF4-FFF2-40B4-BE49-F238E27FC236}">
                  <a16:creationId xmlns:a16="http://schemas.microsoft.com/office/drawing/2014/main" id="{4720C94E-C086-4033-8CFD-5635893B5E24}"/>
                </a:ext>
              </a:extLst>
            </p:cNvPr>
            <p:cNvCxnSpPr>
              <a:cxnSpLocks/>
            </p:cNvCxnSpPr>
            <p:nvPr/>
          </p:nvCxnSpPr>
          <p:spPr>
            <a:xfrm>
              <a:off x="3171283" y="2235075"/>
              <a:ext cx="0" cy="844629"/>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9" name="直線接點 28">
              <a:extLst>
                <a:ext uri="{FF2B5EF4-FFF2-40B4-BE49-F238E27FC236}">
                  <a16:creationId xmlns:a16="http://schemas.microsoft.com/office/drawing/2014/main" id="{85756209-9586-45DE-9AD8-1110D128038E}"/>
                </a:ext>
              </a:extLst>
            </p:cNvPr>
            <p:cNvCxnSpPr>
              <a:cxnSpLocks/>
            </p:cNvCxnSpPr>
            <p:nvPr/>
          </p:nvCxnSpPr>
          <p:spPr>
            <a:xfrm>
              <a:off x="3291068" y="2230856"/>
              <a:ext cx="0" cy="848847"/>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17" name="群組 16">
              <a:extLst>
                <a:ext uri="{FF2B5EF4-FFF2-40B4-BE49-F238E27FC236}">
                  <a16:creationId xmlns:a16="http://schemas.microsoft.com/office/drawing/2014/main" id="{8F1FB67F-CEFF-4197-B0ED-E12A3336A661}"/>
                </a:ext>
              </a:extLst>
            </p:cNvPr>
            <p:cNvGrpSpPr/>
            <p:nvPr/>
          </p:nvGrpSpPr>
          <p:grpSpPr>
            <a:xfrm>
              <a:off x="341212" y="2672206"/>
              <a:ext cx="4348938" cy="1680022"/>
              <a:chOff x="341212" y="2672206"/>
              <a:chExt cx="4348938" cy="1680022"/>
            </a:xfrm>
          </p:grpSpPr>
          <p:pic>
            <p:nvPicPr>
              <p:cNvPr id="8" name="圖片 7">
                <a:extLst>
                  <a:ext uri="{FF2B5EF4-FFF2-40B4-BE49-F238E27FC236}">
                    <a16:creationId xmlns:a16="http://schemas.microsoft.com/office/drawing/2014/main" id="{C590D684-3806-DC44-81A0-43C21D992F5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41212" y="3781150"/>
                <a:ext cx="2077177" cy="571078"/>
              </a:xfrm>
              <a:prstGeom prst="rect">
                <a:avLst/>
              </a:prstGeom>
            </p:spPr>
          </p:pic>
          <p:pic>
            <p:nvPicPr>
              <p:cNvPr id="12" name="圖片 11">
                <a:extLst>
                  <a:ext uri="{FF2B5EF4-FFF2-40B4-BE49-F238E27FC236}">
                    <a16:creationId xmlns:a16="http://schemas.microsoft.com/office/drawing/2014/main" id="{EF725FA3-9FCA-BC4E-87E0-1E9E5CE5E0D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612973" y="3781150"/>
                <a:ext cx="2077177" cy="571078"/>
              </a:xfrm>
              <a:prstGeom prst="rect">
                <a:avLst/>
              </a:prstGeom>
            </p:spPr>
          </p:pic>
          <p:pic>
            <p:nvPicPr>
              <p:cNvPr id="9" name="圖片 8">
                <a:extLst>
                  <a:ext uri="{FF2B5EF4-FFF2-40B4-BE49-F238E27FC236}">
                    <a16:creationId xmlns:a16="http://schemas.microsoft.com/office/drawing/2014/main" id="{85CDA1A0-BD5B-C741-84CF-0ED9E375451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41212" y="3079704"/>
                <a:ext cx="2077177" cy="571078"/>
              </a:xfrm>
              <a:prstGeom prst="rect">
                <a:avLst/>
              </a:prstGeom>
            </p:spPr>
          </p:pic>
          <p:pic>
            <p:nvPicPr>
              <p:cNvPr id="10" name="圖片 9">
                <a:extLst>
                  <a:ext uri="{FF2B5EF4-FFF2-40B4-BE49-F238E27FC236}">
                    <a16:creationId xmlns:a16="http://schemas.microsoft.com/office/drawing/2014/main" id="{F47C7A99-95C0-D340-8830-BEF8CB619F30}"/>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41212" y="2672206"/>
                <a:ext cx="2077177" cy="571078"/>
              </a:xfrm>
              <a:prstGeom prst="rect">
                <a:avLst/>
              </a:prstGeom>
            </p:spPr>
          </p:pic>
          <p:pic>
            <p:nvPicPr>
              <p:cNvPr id="13" name="圖片 12">
                <a:extLst>
                  <a:ext uri="{FF2B5EF4-FFF2-40B4-BE49-F238E27FC236}">
                    <a16:creationId xmlns:a16="http://schemas.microsoft.com/office/drawing/2014/main" id="{15427581-77E9-4746-BC2C-C0F5828E73E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612973" y="3079704"/>
                <a:ext cx="2077177" cy="571078"/>
              </a:xfrm>
              <a:prstGeom prst="rect">
                <a:avLst/>
              </a:prstGeom>
            </p:spPr>
          </p:pic>
          <p:pic>
            <p:nvPicPr>
              <p:cNvPr id="14" name="圖片 13">
                <a:extLst>
                  <a:ext uri="{FF2B5EF4-FFF2-40B4-BE49-F238E27FC236}">
                    <a16:creationId xmlns:a16="http://schemas.microsoft.com/office/drawing/2014/main" id="{3733CD16-A37C-D24E-B8E4-1EA3C24C828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612973" y="2672206"/>
                <a:ext cx="2077177" cy="571078"/>
              </a:xfrm>
              <a:prstGeom prst="rect">
                <a:avLst/>
              </a:prstGeom>
            </p:spPr>
          </p:pic>
        </p:grpSp>
        <p:pic>
          <p:nvPicPr>
            <p:cNvPr id="4" name="圖片 3">
              <a:extLst>
                <a:ext uri="{FF2B5EF4-FFF2-40B4-BE49-F238E27FC236}">
                  <a16:creationId xmlns:a16="http://schemas.microsoft.com/office/drawing/2014/main" id="{57BBD8D7-9E83-4713-98AC-375D192034B0}"/>
                </a:ext>
              </a:extLst>
            </p:cNvPr>
            <p:cNvPicPr>
              <a:picLocks noChangeAspect="1"/>
            </p:cNvPicPr>
            <p:nvPr/>
          </p:nvPicPr>
          <p:blipFill>
            <a:blip r:embed="rId3">
              <a:alphaModFix amt="41000"/>
              <a:extLst>
                <a:ext uri="{28A0092B-C50C-407E-A947-70E740481C1C}">
                  <a14:useLocalDpi xmlns:a14="http://schemas.microsoft.com/office/drawing/2010/main"/>
                </a:ext>
              </a:extLst>
            </a:blip>
            <a:stretch>
              <a:fillRect/>
            </a:stretch>
          </p:blipFill>
          <p:spPr>
            <a:xfrm>
              <a:off x="183104" y="4445464"/>
              <a:ext cx="2354017" cy="399284"/>
            </a:xfrm>
            <a:prstGeom prst="rect">
              <a:avLst/>
            </a:prstGeom>
          </p:spPr>
        </p:pic>
        <p:pic>
          <p:nvPicPr>
            <p:cNvPr id="21" name="圖片 20">
              <a:extLst>
                <a:ext uri="{FF2B5EF4-FFF2-40B4-BE49-F238E27FC236}">
                  <a16:creationId xmlns:a16="http://schemas.microsoft.com/office/drawing/2014/main" id="{3CC10625-43F7-4CA6-B75A-A9EBF54A4DAF}"/>
                </a:ext>
              </a:extLst>
            </p:cNvPr>
            <p:cNvPicPr>
              <a:picLocks noChangeAspect="1"/>
            </p:cNvPicPr>
            <p:nvPr/>
          </p:nvPicPr>
          <p:blipFill>
            <a:blip r:embed="rId3">
              <a:alphaModFix amt="44000"/>
              <a:extLst>
                <a:ext uri="{28A0092B-C50C-407E-A947-70E740481C1C}">
                  <a14:useLocalDpi xmlns:a14="http://schemas.microsoft.com/office/drawing/2010/main"/>
                </a:ext>
              </a:extLst>
            </a:blip>
            <a:stretch>
              <a:fillRect/>
            </a:stretch>
          </p:blipFill>
          <p:spPr>
            <a:xfrm>
              <a:off x="557143" y="1745928"/>
              <a:ext cx="3940228" cy="1039297"/>
            </a:xfrm>
            <a:prstGeom prst="rect">
              <a:avLst/>
            </a:prstGeom>
          </p:spPr>
        </p:pic>
        <p:sp>
          <p:nvSpPr>
            <p:cNvPr id="25" name="TextBox 17">
              <a:extLst>
                <a:ext uri="{FF2B5EF4-FFF2-40B4-BE49-F238E27FC236}">
                  <a16:creationId xmlns:a16="http://schemas.microsoft.com/office/drawing/2014/main" id="{99C7F6B9-4E57-9443-8031-8D14011E5195}"/>
                </a:ext>
              </a:extLst>
            </p:cNvPr>
            <p:cNvSpPr txBox="1"/>
            <p:nvPr/>
          </p:nvSpPr>
          <p:spPr>
            <a:xfrm>
              <a:off x="896092" y="4340595"/>
              <a:ext cx="1270902" cy="257465"/>
            </a:xfrm>
            <a:prstGeom prst="rect">
              <a:avLst/>
            </a:prstGeom>
            <a:noFill/>
          </p:spPr>
          <p:txBody>
            <a:bodyPr wrap="none" rtlCol="0">
              <a:spAutoFit/>
            </a:bodyPr>
            <a:lstStyle/>
            <a:p>
              <a:r>
                <a:rPr lang="en-US" sz="1000" b="1">
                  <a:latin typeface="Arial" panose="020B0604020202020204" pitchFamily="34" charset="0"/>
                  <a:ea typeface="微軟正黑體" panose="020B0604030504040204" pitchFamily="34" charset="-120"/>
                  <a:sym typeface="Arial" panose="020B0604020202020204" pitchFamily="34" charset="0"/>
                </a:rPr>
                <a:t>TL-R1620Sep-RP</a:t>
              </a:r>
            </a:p>
          </p:txBody>
        </p:sp>
        <p:sp>
          <p:nvSpPr>
            <p:cNvPr id="28" name="TextBox 17">
              <a:extLst>
                <a:ext uri="{FF2B5EF4-FFF2-40B4-BE49-F238E27FC236}">
                  <a16:creationId xmlns:a16="http://schemas.microsoft.com/office/drawing/2014/main" id="{34B68AD5-8EDC-DC42-967F-90E4C9066B34}"/>
                </a:ext>
              </a:extLst>
            </p:cNvPr>
            <p:cNvSpPr txBox="1"/>
            <p:nvPr/>
          </p:nvSpPr>
          <p:spPr>
            <a:xfrm>
              <a:off x="3115735" y="4340594"/>
              <a:ext cx="1270898" cy="257465"/>
            </a:xfrm>
            <a:prstGeom prst="rect">
              <a:avLst/>
            </a:prstGeom>
            <a:noFill/>
          </p:spPr>
          <p:txBody>
            <a:bodyPr wrap="square" rtlCol="0">
              <a:spAutoFit/>
            </a:bodyPr>
            <a:lstStyle/>
            <a:p>
              <a:r>
                <a:rPr lang="en-US" altLang="zh-TW" sz="1000" b="1">
                  <a:latin typeface="Arial" panose="020B0604020202020204" pitchFamily="34" charset="0"/>
                  <a:ea typeface="微軟正黑體" panose="020B0604030504040204" pitchFamily="34" charset="-120"/>
                  <a:sym typeface="Arial" panose="020B0604020202020204" pitchFamily="34" charset="0"/>
                </a:rPr>
                <a:t>TL-R1620Sep-RP</a:t>
              </a:r>
            </a:p>
          </p:txBody>
        </p:sp>
        <p:pic>
          <p:nvPicPr>
            <p:cNvPr id="11" name="圖片 10">
              <a:extLst>
                <a:ext uri="{FF2B5EF4-FFF2-40B4-BE49-F238E27FC236}">
                  <a16:creationId xmlns:a16="http://schemas.microsoft.com/office/drawing/2014/main" id="{AAC06B00-4A8D-6146-B8B8-5999421C108C}"/>
                </a:ext>
              </a:extLst>
            </p:cNvPr>
            <p:cNvPicPr>
              <a:picLocks noChangeAspect="1"/>
            </p:cNvPicPr>
            <p:nvPr/>
          </p:nvPicPr>
          <p:blipFill>
            <a:blip r:embed="rId4" cstate="print">
              <a:extLst>
                <a:ext uri="{BEBA8EAE-BF5A-486C-A8C5-ECC9F3942E4B}">
                  <a14:imgProps xmlns:a14="http://schemas.microsoft.com/office/drawing/2010/main">
                    <a14:imgLayer r:embed="rId5">
                      <a14:imgEffect>
                        <a14:backgroundRemoval t="9836" b="89959" l="6803" r="90000">
                          <a14:foregroundMark x1="89426" y1="45492" x2="89426" y2="45492"/>
                          <a14:foregroundMark x1="6803" y1="42008" x2="6803" y2="42008"/>
                        </a14:backgroundRemoval>
                      </a14:imgEffect>
                    </a14:imgLayer>
                  </a14:imgProps>
                </a:ext>
                <a:ext uri="{28A0092B-C50C-407E-A947-70E740481C1C}">
                  <a14:useLocalDpi xmlns:a14="http://schemas.microsoft.com/office/drawing/2010/main"/>
                </a:ext>
              </a:extLst>
            </a:blip>
            <a:stretch>
              <a:fillRect/>
            </a:stretch>
          </p:blipFill>
          <p:spPr>
            <a:xfrm>
              <a:off x="1051421" y="1584188"/>
              <a:ext cx="2928521" cy="1171408"/>
            </a:xfrm>
            <a:prstGeom prst="rect">
              <a:avLst/>
            </a:prstGeom>
          </p:spPr>
        </p:pic>
        <p:pic>
          <p:nvPicPr>
            <p:cNvPr id="16" name="圖片 15">
              <a:extLst>
                <a:ext uri="{FF2B5EF4-FFF2-40B4-BE49-F238E27FC236}">
                  <a16:creationId xmlns:a16="http://schemas.microsoft.com/office/drawing/2014/main" id="{320C7C3D-BEFD-4A06-8D37-891623FB0221}"/>
                </a:ext>
              </a:extLst>
            </p:cNvPr>
            <p:cNvPicPr>
              <a:picLocks noChangeAspect="1"/>
            </p:cNvPicPr>
            <p:nvPr/>
          </p:nvPicPr>
          <p:blipFill>
            <a:blip r:embed="rId3">
              <a:alphaModFix amt="41000"/>
              <a:extLst>
                <a:ext uri="{28A0092B-C50C-407E-A947-70E740481C1C}">
                  <a14:useLocalDpi xmlns:a14="http://schemas.microsoft.com/office/drawing/2010/main"/>
                </a:ext>
              </a:extLst>
            </a:blip>
            <a:stretch>
              <a:fillRect/>
            </a:stretch>
          </p:blipFill>
          <p:spPr>
            <a:xfrm>
              <a:off x="2566686" y="4488457"/>
              <a:ext cx="2354017" cy="399284"/>
            </a:xfrm>
            <a:prstGeom prst="rect">
              <a:avLst/>
            </a:prstGeom>
          </p:spPr>
        </p:pic>
      </p:grpSp>
      <p:sp>
        <p:nvSpPr>
          <p:cNvPr id="2" name="標題 1">
            <a:extLst>
              <a:ext uri="{FF2B5EF4-FFF2-40B4-BE49-F238E27FC236}">
                <a16:creationId xmlns:a16="http://schemas.microsoft.com/office/drawing/2014/main" id="{C5E69DDB-80D0-7845-84C5-D165AC9F34DD}"/>
              </a:ext>
            </a:extLst>
          </p:cNvPr>
          <p:cNvSpPr>
            <a:spLocks noGrp="1"/>
          </p:cNvSpPr>
          <p:nvPr>
            <p:ph type="title"/>
          </p:nvPr>
        </p:nvSpPr>
        <p:spPr/>
        <p:txBody>
          <a:bodyPr>
            <a:normAutofit/>
          </a:bodyPr>
          <a:lstStyle/>
          <a:p>
            <a:r>
              <a:rPr kumimoji="1" lang="zh-CN" altLang="en-US" b="1"/>
              <a:t>超大容量的 </a:t>
            </a:r>
            <a:r>
              <a:rPr kumimoji="1" lang="en-US" altLang="zh-TW"/>
              <a:t>SAS 12Gb/s JBOD</a:t>
            </a:r>
            <a:r>
              <a:rPr kumimoji="1" lang="zh-TW" altLang="en-US"/>
              <a:t> </a:t>
            </a:r>
            <a:r>
              <a:rPr kumimoji="1" lang="zh-TW" altLang="en-US" b="1"/>
              <a:t>儲存</a:t>
            </a:r>
            <a:r>
              <a:rPr kumimoji="1" lang="zh-CN" altLang="en-US" b="1"/>
              <a:t>擴充</a:t>
            </a:r>
            <a:endParaRPr kumimoji="1" lang="zh-TW" altLang="en-US" b="1"/>
          </a:p>
        </p:txBody>
      </p:sp>
      <p:sp>
        <p:nvSpPr>
          <p:cNvPr id="6" name="文字方塊 5">
            <a:extLst>
              <a:ext uri="{FF2B5EF4-FFF2-40B4-BE49-F238E27FC236}">
                <a16:creationId xmlns:a16="http://schemas.microsoft.com/office/drawing/2014/main" id="{27F25206-2E59-8D46-AE1D-32786FBBDDD0}"/>
              </a:ext>
            </a:extLst>
          </p:cNvPr>
          <p:cNvSpPr txBox="1"/>
          <p:nvPr/>
        </p:nvSpPr>
        <p:spPr>
          <a:xfrm>
            <a:off x="4476775" y="1385525"/>
            <a:ext cx="4435361" cy="369332"/>
          </a:xfrm>
          <a:prstGeom prst="rect">
            <a:avLst/>
          </a:prstGeom>
          <a:noFill/>
        </p:spPr>
        <p:txBody>
          <a:bodyPr wrap="square" lIns="91440" tIns="45720" rIns="91440" bIns="45720" rtlCol="0" anchor="t">
            <a:spAutoFit/>
          </a:bodyPr>
          <a:lstStyle/>
          <a:p>
            <a:pPr lvl="1" fontAlgn="base"/>
            <a:r>
              <a:rPr lang="en-US" altLang="zh-CN" b="1">
                <a:latin typeface="Microsoft JhengHei"/>
                <a:ea typeface="微軟正黑體"/>
              </a:rPr>
              <a:t> SAS</a:t>
            </a:r>
            <a:r>
              <a:rPr lang="zh-TW" altLang="en-US" b="1">
                <a:latin typeface="Microsoft JhengHei"/>
                <a:ea typeface="Microsoft JhengHei"/>
              </a:rPr>
              <a:t> HBA </a:t>
            </a:r>
            <a:r>
              <a:rPr lang="zh-CN" altLang="en-US" b="1">
                <a:latin typeface="Microsoft JhengHei"/>
                <a:ea typeface="Microsoft JhengHei"/>
              </a:rPr>
              <a:t>擴充卡</a:t>
            </a:r>
            <a:r>
              <a:rPr lang="en-US" altLang="zh-CN" b="1">
                <a:latin typeface="Microsoft JhengHei"/>
                <a:ea typeface="微軟正黑體"/>
              </a:rPr>
              <a:t>(</a:t>
            </a:r>
            <a:r>
              <a:rPr lang="zh-CN" altLang="en-US" b="1">
                <a:latin typeface="Microsoft JhengHei"/>
                <a:ea typeface="Microsoft JhengHei"/>
              </a:rPr>
              <a:t>選購</a:t>
            </a:r>
            <a:r>
              <a:rPr lang="en-US" altLang="zh-CN" b="1">
                <a:latin typeface="Microsoft JhengHei"/>
                <a:ea typeface="微軟正黑體"/>
              </a:rPr>
              <a:t>)</a:t>
            </a:r>
          </a:p>
        </p:txBody>
      </p:sp>
      <p:grpSp>
        <p:nvGrpSpPr>
          <p:cNvPr id="42" name="群組 41">
            <a:extLst>
              <a:ext uri="{FF2B5EF4-FFF2-40B4-BE49-F238E27FC236}">
                <a16:creationId xmlns:a16="http://schemas.microsoft.com/office/drawing/2014/main" id="{3CD1F9F1-FE63-4ADD-8772-8EAB76E50AA5}"/>
              </a:ext>
            </a:extLst>
          </p:cNvPr>
          <p:cNvGrpSpPr/>
          <p:nvPr/>
        </p:nvGrpSpPr>
        <p:grpSpPr>
          <a:xfrm>
            <a:off x="6157785" y="1777654"/>
            <a:ext cx="2939567" cy="1210098"/>
            <a:chOff x="5012337" y="1790725"/>
            <a:chExt cx="3931063" cy="1618255"/>
          </a:xfrm>
        </p:grpSpPr>
        <p:pic>
          <p:nvPicPr>
            <p:cNvPr id="36" name="圖片 35">
              <a:extLst>
                <a:ext uri="{FF2B5EF4-FFF2-40B4-BE49-F238E27FC236}">
                  <a16:creationId xmlns:a16="http://schemas.microsoft.com/office/drawing/2014/main" id="{652084FA-A137-4BE1-A4AA-4E911A6882CF}"/>
                </a:ext>
              </a:extLst>
            </p:cNvPr>
            <p:cNvPicPr>
              <a:picLocks noChangeAspect="1"/>
            </p:cNvPicPr>
            <p:nvPr/>
          </p:nvPicPr>
          <p:blipFill>
            <a:blip r:embed="rId3">
              <a:alphaModFix amt="32000"/>
              <a:extLst>
                <a:ext uri="{28A0092B-C50C-407E-A947-70E740481C1C}">
                  <a14:useLocalDpi xmlns:a14="http://schemas.microsoft.com/office/drawing/2010/main"/>
                </a:ext>
              </a:extLst>
            </a:blip>
            <a:stretch>
              <a:fillRect/>
            </a:stretch>
          </p:blipFill>
          <p:spPr>
            <a:xfrm rot="21354687">
              <a:off x="6657178" y="2631375"/>
              <a:ext cx="2286222" cy="603027"/>
            </a:xfrm>
            <a:prstGeom prst="rect">
              <a:avLst/>
            </a:prstGeom>
          </p:spPr>
        </p:pic>
        <p:pic>
          <p:nvPicPr>
            <p:cNvPr id="22" name="圖片 21">
              <a:extLst>
                <a:ext uri="{FF2B5EF4-FFF2-40B4-BE49-F238E27FC236}">
                  <a16:creationId xmlns:a16="http://schemas.microsoft.com/office/drawing/2014/main" id="{0E6F80A3-DEED-4087-831E-A298690F9181}"/>
                </a:ext>
              </a:extLst>
            </p:cNvPr>
            <p:cNvPicPr>
              <a:picLocks noChangeAspect="1"/>
            </p:cNvPicPr>
            <p:nvPr/>
          </p:nvPicPr>
          <p:blipFill>
            <a:blip r:embed="rId3">
              <a:alphaModFix amt="31000"/>
              <a:extLst>
                <a:ext uri="{28A0092B-C50C-407E-A947-70E740481C1C}">
                  <a14:useLocalDpi xmlns:a14="http://schemas.microsoft.com/office/drawing/2010/main"/>
                </a:ext>
              </a:extLst>
            </a:blip>
            <a:stretch>
              <a:fillRect/>
            </a:stretch>
          </p:blipFill>
          <p:spPr>
            <a:xfrm>
              <a:off x="5012337" y="2805953"/>
              <a:ext cx="2286222" cy="603027"/>
            </a:xfrm>
            <a:prstGeom prst="rect">
              <a:avLst/>
            </a:prstGeom>
          </p:spPr>
        </p:pic>
        <p:grpSp>
          <p:nvGrpSpPr>
            <p:cNvPr id="20" name="群組 19">
              <a:extLst>
                <a:ext uri="{FF2B5EF4-FFF2-40B4-BE49-F238E27FC236}">
                  <a16:creationId xmlns:a16="http://schemas.microsoft.com/office/drawing/2014/main" id="{FB60E271-80A5-4770-BC8F-D2085B185D19}"/>
                </a:ext>
              </a:extLst>
            </p:cNvPr>
            <p:cNvGrpSpPr/>
            <p:nvPr/>
          </p:nvGrpSpPr>
          <p:grpSpPr>
            <a:xfrm>
              <a:off x="5231295" y="1790725"/>
              <a:ext cx="3621825" cy="1316742"/>
              <a:chOff x="-30157" y="0"/>
              <a:chExt cx="14147690" cy="5143500"/>
            </a:xfrm>
          </p:grpSpPr>
          <p:pic>
            <p:nvPicPr>
              <p:cNvPr id="15" name="圖片 14">
                <a:extLst>
                  <a:ext uri="{FF2B5EF4-FFF2-40B4-BE49-F238E27FC236}">
                    <a16:creationId xmlns:a16="http://schemas.microsoft.com/office/drawing/2014/main" id="{E15735D9-8176-4E07-B81E-59300B9AF514}"/>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0157" y="0"/>
                <a:ext cx="8225212" cy="5143500"/>
              </a:xfrm>
              <a:prstGeom prst="rect">
                <a:avLst/>
              </a:prstGeom>
            </p:spPr>
          </p:pic>
          <p:pic>
            <p:nvPicPr>
              <p:cNvPr id="19" name="圖片 18" descr="一張含有 電腦 的圖片&#10;&#10;自動產生的描述">
                <a:extLst>
                  <a:ext uri="{FF2B5EF4-FFF2-40B4-BE49-F238E27FC236}">
                    <a16:creationId xmlns:a16="http://schemas.microsoft.com/office/drawing/2014/main" id="{A3D0B147-E499-4E29-B5DF-CD2DFF0C6FCD}"/>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5892321" y="0"/>
                <a:ext cx="8225212" cy="5143500"/>
              </a:xfrm>
              <a:prstGeom prst="rect">
                <a:avLst/>
              </a:prstGeom>
            </p:spPr>
          </p:pic>
        </p:grpSp>
      </p:grpSp>
      <p:graphicFrame>
        <p:nvGraphicFramePr>
          <p:cNvPr id="3" name="表格 6">
            <a:extLst>
              <a:ext uri="{FF2B5EF4-FFF2-40B4-BE49-F238E27FC236}">
                <a16:creationId xmlns:a16="http://schemas.microsoft.com/office/drawing/2014/main" id="{57AE7A47-5606-4C0F-B3D0-E210FC01397A}"/>
              </a:ext>
            </a:extLst>
          </p:cNvPr>
          <p:cNvGraphicFramePr>
            <a:graphicFrameLocks noGrp="1"/>
          </p:cNvGraphicFramePr>
          <p:nvPr>
            <p:extLst>
              <p:ext uri="{D42A27DB-BD31-4B8C-83A1-F6EECF244321}">
                <p14:modId xmlns:p14="http://schemas.microsoft.com/office/powerpoint/2010/main" val="2141766248"/>
              </p:ext>
            </p:extLst>
          </p:nvPr>
        </p:nvGraphicFramePr>
        <p:xfrm>
          <a:off x="4914450" y="2697510"/>
          <a:ext cx="4022365" cy="2153886"/>
        </p:xfrm>
        <a:graphic>
          <a:graphicData uri="http://schemas.openxmlformats.org/drawingml/2006/table">
            <a:tbl>
              <a:tblPr firstRow="1" bandRow="1">
                <a:tableStyleId>{21E4AEA4-8DFA-4A89-87EB-49C32662AFE0}</a:tableStyleId>
              </a:tblPr>
              <a:tblGrid>
                <a:gridCol w="755696">
                  <a:extLst>
                    <a:ext uri="{9D8B030D-6E8A-4147-A177-3AD203B41FA5}">
                      <a16:colId xmlns:a16="http://schemas.microsoft.com/office/drawing/2014/main" val="2877333535"/>
                    </a:ext>
                  </a:extLst>
                </a:gridCol>
                <a:gridCol w="866882">
                  <a:extLst>
                    <a:ext uri="{9D8B030D-6E8A-4147-A177-3AD203B41FA5}">
                      <a16:colId xmlns:a16="http://schemas.microsoft.com/office/drawing/2014/main" val="1853201709"/>
                    </a:ext>
                  </a:extLst>
                </a:gridCol>
                <a:gridCol w="1168681">
                  <a:extLst>
                    <a:ext uri="{9D8B030D-6E8A-4147-A177-3AD203B41FA5}">
                      <a16:colId xmlns:a16="http://schemas.microsoft.com/office/drawing/2014/main" val="1583857918"/>
                    </a:ext>
                  </a:extLst>
                </a:gridCol>
                <a:gridCol w="1231106">
                  <a:extLst>
                    <a:ext uri="{9D8B030D-6E8A-4147-A177-3AD203B41FA5}">
                      <a16:colId xmlns:a16="http://schemas.microsoft.com/office/drawing/2014/main" val="4178243829"/>
                    </a:ext>
                  </a:extLst>
                </a:gridCol>
              </a:tblGrid>
              <a:tr h="247221">
                <a:tc>
                  <a:txBody>
                    <a:bodyPr/>
                    <a:lstStyle/>
                    <a:p>
                      <a:pPr algn="ctr"/>
                      <a:endParaRPr lang="zh-TW" altLang="en-US" sz="800">
                        <a:latin typeface="Arial"/>
                      </a:endParaRPr>
                    </a:p>
                  </a:txBody>
                  <a:tcPr/>
                </a:tc>
                <a:tc>
                  <a:txBody>
                    <a:bodyPr/>
                    <a:lstStyle/>
                    <a:p>
                      <a:pPr algn="ctr"/>
                      <a:r>
                        <a:rPr lang="zh-TW" altLang="en-US" sz="800">
                          <a:latin typeface="Arial"/>
                        </a:rPr>
                        <a:t>SAS-12G2E</a:t>
                      </a:r>
                    </a:p>
                  </a:txBody>
                  <a:tcPr/>
                </a:tc>
                <a:tc>
                  <a:txBody>
                    <a:bodyPr/>
                    <a:lstStyle/>
                    <a:p>
                      <a:pPr algn="ctr"/>
                      <a:r>
                        <a:rPr lang="zh-TW" altLang="en-US" sz="800">
                          <a:latin typeface="Arial"/>
                        </a:rPr>
                        <a:t>QXP-820S-B3408</a:t>
                      </a:r>
                    </a:p>
                  </a:txBody>
                  <a:tcPr/>
                </a:tc>
                <a:tc>
                  <a:txBody>
                    <a:bodyPr/>
                    <a:lstStyle/>
                    <a:p>
                      <a:pPr algn="ctr"/>
                      <a:r>
                        <a:rPr lang="zh-TW" altLang="en-US" sz="800">
                          <a:latin typeface="Arial"/>
                        </a:rPr>
                        <a:t>QXP-1620S-B3616W</a:t>
                      </a:r>
                    </a:p>
                  </a:txBody>
                  <a:tcPr/>
                </a:tc>
                <a:extLst>
                  <a:ext uri="{0D108BD9-81ED-4DB2-BD59-A6C34878D82A}">
                    <a16:rowId xmlns:a16="http://schemas.microsoft.com/office/drawing/2014/main" val="3084093980"/>
                  </a:ext>
                </a:extLst>
              </a:tr>
              <a:tr h="247221">
                <a:tc>
                  <a:txBody>
                    <a:bodyPr/>
                    <a:lstStyle/>
                    <a:p>
                      <a:pPr algn="ctr"/>
                      <a:r>
                        <a:rPr lang="zh-TW" altLang="en-US" sz="800">
                          <a:latin typeface="微軟正黑體" panose="020B0604030504040204" pitchFamily="34" charset="-120"/>
                          <a:ea typeface="微軟正黑體" panose="020B0604030504040204" pitchFamily="34" charset="-120"/>
                        </a:rPr>
                        <a:t>SAS晶片</a:t>
                      </a:r>
                    </a:p>
                  </a:txBody>
                  <a:tcPr/>
                </a:tc>
                <a:tc>
                  <a:txBody>
                    <a:bodyPr/>
                    <a:lstStyle/>
                    <a:p>
                      <a:pPr algn="ctr"/>
                      <a:r>
                        <a:rPr lang="zh-TW" altLang="en-US" sz="800">
                          <a:latin typeface="微軟正黑體" panose="020B0604030504040204" pitchFamily="34" charset="-120"/>
                          <a:ea typeface="微軟正黑體" panose="020B0604030504040204" pitchFamily="34" charset="-120"/>
                        </a:rPr>
                        <a:t>Broadcom SAS3008</a:t>
                      </a:r>
                    </a:p>
                  </a:txBody>
                  <a:tcPr/>
                </a:tc>
                <a:tc>
                  <a:txBody>
                    <a:bodyPr/>
                    <a:lstStyle/>
                    <a:p>
                      <a:pPr algn="ctr"/>
                      <a:r>
                        <a:rPr lang="zh-TW" altLang="en-US" sz="800">
                          <a:latin typeface="微軟正黑體" panose="020B0604030504040204" pitchFamily="34" charset="-120"/>
                          <a:ea typeface="微軟正黑體" panose="020B0604030504040204" pitchFamily="34" charset="-120"/>
                        </a:rPr>
                        <a:t>Broadcom SAS3408</a:t>
                      </a:r>
                    </a:p>
                  </a:txBody>
                  <a:tcPr/>
                </a:tc>
                <a:tc>
                  <a:txBody>
                    <a:bodyPr/>
                    <a:lstStyle/>
                    <a:p>
                      <a:pPr algn="ctr"/>
                      <a:r>
                        <a:rPr lang="zh-TW" altLang="en-US" sz="800">
                          <a:latin typeface="微軟正黑體" panose="020B0604030504040204" pitchFamily="34" charset="-120"/>
                          <a:ea typeface="微軟正黑體" panose="020B0604030504040204" pitchFamily="34" charset="-120"/>
                        </a:rPr>
                        <a:t>Broadcom SAS3616W</a:t>
                      </a:r>
                    </a:p>
                  </a:txBody>
                  <a:tcPr/>
                </a:tc>
                <a:extLst>
                  <a:ext uri="{0D108BD9-81ED-4DB2-BD59-A6C34878D82A}">
                    <a16:rowId xmlns:a16="http://schemas.microsoft.com/office/drawing/2014/main" val="3375784983"/>
                  </a:ext>
                </a:extLst>
              </a:tr>
              <a:tr h="247221">
                <a:tc>
                  <a:txBody>
                    <a:bodyPr/>
                    <a:lstStyle/>
                    <a:p>
                      <a:pPr algn="ctr"/>
                      <a:r>
                        <a:rPr lang="zh-TW" altLang="en-US" sz="800">
                          <a:latin typeface="微軟正黑體" panose="020B0604030504040204" pitchFamily="34" charset="-120"/>
                          <a:ea typeface="微軟正黑體" panose="020B0604030504040204" pitchFamily="34" charset="-120"/>
                        </a:rPr>
                        <a:t>PCI 匯流排</a:t>
                      </a:r>
                    </a:p>
                  </a:txBody>
                  <a:tcPr/>
                </a:tc>
                <a:tc>
                  <a:txBody>
                    <a:bodyPr/>
                    <a:lstStyle/>
                    <a:p>
                      <a:pPr algn="ctr"/>
                      <a:r>
                        <a:rPr lang="zh-TW" altLang="en-US" sz="800">
                          <a:latin typeface="微軟正黑體" panose="020B0604030504040204" pitchFamily="34" charset="-120"/>
                          <a:ea typeface="微軟正黑體" panose="020B0604030504040204" pitchFamily="34" charset="-120"/>
                        </a:rPr>
                        <a:t>PCIe3 x8</a:t>
                      </a:r>
                    </a:p>
                  </a:txBody>
                  <a:tcPr/>
                </a:tc>
                <a:tc>
                  <a:txBody>
                    <a:bodyPr/>
                    <a:lstStyle/>
                    <a:p>
                      <a:pPr algn="ctr"/>
                      <a:r>
                        <a:rPr lang="zh-TW" altLang="en-US" sz="800">
                          <a:latin typeface="微軟正黑體" panose="020B0604030504040204" pitchFamily="34" charset="-120"/>
                          <a:ea typeface="微軟正黑體" panose="020B0604030504040204" pitchFamily="34" charset="-120"/>
                        </a:rPr>
                        <a:t>PCIe3 x8</a:t>
                      </a:r>
                    </a:p>
                  </a:txBody>
                  <a:tcPr/>
                </a:tc>
                <a:tc>
                  <a:txBody>
                    <a:bodyPr/>
                    <a:lstStyle/>
                    <a:p>
                      <a:pPr algn="ctr"/>
                      <a:r>
                        <a:rPr lang="zh-TW" altLang="en-US" sz="800">
                          <a:latin typeface="微軟正黑體" panose="020B0604030504040204" pitchFamily="34" charset="-120"/>
                          <a:ea typeface="微軟正黑體" panose="020B0604030504040204" pitchFamily="34" charset="-120"/>
                        </a:rPr>
                        <a:t>PCIe3 x16</a:t>
                      </a:r>
                    </a:p>
                  </a:txBody>
                  <a:tcPr/>
                </a:tc>
                <a:extLst>
                  <a:ext uri="{0D108BD9-81ED-4DB2-BD59-A6C34878D82A}">
                    <a16:rowId xmlns:a16="http://schemas.microsoft.com/office/drawing/2014/main" val="934413174"/>
                  </a:ext>
                </a:extLst>
              </a:tr>
              <a:tr h="247221">
                <a:tc>
                  <a:txBody>
                    <a:bodyPr/>
                    <a:lstStyle/>
                    <a:p>
                      <a:pPr lvl="0" algn="ctr">
                        <a:buNone/>
                      </a:pPr>
                      <a:r>
                        <a:rPr lang="zh-TW" altLang="en-US" sz="800">
                          <a:latin typeface="微軟正黑體" panose="020B0604030504040204" pitchFamily="34" charset="-120"/>
                          <a:ea typeface="微軟正黑體" panose="020B0604030504040204" pitchFamily="34" charset="-120"/>
                        </a:rPr>
                        <a:t>IOPS</a:t>
                      </a:r>
                    </a:p>
                  </a:txBody>
                  <a:tcPr/>
                </a:tc>
                <a:tc>
                  <a:txBody>
                    <a:bodyPr/>
                    <a:lstStyle/>
                    <a:p>
                      <a:pPr lvl="0" algn="ctr">
                        <a:buNone/>
                      </a:pPr>
                      <a:r>
                        <a:rPr lang="zh-TW" altLang="en-US" sz="800">
                          <a:latin typeface="微軟正黑體" panose="020B0604030504040204" pitchFamily="34" charset="-120"/>
                          <a:ea typeface="微軟正黑體" panose="020B0604030504040204" pitchFamily="34" charset="-120"/>
                        </a:rPr>
                        <a:t>1X</a:t>
                      </a:r>
                    </a:p>
                  </a:txBody>
                  <a:tcPr/>
                </a:tc>
                <a:tc>
                  <a:txBody>
                    <a:bodyPr/>
                    <a:lstStyle/>
                    <a:p>
                      <a:pPr lvl="0" algn="ctr">
                        <a:buNone/>
                      </a:pPr>
                      <a:r>
                        <a:rPr lang="zh-TW" altLang="en-US" sz="800">
                          <a:latin typeface="微軟正黑體" panose="020B0604030504040204" pitchFamily="34" charset="-120"/>
                          <a:ea typeface="微軟正黑體" panose="020B0604030504040204" pitchFamily="34" charset="-120"/>
                        </a:rPr>
                        <a:t>1.2X</a:t>
                      </a:r>
                      <a:endParaRPr lang="zh-TW">
                        <a:latin typeface="微軟正黑體" panose="020B0604030504040204" pitchFamily="34" charset="-120"/>
                        <a:ea typeface="微軟正黑體" panose="020B0604030504040204" pitchFamily="34" charset="-120"/>
                      </a:endParaRPr>
                    </a:p>
                  </a:txBody>
                  <a:tcPr/>
                </a:tc>
                <a:tc>
                  <a:txBody>
                    <a:bodyPr/>
                    <a:lstStyle/>
                    <a:p>
                      <a:pPr lvl="0" algn="ctr">
                        <a:buNone/>
                      </a:pPr>
                      <a:r>
                        <a:rPr lang="zh-TW" altLang="en-US" sz="800">
                          <a:latin typeface="微軟正黑體" panose="020B0604030504040204" pitchFamily="34" charset="-120"/>
                          <a:ea typeface="微軟正黑體" panose="020B0604030504040204" pitchFamily="34" charset="-120"/>
                        </a:rPr>
                        <a:t>1.8X</a:t>
                      </a:r>
                      <a:endParaRPr lang="zh-TW">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3158572183"/>
                  </a:ext>
                </a:extLst>
              </a:tr>
              <a:tr h="247221">
                <a:tc>
                  <a:txBody>
                    <a:bodyPr/>
                    <a:lstStyle/>
                    <a:p>
                      <a:pPr lvl="0" algn="ctr">
                        <a:buNone/>
                      </a:pPr>
                      <a:r>
                        <a:rPr lang="zh-TW" altLang="en-US" sz="800">
                          <a:latin typeface="微軟正黑體" panose="020B0604030504040204" pitchFamily="34" charset="-120"/>
                          <a:ea typeface="微軟正黑體" panose="020B0604030504040204" pitchFamily="34" charset="-120"/>
                        </a:rPr>
                        <a:t>Bandwidth</a:t>
                      </a:r>
                    </a:p>
                  </a:txBody>
                  <a:tcPr/>
                </a:tc>
                <a:tc>
                  <a:txBody>
                    <a:bodyPr/>
                    <a:lstStyle/>
                    <a:p>
                      <a:pPr lvl="0" algn="ctr">
                        <a:buNone/>
                      </a:pPr>
                      <a:r>
                        <a:rPr lang="zh-TW" altLang="en-US" sz="800">
                          <a:latin typeface="微軟正黑體" panose="020B0604030504040204" pitchFamily="34" charset="-120"/>
                          <a:ea typeface="微軟正黑體" panose="020B0604030504040204" pitchFamily="34" charset="-120"/>
                        </a:rPr>
                        <a:t>6,000 MBs</a:t>
                      </a:r>
                    </a:p>
                  </a:txBody>
                  <a:tcPr/>
                </a:tc>
                <a:tc>
                  <a:txBody>
                    <a:bodyPr/>
                    <a:lstStyle/>
                    <a:p>
                      <a:pPr lvl="0" algn="ctr">
                        <a:buNone/>
                      </a:pPr>
                      <a:r>
                        <a:rPr lang="zh-TW" altLang="en-US" sz="800">
                          <a:latin typeface="微軟正黑體" panose="020B0604030504040204" pitchFamily="34" charset="-120"/>
                          <a:ea typeface="微軟正黑體" panose="020B0604030504040204" pitchFamily="34" charset="-120"/>
                        </a:rPr>
                        <a:t>6,850 MBs</a:t>
                      </a:r>
                    </a:p>
                  </a:txBody>
                  <a:tcPr/>
                </a:tc>
                <a:tc>
                  <a:txBody>
                    <a:bodyPr/>
                    <a:lstStyle/>
                    <a:p>
                      <a:pPr lvl="0" algn="ctr">
                        <a:buNone/>
                      </a:pPr>
                      <a:r>
                        <a:rPr lang="zh-TW" altLang="en-US" sz="800">
                          <a:latin typeface="微軟正黑體" panose="020B0604030504040204" pitchFamily="34" charset="-120"/>
                          <a:ea typeface="微軟正黑體" panose="020B0604030504040204" pitchFamily="34" charset="-120"/>
                        </a:rPr>
                        <a:t>13,700 MBs</a:t>
                      </a:r>
                    </a:p>
                  </a:txBody>
                  <a:tcPr/>
                </a:tc>
                <a:extLst>
                  <a:ext uri="{0D108BD9-81ED-4DB2-BD59-A6C34878D82A}">
                    <a16:rowId xmlns:a16="http://schemas.microsoft.com/office/drawing/2014/main" val="4222810260"/>
                  </a:ext>
                </a:extLst>
              </a:tr>
              <a:tr h="247221">
                <a:tc>
                  <a:txBody>
                    <a:bodyPr/>
                    <a:lstStyle/>
                    <a:p>
                      <a:pPr algn="ctr"/>
                      <a:r>
                        <a:rPr lang="zh-TW" altLang="en-US" sz="800">
                          <a:latin typeface="微軟正黑體" panose="020B0604030504040204" pitchFamily="34" charset="-120"/>
                          <a:ea typeface="微軟正黑體" panose="020B0604030504040204" pitchFamily="34" charset="-120"/>
                        </a:rPr>
                        <a:t>埠數</a:t>
                      </a:r>
                    </a:p>
                  </a:txBody>
                  <a:tcPr/>
                </a:tc>
                <a:tc>
                  <a:txBody>
                    <a:bodyPr/>
                    <a:lstStyle/>
                    <a:p>
                      <a:pPr algn="ctr"/>
                      <a:r>
                        <a:rPr lang="zh-TW" altLang="en-US" sz="800">
                          <a:latin typeface="微軟正黑體" panose="020B0604030504040204" pitchFamily="34" charset="-120"/>
                          <a:ea typeface="微軟正黑體" panose="020B0604030504040204" pitchFamily="34" charset="-120"/>
                        </a:rPr>
                        <a:t>External 8 port</a:t>
                      </a:r>
                    </a:p>
                  </a:txBody>
                  <a:tcPr/>
                </a:tc>
                <a:tc>
                  <a:txBody>
                    <a:bodyPr/>
                    <a:lstStyle/>
                    <a:p>
                      <a:pPr algn="ctr"/>
                      <a:r>
                        <a:rPr lang="zh-TW" altLang="en-US" sz="800">
                          <a:latin typeface="微軟正黑體" panose="020B0604030504040204" pitchFamily="34" charset="-120"/>
                          <a:ea typeface="微軟正黑體" panose="020B0604030504040204" pitchFamily="34" charset="-120"/>
                        </a:rPr>
                        <a:t>External 8 port</a:t>
                      </a:r>
                    </a:p>
                  </a:txBody>
                  <a:tcPr/>
                </a:tc>
                <a:tc>
                  <a:txBody>
                    <a:bodyPr/>
                    <a:lstStyle/>
                    <a:p>
                      <a:pPr algn="ctr"/>
                      <a:r>
                        <a:rPr lang="zh-TW" altLang="en-US" sz="800">
                          <a:latin typeface="微軟正黑體" panose="020B0604030504040204" pitchFamily="34" charset="-120"/>
                          <a:ea typeface="微軟正黑體" panose="020B0604030504040204" pitchFamily="34" charset="-120"/>
                        </a:rPr>
                        <a:t>External 16 port</a:t>
                      </a:r>
                    </a:p>
                  </a:txBody>
                  <a:tcPr/>
                </a:tc>
                <a:extLst>
                  <a:ext uri="{0D108BD9-81ED-4DB2-BD59-A6C34878D82A}">
                    <a16:rowId xmlns:a16="http://schemas.microsoft.com/office/drawing/2014/main" val="1776245412"/>
                  </a:ext>
                </a:extLst>
              </a:tr>
              <a:tr h="247221">
                <a:tc>
                  <a:txBody>
                    <a:bodyPr/>
                    <a:lstStyle/>
                    <a:p>
                      <a:pPr algn="ctr"/>
                      <a:r>
                        <a:rPr lang="zh-TW" altLang="en-US" sz="800">
                          <a:latin typeface="微軟正黑體" panose="020B0604030504040204" pitchFamily="34" charset="-120"/>
                          <a:ea typeface="微軟正黑體" panose="020B0604030504040204" pitchFamily="34" charset="-120"/>
                        </a:rPr>
                        <a:t>連接頭</a:t>
                      </a:r>
                    </a:p>
                  </a:txBody>
                  <a:tcPr/>
                </a:tc>
                <a:tc>
                  <a:txBody>
                    <a:bodyPr/>
                    <a:lstStyle/>
                    <a:p>
                      <a:pPr algn="ctr"/>
                      <a:r>
                        <a:rPr lang="zh-TW" altLang="en-US" sz="800">
                          <a:latin typeface="微軟正黑體" panose="020B0604030504040204" pitchFamily="34" charset="-120"/>
                          <a:ea typeface="微軟正黑體" panose="020B0604030504040204" pitchFamily="34" charset="-120"/>
                        </a:rPr>
                        <a:t>2 x SFF8644</a:t>
                      </a:r>
                    </a:p>
                  </a:txBody>
                  <a:tcPr/>
                </a:tc>
                <a:tc>
                  <a:txBody>
                    <a:bodyPr/>
                    <a:lstStyle/>
                    <a:p>
                      <a:pPr algn="ctr"/>
                      <a:r>
                        <a:rPr lang="zh-TW" altLang="en-US" sz="800">
                          <a:latin typeface="微軟正黑體" panose="020B0604030504040204" pitchFamily="34" charset="-120"/>
                          <a:ea typeface="微軟正黑體" panose="020B0604030504040204" pitchFamily="34" charset="-120"/>
                        </a:rPr>
                        <a:t>2 x SFF8644</a:t>
                      </a:r>
                    </a:p>
                  </a:txBody>
                  <a:tcPr/>
                </a:tc>
                <a:tc>
                  <a:txBody>
                    <a:bodyPr/>
                    <a:lstStyle/>
                    <a:p>
                      <a:pPr algn="ctr"/>
                      <a:r>
                        <a:rPr lang="zh-TW" altLang="en-US" sz="800">
                          <a:latin typeface="微軟正黑體" panose="020B0604030504040204" pitchFamily="34" charset="-120"/>
                          <a:ea typeface="微軟正黑體" panose="020B0604030504040204" pitchFamily="34" charset="-120"/>
                        </a:rPr>
                        <a:t>4  x SFF8644</a:t>
                      </a:r>
                    </a:p>
                  </a:txBody>
                  <a:tcPr/>
                </a:tc>
                <a:extLst>
                  <a:ext uri="{0D108BD9-81ED-4DB2-BD59-A6C34878D82A}">
                    <a16:rowId xmlns:a16="http://schemas.microsoft.com/office/drawing/2014/main" val="417990189"/>
                  </a:ext>
                </a:extLst>
              </a:tr>
              <a:tr h="247221">
                <a:tc>
                  <a:txBody>
                    <a:bodyPr/>
                    <a:lstStyle/>
                    <a:p>
                      <a:pPr lvl="0" algn="ctr">
                        <a:buNone/>
                      </a:pPr>
                      <a:r>
                        <a:rPr lang="zh-TW" altLang="en-US" sz="800" b="0" i="0" u="none" strike="noStrike" noProof="0">
                          <a:latin typeface="微軟正黑體" panose="020B0604030504040204" pitchFamily="34" charset="-120"/>
                          <a:ea typeface="微軟正黑體" panose="020B0604030504040204" pitchFamily="34" charset="-120"/>
                        </a:rPr>
                        <a:t>產品狀態</a:t>
                      </a:r>
                      <a:endParaRPr lang="zh-TW" sz="800" b="0" i="0" u="none" strike="noStrike" noProof="0">
                        <a:latin typeface="微軟正黑體" panose="020B0604030504040204" pitchFamily="34" charset="-120"/>
                        <a:ea typeface="微軟正黑體" panose="020B0604030504040204" pitchFamily="34" charset="-120"/>
                      </a:endParaRPr>
                    </a:p>
                  </a:txBody>
                  <a:tcPr/>
                </a:tc>
                <a:tc>
                  <a:txBody>
                    <a:bodyPr/>
                    <a:lstStyle/>
                    <a:p>
                      <a:pPr algn="ctr"/>
                      <a:r>
                        <a:rPr lang="zh-TW" altLang="en-US" sz="800">
                          <a:latin typeface="微軟正黑體" panose="020B0604030504040204" pitchFamily="34" charset="-120"/>
                          <a:ea typeface="微軟正黑體" panose="020B0604030504040204" pitchFamily="34" charset="-120"/>
                          <a:hlinkClick r:id="rId8"/>
                        </a:rPr>
                        <a:t>馬上購買!</a:t>
                      </a:r>
                      <a:endParaRPr lang="zh-TW" altLang="en-US" sz="800">
                        <a:latin typeface="微軟正黑體" panose="020B0604030504040204" pitchFamily="34" charset="-120"/>
                        <a:ea typeface="微軟正黑體" panose="020B0604030504040204" pitchFamily="34" charset="-120"/>
                      </a:endParaRPr>
                    </a:p>
                  </a:txBody>
                  <a:tcPr/>
                </a:tc>
                <a:tc gridSpan="2">
                  <a:txBody>
                    <a:bodyPr/>
                    <a:lstStyle/>
                    <a:p>
                      <a:pPr algn="ctr"/>
                      <a:r>
                        <a:rPr lang="zh-TW" altLang="en-US" sz="800">
                          <a:latin typeface="微軟正黑體" panose="020B0604030504040204" pitchFamily="34" charset="-120"/>
                          <a:ea typeface="微軟正黑體" panose="020B0604030504040204" pitchFamily="34" charset="-120"/>
                        </a:rPr>
                        <a:t>2020/Q4 即將上市</a:t>
                      </a:r>
                    </a:p>
                  </a:txBody>
                  <a:tcPr/>
                </a:tc>
                <a:tc hMerge="1">
                  <a:txBody>
                    <a:bodyPr/>
                    <a:lstStyle/>
                    <a:p>
                      <a:endParaRPr lang="zh-TW"/>
                    </a:p>
                  </a:txBody>
                  <a:tcPr/>
                </a:tc>
                <a:extLst>
                  <a:ext uri="{0D108BD9-81ED-4DB2-BD59-A6C34878D82A}">
                    <a16:rowId xmlns:a16="http://schemas.microsoft.com/office/drawing/2014/main" val="3571052278"/>
                  </a:ext>
                </a:extLst>
              </a:tr>
            </a:tbl>
          </a:graphicData>
        </a:graphic>
      </p:graphicFrame>
      <p:pic>
        <p:nvPicPr>
          <p:cNvPr id="18" name="圖片 22" descr="一張含有 電路 的圖片&#10;&#10;自動產生的描述">
            <a:extLst>
              <a:ext uri="{FF2B5EF4-FFF2-40B4-BE49-F238E27FC236}">
                <a16:creationId xmlns:a16="http://schemas.microsoft.com/office/drawing/2014/main" id="{D9FB53B2-1B62-4B0E-9100-C97B0D8DE6EE}"/>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5154208" y="1614200"/>
            <a:ext cx="1592465" cy="1192632"/>
          </a:xfrm>
          <a:prstGeom prst="rect">
            <a:avLst/>
          </a:prstGeom>
        </p:spPr>
      </p:pic>
      <p:sp>
        <p:nvSpPr>
          <p:cNvPr id="7" name="文字方塊 6">
            <a:extLst>
              <a:ext uri="{FF2B5EF4-FFF2-40B4-BE49-F238E27FC236}">
                <a16:creationId xmlns:a16="http://schemas.microsoft.com/office/drawing/2014/main" id="{78998A0E-A160-4A35-B289-8C2755442C4F}"/>
              </a:ext>
            </a:extLst>
          </p:cNvPr>
          <p:cNvSpPr txBox="1"/>
          <p:nvPr/>
        </p:nvSpPr>
        <p:spPr>
          <a:xfrm>
            <a:off x="4849679" y="4851396"/>
            <a:ext cx="366060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sz="800">
                <a:ea typeface="+mn-lt"/>
                <a:cs typeface="+mn-lt"/>
              </a:rPr>
              <a:t>*以上數據為規格參考值，實際效能與搭配的主機、外接擴充櫃以及硬碟有關 </a:t>
            </a:r>
            <a:endParaRPr lang="zh-TW"/>
          </a:p>
        </p:txBody>
      </p:sp>
      <p:sp>
        <p:nvSpPr>
          <p:cNvPr id="23" name="矩形: 圓角 22">
            <a:extLst>
              <a:ext uri="{FF2B5EF4-FFF2-40B4-BE49-F238E27FC236}">
                <a16:creationId xmlns:a16="http://schemas.microsoft.com/office/drawing/2014/main" id="{8F752D94-F8AE-4D9E-B357-906646063CF2}"/>
              </a:ext>
            </a:extLst>
          </p:cNvPr>
          <p:cNvSpPr/>
          <p:nvPr/>
        </p:nvSpPr>
        <p:spPr>
          <a:xfrm>
            <a:off x="254460" y="3903118"/>
            <a:ext cx="4455152" cy="1118055"/>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endParaRPr>
          </a:p>
        </p:txBody>
      </p:sp>
      <p:sp>
        <p:nvSpPr>
          <p:cNvPr id="32" name="文字方塊 31">
            <a:extLst>
              <a:ext uri="{FF2B5EF4-FFF2-40B4-BE49-F238E27FC236}">
                <a16:creationId xmlns:a16="http://schemas.microsoft.com/office/drawing/2014/main" id="{2FF7DECD-8817-45FC-BC76-F9240EF37F0A}"/>
              </a:ext>
            </a:extLst>
          </p:cNvPr>
          <p:cNvSpPr txBox="1"/>
          <p:nvPr/>
        </p:nvSpPr>
        <p:spPr>
          <a:xfrm>
            <a:off x="-59969" y="3927472"/>
            <a:ext cx="4769581" cy="1033553"/>
          </a:xfrm>
          <a:prstGeom prst="rect">
            <a:avLst/>
          </a:prstGeom>
          <a:noFill/>
        </p:spPr>
        <p:txBody>
          <a:bodyPr wrap="square" lIns="91440" tIns="45720" rIns="91440" bIns="45720" rtlCol="0" anchor="t">
            <a:spAutoFit/>
          </a:bodyPr>
          <a:lstStyle/>
          <a:p>
            <a:pPr marL="447675" lvl="1" indent="-104775" fontAlgn="base">
              <a:lnSpc>
                <a:spcPct val="150000"/>
              </a:lnSpc>
              <a:spcBef>
                <a:spcPts val="600"/>
              </a:spcBef>
              <a:buClr>
                <a:srgbClr val="FA7100"/>
              </a:buClr>
              <a:buSzPct val="80000"/>
              <a:buFont typeface="Arial" panose="020B0604020202020204" pitchFamily="34" charset="0"/>
              <a:buChar char="•"/>
            </a:pPr>
            <a:r>
              <a:rPr lang="zh-CN" altLang="en-US" sz="1000">
                <a:solidFill>
                  <a:schemeClr val="bg1"/>
                </a:solidFill>
                <a:latin typeface="微軟正黑體"/>
                <a:ea typeface="微軟正黑體"/>
              </a:rPr>
              <a:t>每台主機均可支援</a:t>
            </a:r>
            <a:r>
              <a:rPr lang="zh-TW" altLang="en-US" sz="1000" b="1">
                <a:solidFill>
                  <a:srgbClr val="FA7100"/>
                </a:solidFill>
                <a:latin typeface="微軟正黑體"/>
                <a:ea typeface="微軟正黑體"/>
              </a:rPr>
              <a:t>串接八台</a:t>
            </a:r>
            <a:r>
              <a:rPr lang="en-US" altLang="zh-TW" sz="1000" b="1">
                <a:solidFill>
                  <a:srgbClr val="FA7100"/>
                </a:solidFill>
                <a:latin typeface="微軟正黑體"/>
                <a:ea typeface="微軟正黑體"/>
              </a:rPr>
              <a:t> </a:t>
            </a:r>
            <a:r>
              <a:rPr lang="en-US" altLang="zh-TW" sz="1000">
                <a:solidFill>
                  <a:schemeClr val="bg1"/>
                </a:solidFill>
                <a:latin typeface="微軟正黑體"/>
                <a:ea typeface="微軟正黑體"/>
              </a:rPr>
              <a:t>QNAP SAS JBOD </a:t>
            </a:r>
            <a:endParaRPr lang="zh-TW" altLang="en-US" sz="1000">
              <a:solidFill>
                <a:schemeClr val="bg1"/>
              </a:solidFill>
              <a:latin typeface="微軟正黑體"/>
              <a:ea typeface="微軟正黑體"/>
            </a:endParaRPr>
          </a:p>
          <a:p>
            <a:pPr marL="904875" lvl="2" indent="-104775">
              <a:spcBef>
                <a:spcPts val="600"/>
              </a:spcBef>
              <a:buClr>
                <a:srgbClr val="FA7100"/>
              </a:buClr>
              <a:buSzPct val="80000"/>
              <a:buFont typeface="Arial" panose="020B0604020202020204" pitchFamily="34" charset="0"/>
              <a:buChar char="•"/>
            </a:pPr>
            <a:r>
              <a:rPr lang="en-US" altLang="zh-TW" sz="900">
                <a:solidFill>
                  <a:schemeClr val="bg1"/>
                </a:solidFill>
                <a:latin typeface="微軟正黑體"/>
                <a:ea typeface="微軟正黑體"/>
                <a:cs typeface="+mn-lt"/>
              </a:rPr>
              <a:t>REXP-1620U-RP/</a:t>
            </a:r>
            <a:r>
              <a:rPr lang="en-US" sz="900">
                <a:solidFill>
                  <a:schemeClr val="bg1"/>
                </a:solidFill>
                <a:latin typeface="微軟正黑體"/>
                <a:ea typeface="微軟正黑體"/>
                <a:cs typeface="+mn-lt"/>
              </a:rPr>
              <a:t>REXP-1220U-RP</a:t>
            </a:r>
            <a:endParaRPr lang="zh-TW" altLang="en-US" sz="900">
              <a:solidFill>
                <a:schemeClr val="bg1"/>
              </a:solidFill>
              <a:latin typeface="微軟正黑體"/>
              <a:ea typeface="微軟正黑體"/>
              <a:cs typeface="+mn-lt"/>
            </a:endParaRPr>
          </a:p>
          <a:p>
            <a:pPr marL="904875" lvl="2" indent="-104775">
              <a:spcBef>
                <a:spcPts val="600"/>
              </a:spcBef>
              <a:buClr>
                <a:srgbClr val="FA7100"/>
              </a:buClr>
              <a:buSzPct val="80000"/>
              <a:buFont typeface="Arial" panose="020B0604020202020204" pitchFamily="34" charset="0"/>
              <a:buChar char="•"/>
            </a:pPr>
            <a:r>
              <a:rPr lang="en-US" altLang="zh-TW" sz="900">
                <a:solidFill>
                  <a:schemeClr val="bg1"/>
                </a:solidFill>
                <a:latin typeface="微軟正黑體"/>
                <a:ea typeface="微軟正黑體"/>
                <a:cs typeface="+mn-lt"/>
              </a:rPr>
              <a:t>TL-R1220Sep-RP</a:t>
            </a:r>
            <a:r>
              <a:rPr lang="en-US" altLang="zh-TW" sz="900">
                <a:solidFill>
                  <a:schemeClr val="bg1"/>
                </a:solidFill>
                <a:latin typeface="微軟正黑體"/>
                <a:ea typeface="微軟正黑體"/>
              </a:rPr>
              <a:t>/TL-R1620Sep-RP; 預計於Q4/2020上市)</a:t>
            </a:r>
            <a:endParaRPr lang="zh-TW" altLang="en-US" sz="900">
              <a:solidFill>
                <a:schemeClr val="bg1"/>
              </a:solidFill>
              <a:latin typeface="微軟正黑體"/>
              <a:ea typeface="微軟正黑體"/>
            </a:endParaRPr>
          </a:p>
          <a:p>
            <a:pPr marL="447675" lvl="1" indent="-104775" fontAlgn="base">
              <a:lnSpc>
                <a:spcPct val="150000"/>
              </a:lnSpc>
              <a:spcBef>
                <a:spcPts val="600"/>
              </a:spcBef>
              <a:buClr>
                <a:srgbClr val="FA7100"/>
              </a:buClr>
              <a:buSzPct val="80000"/>
              <a:buFont typeface="Arial" panose="020B0604020202020204" pitchFamily="34" charset="0"/>
              <a:buChar char="•"/>
            </a:pPr>
            <a:r>
              <a:rPr lang="zh-CN" altLang="en-US" sz="1000">
                <a:solidFill>
                  <a:schemeClr val="bg1"/>
                </a:solidFill>
                <a:latin typeface="微軟正黑體"/>
                <a:ea typeface="微軟正黑體"/>
              </a:rPr>
              <a:t>每台主機支援</a:t>
            </a:r>
            <a:r>
              <a:rPr lang="zh-CN" altLang="en-US" sz="1000" b="1">
                <a:solidFill>
                  <a:srgbClr val="FA7100"/>
                </a:solidFill>
                <a:latin typeface="微軟正黑體"/>
                <a:ea typeface="微軟正黑體"/>
              </a:rPr>
              <a:t>高達</a:t>
            </a:r>
            <a:r>
              <a:rPr lang="en-US" altLang="zh-CN" sz="1000" b="1">
                <a:solidFill>
                  <a:srgbClr val="FA7100"/>
                </a:solidFill>
                <a:latin typeface="微軟正黑體"/>
                <a:ea typeface="微軟正黑體"/>
              </a:rPr>
              <a:t>128</a:t>
            </a:r>
            <a:r>
              <a:rPr lang="zh-CN" altLang="en-US" sz="1000" b="1">
                <a:solidFill>
                  <a:srgbClr val="FA7100"/>
                </a:solidFill>
                <a:latin typeface="微軟正黑體"/>
                <a:ea typeface="微軟正黑體"/>
              </a:rPr>
              <a:t>顆硬碟，</a:t>
            </a:r>
            <a:r>
              <a:rPr lang="en-US" altLang="zh-CN" sz="1000" b="1">
                <a:solidFill>
                  <a:srgbClr val="FA7100"/>
                </a:solidFill>
                <a:latin typeface="微軟正黑體"/>
                <a:ea typeface="微軟正黑體"/>
              </a:rPr>
              <a:t>1~2PB </a:t>
            </a:r>
            <a:r>
              <a:rPr lang="zh-CN" altLang="en-US" sz="1000">
                <a:solidFill>
                  <a:schemeClr val="bg1"/>
                </a:solidFill>
                <a:latin typeface="微軟正黑體"/>
                <a:ea typeface="微軟正黑體"/>
              </a:rPr>
              <a:t>的原始儲存空間</a:t>
            </a:r>
            <a:r>
              <a:rPr lang="en-US" altLang="zh-CN" sz="1000">
                <a:solidFill>
                  <a:schemeClr val="bg1"/>
                </a:solidFill>
                <a:latin typeface="微軟正黑體"/>
                <a:ea typeface="微軟正黑體"/>
              </a:rPr>
              <a:t>(raw capacity)</a:t>
            </a:r>
          </a:p>
        </p:txBody>
      </p:sp>
    </p:spTree>
    <p:extLst>
      <p:ext uri="{BB962C8B-B14F-4D97-AF65-F5344CB8AC3E}">
        <p14:creationId xmlns:p14="http://schemas.microsoft.com/office/powerpoint/2010/main" val="2139370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圓角 5">
            <a:extLst>
              <a:ext uri="{FF2B5EF4-FFF2-40B4-BE49-F238E27FC236}">
                <a16:creationId xmlns:a16="http://schemas.microsoft.com/office/drawing/2014/main" id="{EB6F323D-FA8F-435D-B899-65E35FA0F1F2}"/>
              </a:ext>
            </a:extLst>
          </p:cNvPr>
          <p:cNvSpPr/>
          <p:nvPr/>
        </p:nvSpPr>
        <p:spPr>
          <a:xfrm>
            <a:off x="4796144" y="3056376"/>
            <a:ext cx="3891866" cy="1924695"/>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endParaRPr>
          </a:p>
        </p:txBody>
      </p:sp>
      <p:sp>
        <p:nvSpPr>
          <p:cNvPr id="5" name="矩形: 圓角 4">
            <a:extLst>
              <a:ext uri="{FF2B5EF4-FFF2-40B4-BE49-F238E27FC236}">
                <a16:creationId xmlns:a16="http://schemas.microsoft.com/office/drawing/2014/main" id="{C290387C-6A78-40DB-85F2-C9118B45CEBD}"/>
              </a:ext>
            </a:extLst>
          </p:cNvPr>
          <p:cNvSpPr/>
          <p:nvPr/>
        </p:nvSpPr>
        <p:spPr>
          <a:xfrm>
            <a:off x="581831" y="3056377"/>
            <a:ext cx="3891866" cy="1924695"/>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endParaRPr>
          </a:p>
        </p:txBody>
      </p:sp>
      <p:sp>
        <p:nvSpPr>
          <p:cNvPr id="2" name="Title 1"/>
          <p:cNvSpPr>
            <a:spLocks noGrp="1"/>
          </p:cNvSpPr>
          <p:nvPr>
            <p:ph type="title"/>
          </p:nvPr>
        </p:nvSpPr>
        <p:spPr/>
        <p:txBody>
          <a:bodyPr>
            <a:normAutofit/>
          </a:bodyPr>
          <a:lstStyle/>
          <a:p>
            <a:r>
              <a:rPr lang="zh-CN" altLang="en-US">
                <a:cs typeface="Arial" panose="020B0604020202020204" pitchFamily="34" charset="0"/>
              </a:rPr>
              <a:t>全新</a:t>
            </a:r>
            <a:r>
              <a:rPr lang="en-US" altLang="zh-CN">
                <a:cs typeface="Arial" panose="020B0604020202020204" pitchFamily="34" charset="0"/>
              </a:rPr>
              <a:t> QNAP</a:t>
            </a:r>
            <a:r>
              <a:rPr lang="en-US" altLang="zh-CN"/>
              <a:t> </a:t>
            </a:r>
            <a:r>
              <a:rPr lang="en-US" altLang="zh-TW"/>
              <a:t>SAS 12Gb/s</a:t>
            </a:r>
            <a:r>
              <a:rPr lang="en-US" altLang="zh-CN"/>
              <a:t> </a:t>
            </a:r>
            <a:r>
              <a:rPr lang="zh-CN" altLang="en-US"/>
              <a:t>儲存擴充卡</a:t>
            </a:r>
            <a:endParaRPr lang="en-US"/>
          </a:p>
        </p:txBody>
      </p:sp>
      <p:sp>
        <p:nvSpPr>
          <p:cNvPr id="4" name="Rectangle 3"/>
          <p:cNvSpPr/>
          <p:nvPr/>
        </p:nvSpPr>
        <p:spPr>
          <a:xfrm>
            <a:off x="933764" y="1465649"/>
            <a:ext cx="3363354" cy="523220"/>
          </a:xfrm>
          <a:prstGeom prst="rect">
            <a:avLst/>
          </a:prstGeom>
        </p:spPr>
        <p:txBody>
          <a:bodyPr wrap="square" lIns="91440" tIns="45720" rIns="91440" bIns="45720" anchor="t">
            <a:spAutoFit/>
          </a:bodyPr>
          <a:lstStyle/>
          <a:p>
            <a:r>
              <a:rPr lang="en-US" sz="2800" b="1">
                <a:latin typeface="微軟正黑體"/>
                <a:ea typeface="微軟正黑體"/>
                <a:cs typeface="Arial"/>
              </a:rPr>
              <a:t>QXP-820S-B3408</a:t>
            </a:r>
            <a:endParaRPr lang="zh-TW" altLang="en-US"/>
          </a:p>
        </p:txBody>
      </p:sp>
      <p:sp>
        <p:nvSpPr>
          <p:cNvPr id="20" name="TextBox 19"/>
          <p:cNvSpPr txBox="1"/>
          <p:nvPr/>
        </p:nvSpPr>
        <p:spPr>
          <a:xfrm>
            <a:off x="702333" y="3512942"/>
            <a:ext cx="3891865" cy="1101199"/>
          </a:xfrm>
          <a:prstGeom prst="rect">
            <a:avLst/>
          </a:prstGeom>
          <a:noFill/>
        </p:spPr>
        <p:txBody>
          <a:bodyPr wrap="square" lIns="91440" tIns="45720" rIns="91440" bIns="45720" rtlCol="0" anchor="t">
            <a:spAutoFit/>
          </a:bodyPr>
          <a:lstStyle/>
          <a:p>
            <a:pPr marL="174625" indent="-174625">
              <a:lnSpc>
                <a:spcPts val="2000"/>
              </a:lnSpc>
              <a:buClr>
                <a:schemeClr val="bg1"/>
              </a:buClr>
              <a:buFont typeface="Arial"/>
              <a:buChar char="•"/>
            </a:pPr>
            <a:r>
              <a:rPr lang="zh-TW" altLang="en-US" sz="1600" b="1">
                <a:solidFill>
                  <a:srgbClr val="FA7100"/>
                </a:solidFill>
                <a:latin typeface="微軟正黑體"/>
                <a:ea typeface="微軟正黑體"/>
              </a:rPr>
              <a:t>採用 </a:t>
            </a:r>
            <a:r>
              <a:rPr lang="en-US" sz="1600" b="1">
                <a:solidFill>
                  <a:srgbClr val="FA7100"/>
                </a:solidFill>
                <a:latin typeface="微軟正黑體"/>
                <a:ea typeface="微軟正黑體"/>
                <a:cs typeface="Arial"/>
              </a:rPr>
              <a:t>Broadcom SAS 3408 </a:t>
            </a:r>
            <a:r>
              <a:rPr lang="zh-TW" altLang="en-US" sz="1600" b="1">
                <a:solidFill>
                  <a:schemeClr val="bg1"/>
                </a:solidFill>
                <a:latin typeface="微軟正黑體"/>
                <a:ea typeface="微軟正黑體"/>
                <a:cs typeface="Arial"/>
              </a:rPr>
              <a:t>控制</a:t>
            </a:r>
            <a:r>
              <a:rPr lang="zh-TW" altLang="en-US" sz="1600" b="1">
                <a:solidFill>
                  <a:schemeClr val="bg1"/>
                </a:solidFill>
                <a:latin typeface="微軟正黑體"/>
                <a:ea typeface="微軟正黑體"/>
              </a:rPr>
              <a:t>晶片</a:t>
            </a:r>
            <a:endParaRPr lang="en-US" altLang="zh-TW" sz="1600" b="1">
              <a:solidFill>
                <a:schemeClr val="bg1"/>
              </a:solidFill>
              <a:latin typeface="微軟正黑體"/>
              <a:ea typeface="微軟正黑體"/>
            </a:endParaRPr>
          </a:p>
          <a:p>
            <a:pPr marL="174625" indent="-174625">
              <a:lnSpc>
                <a:spcPts val="2000"/>
              </a:lnSpc>
              <a:buClr>
                <a:schemeClr val="bg1"/>
              </a:buClr>
              <a:buFont typeface="Arial"/>
              <a:buChar char="•"/>
            </a:pPr>
            <a:r>
              <a:rPr lang="en-US" sz="1600" b="1">
                <a:solidFill>
                  <a:srgbClr val="FA7100"/>
                </a:solidFill>
                <a:latin typeface="微軟正黑體"/>
                <a:ea typeface="微軟正黑體"/>
                <a:cs typeface="Arial"/>
              </a:rPr>
              <a:t>外接8</a:t>
            </a:r>
            <a:r>
              <a:rPr lang="zh-TW" altLang="en-US" sz="1600" b="1">
                <a:solidFill>
                  <a:srgbClr val="FA7100"/>
                </a:solidFill>
                <a:latin typeface="微軟正黑體"/>
                <a:ea typeface="微軟正黑體"/>
                <a:cs typeface="Arial"/>
              </a:rPr>
              <a:t>埠</a:t>
            </a:r>
            <a:r>
              <a:rPr lang="en-US" sz="1600" b="1">
                <a:solidFill>
                  <a:srgbClr val="FA7100"/>
                </a:solidFill>
                <a:latin typeface="微軟正黑體"/>
                <a:ea typeface="微軟正黑體"/>
                <a:cs typeface="Arial"/>
              </a:rPr>
              <a:t>SAS 12Gb/s訊號</a:t>
            </a:r>
            <a:endParaRPr lang="zh-TW" altLang="en-US" sz="1600" b="1">
              <a:solidFill>
                <a:srgbClr val="FA7100"/>
              </a:solidFill>
              <a:latin typeface="微軟正黑體"/>
              <a:ea typeface="微軟正黑體"/>
              <a:cs typeface="Arial"/>
            </a:endParaRPr>
          </a:p>
          <a:p>
            <a:pPr marL="174625" indent="-174625">
              <a:lnSpc>
                <a:spcPts val="2000"/>
              </a:lnSpc>
              <a:buClr>
                <a:schemeClr val="bg1"/>
              </a:buClr>
              <a:buFont typeface="Arial"/>
              <a:buChar char="•"/>
            </a:pPr>
            <a:r>
              <a:rPr lang="en-US" sz="1600" b="1">
                <a:solidFill>
                  <a:schemeClr val="bg1"/>
                </a:solidFill>
                <a:latin typeface="Microsoft JhengHei"/>
                <a:ea typeface="Microsoft JhengHei"/>
                <a:cs typeface="Arial"/>
              </a:rPr>
              <a:t>2 x SFF-8644 SAS 12Gb/s</a:t>
            </a:r>
            <a:r>
              <a:rPr lang="zh-TW" altLang="en-US" sz="1600" b="1">
                <a:solidFill>
                  <a:schemeClr val="bg1"/>
                </a:solidFill>
                <a:latin typeface="Microsoft JhengHei"/>
                <a:ea typeface="Microsoft JhengHei"/>
                <a:cs typeface="Arial"/>
              </a:rPr>
              <a:t>寬埠</a:t>
            </a:r>
            <a:endParaRPr lang="en-US" altLang="zh-TW" sz="1600" b="1">
              <a:solidFill>
                <a:srgbClr val="FA7100"/>
              </a:solidFill>
              <a:latin typeface="微軟正黑體"/>
              <a:ea typeface="微軟正黑體"/>
              <a:cs typeface="Arial"/>
            </a:endParaRPr>
          </a:p>
          <a:p>
            <a:pPr marL="174625" indent="-174625">
              <a:lnSpc>
                <a:spcPts val="2000"/>
              </a:lnSpc>
              <a:buClr>
                <a:schemeClr val="bg1"/>
              </a:buClr>
              <a:buFont typeface="Arial"/>
              <a:buChar char="•"/>
            </a:pPr>
            <a:r>
              <a:rPr lang="zh-TW" altLang="en-US" sz="1600" b="1">
                <a:solidFill>
                  <a:srgbClr val="FA7100"/>
                </a:solidFill>
                <a:latin typeface="微軟正黑體"/>
                <a:ea typeface="微軟正黑體"/>
                <a:cs typeface="Arial"/>
              </a:rPr>
              <a:t>1.2倍的 IOPS (相較前代SAS-12G2E) </a:t>
            </a:r>
          </a:p>
        </p:txBody>
      </p:sp>
      <p:sp>
        <p:nvSpPr>
          <p:cNvPr id="3" name="矩形 2">
            <a:extLst>
              <a:ext uri="{FF2B5EF4-FFF2-40B4-BE49-F238E27FC236}">
                <a16:creationId xmlns:a16="http://schemas.microsoft.com/office/drawing/2014/main" id="{1FB13CD2-9A63-284E-817C-487F07708D98}"/>
              </a:ext>
            </a:extLst>
          </p:cNvPr>
          <p:cNvSpPr/>
          <p:nvPr/>
        </p:nvSpPr>
        <p:spPr>
          <a:xfrm>
            <a:off x="4846621" y="1413926"/>
            <a:ext cx="4131124" cy="523220"/>
          </a:xfrm>
          <a:prstGeom prst="rect">
            <a:avLst/>
          </a:prstGeom>
        </p:spPr>
        <p:txBody>
          <a:bodyPr wrap="square">
            <a:spAutoFit/>
          </a:bodyPr>
          <a:lstStyle/>
          <a:p>
            <a:r>
              <a:rPr lang="en-US" altLang="zh-TW" sz="2800" b="1">
                <a:latin typeface="微軟正黑體" panose="020B0604030504040204" pitchFamily="34" charset="-120"/>
                <a:ea typeface="微軟正黑體" panose="020B0604030504040204" pitchFamily="34" charset="-120"/>
                <a:cs typeface="Arial" panose="020B0604020202020204" pitchFamily="34" charset="0"/>
              </a:rPr>
              <a:t>QXP-1620S-B3616W</a:t>
            </a:r>
            <a:endParaRPr lang="zh-TW" altLang="en-US" sz="2800" b="1">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18" name="TextBox 19">
            <a:extLst>
              <a:ext uri="{FF2B5EF4-FFF2-40B4-BE49-F238E27FC236}">
                <a16:creationId xmlns:a16="http://schemas.microsoft.com/office/drawing/2014/main" id="{D7304D23-57CC-AE4D-9DD9-62AAA6B9A19A}"/>
              </a:ext>
            </a:extLst>
          </p:cNvPr>
          <p:cNvSpPr txBox="1"/>
          <p:nvPr/>
        </p:nvSpPr>
        <p:spPr>
          <a:xfrm>
            <a:off x="5057462" y="3544501"/>
            <a:ext cx="3709442" cy="1101199"/>
          </a:xfrm>
          <a:prstGeom prst="rect">
            <a:avLst/>
          </a:prstGeom>
          <a:noFill/>
        </p:spPr>
        <p:txBody>
          <a:bodyPr wrap="square" lIns="91440" tIns="45720" rIns="91440" bIns="45720" rtlCol="0" anchor="t">
            <a:spAutoFit/>
          </a:bodyPr>
          <a:lstStyle/>
          <a:p>
            <a:pPr marL="174625" indent="-174625">
              <a:lnSpc>
                <a:spcPts val="2000"/>
              </a:lnSpc>
              <a:buClr>
                <a:schemeClr val="bg1"/>
              </a:buClr>
              <a:buFont typeface="Arial"/>
              <a:buChar char="•"/>
            </a:pPr>
            <a:r>
              <a:rPr lang="zh-TW" altLang="en-US" sz="1600" b="1">
                <a:solidFill>
                  <a:schemeClr val="bg1"/>
                </a:solidFill>
                <a:latin typeface="微軟正黑體"/>
                <a:ea typeface="微軟正黑體"/>
              </a:rPr>
              <a:t>採用</a:t>
            </a:r>
            <a:r>
              <a:rPr lang="zh-TW" altLang="en-US" sz="1600" b="1">
                <a:latin typeface="微軟正黑體"/>
                <a:ea typeface="微軟正黑體"/>
              </a:rPr>
              <a:t> </a:t>
            </a:r>
            <a:r>
              <a:rPr lang="en-US" sz="1600" b="1">
                <a:solidFill>
                  <a:srgbClr val="FA7100"/>
                </a:solidFill>
                <a:latin typeface="微軟正黑體"/>
                <a:ea typeface="微軟正黑體"/>
                <a:cs typeface="Arial"/>
              </a:rPr>
              <a:t>Broadcom SAS3616 </a:t>
            </a:r>
            <a:r>
              <a:rPr lang="zh-TW" altLang="en-US" sz="1600" b="1">
                <a:solidFill>
                  <a:schemeClr val="bg1"/>
                </a:solidFill>
                <a:latin typeface="微軟正黑體"/>
                <a:ea typeface="微軟正黑體"/>
                <a:cs typeface="Arial"/>
              </a:rPr>
              <a:t>控制</a:t>
            </a:r>
            <a:r>
              <a:rPr lang="zh-TW" altLang="en-US" sz="1600" b="1">
                <a:solidFill>
                  <a:schemeClr val="bg1"/>
                </a:solidFill>
                <a:latin typeface="微軟正黑體"/>
                <a:ea typeface="微軟正黑體"/>
              </a:rPr>
              <a:t>晶片</a:t>
            </a:r>
            <a:endParaRPr lang="en-US" altLang="zh-TW" sz="1600" b="1">
              <a:solidFill>
                <a:schemeClr val="bg1"/>
              </a:solidFill>
              <a:latin typeface="微軟正黑體"/>
              <a:ea typeface="微軟正黑體"/>
            </a:endParaRPr>
          </a:p>
          <a:p>
            <a:pPr marL="174625" indent="-174625">
              <a:lnSpc>
                <a:spcPts val="2000"/>
              </a:lnSpc>
              <a:buClr>
                <a:schemeClr val="bg1"/>
              </a:buClr>
              <a:buFont typeface="Arial,Sans-Serif"/>
              <a:buChar char="•"/>
            </a:pPr>
            <a:r>
              <a:rPr lang="zh-TW" altLang="en-US" sz="1600" b="1">
                <a:solidFill>
                  <a:srgbClr val="FA7100"/>
                </a:solidFill>
                <a:latin typeface="Microsoft JhengHei"/>
                <a:ea typeface="+mn-lt"/>
                <a:cs typeface="Arial"/>
              </a:rPr>
              <a:t>外接</a:t>
            </a:r>
            <a:r>
              <a:rPr lang="en-US" altLang="en-US" sz="1600" b="1">
                <a:solidFill>
                  <a:srgbClr val="FA7100"/>
                </a:solidFill>
                <a:latin typeface="Calibri"/>
                <a:ea typeface="Microsoft JhengHei"/>
                <a:cs typeface="Arial"/>
              </a:rPr>
              <a:t>16</a:t>
            </a:r>
            <a:r>
              <a:rPr lang="zh-TW" sz="1600" b="1">
                <a:solidFill>
                  <a:srgbClr val="FA7100"/>
                </a:solidFill>
                <a:latin typeface="Microsoft JhengHei"/>
                <a:ea typeface="Microsoft JhengHei"/>
                <a:cs typeface="Arial"/>
              </a:rPr>
              <a:t>埠</a:t>
            </a:r>
            <a:r>
              <a:rPr lang="en-US" altLang="zh-TW" sz="1600" b="1">
                <a:solidFill>
                  <a:srgbClr val="FA7100"/>
                </a:solidFill>
                <a:latin typeface="Microsoft JhengHei"/>
                <a:ea typeface="+mn-lt"/>
                <a:cs typeface="Arial"/>
              </a:rPr>
              <a:t>SAS</a:t>
            </a:r>
            <a:r>
              <a:rPr lang="zh-TW" altLang="en-US" sz="1600" b="1">
                <a:solidFill>
                  <a:srgbClr val="FA7100"/>
                </a:solidFill>
                <a:latin typeface="Microsoft JhengHei"/>
                <a:ea typeface="+mn-lt"/>
                <a:cs typeface="Arial"/>
              </a:rPr>
              <a:t>訊號</a:t>
            </a:r>
            <a:endParaRPr lang="en-US" altLang="zh-TW" sz="1600">
              <a:solidFill>
                <a:srgbClr val="000000"/>
              </a:solidFill>
              <a:latin typeface="Calibri"/>
              <a:ea typeface="+mn-lt"/>
              <a:cs typeface="Calibri"/>
            </a:endParaRPr>
          </a:p>
          <a:p>
            <a:pPr marL="174625" indent="-174625">
              <a:lnSpc>
                <a:spcPts val="2000"/>
              </a:lnSpc>
              <a:buClr>
                <a:schemeClr val="bg1"/>
              </a:buClr>
              <a:buFont typeface="Arial,Sans-Serif"/>
              <a:buChar char="•"/>
            </a:pPr>
            <a:r>
              <a:rPr lang="en-US" altLang="zh-TW" sz="1600" b="1">
                <a:solidFill>
                  <a:schemeClr val="bg1"/>
                </a:solidFill>
                <a:latin typeface="Microsoft JhengHei"/>
                <a:ea typeface="+mn-lt"/>
                <a:cs typeface="Arial"/>
              </a:rPr>
              <a:t>4 x SFF-8644 SAS 12Gb/s</a:t>
            </a:r>
            <a:r>
              <a:rPr lang="zh-TW" sz="1600" b="1">
                <a:solidFill>
                  <a:schemeClr val="bg1"/>
                </a:solidFill>
                <a:latin typeface="Microsoft JhengHei"/>
                <a:ea typeface="Microsoft JhengHei"/>
                <a:cs typeface="Arial"/>
              </a:rPr>
              <a:t>寬埠</a:t>
            </a:r>
            <a:endParaRPr lang="en-US" altLang="zh-TW" sz="1600">
              <a:solidFill>
                <a:schemeClr val="bg1"/>
              </a:solidFill>
              <a:ea typeface="+mn-lt"/>
              <a:cs typeface="+mn-lt"/>
            </a:endParaRPr>
          </a:p>
          <a:p>
            <a:pPr marL="174625" indent="-174625">
              <a:lnSpc>
                <a:spcPts val="2000"/>
              </a:lnSpc>
              <a:buClr>
                <a:schemeClr val="bg1"/>
              </a:buClr>
              <a:buFont typeface="Arial"/>
              <a:buChar char="•"/>
            </a:pPr>
            <a:endParaRPr lang="zh-TW" altLang="en-US" sz="1600" b="1">
              <a:solidFill>
                <a:srgbClr val="FA7100"/>
              </a:solidFill>
              <a:latin typeface="Microsoft JhengHei"/>
              <a:ea typeface="微軟正黑體" panose="020B0604030504040204" pitchFamily="34" charset="-120"/>
              <a:cs typeface="Arial"/>
            </a:endParaRPr>
          </a:p>
        </p:txBody>
      </p:sp>
      <p:pic>
        <p:nvPicPr>
          <p:cNvPr id="7" name="圖片 6">
            <a:extLst>
              <a:ext uri="{FF2B5EF4-FFF2-40B4-BE49-F238E27FC236}">
                <a16:creationId xmlns:a16="http://schemas.microsoft.com/office/drawing/2014/main" id="{A8C07C3D-E962-9C4C-BADB-8E24CABB42E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174397" y="1909159"/>
            <a:ext cx="2514600" cy="1571346"/>
          </a:xfrm>
          <a:prstGeom prst="rect">
            <a:avLst/>
          </a:prstGeom>
        </p:spPr>
      </p:pic>
      <p:pic>
        <p:nvPicPr>
          <p:cNvPr id="10" name="圖片 9">
            <a:extLst>
              <a:ext uri="{FF2B5EF4-FFF2-40B4-BE49-F238E27FC236}">
                <a16:creationId xmlns:a16="http://schemas.microsoft.com/office/drawing/2014/main" id="{55E018B8-7FD2-9749-B5E6-E38C4875D70E}"/>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251210" y="1864339"/>
            <a:ext cx="2712287" cy="1694878"/>
          </a:xfrm>
          <a:prstGeom prst="rect">
            <a:avLst/>
          </a:prstGeom>
        </p:spPr>
      </p:pic>
      <p:sp>
        <p:nvSpPr>
          <p:cNvPr id="13" name="矩形: 圓角 22">
            <a:extLst>
              <a:ext uri="{FF2B5EF4-FFF2-40B4-BE49-F238E27FC236}">
                <a16:creationId xmlns:a16="http://schemas.microsoft.com/office/drawing/2014/main" id="{8BFF10C3-A41D-49D9-B292-CAAD8EF8A377}"/>
              </a:ext>
            </a:extLst>
          </p:cNvPr>
          <p:cNvSpPr/>
          <p:nvPr/>
        </p:nvSpPr>
        <p:spPr>
          <a:xfrm>
            <a:off x="7069756" y="944479"/>
            <a:ext cx="1901370" cy="388304"/>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1200" b="1">
                <a:solidFill>
                  <a:srgbClr val="FF66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預計</a:t>
            </a:r>
            <a:r>
              <a:rPr lang="en-US" altLang="zh-TW" sz="1200" b="1">
                <a:solidFill>
                  <a:srgbClr val="FF66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2020 </a:t>
            </a:r>
            <a:r>
              <a:rPr lang="zh-TW" altLang="en-US" sz="1200" b="1">
                <a:solidFill>
                  <a:srgbClr val="FF66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第三季上市</a:t>
            </a:r>
          </a:p>
        </p:txBody>
      </p:sp>
    </p:spTree>
    <p:extLst>
      <p:ext uri="{BB962C8B-B14F-4D97-AF65-F5344CB8AC3E}">
        <p14:creationId xmlns:p14="http://schemas.microsoft.com/office/powerpoint/2010/main" val="78525456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圓角 3">
            <a:extLst>
              <a:ext uri="{FF2B5EF4-FFF2-40B4-BE49-F238E27FC236}">
                <a16:creationId xmlns:a16="http://schemas.microsoft.com/office/drawing/2014/main" id="{DDA67091-28F5-47F9-B88A-104732BCC7EC}"/>
              </a:ext>
            </a:extLst>
          </p:cNvPr>
          <p:cNvSpPr/>
          <p:nvPr/>
        </p:nvSpPr>
        <p:spPr>
          <a:xfrm>
            <a:off x="121445" y="2894372"/>
            <a:ext cx="8882445" cy="1894746"/>
          </a:xfrm>
          <a:prstGeom prst="roundRect">
            <a:avLst>
              <a:gd name="adj" fmla="val 1715"/>
            </a:avLst>
          </a:prstGeom>
          <a:gradFill>
            <a:gsLst>
              <a:gs pos="100000">
                <a:srgbClr val="4E97AC"/>
              </a:gs>
              <a:gs pos="53000">
                <a:srgbClr val="01336A"/>
              </a:gs>
            </a:gsLst>
            <a:lin ang="5400000" scaled="1"/>
          </a:gradFill>
          <a:ln>
            <a:gradFill>
              <a:gsLst>
                <a:gs pos="0">
                  <a:srgbClr val="08FFFF"/>
                </a:gs>
                <a:gs pos="100000">
                  <a:schemeClr val="accent4"/>
                </a:gs>
              </a:gsLst>
              <a:lin ang="5400000" scaled="1"/>
            </a:gradFill>
          </a:ln>
          <a:scene3d>
            <a:camera prst="orthographicFront"/>
            <a:lightRig rig="threePt" dir="t"/>
          </a:scene3d>
          <a:sp3d>
            <a:bevelB/>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 name="矩形: 圓角 8">
            <a:extLst>
              <a:ext uri="{FF2B5EF4-FFF2-40B4-BE49-F238E27FC236}">
                <a16:creationId xmlns:a16="http://schemas.microsoft.com/office/drawing/2014/main" id="{30F09106-61DE-4CB6-BD13-8FAB06E025F8}"/>
              </a:ext>
            </a:extLst>
          </p:cNvPr>
          <p:cNvSpPr/>
          <p:nvPr/>
        </p:nvSpPr>
        <p:spPr>
          <a:xfrm>
            <a:off x="4450326" y="1633409"/>
            <a:ext cx="4513491" cy="991400"/>
          </a:xfrm>
          <a:prstGeom prst="roundRect">
            <a:avLst>
              <a:gd name="adj" fmla="val 843"/>
            </a:avLst>
          </a:prstGeom>
          <a:solidFill>
            <a:schemeClr val="bg1">
              <a:alpha val="83000"/>
            </a:schemeClr>
          </a:solidFill>
          <a:ln w="19050">
            <a:solidFill>
              <a:schemeClr val="accent1">
                <a:lumMod val="20000"/>
                <a:lumOff val="80000"/>
              </a:schemeClr>
            </a:solidFill>
          </a:ln>
          <a:effectLst>
            <a:outerShdw blurRad="279400" dist="139700" dir="2520000" algn="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2" name="標題 1">
            <a:extLst>
              <a:ext uri="{FF2B5EF4-FFF2-40B4-BE49-F238E27FC236}">
                <a16:creationId xmlns:a16="http://schemas.microsoft.com/office/drawing/2014/main" id="{A5D1FB43-94E8-4AAF-AB14-426164AFB321}"/>
              </a:ext>
            </a:extLst>
          </p:cNvPr>
          <p:cNvSpPr>
            <a:spLocks noGrp="1"/>
          </p:cNvSpPr>
          <p:nvPr>
            <p:ph type="title"/>
          </p:nvPr>
        </p:nvSpPr>
        <p:spPr/>
        <p:txBody>
          <a:bodyPr>
            <a:normAutofit fontScale="90000"/>
          </a:bodyPr>
          <a:lstStyle/>
          <a:p>
            <a:pPr>
              <a:lnSpc>
                <a:spcPts val="3825"/>
              </a:lnSpc>
            </a:pPr>
            <a:r>
              <a:rPr lang="zh-TW" altLang="en-US" sz="3500" b="1">
                <a:latin typeface="微軟正黑體"/>
                <a:ea typeface="微軟正黑體"/>
              </a:rPr>
              <a:t>突破想像的巨量儲存 :</a:t>
            </a:r>
            <a:r>
              <a:rPr lang="en-US" altLang="zh-TW" sz="3500" b="1">
                <a:latin typeface="微軟正黑體"/>
                <a:ea typeface="微軟正黑體"/>
              </a:rPr>
              <a:t> </a:t>
            </a:r>
            <a:r>
              <a:rPr lang="zh-CN" altLang="en-US" sz="2400" b="1">
                <a:latin typeface="微軟正黑體"/>
                <a:ea typeface="微軟正黑體"/>
              </a:rPr>
              <a:t>全快閃高速運算</a:t>
            </a:r>
            <a:r>
              <a:rPr lang="en-US" altLang="zh-CN" sz="2400" b="1">
                <a:latin typeface="微軟正黑體"/>
                <a:ea typeface="微軟正黑體"/>
              </a:rPr>
              <a:t> + </a:t>
            </a:r>
            <a:r>
              <a:rPr lang="zh-CN" altLang="en-US" sz="2400" b="1">
                <a:latin typeface="微軟正黑體"/>
                <a:ea typeface="微軟正黑體"/>
              </a:rPr>
              <a:t>擴充海量資料</a:t>
            </a:r>
            <a:br>
              <a:rPr lang="en-US" altLang="zh-TW" sz="2400" b="1"/>
            </a:br>
            <a:r>
              <a:rPr lang="zh-TW" altLang="en-US" sz="3150">
                <a:latin typeface="微軟正黑體"/>
                <a:ea typeface="微軟正黑體"/>
              </a:rPr>
              <a:t>是進行大數據分析 </a:t>
            </a:r>
            <a:r>
              <a:rPr lang="en-US" altLang="zh-TW" sz="3150">
                <a:latin typeface="Oswald Light"/>
                <a:ea typeface="微軟正黑體"/>
              </a:rPr>
              <a:t>/ </a:t>
            </a:r>
            <a:r>
              <a:rPr lang="zh-TW" altLang="en-US" sz="3150">
                <a:latin typeface="微軟正黑體"/>
                <a:ea typeface="微軟正黑體"/>
              </a:rPr>
              <a:t>邊緣運算 </a:t>
            </a:r>
            <a:r>
              <a:rPr lang="en-US" altLang="zh-TW" sz="3150">
                <a:latin typeface="Oswald Light"/>
                <a:ea typeface="微軟正黑體"/>
              </a:rPr>
              <a:t>/ AI </a:t>
            </a:r>
            <a:r>
              <a:rPr lang="zh-TW" altLang="en-US" sz="3150">
                <a:latin typeface="微軟正黑體"/>
                <a:ea typeface="微軟正黑體"/>
              </a:rPr>
              <a:t>推論的最佳資料載體</a:t>
            </a:r>
          </a:p>
        </p:txBody>
      </p:sp>
      <p:sp>
        <p:nvSpPr>
          <p:cNvPr id="155" name="矩形: 圓角 154">
            <a:extLst>
              <a:ext uri="{FF2B5EF4-FFF2-40B4-BE49-F238E27FC236}">
                <a16:creationId xmlns:a16="http://schemas.microsoft.com/office/drawing/2014/main" id="{D62A5D04-BEE1-498B-94BC-A50860DE6354}"/>
              </a:ext>
            </a:extLst>
          </p:cNvPr>
          <p:cNvSpPr/>
          <p:nvPr/>
        </p:nvSpPr>
        <p:spPr>
          <a:xfrm>
            <a:off x="2237562" y="4584028"/>
            <a:ext cx="2098560" cy="312424"/>
          </a:xfrm>
          <a:prstGeom prst="roundRect">
            <a:avLst>
              <a:gd name="adj" fmla="val 50000"/>
            </a:avLst>
          </a:prstGeom>
          <a:gradFill>
            <a:gsLst>
              <a:gs pos="100000">
                <a:srgbClr val="FD8F3D"/>
              </a:gs>
              <a:gs pos="0">
                <a:srgbClr val="FFFC0C"/>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6" name="矩形 5">
            <a:extLst>
              <a:ext uri="{FF2B5EF4-FFF2-40B4-BE49-F238E27FC236}">
                <a16:creationId xmlns:a16="http://schemas.microsoft.com/office/drawing/2014/main" id="{FE59C6E7-BD56-4F3E-89CB-23F586FB5ACB}"/>
              </a:ext>
            </a:extLst>
          </p:cNvPr>
          <p:cNvSpPr/>
          <p:nvPr/>
        </p:nvSpPr>
        <p:spPr>
          <a:xfrm>
            <a:off x="2433842" y="4570922"/>
            <a:ext cx="1628587" cy="351763"/>
          </a:xfrm>
          <a:prstGeom prst="rect">
            <a:avLst/>
          </a:prstGeom>
        </p:spPr>
        <p:txBody>
          <a:bodyPr wrap="none" lIns="91440" tIns="45720" rIns="91440" bIns="45720" anchor="t">
            <a:spAutoFit/>
          </a:bodyPr>
          <a:lstStyle/>
          <a:p>
            <a:pPr lvl="0" algn="ctr">
              <a:lnSpc>
                <a:spcPct val="115000"/>
              </a:lnSpc>
            </a:pPr>
            <a:r>
              <a:rPr lang="en-US" altLang="zh-TW" sz="1600" b="1">
                <a:latin typeface="Microsoft JhengHei"/>
                <a:ea typeface="新細明體"/>
                <a:cs typeface="Arial"/>
                <a:sym typeface="Arial"/>
              </a:rPr>
              <a:t>Deep Learning</a:t>
            </a:r>
            <a:endParaRPr lang="en-US" altLang="zh-TW" sz="1600" b="1">
              <a:latin typeface="Microsoft JhengHei"/>
              <a:ea typeface="新細明體"/>
              <a:cs typeface="Arial"/>
            </a:endParaRPr>
          </a:p>
        </p:txBody>
      </p:sp>
      <p:sp>
        <p:nvSpPr>
          <p:cNvPr id="158" name="矩形 157">
            <a:extLst>
              <a:ext uri="{FF2B5EF4-FFF2-40B4-BE49-F238E27FC236}">
                <a16:creationId xmlns:a16="http://schemas.microsoft.com/office/drawing/2014/main" id="{9DDA0DDE-9E77-4AC1-A367-FE83A959D547}"/>
              </a:ext>
            </a:extLst>
          </p:cNvPr>
          <p:cNvSpPr/>
          <p:nvPr/>
        </p:nvSpPr>
        <p:spPr>
          <a:xfrm>
            <a:off x="359104" y="2050223"/>
            <a:ext cx="487037" cy="549125"/>
          </a:xfrm>
          <a:prstGeom prst="rect">
            <a:avLst/>
          </a:prstGeom>
          <a:solidFill>
            <a:schemeClr val="accent1">
              <a:lumMod val="50000"/>
              <a:alpha val="59000"/>
            </a:schemeClr>
          </a:solidFill>
          <a:ln>
            <a:noFill/>
          </a:ln>
          <a:effectLst>
            <a:softEdge rad="279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endParaRPr>
          </a:p>
        </p:txBody>
      </p:sp>
      <p:sp>
        <p:nvSpPr>
          <p:cNvPr id="17" name="矩形 16">
            <a:extLst>
              <a:ext uri="{FF2B5EF4-FFF2-40B4-BE49-F238E27FC236}">
                <a16:creationId xmlns:a16="http://schemas.microsoft.com/office/drawing/2014/main" id="{7623134A-6A78-410D-9BE7-0EDE762DC01F}"/>
              </a:ext>
            </a:extLst>
          </p:cNvPr>
          <p:cNvSpPr/>
          <p:nvPr/>
        </p:nvSpPr>
        <p:spPr>
          <a:xfrm>
            <a:off x="1186895" y="1664065"/>
            <a:ext cx="2639705" cy="300082"/>
          </a:xfrm>
          <a:prstGeom prst="rect">
            <a:avLst/>
          </a:prstGeom>
          <a:effectLst/>
        </p:spPr>
        <p:txBody>
          <a:bodyPr wrap="square">
            <a:spAutoFit/>
          </a:bodyPr>
          <a:lstStyle/>
          <a:p>
            <a:pPr algn="ctr"/>
            <a:r>
              <a:rPr lang="en-US" altLang="zh-TW" sz="1350" b="1">
                <a:latin typeface="微軟正黑體"/>
                <a:ea typeface="微軟正黑體"/>
              </a:rPr>
              <a:t>它家的</a:t>
            </a:r>
            <a:r>
              <a:rPr lang="en-US" altLang="zh-TW" sz="1350">
                <a:latin typeface="Oswald" pitchFamily="2" charset="0"/>
                <a:ea typeface="微軟正黑體"/>
              </a:rPr>
              <a:t>200TB </a:t>
            </a:r>
            <a:r>
              <a:rPr lang="zh-TW" altLang="en-US" sz="1350" b="1">
                <a:latin typeface="微軟正黑體"/>
                <a:ea typeface="微軟正黑體"/>
              </a:rPr>
              <a:t>不夠放</a:t>
            </a:r>
            <a:endParaRPr lang="zh-TW" altLang="en-US" sz="1350" b="1">
              <a:latin typeface="微軟正黑體" panose="020B0604030504040204" pitchFamily="34" charset="-120"/>
              <a:ea typeface="微軟正黑體" panose="020B0604030504040204" pitchFamily="34" charset="-120"/>
            </a:endParaRPr>
          </a:p>
        </p:txBody>
      </p:sp>
      <p:pic>
        <p:nvPicPr>
          <p:cNvPr id="7" name="圖形 6">
            <a:extLst>
              <a:ext uri="{FF2B5EF4-FFF2-40B4-BE49-F238E27FC236}">
                <a16:creationId xmlns:a16="http://schemas.microsoft.com/office/drawing/2014/main" id="{7C1B5773-7449-4856-8C7F-7F85FDAE2F92}"/>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384645" y="2776750"/>
            <a:ext cx="2669901" cy="2012367"/>
          </a:xfrm>
          <a:prstGeom prst="rect">
            <a:avLst/>
          </a:prstGeom>
          <a:effectLst>
            <a:outerShdw blurRad="165100" dist="127000" dir="4860000" algn="tl" rotWithShape="0">
              <a:prstClr val="black">
                <a:alpha val="65000"/>
              </a:prstClr>
            </a:outerShdw>
          </a:effectLst>
        </p:spPr>
      </p:pic>
      <p:grpSp>
        <p:nvGrpSpPr>
          <p:cNvPr id="105" name="群組 104">
            <a:extLst>
              <a:ext uri="{FF2B5EF4-FFF2-40B4-BE49-F238E27FC236}">
                <a16:creationId xmlns:a16="http://schemas.microsoft.com/office/drawing/2014/main" id="{67B1C722-1A81-4137-ACC1-6DE815DF3F72}"/>
              </a:ext>
            </a:extLst>
          </p:cNvPr>
          <p:cNvGrpSpPr/>
          <p:nvPr/>
        </p:nvGrpSpPr>
        <p:grpSpPr>
          <a:xfrm>
            <a:off x="7792086" y="1099721"/>
            <a:ext cx="1443363" cy="1539959"/>
            <a:chOff x="9586675" y="2847073"/>
            <a:chExt cx="1407777" cy="1489118"/>
          </a:xfrm>
        </p:grpSpPr>
        <p:pic>
          <p:nvPicPr>
            <p:cNvPr id="112" name="圖片 111" descr="一張含有 時鐘 的圖片&#10;&#10;自動產生的描述">
              <a:extLst>
                <a:ext uri="{FF2B5EF4-FFF2-40B4-BE49-F238E27FC236}">
                  <a16:creationId xmlns:a16="http://schemas.microsoft.com/office/drawing/2014/main" id="{D47FC64B-5D2D-4B57-9858-A278B681C667}"/>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0054436" y="3716401"/>
              <a:ext cx="484184" cy="619790"/>
            </a:xfrm>
            <a:prstGeom prst="rect">
              <a:avLst/>
            </a:prstGeom>
          </p:spPr>
        </p:pic>
        <p:pic>
          <p:nvPicPr>
            <p:cNvPr id="113" name="圖片 112">
              <a:extLst>
                <a:ext uri="{FF2B5EF4-FFF2-40B4-BE49-F238E27FC236}">
                  <a16:creationId xmlns:a16="http://schemas.microsoft.com/office/drawing/2014/main" id="{24839D27-F361-4449-BDE7-3AE438A72A3D}"/>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9586675" y="2847073"/>
              <a:ext cx="1407777" cy="1355750"/>
            </a:xfrm>
            <a:prstGeom prst="rect">
              <a:avLst/>
            </a:prstGeom>
          </p:spPr>
        </p:pic>
      </p:grpSp>
      <p:sp>
        <p:nvSpPr>
          <p:cNvPr id="18" name="Rectangle 3">
            <a:extLst>
              <a:ext uri="{FF2B5EF4-FFF2-40B4-BE49-F238E27FC236}">
                <a16:creationId xmlns:a16="http://schemas.microsoft.com/office/drawing/2014/main" id="{65F5C374-70F2-46E2-9B85-6C5CA5FBFF9C}"/>
              </a:ext>
            </a:extLst>
          </p:cNvPr>
          <p:cNvSpPr/>
          <p:nvPr/>
        </p:nvSpPr>
        <p:spPr>
          <a:xfrm>
            <a:off x="4635581" y="1714190"/>
            <a:ext cx="4729783" cy="786094"/>
          </a:xfrm>
          <a:prstGeom prst="roundRect">
            <a:avLst>
              <a:gd name="adj" fmla="val 0"/>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zh-TW" altLang="en-US" sz="2100">
                <a:solidFill>
                  <a:srgbClr val="0070C0"/>
                </a:solidFill>
                <a:latin typeface="微軟正黑體"/>
                <a:ea typeface="微軟正黑體"/>
              </a:rPr>
              <a:t> </a:t>
            </a:r>
            <a:r>
              <a:rPr lang="zh-TW" altLang="en-US">
                <a:solidFill>
                  <a:srgbClr val="0070C0"/>
                </a:solidFill>
                <a:latin typeface="Microsoft JhengHei"/>
                <a:ea typeface="Microsoft JhengHei"/>
              </a:rPr>
              <a:t>單一資料夾大小上限達 </a:t>
            </a:r>
            <a:r>
              <a:rPr lang="en-US" altLang="zh-TW">
                <a:solidFill>
                  <a:srgbClr val="0070C0"/>
                </a:solidFill>
                <a:latin typeface="Microsoft JhengHei"/>
                <a:ea typeface="微軟正黑體"/>
              </a:rPr>
              <a:t>PB等級</a:t>
            </a:r>
            <a:br>
              <a:rPr lang="en-US" altLang="zh-TW">
                <a:solidFill>
                  <a:srgbClr val="0070C0"/>
                </a:solidFill>
                <a:latin typeface="Microsoft JhengHei"/>
                <a:ea typeface="微軟正黑體"/>
              </a:rPr>
            </a:br>
            <a:r>
              <a:rPr lang="en-US" altLang="zh-TW">
                <a:solidFill>
                  <a:srgbClr val="0070C0"/>
                </a:solidFill>
                <a:latin typeface="Microsoft JhengHei"/>
                <a:ea typeface="微軟正黑體"/>
              </a:rPr>
              <a:t> =&gt; </a:t>
            </a:r>
            <a:r>
              <a:rPr lang="zh-TW" altLang="en-US">
                <a:solidFill>
                  <a:srgbClr val="0070C0"/>
                </a:solidFill>
                <a:latin typeface="Microsoft JhengHei"/>
                <a:ea typeface="Microsoft JhengHei"/>
              </a:rPr>
              <a:t>才放得下龐大的資料母體</a:t>
            </a:r>
            <a:endParaRPr lang="zh-TW" altLang="en-US">
              <a:solidFill>
                <a:srgbClr val="0070C0"/>
              </a:solidFill>
              <a:latin typeface="Microsoft JhengHei"/>
              <a:ea typeface="Microsoft JhengHei"/>
              <a:cs typeface="Calibri"/>
            </a:endParaRPr>
          </a:p>
        </p:txBody>
      </p:sp>
      <p:pic>
        <p:nvPicPr>
          <p:cNvPr id="21" name="圖片 20">
            <a:extLst>
              <a:ext uri="{FF2B5EF4-FFF2-40B4-BE49-F238E27FC236}">
                <a16:creationId xmlns:a16="http://schemas.microsoft.com/office/drawing/2014/main" id="{B741E603-EDCA-46F6-B422-98BA70697CF8}"/>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209972" y="2744450"/>
            <a:ext cx="5168756" cy="603027"/>
          </a:xfrm>
          <a:prstGeom prst="rect">
            <a:avLst/>
          </a:prstGeom>
        </p:spPr>
      </p:pic>
      <p:pic>
        <p:nvPicPr>
          <p:cNvPr id="22" name="圖片 21" descr="一張含有 電腦, 鍵盤, 電子用品, 監視器 的圖片&#10;&#10;自動產生的描述">
            <a:extLst>
              <a:ext uri="{FF2B5EF4-FFF2-40B4-BE49-F238E27FC236}">
                <a16:creationId xmlns:a16="http://schemas.microsoft.com/office/drawing/2014/main" id="{2607A85A-8C1C-4A7D-B95A-F789EEFF58EB}"/>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3912" y="1976453"/>
            <a:ext cx="4917440" cy="1099048"/>
          </a:xfrm>
          <a:prstGeom prst="rect">
            <a:avLst/>
          </a:prstGeom>
        </p:spPr>
      </p:pic>
      <p:grpSp>
        <p:nvGrpSpPr>
          <p:cNvPr id="26" name="群組 25">
            <a:extLst>
              <a:ext uri="{FF2B5EF4-FFF2-40B4-BE49-F238E27FC236}">
                <a16:creationId xmlns:a16="http://schemas.microsoft.com/office/drawing/2014/main" id="{E2BB969D-9891-4FC2-AE25-7D8CB59CE987}"/>
              </a:ext>
            </a:extLst>
          </p:cNvPr>
          <p:cNvGrpSpPr/>
          <p:nvPr/>
        </p:nvGrpSpPr>
        <p:grpSpPr>
          <a:xfrm>
            <a:off x="254000" y="3215718"/>
            <a:ext cx="6181568" cy="1224272"/>
            <a:chOff x="166698" y="3165907"/>
            <a:chExt cx="6299350" cy="1247599"/>
          </a:xfrm>
        </p:grpSpPr>
        <p:sp>
          <p:nvSpPr>
            <p:cNvPr id="9" name="Google Shape;121;p15">
              <a:extLst>
                <a:ext uri="{FF2B5EF4-FFF2-40B4-BE49-F238E27FC236}">
                  <a16:creationId xmlns:a16="http://schemas.microsoft.com/office/drawing/2014/main" id="{137C7C6E-8C0E-4189-84FE-5072A2A35B17}"/>
                </a:ext>
              </a:extLst>
            </p:cNvPr>
            <p:cNvSpPr/>
            <p:nvPr/>
          </p:nvSpPr>
          <p:spPr>
            <a:xfrm>
              <a:off x="297593" y="4128558"/>
              <a:ext cx="1011268" cy="264203"/>
            </a:xfrm>
            <a:prstGeom prst="rect">
              <a:avLst/>
            </a:prstGeom>
            <a:noFill/>
            <a:ln>
              <a:noFill/>
            </a:ln>
          </p:spPr>
          <p:txBody>
            <a:bodyPr spcFirstLastPara="1" wrap="square" lIns="68569" tIns="34275" rIns="68569" bIns="34275" anchor="ctr" anchorCtr="0">
              <a:noAutofit/>
            </a:bodyPr>
            <a:lstStyle/>
            <a:p>
              <a:pPr algn="ctr"/>
              <a:r>
                <a:rPr lang="en-US" sz="1350">
                  <a:solidFill>
                    <a:schemeClr val="lt1"/>
                  </a:solidFill>
                  <a:latin typeface="Oswald" pitchFamily="2" charset="0"/>
                  <a:ea typeface="Arial"/>
                  <a:cs typeface="Arial"/>
                  <a:sym typeface="Arial"/>
                </a:rPr>
                <a:t>Data</a:t>
              </a:r>
              <a:endParaRPr sz="1350">
                <a:solidFill>
                  <a:schemeClr val="lt1"/>
                </a:solidFill>
                <a:latin typeface="Oswald" pitchFamily="2" charset="0"/>
                <a:ea typeface="Arial"/>
                <a:cs typeface="Arial"/>
                <a:sym typeface="Arial"/>
              </a:endParaRPr>
            </a:p>
          </p:txBody>
        </p:sp>
        <p:sp>
          <p:nvSpPr>
            <p:cNvPr id="10" name="Google Shape;117;p15">
              <a:extLst>
                <a:ext uri="{FF2B5EF4-FFF2-40B4-BE49-F238E27FC236}">
                  <a16:creationId xmlns:a16="http://schemas.microsoft.com/office/drawing/2014/main" id="{8D3F488C-282A-41D9-92C1-E3F613E109B5}"/>
                </a:ext>
              </a:extLst>
            </p:cNvPr>
            <p:cNvSpPr/>
            <p:nvPr/>
          </p:nvSpPr>
          <p:spPr>
            <a:xfrm>
              <a:off x="2063652" y="4149303"/>
              <a:ext cx="967730" cy="264203"/>
            </a:xfrm>
            <a:prstGeom prst="rect">
              <a:avLst/>
            </a:prstGeom>
            <a:noFill/>
            <a:ln>
              <a:noFill/>
            </a:ln>
          </p:spPr>
          <p:txBody>
            <a:bodyPr spcFirstLastPara="1" wrap="square" lIns="68569" tIns="34275" rIns="68569" bIns="34275" anchor="ctr" anchorCtr="0">
              <a:noAutofit/>
            </a:bodyPr>
            <a:lstStyle/>
            <a:p>
              <a:pPr algn="ctr"/>
              <a:r>
                <a:rPr lang="en-US" sz="1350">
                  <a:solidFill>
                    <a:schemeClr val="lt1"/>
                  </a:solidFill>
                  <a:latin typeface="Oswald" pitchFamily="2" charset="0"/>
                  <a:ea typeface="Arial"/>
                  <a:cs typeface="Arial"/>
                  <a:sym typeface="Arial"/>
                </a:rPr>
                <a:t>Model building</a:t>
              </a:r>
              <a:endParaRPr sz="1350">
                <a:solidFill>
                  <a:schemeClr val="lt1"/>
                </a:solidFill>
                <a:latin typeface="Oswald" pitchFamily="2" charset="0"/>
                <a:ea typeface="Arial"/>
                <a:cs typeface="Arial"/>
                <a:sym typeface="Arial"/>
              </a:endParaRPr>
            </a:p>
          </p:txBody>
        </p:sp>
        <p:sp>
          <p:nvSpPr>
            <p:cNvPr id="12" name="Google Shape;119;p15">
              <a:extLst>
                <a:ext uri="{FF2B5EF4-FFF2-40B4-BE49-F238E27FC236}">
                  <a16:creationId xmlns:a16="http://schemas.microsoft.com/office/drawing/2014/main" id="{17973EB0-4BF8-4A52-96BE-FBBEF33D31A6}"/>
                </a:ext>
              </a:extLst>
            </p:cNvPr>
            <p:cNvSpPr/>
            <p:nvPr/>
          </p:nvSpPr>
          <p:spPr>
            <a:xfrm>
              <a:off x="5184711" y="4120261"/>
              <a:ext cx="1096950" cy="264203"/>
            </a:xfrm>
            <a:prstGeom prst="rect">
              <a:avLst/>
            </a:prstGeom>
            <a:noFill/>
            <a:ln>
              <a:noFill/>
            </a:ln>
          </p:spPr>
          <p:txBody>
            <a:bodyPr spcFirstLastPara="1" wrap="square" lIns="68569" tIns="34275" rIns="68569" bIns="34275" anchor="ctr" anchorCtr="0">
              <a:noAutofit/>
            </a:bodyPr>
            <a:lstStyle/>
            <a:p>
              <a:pPr algn="ctr"/>
              <a:r>
                <a:rPr lang="en-US" sz="1350">
                  <a:solidFill>
                    <a:schemeClr val="lt1"/>
                  </a:solidFill>
                  <a:latin typeface="Oswald" pitchFamily="2" charset="0"/>
                  <a:ea typeface="Arial"/>
                  <a:cs typeface="Arial"/>
                  <a:sym typeface="Arial"/>
                </a:rPr>
                <a:t>Parameter adjustment</a:t>
              </a:r>
              <a:endParaRPr sz="1350">
                <a:solidFill>
                  <a:schemeClr val="lt1"/>
                </a:solidFill>
                <a:latin typeface="Oswald" pitchFamily="2" charset="0"/>
                <a:ea typeface="Arial"/>
                <a:cs typeface="Arial"/>
                <a:sym typeface="Arial"/>
              </a:endParaRPr>
            </a:p>
          </p:txBody>
        </p:sp>
        <p:sp>
          <p:nvSpPr>
            <p:cNvPr id="109" name="Google Shape;117;p15">
              <a:extLst>
                <a:ext uri="{FF2B5EF4-FFF2-40B4-BE49-F238E27FC236}">
                  <a16:creationId xmlns:a16="http://schemas.microsoft.com/office/drawing/2014/main" id="{10CCC14F-3E76-4F48-A60F-E95DC1821A10}"/>
                </a:ext>
              </a:extLst>
            </p:cNvPr>
            <p:cNvSpPr/>
            <p:nvPr/>
          </p:nvSpPr>
          <p:spPr>
            <a:xfrm>
              <a:off x="3639065" y="4149303"/>
              <a:ext cx="967730" cy="264203"/>
            </a:xfrm>
            <a:prstGeom prst="rect">
              <a:avLst/>
            </a:prstGeom>
            <a:noFill/>
            <a:ln>
              <a:noFill/>
            </a:ln>
          </p:spPr>
          <p:txBody>
            <a:bodyPr spcFirstLastPara="1" wrap="square" lIns="68569" tIns="34275" rIns="68569" bIns="34275" anchor="ctr" anchorCtr="0">
              <a:noAutofit/>
            </a:bodyPr>
            <a:lstStyle/>
            <a:p>
              <a:pPr algn="ctr"/>
              <a:r>
                <a:rPr lang="en-US" sz="1350">
                  <a:solidFill>
                    <a:schemeClr val="lt1"/>
                  </a:solidFill>
                  <a:latin typeface="Oswald" pitchFamily="2" charset="0"/>
                  <a:ea typeface="Arial"/>
                  <a:cs typeface="Arial"/>
                  <a:sym typeface="Arial"/>
                </a:rPr>
                <a:t>Model validation</a:t>
              </a:r>
              <a:endParaRPr sz="1350">
                <a:solidFill>
                  <a:schemeClr val="lt1"/>
                </a:solidFill>
                <a:latin typeface="Oswald" pitchFamily="2" charset="0"/>
                <a:ea typeface="Arial"/>
                <a:cs typeface="Arial"/>
                <a:sym typeface="Arial"/>
              </a:endParaRPr>
            </a:p>
          </p:txBody>
        </p:sp>
        <p:pic>
          <p:nvPicPr>
            <p:cNvPr id="23" name="Google Shape;130;p15">
              <a:extLst>
                <a:ext uri="{FF2B5EF4-FFF2-40B4-BE49-F238E27FC236}">
                  <a16:creationId xmlns:a16="http://schemas.microsoft.com/office/drawing/2014/main" id="{FD9F3F44-6ED0-4996-8E41-E86597E86848}"/>
                </a:ext>
              </a:extLst>
            </p:cNvPr>
            <p:cNvPicPr preferRelativeResize="0"/>
            <p:nvPr/>
          </p:nvPicPr>
          <p:blipFill rotWithShape="1">
            <a:blip r:embed="rId9" cstate="print">
              <a:alphaModFix/>
              <a:extLst>
                <a:ext uri="{28A0092B-C50C-407E-A947-70E740481C1C}">
                  <a14:useLocalDpi xmlns:a14="http://schemas.microsoft.com/office/drawing/2010/main"/>
                </a:ext>
              </a:extLst>
            </a:blip>
            <a:srcRect r="4098"/>
            <a:stretch/>
          </p:blipFill>
          <p:spPr>
            <a:xfrm>
              <a:off x="166698" y="3165907"/>
              <a:ext cx="6299350" cy="863453"/>
            </a:xfrm>
            <a:prstGeom prst="rect">
              <a:avLst/>
            </a:prstGeom>
            <a:noFill/>
            <a:ln>
              <a:noFill/>
            </a:ln>
          </p:spPr>
        </p:pic>
      </p:grpSp>
    </p:spTree>
    <p:extLst>
      <p:ext uri="{BB962C8B-B14F-4D97-AF65-F5344CB8AC3E}">
        <p14:creationId xmlns:p14="http://schemas.microsoft.com/office/powerpoint/2010/main" val="158169370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235743" y="3179285"/>
            <a:ext cx="8672513" cy="707886"/>
          </a:xfrm>
          <a:prstGeom prst="rect">
            <a:avLst/>
          </a:prstGeom>
        </p:spPr>
        <p:txBody>
          <a:bodyPr wrap="square">
            <a:spAutoFit/>
          </a:bodyPr>
          <a:lstStyle/>
          <a:p>
            <a:pPr algn="ctr"/>
            <a:r>
              <a:rPr lang="zh-TW" altLang="en-US" sz="4000" b="1" spc="600">
                <a:solidFill>
                  <a:schemeClr val="bg1"/>
                </a:solidFill>
                <a:latin typeface="微軟正黑體" panose="020B0604030504040204" pitchFamily="34" charset="-120"/>
                <a:ea typeface="微軟正黑體" panose="020B0604030504040204" pitchFamily="34" charset="-120"/>
              </a:rPr>
              <a:t>高速擴充周邊</a:t>
            </a:r>
          </a:p>
        </p:txBody>
      </p:sp>
    </p:spTree>
    <p:extLst>
      <p:ext uri="{BB962C8B-B14F-4D97-AF65-F5344CB8AC3E}">
        <p14:creationId xmlns:p14="http://schemas.microsoft.com/office/powerpoint/2010/main" val="39403883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7" name="直線接點 16">
            <a:extLst>
              <a:ext uri="{FF2B5EF4-FFF2-40B4-BE49-F238E27FC236}">
                <a16:creationId xmlns:a16="http://schemas.microsoft.com/office/drawing/2014/main" id="{5C457601-60A3-49B4-9696-9FE0EC78C302}"/>
              </a:ext>
            </a:extLst>
          </p:cNvPr>
          <p:cNvCxnSpPr>
            <a:cxnSpLocks/>
          </p:cNvCxnSpPr>
          <p:nvPr/>
        </p:nvCxnSpPr>
        <p:spPr>
          <a:xfrm>
            <a:off x="1936481" y="2256173"/>
            <a:ext cx="3207435" cy="0"/>
          </a:xfrm>
          <a:prstGeom prst="line">
            <a:avLst/>
          </a:prstGeom>
          <a:ln w="76200">
            <a:gradFill>
              <a:gsLst>
                <a:gs pos="0">
                  <a:srgbClr val="1FB3F2"/>
                </a:gs>
                <a:gs pos="100000">
                  <a:srgbClr val="E9E9E9"/>
                </a:gs>
                <a:gs pos="67000">
                  <a:schemeClr val="accent1">
                    <a:lumMod val="30000"/>
                    <a:lumOff val="70000"/>
                    <a:alpha val="78000"/>
                  </a:schemeClr>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15" name="群組 14">
            <a:extLst>
              <a:ext uri="{FF2B5EF4-FFF2-40B4-BE49-F238E27FC236}">
                <a16:creationId xmlns:a16="http://schemas.microsoft.com/office/drawing/2014/main" id="{E5551F84-4DFA-4BB3-BE53-0535785E5F0D}"/>
              </a:ext>
            </a:extLst>
          </p:cNvPr>
          <p:cNvGrpSpPr/>
          <p:nvPr/>
        </p:nvGrpSpPr>
        <p:grpSpPr>
          <a:xfrm>
            <a:off x="4782416" y="1513990"/>
            <a:ext cx="4132985" cy="1405352"/>
            <a:chOff x="5281398" y="2130931"/>
            <a:chExt cx="5815446" cy="1873802"/>
          </a:xfrm>
        </p:grpSpPr>
        <p:sp>
          <p:nvSpPr>
            <p:cNvPr id="16" name="矩形: 圓角 15">
              <a:extLst>
                <a:ext uri="{FF2B5EF4-FFF2-40B4-BE49-F238E27FC236}">
                  <a16:creationId xmlns:a16="http://schemas.microsoft.com/office/drawing/2014/main" id="{CA972495-CA7B-4DA0-8C4E-A72AC998A84D}"/>
                </a:ext>
              </a:extLst>
            </p:cNvPr>
            <p:cNvSpPr/>
            <p:nvPr/>
          </p:nvSpPr>
          <p:spPr>
            <a:xfrm>
              <a:off x="5281399" y="2130932"/>
              <a:ext cx="5715152" cy="1873801"/>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19" name="圖片 18">
              <a:extLst>
                <a:ext uri="{FF2B5EF4-FFF2-40B4-BE49-F238E27FC236}">
                  <a16:creationId xmlns:a16="http://schemas.microsoft.com/office/drawing/2014/main" id="{1F247384-2895-493F-8F31-EBCC27D9F79B}"/>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r="96634"/>
            <a:stretch/>
          </p:blipFill>
          <p:spPr>
            <a:xfrm>
              <a:off x="5281398" y="2130931"/>
              <a:ext cx="200587" cy="1873801"/>
            </a:xfrm>
            <a:prstGeom prst="rect">
              <a:avLst/>
            </a:prstGeom>
            <a:effectLst>
              <a:outerShdw blurRad="50800" dist="38100" dir="2700000" algn="tl" rotWithShape="0">
                <a:prstClr val="black">
                  <a:alpha val="40000"/>
                </a:prstClr>
              </a:outerShdw>
            </a:effectLst>
          </p:spPr>
        </p:pic>
        <p:pic>
          <p:nvPicPr>
            <p:cNvPr id="20" name="圖片 19">
              <a:extLst>
                <a:ext uri="{FF2B5EF4-FFF2-40B4-BE49-F238E27FC236}">
                  <a16:creationId xmlns:a16="http://schemas.microsoft.com/office/drawing/2014/main" id="{4054A971-0992-49AD-ABEE-B6FE559CE0F4}"/>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r="96634"/>
            <a:stretch/>
          </p:blipFill>
          <p:spPr>
            <a:xfrm flipH="1">
              <a:off x="10896257" y="2130931"/>
              <a:ext cx="200587" cy="1873801"/>
            </a:xfrm>
            <a:prstGeom prst="rect">
              <a:avLst/>
            </a:prstGeom>
            <a:effectLst>
              <a:outerShdw blurRad="50800" dist="38100" dir="2700000" algn="tl" rotWithShape="0">
                <a:prstClr val="black">
                  <a:alpha val="40000"/>
                </a:prstClr>
              </a:outerShdw>
            </a:effectLst>
          </p:spPr>
        </p:pic>
      </p:grpSp>
      <p:cxnSp>
        <p:nvCxnSpPr>
          <p:cNvPr id="18" name="直線接點 17">
            <a:extLst>
              <a:ext uri="{FF2B5EF4-FFF2-40B4-BE49-F238E27FC236}">
                <a16:creationId xmlns:a16="http://schemas.microsoft.com/office/drawing/2014/main" id="{EDFCF722-49B1-4069-9E95-D5F90192BB8E}"/>
              </a:ext>
            </a:extLst>
          </p:cNvPr>
          <p:cNvCxnSpPr>
            <a:cxnSpLocks/>
          </p:cNvCxnSpPr>
          <p:nvPr/>
        </p:nvCxnSpPr>
        <p:spPr>
          <a:xfrm>
            <a:off x="2313171" y="4462439"/>
            <a:ext cx="5971735" cy="0"/>
          </a:xfrm>
          <a:prstGeom prst="line">
            <a:avLst/>
          </a:prstGeom>
          <a:ln w="76200">
            <a:gradFill>
              <a:gsLst>
                <a:gs pos="0">
                  <a:srgbClr val="1FB3F2"/>
                </a:gs>
                <a:gs pos="100000">
                  <a:srgbClr val="E9E9E9"/>
                </a:gs>
                <a:gs pos="67000">
                  <a:schemeClr val="accent1">
                    <a:lumMod val="30000"/>
                    <a:lumOff val="70000"/>
                    <a:alpha val="8000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22" name="內容版面配置區 2">
            <a:extLst>
              <a:ext uri="{FF2B5EF4-FFF2-40B4-BE49-F238E27FC236}">
                <a16:creationId xmlns:a16="http://schemas.microsoft.com/office/drawing/2014/main" id="{DCE56A41-4EE9-434C-9EE6-E73AF8ABA2D0}"/>
              </a:ext>
            </a:extLst>
          </p:cNvPr>
          <p:cNvSpPr txBox="1">
            <a:spLocks/>
          </p:cNvSpPr>
          <p:nvPr/>
        </p:nvSpPr>
        <p:spPr>
          <a:xfrm>
            <a:off x="294962" y="1016853"/>
            <a:ext cx="8497887" cy="1239320"/>
          </a:xfrm>
          <a:prstGeom prst="rect">
            <a:avLst/>
          </a:prstGeom>
        </p:spPr>
        <p:txBody>
          <a:bodyPr vert="horz" lIns="91440" tIns="45720" rIns="91440" bIns="4572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79066" indent="-179066">
              <a:lnSpc>
                <a:spcPts val="2400"/>
              </a:lnSpc>
              <a:spcBef>
                <a:spcPts val="900"/>
              </a:spcBef>
              <a:buClr>
                <a:srgbClr val="F70F78"/>
              </a:buClr>
            </a:pPr>
            <a:endParaRPr lang="zh-CN" altLang="en-US" sz="1800" b="1">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23" name="內容版面配置區 2">
            <a:extLst>
              <a:ext uri="{FF2B5EF4-FFF2-40B4-BE49-F238E27FC236}">
                <a16:creationId xmlns:a16="http://schemas.microsoft.com/office/drawing/2014/main" id="{BDC1EF97-D50B-F44F-9A77-70691D12A1C5}"/>
              </a:ext>
            </a:extLst>
          </p:cNvPr>
          <p:cNvSpPr txBox="1">
            <a:spLocks/>
          </p:cNvSpPr>
          <p:nvPr/>
        </p:nvSpPr>
        <p:spPr>
          <a:xfrm>
            <a:off x="4961745" y="1721393"/>
            <a:ext cx="3806868" cy="963313"/>
          </a:xfrm>
          <a:prstGeom prst="rect">
            <a:avLst/>
          </a:prstGeom>
        </p:spPr>
        <p:txBody>
          <a:bodyPr vert="horz" lIns="91440" tIns="45720" rIns="91440" bIns="4572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nSpc>
                <a:spcPts val="2625"/>
              </a:lnSpc>
              <a:spcBef>
                <a:spcPts val="900"/>
              </a:spcBef>
              <a:buClr>
                <a:schemeClr val="bg1"/>
              </a:buClr>
            </a:pPr>
            <a:r>
              <a:rPr lang="zh-TW" altLang="en-US" sz="2000">
                <a:latin typeface="微軟正黑體" panose="020B0604030504040204" pitchFamily="34" charset="-120"/>
                <a:ea typeface="微軟正黑體" panose="020B0604030504040204" pitchFamily="34" charset="-120"/>
                <a:cs typeface="Arial" panose="020B0604020202020204" pitchFamily="34" charset="0"/>
              </a:rPr>
              <a:t>適用於 </a:t>
            </a:r>
            <a:r>
              <a:rPr lang="en-US" altLang="zh-TW" sz="2000">
                <a:solidFill>
                  <a:srgbClr val="0070C0"/>
                </a:solidFill>
                <a:latin typeface="微軟正黑體" panose="020B0604030504040204" pitchFamily="34" charset="-120"/>
                <a:ea typeface="微軟正黑體" panose="020B0604030504040204" pitchFamily="34" charset="-120"/>
                <a:cs typeface="Arial" panose="020B0604020202020204" pitchFamily="34" charset="0"/>
              </a:rPr>
              <a:t>NAS </a:t>
            </a:r>
            <a:r>
              <a:rPr lang="zh-TW" altLang="en-US" sz="2000">
                <a:solidFill>
                  <a:srgbClr val="0070C0"/>
                </a:solidFill>
                <a:latin typeface="微軟正黑體" panose="020B0604030504040204" pitchFamily="34" charset="-120"/>
                <a:ea typeface="微軟正黑體" panose="020B0604030504040204" pitchFamily="34" charset="-120"/>
                <a:cs typeface="Arial" panose="020B0604020202020204" pitchFamily="34" charset="0"/>
              </a:rPr>
              <a:t>，</a:t>
            </a:r>
            <a:r>
              <a:rPr lang="zh-TW" altLang="en-US" sz="2000">
                <a:latin typeface="微軟正黑體" panose="020B0604030504040204" pitchFamily="34" charset="-120"/>
                <a:ea typeface="微軟正黑體" panose="020B0604030504040204" pitchFamily="34" charset="-120"/>
                <a:cs typeface="Arial" panose="020B0604020202020204" pitchFamily="34" charset="0"/>
              </a:rPr>
              <a:t>高速且經濟實惠的 </a:t>
            </a:r>
            <a:r>
              <a:rPr lang="en-US" altLang="zh-TW" sz="2000">
                <a:solidFill>
                  <a:srgbClr val="0070C0"/>
                </a:solidFill>
                <a:latin typeface="微軟正黑體" panose="020B0604030504040204" pitchFamily="34" charset="-120"/>
                <a:ea typeface="微軟正黑體" panose="020B0604030504040204" pitchFamily="34" charset="-120"/>
                <a:cs typeface="Arial" panose="020B0604020202020204" pitchFamily="34" charset="0"/>
              </a:rPr>
              <a:t>QNAP FC </a:t>
            </a:r>
            <a:r>
              <a:rPr lang="zh-TW" altLang="en-US" sz="2000">
                <a:solidFill>
                  <a:srgbClr val="0070C0"/>
                </a:solidFill>
                <a:latin typeface="微軟正黑體" panose="020B0604030504040204" pitchFamily="34" charset="-120"/>
                <a:ea typeface="微軟正黑體" panose="020B0604030504040204" pitchFamily="34" charset="-120"/>
                <a:cs typeface="Arial" panose="020B0604020202020204" pitchFamily="34" charset="0"/>
              </a:rPr>
              <a:t>高速擴充卡</a:t>
            </a:r>
            <a:endParaRPr lang="en-US" altLang="zh-TW" sz="2000">
              <a:latin typeface="微軟正黑體" panose="020B0604030504040204" pitchFamily="34" charset="-120"/>
              <a:ea typeface="微軟正黑體" panose="020B0604030504040204" pitchFamily="34" charset="-120"/>
              <a:cs typeface="Arial" panose="020B0604020202020204" pitchFamily="34" charset="0"/>
            </a:endParaRPr>
          </a:p>
          <a:p>
            <a:pPr>
              <a:spcBef>
                <a:spcPts val="900"/>
              </a:spcBef>
              <a:buClr>
                <a:schemeClr val="bg1"/>
              </a:buClr>
            </a:pPr>
            <a:r>
              <a:rPr lang="en-US" altLang="zh-CN" sz="1050">
                <a:latin typeface="微軟正黑體" panose="020B0604030504040204" pitchFamily="34" charset="-120"/>
                <a:ea typeface="微軟正黑體" panose="020B0604030504040204" pitchFamily="34" charset="-120"/>
                <a:cs typeface="Arial" panose="020B0604020202020204" pitchFamily="34" charset="0"/>
              </a:rPr>
              <a:t>* </a:t>
            </a:r>
            <a:r>
              <a:rPr lang="zh-TW" altLang="en-US" sz="1050">
                <a:latin typeface="微軟正黑體" panose="020B0604030504040204" pitchFamily="34" charset="-120"/>
                <a:ea typeface="微軟正黑體" panose="020B0604030504040204" pitchFamily="34" charset="-120"/>
                <a:cs typeface="Arial" panose="020B0604020202020204" pitchFamily="34" charset="0"/>
              </a:rPr>
              <a:t>不支援安裝於 </a:t>
            </a:r>
            <a:r>
              <a:rPr lang="en-US" altLang="zh-CN" sz="1050">
                <a:latin typeface="微軟正黑體" panose="020B0604030504040204" pitchFamily="34" charset="-120"/>
                <a:ea typeface="微軟正黑體" panose="020B0604030504040204" pitchFamily="34" charset="-120"/>
                <a:cs typeface="Arial" panose="020B0604020202020204" pitchFamily="34" charset="0"/>
              </a:rPr>
              <a:t>Windows/Linux </a:t>
            </a:r>
            <a:r>
              <a:rPr lang="zh-TW" altLang="en-US" sz="1050">
                <a:latin typeface="微軟正黑體" panose="020B0604030504040204" pitchFamily="34" charset="-120"/>
                <a:ea typeface="微軟正黑體" panose="020B0604030504040204" pitchFamily="34" charset="-120"/>
                <a:cs typeface="Arial" panose="020B0604020202020204" pitchFamily="34" charset="0"/>
              </a:rPr>
              <a:t>主機</a:t>
            </a:r>
            <a:endParaRPr lang="zh-CN" altLang="en-US" sz="1050">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24" name="文本框 16">
            <a:extLst>
              <a:ext uri="{FF2B5EF4-FFF2-40B4-BE49-F238E27FC236}">
                <a16:creationId xmlns:a16="http://schemas.microsoft.com/office/drawing/2014/main" id="{77F0947D-441B-EB44-BBA0-A4541D8F152B}"/>
              </a:ext>
            </a:extLst>
          </p:cNvPr>
          <p:cNvSpPr txBox="1"/>
          <p:nvPr/>
        </p:nvSpPr>
        <p:spPr>
          <a:xfrm>
            <a:off x="2885200" y="3426924"/>
            <a:ext cx="3812021"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buSzPct val="80000"/>
            </a:pPr>
            <a:r>
              <a:rPr lang="zh-CN" altLang="en-US" b="1">
                <a:latin typeface="微軟正黑體" panose="020B0604030504040204" pitchFamily="34" charset="-120"/>
                <a:ea typeface="微軟正黑體" panose="020B0604030504040204" pitchFamily="34" charset="-120"/>
                <a:cs typeface="Arial" panose="020B0604020202020204" pitchFamily="34" charset="0"/>
              </a:rPr>
              <a:t>隨附</a:t>
            </a:r>
            <a:r>
              <a:rPr lang="en-US" altLang="zh-CN" b="1">
                <a:latin typeface="微軟正黑體" panose="020B0604030504040204" pitchFamily="34" charset="-120"/>
                <a:ea typeface="微軟正黑體" panose="020B0604030504040204" pitchFamily="34" charset="-120"/>
                <a:cs typeface="Arial" panose="020B0604020202020204" pitchFamily="34" charset="0"/>
              </a:rPr>
              <a:t> Optical FC </a:t>
            </a:r>
            <a:r>
              <a:rPr lang="zh-TW" altLang="en-US" sz="2100" b="1">
                <a:latin typeface="微軟正黑體" panose="020B0604030504040204" pitchFamily="34" charset="-120"/>
                <a:ea typeface="微軟正黑體" panose="020B0604030504040204" pitchFamily="34" charset="-120"/>
                <a:cs typeface="Arial" panose="020B0604020202020204" pitchFamily="34" charset="0"/>
              </a:rPr>
              <a:t>收發器</a:t>
            </a:r>
            <a:endParaRPr lang="zh-CN" altLang="en-US" b="1">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25" name="文本框 17">
            <a:extLst>
              <a:ext uri="{FF2B5EF4-FFF2-40B4-BE49-F238E27FC236}">
                <a16:creationId xmlns:a16="http://schemas.microsoft.com/office/drawing/2014/main" id="{D44B8AC3-4784-4C49-A440-23A595AF816D}"/>
              </a:ext>
            </a:extLst>
          </p:cNvPr>
          <p:cNvSpPr txBox="1"/>
          <p:nvPr/>
        </p:nvSpPr>
        <p:spPr>
          <a:xfrm>
            <a:off x="2622879" y="1497056"/>
            <a:ext cx="2003193" cy="6122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2000">
                <a:latin typeface="微軟正黑體" panose="020B0604030504040204" pitchFamily="34" charset="-120"/>
                <a:ea typeface="微軟正黑體" panose="020B0604030504040204" pitchFamily="34" charset="-120"/>
                <a:cs typeface="Arial" panose="020B0604020202020204" pitchFamily="34" charset="0"/>
              </a:rPr>
              <a:t>QXP-32G2FC</a:t>
            </a:r>
          </a:p>
          <a:p>
            <a:pPr>
              <a:lnSpc>
                <a:spcPts val="1875"/>
              </a:lnSpc>
            </a:pPr>
            <a:r>
              <a:rPr lang="zh-CN" altLang="en-US" sz="1000">
                <a:latin typeface="微軟正黑體" panose="020B0604030504040204" pitchFamily="34" charset="-120"/>
                <a:ea typeface="微軟正黑體" panose="020B0604030504040204" pitchFamily="34" charset="-120"/>
                <a:cs typeface="Arial" panose="020B0604020202020204" pitchFamily="34" charset="0"/>
              </a:rPr>
              <a:t>雙埠</a:t>
            </a:r>
            <a:r>
              <a:rPr lang="en-US" altLang="zh-CN" sz="1000">
                <a:latin typeface="微軟正黑體" panose="020B0604030504040204" pitchFamily="34" charset="-120"/>
                <a:ea typeface="微軟正黑體" panose="020B0604030504040204" pitchFamily="34" charset="-120"/>
                <a:cs typeface="Arial" panose="020B0604020202020204" pitchFamily="34" charset="0"/>
              </a:rPr>
              <a:t> 32Gbps FC </a:t>
            </a:r>
            <a:r>
              <a:rPr lang="zh-CN" altLang="en-US" sz="1000">
                <a:latin typeface="微軟正黑體" panose="020B0604030504040204" pitchFamily="34" charset="-120"/>
                <a:ea typeface="微軟正黑體" panose="020B0604030504040204" pitchFamily="34" charset="-120"/>
                <a:cs typeface="Arial" panose="020B0604020202020204" pitchFamily="34" charset="0"/>
              </a:rPr>
              <a:t>擴充卡</a:t>
            </a:r>
          </a:p>
        </p:txBody>
      </p:sp>
      <p:sp>
        <p:nvSpPr>
          <p:cNvPr id="26" name="文本框 17">
            <a:extLst>
              <a:ext uri="{FF2B5EF4-FFF2-40B4-BE49-F238E27FC236}">
                <a16:creationId xmlns:a16="http://schemas.microsoft.com/office/drawing/2014/main" id="{39D15044-A839-5747-AB2F-96CCCF1B3348}"/>
              </a:ext>
            </a:extLst>
          </p:cNvPr>
          <p:cNvSpPr txBox="1"/>
          <p:nvPr/>
        </p:nvSpPr>
        <p:spPr>
          <a:xfrm>
            <a:off x="2640590" y="2403007"/>
            <a:ext cx="2003193" cy="6122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2000">
                <a:latin typeface="微軟正黑體" panose="020B0604030504040204" pitchFamily="34" charset="-120"/>
                <a:ea typeface="微軟正黑體" panose="020B0604030504040204" pitchFamily="34" charset="-120"/>
                <a:cs typeface="Arial" panose="020B0604020202020204" pitchFamily="34" charset="0"/>
              </a:rPr>
              <a:t>QXP-16G2FC</a:t>
            </a:r>
          </a:p>
          <a:p>
            <a:pPr>
              <a:lnSpc>
                <a:spcPts val="1875"/>
              </a:lnSpc>
            </a:pPr>
            <a:r>
              <a:rPr lang="zh-CN" altLang="en-US" sz="1000">
                <a:latin typeface="微軟正黑體" panose="020B0604030504040204" pitchFamily="34" charset="-120"/>
                <a:ea typeface="微軟正黑體" panose="020B0604030504040204" pitchFamily="34" charset="-120"/>
                <a:cs typeface="Arial" panose="020B0604020202020204" pitchFamily="34" charset="0"/>
              </a:rPr>
              <a:t>雙埠</a:t>
            </a:r>
            <a:r>
              <a:rPr lang="en-US" altLang="zh-CN" sz="1000">
                <a:latin typeface="微軟正黑體" panose="020B0604030504040204" pitchFamily="34" charset="-120"/>
                <a:ea typeface="微軟正黑體" panose="020B0604030504040204" pitchFamily="34" charset="-120"/>
                <a:cs typeface="Arial" panose="020B0604020202020204" pitchFamily="34" charset="0"/>
              </a:rPr>
              <a:t> 16Gbps FC </a:t>
            </a:r>
            <a:r>
              <a:rPr lang="zh-CN" altLang="en-US" sz="1000">
                <a:latin typeface="微軟正黑體" panose="020B0604030504040204" pitchFamily="34" charset="-120"/>
                <a:ea typeface="微軟正黑體" panose="020B0604030504040204" pitchFamily="34" charset="-120"/>
                <a:cs typeface="Arial" panose="020B0604020202020204" pitchFamily="34" charset="0"/>
              </a:rPr>
              <a:t>擴充卡</a:t>
            </a:r>
          </a:p>
        </p:txBody>
      </p:sp>
      <p:sp>
        <p:nvSpPr>
          <p:cNvPr id="28" name="文本框 17">
            <a:extLst>
              <a:ext uri="{FF2B5EF4-FFF2-40B4-BE49-F238E27FC236}">
                <a16:creationId xmlns:a16="http://schemas.microsoft.com/office/drawing/2014/main" id="{AC0C4FA2-4293-8440-9A06-A2D9A7B75E03}"/>
              </a:ext>
            </a:extLst>
          </p:cNvPr>
          <p:cNvSpPr txBox="1"/>
          <p:nvPr/>
        </p:nvSpPr>
        <p:spPr>
          <a:xfrm>
            <a:off x="2731474" y="3817153"/>
            <a:ext cx="2476527" cy="123110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80975" indent="152400">
              <a:buFont typeface="Arial" panose="020B0604020202020204" pitchFamily="34" charset="0"/>
              <a:buChar char="•"/>
            </a:pPr>
            <a:r>
              <a:rPr lang="en-US" altLang="zh-CN" sz="1600">
                <a:latin typeface="微軟正黑體" panose="020B0604030504040204" pitchFamily="34" charset="-120"/>
                <a:ea typeface="微軟正黑體" panose="020B0604030504040204" pitchFamily="34" charset="-120"/>
                <a:cs typeface="Arial" panose="020B0604020202020204" pitchFamily="34" charset="0"/>
              </a:rPr>
              <a:t>TRX-32GFCSFP-SR</a:t>
            </a:r>
          </a:p>
          <a:p>
            <a:pPr marL="180975" lvl="1" indent="152400"/>
            <a:r>
              <a:rPr lang="en-US" altLang="zh-CN" sz="1400">
                <a:latin typeface="微軟正黑體" panose="020B0604030504040204" pitchFamily="34" charset="-120"/>
                <a:ea typeface="微軟正黑體" panose="020B0604030504040204" pitchFamily="34" charset="-120"/>
                <a:cs typeface="Arial" panose="020B0604020202020204" pitchFamily="34" charset="0"/>
              </a:rPr>
              <a:t>32Gb/16Gb/8Gb</a:t>
            </a:r>
            <a:br>
              <a:rPr lang="en-US" altLang="zh-CN" sz="1400">
                <a:latin typeface="微軟正黑體" panose="020B0604030504040204" pitchFamily="34" charset="-120"/>
                <a:ea typeface="微軟正黑體" panose="020B0604030504040204" pitchFamily="34" charset="-120"/>
                <a:cs typeface="Arial" panose="020B0604020202020204" pitchFamily="34" charset="0"/>
              </a:rPr>
            </a:br>
            <a:endParaRPr lang="en-US" altLang="zh-CN" sz="1400">
              <a:latin typeface="微軟正黑體" panose="020B0604030504040204" pitchFamily="34" charset="-120"/>
              <a:ea typeface="微軟正黑體" panose="020B0604030504040204" pitchFamily="34" charset="-120"/>
              <a:cs typeface="Arial" panose="020B0604020202020204" pitchFamily="34" charset="0"/>
            </a:endParaRPr>
          </a:p>
          <a:p>
            <a:pPr marL="180975" indent="152400">
              <a:buFont typeface="Arial" panose="020B0604020202020204" pitchFamily="34" charset="0"/>
              <a:buChar char="•"/>
            </a:pPr>
            <a:r>
              <a:rPr lang="en-US" altLang="zh-CN" sz="1600">
                <a:latin typeface="微軟正黑體" panose="020B0604030504040204" pitchFamily="34" charset="-120"/>
                <a:ea typeface="微軟正黑體" panose="020B0604030504040204" pitchFamily="34" charset="-120"/>
                <a:cs typeface="Arial" panose="020B0604020202020204" pitchFamily="34" charset="0"/>
              </a:rPr>
              <a:t>TRX-16GFCSFP-SR</a:t>
            </a:r>
          </a:p>
          <a:p>
            <a:pPr marL="180975" lvl="1" indent="152400"/>
            <a:r>
              <a:rPr lang="en-US" altLang="zh-CN" sz="1400">
                <a:latin typeface="微軟正黑體" panose="020B0604030504040204" pitchFamily="34" charset="-120"/>
                <a:ea typeface="微軟正黑體" panose="020B0604030504040204" pitchFamily="34" charset="-120"/>
                <a:cs typeface="Arial" panose="020B0604020202020204" pitchFamily="34" charset="0"/>
              </a:rPr>
              <a:t>16Gb/8Gb/4Gb</a:t>
            </a:r>
            <a:endParaRPr lang="zh-CN" altLang="en-US" sz="1400">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 name="標題 2">
            <a:extLst>
              <a:ext uri="{FF2B5EF4-FFF2-40B4-BE49-F238E27FC236}">
                <a16:creationId xmlns:a16="http://schemas.microsoft.com/office/drawing/2014/main" id="{1CD69CDB-0304-4154-AFAF-A179DC9A11DA}"/>
              </a:ext>
            </a:extLst>
          </p:cNvPr>
          <p:cNvSpPr>
            <a:spLocks noGrp="1"/>
          </p:cNvSpPr>
          <p:nvPr>
            <p:ph type="title"/>
          </p:nvPr>
        </p:nvSpPr>
        <p:spPr/>
        <p:txBody>
          <a:bodyPr>
            <a:normAutofit/>
          </a:bodyPr>
          <a:lstStyle/>
          <a:p>
            <a:r>
              <a:rPr lang="en-US" altLang="zh-TW" sz="3750" err="1"/>
              <a:t>Fibre</a:t>
            </a:r>
            <a:r>
              <a:rPr lang="en-US" altLang="zh-TW" sz="3750"/>
              <a:t> Channel SAN</a:t>
            </a:r>
            <a:br>
              <a:rPr lang="en-US" altLang="zh-TW" sz="3750"/>
            </a:br>
            <a:r>
              <a:rPr lang="en-US" altLang="zh-TW" sz="3750"/>
              <a:t>32Gb &amp; 16Gb </a:t>
            </a:r>
            <a:r>
              <a:rPr lang="zh-TW" altLang="en-US" sz="3750"/>
              <a:t>儲存方案</a:t>
            </a:r>
            <a:endParaRPr lang="zh-TW" altLang="en-US" sz="3750" b="1"/>
          </a:p>
        </p:txBody>
      </p:sp>
      <p:pic>
        <p:nvPicPr>
          <p:cNvPr id="27" name="Picture 26" descr="A close up of a device&#10;&#10;Description automatically generated">
            <a:extLst>
              <a:ext uri="{FF2B5EF4-FFF2-40B4-BE49-F238E27FC236}">
                <a16:creationId xmlns:a16="http://schemas.microsoft.com/office/drawing/2014/main" id="{B4AC082B-F022-9343-AF1E-71DBDB862C62}"/>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1758395" y="3798511"/>
            <a:ext cx="1126805" cy="986571"/>
          </a:xfrm>
          <a:prstGeom prst="rect">
            <a:avLst/>
          </a:prstGeom>
          <a:effectLst>
            <a:reflection blurRad="6350" stA="52000" endA="300" endPos="35000" dir="5400000" sy="-100000" algn="bl" rotWithShape="0"/>
          </a:effectLst>
        </p:spPr>
      </p:pic>
      <p:pic>
        <p:nvPicPr>
          <p:cNvPr id="5" name="圖片 4" descr="一張含有 電子用品, 電腦, 鍵盤, 室內 的圖片&#10;&#10;自動產生的描述">
            <a:extLst>
              <a:ext uri="{FF2B5EF4-FFF2-40B4-BE49-F238E27FC236}">
                <a16:creationId xmlns:a16="http://schemas.microsoft.com/office/drawing/2014/main" id="{A9C6C451-BBAA-48DA-9DF8-1A409450AD15}"/>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a:stretch/>
        </p:blipFill>
        <p:spPr>
          <a:xfrm>
            <a:off x="5991370" y="3572092"/>
            <a:ext cx="3152630" cy="1765985"/>
          </a:xfrm>
          <a:prstGeom prst="rect">
            <a:avLst/>
          </a:prstGeom>
        </p:spPr>
      </p:pic>
      <p:pic>
        <p:nvPicPr>
          <p:cNvPr id="2" name="圖片 1">
            <a:extLst>
              <a:ext uri="{FF2B5EF4-FFF2-40B4-BE49-F238E27FC236}">
                <a16:creationId xmlns:a16="http://schemas.microsoft.com/office/drawing/2014/main" id="{D39DD2B0-0EB7-1F4D-8E51-8EE8343C1F7F}"/>
              </a:ext>
            </a:extLst>
          </p:cNvPr>
          <p:cNvPicPr>
            <a:picLocks noChangeAspect="1"/>
          </p:cNvPicPr>
          <p:nvPr/>
        </p:nvPicPr>
        <p:blipFill>
          <a:blip r:embed="rId7"/>
          <a:stretch>
            <a:fillRect/>
          </a:stretch>
        </p:blipFill>
        <p:spPr>
          <a:xfrm>
            <a:off x="-457500" y="1360080"/>
            <a:ext cx="3553152" cy="2220720"/>
          </a:xfrm>
          <a:prstGeom prst="rect">
            <a:avLst/>
          </a:prstGeom>
        </p:spPr>
      </p:pic>
      <p:sp>
        <p:nvSpPr>
          <p:cNvPr id="21" name="文本框 17">
            <a:extLst>
              <a:ext uri="{FF2B5EF4-FFF2-40B4-BE49-F238E27FC236}">
                <a16:creationId xmlns:a16="http://schemas.microsoft.com/office/drawing/2014/main" id="{1D922254-2863-C944-8F31-7D8ABDC2A892}"/>
              </a:ext>
            </a:extLst>
          </p:cNvPr>
          <p:cNvSpPr txBox="1"/>
          <p:nvPr/>
        </p:nvSpPr>
        <p:spPr>
          <a:xfrm>
            <a:off x="-80821" y="4829256"/>
            <a:ext cx="2325756"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80975"/>
            <a:r>
              <a:rPr lang="zh-CN" altLang="en-US" sz="1100">
                <a:latin typeface="微軟正黑體" panose="020B0604030504040204" pitchFamily="34" charset="-120"/>
                <a:ea typeface="微軟正黑體" panose="020B0604030504040204" pitchFamily="34" charset="-120"/>
                <a:cs typeface="Arial" panose="020B0604020202020204" pitchFamily="34" charset="0"/>
              </a:rPr>
              <a:t>注意：光纖線材為選購配件．</a:t>
            </a:r>
          </a:p>
        </p:txBody>
      </p:sp>
    </p:spTree>
    <p:extLst>
      <p:ext uri="{BB962C8B-B14F-4D97-AF65-F5344CB8AC3E}">
        <p14:creationId xmlns:p14="http://schemas.microsoft.com/office/powerpoint/2010/main" val="13741938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圓角 15">
            <a:extLst>
              <a:ext uri="{FF2B5EF4-FFF2-40B4-BE49-F238E27FC236}">
                <a16:creationId xmlns:a16="http://schemas.microsoft.com/office/drawing/2014/main" id="{6FC1AA8F-2A14-4987-A714-5EEDDA73B11D}"/>
              </a:ext>
            </a:extLst>
          </p:cNvPr>
          <p:cNvSpPr/>
          <p:nvPr/>
        </p:nvSpPr>
        <p:spPr>
          <a:xfrm>
            <a:off x="4076446" y="3115301"/>
            <a:ext cx="5067553" cy="2028199"/>
          </a:xfrm>
          <a:prstGeom prst="roundRect">
            <a:avLst>
              <a:gd name="adj" fmla="val 0"/>
            </a:avLst>
          </a:prstGeom>
          <a:solidFill>
            <a:schemeClr val="tx2">
              <a:lumMod val="75000"/>
            </a:schemeClr>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7" name="圖片 16" descr="一張含有 電子用品 的圖片&#10;&#10;描述是以高可信度產生">
            <a:extLst>
              <a:ext uri="{FF2B5EF4-FFF2-40B4-BE49-F238E27FC236}">
                <a16:creationId xmlns:a16="http://schemas.microsoft.com/office/drawing/2014/main" id="{CEFE38B4-8A10-43B0-AFA8-817AEC3C0CA6}"/>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914497" y="978672"/>
            <a:ext cx="4248208" cy="3186156"/>
          </a:xfrm>
          <a:prstGeom prst="rect">
            <a:avLst/>
          </a:prstGeom>
        </p:spPr>
      </p:pic>
      <p:sp>
        <p:nvSpPr>
          <p:cNvPr id="2" name="Title 1"/>
          <p:cNvSpPr>
            <a:spLocks noGrp="1"/>
          </p:cNvSpPr>
          <p:nvPr>
            <p:ph type="title"/>
          </p:nvPr>
        </p:nvSpPr>
        <p:spPr/>
        <p:txBody>
          <a:bodyPr>
            <a:normAutofit/>
          </a:bodyPr>
          <a:lstStyle/>
          <a:p>
            <a:r>
              <a:rPr lang="en-US" altLang="zh-CN">
                <a:cs typeface="Arial" panose="020B0604020202020204" pitchFamily="34" charset="0"/>
              </a:rPr>
              <a:t>QNAP</a:t>
            </a:r>
            <a:r>
              <a:rPr lang="en-US" altLang="zh-CN"/>
              <a:t> </a:t>
            </a:r>
            <a:r>
              <a:rPr lang="zh-CN" altLang="en-US"/>
              <a:t>雙埠</a:t>
            </a:r>
            <a:r>
              <a:rPr lang="zh-TW" altLang="en-US"/>
              <a:t> </a:t>
            </a:r>
            <a:r>
              <a:rPr lang="en-US" altLang="zh-CN">
                <a:cs typeface="Arial" panose="020B0604020202020204" pitchFamily="34" charset="0"/>
              </a:rPr>
              <a:t>40GbE</a:t>
            </a:r>
            <a:r>
              <a:rPr lang="en-US" altLang="zh-CN"/>
              <a:t> </a:t>
            </a:r>
            <a:r>
              <a:rPr lang="zh-CN" altLang="en-US"/>
              <a:t>擴充卡</a:t>
            </a:r>
            <a:endParaRPr lang="en-US"/>
          </a:p>
        </p:txBody>
      </p:sp>
      <p:sp>
        <p:nvSpPr>
          <p:cNvPr id="4" name="Rectangle 3"/>
          <p:cNvSpPr/>
          <p:nvPr/>
        </p:nvSpPr>
        <p:spPr>
          <a:xfrm>
            <a:off x="197226" y="1664127"/>
            <a:ext cx="3262432" cy="523220"/>
          </a:xfrm>
          <a:prstGeom prst="rect">
            <a:avLst/>
          </a:prstGeom>
        </p:spPr>
        <p:txBody>
          <a:bodyPr wrap="none">
            <a:spAutoFit/>
          </a:bodyPr>
          <a:lstStyle/>
          <a:p>
            <a:r>
              <a:rPr lang="en-US" sz="2800" b="1">
                <a:latin typeface="Arial" panose="020B0604020202020204" pitchFamily="34" charset="0"/>
                <a:ea typeface="微軟正黑體" panose="020B0604030504040204" pitchFamily="34" charset="-120"/>
                <a:cs typeface="Arial" panose="020B0604020202020204" pitchFamily="34" charset="0"/>
              </a:rPr>
              <a:t>LAN-40G2SF-MLX</a:t>
            </a:r>
          </a:p>
        </p:txBody>
      </p:sp>
      <p:sp>
        <p:nvSpPr>
          <p:cNvPr id="20" name="TextBox 19"/>
          <p:cNvSpPr txBox="1"/>
          <p:nvPr/>
        </p:nvSpPr>
        <p:spPr>
          <a:xfrm>
            <a:off x="197224" y="2194288"/>
            <a:ext cx="3838039" cy="1631216"/>
          </a:xfrm>
          <a:prstGeom prst="rect">
            <a:avLst/>
          </a:prstGeom>
          <a:noFill/>
        </p:spPr>
        <p:txBody>
          <a:bodyPr wrap="square" rtlCol="0" anchor="t">
            <a:spAutoFit/>
          </a:bodyPr>
          <a:lstStyle/>
          <a:p>
            <a:pPr marL="174625" indent="-174625">
              <a:buClr>
                <a:schemeClr val="tx1"/>
              </a:buClr>
              <a:buFont typeface="Arial"/>
              <a:buChar char="•"/>
            </a:pPr>
            <a:r>
              <a:rPr lang="zh-TW" altLang="en-US">
                <a:latin typeface="微軟正黑體" panose="020B0604030504040204" pitchFamily="34" charset="-120"/>
                <a:ea typeface="微軟正黑體" panose="020B0604030504040204" pitchFamily="34" charset="-120"/>
              </a:rPr>
              <a:t>採用 </a:t>
            </a:r>
            <a:r>
              <a:rPr lang="en-US" b="1">
                <a:solidFill>
                  <a:srgbClr val="EE6000"/>
                </a:solidFill>
                <a:latin typeface="Arial" panose="020B0604020202020204" pitchFamily="34" charset="0"/>
                <a:ea typeface="微軟正黑體" panose="020B0604030504040204" pitchFamily="34" charset="-120"/>
                <a:cs typeface="Arial" panose="020B0604020202020204" pitchFamily="34" charset="0"/>
              </a:rPr>
              <a:t>Mellanox </a:t>
            </a:r>
            <a:r>
              <a:rPr lang="en-US" b="1" err="1">
                <a:solidFill>
                  <a:srgbClr val="EE6000"/>
                </a:solidFill>
                <a:latin typeface="Arial" panose="020B0604020202020204" pitchFamily="34" charset="0"/>
                <a:ea typeface="微軟正黑體" panose="020B0604030504040204" pitchFamily="34" charset="-120"/>
                <a:cs typeface="Arial" panose="020B0604020202020204" pitchFamily="34" charset="0"/>
              </a:rPr>
              <a:t>ConnectX</a:t>
            </a:r>
            <a:r>
              <a:rPr lang="en-US" b="1" baseline="30000">
                <a:solidFill>
                  <a:srgbClr val="EE6000"/>
                </a:solidFill>
                <a:latin typeface="Arial" panose="020B0604020202020204" pitchFamily="34" charset="0"/>
                <a:ea typeface="微軟正黑體" panose="020B0604030504040204" pitchFamily="34" charset="-120"/>
                <a:cs typeface="Arial" panose="020B0604020202020204" pitchFamily="34" charset="0"/>
              </a:rPr>
              <a:t>®</a:t>
            </a:r>
            <a:r>
              <a:rPr lang="en-US" b="1">
                <a:solidFill>
                  <a:srgbClr val="EE6000"/>
                </a:solidFill>
                <a:latin typeface="Arial" panose="020B0604020202020204" pitchFamily="34" charset="0"/>
                <a:ea typeface="微軟正黑體" panose="020B0604030504040204" pitchFamily="34" charset="-120"/>
                <a:cs typeface="Arial" panose="020B0604020202020204" pitchFamily="34" charset="0"/>
              </a:rPr>
              <a:t>-3 Pro </a:t>
            </a:r>
            <a:r>
              <a:rPr lang="zh-TW" altLang="en-US">
                <a:latin typeface="微軟正黑體" panose="020B0604030504040204" pitchFamily="34" charset="-120"/>
                <a:ea typeface="微軟正黑體" panose="020B0604030504040204" pitchFamily="34" charset="-120"/>
              </a:rPr>
              <a:t>網路晶片</a:t>
            </a:r>
            <a:endParaRPr lang="en-US" altLang="zh-TW">
              <a:latin typeface="微軟正黑體" panose="020B0604030504040204" pitchFamily="34" charset="-120"/>
              <a:ea typeface="微軟正黑體" panose="020B0604030504040204" pitchFamily="34" charset="-120"/>
            </a:endParaRPr>
          </a:p>
          <a:p>
            <a:pPr marL="174625" indent="-174625">
              <a:buClr>
                <a:schemeClr val="tx1"/>
              </a:buClr>
              <a:buFont typeface="Arial"/>
              <a:buChar char="•"/>
            </a:pPr>
            <a:endParaRPr lang="en-US" altLang="zh-TW" sz="500">
              <a:latin typeface="微軟正黑體" panose="020B0604030504040204" pitchFamily="34" charset="-120"/>
              <a:ea typeface="微軟正黑體" panose="020B0604030504040204" pitchFamily="34" charset="-120"/>
            </a:endParaRPr>
          </a:p>
          <a:p>
            <a:pPr marL="174625" indent="-174625">
              <a:buClr>
                <a:schemeClr val="tx1"/>
              </a:buClr>
              <a:buFont typeface="Arial"/>
              <a:buChar char="•"/>
            </a:pPr>
            <a:r>
              <a:rPr lang="en-US" altLang="zh-TW">
                <a:latin typeface="微軟正黑體" panose="020B0604030504040204" pitchFamily="34" charset="-120"/>
                <a:ea typeface="微軟正黑體" panose="020B0604030504040204" pitchFamily="34" charset="-120"/>
              </a:rPr>
              <a:t>2 x 40GbE QFP+ </a:t>
            </a:r>
            <a:r>
              <a:rPr lang="zh-TW" altLang="en-US">
                <a:latin typeface="微軟正黑體" panose="020B0604030504040204" pitchFamily="34" charset="-120"/>
                <a:ea typeface="微軟正黑體" panose="020B0604030504040204" pitchFamily="34" charset="-120"/>
              </a:rPr>
              <a:t>網路埠</a:t>
            </a:r>
            <a:endParaRPr lang="en-US" altLang="zh-TW">
              <a:latin typeface="微軟正黑體" panose="020B0604030504040204" pitchFamily="34" charset="-120"/>
              <a:ea typeface="微軟正黑體" panose="020B0604030504040204" pitchFamily="34" charset="-120"/>
            </a:endParaRPr>
          </a:p>
          <a:p>
            <a:pPr marL="174625" indent="-174625">
              <a:buClr>
                <a:schemeClr val="tx1"/>
              </a:buClr>
              <a:buFont typeface="Arial"/>
              <a:buChar char="•"/>
            </a:pPr>
            <a:endParaRPr lang="en-US" altLang="zh-TW" sz="500">
              <a:latin typeface="微軟正黑體" panose="020B0604030504040204" pitchFamily="34" charset="-120"/>
              <a:ea typeface="微軟正黑體" panose="020B0604030504040204" pitchFamily="34" charset="-120"/>
            </a:endParaRPr>
          </a:p>
          <a:p>
            <a:pPr marL="174625" indent="-174625">
              <a:buClr>
                <a:schemeClr val="tx1"/>
              </a:buClr>
              <a:buFont typeface="Arial"/>
              <a:buChar char="•"/>
            </a:pPr>
            <a:r>
              <a:rPr lang="zh-TW" altLang="en-US">
                <a:latin typeface="微軟正黑體" panose="020B0604030504040204" pitchFamily="34" charset="-120"/>
                <a:ea typeface="微軟正黑體" panose="020B0604030504040204" pitchFamily="34" charset="-120"/>
              </a:rPr>
              <a:t>支援 </a:t>
            </a:r>
            <a:r>
              <a:rPr lang="en-US" altLang="zh-TW" err="1">
                <a:latin typeface="Arial" panose="020B0604020202020204" pitchFamily="34" charset="0"/>
                <a:ea typeface="微軟正黑體" panose="020B0604030504040204" pitchFamily="34" charset="-120"/>
                <a:cs typeface="Arial" panose="020B0604020202020204" pitchFamily="34" charset="0"/>
              </a:rPr>
              <a:t>iSER</a:t>
            </a:r>
            <a:r>
              <a:rPr lang="en-US" altLang="zh-TW">
                <a:latin typeface="Arial" panose="020B0604020202020204" pitchFamily="34" charset="0"/>
                <a:ea typeface="微軟正黑體" panose="020B0604030504040204" pitchFamily="34" charset="-120"/>
                <a:cs typeface="Arial" panose="020B0604020202020204" pitchFamily="34" charset="0"/>
              </a:rPr>
              <a:t>/</a:t>
            </a:r>
            <a:r>
              <a:rPr lang="en-US" altLang="zh-TW" err="1">
                <a:latin typeface="Arial" panose="020B0604020202020204" pitchFamily="34" charset="0"/>
                <a:ea typeface="微軟正黑體" panose="020B0604030504040204" pitchFamily="34" charset="-120"/>
                <a:cs typeface="Arial" panose="020B0604020202020204" pitchFamily="34" charset="0"/>
              </a:rPr>
              <a:t>RoCE</a:t>
            </a:r>
            <a:r>
              <a:rPr lang="zh-TW" altLang="en-US">
                <a:latin typeface="Arial" panose="020B0604020202020204" pitchFamily="34" charset="0"/>
                <a:ea typeface="微軟正黑體" panose="020B0604030504040204" pitchFamily="34" charset="-120"/>
                <a:cs typeface="Arial" panose="020B0604020202020204" pitchFamily="34" charset="0"/>
              </a:rPr>
              <a:t> </a:t>
            </a:r>
            <a:r>
              <a:rPr lang="zh-TW" altLang="en-US">
                <a:latin typeface="微軟正黑體" panose="020B0604030504040204" pitchFamily="34" charset="-120"/>
                <a:ea typeface="微軟正黑體" panose="020B0604030504040204" pitchFamily="34" charset="-120"/>
              </a:rPr>
              <a:t>卸載能力</a:t>
            </a:r>
            <a:r>
              <a:rPr lang="en-US" altLang="zh-TW">
                <a:latin typeface="微軟正黑體" panose="020B0604030504040204" pitchFamily="34" charset="-120"/>
                <a:ea typeface="微軟正黑體" panose="020B0604030504040204" pitchFamily="34" charset="-120"/>
              </a:rPr>
              <a:t> (2020 Q4 </a:t>
            </a:r>
            <a:r>
              <a:rPr lang="zh-TW" altLang="en-US">
                <a:latin typeface="微軟正黑體" panose="020B0604030504040204" pitchFamily="34" charset="-120"/>
                <a:ea typeface="微軟正黑體" panose="020B0604030504040204" pitchFamily="34" charset="-120"/>
              </a:rPr>
              <a:t>推出</a:t>
            </a:r>
            <a:r>
              <a:rPr lang="en-US" altLang="zh-TW">
                <a:latin typeface="微軟正黑體" panose="020B0604030504040204" pitchFamily="34" charset="-120"/>
                <a:ea typeface="微軟正黑體" panose="020B0604030504040204" pitchFamily="34" charset="-120"/>
              </a:rPr>
              <a:t>)</a:t>
            </a:r>
            <a:endParaRPr lang="en-US">
              <a:latin typeface="微軟正黑體" panose="020B0604030504040204" pitchFamily="34" charset="-120"/>
              <a:ea typeface="微軟正黑體" panose="020B0604030504040204" pitchFamily="34" charset="-120"/>
            </a:endParaRPr>
          </a:p>
        </p:txBody>
      </p:sp>
      <p:sp>
        <p:nvSpPr>
          <p:cNvPr id="30" name="矩形: 圓角 29">
            <a:extLst>
              <a:ext uri="{FF2B5EF4-FFF2-40B4-BE49-F238E27FC236}">
                <a16:creationId xmlns:a16="http://schemas.microsoft.com/office/drawing/2014/main" id="{20A68B48-F172-437E-8C79-67489BCAAB4C}"/>
              </a:ext>
            </a:extLst>
          </p:cNvPr>
          <p:cNvSpPr/>
          <p:nvPr/>
        </p:nvSpPr>
        <p:spPr>
          <a:xfrm>
            <a:off x="4599210" y="1769209"/>
            <a:ext cx="1416539" cy="1244912"/>
          </a:xfrm>
          <a:prstGeom prst="roundRect">
            <a:avLst>
              <a:gd name="adj" fmla="val 7622"/>
            </a:avLst>
          </a:prstGeom>
          <a:noFill/>
          <a:ln w="28575">
            <a:solidFill>
              <a:srgbClr val="FF7711"/>
            </a:solidFill>
          </a:ln>
          <a:effectLst>
            <a:innerShdw blurRad="38100" dist="406400" dir="8880000">
              <a:prstClr val="black">
                <a:alpha val="59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highlight>
                <a:srgbClr val="F70F78"/>
              </a:highlight>
            </a:endParaRPr>
          </a:p>
        </p:txBody>
      </p:sp>
      <p:sp>
        <p:nvSpPr>
          <p:cNvPr id="32" name="矩形: 圓角 31">
            <a:extLst>
              <a:ext uri="{FF2B5EF4-FFF2-40B4-BE49-F238E27FC236}">
                <a16:creationId xmlns:a16="http://schemas.microsoft.com/office/drawing/2014/main" id="{43DDAA4D-73F9-4E93-A03A-6A60B3813276}"/>
              </a:ext>
            </a:extLst>
          </p:cNvPr>
          <p:cNvSpPr/>
          <p:nvPr/>
        </p:nvSpPr>
        <p:spPr>
          <a:xfrm>
            <a:off x="6148973" y="1753890"/>
            <a:ext cx="1156314" cy="1094154"/>
          </a:xfrm>
          <a:prstGeom prst="roundRect">
            <a:avLst>
              <a:gd name="adj" fmla="val 2412"/>
            </a:avLst>
          </a:prstGeom>
          <a:noFill/>
          <a:ln w="28575">
            <a:solidFill>
              <a:srgbClr val="FF7711"/>
            </a:solidFill>
          </a:ln>
          <a:effectLst>
            <a:outerShdw blurRad="88900" algn="t" rotWithShape="0">
              <a:prstClr val="black">
                <a:alpha val="5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5" name="TextBox 9">
            <a:extLst>
              <a:ext uri="{FF2B5EF4-FFF2-40B4-BE49-F238E27FC236}">
                <a16:creationId xmlns:a16="http://schemas.microsoft.com/office/drawing/2014/main" id="{8B92A998-BE8C-4C81-8F03-390638660E27}"/>
              </a:ext>
            </a:extLst>
          </p:cNvPr>
          <p:cNvSpPr txBox="1"/>
          <p:nvPr/>
        </p:nvSpPr>
        <p:spPr>
          <a:xfrm>
            <a:off x="4316605" y="3764879"/>
            <a:ext cx="2741846" cy="646331"/>
          </a:xfrm>
          <a:prstGeom prst="rect">
            <a:avLst/>
          </a:prstGeom>
          <a:noFill/>
        </p:spPr>
        <p:txBody>
          <a:bodyPr wrap="square" rtlCol="0" anchor="t">
            <a:spAutoFit/>
          </a:bodyPr>
          <a:lstStyle/>
          <a:p>
            <a:r>
              <a:rPr lang="zh-TW" altLang="en-US">
                <a:solidFill>
                  <a:srgbClr val="FFFFFF"/>
                </a:solidFill>
                <a:latin typeface="微軟正黑體" panose="020B0604030504040204" pitchFamily="34" charset="-120"/>
                <a:ea typeface="微軟正黑體" panose="020B0604030504040204" pitchFamily="34" charset="-120"/>
              </a:rPr>
              <a:t>須搭配</a:t>
            </a:r>
            <a:br>
              <a:rPr lang="zh-TW" altLang="en-US">
                <a:solidFill>
                  <a:srgbClr val="FFFFFF"/>
                </a:solidFill>
                <a:latin typeface="微軟正黑體" panose="020B0604030504040204" pitchFamily="34" charset="-120"/>
                <a:ea typeface="微軟正黑體" panose="020B0604030504040204" pitchFamily="34" charset="-120"/>
              </a:rPr>
            </a:br>
            <a:r>
              <a:rPr lang="en-US" altLang="zh-TW">
                <a:solidFill>
                  <a:srgbClr val="FF7711"/>
                </a:solidFill>
                <a:latin typeface="Arial" panose="020B0604020202020204" pitchFamily="34" charset="0"/>
                <a:ea typeface="微軟正黑體" panose="020B0604030504040204" pitchFamily="34" charset="-120"/>
                <a:cs typeface="Arial" panose="020B0604020202020204" pitchFamily="34" charset="0"/>
              </a:rPr>
              <a:t>QSFP+ 40GbE</a:t>
            </a:r>
            <a:r>
              <a:rPr lang="zh-TW" altLang="en-US">
                <a:solidFill>
                  <a:srgbClr val="FF7711"/>
                </a:solidFill>
                <a:latin typeface="Arial" panose="020B0604020202020204" pitchFamily="34" charset="0"/>
                <a:ea typeface="微軟正黑體" panose="020B0604030504040204" pitchFamily="34" charset="-120"/>
                <a:cs typeface="Arial" panose="020B0604020202020204" pitchFamily="34" charset="0"/>
              </a:rPr>
              <a:t> </a:t>
            </a:r>
            <a:r>
              <a:rPr lang="zh-TW" altLang="en-US">
                <a:solidFill>
                  <a:srgbClr val="FFFFFF"/>
                </a:solidFill>
                <a:latin typeface="微軟正黑體" panose="020B0604030504040204" pitchFamily="34" charset="-120"/>
                <a:ea typeface="微軟正黑體" panose="020B0604030504040204" pitchFamily="34" charset="-120"/>
              </a:rPr>
              <a:t>網路線</a:t>
            </a:r>
            <a:endParaRPr lang="en-US">
              <a:solidFill>
                <a:srgbClr val="FFFFFF"/>
              </a:solidFill>
              <a:latin typeface="微軟正黑體" panose="020B0604030504040204" pitchFamily="34" charset="-120"/>
              <a:ea typeface="微軟正黑體" panose="020B0604030504040204" pitchFamily="34" charset="-120"/>
            </a:endParaRPr>
          </a:p>
        </p:txBody>
      </p:sp>
      <p:pic>
        <p:nvPicPr>
          <p:cNvPr id="6" name="Picture 5"/>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23600" b="75200" l="8700" r="91500"/>
                    </a14:imgEffect>
                  </a14:imgLayer>
                </a14:imgProps>
              </a:ext>
              <a:ext uri="{28A0092B-C50C-407E-A947-70E740481C1C}">
                <a14:useLocalDpi xmlns:a14="http://schemas.microsoft.com/office/drawing/2010/main"/>
              </a:ext>
            </a:extLst>
          </a:blip>
          <a:srcRect t="22982" b="25736"/>
          <a:stretch/>
        </p:blipFill>
        <p:spPr>
          <a:xfrm>
            <a:off x="6895548" y="3304101"/>
            <a:ext cx="2158999" cy="1477409"/>
          </a:xfrm>
          <a:prstGeom prst="rect">
            <a:avLst/>
          </a:prstGeom>
        </p:spPr>
      </p:pic>
      <p:sp>
        <p:nvSpPr>
          <p:cNvPr id="19" name="箭號: 向右 18">
            <a:extLst>
              <a:ext uri="{FF2B5EF4-FFF2-40B4-BE49-F238E27FC236}">
                <a16:creationId xmlns:a16="http://schemas.microsoft.com/office/drawing/2014/main" id="{06B614AB-2EA2-4C03-A41B-955448085C7F}"/>
              </a:ext>
            </a:extLst>
          </p:cNvPr>
          <p:cNvSpPr/>
          <p:nvPr/>
        </p:nvSpPr>
        <p:spPr>
          <a:xfrm>
            <a:off x="7305287" y="2169400"/>
            <a:ext cx="430944" cy="428937"/>
          </a:xfrm>
          <a:prstGeom prst="rightArrow">
            <a:avLst/>
          </a:prstGeom>
          <a:solidFill>
            <a:srgbClr val="FF77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箭號: 向右 21">
            <a:extLst>
              <a:ext uri="{FF2B5EF4-FFF2-40B4-BE49-F238E27FC236}">
                <a16:creationId xmlns:a16="http://schemas.microsoft.com/office/drawing/2014/main" id="{4E48ABB4-03C6-44D9-B457-739ABE76D76D}"/>
              </a:ext>
            </a:extLst>
          </p:cNvPr>
          <p:cNvSpPr/>
          <p:nvPr/>
        </p:nvSpPr>
        <p:spPr>
          <a:xfrm rot="10800000">
            <a:off x="4167241" y="2177196"/>
            <a:ext cx="430944" cy="428937"/>
          </a:xfrm>
          <a:prstGeom prst="rightArrow">
            <a:avLst/>
          </a:prstGeom>
          <a:solidFill>
            <a:srgbClr val="FF77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4" name="TextBox 20">
            <a:extLst>
              <a:ext uri="{FF2B5EF4-FFF2-40B4-BE49-F238E27FC236}">
                <a16:creationId xmlns:a16="http://schemas.microsoft.com/office/drawing/2014/main" id="{36F0A3D7-5FE5-4DEB-94C8-13FD5603C5C0}"/>
              </a:ext>
            </a:extLst>
          </p:cNvPr>
          <p:cNvSpPr txBox="1"/>
          <p:nvPr/>
        </p:nvSpPr>
        <p:spPr>
          <a:xfrm>
            <a:off x="7777413" y="1986975"/>
            <a:ext cx="1035964" cy="584775"/>
          </a:xfrm>
          <a:prstGeom prst="rect">
            <a:avLst/>
          </a:prstGeom>
          <a:noFill/>
        </p:spPr>
        <p:txBody>
          <a:bodyPr wrap="square" rtlCol="0">
            <a:spAutoFit/>
          </a:bodyPr>
          <a:lstStyle/>
          <a:p>
            <a:pPr algn="ctr">
              <a:buClr>
                <a:srgbClr val="F70F78"/>
              </a:buClr>
            </a:pPr>
            <a:r>
              <a:rPr lang="zh-TW" altLang="en-US" sz="1600" b="1">
                <a:solidFill>
                  <a:srgbClr val="EE6000"/>
                </a:solidFill>
                <a:latin typeface="微軟正黑體" panose="020B0604030504040204" pitchFamily="34" charset="-120"/>
                <a:ea typeface="微軟正黑體" panose="020B0604030504040204" pitchFamily="34" charset="-120"/>
              </a:rPr>
              <a:t>晶片</a:t>
            </a:r>
            <a:br>
              <a:rPr lang="en-US" altLang="zh-TW" sz="1600" b="1">
                <a:solidFill>
                  <a:srgbClr val="EE6000"/>
                </a:solidFill>
                <a:latin typeface="微軟正黑體" panose="020B0604030504040204" pitchFamily="34" charset="-120"/>
                <a:ea typeface="微軟正黑體" panose="020B0604030504040204" pitchFamily="34" charset="-120"/>
              </a:rPr>
            </a:br>
            <a:r>
              <a:rPr lang="zh-TW" altLang="en-US" sz="1600" b="1">
                <a:solidFill>
                  <a:srgbClr val="EE6000"/>
                </a:solidFill>
                <a:latin typeface="微軟正黑體" panose="020B0604030504040204" pitchFamily="34" charset="-120"/>
                <a:ea typeface="微軟正黑體" panose="020B0604030504040204" pitchFamily="34" charset="-120"/>
              </a:rPr>
              <a:t>散熱模組</a:t>
            </a:r>
            <a:endParaRPr lang="en-US" sz="1600" b="1">
              <a:solidFill>
                <a:srgbClr val="EE6000"/>
              </a:solidFill>
              <a:latin typeface="微軟正黑體" panose="020B0604030504040204" pitchFamily="34" charset="-120"/>
              <a:ea typeface="微軟正黑體" panose="020B0604030504040204" pitchFamily="34" charset="-120"/>
            </a:endParaRPr>
          </a:p>
        </p:txBody>
      </p:sp>
      <p:pic>
        <p:nvPicPr>
          <p:cNvPr id="3" name="圖形 2">
            <a:extLst>
              <a:ext uri="{FF2B5EF4-FFF2-40B4-BE49-F238E27FC236}">
                <a16:creationId xmlns:a16="http://schemas.microsoft.com/office/drawing/2014/main" id="{F00AF3A0-AA0F-4050-A4F2-4ADCC50D45A5}"/>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367922" y="3915763"/>
            <a:ext cx="3470497" cy="686344"/>
          </a:xfrm>
          <a:prstGeom prst="rect">
            <a:avLst/>
          </a:prstGeom>
        </p:spPr>
      </p:pic>
    </p:spTree>
    <p:extLst>
      <p:ext uri="{BB962C8B-B14F-4D97-AF65-F5344CB8AC3E}">
        <p14:creationId xmlns:p14="http://schemas.microsoft.com/office/powerpoint/2010/main" val="232779391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圓角 33">
            <a:extLst>
              <a:ext uri="{FF2B5EF4-FFF2-40B4-BE49-F238E27FC236}">
                <a16:creationId xmlns:a16="http://schemas.microsoft.com/office/drawing/2014/main" id="{25957A4D-2627-4D2A-9841-0AA8DD1322E0}"/>
              </a:ext>
            </a:extLst>
          </p:cNvPr>
          <p:cNvSpPr/>
          <p:nvPr/>
        </p:nvSpPr>
        <p:spPr>
          <a:xfrm>
            <a:off x="4312226" y="3107209"/>
            <a:ext cx="4831773" cy="2036291"/>
          </a:xfrm>
          <a:prstGeom prst="roundRect">
            <a:avLst>
              <a:gd name="adj" fmla="val 0"/>
            </a:avLst>
          </a:prstGeom>
          <a:solidFill>
            <a:schemeClr val="tx2">
              <a:lumMod val="75000"/>
            </a:schemeClr>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23" name="圖片 22">
            <a:extLst>
              <a:ext uri="{FF2B5EF4-FFF2-40B4-BE49-F238E27FC236}">
                <a16:creationId xmlns:a16="http://schemas.microsoft.com/office/drawing/2014/main" id="{3B605C96-FAAC-420D-AA49-2C036CBF330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884564" y="2959831"/>
            <a:ext cx="982793" cy="1091112"/>
          </a:xfrm>
          <a:prstGeom prst="rect">
            <a:avLst/>
          </a:prstGeom>
          <a:effectLst>
            <a:outerShdw blurRad="50800" dist="50800" dir="2700000" algn="tl" rotWithShape="0">
              <a:prstClr val="black">
                <a:alpha val="49000"/>
              </a:prstClr>
            </a:outerShdw>
          </a:effectLst>
        </p:spPr>
      </p:pic>
      <p:sp>
        <p:nvSpPr>
          <p:cNvPr id="2" name="Title 1"/>
          <p:cNvSpPr>
            <a:spLocks noGrp="1"/>
          </p:cNvSpPr>
          <p:nvPr>
            <p:ph type="title"/>
          </p:nvPr>
        </p:nvSpPr>
        <p:spPr/>
        <p:txBody>
          <a:bodyPr>
            <a:normAutofit/>
          </a:bodyPr>
          <a:lstStyle/>
          <a:p>
            <a:r>
              <a:rPr lang="en-US" altLang="zh-CN">
                <a:cs typeface="Arial" panose="020B0604020202020204" pitchFamily="34" charset="0"/>
              </a:rPr>
              <a:t>QNAP</a:t>
            </a:r>
            <a:r>
              <a:rPr lang="en-US" altLang="zh-CN"/>
              <a:t> </a:t>
            </a:r>
            <a:r>
              <a:rPr lang="zh-CN" altLang="en-US"/>
              <a:t>雙埠 </a:t>
            </a:r>
            <a:r>
              <a:rPr lang="en-US" altLang="zh-CN">
                <a:cs typeface="Arial" panose="020B0604020202020204" pitchFamily="34" charset="0"/>
              </a:rPr>
              <a:t>25GbE</a:t>
            </a:r>
            <a:r>
              <a:rPr lang="en-US" altLang="zh-CN"/>
              <a:t> </a:t>
            </a:r>
            <a:r>
              <a:rPr lang="zh-CN" altLang="en-US"/>
              <a:t>擴充卡</a:t>
            </a:r>
            <a:endParaRPr lang="en-US"/>
          </a:p>
        </p:txBody>
      </p:sp>
      <p:sp>
        <p:nvSpPr>
          <p:cNvPr id="4" name="Rectangle 3"/>
          <p:cNvSpPr/>
          <p:nvPr/>
        </p:nvSpPr>
        <p:spPr>
          <a:xfrm>
            <a:off x="166935" y="1645815"/>
            <a:ext cx="3259226" cy="523220"/>
          </a:xfrm>
          <a:prstGeom prst="rect">
            <a:avLst/>
          </a:prstGeom>
        </p:spPr>
        <p:txBody>
          <a:bodyPr wrap="none">
            <a:spAutoFit/>
          </a:bodyPr>
          <a:lstStyle/>
          <a:p>
            <a:r>
              <a:rPr lang="en-US" sz="2800" b="1">
                <a:latin typeface="Arial" panose="020B0604020202020204" pitchFamily="34" charset="0"/>
                <a:ea typeface="微軟正黑體" panose="020B0604030504040204" pitchFamily="34" charset="-120"/>
                <a:cs typeface="Arial" panose="020B0604020202020204" pitchFamily="34" charset="0"/>
              </a:rPr>
              <a:t>QXG-25G2SF-CX4</a:t>
            </a:r>
          </a:p>
        </p:txBody>
      </p:sp>
      <p:sp>
        <p:nvSpPr>
          <p:cNvPr id="20" name="TextBox 19"/>
          <p:cNvSpPr txBox="1"/>
          <p:nvPr/>
        </p:nvSpPr>
        <p:spPr>
          <a:xfrm>
            <a:off x="171320" y="2188913"/>
            <a:ext cx="3732020" cy="1908215"/>
          </a:xfrm>
          <a:prstGeom prst="rect">
            <a:avLst/>
          </a:prstGeom>
          <a:noFill/>
        </p:spPr>
        <p:txBody>
          <a:bodyPr wrap="square" rtlCol="0" anchor="t">
            <a:spAutoFit/>
          </a:bodyPr>
          <a:lstStyle/>
          <a:p>
            <a:pPr marL="174625" indent="-174625">
              <a:buClr>
                <a:schemeClr val="tx1"/>
              </a:buClr>
              <a:buFont typeface="Arial"/>
              <a:buChar char="•"/>
            </a:pPr>
            <a:r>
              <a:rPr lang="zh-TW" altLang="en-US">
                <a:latin typeface="微軟正黑體" panose="020B0604030504040204" pitchFamily="34" charset="-120"/>
                <a:ea typeface="微軟正黑體" panose="020B0604030504040204" pitchFamily="34" charset="-120"/>
              </a:rPr>
              <a:t>採用 </a:t>
            </a:r>
            <a:r>
              <a:rPr lang="en-US" b="1">
                <a:solidFill>
                  <a:srgbClr val="EE6000"/>
                </a:solidFill>
                <a:latin typeface="微軟正黑體" panose="020B0604030504040204" pitchFamily="34" charset="-120"/>
                <a:ea typeface="微軟正黑體" panose="020B0604030504040204" pitchFamily="34" charset="-120"/>
                <a:cs typeface="Arial" panose="020B0604020202020204" pitchFamily="34" charset="0"/>
              </a:rPr>
              <a:t>Mellanox </a:t>
            </a:r>
            <a:r>
              <a:rPr lang="en-US" b="1" err="1">
                <a:solidFill>
                  <a:srgbClr val="EE6000"/>
                </a:solidFill>
                <a:latin typeface="微軟正黑體" panose="020B0604030504040204" pitchFamily="34" charset="-120"/>
                <a:ea typeface="微軟正黑體" panose="020B0604030504040204" pitchFamily="34" charset="-120"/>
                <a:cs typeface="Arial" panose="020B0604020202020204" pitchFamily="34" charset="0"/>
              </a:rPr>
              <a:t>ConnectX</a:t>
            </a:r>
            <a:r>
              <a:rPr lang="en-US" b="1" baseline="30000">
                <a:solidFill>
                  <a:srgbClr val="EE6000"/>
                </a:solidFill>
                <a:latin typeface="微軟正黑體" panose="020B0604030504040204" pitchFamily="34" charset="-120"/>
                <a:ea typeface="微軟正黑體" panose="020B0604030504040204" pitchFamily="34" charset="-120"/>
                <a:cs typeface="Arial" panose="020B0604020202020204" pitchFamily="34" charset="0"/>
              </a:rPr>
              <a:t>®</a:t>
            </a:r>
            <a:r>
              <a:rPr lang="en-US" b="1">
                <a:solidFill>
                  <a:srgbClr val="EE6000"/>
                </a:solidFill>
                <a:latin typeface="微軟正黑體" panose="020B0604030504040204" pitchFamily="34" charset="-120"/>
                <a:ea typeface="微軟正黑體" panose="020B0604030504040204" pitchFamily="34" charset="-120"/>
                <a:cs typeface="Arial" panose="020B0604020202020204" pitchFamily="34" charset="0"/>
              </a:rPr>
              <a:t>-4 Lx</a:t>
            </a:r>
            <a:r>
              <a:rPr lang="en-US">
                <a:solidFill>
                  <a:srgbClr val="FF6600"/>
                </a:solidFill>
                <a:latin typeface="微軟正黑體" panose="020B0604030504040204" pitchFamily="34" charset="-120"/>
                <a:ea typeface="微軟正黑體" panose="020B0604030504040204" pitchFamily="34" charset="-120"/>
                <a:cs typeface="Arial" panose="020B0604020202020204" pitchFamily="34" charset="0"/>
              </a:rPr>
              <a:t> </a:t>
            </a:r>
            <a:r>
              <a:rPr lang="zh-TW" altLang="en-US">
                <a:latin typeface="微軟正黑體" panose="020B0604030504040204" pitchFamily="34" charset="-120"/>
                <a:ea typeface="微軟正黑體" panose="020B0604030504040204" pitchFamily="34" charset="-120"/>
              </a:rPr>
              <a:t>網路晶片</a:t>
            </a:r>
            <a:endParaRPr lang="en-US" altLang="zh-TW">
              <a:latin typeface="微軟正黑體" panose="020B0604030504040204" pitchFamily="34" charset="-120"/>
              <a:ea typeface="微軟正黑體" panose="020B0604030504040204" pitchFamily="34" charset="-120"/>
            </a:endParaRPr>
          </a:p>
          <a:p>
            <a:pPr marL="174625" indent="-174625">
              <a:buClr>
                <a:schemeClr val="tx1"/>
              </a:buClr>
              <a:buFont typeface="Arial"/>
              <a:buChar char="•"/>
            </a:pPr>
            <a:endParaRPr lang="en-US" altLang="zh-TW" sz="500">
              <a:latin typeface="微軟正黑體" panose="020B0604030504040204" pitchFamily="34" charset="-120"/>
              <a:ea typeface="微軟正黑體" panose="020B0604030504040204" pitchFamily="34" charset="-120"/>
            </a:endParaRPr>
          </a:p>
          <a:p>
            <a:pPr marL="174625" indent="-174625">
              <a:buClr>
                <a:schemeClr val="tx1"/>
              </a:buClr>
              <a:buFont typeface="Arial"/>
              <a:buChar char="•"/>
            </a:pPr>
            <a:r>
              <a:rPr lang="en-US" altLang="zh-TW">
                <a:latin typeface="微軟正黑體" panose="020B0604030504040204" pitchFamily="34" charset="-120"/>
                <a:ea typeface="微軟正黑體" panose="020B0604030504040204" pitchFamily="34" charset="-120"/>
                <a:cs typeface="Arial" panose="020B0604020202020204" pitchFamily="34" charset="0"/>
              </a:rPr>
              <a:t>2 x 25GbE SFP28 </a:t>
            </a:r>
            <a:r>
              <a:rPr lang="zh-TW" altLang="en-US">
                <a:latin typeface="微軟正黑體" panose="020B0604030504040204" pitchFamily="34" charset="-120"/>
                <a:ea typeface="微軟正黑體" panose="020B0604030504040204" pitchFamily="34" charset="-120"/>
                <a:cs typeface="Arial" panose="020B0604020202020204" pitchFamily="34" charset="0"/>
              </a:rPr>
              <a:t>網路埠</a:t>
            </a:r>
            <a:r>
              <a:rPr lang="en-US" altLang="zh-TW">
                <a:latin typeface="微軟正黑體" panose="020B0604030504040204" pitchFamily="34" charset="-120"/>
                <a:ea typeface="微軟正黑體" panose="020B0604030504040204" pitchFamily="34" charset="-120"/>
                <a:cs typeface="Arial" panose="020B0604020202020204" pitchFamily="34" charset="0"/>
              </a:rPr>
              <a:t> (</a:t>
            </a:r>
            <a:r>
              <a:rPr lang="zh-TW" altLang="en-US">
                <a:latin typeface="微軟正黑體" panose="020B0604030504040204" pitchFamily="34" charset="-120"/>
                <a:ea typeface="微軟正黑體" panose="020B0604030504040204" pitchFamily="34" charset="-120"/>
                <a:cs typeface="Arial" panose="020B0604020202020204" pitchFamily="34" charset="0"/>
              </a:rPr>
              <a:t>相容</a:t>
            </a:r>
            <a:r>
              <a:rPr lang="en-US" altLang="zh-TW">
                <a:latin typeface="微軟正黑體" panose="020B0604030504040204" pitchFamily="34" charset="-120"/>
                <a:ea typeface="微軟正黑體" panose="020B0604030504040204" pitchFamily="34" charset="-120"/>
                <a:cs typeface="Arial" panose="020B0604020202020204" pitchFamily="34" charset="0"/>
              </a:rPr>
              <a:t> 10GbE/1Gb)</a:t>
            </a:r>
          </a:p>
          <a:p>
            <a:pPr marL="174625" indent="-174625">
              <a:buClr>
                <a:schemeClr val="tx1"/>
              </a:buClr>
              <a:buFont typeface="Arial"/>
              <a:buChar char="•"/>
            </a:pPr>
            <a:r>
              <a:rPr lang="zh-TW" altLang="en-US">
                <a:latin typeface="微軟正黑體" panose="020B0604030504040204" pitchFamily="34" charset="-120"/>
                <a:ea typeface="微軟正黑體" panose="020B0604030504040204" pitchFamily="34" charset="-120"/>
              </a:rPr>
              <a:t>支援 </a:t>
            </a:r>
            <a:r>
              <a:rPr lang="en-US" altLang="zh-TW" err="1">
                <a:latin typeface="Arial" panose="020B0604020202020204" pitchFamily="34" charset="0"/>
                <a:ea typeface="微軟正黑體" panose="020B0604030504040204" pitchFamily="34" charset="-120"/>
                <a:cs typeface="Arial" panose="020B0604020202020204" pitchFamily="34" charset="0"/>
              </a:rPr>
              <a:t>iSER</a:t>
            </a:r>
            <a:r>
              <a:rPr lang="en-US" altLang="zh-TW">
                <a:latin typeface="Arial" panose="020B0604020202020204" pitchFamily="34" charset="0"/>
                <a:ea typeface="微軟正黑體" panose="020B0604030504040204" pitchFamily="34" charset="-120"/>
                <a:cs typeface="Arial" panose="020B0604020202020204" pitchFamily="34" charset="0"/>
              </a:rPr>
              <a:t>/</a:t>
            </a:r>
            <a:r>
              <a:rPr lang="en-US" altLang="zh-TW" err="1">
                <a:latin typeface="Arial" panose="020B0604020202020204" pitchFamily="34" charset="0"/>
                <a:ea typeface="微軟正黑體" panose="020B0604030504040204" pitchFamily="34" charset="-120"/>
                <a:cs typeface="Arial" panose="020B0604020202020204" pitchFamily="34" charset="0"/>
              </a:rPr>
              <a:t>RoCE</a:t>
            </a:r>
            <a:r>
              <a:rPr lang="zh-TW" altLang="en-US">
                <a:latin typeface="Arial" panose="020B0604020202020204" pitchFamily="34" charset="0"/>
                <a:ea typeface="微軟正黑體" panose="020B0604030504040204" pitchFamily="34" charset="-120"/>
                <a:cs typeface="Arial" panose="020B0604020202020204" pitchFamily="34" charset="0"/>
              </a:rPr>
              <a:t> </a:t>
            </a:r>
            <a:r>
              <a:rPr lang="zh-TW" altLang="en-US">
                <a:latin typeface="微軟正黑體" panose="020B0604030504040204" pitchFamily="34" charset="-120"/>
                <a:ea typeface="微軟正黑體" panose="020B0604030504040204" pitchFamily="34" charset="-120"/>
              </a:rPr>
              <a:t>卸載能力</a:t>
            </a:r>
            <a:r>
              <a:rPr lang="en-US" altLang="zh-TW">
                <a:latin typeface="微軟正黑體" panose="020B0604030504040204" pitchFamily="34" charset="-120"/>
                <a:ea typeface="微軟正黑體" panose="020B0604030504040204" pitchFamily="34" charset="-120"/>
              </a:rPr>
              <a:t> (2020 Q4 </a:t>
            </a:r>
            <a:r>
              <a:rPr lang="zh-TW" altLang="en-US">
                <a:latin typeface="微軟正黑體" panose="020B0604030504040204" pitchFamily="34" charset="-120"/>
                <a:ea typeface="微軟正黑體" panose="020B0604030504040204" pitchFamily="34" charset="-120"/>
              </a:rPr>
              <a:t>推出</a:t>
            </a:r>
            <a:r>
              <a:rPr lang="en-US" altLang="zh-TW">
                <a:latin typeface="微軟正黑體" panose="020B0604030504040204" pitchFamily="34" charset="-120"/>
                <a:ea typeface="微軟正黑體" panose="020B0604030504040204" pitchFamily="34" charset="-120"/>
              </a:rPr>
              <a:t>)</a:t>
            </a:r>
          </a:p>
          <a:p>
            <a:pPr marL="174625" indent="-174625">
              <a:buClr>
                <a:schemeClr val="tx1"/>
              </a:buClr>
              <a:buFont typeface="Arial"/>
              <a:buChar char="•"/>
            </a:pPr>
            <a:endParaRPr lang="en-US" altLang="zh-TW" sz="500">
              <a:latin typeface="微軟正黑體" panose="020B0604030504040204" pitchFamily="34" charset="-120"/>
              <a:ea typeface="微軟正黑體" panose="020B0604030504040204" pitchFamily="34" charset="-120"/>
            </a:endParaRPr>
          </a:p>
        </p:txBody>
      </p:sp>
      <p:sp>
        <p:nvSpPr>
          <p:cNvPr id="35" name="TextBox 9">
            <a:extLst>
              <a:ext uri="{FF2B5EF4-FFF2-40B4-BE49-F238E27FC236}">
                <a16:creationId xmlns:a16="http://schemas.microsoft.com/office/drawing/2014/main" id="{8B92A998-BE8C-4C81-8F03-390638660E27}"/>
              </a:ext>
            </a:extLst>
          </p:cNvPr>
          <p:cNvSpPr txBox="1"/>
          <p:nvPr/>
        </p:nvSpPr>
        <p:spPr>
          <a:xfrm>
            <a:off x="4502353" y="3627802"/>
            <a:ext cx="2741846" cy="956416"/>
          </a:xfrm>
          <a:prstGeom prst="rect">
            <a:avLst/>
          </a:prstGeom>
          <a:noFill/>
        </p:spPr>
        <p:txBody>
          <a:bodyPr wrap="square" rtlCol="0" anchor="t">
            <a:spAutoFit/>
          </a:bodyPr>
          <a:lstStyle/>
          <a:p>
            <a:pPr>
              <a:lnSpc>
                <a:spcPts val="2300"/>
              </a:lnSpc>
            </a:pPr>
            <a:r>
              <a:rPr lang="zh-TW" altLang="en-US">
                <a:solidFill>
                  <a:srgbClr val="FFFFFF"/>
                </a:solidFill>
                <a:latin typeface="微軟正黑體" panose="020B0604030504040204" pitchFamily="34" charset="-120"/>
                <a:ea typeface="微軟正黑體" panose="020B0604030504040204" pitchFamily="34" charset="-120"/>
              </a:rPr>
              <a:t>須搭配</a:t>
            </a:r>
            <a:br>
              <a:rPr lang="zh-TW" altLang="en-US">
                <a:solidFill>
                  <a:srgbClr val="FFFFFF"/>
                </a:solidFill>
                <a:latin typeface="微軟正黑體" panose="020B0604030504040204" pitchFamily="34" charset="-120"/>
                <a:ea typeface="微軟正黑體" panose="020B0604030504040204" pitchFamily="34" charset="-120"/>
              </a:rPr>
            </a:br>
            <a:r>
              <a:rPr lang="en-US" altLang="zh-TW">
                <a:solidFill>
                  <a:srgbClr val="FF7711"/>
                </a:solidFill>
                <a:latin typeface="Arial" panose="020B0604020202020204" pitchFamily="34" charset="0"/>
                <a:ea typeface="微軟正黑體" panose="020B0604030504040204" pitchFamily="34" charset="-120"/>
                <a:cs typeface="Arial" panose="020B0604020202020204" pitchFamily="34" charset="0"/>
              </a:rPr>
              <a:t>SFP28 25GbE</a:t>
            </a:r>
            <a:r>
              <a:rPr lang="zh-TW" altLang="en-US">
                <a:solidFill>
                  <a:srgbClr val="FF7711"/>
                </a:solidFill>
                <a:latin typeface="Arial" panose="020B0604020202020204" pitchFamily="34" charset="0"/>
                <a:ea typeface="微軟正黑體" panose="020B0604030504040204" pitchFamily="34" charset="-120"/>
                <a:cs typeface="Arial" panose="020B0604020202020204" pitchFamily="34" charset="0"/>
              </a:rPr>
              <a:t> </a:t>
            </a:r>
            <a:r>
              <a:rPr lang="zh-TW" altLang="en-US">
                <a:solidFill>
                  <a:srgbClr val="FFFFFF"/>
                </a:solidFill>
                <a:latin typeface="微軟正黑體" panose="020B0604030504040204" pitchFamily="34" charset="-120"/>
                <a:ea typeface="微軟正黑體" panose="020B0604030504040204" pitchFamily="34" charset="-120"/>
              </a:rPr>
              <a:t>網路線或</a:t>
            </a:r>
            <a:r>
              <a:rPr lang="en-US" altLang="zh-TW">
                <a:solidFill>
                  <a:srgbClr val="FFFFFF"/>
                </a:solidFill>
                <a:latin typeface="微軟正黑體" panose="020B0604030504040204" pitchFamily="34" charset="-120"/>
                <a:ea typeface="微軟正黑體" panose="020B0604030504040204" pitchFamily="34" charset="-120"/>
              </a:rPr>
              <a:t> </a:t>
            </a:r>
            <a:r>
              <a:rPr lang="zh-TW" altLang="en-US">
                <a:solidFill>
                  <a:srgbClr val="FF7711"/>
                </a:solidFill>
                <a:latin typeface="微軟正黑體" panose="020B0604030504040204" pitchFamily="34" charset="-120"/>
                <a:ea typeface="微軟正黑體" panose="020B0604030504040204" pitchFamily="34" charset="-120"/>
              </a:rPr>
              <a:t>光纖模組</a:t>
            </a:r>
            <a:endParaRPr lang="en-US">
              <a:solidFill>
                <a:srgbClr val="FF7711"/>
              </a:solidFill>
              <a:latin typeface="微軟正黑體" panose="020B0604030504040204" pitchFamily="34" charset="-120"/>
              <a:ea typeface="微軟正黑體" panose="020B0604030504040204" pitchFamily="34" charset="-120"/>
            </a:endParaRPr>
          </a:p>
        </p:txBody>
      </p:sp>
      <p:pic>
        <p:nvPicPr>
          <p:cNvPr id="9" name="Picture 8"/>
          <p:cNvPicPr>
            <a:picLocks noChangeAspect="1"/>
          </p:cNvPicPr>
          <p:nvPr/>
        </p:nvPicPr>
        <p:blipFill>
          <a:blip r:embed="rId4" cstate="print">
            <a:extLst>
              <a:ext uri="{BEBA8EAE-BF5A-486C-A8C5-ECC9F3942E4B}">
                <a14:imgProps xmlns:a14="http://schemas.microsoft.com/office/drawing/2010/main">
                  <a14:imgLayer r:embed="rId5">
                    <a14:imgEffect>
                      <a14:backgroundRemoval t="23300" b="74800" l="1100" r="99100"/>
                    </a14:imgEffect>
                  </a14:imgLayer>
                </a14:imgProps>
              </a:ext>
              <a:ext uri="{28A0092B-C50C-407E-A947-70E740481C1C}">
                <a14:useLocalDpi xmlns:a14="http://schemas.microsoft.com/office/drawing/2010/main"/>
              </a:ext>
            </a:extLst>
          </a:blip>
          <a:stretch>
            <a:fillRect/>
          </a:stretch>
        </p:blipFill>
        <p:spPr>
          <a:xfrm>
            <a:off x="7299876" y="3595330"/>
            <a:ext cx="1763346" cy="1763346"/>
          </a:xfrm>
          <a:prstGeom prst="rect">
            <a:avLst/>
          </a:prstGeom>
        </p:spPr>
      </p:pic>
      <p:grpSp>
        <p:nvGrpSpPr>
          <p:cNvPr id="5" name="群組 4">
            <a:extLst>
              <a:ext uri="{FF2B5EF4-FFF2-40B4-BE49-F238E27FC236}">
                <a16:creationId xmlns:a16="http://schemas.microsoft.com/office/drawing/2014/main" id="{2381EC1E-0D8A-4CE5-AA9A-466C6335A17E}"/>
              </a:ext>
            </a:extLst>
          </p:cNvPr>
          <p:cNvGrpSpPr/>
          <p:nvPr/>
        </p:nvGrpSpPr>
        <p:grpSpPr>
          <a:xfrm>
            <a:off x="3828095" y="1245113"/>
            <a:ext cx="4374759" cy="2670650"/>
            <a:chOff x="3708176" y="1245113"/>
            <a:chExt cx="4374759" cy="2670650"/>
          </a:xfrm>
        </p:grpSpPr>
        <p:pic>
          <p:nvPicPr>
            <p:cNvPr id="10" name="Picture 4">
              <a:extLst>
                <a:ext uri="{FF2B5EF4-FFF2-40B4-BE49-F238E27FC236}">
                  <a16:creationId xmlns:a16="http://schemas.microsoft.com/office/drawing/2014/main" id="{68397033-A437-4B1C-B0FC-65BEBA85A486}"/>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903340" y="1245113"/>
              <a:ext cx="3881066" cy="2670650"/>
            </a:xfrm>
            <a:prstGeom prst="rect">
              <a:avLst/>
            </a:prstGeom>
            <a:effectLst>
              <a:outerShdw blurRad="215900" dist="292100" dir="1380000" algn="bl" rotWithShape="0">
                <a:prstClr val="black">
                  <a:alpha val="56000"/>
                </a:prstClr>
              </a:outerShdw>
            </a:effectLst>
          </p:spPr>
        </p:pic>
        <p:sp>
          <p:nvSpPr>
            <p:cNvPr id="11" name="矩形: 圓角 29">
              <a:extLst>
                <a:ext uri="{FF2B5EF4-FFF2-40B4-BE49-F238E27FC236}">
                  <a16:creationId xmlns:a16="http://schemas.microsoft.com/office/drawing/2014/main" id="{CAD9A5F2-1541-418E-9BFE-F2732BE2820B}"/>
                </a:ext>
              </a:extLst>
            </p:cNvPr>
            <p:cNvSpPr/>
            <p:nvPr/>
          </p:nvSpPr>
          <p:spPr>
            <a:xfrm>
              <a:off x="4139120" y="1789296"/>
              <a:ext cx="1691783" cy="1303296"/>
            </a:xfrm>
            <a:prstGeom prst="roundRect">
              <a:avLst>
                <a:gd name="adj" fmla="val 7622"/>
              </a:avLst>
            </a:prstGeom>
            <a:noFill/>
            <a:ln w="28575">
              <a:solidFill>
                <a:srgbClr val="EC6A08"/>
              </a:solidFill>
            </a:ln>
            <a:effectLst>
              <a:innerShdw blurRad="38100" dist="406400" dir="8880000">
                <a:prstClr val="black">
                  <a:alpha val="59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highlight>
                  <a:srgbClr val="F70F78"/>
                </a:highlight>
              </a:endParaRPr>
            </a:p>
          </p:txBody>
        </p:sp>
        <p:sp>
          <p:nvSpPr>
            <p:cNvPr id="12" name="矩形: 圓角 31">
              <a:extLst>
                <a:ext uri="{FF2B5EF4-FFF2-40B4-BE49-F238E27FC236}">
                  <a16:creationId xmlns:a16="http://schemas.microsoft.com/office/drawing/2014/main" id="{519C6EF0-7148-4299-B62A-07C0F29E9EF0}"/>
                </a:ext>
              </a:extLst>
            </p:cNvPr>
            <p:cNvSpPr/>
            <p:nvPr/>
          </p:nvSpPr>
          <p:spPr>
            <a:xfrm>
              <a:off x="5902556" y="1549252"/>
              <a:ext cx="1753983" cy="1485186"/>
            </a:xfrm>
            <a:prstGeom prst="roundRect">
              <a:avLst>
                <a:gd name="adj" fmla="val 2412"/>
              </a:avLst>
            </a:prstGeom>
            <a:noFill/>
            <a:ln w="28575">
              <a:solidFill>
                <a:srgbClr val="EC6A08"/>
              </a:solidFill>
            </a:ln>
            <a:effectLst>
              <a:outerShdw blurRad="88900" algn="t" rotWithShape="0">
                <a:prstClr val="black">
                  <a:alpha val="5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箭號: 向右 21">
              <a:extLst>
                <a:ext uri="{FF2B5EF4-FFF2-40B4-BE49-F238E27FC236}">
                  <a16:creationId xmlns:a16="http://schemas.microsoft.com/office/drawing/2014/main" id="{4C31BCBA-D8C1-4E24-A5D4-F46730F8FCC3}"/>
                </a:ext>
              </a:extLst>
            </p:cNvPr>
            <p:cNvSpPr/>
            <p:nvPr/>
          </p:nvSpPr>
          <p:spPr>
            <a:xfrm>
              <a:off x="7651991" y="1985703"/>
              <a:ext cx="430944" cy="428937"/>
            </a:xfrm>
            <a:prstGeom prst="rightArrow">
              <a:avLst/>
            </a:prstGeom>
            <a:solidFill>
              <a:srgbClr val="FF77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 name="箭號: 向右 23">
              <a:extLst>
                <a:ext uri="{FF2B5EF4-FFF2-40B4-BE49-F238E27FC236}">
                  <a16:creationId xmlns:a16="http://schemas.microsoft.com/office/drawing/2014/main" id="{9B644D30-7E52-4BD4-86CA-8956EC45AECF}"/>
                </a:ext>
              </a:extLst>
            </p:cNvPr>
            <p:cNvSpPr/>
            <p:nvPr/>
          </p:nvSpPr>
          <p:spPr>
            <a:xfrm rot="10800000">
              <a:off x="3708176" y="2273941"/>
              <a:ext cx="430944" cy="428937"/>
            </a:xfrm>
            <a:prstGeom prst="rightArrow">
              <a:avLst/>
            </a:prstGeom>
            <a:solidFill>
              <a:srgbClr val="FF77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sp>
        <p:nvSpPr>
          <p:cNvPr id="16" name="TextBox 20">
            <a:extLst>
              <a:ext uri="{FF2B5EF4-FFF2-40B4-BE49-F238E27FC236}">
                <a16:creationId xmlns:a16="http://schemas.microsoft.com/office/drawing/2014/main" id="{23DDB792-739C-4C2C-9CA4-D42DA3B356D4}"/>
              </a:ext>
            </a:extLst>
          </p:cNvPr>
          <p:cNvSpPr txBox="1"/>
          <p:nvPr/>
        </p:nvSpPr>
        <p:spPr>
          <a:xfrm>
            <a:off x="8082029" y="2028771"/>
            <a:ext cx="1035964" cy="584775"/>
          </a:xfrm>
          <a:prstGeom prst="rect">
            <a:avLst/>
          </a:prstGeom>
          <a:noFill/>
        </p:spPr>
        <p:txBody>
          <a:bodyPr wrap="square" rtlCol="0">
            <a:spAutoFit/>
          </a:bodyPr>
          <a:lstStyle/>
          <a:p>
            <a:pPr algn="ctr">
              <a:buClr>
                <a:srgbClr val="F70F78"/>
              </a:buClr>
            </a:pPr>
            <a:r>
              <a:rPr lang="zh-TW" altLang="en-US" sz="1600" b="1">
                <a:solidFill>
                  <a:srgbClr val="EE6000"/>
                </a:solidFill>
                <a:latin typeface="微軟正黑體" panose="020B0604030504040204" pitchFamily="34" charset="-120"/>
                <a:ea typeface="微軟正黑體" panose="020B0604030504040204" pitchFamily="34" charset="-120"/>
              </a:rPr>
              <a:t>晶片</a:t>
            </a:r>
            <a:br>
              <a:rPr lang="en-US" altLang="zh-TW" sz="1600" b="1">
                <a:solidFill>
                  <a:srgbClr val="EE6000"/>
                </a:solidFill>
                <a:latin typeface="微軟正黑體" panose="020B0604030504040204" pitchFamily="34" charset="-120"/>
                <a:ea typeface="微軟正黑體" panose="020B0604030504040204" pitchFamily="34" charset="-120"/>
              </a:rPr>
            </a:br>
            <a:r>
              <a:rPr lang="zh-TW" altLang="en-US" sz="1600" b="1">
                <a:solidFill>
                  <a:srgbClr val="EE6000"/>
                </a:solidFill>
                <a:latin typeface="微軟正黑體" panose="020B0604030504040204" pitchFamily="34" charset="-120"/>
                <a:ea typeface="微軟正黑體" panose="020B0604030504040204" pitchFamily="34" charset="-120"/>
              </a:rPr>
              <a:t>散熱模組</a:t>
            </a:r>
            <a:endParaRPr lang="en-US" sz="1600" b="1">
              <a:solidFill>
                <a:srgbClr val="EE6000"/>
              </a:solidFill>
              <a:latin typeface="微軟正黑體" panose="020B0604030504040204" pitchFamily="34" charset="-120"/>
              <a:ea typeface="微軟正黑體" panose="020B0604030504040204" pitchFamily="34" charset="-120"/>
            </a:endParaRPr>
          </a:p>
        </p:txBody>
      </p:sp>
      <p:pic>
        <p:nvPicPr>
          <p:cNvPr id="6" name="圖形 5">
            <a:extLst>
              <a:ext uri="{FF2B5EF4-FFF2-40B4-BE49-F238E27FC236}">
                <a16:creationId xmlns:a16="http://schemas.microsoft.com/office/drawing/2014/main" id="{E1B663B8-61A8-42AB-A857-E36B5E5C8A75}"/>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367922" y="3915763"/>
            <a:ext cx="3470497" cy="686344"/>
          </a:xfrm>
          <a:prstGeom prst="rect">
            <a:avLst/>
          </a:prstGeom>
        </p:spPr>
      </p:pic>
    </p:spTree>
    <p:extLst>
      <p:ext uri="{BB962C8B-B14F-4D97-AF65-F5344CB8AC3E}">
        <p14:creationId xmlns:p14="http://schemas.microsoft.com/office/powerpoint/2010/main" val="88332434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圓角 33">
            <a:extLst>
              <a:ext uri="{FF2B5EF4-FFF2-40B4-BE49-F238E27FC236}">
                <a16:creationId xmlns:a16="http://schemas.microsoft.com/office/drawing/2014/main" id="{25957A4D-2627-4D2A-9841-0AA8DD1322E0}"/>
              </a:ext>
            </a:extLst>
          </p:cNvPr>
          <p:cNvSpPr/>
          <p:nvPr/>
        </p:nvSpPr>
        <p:spPr>
          <a:xfrm>
            <a:off x="4312226" y="3107209"/>
            <a:ext cx="4831773" cy="2036291"/>
          </a:xfrm>
          <a:prstGeom prst="roundRect">
            <a:avLst>
              <a:gd name="adj" fmla="val 0"/>
            </a:avLst>
          </a:prstGeom>
          <a:solidFill>
            <a:schemeClr val="tx2">
              <a:lumMod val="75000"/>
            </a:schemeClr>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23" name="圖片 22">
            <a:extLst>
              <a:ext uri="{FF2B5EF4-FFF2-40B4-BE49-F238E27FC236}">
                <a16:creationId xmlns:a16="http://schemas.microsoft.com/office/drawing/2014/main" id="{3B605C96-FAAC-420D-AA49-2C036CBF330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764645" y="2959831"/>
            <a:ext cx="982793" cy="1091112"/>
          </a:xfrm>
          <a:prstGeom prst="rect">
            <a:avLst/>
          </a:prstGeom>
          <a:effectLst>
            <a:outerShdw blurRad="50800" dist="50800" dir="2700000" algn="tl" rotWithShape="0">
              <a:prstClr val="black">
                <a:alpha val="49000"/>
              </a:prstClr>
            </a:outerShdw>
          </a:effectLst>
        </p:spPr>
      </p:pic>
      <p:sp>
        <p:nvSpPr>
          <p:cNvPr id="2" name="Title 1"/>
          <p:cNvSpPr>
            <a:spLocks noGrp="1"/>
          </p:cNvSpPr>
          <p:nvPr>
            <p:ph type="title"/>
          </p:nvPr>
        </p:nvSpPr>
        <p:spPr/>
        <p:txBody>
          <a:bodyPr>
            <a:normAutofit/>
          </a:bodyPr>
          <a:lstStyle/>
          <a:p>
            <a:r>
              <a:rPr lang="en-US" altLang="zh-CN">
                <a:cs typeface="Arial" panose="020B0604020202020204" pitchFamily="34" charset="0"/>
              </a:rPr>
              <a:t>QNAP</a:t>
            </a:r>
            <a:r>
              <a:rPr lang="en-US" altLang="zh-CN"/>
              <a:t> </a:t>
            </a:r>
            <a:r>
              <a:rPr lang="zh-CN" altLang="en-US"/>
              <a:t>雙埠 </a:t>
            </a:r>
            <a:r>
              <a:rPr lang="en-US" altLang="zh-CN">
                <a:cs typeface="Arial" panose="020B0604020202020204" pitchFamily="34" charset="0"/>
              </a:rPr>
              <a:t>10GbE</a:t>
            </a:r>
            <a:r>
              <a:rPr lang="en-US" altLang="zh-CN"/>
              <a:t> </a:t>
            </a:r>
            <a:r>
              <a:rPr lang="zh-CN" altLang="en-US"/>
              <a:t>擴充卡</a:t>
            </a:r>
            <a:endParaRPr lang="en-US"/>
          </a:p>
        </p:txBody>
      </p:sp>
      <p:sp>
        <p:nvSpPr>
          <p:cNvPr id="4" name="Rectangle 3"/>
          <p:cNvSpPr/>
          <p:nvPr/>
        </p:nvSpPr>
        <p:spPr>
          <a:xfrm>
            <a:off x="166935" y="1645815"/>
            <a:ext cx="3257648" cy="523220"/>
          </a:xfrm>
          <a:prstGeom prst="rect">
            <a:avLst/>
          </a:prstGeom>
        </p:spPr>
        <p:txBody>
          <a:bodyPr wrap="none">
            <a:spAutoFit/>
          </a:bodyPr>
          <a:lstStyle/>
          <a:p>
            <a:r>
              <a:rPr lang="en-US" sz="2800" b="1">
                <a:latin typeface="Arial" panose="020B0604020202020204" pitchFamily="34" charset="0"/>
                <a:ea typeface="微軟正黑體" panose="020B0604030504040204" pitchFamily="34" charset="-120"/>
                <a:cs typeface="Arial" panose="020B0604020202020204" pitchFamily="34" charset="0"/>
              </a:rPr>
              <a:t>QXG-10G2SF-CX4</a:t>
            </a:r>
          </a:p>
        </p:txBody>
      </p:sp>
      <p:sp>
        <p:nvSpPr>
          <p:cNvPr id="20" name="TextBox 19"/>
          <p:cNvSpPr txBox="1"/>
          <p:nvPr/>
        </p:nvSpPr>
        <p:spPr>
          <a:xfrm>
            <a:off x="171320" y="2188913"/>
            <a:ext cx="3825122" cy="1631216"/>
          </a:xfrm>
          <a:prstGeom prst="rect">
            <a:avLst/>
          </a:prstGeom>
          <a:noFill/>
        </p:spPr>
        <p:txBody>
          <a:bodyPr wrap="square" rtlCol="0" anchor="t">
            <a:spAutoFit/>
          </a:bodyPr>
          <a:lstStyle/>
          <a:p>
            <a:pPr marL="174625" indent="-174625">
              <a:buClr>
                <a:schemeClr val="tx1"/>
              </a:buClr>
              <a:buFont typeface="Arial"/>
              <a:buChar char="•"/>
            </a:pPr>
            <a:r>
              <a:rPr lang="zh-TW" altLang="en-US">
                <a:latin typeface="微軟正黑體" panose="020B0604030504040204" pitchFamily="34" charset="-120"/>
                <a:ea typeface="微軟正黑體" panose="020B0604030504040204" pitchFamily="34" charset="-120"/>
              </a:rPr>
              <a:t>採用 </a:t>
            </a:r>
            <a:r>
              <a:rPr lang="en-US" b="1">
                <a:solidFill>
                  <a:srgbClr val="EE6000"/>
                </a:solidFill>
                <a:latin typeface="微軟正黑體" panose="020B0604030504040204" pitchFamily="34" charset="-120"/>
                <a:ea typeface="微軟正黑體" panose="020B0604030504040204" pitchFamily="34" charset="-120"/>
                <a:cs typeface="Arial" panose="020B0604020202020204" pitchFamily="34" charset="0"/>
              </a:rPr>
              <a:t>Mellanox </a:t>
            </a:r>
            <a:r>
              <a:rPr lang="en-US" b="1" err="1">
                <a:solidFill>
                  <a:srgbClr val="EE6000"/>
                </a:solidFill>
                <a:latin typeface="微軟正黑體" panose="020B0604030504040204" pitchFamily="34" charset="-120"/>
                <a:ea typeface="微軟正黑體" panose="020B0604030504040204" pitchFamily="34" charset="-120"/>
                <a:cs typeface="Arial" panose="020B0604020202020204" pitchFamily="34" charset="0"/>
              </a:rPr>
              <a:t>ConnectX</a:t>
            </a:r>
            <a:r>
              <a:rPr lang="en-US" b="1" baseline="30000">
                <a:solidFill>
                  <a:srgbClr val="EE6000"/>
                </a:solidFill>
                <a:latin typeface="微軟正黑體" panose="020B0604030504040204" pitchFamily="34" charset="-120"/>
                <a:ea typeface="微軟正黑體" panose="020B0604030504040204" pitchFamily="34" charset="-120"/>
                <a:cs typeface="Arial" panose="020B0604020202020204" pitchFamily="34" charset="0"/>
              </a:rPr>
              <a:t>®</a:t>
            </a:r>
            <a:r>
              <a:rPr lang="en-US" b="1">
                <a:solidFill>
                  <a:srgbClr val="EE6000"/>
                </a:solidFill>
                <a:latin typeface="微軟正黑體" panose="020B0604030504040204" pitchFamily="34" charset="-120"/>
                <a:ea typeface="微軟正黑體" panose="020B0604030504040204" pitchFamily="34" charset="-120"/>
                <a:cs typeface="Arial" panose="020B0604020202020204" pitchFamily="34" charset="0"/>
              </a:rPr>
              <a:t>-4 Lx </a:t>
            </a:r>
            <a:r>
              <a:rPr lang="zh-TW" altLang="en-US">
                <a:latin typeface="微軟正黑體" panose="020B0604030504040204" pitchFamily="34" charset="-120"/>
                <a:ea typeface="微軟正黑體" panose="020B0604030504040204" pitchFamily="34" charset="-120"/>
              </a:rPr>
              <a:t>網路晶片</a:t>
            </a:r>
            <a:endParaRPr lang="en-US" altLang="zh-TW">
              <a:latin typeface="微軟正黑體" panose="020B0604030504040204" pitchFamily="34" charset="-120"/>
              <a:ea typeface="微軟正黑體" panose="020B0604030504040204" pitchFamily="34" charset="-120"/>
            </a:endParaRPr>
          </a:p>
          <a:p>
            <a:pPr marL="174625" indent="-174625">
              <a:buClr>
                <a:schemeClr val="tx1"/>
              </a:buClr>
              <a:buFont typeface="Arial"/>
              <a:buChar char="•"/>
            </a:pPr>
            <a:endParaRPr lang="en-US" altLang="zh-TW" sz="500">
              <a:latin typeface="微軟正黑體" panose="020B0604030504040204" pitchFamily="34" charset="-120"/>
              <a:ea typeface="微軟正黑體" panose="020B0604030504040204" pitchFamily="34" charset="-120"/>
            </a:endParaRPr>
          </a:p>
          <a:p>
            <a:pPr marL="174625" indent="-174625">
              <a:buClr>
                <a:schemeClr val="tx1"/>
              </a:buClr>
              <a:buFont typeface="Arial"/>
              <a:buChar char="•"/>
            </a:pPr>
            <a:r>
              <a:rPr lang="en-US" altLang="zh-TW">
                <a:latin typeface="微軟正黑體" panose="020B0604030504040204" pitchFamily="34" charset="-120"/>
                <a:ea typeface="微軟正黑體" panose="020B0604030504040204" pitchFamily="34" charset="-120"/>
                <a:cs typeface="Arial" panose="020B0604020202020204" pitchFamily="34" charset="0"/>
              </a:rPr>
              <a:t>2 x 10GbE SFP+ </a:t>
            </a:r>
            <a:r>
              <a:rPr lang="zh-TW" altLang="en-US">
                <a:latin typeface="微軟正黑體" panose="020B0604030504040204" pitchFamily="34" charset="-120"/>
                <a:ea typeface="微軟正黑體" panose="020B0604030504040204" pitchFamily="34" charset="-120"/>
                <a:cs typeface="Arial" panose="020B0604020202020204" pitchFamily="34" charset="0"/>
              </a:rPr>
              <a:t>網路埠</a:t>
            </a:r>
            <a:endParaRPr lang="en-US" altLang="zh-TW">
              <a:latin typeface="微軟正黑體" panose="020B0604030504040204" pitchFamily="34" charset="-120"/>
              <a:ea typeface="微軟正黑體" panose="020B0604030504040204" pitchFamily="34" charset="-120"/>
              <a:cs typeface="Arial" panose="020B0604020202020204" pitchFamily="34" charset="0"/>
            </a:endParaRPr>
          </a:p>
          <a:p>
            <a:pPr marL="174625" indent="-174625">
              <a:buClr>
                <a:schemeClr val="tx1"/>
              </a:buClr>
              <a:buFont typeface="Arial"/>
              <a:buChar char="•"/>
            </a:pPr>
            <a:r>
              <a:rPr lang="zh-TW" altLang="en-US">
                <a:latin typeface="微軟正黑體" panose="020B0604030504040204" pitchFamily="34" charset="-120"/>
                <a:ea typeface="微軟正黑體" panose="020B0604030504040204" pitchFamily="34" charset="-120"/>
              </a:rPr>
              <a:t>支援 </a:t>
            </a:r>
            <a:r>
              <a:rPr lang="en-US" altLang="zh-TW" err="1">
                <a:latin typeface="Arial" panose="020B0604020202020204" pitchFamily="34" charset="0"/>
                <a:ea typeface="微軟正黑體" panose="020B0604030504040204" pitchFamily="34" charset="-120"/>
                <a:cs typeface="Arial" panose="020B0604020202020204" pitchFamily="34" charset="0"/>
              </a:rPr>
              <a:t>iSER</a:t>
            </a:r>
            <a:r>
              <a:rPr lang="en-US" altLang="zh-TW">
                <a:latin typeface="Arial" panose="020B0604020202020204" pitchFamily="34" charset="0"/>
                <a:ea typeface="微軟正黑體" panose="020B0604030504040204" pitchFamily="34" charset="-120"/>
                <a:cs typeface="Arial" panose="020B0604020202020204" pitchFamily="34" charset="0"/>
              </a:rPr>
              <a:t>/</a:t>
            </a:r>
            <a:r>
              <a:rPr lang="en-US" altLang="zh-TW" err="1">
                <a:latin typeface="Arial" panose="020B0604020202020204" pitchFamily="34" charset="0"/>
                <a:ea typeface="微軟正黑體" panose="020B0604030504040204" pitchFamily="34" charset="-120"/>
                <a:cs typeface="Arial" panose="020B0604020202020204" pitchFamily="34" charset="0"/>
              </a:rPr>
              <a:t>RoCE</a:t>
            </a:r>
            <a:r>
              <a:rPr lang="zh-TW" altLang="en-US">
                <a:latin typeface="Arial" panose="020B0604020202020204" pitchFamily="34" charset="0"/>
                <a:ea typeface="微軟正黑體" panose="020B0604030504040204" pitchFamily="34" charset="-120"/>
                <a:cs typeface="Arial" panose="020B0604020202020204" pitchFamily="34" charset="0"/>
              </a:rPr>
              <a:t> </a:t>
            </a:r>
            <a:r>
              <a:rPr lang="zh-TW" altLang="en-US">
                <a:latin typeface="微軟正黑體" panose="020B0604030504040204" pitchFamily="34" charset="-120"/>
                <a:ea typeface="微軟正黑體" panose="020B0604030504040204" pitchFamily="34" charset="-120"/>
              </a:rPr>
              <a:t>卸載能力</a:t>
            </a:r>
            <a:r>
              <a:rPr lang="en-US" altLang="zh-TW">
                <a:latin typeface="微軟正黑體" panose="020B0604030504040204" pitchFamily="34" charset="-120"/>
                <a:ea typeface="微軟正黑體" panose="020B0604030504040204" pitchFamily="34" charset="-120"/>
              </a:rPr>
              <a:t> (2020 Q4 </a:t>
            </a:r>
            <a:r>
              <a:rPr lang="zh-TW" altLang="en-US">
                <a:latin typeface="微軟正黑體" panose="020B0604030504040204" pitchFamily="34" charset="-120"/>
                <a:ea typeface="微軟正黑體" panose="020B0604030504040204" pitchFamily="34" charset="-120"/>
              </a:rPr>
              <a:t>推出</a:t>
            </a:r>
            <a:r>
              <a:rPr lang="en-US" altLang="zh-TW">
                <a:latin typeface="微軟正黑體" panose="020B0604030504040204" pitchFamily="34" charset="-120"/>
                <a:ea typeface="微軟正黑體" panose="020B0604030504040204" pitchFamily="34" charset="-120"/>
              </a:rPr>
              <a:t>)</a:t>
            </a:r>
          </a:p>
          <a:p>
            <a:pPr marL="174625" indent="-174625">
              <a:buClr>
                <a:schemeClr val="tx1"/>
              </a:buClr>
              <a:buFont typeface="Arial"/>
              <a:buChar char="•"/>
            </a:pPr>
            <a:endParaRPr lang="en-US" altLang="zh-TW" sz="500">
              <a:latin typeface="微軟正黑體" panose="020B0604030504040204" pitchFamily="34" charset="-120"/>
              <a:ea typeface="微軟正黑體" panose="020B0604030504040204" pitchFamily="34" charset="-120"/>
            </a:endParaRPr>
          </a:p>
        </p:txBody>
      </p:sp>
      <p:sp>
        <p:nvSpPr>
          <p:cNvPr id="35" name="TextBox 9">
            <a:extLst>
              <a:ext uri="{FF2B5EF4-FFF2-40B4-BE49-F238E27FC236}">
                <a16:creationId xmlns:a16="http://schemas.microsoft.com/office/drawing/2014/main" id="{8B92A998-BE8C-4C81-8F03-390638660E27}"/>
              </a:ext>
            </a:extLst>
          </p:cNvPr>
          <p:cNvSpPr txBox="1"/>
          <p:nvPr/>
        </p:nvSpPr>
        <p:spPr>
          <a:xfrm>
            <a:off x="4502353" y="3627802"/>
            <a:ext cx="2741846" cy="1251368"/>
          </a:xfrm>
          <a:prstGeom prst="rect">
            <a:avLst/>
          </a:prstGeom>
          <a:noFill/>
        </p:spPr>
        <p:txBody>
          <a:bodyPr wrap="square" rtlCol="0" anchor="t">
            <a:spAutoFit/>
          </a:bodyPr>
          <a:lstStyle/>
          <a:p>
            <a:pPr>
              <a:lnSpc>
                <a:spcPts val="2300"/>
              </a:lnSpc>
            </a:pPr>
            <a:r>
              <a:rPr lang="zh-TW" altLang="en-US">
                <a:solidFill>
                  <a:srgbClr val="FFFFFF"/>
                </a:solidFill>
                <a:latin typeface="微軟正黑體" panose="020B0604030504040204" pitchFamily="34" charset="-120"/>
                <a:ea typeface="微軟正黑體" panose="020B0604030504040204" pitchFamily="34" charset="-120"/>
              </a:rPr>
              <a:t>須搭配</a:t>
            </a:r>
            <a:br>
              <a:rPr lang="zh-TW" altLang="en-US">
                <a:solidFill>
                  <a:srgbClr val="FFFFFF"/>
                </a:solidFill>
                <a:latin typeface="微軟正黑體" panose="020B0604030504040204" pitchFamily="34" charset="-120"/>
                <a:ea typeface="微軟正黑體" panose="020B0604030504040204" pitchFamily="34" charset="-120"/>
              </a:rPr>
            </a:br>
            <a:r>
              <a:rPr lang="en-US" altLang="zh-TW">
                <a:solidFill>
                  <a:srgbClr val="FF7711"/>
                </a:solidFill>
                <a:latin typeface="Arial" panose="020B0604020202020204" pitchFamily="34" charset="0"/>
                <a:ea typeface="微軟正黑體" panose="020B0604030504040204" pitchFamily="34" charset="-120"/>
                <a:cs typeface="Arial" panose="020B0604020202020204" pitchFamily="34" charset="0"/>
              </a:rPr>
              <a:t>SFP+ 10GbE</a:t>
            </a:r>
            <a:r>
              <a:rPr lang="zh-TW" altLang="en-US">
                <a:solidFill>
                  <a:srgbClr val="FF7711"/>
                </a:solidFill>
                <a:latin typeface="Arial" panose="020B0604020202020204" pitchFamily="34" charset="0"/>
                <a:ea typeface="微軟正黑體" panose="020B0604030504040204" pitchFamily="34" charset="-120"/>
                <a:cs typeface="Arial" panose="020B0604020202020204" pitchFamily="34" charset="0"/>
              </a:rPr>
              <a:t> </a:t>
            </a:r>
            <a:r>
              <a:rPr lang="zh-TW" altLang="en-US">
                <a:solidFill>
                  <a:srgbClr val="FFFFFF"/>
                </a:solidFill>
                <a:latin typeface="微軟正黑體" panose="020B0604030504040204" pitchFamily="34" charset="-120"/>
                <a:ea typeface="微軟正黑體" panose="020B0604030504040204" pitchFamily="34" charset="-120"/>
              </a:rPr>
              <a:t>網路線或</a:t>
            </a:r>
            <a:r>
              <a:rPr lang="en-US" altLang="zh-TW">
                <a:solidFill>
                  <a:srgbClr val="FFFFFF"/>
                </a:solidFill>
                <a:latin typeface="微軟正黑體" panose="020B0604030504040204" pitchFamily="34" charset="-120"/>
                <a:ea typeface="微軟正黑體" panose="020B0604030504040204" pitchFamily="34" charset="-120"/>
              </a:rPr>
              <a:t> </a:t>
            </a:r>
            <a:r>
              <a:rPr lang="en-US" altLang="zh-TW">
                <a:solidFill>
                  <a:srgbClr val="FF7711"/>
                </a:solidFill>
                <a:latin typeface="Arial" panose="020B0604020202020204" pitchFamily="34" charset="0"/>
                <a:ea typeface="微軟正黑體" panose="020B0604030504040204" pitchFamily="34" charset="-120"/>
                <a:cs typeface="Arial" panose="020B0604020202020204" pitchFamily="34" charset="0"/>
              </a:rPr>
              <a:t>TRX-10GSFP-SR-MLX</a:t>
            </a:r>
            <a:r>
              <a:rPr lang="en-US" altLang="zh-TW">
                <a:solidFill>
                  <a:srgbClr val="FF7711"/>
                </a:solidFill>
                <a:latin typeface="微軟正黑體" panose="020B0604030504040204" pitchFamily="34" charset="-120"/>
                <a:ea typeface="微軟正黑體" panose="020B0604030504040204" pitchFamily="34" charset="-120"/>
              </a:rPr>
              <a:t> </a:t>
            </a:r>
            <a:r>
              <a:rPr lang="zh-TW" altLang="en-US">
                <a:solidFill>
                  <a:srgbClr val="FF7711"/>
                </a:solidFill>
                <a:latin typeface="微軟正黑體" panose="020B0604030504040204" pitchFamily="34" charset="-120"/>
                <a:ea typeface="微軟正黑體" panose="020B0604030504040204" pitchFamily="34" charset="-120"/>
              </a:rPr>
              <a:t>光纖模組</a:t>
            </a:r>
            <a:endParaRPr lang="en-US">
              <a:solidFill>
                <a:srgbClr val="FF7711"/>
              </a:solidFill>
              <a:latin typeface="微軟正黑體" panose="020B0604030504040204" pitchFamily="34" charset="-120"/>
              <a:ea typeface="微軟正黑體" panose="020B0604030504040204" pitchFamily="34" charset="-120"/>
            </a:endParaRPr>
          </a:p>
        </p:txBody>
      </p:sp>
      <p:pic>
        <p:nvPicPr>
          <p:cNvPr id="3" name="圖形 2">
            <a:extLst>
              <a:ext uri="{FF2B5EF4-FFF2-40B4-BE49-F238E27FC236}">
                <a16:creationId xmlns:a16="http://schemas.microsoft.com/office/drawing/2014/main" id="{A04C5D63-4145-4FB0-B33E-F2FB1692C72B}"/>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67922" y="3915763"/>
            <a:ext cx="3470497" cy="686344"/>
          </a:xfrm>
          <a:prstGeom prst="rect">
            <a:avLst/>
          </a:prstGeom>
        </p:spPr>
      </p:pic>
      <p:pic>
        <p:nvPicPr>
          <p:cNvPr id="9" name="Picture 8"/>
          <p:cNvPicPr>
            <a:picLocks noChangeAspect="1"/>
          </p:cNvPicPr>
          <p:nvPr/>
        </p:nvPicPr>
        <p:blipFill>
          <a:blip r:embed="rId6" cstate="print">
            <a:extLst>
              <a:ext uri="{BEBA8EAE-BF5A-486C-A8C5-ECC9F3942E4B}">
                <a14:imgProps xmlns:a14="http://schemas.microsoft.com/office/drawing/2010/main">
                  <a14:imgLayer r:embed="rId7">
                    <a14:imgEffect>
                      <a14:backgroundRemoval t="23300" b="74800" l="1100" r="99100"/>
                    </a14:imgEffect>
                  </a14:imgLayer>
                </a14:imgProps>
              </a:ext>
              <a:ext uri="{28A0092B-C50C-407E-A947-70E740481C1C}">
                <a14:useLocalDpi xmlns:a14="http://schemas.microsoft.com/office/drawing/2010/main"/>
              </a:ext>
            </a:extLst>
          </a:blip>
          <a:stretch>
            <a:fillRect/>
          </a:stretch>
        </p:blipFill>
        <p:spPr>
          <a:xfrm>
            <a:off x="7299876" y="3595330"/>
            <a:ext cx="1763346" cy="1763346"/>
          </a:xfrm>
          <a:prstGeom prst="rect">
            <a:avLst/>
          </a:prstGeom>
        </p:spPr>
      </p:pic>
      <p:grpSp>
        <p:nvGrpSpPr>
          <p:cNvPr id="5" name="群組 4">
            <a:extLst>
              <a:ext uri="{FF2B5EF4-FFF2-40B4-BE49-F238E27FC236}">
                <a16:creationId xmlns:a16="http://schemas.microsoft.com/office/drawing/2014/main" id="{2381EC1E-0D8A-4CE5-AA9A-466C6335A17E}"/>
              </a:ext>
            </a:extLst>
          </p:cNvPr>
          <p:cNvGrpSpPr/>
          <p:nvPr/>
        </p:nvGrpSpPr>
        <p:grpSpPr>
          <a:xfrm>
            <a:off x="3878361" y="1318952"/>
            <a:ext cx="4374759" cy="2670650"/>
            <a:chOff x="3708176" y="1245113"/>
            <a:chExt cx="4374759" cy="2670650"/>
          </a:xfrm>
        </p:grpSpPr>
        <p:pic>
          <p:nvPicPr>
            <p:cNvPr id="10" name="Picture 4">
              <a:extLst>
                <a:ext uri="{FF2B5EF4-FFF2-40B4-BE49-F238E27FC236}">
                  <a16:creationId xmlns:a16="http://schemas.microsoft.com/office/drawing/2014/main" id="{68397033-A437-4B1C-B0FC-65BEBA85A486}"/>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3903340" y="1245113"/>
              <a:ext cx="3881066" cy="2670650"/>
            </a:xfrm>
            <a:prstGeom prst="rect">
              <a:avLst/>
            </a:prstGeom>
            <a:effectLst>
              <a:outerShdw blurRad="215900" dist="292100" dir="1380000" algn="bl" rotWithShape="0">
                <a:prstClr val="black">
                  <a:alpha val="56000"/>
                </a:prstClr>
              </a:outerShdw>
            </a:effectLst>
          </p:spPr>
        </p:pic>
        <p:sp>
          <p:nvSpPr>
            <p:cNvPr id="11" name="矩形: 圓角 29">
              <a:extLst>
                <a:ext uri="{FF2B5EF4-FFF2-40B4-BE49-F238E27FC236}">
                  <a16:creationId xmlns:a16="http://schemas.microsoft.com/office/drawing/2014/main" id="{CAD9A5F2-1541-418E-9BFE-F2732BE2820B}"/>
                </a:ext>
              </a:extLst>
            </p:cNvPr>
            <p:cNvSpPr/>
            <p:nvPr/>
          </p:nvSpPr>
          <p:spPr>
            <a:xfrm>
              <a:off x="4139120" y="1789296"/>
              <a:ext cx="1691783" cy="1303296"/>
            </a:xfrm>
            <a:prstGeom prst="roundRect">
              <a:avLst>
                <a:gd name="adj" fmla="val 7622"/>
              </a:avLst>
            </a:prstGeom>
            <a:noFill/>
            <a:ln w="28575">
              <a:solidFill>
                <a:srgbClr val="EC6A08"/>
              </a:solidFill>
            </a:ln>
            <a:effectLst>
              <a:innerShdw blurRad="38100" dist="406400" dir="8880000">
                <a:prstClr val="black">
                  <a:alpha val="59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highlight>
                  <a:srgbClr val="F70F78"/>
                </a:highlight>
              </a:endParaRPr>
            </a:p>
          </p:txBody>
        </p:sp>
        <p:sp>
          <p:nvSpPr>
            <p:cNvPr id="12" name="矩形: 圓角 31">
              <a:extLst>
                <a:ext uri="{FF2B5EF4-FFF2-40B4-BE49-F238E27FC236}">
                  <a16:creationId xmlns:a16="http://schemas.microsoft.com/office/drawing/2014/main" id="{519C6EF0-7148-4299-B62A-07C0F29E9EF0}"/>
                </a:ext>
              </a:extLst>
            </p:cNvPr>
            <p:cNvSpPr/>
            <p:nvPr/>
          </p:nvSpPr>
          <p:spPr>
            <a:xfrm>
              <a:off x="5902556" y="1549252"/>
              <a:ext cx="1753983" cy="1485186"/>
            </a:xfrm>
            <a:prstGeom prst="roundRect">
              <a:avLst>
                <a:gd name="adj" fmla="val 2412"/>
              </a:avLst>
            </a:prstGeom>
            <a:noFill/>
            <a:ln w="28575">
              <a:solidFill>
                <a:srgbClr val="EC6A08"/>
              </a:solidFill>
            </a:ln>
            <a:effectLst>
              <a:outerShdw blurRad="88900" algn="t" rotWithShape="0">
                <a:prstClr val="black">
                  <a:alpha val="5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箭號: 向右 21">
              <a:extLst>
                <a:ext uri="{FF2B5EF4-FFF2-40B4-BE49-F238E27FC236}">
                  <a16:creationId xmlns:a16="http://schemas.microsoft.com/office/drawing/2014/main" id="{4C31BCBA-D8C1-4E24-A5D4-F46730F8FCC3}"/>
                </a:ext>
              </a:extLst>
            </p:cNvPr>
            <p:cNvSpPr/>
            <p:nvPr/>
          </p:nvSpPr>
          <p:spPr>
            <a:xfrm>
              <a:off x="7651991" y="1985703"/>
              <a:ext cx="430944" cy="428937"/>
            </a:xfrm>
            <a:prstGeom prst="rightArrow">
              <a:avLst/>
            </a:prstGeom>
            <a:solidFill>
              <a:srgbClr val="FF77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 name="箭號: 向右 23">
              <a:extLst>
                <a:ext uri="{FF2B5EF4-FFF2-40B4-BE49-F238E27FC236}">
                  <a16:creationId xmlns:a16="http://schemas.microsoft.com/office/drawing/2014/main" id="{9B644D30-7E52-4BD4-86CA-8956EC45AECF}"/>
                </a:ext>
              </a:extLst>
            </p:cNvPr>
            <p:cNvSpPr/>
            <p:nvPr/>
          </p:nvSpPr>
          <p:spPr>
            <a:xfrm rot="10800000">
              <a:off x="3708176" y="2273941"/>
              <a:ext cx="430944" cy="428937"/>
            </a:xfrm>
            <a:prstGeom prst="rightArrow">
              <a:avLst/>
            </a:prstGeom>
            <a:solidFill>
              <a:srgbClr val="FF77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sp>
        <p:nvSpPr>
          <p:cNvPr id="16" name="TextBox 20">
            <a:extLst>
              <a:ext uri="{FF2B5EF4-FFF2-40B4-BE49-F238E27FC236}">
                <a16:creationId xmlns:a16="http://schemas.microsoft.com/office/drawing/2014/main" id="{23DDB792-739C-4C2C-9CA4-D42DA3B356D4}"/>
              </a:ext>
            </a:extLst>
          </p:cNvPr>
          <p:cNvSpPr txBox="1"/>
          <p:nvPr/>
        </p:nvSpPr>
        <p:spPr>
          <a:xfrm>
            <a:off x="8037648" y="2130995"/>
            <a:ext cx="1035964" cy="584775"/>
          </a:xfrm>
          <a:prstGeom prst="rect">
            <a:avLst/>
          </a:prstGeom>
          <a:noFill/>
        </p:spPr>
        <p:txBody>
          <a:bodyPr wrap="square" rtlCol="0">
            <a:spAutoFit/>
          </a:bodyPr>
          <a:lstStyle/>
          <a:p>
            <a:pPr algn="ctr">
              <a:buClr>
                <a:srgbClr val="F70F78"/>
              </a:buClr>
            </a:pPr>
            <a:r>
              <a:rPr lang="zh-TW" altLang="en-US" sz="1600" b="1">
                <a:solidFill>
                  <a:srgbClr val="EE6000"/>
                </a:solidFill>
                <a:latin typeface="微軟正黑體" panose="020B0604030504040204" pitchFamily="34" charset="-120"/>
                <a:ea typeface="微軟正黑體" panose="020B0604030504040204" pitchFamily="34" charset="-120"/>
              </a:rPr>
              <a:t>晶片</a:t>
            </a:r>
            <a:br>
              <a:rPr lang="en-US" altLang="zh-TW" sz="1600" b="1">
                <a:solidFill>
                  <a:srgbClr val="EE6000"/>
                </a:solidFill>
                <a:latin typeface="微軟正黑體" panose="020B0604030504040204" pitchFamily="34" charset="-120"/>
                <a:ea typeface="微軟正黑體" panose="020B0604030504040204" pitchFamily="34" charset="-120"/>
              </a:rPr>
            </a:br>
            <a:r>
              <a:rPr lang="zh-TW" altLang="en-US" sz="1600" b="1">
                <a:solidFill>
                  <a:srgbClr val="EE6000"/>
                </a:solidFill>
                <a:latin typeface="微軟正黑體" panose="020B0604030504040204" pitchFamily="34" charset="-120"/>
                <a:ea typeface="微軟正黑體" panose="020B0604030504040204" pitchFamily="34" charset="-120"/>
              </a:rPr>
              <a:t>散熱模組</a:t>
            </a:r>
            <a:endParaRPr lang="en-US" sz="1600" b="1">
              <a:solidFill>
                <a:srgbClr val="EE6000"/>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63519938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形 5">
            <a:extLst>
              <a:ext uri="{FF2B5EF4-FFF2-40B4-BE49-F238E27FC236}">
                <a16:creationId xmlns:a16="http://schemas.microsoft.com/office/drawing/2014/main" id="{074C290F-78DD-4B18-A417-B33BAD65B363}"/>
              </a:ext>
            </a:extLst>
          </p:cNvPr>
          <p:cNvPicPr>
            <a:picLocks noChangeAspect="1"/>
          </p:cNvPicPr>
          <p:nvPr/>
        </p:nvPicPr>
        <p:blipFill>
          <a:blip r:embed="rId3" cstate="print">
            <a:alphaModFix amt="27000"/>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430866" y="1598652"/>
            <a:ext cx="4378897" cy="3227434"/>
          </a:xfrm>
          <a:prstGeom prst="rect">
            <a:avLst/>
          </a:prstGeom>
        </p:spPr>
      </p:pic>
      <p:sp>
        <p:nvSpPr>
          <p:cNvPr id="17" name="Title 1">
            <a:extLst>
              <a:ext uri="{FF2B5EF4-FFF2-40B4-BE49-F238E27FC236}">
                <a16:creationId xmlns:a16="http://schemas.microsoft.com/office/drawing/2014/main" id="{0B89EE4F-1563-4648-A0F4-031DEE28DAFC}"/>
              </a:ext>
            </a:extLst>
          </p:cNvPr>
          <p:cNvSpPr>
            <a:spLocks noGrp="1"/>
          </p:cNvSpPr>
          <p:nvPr>
            <p:ph type="title"/>
          </p:nvPr>
        </p:nvSpPr>
        <p:spPr/>
        <p:txBody>
          <a:bodyPr>
            <a:normAutofit fontScale="90000"/>
          </a:bodyPr>
          <a:lstStyle/>
          <a:p>
            <a:pPr>
              <a:lnSpc>
                <a:spcPct val="100000"/>
              </a:lnSpc>
            </a:pPr>
            <a:r>
              <a:rPr lang="en-US">
                <a:latin typeface="Microsoft JhengHei" panose="020B0604030504040204" pitchFamily="34" charset="-120"/>
                <a:ea typeface="Microsoft JhengHei" panose="020B0604030504040204" pitchFamily="34" charset="-120"/>
              </a:rPr>
              <a:t>QDA-UMP</a:t>
            </a:r>
            <a:br>
              <a:rPr lang="en-US">
                <a:latin typeface="Microsoft JhengHei" panose="020B0604030504040204" pitchFamily="34" charset="-120"/>
                <a:ea typeface="Microsoft JhengHei" panose="020B0604030504040204" pitchFamily="34" charset="-120"/>
              </a:rPr>
            </a:br>
            <a:r>
              <a:rPr lang="en-US">
                <a:latin typeface="Microsoft JhengHei" panose="020B0604030504040204" pitchFamily="34" charset="-120"/>
                <a:ea typeface="Microsoft JhengHei" panose="020B0604030504040204" pitchFamily="34" charset="-120"/>
              </a:rPr>
              <a:t>U.2 </a:t>
            </a:r>
            <a:r>
              <a:rPr lang="en-US" err="1">
                <a:latin typeface="Microsoft JhengHei" panose="020B0604030504040204" pitchFamily="34" charset="-120"/>
                <a:ea typeface="Microsoft JhengHei" panose="020B0604030504040204" pitchFamily="34" charset="-120"/>
              </a:rPr>
              <a:t>NVMe</a:t>
            </a:r>
            <a:r>
              <a:rPr lang="en-US">
                <a:latin typeface="Microsoft JhengHei" panose="020B0604030504040204" pitchFamily="34" charset="-120"/>
                <a:ea typeface="Microsoft JhengHei" panose="020B0604030504040204" pitchFamily="34" charset="-120"/>
              </a:rPr>
              <a:t> </a:t>
            </a:r>
            <a:r>
              <a:rPr lang="zh-CN" altLang="en-US">
                <a:latin typeface="Microsoft JhengHei" panose="020B0604030504040204" pitchFamily="34" charset="-120"/>
                <a:ea typeface="Microsoft JhengHei" panose="020B0604030504040204" pitchFamily="34" charset="-120"/>
              </a:rPr>
              <a:t>轉</a:t>
            </a:r>
            <a:r>
              <a:rPr lang="en-US" altLang="zh-CN">
                <a:latin typeface="Microsoft JhengHei" panose="020B0604030504040204" pitchFamily="34" charset="-120"/>
                <a:ea typeface="Microsoft JhengHei" panose="020B0604030504040204" pitchFamily="34" charset="-120"/>
              </a:rPr>
              <a:t> M.2 </a:t>
            </a:r>
            <a:r>
              <a:rPr lang="en-US" altLang="zh-CN" err="1">
                <a:latin typeface="Microsoft JhengHei" panose="020B0604030504040204" pitchFamily="34" charset="-120"/>
                <a:ea typeface="Microsoft JhengHei" panose="020B0604030504040204" pitchFamily="34" charset="-120"/>
              </a:rPr>
              <a:t>NVMe</a:t>
            </a:r>
            <a:r>
              <a:rPr lang="en-US" altLang="zh-CN">
                <a:latin typeface="Microsoft JhengHei" panose="020B0604030504040204" pitchFamily="34" charset="-120"/>
                <a:ea typeface="Microsoft JhengHei" panose="020B0604030504040204" pitchFamily="34" charset="-120"/>
              </a:rPr>
              <a:t> </a:t>
            </a:r>
            <a:r>
              <a:rPr lang="zh-CN" altLang="en-US">
                <a:latin typeface="Microsoft JhengHei" panose="020B0604030504040204" pitchFamily="34" charset="-120"/>
                <a:ea typeface="Microsoft JhengHei" panose="020B0604030504040204" pitchFamily="34" charset="-120"/>
              </a:rPr>
              <a:t>轉接盒</a:t>
            </a:r>
            <a:endParaRPr lang="en-US">
              <a:latin typeface="Microsoft JhengHei" panose="020B0604030504040204" pitchFamily="34" charset="-120"/>
              <a:ea typeface="Microsoft JhengHei" panose="020B0604030504040204" pitchFamily="34" charset="-120"/>
            </a:endParaRPr>
          </a:p>
        </p:txBody>
      </p:sp>
      <p:grpSp>
        <p:nvGrpSpPr>
          <p:cNvPr id="12" name="群組 11">
            <a:extLst>
              <a:ext uri="{FF2B5EF4-FFF2-40B4-BE49-F238E27FC236}">
                <a16:creationId xmlns:a16="http://schemas.microsoft.com/office/drawing/2014/main" id="{E0D9F068-9411-4FBD-BFE0-BD88C79FADF0}"/>
              </a:ext>
            </a:extLst>
          </p:cNvPr>
          <p:cNvGrpSpPr/>
          <p:nvPr/>
        </p:nvGrpSpPr>
        <p:grpSpPr>
          <a:xfrm>
            <a:off x="4817288" y="1598652"/>
            <a:ext cx="3796490" cy="3754527"/>
            <a:chOff x="4741334" y="1540993"/>
            <a:chExt cx="3796490" cy="3754527"/>
          </a:xfrm>
        </p:grpSpPr>
        <p:sp>
          <p:nvSpPr>
            <p:cNvPr id="11" name="手繪多邊形: 圖案 10">
              <a:extLst>
                <a:ext uri="{FF2B5EF4-FFF2-40B4-BE49-F238E27FC236}">
                  <a16:creationId xmlns:a16="http://schemas.microsoft.com/office/drawing/2014/main" id="{0D4395C8-69F2-4317-B506-2C1D20D3FAF6}"/>
                </a:ext>
              </a:extLst>
            </p:cNvPr>
            <p:cNvSpPr/>
            <p:nvPr/>
          </p:nvSpPr>
          <p:spPr>
            <a:xfrm>
              <a:off x="4741334" y="2814320"/>
              <a:ext cx="3796490" cy="2481200"/>
            </a:xfrm>
            <a:custGeom>
              <a:avLst/>
              <a:gdLst>
                <a:gd name="connsiteX0" fmla="*/ 1974427 w 3244427"/>
                <a:gd name="connsiteY0" fmla="*/ 0 h 1964267"/>
                <a:gd name="connsiteX1" fmla="*/ 0 w 3244427"/>
                <a:gd name="connsiteY1" fmla="*/ 1093893 h 1964267"/>
                <a:gd name="connsiteX2" fmla="*/ 1266613 w 3244427"/>
                <a:gd name="connsiteY2" fmla="*/ 1964267 h 1964267"/>
                <a:gd name="connsiteX3" fmla="*/ 3244427 w 3244427"/>
                <a:gd name="connsiteY3" fmla="*/ 738293 h 1964267"/>
                <a:gd name="connsiteX4" fmla="*/ 1974427 w 3244427"/>
                <a:gd name="connsiteY4" fmla="*/ 0 h 1964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44427" h="1964267">
                  <a:moveTo>
                    <a:pt x="1974427" y="0"/>
                  </a:moveTo>
                  <a:lnTo>
                    <a:pt x="0" y="1093893"/>
                  </a:lnTo>
                  <a:lnTo>
                    <a:pt x="1266613" y="1964267"/>
                  </a:lnTo>
                  <a:lnTo>
                    <a:pt x="3244427" y="738293"/>
                  </a:lnTo>
                  <a:lnTo>
                    <a:pt x="1974427" y="0"/>
                  </a:lnTo>
                  <a:close/>
                </a:path>
              </a:pathLst>
            </a:custGeom>
            <a:solidFill>
              <a:schemeClr val="tx1">
                <a:alpha val="25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9" name="圖片 8" descr="一張含有 電子用品, 電路 的圖片&#10;&#10;自動產生的描述">
              <a:extLst>
                <a:ext uri="{FF2B5EF4-FFF2-40B4-BE49-F238E27FC236}">
                  <a16:creationId xmlns:a16="http://schemas.microsoft.com/office/drawing/2014/main" id="{AFC4249F-7F17-441C-8EB1-00897315E51C}"/>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rightnessContrast bright="5000"/>
                      </a14:imgEffect>
                    </a14:imgLayer>
                  </a14:imgProps>
                </a:ext>
                <a:ext uri="{28A0092B-C50C-407E-A947-70E740481C1C}">
                  <a14:useLocalDpi xmlns:a14="http://schemas.microsoft.com/office/drawing/2010/main"/>
                </a:ext>
              </a:extLst>
            </a:blip>
            <a:srcRect l="17690" t="1976" r="17402" b="2551"/>
            <a:stretch/>
          </p:blipFill>
          <p:spPr>
            <a:xfrm>
              <a:off x="4852367" y="1540993"/>
              <a:ext cx="3510112" cy="3227434"/>
            </a:xfrm>
            <a:prstGeom prst="rect">
              <a:avLst/>
            </a:prstGeom>
          </p:spPr>
        </p:pic>
      </p:grpSp>
      <p:pic>
        <p:nvPicPr>
          <p:cNvPr id="3" name="圖片 2">
            <a:extLst>
              <a:ext uri="{FF2B5EF4-FFF2-40B4-BE49-F238E27FC236}">
                <a16:creationId xmlns:a16="http://schemas.microsoft.com/office/drawing/2014/main" id="{2598E4B3-4F55-4B6B-8EC1-8BD420C966CE}"/>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435077" y="1415599"/>
            <a:ext cx="3447845" cy="3593540"/>
          </a:xfrm>
          <a:prstGeom prst="rect">
            <a:avLst/>
          </a:prstGeom>
        </p:spPr>
      </p:pic>
    </p:spTree>
    <p:extLst>
      <p:ext uri="{BB962C8B-B14F-4D97-AF65-F5344CB8AC3E}">
        <p14:creationId xmlns:p14="http://schemas.microsoft.com/office/powerpoint/2010/main" val="227699392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13672F49-3D12-C94A-8035-E0BB1A215CC9}"/>
              </a:ext>
            </a:extLst>
          </p:cNvPr>
          <p:cNvSpPr/>
          <p:nvPr/>
        </p:nvSpPr>
        <p:spPr>
          <a:xfrm>
            <a:off x="4572000" y="1076975"/>
            <a:ext cx="4062771" cy="707886"/>
          </a:xfrm>
          <a:prstGeom prst="rect">
            <a:avLst/>
          </a:prstGeom>
        </p:spPr>
        <p:txBody>
          <a:bodyPr wrap="square">
            <a:spAutoFit/>
          </a:bodyPr>
          <a:lstStyle/>
          <a:p>
            <a:r>
              <a:rPr lang="en-US" altLang="zh-TW" sz="4000" b="1" spc="300">
                <a:latin typeface="微軟正黑體" panose="020B0604030504040204" pitchFamily="34" charset="-120"/>
                <a:ea typeface="微軟正黑體" panose="020B0604030504040204" pitchFamily="34" charset="-120"/>
              </a:rPr>
              <a:t>TS-h2490FU</a:t>
            </a:r>
          </a:p>
        </p:txBody>
      </p:sp>
      <p:sp>
        <p:nvSpPr>
          <p:cNvPr id="3" name="文字方塊 2">
            <a:extLst>
              <a:ext uri="{FF2B5EF4-FFF2-40B4-BE49-F238E27FC236}">
                <a16:creationId xmlns:a16="http://schemas.microsoft.com/office/drawing/2014/main" id="{816FD1E2-0B60-4306-A1C7-D34245B2B00E}"/>
              </a:ext>
            </a:extLst>
          </p:cNvPr>
          <p:cNvSpPr txBox="1"/>
          <p:nvPr/>
        </p:nvSpPr>
        <p:spPr>
          <a:xfrm>
            <a:off x="4625784" y="1784861"/>
            <a:ext cx="4062771" cy="646331"/>
          </a:xfrm>
          <a:prstGeom prst="rect">
            <a:avLst/>
          </a:prstGeom>
          <a:noFill/>
        </p:spPr>
        <p:txBody>
          <a:bodyPr wrap="square" rtlCol="0">
            <a:spAutoFit/>
          </a:bodyPr>
          <a:lstStyle/>
          <a:p>
            <a:r>
              <a:rPr lang="en-US" altLang="zh-TW">
                <a:latin typeface="微軟正黑體" panose="020B0604030504040204" pitchFamily="34" charset="-120"/>
                <a:ea typeface="微軟正黑體" panose="020B0604030504040204" pitchFamily="34" charset="-120"/>
              </a:rPr>
              <a:t>24-bay U.2 </a:t>
            </a:r>
            <a:r>
              <a:rPr lang="en-US" altLang="zh-TW" err="1">
                <a:latin typeface="微軟正黑體" panose="020B0604030504040204" pitchFamily="34" charset="-120"/>
                <a:ea typeface="微軟正黑體" panose="020B0604030504040204" pitchFamily="34" charset="-120"/>
              </a:rPr>
              <a:t>NVMeSSD</a:t>
            </a:r>
            <a:r>
              <a:rPr lang="en-US" altLang="zh-TW">
                <a:latin typeface="微軟正黑體" panose="020B0604030504040204" pitchFamily="34" charset="-120"/>
                <a:ea typeface="微軟正黑體" panose="020B0604030504040204" pitchFamily="34" charset="-120"/>
              </a:rPr>
              <a:t> all flash array(AFA) enterprise NAS</a:t>
            </a:r>
            <a:endParaRPr lang="zh-TW" altLang="en-US">
              <a:latin typeface="微軟正黑體" panose="020B0604030504040204" pitchFamily="34" charset="-120"/>
              <a:ea typeface="微軟正黑體" panose="020B0604030504040204" pitchFamily="34" charset="-120"/>
            </a:endParaRPr>
          </a:p>
        </p:txBody>
      </p:sp>
      <p:sp>
        <p:nvSpPr>
          <p:cNvPr id="5" name="矩形 4">
            <a:extLst>
              <a:ext uri="{FF2B5EF4-FFF2-40B4-BE49-F238E27FC236}">
                <a16:creationId xmlns:a16="http://schemas.microsoft.com/office/drawing/2014/main" id="{2A760066-7FD6-41A8-8326-68F1A729D9CB}"/>
              </a:ext>
            </a:extLst>
          </p:cNvPr>
          <p:cNvSpPr/>
          <p:nvPr/>
        </p:nvSpPr>
        <p:spPr>
          <a:xfrm>
            <a:off x="1933418" y="4680111"/>
            <a:ext cx="5753012" cy="351506"/>
          </a:xfrm>
          <a:prstGeom prst="rect">
            <a:avLst/>
          </a:prstGeom>
          <a:noFill/>
        </p:spPr>
        <p:txBody>
          <a:bodyPr wrap="square" anchor="t">
            <a:spAutoFit/>
          </a:bodyPr>
          <a:lstStyle/>
          <a:p>
            <a:pPr algn="ctr" fontAlgn="base">
              <a:lnSpc>
                <a:spcPct val="150000"/>
              </a:lnSpc>
            </a:pPr>
            <a:r>
              <a:rPr lang="en-US" altLang="zh-TW" sz="600">
                <a:solidFill>
                  <a:schemeClr val="bg1"/>
                </a:solidFill>
                <a:latin typeface="微軟正黑體" panose="020B0604030504040204" pitchFamily="34" charset="-120"/>
                <a:ea typeface="微軟正黑體" panose="020B0604030504040204" pitchFamily="34" charset="-120"/>
              </a:rPr>
              <a:t>©2020</a:t>
            </a:r>
            <a:r>
              <a:rPr lang="zh-TW" altLang="en-US" sz="600">
                <a:solidFill>
                  <a:schemeClr val="bg1"/>
                </a:solidFill>
                <a:latin typeface="微軟正黑體" panose="020B0604030504040204" pitchFamily="34" charset="-120"/>
                <a:ea typeface="微軟正黑體" panose="020B0604030504040204" pitchFamily="34" charset="-120"/>
              </a:rPr>
              <a:t>著作權為威聯通科技股份有限公司所有。威聯通科技並保留所有權利。威聯通科技股份有限公司所使用或註冊之商標或標章。</a:t>
            </a:r>
            <a:br>
              <a:rPr lang="en-US" altLang="zh-TW" sz="600">
                <a:solidFill>
                  <a:schemeClr val="bg1"/>
                </a:solidFill>
                <a:latin typeface="微軟正黑體" panose="020B0604030504040204" pitchFamily="34" charset="-120"/>
                <a:ea typeface="微軟正黑體" panose="020B0604030504040204" pitchFamily="34" charset="-120"/>
              </a:rPr>
            </a:br>
            <a:r>
              <a:rPr lang="zh-TW" altLang="en-US" sz="600">
                <a:solidFill>
                  <a:schemeClr val="bg1"/>
                </a:solidFill>
                <a:latin typeface="微軟正黑體" panose="020B0604030504040204" pitchFamily="34" charset="-120"/>
                <a:ea typeface="微軟正黑體" panose="020B0604030504040204" pitchFamily="34" charset="-120"/>
              </a:rPr>
              <a:t>檔案中所提及之產品及公司名稱可能為其他公司所有之商標 。​</a:t>
            </a:r>
          </a:p>
        </p:txBody>
      </p:sp>
      <p:pic>
        <p:nvPicPr>
          <p:cNvPr id="6" name="圖形 5">
            <a:extLst>
              <a:ext uri="{FF2B5EF4-FFF2-40B4-BE49-F238E27FC236}">
                <a16:creationId xmlns:a16="http://schemas.microsoft.com/office/drawing/2014/main" id="{3FCB42F0-43AB-4026-8B82-6C91F7A6A3C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19411" y="4565288"/>
            <a:ext cx="581025" cy="104775"/>
          </a:xfrm>
          <a:prstGeom prst="rect">
            <a:avLst/>
          </a:prstGeom>
        </p:spPr>
      </p:pic>
    </p:spTree>
    <p:extLst>
      <p:ext uri="{BB962C8B-B14F-4D97-AF65-F5344CB8AC3E}">
        <p14:creationId xmlns:p14="http://schemas.microsoft.com/office/powerpoint/2010/main" val="213750694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14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WDC Colors">
      <a:dk1>
        <a:sysClr val="windowText" lastClr="000000"/>
      </a:dk1>
      <a:lt1>
        <a:sysClr val="window" lastClr="FFFFFF"/>
      </a:lt1>
      <a:dk2>
        <a:srgbClr val="929A9D"/>
      </a:dk2>
      <a:lt2>
        <a:srgbClr val="FFFFFF"/>
      </a:lt2>
      <a:accent1>
        <a:srgbClr val="5A80D1"/>
      </a:accent1>
      <a:accent2>
        <a:srgbClr val="FF9A0A"/>
      </a:accent2>
      <a:accent3>
        <a:srgbClr val="00BEA0"/>
      </a:accent3>
      <a:accent4>
        <a:srgbClr val="07B8E0"/>
      </a:accent4>
      <a:accent5>
        <a:srgbClr val="FF3C5A"/>
      </a:accent5>
      <a:accent6>
        <a:srgbClr val="654EA3"/>
      </a:accent6>
      <a:hlink>
        <a:srgbClr val="00BEA0"/>
      </a:hlink>
      <a:folHlink>
        <a:srgbClr val="929A9D"/>
      </a:folHlink>
    </a:clrScheme>
    <a:fontScheme name="WDC">
      <a:majorFont>
        <a:latin typeface="Verdan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2" id="{69D6D3D0-7897-094C-A257-CD875545772C}" vid="{4397F658-56BC-9444-AF34-DADB5F5B023D}"/>
    </a:ext>
  </a:ext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4969</Words>
  <Application>Microsoft Office PowerPoint</Application>
  <PresentationFormat>如螢幕大小 (16:9)</PresentationFormat>
  <Paragraphs>841</Paragraphs>
  <Slides>65</Slides>
  <Notes>46</Notes>
  <HiddenSlides>0</HiddenSlides>
  <MMClips>1</MMClips>
  <ScaleCrop>false</ScaleCrop>
  <HeadingPairs>
    <vt:vector size="6" baseType="variant">
      <vt:variant>
        <vt:lpstr>使用字型</vt:lpstr>
      </vt:variant>
      <vt:variant>
        <vt:i4>11</vt:i4>
      </vt:variant>
      <vt:variant>
        <vt:lpstr>佈景主題</vt:lpstr>
      </vt:variant>
      <vt:variant>
        <vt:i4>2</vt:i4>
      </vt:variant>
      <vt:variant>
        <vt:lpstr>投影片標題</vt:lpstr>
      </vt:variant>
      <vt:variant>
        <vt:i4>65</vt:i4>
      </vt:variant>
    </vt:vector>
  </HeadingPairs>
  <TitlesOfParts>
    <vt:vector size="78" baseType="lpstr">
      <vt:lpstr>Arial,Sans-Serif</vt:lpstr>
      <vt:lpstr>Microsoft JhengHei UI</vt:lpstr>
      <vt:lpstr>Oswald Light</vt:lpstr>
      <vt:lpstr>Microsoft JhengHei</vt:lpstr>
      <vt:lpstr>Microsoft JhengHei</vt:lpstr>
      <vt:lpstr>Arial</vt:lpstr>
      <vt:lpstr>Calibri</vt:lpstr>
      <vt:lpstr>Calibri Light</vt:lpstr>
      <vt:lpstr>Oswald</vt:lpstr>
      <vt:lpstr>Times New Roman</vt:lpstr>
      <vt:lpstr>Verdana</vt:lpstr>
      <vt:lpstr>14_Custom Design</vt:lpstr>
      <vt:lpstr>1_Office Theme</vt:lpstr>
      <vt:lpstr>PowerPoint 簡報</vt:lpstr>
      <vt:lpstr>PowerPoint 簡報</vt:lpstr>
      <vt:lpstr>PowerPoint 簡報</vt:lpstr>
      <vt:lpstr>數據驅動下的數位轉型浪潮</vt:lpstr>
      <vt:lpstr>展現高效能 NVMe SSD 的 NAS 需求?</vt:lpstr>
      <vt:lpstr>傳統 SAS 全快閃系統SSD可分配頻寬瓶頸</vt:lpstr>
      <vt:lpstr>TS-h2490FU NVMe 全快閃系統  每顆 SSD 頻寬高達 32Gb/s</vt:lpstr>
      <vt:lpstr>什麼是 SSD 使用壽命?</vt:lpstr>
      <vt:lpstr>QNAP 資料縮減技術能再延長SSD使用壽命</vt:lpstr>
      <vt:lpstr>Better with NVMe</vt:lpstr>
      <vt:lpstr>Why Western Digital?</vt:lpstr>
      <vt:lpstr>A Leader in NAND Flash Manufacturing and R&amp;D</vt:lpstr>
      <vt:lpstr>From Silicon-to-Systems</vt:lpstr>
      <vt:lpstr>Why NVMe?</vt:lpstr>
      <vt:lpstr>Why NVMe?</vt:lpstr>
      <vt:lpstr>Why NVMe?</vt:lpstr>
      <vt:lpstr>Western Digital  Ultrastar DC SN640</vt:lpstr>
      <vt:lpstr>WD Gold NVMe SSD / Ultrastar DC SN640 SSD</vt:lpstr>
      <vt:lpstr>WD Gold compared to Ultrastar DC SN640</vt:lpstr>
      <vt:lpstr>Enterprise Grade Endurance NVMe SSD</vt:lpstr>
      <vt:lpstr>DC SN640 – Configurable Endurance</vt:lpstr>
      <vt:lpstr>PowerPoint 簡報</vt:lpstr>
      <vt:lpstr>NVMe Gen3 x4 全快閃儲存 (AFA)</vt:lpstr>
      <vt:lpstr>TS-h2490FU NAS 產品型號</vt:lpstr>
      <vt:lpstr>採用 AMD EPYC 7002 (Rome)  為資料中心而生的企業級處理器</vt:lpstr>
      <vt:lpstr>滿足 NVMe PCIe Gen3 SSD 效能的設計</vt:lpstr>
      <vt:lpstr>內建 SFP28 25GbE 網路埠</vt:lpstr>
      <vt:lpstr>彈性網路選擇，25GbE 網路埠搭配 轉發器即可向下相容 10GbE/1GbE 網路</vt:lpstr>
      <vt:lpstr>TS-h2490FU NAS 前方配置</vt:lpstr>
      <vt:lpstr>2.5”U.2 NVMe SSD 安裝步驟</vt:lpstr>
      <vt:lpstr>TS-h2490FU NAS 後方配置</vt:lpstr>
      <vt:lpstr>可抽換式主機模組，硬體維護真輕鬆</vt:lpstr>
      <vt:lpstr>適用頂級企業應用的高規硬體配置</vt:lpstr>
      <vt:lpstr>實際嚴苛的測試環境</vt:lpstr>
      <vt:lpstr>您的應用環境: 檔案大小決定cache hit  或直接存取SSD</vt:lpstr>
      <vt:lpstr>您的應用環境: 檔案大小決定cache hit  或直接存取SSD</vt:lpstr>
      <vt:lpstr>您的應用環境: 檔案大小決定cache hit  或直接存取SSD</vt:lpstr>
      <vt:lpstr>您的應用環境: 檔案大小決定cache hit  或直接存取SSD</vt:lpstr>
      <vt:lpstr>PowerPoint 簡報</vt:lpstr>
      <vt:lpstr>採用ZFS檔案系統的QuTS hero： 最佳化全快閃儲存的作業系統</vt:lpstr>
      <vt:lpstr>PowerPoint 簡報</vt:lpstr>
      <vt:lpstr>強大的在線資料縮減技術 –  能大幅延長 SSD 的使用壽命</vt:lpstr>
      <vt:lpstr>儲存池超額配置 (Over Provisioning) 改善空間破碎化,優化系統的性能表現 (SSD對應小區塊讀寫情境)</vt:lpstr>
      <vt:lpstr>寫入聚合 (write coalescing)強化寫入效能</vt:lpstr>
      <vt:lpstr>PowerPoint 簡報</vt:lpstr>
      <vt:lpstr>高達65536張的快照(Snapshot) 每小時拍 1 張快照，1 天 24 張，可維持長達 7 年的多版本保護</vt:lpstr>
      <vt:lpstr>更安全的數據保護  Triple Parity &amp; Triple Mirror</vt:lpstr>
      <vt:lpstr>對應各種RAID組態,QNAP All Flash系統會自動偵測啟用QSAL專利技術, 提供預防SSD發生同時損害的機制 </vt:lpstr>
      <vt:lpstr>專用的WORM (一寫多讀) 功能</vt:lpstr>
      <vt:lpstr>PowerPoint 簡報</vt:lpstr>
      <vt:lpstr>強大的資料自我修復能力</vt:lpstr>
      <vt:lpstr>COW (copy on write) 機制 免除意外斷電時的煩惱問題</vt:lpstr>
      <vt:lpstr>PowerPoint 簡報</vt:lpstr>
      <vt:lpstr>並一次提供三階段的備份方式 : 給您最齊全的資料備援保護</vt:lpstr>
      <vt:lpstr>PowerPoint 簡報</vt:lpstr>
      <vt:lpstr>超大容量的 SAS 12Gb/s JBOD 儲存擴充</vt:lpstr>
      <vt:lpstr>全新 QNAP SAS 12Gb/s 儲存擴充卡</vt:lpstr>
      <vt:lpstr>突破想像的巨量儲存 : 全快閃高速運算 + 擴充海量資料 是進行大數據分析 / 邊緣運算 / AI 推論的最佳資料載體</vt:lpstr>
      <vt:lpstr>PowerPoint 簡報</vt:lpstr>
      <vt:lpstr>Fibre Channel SAN 32Gb &amp; 16Gb 儲存方案</vt:lpstr>
      <vt:lpstr>QNAP 雙埠 40GbE 擴充卡</vt:lpstr>
      <vt:lpstr>QNAP 雙埠 25GbE 擴充卡</vt:lpstr>
      <vt:lpstr>QNAP 雙埠 10GbE 擴充卡</vt:lpstr>
      <vt:lpstr>QDA-UMP U.2 NVMe 轉 M.2 NVMe 轉接盒</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投影片 1</dc:title>
  <dc:creator>user</dc:creator>
  <cp:lastModifiedBy>QNAP_Sabrina Wang</cp:lastModifiedBy>
  <cp:revision>43</cp:revision>
  <dcterms:modified xsi:type="dcterms:W3CDTF">2020-10-06T07:29:09Z</dcterms:modified>
</cp:coreProperties>
</file>