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5" r:id="rId1"/>
    <p:sldMasterId id="2147483648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93" r:id="rId7"/>
    <p:sldId id="29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6" r:id="rId18"/>
    <p:sldId id="287" r:id="rId19"/>
    <p:sldId id="295" r:id="rId20"/>
    <p:sldId id="296" r:id="rId21"/>
    <p:sldId id="312" r:id="rId22"/>
    <p:sldId id="313" r:id="rId23"/>
    <p:sldId id="300" r:id="rId24"/>
    <p:sldId id="299" r:id="rId25"/>
    <p:sldId id="304" r:id="rId26"/>
    <p:sldId id="303" r:id="rId27"/>
    <p:sldId id="302" r:id="rId28"/>
    <p:sldId id="301" r:id="rId29"/>
    <p:sldId id="305" r:id="rId30"/>
    <p:sldId id="306" r:id="rId31"/>
    <p:sldId id="307" r:id="rId32"/>
    <p:sldId id="288" r:id="rId33"/>
    <p:sldId id="289" r:id="rId34"/>
    <p:sldId id="290" r:id="rId35"/>
    <p:sldId id="291" r:id="rId36"/>
    <p:sldId id="292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Helvetica Neue" panose="02020500000000000000" charset="0"/>
      <p:regular r:id="rId45"/>
      <p:bold r:id="rId46"/>
      <p:italic r:id="rId47"/>
      <p:boldItalic r:id="rId48"/>
    </p:embeddedFont>
    <p:embeddedFont>
      <p:font typeface="Oswald" pitchFamily="2" charset="0"/>
      <p:regular r:id="rId49"/>
      <p:bold r:id="rId50"/>
    </p:embeddedFont>
    <p:embeddedFont>
      <p:font typeface="Oswald Regular" pitchFamily="2" charset="0"/>
      <p:regular r:id="rId51"/>
      <p:bold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  <p:embeddedFont>
      <p:font typeface="微軟正黑體" panose="020B0604030504040204" pitchFamily="34" charset="-120"/>
      <p:regular r:id="rId57"/>
      <p:bold r:id="rId58"/>
    </p:embeddedFont>
    <p:embeddedFont>
      <p:font typeface="微軟正黑體" panose="020B0604030504040204" pitchFamily="34" charset="-120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C5D3"/>
    <a:srgbClr val="FF0066"/>
    <a:srgbClr val="F9D369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5BDF99-81AE-409D-B371-823C742453D3}">
  <a:tblStyle styleId="{875BDF99-81AE-409D-B371-823C742453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66A3AE-7572-4FBD-B13F-D8B64788AD98}" styleName="Table_1">
    <a:wholeTbl>
      <a:tcTxStyle b="off" i="off">
        <a:font>
          <a:latin typeface="微软雅黑"/>
          <a:ea typeface="微软雅黑"/>
          <a:cs typeface="微软雅黑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94660"/>
  </p:normalViewPr>
  <p:slideViewPr>
    <p:cSldViewPr snapToGrid="0">
      <p:cViewPr>
        <p:scale>
          <a:sx n="100" d="100"/>
          <a:sy n="100" d="100"/>
        </p:scale>
        <p:origin x="1926" y="10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.search.yahoo.com/_ylt=AwrtFtupZhlfT9EA9zNr1gt.;_ylu=X3oDMTByMGptYjEwBGNvbG8DdHcxBHBvcwM0BHZ0aWQDBHNlYwNzcg--/RV=2/RE=1595529002/RO=10/RU=https%3a%2f%2fwww.abbreviationfinder.org%2ftw%2facronyms%2fnlu_natural-language-understanding.html/RK=2/RS=Ive7M8y4cEV2WjieobqT9iUgVyQ-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MZax-KcmuaUXGBQ_8w8MmZXQfsBH4v5/view?usp=shari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wkXKXjwTNQ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time_continue=30&amp;v=iDL_-e2QKU0&amp;feature=emb_title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8ee525b12c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[7/29]圖要換臉 - done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3" name="Google Shape;1523;g8ee525b12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8e9d34abbd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2" name="Google Shape;1692;g8e9d34abbd_0_439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[8/4] WebRTC + KoiWEb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[7/29] + benefit   :  內網通信 ;huddle room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[7/29] 影片 ：call sip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full compatibility with SIP and WebRTC, providing users diverse and easy-to-use collaboration possibilities.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82828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[⅞] </a:t>
            </a: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82828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3" name="Google Shape;1693;g8e9d34abbd_0_439:notes"/>
          <p:cNvSpPr txBox="1">
            <a:spLocks noGrp="1"/>
          </p:cNvSpPr>
          <p:nvPr>
            <p:ph type="sldNum" idx="12"/>
          </p:nvPr>
        </p:nvSpPr>
        <p:spPr>
          <a:xfrm>
            <a:off x="3884621" y="868522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8ee525b12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8ee525b12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[8/4] 換桌面 二代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[7/29] 情境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[7/29] benefit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8ca064ec1b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8ca064ec1b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0099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自然語言理解-Natural Language Understanding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8ca064ec1b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8ca064ec1b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8d285e6e0f_2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8d285e6e0f_2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8e9d34abbd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8e9d34abbd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8e9d34abbd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8e9d34abbd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+ 匯嘉 photo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g86bfc972f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Google Shape;2295;g86bfc972f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8b158fcb34_0_2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1" name="Google Shape;1851;g8b158fcb34_0_2443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https://drive.google.com/file/d/19MZax-KcmuaUXGBQ_8w8MmZXQfsBH4v5/view?usp=sharing</a:t>
            </a:r>
            <a:endParaRPr/>
          </a:p>
        </p:txBody>
      </p:sp>
      <p:sp>
        <p:nvSpPr>
          <p:cNvPr id="1852" name="Google Shape;1852;g8b158fcb34_0_2443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067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8ee525b12c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1" name="Google Shape;1861;g8ee525b12c_0_11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g8ee525b12c_0_1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95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ca064ec1b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ca064ec1b_0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貼心服務您的客人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e9d34abbd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e9d34abbd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8e9d34abbd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8e9d34abbd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[7/29] 改為情境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ee525b12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ee525b12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[7/29] 改為情境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[7/29] 該公司接待 - done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https://youtu.be/QwkXKXjwTNQ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https://www.youtube.com/watch?time_continue=30&amp;v=iDL_-e2QKU0&amp;feature=emb_title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8d285e6e0f_2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8d285e6e0f_2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8d285e6e0f_2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7" name="Google Shape;2367;g8d285e6e0f_2_850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8" name="Google Shape;2368;g8d285e6e0f_2_850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8ca064ec1b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2" name="Google Shape;1542;g8ca064ec1b_0_1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[8/4] 動作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[7/29]標題 -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留圖跟標題, 說明移到後面pages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美工畫圖 : 大圓-自主性, 內有三個小圓 - 視訊，face recognition, Voice service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move to the beginning , 破題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02122"/>
                </a:solidFill>
              </a:rPr>
              <a:t>獲取環境信息</a:t>
            </a: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endParaRPr sz="25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 b="1"/>
              <a:t>自主性” 聽聲辨位, 以臉追人, 互動</a:t>
            </a:r>
            <a:endParaRPr sz="2500" b="1"/>
          </a:p>
        </p:txBody>
      </p:sp>
      <p:sp>
        <p:nvSpPr>
          <p:cNvPr id="1543" name="Google Shape;1543;g8ca064ec1b_0_1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fld id="{00000000-1234-1234-1234-123412341234}" type="slidenum">
              <a:rPr lang="en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8d9048f7df_1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8" name="Google Shape;1558;g8d9048f7df_1_3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[8/4] 效能 move to top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[7/29] 換比較表格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[7/27]Compared to afobot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4. I/O 連接埠 need to modify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Performece +200% , Gfx --  ask Haru</a:t>
            </a: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Demo 聽聲辨位, speaker</a:t>
            </a:r>
            <a:endParaRPr/>
          </a:p>
        </p:txBody>
      </p:sp>
      <p:sp>
        <p:nvSpPr>
          <p:cNvPr id="1559" name="Google Shape;1559;g8d9048f7df_1_3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8e9d34abb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8e9d34abbd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check KoiBot 二代群組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99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8e9d34abbd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8e9d34abbd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check KoiBot 二代群組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15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8d285e6e0f_2_4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[7/29] ＋應用情境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Microsoft JhengHei"/>
                <a:ea typeface="Microsoft JhengHei"/>
                <a:cs typeface="Microsoft JhengHei"/>
                <a:sym typeface="Microsoft JhengHei"/>
              </a:rPr>
              <a:t>&lt; 1 秒 : 從【辨識到人臉】後【識別出是誰的人臉】</a:t>
            </a:r>
            <a:r>
              <a:rPr lang="en" sz="1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</a:t>
            </a:r>
            <a:endParaRPr/>
          </a:p>
        </p:txBody>
      </p:sp>
      <p:sp>
        <p:nvSpPr>
          <p:cNvPr id="1603" name="Google Shape;1603;g8d285e6e0f_2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8d285e6e0f_2_4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0" name="Google Shape;1620;g8d285e6e0f_2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86bfc972f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86bfc972f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[8/4] 翻譯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F1100-27F3-471D-80E3-0D377606B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B352B23-90B5-4734-9696-7DB1F9C5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EC9141-D99A-4F15-8449-D98CEC00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A332EA-A312-4D24-ABBD-80D1E54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ECDF28-9C19-4EC3-AC1B-5F8A5EE0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F60FEA-B6F7-4090-8067-84621BB37A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eye_Record5">
            <a:hlinkClick r:id="" action="ppaction://media"/>
            <a:extLst>
              <a:ext uri="{FF2B5EF4-FFF2-40B4-BE49-F238E27FC236}">
                <a16:creationId xmlns:a16="http://schemas.microsoft.com/office/drawing/2014/main" id="{773840BA-3003-4168-9833-836FA4FC35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8314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EDCEF4-8143-40AA-99CA-E90AD4973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CE9333D-8519-42F1-9402-7CDCBEE8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AD6909D-0574-4FEE-9C9E-36564C03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1C22B36-3980-4CA2-BE01-94C9E5DC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757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E8B805F-5BF9-4BEF-ADB9-AB7A514A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597CEAE-9CEC-4AFA-942B-31F32B9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74BA02-04BD-453B-86A7-9406D1EC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269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E6B255-F1F0-48F2-826F-0D5FBD03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32A0CF-48D7-450C-94F5-14B1181D7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6CFB7AC-6C66-4704-AE50-F7E347E5C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19A96F1-514E-4382-B068-20922A11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285039-4814-4F55-904F-37B01612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C02ABD-56D9-4A26-9E7D-3EAD1690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476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D7ED07-E08A-4FF9-97CA-27836C35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F89FFE5-E7AD-4EBB-898E-EA43D9C70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4ED4CD6-9B23-4D76-8A23-47C99AC73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E59B3B-DB1B-4DB5-92F0-7121AA1A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32A11D-9D4D-49F0-96E5-D815FAB3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66148F-5B51-4685-82F2-F3DC367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49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9BD17D-B752-4628-B6E3-F0812597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6011A7C-45F4-468E-B781-71C5CA720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ABE204-FF59-426A-80F0-FBDBFBCB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F5E922-3ECB-4D25-9B3F-047CC1D4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5D974C-66B8-4585-A054-C2517EBB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493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BB3A529-CCE5-42DD-A7B7-DB0571ECF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F25163-BAB4-4C84-93A8-4AF948A9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15E39D-76F0-4016-80A3-404C36DD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B8DADE-DC50-494B-BAB4-0FD4F4F25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83337-F1D6-43BA-9E90-63320FC0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50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只有標題">
  <p:cSld name="2_只有標題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26186" y="1"/>
            <a:ext cx="86427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 b="0">
                <a:solidFill>
                  <a:srgbClr val="E8EDF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609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標題投影片">
  <p:cSld name="11_標題投影片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226185" y="0"/>
            <a:ext cx="8642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79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>
  <p:cSld name="6_只有標題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26184" y="409575"/>
            <a:ext cx="86916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4500" b="1" i="0">
                <a:solidFill>
                  <a:srgbClr val="E8EDF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07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自定义版式">
  <p:cSld name="自定义版式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1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F1100-27F3-471D-80E3-0D377606B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B352B23-90B5-4734-9696-7DB1F9C5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EC9141-D99A-4F15-8449-D98CEC00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A332EA-A312-4D24-ABBD-80D1E54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ECDF28-9C19-4EC3-AC1B-5F8A5EE0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F60FEA-B6F7-4090-8067-84621BB37A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文字方塊 3">
            <a:extLst>
              <a:ext uri="{FF2B5EF4-FFF2-40B4-BE49-F238E27FC236}">
                <a16:creationId xmlns:a16="http://schemas.microsoft.com/office/drawing/2014/main" id="{619FC751-8C0E-4790-BCCA-4B3DC3CD5F34}"/>
              </a:ext>
            </a:extLst>
          </p:cNvPr>
          <p:cNvSpPr txBox="1"/>
          <p:nvPr userDrawn="1"/>
        </p:nvSpPr>
        <p:spPr>
          <a:xfrm>
            <a:off x="369698" y="4089201"/>
            <a:ext cx="463270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©</a:t>
            </a:r>
            <a:r>
              <a:rPr lang="zh-TW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2020</a:t>
            </a:r>
            <a:r>
              <a:rPr lang="zh-TW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Copyright is owned by QNAP Technology Co., Ltd. QNAP Technology reserves all rights. A trademark or mark used or registered by QNAP Technology Co., Ltd. The products and company names mentioned in the file may be trademarks owned by other companies.</a:t>
            </a:r>
            <a:endParaRPr lang="zh-TW" altLang="zh-TW" sz="8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eye_Record5">
            <a:hlinkClick r:id="" action="ppaction://media"/>
            <a:extLst>
              <a:ext uri="{FF2B5EF4-FFF2-40B4-BE49-F238E27FC236}">
                <a16:creationId xmlns:a16="http://schemas.microsoft.com/office/drawing/2014/main" id="{54D9C614-404D-42BE-88DD-1ABCC002E1A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8314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1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bg>
      <p:bgPr>
        <a:solidFill>
          <a:schemeClr val="lt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881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BC5D8D-EDEC-4207-9AEF-8D7F99F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53F067-0228-4062-BE02-79377924E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652E8E-51AC-4136-A383-8BC9B53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64BFD-8CF6-4E60-B435-BAFAA25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59427-831B-4344-9FB1-5776EC0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203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3E76FA17-FEB6-40C8-A614-4C38AC46F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5BC5D8D-EDEC-4207-9AEF-8D7F99F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53F067-0228-4062-BE02-79377924E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652E8E-51AC-4136-A383-8BC9B53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64BFD-8CF6-4E60-B435-BAFAA25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59427-831B-4344-9FB1-5776EC0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用品, 膝上型電腦, 電腦, 坐 的圖片&#10;&#10;自動產生的描述">
            <a:extLst>
              <a:ext uri="{FF2B5EF4-FFF2-40B4-BE49-F238E27FC236}">
                <a16:creationId xmlns:a16="http://schemas.microsoft.com/office/drawing/2014/main" id="{76DACE9F-DAA0-48FF-B2FB-E9F9C11880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5BC5D8D-EDEC-4207-9AEF-8D7F99F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53F067-0228-4062-BE02-79377924E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652E8E-51AC-4136-A383-8BC9B531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64BFD-8CF6-4E60-B435-BAFAA25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59427-831B-4344-9FB1-5776EC0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96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腦 的圖片&#10;&#10;自動產生的描述">
            <a:extLst>
              <a:ext uri="{FF2B5EF4-FFF2-40B4-BE49-F238E27FC236}">
                <a16:creationId xmlns:a16="http://schemas.microsoft.com/office/drawing/2014/main" id="{04C7A6BD-EB36-49CF-B6F1-08E6FE75C5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7C8B32-BB5E-483E-AB93-CD2B76B1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946299"/>
            <a:ext cx="4470215" cy="2064710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E7B420-4970-4981-9614-0A56175E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0372" y="3136605"/>
            <a:ext cx="4470216" cy="12711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7EFD3A-81B8-4FBE-8BF8-0555CB8B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F35330-541C-43C7-A5C2-F9077D7E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079552-DE11-4C57-9D89-070498C4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eye_Record5">
            <a:hlinkClick r:id="" action="ppaction://media"/>
            <a:extLst>
              <a:ext uri="{FF2B5EF4-FFF2-40B4-BE49-F238E27FC236}">
                <a16:creationId xmlns:a16="http://schemas.microsoft.com/office/drawing/2014/main" id="{AE63BC8C-9D46-4B57-AAAB-0C47EEC30C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49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4C7A6BD-EB36-49CF-B6F1-08E6FE75C5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7C8B32-BB5E-483E-AB93-CD2B76B1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" y="393406"/>
            <a:ext cx="4199861" cy="691116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E7B420-4970-4981-9614-0A56175E1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139" y="1315084"/>
            <a:ext cx="4199861" cy="3001736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7EFD3A-81B8-4FBE-8BF8-0555CB8B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F35330-541C-43C7-A5C2-F9077D7E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079552-DE11-4C57-9D89-070498C4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2" name="eye_Record5">
            <a:hlinkClick r:id="" action="ppaction://media"/>
            <a:extLst>
              <a:ext uri="{FF2B5EF4-FFF2-40B4-BE49-F238E27FC236}">
                <a16:creationId xmlns:a16="http://schemas.microsoft.com/office/drawing/2014/main" id="{B6244D36-01BB-4BCB-B2F5-7159C7B7CFE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8314" y="1315084"/>
            <a:ext cx="2766320" cy="17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83B06-957C-4FDB-93B8-920D82E3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C54AF9-DE6C-40EF-A1F6-0E3717AE3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D04474-D9A5-4B97-B111-4301AB80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CBEFB5-2CB6-4B0E-842A-8D9530DF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F15DE1D-8713-410C-AEDF-9B83EB11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D36BB6-BA8F-4ABB-8477-F354BDC0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17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9F5DBB-01CA-4C9F-BF19-ECF7B151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0"/>
            <a:ext cx="7886700" cy="104199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BC0148-CD87-4DCD-834F-2775EE6F7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9579CF3-A6CA-4BE5-ADCF-01655D666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BCC02D1-516A-4740-9CA8-C90B2C484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46295C8-5F25-47A5-9525-7F48001AC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A6CC609-B594-4DB5-AF0A-352BFCF2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8454FDD-8480-493B-9364-A9EA8170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C9CF7CD-3DE9-4002-9740-46051D49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2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3F4AB82A-5D17-4DFE-88A5-D7D0A52218D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A0DFD95-F7A7-4A71-B9F7-A8A24E51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11569B-43A6-4D14-9987-3E4086D0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87355"/>
            <a:ext cx="7886700" cy="344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226DCA-C4D4-4411-BCF3-79BC0EED5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E265A-5B3B-402F-91D3-5EBB782F768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AE51C8-6F07-40A3-8E71-01DF01241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5537BD-F1C6-4FAC-B98C-DBC929C6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6C04F-E377-4BDB-95F2-10076CADF35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68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03" r:id="rId2"/>
    <p:sldLayoutId id="2147483787" r:id="rId3"/>
    <p:sldLayoutId id="2147483806" r:id="rId4"/>
    <p:sldLayoutId id="2147483804" r:id="rId5"/>
    <p:sldLayoutId id="2147483788" r:id="rId6"/>
    <p:sldLayoutId id="2147483805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2020/8/26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47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ap.com/solution/koibot/en-u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9C134496-54F9-4EC6-A1EE-A11470CA8BEA}"/>
              </a:ext>
            </a:extLst>
          </p:cNvPr>
          <p:cNvSpPr/>
          <p:nvPr/>
        </p:nvSpPr>
        <p:spPr>
          <a:xfrm>
            <a:off x="0" y="1049471"/>
            <a:ext cx="5596218" cy="4104489"/>
          </a:xfrm>
          <a:prstGeom prst="rect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2F76F76-19E5-436E-B286-4385D28C1016}"/>
              </a:ext>
            </a:extLst>
          </p:cNvPr>
          <p:cNvSpPr/>
          <p:nvPr/>
        </p:nvSpPr>
        <p:spPr>
          <a:xfrm>
            <a:off x="254298" y="1049472"/>
            <a:ext cx="2642973" cy="3572952"/>
          </a:xfrm>
          <a:prstGeom prst="roundRect">
            <a:avLst>
              <a:gd name="adj" fmla="val 3973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12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A69408-C2C3-4A5F-8E89-80C945FC75D7}"/>
              </a:ext>
            </a:extLst>
          </p:cNvPr>
          <p:cNvSpPr/>
          <p:nvPr/>
        </p:nvSpPr>
        <p:spPr>
          <a:xfrm>
            <a:off x="5596325" y="1049471"/>
            <a:ext cx="3542970" cy="410448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100000">
                <a:schemeClr val="tx1">
                  <a:lumMod val="75000"/>
                  <a:lumOff val="25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03" name="Google Shape;1703;p143"/>
          <p:cNvGrpSpPr/>
          <p:nvPr/>
        </p:nvGrpSpPr>
        <p:grpSpPr>
          <a:xfrm>
            <a:off x="4219231" y="1222477"/>
            <a:ext cx="1249213" cy="542650"/>
            <a:chOff x="5382888" y="2027967"/>
            <a:chExt cx="1665617" cy="723533"/>
          </a:xfrm>
        </p:grpSpPr>
        <p:sp>
          <p:nvSpPr>
            <p:cNvPr id="1704" name="Google Shape;1704;p143"/>
            <p:cNvSpPr/>
            <p:nvPr/>
          </p:nvSpPr>
          <p:spPr>
            <a:xfrm>
              <a:off x="5428618" y="2027967"/>
              <a:ext cx="15747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>
                  <a:solidFill>
                    <a:srgbClr val="0070C0"/>
                  </a:solidFill>
                  <a:latin typeface="Oswald Regular"/>
                  <a:ea typeface="Oswald Regular"/>
                  <a:cs typeface="Oswald Regular"/>
                  <a:sym typeface="Oswald Regular"/>
                </a:rPr>
                <a:t>INTRANET</a:t>
              </a:r>
              <a:endParaRPr sz="2000" b="0" i="0" u="none" strike="noStrike" cap="none">
                <a:solidFill>
                  <a:srgbClr val="0070C0"/>
                </a:solidFill>
                <a:latin typeface="Oswald Regular"/>
                <a:ea typeface="Oswald Regular"/>
                <a:cs typeface="Oswald Regular"/>
                <a:sym typeface="Oswald Regular"/>
              </a:endParaRPr>
            </a:p>
          </p:txBody>
        </p:sp>
        <p:sp>
          <p:nvSpPr>
            <p:cNvPr id="1705" name="Google Shape;1705;p143"/>
            <p:cNvSpPr/>
            <p:nvPr/>
          </p:nvSpPr>
          <p:spPr>
            <a:xfrm>
              <a:off x="5383505" y="2027973"/>
              <a:ext cx="1665000" cy="447600"/>
            </a:xfrm>
            <a:prstGeom prst="rect">
              <a:avLst/>
            </a:prstGeom>
            <a:noFill/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143"/>
            <p:cNvSpPr/>
            <p:nvPr/>
          </p:nvSpPr>
          <p:spPr>
            <a:xfrm>
              <a:off x="5382888" y="2444000"/>
              <a:ext cx="1665600" cy="30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Single Point - SIP</a:t>
              </a:r>
              <a:endParaRPr sz="9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7" name="Google Shape;1707;p143"/>
          <p:cNvGrpSpPr/>
          <p:nvPr/>
        </p:nvGrpSpPr>
        <p:grpSpPr>
          <a:xfrm>
            <a:off x="7377362" y="1216601"/>
            <a:ext cx="1443826" cy="542026"/>
            <a:chOff x="9661911" y="2020132"/>
            <a:chExt cx="1925101" cy="722701"/>
          </a:xfrm>
        </p:grpSpPr>
        <p:sp>
          <p:nvSpPr>
            <p:cNvPr id="1708" name="Google Shape;1708;p143"/>
            <p:cNvSpPr/>
            <p:nvPr/>
          </p:nvSpPr>
          <p:spPr>
            <a:xfrm>
              <a:off x="9797042" y="2020133"/>
              <a:ext cx="16548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0" i="0" u="none" strike="noStrike" cap="none">
                  <a:solidFill>
                    <a:schemeClr val="tx1">
                      <a:lumMod val="75000"/>
                      <a:lumOff val="25000"/>
                    </a:schemeClr>
                  </a:solidFill>
                  <a:latin typeface="Oswald Regular"/>
                  <a:ea typeface="Oswald Regular"/>
                  <a:cs typeface="Oswald Regular"/>
                  <a:sym typeface="Oswald Regular"/>
                </a:rPr>
                <a:t>INTERNET</a:t>
              </a:r>
              <a:endPara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Oswald Regular"/>
                <a:ea typeface="Oswald Regular"/>
                <a:cs typeface="Oswald Regular"/>
                <a:sym typeface="Oswald Regular"/>
              </a:endParaRPr>
            </a:p>
          </p:txBody>
        </p:sp>
        <p:sp>
          <p:nvSpPr>
            <p:cNvPr id="1709" name="Google Shape;1709;p143"/>
            <p:cNvSpPr/>
            <p:nvPr/>
          </p:nvSpPr>
          <p:spPr>
            <a:xfrm>
              <a:off x="9661911" y="2020132"/>
              <a:ext cx="1925100" cy="447600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143"/>
            <p:cNvSpPr/>
            <p:nvPr/>
          </p:nvSpPr>
          <p:spPr>
            <a:xfrm>
              <a:off x="9661912" y="2435333"/>
              <a:ext cx="1925100" cy="30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Multi-point</a:t>
              </a:r>
              <a:r>
                <a:rPr lang="en" sz="900" b="0" i="0" u="none" strike="noStrike" cap="none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 - WebRTC</a:t>
              </a:r>
              <a:endParaRPr sz="9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3" name="Google Shape;1733;p1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</a:rPr>
              <a:t>Video Call</a:t>
            </a:r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DC9E5EE-FCC4-4215-A044-E352FBAF7A19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61721AA-5A12-41A6-876F-CA82E924BF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1385" y="279468"/>
            <a:ext cx="605528" cy="488038"/>
          </a:xfrm>
          <a:prstGeom prst="rect">
            <a:avLst/>
          </a:prstGeom>
        </p:spPr>
      </p:pic>
      <p:cxnSp>
        <p:nvCxnSpPr>
          <p:cNvPr id="55" name="Google Shape;1698;p143">
            <a:extLst>
              <a:ext uri="{FF2B5EF4-FFF2-40B4-BE49-F238E27FC236}">
                <a16:creationId xmlns:a16="http://schemas.microsoft.com/office/drawing/2014/main" id="{261126CC-1B5C-4D9E-AD27-95488808DC38}"/>
              </a:ext>
            </a:extLst>
          </p:cNvPr>
          <p:cNvCxnSpPr/>
          <p:nvPr/>
        </p:nvCxnSpPr>
        <p:spPr>
          <a:xfrm rot="10800000" flipH="1">
            <a:off x="3947472" y="3001571"/>
            <a:ext cx="5700" cy="12330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1699;p143">
            <a:extLst>
              <a:ext uri="{FF2B5EF4-FFF2-40B4-BE49-F238E27FC236}">
                <a16:creationId xmlns:a16="http://schemas.microsoft.com/office/drawing/2014/main" id="{A81A347E-9E7C-4E63-935F-4C6681DF0DF3}"/>
              </a:ext>
            </a:extLst>
          </p:cNvPr>
          <p:cNvSpPr txBox="1"/>
          <p:nvPr/>
        </p:nvSpPr>
        <p:spPr>
          <a:xfrm>
            <a:off x="3332155" y="3193895"/>
            <a:ext cx="602565" cy="28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HDMI</a:t>
            </a:r>
            <a:endParaRPr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sp>
        <p:nvSpPr>
          <p:cNvPr id="57" name="Google Shape;1700;p143">
            <a:extLst>
              <a:ext uri="{FF2B5EF4-FFF2-40B4-BE49-F238E27FC236}">
                <a16:creationId xmlns:a16="http://schemas.microsoft.com/office/drawing/2014/main" id="{A44BDAC5-0F46-4E6D-AB31-A54F7875885C}"/>
              </a:ext>
            </a:extLst>
          </p:cNvPr>
          <p:cNvSpPr/>
          <p:nvPr/>
        </p:nvSpPr>
        <p:spPr>
          <a:xfrm>
            <a:off x="3073161" y="4335984"/>
            <a:ext cx="175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KoiMeeter/Avaya/Poly</a:t>
            </a:r>
            <a:endParaRPr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cxnSp>
        <p:nvCxnSpPr>
          <p:cNvPr id="58" name="Google Shape;1701;p143">
            <a:extLst>
              <a:ext uri="{FF2B5EF4-FFF2-40B4-BE49-F238E27FC236}">
                <a16:creationId xmlns:a16="http://schemas.microsoft.com/office/drawing/2014/main" id="{5AC1BBE4-05FF-4D73-9777-AD0B6484FA34}"/>
              </a:ext>
            </a:extLst>
          </p:cNvPr>
          <p:cNvCxnSpPr/>
          <p:nvPr/>
        </p:nvCxnSpPr>
        <p:spPr>
          <a:xfrm>
            <a:off x="3165636" y="3666893"/>
            <a:ext cx="787500" cy="5220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1702;p143">
            <a:extLst>
              <a:ext uri="{FF2B5EF4-FFF2-40B4-BE49-F238E27FC236}">
                <a16:creationId xmlns:a16="http://schemas.microsoft.com/office/drawing/2014/main" id="{E674FCCD-C9FD-4441-B65D-3618315E8428}"/>
              </a:ext>
            </a:extLst>
          </p:cNvPr>
          <p:cNvSpPr txBox="1"/>
          <p:nvPr/>
        </p:nvSpPr>
        <p:spPr>
          <a:xfrm>
            <a:off x="3199440" y="3496057"/>
            <a:ext cx="4521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USB</a:t>
            </a:r>
            <a:endParaRPr sz="12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sp>
        <p:nvSpPr>
          <p:cNvPr id="60" name="Google Shape;1711;p143">
            <a:extLst>
              <a:ext uri="{FF2B5EF4-FFF2-40B4-BE49-F238E27FC236}">
                <a16:creationId xmlns:a16="http://schemas.microsoft.com/office/drawing/2014/main" id="{81DD2F9C-109A-4C18-A0DC-3D5BEB0EE740}"/>
              </a:ext>
            </a:extLst>
          </p:cNvPr>
          <p:cNvSpPr/>
          <p:nvPr/>
        </p:nvSpPr>
        <p:spPr>
          <a:xfrm>
            <a:off x="6361631" y="4317657"/>
            <a:ext cx="1289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Up to</a:t>
            </a:r>
            <a:r>
              <a:rPr lang="en" sz="1200">
                <a:solidFill>
                  <a:srgbClr val="FFFFFF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 4</a:t>
            </a:r>
            <a:r>
              <a:rPr lang="en" sz="12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Oswald Regular"/>
                <a:cs typeface="Arial" panose="020B0604020202020204" pitchFamily="34" charset="0"/>
                <a:sym typeface="Oswald Regular"/>
              </a:rPr>
              <a:t> peers</a:t>
            </a:r>
            <a:endParaRPr sz="12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Oswald Regular"/>
              <a:cs typeface="Arial" panose="020B0604020202020204" pitchFamily="34" charset="0"/>
              <a:sym typeface="Oswald Regular"/>
            </a:endParaRPr>
          </a:p>
        </p:txBody>
      </p:sp>
      <p:cxnSp>
        <p:nvCxnSpPr>
          <p:cNvPr id="61" name="Google Shape;1712;p143">
            <a:extLst>
              <a:ext uri="{FF2B5EF4-FFF2-40B4-BE49-F238E27FC236}">
                <a16:creationId xmlns:a16="http://schemas.microsoft.com/office/drawing/2014/main" id="{CE298795-4AC6-49A2-828C-AF4755183499}"/>
              </a:ext>
            </a:extLst>
          </p:cNvPr>
          <p:cNvCxnSpPr/>
          <p:nvPr/>
        </p:nvCxnSpPr>
        <p:spPr>
          <a:xfrm flipH="1">
            <a:off x="6187825" y="3971852"/>
            <a:ext cx="529500" cy="3600"/>
          </a:xfrm>
          <a:prstGeom prst="straightConnector1">
            <a:avLst/>
          </a:prstGeom>
          <a:noFill/>
          <a:ln w="25400" cap="flat" cmpd="sng">
            <a:solidFill>
              <a:srgbClr val="FFDA2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63" name="Google Shape;1714;p143">
            <a:extLst>
              <a:ext uri="{FF2B5EF4-FFF2-40B4-BE49-F238E27FC236}">
                <a16:creationId xmlns:a16="http://schemas.microsoft.com/office/drawing/2014/main" id="{25E8B218-05DF-44B9-B518-394EE040AEAC}"/>
              </a:ext>
            </a:extLst>
          </p:cNvPr>
          <p:cNvCxnSpPr>
            <a:stCxn id="74" idx="2"/>
            <a:endCxn id="81" idx="0"/>
          </p:cNvCxnSpPr>
          <p:nvPr/>
        </p:nvCxnSpPr>
        <p:spPr>
          <a:xfrm>
            <a:off x="7790829" y="2666336"/>
            <a:ext cx="561037" cy="889191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64" name="Google Shape;1717;p143">
            <a:extLst>
              <a:ext uri="{FF2B5EF4-FFF2-40B4-BE49-F238E27FC236}">
                <a16:creationId xmlns:a16="http://schemas.microsoft.com/office/drawing/2014/main" id="{9BC51EDA-BED6-4653-AC6B-14B81A21E457}"/>
              </a:ext>
            </a:extLst>
          </p:cNvPr>
          <p:cNvCxnSpPr>
            <a:stCxn id="74" idx="2"/>
            <a:endCxn id="78" idx="0"/>
          </p:cNvCxnSpPr>
          <p:nvPr/>
        </p:nvCxnSpPr>
        <p:spPr>
          <a:xfrm flipH="1">
            <a:off x="7006181" y="2666336"/>
            <a:ext cx="784648" cy="820148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65" name="Google Shape;1719;p143">
            <a:extLst>
              <a:ext uri="{FF2B5EF4-FFF2-40B4-BE49-F238E27FC236}">
                <a16:creationId xmlns:a16="http://schemas.microsoft.com/office/drawing/2014/main" id="{50D40365-7529-4311-8F45-D53945DB21F0}"/>
              </a:ext>
            </a:extLst>
          </p:cNvPr>
          <p:cNvCxnSpPr>
            <a:cxnSpLocks/>
            <a:stCxn id="74" idx="2"/>
            <a:endCxn id="93" idx="0"/>
          </p:cNvCxnSpPr>
          <p:nvPr/>
        </p:nvCxnSpPr>
        <p:spPr>
          <a:xfrm flipH="1">
            <a:off x="5614049" y="2666336"/>
            <a:ext cx="2176780" cy="486345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lgDash"/>
            <a:round/>
            <a:headEnd type="none" w="sm" len="sm"/>
            <a:tailEnd type="none" w="sm" len="sm"/>
          </a:ln>
        </p:spPr>
      </p:cxnSp>
      <p:pic>
        <p:nvPicPr>
          <p:cNvPr id="66" name="Google Shape;1721;p143">
            <a:extLst>
              <a:ext uri="{FF2B5EF4-FFF2-40B4-BE49-F238E27FC236}">
                <a16:creationId xmlns:a16="http://schemas.microsoft.com/office/drawing/2014/main" id="{5AB5E3A9-DE2B-4923-9A78-E490CFE157A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296" y="2330390"/>
            <a:ext cx="1187847" cy="88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1724;p143">
            <a:extLst>
              <a:ext uri="{FF2B5EF4-FFF2-40B4-BE49-F238E27FC236}">
                <a16:creationId xmlns:a16="http://schemas.microsoft.com/office/drawing/2014/main" id="{74DF05D7-538F-4652-BC40-87EA49F5DF4F}"/>
              </a:ext>
            </a:extLst>
          </p:cNvPr>
          <p:cNvGrpSpPr/>
          <p:nvPr/>
        </p:nvGrpSpPr>
        <p:grpSpPr>
          <a:xfrm>
            <a:off x="6316898" y="1786341"/>
            <a:ext cx="2666612" cy="915809"/>
            <a:chOff x="2579347" y="3089494"/>
            <a:chExt cx="2697635" cy="926464"/>
          </a:xfrm>
        </p:grpSpPr>
        <p:sp>
          <p:nvSpPr>
            <p:cNvPr id="71" name="Google Shape;1725;p143">
              <a:extLst>
                <a:ext uri="{FF2B5EF4-FFF2-40B4-BE49-F238E27FC236}">
                  <a16:creationId xmlns:a16="http://schemas.microsoft.com/office/drawing/2014/main" id="{3E841E40-4E70-4AB0-B06C-7D1AD19B5694}"/>
                </a:ext>
              </a:extLst>
            </p:cNvPr>
            <p:cNvSpPr/>
            <p:nvPr/>
          </p:nvSpPr>
          <p:spPr>
            <a:xfrm>
              <a:off x="2579347" y="3157016"/>
              <a:ext cx="1124154" cy="618280"/>
            </a:xfrm>
            <a:custGeom>
              <a:avLst/>
              <a:gdLst/>
              <a:ahLst/>
              <a:cxnLst/>
              <a:rect l="l" t="t" r="r" b="b"/>
              <a:pathLst>
                <a:path w="3144488" h="1729454" extrusionOk="0">
                  <a:moveTo>
                    <a:pt x="2620518" y="629507"/>
                  </a:moveTo>
                  <a:cubicBezTo>
                    <a:pt x="2560034" y="429101"/>
                    <a:pt x="2374106" y="283083"/>
                    <a:pt x="2153984" y="283083"/>
                  </a:cubicBezTo>
                  <a:cubicBezTo>
                    <a:pt x="2081403" y="283083"/>
                    <a:pt x="2012918" y="299371"/>
                    <a:pt x="1951006" y="327755"/>
                  </a:cubicBezTo>
                  <a:cubicBezTo>
                    <a:pt x="1792605" y="128111"/>
                    <a:pt x="1548098" y="0"/>
                    <a:pt x="1273493" y="0"/>
                  </a:cubicBezTo>
                  <a:cubicBezTo>
                    <a:pt x="821055" y="0"/>
                    <a:pt x="449961" y="347567"/>
                    <a:pt x="412147" y="790289"/>
                  </a:cubicBezTo>
                  <a:cubicBezTo>
                    <a:pt x="179832" y="819626"/>
                    <a:pt x="0" y="1017461"/>
                    <a:pt x="0" y="1257776"/>
                  </a:cubicBezTo>
                  <a:cubicBezTo>
                    <a:pt x="0" y="1518285"/>
                    <a:pt x="211169" y="1729454"/>
                    <a:pt x="471678" y="1729454"/>
                  </a:cubicBezTo>
                  <a:lnTo>
                    <a:pt x="2609945" y="1729454"/>
                  </a:lnTo>
                  <a:cubicBezTo>
                    <a:pt x="2905220" y="1729454"/>
                    <a:pt x="3144488" y="1483043"/>
                    <a:pt x="3144488" y="1179195"/>
                  </a:cubicBezTo>
                  <a:cubicBezTo>
                    <a:pt x="3144584" y="878967"/>
                    <a:pt x="2910840" y="635318"/>
                    <a:pt x="2620518" y="629507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9000">
                  <a:schemeClr val="lt1"/>
                </a:gs>
                <a:gs pos="80000">
                  <a:srgbClr val="BBD6EE">
                    <a:alpha val="84705"/>
                  </a:srgbClr>
                </a:gs>
                <a:gs pos="98850">
                  <a:srgbClr val="BBD6EE">
                    <a:alpha val="60000"/>
                  </a:srgbClr>
                </a:gs>
                <a:gs pos="100000">
                  <a:srgbClr val="BBD6EE">
                    <a:alpha val="6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726;p143">
              <a:extLst>
                <a:ext uri="{FF2B5EF4-FFF2-40B4-BE49-F238E27FC236}">
                  <a16:creationId xmlns:a16="http://schemas.microsoft.com/office/drawing/2014/main" id="{A4035FA6-AB43-4B33-A3CA-F1CEA7083AFF}"/>
                </a:ext>
              </a:extLst>
            </p:cNvPr>
            <p:cNvSpPr/>
            <p:nvPr/>
          </p:nvSpPr>
          <p:spPr>
            <a:xfrm>
              <a:off x="4191942" y="3089494"/>
              <a:ext cx="968449" cy="645830"/>
            </a:xfrm>
            <a:custGeom>
              <a:avLst/>
              <a:gdLst/>
              <a:ahLst/>
              <a:cxnLst/>
              <a:rect l="l" t="t" r="r" b="b"/>
              <a:pathLst>
                <a:path w="1574714" h="1050130" extrusionOk="0">
                  <a:moveTo>
                    <a:pt x="655970" y="0"/>
                  </a:moveTo>
                  <a:cubicBezTo>
                    <a:pt x="837639" y="0"/>
                    <a:pt x="990468" y="123025"/>
                    <a:pt x="1035872" y="290327"/>
                  </a:cubicBezTo>
                  <a:cubicBezTo>
                    <a:pt x="1080740" y="272530"/>
                    <a:pt x="1129843" y="262774"/>
                    <a:pt x="1181036" y="262774"/>
                  </a:cubicBezTo>
                  <a:cubicBezTo>
                    <a:pt x="1398460" y="262774"/>
                    <a:pt x="1574715" y="439029"/>
                    <a:pt x="1574715" y="656452"/>
                  </a:cubicBezTo>
                  <a:cubicBezTo>
                    <a:pt x="1574715" y="873876"/>
                    <a:pt x="1398460" y="1050131"/>
                    <a:pt x="1181036" y="1050131"/>
                  </a:cubicBezTo>
                  <a:lnTo>
                    <a:pt x="262292" y="1050131"/>
                  </a:lnTo>
                  <a:cubicBezTo>
                    <a:pt x="117342" y="1050131"/>
                    <a:pt x="0" y="932306"/>
                    <a:pt x="0" y="787357"/>
                  </a:cubicBezTo>
                  <a:cubicBezTo>
                    <a:pt x="0" y="642408"/>
                    <a:pt x="117342" y="525065"/>
                    <a:pt x="262292" y="525065"/>
                  </a:cubicBezTo>
                  <a:cubicBezTo>
                    <a:pt x="270064" y="525065"/>
                    <a:pt x="277837" y="525870"/>
                    <a:pt x="285449" y="526566"/>
                  </a:cubicBezTo>
                  <a:cubicBezTo>
                    <a:pt x="270547" y="485076"/>
                    <a:pt x="262292" y="440315"/>
                    <a:pt x="262292" y="393679"/>
                  </a:cubicBezTo>
                  <a:cubicBezTo>
                    <a:pt x="262292" y="176255"/>
                    <a:pt x="438546" y="0"/>
                    <a:pt x="655970" y="0"/>
                  </a:cubicBezTo>
                  <a:lnTo>
                    <a:pt x="65597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9000">
                  <a:schemeClr val="lt1"/>
                </a:gs>
                <a:gs pos="80000">
                  <a:srgbClr val="BBD6EE">
                    <a:alpha val="84705"/>
                  </a:srgbClr>
                </a:gs>
                <a:gs pos="98850">
                  <a:srgbClr val="BBD6EE">
                    <a:alpha val="60000"/>
                  </a:srgbClr>
                </a:gs>
                <a:gs pos="100000">
                  <a:srgbClr val="BBD6EE">
                    <a:alpha val="60000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727;p143">
              <a:extLst>
                <a:ext uri="{FF2B5EF4-FFF2-40B4-BE49-F238E27FC236}">
                  <a16:creationId xmlns:a16="http://schemas.microsoft.com/office/drawing/2014/main" id="{2E66936A-7F0B-4464-BFBB-40E62EA1AB1C}"/>
                </a:ext>
              </a:extLst>
            </p:cNvPr>
            <p:cNvSpPr/>
            <p:nvPr/>
          </p:nvSpPr>
          <p:spPr>
            <a:xfrm flipH="1">
              <a:off x="3446447" y="3322872"/>
              <a:ext cx="1039311" cy="693086"/>
            </a:xfrm>
            <a:custGeom>
              <a:avLst/>
              <a:gdLst/>
              <a:ahLst/>
              <a:cxnLst/>
              <a:rect l="l" t="t" r="r" b="b"/>
              <a:pathLst>
                <a:path w="1574714" h="1050130" extrusionOk="0">
                  <a:moveTo>
                    <a:pt x="655970" y="0"/>
                  </a:moveTo>
                  <a:cubicBezTo>
                    <a:pt x="837639" y="0"/>
                    <a:pt x="990468" y="123025"/>
                    <a:pt x="1035872" y="290327"/>
                  </a:cubicBezTo>
                  <a:cubicBezTo>
                    <a:pt x="1080740" y="272530"/>
                    <a:pt x="1129843" y="262774"/>
                    <a:pt x="1181036" y="262774"/>
                  </a:cubicBezTo>
                  <a:cubicBezTo>
                    <a:pt x="1398460" y="262774"/>
                    <a:pt x="1574715" y="439029"/>
                    <a:pt x="1574715" y="656452"/>
                  </a:cubicBezTo>
                  <a:cubicBezTo>
                    <a:pt x="1574715" y="873876"/>
                    <a:pt x="1398460" y="1050131"/>
                    <a:pt x="1181036" y="1050131"/>
                  </a:cubicBezTo>
                  <a:lnTo>
                    <a:pt x="262292" y="1050131"/>
                  </a:lnTo>
                  <a:cubicBezTo>
                    <a:pt x="117342" y="1050131"/>
                    <a:pt x="0" y="932306"/>
                    <a:pt x="0" y="787357"/>
                  </a:cubicBezTo>
                  <a:cubicBezTo>
                    <a:pt x="0" y="642408"/>
                    <a:pt x="117342" y="525065"/>
                    <a:pt x="262292" y="525065"/>
                  </a:cubicBezTo>
                  <a:cubicBezTo>
                    <a:pt x="270064" y="525065"/>
                    <a:pt x="277837" y="525870"/>
                    <a:pt x="285449" y="526566"/>
                  </a:cubicBezTo>
                  <a:cubicBezTo>
                    <a:pt x="270547" y="485076"/>
                    <a:pt x="262292" y="440315"/>
                    <a:pt x="262292" y="393679"/>
                  </a:cubicBezTo>
                  <a:cubicBezTo>
                    <a:pt x="262292" y="176255"/>
                    <a:pt x="438546" y="0"/>
                    <a:pt x="655970" y="0"/>
                  </a:cubicBezTo>
                  <a:lnTo>
                    <a:pt x="65597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9000">
                  <a:schemeClr val="lt1"/>
                </a:gs>
                <a:gs pos="80000">
                  <a:srgbClr val="BBD6EE">
                    <a:alpha val="84705"/>
                  </a:srgbClr>
                </a:gs>
                <a:gs pos="98850">
                  <a:srgbClr val="BBD6EE">
                    <a:alpha val="60000"/>
                  </a:srgbClr>
                </a:gs>
                <a:gs pos="100000">
                  <a:srgbClr val="BBD6EE">
                    <a:alpha val="6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715;p143">
              <a:extLst>
                <a:ext uri="{FF2B5EF4-FFF2-40B4-BE49-F238E27FC236}">
                  <a16:creationId xmlns:a16="http://schemas.microsoft.com/office/drawing/2014/main" id="{A7EF73EF-0B1E-4941-A962-F91A04CF6B85}"/>
                </a:ext>
              </a:extLst>
            </p:cNvPr>
            <p:cNvSpPr/>
            <p:nvPr/>
          </p:nvSpPr>
          <p:spPr>
            <a:xfrm>
              <a:off x="3554575" y="3482928"/>
              <a:ext cx="10317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 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Notification Service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Google Shape;1728;p143">
              <a:extLst>
                <a:ext uri="{FF2B5EF4-FFF2-40B4-BE49-F238E27FC236}">
                  <a16:creationId xmlns:a16="http://schemas.microsoft.com/office/drawing/2014/main" id="{4C96BD3F-F5B2-4BFF-B897-5BEB4374373F}"/>
                </a:ext>
              </a:extLst>
            </p:cNvPr>
            <p:cNvSpPr/>
            <p:nvPr/>
          </p:nvSpPr>
          <p:spPr>
            <a:xfrm>
              <a:off x="4319082" y="3281137"/>
              <a:ext cx="957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P2P/Relay Service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1729;p143">
              <a:extLst>
                <a:ext uri="{FF2B5EF4-FFF2-40B4-BE49-F238E27FC236}">
                  <a16:creationId xmlns:a16="http://schemas.microsoft.com/office/drawing/2014/main" id="{47F4A7B1-1117-460D-83D5-0BE324B8737B}"/>
                </a:ext>
              </a:extLst>
            </p:cNvPr>
            <p:cNvSpPr/>
            <p:nvPr/>
          </p:nvSpPr>
          <p:spPr>
            <a:xfrm>
              <a:off x="2762364" y="3313758"/>
              <a:ext cx="8460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i="0" u="none" strike="noStrike" cap="none">
                  <a:solidFill>
                    <a:srgbClr val="08005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Device Directory Service</a:t>
              </a:r>
              <a:endParaRPr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Google Shape;1730;p143" descr="一張含有 電腦 的圖片&#10;&#10;自動產生的描述">
            <a:extLst>
              <a:ext uri="{FF2B5EF4-FFF2-40B4-BE49-F238E27FC236}">
                <a16:creationId xmlns:a16="http://schemas.microsoft.com/office/drawing/2014/main" id="{5794CF50-0AE0-41DE-9657-0538AE2AADC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049" y="4020519"/>
            <a:ext cx="1085699" cy="32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1718;p143">
            <a:extLst>
              <a:ext uri="{FF2B5EF4-FFF2-40B4-BE49-F238E27FC236}">
                <a16:creationId xmlns:a16="http://schemas.microsoft.com/office/drawing/2014/main" id="{DF60E756-1CB8-4E48-A786-DB7D6C82B57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943" y="3486484"/>
            <a:ext cx="342476" cy="72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731;p143">
            <a:extLst>
              <a:ext uri="{FF2B5EF4-FFF2-40B4-BE49-F238E27FC236}">
                <a16:creationId xmlns:a16="http://schemas.microsoft.com/office/drawing/2014/main" id="{F6D5BB35-7BB6-4FF9-B632-091BFB615AD9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374" y="3316581"/>
            <a:ext cx="452100" cy="45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Google Shape;1732;p143">
            <a:extLst>
              <a:ext uri="{FF2B5EF4-FFF2-40B4-BE49-F238E27FC236}">
                <a16:creationId xmlns:a16="http://schemas.microsoft.com/office/drawing/2014/main" id="{021420E3-94E0-4D04-8E2A-6D278DCC0CFF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450" y="3622988"/>
            <a:ext cx="246934" cy="24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716;p143">
            <a:extLst>
              <a:ext uri="{FF2B5EF4-FFF2-40B4-BE49-F238E27FC236}">
                <a16:creationId xmlns:a16="http://schemas.microsoft.com/office/drawing/2014/main" id="{037EFBC5-488F-4ED9-9A28-0027A7CDB6D6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429" y="3555527"/>
            <a:ext cx="1212873" cy="72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1736;p143">
            <a:extLst>
              <a:ext uri="{FF2B5EF4-FFF2-40B4-BE49-F238E27FC236}">
                <a16:creationId xmlns:a16="http://schemas.microsoft.com/office/drawing/2014/main" id="{BC6180DE-7A05-477F-A6F7-C1D06A6B7B43}"/>
              </a:ext>
            </a:extLst>
          </p:cNvPr>
          <p:cNvCxnSpPr>
            <a:cxnSpLocks/>
          </p:cNvCxnSpPr>
          <p:nvPr/>
        </p:nvCxnSpPr>
        <p:spPr>
          <a:xfrm rot="5400000">
            <a:off x="6942765" y="3411077"/>
            <a:ext cx="6000" cy="1897800"/>
          </a:xfrm>
          <a:prstGeom prst="bentConnector3">
            <a:avLst>
              <a:gd name="adj1" fmla="val 4067034"/>
            </a:avLst>
          </a:prstGeom>
          <a:noFill/>
          <a:ln w="25400" cap="flat" cmpd="sng">
            <a:solidFill>
              <a:srgbClr val="FFDA2A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3" name="Google Shape;1738;p143">
            <a:extLst>
              <a:ext uri="{FF2B5EF4-FFF2-40B4-BE49-F238E27FC236}">
                <a16:creationId xmlns:a16="http://schemas.microsoft.com/office/drawing/2014/main" id="{995C47F7-19E2-4C36-B269-DDB0BDC123CF}"/>
              </a:ext>
            </a:extLst>
          </p:cNvPr>
          <p:cNvSpPr txBox="1"/>
          <p:nvPr/>
        </p:nvSpPr>
        <p:spPr>
          <a:xfrm>
            <a:off x="8010868" y="3651962"/>
            <a:ext cx="682504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KoiWeb </a:t>
            </a:r>
            <a:endParaRPr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3E62CEF-5053-43B5-A8B5-D2032A52C1FE}"/>
              </a:ext>
            </a:extLst>
          </p:cNvPr>
          <p:cNvGrpSpPr/>
          <p:nvPr/>
        </p:nvGrpSpPr>
        <p:grpSpPr>
          <a:xfrm>
            <a:off x="5035213" y="3152681"/>
            <a:ext cx="1157671" cy="1198212"/>
            <a:chOff x="-884812" y="3485391"/>
            <a:chExt cx="1157671" cy="1198212"/>
          </a:xfrm>
        </p:grpSpPr>
        <p:pic>
          <p:nvPicPr>
            <p:cNvPr id="93" name="圖片 92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3F58646A-095E-4B0B-8D6B-ACA0F642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84812" y="3485391"/>
              <a:ext cx="1157671" cy="1198212"/>
            </a:xfrm>
            <a:prstGeom prst="rect">
              <a:avLst/>
            </a:prstGeom>
          </p:spPr>
        </p:pic>
        <p:pic>
          <p:nvPicPr>
            <p:cNvPr id="9" name="圖片 8" descr="一張含有 個人, 窗戶, 男人, 室內 的圖片&#10;&#10;自動產生的描述">
              <a:extLst>
                <a:ext uri="{FF2B5EF4-FFF2-40B4-BE49-F238E27FC236}">
                  <a16:creationId xmlns:a16="http://schemas.microsoft.com/office/drawing/2014/main" id="{A5C61BE5-B489-4DF9-B3D4-40F07238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47564" y="3534493"/>
              <a:ext cx="963768" cy="642512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00" name="Google Shape;1735;p143">
            <a:extLst>
              <a:ext uri="{FF2B5EF4-FFF2-40B4-BE49-F238E27FC236}">
                <a16:creationId xmlns:a16="http://schemas.microsoft.com/office/drawing/2014/main" id="{0E592C4A-A28C-4853-B3B0-8DDCE7DD8FAE}"/>
              </a:ext>
            </a:extLst>
          </p:cNvPr>
          <p:cNvSpPr txBox="1"/>
          <p:nvPr/>
        </p:nvSpPr>
        <p:spPr>
          <a:xfrm>
            <a:off x="255929" y="1691541"/>
            <a:ext cx="2646084" cy="240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 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P2P SIP video call.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Compatible</a:t>
            </a:r>
            <a:r>
              <a:rPr lang="en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with existing video conference systems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(</a:t>
            </a:r>
            <a:r>
              <a:rPr lang="e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Avaya/Poly/QNAP KoiMeeter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Ensure privacy &amp; security by using intranet.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All in one</a:t>
            </a:r>
            <a:r>
              <a:rPr lang="en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, easy to set up.</a:t>
            </a:r>
            <a:endParaRPr lang="e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103" name="Google Shape;1712;p143">
            <a:extLst>
              <a:ext uri="{FF2B5EF4-FFF2-40B4-BE49-F238E27FC236}">
                <a16:creationId xmlns:a16="http://schemas.microsoft.com/office/drawing/2014/main" id="{F38420AE-88DA-44C7-A89B-B90267B1D9A1}"/>
              </a:ext>
            </a:extLst>
          </p:cNvPr>
          <p:cNvCxnSpPr/>
          <p:nvPr/>
        </p:nvCxnSpPr>
        <p:spPr>
          <a:xfrm flipH="1">
            <a:off x="7251274" y="3971852"/>
            <a:ext cx="529500" cy="3600"/>
          </a:xfrm>
          <a:prstGeom prst="straightConnector1">
            <a:avLst/>
          </a:prstGeom>
          <a:noFill/>
          <a:ln w="25400" cap="flat" cmpd="sng">
            <a:solidFill>
              <a:srgbClr val="FFDA2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4" name="Google Shape;1712;p143">
            <a:extLst>
              <a:ext uri="{FF2B5EF4-FFF2-40B4-BE49-F238E27FC236}">
                <a16:creationId xmlns:a16="http://schemas.microsoft.com/office/drawing/2014/main" id="{EC7C405E-8179-438B-89F7-B56130A57BDE}"/>
              </a:ext>
            </a:extLst>
          </p:cNvPr>
          <p:cNvCxnSpPr/>
          <p:nvPr/>
        </p:nvCxnSpPr>
        <p:spPr>
          <a:xfrm flipH="1">
            <a:off x="4557998" y="3971852"/>
            <a:ext cx="529500" cy="3600"/>
          </a:xfrm>
          <a:prstGeom prst="straightConnector1">
            <a:avLst/>
          </a:prstGeom>
          <a:noFill/>
          <a:ln w="2540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66EBB4BE-4FDE-4FBD-AFC0-21361C827E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4190" y="1214543"/>
            <a:ext cx="1095375" cy="48577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0765EC9B-6F0E-4FD8-B6CD-65D4C14A4A4D}"/>
              </a:ext>
            </a:extLst>
          </p:cNvPr>
          <p:cNvSpPr txBox="1"/>
          <p:nvPr/>
        </p:nvSpPr>
        <p:spPr>
          <a:xfrm>
            <a:off x="424190" y="1257375"/>
            <a:ext cx="93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NEW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923A5AC-EB65-40EE-A58D-DA1184026829}"/>
              </a:ext>
            </a:extLst>
          </p:cNvPr>
          <p:cNvGrpSpPr/>
          <p:nvPr/>
        </p:nvGrpSpPr>
        <p:grpSpPr>
          <a:xfrm>
            <a:off x="8513501" y="3485424"/>
            <a:ext cx="535298" cy="246221"/>
            <a:chOff x="2367674" y="-863392"/>
            <a:chExt cx="535298" cy="246221"/>
          </a:xfrm>
        </p:grpSpPr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BC118549-5775-48EF-BBD0-6037C282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67674" y="-858978"/>
              <a:ext cx="535298" cy="237393"/>
            </a:xfrm>
            <a:prstGeom prst="rect">
              <a:avLst/>
            </a:prstGeom>
          </p:spPr>
        </p:pic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3DE6FBFD-6CDC-4322-8838-B0B75FF02FE6}"/>
                </a:ext>
              </a:extLst>
            </p:cNvPr>
            <p:cNvSpPr txBox="1"/>
            <p:nvPr/>
          </p:nvSpPr>
          <p:spPr>
            <a:xfrm>
              <a:off x="2385600" y="-863392"/>
              <a:ext cx="4797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solidFill>
                    <a:schemeClr val="bg1"/>
                  </a:solidFill>
                </a:rPr>
                <a:t>NEW</a:t>
              </a:r>
              <a:endParaRPr lang="zh-TW" altLang="en-US" sz="10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09064C4-0AFF-4302-99A1-0D736E21DA2C}"/>
              </a:ext>
            </a:extLst>
          </p:cNvPr>
          <p:cNvSpPr/>
          <p:nvPr/>
        </p:nvSpPr>
        <p:spPr>
          <a:xfrm>
            <a:off x="3249134" y="1618916"/>
            <a:ext cx="5476625" cy="3136595"/>
          </a:xfrm>
          <a:prstGeom prst="roundRect">
            <a:avLst>
              <a:gd name="adj" fmla="val 3392"/>
            </a:avLst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1ED40CD-FCB7-4B96-AFE7-080567497452}"/>
              </a:ext>
            </a:extLst>
          </p:cNvPr>
          <p:cNvSpPr/>
          <p:nvPr/>
        </p:nvSpPr>
        <p:spPr>
          <a:xfrm>
            <a:off x="3555258" y="1404012"/>
            <a:ext cx="4864377" cy="39489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zh-TW" altLang="en-US" sz="1600" b="1">
                <a:solidFill>
                  <a:schemeClr val="bg1"/>
                </a:solidFill>
                <a:ea typeface="微軟正黑體"/>
                <a:sym typeface="Calibri"/>
              </a:rPr>
              <a:t>Mobile </a:t>
            </a:r>
            <a:r>
              <a:rPr lang="en-US" altLang="zh-TW" sz="1600" b="1">
                <a:solidFill>
                  <a:schemeClr val="bg1"/>
                </a:solidFill>
                <a:ea typeface="微軟正黑體"/>
                <a:sym typeface="Calibri"/>
              </a:rPr>
              <a:t>App to control</a:t>
            </a:r>
            <a:r>
              <a:rPr lang="zh-TW" altLang="en-US" sz="1600" b="1">
                <a:solidFill>
                  <a:schemeClr val="bg1"/>
                </a:solidFill>
                <a:ea typeface="微軟正黑體"/>
                <a:sym typeface="Calibri"/>
              </a:rPr>
              <a:t> </a:t>
            </a:r>
            <a:r>
              <a:rPr lang="en-US" altLang="zh-TW" sz="1600" b="1" err="1">
                <a:solidFill>
                  <a:schemeClr val="bg1"/>
                </a:solidFill>
                <a:ea typeface="微軟正黑體"/>
                <a:sym typeface="Calibri"/>
              </a:rPr>
              <a:t>KoiBot</a:t>
            </a:r>
            <a:r>
              <a:rPr lang="en-US" altLang="zh-TW" sz="1600" b="1">
                <a:solidFill>
                  <a:schemeClr val="bg1"/>
                </a:solidFill>
                <a:ea typeface="微軟正黑體"/>
                <a:sym typeface="Calibri"/>
              </a:rPr>
              <a:t> desktop remotely</a:t>
            </a:r>
            <a:endParaRPr lang="zh-TW" altLang="en-US" sz="1600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1744" name="Google Shape;1744;p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  <a:sym typeface="Arial"/>
              </a:rPr>
              <a:t>Remote Desktop</a:t>
            </a:r>
            <a:endParaRPr lang="zh-TW" altLang="en">
              <a:latin typeface="Arial"/>
              <a:ea typeface="微軟正黑體"/>
              <a:cs typeface="Arial"/>
            </a:endParaRPr>
          </a:p>
        </p:txBody>
      </p:sp>
      <p:sp>
        <p:nvSpPr>
          <p:cNvPr id="1759" name="Google Shape;1759;p144"/>
          <p:cNvSpPr/>
          <p:nvPr/>
        </p:nvSpPr>
        <p:spPr>
          <a:xfrm>
            <a:off x="276447" y="1063050"/>
            <a:ext cx="2972686" cy="19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buClrTx/>
              <a:buSzPct val="100000"/>
            </a:pPr>
            <a:r>
              <a:rPr lang="zh-TW" altLang="en-US" sz="2000" b="1">
                <a:solidFill>
                  <a:srgbClr val="0070C0"/>
                </a:solidFill>
                <a:ea typeface="微軟正黑體"/>
              </a:rPr>
              <a:t>Unique feature </a:t>
            </a:r>
            <a:endParaRPr lang="zh-TW" altLang="en-US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Remote assistance for settings.</a:t>
            </a:r>
          </a:p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  <a:sym typeface="Open Sans"/>
              </a:rPr>
              <a:t>Take over and demostrate.</a:t>
            </a:r>
            <a:endParaRPr lang="en">
              <a:solidFill>
                <a:schemeClr val="tx1">
                  <a:lumMod val="75000"/>
                  <a:lumOff val="25000"/>
                </a:schemeClr>
              </a:solidFill>
              <a:ea typeface="微軟正黑體"/>
            </a:endParaRPr>
          </a:p>
          <a:p>
            <a:pPr marL="182245" indent="-182245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en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Remotely monitor the progress of preschool education course training</a:t>
            </a:r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.</a:t>
            </a:r>
            <a:endParaRPr lang="en">
              <a:solidFill>
                <a:schemeClr val="tx1">
                  <a:lumMod val="75000"/>
                  <a:lumOff val="25000"/>
                </a:schemeClr>
              </a:solidFill>
              <a:ea typeface="微軟正黑體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9D1FACFA-D1D4-4BE7-A781-E1723EFF97AC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0F727F5-8F7A-4B32-9574-A1B35048F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6832" y="260096"/>
            <a:ext cx="578826" cy="578826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D7C87D6-38BC-4F9D-8787-E99B92FB4206}"/>
              </a:ext>
            </a:extLst>
          </p:cNvPr>
          <p:cNvGrpSpPr/>
          <p:nvPr/>
        </p:nvGrpSpPr>
        <p:grpSpPr>
          <a:xfrm>
            <a:off x="5795132" y="1988395"/>
            <a:ext cx="2584847" cy="2675366"/>
            <a:chOff x="5228699" y="1473318"/>
            <a:chExt cx="2893579" cy="2994910"/>
          </a:xfrm>
        </p:grpSpPr>
        <p:pic>
          <p:nvPicPr>
            <p:cNvPr id="60" name="圖片 59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7AAFDA6A-F7A9-46FE-8F9A-6258176A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699" y="1473318"/>
              <a:ext cx="2893579" cy="2994910"/>
            </a:xfrm>
            <a:prstGeom prst="rect">
              <a:avLst/>
            </a:prstGeom>
          </p:spPr>
        </p:pic>
        <p:pic>
          <p:nvPicPr>
            <p:cNvPr id="57" name="Google Shape;1762;p144">
              <a:extLst>
                <a:ext uri="{FF2B5EF4-FFF2-40B4-BE49-F238E27FC236}">
                  <a16:creationId xmlns:a16="http://schemas.microsoft.com/office/drawing/2014/main" id="{24D5E206-A059-4869-A0B0-2C7D351349AF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913" y="1621526"/>
              <a:ext cx="2430034" cy="1565813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58" name="Google Shape;1763;p144">
            <a:extLst>
              <a:ext uri="{FF2B5EF4-FFF2-40B4-BE49-F238E27FC236}">
                <a16:creationId xmlns:a16="http://schemas.microsoft.com/office/drawing/2014/main" id="{B3A7B2E3-16AF-4245-B080-4D3342A5ABF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0" r="-23031"/>
          <a:stretch/>
        </p:blipFill>
        <p:spPr>
          <a:xfrm rot="-3106379">
            <a:off x="8064735" y="3109748"/>
            <a:ext cx="399423" cy="538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7C3E8831-FF57-468B-A50B-E481AD087CF3}"/>
              </a:ext>
            </a:extLst>
          </p:cNvPr>
          <p:cNvGrpSpPr/>
          <p:nvPr/>
        </p:nvGrpSpPr>
        <p:grpSpPr>
          <a:xfrm>
            <a:off x="3604459" y="2777290"/>
            <a:ext cx="1712396" cy="882539"/>
            <a:chOff x="3059104" y="4239002"/>
            <a:chExt cx="1712396" cy="882539"/>
          </a:xfrm>
        </p:grpSpPr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7E3D1084-2500-40A5-AAB8-C0F3AE37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3474032" y="3824074"/>
              <a:ext cx="882539" cy="1712396"/>
            </a:xfrm>
            <a:prstGeom prst="rect">
              <a:avLst/>
            </a:prstGeom>
          </p:spPr>
        </p:pic>
        <p:pic>
          <p:nvPicPr>
            <p:cNvPr id="55" name="Google Shape;1760;p144">
              <a:extLst>
                <a:ext uri="{FF2B5EF4-FFF2-40B4-BE49-F238E27FC236}">
                  <a16:creationId xmlns:a16="http://schemas.microsoft.com/office/drawing/2014/main" id="{C3C2467E-643E-4A1F-A941-BDA62488F8AA}"/>
                </a:ext>
              </a:extLst>
            </p:cNvPr>
            <p:cNvPicPr preferRelativeResize="0"/>
            <p:nvPr/>
          </p:nvPicPr>
          <p:blipFill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853" y="4286221"/>
              <a:ext cx="1339281" cy="790604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BFC1118-4328-4940-9805-34F0C2C87AEA}"/>
              </a:ext>
            </a:extLst>
          </p:cNvPr>
          <p:cNvGrpSpPr/>
          <p:nvPr/>
        </p:nvGrpSpPr>
        <p:grpSpPr>
          <a:xfrm>
            <a:off x="5448856" y="3161225"/>
            <a:ext cx="393792" cy="159215"/>
            <a:chOff x="5448856" y="3189768"/>
            <a:chExt cx="393792" cy="159215"/>
          </a:xfrm>
        </p:grpSpPr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F28B34C2-A25D-4487-8546-034708A69B46}"/>
                </a:ext>
              </a:extLst>
            </p:cNvPr>
            <p:cNvCxnSpPr>
              <a:cxnSpLocks/>
            </p:cNvCxnSpPr>
            <p:nvPr/>
          </p:nvCxnSpPr>
          <p:spPr>
            <a:xfrm>
              <a:off x="5448856" y="3189768"/>
              <a:ext cx="393792" cy="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18D18B8B-C01D-4CAC-969A-A5B86F744ECE}"/>
                </a:ext>
              </a:extLst>
            </p:cNvPr>
            <p:cNvCxnSpPr>
              <a:cxnSpLocks/>
            </p:cNvCxnSpPr>
            <p:nvPr/>
          </p:nvCxnSpPr>
          <p:spPr>
            <a:xfrm>
              <a:off x="5448856" y="3348983"/>
              <a:ext cx="393792" cy="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Google Shape;1763;p144">
            <a:extLst>
              <a:ext uri="{FF2B5EF4-FFF2-40B4-BE49-F238E27FC236}">
                <a16:creationId xmlns:a16="http://schemas.microsoft.com/office/drawing/2014/main" id="{C24201ED-6C80-4B38-9ED8-5A51AAEBCD12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0" r="-23031"/>
          <a:stretch/>
        </p:blipFill>
        <p:spPr>
          <a:xfrm rot="-3106379">
            <a:off x="5009490" y="3299568"/>
            <a:ext cx="399423" cy="538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24528BB-6ACA-454F-98D0-F2A529E039E3}"/>
              </a:ext>
            </a:extLst>
          </p:cNvPr>
          <p:cNvGrpSpPr/>
          <p:nvPr/>
        </p:nvGrpSpPr>
        <p:grpSpPr>
          <a:xfrm>
            <a:off x="1679692" y="3040176"/>
            <a:ext cx="882539" cy="1712396"/>
            <a:chOff x="1252643" y="1567999"/>
            <a:chExt cx="1181762" cy="2105144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CEC13629-EC82-4FD8-A4D4-02FFCDD8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52643" y="1567999"/>
              <a:ext cx="1181762" cy="2105144"/>
            </a:xfrm>
            <a:prstGeom prst="rect">
              <a:avLst/>
            </a:prstGeom>
          </p:spPr>
        </p:pic>
        <p:pic>
          <p:nvPicPr>
            <p:cNvPr id="49" name="Google Shape;1753;p144">
              <a:extLst>
                <a:ext uri="{FF2B5EF4-FFF2-40B4-BE49-F238E27FC236}">
                  <a16:creationId xmlns:a16="http://schemas.microsoft.com/office/drawing/2014/main" id="{A1AD052C-5777-4D0C-9F0A-1B3D38EC151B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1802" y="1799316"/>
              <a:ext cx="1072807" cy="1651585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0" name="橢圓 9">
            <a:extLst>
              <a:ext uri="{FF2B5EF4-FFF2-40B4-BE49-F238E27FC236}">
                <a16:creationId xmlns:a16="http://schemas.microsoft.com/office/drawing/2014/main" id="{EC6B7F0B-52CD-49A4-89E8-0ADA4F2DB380}"/>
              </a:ext>
            </a:extLst>
          </p:cNvPr>
          <p:cNvSpPr/>
          <p:nvPr/>
        </p:nvSpPr>
        <p:spPr>
          <a:xfrm>
            <a:off x="2106912" y="3939416"/>
            <a:ext cx="396737" cy="396737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5C7FFC5-AF7F-4C73-B34D-8E6F92AB94DA}"/>
              </a:ext>
            </a:extLst>
          </p:cNvPr>
          <p:cNvSpPr/>
          <p:nvPr/>
        </p:nvSpPr>
        <p:spPr>
          <a:xfrm>
            <a:off x="2541221" y="3847320"/>
            <a:ext cx="645152" cy="63237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C6118B36-9A5C-4AB8-A684-816332767C3C}"/>
              </a:ext>
            </a:extLst>
          </p:cNvPr>
          <p:cNvSpPr/>
          <p:nvPr/>
        </p:nvSpPr>
        <p:spPr>
          <a:xfrm>
            <a:off x="3913684" y="1165037"/>
            <a:ext cx="5230315" cy="504971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8" name="Google Shape;1768;p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  <a:sym typeface="Impact"/>
              </a:rPr>
              <a:t>KoiBot Software Building Blocks</a:t>
            </a:r>
            <a:endParaRPr lang="en">
              <a:latin typeface="Arial"/>
              <a:ea typeface="微軟正黑體"/>
              <a:cs typeface="Arial"/>
            </a:endParaRPr>
          </a:p>
        </p:txBody>
      </p:sp>
      <p:sp>
        <p:nvSpPr>
          <p:cNvPr id="1769" name="Google Shape;1769;p145"/>
          <p:cNvSpPr/>
          <p:nvPr/>
        </p:nvSpPr>
        <p:spPr>
          <a:xfrm>
            <a:off x="1128819" y="4106203"/>
            <a:ext cx="8352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Bluetooth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0" name="Google Shape;1770;p145"/>
          <p:cNvSpPr/>
          <p:nvPr/>
        </p:nvSpPr>
        <p:spPr>
          <a:xfrm>
            <a:off x="1122283" y="3484162"/>
            <a:ext cx="824700" cy="3864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OTA Update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72" name="Google Shape;1772;p145"/>
          <p:cNvSpPr txBox="1"/>
          <p:nvPr/>
        </p:nvSpPr>
        <p:spPr>
          <a:xfrm>
            <a:off x="7827490" y="4149463"/>
            <a:ext cx="1059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Hardware</a:t>
            </a:r>
            <a:endParaRPr lang="en" sz="1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3" name="Google Shape;1773;p145"/>
          <p:cNvSpPr txBox="1"/>
          <p:nvPr/>
        </p:nvSpPr>
        <p:spPr>
          <a:xfrm>
            <a:off x="7827490" y="3471250"/>
            <a:ext cx="910246" cy="41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  <a:sym typeface="Calibri"/>
              </a:rPr>
              <a:t>Android Framewor</a:t>
            </a: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k</a:t>
            </a:r>
            <a:endParaRPr lang="en" sz="1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774" name="Google Shape;1774;p145"/>
          <p:cNvCxnSpPr/>
          <p:nvPr/>
        </p:nvCxnSpPr>
        <p:spPr>
          <a:xfrm>
            <a:off x="1128819" y="3358663"/>
            <a:ext cx="69474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1776" name="Google Shape;1776;p145"/>
          <p:cNvSpPr/>
          <p:nvPr/>
        </p:nvSpPr>
        <p:spPr>
          <a:xfrm>
            <a:off x="7204566" y="1769820"/>
            <a:ext cx="622145" cy="148341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77" name="Google Shape;1777;p145"/>
          <p:cNvSpPr txBox="1"/>
          <p:nvPr/>
        </p:nvSpPr>
        <p:spPr>
          <a:xfrm>
            <a:off x="7204566" y="2176124"/>
            <a:ext cx="622145" cy="67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ctr" anchorCtr="0">
            <a:noAutofit/>
          </a:bodyPr>
          <a:lstStyle/>
          <a:p>
            <a:pPr algn="ctr"/>
            <a:r>
              <a:rPr lang="en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3rd party partner  Apps</a:t>
            </a:r>
            <a:endParaRPr sz="12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78" name="Google Shape;1778;p145"/>
          <p:cNvSpPr/>
          <p:nvPr/>
        </p:nvSpPr>
        <p:spPr>
          <a:xfrm>
            <a:off x="1115536" y="1773462"/>
            <a:ext cx="21291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Video / Audio call service</a:t>
            </a:r>
            <a:endParaRPr lang="zh-TW" alt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79" name="Google Shape;1779;p145"/>
          <p:cNvSpPr/>
          <p:nvPr/>
        </p:nvSpPr>
        <p:spPr>
          <a:xfrm>
            <a:off x="3321737" y="1774997"/>
            <a:ext cx="1861516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Album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0" name="Google Shape;1780;p145"/>
          <p:cNvSpPr/>
          <p:nvPr/>
        </p:nvSpPr>
        <p:spPr>
          <a:xfrm>
            <a:off x="5265223" y="1773462"/>
            <a:ext cx="18339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NLU Gateway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1" name="Google Shape;1781;p145"/>
          <p:cNvSpPr/>
          <p:nvPr/>
        </p:nvSpPr>
        <p:spPr>
          <a:xfrm>
            <a:off x="1120652" y="2309280"/>
            <a:ext cx="11061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Call permission control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82" name="Google Shape;1782;p145"/>
          <p:cNvSpPr/>
          <p:nvPr/>
        </p:nvSpPr>
        <p:spPr>
          <a:xfrm>
            <a:off x="2316384" y="2319171"/>
            <a:ext cx="12396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Face tracking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3" name="Google Shape;1783;p145"/>
          <p:cNvSpPr/>
          <p:nvPr/>
        </p:nvSpPr>
        <p:spPr>
          <a:xfrm>
            <a:off x="3645617" y="2312986"/>
            <a:ext cx="1537636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Camera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4" name="Google Shape;1784;p145"/>
          <p:cNvSpPr/>
          <p:nvPr/>
        </p:nvSpPr>
        <p:spPr>
          <a:xfrm>
            <a:off x="5260878" y="2312515"/>
            <a:ext cx="18339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Information </a:t>
            </a:r>
            <a:r>
              <a:rPr lang="en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Agent</a:t>
            </a:r>
            <a:endParaRPr lang="zh-TW" alt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5" name="Google Shape;1785;p145"/>
          <p:cNvSpPr/>
          <p:nvPr/>
        </p:nvSpPr>
        <p:spPr>
          <a:xfrm>
            <a:off x="1126679" y="2834879"/>
            <a:ext cx="199679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WebRTC lib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6" name="Google Shape;1786;p145"/>
          <p:cNvSpPr/>
          <p:nvPr/>
        </p:nvSpPr>
        <p:spPr>
          <a:xfrm>
            <a:off x="3178719" y="2839173"/>
            <a:ext cx="1029748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Storage (Cloud) </a:t>
            </a:r>
            <a:r>
              <a:rPr lang="zh-TW" alt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Agent</a:t>
            </a:r>
            <a:endParaRPr lang="zh-TW" alt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87" name="Google Shape;1787;p145"/>
          <p:cNvSpPr/>
          <p:nvPr/>
        </p:nvSpPr>
        <p:spPr>
          <a:xfrm>
            <a:off x="4284453" y="2843907"/>
            <a:ext cx="8988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Hot word detection</a:t>
            </a:r>
            <a:endParaRPr lang="en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88" name="Google Shape;1788;p145"/>
          <p:cNvSpPr/>
          <p:nvPr/>
        </p:nvSpPr>
        <p:spPr>
          <a:xfrm>
            <a:off x="5272427" y="2846313"/>
            <a:ext cx="887342" cy="388904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TTS Engine 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89" name="Google Shape;1789;p145"/>
          <p:cNvSpPr/>
          <p:nvPr/>
        </p:nvSpPr>
        <p:spPr>
          <a:xfrm>
            <a:off x="6236765" y="2850886"/>
            <a:ext cx="850812" cy="388904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STT Engine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0" name="Google Shape;1790;p145"/>
          <p:cNvSpPr/>
          <p:nvPr/>
        </p:nvSpPr>
        <p:spPr>
          <a:xfrm>
            <a:off x="2023325" y="3484162"/>
            <a:ext cx="1271400" cy="3864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AOSP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1" name="Google Shape;1791;p145"/>
          <p:cNvSpPr/>
          <p:nvPr/>
        </p:nvSpPr>
        <p:spPr>
          <a:xfrm>
            <a:off x="3349963" y="3480712"/>
            <a:ext cx="8550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Launcher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2" name="Google Shape;1792;p145"/>
          <p:cNvSpPr/>
          <p:nvPr/>
        </p:nvSpPr>
        <p:spPr>
          <a:xfrm>
            <a:off x="4260085" y="3480712"/>
            <a:ext cx="10728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Cloud Link</a:t>
            </a:r>
            <a:br>
              <a:rPr lang="en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Notification</a:t>
            </a:r>
            <a:endParaRPr lang="en" sz="10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3" name="Google Shape;1793;p145"/>
          <p:cNvSpPr/>
          <p:nvPr/>
        </p:nvSpPr>
        <p:spPr>
          <a:xfrm>
            <a:off x="5439689" y="3485962"/>
            <a:ext cx="1072800" cy="3828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Face detect &amp;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recognition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4" name="Google Shape;1794;p145"/>
          <p:cNvSpPr/>
          <p:nvPr/>
        </p:nvSpPr>
        <p:spPr>
          <a:xfrm>
            <a:off x="6589549" y="3480712"/>
            <a:ext cx="1072800" cy="393300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Rotation (PTZ) Control</a:t>
            </a:r>
            <a:endParaRPr lang="zh-TW" alt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795" name="Google Shape;1795;p145"/>
          <p:cNvSpPr/>
          <p:nvPr/>
        </p:nvSpPr>
        <p:spPr>
          <a:xfrm>
            <a:off x="2193244" y="4105616"/>
            <a:ext cx="684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Wi-Fi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6" name="Google Shape;1796;p145"/>
          <p:cNvSpPr/>
          <p:nvPr/>
        </p:nvSpPr>
        <p:spPr>
          <a:xfrm>
            <a:off x="4288408" y="4106203"/>
            <a:ext cx="871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USB3.2-A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USB3.2-C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7" name="Google Shape;1797;p145"/>
          <p:cNvSpPr/>
          <p:nvPr/>
        </p:nvSpPr>
        <p:spPr>
          <a:xfrm>
            <a:off x="5222497" y="4104659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5W speaker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8" name="Google Shape;1798;p145"/>
          <p:cNvSpPr/>
          <p:nvPr/>
        </p:nvSpPr>
        <p:spPr>
          <a:xfrm>
            <a:off x="6046250" y="4110134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F2.0</a:t>
            </a:r>
            <a:b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</a:br>
            <a:r>
              <a:rPr lang="en" sz="1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Camera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99" name="Google Shape;1799;p145"/>
          <p:cNvSpPr/>
          <p:nvPr/>
        </p:nvSpPr>
        <p:spPr>
          <a:xfrm>
            <a:off x="6866971" y="4112866"/>
            <a:ext cx="8214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Stereo Mic x4</a:t>
            </a:r>
            <a:endParaRPr sz="1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2" name="Google Shape;1774;p145">
            <a:extLst>
              <a:ext uri="{FF2B5EF4-FFF2-40B4-BE49-F238E27FC236}">
                <a16:creationId xmlns:a16="http://schemas.microsoft.com/office/drawing/2014/main" id="{EF122588-292D-4123-91F7-05D926147D16}"/>
              </a:ext>
            </a:extLst>
          </p:cNvPr>
          <p:cNvCxnSpPr/>
          <p:nvPr/>
        </p:nvCxnSpPr>
        <p:spPr>
          <a:xfrm>
            <a:off x="1128819" y="3973410"/>
            <a:ext cx="69474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75" name="Google Shape;1780;p145">
            <a:extLst>
              <a:ext uri="{FF2B5EF4-FFF2-40B4-BE49-F238E27FC236}">
                <a16:creationId xmlns:a16="http://schemas.microsoft.com/office/drawing/2014/main" id="{8765E4EE-40CD-4E07-AD16-5F825A37723E}"/>
              </a:ext>
            </a:extLst>
          </p:cNvPr>
          <p:cNvSpPr/>
          <p:nvPr/>
        </p:nvSpPr>
        <p:spPr>
          <a:xfrm>
            <a:off x="4061060" y="1220790"/>
            <a:ext cx="1462883" cy="3976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Dev or Integrate by QNAP 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76" name="Google Shape;1780;p145">
            <a:extLst>
              <a:ext uri="{FF2B5EF4-FFF2-40B4-BE49-F238E27FC236}">
                <a16:creationId xmlns:a16="http://schemas.microsoft.com/office/drawing/2014/main" id="{F280C0A4-0B96-448B-884E-151DEA691F2D}"/>
              </a:ext>
            </a:extLst>
          </p:cNvPr>
          <p:cNvSpPr/>
          <p:nvPr/>
        </p:nvSpPr>
        <p:spPr>
          <a:xfrm>
            <a:off x="5638765" y="1223189"/>
            <a:ext cx="1357376" cy="3933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Android Core feature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77" name="Google Shape;1780;p145">
            <a:extLst>
              <a:ext uri="{FF2B5EF4-FFF2-40B4-BE49-F238E27FC236}">
                <a16:creationId xmlns:a16="http://schemas.microsoft.com/office/drawing/2014/main" id="{FA1454E0-B56B-4F78-B814-71CF179F6AE5}"/>
              </a:ext>
            </a:extLst>
          </p:cNvPr>
          <p:cNvSpPr/>
          <p:nvPr/>
        </p:nvSpPr>
        <p:spPr>
          <a:xfrm>
            <a:off x="7110963" y="1220790"/>
            <a:ext cx="1357376" cy="3933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Hardware from IEI 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  <a:sym typeface="Impact"/>
              </a:rPr>
              <a:t>KoiBot Software Building Blocks</a:t>
            </a:r>
            <a:br>
              <a:rPr lang="en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400">
                <a:latin typeface="Arial"/>
                <a:ea typeface="微軟正黑體"/>
                <a:cs typeface="Arial"/>
                <a:sym typeface="Impact"/>
              </a:rPr>
              <a:t>(B2B System Integrator Mode)</a:t>
            </a:r>
            <a:endParaRPr lang="zh-TW" altLang="en-US" sz="2400">
              <a:latin typeface="Arial"/>
              <a:ea typeface="微軟正黑體"/>
              <a:cs typeface="Arial"/>
            </a:endParaRPr>
          </a:p>
        </p:txBody>
      </p:sp>
      <p:sp>
        <p:nvSpPr>
          <p:cNvPr id="1808" name="Google Shape;1808;p146"/>
          <p:cNvSpPr/>
          <p:nvPr/>
        </p:nvSpPr>
        <p:spPr>
          <a:xfrm>
            <a:off x="1142103" y="3793826"/>
            <a:ext cx="8352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Bluetooth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09" name="Google Shape;1809;p146"/>
          <p:cNvSpPr/>
          <p:nvPr/>
        </p:nvSpPr>
        <p:spPr>
          <a:xfrm>
            <a:off x="1135567" y="3174058"/>
            <a:ext cx="824700" cy="38542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OTA Update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810" name="Google Shape;1810;p146"/>
          <p:cNvCxnSpPr/>
          <p:nvPr/>
        </p:nvCxnSpPr>
        <p:spPr>
          <a:xfrm>
            <a:off x="1128821" y="3689877"/>
            <a:ext cx="66999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1813" name="Google Shape;1813;p146"/>
          <p:cNvCxnSpPr/>
          <p:nvPr/>
        </p:nvCxnSpPr>
        <p:spPr>
          <a:xfrm>
            <a:off x="1128819" y="3068618"/>
            <a:ext cx="6699900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1814" name="Google Shape;1814;p146"/>
          <p:cNvSpPr/>
          <p:nvPr/>
        </p:nvSpPr>
        <p:spPr>
          <a:xfrm>
            <a:off x="2036609" y="3171905"/>
            <a:ext cx="1271400" cy="38542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AOSP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5" name="Google Shape;1815;p146"/>
          <p:cNvSpPr/>
          <p:nvPr/>
        </p:nvSpPr>
        <p:spPr>
          <a:xfrm>
            <a:off x="3363247" y="3174076"/>
            <a:ext cx="855000" cy="39230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STT/TTS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Gateway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6" name="Google Shape;1816;p146"/>
          <p:cNvSpPr/>
          <p:nvPr/>
        </p:nvSpPr>
        <p:spPr>
          <a:xfrm>
            <a:off x="4273369" y="3178550"/>
            <a:ext cx="1072800" cy="39230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P2P Video 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SDK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17" name="Google Shape;1817;p146"/>
          <p:cNvSpPr/>
          <p:nvPr/>
        </p:nvSpPr>
        <p:spPr>
          <a:xfrm>
            <a:off x="5409012" y="3174304"/>
            <a:ext cx="1160722" cy="39062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Face Recognition SDK</a:t>
            </a:r>
            <a:endParaRPr lang="en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818" name="Google Shape;1818;p146"/>
          <p:cNvSpPr/>
          <p:nvPr/>
        </p:nvSpPr>
        <p:spPr>
          <a:xfrm>
            <a:off x="6602833" y="3184497"/>
            <a:ext cx="1072800" cy="392308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Rotation (PTZ) SDK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819" name="Google Shape;1819;p146"/>
          <p:cNvSpPr/>
          <p:nvPr/>
        </p:nvSpPr>
        <p:spPr>
          <a:xfrm>
            <a:off x="2206538" y="3793234"/>
            <a:ext cx="595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Wi-Fi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0" name="Google Shape;1820;p146"/>
          <p:cNvSpPr/>
          <p:nvPr/>
        </p:nvSpPr>
        <p:spPr>
          <a:xfrm>
            <a:off x="4307371" y="3793826"/>
            <a:ext cx="871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USB3.2-A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USB3.2-C 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1" name="Google Shape;1821;p146"/>
          <p:cNvSpPr/>
          <p:nvPr/>
        </p:nvSpPr>
        <p:spPr>
          <a:xfrm>
            <a:off x="5241460" y="3792282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5W speaker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2" name="Google Shape;1822;p146"/>
          <p:cNvSpPr/>
          <p:nvPr/>
        </p:nvSpPr>
        <p:spPr>
          <a:xfrm>
            <a:off x="6065213" y="3797757"/>
            <a:ext cx="7560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F2.0</a:t>
            </a:r>
            <a:b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</a:br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Camera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23" name="Google Shape;1823;p146"/>
          <p:cNvSpPr/>
          <p:nvPr/>
        </p:nvSpPr>
        <p:spPr>
          <a:xfrm>
            <a:off x="6885939" y="3800493"/>
            <a:ext cx="805800" cy="381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Stereo Mic x4</a:t>
            </a:r>
            <a:endParaRPr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827" name="Google Shape;1827;p146"/>
          <p:cNvGrpSpPr/>
          <p:nvPr/>
        </p:nvGrpSpPr>
        <p:grpSpPr>
          <a:xfrm>
            <a:off x="1128819" y="1797078"/>
            <a:ext cx="6546938" cy="533582"/>
            <a:chOff x="-1" y="-1"/>
            <a:chExt cx="648000" cy="1512300"/>
          </a:xfrm>
        </p:grpSpPr>
        <p:sp>
          <p:nvSpPr>
            <p:cNvPr id="1828" name="Google Shape;1828;p146"/>
            <p:cNvSpPr/>
            <p:nvPr/>
          </p:nvSpPr>
          <p:spPr>
            <a:xfrm>
              <a:off x="-1" y="-1"/>
              <a:ext cx="648000" cy="1512300"/>
            </a:xfrm>
            <a:prstGeom prst="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6" scaled="0"/>
            </a:gradFill>
            <a:ln>
              <a:noFill/>
            </a:ln>
            <a:effectLst/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/>
              <a:endParaRPr sz="10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9" name="Google Shape;1829;p146"/>
            <p:cNvSpPr txBox="1"/>
            <p:nvPr/>
          </p:nvSpPr>
          <p:spPr>
            <a:xfrm>
              <a:off x="-1" y="528365"/>
              <a:ext cx="648000" cy="455400"/>
            </a:xfrm>
            <a:prstGeom prst="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6" scaled="0"/>
            </a:gradFill>
            <a:ln>
              <a:noFill/>
            </a:ln>
            <a:effectLst/>
          </p:spPr>
          <p:txBody>
            <a:bodyPr spcFirstLastPara="1" wrap="square" lIns="34275" tIns="34275" rIns="34275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buNone/>
                <a:defRPr sz="100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r>
                <a:rPr lang="en" sz="2000">
                  <a:latin typeface="Arial"/>
                  <a:ea typeface="微軟正黑體"/>
                  <a:cs typeface="Arial"/>
                  <a:sym typeface="Calibri"/>
                </a:rPr>
                <a:t> 3rd party partner APPs</a:t>
              </a:r>
              <a:endParaRPr sz="2000">
                <a:latin typeface="Arial"/>
                <a:ea typeface="微軟正黑體"/>
                <a:cs typeface="Arial"/>
              </a:endParaRPr>
            </a:p>
          </p:txBody>
        </p:sp>
      </p:grpSp>
      <p:grpSp>
        <p:nvGrpSpPr>
          <p:cNvPr id="1830" name="Google Shape;1830;p146"/>
          <p:cNvGrpSpPr/>
          <p:nvPr/>
        </p:nvGrpSpPr>
        <p:grpSpPr>
          <a:xfrm>
            <a:off x="1128819" y="2412445"/>
            <a:ext cx="6546938" cy="533580"/>
            <a:chOff x="-1" y="-1"/>
            <a:chExt cx="648000" cy="1512300"/>
          </a:xfrm>
        </p:grpSpPr>
        <p:sp>
          <p:nvSpPr>
            <p:cNvPr id="1831" name="Google Shape;1831;p146"/>
            <p:cNvSpPr/>
            <p:nvPr/>
          </p:nvSpPr>
          <p:spPr>
            <a:xfrm>
              <a:off x="-1" y="-1"/>
              <a:ext cx="648000" cy="1512300"/>
            </a:xfrm>
            <a:prstGeom prst="rect">
              <a:avLst/>
            </a:prstGeom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6" scaled="0"/>
            </a:gradFill>
            <a:ln>
              <a:noFill/>
            </a:ln>
            <a:effectLst/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146"/>
            <p:cNvSpPr txBox="1"/>
            <p:nvPr/>
          </p:nvSpPr>
          <p:spPr>
            <a:xfrm>
              <a:off x="-1" y="237950"/>
              <a:ext cx="648000" cy="103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0" tIns="34250" rIns="34250" bIns="34250" anchor="ctr" anchorCtr="0">
              <a:noAutofit/>
            </a:bodyPr>
            <a:lstStyle/>
            <a:p>
              <a:pPr algn="ctr"/>
              <a:r>
                <a:rPr lang="en" sz="200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軟正黑體"/>
                  <a:sym typeface="Calibri"/>
                </a:rPr>
                <a:t> 3rd party launcher</a:t>
              </a:r>
              <a:endParaRPr sz="200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endParaRPr>
            </a:p>
          </p:txBody>
        </p:sp>
      </p:grpSp>
      <p:sp>
        <p:nvSpPr>
          <p:cNvPr id="64" name="Google Shape;1772;p145">
            <a:extLst>
              <a:ext uri="{FF2B5EF4-FFF2-40B4-BE49-F238E27FC236}">
                <a16:creationId xmlns:a16="http://schemas.microsoft.com/office/drawing/2014/main" id="{CA8E34D3-8B96-4516-9B35-E7AD224638B9}"/>
              </a:ext>
            </a:extLst>
          </p:cNvPr>
          <p:cNvSpPr txBox="1"/>
          <p:nvPr/>
        </p:nvSpPr>
        <p:spPr>
          <a:xfrm>
            <a:off x="7827490" y="3862886"/>
            <a:ext cx="1059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</a:rPr>
              <a:t>Hardware</a:t>
            </a:r>
            <a:endParaRPr lang="en" sz="1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Google Shape;1773;p145">
            <a:extLst>
              <a:ext uri="{FF2B5EF4-FFF2-40B4-BE49-F238E27FC236}">
                <a16:creationId xmlns:a16="http://schemas.microsoft.com/office/drawing/2014/main" id="{1A2CCB0D-A5EC-4375-A5F4-BA1EF37C3D6C}"/>
              </a:ext>
            </a:extLst>
          </p:cNvPr>
          <p:cNvSpPr txBox="1"/>
          <p:nvPr/>
        </p:nvSpPr>
        <p:spPr>
          <a:xfrm>
            <a:off x="7827490" y="3171485"/>
            <a:ext cx="901453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Autofit/>
          </a:bodyPr>
          <a:lstStyle/>
          <a:p>
            <a:r>
              <a:rPr lang="en" sz="1200" b="1">
                <a:solidFill>
                  <a:schemeClr val="tx1">
                    <a:lumMod val="75000"/>
                    <a:lumOff val="25000"/>
                  </a:schemeClr>
                </a:solidFill>
                <a:ea typeface="微軟正黑體"/>
                <a:sym typeface="Calibri"/>
              </a:rPr>
              <a:t>Android Framework </a:t>
            </a:r>
            <a:endParaRPr lang="en" sz="1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2D64E2-1CD5-4B17-B6F6-6258F2A324C8}"/>
              </a:ext>
            </a:extLst>
          </p:cNvPr>
          <p:cNvSpPr/>
          <p:nvPr/>
        </p:nvSpPr>
        <p:spPr>
          <a:xfrm>
            <a:off x="3913684" y="1165037"/>
            <a:ext cx="5230315" cy="504971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Google Shape;1780;p145">
            <a:extLst>
              <a:ext uri="{FF2B5EF4-FFF2-40B4-BE49-F238E27FC236}">
                <a16:creationId xmlns:a16="http://schemas.microsoft.com/office/drawing/2014/main" id="{00A9F030-49DA-424D-842F-FF4F80A9B703}"/>
              </a:ext>
            </a:extLst>
          </p:cNvPr>
          <p:cNvSpPr/>
          <p:nvPr/>
        </p:nvSpPr>
        <p:spPr>
          <a:xfrm>
            <a:off x="4061060" y="1220790"/>
            <a:ext cx="1462883" cy="3976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Dev or Integrate by QNAP 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2" name="Google Shape;1780;p145">
            <a:extLst>
              <a:ext uri="{FF2B5EF4-FFF2-40B4-BE49-F238E27FC236}">
                <a16:creationId xmlns:a16="http://schemas.microsoft.com/office/drawing/2014/main" id="{5CA4CAD8-B18A-4EE5-B595-987F7EC2CC2B}"/>
              </a:ext>
            </a:extLst>
          </p:cNvPr>
          <p:cNvSpPr/>
          <p:nvPr/>
        </p:nvSpPr>
        <p:spPr>
          <a:xfrm>
            <a:off x="5638765" y="1223189"/>
            <a:ext cx="1357376" cy="3933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75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Android Core feature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  <p:sp>
        <p:nvSpPr>
          <p:cNvPr id="13" name="Google Shape;1780;p145">
            <a:extLst>
              <a:ext uri="{FF2B5EF4-FFF2-40B4-BE49-F238E27FC236}">
                <a16:creationId xmlns:a16="http://schemas.microsoft.com/office/drawing/2014/main" id="{99D254B9-11CB-4A6F-9848-3085F884D2F0}"/>
              </a:ext>
            </a:extLst>
          </p:cNvPr>
          <p:cNvSpPr/>
          <p:nvPr/>
        </p:nvSpPr>
        <p:spPr>
          <a:xfrm>
            <a:off x="7110963" y="1220790"/>
            <a:ext cx="1357376" cy="3933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50000"/>
                </a:schemeClr>
              </a:gs>
            </a:gsLst>
            <a:lin ang="2700006" scaled="0"/>
          </a:gra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00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  <a:sym typeface="Calibri"/>
              </a:rPr>
              <a:t>Hardware from IEI </a:t>
            </a:r>
            <a:endParaRPr lang="zh-TW" altLang="en-US" sz="10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AAF86B11-E5E9-44A5-9C34-6E0C4FF1E1CC}"/>
              </a:ext>
            </a:extLst>
          </p:cNvPr>
          <p:cNvGrpSpPr/>
          <p:nvPr/>
        </p:nvGrpSpPr>
        <p:grpSpPr>
          <a:xfrm>
            <a:off x="4164417" y="1771924"/>
            <a:ext cx="4465677" cy="2077757"/>
            <a:chOff x="4316818" y="1854186"/>
            <a:chExt cx="4465677" cy="2077757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41F0025-F5F1-4165-8692-FB021A21C7BA}"/>
                </a:ext>
              </a:extLst>
            </p:cNvPr>
            <p:cNvSpPr/>
            <p:nvPr/>
          </p:nvSpPr>
          <p:spPr>
            <a:xfrm>
              <a:off x="4316818" y="2958570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FACFC5C9-8AF9-46BA-90AA-C2F86E3B6BCF}"/>
                </a:ext>
              </a:extLst>
            </p:cNvPr>
            <p:cNvSpPr/>
            <p:nvPr/>
          </p:nvSpPr>
          <p:spPr>
            <a:xfrm>
              <a:off x="4316818" y="2406378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1027EE38-17EC-4B3C-8D8C-1D9D886A6EAB}"/>
                </a:ext>
              </a:extLst>
            </p:cNvPr>
            <p:cNvSpPr/>
            <p:nvPr/>
          </p:nvSpPr>
          <p:spPr>
            <a:xfrm>
              <a:off x="4316818" y="1854186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FA42B445-D568-4C49-899B-406ED8F048EE}"/>
                </a:ext>
              </a:extLst>
            </p:cNvPr>
            <p:cNvSpPr/>
            <p:nvPr/>
          </p:nvSpPr>
          <p:spPr>
            <a:xfrm>
              <a:off x="4316818" y="3510761"/>
              <a:ext cx="4465677" cy="421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37" name="Google Shape;1837;p147"/>
          <p:cNvSpPr txBox="1">
            <a:spLocks noGrp="1"/>
          </p:cNvSpPr>
          <p:nvPr>
            <p:ph type="title"/>
          </p:nvPr>
        </p:nvSpPr>
        <p:spPr>
          <a:xfrm>
            <a:off x="4164417" y="1010338"/>
            <a:ext cx="4568794" cy="610175"/>
          </a:xfrm>
          <a:prstGeom prst="rect">
            <a:avLst/>
          </a:prstGeom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95250" algn="l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2100"/>
            </a:pPr>
            <a:r>
              <a:rPr lang="en-US" altLang="zh-TW" sz="3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 Key Applications</a:t>
            </a: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C4E6675-5FBE-4243-ACCA-3EC35B5AA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9808" y="1632545"/>
            <a:ext cx="4053909" cy="2864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400">
                <a:ea typeface="微軟正黑體"/>
              </a:rPr>
              <a:t>Smart Education</a:t>
            </a:r>
            <a:endParaRPr lang="zh-TW" altLang="en-US" sz="240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400">
                <a:ea typeface="微軟正黑體"/>
              </a:rPr>
              <a:t>Smart Healthcare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400">
                <a:ea typeface="微軟正黑體"/>
              </a:rPr>
              <a:t>Smart Video Conference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400">
                <a:ea typeface="微軟正黑體"/>
              </a:rPr>
              <a:t>Smart Reception</a:t>
            </a:r>
            <a:endParaRPr lang="zh-TW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</a:rPr>
              <a:t>Smart Education</a:t>
            </a:r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6" name="Google Shape;1846;p1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94" y="2875390"/>
            <a:ext cx="1143185" cy="119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CBD623-6B97-4490-9E46-669A074A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1751"/>
            <a:ext cx="3297116" cy="34405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/>
                <a:ea typeface="微軟正黑體"/>
                <a:cs typeface="Arial"/>
                <a:sym typeface="Arial"/>
              </a:rPr>
              <a:t>Remote assistance, smart coaching</a:t>
            </a:r>
            <a:r>
              <a:rPr lang="en-US" altLang="zh-TW" sz="1400">
                <a:latin typeface="Arial"/>
                <a:ea typeface="微軟正黑體"/>
                <a:cs typeface="Arial"/>
                <a:sym typeface="Arial"/>
              </a:rPr>
              <a:t>.</a:t>
            </a:r>
            <a:endParaRPr lang="zh-TW" altLang="en-US" sz="140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/>
                <a:ea typeface="微軟正黑體"/>
                <a:cs typeface="Arial"/>
                <a:sym typeface="Arial"/>
              </a:rPr>
              <a:t>Automatic turn to track child's position to increase interaction</a:t>
            </a:r>
            <a:r>
              <a:rPr lang="en-US" altLang="zh-TW" sz="1400">
                <a:latin typeface="Arial"/>
                <a:ea typeface="微軟正黑體"/>
                <a:cs typeface="Arial"/>
                <a:sym typeface="Arial"/>
              </a:rPr>
              <a:t>.</a:t>
            </a:r>
            <a:endParaRPr lang="en-US" altLang="zh-TW" sz="140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/>
                <a:ea typeface="微軟正黑體"/>
                <a:cs typeface="Arial"/>
              </a:rPr>
              <a:t>Attention level and statistics</a:t>
            </a:r>
            <a:endParaRPr lang="en-US" altLang="zh-TW" sz="140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zh-TW" altLang="en-US" sz="1400">
                <a:latin typeface="Arial"/>
                <a:ea typeface="微軟正黑體"/>
                <a:cs typeface="Arial"/>
                <a:sym typeface="Arial"/>
              </a:rPr>
              <a:t>Excellent performance to support </a:t>
            </a:r>
            <a:r>
              <a:rPr lang="en-US" altLang="zh-TW" sz="1400">
                <a:latin typeface="Arial"/>
                <a:ea typeface="微軟正黑體"/>
                <a:cs typeface="Arial"/>
                <a:sym typeface="Arial"/>
              </a:rPr>
              <a:t>Unity AR (augmented reality).</a:t>
            </a:r>
            <a:endParaRPr lang="zh-TW" altLang="en-US" sz="1400">
              <a:latin typeface="Arial"/>
              <a:ea typeface="微軟正黑體"/>
              <a:cs typeface="Arial"/>
            </a:endParaRPr>
          </a:p>
        </p:txBody>
      </p:sp>
      <p:pic>
        <p:nvPicPr>
          <p:cNvPr id="1847" name="Google Shape;1847;p1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879" y="3368397"/>
            <a:ext cx="1992655" cy="1398866"/>
          </a:xfrm>
          <a:prstGeom prst="roundRect">
            <a:avLst>
              <a:gd name="adj" fmla="val 6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48" name="Google Shape;1848;p14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092" y="1196064"/>
            <a:ext cx="4799213" cy="3579908"/>
          </a:xfrm>
          <a:prstGeom prst="roundRect">
            <a:avLst>
              <a:gd name="adj" fmla="val 27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99A20DA-9ECC-499F-8E3E-2D5C44578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92497"/>
              </p:ext>
            </p:extLst>
          </p:nvPr>
        </p:nvGraphicFramePr>
        <p:xfrm>
          <a:off x="6605337" y="100541"/>
          <a:ext cx="2281249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1138249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Remote Desktop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10" Monitor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Video Call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Microphone Array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Face Recognition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Stereo Speaker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Instant Translation</a:t>
                      </a:r>
                      <a:endParaRPr lang="zh-TW" altLang="en-US" sz="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Sound Positioning</a:t>
                      </a:r>
                      <a:endParaRPr lang="zh-TW" altLang="en-US" sz="8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</a:rPr>
              <a:t>Smart Healthcare I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endParaRPr lang="zh-TW" altLang="en">
              <a:latin typeface="Arial"/>
              <a:ea typeface="微軟正黑體"/>
              <a:cs typeface="Arial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E72A88F-3B47-48BF-B0DA-77D5A7137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355"/>
            <a:ext cx="3253154" cy="34449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Arial"/>
              </a:rPr>
              <a:t>Pill reminder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Health education video playback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Arial"/>
              </a:rPr>
              <a:t>Video diagnosis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Physiological Measurement.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Arial"/>
              </a:rPr>
              <a:t>Automatically start video/audio interaction when abnormal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Arial"/>
              </a:rPr>
              <a:t>Remote assistance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</p:txBody>
      </p:sp>
      <p:pic>
        <p:nvPicPr>
          <p:cNvPr id="2292" name="Google Shape;2292;p16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673" y="1224092"/>
            <a:ext cx="4683049" cy="3512277"/>
          </a:xfrm>
          <a:prstGeom prst="roundRect">
            <a:avLst>
              <a:gd name="adj" fmla="val 27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3E2F6408-5462-4CAC-A48A-FB0D929D0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78035"/>
              </p:ext>
            </p:extLst>
          </p:nvPr>
        </p:nvGraphicFramePr>
        <p:xfrm>
          <a:off x="6605337" y="100541"/>
          <a:ext cx="2281249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1138249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Remote Desktop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10" Monitor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Video Call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Microphone Array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Face Recognition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Stereo Speaker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Instant Translation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Sound Positioning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8" name="Google Shape;2298;p16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889" y="2639624"/>
            <a:ext cx="2131823" cy="2138788"/>
          </a:xfrm>
          <a:prstGeom prst="rect">
            <a:avLst/>
          </a:prstGeom>
          <a:noFill/>
          <a:ln>
            <a:noFill/>
          </a:ln>
        </p:spPr>
      </p:pic>
      <p:sp>
        <p:nvSpPr>
          <p:cNvPr id="2297" name="Google Shape;2297;p1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</a:rPr>
              <a:t>Smart Healthcare II 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C561ADD-BA15-4071-9EF0-FCEFB8EC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20" y="2639624"/>
            <a:ext cx="3111287" cy="2396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Physiological Measurement.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lvl="0" indent="-18224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Self-screening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Online video visit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Remote Diagnosis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</p:txBody>
      </p:sp>
      <p:pic>
        <p:nvPicPr>
          <p:cNvPr id="5" name="圖片 4" descr="一張含有 個人, 男人, 建築物, 室外 的圖片&#10;&#10;自動產生的描述">
            <a:extLst>
              <a:ext uri="{FF2B5EF4-FFF2-40B4-BE49-F238E27FC236}">
                <a16:creationId xmlns:a16="http://schemas.microsoft.com/office/drawing/2014/main" id="{C11B4D85-6311-4B38-AEC3-CF57DEAF24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25502" y="1224091"/>
            <a:ext cx="3512278" cy="3512278"/>
          </a:xfrm>
          <a:prstGeom prst="roundRect">
            <a:avLst>
              <a:gd name="adj" fmla="val 27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F0B8BC04-C3BD-4CE6-BC3F-46C72DF27708}"/>
              </a:ext>
            </a:extLst>
          </p:cNvPr>
          <p:cNvSpPr/>
          <p:nvPr/>
        </p:nvSpPr>
        <p:spPr>
          <a:xfrm>
            <a:off x="406220" y="1224091"/>
            <a:ext cx="181605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Google Shape;2082;p155">
            <a:extLst>
              <a:ext uri="{FF2B5EF4-FFF2-40B4-BE49-F238E27FC236}">
                <a16:creationId xmlns:a16="http://schemas.microsoft.com/office/drawing/2014/main" id="{8C199CC8-6153-4A8A-8E7C-9DC23E74B426}"/>
              </a:ext>
            </a:extLst>
          </p:cNvPr>
          <p:cNvSpPr/>
          <p:nvPr/>
        </p:nvSpPr>
        <p:spPr>
          <a:xfrm>
            <a:off x="406220" y="1326597"/>
            <a:ext cx="181605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General public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Yahei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9F4C798-117F-46EE-BD6E-DB25F4C398EC}"/>
              </a:ext>
            </a:extLst>
          </p:cNvPr>
          <p:cNvSpPr/>
          <p:nvPr/>
        </p:nvSpPr>
        <p:spPr>
          <a:xfrm>
            <a:off x="2320635" y="1224091"/>
            <a:ext cx="181605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Google Shape;2082;p155">
            <a:extLst>
              <a:ext uri="{FF2B5EF4-FFF2-40B4-BE49-F238E27FC236}">
                <a16:creationId xmlns:a16="http://schemas.microsoft.com/office/drawing/2014/main" id="{F880A3B4-DFA3-4F19-B9A7-406E6D11A019}"/>
              </a:ext>
            </a:extLst>
          </p:cNvPr>
          <p:cNvSpPr/>
          <p:nvPr/>
        </p:nvSpPr>
        <p:spPr>
          <a:xfrm>
            <a:off x="2320634" y="1326597"/>
            <a:ext cx="181605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Long-term Care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  <a:sym typeface="Microsoft Yahei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1EF6758-3909-420D-9FEA-701AB9630DDB}"/>
              </a:ext>
            </a:extLst>
          </p:cNvPr>
          <p:cNvSpPr/>
          <p:nvPr/>
        </p:nvSpPr>
        <p:spPr>
          <a:xfrm>
            <a:off x="1321502" y="1899891"/>
            <a:ext cx="181605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Google Shape;2082;p155">
            <a:extLst>
              <a:ext uri="{FF2B5EF4-FFF2-40B4-BE49-F238E27FC236}">
                <a16:creationId xmlns:a16="http://schemas.microsoft.com/office/drawing/2014/main" id="{B0E97658-55EF-42E4-900A-9E27D28EF605}"/>
              </a:ext>
            </a:extLst>
          </p:cNvPr>
          <p:cNvSpPr/>
          <p:nvPr/>
        </p:nvSpPr>
        <p:spPr>
          <a:xfrm>
            <a:off x="1321502" y="2002397"/>
            <a:ext cx="181605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Telehomecare</a:t>
            </a:r>
            <a:endParaRPr lang="zh-TW" altLang="en-US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軟正黑體"/>
              <a:sym typeface="Microsoft Yahei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753ECBA0-2D80-4C18-BBD2-7A2BDA5BAD1F}"/>
              </a:ext>
            </a:extLst>
          </p:cNvPr>
          <p:cNvSpPr/>
          <p:nvPr/>
        </p:nvSpPr>
        <p:spPr>
          <a:xfrm>
            <a:off x="3228661" y="1899891"/>
            <a:ext cx="1816051" cy="671859"/>
          </a:xfrm>
          <a:prstGeom prst="roundRect">
            <a:avLst>
              <a:gd name="adj" fmla="val 16978"/>
            </a:avLst>
          </a:prstGeom>
          <a:gradFill>
            <a:gsLst>
              <a:gs pos="100000">
                <a:srgbClr val="0AC5D3">
                  <a:alpha val="0"/>
                </a:srgbClr>
              </a:gs>
              <a:gs pos="10000">
                <a:srgbClr val="0AC5D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Google Shape;2082;p155">
            <a:extLst>
              <a:ext uri="{FF2B5EF4-FFF2-40B4-BE49-F238E27FC236}">
                <a16:creationId xmlns:a16="http://schemas.microsoft.com/office/drawing/2014/main" id="{8253EEBD-162F-4FD8-A6F5-BF8107221648}"/>
              </a:ext>
            </a:extLst>
          </p:cNvPr>
          <p:cNvSpPr/>
          <p:nvPr/>
        </p:nvSpPr>
        <p:spPr>
          <a:xfrm>
            <a:off x="3228660" y="2002397"/>
            <a:ext cx="181605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>
              <a:buClr>
                <a:srgbClr val="262626"/>
              </a:buClr>
              <a:buSzPts val="1800"/>
            </a:pPr>
            <a:r>
              <a: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/>
              </a:rPr>
              <a:t>Community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030E8F5-8995-443D-ABE1-985DBFAC2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217177"/>
              </p:ext>
            </p:extLst>
          </p:nvPr>
        </p:nvGraphicFramePr>
        <p:xfrm>
          <a:off x="6605337" y="100541"/>
          <a:ext cx="2281249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1138249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Remote Desktop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10" Monitor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Video Call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Microphone Array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Face Recognition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Stereo Speaker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Instant Translation</a:t>
                      </a:r>
                      <a:endParaRPr lang="zh-TW" altLang="en-US" sz="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Sound Positioning</a:t>
                      </a:r>
                      <a:endParaRPr lang="zh-TW" altLang="en-US" sz="8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49"/>
          <p:cNvSpPr txBox="1">
            <a:spLocks noGrp="1"/>
          </p:cNvSpPr>
          <p:nvPr>
            <p:ph type="title"/>
          </p:nvPr>
        </p:nvSpPr>
        <p:spPr>
          <a:xfrm>
            <a:off x="3814012" y="1946829"/>
            <a:ext cx="4944977" cy="216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9525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2100"/>
            </a:pPr>
            <a:r>
              <a:rPr lang="en-US" altLang="zh-TW" sz="34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AI Remote Healthcare &amp; Quarantine Ward Solution</a:t>
            </a:r>
            <a:endParaRPr lang="zh-TW" altLang="en-US" sz="3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EF4501-4552-4523-B212-A389B079F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608" y="1114698"/>
            <a:ext cx="1887723" cy="8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2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80E3E6A-BFE4-4ACA-AE16-8D55226DCDE5}"/>
              </a:ext>
            </a:extLst>
          </p:cNvPr>
          <p:cNvSpPr/>
          <p:nvPr/>
        </p:nvSpPr>
        <p:spPr>
          <a:xfrm>
            <a:off x="2377441" y="0"/>
            <a:ext cx="6766560" cy="5143500"/>
          </a:xfrm>
          <a:custGeom>
            <a:avLst/>
            <a:gdLst>
              <a:gd name="connsiteX0" fmla="*/ 0 w 6409509"/>
              <a:gd name="connsiteY0" fmla="*/ 0 h 5143500"/>
              <a:gd name="connsiteX1" fmla="*/ 6409509 w 6409509"/>
              <a:gd name="connsiteY1" fmla="*/ 0 h 5143500"/>
              <a:gd name="connsiteX2" fmla="*/ 6409509 w 6409509"/>
              <a:gd name="connsiteY2" fmla="*/ 5143500 h 5143500"/>
              <a:gd name="connsiteX3" fmla="*/ 0 w 6409509"/>
              <a:gd name="connsiteY3" fmla="*/ 5143500 h 5143500"/>
              <a:gd name="connsiteX4" fmla="*/ 0 w 6409509"/>
              <a:gd name="connsiteY4" fmla="*/ 0 h 5143500"/>
              <a:gd name="connsiteX0" fmla="*/ 2177143 w 6409509"/>
              <a:gd name="connsiteY0" fmla="*/ 0 h 5143500"/>
              <a:gd name="connsiteX1" fmla="*/ 6409509 w 6409509"/>
              <a:gd name="connsiteY1" fmla="*/ 0 h 5143500"/>
              <a:gd name="connsiteX2" fmla="*/ 6409509 w 6409509"/>
              <a:gd name="connsiteY2" fmla="*/ 5143500 h 5143500"/>
              <a:gd name="connsiteX3" fmla="*/ 0 w 6409509"/>
              <a:gd name="connsiteY3" fmla="*/ 5143500 h 5143500"/>
              <a:gd name="connsiteX4" fmla="*/ 2177143 w 6409509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9509" h="5143500">
                <a:moveTo>
                  <a:pt x="2177143" y="0"/>
                </a:moveTo>
                <a:lnTo>
                  <a:pt x="6409509" y="0"/>
                </a:lnTo>
                <a:lnTo>
                  <a:pt x="6409509" y="5143500"/>
                </a:lnTo>
                <a:lnTo>
                  <a:pt x="0" y="5143500"/>
                </a:lnTo>
                <a:lnTo>
                  <a:pt x="2177143" y="0"/>
                </a:lnTo>
                <a:close/>
              </a:path>
            </a:pathLst>
          </a:custGeom>
          <a:gradFill>
            <a:gsLst>
              <a:gs pos="90000">
                <a:srgbClr val="0AC5D3"/>
              </a:gs>
              <a:gs pos="100000">
                <a:srgbClr val="00B0F0"/>
              </a:gs>
              <a:gs pos="20000">
                <a:srgbClr val="0AC5D3">
                  <a:alpha val="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光, 黑暗, 監視器, 坐 的圖片&#10;&#10;自動產生的描述">
            <a:extLst>
              <a:ext uri="{FF2B5EF4-FFF2-40B4-BE49-F238E27FC236}">
                <a16:creationId xmlns:a16="http://schemas.microsoft.com/office/drawing/2014/main" id="{99384A00-7ED5-4977-9471-3B089536D7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790" y="2665819"/>
            <a:ext cx="5648209" cy="24776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D6E9DC2-4C6C-44A7-981D-8683AE6C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519" y="1589484"/>
            <a:ext cx="5648210" cy="606074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zh-TW" altLang="en-US" sz="4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Alan Tso</a:t>
            </a:r>
            <a:endParaRPr lang="en-US" altLang="zh-TW" sz="4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57D3D4-9EC0-4FE3-A9B6-7AE9144C5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349" y="2115048"/>
            <a:ext cx="4689807" cy="9134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246"/>
              <a:buNone/>
            </a:pPr>
            <a:r>
              <a:rPr lang="en" altLang="zh-TW" sz="2500" b="1">
                <a:latin typeface="Arial"/>
                <a:ea typeface="微軟正黑體"/>
                <a:cs typeface="Arial"/>
                <a:sym typeface="Arial"/>
              </a:rPr>
              <a:t>JAG Technology Chairman</a:t>
            </a:r>
            <a:endParaRPr lang="en" altLang="zh-TW" sz="2500" b="1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7">
            <a:extLst>
              <a:ext uri="{FF2B5EF4-FFF2-40B4-BE49-F238E27FC236}">
                <a16:creationId xmlns:a16="http://schemas.microsoft.com/office/drawing/2014/main" id="{42F14F0C-2EBD-4903-A084-708EF45024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1" y="437197"/>
            <a:ext cx="2651739" cy="350029"/>
          </a:xfrm>
          <a:prstGeom prst="rect">
            <a:avLst/>
          </a:prstGeom>
        </p:spPr>
      </p:pic>
      <p:pic>
        <p:nvPicPr>
          <p:cNvPr id="10" name="圖片 9" descr="一張含有 個人, 男人, 套裝, 直立的 的圖片&#10;&#10;自動產生的描述">
            <a:extLst>
              <a:ext uri="{FF2B5EF4-FFF2-40B4-BE49-F238E27FC236}">
                <a16:creationId xmlns:a16="http://schemas.microsoft.com/office/drawing/2014/main" id="{22F35436-FAD1-43F6-8953-E1E2C620F1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6122" y="940522"/>
            <a:ext cx="3670198" cy="35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9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D7CB8FA-B2DD-418E-8905-1AF70CDB0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929" y="1315084"/>
            <a:ext cx="3827721" cy="3828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TW" altLang="en-US">
                <a:latin typeface="Arial"/>
                <a:ea typeface="微軟正黑體"/>
                <a:cs typeface="Arial"/>
              </a:rPr>
              <a:t>Smart Robot Autonomy 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err="1">
                <a:latin typeface="Arial"/>
                <a:ea typeface="微軟正黑體"/>
                <a:cs typeface="Arial"/>
              </a:rPr>
              <a:t>KoiBot</a:t>
            </a:r>
            <a:r>
              <a:rPr lang="en-US" altLang="zh-TW">
                <a:latin typeface="Arial"/>
                <a:ea typeface="微軟正黑體"/>
                <a:cs typeface="Arial"/>
              </a:rPr>
              <a:t> Key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Features</a:t>
            </a:r>
            <a:b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000">
                <a:latin typeface="Arial"/>
                <a:ea typeface="微軟正黑體"/>
                <a:cs typeface="Arial"/>
              </a:rPr>
              <a:t>HW features</a:t>
            </a:r>
            <a:b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000">
                <a:latin typeface="Arial"/>
                <a:ea typeface="微軟正黑體"/>
                <a:cs typeface="Arial"/>
              </a:rPr>
              <a:t>SW features</a:t>
            </a:r>
            <a:endParaRPr lang="en-US" altLang="zh-TW">
              <a:latin typeface="Arial"/>
              <a:ea typeface="微軟正黑體"/>
              <a:cs typeface="Arial"/>
            </a:endParaRPr>
          </a:p>
          <a:p>
            <a:pPr marL="269875" indent="-269875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TW" sz="2000" err="1">
                <a:latin typeface="Arial"/>
                <a:ea typeface="微軟正黑體"/>
                <a:cs typeface="Arial"/>
              </a:rPr>
              <a:t>KoiBot</a:t>
            </a:r>
            <a:r>
              <a:rPr lang="en-US" altLang="zh-TW">
                <a:latin typeface="Arial"/>
                <a:ea typeface="微軟正黑體"/>
                <a:cs typeface="Arial"/>
              </a:rPr>
              <a:t> Key Applications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174625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/>
                <a:ea typeface="微軟正黑體"/>
                <a:cs typeface="Arial"/>
              </a:rPr>
              <a:t>Smart Eduction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174625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/>
                <a:ea typeface="微軟正黑體"/>
                <a:cs typeface="Arial"/>
              </a:rPr>
              <a:t>Smart Healthcare</a:t>
            </a:r>
            <a:endParaRPr lang="en-US" altLang="zh-TW" sz="1400">
              <a:latin typeface="Arial"/>
              <a:ea typeface="微軟正黑體"/>
              <a:cs typeface="Arial"/>
            </a:endParaRPr>
          </a:p>
          <a:p>
            <a:pPr marL="901700" lvl="1" indent="-454025">
              <a:lnSpc>
                <a:spcPct val="110000"/>
              </a:lnSpc>
              <a:spcBef>
                <a:spcPts val="0"/>
              </a:spcBef>
            </a:pPr>
            <a:r>
              <a:rPr lang="zh-TW" altLang="en-US" sz="1400" b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JAG Technology solution</a:t>
            </a:r>
          </a:p>
          <a:p>
            <a:pPr marL="444500" indent="-174625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/>
                <a:ea typeface="微軟正黑體"/>
                <a:cs typeface="Arial"/>
              </a:rPr>
              <a:t>Smart Video Conference</a:t>
            </a:r>
            <a:endParaRPr lang="en-US" altLang="zh-TW" sz="1400">
              <a:latin typeface="Arial"/>
              <a:ea typeface="微軟正黑體"/>
              <a:cs typeface="Arial"/>
            </a:endParaRPr>
          </a:p>
          <a:p>
            <a:pPr marL="444500" indent="-174625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latin typeface="Arial"/>
                <a:ea typeface="微軟正黑體"/>
                <a:cs typeface="Arial"/>
              </a:rPr>
              <a:t>Smart Reception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A63B7FB8-4C3D-4605-BF96-CBBA57D5E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0"/>
            <a:ext cx="9133608" cy="513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73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DBE5E02-03AE-4BD5-BE3B-647C1B0AA7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-1"/>
            <a:ext cx="9133609" cy="51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5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相片, 男人, 尋找, 握住 的圖片&#10;&#10;自動產生的描述">
            <a:extLst>
              <a:ext uri="{FF2B5EF4-FFF2-40B4-BE49-F238E27FC236}">
                <a16:creationId xmlns:a16="http://schemas.microsoft.com/office/drawing/2014/main" id="{FA2B7D47-3A6C-4E84-84C3-EC5FB66314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31405" cy="51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, 鳥 的圖片&#10;&#10;自動產生的描述">
            <a:extLst>
              <a:ext uri="{FF2B5EF4-FFF2-40B4-BE49-F238E27FC236}">
                <a16:creationId xmlns:a16="http://schemas.microsoft.com/office/drawing/2014/main" id="{19CA96F6-9786-44AF-88A0-5B70779205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868"/>
            <a:ext cx="9211233" cy="51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5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418A51D7-5CBE-4156-A9F3-D890FF1DC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7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2ABDAB45-EE58-4A76-85AC-F2D498B4D2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" y="-4569"/>
            <a:ext cx="9140536" cy="51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4A2BBB3B-810A-4C47-A0F8-077925CCC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" y="0"/>
            <a:ext cx="9141234" cy="51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38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, 手機, 時鐘 的圖片&#10;&#10;自動產生的描述">
            <a:extLst>
              <a:ext uri="{FF2B5EF4-FFF2-40B4-BE49-F238E27FC236}">
                <a16:creationId xmlns:a16="http://schemas.microsoft.com/office/drawing/2014/main" id="{C877BDAC-4C25-4A2D-9D88-00B23AE3F6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79"/>
            <a:ext cx="9156700" cy="51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49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, 相片, 電腦, 差異 的圖片&#10;&#10;自動產生的描述">
            <a:extLst>
              <a:ext uri="{FF2B5EF4-FFF2-40B4-BE49-F238E27FC236}">
                <a16:creationId xmlns:a16="http://schemas.microsoft.com/office/drawing/2014/main" id="{71DB422F-F80A-4029-991A-777AE120E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4"/>
            <a:ext cx="9135918" cy="51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4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2BC8342-B356-4355-B496-B3965ECDB4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-2761"/>
            <a:ext cx="9139381" cy="51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5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FE6ADC-7C46-44BD-A86A-7EDED693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TW" i="0" u="none" strike="noStrike" cap="none" err="1">
                <a:latin typeface="Arial"/>
                <a:ea typeface="微軟正黑體"/>
                <a:cs typeface="Arial"/>
                <a:sym typeface="Oswald"/>
              </a:rPr>
              <a:t>KoiBot</a:t>
            </a:r>
            <a:r>
              <a:rPr lang="en-US" altLang="zh-TW" i="0" u="none" strike="noStrike" cap="none">
                <a:latin typeface="Arial"/>
                <a:ea typeface="微軟正黑體"/>
                <a:cs typeface="Arial"/>
                <a:sym typeface="Oswald"/>
              </a:rPr>
              <a:t> – </a:t>
            </a:r>
            <a:r>
              <a:rPr lang="en-US" altLang="zh-TW">
                <a:latin typeface="Arial"/>
                <a:ea typeface="微軟正黑體"/>
                <a:cs typeface="Arial"/>
                <a:sym typeface="Microsoft JhengHei"/>
              </a:rPr>
              <a:t>4 Key Elements</a:t>
            </a:r>
            <a:br>
              <a:rPr lang="en-US" altLang="zh-TW">
                <a:latin typeface="Arial"/>
                <a:ea typeface="微軟正黑體"/>
                <a:cs typeface="Arial"/>
                <a:sym typeface="Microsoft JhengHei"/>
              </a:rPr>
            </a:br>
            <a:r>
              <a:rPr lang="en-US" altLang="zh-TW">
                <a:latin typeface="Arial"/>
                <a:ea typeface="微軟正黑體"/>
                <a:cs typeface="Arial"/>
                <a:sym typeface="Microsoft JhengHei"/>
              </a:rPr>
              <a:t>for Smart Robot's Autonomy</a:t>
            </a:r>
            <a:r>
              <a:rPr lang="zh-TW" altLang="en-US">
                <a:latin typeface="Arial"/>
                <a:ea typeface="微軟正黑體"/>
                <a:cs typeface="Arial"/>
                <a:sym typeface="Oswald"/>
              </a:rPr>
              <a:t> </a:t>
            </a:r>
            <a:endParaRPr lang="zh-TW" altLang="en-US" sz="800" i="0" u="none" strike="noStrike" cap="none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B6DFFAC-AC9D-4DC9-9011-036240EDC733}"/>
              </a:ext>
            </a:extLst>
          </p:cNvPr>
          <p:cNvSpPr/>
          <p:nvPr/>
        </p:nvSpPr>
        <p:spPr>
          <a:xfrm>
            <a:off x="436838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Google Shape;1552;p137">
            <a:extLst>
              <a:ext uri="{FF2B5EF4-FFF2-40B4-BE49-F238E27FC236}">
                <a16:creationId xmlns:a16="http://schemas.microsoft.com/office/drawing/2014/main" id="{B28C368E-EF30-4D2D-A6BD-CFB983AC3391}"/>
              </a:ext>
            </a:extLst>
          </p:cNvPr>
          <p:cNvSpPr txBox="1"/>
          <p:nvPr/>
        </p:nvSpPr>
        <p:spPr>
          <a:xfrm>
            <a:off x="496391" y="3034184"/>
            <a:ext cx="1872801" cy="606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"/>
              </a:rPr>
              <a:t>Face Detection 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"/>
              </a:rPr>
              <a:t>Recognition</a:t>
            </a:r>
            <a:endParaRPr lang="zh-TW" altLang="en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9F8B319B-0D94-44EC-B17F-A5B6E73A276D}"/>
              </a:ext>
            </a:extLst>
          </p:cNvPr>
          <p:cNvSpPr/>
          <p:nvPr/>
        </p:nvSpPr>
        <p:spPr>
          <a:xfrm>
            <a:off x="2548079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4A71C3D8-4A12-4ACE-B5CA-1250DA3D1461}"/>
              </a:ext>
            </a:extLst>
          </p:cNvPr>
          <p:cNvSpPr/>
          <p:nvPr/>
        </p:nvSpPr>
        <p:spPr>
          <a:xfrm>
            <a:off x="4659320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C174BBCD-AD50-436B-941C-1E3AB92E542B}"/>
              </a:ext>
            </a:extLst>
          </p:cNvPr>
          <p:cNvSpPr/>
          <p:nvPr/>
        </p:nvSpPr>
        <p:spPr>
          <a:xfrm>
            <a:off x="6770562" y="1933651"/>
            <a:ext cx="1936600" cy="193660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Google Shape;1552;p137">
            <a:extLst>
              <a:ext uri="{FF2B5EF4-FFF2-40B4-BE49-F238E27FC236}">
                <a16:creationId xmlns:a16="http://schemas.microsoft.com/office/drawing/2014/main" id="{B6B68B4D-E934-411A-8EAC-BE0B19FE327D}"/>
              </a:ext>
            </a:extLst>
          </p:cNvPr>
          <p:cNvSpPr txBox="1"/>
          <p:nvPr/>
        </p:nvSpPr>
        <p:spPr>
          <a:xfrm>
            <a:off x="2746204" y="3166674"/>
            <a:ext cx="1559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"/>
              </a:rPr>
              <a:t>Voice Service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Google Shape;1552;p137">
            <a:extLst>
              <a:ext uri="{FF2B5EF4-FFF2-40B4-BE49-F238E27FC236}">
                <a16:creationId xmlns:a16="http://schemas.microsoft.com/office/drawing/2014/main" id="{EC379C0B-B447-45FB-A2F1-256747D3DE44}"/>
              </a:ext>
            </a:extLst>
          </p:cNvPr>
          <p:cNvSpPr txBox="1"/>
          <p:nvPr/>
        </p:nvSpPr>
        <p:spPr>
          <a:xfrm>
            <a:off x="4857445" y="3166674"/>
            <a:ext cx="1559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"/>
              </a:rPr>
              <a:t>Action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4" name="Google Shape;1552;p137">
            <a:extLst>
              <a:ext uri="{FF2B5EF4-FFF2-40B4-BE49-F238E27FC236}">
                <a16:creationId xmlns:a16="http://schemas.microsoft.com/office/drawing/2014/main" id="{38AA86BC-EC56-4A67-977A-14A8D03325E1}"/>
              </a:ext>
            </a:extLst>
          </p:cNvPr>
          <p:cNvSpPr txBox="1"/>
          <p:nvPr/>
        </p:nvSpPr>
        <p:spPr>
          <a:xfrm>
            <a:off x="6849471" y="3166674"/>
            <a:ext cx="1780625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alibri"/>
              </a:rPr>
              <a:t>Video Calls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5" name="Google Shape;1550;p137">
            <a:extLst>
              <a:ext uri="{FF2B5EF4-FFF2-40B4-BE49-F238E27FC236}">
                <a16:creationId xmlns:a16="http://schemas.microsoft.com/office/drawing/2014/main" id="{D23C721B-DBB3-4BCA-935E-41990E872562}"/>
              </a:ext>
            </a:extLst>
          </p:cNvPr>
          <p:cNvSpPr txBox="1"/>
          <p:nvPr/>
        </p:nvSpPr>
        <p:spPr>
          <a:xfrm>
            <a:off x="0" y="1199541"/>
            <a:ext cx="91440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Lato"/>
              </a:rPr>
              <a:t>Robot's Autonomy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Lato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D91707AB-2681-41D2-850D-AA8DD319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054" y="2248584"/>
            <a:ext cx="828167" cy="78533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8BED1245-87A1-4B60-A510-7BF7A0B2F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6647" y="2248583"/>
            <a:ext cx="1099464" cy="78533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7A496736-4D7B-4C6E-921A-7A77BE316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5808" y="2204831"/>
            <a:ext cx="763624" cy="97655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4F6FFE00-E83F-47C1-ADAF-154B68DAD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49900" y="2248583"/>
            <a:ext cx="977924" cy="78817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EF457785-A63A-470D-B0E0-C22FA09E1A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4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1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>
                <a:latin typeface="微軟正黑體"/>
                <a:ea typeface="微軟正黑體"/>
                <a:cs typeface="Arial" panose="020B0604020202020204" pitchFamily="34" charset="0"/>
              </a:rPr>
              <a:t> </a:t>
            </a:r>
            <a:r>
              <a:rPr lang="en">
                <a:latin typeface="Arial"/>
                <a:ea typeface="微軟正黑體"/>
                <a:cs typeface="Arial"/>
              </a:rPr>
              <a:t>Smart Video Conference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713DB68-5F57-4656-B06F-62E562132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355"/>
            <a:ext cx="4937953" cy="34449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Small meeting room 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/ Huddle room.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Compatible with</a:t>
            </a:r>
            <a:r>
              <a:rPr lang="zh-TW" altLang="en-US" sz="1400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Avaya / Poly / </a:t>
            </a:r>
            <a:r>
              <a:rPr lang="en-US" altLang="zh-TW" sz="1400" dirty="0" err="1">
                <a:latin typeface="Arial"/>
                <a:ea typeface="微軟正黑體"/>
                <a:cs typeface="Arial"/>
              </a:rPr>
              <a:t>KoiMeeter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 SIP Call.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Automatically turn to track the speaker's face / sound source, and capture the speaker's image.</a:t>
            </a: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en-US" altLang="en-US" sz="1400" dirty="0">
                <a:latin typeface="Arial"/>
                <a:ea typeface="微軟正黑體"/>
                <a:cs typeface="Arial"/>
                <a:sym typeface="Open Sans"/>
              </a:rPr>
              <a:t>S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Open Sans"/>
              </a:rPr>
              <a:t>ensitive microphone array and high-quality stereo speakers make distant communication easier.</a:t>
            </a:r>
            <a:endParaRPr lang="en-US" altLang="zh-TW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Instant translation breaks language barriers.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</p:txBody>
      </p:sp>
      <p:pic>
        <p:nvPicPr>
          <p:cNvPr id="2309" name="Google Shape;2309;p1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547" y="3201160"/>
            <a:ext cx="3107057" cy="1582372"/>
          </a:xfrm>
          <a:prstGeom prst="roundRect">
            <a:avLst>
              <a:gd name="adj" fmla="val 51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FA0B3E52-8D39-4C8F-A4AB-4A1A9937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53571"/>
              </p:ext>
            </p:extLst>
          </p:nvPr>
        </p:nvGraphicFramePr>
        <p:xfrm>
          <a:off x="6605337" y="99488"/>
          <a:ext cx="2281249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1139760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1141489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Remote Desktop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10" Monitor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Video Call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Microphone Array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Face Recognition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Stereo Speaker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Instant Translation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Sound Positioning</a:t>
                      </a:r>
                      <a:endParaRPr lang="zh-TW" altLang="en-US"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  <p:pic>
        <p:nvPicPr>
          <p:cNvPr id="5" name="圖片 4" descr="一張含有 個人, 室內, 人, 桌 的圖片&#10;&#10;自動產生的描述">
            <a:extLst>
              <a:ext uri="{FF2B5EF4-FFF2-40B4-BE49-F238E27FC236}">
                <a16:creationId xmlns:a16="http://schemas.microsoft.com/office/drawing/2014/main" id="{72F65EDB-2968-422D-A4BA-50EB2BBC7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81835" y="1206958"/>
            <a:ext cx="3032056" cy="3576574"/>
          </a:xfrm>
          <a:prstGeom prst="roundRect">
            <a:avLst>
              <a:gd name="adj" fmla="val 354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Google Shape;2316;p1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Reception</a:t>
            </a:r>
            <a:b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Shopping Mall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D72AB53-354F-4F3A-9FBA-A0F6C6427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Greeting customers automatically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Answer customers' inquiries.</a:t>
            </a:r>
            <a:endParaRPr lang="zh-TW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</a:rPr>
              <a:t>AI instant translation.</a:t>
            </a:r>
            <a:endParaRPr lang="zh-TW" altLang="en-US" sz="1400" dirty="0"/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Intelligent Digital Signage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  <a:endParaRPr lang="en-US" altLang="zh-TW" sz="1400" dirty="0"/>
          </a:p>
        </p:txBody>
      </p:sp>
      <p:pic>
        <p:nvPicPr>
          <p:cNvPr id="4" name="圖片 3" descr="一張含有 冰箱, 電腦 的圖片&#10;&#10;自動產生的描述">
            <a:extLst>
              <a:ext uri="{FF2B5EF4-FFF2-40B4-BE49-F238E27FC236}">
                <a16:creationId xmlns:a16="http://schemas.microsoft.com/office/drawing/2014/main" id="{F840AC73-3D13-4F47-9F60-808D3597CF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202" y="2067862"/>
            <a:ext cx="3864382" cy="2463671"/>
          </a:xfrm>
          <a:prstGeom prst="rect">
            <a:avLst/>
          </a:prstGeom>
        </p:spPr>
      </p:pic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F63E14EB-2082-4714-9403-3916E3723283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7224542" y="1553245"/>
            <a:ext cx="107318" cy="626504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接點: 肘形 39">
            <a:extLst>
              <a:ext uri="{FF2B5EF4-FFF2-40B4-BE49-F238E27FC236}">
                <a16:creationId xmlns:a16="http://schemas.microsoft.com/office/drawing/2014/main" id="{0D91CF96-2110-4608-9F7C-7FFE55B2E689}"/>
              </a:ext>
            </a:extLst>
          </p:cNvPr>
          <p:cNvCxnSpPr>
            <a:cxnSpLocks/>
            <a:stCxn id="41" idx="2"/>
          </p:cNvCxnSpPr>
          <p:nvPr/>
        </p:nvCxnSpPr>
        <p:spPr>
          <a:xfrm rot="16200000" flipH="1">
            <a:off x="5860949" y="2030636"/>
            <a:ext cx="912718" cy="362748"/>
          </a:xfrm>
          <a:prstGeom prst="bentConnector3">
            <a:avLst>
              <a:gd name="adj1" fmla="val 18363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1363A8C4-1CA6-428A-BF6E-17460C39CE67}"/>
              </a:ext>
            </a:extLst>
          </p:cNvPr>
          <p:cNvCxnSpPr>
            <a:cxnSpLocks/>
            <a:stCxn id="52" idx="0"/>
            <a:endCxn id="4" idx="1"/>
          </p:cNvCxnSpPr>
          <p:nvPr/>
        </p:nvCxnSpPr>
        <p:spPr>
          <a:xfrm rot="5400000" flipH="1" flipV="1">
            <a:off x="3002569" y="3039958"/>
            <a:ext cx="398892" cy="918373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DFB10198-C4F3-49A2-A3D2-0D14F25D8A7B}"/>
              </a:ext>
            </a:extLst>
          </p:cNvPr>
          <p:cNvCxnSpPr>
            <a:cxnSpLocks/>
            <a:stCxn id="49" idx="2"/>
          </p:cNvCxnSpPr>
          <p:nvPr/>
        </p:nvCxnSpPr>
        <p:spPr>
          <a:xfrm rot="16200000" flipH="1">
            <a:off x="4051987" y="1900855"/>
            <a:ext cx="412950" cy="102292"/>
          </a:xfrm>
          <a:prstGeom prst="bentConnector3">
            <a:avLst>
              <a:gd name="adj1" fmla="val 50000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B730BBBD-479D-464D-9D31-E46761877128}"/>
              </a:ext>
            </a:extLst>
          </p:cNvPr>
          <p:cNvCxnSpPr>
            <a:cxnSpLocks/>
            <a:stCxn id="55" idx="2"/>
          </p:cNvCxnSpPr>
          <p:nvPr/>
        </p:nvCxnSpPr>
        <p:spPr>
          <a:xfrm rot="5400000">
            <a:off x="7598806" y="2277600"/>
            <a:ext cx="281857" cy="803049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接點: 肘形 64">
            <a:extLst>
              <a:ext uri="{FF2B5EF4-FFF2-40B4-BE49-F238E27FC236}">
                <a16:creationId xmlns:a16="http://schemas.microsoft.com/office/drawing/2014/main" id="{42AAB32E-D4E5-4C9E-BCD9-9DFC5563A73E}"/>
              </a:ext>
            </a:extLst>
          </p:cNvPr>
          <p:cNvCxnSpPr>
            <a:cxnSpLocks/>
          </p:cNvCxnSpPr>
          <p:nvPr/>
        </p:nvCxnSpPr>
        <p:spPr>
          <a:xfrm rot="5400000">
            <a:off x="7631983" y="2999479"/>
            <a:ext cx="262416" cy="815162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5CD195F5-4E1C-4F59-AB2B-132AA164C154}"/>
              </a:ext>
            </a:extLst>
          </p:cNvPr>
          <p:cNvCxnSpPr>
            <a:cxnSpLocks/>
          </p:cNvCxnSpPr>
          <p:nvPr/>
        </p:nvCxnSpPr>
        <p:spPr>
          <a:xfrm rot="5400000">
            <a:off x="7321978" y="3322107"/>
            <a:ext cx="157930" cy="1679045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59B2AC4-582F-4D84-8C1C-4A4A3FD510FB}"/>
              </a:ext>
            </a:extLst>
          </p:cNvPr>
          <p:cNvSpPr/>
          <p:nvPr/>
        </p:nvSpPr>
        <p:spPr>
          <a:xfrm>
            <a:off x="7331860" y="1238951"/>
            <a:ext cx="1353797" cy="6285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Voice Assistant</a:t>
            </a:r>
          </a:p>
          <a:p>
            <a:pPr algn="ctr">
              <a:buSzPts val="1600"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Calibri"/>
              </a:rPr>
              <a:t>Customized QA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B4AAD08-E24E-4A6D-9D70-A416EDC3CB5A}"/>
              </a:ext>
            </a:extLst>
          </p:cNvPr>
          <p:cNvSpPr/>
          <p:nvPr/>
        </p:nvSpPr>
        <p:spPr>
          <a:xfrm>
            <a:off x="5646123" y="1371088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Calibri"/>
              </a:rPr>
              <a:t>Floor Map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D17DA97-69E0-4695-8308-8B7DF219C45C}"/>
              </a:ext>
            </a:extLst>
          </p:cNvPr>
          <p:cNvSpPr/>
          <p:nvPr/>
        </p:nvSpPr>
        <p:spPr>
          <a:xfrm>
            <a:off x="3717505" y="1360963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lvl="0" indent="0" algn="ctr">
              <a:buSzPts val="1600"/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Calibri"/>
              </a:rPr>
              <a:t>Logo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09A45A1-DC87-4795-B1DA-E915B796CBFC}"/>
              </a:ext>
            </a:extLst>
          </p:cNvPr>
          <p:cNvSpPr/>
          <p:nvPr/>
        </p:nvSpPr>
        <p:spPr>
          <a:xfrm>
            <a:off x="1976955" y="3698590"/>
            <a:ext cx="1531747" cy="6915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Microsoft JhengHei"/>
              </a:rPr>
              <a:t>Face Recognition Playback </a:t>
            </a:r>
            <a:r>
              <a:rPr lang="zh-TW" sz="1200">
                <a:solidFill>
                  <a:schemeClr val="tx1"/>
                </a:solidFill>
                <a:latin typeface="Arial"/>
                <a:ea typeface="+mn-lt"/>
                <a:cs typeface="+mn-lt"/>
                <a:sym typeface="Microsoft JhengHei"/>
              </a:rPr>
              <a:t>precision advertising</a:t>
            </a:r>
            <a:endParaRPr lang="zh-TW" altLang="en-US" sz="120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7D903E9B-C160-4167-8A8D-C4EDCC650D49}"/>
              </a:ext>
            </a:extLst>
          </p:cNvPr>
          <p:cNvSpPr/>
          <p:nvPr/>
        </p:nvSpPr>
        <p:spPr>
          <a:xfrm>
            <a:off x="7678084" y="2158476"/>
            <a:ext cx="926347" cy="3797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SzPts val="1600"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Brand Guide</a:t>
            </a: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B2321FE1-A348-4618-BA0E-5420A70EB7BA}"/>
              </a:ext>
            </a:extLst>
          </p:cNvPr>
          <p:cNvSpPr/>
          <p:nvPr/>
        </p:nvSpPr>
        <p:spPr>
          <a:xfrm>
            <a:off x="7663555" y="2924405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Customer Service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D2ED0F6F-980C-4173-91DE-75B035B5C603}"/>
              </a:ext>
            </a:extLst>
          </p:cNvPr>
          <p:cNvSpPr/>
          <p:nvPr/>
        </p:nvSpPr>
        <p:spPr>
          <a:xfrm>
            <a:off x="7687916" y="3662792"/>
            <a:ext cx="979621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buSzPts val="16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Calibri"/>
              </a:rPr>
              <a:t>Instant Translation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6D3118A2-086F-4302-BB2C-DC7830DC7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810276"/>
              </p:ext>
            </p:extLst>
          </p:nvPr>
        </p:nvGraphicFramePr>
        <p:xfrm>
          <a:off x="6605337" y="99488"/>
          <a:ext cx="2281249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1139760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1141489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Remote Desktop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10" Monitor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Video Call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Microphone Array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Face Recognition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Stereo Speaker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Instant Translation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Sound Positioning</a:t>
                      </a:r>
                      <a:endParaRPr lang="zh-TW" altLang="en-US"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2233514-B360-4369-B507-2CA0B50EA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355"/>
            <a:ext cx="3173303" cy="3444970"/>
          </a:xfrm>
          <a:noFill/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Microsoft JhengHei"/>
              </a:rPr>
              <a:t>Visitor sign-in/out 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Microsoft JhengHei"/>
              </a:rPr>
              <a:t>(QR Code / Face)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altLang="zh-TW" sz="1400" dirty="0">
                <a:latin typeface="Arial"/>
                <a:ea typeface="微軟正黑體"/>
                <a:cs typeface="Arial"/>
                <a:sym typeface="Microsoft JhengHei"/>
              </a:rPr>
              <a:t>Visitor guidance (meeting room, waiting area ...)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Microsoft JhengHei"/>
              </a:rPr>
              <a:t>Calling extension number 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Microsoft JhengHei"/>
              </a:rPr>
              <a:t>/ IM.</a:t>
            </a:r>
            <a:endParaRPr lang="zh-TW" altLang="en-US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Microsoft JhengHei"/>
              </a:rPr>
              <a:t>Notify related parties automatically</a:t>
            </a:r>
            <a:endParaRPr lang="en-US" altLang="zh-TW" sz="1400" dirty="0">
              <a:latin typeface="Arial"/>
              <a:ea typeface="微軟正黑體"/>
              <a:cs typeface="Arial"/>
            </a:endParaRP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</a:rPr>
              <a:t>Digital signage</a:t>
            </a:r>
            <a:r>
              <a:rPr lang="en-US" altLang="zh-TW" sz="1400" dirty="0">
                <a:latin typeface="Arial"/>
                <a:ea typeface="微軟正黑體"/>
                <a:cs typeface="Arial"/>
              </a:rPr>
              <a:t>.</a:t>
            </a:r>
          </a:p>
          <a:p>
            <a:pPr marL="182245" indent="-182245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zh-TW" altLang="en-US" sz="1400" dirty="0">
                <a:latin typeface="Arial"/>
                <a:ea typeface="微軟正黑體"/>
                <a:cs typeface="Arial"/>
                <a:sym typeface="Microsoft JhengHei"/>
              </a:rPr>
              <a:t>Employee face recognition clock in</a:t>
            </a:r>
            <a:r>
              <a:rPr lang="en-US" altLang="zh-TW" sz="1400" dirty="0">
                <a:latin typeface="Arial"/>
                <a:ea typeface="微軟正黑體"/>
                <a:cs typeface="Arial"/>
                <a:sym typeface="Microsoft JhengHei"/>
              </a:rPr>
              <a:t>.</a:t>
            </a:r>
            <a:endParaRPr lang="en-US" altLang="zh-TW" sz="1400" dirty="0">
              <a:latin typeface="Arial"/>
              <a:ea typeface="微軟正黑體"/>
              <a:cs typeface="Arial"/>
            </a:endParaRPr>
          </a:p>
          <a:p>
            <a: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TW" altLang="en-US"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42" name="Google Shape;2342;p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Reception</a:t>
            </a:r>
            <a:b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Office Reception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7CC404B-49C7-46CD-AB93-9ACA96BB4836}"/>
              </a:ext>
            </a:extLst>
          </p:cNvPr>
          <p:cNvGrpSpPr/>
          <p:nvPr/>
        </p:nvGrpSpPr>
        <p:grpSpPr>
          <a:xfrm>
            <a:off x="7085106" y="1143975"/>
            <a:ext cx="1314383" cy="903429"/>
            <a:chOff x="7605432" y="818459"/>
            <a:chExt cx="1314383" cy="903429"/>
          </a:xfrm>
        </p:grpSpPr>
        <p:pic>
          <p:nvPicPr>
            <p:cNvPr id="27" name="圖片 26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C0ECC8AD-6BAB-4DE1-8BA6-A69E40DAA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5432" y="818459"/>
              <a:ext cx="1314383" cy="903429"/>
            </a:xfrm>
            <a:prstGeom prst="rect">
              <a:avLst/>
            </a:prstGeom>
          </p:spPr>
        </p:pic>
        <p:pic>
          <p:nvPicPr>
            <p:cNvPr id="25" name="Google Shape;2349;p169">
              <a:extLst>
                <a:ext uri="{FF2B5EF4-FFF2-40B4-BE49-F238E27FC236}">
                  <a16:creationId xmlns:a16="http://schemas.microsoft.com/office/drawing/2014/main" id="{00632A09-E291-420F-8986-073A69A6C89D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3171" y="911423"/>
              <a:ext cx="1111124" cy="73230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A0A53A0E-86F4-4740-997D-F3D6D90FEB57}"/>
              </a:ext>
            </a:extLst>
          </p:cNvPr>
          <p:cNvGrpSpPr/>
          <p:nvPr/>
        </p:nvGrpSpPr>
        <p:grpSpPr>
          <a:xfrm>
            <a:off x="4810689" y="2437812"/>
            <a:ext cx="2584847" cy="2675366"/>
            <a:chOff x="4897079" y="1753238"/>
            <a:chExt cx="2584847" cy="2675366"/>
          </a:xfrm>
        </p:grpSpPr>
        <p:pic>
          <p:nvPicPr>
            <p:cNvPr id="21" name="圖片 20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D436E8B0-4B6B-42D6-BE2E-5013007ED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7079" y="1753238"/>
              <a:ext cx="2584847" cy="2675366"/>
            </a:xfrm>
            <a:prstGeom prst="rect">
              <a:avLst/>
            </a:prstGeom>
          </p:spPr>
        </p:pic>
        <p:pic>
          <p:nvPicPr>
            <p:cNvPr id="23" name="Google Shape;2347;p169">
              <a:extLst>
                <a:ext uri="{FF2B5EF4-FFF2-40B4-BE49-F238E27FC236}">
                  <a16:creationId xmlns:a16="http://schemas.microsoft.com/office/drawing/2014/main" id="{1E840197-DB57-4D3A-84E9-BE56282D72A0}"/>
                </a:ext>
              </a:extLst>
            </p:cNvPr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2875" y="1886806"/>
              <a:ext cx="2157543" cy="1398698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F62D9B8C-30FE-423D-96FB-12F7E20114C0}"/>
              </a:ext>
            </a:extLst>
          </p:cNvPr>
          <p:cNvSpPr/>
          <p:nvPr/>
        </p:nvSpPr>
        <p:spPr>
          <a:xfrm rot="16200000">
            <a:off x="5972391" y="2064886"/>
            <a:ext cx="406728" cy="39948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C8714A0-2754-4E9F-BA83-B1E9C5EBEBE9}"/>
              </a:ext>
            </a:extLst>
          </p:cNvPr>
          <p:cNvGrpSpPr/>
          <p:nvPr/>
        </p:nvGrpSpPr>
        <p:grpSpPr>
          <a:xfrm>
            <a:off x="5518564" y="1146901"/>
            <a:ext cx="1314383" cy="903429"/>
            <a:chOff x="7605432" y="2961652"/>
            <a:chExt cx="1314383" cy="903429"/>
          </a:xfrm>
        </p:grpSpPr>
        <p:pic>
          <p:nvPicPr>
            <p:cNvPr id="35" name="圖片 34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5BAC85DD-D18F-4474-AA78-188ED82D8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5432" y="2961652"/>
              <a:ext cx="1314383" cy="903429"/>
            </a:xfrm>
            <a:prstGeom prst="rect">
              <a:avLst/>
            </a:prstGeom>
          </p:spPr>
        </p:pic>
        <p:pic>
          <p:nvPicPr>
            <p:cNvPr id="6" name="Google Shape;2351;p169">
              <a:extLst>
                <a:ext uri="{FF2B5EF4-FFF2-40B4-BE49-F238E27FC236}">
                  <a16:creationId xmlns:a16="http://schemas.microsoft.com/office/drawing/2014/main" id="{45358FF5-6E74-4A63-AE81-DC7C14825E6D}"/>
                </a:ext>
              </a:extLst>
            </p:cNvPr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7802" y="3047216"/>
              <a:ext cx="1129642" cy="73230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8F25E771-AD03-409B-A099-1A34DC2CFE87}"/>
              </a:ext>
            </a:extLst>
          </p:cNvPr>
          <p:cNvGrpSpPr/>
          <p:nvPr/>
        </p:nvGrpSpPr>
        <p:grpSpPr>
          <a:xfrm>
            <a:off x="3960912" y="1146901"/>
            <a:ext cx="1314383" cy="903429"/>
            <a:chOff x="4323384" y="1146901"/>
            <a:chExt cx="1314383" cy="903429"/>
          </a:xfrm>
        </p:grpSpPr>
        <p:pic>
          <p:nvPicPr>
            <p:cNvPr id="40" name="圖片 39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706C0F4E-4CA0-4C51-97FA-EA4E45589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3384" y="1146901"/>
              <a:ext cx="1314383" cy="903429"/>
            </a:xfrm>
            <a:prstGeom prst="rect">
              <a:avLst/>
            </a:prstGeom>
          </p:spPr>
        </p:pic>
        <p:pic>
          <p:nvPicPr>
            <p:cNvPr id="42" name="Google Shape;2345;p169">
              <a:extLst>
                <a:ext uri="{FF2B5EF4-FFF2-40B4-BE49-F238E27FC236}">
                  <a16:creationId xmlns:a16="http://schemas.microsoft.com/office/drawing/2014/main" id="{57A5523C-FB30-44EA-8FC9-B83CBB1811F4}"/>
                </a:ext>
              </a:extLst>
            </p:cNvPr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453" y="1232465"/>
              <a:ext cx="1129587" cy="73230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0F04343F-90D1-40CE-99B6-60F33CA014C1}"/>
              </a:ext>
            </a:extLst>
          </p:cNvPr>
          <p:cNvSpPr/>
          <p:nvPr/>
        </p:nvSpPr>
        <p:spPr>
          <a:xfrm rot="13500000">
            <a:off x="4627931" y="2064888"/>
            <a:ext cx="406728" cy="39948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2D40EB60-1661-4CE1-A3B6-F03D747996C7}"/>
              </a:ext>
            </a:extLst>
          </p:cNvPr>
          <p:cNvSpPr/>
          <p:nvPr/>
        </p:nvSpPr>
        <p:spPr>
          <a:xfrm rot="18900000">
            <a:off x="7274521" y="2064889"/>
            <a:ext cx="406728" cy="399487"/>
          </a:xfrm>
          <a:prstGeom prst="rightArrow">
            <a:avLst/>
          </a:prstGeom>
          <a:gradFill>
            <a:gsLst>
              <a:gs pos="0">
                <a:srgbClr val="00B0F0">
                  <a:alpha val="0"/>
                </a:srgbClr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1" name="表格 3">
            <a:extLst>
              <a:ext uri="{FF2B5EF4-FFF2-40B4-BE49-F238E27FC236}">
                <a16:creationId xmlns:a16="http://schemas.microsoft.com/office/drawing/2014/main" id="{CFDDC8CE-B5F7-49BA-8FCE-00B3A70AC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79704"/>
              </p:ext>
            </p:extLst>
          </p:nvPr>
        </p:nvGraphicFramePr>
        <p:xfrm>
          <a:off x="6605337" y="94750"/>
          <a:ext cx="2283128" cy="853440"/>
        </p:xfrm>
        <a:graphic>
          <a:graphicData uri="http://schemas.openxmlformats.org/drawingml/2006/table">
            <a:tbl>
              <a:tblPr firstRow="1" bandRow="1">
                <a:tableStyleId>{875BDF99-81AE-409D-B371-823C742453D3}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116244735"/>
                    </a:ext>
                  </a:extLst>
                </a:gridCol>
                <a:gridCol w="1140128">
                  <a:extLst>
                    <a:ext uri="{9D8B030D-6E8A-4147-A177-3AD203B41FA5}">
                      <a16:colId xmlns:a16="http://schemas.microsoft.com/office/drawing/2014/main" val="2797731230"/>
                    </a:ext>
                  </a:extLst>
                </a:gridCol>
              </a:tblGrid>
              <a:tr h="19637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Remote Desktop</a:t>
                      </a:r>
                      <a:endParaRPr lang="zh-TW" altLang="en-US" sz="800" kern="12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en-US" altLang="zh-TW" sz="800" kern="12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10" Monitor</a:t>
                      </a:r>
                      <a:endParaRPr lang="zh-TW" altLang="en-US" sz="800" kern="1200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9725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Video Call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Microphone Array</a:t>
                      </a:r>
                      <a:endParaRPr lang="zh-TW" altLang="en-US" sz="800" kern="12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566499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r>
                        <a:rPr lang="en" altLang="zh-TW" sz="8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◉ Face Recognition</a:t>
                      </a:r>
                      <a:endParaRPr lang="zh-TW" altLang="en-US" sz="8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</a:t>
                      </a:r>
                      <a:r>
                        <a:rPr lang="zh-TW" altLang="en-US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Stereo Speaker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894311"/>
                  </a:ext>
                </a:extLst>
              </a:tr>
              <a:tr h="19637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Instant Translation</a:t>
                      </a:r>
                      <a:endParaRPr lang="zh-TW" altLang="en-US" sz="800" kern="12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" altLang="zh-TW" sz="8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cs typeface="Arial"/>
                        </a:rPr>
                        <a:t>◉ Sound Positioning</a:t>
                      </a:r>
                      <a:endParaRPr lang="zh-TW" altLang="en-US" sz="800" kern="1200">
                        <a:solidFill>
                          <a:schemeClr val="bg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5043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Google Shape;2362;p170"/>
          <p:cNvSpPr txBox="1">
            <a:spLocks noGrp="1"/>
          </p:cNvSpPr>
          <p:nvPr>
            <p:ph type="title"/>
          </p:nvPr>
        </p:nvSpPr>
        <p:spPr>
          <a:xfrm>
            <a:off x="3968181" y="952330"/>
            <a:ext cx="4470215" cy="679663"/>
          </a:xfrm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95250" algn="l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ts val="2100"/>
            </a:pPr>
            <a:r>
              <a:rPr lang="en" sz="3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information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726C239-80E4-4010-B092-888829539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0372" y="1515978"/>
            <a:ext cx="4470216" cy="1299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2400" b="1">
                <a:solidFill>
                  <a:srgbClr val="0070C0"/>
                </a:solidFill>
                <a:ea typeface="微軟正黑體"/>
              </a:rPr>
              <a:t>Please visit </a:t>
            </a:r>
            <a:r>
              <a:rPr lang="en-US" altLang="zh-TW" sz="2400" b="1">
                <a:solidFill>
                  <a:srgbClr val="0070C0"/>
                </a:solidFill>
                <a:ea typeface="微軟正黑體"/>
              </a:rPr>
              <a:t>: </a:t>
            </a:r>
            <a:r>
              <a:rPr lang="en-US" altLang="zh-TW" sz="2400" b="1" u="sng">
                <a:solidFill>
                  <a:srgbClr val="0070C0"/>
                </a:solidFill>
                <a:ea typeface="微軟正黑體"/>
                <a:hlinkClick r:id="rId3"/>
              </a:rPr>
              <a:t>https://www.qnap.com/solution/koibot/en-us/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2A5E6B7-D22F-47C3-88D7-33E5E9237E07}"/>
              </a:ext>
            </a:extLst>
          </p:cNvPr>
          <p:cNvSpPr/>
          <p:nvPr/>
        </p:nvSpPr>
        <p:spPr>
          <a:xfrm>
            <a:off x="4164417" y="3499354"/>
            <a:ext cx="4465677" cy="4211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84ABA2F-7AD6-48B6-873C-3B889C94D0D7}"/>
              </a:ext>
            </a:extLst>
          </p:cNvPr>
          <p:cNvSpPr/>
          <p:nvPr/>
        </p:nvSpPr>
        <p:spPr>
          <a:xfrm>
            <a:off x="4164417" y="2947162"/>
            <a:ext cx="4465677" cy="4211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版面配置區 1">
            <a:extLst>
              <a:ext uri="{FF2B5EF4-FFF2-40B4-BE49-F238E27FC236}">
                <a16:creationId xmlns:a16="http://schemas.microsoft.com/office/drawing/2014/main" id="{251B7893-EC05-4A49-A8F2-14631B39C2FC}"/>
              </a:ext>
            </a:extLst>
          </p:cNvPr>
          <p:cNvSpPr txBox="1">
            <a:spLocks/>
          </p:cNvSpPr>
          <p:nvPr/>
        </p:nvSpPr>
        <p:spPr>
          <a:xfrm>
            <a:off x="4572000" y="2819691"/>
            <a:ext cx="4078540" cy="2851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Tutorial video</a:t>
            </a:r>
          </a:p>
          <a:p>
            <a:pPr marL="265113" indent="-265113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Cooperation consultation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4" name="Google Shape;1564;p138"/>
          <p:cNvGraphicFramePr/>
          <p:nvPr>
            <p:extLst>
              <p:ext uri="{D42A27DB-BD31-4B8C-83A1-F6EECF244321}">
                <p14:modId xmlns:p14="http://schemas.microsoft.com/office/powerpoint/2010/main" val="97877202"/>
              </p:ext>
            </p:extLst>
          </p:nvPr>
        </p:nvGraphicFramePr>
        <p:xfrm>
          <a:off x="394079" y="1110584"/>
          <a:ext cx="6719777" cy="3748820"/>
        </p:xfrm>
        <a:graphic>
          <a:graphicData uri="http://schemas.openxmlformats.org/drawingml/2006/table">
            <a:tbl>
              <a:tblPr>
                <a:noFill/>
                <a:tableStyleId>{875BDF99-81AE-409D-B371-823C742453D3}</a:tableStyleId>
              </a:tblPr>
              <a:tblGrid>
                <a:gridCol w="2406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AfoBot</a:t>
                      </a:r>
                      <a:endParaRPr sz="16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KoiBot</a:t>
                      </a:r>
                      <a:endParaRPr sz="16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Performance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+100%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Monitor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16:10 IPS TFT LCD 1280x800 Full HD 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8 inches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10 inches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Microphone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MEMS MIC (up to 5-7 Meters)</a:t>
                      </a:r>
                      <a:endParaRPr sz="11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Speaker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5W 4Ω Stereo Reflective Speaker</a:t>
                      </a:r>
                      <a:endParaRPr lang="en"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I/O Interface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 x USB 2.0 Type A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1 x USB 2.0 Type C</a:t>
                      </a:r>
                      <a:endParaRPr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2 x USB 3.2 Type A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1 x USB 3.2 Type C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(to HDMI output for TV)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 Reserved Mini-PIC-E slot (for 4G/5G)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Unique Function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</a:rPr>
                        <a:t>Face Tracking</a:t>
                      </a:r>
                      <a:endParaRPr sz="110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0070C0"/>
                          </a:solidFill>
                          <a:latin typeface="Arial"/>
                          <a:ea typeface="微軟正黑體"/>
                          <a:cs typeface="Arial"/>
                        </a:rPr>
                        <a:t>Face Tracking＋Sound Positioning</a:t>
                      </a:r>
                      <a:endParaRPr sz="1100" b="1">
                        <a:solidFill>
                          <a:srgbClr val="0070C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65" name="Google Shape;1565;p138" descr="Google Shape;95;p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924" y="1503047"/>
            <a:ext cx="830877" cy="1186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F3E389B-BAD5-44F8-93AE-3950CDBF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zh-TW" err="1">
                <a:latin typeface="Arial"/>
                <a:ea typeface="微軟正黑體"/>
                <a:cs typeface="Arial"/>
                <a:sym typeface="Oswald Regular"/>
              </a:rPr>
              <a:t>KoiBot</a:t>
            </a:r>
            <a:r>
              <a:rPr lang="en-US" altLang="zh-TW">
                <a:latin typeface="Arial"/>
                <a:ea typeface="微軟正黑體"/>
                <a:cs typeface="Arial"/>
                <a:sym typeface="Oswald Regular"/>
              </a:rPr>
              <a:t> – </a:t>
            </a:r>
            <a:r>
              <a:rPr lang="en-US" altLang="zh-TW">
                <a:latin typeface="Arial"/>
                <a:ea typeface="微軟正黑體"/>
                <a:cs typeface="Arial"/>
                <a:sym typeface="Open Sans"/>
              </a:rPr>
              <a:t>HW Evolution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52D0B1-08FE-4C84-BCE0-10E29A196A29}"/>
              </a:ext>
            </a:extLst>
          </p:cNvPr>
          <p:cNvGrpSpPr/>
          <p:nvPr/>
        </p:nvGrpSpPr>
        <p:grpSpPr>
          <a:xfrm>
            <a:off x="7358869" y="2425111"/>
            <a:ext cx="1642068" cy="1699572"/>
            <a:chOff x="7293168" y="2690386"/>
            <a:chExt cx="1642068" cy="1699572"/>
          </a:xfrm>
        </p:grpSpPr>
        <p:pic>
          <p:nvPicPr>
            <p:cNvPr id="15" name="圖片 14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828D075B-72CD-42D0-A330-F9916EDC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168" y="2690386"/>
              <a:ext cx="1642068" cy="1699572"/>
            </a:xfrm>
            <a:prstGeom prst="rect">
              <a:avLst/>
            </a:prstGeom>
          </p:spPr>
        </p:pic>
        <p:pic>
          <p:nvPicPr>
            <p:cNvPr id="3" name="Google Shape;1568;p138" descr="一張含有 行動電話, 手機, 監視器, 相片 的圖片&#10;&#10;自動產生的描述">
              <a:extLst>
                <a:ext uri="{FF2B5EF4-FFF2-40B4-BE49-F238E27FC236}">
                  <a16:creationId xmlns:a16="http://schemas.microsoft.com/office/drawing/2014/main" id="{54736FF5-019B-448E-A9F8-A32D0AD4D426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3194" y="2789123"/>
              <a:ext cx="1397851" cy="871842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>
            <a:extLst>
              <a:ext uri="{FF2B5EF4-FFF2-40B4-BE49-F238E27FC236}">
                <a16:creationId xmlns:a16="http://schemas.microsoft.com/office/drawing/2014/main" id="{FBBF16EF-9F0B-4F51-9575-FF744CB64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49378" y="3436195"/>
            <a:ext cx="211382" cy="21681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81C8F8F-96B4-4BA0-B71E-85D801663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1868" y="3436194"/>
            <a:ext cx="211382" cy="2168175"/>
          </a:xfrm>
          <a:prstGeom prst="rect">
            <a:avLst/>
          </a:prstGeom>
        </p:spPr>
      </p:pic>
      <p:pic>
        <p:nvPicPr>
          <p:cNvPr id="6" name="圖片 5" descr="一張含有 坐, 杯子, 桌, 馬克杯 的圖片&#10;&#10;自動產生的描述">
            <a:extLst>
              <a:ext uri="{FF2B5EF4-FFF2-40B4-BE49-F238E27FC236}">
                <a16:creationId xmlns:a16="http://schemas.microsoft.com/office/drawing/2014/main" id="{5293742D-E5A4-42BB-8A5E-A31E69710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44" y="1898529"/>
            <a:ext cx="4471832" cy="2795392"/>
          </a:xfrm>
          <a:prstGeom prst="rect">
            <a:avLst/>
          </a:prstGeom>
        </p:spPr>
      </p:pic>
      <p:pic>
        <p:nvPicPr>
          <p:cNvPr id="8" name="圖片 7" descr="一張含有 監視器, 坐, 相片, 黑暗 的圖片&#10;&#10;自動產生的描述">
            <a:extLst>
              <a:ext uri="{FF2B5EF4-FFF2-40B4-BE49-F238E27FC236}">
                <a16:creationId xmlns:a16="http://schemas.microsoft.com/office/drawing/2014/main" id="{BBFA8957-78C8-4FD3-A0FB-6CE75005A7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021" y="1898529"/>
            <a:ext cx="4471832" cy="2795392"/>
          </a:xfrm>
          <a:prstGeom prst="rect">
            <a:avLst/>
          </a:prstGeom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75A48046-A92B-4637-9BAD-6E2F31C3B33E}"/>
              </a:ext>
            </a:extLst>
          </p:cNvPr>
          <p:cNvCxnSpPr>
            <a:cxnSpLocks/>
            <a:stCxn id="41" idx="1"/>
          </p:cNvCxnSpPr>
          <p:nvPr/>
        </p:nvCxnSpPr>
        <p:spPr>
          <a:xfrm rot="10800000" flipV="1">
            <a:off x="6126937" y="1642897"/>
            <a:ext cx="497400" cy="514310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89F82564-B544-4609-8269-8805D4C0A061}"/>
              </a:ext>
            </a:extLst>
          </p:cNvPr>
          <p:cNvCxnSpPr>
            <a:cxnSpLocks/>
            <a:stCxn id="46" idx="1"/>
          </p:cNvCxnSpPr>
          <p:nvPr/>
        </p:nvCxnSpPr>
        <p:spPr>
          <a:xfrm rot="10800000" flipV="1">
            <a:off x="6174400" y="3446766"/>
            <a:ext cx="1669020" cy="526574"/>
          </a:xfrm>
          <a:prstGeom prst="bentConnector3">
            <a:avLst>
              <a:gd name="adj1" fmla="val 17470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450A5B27-7C0B-4FB1-9745-E3E8DC03FFBD}"/>
              </a:ext>
            </a:extLst>
          </p:cNvPr>
          <p:cNvCxnSpPr>
            <a:cxnSpLocks/>
            <a:stCxn id="54" idx="1"/>
          </p:cNvCxnSpPr>
          <p:nvPr/>
        </p:nvCxnSpPr>
        <p:spPr>
          <a:xfrm rot="10800000" flipV="1">
            <a:off x="6991351" y="2584900"/>
            <a:ext cx="853731" cy="272600"/>
          </a:xfrm>
          <a:prstGeom prst="bentConnector3">
            <a:avLst>
              <a:gd name="adj1" fmla="val 35496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211DF195-32A3-433B-B0D0-D3BEB63CF878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1819354" y="4048473"/>
            <a:ext cx="732599" cy="316863"/>
          </a:xfrm>
          <a:prstGeom prst="bentConnector3">
            <a:avLst>
              <a:gd name="adj1" fmla="val 31798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760A10A9-D363-4EB3-9360-3F6AB88DC924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5243078" y="4042611"/>
            <a:ext cx="626572" cy="328587"/>
          </a:xfrm>
          <a:prstGeom prst="bentConnector3">
            <a:avLst>
              <a:gd name="adj1" fmla="val 28877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5" name="Google Shape;1575;p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latin typeface="Arial"/>
                <a:ea typeface="微軟正黑體"/>
                <a:cs typeface="Arial"/>
              </a:rPr>
              <a:t>New Outlook</a:t>
            </a:r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604823AC-60D3-47FC-A987-9AA5146512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1953" y="1411429"/>
            <a:ext cx="585840" cy="462936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6080E7C9-9C1C-485D-A5C8-B029FADCAD2A}"/>
              </a:ext>
            </a:extLst>
          </p:cNvPr>
          <p:cNvSpPr/>
          <p:nvPr/>
        </p:nvSpPr>
        <p:spPr>
          <a:xfrm>
            <a:off x="414245" y="1320172"/>
            <a:ext cx="1854290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Wireless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buSzPts val="1100"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IEEE 802.11 a/b/g/n/ac</a:t>
            </a:r>
            <a:endParaRPr lang="en-US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buSzPts val="1100"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Bluetooth 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4.1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09C9BD8-1FC3-4DA0-A56D-3E2AB12C0C33}"/>
              </a:ext>
            </a:extLst>
          </p:cNvPr>
          <p:cNvSpPr/>
          <p:nvPr/>
        </p:nvSpPr>
        <p:spPr>
          <a:xfrm>
            <a:off x="6624337" y="1320172"/>
            <a:ext cx="2082250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lvl="0" indent="0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Camera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it-IT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5MP camera, 2592 × 1944 @15fps, F2.2, FOV 103.5°</a:t>
            </a:r>
            <a:endParaRPr lang="it-IT" altLang="zh-TW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91DE84C-81F0-4A7F-ACED-3FF9ADDB591B}"/>
              </a:ext>
            </a:extLst>
          </p:cNvPr>
          <p:cNvSpPr/>
          <p:nvPr/>
        </p:nvSpPr>
        <p:spPr>
          <a:xfrm>
            <a:off x="7843420" y="3254484"/>
            <a:ext cx="818739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lvl="0" indent="0" algn="ctr">
              <a:buFont typeface="Arial"/>
              <a:buNone/>
            </a:pP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Speaker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6F44A96C-59A7-41C2-AC93-C7D6AB86A62B}"/>
              </a:ext>
            </a:extLst>
          </p:cNvPr>
          <p:cNvSpPr/>
          <p:nvPr/>
        </p:nvSpPr>
        <p:spPr>
          <a:xfrm>
            <a:off x="7845081" y="2392618"/>
            <a:ext cx="861505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Monitor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D87B4110-4B50-4061-8A1A-FEF4587DDD93}"/>
              </a:ext>
            </a:extLst>
          </p:cNvPr>
          <p:cNvSpPr/>
          <p:nvPr/>
        </p:nvSpPr>
        <p:spPr>
          <a:xfrm>
            <a:off x="414245" y="3725748"/>
            <a:ext cx="1405109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I/O Interface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Open Sans"/>
              </a:rPr>
              <a:t>2 x USB 3.2 Gen 1 Type A </a:t>
            </a: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0BFFCFF5-3CA2-423C-9B40-1B15883D66C6}"/>
              </a:ext>
            </a:extLst>
          </p:cNvPr>
          <p:cNvSpPr/>
          <p:nvPr/>
        </p:nvSpPr>
        <p:spPr>
          <a:xfrm>
            <a:off x="3837969" y="3719886"/>
            <a:ext cx="1405109" cy="6454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lvl="0" indent="0">
              <a:buFont typeface="Arial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LED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(1) Power Status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(2) Call Status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4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圖片 70">
            <a:extLst>
              <a:ext uri="{FF2B5EF4-FFF2-40B4-BE49-F238E27FC236}">
                <a16:creationId xmlns:a16="http://schemas.microsoft.com/office/drawing/2014/main" id="{5F1390C9-4181-4060-A255-32BBD1996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1052" y="3719370"/>
            <a:ext cx="162925" cy="1671147"/>
          </a:xfrm>
          <a:prstGeom prst="rect">
            <a:avLst/>
          </a:prstGeom>
        </p:spPr>
      </p:pic>
      <p:pic>
        <p:nvPicPr>
          <p:cNvPr id="4" name="圖片 3" descr="一張含有 坐, 表面, 桌, 正面 的圖片&#10;&#10;自動產生的描述">
            <a:extLst>
              <a:ext uri="{FF2B5EF4-FFF2-40B4-BE49-F238E27FC236}">
                <a16:creationId xmlns:a16="http://schemas.microsoft.com/office/drawing/2014/main" id="{1566CB95-D390-4804-9F8A-EC0CEE8A5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31900" y="1775725"/>
            <a:ext cx="3456045" cy="2160412"/>
          </a:xfrm>
          <a:prstGeom prst="rect">
            <a:avLst/>
          </a:prstGeom>
        </p:spPr>
      </p:pic>
      <p:cxnSp>
        <p:nvCxnSpPr>
          <p:cNvPr id="50" name="接點: 肘形 49">
            <a:extLst>
              <a:ext uri="{FF2B5EF4-FFF2-40B4-BE49-F238E27FC236}">
                <a16:creationId xmlns:a16="http://schemas.microsoft.com/office/drawing/2014/main" id="{8141738C-4667-4F71-A05B-E00BA3D56179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5945806" y="1752421"/>
            <a:ext cx="1644512" cy="1178308"/>
          </a:xfrm>
          <a:prstGeom prst="bentConnector3">
            <a:avLst>
              <a:gd name="adj1" fmla="val 23357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96AECD10-F85B-459D-A870-FCD64DCAD18D}"/>
              </a:ext>
            </a:extLst>
          </p:cNvPr>
          <p:cNvCxnSpPr>
            <a:cxnSpLocks/>
            <a:stCxn id="58" idx="1"/>
          </p:cNvCxnSpPr>
          <p:nvPr/>
        </p:nvCxnSpPr>
        <p:spPr>
          <a:xfrm rot="10800000" flipV="1">
            <a:off x="5786107" y="2590981"/>
            <a:ext cx="1804211" cy="552978"/>
          </a:xfrm>
          <a:prstGeom prst="bentConnector3">
            <a:avLst>
              <a:gd name="adj1" fmla="val 11322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CD8DBE79-1FE1-4A61-85A3-308AD08294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912" y="1888326"/>
            <a:ext cx="4471832" cy="2795391"/>
          </a:xfrm>
          <a:prstGeom prst="rect">
            <a:avLst/>
          </a:prstGeom>
        </p:spPr>
      </p:pic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65ACBBB9-C5C1-4FD9-B57D-F58EC2F31EDA}"/>
              </a:ext>
            </a:extLst>
          </p:cNvPr>
          <p:cNvCxnSpPr>
            <a:cxnSpLocks/>
            <a:stCxn id="40" idx="2"/>
          </p:cNvCxnSpPr>
          <p:nvPr/>
        </p:nvCxnSpPr>
        <p:spPr>
          <a:xfrm rot="16200000" flipH="1">
            <a:off x="2080125" y="1893798"/>
            <a:ext cx="631559" cy="1348979"/>
          </a:xfrm>
          <a:prstGeom prst="bentConnector2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5" name="Google Shape;1575;p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latin typeface="Arial"/>
                <a:ea typeface="微軟正黑體"/>
                <a:cs typeface="Arial"/>
              </a:rPr>
              <a:t>New Outlook</a:t>
            </a:r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EB803E8-9994-49ED-80A2-020A80BAEA48}"/>
              </a:ext>
            </a:extLst>
          </p:cNvPr>
          <p:cNvSpPr/>
          <p:nvPr/>
        </p:nvSpPr>
        <p:spPr>
          <a:xfrm>
            <a:off x="574808" y="1200092"/>
            <a:ext cx="2293213" cy="10524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I/O Interface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Open Sans"/>
            </a:endParaRPr>
          </a:p>
          <a:p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(1)1 x USB 3.2 Gen 1 Type C (to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HDMI output )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(2)1 x micro SD or Mini PCIe slot for 4G/5G (optional)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EEE6BB33-ABC9-45D9-9E27-9F2148A14575}"/>
              </a:ext>
            </a:extLst>
          </p:cNvPr>
          <p:cNvSpPr/>
          <p:nvPr/>
        </p:nvSpPr>
        <p:spPr>
          <a:xfrm>
            <a:off x="7590318" y="1560139"/>
            <a:ext cx="1057080" cy="3845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Microphone</a:t>
            </a: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644AD8B-59B7-43AE-8457-9D6360169788}"/>
              </a:ext>
            </a:extLst>
          </p:cNvPr>
          <p:cNvSpPr/>
          <p:nvPr/>
        </p:nvSpPr>
        <p:spPr>
          <a:xfrm>
            <a:off x="7590317" y="2394090"/>
            <a:ext cx="1192736" cy="3937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Power Button 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F27BAE33-BE76-4B67-8276-BD5683903384}"/>
              </a:ext>
            </a:extLst>
          </p:cNvPr>
          <p:cNvSpPr/>
          <p:nvPr/>
        </p:nvSpPr>
        <p:spPr>
          <a:xfrm>
            <a:off x="4747147" y="3803440"/>
            <a:ext cx="1804211" cy="7515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Volume Control Panel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(1) Volume indicator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(2) Touch Adjustment</a:t>
            </a: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 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0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610;p140">
            <a:extLst>
              <a:ext uri="{FF2B5EF4-FFF2-40B4-BE49-F238E27FC236}">
                <a16:creationId xmlns:a16="http://schemas.microsoft.com/office/drawing/2014/main" id="{21AAB725-6BF4-40DB-95D4-74EB72EEC3B5}"/>
              </a:ext>
            </a:extLst>
          </p:cNvPr>
          <p:cNvSpPr/>
          <p:nvPr/>
        </p:nvSpPr>
        <p:spPr>
          <a:xfrm>
            <a:off x="4216392" y="1869200"/>
            <a:ext cx="3616560" cy="252232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10" name="Google Shape;1610;p140"/>
          <p:cNvSpPr/>
          <p:nvPr/>
        </p:nvSpPr>
        <p:spPr>
          <a:xfrm>
            <a:off x="459571" y="1869200"/>
            <a:ext cx="3616560" cy="252232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07" name="Google Shape;1607;p1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  <a:sym typeface="Arial"/>
              </a:rPr>
              <a:t>AI Face</a:t>
            </a:r>
            <a:r>
              <a:rPr lang="en" altLang="zh-TW">
                <a:latin typeface="Arial"/>
                <a:ea typeface="微軟正黑體"/>
                <a:cs typeface="Arial"/>
                <a:sym typeface="Arial"/>
              </a:rPr>
              <a:t> Recognition</a:t>
            </a:r>
            <a:endParaRPr lang="zh-TW" alt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9" name="Google Shape;1609;p140"/>
          <p:cNvSpPr/>
          <p:nvPr/>
        </p:nvSpPr>
        <p:spPr>
          <a:xfrm>
            <a:off x="4304525" y="1952914"/>
            <a:ext cx="3528427" cy="243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Calibri"/>
              </a:rPr>
              <a:t>Face </a:t>
            </a:r>
            <a:r>
              <a:rPr lang="en-US" altLang="zh-TW" dirty="0">
                <a:solidFill>
                  <a:schemeClr val="lt1"/>
                </a:solidFill>
                <a:ea typeface="微軟正黑體"/>
                <a:sym typeface="Open Sans"/>
              </a:rPr>
              <a:t>tracking, real-time interaction.</a:t>
            </a:r>
            <a:endParaRPr lang="en-US" altLang="zh-TW" dirty="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Calibri"/>
              </a:rPr>
              <a:t>Personal identity verification, access control and attendance management.</a:t>
            </a:r>
            <a:endParaRPr lang="en-US" altLang="zh-TW" dirty="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Calibri"/>
              </a:rPr>
              <a:t>VIP /  Blacklist </a:t>
            </a:r>
            <a:r>
              <a:rPr lang="en-US" altLang="zh-TW" dirty="0">
                <a:solidFill>
                  <a:schemeClr val="lt1"/>
                </a:solidFill>
                <a:ea typeface="微軟正黑體"/>
              </a:rPr>
              <a:t>notification.</a:t>
            </a:r>
            <a:endParaRPr lang="en-US" altLang="zh-TW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Calibri"/>
              </a:rPr>
              <a:t>Smart digital signage, accurate advertising promotion.</a:t>
            </a:r>
            <a:endParaRPr lang="en-US" altLang="zh-TW" i="0" u="none" strike="noStrike" cap="none" dirty="0">
              <a:solidFill>
                <a:schemeClr val="lt1"/>
              </a:solidFill>
              <a:ea typeface="微軟正黑體"/>
            </a:endParaRPr>
          </a:p>
        </p:txBody>
      </p:sp>
      <p:sp>
        <p:nvSpPr>
          <p:cNvPr id="1614" name="Google Shape;1614;p140"/>
          <p:cNvSpPr/>
          <p:nvPr/>
        </p:nvSpPr>
        <p:spPr>
          <a:xfrm>
            <a:off x="522656" y="1952914"/>
            <a:ext cx="3553475" cy="205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Microsoft JhengHei"/>
              </a:rPr>
              <a:t>Built-in offline version </a:t>
            </a:r>
            <a:r>
              <a:rPr lang="en-US" altLang="zh-TW" dirty="0">
                <a:solidFill>
                  <a:schemeClr val="lt1"/>
                </a:solidFill>
                <a:ea typeface="微軟正黑體"/>
              </a:rPr>
              <a:t>(no internet needed).</a:t>
            </a: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</a:rPr>
              <a:t>Low</a:t>
            </a:r>
            <a:r>
              <a:rPr lang="en-US" altLang="zh-TW" dirty="0">
                <a:solidFill>
                  <a:schemeClr val="lt1"/>
                </a:solidFill>
                <a:ea typeface="微軟正黑體"/>
                <a:sym typeface="Open Sans"/>
              </a:rPr>
              <a:t> computing resource utilization, high efficient engine.</a:t>
            </a:r>
            <a:endParaRPr lang="en-US" altLang="zh-TW" dirty="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</a:rPr>
              <a:t>Fast recognition (&lt;1 sec).</a:t>
            </a: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Microsoft JhengHei"/>
              </a:rPr>
              <a:t>Small Profile size</a:t>
            </a:r>
            <a:r>
              <a:rPr lang="en-US" altLang="zh-TW" dirty="0">
                <a:solidFill>
                  <a:schemeClr val="lt1"/>
                </a:solidFill>
                <a:ea typeface="微軟正黑體"/>
              </a:rPr>
              <a:t> (&lt;0.5K).</a:t>
            </a: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US" altLang="zh-TW" dirty="0">
                <a:solidFill>
                  <a:schemeClr val="lt1"/>
                </a:solidFill>
                <a:ea typeface="微軟正黑體"/>
                <a:sym typeface="Microsoft JhengHei"/>
              </a:rPr>
              <a:t>Gender x Age.</a:t>
            </a:r>
            <a:endParaRPr lang="en-US" altLang="zh-TW" dirty="0">
              <a:solidFill>
                <a:schemeClr val="lt1"/>
              </a:solidFill>
              <a:ea typeface="微軟正黑體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EF9D3B4-C39A-4DB0-BB74-503751895CB7}"/>
              </a:ext>
            </a:extLst>
          </p:cNvPr>
          <p:cNvGrpSpPr/>
          <p:nvPr/>
        </p:nvGrpSpPr>
        <p:grpSpPr>
          <a:xfrm>
            <a:off x="459571" y="1318731"/>
            <a:ext cx="3616560" cy="634183"/>
            <a:chOff x="459571" y="1318731"/>
            <a:chExt cx="3616560" cy="634183"/>
          </a:xfrm>
        </p:grpSpPr>
        <p:sp>
          <p:nvSpPr>
            <p:cNvPr id="1615" name="Google Shape;1615;p140"/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altLang="en-US" sz="2000" b="1" dirty="0">
                  <a:solidFill>
                    <a:schemeClr val="lt1"/>
                  </a:solidFill>
                  <a:ea typeface="微軟正黑體"/>
                </a:rPr>
                <a:t>Advantages</a:t>
              </a:r>
            </a:p>
          </p:txBody>
        </p:sp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F52888CF-3831-4EB7-A010-97211ABCAF25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56BB12C-9DCD-4B13-A5F2-1EC9DDFD454F}"/>
              </a:ext>
            </a:extLst>
          </p:cNvPr>
          <p:cNvGrpSpPr/>
          <p:nvPr/>
        </p:nvGrpSpPr>
        <p:grpSpPr>
          <a:xfrm>
            <a:off x="4216392" y="1318731"/>
            <a:ext cx="3616560" cy="634183"/>
            <a:chOff x="459571" y="1318731"/>
            <a:chExt cx="3616560" cy="634183"/>
          </a:xfrm>
        </p:grpSpPr>
        <p:sp>
          <p:nvSpPr>
            <p:cNvPr id="30" name="Google Shape;1615;p140">
              <a:extLst>
                <a:ext uri="{FF2B5EF4-FFF2-40B4-BE49-F238E27FC236}">
                  <a16:creationId xmlns:a16="http://schemas.microsoft.com/office/drawing/2014/main" id="{9AEC2231-83DC-4AE1-9A88-83B0A2B591E6}"/>
                </a:ext>
              </a:extLst>
            </p:cNvPr>
            <p:cNvSpPr/>
            <p:nvPr/>
          </p:nvSpPr>
          <p:spPr>
            <a:xfrm>
              <a:off x="459571" y="1318731"/>
              <a:ext cx="3616560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777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altLang="en-US" sz="2000" b="1" dirty="0">
                  <a:solidFill>
                    <a:schemeClr val="lt1"/>
                  </a:solidFill>
                  <a:ea typeface="微軟正黑體"/>
                </a:rPr>
                <a:t>Applications</a:t>
              </a:r>
              <a:endParaRPr lang="zh-TW" altLang="en-US" sz="20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B70E1641-DD42-4210-8AA0-253BF88312DF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5167CE39-2F86-4132-A988-B10AF51AF08C}"/>
              </a:ext>
            </a:extLst>
          </p:cNvPr>
          <p:cNvGrpSpPr/>
          <p:nvPr/>
        </p:nvGrpSpPr>
        <p:grpSpPr>
          <a:xfrm>
            <a:off x="7064478" y="3171823"/>
            <a:ext cx="1642068" cy="1699572"/>
            <a:chOff x="7064478" y="3171823"/>
            <a:chExt cx="1642068" cy="1699572"/>
          </a:xfrm>
        </p:grpSpPr>
        <p:pic>
          <p:nvPicPr>
            <p:cNvPr id="4" name="圖片 3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527F074D-F37B-4167-8032-CB1F3029B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478" y="3171823"/>
              <a:ext cx="1642068" cy="1699572"/>
            </a:xfrm>
            <a:prstGeom prst="rect">
              <a:avLst/>
            </a:prstGeom>
          </p:spPr>
        </p:pic>
        <p:pic>
          <p:nvPicPr>
            <p:cNvPr id="1613" name="Google Shape;1613;p14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3804" y="3261716"/>
              <a:ext cx="1397851" cy="881254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926D960-BE78-41C4-AAA0-B2D10EB0F3C9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1BA114E-AF8B-43F4-8798-67B8C95578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7581" y="254401"/>
            <a:ext cx="573265" cy="5436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9C3D8838-FC3C-4584-B08F-A2D44B4BD705}"/>
              </a:ext>
            </a:extLst>
          </p:cNvPr>
          <p:cNvGrpSpPr/>
          <p:nvPr/>
        </p:nvGrpSpPr>
        <p:grpSpPr>
          <a:xfrm>
            <a:off x="119270" y="1119457"/>
            <a:ext cx="5446643" cy="2875031"/>
            <a:chOff x="119270" y="1119457"/>
            <a:chExt cx="5446643" cy="2875031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6AD328B0-2DF8-4B83-BEA6-D31B6E7E6A9E}"/>
                </a:ext>
              </a:extLst>
            </p:cNvPr>
            <p:cNvSpPr/>
            <p:nvPr/>
          </p:nvSpPr>
          <p:spPr>
            <a:xfrm>
              <a:off x="119270" y="1119457"/>
              <a:ext cx="5446643" cy="2712313"/>
            </a:xfrm>
            <a:prstGeom prst="roundRect">
              <a:avLst>
                <a:gd name="adj" fmla="val 4292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18C14744-E8CC-4EE7-918F-75B68A3851F2}"/>
                </a:ext>
              </a:extLst>
            </p:cNvPr>
            <p:cNvSpPr/>
            <p:nvPr/>
          </p:nvSpPr>
          <p:spPr>
            <a:xfrm rot="10800000">
              <a:off x="448313" y="3831770"/>
              <a:ext cx="288758" cy="16271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26" name="Google Shape;1626;p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en">
                <a:latin typeface="Arial"/>
                <a:ea typeface="微軟正黑體"/>
                <a:cs typeface="Arial"/>
              </a:rPr>
              <a:t>AI </a:t>
            </a:r>
            <a:r>
              <a:rPr lang="en">
                <a:latin typeface="Arial"/>
                <a:ea typeface="微軟正黑體"/>
                <a:cs typeface="Arial"/>
                <a:sym typeface="Microsoft JhengHei"/>
              </a:rPr>
              <a:t>Voice Service</a:t>
            </a:r>
            <a:r>
              <a:rPr lang="zh-TW" altLang="en">
                <a:latin typeface="Arial"/>
                <a:ea typeface="微軟正黑體"/>
                <a:cs typeface="Arial"/>
                <a:sym typeface="Microsoft JhengHei"/>
              </a:rPr>
              <a:t> </a:t>
            </a:r>
            <a:r>
              <a:rPr lang="en">
                <a:latin typeface="Arial"/>
                <a:ea typeface="微軟正黑體"/>
                <a:cs typeface="Arial"/>
                <a:sym typeface="Microsoft JhengHei"/>
              </a:rPr>
              <a:t>Gateway </a:t>
            </a:r>
            <a:endParaRPr lang="en">
              <a:latin typeface="Arial"/>
              <a:ea typeface="微軟正黑體"/>
              <a:cs typeface="Arial"/>
            </a:endParaRPr>
          </a:p>
        </p:txBody>
      </p:sp>
      <p:sp>
        <p:nvSpPr>
          <p:cNvPr id="1631" name="Google Shape;1631;p141"/>
          <p:cNvSpPr/>
          <p:nvPr/>
        </p:nvSpPr>
        <p:spPr>
          <a:xfrm>
            <a:off x="3500366" y="3215013"/>
            <a:ext cx="12885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141"/>
          <p:cNvSpPr/>
          <p:nvPr/>
        </p:nvSpPr>
        <p:spPr>
          <a:xfrm>
            <a:off x="1872065" y="3217089"/>
            <a:ext cx="12885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41"/>
          <p:cNvSpPr/>
          <p:nvPr/>
        </p:nvSpPr>
        <p:spPr>
          <a:xfrm>
            <a:off x="195212" y="3217089"/>
            <a:ext cx="12885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41"/>
          <p:cNvSpPr/>
          <p:nvPr/>
        </p:nvSpPr>
        <p:spPr>
          <a:xfrm>
            <a:off x="4641194" y="1650975"/>
            <a:ext cx="842400" cy="35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0AC5D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41"/>
          <p:cNvSpPr/>
          <p:nvPr/>
        </p:nvSpPr>
        <p:spPr>
          <a:xfrm>
            <a:off x="1344359" y="2433754"/>
            <a:ext cx="2313726" cy="7302"/>
          </a:xfrm>
          <a:custGeom>
            <a:avLst/>
            <a:gdLst/>
            <a:ahLst/>
            <a:cxnLst/>
            <a:rect l="l" t="t" r="r" b="b"/>
            <a:pathLst>
              <a:path w="10085" h="3697" extrusionOk="0">
                <a:moveTo>
                  <a:pt x="0" y="1144"/>
                </a:moveTo>
                <a:cubicBezTo>
                  <a:pt x="6898" y="9386"/>
                  <a:pt x="3187" y="-5689"/>
                  <a:pt x="10085" y="2554"/>
                </a:cubicBezTo>
              </a:path>
            </a:pathLst>
          </a:custGeom>
          <a:noFill/>
          <a:ln w="254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41"/>
          <p:cNvSpPr/>
          <p:nvPr/>
        </p:nvSpPr>
        <p:spPr>
          <a:xfrm>
            <a:off x="3513740" y="3242728"/>
            <a:ext cx="1275126" cy="30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AC5D3"/>
                </a:solidFill>
                <a:latin typeface="Oswald"/>
                <a:ea typeface="Oswald"/>
                <a:cs typeface="Oswald"/>
                <a:sym typeface="Oswald"/>
              </a:rPr>
              <a:t>Voice Out</a:t>
            </a:r>
            <a:endParaRPr sz="2400" b="0" i="0" u="none" strike="noStrike" cap="none">
              <a:solidFill>
                <a:srgbClr val="0AC5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37" name="Google Shape;1637;p141"/>
          <p:cNvSpPr/>
          <p:nvPr/>
        </p:nvSpPr>
        <p:spPr>
          <a:xfrm>
            <a:off x="1866376" y="3280559"/>
            <a:ext cx="1275753" cy="23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AC5D3"/>
                </a:solidFill>
                <a:latin typeface="Oswald"/>
                <a:ea typeface="Oswald"/>
                <a:cs typeface="Oswald"/>
                <a:sym typeface="Oswald"/>
              </a:rPr>
              <a:t>Device Controls</a:t>
            </a:r>
            <a:endParaRPr sz="2400" b="0" i="0" u="none" strike="noStrike" cap="none">
              <a:solidFill>
                <a:srgbClr val="0AC5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38" name="Google Shape;1638;p141"/>
          <p:cNvSpPr/>
          <p:nvPr/>
        </p:nvSpPr>
        <p:spPr>
          <a:xfrm>
            <a:off x="207245" y="3253486"/>
            <a:ext cx="1256344" cy="28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AC5D3"/>
                </a:solidFill>
                <a:latin typeface="Oswald"/>
                <a:ea typeface="Oswald"/>
                <a:cs typeface="Oswald"/>
                <a:sym typeface="Oswald"/>
              </a:rPr>
              <a:t>Voice In</a:t>
            </a:r>
            <a:endParaRPr sz="2400" b="0" i="0" u="none" strike="noStrike" cap="none">
              <a:solidFill>
                <a:srgbClr val="0AC5D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639" name="Google Shape;1639;p141"/>
          <p:cNvCxnSpPr/>
          <p:nvPr/>
        </p:nvCxnSpPr>
        <p:spPr>
          <a:xfrm>
            <a:off x="1298614" y="2523937"/>
            <a:ext cx="656700" cy="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0" name="Google Shape;1640;p141"/>
          <p:cNvCxnSpPr/>
          <p:nvPr/>
        </p:nvCxnSpPr>
        <p:spPr>
          <a:xfrm rot="10800000">
            <a:off x="3042975" y="2523937"/>
            <a:ext cx="813300" cy="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1" name="Google Shape;1641;p141"/>
          <p:cNvCxnSpPr>
            <a:stCxn id="1642" idx="3"/>
            <a:endCxn id="1634" idx="1"/>
          </p:cNvCxnSpPr>
          <p:nvPr/>
        </p:nvCxnSpPr>
        <p:spPr>
          <a:xfrm rot="10800000" flipH="1">
            <a:off x="3042993" y="1827530"/>
            <a:ext cx="1598100" cy="156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43" name="Google Shape;1643;p141"/>
          <p:cNvSpPr/>
          <p:nvPr/>
        </p:nvSpPr>
        <p:spPr>
          <a:xfrm>
            <a:off x="3490487" y="1347308"/>
            <a:ext cx="1023564" cy="682585"/>
          </a:xfrm>
          <a:custGeom>
            <a:avLst/>
            <a:gdLst/>
            <a:ahLst/>
            <a:cxnLst/>
            <a:rect l="l" t="t" r="r" b="b"/>
            <a:pathLst>
              <a:path w="1574714" h="1050130" extrusionOk="0">
                <a:moveTo>
                  <a:pt x="655970" y="0"/>
                </a:moveTo>
                <a:cubicBezTo>
                  <a:pt x="837639" y="0"/>
                  <a:pt x="990468" y="123025"/>
                  <a:pt x="1035872" y="290327"/>
                </a:cubicBezTo>
                <a:cubicBezTo>
                  <a:pt x="1080740" y="272530"/>
                  <a:pt x="1129843" y="262774"/>
                  <a:pt x="1181036" y="262774"/>
                </a:cubicBezTo>
                <a:cubicBezTo>
                  <a:pt x="1398460" y="262774"/>
                  <a:pt x="1574715" y="439029"/>
                  <a:pt x="1574715" y="656452"/>
                </a:cubicBezTo>
                <a:cubicBezTo>
                  <a:pt x="1574715" y="873876"/>
                  <a:pt x="1398460" y="1050131"/>
                  <a:pt x="1181036" y="1050131"/>
                </a:cubicBezTo>
                <a:lnTo>
                  <a:pt x="262292" y="1050131"/>
                </a:lnTo>
                <a:cubicBezTo>
                  <a:pt x="117342" y="1050131"/>
                  <a:pt x="0" y="932306"/>
                  <a:pt x="0" y="787357"/>
                </a:cubicBezTo>
                <a:cubicBezTo>
                  <a:pt x="0" y="642408"/>
                  <a:pt x="117342" y="525065"/>
                  <a:pt x="262292" y="525065"/>
                </a:cubicBezTo>
                <a:cubicBezTo>
                  <a:pt x="270064" y="525065"/>
                  <a:pt x="277837" y="525870"/>
                  <a:pt x="285449" y="526566"/>
                </a:cubicBezTo>
                <a:cubicBezTo>
                  <a:pt x="270547" y="485076"/>
                  <a:pt x="262292" y="440315"/>
                  <a:pt x="262292" y="393679"/>
                </a:cubicBezTo>
                <a:cubicBezTo>
                  <a:pt x="262292" y="176255"/>
                  <a:pt x="438546" y="0"/>
                  <a:pt x="655970" y="0"/>
                </a:cubicBezTo>
                <a:lnTo>
                  <a:pt x="65597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29000">
                <a:schemeClr val="lt1"/>
              </a:gs>
              <a:gs pos="80000">
                <a:srgbClr val="BBD6EE">
                  <a:alpha val="83921"/>
                </a:srgbClr>
              </a:gs>
              <a:gs pos="98850">
                <a:srgbClr val="BBD6EE">
                  <a:alpha val="60000"/>
                </a:srgbClr>
              </a:gs>
              <a:gs pos="100000">
                <a:srgbClr val="BBD6EE">
                  <a:alpha val="6000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4" name="Google Shape;1644;p141"/>
          <p:cNvCxnSpPr/>
          <p:nvPr/>
        </p:nvCxnSpPr>
        <p:spPr>
          <a:xfrm>
            <a:off x="2599081" y="2050968"/>
            <a:ext cx="0" cy="2289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5" name="Google Shape;1645;p141"/>
          <p:cNvCxnSpPr/>
          <p:nvPr/>
        </p:nvCxnSpPr>
        <p:spPr>
          <a:xfrm rot="10800000">
            <a:off x="2358404" y="2059112"/>
            <a:ext cx="0" cy="3498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46" name="Google Shape;1646;p141"/>
          <p:cNvCxnSpPr>
            <a:stCxn id="1632" idx="0"/>
            <a:endCxn id="1647" idx="2"/>
          </p:cNvCxnSpPr>
          <p:nvPr/>
        </p:nvCxnSpPr>
        <p:spPr>
          <a:xfrm rot="10800000">
            <a:off x="2504915" y="2702289"/>
            <a:ext cx="11400" cy="514800"/>
          </a:xfrm>
          <a:prstGeom prst="straightConnector1">
            <a:avLst/>
          </a:prstGeom>
          <a:noFill/>
          <a:ln w="25400" cap="flat" cmpd="sng">
            <a:solidFill>
              <a:srgbClr val="00FFF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642" name="Google Shape;1642;p141"/>
          <p:cNvSpPr/>
          <p:nvPr/>
        </p:nvSpPr>
        <p:spPr>
          <a:xfrm>
            <a:off x="1864293" y="1637630"/>
            <a:ext cx="11787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B6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141"/>
          <p:cNvSpPr/>
          <p:nvPr/>
        </p:nvSpPr>
        <p:spPr>
          <a:xfrm>
            <a:off x="1818634" y="1640307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Conversation</a:t>
            </a:r>
            <a:endParaRPr sz="11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Skills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49" name="Google Shape;1649;p141"/>
          <p:cNvSpPr/>
          <p:nvPr/>
        </p:nvSpPr>
        <p:spPr>
          <a:xfrm>
            <a:off x="4667030" y="1689149"/>
            <a:ext cx="7992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1400"/>
            </a:pPr>
            <a:r>
              <a:rPr lang="en">
                <a:solidFill>
                  <a:srgbClr val="0AC5D3"/>
                </a:solidFill>
                <a:latin typeface="Oswald"/>
                <a:sym typeface="Oswald"/>
              </a:rPr>
              <a:t>Services</a:t>
            </a:r>
            <a:endParaRPr>
              <a:solidFill>
                <a:srgbClr val="0AC5D3"/>
              </a:solidFill>
              <a:latin typeface="Oswald"/>
              <a:sym typeface="Oswald"/>
            </a:endParaRPr>
          </a:p>
        </p:txBody>
      </p:sp>
      <p:sp>
        <p:nvSpPr>
          <p:cNvPr id="1650" name="Google Shape;1650;p141"/>
          <p:cNvSpPr/>
          <p:nvPr/>
        </p:nvSpPr>
        <p:spPr>
          <a:xfrm>
            <a:off x="3628458" y="2270678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A36E"/>
              </a:gs>
              <a:gs pos="100000">
                <a:srgbClr val="C45E1A"/>
              </a:gs>
            </a:gsLst>
            <a:lin ang="5400012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41"/>
          <p:cNvSpPr/>
          <p:nvPr/>
        </p:nvSpPr>
        <p:spPr>
          <a:xfrm>
            <a:off x="3513739" y="2270678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TTS </a:t>
            </a:r>
            <a:endParaRPr sz="1100" b="0" i="0" u="none" strike="noStrike" cap="none">
              <a:solidFill>
                <a:srgbClr val="FFDA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Text to Speech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2" name="Google Shape;1652;p141"/>
          <p:cNvSpPr/>
          <p:nvPr/>
        </p:nvSpPr>
        <p:spPr>
          <a:xfrm>
            <a:off x="1979896" y="2279900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41"/>
          <p:cNvSpPr/>
          <p:nvPr/>
        </p:nvSpPr>
        <p:spPr>
          <a:xfrm>
            <a:off x="1866377" y="2291150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Conversation</a:t>
            </a:r>
            <a:endParaRPr sz="11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Agent (NLU)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653" name="Google Shape;1653;p141"/>
          <p:cNvCxnSpPr>
            <a:stCxn id="1633" idx="0"/>
            <a:endCxn id="1631" idx="0"/>
          </p:cNvCxnSpPr>
          <p:nvPr/>
        </p:nvCxnSpPr>
        <p:spPr>
          <a:xfrm rot="-5400000">
            <a:off x="2490962" y="1563489"/>
            <a:ext cx="2100" cy="3305100"/>
          </a:xfrm>
          <a:prstGeom prst="bentConnector3">
            <a:avLst>
              <a:gd name="adj1" fmla="val 13860852"/>
            </a:avLst>
          </a:prstGeom>
          <a:noFill/>
          <a:ln w="254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4" name="Google Shape;1654;p141"/>
          <p:cNvSpPr/>
          <p:nvPr/>
        </p:nvSpPr>
        <p:spPr>
          <a:xfrm>
            <a:off x="334757" y="2279900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A36E"/>
              </a:gs>
              <a:gs pos="100000">
                <a:srgbClr val="C45E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141"/>
          <p:cNvSpPr/>
          <p:nvPr/>
        </p:nvSpPr>
        <p:spPr>
          <a:xfrm>
            <a:off x="199126" y="2286811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STT/</a:t>
            </a:r>
            <a:r>
              <a:rPr lang="en" sz="1100" b="0" i="0" u="none" strike="noStrike" cap="none">
                <a:solidFill>
                  <a:srgbClr val="FFDA2A"/>
                </a:solidFill>
                <a:latin typeface="Oswald"/>
                <a:ea typeface="Oswald"/>
                <a:cs typeface="Oswald"/>
                <a:sym typeface="Oswald"/>
              </a:rPr>
              <a:t>ASR</a:t>
            </a:r>
            <a:endParaRPr sz="1100" b="0" i="0" u="none" strike="noStrike" cap="none">
              <a:solidFill>
                <a:srgbClr val="FFDA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Speech to Text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6" name="Google Shape;1656;p141"/>
          <p:cNvSpPr/>
          <p:nvPr/>
        </p:nvSpPr>
        <p:spPr>
          <a:xfrm>
            <a:off x="1243852" y="2723976"/>
            <a:ext cx="1035900" cy="41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141"/>
          <p:cNvSpPr/>
          <p:nvPr/>
        </p:nvSpPr>
        <p:spPr>
          <a:xfrm>
            <a:off x="1136172" y="2739183"/>
            <a:ext cx="12771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WoV </a:t>
            </a:r>
            <a:endParaRPr sz="1100" b="0" i="0" u="none" strike="noStrike" cap="none">
              <a:solidFill>
                <a:srgbClr val="FFDA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Wake on Voice</a:t>
            </a:r>
            <a:endParaRPr sz="11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8" name="Google Shape;1658;p141"/>
          <p:cNvSpPr/>
          <p:nvPr/>
        </p:nvSpPr>
        <p:spPr>
          <a:xfrm>
            <a:off x="3656132" y="1660333"/>
            <a:ext cx="6957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222A35"/>
                </a:solidFill>
                <a:latin typeface="Oswald"/>
                <a:ea typeface="Oswald"/>
                <a:cs typeface="Oswald"/>
                <a:sym typeface="Oswald"/>
              </a:rPr>
              <a:t>Internet</a:t>
            </a:r>
            <a:endParaRPr sz="12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9" name="Google Shape;1659;p141"/>
          <p:cNvSpPr/>
          <p:nvPr/>
        </p:nvSpPr>
        <p:spPr>
          <a:xfrm>
            <a:off x="3108530" y="1646471"/>
            <a:ext cx="329216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41"/>
          <p:cNvSpPr/>
          <p:nvPr/>
        </p:nvSpPr>
        <p:spPr>
          <a:xfrm>
            <a:off x="2590011" y="2060353"/>
            <a:ext cx="659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 / API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41"/>
          <p:cNvSpPr/>
          <p:nvPr/>
        </p:nvSpPr>
        <p:spPr>
          <a:xfrm>
            <a:off x="1764259" y="2060353"/>
            <a:ext cx="659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 / API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41"/>
          <p:cNvSpPr/>
          <p:nvPr/>
        </p:nvSpPr>
        <p:spPr>
          <a:xfrm>
            <a:off x="1433631" y="2244525"/>
            <a:ext cx="499759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41"/>
          <p:cNvSpPr/>
          <p:nvPr/>
        </p:nvSpPr>
        <p:spPr>
          <a:xfrm>
            <a:off x="1442774" y="2518610"/>
            <a:ext cx="481472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41"/>
          <p:cNvSpPr/>
          <p:nvPr/>
        </p:nvSpPr>
        <p:spPr>
          <a:xfrm>
            <a:off x="3153641" y="2244525"/>
            <a:ext cx="39902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41"/>
          <p:cNvSpPr/>
          <p:nvPr/>
        </p:nvSpPr>
        <p:spPr>
          <a:xfrm>
            <a:off x="3133405" y="2518610"/>
            <a:ext cx="439493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41"/>
          <p:cNvSpPr/>
          <p:nvPr/>
        </p:nvSpPr>
        <p:spPr>
          <a:xfrm>
            <a:off x="2532980" y="2745890"/>
            <a:ext cx="1151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Device Registration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141"/>
          <p:cNvSpPr/>
          <p:nvPr/>
        </p:nvSpPr>
        <p:spPr>
          <a:xfrm>
            <a:off x="481202" y="2968817"/>
            <a:ext cx="497545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141"/>
          <p:cNvSpPr/>
          <p:nvPr/>
        </p:nvSpPr>
        <p:spPr>
          <a:xfrm>
            <a:off x="4107928" y="2968817"/>
            <a:ext cx="464071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141"/>
          <p:cNvSpPr/>
          <p:nvPr/>
        </p:nvSpPr>
        <p:spPr>
          <a:xfrm>
            <a:off x="2532980" y="2968817"/>
            <a:ext cx="659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API / GUI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1610;p140">
            <a:extLst>
              <a:ext uri="{FF2B5EF4-FFF2-40B4-BE49-F238E27FC236}">
                <a16:creationId xmlns:a16="http://schemas.microsoft.com/office/drawing/2014/main" id="{C1C6405E-EBDB-4F9B-A595-3931BC8BCBEC}"/>
              </a:ext>
            </a:extLst>
          </p:cNvPr>
          <p:cNvSpPr/>
          <p:nvPr/>
        </p:nvSpPr>
        <p:spPr>
          <a:xfrm>
            <a:off x="5673593" y="1531464"/>
            <a:ext cx="3135650" cy="1603512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9E373FA7-8C09-4E57-8063-A869265A0CE1}"/>
              </a:ext>
            </a:extLst>
          </p:cNvPr>
          <p:cNvGrpSpPr/>
          <p:nvPr/>
        </p:nvGrpSpPr>
        <p:grpSpPr>
          <a:xfrm>
            <a:off x="5673593" y="1120450"/>
            <a:ext cx="3136102" cy="456009"/>
            <a:chOff x="459571" y="1318732"/>
            <a:chExt cx="4361449" cy="634182"/>
          </a:xfrm>
        </p:grpSpPr>
        <p:sp>
          <p:nvSpPr>
            <p:cNvPr id="61" name="Google Shape;1615;p140">
              <a:extLst>
                <a:ext uri="{FF2B5EF4-FFF2-40B4-BE49-F238E27FC236}">
                  <a16:creationId xmlns:a16="http://schemas.microsoft.com/office/drawing/2014/main" id="{47F7E4DF-4DDD-45C3-AAA4-DC095C291221}"/>
                </a:ext>
              </a:extLst>
            </p:cNvPr>
            <p:cNvSpPr/>
            <p:nvPr/>
          </p:nvSpPr>
          <p:spPr>
            <a:xfrm>
              <a:off x="459571" y="1318732"/>
              <a:ext cx="4361449" cy="48831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SzPts val="1500"/>
              </a:pPr>
              <a:r>
                <a:rPr lang="en-US" altLang="zh-TW" sz="1600" b="1" i="0" u="none" strike="noStrike" cap="none">
                  <a:solidFill>
                    <a:schemeClr val="lt1"/>
                  </a:solidFill>
                  <a:ea typeface="微軟正黑體"/>
                  <a:sym typeface="Oswald"/>
                </a:rPr>
                <a:t>QNAP </a:t>
              </a:r>
              <a:r>
                <a:rPr lang="en-US" altLang="zh-TW" sz="1600" b="1">
                  <a:solidFill>
                    <a:schemeClr val="lt1"/>
                  </a:solidFill>
                  <a:ea typeface="微軟正黑體"/>
                  <a:sym typeface="Microsoft JhengHei"/>
                </a:rPr>
                <a:t>total </a:t>
              </a:r>
              <a:r>
                <a:rPr lang="zh-TW" altLang="en-US" sz="1600" b="1">
                  <a:solidFill>
                    <a:schemeClr val="lt1"/>
                  </a:solidFill>
                  <a:ea typeface="微軟正黑體"/>
                  <a:sym typeface="Microsoft JhengHei"/>
                </a:rPr>
                <a:t>solution</a:t>
              </a:r>
              <a:endParaRPr lang="zh-TW" altLang="en-US" sz="2400" b="1" i="0" u="none" strike="noStrike" cap="none">
                <a:solidFill>
                  <a:schemeClr val="lt1"/>
                </a:solidFill>
                <a:ea typeface="微軟正黑體"/>
                <a:sym typeface="Oswald"/>
              </a:endParaRPr>
            </a:p>
          </p:txBody>
        </p:sp>
        <p:sp>
          <p:nvSpPr>
            <p:cNvPr id="62" name="等腰三角形 61">
              <a:extLst>
                <a:ext uri="{FF2B5EF4-FFF2-40B4-BE49-F238E27FC236}">
                  <a16:creationId xmlns:a16="http://schemas.microsoft.com/office/drawing/2014/main" id="{D3394BD7-50EC-4528-BB7C-B51E153CE1C6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2" name="Google Shape;1629;p141">
            <a:extLst>
              <a:ext uri="{FF2B5EF4-FFF2-40B4-BE49-F238E27FC236}">
                <a16:creationId xmlns:a16="http://schemas.microsoft.com/office/drawing/2014/main" id="{FD4547FF-FC39-4E10-B0EA-BEA719D118B3}"/>
              </a:ext>
            </a:extLst>
          </p:cNvPr>
          <p:cNvSpPr/>
          <p:nvPr/>
        </p:nvSpPr>
        <p:spPr>
          <a:xfrm>
            <a:off x="5741635" y="1620986"/>
            <a:ext cx="3043050" cy="151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sz="1200">
                <a:solidFill>
                  <a:schemeClr val="lt1"/>
                </a:solidFill>
                <a:ea typeface="微軟正黑體"/>
                <a:sym typeface="Calibri"/>
              </a:rPr>
              <a:t>Built-in</a:t>
            </a:r>
            <a:r>
              <a:rPr lang="en" sz="1200">
                <a:solidFill>
                  <a:schemeClr val="lt1"/>
                </a:solidFill>
                <a:ea typeface="微軟正黑體"/>
              </a:rPr>
              <a:t> </a:t>
            </a:r>
            <a:r>
              <a:rPr lang="en" sz="1200" b="1">
                <a:solidFill>
                  <a:srgbClr val="FFFF00"/>
                </a:solidFill>
                <a:ea typeface="微軟正黑體"/>
              </a:rPr>
              <a:t>ASR</a:t>
            </a:r>
            <a:r>
              <a:rPr lang="en" sz="1200">
                <a:solidFill>
                  <a:schemeClr val="lt1"/>
                </a:solidFill>
                <a:ea typeface="微軟正黑體"/>
              </a:rPr>
              <a:t> for specific fields  (Offline).</a:t>
            </a:r>
            <a:endParaRPr sz="120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AutoNum type="arabicPeriod"/>
            </a:pPr>
            <a:r>
              <a:rPr lang="en" sz="1200">
                <a:solidFill>
                  <a:schemeClr val="bg1"/>
                </a:solidFill>
                <a:ea typeface="微軟正黑體"/>
              </a:rPr>
              <a:t>STT Cloud solution from</a:t>
            </a:r>
            <a:r>
              <a:rPr lang="en" sz="1200">
                <a:ea typeface="微軟正黑體"/>
              </a:rPr>
              <a:t> </a:t>
            </a:r>
            <a:r>
              <a:rPr lang="en" sz="1200" b="1">
                <a:solidFill>
                  <a:srgbClr val="FFFF00"/>
                </a:solidFill>
                <a:ea typeface="微軟正黑體"/>
              </a:rPr>
              <a:t>Google</a:t>
            </a:r>
            <a:r>
              <a:rPr lang="en" sz="1200">
                <a:solidFill>
                  <a:schemeClr val="lt1"/>
                </a:solidFill>
                <a:ea typeface="微軟正黑體"/>
              </a:rPr>
              <a:t> , 100+ languages.</a:t>
            </a:r>
            <a:endParaRPr sz="120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sz="1200">
                <a:solidFill>
                  <a:schemeClr val="lt1"/>
                </a:solidFill>
                <a:ea typeface="微軟正黑體"/>
                <a:sym typeface="Calibri"/>
              </a:rPr>
              <a:t>Sound chip </a:t>
            </a:r>
            <a:r>
              <a:rPr lang="en" sz="1200">
                <a:solidFill>
                  <a:schemeClr val="lt1"/>
                </a:solidFill>
                <a:ea typeface="微軟正黑體"/>
              </a:rPr>
              <a:t>: Conexant (4-Mic).</a:t>
            </a:r>
            <a:endParaRPr sz="120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" altLang="zh-TW" sz="1200">
                <a:solidFill>
                  <a:schemeClr val="lt1"/>
                </a:solidFill>
                <a:ea typeface="微軟正黑體"/>
                <a:sym typeface="Calibri"/>
              </a:rPr>
              <a:t>Speaker</a:t>
            </a:r>
            <a:r>
              <a:rPr lang="en" altLang="zh-TW" sz="1200">
                <a:solidFill>
                  <a:schemeClr val="lt1"/>
                </a:solidFill>
                <a:ea typeface="微軟正黑體"/>
              </a:rPr>
              <a:t> power</a:t>
            </a:r>
            <a:r>
              <a:rPr lang="en" sz="1200">
                <a:solidFill>
                  <a:schemeClr val="lt1"/>
                </a:solidFill>
                <a:ea typeface="微軟正黑體"/>
              </a:rPr>
              <a:t>: 5W x2.</a:t>
            </a:r>
            <a:endParaRPr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Google Shape;1610;p140">
            <a:extLst>
              <a:ext uri="{FF2B5EF4-FFF2-40B4-BE49-F238E27FC236}">
                <a16:creationId xmlns:a16="http://schemas.microsoft.com/office/drawing/2014/main" id="{56CC65ED-2215-4823-9658-F3401DD3923A}"/>
              </a:ext>
            </a:extLst>
          </p:cNvPr>
          <p:cNvSpPr/>
          <p:nvPr/>
        </p:nvSpPr>
        <p:spPr>
          <a:xfrm>
            <a:off x="5673593" y="3657603"/>
            <a:ext cx="3135650" cy="1165941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16200000" scaled="0"/>
          </a:gradFill>
          <a:ln w="38100">
            <a:gradFill>
              <a:gsLst>
                <a:gs pos="0">
                  <a:schemeClr val="accent5">
                    <a:lumMod val="40000"/>
                    <a:lumOff val="60000"/>
                    <a:alpha val="0"/>
                  </a:schemeClr>
                </a:gs>
                <a:gs pos="100000">
                  <a:srgbClr val="00B0F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0D56ACE6-9657-411C-8790-863C132223A5}"/>
              </a:ext>
            </a:extLst>
          </p:cNvPr>
          <p:cNvGrpSpPr/>
          <p:nvPr/>
        </p:nvGrpSpPr>
        <p:grpSpPr>
          <a:xfrm>
            <a:off x="5673593" y="3246590"/>
            <a:ext cx="3136102" cy="456010"/>
            <a:chOff x="459571" y="1318731"/>
            <a:chExt cx="4361449" cy="634183"/>
          </a:xfrm>
        </p:grpSpPr>
        <p:sp>
          <p:nvSpPr>
            <p:cNvPr id="75" name="Google Shape;1615;p140">
              <a:extLst>
                <a:ext uri="{FF2B5EF4-FFF2-40B4-BE49-F238E27FC236}">
                  <a16:creationId xmlns:a16="http://schemas.microsoft.com/office/drawing/2014/main" id="{B9B48D9B-0214-4380-98BB-7A09625C33F8}"/>
                </a:ext>
              </a:extLst>
            </p:cNvPr>
            <p:cNvSpPr/>
            <p:nvPr/>
          </p:nvSpPr>
          <p:spPr>
            <a:xfrm>
              <a:off x="459571" y="1318731"/>
              <a:ext cx="4361449" cy="4883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SzPts val="1500"/>
              </a:pPr>
              <a:r>
                <a:rPr lang="zh-TW" altLang="en-US" sz="1600" b="1">
                  <a:solidFill>
                    <a:schemeClr val="lt1"/>
                  </a:solidFill>
                  <a:ea typeface="微軟正黑體"/>
                  <a:sym typeface="Microsoft JhengHei"/>
                </a:rPr>
                <a:t>Opportunity</a:t>
              </a:r>
              <a:endParaRPr lang="zh-TW" altLang="en-US" sz="1600" b="1">
                <a:solidFill>
                  <a:schemeClr val="lt1"/>
                </a:solidFill>
                <a:ea typeface="微軟正黑體"/>
                <a:sym typeface="Oswald"/>
              </a:endParaRPr>
            </a:p>
          </p:txBody>
        </p:sp>
        <p:sp>
          <p:nvSpPr>
            <p:cNvPr id="76" name="等腰三角形 75">
              <a:extLst>
                <a:ext uri="{FF2B5EF4-FFF2-40B4-BE49-F238E27FC236}">
                  <a16:creationId xmlns:a16="http://schemas.microsoft.com/office/drawing/2014/main" id="{908D03E0-97C5-4306-ADDC-C8D835ACEDF1}"/>
                </a:ext>
              </a:extLst>
            </p:cNvPr>
            <p:cNvSpPr/>
            <p:nvPr/>
          </p:nvSpPr>
          <p:spPr>
            <a:xfrm rot="10800000">
              <a:off x="745957" y="1795502"/>
              <a:ext cx="288758" cy="15741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7" name="Google Shape;1629;p141">
            <a:extLst>
              <a:ext uri="{FF2B5EF4-FFF2-40B4-BE49-F238E27FC236}">
                <a16:creationId xmlns:a16="http://schemas.microsoft.com/office/drawing/2014/main" id="{BCC4D484-AF64-4760-866A-A7FA2598F36B}"/>
              </a:ext>
            </a:extLst>
          </p:cNvPr>
          <p:cNvSpPr/>
          <p:nvPr/>
        </p:nvSpPr>
        <p:spPr>
          <a:xfrm>
            <a:off x="5741635" y="3747127"/>
            <a:ext cx="2954052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zh-TW" altLang="en-US" sz="1200">
                <a:solidFill>
                  <a:schemeClr val="lt1"/>
                </a:solidFill>
                <a:ea typeface="微軟正黑體"/>
              </a:rPr>
              <a:t> </a:t>
            </a:r>
            <a:r>
              <a:rPr lang="zh-TW" altLang="en-US" sz="1200">
                <a:solidFill>
                  <a:schemeClr val="lt1"/>
                </a:solidFill>
                <a:ea typeface="微軟正黑體"/>
                <a:sym typeface="Calibri"/>
              </a:rPr>
              <a:t>Chatbot developer</a:t>
            </a:r>
            <a:r>
              <a:rPr lang="en-US" altLang="zh-TW" sz="1200">
                <a:solidFill>
                  <a:schemeClr val="lt1"/>
                </a:solidFill>
                <a:ea typeface="微軟正黑體"/>
                <a:sym typeface="Calibri"/>
              </a:rPr>
              <a:t>.</a:t>
            </a:r>
            <a:endParaRPr lang="zh-TW" altLang="en-US" sz="120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zh-TW" altLang="en-US" sz="1200">
                <a:solidFill>
                  <a:schemeClr val="lt1"/>
                </a:solidFill>
                <a:ea typeface="微軟正黑體"/>
              </a:rPr>
              <a:t> Conversation Agent </a:t>
            </a:r>
            <a:r>
              <a:rPr lang="en-US" altLang="zh-TW" sz="1200">
                <a:solidFill>
                  <a:schemeClr val="lt1"/>
                </a:solidFill>
                <a:ea typeface="微軟正黑體"/>
              </a:rPr>
              <a:t>(NLU).</a:t>
            </a:r>
            <a:endParaRPr lang="zh-TW" altLang="en-US" sz="1200">
              <a:solidFill>
                <a:schemeClr val="lt1"/>
              </a:solidFill>
              <a:ea typeface="微軟正黑體"/>
            </a:endParaRPr>
          </a:p>
          <a:p>
            <a:pPr marL="180975" indent="-180975">
              <a:lnSpc>
                <a:spcPct val="150000"/>
              </a:lnSpc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zh-TW" altLang="en-US" sz="1200">
                <a:solidFill>
                  <a:schemeClr val="lt1"/>
                </a:solidFill>
                <a:ea typeface="微軟正黑體"/>
              </a:rPr>
              <a:t> </a:t>
            </a:r>
            <a:r>
              <a:rPr lang="en-US" altLang="zh-TW" sz="1200">
                <a:solidFill>
                  <a:schemeClr val="lt1"/>
                </a:solidFill>
                <a:ea typeface="微軟正黑體"/>
              </a:rPr>
              <a:t>B2B SI (ex: Healthcare).</a:t>
            </a:r>
            <a:endParaRPr lang="zh-TW" altLang="en-US" sz="1200">
              <a:solidFill>
                <a:schemeClr val="lt1"/>
              </a:solidFill>
              <a:ea typeface="微軟正黑體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9463C50-4FE9-4CAC-BF64-B7C36599B06F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95E855C-DE99-4251-ABED-6639B8213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1974" y="295959"/>
            <a:ext cx="649949" cy="4642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60671A07-5C20-496F-8E83-098C77B042DF}"/>
              </a:ext>
            </a:extLst>
          </p:cNvPr>
          <p:cNvGrpSpPr/>
          <p:nvPr/>
        </p:nvGrpSpPr>
        <p:grpSpPr>
          <a:xfrm>
            <a:off x="-22217" y="1221645"/>
            <a:ext cx="5458412" cy="3921856"/>
            <a:chOff x="-22217" y="1221645"/>
            <a:chExt cx="5458412" cy="3921856"/>
          </a:xfrm>
        </p:grpSpPr>
        <p:pic>
          <p:nvPicPr>
            <p:cNvPr id="8" name="圖片 7" descr="一張含有 監視器, 坐, 電腦, 室內 的圖片&#10;&#10;自動產生的描述">
              <a:extLst>
                <a:ext uri="{FF2B5EF4-FFF2-40B4-BE49-F238E27FC236}">
                  <a16:creationId xmlns:a16="http://schemas.microsoft.com/office/drawing/2014/main" id="{DDACB451-1512-4A47-A4CB-CAF9BDDFF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217" y="1221645"/>
              <a:ext cx="5458412" cy="3921856"/>
            </a:xfrm>
            <a:prstGeom prst="rect">
              <a:avLst/>
            </a:prstGeom>
          </p:spPr>
        </p:pic>
        <p:pic>
          <p:nvPicPr>
            <p:cNvPr id="19" name="Google Shape;1678;p142">
              <a:extLst>
                <a:ext uri="{FF2B5EF4-FFF2-40B4-BE49-F238E27FC236}">
                  <a16:creationId xmlns:a16="http://schemas.microsoft.com/office/drawing/2014/main" id="{F8982F7C-CAF0-4549-88B4-C35AFC3EBF78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746" y="1588526"/>
              <a:ext cx="4467593" cy="279224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9EB38E7-8B2C-4F38-8921-AB9359507783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025332" y="3861789"/>
            <a:ext cx="809970" cy="13275"/>
          </a:xfrm>
          <a:prstGeom prst="line">
            <a:avLst/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8519E1D1-BDFB-41E3-B5D5-8288D7FBA609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>
            <a:off x="4726672" y="1922300"/>
            <a:ext cx="1108631" cy="219147"/>
          </a:xfrm>
          <a:prstGeom prst="bentConnector3">
            <a:avLst>
              <a:gd name="adj1" fmla="val 21783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6" name="Google Shape;1676;p1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090059"/>
              </a:buClr>
              <a:buSzPts val="2400"/>
            </a:pPr>
            <a:r>
              <a:rPr lang="zh-TW" altLang="en">
                <a:latin typeface="Arial"/>
                <a:ea typeface="微軟正黑體"/>
                <a:cs typeface="Arial"/>
              </a:rPr>
              <a:t>Translation</a:t>
            </a:r>
            <a:endParaRPr lang="zh-TW" alt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2CF8D63-1AE9-4F56-95B1-74C88EF2D916}"/>
              </a:ext>
            </a:extLst>
          </p:cNvPr>
          <p:cNvSpPr/>
          <p:nvPr/>
        </p:nvSpPr>
        <p:spPr>
          <a:xfrm>
            <a:off x="8122392" y="144718"/>
            <a:ext cx="763644" cy="763644"/>
          </a:xfrm>
          <a:prstGeom prst="roundRect">
            <a:avLst>
              <a:gd name="adj" fmla="val 1263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6D2A6F4-CD16-4AF9-8372-D6EAAE6BA5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4789" y="304698"/>
            <a:ext cx="622072" cy="439365"/>
          </a:xfrm>
          <a:prstGeom prst="rect">
            <a:avLst/>
          </a:prstGeom>
        </p:spPr>
      </p:pic>
      <p:sp>
        <p:nvSpPr>
          <p:cNvPr id="5" name="Google Shape;1550;p137">
            <a:extLst>
              <a:ext uri="{FF2B5EF4-FFF2-40B4-BE49-F238E27FC236}">
                <a16:creationId xmlns:a16="http://schemas.microsoft.com/office/drawing/2014/main" id="{F98804E4-6C87-439D-A72D-BFF980B47F1F}"/>
              </a:ext>
            </a:extLst>
          </p:cNvPr>
          <p:cNvSpPr txBox="1"/>
          <p:nvPr/>
        </p:nvSpPr>
        <p:spPr>
          <a:xfrm>
            <a:off x="5597611" y="1162987"/>
            <a:ext cx="3546388" cy="662013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50000">
                <a:srgbClr val="00B0F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Software developer may</a:t>
            </a:r>
            <a:endParaRPr lang="en-US" altLang="zh-TW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Oswald Regular"/>
            </a:endParaRPr>
          </a:p>
          <a:p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integrate or call through API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swald Regular"/>
              </a:rPr>
              <a:t>.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A6CAE20-4017-4FF5-9BC5-324B6141B25E}"/>
              </a:ext>
            </a:extLst>
          </p:cNvPr>
          <p:cNvSpPr/>
          <p:nvPr/>
        </p:nvSpPr>
        <p:spPr>
          <a:xfrm>
            <a:off x="5835302" y="1967479"/>
            <a:ext cx="2901417" cy="396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Oswald Regular"/>
              </a:rPr>
              <a:t>Supprot Continuous Translation</a:t>
            </a:r>
          </a:p>
        </p:txBody>
      </p: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0B1F42B5-A3ED-44C0-A769-ECC2FC59D193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>
            <a:off x="3657600" y="2243251"/>
            <a:ext cx="2177702" cy="382786"/>
          </a:xfrm>
          <a:prstGeom prst="bentConnector3">
            <a:avLst>
              <a:gd name="adj1" fmla="val 10221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E528FA4-911B-4B4F-A035-245870DD1F8B}"/>
              </a:ext>
            </a:extLst>
          </p:cNvPr>
          <p:cNvSpPr/>
          <p:nvPr/>
        </p:nvSpPr>
        <p:spPr>
          <a:xfrm>
            <a:off x="5835302" y="2452070"/>
            <a:ext cx="2901417" cy="396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Oswald Regular"/>
              </a:rPr>
              <a:t>Play voice after translation (click &amp;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Oswald Regular"/>
              </a:rPr>
              <a:t> auto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Oswald Regular"/>
              </a:rPr>
              <a:t>)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  <a:sym typeface="Oswald Regular"/>
            </a:endParaRPr>
          </a:p>
        </p:txBody>
      </p: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1905FE03-2413-44A1-8735-5DE4C6A44B7D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 flipV="1">
            <a:off x="4343400" y="3255943"/>
            <a:ext cx="1491902" cy="407812"/>
          </a:xfrm>
          <a:prstGeom prst="bentConnector3">
            <a:avLst>
              <a:gd name="adj1" fmla="val 14516"/>
            </a:avLst>
          </a:prstGeom>
          <a:ln w="9525">
            <a:solidFill>
              <a:schemeClr val="accent6"/>
            </a:solidFill>
            <a:tailEnd type="oval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7C823D3-B1CE-4911-8A7A-93087EBE0528}"/>
              </a:ext>
            </a:extLst>
          </p:cNvPr>
          <p:cNvSpPr/>
          <p:nvPr/>
        </p:nvSpPr>
        <p:spPr>
          <a:xfrm>
            <a:off x="5835302" y="2936660"/>
            <a:ext cx="2901417" cy="6385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Oswald Regular"/>
              </a:rPr>
              <a:t>23 common language choices by default, could be extended to 100+ languages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983CB3C-BECF-4A34-8593-6A601B6C9E37}"/>
              </a:ext>
            </a:extLst>
          </p:cNvPr>
          <p:cNvSpPr/>
          <p:nvPr/>
        </p:nvSpPr>
        <p:spPr>
          <a:xfrm>
            <a:off x="5835302" y="3663758"/>
            <a:ext cx="2901417" cy="396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gradFill>
              <a:gsLst>
                <a:gs pos="0">
                  <a:schemeClr val="accent6">
                    <a:lumMod val="20000"/>
                    <a:lumOff val="80000"/>
                    <a:alpha val="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Instant translation</a:t>
            </a:r>
            <a:endParaRPr lang="zh-TW" altLang="en-US"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1429</Words>
  <Application>Microsoft Office PowerPoint</Application>
  <PresentationFormat>如螢幕大小 (16:9)</PresentationFormat>
  <Paragraphs>363</Paragraphs>
  <Slides>35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35</vt:i4>
      </vt:variant>
    </vt:vector>
  </HeadingPairs>
  <TitlesOfParts>
    <vt:vector size="46" baseType="lpstr">
      <vt:lpstr>微軟正黑體</vt:lpstr>
      <vt:lpstr>Calibri Light</vt:lpstr>
      <vt:lpstr>Calibri</vt:lpstr>
      <vt:lpstr>Helvetica Neue</vt:lpstr>
      <vt:lpstr>Oswald Regular</vt:lpstr>
      <vt:lpstr>Oswald</vt:lpstr>
      <vt:lpstr>微軟正黑體</vt:lpstr>
      <vt:lpstr>Arial</vt:lpstr>
      <vt:lpstr>Verdana</vt:lpstr>
      <vt:lpstr>自訂設計</vt:lpstr>
      <vt:lpstr>Office 佈景主題</vt:lpstr>
      <vt:lpstr>PowerPoint 簡報</vt:lpstr>
      <vt:lpstr>Agenda</vt:lpstr>
      <vt:lpstr>KoiBot – 4 Key Elements for Smart Robot's Autonomy </vt:lpstr>
      <vt:lpstr>KoiBot – HW Evolution</vt:lpstr>
      <vt:lpstr>New Outlook</vt:lpstr>
      <vt:lpstr>New Outlook</vt:lpstr>
      <vt:lpstr>AI Face Recognition</vt:lpstr>
      <vt:lpstr>AI Voice Service Gateway </vt:lpstr>
      <vt:lpstr>Translation</vt:lpstr>
      <vt:lpstr>Video Call</vt:lpstr>
      <vt:lpstr>Remote Desktop</vt:lpstr>
      <vt:lpstr>KoiBot Software Building Blocks</vt:lpstr>
      <vt:lpstr>KoiBot Software Building Blocks (B2B System Integrator Mode)</vt:lpstr>
      <vt:lpstr>4 Key Applications</vt:lpstr>
      <vt:lpstr>Smart Education</vt:lpstr>
      <vt:lpstr>Smart Healthcare I </vt:lpstr>
      <vt:lpstr>Smart Healthcare II </vt:lpstr>
      <vt:lpstr>AI Remote Healthcare &amp; Quarantine Ward Solution</vt:lpstr>
      <vt:lpstr> Alan Tso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 Smart Video Conference</vt:lpstr>
      <vt:lpstr>Smart Reception - Shopping Mall</vt:lpstr>
      <vt:lpstr>Smart Reception - Office Reception</vt:lpstr>
      <vt:lpstr>More information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Mili Wang</dc:creator>
  <cp:lastModifiedBy>QNAP_Mili Wang</cp:lastModifiedBy>
  <cp:revision>2</cp:revision>
  <dcterms:modified xsi:type="dcterms:W3CDTF">2020-08-26T08:27:31Z</dcterms:modified>
</cp:coreProperties>
</file>