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5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58" r:id="rId4"/>
    <p:sldId id="259" r:id="rId5"/>
    <p:sldId id="293" r:id="rId6"/>
    <p:sldId id="294" r:id="rId7"/>
    <p:sldId id="29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95" r:id="rId34"/>
    <p:sldId id="296" r:id="rId35"/>
    <p:sldId id="300" r:id="rId36"/>
    <p:sldId id="299" r:id="rId37"/>
    <p:sldId id="304" r:id="rId38"/>
    <p:sldId id="303" r:id="rId39"/>
    <p:sldId id="302" r:id="rId40"/>
    <p:sldId id="301" r:id="rId41"/>
    <p:sldId id="305" r:id="rId42"/>
    <p:sldId id="306" r:id="rId43"/>
    <p:sldId id="307" r:id="rId44"/>
    <p:sldId id="310" r:id="rId45"/>
    <p:sldId id="288" r:id="rId46"/>
    <p:sldId id="289" r:id="rId47"/>
    <p:sldId id="290" r:id="rId48"/>
    <p:sldId id="291" r:id="rId49"/>
    <p:sldId id="292" r:id="rId5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Helvetica Neue" panose="02020500000000000000" charset="0"/>
      <p:regular r:id="rId57"/>
      <p:bold r:id="rId58"/>
      <p:italic r:id="rId59"/>
      <p:boldItalic r:id="rId60"/>
    </p:embeddedFont>
    <p:embeddedFont>
      <p:font typeface="Microsoft Yahei" panose="020B0503020204020204" pitchFamily="34" charset="-122"/>
      <p:regular r:id="rId61"/>
      <p:bold r:id="rId62"/>
    </p:embeddedFont>
    <p:embeddedFont>
      <p:font typeface="Oswald" pitchFamily="2" charset="0"/>
      <p:regular r:id="rId63"/>
      <p:bold r:id="rId64"/>
    </p:embeddedFont>
    <p:embeddedFont>
      <p:font typeface="Oswald Regular" pitchFamily="2" charset="0"/>
      <p:regular r:id="rId65"/>
      <p:bold r:id="rId66"/>
    </p:embeddedFont>
    <p:embeddedFont>
      <p:font typeface="Verdana" panose="020B0604030504040204" pitchFamily="34" charset="0"/>
      <p:regular r:id="rId67"/>
      <p:bold r:id="rId68"/>
      <p:italic r:id="rId69"/>
      <p:boldItalic r:id="rId70"/>
    </p:embeddedFont>
    <p:embeddedFont>
      <p:font typeface="微軟正黑體" panose="020B0604030504040204" pitchFamily="34" charset="-120"/>
      <p:regular r:id="rId71"/>
      <p:bold r:id="rId72"/>
    </p:embeddedFont>
    <p:embeddedFont>
      <p:font typeface="微軟正黑體" panose="020B0604030504040204" pitchFamily="34" charset="-120"/>
      <p:regular r:id="rId71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C5D3"/>
    <a:srgbClr val="FF0066"/>
    <a:srgbClr val="F9D369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5BDF99-81AE-409D-B371-823C742453D3}">
  <a:tblStyle styleId="{875BDF99-81AE-409D-B371-823C742453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66A3AE-7572-4FBD-B13F-D8B64788AD98}" styleName="Table_1">
    <a:wholeTbl>
      <a:tcTxStyle b="off" i="off">
        <a:font>
          <a:latin typeface="微软雅黑"/>
          <a:ea typeface="微软雅黑"/>
          <a:cs typeface="微软雅黑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1566" y="9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C73C0E3C-84C2-4C4F-BDB2-3809AE781C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5AA34BE-2AC2-4311-918B-3F82E364A8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B65B2-6C53-4989-BB0E-E089036CA944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6439546-E01C-451A-9533-1BC9ACDF68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4616D89-ADA3-42ED-826D-2EB0665DAA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B4781-E1C5-44CC-A7A7-169413665A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8795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.search.yahoo.com/_ylt=AwrtFtupZhlfT9EA9zNr1gt.;_ylu=X3oDMTByMGptYjEwBGNvbG8DdHcxBHBvcwM0BHZ0aWQDBHNlYwNzcg--/RV=2/RE=1595529002/RO=10/RU=https%3a%2f%2fwww.abbreviationfinder.org%2ftw%2facronyms%2fnlu_natural-language-understanding.html/RK=2/RS=Ive7M8y4cEV2WjieobqT9iUgVyQ-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9MZax-KcmuaUXGBQ_8w8MmZXQfsBH4v5/view?usp=sharin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pa.org.tw/712kids202003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9MZax-KcmuaUXGBQ_8w8MmZXQfsBH4v5/view?usp=sharing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wkXKXjwTNQ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time_continue=30&amp;v=iDL_-e2QKU0&amp;feature=emb_title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8ee525b12c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[7/29]圖要換臉 - done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3" name="Google Shape;1523;g8ee525b12c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8e9d34abbd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2" name="Google Shape;1692;g8e9d34abbd_0_439:notes"/>
          <p:cNvSpPr txBox="1">
            <a:spLocks noGrp="1"/>
          </p:cNvSpPr>
          <p:nvPr>
            <p:ph type="body" idx="1"/>
          </p:nvPr>
        </p:nvSpPr>
        <p:spPr>
          <a:xfrm>
            <a:off x="685802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46600" rIns="93250" bIns="4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82828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[8/4] WebRTC + KoiWEb</a:t>
            </a: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82828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[7/29] + benefit   :  內網通信 ;huddle room</a:t>
            </a: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82828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[7/29] 影片 ：call sip</a:t>
            </a: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82828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full compatibility with SIP and WebRTC, providing users diverse and easy-to-use collaboration possibilities.</a:t>
            </a: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82828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[⅞] </a:t>
            </a: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3" name="Google Shape;1693;g8e9d34abbd_0_439:notes"/>
          <p:cNvSpPr txBox="1">
            <a:spLocks noGrp="1"/>
          </p:cNvSpPr>
          <p:nvPr>
            <p:ph type="sldNum" idx="12"/>
          </p:nvPr>
        </p:nvSpPr>
        <p:spPr>
          <a:xfrm>
            <a:off x="3884621" y="868522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46600" rIns="93250" bIns="466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8ee525b12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8ee525b12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[8/4] 換桌面 二代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[7/29] 情境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[7/29] benefit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g8ca064ec1b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6" name="Google Shape;1766;g8ca064ec1b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0099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自然語言理解-Natural Language Understanding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8ca064ec1b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8ca064ec1b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8d285e6e0f_2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8d285e6e0f_2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g8e9d34abbd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Google Shape;1841;g8e9d34abbd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g8b158fcb34_0_2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1" name="Google Shape;1851;g8b158fcb34_0_2443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https://drive.google.com/file/d/19MZax-KcmuaUXGBQ_8w8MmZXQfsBH4v5/view?usp=sharing</a:t>
            </a:r>
            <a:endParaRPr/>
          </a:p>
        </p:txBody>
      </p:sp>
      <p:sp>
        <p:nvSpPr>
          <p:cNvPr id="1852" name="Google Shape;1852;g8b158fcb34_0_2443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8ee525b12c_0_1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1" name="Google Shape;1861;g8ee525b12c_0_115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g8ee525b12c_0_1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8ee525b12c_0_1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2" name="Google Shape;1882;g8ee525b12c_0_117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[8/4] + Koibot photo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g8ee525b12c_0_11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8ee525b12c_0_1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精準測評</a:t>
            </a:r>
            <a:endParaRPr/>
          </a:p>
        </p:txBody>
      </p:sp>
      <p:sp>
        <p:nvSpPr>
          <p:cNvPr id="1891" name="Google Shape;1891;g8ee525b12c_0_1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ca064ec1b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ca064ec1b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貼心服務您的客人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8ee525b12c_0_1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測評後接下來要做些甚麼事呢</a:t>
            </a:r>
            <a:r>
              <a:rPr lang="en-US" altLang="zh-TW"/>
              <a:t>?</a:t>
            </a:r>
            <a:endParaRPr/>
          </a:p>
        </p:txBody>
      </p:sp>
      <p:sp>
        <p:nvSpPr>
          <p:cNvPr id="1978" name="Google Shape;1978;g8ee525b12c_0_1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8ee525b12c_0_1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4" name="Google Shape;1994;g8ee525b12c_0_128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5" name="Google Shape;1995;g8ee525b12c_0_12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8ee525b12c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[8/4] KoiBot photo</a:t>
            </a:r>
            <a:endParaRPr/>
          </a:p>
        </p:txBody>
      </p:sp>
      <p:sp>
        <p:nvSpPr>
          <p:cNvPr id="2064" name="Google Shape;2064;g8ee525b12c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8ee525b12c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1" name="Google Shape;2101;g8ee525b12c_0_14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小可寶怎麼應用呢</a:t>
            </a:r>
            <a:endParaRPr lang="en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排除分心因素後，8個提示幫助孩子提升表達力：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進行靜態活動之前，先預告孩子活動的步驟/流程。‍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幫助孩子提升興趣：孩子的興趣與學習動機是「表達力之母」。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家長耐心、鼓勵、引導和安靜地陪伴學習也很重要。一次只專注進行一個活動，孩子專注的時候不打擾孩子。‍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漸進式練習表達力，若孩子只能專心5分鐘，請設定目標7分鐘，並適時鼓勵。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非常艱钜或長時間活動，幫孩子分成3~5個部分進行，要有中場休息。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學習時，實物或圖片比純文字更容易令孩子專注和理解。(來源)‍Connie Malamed提出持續的專注需要是有意義、具挑戰性或特殊的東西。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https://www.ctpa.org.tw/712kids202003.html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g8ee525b12c_0_140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/>
              <a:t>2020/7/29</a:t>
            </a:r>
            <a:endParaRPr sz="12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103" name="Google Shape;2103;g8ee525b12c_0_14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fld id="{00000000-1234-1234-1234-123412341234}" type="slidenum">
              <a:rPr lang="en"/>
              <a:t>23</a:t>
            </a:fld>
            <a:endParaRPr sz="12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8ee525b12c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g8ee525b12c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g8ee525b12c_0_1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g8ee525b12c_0_1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g8ee525b12c_0_1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g8ee525b12c_0_1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g8ee525b12c_0_1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g8ee525b12c_0_1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8ee525b12c_0_1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g8ee525b12c_0_1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g8ee525b12c_0_1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g8ee525b12c_0_1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8ca064ec1b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2" name="Google Shape;1542;g8ca064ec1b_0_12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[8/4] 動作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[7/29]標題 -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 留圖跟標題, 說明移到後面pages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 美工畫圖 : 大圓-自主性, 內有三個小圓 - 視訊，face recognition, Voice service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 move to the beginning , 破題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02122"/>
                </a:solidFill>
              </a:rPr>
              <a:t>獲取環境信息</a:t>
            </a:r>
            <a:endParaRPr sz="2500" b="1"/>
          </a:p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endParaRPr sz="25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500" b="1"/>
              <a:t>自主性” 聽聲辨位, 以臉追人, 互動</a:t>
            </a:r>
            <a:endParaRPr sz="2500" b="1"/>
          </a:p>
        </p:txBody>
      </p:sp>
      <p:sp>
        <p:nvSpPr>
          <p:cNvPr id="1543" name="Google Shape;1543;g8ca064ec1b_0_12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fld id="{00000000-1234-1234-1234-123412341234}" type="slidenum">
              <a:rPr lang="en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g8ee525b12c_0_1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g8ee525b12c_0_1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g8ee525b12c_0_1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g8ee525b12c_0_1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g86bfc972fc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5" name="Google Shape;2295;g86bfc972fc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g8b158fcb34_0_2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1" name="Google Shape;1851;g8b158fcb34_0_2443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https://drive.google.com/file/d/19MZax-KcmuaUXGBQ_8w8MmZXQfsBH4v5/view?usp=sharing</a:t>
            </a:r>
            <a:endParaRPr/>
          </a:p>
        </p:txBody>
      </p:sp>
      <p:sp>
        <p:nvSpPr>
          <p:cNvPr id="1852" name="Google Shape;1852;g8b158fcb34_0_2443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067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8ee525b12c_0_1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1" name="Google Shape;1861;g8ee525b12c_0_115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g8ee525b12c_0_1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9530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e9d34abbd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e9d34abbd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8e9d34abbd_0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8e9d34abbd_0_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[7/29] 改為情境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8ee525b12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8ee525b12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[7/29] 改為情境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[7/29] 該公司接待 - done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https://youtu.be/QwkXKXjwTNQ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https://www.youtube.com/watch?time_continue=30&amp;v=iDL_-e2QKU0&amp;feature=emb_title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8d285e6e0f_2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8d285e6e0f_2_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8d285e6e0f_2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7" name="Google Shape;2367;g8d285e6e0f_2_850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8" name="Google Shape;2368;g8d285e6e0f_2_850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8d9048f7df_1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8" name="Google Shape;1558;g8d9048f7df_1_3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[8/4] 效能 move to top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[7/29] 換比較表格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[7/27]Compared to afobot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4. I/O 連接埠 need to modify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Performece +200% , Gfx --  ask Haru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Demo 聽聲辨位, speaker</a:t>
            </a:r>
            <a:endParaRPr/>
          </a:p>
        </p:txBody>
      </p:sp>
      <p:sp>
        <p:nvSpPr>
          <p:cNvPr id="1559" name="Google Shape;1559;g8d9048f7df_1_3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8e9d34abbd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8e9d34abbd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[8/4] check KoiBot 二代群組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997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8e9d34abbd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8e9d34abbd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[8/4] check KoiBot 二代群組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15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8d285e6e0f_2_4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 ＋應用情境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Microsoft JhengHei"/>
                <a:ea typeface="Microsoft JhengHei"/>
                <a:cs typeface="Microsoft JhengHei"/>
                <a:sym typeface="Microsoft JhengHei"/>
              </a:rPr>
              <a:t>&lt; 1 秒 : 從【辨識到人臉】後【識別出是誰的人臉】</a:t>
            </a:r>
            <a:r>
              <a:rPr lang="en" sz="1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時間</a:t>
            </a:r>
            <a:endParaRPr/>
          </a:p>
        </p:txBody>
      </p:sp>
      <p:sp>
        <p:nvSpPr>
          <p:cNvPr id="1603" name="Google Shape;1603;g8d285e6e0f_2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083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8d285e6e0f_2_4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0" name="Google Shape;1620;g8d285e6e0f_2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86bfc972f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86bfc972f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[8/4] 翻譯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FF1100-27F3-471D-80E3-0D377606B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B352B23-90B5-4734-9696-7DB1F9C5A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EC9141-D99A-4F15-8449-D98CEC00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A332EA-A312-4D24-ABBD-80D1E543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ECDF28-9C19-4EC3-AC1B-5F8A5EE0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F60FEA-B6F7-4090-8067-84621BB37A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eye_Record5">
            <a:hlinkClick r:id="" action="ppaction://media"/>
            <a:extLst>
              <a:ext uri="{FF2B5EF4-FFF2-40B4-BE49-F238E27FC236}">
                <a16:creationId xmlns:a16="http://schemas.microsoft.com/office/drawing/2014/main" id="{773840BA-3003-4168-9833-836FA4FC35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8314" y="1315084"/>
            <a:ext cx="2766320" cy="17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EDCEF4-8143-40AA-99CA-E90AD4973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CE9333D-8519-42F1-9402-7CDCBEE8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AD6909D-0574-4FEE-9C9E-36564C03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1C22B36-3980-4CA2-BE01-94C9E5DC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757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E8B805F-5BF9-4BEF-ADB9-AB7A514A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597CEAE-9CEC-4AFA-942B-31F32B9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74BA02-04BD-453B-86A7-9406D1EC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6269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E6B255-F1F0-48F2-826F-0D5FBD03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32A0CF-48D7-450C-94F5-14B1181D7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6CFB7AC-6C66-4704-AE50-F7E347E5C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19A96F1-514E-4382-B068-20922A11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E285039-4814-4F55-904F-37B016122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CC02ABD-56D9-4A26-9E7D-3EAD1690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476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D7ED07-E08A-4FF9-97CA-27836C353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F89FFE5-E7AD-4EBB-898E-EA43D9C70F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4ED4CD6-9B23-4D76-8A23-47C99AC73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6E59B3B-DB1B-4DB5-92F0-7121AA1A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632A11D-9D4D-49F0-96E5-D815FAB3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566148F-5B51-4685-82F2-F3DC367A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5498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9BD17D-B752-4628-B6E3-F08125979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6011A7C-45F4-468E-B781-71C5CA720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CABE204-FF59-426A-80F0-FBDBFBCB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6F5E922-3ECB-4D25-9B3F-047CC1D4A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5D974C-66B8-4585-A054-C2517EBB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493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BB3A529-CCE5-42DD-A7B7-DB0571ECF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BF25163-BAB4-4C84-93A8-4AF948A92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C15E39D-76F0-4016-80A3-404C36DD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5B8DADE-DC50-494B-BAB4-0FD4F4F25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E83337-F1D6-43BA-9E90-63320FC0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50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只有標題">
  <p:cSld name="2_只有標題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26186" y="1"/>
            <a:ext cx="86427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 b="0">
                <a:solidFill>
                  <a:srgbClr val="E8EDF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5609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標題投影片">
  <p:cSld name="11_標題投影片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226185" y="0"/>
            <a:ext cx="8642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79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只有標題">
  <p:cSld name="6_只有標題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26184" y="409575"/>
            <a:ext cx="86916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4500" b="1" i="0">
                <a:solidFill>
                  <a:srgbClr val="E8EDF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072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自定义版式">
  <p:cSld name="自定义版式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1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FF1100-27F3-471D-80E3-0D377606B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B352B23-90B5-4734-9696-7DB1F9C5A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EC9141-D99A-4F15-8449-D98CEC00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A332EA-A312-4D24-ABBD-80D1E543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ECDF28-9C19-4EC3-AC1B-5F8A5EE0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F60FEA-B6F7-4090-8067-84621BB37A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文字方塊 3">
            <a:extLst>
              <a:ext uri="{FF2B5EF4-FFF2-40B4-BE49-F238E27FC236}">
                <a16:creationId xmlns:a16="http://schemas.microsoft.com/office/drawing/2014/main" id="{619FC751-8C0E-4790-BCCA-4B3DC3CD5F34}"/>
              </a:ext>
            </a:extLst>
          </p:cNvPr>
          <p:cNvSpPr txBox="1"/>
          <p:nvPr userDrawn="1"/>
        </p:nvSpPr>
        <p:spPr>
          <a:xfrm>
            <a:off x="234571" y="4089201"/>
            <a:ext cx="4902958" cy="4390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  <p:pic>
        <p:nvPicPr>
          <p:cNvPr id="18" name="eye_Record5">
            <a:hlinkClick r:id="" action="ppaction://media"/>
            <a:extLst>
              <a:ext uri="{FF2B5EF4-FFF2-40B4-BE49-F238E27FC236}">
                <a16:creationId xmlns:a16="http://schemas.microsoft.com/office/drawing/2014/main" id="{54D9C614-404D-42BE-88DD-1ABCC002E1A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8314" y="1315084"/>
            <a:ext cx="2766320" cy="17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6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18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bg>
      <p:bgPr>
        <a:solidFill>
          <a:schemeClr val="lt1"/>
        </a:solid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88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BC5D8D-EDEC-4207-9AEF-8D7F99F3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53F067-0228-4062-BE02-79377924E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652E8E-51AC-4136-A383-8BC9B531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764BFD-8CF6-4E60-B435-BAFAA25C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B59427-831B-4344-9FB1-5776EC0C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020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 的圖片&#10;&#10;自動產生的描述">
            <a:extLst>
              <a:ext uri="{FF2B5EF4-FFF2-40B4-BE49-F238E27FC236}">
                <a16:creationId xmlns:a16="http://schemas.microsoft.com/office/drawing/2014/main" id="{3E76FA17-FEB6-40C8-A614-4C38AC46F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5BC5D8D-EDEC-4207-9AEF-8D7F99F3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53F067-0228-4062-BE02-79377924E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652E8E-51AC-4136-A383-8BC9B531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764BFD-8CF6-4E60-B435-BAFAA25C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B59427-831B-4344-9FB1-5776EC0C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5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子用品, 膝上型電腦, 電腦, 坐 的圖片&#10;&#10;自動產生的描述">
            <a:extLst>
              <a:ext uri="{FF2B5EF4-FFF2-40B4-BE49-F238E27FC236}">
                <a16:creationId xmlns:a16="http://schemas.microsoft.com/office/drawing/2014/main" id="{76DACE9F-DAA0-48FF-B2FB-E9F9C11880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5BC5D8D-EDEC-4207-9AEF-8D7F99F3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53F067-0228-4062-BE02-79377924E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652E8E-51AC-4136-A383-8BC9B531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764BFD-8CF6-4E60-B435-BAFAA25C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B59427-831B-4344-9FB1-5776EC0C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96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腦 的圖片&#10;&#10;自動產生的描述">
            <a:extLst>
              <a:ext uri="{FF2B5EF4-FFF2-40B4-BE49-F238E27FC236}">
                <a16:creationId xmlns:a16="http://schemas.microsoft.com/office/drawing/2014/main" id="{04C7A6BD-EB36-49CF-B6F1-08E6FE75C5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7C8B32-BB5E-483E-AB93-CD2B76B11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946299"/>
            <a:ext cx="4470215" cy="2064710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E7B420-4970-4981-9614-0A56175E1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0372" y="3136605"/>
            <a:ext cx="4470216" cy="127114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7EFD3A-81B8-4FBE-8BF8-0555CB8B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F35330-541C-43C7-A5C2-F9077D7E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079552-DE11-4C57-9D89-070498C4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3" name="eye_Record5">
            <a:hlinkClick r:id="" action="ppaction://media"/>
            <a:extLst>
              <a:ext uri="{FF2B5EF4-FFF2-40B4-BE49-F238E27FC236}">
                <a16:creationId xmlns:a16="http://schemas.microsoft.com/office/drawing/2014/main" id="{AE63BC8C-9D46-4B57-AAAB-0C47EEC30C6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49" y="1315084"/>
            <a:ext cx="2766320" cy="17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4C7A6BD-EB36-49CF-B6F1-08E6FE75C5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7C8B32-BB5E-483E-AB93-CD2B76B11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9" y="393406"/>
            <a:ext cx="4199861" cy="691116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E7B420-4970-4981-9614-0A56175E1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139" y="1315084"/>
            <a:ext cx="4199861" cy="3001736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7EFD3A-81B8-4FBE-8BF8-0555CB8B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F35330-541C-43C7-A5C2-F9077D7E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079552-DE11-4C57-9D89-070498C4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2" name="eye_Record5">
            <a:hlinkClick r:id="" action="ppaction://media"/>
            <a:extLst>
              <a:ext uri="{FF2B5EF4-FFF2-40B4-BE49-F238E27FC236}">
                <a16:creationId xmlns:a16="http://schemas.microsoft.com/office/drawing/2014/main" id="{B6244D36-01BB-4BCB-B2F5-7159C7B7CFE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8314" y="1315084"/>
            <a:ext cx="2766320" cy="17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E83B06-957C-4FDB-93B8-920D82E3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C54AF9-DE6C-40EF-A1F6-0E3717AE3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6D04474-D9A5-4B97-B111-4301AB800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1CBEFB5-2CB6-4B0E-842A-8D9530DFE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F15DE1D-8713-410C-AEDF-9B83EB11F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D36BB6-BA8F-4ABB-8477-F354BDC0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417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9F5DBB-01CA-4C9F-BF19-ECF7B151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0"/>
            <a:ext cx="7886700" cy="104199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BC0148-CD87-4DCD-834F-2775EE6F7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9579CF3-A6CA-4BE5-ADCF-01655D666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BCC02D1-516A-4740-9CA8-C90B2C484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46295C8-5F25-47A5-9525-7F48001AC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A6CC609-B594-4DB5-AF0A-352BFCF25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8454FDD-8480-493B-9364-A9EA81702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C9CF7CD-3DE9-4002-9740-46051D49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022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 的圖片&#10;&#10;自動產生的描述">
            <a:extLst>
              <a:ext uri="{FF2B5EF4-FFF2-40B4-BE49-F238E27FC236}">
                <a16:creationId xmlns:a16="http://schemas.microsoft.com/office/drawing/2014/main" id="{3F4AB82A-5D17-4DFE-88A5-D7D0A52218D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A0DFD95-F7A7-4A71-B9F7-A8A24E515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5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011569B-43A6-4D14-9987-3E4086D04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87355"/>
            <a:ext cx="7886700" cy="3444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226DCA-C4D4-4411-BCF3-79BC0EED5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AE51C8-6F07-40A3-8E71-01DF01241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75537BD-F1C6-4FAC-B98C-DBC929C61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68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03" r:id="rId2"/>
    <p:sldLayoutId id="2147483787" r:id="rId3"/>
    <p:sldLayoutId id="2147483806" r:id="rId4"/>
    <p:sldLayoutId id="2147483804" r:id="rId5"/>
    <p:sldLayoutId id="2147483788" r:id="rId6"/>
    <p:sldLayoutId id="2147483805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5" Type="http://schemas.openxmlformats.org/officeDocument/2006/relationships/image" Target="../media/image47.png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nap.com/solution/koibot/zh-tw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9C134496-54F9-4EC6-A1EE-A11470CA8BEA}"/>
              </a:ext>
            </a:extLst>
          </p:cNvPr>
          <p:cNvSpPr/>
          <p:nvPr/>
        </p:nvSpPr>
        <p:spPr>
          <a:xfrm>
            <a:off x="0" y="1049471"/>
            <a:ext cx="5596218" cy="4104489"/>
          </a:xfrm>
          <a:prstGeom prst="rect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2F76F76-19E5-436E-B286-4385D28C1016}"/>
              </a:ext>
            </a:extLst>
          </p:cNvPr>
          <p:cNvSpPr/>
          <p:nvPr/>
        </p:nvSpPr>
        <p:spPr>
          <a:xfrm>
            <a:off x="254298" y="1049472"/>
            <a:ext cx="2642973" cy="3572952"/>
          </a:xfrm>
          <a:prstGeom prst="roundRect">
            <a:avLst>
              <a:gd name="adj" fmla="val 3973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12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DA69408-C2C3-4A5F-8E89-80C945FC75D7}"/>
              </a:ext>
            </a:extLst>
          </p:cNvPr>
          <p:cNvSpPr/>
          <p:nvPr/>
        </p:nvSpPr>
        <p:spPr>
          <a:xfrm>
            <a:off x="5596325" y="1049471"/>
            <a:ext cx="3542970" cy="410448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100000">
                <a:schemeClr val="tx1">
                  <a:lumMod val="75000"/>
                  <a:lumOff val="25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03" name="Google Shape;1703;p143"/>
          <p:cNvGrpSpPr/>
          <p:nvPr/>
        </p:nvGrpSpPr>
        <p:grpSpPr>
          <a:xfrm>
            <a:off x="4219231" y="1222477"/>
            <a:ext cx="1249213" cy="542650"/>
            <a:chOff x="5382888" y="2027967"/>
            <a:chExt cx="1665617" cy="723533"/>
          </a:xfrm>
        </p:grpSpPr>
        <p:sp>
          <p:nvSpPr>
            <p:cNvPr id="1704" name="Google Shape;1704;p143"/>
            <p:cNvSpPr/>
            <p:nvPr/>
          </p:nvSpPr>
          <p:spPr>
            <a:xfrm>
              <a:off x="5428618" y="2027967"/>
              <a:ext cx="1574700" cy="4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0" i="0" u="none" strike="noStrike" cap="none">
                  <a:solidFill>
                    <a:srgbClr val="0070C0"/>
                  </a:solidFill>
                  <a:latin typeface="Oswald Regular"/>
                  <a:ea typeface="Oswald Regular"/>
                  <a:cs typeface="Oswald Regular"/>
                  <a:sym typeface="Oswald Regular"/>
                </a:rPr>
                <a:t>INTRANET</a:t>
              </a:r>
              <a:endParaRPr sz="2000" b="0" i="0" u="none" strike="noStrike" cap="none">
                <a:solidFill>
                  <a:srgbClr val="0070C0"/>
                </a:solidFill>
                <a:latin typeface="Oswald Regular"/>
                <a:ea typeface="Oswald Regular"/>
                <a:cs typeface="Oswald Regular"/>
                <a:sym typeface="Oswald Regular"/>
              </a:endParaRPr>
            </a:p>
          </p:txBody>
        </p:sp>
        <p:sp>
          <p:nvSpPr>
            <p:cNvPr id="1705" name="Google Shape;1705;p143"/>
            <p:cNvSpPr/>
            <p:nvPr/>
          </p:nvSpPr>
          <p:spPr>
            <a:xfrm>
              <a:off x="5383505" y="2027973"/>
              <a:ext cx="1665000" cy="447600"/>
            </a:xfrm>
            <a:prstGeom prst="rect">
              <a:avLst/>
            </a:prstGeom>
            <a:noFill/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143"/>
            <p:cNvSpPr/>
            <p:nvPr/>
          </p:nvSpPr>
          <p:spPr>
            <a:xfrm>
              <a:off x="5382888" y="2444000"/>
              <a:ext cx="1665600" cy="30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Single Point - SIP</a:t>
              </a:r>
              <a:endParaRPr sz="9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7" name="Google Shape;1707;p143"/>
          <p:cNvGrpSpPr/>
          <p:nvPr/>
        </p:nvGrpSpPr>
        <p:grpSpPr>
          <a:xfrm>
            <a:off x="7377362" y="1216601"/>
            <a:ext cx="1443826" cy="542026"/>
            <a:chOff x="9661911" y="2020132"/>
            <a:chExt cx="1925101" cy="722701"/>
          </a:xfrm>
        </p:grpSpPr>
        <p:sp>
          <p:nvSpPr>
            <p:cNvPr id="1708" name="Google Shape;1708;p143"/>
            <p:cNvSpPr/>
            <p:nvPr/>
          </p:nvSpPr>
          <p:spPr>
            <a:xfrm>
              <a:off x="9797042" y="2020133"/>
              <a:ext cx="1654800" cy="41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0" i="0" u="none" strike="noStrike" cap="none">
                  <a:solidFill>
                    <a:schemeClr val="tx1">
                      <a:lumMod val="75000"/>
                      <a:lumOff val="25000"/>
                    </a:schemeClr>
                  </a:solidFill>
                  <a:latin typeface="Oswald Regular"/>
                  <a:ea typeface="Oswald Regular"/>
                  <a:cs typeface="Oswald Regular"/>
                  <a:sym typeface="Oswald Regular"/>
                </a:rPr>
                <a:t>INTERNET</a:t>
              </a:r>
              <a:endParaRPr sz="20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Oswald Regular"/>
                <a:ea typeface="Oswald Regular"/>
                <a:cs typeface="Oswald Regular"/>
                <a:sym typeface="Oswald Regular"/>
              </a:endParaRPr>
            </a:p>
          </p:txBody>
        </p:sp>
        <p:sp>
          <p:nvSpPr>
            <p:cNvPr id="1709" name="Google Shape;1709;p143"/>
            <p:cNvSpPr/>
            <p:nvPr/>
          </p:nvSpPr>
          <p:spPr>
            <a:xfrm>
              <a:off x="9661911" y="2020132"/>
              <a:ext cx="1925100" cy="447600"/>
            </a:xfrm>
            <a:prstGeom prst="rect">
              <a:avLst/>
            </a:prstGeom>
            <a:noFill/>
            <a:ln w="19050" cap="flat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143"/>
            <p:cNvSpPr/>
            <p:nvPr/>
          </p:nvSpPr>
          <p:spPr>
            <a:xfrm>
              <a:off x="9661912" y="2435333"/>
              <a:ext cx="1925100" cy="30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Multi-point</a:t>
              </a:r>
              <a:r>
                <a:rPr lang="en" sz="900" b="0" i="0" u="none" strike="noStrike" cap="none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 - WebRTC</a:t>
              </a:r>
              <a:endParaRPr sz="9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3" name="Google Shape;1733;p1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90059"/>
              </a:buClr>
              <a:buSzPts val="2400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視訊通話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DC9E5EE-FCC4-4215-A044-E352FBAF7A19}"/>
              </a:ext>
            </a:extLst>
          </p:cNvPr>
          <p:cNvSpPr/>
          <p:nvPr/>
        </p:nvSpPr>
        <p:spPr>
          <a:xfrm>
            <a:off x="8122392" y="144718"/>
            <a:ext cx="763644" cy="763644"/>
          </a:xfrm>
          <a:prstGeom prst="roundRect">
            <a:avLst>
              <a:gd name="adj" fmla="val 12632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461721AA-5A12-41A6-876F-CA82E924BF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1385" y="279468"/>
            <a:ext cx="605528" cy="488038"/>
          </a:xfrm>
          <a:prstGeom prst="rect">
            <a:avLst/>
          </a:prstGeom>
        </p:spPr>
      </p:pic>
      <p:cxnSp>
        <p:nvCxnSpPr>
          <p:cNvPr id="55" name="Google Shape;1698;p143">
            <a:extLst>
              <a:ext uri="{FF2B5EF4-FFF2-40B4-BE49-F238E27FC236}">
                <a16:creationId xmlns:a16="http://schemas.microsoft.com/office/drawing/2014/main" id="{261126CC-1B5C-4D9E-AD27-95488808DC38}"/>
              </a:ext>
            </a:extLst>
          </p:cNvPr>
          <p:cNvCxnSpPr/>
          <p:nvPr/>
        </p:nvCxnSpPr>
        <p:spPr>
          <a:xfrm rot="10800000" flipH="1">
            <a:off x="3947472" y="3001571"/>
            <a:ext cx="5700" cy="12330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1699;p143">
            <a:extLst>
              <a:ext uri="{FF2B5EF4-FFF2-40B4-BE49-F238E27FC236}">
                <a16:creationId xmlns:a16="http://schemas.microsoft.com/office/drawing/2014/main" id="{A81A347E-9E7C-4E63-935F-4C6681DF0DF3}"/>
              </a:ext>
            </a:extLst>
          </p:cNvPr>
          <p:cNvSpPr txBox="1"/>
          <p:nvPr/>
        </p:nvSpPr>
        <p:spPr>
          <a:xfrm>
            <a:off x="3332155" y="3193895"/>
            <a:ext cx="602565" cy="28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HDMI</a:t>
            </a:r>
            <a:endParaRPr sz="12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Oswald Regular"/>
              <a:cs typeface="Arial" panose="020B0604020202020204" pitchFamily="34" charset="0"/>
              <a:sym typeface="Oswald Regular"/>
            </a:endParaRPr>
          </a:p>
        </p:txBody>
      </p:sp>
      <p:sp>
        <p:nvSpPr>
          <p:cNvPr id="57" name="Google Shape;1700;p143">
            <a:extLst>
              <a:ext uri="{FF2B5EF4-FFF2-40B4-BE49-F238E27FC236}">
                <a16:creationId xmlns:a16="http://schemas.microsoft.com/office/drawing/2014/main" id="{A44BDAC5-0F46-4E6D-AB31-A54F7875885C}"/>
              </a:ext>
            </a:extLst>
          </p:cNvPr>
          <p:cNvSpPr/>
          <p:nvPr/>
        </p:nvSpPr>
        <p:spPr>
          <a:xfrm>
            <a:off x="3073161" y="4335984"/>
            <a:ext cx="1755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KoiMeeter/Avaya/Poly</a:t>
            </a:r>
            <a:endParaRPr sz="12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Oswald Regular"/>
              <a:cs typeface="Arial" panose="020B0604020202020204" pitchFamily="34" charset="0"/>
              <a:sym typeface="Oswald Regular"/>
            </a:endParaRPr>
          </a:p>
        </p:txBody>
      </p:sp>
      <p:cxnSp>
        <p:nvCxnSpPr>
          <p:cNvPr id="58" name="Google Shape;1701;p143">
            <a:extLst>
              <a:ext uri="{FF2B5EF4-FFF2-40B4-BE49-F238E27FC236}">
                <a16:creationId xmlns:a16="http://schemas.microsoft.com/office/drawing/2014/main" id="{5AC1BBE4-05FF-4D73-9777-AD0B6484FA34}"/>
              </a:ext>
            </a:extLst>
          </p:cNvPr>
          <p:cNvCxnSpPr/>
          <p:nvPr/>
        </p:nvCxnSpPr>
        <p:spPr>
          <a:xfrm>
            <a:off x="3165636" y="3666893"/>
            <a:ext cx="787500" cy="5220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" name="Google Shape;1702;p143">
            <a:extLst>
              <a:ext uri="{FF2B5EF4-FFF2-40B4-BE49-F238E27FC236}">
                <a16:creationId xmlns:a16="http://schemas.microsoft.com/office/drawing/2014/main" id="{E674FCCD-C9FD-4441-B65D-3618315E8428}"/>
              </a:ext>
            </a:extLst>
          </p:cNvPr>
          <p:cNvSpPr txBox="1"/>
          <p:nvPr/>
        </p:nvSpPr>
        <p:spPr>
          <a:xfrm>
            <a:off x="3199440" y="3496057"/>
            <a:ext cx="4521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USB</a:t>
            </a:r>
            <a:endParaRPr sz="12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Oswald Regular"/>
              <a:cs typeface="Arial" panose="020B0604020202020204" pitchFamily="34" charset="0"/>
              <a:sym typeface="Oswald Regular"/>
            </a:endParaRPr>
          </a:p>
        </p:txBody>
      </p:sp>
      <p:sp>
        <p:nvSpPr>
          <p:cNvPr id="60" name="Google Shape;1711;p143">
            <a:extLst>
              <a:ext uri="{FF2B5EF4-FFF2-40B4-BE49-F238E27FC236}">
                <a16:creationId xmlns:a16="http://schemas.microsoft.com/office/drawing/2014/main" id="{81DD2F9C-109A-4C18-A0DC-3D5BEB0EE740}"/>
              </a:ext>
            </a:extLst>
          </p:cNvPr>
          <p:cNvSpPr/>
          <p:nvPr/>
        </p:nvSpPr>
        <p:spPr>
          <a:xfrm>
            <a:off x="6361631" y="4317657"/>
            <a:ext cx="1289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Up to</a:t>
            </a:r>
            <a:r>
              <a:rPr lang="en" sz="1200">
                <a:solidFill>
                  <a:srgbClr val="FFFFFF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 4</a:t>
            </a:r>
            <a:r>
              <a:rPr lang="en" sz="12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 peers</a:t>
            </a:r>
            <a:endParaRPr sz="12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Oswald Regular"/>
              <a:cs typeface="Arial" panose="020B0604020202020204" pitchFamily="34" charset="0"/>
              <a:sym typeface="Oswald Regular"/>
            </a:endParaRPr>
          </a:p>
        </p:txBody>
      </p:sp>
      <p:cxnSp>
        <p:nvCxnSpPr>
          <p:cNvPr id="61" name="Google Shape;1712;p143">
            <a:extLst>
              <a:ext uri="{FF2B5EF4-FFF2-40B4-BE49-F238E27FC236}">
                <a16:creationId xmlns:a16="http://schemas.microsoft.com/office/drawing/2014/main" id="{CE298795-4AC6-49A2-828C-AF4755183499}"/>
              </a:ext>
            </a:extLst>
          </p:cNvPr>
          <p:cNvCxnSpPr/>
          <p:nvPr/>
        </p:nvCxnSpPr>
        <p:spPr>
          <a:xfrm flipH="1">
            <a:off x="6187825" y="3971852"/>
            <a:ext cx="529500" cy="3600"/>
          </a:xfrm>
          <a:prstGeom prst="straightConnector1">
            <a:avLst/>
          </a:prstGeom>
          <a:noFill/>
          <a:ln w="25400" cap="flat" cmpd="sng">
            <a:solidFill>
              <a:srgbClr val="FFDA2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63" name="Google Shape;1714;p143">
            <a:extLst>
              <a:ext uri="{FF2B5EF4-FFF2-40B4-BE49-F238E27FC236}">
                <a16:creationId xmlns:a16="http://schemas.microsoft.com/office/drawing/2014/main" id="{25E8B218-05DF-44B9-B518-394EE040AEAC}"/>
              </a:ext>
            </a:extLst>
          </p:cNvPr>
          <p:cNvCxnSpPr>
            <a:stCxn id="74" idx="2"/>
            <a:endCxn id="81" idx="0"/>
          </p:cNvCxnSpPr>
          <p:nvPr/>
        </p:nvCxnSpPr>
        <p:spPr>
          <a:xfrm>
            <a:off x="7790829" y="2666336"/>
            <a:ext cx="561037" cy="889191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cxnSp>
      <p:cxnSp>
        <p:nvCxnSpPr>
          <p:cNvPr id="64" name="Google Shape;1717;p143">
            <a:extLst>
              <a:ext uri="{FF2B5EF4-FFF2-40B4-BE49-F238E27FC236}">
                <a16:creationId xmlns:a16="http://schemas.microsoft.com/office/drawing/2014/main" id="{9BC51EDA-BED6-4653-AC6B-14B81A21E457}"/>
              </a:ext>
            </a:extLst>
          </p:cNvPr>
          <p:cNvCxnSpPr>
            <a:stCxn id="74" idx="2"/>
            <a:endCxn id="78" idx="0"/>
          </p:cNvCxnSpPr>
          <p:nvPr/>
        </p:nvCxnSpPr>
        <p:spPr>
          <a:xfrm flipH="1">
            <a:off x="7006181" y="2666336"/>
            <a:ext cx="784648" cy="820148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cxnSp>
      <p:cxnSp>
        <p:nvCxnSpPr>
          <p:cNvPr id="65" name="Google Shape;1719;p143">
            <a:extLst>
              <a:ext uri="{FF2B5EF4-FFF2-40B4-BE49-F238E27FC236}">
                <a16:creationId xmlns:a16="http://schemas.microsoft.com/office/drawing/2014/main" id="{50D40365-7529-4311-8F45-D53945DB21F0}"/>
              </a:ext>
            </a:extLst>
          </p:cNvPr>
          <p:cNvCxnSpPr>
            <a:cxnSpLocks/>
            <a:stCxn id="74" idx="2"/>
            <a:endCxn id="93" idx="0"/>
          </p:cNvCxnSpPr>
          <p:nvPr/>
        </p:nvCxnSpPr>
        <p:spPr>
          <a:xfrm flipH="1">
            <a:off x="5614049" y="2666336"/>
            <a:ext cx="2176780" cy="486345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cxnSp>
      <p:pic>
        <p:nvPicPr>
          <p:cNvPr id="66" name="Google Shape;1721;p143">
            <a:extLst>
              <a:ext uri="{FF2B5EF4-FFF2-40B4-BE49-F238E27FC236}">
                <a16:creationId xmlns:a16="http://schemas.microsoft.com/office/drawing/2014/main" id="{5AB5E3A9-DE2B-4923-9A78-E490CFE157A6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296" y="2330390"/>
            <a:ext cx="1187847" cy="88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1724;p143">
            <a:extLst>
              <a:ext uri="{FF2B5EF4-FFF2-40B4-BE49-F238E27FC236}">
                <a16:creationId xmlns:a16="http://schemas.microsoft.com/office/drawing/2014/main" id="{74DF05D7-538F-4652-BC40-87EA49F5DF4F}"/>
              </a:ext>
            </a:extLst>
          </p:cNvPr>
          <p:cNvGrpSpPr/>
          <p:nvPr/>
        </p:nvGrpSpPr>
        <p:grpSpPr>
          <a:xfrm>
            <a:off x="6316898" y="1786341"/>
            <a:ext cx="2666612" cy="915809"/>
            <a:chOff x="2579347" y="3089494"/>
            <a:chExt cx="2697635" cy="926464"/>
          </a:xfrm>
        </p:grpSpPr>
        <p:sp>
          <p:nvSpPr>
            <p:cNvPr id="71" name="Google Shape;1725;p143">
              <a:extLst>
                <a:ext uri="{FF2B5EF4-FFF2-40B4-BE49-F238E27FC236}">
                  <a16:creationId xmlns:a16="http://schemas.microsoft.com/office/drawing/2014/main" id="{3E841E40-4E70-4AB0-B06C-7D1AD19B5694}"/>
                </a:ext>
              </a:extLst>
            </p:cNvPr>
            <p:cNvSpPr/>
            <p:nvPr/>
          </p:nvSpPr>
          <p:spPr>
            <a:xfrm>
              <a:off x="2579347" y="3157016"/>
              <a:ext cx="1124154" cy="618280"/>
            </a:xfrm>
            <a:custGeom>
              <a:avLst/>
              <a:gdLst/>
              <a:ahLst/>
              <a:cxnLst/>
              <a:rect l="l" t="t" r="r" b="b"/>
              <a:pathLst>
                <a:path w="3144488" h="1729454" extrusionOk="0">
                  <a:moveTo>
                    <a:pt x="2620518" y="629507"/>
                  </a:moveTo>
                  <a:cubicBezTo>
                    <a:pt x="2560034" y="429101"/>
                    <a:pt x="2374106" y="283083"/>
                    <a:pt x="2153984" y="283083"/>
                  </a:cubicBezTo>
                  <a:cubicBezTo>
                    <a:pt x="2081403" y="283083"/>
                    <a:pt x="2012918" y="299371"/>
                    <a:pt x="1951006" y="327755"/>
                  </a:cubicBezTo>
                  <a:cubicBezTo>
                    <a:pt x="1792605" y="128111"/>
                    <a:pt x="1548098" y="0"/>
                    <a:pt x="1273493" y="0"/>
                  </a:cubicBezTo>
                  <a:cubicBezTo>
                    <a:pt x="821055" y="0"/>
                    <a:pt x="449961" y="347567"/>
                    <a:pt x="412147" y="790289"/>
                  </a:cubicBezTo>
                  <a:cubicBezTo>
                    <a:pt x="179832" y="819626"/>
                    <a:pt x="0" y="1017461"/>
                    <a:pt x="0" y="1257776"/>
                  </a:cubicBezTo>
                  <a:cubicBezTo>
                    <a:pt x="0" y="1518285"/>
                    <a:pt x="211169" y="1729454"/>
                    <a:pt x="471678" y="1729454"/>
                  </a:cubicBezTo>
                  <a:lnTo>
                    <a:pt x="2609945" y="1729454"/>
                  </a:lnTo>
                  <a:cubicBezTo>
                    <a:pt x="2905220" y="1729454"/>
                    <a:pt x="3144488" y="1483043"/>
                    <a:pt x="3144488" y="1179195"/>
                  </a:cubicBezTo>
                  <a:cubicBezTo>
                    <a:pt x="3144584" y="878967"/>
                    <a:pt x="2910840" y="635318"/>
                    <a:pt x="2620518" y="629507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9000">
                  <a:schemeClr val="lt1"/>
                </a:gs>
                <a:gs pos="80000">
                  <a:srgbClr val="BBD6EE">
                    <a:alpha val="84705"/>
                  </a:srgbClr>
                </a:gs>
                <a:gs pos="98850">
                  <a:srgbClr val="BBD6EE">
                    <a:alpha val="60000"/>
                  </a:srgbClr>
                </a:gs>
                <a:gs pos="100000">
                  <a:srgbClr val="BBD6EE">
                    <a:alpha val="6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Google Shape;1726;p143">
              <a:extLst>
                <a:ext uri="{FF2B5EF4-FFF2-40B4-BE49-F238E27FC236}">
                  <a16:creationId xmlns:a16="http://schemas.microsoft.com/office/drawing/2014/main" id="{A4035FA6-AB43-4B33-A3CA-F1CEA7083AFF}"/>
                </a:ext>
              </a:extLst>
            </p:cNvPr>
            <p:cNvSpPr/>
            <p:nvPr/>
          </p:nvSpPr>
          <p:spPr>
            <a:xfrm>
              <a:off x="4191942" y="3089494"/>
              <a:ext cx="968449" cy="645830"/>
            </a:xfrm>
            <a:custGeom>
              <a:avLst/>
              <a:gdLst/>
              <a:ahLst/>
              <a:cxnLst/>
              <a:rect l="l" t="t" r="r" b="b"/>
              <a:pathLst>
                <a:path w="1574714" h="1050130" extrusionOk="0">
                  <a:moveTo>
                    <a:pt x="655970" y="0"/>
                  </a:moveTo>
                  <a:cubicBezTo>
                    <a:pt x="837639" y="0"/>
                    <a:pt x="990468" y="123025"/>
                    <a:pt x="1035872" y="290327"/>
                  </a:cubicBezTo>
                  <a:cubicBezTo>
                    <a:pt x="1080740" y="272530"/>
                    <a:pt x="1129843" y="262774"/>
                    <a:pt x="1181036" y="262774"/>
                  </a:cubicBezTo>
                  <a:cubicBezTo>
                    <a:pt x="1398460" y="262774"/>
                    <a:pt x="1574715" y="439029"/>
                    <a:pt x="1574715" y="656452"/>
                  </a:cubicBezTo>
                  <a:cubicBezTo>
                    <a:pt x="1574715" y="873876"/>
                    <a:pt x="1398460" y="1050131"/>
                    <a:pt x="1181036" y="1050131"/>
                  </a:cubicBezTo>
                  <a:lnTo>
                    <a:pt x="262292" y="1050131"/>
                  </a:lnTo>
                  <a:cubicBezTo>
                    <a:pt x="117342" y="1050131"/>
                    <a:pt x="0" y="932306"/>
                    <a:pt x="0" y="787357"/>
                  </a:cubicBezTo>
                  <a:cubicBezTo>
                    <a:pt x="0" y="642408"/>
                    <a:pt x="117342" y="525065"/>
                    <a:pt x="262292" y="525065"/>
                  </a:cubicBezTo>
                  <a:cubicBezTo>
                    <a:pt x="270064" y="525065"/>
                    <a:pt x="277837" y="525870"/>
                    <a:pt x="285449" y="526566"/>
                  </a:cubicBezTo>
                  <a:cubicBezTo>
                    <a:pt x="270547" y="485076"/>
                    <a:pt x="262292" y="440315"/>
                    <a:pt x="262292" y="393679"/>
                  </a:cubicBezTo>
                  <a:cubicBezTo>
                    <a:pt x="262292" y="176255"/>
                    <a:pt x="438546" y="0"/>
                    <a:pt x="655970" y="0"/>
                  </a:cubicBezTo>
                  <a:lnTo>
                    <a:pt x="65597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9000">
                  <a:schemeClr val="lt1"/>
                </a:gs>
                <a:gs pos="80000">
                  <a:srgbClr val="BBD6EE">
                    <a:alpha val="84705"/>
                  </a:srgbClr>
                </a:gs>
                <a:gs pos="98850">
                  <a:srgbClr val="BBD6EE">
                    <a:alpha val="60000"/>
                  </a:srgbClr>
                </a:gs>
                <a:gs pos="100000">
                  <a:srgbClr val="BBD6EE">
                    <a:alpha val="6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Google Shape;1727;p143">
              <a:extLst>
                <a:ext uri="{FF2B5EF4-FFF2-40B4-BE49-F238E27FC236}">
                  <a16:creationId xmlns:a16="http://schemas.microsoft.com/office/drawing/2014/main" id="{2E66936A-7F0B-4464-BFBB-40E62EA1AB1C}"/>
                </a:ext>
              </a:extLst>
            </p:cNvPr>
            <p:cNvSpPr/>
            <p:nvPr/>
          </p:nvSpPr>
          <p:spPr>
            <a:xfrm flipH="1">
              <a:off x="3446447" y="3322872"/>
              <a:ext cx="1039311" cy="693086"/>
            </a:xfrm>
            <a:custGeom>
              <a:avLst/>
              <a:gdLst/>
              <a:ahLst/>
              <a:cxnLst/>
              <a:rect l="l" t="t" r="r" b="b"/>
              <a:pathLst>
                <a:path w="1574714" h="1050130" extrusionOk="0">
                  <a:moveTo>
                    <a:pt x="655970" y="0"/>
                  </a:moveTo>
                  <a:cubicBezTo>
                    <a:pt x="837639" y="0"/>
                    <a:pt x="990468" y="123025"/>
                    <a:pt x="1035872" y="290327"/>
                  </a:cubicBezTo>
                  <a:cubicBezTo>
                    <a:pt x="1080740" y="272530"/>
                    <a:pt x="1129843" y="262774"/>
                    <a:pt x="1181036" y="262774"/>
                  </a:cubicBezTo>
                  <a:cubicBezTo>
                    <a:pt x="1398460" y="262774"/>
                    <a:pt x="1574715" y="439029"/>
                    <a:pt x="1574715" y="656452"/>
                  </a:cubicBezTo>
                  <a:cubicBezTo>
                    <a:pt x="1574715" y="873876"/>
                    <a:pt x="1398460" y="1050131"/>
                    <a:pt x="1181036" y="1050131"/>
                  </a:cubicBezTo>
                  <a:lnTo>
                    <a:pt x="262292" y="1050131"/>
                  </a:lnTo>
                  <a:cubicBezTo>
                    <a:pt x="117342" y="1050131"/>
                    <a:pt x="0" y="932306"/>
                    <a:pt x="0" y="787357"/>
                  </a:cubicBezTo>
                  <a:cubicBezTo>
                    <a:pt x="0" y="642408"/>
                    <a:pt x="117342" y="525065"/>
                    <a:pt x="262292" y="525065"/>
                  </a:cubicBezTo>
                  <a:cubicBezTo>
                    <a:pt x="270064" y="525065"/>
                    <a:pt x="277837" y="525870"/>
                    <a:pt x="285449" y="526566"/>
                  </a:cubicBezTo>
                  <a:cubicBezTo>
                    <a:pt x="270547" y="485076"/>
                    <a:pt x="262292" y="440315"/>
                    <a:pt x="262292" y="393679"/>
                  </a:cubicBezTo>
                  <a:cubicBezTo>
                    <a:pt x="262292" y="176255"/>
                    <a:pt x="438546" y="0"/>
                    <a:pt x="655970" y="0"/>
                  </a:cubicBezTo>
                  <a:lnTo>
                    <a:pt x="65597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9000">
                  <a:schemeClr val="lt1"/>
                </a:gs>
                <a:gs pos="80000">
                  <a:srgbClr val="BBD6EE">
                    <a:alpha val="84705"/>
                  </a:srgbClr>
                </a:gs>
                <a:gs pos="98850">
                  <a:srgbClr val="BBD6EE">
                    <a:alpha val="60000"/>
                  </a:srgbClr>
                </a:gs>
                <a:gs pos="100000">
                  <a:srgbClr val="BBD6EE">
                    <a:alpha val="6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" name="Google Shape;1715;p143">
              <a:extLst>
                <a:ext uri="{FF2B5EF4-FFF2-40B4-BE49-F238E27FC236}">
                  <a16:creationId xmlns:a16="http://schemas.microsoft.com/office/drawing/2014/main" id="{A7EF73EF-0B1E-4941-A962-F91A04CF6B85}"/>
                </a:ext>
              </a:extLst>
            </p:cNvPr>
            <p:cNvSpPr/>
            <p:nvPr/>
          </p:nvSpPr>
          <p:spPr>
            <a:xfrm>
              <a:off x="3554575" y="3482928"/>
              <a:ext cx="10317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i="0" u="none" strike="noStrike" cap="none">
                  <a:solidFill>
                    <a:srgbClr val="08005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Call 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i="0" u="none" strike="noStrike" cap="none">
                  <a:solidFill>
                    <a:srgbClr val="08005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Notification Service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Google Shape;1728;p143">
              <a:extLst>
                <a:ext uri="{FF2B5EF4-FFF2-40B4-BE49-F238E27FC236}">
                  <a16:creationId xmlns:a16="http://schemas.microsoft.com/office/drawing/2014/main" id="{4C96BD3F-F5B2-4BFF-B897-5BEB4374373F}"/>
                </a:ext>
              </a:extLst>
            </p:cNvPr>
            <p:cNvSpPr/>
            <p:nvPr/>
          </p:nvSpPr>
          <p:spPr>
            <a:xfrm>
              <a:off x="4319082" y="3281137"/>
              <a:ext cx="957900" cy="38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i="0" u="none" strike="noStrike" cap="none">
                  <a:solidFill>
                    <a:srgbClr val="08005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P2P/Relay Service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Google Shape;1729;p143">
              <a:extLst>
                <a:ext uri="{FF2B5EF4-FFF2-40B4-BE49-F238E27FC236}">
                  <a16:creationId xmlns:a16="http://schemas.microsoft.com/office/drawing/2014/main" id="{47F4A7B1-1117-460D-83D5-0BE324B8737B}"/>
                </a:ext>
              </a:extLst>
            </p:cNvPr>
            <p:cNvSpPr/>
            <p:nvPr/>
          </p:nvSpPr>
          <p:spPr>
            <a:xfrm>
              <a:off x="2762364" y="3313758"/>
              <a:ext cx="8460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i="0" u="none" strike="noStrike" cap="none">
                  <a:solidFill>
                    <a:srgbClr val="08005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Device Directory Service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Google Shape;1730;p143" descr="一張含有 電腦 的圖片&#10;&#10;自動產生的描述">
            <a:extLst>
              <a:ext uri="{FF2B5EF4-FFF2-40B4-BE49-F238E27FC236}">
                <a16:creationId xmlns:a16="http://schemas.microsoft.com/office/drawing/2014/main" id="{5794CF50-0AE0-41DE-9657-0538AE2AADC1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049" y="4020519"/>
            <a:ext cx="1085699" cy="32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718;p143">
            <a:extLst>
              <a:ext uri="{FF2B5EF4-FFF2-40B4-BE49-F238E27FC236}">
                <a16:creationId xmlns:a16="http://schemas.microsoft.com/office/drawing/2014/main" id="{DF60E756-1CB8-4E48-A786-DB7D6C82B571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943" y="3486484"/>
            <a:ext cx="342476" cy="725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731;p143">
            <a:extLst>
              <a:ext uri="{FF2B5EF4-FFF2-40B4-BE49-F238E27FC236}">
                <a16:creationId xmlns:a16="http://schemas.microsoft.com/office/drawing/2014/main" id="{F6D5BB35-7BB6-4FF9-B632-091BFB615AD9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374" y="3316581"/>
            <a:ext cx="452100" cy="45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0" name="Google Shape;1732;p143">
            <a:extLst>
              <a:ext uri="{FF2B5EF4-FFF2-40B4-BE49-F238E27FC236}">
                <a16:creationId xmlns:a16="http://schemas.microsoft.com/office/drawing/2014/main" id="{021420E3-94E0-4D04-8E2A-6D278DCC0CFF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8450" y="3622988"/>
            <a:ext cx="246934" cy="24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716;p143">
            <a:extLst>
              <a:ext uri="{FF2B5EF4-FFF2-40B4-BE49-F238E27FC236}">
                <a16:creationId xmlns:a16="http://schemas.microsoft.com/office/drawing/2014/main" id="{037EFBC5-488F-4ED9-9A28-0027A7CDB6D6}"/>
              </a:ext>
            </a:extLst>
          </p:cNvPr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429" y="3555527"/>
            <a:ext cx="1212873" cy="725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1736;p143">
            <a:extLst>
              <a:ext uri="{FF2B5EF4-FFF2-40B4-BE49-F238E27FC236}">
                <a16:creationId xmlns:a16="http://schemas.microsoft.com/office/drawing/2014/main" id="{BC6180DE-7A05-477F-A6F7-C1D06A6B7B43}"/>
              </a:ext>
            </a:extLst>
          </p:cNvPr>
          <p:cNvCxnSpPr>
            <a:cxnSpLocks/>
          </p:cNvCxnSpPr>
          <p:nvPr/>
        </p:nvCxnSpPr>
        <p:spPr>
          <a:xfrm rot="5400000">
            <a:off x="6942765" y="3411077"/>
            <a:ext cx="6000" cy="1897800"/>
          </a:xfrm>
          <a:prstGeom prst="bentConnector3">
            <a:avLst>
              <a:gd name="adj1" fmla="val 4067034"/>
            </a:avLst>
          </a:prstGeom>
          <a:noFill/>
          <a:ln w="25400" cap="flat" cmpd="sng">
            <a:solidFill>
              <a:srgbClr val="FFDA2A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83" name="Google Shape;1738;p143">
            <a:extLst>
              <a:ext uri="{FF2B5EF4-FFF2-40B4-BE49-F238E27FC236}">
                <a16:creationId xmlns:a16="http://schemas.microsoft.com/office/drawing/2014/main" id="{995C47F7-19E2-4C36-B269-DDB0BDC123CF}"/>
              </a:ext>
            </a:extLst>
          </p:cNvPr>
          <p:cNvSpPr txBox="1"/>
          <p:nvPr/>
        </p:nvSpPr>
        <p:spPr>
          <a:xfrm>
            <a:off x="8010868" y="3651962"/>
            <a:ext cx="682504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KoiWeb </a:t>
            </a:r>
            <a:endParaRPr sz="1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3E62CEF-5053-43B5-A8B5-D2032A52C1FE}"/>
              </a:ext>
            </a:extLst>
          </p:cNvPr>
          <p:cNvGrpSpPr/>
          <p:nvPr/>
        </p:nvGrpSpPr>
        <p:grpSpPr>
          <a:xfrm>
            <a:off x="5035213" y="3152681"/>
            <a:ext cx="1157671" cy="1198212"/>
            <a:chOff x="-884812" y="3485391"/>
            <a:chExt cx="1157671" cy="1198212"/>
          </a:xfrm>
        </p:grpSpPr>
        <p:pic>
          <p:nvPicPr>
            <p:cNvPr id="93" name="圖片 92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3F58646A-095E-4B0B-8D6B-ACA0F6429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84812" y="3485391"/>
              <a:ext cx="1157671" cy="1198212"/>
            </a:xfrm>
            <a:prstGeom prst="rect">
              <a:avLst/>
            </a:prstGeom>
          </p:spPr>
        </p:pic>
        <p:pic>
          <p:nvPicPr>
            <p:cNvPr id="9" name="圖片 8" descr="一張含有 個人, 窗戶, 男人, 室內 的圖片&#10;&#10;自動產生的描述">
              <a:extLst>
                <a:ext uri="{FF2B5EF4-FFF2-40B4-BE49-F238E27FC236}">
                  <a16:creationId xmlns:a16="http://schemas.microsoft.com/office/drawing/2014/main" id="{A5C61BE5-B489-4DF9-B3D4-40F07238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47564" y="3534493"/>
              <a:ext cx="963768" cy="642512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00" name="Google Shape;1735;p143">
            <a:extLst>
              <a:ext uri="{FF2B5EF4-FFF2-40B4-BE49-F238E27FC236}">
                <a16:creationId xmlns:a16="http://schemas.microsoft.com/office/drawing/2014/main" id="{0E592C4A-A28C-4853-B3B0-8DDCE7DD8FAE}"/>
              </a:ext>
            </a:extLst>
          </p:cNvPr>
          <p:cNvSpPr txBox="1"/>
          <p:nvPr/>
        </p:nvSpPr>
        <p:spPr>
          <a:xfrm>
            <a:off x="260536" y="1686933"/>
            <a:ext cx="2642973" cy="202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563" indent="-182563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P2P SIP video call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相容既有辦公室會議系統 (Avaya/Poly/QNAP KoiMeeter)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內部網路</a:t>
            </a: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，安全性高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All in one</a:t>
            </a: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，</a:t>
            </a: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設定簡單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03" name="Google Shape;1712;p143">
            <a:extLst>
              <a:ext uri="{FF2B5EF4-FFF2-40B4-BE49-F238E27FC236}">
                <a16:creationId xmlns:a16="http://schemas.microsoft.com/office/drawing/2014/main" id="{F38420AE-88DA-44C7-A89B-B90267B1D9A1}"/>
              </a:ext>
            </a:extLst>
          </p:cNvPr>
          <p:cNvCxnSpPr/>
          <p:nvPr/>
        </p:nvCxnSpPr>
        <p:spPr>
          <a:xfrm flipH="1">
            <a:off x="7251274" y="3971852"/>
            <a:ext cx="529500" cy="3600"/>
          </a:xfrm>
          <a:prstGeom prst="straightConnector1">
            <a:avLst/>
          </a:prstGeom>
          <a:noFill/>
          <a:ln w="25400" cap="flat" cmpd="sng">
            <a:solidFill>
              <a:srgbClr val="FFDA2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4" name="Google Shape;1712;p143">
            <a:extLst>
              <a:ext uri="{FF2B5EF4-FFF2-40B4-BE49-F238E27FC236}">
                <a16:creationId xmlns:a16="http://schemas.microsoft.com/office/drawing/2014/main" id="{EC7C405E-8179-438B-89F7-B56130A57BDE}"/>
              </a:ext>
            </a:extLst>
          </p:cNvPr>
          <p:cNvCxnSpPr/>
          <p:nvPr/>
        </p:nvCxnSpPr>
        <p:spPr>
          <a:xfrm flipH="1">
            <a:off x="4557998" y="3971852"/>
            <a:ext cx="529500" cy="3600"/>
          </a:xfrm>
          <a:prstGeom prst="straightConnector1">
            <a:avLst/>
          </a:prstGeom>
          <a:noFill/>
          <a:ln w="25400" cap="flat" cmpd="sng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21" name="圖形 20">
            <a:extLst>
              <a:ext uri="{FF2B5EF4-FFF2-40B4-BE49-F238E27FC236}">
                <a16:creationId xmlns:a16="http://schemas.microsoft.com/office/drawing/2014/main" id="{66EBB4BE-4FDE-4FBD-AFC0-21361C827E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4190" y="1214543"/>
            <a:ext cx="1095375" cy="485775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0765EC9B-6F0E-4FD8-B6CD-65D4C14A4A4D}"/>
              </a:ext>
            </a:extLst>
          </p:cNvPr>
          <p:cNvSpPr txBox="1"/>
          <p:nvPr/>
        </p:nvSpPr>
        <p:spPr>
          <a:xfrm>
            <a:off x="424190" y="1257375"/>
            <a:ext cx="936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NEW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923A5AC-EB65-40EE-A58D-DA1184026829}"/>
              </a:ext>
            </a:extLst>
          </p:cNvPr>
          <p:cNvGrpSpPr/>
          <p:nvPr/>
        </p:nvGrpSpPr>
        <p:grpSpPr>
          <a:xfrm>
            <a:off x="8513501" y="3485424"/>
            <a:ext cx="535298" cy="246221"/>
            <a:chOff x="2367674" y="-863392"/>
            <a:chExt cx="535298" cy="246221"/>
          </a:xfrm>
        </p:grpSpPr>
        <p:pic>
          <p:nvPicPr>
            <p:cNvPr id="114" name="圖形 113">
              <a:extLst>
                <a:ext uri="{FF2B5EF4-FFF2-40B4-BE49-F238E27FC236}">
                  <a16:creationId xmlns:a16="http://schemas.microsoft.com/office/drawing/2014/main" id="{BC118549-5775-48EF-BBD0-6037C282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67674" y="-858978"/>
              <a:ext cx="535298" cy="237393"/>
            </a:xfrm>
            <a:prstGeom prst="rect">
              <a:avLst/>
            </a:prstGeom>
          </p:spPr>
        </p:pic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3DE6FBFD-6CDC-4322-8838-B0B75FF02FE6}"/>
                </a:ext>
              </a:extLst>
            </p:cNvPr>
            <p:cNvSpPr txBox="1"/>
            <p:nvPr/>
          </p:nvSpPr>
          <p:spPr>
            <a:xfrm>
              <a:off x="2385600" y="-863392"/>
              <a:ext cx="4797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solidFill>
                    <a:schemeClr val="bg1"/>
                  </a:solidFill>
                </a:rPr>
                <a:t>NEW</a:t>
              </a:r>
              <a:endParaRPr lang="zh-TW" altLang="en-US" sz="10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09064C4-0AFF-4302-99A1-0D736E21DA2C}"/>
              </a:ext>
            </a:extLst>
          </p:cNvPr>
          <p:cNvSpPr/>
          <p:nvPr/>
        </p:nvSpPr>
        <p:spPr>
          <a:xfrm>
            <a:off x="3249134" y="1618916"/>
            <a:ext cx="5476625" cy="3136595"/>
          </a:xfrm>
          <a:prstGeom prst="roundRect">
            <a:avLst>
              <a:gd name="adj" fmla="val 3392"/>
            </a:avLst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1ED40CD-FCB7-4B96-AFE7-080567497452}"/>
              </a:ext>
            </a:extLst>
          </p:cNvPr>
          <p:cNvSpPr/>
          <p:nvPr/>
        </p:nvSpPr>
        <p:spPr>
          <a:xfrm>
            <a:off x="3889818" y="1447973"/>
            <a:ext cx="4195256" cy="35093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200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行動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App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遠端控制 </a:t>
            </a: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KoiBot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桌面</a:t>
            </a:r>
          </a:p>
        </p:txBody>
      </p:sp>
      <p:sp>
        <p:nvSpPr>
          <p:cNvPr id="1744" name="Google Shape;1744;p1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遠端桌面</a:t>
            </a:r>
            <a:endParaRPr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59" name="Google Shape;1759;p144"/>
          <p:cNvSpPr/>
          <p:nvPr/>
        </p:nvSpPr>
        <p:spPr>
          <a:xfrm>
            <a:off x="276447" y="1063050"/>
            <a:ext cx="2972686" cy="19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  <a:buClrTx/>
              <a:buSzPct val="100000"/>
            </a:pPr>
            <a:r>
              <a:rPr lang="zh-TW" altLang="en-US" sz="2000" b="1">
                <a:solidFill>
                  <a:srgbClr val="0070C0"/>
                </a:solidFill>
              </a:rPr>
              <a:t>特有功能</a:t>
            </a:r>
            <a:endParaRPr lang="en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  <a:p>
            <a:pPr marL="182563" lvl="0" indent="-182563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遠端協助設定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2563" lvl="0" indent="-182563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接手畫面</a:t>
            </a: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，</a:t>
            </a: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即時展示操作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2563" lvl="0" indent="-182563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遠端掌控幼教課程/輔導訓練進度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9D1FACFA-D1D4-4BE7-A781-E1723EFF97AC}"/>
              </a:ext>
            </a:extLst>
          </p:cNvPr>
          <p:cNvSpPr/>
          <p:nvPr/>
        </p:nvSpPr>
        <p:spPr>
          <a:xfrm>
            <a:off x="8122392" y="144718"/>
            <a:ext cx="763644" cy="763644"/>
          </a:xfrm>
          <a:prstGeom prst="roundRect">
            <a:avLst>
              <a:gd name="adj" fmla="val 12632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A0F727F5-8F7A-4B32-9574-A1B35048F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6832" y="260096"/>
            <a:ext cx="578826" cy="578826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8D7C87D6-38BC-4F9D-8787-E99B92FB4206}"/>
              </a:ext>
            </a:extLst>
          </p:cNvPr>
          <p:cNvGrpSpPr/>
          <p:nvPr/>
        </p:nvGrpSpPr>
        <p:grpSpPr>
          <a:xfrm>
            <a:off x="5795132" y="1988395"/>
            <a:ext cx="2584847" cy="2675366"/>
            <a:chOff x="5228699" y="1473318"/>
            <a:chExt cx="2893579" cy="2994910"/>
          </a:xfrm>
        </p:grpSpPr>
        <p:pic>
          <p:nvPicPr>
            <p:cNvPr id="60" name="圖片 59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7AAFDA6A-F7A9-46FE-8F9A-6258176A8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8699" y="1473318"/>
              <a:ext cx="2893579" cy="2994910"/>
            </a:xfrm>
            <a:prstGeom prst="rect">
              <a:avLst/>
            </a:prstGeom>
          </p:spPr>
        </p:pic>
        <p:pic>
          <p:nvPicPr>
            <p:cNvPr id="57" name="Google Shape;1762;p144">
              <a:extLst>
                <a:ext uri="{FF2B5EF4-FFF2-40B4-BE49-F238E27FC236}">
                  <a16:creationId xmlns:a16="http://schemas.microsoft.com/office/drawing/2014/main" id="{24D5E206-A059-4869-A0B0-2C7D351349AF}"/>
                </a:ext>
              </a:extLst>
            </p:cNvPr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913" y="1621526"/>
              <a:ext cx="2430034" cy="1565813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58" name="Google Shape;1763;p144">
            <a:extLst>
              <a:ext uri="{FF2B5EF4-FFF2-40B4-BE49-F238E27FC236}">
                <a16:creationId xmlns:a16="http://schemas.microsoft.com/office/drawing/2014/main" id="{B3A7B2E3-16AF-4245-B080-4D3342A5ABF1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0" r="-23031"/>
          <a:stretch/>
        </p:blipFill>
        <p:spPr>
          <a:xfrm rot="-3106379">
            <a:off x="8064735" y="3109748"/>
            <a:ext cx="399423" cy="538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7C3E8831-FF57-468B-A50B-E481AD087CF3}"/>
              </a:ext>
            </a:extLst>
          </p:cNvPr>
          <p:cNvGrpSpPr/>
          <p:nvPr/>
        </p:nvGrpSpPr>
        <p:grpSpPr>
          <a:xfrm>
            <a:off x="3604459" y="2777290"/>
            <a:ext cx="1712396" cy="882539"/>
            <a:chOff x="3059104" y="4239002"/>
            <a:chExt cx="1712396" cy="882539"/>
          </a:xfrm>
        </p:grpSpPr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7E3D1084-2500-40A5-AAB8-C0F3AE37F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3474032" y="3824074"/>
              <a:ext cx="882539" cy="1712396"/>
            </a:xfrm>
            <a:prstGeom prst="rect">
              <a:avLst/>
            </a:prstGeom>
          </p:spPr>
        </p:pic>
        <p:pic>
          <p:nvPicPr>
            <p:cNvPr id="55" name="Google Shape;1760;p144">
              <a:extLst>
                <a:ext uri="{FF2B5EF4-FFF2-40B4-BE49-F238E27FC236}">
                  <a16:creationId xmlns:a16="http://schemas.microsoft.com/office/drawing/2014/main" id="{C3C2467E-643E-4A1F-A941-BDA62488F8AA}"/>
                </a:ext>
              </a:extLst>
            </p:cNvPr>
            <p:cNvPicPr preferRelativeResize="0"/>
            <p:nvPr/>
          </p:nvPicPr>
          <p:blipFill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853" y="4286221"/>
              <a:ext cx="1339281" cy="790604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BFC1118-4328-4940-9805-34F0C2C87AEA}"/>
              </a:ext>
            </a:extLst>
          </p:cNvPr>
          <p:cNvGrpSpPr/>
          <p:nvPr/>
        </p:nvGrpSpPr>
        <p:grpSpPr>
          <a:xfrm>
            <a:off x="5448856" y="3161225"/>
            <a:ext cx="393792" cy="159215"/>
            <a:chOff x="5448856" y="3189768"/>
            <a:chExt cx="393792" cy="159215"/>
          </a:xfrm>
        </p:grpSpPr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F28B34C2-A25D-4487-8546-034708A69B46}"/>
                </a:ext>
              </a:extLst>
            </p:cNvPr>
            <p:cNvCxnSpPr>
              <a:cxnSpLocks/>
            </p:cNvCxnSpPr>
            <p:nvPr/>
          </p:nvCxnSpPr>
          <p:spPr>
            <a:xfrm>
              <a:off x="5448856" y="3189768"/>
              <a:ext cx="393792" cy="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18D18B8B-C01D-4CAC-969A-A5B86F744ECE}"/>
                </a:ext>
              </a:extLst>
            </p:cNvPr>
            <p:cNvCxnSpPr>
              <a:cxnSpLocks/>
            </p:cNvCxnSpPr>
            <p:nvPr/>
          </p:nvCxnSpPr>
          <p:spPr>
            <a:xfrm>
              <a:off x="5448856" y="3348983"/>
              <a:ext cx="393792" cy="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Google Shape;1763;p144">
            <a:extLst>
              <a:ext uri="{FF2B5EF4-FFF2-40B4-BE49-F238E27FC236}">
                <a16:creationId xmlns:a16="http://schemas.microsoft.com/office/drawing/2014/main" id="{C24201ED-6C80-4B38-9ED8-5A51AAEBCD12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0" r="-23031"/>
          <a:stretch/>
        </p:blipFill>
        <p:spPr>
          <a:xfrm rot="-3106379">
            <a:off x="5009490" y="3299568"/>
            <a:ext cx="399423" cy="538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924528BB-6ACA-454F-98D0-F2A529E039E3}"/>
              </a:ext>
            </a:extLst>
          </p:cNvPr>
          <p:cNvGrpSpPr/>
          <p:nvPr/>
        </p:nvGrpSpPr>
        <p:grpSpPr>
          <a:xfrm>
            <a:off x="1679692" y="3040176"/>
            <a:ext cx="882539" cy="1712396"/>
            <a:chOff x="1252643" y="1567999"/>
            <a:chExt cx="1181762" cy="2105144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CEC13629-EC82-4FD8-A4D4-02FFCDD88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52643" y="1567999"/>
              <a:ext cx="1181762" cy="2105144"/>
            </a:xfrm>
            <a:prstGeom prst="rect">
              <a:avLst/>
            </a:prstGeom>
          </p:spPr>
        </p:pic>
        <p:pic>
          <p:nvPicPr>
            <p:cNvPr id="49" name="Google Shape;1753;p144">
              <a:extLst>
                <a:ext uri="{FF2B5EF4-FFF2-40B4-BE49-F238E27FC236}">
                  <a16:creationId xmlns:a16="http://schemas.microsoft.com/office/drawing/2014/main" id="{A1AD052C-5777-4D0C-9F0A-1B3D38EC151B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1802" y="1799316"/>
              <a:ext cx="1072807" cy="1651585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0" name="橢圓 9">
            <a:extLst>
              <a:ext uri="{FF2B5EF4-FFF2-40B4-BE49-F238E27FC236}">
                <a16:creationId xmlns:a16="http://schemas.microsoft.com/office/drawing/2014/main" id="{EC6B7F0B-52CD-49A4-89E8-0ADA4F2DB380}"/>
              </a:ext>
            </a:extLst>
          </p:cNvPr>
          <p:cNvSpPr/>
          <p:nvPr/>
        </p:nvSpPr>
        <p:spPr>
          <a:xfrm>
            <a:off x="2106912" y="3939416"/>
            <a:ext cx="396737" cy="396737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5C7FFC5-AF7F-4C73-B34D-8E6F92AB94DA}"/>
              </a:ext>
            </a:extLst>
          </p:cNvPr>
          <p:cNvSpPr/>
          <p:nvPr/>
        </p:nvSpPr>
        <p:spPr>
          <a:xfrm>
            <a:off x="2541221" y="3847320"/>
            <a:ext cx="645152" cy="632377"/>
          </a:xfrm>
          <a:prstGeom prst="rightArrow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C6118B36-9A5C-4AB8-A684-816332767C3C}"/>
              </a:ext>
            </a:extLst>
          </p:cNvPr>
          <p:cNvSpPr/>
          <p:nvPr/>
        </p:nvSpPr>
        <p:spPr>
          <a:xfrm>
            <a:off x="3913684" y="1165037"/>
            <a:ext cx="5230315" cy="504971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8" name="Google Shape;1768;p1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90059"/>
              </a:buClr>
              <a:buSzPts val="2400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  <a:sym typeface="Impact"/>
              </a:rPr>
              <a:t>KoiBot 軟體開發環境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9" name="Google Shape;1769;p145"/>
          <p:cNvSpPr/>
          <p:nvPr/>
        </p:nvSpPr>
        <p:spPr>
          <a:xfrm>
            <a:off x="1128819" y="4106203"/>
            <a:ext cx="8352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Bluetooth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0" name="Google Shape;1770;p145"/>
          <p:cNvSpPr/>
          <p:nvPr/>
        </p:nvSpPr>
        <p:spPr>
          <a:xfrm>
            <a:off x="1122283" y="3484162"/>
            <a:ext cx="824700" cy="3864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OTA 更新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2" name="Google Shape;1772;p145"/>
          <p:cNvSpPr txBox="1"/>
          <p:nvPr/>
        </p:nvSpPr>
        <p:spPr>
          <a:xfrm>
            <a:off x="7827490" y="4149463"/>
            <a:ext cx="1059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硬體</a:t>
            </a:r>
            <a:endParaRPr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3" name="Google Shape;1773;p145"/>
          <p:cNvSpPr txBox="1"/>
          <p:nvPr/>
        </p:nvSpPr>
        <p:spPr>
          <a:xfrm>
            <a:off x="7827490" y="3458062"/>
            <a:ext cx="7344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Android  系統核心</a:t>
            </a:r>
            <a:endParaRPr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774" name="Google Shape;1774;p145"/>
          <p:cNvCxnSpPr/>
          <p:nvPr/>
        </p:nvCxnSpPr>
        <p:spPr>
          <a:xfrm>
            <a:off x="1128819" y="3358663"/>
            <a:ext cx="6947400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sp>
        <p:nvSpPr>
          <p:cNvPr id="1776" name="Google Shape;1776;p145"/>
          <p:cNvSpPr/>
          <p:nvPr/>
        </p:nvSpPr>
        <p:spPr>
          <a:xfrm>
            <a:off x="7204566" y="1769820"/>
            <a:ext cx="622145" cy="1483415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77" name="Google Shape;1777;p145"/>
          <p:cNvSpPr txBox="1"/>
          <p:nvPr/>
        </p:nvSpPr>
        <p:spPr>
          <a:xfrm>
            <a:off x="7204566" y="2176124"/>
            <a:ext cx="622145" cy="67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第三方 APP</a:t>
            </a:r>
            <a:endParaRPr sz="12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8" name="Google Shape;1778;p145"/>
          <p:cNvSpPr/>
          <p:nvPr/>
        </p:nvSpPr>
        <p:spPr>
          <a:xfrm>
            <a:off x="1115536" y="1773462"/>
            <a:ext cx="21291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視訊 / 語音 通話服務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9" name="Google Shape;1779;p145"/>
          <p:cNvSpPr/>
          <p:nvPr/>
        </p:nvSpPr>
        <p:spPr>
          <a:xfrm>
            <a:off x="3321737" y="1774997"/>
            <a:ext cx="1861516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相簿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0" name="Google Shape;1780;p145"/>
          <p:cNvSpPr/>
          <p:nvPr/>
        </p:nvSpPr>
        <p:spPr>
          <a:xfrm>
            <a:off x="5265223" y="1773462"/>
            <a:ext cx="18339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NLU Gateway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1" name="Google Shape;1781;p145"/>
          <p:cNvSpPr/>
          <p:nvPr/>
        </p:nvSpPr>
        <p:spPr>
          <a:xfrm>
            <a:off x="1120652" y="2309280"/>
            <a:ext cx="11061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通話允許控制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2" name="Google Shape;1782;p145"/>
          <p:cNvSpPr/>
          <p:nvPr/>
        </p:nvSpPr>
        <p:spPr>
          <a:xfrm>
            <a:off x="2316384" y="2319171"/>
            <a:ext cx="12396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人臉追蹤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3" name="Google Shape;1783;p145"/>
          <p:cNvSpPr/>
          <p:nvPr/>
        </p:nvSpPr>
        <p:spPr>
          <a:xfrm>
            <a:off x="3645617" y="2312986"/>
            <a:ext cx="1537636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Camera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4" name="Google Shape;1784;p145"/>
          <p:cNvSpPr/>
          <p:nvPr/>
        </p:nvSpPr>
        <p:spPr>
          <a:xfrm>
            <a:off x="5260878" y="2312515"/>
            <a:ext cx="18339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資訊服務串接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5" name="Google Shape;1785;p145"/>
          <p:cNvSpPr/>
          <p:nvPr/>
        </p:nvSpPr>
        <p:spPr>
          <a:xfrm>
            <a:off x="1122283" y="2834879"/>
            <a:ext cx="20979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WebRTC lib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6" name="Google Shape;1786;p145"/>
          <p:cNvSpPr/>
          <p:nvPr/>
        </p:nvSpPr>
        <p:spPr>
          <a:xfrm>
            <a:off x="3306207" y="2839173"/>
            <a:ext cx="884675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存儲 (雲端) 串接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7" name="Google Shape;1787;p145"/>
          <p:cNvSpPr/>
          <p:nvPr/>
        </p:nvSpPr>
        <p:spPr>
          <a:xfrm>
            <a:off x="4284453" y="2843907"/>
            <a:ext cx="8988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關鍵字偵測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8" name="Google Shape;1788;p145"/>
          <p:cNvSpPr/>
          <p:nvPr/>
        </p:nvSpPr>
        <p:spPr>
          <a:xfrm>
            <a:off x="5276823" y="2846313"/>
            <a:ext cx="8214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文字轉語音 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9" name="Google Shape;1789;p145"/>
          <p:cNvSpPr/>
          <p:nvPr/>
        </p:nvSpPr>
        <p:spPr>
          <a:xfrm>
            <a:off x="6210389" y="2850886"/>
            <a:ext cx="8640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語音轉文字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0" name="Google Shape;1790;p145"/>
          <p:cNvSpPr/>
          <p:nvPr/>
        </p:nvSpPr>
        <p:spPr>
          <a:xfrm>
            <a:off x="2023325" y="3484162"/>
            <a:ext cx="1271400" cy="3864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AOSP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1" name="Google Shape;1791;p145"/>
          <p:cNvSpPr/>
          <p:nvPr/>
        </p:nvSpPr>
        <p:spPr>
          <a:xfrm>
            <a:off x="3349963" y="3480712"/>
            <a:ext cx="8550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Launcher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2" name="Google Shape;1792;p145"/>
          <p:cNvSpPr/>
          <p:nvPr/>
        </p:nvSpPr>
        <p:spPr>
          <a:xfrm>
            <a:off x="4260085" y="3480712"/>
            <a:ext cx="10728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Cloud Link</a:t>
            </a:r>
            <a:b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</a:b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通知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3" name="Google Shape;1793;p145"/>
          <p:cNvSpPr/>
          <p:nvPr/>
        </p:nvSpPr>
        <p:spPr>
          <a:xfrm>
            <a:off x="5439689" y="3485962"/>
            <a:ext cx="1072800" cy="3828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人臉偵測 &amp;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辨識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4" name="Google Shape;1794;p145"/>
          <p:cNvSpPr/>
          <p:nvPr/>
        </p:nvSpPr>
        <p:spPr>
          <a:xfrm>
            <a:off x="6589549" y="3480712"/>
            <a:ext cx="10728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" sz="100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旋轉控制</a:t>
            </a:r>
            <a:endParaRPr lang="en" sz="1000" err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795" name="Google Shape;1795;p145"/>
          <p:cNvSpPr/>
          <p:nvPr/>
        </p:nvSpPr>
        <p:spPr>
          <a:xfrm>
            <a:off x="2193244" y="4105616"/>
            <a:ext cx="6840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Wi-Fi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6" name="Google Shape;1796;p145"/>
          <p:cNvSpPr/>
          <p:nvPr/>
        </p:nvSpPr>
        <p:spPr>
          <a:xfrm>
            <a:off x="4288408" y="4106203"/>
            <a:ext cx="8718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USB3.2-A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USB3.2-C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7" name="Google Shape;1797;p145"/>
          <p:cNvSpPr/>
          <p:nvPr/>
        </p:nvSpPr>
        <p:spPr>
          <a:xfrm>
            <a:off x="5222497" y="4104659"/>
            <a:ext cx="7560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5W speaker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8" name="Google Shape;1798;p145"/>
          <p:cNvSpPr/>
          <p:nvPr/>
        </p:nvSpPr>
        <p:spPr>
          <a:xfrm>
            <a:off x="6046250" y="4110134"/>
            <a:ext cx="7560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F2.0</a:t>
            </a:r>
            <a:b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</a:b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Camera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9" name="Google Shape;1799;p145"/>
          <p:cNvSpPr/>
          <p:nvPr/>
        </p:nvSpPr>
        <p:spPr>
          <a:xfrm>
            <a:off x="6866971" y="4112866"/>
            <a:ext cx="8214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Stereo Mic x4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72" name="Google Shape;1774;p145">
            <a:extLst>
              <a:ext uri="{FF2B5EF4-FFF2-40B4-BE49-F238E27FC236}">
                <a16:creationId xmlns:a16="http://schemas.microsoft.com/office/drawing/2014/main" id="{EF122588-292D-4123-91F7-05D926147D16}"/>
              </a:ext>
            </a:extLst>
          </p:cNvPr>
          <p:cNvCxnSpPr/>
          <p:nvPr/>
        </p:nvCxnSpPr>
        <p:spPr>
          <a:xfrm>
            <a:off x="1128819" y="3973410"/>
            <a:ext cx="6947400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sp>
        <p:nvSpPr>
          <p:cNvPr id="75" name="Google Shape;1780;p145">
            <a:extLst>
              <a:ext uri="{FF2B5EF4-FFF2-40B4-BE49-F238E27FC236}">
                <a16:creationId xmlns:a16="http://schemas.microsoft.com/office/drawing/2014/main" id="{8765E4EE-40CD-4E07-AD16-5F825A37723E}"/>
              </a:ext>
            </a:extLst>
          </p:cNvPr>
          <p:cNvSpPr/>
          <p:nvPr/>
        </p:nvSpPr>
        <p:spPr>
          <a:xfrm>
            <a:off x="4166567" y="1220790"/>
            <a:ext cx="1357376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QNAP </a:t>
            </a:r>
            <a:r>
              <a:rPr lang="zh-TW" altLang="en-US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研發 </a:t>
            </a:r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&amp; </a:t>
            </a:r>
            <a:r>
              <a:rPr lang="zh-TW" altLang="en-US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整合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6" name="Google Shape;1780;p145">
            <a:extLst>
              <a:ext uri="{FF2B5EF4-FFF2-40B4-BE49-F238E27FC236}">
                <a16:creationId xmlns:a16="http://schemas.microsoft.com/office/drawing/2014/main" id="{F280C0A4-0B96-448B-884E-151DEA691F2D}"/>
              </a:ext>
            </a:extLst>
          </p:cNvPr>
          <p:cNvSpPr/>
          <p:nvPr/>
        </p:nvSpPr>
        <p:spPr>
          <a:xfrm>
            <a:off x="5638765" y="1223189"/>
            <a:ext cx="1357376" cy="3933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Android </a:t>
            </a:r>
            <a:r>
              <a:rPr lang="zh-TW" altLang="en-US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核心技術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7" name="Google Shape;1780;p145">
            <a:extLst>
              <a:ext uri="{FF2B5EF4-FFF2-40B4-BE49-F238E27FC236}">
                <a16:creationId xmlns:a16="http://schemas.microsoft.com/office/drawing/2014/main" id="{FA1454E0-B56B-4F78-B814-71CF179F6AE5}"/>
              </a:ext>
            </a:extLst>
          </p:cNvPr>
          <p:cNvSpPr/>
          <p:nvPr/>
        </p:nvSpPr>
        <p:spPr>
          <a:xfrm>
            <a:off x="7110963" y="1220790"/>
            <a:ext cx="1357376" cy="3933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 IEI </a:t>
            </a:r>
            <a:r>
              <a:rPr lang="zh-TW" altLang="en-US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硬體製造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  <a:sym typeface="Impact"/>
              </a:rPr>
              <a:t>KoiBot 軟體開發環境</a:t>
            </a:r>
            <a:br>
              <a:rPr lang="en">
                <a:latin typeface="Arial" panose="020B0604020202020204" pitchFamily="34" charset="0"/>
                <a:cs typeface="Arial" panose="020B0604020202020204" pitchFamily="34" charset="0"/>
                <a:sym typeface="Impact"/>
              </a:rPr>
            </a:br>
            <a:r>
              <a:rPr lang="en" sz="2800">
                <a:latin typeface="Arial" panose="020B0604020202020204" pitchFamily="34" charset="0"/>
                <a:cs typeface="Arial" panose="020B0604020202020204" pitchFamily="34" charset="0"/>
                <a:sym typeface="Impact"/>
              </a:rPr>
              <a:t>(系統開發商模式)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8" name="Google Shape;1808;p146"/>
          <p:cNvSpPr/>
          <p:nvPr/>
        </p:nvSpPr>
        <p:spPr>
          <a:xfrm>
            <a:off x="1142103" y="3793826"/>
            <a:ext cx="8352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Bluetooth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09" name="Google Shape;1809;p146"/>
          <p:cNvSpPr/>
          <p:nvPr/>
        </p:nvSpPr>
        <p:spPr>
          <a:xfrm>
            <a:off x="1135567" y="3174058"/>
            <a:ext cx="824700" cy="38542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OTA 更新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810" name="Google Shape;1810;p146"/>
          <p:cNvCxnSpPr/>
          <p:nvPr/>
        </p:nvCxnSpPr>
        <p:spPr>
          <a:xfrm>
            <a:off x="1128821" y="3689877"/>
            <a:ext cx="6699900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cxnSp>
        <p:nvCxnSpPr>
          <p:cNvPr id="1813" name="Google Shape;1813;p146"/>
          <p:cNvCxnSpPr/>
          <p:nvPr/>
        </p:nvCxnSpPr>
        <p:spPr>
          <a:xfrm>
            <a:off x="1128819" y="3068618"/>
            <a:ext cx="6699900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sp>
        <p:nvSpPr>
          <p:cNvPr id="1814" name="Google Shape;1814;p146"/>
          <p:cNvSpPr/>
          <p:nvPr/>
        </p:nvSpPr>
        <p:spPr>
          <a:xfrm>
            <a:off x="2036609" y="3171905"/>
            <a:ext cx="1271400" cy="38542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AOSP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15" name="Google Shape;1815;p146"/>
          <p:cNvSpPr/>
          <p:nvPr/>
        </p:nvSpPr>
        <p:spPr>
          <a:xfrm>
            <a:off x="3363247" y="3174076"/>
            <a:ext cx="855000" cy="392308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STT/TTS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Gateway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16" name="Google Shape;1816;p146"/>
          <p:cNvSpPr/>
          <p:nvPr/>
        </p:nvSpPr>
        <p:spPr>
          <a:xfrm>
            <a:off x="4273369" y="3178550"/>
            <a:ext cx="1072800" cy="392308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P2P Video 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SDK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17" name="Google Shape;1817;p146"/>
          <p:cNvSpPr/>
          <p:nvPr/>
        </p:nvSpPr>
        <p:spPr>
          <a:xfrm>
            <a:off x="5452973" y="3183096"/>
            <a:ext cx="1072800" cy="381834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人臉辨識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SDK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18" name="Google Shape;1818;p146"/>
          <p:cNvSpPr/>
          <p:nvPr/>
        </p:nvSpPr>
        <p:spPr>
          <a:xfrm>
            <a:off x="6602833" y="3184497"/>
            <a:ext cx="1072800" cy="392308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旋轉控制 </a:t>
            </a:r>
            <a:r>
              <a:rPr lang="en-US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API</a:t>
            </a:r>
            <a:endParaRPr 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819" name="Google Shape;1819;p146"/>
          <p:cNvSpPr/>
          <p:nvPr/>
        </p:nvSpPr>
        <p:spPr>
          <a:xfrm>
            <a:off x="2206538" y="3793234"/>
            <a:ext cx="5958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Wi-Fi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20" name="Google Shape;1820;p146"/>
          <p:cNvSpPr/>
          <p:nvPr/>
        </p:nvSpPr>
        <p:spPr>
          <a:xfrm>
            <a:off x="4307371" y="3793826"/>
            <a:ext cx="8718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USB3.2-A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USB3.2-C 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21" name="Google Shape;1821;p146"/>
          <p:cNvSpPr/>
          <p:nvPr/>
        </p:nvSpPr>
        <p:spPr>
          <a:xfrm>
            <a:off x="5241460" y="3792282"/>
            <a:ext cx="7560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5W speaker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22" name="Google Shape;1822;p146"/>
          <p:cNvSpPr/>
          <p:nvPr/>
        </p:nvSpPr>
        <p:spPr>
          <a:xfrm>
            <a:off x="6065213" y="3797757"/>
            <a:ext cx="7560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F2.0</a:t>
            </a:r>
            <a:b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</a:b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Camera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23" name="Google Shape;1823;p146"/>
          <p:cNvSpPr/>
          <p:nvPr/>
        </p:nvSpPr>
        <p:spPr>
          <a:xfrm>
            <a:off x="6885939" y="3800493"/>
            <a:ext cx="8058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Stereo Mic x4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827" name="Google Shape;1827;p146"/>
          <p:cNvGrpSpPr/>
          <p:nvPr/>
        </p:nvGrpSpPr>
        <p:grpSpPr>
          <a:xfrm>
            <a:off x="1128819" y="1797078"/>
            <a:ext cx="6546938" cy="533582"/>
            <a:chOff x="-1" y="-1"/>
            <a:chExt cx="648000" cy="1512300"/>
          </a:xfrm>
        </p:grpSpPr>
        <p:sp>
          <p:nvSpPr>
            <p:cNvPr id="1828" name="Google Shape;1828;p146"/>
            <p:cNvSpPr/>
            <p:nvPr/>
          </p:nvSpPr>
          <p:spPr>
            <a:xfrm>
              <a:off x="-1" y="-1"/>
              <a:ext cx="648000" cy="1512300"/>
            </a:xfrm>
            <a:prstGeom prst="rect">
              <a:avLst/>
            </a:prstGeom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6" scaled="0"/>
            </a:gradFill>
            <a:ln>
              <a:noFill/>
            </a:ln>
            <a:effectLst/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algn="ctr"/>
              <a:endParaRPr sz="10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29" name="Google Shape;1829;p146"/>
            <p:cNvSpPr txBox="1"/>
            <p:nvPr/>
          </p:nvSpPr>
          <p:spPr>
            <a:xfrm>
              <a:off x="-1" y="528365"/>
              <a:ext cx="648000" cy="455400"/>
            </a:xfrm>
            <a:prstGeom prst="rect">
              <a:avLst/>
            </a:prstGeom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6" scaled="0"/>
            </a:gradFill>
            <a:ln>
              <a:noFill/>
            </a:ln>
            <a:effectLst/>
          </p:spPr>
          <p:txBody>
            <a:bodyPr spcFirstLastPara="1" wrap="square" lIns="34275" tIns="34275" rIns="34275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None/>
                <a:defRPr sz="100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r>
                <a:rPr lang="en" sz="2000">
                  <a:sym typeface="Calibri"/>
                </a:rPr>
                <a:t>第三方 APP</a:t>
              </a:r>
              <a:endParaRPr sz="2000"/>
            </a:p>
          </p:txBody>
        </p:sp>
      </p:grpSp>
      <p:grpSp>
        <p:nvGrpSpPr>
          <p:cNvPr id="1830" name="Google Shape;1830;p146"/>
          <p:cNvGrpSpPr/>
          <p:nvPr/>
        </p:nvGrpSpPr>
        <p:grpSpPr>
          <a:xfrm>
            <a:off x="1128819" y="2412445"/>
            <a:ext cx="6546938" cy="533580"/>
            <a:chOff x="-1" y="-1"/>
            <a:chExt cx="648000" cy="1512300"/>
          </a:xfrm>
        </p:grpSpPr>
        <p:sp>
          <p:nvSpPr>
            <p:cNvPr id="1831" name="Google Shape;1831;p146"/>
            <p:cNvSpPr/>
            <p:nvPr/>
          </p:nvSpPr>
          <p:spPr>
            <a:xfrm>
              <a:off x="-1" y="-1"/>
              <a:ext cx="648000" cy="1512300"/>
            </a:xfrm>
            <a:prstGeom prst="rect">
              <a:avLst/>
            </a:prstGeom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6" scaled="0"/>
            </a:gradFill>
            <a:ln>
              <a:noFill/>
            </a:ln>
            <a:effectLst/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146"/>
            <p:cNvSpPr txBox="1"/>
            <p:nvPr/>
          </p:nvSpPr>
          <p:spPr>
            <a:xfrm>
              <a:off x="-1" y="237950"/>
              <a:ext cx="648000" cy="103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0" tIns="34250" rIns="34250" bIns="34250" anchor="ctr" anchorCtr="0">
              <a:noAutofit/>
            </a:bodyPr>
            <a:lstStyle/>
            <a:p>
              <a:pPr lvl="0" algn="ctr"/>
              <a:r>
                <a:rPr lang="en" sz="200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第三方 launcher</a:t>
              </a:r>
              <a:endParaRPr sz="20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4" name="Google Shape;1772;p145">
            <a:extLst>
              <a:ext uri="{FF2B5EF4-FFF2-40B4-BE49-F238E27FC236}">
                <a16:creationId xmlns:a16="http://schemas.microsoft.com/office/drawing/2014/main" id="{CA8E34D3-8B96-4516-9B35-E7AD224638B9}"/>
              </a:ext>
            </a:extLst>
          </p:cNvPr>
          <p:cNvSpPr txBox="1"/>
          <p:nvPr/>
        </p:nvSpPr>
        <p:spPr>
          <a:xfrm>
            <a:off x="7827490" y="3862886"/>
            <a:ext cx="1059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硬體</a:t>
            </a:r>
            <a:endParaRPr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Google Shape;1773;p145">
            <a:extLst>
              <a:ext uri="{FF2B5EF4-FFF2-40B4-BE49-F238E27FC236}">
                <a16:creationId xmlns:a16="http://schemas.microsoft.com/office/drawing/2014/main" id="{1A2CCB0D-A5EC-4375-A5F4-BA1EF37C3D6C}"/>
              </a:ext>
            </a:extLst>
          </p:cNvPr>
          <p:cNvSpPr txBox="1"/>
          <p:nvPr/>
        </p:nvSpPr>
        <p:spPr>
          <a:xfrm>
            <a:off x="7827490" y="3171485"/>
            <a:ext cx="7344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Android  系統核心</a:t>
            </a:r>
            <a:endParaRPr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B72F42B2-ACD8-41D2-A7C7-3CFB22351CF2}"/>
              </a:ext>
            </a:extLst>
          </p:cNvPr>
          <p:cNvSpPr/>
          <p:nvPr/>
        </p:nvSpPr>
        <p:spPr>
          <a:xfrm>
            <a:off x="3913684" y="1165037"/>
            <a:ext cx="5230315" cy="504971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Google Shape;1780;p145">
            <a:extLst>
              <a:ext uri="{FF2B5EF4-FFF2-40B4-BE49-F238E27FC236}">
                <a16:creationId xmlns:a16="http://schemas.microsoft.com/office/drawing/2014/main" id="{4E7D01F9-46E3-4F4D-A003-D8D0CDB9484C}"/>
              </a:ext>
            </a:extLst>
          </p:cNvPr>
          <p:cNvSpPr/>
          <p:nvPr/>
        </p:nvSpPr>
        <p:spPr>
          <a:xfrm>
            <a:off x="4166567" y="1220790"/>
            <a:ext cx="1357376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QNAP </a:t>
            </a:r>
            <a:r>
              <a:rPr lang="zh-TW" altLang="en-US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研發 </a:t>
            </a:r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&amp; </a:t>
            </a:r>
            <a:r>
              <a:rPr lang="zh-TW" altLang="en-US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整合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Google Shape;1780;p145">
            <a:extLst>
              <a:ext uri="{FF2B5EF4-FFF2-40B4-BE49-F238E27FC236}">
                <a16:creationId xmlns:a16="http://schemas.microsoft.com/office/drawing/2014/main" id="{6F7CE50A-0B2C-4E87-969A-127551BA3696}"/>
              </a:ext>
            </a:extLst>
          </p:cNvPr>
          <p:cNvSpPr/>
          <p:nvPr/>
        </p:nvSpPr>
        <p:spPr>
          <a:xfrm>
            <a:off x="5638765" y="1223189"/>
            <a:ext cx="1357376" cy="3933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Android </a:t>
            </a:r>
            <a:r>
              <a:rPr lang="zh-TW" altLang="en-US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核心技術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Google Shape;1780;p145">
            <a:extLst>
              <a:ext uri="{FF2B5EF4-FFF2-40B4-BE49-F238E27FC236}">
                <a16:creationId xmlns:a16="http://schemas.microsoft.com/office/drawing/2014/main" id="{6E76DB15-60B6-41F7-B524-3125491CDF13}"/>
              </a:ext>
            </a:extLst>
          </p:cNvPr>
          <p:cNvSpPr/>
          <p:nvPr/>
        </p:nvSpPr>
        <p:spPr>
          <a:xfrm>
            <a:off x="7110963" y="1220790"/>
            <a:ext cx="1357376" cy="3933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 IEI </a:t>
            </a:r>
            <a:r>
              <a:rPr lang="zh-TW" altLang="en-US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硬體製造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AAF86B11-E5E9-44A5-9C34-6E0C4FF1E1CC}"/>
              </a:ext>
            </a:extLst>
          </p:cNvPr>
          <p:cNvGrpSpPr/>
          <p:nvPr/>
        </p:nvGrpSpPr>
        <p:grpSpPr>
          <a:xfrm>
            <a:off x="4164417" y="1771924"/>
            <a:ext cx="4465677" cy="2077757"/>
            <a:chOff x="4316818" y="1854186"/>
            <a:chExt cx="4465677" cy="2077757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41F0025-F5F1-4165-8692-FB021A21C7BA}"/>
                </a:ext>
              </a:extLst>
            </p:cNvPr>
            <p:cNvSpPr/>
            <p:nvPr/>
          </p:nvSpPr>
          <p:spPr>
            <a:xfrm>
              <a:off x="4316818" y="2958570"/>
              <a:ext cx="4465677" cy="421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FACFC5C9-8AF9-46BA-90AA-C2F86E3B6BCF}"/>
                </a:ext>
              </a:extLst>
            </p:cNvPr>
            <p:cNvSpPr/>
            <p:nvPr/>
          </p:nvSpPr>
          <p:spPr>
            <a:xfrm>
              <a:off x="4316818" y="2406378"/>
              <a:ext cx="4465677" cy="421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1027EE38-17EC-4B3C-8D8C-1D9D886A6EAB}"/>
                </a:ext>
              </a:extLst>
            </p:cNvPr>
            <p:cNvSpPr/>
            <p:nvPr/>
          </p:nvSpPr>
          <p:spPr>
            <a:xfrm>
              <a:off x="4316818" y="1854186"/>
              <a:ext cx="4465677" cy="421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FA42B445-D568-4C49-899B-406ED8F048EE}"/>
                </a:ext>
              </a:extLst>
            </p:cNvPr>
            <p:cNvSpPr/>
            <p:nvPr/>
          </p:nvSpPr>
          <p:spPr>
            <a:xfrm>
              <a:off x="4316818" y="3510761"/>
              <a:ext cx="4465677" cy="421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37" name="Google Shape;1837;p147"/>
          <p:cNvSpPr txBox="1">
            <a:spLocks noGrp="1"/>
          </p:cNvSpPr>
          <p:nvPr>
            <p:ph type="title"/>
          </p:nvPr>
        </p:nvSpPr>
        <p:spPr>
          <a:xfrm>
            <a:off x="4572000" y="999462"/>
            <a:ext cx="4114802" cy="610175"/>
          </a:xfrm>
          <a:prstGeom prst="rect">
            <a:avLst/>
          </a:prstGeom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9525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</a:pPr>
            <a:r>
              <a:rPr lang="en"/>
              <a:t>四大應用</a:t>
            </a:r>
            <a:endParaRPr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C4E6675-5FBE-4243-ACCA-3EC35B5AA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1633701"/>
            <a:ext cx="3842894" cy="2851276"/>
          </a:xfrm>
        </p:spPr>
        <p:txBody>
          <a:bodyPr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zh-TW" altLang="en-US" sz="2400"/>
              <a:t>智慧教育方案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zh-TW" altLang="en-US" sz="2400"/>
              <a:t>智慧照護平台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zh-TW" altLang="en-US" sz="2400"/>
              <a:t>智慧視訊會議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zh-TW" altLang="en-US" sz="2400"/>
              <a:t>智慧接待助手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1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智慧教育方案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CCBD623-6B97-4490-9E46-669A074A5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3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遠端協助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智慧輔導訓練</a:t>
            </a:r>
          </a:p>
          <a:p>
            <a:pPr marL="182563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自動轉向追蹤兒童位置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增加互動</a:t>
            </a:r>
          </a:p>
          <a:p>
            <a:pPr marL="182563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專注度與報告</a:t>
            </a:r>
          </a:p>
          <a:p>
            <a:pPr marL="182563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優異效能支援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Unity AR (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擴增實境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46" name="Google Shape;1846;p14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94" y="2725195"/>
            <a:ext cx="1143185" cy="119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14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879" y="3368397"/>
            <a:ext cx="1992655" cy="1398866"/>
          </a:xfrm>
          <a:prstGeom prst="roundRect">
            <a:avLst>
              <a:gd name="adj" fmla="val 66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48" name="Google Shape;1848;p14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092" y="1196064"/>
            <a:ext cx="4799213" cy="3579908"/>
          </a:xfrm>
          <a:prstGeom prst="roundRect">
            <a:avLst>
              <a:gd name="adj" fmla="val 276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2C724ED-C3A8-422F-B416-8E1494D68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80251"/>
              </p:ext>
            </p:extLst>
          </p:nvPr>
        </p:nvGraphicFramePr>
        <p:xfrm>
          <a:off x="7066705" y="99488"/>
          <a:ext cx="1822202" cy="853440"/>
        </p:xfrm>
        <a:graphic>
          <a:graphicData uri="http://schemas.openxmlformats.org/drawingml/2006/table">
            <a:tbl>
              <a:tblPr firstRow="1" bandRow="1">
                <a:tableStyleId>{875BDF99-81AE-409D-B371-823C742453D3}</a:tableStyleId>
              </a:tblPr>
              <a:tblGrid>
                <a:gridCol w="910411">
                  <a:extLst>
                    <a:ext uri="{9D8B030D-6E8A-4147-A177-3AD203B41FA5}">
                      <a16:colId xmlns:a16="http://schemas.microsoft.com/office/drawing/2014/main" val="1116244735"/>
                    </a:ext>
                  </a:extLst>
                </a:gridCol>
                <a:gridCol w="911791">
                  <a:extLst>
                    <a:ext uri="{9D8B030D-6E8A-4147-A177-3AD203B41FA5}">
                      <a16:colId xmlns:a16="http://schemas.microsoft.com/office/drawing/2014/main" val="2797731230"/>
                    </a:ext>
                  </a:extLst>
                </a:gridCol>
              </a:tblGrid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遠端桌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面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en-US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吋螢幕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9725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視訊通話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麥克風陣列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66499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人臉辨識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立體聲喇叭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94311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即時翻譯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聽聲辨位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043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149"/>
          <p:cNvSpPr txBox="1">
            <a:spLocks noGrp="1"/>
          </p:cNvSpPr>
          <p:nvPr>
            <p:ph type="title"/>
          </p:nvPr>
        </p:nvSpPr>
        <p:spPr>
          <a:xfrm>
            <a:off x="3796936" y="2281644"/>
            <a:ext cx="4955178" cy="1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95250" indent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ts val="2100"/>
            </a:pPr>
            <a:r>
              <a:rPr lang="en">
                <a:sym typeface="Arial"/>
              </a:rPr>
              <a:t>科技與居家兒童輔導</a:t>
            </a:r>
            <a:endParaRPr>
              <a:sym typeface="Arial"/>
            </a:endParaRPr>
          </a:p>
        </p:txBody>
      </p:sp>
      <p:pic>
        <p:nvPicPr>
          <p:cNvPr id="6" name="圖片 5" descr="一張含有 標誌, 食物 的圖片&#10;&#10;自動產生的描述">
            <a:extLst>
              <a:ext uri="{FF2B5EF4-FFF2-40B4-BE49-F238E27FC236}">
                <a16:creationId xmlns:a16="http://schemas.microsoft.com/office/drawing/2014/main" id="{6DEF4501-4552-4523-B212-A389B079FF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856" y="1108698"/>
            <a:ext cx="3199338" cy="11729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22F1028-70B4-43C4-AACE-90BE86C12035}"/>
              </a:ext>
            </a:extLst>
          </p:cNvPr>
          <p:cNvSpPr/>
          <p:nvPr/>
        </p:nvSpPr>
        <p:spPr>
          <a:xfrm>
            <a:off x="2325486" y="1506073"/>
            <a:ext cx="3285037" cy="1033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剪去單一角落 6">
            <a:extLst>
              <a:ext uri="{FF2B5EF4-FFF2-40B4-BE49-F238E27FC236}">
                <a16:creationId xmlns:a16="http://schemas.microsoft.com/office/drawing/2014/main" id="{975185F9-CEC5-4A6E-AF6F-35F95BDE64FB}"/>
              </a:ext>
            </a:extLst>
          </p:cNvPr>
          <p:cNvSpPr/>
          <p:nvPr/>
        </p:nvSpPr>
        <p:spPr>
          <a:xfrm flipV="1">
            <a:off x="2325485" y="1506073"/>
            <a:ext cx="3285037" cy="409814"/>
          </a:xfrm>
          <a:prstGeom prst="snip1Rect">
            <a:avLst>
              <a:gd name="adj" fmla="val 4330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D6E9DC2-4C6C-44A7-981D-8683AE6C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484" y="-8831"/>
            <a:ext cx="6189865" cy="1514903"/>
          </a:xfrm>
        </p:spPr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zh-TW" altLang="en-US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邱士芸 </a:t>
            </a:r>
            <a:r>
              <a:rPr lang="en-US" altLang="zh-TW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Zora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57D3D4-9EC0-4FE3-A9B6-7AE9144C5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140" y="8832"/>
            <a:ext cx="3869860" cy="1497242"/>
          </a:xfrm>
        </p:spPr>
        <p:txBody>
          <a:bodyPr anchor="ctr">
            <a:normAutofit/>
          </a:bodyPr>
          <a:lstStyle/>
          <a:p>
            <a:pPr marL="140119" marR="0" lvl="0" indent="-14011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46"/>
              <a:buFont typeface="Arial" panose="020B0604020202020204" pitchFamily="34" charset="0"/>
              <a:buChar char="•"/>
            </a:pPr>
            <a:r>
              <a:rPr lang="zh-TW" altLang="en-US" sz="1400" b="1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幼兒潜能開發顧問</a:t>
            </a:r>
          </a:p>
          <a:p>
            <a:pPr marL="140119" marR="0" lvl="0" indent="-14011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46"/>
              <a:buFont typeface="Arial" panose="020B0604020202020204" pitchFamily="34" charset="0"/>
              <a:buChar char="•"/>
            </a:pPr>
            <a:r>
              <a:rPr lang="en" altLang="zh-TW" sz="1400" b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勝典科技</a:t>
            </a:r>
            <a:r>
              <a:rPr lang="zh-TW" altLang="en-US" sz="1400" b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lang="zh-TW" altLang="en-US" sz="1400" b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815</a:t>
            </a:r>
            <a:r>
              <a:rPr lang="zh-TW" altLang="en-US" sz="1400" b="1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 兒童潜能開發中心 副總經理</a:t>
            </a:r>
          </a:p>
          <a:p>
            <a:pPr marL="140119" marR="0" lvl="0" indent="-14011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46"/>
              <a:buFont typeface="Arial" panose="020B0604020202020204" pitchFamily="34" charset="0"/>
              <a:buChar char="•"/>
            </a:pPr>
            <a:r>
              <a:rPr lang="zh-TW" altLang="en-US" sz="1400" b="1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母嬰幼産業專業人才 </a:t>
            </a:r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O2O </a:t>
            </a:r>
            <a:r>
              <a:rPr lang="zh-TW" altLang="en-US" sz="1400" b="1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培訓設計顧問</a:t>
            </a:r>
          </a:p>
          <a:p>
            <a:pPr marL="140119" marR="0" lvl="0" indent="-14011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46"/>
              <a:buFont typeface="Arial" panose="020B0604020202020204" pitchFamily="34" charset="0"/>
              <a:buChar char="•"/>
            </a:pPr>
            <a:r>
              <a:rPr lang="zh-TW" altLang="en-US" sz="1400" b="1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臺灣童心創意親子共學協會教學顧問</a:t>
            </a:r>
          </a:p>
        </p:txBody>
      </p:sp>
      <p:pic>
        <p:nvPicPr>
          <p:cNvPr id="1866" name="Google Shape;1866;p15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511"/>
            <a:ext cx="2452275" cy="361341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874;p150">
            <a:extLst>
              <a:ext uri="{FF2B5EF4-FFF2-40B4-BE49-F238E27FC236}">
                <a16:creationId xmlns:a16="http://schemas.microsoft.com/office/drawing/2014/main" id="{10486015-87C5-47A5-B14A-E8DCB0D3C26B}"/>
              </a:ext>
            </a:extLst>
          </p:cNvPr>
          <p:cNvSpPr/>
          <p:nvPr/>
        </p:nvSpPr>
        <p:spPr>
          <a:xfrm>
            <a:off x="2407394" y="1522748"/>
            <a:ext cx="439500" cy="362700"/>
          </a:xfrm>
          <a:prstGeom prst="ellipse">
            <a:avLst/>
          </a:prstGeom>
          <a:solidFill>
            <a:srgbClr val="0070C0">
              <a:alpha val="851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4" b="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</a:t>
            </a:r>
            <a:endParaRPr sz="2804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" name="Google Shape;1879;p150">
            <a:extLst>
              <a:ext uri="{FF2B5EF4-FFF2-40B4-BE49-F238E27FC236}">
                <a16:creationId xmlns:a16="http://schemas.microsoft.com/office/drawing/2014/main" id="{F37F1F58-88E0-472D-B195-62C2EE57A2A2}"/>
              </a:ext>
            </a:extLst>
          </p:cNvPr>
          <p:cNvSpPr txBox="1"/>
          <p:nvPr/>
        </p:nvSpPr>
        <p:spPr>
          <a:xfrm>
            <a:off x="2928803" y="1514905"/>
            <a:ext cx="2452276" cy="39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文章發表及著作</a:t>
            </a:r>
            <a:endParaRPr sz="1800" b="1" i="0" u="none" strike="noStrike" cap="none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Google Shape;1875;p150">
            <a:extLst>
              <a:ext uri="{FF2B5EF4-FFF2-40B4-BE49-F238E27FC236}">
                <a16:creationId xmlns:a16="http://schemas.microsoft.com/office/drawing/2014/main" id="{ACEAC084-2A53-4379-8E13-B917BBA0B971}"/>
              </a:ext>
            </a:extLst>
          </p:cNvPr>
          <p:cNvSpPr/>
          <p:nvPr/>
        </p:nvSpPr>
        <p:spPr>
          <a:xfrm>
            <a:off x="2325485" y="1946445"/>
            <a:ext cx="327521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8"/>
              <a:buFont typeface="Arial"/>
              <a:buChar char="•"/>
            </a:pPr>
            <a:r>
              <a:rPr lang="en" sz="1000" b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河南技術出版社_兒童作業治療-理論與實戰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8"/>
              <a:buFont typeface="Arial"/>
              <a:buChar char="•"/>
            </a:pPr>
            <a:r>
              <a:rPr lang="en" sz="1000" b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東森連鎖園專刊_「科技教學」與「幼兒5力」的相遇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0894229-6F60-4EDD-92FB-A73AEFE9F2DC}"/>
              </a:ext>
            </a:extLst>
          </p:cNvPr>
          <p:cNvSpPr/>
          <p:nvPr/>
        </p:nvSpPr>
        <p:spPr>
          <a:xfrm>
            <a:off x="5750511" y="1506073"/>
            <a:ext cx="3285037" cy="339317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剪去單一角落 32">
            <a:extLst>
              <a:ext uri="{FF2B5EF4-FFF2-40B4-BE49-F238E27FC236}">
                <a16:creationId xmlns:a16="http://schemas.microsoft.com/office/drawing/2014/main" id="{7168C917-E082-4F70-9963-A0F289428326}"/>
              </a:ext>
            </a:extLst>
          </p:cNvPr>
          <p:cNvSpPr/>
          <p:nvPr/>
        </p:nvSpPr>
        <p:spPr>
          <a:xfrm flipV="1">
            <a:off x="5750510" y="1506073"/>
            <a:ext cx="3285037" cy="409814"/>
          </a:xfrm>
          <a:prstGeom prst="snip1Rect">
            <a:avLst>
              <a:gd name="adj" fmla="val 4330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Google Shape;1874;p150">
            <a:extLst>
              <a:ext uri="{FF2B5EF4-FFF2-40B4-BE49-F238E27FC236}">
                <a16:creationId xmlns:a16="http://schemas.microsoft.com/office/drawing/2014/main" id="{34F560EC-62F5-48D7-90A1-883695563538}"/>
              </a:ext>
            </a:extLst>
          </p:cNvPr>
          <p:cNvSpPr/>
          <p:nvPr/>
        </p:nvSpPr>
        <p:spPr>
          <a:xfrm>
            <a:off x="5832419" y="1522748"/>
            <a:ext cx="439500" cy="362700"/>
          </a:xfrm>
          <a:prstGeom prst="ellipse">
            <a:avLst/>
          </a:prstGeom>
          <a:solidFill>
            <a:srgbClr val="0070C0">
              <a:alpha val="851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4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授</a:t>
            </a:r>
            <a:endParaRPr sz="2804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" name="Google Shape;1879;p150">
            <a:extLst>
              <a:ext uri="{FF2B5EF4-FFF2-40B4-BE49-F238E27FC236}">
                <a16:creationId xmlns:a16="http://schemas.microsoft.com/office/drawing/2014/main" id="{6419F15E-936A-4BA3-8757-F6258179E9E9}"/>
              </a:ext>
            </a:extLst>
          </p:cNvPr>
          <p:cNvSpPr txBox="1"/>
          <p:nvPr/>
        </p:nvSpPr>
        <p:spPr>
          <a:xfrm>
            <a:off x="6353828" y="1514905"/>
            <a:ext cx="2452276" cy="39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  <a:sym typeface="Microsoft JhengHei"/>
              </a:rPr>
              <a:t>兩岸授課實績</a:t>
            </a:r>
          </a:p>
        </p:txBody>
      </p:sp>
      <p:sp>
        <p:nvSpPr>
          <p:cNvPr id="36" name="Google Shape;1875;p150">
            <a:extLst>
              <a:ext uri="{FF2B5EF4-FFF2-40B4-BE49-F238E27FC236}">
                <a16:creationId xmlns:a16="http://schemas.microsoft.com/office/drawing/2014/main" id="{0B8C43AC-FE33-4D3E-BA79-7532129597C4}"/>
              </a:ext>
            </a:extLst>
          </p:cNvPr>
          <p:cNvSpPr/>
          <p:nvPr/>
        </p:nvSpPr>
        <p:spPr>
          <a:xfrm>
            <a:off x="5750510" y="1946445"/>
            <a:ext cx="327521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海峽兩岸教育聯合會</a:t>
            </a:r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北京管家幫</a:t>
            </a:r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上海精典泰迪國際教育</a:t>
            </a:r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上海橙智國際教育集團</a:t>
            </a:r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上海金于教育</a:t>
            </a:r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南京培曜教育</a:t>
            </a:r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亞洲大學幼兒教育及師資培育學系</a:t>
            </a:r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輔英科大</a:t>
            </a:r>
            <a:r>
              <a:rPr lang="en-US" altLang="zh-TW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品德教育師資培訓中心</a:t>
            </a:r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北京建投書局</a:t>
            </a:r>
            <a:r>
              <a:rPr lang="en-US" altLang="zh-TW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lang="zh-TW" altLang="en-US" sz="100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108175B-2A0D-4D57-841A-99430CCE56F5}"/>
              </a:ext>
            </a:extLst>
          </p:cNvPr>
          <p:cNvSpPr/>
          <p:nvPr/>
        </p:nvSpPr>
        <p:spPr>
          <a:xfrm>
            <a:off x="2325486" y="2652820"/>
            <a:ext cx="3285037" cy="2246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剪去單一角落 37">
            <a:extLst>
              <a:ext uri="{FF2B5EF4-FFF2-40B4-BE49-F238E27FC236}">
                <a16:creationId xmlns:a16="http://schemas.microsoft.com/office/drawing/2014/main" id="{946EA2A7-2CA4-4501-90E4-CD87D4936CE7}"/>
              </a:ext>
            </a:extLst>
          </p:cNvPr>
          <p:cNvSpPr/>
          <p:nvPr/>
        </p:nvSpPr>
        <p:spPr>
          <a:xfrm flipV="1">
            <a:off x="2325485" y="2652820"/>
            <a:ext cx="3285037" cy="409814"/>
          </a:xfrm>
          <a:prstGeom prst="snip1Rect">
            <a:avLst>
              <a:gd name="adj" fmla="val 4330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Google Shape;1874;p150">
            <a:extLst>
              <a:ext uri="{FF2B5EF4-FFF2-40B4-BE49-F238E27FC236}">
                <a16:creationId xmlns:a16="http://schemas.microsoft.com/office/drawing/2014/main" id="{01B63191-232A-4165-90F5-B80C8E5458C8}"/>
              </a:ext>
            </a:extLst>
          </p:cNvPr>
          <p:cNvSpPr/>
          <p:nvPr/>
        </p:nvSpPr>
        <p:spPr>
          <a:xfrm>
            <a:off x="2407394" y="2669495"/>
            <a:ext cx="439500" cy="362700"/>
          </a:xfrm>
          <a:prstGeom prst="ellipse">
            <a:avLst/>
          </a:prstGeom>
          <a:solidFill>
            <a:srgbClr val="0070C0">
              <a:alpha val="851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4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</a:t>
            </a:r>
            <a:endParaRPr sz="2804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" name="Google Shape;1879;p150">
            <a:extLst>
              <a:ext uri="{FF2B5EF4-FFF2-40B4-BE49-F238E27FC236}">
                <a16:creationId xmlns:a16="http://schemas.microsoft.com/office/drawing/2014/main" id="{76890095-CB5A-40BE-9173-2C2247594834}"/>
              </a:ext>
            </a:extLst>
          </p:cNvPr>
          <p:cNvSpPr txBox="1"/>
          <p:nvPr/>
        </p:nvSpPr>
        <p:spPr>
          <a:xfrm>
            <a:off x="2928803" y="2661652"/>
            <a:ext cx="2452276" cy="39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  <a:sym typeface="Microsoft JhengHei"/>
              </a:rPr>
              <a:t>專長 </a:t>
            </a:r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  <a:sym typeface="Microsoft JhengHei"/>
              </a:rPr>
              <a:t>/ 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  <a:sym typeface="Microsoft JhengHei"/>
              </a:rPr>
              <a:t>授課主題</a:t>
            </a:r>
          </a:p>
        </p:txBody>
      </p:sp>
      <p:sp>
        <p:nvSpPr>
          <p:cNvPr id="41" name="Google Shape;1875;p150">
            <a:extLst>
              <a:ext uri="{FF2B5EF4-FFF2-40B4-BE49-F238E27FC236}">
                <a16:creationId xmlns:a16="http://schemas.microsoft.com/office/drawing/2014/main" id="{1CF9608C-5670-4DFA-8981-3CE7314D0A03}"/>
              </a:ext>
            </a:extLst>
          </p:cNvPr>
          <p:cNvSpPr/>
          <p:nvPr/>
        </p:nvSpPr>
        <p:spPr>
          <a:xfrm>
            <a:off x="2325485" y="3093192"/>
            <a:ext cx="327521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幼兒</a:t>
            </a:r>
            <a:r>
              <a:rPr lang="en-US" altLang="zh-TW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STEAM</a:t>
            </a: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教學趨勢與創新模式</a:t>
            </a:r>
            <a:endParaRPr lang="zh-TW" altLang="en-US" sz="1000"/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幼兒品德核心素養能力教學方案</a:t>
            </a:r>
            <a:endParaRPr lang="zh-TW" altLang="en-US" sz="1000"/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幼兒科技化教學師資養成計畫</a:t>
            </a:r>
            <a:endParaRPr lang="zh-TW" altLang="en-US" sz="1000"/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智慧教育（早教師）養成及推動</a:t>
            </a:r>
            <a:endParaRPr lang="zh-TW" altLang="en-US" sz="1000"/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教育綜合體的未來教室</a:t>
            </a:r>
            <a:r>
              <a:rPr lang="en-US" altLang="zh-TW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</a:t>
            </a: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測評中心布建</a:t>
            </a:r>
            <a:endParaRPr lang="zh-TW" altLang="en-US" sz="1000"/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未來學校的樣貌與師資能力養成</a:t>
            </a:r>
            <a:endParaRPr lang="zh-TW" altLang="en-US" sz="1000"/>
          </a:p>
          <a:p>
            <a:pPr marL="148361" marR="0" lvl="0" indent="-1483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6"/>
              <a:buFont typeface="Arial"/>
              <a:buChar char="•"/>
            </a:pPr>
            <a:r>
              <a:rPr lang="zh-TW" altLang="en-US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智能學習運用于表達力的語言學習技巧</a:t>
            </a:r>
            <a:r>
              <a:rPr lang="en-US" altLang="zh-TW" sz="1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lang="zh-TW" altLang="en-US" sz="100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76" name="Google Shape;1876;p15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79" y="3970643"/>
            <a:ext cx="1726924" cy="92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一張含有 標誌, 食物 的圖片&#10;&#10;自動產生的描述">
            <a:extLst>
              <a:ext uri="{FF2B5EF4-FFF2-40B4-BE49-F238E27FC236}">
                <a16:creationId xmlns:a16="http://schemas.microsoft.com/office/drawing/2014/main" id="{F7B10718-05CA-4193-B7CC-91F3775074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727" y="4142468"/>
            <a:ext cx="1791814" cy="65691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6ED2ED57-76CB-40C3-B0D8-7893BF9AD866}"/>
              </a:ext>
            </a:extLst>
          </p:cNvPr>
          <p:cNvSpPr/>
          <p:nvPr/>
        </p:nvSpPr>
        <p:spPr>
          <a:xfrm>
            <a:off x="4140354" y="3311860"/>
            <a:ext cx="4465677" cy="4211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31DE770-518E-4F85-AE61-1AF08F47A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978" y="1628775"/>
            <a:ext cx="5059569" cy="1683085"/>
          </a:xfrm>
        </p:spPr>
        <p:txBody>
          <a:bodyPr>
            <a:normAutofit/>
          </a:bodyPr>
          <a:lstStyle/>
          <a:p>
            <a:pPr marL="95250"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</a:pPr>
            <a:r>
              <a:rPr lang="zh-TW" altLang="en-US">
                <a:sym typeface="Microsoft Yahei"/>
              </a:rPr>
              <a:t>科技在居家兒童輔導的應用案例分享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AA9ADBA-9E1E-44AA-9925-6085D6F9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0354" y="3364499"/>
            <a:ext cx="4470216" cy="473370"/>
          </a:xfrm>
        </p:spPr>
        <p:txBody>
          <a:bodyPr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sym typeface="Microsoft Yahei"/>
              </a:rPr>
              <a:t>創新學習 </a:t>
            </a:r>
            <a:r>
              <a:rPr lang="en-US" altLang="zh-TW">
                <a:sym typeface="Microsoft Yahei"/>
              </a:rPr>
              <a:t>X </a:t>
            </a:r>
            <a:r>
              <a:rPr lang="zh-TW" altLang="en-US">
                <a:sym typeface="Microsoft Yahei"/>
              </a:rPr>
              <a:t>科技應用 </a:t>
            </a:r>
            <a:r>
              <a:rPr lang="en-US" altLang="zh-TW">
                <a:sym typeface="Microsoft Yahei"/>
              </a:rPr>
              <a:t>X </a:t>
            </a:r>
            <a:r>
              <a:rPr lang="zh-TW" altLang="en-US">
                <a:sym typeface="Microsoft Yahei"/>
              </a:rPr>
              <a:t>潛能開發</a:t>
            </a:r>
          </a:p>
        </p:txBody>
      </p:sp>
      <p:pic>
        <p:nvPicPr>
          <p:cNvPr id="5" name="Google Shape;1876;p150">
            <a:extLst>
              <a:ext uri="{FF2B5EF4-FFF2-40B4-BE49-F238E27FC236}">
                <a16:creationId xmlns:a16="http://schemas.microsoft.com/office/drawing/2014/main" id="{0047F973-A797-47A3-B781-62F4A9445AB8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996" y="686589"/>
            <a:ext cx="2065558" cy="1110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一張含有 標誌, 食物 的圖片&#10;&#10;自動產生的描述">
            <a:extLst>
              <a:ext uri="{FF2B5EF4-FFF2-40B4-BE49-F238E27FC236}">
                <a16:creationId xmlns:a16="http://schemas.microsoft.com/office/drawing/2014/main" id="{75207737-3110-4C60-9A01-F266718ECD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354" y="826007"/>
            <a:ext cx="2269158" cy="83192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矩形 189">
            <a:extLst>
              <a:ext uri="{FF2B5EF4-FFF2-40B4-BE49-F238E27FC236}">
                <a16:creationId xmlns:a16="http://schemas.microsoft.com/office/drawing/2014/main" id="{3E7BB9F8-543A-4DC4-A880-C55DE5BFF935}"/>
              </a:ext>
            </a:extLst>
          </p:cNvPr>
          <p:cNvSpPr/>
          <p:nvPr/>
        </p:nvSpPr>
        <p:spPr>
          <a:xfrm>
            <a:off x="3374355" y="3639446"/>
            <a:ext cx="5147402" cy="11407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9" name="矩形 188">
            <a:extLst>
              <a:ext uri="{FF2B5EF4-FFF2-40B4-BE49-F238E27FC236}">
                <a16:creationId xmlns:a16="http://schemas.microsoft.com/office/drawing/2014/main" id="{E6810940-135D-4709-B6FC-B023B1F28049}"/>
              </a:ext>
            </a:extLst>
          </p:cNvPr>
          <p:cNvSpPr/>
          <p:nvPr/>
        </p:nvSpPr>
        <p:spPr>
          <a:xfrm>
            <a:off x="3374355" y="2516461"/>
            <a:ext cx="5147402" cy="10494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8" name="矩形 187">
            <a:extLst>
              <a:ext uri="{FF2B5EF4-FFF2-40B4-BE49-F238E27FC236}">
                <a16:creationId xmlns:a16="http://schemas.microsoft.com/office/drawing/2014/main" id="{F3B646CA-8A5C-48DF-8EB9-C4007DDF0D20}"/>
              </a:ext>
            </a:extLst>
          </p:cNvPr>
          <p:cNvSpPr/>
          <p:nvPr/>
        </p:nvSpPr>
        <p:spPr>
          <a:xfrm>
            <a:off x="3374355" y="1392403"/>
            <a:ext cx="5140996" cy="10494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3C7E467-92CA-449D-A377-E879B3CBD61A}"/>
              </a:ext>
            </a:extLst>
          </p:cNvPr>
          <p:cNvSpPr/>
          <p:nvPr/>
        </p:nvSpPr>
        <p:spPr>
          <a:xfrm>
            <a:off x="622244" y="1385399"/>
            <a:ext cx="1917621" cy="2650971"/>
          </a:xfrm>
          <a:prstGeom prst="rect">
            <a:avLst/>
          </a:prstGeom>
          <a:solidFill>
            <a:srgbClr val="E8E8E8"/>
          </a:solidFill>
          <a:ln w="38100">
            <a:solidFill>
              <a:srgbClr val="F9D3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Google Shape;1913;p152">
            <a:extLst>
              <a:ext uri="{FF2B5EF4-FFF2-40B4-BE49-F238E27FC236}">
                <a16:creationId xmlns:a16="http://schemas.microsoft.com/office/drawing/2014/main" id="{6094A122-E194-48E4-9699-40FB59D73CE5}"/>
              </a:ext>
            </a:extLst>
          </p:cNvPr>
          <p:cNvSpPr/>
          <p:nvPr/>
        </p:nvSpPr>
        <p:spPr>
          <a:xfrm>
            <a:off x="3581183" y="1467372"/>
            <a:ext cx="848296" cy="848296"/>
          </a:xfrm>
          <a:prstGeom prst="ellipse">
            <a:avLst/>
          </a:prstGeom>
          <a:solidFill>
            <a:schemeClr val="lt1"/>
          </a:solidFill>
          <a:ln w="25400" cap="flat" cmpd="sng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5DB4CD6-0AB6-4EAA-A329-6C215E3C3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Clr>
                <a:srgbClr val="090059"/>
              </a:buClr>
              <a:buSzPts val="2400"/>
            </a:pP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表達力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! 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居家智能輔導訓練運作架構</a:t>
            </a:r>
          </a:p>
        </p:txBody>
      </p:sp>
      <p:sp>
        <p:nvSpPr>
          <p:cNvPr id="91" name="Google Shape;1911;p152">
            <a:extLst>
              <a:ext uri="{FF2B5EF4-FFF2-40B4-BE49-F238E27FC236}">
                <a16:creationId xmlns:a16="http://schemas.microsoft.com/office/drawing/2014/main" id="{78AC3EC0-1FF4-478D-BF8A-19BEE579BE01}"/>
              </a:ext>
            </a:extLst>
          </p:cNvPr>
          <p:cNvSpPr/>
          <p:nvPr/>
        </p:nvSpPr>
        <p:spPr>
          <a:xfrm>
            <a:off x="3371550" y="1101047"/>
            <a:ext cx="5154580" cy="289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居家智能輔導訓練學程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/  6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週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24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單元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10.5HRs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94" name="Google Shape;1914;p152">
            <a:extLst>
              <a:ext uri="{FF2B5EF4-FFF2-40B4-BE49-F238E27FC236}">
                <a16:creationId xmlns:a16="http://schemas.microsoft.com/office/drawing/2014/main" id="{EE7C3345-F255-486D-AF62-E759AE1F9EDA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797" y="1416306"/>
            <a:ext cx="763348" cy="76334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1919;p152">
            <a:extLst>
              <a:ext uri="{FF2B5EF4-FFF2-40B4-BE49-F238E27FC236}">
                <a16:creationId xmlns:a16="http://schemas.microsoft.com/office/drawing/2014/main" id="{C0E543B9-7DD0-4DED-913B-C16469D28A3D}"/>
              </a:ext>
            </a:extLst>
          </p:cNvPr>
          <p:cNvSpPr/>
          <p:nvPr/>
        </p:nvSpPr>
        <p:spPr>
          <a:xfrm>
            <a:off x="4932676" y="1471929"/>
            <a:ext cx="1527300" cy="22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920;p152">
            <a:extLst>
              <a:ext uri="{FF2B5EF4-FFF2-40B4-BE49-F238E27FC236}">
                <a16:creationId xmlns:a16="http://schemas.microsoft.com/office/drawing/2014/main" id="{39208DCF-9CF8-487A-ACD5-B5DE0B4CEBAF}"/>
              </a:ext>
            </a:extLst>
          </p:cNvPr>
          <p:cNvSpPr txBox="1"/>
          <p:nvPr/>
        </p:nvSpPr>
        <p:spPr>
          <a:xfrm>
            <a:off x="5076992" y="1461295"/>
            <a:ext cx="1210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親子訓練智能手冊</a:t>
            </a:r>
            <a:endParaRPr/>
          </a:p>
        </p:txBody>
      </p:sp>
      <p:sp>
        <p:nvSpPr>
          <p:cNvPr id="101" name="Google Shape;1921;p152">
            <a:extLst>
              <a:ext uri="{FF2B5EF4-FFF2-40B4-BE49-F238E27FC236}">
                <a16:creationId xmlns:a16="http://schemas.microsoft.com/office/drawing/2014/main" id="{BD1BED69-EFBF-40C5-8B59-A9C73854CF90}"/>
              </a:ext>
            </a:extLst>
          </p:cNvPr>
          <p:cNvSpPr/>
          <p:nvPr/>
        </p:nvSpPr>
        <p:spPr>
          <a:xfrm>
            <a:off x="4936298" y="1721208"/>
            <a:ext cx="1527300" cy="223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922;p152">
            <a:extLst>
              <a:ext uri="{FF2B5EF4-FFF2-40B4-BE49-F238E27FC236}">
                <a16:creationId xmlns:a16="http://schemas.microsoft.com/office/drawing/2014/main" id="{4AC62AE9-402B-4738-A399-03FEF1EA4EFF}"/>
              </a:ext>
            </a:extLst>
          </p:cNvPr>
          <p:cNvSpPr txBox="1"/>
          <p:nvPr/>
        </p:nvSpPr>
        <p:spPr>
          <a:xfrm>
            <a:off x="5080614" y="1710574"/>
            <a:ext cx="1210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智能輔助教材套組</a:t>
            </a:r>
            <a:endParaRPr/>
          </a:p>
        </p:txBody>
      </p:sp>
      <p:sp>
        <p:nvSpPr>
          <p:cNvPr id="103" name="Google Shape;1923;p152">
            <a:extLst>
              <a:ext uri="{FF2B5EF4-FFF2-40B4-BE49-F238E27FC236}">
                <a16:creationId xmlns:a16="http://schemas.microsoft.com/office/drawing/2014/main" id="{847A369D-4F1B-41E8-BFFB-EE62ED2DE3E0}"/>
              </a:ext>
            </a:extLst>
          </p:cNvPr>
          <p:cNvSpPr/>
          <p:nvPr/>
        </p:nvSpPr>
        <p:spPr>
          <a:xfrm>
            <a:off x="4939308" y="1979197"/>
            <a:ext cx="1527300" cy="22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924;p152">
            <a:extLst>
              <a:ext uri="{FF2B5EF4-FFF2-40B4-BE49-F238E27FC236}">
                <a16:creationId xmlns:a16="http://schemas.microsoft.com/office/drawing/2014/main" id="{D2ED49AD-41F4-407A-B3F1-F3163E89ACBF}"/>
              </a:ext>
            </a:extLst>
          </p:cNvPr>
          <p:cNvSpPr txBox="1"/>
          <p:nvPr/>
        </p:nvSpPr>
        <p:spPr>
          <a:xfrm>
            <a:off x="5149755" y="1968563"/>
            <a:ext cx="1071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學習單 / 紀錄表</a:t>
            </a:r>
            <a:endParaRPr/>
          </a:p>
        </p:txBody>
      </p:sp>
      <p:sp>
        <p:nvSpPr>
          <p:cNvPr id="112" name="Google Shape;1932;p152">
            <a:extLst>
              <a:ext uri="{FF2B5EF4-FFF2-40B4-BE49-F238E27FC236}">
                <a16:creationId xmlns:a16="http://schemas.microsoft.com/office/drawing/2014/main" id="{6DB7AAE6-9113-4C90-8A4F-E473F6E2E62B}"/>
              </a:ext>
            </a:extLst>
          </p:cNvPr>
          <p:cNvSpPr/>
          <p:nvPr/>
        </p:nvSpPr>
        <p:spPr>
          <a:xfrm>
            <a:off x="4932675" y="2562445"/>
            <a:ext cx="1527300" cy="22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933;p152">
            <a:extLst>
              <a:ext uri="{FF2B5EF4-FFF2-40B4-BE49-F238E27FC236}">
                <a16:creationId xmlns:a16="http://schemas.microsoft.com/office/drawing/2014/main" id="{DB28A4E8-B5BD-4B83-B516-9D105356904D}"/>
              </a:ext>
            </a:extLst>
          </p:cNvPr>
          <p:cNvSpPr txBox="1"/>
          <p:nvPr/>
        </p:nvSpPr>
        <p:spPr>
          <a:xfrm>
            <a:off x="5193085" y="2551811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教材示範視頻</a:t>
            </a:r>
            <a:endParaRPr/>
          </a:p>
        </p:txBody>
      </p:sp>
      <p:sp>
        <p:nvSpPr>
          <p:cNvPr id="114" name="Google Shape;1934;p152">
            <a:extLst>
              <a:ext uri="{FF2B5EF4-FFF2-40B4-BE49-F238E27FC236}">
                <a16:creationId xmlns:a16="http://schemas.microsoft.com/office/drawing/2014/main" id="{4A581713-313D-4B6C-B757-8E9386DCA37E}"/>
              </a:ext>
            </a:extLst>
          </p:cNvPr>
          <p:cNvSpPr/>
          <p:nvPr/>
        </p:nvSpPr>
        <p:spPr>
          <a:xfrm>
            <a:off x="4935685" y="2820434"/>
            <a:ext cx="1527300" cy="223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935;p152">
            <a:extLst>
              <a:ext uri="{FF2B5EF4-FFF2-40B4-BE49-F238E27FC236}">
                <a16:creationId xmlns:a16="http://schemas.microsoft.com/office/drawing/2014/main" id="{10CE8615-A2B9-460C-84C0-72A8281DB20B}"/>
              </a:ext>
            </a:extLst>
          </p:cNvPr>
          <p:cNvSpPr txBox="1"/>
          <p:nvPr/>
        </p:nvSpPr>
        <p:spPr>
          <a:xfrm>
            <a:off x="5185462" y="2809800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動作示範視頻</a:t>
            </a:r>
            <a:endParaRPr/>
          </a:p>
        </p:txBody>
      </p:sp>
      <p:sp>
        <p:nvSpPr>
          <p:cNvPr id="116" name="Google Shape;1936;p152">
            <a:extLst>
              <a:ext uri="{FF2B5EF4-FFF2-40B4-BE49-F238E27FC236}">
                <a16:creationId xmlns:a16="http://schemas.microsoft.com/office/drawing/2014/main" id="{1718D8C0-5AB0-48BF-B88C-574C81A26190}"/>
              </a:ext>
            </a:extLst>
          </p:cNvPr>
          <p:cNvSpPr/>
          <p:nvPr/>
        </p:nvSpPr>
        <p:spPr>
          <a:xfrm>
            <a:off x="4936297" y="3084728"/>
            <a:ext cx="1527300" cy="22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937;p152">
            <a:extLst>
              <a:ext uri="{FF2B5EF4-FFF2-40B4-BE49-F238E27FC236}">
                <a16:creationId xmlns:a16="http://schemas.microsoft.com/office/drawing/2014/main" id="{7C458548-1C52-45CF-BB52-95738A60DF34}"/>
              </a:ext>
            </a:extLst>
          </p:cNvPr>
          <p:cNvSpPr txBox="1"/>
          <p:nvPr/>
        </p:nvSpPr>
        <p:spPr>
          <a:xfrm>
            <a:off x="5190659" y="3074094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執行訓練帶領</a:t>
            </a:r>
            <a:endParaRPr/>
          </a:p>
        </p:txBody>
      </p:sp>
      <p:sp>
        <p:nvSpPr>
          <p:cNvPr id="118" name="Google Shape;1938;p152">
            <a:extLst>
              <a:ext uri="{FF2B5EF4-FFF2-40B4-BE49-F238E27FC236}">
                <a16:creationId xmlns:a16="http://schemas.microsoft.com/office/drawing/2014/main" id="{8D238AC1-9DC5-4447-B260-7184BAF70ED4}"/>
              </a:ext>
            </a:extLst>
          </p:cNvPr>
          <p:cNvSpPr/>
          <p:nvPr/>
        </p:nvSpPr>
        <p:spPr>
          <a:xfrm>
            <a:off x="4939307" y="3342717"/>
            <a:ext cx="1527300" cy="223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939;p152">
            <a:extLst>
              <a:ext uri="{FF2B5EF4-FFF2-40B4-BE49-F238E27FC236}">
                <a16:creationId xmlns:a16="http://schemas.microsoft.com/office/drawing/2014/main" id="{42FE9770-BEF3-4709-BB9F-0FCB239269A0}"/>
              </a:ext>
            </a:extLst>
          </p:cNvPr>
          <p:cNvSpPr txBox="1"/>
          <p:nvPr/>
        </p:nvSpPr>
        <p:spPr>
          <a:xfrm>
            <a:off x="5193085" y="3332083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案例輔導解析</a:t>
            </a:r>
            <a:endParaRPr/>
          </a:p>
        </p:txBody>
      </p:sp>
      <p:sp>
        <p:nvSpPr>
          <p:cNvPr id="122" name="Google Shape;1942;p152">
            <a:extLst>
              <a:ext uri="{FF2B5EF4-FFF2-40B4-BE49-F238E27FC236}">
                <a16:creationId xmlns:a16="http://schemas.microsoft.com/office/drawing/2014/main" id="{C210EA19-BDCE-4C0B-BE78-D6F2D4FA00E3}"/>
              </a:ext>
            </a:extLst>
          </p:cNvPr>
          <p:cNvSpPr/>
          <p:nvPr/>
        </p:nvSpPr>
        <p:spPr>
          <a:xfrm>
            <a:off x="4928820" y="3697981"/>
            <a:ext cx="1527300" cy="22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943;p152">
            <a:extLst>
              <a:ext uri="{FF2B5EF4-FFF2-40B4-BE49-F238E27FC236}">
                <a16:creationId xmlns:a16="http://schemas.microsoft.com/office/drawing/2014/main" id="{E63DBBB3-62A6-4688-9F58-A9823AB9B009}"/>
              </a:ext>
            </a:extLst>
          </p:cNvPr>
          <p:cNvSpPr txBox="1"/>
          <p:nvPr/>
        </p:nvSpPr>
        <p:spPr>
          <a:xfrm>
            <a:off x="5189230" y="3687347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動作輔導帶領</a:t>
            </a:r>
            <a:endParaRPr/>
          </a:p>
        </p:txBody>
      </p:sp>
      <p:sp>
        <p:nvSpPr>
          <p:cNvPr id="124" name="Google Shape;1944;p152">
            <a:extLst>
              <a:ext uri="{FF2B5EF4-FFF2-40B4-BE49-F238E27FC236}">
                <a16:creationId xmlns:a16="http://schemas.microsoft.com/office/drawing/2014/main" id="{6F534749-CC98-4E41-87B7-17BE3193075F}"/>
              </a:ext>
            </a:extLst>
          </p:cNvPr>
          <p:cNvSpPr/>
          <p:nvPr/>
        </p:nvSpPr>
        <p:spPr>
          <a:xfrm>
            <a:off x="4931830" y="3955970"/>
            <a:ext cx="1527300" cy="223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945;p152">
            <a:extLst>
              <a:ext uri="{FF2B5EF4-FFF2-40B4-BE49-F238E27FC236}">
                <a16:creationId xmlns:a16="http://schemas.microsoft.com/office/drawing/2014/main" id="{DE899FE7-747C-4EAC-AD05-1DF615696383}"/>
              </a:ext>
            </a:extLst>
          </p:cNvPr>
          <p:cNvSpPr txBox="1"/>
          <p:nvPr/>
        </p:nvSpPr>
        <p:spPr>
          <a:xfrm>
            <a:off x="5181607" y="3945336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操作演練驗收</a:t>
            </a:r>
            <a:endParaRPr/>
          </a:p>
        </p:txBody>
      </p:sp>
      <p:sp>
        <p:nvSpPr>
          <p:cNvPr id="126" name="Google Shape;1946;p152">
            <a:extLst>
              <a:ext uri="{FF2B5EF4-FFF2-40B4-BE49-F238E27FC236}">
                <a16:creationId xmlns:a16="http://schemas.microsoft.com/office/drawing/2014/main" id="{7B47932F-71A3-4C89-A64A-7A476E37D423}"/>
              </a:ext>
            </a:extLst>
          </p:cNvPr>
          <p:cNvSpPr/>
          <p:nvPr/>
        </p:nvSpPr>
        <p:spPr>
          <a:xfrm>
            <a:off x="4932442" y="4220264"/>
            <a:ext cx="1527300" cy="22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947;p152">
            <a:extLst>
              <a:ext uri="{FF2B5EF4-FFF2-40B4-BE49-F238E27FC236}">
                <a16:creationId xmlns:a16="http://schemas.microsoft.com/office/drawing/2014/main" id="{484FF29D-5C9E-4679-BE72-19C44080955F}"/>
              </a:ext>
            </a:extLst>
          </p:cNvPr>
          <p:cNvSpPr txBox="1"/>
          <p:nvPr/>
        </p:nvSpPr>
        <p:spPr>
          <a:xfrm>
            <a:off x="5186804" y="4209630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訓練成果診斷</a:t>
            </a:r>
            <a:endParaRPr/>
          </a:p>
        </p:txBody>
      </p:sp>
      <p:sp>
        <p:nvSpPr>
          <p:cNvPr id="128" name="Google Shape;1948;p152">
            <a:extLst>
              <a:ext uri="{FF2B5EF4-FFF2-40B4-BE49-F238E27FC236}">
                <a16:creationId xmlns:a16="http://schemas.microsoft.com/office/drawing/2014/main" id="{D5E9A193-259F-4761-B785-3B3B0B2F373A}"/>
              </a:ext>
            </a:extLst>
          </p:cNvPr>
          <p:cNvSpPr/>
          <p:nvPr/>
        </p:nvSpPr>
        <p:spPr>
          <a:xfrm>
            <a:off x="4935452" y="4478253"/>
            <a:ext cx="1527300" cy="30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949;p152">
            <a:extLst>
              <a:ext uri="{FF2B5EF4-FFF2-40B4-BE49-F238E27FC236}">
                <a16:creationId xmlns:a16="http://schemas.microsoft.com/office/drawing/2014/main" id="{BCBE5D56-B2CA-4574-A315-A9B659991469}"/>
              </a:ext>
            </a:extLst>
          </p:cNvPr>
          <p:cNvSpPr txBox="1"/>
          <p:nvPr/>
        </p:nvSpPr>
        <p:spPr>
          <a:xfrm>
            <a:off x="5189230" y="4439716"/>
            <a:ext cx="9540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在線互動諮詢</a:t>
            </a:r>
            <a:endParaRPr sz="100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6單元/4.5HRs</a:t>
            </a:r>
            <a:endParaRPr sz="9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" name="Google Shape;1950;p152">
            <a:extLst>
              <a:ext uri="{FF2B5EF4-FFF2-40B4-BE49-F238E27FC236}">
                <a16:creationId xmlns:a16="http://schemas.microsoft.com/office/drawing/2014/main" id="{4CB68559-41D8-4015-AEA2-FA20D4D50953}"/>
              </a:ext>
            </a:extLst>
          </p:cNvPr>
          <p:cNvCxnSpPr/>
          <p:nvPr/>
        </p:nvCxnSpPr>
        <p:spPr>
          <a:xfrm>
            <a:off x="2549719" y="1945008"/>
            <a:ext cx="653100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31" name="Google Shape;1951;p152">
            <a:extLst>
              <a:ext uri="{FF2B5EF4-FFF2-40B4-BE49-F238E27FC236}">
                <a16:creationId xmlns:a16="http://schemas.microsoft.com/office/drawing/2014/main" id="{E3523CEA-E274-43A7-AD08-F039033F1293}"/>
              </a:ext>
            </a:extLst>
          </p:cNvPr>
          <p:cNvSpPr txBox="1"/>
          <p:nvPr/>
        </p:nvSpPr>
        <p:spPr>
          <a:xfrm>
            <a:off x="2594809" y="1659693"/>
            <a:ext cx="510816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訓練</a:t>
            </a:r>
            <a:endParaRPr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4" name="Google Shape;1954;p152">
            <a:extLst>
              <a:ext uri="{FF2B5EF4-FFF2-40B4-BE49-F238E27FC236}">
                <a16:creationId xmlns:a16="http://schemas.microsoft.com/office/drawing/2014/main" id="{D933DFDC-4FE0-4DE5-A8F3-414DB20FCA3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969" y="2002032"/>
            <a:ext cx="1096557" cy="109655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959;p152">
            <a:extLst>
              <a:ext uri="{FF2B5EF4-FFF2-40B4-BE49-F238E27FC236}">
                <a16:creationId xmlns:a16="http://schemas.microsoft.com/office/drawing/2014/main" id="{DC1791CF-B8D5-4857-A30B-A9F134A3C8C7}"/>
              </a:ext>
            </a:extLst>
          </p:cNvPr>
          <p:cNvSpPr/>
          <p:nvPr/>
        </p:nvSpPr>
        <p:spPr>
          <a:xfrm>
            <a:off x="4676861" y="1467373"/>
            <a:ext cx="262500" cy="33108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960;p152">
            <a:extLst>
              <a:ext uri="{FF2B5EF4-FFF2-40B4-BE49-F238E27FC236}">
                <a16:creationId xmlns:a16="http://schemas.microsoft.com/office/drawing/2014/main" id="{3A1BB5CB-75EE-4FDC-A218-EAA58CE1A73A}"/>
              </a:ext>
            </a:extLst>
          </p:cNvPr>
          <p:cNvSpPr/>
          <p:nvPr/>
        </p:nvSpPr>
        <p:spPr>
          <a:xfrm>
            <a:off x="6542666" y="1481509"/>
            <a:ext cx="262500" cy="20850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1" name="Google Shape;1961;p152">
            <a:extLst>
              <a:ext uri="{FF2B5EF4-FFF2-40B4-BE49-F238E27FC236}">
                <a16:creationId xmlns:a16="http://schemas.microsoft.com/office/drawing/2014/main" id="{05909B68-3ED1-44BD-AB62-C68387446844}"/>
              </a:ext>
            </a:extLst>
          </p:cNvPr>
          <p:cNvSpPr/>
          <p:nvPr/>
        </p:nvSpPr>
        <p:spPr>
          <a:xfrm>
            <a:off x="6802928" y="1481360"/>
            <a:ext cx="1527300" cy="223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962;p152">
            <a:extLst>
              <a:ext uri="{FF2B5EF4-FFF2-40B4-BE49-F238E27FC236}">
                <a16:creationId xmlns:a16="http://schemas.microsoft.com/office/drawing/2014/main" id="{23EF8530-42A4-4198-AC67-64B543D1ACE3}"/>
              </a:ext>
            </a:extLst>
          </p:cNvPr>
          <p:cNvSpPr txBox="1"/>
          <p:nvPr/>
        </p:nvSpPr>
        <p:spPr>
          <a:xfrm>
            <a:off x="6927856" y="1470726"/>
            <a:ext cx="1210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家長訓練智能手册</a:t>
            </a:r>
            <a:endParaRPr/>
          </a:p>
        </p:txBody>
      </p:sp>
      <p:sp>
        <p:nvSpPr>
          <p:cNvPr id="143" name="Google Shape;1963;p152">
            <a:extLst>
              <a:ext uri="{FF2B5EF4-FFF2-40B4-BE49-F238E27FC236}">
                <a16:creationId xmlns:a16="http://schemas.microsoft.com/office/drawing/2014/main" id="{913F3737-449F-4A7A-B49A-28AB8C32DCED}"/>
              </a:ext>
            </a:extLst>
          </p:cNvPr>
          <p:cNvSpPr/>
          <p:nvPr/>
        </p:nvSpPr>
        <p:spPr>
          <a:xfrm>
            <a:off x="6802928" y="1739349"/>
            <a:ext cx="1527300" cy="22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964;p152">
            <a:extLst>
              <a:ext uri="{FF2B5EF4-FFF2-40B4-BE49-F238E27FC236}">
                <a16:creationId xmlns:a16="http://schemas.microsoft.com/office/drawing/2014/main" id="{28607518-E688-4132-B19C-F7EE64CA119D}"/>
              </a:ext>
            </a:extLst>
          </p:cNvPr>
          <p:cNvSpPr txBox="1"/>
          <p:nvPr/>
        </p:nvSpPr>
        <p:spPr>
          <a:xfrm>
            <a:off x="6996997" y="1728715"/>
            <a:ext cx="1071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學習單 / 紀錄表</a:t>
            </a:r>
            <a:endParaRPr/>
          </a:p>
        </p:txBody>
      </p:sp>
      <p:sp>
        <p:nvSpPr>
          <p:cNvPr id="145" name="Google Shape;1965;p152">
            <a:extLst>
              <a:ext uri="{FF2B5EF4-FFF2-40B4-BE49-F238E27FC236}">
                <a16:creationId xmlns:a16="http://schemas.microsoft.com/office/drawing/2014/main" id="{7A170B04-CA37-40FE-A080-13ECA3930495}"/>
              </a:ext>
            </a:extLst>
          </p:cNvPr>
          <p:cNvSpPr/>
          <p:nvPr/>
        </p:nvSpPr>
        <p:spPr>
          <a:xfrm>
            <a:off x="6802928" y="2565863"/>
            <a:ext cx="1527300" cy="22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966;p152">
            <a:extLst>
              <a:ext uri="{FF2B5EF4-FFF2-40B4-BE49-F238E27FC236}">
                <a16:creationId xmlns:a16="http://schemas.microsoft.com/office/drawing/2014/main" id="{6758D3FD-E8A1-49DF-B4DA-572D605459D9}"/>
              </a:ext>
            </a:extLst>
          </p:cNvPr>
          <p:cNvSpPr txBox="1"/>
          <p:nvPr/>
        </p:nvSpPr>
        <p:spPr>
          <a:xfrm>
            <a:off x="7065522" y="2555229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觀念建立釋疑</a:t>
            </a:r>
            <a:endParaRPr/>
          </a:p>
        </p:txBody>
      </p:sp>
      <p:sp>
        <p:nvSpPr>
          <p:cNvPr id="147" name="Google Shape;1967;p152">
            <a:extLst>
              <a:ext uri="{FF2B5EF4-FFF2-40B4-BE49-F238E27FC236}">
                <a16:creationId xmlns:a16="http://schemas.microsoft.com/office/drawing/2014/main" id="{A6AD565E-C618-4160-A068-EB45C67193AC}"/>
              </a:ext>
            </a:extLst>
          </p:cNvPr>
          <p:cNvSpPr/>
          <p:nvPr/>
        </p:nvSpPr>
        <p:spPr>
          <a:xfrm>
            <a:off x="6802928" y="2817896"/>
            <a:ext cx="1527300" cy="223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968;p152">
            <a:extLst>
              <a:ext uri="{FF2B5EF4-FFF2-40B4-BE49-F238E27FC236}">
                <a16:creationId xmlns:a16="http://schemas.microsoft.com/office/drawing/2014/main" id="{A411DDDB-A0B2-4D89-9115-D4B32B393B59}"/>
              </a:ext>
            </a:extLst>
          </p:cNvPr>
          <p:cNvSpPr txBox="1"/>
          <p:nvPr/>
        </p:nvSpPr>
        <p:spPr>
          <a:xfrm>
            <a:off x="7071001" y="2810522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操作示範視頻</a:t>
            </a:r>
            <a:endParaRPr/>
          </a:p>
        </p:txBody>
      </p:sp>
      <p:sp>
        <p:nvSpPr>
          <p:cNvPr id="149" name="Google Shape;1969;p152">
            <a:extLst>
              <a:ext uri="{FF2B5EF4-FFF2-40B4-BE49-F238E27FC236}">
                <a16:creationId xmlns:a16="http://schemas.microsoft.com/office/drawing/2014/main" id="{DDF534DD-1486-4234-A609-512F0E691B67}"/>
              </a:ext>
            </a:extLst>
          </p:cNvPr>
          <p:cNvSpPr/>
          <p:nvPr/>
        </p:nvSpPr>
        <p:spPr>
          <a:xfrm>
            <a:off x="6802928" y="3068247"/>
            <a:ext cx="1527300" cy="223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970;p152">
            <a:extLst>
              <a:ext uri="{FF2B5EF4-FFF2-40B4-BE49-F238E27FC236}">
                <a16:creationId xmlns:a16="http://schemas.microsoft.com/office/drawing/2014/main" id="{6EE79B58-42DF-4629-9100-02B692E6C071}"/>
              </a:ext>
            </a:extLst>
          </p:cNvPr>
          <p:cNvSpPr txBox="1"/>
          <p:nvPr/>
        </p:nvSpPr>
        <p:spPr>
          <a:xfrm>
            <a:off x="7060328" y="3057613"/>
            <a:ext cx="9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帶領教學示範</a:t>
            </a:r>
            <a:endParaRPr/>
          </a:p>
        </p:txBody>
      </p:sp>
      <p:sp>
        <p:nvSpPr>
          <p:cNvPr id="151" name="Google Shape;1971;p152">
            <a:extLst>
              <a:ext uri="{FF2B5EF4-FFF2-40B4-BE49-F238E27FC236}">
                <a16:creationId xmlns:a16="http://schemas.microsoft.com/office/drawing/2014/main" id="{73205664-6507-4B0C-890C-3C95C5701C71}"/>
              </a:ext>
            </a:extLst>
          </p:cNvPr>
          <p:cNvSpPr txBox="1"/>
          <p:nvPr/>
        </p:nvSpPr>
        <p:spPr>
          <a:xfrm>
            <a:off x="4614055" y="1471641"/>
            <a:ext cx="378000" cy="330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親</a:t>
            </a:r>
            <a:endParaRPr sz="1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子</a:t>
            </a:r>
            <a:endParaRPr sz="1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輔導</a:t>
            </a:r>
            <a:endParaRPr sz="1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課</a:t>
            </a:r>
            <a:endParaRPr sz="1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堂</a:t>
            </a:r>
            <a:endParaRPr sz="1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12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單元</a:t>
            </a:r>
            <a:endParaRPr sz="8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7.5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小時</a:t>
            </a:r>
            <a:endParaRPr sz="8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2" name="Google Shape;1972;p152">
            <a:extLst>
              <a:ext uri="{FF2B5EF4-FFF2-40B4-BE49-F238E27FC236}">
                <a16:creationId xmlns:a16="http://schemas.microsoft.com/office/drawing/2014/main" id="{A22EBCD6-A403-4C24-8C70-C1BCE12CA1A6}"/>
              </a:ext>
            </a:extLst>
          </p:cNvPr>
          <p:cNvSpPr txBox="1"/>
          <p:nvPr/>
        </p:nvSpPr>
        <p:spPr>
          <a:xfrm>
            <a:off x="6484952" y="1575649"/>
            <a:ext cx="378000" cy="198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家長效能課</a:t>
            </a:r>
            <a:endParaRPr sz="1000" b="1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堂</a:t>
            </a:r>
            <a:endParaRPr sz="1000" b="1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endParaRPr b="1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單元</a:t>
            </a:r>
            <a:endParaRPr sz="800" b="1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endParaRPr b="1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小時</a:t>
            </a:r>
            <a:endParaRPr sz="800" b="1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4" name="Google Shape;1974;p152">
            <a:extLst>
              <a:ext uri="{FF2B5EF4-FFF2-40B4-BE49-F238E27FC236}">
                <a16:creationId xmlns:a16="http://schemas.microsoft.com/office/drawing/2014/main" id="{58A4770D-3DED-49FE-903E-5F05748B5477}"/>
              </a:ext>
            </a:extLst>
          </p:cNvPr>
          <p:cNvSpPr txBox="1"/>
          <p:nvPr/>
        </p:nvSpPr>
        <p:spPr>
          <a:xfrm>
            <a:off x="615530" y="3312483"/>
            <a:ext cx="1924335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CDE</a:t>
            </a: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幼兒表達力</a:t>
            </a:r>
            <a:endParaRPr b="1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快速精準測評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6" name="Google Shape;1610;p140">
            <a:extLst>
              <a:ext uri="{FF2B5EF4-FFF2-40B4-BE49-F238E27FC236}">
                <a16:creationId xmlns:a16="http://schemas.microsoft.com/office/drawing/2014/main" id="{28CA1999-0E28-4BD5-80BA-C2135E3E6E7F}"/>
              </a:ext>
            </a:extLst>
          </p:cNvPr>
          <p:cNvSpPr/>
          <p:nvPr/>
        </p:nvSpPr>
        <p:spPr>
          <a:xfrm>
            <a:off x="6558057" y="3957340"/>
            <a:ext cx="1788487" cy="79314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57" name="群組 156">
            <a:extLst>
              <a:ext uri="{FF2B5EF4-FFF2-40B4-BE49-F238E27FC236}">
                <a16:creationId xmlns:a16="http://schemas.microsoft.com/office/drawing/2014/main" id="{296D71CC-5CF3-4590-8934-2344825553C9}"/>
              </a:ext>
            </a:extLst>
          </p:cNvPr>
          <p:cNvGrpSpPr/>
          <p:nvPr/>
        </p:nvGrpSpPr>
        <p:grpSpPr>
          <a:xfrm>
            <a:off x="6558057" y="3694888"/>
            <a:ext cx="1788487" cy="313621"/>
            <a:chOff x="459571" y="1318731"/>
            <a:chExt cx="3616560" cy="634183"/>
          </a:xfrm>
        </p:grpSpPr>
        <p:sp>
          <p:nvSpPr>
            <p:cNvPr id="158" name="Google Shape;1615;p140">
              <a:extLst>
                <a:ext uri="{FF2B5EF4-FFF2-40B4-BE49-F238E27FC236}">
                  <a16:creationId xmlns:a16="http://schemas.microsoft.com/office/drawing/2014/main" id="{7B748B68-4045-44F0-9EC2-5265BBA3ECDB}"/>
                </a:ext>
              </a:extLst>
            </p:cNvPr>
            <p:cNvSpPr/>
            <p:nvPr/>
          </p:nvSpPr>
          <p:spPr>
            <a:xfrm>
              <a:off x="459571" y="1318731"/>
              <a:ext cx="3616560" cy="4883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深化參與</a:t>
              </a:r>
              <a:endParaRPr lang="zh-TW" alt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159" name="等腰三角形 158">
              <a:extLst>
                <a:ext uri="{FF2B5EF4-FFF2-40B4-BE49-F238E27FC236}">
                  <a16:creationId xmlns:a16="http://schemas.microsoft.com/office/drawing/2014/main" id="{8B415E47-2589-4322-AA48-B615320BB1B5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8504264-8937-47F4-8A04-D1E9902A8C4E}"/>
              </a:ext>
            </a:extLst>
          </p:cNvPr>
          <p:cNvSpPr/>
          <p:nvPr/>
        </p:nvSpPr>
        <p:spPr>
          <a:xfrm>
            <a:off x="3561651" y="2143828"/>
            <a:ext cx="907835" cy="2329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智能教材套</a:t>
            </a:r>
            <a:endParaRPr lang="zh-TW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4" name="Google Shape;1913;p152">
            <a:extLst>
              <a:ext uri="{FF2B5EF4-FFF2-40B4-BE49-F238E27FC236}">
                <a16:creationId xmlns:a16="http://schemas.microsoft.com/office/drawing/2014/main" id="{510E1163-6C1C-446A-B6CD-5E125191D89C}"/>
              </a:ext>
            </a:extLst>
          </p:cNvPr>
          <p:cNvSpPr/>
          <p:nvPr/>
        </p:nvSpPr>
        <p:spPr>
          <a:xfrm>
            <a:off x="3581183" y="2617243"/>
            <a:ext cx="848296" cy="848296"/>
          </a:xfrm>
          <a:prstGeom prst="ellipse">
            <a:avLst/>
          </a:prstGeom>
          <a:solidFill>
            <a:schemeClr val="lt1"/>
          </a:solidFill>
          <a:ln w="25400" cap="flat" cmpd="sng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矩形: 圓角 165">
            <a:extLst>
              <a:ext uri="{FF2B5EF4-FFF2-40B4-BE49-F238E27FC236}">
                <a16:creationId xmlns:a16="http://schemas.microsoft.com/office/drawing/2014/main" id="{DB2C5B62-5906-49E4-8CC2-39C7006A71AC}"/>
              </a:ext>
            </a:extLst>
          </p:cNvPr>
          <p:cNvSpPr/>
          <p:nvPr/>
        </p:nvSpPr>
        <p:spPr>
          <a:xfrm>
            <a:off x="3561651" y="3293699"/>
            <a:ext cx="907835" cy="2329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buFont typeface="Arial"/>
              <a:buNone/>
            </a:pPr>
            <a:r>
              <a:rPr lang="zh-TW" alt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錄播輔導課</a:t>
            </a:r>
            <a:endParaRPr lang="zh-TW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7" name="Google Shape;1930;p152">
            <a:extLst>
              <a:ext uri="{FF2B5EF4-FFF2-40B4-BE49-F238E27FC236}">
                <a16:creationId xmlns:a16="http://schemas.microsoft.com/office/drawing/2014/main" id="{D01B1D94-57A8-4467-8B0A-85B504CE073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188" y="2436324"/>
            <a:ext cx="803206" cy="80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913;p152">
            <a:extLst>
              <a:ext uri="{FF2B5EF4-FFF2-40B4-BE49-F238E27FC236}">
                <a16:creationId xmlns:a16="http://schemas.microsoft.com/office/drawing/2014/main" id="{D793F987-3D4D-4D80-B183-2CFD753ECC29}"/>
              </a:ext>
            </a:extLst>
          </p:cNvPr>
          <p:cNvSpPr/>
          <p:nvPr/>
        </p:nvSpPr>
        <p:spPr>
          <a:xfrm>
            <a:off x="3581183" y="3789513"/>
            <a:ext cx="848296" cy="848296"/>
          </a:xfrm>
          <a:prstGeom prst="ellipse">
            <a:avLst/>
          </a:prstGeom>
          <a:solidFill>
            <a:schemeClr val="lt1"/>
          </a:solidFill>
          <a:ln w="25400" cap="flat" cmpd="sng"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矩形: 圓角 168">
            <a:extLst>
              <a:ext uri="{FF2B5EF4-FFF2-40B4-BE49-F238E27FC236}">
                <a16:creationId xmlns:a16="http://schemas.microsoft.com/office/drawing/2014/main" id="{52E94FE4-EF41-49FE-9AD2-F65234BCE690}"/>
              </a:ext>
            </a:extLst>
          </p:cNvPr>
          <p:cNvSpPr/>
          <p:nvPr/>
        </p:nvSpPr>
        <p:spPr>
          <a:xfrm>
            <a:off x="3561651" y="4465969"/>
            <a:ext cx="907835" cy="2329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1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直播教練課</a:t>
            </a:r>
            <a:endParaRPr lang="zh-TW" altLang="en-US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1" name="Google Shape;1931;p152">
            <a:extLst>
              <a:ext uri="{FF2B5EF4-FFF2-40B4-BE49-F238E27FC236}">
                <a16:creationId xmlns:a16="http://schemas.microsoft.com/office/drawing/2014/main" id="{D5DDF0C1-3000-423E-AFAF-01D3B6AF13F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1651" y="3677891"/>
            <a:ext cx="892968" cy="8929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4CA8085-2A4D-459C-8D66-3DF258658E84}"/>
              </a:ext>
            </a:extLst>
          </p:cNvPr>
          <p:cNvSpPr txBox="1"/>
          <p:nvPr/>
        </p:nvSpPr>
        <p:spPr>
          <a:xfrm>
            <a:off x="6565680" y="3991431"/>
            <a:ext cx="1761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00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發表</a:t>
            </a:r>
            <a:r>
              <a:rPr lang="en-US" altLang="zh-TW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峰會</a:t>
            </a:r>
            <a:r>
              <a:rPr lang="en-US" altLang="zh-TW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研討會</a:t>
            </a:r>
            <a:r>
              <a:rPr lang="en-US" altLang="zh-TW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講座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工作坊</a:t>
            </a:r>
            <a:r>
              <a:rPr lang="en-US" altLang="zh-TW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營隊</a:t>
            </a:r>
            <a:r>
              <a:rPr lang="en-US" altLang="zh-TW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10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主題競賽</a:t>
            </a:r>
          </a:p>
          <a:p>
            <a:endParaRPr lang="zh-TW" altLang="en-US" sz="1000">
              <a:solidFill>
                <a:schemeClr val="bg1"/>
              </a:solidFill>
            </a:endParaRPr>
          </a:p>
        </p:txBody>
      </p:sp>
      <p:sp>
        <p:nvSpPr>
          <p:cNvPr id="181" name="Google Shape;1911;p152">
            <a:extLst>
              <a:ext uri="{FF2B5EF4-FFF2-40B4-BE49-F238E27FC236}">
                <a16:creationId xmlns:a16="http://schemas.microsoft.com/office/drawing/2014/main" id="{CEBF91A4-3EBA-4D4A-847F-7EC77CF63F1B}"/>
              </a:ext>
            </a:extLst>
          </p:cNvPr>
          <p:cNvSpPr/>
          <p:nvPr/>
        </p:nvSpPr>
        <p:spPr>
          <a:xfrm>
            <a:off x="617870" y="1387483"/>
            <a:ext cx="1921996" cy="289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buClr>
                <a:schemeClr val="dk1"/>
              </a:buClr>
              <a:buSzPts val="1800"/>
              <a:buFont typeface="Arial"/>
              <a:buNone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課前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-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表達力測評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183" name="Google Shape;1950;p152">
            <a:extLst>
              <a:ext uri="{FF2B5EF4-FFF2-40B4-BE49-F238E27FC236}">
                <a16:creationId xmlns:a16="http://schemas.microsoft.com/office/drawing/2014/main" id="{1D85DE67-6C2A-478A-A389-450DF2B89CA6}"/>
              </a:ext>
            </a:extLst>
          </p:cNvPr>
          <p:cNvCxnSpPr/>
          <p:nvPr/>
        </p:nvCxnSpPr>
        <p:spPr>
          <a:xfrm>
            <a:off x="2549719" y="2965631"/>
            <a:ext cx="653100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84" name="Google Shape;1951;p152">
            <a:extLst>
              <a:ext uri="{FF2B5EF4-FFF2-40B4-BE49-F238E27FC236}">
                <a16:creationId xmlns:a16="http://schemas.microsoft.com/office/drawing/2014/main" id="{F1B722FB-1550-4C1D-AC2E-0786618C75C5}"/>
              </a:ext>
            </a:extLst>
          </p:cNvPr>
          <p:cNvSpPr txBox="1"/>
          <p:nvPr/>
        </p:nvSpPr>
        <p:spPr>
          <a:xfrm>
            <a:off x="2594809" y="2680316"/>
            <a:ext cx="510816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訓練</a:t>
            </a:r>
            <a:endParaRPr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5" name="Google Shape;1950;p152">
            <a:extLst>
              <a:ext uri="{FF2B5EF4-FFF2-40B4-BE49-F238E27FC236}">
                <a16:creationId xmlns:a16="http://schemas.microsoft.com/office/drawing/2014/main" id="{1B623228-0064-4D2A-8BB3-E088994BA1B9}"/>
              </a:ext>
            </a:extLst>
          </p:cNvPr>
          <p:cNvCxnSpPr/>
          <p:nvPr/>
        </p:nvCxnSpPr>
        <p:spPr>
          <a:xfrm>
            <a:off x="2549719" y="4012807"/>
            <a:ext cx="653100" cy="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86" name="Google Shape;1951;p152">
            <a:extLst>
              <a:ext uri="{FF2B5EF4-FFF2-40B4-BE49-F238E27FC236}">
                <a16:creationId xmlns:a16="http://schemas.microsoft.com/office/drawing/2014/main" id="{9F19A856-08B3-4653-BAE7-0ECADFAA8D94}"/>
              </a:ext>
            </a:extLst>
          </p:cNvPr>
          <p:cNvSpPr txBox="1"/>
          <p:nvPr/>
        </p:nvSpPr>
        <p:spPr>
          <a:xfrm>
            <a:off x="2594809" y="3727492"/>
            <a:ext cx="510816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訓練</a:t>
            </a:r>
            <a:endParaRPr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1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D7CB8FA-B2DD-418E-8905-1AF70CDB0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929" y="1288111"/>
            <a:ext cx="3827721" cy="38553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lvl="0" indent="-2698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智慧機器人自主性 </a:t>
            </a:r>
          </a:p>
          <a:p>
            <a:pPr marL="269875" indent="-269875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err="1">
                <a:latin typeface="Arial"/>
                <a:ea typeface="微軟正黑體"/>
                <a:cs typeface="Arial"/>
              </a:rPr>
              <a:t>KoiBot</a:t>
            </a:r>
            <a:r>
              <a:rPr lang="en-US" altLang="zh-TW">
                <a:latin typeface="Arial"/>
                <a:ea typeface="微軟正黑體"/>
                <a:cs typeface="Arial"/>
              </a:rPr>
              <a:t> 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主要特色功能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 </a:t>
            </a:r>
            <a:b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err="1">
                <a:latin typeface="Arial"/>
                <a:ea typeface="微軟正黑體"/>
                <a:cs typeface="Arial"/>
              </a:rPr>
              <a:t>硬體特點</a:t>
            </a:r>
            <a:b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err="1">
                <a:latin typeface="Arial"/>
                <a:ea typeface="微軟正黑體"/>
                <a:cs typeface="Arial"/>
              </a:rPr>
              <a:t>軟體特點</a:t>
            </a:r>
            <a:endParaRPr lang="en-US" altLang="zh-TW">
              <a:latin typeface="Arial"/>
              <a:ea typeface="微軟正黑體"/>
              <a:cs typeface="Arial"/>
            </a:endParaRPr>
          </a:p>
          <a:p>
            <a:pPr marL="269875" lvl="0" indent="-2698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err="1">
                <a:latin typeface="Arial"/>
                <a:ea typeface="微軟正黑體"/>
                <a:cs typeface="Arial"/>
              </a:rPr>
              <a:t>KoiBot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四大應用</a:t>
            </a:r>
            <a:endParaRPr lang="en-US" altLang="zh-TW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lvl="0" indent="-1746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智慧教育方案</a:t>
            </a:r>
            <a:endParaRPr lang="en-US" altLang="zh-TW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1400" b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勝典科技成功案例分享</a:t>
            </a:r>
            <a:endParaRPr lang="en-US" altLang="zh-TW" sz="1400" b="1">
              <a:solidFill>
                <a:srgbClr val="FFFF00"/>
              </a:solidFill>
              <a:latin typeface="Arial"/>
              <a:ea typeface="微軟正黑體"/>
              <a:cs typeface="Arial"/>
            </a:endParaRPr>
          </a:p>
          <a:p>
            <a:pPr marL="444500" lvl="0" indent="-1746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智慧照護平台</a:t>
            </a:r>
            <a:endParaRPr lang="en-US" altLang="zh-TW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lvl="1">
              <a:lnSpc>
                <a:spcPct val="110000"/>
              </a:lnSpc>
              <a:spcBef>
                <a:spcPts val="0"/>
              </a:spcBef>
            </a:pPr>
            <a:r>
              <a:rPr lang="zh-TW" altLang="en-US" sz="1400" b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捷格科技成功案例分享</a:t>
            </a:r>
          </a:p>
          <a:p>
            <a:pPr marL="444500" lvl="0" indent="-1746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智慧視訊會議</a:t>
            </a:r>
            <a:endParaRPr lang="en-US" altLang="zh-TW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lvl="0" indent="-1746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智慧接待助手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689BC5-E4E4-44DD-9E4B-4B2AF0057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啟兒寶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CDE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 快速測評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oogle Shape;1986;p153" descr="啟兒寶- PenguinSmart - Home | Facebook">
            <a:extLst>
              <a:ext uri="{FF2B5EF4-FFF2-40B4-BE49-F238E27FC236}">
                <a16:creationId xmlns:a16="http://schemas.microsoft.com/office/drawing/2014/main" id="{2F9026D7-6E17-4626-AFAD-D6554050A68D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159" y="97062"/>
            <a:ext cx="875573" cy="872814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18" name="Google Shape;1990;p153">
            <a:extLst>
              <a:ext uri="{FF2B5EF4-FFF2-40B4-BE49-F238E27FC236}">
                <a16:creationId xmlns:a16="http://schemas.microsoft.com/office/drawing/2014/main" id="{B937223A-25DF-4E15-9B2F-843CA419C563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0301" y="2984826"/>
            <a:ext cx="4931780" cy="189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91;p153">
            <a:extLst>
              <a:ext uri="{FF2B5EF4-FFF2-40B4-BE49-F238E27FC236}">
                <a16:creationId xmlns:a16="http://schemas.microsoft.com/office/drawing/2014/main" id="{723A083B-5AE5-4B83-A2CC-DE2957B65D0E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6416" y="1089305"/>
            <a:ext cx="3339550" cy="190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981;p153">
            <a:extLst>
              <a:ext uri="{FF2B5EF4-FFF2-40B4-BE49-F238E27FC236}">
                <a16:creationId xmlns:a16="http://schemas.microsoft.com/office/drawing/2014/main" id="{B5009AB5-7C36-4B60-9172-B663FE01EC4E}"/>
              </a:ext>
            </a:extLst>
          </p:cNvPr>
          <p:cNvSpPr/>
          <p:nvPr/>
        </p:nvSpPr>
        <p:spPr>
          <a:xfrm>
            <a:off x="1371395" y="1841412"/>
            <a:ext cx="262200" cy="262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</a:t>
            </a:r>
            <a:endParaRPr sz="1200" b="1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2" name="Google Shape;1982;p153">
            <a:extLst>
              <a:ext uri="{FF2B5EF4-FFF2-40B4-BE49-F238E27FC236}">
                <a16:creationId xmlns:a16="http://schemas.microsoft.com/office/drawing/2014/main" id="{4B872F57-1608-4925-8530-CC31FEC208E7}"/>
              </a:ext>
            </a:extLst>
          </p:cNvPr>
          <p:cNvSpPr/>
          <p:nvPr/>
        </p:nvSpPr>
        <p:spPr>
          <a:xfrm>
            <a:off x="1352997" y="2355405"/>
            <a:ext cx="262200" cy="262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</a:t>
            </a:r>
            <a:endParaRPr sz="1200" b="1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3" name="Google Shape;1983;p153">
            <a:extLst>
              <a:ext uri="{FF2B5EF4-FFF2-40B4-BE49-F238E27FC236}">
                <a16:creationId xmlns:a16="http://schemas.microsoft.com/office/drawing/2014/main" id="{52218032-1358-4377-900F-ACB9006D4735}"/>
              </a:ext>
            </a:extLst>
          </p:cNvPr>
          <p:cNvSpPr/>
          <p:nvPr/>
        </p:nvSpPr>
        <p:spPr>
          <a:xfrm>
            <a:off x="1352997" y="2908931"/>
            <a:ext cx="262200" cy="262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3</a:t>
            </a:r>
            <a:endParaRPr sz="1200" b="1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4" name="Google Shape;1984;p153">
            <a:extLst>
              <a:ext uri="{FF2B5EF4-FFF2-40B4-BE49-F238E27FC236}">
                <a16:creationId xmlns:a16="http://schemas.microsoft.com/office/drawing/2014/main" id="{1B5FC934-6AE4-43EF-90D2-32B38159F29D}"/>
              </a:ext>
            </a:extLst>
          </p:cNvPr>
          <p:cNvSpPr/>
          <p:nvPr/>
        </p:nvSpPr>
        <p:spPr>
          <a:xfrm>
            <a:off x="1352997" y="3484971"/>
            <a:ext cx="262200" cy="262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4</a:t>
            </a:r>
            <a:endParaRPr sz="1200" b="1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5" name="Google Shape;1985;p153">
            <a:extLst>
              <a:ext uri="{FF2B5EF4-FFF2-40B4-BE49-F238E27FC236}">
                <a16:creationId xmlns:a16="http://schemas.microsoft.com/office/drawing/2014/main" id="{26E6D40D-D7AF-469D-805C-D6286EA06BD8}"/>
              </a:ext>
            </a:extLst>
          </p:cNvPr>
          <p:cNvSpPr/>
          <p:nvPr/>
        </p:nvSpPr>
        <p:spPr>
          <a:xfrm>
            <a:off x="1705673" y="1779065"/>
            <a:ext cx="16674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語言表達</a:t>
            </a: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語言理解</a:t>
            </a: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社交情感</a:t>
            </a: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早期閱讀</a:t>
            </a: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口部肌肉</a:t>
            </a:r>
            <a:endParaRPr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Google Shape;1987;p153">
            <a:extLst>
              <a:ext uri="{FF2B5EF4-FFF2-40B4-BE49-F238E27FC236}">
                <a16:creationId xmlns:a16="http://schemas.microsoft.com/office/drawing/2014/main" id="{C1444D90-9925-46AD-83D0-EF6545FCA626}"/>
              </a:ext>
            </a:extLst>
          </p:cNvPr>
          <p:cNvSpPr/>
          <p:nvPr/>
        </p:nvSpPr>
        <p:spPr>
          <a:xfrm>
            <a:off x="1352997" y="4040729"/>
            <a:ext cx="262200" cy="262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5</a:t>
            </a:r>
            <a:endParaRPr sz="1200" b="1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7" name="Google Shape;1988;p153">
            <a:extLst>
              <a:ext uri="{FF2B5EF4-FFF2-40B4-BE49-F238E27FC236}">
                <a16:creationId xmlns:a16="http://schemas.microsoft.com/office/drawing/2014/main" id="{B3AF4B9A-D90B-4195-AE86-4CCAD8E5AB31}"/>
              </a:ext>
            </a:extLst>
          </p:cNvPr>
          <p:cNvSpPr/>
          <p:nvPr/>
        </p:nvSpPr>
        <p:spPr>
          <a:xfrm rot="5400000">
            <a:off x="941390" y="1308273"/>
            <a:ext cx="358985" cy="309872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70C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8" name="Google Shape;1989;p153">
            <a:extLst>
              <a:ext uri="{FF2B5EF4-FFF2-40B4-BE49-F238E27FC236}">
                <a16:creationId xmlns:a16="http://schemas.microsoft.com/office/drawing/2014/main" id="{9EC96296-D139-43F8-AF85-E2AE0B63B092}"/>
              </a:ext>
            </a:extLst>
          </p:cNvPr>
          <p:cNvSpPr/>
          <p:nvPr/>
        </p:nvSpPr>
        <p:spPr>
          <a:xfrm>
            <a:off x="1301743" y="1241229"/>
            <a:ext cx="2810238" cy="4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607"/>
              </a:buClr>
              <a:buSzPts val="3600"/>
              <a:buFont typeface="Arial"/>
              <a:buNone/>
            </a:pPr>
            <a:r>
              <a:rPr lang="en" sz="24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5大測評項目</a:t>
            </a:r>
            <a:endParaRPr sz="2400" b="1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9CB2C258-DFB4-4D5A-8CEC-3D08C88ADD72}"/>
              </a:ext>
            </a:extLst>
          </p:cNvPr>
          <p:cNvGrpSpPr/>
          <p:nvPr/>
        </p:nvGrpSpPr>
        <p:grpSpPr>
          <a:xfrm>
            <a:off x="-9187" y="1482109"/>
            <a:ext cx="4251695" cy="3453925"/>
            <a:chOff x="-9187" y="1338968"/>
            <a:chExt cx="4251695" cy="345392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FC11AD4-1DD3-451F-B0CE-2BBAEEC87E8F}"/>
                </a:ext>
              </a:extLst>
            </p:cNvPr>
            <p:cNvSpPr/>
            <p:nvPr/>
          </p:nvSpPr>
          <p:spPr>
            <a:xfrm>
              <a:off x="-9187" y="1338971"/>
              <a:ext cx="1263222" cy="34539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流程圖: 人工作業 7">
              <a:extLst>
                <a:ext uri="{FF2B5EF4-FFF2-40B4-BE49-F238E27FC236}">
                  <a16:creationId xmlns:a16="http://schemas.microsoft.com/office/drawing/2014/main" id="{234030BB-B6C2-4278-B1E9-D4E3E1BB0E61}"/>
                </a:ext>
              </a:extLst>
            </p:cNvPr>
            <p:cNvSpPr/>
            <p:nvPr/>
          </p:nvSpPr>
          <p:spPr>
            <a:xfrm rot="16200000">
              <a:off x="58645" y="2534363"/>
              <a:ext cx="3453921" cy="106313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041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51"/>
                <a:gd name="connsiteX1" fmla="*/ 10000 w 10000"/>
                <a:gd name="connsiteY1" fmla="*/ 0 h 10051"/>
                <a:gd name="connsiteX2" fmla="*/ 9041 w 10000"/>
                <a:gd name="connsiteY2" fmla="*/ 10000 h 10051"/>
                <a:gd name="connsiteX3" fmla="*/ 986 w 10000"/>
                <a:gd name="connsiteY3" fmla="*/ 10051 h 10051"/>
                <a:gd name="connsiteX4" fmla="*/ 0 w 10000"/>
                <a:gd name="connsiteY4" fmla="*/ 0 h 10051"/>
                <a:gd name="connsiteX0" fmla="*/ 0 w 10000"/>
                <a:gd name="connsiteY0" fmla="*/ 0 h 10051"/>
                <a:gd name="connsiteX1" fmla="*/ 10000 w 10000"/>
                <a:gd name="connsiteY1" fmla="*/ 0 h 10051"/>
                <a:gd name="connsiteX2" fmla="*/ 9019 w 10000"/>
                <a:gd name="connsiteY2" fmla="*/ 10000 h 10051"/>
                <a:gd name="connsiteX3" fmla="*/ 986 w 10000"/>
                <a:gd name="connsiteY3" fmla="*/ 10051 h 10051"/>
                <a:gd name="connsiteX4" fmla="*/ 0 w 10000"/>
                <a:gd name="connsiteY4" fmla="*/ 0 h 10051"/>
                <a:gd name="connsiteX0" fmla="*/ 0 w 10000"/>
                <a:gd name="connsiteY0" fmla="*/ 0 h 10051"/>
                <a:gd name="connsiteX1" fmla="*/ 10000 w 10000"/>
                <a:gd name="connsiteY1" fmla="*/ 0 h 10051"/>
                <a:gd name="connsiteX2" fmla="*/ 8997 w 10000"/>
                <a:gd name="connsiteY2" fmla="*/ 10000 h 10051"/>
                <a:gd name="connsiteX3" fmla="*/ 986 w 10000"/>
                <a:gd name="connsiteY3" fmla="*/ 10051 h 10051"/>
                <a:gd name="connsiteX4" fmla="*/ 0 w 10000"/>
                <a:gd name="connsiteY4" fmla="*/ 0 h 1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51">
                  <a:moveTo>
                    <a:pt x="0" y="0"/>
                  </a:moveTo>
                  <a:lnTo>
                    <a:pt x="10000" y="0"/>
                  </a:lnTo>
                  <a:cubicBezTo>
                    <a:pt x="9680" y="3333"/>
                    <a:pt x="9317" y="6667"/>
                    <a:pt x="8997" y="10000"/>
                  </a:cubicBezTo>
                  <a:lnTo>
                    <a:pt x="986" y="10051"/>
                  </a:lnTo>
                  <a:cubicBezTo>
                    <a:pt x="657" y="6701"/>
                    <a:pt x="329" y="3350"/>
                    <a:pt x="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0" name="Google Shape;2015;p154">
              <a:extLst>
                <a:ext uri="{FF2B5EF4-FFF2-40B4-BE49-F238E27FC236}">
                  <a16:creationId xmlns:a16="http://schemas.microsoft.com/office/drawing/2014/main" id="{59BDD163-BED9-43FF-AE06-448C5A9573D0}"/>
                </a:ext>
              </a:extLst>
            </p:cNvPr>
            <p:cNvSpPr/>
            <p:nvPr/>
          </p:nvSpPr>
          <p:spPr>
            <a:xfrm rot="10800000">
              <a:off x="1916507" y="1678520"/>
              <a:ext cx="400667" cy="2780094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44546A">
                    <a:alpha val="1568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6362405-502E-4F34-A16A-4E123D56D732}"/>
                </a:ext>
              </a:extLst>
            </p:cNvPr>
            <p:cNvSpPr/>
            <p:nvPr/>
          </p:nvSpPr>
          <p:spPr>
            <a:xfrm>
              <a:off x="2312703" y="1680046"/>
              <a:ext cx="1929805" cy="27717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6" name="Google Shape;2015;p154">
              <a:extLst>
                <a:ext uri="{FF2B5EF4-FFF2-40B4-BE49-F238E27FC236}">
                  <a16:creationId xmlns:a16="http://schemas.microsoft.com/office/drawing/2014/main" id="{F309E7B0-9387-4813-9E1C-0DA413621195}"/>
                </a:ext>
              </a:extLst>
            </p:cNvPr>
            <p:cNvSpPr/>
            <p:nvPr/>
          </p:nvSpPr>
          <p:spPr>
            <a:xfrm rot="10800000">
              <a:off x="853365" y="1338968"/>
              <a:ext cx="400667" cy="345392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44546A">
                    <a:alpha val="1568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50" name="Google Shape;2015;p154">
              <a:extLst>
                <a:ext uri="{FF2B5EF4-FFF2-40B4-BE49-F238E27FC236}">
                  <a16:creationId xmlns:a16="http://schemas.microsoft.com/office/drawing/2014/main" id="{410FA70C-3F7E-48DD-8CC8-76977D321408}"/>
                </a:ext>
              </a:extLst>
            </p:cNvPr>
            <p:cNvSpPr/>
            <p:nvPr/>
          </p:nvSpPr>
          <p:spPr>
            <a:xfrm>
              <a:off x="-6716" y="1338968"/>
              <a:ext cx="400667" cy="3453923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44546A">
                    <a:alpha val="15686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140" name="Google Shape;2020;p154">
            <a:extLst>
              <a:ext uri="{FF2B5EF4-FFF2-40B4-BE49-F238E27FC236}">
                <a16:creationId xmlns:a16="http://schemas.microsoft.com/office/drawing/2014/main" id="{168D343D-04EE-49F1-BD4E-B548ECE9D7B7}"/>
              </a:ext>
            </a:extLst>
          </p:cNvPr>
          <p:cNvSpPr txBox="1"/>
          <p:nvPr/>
        </p:nvSpPr>
        <p:spPr>
          <a:xfrm>
            <a:off x="2323592" y="1815517"/>
            <a:ext cx="1908025" cy="276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增進語言理解能力</a:t>
            </a:r>
          </a:p>
          <a:p>
            <a:pPr algn="ctr">
              <a:lnSpc>
                <a:spcPct val="250000"/>
              </a:lnSpc>
            </a:pPr>
            <a:r>
              <a:rPr lang="zh-TW" altLang="en-US" sz="14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增進語言表達能力</a:t>
            </a:r>
            <a:endParaRPr lang="en-US" altLang="zh-TW" sz="14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algn="ctr">
              <a:lnSpc>
                <a:spcPct val="250000"/>
              </a:lnSpc>
            </a:pPr>
            <a:r>
              <a:rPr lang="zh-TW" altLang="en-US" sz="14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語文教材設計</a:t>
            </a:r>
            <a:endParaRPr lang="en-US" altLang="zh-TW" sz="14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algn="ctr">
              <a:lnSpc>
                <a:spcPct val="250000"/>
              </a:lnSpc>
            </a:pPr>
            <a:r>
              <a:rPr lang="zh-TW" altLang="en-US" sz="14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溝通輔具使用</a:t>
            </a:r>
            <a:endParaRPr lang="en-US" altLang="zh-TW" sz="14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algn="ctr">
              <a:lnSpc>
                <a:spcPct val="250000"/>
              </a:lnSpc>
            </a:pPr>
            <a:r>
              <a:rPr lang="zh-TW" altLang="en-US" sz="14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改善書寫和閱讀能力</a:t>
            </a:r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14A4F66-8770-4167-BDA3-822EB82D9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Clr>
                <a:srgbClr val="090059"/>
              </a:buClr>
              <a:buSzPts val="2400"/>
            </a:pP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語言表達訓練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x 815 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Microsoft Yahei"/>
              </a:rPr>
              <a:t>表達力智能課堂</a:t>
            </a:r>
          </a:p>
        </p:txBody>
      </p:sp>
      <p:sp>
        <p:nvSpPr>
          <p:cNvPr id="69" name="Google Shape;2033;p154">
            <a:extLst>
              <a:ext uri="{FF2B5EF4-FFF2-40B4-BE49-F238E27FC236}">
                <a16:creationId xmlns:a16="http://schemas.microsoft.com/office/drawing/2014/main" id="{23D85DB7-C8D3-44F8-8885-624DECAC5E23}"/>
              </a:ext>
            </a:extLst>
          </p:cNvPr>
          <p:cNvSpPr/>
          <p:nvPr/>
        </p:nvSpPr>
        <p:spPr>
          <a:xfrm>
            <a:off x="650332" y="1096225"/>
            <a:ext cx="2676341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語言表達訓練 </a:t>
            </a:r>
            <a:r>
              <a:rPr lang="en" sz="2800" b="1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5 </a:t>
            </a:r>
            <a:r>
              <a:rPr lang="en" sz="2000" b="1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維度</a:t>
            </a:r>
            <a:endParaRPr sz="2100" b="1">
              <a:solidFill>
                <a:schemeClr val="accent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</p:txBody>
      </p:sp>
      <p:sp>
        <p:nvSpPr>
          <p:cNvPr id="70" name="Google Shape;2034;p154">
            <a:extLst>
              <a:ext uri="{FF2B5EF4-FFF2-40B4-BE49-F238E27FC236}">
                <a16:creationId xmlns:a16="http://schemas.microsoft.com/office/drawing/2014/main" id="{E1274EEE-B7A9-442F-BBE8-F7B14CCAC502}"/>
              </a:ext>
            </a:extLst>
          </p:cNvPr>
          <p:cNvSpPr/>
          <p:nvPr/>
        </p:nvSpPr>
        <p:spPr>
          <a:xfrm>
            <a:off x="4375996" y="1086071"/>
            <a:ext cx="2923594" cy="37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815 </a:t>
            </a:r>
            <a:r>
              <a:rPr lang="en" sz="2000" b="1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超效智能輔助教學</a:t>
            </a:r>
            <a:endParaRPr sz="2000" b="1">
              <a:solidFill>
                <a:schemeClr val="accent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</p:txBody>
      </p:sp>
      <p:cxnSp>
        <p:nvCxnSpPr>
          <p:cNvPr id="71" name="Google Shape;2051;p154">
            <a:extLst>
              <a:ext uri="{FF2B5EF4-FFF2-40B4-BE49-F238E27FC236}">
                <a16:creationId xmlns:a16="http://schemas.microsoft.com/office/drawing/2014/main" id="{D9A8EAC1-77E0-4E29-97CA-A588297B63CD}"/>
              </a:ext>
            </a:extLst>
          </p:cNvPr>
          <p:cNvCxnSpPr/>
          <p:nvPr/>
        </p:nvCxnSpPr>
        <p:spPr>
          <a:xfrm>
            <a:off x="3335500" y="1204466"/>
            <a:ext cx="987900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2" name="Google Shape;2052;p154">
            <a:extLst>
              <a:ext uri="{FF2B5EF4-FFF2-40B4-BE49-F238E27FC236}">
                <a16:creationId xmlns:a16="http://schemas.microsoft.com/office/drawing/2014/main" id="{58B516AD-E0B6-4EF2-A5B3-D49F15C7560F}"/>
              </a:ext>
            </a:extLst>
          </p:cNvPr>
          <p:cNvCxnSpPr/>
          <p:nvPr/>
        </p:nvCxnSpPr>
        <p:spPr>
          <a:xfrm flipH="1">
            <a:off x="3276366" y="1359903"/>
            <a:ext cx="987900" cy="660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73" name="Google Shape;1997;p154">
            <a:extLst>
              <a:ext uri="{FF2B5EF4-FFF2-40B4-BE49-F238E27FC236}">
                <a16:creationId xmlns:a16="http://schemas.microsoft.com/office/drawing/2014/main" id="{90336EC5-8026-4814-A39C-BC350BB7E201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0677" y="1315765"/>
            <a:ext cx="1549816" cy="1792015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99" name="Google Shape;2024;p154">
            <a:extLst>
              <a:ext uri="{FF2B5EF4-FFF2-40B4-BE49-F238E27FC236}">
                <a16:creationId xmlns:a16="http://schemas.microsoft.com/office/drawing/2014/main" id="{B13BB3B1-F756-43B9-ABD0-980527FA833B}"/>
              </a:ext>
            </a:extLst>
          </p:cNvPr>
          <p:cNvGrpSpPr/>
          <p:nvPr/>
        </p:nvGrpSpPr>
        <p:grpSpPr>
          <a:xfrm>
            <a:off x="1337618" y="3935049"/>
            <a:ext cx="128357" cy="118913"/>
            <a:chOff x="-1776413" y="2462213"/>
            <a:chExt cx="892025" cy="746250"/>
          </a:xfrm>
        </p:grpSpPr>
        <p:sp>
          <p:nvSpPr>
            <p:cNvPr id="100" name="Google Shape;2025;p154">
              <a:extLst>
                <a:ext uri="{FF2B5EF4-FFF2-40B4-BE49-F238E27FC236}">
                  <a16:creationId xmlns:a16="http://schemas.microsoft.com/office/drawing/2014/main" id="{0EB17987-0B1B-422A-BEEE-723735E9F444}"/>
                </a:ext>
              </a:extLst>
            </p:cNvPr>
            <p:cNvSpPr/>
            <p:nvPr/>
          </p:nvSpPr>
          <p:spPr>
            <a:xfrm>
              <a:off x="-1055688" y="2462213"/>
              <a:ext cx="171300" cy="171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4546A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01" name="Google Shape;2026;p154">
              <a:extLst>
                <a:ext uri="{FF2B5EF4-FFF2-40B4-BE49-F238E27FC236}">
                  <a16:creationId xmlns:a16="http://schemas.microsoft.com/office/drawing/2014/main" id="{98FE7E66-157E-46CD-B066-6FEAEEA447D6}"/>
                </a:ext>
              </a:extLst>
            </p:cNvPr>
            <p:cNvSpPr/>
            <p:nvPr/>
          </p:nvSpPr>
          <p:spPr>
            <a:xfrm>
              <a:off x="-1776413" y="2792413"/>
              <a:ext cx="115800" cy="119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4546A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02" name="Google Shape;2027;p154">
              <a:extLst>
                <a:ext uri="{FF2B5EF4-FFF2-40B4-BE49-F238E27FC236}">
                  <a16:creationId xmlns:a16="http://schemas.microsoft.com/office/drawing/2014/main" id="{9FA9E9E4-492E-4629-A4D3-5C9825FC5189}"/>
                </a:ext>
              </a:extLst>
            </p:cNvPr>
            <p:cNvSpPr/>
            <p:nvPr/>
          </p:nvSpPr>
          <p:spPr>
            <a:xfrm>
              <a:off x="-1333500" y="3128963"/>
              <a:ext cx="77700" cy="7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4546A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FFBEE2CE-A48F-4534-8C94-F5C8F7B0A41C}"/>
              </a:ext>
            </a:extLst>
          </p:cNvPr>
          <p:cNvGrpSpPr/>
          <p:nvPr/>
        </p:nvGrpSpPr>
        <p:grpSpPr>
          <a:xfrm>
            <a:off x="1452391" y="4174867"/>
            <a:ext cx="656957" cy="400373"/>
            <a:chOff x="1461917" y="4139795"/>
            <a:chExt cx="656957" cy="400373"/>
          </a:xfrm>
        </p:grpSpPr>
        <p:pic>
          <p:nvPicPr>
            <p:cNvPr id="106" name="Google Shape;2031;p154">
              <a:extLst>
                <a:ext uri="{FF2B5EF4-FFF2-40B4-BE49-F238E27FC236}">
                  <a16:creationId xmlns:a16="http://schemas.microsoft.com/office/drawing/2014/main" id="{8502FA62-FAEA-4852-ACAF-1A68E246C2B4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1917" y="4139795"/>
              <a:ext cx="400373" cy="400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2032;p154">
              <a:extLst>
                <a:ext uri="{FF2B5EF4-FFF2-40B4-BE49-F238E27FC236}">
                  <a16:creationId xmlns:a16="http://schemas.microsoft.com/office/drawing/2014/main" id="{A32E5384-D1B8-4EB1-8DC7-A356D6246999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7030" y="4247095"/>
              <a:ext cx="261844" cy="2618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2035;p154">
            <a:extLst>
              <a:ext uri="{FF2B5EF4-FFF2-40B4-BE49-F238E27FC236}">
                <a16:creationId xmlns:a16="http://schemas.microsoft.com/office/drawing/2014/main" id="{FA02F94B-5143-4FCD-BB19-BD8F77A087B6}"/>
              </a:ext>
            </a:extLst>
          </p:cNvPr>
          <p:cNvSpPr/>
          <p:nvPr/>
        </p:nvSpPr>
        <p:spPr>
          <a:xfrm>
            <a:off x="4658127" y="1790046"/>
            <a:ext cx="678655" cy="550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70C0"/>
              </a:gs>
              <a:gs pos="100000">
                <a:srgbClr val="7030A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20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聽</a:t>
            </a:r>
            <a:endParaRPr sz="20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好故事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09" name="Google Shape;2036;p154">
            <a:extLst>
              <a:ext uri="{FF2B5EF4-FFF2-40B4-BE49-F238E27FC236}">
                <a16:creationId xmlns:a16="http://schemas.microsoft.com/office/drawing/2014/main" id="{3339492F-2CA7-4060-8435-F8C9A6FAC6B8}"/>
              </a:ext>
            </a:extLst>
          </p:cNvPr>
          <p:cNvSpPr/>
          <p:nvPr/>
        </p:nvSpPr>
        <p:spPr>
          <a:xfrm>
            <a:off x="4663755" y="2595068"/>
            <a:ext cx="678655" cy="550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20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說</a:t>
            </a:r>
            <a:endParaRPr sz="20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錄故事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10" name="Google Shape;2037;p154">
            <a:extLst>
              <a:ext uri="{FF2B5EF4-FFF2-40B4-BE49-F238E27FC236}">
                <a16:creationId xmlns:a16="http://schemas.microsoft.com/office/drawing/2014/main" id="{AB46B28F-C450-4541-A59D-62423948A20C}"/>
              </a:ext>
            </a:extLst>
          </p:cNvPr>
          <p:cNvSpPr/>
          <p:nvPr/>
        </p:nvSpPr>
        <p:spPr>
          <a:xfrm>
            <a:off x="4642717" y="3400090"/>
            <a:ext cx="678655" cy="550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0066"/>
              </a:gs>
              <a:gs pos="100000">
                <a:srgbClr val="C0000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20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讀</a:t>
            </a:r>
            <a:endParaRPr sz="20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AR繪本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11" name="Google Shape;2038;p154">
            <a:extLst>
              <a:ext uri="{FF2B5EF4-FFF2-40B4-BE49-F238E27FC236}">
                <a16:creationId xmlns:a16="http://schemas.microsoft.com/office/drawing/2014/main" id="{49466C5E-733F-48BE-A9E1-A09B3F9F82DC}"/>
              </a:ext>
            </a:extLst>
          </p:cNvPr>
          <p:cNvSpPr/>
          <p:nvPr/>
        </p:nvSpPr>
        <p:spPr>
          <a:xfrm>
            <a:off x="4656516" y="4205112"/>
            <a:ext cx="678655" cy="550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20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玩</a:t>
            </a:r>
            <a:endParaRPr sz="20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AR遊戲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112" name="Google Shape;2039;p154">
            <a:extLst>
              <a:ext uri="{FF2B5EF4-FFF2-40B4-BE49-F238E27FC236}">
                <a16:creationId xmlns:a16="http://schemas.microsoft.com/office/drawing/2014/main" id="{88B8F4B4-B9A0-4D34-A3FB-DFB1E3F31FE3}"/>
              </a:ext>
            </a:extLst>
          </p:cNvPr>
          <p:cNvGrpSpPr/>
          <p:nvPr/>
        </p:nvGrpSpPr>
        <p:grpSpPr>
          <a:xfrm>
            <a:off x="5353964" y="1801131"/>
            <a:ext cx="3409055" cy="542658"/>
            <a:chOff x="503238" y="2669036"/>
            <a:chExt cx="3204300" cy="723544"/>
          </a:xfrm>
        </p:grpSpPr>
        <p:sp>
          <p:nvSpPr>
            <p:cNvPr id="113" name="Google Shape;2040;p154">
              <a:extLst>
                <a:ext uri="{FF2B5EF4-FFF2-40B4-BE49-F238E27FC236}">
                  <a16:creationId xmlns:a16="http://schemas.microsoft.com/office/drawing/2014/main" id="{D9F305DC-2E6B-4C49-9590-7A5A53920FDC}"/>
                </a:ext>
              </a:extLst>
            </p:cNvPr>
            <p:cNvSpPr/>
            <p:nvPr/>
          </p:nvSpPr>
          <p:spPr>
            <a:xfrm>
              <a:off x="503238" y="3053880"/>
              <a:ext cx="320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學習聆聽與精準接收訊息</a:t>
              </a:r>
              <a:endParaRPr sz="1050">
                <a:solidFill>
                  <a:schemeClr val="tx1">
                    <a:lumMod val="75000"/>
                    <a:lumOff val="2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14" name="Google Shape;2041;p154">
              <a:extLst>
                <a:ext uri="{FF2B5EF4-FFF2-40B4-BE49-F238E27FC236}">
                  <a16:creationId xmlns:a16="http://schemas.microsoft.com/office/drawing/2014/main" id="{CB627886-71BD-49CA-89C2-4404A3B00B16}"/>
                </a:ext>
              </a:extLst>
            </p:cNvPr>
            <p:cNvSpPr/>
            <p:nvPr/>
          </p:nvSpPr>
          <p:spPr>
            <a:xfrm>
              <a:off x="503238" y="2669036"/>
              <a:ext cx="8967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互動繪本</a:t>
              </a:r>
              <a:endParaRPr sz="15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15" name="Google Shape;2042;p154">
            <a:extLst>
              <a:ext uri="{FF2B5EF4-FFF2-40B4-BE49-F238E27FC236}">
                <a16:creationId xmlns:a16="http://schemas.microsoft.com/office/drawing/2014/main" id="{2C3E869B-27A9-4777-9534-0BF11F95D622}"/>
              </a:ext>
            </a:extLst>
          </p:cNvPr>
          <p:cNvGrpSpPr/>
          <p:nvPr/>
        </p:nvGrpSpPr>
        <p:grpSpPr>
          <a:xfrm>
            <a:off x="5357399" y="2598268"/>
            <a:ext cx="3409055" cy="542658"/>
            <a:chOff x="503238" y="2669036"/>
            <a:chExt cx="3204300" cy="723544"/>
          </a:xfrm>
        </p:grpSpPr>
        <p:sp>
          <p:nvSpPr>
            <p:cNvPr id="116" name="Google Shape;2043;p154">
              <a:extLst>
                <a:ext uri="{FF2B5EF4-FFF2-40B4-BE49-F238E27FC236}">
                  <a16:creationId xmlns:a16="http://schemas.microsoft.com/office/drawing/2014/main" id="{B28E050C-E999-4326-9FC8-3D9989B747E2}"/>
                </a:ext>
              </a:extLst>
            </p:cNvPr>
            <p:cNvSpPr/>
            <p:nvPr/>
          </p:nvSpPr>
          <p:spPr>
            <a:xfrm>
              <a:off x="503238" y="3053880"/>
              <a:ext cx="320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口說創作力及情緒表達訓練；</a:t>
              </a:r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7" name="Google Shape;2044;p154">
              <a:extLst>
                <a:ext uri="{FF2B5EF4-FFF2-40B4-BE49-F238E27FC236}">
                  <a16:creationId xmlns:a16="http://schemas.microsoft.com/office/drawing/2014/main" id="{54292710-DC53-4767-BEF7-429F5E3D919A}"/>
                </a:ext>
              </a:extLst>
            </p:cNvPr>
            <p:cNvSpPr/>
            <p:nvPr/>
          </p:nvSpPr>
          <p:spPr>
            <a:xfrm>
              <a:off x="503238" y="2669036"/>
              <a:ext cx="8967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自創自錄</a:t>
              </a:r>
              <a:endParaRPr sz="15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18" name="Google Shape;2045;p154">
            <a:extLst>
              <a:ext uri="{FF2B5EF4-FFF2-40B4-BE49-F238E27FC236}">
                <a16:creationId xmlns:a16="http://schemas.microsoft.com/office/drawing/2014/main" id="{F027173F-8D57-4526-9CEC-C7766155BDB3}"/>
              </a:ext>
            </a:extLst>
          </p:cNvPr>
          <p:cNvGrpSpPr/>
          <p:nvPr/>
        </p:nvGrpSpPr>
        <p:grpSpPr>
          <a:xfrm>
            <a:off x="5353096" y="3393649"/>
            <a:ext cx="3409055" cy="542658"/>
            <a:chOff x="503238" y="2669036"/>
            <a:chExt cx="3204300" cy="723544"/>
          </a:xfrm>
        </p:grpSpPr>
        <p:sp>
          <p:nvSpPr>
            <p:cNvPr id="119" name="Google Shape;2046;p154">
              <a:extLst>
                <a:ext uri="{FF2B5EF4-FFF2-40B4-BE49-F238E27FC236}">
                  <a16:creationId xmlns:a16="http://schemas.microsoft.com/office/drawing/2014/main" id="{509BAE27-6144-4589-A880-3B1FFA019311}"/>
                </a:ext>
              </a:extLst>
            </p:cNvPr>
            <p:cNvSpPr/>
            <p:nvPr/>
          </p:nvSpPr>
          <p:spPr>
            <a:xfrm>
              <a:off x="503238" y="3053880"/>
              <a:ext cx="320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訓練演說自信、完整度及流暢度</a:t>
              </a:r>
              <a:endParaRPr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0" name="Google Shape;2047;p154">
              <a:extLst>
                <a:ext uri="{FF2B5EF4-FFF2-40B4-BE49-F238E27FC236}">
                  <a16:creationId xmlns:a16="http://schemas.microsoft.com/office/drawing/2014/main" id="{8A2AC5ED-2477-4D7C-9F19-CE5725E87FB4}"/>
                </a:ext>
              </a:extLst>
            </p:cNvPr>
            <p:cNvSpPr/>
            <p:nvPr/>
          </p:nvSpPr>
          <p:spPr>
            <a:xfrm>
              <a:off x="503238" y="2669036"/>
              <a:ext cx="7794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AR繪本</a:t>
              </a:r>
              <a:endParaRPr sz="15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121" name="Google Shape;2048;p154">
            <a:extLst>
              <a:ext uri="{FF2B5EF4-FFF2-40B4-BE49-F238E27FC236}">
                <a16:creationId xmlns:a16="http://schemas.microsoft.com/office/drawing/2014/main" id="{61FD5C8E-E33B-420C-BFA6-1F3D3CC101AE}"/>
              </a:ext>
            </a:extLst>
          </p:cNvPr>
          <p:cNvGrpSpPr/>
          <p:nvPr/>
        </p:nvGrpSpPr>
        <p:grpSpPr>
          <a:xfrm>
            <a:off x="5364160" y="4207716"/>
            <a:ext cx="3409055" cy="542658"/>
            <a:chOff x="503238" y="2669036"/>
            <a:chExt cx="3204300" cy="723544"/>
          </a:xfrm>
        </p:grpSpPr>
        <p:sp>
          <p:nvSpPr>
            <p:cNvPr id="122" name="Google Shape;2049;p154">
              <a:extLst>
                <a:ext uri="{FF2B5EF4-FFF2-40B4-BE49-F238E27FC236}">
                  <a16:creationId xmlns:a16="http://schemas.microsoft.com/office/drawing/2014/main" id="{A1051800-EAD4-4EB4-85E9-05C2F6A539EC}"/>
                </a:ext>
              </a:extLst>
            </p:cNvPr>
            <p:cNvSpPr/>
            <p:nvPr/>
          </p:nvSpPr>
          <p:spPr>
            <a:xfrm>
              <a:off x="503238" y="3053880"/>
              <a:ext cx="3204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訓練思考與互動表達訓練</a:t>
              </a:r>
              <a:endParaRPr sz="1050">
                <a:solidFill>
                  <a:schemeClr val="tx1">
                    <a:lumMod val="75000"/>
                    <a:lumOff val="2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23" name="Google Shape;2050;p154">
              <a:extLst>
                <a:ext uri="{FF2B5EF4-FFF2-40B4-BE49-F238E27FC236}">
                  <a16:creationId xmlns:a16="http://schemas.microsoft.com/office/drawing/2014/main" id="{6E94FD73-CF8D-4B72-A274-FBB5E03B9A4C}"/>
                </a:ext>
              </a:extLst>
            </p:cNvPr>
            <p:cNvSpPr/>
            <p:nvPr/>
          </p:nvSpPr>
          <p:spPr>
            <a:xfrm>
              <a:off x="503238" y="2669036"/>
              <a:ext cx="14391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圖卡、益智學具</a:t>
              </a:r>
              <a:endParaRPr sz="15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126" name="Google Shape;2053;p154">
            <a:extLst>
              <a:ext uri="{FF2B5EF4-FFF2-40B4-BE49-F238E27FC236}">
                <a16:creationId xmlns:a16="http://schemas.microsoft.com/office/drawing/2014/main" id="{62644848-55AB-487C-8751-0CA133AD070E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1363" y="3110446"/>
            <a:ext cx="1531059" cy="18189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7" name="Google Shape;2054;p154">
            <a:extLst>
              <a:ext uri="{FF2B5EF4-FFF2-40B4-BE49-F238E27FC236}">
                <a16:creationId xmlns:a16="http://schemas.microsoft.com/office/drawing/2014/main" id="{3BAC3A35-DBB8-431A-802C-91B7639FEC55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189" y="3568530"/>
            <a:ext cx="529688" cy="52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2055;p154">
            <a:extLst>
              <a:ext uri="{FF2B5EF4-FFF2-40B4-BE49-F238E27FC236}">
                <a16:creationId xmlns:a16="http://schemas.microsoft.com/office/drawing/2014/main" id="{0FE4047D-AE19-419E-959D-7FDB20A24B59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165" y="1843663"/>
            <a:ext cx="481409" cy="48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2056;p154">
            <a:extLst>
              <a:ext uri="{FF2B5EF4-FFF2-40B4-BE49-F238E27FC236}">
                <a16:creationId xmlns:a16="http://schemas.microsoft.com/office/drawing/2014/main" id="{97CB0E5D-524C-4112-9DBD-56B9D9FBEEE0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15" y="2384304"/>
            <a:ext cx="537709" cy="53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2057;p154">
            <a:extLst>
              <a:ext uri="{FF2B5EF4-FFF2-40B4-BE49-F238E27FC236}">
                <a16:creationId xmlns:a16="http://schemas.microsoft.com/office/drawing/2014/main" id="{B852C85F-9E32-4B4F-9AE7-BE773496887A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2970" y="2955118"/>
            <a:ext cx="475799" cy="47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2058;p154">
            <a:extLst>
              <a:ext uri="{FF2B5EF4-FFF2-40B4-BE49-F238E27FC236}">
                <a16:creationId xmlns:a16="http://schemas.microsoft.com/office/drawing/2014/main" id="{3A94E73F-7D86-4541-B3DB-B8C7CE186339}"/>
              </a:ext>
            </a:extLst>
          </p:cNvPr>
          <p:cNvSpPr/>
          <p:nvPr/>
        </p:nvSpPr>
        <p:spPr>
          <a:xfrm>
            <a:off x="4231618" y="1828601"/>
            <a:ext cx="379200" cy="3981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Microsoft Yahei"/>
            </a:endParaRPr>
          </a:p>
        </p:txBody>
      </p:sp>
      <p:sp>
        <p:nvSpPr>
          <p:cNvPr id="136" name="Google Shape;2058;p154">
            <a:extLst>
              <a:ext uri="{FF2B5EF4-FFF2-40B4-BE49-F238E27FC236}">
                <a16:creationId xmlns:a16="http://schemas.microsoft.com/office/drawing/2014/main" id="{7E1944E8-95A3-4A16-B36C-63A854F1A2DA}"/>
              </a:ext>
            </a:extLst>
          </p:cNvPr>
          <p:cNvSpPr/>
          <p:nvPr/>
        </p:nvSpPr>
        <p:spPr>
          <a:xfrm>
            <a:off x="4231618" y="2646031"/>
            <a:ext cx="379200" cy="3981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Microsoft Yahei"/>
            </a:endParaRPr>
          </a:p>
        </p:txBody>
      </p:sp>
      <p:sp>
        <p:nvSpPr>
          <p:cNvPr id="137" name="Google Shape;2058;p154">
            <a:extLst>
              <a:ext uri="{FF2B5EF4-FFF2-40B4-BE49-F238E27FC236}">
                <a16:creationId xmlns:a16="http://schemas.microsoft.com/office/drawing/2014/main" id="{3327EED8-27A9-4A8E-B169-6F2F4D5F7B72}"/>
              </a:ext>
            </a:extLst>
          </p:cNvPr>
          <p:cNvSpPr/>
          <p:nvPr/>
        </p:nvSpPr>
        <p:spPr>
          <a:xfrm>
            <a:off x="4231618" y="3463461"/>
            <a:ext cx="379200" cy="3981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Microsoft Yahei"/>
            </a:endParaRPr>
          </a:p>
        </p:txBody>
      </p:sp>
      <p:sp>
        <p:nvSpPr>
          <p:cNvPr id="138" name="Google Shape;2058;p154">
            <a:extLst>
              <a:ext uri="{FF2B5EF4-FFF2-40B4-BE49-F238E27FC236}">
                <a16:creationId xmlns:a16="http://schemas.microsoft.com/office/drawing/2014/main" id="{97A84F5B-37F3-4ADE-8DB8-1E8ED2CDE936}"/>
              </a:ext>
            </a:extLst>
          </p:cNvPr>
          <p:cNvSpPr/>
          <p:nvPr/>
        </p:nvSpPr>
        <p:spPr>
          <a:xfrm>
            <a:off x="4231618" y="4280891"/>
            <a:ext cx="379200" cy="3981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Microsoft Yahei"/>
            </a:endParaRPr>
          </a:p>
        </p:txBody>
      </p:sp>
      <p:sp>
        <p:nvSpPr>
          <p:cNvPr id="149" name="Google Shape;2020;p154">
            <a:extLst>
              <a:ext uri="{FF2B5EF4-FFF2-40B4-BE49-F238E27FC236}">
                <a16:creationId xmlns:a16="http://schemas.microsoft.com/office/drawing/2014/main" id="{5506C908-B1AD-4180-8477-A2DF95883687}"/>
              </a:ext>
            </a:extLst>
          </p:cNvPr>
          <p:cNvSpPr txBox="1"/>
          <p:nvPr/>
        </p:nvSpPr>
        <p:spPr>
          <a:xfrm>
            <a:off x="-22249" y="1479266"/>
            <a:ext cx="1276282" cy="345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01</a:t>
            </a:r>
          </a:p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rgbClr val="FFFFFF"/>
                </a:solidFill>
                <a:latin typeface="Microsoft Yahei"/>
                <a:ea typeface="Microsoft Yahei"/>
                <a:sym typeface="Microsoft Yahei"/>
              </a:rPr>
              <a:t>02</a:t>
            </a:r>
          </a:p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rgbClr val="FFFFFF"/>
                </a:solidFill>
                <a:latin typeface="Microsoft Yahei"/>
                <a:ea typeface="Microsoft Yahei"/>
                <a:sym typeface="Microsoft Yahei"/>
              </a:rPr>
              <a:t>03</a:t>
            </a:r>
          </a:p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rgbClr val="FFFFFF"/>
                </a:solidFill>
                <a:latin typeface="Microsoft Yahei"/>
                <a:ea typeface="Microsoft Yahei"/>
                <a:sym typeface="Microsoft Yahei"/>
              </a:rPr>
              <a:t>04</a:t>
            </a:r>
          </a:p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rgbClr val="FFFFFF"/>
                </a:solidFill>
                <a:latin typeface="Microsoft Yahei"/>
                <a:ea typeface="Microsoft Yahei"/>
                <a:sym typeface="Microsoft Yahei"/>
              </a:rPr>
              <a:t>05</a:t>
            </a:r>
            <a:endParaRPr lang="zh-TW" altLang="en-US"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F2C48231-0BA3-4CFD-BF33-31067043323F}"/>
              </a:ext>
            </a:extLst>
          </p:cNvPr>
          <p:cNvSpPr/>
          <p:nvPr/>
        </p:nvSpPr>
        <p:spPr>
          <a:xfrm>
            <a:off x="501650" y="1135562"/>
            <a:ext cx="2584847" cy="1883450"/>
          </a:xfrm>
          <a:prstGeom prst="roundRect">
            <a:avLst>
              <a:gd name="adj" fmla="val 9417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02551D9-F9CD-4576-BFBF-F8AEDA5D5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zh-TW" altLang="en-US" sz="39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表達力居家智能輔導訓練 在綫支持計畫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</a:br>
            <a:r>
              <a:rPr lang="en-US" altLang="zh-TW" sz="31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(6</a:t>
            </a:r>
            <a:r>
              <a:rPr lang="zh-TW" altLang="en-US" sz="31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週 </a:t>
            </a:r>
            <a:r>
              <a:rPr lang="en-US" altLang="zh-TW" sz="31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/ 24</a:t>
            </a:r>
            <a:r>
              <a:rPr lang="zh-TW" altLang="en-US" sz="31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單元 </a:t>
            </a:r>
            <a:r>
              <a:rPr lang="en-US" altLang="zh-TW" sz="31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/ 10.5HRs)</a:t>
            </a:r>
            <a:endParaRPr lang="zh-TW" altLang="en-US" sz="3100">
              <a:latin typeface="Arial" panose="020B0604020202020204" pitchFamily="34" charset="0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9157F7F1-2612-4BB2-A419-C4F226E1E78A}"/>
              </a:ext>
            </a:extLst>
          </p:cNvPr>
          <p:cNvGrpSpPr/>
          <p:nvPr/>
        </p:nvGrpSpPr>
        <p:grpSpPr>
          <a:xfrm>
            <a:off x="5930503" y="1867600"/>
            <a:ext cx="2584847" cy="2675366"/>
            <a:chOff x="5228699" y="1473318"/>
            <a:chExt cx="2893579" cy="2994910"/>
          </a:xfrm>
        </p:grpSpPr>
        <p:pic>
          <p:nvPicPr>
            <p:cNvPr id="40" name="圖片 39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783011D9-EE27-4863-B084-E77D940A4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8699" y="1473318"/>
              <a:ext cx="2893579" cy="2994910"/>
            </a:xfrm>
            <a:prstGeom prst="rect">
              <a:avLst/>
            </a:prstGeom>
          </p:spPr>
        </p:pic>
        <p:pic>
          <p:nvPicPr>
            <p:cNvPr id="41" name="Google Shape;1762;p144">
              <a:extLst>
                <a:ext uri="{FF2B5EF4-FFF2-40B4-BE49-F238E27FC236}">
                  <a16:creationId xmlns:a16="http://schemas.microsoft.com/office/drawing/2014/main" id="{2E4A34F9-05B4-4E19-AAFA-09A3D1070B67}"/>
                </a:ext>
              </a:extLst>
            </p:cNvPr>
            <p:cNvPicPr preferRelativeResize="0"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03571" y="1621526"/>
              <a:ext cx="2348718" cy="1565812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42" name="Google Shape;2096;p155">
            <a:extLst>
              <a:ext uri="{FF2B5EF4-FFF2-40B4-BE49-F238E27FC236}">
                <a16:creationId xmlns:a16="http://schemas.microsoft.com/office/drawing/2014/main" id="{33CD3F65-58E8-40EB-A3B8-F551F58C4400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8281" y="3626464"/>
            <a:ext cx="1405718" cy="15366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70;p155">
            <a:extLst>
              <a:ext uri="{FF2B5EF4-FFF2-40B4-BE49-F238E27FC236}">
                <a16:creationId xmlns:a16="http://schemas.microsoft.com/office/drawing/2014/main" id="{FF8EF260-EADE-45FE-B2B5-42C1DE6ED1D4}"/>
              </a:ext>
            </a:extLst>
          </p:cNvPr>
          <p:cNvSpPr/>
          <p:nvPr/>
        </p:nvSpPr>
        <p:spPr>
          <a:xfrm>
            <a:off x="5875884" y="1147083"/>
            <a:ext cx="2872331" cy="71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" sz="24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教學 | 共學 | 自學</a:t>
            </a:r>
            <a:r>
              <a:rPr lang="en" sz="20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000" b="1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最佳居家訓練輔導解决方案</a:t>
            </a:r>
            <a:endParaRPr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" name="Google Shape;2082;p155">
            <a:extLst>
              <a:ext uri="{FF2B5EF4-FFF2-40B4-BE49-F238E27FC236}">
                <a16:creationId xmlns:a16="http://schemas.microsoft.com/office/drawing/2014/main" id="{CFDB3EE8-0511-4B66-8BBB-571BCCBE5588}"/>
              </a:ext>
            </a:extLst>
          </p:cNvPr>
          <p:cNvSpPr/>
          <p:nvPr/>
        </p:nvSpPr>
        <p:spPr>
          <a:xfrm>
            <a:off x="501650" y="1238069"/>
            <a:ext cx="255334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en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線上智能輔助訓練</a:t>
            </a:r>
            <a:endParaRPr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5" name="Google Shape;2083;p155">
            <a:extLst>
              <a:ext uri="{FF2B5EF4-FFF2-40B4-BE49-F238E27FC236}">
                <a16:creationId xmlns:a16="http://schemas.microsoft.com/office/drawing/2014/main" id="{AE1B84C8-DBBF-43BE-B0CF-D24C84902DA2}"/>
              </a:ext>
            </a:extLst>
          </p:cNvPr>
          <p:cNvSpPr/>
          <p:nvPr/>
        </p:nvSpPr>
        <p:spPr>
          <a:xfrm>
            <a:off x="498813" y="1640567"/>
            <a:ext cx="2584847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親子訓練 15mins*6單元=1.5HRs</a:t>
            </a:r>
            <a:endParaRPr sz="110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（需搭配AR智能學習盒1主題）</a:t>
            </a:r>
            <a:endParaRPr sz="11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DC869E8-5C6D-4DE5-929E-3C62C328E2D6}"/>
              </a:ext>
            </a:extLst>
          </p:cNvPr>
          <p:cNvCxnSpPr>
            <a:cxnSpLocks/>
          </p:cNvCxnSpPr>
          <p:nvPr/>
        </p:nvCxnSpPr>
        <p:spPr>
          <a:xfrm>
            <a:off x="609600" y="1644603"/>
            <a:ext cx="23652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Google Shape;2093;p155">
            <a:extLst>
              <a:ext uri="{FF2B5EF4-FFF2-40B4-BE49-F238E27FC236}">
                <a16:creationId xmlns:a16="http://schemas.microsoft.com/office/drawing/2014/main" id="{E51ECA82-C70C-4419-A8E8-1AAAC753120B}"/>
              </a:ext>
            </a:extLst>
          </p:cNvPr>
          <p:cNvSpPr/>
          <p:nvPr/>
        </p:nvSpPr>
        <p:spPr>
          <a:xfrm>
            <a:off x="669332" y="2187040"/>
            <a:ext cx="18660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80975" marR="0" lvl="0" indent="-1809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</a:pPr>
            <a:r>
              <a:rPr lang="en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展示操作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marR="0" lvl="0" indent="-1809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</a:pPr>
            <a:r>
              <a:rPr lang="en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游戲互動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15F9F136-92C1-42EB-B016-EB15DF421E57}"/>
              </a:ext>
            </a:extLst>
          </p:cNvPr>
          <p:cNvSpPr/>
          <p:nvPr/>
        </p:nvSpPr>
        <p:spPr>
          <a:xfrm>
            <a:off x="501650" y="3111053"/>
            <a:ext cx="2584847" cy="1883450"/>
          </a:xfrm>
          <a:prstGeom prst="roundRect">
            <a:avLst>
              <a:gd name="adj" fmla="val 9417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Google Shape;2082;p155">
            <a:extLst>
              <a:ext uri="{FF2B5EF4-FFF2-40B4-BE49-F238E27FC236}">
                <a16:creationId xmlns:a16="http://schemas.microsoft.com/office/drawing/2014/main" id="{463AE0D9-84B5-464C-8CAB-07E4EC886140}"/>
              </a:ext>
            </a:extLst>
          </p:cNvPr>
          <p:cNvSpPr/>
          <p:nvPr/>
        </p:nvSpPr>
        <p:spPr>
          <a:xfrm>
            <a:off x="501650" y="3213560"/>
            <a:ext cx="255334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在線互動答疑</a:t>
            </a:r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4D648B29-7E08-4B94-AA46-23635A85C81A}"/>
              </a:ext>
            </a:extLst>
          </p:cNvPr>
          <p:cNvCxnSpPr>
            <a:cxnSpLocks/>
          </p:cNvCxnSpPr>
          <p:nvPr/>
        </p:nvCxnSpPr>
        <p:spPr>
          <a:xfrm>
            <a:off x="609600" y="3620094"/>
            <a:ext cx="23652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Google Shape;2093;p155">
            <a:extLst>
              <a:ext uri="{FF2B5EF4-FFF2-40B4-BE49-F238E27FC236}">
                <a16:creationId xmlns:a16="http://schemas.microsoft.com/office/drawing/2014/main" id="{AF4FF372-DA16-449E-9A4F-BEB0F409858F}"/>
              </a:ext>
            </a:extLst>
          </p:cNvPr>
          <p:cNvSpPr/>
          <p:nvPr/>
        </p:nvSpPr>
        <p:spPr>
          <a:xfrm>
            <a:off x="669332" y="3712785"/>
            <a:ext cx="1866000" cy="115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80975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群組管理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問題答疑</a:t>
            </a:r>
            <a:endParaRPr lang="en-US" altLang="zh-TW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  <a:p>
            <a:pPr marL="180975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作業提醒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Google Shape;2093;p155">
            <a:extLst>
              <a:ext uri="{FF2B5EF4-FFF2-40B4-BE49-F238E27FC236}">
                <a16:creationId xmlns:a16="http://schemas.microsoft.com/office/drawing/2014/main" id="{1CD3B20B-1085-45E1-AF6F-7F9A4201221A}"/>
              </a:ext>
            </a:extLst>
          </p:cNvPr>
          <p:cNvSpPr/>
          <p:nvPr/>
        </p:nvSpPr>
        <p:spPr>
          <a:xfrm>
            <a:off x="1692429" y="3712785"/>
            <a:ext cx="1866000" cy="115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80975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問題解析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收集錄製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0F93ECE6-09A0-42C5-B66A-1A06199AC705}"/>
              </a:ext>
            </a:extLst>
          </p:cNvPr>
          <p:cNvSpPr/>
          <p:nvPr/>
        </p:nvSpPr>
        <p:spPr>
          <a:xfrm>
            <a:off x="3293874" y="1135562"/>
            <a:ext cx="2584847" cy="1883450"/>
          </a:xfrm>
          <a:prstGeom prst="roundRect">
            <a:avLst>
              <a:gd name="adj" fmla="val 9417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Google Shape;2082;p155">
            <a:extLst>
              <a:ext uri="{FF2B5EF4-FFF2-40B4-BE49-F238E27FC236}">
                <a16:creationId xmlns:a16="http://schemas.microsoft.com/office/drawing/2014/main" id="{89D3AC45-091B-4F62-81CE-9F13D1DA6CAF}"/>
              </a:ext>
            </a:extLst>
          </p:cNvPr>
          <p:cNvSpPr/>
          <p:nvPr/>
        </p:nvSpPr>
        <p:spPr>
          <a:xfrm>
            <a:off x="3293874" y="1238069"/>
            <a:ext cx="255334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線上教練執行訓練</a:t>
            </a:r>
          </a:p>
        </p:txBody>
      </p:sp>
      <p:sp>
        <p:nvSpPr>
          <p:cNvPr id="71" name="Google Shape;2083;p155">
            <a:extLst>
              <a:ext uri="{FF2B5EF4-FFF2-40B4-BE49-F238E27FC236}">
                <a16:creationId xmlns:a16="http://schemas.microsoft.com/office/drawing/2014/main" id="{00A63331-AFDB-4D47-84C6-41FCC2F2A431}"/>
              </a:ext>
            </a:extLst>
          </p:cNvPr>
          <p:cNvSpPr/>
          <p:nvPr/>
        </p:nvSpPr>
        <p:spPr>
          <a:xfrm>
            <a:off x="3291037" y="1640567"/>
            <a:ext cx="2584847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lnSpc>
                <a:spcPct val="145454"/>
              </a:lnSpc>
              <a:buClr>
                <a:srgbClr val="FFFFFF"/>
              </a:buClr>
              <a:buSzPts val="1100"/>
            </a:pPr>
            <a:r>
              <a:rPr lang="zh-TW" altLang="en-US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親子訓練 </a:t>
            </a:r>
            <a:r>
              <a:rPr lang="en-US" altLang="zh-TW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15mins*6</a:t>
            </a:r>
            <a:r>
              <a:rPr lang="zh-TW" altLang="en-US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單元</a:t>
            </a:r>
            <a:r>
              <a:rPr lang="en-US" altLang="zh-TW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=1.5HRs</a:t>
            </a:r>
            <a:endParaRPr lang="zh-TW" altLang="en-US" sz="11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45454"/>
              </a:lnSpc>
              <a:buClr>
                <a:srgbClr val="FFFFFF"/>
              </a:buClr>
              <a:buSzPts val="1100"/>
            </a:pPr>
            <a:r>
              <a:rPr lang="zh-TW" altLang="en-US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家長訓練 </a:t>
            </a:r>
            <a:r>
              <a:rPr lang="en-US" altLang="zh-TW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30mins*6</a:t>
            </a:r>
            <a:r>
              <a:rPr lang="zh-TW" altLang="en-US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單元</a:t>
            </a:r>
            <a:r>
              <a:rPr lang="en-US" altLang="zh-TW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=3HRs</a:t>
            </a:r>
            <a:endParaRPr lang="zh-TW" altLang="en-US" sz="11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173F74A0-92CC-42FB-9B6E-2813508863C9}"/>
              </a:ext>
            </a:extLst>
          </p:cNvPr>
          <p:cNvCxnSpPr>
            <a:cxnSpLocks/>
          </p:cNvCxnSpPr>
          <p:nvPr/>
        </p:nvCxnSpPr>
        <p:spPr>
          <a:xfrm>
            <a:off x="3401824" y="1644603"/>
            <a:ext cx="23652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Google Shape;2093;p155">
            <a:extLst>
              <a:ext uri="{FF2B5EF4-FFF2-40B4-BE49-F238E27FC236}">
                <a16:creationId xmlns:a16="http://schemas.microsoft.com/office/drawing/2014/main" id="{C3E46CED-87FF-4AC0-B098-B51A0CA2BDC7}"/>
              </a:ext>
            </a:extLst>
          </p:cNvPr>
          <p:cNvSpPr/>
          <p:nvPr/>
        </p:nvSpPr>
        <p:spPr>
          <a:xfrm>
            <a:off x="3461556" y="2187040"/>
            <a:ext cx="18660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80975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執行帶領</a:t>
            </a:r>
          </a:p>
          <a:p>
            <a:pPr marL="180975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案例解析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77B14B1A-DBB1-4BEB-B6C2-247F416D4873}"/>
              </a:ext>
            </a:extLst>
          </p:cNvPr>
          <p:cNvSpPr/>
          <p:nvPr/>
        </p:nvSpPr>
        <p:spPr>
          <a:xfrm>
            <a:off x="3293874" y="3113181"/>
            <a:ext cx="2584847" cy="1883450"/>
          </a:xfrm>
          <a:prstGeom prst="roundRect">
            <a:avLst>
              <a:gd name="adj" fmla="val 9417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Google Shape;2082;p155">
            <a:extLst>
              <a:ext uri="{FF2B5EF4-FFF2-40B4-BE49-F238E27FC236}">
                <a16:creationId xmlns:a16="http://schemas.microsoft.com/office/drawing/2014/main" id="{62DF29B0-AEAC-49FF-9E4C-1CA32A96B2EF}"/>
              </a:ext>
            </a:extLst>
          </p:cNvPr>
          <p:cNvSpPr/>
          <p:nvPr/>
        </p:nvSpPr>
        <p:spPr>
          <a:xfrm>
            <a:off x="3293874" y="3215688"/>
            <a:ext cx="255334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>
              <a:buClr>
                <a:srgbClr val="262626"/>
              </a:buClr>
              <a:buSzPts val="1800"/>
              <a:buFont typeface="Arial"/>
              <a:buNone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線上教練直播輔導</a:t>
            </a:r>
          </a:p>
        </p:txBody>
      </p:sp>
      <p:sp>
        <p:nvSpPr>
          <p:cNvPr id="81" name="Google Shape;2083;p155">
            <a:extLst>
              <a:ext uri="{FF2B5EF4-FFF2-40B4-BE49-F238E27FC236}">
                <a16:creationId xmlns:a16="http://schemas.microsoft.com/office/drawing/2014/main" id="{3A8C5831-14EA-4CC4-ADFA-28D807AF80E8}"/>
              </a:ext>
            </a:extLst>
          </p:cNvPr>
          <p:cNvSpPr/>
          <p:nvPr/>
        </p:nvSpPr>
        <p:spPr>
          <a:xfrm>
            <a:off x="3291037" y="3618186"/>
            <a:ext cx="2584847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>
              <a:lnSpc>
                <a:spcPct val="145454"/>
              </a:lnSpc>
              <a:buClr>
                <a:srgbClr val="FFFFFF"/>
              </a:buClr>
              <a:buSzPts val="1100"/>
              <a:buFont typeface="Arial"/>
              <a:buNone/>
            </a:pPr>
            <a:r>
              <a:rPr lang="zh-TW" altLang="en-US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親子訓練 </a:t>
            </a:r>
            <a:r>
              <a:rPr lang="en-US" altLang="zh-TW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45mins*6</a:t>
            </a:r>
            <a:r>
              <a:rPr lang="zh-TW" altLang="en-US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單元</a:t>
            </a:r>
            <a:r>
              <a:rPr lang="en-US" altLang="zh-TW"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=4.5HRs</a:t>
            </a:r>
            <a:endParaRPr lang="zh-TW" altLang="en-US" sz="11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D66BAAFA-E0FE-4992-9C19-225484261CC3}"/>
              </a:ext>
            </a:extLst>
          </p:cNvPr>
          <p:cNvCxnSpPr>
            <a:cxnSpLocks/>
          </p:cNvCxnSpPr>
          <p:nvPr/>
        </p:nvCxnSpPr>
        <p:spPr>
          <a:xfrm>
            <a:off x="3401824" y="3622222"/>
            <a:ext cx="23652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Google Shape;2093;p155">
            <a:extLst>
              <a:ext uri="{FF2B5EF4-FFF2-40B4-BE49-F238E27FC236}">
                <a16:creationId xmlns:a16="http://schemas.microsoft.com/office/drawing/2014/main" id="{2CE3B61D-D672-431F-816B-9FEF752378A5}"/>
              </a:ext>
            </a:extLst>
          </p:cNvPr>
          <p:cNvSpPr/>
          <p:nvPr/>
        </p:nvSpPr>
        <p:spPr>
          <a:xfrm>
            <a:off x="3461556" y="3940572"/>
            <a:ext cx="18660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80975" lvl="0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建立關系</a:t>
            </a:r>
          </a:p>
          <a:p>
            <a:pPr marL="180975" lvl="0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任務驗收</a:t>
            </a:r>
          </a:p>
        </p:txBody>
      </p:sp>
      <p:sp>
        <p:nvSpPr>
          <p:cNvPr id="84" name="Google Shape;2093;p155">
            <a:extLst>
              <a:ext uri="{FF2B5EF4-FFF2-40B4-BE49-F238E27FC236}">
                <a16:creationId xmlns:a16="http://schemas.microsoft.com/office/drawing/2014/main" id="{B22A279C-6EEE-4B2D-8E6F-897FFE2CDFC3}"/>
              </a:ext>
            </a:extLst>
          </p:cNvPr>
          <p:cNvSpPr/>
          <p:nvPr/>
        </p:nvSpPr>
        <p:spPr>
          <a:xfrm>
            <a:off x="4540928" y="3940572"/>
            <a:ext cx="18660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80975" lvl="0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帶領互動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lvl="0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諮商輔導</a:t>
            </a:r>
          </a:p>
        </p:txBody>
      </p:sp>
      <p:sp>
        <p:nvSpPr>
          <p:cNvPr id="85" name="Google Shape;2093;p155">
            <a:extLst>
              <a:ext uri="{FF2B5EF4-FFF2-40B4-BE49-F238E27FC236}">
                <a16:creationId xmlns:a16="http://schemas.microsoft.com/office/drawing/2014/main" id="{45B181CC-F811-42AE-8515-7211AD6EDFE9}"/>
              </a:ext>
            </a:extLst>
          </p:cNvPr>
          <p:cNvSpPr/>
          <p:nvPr/>
        </p:nvSpPr>
        <p:spPr>
          <a:xfrm>
            <a:off x="4603492" y="2187040"/>
            <a:ext cx="18660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80975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方法技巧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Char char="•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課程主體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Google Shape;2093;p155">
            <a:extLst>
              <a:ext uri="{FF2B5EF4-FFF2-40B4-BE49-F238E27FC236}">
                <a16:creationId xmlns:a16="http://schemas.microsoft.com/office/drawing/2014/main" id="{BB01A025-3C0B-4E01-BE6C-F9ED09AE9C33}"/>
              </a:ext>
            </a:extLst>
          </p:cNvPr>
          <p:cNvSpPr/>
          <p:nvPr/>
        </p:nvSpPr>
        <p:spPr>
          <a:xfrm>
            <a:off x="1732225" y="2187040"/>
            <a:ext cx="18660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80975" marR="0" lvl="0" indent="-1809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</a:pPr>
            <a:r>
              <a:rPr lang="en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沉浸體驗</a:t>
            </a:r>
            <a:endParaRPr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5E46045-43B3-41DB-B713-4342A7AD242F}"/>
              </a:ext>
            </a:extLst>
          </p:cNvPr>
          <p:cNvSpPr/>
          <p:nvPr/>
        </p:nvSpPr>
        <p:spPr>
          <a:xfrm>
            <a:off x="0" y="10461"/>
            <a:ext cx="4571875" cy="51434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E97D351-09AA-43BD-BFF6-268A723A5BCA}"/>
              </a:ext>
            </a:extLst>
          </p:cNvPr>
          <p:cNvSpPr/>
          <p:nvPr/>
        </p:nvSpPr>
        <p:spPr>
          <a:xfrm>
            <a:off x="4572062" y="10461"/>
            <a:ext cx="4571875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D27DBBC9-2205-473E-88D8-FF5D2AAA9350}"/>
              </a:ext>
            </a:extLst>
          </p:cNvPr>
          <p:cNvSpPr/>
          <p:nvPr/>
        </p:nvSpPr>
        <p:spPr>
          <a:xfrm>
            <a:off x="-187" y="-1175279"/>
            <a:ext cx="9144187" cy="2313814"/>
          </a:xfrm>
          <a:prstGeom prst="ellipse">
            <a:avLst/>
          </a:prstGeom>
          <a:solidFill>
            <a:srgbClr val="F9D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6FAFB1A-8A81-46E2-B7B8-168F5F74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298474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6 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週在線輔導計畫</a:t>
            </a:r>
          </a:p>
        </p:txBody>
      </p:sp>
      <p:sp>
        <p:nvSpPr>
          <p:cNvPr id="41" name="Google Shape;2110;p156">
            <a:extLst>
              <a:ext uri="{FF2B5EF4-FFF2-40B4-BE49-F238E27FC236}">
                <a16:creationId xmlns:a16="http://schemas.microsoft.com/office/drawing/2014/main" id="{1FCEA025-0531-4E8B-A52B-E077EC46806A}"/>
              </a:ext>
            </a:extLst>
          </p:cNvPr>
          <p:cNvSpPr/>
          <p:nvPr/>
        </p:nvSpPr>
        <p:spPr>
          <a:xfrm rot="5400000">
            <a:off x="4554475" y="2804091"/>
            <a:ext cx="266700" cy="231900"/>
          </a:xfrm>
          <a:prstGeom prst="triangle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aphicFrame>
        <p:nvGraphicFramePr>
          <p:cNvPr id="42" name="Google Shape;2113;p156">
            <a:extLst>
              <a:ext uri="{FF2B5EF4-FFF2-40B4-BE49-F238E27FC236}">
                <a16:creationId xmlns:a16="http://schemas.microsoft.com/office/drawing/2014/main" id="{D08110EB-C55E-4E6B-B645-597732344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3301713"/>
              </p:ext>
            </p:extLst>
          </p:nvPr>
        </p:nvGraphicFramePr>
        <p:xfrm>
          <a:off x="-1" y="1355719"/>
          <a:ext cx="4464850" cy="3611960"/>
        </p:xfrm>
        <a:graphic>
          <a:graphicData uri="http://schemas.openxmlformats.org/drawingml/2006/table">
            <a:tbl>
              <a:tblPr firstRow="1" bandRow="1">
                <a:noFill/>
                <a:tableStyleId>{1E66A3AE-7572-4FBD-B13F-D8B64788AD98}</a:tableStyleId>
              </a:tblPr>
              <a:tblGrid>
                <a:gridCol w="53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u="none" strike="noStrike" cap="none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u="none" strike="noStrike" cap="none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【家長成長】</a:t>
                      </a:r>
                      <a:endParaRPr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BBDDB"/>
                        </a:buClr>
                        <a:buSzPts val="1000"/>
                        <a:buFont typeface="Microsoft Yahei"/>
                        <a:buNone/>
                      </a:pPr>
                      <a:r>
                        <a:rPr lang="en" sz="1000" b="0" u="none" strike="noStrike" cap="none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Yahei"/>
                        </a:rPr>
                        <a:t>6單元/3HRs</a:t>
                      </a:r>
                      <a:endParaRPr sz="1000" b="0" u="none" strike="noStrike" cap="none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Yahei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icrosoft Yahei"/>
                        <a:buNone/>
                      </a:pPr>
                      <a:endParaRPr sz="900" b="0" u="none" strike="noStrike" cap="none">
                        <a:solidFill>
                          <a:srgbClr val="7F7F7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u="none" strike="noStrike" cap="none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【親子輔導】</a:t>
                      </a:r>
                      <a:endParaRPr>
                        <a:solidFill>
                          <a:srgbClr val="FF006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u="none" strike="noStrike" cap="none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12單元/3HRs</a:t>
                      </a:r>
                      <a:endParaRPr sz="1000" b="0" u="none" strike="noStrike" cap="none">
                        <a:solidFill>
                          <a:srgbClr val="FF006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週次</a:t>
                      </a:r>
                      <a:endPara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300"/>
                        <a:buFont typeface="Microsoft Yahei"/>
                        <a:buNone/>
                      </a:pPr>
                      <a:r>
                        <a:rPr lang="en" sz="1300" b="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效能訓練</a:t>
                      </a:r>
                      <a:endParaRPr sz="1300" b="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1000"/>
                        <a:buFont typeface="Microsoft Yahei"/>
                        <a:buNone/>
                      </a:pPr>
                      <a:r>
                        <a:rPr lang="en" sz="1000" b="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6單元/1.5HRs </a:t>
                      </a:r>
                      <a:endPara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icrosoft Yahei"/>
                        <a:buNone/>
                      </a:pPr>
                      <a:endParaRPr sz="900" b="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執行技巧訓練</a:t>
                      </a:r>
                      <a:endParaRPr sz="1300" b="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1000"/>
                        <a:buFont typeface="Microsoft Yahei"/>
                        <a:buNone/>
                      </a:pPr>
                      <a:r>
                        <a:rPr lang="en" sz="1000" b="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6單元/1.5HRs </a:t>
                      </a:r>
                      <a:endPara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300"/>
                        <a:buFont typeface="Microsoft Yahei"/>
                        <a:buNone/>
                      </a:pPr>
                      <a:r>
                        <a:rPr lang="en" sz="1300" b="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智能輔導訓練</a:t>
                      </a:r>
                      <a:endParaRPr sz="1300" b="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1000"/>
                        <a:buFont typeface="Microsoft Yahei"/>
                        <a:buNone/>
                      </a:pPr>
                      <a:r>
                        <a:rPr lang="en" sz="1000" b="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6單元/1.5HRs </a:t>
                      </a:r>
                      <a:endPara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W1</a:t>
                      </a:r>
                      <a:endParaRPr sz="14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30mins*1單元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表達力訓練方法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6000" marR="36000" marT="45725" marB="45725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積極傾聽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故事聆聽與答題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W2</a:t>
                      </a:r>
                      <a:endParaRPr sz="14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30mins*1單元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表達力繪本教學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6000" marR="36000" marT="45725" marB="45725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口語表達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繪本悅讀</a:t>
                      </a:r>
                      <a:endParaRPr sz="1200" u="none" strike="noStrike" cap="none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W3</a:t>
                      </a:r>
                      <a:endParaRPr sz="14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30mins*1單元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兒童情緒與處理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6000" marR="36000" marT="45725" marB="45725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情緒溝通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角色圖卡認知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W4</a:t>
                      </a:r>
                      <a:endParaRPr sz="14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30mins*1單元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父母教養概念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6000" marR="36000" marT="45725" marB="45725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接收式語言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關鍵字詞複讀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W5</a:t>
                      </a:r>
                      <a:endParaRPr sz="14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30mins*1單元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9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表面含意v.s隱藏含意</a:t>
                      </a:r>
                      <a:endParaRPr sz="1200" u="none" strike="noStrike" cap="none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36000" marR="36000" marT="45725" marB="45725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表達式語言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圖卡延伸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W6</a:t>
                      </a:r>
                      <a:endParaRPr sz="14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BFBF"/>
                        </a:buClr>
                        <a:buSzPts val="1200"/>
                        <a:buFont typeface="Microsoft JhengHei"/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30mins*1單元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表達行爲觀察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36000" marR="36000" marT="45725" marB="45725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自信創造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15mins*1單元</a:t>
                      </a:r>
                      <a:br>
                        <a:rPr lang="en" sz="1200" u="none" strike="noStrike" cap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</a:br>
                      <a:r>
                        <a:rPr lang="en" sz="1200" u="none" strike="noStrike" cap="none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自創自錄</a:t>
                      </a:r>
                      <a:endParaRPr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3" name="Google Shape;2114;p156">
            <a:extLst>
              <a:ext uri="{FF2B5EF4-FFF2-40B4-BE49-F238E27FC236}">
                <a16:creationId xmlns:a16="http://schemas.microsoft.com/office/drawing/2014/main" id="{1ABCF254-79BD-4EFD-B98B-302FE642F6A7}"/>
              </a:ext>
            </a:extLst>
          </p:cNvPr>
          <p:cNvSpPr/>
          <p:nvPr/>
        </p:nvSpPr>
        <p:spPr>
          <a:xfrm rot="-5400000" flipH="1">
            <a:off x="4322075" y="1879329"/>
            <a:ext cx="268200" cy="2319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4" name="Google Shape;2115;p156">
            <a:extLst>
              <a:ext uri="{FF2B5EF4-FFF2-40B4-BE49-F238E27FC236}">
                <a16:creationId xmlns:a16="http://schemas.microsoft.com/office/drawing/2014/main" id="{82C5B4D5-2D32-49E2-9AEF-9342509E1A48}"/>
              </a:ext>
            </a:extLst>
          </p:cNvPr>
          <p:cNvSpPr/>
          <p:nvPr/>
        </p:nvSpPr>
        <p:spPr>
          <a:xfrm rot="-5400000" flipH="1">
            <a:off x="4322075" y="3233908"/>
            <a:ext cx="268200" cy="2319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aphicFrame>
        <p:nvGraphicFramePr>
          <p:cNvPr id="45" name="Google Shape;2122;p156">
            <a:extLst>
              <a:ext uri="{FF2B5EF4-FFF2-40B4-BE49-F238E27FC236}">
                <a16:creationId xmlns:a16="http://schemas.microsoft.com/office/drawing/2014/main" id="{6D373CD3-E495-4E2B-950E-E76B7EB177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499222"/>
              </p:ext>
            </p:extLst>
          </p:nvPr>
        </p:nvGraphicFramePr>
        <p:xfrm>
          <a:off x="4571875" y="1342945"/>
          <a:ext cx="4572125" cy="3652550"/>
        </p:xfrm>
        <a:graphic>
          <a:graphicData uri="http://schemas.openxmlformats.org/drawingml/2006/table">
            <a:tbl>
              <a:tblPr firstRow="1" bandRow="1">
                <a:noFill/>
                <a:tableStyleId>{1E66A3AE-7572-4FBD-B13F-D8B64788AD98}</a:tableStyleId>
              </a:tblPr>
              <a:tblGrid>
                <a:gridCol w="794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200"/>
                        <a:buFont typeface="Microsoft Yahei"/>
                        <a:buNone/>
                      </a:pPr>
                      <a:r>
                        <a:rPr lang="en" sz="1200" b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週次</a:t>
                      </a:r>
                      <a:endPara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【1對1、3、5直播輔導訓練】</a:t>
                      </a:r>
                      <a:endPara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6單元/4.5HRs</a:t>
                      </a:r>
                      <a:endParaRPr sz="1000" b="0" u="none" strike="noStrike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W1</a:t>
                      </a:r>
                      <a:endParaRPr sz="1400" u="none" strike="noStrike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45mins*1單元</a:t>
                      </a:r>
                      <a:endPara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W2</a:t>
                      </a:r>
                      <a:endParaRPr sz="1400" u="none" strike="noStrike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45mins*1單元</a:t>
                      </a:r>
                      <a:endPara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W3</a:t>
                      </a:r>
                      <a:endParaRPr sz="1400" u="none" strike="noStrike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45mins*1單元</a:t>
                      </a:r>
                      <a:endPara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W4</a:t>
                      </a:r>
                      <a:endParaRPr sz="1400" u="none" strike="noStrike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45mins*1單元</a:t>
                      </a:r>
                      <a:endPara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W5</a:t>
                      </a:r>
                      <a:endParaRPr sz="1400" u="none" strike="noStrike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45mins*1單元</a:t>
                      </a:r>
                      <a:endPara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W6</a:t>
                      </a:r>
                      <a:endParaRPr sz="1400" u="none" strike="noStrike" cap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45mins*1單元</a:t>
                      </a:r>
                      <a:endPara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7" name="Google Shape;2106;p156">
            <a:extLst>
              <a:ext uri="{FF2B5EF4-FFF2-40B4-BE49-F238E27FC236}">
                <a16:creationId xmlns:a16="http://schemas.microsoft.com/office/drawing/2014/main" id="{DB1DBEF3-15A2-409C-A966-FC2C9793DB1D}"/>
              </a:ext>
            </a:extLst>
          </p:cNvPr>
          <p:cNvSpPr/>
          <p:nvPr/>
        </p:nvSpPr>
        <p:spPr>
          <a:xfrm>
            <a:off x="571500" y="894019"/>
            <a:ext cx="149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8607"/>
              </a:buClr>
              <a:buSzPts val="2400"/>
              <a:buFont typeface="Arial"/>
              <a:buNone/>
            </a:pPr>
            <a:r>
              <a:rPr lang="en" sz="2400">
                <a:solidFill>
                  <a:srgbClr val="FF860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播 </a:t>
            </a:r>
            <a:r>
              <a:rPr lang="en" sz="1200">
                <a:solidFill>
                  <a:srgbClr val="FF860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18單元/6HRs</a:t>
            </a:r>
            <a:endParaRPr sz="1200">
              <a:solidFill>
                <a:srgbClr val="FF860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" name="Google Shape;2107;p156">
            <a:extLst>
              <a:ext uri="{FF2B5EF4-FFF2-40B4-BE49-F238E27FC236}">
                <a16:creationId xmlns:a16="http://schemas.microsoft.com/office/drawing/2014/main" id="{E119A370-B1B9-4B37-B508-FB2B3B13FEB2}"/>
              </a:ext>
            </a:extLst>
          </p:cNvPr>
          <p:cNvSpPr/>
          <p:nvPr/>
        </p:nvSpPr>
        <p:spPr>
          <a:xfrm rot="5400000">
            <a:off x="-39700" y="750810"/>
            <a:ext cx="581100" cy="501600"/>
          </a:xfrm>
          <a:prstGeom prst="triangle">
            <a:avLst>
              <a:gd name="adj" fmla="val 50000"/>
            </a:avLst>
          </a:prstGeom>
          <a:solidFill>
            <a:srgbClr val="FF860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9" name="Google Shape;2116;p156">
            <a:extLst>
              <a:ext uri="{FF2B5EF4-FFF2-40B4-BE49-F238E27FC236}">
                <a16:creationId xmlns:a16="http://schemas.microsoft.com/office/drawing/2014/main" id="{8D7490A3-7266-4BDF-8219-BBE84612588A}"/>
              </a:ext>
            </a:extLst>
          </p:cNvPr>
          <p:cNvGrpSpPr/>
          <p:nvPr/>
        </p:nvGrpSpPr>
        <p:grpSpPr>
          <a:xfrm>
            <a:off x="22210" y="699389"/>
            <a:ext cx="646329" cy="646429"/>
            <a:chOff x="-9631" y="-28958"/>
            <a:chExt cx="646200" cy="647400"/>
          </a:xfrm>
        </p:grpSpPr>
        <p:sp>
          <p:nvSpPr>
            <p:cNvPr id="50" name="Google Shape;2117;p156">
              <a:extLst>
                <a:ext uri="{FF2B5EF4-FFF2-40B4-BE49-F238E27FC236}">
                  <a16:creationId xmlns:a16="http://schemas.microsoft.com/office/drawing/2014/main" id="{4DE89693-C88B-4F0C-A42D-D4EBB691D327}"/>
                </a:ext>
              </a:extLst>
            </p:cNvPr>
            <p:cNvSpPr/>
            <p:nvPr/>
          </p:nvSpPr>
          <p:spPr>
            <a:xfrm>
              <a:off x="5023" y="0"/>
              <a:ext cx="597900" cy="597900"/>
            </a:xfrm>
            <a:prstGeom prst="ellipse">
              <a:avLst/>
            </a:prstGeom>
            <a:solidFill>
              <a:srgbClr val="282828"/>
            </a:solidFill>
            <a:ln w="38100" cap="flat" cmpd="sng">
              <a:solidFill>
                <a:srgbClr val="FF860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1" name="Google Shape;2118;p156">
              <a:extLst>
                <a:ext uri="{FF2B5EF4-FFF2-40B4-BE49-F238E27FC236}">
                  <a16:creationId xmlns:a16="http://schemas.microsoft.com/office/drawing/2014/main" id="{34E6E553-CA13-4416-AB48-0FC0912CA54C}"/>
                </a:ext>
              </a:extLst>
            </p:cNvPr>
            <p:cNvSpPr/>
            <p:nvPr/>
          </p:nvSpPr>
          <p:spPr>
            <a:xfrm>
              <a:off x="-9631" y="-28958"/>
              <a:ext cx="646200" cy="6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8607"/>
                </a:buClr>
                <a:buSzPts val="3600"/>
                <a:buFont typeface="Arial"/>
                <a:buNone/>
              </a:pPr>
              <a:r>
                <a:rPr lang="en" sz="3600">
                  <a:solidFill>
                    <a:srgbClr val="FF860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錄</a:t>
              </a:r>
              <a:endParaRPr sz="3600">
                <a:solidFill>
                  <a:srgbClr val="FF860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52" name="Google Shape;2111;p156">
            <a:extLst>
              <a:ext uri="{FF2B5EF4-FFF2-40B4-BE49-F238E27FC236}">
                <a16:creationId xmlns:a16="http://schemas.microsoft.com/office/drawing/2014/main" id="{7F92CA38-83DC-4668-BA1C-E537234123D8}"/>
              </a:ext>
            </a:extLst>
          </p:cNvPr>
          <p:cNvSpPr/>
          <p:nvPr/>
        </p:nvSpPr>
        <p:spPr>
          <a:xfrm rot="-5400000">
            <a:off x="8602601" y="736663"/>
            <a:ext cx="581100" cy="501600"/>
          </a:xfrm>
          <a:prstGeom prst="triangle">
            <a:avLst>
              <a:gd name="adj" fmla="val 50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3" name="Google Shape;2112;p156">
            <a:extLst>
              <a:ext uri="{FF2B5EF4-FFF2-40B4-BE49-F238E27FC236}">
                <a16:creationId xmlns:a16="http://schemas.microsoft.com/office/drawing/2014/main" id="{D5290949-75A8-4C78-9652-CA749C2A71D7}"/>
              </a:ext>
            </a:extLst>
          </p:cNvPr>
          <p:cNvSpPr/>
          <p:nvPr/>
        </p:nvSpPr>
        <p:spPr>
          <a:xfrm>
            <a:off x="7004422" y="862989"/>
            <a:ext cx="145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6單元/4.5HRs</a:t>
            </a:r>
            <a:r>
              <a:rPr lang="en" sz="240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播</a:t>
            </a:r>
            <a:endParaRPr sz="240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4" name="Google Shape;2119;p156">
            <a:extLst>
              <a:ext uri="{FF2B5EF4-FFF2-40B4-BE49-F238E27FC236}">
                <a16:creationId xmlns:a16="http://schemas.microsoft.com/office/drawing/2014/main" id="{E5A06E8F-C216-4042-B380-36479BB37273}"/>
              </a:ext>
            </a:extLst>
          </p:cNvPr>
          <p:cNvGrpSpPr/>
          <p:nvPr/>
        </p:nvGrpSpPr>
        <p:grpSpPr>
          <a:xfrm>
            <a:off x="8380723" y="687978"/>
            <a:ext cx="646394" cy="646429"/>
            <a:chOff x="-19155" y="-14531"/>
            <a:chExt cx="646200" cy="647400"/>
          </a:xfrm>
        </p:grpSpPr>
        <p:sp>
          <p:nvSpPr>
            <p:cNvPr id="55" name="Google Shape;2120;p156">
              <a:extLst>
                <a:ext uri="{FF2B5EF4-FFF2-40B4-BE49-F238E27FC236}">
                  <a16:creationId xmlns:a16="http://schemas.microsoft.com/office/drawing/2014/main" id="{D4D082D9-FD6E-4CC2-9C93-B01EE2C87FC0}"/>
                </a:ext>
              </a:extLst>
            </p:cNvPr>
            <p:cNvSpPr/>
            <p:nvPr/>
          </p:nvSpPr>
          <p:spPr>
            <a:xfrm>
              <a:off x="5022" y="0"/>
              <a:ext cx="597900" cy="5979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rgbClr val="28282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6" name="Google Shape;2121;p156">
              <a:extLst>
                <a:ext uri="{FF2B5EF4-FFF2-40B4-BE49-F238E27FC236}">
                  <a16:creationId xmlns:a16="http://schemas.microsoft.com/office/drawing/2014/main" id="{0514197D-2695-479E-8917-2A11B10F6CC3}"/>
                </a:ext>
              </a:extLst>
            </p:cNvPr>
            <p:cNvSpPr/>
            <p:nvPr/>
          </p:nvSpPr>
          <p:spPr>
            <a:xfrm>
              <a:off x="-19155" y="-14531"/>
              <a:ext cx="646200" cy="6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3600"/>
                <a:buFont typeface="Arial"/>
                <a:buNone/>
              </a:pPr>
              <a:r>
                <a:rPr lang="en" sz="3600">
                  <a:solidFill>
                    <a:srgbClr val="262626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直</a:t>
              </a:r>
              <a:endParaRPr sz="3600">
                <a:solidFill>
                  <a:srgbClr val="262626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D4F825-6D13-43E8-8535-A5C4AFBC1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表達力居家智能輔導訓練 套裝內容</a:t>
            </a:r>
          </a:p>
        </p:txBody>
      </p:sp>
      <p:sp>
        <p:nvSpPr>
          <p:cNvPr id="51" name="Google Shape;1610;p140">
            <a:extLst>
              <a:ext uri="{FF2B5EF4-FFF2-40B4-BE49-F238E27FC236}">
                <a16:creationId xmlns:a16="http://schemas.microsoft.com/office/drawing/2014/main" id="{FEE833CA-0EBB-43EB-8FC9-5D2366FB2921}"/>
              </a:ext>
            </a:extLst>
          </p:cNvPr>
          <p:cNvSpPr/>
          <p:nvPr/>
        </p:nvSpPr>
        <p:spPr>
          <a:xfrm>
            <a:off x="459572" y="1722431"/>
            <a:ext cx="2583102" cy="2302783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6B4C134-B7A2-45B2-B4B9-D69462EB8689}"/>
              </a:ext>
            </a:extLst>
          </p:cNvPr>
          <p:cNvGrpSpPr/>
          <p:nvPr/>
        </p:nvGrpSpPr>
        <p:grpSpPr>
          <a:xfrm>
            <a:off x="459572" y="1171963"/>
            <a:ext cx="2583102" cy="634183"/>
            <a:chOff x="459571" y="1318731"/>
            <a:chExt cx="3616560" cy="634183"/>
          </a:xfrm>
        </p:grpSpPr>
        <p:sp>
          <p:nvSpPr>
            <p:cNvPr id="54" name="Google Shape;1615;p140">
              <a:extLst>
                <a:ext uri="{FF2B5EF4-FFF2-40B4-BE49-F238E27FC236}">
                  <a16:creationId xmlns:a16="http://schemas.microsoft.com/office/drawing/2014/main" id="{80E4A48A-3EE6-4D1C-AA02-018C1D0166CD}"/>
                </a:ext>
              </a:extLst>
            </p:cNvPr>
            <p:cNvSpPr/>
            <p:nvPr/>
          </p:nvSpPr>
          <p:spPr>
            <a:xfrm>
              <a:off x="459571" y="1318731"/>
              <a:ext cx="3616560" cy="4883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lnSpc>
                  <a:spcPct val="77777"/>
                </a:lnSpc>
                <a:buSzPts val="1800"/>
              </a:pPr>
              <a:r>
                <a:rPr lang="zh-TW" altLang="en-US" sz="2000" b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Yahei"/>
                </a:rPr>
                <a:t>線下學習套組</a:t>
              </a:r>
            </a:p>
          </p:txBody>
        </p:sp>
        <p:sp>
          <p:nvSpPr>
            <p:cNvPr id="55" name="等腰三角形 54">
              <a:extLst>
                <a:ext uri="{FF2B5EF4-FFF2-40B4-BE49-F238E27FC236}">
                  <a16:creationId xmlns:a16="http://schemas.microsoft.com/office/drawing/2014/main" id="{5E662052-40F6-4198-8518-1051A966C1CE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6" name="Google Shape;1610;p140">
            <a:extLst>
              <a:ext uri="{FF2B5EF4-FFF2-40B4-BE49-F238E27FC236}">
                <a16:creationId xmlns:a16="http://schemas.microsoft.com/office/drawing/2014/main" id="{E7F56E6A-6B37-4DD6-89B2-ADB1DEC247BE}"/>
              </a:ext>
            </a:extLst>
          </p:cNvPr>
          <p:cNvSpPr/>
          <p:nvPr/>
        </p:nvSpPr>
        <p:spPr>
          <a:xfrm>
            <a:off x="3280449" y="1722431"/>
            <a:ext cx="2583102" cy="2302783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7BB96702-5944-46A3-B89E-7DEC29CD7FE7}"/>
              </a:ext>
            </a:extLst>
          </p:cNvPr>
          <p:cNvGrpSpPr/>
          <p:nvPr/>
        </p:nvGrpSpPr>
        <p:grpSpPr>
          <a:xfrm>
            <a:off x="3280449" y="1171963"/>
            <a:ext cx="2583102" cy="634183"/>
            <a:chOff x="459571" y="1318731"/>
            <a:chExt cx="3616560" cy="634183"/>
          </a:xfrm>
        </p:grpSpPr>
        <p:sp>
          <p:nvSpPr>
            <p:cNvPr id="69" name="Google Shape;1615;p140">
              <a:extLst>
                <a:ext uri="{FF2B5EF4-FFF2-40B4-BE49-F238E27FC236}">
                  <a16:creationId xmlns:a16="http://schemas.microsoft.com/office/drawing/2014/main" id="{D85F79DB-16B2-462A-A82F-39966537D7FD}"/>
                </a:ext>
              </a:extLst>
            </p:cNvPr>
            <p:cNvSpPr/>
            <p:nvPr/>
          </p:nvSpPr>
          <p:spPr>
            <a:xfrm>
              <a:off x="459571" y="1318731"/>
              <a:ext cx="3616560" cy="4883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lvl="0" indent="0" algn="ctr">
                <a:lnSpc>
                  <a:spcPct val="77777"/>
                </a:lnSpc>
                <a:buSzPts val="1800"/>
                <a:buFont typeface="Arial"/>
                <a:buNone/>
              </a:pPr>
              <a:r>
                <a:rPr lang="zh-TW" altLang="en-US" sz="2000" b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Yahei"/>
                </a:rPr>
                <a:t>在線訓練套裝</a:t>
              </a:r>
            </a:p>
          </p:txBody>
        </p:sp>
        <p:sp>
          <p:nvSpPr>
            <p:cNvPr id="70" name="等腰三角形 69">
              <a:extLst>
                <a:ext uri="{FF2B5EF4-FFF2-40B4-BE49-F238E27FC236}">
                  <a16:creationId xmlns:a16="http://schemas.microsoft.com/office/drawing/2014/main" id="{77B0CF2A-95F1-4BA8-97A2-668F3EF080ED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1" name="Google Shape;1610;p140">
            <a:extLst>
              <a:ext uri="{FF2B5EF4-FFF2-40B4-BE49-F238E27FC236}">
                <a16:creationId xmlns:a16="http://schemas.microsoft.com/office/drawing/2014/main" id="{0DADB61A-E443-441C-9978-A05E8D98BEA1}"/>
              </a:ext>
            </a:extLst>
          </p:cNvPr>
          <p:cNvSpPr/>
          <p:nvPr/>
        </p:nvSpPr>
        <p:spPr>
          <a:xfrm>
            <a:off x="6106218" y="1722431"/>
            <a:ext cx="2583102" cy="2302783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5C8AAE0A-065E-4CC2-819F-8E801EC7E22A}"/>
              </a:ext>
            </a:extLst>
          </p:cNvPr>
          <p:cNvGrpSpPr/>
          <p:nvPr/>
        </p:nvGrpSpPr>
        <p:grpSpPr>
          <a:xfrm>
            <a:off x="6106218" y="1171963"/>
            <a:ext cx="2583102" cy="634183"/>
            <a:chOff x="459571" y="1318731"/>
            <a:chExt cx="3616560" cy="634183"/>
          </a:xfrm>
        </p:grpSpPr>
        <p:sp>
          <p:nvSpPr>
            <p:cNvPr id="74" name="Google Shape;1615;p140">
              <a:extLst>
                <a:ext uri="{FF2B5EF4-FFF2-40B4-BE49-F238E27FC236}">
                  <a16:creationId xmlns:a16="http://schemas.microsoft.com/office/drawing/2014/main" id="{9706704B-5937-42D0-94D2-6F836C25EB53}"/>
                </a:ext>
              </a:extLst>
            </p:cNvPr>
            <p:cNvSpPr/>
            <p:nvPr/>
          </p:nvSpPr>
          <p:spPr>
            <a:xfrm>
              <a:off x="459571" y="1318731"/>
              <a:ext cx="3616560" cy="4883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lnSpc>
                  <a:spcPct val="77777"/>
                </a:lnSpc>
                <a:buSzPts val="1800"/>
              </a:pPr>
              <a:r>
                <a:rPr lang="zh-TW" altLang="en-US" sz="2000" b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Yahei"/>
                </a:rPr>
                <a:t>社群互動支持</a:t>
              </a:r>
            </a:p>
          </p:txBody>
        </p:sp>
        <p:sp>
          <p:nvSpPr>
            <p:cNvPr id="75" name="等腰三角形 74">
              <a:extLst>
                <a:ext uri="{FF2B5EF4-FFF2-40B4-BE49-F238E27FC236}">
                  <a16:creationId xmlns:a16="http://schemas.microsoft.com/office/drawing/2014/main" id="{5BA74AE8-46BC-46EA-B584-09BDF4550368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Google Shape;2156;p157">
            <a:extLst>
              <a:ext uri="{FF2B5EF4-FFF2-40B4-BE49-F238E27FC236}">
                <a16:creationId xmlns:a16="http://schemas.microsoft.com/office/drawing/2014/main" id="{C9386384-6FE0-4BCC-B92F-55CACB38CBC4}"/>
              </a:ext>
            </a:extLst>
          </p:cNvPr>
          <p:cNvSpPr/>
          <p:nvPr/>
        </p:nvSpPr>
        <p:spPr>
          <a:xfrm>
            <a:off x="900103" y="1722309"/>
            <a:ext cx="1690631" cy="231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智能輔導手冊</a:t>
            </a:r>
            <a:b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</a:br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+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AR智能學習盒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+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輔助教材包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+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訓練學習單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+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觀察紀錄表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</p:txBody>
      </p:sp>
      <p:sp>
        <p:nvSpPr>
          <p:cNvPr id="80" name="Google Shape;2156;p157">
            <a:extLst>
              <a:ext uri="{FF2B5EF4-FFF2-40B4-BE49-F238E27FC236}">
                <a16:creationId xmlns:a16="http://schemas.microsoft.com/office/drawing/2014/main" id="{42ED335C-095F-4127-93DE-FA733DB59C77}"/>
              </a:ext>
            </a:extLst>
          </p:cNvPr>
          <p:cNvSpPr/>
          <p:nvPr/>
        </p:nvSpPr>
        <p:spPr>
          <a:xfrm>
            <a:off x="3763005" y="1722309"/>
            <a:ext cx="1690631" cy="231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62626"/>
              </a:buClr>
              <a:buSzPts val="1400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線上教練執行訓練</a:t>
            </a:r>
          </a:p>
          <a:p>
            <a:pPr algn="ctr">
              <a:buClr>
                <a:srgbClr val="262626"/>
              </a:buClr>
              <a:buSzPts val="1400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（親子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X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家長）</a:t>
            </a:r>
          </a:p>
          <a:p>
            <a:pPr algn="ctr">
              <a:buClr>
                <a:srgbClr val="262626"/>
              </a:buClr>
              <a:buSzPts val="1400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+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buClr>
                <a:srgbClr val="262626"/>
              </a:buClr>
              <a:buSzPts val="1400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線上智能輔助訓練</a:t>
            </a:r>
            <a:b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+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buClr>
                <a:srgbClr val="262626"/>
              </a:buClr>
              <a:buSzPts val="1400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線上直播輔導訓練</a:t>
            </a:r>
          </a:p>
          <a:p>
            <a:pPr algn="ctr">
              <a:buClr>
                <a:srgbClr val="262626"/>
              </a:buClr>
              <a:buSzPts val="1400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+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buClr>
                <a:srgbClr val="262626"/>
              </a:buClr>
              <a:buSzPts val="1400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作業任務指派</a:t>
            </a:r>
          </a:p>
        </p:txBody>
      </p:sp>
      <p:sp>
        <p:nvSpPr>
          <p:cNvPr id="81" name="Google Shape;2156;p157">
            <a:extLst>
              <a:ext uri="{FF2B5EF4-FFF2-40B4-BE49-F238E27FC236}">
                <a16:creationId xmlns:a16="http://schemas.microsoft.com/office/drawing/2014/main" id="{9B2B14A7-F313-4249-8CF4-392089322A78}"/>
              </a:ext>
            </a:extLst>
          </p:cNvPr>
          <p:cNvSpPr/>
          <p:nvPr/>
        </p:nvSpPr>
        <p:spPr>
          <a:xfrm>
            <a:off x="6552453" y="1722309"/>
            <a:ext cx="1690631" cy="231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buClr>
                <a:srgbClr val="262626"/>
              </a:buClr>
              <a:buSzPts val="1400"/>
              <a:buFont typeface="Arial"/>
              <a:buNone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互動討論</a:t>
            </a:r>
          </a:p>
          <a:p>
            <a:pPr marL="0" lvl="0" indent="0" algn="ctr">
              <a:buClr>
                <a:srgbClr val="262626"/>
              </a:buClr>
              <a:buSzPts val="1400"/>
              <a:buFont typeface="Arial"/>
              <a:buNone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+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0" indent="0" algn="ctr">
              <a:buClr>
                <a:srgbClr val="262626"/>
              </a:buClr>
              <a:buSzPts val="1400"/>
              <a:buFont typeface="Arial"/>
              <a:buNone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專家解析</a:t>
            </a:r>
          </a:p>
          <a:p>
            <a:pPr marL="0" lvl="0" indent="0" algn="ctr">
              <a:buClr>
                <a:srgbClr val="262626"/>
              </a:buClr>
              <a:buSzPts val="1400"/>
              <a:buFont typeface="Arial"/>
              <a:buNone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+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lvl="0" indent="0" algn="ctr">
              <a:buClr>
                <a:srgbClr val="262626"/>
              </a:buClr>
              <a:buSzPts val="1400"/>
              <a:buFont typeface="Arial"/>
              <a:buNone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案例匯集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E08C259-AD0D-49DE-AE74-CB0F672E4B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2991" y="4194668"/>
            <a:ext cx="1038018" cy="661757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16086386-C3E4-4768-B6F4-8B7426A654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5090" y="4216076"/>
            <a:ext cx="673043" cy="61894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B9E3DF62-1ABF-46CF-AA72-4C975E94C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34171" y="4165531"/>
            <a:ext cx="731109" cy="72003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0B2ED2-000F-4F0C-9D0E-A7363455A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Clr>
                <a:srgbClr val="090059"/>
              </a:buClr>
              <a:buSzPts val="2400"/>
            </a:pP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表達力居家智能語訓機器人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</a:b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- QNAP 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小可寶</a:t>
            </a:r>
          </a:p>
        </p:txBody>
      </p:sp>
      <p:pic>
        <p:nvPicPr>
          <p:cNvPr id="5" name="圖片 4" descr="一張含有 室內, 個人, 桌, 天花板 的圖片&#10;&#10;自動產生的描述">
            <a:extLst>
              <a:ext uri="{FF2B5EF4-FFF2-40B4-BE49-F238E27FC236}">
                <a16:creationId xmlns:a16="http://schemas.microsoft.com/office/drawing/2014/main" id="{6991035C-CC6B-4077-88F3-40411F01B8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538" y="1181660"/>
            <a:ext cx="3448199" cy="3622438"/>
          </a:xfrm>
          <a:prstGeom prst="roundRect">
            <a:avLst>
              <a:gd name="adj" fmla="val 276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1A75E863-AF7D-4DC7-A8C8-BDB2A9F62A31}"/>
              </a:ext>
            </a:extLst>
          </p:cNvPr>
          <p:cNvGrpSpPr/>
          <p:nvPr/>
        </p:nvGrpSpPr>
        <p:grpSpPr>
          <a:xfrm>
            <a:off x="4788570" y="2861918"/>
            <a:ext cx="1392364" cy="2041598"/>
            <a:chOff x="4764506" y="2861918"/>
            <a:chExt cx="1392364" cy="2041598"/>
          </a:xfrm>
        </p:grpSpPr>
        <p:pic>
          <p:nvPicPr>
            <p:cNvPr id="59" name="圖片 58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8EBA4A7B-7D31-42FB-8DDC-7FE1209F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4506" y="3462392"/>
              <a:ext cx="1392364" cy="1441124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1C37EBEB-C660-4819-A5AE-D7E9717C3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39721" y="2861918"/>
              <a:ext cx="1267463" cy="1300101"/>
            </a:xfrm>
            <a:prstGeom prst="rect">
              <a:avLst/>
            </a:prstGeom>
          </p:spPr>
        </p:pic>
      </p:grp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338D802E-2ABD-4283-8099-45EE2424E0BB}"/>
              </a:ext>
            </a:extLst>
          </p:cNvPr>
          <p:cNvSpPr/>
          <p:nvPr/>
        </p:nvSpPr>
        <p:spPr>
          <a:xfrm>
            <a:off x="364579" y="1182048"/>
            <a:ext cx="2146300" cy="1114920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Google Shape;2082;p155">
            <a:extLst>
              <a:ext uri="{FF2B5EF4-FFF2-40B4-BE49-F238E27FC236}">
                <a16:creationId xmlns:a16="http://schemas.microsoft.com/office/drawing/2014/main" id="{F8082B52-BDAA-48C4-B276-C58465A2216C}"/>
              </a:ext>
            </a:extLst>
          </p:cNvPr>
          <p:cNvSpPr/>
          <p:nvPr/>
        </p:nvSpPr>
        <p:spPr>
          <a:xfrm>
            <a:off x="364579" y="1284554"/>
            <a:ext cx="2120146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遠端桌面</a:t>
            </a:r>
          </a:p>
        </p:txBody>
      </p: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DC74BCB4-967B-41E6-9F46-B165F7411760}"/>
              </a:ext>
            </a:extLst>
          </p:cNvPr>
          <p:cNvCxnSpPr>
            <a:cxnSpLocks/>
          </p:cNvCxnSpPr>
          <p:nvPr/>
        </p:nvCxnSpPr>
        <p:spPr>
          <a:xfrm>
            <a:off x="491578" y="1691088"/>
            <a:ext cx="1866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Google Shape;2093;p155">
            <a:extLst>
              <a:ext uri="{FF2B5EF4-FFF2-40B4-BE49-F238E27FC236}">
                <a16:creationId xmlns:a16="http://schemas.microsoft.com/office/drawing/2014/main" id="{F32A4AE5-023D-46A6-8BDA-1B1512B23414}"/>
              </a:ext>
            </a:extLst>
          </p:cNvPr>
          <p:cNvSpPr/>
          <p:nvPr/>
        </p:nvSpPr>
        <p:spPr>
          <a:xfrm>
            <a:off x="364579" y="1756361"/>
            <a:ext cx="2146300" cy="29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262626"/>
              </a:buClr>
              <a:buSzPts val="1200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智能輔導訓練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6D8D7B5A-2E9C-4237-8EBE-4B043D12169E}"/>
              </a:ext>
            </a:extLst>
          </p:cNvPr>
          <p:cNvSpPr/>
          <p:nvPr/>
        </p:nvSpPr>
        <p:spPr>
          <a:xfrm>
            <a:off x="2637878" y="1182048"/>
            <a:ext cx="2146300" cy="1114920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Google Shape;2082;p155">
            <a:extLst>
              <a:ext uri="{FF2B5EF4-FFF2-40B4-BE49-F238E27FC236}">
                <a16:creationId xmlns:a16="http://schemas.microsoft.com/office/drawing/2014/main" id="{37698B3C-6E9F-40CC-9B7A-AE806B94DFD3}"/>
              </a:ext>
            </a:extLst>
          </p:cNvPr>
          <p:cNvSpPr/>
          <p:nvPr/>
        </p:nvSpPr>
        <p:spPr>
          <a:xfrm>
            <a:off x="2637878" y="1284554"/>
            <a:ext cx="2120146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>
              <a:buClr>
                <a:srgbClr val="262626"/>
              </a:buClr>
              <a:buSzPts val="1800"/>
              <a:buFont typeface="Arial"/>
              <a:buNone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語音對談</a:t>
            </a:r>
          </a:p>
        </p:txBody>
      </p: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4834462F-B1E7-4AEE-8C84-BFB9CEC8DFC5}"/>
              </a:ext>
            </a:extLst>
          </p:cNvPr>
          <p:cNvCxnSpPr>
            <a:cxnSpLocks/>
          </p:cNvCxnSpPr>
          <p:nvPr/>
        </p:nvCxnSpPr>
        <p:spPr>
          <a:xfrm>
            <a:off x="2764877" y="1691088"/>
            <a:ext cx="1866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Google Shape;2093;p155">
            <a:extLst>
              <a:ext uri="{FF2B5EF4-FFF2-40B4-BE49-F238E27FC236}">
                <a16:creationId xmlns:a16="http://schemas.microsoft.com/office/drawing/2014/main" id="{E25D7623-985D-4103-A3F7-A31B7FEE90B2}"/>
              </a:ext>
            </a:extLst>
          </p:cNvPr>
          <p:cNvSpPr/>
          <p:nvPr/>
        </p:nvSpPr>
        <p:spPr>
          <a:xfrm>
            <a:off x="2637878" y="1756361"/>
            <a:ext cx="2146300" cy="29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None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重複對話訓練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F958C7FF-0ECC-422F-887D-1D9C00A76166}"/>
              </a:ext>
            </a:extLst>
          </p:cNvPr>
          <p:cNvSpPr/>
          <p:nvPr/>
        </p:nvSpPr>
        <p:spPr>
          <a:xfrm>
            <a:off x="364579" y="2299632"/>
            <a:ext cx="2146300" cy="1114920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Google Shape;2082;p155">
            <a:extLst>
              <a:ext uri="{FF2B5EF4-FFF2-40B4-BE49-F238E27FC236}">
                <a16:creationId xmlns:a16="http://schemas.microsoft.com/office/drawing/2014/main" id="{FABC231D-B59E-4CB4-98A0-7B0B5B8187B5}"/>
              </a:ext>
            </a:extLst>
          </p:cNvPr>
          <p:cNvSpPr/>
          <p:nvPr/>
        </p:nvSpPr>
        <p:spPr>
          <a:xfrm>
            <a:off x="364579" y="2402138"/>
            <a:ext cx="2120146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>
              <a:buClr>
                <a:srgbClr val="262626"/>
              </a:buClr>
              <a:buSzPts val="1800"/>
              <a:buFont typeface="Arial"/>
              <a:buNone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遠端觀看</a:t>
            </a:r>
          </a:p>
        </p:txBody>
      </p: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334BA11B-5578-4F9B-B9FC-15CCD19F4797}"/>
              </a:ext>
            </a:extLst>
          </p:cNvPr>
          <p:cNvCxnSpPr>
            <a:cxnSpLocks/>
          </p:cNvCxnSpPr>
          <p:nvPr/>
        </p:nvCxnSpPr>
        <p:spPr>
          <a:xfrm>
            <a:off x="491578" y="2808672"/>
            <a:ext cx="1866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Google Shape;2093;p155">
            <a:extLst>
              <a:ext uri="{FF2B5EF4-FFF2-40B4-BE49-F238E27FC236}">
                <a16:creationId xmlns:a16="http://schemas.microsoft.com/office/drawing/2014/main" id="{B782AFE5-8144-43AF-9692-C24E04351C7A}"/>
              </a:ext>
            </a:extLst>
          </p:cNvPr>
          <p:cNvSpPr/>
          <p:nvPr/>
        </p:nvSpPr>
        <p:spPr>
          <a:xfrm>
            <a:off x="364579" y="2873945"/>
            <a:ext cx="2146300" cy="29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None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觀察口說活動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DE546188-1050-43FA-A91F-BDA754359832}"/>
              </a:ext>
            </a:extLst>
          </p:cNvPr>
          <p:cNvSpPr/>
          <p:nvPr/>
        </p:nvSpPr>
        <p:spPr>
          <a:xfrm>
            <a:off x="2637878" y="2299632"/>
            <a:ext cx="2146300" cy="1114920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Google Shape;2082;p155">
            <a:extLst>
              <a:ext uri="{FF2B5EF4-FFF2-40B4-BE49-F238E27FC236}">
                <a16:creationId xmlns:a16="http://schemas.microsoft.com/office/drawing/2014/main" id="{6A7B5365-77D2-4C7F-88F8-EBEBA99A5FBC}"/>
              </a:ext>
            </a:extLst>
          </p:cNvPr>
          <p:cNvSpPr/>
          <p:nvPr/>
        </p:nvSpPr>
        <p:spPr>
          <a:xfrm>
            <a:off x="2637878" y="2402138"/>
            <a:ext cx="2120146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語調語氣辨識</a:t>
            </a:r>
          </a:p>
        </p:txBody>
      </p: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1415F940-4F8A-4865-AFF7-8B19D3834BED}"/>
              </a:ext>
            </a:extLst>
          </p:cNvPr>
          <p:cNvCxnSpPr>
            <a:cxnSpLocks/>
          </p:cNvCxnSpPr>
          <p:nvPr/>
        </p:nvCxnSpPr>
        <p:spPr>
          <a:xfrm>
            <a:off x="2764877" y="2808672"/>
            <a:ext cx="1866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Google Shape;2093;p155">
            <a:extLst>
              <a:ext uri="{FF2B5EF4-FFF2-40B4-BE49-F238E27FC236}">
                <a16:creationId xmlns:a16="http://schemas.microsoft.com/office/drawing/2014/main" id="{492505C0-8A04-4387-84DF-BF55F5FB0619}"/>
              </a:ext>
            </a:extLst>
          </p:cNvPr>
          <p:cNvSpPr/>
          <p:nvPr/>
        </p:nvSpPr>
        <p:spPr>
          <a:xfrm>
            <a:off x="2637878" y="2873945"/>
            <a:ext cx="2146300" cy="29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262626"/>
              </a:buClr>
              <a:buSzPts val="1200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指令口說訓練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394A07B2-5961-4E08-A124-ED218D2BCB9D}"/>
              </a:ext>
            </a:extLst>
          </p:cNvPr>
          <p:cNvSpPr/>
          <p:nvPr/>
        </p:nvSpPr>
        <p:spPr>
          <a:xfrm>
            <a:off x="364579" y="3417809"/>
            <a:ext cx="2146300" cy="1114920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Google Shape;2082;p155">
            <a:extLst>
              <a:ext uri="{FF2B5EF4-FFF2-40B4-BE49-F238E27FC236}">
                <a16:creationId xmlns:a16="http://schemas.microsoft.com/office/drawing/2014/main" id="{C1302FDC-C5B8-435A-BD8B-FB34D4C84120}"/>
              </a:ext>
            </a:extLst>
          </p:cNvPr>
          <p:cNvSpPr/>
          <p:nvPr/>
        </p:nvSpPr>
        <p:spPr>
          <a:xfrm>
            <a:off x="364579" y="3520315"/>
            <a:ext cx="2120146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視訊通話</a:t>
            </a:r>
          </a:p>
        </p:txBody>
      </p: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383A9585-84A1-47B3-942C-DCF5E306966B}"/>
              </a:ext>
            </a:extLst>
          </p:cNvPr>
          <p:cNvCxnSpPr>
            <a:cxnSpLocks/>
          </p:cNvCxnSpPr>
          <p:nvPr/>
        </p:nvCxnSpPr>
        <p:spPr>
          <a:xfrm>
            <a:off x="491578" y="3926849"/>
            <a:ext cx="1866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Google Shape;2093;p155">
            <a:extLst>
              <a:ext uri="{FF2B5EF4-FFF2-40B4-BE49-F238E27FC236}">
                <a16:creationId xmlns:a16="http://schemas.microsoft.com/office/drawing/2014/main" id="{8E5F1058-8307-4F6F-8E33-208C62A71371}"/>
              </a:ext>
            </a:extLst>
          </p:cNvPr>
          <p:cNvSpPr/>
          <p:nvPr/>
        </p:nvSpPr>
        <p:spPr>
          <a:xfrm>
            <a:off x="364579" y="3992122"/>
            <a:ext cx="2146300" cy="29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262626"/>
              </a:buClr>
              <a:buSzPts val="1200"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指導家長觀察要點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416E7B97-C7EA-48D3-A2A8-8B1D66C2C807}"/>
              </a:ext>
            </a:extLst>
          </p:cNvPr>
          <p:cNvSpPr/>
          <p:nvPr/>
        </p:nvSpPr>
        <p:spPr>
          <a:xfrm>
            <a:off x="2637878" y="3417809"/>
            <a:ext cx="2146300" cy="1114920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Google Shape;2082;p155">
            <a:extLst>
              <a:ext uri="{FF2B5EF4-FFF2-40B4-BE49-F238E27FC236}">
                <a16:creationId xmlns:a16="http://schemas.microsoft.com/office/drawing/2014/main" id="{C390AD42-3ED1-4505-8C1B-B6161F3EC04B}"/>
              </a:ext>
            </a:extLst>
          </p:cNvPr>
          <p:cNvSpPr/>
          <p:nvPr/>
        </p:nvSpPr>
        <p:spPr>
          <a:xfrm>
            <a:off x="2637878" y="3520315"/>
            <a:ext cx="2120146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>
              <a:buClr>
                <a:srgbClr val="262626"/>
              </a:buClr>
              <a:buSzPts val="1800"/>
              <a:buFont typeface="Arial"/>
              <a:buNone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硬體優勢</a:t>
            </a:r>
          </a:p>
        </p:txBody>
      </p: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D41E85A4-9375-4ED3-AC68-0915475C0311}"/>
              </a:ext>
            </a:extLst>
          </p:cNvPr>
          <p:cNvCxnSpPr>
            <a:cxnSpLocks/>
          </p:cNvCxnSpPr>
          <p:nvPr/>
        </p:nvCxnSpPr>
        <p:spPr>
          <a:xfrm>
            <a:off x="2764877" y="3926849"/>
            <a:ext cx="18669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Google Shape;2093;p155">
            <a:extLst>
              <a:ext uri="{FF2B5EF4-FFF2-40B4-BE49-F238E27FC236}">
                <a16:creationId xmlns:a16="http://schemas.microsoft.com/office/drawing/2014/main" id="{176E94A2-CA9A-4E59-B243-945CCBCFA9F1}"/>
              </a:ext>
            </a:extLst>
          </p:cNvPr>
          <p:cNvSpPr/>
          <p:nvPr/>
        </p:nvSpPr>
        <p:spPr>
          <a:xfrm>
            <a:off x="2637878" y="3992122"/>
            <a:ext cx="2146300" cy="29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>
              <a:lnSpc>
                <a:spcPct val="120000"/>
              </a:lnSpc>
              <a:buClr>
                <a:srgbClr val="262626"/>
              </a:buClr>
              <a:buSzPts val="1200"/>
              <a:buFont typeface="Arial"/>
              <a:buNone/>
            </a:pPr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Yahei"/>
              </a:rPr>
              <a:t>大螢幕、收音播音優化</a:t>
            </a:r>
            <a:endParaRPr lang="zh-TW" altLang="en-US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5" name="Google Shape;2235;p1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Google Shape;2236;p159"/>
          <p:cNvSpPr/>
          <p:nvPr/>
        </p:nvSpPr>
        <p:spPr>
          <a:xfrm>
            <a:off x="4571999" y="770021"/>
            <a:ext cx="4572001" cy="1479884"/>
          </a:xfrm>
          <a:prstGeom prst="rect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37" name="Google Shape;2237;p159"/>
          <p:cNvSpPr txBox="1"/>
          <p:nvPr/>
        </p:nvSpPr>
        <p:spPr>
          <a:xfrm>
            <a:off x="4836694" y="1112644"/>
            <a:ext cx="4018547" cy="167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語療師遠端操控小可機器人，引導學習。</a:t>
            </a:r>
            <a:endParaRPr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" name="Google Shape;2242;p16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36;p159">
            <a:extLst>
              <a:ext uri="{FF2B5EF4-FFF2-40B4-BE49-F238E27FC236}">
                <a16:creationId xmlns:a16="http://schemas.microsoft.com/office/drawing/2014/main" id="{D8BB12D1-FE4B-4A57-9AB1-A63D457EF177}"/>
              </a:ext>
            </a:extLst>
          </p:cNvPr>
          <p:cNvSpPr/>
          <p:nvPr/>
        </p:nvSpPr>
        <p:spPr>
          <a:xfrm>
            <a:off x="0" y="770021"/>
            <a:ext cx="4572000" cy="1479884"/>
          </a:xfrm>
          <a:prstGeom prst="rect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108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Google Shape;2237;p159">
            <a:extLst>
              <a:ext uri="{FF2B5EF4-FFF2-40B4-BE49-F238E27FC236}">
                <a16:creationId xmlns:a16="http://schemas.microsoft.com/office/drawing/2014/main" id="{1F99C41A-9D98-4C4A-945F-DEE5B8F47A4C}"/>
              </a:ext>
            </a:extLst>
          </p:cNvPr>
          <p:cNvSpPr txBox="1"/>
          <p:nvPr/>
        </p:nvSpPr>
        <p:spPr>
          <a:xfrm>
            <a:off x="385011" y="1112644"/>
            <a:ext cx="3874168" cy="167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語療師遠端視訊觀看練習 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+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隨時輔導與指正。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9" name="Google Shape;2249;p1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36;p159">
            <a:extLst>
              <a:ext uri="{FF2B5EF4-FFF2-40B4-BE49-F238E27FC236}">
                <a16:creationId xmlns:a16="http://schemas.microsoft.com/office/drawing/2014/main" id="{CC095DCC-342E-4279-BC55-0EDDF60848EF}"/>
              </a:ext>
            </a:extLst>
          </p:cNvPr>
          <p:cNvSpPr/>
          <p:nvPr/>
        </p:nvSpPr>
        <p:spPr>
          <a:xfrm>
            <a:off x="0" y="1010652"/>
            <a:ext cx="4054642" cy="1479884"/>
          </a:xfrm>
          <a:prstGeom prst="rect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108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Google Shape;2237;p159">
            <a:extLst>
              <a:ext uri="{FF2B5EF4-FFF2-40B4-BE49-F238E27FC236}">
                <a16:creationId xmlns:a16="http://schemas.microsoft.com/office/drawing/2014/main" id="{53529721-B883-4266-A814-2342FFEE7ECE}"/>
              </a:ext>
            </a:extLst>
          </p:cNvPr>
          <p:cNvSpPr txBox="1"/>
          <p:nvPr/>
        </p:nvSpPr>
        <p:spPr>
          <a:xfrm>
            <a:off x="385011" y="1172798"/>
            <a:ext cx="2995863" cy="167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孩子的智能訓練成果，可即時展現，並做口說練習。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6" name="Google Shape;2256;p1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39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36;p159">
            <a:extLst>
              <a:ext uri="{FF2B5EF4-FFF2-40B4-BE49-F238E27FC236}">
                <a16:creationId xmlns:a16="http://schemas.microsoft.com/office/drawing/2014/main" id="{5CD0D420-F57A-4AFA-94AE-16AD042CF25A}"/>
              </a:ext>
            </a:extLst>
          </p:cNvPr>
          <p:cNvSpPr/>
          <p:nvPr/>
        </p:nvSpPr>
        <p:spPr>
          <a:xfrm>
            <a:off x="4981074" y="770021"/>
            <a:ext cx="4162926" cy="1479884"/>
          </a:xfrm>
          <a:prstGeom prst="rect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Google Shape;2237;p159">
            <a:extLst>
              <a:ext uri="{FF2B5EF4-FFF2-40B4-BE49-F238E27FC236}">
                <a16:creationId xmlns:a16="http://schemas.microsoft.com/office/drawing/2014/main" id="{CD5C68A3-D503-4BB8-A5BC-A19A33D11843}"/>
              </a:ext>
            </a:extLst>
          </p:cNvPr>
          <p:cNvSpPr txBox="1"/>
          <p:nvPr/>
        </p:nvSpPr>
        <p:spPr>
          <a:xfrm>
            <a:off x="6124074" y="1112644"/>
            <a:ext cx="2731167" cy="167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語療師可彈性安排線上輔導場地。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FE6ADC-7C46-44BD-A86A-7EDED693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i="0" u="none" strike="noStrike" cap="none" err="1">
                <a:latin typeface="Arial" panose="020B0604020202020204" pitchFamily="34" charset="0"/>
                <a:cs typeface="Arial" panose="020B0604020202020204" pitchFamily="34" charset="0"/>
                <a:sym typeface="Oswald"/>
              </a:rPr>
              <a:t>KoiBot</a:t>
            </a:r>
            <a:r>
              <a:rPr lang="en-US" altLang="zh-TW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Oswald"/>
              </a:rPr>
              <a:t> – 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智慧機器人自主性四大要素</a:t>
            </a:r>
            <a:r>
              <a:rPr lang="zh-TW" altLang="en-US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Oswald"/>
              </a:rPr>
              <a:t> </a:t>
            </a:r>
            <a:endParaRPr lang="zh-TW" altLang="en-US" sz="800" i="0" u="none" strike="noStrike" cap="none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EB6DFFAC-AC9D-4DC9-9011-036240EDC733}"/>
              </a:ext>
            </a:extLst>
          </p:cNvPr>
          <p:cNvSpPr/>
          <p:nvPr/>
        </p:nvSpPr>
        <p:spPr>
          <a:xfrm>
            <a:off x="436838" y="1933651"/>
            <a:ext cx="1936600" cy="1936600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Google Shape;1552;p137">
            <a:extLst>
              <a:ext uri="{FF2B5EF4-FFF2-40B4-BE49-F238E27FC236}">
                <a16:creationId xmlns:a16="http://schemas.microsoft.com/office/drawing/2014/main" id="{B28C368E-EF30-4D2D-A6BD-CFB983AC3391}"/>
              </a:ext>
            </a:extLst>
          </p:cNvPr>
          <p:cNvSpPr txBox="1"/>
          <p:nvPr/>
        </p:nvSpPr>
        <p:spPr>
          <a:xfrm>
            <a:off x="625438" y="3081809"/>
            <a:ext cx="1559400" cy="606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swald"/>
                <a:sym typeface="Oswald"/>
              </a:rPr>
              <a:t>人臉辨識 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swald"/>
                <a:sym typeface="Oswald"/>
              </a:rPr>
              <a:t>偵測</a:t>
            </a:r>
            <a:endParaRPr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9F8B319B-0D94-44EC-B17F-A5B6E73A276D}"/>
              </a:ext>
            </a:extLst>
          </p:cNvPr>
          <p:cNvSpPr/>
          <p:nvPr/>
        </p:nvSpPr>
        <p:spPr>
          <a:xfrm>
            <a:off x="2548079" y="1933651"/>
            <a:ext cx="1936600" cy="1936600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4A71C3D8-4A12-4ACE-B5CA-1250DA3D1461}"/>
              </a:ext>
            </a:extLst>
          </p:cNvPr>
          <p:cNvSpPr/>
          <p:nvPr/>
        </p:nvSpPr>
        <p:spPr>
          <a:xfrm>
            <a:off x="4659320" y="1933651"/>
            <a:ext cx="1936600" cy="1936600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C174BBCD-AD50-436B-941C-1E3AB92E542B}"/>
              </a:ext>
            </a:extLst>
          </p:cNvPr>
          <p:cNvSpPr/>
          <p:nvPr/>
        </p:nvSpPr>
        <p:spPr>
          <a:xfrm>
            <a:off x="6770562" y="1933651"/>
            <a:ext cx="1936600" cy="1936600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Google Shape;1552;p137">
            <a:extLst>
              <a:ext uri="{FF2B5EF4-FFF2-40B4-BE49-F238E27FC236}">
                <a16:creationId xmlns:a16="http://schemas.microsoft.com/office/drawing/2014/main" id="{B6B68B4D-E934-411A-8EAC-BE0B19FE327D}"/>
              </a:ext>
            </a:extLst>
          </p:cNvPr>
          <p:cNvSpPr txBox="1"/>
          <p:nvPr/>
        </p:nvSpPr>
        <p:spPr>
          <a:xfrm>
            <a:off x="2736679" y="3185724"/>
            <a:ext cx="1559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Oswald"/>
              </a:rPr>
              <a:t>語音服務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Google Shape;1552;p137">
            <a:extLst>
              <a:ext uri="{FF2B5EF4-FFF2-40B4-BE49-F238E27FC236}">
                <a16:creationId xmlns:a16="http://schemas.microsoft.com/office/drawing/2014/main" id="{EC379C0B-B447-45FB-A2F1-256747D3DE44}"/>
              </a:ext>
            </a:extLst>
          </p:cNvPr>
          <p:cNvSpPr txBox="1"/>
          <p:nvPr/>
        </p:nvSpPr>
        <p:spPr>
          <a:xfrm>
            <a:off x="4847920" y="3185724"/>
            <a:ext cx="1559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Font typeface="Arial"/>
              <a:buNone/>
            </a:pP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Oswald"/>
              </a:rPr>
              <a:t>動作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Google Shape;1552;p137">
            <a:extLst>
              <a:ext uri="{FF2B5EF4-FFF2-40B4-BE49-F238E27FC236}">
                <a16:creationId xmlns:a16="http://schemas.microsoft.com/office/drawing/2014/main" id="{38AA86BC-EC56-4A67-977A-14A8D03325E1}"/>
              </a:ext>
            </a:extLst>
          </p:cNvPr>
          <p:cNvSpPr txBox="1"/>
          <p:nvPr/>
        </p:nvSpPr>
        <p:spPr>
          <a:xfrm>
            <a:off x="6959162" y="3185724"/>
            <a:ext cx="1559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視訊通話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Google Shape;1550;p137">
            <a:extLst>
              <a:ext uri="{FF2B5EF4-FFF2-40B4-BE49-F238E27FC236}">
                <a16:creationId xmlns:a16="http://schemas.microsoft.com/office/drawing/2014/main" id="{D23C721B-DBB3-4BCA-935E-41990E872562}"/>
              </a:ext>
            </a:extLst>
          </p:cNvPr>
          <p:cNvSpPr txBox="1"/>
          <p:nvPr/>
        </p:nvSpPr>
        <p:spPr>
          <a:xfrm>
            <a:off x="0" y="1199541"/>
            <a:ext cx="91440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機器人自主性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D91707AB-2681-41D2-850D-AA8DD319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054" y="2248584"/>
            <a:ext cx="828167" cy="785331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8BED1245-87A1-4B60-A510-7BF7A0B2F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6647" y="2248583"/>
            <a:ext cx="1099464" cy="78533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7A496736-4D7B-4C6E-921A-7A77BE316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5808" y="2204831"/>
            <a:ext cx="763624" cy="976558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4F6FFE00-E83F-47C1-ADAF-154B68DAD9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49900" y="2248583"/>
            <a:ext cx="977924" cy="78817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" name="Google Shape;2263;p1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36;p159">
            <a:extLst>
              <a:ext uri="{FF2B5EF4-FFF2-40B4-BE49-F238E27FC236}">
                <a16:creationId xmlns:a16="http://schemas.microsoft.com/office/drawing/2014/main" id="{EAC64783-8A5B-4DCB-B892-EFC7D796D9B1}"/>
              </a:ext>
            </a:extLst>
          </p:cNvPr>
          <p:cNvSpPr/>
          <p:nvPr/>
        </p:nvSpPr>
        <p:spPr>
          <a:xfrm>
            <a:off x="4572000" y="0"/>
            <a:ext cx="4572000" cy="1479884"/>
          </a:xfrm>
          <a:prstGeom prst="rect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Google Shape;2237;p159">
            <a:extLst>
              <a:ext uri="{FF2B5EF4-FFF2-40B4-BE49-F238E27FC236}">
                <a16:creationId xmlns:a16="http://schemas.microsoft.com/office/drawing/2014/main" id="{2C41307C-7D37-40E8-A08F-B68663539FF3}"/>
              </a:ext>
            </a:extLst>
          </p:cNvPr>
          <p:cNvSpPr txBox="1"/>
          <p:nvPr/>
        </p:nvSpPr>
        <p:spPr>
          <a:xfrm>
            <a:off x="5727032" y="342623"/>
            <a:ext cx="3128210" cy="167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buFont typeface="Arial"/>
              <a:buNone/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支持多方家長諮商課（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對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、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對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、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對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）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8129188-5E43-44E4-8A03-9ADFC3E37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161" y="1106904"/>
            <a:ext cx="4788797" cy="2153653"/>
          </a:xfrm>
        </p:spPr>
        <p:txBody>
          <a:bodyPr/>
          <a:lstStyle/>
          <a:p>
            <a:pPr marL="95250" indent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ts val="2100"/>
            </a:pPr>
            <a:r>
              <a:rPr lang="zh-TW" altLang="en-US">
                <a:sym typeface="Microsoft Yahei"/>
              </a:rPr>
              <a:t>用 </a:t>
            </a:r>
            <a:r>
              <a:rPr lang="en-US" altLang="zh-TW" sz="6000">
                <a:sym typeface="Microsoft Yahei"/>
              </a:rPr>
              <a:t>6 </a:t>
            </a:r>
            <a:r>
              <a:rPr lang="zh-TW" altLang="en-US">
                <a:sym typeface="Microsoft Yahei"/>
              </a:rPr>
              <a:t>週</a:t>
            </a:r>
            <a:br>
              <a:rPr lang="en-US" altLang="zh-TW">
                <a:sym typeface="Microsoft Yahei"/>
              </a:rPr>
            </a:br>
            <a:r>
              <a:rPr lang="zh-TW" altLang="en-US">
                <a:sym typeface="Microsoft Yahei"/>
              </a:rPr>
              <a:t>決定孩子的改變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8" name="Google Shape;2298;p16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889" y="2639624"/>
            <a:ext cx="2131823" cy="2138788"/>
          </a:xfrm>
          <a:prstGeom prst="rect">
            <a:avLst/>
          </a:prstGeom>
          <a:noFill/>
          <a:ln>
            <a:noFill/>
          </a:ln>
        </p:spPr>
      </p:pic>
      <p:sp>
        <p:nvSpPr>
          <p:cNvPr id="2297" name="Google Shape;2297;p1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智慧照護平台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捷格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0C561ADD-BA15-4071-9EF0-FCEFB8EC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745" y="2639624"/>
            <a:ext cx="3411722" cy="2396693"/>
          </a:xfrm>
        </p:spPr>
        <p:txBody>
          <a:bodyPr/>
          <a:lstStyle/>
          <a:p>
            <a:pPr marL="182563" lvl="0" indent="-182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生理狀態偵測</a:t>
            </a:r>
          </a:p>
          <a:p>
            <a:pPr marL="182563" lvl="0" indent="-182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簡易自我篩查</a:t>
            </a:r>
          </a:p>
          <a:p>
            <a:pPr marL="182563" lvl="0" indent="-182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衛生教育</a:t>
            </a:r>
          </a:p>
          <a:p>
            <a:pPr marL="182563" lvl="0" indent="-182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主動關懷</a:t>
            </a:r>
          </a:p>
          <a:p>
            <a:pPr marL="182563" lvl="0" indent="-182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視訊查訪</a:t>
            </a:r>
          </a:p>
          <a:p>
            <a:pPr marL="182563" lvl="0" indent="-182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視訊看診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50800E2B-0883-43D0-A861-DE9D5F90D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870215"/>
              </p:ext>
            </p:extLst>
          </p:nvPr>
        </p:nvGraphicFramePr>
        <p:xfrm>
          <a:off x="7066705" y="99488"/>
          <a:ext cx="1822202" cy="853440"/>
        </p:xfrm>
        <a:graphic>
          <a:graphicData uri="http://schemas.openxmlformats.org/drawingml/2006/table">
            <a:tbl>
              <a:tblPr firstRow="1" bandRow="1">
                <a:tableStyleId>{875BDF99-81AE-409D-B371-823C742453D3}</a:tableStyleId>
              </a:tblPr>
              <a:tblGrid>
                <a:gridCol w="910411">
                  <a:extLst>
                    <a:ext uri="{9D8B030D-6E8A-4147-A177-3AD203B41FA5}">
                      <a16:colId xmlns:a16="http://schemas.microsoft.com/office/drawing/2014/main" val="1116244735"/>
                    </a:ext>
                  </a:extLst>
                </a:gridCol>
                <a:gridCol w="911791">
                  <a:extLst>
                    <a:ext uri="{9D8B030D-6E8A-4147-A177-3AD203B41FA5}">
                      <a16:colId xmlns:a16="http://schemas.microsoft.com/office/drawing/2014/main" val="2797731230"/>
                    </a:ext>
                  </a:extLst>
                </a:gridCol>
              </a:tblGrid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遠端桌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面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en-US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吋螢幕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9725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視訊通話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麥克風陣列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66499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人臉辨識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立體聲喇叭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94311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即時翻譯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聽聲辨位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04312"/>
                  </a:ext>
                </a:extLst>
              </a:tr>
            </a:tbl>
          </a:graphicData>
        </a:graphic>
      </p:graphicFrame>
      <p:pic>
        <p:nvPicPr>
          <p:cNvPr id="5" name="圖片 4" descr="一張含有 個人, 男人, 建築物, 室外 的圖片&#10;&#10;自動產生的描述">
            <a:extLst>
              <a:ext uri="{FF2B5EF4-FFF2-40B4-BE49-F238E27FC236}">
                <a16:creationId xmlns:a16="http://schemas.microsoft.com/office/drawing/2014/main" id="{C11B4D85-6311-4B38-AEC3-CF57DEAF24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5502" y="1224091"/>
            <a:ext cx="3512278" cy="3512278"/>
          </a:xfrm>
          <a:prstGeom prst="roundRect">
            <a:avLst>
              <a:gd name="adj" fmla="val 276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F0B8BC04-C3BD-4CE6-BC3F-46C72DF27708}"/>
              </a:ext>
            </a:extLst>
          </p:cNvPr>
          <p:cNvSpPr/>
          <p:nvPr/>
        </p:nvSpPr>
        <p:spPr>
          <a:xfrm>
            <a:off x="406220" y="1224091"/>
            <a:ext cx="1692821" cy="671859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Google Shape;2082;p155">
            <a:extLst>
              <a:ext uri="{FF2B5EF4-FFF2-40B4-BE49-F238E27FC236}">
                <a16:creationId xmlns:a16="http://schemas.microsoft.com/office/drawing/2014/main" id="{8C199CC8-6153-4A8A-8E7C-9DC23E74B426}"/>
              </a:ext>
            </a:extLst>
          </p:cNvPr>
          <p:cNvSpPr/>
          <p:nvPr/>
        </p:nvSpPr>
        <p:spPr>
          <a:xfrm>
            <a:off x="406220" y="1326597"/>
            <a:ext cx="169282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一般民眾</a:t>
            </a:r>
            <a:endParaRPr lang="zh-TW" alt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  <a:sym typeface="Microsoft Yahei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9F4C798-117F-46EE-BD6E-DB25F4C398EC}"/>
              </a:ext>
            </a:extLst>
          </p:cNvPr>
          <p:cNvSpPr/>
          <p:nvPr/>
        </p:nvSpPr>
        <p:spPr>
          <a:xfrm>
            <a:off x="2225678" y="1224091"/>
            <a:ext cx="1692821" cy="671859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Google Shape;2082;p155">
            <a:extLst>
              <a:ext uri="{FF2B5EF4-FFF2-40B4-BE49-F238E27FC236}">
                <a16:creationId xmlns:a16="http://schemas.microsoft.com/office/drawing/2014/main" id="{F880A3B4-DFA3-4F19-B9A7-406E6D11A019}"/>
              </a:ext>
            </a:extLst>
          </p:cNvPr>
          <p:cNvSpPr/>
          <p:nvPr/>
        </p:nvSpPr>
        <p:spPr>
          <a:xfrm>
            <a:off x="2225678" y="1326597"/>
            <a:ext cx="169282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長照</a:t>
            </a:r>
            <a:endParaRPr lang="zh-TW" alt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1EF6758-3909-420D-9FEA-701AB9630DDB}"/>
              </a:ext>
            </a:extLst>
          </p:cNvPr>
          <p:cNvSpPr/>
          <p:nvPr/>
        </p:nvSpPr>
        <p:spPr>
          <a:xfrm>
            <a:off x="1321502" y="1899891"/>
            <a:ext cx="1692821" cy="671859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Google Shape;2082;p155">
            <a:extLst>
              <a:ext uri="{FF2B5EF4-FFF2-40B4-BE49-F238E27FC236}">
                <a16:creationId xmlns:a16="http://schemas.microsoft.com/office/drawing/2014/main" id="{B0E97658-55EF-42E4-900A-9E27D28EF605}"/>
              </a:ext>
            </a:extLst>
          </p:cNvPr>
          <p:cNvSpPr/>
          <p:nvPr/>
        </p:nvSpPr>
        <p:spPr>
          <a:xfrm>
            <a:off x="1321502" y="2002397"/>
            <a:ext cx="169282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居家服務</a:t>
            </a:r>
            <a:endParaRPr lang="zh-TW" alt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753ECBA0-2D80-4C18-BBD2-7A2BDA5BAD1F}"/>
              </a:ext>
            </a:extLst>
          </p:cNvPr>
          <p:cNvSpPr/>
          <p:nvPr/>
        </p:nvSpPr>
        <p:spPr>
          <a:xfrm>
            <a:off x="3140960" y="1899891"/>
            <a:ext cx="1692821" cy="671859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Google Shape;2082;p155">
            <a:extLst>
              <a:ext uri="{FF2B5EF4-FFF2-40B4-BE49-F238E27FC236}">
                <a16:creationId xmlns:a16="http://schemas.microsoft.com/office/drawing/2014/main" id="{8253EEBD-162F-4FD8-A6F5-BF8107221648}"/>
              </a:ext>
            </a:extLst>
          </p:cNvPr>
          <p:cNvSpPr/>
          <p:nvPr/>
        </p:nvSpPr>
        <p:spPr>
          <a:xfrm>
            <a:off x="3140960" y="2002397"/>
            <a:ext cx="169282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社區遠距醫療</a:t>
            </a:r>
            <a:endParaRPr lang="zh-TW" alt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149"/>
          <p:cNvSpPr txBox="1">
            <a:spLocks noGrp="1"/>
          </p:cNvSpPr>
          <p:nvPr>
            <p:ph type="title"/>
          </p:nvPr>
        </p:nvSpPr>
        <p:spPr>
          <a:xfrm>
            <a:off x="3814012" y="2269670"/>
            <a:ext cx="4920914" cy="1483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9525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ts val="2100"/>
            </a:pPr>
            <a:r>
              <a:rPr lang="en-US" altLang="zh-TW">
                <a:sym typeface="Arial"/>
              </a:rPr>
              <a:t>AI </a:t>
            </a:r>
            <a:r>
              <a:rPr lang="zh-TW" altLang="en-US">
                <a:sym typeface="Arial"/>
              </a:rPr>
              <a:t>遠距醫療與隔離病房解決方案</a:t>
            </a:r>
            <a:endParaRPr lang="zh-TW" altLang="en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EF4501-4552-4523-B212-A389B079FF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608" y="1114698"/>
            <a:ext cx="1887723" cy="8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92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80E3E6A-BFE4-4ACA-AE16-8D55226DCDE5}"/>
              </a:ext>
            </a:extLst>
          </p:cNvPr>
          <p:cNvSpPr/>
          <p:nvPr/>
        </p:nvSpPr>
        <p:spPr>
          <a:xfrm>
            <a:off x="2377441" y="0"/>
            <a:ext cx="6766560" cy="5143500"/>
          </a:xfrm>
          <a:custGeom>
            <a:avLst/>
            <a:gdLst>
              <a:gd name="connsiteX0" fmla="*/ 0 w 6409509"/>
              <a:gd name="connsiteY0" fmla="*/ 0 h 5143500"/>
              <a:gd name="connsiteX1" fmla="*/ 6409509 w 6409509"/>
              <a:gd name="connsiteY1" fmla="*/ 0 h 5143500"/>
              <a:gd name="connsiteX2" fmla="*/ 6409509 w 6409509"/>
              <a:gd name="connsiteY2" fmla="*/ 5143500 h 5143500"/>
              <a:gd name="connsiteX3" fmla="*/ 0 w 6409509"/>
              <a:gd name="connsiteY3" fmla="*/ 5143500 h 5143500"/>
              <a:gd name="connsiteX4" fmla="*/ 0 w 6409509"/>
              <a:gd name="connsiteY4" fmla="*/ 0 h 5143500"/>
              <a:gd name="connsiteX0" fmla="*/ 2177143 w 6409509"/>
              <a:gd name="connsiteY0" fmla="*/ 0 h 5143500"/>
              <a:gd name="connsiteX1" fmla="*/ 6409509 w 6409509"/>
              <a:gd name="connsiteY1" fmla="*/ 0 h 5143500"/>
              <a:gd name="connsiteX2" fmla="*/ 6409509 w 6409509"/>
              <a:gd name="connsiteY2" fmla="*/ 5143500 h 5143500"/>
              <a:gd name="connsiteX3" fmla="*/ 0 w 6409509"/>
              <a:gd name="connsiteY3" fmla="*/ 5143500 h 5143500"/>
              <a:gd name="connsiteX4" fmla="*/ 2177143 w 640950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9509" h="5143500">
                <a:moveTo>
                  <a:pt x="2177143" y="0"/>
                </a:moveTo>
                <a:lnTo>
                  <a:pt x="6409509" y="0"/>
                </a:lnTo>
                <a:lnTo>
                  <a:pt x="6409509" y="5143500"/>
                </a:lnTo>
                <a:lnTo>
                  <a:pt x="0" y="5143500"/>
                </a:lnTo>
                <a:lnTo>
                  <a:pt x="2177143" y="0"/>
                </a:lnTo>
                <a:close/>
              </a:path>
            </a:pathLst>
          </a:custGeom>
          <a:gradFill>
            <a:gsLst>
              <a:gs pos="90000">
                <a:srgbClr val="0AC5D3"/>
              </a:gs>
              <a:gs pos="100000">
                <a:srgbClr val="00B0F0"/>
              </a:gs>
              <a:gs pos="20000">
                <a:srgbClr val="0AC5D3">
                  <a:alpha val="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 descr="一張含有 光, 黑暗, 監視器, 坐 的圖片&#10;&#10;自動產生的描述">
            <a:extLst>
              <a:ext uri="{FF2B5EF4-FFF2-40B4-BE49-F238E27FC236}">
                <a16:creationId xmlns:a16="http://schemas.microsoft.com/office/drawing/2014/main" id="{99384A00-7ED5-4977-9471-3B089536D7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790" y="2665819"/>
            <a:ext cx="5648209" cy="247768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D6E9DC2-4C6C-44A7-981D-8683AE6C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519" y="1589484"/>
            <a:ext cx="5648210" cy="606074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zh-TW" altLang="en-US" sz="4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左典修 Alan Tso</a:t>
            </a:r>
            <a:endParaRPr lang="en-US" altLang="zh-TW" sz="4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57D3D4-9EC0-4FE3-A9B6-7AE9144C5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518" y="2115048"/>
            <a:ext cx="4689807" cy="91340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1246"/>
              <a:buNone/>
            </a:pPr>
            <a:r>
              <a:rPr lang="en" altLang="zh-TW" sz="2500" b="1">
                <a:latin typeface="Arial"/>
                <a:ea typeface="微軟正黑體"/>
                <a:cs typeface="Arial"/>
                <a:sym typeface="Arial"/>
              </a:rPr>
              <a:t>捷格科技股份有限公司董事長</a:t>
            </a:r>
            <a:r>
              <a:rPr lang="zh-TW" altLang="en-US" sz="2500" b="1">
                <a:latin typeface="Arial"/>
                <a:ea typeface="微軟正黑體"/>
                <a:cs typeface="Arial"/>
                <a:sym typeface="Arial"/>
              </a:rPr>
              <a:t> </a:t>
            </a:r>
            <a:endParaRPr lang="en-US" altLang="zh-TW" sz="2500" b="1"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片 7">
            <a:extLst>
              <a:ext uri="{FF2B5EF4-FFF2-40B4-BE49-F238E27FC236}">
                <a16:creationId xmlns:a16="http://schemas.microsoft.com/office/drawing/2014/main" id="{42F14F0C-2EBD-4903-A084-708EF45024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1" y="437197"/>
            <a:ext cx="2651739" cy="350029"/>
          </a:xfrm>
          <a:prstGeom prst="rect">
            <a:avLst/>
          </a:prstGeom>
        </p:spPr>
      </p:pic>
      <p:pic>
        <p:nvPicPr>
          <p:cNvPr id="10" name="圖片 9" descr="一張含有 個人, 男人, 套裝, 直立的 的圖片&#10;&#10;自動產生的描述">
            <a:extLst>
              <a:ext uri="{FF2B5EF4-FFF2-40B4-BE49-F238E27FC236}">
                <a16:creationId xmlns:a16="http://schemas.microsoft.com/office/drawing/2014/main" id="{22F35436-FAD1-43F6-8953-E1E2C620F1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6122" y="940522"/>
            <a:ext cx="3670198" cy="35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98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相片, 男人, 尋找, 握住 的圖片&#10;&#10;自動產生的描述">
            <a:extLst>
              <a:ext uri="{FF2B5EF4-FFF2-40B4-BE49-F238E27FC236}">
                <a16:creationId xmlns:a16="http://schemas.microsoft.com/office/drawing/2014/main" id="{FA2B7D47-3A6C-4E84-84C3-EC5FB66314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31405" cy="515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59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, 鳥 的圖片&#10;&#10;自動產生的描述">
            <a:extLst>
              <a:ext uri="{FF2B5EF4-FFF2-40B4-BE49-F238E27FC236}">
                <a16:creationId xmlns:a16="http://schemas.microsoft.com/office/drawing/2014/main" id="{19CA96F6-9786-44AF-88A0-5B70779205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868"/>
            <a:ext cx="9211233" cy="519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85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418A51D7-5CBE-4156-A9F3-D890FF1DC6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72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2ABDAB45-EE58-4A76-85AC-F2D498B4D2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" y="-4569"/>
            <a:ext cx="9140536" cy="514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83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4A2BBB3B-810A-4C47-A0F8-077925CCCD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" y="0"/>
            <a:ext cx="9141234" cy="51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3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4" name="Google Shape;1564;p138"/>
          <p:cNvGraphicFramePr/>
          <p:nvPr>
            <p:extLst>
              <p:ext uri="{D42A27DB-BD31-4B8C-83A1-F6EECF244321}">
                <p14:modId xmlns:p14="http://schemas.microsoft.com/office/powerpoint/2010/main" val="2319738525"/>
              </p:ext>
            </p:extLst>
          </p:nvPr>
        </p:nvGraphicFramePr>
        <p:xfrm>
          <a:off x="394079" y="1196309"/>
          <a:ext cx="6719777" cy="3581180"/>
        </p:xfrm>
        <a:graphic>
          <a:graphicData uri="http://schemas.openxmlformats.org/drawingml/2006/table">
            <a:tbl>
              <a:tblPr>
                <a:noFill/>
                <a:tableStyleId>{875BDF99-81AE-409D-B371-823C742453D3}</a:tableStyleId>
              </a:tblPr>
              <a:tblGrid>
                <a:gridCol w="256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2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AfoBot</a:t>
                      </a:r>
                      <a:endParaRPr sz="1600" b="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err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KoiBot</a:t>
                      </a:r>
                      <a:endParaRPr sz="1600" b="1" err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效能</a:t>
                      </a:r>
                      <a:endParaRPr sz="110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+100%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螢幕顯示</a:t>
                      </a:r>
                      <a:endParaRPr sz="110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16:10 IPS TFT LCD 1280x800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8吋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10吋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麥克風</a:t>
                      </a:r>
                      <a:endParaRPr sz="110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MEMS MIC</a:t>
                      </a: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4 </a:t>
                      </a:r>
                      <a:endParaRPr lang="zh-TW" altLang="en-US" sz="1100" b="1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(</a:t>
                      </a:r>
                      <a:r>
                        <a:rPr lang="zh-TW" alt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最遠</a:t>
                      </a: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 5-7 </a:t>
                      </a:r>
                      <a:r>
                        <a:rPr lang="zh-CN" alt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公尺</a:t>
                      </a: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)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喇叭</a:t>
                      </a:r>
                      <a:endParaRPr sz="110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5W 4Ω </a:t>
                      </a:r>
                      <a:r>
                        <a:rPr lang="en" sz="11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立體聲喇叭</a:t>
                      </a:r>
                      <a:endParaRPr sz="110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周邊擴充</a:t>
                      </a:r>
                      <a:endParaRPr sz="110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 x USB 2.0 Type A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 x USB 2.0 Type C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2 x USB 3.2 Type A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1 x USB 3.2 Type C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(to HDMI output for TV)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err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預留</a:t>
                      </a: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 Mini-PIC-E slot (for 4G/5G)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特殊功能</a:t>
                      </a:r>
                      <a:endParaRPr sz="110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以臉追人</a:t>
                      </a:r>
                      <a:endParaRPr sz="110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err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以臉追人＋聽聲辨位</a:t>
                      </a:r>
                      <a:endParaRPr sz="1100" b="1" err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65" name="Google Shape;1565;p138" descr="Google Shape;95;p1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924" y="1503047"/>
            <a:ext cx="830877" cy="1186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F3E389B-BAD5-44F8-93AE-3950CDBFD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  <a:sym typeface="Oswald Regular"/>
              </a:rPr>
              <a:t>KoiBot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Oswald Regular"/>
              </a:rPr>
              <a:t> – 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Open Sans"/>
              </a:rPr>
              <a:t>硬體進化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352D0B1-08FE-4C84-BCE0-10E29A196A29}"/>
              </a:ext>
            </a:extLst>
          </p:cNvPr>
          <p:cNvGrpSpPr/>
          <p:nvPr/>
        </p:nvGrpSpPr>
        <p:grpSpPr>
          <a:xfrm>
            <a:off x="7358869" y="2425111"/>
            <a:ext cx="1642068" cy="1699572"/>
            <a:chOff x="7293168" y="2690386"/>
            <a:chExt cx="1642068" cy="1699572"/>
          </a:xfrm>
        </p:grpSpPr>
        <p:pic>
          <p:nvPicPr>
            <p:cNvPr id="15" name="圖片 14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828D075B-72CD-42D0-A330-F9916EDC6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3168" y="2690386"/>
              <a:ext cx="1642068" cy="1699572"/>
            </a:xfrm>
            <a:prstGeom prst="rect">
              <a:avLst/>
            </a:prstGeom>
          </p:spPr>
        </p:pic>
        <p:pic>
          <p:nvPicPr>
            <p:cNvPr id="3" name="Google Shape;1568;p138" descr="一張含有 行動電話, 手機, 監視器, 相片 的圖片&#10;&#10;自動產生的描述">
              <a:extLst>
                <a:ext uri="{FF2B5EF4-FFF2-40B4-BE49-F238E27FC236}">
                  <a16:creationId xmlns:a16="http://schemas.microsoft.com/office/drawing/2014/main" id="{54736FF5-019B-448E-A9F8-A32D0AD4D426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3194" y="2789123"/>
              <a:ext cx="1397851" cy="871842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, 手機, 時鐘 的圖片&#10;&#10;自動產生的描述">
            <a:extLst>
              <a:ext uri="{FF2B5EF4-FFF2-40B4-BE49-F238E27FC236}">
                <a16:creationId xmlns:a16="http://schemas.microsoft.com/office/drawing/2014/main" id="{C877BDAC-4C25-4A2D-9D88-00B23AE3F6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79"/>
            <a:ext cx="9156700" cy="515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49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, 相片, 電腦, 差異 的圖片&#10;&#10;自動產生的描述">
            <a:extLst>
              <a:ext uri="{FF2B5EF4-FFF2-40B4-BE49-F238E27FC236}">
                <a16:creationId xmlns:a16="http://schemas.microsoft.com/office/drawing/2014/main" id="{71DB422F-F80A-4029-991A-777AE120EC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4"/>
            <a:ext cx="9135918" cy="51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4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82BC8342-B356-4355-B496-B3965ECDB4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-2762"/>
            <a:ext cx="9139381" cy="51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58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EF457785-A63A-470D-B0E0-C22FA09E1A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4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1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A63B7FB8-4C3D-4605-BF96-CBBA57D5E8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0"/>
            <a:ext cx="9133608" cy="5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44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1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智慧視訊會議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713DB68-5F57-4656-B06F-62E562132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187355"/>
            <a:ext cx="4316732" cy="3444970"/>
          </a:xfrm>
        </p:spPr>
        <p:txBody>
          <a:bodyPr/>
          <a:lstStyle/>
          <a:p>
            <a:pPr marL="182563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適合小型會議室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/ Huddle room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SIP Call 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與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Avaya / Poly / </a:t>
            </a:r>
            <a:r>
              <a:rPr lang="en-US" altLang="zh-TW" sz="1400" err="1">
                <a:latin typeface="Arial" panose="020B0604020202020204" pitchFamily="34" charset="0"/>
                <a:cs typeface="Arial" panose="020B0604020202020204" pitchFamily="34" charset="0"/>
              </a:rPr>
              <a:t>KoiMeeter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相容</a:t>
            </a:r>
          </a:p>
          <a:p>
            <a:pPr marL="182563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自動轉向追蹤發言者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Open Sans"/>
              </a:rPr>
              <a:t>，時時捕捉發言者影像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Open Sans"/>
              </a:rPr>
              <a:t>高靈敏度麥克風陣列與高品質環繞音效揚聲器讓遠距溝通更順暢</a:t>
            </a:r>
          </a:p>
          <a:p>
            <a:pPr marL="182563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即時翻譯打破語言隔閡</a:t>
            </a:r>
          </a:p>
        </p:txBody>
      </p:sp>
      <p:pic>
        <p:nvPicPr>
          <p:cNvPr id="2309" name="Google Shape;2309;p16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458" y="3201160"/>
            <a:ext cx="3107057" cy="1582372"/>
          </a:xfrm>
          <a:prstGeom prst="roundRect">
            <a:avLst>
              <a:gd name="adj" fmla="val 516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FA0B3E52-8D39-4C8F-A4AB-4A1A99376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430103"/>
              </p:ext>
            </p:extLst>
          </p:nvPr>
        </p:nvGraphicFramePr>
        <p:xfrm>
          <a:off x="7066705" y="99488"/>
          <a:ext cx="1822202" cy="853440"/>
        </p:xfrm>
        <a:graphic>
          <a:graphicData uri="http://schemas.openxmlformats.org/drawingml/2006/table">
            <a:tbl>
              <a:tblPr firstRow="1" bandRow="1">
                <a:tableStyleId>{875BDF99-81AE-409D-B371-823C742453D3}</a:tableStyleId>
              </a:tblPr>
              <a:tblGrid>
                <a:gridCol w="910411">
                  <a:extLst>
                    <a:ext uri="{9D8B030D-6E8A-4147-A177-3AD203B41FA5}">
                      <a16:colId xmlns:a16="http://schemas.microsoft.com/office/drawing/2014/main" val="1116244735"/>
                    </a:ext>
                  </a:extLst>
                </a:gridCol>
                <a:gridCol w="911791">
                  <a:extLst>
                    <a:ext uri="{9D8B030D-6E8A-4147-A177-3AD203B41FA5}">
                      <a16:colId xmlns:a16="http://schemas.microsoft.com/office/drawing/2014/main" val="2797731230"/>
                    </a:ext>
                  </a:extLst>
                </a:gridCol>
              </a:tblGrid>
              <a:tr h="1963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遠端桌</a:t>
                      </a:r>
                      <a:r>
                        <a:rPr lang="zh-TW" altLang="en-US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面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en-US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吋螢幕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9725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視訊通話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麥克風陣列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66499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人臉辨識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立體聲喇叭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94311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即時翻譯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聽聲辨位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04312"/>
                  </a:ext>
                </a:extLst>
              </a:tr>
            </a:tbl>
          </a:graphicData>
        </a:graphic>
      </p:graphicFrame>
      <p:pic>
        <p:nvPicPr>
          <p:cNvPr id="5" name="圖片 4" descr="一張含有 個人, 室內, 人, 桌 的圖片&#10;&#10;自動產生的描述">
            <a:extLst>
              <a:ext uri="{FF2B5EF4-FFF2-40B4-BE49-F238E27FC236}">
                <a16:creationId xmlns:a16="http://schemas.microsoft.com/office/drawing/2014/main" id="{72F65EDB-2968-422D-A4BA-50EB2BBC78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81835" y="1206958"/>
            <a:ext cx="3032056" cy="3576574"/>
          </a:xfrm>
          <a:prstGeom prst="roundRect">
            <a:avLst>
              <a:gd name="adj" fmla="val 354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p1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智慧接待助手I - 商場接待</a:t>
            </a:r>
            <a:endParaRPr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D72AB53-354F-4F3A-9FBA-A0F6C6427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3" lvl="0" indent="-182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主動問候，耐心引領</a:t>
            </a:r>
          </a:p>
          <a:p>
            <a:pPr marL="182563" lvl="0" indent="-182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接待訪客，智慧答詢</a:t>
            </a:r>
          </a:p>
          <a:p>
            <a:pPr marL="182563" lvl="0" indent="-182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即時翻譯，接待外賓更專業</a:t>
            </a:r>
          </a:p>
          <a:p>
            <a:pPr marL="182563" lvl="0" indent="-1825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</a:rPr>
              <a:t>智慧數位廣告看板</a:t>
            </a:r>
          </a:p>
        </p:txBody>
      </p:sp>
      <p:pic>
        <p:nvPicPr>
          <p:cNvPr id="4" name="圖片 3" descr="一張含有 冰箱, 電腦 的圖片&#10;&#10;自動產生的描述">
            <a:extLst>
              <a:ext uri="{FF2B5EF4-FFF2-40B4-BE49-F238E27FC236}">
                <a16:creationId xmlns:a16="http://schemas.microsoft.com/office/drawing/2014/main" id="{F840AC73-3D13-4F47-9F60-808D3597CF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711" y="2067862"/>
            <a:ext cx="3941873" cy="2463671"/>
          </a:xfrm>
          <a:prstGeom prst="rect">
            <a:avLst/>
          </a:prstGeom>
        </p:spPr>
      </p:pic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F8D5A96D-2E68-4D43-BA7B-93406D0E8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905519"/>
              </p:ext>
            </p:extLst>
          </p:nvPr>
        </p:nvGraphicFramePr>
        <p:xfrm>
          <a:off x="7066705" y="99488"/>
          <a:ext cx="1822202" cy="853440"/>
        </p:xfrm>
        <a:graphic>
          <a:graphicData uri="http://schemas.openxmlformats.org/drawingml/2006/table">
            <a:tbl>
              <a:tblPr firstRow="1" bandRow="1">
                <a:tableStyleId>{875BDF99-81AE-409D-B371-823C742453D3}</a:tableStyleId>
              </a:tblPr>
              <a:tblGrid>
                <a:gridCol w="910411">
                  <a:extLst>
                    <a:ext uri="{9D8B030D-6E8A-4147-A177-3AD203B41FA5}">
                      <a16:colId xmlns:a16="http://schemas.microsoft.com/office/drawing/2014/main" val="1116244735"/>
                    </a:ext>
                  </a:extLst>
                </a:gridCol>
                <a:gridCol w="911791">
                  <a:extLst>
                    <a:ext uri="{9D8B030D-6E8A-4147-A177-3AD203B41FA5}">
                      <a16:colId xmlns:a16="http://schemas.microsoft.com/office/drawing/2014/main" val="2797731230"/>
                    </a:ext>
                  </a:extLst>
                </a:gridCol>
              </a:tblGrid>
              <a:tr h="1963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遠端桌</a:t>
                      </a:r>
                      <a:r>
                        <a:rPr lang="zh-TW" altLang="en-US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面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en-US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吋螢幕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9725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視訊通話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麥克風陣列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66499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人臉辨識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立體聲喇叭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94311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即時翻譯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聽聲辨位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04312"/>
                  </a:ext>
                </a:extLst>
              </a:tr>
            </a:tbl>
          </a:graphicData>
        </a:graphic>
      </p:graphicFrame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F63E14EB-2082-4714-9403-3916E3723283}"/>
              </a:ext>
            </a:extLst>
          </p:cNvPr>
          <p:cNvCxnSpPr>
            <a:cxnSpLocks/>
            <a:stCxn id="32" idx="1"/>
          </p:cNvCxnSpPr>
          <p:nvPr/>
        </p:nvCxnSpPr>
        <p:spPr>
          <a:xfrm rot="10800000" flipV="1">
            <a:off x="7204173" y="1643679"/>
            <a:ext cx="459382" cy="516228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接點: 肘形 39">
            <a:extLst>
              <a:ext uri="{FF2B5EF4-FFF2-40B4-BE49-F238E27FC236}">
                <a16:creationId xmlns:a16="http://schemas.microsoft.com/office/drawing/2014/main" id="{0D91CF96-2110-4608-9F7C-7FFE55B2E689}"/>
              </a:ext>
            </a:extLst>
          </p:cNvPr>
          <p:cNvCxnSpPr>
            <a:cxnSpLocks/>
            <a:stCxn id="41" idx="2"/>
          </p:cNvCxnSpPr>
          <p:nvPr/>
        </p:nvCxnSpPr>
        <p:spPr>
          <a:xfrm rot="16200000" flipH="1">
            <a:off x="5860949" y="2030636"/>
            <a:ext cx="912718" cy="362748"/>
          </a:xfrm>
          <a:prstGeom prst="bentConnector3">
            <a:avLst>
              <a:gd name="adj1" fmla="val 18363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1363A8C4-1CA6-428A-BF6E-17460C39CE67}"/>
              </a:ext>
            </a:extLst>
          </p:cNvPr>
          <p:cNvCxnSpPr>
            <a:cxnSpLocks/>
            <a:stCxn id="52" idx="0"/>
            <a:endCxn id="4" idx="1"/>
          </p:cNvCxnSpPr>
          <p:nvPr/>
        </p:nvCxnSpPr>
        <p:spPr>
          <a:xfrm rot="5400000" flipH="1" flipV="1">
            <a:off x="3011697" y="3126577"/>
            <a:ext cx="398892" cy="745135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接點: 肘形 55">
            <a:extLst>
              <a:ext uri="{FF2B5EF4-FFF2-40B4-BE49-F238E27FC236}">
                <a16:creationId xmlns:a16="http://schemas.microsoft.com/office/drawing/2014/main" id="{DFB10198-C4F3-49A2-A3D2-0D14F25D8A7B}"/>
              </a:ext>
            </a:extLst>
          </p:cNvPr>
          <p:cNvCxnSpPr>
            <a:cxnSpLocks/>
            <a:stCxn id="49" idx="2"/>
          </p:cNvCxnSpPr>
          <p:nvPr/>
        </p:nvCxnSpPr>
        <p:spPr>
          <a:xfrm rot="16200000" flipH="1">
            <a:off x="3990691" y="1850221"/>
            <a:ext cx="397982" cy="208842"/>
          </a:xfrm>
          <a:prstGeom prst="bentConnector3">
            <a:avLst>
              <a:gd name="adj1" fmla="val 50000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接點: 肘形 58">
            <a:extLst>
              <a:ext uri="{FF2B5EF4-FFF2-40B4-BE49-F238E27FC236}">
                <a16:creationId xmlns:a16="http://schemas.microsoft.com/office/drawing/2014/main" id="{B730BBBD-479D-464D-9D31-E46761877128}"/>
              </a:ext>
            </a:extLst>
          </p:cNvPr>
          <p:cNvCxnSpPr>
            <a:cxnSpLocks/>
            <a:stCxn id="55" idx="2"/>
          </p:cNvCxnSpPr>
          <p:nvPr/>
        </p:nvCxnSpPr>
        <p:spPr>
          <a:xfrm rot="5400000">
            <a:off x="7604857" y="2271543"/>
            <a:ext cx="281856" cy="815162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接點: 肘形 64">
            <a:extLst>
              <a:ext uri="{FF2B5EF4-FFF2-40B4-BE49-F238E27FC236}">
                <a16:creationId xmlns:a16="http://schemas.microsoft.com/office/drawing/2014/main" id="{42AAB32E-D4E5-4C9E-BCD9-9DFC5563A73E}"/>
              </a:ext>
            </a:extLst>
          </p:cNvPr>
          <p:cNvCxnSpPr>
            <a:cxnSpLocks/>
          </p:cNvCxnSpPr>
          <p:nvPr/>
        </p:nvCxnSpPr>
        <p:spPr>
          <a:xfrm rot="5400000">
            <a:off x="7631983" y="2999479"/>
            <a:ext cx="262416" cy="815162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5CD195F5-4E1C-4F59-AB2B-132AA164C154}"/>
              </a:ext>
            </a:extLst>
          </p:cNvPr>
          <p:cNvCxnSpPr>
            <a:cxnSpLocks/>
          </p:cNvCxnSpPr>
          <p:nvPr/>
        </p:nvCxnSpPr>
        <p:spPr>
          <a:xfrm rot="5400000">
            <a:off x="7321978" y="3322107"/>
            <a:ext cx="157930" cy="1679045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59B2AC4-582F-4D84-8C1C-4A4A3FD510FB}"/>
              </a:ext>
            </a:extLst>
          </p:cNvPr>
          <p:cNvSpPr/>
          <p:nvPr/>
        </p:nvSpPr>
        <p:spPr>
          <a:xfrm>
            <a:off x="7663555" y="1326964"/>
            <a:ext cx="979621" cy="6334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SzPts val="1600"/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語音助理 </a:t>
            </a:r>
          </a:p>
          <a:p>
            <a:pPr marL="0" lvl="0" indent="0" algn="ctr">
              <a:buSzPts val="1600"/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客製化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QA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9B4AAD08-E24E-4A6D-9D70-A416EDC3CB5A}"/>
              </a:ext>
            </a:extLst>
          </p:cNvPr>
          <p:cNvSpPr/>
          <p:nvPr/>
        </p:nvSpPr>
        <p:spPr>
          <a:xfrm>
            <a:off x="5646123" y="1371088"/>
            <a:ext cx="979621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場域資訊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1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AD17DA97-69E0-4695-8308-8B7DF219C45C}"/>
              </a:ext>
            </a:extLst>
          </p:cNvPr>
          <p:cNvSpPr/>
          <p:nvPr/>
        </p:nvSpPr>
        <p:spPr>
          <a:xfrm>
            <a:off x="3595450" y="1371088"/>
            <a:ext cx="979621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SzPts val="1600"/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企業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Logo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309A45A1-DC87-4795-B1DA-E915B796CBFC}"/>
              </a:ext>
            </a:extLst>
          </p:cNvPr>
          <p:cNvSpPr/>
          <p:nvPr/>
        </p:nvSpPr>
        <p:spPr>
          <a:xfrm>
            <a:off x="2348765" y="3698590"/>
            <a:ext cx="979621" cy="6334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人臉辨識推播精準廣告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7D903E9B-C160-4167-8A8D-C4EDCC650D49}"/>
              </a:ext>
            </a:extLst>
          </p:cNvPr>
          <p:cNvSpPr/>
          <p:nvPr/>
        </p:nvSpPr>
        <p:spPr>
          <a:xfrm>
            <a:off x="7663555" y="2153633"/>
            <a:ext cx="979621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場域資訊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2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B2321FE1-A348-4618-BA0E-5420A70EB7BA}"/>
              </a:ext>
            </a:extLst>
          </p:cNvPr>
          <p:cNvSpPr/>
          <p:nvPr/>
        </p:nvSpPr>
        <p:spPr>
          <a:xfrm>
            <a:off x="7663555" y="2924405"/>
            <a:ext cx="979621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SzPts val="1600"/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客服通話</a:t>
            </a: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D2ED0F6F-980C-4173-91DE-75B035B5C603}"/>
              </a:ext>
            </a:extLst>
          </p:cNvPr>
          <p:cNvSpPr/>
          <p:nvPr/>
        </p:nvSpPr>
        <p:spPr>
          <a:xfrm>
            <a:off x="7687916" y="3662792"/>
            <a:ext cx="979621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即時翻譯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2233514-B360-4369-B507-2CA0B50EA72C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marL="182563" marR="0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自動報到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(QR Code) / 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人臉</a:t>
            </a:r>
          </a:p>
          <a:p>
            <a:pPr marL="182563" marR="0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引導後續動作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(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拜訪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, </a:t>
            </a: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會議室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, ...)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  <a:sym typeface="Microsoft JhengHei"/>
            </a:endParaRPr>
          </a:p>
          <a:p>
            <a:pPr marL="182563" marR="0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撥打分機 </a:t>
            </a: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/ IM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  <a:sym typeface="Microsoft JhengHei"/>
            </a:endParaRPr>
          </a:p>
          <a:p>
            <a:pPr marL="182563" marR="0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自動通知相關人士</a:t>
            </a:r>
          </a:p>
          <a:p>
            <a:pPr marL="182563" marR="0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廣告播放</a:t>
            </a:r>
          </a:p>
          <a:p>
            <a:pPr marL="182563" marR="0" indent="-182563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員工人臉辨識打卡</a:t>
            </a:r>
          </a:p>
          <a:p>
            <a: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TW" altLang="en-US"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42" name="Google Shape;2342;p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/>
              <a:t>智慧接待助手II - 公司接待</a:t>
            </a:r>
            <a:endParaRPr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7CC404B-49C7-46CD-AB93-9ACA96BB4836}"/>
              </a:ext>
            </a:extLst>
          </p:cNvPr>
          <p:cNvGrpSpPr/>
          <p:nvPr/>
        </p:nvGrpSpPr>
        <p:grpSpPr>
          <a:xfrm>
            <a:off x="7085106" y="1143975"/>
            <a:ext cx="1314383" cy="903429"/>
            <a:chOff x="7605432" y="818459"/>
            <a:chExt cx="1314383" cy="903429"/>
          </a:xfrm>
        </p:grpSpPr>
        <p:pic>
          <p:nvPicPr>
            <p:cNvPr id="27" name="圖片 26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C0ECC8AD-6BAB-4DE1-8BA6-A69E40DAA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05432" y="818459"/>
              <a:ext cx="1314383" cy="903429"/>
            </a:xfrm>
            <a:prstGeom prst="rect">
              <a:avLst/>
            </a:prstGeom>
          </p:spPr>
        </p:pic>
        <p:pic>
          <p:nvPicPr>
            <p:cNvPr id="25" name="Google Shape;2349;p169">
              <a:extLst>
                <a:ext uri="{FF2B5EF4-FFF2-40B4-BE49-F238E27FC236}">
                  <a16:creationId xmlns:a16="http://schemas.microsoft.com/office/drawing/2014/main" id="{00632A09-E291-420F-8986-073A69A6C89D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3171" y="911423"/>
              <a:ext cx="1111124" cy="732300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A0A53A0E-86F4-4740-997D-F3D6D90FEB57}"/>
              </a:ext>
            </a:extLst>
          </p:cNvPr>
          <p:cNvGrpSpPr/>
          <p:nvPr/>
        </p:nvGrpSpPr>
        <p:grpSpPr>
          <a:xfrm>
            <a:off x="4810689" y="2437812"/>
            <a:ext cx="2584847" cy="2675366"/>
            <a:chOff x="4897079" y="1753238"/>
            <a:chExt cx="2584847" cy="2675366"/>
          </a:xfrm>
        </p:grpSpPr>
        <p:pic>
          <p:nvPicPr>
            <p:cNvPr id="21" name="圖片 20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D436E8B0-4B6B-42D6-BE2E-5013007ED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7079" y="1753238"/>
              <a:ext cx="2584847" cy="2675366"/>
            </a:xfrm>
            <a:prstGeom prst="rect">
              <a:avLst/>
            </a:prstGeom>
          </p:spPr>
        </p:pic>
        <p:pic>
          <p:nvPicPr>
            <p:cNvPr id="23" name="Google Shape;2347;p169">
              <a:extLst>
                <a:ext uri="{FF2B5EF4-FFF2-40B4-BE49-F238E27FC236}">
                  <a16:creationId xmlns:a16="http://schemas.microsoft.com/office/drawing/2014/main" id="{1E840197-DB57-4D3A-84E9-BE56282D72A0}"/>
                </a:ext>
              </a:extLst>
            </p:cNvPr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2875" y="1886782"/>
              <a:ext cx="2157543" cy="1398747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F62D9B8C-30FE-423D-96FB-12F7E20114C0}"/>
              </a:ext>
            </a:extLst>
          </p:cNvPr>
          <p:cNvSpPr/>
          <p:nvPr/>
        </p:nvSpPr>
        <p:spPr>
          <a:xfrm rot="16200000">
            <a:off x="5972391" y="2064886"/>
            <a:ext cx="406728" cy="399487"/>
          </a:xfrm>
          <a:prstGeom prst="rightArrow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C8714A0-2754-4E9F-BA83-B1E9C5EBEBE9}"/>
              </a:ext>
            </a:extLst>
          </p:cNvPr>
          <p:cNvGrpSpPr/>
          <p:nvPr/>
        </p:nvGrpSpPr>
        <p:grpSpPr>
          <a:xfrm>
            <a:off x="5518564" y="1146901"/>
            <a:ext cx="1314383" cy="903429"/>
            <a:chOff x="7605432" y="2961652"/>
            <a:chExt cx="1314383" cy="903429"/>
          </a:xfrm>
        </p:grpSpPr>
        <p:pic>
          <p:nvPicPr>
            <p:cNvPr id="35" name="圖片 34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5BAC85DD-D18F-4474-AA78-188ED82D8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05432" y="2961652"/>
              <a:ext cx="1314383" cy="903429"/>
            </a:xfrm>
            <a:prstGeom prst="rect">
              <a:avLst/>
            </a:prstGeom>
          </p:spPr>
        </p:pic>
        <p:pic>
          <p:nvPicPr>
            <p:cNvPr id="6" name="Google Shape;2351;p169">
              <a:extLst>
                <a:ext uri="{FF2B5EF4-FFF2-40B4-BE49-F238E27FC236}">
                  <a16:creationId xmlns:a16="http://schemas.microsoft.com/office/drawing/2014/main" id="{45358FF5-6E74-4A63-AE81-DC7C14825E6D}"/>
                </a:ext>
              </a:extLst>
            </p:cNvPr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7802" y="3047216"/>
              <a:ext cx="1129642" cy="732300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8F25E771-AD03-409B-A099-1A34DC2CFE87}"/>
              </a:ext>
            </a:extLst>
          </p:cNvPr>
          <p:cNvGrpSpPr/>
          <p:nvPr/>
        </p:nvGrpSpPr>
        <p:grpSpPr>
          <a:xfrm>
            <a:off x="3960912" y="1146901"/>
            <a:ext cx="1314383" cy="903429"/>
            <a:chOff x="4323384" y="1146901"/>
            <a:chExt cx="1314383" cy="903429"/>
          </a:xfrm>
        </p:grpSpPr>
        <p:pic>
          <p:nvPicPr>
            <p:cNvPr id="40" name="圖片 39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706C0F4E-4CA0-4C51-97FA-EA4E45589F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3384" y="1146901"/>
              <a:ext cx="1314383" cy="903429"/>
            </a:xfrm>
            <a:prstGeom prst="rect">
              <a:avLst/>
            </a:prstGeom>
          </p:spPr>
        </p:pic>
        <p:pic>
          <p:nvPicPr>
            <p:cNvPr id="42" name="Google Shape;2345;p169">
              <a:extLst>
                <a:ext uri="{FF2B5EF4-FFF2-40B4-BE49-F238E27FC236}">
                  <a16:creationId xmlns:a16="http://schemas.microsoft.com/office/drawing/2014/main" id="{57A5523C-FB30-44EA-8FC9-B83CBB1811F4}"/>
                </a:ext>
              </a:extLst>
            </p:cNvPr>
            <p:cNvPicPr preferRelativeResize="0"/>
            <p:nvPr/>
          </p:nvPicPr>
          <p:blipFill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9453" y="1232465"/>
              <a:ext cx="1129587" cy="732300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sp>
        <p:nvSpPr>
          <p:cNvPr id="44" name="箭號: 向右 43">
            <a:extLst>
              <a:ext uri="{FF2B5EF4-FFF2-40B4-BE49-F238E27FC236}">
                <a16:creationId xmlns:a16="http://schemas.microsoft.com/office/drawing/2014/main" id="{0F04343F-90D1-40CE-99B6-60F33CA014C1}"/>
              </a:ext>
            </a:extLst>
          </p:cNvPr>
          <p:cNvSpPr/>
          <p:nvPr/>
        </p:nvSpPr>
        <p:spPr>
          <a:xfrm rot="13500000">
            <a:off x="4627931" y="2064888"/>
            <a:ext cx="406728" cy="399487"/>
          </a:xfrm>
          <a:prstGeom prst="rightArrow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2D40EB60-1661-4CE1-A3B6-F03D747996C7}"/>
              </a:ext>
            </a:extLst>
          </p:cNvPr>
          <p:cNvSpPr/>
          <p:nvPr/>
        </p:nvSpPr>
        <p:spPr>
          <a:xfrm rot="18900000">
            <a:off x="7274521" y="2064889"/>
            <a:ext cx="406728" cy="399487"/>
          </a:xfrm>
          <a:prstGeom prst="rightArrow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1" name="表格 3">
            <a:extLst>
              <a:ext uri="{FF2B5EF4-FFF2-40B4-BE49-F238E27FC236}">
                <a16:creationId xmlns:a16="http://schemas.microsoft.com/office/drawing/2014/main" id="{CFDDC8CE-B5F7-49BA-8FCE-00B3A70AC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268400"/>
              </p:ext>
            </p:extLst>
          </p:nvPr>
        </p:nvGraphicFramePr>
        <p:xfrm>
          <a:off x="7066705" y="99488"/>
          <a:ext cx="1822202" cy="853440"/>
        </p:xfrm>
        <a:graphic>
          <a:graphicData uri="http://schemas.openxmlformats.org/drawingml/2006/table">
            <a:tbl>
              <a:tblPr firstRow="1" bandRow="1">
                <a:tableStyleId>{875BDF99-81AE-409D-B371-823C742453D3}</a:tableStyleId>
              </a:tblPr>
              <a:tblGrid>
                <a:gridCol w="910411">
                  <a:extLst>
                    <a:ext uri="{9D8B030D-6E8A-4147-A177-3AD203B41FA5}">
                      <a16:colId xmlns:a16="http://schemas.microsoft.com/office/drawing/2014/main" val="1116244735"/>
                    </a:ext>
                  </a:extLst>
                </a:gridCol>
                <a:gridCol w="911791">
                  <a:extLst>
                    <a:ext uri="{9D8B030D-6E8A-4147-A177-3AD203B41FA5}">
                      <a16:colId xmlns:a16="http://schemas.microsoft.com/office/drawing/2014/main" val="2797731230"/>
                    </a:ext>
                  </a:extLst>
                </a:gridCol>
              </a:tblGrid>
              <a:tr h="1963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遠端桌</a:t>
                      </a:r>
                      <a:r>
                        <a:rPr lang="zh-TW" altLang="en-US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面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en-US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zh-TW" altLang="en-US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吋螢幕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9725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視訊通話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麥克風陣列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566499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</a:t>
                      </a:r>
                      <a:r>
                        <a:rPr lang="zh-TW" altLang="en-US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人臉辨識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立體聲喇叭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894311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即時翻譯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聽聲辨位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5043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Google Shape;2362;p170"/>
          <p:cNvSpPr txBox="1">
            <a:spLocks noGrp="1"/>
          </p:cNvSpPr>
          <p:nvPr>
            <p:ph type="title"/>
          </p:nvPr>
        </p:nvSpPr>
        <p:spPr>
          <a:xfrm>
            <a:off x="4040372" y="625611"/>
            <a:ext cx="4470215" cy="1177850"/>
          </a:xfrm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更多資訊</a:t>
            </a:r>
            <a:endParaRPr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726C239-80E4-4010-B092-888829539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0372" y="1515978"/>
            <a:ext cx="4470216" cy="1299410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拜訪官網 </a:t>
            </a:r>
            <a:r>
              <a:rPr lang="en-US" altLang="zh-TW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TW" sz="2400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https://www.qnap.com/solution/koibot/zh-tw/</a:t>
            </a:r>
            <a:endParaRPr lang="en-US" altLang="zh-TW" sz="2400" b="1" u="sng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22A5E6B7-D22F-47C3-88D7-33E5E9237E07}"/>
              </a:ext>
            </a:extLst>
          </p:cNvPr>
          <p:cNvSpPr/>
          <p:nvPr/>
        </p:nvSpPr>
        <p:spPr>
          <a:xfrm>
            <a:off x="4164417" y="3499354"/>
            <a:ext cx="4465677" cy="4211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84ABA2F-7AD6-48B6-873C-3B889C94D0D7}"/>
              </a:ext>
            </a:extLst>
          </p:cNvPr>
          <p:cNvSpPr/>
          <p:nvPr/>
        </p:nvSpPr>
        <p:spPr>
          <a:xfrm>
            <a:off x="4164417" y="2947162"/>
            <a:ext cx="4465677" cy="4211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版面配置區 1">
            <a:extLst>
              <a:ext uri="{FF2B5EF4-FFF2-40B4-BE49-F238E27FC236}">
                <a16:creationId xmlns:a16="http://schemas.microsoft.com/office/drawing/2014/main" id="{251B7893-EC05-4A49-A8F2-14631B39C2FC}"/>
              </a:ext>
            </a:extLst>
          </p:cNvPr>
          <p:cNvSpPr txBox="1">
            <a:spLocks/>
          </p:cNvSpPr>
          <p:nvPr/>
        </p:nvSpPr>
        <p:spPr>
          <a:xfrm>
            <a:off x="4475808" y="2819691"/>
            <a:ext cx="3842894" cy="2851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zh-TW" altLang="en-US" sz="2400"/>
              <a:t>教學影片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zh-TW" altLang="en-US" sz="2400"/>
              <a:t>合作諮詢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圖片 59">
            <a:extLst>
              <a:ext uri="{FF2B5EF4-FFF2-40B4-BE49-F238E27FC236}">
                <a16:creationId xmlns:a16="http://schemas.microsoft.com/office/drawing/2014/main" id="{FBBF16EF-9F0B-4F51-9575-FF744CB64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21245" y="3428245"/>
            <a:ext cx="211382" cy="21681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81C8F8F-96B4-4BA0-B71E-85D801663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9819" y="3428244"/>
            <a:ext cx="211382" cy="2168175"/>
          </a:xfrm>
          <a:prstGeom prst="rect">
            <a:avLst/>
          </a:prstGeom>
        </p:spPr>
      </p:pic>
      <p:pic>
        <p:nvPicPr>
          <p:cNvPr id="6" name="圖片 5" descr="一張含有 坐, 杯子, 桌, 馬克杯 的圖片&#10;&#10;自動產生的描述">
            <a:extLst>
              <a:ext uri="{FF2B5EF4-FFF2-40B4-BE49-F238E27FC236}">
                <a16:creationId xmlns:a16="http://schemas.microsoft.com/office/drawing/2014/main" id="{5293742D-E5A4-42BB-8A5E-A31E697105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44" y="1898529"/>
            <a:ext cx="4471832" cy="2795392"/>
          </a:xfrm>
          <a:prstGeom prst="rect">
            <a:avLst/>
          </a:prstGeom>
        </p:spPr>
      </p:pic>
      <p:pic>
        <p:nvPicPr>
          <p:cNvPr id="8" name="圖片 7" descr="一張含有 監視器, 坐, 相片, 黑暗 的圖片&#10;&#10;自動產生的描述">
            <a:extLst>
              <a:ext uri="{FF2B5EF4-FFF2-40B4-BE49-F238E27FC236}">
                <a16:creationId xmlns:a16="http://schemas.microsoft.com/office/drawing/2014/main" id="{BBFA8957-78C8-4FD3-A0FB-6CE75005A7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021" y="1898529"/>
            <a:ext cx="4471832" cy="2795392"/>
          </a:xfrm>
          <a:prstGeom prst="rect">
            <a:avLst/>
          </a:prstGeom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75A48046-A92B-4637-9BAD-6E2F31C3B33E}"/>
              </a:ext>
            </a:extLst>
          </p:cNvPr>
          <p:cNvCxnSpPr>
            <a:cxnSpLocks/>
            <a:stCxn id="41" idx="1"/>
          </p:cNvCxnSpPr>
          <p:nvPr/>
        </p:nvCxnSpPr>
        <p:spPr>
          <a:xfrm rot="10800000" flipV="1">
            <a:off x="6126937" y="1642897"/>
            <a:ext cx="497400" cy="514310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89F82564-B544-4609-8269-8805D4C0A061}"/>
              </a:ext>
            </a:extLst>
          </p:cNvPr>
          <p:cNvCxnSpPr>
            <a:cxnSpLocks/>
            <a:stCxn id="46" idx="1"/>
          </p:cNvCxnSpPr>
          <p:nvPr/>
        </p:nvCxnSpPr>
        <p:spPr>
          <a:xfrm rot="10800000" flipV="1">
            <a:off x="6174400" y="3446765"/>
            <a:ext cx="1664412" cy="526575"/>
          </a:xfrm>
          <a:prstGeom prst="bentConnector3">
            <a:avLst>
              <a:gd name="adj1" fmla="val 15302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450A5B27-7C0B-4FB1-9745-E3E8DC03FFBD}"/>
              </a:ext>
            </a:extLst>
          </p:cNvPr>
          <p:cNvCxnSpPr>
            <a:cxnSpLocks/>
            <a:stCxn id="54" idx="1"/>
          </p:cNvCxnSpPr>
          <p:nvPr/>
        </p:nvCxnSpPr>
        <p:spPr>
          <a:xfrm rot="10800000" flipV="1">
            <a:off x="6991351" y="2584900"/>
            <a:ext cx="853731" cy="272600"/>
          </a:xfrm>
          <a:prstGeom prst="bentConnector3">
            <a:avLst>
              <a:gd name="adj1" fmla="val 35496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接點: 肘形 61">
            <a:extLst>
              <a:ext uri="{FF2B5EF4-FFF2-40B4-BE49-F238E27FC236}">
                <a16:creationId xmlns:a16="http://schemas.microsoft.com/office/drawing/2014/main" id="{211DF195-32A3-433B-B0D0-D3BEB63CF878}"/>
              </a:ext>
            </a:extLst>
          </p:cNvPr>
          <p:cNvCxnSpPr>
            <a:cxnSpLocks/>
            <a:stCxn id="61" idx="3"/>
          </p:cNvCxnSpPr>
          <p:nvPr/>
        </p:nvCxnSpPr>
        <p:spPr>
          <a:xfrm>
            <a:off x="1819354" y="4048473"/>
            <a:ext cx="740550" cy="316863"/>
          </a:xfrm>
          <a:prstGeom prst="bentConnector3">
            <a:avLst>
              <a:gd name="adj1" fmla="val 50000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接點: 肘形 79">
            <a:extLst>
              <a:ext uri="{FF2B5EF4-FFF2-40B4-BE49-F238E27FC236}">
                <a16:creationId xmlns:a16="http://schemas.microsoft.com/office/drawing/2014/main" id="{760A10A9-D363-4EB3-9360-3F6AB88DC924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5243078" y="4050130"/>
            <a:ext cx="543855" cy="433864"/>
          </a:xfrm>
          <a:prstGeom prst="bentConnector3">
            <a:avLst>
              <a:gd name="adj1" fmla="val 28877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5" name="Google Shape;1575;p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全新外觀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604823AC-60D3-47FC-A987-9AA5146512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1953" y="1411429"/>
            <a:ext cx="585840" cy="462936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6080E7C9-9C1C-485D-A5C8-B029FADCAD2A}"/>
              </a:ext>
            </a:extLst>
          </p:cNvPr>
          <p:cNvSpPr/>
          <p:nvPr/>
        </p:nvSpPr>
        <p:spPr>
          <a:xfrm>
            <a:off x="414245" y="1320172"/>
            <a:ext cx="1854290" cy="6454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連線功能</a:t>
            </a:r>
            <a:endParaRPr lang="en-US" altLang="zh-TW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Oswald Regular"/>
            </a:endParaRPr>
          </a:p>
          <a:p>
            <a:pPr>
              <a:buSzPts val="1100"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IEEE 802.11 a/b/g/n/ac</a:t>
            </a:r>
          </a:p>
          <a:p>
            <a:pPr>
              <a:buSzPts val="1100"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藍牙 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4.1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09C9BD8-1FC3-4DA0-A56D-3E2AB12C0C33}"/>
              </a:ext>
            </a:extLst>
          </p:cNvPr>
          <p:cNvSpPr/>
          <p:nvPr/>
        </p:nvSpPr>
        <p:spPr>
          <a:xfrm>
            <a:off x="6624337" y="1320172"/>
            <a:ext cx="2082250" cy="6454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相機</a:t>
            </a:r>
            <a:endParaRPr lang="en-US" altLang="zh-TW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Oswald Regular"/>
            </a:endParaRPr>
          </a:p>
          <a:p>
            <a:r>
              <a:rPr lang="it-IT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5MP camera, 2592 × 1944 @15fps, F2.2, FOV 103.5°</a:t>
            </a:r>
            <a:endParaRPr lang="it-IT" altLang="zh-TW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491DE84C-81F0-4A7F-ACED-3FF9ADDB591B}"/>
              </a:ext>
            </a:extLst>
          </p:cNvPr>
          <p:cNvSpPr/>
          <p:nvPr/>
        </p:nvSpPr>
        <p:spPr>
          <a:xfrm>
            <a:off x="7838812" y="3254484"/>
            <a:ext cx="638994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喇叭</a:t>
            </a:r>
            <a:endParaRPr lang="it-IT" altLang="zh-TW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6F44A96C-59A7-41C2-AC93-C7D6AB86A62B}"/>
              </a:ext>
            </a:extLst>
          </p:cNvPr>
          <p:cNvSpPr/>
          <p:nvPr/>
        </p:nvSpPr>
        <p:spPr>
          <a:xfrm>
            <a:off x="7845081" y="2392618"/>
            <a:ext cx="861505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顯示螢幕</a:t>
            </a: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D87B4110-4B50-4061-8A1A-FEF4587DDD93}"/>
              </a:ext>
            </a:extLst>
          </p:cNvPr>
          <p:cNvSpPr/>
          <p:nvPr/>
        </p:nvSpPr>
        <p:spPr>
          <a:xfrm>
            <a:off x="414245" y="3725748"/>
            <a:ext cx="1405109" cy="6454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buFont typeface="Arial"/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I/O 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連接埠</a:t>
            </a:r>
            <a:endParaRPr lang="en-US" altLang="zh-TW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Oswald Regular"/>
            </a:endParaRPr>
          </a:p>
          <a:p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2 x USB 3.2 Gen 1 Type A </a:t>
            </a: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0BFFCFF5-3CA2-423C-9B40-1B15883D66C6}"/>
              </a:ext>
            </a:extLst>
          </p:cNvPr>
          <p:cNvSpPr/>
          <p:nvPr/>
        </p:nvSpPr>
        <p:spPr>
          <a:xfrm>
            <a:off x="3837969" y="3719886"/>
            <a:ext cx="1405109" cy="6454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buFont typeface="Arial"/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LED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指示燈</a:t>
            </a:r>
            <a:endParaRPr lang="en-US" altLang="zh-TW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Oswald Regular"/>
            </a:endParaRPr>
          </a:p>
          <a:p>
            <a:pPr marL="0" lvl="0" indent="0">
              <a:buFont typeface="Arial"/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(1) 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電源指示</a:t>
            </a:r>
          </a:p>
          <a:p>
            <a:pPr marL="0" lvl="0" indent="0">
              <a:buFont typeface="Arial"/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(2) 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通話狀態指示 </a:t>
            </a:r>
          </a:p>
        </p:txBody>
      </p:sp>
    </p:spTree>
    <p:extLst>
      <p:ext uri="{BB962C8B-B14F-4D97-AF65-F5344CB8AC3E}">
        <p14:creationId xmlns:p14="http://schemas.microsoft.com/office/powerpoint/2010/main" val="328414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圖片 70">
            <a:extLst>
              <a:ext uri="{FF2B5EF4-FFF2-40B4-BE49-F238E27FC236}">
                <a16:creationId xmlns:a16="http://schemas.microsoft.com/office/drawing/2014/main" id="{5F1390C9-4181-4060-A255-32BBD1996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1052" y="3719370"/>
            <a:ext cx="162925" cy="1671147"/>
          </a:xfrm>
          <a:prstGeom prst="rect">
            <a:avLst/>
          </a:prstGeom>
        </p:spPr>
      </p:pic>
      <p:pic>
        <p:nvPicPr>
          <p:cNvPr id="4" name="圖片 3" descr="一張含有 坐, 表面, 桌, 正面 的圖片&#10;&#10;自動產生的描述">
            <a:extLst>
              <a:ext uri="{FF2B5EF4-FFF2-40B4-BE49-F238E27FC236}">
                <a16:creationId xmlns:a16="http://schemas.microsoft.com/office/drawing/2014/main" id="{1566CB95-D390-4804-9F8A-EC0CEE8A51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931900" y="1775725"/>
            <a:ext cx="3456045" cy="2160412"/>
          </a:xfrm>
          <a:prstGeom prst="rect">
            <a:avLst/>
          </a:prstGeom>
        </p:spPr>
      </p:pic>
      <p:cxnSp>
        <p:nvCxnSpPr>
          <p:cNvPr id="50" name="接點: 肘形 49">
            <a:extLst>
              <a:ext uri="{FF2B5EF4-FFF2-40B4-BE49-F238E27FC236}">
                <a16:creationId xmlns:a16="http://schemas.microsoft.com/office/drawing/2014/main" id="{8141738C-4667-4F71-A05B-E00BA3D56179}"/>
              </a:ext>
            </a:extLst>
          </p:cNvPr>
          <p:cNvCxnSpPr>
            <a:cxnSpLocks/>
            <a:stCxn id="49" idx="1"/>
          </p:cNvCxnSpPr>
          <p:nvPr/>
        </p:nvCxnSpPr>
        <p:spPr>
          <a:xfrm rot="10800000" flipV="1">
            <a:off x="5945806" y="1752420"/>
            <a:ext cx="1644512" cy="1178309"/>
          </a:xfrm>
          <a:prstGeom prst="bentConnector3">
            <a:avLst>
              <a:gd name="adj1" fmla="val 25857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接點: 肘形 58">
            <a:extLst>
              <a:ext uri="{FF2B5EF4-FFF2-40B4-BE49-F238E27FC236}">
                <a16:creationId xmlns:a16="http://schemas.microsoft.com/office/drawing/2014/main" id="{96AECD10-F85B-459D-A870-FCD64DCAD18D}"/>
              </a:ext>
            </a:extLst>
          </p:cNvPr>
          <p:cNvCxnSpPr>
            <a:cxnSpLocks/>
            <a:stCxn id="58" idx="1"/>
          </p:cNvCxnSpPr>
          <p:nvPr/>
        </p:nvCxnSpPr>
        <p:spPr>
          <a:xfrm rot="10800000" flipV="1">
            <a:off x="5786100" y="2586372"/>
            <a:ext cx="1804218" cy="557588"/>
          </a:xfrm>
          <a:prstGeom prst="bentConnector3">
            <a:avLst>
              <a:gd name="adj1" fmla="val 10655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CD8DBE79-1FE1-4A61-85A3-308AD08294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912" y="1888326"/>
            <a:ext cx="4471832" cy="2795391"/>
          </a:xfrm>
          <a:prstGeom prst="rect">
            <a:avLst/>
          </a:prstGeom>
        </p:spPr>
      </p:pic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65ACBBB9-C5C1-4FD9-B57D-F58EC2F31EDA}"/>
              </a:ext>
            </a:extLst>
          </p:cNvPr>
          <p:cNvCxnSpPr>
            <a:cxnSpLocks/>
            <a:stCxn id="40" idx="2"/>
          </p:cNvCxnSpPr>
          <p:nvPr/>
        </p:nvCxnSpPr>
        <p:spPr>
          <a:xfrm rot="16200000" flipH="1">
            <a:off x="2080125" y="1893798"/>
            <a:ext cx="631559" cy="1348979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5" name="Google Shape;1575;p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全新外觀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DEB803E8-9994-49ED-80A2-020A80BAEA48}"/>
              </a:ext>
            </a:extLst>
          </p:cNvPr>
          <p:cNvSpPr/>
          <p:nvPr/>
        </p:nvSpPr>
        <p:spPr>
          <a:xfrm>
            <a:off x="574808" y="1200092"/>
            <a:ext cx="2293213" cy="10524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I/O 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連接埠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(1)1 x USB 3.2 Gen 1 Type C (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轉 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HDMI 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輸出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)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(2)1 x micro SD or Mini PCIe slot for 4G/5G (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非內建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)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EEE6BB33-ABC9-45D9-9E27-9F2148A14575}"/>
              </a:ext>
            </a:extLst>
          </p:cNvPr>
          <p:cNvSpPr/>
          <p:nvPr/>
        </p:nvSpPr>
        <p:spPr>
          <a:xfrm>
            <a:off x="7590318" y="1560139"/>
            <a:ext cx="861505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麥克風</a:t>
            </a: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1644AD8B-59B7-43AE-8457-9D6360169788}"/>
              </a:ext>
            </a:extLst>
          </p:cNvPr>
          <p:cNvSpPr/>
          <p:nvPr/>
        </p:nvSpPr>
        <p:spPr>
          <a:xfrm>
            <a:off x="7590318" y="2394090"/>
            <a:ext cx="696793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電源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F27BAE33-BE76-4B67-8276-BD5683903384}"/>
              </a:ext>
            </a:extLst>
          </p:cNvPr>
          <p:cNvSpPr/>
          <p:nvPr/>
        </p:nvSpPr>
        <p:spPr>
          <a:xfrm>
            <a:off x="5081290" y="3763684"/>
            <a:ext cx="1157264" cy="7515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音量控制盤</a:t>
            </a:r>
            <a:endParaRPr lang="en-US" altLang="zh-TW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Oswald Regular"/>
            </a:endParaRPr>
          </a:p>
          <a:p>
            <a:pPr marL="0" lvl="0" indent="0">
              <a:buFont typeface="Arial"/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(1) 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音量顯示</a:t>
            </a:r>
          </a:p>
          <a:p>
            <a:pPr marL="0" lvl="0" indent="0">
              <a:buFont typeface="Arial"/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(2) 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觸控調整 </a:t>
            </a:r>
          </a:p>
        </p:txBody>
      </p:sp>
    </p:spTree>
    <p:extLst>
      <p:ext uri="{BB962C8B-B14F-4D97-AF65-F5344CB8AC3E}">
        <p14:creationId xmlns:p14="http://schemas.microsoft.com/office/powerpoint/2010/main" val="75200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AI 人臉辨識</a:t>
            </a:r>
            <a:endParaRPr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926D960-BE78-41C4-AAA0-B2D10EB0F3C9}"/>
              </a:ext>
            </a:extLst>
          </p:cNvPr>
          <p:cNvSpPr/>
          <p:nvPr/>
        </p:nvSpPr>
        <p:spPr>
          <a:xfrm>
            <a:off x="8122392" y="144718"/>
            <a:ext cx="763644" cy="763644"/>
          </a:xfrm>
          <a:prstGeom prst="roundRect">
            <a:avLst>
              <a:gd name="adj" fmla="val 12632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1BA114E-AF8B-43F4-8798-67B8C9557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7581" y="254401"/>
            <a:ext cx="573265" cy="543614"/>
          </a:xfrm>
          <a:prstGeom prst="rect">
            <a:avLst/>
          </a:prstGeom>
        </p:spPr>
      </p:pic>
      <p:sp>
        <p:nvSpPr>
          <p:cNvPr id="18" name="Google Shape;1610;p140">
            <a:extLst>
              <a:ext uri="{FF2B5EF4-FFF2-40B4-BE49-F238E27FC236}">
                <a16:creationId xmlns:a16="http://schemas.microsoft.com/office/drawing/2014/main" id="{0A48D2F4-349D-467F-9768-57C326ADB08D}"/>
              </a:ext>
            </a:extLst>
          </p:cNvPr>
          <p:cNvSpPr/>
          <p:nvPr/>
        </p:nvSpPr>
        <p:spPr>
          <a:xfrm>
            <a:off x="4236347" y="1869200"/>
            <a:ext cx="3616560" cy="18642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Google Shape;1614;p140">
            <a:extLst>
              <a:ext uri="{FF2B5EF4-FFF2-40B4-BE49-F238E27FC236}">
                <a16:creationId xmlns:a16="http://schemas.microsoft.com/office/drawing/2014/main" id="{7B61D933-A65A-40DA-B2E8-EEAFA10D0BBD}"/>
              </a:ext>
            </a:extLst>
          </p:cNvPr>
          <p:cNvSpPr/>
          <p:nvPr/>
        </p:nvSpPr>
        <p:spPr>
          <a:xfrm>
            <a:off x="4313946" y="1952914"/>
            <a:ext cx="3553475" cy="17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</a:pP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人臉追蹤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，即時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互動</a:t>
            </a: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  <a:p>
            <a:pPr marL="180975" marR="0" lvl="0" indent="-1809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</a:pP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個人身份驗證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，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門禁與出勤管理</a:t>
            </a: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  <a:p>
            <a:pPr marL="180975" marR="0" lvl="0" indent="-1809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</a:pP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VIP/ 黑名單通知</a:t>
            </a:r>
            <a:r>
              <a:rPr lang="en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180975" marR="0" lvl="0" indent="-1809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</a:pP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智慧數位看板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，精準廣告推播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95BED21-64B8-4EAB-976C-33D4C682F0A3}"/>
              </a:ext>
            </a:extLst>
          </p:cNvPr>
          <p:cNvGrpSpPr/>
          <p:nvPr/>
        </p:nvGrpSpPr>
        <p:grpSpPr>
          <a:xfrm>
            <a:off x="4236347" y="1318731"/>
            <a:ext cx="3616560" cy="634183"/>
            <a:chOff x="459571" y="1318731"/>
            <a:chExt cx="3616560" cy="634183"/>
          </a:xfrm>
        </p:grpSpPr>
        <p:sp>
          <p:nvSpPr>
            <p:cNvPr id="21" name="Google Shape;1615;p140">
              <a:extLst>
                <a:ext uri="{FF2B5EF4-FFF2-40B4-BE49-F238E27FC236}">
                  <a16:creationId xmlns:a16="http://schemas.microsoft.com/office/drawing/2014/main" id="{56E01E43-068D-4666-A7A1-4A6C81222D94}"/>
                </a:ext>
              </a:extLst>
            </p:cNvPr>
            <p:cNvSpPr/>
            <p:nvPr/>
          </p:nvSpPr>
          <p:spPr>
            <a:xfrm>
              <a:off x="459571" y="1318731"/>
              <a:ext cx="3616560" cy="4883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TW" altLang="en-US" sz="2000" b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Calibri"/>
                </a:rPr>
                <a:t>應用情境</a:t>
              </a:r>
              <a:endParaRPr lang="zh-TW" altLang="en-US" sz="20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"/>
              </a:endParaRPr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752C7BC3-071D-4926-B36C-9763D2E6D20A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5167CE39-2F86-4132-A988-B10AF51AF08C}"/>
              </a:ext>
            </a:extLst>
          </p:cNvPr>
          <p:cNvGrpSpPr/>
          <p:nvPr/>
        </p:nvGrpSpPr>
        <p:grpSpPr>
          <a:xfrm>
            <a:off x="7064478" y="3171823"/>
            <a:ext cx="1642068" cy="1699572"/>
            <a:chOff x="7064478" y="3171823"/>
            <a:chExt cx="1642068" cy="1699572"/>
          </a:xfrm>
        </p:grpSpPr>
        <p:pic>
          <p:nvPicPr>
            <p:cNvPr id="4" name="圖片 3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527F074D-F37B-4167-8032-CB1F3029B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478" y="3171823"/>
              <a:ext cx="1642068" cy="1699572"/>
            </a:xfrm>
            <a:prstGeom prst="rect">
              <a:avLst/>
            </a:prstGeom>
          </p:spPr>
        </p:pic>
        <p:pic>
          <p:nvPicPr>
            <p:cNvPr id="1613" name="Google Shape;1613;p140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3804" y="3261716"/>
              <a:ext cx="1397851" cy="881254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sp>
        <p:nvSpPr>
          <p:cNvPr id="32" name="Google Shape;1610;p140">
            <a:extLst>
              <a:ext uri="{FF2B5EF4-FFF2-40B4-BE49-F238E27FC236}">
                <a16:creationId xmlns:a16="http://schemas.microsoft.com/office/drawing/2014/main" id="{047442E3-E0D5-400C-A230-B39CC8ED5946}"/>
              </a:ext>
            </a:extLst>
          </p:cNvPr>
          <p:cNvSpPr/>
          <p:nvPr/>
        </p:nvSpPr>
        <p:spPr>
          <a:xfrm>
            <a:off x="515394" y="1869200"/>
            <a:ext cx="3616560" cy="18642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Google Shape;1609;p140">
            <a:extLst>
              <a:ext uri="{FF2B5EF4-FFF2-40B4-BE49-F238E27FC236}">
                <a16:creationId xmlns:a16="http://schemas.microsoft.com/office/drawing/2014/main" id="{661B51AC-19C0-4443-9935-CF0E5C5636BA}"/>
              </a:ext>
            </a:extLst>
          </p:cNvPr>
          <p:cNvSpPr/>
          <p:nvPr/>
        </p:nvSpPr>
        <p:spPr>
          <a:xfrm>
            <a:off x="603527" y="1952914"/>
            <a:ext cx="3528427" cy="18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內置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離線 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版本 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無需外網雲端連線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運算資源用量低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，運行效率好</a:t>
            </a: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快速識別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(&lt;1 秒)</a:t>
            </a: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Profile 檔案小</a:t>
            </a: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(&lt;0.5K)</a:t>
            </a: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性別 x 年齡</a:t>
            </a: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7A0A5AB9-FF50-4D44-A1DB-D13FED416D32}"/>
              </a:ext>
            </a:extLst>
          </p:cNvPr>
          <p:cNvGrpSpPr/>
          <p:nvPr/>
        </p:nvGrpSpPr>
        <p:grpSpPr>
          <a:xfrm>
            <a:off x="515394" y="1318731"/>
            <a:ext cx="3616560" cy="634183"/>
            <a:chOff x="459571" y="1318731"/>
            <a:chExt cx="3616560" cy="634183"/>
          </a:xfrm>
        </p:grpSpPr>
        <p:sp>
          <p:nvSpPr>
            <p:cNvPr id="35" name="Google Shape;1615;p140">
              <a:extLst>
                <a:ext uri="{FF2B5EF4-FFF2-40B4-BE49-F238E27FC236}">
                  <a16:creationId xmlns:a16="http://schemas.microsoft.com/office/drawing/2014/main" id="{C58CBB77-0BB0-4C4A-979B-5A240D150244}"/>
                </a:ext>
              </a:extLst>
            </p:cNvPr>
            <p:cNvSpPr/>
            <p:nvPr/>
          </p:nvSpPr>
          <p:spPr>
            <a:xfrm>
              <a:off x="459571" y="1318731"/>
              <a:ext cx="3616560" cy="4883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TW" altLang="en-US" sz="2000" b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Oswald"/>
                </a:rPr>
                <a:t>優勢</a:t>
              </a:r>
            </a:p>
          </p:txBody>
        </p:sp>
        <p:sp>
          <p:nvSpPr>
            <p:cNvPr id="36" name="等腰三角形 35">
              <a:extLst>
                <a:ext uri="{FF2B5EF4-FFF2-40B4-BE49-F238E27FC236}">
                  <a16:creationId xmlns:a16="http://schemas.microsoft.com/office/drawing/2014/main" id="{FA8BAE83-88F7-474A-8441-F221AF25FF91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544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9C3D8838-FC3C-4584-B08F-A2D44B4BD705}"/>
              </a:ext>
            </a:extLst>
          </p:cNvPr>
          <p:cNvGrpSpPr/>
          <p:nvPr/>
        </p:nvGrpSpPr>
        <p:grpSpPr>
          <a:xfrm>
            <a:off x="119270" y="1119457"/>
            <a:ext cx="5446643" cy="2875031"/>
            <a:chOff x="119270" y="1119457"/>
            <a:chExt cx="5446643" cy="2875031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6AD328B0-2DF8-4B83-BEA6-D31B6E7E6A9E}"/>
                </a:ext>
              </a:extLst>
            </p:cNvPr>
            <p:cNvSpPr/>
            <p:nvPr/>
          </p:nvSpPr>
          <p:spPr>
            <a:xfrm>
              <a:off x="119270" y="1119457"/>
              <a:ext cx="5446643" cy="2712313"/>
            </a:xfrm>
            <a:prstGeom prst="roundRect">
              <a:avLst>
                <a:gd name="adj" fmla="val 4292"/>
              </a:avLst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18C14744-E8CC-4EE7-918F-75B68A3851F2}"/>
                </a:ext>
              </a:extLst>
            </p:cNvPr>
            <p:cNvSpPr/>
            <p:nvPr/>
          </p:nvSpPr>
          <p:spPr>
            <a:xfrm rot="10800000">
              <a:off x="448313" y="3831770"/>
              <a:ext cx="288758" cy="162718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26" name="Google Shape;1626;p1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90059"/>
              </a:buClr>
              <a:buSzPts val="2400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語音服務 Gateway 架構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1" name="Google Shape;1631;p141"/>
          <p:cNvSpPr/>
          <p:nvPr/>
        </p:nvSpPr>
        <p:spPr>
          <a:xfrm>
            <a:off x="3500366" y="3215013"/>
            <a:ext cx="1288500" cy="35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AC5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141"/>
          <p:cNvSpPr/>
          <p:nvPr/>
        </p:nvSpPr>
        <p:spPr>
          <a:xfrm>
            <a:off x="1872065" y="3217089"/>
            <a:ext cx="1288500" cy="35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AC5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141"/>
          <p:cNvSpPr/>
          <p:nvPr/>
        </p:nvSpPr>
        <p:spPr>
          <a:xfrm>
            <a:off x="195212" y="3217089"/>
            <a:ext cx="1288500" cy="35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AC5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141"/>
          <p:cNvSpPr/>
          <p:nvPr/>
        </p:nvSpPr>
        <p:spPr>
          <a:xfrm>
            <a:off x="4641194" y="1650975"/>
            <a:ext cx="842400" cy="35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AC5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141"/>
          <p:cNvSpPr/>
          <p:nvPr/>
        </p:nvSpPr>
        <p:spPr>
          <a:xfrm>
            <a:off x="1344359" y="2433754"/>
            <a:ext cx="2313726" cy="7302"/>
          </a:xfrm>
          <a:custGeom>
            <a:avLst/>
            <a:gdLst/>
            <a:ahLst/>
            <a:cxnLst/>
            <a:rect l="l" t="t" r="r" b="b"/>
            <a:pathLst>
              <a:path w="10085" h="3697" extrusionOk="0">
                <a:moveTo>
                  <a:pt x="0" y="1144"/>
                </a:moveTo>
                <a:cubicBezTo>
                  <a:pt x="6898" y="9386"/>
                  <a:pt x="3187" y="-5689"/>
                  <a:pt x="10085" y="2554"/>
                </a:cubicBezTo>
              </a:path>
            </a:pathLst>
          </a:custGeom>
          <a:noFill/>
          <a:ln w="254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141"/>
          <p:cNvSpPr/>
          <p:nvPr/>
        </p:nvSpPr>
        <p:spPr>
          <a:xfrm>
            <a:off x="3513740" y="3242728"/>
            <a:ext cx="1275126" cy="30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AC5D3"/>
                </a:solidFill>
                <a:latin typeface="Oswald"/>
                <a:ea typeface="Oswald"/>
                <a:cs typeface="Oswald"/>
                <a:sym typeface="Oswald"/>
              </a:rPr>
              <a:t>Voice Out</a:t>
            </a:r>
            <a:endParaRPr sz="2400" b="0" i="0" u="none" strike="noStrike" cap="none">
              <a:solidFill>
                <a:srgbClr val="0AC5D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37" name="Google Shape;1637;p141"/>
          <p:cNvSpPr/>
          <p:nvPr/>
        </p:nvSpPr>
        <p:spPr>
          <a:xfrm>
            <a:off x="1866376" y="3280559"/>
            <a:ext cx="1275753" cy="23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AC5D3"/>
                </a:solidFill>
                <a:latin typeface="Oswald"/>
                <a:ea typeface="Oswald"/>
                <a:cs typeface="Oswald"/>
                <a:sym typeface="Oswald"/>
              </a:rPr>
              <a:t>Device Controls</a:t>
            </a:r>
            <a:endParaRPr sz="2400" b="0" i="0" u="none" strike="noStrike" cap="none">
              <a:solidFill>
                <a:srgbClr val="0AC5D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38" name="Google Shape;1638;p141"/>
          <p:cNvSpPr/>
          <p:nvPr/>
        </p:nvSpPr>
        <p:spPr>
          <a:xfrm>
            <a:off x="207245" y="3253486"/>
            <a:ext cx="1256344" cy="28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AC5D3"/>
                </a:solidFill>
                <a:latin typeface="Oswald"/>
                <a:ea typeface="Oswald"/>
                <a:cs typeface="Oswald"/>
                <a:sym typeface="Oswald"/>
              </a:rPr>
              <a:t>Voice In</a:t>
            </a:r>
            <a:endParaRPr sz="2400" b="0" i="0" u="none" strike="noStrike" cap="none">
              <a:solidFill>
                <a:srgbClr val="0AC5D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639" name="Google Shape;1639;p141"/>
          <p:cNvCxnSpPr/>
          <p:nvPr/>
        </p:nvCxnSpPr>
        <p:spPr>
          <a:xfrm>
            <a:off x="1298614" y="2523937"/>
            <a:ext cx="656700" cy="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40" name="Google Shape;1640;p141"/>
          <p:cNvCxnSpPr/>
          <p:nvPr/>
        </p:nvCxnSpPr>
        <p:spPr>
          <a:xfrm rot="10800000">
            <a:off x="3042975" y="2523937"/>
            <a:ext cx="813300" cy="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41" name="Google Shape;1641;p141"/>
          <p:cNvCxnSpPr>
            <a:stCxn id="1642" idx="3"/>
            <a:endCxn id="1634" idx="1"/>
          </p:cNvCxnSpPr>
          <p:nvPr/>
        </p:nvCxnSpPr>
        <p:spPr>
          <a:xfrm rot="10800000" flipH="1">
            <a:off x="3042993" y="1827530"/>
            <a:ext cx="1598100" cy="1560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43" name="Google Shape;1643;p141"/>
          <p:cNvSpPr/>
          <p:nvPr/>
        </p:nvSpPr>
        <p:spPr>
          <a:xfrm>
            <a:off x="3490487" y="1347308"/>
            <a:ext cx="1023564" cy="682585"/>
          </a:xfrm>
          <a:custGeom>
            <a:avLst/>
            <a:gdLst/>
            <a:ahLst/>
            <a:cxnLst/>
            <a:rect l="l" t="t" r="r" b="b"/>
            <a:pathLst>
              <a:path w="1574714" h="1050130" extrusionOk="0">
                <a:moveTo>
                  <a:pt x="655970" y="0"/>
                </a:moveTo>
                <a:cubicBezTo>
                  <a:pt x="837639" y="0"/>
                  <a:pt x="990468" y="123025"/>
                  <a:pt x="1035872" y="290327"/>
                </a:cubicBezTo>
                <a:cubicBezTo>
                  <a:pt x="1080740" y="272530"/>
                  <a:pt x="1129843" y="262774"/>
                  <a:pt x="1181036" y="262774"/>
                </a:cubicBezTo>
                <a:cubicBezTo>
                  <a:pt x="1398460" y="262774"/>
                  <a:pt x="1574715" y="439029"/>
                  <a:pt x="1574715" y="656452"/>
                </a:cubicBezTo>
                <a:cubicBezTo>
                  <a:pt x="1574715" y="873876"/>
                  <a:pt x="1398460" y="1050131"/>
                  <a:pt x="1181036" y="1050131"/>
                </a:cubicBezTo>
                <a:lnTo>
                  <a:pt x="262292" y="1050131"/>
                </a:lnTo>
                <a:cubicBezTo>
                  <a:pt x="117342" y="1050131"/>
                  <a:pt x="0" y="932306"/>
                  <a:pt x="0" y="787357"/>
                </a:cubicBezTo>
                <a:cubicBezTo>
                  <a:pt x="0" y="642408"/>
                  <a:pt x="117342" y="525065"/>
                  <a:pt x="262292" y="525065"/>
                </a:cubicBezTo>
                <a:cubicBezTo>
                  <a:pt x="270064" y="525065"/>
                  <a:pt x="277837" y="525870"/>
                  <a:pt x="285449" y="526566"/>
                </a:cubicBezTo>
                <a:cubicBezTo>
                  <a:pt x="270547" y="485076"/>
                  <a:pt x="262292" y="440315"/>
                  <a:pt x="262292" y="393679"/>
                </a:cubicBezTo>
                <a:cubicBezTo>
                  <a:pt x="262292" y="176255"/>
                  <a:pt x="438546" y="0"/>
                  <a:pt x="655970" y="0"/>
                </a:cubicBezTo>
                <a:lnTo>
                  <a:pt x="65597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29000">
                <a:schemeClr val="lt1"/>
              </a:gs>
              <a:gs pos="80000">
                <a:srgbClr val="BBD6EE">
                  <a:alpha val="83921"/>
                </a:srgbClr>
              </a:gs>
              <a:gs pos="98850">
                <a:srgbClr val="BBD6EE">
                  <a:alpha val="60000"/>
                </a:srgbClr>
              </a:gs>
              <a:gs pos="100000">
                <a:srgbClr val="BBD6EE">
                  <a:alpha val="6000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4" name="Google Shape;1644;p141"/>
          <p:cNvCxnSpPr/>
          <p:nvPr/>
        </p:nvCxnSpPr>
        <p:spPr>
          <a:xfrm>
            <a:off x="2599081" y="2050968"/>
            <a:ext cx="0" cy="22890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45" name="Google Shape;1645;p141"/>
          <p:cNvCxnSpPr/>
          <p:nvPr/>
        </p:nvCxnSpPr>
        <p:spPr>
          <a:xfrm rot="10800000">
            <a:off x="2358404" y="2059112"/>
            <a:ext cx="0" cy="34980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46" name="Google Shape;1646;p141"/>
          <p:cNvCxnSpPr>
            <a:stCxn id="1632" idx="0"/>
            <a:endCxn id="1647" idx="2"/>
          </p:cNvCxnSpPr>
          <p:nvPr/>
        </p:nvCxnSpPr>
        <p:spPr>
          <a:xfrm rot="10800000">
            <a:off x="2504915" y="2702289"/>
            <a:ext cx="11400" cy="51480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642" name="Google Shape;1642;p141"/>
          <p:cNvSpPr/>
          <p:nvPr/>
        </p:nvSpPr>
        <p:spPr>
          <a:xfrm>
            <a:off x="1864293" y="1637630"/>
            <a:ext cx="1178700" cy="41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B6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141"/>
          <p:cNvSpPr/>
          <p:nvPr/>
        </p:nvSpPr>
        <p:spPr>
          <a:xfrm>
            <a:off x="1818634" y="1640307"/>
            <a:ext cx="12771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Conversation</a:t>
            </a:r>
            <a:endParaRPr sz="11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Skills</a:t>
            </a:r>
            <a:endParaRPr sz="11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49" name="Google Shape;1649;p141"/>
          <p:cNvSpPr/>
          <p:nvPr/>
        </p:nvSpPr>
        <p:spPr>
          <a:xfrm>
            <a:off x="4667030" y="1689149"/>
            <a:ext cx="7992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1400"/>
            </a:pPr>
            <a:r>
              <a:rPr lang="en">
                <a:solidFill>
                  <a:srgbClr val="0AC5D3"/>
                </a:solidFill>
                <a:latin typeface="Oswald"/>
                <a:sym typeface="Oswald"/>
              </a:rPr>
              <a:t>Services</a:t>
            </a:r>
            <a:endParaRPr>
              <a:solidFill>
                <a:srgbClr val="0AC5D3"/>
              </a:solidFill>
              <a:latin typeface="Oswald"/>
              <a:sym typeface="Oswald"/>
            </a:endParaRPr>
          </a:p>
        </p:txBody>
      </p:sp>
      <p:sp>
        <p:nvSpPr>
          <p:cNvPr id="1650" name="Google Shape;1650;p141"/>
          <p:cNvSpPr/>
          <p:nvPr/>
        </p:nvSpPr>
        <p:spPr>
          <a:xfrm>
            <a:off x="3628458" y="2270678"/>
            <a:ext cx="1035900" cy="41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2A36E"/>
              </a:gs>
              <a:gs pos="100000">
                <a:srgbClr val="C45E1A"/>
              </a:gs>
            </a:gsLst>
            <a:lin ang="5400012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141"/>
          <p:cNvSpPr/>
          <p:nvPr/>
        </p:nvSpPr>
        <p:spPr>
          <a:xfrm>
            <a:off x="3513739" y="2270678"/>
            <a:ext cx="12771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TTS </a:t>
            </a:r>
            <a:endParaRPr sz="1100" b="0" i="0" u="none" strike="noStrike" cap="none">
              <a:solidFill>
                <a:srgbClr val="FFDA2A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Text to Speech</a:t>
            </a:r>
            <a:endParaRPr sz="11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2" name="Google Shape;1652;p141"/>
          <p:cNvSpPr/>
          <p:nvPr/>
        </p:nvSpPr>
        <p:spPr>
          <a:xfrm>
            <a:off x="1979896" y="2279900"/>
            <a:ext cx="1035900" cy="41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141"/>
          <p:cNvSpPr/>
          <p:nvPr/>
        </p:nvSpPr>
        <p:spPr>
          <a:xfrm>
            <a:off x="1866377" y="2291150"/>
            <a:ext cx="12771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Conversation</a:t>
            </a:r>
            <a:endParaRPr sz="11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Agent (NLU)</a:t>
            </a:r>
            <a:endParaRPr sz="11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653" name="Google Shape;1653;p141"/>
          <p:cNvCxnSpPr>
            <a:stCxn id="1633" idx="0"/>
            <a:endCxn id="1631" idx="0"/>
          </p:cNvCxnSpPr>
          <p:nvPr/>
        </p:nvCxnSpPr>
        <p:spPr>
          <a:xfrm rot="-5400000">
            <a:off x="2490962" y="1563489"/>
            <a:ext cx="2100" cy="3305100"/>
          </a:xfrm>
          <a:prstGeom prst="bentConnector3">
            <a:avLst>
              <a:gd name="adj1" fmla="val 13860852"/>
            </a:avLst>
          </a:prstGeom>
          <a:noFill/>
          <a:ln w="254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54" name="Google Shape;1654;p141"/>
          <p:cNvSpPr/>
          <p:nvPr/>
        </p:nvSpPr>
        <p:spPr>
          <a:xfrm>
            <a:off x="334757" y="2279900"/>
            <a:ext cx="1035900" cy="41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2A36E"/>
              </a:gs>
              <a:gs pos="100000">
                <a:srgbClr val="C45E1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141"/>
          <p:cNvSpPr/>
          <p:nvPr/>
        </p:nvSpPr>
        <p:spPr>
          <a:xfrm>
            <a:off x="199126" y="2286811"/>
            <a:ext cx="12771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STT/</a:t>
            </a:r>
            <a:r>
              <a:rPr lang="en" sz="1100" b="0" i="0" u="none" strike="noStrike" cap="none">
                <a:solidFill>
                  <a:srgbClr val="FFDA2A"/>
                </a:solidFill>
                <a:latin typeface="Oswald"/>
                <a:ea typeface="Oswald"/>
                <a:cs typeface="Oswald"/>
                <a:sym typeface="Oswald"/>
              </a:rPr>
              <a:t>ASR</a:t>
            </a:r>
            <a:endParaRPr sz="1100" b="0" i="0" u="none" strike="noStrike" cap="none">
              <a:solidFill>
                <a:srgbClr val="FFDA2A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Speech to Text</a:t>
            </a:r>
            <a:endParaRPr sz="11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6" name="Google Shape;1656;p141"/>
          <p:cNvSpPr/>
          <p:nvPr/>
        </p:nvSpPr>
        <p:spPr>
          <a:xfrm>
            <a:off x="1243852" y="2723976"/>
            <a:ext cx="1035900" cy="41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141"/>
          <p:cNvSpPr/>
          <p:nvPr/>
        </p:nvSpPr>
        <p:spPr>
          <a:xfrm>
            <a:off x="1136172" y="2739183"/>
            <a:ext cx="12771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WoV </a:t>
            </a:r>
            <a:endParaRPr sz="1100" b="0" i="0" u="none" strike="noStrike" cap="none">
              <a:solidFill>
                <a:srgbClr val="FFDA2A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Wake on Voice</a:t>
            </a:r>
            <a:endParaRPr sz="11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8" name="Google Shape;1658;p141"/>
          <p:cNvSpPr/>
          <p:nvPr/>
        </p:nvSpPr>
        <p:spPr>
          <a:xfrm>
            <a:off x="3656132" y="1660333"/>
            <a:ext cx="6957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222A35"/>
                </a:solidFill>
                <a:latin typeface="Oswald"/>
                <a:ea typeface="Oswald"/>
                <a:cs typeface="Oswald"/>
                <a:sym typeface="Oswald"/>
              </a:rPr>
              <a:t>Internet</a:t>
            </a:r>
            <a:endParaRPr sz="12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9" name="Google Shape;1659;p141"/>
          <p:cNvSpPr/>
          <p:nvPr/>
        </p:nvSpPr>
        <p:spPr>
          <a:xfrm>
            <a:off x="3108530" y="1646471"/>
            <a:ext cx="329216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API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141"/>
          <p:cNvSpPr/>
          <p:nvPr/>
        </p:nvSpPr>
        <p:spPr>
          <a:xfrm>
            <a:off x="2590011" y="2060353"/>
            <a:ext cx="659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 / API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141"/>
          <p:cNvSpPr/>
          <p:nvPr/>
        </p:nvSpPr>
        <p:spPr>
          <a:xfrm>
            <a:off x="1764259" y="2060353"/>
            <a:ext cx="659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 / API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141"/>
          <p:cNvSpPr/>
          <p:nvPr/>
        </p:nvSpPr>
        <p:spPr>
          <a:xfrm>
            <a:off x="1433631" y="2244525"/>
            <a:ext cx="499759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Audio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141"/>
          <p:cNvSpPr/>
          <p:nvPr/>
        </p:nvSpPr>
        <p:spPr>
          <a:xfrm>
            <a:off x="1442774" y="2518610"/>
            <a:ext cx="481472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141"/>
          <p:cNvSpPr/>
          <p:nvPr/>
        </p:nvSpPr>
        <p:spPr>
          <a:xfrm>
            <a:off x="3153641" y="2244525"/>
            <a:ext cx="39902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141"/>
          <p:cNvSpPr/>
          <p:nvPr/>
        </p:nvSpPr>
        <p:spPr>
          <a:xfrm>
            <a:off x="3133405" y="2518610"/>
            <a:ext cx="439493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Audio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141"/>
          <p:cNvSpPr/>
          <p:nvPr/>
        </p:nvSpPr>
        <p:spPr>
          <a:xfrm>
            <a:off x="2532980" y="2745890"/>
            <a:ext cx="1151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Device Registration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141"/>
          <p:cNvSpPr/>
          <p:nvPr/>
        </p:nvSpPr>
        <p:spPr>
          <a:xfrm>
            <a:off x="481202" y="2968817"/>
            <a:ext cx="497545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Audio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141"/>
          <p:cNvSpPr/>
          <p:nvPr/>
        </p:nvSpPr>
        <p:spPr>
          <a:xfrm>
            <a:off x="4107928" y="2968817"/>
            <a:ext cx="464071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Audio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141"/>
          <p:cNvSpPr/>
          <p:nvPr/>
        </p:nvSpPr>
        <p:spPr>
          <a:xfrm>
            <a:off x="2532980" y="2968817"/>
            <a:ext cx="659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API / GUI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1610;p140">
            <a:extLst>
              <a:ext uri="{FF2B5EF4-FFF2-40B4-BE49-F238E27FC236}">
                <a16:creationId xmlns:a16="http://schemas.microsoft.com/office/drawing/2014/main" id="{C1C6405E-EBDB-4F9B-A595-3931BC8BCBEC}"/>
              </a:ext>
            </a:extLst>
          </p:cNvPr>
          <p:cNvSpPr/>
          <p:nvPr/>
        </p:nvSpPr>
        <p:spPr>
          <a:xfrm>
            <a:off x="5673593" y="1531464"/>
            <a:ext cx="3135650" cy="1418254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9E373FA7-8C09-4E57-8063-A869265A0CE1}"/>
              </a:ext>
            </a:extLst>
          </p:cNvPr>
          <p:cNvGrpSpPr/>
          <p:nvPr/>
        </p:nvGrpSpPr>
        <p:grpSpPr>
          <a:xfrm>
            <a:off x="5673593" y="1120450"/>
            <a:ext cx="3136102" cy="456009"/>
            <a:chOff x="459571" y="1318732"/>
            <a:chExt cx="4361449" cy="634182"/>
          </a:xfrm>
        </p:grpSpPr>
        <p:sp>
          <p:nvSpPr>
            <p:cNvPr id="61" name="Google Shape;1615;p140">
              <a:extLst>
                <a:ext uri="{FF2B5EF4-FFF2-40B4-BE49-F238E27FC236}">
                  <a16:creationId xmlns:a16="http://schemas.microsoft.com/office/drawing/2014/main" id="{47F7E4DF-4DDD-45C3-AAA4-DC095C291221}"/>
                </a:ext>
              </a:extLst>
            </p:cNvPr>
            <p:cNvSpPr/>
            <p:nvPr/>
          </p:nvSpPr>
          <p:spPr>
            <a:xfrm>
              <a:off x="459571" y="1318732"/>
              <a:ext cx="4361449" cy="48831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altLang="zh-TW" sz="1600" b="1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Oswald"/>
                </a:rPr>
                <a:t>QNAP </a:t>
              </a:r>
              <a:r>
                <a:rPr lang="zh-TW" altLang="en-US" sz="1600" b="1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JhengHei"/>
                </a:rPr>
                <a:t>整體解決方案</a:t>
              </a:r>
              <a:endParaRPr lang="zh-TW" altLang="en-US" sz="2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"/>
              </a:endParaRPr>
            </a:p>
          </p:txBody>
        </p:sp>
        <p:sp>
          <p:nvSpPr>
            <p:cNvPr id="62" name="等腰三角形 61">
              <a:extLst>
                <a:ext uri="{FF2B5EF4-FFF2-40B4-BE49-F238E27FC236}">
                  <a16:creationId xmlns:a16="http://schemas.microsoft.com/office/drawing/2014/main" id="{D3394BD7-50EC-4528-BB7C-B51E153CE1C6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2" name="Google Shape;1629;p141">
            <a:extLst>
              <a:ext uri="{FF2B5EF4-FFF2-40B4-BE49-F238E27FC236}">
                <a16:creationId xmlns:a16="http://schemas.microsoft.com/office/drawing/2014/main" id="{FD4547FF-FC39-4E10-B0EA-BEA719D118B3}"/>
              </a:ext>
            </a:extLst>
          </p:cNvPr>
          <p:cNvSpPr/>
          <p:nvPr/>
        </p:nvSpPr>
        <p:spPr>
          <a:xfrm>
            <a:off x="5692207" y="1620987"/>
            <a:ext cx="3274200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內建可客製化詞彙的</a:t>
            </a:r>
            <a:r>
              <a:rPr lang="en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" sz="1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ASR</a:t>
            </a:r>
            <a:r>
              <a:rPr lang="en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(離線)</a:t>
            </a:r>
            <a:endParaRPr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 sz="1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Google</a:t>
            </a:r>
            <a:r>
              <a:rPr lang="en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STT/TTS (雲端)</a:t>
            </a:r>
            <a:r>
              <a:rPr lang="en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，</a:t>
            </a:r>
            <a:r>
              <a:rPr lang="en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支援100+語言</a:t>
            </a:r>
            <a:endParaRPr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聲音芯片 </a:t>
            </a:r>
            <a:r>
              <a:rPr lang="en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Conexant (4-Mic)</a:t>
            </a:r>
            <a:endParaRPr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喇叭功率</a:t>
            </a:r>
            <a:r>
              <a:rPr lang="en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: 5W x2 </a:t>
            </a:r>
            <a:endParaRPr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Google Shape;1610;p140">
            <a:extLst>
              <a:ext uri="{FF2B5EF4-FFF2-40B4-BE49-F238E27FC236}">
                <a16:creationId xmlns:a16="http://schemas.microsoft.com/office/drawing/2014/main" id="{56CC65ED-2215-4823-9658-F3401DD3923A}"/>
              </a:ext>
            </a:extLst>
          </p:cNvPr>
          <p:cNvSpPr/>
          <p:nvPr/>
        </p:nvSpPr>
        <p:spPr>
          <a:xfrm>
            <a:off x="5673593" y="3484759"/>
            <a:ext cx="3135650" cy="1165941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0D56ACE6-9657-411C-8790-863C132223A5}"/>
              </a:ext>
            </a:extLst>
          </p:cNvPr>
          <p:cNvGrpSpPr/>
          <p:nvPr/>
        </p:nvGrpSpPr>
        <p:grpSpPr>
          <a:xfrm>
            <a:off x="5673593" y="3073746"/>
            <a:ext cx="3136102" cy="456010"/>
            <a:chOff x="459571" y="1318731"/>
            <a:chExt cx="4361449" cy="634183"/>
          </a:xfrm>
        </p:grpSpPr>
        <p:sp>
          <p:nvSpPr>
            <p:cNvPr id="75" name="Google Shape;1615;p140">
              <a:extLst>
                <a:ext uri="{FF2B5EF4-FFF2-40B4-BE49-F238E27FC236}">
                  <a16:creationId xmlns:a16="http://schemas.microsoft.com/office/drawing/2014/main" id="{B9B48D9B-0214-4380-98BB-7A09625C33F8}"/>
                </a:ext>
              </a:extLst>
            </p:cNvPr>
            <p:cNvSpPr/>
            <p:nvPr/>
          </p:nvSpPr>
          <p:spPr>
            <a:xfrm>
              <a:off x="459571" y="1318731"/>
              <a:ext cx="4361449" cy="4883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SzPts val="1500"/>
              </a:pPr>
              <a:r>
                <a:rPr lang="zh-TW" altLang="en-US" sz="1600" b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Microsoft JhengHei"/>
                </a:rPr>
                <a:t>合作機會</a:t>
              </a:r>
              <a:endParaRPr lang="zh-TW" alt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"/>
              </a:endParaRPr>
            </a:p>
          </p:txBody>
        </p:sp>
        <p:sp>
          <p:nvSpPr>
            <p:cNvPr id="76" name="等腰三角形 75">
              <a:extLst>
                <a:ext uri="{FF2B5EF4-FFF2-40B4-BE49-F238E27FC236}">
                  <a16:creationId xmlns:a16="http://schemas.microsoft.com/office/drawing/2014/main" id="{908D03E0-97C5-4306-ADDC-C8D835ACEDF1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7" name="Google Shape;1629;p141">
            <a:extLst>
              <a:ext uri="{FF2B5EF4-FFF2-40B4-BE49-F238E27FC236}">
                <a16:creationId xmlns:a16="http://schemas.microsoft.com/office/drawing/2014/main" id="{BCC4D484-AF64-4760-866A-A7FA2598F36B}"/>
              </a:ext>
            </a:extLst>
          </p:cNvPr>
          <p:cNvSpPr/>
          <p:nvPr/>
        </p:nvSpPr>
        <p:spPr>
          <a:xfrm>
            <a:off x="5692207" y="3574283"/>
            <a:ext cx="2954052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lvl="0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聊天機器人開發人員</a:t>
            </a:r>
            <a:endParaRPr lang="zh-TW" altLang="en-US"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lvl="0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對話代理</a:t>
            </a: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(NLU)</a:t>
            </a:r>
            <a:endParaRPr lang="zh-TW" altLang="en-US"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lvl="0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B2B SI (ex: </a:t>
            </a: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醫療照護</a:t>
            </a: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9463C50-4FE9-4CAC-BF64-B7C36599B06F}"/>
              </a:ext>
            </a:extLst>
          </p:cNvPr>
          <p:cNvSpPr/>
          <p:nvPr/>
        </p:nvSpPr>
        <p:spPr>
          <a:xfrm>
            <a:off x="8122392" y="144718"/>
            <a:ext cx="763644" cy="763644"/>
          </a:xfrm>
          <a:prstGeom prst="roundRect">
            <a:avLst>
              <a:gd name="adj" fmla="val 12632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E95E855C-DE99-4251-ABED-6639B82131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1974" y="295959"/>
            <a:ext cx="649949" cy="4642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群組 54">
            <a:extLst>
              <a:ext uri="{FF2B5EF4-FFF2-40B4-BE49-F238E27FC236}">
                <a16:creationId xmlns:a16="http://schemas.microsoft.com/office/drawing/2014/main" id="{60671A07-5C20-496F-8E83-098C77B042DF}"/>
              </a:ext>
            </a:extLst>
          </p:cNvPr>
          <p:cNvGrpSpPr/>
          <p:nvPr/>
        </p:nvGrpSpPr>
        <p:grpSpPr>
          <a:xfrm>
            <a:off x="-22217" y="1221645"/>
            <a:ext cx="5458412" cy="3921856"/>
            <a:chOff x="-22217" y="1221645"/>
            <a:chExt cx="5458412" cy="3921856"/>
          </a:xfrm>
        </p:grpSpPr>
        <p:pic>
          <p:nvPicPr>
            <p:cNvPr id="8" name="圖片 7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DDACB451-1512-4A47-A4CB-CAF9BDDFF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2217" y="1221645"/>
              <a:ext cx="5458412" cy="3921856"/>
            </a:xfrm>
            <a:prstGeom prst="rect">
              <a:avLst/>
            </a:prstGeom>
          </p:spPr>
        </p:pic>
        <p:pic>
          <p:nvPicPr>
            <p:cNvPr id="19" name="Google Shape;1678;p142">
              <a:extLst>
                <a:ext uri="{FF2B5EF4-FFF2-40B4-BE49-F238E27FC236}">
                  <a16:creationId xmlns:a16="http://schemas.microsoft.com/office/drawing/2014/main" id="{F8982F7C-CAF0-4549-88B4-C35AFC3EBF78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2746" y="1588526"/>
              <a:ext cx="4467593" cy="279224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09EB38E7-8B2C-4F38-8921-AB9359507783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5025331" y="3861789"/>
            <a:ext cx="1232593" cy="13275"/>
          </a:xfrm>
          <a:prstGeom prst="line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8519E1D1-BDFB-41E3-B5D5-8288D7FBA609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>
            <a:off x="4712110" y="1962118"/>
            <a:ext cx="1545814" cy="311681"/>
          </a:xfrm>
          <a:prstGeom prst="bentConnector3">
            <a:avLst>
              <a:gd name="adj1" fmla="val 26625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6" name="Google Shape;1676;p1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翻譯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A2CF8D63-1AE9-4F56-95B1-74C88EF2D916}"/>
              </a:ext>
            </a:extLst>
          </p:cNvPr>
          <p:cNvSpPr/>
          <p:nvPr/>
        </p:nvSpPr>
        <p:spPr>
          <a:xfrm>
            <a:off x="8122392" y="144718"/>
            <a:ext cx="763644" cy="763644"/>
          </a:xfrm>
          <a:prstGeom prst="roundRect">
            <a:avLst>
              <a:gd name="adj" fmla="val 12632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6D2A6F4-CD16-4AF9-8372-D6EAAE6BA5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4789" y="304698"/>
            <a:ext cx="622072" cy="439365"/>
          </a:xfrm>
          <a:prstGeom prst="rect">
            <a:avLst/>
          </a:prstGeom>
        </p:spPr>
      </p:pic>
      <p:sp>
        <p:nvSpPr>
          <p:cNvPr id="5" name="Google Shape;1550;p137">
            <a:extLst>
              <a:ext uri="{FF2B5EF4-FFF2-40B4-BE49-F238E27FC236}">
                <a16:creationId xmlns:a16="http://schemas.microsoft.com/office/drawing/2014/main" id="{F98804E4-6C87-439D-A72D-BFF980B47F1F}"/>
              </a:ext>
            </a:extLst>
          </p:cNvPr>
          <p:cNvSpPr txBox="1"/>
          <p:nvPr/>
        </p:nvSpPr>
        <p:spPr>
          <a:xfrm>
            <a:off x="5647038" y="1162987"/>
            <a:ext cx="3496961" cy="662013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5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Oswald Regular"/>
              </a:rPr>
              <a:t>軟體開發商可整合</a:t>
            </a:r>
            <a:endParaRPr lang="en-US" altLang="zh-TW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Oswald Regular"/>
            </a:endParaRPr>
          </a:p>
          <a:p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Oswald Regular"/>
              </a:rPr>
              <a:t>或透過 </a:t>
            </a:r>
            <a:r>
              <a:rPr lang="en-US" altLang="zh-TW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Oswald Regular"/>
              </a:rPr>
              <a:t>API </a:t>
            </a: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Oswald Regular"/>
              </a:rPr>
              <a:t>呼叫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A6CAE20-4017-4FF5-9BC5-324B6141B25E}"/>
              </a:ext>
            </a:extLst>
          </p:cNvPr>
          <p:cNvSpPr/>
          <p:nvPr/>
        </p:nvSpPr>
        <p:spPr>
          <a:xfrm>
            <a:off x="6257924" y="2075767"/>
            <a:ext cx="2478795" cy="3960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支援連續翻譯</a:t>
            </a:r>
          </a:p>
        </p:txBody>
      </p: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0B1F42B5-A3ED-44C0-A769-ECC2FC59D193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>
            <a:off x="3642852" y="2289215"/>
            <a:ext cx="2615072" cy="469175"/>
          </a:xfrm>
          <a:prstGeom prst="bentConnector3">
            <a:avLst>
              <a:gd name="adj1" fmla="val 24339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9E528FA4-911B-4B4F-A035-245870DD1F8B}"/>
              </a:ext>
            </a:extLst>
          </p:cNvPr>
          <p:cNvSpPr/>
          <p:nvPr/>
        </p:nvSpPr>
        <p:spPr>
          <a:xfrm>
            <a:off x="6257924" y="2560358"/>
            <a:ext cx="2478795" cy="3960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播放翻譯結果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(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自動 或 手動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)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Oswald Regular"/>
            </a:endParaRPr>
          </a:p>
        </p:txBody>
      </p: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1905FE03-2413-44A1-8735-5DE4C6A44B7D}"/>
              </a:ext>
            </a:extLst>
          </p:cNvPr>
          <p:cNvCxnSpPr>
            <a:cxnSpLocks/>
            <a:stCxn id="36" idx="1"/>
          </p:cNvCxnSpPr>
          <p:nvPr/>
        </p:nvCxnSpPr>
        <p:spPr>
          <a:xfrm rot="10800000" flipV="1">
            <a:off x="4329570" y="3309099"/>
            <a:ext cx="1928354" cy="401750"/>
          </a:xfrm>
          <a:prstGeom prst="bentConnector3">
            <a:avLst>
              <a:gd name="adj1" fmla="val 22084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7C823D3-B1CE-4911-8A7A-93087EBE0528}"/>
              </a:ext>
            </a:extLst>
          </p:cNvPr>
          <p:cNvSpPr/>
          <p:nvPr/>
        </p:nvSpPr>
        <p:spPr>
          <a:xfrm>
            <a:off x="6257924" y="3044949"/>
            <a:ext cx="2478795" cy="5283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預設 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23 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種常用語言選擇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，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可擴充支援至 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100+ 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語言 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7983CB3C-BECF-4A34-8593-6A601B6C9E37}"/>
              </a:ext>
            </a:extLst>
          </p:cNvPr>
          <p:cNvSpPr/>
          <p:nvPr/>
        </p:nvSpPr>
        <p:spPr>
          <a:xfrm>
            <a:off x="6257924" y="3663758"/>
            <a:ext cx="2478795" cy="3960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swald Regular"/>
              </a:rPr>
              <a:t>即時翻譯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2290</Words>
  <Application>Microsoft Office PowerPoint</Application>
  <PresentationFormat>如螢幕大小 (16:9)</PresentationFormat>
  <Paragraphs>624</Paragraphs>
  <Slides>49</Slides>
  <Notes>39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9" baseType="lpstr">
      <vt:lpstr>微軟正黑體</vt:lpstr>
      <vt:lpstr>Calibri</vt:lpstr>
      <vt:lpstr>Helvetica Neue</vt:lpstr>
      <vt:lpstr>Oswald Regular</vt:lpstr>
      <vt:lpstr>Microsoft Yahei</vt:lpstr>
      <vt:lpstr>Oswald</vt:lpstr>
      <vt:lpstr>微軟正黑體</vt:lpstr>
      <vt:lpstr>Arial</vt:lpstr>
      <vt:lpstr>Verdana</vt:lpstr>
      <vt:lpstr>自訂設計</vt:lpstr>
      <vt:lpstr>PowerPoint 簡報</vt:lpstr>
      <vt:lpstr>Agenda</vt:lpstr>
      <vt:lpstr>KoiBot – 智慧機器人自主性四大要素 </vt:lpstr>
      <vt:lpstr>KoiBot – 硬體進化</vt:lpstr>
      <vt:lpstr>全新外觀</vt:lpstr>
      <vt:lpstr>全新外觀</vt:lpstr>
      <vt:lpstr>AI 人臉辨識</vt:lpstr>
      <vt:lpstr>AI 語音服務 Gateway 架構</vt:lpstr>
      <vt:lpstr>翻譯</vt:lpstr>
      <vt:lpstr>視訊通話</vt:lpstr>
      <vt:lpstr>遠端桌面</vt:lpstr>
      <vt:lpstr>KoiBot 軟體開發環境</vt:lpstr>
      <vt:lpstr>KoiBot 軟體開發環境 (系統開發商模式)</vt:lpstr>
      <vt:lpstr>四大應用</vt:lpstr>
      <vt:lpstr>智慧教育方案</vt:lpstr>
      <vt:lpstr>科技與居家兒童輔導</vt:lpstr>
      <vt:lpstr>邱士芸 Zora</vt:lpstr>
      <vt:lpstr>科技在居家兒童輔導的應用案例分享</vt:lpstr>
      <vt:lpstr>表達力! 居家智能輔導訓練運作架構</vt:lpstr>
      <vt:lpstr>啟兒寶 CDE 快速測評</vt:lpstr>
      <vt:lpstr>語言表達訓練 x 815 表達力智能課堂</vt:lpstr>
      <vt:lpstr>表達力居家智能輔導訓練 在綫支持計畫 (6週 / 24單元 / 10.5HRs)</vt:lpstr>
      <vt:lpstr>6 週在線輔導計畫</vt:lpstr>
      <vt:lpstr>表達力居家智能輔導訓練 套裝內容</vt:lpstr>
      <vt:lpstr>表達力居家智能語訓機器人 - QNAP 小可寶</vt:lpstr>
      <vt:lpstr>PowerPoint 簡報</vt:lpstr>
      <vt:lpstr>PowerPoint 簡報</vt:lpstr>
      <vt:lpstr>PowerPoint 簡報</vt:lpstr>
      <vt:lpstr>PowerPoint 簡報</vt:lpstr>
      <vt:lpstr>PowerPoint 簡報</vt:lpstr>
      <vt:lpstr>用 6 週 決定孩子的改變</vt:lpstr>
      <vt:lpstr>智慧照護平台 - 捷格</vt:lpstr>
      <vt:lpstr>AI 遠距醫療與隔離病房解決方案</vt:lpstr>
      <vt:lpstr>左典修 Alan Tso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智慧視訊會議</vt:lpstr>
      <vt:lpstr>智慧接待助手I - 商場接待</vt:lpstr>
      <vt:lpstr>智慧接待助手II - 公司接待</vt:lpstr>
      <vt:lpstr>更多資訊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Mili Wang</dc:creator>
  <cp:lastModifiedBy>QNAP_Mili Wang</cp:lastModifiedBy>
  <cp:revision>2</cp:revision>
  <dcterms:modified xsi:type="dcterms:W3CDTF">2020-08-26T06:48:46Z</dcterms:modified>
</cp:coreProperties>
</file>