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handoutMasterIdLst>
    <p:handoutMasterId r:id="rId39"/>
  </p:handoutMasterIdLst>
  <p:sldIdLst>
    <p:sldId id="256" r:id="rId2"/>
    <p:sldId id="543" r:id="rId3"/>
    <p:sldId id="532" r:id="rId4"/>
    <p:sldId id="544" r:id="rId5"/>
    <p:sldId id="361" r:id="rId6"/>
    <p:sldId id="363" r:id="rId7"/>
    <p:sldId id="542" r:id="rId8"/>
    <p:sldId id="362" r:id="rId9"/>
    <p:sldId id="545" r:id="rId10"/>
    <p:sldId id="535" r:id="rId11"/>
    <p:sldId id="537" r:id="rId12"/>
    <p:sldId id="536" r:id="rId13"/>
    <p:sldId id="261" r:id="rId14"/>
    <p:sldId id="269" r:id="rId15"/>
    <p:sldId id="367" r:id="rId16"/>
    <p:sldId id="291" r:id="rId17"/>
    <p:sldId id="371" r:id="rId18"/>
    <p:sldId id="295" r:id="rId19"/>
    <p:sldId id="279" r:id="rId20"/>
    <p:sldId id="546" r:id="rId21"/>
    <p:sldId id="559" r:id="rId22"/>
    <p:sldId id="1388" r:id="rId23"/>
    <p:sldId id="306" r:id="rId24"/>
    <p:sldId id="782" r:id="rId25"/>
    <p:sldId id="273" r:id="rId26"/>
    <p:sldId id="594" r:id="rId27"/>
    <p:sldId id="1289" r:id="rId28"/>
    <p:sldId id="368" r:id="rId29"/>
    <p:sldId id="1293" r:id="rId30"/>
    <p:sldId id="1381" r:id="rId31"/>
    <p:sldId id="408" r:id="rId32"/>
    <p:sldId id="539" r:id="rId33"/>
    <p:sldId id="366" r:id="rId34"/>
    <p:sldId id="534" r:id="rId35"/>
    <p:sldId id="1390" r:id="rId36"/>
    <p:sldId id="258" r:id="rId37"/>
  </p:sldIdLst>
  <p:sldSz cx="9144000" cy="5143500" type="screen16x9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AED"/>
    <a:srgbClr val="393836"/>
    <a:srgbClr val="88C5DA"/>
    <a:srgbClr val="000000"/>
    <a:srgbClr val="444942"/>
    <a:srgbClr val="FFAEAE"/>
    <a:srgbClr val="2C50F5"/>
    <a:srgbClr val="00487E"/>
    <a:srgbClr val="254BFF"/>
    <a:srgbClr val="83FF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31FEC6-2BD0-4C6C-B789-B749937EF4A7}" v="2211" dt="2020-08-19T07:53:39.283"/>
    <p1510:client id="{724224DB-1B13-AF44-91A5-F49363DCBACD}" v="3296" dt="2020-08-19T04:04:37.456"/>
    <p1510:client id="{7CD1DC05-1757-4854-9D54-F91870D4D609}" v="29" dt="2020-08-19T06:24:24.689"/>
    <p1510:client id="{E3B8CAD8-27F5-E94C-B01D-F004E28A931C}" v="12" dt="2020-08-19T07:48:16.638"/>
    <p1510:client id="{ECE231D4-B921-C0CF-A148-FC90A501ADBC}" v="42" dt="2020-08-19T03:28:06.486"/>
  </p1510:revLst>
</p1510:revInfo>
</file>

<file path=ppt/tableStyles.xml><?xml version="1.0" encoding="utf-8"?>
<a:tblStyleLst xmlns:a="http://schemas.openxmlformats.org/drawingml/2006/main" def="{5C22544A-7EE6-4342-B048-85BDC9FD1C3A}">
  <a:tblStyle styleId="{5DA37D80-6434-44D0-A028-1B22A696006F}" styleName="淺色樣式 3 - 輔色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16D9F66E-5EB9-4882-86FB-DCBF35E3C3E4}" styleName="中等深淺樣式 4 - 輔色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8A107856-5554-42FB-B03E-39F5DBC370BA}" styleName="中等深淺樣式 4 - 輔色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中等深淺樣式 2 - 輔色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B4B98B0-60AC-42C2-AFA5-B58CD77FA1E5}" styleName="淺色樣式 1 - 輔色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73A0DAA-6AF3-43AB-8588-CEC1D06C72B9}" styleName="中等深淺樣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DBED569-4797-4DF1-A0F4-6AAB3CD982D8}" styleName="淺色樣式 3 - 輔色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42" d="100"/>
          <a:sy n="142" d="100"/>
        </p:scale>
        <p:origin x="657" y="6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E25C96-7668-48A6-906E-60409CB4F0E2}" type="datetimeFigureOut">
              <a:rPr lang="zh-TW" altLang="en-US" smtClean="0"/>
              <a:pPr/>
              <a:t>2020/8/19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7E37DA-B174-4061-859C-D3EB947C68FF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444692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1C302E-FD06-FF4A-845C-7242F44AD2E4}" type="datetimeFigureOut">
              <a:rPr lang="en-US" smtClean="0"/>
              <a:pPr/>
              <a:t>8/19/2020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6067F0-5D8C-C649-9E7E-E5C399B34C7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187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2258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988" y="744538"/>
            <a:ext cx="6615112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043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988" y="744538"/>
            <a:ext cx="6615112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77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0624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908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9672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2082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120000"/>
              </a:lnSpc>
            </a:pPr>
            <a:r>
              <a:rPr lang="zh-TW" altLang="en-US" sz="13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節慶：聖誕節、新年、萬聖節等</a:t>
            </a:r>
          </a:p>
          <a:p>
            <a:pPr lvl="1">
              <a:lnSpc>
                <a:spcPct val="120000"/>
              </a:lnSpc>
            </a:pPr>
            <a:r>
              <a:rPr lang="zh-TW" altLang="en-US" sz="13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活動：派對、演奏會、畢業典禮、婚禮等</a:t>
            </a:r>
          </a:p>
          <a:p>
            <a:pPr lvl="1">
              <a:lnSpc>
                <a:spcPct val="120000"/>
              </a:lnSpc>
            </a:pPr>
            <a:r>
              <a:rPr lang="zh-TW" altLang="en-US" sz="13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場景：湖邊、碼頭、森林、草原等</a:t>
            </a:r>
          </a:p>
          <a:p>
            <a:pPr lvl="1">
              <a:lnSpc>
                <a:spcPct val="120000"/>
              </a:lnSpc>
            </a:pPr>
            <a:r>
              <a:rPr lang="zh-TW" altLang="en-US" sz="13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動物：鼠、牛、虎、兔、蛇、馬、羊、猴、雞、狗、豬</a:t>
            </a:r>
          </a:p>
          <a:p>
            <a:pPr lvl="1">
              <a:lnSpc>
                <a:spcPct val="120000"/>
              </a:lnSpc>
            </a:pPr>
            <a:r>
              <a:rPr lang="zh-TW" altLang="en-US" sz="13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食物：冰淇淋、麵包、各種水果等</a:t>
            </a:r>
          </a:p>
          <a:p>
            <a:pPr lvl="1">
              <a:lnSpc>
                <a:spcPct val="120000"/>
              </a:lnSpc>
            </a:pPr>
            <a:r>
              <a:rPr lang="zh-TW" altLang="en-US" sz="13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植物：仙人掌、玫瑰、松樹等</a:t>
            </a:r>
          </a:p>
          <a:p>
            <a:pPr lvl="1">
              <a:lnSpc>
                <a:spcPct val="120000"/>
              </a:lnSpc>
            </a:pPr>
            <a:r>
              <a:rPr lang="zh-TW" altLang="en-US" sz="13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交通工具：汽車、飛機、船等</a:t>
            </a:r>
          </a:p>
          <a:p>
            <a:pPr lvl="1">
              <a:lnSpc>
                <a:spcPct val="120000"/>
              </a:lnSpc>
            </a:pPr>
            <a:r>
              <a:rPr lang="zh-TW" altLang="en-US" sz="13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物品：車牌、雕像、迷你裙、空拍照片、螢幕擷圖</a:t>
            </a:r>
          </a:p>
          <a:p>
            <a:pPr lvl="1">
              <a:lnSpc>
                <a:spcPct val="120000"/>
              </a:lnSpc>
            </a:pPr>
            <a:r>
              <a:rPr lang="zh-TW" altLang="en-US" sz="13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運動：潛水、籃球、棒球等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805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2157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1625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Shape 32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24" name="Shape 324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-88899" algn="l" rtl="0">
              <a:spcBef>
                <a:spcPts val="0"/>
              </a:spcBef>
              <a:buClr>
                <a:schemeClr val="dk1"/>
              </a:buClr>
              <a:buSzPts val="14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565261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988" y="744538"/>
            <a:ext cx="6615112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0244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56152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Shape 2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Shape 24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067550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E944ED-08EB-4D93-ACE1-7399A139B7A7}" type="slidenum">
              <a:rPr lang="en-US" altLang="zh-TW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183143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ECBF60-BD95-FB4C-91CE-6D01F0698F47}" type="slidenum">
              <a:rPr kumimoji="1" lang="zh-TW" altLang="en-US" smtClean="0"/>
              <a:t>21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0847229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Shape 24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47" name="Shape 247"/>
          <p:cNvSpPr txBox="1">
            <a:spLocks noGrp="1"/>
          </p:cNvSpPr>
          <p:nvPr>
            <p:ph type="body" idx="1"/>
          </p:nvPr>
        </p:nvSpPr>
        <p:spPr>
          <a:xfrm>
            <a:off x="914400" y="4343401"/>
            <a:ext cx="5029200" cy="411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042338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Shape 19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4" name="Shape 19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899969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Shape 2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Shape 27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6884031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zh-TW"/>
              <a:t>Max 8GB RAM for x31P3/431X3</a:t>
            </a:r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93101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043C4-92AC-A149-A9E6-968714015355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067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5400" y="744538"/>
            <a:ext cx="6618288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5314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7829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411725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3233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26988" y="744538"/>
            <a:ext cx="6615112" cy="3722687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204506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5" name="Shape 28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431580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ECBF60-BD95-FB4C-91CE-6D01F0698F47}" type="slidenum">
              <a:rPr kumimoji="1" lang="zh-TW" altLang="en-US" smtClean="0"/>
              <a:t>35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05810334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TW" altLang="en-US"/>
              <a:t>價格親民，功能強大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067F0-5D8C-C649-9E7E-E5C399B34C78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112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1" y="1041"/>
            <a:ext cx="9140298" cy="5141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550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2CAE065A-348D-4F30-B9A6-DE8B691E295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8" cy="514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39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ADF2AFF-C476-44A9-8DA3-FB3A4787F10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標題 1">
            <a:extLst>
              <a:ext uri="{FF2B5EF4-FFF2-40B4-BE49-F238E27FC236}">
                <a16:creationId xmlns:a16="http://schemas.microsoft.com/office/drawing/2014/main" id="{DBE6ACFF-E36A-460A-ABE0-C4BE1699C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15873"/>
            <a:ext cx="8043469" cy="493563"/>
          </a:xfrm>
        </p:spPr>
        <p:txBody>
          <a:bodyPr/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4146689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ADF2AFF-C476-44A9-8DA3-FB3A4787F10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矩形: 圓角 1">
            <a:extLst>
              <a:ext uri="{FF2B5EF4-FFF2-40B4-BE49-F238E27FC236}">
                <a16:creationId xmlns:a16="http://schemas.microsoft.com/office/drawing/2014/main" id="{C56E26D0-87EF-42C9-B8E5-C350DE3AE545}"/>
              </a:ext>
            </a:extLst>
          </p:cNvPr>
          <p:cNvSpPr/>
          <p:nvPr userDrawn="1"/>
        </p:nvSpPr>
        <p:spPr>
          <a:xfrm>
            <a:off x="202497" y="120233"/>
            <a:ext cx="8739006" cy="746707"/>
          </a:xfrm>
          <a:prstGeom prst="roundRect">
            <a:avLst>
              <a:gd name="adj" fmla="val 50000"/>
            </a:avLst>
          </a:prstGeom>
          <a:solidFill>
            <a:srgbClr val="3938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標題 1">
            <a:extLst>
              <a:ext uri="{FF2B5EF4-FFF2-40B4-BE49-F238E27FC236}">
                <a16:creationId xmlns:a16="http://schemas.microsoft.com/office/drawing/2014/main" id="{DBE6ACFF-E36A-460A-ABE0-C4BE1699C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15873"/>
            <a:ext cx="8043469" cy="493563"/>
          </a:xfrm>
        </p:spPr>
        <p:txBody>
          <a:bodyPr/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1162542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ADF2AFF-C476-44A9-8DA3-FB3A4787F10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6AEC9F1D-4B8C-4779-8E0D-48987E0243E3}"/>
              </a:ext>
            </a:extLst>
          </p:cNvPr>
          <p:cNvSpPr/>
          <p:nvPr userDrawn="1"/>
        </p:nvSpPr>
        <p:spPr>
          <a:xfrm>
            <a:off x="1385838" y="0"/>
            <a:ext cx="7758162" cy="430305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  <a:lumMod val="0"/>
                  <a:lumOff val="10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矩形: 圓角 1">
            <a:extLst>
              <a:ext uri="{FF2B5EF4-FFF2-40B4-BE49-F238E27FC236}">
                <a16:creationId xmlns:a16="http://schemas.microsoft.com/office/drawing/2014/main" id="{C56E26D0-87EF-42C9-B8E5-C350DE3AE545}"/>
              </a:ext>
            </a:extLst>
          </p:cNvPr>
          <p:cNvSpPr/>
          <p:nvPr userDrawn="1"/>
        </p:nvSpPr>
        <p:spPr>
          <a:xfrm>
            <a:off x="202497" y="120233"/>
            <a:ext cx="8739006" cy="746707"/>
          </a:xfrm>
          <a:prstGeom prst="roundRect">
            <a:avLst>
              <a:gd name="adj" fmla="val 50000"/>
            </a:avLst>
          </a:prstGeom>
          <a:solidFill>
            <a:srgbClr val="3938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標題 1">
            <a:extLst>
              <a:ext uri="{FF2B5EF4-FFF2-40B4-BE49-F238E27FC236}">
                <a16:creationId xmlns:a16="http://schemas.microsoft.com/office/drawing/2014/main" id="{DBE6ACFF-E36A-460A-ABE0-C4BE1699C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15873"/>
            <a:ext cx="8043469" cy="493563"/>
          </a:xfrm>
        </p:spPr>
        <p:txBody>
          <a:bodyPr/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3303977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ADF2AFF-C476-44A9-8DA3-FB3A4787F10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矩形: 圓角 1">
            <a:extLst>
              <a:ext uri="{FF2B5EF4-FFF2-40B4-BE49-F238E27FC236}">
                <a16:creationId xmlns:a16="http://schemas.microsoft.com/office/drawing/2014/main" id="{C56E26D0-87EF-42C9-B8E5-C350DE3AE545}"/>
              </a:ext>
            </a:extLst>
          </p:cNvPr>
          <p:cNvSpPr/>
          <p:nvPr userDrawn="1"/>
        </p:nvSpPr>
        <p:spPr>
          <a:xfrm>
            <a:off x="202497" y="120233"/>
            <a:ext cx="8739006" cy="746707"/>
          </a:xfrm>
          <a:prstGeom prst="roundRect">
            <a:avLst>
              <a:gd name="adj" fmla="val 50000"/>
            </a:avLst>
          </a:prstGeom>
          <a:solidFill>
            <a:srgbClr val="3938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標題 1">
            <a:extLst>
              <a:ext uri="{FF2B5EF4-FFF2-40B4-BE49-F238E27FC236}">
                <a16:creationId xmlns:a16="http://schemas.microsoft.com/office/drawing/2014/main" id="{DBE6ACFF-E36A-460A-ABE0-C4BE1699C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15873"/>
            <a:ext cx="8043469" cy="493563"/>
          </a:xfrm>
        </p:spPr>
        <p:txBody>
          <a:bodyPr/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611363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ADF2AFF-C476-44A9-8DA3-FB3A4787F10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143499"/>
          </a:xfrm>
          <a:prstGeom prst="rect">
            <a:avLst/>
          </a:prstGeom>
        </p:spPr>
      </p:pic>
      <p:sp>
        <p:nvSpPr>
          <p:cNvPr id="7" name="標題 1">
            <a:extLst>
              <a:ext uri="{FF2B5EF4-FFF2-40B4-BE49-F238E27FC236}">
                <a16:creationId xmlns:a16="http://schemas.microsoft.com/office/drawing/2014/main" id="{DBE6ACFF-E36A-460A-ABE0-C4BE1699C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15873"/>
            <a:ext cx="8043469" cy="493563"/>
          </a:xfrm>
        </p:spPr>
        <p:txBody>
          <a:bodyPr/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3464039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0B2A1871-46BE-457C-A2EE-2189ADAAAEC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0" y="1041"/>
            <a:ext cx="9140298" cy="5141417"/>
          </a:xfrm>
          <a:prstGeom prst="rect">
            <a:avLst/>
          </a:prstGeom>
        </p:spPr>
      </p:pic>
      <p:sp>
        <p:nvSpPr>
          <p:cNvPr id="5" name="矩形: 圓角 4">
            <a:extLst>
              <a:ext uri="{FF2B5EF4-FFF2-40B4-BE49-F238E27FC236}">
                <a16:creationId xmlns:a16="http://schemas.microsoft.com/office/drawing/2014/main" id="{E2B94C49-68EE-4F04-B73E-9EC11436E828}"/>
              </a:ext>
            </a:extLst>
          </p:cNvPr>
          <p:cNvSpPr/>
          <p:nvPr userDrawn="1"/>
        </p:nvSpPr>
        <p:spPr>
          <a:xfrm>
            <a:off x="202497" y="120233"/>
            <a:ext cx="8739006" cy="746707"/>
          </a:xfrm>
          <a:prstGeom prst="roundRect">
            <a:avLst>
              <a:gd name="adj" fmla="val 50000"/>
            </a:avLst>
          </a:prstGeom>
          <a:solidFill>
            <a:srgbClr val="3938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61400" y="202539"/>
            <a:ext cx="8043469" cy="493563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1484352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3267"/>
            <a:ext cx="9132381" cy="5136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134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757257AB-D250-445F-8F99-ACBDB12FC3A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1" y="0"/>
            <a:ext cx="9141779" cy="5143500"/>
          </a:xfrm>
          <a:prstGeom prst="rect">
            <a:avLst/>
          </a:prstGeom>
        </p:spPr>
      </p:pic>
      <p:sp>
        <p:nvSpPr>
          <p:cNvPr id="7" name="標題 1">
            <a:extLst>
              <a:ext uri="{FF2B5EF4-FFF2-40B4-BE49-F238E27FC236}">
                <a16:creationId xmlns:a16="http://schemas.microsoft.com/office/drawing/2014/main" id="{33FE9649-6340-4975-A6FA-743A5CD76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8101"/>
            <a:ext cx="7886700" cy="994172"/>
          </a:xfrm>
        </p:spPr>
        <p:txBody>
          <a:bodyPr>
            <a:normAutofit/>
          </a:bodyPr>
          <a:lstStyle>
            <a:lvl1pPr algn="ctr">
              <a:defRPr sz="30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461692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電腦 的圖片&#10;&#10;自動產生的描述">
            <a:extLst>
              <a:ext uri="{FF2B5EF4-FFF2-40B4-BE49-F238E27FC236}">
                <a16:creationId xmlns:a16="http://schemas.microsoft.com/office/drawing/2014/main" id="{7308AA1D-A605-4506-BED8-AF70B18028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1" y="0"/>
            <a:ext cx="9141779" cy="5143500"/>
          </a:xfrm>
          <a:prstGeom prst="rect">
            <a:avLst/>
          </a:prstGeom>
        </p:spPr>
      </p:pic>
      <p:sp>
        <p:nvSpPr>
          <p:cNvPr id="5" name="標題 1">
            <a:extLst>
              <a:ext uri="{FF2B5EF4-FFF2-40B4-BE49-F238E27FC236}">
                <a16:creationId xmlns:a16="http://schemas.microsoft.com/office/drawing/2014/main" id="{AE14EF9C-D3A6-494D-B801-4150D2583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8101"/>
            <a:ext cx="7886700" cy="994172"/>
          </a:xfrm>
        </p:spPr>
        <p:txBody>
          <a:bodyPr>
            <a:normAutofit/>
          </a:bodyPr>
          <a:lstStyle>
            <a:lvl1pPr algn="ctr">
              <a:defRPr sz="30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</p:spTree>
    <p:extLst>
      <p:ext uri="{BB962C8B-B14F-4D97-AF65-F5344CB8AC3E}">
        <p14:creationId xmlns:p14="http://schemas.microsoft.com/office/powerpoint/2010/main" val="2230146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userDrawn="1">
  <p:cSld name="Title and body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6" name="Shape 183"/>
          <p:cNvSpPr txBox="1">
            <a:spLocks noGrp="1"/>
          </p:cNvSpPr>
          <p:nvPr userDrawn="1">
            <p:ph type="title"/>
          </p:nvPr>
        </p:nvSpPr>
        <p:spPr>
          <a:xfrm>
            <a:off x="323528" y="139613"/>
            <a:ext cx="7373335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>
              <a:defRPr sz="3600" b="1">
                <a:latin typeface="微軟正黑體" pitchFamily="34" charset="-120"/>
                <a:ea typeface="微軟正黑體" pitchFamily="34" charset="-120"/>
              </a:defRPr>
            </a:lvl1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Verdana"/>
              <a:buNone/>
            </a:pPr>
            <a:endParaRPr sz="4000" u="none" strike="noStrike" cap="none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69836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DC16EDCB-A3BA-41AC-BFAE-6F6611FF3118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143499"/>
          </a:xfrm>
          <a:prstGeom prst="rect">
            <a:avLst/>
          </a:prstGeom>
        </p:spPr>
      </p:pic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323528" y="249362"/>
            <a:ext cx="8229600" cy="493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kumimoji="1" lang="zh-TW" altLang="en-US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323528" y="915566"/>
            <a:ext cx="8363272" cy="36790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70FA4-9E65-4971-979C-D8370CC7AC76}" type="datetimeFigureOut">
              <a:rPr lang="zh-TW" altLang="en-US" smtClean="0"/>
              <a:pPr/>
              <a:t>2020/8/19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1C82A-52C7-4F3A-A1A0-991261602C8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97384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4" r:id="rId2"/>
    <p:sldLayoutId id="2147483670" r:id="rId3"/>
    <p:sldLayoutId id="2147483672" r:id="rId4"/>
    <p:sldLayoutId id="2147483673" r:id="rId5"/>
    <p:sldLayoutId id="2147483674" r:id="rId6"/>
    <p:sldLayoutId id="2147483671" r:id="rId7"/>
    <p:sldLayoutId id="2147483654" r:id="rId8"/>
    <p:sldLayoutId id="2147483667" r:id="rId9"/>
    <p:sldLayoutId id="2147483675" r:id="rId10"/>
    <p:sldLayoutId id="2147483676" r:id="rId11"/>
    <p:sldLayoutId id="2147483677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2800" b="1" kern="1200">
          <a:solidFill>
            <a:srgbClr val="FFFFFF"/>
          </a:solidFill>
          <a:effectLst/>
          <a:latin typeface="Arial" pitchFamily="34" charset="0"/>
          <a:ea typeface="微軟正黑體" pitchFamily="34" charset="-120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accent1">
              <a:lumMod val="75000"/>
            </a:schemeClr>
          </a:solidFill>
          <a:latin typeface="Arial Unicode MS" panose="020B0604020202020204" pitchFamily="34" charset="-120"/>
          <a:ea typeface="Arial Unicode MS" panose="020B0604020202020204" pitchFamily="34" charset="-120"/>
          <a:cs typeface="Arial Unicode MS" panose="020B0604020202020204" pitchFamily="34" charset="-12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400" kern="1200">
          <a:solidFill>
            <a:schemeClr val="tx1"/>
          </a:solidFill>
          <a:latin typeface="Arial Unicode MS" panose="020B0604020202020204" pitchFamily="34" charset="-120"/>
          <a:ea typeface="Arial Unicode MS" panose="020B0604020202020204" pitchFamily="34" charset="-120"/>
          <a:cs typeface="Arial Unicode MS" panose="020B0604020202020204" pitchFamily="34" charset="-12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 Unicode MS" panose="020B0604020202020204" pitchFamily="34" charset="-120"/>
          <a:ea typeface="Arial Unicode MS" panose="020B0604020202020204" pitchFamily="34" charset="-120"/>
          <a:cs typeface="Arial Unicode MS" panose="020B0604020202020204" pitchFamily="34" charset="-12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1600" kern="1200">
          <a:solidFill>
            <a:schemeClr val="tx1"/>
          </a:solidFill>
          <a:latin typeface="Arial Unicode MS" panose="020B0604020202020204" pitchFamily="34" charset="-120"/>
          <a:ea typeface="Arial Unicode MS" panose="020B0604020202020204" pitchFamily="34" charset="-120"/>
          <a:cs typeface="Arial Unicode MS" panose="020B0604020202020204" pitchFamily="34" charset="-12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1600" kern="1200">
          <a:solidFill>
            <a:schemeClr val="tx1"/>
          </a:solidFill>
          <a:latin typeface="Arial Unicode MS" panose="020B0604020202020204" pitchFamily="34" charset="-120"/>
          <a:ea typeface="Arial Unicode MS" panose="020B0604020202020204" pitchFamily="34" charset="-120"/>
          <a:cs typeface="Arial Unicode MS" panose="020B0604020202020204" pitchFamily="34" charset="-12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5.png"/><Relationship Id="rId18" Type="http://schemas.openxmlformats.org/officeDocument/2006/relationships/image" Target="../media/image50.svg"/><Relationship Id="rId26" Type="http://schemas.openxmlformats.org/officeDocument/2006/relationships/image" Target="../media/image58.svg"/><Relationship Id="rId3" Type="http://schemas.openxmlformats.org/officeDocument/2006/relationships/image" Target="../media/image35.png"/><Relationship Id="rId21" Type="http://schemas.openxmlformats.org/officeDocument/2006/relationships/image" Target="../media/image53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17" Type="http://schemas.openxmlformats.org/officeDocument/2006/relationships/image" Target="../media/image49.png"/><Relationship Id="rId25" Type="http://schemas.openxmlformats.org/officeDocument/2006/relationships/image" Target="../media/image57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48.svg"/><Relationship Id="rId20" Type="http://schemas.openxmlformats.org/officeDocument/2006/relationships/image" Target="../media/image52.svg"/><Relationship Id="rId29" Type="http://schemas.openxmlformats.org/officeDocument/2006/relationships/image" Target="../media/image6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24" Type="http://schemas.openxmlformats.org/officeDocument/2006/relationships/image" Target="../media/image56.svg"/><Relationship Id="rId32" Type="http://schemas.openxmlformats.org/officeDocument/2006/relationships/image" Target="../media/image64.sv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23" Type="http://schemas.openxmlformats.org/officeDocument/2006/relationships/image" Target="../media/image55.png"/><Relationship Id="rId28" Type="http://schemas.openxmlformats.org/officeDocument/2006/relationships/image" Target="../media/image60.svg"/><Relationship Id="rId10" Type="http://schemas.openxmlformats.org/officeDocument/2006/relationships/image" Target="../media/image42.svg"/><Relationship Id="rId19" Type="http://schemas.openxmlformats.org/officeDocument/2006/relationships/image" Target="../media/image51.png"/><Relationship Id="rId31" Type="http://schemas.openxmlformats.org/officeDocument/2006/relationships/image" Target="../media/image63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svg"/><Relationship Id="rId22" Type="http://schemas.openxmlformats.org/officeDocument/2006/relationships/image" Target="../media/image54.svg"/><Relationship Id="rId27" Type="http://schemas.openxmlformats.org/officeDocument/2006/relationships/image" Target="../media/image59.png"/><Relationship Id="rId30" Type="http://schemas.openxmlformats.org/officeDocument/2006/relationships/image" Target="../media/image62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65.png"/><Relationship Id="rId7" Type="http://schemas.openxmlformats.org/officeDocument/2006/relationships/image" Target="../media/image69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Relationship Id="rId9" Type="http://schemas.openxmlformats.org/officeDocument/2006/relationships/image" Target="../media/image7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80.png"/><Relationship Id="rId3" Type="http://schemas.openxmlformats.org/officeDocument/2006/relationships/image" Target="../media/image71.emf"/><Relationship Id="rId7" Type="http://schemas.openxmlformats.org/officeDocument/2006/relationships/image" Target="../media/image74.png"/><Relationship Id="rId12" Type="http://schemas.openxmlformats.org/officeDocument/2006/relationships/image" Target="../media/image79.png"/><Relationship Id="rId17" Type="http://schemas.openxmlformats.org/officeDocument/2006/relationships/image" Target="../media/image84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83.e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3.png"/><Relationship Id="rId11" Type="http://schemas.openxmlformats.org/officeDocument/2006/relationships/image" Target="../media/image78.png"/><Relationship Id="rId5" Type="http://schemas.openxmlformats.org/officeDocument/2006/relationships/image" Target="../media/image72.png"/><Relationship Id="rId15" Type="http://schemas.openxmlformats.org/officeDocument/2006/relationships/image" Target="../media/image82.png"/><Relationship Id="rId10" Type="http://schemas.openxmlformats.org/officeDocument/2006/relationships/image" Target="../media/image77.png"/><Relationship Id="rId4" Type="http://schemas.openxmlformats.org/officeDocument/2006/relationships/image" Target="../media/image27.png"/><Relationship Id="rId9" Type="http://schemas.openxmlformats.org/officeDocument/2006/relationships/image" Target="../media/image76.png"/><Relationship Id="rId14" Type="http://schemas.openxmlformats.org/officeDocument/2006/relationships/image" Target="../media/image8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5.tiff"/><Relationship Id="rId7" Type="http://schemas.openxmlformats.org/officeDocument/2006/relationships/image" Target="../media/image8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Relationship Id="rId9" Type="http://schemas.openxmlformats.org/officeDocument/2006/relationships/image" Target="../media/image9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94.png"/><Relationship Id="rId7" Type="http://schemas.openxmlformats.org/officeDocument/2006/relationships/image" Target="../media/image98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Relationship Id="rId9" Type="http://schemas.openxmlformats.org/officeDocument/2006/relationships/image" Target="../media/image9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100.png"/><Relationship Id="rId7" Type="http://schemas.openxmlformats.org/officeDocument/2006/relationships/image" Target="../media/image10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3.png"/><Relationship Id="rId5" Type="http://schemas.openxmlformats.org/officeDocument/2006/relationships/image" Target="../media/image102.tiff"/><Relationship Id="rId4" Type="http://schemas.openxmlformats.org/officeDocument/2006/relationships/image" Target="../media/image101.png"/><Relationship Id="rId9" Type="http://schemas.openxmlformats.org/officeDocument/2006/relationships/image" Target="../media/image10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9.jpeg"/><Relationship Id="rId5" Type="http://schemas.openxmlformats.org/officeDocument/2006/relationships/image" Target="../media/image108.jpeg"/><Relationship Id="rId4" Type="http://schemas.openxmlformats.org/officeDocument/2006/relationships/image" Target="../media/image107.tif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png"/><Relationship Id="rId13" Type="http://schemas.openxmlformats.org/officeDocument/2006/relationships/image" Target="../media/image122.png"/><Relationship Id="rId3" Type="http://schemas.openxmlformats.org/officeDocument/2006/relationships/image" Target="../media/image112.jpeg"/><Relationship Id="rId7" Type="http://schemas.openxmlformats.org/officeDocument/2006/relationships/image" Target="../media/image116.emf"/><Relationship Id="rId12" Type="http://schemas.openxmlformats.org/officeDocument/2006/relationships/image" Target="../media/image1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5.emf"/><Relationship Id="rId11" Type="http://schemas.openxmlformats.org/officeDocument/2006/relationships/image" Target="../media/image120.png"/><Relationship Id="rId5" Type="http://schemas.openxmlformats.org/officeDocument/2006/relationships/image" Target="../media/image114.emf"/><Relationship Id="rId10" Type="http://schemas.openxmlformats.org/officeDocument/2006/relationships/image" Target="../media/image119.png"/><Relationship Id="rId4" Type="http://schemas.openxmlformats.org/officeDocument/2006/relationships/image" Target="../media/image113.emf"/><Relationship Id="rId9" Type="http://schemas.openxmlformats.org/officeDocument/2006/relationships/image" Target="../media/image11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png"/><Relationship Id="rId3" Type="http://schemas.openxmlformats.org/officeDocument/2006/relationships/image" Target="../media/image124.png"/><Relationship Id="rId7" Type="http://schemas.openxmlformats.org/officeDocument/2006/relationships/image" Target="../media/image128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7.png"/><Relationship Id="rId5" Type="http://schemas.openxmlformats.org/officeDocument/2006/relationships/image" Target="../media/image126.png"/><Relationship Id="rId10" Type="http://schemas.openxmlformats.org/officeDocument/2006/relationships/image" Target="../media/image131.png"/><Relationship Id="rId4" Type="http://schemas.openxmlformats.org/officeDocument/2006/relationships/image" Target="../media/image125.png"/><Relationship Id="rId9" Type="http://schemas.openxmlformats.org/officeDocument/2006/relationships/image" Target="../media/image13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png"/><Relationship Id="rId13" Type="http://schemas.openxmlformats.org/officeDocument/2006/relationships/image" Target="../media/image142.png"/><Relationship Id="rId18" Type="http://schemas.openxmlformats.org/officeDocument/2006/relationships/image" Target="../media/image147.png"/><Relationship Id="rId26" Type="http://schemas.openxmlformats.org/officeDocument/2006/relationships/image" Target="../media/image155.png"/><Relationship Id="rId3" Type="http://schemas.openxmlformats.org/officeDocument/2006/relationships/image" Target="../media/image132.png"/><Relationship Id="rId21" Type="http://schemas.openxmlformats.org/officeDocument/2006/relationships/image" Target="../media/image150.png"/><Relationship Id="rId7" Type="http://schemas.openxmlformats.org/officeDocument/2006/relationships/image" Target="../media/image136.png"/><Relationship Id="rId12" Type="http://schemas.openxmlformats.org/officeDocument/2006/relationships/image" Target="../media/image141.svg"/><Relationship Id="rId17" Type="http://schemas.openxmlformats.org/officeDocument/2006/relationships/image" Target="../media/image146.svg"/><Relationship Id="rId25" Type="http://schemas.openxmlformats.org/officeDocument/2006/relationships/image" Target="../media/image154.png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145.png"/><Relationship Id="rId20" Type="http://schemas.openxmlformats.org/officeDocument/2006/relationships/image" Target="../media/image149.png"/><Relationship Id="rId29" Type="http://schemas.openxmlformats.org/officeDocument/2006/relationships/image" Target="../media/image15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5.png"/><Relationship Id="rId11" Type="http://schemas.openxmlformats.org/officeDocument/2006/relationships/image" Target="../media/image140.png"/><Relationship Id="rId24" Type="http://schemas.openxmlformats.org/officeDocument/2006/relationships/image" Target="../media/image153.png"/><Relationship Id="rId5" Type="http://schemas.openxmlformats.org/officeDocument/2006/relationships/image" Target="../media/image134.png"/><Relationship Id="rId15" Type="http://schemas.openxmlformats.org/officeDocument/2006/relationships/image" Target="../media/image144.png"/><Relationship Id="rId23" Type="http://schemas.openxmlformats.org/officeDocument/2006/relationships/image" Target="../media/image152.png"/><Relationship Id="rId28" Type="http://schemas.openxmlformats.org/officeDocument/2006/relationships/image" Target="../media/image157.png"/><Relationship Id="rId10" Type="http://schemas.openxmlformats.org/officeDocument/2006/relationships/image" Target="../media/image139.svg"/><Relationship Id="rId19" Type="http://schemas.openxmlformats.org/officeDocument/2006/relationships/image" Target="../media/image148.svg"/><Relationship Id="rId4" Type="http://schemas.openxmlformats.org/officeDocument/2006/relationships/image" Target="../media/image133.png"/><Relationship Id="rId9" Type="http://schemas.openxmlformats.org/officeDocument/2006/relationships/image" Target="../media/image138.png"/><Relationship Id="rId14" Type="http://schemas.openxmlformats.org/officeDocument/2006/relationships/image" Target="../media/image143.svg"/><Relationship Id="rId22" Type="http://schemas.openxmlformats.org/officeDocument/2006/relationships/image" Target="../media/image151.svg"/><Relationship Id="rId27" Type="http://schemas.openxmlformats.org/officeDocument/2006/relationships/image" Target="../media/image15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png"/><Relationship Id="rId3" Type="http://schemas.openxmlformats.org/officeDocument/2006/relationships/image" Target="../media/image160.png"/><Relationship Id="rId7" Type="http://schemas.openxmlformats.org/officeDocument/2006/relationships/image" Target="../media/image164.png"/><Relationship Id="rId12" Type="http://schemas.openxmlformats.org/officeDocument/2006/relationships/image" Target="../media/image169.png"/><Relationship Id="rId2" Type="http://schemas.openxmlformats.org/officeDocument/2006/relationships/image" Target="../media/image159.tif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3.png"/><Relationship Id="rId11" Type="http://schemas.openxmlformats.org/officeDocument/2006/relationships/image" Target="../media/image168.png"/><Relationship Id="rId5" Type="http://schemas.openxmlformats.org/officeDocument/2006/relationships/image" Target="../media/image162.png"/><Relationship Id="rId10" Type="http://schemas.openxmlformats.org/officeDocument/2006/relationships/image" Target="../media/image167.png"/><Relationship Id="rId4" Type="http://schemas.openxmlformats.org/officeDocument/2006/relationships/image" Target="../media/image161.png"/><Relationship Id="rId9" Type="http://schemas.openxmlformats.org/officeDocument/2006/relationships/image" Target="../media/image16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5.png"/><Relationship Id="rId3" Type="http://schemas.openxmlformats.org/officeDocument/2006/relationships/image" Target="../media/image170.jpeg"/><Relationship Id="rId7" Type="http://schemas.openxmlformats.org/officeDocument/2006/relationships/image" Target="../media/image17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3.png"/><Relationship Id="rId5" Type="http://schemas.openxmlformats.org/officeDocument/2006/relationships/image" Target="../media/image172.png"/><Relationship Id="rId4" Type="http://schemas.openxmlformats.org/officeDocument/2006/relationships/image" Target="../media/image171.png"/><Relationship Id="rId9" Type="http://schemas.openxmlformats.org/officeDocument/2006/relationships/image" Target="../media/image176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7" Type="http://schemas.openxmlformats.org/officeDocument/2006/relationships/image" Target="../media/image181.sv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0.png"/><Relationship Id="rId5" Type="http://schemas.openxmlformats.org/officeDocument/2006/relationships/image" Target="../media/image179.png"/><Relationship Id="rId4" Type="http://schemas.openxmlformats.org/officeDocument/2006/relationships/image" Target="../media/image178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6.png"/><Relationship Id="rId3" Type="http://schemas.openxmlformats.org/officeDocument/2006/relationships/image" Target="../media/image182.png"/><Relationship Id="rId7" Type="http://schemas.openxmlformats.org/officeDocument/2006/relationships/image" Target="../media/image185.png"/><Relationship Id="rId12" Type="http://schemas.openxmlformats.org/officeDocument/2006/relationships/image" Target="../media/image19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4.png"/><Relationship Id="rId11" Type="http://schemas.openxmlformats.org/officeDocument/2006/relationships/image" Target="../media/image189.png"/><Relationship Id="rId5" Type="http://schemas.openxmlformats.org/officeDocument/2006/relationships/image" Target="../media/image72.png"/><Relationship Id="rId10" Type="http://schemas.openxmlformats.org/officeDocument/2006/relationships/image" Target="../media/image188.png"/><Relationship Id="rId4" Type="http://schemas.openxmlformats.org/officeDocument/2006/relationships/image" Target="../media/image183.png"/><Relationship Id="rId9" Type="http://schemas.openxmlformats.org/officeDocument/2006/relationships/image" Target="../media/image18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5.png"/><Relationship Id="rId13" Type="http://schemas.openxmlformats.org/officeDocument/2006/relationships/image" Target="../media/image200.png"/><Relationship Id="rId18" Type="http://schemas.openxmlformats.org/officeDocument/2006/relationships/image" Target="../media/image204.png"/><Relationship Id="rId3" Type="http://schemas.microsoft.com/office/2007/relationships/hdphoto" Target="../media/hdphoto1.wdp"/><Relationship Id="rId7" Type="http://schemas.openxmlformats.org/officeDocument/2006/relationships/image" Target="../media/image194.svg"/><Relationship Id="rId12" Type="http://schemas.openxmlformats.org/officeDocument/2006/relationships/image" Target="../media/image199.png"/><Relationship Id="rId17" Type="http://schemas.openxmlformats.org/officeDocument/2006/relationships/image" Target="../media/image203.png"/><Relationship Id="rId2" Type="http://schemas.openxmlformats.org/officeDocument/2006/relationships/image" Target="../media/image191.png"/><Relationship Id="rId16" Type="http://schemas.microsoft.com/office/2007/relationships/hdphoto" Target="../media/hdphoto3.wdp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3.png"/><Relationship Id="rId11" Type="http://schemas.openxmlformats.org/officeDocument/2006/relationships/image" Target="../media/image198.svg"/><Relationship Id="rId5" Type="http://schemas.microsoft.com/office/2007/relationships/hdphoto" Target="../media/hdphoto2.wdp"/><Relationship Id="rId15" Type="http://schemas.openxmlformats.org/officeDocument/2006/relationships/image" Target="../media/image202.png"/><Relationship Id="rId10" Type="http://schemas.openxmlformats.org/officeDocument/2006/relationships/image" Target="../media/image197.png"/><Relationship Id="rId4" Type="http://schemas.openxmlformats.org/officeDocument/2006/relationships/image" Target="../media/image192.png"/><Relationship Id="rId9" Type="http://schemas.openxmlformats.org/officeDocument/2006/relationships/image" Target="../media/image196.svg"/><Relationship Id="rId14" Type="http://schemas.openxmlformats.org/officeDocument/2006/relationships/image" Target="../media/image20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07.png"/><Relationship Id="rId4" Type="http://schemas.openxmlformats.org/officeDocument/2006/relationships/image" Target="../media/image20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0.png"/><Relationship Id="rId4" Type="http://schemas.openxmlformats.org/officeDocument/2006/relationships/image" Target="../media/image209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6.png"/><Relationship Id="rId13" Type="http://schemas.openxmlformats.org/officeDocument/2006/relationships/image" Target="../media/image219.svg"/><Relationship Id="rId18" Type="http://schemas.openxmlformats.org/officeDocument/2006/relationships/image" Target="../media/image224.png"/><Relationship Id="rId26" Type="http://schemas.openxmlformats.org/officeDocument/2006/relationships/image" Target="../media/image232.png"/><Relationship Id="rId3" Type="http://schemas.openxmlformats.org/officeDocument/2006/relationships/image" Target="../media/image211.png"/><Relationship Id="rId21" Type="http://schemas.openxmlformats.org/officeDocument/2006/relationships/image" Target="../media/image227.tiff"/><Relationship Id="rId34" Type="http://schemas.openxmlformats.org/officeDocument/2006/relationships/image" Target="../media/image240.png"/><Relationship Id="rId7" Type="http://schemas.openxmlformats.org/officeDocument/2006/relationships/image" Target="../media/image215.png"/><Relationship Id="rId12" Type="http://schemas.openxmlformats.org/officeDocument/2006/relationships/image" Target="../media/image218.png"/><Relationship Id="rId17" Type="http://schemas.openxmlformats.org/officeDocument/2006/relationships/image" Target="../media/image223.png"/><Relationship Id="rId25" Type="http://schemas.openxmlformats.org/officeDocument/2006/relationships/image" Target="../media/image231.png"/><Relationship Id="rId33" Type="http://schemas.openxmlformats.org/officeDocument/2006/relationships/image" Target="../media/image239.png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222.png"/><Relationship Id="rId20" Type="http://schemas.openxmlformats.org/officeDocument/2006/relationships/image" Target="../media/image226.tiff"/><Relationship Id="rId29" Type="http://schemas.openxmlformats.org/officeDocument/2006/relationships/image" Target="../media/image235.tif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4.svg"/><Relationship Id="rId11" Type="http://schemas.microsoft.com/office/2007/relationships/hdphoto" Target="../media/hdphoto5.wdp"/><Relationship Id="rId24" Type="http://schemas.openxmlformats.org/officeDocument/2006/relationships/image" Target="../media/image230.png"/><Relationship Id="rId32" Type="http://schemas.openxmlformats.org/officeDocument/2006/relationships/image" Target="../media/image238.png"/><Relationship Id="rId5" Type="http://schemas.openxmlformats.org/officeDocument/2006/relationships/image" Target="../media/image213.png"/><Relationship Id="rId15" Type="http://schemas.openxmlformats.org/officeDocument/2006/relationships/image" Target="../media/image221.png"/><Relationship Id="rId23" Type="http://schemas.openxmlformats.org/officeDocument/2006/relationships/image" Target="../media/image229.tiff"/><Relationship Id="rId28" Type="http://schemas.openxmlformats.org/officeDocument/2006/relationships/image" Target="../media/image234.tiff"/><Relationship Id="rId10" Type="http://schemas.openxmlformats.org/officeDocument/2006/relationships/image" Target="../media/image217.png"/><Relationship Id="rId19" Type="http://schemas.openxmlformats.org/officeDocument/2006/relationships/image" Target="../media/image225.png"/><Relationship Id="rId31" Type="http://schemas.openxmlformats.org/officeDocument/2006/relationships/image" Target="../media/image237.png"/><Relationship Id="rId4" Type="http://schemas.openxmlformats.org/officeDocument/2006/relationships/image" Target="../media/image212.svg"/><Relationship Id="rId9" Type="http://schemas.microsoft.com/office/2007/relationships/hdphoto" Target="../media/hdphoto4.wdp"/><Relationship Id="rId14" Type="http://schemas.openxmlformats.org/officeDocument/2006/relationships/image" Target="../media/image220.png"/><Relationship Id="rId22" Type="http://schemas.openxmlformats.org/officeDocument/2006/relationships/image" Target="../media/image228.tiff"/><Relationship Id="rId27" Type="http://schemas.openxmlformats.org/officeDocument/2006/relationships/image" Target="../media/image233.png"/><Relationship Id="rId30" Type="http://schemas.openxmlformats.org/officeDocument/2006/relationships/image" Target="../media/image236.png"/><Relationship Id="rId35" Type="http://schemas.openxmlformats.org/officeDocument/2006/relationships/image" Target="../media/image241.tif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png"/><Relationship Id="rId7" Type="http://schemas.openxmlformats.org/officeDocument/2006/relationships/image" Target="../media/image2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5.png"/><Relationship Id="rId5" Type="http://schemas.openxmlformats.org/officeDocument/2006/relationships/image" Target="../media/image244.png"/><Relationship Id="rId4" Type="http://schemas.openxmlformats.org/officeDocument/2006/relationships/image" Target="../media/image243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2.tiff"/><Relationship Id="rId3" Type="http://schemas.openxmlformats.org/officeDocument/2006/relationships/image" Target="../media/image247.tiff"/><Relationship Id="rId7" Type="http://schemas.openxmlformats.org/officeDocument/2006/relationships/image" Target="../media/image251.sv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0.png"/><Relationship Id="rId5" Type="http://schemas.openxmlformats.org/officeDocument/2006/relationships/image" Target="../media/image249.tiff"/><Relationship Id="rId4" Type="http://schemas.openxmlformats.org/officeDocument/2006/relationships/image" Target="../media/image248.tif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8.tiff"/><Relationship Id="rId3" Type="http://schemas.openxmlformats.org/officeDocument/2006/relationships/image" Target="../media/image253.png"/><Relationship Id="rId7" Type="http://schemas.openxmlformats.org/officeDocument/2006/relationships/image" Target="../media/image25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6.png"/><Relationship Id="rId5" Type="http://schemas.openxmlformats.org/officeDocument/2006/relationships/image" Target="../media/image255.emf"/><Relationship Id="rId4" Type="http://schemas.openxmlformats.org/officeDocument/2006/relationships/image" Target="../media/image25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png"/><Relationship Id="rId7" Type="http://schemas.openxmlformats.org/officeDocument/2006/relationships/image" Target="../media/image26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2.png"/><Relationship Id="rId5" Type="http://schemas.openxmlformats.org/officeDocument/2006/relationships/image" Target="../media/image261.png"/><Relationship Id="rId4" Type="http://schemas.openxmlformats.org/officeDocument/2006/relationships/image" Target="../media/image260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9.png"/><Relationship Id="rId13" Type="http://schemas.openxmlformats.org/officeDocument/2006/relationships/image" Target="../media/image274.png"/><Relationship Id="rId3" Type="http://schemas.microsoft.com/office/2007/relationships/hdphoto" Target="../media/hdphoto6.wdp"/><Relationship Id="rId7" Type="http://schemas.openxmlformats.org/officeDocument/2006/relationships/image" Target="../media/image268.png"/><Relationship Id="rId12" Type="http://schemas.openxmlformats.org/officeDocument/2006/relationships/image" Target="../media/image273.png"/><Relationship Id="rId2" Type="http://schemas.openxmlformats.org/officeDocument/2006/relationships/image" Target="../media/image26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7.png"/><Relationship Id="rId11" Type="http://schemas.openxmlformats.org/officeDocument/2006/relationships/image" Target="../media/image272.png"/><Relationship Id="rId5" Type="http://schemas.openxmlformats.org/officeDocument/2006/relationships/image" Target="../media/image266.png"/><Relationship Id="rId15" Type="http://schemas.openxmlformats.org/officeDocument/2006/relationships/image" Target="../media/image276.svg"/><Relationship Id="rId10" Type="http://schemas.openxmlformats.org/officeDocument/2006/relationships/image" Target="../media/image271.png"/><Relationship Id="rId4" Type="http://schemas.openxmlformats.org/officeDocument/2006/relationships/image" Target="../media/image265.png"/><Relationship Id="rId9" Type="http://schemas.openxmlformats.org/officeDocument/2006/relationships/image" Target="../media/image270.png"/><Relationship Id="rId14" Type="http://schemas.openxmlformats.org/officeDocument/2006/relationships/image" Target="../media/image27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png"/><Relationship Id="rId7" Type="http://schemas.openxmlformats.org/officeDocument/2006/relationships/image" Target="../media/image282.sv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1.png"/><Relationship Id="rId5" Type="http://schemas.openxmlformats.org/officeDocument/2006/relationships/image" Target="../media/image280.svg"/><Relationship Id="rId4" Type="http://schemas.openxmlformats.org/officeDocument/2006/relationships/image" Target="../media/image279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0889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CE0BD39-4224-4B46-A8D7-6E78870B9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344" y="215873"/>
            <a:ext cx="8834718" cy="493563"/>
          </a:xfrm>
        </p:spPr>
        <p:txBody>
          <a:bodyPr/>
          <a:lstStyle/>
          <a:p>
            <a:r>
              <a:rPr lang="zh-TW" altLang="en-US" sz="2700"/>
              <a:t>影音與工作檔案日漸龐大，需要足以容納一切的儲存空間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696B4F1-AA43-924A-9A42-C1795CBD6B6A}"/>
              </a:ext>
            </a:extLst>
          </p:cNvPr>
          <p:cNvSpPr txBox="1"/>
          <p:nvPr/>
        </p:nvSpPr>
        <p:spPr>
          <a:xfrm>
            <a:off x="2497784" y="1803716"/>
            <a:ext cx="16348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1600">
                <a:latin typeface="微軟正黑體" panose="020B0604030504040204" pitchFamily="34" charset="-120"/>
                <a:ea typeface="微軟正黑體" panose="020B0604030504040204" pitchFamily="34" charset="-120"/>
              </a:rPr>
              <a:t>無所不包的資料儲存空間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C30790D-5D31-0640-A6D7-4F56CF31A3C4}"/>
              </a:ext>
            </a:extLst>
          </p:cNvPr>
          <p:cNvSpPr txBox="1"/>
          <p:nvPr/>
        </p:nvSpPr>
        <p:spPr>
          <a:xfrm>
            <a:off x="6365142" y="1741722"/>
            <a:ext cx="1692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1600">
                <a:latin typeface="微軟正黑體" panose="020B0604030504040204" pitchFamily="34" charset="-120"/>
                <a:ea typeface="微軟正黑體" panose="020B0604030504040204" pitchFamily="34" charset="-120"/>
              </a:rPr>
              <a:t>無比重要的平板、手機資料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4177F930-C254-2B45-9389-1CA6269CB0B9}"/>
              </a:ext>
            </a:extLst>
          </p:cNvPr>
          <p:cNvSpPr txBox="1"/>
          <p:nvPr/>
        </p:nvSpPr>
        <p:spPr>
          <a:xfrm>
            <a:off x="778870" y="3502682"/>
            <a:ext cx="16819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1600">
                <a:latin typeface="微軟正黑體" panose="020B0604030504040204" pitchFamily="34" charset="-120"/>
                <a:ea typeface="微軟正黑體" panose="020B0604030504040204" pitchFamily="34" charset="-120"/>
              </a:rPr>
              <a:t>無需破壞性壓縮，生活點滴與回憶清晰可見</a:t>
            </a: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09CB6DEA-7810-3449-B618-F1C935D4BB0A}"/>
              </a:ext>
            </a:extLst>
          </p:cNvPr>
          <p:cNvSpPr txBox="1"/>
          <p:nvPr/>
        </p:nvSpPr>
        <p:spPr>
          <a:xfrm>
            <a:off x="4901453" y="3385848"/>
            <a:ext cx="14636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1600">
                <a:latin typeface="微軟正黑體" panose="020B0604030504040204" pitchFamily="34" charset="-120"/>
                <a:ea typeface="微軟正黑體" panose="020B0604030504040204" pitchFamily="34" charset="-120"/>
              </a:rPr>
              <a:t>安全可靠的</a:t>
            </a:r>
            <a:r>
              <a:rPr kumimoji="1" lang="en-US" altLang="zh-TW" sz="1600">
                <a:latin typeface="微軟正黑體" panose="020B0604030504040204" pitchFamily="34" charset="-120"/>
                <a:ea typeface="微軟正黑體" panose="020B0604030504040204" pitchFamily="34" charset="-120"/>
              </a:rPr>
              <a:t> RAID </a:t>
            </a:r>
            <a:r>
              <a:rPr kumimoji="1" lang="zh-TW" altLang="en-US" sz="1600">
                <a:latin typeface="微軟正黑體" panose="020B0604030504040204" pitchFamily="34" charset="-120"/>
                <a:ea typeface="微軟正黑體" panose="020B0604030504040204" pitchFamily="34" charset="-120"/>
              </a:rPr>
              <a:t>與防毒、防駭守護</a:t>
            </a: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B4166FB0-FA57-42E0-8654-E7977991C87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9017" y="1061955"/>
            <a:ext cx="1821499" cy="1822076"/>
          </a:xfrm>
          <a:prstGeom prst="roundRect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圖片 17" descr="一張含有 食物 的圖片&#10;&#10;自動產生的描述">
            <a:extLst>
              <a:ext uri="{FF2B5EF4-FFF2-40B4-BE49-F238E27FC236}">
                <a16:creationId xmlns:a16="http://schemas.microsoft.com/office/drawing/2014/main" id="{21E6E57D-4066-4B7B-A984-83ECD730EA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47692" y="2884031"/>
            <a:ext cx="1822076" cy="1822076"/>
          </a:xfrm>
          <a:prstGeom prst="roundRect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729AAB75-51C1-4097-8531-2FB688BEB41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56655" y="1061955"/>
            <a:ext cx="1821600" cy="1821600"/>
          </a:xfrm>
          <a:prstGeom prst="roundRect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5BB72BFE-1AA8-4BC3-AB42-C38A49444D1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65143" y="2884031"/>
            <a:ext cx="1821600" cy="1821600"/>
          </a:xfrm>
          <a:prstGeom prst="roundRect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12839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871A144-5741-4F9E-AE12-8BAB190DD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4-bay TS-451D2 </a:t>
            </a:r>
            <a:r>
              <a:rPr lang="zh-TW" altLang="en-US"/>
              <a:t>提供高達</a:t>
            </a:r>
            <a:r>
              <a:rPr lang="en-US" altLang="zh-TW"/>
              <a:t> 64TB </a:t>
            </a:r>
            <a:r>
              <a:rPr lang="zh-TW" altLang="en-US"/>
              <a:t>儲存空間</a:t>
            </a:r>
            <a:r>
              <a:rPr lang="en-US" altLang="zh-TW"/>
              <a:t> </a:t>
            </a:r>
          </a:p>
        </p:txBody>
      </p:sp>
      <p:graphicFrame>
        <p:nvGraphicFramePr>
          <p:cNvPr id="5" name="表格 5">
            <a:extLst>
              <a:ext uri="{FF2B5EF4-FFF2-40B4-BE49-F238E27FC236}">
                <a16:creationId xmlns:a16="http://schemas.microsoft.com/office/drawing/2014/main" id="{87130815-B166-9847-83A5-5188966513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8202402"/>
              </p:ext>
            </p:extLst>
          </p:nvPr>
        </p:nvGraphicFramePr>
        <p:xfrm>
          <a:off x="342076" y="986710"/>
          <a:ext cx="8522006" cy="2773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924264">
                  <a:extLst>
                    <a:ext uri="{9D8B030D-6E8A-4147-A177-3AD203B41FA5}">
                      <a16:colId xmlns:a16="http://schemas.microsoft.com/office/drawing/2014/main" val="4104661182"/>
                    </a:ext>
                  </a:extLst>
                </a:gridCol>
                <a:gridCol w="1326798">
                  <a:extLst>
                    <a:ext uri="{9D8B030D-6E8A-4147-A177-3AD203B41FA5}">
                      <a16:colId xmlns:a16="http://schemas.microsoft.com/office/drawing/2014/main" val="3494038190"/>
                    </a:ext>
                  </a:extLst>
                </a:gridCol>
                <a:gridCol w="2633183">
                  <a:extLst>
                    <a:ext uri="{9D8B030D-6E8A-4147-A177-3AD203B41FA5}">
                      <a16:colId xmlns:a16="http://schemas.microsoft.com/office/drawing/2014/main" val="377643124"/>
                    </a:ext>
                  </a:extLst>
                </a:gridCol>
                <a:gridCol w="1032576">
                  <a:extLst>
                    <a:ext uri="{9D8B030D-6E8A-4147-A177-3AD203B41FA5}">
                      <a16:colId xmlns:a16="http://schemas.microsoft.com/office/drawing/2014/main" val="1580062463"/>
                    </a:ext>
                  </a:extLst>
                </a:gridCol>
                <a:gridCol w="2605185">
                  <a:extLst>
                    <a:ext uri="{9D8B030D-6E8A-4147-A177-3AD203B41FA5}">
                      <a16:colId xmlns:a16="http://schemas.microsoft.com/office/drawing/2014/main" val="40794223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模式</a:t>
                      </a: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最低磁蝶數量</a:t>
                      </a: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安裝</a:t>
                      </a:r>
                      <a:r>
                        <a:rPr lang="en-US" altLang="zh-TW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4 </a:t>
                      </a:r>
                      <a:r>
                        <a:rPr lang="zh-TW" altLang="en-US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顆</a:t>
                      </a:r>
                      <a:r>
                        <a:rPr lang="en-US" altLang="zh-TW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16TB </a:t>
                      </a:r>
                      <a:r>
                        <a:rPr lang="zh-TW" altLang="en-US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磁碟時</a:t>
                      </a:r>
                      <a:endParaRPr lang="en-US" altLang="zh-TW" sz="14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  <a:p>
                      <a:pPr algn="ctr"/>
                      <a:r>
                        <a:rPr lang="zh-TW" altLang="en-US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的可用容量</a:t>
                      </a: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速度</a:t>
                      </a: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4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磁碟損壞的資料保護性</a:t>
                      </a: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38229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JBOD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64 TB (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磁碟容量加總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)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★★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部分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(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未損壞的磁碟資料可存取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)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121969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RAID 0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2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64TB (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磁碟容量加總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)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★★★★★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無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003326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RAID 1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2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2 x 16TB (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最小容量的磁碟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), </a:t>
                      </a:r>
                    </a:p>
                    <a:p>
                      <a:pPr algn="ctr"/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可建置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2 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組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RAID 1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★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每組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RAID 1 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允許 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1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顆</a:t>
                      </a:r>
                      <a:endParaRPr lang="en-US" altLang="zh-TW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  <a:p>
                      <a:pPr algn="ctr"/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磁碟損壞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74688192"/>
                  </a:ext>
                </a:extLst>
              </a:tr>
              <a:tr h="14755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RAID 5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3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48TB [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最小容量的磁碟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x (n-1)]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★★★★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允許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1 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顆磁碟損壞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36598789"/>
                  </a:ext>
                </a:extLst>
              </a:tr>
              <a:tr h="14755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RAID 6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4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32TB [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最小容量的磁碟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x (n-2)]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★★★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允許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2 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顆磁碟損壞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61527740"/>
                  </a:ext>
                </a:extLst>
              </a:tr>
              <a:tr h="14755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RAID 10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4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32TB [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最小容量的磁碟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x (n/2)]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★★★★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允許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2 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顆磁碟損壞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(2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組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RAID 1 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內允許各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1 </a:t>
                      </a:r>
                      <a:r>
                        <a:rPr lang="zh-TW" altLang="en-US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顆磁碟損壞</a:t>
                      </a:r>
                      <a:r>
                        <a:rPr lang="en-US" altLang="zh-TW" sz="140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)</a:t>
                      </a:r>
                      <a:endParaRPr lang="zh-TW" altLang="en-US" sz="14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87651472"/>
                  </a:ext>
                </a:extLst>
              </a:tr>
            </a:tbl>
          </a:graphicData>
        </a:graphic>
      </p:graphicFrame>
      <p:grpSp>
        <p:nvGrpSpPr>
          <p:cNvPr id="6" name="群組 5">
            <a:extLst>
              <a:ext uri="{FF2B5EF4-FFF2-40B4-BE49-F238E27FC236}">
                <a16:creationId xmlns:a16="http://schemas.microsoft.com/office/drawing/2014/main" id="{4E1099EF-86DA-452E-894C-903DE3C9CF8B}"/>
              </a:ext>
            </a:extLst>
          </p:cNvPr>
          <p:cNvGrpSpPr/>
          <p:nvPr/>
        </p:nvGrpSpPr>
        <p:grpSpPr>
          <a:xfrm>
            <a:off x="1618465" y="4037664"/>
            <a:ext cx="3702120" cy="884829"/>
            <a:chOff x="78489" y="1237535"/>
            <a:chExt cx="4493511" cy="1073976"/>
          </a:xfrm>
        </p:grpSpPr>
        <p:pic>
          <p:nvPicPr>
            <p:cNvPr id="23" name="圖片 22" descr="一張含有 標誌, 電腦 的圖片&#10;&#10;自動產生的描述">
              <a:extLst>
                <a:ext uri="{FF2B5EF4-FFF2-40B4-BE49-F238E27FC236}">
                  <a16:creationId xmlns:a16="http://schemas.microsoft.com/office/drawing/2014/main" id="{97BBCE9B-8A9A-044D-8883-9EFF5D9D93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8489" y="1237535"/>
              <a:ext cx="1256032" cy="1073976"/>
            </a:xfrm>
            <a:prstGeom prst="rect">
              <a:avLst/>
            </a:prstGeom>
            <a:noFill/>
            <a:ln>
              <a:noFill/>
              <a:prstDash val="solid"/>
            </a:ln>
            <a:effectLst>
              <a:outerShdw blurRad="228600" dist="152400" dir="8100000" algn="tr" rotWithShape="0">
                <a:prstClr val="black">
                  <a:alpha val="28000"/>
                </a:prstClr>
              </a:outerShdw>
            </a:effectLst>
          </p:spPr>
        </p:pic>
        <p:pic>
          <p:nvPicPr>
            <p:cNvPr id="27" name="圖片 26" descr="一張含有 標誌, 電腦 的圖片&#10;&#10;自動產生的描述">
              <a:extLst>
                <a:ext uri="{FF2B5EF4-FFF2-40B4-BE49-F238E27FC236}">
                  <a16:creationId xmlns:a16="http://schemas.microsoft.com/office/drawing/2014/main" id="{0533DE8D-3639-CB46-912E-6DD7CC7126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37424" y="1237535"/>
              <a:ext cx="1256032" cy="1073976"/>
            </a:xfrm>
            <a:prstGeom prst="rect">
              <a:avLst/>
            </a:prstGeom>
            <a:noFill/>
            <a:ln>
              <a:noFill/>
              <a:prstDash val="solid"/>
            </a:ln>
            <a:effectLst>
              <a:outerShdw blurRad="228600" dist="152400" dir="8100000" algn="tr" rotWithShape="0">
                <a:prstClr val="black">
                  <a:alpha val="28000"/>
                </a:prstClr>
              </a:outerShdw>
            </a:effectLst>
          </p:spPr>
        </p:pic>
        <p:pic>
          <p:nvPicPr>
            <p:cNvPr id="29" name="圖片 28" descr="一張含有 標誌, 電腦 的圖片&#10;&#10;自動產生的描述">
              <a:extLst>
                <a:ext uri="{FF2B5EF4-FFF2-40B4-BE49-F238E27FC236}">
                  <a16:creationId xmlns:a16="http://schemas.microsoft.com/office/drawing/2014/main" id="{1CA05B97-009C-E340-96A9-42623416D52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196359" y="1237535"/>
              <a:ext cx="1256032" cy="1073976"/>
            </a:xfrm>
            <a:prstGeom prst="rect">
              <a:avLst/>
            </a:prstGeom>
            <a:noFill/>
            <a:ln>
              <a:noFill/>
              <a:prstDash val="solid"/>
            </a:ln>
            <a:effectLst>
              <a:outerShdw blurRad="228600" dist="152400" dir="8100000" algn="tr" rotWithShape="0">
                <a:prstClr val="black">
                  <a:alpha val="28000"/>
                </a:prstClr>
              </a:outerShdw>
            </a:effectLst>
          </p:spPr>
        </p:pic>
        <p:pic>
          <p:nvPicPr>
            <p:cNvPr id="37" name="圖片 36" descr="一張含有 標誌, 電腦 的圖片&#10;&#10;自動產生的描述">
              <a:extLst>
                <a:ext uri="{FF2B5EF4-FFF2-40B4-BE49-F238E27FC236}">
                  <a16:creationId xmlns:a16="http://schemas.microsoft.com/office/drawing/2014/main" id="{22F6EBB9-CDB8-1749-B2E1-B776364E232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315968" y="1237535"/>
              <a:ext cx="1256032" cy="1073976"/>
            </a:xfrm>
            <a:prstGeom prst="rect">
              <a:avLst/>
            </a:prstGeom>
            <a:noFill/>
            <a:ln>
              <a:noFill/>
              <a:prstDash val="solid"/>
            </a:ln>
            <a:effectLst>
              <a:outerShdw blurRad="228600" dist="152400" dir="8100000" algn="tr" rotWithShape="0">
                <a:prstClr val="black">
                  <a:alpha val="28000"/>
                </a:prstClr>
              </a:outerShdw>
            </a:effectLst>
          </p:spPr>
        </p:pic>
        <p:sp>
          <p:nvSpPr>
            <p:cNvPr id="3" name="文字方塊 2">
              <a:extLst>
                <a:ext uri="{FF2B5EF4-FFF2-40B4-BE49-F238E27FC236}">
                  <a16:creationId xmlns:a16="http://schemas.microsoft.com/office/drawing/2014/main" id="{15AE254A-1E53-7242-A554-9F478F0F4EC3}"/>
                </a:ext>
              </a:extLst>
            </p:cNvPr>
            <p:cNvSpPr txBox="1"/>
            <p:nvPr/>
          </p:nvSpPr>
          <p:spPr>
            <a:xfrm>
              <a:off x="303316" y="1260431"/>
              <a:ext cx="739745" cy="7097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kumimoji="1" lang="en-US" altLang="zh-TW" sz="1600" b="1"/>
                <a:t>16TB</a:t>
              </a:r>
            </a:p>
            <a:p>
              <a:pPr algn="ctr"/>
              <a:r>
                <a:rPr kumimoji="1" lang="en-US" altLang="zh-TW" sz="1600" b="1"/>
                <a:t>HDD</a:t>
              </a:r>
              <a:endParaRPr kumimoji="1" lang="zh-TW" altLang="en-US" sz="1600" b="1"/>
            </a:p>
          </p:txBody>
        </p:sp>
        <p:sp>
          <p:nvSpPr>
            <p:cNvPr id="38" name="文字方塊 37">
              <a:extLst>
                <a:ext uri="{FF2B5EF4-FFF2-40B4-BE49-F238E27FC236}">
                  <a16:creationId xmlns:a16="http://schemas.microsoft.com/office/drawing/2014/main" id="{0C23D0D8-612F-1E43-8E4A-BADA7387AAE9}"/>
                </a:ext>
              </a:extLst>
            </p:cNvPr>
            <p:cNvSpPr txBox="1"/>
            <p:nvPr/>
          </p:nvSpPr>
          <p:spPr>
            <a:xfrm>
              <a:off x="1362251" y="1260430"/>
              <a:ext cx="739745" cy="7097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kumimoji="1" lang="en-US" altLang="zh-TW" sz="1600" b="1"/>
                <a:t>16TB</a:t>
              </a:r>
            </a:p>
            <a:p>
              <a:pPr algn="ctr"/>
              <a:r>
                <a:rPr kumimoji="1" lang="en-US" altLang="zh-TW" sz="1600" b="1"/>
                <a:t>HDD</a:t>
              </a:r>
              <a:endParaRPr kumimoji="1" lang="zh-TW" altLang="en-US" sz="1600" b="1"/>
            </a:p>
          </p:txBody>
        </p:sp>
        <p:sp>
          <p:nvSpPr>
            <p:cNvPr id="39" name="文字方塊 38">
              <a:extLst>
                <a:ext uri="{FF2B5EF4-FFF2-40B4-BE49-F238E27FC236}">
                  <a16:creationId xmlns:a16="http://schemas.microsoft.com/office/drawing/2014/main" id="{8EBEBEA4-8059-2647-BE80-6EB3E8521C6E}"/>
                </a:ext>
              </a:extLst>
            </p:cNvPr>
            <p:cNvSpPr txBox="1"/>
            <p:nvPr/>
          </p:nvSpPr>
          <p:spPr>
            <a:xfrm>
              <a:off x="2439852" y="1252392"/>
              <a:ext cx="739745" cy="7097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kumimoji="1" lang="en-US" altLang="zh-TW" sz="1600" b="1"/>
                <a:t>16TB</a:t>
              </a:r>
            </a:p>
            <a:p>
              <a:pPr algn="ctr"/>
              <a:r>
                <a:rPr kumimoji="1" lang="en-US" altLang="zh-TW" sz="1600" b="1"/>
                <a:t>HDD</a:t>
              </a:r>
              <a:endParaRPr kumimoji="1" lang="zh-TW" altLang="en-US" sz="1600" b="1"/>
            </a:p>
          </p:txBody>
        </p:sp>
        <p:sp>
          <p:nvSpPr>
            <p:cNvPr id="40" name="文字方塊 39">
              <a:extLst>
                <a:ext uri="{FF2B5EF4-FFF2-40B4-BE49-F238E27FC236}">
                  <a16:creationId xmlns:a16="http://schemas.microsoft.com/office/drawing/2014/main" id="{55CBDF92-1020-3A40-B708-CF9FA9EF4D4E}"/>
                </a:ext>
              </a:extLst>
            </p:cNvPr>
            <p:cNvSpPr txBox="1"/>
            <p:nvPr/>
          </p:nvSpPr>
          <p:spPr>
            <a:xfrm>
              <a:off x="3616379" y="1292407"/>
              <a:ext cx="739745" cy="7097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kumimoji="1" lang="en-US" altLang="zh-TW" sz="1600" b="1"/>
                <a:t>16TB</a:t>
              </a:r>
            </a:p>
            <a:p>
              <a:pPr algn="ctr"/>
              <a:r>
                <a:rPr kumimoji="1" lang="en-US" altLang="zh-TW" sz="1600" b="1"/>
                <a:t>HDD</a:t>
              </a:r>
              <a:endParaRPr kumimoji="1" lang="zh-TW" altLang="en-US" sz="1600" b="1"/>
            </a:p>
          </p:txBody>
        </p:sp>
      </p:grp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05168739-62A8-4F04-890E-E20041C4A3F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20585" y="3765058"/>
            <a:ext cx="1302978" cy="13818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55684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矩形: 圓角 30">
            <a:extLst>
              <a:ext uri="{FF2B5EF4-FFF2-40B4-BE49-F238E27FC236}">
                <a16:creationId xmlns:a16="http://schemas.microsoft.com/office/drawing/2014/main" id="{1C61CEED-9401-4029-97C6-94D298BD3668}"/>
              </a:ext>
            </a:extLst>
          </p:cNvPr>
          <p:cNvSpPr/>
          <p:nvPr/>
        </p:nvSpPr>
        <p:spPr>
          <a:xfrm>
            <a:off x="2948193" y="1196867"/>
            <a:ext cx="6732507" cy="559429"/>
          </a:xfrm>
          <a:prstGeom prst="roundRect">
            <a:avLst>
              <a:gd name="adj" fmla="val 50000"/>
            </a:avLst>
          </a:prstGeom>
          <a:solidFill>
            <a:srgbClr val="88C5D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4871A144-5741-4F9E-AE12-8BAB190DD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053" y="247711"/>
            <a:ext cx="9003630" cy="493563"/>
          </a:xfrm>
        </p:spPr>
        <p:txBody>
          <a:bodyPr/>
          <a:lstStyle/>
          <a:p>
            <a:r>
              <a:rPr lang="en-US" altLang="zh-TW" sz="3100" err="1"/>
              <a:t>搭載</a:t>
            </a:r>
            <a:r>
              <a:rPr lang="en-US" altLang="zh-TW" sz="3100"/>
              <a:t> Intel Celeron J4025 </a:t>
            </a:r>
            <a:r>
              <a:rPr lang="zh-CN" altLang="en-US" sz="3100"/>
              <a:t>雙核心</a:t>
            </a:r>
            <a:r>
              <a:rPr lang="en-US" altLang="zh-CN" sz="3100"/>
              <a:t> </a:t>
            </a:r>
            <a:r>
              <a:rPr lang="en-US" altLang="zh-TW" sz="3100"/>
              <a:t>2.0GHz </a:t>
            </a:r>
            <a:r>
              <a:rPr lang="en-US" altLang="zh-TW" sz="3100" err="1"/>
              <a:t>處理器</a:t>
            </a:r>
            <a:endParaRPr lang="en-US" altLang="zh-TW" sz="3100" b="0">
              <a:solidFill>
                <a:schemeClr val="tx1"/>
              </a:solidFill>
              <a:latin typeface="Oswald Medium"/>
              <a:ea typeface="微軟正黑體"/>
              <a:cs typeface="Arial"/>
            </a:endParaRPr>
          </a:p>
        </p:txBody>
      </p:sp>
      <p:sp>
        <p:nvSpPr>
          <p:cNvPr id="68" name="TextBox 10"/>
          <p:cNvSpPr txBox="1"/>
          <p:nvPr/>
        </p:nvSpPr>
        <p:spPr>
          <a:xfrm>
            <a:off x="4036353" y="3558741"/>
            <a:ext cx="2284840" cy="677100"/>
          </a:xfrm>
          <a:prstGeom prst="rect">
            <a:avLst/>
          </a:prstGeom>
          <a:noFill/>
        </p:spPr>
        <p:txBody>
          <a:bodyPr wrap="square" lIns="91431" tIns="45716" rIns="91431" bIns="45716" rtlCol="0">
            <a:spAutoFit/>
          </a:bodyPr>
          <a:lstStyle/>
          <a:p>
            <a:r>
              <a:rPr lang="en-US" sz="2400" b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TS-451D2-</a:t>
            </a:r>
            <a:r>
              <a:rPr lang="en-US" sz="2400" b="1">
                <a:solidFill>
                  <a:srgbClr val="C00000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2G</a:t>
            </a:r>
          </a:p>
          <a:p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2 GB RAM (</a:t>
            </a:r>
            <a:r>
              <a:rPr lang="en-US" altLang="zh-TW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1 x </a:t>
            </a:r>
            <a:r>
              <a:rPr lang="en-US" altLang="zh-TW" sz="1400" b="1">
                <a:solidFill>
                  <a:srgbClr val="C00000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2 GB</a:t>
            </a:r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00B63E5E-F563-D044-9385-B2B1788C8280}"/>
              </a:ext>
            </a:extLst>
          </p:cNvPr>
          <p:cNvSpPr txBox="1"/>
          <p:nvPr/>
        </p:nvSpPr>
        <p:spPr>
          <a:xfrm>
            <a:off x="6314842" y="2134955"/>
            <a:ext cx="968735" cy="576432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 eaLnBrk="1" hangingPunct="1">
              <a:lnSpc>
                <a:spcPts val="2000"/>
              </a:lnSpc>
              <a:defRPr/>
            </a:pPr>
            <a:r>
              <a:rPr lang="en-US" altLang="zh-TW" sz="25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2.0</a:t>
            </a:r>
            <a:r>
              <a:rPr lang="en-US" altLang="zh-TW" sz="1200">
                <a:solidFill>
                  <a:schemeClr val="tx1">
                    <a:lumMod val="95000"/>
                    <a:lumOff val="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GHz</a:t>
            </a:r>
          </a:p>
          <a:p>
            <a:pPr>
              <a:lnSpc>
                <a:spcPts val="2000"/>
              </a:lnSpc>
              <a:defRPr/>
            </a:pPr>
            <a:r>
              <a:rPr lang="ja-JP" altLang="en-US" sz="12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基礎頻率</a:t>
            </a:r>
            <a:endParaRPr lang="en-US" sz="1200" b="1"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sp>
        <p:nvSpPr>
          <p:cNvPr id="48" name="TextBox 22">
            <a:extLst>
              <a:ext uri="{FF2B5EF4-FFF2-40B4-BE49-F238E27FC236}">
                <a16:creationId xmlns:a16="http://schemas.microsoft.com/office/drawing/2014/main" id="{C54BCACF-62B4-CE4C-B279-E2D65C30A3C7}"/>
              </a:ext>
            </a:extLst>
          </p:cNvPr>
          <p:cNvSpPr txBox="1"/>
          <p:nvPr/>
        </p:nvSpPr>
        <p:spPr>
          <a:xfrm>
            <a:off x="7823513" y="2121171"/>
            <a:ext cx="1152981" cy="576432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 eaLnBrk="1" hangingPunct="1">
              <a:lnSpc>
                <a:spcPts val="2000"/>
              </a:lnSpc>
              <a:defRPr/>
            </a:pPr>
            <a:r>
              <a:rPr lang="en-US" altLang="zh-TW" sz="25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2.9</a:t>
            </a:r>
            <a:r>
              <a:rPr lang="en-US" altLang="zh-TW" sz="1200">
                <a:solidFill>
                  <a:schemeClr val="tx1">
                    <a:lumMod val="95000"/>
                    <a:lumOff val="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GHz</a:t>
            </a:r>
          </a:p>
          <a:p>
            <a:pPr>
              <a:lnSpc>
                <a:spcPts val="2000"/>
              </a:lnSpc>
              <a:defRPr/>
            </a:pPr>
            <a:r>
              <a:rPr lang="zh-CN" altLang="en-US" sz="1200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突增頻率</a:t>
            </a:r>
          </a:p>
        </p:txBody>
      </p:sp>
      <p:sp>
        <p:nvSpPr>
          <p:cNvPr id="49" name="TextBox 22">
            <a:extLst>
              <a:ext uri="{FF2B5EF4-FFF2-40B4-BE49-F238E27FC236}">
                <a16:creationId xmlns:a16="http://schemas.microsoft.com/office/drawing/2014/main" id="{8FAF83BC-E9C1-FD42-A5F5-3335D6C6108A}"/>
              </a:ext>
            </a:extLst>
          </p:cNvPr>
          <p:cNvSpPr txBox="1"/>
          <p:nvPr/>
        </p:nvSpPr>
        <p:spPr>
          <a:xfrm>
            <a:off x="3967676" y="2104703"/>
            <a:ext cx="2118101" cy="584767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>
              <a:lnSpc>
                <a:spcPts val="2000"/>
              </a:lnSpc>
              <a:defRPr/>
            </a:pPr>
            <a:r>
              <a:rPr lang="zh-TW" altLang="en-US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雙核心</a:t>
            </a:r>
            <a:r>
              <a:rPr lang="en-US" altLang="zh-TW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 </a:t>
            </a:r>
            <a:r>
              <a:rPr lang="en-US" altLang="zh-TW" sz="2000" b="1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J4025</a:t>
            </a:r>
            <a:r>
              <a:rPr lang="en-US" altLang="zh-TW">
                <a:solidFill>
                  <a:schemeClr val="tx1">
                    <a:lumMod val="95000"/>
                    <a:lumOff val="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 </a:t>
            </a:r>
            <a:endParaRPr lang="en-US" altLang="zh-CN" sz="1200">
              <a:solidFill>
                <a:srgbClr val="00000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  <a:p>
            <a:pPr>
              <a:lnSpc>
                <a:spcPts val="2000"/>
              </a:lnSpc>
              <a:defRPr/>
            </a:pPr>
            <a:r>
              <a:rPr lang="ja-JP" altLang="en-US" sz="1200" b="1">
                <a:solidFill>
                  <a:srgbClr val="0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代號</a:t>
            </a:r>
            <a:r>
              <a:rPr lang="zh-TW" altLang="en-US" sz="1200" b="1">
                <a:solidFill>
                  <a:srgbClr val="0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 </a:t>
            </a:r>
            <a:r>
              <a:rPr lang="en-US" altLang="ja-JP" sz="1200">
                <a:solidFill>
                  <a:srgbClr val="0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Gemini</a:t>
            </a:r>
            <a:r>
              <a:rPr lang="en-US" sz="1200"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 Lake Refresh</a:t>
            </a:r>
            <a:endParaRPr lang="en-US" altLang="zh-CN" sz="1200"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pic>
        <p:nvPicPr>
          <p:cNvPr id="51" name="圖片 17" descr="cp_k_ww_4c_075.png">
            <a:extLst>
              <a:ext uri="{FF2B5EF4-FFF2-40B4-BE49-F238E27FC236}">
                <a16:creationId xmlns:a16="http://schemas.microsoft.com/office/drawing/2014/main" id="{A3C1374A-F3DA-814E-8FAD-42A783B032C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3748" y="2042809"/>
            <a:ext cx="689204" cy="68929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33" name="直線接點 32"/>
          <p:cNvCxnSpPr>
            <a:cxnSpLocks/>
          </p:cNvCxnSpPr>
          <p:nvPr/>
        </p:nvCxnSpPr>
        <p:spPr>
          <a:xfrm>
            <a:off x="6082483" y="2189966"/>
            <a:ext cx="0" cy="455481"/>
          </a:xfrm>
          <a:prstGeom prst="line">
            <a:avLst/>
          </a:prstGeom>
          <a:ln w="762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1CFF0944-5A79-4D0B-9193-5A362BD25866}"/>
              </a:ext>
            </a:extLst>
          </p:cNvPr>
          <p:cNvCxnSpPr>
            <a:cxnSpLocks/>
          </p:cNvCxnSpPr>
          <p:nvPr/>
        </p:nvCxnSpPr>
        <p:spPr>
          <a:xfrm>
            <a:off x="2617313" y="3008134"/>
            <a:ext cx="6216747" cy="0"/>
          </a:xfrm>
          <a:prstGeom prst="line">
            <a:avLst/>
          </a:prstGeom>
          <a:ln w="10160">
            <a:solidFill>
              <a:schemeClr val="bg1">
                <a:lumMod val="65000"/>
              </a:schemeClr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>
            <a:extLst>
              <a:ext uri="{FF2B5EF4-FFF2-40B4-BE49-F238E27FC236}">
                <a16:creationId xmlns:a16="http://schemas.microsoft.com/office/drawing/2014/main" id="{BC0364CC-C9F5-4A62-81F6-6D23E9410E14}"/>
              </a:ext>
            </a:extLst>
          </p:cNvPr>
          <p:cNvSpPr/>
          <p:nvPr/>
        </p:nvSpPr>
        <p:spPr>
          <a:xfrm>
            <a:off x="3143748" y="1203270"/>
            <a:ext cx="4241867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r>
              <a:rPr lang="zh-CN" altLang="en-US" sz="3000" b="1">
                <a:latin typeface="Arial" panose="020B0604020202020204" pitchFamily="34" charset="0"/>
                <a:ea typeface="Microsoft JhengHei" panose="020B0604030504040204" pitchFamily="34" charset="-120"/>
                <a:cs typeface="Arial" pitchFamily="34" charset="0"/>
              </a:rPr>
              <a:t>低功耗</a:t>
            </a:r>
            <a:r>
              <a:rPr lang="en-US" altLang="zh-CN" sz="3000" b="1">
                <a:latin typeface="Arial" panose="020B0604020202020204" pitchFamily="34" charset="0"/>
                <a:ea typeface="Microsoft JhengHei" panose="020B0604030504040204" pitchFamily="34" charset="-120"/>
                <a:cs typeface="Arial" pitchFamily="34" charset="0"/>
              </a:rPr>
              <a:t> </a:t>
            </a:r>
            <a:r>
              <a:rPr lang="en-US" altLang="zh-CN" sz="300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x86</a:t>
            </a:r>
            <a:r>
              <a:rPr lang="en-US" altLang="zh-CN" sz="3000" b="1">
                <a:latin typeface="Arial" panose="020B0604020202020204" pitchFamily="34" charset="0"/>
                <a:ea typeface="Microsoft JhengHei" panose="020B0604030504040204" pitchFamily="34" charset="-120"/>
                <a:cs typeface="Arial" pitchFamily="34" charset="0"/>
              </a:rPr>
              <a:t> </a:t>
            </a:r>
            <a:r>
              <a:rPr lang="zh-CN" altLang="en-US" sz="3000" b="1">
                <a:latin typeface="Arial" panose="020B0604020202020204" pitchFamily="34" charset="0"/>
                <a:ea typeface="Microsoft JhengHei" panose="020B0604030504040204" pitchFamily="34" charset="-120"/>
                <a:cs typeface="Arial" pitchFamily="34" charset="0"/>
              </a:rPr>
              <a:t>影音</a:t>
            </a:r>
            <a:r>
              <a:rPr lang="en-US" altLang="zh-CN" sz="3000" b="1">
                <a:latin typeface="Arial" panose="020B0604020202020204" pitchFamily="34" charset="0"/>
                <a:ea typeface="Microsoft JhengHei" panose="020B0604030504040204" pitchFamily="34" charset="-120"/>
                <a:cs typeface="Arial" pitchFamily="34" charset="0"/>
              </a:rPr>
              <a:t> </a:t>
            </a:r>
            <a:r>
              <a:rPr lang="en-US" altLang="zh-CN" sz="300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NAS </a:t>
            </a:r>
            <a:endParaRPr lang="zh-TW" altLang="en-US" sz="3000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5" name="TextBox 10">
            <a:extLst>
              <a:ext uri="{FF2B5EF4-FFF2-40B4-BE49-F238E27FC236}">
                <a16:creationId xmlns:a16="http://schemas.microsoft.com/office/drawing/2014/main" id="{F6D79B5A-B93D-49AB-BE2D-B3AFA3C8FA25}"/>
              </a:ext>
            </a:extLst>
          </p:cNvPr>
          <p:cNvSpPr txBox="1"/>
          <p:nvPr/>
        </p:nvSpPr>
        <p:spPr>
          <a:xfrm>
            <a:off x="6636846" y="3554523"/>
            <a:ext cx="2146211" cy="677100"/>
          </a:xfrm>
          <a:prstGeom prst="rect">
            <a:avLst/>
          </a:prstGeom>
          <a:noFill/>
        </p:spPr>
        <p:txBody>
          <a:bodyPr wrap="square" lIns="91431" tIns="45716" rIns="91431" bIns="45716" rtlCol="0">
            <a:spAutoFit/>
          </a:bodyPr>
          <a:lstStyle/>
          <a:p>
            <a:r>
              <a:rPr lang="en-US" sz="2400" b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TS-451D2-</a:t>
            </a:r>
            <a:r>
              <a:rPr lang="en-US" sz="2400" b="1">
                <a:solidFill>
                  <a:srgbClr val="C00000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4G</a:t>
            </a:r>
            <a:r>
              <a:rPr lang="en-US" sz="24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</a:p>
          <a:p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4 GB RAM (1 x </a:t>
            </a:r>
            <a:r>
              <a:rPr lang="en-US" sz="1400" b="1">
                <a:solidFill>
                  <a:srgbClr val="C00000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4 GB</a:t>
            </a:r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)</a:t>
            </a:r>
          </a:p>
        </p:txBody>
      </p:sp>
      <p:cxnSp>
        <p:nvCxnSpPr>
          <p:cNvPr id="36" name="直線接點 35">
            <a:extLst>
              <a:ext uri="{FF2B5EF4-FFF2-40B4-BE49-F238E27FC236}">
                <a16:creationId xmlns:a16="http://schemas.microsoft.com/office/drawing/2014/main" id="{EAF41E05-814E-4721-9FF5-205EBE2B3C85}"/>
              </a:ext>
            </a:extLst>
          </p:cNvPr>
          <p:cNvCxnSpPr>
            <a:cxnSpLocks/>
          </p:cNvCxnSpPr>
          <p:nvPr/>
        </p:nvCxnSpPr>
        <p:spPr>
          <a:xfrm>
            <a:off x="7541649" y="2186726"/>
            <a:ext cx="0" cy="455481"/>
          </a:xfrm>
          <a:prstGeom prst="line">
            <a:avLst/>
          </a:prstGeom>
          <a:ln w="762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10">
            <a:extLst>
              <a:ext uri="{FF2B5EF4-FFF2-40B4-BE49-F238E27FC236}">
                <a16:creationId xmlns:a16="http://schemas.microsoft.com/office/drawing/2014/main" id="{D9B5866E-9CC2-4764-A37B-AF716CDB94E3}"/>
              </a:ext>
            </a:extLst>
          </p:cNvPr>
          <p:cNvSpPr txBox="1"/>
          <p:nvPr/>
        </p:nvSpPr>
        <p:spPr>
          <a:xfrm>
            <a:off x="4029606" y="3087837"/>
            <a:ext cx="2284840" cy="461657"/>
          </a:xfrm>
          <a:prstGeom prst="rect">
            <a:avLst/>
          </a:prstGeom>
          <a:noFill/>
        </p:spPr>
        <p:txBody>
          <a:bodyPr wrap="square" lIns="91431" tIns="45716" rIns="91431" bIns="45716" rtlCol="0">
            <a:spAutoFit/>
          </a:bodyPr>
          <a:lstStyle/>
          <a:p>
            <a:r>
              <a:rPr lang="en-US" altLang="zh-CN" sz="2400" b="1">
                <a:solidFill>
                  <a:srgbClr val="045EA7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NAS </a:t>
            </a:r>
            <a:r>
              <a:rPr lang="zh-CN" altLang="en-US" sz="2400" b="1">
                <a:solidFill>
                  <a:srgbClr val="045EA7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訂購型號</a:t>
            </a:r>
            <a:endParaRPr lang="en-US" altLang="zh-CN" sz="2400" b="1">
              <a:solidFill>
                <a:srgbClr val="045EA7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1975654E-03AE-4FA9-B3B1-FCDD430D711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2065" y="1922596"/>
            <a:ext cx="2750759" cy="291723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38696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: 圓角 20">
            <a:extLst>
              <a:ext uri="{FF2B5EF4-FFF2-40B4-BE49-F238E27FC236}">
                <a16:creationId xmlns:a16="http://schemas.microsoft.com/office/drawing/2014/main" id="{07B4D3FA-A321-418C-A1D7-CD49E1485F8C}"/>
              </a:ext>
            </a:extLst>
          </p:cNvPr>
          <p:cNvSpPr/>
          <p:nvPr/>
        </p:nvSpPr>
        <p:spPr>
          <a:xfrm>
            <a:off x="5924563" y="2938321"/>
            <a:ext cx="2876537" cy="1045370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" name="矩形: 圓角 2">
            <a:extLst>
              <a:ext uri="{FF2B5EF4-FFF2-40B4-BE49-F238E27FC236}">
                <a16:creationId xmlns:a16="http://schemas.microsoft.com/office/drawing/2014/main" id="{E7C39DF3-7D05-4AE9-83DE-F178AEAC184C}"/>
              </a:ext>
            </a:extLst>
          </p:cNvPr>
          <p:cNvSpPr/>
          <p:nvPr/>
        </p:nvSpPr>
        <p:spPr>
          <a:xfrm>
            <a:off x="5924563" y="1309201"/>
            <a:ext cx="2948672" cy="1306217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20" name="Content Placeholder 4">
            <a:extLst>
              <a:ext uri="{FF2B5EF4-FFF2-40B4-BE49-F238E27FC236}">
                <a16:creationId xmlns:a16="http://schemas.microsoft.com/office/drawing/2014/main" id="{026AA637-41E8-5D41-A59B-033BB5438AF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0215" y="958720"/>
            <a:ext cx="3534348" cy="406588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1" name="TextBox 7">
            <a:extLst>
              <a:ext uri="{FF2B5EF4-FFF2-40B4-BE49-F238E27FC236}">
                <a16:creationId xmlns:a16="http://schemas.microsoft.com/office/drawing/2014/main" id="{38F44AEB-6C52-B040-A9FD-B13A011DF046}"/>
              </a:ext>
            </a:extLst>
          </p:cNvPr>
          <p:cNvSpPr txBox="1"/>
          <p:nvPr/>
        </p:nvSpPr>
        <p:spPr>
          <a:xfrm>
            <a:off x="6045585" y="1571351"/>
            <a:ext cx="1329210" cy="797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1900"/>
              </a:lnSpc>
            </a:pPr>
            <a:r>
              <a:rPr lang="en-US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4 x 3.5”/ 2.5” </a:t>
            </a:r>
          </a:p>
          <a:p>
            <a:pPr>
              <a:lnSpc>
                <a:spcPts val="1900"/>
              </a:lnSpc>
            </a:pPr>
            <a:r>
              <a:rPr lang="en-US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SATA 6Gb/s </a:t>
            </a:r>
          </a:p>
          <a:p>
            <a:pPr>
              <a:lnSpc>
                <a:spcPts val="1900"/>
              </a:lnSpc>
            </a:pPr>
            <a:r>
              <a:rPr lang="en-US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HDD/SSD 槽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F0FA3-5738-0040-98A6-21C06D120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TS-451D2 </a:t>
            </a:r>
            <a:r>
              <a:rPr lang="en-US" err="1"/>
              <a:t>正面硬體配置</a:t>
            </a:r>
            <a:endParaRPr lang="ja-JP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3279C3-5A3A-EE48-B94E-9DAD46DDFC41}"/>
              </a:ext>
            </a:extLst>
          </p:cNvPr>
          <p:cNvSpPr txBox="1"/>
          <p:nvPr/>
        </p:nvSpPr>
        <p:spPr>
          <a:xfrm>
            <a:off x="281294" y="1753611"/>
            <a:ext cx="16866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LED</a:t>
            </a:r>
            <a:r>
              <a:rPr lang="zh-TW" altLang="en-US" sz="1400" b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 狀態燈</a:t>
            </a:r>
            <a:r>
              <a:rPr lang="en-US" sz="1400" b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 </a:t>
            </a:r>
          </a:p>
          <a:p>
            <a:pPr algn="r"/>
            <a:r>
              <a:rPr lang="zh-CN" altLang="en-US" sz="1400" b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系統、網路</a:t>
            </a:r>
            <a:r>
              <a:rPr lang="zh-TW" altLang="en-US" sz="1400" b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、</a:t>
            </a:r>
            <a:r>
              <a:rPr lang="en-US" sz="1400" b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 </a:t>
            </a:r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USB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7A3A68-8868-5446-9C34-D1DF05127E39}"/>
              </a:ext>
            </a:extLst>
          </p:cNvPr>
          <p:cNvSpPr txBox="1"/>
          <p:nvPr/>
        </p:nvSpPr>
        <p:spPr>
          <a:xfrm>
            <a:off x="344955" y="2369070"/>
            <a:ext cx="16001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zh-TW" alt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磁碟</a:t>
            </a:r>
            <a:r>
              <a:rPr lang="en-US" altLang="zh-TW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 LED </a:t>
            </a:r>
            <a:r>
              <a:rPr lang="zh-TW" alt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狀態燈</a:t>
            </a:r>
            <a:r>
              <a:rPr lang="en-US" altLang="zh-TW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:</a:t>
            </a:r>
          </a:p>
          <a:p>
            <a:pPr algn="r"/>
            <a:r>
              <a:rPr lang="en-US" altLang="zh-CN" sz="1400" b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Disk 1~4</a:t>
            </a:r>
            <a:endParaRPr lang="en-US" sz="1400" b="1"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438C91-9F8B-7042-8A34-B3E59C01E72B}"/>
              </a:ext>
            </a:extLst>
          </p:cNvPr>
          <p:cNvSpPr txBox="1"/>
          <p:nvPr/>
        </p:nvSpPr>
        <p:spPr>
          <a:xfrm>
            <a:off x="374992" y="4154585"/>
            <a:ext cx="1588897" cy="307777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r"/>
            <a:r>
              <a:rPr lang="en-US" sz="1400" b="1">
                <a:latin typeface="Arial"/>
                <a:ea typeface="Microsoft JhengHei"/>
                <a:cs typeface="Arial"/>
              </a:rPr>
              <a:t>USB 3.2 Gen1 </a:t>
            </a:r>
            <a:r>
              <a:rPr lang="en-US" sz="1400" b="1" err="1">
                <a:latin typeface="Arial"/>
                <a:ea typeface="Microsoft JhengHei"/>
                <a:cs typeface="Arial"/>
              </a:rPr>
              <a:t>埠</a:t>
            </a:r>
            <a:endParaRPr lang="en-US" altLang="zh-TW" sz="1400" b="1">
              <a:latin typeface="Arial"/>
              <a:ea typeface="Microsoft JhengHei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E5058C-5ECA-9E4B-BAA1-021E92CBF9C8}"/>
              </a:ext>
            </a:extLst>
          </p:cNvPr>
          <p:cNvSpPr txBox="1"/>
          <p:nvPr/>
        </p:nvSpPr>
        <p:spPr>
          <a:xfrm>
            <a:off x="1244697" y="3742351"/>
            <a:ext cx="723275" cy="307777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r"/>
            <a:r>
              <a:rPr lang="zh-TW" altLang="en-US" sz="1400" b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備份鍵</a:t>
            </a:r>
            <a:endParaRPr lang="ja-JP" altLang="en-US" sz="1400" b="1"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8F1FDA-0BA7-B542-825F-76C2D0450489}"/>
              </a:ext>
            </a:extLst>
          </p:cNvPr>
          <p:cNvSpPr txBox="1"/>
          <p:nvPr/>
        </p:nvSpPr>
        <p:spPr>
          <a:xfrm>
            <a:off x="1244698" y="3393549"/>
            <a:ext cx="723275" cy="307777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r"/>
            <a:r>
              <a:rPr lang="ja-JP" altLang="en-US" sz="1400" b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電源鍵</a:t>
            </a:r>
            <a:endParaRPr lang="en-US" sz="1400" b="1"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cxnSp>
        <p:nvCxnSpPr>
          <p:cNvPr id="32" name="直線接點 31">
            <a:extLst>
              <a:ext uri="{FF2B5EF4-FFF2-40B4-BE49-F238E27FC236}">
                <a16:creationId xmlns:a16="http://schemas.microsoft.com/office/drawing/2014/main" id="{0143FC99-E4F2-4F9B-9BA7-073630D35142}"/>
              </a:ext>
            </a:extLst>
          </p:cNvPr>
          <p:cNvCxnSpPr>
            <a:cxnSpLocks/>
          </p:cNvCxnSpPr>
          <p:nvPr/>
        </p:nvCxnSpPr>
        <p:spPr>
          <a:xfrm>
            <a:off x="2087829" y="2015221"/>
            <a:ext cx="551822" cy="0"/>
          </a:xfrm>
          <a:prstGeom prst="line">
            <a:avLst/>
          </a:prstGeom>
          <a:ln w="19050">
            <a:solidFill>
              <a:srgbClr val="04DEFC"/>
            </a:solidFill>
            <a:headEnd type="none"/>
            <a:tailEnd type="oval"/>
          </a:ln>
          <a:effectLst>
            <a:glow rad="38100">
              <a:srgbClr val="5C94DE">
                <a:alpha val="3098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線接點 33">
            <a:extLst>
              <a:ext uri="{FF2B5EF4-FFF2-40B4-BE49-F238E27FC236}">
                <a16:creationId xmlns:a16="http://schemas.microsoft.com/office/drawing/2014/main" id="{F1C40C52-366E-4E25-AF4E-05D443BE7CDE}"/>
              </a:ext>
            </a:extLst>
          </p:cNvPr>
          <p:cNvCxnSpPr>
            <a:cxnSpLocks/>
          </p:cNvCxnSpPr>
          <p:nvPr/>
        </p:nvCxnSpPr>
        <p:spPr>
          <a:xfrm>
            <a:off x="2087829" y="2672971"/>
            <a:ext cx="551822" cy="0"/>
          </a:xfrm>
          <a:prstGeom prst="line">
            <a:avLst/>
          </a:prstGeom>
          <a:ln w="19050">
            <a:solidFill>
              <a:srgbClr val="04DEFC"/>
            </a:solidFill>
            <a:headEnd type="none"/>
            <a:tailEnd type="oval"/>
          </a:ln>
          <a:effectLst>
            <a:glow rad="38100">
              <a:srgbClr val="5C94DE">
                <a:alpha val="3098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線接點 34">
            <a:extLst>
              <a:ext uri="{FF2B5EF4-FFF2-40B4-BE49-F238E27FC236}">
                <a16:creationId xmlns:a16="http://schemas.microsoft.com/office/drawing/2014/main" id="{591DF438-2F80-4467-8E4C-B5706A3EFC4B}"/>
              </a:ext>
            </a:extLst>
          </p:cNvPr>
          <p:cNvCxnSpPr>
            <a:cxnSpLocks/>
          </p:cNvCxnSpPr>
          <p:nvPr/>
        </p:nvCxnSpPr>
        <p:spPr>
          <a:xfrm>
            <a:off x="2087829" y="3554666"/>
            <a:ext cx="551822" cy="0"/>
          </a:xfrm>
          <a:prstGeom prst="line">
            <a:avLst/>
          </a:prstGeom>
          <a:ln w="19050">
            <a:solidFill>
              <a:srgbClr val="04DEFC"/>
            </a:solidFill>
            <a:headEnd type="none"/>
            <a:tailEnd type="oval"/>
          </a:ln>
          <a:effectLst>
            <a:glow rad="38100">
              <a:srgbClr val="5C94DE">
                <a:alpha val="3098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線接點 35">
            <a:extLst>
              <a:ext uri="{FF2B5EF4-FFF2-40B4-BE49-F238E27FC236}">
                <a16:creationId xmlns:a16="http://schemas.microsoft.com/office/drawing/2014/main" id="{64E2DD6F-90E7-4E47-B1BB-C83D98F4182C}"/>
              </a:ext>
            </a:extLst>
          </p:cNvPr>
          <p:cNvCxnSpPr>
            <a:cxnSpLocks/>
          </p:cNvCxnSpPr>
          <p:nvPr/>
        </p:nvCxnSpPr>
        <p:spPr>
          <a:xfrm>
            <a:off x="2087829" y="3901319"/>
            <a:ext cx="551822" cy="0"/>
          </a:xfrm>
          <a:prstGeom prst="line">
            <a:avLst/>
          </a:prstGeom>
          <a:ln w="19050">
            <a:solidFill>
              <a:srgbClr val="04DEFC"/>
            </a:solidFill>
            <a:headEnd type="none"/>
            <a:tailEnd type="oval"/>
          </a:ln>
          <a:effectLst>
            <a:glow rad="38100">
              <a:srgbClr val="5C94DE">
                <a:alpha val="3098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線接點 36">
            <a:extLst>
              <a:ext uri="{FF2B5EF4-FFF2-40B4-BE49-F238E27FC236}">
                <a16:creationId xmlns:a16="http://schemas.microsoft.com/office/drawing/2014/main" id="{D3FE161F-4048-4F49-8696-CBD219C1CEC8}"/>
              </a:ext>
            </a:extLst>
          </p:cNvPr>
          <p:cNvCxnSpPr>
            <a:cxnSpLocks/>
          </p:cNvCxnSpPr>
          <p:nvPr/>
        </p:nvCxnSpPr>
        <p:spPr>
          <a:xfrm>
            <a:off x="2087829" y="4313553"/>
            <a:ext cx="551822" cy="0"/>
          </a:xfrm>
          <a:prstGeom prst="line">
            <a:avLst/>
          </a:prstGeom>
          <a:ln w="19050">
            <a:solidFill>
              <a:srgbClr val="04DEFC"/>
            </a:solidFill>
            <a:headEnd type="none"/>
            <a:tailEnd type="oval"/>
          </a:ln>
          <a:effectLst>
            <a:glow rad="38100">
              <a:srgbClr val="5C94DE">
                <a:alpha val="3098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6">
            <a:extLst>
              <a:ext uri="{FF2B5EF4-FFF2-40B4-BE49-F238E27FC236}">
                <a16:creationId xmlns:a16="http://schemas.microsoft.com/office/drawing/2014/main" id="{725D5E0A-E111-4190-854B-75E09C4BF9D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41072" y="1127057"/>
            <a:ext cx="1953185" cy="18646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9" name="TextBox 7">
            <a:extLst>
              <a:ext uri="{FF2B5EF4-FFF2-40B4-BE49-F238E27FC236}">
                <a16:creationId xmlns:a16="http://schemas.microsoft.com/office/drawing/2014/main" id="{B5732A90-B8FB-2144-BEA6-33CC8D7C69E2}"/>
              </a:ext>
            </a:extLst>
          </p:cNvPr>
          <p:cNvSpPr txBox="1"/>
          <p:nvPr/>
        </p:nvSpPr>
        <p:spPr>
          <a:xfrm>
            <a:off x="6428862" y="2973953"/>
            <a:ext cx="1891865" cy="3104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1900"/>
              </a:lnSpc>
            </a:pPr>
            <a:r>
              <a:rPr lang="en-US" sz="1200" b="1" err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附贈</a:t>
            </a:r>
            <a:r>
              <a:rPr lang="en-US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 2 </a:t>
            </a:r>
            <a:r>
              <a:rPr lang="en-US" sz="1200" b="1" err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把托盤上鎖用鑰匙</a:t>
            </a:r>
            <a:endParaRPr lang="en-US" sz="120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044F0536-91D3-411E-A45D-26EF96DB80E6}"/>
              </a:ext>
            </a:extLst>
          </p:cNvPr>
          <p:cNvGrpSpPr/>
          <p:nvPr/>
        </p:nvGrpSpPr>
        <p:grpSpPr>
          <a:xfrm>
            <a:off x="6690498" y="3299024"/>
            <a:ext cx="1168908" cy="616473"/>
            <a:chOff x="6623263" y="3342145"/>
            <a:chExt cx="1475876" cy="778366"/>
          </a:xfrm>
        </p:grpSpPr>
        <p:pic>
          <p:nvPicPr>
            <p:cNvPr id="4" name="圖片 3">
              <a:extLst>
                <a:ext uri="{FF2B5EF4-FFF2-40B4-BE49-F238E27FC236}">
                  <a16:creationId xmlns:a16="http://schemas.microsoft.com/office/drawing/2014/main" id="{026A7B94-E2FB-4ADB-A0F7-C1B2297CAB3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153757" y="3356837"/>
              <a:ext cx="945382" cy="763674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5" name="圖片 9">
              <a:extLst>
                <a:ext uri="{FF2B5EF4-FFF2-40B4-BE49-F238E27FC236}">
                  <a16:creationId xmlns:a16="http://schemas.microsoft.com/office/drawing/2014/main" id="{441B34C8-BEC3-4FB9-B757-2A33A0619B1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623263" y="3342145"/>
              <a:ext cx="945382" cy="763674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516734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圓角矩形 45">
            <a:extLst>
              <a:ext uri="{FF2B5EF4-FFF2-40B4-BE49-F238E27FC236}">
                <a16:creationId xmlns:a16="http://schemas.microsoft.com/office/drawing/2014/main" id="{62BF8FD9-FDE3-43B6-BE3B-F4269A4A01A5}"/>
              </a:ext>
            </a:extLst>
          </p:cNvPr>
          <p:cNvSpPr/>
          <p:nvPr/>
        </p:nvSpPr>
        <p:spPr>
          <a:xfrm>
            <a:off x="456376" y="1359886"/>
            <a:ext cx="5806592" cy="3312967"/>
          </a:xfrm>
          <a:prstGeom prst="roundRect">
            <a:avLst>
              <a:gd name="adj" fmla="val 3233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圓角矩形 47">
            <a:extLst>
              <a:ext uri="{FF2B5EF4-FFF2-40B4-BE49-F238E27FC236}">
                <a16:creationId xmlns:a16="http://schemas.microsoft.com/office/drawing/2014/main" id="{6EB5B742-FAD3-4494-A1E8-97A159A2EE52}"/>
              </a:ext>
            </a:extLst>
          </p:cNvPr>
          <p:cNvSpPr/>
          <p:nvPr/>
        </p:nvSpPr>
        <p:spPr>
          <a:xfrm>
            <a:off x="6364104" y="1353523"/>
            <a:ext cx="2374726" cy="3319396"/>
          </a:xfrm>
          <a:prstGeom prst="roundRect">
            <a:avLst>
              <a:gd name="adj" fmla="val 5010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標題 3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很好上手的 </a:t>
            </a:r>
            <a:r>
              <a:rPr lang="en-US" altLang="zh-TW"/>
              <a:t>HDD </a:t>
            </a:r>
            <a:r>
              <a:rPr lang="zh-TW" altLang="en-US"/>
              <a:t>與 </a:t>
            </a:r>
            <a:r>
              <a:rPr lang="en-US" altLang="zh-CN"/>
              <a:t>SSD </a:t>
            </a:r>
            <a:r>
              <a:rPr lang="zh-CN" altLang="en-US"/>
              <a:t>安裝</a:t>
            </a:r>
            <a:endParaRPr lang="en-US" altLang="zh-TW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AE3ED910-ED96-436B-AEFF-0C5CBB15FE87}"/>
              </a:ext>
            </a:extLst>
          </p:cNvPr>
          <p:cNvSpPr/>
          <p:nvPr/>
        </p:nvSpPr>
        <p:spPr>
          <a:xfrm>
            <a:off x="3846541" y="4294726"/>
            <a:ext cx="2053767" cy="276999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TW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2.5 </a:t>
            </a:r>
            <a:r>
              <a:rPr lang="zh-TW" altLang="en-US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吋 </a:t>
            </a:r>
            <a:r>
              <a:rPr lang="en-US" altLang="zh-TW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HDD/SSD: </a:t>
            </a:r>
            <a:r>
              <a:rPr lang="zh-TW" altLang="en-US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螺絲固定</a:t>
            </a:r>
            <a:endParaRPr lang="en-US" altLang="en-US" sz="120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/>
            </a:endParaRPr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C1B1DDE8-8545-4DDA-BCC5-65E665D4BF0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3635" y="1709895"/>
            <a:ext cx="2886037" cy="2501233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99694588-FC4D-477D-B1BC-3CC13E7F474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8832" y="1774136"/>
            <a:ext cx="2009458" cy="2479756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A0966E28-A914-4F65-820C-76BE00201E8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0227" y="1421794"/>
            <a:ext cx="2338045" cy="2789334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AC80166D-3D47-418C-87E9-7CBDED4F7952}"/>
              </a:ext>
            </a:extLst>
          </p:cNvPr>
          <p:cNvSpPr/>
          <p:nvPr/>
        </p:nvSpPr>
        <p:spPr>
          <a:xfrm>
            <a:off x="4117053" y="1452283"/>
            <a:ext cx="1230429" cy="129911"/>
          </a:xfrm>
          <a:prstGeom prst="rect">
            <a:avLst/>
          </a:prstGeom>
          <a:solidFill>
            <a:srgbClr val="3E3A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800" b="1"/>
              <a:t>2.5-inch HDD / SSD</a:t>
            </a:r>
            <a:endParaRPr lang="zh-TW" altLang="en-US" sz="800" b="1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B5B7D814-0AED-41E8-9C7F-D84C9BB65454}"/>
              </a:ext>
            </a:extLst>
          </p:cNvPr>
          <p:cNvSpPr/>
          <p:nvPr/>
        </p:nvSpPr>
        <p:spPr>
          <a:xfrm>
            <a:off x="1291908" y="1452283"/>
            <a:ext cx="1230429" cy="129911"/>
          </a:xfrm>
          <a:prstGeom prst="rect">
            <a:avLst/>
          </a:prstGeom>
          <a:solidFill>
            <a:srgbClr val="3E3A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800" b="1"/>
              <a:t>3.5-inch HDD</a:t>
            </a:r>
            <a:endParaRPr lang="zh-TW" altLang="en-US" sz="800" b="1"/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B06DE210-2D06-4EAC-B75F-6A90ED3EC958}"/>
              </a:ext>
            </a:extLst>
          </p:cNvPr>
          <p:cNvSpPr txBox="1"/>
          <p:nvPr/>
        </p:nvSpPr>
        <p:spPr>
          <a:xfrm>
            <a:off x="456376" y="847907"/>
            <a:ext cx="642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rgbClr val="393836"/>
                </a:solidFill>
              </a:rPr>
              <a:t>01</a:t>
            </a:r>
            <a:endParaRPr lang="zh-TW" altLang="en-US" sz="3200" b="1">
              <a:solidFill>
                <a:srgbClr val="393836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C1E3FC32-63D8-436A-9195-BA12B32FFA3C}"/>
              </a:ext>
            </a:extLst>
          </p:cNvPr>
          <p:cNvSpPr txBox="1"/>
          <p:nvPr/>
        </p:nvSpPr>
        <p:spPr>
          <a:xfrm>
            <a:off x="6310227" y="847907"/>
            <a:ext cx="642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rgbClr val="393836"/>
                </a:solidFill>
              </a:rPr>
              <a:t>02</a:t>
            </a:r>
            <a:endParaRPr lang="zh-TW" altLang="en-US" sz="3200" b="1">
              <a:solidFill>
                <a:srgbClr val="393836"/>
              </a:solidFill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99CA05E2-46AE-5E4A-A674-318D348F0A67}"/>
              </a:ext>
            </a:extLst>
          </p:cNvPr>
          <p:cNvSpPr/>
          <p:nvPr/>
        </p:nvSpPr>
        <p:spPr>
          <a:xfrm>
            <a:off x="715542" y="4295593"/>
            <a:ext cx="188064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3.5 </a:t>
            </a:r>
            <a:r>
              <a:rPr lang="zh-TW" altLang="en-US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吋 </a:t>
            </a:r>
            <a:r>
              <a:rPr lang="en-US" altLang="zh-TW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HDD:</a:t>
            </a:r>
            <a:r>
              <a:rPr lang="zh-TW" altLang="en-US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 免工具安裝 </a:t>
            </a:r>
            <a:endParaRPr lang="zh-TW" altLang="en-US" sz="1200"/>
          </a:p>
        </p:txBody>
      </p:sp>
    </p:spTree>
    <p:extLst>
      <p:ext uri="{BB962C8B-B14F-4D97-AF65-F5344CB8AC3E}">
        <p14:creationId xmlns:p14="http://schemas.microsoft.com/office/powerpoint/2010/main" val="72390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圓角矩形 45">
            <a:extLst>
              <a:ext uri="{FF2B5EF4-FFF2-40B4-BE49-F238E27FC236}">
                <a16:creationId xmlns:a16="http://schemas.microsoft.com/office/drawing/2014/main" id="{62BF8FD9-FDE3-43B6-BE3B-F4269A4A01A5}"/>
              </a:ext>
            </a:extLst>
          </p:cNvPr>
          <p:cNvSpPr/>
          <p:nvPr/>
        </p:nvSpPr>
        <p:spPr>
          <a:xfrm>
            <a:off x="232588" y="1176798"/>
            <a:ext cx="6660349" cy="3750829"/>
          </a:xfrm>
          <a:prstGeom prst="roundRect">
            <a:avLst>
              <a:gd name="adj" fmla="val 3233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標題 3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無需工具與拆機即可升级記憶體至 </a:t>
            </a:r>
            <a:r>
              <a:rPr lang="en-US" altLang="zh-CN"/>
              <a:t>8 </a:t>
            </a:r>
            <a:r>
              <a:rPr lang="en" altLang="zh-CN"/>
              <a:t>GB</a:t>
            </a:r>
            <a:endParaRPr lang="en-US" altLang="zh-TW"/>
          </a:p>
        </p:txBody>
      </p:sp>
      <p:sp>
        <p:nvSpPr>
          <p:cNvPr id="13" name="橢圓 12">
            <a:extLst>
              <a:ext uri="{FF2B5EF4-FFF2-40B4-BE49-F238E27FC236}">
                <a16:creationId xmlns:a16="http://schemas.microsoft.com/office/drawing/2014/main" id="{BF51D11C-1A49-4305-B5AE-DE9E18944230}"/>
              </a:ext>
            </a:extLst>
          </p:cNvPr>
          <p:cNvSpPr/>
          <p:nvPr/>
        </p:nvSpPr>
        <p:spPr>
          <a:xfrm>
            <a:off x="3508266" y="2303171"/>
            <a:ext cx="213431" cy="213431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200" b="1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zh-TW" alt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橢圓 1">
            <a:extLst>
              <a:ext uri="{FF2B5EF4-FFF2-40B4-BE49-F238E27FC236}">
                <a16:creationId xmlns:a16="http://schemas.microsoft.com/office/drawing/2014/main" id="{0E386FA3-3CCD-45CC-BCCB-DF5974FD2726}"/>
              </a:ext>
            </a:extLst>
          </p:cNvPr>
          <p:cNvSpPr/>
          <p:nvPr/>
        </p:nvSpPr>
        <p:spPr>
          <a:xfrm>
            <a:off x="800959" y="2303171"/>
            <a:ext cx="213431" cy="213431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200" b="1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zh-TW" alt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圖片 23">
            <a:extLst>
              <a:ext uri="{FF2B5EF4-FFF2-40B4-BE49-F238E27FC236}">
                <a16:creationId xmlns:a16="http://schemas.microsoft.com/office/drawing/2014/main" id="{F5543C2B-84EC-44DD-B9A9-8D609485FBB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7037493" y="3650980"/>
            <a:ext cx="1234869" cy="183482"/>
          </a:xfrm>
          <a:prstGeom prst="rect">
            <a:avLst/>
          </a:prstGeom>
        </p:spPr>
      </p:pic>
      <p:sp>
        <p:nvSpPr>
          <p:cNvPr id="11" name="TextBox 6">
            <a:extLst>
              <a:ext uri="{FF2B5EF4-FFF2-40B4-BE49-F238E27FC236}">
                <a16:creationId xmlns:a16="http://schemas.microsoft.com/office/drawing/2014/main" id="{DC4010F9-89F4-3D42-9332-155168F53100}"/>
              </a:ext>
            </a:extLst>
          </p:cNvPr>
          <p:cNvSpPr txBox="1"/>
          <p:nvPr/>
        </p:nvSpPr>
        <p:spPr>
          <a:xfrm>
            <a:off x="1971405" y="1385099"/>
            <a:ext cx="3220877" cy="400101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>
              <a:defRPr/>
            </a:pPr>
            <a:r>
              <a:rPr lang="zh-CN" altLang="en-US" sz="2000" b="1">
                <a:solidFill>
                  <a:schemeClr val="tx1">
                    <a:lumMod val="95000"/>
                    <a:lumOff val="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雙通道記憶體</a:t>
            </a:r>
            <a:endParaRPr lang="en-US" altLang="zh-TW" sz="2000" b="1">
              <a:solidFill>
                <a:schemeClr val="tx1">
                  <a:lumMod val="95000"/>
                  <a:lumOff val="5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/>
            </a:endParaRPr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2E86EF46-A328-8C4B-9EDC-3037C3A7E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5982" y="1453025"/>
            <a:ext cx="1545474" cy="79043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TextBox 6">
            <a:extLst>
              <a:ext uri="{FF2B5EF4-FFF2-40B4-BE49-F238E27FC236}">
                <a16:creationId xmlns:a16="http://schemas.microsoft.com/office/drawing/2014/main" id="{74BB356B-7071-E64A-BC5E-82F625248AFA}"/>
              </a:ext>
            </a:extLst>
          </p:cNvPr>
          <p:cNvSpPr txBox="1"/>
          <p:nvPr/>
        </p:nvSpPr>
        <p:spPr>
          <a:xfrm>
            <a:off x="2011456" y="1684976"/>
            <a:ext cx="2044048" cy="509106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>
              <a:lnSpc>
                <a:spcPts val="1680"/>
              </a:lnSpc>
              <a:defRPr/>
            </a:pPr>
            <a:r>
              <a:rPr lang="en-US" altLang="zh-TW" sz="120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2 x DDR4 SO-DIMM </a:t>
            </a:r>
            <a:r>
              <a:rPr lang="zh-CN" altLang="en-US" sz="1200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插槽，</a:t>
            </a:r>
            <a:endParaRPr lang="en-US" altLang="zh-CN" sz="1200">
              <a:latin typeface="微軟正黑體" panose="020B0604030504040204" pitchFamily="34" charset="-120"/>
              <a:ea typeface="微軟正黑體" panose="020B0604030504040204" pitchFamily="34" charset="-120"/>
              <a:cs typeface="Arial"/>
            </a:endParaRPr>
          </a:p>
          <a:p>
            <a:pPr>
              <a:lnSpc>
                <a:spcPts val="1680"/>
              </a:lnSpc>
              <a:defRPr/>
            </a:pPr>
            <a:r>
              <a:rPr lang="zh-CN" altLang="en-US" sz="120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總和 </a:t>
            </a:r>
            <a:r>
              <a:rPr lang="en-US" altLang="zh-TW" sz="120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8 GB (2 x 4 GB)</a:t>
            </a:r>
          </a:p>
        </p:txBody>
      </p:sp>
      <p:sp>
        <p:nvSpPr>
          <p:cNvPr id="15" name="TextBox 23">
            <a:extLst>
              <a:ext uri="{FF2B5EF4-FFF2-40B4-BE49-F238E27FC236}">
                <a16:creationId xmlns:a16="http://schemas.microsoft.com/office/drawing/2014/main" id="{44980913-44F6-4940-B886-2B6F359BB2CC}"/>
              </a:ext>
            </a:extLst>
          </p:cNvPr>
          <p:cNvSpPr txBox="1"/>
          <p:nvPr/>
        </p:nvSpPr>
        <p:spPr>
          <a:xfrm>
            <a:off x="4143040" y="1368419"/>
            <a:ext cx="2211578" cy="633114"/>
          </a:xfrm>
          <a:prstGeom prst="rect">
            <a:avLst/>
          </a:prstGeom>
          <a:noFill/>
        </p:spPr>
        <p:txBody>
          <a:bodyPr wrap="square" lIns="91431" tIns="45716" rIns="91431" bIns="45716" rtlCol="0" anchor="t">
            <a:spAutoFit/>
          </a:bodyPr>
          <a:lstStyle/>
          <a:p>
            <a:pPr>
              <a:lnSpc>
                <a:spcPts val="2200"/>
              </a:lnSpc>
            </a:pPr>
            <a:r>
              <a:rPr lang="zh-TW" altLang="en-US" sz="16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可選購 </a:t>
            </a:r>
            <a:r>
              <a:rPr lang="en-US" altLang="zh-TW" sz="16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2 </a:t>
            </a:r>
            <a:r>
              <a:rPr lang="en" altLang="zh-TW" sz="16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GB </a:t>
            </a:r>
            <a:r>
              <a:rPr lang="zh-TW" altLang="en-US" sz="16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與 </a:t>
            </a:r>
            <a:r>
              <a:rPr lang="en-US" altLang="zh-TW" sz="16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4 </a:t>
            </a:r>
            <a:r>
              <a:rPr lang="en" altLang="zh-TW" sz="16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GB</a:t>
            </a:r>
            <a:r>
              <a:rPr lang="zh-TW" altLang="en-US" sz="16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 記憶體配件升級</a:t>
            </a:r>
            <a:endParaRPr lang="en-US" sz="1600" b="1">
              <a:solidFill>
                <a:srgbClr val="045EA7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5161BD9-9247-4AB1-B2A4-78248F37ECE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05493" y="2518871"/>
            <a:ext cx="1199508" cy="127210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9" name="圖形 8">
            <a:extLst>
              <a:ext uri="{FF2B5EF4-FFF2-40B4-BE49-F238E27FC236}">
                <a16:creationId xmlns:a16="http://schemas.microsoft.com/office/drawing/2014/main" id="{C57A9060-7DF0-4B6D-8347-7EBF54618C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5400000">
            <a:off x="4215741" y="2189043"/>
            <a:ext cx="2024370" cy="2742694"/>
          </a:xfrm>
          <a:prstGeom prst="rect">
            <a:avLst/>
          </a:prstGeom>
        </p:spPr>
      </p:pic>
      <p:pic>
        <p:nvPicPr>
          <p:cNvPr id="16" name="圖形 15">
            <a:extLst>
              <a:ext uri="{FF2B5EF4-FFF2-40B4-BE49-F238E27FC236}">
                <a16:creationId xmlns:a16="http://schemas.microsoft.com/office/drawing/2014/main" id="{DFB934CF-8242-4040-A4E7-EC38D8EFD40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45144" y="2528789"/>
            <a:ext cx="3286125" cy="207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287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>
            <a:extLst>
              <a:ext uri="{FF2B5EF4-FFF2-40B4-BE49-F238E27FC236}">
                <a16:creationId xmlns:a16="http://schemas.microsoft.com/office/drawing/2014/main" id="{0BB83377-E603-4FB0-9D7D-6B3E1D844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TS-451D2 </a:t>
            </a:r>
            <a:r>
              <a:rPr lang="zh-TW" altLang="en-US"/>
              <a:t>後方硬體配置</a:t>
            </a:r>
            <a:endParaRPr lang="en-US" altLang="zh-TW"/>
          </a:p>
        </p:txBody>
      </p:sp>
      <p:pic>
        <p:nvPicPr>
          <p:cNvPr id="17" name="Content Placeholder 4">
            <a:extLst>
              <a:ext uri="{FF2B5EF4-FFF2-40B4-BE49-F238E27FC236}">
                <a16:creationId xmlns:a16="http://schemas.microsoft.com/office/drawing/2014/main" id="{DD120B81-123F-4149-8353-F5A54040BE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50539" y="819290"/>
            <a:ext cx="6780443" cy="423852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BD25454-B2C6-1F4F-8D11-274AD85FBF97}"/>
              </a:ext>
            </a:extLst>
          </p:cNvPr>
          <p:cNvSpPr txBox="1"/>
          <p:nvPr/>
        </p:nvSpPr>
        <p:spPr>
          <a:xfrm>
            <a:off x="6769338" y="2813542"/>
            <a:ext cx="1917513" cy="307777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r"/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2 x RJ45 </a:t>
            </a:r>
            <a:r>
              <a:rPr lang="en-US" sz="1400" b="1" err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GbE</a:t>
            </a:r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 </a:t>
            </a:r>
            <a:r>
              <a:rPr lang="en-US" sz="1400" b="1" err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網路埠</a:t>
            </a:r>
            <a:endParaRPr lang="en-US" sz="1400" b="1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FA812E-D0AD-FA48-9D2E-7CB0EADED7E5}"/>
              </a:ext>
            </a:extLst>
          </p:cNvPr>
          <p:cNvSpPr txBox="1"/>
          <p:nvPr/>
        </p:nvSpPr>
        <p:spPr>
          <a:xfrm>
            <a:off x="6752960" y="4147967"/>
            <a:ext cx="1580882" cy="307777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r"/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DC 12V </a:t>
            </a:r>
            <a:r>
              <a:rPr lang="zh-TW" alt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電源輸入</a:t>
            </a:r>
            <a:endParaRPr lang="en-US" sz="1400" b="1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9286DF-06C9-0441-B8E7-2074C803CDFE}"/>
              </a:ext>
            </a:extLst>
          </p:cNvPr>
          <p:cNvSpPr txBox="1"/>
          <p:nvPr/>
        </p:nvSpPr>
        <p:spPr>
          <a:xfrm>
            <a:off x="6728139" y="1988637"/>
            <a:ext cx="17876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4K HDMI v2.0 60Hz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40EA99-680C-C44F-9306-0B0531340FB7}"/>
              </a:ext>
            </a:extLst>
          </p:cNvPr>
          <p:cNvSpPr txBox="1"/>
          <p:nvPr/>
        </p:nvSpPr>
        <p:spPr>
          <a:xfrm>
            <a:off x="917587" y="2784665"/>
            <a:ext cx="1410964" cy="307777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12cm </a:t>
            </a:r>
            <a:r>
              <a:rPr lang="zh-TW" alt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智慧風扇</a:t>
            </a:r>
            <a:endParaRPr lang="en-US" sz="1400" b="1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1DDF32-8BE4-F948-B9E4-2AAA56CE01F6}"/>
              </a:ext>
            </a:extLst>
          </p:cNvPr>
          <p:cNvSpPr txBox="1"/>
          <p:nvPr/>
        </p:nvSpPr>
        <p:spPr>
          <a:xfrm>
            <a:off x="6728139" y="3502649"/>
            <a:ext cx="19175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3 x USB 3.2 Gen1 </a:t>
            </a:r>
            <a:r>
              <a:rPr lang="en-US" sz="1400" b="1" err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埠</a:t>
            </a:r>
            <a:endParaRPr lang="en-US" sz="1400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3739B12-0CA2-154A-8D89-28146ABD240A}"/>
              </a:ext>
            </a:extLst>
          </p:cNvPr>
          <p:cNvSpPr txBox="1"/>
          <p:nvPr/>
        </p:nvSpPr>
        <p:spPr>
          <a:xfrm>
            <a:off x="6716685" y="1559617"/>
            <a:ext cx="1082348" cy="307777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r"/>
            <a:r>
              <a:rPr lang="zh-CN" altLang="en-US" sz="1400" b="1">
                <a:latin typeface="Microsoft JhengHei"/>
                <a:ea typeface="Microsoft JhengHei"/>
                <a:cs typeface="Arial"/>
              </a:rPr>
              <a:t>系统重置键</a:t>
            </a:r>
            <a:endParaRPr lang="en-US" sz="1400" b="1">
              <a:latin typeface="Microsoft JhengHei"/>
              <a:ea typeface="Microsoft JhengHei"/>
              <a:cs typeface="Arial"/>
            </a:endParaRPr>
          </a:p>
        </p:txBody>
      </p:sp>
      <p:cxnSp>
        <p:nvCxnSpPr>
          <p:cNvPr id="35" name="直線接點 34">
            <a:extLst>
              <a:ext uri="{FF2B5EF4-FFF2-40B4-BE49-F238E27FC236}">
                <a16:creationId xmlns:a16="http://schemas.microsoft.com/office/drawing/2014/main" id="{B9F4D7A8-6437-4657-94C7-74CFE0E53543}"/>
              </a:ext>
            </a:extLst>
          </p:cNvPr>
          <p:cNvCxnSpPr>
            <a:cxnSpLocks/>
          </p:cNvCxnSpPr>
          <p:nvPr/>
        </p:nvCxnSpPr>
        <p:spPr>
          <a:xfrm>
            <a:off x="2328551" y="2938555"/>
            <a:ext cx="1958995" cy="0"/>
          </a:xfrm>
          <a:prstGeom prst="line">
            <a:avLst/>
          </a:prstGeom>
          <a:ln w="19050">
            <a:solidFill>
              <a:srgbClr val="04DEFC"/>
            </a:solidFill>
            <a:headEnd type="none"/>
            <a:tailEnd type="oval"/>
          </a:ln>
          <a:effectLst>
            <a:glow rad="38100">
              <a:srgbClr val="5C94DE">
                <a:alpha val="31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線接點 37">
            <a:extLst>
              <a:ext uri="{FF2B5EF4-FFF2-40B4-BE49-F238E27FC236}">
                <a16:creationId xmlns:a16="http://schemas.microsoft.com/office/drawing/2014/main" id="{741D6480-E24B-4B60-A68E-4F735727FAC1}"/>
              </a:ext>
            </a:extLst>
          </p:cNvPr>
          <p:cNvCxnSpPr>
            <a:cxnSpLocks/>
          </p:cNvCxnSpPr>
          <p:nvPr/>
        </p:nvCxnSpPr>
        <p:spPr>
          <a:xfrm>
            <a:off x="2364264" y="4361714"/>
            <a:ext cx="938704" cy="0"/>
          </a:xfrm>
          <a:prstGeom prst="line">
            <a:avLst/>
          </a:prstGeom>
          <a:ln w="19050">
            <a:solidFill>
              <a:srgbClr val="04DEFC"/>
            </a:solidFill>
            <a:headEnd type="none"/>
            <a:tailEnd type="oval"/>
          </a:ln>
          <a:effectLst>
            <a:glow rad="38100">
              <a:srgbClr val="5C94DE">
                <a:alpha val="31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hape 248">
            <a:extLst>
              <a:ext uri="{FF2B5EF4-FFF2-40B4-BE49-F238E27FC236}">
                <a16:creationId xmlns:a16="http://schemas.microsoft.com/office/drawing/2014/main" id="{16DC9199-A9F8-4CF3-98B8-41E171378AD8}"/>
              </a:ext>
            </a:extLst>
          </p:cNvPr>
          <p:cNvCxnSpPr>
            <a:cxnSpLocks/>
          </p:cNvCxnSpPr>
          <p:nvPr/>
        </p:nvCxnSpPr>
        <p:spPr>
          <a:xfrm rot="10800000" flipV="1">
            <a:off x="6003151" y="1735341"/>
            <a:ext cx="724988" cy="1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04DEFC"/>
            </a:solidFill>
            <a:prstDash val="solid"/>
            <a:round/>
            <a:headEnd type="none" w="med" len="med"/>
            <a:tailEnd type="oval" w="med" len="med"/>
          </a:ln>
          <a:effectLst>
            <a:glow rad="38100">
              <a:srgbClr val="5C94DE">
                <a:alpha val="31000"/>
              </a:srgbClr>
            </a:glow>
          </a:effectLst>
        </p:spPr>
      </p:cxnSp>
      <p:sp>
        <p:nvSpPr>
          <p:cNvPr id="48" name="矩形 47">
            <a:extLst>
              <a:ext uri="{FF2B5EF4-FFF2-40B4-BE49-F238E27FC236}">
                <a16:creationId xmlns:a16="http://schemas.microsoft.com/office/drawing/2014/main" id="{0535999B-B5C6-481E-B667-198FFF6A24F1}"/>
              </a:ext>
            </a:extLst>
          </p:cNvPr>
          <p:cNvSpPr/>
          <p:nvPr/>
        </p:nvSpPr>
        <p:spPr>
          <a:xfrm>
            <a:off x="5605305" y="2544571"/>
            <a:ext cx="442958" cy="797747"/>
          </a:xfrm>
          <a:prstGeom prst="rect">
            <a:avLst/>
          </a:prstGeom>
          <a:noFill/>
          <a:ln w="19050">
            <a:solidFill>
              <a:srgbClr val="04DEFC"/>
            </a:solidFill>
          </a:ln>
          <a:effectLst>
            <a:glow rad="38100">
              <a:srgbClr val="5C94DE">
                <a:alpha val="31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49" name="直線接點 48">
            <a:extLst>
              <a:ext uri="{FF2B5EF4-FFF2-40B4-BE49-F238E27FC236}">
                <a16:creationId xmlns:a16="http://schemas.microsoft.com/office/drawing/2014/main" id="{CF67FD56-F64F-4641-9060-582D7D8C1866}"/>
              </a:ext>
            </a:extLst>
          </p:cNvPr>
          <p:cNvCxnSpPr>
            <a:cxnSpLocks/>
          </p:cNvCxnSpPr>
          <p:nvPr/>
        </p:nvCxnSpPr>
        <p:spPr>
          <a:xfrm>
            <a:off x="6003151" y="2142526"/>
            <a:ext cx="736557" cy="0"/>
          </a:xfrm>
          <a:prstGeom prst="line">
            <a:avLst/>
          </a:prstGeom>
          <a:ln w="19050">
            <a:solidFill>
              <a:srgbClr val="04DEFC"/>
            </a:solidFill>
            <a:headEnd type="oval"/>
            <a:tailEnd type="none"/>
          </a:ln>
          <a:effectLst>
            <a:glow rad="38100">
              <a:srgbClr val="5C94DE">
                <a:alpha val="31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矩形 49">
            <a:extLst>
              <a:ext uri="{FF2B5EF4-FFF2-40B4-BE49-F238E27FC236}">
                <a16:creationId xmlns:a16="http://schemas.microsoft.com/office/drawing/2014/main" id="{57FC7528-2C19-4423-A6A6-0C525C9A29E6}"/>
              </a:ext>
            </a:extLst>
          </p:cNvPr>
          <p:cNvSpPr/>
          <p:nvPr/>
        </p:nvSpPr>
        <p:spPr>
          <a:xfrm>
            <a:off x="5605305" y="3400379"/>
            <a:ext cx="442958" cy="751168"/>
          </a:xfrm>
          <a:prstGeom prst="rect">
            <a:avLst/>
          </a:prstGeom>
          <a:noFill/>
          <a:ln w="19050">
            <a:solidFill>
              <a:srgbClr val="04DEFC"/>
            </a:solidFill>
          </a:ln>
          <a:effectLst>
            <a:glow rad="38100">
              <a:srgbClr val="5C94DE">
                <a:alpha val="31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51" name="直線接點 50">
            <a:extLst>
              <a:ext uri="{FF2B5EF4-FFF2-40B4-BE49-F238E27FC236}">
                <a16:creationId xmlns:a16="http://schemas.microsoft.com/office/drawing/2014/main" id="{6082031B-731C-4459-BC4C-4E59CD7D08F7}"/>
              </a:ext>
            </a:extLst>
          </p:cNvPr>
          <p:cNvCxnSpPr>
            <a:cxnSpLocks/>
          </p:cNvCxnSpPr>
          <p:nvPr/>
        </p:nvCxnSpPr>
        <p:spPr>
          <a:xfrm>
            <a:off x="6069822" y="3656538"/>
            <a:ext cx="699516" cy="5948"/>
          </a:xfrm>
          <a:prstGeom prst="line">
            <a:avLst/>
          </a:prstGeom>
          <a:ln w="19050">
            <a:solidFill>
              <a:srgbClr val="04DEFC"/>
            </a:solidFill>
            <a:headEnd type="oval"/>
            <a:tailEnd type="none"/>
          </a:ln>
          <a:effectLst>
            <a:glow rad="38100">
              <a:srgbClr val="5C94DE">
                <a:alpha val="31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直線接點 51">
            <a:extLst>
              <a:ext uri="{FF2B5EF4-FFF2-40B4-BE49-F238E27FC236}">
                <a16:creationId xmlns:a16="http://schemas.microsoft.com/office/drawing/2014/main" id="{8FBD6F8A-0817-42BC-8CE8-E20E085A4D4B}"/>
              </a:ext>
            </a:extLst>
          </p:cNvPr>
          <p:cNvCxnSpPr>
            <a:cxnSpLocks/>
          </p:cNvCxnSpPr>
          <p:nvPr/>
        </p:nvCxnSpPr>
        <p:spPr>
          <a:xfrm>
            <a:off x="6014720" y="4301856"/>
            <a:ext cx="724988" cy="0"/>
          </a:xfrm>
          <a:prstGeom prst="line">
            <a:avLst/>
          </a:prstGeom>
          <a:ln w="19050">
            <a:solidFill>
              <a:srgbClr val="04DEFC"/>
            </a:solidFill>
            <a:headEnd type="oval"/>
            <a:tailEnd type="none"/>
          </a:ln>
          <a:effectLst>
            <a:glow rad="38100">
              <a:srgbClr val="5C94DE">
                <a:alpha val="31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線接點 52">
            <a:extLst>
              <a:ext uri="{FF2B5EF4-FFF2-40B4-BE49-F238E27FC236}">
                <a16:creationId xmlns:a16="http://schemas.microsoft.com/office/drawing/2014/main" id="{CAA786D8-FA5A-4E59-90A4-16AED46BB125}"/>
              </a:ext>
            </a:extLst>
          </p:cNvPr>
          <p:cNvCxnSpPr>
            <a:cxnSpLocks/>
          </p:cNvCxnSpPr>
          <p:nvPr/>
        </p:nvCxnSpPr>
        <p:spPr>
          <a:xfrm>
            <a:off x="6048263" y="2967431"/>
            <a:ext cx="736557" cy="0"/>
          </a:xfrm>
          <a:prstGeom prst="line">
            <a:avLst/>
          </a:prstGeom>
          <a:ln w="19050">
            <a:solidFill>
              <a:srgbClr val="04DEFC"/>
            </a:solidFill>
            <a:headEnd type="oval"/>
            <a:tailEnd type="none"/>
          </a:ln>
          <a:effectLst>
            <a:glow rad="38100">
              <a:srgbClr val="5C94DE">
                <a:alpha val="31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42">
            <a:extLst>
              <a:ext uri="{FF2B5EF4-FFF2-40B4-BE49-F238E27FC236}">
                <a16:creationId xmlns:a16="http://schemas.microsoft.com/office/drawing/2014/main" id="{D9D14D7B-96E5-49A8-84E3-EC24D8556988}"/>
              </a:ext>
            </a:extLst>
          </p:cNvPr>
          <p:cNvSpPr txBox="1"/>
          <p:nvPr/>
        </p:nvSpPr>
        <p:spPr>
          <a:xfrm>
            <a:off x="419284" y="4199199"/>
            <a:ext cx="19351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Kensington </a:t>
            </a:r>
            <a:r>
              <a:rPr lang="zh-TW" altLang="en-US" sz="1400" b="1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防盜鎖孔</a:t>
            </a:r>
            <a:endParaRPr lang="zh-CN" altLang="en-US" sz="1400" b="1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914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>
            <a:extLst>
              <a:ext uri="{FF2B5EF4-FFF2-40B4-BE49-F238E27FC236}">
                <a16:creationId xmlns:a16="http://schemas.microsoft.com/office/drawing/2014/main" id="{777663D7-2159-DC46-8A14-A3D4AB566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15873"/>
            <a:ext cx="8326063" cy="493563"/>
          </a:xfrm>
        </p:spPr>
        <p:txBody>
          <a:bodyPr/>
          <a:lstStyle/>
          <a:p>
            <a:r>
              <a:rPr lang="zh-TW" altLang="en-US"/>
              <a:t>宅經濟持續發酵，利用</a:t>
            </a:r>
            <a:r>
              <a:rPr lang="en-US" altLang="zh-TW"/>
              <a:t> NAS </a:t>
            </a:r>
            <a:r>
              <a:rPr lang="zh-TW" altLang="en-US"/>
              <a:t>輕鬆建置家庭雲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F01C4E66-BA91-8D40-9D02-F67096D078F5}"/>
              </a:ext>
            </a:extLst>
          </p:cNvPr>
          <p:cNvSpPr/>
          <p:nvPr/>
        </p:nvSpPr>
        <p:spPr>
          <a:xfrm>
            <a:off x="531843" y="961378"/>
            <a:ext cx="79969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疫情影響下，宅經濟持續發燒</a:t>
            </a:r>
            <a:r>
              <a:rPr lang="en-US" altLang="zh-TW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! NAS </a:t>
            </a:r>
            <a:r>
              <a:rPr lang="zh-TW" altLang="en-US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讓您在網際網路連線的情況下能夠隨時隨地查看與分享資料，它甚至能連上公有雲端線上儲存服務或是公司內的私有雲，並讓您透過電腦、</a:t>
            </a:r>
            <a:r>
              <a:rPr lang="en" altLang="zh-TW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iOS </a:t>
            </a:r>
            <a:r>
              <a:rPr lang="zh-TW" altLang="en-US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或</a:t>
            </a:r>
            <a:r>
              <a:rPr lang="en-US" altLang="zh-TW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" altLang="zh-TW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Android </a:t>
            </a:r>
            <a:r>
              <a:rPr lang="zh-TW" altLang="en-US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的行動應用程式隨時連上</a:t>
            </a:r>
            <a:r>
              <a:rPr lang="en-US" altLang="zh-TW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NAS </a:t>
            </a:r>
            <a:r>
              <a:rPr lang="zh-TW" altLang="en-US" sz="1600">
                <a:solidFill>
                  <a:srgbClr val="555555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存取資料。</a:t>
            </a:r>
            <a:endParaRPr lang="zh-TW" altLang="en-US" sz="16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8" name="群組 7">
            <a:extLst>
              <a:ext uri="{FF2B5EF4-FFF2-40B4-BE49-F238E27FC236}">
                <a16:creationId xmlns:a16="http://schemas.microsoft.com/office/drawing/2014/main" id="{BF109FE5-F13E-4009-AC2D-47AC4DBD2CCB}"/>
              </a:ext>
            </a:extLst>
          </p:cNvPr>
          <p:cNvGrpSpPr/>
          <p:nvPr/>
        </p:nvGrpSpPr>
        <p:grpSpPr>
          <a:xfrm>
            <a:off x="583619" y="3843285"/>
            <a:ext cx="830997" cy="830997"/>
            <a:chOff x="627486" y="3814924"/>
            <a:chExt cx="1022256" cy="1022256"/>
          </a:xfrm>
        </p:grpSpPr>
        <p:grpSp>
          <p:nvGrpSpPr>
            <p:cNvPr id="18" name="群組 17">
              <a:extLst>
                <a:ext uri="{FF2B5EF4-FFF2-40B4-BE49-F238E27FC236}">
                  <a16:creationId xmlns:a16="http://schemas.microsoft.com/office/drawing/2014/main" id="{CC397D90-2D32-485D-95A5-50F33CED975A}"/>
                </a:ext>
              </a:extLst>
            </p:cNvPr>
            <p:cNvGrpSpPr/>
            <p:nvPr/>
          </p:nvGrpSpPr>
          <p:grpSpPr>
            <a:xfrm>
              <a:off x="627486" y="3814924"/>
              <a:ext cx="1022256" cy="1022256"/>
              <a:chOff x="228678" y="3612186"/>
              <a:chExt cx="655970" cy="655970"/>
            </a:xfrm>
          </p:grpSpPr>
          <p:sp>
            <p:nvSpPr>
              <p:cNvPr id="20" name="橢圓 19">
                <a:extLst>
                  <a:ext uri="{FF2B5EF4-FFF2-40B4-BE49-F238E27FC236}">
                    <a16:creationId xmlns:a16="http://schemas.microsoft.com/office/drawing/2014/main" id="{1523C84A-82F2-4430-A244-AF5C179AA927}"/>
                  </a:ext>
                </a:extLst>
              </p:cNvPr>
              <p:cNvSpPr/>
              <p:nvPr/>
            </p:nvSpPr>
            <p:spPr>
              <a:xfrm>
                <a:off x="228678" y="3612186"/>
                <a:ext cx="655970" cy="65597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" name="橢圓 20">
                <a:extLst>
                  <a:ext uri="{FF2B5EF4-FFF2-40B4-BE49-F238E27FC236}">
                    <a16:creationId xmlns:a16="http://schemas.microsoft.com/office/drawing/2014/main" id="{04263DA9-9AD8-4FA2-80EE-EEDB83492036}"/>
                  </a:ext>
                </a:extLst>
              </p:cNvPr>
              <p:cNvSpPr/>
              <p:nvPr/>
            </p:nvSpPr>
            <p:spPr>
              <a:xfrm>
                <a:off x="265420" y="3648928"/>
                <a:ext cx="582487" cy="582487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2869F9"/>
                    </a:gs>
                    <a:gs pos="100000">
                      <a:srgbClr val="1FACF3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2056" name="Picture 8">
              <a:extLst>
                <a:ext uri="{FF2B5EF4-FFF2-40B4-BE49-F238E27FC236}">
                  <a16:creationId xmlns:a16="http://schemas.microsoft.com/office/drawing/2014/main" id="{D621113D-B3F3-D141-851C-857703D22F5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4020" y="4033604"/>
              <a:ext cx="758747" cy="5451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文字方塊 5">
            <a:extLst>
              <a:ext uri="{FF2B5EF4-FFF2-40B4-BE49-F238E27FC236}">
                <a16:creationId xmlns:a16="http://schemas.microsoft.com/office/drawing/2014/main" id="{37034A5C-C3DD-3143-B2F4-2BF2D27A8B70}"/>
              </a:ext>
            </a:extLst>
          </p:cNvPr>
          <p:cNvSpPr txBox="1"/>
          <p:nvPr/>
        </p:nvSpPr>
        <p:spPr>
          <a:xfrm>
            <a:off x="1383627" y="2207762"/>
            <a:ext cx="12105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TW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雲儲存網關</a:t>
            </a: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0B7E8545-DAE2-1641-94F1-28E1F09A440C}"/>
              </a:ext>
            </a:extLst>
          </p:cNvPr>
          <p:cNvSpPr txBox="1"/>
          <p:nvPr/>
        </p:nvSpPr>
        <p:spPr>
          <a:xfrm>
            <a:off x="1383627" y="3112693"/>
            <a:ext cx="12105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TW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雲空間掛載</a:t>
            </a: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99A7EC31-3873-164B-8B7D-442CFB631E91}"/>
              </a:ext>
            </a:extLst>
          </p:cNvPr>
          <p:cNvSpPr txBox="1"/>
          <p:nvPr/>
        </p:nvSpPr>
        <p:spPr>
          <a:xfrm>
            <a:off x="1383627" y="4089506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TW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雲端備份</a:t>
            </a: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7EF0B831-CD35-4CAA-B9B6-D00F839F3E3F}"/>
              </a:ext>
            </a:extLst>
          </p:cNvPr>
          <p:cNvGrpSpPr/>
          <p:nvPr/>
        </p:nvGrpSpPr>
        <p:grpSpPr>
          <a:xfrm>
            <a:off x="583619" y="1981991"/>
            <a:ext cx="830997" cy="830997"/>
            <a:chOff x="627486" y="1821797"/>
            <a:chExt cx="1248304" cy="1248304"/>
          </a:xfrm>
        </p:grpSpPr>
        <p:grpSp>
          <p:nvGrpSpPr>
            <p:cNvPr id="12" name="群組 11">
              <a:extLst>
                <a:ext uri="{FF2B5EF4-FFF2-40B4-BE49-F238E27FC236}">
                  <a16:creationId xmlns:a16="http://schemas.microsoft.com/office/drawing/2014/main" id="{1873BDAB-2CF4-4583-8BD1-34DE2295DAE7}"/>
                </a:ext>
              </a:extLst>
            </p:cNvPr>
            <p:cNvGrpSpPr/>
            <p:nvPr/>
          </p:nvGrpSpPr>
          <p:grpSpPr>
            <a:xfrm>
              <a:off x="627486" y="1821797"/>
              <a:ext cx="1248304" cy="1248304"/>
              <a:chOff x="228678" y="3612186"/>
              <a:chExt cx="655970" cy="655970"/>
            </a:xfrm>
          </p:grpSpPr>
          <p:sp>
            <p:nvSpPr>
              <p:cNvPr id="15" name="橢圓 14">
                <a:extLst>
                  <a:ext uri="{FF2B5EF4-FFF2-40B4-BE49-F238E27FC236}">
                    <a16:creationId xmlns:a16="http://schemas.microsoft.com/office/drawing/2014/main" id="{F61ED32D-D771-4D7C-B05C-E42695E828E6}"/>
                  </a:ext>
                </a:extLst>
              </p:cNvPr>
              <p:cNvSpPr/>
              <p:nvPr/>
            </p:nvSpPr>
            <p:spPr>
              <a:xfrm>
                <a:off x="228678" y="3612186"/>
                <a:ext cx="655970" cy="65597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6" name="橢圓 15">
                <a:extLst>
                  <a:ext uri="{FF2B5EF4-FFF2-40B4-BE49-F238E27FC236}">
                    <a16:creationId xmlns:a16="http://schemas.microsoft.com/office/drawing/2014/main" id="{FFE2CA6F-56B6-4E05-BD07-D418D23FC25B}"/>
                  </a:ext>
                </a:extLst>
              </p:cNvPr>
              <p:cNvSpPr/>
              <p:nvPr/>
            </p:nvSpPr>
            <p:spPr>
              <a:xfrm>
                <a:off x="265420" y="3648928"/>
                <a:ext cx="582487" cy="582487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2869F9"/>
                    </a:gs>
                    <a:gs pos="100000">
                      <a:srgbClr val="1FACF3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2050" name="Picture 2">
              <a:extLst>
                <a:ext uri="{FF2B5EF4-FFF2-40B4-BE49-F238E27FC236}">
                  <a16:creationId xmlns:a16="http://schemas.microsoft.com/office/drawing/2014/main" id="{8F65E48A-ED00-EA48-B6C2-6B4492C9BD0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8317" y="2063474"/>
              <a:ext cx="946103" cy="6797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群組 6">
            <a:extLst>
              <a:ext uri="{FF2B5EF4-FFF2-40B4-BE49-F238E27FC236}">
                <a16:creationId xmlns:a16="http://schemas.microsoft.com/office/drawing/2014/main" id="{FEB7A524-B984-47F3-9FCB-3BFBF08001ED}"/>
              </a:ext>
            </a:extLst>
          </p:cNvPr>
          <p:cNvGrpSpPr/>
          <p:nvPr/>
        </p:nvGrpSpPr>
        <p:grpSpPr>
          <a:xfrm>
            <a:off x="583619" y="2907427"/>
            <a:ext cx="830997" cy="830997"/>
            <a:chOff x="3101745" y="2796077"/>
            <a:chExt cx="1022256" cy="1022256"/>
          </a:xfrm>
        </p:grpSpPr>
        <p:grpSp>
          <p:nvGrpSpPr>
            <p:cNvPr id="23" name="群組 22">
              <a:extLst>
                <a:ext uri="{FF2B5EF4-FFF2-40B4-BE49-F238E27FC236}">
                  <a16:creationId xmlns:a16="http://schemas.microsoft.com/office/drawing/2014/main" id="{4739933B-8389-43DA-A501-37FF73897246}"/>
                </a:ext>
              </a:extLst>
            </p:cNvPr>
            <p:cNvGrpSpPr/>
            <p:nvPr/>
          </p:nvGrpSpPr>
          <p:grpSpPr>
            <a:xfrm>
              <a:off x="3101745" y="2796077"/>
              <a:ext cx="1022256" cy="1022256"/>
              <a:chOff x="228678" y="3612186"/>
              <a:chExt cx="655970" cy="655970"/>
            </a:xfrm>
          </p:grpSpPr>
          <p:sp>
            <p:nvSpPr>
              <p:cNvPr id="25" name="橢圓 24">
                <a:extLst>
                  <a:ext uri="{FF2B5EF4-FFF2-40B4-BE49-F238E27FC236}">
                    <a16:creationId xmlns:a16="http://schemas.microsoft.com/office/drawing/2014/main" id="{ED749FEE-F7C8-4B5D-9082-ADFFE39CC75F}"/>
                  </a:ext>
                </a:extLst>
              </p:cNvPr>
              <p:cNvSpPr/>
              <p:nvPr/>
            </p:nvSpPr>
            <p:spPr>
              <a:xfrm>
                <a:off x="228678" y="3612186"/>
                <a:ext cx="655970" cy="65597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" name="橢圓 25">
                <a:extLst>
                  <a:ext uri="{FF2B5EF4-FFF2-40B4-BE49-F238E27FC236}">
                    <a16:creationId xmlns:a16="http://schemas.microsoft.com/office/drawing/2014/main" id="{F7E6D378-77E3-46EA-B1D1-991E1D36B383}"/>
                  </a:ext>
                </a:extLst>
              </p:cNvPr>
              <p:cNvSpPr/>
              <p:nvPr/>
            </p:nvSpPr>
            <p:spPr>
              <a:xfrm>
                <a:off x="265420" y="3648928"/>
                <a:ext cx="582487" cy="582487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2869F9"/>
                    </a:gs>
                    <a:gs pos="100000">
                      <a:srgbClr val="1FACF3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2058" name="Picture 10">
              <a:extLst>
                <a:ext uri="{FF2B5EF4-FFF2-40B4-BE49-F238E27FC236}">
                  <a16:creationId xmlns:a16="http://schemas.microsoft.com/office/drawing/2014/main" id="{A74049A5-2D3D-774E-ABF2-01295BEC4D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24535" y="3026661"/>
              <a:ext cx="776676" cy="55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群組 3">
            <a:extLst>
              <a:ext uri="{FF2B5EF4-FFF2-40B4-BE49-F238E27FC236}">
                <a16:creationId xmlns:a16="http://schemas.microsoft.com/office/drawing/2014/main" id="{BD93CBF2-D076-4444-A536-FE6EB38762DC}"/>
              </a:ext>
            </a:extLst>
          </p:cNvPr>
          <p:cNvGrpSpPr/>
          <p:nvPr/>
        </p:nvGrpSpPr>
        <p:grpSpPr>
          <a:xfrm>
            <a:off x="2572208" y="1841987"/>
            <a:ext cx="6047645" cy="2810590"/>
            <a:chOff x="2572208" y="1841987"/>
            <a:chExt cx="6047645" cy="2810590"/>
          </a:xfrm>
        </p:grpSpPr>
        <p:sp>
          <p:nvSpPr>
            <p:cNvPr id="81" name="橢圓 80">
              <a:extLst>
                <a:ext uri="{FF2B5EF4-FFF2-40B4-BE49-F238E27FC236}">
                  <a16:creationId xmlns:a16="http://schemas.microsoft.com/office/drawing/2014/main" id="{A77B639D-FF96-491E-B9F9-FD1E11D58D02}"/>
                </a:ext>
              </a:extLst>
            </p:cNvPr>
            <p:cNvSpPr/>
            <p:nvPr/>
          </p:nvSpPr>
          <p:spPr>
            <a:xfrm>
              <a:off x="7231595" y="3284577"/>
              <a:ext cx="1368000" cy="1368000"/>
            </a:xfrm>
            <a:prstGeom prst="ellipse">
              <a:avLst/>
            </a:prstGeom>
            <a:solidFill>
              <a:schemeClr val="bg1"/>
            </a:solidFill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4" name="橢圓 83">
              <a:extLst>
                <a:ext uri="{FF2B5EF4-FFF2-40B4-BE49-F238E27FC236}">
                  <a16:creationId xmlns:a16="http://schemas.microsoft.com/office/drawing/2014/main" id="{235CBCB1-012A-42D3-A7E1-AB40AE24135B}"/>
                </a:ext>
              </a:extLst>
            </p:cNvPr>
            <p:cNvSpPr/>
            <p:nvPr/>
          </p:nvSpPr>
          <p:spPr>
            <a:xfrm>
              <a:off x="6480541" y="3614082"/>
              <a:ext cx="834306" cy="834306"/>
            </a:xfrm>
            <a:prstGeom prst="ellipse">
              <a:avLst/>
            </a:prstGeom>
            <a:solidFill>
              <a:schemeClr val="bg1"/>
            </a:solidFill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5" name="橢圓 84">
              <a:extLst>
                <a:ext uri="{FF2B5EF4-FFF2-40B4-BE49-F238E27FC236}">
                  <a16:creationId xmlns:a16="http://schemas.microsoft.com/office/drawing/2014/main" id="{74FD09A8-3468-4C4A-848F-673E683E8A4C}"/>
                </a:ext>
              </a:extLst>
            </p:cNvPr>
            <p:cNvSpPr/>
            <p:nvPr/>
          </p:nvSpPr>
          <p:spPr>
            <a:xfrm>
              <a:off x="5000271" y="3277853"/>
              <a:ext cx="1368000" cy="1368000"/>
            </a:xfrm>
            <a:prstGeom prst="ellipse">
              <a:avLst/>
            </a:prstGeom>
            <a:solidFill>
              <a:schemeClr val="bg1"/>
            </a:solidFill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6" name="橢圓 85">
              <a:extLst>
                <a:ext uri="{FF2B5EF4-FFF2-40B4-BE49-F238E27FC236}">
                  <a16:creationId xmlns:a16="http://schemas.microsoft.com/office/drawing/2014/main" id="{B00A0BEE-E57A-4EC7-9137-68658592717E}"/>
                </a:ext>
              </a:extLst>
            </p:cNvPr>
            <p:cNvSpPr/>
            <p:nvPr/>
          </p:nvSpPr>
          <p:spPr>
            <a:xfrm>
              <a:off x="4249217" y="3614082"/>
              <a:ext cx="834306" cy="834306"/>
            </a:xfrm>
            <a:prstGeom prst="ellipse">
              <a:avLst/>
            </a:prstGeom>
            <a:solidFill>
              <a:schemeClr val="bg1"/>
            </a:solidFill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5" name="橢圓 74">
              <a:extLst>
                <a:ext uri="{FF2B5EF4-FFF2-40B4-BE49-F238E27FC236}">
                  <a16:creationId xmlns:a16="http://schemas.microsoft.com/office/drawing/2014/main" id="{D8E339E9-7C0C-46B7-B5FB-688067FA6A0B}"/>
                </a:ext>
              </a:extLst>
            </p:cNvPr>
            <p:cNvSpPr/>
            <p:nvPr/>
          </p:nvSpPr>
          <p:spPr>
            <a:xfrm>
              <a:off x="7231595" y="1848711"/>
              <a:ext cx="1368000" cy="1368000"/>
            </a:xfrm>
            <a:prstGeom prst="ellipse">
              <a:avLst/>
            </a:prstGeom>
            <a:solidFill>
              <a:schemeClr val="bg1"/>
            </a:solidFill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6" name="橢圓 75">
              <a:extLst>
                <a:ext uri="{FF2B5EF4-FFF2-40B4-BE49-F238E27FC236}">
                  <a16:creationId xmlns:a16="http://schemas.microsoft.com/office/drawing/2014/main" id="{7DC9FBF9-8773-4F7A-BC31-F64A0C9269AD}"/>
                </a:ext>
              </a:extLst>
            </p:cNvPr>
            <p:cNvSpPr/>
            <p:nvPr/>
          </p:nvSpPr>
          <p:spPr>
            <a:xfrm>
              <a:off x="6480541" y="2178216"/>
              <a:ext cx="834306" cy="834306"/>
            </a:xfrm>
            <a:prstGeom prst="ellipse">
              <a:avLst/>
            </a:prstGeom>
            <a:solidFill>
              <a:schemeClr val="bg1"/>
            </a:solidFill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橢圓 31">
              <a:extLst>
                <a:ext uri="{FF2B5EF4-FFF2-40B4-BE49-F238E27FC236}">
                  <a16:creationId xmlns:a16="http://schemas.microsoft.com/office/drawing/2014/main" id="{DCA5B15B-C8FD-4AF6-A2DC-71BD04146424}"/>
                </a:ext>
              </a:extLst>
            </p:cNvPr>
            <p:cNvSpPr/>
            <p:nvPr/>
          </p:nvSpPr>
          <p:spPr>
            <a:xfrm>
              <a:off x="5000271" y="1841987"/>
              <a:ext cx="1368000" cy="1368000"/>
            </a:xfrm>
            <a:prstGeom prst="ellipse">
              <a:avLst/>
            </a:prstGeom>
            <a:solidFill>
              <a:schemeClr val="bg1"/>
            </a:solidFill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27" name="Content Placeholder 4">
              <a:extLst>
                <a:ext uri="{FF2B5EF4-FFF2-40B4-BE49-F238E27FC236}">
                  <a16:creationId xmlns:a16="http://schemas.microsoft.com/office/drawing/2014/main" id="{A4866ED0-7AAF-46EE-91D6-3B0E2C01335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572208" y="2430160"/>
              <a:ext cx="1724267" cy="1828623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grpSp>
          <p:nvGrpSpPr>
            <p:cNvPr id="2052" name="群組 2051">
              <a:extLst>
                <a:ext uri="{FF2B5EF4-FFF2-40B4-BE49-F238E27FC236}">
                  <a16:creationId xmlns:a16="http://schemas.microsoft.com/office/drawing/2014/main" id="{F1DC09D5-4EB6-49D2-BC50-73941019B914}"/>
                </a:ext>
              </a:extLst>
            </p:cNvPr>
            <p:cNvGrpSpPr/>
            <p:nvPr/>
          </p:nvGrpSpPr>
          <p:grpSpPr>
            <a:xfrm>
              <a:off x="5137349" y="2052817"/>
              <a:ext cx="1107904" cy="369332"/>
              <a:chOff x="5137349" y="2198227"/>
              <a:chExt cx="1107904" cy="369332"/>
            </a:xfrm>
          </p:grpSpPr>
          <p:sp>
            <p:nvSpPr>
              <p:cNvPr id="30" name="文字方塊 29">
                <a:extLst>
                  <a:ext uri="{FF2B5EF4-FFF2-40B4-BE49-F238E27FC236}">
                    <a16:creationId xmlns:a16="http://schemas.microsoft.com/office/drawing/2014/main" id="{996DEDB3-7987-42FA-AB88-A11E9EA5C765}"/>
                  </a:ext>
                </a:extLst>
              </p:cNvPr>
              <p:cNvSpPr txBox="1"/>
              <p:nvPr/>
            </p:nvSpPr>
            <p:spPr>
              <a:xfrm>
                <a:off x="5137349" y="2198227"/>
                <a:ext cx="2151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>
                    <a:solidFill>
                      <a:schemeClr val="accent5">
                        <a:lumMod val="75000"/>
                      </a:schemeClr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1</a:t>
                </a:r>
                <a:endParaRPr lang="zh-TW" altLang="en-US">
                  <a:solidFill>
                    <a:schemeClr val="accent5">
                      <a:lumMod val="7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cxnSp>
            <p:nvCxnSpPr>
              <p:cNvPr id="2049" name="直線接點 2048">
                <a:extLst>
                  <a:ext uri="{FF2B5EF4-FFF2-40B4-BE49-F238E27FC236}">
                    <a16:creationId xmlns:a16="http://schemas.microsoft.com/office/drawing/2014/main" id="{ABFFDA68-AA3F-40BD-8458-63F7FC5CFD29}"/>
                  </a:ext>
                </a:extLst>
              </p:cNvPr>
              <p:cNvCxnSpPr/>
              <p:nvPr/>
            </p:nvCxnSpPr>
            <p:spPr>
              <a:xfrm>
                <a:off x="5393586" y="2268687"/>
                <a:ext cx="0" cy="207746"/>
              </a:xfrm>
              <a:prstGeom prst="line">
                <a:avLst/>
              </a:prstGeom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51" name="文字方塊 2050">
                <a:extLst>
                  <a:ext uri="{FF2B5EF4-FFF2-40B4-BE49-F238E27FC236}">
                    <a16:creationId xmlns:a16="http://schemas.microsoft.com/office/drawing/2014/main" id="{401F076C-FBCB-45FC-AD02-E8A965656DAF}"/>
                  </a:ext>
                </a:extLst>
              </p:cNvPr>
              <p:cNvSpPr txBox="1"/>
              <p:nvPr/>
            </p:nvSpPr>
            <p:spPr>
              <a:xfrm>
                <a:off x="5368858" y="2230622"/>
                <a:ext cx="876395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sz="1200" b="1">
                    <a:latin typeface="微軟正黑體" panose="020B0604030504040204" pitchFamily="34" charset="-120"/>
                    <a:ea typeface="微軟正黑體" panose="020B0604030504040204" pitchFamily="34" charset="-120"/>
                    <a:cs typeface="Arial" panose="020B0604020202020204" pitchFamily="34" charset="0"/>
                  </a:rPr>
                  <a:t>上傳</a:t>
                </a:r>
              </a:p>
            </p:txBody>
          </p:sp>
        </p:grpSp>
        <p:grpSp>
          <p:nvGrpSpPr>
            <p:cNvPr id="57" name="群組 56">
              <a:extLst>
                <a:ext uri="{FF2B5EF4-FFF2-40B4-BE49-F238E27FC236}">
                  <a16:creationId xmlns:a16="http://schemas.microsoft.com/office/drawing/2014/main" id="{276EE089-0C31-46FA-B9B5-DE4ACC35BF23}"/>
                </a:ext>
              </a:extLst>
            </p:cNvPr>
            <p:cNvGrpSpPr/>
            <p:nvPr/>
          </p:nvGrpSpPr>
          <p:grpSpPr>
            <a:xfrm>
              <a:off x="5137349" y="3543578"/>
              <a:ext cx="1107904" cy="369332"/>
              <a:chOff x="5137349" y="2198227"/>
              <a:chExt cx="1107904" cy="369332"/>
            </a:xfrm>
          </p:grpSpPr>
          <p:sp>
            <p:nvSpPr>
              <p:cNvPr id="58" name="文字方塊 57">
                <a:extLst>
                  <a:ext uri="{FF2B5EF4-FFF2-40B4-BE49-F238E27FC236}">
                    <a16:creationId xmlns:a16="http://schemas.microsoft.com/office/drawing/2014/main" id="{428799E5-8946-45EA-B275-018268F641E0}"/>
                  </a:ext>
                </a:extLst>
              </p:cNvPr>
              <p:cNvSpPr txBox="1"/>
              <p:nvPr/>
            </p:nvSpPr>
            <p:spPr>
              <a:xfrm>
                <a:off x="5137349" y="2198227"/>
                <a:ext cx="2151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>
                    <a:solidFill>
                      <a:schemeClr val="accent5">
                        <a:lumMod val="75000"/>
                      </a:schemeClr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2</a:t>
                </a:r>
                <a:endParaRPr lang="zh-TW" altLang="en-US">
                  <a:solidFill>
                    <a:schemeClr val="accent5">
                      <a:lumMod val="7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cxnSp>
            <p:nvCxnSpPr>
              <p:cNvPr id="59" name="直線接點 58">
                <a:extLst>
                  <a:ext uri="{FF2B5EF4-FFF2-40B4-BE49-F238E27FC236}">
                    <a16:creationId xmlns:a16="http://schemas.microsoft.com/office/drawing/2014/main" id="{FD1548F7-5766-4D1E-9E16-20CB631DC1FD}"/>
                  </a:ext>
                </a:extLst>
              </p:cNvPr>
              <p:cNvCxnSpPr/>
              <p:nvPr/>
            </p:nvCxnSpPr>
            <p:spPr>
              <a:xfrm>
                <a:off x="5393586" y="2268687"/>
                <a:ext cx="0" cy="207746"/>
              </a:xfrm>
              <a:prstGeom prst="line">
                <a:avLst/>
              </a:prstGeom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0" name="文字方塊 59">
                <a:extLst>
                  <a:ext uri="{FF2B5EF4-FFF2-40B4-BE49-F238E27FC236}">
                    <a16:creationId xmlns:a16="http://schemas.microsoft.com/office/drawing/2014/main" id="{DB5D4F25-EF6A-4DA9-A055-340FAA794821}"/>
                  </a:ext>
                </a:extLst>
              </p:cNvPr>
              <p:cNvSpPr txBox="1"/>
              <p:nvPr/>
            </p:nvSpPr>
            <p:spPr>
              <a:xfrm>
                <a:off x="5368858" y="2230622"/>
                <a:ext cx="876395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sz="1200" b="1">
                    <a:latin typeface="微軟正黑體" panose="020B0604030504040204" pitchFamily="34" charset="-120"/>
                    <a:ea typeface="微軟正黑體" panose="020B0604030504040204" pitchFamily="34" charset="-120"/>
                    <a:cs typeface="Arial" panose="020B0604020202020204" pitchFamily="34" charset="0"/>
                  </a:rPr>
                  <a:t>編輯</a:t>
                </a:r>
              </a:p>
            </p:txBody>
          </p:sp>
        </p:grpSp>
        <p:grpSp>
          <p:nvGrpSpPr>
            <p:cNvPr id="63" name="群組 62">
              <a:extLst>
                <a:ext uri="{FF2B5EF4-FFF2-40B4-BE49-F238E27FC236}">
                  <a16:creationId xmlns:a16="http://schemas.microsoft.com/office/drawing/2014/main" id="{E115B1A9-E391-469B-9037-00228937DACC}"/>
                </a:ext>
              </a:extLst>
            </p:cNvPr>
            <p:cNvGrpSpPr/>
            <p:nvPr/>
          </p:nvGrpSpPr>
          <p:grpSpPr>
            <a:xfrm>
              <a:off x="7363599" y="2015117"/>
              <a:ext cx="1107904" cy="369332"/>
              <a:chOff x="5137349" y="2198227"/>
              <a:chExt cx="1107904" cy="369332"/>
            </a:xfrm>
          </p:grpSpPr>
          <p:sp>
            <p:nvSpPr>
              <p:cNvPr id="64" name="文字方塊 63">
                <a:extLst>
                  <a:ext uri="{FF2B5EF4-FFF2-40B4-BE49-F238E27FC236}">
                    <a16:creationId xmlns:a16="http://schemas.microsoft.com/office/drawing/2014/main" id="{8D41F270-F9C8-4D42-A1EA-E62A54186F5C}"/>
                  </a:ext>
                </a:extLst>
              </p:cNvPr>
              <p:cNvSpPr txBox="1"/>
              <p:nvPr/>
            </p:nvSpPr>
            <p:spPr>
              <a:xfrm>
                <a:off x="5137349" y="2198227"/>
                <a:ext cx="2151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>
                    <a:solidFill>
                      <a:schemeClr val="accent5">
                        <a:lumMod val="75000"/>
                      </a:schemeClr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3</a:t>
                </a:r>
                <a:endParaRPr lang="zh-TW" altLang="en-US">
                  <a:solidFill>
                    <a:schemeClr val="accent5">
                      <a:lumMod val="7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cxnSp>
            <p:nvCxnSpPr>
              <p:cNvPr id="65" name="直線接點 64">
                <a:extLst>
                  <a:ext uri="{FF2B5EF4-FFF2-40B4-BE49-F238E27FC236}">
                    <a16:creationId xmlns:a16="http://schemas.microsoft.com/office/drawing/2014/main" id="{0639386A-EB06-4D95-A24C-59D7666224D0}"/>
                  </a:ext>
                </a:extLst>
              </p:cNvPr>
              <p:cNvCxnSpPr/>
              <p:nvPr/>
            </p:nvCxnSpPr>
            <p:spPr>
              <a:xfrm>
                <a:off x="5393586" y="2268687"/>
                <a:ext cx="0" cy="207746"/>
              </a:xfrm>
              <a:prstGeom prst="line">
                <a:avLst/>
              </a:prstGeom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6" name="文字方塊 65">
                <a:extLst>
                  <a:ext uri="{FF2B5EF4-FFF2-40B4-BE49-F238E27FC236}">
                    <a16:creationId xmlns:a16="http://schemas.microsoft.com/office/drawing/2014/main" id="{93FA4DE8-6CFE-4C48-BBF4-A34D14A91D16}"/>
                  </a:ext>
                </a:extLst>
              </p:cNvPr>
              <p:cNvSpPr txBox="1"/>
              <p:nvPr/>
            </p:nvSpPr>
            <p:spPr>
              <a:xfrm>
                <a:off x="5368858" y="2230622"/>
                <a:ext cx="876395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sz="1200" b="1">
                    <a:latin typeface="微軟正黑體" panose="020B0604030504040204" pitchFamily="34" charset="-120"/>
                    <a:ea typeface="微軟正黑體" panose="020B0604030504040204" pitchFamily="34" charset="-120"/>
                    <a:cs typeface="Arial" panose="020B0604020202020204" pitchFamily="34" charset="0"/>
                  </a:rPr>
                  <a:t>備份</a:t>
                </a:r>
              </a:p>
            </p:txBody>
          </p:sp>
        </p:grpSp>
        <p:grpSp>
          <p:nvGrpSpPr>
            <p:cNvPr id="69" name="群組 68">
              <a:extLst>
                <a:ext uri="{FF2B5EF4-FFF2-40B4-BE49-F238E27FC236}">
                  <a16:creationId xmlns:a16="http://schemas.microsoft.com/office/drawing/2014/main" id="{B7438C8D-F834-4C66-9CDE-8D30B2BF2E27}"/>
                </a:ext>
              </a:extLst>
            </p:cNvPr>
            <p:cNvGrpSpPr/>
            <p:nvPr/>
          </p:nvGrpSpPr>
          <p:grpSpPr>
            <a:xfrm>
              <a:off x="7511949" y="3405078"/>
              <a:ext cx="1107904" cy="369332"/>
              <a:chOff x="5137349" y="2198227"/>
              <a:chExt cx="1107904" cy="369332"/>
            </a:xfrm>
          </p:grpSpPr>
          <p:sp>
            <p:nvSpPr>
              <p:cNvPr id="70" name="文字方塊 69">
                <a:extLst>
                  <a:ext uri="{FF2B5EF4-FFF2-40B4-BE49-F238E27FC236}">
                    <a16:creationId xmlns:a16="http://schemas.microsoft.com/office/drawing/2014/main" id="{94F0D236-C6CD-47D5-8E06-9376CF9FE1FC}"/>
                  </a:ext>
                </a:extLst>
              </p:cNvPr>
              <p:cNvSpPr txBox="1"/>
              <p:nvPr/>
            </p:nvSpPr>
            <p:spPr>
              <a:xfrm>
                <a:off x="5137349" y="2198227"/>
                <a:ext cx="2151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>
                    <a:solidFill>
                      <a:schemeClr val="accent5">
                        <a:lumMod val="75000"/>
                      </a:schemeClr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4</a:t>
                </a:r>
                <a:endParaRPr lang="zh-TW" altLang="en-US">
                  <a:solidFill>
                    <a:schemeClr val="accent5">
                      <a:lumMod val="7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cxnSp>
            <p:nvCxnSpPr>
              <p:cNvPr id="71" name="直線接點 70">
                <a:extLst>
                  <a:ext uri="{FF2B5EF4-FFF2-40B4-BE49-F238E27FC236}">
                    <a16:creationId xmlns:a16="http://schemas.microsoft.com/office/drawing/2014/main" id="{8AAA6A50-95EB-4A3E-9531-A324D53CC0CB}"/>
                  </a:ext>
                </a:extLst>
              </p:cNvPr>
              <p:cNvCxnSpPr/>
              <p:nvPr/>
            </p:nvCxnSpPr>
            <p:spPr>
              <a:xfrm>
                <a:off x="5393586" y="2268687"/>
                <a:ext cx="0" cy="207746"/>
              </a:xfrm>
              <a:prstGeom prst="line">
                <a:avLst/>
              </a:prstGeom>
              <a:ln w="1905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2" name="文字方塊 71">
                <a:extLst>
                  <a:ext uri="{FF2B5EF4-FFF2-40B4-BE49-F238E27FC236}">
                    <a16:creationId xmlns:a16="http://schemas.microsoft.com/office/drawing/2014/main" id="{9F61702E-E252-42D8-927F-94A5C99994FD}"/>
                  </a:ext>
                </a:extLst>
              </p:cNvPr>
              <p:cNvSpPr txBox="1"/>
              <p:nvPr/>
            </p:nvSpPr>
            <p:spPr>
              <a:xfrm>
                <a:off x="5368858" y="2230622"/>
                <a:ext cx="876395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sz="1200" b="1">
                    <a:latin typeface="微軟正黑體" panose="020B0604030504040204" pitchFamily="34" charset="-120"/>
                    <a:ea typeface="微軟正黑體" panose="020B0604030504040204" pitchFamily="34" charset="-120"/>
                    <a:cs typeface="Arial" panose="020B0604020202020204" pitchFamily="34" charset="0"/>
                  </a:rPr>
                  <a:t>分享</a:t>
                </a:r>
              </a:p>
            </p:txBody>
          </p:sp>
        </p:grpSp>
        <p:pic>
          <p:nvPicPr>
            <p:cNvPr id="2054" name="圖形 2053">
              <a:extLst>
                <a:ext uri="{FF2B5EF4-FFF2-40B4-BE49-F238E27FC236}">
                  <a16:creationId xmlns:a16="http://schemas.microsoft.com/office/drawing/2014/main" id="{17B5720C-B3DC-486D-A515-9D4AE015646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4351487" y="3868262"/>
              <a:ext cx="629766" cy="336522"/>
            </a:xfrm>
            <a:prstGeom prst="rect">
              <a:avLst/>
            </a:prstGeom>
          </p:spPr>
        </p:pic>
        <p:pic>
          <p:nvPicPr>
            <p:cNvPr id="2055" name="圖形 2054">
              <a:extLst>
                <a:ext uri="{FF2B5EF4-FFF2-40B4-BE49-F238E27FC236}">
                  <a16:creationId xmlns:a16="http://schemas.microsoft.com/office/drawing/2014/main" id="{EBCF43DE-C035-4D9C-9748-1877B1E311B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6617083" y="3789827"/>
              <a:ext cx="605194" cy="482816"/>
            </a:xfrm>
            <a:prstGeom prst="rect">
              <a:avLst/>
            </a:prstGeom>
          </p:spPr>
        </p:pic>
        <p:sp>
          <p:nvSpPr>
            <p:cNvPr id="2057" name="文字方塊 2056">
              <a:extLst>
                <a:ext uri="{FF2B5EF4-FFF2-40B4-BE49-F238E27FC236}">
                  <a16:creationId xmlns:a16="http://schemas.microsoft.com/office/drawing/2014/main" id="{B964C946-B241-46E5-AF52-2A811515DCFD}"/>
                </a:ext>
              </a:extLst>
            </p:cNvPr>
            <p:cNvSpPr txBox="1"/>
            <p:nvPr/>
          </p:nvSpPr>
          <p:spPr>
            <a:xfrm>
              <a:off x="5424244" y="2406465"/>
              <a:ext cx="86335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10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網路磁碟機</a:t>
              </a:r>
              <a:endParaRPr lang="en-US" altLang="zh-TW" sz="10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77" name="文字方塊 76">
              <a:extLst>
                <a:ext uri="{FF2B5EF4-FFF2-40B4-BE49-F238E27FC236}">
                  <a16:creationId xmlns:a16="http://schemas.microsoft.com/office/drawing/2014/main" id="{323CC9B1-BC75-4922-8C5E-F79010609031}"/>
                </a:ext>
              </a:extLst>
            </p:cNvPr>
            <p:cNvSpPr txBox="1"/>
            <p:nvPr/>
          </p:nvSpPr>
          <p:spPr>
            <a:xfrm>
              <a:off x="5460906" y="3931765"/>
              <a:ext cx="83430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10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網路磁碟機</a:t>
              </a:r>
              <a:endParaRPr lang="en-US" altLang="zh-TW" sz="10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82" name="文字方塊 81">
              <a:extLst>
                <a:ext uri="{FF2B5EF4-FFF2-40B4-BE49-F238E27FC236}">
                  <a16:creationId xmlns:a16="http://schemas.microsoft.com/office/drawing/2014/main" id="{C89C4C01-BA3C-418D-80EA-FB636FC35F09}"/>
                </a:ext>
              </a:extLst>
            </p:cNvPr>
            <p:cNvSpPr txBox="1"/>
            <p:nvPr/>
          </p:nvSpPr>
          <p:spPr>
            <a:xfrm>
              <a:off x="7690113" y="2824021"/>
              <a:ext cx="78139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10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雲端空間</a:t>
              </a:r>
            </a:p>
          </p:txBody>
        </p:sp>
        <p:sp>
          <p:nvSpPr>
            <p:cNvPr id="83" name="文字方塊 82">
              <a:extLst>
                <a:ext uri="{FF2B5EF4-FFF2-40B4-BE49-F238E27FC236}">
                  <a16:creationId xmlns:a16="http://schemas.microsoft.com/office/drawing/2014/main" id="{5B064C83-9363-4484-B157-B90E486353AC}"/>
                </a:ext>
              </a:extLst>
            </p:cNvPr>
            <p:cNvSpPr txBox="1"/>
            <p:nvPr/>
          </p:nvSpPr>
          <p:spPr>
            <a:xfrm>
              <a:off x="7860319" y="3683284"/>
              <a:ext cx="51309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10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家人</a:t>
              </a:r>
              <a:endParaRPr lang="en-US" altLang="zh-TW" sz="10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pic>
          <p:nvPicPr>
            <p:cNvPr id="9" name="圖形 8">
              <a:extLst>
                <a:ext uri="{FF2B5EF4-FFF2-40B4-BE49-F238E27FC236}">
                  <a16:creationId xmlns:a16="http://schemas.microsoft.com/office/drawing/2014/main" id="{5A1C3BF5-974A-49C9-99F7-9391C5DF25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5206117" y="3933305"/>
              <a:ext cx="302379" cy="258031"/>
            </a:xfrm>
            <a:prstGeom prst="rect">
              <a:avLst/>
            </a:prstGeom>
          </p:spPr>
        </p:pic>
        <p:pic>
          <p:nvPicPr>
            <p:cNvPr id="10" name="圖形 9">
              <a:extLst>
                <a:ext uri="{FF2B5EF4-FFF2-40B4-BE49-F238E27FC236}">
                  <a16:creationId xmlns:a16="http://schemas.microsoft.com/office/drawing/2014/main" id="{6C3013E2-9352-4492-83DB-D88E0D6C3786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6620641" y="2369769"/>
              <a:ext cx="521306" cy="465117"/>
            </a:xfrm>
            <a:prstGeom prst="rect">
              <a:avLst/>
            </a:prstGeom>
          </p:spPr>
        </p:pic>
        <p:pic>
          <p:nvPicPr>
            <p:cNvPr id="24" name="圖形 23">
              <a:extLst>
                <a:ext uri="{FF2B5EF4-FFF2-40B4-BE49-F238E27FC236}">
                  <a16:creationId xmlns:a16="http://schemas.microsoft.com/office/drawing/2014/main" id="{ED8531FF-FEE2-41EB-A68B-66131087EF26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7596156" y="3739926"/>
              <a:ext cx="267841" cy="144000"/>
            </a:xfrm>
            <a:prstGeom prst="rect">
              <a:avLst/>
            </a:prstGeom>
          </p:spPr>
        </p:pic>
        <p:pic>
          <p:nvPicPr>
            <p:cNvPr id="62" name="圖形 61">
              <a:extLst>
                <a:ext uri="{FF2B5EF4-FFF2-40B4-BE49-F238E27FC236}">
                  <a16:creationId xmlns:a16="http://schemas.microsoft.com/office/drawing/2014/main" id="{C9C4C976-5183-4DE9-AB25-02276D72890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5140269" y="2406465"/>
              <a:ext cx="294745" cy="251517"/>
            </a:xfrm>
            <a:prstGeom prst="rect">
              <a:avLst/>
            </a:prstGeom>
          </p:spPr>
        </p:pic>
        <p:pic>
          <p:nvPicPr>
            <p:cNvPr id="28" name="圖形 27">
              <a:extLst>
                <a:ext uri="{FF2B5EF4-FFF2-40B4-BE49-F238E27FC236}">
                  <a16:creationId xmlns:a16="http://schemas.microsoft.com/office/drawing/2014/main" id="{28996249-EB32-47A2-9432-804BC23CA446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p:blipFill>
          <p:spPr>
            <a:xfrm rot="5400000">
              <a:off x="5215910" y="2624412"/>
              <a:ext cx="152668" cy="319216"/>
            </a:xfrm>
            <a:prstGeom prst="rect">
              <a:avLst/>
            </a:prstGeom>
          </p:spPr>
        </p:pic>
        <p:sp>
          <p:nvSpPr>
            <p:cNvPr id="73" name="文字方塊 72">
              <a:extLst>
                <a:ext uri="{FF2B5EF4-FFF2-40B4-BE49-F238E27FC236}">
                  <a16:creationId xmlns:a16="http://schemas.microsoft.com/office/drawing/2014/main" id="{2DCC0A78-2DB3-4AE9-9DFA-A0DDCBDD6162}"/>
                </a:ext>
              </a:extLst>
            </p:cNvPr>
            <p:cNvSpPr txBox="1"/>
            <p:nvPr/>
          </p:nvSpPr>
          <p:spPr>
            <a:xfrm>
              <a:off x="5415875" y="2620932"/>
              <a:ext cx="77910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TW" altLang="en-US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相機</a:t>
              </a:r>
              <a:r>
                <a:rPr kumimoji="0" lang="en-US" altLang="zh-TW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  USB </a:t>
              </a:r>
              <a:r>
                <a:rPr kumimoji="0" lang="zh-TW" altLang="en-US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直接連線</a:t>
              </a:r>
            </a:p>
          </p:txBody>
        </p:sp>
        <p:sp>
          <p:nvSpPr>
            <p:cNvPr id="38" name="橢圓 37">
              <a:extLst>
                <a:ext uri="{FF2B5EF4-FFF2-40B4-BE49-F238E27FC236}">
                  <a16:creationId xmlns:a16="http://schemas.microsoft.com/office/drawing/2014/main" id="{36919841-AB31-44E6-B9A3-A86245501D59}"/>
                </a:ext>
              </a:extLst>
            </p:cNvPr>
            <p:cNvSpPr/>
            <p:nvPr/>
          </p:nvSpPr>
          <p:spPr>
            <a:xfrm>
              <a:off x="4249217" y="2178216"/>
              <a:ext cx="834306" cy="834306"/>
            </a:xfrm>
            <a:prstGeom prst="ellipse">
              <a:avLst/>
            </a:prstGeom>
            <a:solidFill>
              <a:schemeClr val="bg1"/>
            </a:solidFill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3" name="圖形 32">
              <a:extLst>
                <a:ext uri="{FF2B5EF4-FFF2-40B4-BE49-F238E27FC236}">
                  <a16:creationId xmlns:a16="http://schemas.microsoft.com/office/drawing/2014/main" id="{95401FED-81E5-462C-A7F1-7D43F7C9DF11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p:blipFill>
          <p:spPr>
            <a:xfrm>
              <a:off x="7499154" y="2337976"/>
              <a:ext cx="173196" cy="243888"/>
            </a:xfrm>
            <a:prstGeom prst="rect">
              <a:avLst/>
            </a:prstGeom>
          </p:spPr>
        </p:pic>
        <p:sp>
          <p:nvSpPr>
            <p:cNvPr id="79" name="文字方塊 78">
              <a:extLst>
                <a:ext uri="{FF2B5EF4-FFF2-40B4-BE49-F238E27FC236}">
                  <a16:creationId xmlns:a16="http://schemas.microsoft.com/office/drawing/2014/main" id="{CCA492BE-BA65-4FF5-9C31-CE4115132D09}"/>
                </a:ext>
              </a:extLst>
            </p:cNvPr>
            <p:cNvSpPr txBox="1"/>
            <p:nvPr/>
          </p:nvSpPr>
          <p:spPr>
            <a:xfrm>
              <a:off x="7668421" y="2330675"/>
              <a:ext cx="867574" cy="2462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TW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USB</a:t>
              </a:r>
              <a:r>
                <a:rPr kumimoji="0" lang="zh-TW" altLang="en-US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 外接碟</a:t>
              </a:r>
              <a:endParaRPr kumimoji="0" lang="en-US" altLang="zh-TW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80" name="文字方塊 79">
              <a:extLst>
                <a:ext uri="{FF2B5EF4-FFF2-40B4-BE49-F238E27FC236}">
                  <a16:creationId xmlns:a16="http://schemas.microsoft.com/office/drawing/2014/main" id="{916C017C-92D8-421A-B5C7-64352BB46263}"/>
                </a:ext>
              </a:extLst>
            </p:cNvPr>
            <p:cNvSpPr txBox="1"/>
            <p:nvPr/>
          </p:nvSpPr>
          <p:spPr>
            <a:xfrm>
              <a:off x="7668421" y="2584088"/>
              <a:ext cx="867574" cy="2462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TW" sz="10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QNAP NAS</a:t>
              </a:r>
            </a:p>
          </p:txBody>
        </p:sp>
        <p:pic>
          <p:nvPicPr>
            <p:cNvPr id="36" name="圖形 35">
              <a:extLst>
                <a:ext uri="{FF2B5EF4-FFF2-40B4-BE49-F238E27FC236}">
                  <a16:creationId xmlns:a16="http://schemas.microsoft.com/office/drawing/2014/main" id="{AB2E2432-F018-458F-96A0-FF7F62EFC933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p:blipFill>
          <p:spPr>
            <a:xfrm>
              <a:off x="7485157" y="2633150"/>
              <a:ext cx="224511" cy="174620"/>
            </a:xfrm>
            <a:prstGeom prst="rect">
              <a:avLst/>
            </a:prstGeom>
          </p:spPr>
        </p:pic>
        <p:pic>
          <p:nvPicPr>
            <p:cNvPr id="37" name="圖形 36">
              <a:extLst>
                <a:ext uri="{FF2B5EF4-FFF2-40B4-BE49-F238E27FC236}">
                  <a16:creationId xmlns:a16="http://schemas.microsoft.com/office/drawing/2014/main" id="{4B6D2582-F7E1-4C69-8A58-A21E01AEE00C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p:blipFill>
          <p:spPr>
            <a:xfrm>
              <a:off x="7491830" y="2875636"/>
              <a:ext cx="256011" cy="153607"/>
            </a:xfrm>
            <a:prstGeom prst="rect">
              <a:avLst/>
            </a:prstGeom>
          </p:spPr>
        </p:pic>
        <p:pic>
          <p:nvPicPr>
            <p:cNvPr id="39" name="圖形 38">
              <a:extLst>
                <a:ext uri="{FF2B5EF4-FFF2-40B4-BE49-F238E27FC236}">
                  <a16:creationId xmlns:a16="http://schemas.microsoft.com/office/drawing/2014/main" id="{58FCFE17-059F-41B8-BDE4-20532E8719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p:blipFill>
          <p:spPr>
            <a:xfrm>
              <a:off x="7582127" y="3923125"/>
              <a:ext cx="274910" cy="180000"/>
            </a:xfrm>
            <a:prstGeom prst="rect">
              <a:avLst/>
            </a:prstGeom>
          </p:spPr>
        </p:pic>
        <p:sp>
          <p:nvSpPr>
            <p:cNvPr id="87" name="文字方塊 86">
              <a:extLst>
                <a:ext uri="{FF2B5EF4-FFF2-40B4-BE49-F238E27FC236}">
                  <a16:creationId xmlns:a16="http://schemas.microsoft.com/office/drawing/2014/main" id="{91E29A6A-1D32-4FD1-A49B-F7773FE2E93D}"/>
                </a:ext>
              </a:extLst>
            </p:cNvPr>
            <p:cNvSpPr txBox="1"/>
            <p:nvPr/>
          </p:nvSpPr>
          <p:spPr>
            <a:xfrm>
              <a:off x="7860319" y="3893700"/>
              <a:ext cx="51309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10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朋友</a:t>
              </a:r>
              <a:endParaRPr lang="en-US" altLang="zh-TW" sz="10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88" name="文字方塊 87">
              <a:extLst>
                <a:ext uri="{FF2B5EF4-FFF2-40B4-BE49-F238E27FC236}">
                  <a16:creationId xmlns:a16="http://schemas.microsoft.com/office/drawing/2014/main" id="{07394BC5-1AA8-46F3-89C0-F043A0CD72CD}"/>
                </a:ext>
              </a:extLst>
            </p:cNvPr>
            <p:cNvSpPr txBox="1"/>
            <p:nvPr/>
          </p:nvSpPr>
          <p:spPr>
            <a:xfrm>
              <a:off x="7860319" y="4100985"/>
              <a:ext cx="51309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10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同事</a:t>
              </a:r>
              <a:endParaRPr lang="en-US" altLang="zh-TW" sz="10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89" name="文字方塊 88">
              <a:extLst>
                <a:ext uri="{FF2B5EF4-FFF2-40B4-BE49-F238E27FC236}">
                  <a16:creationId xmlns:a16="http://schemas.microsoft.com/office/drawing/2014/main" id="{1AE6F22E-6027-47B8-9D48-5A8B69017BCE}"/>
                </a:ext>
              </a:extLst>
            </p:cNvPr>
            <p:cNvSpPr txBox="1"/>
            <p:nvPr/>
          </p:nvSpPr>
          <p:spPr>
            <a:xfrm>
              <a:off x="7860319" y="4316018"/>
              <a:ext cx="51309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1000">
                  <a:latin typeface="微軟正黑體" panose="020B0604030504040204" pitchFamily="34" charset="-120"/>
                  <a:ea typeface="微軟正黑體" panose="020B0604030504040204" pitchFamily="34" charset="-120"/>
                  <a:cs typeface="Arial" panose="020B0604020202020204" pitchFamily="34" charset="0"/>
                </a:rPr>
                <a:t>客戶</a:t>
              </a:r>
              <a:endParaRPr lang="en-US" altLang="zh-TW" sz="10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pic>
          <p:nvPicPr>
            <p:cNvPr id="40" name="圖形 39">
              <a:extLst>
                <a:ext uri="{FF2B5EF4-FFF2-40B4-BE49-F238E27FC236}">
                  <a16:creationId xmlns:a16="http://schemas.microsoft.com/office/drawing/2014/main" id="{CC665691-C8DC-4347-A08D-18E68B902737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96DAC541-7B7A-43D3-8B79-37D633B846F1}">
                  <asvg:svgBlip xmlns:asvg="http://schemas.microsoft.com/office/drawing/2016/SVG/main" r:embed="rId28"/>
                </a:ext>
              </a:extLst>
            </a:blip>
            <a:stretch>
              <a:fillRect/>
            </a:stretch>
          </p:blipFill>
          <p:spPr>
            <a:xfrm>
              <a:off x="7620050" y="4128096"/>
              <a:ext cx="235636" cy="180000"/>
            </a:xfrm>
            <a:prstGeom prst="rect">
              <a:avLst/>
            </a:prstGeom>
          </p:spPr>
        </p:pic>
        <p:pic>
          <p:nvPicPr>
            <p:cNvPr id="41" name="圖形 40">
              <a:extLst>
                <a:ext uri="{FF2B5EF4-FFF2-40B4-BE49-F238E27FC236}">
                  <a16:creationId xmlns:a16="http://schemas.microsoft.com/office/drawing/2014/main" id="{AF4D26CF-FC2E-45C7-B522-BC8546B3E285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96DAC541-7B7A-43D3-8B79-37D633B846F1}">
                  <asvg:svgBlip xmlns:asvg="http://schemas.microsoft.com/office/drawing/2016/SVG/main" r:embed="rId30"/>
                </a:ext>
              </a:extLst>
            </a:blip>
            <a:stretch>
              <a:fillRect/>
            </a:stretch>
          </p:blipFill>
          <p:spPr>
            <a:xfrm>
              <a:off x="7617700" y="4353636"/>
              <a:ext cx="233301" cy="143816"/>
            </a:xfrm>
            <a:prstGeom prst="rect">
              <a:avLst/>
            </a:prstGeom>
          </p:spPr>
        </p:pic>
        <p:pic>
          <p:nvPicPr>
            <p:cNvPr id="44" name="圖形 43">
              <a:extLst>
                <a:ext uri="{FF2B5EF4-FFF2-40B4-BE49-F238E27FC236}">
                  <a16:creationId xmlns:a16="http://schemas.microsoft.com/office/drawing/2014/main" id="{88983D84-7D5F-4D36-AD89-0C0D0A6D68A7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/>
            </a:stretch>
          </p:blipFill>
          <p:spPr>
            <a:xfrm>
              <a:off x="4408745" y="2395858"/>
              <a:ext cx="572790" cy="40621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20636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 descr="一張含有 相片, 鵰, 街道, 標誌 的圖片&#10;&#10;自動產生的描述">
            <a:extLst>
              <a:ext uri="{FF2B5EF4-FFF2-40B4-BE49-F238E27FC236}">
                <a16:creationId xmlns:a16="http://schemas.microsoft.com/office/drawing/2014/main" id="{CE29B821-3D58-464E-83E6-10CC3644EC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0715" y="2607087"/>
            <a:ext cx="1715509" cy="1717413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75821DA8-82F8-F141-A452-240DA0AA0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562" y="286994"/>
            <a:ext cx="8642533" cy="493563"/>
          </a:xfrm>
        </p:spPr>
        <p:txBody>
          <a:bodyPr>
            <a:noAutofit/>
          </a:bodyPr>
          <a:lstStyle/>
          <a:p>
            <a:r>
              <a:rPr lang="en-US" altLang="zh-TW"/>
              <a:t>QuMagie </a:t>
            </a:r>
            <a:r>
              <a:rPr lang="zh-TW" altLang="en-US"/>
              <a:t>智慧相簿與 </a:t>
            </a:r>
            <a:r>
              <a:rPr lang="en-US" altLang="zh-TW"/>
              <a:t>AI </a:t>
            </a:r>
            <a:r>
              <a:rPr lang="zh-TW" altLang="en-US"/>
              <a:t>自動分類</a:t>
            </a:r>
            <a:endParaRPr 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6A1DBD32-1F25-4A9E-9667-AF97B1B37461}"/>
              </a:ext>
            </a:extLst>
          </p:cNvPr>
          <p:cNvSpPr/>
          <p:nvPr/>
        </p:nvSpPr>
        <p:spPr>
          <a:xfrm>
            <a:off x="1438009" y="888426"/>
            <a:ext cx="5591214" cy="36651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ts val="2300"/>
              </a:lnSpc>
            </a:pPr>
            <a:r>
              <a:rPr lang="zh-CN" altLang="en-US">
                <a:latin typeface="微軟正黑體"/>
                <a:ea typeface="微軟正黑體"/>
              </a:rPr>
              <a:t>運用人工智慧比對人臉特徵</a:t>
            </a:r>
            <a:r>
              <a:rPr lang="en-US" altLang="zh-CN">
                <a:latin typeface="微軟正黑體"/>
                <a:ea typeface="微軟正黑體"/>
              </a:rPr>
              <a:t>,</a:t>
            </a:r>
            <a:r>
              <a:rPr lang="zh-CN" altLang="en-US">
                <a:latin typeface="微軟正黑體"/>
                <a:ea typeface="微軟正黑體"/>
              </a:rPr>
              <a:t>將相似的人臉自動分組</a:t>
            </a:r>
            <a:endParaRPr lang="en-US" altLang="zh-CN">
              <a:latin typeface="微軟正黑體"/>
              <a:ea typeface="微軟正黑體"/>
            </a:endParaRPr>
          </a:p>
        </p:txBody>
      </p:sp>
      <p:sp>
        <p:nvSpPr>
          <p:cNvPr id="19" name="矩形: 圓角 8">
            <a:extLst>
              <a:ext uri="{FF2B5EF4-FFF2-40B4-BE49-F238E27FC236}">
                <a16:creationId xmlns:a16="http://schemas.microsoft.com/office/drawing/2014/main" id="{4EA6A9F2-187E-6342-8CAD-100EEE6DE8D2}"/>
              </a:ext>
            </a:extLst>
          </p:cNvPr>
          <p:cNvSpPr/>
          <p:nvPr/>
        </p:nvSpPr>
        <p:spPr>
          <a:xfrm rot="5400000">
            <a:off x="1526422" y="-46225"/>
            <a:ext cx="915056" cy="396790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88C5D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0" name="矩形 9">
            <a:extLst>
              <a:ext uri="{FF2B5EF4-FFF2-40B4-BE49-F238E27FC236}">
                <a16:creationId xmlns:a16="http://schemas.microsoft.com/office/drawing/2014/main" id="{0AE18A20-9360-BC46-BC4C-AEA859D84A33}"/>
              </a:ext>
            </a:extLst>
          </p:cNvPr>
          <p:cNvSpPr/>
          <p:nvPr/>
        </p:nvSpPr>
        <p:spPr>
          <a:xfrm>
            <a:off x="244090" y="1487981"/>
            <a:ext cx="3557621" cy="87415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ts val="2100"/>
              </a:lnSpc>
            </a:pPr>
            <a:r>
              <a:rPr lang="zh-CN" altLang="en-US" sz="1400">
                <a:latin typeface="微軟正黑體"/>
                <a:ea typeface="微軟正黑體"/>
              </a:rPr>
              <a:t>運用人工智慧辨識照片內容</a:t>
            </a:r>
            <a:r>
              <a:rPr lang="en-US" altLang="zh-CN" sz="1400">
                <a:latin typeface="微軟正黑體"/>
                <a:ea typeface="微軟正黑體"/>
              </a:rPr>
              <a:t>,</a:t>
            </a:r>
            <a:r>
              <a:rPr lang="zh-CN" altLang="en-US" sz="1400">
                <a:latin typeface="微軟正黑體"/>
                <a:ea typeface="微軟正黑體"/>
              </a:rPr>
              <a:t>自動依照內容分類</a:t>
            </a:r>
            <a:r>
              <a:rPr lang="en-US" altLang="zh-CN" sz="1400">
                <a:latin typeface="微軟正黑體"/>
                <a:ea typeface="微軟正黑體"/>
              </a:rPr>
              <a:t>,</a:t>
            </a:r>
            <a:r>
              <a:rPr lang="zh-CN" altLang="en-US" sz="1400">
                <a:latin typeface="微軟正黑體"/>
                <a:ea typeface="微軟正黑體"/>
              </a:rPr>
              <a:t>目前已有將近 </a:t>
            </a:r>
            <a:r>
              <a:rPr lang="en-US" altLang="zh-CN" sz="1400">
                <a:latin typeface="微軟正黑體"/>
                <a:ea typeface="微軟正黑體"/>
              </a:rPr>
              <a:t>400 </a:t>
            </a:r>
            <a:r>
              <a:rPr lang="zh-CN" altLang="en-US" sz="1400">
                <a:latin typeface="微軟正黑體"/>
                <a:ea typeface="微軟正黑體"/>
              </a:rPr>
              <a:t>類不同主題</a:t>
            </a:r>
            <a:r>
              <a:rPr lang="en-US" altLang="zh-CN" sz="1400">
                <a:latin typeface="微軟正黑體"/>
                <a:ea typeface="微軟正黑體"/>
              </a:rPr>
              <a:t>:</a:t>
            </a:r>
            <a:r>
              <a:rPr lang="zh-CN" altLang="en-US" sz="1400">
                <a:latin typeface="微軟正黑體"/>
                <a:ea typeface="微軟正黑體"/>
              </a:rPr>
              <a:t>依照人物、標籤、日期</a:t>
            </a:r>
            <a:r>
              <a:rPr lang="en-US" altLang="zh-CN" sz="1400">
                <a:latin typeface="微軟正黑體"/>
                <a:ea typeface="微軟正黑體"/>
              </a:rPr>
              <a:t>... </a:t>
            </a:r>
            <a:r>
              <a:rPr lang="zh-CN" altLang="en-US" sz="1400">
                <a:latin typeface="微軟正黑體"/>
                <a:ea typeface="微軟正黑體"/>
              </a:rPr>
              <a:t>快速搜尋。</a:t>
            </a:r>
            <a:endParaRPr lang="en-US" altLang="zh-CN" sz="1400">
              <a:latin typeface="微軟正黑體"/>
              <a:ea typeface="微軟正黑體"/>
            </a:endParaRPr>
          </a:p>
        </p:txBody>
      </p:sp>
      <p:pic>
        <p:nvPicPr>
          <p:cNvPr id="33" name="圖片 14" descr="一張含有 向量圖形 的圖片&#10;&#10;描述是以高可信度產生">
            <a:extLst>
              <a:ext uri="{FF2B5EF4-FFF2-40B4-BE49-F238E27FC236}">
                <a16:creationId xmlns:a16="http://schemas.microsoft.com/office/drawing/2014/main" id="{A747DF22-6CAF-F048-B8CB-B405876DAB9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815" y="183706"/>
            <a:ext cx="789051" cy="7890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圖片 6" descr="一張含有 螢幕擷取畫面, 相片, 監視器, 螢幕 的圖片&#10;&#10;自動產生的描述">
            <a:extLst>
              <a:ext uri="{FF2B5EF4-FFF2-40B4-BE49-F238E27FC236}">
                <a16:creationId xmlns:a16="http://schemas.microsoft.com/office/drawing/2014/main" id="{0AFCAD37-6167-4A4B-A73E-C008B83B3D0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38009" y="3024434"/>
            <a:ext cx="2766692" cy="1635386"/>
          </a:xfrm>
          <a:prstGeom prst="rect">
            <a:avLst/>
          </a:prstGeom>
        </p:spPr>
      </p:pic>
      <p:grpSp>
        <p:nvGrpSpPr>
          <p:cNvPr id="37" name="群組 36">
            <a:extLst>
              <a:ext uri="{FF2B5EF4-FFF2-40B4-BE49-F238E27FC236}">
                <a16:creationId xmlns:a16="http://schemas.microsoft.com/office/drawing/2014/main" id="{B0D50A2A-2DDB-4229-970D-76EB1F0605FD}"/>
              </a:ext>
            </a:extLst>
          </p:cNvPr>
          <p:cNvGrpSpPr/>
          <p:nvPr/>
        </p:nvGrpSpPr>
        <p:grpSpPr>
          <a:xfrm>
            <a:off x="3789011" y="1562131"/>
            <a:ext cx="770289" cy="770289"/>
            <a:chOff x="228678" y="3612186"/>
            <a:chExt cx="655970" cy="655970"/>
          </a:xfrm>
        </p:grpSpPr>
        <p:sp>
          <p:nvSpPr>
            <p:cNvPr id="38" name="橢圓 37">
              <a:extLst>
                <a:ext uri="{FF2B5EF4-FFF2-40B4-BE49-F238E27FC236}">
                  <a16:creationId xmlns:a16="http://schemas.microsoft.com/office/drawing/2014/main" id="{B205F529-41BC-4C7C-9A17-A7CD2F22C28C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橢圓 38">
              <a:extLst>
                <a:ext uri="{FF2B5EF4-FFF2-40B4-BE49-F238E27FC236}">
                  <a16:creationId xmlns:a16="http://schemas.microsoft.com/office/drawing/2014/main" id="{0C737B18-2C5C-4FD3-879C-B771A2FF52EC}"/>
                </a:ext>
              </a:extLst>
            </p:cNvPr>
            <p:cNvSpPr/>
            <p:nvPr/>
          </p:nvSpPr>
          <p:spPr>
            <a:xfrm>
              <a:off x="295017" y="3676657"/>
              <a:ext cx="517999" cy="517999"/>
            </a:xfrm>
            <a:prstGeom prst="ellipse">
              <a:avLst/>
            </a:prstGeom>
            <a:noFill/>
            <a:ln w="5080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40" name="圖形 39">
            <a:extLst>
              <a:ext uri="{FF2B5EF4-FFF2-40B4-BE49-F238E27FC236}">
                <a16:creationId xmlns:a16="http://schemas.microsoft.com/office/drawing/2014/main" id="{3A5D4869-BF0C-4E40-B61E-8998F87C59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78726" y="1786214"/>
            <a:ext cx="390633" cy="311518"/>
          </a:xfrm>
          <a:prstGeom prst="rect">
            <a:avLst/>
          </a:prstGeom>
        </p:spPr>
      </p:pic>
      <p:pic>
        <p:nvPicPr>
          <p:cNvPr id="42" name="圖片 41">
            <a:extLst>
              <a:ext uri="{FF2B5EF4-FFF2-40B4-BE49-F238E27FC236}">
                <a16:creationId xmlns:a16="http://schemas.microsoft.com/office/drawing/2014/main" id="{883A8919-08F9-46FF-B243-18BBFE3104D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3967902" y="4567138"/>
            <a:ext cx="1776306" cy="183482"/>
          </a:xfrm>
          <a:prstGeom prst="rect">
            <a:avLst/>
          </a:prstGeom>
        </p:spPr>
      </p:pic>
      <p:pic>
        <p:nvPicPr>
          <p:cNvPr id="29" name="Content Placeholder 4">
            <a:extLst>
              <a:ext uri="{FF2B5EF4-FFF2-40B4-BE49-F238E27FC236}">
                <a16:creationId xmlns:a16="http://schemas.microsoft.com/office/drawing/2014/main" id="{FDDA27B0-8960-4DB7-AE4F-5A3A9FC821D6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60082" y="3059793"/>
            <a:ext cx="1545568" cy="168167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1" name="矩形: 圓角 20">
            <a:extLst>
              <a:ext uri="{FF2B5EF4-FFF2-40B4-BE49-F238E27FC236}">
                <a16:creationId xmlns:a16="http://schemas.microsoft.com/office/drawing/2014/main" id="{4286C7DA-DB54-4D72-91E9-C914F529C9A2}"/>
              </a:ext>
            </a:extLst>
          </p:cNvPr>
          <p:cNvSpPr/>
          <p:nvPr/>
        </p:nvSpPr>
        <p:spPr>
          <a:xfrm>
            <a:off x="2119029" y="2845777"/>
            <a:ext cx="1419324" cy="316005"/>
          </a:xfrm>
          <a:prstGeom prst="roundRect">
            <a:avLst>
              <a:gd name="adj" fmla="val 50000"/>
            </a:avLst>
          </a:prstGeom>
          <a:solidFill>
            <a:srgbClr val="1A202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4" name="矩形 6">
            <a:extLst>
              <a:ext uri="{FF2B5EF4-FFF2-40B4-BE49-F238E27FC236}">
                <a16:creationId xmlns:a16="http://schemas.microsoft.com/office/drawing/2014/main" id="{6628FD1D-E666-4815-A803-A41221B4A4EB}"/>
              </a:ext>
            </a:extLst>
          </p:cNvPr>
          <p:cNvSpPr/>
          <p:nvPr/>
        </p:nvSpPr>
        <p:spPr>
          <a:xfrm>
            <a:off x="2158294" y="2798968"/>
            <a:ext cx="1545567" cy="3421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200"/>
              </a:lnSpc>
            </a:pPr>
            <a:r>
              <a:rPr lang="zh-CN" altLang="en-US" sz="13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資料夾瀏覽模式</a:t>
            </a:r>
            <a:endParaRPr lang="en-US" altLang="zh-CN" sz="13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D8A4F65E-0D75-4D9C-9A8E-D2D7897EE1FB}"/>
              </a:ext>
            </a:extLst>
          </p:cNvPr>
          <p:cNvSpPr/>
          <p:nvPr/>
        </p:nvSpPr>
        <p:spPr>
          <a:xfrm>
            <a:off x="451081" y="2595479"/>
            <a:ext cx="1297939" cy="316005"/>
          </a:xfrm>
          <a:prstGeom prst="roundRect">
            <a:avLst>
              <a:gd name="adj" fmla="val 50000"/>
            </a:avLst>
          </a:prstGeom>
          <a:solidFill>
            <a:srgbClr val="1A202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2" name="矩形 6">
            <a:extLst>
              <a:ext uri="{FF2B5EF4-FFF2-40B4-BE49-F238E27FC236}">
                <a16:creationId xmlns:a16="http://schemas.microsoft.com/office/drawing/2014/main" id="{9F432D76-C9FF-1240-A567-CE912C13DCCC}"/>
              </a:ext>
            </a:extLst>
          </p:cNvPr>
          <p:cNvSpPr/>
          <p:nvPr/>
        </p:nvSpPr>
        <p:spPr>
          <a:xfrm>
            <a:off x="521316" y="2553545"/>
            <a:ext cx="1545567" cy="34214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ts val="2200"/>
              </a:lnSpc>
            </a:pPr>
            <a:r>
              <a:rPr lang="zh-CN" altLang="en-US" sz="1300" b="1">
                <a:solidFill>
                  <a:schemeClr val="bg1"/>
                </a:solidFill>
                <a:latin typeface="微軟正黑體"/>
                <a:ea typeface="微軟正黑體"/>
              </a:rPr>
              <a:t>相簿瀏覽模式</a:t>
            </a:r>
            <a:endParaRPr lang="en-US" altLang="zh-CN" sz="1300" b="1">
              <a:solidFill>
                <a:schemeClr val="bg1"/>
              </a:solidFill>
              <a:latin typeface="微軟正黑體"/>
              <a:ea typeface="微軟正黑體"/>
            </a:endParaRPr>
          </a:p>
        </p:txBody>
      </p:sp>
      <p:sp>
        <p:nvSpPr>
          <p:cNvPr id="23" name="Google Shape;158;p22">
            <a:extLst>
              <a:ext uri="{FF2B5EF4-FFF2-40B4-BE49-F238E27FC236}">
                <a16:creationId xmlns:a16="http://schemas.microsoft.com/office/drawing/2014/main" id="{13506F77-A818-3141-9F93-517F7F4EB899}"/>
              </a:ext>
            </a:extLst>
          </p:cNvPr>
          <p:cNvSpPr txBox="1"/>
          <p:nvPr/>
        </p:nvSpPr>
        <p:spPr>
          <a:xfrm>
            <a:off x="4168137" y="2866664"/>
            <a:ext cx="782326" cy="315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000" b="1"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Arial"/>
              </a:rPr>
              <a:t>TS-451D2</a:t>
            </a:r>
          </a:p>
        </p:txBody>
      </p:sp>
    </p:spTree>
    <p:extLst>
      <p:ext uri="{BB962C8B-B14F-4D97-AF65-F5344CB8AC3E}">
        <p14:creationId xmlns:p14="http://schemas.microsoft.com/office/powerpoint/2010/main" val="22681382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: 圓角 8">
            <a:extLst>
              <a:ext uri="{FF2B5EF4-FFF2-40B4-BE49-F238E27FC236}">
                <a16:creationId xmlns:a16="http://schemas.microsoft.com/office/drawing/2014/main" id="{B5B8A386-B222-447F-83FB-2256EAAEB02E}"/>
              </a:ext>
            </a:extLst>
          </p:cNvPr>
          <p:cNvSpPr/>
          <p:nvPr/>
        </p:nvSpPr>
        <p:spPr>
          <a:xfrm rot="16200000">
            <a:off x="6561174" y="-674265"/>
            <a:ext cx="500915" cy="468099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88C5D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368DA39-B77B-FB4D-A282-81E76ACF8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91614"/>
            <a:ext cx="8043469" cy="493563"/>
          </a:xfrm>
        </p:spPr>
        <p:txBody>
          <a:bodyPr/>
          <a:lstStyle/>
          <a:p>
            <a:r>
              <a:rPr lang="zh-CN" altLang="en-US"/>
              <a:t>通過</a:t>
            </a:r>
            <a:r>
              <a:rPr lang="en-US" altLang="zh-CN"/>
              <a:t> </a:t>
            </a:r>
            <a:r>
              <a:rPr lang="en" altLang="zh-CN" err="1"/>
              <a:t>Qsync</a:t>
            </a:r>
            <a:r>
              <a:rPr lang="en" altLang="zh-CN"/>
              <a:t> </a:t>
            </a:r>
            <a:r>
              <a:rPr lang="zh-CN" altLang="en-US"/>
              <a:t>整理和分享生活照</a:t>
            </a: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EE05303-EE00-A24D-BE73-DD725E99B474}"/>
              </a:ext>
            </a:extLst>
          </p:cNvPr>
          <p:cNvSpPr/>
          <p:nvPr/>
        </p:nvSpPr>
        <p:spPr>
          <a:xfrm>
            <a:off x="4558472" y="1474788"/>
            <a:ext cx="4235455" cy="384721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zh-CN" altLang="en-US" sz="1900" b="1">
                <a:latin typeface="Microsoft JhengHei"/>
                <a:ea typeface="Microsoft JhengHei"/>
              </a:rPr>
              <a:t>即時與 </a:t>
            </a:r>
            <a:r>
              <a:rPr lang="en" altLang="zh-CN" sz="1900" b="1">
                <a:latin typeface="Microsoft JhengHei"/>
                <a:ea typeface="Microsoft JhengHei"/>
              </a:rPr>
              <a:t>NAS </a:t>
            </a:r>
            <a:r>
              <a:rPr lang="zh-CN" altLang="en-US" sz="1900" b="1">
                <a:latin typeface="Microsoft JhengHei"/>
                <a:ea typeface="Microsoft JhengHei"/>
              </a:rPr>
              <a:t>同步各電腦與行動裝置檔</a:t>
            </a:r>
            <a:endParaRPr lang="en-US" sz="1900" b="1"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sp>
        <p:nvSpPr>
          <p:cNvPr id="35" name="文字方塊 34">
            <a:extLst>
              <a:ext uri="{FF2B5EF4-FFF2-40B4-BE49-F238E27FC236}">
                <a16:creationId xmlns:a16="http://schemas.microsoft.com/office/drawing/2014/main" id="{AE05B2E8-2193-4A48-8AD7-8027DCA1DAB7}"/>
              </a:ext>
            </a:extLst>
          </p:cNvPr>
          <p:cNvSpPr txBox="1"/>
          <p:nvPr/>
        </p:nvSpPr>
        <p:spPr>
          <a:xfrm>
            <a:off x="4756369" y="2112741"/>
            <a:ext cx="4210302" cy="2289986"/>
          </a:xfrm>
          <a:prstGeom prst="rect">
            <a:avLst/>
          </a:prstGeom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9070" indent="-179070">
              <a:lnSpc>
                <a:spcPts val="26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zh-CN" altLang="en-US" sz="1600" b="1">
                <a:latin typeface="微軟正黑體"/>
                <a:ea typeface="微軟正黑體"/>
              </a:rPr>
              <a:t>照片影片通過</a:t>
            </a:r>
            <a:r>
              <a:rPr lang="en-US" altLang="zh-CN" sz="1600" b="1">
                <a:latin typeface="微軟正黑體"/>
                <a:ea typeface="微軟正黑體"/>
              </a:rPr>
              <a:t> </a:t>
            </a:r>
            <a:r>
              <a:rPr lang="en" altLang="zh-CN" sz="1600" b="1" err="1">
                <a:latin typeface="微軟正黑體"/>
                <a:ea typeface="微軟正黑體"/>
              </a:rPr>
              <a:t>Qsync</a:t>
            </a:r>
            <a:r>
              <a:rPr lang="en" altLang="zh-CN" sz="1600" b="1">
                <a:latin typeface="微軟正黑體"/>
                <a:ea typeface="微軟正黑體"/>
              </a:rPr>
              <a:t> </a:t>
            </a:r>
            <a:r>
              <a:rPr lang="zh-CN" altLang="en-US" sz="1600" b="1">
                <a:latin typeface="微軟正黑體"/>
                <a:ea typeface="微軟正黑體"/>
              </a:rPr>
              <a:t>同步到</a:t>
            </a:r>
            <a:r>
              <a:rPr lang="en" altLang="zh-CN" sz="1600" b="1">
                <a:latin typeface="微軟正黑體"/>
                <a:ea typeface="微軟正黑體"/>
              </a:rPr>
              <a:t>NAS</a:t>
            </a:r>
            <a:r>
              <a:rPr lang="zh-CN" altLang="en" sz="1600" b="1">
                <a:latin typeface="微軟正黑體"/>
                <a:ea typeface="微軟正黑體"/>
              </a:rPr>
              <a:t> 
</a:t>
            </a:r>
            <a:r>
              <a:rPr lang="zh-CN" altLang="en-US" sz="1600" b="1">
                <a:latin typeface="微軟正黑體"/>
                <a:ea typeface="微軟正黑體"/>
              </a:rPr>
              <a:t>使用 </a:t>
            </a:r>
            <a:r>
              <a:rPr lang="en" altLang="zh-CN" sz="1600" b="1" err="1">
                <a:latin typeface="微軟正黑體"/>
                <a:ea typeface="微軟正黑體"/>
              </a:rPr>
              <a:t>Qfiling</a:t>
            </a:r>
            <a:r>
              <a:rPr lang="en" altLang="zh-CN" sz="1600" b="1">
                <a:latin typeface="微軟正黑體"/>
                <a:ea typeface="微軟正黑體"/>
              </a:rPr>
              <a:t> NAS App </a:t>
            </a:r>
            <a:r>
              <a:rPr lang="zh-CN" altLang="en-US" sz="1600" b="1">
                <a:latin typeface="微軟正黑體"/>
                <a:ea typeface="微軟正黑體"/>
              </a:rPr>
              <a:t>歸檔
跨平台裝置同步 </a:t>
            </a:r>
            <a:r>
              <a:rPr lang="en-US" altLang="zh-CN" sz="1600" b="1">
                <a:latin typeface="微軟正黑體"/>
                <a:ea typeface="微軟正黑體"/>
              </a:rPr>
              <a:t>(</a:t>
            </a:r>
            <a:r>
              <a:rPr lang="zh-CN" altLang="en-US" sz="1600" b="1">
                <a:latin typeface="微軟正黑體"/>
                <a:ea typeface="微軟正黑體"/>
              </a:rPr>
              <a:t>軟體修圖剪輯、撰寫遊記網誌顯示高解析度的照片影片在 </a:t>
            </a:r>
            <a:r>
              <a:rPr lang="en" altLang="zh-CN" sz="1600" b="1">
                <a:latin typeface="微軟正黑體"/>
                <a:ea typeface="微軟正黑體"/>
              </a:rPr>
              <a:t>PC </a:t>
            </a:r>
            <a:r>
              <a:rPr lang="zh-CN" altLang="en-US" sz="1600" b="1">
                <a:latin typeface="微軟正黑體"/>
                <a:ea typeface="微軟正黑體"/>
              </a:rPr>
              <a:t>平臺上</a:t>
            </a:r>
            <a:r>
              <a:rPr lang="en-US" altLang="zh-CN" sz="1600" b="1">
                <a:latin typeface="微軟正黑體"/>
                <a:ea typeface="微軟正黑體"/>
              </a:rPr>
              <a:t>)
</a:t>
            </a:r>
            <a:r>
              <a:rPr lang="en" altLang="zh-CN" sz="1600" b="1" err="1">
                <a:latin typeface="微軟正黑體"/>
                <a:ea typeface="微軟正黑體"/>
              </a:rPr>
              <a:t>Qsirch</a:t>
            </a:r>
            <a:r>
              <a:rPr lang="en" altLang="zh-CN" sz="1600" b="1">
                <a:latin typeface="微軟正黑體"/>
                <a:ea typeface="微軟正黑體"/>
              </a:rPr>
              <a:t> </a:t>
            </a:r>
            <a:r>
              <a:rPr lang="zh-CN" altLang="en-US" sz="1600" b="1">
                <a:latin typeface="微軟正黑體"/>
                <a:ea typeface="微軟正黑體"/>
              </a:rPr>
              <a:t>搜尋照片影片
分享給閨蜜或其他親朋好友</a:t>
            </a:r>
            <a:endParaRPr lang="zh-TW" altLang="zh-TW" sz="16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176DC26E-A5DF-4F4A-8DF9-F5EE44D8983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lum bright="-20000" contrast="20000"/>
          </a:blip>
          <a:stretch>
            <a:fillRect/>
          </a:stretch>
        </p:blipFill>
        <p:spPr>
          <a:xfrm>
            <a:off x="2234392" y="1246001"/>
            <a:ext cx="2130345" cy="859116"/>
          </a:xfrm>
          <a:prstGeom prst="rect">
            <a:avLst/>
          </a:prstGeom>
        </p:spPr>
      </p:pic>
      <p:pic>
        <p:nvPicPr>
          <p:cNvPr id="50" name="圖片 49">
            <a:extLst>
              <a:ext uri="{FF2B5EF4-FFF2-40B4-BE49-F238E27FC236}">
                <a16:creationId xmlns:a16="http://schemas.microsoft.com/office/drawing/2014/main" id="{4961AB98-AF7C-4624-B926-A3B1EE8972C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3322384" y="3198932"/>
            <a:ext cx="1210524" cy="125040"/>
          </a:xfrm>
          <a:prstGeom prst="rect">
            <a:avLst/>
          </a:prstGeom>
        </p:spPr>
      </p:pic>
      <p:pic>
        <p:nvPicPr>
          <p:cNvPr id="47" name="圖片 46">
            <a:extLst>
              <a:ext uri="{FF2B5EF4-FFF2-40B4-BE49-F238E27FC236}">
                <a16:creationId xmlns:a16="http://schemas.microsoft.com/office/drawing/2014/main" id="{5B827073-FE87-472E-A374-83C39D2FAB3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1945" y="2892675"/>
            <a:ext cx="2009820" cy="176219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7" name="圖片 36">
            <a:extLst>
              <a:ext uri="{FF2B5EF4-FFF2-40B4-BE49-F238E27FC236}">
                <a16:creationId xmlns:a16="http://schemas.microsoft.com/office/drawing/2014/main" id="{43B4DD46-1305-41CE-8A97-B2DD3BB4BA5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6771" y="1096342"/>
            <a:ext cx="2009820" cy="14321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Picture 5">
            <a:extLst>
              <a:ext uri="{FF2B5EF4-FFF2-40B4-BE49-F238E27FC236}">
                <a16:creationId xmlns:a16="http://schemas.microsoft.com/office/drawing/2014/main" id="{F138C742-52C1-8E4A-ADBF-7BE01C70622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64894" y="2124209"/>
            <a:ext cx="1854125" cy="1159034"/>
          </a:xfrm>
          <a:prstGeom prst="rect">
            <a:avLst/>
          </a:prstGeom>
        </p:spPr>
      </p:pic>
      <p:grpSp>
        <p:nvGrpSpPr>
          <p:cNvPr id="41" name="群組 40">
            <a:extLst>
              <a:ext uri="{FF2B5EF4-FFF2-40B4-BE49-F238E27FC236}">
                <a16:creationId xmlns:a16="http://schemas.microsoft.com/office/drawing/2014/main" id="{CE8BD239-E6B9-4A74-90E6-33BBFED56D5F}"/>
              </a:ext>
            </a:extLst>
          </p:cNvPr>
          <p:cNvGrpSpPr/>
          <p:nvPr/>
        </p:nvGrpSpPr>
        <p:grpSpPr>
          <a:xfrm>
            <a:off x="4067175" y="2823147"/>
            <a:ext cx="672672" cy="736774"/>
            <a:chOff x="12204695" y="3716009"/>
            <a:chExt cx="774599" cy="848415"/>
          </a:xfrm>
        </p:grpSpPr>
        <p:pic>
          <p:nvPicPr>
            <p:cNvPr id="42" name="圖片 15">
              <a:extLst>
                <a:ext uri="{FF2B5EF4-FFF2-40B4-BE49-F238E27FC236}">
                  <a16:creationId xmlns:a16="http://schemas.microsoft.com/office/drawing/2014/main" id="{145D2C57-E065-4CE9-9D4B-06979D5907F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215942" y="3808879"/>
              <a:ext cx="763352" cy="755545"/>
            </a:xfrm>
            <a:prstGeom prst="rect">
              <a:avLst/>
            </a:prstGeom>
          </p:spPr>
        </p:pic>
        <p:pic>
          <p:nvPicPr>
            <p:cNvPr id="43" name="圖片 42">
              <a:extLst>
                <a:ext uri="{FF2B5EF4-FFF2-40B4-BE49-F238E27FC236}">
                  <a16:creationId xmlns:a16="http://schemas.microsoft.com/office/drawing/2014/main" id="{D8F8A2DB-ABA0-4486-BCFB-4BD5D054E80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2204695" y="3716009"/>
              <a:ext cx="501186" cy="283929"/>
            </a:xfrm>
            <a:prstGeom prst="rect">
              <a:avLst/>
            </a:prstGeom>
          </p:spPr>
        </p:pic>
      </p:grpSp>
      <p:pic>
        <p:nvPicPr>
          <p:cNvPr id="14" name="圖片 13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C66525F2-A331-45FC-99D2-5AE41700413B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2344" y="1267820"/>
            <a:ext cx="1726114" cy="1004638"/>
          </a:xfrm>
          <a:prstGeom prst="rect">
            <a:avLst/>
          </a:prstGeom>
        </p:spPr>
      </p:pic>
      <p:pic>
        <p:nvPicPr>
          <p:cNvPr id="17" name="圖片 16" descr="一張含有 螢幕擷取畫面, 監視器 的圖片&#10;&#10;描述是以非常高的可信度產生">
            <a:extLst>
              <a:ext uri="{FF2B5EF4-FFF2-40B4-BE49-F238E27FC236}">
                <a16:creationId xmlns:a16="http://schemas.microsoft.com/office/drawing/2014/main" id="{625BA375-E7EF-46AC-B0CD-05491F005062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29899" y="1569439"/>
            <a:ext cx="481520" cy="689486"/>
          </a:xfrm>
          <a:prstGeom prst="rect">
            <a:avLst/>
          </a:prstGeom>
        </p:spPr>
      </p:pic>
      <p:pic>
        <p:nvPicPr>
          <p:cNvPr id="24" name="圖片 23" descr="一張含有 向量圖形 的圖片&#10;&#10;描述是以高可信度產生">
            <a:extLst>
              <a:ext uri="{FF2B5EF4-FFF2-40B4-BE49-F238E27FC236}">
                <a16:creationId xmlns:a16="http://schemas.microsoft.com/office/drawing/2014/main" id="{F243F58F-577F-458C-A0AA-2EFAA58F93FE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55631" y="2789281"/>
            <a:ext cx="602163" cy="6053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44" name="圖片 43" descr="一張含有 向量圖形 的圖片&#10;&#10;描述是以高可信度產生">
            <a:extLst>
              <a:ext uri="{FF2B5EF4-FFF2-40B4-BE49-F238E27FC236}">
                <a16:creationId xmlns:a16="http://schemas.microsoft.com/office/drawing/2014/main" id="{54EE45F2-D5C0-4E85-ACA8-3AFB42E5E51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03764" y="984169"/>
            <a:ext cx="605372" cy="6053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3586F766-CBE9-4B44-9CB5-3BFEDC460DCA}"/>
              </a:ext>
            </a:extLst>
          </p:cNvPr>
          <p:cNvSpPr/>
          <p:nvPr/>
        </p:nvSpPr>
        <p:spPr>
          <a:xfrm>
            <a:off x="536187" y="2849370"/>
            <a:ext cx="589802" cy="2448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100" b="1" err="1">
                <a:solidFill>
                  <a:srgbClr val="333333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Qsirch</a:t>
            </a:r>
            <a:endParaRPr lang="en-US" sz="1100" b="1">
              <a:solidFill>
                <a:srgbClr val="333333"/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48B7982-555D-5E46-9777-FC36C4471C5D}"/>
              </a:ext>
            </a:extLst>
          </p:cNvPr>
          <p:cNvSpPr/>
          <p:nvPr/>
        </p:nvSpPr>
        <p:spPr>
          <a:xfrm>
            <a:off x="3469644" y="1339587"/>
            <a:ext cx="57419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 err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Qsync</a:t>
            </a:r>
            <a:endParaRPr lang="en-US" sz="1000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FB6AD03-193E-934F-A8C6-C88166DD134A}"/>
              </a:ext>
            </a:extLst>
          </p:cNvPr>
          <p:cNvSpPr/>
          <p:nvPr/>
        </p:nvSpPr>
        <p:spPr>
          <a:xfrm>
            <a:off x="3479443" y="4152949"/>
            <a:ext cx="57419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 err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Qsync</a:t>
            </a:r>
            <a:endParaRPr lang="en-US" sz="1000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00A05D6-5C56-5B4B-9213-7D89A4DD8761}"/>
              </a:ext>
            </a:extLst>
          </p:cNvPr>
          <p:cNvSpPr/>
          <p:nvPr/>
        </p:nvSpPr>
        <p:spPr>
          <a:xfrm>
            <a:off x="2614676" y="3376288"/>
            <a:ext cx="58862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 err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Qsirch</a:t>
            </a:r>
            <a:endParaRPr lang="en-US" sz="1000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5" name="圖片 54">
            <a:extLst>
              <a:ext uri="{FF2B5EF4-FFF2-40B4-BE49-F238E27FC236}">
                <a16:creationId xmlns:a16="http://schemas.microsoft.com/office/drawing/2014/main" id="{55E4B594-555F-41D4-A00D-A339DA9E19C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529244" y="2163654"/>
            <a:ext cx="1705148" cy="176132"/>
          </a:xfrm>
          <a:prstGeom prst="rect">
            <a:avLst/>
          </a:prstGeom>
        </p:spPr>
      </p:pic>
      <p:pic>
        <p:nvPicPr>
          <p:cNvPr id="57" name="圖片 56">
            <a:extLst>
              <a:ext uri="{FF2B5EF4-FFF2-40B4-BE49-F238E27FC236}">
                <a16:creationId xmlns:a16="http://schemas.microsoft.com/office/drawing/2014/main" id="{C354CBDE-50BE-49F2-BF3B-17EB6778184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1082261" y="4346066"/>
            <a:ext cx="1210524" cy="125040"/>
          </a:xfrm>
          <a:prstGeom prst="rect">
            <a:avLst/>
          </a:prstGeom>
        </p:spPr>
      </p:pic>
      <p:pic>
        <p:nvPicPr>
          <p:cNvPr id="19" name="圖片 18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279081F7-62DB-4456-88AF-CA4734782B60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9952" y="3129338"/>
            <a:ext cx="1436185" cy="1258935"/>
          </a:xfrm>
          <a:prstGeom prst="rect">
            <a:avLst/>
          </a:prstGeom>
        </p:spPr>
      </p:pic>
      <p:pic>
        <p:nvPicPr>
          <p:cNvPr id="10" name="圖片 9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C76F8072-394B-42EF-9DEC-388069D16A04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61149" y="3515838"/>
            <a:ext cx="758877" cy="857213"/>
          </a:xfrm>
          <a:prstGeom prst="rect">
            <a:avLst/>
          </a:prstGeom>
        </p:spPr>
      </p:pic>
      <p:pic>
        <p:nvPicPr>
          <p:cNvPr id="36" name="圖片 35" descr="一張含有 螢幕擷取畫面, 監視器 的圖片&#10;&#10;描述是以非常高的可信度產生">
            <a:extLst>
              <a:ext uri="{FF2B5EF4-FFF2-40B4-BE49-F238E27FC236}">
                <a16:creationId xmlns:a16="http://schemas.microsoft.com/office/drawing/2014/main" id="{76A757BA-15D3-48A9-94DE-933E07B97439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1239" y="3732200"/>
            <a:ext cx="439152" cy="628819"/>
          </a:xfrm>
          <a:prstGeom prst="rect">
            <a:avLst/>
          </a:prstGeom>
        </p:spPr>
      </p:pic>
      <p:pic>
        <p:nvPicPr>
          <p:cNvPr id="46" name="圖片 45" descr="一張含有 向量圖形 的圖片&#10;&#10;描述是以高可信度產生">
            <a:extLst>
              <a:ext uri="{FF2B5EF4-FFF2-40B4-BE49-F238E27FC236}">
                <a16:creationId xmlns:a16="http://schemas.microsoft.com/office/drawing/2014/main" id="{9AE4EC9C-1ECF-44E3-8D57-094EB610201B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2344" y="3097720"/>
            <a:ext cx="602163" cy="6053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211DF8CE-2B12-42F8-BE1A-CAF4A3CD3318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prstClr val="black"/>
              <a:schemeClr val="accent1">
                <a:tint val="45000"/>
                <a:satMod val="400000"/>
              </a:schemeClr>
            </a:duotone>
            <a:lum bright="-20000" contrast="20000"/>
          </a:blip>
          <a:stretch>
            <a:fillRect/>
          </a:stretch>
        </p:blipFill>
        <p:spPr>
          <a:xfrm>
            <a:off x="2167743" y="3457197"/>
            <a:ext cx="2110680" cy="819767"/>
          </a:xfrm>
          <a:prstGeom prst="rect">
            <a:avLst/>
          </a:prstGeom>
        </p:spPr>
      </p:pic>
      <p:pic>
        <p:nvPicPr>
          <p:cNvPr id="49" name="圖片 48" descr="一張含有 向量圖形 的圖片&#10;&#10;描述是以高可信度產生">
            <a:extLst>
              <a:ext uri="{FF2B5EF4-FFF2-40B4-BE49-F238E27FC236}">
                <a16:creationId xmlns:a16="http://schemas.microsoft.com/office/drawing/2014/main" id="{852409B5-5E3C-4DE9-B0C3-94A71B6D9CA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03764" y="3786108"/>
            <a:ext cx="605372" cy="6053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59" name="圖片 58">
            <a:extLst>
              <a:ext uri="{FF2B5EF4-FFF2-40B4-BE49-F238E27FC236}">
                <a16:creationId xmlns:a16="http://schemas.microsoft.com/office/drawing/2014/main" id="{AD1F8103-A917-4960-8CF7-1C5929D2FF54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7329" y="2229328"/>
            <a:ext cx="2598987" cy="701920"/>
          </a:xfrm>
          <a:prstGeom prst="rect">
            <a:avLst/>
          </a:prstGeom>
          <a:effectLst/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0A67DB59-8707-4616-823A-4B0592DD044B}"/>
              </a:ext>
            </a:extLst>
          </p:cNvPr>
          <p:cNvSpPr/>
          <p:nvPr/>
        </p:nvSpPr>
        <p:spPr>
          <a:xfrm>
            <a:off x="955705" y="2385492"/>
            <a:ext cx="1014369" cy="3382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lnSpc>
                <a:spcPct val="106875"/>
              </a:lnSpc>
            </a:pPr>
            <a:r>
              <a:rPr lang="zh-TW" altLang="en-US" sz="17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旅遊達人</a:t>
            </a:r>
          </a:p>
        </p:txBody>
      </p:sp>
      <p:pic>
        <p:nvPicPr>
          <p:cNvPr id="60" name="圖片 59">
            <a:extLst>
              <a:ext uri="{FF2B5EF4-FFF2-40B4-BE49-F238E27FC236}">
                <a16:creationId xmlns:a16="http://schemas.microsoft.com/office/drawing/2014/main" id="{BFE803B4-ECE9-459D-914A-8E1D88B9AA39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1759" y="4284520"/>
            <a:ext cx="2598987" cy="701920"/>
          </a:xfrm>
          <a:prstGeom prst="rect">
            <a:avLst/>
          </a:prstGeom>
          <a:effectLst/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FDF9B5E5-73E8-41B3-B7BD-C758F037BC33}"/>
              </a:ext>
            </a:extLst>
          </p:cNvPr>
          <p:cNvSpPr/>
          <p:nvPr/>
        </p:nvSpPr>
        <p:spPr>
          <a:xfrm>
            <a:off x="897875" y="4442907"/>
            <a:ext cx="1014369" cy="3382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lnSpc>
                <a:spcPct val="106875"/>
              </a:lnSpc>
            </a:pPr>
            <a:r>
              <a:rPr lang="zh-TW" altLang="en-US" sz="17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眾多親友</a:t>
            </a:r>
          </a:p>
        </p:txBody>
      </p:sp>
      <p:sp>
        <p:nvSpPr>
          <p:cNvPr id="38" name="Google Shape;158;p22">
            <a:extLst>
              <a:ext uri="{FF2B5EF4-FFF2-40B4-BE49-F238E27FC236}">
                <a16:creationId xmlns:a16="http://schemas.microsoft.com/office/drawing/2014/main" id="{8CADE768-7A65-3A4F-AEE8-C126EC646404}"/>
              </a:ext>
            </a:extLst>
          </p:cNvPr>
          <p:cNvSpPr txBox="1"/>
          <p:nvPr/>
        </p:nvSpPr>
        <p:spPr>
          <a:xfrm>
            <a:off x="3348574" y="3195604"/>
            <a:ext cx="810437" cy="30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000" b="1"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Arial"/>
              </a:rPr>
              <a:t>TS-451D2</a:t>
            </a:r>
          </a:p>
        </p:txBody>
      </p:sp>
    </p:spTree>
    <p:extLst>
      <p:ext uri="{BB962C8B-B14F-4D97-AF65-F5344CB8AC3E}">
        <p14:creationId xmlns:p14="http://schemas.microsoft.com/office/powerpoint/2010/main" val="4023553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00419-1EFB-0046-963E-BD588063D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84728"/>
            <a:ext cx="8043469" cy="493563"/>
          </a:xfrm>
        </p:spPr>
        <p:txBody>
          <a:bodyPr/>
          <a:lstStyle/>
          <a:p>
            <a:r>
              <a:rPr lang="zh-CN" altLang="en-US"/>
              <a:t>將檔案串流至智慧電視與網路電視盒</a:t>
            </a:r>
            <a:endParaRPr lang="en-US"/>
          </a:p>
        </p:txBody>
      </p:sp>
      <p:grpSp>
        <p:nvGrpSpPr>
          <p:cNvPr id="11" name="群組 10">
            <a:extLst>
              <a:ext uri="{FF2B5EF4-FFF2-40B4-BE49-F238E27FC236}">
                <a16:creationId xmlns:a16="http://schemas.microsoft.com/office/drawing/2014/main" id="{1B73D4AB-6061-4FBB-B4C7-691DDCB88DD2}"/>
              </a:ext>
            </a:extLst>
          </p:cNvPr>
          <p:cNvGrpSpPr/>
          <p:nvPr/>
        </p:nvGrpSpPr>
        <p:grpSpPr>
          <a:xfrm>
            <a:off x="748445" y="1800129"/>
            <a:ext cx="1667613" cy="1412883"/>
            <a:chOff x="1245351" y="1476007"/>
            <a:chExt cx="2597088" cy="2406940"/>
          </a:xfrm>
        </p:grpSpPr>
        <p:sp>
          <p:nvSpPr>
            <p:cNvPr id="7" name="流程圖: 人工作業 6">
              <a:extLst>
                <a:ext uri="{FF2B5EF4-FFF2-40B4-BE49-F238E27FC236}">
                  <a16:creationId xmlns:a16="http://schemas.microsoft.com/office/drawing/2014/main" id="{20977FED-DF8A-4541-8B27-172A7147F80A}"/>
                </a:ext>
              </a:extLst>
            </p:cNvPr>
            <p:cNvSpPr/>
            <p:nvPr/>
          </p:nvSpPr>
          <p:spPr>
            <a:xfrm>
              <a:off x="1245351" y="1476007"/>
              <a:ext cx="2597088" cy="2406940"/>
            </a:xfrm>
            <a:prstGeom prst="flowChartManualOperation">
              <a:avLst/>
            </a:prstGeom>
            <a:gradFill flip="none" rotWithShape="1">
              <a:gsLst>
                <a:gs pos="0">
                  <a:srgbClr val="AC8CF4">
                    <a:alpha val="70000"/>
                  </a:srgbClr>
                </a:gs>
                <a:gs pos="38000">
                  <a:srgbClr val="AC8CF4">
                    <a:alpha val="50000"/>
                  </a:srgbClr>
                </a:gs>
                <a:gs pos="78000">
                  <a:schemeClr val="accent1">
                    <a:tint val="23500"/>
                    <a:satMod val="160000"/>
                    <a:alpha val="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350"/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13A22689-46C4-3241-86BB-7B3B42E2E9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596933" y="1931242"/>
              <a:ext cx="1826525" cy="1826525"/>
            </a:xfrm>
            <a:prstGeom prst="rect">
              <a:avLst/>
            </a:prstGeom>
          </p:spPr>
        </p:pic>
      </p:grpSp>
      <p:pic>
        <p:nvPicPr>
          <p:cNvPr id="14" name="圖形 13">
            <a:extLst>
              <a:ext uri="{FF2B5EF4-FFF2-40B4-BE49-F238E27FC236}">
                <a16:creationId xmlns:a16="http://schemas.microsoft.com/office/drawing/2014/main" id="{880B575B-31A7-438E-9A87-4224CBD6B81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39796" y="1974661"/>
            <a:ext cx="1334096" cy="13282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7E940C4-EC77-9546-BEA8-945094800F9D}"/>
              </a:ext>
            </a:extLst>
          </p:cNvPr>
          <p:cNvSpPr txBox="1"/>
          <p:nvPr/>
        </p:nvSpPr>
        <p:spPr>
          <a:xfrm>
            <a:off x="2303171" y="3152915"/>
            <a:ext cx="9258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 b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1000" err="1">
                <a:solidFill>
                  <a:schemeClr val="tx1"/>
                </a:solidFill>
              </a:rPr>
              <a:t>Qmedia</a:t>
            </a:r>
            <a:endParaRPr lang="en-US" sz="1000">
              <a:solidFill>
                <a:schemeClr val="tx1"/>
              </a:solidFill>
            </a:endParaRPr>
          </a:p>
        </p:txBody>
      </p:sp>
      <p:sp>
        <p:nvSpPr>
          <p:cNvPr id="38" name="TextBox 30">
            <a:extLst>
              <a:ext uri="{FF2B5EF4-FFF2-40B4-BE49-F238E27FC236}">
                <a16:creationId xmlns:a16="http://schemas.microsoft.com/office/drawing/2014/main" id="{EB0B1E39-D950-4FA6-B4FD-42D024AC2290}"/>
              </a:ext>
            </a:extLst>
          </p:cNvPr>
          <p:cNvSpPr txBox="1"/>
          <p:nvPr/>
        </p:nvSpPr>
        <p:spPr>
          <a:xfrm>
            <a:off x="2579856" y="3711085"/>
            <a:ext cx="22028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400" b="1">
                <a:solidFill>
                  <a:srgbClr val="4D038E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Airplay, DLNA, </a:t>
            </a:r>
            <a:r>
              <a:rPr lang="zh-TW" altLang="en-US" sz="1400" b="1">
                <a:solidFill>
                  <a:srgbClr val="4D038E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網路串流
</a:t>
            </a:r>
            <a:endParaRPr lang="en-US" sz="1400" b="1">
              <a:solidFill>
                <a:srgbClr val="4D038E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cxnSp>
        <p:nvCxnSpPr>
          <p:cNvPr id="40" name="直線單箭頭接點 39">
            <a:extLst>
              <a:ext uri="{FF2B5EF4-FFF2-40B4-BE49-F238E27FC236}">
                <a16:creationId xmlns:a16="http://schemas.microsoft.com/office/drawing/2014/main" id="{E33450F1-82B4-4526-BE05-0C87E9A3BD80}"/>
              </a:ext>
            </a:extLst>
          </p:cNvPr>
          <p:cNvCxnSpPr>
            <a:cxnSpLocks/>
          </p:cNvCxnSpPr>
          <p:nvPr/>
        </p:nvCxnSpPr>
        <p:spPr>
          <a:xfrm flipV="1">
            <a:off x="2158081" y="4068253"/>
            <a:ext cx="3046398" cy="43925"/>
          </a:xfrm>
          <a:prstGeom prst="straightConnector1">
            <a:avLst/>
          </a:prstGeom>
          <a:ln w="38100" cap="rnd">
            <a:gradFill>
              <a:gsLst>
                <a:gs pos="0">
                  <a:srgbClr val="AC8CF4"/>
                </a:gs>
                <a:gs pos="36000">
                  <a:srgbClr val="AC8CF4"/>
                </a:gs>
                <a:gs pos="68000">
                  <a:srgbClr val="7030A0"/>
                </a:gs>
                <a:gs pos="100000">
                  <a:srgbClr val="4D038E"/>
                </a:gs>
              </a:gsLst>
              <a:lin ang="2700000" scaled="0"/>
            </a:gradFill>
            <a:prstDash val="sysDot"/>
            <a:headEnd type="none" w="lg" len="lg"/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Picture 1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1B38C86-A837-6A41-8D3E-9716D7A4DC7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262" y="972150"/>
            <a:ext cx="2851345" cy="160409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7B39E367-9BF9-CC4A-AF19-9DBAE6858DA6}"/>
              </a:ext>
            </a:extLst>
          </p:cNvPr>
          <p:cNvSpPr txBox="1"/>
          <p:nvPr/>
        </p:nvSpPr>
        <p:spPr>
          <a:xfrm>
            <a:off x="478980" y="847327"/>
            <a:ext cx="4500261" cy="1131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1600" b="1">
                <a:latin typeface="微軟正黑體"/>
                <a:ea typeface="微軟正黑體"/>
                <a:cs typeface="Calibri"/>
              </a:rPr>
              <a:t>使用遙控器的直觀操作。
多種分類與排序方式例如標題、日期、評分等。
篩選與關鍵詞快速搜尋。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DE915514-8A5F-9348-BBB2-93233403DF2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07578" y="1825075"/>
            <a:ext cx="2835243" cy="159482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1" name="Shape 524">
            <a:extLst>
              <a:ext uri="{FF2B5EF4-FFF2-40B4-BE49-F238E27FC236}">
                <a16:creationId xmlns:a16="http://schemas.microsoft.com/office/drawing/2014/main" id="{81895EC7-6BCF-4DEE-9E98-13CC2BB5273A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077290" y="2774843"/>
            <a:ext cx="3492515" cy="2282041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1845DA96-5812-404A-AEB4-8516B75820F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75324" y="2896811"/>
            <a:ext cx="2856689" cy="16068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4" name="Google Shape;158;p22">
            <a:extLst>
              <a:ext uri="{FF2B5EF4-FFF2-40B4-BE49-F238E27FC236}">
                <a16:creationId xmlns:a16="http://schemas.microsoft.com/office/drawing/2014/main" id="{D9E4DDFC-E791-1144-8879-F850431CF56B}"/>
              </a:ext>
            </a:extLst>
          </p:cNvPr>
          <p:cNvSpPr txBox="1"/>
          <p:nvPr/>
        </p:nvSpPr>
        <p:spPr>
          <a:xfrm>
            <a:off x="2315681" y="4566342"/>
            <a:ext cx="782326" cy="315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000" b="1"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Arial"/>
              </a:rPr>
              <a:t>TS-451D2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D57F81C-E197-4B5B-A0E6-97D11BC0BA4B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4102" y="3103311"/>
            <a:ext cx="1753022" cy="185911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20665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 descr="一張含有 螢幕擷取畫面, 相片, 監視器, 螢幕 的圖片&#10;&#10;自動產生的描述">
            <a:extLst>
              <a:ext uri="{FF2B5EF4-FFF2-40B4-BE49-F238E27FC236}">
                <a16:creationId xmlns:a16="http://schemas.microsoft.com/office/drawing/2014/main" id="{2996E697-3DDA-4FCE-A29C-D738AEB9D51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29846" y="1136631"/>
            <a:ext cx="6136717" cy="359001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A7558F8D-C213-D14E-92DE-C9EB60695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77843"/>
            <a:ext cx="8043469" cy="493563"/>
          </a:xfrm>
        </p:spPr>
        <p:txBody>
          <a:bodyPr/>
          <a:lstStyle/>
          <a:p>
            <a:r>
              <a:rPr lang="zh-CN" altLang="en-US"/>
              <a:t>一次設定各種多媒體 </a:t>
            </a:r>
            <a:r>
              <a:rPr lang="en" altLang="zh-CN"/>
              <a:t>App </a:t>
            </a:r>
            <a:r>
              <a:rPr lang="zh-CN" altLang="en-US"/>
              <a:t>的內容來源</a:t>
            </a:r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6EB715B-8444-674F-9C07-B1F7B6BE618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46747" y="1355166"/>
            <a:ext cx="4712741" cy="2978876"/>
          </a:xfrm>
          <a:prstGeom prst="roundRect">
            <a:avLst>
              <a:gd name="adj" fmla="val 0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A55879-A185-439F-90D3-42080E611DEE}"/>
              </a:ext>
            </a:extLst>
          </p:cNvPr>
          <p:cNvSpPr txBox="1">
            <a:spLocks/>
          </p:cNvSpPr>
          <p:nvPr/>
        </p:nvSpPr>
        <p:spPr>
          <a:xfrm>
            <a:off x="597628" y="2675772"/>
            <a:ext cx="2050830" cy="651492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>
              <a:lnSpc>
                <a:spcPts val="2200"/>
              </a:lnSpc>
              <a:spcBef>
                <a:spcPts val="750"/>
              </a:spcBef>
              <a:buNone/>
              <a:defRPr/>
            </a:pPr>
            <a:r>
              <a:rPr lang="zh-CN" altLang="en-US" sz="1600" b="1">
                <a:latin typeface="Arial"/>
                <a:ea typeface="微軟正黑體"/>
                <a:cs typeface="Arial"/>
              </a:rPr>
              <a:t>為各個多媒體 </a:t>
            </a:r>
            <a:r>
              <a:rPr lang="en" altLang="zh-CN" sz="1600" b="1">
                <a:latin typeface="Arial"/>
                <a:ea typeface="微軟正黑體"/>
                <a:cs typeface="Arial"/>
              </a:rPr>
              <a:t>App </a:t>
            </a:r>
            <a:r>
              <a:rPr lang="zh-CN" altLang="en-US" sz="1600" b="1">
                <a:latin typeface="Arial"/>
                <a:ea typeface="微軟正黑體"/>
                <a:cs typeface="Arial"/>
              </a:rPr>
              <a:t>指定其內容源數據夾。
</a:t>
            </a:r>
          </a:p>
        </p:txBody>
      </p: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0EF8C6C3-BADA-4CD7-9310-9C86BDF399C8}"/>
              </a:ext>
            </a:extLst>
          </p:cNvPr>
          <p:cNvCxnSpPr>
            <a:cxnSpLocks/>
          </p:cNvCxnSpPr>
          <p:nvPr/>
        </p:nvCxnSpPr>
        <p:spPr>
          <a:xfrm>
            <a:off x="1031448" y="2092907"/>
            <a:ext cx="2361074" cy="0"/>
          </a:xfrm>
          <a:prstGeom prst="line">
            <a:avLst/>
          </a:prstGeom>
          <a:ln w="25400">
            <a:gradFill>
              <a:gsLst>
                <a:gs pos="0">
                  <a:srgbClr val="49BCF5"/>
                </a:gs>
                <a:gs pos="100000">
                  <a:srgbClr val="0C9BE2"/>
                </a:gs>
              </a:gsLst>
              <a:lin ang="5400000" scaled="1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>
            <a:extLst>
              <a:ext uri="{FF2B5EF4-FFF2-40B4-BE49-F238E27FC236}">
                <a16:creationId xmlns:a16="http://schemas.microsoft.com/office/drawing/2014/main" id="{6FFBAF1B-1139-4EB7-A513-661F612A14F4}"/>
              </a:ext>
            </a:extLst>
          </p:cNvPr>
          <p:cNvSpPr/>
          <p:nvPr/>
        </p:nvSpPr>
        <p:spPr>
          <a:xfrm>
            <a:off x="3398872" y="1979146"/>
            <a:ext cx="1135123" cy="237198"/>
          </a:xfrm>
          <a:prstGeom prst="rect">
            <a:avLst/>
          </a:prstGeom>
          <a:noFill/>
          <a:ln w="28575">
            <a:gradFill>
              <a:gsLst>
                <a:gs pos="0">
                  <a:srgbClr val="1FACF3"/>
                </a:gs>
                <a:gs pos="100000">
                  <a:srgbClr val="2874F9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/>
          </a:p>
        </p:txBody>
      </p:sp>
      <p:sp>
        <p:nvSpPr>
          <p:cNvPr id="12" name="矩形: 圓角 11">
            <a:extLst>
              <a:ext uri="{FF2B5EF4-FFF2-40B4-BE49-F238E27FC236}">
                <a16:creationId xmlns:a16="http://schemas.microsoft.com/office/drawing/2014/main" id="{1DC41E98-E088-4B65-BDF3-48F133002AA4}"/>
              </a:ext>
            </a:extLst>
          </p:cNvPr>
          <p:cNvSpPr/>
          <p:nvPr/>
        </p:nvSpPr>
        <p:spPr>
          <a:xfrm>
            <a:off x="325267" y="1635844"/>
            <a:ext cx="2870450" cy="897813"/>
          </a:xfrm>
          <a:prstGeom prst="roundRect">
            <a:avLst>
              <a:gd name="adj" fmla="val 50000"/>
            </a:avLst>
          </a:prstGeom>
          <a:solidFill>
            <a:srgbClr val="88C5D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CC61217-219C-304A-BE66-98462FBFC02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72851" y="1603943"/>
            <a:ext cx="2816225" cy="939800"/>
          </a:xfrm>
        </p:spPr>
        <p:txBody>
          <a:bodyPr anchor="ctr">
            <a:noAutofit/>
          </a:bodyPr>
          <a:lstStyle/>
          <a:p>
            <a:pPr marL="0" indent="0">
              <a:lnSpc>
                <a:spcPts val="2500"/>
              </a:lnSpc>
              <a:buNone/>
            </a:pPr>
            <a:r>
              <a:rPr lang="zh-CN" altLang="en-US" sz="18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開啟 </a:t>
            </a:r>
            <a:r>
              <a:rPr lang="en" altLang="zh-CN" sz="18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Multimedia Console </a:t>
            </a:r>
            <a:r>
              <a:rPr lang="zh-CN" altLang="en-US" sz="18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的「內容管理」</a:t>
            </a:r>
            <a:endParaRPr lang="en-US" altLang="zh-TW" sz="1800" b="1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291053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矩形: 圓角 32">
            <a:extLst>
              <a:ext uri="{FF2B5EF4-FFF2-40B4-BE49-F238E27FC236}">
                <a16:creationId xmlns:a16="http://schemas.microsoft.com/office/drawing/2014/main" id="{67E30B83-FCDD-407D-BDB3-910FFD44AEB0}"/>
              </a:ext>
            </a:extLst>
          </p:cNvPr>
          <p:cNvSpPr/>
          <p:nvPr/>
        </p:nvSpPr>
        <p:spPr>
          <a:xfrm>
            <a:off x="4734405" y="2711051"/>
            <a:ext cx="3651140" cy="493563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4" name="矩形: 圓角 33">
            <a:extLst>
              <a:ext uri="{FF2B5EF4-FFF2-40B4-BE49-F238E27FC236}">
                <a16:creationId xmlns:a16="http://schemas.microsoft.com/office/drawing/2014/main" id="{75573D21-0E91-4812-A78A-FE9BA0AC92A6}"/>
              </a:ext>
            </a:extLst>
          </p:cNvPr>
          <p:cNvSpPr/>
          <p:nvPr/>
        </p:nvSpPr>
        <p:spPr>
          <a:xfrm>
            <a:off x="4734405" y="3362108"/>
            <a:ext cx="3651140" cy="493563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5" name="矩形: 圓角 34">
            <a:extLst>
              <a:ext uri="{FF2B5EF4-FFF2-40B4-BE49-F238E27FC236}">
                <a16:creationId xmlns:a16="http://schemas.microsoft.com/office/drawing/2014/main" id="{5202BE8B-3CB4-46F5-B372-7CB89C47D434}"/>
              </a:ext>
            </a:extLst>
          </p:cNvPr>
          <p:cNvSpPr/>
          <p:nvPr/>
        </p:nvSpPr>
        <p:spPr>
          <a:xfrm>
            <a:off x="4734405" y="4033053"/>
            <a:ext cx="3651140" cy="493563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" name="矩形: 圓角 2">
            <a:extLst>
              <a:ext uri="{FF2B5EF4-FFF2-40B4-BE49-F238E27FC236}">
                <a16:creationId xmlns:a16="http://schemas.microsoft.com/office/drawing/2014/main" id="{5532D82B-F989-49FC-B573-16535009E339}"/>
              </a:ext>
            </a:extLst>
          </p:cNvPr>
          <p:cNvSpPr/>
          <p:nvPr/>
        </p:nvSpPr>
        <p:spPr>
          <a:xfrm>
            <a:off x="4734405" y="2040106"/>
            <a:ext cx="3651140" cy="493563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53" name="群組 52">
            <a:extLst>
              <a:ext uri="{FF2B5EF4-FFF2-40B4-BE49-F238E27FC236}">
                <a16:creationId xmlns:a16="http://schemas.microsoft.com/office/drawing/2014/main" id="{548B8F4B-88C7-4207-B40B-FE53BEE83FE9}"/>
              </a:ext>
            </a:extLst>
          </p:cNvPr>
          <p:cNvGrpSpPr/>
          <p:nvPr/>
        </p:nvGrpSpPr>
        <p:grpSpPr>
          <a:xfrm>
            <a:off x="2485469" y="1620717"/>
            <a:ext cx="3401650" cy="3401650"/>
            <a:chOff x="2500298" y="1500180"/>
            <a:chExt cx="3014164" cy="3014164"/>
          </a:xfrm>
        </p:grpSpPr>
        <p:sp>
          <p:nvSpPr>
            <p:cNvPr id="54" name="橢圓 53">
              <a:extLst>
                <a:ext uri="{FF2B5EF4-FFF2-40B4-BE49-F238E27FC236}">
                  <a16:creationId xmlns:a16="http://schemas.microsoft.com/office/drawing/2014/main" id="{BFED8BAF-503F-4F2B-937F-6B71145845B8}"/>
                </a:ext>
              </a:extLst>
            </p:cNvPr>
            <p:cNvSpPr/>
            <p:nvPr/>
          </p:nvSpPr>
          <p:spPr>
            <a:xfrm>
              <a:off x="2500298" y="1500180"/>
              <a:ext cx="3014164" cy="3014164"/>
            </a:xfrm>
            <a:prstGeom prst="ellipse">
              <a:avLst/>
            </a:prstGeom>
            <a:solidFill>
              <a:schemeClr val="accent5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endParaRPr>
            </a:p>
          </p:txBody>
        </p:sp>
        <p:sp>
          <p:nvSpPr>
            <p:cNvPr id="55" name="橢圓 54">
              <a:extLst>
                <a:ext uri="{FF2B5EF4-FFF2-40B4-BE49-F238E27FC236}">
                  <a16:creationId xmlns:a16="http://schemas.microsoft.com/office/drawing/2014/main" id="{C1ED0D6E-98A9-4F12-8AE7-A1B6F9E717D8}"/>
                </a:ext>
              </a:extLst>
            </p:cNvPr>
            <p:cNvSpPr/>
            <p:nvPr/>
          </p:nvSpPr>
          <p:spPr>
            <a:xfrm>
              <a:off x="2644990" y="1631778"/>
              <a:ext cx="2739246" cy="2739246"/>
            </a:xfrm>
            <a:prstGeom prst="ellipse">
              <a:avLst/>
            </a:prstGeom>
            <a:solidFill>
              <a:srgbClr val="045EA7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endParaRPr>
            </a:p>
          </p:txBody>
        </p:sp>
      </p:grpSp>
      <p:sp>
        <p:nvSpPr>
          <p:cNvPr id="32" name="標題 31"/>
          <p:cNvSpPr>
            <a:spLocks noGrp="1"/>
          </p:cNvSpPr>
          <p:nvPr>
            <p:ph type="title"/>
          </p:nvPr>
        </p:nvSpPr>
        <p:spPr>
          <a:xfrm>
            <a:off x="342076" y="277843"/>
            <a:ext cx="8043469" cy="493563"/>
          </a:xfrm>
        </p:spPr>
        <p:txBody>
          <a:bodyPr/>
          <a:lstStyle/>
          <a:p>
            <a:r>
              <a:rPr lang="en-US" altLang="zh-TW"/>
              <a:t>Plex Media Server </a:t>
            </a:r>
            <a:r>
              <a:rPr lang="zh-TW" altLang="en-US"/>
              <a:t>媒體伺服器</a:t>
            </a:r>
          </a:p>
        </p:txBody>
      </p:sp>
      <p:sp>
        <p:nvSpPr>
          <p:cNvPr id="38" name="向右箭號 37"/>
          <p:cNvSpPr/>
          <p:nvPr/>
        </p:nvSpPr>
        <p:spPr>
          <a:xfrm rot="810592">
            <a:off x="1879569" y="2602459"/>
            <a:ext cx="792088" cy="432048"/>
          </a:xfrm>
          <a:prstGeom prst="rightArrow">
            <a:avLst/>
          </a:prstGeom>
          <a:gradFill flip="none" rotWithShape="1">
            <a:gsLst>
              <a:gs pos="0">
                <a:srgbClr val="B5F9F9">
                  <a:alpha val="0"/>
                </a:srgbClr>
              </a:gs>
              <a:gs pos="56000">
                <a:srgbClr val="B5F9F9"/>
              </a:gs>
            </a:gsLst>
            <a:lin ang="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9" name="向右箭號 38"/>
          <p:cNvSpPr/>
          <p:nvPr/>
        </p:nvSpPr>
        <p:spPr>
          <a:xfrm>
            <a:off x="1840062" y="3339481"/>
            <a:ext cx="792088" cy="432048"/>
          </a:xfrm>
          <a:prstGeom prst="rightArrow">
            <a:avLst/>
          </a:prstGeom>
          <a:gradFill flip="none" rotWithShape="1">
            <a:gsLst>
              <a:gs pos="0">
                <a:srgbClr val="B5F9F9">
                  <a:alpha val="0"/>
                </a:srgbClr>
              </a:gs>
              <a:gs pos="56000">
                <a:srgbClr val="B5F9F9"/>
              </a:gs>
            </a:gsLst>
            <a:lin ang="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0" name="向右箭號 39"/>
          <p:cNvSpPr/>
          <p:nvPr/>
        </p:nvSpPr>
        <p:spPr>
          <a:xfrm rot="20591150">
            <a:off x="1885619" y="3989394"/>
            <a:ext cx="792088" cy="432048"/>
          </a:xfrm>
          <a:prstGeom prst="rightArrow">
            <a:avLst/>
          </a:prstGeom>
          <a:gradFill flip="none" rotWithShape="1">
            <a:gsLst>
              <a:gs pos="0">
                <a:srgbClr val="B5F9F9">
                  <a:alpha val="0"/>
                </a:srgbClr>
              </a:gs>
              <a:gs pos="56000">
                <a:srgbClr val="B5F9F9"/>
              </a:gs>
            </a:gsLst>
            <a:lin ang="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46" name="Shape 346"/>
          <p:cNvSpPr/>
          <p:nvPr/>
        </p:nvSpPr>
        <p:spPr>
          <a:xfrm>
            <a:off x="5963551" y="2041042"/>
            <a:ext cx="2585948" cy="537347"/>
          </a:xfrm>
          <a:prstGeom prst="rect">
            <a:avLst/>
          </a:prstGeom>
          <a:noFill/>
          <a:ln w="19050">
            <a:noFill/>
          </a:ln>
          <a:effectLst/>
        </p:spPr>
        <p:txBody>
          <a:bodyPr wrap="square" lIns="91425" tIns="45700" rIns="91425" bIns="45700" anchor="ctr" anchorCtr="0">
            <a:noAutofit/>
          </a:bodyPr>
          <a:lstStyle/>
          <a:p>
            <a:pPr lvl="0" indent="-127000">
              <a:buClr>
                <a:schemeClr val="lt1"/>
              </a:buClr>
              <a:buSzPts val="2000"/>
            </a:pPr>
            <a:r>
              <a:rPr lang="zh-TW" altLang="en-US" sz="2250" b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多媒體集中管理</a:t>
            </a:r>
            <a:endParaRPr lang="en-US" sz="2250" b="1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49" name="Shape 349"/>
          <p:cNvSpPr/>
          <p:nvPr/>
        </p:nvSpPr>
        <p:spPr>
          <a:xfrm>
            <a:off x="5938907" y="2695413"/>
            <a:ext cx="2585948" cy="537347"/>
          </a:xfrm>
          <a:prstGeom prst="rect">
            <a:avLst/>
          </a:prstGeom>
          <a:noFill/>
          <a:ln w="19050">
            <a:noFill/>
          </a:ln>
          <a:effectLst/>
        </p:spPr>
        <p:txBody>
          <a:bodyPr wrap="square" lIns="91425" tIns="45700" rIns="91425" bIns="45700" anchor="ctr" anchorCtr="0">
            <a:noAutofit/>
          </a:bodyPr>
          <a:lstStyle/>
          <a:p>
            <a:pPr lvl="0" indent="-127000">
              <a:buClr>
                <a:schemeClr val="lt1"/>
              </a:buClr>
              <a:buSzPts val="2000"/>
            </a:pPr>
            <a:r>
              <a:rPr lang="zh-TW" altLang="en-US" sz="2250" b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多媒體資訊</a:t>
            </a:r>
            <a:endParaRPr lang="en-US" sz="2250" b="1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52" name="Shape 352"/>
          <p:cNvSpPr/>
          <p:nvPr/>
        </p:nvSpPr>
        <p:spPr>
          <a:xfrm>
            <a:off x="5938907" y="3337276"/>
            <a:ext cx="2585948" cy="537347"/>
          </a:xfrm>
          <a:prstGeom prst="rect">
            <a:avLst/>
          </a:prstGeom>
          <a:noFill/>
          <a:ln w="19050">
            <a:noFill/>
          </a:ln>
          <a:effectLst/>
        </p:spPr>
        <p:txBody>
          <a:bodyPr wrap="square" lIns="91425" tIns="45700" rIns="91425" bIns="45700" anchor="ctr" anchorCtr="0">
            <a:noAutofit/>
          </a:bodyPr>
          <a:lstStyle/>
          <a:p>
            <a:pPr lvl="0" indent="-127000">
              <a:buClr>
                <a:schemeClr val="lt1"/>
              </a:buClr>
              <a:buSzPts val="2000"/>
            </a:pPr>
            <a:r>
              <a:rPr lang="zh-CN" altLang="en-US" sz="2250" b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支援各類格式</a:t>
            </a:r>
            <a:endParaRPr lang="en-US" sz="2250" b="1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55" name="Shape 355"/>
          <p:cNvSpPr/>
          <p:nvPr/>
        </p:nvSpPr>
        <p:spPr>
          <a:xfrm>
            <a:off x="5938907" y="3993819"/>
            <a:ext cx="2585948" cy="537347"/>
          </a:xfrm>
          <a:prstGeom prst="rect">
            <a:avLst/>
          </a:prstGeom>
          <a:noFill/>
          <a:ln w="19050">
            <a:noFill/>
          </a:ln>
          <a:effectLst/>
        </p:spPr>
        <p:txBody>
          <a:bodyPr wrap="square" lIns="91425" tIns="45700" rIns="91425" bIns="45700" anchor="ctr" anchorCtr="0">
            <a:noAutofit/>
          </a:bodyPr>
          <a:lstStyle/>
          <a:p>
            <a:pPr lvl="0" indent="-127000">
              <a:buClr>
                <a:schemeClr val="lt1"/>
              </a:buClr>
              <a:buSzPts val="2000"/>
            </a:pPr>
            <a:r>
              <a:rPr lang="zh-TW" altLang="en-US" sz="2250" b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共用管理</a:t>
            </a:r>
            <a:endParaRPr lang="en-US" sz="2250" b="1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56" name="Shape 400">
            <a:extLst>
              <a:ext uri="{FF2B5EF4-FFF2-40B4-BE49-F238E27FC236}">
                <a16:creationId xmlns:a16="http://schemas.microsoft.com/office/drawing/2014/main" id="{86EDBB66-1B36-46AF-883E-430F254AD5A2}"/>
              </a:ext>
            </a:extLst>
          </p:cNvPr>
          <p:cNvPicPr preferRelativeResize="0"/>
          <p:nvPr/>
        </p:nvPicPr>
        <p:blipFill>
          <a:blip r:embed="rId3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09146" y="1260947"/>
            <a:ext cx="1878398" cy="96280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7" name="矩形 2">
            <a:extLst>
              <a:ext uri="{FF2B5EF4-FFF2-40B4-BE49-F238E27FC236}">
                <a16:creationId xmlns:a16="http://schemas.microsoft.com/office/drawing/2014/main" id="{6C784764-F3B7-416C-8DE6-31020C479780}"/>
              </a:ext>
            </a:extLst>
          </p:cNvPr>
          <p:cNvSpPr/>
          <p:nvPr/>
        </p:nvSpPr>
        <p:spPr>
          <a:xfrm>
            <a:off x="3795038" y="1306323"/>
            <a:ext cx="362820" cy="986884"/>
          </a:xfrm>
          <a:custGeom>
            <a:avLst/>
            <a:gdLst>
              <a:gd name="connsiteX0" fmla="*/ 0 w 360040"/>
              <a:gd name="connsiteY0" fmla="*/ 0 h 2304256"/>
              <a:gd name="connsiteX1" fmla="*/ 360040 w 360040"/>
              <a:gd name="connsiteY1" fmla="*/ 0 h 2304256"/>
              <a:gd name="connsiteX2" fmla="*/ 360040 w 360040"/>
              <a:gd name="connsiteY2" fmla="*/ 2304256 h 2304256"/>
              <a:gd name="connsiteX3" fmla="*/ 0 w 360040"/>
              <a:gd name="connsiteY3" fmla="*/ 2304256 h 2304256"/>
              <a:gd name="connsiteX4" fmla="*/ 0 w 360040"/>
              <a:gd name="connsiteY4" fmla="*/ 0 h 2304256"/>
              <a:gd name="connsiteX0" fmla="*/ 0 w 367510"/>
              <a:gd name="connsiteY0" fmla="*/ 971176 h 2304256"/>
              <a:gd name="connsiteX1" fmla="*/ 367510 w 367510"/>
              <a:gd name="connsiteY1" fmla="*/ 0 h 2304256"/>
              <a:gd name="connsiteX2" fmla="*/ 367510 w 367510"/>
              <a:gd name="connsiteY2" fmla="*/ 2304256 h 2304256"/>
              <a:gd name="connsiteX3" fmla="*/ 7470 w 367510"/>
              <a:gd name="connsiteY3" fmla="*/ 2304256 h 2304256"/>
              <a:gd name="connsiteX4" fmla="*/ 0 w 367510"/>
              <a:gd name="connsiteY4" fmla="*/ 971176 h 2304256"/>
              <a:gd name="connsiteX0" fmla="*/ 0 w 367510"/>
              <a:gd name="connsiteY0" fmla="*/ 971176 h 2304256"/>
              <a:gd name="connsiteX1" fmla="*/ 367510 w 367510"/>
              <a:gd name="connsiteY1" fmla="*/ 0 h 2304256"/>
              <a:gd name="connsiteX2" fmla="*/ 367510 w 367510"/>
              <a:gd name="connsiteY2" fmla="*/ 2304256 h 2304256"/>
              <a:gd name="connsiteX3" fmla="*/ 0 w 367510"/>
              <a:gd name="connsiteY3" fmla="*/ 1161256 h 2304256"/>
              <a:gd name="connsiteX4" fmla="*/ 0 w 367510"/>
              <a:gd name="connsiteY4" fmla="*/ 971176 h 2304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510" h="2304256">
                <a:moveTo>
                  <a:pt x="0" y="971176"/>
                </a:moveTo>
                <a:lnTo>
                  <a:pt x="367510" y="0"/>
                </a:lnTo>
                <a:lnTo>
                  <a:pt x="367510" y="2304256"/>
                </a:lnTo>
                <a:lnTo>
                  <a:pt x="0" y="1161256"/>
                </a:lnTo>
                <a:lnTo>
                  <a:pt x="0" y="971176"/>
                </a:lnTo>
                <a:close/>
              </a:path>
            </a:pathLst>
          </a:custGeom>
          <a:gradFill>
            <a:gsLst>
              <a:gs pos="0">
                <a:srgbClr val="FF6400"/>
              </a:gs>
              <a:gs pos="100000">
                <a:srgbClr val="FF64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58" name="Shape 401">
            <a:extLst>
              <a:ext uri="{FF2B5EF4-FFF2-40B4-BE49-F238E27FC236}">
                <a16:creationId xmlns:a16="http://schemas.microsoft.com/office/drawing/2014/main" id="{A86BE080-7046-4424-B1BC-B830CCC34A8E}"/>
              </a:ext>
            </a:extLst>
          </p:cNvPr>
          <p:cNvPicPr preferRelativeResize="0"/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27923" y="1185883"/>
            <a:ext cx="1906203" cy="1069773"/>
          </a:xfrm>
          <a:prstGeom prst="rect">
            <a:avLst/>
          </a:prstGeom>
          <a:noFill/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9" name="Shape 328">
            <a:extLst>
              <a:ext uri="{FF2B5EF4-FFF2-40B4-BE49-F238E27FC236}">
                <a16:creationId xmlns:a16="http://schemas.microsoft.com/office/drawing/2014/main" id="{1CC18067-AE90-46B2-B603-3F2D1AC2E85D}"/>
              </a:ext>
            </a:extLst>
          </p:cNvPr>
          <p:cNvPicPr preferRelativeResize="0"/>
          <p:nvPr/>
        </p:nvPicPr>
        <p:blipFill>
          <a:blip r:embed="rId5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9712" y="994324"/>
            <a:ext cx="841528" cy="841528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0" name="Shape 298">
            <a:extLst>
              <a:ext uri="{FF2B5EF4-FFF2-40B4-BE49-F238E27FC236}">
                <a16:creationId xmlns:a16="http://schemas.microsoft.com/office/drawing/2014/main" id="{A5AF8294-7D13-425A-820F-DF8E59628EDE}"/>
              </a:ext>
            </a:extLst>
          </p:cNvPr>
          <p:cNvSpPr/>
          <p:nvPr/>
        </p:nvSpPr>
        <p:spPr>
          <a:xfrm>
            <a:off x="1294545" y="2413573"/>
            <a:ext cx="590818" cy="4938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98823" y="107034"/>
                </a:moveTo>
                <a:lnTo>
                  <a:pt x="98823" y="113520"/>
                </a:lnTo>
                <a:lnTo>
                  <a:pt x="111175" y="113520"/>
                </a:lnTo>
                <a:lnTo>
                  <a:pt x="111175" y="107034"/>
                </a:lnTo>
                <a:close/>
                <a:moveTo>
                  <a:pt x="7941" y="107034"/>
                </a:moveTo>
                <a:lnTo>
                  <a:pt x="7941" y="113520"/>
                </a:lnTo>
                <a:lnTo>
                  <a:pt x="20293" y="113520"/>
                </a:lnTo>
                <a:lnTo>
                  <a:pt x="20293" y="107034"/>
                </a:lnTo>
                <a:close/>
                <a:moveTo>
                  <a:pt x="98823" y="94383"/>
                </a:moveTo>
                <a:lnTo>
                  <a:pt x="98823" y="100870"/>
                </a:lnTo>
                <a:lnTo>
                  <a:pt x="111175" y="100870"/>
                </a:lnTo>
                <a:lnTo>
                  <a:pt x="111175" y="94383"/>
                </a:lnTo>
                <a:close/>
                <a:moveTo>
                  <a:pt x="7941" y="94383"/>
                </a:moveTo>
                <a:lnTo>
                  <a:pt x="7941" y="100870"/>
                </a:lnTo>
                <a:lnTo>
                  <a:pt x="20293" y="100870"/>
                </a:lnTo>
                <a:lnTo>
                  <a:pt x="20293" y="94383"/>
                </a:lnTo>
                <a:close/>
                <a:moveTo>
                  <a:pt x="98823" y="81733"/>
                </a:moveTo>
                <a:lnTo>
                  <a:pt x="98823" y="88219"/>
                </a:lnTo>
                <a:lnTo>
                  <a:pt x="111175" y="88219"/>
                </a:lnTo>
                <a:lnTo>
                  <a:pt x="111175" y="81733"/>
                </a:lnTo>
                <a:close/>
                <a:moveTo>
                  <a:pt x="7941" y="81733"/>
                </a:moveTo>
                <a:lnTo>
                  <a:pt x="7941" y="88219"/>
                </a:lnTo>
                <a:lnTo>
                  <a:pt x="20293" y="88219"/>
                </a:lnTo>
                <a:lnTo>
                  <a:pt x="20293" y="81733"/>
                </a:lnTo>
                <a:close/>
                <a:moveTo>
                  <a:pt x="98823" y="69082"/>
                </a:moveTo>
                <a:lnTo>
                  <a:pt x="98823" y="75569"/>
                </a:lnTo>
                <a:lnTo>
                  <a:pt x="111175" y="75569"/>
                </a:lnTo>
                <a:lnTo>
                  <a:pt x="111175" y="69082"/>
                </a:lnTo>
                <a:close/>
                <a:moveTo>
                  <a:pt x="7941" y="69082"/>
                </a:moveTo>
                <a:lnTo>
                  <a:pt x="7941" y="75569"/>
                </a:lnTo>
                <a:lnTo>
                  <a:pt x="20293" y="75569"/>
                </a:lnTo>
                <a:lnTo>
                  <a:pt x="20293" y="69082"/>
                </a:lnTo>
                <a:close/>
                <a:moveTo>
                  <a:pt x="98823" y="56432"/>
                </a:moveTo>
                <a:lnTo>
                  <a:pt x="98823" y="62919"/>
                </a:lnTo>
                <a:lnTo>
                  <a:pt x="111175" y="62919"/>
                </a:lnTo>
                <a:lnTo>
                  <a:pt x="111175" y="56432"/>
                </a:lnTo>
                <a:close/>
                <a:moveTo>
                  <a:pt x="7941" y="56432"/>
                </a:moveTo>
                <a:lnTo>
                  <a:pt x="7941" y="62919"/>
                </a:lnTo>
                <a:lnTo>
                  <a:pt x="20293" y="62919"/>
                </a:lnTo>
                <a:lnTo>
                  <a:pt x="20293" y="56432"/>
                </a:lnTo>
                <a:close/>
                <a:moveTo>
                  <a:pt x="98823" y="43781"/>
                </a:moveTo>
                <a:lnTo>
                  <a:pt x="98823" y="50268"/>
                </a:lnTo>
                <a:lnTo>
                  <a:pt x="111175" y="50268"/>
                </a:lnTo>
                <a:lnTo>
                  <a:pt x="111175" y="43781"/>
                </a:lnTo>
                <a:close/>
                <a:moveTo>
                  <a:pt x="7941" y="43781"/>
                </a:moveTo>
                <a:lnTo>
                  <a:pt x="7941" y="50268"/>
                </a:lnTo>
                <a:lnTo>
                  <a:pt x="20293" y="50268"/>
                </a:lnTo>
                <a:lnTo>
                  <a:pt x="20293" y="43781"/>
                </a:lnTo>
                <a:close/>
                <a:moveTo>
                  <a:pt x="98823" y="31131"/>
                </a:moveTo>
                <a:lnTo>
                  <a:pt x="98823" y="37618"/>
                </a:lnTo>
                <a:lnTo>
                  <a:pt x="111175" y="37618"/>
                </a:lnTo>
                <a:lnTo>
                  <a:pt x="111175" y="31131"/>
                </a:lnTo>
                <a:close/>
                <a:moveTo>
                  <a:pt x="7941" y="31131"/>
                </a:moveTo>
                <a:lnTo>
                  <a:pt x="7941" y="37618"/>
                </a:lnTo>
                <a:lnTo>
                  <a:pt x="20293" y="37618"/>
                </a:lnTo>
                <a:lnTo>
                  <a:pt x="20293" y="31131"/>
                </a:lnTo>
                <a:close/>
                <a:moveTo>
                  <a:pt x="37203" y="24881"/>
                </a:moveTo>
                <a:lnTo>
                  <a:pt x="37203" y="95118"/>
                </a:lnTo>
                <a:lnTo>
                  <a:pt x="87817" y="60000"/>
                </a:lnTo>
                <a:close/>
                <a:moveTo>
                  <a:pt x="98823" y="18481"/>
                </a:moveTo>
                <a:lnTo>
                  <a:pt x="98823" y="24967"/>
                </a:lnTo>
                <a:lnTo>
                  <a:pt x="111175" y="24967"/>
                </a:lnTo>
                <a:lnTo>
                  <a:pt x="111175" y="18481"/>
                </a:lnTo>
                <a:close/>
                <a:moveTo>
                  <a:pt x="7941" y="18481"/>
                </a:moveTo>
                <a:lnTo>
                  <a:pt x="7941" y="24967"/>
                </a:lnTo>
                <a:lnTo>
                  <a:pt x="20293" y="24967"/>
                </a:lnTo>
                <a:lnTo>
                  <a:pt x="20293" y="18481"/>
                </a:lnTo>
                <a:close/>
                <a:moveTo>
                  <a:pt x="98823" y="5830"/>
                </a:moveTo>
                <a:lnTo>
                  <a:pt x="98823" y="12317"/>
                </a:lnTo>
                <a:lnTo>
                  <a:pt x="111175" y="12317"/>
                </a:lnTo>
                <a:lnTo>
                  <a:pt x="111175" y="5830"/>
                </a:lnTo>
                <a:close/>
                <a:moveTo>
                  <a:pt x="7941" y="5830"/>
                </a:moveTo>
                <a:lnTo>
                  <a:pt x="7941" y="12317"/>
                </a:lnTo>
                <a:lnTo>
                  <a:pt x="20293" y="12317"/>
                </a:lnTo>
                <a:lnTo>
                  <a:pt x="20293" y="5830"/>
                </a:lnTo>
                <a:close/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393836"/>
          </a:solidFill>
          <a:ln>
            <a:noFill/>
          </a:ln>
          <a:effectLst/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  <a:sym typeface="Arial"/>
            </a:endParaRPr>
          </a:p>
        </p:txBody>
      </p:sp>
      <p:sp>
        <p:nvSpPr>
          <p:cNvPr id="61" name="Shape 299">
            <a:extLst>
              <a:ext uri="{FF2B5EF4-FFF2-40B4-BE49-F238E27FC236}">
                <a16:creationId xmlns:a16="http://schemas.microsoft.com/office/drawing/2014/main" id="{6F855ECC-09B8-4BA0-B308-7FE17818F333}"/>
              </a:ext>
            </a:extLst>
          </p:cNvPr>
          <p:cNvSpPr/>
          <p:nvPr/>
        </p:nvSpPr>
        <p:spPr>
          <a:xfrm>
            <a:off x="1213031" y="3279577"/>
            <a:ext cx="640681" cy="421063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70993" y="25616"/>
                </a:moveTo>
                <a:cubicBezTo>
                  <a:pt x="74756" y="25616"/>
                  <a:pt x="77806" y="30257"/>
                  <a:pt x="77806" y="35981"/>
                </a:cubicBezTo>
                <a:cubicBezTo>
                  <a:pt x="77806" y="41706"/>
                  <a:pt x="74756" y="46347"/>
                  <a:pt x="70993" y="46347"/>
                </a:cubicBezTo>
                <a:cubicBezTo>
                  <a:pt x="67231" y="46347"/>
                  <a:pt x="64181" y="41706"/>
                  <a:pt x="64181" y="35981"/>
                </a:cubicBezTo>
                <a:cubicBezTo>
                  <a:pt x="64181" y="30257"/>
                  <a:pt x="67231" y="25616"/>
                  <a:pt x="70993" y="25616"/>
                </a:cubicBezTo>
                <a:close/>
                <a:moveTo>
                  <a:pt x="44353" y="15369"/>
                </a:moveTo>
                <a:lnTo>
                  <a:pt x="68961" y="82195"/>
                </a:lnTo>
                <a:lnTo>
                  <a:pt x="83818" y="47833"/>
                </a:lnTo>
                <a:lnTo>
                  <a:pt x="108131" y="104068"/>
                </a:lnTo>
                <a:lnTo>
                  <a:pt x="77016" y="104068"/>
                </a:lnTo>
                <a:lnTo>
                  <a:pt x="59504" y="104068"/>
                </a:lnTo>
                <a:lnTo>
                  <a:pt x="11689" y="104068"/>
                </a:lnTo>
                <a:close/>
                <a:moveTo>
                  <a:pt x="6666" y="9280"/>
                </a:moveTo>
                <a:lnTo>
                  <a:pt x="6666" y="110719"/>
                </a:lnTo>
                <a:lnTo>
                  <a:pt x="113333" y="110719"/>
                </a:lnTo>
                <a:lnTo>
                  <a:pt x="113333" y="9280"/>
                </a:lnTo>
                <a:close/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393836"/>
          </a:solidFill>
          <a:ln>
            <a:noFill/>
          </a:ln>
          <a:effectLst/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  <a:sym typeface="Arial"/>
            </a:endParaRPr>
          </a:p>
        </p:txBody>
      </p:sp>
      <p:sp>
        <p:nvSpPr>
          <p:cNvPr id="62" name="Shape 417">
            <a:extLst>
              <a:ext uri="{FF2B5EF4-FFF2-40B4-BE49-F238E27FC236}">
                <a16:creationId xmlns:a16="http://schemas.microsoft.com/office/drawing/2014/main" id="{3C67210D-BC82-484F-AD1C-C54E095AEC01}"/>
              </a:ext>
            </a:extLst>
          </p:cNvPr>
          <p:cNvSpPr/>
          <p:nvPr/>
        </p:nvSpPr>
        <p:spPr>
          <a:xfrm rot="-900000">
            <a:off x="1280687" y="4145475"/>
            <a:ext cx="623557" cy="468946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120000" y="426"/>
                </a:moveTo>
                <a:lnTo>
                  <a:pt x="119341" y="3367"/>
                </a:lnTo>
                <a:lnTo>
                  <a:pt x="119546" y="3431"/>
                </a:lnTo>
                <a:lnTo>
                  <a:pt x="96423" y="104174"/>
                </a:lnTo>
                <a:lnTo>
                  <a:pt x="96051" y="104058"/>
                </a:lnTo>
                <a:cubicBezTo>
                  <a:pt x="95616" y="112947"/>
                  <a:pt x="88002" y="120000"/>
                  <a:pt x="78684" y="120000"/>
                </a:cubicBezTo>
                <a:cubicBezTo>
                  <a:pt x="69039" y="120000"/>
                  <a:pt x="61219" y="112443"/>
                  <a:pt x="61219" y="103121"/>
                </a:cubicBezTo>
                <a:cubicBezTo>
                  <a:pt x="61219" y="93799"/>
                  <a:pt x="69039" y="86242"/>
                  <a:pt x="78684" y="86242"/>
                </a:cubicBezTo>
                <a:cubicBezTo>
                  <a:pt x="83798" y="86242"/>
                  <a:pt x="88398" y="88366"/>
                  <a:pt x="91556" y="91798"/>
                </a:cubicBezTo>
                <a:lnTo>
                  <a:pt x="106992" y="24547"/>
                </a:lnTo>
                <a:lnTo>
                  <a:pt x="53077" y="24547"/>
                </a:lnTo>
                <a:lnTo>
                  <a:pt x="35073" y="102992"/>
                </a:lnTo>
                <a:lnTo>
                  <a:pt x="34816" y="102912"/>
                </a:lnTo>
                <a:cubicBezTo>
                  <a:pt x="34312" y="111733"/>
                  <a:pt x="26731" y="118708"/>
                  <a:pt x="17464" y="118708"/>
                </a:cubicBezTo>
                <a:cubicBezTo>
                  <a:pt x="7819" y="118708"/>
                  <a:pt x="0" y="111151"/>
                  <a:pt x="0" y="101829"/>
                </a:cubicBezTo>
                <a:cubicBezTo>
                  <a:pt x="0" y="92507"/>
                  <a:pt x="7819" y="84950"/>
                  <a:pt x="17464" y="84950"/>
                </a:cubicBezTo>
                <a:cubicBezTo>
                  <a:pt x="22532" y="84950"/>
                  <a:pt x="27095" y="87036"/>
                  <a:pt x="30253" y="90409"/>
                </a:cubicBezTo>
                <a:lnTo>
                  <a:pt x="51004" y="0"/>
                </a:lnTo>
                <a:lnTo>
                  <a:pt x="52367" y="426"/>
                </a:lnTo>
                <a:close/>
              </a:path>
            </a:pathLst>
          </a:custGeom>
          <a:solidFill>
            <a:srgbClr val="393836"/>
          </a:solidFill>
          <a:ln>
            <a:noFill/>
          </a:ln>
          <a:effectLst/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  <a:sym typeface="Arial"/>
            </a:endParaRPr>
          </a:p>
        </p:txBody>
      </p:sp>
      <p:sp>
        <p:nvSpPr>
          <p:cNvPr id="52" name="向右箭號 51"/>
          <p:cNvSpPr/>
          <p:nvPr/>
        </p:nvSpPr>
        <p:spPr>
          <a:xfrm rot="1704805">
            <a:off x="2031969" y="1935709"/>
            <a:ext cx="792088" cy="432048"/>
          </a:xfrm>
          <a:prstGeom prst="rightArrow">
            <a:avLst/>
          </a:prstGeom>
          <a:gradFill flip="none" rotWithShape="1">
            <a:gsLst>
              <a:gs pos="0">
                <a:srgbClr val="B5F9F9">
                  <a:alpha val="0"/>
                </a:srgbClr>
              </a:gs>
              <a:gs pos="56000">
                <a:srgbClr val="B5F9F9"/>
              </a:gs>
            </a:gsLst>
            <a:lin ang="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grpSp>
        <p:nvGrpSpPr>
          <p:cNvPr id="63" name="群組 62">
            <a:extLst>
              <a:ext uri="{FF2B5EF4-FFF2-40B4-BE49-F238E27FC236}">
                <a16:creationId xmlns:a16="http://schemas.microsoft.com/office/drawing/2014/main" id="{450B9C02-BF40-4CB4-89AB-957D4CAEF51D}"/>
              </a:ext>
            </a:extLst>
          </p:cNvPr>
          <p:cNvGrpSpPr/>
          <p:nvPr/>
        </p:nvGrpSpPr>
        <p:grpSpPr>
          <a:xfrm>
            <a:off x="797111" y="1187896"/>
            <a:ext cx="1542009" cy="828890"/>
            <a:chOff x="6544554" y="7152998"/>
            <a:chExt cx="2689388" cy="1361416"/>
          </a:xfrm>
        </p:grpSpPr>
        <p:pic>
          <p:nvPicPr>
            <p:cNvPr id="64" name="圖形 63">
              <a:extLst>
                <a:ext uri="{FF2B5EF4-FFF2-40B4-BE49-F238E27FC236}">
                  <a16:creationId xmlns:a16="http://schemas.microsoft.com/office/drawing/2014/main" id="{6C141A3F-FF28-40A2-ABE9-8C779460392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544554" y="7152998"/>
              <a:ext cx="2665293" cy="1361001"/>
            </a:xfrm>
            <a:prstGeom prst="rect">
              <a:avLst/>
            </a:prstGeom>
          </p:spPr>
        </p:pic>
        <p:sp>
          <p:nvSpPr>
            <p:cNvPr id="65" name="圖形 52">
              <a:extLst>
                <a:ext uri="{FF2B5EF4-FFF2-40B4-BE49-F238E27FC236}">
                  <a16:creationId xmlns:a16="http://schemas.microsoft.com/office/drawing/2014/main" id="{A9236CE1-F790-448E-8796-F183C6EC08C3}"/>
                </a:ext>
              </a:extLst>
            </p:cNvPr>
            <p:cNvSpPr/>
            <p:nvPr/>
          </p:nvSpPr>
          <p:spPr>
            <a:xfrm>
              <a:off x="6577836" y="7155662"/>
              <a:ext cx="2656106" cy="1358752"/>
            </a:xfrm>
            <a:custGeom>
              <a:avLst/>
              <a:gdLst>
                <a:gd name="connsiteX0" fmla="*/ 2013139 w 2286000"/>
                <a:gd name="connsiteY0" fmla="*/ 731890 h 1387754"/>
                <a:gd name="connsiteX1" fmla="*/ 1982497 w 2286000"/>
                <a:gd name="connsiteY1" fmla="*/ 734303 h 1387754"/>
                <a:gd name="connsiteX2" fmla="*/ 1625006 w 2286000"/>
                <a:gd name="connsiteY2" fmla="*/ 378917 h 1387754"/>
                <a:gd name="connsiteX3" fmla="*/ 1477632 w 2286000"/>
                <a:gd name="connsiteY3" fmla="*/ 417533 h 1387754"/>
                <a:gd name="connsiteX4" fmla="*/ 1010704 w 2286000"/>
                <a:gd name="connsiteY4" fmla="*/ 0 h 1387754"/>
                <a:gd name="connsiteX5" fmla="*/ 537453 w 2286000"/>
                <a:gd name="connsiteY5" fmla="*/ 443478 h 1387754"/>
                <a:gd name="connsiteX6" fmla="*/ 407103 w 2286000"/>
                <a:gd name="connsiteY6" fmla="*/ 416326 h 1387754"/>
                <a:gd name="connsiteX7" fmla="*/ 0 w 2286000"/>
                <a:gd name="connsiteY7" fmla="*/ 921349 h 1387754"/>
                <a:gd name="connsiteX8" fmla="*/ 356032 w 2286000"/>
                <a:gd name="connsiteY8" fmla="*/ 1422147 h 1387754"/>
                <a:gd name="connsiteX9" fmla="*/ 399320 w 2286000"/>
                <a:gd name="connsiteY9" fmla="*/ 1426371 h 1387754"/>
                <a:gd name="connsiteX10" fmla="*/ 407103 w 2286000"/>
                <a:gd name="connsiteY10" fmla="*/ 1426371 h 1387754"/>
                <a:gd name="connsiteX11" fmla="*/ 407589 w 2286000"/>
                <a:gd name="connsiteY11" fmla="*/ 1426371 h 1387754"/>
                <a:gd name="connsiteX12" fmla="*/ 408075 w 2286000"/>
                <a:gd name="connsiteY12" fmla="*/ 1426371 h 1387754"/>
                <a:gd name="connsiteX13" fmla="*/ 2002925 w 2286000"/>
                <a:gd name="connsiteY13" fmla="*/ 1426371 h 1387754"/>
                <a:gd name="connsiteX14" fmla="*/ 2007303 w 2286000"/>
                <a:gd name="connsiteY14" fmla="*/ 1426371 h 1387754"/>
                <a:gd name="connsiteX15" fmla="*/ 2013626 w 2286000"/>
                <a:gd name="connsiteY15" fmla="*/ 1426371 h 1387754"/>
                <a:gd name="connsiteX16" fmla="*/ 2296701 w 2286000"/>
                <a:gd name="connsiteY16" fmla="*/ 1079432 h 1387754"/>
                <a:gd name="connsiteX17" fmla="*/ 2013139 w 2286000"/>
                <a:gd name="connsiteY17" fmla="*/ 731890 h 1387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86000" h="1387754">
                  <a:moveTo>
                    <a:pt x="2013139" y="731890"/>
                  </a:moveTo>
                  <a:cubicBezTo>
                    <a:pt x="2002439" y="731890"/>
                    <a:pt x="1992225" y="732493"/>
                    <a:pt x="1982497" y="734303"/>
                  </a:cubicBezTo>
                  <a:cubicBezTo>
                    <a:pt x="1946018" y="530967"/>
                    <a:pt x="1799617" y="378917"/>
                    <a:pt x="1625006" y="378917"/>
                  </a:cubicBezTo>
                  <a:cubicBezTo>
                    <a:pt x="1572476" y="378917"/>
                    <a:pt x="1522865" y="392795"/>
                    <a:pt x="1477632" y="417533"/>
                  </a:cubicBezTo>
                  <a:cubicBezTo>
                    <a:pt x="1412456" y="174978"/>
                    <a:pt x="1228117" y="0"/>
                    <a:pt x="1010704" y="0"/>
                  </a:cubicBezTo>
                  <a:cubicBezTo>
                    <a:pt x="785509" y="0"/>
                    <a:pt x="596306" y="187649"/>
                    <a:pt x="537453" y="443478"/>
                  </a:cubicBezTo>
                  <a:cubicBezTo>
                    <a:pt x="496597" y="425980"/>
                    <a:pt x="452823" y="416326"/>
                    <a:pt x="407103" y="416326"/>
                  </a:cubicBezTo>
                  <a:cubicBezTo>
                    <a:pt x="182394" y="416326"/>
                    <a:pt x="0" y="642591"/>
                    <a:pt x="0" y="921349"/>
                  </a:cubicBezTo>
                  <a:cubicBezTo>
                    <a:pt x="0" y="1178988"/>
                    <a:pt x="155156" y="1390772"/>
                    <a:pt x="356032" y="1422147"/>
                  </a:cubicBezTo>
                  <a:cubicBezTo>
                    <a:pt x="370137" y="1424561"/>
                    <a:pt x="384243" y="1426371"/>
                    <a:pt x="399320" y="1426371"/>
                  </a:cubicBezTo>
                  <a:lnTo>
                    <a:pt x="407103" y="1426371"/>
                  </a:lnTo>
                  <a:lnTo>
                    <a:pt x="407589" y="1426371"/>
                  </a:lnTo>
                  <a:lnTo>
                    <a:pt x="408075" y="1426371"/>
                  </a:lnTo>
                  <a:lnTo>
                    <a:pt x="2002925" y="1426371"/>
                  </a:lnTo>
                  <a:cubicBezTo>
                    <a:pt x="2004384" y="1426371"/>
                    <a:pt x="2005844" y="1426371"/>
                    <a:pt x="2007303" y="1426371"/>
                  </a:cubicBezTo>
                  <a:cubicBezTo>
                    <a:pt x="2009248" y="1426371"/>
                    <a:pt x="2011680" y="1426371"/>
                    <a:pt x="2013626" y="1426371"/>
                  </a:cubicBezTo>
                  <a:cubicBezTo>
                    <a:pt x="2170241" y="1426371"/>
                    <a:pt x="2296701" y="1270701"/>
                    <a:pt x="2296701" y="1079432"/>
                  </a:cubicBezTo>
                  <a:cubicBezTo>
                    <a:pt x="2296214" y="887560"/>
                    <a:pt x="2169755" y="731890"/>
                    <a:pt x="2013139" y="731890"/>
                  </a:cubicBezTo>
                  <a:close/>
                </a:path>
              </a:pathLst>
            </a:custGeom>
            <a:gradFill>
              <a:gsLst>
                <a:gs pos="71000">
                  <a:srgbClr val="0081E2">
                    <a:alpha val="29000"/>
                  </a:srgbClr>
                </a:gs>
                <a:gs pos="0">
                  <a:srgbClr val="002060">
                    <a:alpha val="0"/>
                  </a:srgbClr>
                </a:gs>
                <a:gs pos="99000">
                  <a:srgbClr val="00B0F0">
                    <a:alpha val="42000"/>
                  </a:srgbClr>
                </a:gs>
              </a:gsLst>
              <a:lin ang="5400000" scaled="1"/>
            </a:gradFill>
            <a:ln w="31750" cap="flat" cmpd="sng" algn="ctr">
              <a:gradFill>
                <a:gsLst>
                  <a:gs pos="0">
                    <a:schemeClr val="bg1">
                      <a:lumMod val="95000"/>
                      <a:alpha val="0"/>
                    </a:schemeClr>
                  </a:gs>
                  <a:gs pos="74000">
                    <a:schemeClr val="bg1">
                      <a:lumMod val="95000"/>
                    </a:schemeClr>
                  </a:gs>
                  <a:gs pos="83000">
                    <a:schemeClr val="bg1">
                      <a:lumMod val="95000"/>
                    </a:schemeClr>
                  </a:gs>
                  <a:gs pos="100000">
                    <a:schemeClr val="bg1">
                      <a:lumMod val="95000"/>
                      <a:alpha val="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68580" tIns="34290" rIns="68580" bIns="34290" numCol="1" spcCol="1270" rtlCol="0" anchor="ctr" anchorCtr="0">
              <a:noAutofit/>
            </a:bodyPr>
            <a:lstStyle/>
            <a:p>
              <a:pPr algn="ctr">
                <a:lnSpc>
                  <a:spcPct val="90000"/>
                </a:lnSpc>
              </a:pPr>
              <a:endParaRPr lang="zh-TW" altLang="en-US" sz="1200" b="1"/>
            </a:p>
          </p:txBody>
        </p:sp>
      </p:grpSp>
      <p:sp>
        <p:nvSpPr>
          <p:cNvPr id="66" name="矩形 65">
            <a:extLst>
              <a:ext uri="{FF2B5EF4-FFF2-40B4-BE49-F238E27FC236}">
                <a16:creationId xmlns:a16="http://schemas.microsoft.com/office/drawing/2014/main" id="{EAD3FE33-D5F6-47BD-8131-87A970FD809F}"/>
              </a:ext>
            </a:extLst>
          </p:cNvPr>
          <p:cNvSpPr/>
          <p:nvPr/>
        </p:nvSpPr>
        <p:spPr>
          <a:xfrm>
            <a:off x="1027760" y="1532892"/>
            <a:ext cx="11471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b="1"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</a:p>
        </p:txBody>
      </p:sp>
      <p:pic>
        <p:nvPicPr>
          <p:cNvPr id="71" name="圖片 70">
            <a:extLst>
              <a:ext uri="{FF2B5EF4-FFF2-40B4-BE49-F238E27FC236}">
                <a16:creationId xmlns:a16="http://schemas.microsoft.com/office/drawing/2014/main" id="{5F4EC879-45F2-4918-8BB7-EE381462E0A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2863696" y="4734256"/>
            <a:ext cx="2426982" cy="250693"/>
          </a:xfrm>
          <a:prstGeom prst="rect">
            <a:avLst/>
          </a:prstGeom>
        </p:spPr>
      </p:pic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72DB777B-C4E6-49D1-B00C-6020DCF170A4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61575" y="1981784"/>
            <a:ext cx="2825596" cy="299660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39968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矩形: 圓角 41">
            <a:extLst>
              <a:ext uri="{FF2B5EF4-FFF2-40B4-BE49-F238E27FC236}">
                <a16:creationId xmlns:a16="http://schemas.microsoft.com/office/drawing/2014/main" id="{C599D5B5-53C9-4DEB-A939-CBB4A414DA8B}"/>
              </a:ext>
            </a:extLst>
          </p:cNvPr>
          <p:cNvSpPr/>
          <p:nvPr/>
        </p:nvSpPr>
        <p:spPr>
          <a:xfrm>
            <a:off x="1619250" y="3730644"/>
            <a:ext cx="2873494" cy="619106"/>
          </a:xfrm>
          <a:prstGeom prst="roundRect">
            <a:avLst>
              <a:gd name="adj" fmla="val 50000"/>
            </a:avLst>
          </a:prstGeom>
          <a:solidFill>
            <a:srgbClr val="88C5DA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5" name="矩形: 圓角 34">
            <a:extLst>
              <a:ext uri="{FF2B5EF4-FFF2-40B4-BE49-F238E27FC236}">
                <a16:creationId xmlns:a16="http://schemas.microsoft.com/office/drawing/2014/main" id="{DCACBD7E-975A-4B7F-8D63-2DD2BF3069B7}"/>
              </a:ext>
            </a:extLst>
          </p:cNvPr>
          <p:cNvSpPr/>
          <p:nvPr/>
        </p:nvSpPr>
        <p:spPr>
          <a:xfrm>
            <a:off x="781877" y="2856028"/>
            <a:ext cx="3710867" cy="657260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9" name="矩形: 圓角 28">
            <a:extLst>
              <a:ext uri="{FF2B5EF4-FFF2-40B4-BE49-F238E27FC236}">
                <a16:creationId xmlns:a16="http://schemas.microsoft.com/office/drawing/2014/main" id="{3286EACE-FEB2-4D0B-B872-7B0DDC0237A1}"/>
              </a:ext>
            </a:extLst>
          </p:cNvPr>
          <p:cNvSpPr/>
          <p:nvPr/>
        </p:nvSpPr>
        <p:spPr>
          <a:xfrm>
            <a:off x="669853" y="2078701"/>
            <a:ext cx="3841796" cy="493563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1" name="標題 30"/>
          <p:cNvSpPr>
            <a:spLocks noGrp="1"/>
          </p:cNvSpPr>
          <p:nvPr>
            <p:ph type="title"/>
          </p:nvPr>
        </p:nvSpPr>
        <p:spPr>
          <a:xfrm>
            <a:off x="342076" y="270957"/>
            <a:ext cx="8043469" cy="493563"/>
          </a:xfrm>
        </p:spPr>
        <p:txBody>
          <a:bodyPr/>
          <a:lstStyle/>
          <a:p>
            <a:r>
              <a:rPr lang="zh-CN" altLang="en-US"/>
              <a:t>全方位 </a:t>
            </a:r>
            <a:r>
              <a:rPr lang="en-US" altLang="zh-CN"/>
              <a:t>4</a:t>
            </a:r>
            <a:r>
              <a:rPr lang="en" altLang="zh-CN"/>
              <a:t>K </a:t>
            </a:r>
            <a:r>
              <a:rPr lang="zh-CN" altLang="en-US"/>
              <a:t>影音專家</a:t>
            </a:r>
            <a:r>
              <a:rPr lang="en-US" altLang="zh-CN"/>
              <a:t>,</a:t>
            </a:r>
            <a:r>
              <a:rPr lang="zh-CN" altLang="en-US"/>
              <a:t>本地播放與串流樣樣行</a:t>
            </a:r>
            <a:endParaRPr lang="en-US"/>
          </a:p>
        </p:txBody>
      </p:sp>
      <p:pic>
        <p:nvPicPr>
          <p:cNvPr id="26" name="圖片 25" descr="H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7095" y="2163116"/>
            <a:ext cx="866144" cy="879238"/>
          </a:xfrm>
          <a:prstGeom prst="rect">
            <a:avLst/>
          </a:prstGeom>
        </p:spPr>
      </p:pic>
      <p:pic>
        <p:nvPicPr>
          <p:cNvPr id="34" name="圖片 33" descr="Cinema28_512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280" y="2838106"/>
            <a:ext cx="686366" cy="6863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398EFDD-F6B1-5145-9D5B-BD6FF00E52C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6177" y="1980625"/>
            <a:ext cx="704573" cy="7045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F644836-3424-8940-BE3F-3E0B6DDA96B2}"/>
              </a:ext>
            </a:extLst>
          </p:cNvPr>
          <p:cNvSpPr txBox="1"/>
          <p:nvPr/>
        </p:nvSpPr>
        <p:spPr>
          <a:xfrm>
            <a:off x="1293484" y="2136898"/>
            <a:ext cx="2916810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最高 </a:t>
            </a:r>
            <a:r>
              <a:rPr lang="en-US" altLang="zh-CN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2 </a:t>
            </a:r>
            <a:r>
              <a:rPr lang="zh-CN" altLang="en-US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路 </a:t>
            </a:r>
            <a:r>
              <a:rPr lang="en-US" altLang="zh-CN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4</a:t>
            </a:r>
            <a:r>
              <a:rPr lang="en" altLang="zh-CN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K </a:t>
            </a:r>
            <a:r>
              <a:rPr lang="zh-CN" altLang="en-US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影片即時轉檔</a:t>
            </a:r>
            <a:endParaRPr lang="en-US" altLang="en-US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D497F24-3268-9B45-BC34-7411393F3B6B}"/>
              </a:ext>
            </a:extLst>
          </p:cNvPr>
          <p:cNvSpPr txBox="1"/>
          <p:nvPr/>
        </p:nvSpPr>
        <p:spPr>
          <a:xfrm>
            <a:off x="1267177" y="2854683"/>
            <a:ext cx="3020061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使用 </a:t>
            </a:r>
            <a:r>
              <a:rPr lang="en" altLang="zh-CN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Cinema28 </a:t>
            </a:r>
            <a:r>
              <a:rPr lang="zh-CN" altLang="en-US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串流多媒體至各房間的影音播放裝置</a:t>
            </a:r>
            <a:endParaRPr lang="en-US" altLang="en-US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7" name="矩形: 圓角 26">
            <a:extLst>
              <a:ext uri="{FF2B5EF4-FFF2-40B4-BE49-F238E27FC236}">
                <a16:creationId xmlns:a16="http://schemas.microsoft.com/office/drawing/2014/main" id="{AD2B32EC-D25E-43B7-AECD-E7F2235F5AD3}"/>
              </a:ext>
            </a:extLst>
          </p:cNvPr>
          <p:cNvSpPr/>
          <p:nvPr/>
        </p:nvSpPr>
        <p:spPr>
          <a:xfrm>
            <a:off x="660401" y="1270641"/>
            <a:ext cx="3841796" cy="493563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AD5473D-B7CD-FF4E-984C-8D3633D04E85}"/>
              </a:ext>
            </a:extLst>
          </p:cNvPr>
          <p:cNvSpPr txBox="1"/>
          <p:nvPr/>
        </p:nvSpPr>
        <p:spPr>
          <a:xfrm>
            <a:off x="1301838" y="1324946"/>
            <a:ext cx="2856872" cy="369332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4K HDMI v2.0 60Hz </a:t>
            </a:r>
            <a:r>
              <a:rPr lang="zh-TW" altLang="en-US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輸出</a:t>
            </a:r>
            <a:endParaRPr lang="en-US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5" name="圓角矩形 24"/>
          <p:cNvSpPr/>
          <p:nvPr/>
        </p:nvSpPr>
        <p:spPr>
          <a:xfrm>
            <a:off x="426178" y="1183675"/>
            <a:ext cx="648072" cy="64807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54000">
                <a:schemeClr val="bg1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B48617B5-EAC7-4C0B-89BE-F6FA458529D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8563" y="1321258"/>
            <a:ext cx="515536" cy="372905"/>
          </a:xfrm>
          <a:prstGeom prst="rect">
            <a:avLst/>
          </a:prstGeom>
        </p:spPr>
      </p:pic>
      <p:pic>
        <p:nvPicPr>
          <p:cNvPr id="5" name="圖片 4" descr="一張含有 電子用品, 電腦, 鍵盤, 室內 的圖片&#10;&#10;自動產生的描述">
            <a:extLst>
              <a:ext uri="{FF2B5EF4-FFF2-40B4-BE49-F238E27FC236}">
                <a16:creationId xmlns:a16="http://schemas.microsoft.com/office/drawing/2014/main" id="{C3CDE44A-2C39-461B-B4DD-17014A8956C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55997" y="3860888"/>
            <a:ext cx="1201746" cy="103217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BF0CC3EE-3A12-D140-80C3-DC70163FB86A}"/>
              </a:ext>
            </a:extLst>
          </p:cNvPr>
          <p:cNvSpPr txBox="1"/>
          <p:nvPr/>
        </p:nvSpPr>
        <p:spPr>
          <a:xfrm>
            <a:off x="1846193" y="3711594"/>
            <a:ext cx="2499724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b="1">
                <a:latin typeface="Arial" pitchFamily="34" charset="0"/>
                <a:ea typeface="Microsoft JhengHei" panose="020B0604030504040204" pitchFamily="34" charset="-120"/>
                <a:cs typeface="Arial" pitchFamily="34" charset="0"/>
              </a:rPr>
              <a:t>搭配 </a:t>
            </a:r>
            <a:r>
              <a:rPr lang="en" altLang="zh-CN" b="1">
                <a:latin typeface="Arial" pitchFamily="34" charset="0"/>
                <a:ea typeface="Microsoft JhengHei" panose="020B0604030504040204" pitchFamily="34" charset="-120"/>
                <a:cs typeface="Arial" pitchFamily="34" charset="0"/>
              </a:rPr>
              <a:t>USB </a:t>
            </a:r>
            <a:r>
              <a:rPr lang="zh-CN" altLang="en-US" b="1">
                <a:latin typeface="Arial" pitchFamily="34" charset="0"/>
                <a:ea typeface="Microsoft JhengHei" panose="020B0604030504040204" pitchFamily="34" charset="-120"/>
                <a:cs typeface="Arial" pitchFamily="34" charset="0"/>
              </a:rPr>
              <a:t>無線鍵盤與滑鼠操控</a:t>
            </a:r>
            <a:endParaRPr lang="en-US" altLang="en-US" b="1">
              <a:latin typeface="Arial" pitchFamily="34" charset="0"/>
              <a:ea typeface="Microsoft JhengHei" panose="020B0604030504040204" pitchFamily="34" charset="-120"/>
              <a:cs typeface="Arial" pitchFamily="34" charset="0"/>
            </a:endParaRPr>
          </a:p>
        </p:txBody>
      </p:sp>
      <p:grpSp>
        <p:nvGrpSpPr>
          <p:cNvPr id="8" name="群組 7">
            <a:extLst>
              <a:ext uri="{FF2B5EF4-FFF2-40B4-BE49-F238E27FC236}">
                <a16:creationId xmlns:a16="http://schemas.microsoft.com/office/drawing/2014/main" id="{9AB952BE-35C5-4293-AE6F-5EBD76525B60}"/>
              </a:ext>
            </a:extLst>
          </p:cNvPr>
          <p:cNvGrpSpPr/>
          <p:nvPr/>
        </p:nvGrpSpPr>
        <p:grpSpPr>
          <a:xfrm>
            <a:off x="4819205" y="3014760"/>
            <a:ext cx="1833352" cy="1948566"/>
            <a:chOff x="2661574" y="1981784"/>
            <a:chExt cx="2825596" cy="3003165"/>
          </a:xfrm>
        </p:grpSpPr>
        <p:pic>
          <p:nvPicPr>
            <p:cNvPr id="2" name="圖片 1">
              <a:extLst>
                <a:ext uri="{FF2B5EF4-FFF2-40B4-BE49-F238E27FC236}">
                  <a16:creationId xmlns:a16="http://schemas.microsoft.com/office/drawing/2014/main" id="{2F615750-E7ED-43C2-B538-A13C49D0907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flipV="1">
              <a:off x="2863696" y="4734256"/>
              <a:ext cx="2426982" cy="250693"/>
            </a:xfrm>
            <a:prstGeom prst="rect">
              <a:avLst/>
            </a:prstGeom>
          </p:spPr>
        </p:pic>
        <p:pic>
          <p:nvPicPr>
            <p:cNvPr id="6" name="Content Placeholder 4">
              <a:extLst>
                <a:ext uri="{FF2B5EF4-FFF2-40B4-BE49-F238E27FC236}">
                  <a16:creationId xmlns:a16="http://schemas.microsoft.com/office/drawing/2014/main" id="{49DBD2C6-1AED-40D3-A8AF-5E1B8BCA0C2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661575" y="1981784"/>
              <a:ext cx="2825596" cy="2996605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13226705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31" y="0"/>
            <a:ext cx="9127097" cy="5143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77842"/>
            <a:ext cx="8043469" cy="493563"/>
          </a:xfrm>
        </p:spPr>
        <p:txBody>
          <a:bodyPr/>
          <a:lstStyle/>
          <a:p>
            <a:pPr algn="ctr"/>
            <a:r>
              <a:rPr lang="en-US" altLang="zh-CN">
                <a:sym typeface="Microsoft JhengHei"/>
              </a:rPr>
              <a:t>4K </a:t>
            </a:r>
            <a:r>
              <a:rPr lang="zh-TW" altLang="en-US">
                <a:sym typeface="Microsoft JhengHei"/>
              </a:rPr>
              <a:t>影片即時轉檔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82358A-863A-024B-B5B4-0E7C033A904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60992" y="1411149"/>
            <a:ext cx="4746404" cy="3186609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4D225E5-2EB0-4601-8C6D-4E15E69DF878}"/>
              </a:ext>
            </a:extLst>
          </p:cNvPr>
          <p:cNvSpPr/>
          <p:nvPr/>
        </p:nvSpPr>
        <p:spPr>
          <a:xfrm>
            <a:off x="5142967" y="3354946"/>
            <a:ext cx="1347986" cy="998113"/>
          </a:xfrm>
          <a:prstGeom prst="rect">
            <a:avLst/>
          </a:prstGeom>
          <a:solidFill>
            <a:srgbClr val="4F52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3" name="圖片 12" descr="一張含有 尋找, 握住, 玻璃, 坐 的圖片&#10;&#10;自動產生的描述">
            <a:extLst>
              <a:ext uri="{FF2B5EF4-FFF2-40B4-BE49-F238E27FC236}">
                <a16:creationId xmlns:a16="http://schemas.microsoft.com/office/drawing/2014/main" id="{E4D3EC9B-2B74-4814-B65D-55D85404C83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95513" y="3169579"/>
            <a:ext cx="475823" cy="716320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5F347F42-E6F1-4D56-A241-BD6AFC3369E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47480" y="3169579"/>
            <a:ext cx="475822" cy="71632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32C18782-25C3-4B19-912A-E58FB70DB79A}"/>
              </a:ext>
            </a:extLst>
          </p:cNvPr>
          <p:cNvSpPr/>
          <p:nvPr/>
        </p:nvSpPr>
        <p:spPr>
          <a:xfrm>
            <a:off x="4759431" y="4011769"/>
            <a:ext cx="1347986" cy="271599"/>
          </a:xfrm>
          <a:prstGeom prst="rect">
            <a:avLst/>
          </a:prstGeom>
          <a:solidFill>
            <a:srgbClr val="353F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0" name="圖片 9" descr="一張含有 畫畫 的圖片&#10;&#10;自動產生的描述">
            <a:extLst>
              <a:ext uri="{FF2B5EF4-FFF2-40B4-BE49-F238E27FC236}">
                <a16:creationId xmlns:a16="http://schemas.microsoft.com/office/drawing/2014/main" id="{22F0E328-D0A1-49B7-A7EA-CA561742F30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23099" y="3552828"/>
            <a:ext cx="2037009" cy="13178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DBD1D94-95C5-C94C-A37C-889B10CCA30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73668" y="3132670"/>
            <a:ext cx="2812615" cy="175819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文字方塊 14">
            <a:extLst>
              <a:ext uri="{FF2B5EF4-FFF2-40B4-BE49-F238E27FC236}">
                <a16:creationId xmlns:a16="http://schemas.microsoft.com/office/drawing/2014/main" id="{C902FE70-01E3-46E4-AEC4-CCB86B4DE099}"/>
              </a:ext>
            </a:extLst>
          </p:cNvPr>
          <p:cNvSpPr txBox="1"/>
          <p:nvPr/>
        </p:nvSpPr>
        <p:spPr>
          <a:xfrm>
            <a:off x="1870670" y="927911"/>
            <a:ext cx="474640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整合高達 </a:t>
            </a:r>
            <a:r>
              <a:rPr lang="en-US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700</a:t>
            </a:r>
            <a:r>
              <a:rPr lang="en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MHz </a:t>
            </a:r>
            <a:r>
              <a:rPr lang="zh-CN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的 </a:t>
            </a:r>
            <a:r>
              <a:rPr lang="en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Intel</a:t>
            </a:r>
            <a:r>
              <a:rPr lang="en" altLang="zh-CN" sz="1400" b="1" baseline="30000">
                <a:latin typeface="微軟正黑體" panose="020B0604030504040204" pitchFamily="34" charset="-120"/>
                <a:ea typeface="微軟正黑體" panose="020B0604030504040204" pitchFamily="34" charset="-120"/>
              </a:rPr>
              <a:t>®</a:t>
            </a:r>
            <a:r>
              <a:rPr lang="en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 HD Graphics 600 </a:t>
            </a:r>
            <a:r>
              <a:rPr lang="zh-CN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顯示晶片</a:t>
            </a:r>
            <a:r>
              <a:rPr lang="en-US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,</a:t>
            </a:r>
            <a:r>
              <a:rPr lang="zh-CN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提供 </a:t>
            </a:r>
            <a:r>
              <a:rPr lang="en-US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2 </a:t>
            </a:r>
            <a:r>
              <a:rPr lang="zh-CN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路 </a:t>
            </a:r>
            <a:r>
              <a:rPr lang="en-US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4</a:t>
            </a:r>
            <a:r>
              <a:rPr lang="en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K </a:t>
            </a:r>
            <a:r>
              <a:rPr lang="zh-CN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影片硬體解碼播放與轉檔</a:t>
            </a:r>
            <a:r>
              <a:rPr lang="en-US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,</a:t>
            </a:r>
            <a:r>
              <a:rPr lang="zh-CN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可即時將 </a:t>
            </a:r>
            <a:r>
              <a:rPr lang="en-US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4</a:t>
            </a:r>
            <a:r>
              <a:rPr lang="en" altLang="zh-CN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K </a:t>
            </a:r>
            <a:r>
              <a:rPr lang="zh-CN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影片轉檔為在各裝置上順暢播放的格式。</a:t>
            </a:r>
            <a:endParaRPr lang="zh-TW" altLang="en-US" sz="1400"/>
          </a:p>
        </p:txBody>
      </p:sp>
    </p:spTree>
    <p:extLst>
      <p:ext uri="{BB962C8B-B14F-4D97-AF65-F5344CB8AC3E}">
        <p14:creationId xmlns:p14="http://schemas.microsoft.com/office/powerpoint/2010/main" val="23646131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225">
            <a:extLst>
              <a:ext uri="{FF2B5EF4-FFF2-40B4-BE49-F238E27FC236}">
                <a16:creationId xmlns:a16="http://schemas.microsoft.com/office/drawing/2014/main" id="{2195B3B7-0ACC-DB46-9BC1-E56147C18175}"/>
              </a:ext>
            </a:extLst>
          </p:cNvPr>
          <p:cNvSpPr/>
          <p:nvPr/>
        </p:nvSpPr>
        <p:spPr>
          <a:xfrm>
            <a:off x="789255" y="3591546"/>
            <a:ext cx="3429985" cy="1055472"/>
          </a:xfrm>
          <a:prstGeom prst="rect">
            <a:avLst/>
          </a:prstGeom>
          <a:solidFill>
            <a:srgbClr val="31859B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  <a:sym typeface="Arial"/>
            </a:endParaRPr>
          </a:p>
        </p:txBody>
      </p:sp>
      <p:sp>
        <p:nvSpPr>
          <p:cNvPr id="249" name="Shape 249"/>
          <p:cNvSpPr txBox="1">
            <a:spLocks noGrp="1"/>
          </p:cNvSpPr>
          <p:nvPr>
            <p:ph type="title"/>
          </p:nvPr>
        </p:nvSpPr>
        <p:spPr>
          <a:xfrm>
            <a:off x="342076" y="298499"/>
            <a:ext cx="8043469" cy="493563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1" wrap="square" lIns="72000" tIns="45700" rIns="72000" bIns="45700" anchor="ctr" anchorCtr="0">
            <a:noAutofit/>
          </a:bodyPr>
          <a:lstStyle/>
          <a:p>
            <a:pPr>
              <a:buClr>
                <a:schemeClr val="lt1"/>
              </a:buClr>
              <a:buSzPts val="800"/>
            </a:pPr>
            <a:r>
              <a:rPr lang="zh-TW" altLang="en-US">
                <a:sym typeface="Microsoft JhengHei"/>
              </a:rPr>
              <a:t>高達</a:t>
            </a:r>
            <a:r>
              <a:rPr lang="en-US" altLang="zh-TW">
                <a:sym typeface="Microsoft JhengHei"/>
              </a:rPr>
              <a:t> 1024 </a:t>
            </a:r>
            <a:r>
              <a:rPr lang="zh-TW" altLang="en-US">
                <a:sym typeface="Microsoft JhengHei"/>
              </a:rPr>
              <a:t>個整機快照數，資料隨時可回溯</a:t>
            </a:r>
          </a:p>
        </p:txBody>
      </p:sp>
      <p:sp>
        <p:nvSpPr>
          <p:cNvPr id="248" name="Shape 248"/>
          <p:cNvSpPr txBox="1">
            <a:spLocks noGrp="1"/>
          </p:cNvSpPr>
          <p:nvPr>
            <p:ph idx="4294967295"/>
          </p:nvPr>
        </p:nvSpPr>
        <p:spPr>
          <a:xfrm>
            <a:off x="737329" y="946805"/>
            <a:ext cx="5241925" cy="727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indent="0">
              <a:lnSpc>
                <a:spcPts val="1800"/>
              </a:lnSpc>
              <a:spcBef>
                <a:spcPts val="0"/>
              </a:spcBef>
              <a:buClr>
                <a:srgbClr val="3F3F3F"/>
              </a:buClr>
              <a:buSzPts val="1700"/>
              <a:buNone/>
            </a:pPr>
            <a:r>
              <a:rPr lang="en-US" altLang="zh-TW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1. </a:t>
            </a:r>
            <a:r>
              <a:rPr lang="zh-TW" altLang="en-US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完整支援存儲池上的磁碟區 </a:t>
            </a:r>
            <a:r>
              <a:rPr lang="en-US" altLang="zh-TW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(</a:t>
            </a:r>
            <a:r>
              <a:rPr lang="zh-TW" altLang="en-US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及其檔案層級 </a:t>
            </a:r>
            <a:r>
              <a:rPr lang="en-US" altLang="zh-CN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LUN),</a:t>
            </a:r>
            <a:r>
              <a:rPr lang="zh-TW" altLang="en-US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及區塊層級</a:t>
            </a:r>
            <a:r>
              <a:rPr lang="en-US" altLang="zh-CN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LUN</a:t>
            </a:r>
            <a:r>
              <a:rPr lang="zh-CN" altLang="en-US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。 
</a:t>
            </a:r>
            <a:r>
              <a:rPr lang="en-US" altLang="zh-CN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2. </a:t>
            </a:r>
            <a:r>
              <a:rPr lang="zh-TW" altLang="en-US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輕而易舉的快照擷取、管理與還原方式。
</a:t>
            </a:r>
            <a:r>
              <a:rPr lang="en-US" altLang="zh-TW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3. </a:t>
            </a:r>
            <a:r>
              <a:rPr lang="zh-TW" altLang="en-US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以市場上穩定的 </a:t>
            </a:r>
            <a:r>
              <a:rPr lang="en-US" altLang="zh-CN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EXT4 </a:t>
            </a:r>
            <a:r>
              <a:rPr lang="zh-TW" altLang="en-US" sz="1200" b="1">
                <a:solidFill>
                  <a:schemeClr val="tx1"/>
                </a:solidFill>
                <a:latin typeface="Microsoft JhengHei"/>
                <a:ea typeface="Microsoft JhengHei"/>
                <a:cs typeface="Arial"/>
                <a:sym typeface="Microsoft JhengHei"/>
              </a:rPr>
              <a:t>檔案系統開發「磁碟區外」快照。
</a:t>
            </a:r>
            <a:endParaRPr lang="zh-CN" altLang="en-US" sz="1200" b="1">
              <a:solidFill>
                <a:schemeClr val="tx1"/>
              </a:solidFill>
              <a:latin typeface="Microsoft JhengHei"/>
              <a:ea typeface="Microsoft JhengHei"/>
              <a:cs typeface="Arial"/>
              <a:sym typeface="Microsoft JhengHei"/>
            </a:endParaRPr>
          </a:p>
        </p:txBody>
      </p:sp>
      <p:graphicFrame>
        <p:nvGraphicFramePr>
          <p:cNvPr id="5" name="表格 3">
            <a:extLst>
              <a:ext uri="{FF2B5EF4-FFF2-40B4-BE49-F238E27FC236}">
                <a16:creationId xmlns:a16="http://schemas.microsoft.com/office/drawing/2014/main" id="{533F84D9-32DD-47A6-85C1-EFCD373FBC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731828"/>
              </p:ext>
            </p:extLst>
          </p:nvPr>
        </p:nvGraphicFramePr>
        <p:xfrm>
          <a:off x="781082" y="1809616"/>
          <a:ext cx="7715250" cy="84242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73604">
                  <a:extLst>
                    <a:ext uri="{9D8B030D-6E8A-4147-A177-3AD203B41FA5}">
                      <a16:colId xmlns:a16="http://schemas.microsoft.com/office/drawing/2014/main" val="2714073669"/>
                    </a:ext>
                  </a:extLst>
                </a:gridCol>
                <a:gridCol w="1281792">
                  <a:extLst>
                    <a:ext uri="{9D8B030D-6E8A-4147-A177-3AD203B41FA5}">
                      <a16:colId xmlns:a16="http://schemas.microsoft.com/office/drawing/2014/main" val="1342336146"/>
                    </a:ext>
                  </a:extLst>
                </a:gridCol>
                <a:gridCol w="2245179">
                  <a:extLst>
                    <a:ext uri="{9D8B030D-6E8A-4147-A177-3AD203B41FA5}">
                      <a16:colId xmlns:a16="http://schemas.microsoft.com/office/drawing/2014/main" val="3829529322"/>
                    </a:ext>
                  </a:extLst>
                </a:gridCol>
                <a:gridCol w="3114675">
                  <a:extLst>
                    <a:ext uri="{9D8B030D-6E8A-4147-A177-3AD203B41FA5}">
                      <a16:colId xmlns:a16="http://schemas.microsoft.com/office/drawing/2014/main" val="31500854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RAM </a:t>
                      </a:r>
                      <a:r>
                        <a:rPr lang="zh-TW" altLang="en-US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大小</a:t>
                      </a:r>
                      <a:endParaRPr lang="zh-TW" altLang="en-US" sz="1200" b="1" kern="120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NAS </a:t>
                      </a:r>
                      <a:r>
                        <a:rPr lang="zh-TW" altLang="en-US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代表型號</a:t>
                      </a:r>
                      <a:endParaRPr lang="en-US" altLang="en-US" sz="1200" b="1" kern="120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整台 </a:t>
                      </a:r>
                      <a:r>
                        <a:rPr lang="en" altLang="zh-TW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NAS </a:t>
                      </a:r>
                      <a:r>
                        <a:rPr lang="zh-TW" altLang="en-US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可具有快照數量</a:t>
                      </a:r>
                      <a:endParaRPr lang="zh-TW" altLang="en-US" sz="1200" b="1" kern="120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每個 </a:t>
                      </a:r>
                      <a:r>
                        <a:rPr lang="en" altLang="zh-TW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Volume/LUN </a:t>
                      </a:r>
                      <a:r>
                        <a:rPr lang="zh-TW" altLang="en-US" sz="1200" b="1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快照數量</a:t>
                      </a:r>
                      <a:endParaRPr lang="zh-TW" altLang="en-US" sz="1200" b="1" kern="120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>
                    <a:solidFill>
                      <a:srgbClr val="88C5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4017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2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2GB</a:t>
                      </a:r>
                      <a:endParaRPr lang="en-US" altLang="en-US" sz="12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2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TS-451D2-2G</a:t>
                      </a:r>
                      <a:endParaRPr lang="en-US" altLang="en-US" sz="12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2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64</a:t>
                      </a:r>
                      <a:endParaRPr lang="zh-TW" altLang="en-US" sz="12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2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32</a:t>
                      </a:r>
                      <a:endParaRPr lang="zh-TW" altLang="en-US" sz="12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437663603"/>
                  </a:ext>
                </a:extLst>
              </a:tr>
              <a:tr h="293764"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altLang="zh-TW" sz="12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4GB </a:t>
                      </a:r>
                      <a:r>
                        <a:rPr lang="zh-TW" altLang="en-US" sz="12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及以上</a:t>
                      </a:r>
                      <a:endParaRPr lang="zh-TW" altLang="en-US" sz="12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2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TS-451D2-4G</a:t>
                      </a:r>
                      <a:endParaRPr lang="zh-TW" altLang="en-US" sz="12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2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1024</a:t>
                      </a:r>
                      <a:endParaRPr lang="zh-TW" altLang="en-US" sz="12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2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Microsoft JhengHei"/>
                        </a:rPr>
                        <a:t>256</a:t>
                      </a:r>
                      <a:endParaRPr lang="zh-TW" altLang="en-US" sz="12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4105057157"/>
                  </a:ext>
                </a:extLst>
              </a:tr>
            </a:tbl>
          </a:graphicData>
        </a:graphic>
      </p:graphicFrame>
      <p:sp>
        <p:nvSpPr>
          <p:cNvPr id="6" name="Shape 226">
            <a:extLst>
              <a:ext uri="{FF2B5EF4-FFF2-40B4-BE49-F238E27FC236}">
                <a16:creationId xmlns:a16="http://schemas.microsoft.com/office/drawing/2014/main" id="{861CE3D7-6BDE-C24B-9297-52D426776790}"/>
              </a:ext>
            </a:extLst>
          </p:cNvPr>
          <p:cNvSpPr txBox="1"/>
          <p:nvPr/>
        </p:nvSpPr>
        <p:spPr>
          <a:xfrm>
            <a:off x="786921" y="3039670"/>
            <a:ext cx="3433859" cy="443536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1" i="0" u="none" strike="noStrike" cap="none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Microsoft JhengHei"/>
              <a:sym typeface="Microsoft JhengHei"/>
            </a:endParaRPr>
          </a:p>
        </p:txBody>
      </p:sp>
      <p:sp>
        <p:nvSpPr>
          <p:cNvPr id="7" name="Shape 226">
            <a:extLst>
              <a:ext uri="{FF2B5EF4-FFF2-40B4-BE49-F238E27FC236}">
                <a16:creationId xmlns:a16="http://schemas.microsoft.com/office/drawing/2014/main" id="{547DEC95-2079-5B42-B158-A660B55408E1}"/>
              </a:ext>
            </a:extLst>
          </p:cNvPr>
          <p:cNvSpPr txBox="1"/>
          <p:nvPr/>
        </p:nvSpPr>
        <p:spPr>
          <a:xfrm>
            <a:off x="786921" y="3039670"/>
            <a:ext cx="1292652" cy="3078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>
              <a:buClr>
                <a:srgbClr val="000000"/>
              </a:buClr>
              <a:buSzPts val="1400"/>
            </a:pPr>
            <a:r>
              <a:rPr lang="zh-TW" altLang="en-US" sz="1400" b="1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Microsoft JhengHei"/>
                <a:sym typeface="Microsoft JhengHei"/>
              </a:rPr>
              <a:t>檔案層級
</a:t>
            </a:r>
            <a:endParaRPr sz="1400" b="1" i="0" u="none" strike="noStrike" cap="none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Microsoft JhengHei"/>
              <a:sym typeface="Microsoft JhengHei"/>
            </a:endParaRPr>
          </a:p>
        </p:txBody>
      </p:sp>
      <p:sp>
        <p:nvSpPr>
          <p:cNvPr id="8" name="Shape 236">
            <a:extLst>
              <a:ext uri="{FF2B5EF4-FFF2-40B4-BE49-F238E27FC236}">
                <a16:creationId xmlns:a16="http://schemas.microsoft.com/office/drawing/2014/main" id="{8D0FAA9B-4F93-B747-BA5A-33492A80A350}"/>
              </a:ext>
            </a:extLst>
          </p:cNvPr>
          <p:cNvSpPr txBox="1"/>
          <p:nvPr/>
        </p:nvSpPr>
        <p:spPr>
          <a:xfrm>
            <a:off x="796453" y="3598506"/>
            <a:ext cx="967920" cy="307800"/>
          </a:xfrm>
          <a:prstGeom prst="rect">
            <a:avLst/>
          </a:prstGeom>
          <a:solidFill>
            <a:srgbClr val="31859B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>
              <a:buClr>
                <a:srgbClr val="000000"/>
              </a:buClr>
              <a:buSzPts val="1400"/>
            </a:pPr>
            <a:r>
              <a:rPr lang="zh-TW" altLang="en-US" sz="1400" b="1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Microsoft JhengHei"/>
                <a:sym typeface="Microsoft JhengHei"/>
              </a:rPr>
              <a:t>區塊層級
</a:t>
            </a:r>
          </a:p>
        </p:txBody>
      </p:sp>
      <p:sp>
        <p:nvSpPr>
          <p:cNvPr id="10" name="Shape 227">
            <a:extLst>
              <a:ext uri="{FF2B5EF4-FFF2-40B4-BE49-F238E27FC236}">
                <a16:creationId xmlns:a16="http://schemas.microsoft.com/office/drawing/2014/main" id="{1F19076C-D68B-B744-97CB-0F7169EE184A}"/>
              </a:ext>
            </a:extLst>
          </p:cNvPr>
          <p:cNvSpPr/>
          <p:nvPr/>
        </p:nvSpPr>
        <p:spPr>
          <a:xfrm>
            <a:off x="1686446" y="4076403"/>
            <a:ext cx="2487765" cy="474628"/>
          </a:xfrm>
          <a:prstGeom prst="rect">
            <a:avLst/>
          </a:prstGeom>
          <a:blipFill rotWithShape="1">
            <a:blip r:embed="rId3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  <a:sym typeface="Arial"/>
            </a:endParaRPr>
          </a:p>
        </p:txBody>
      </p:sp>
      <p:sp>
        <p:nvSpPr>
          <p:cNvPr id="11" name="Shape 229">
            <a:extLst>
              <a:ext uri="{FF2B5EF4-FFF2-40B4-BE49-F238E27FC236}">
                <a16:creationId xmlns:a16="http://schemas.microsoft.com/office/drawing/2014/main" id="{CE05D924-EA7E-744A-92EE-66F411B0466E}"/>
              </a:ext>
            </a:extLst>
          </p:cNvPr>
          <p:cNvSpPr/>
          <p:nvPr/>
        </p:nvSpPr>
        <p:spPr>
          <a:xfrm>
            <a:off x="1736623" y="4147577"/>
            <a:ext cx="404100" cy="30780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A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sp>
        <p:nvSpPr>
          <p:cNvPr id="12" name="Shape 230">
            <a:extLst>
              <a:ext uri="{FF2B5EF4-FFF2-40B4-BE49-F238E27FC236}">
                <a16:creationId xmlns:a16="http://schemas.microsoft.com/office/drawing/2014/main" id="{6B40B39D-7F88-EB44-95BD-6EE4CE8A5D7D}"/>
              </a:ext>
            </a:extLst>
          </p:cNvPr>
          <p:cNvSpPr/>
          <p:nvPr/>
        </p:nvSpPr>
        <p:spPr>
          <a:xfrm>
            <a:off x="2216807" y="4147577"/>
            <a:ext cx="404100" cy="30780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B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sp>
        <p:nvSpPr>
          <p:cNvPr id="13" name="Shape 231">
            <a:extLst>
              <a:ext uri="{FF2B5EF4-FFF2-40B4-BE49-F238E27FC236}">
                <a16:creationId xmlns:a16="http://schemas.microsoft.com/office/drawing/2014/main" id="{5C79C40E-ECCB-7149-9A84-BF472F16AA68}"/>
              </a:ext>
            </a:extLst>
          </p:cNvPr>
          <p:cNvSpPr/>
          <p:nvPr/>
        </p:nvSpPr>
        <p:spPr>
          <a:xfrm>
            <a:off x="2718662" y="4141712"/>
            <a:ext cx="404100" cy="30780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C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sp>
        <p:nvSpPr>
          <p:cNvPr id="14" name="Shape 233">
            <a:extLst>
              <a:ext uri="{FF2B5EF4-FFF2-40B4-BE49-F238E27FC236}">
                <a16:creationId xmlns:a16="http://schemas.microsoft.com/office/drawing/2014/main" id="{9D4C6FAC-5590-3A44-9DAB-3F61E1D0F7B7}"/>
              </a:ext>
            </a:extLst>
          </p:cNvPr>
          <p:cNvSpPr/>
          <p:nvPr/>
        </p:nvSpPr>
        <p:spPr>
          <a:xfrm>
            <a:off x="2221053" y="3677777"/>
            <a:ext cx="404100" cy="307800"/>
          </a:xfrm>
          <a:prstGeom prst="rect">
            <a:avLst/>
          </a:prstGeom>
          <a:solidFill>
            <a:srgbClr val="E36C09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B’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sp>
        <p:nvSpPr>
          <p:cNvPr id="15" name="Shape 234">
            <a:extLst>
              <a:ext uri="{FF2B5EF4-FFF2-40B4-BE49-F238E27FC236}">
                <a16:creationId xmlns:a16="http://schemas.microsoft.com/office/drawing/2014/main" id="{8EA05C06-98E0-2044-BEE9-A57E353A3C9D}"/>
              </a:ext>
            </a:extLst>
          </p:cNvPr>
          <p:cNvSpPr/>
          <p:nvPr/>
        </p:nvSpPr>
        <p:spPr>
          <a:xfrm>
            <a:off x="2718662" y="3677777"/>
            <a:ext cx="404100" cy="307800"/>
          </a:xfrm>
          <a:prstGeom prst="rect">
            <a:avLst/>
          </a:prstGeom>
          <a:solidFill>
            <a:srgbClr val="E36C09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C’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sp>
        <p:nvSpPr>
          <p:cNvPr id="16" name="Shape 235">
            <a:extLst>
              <a:ext uri="{FF2B5EF4-FFF2-40B4-BE49-F238E27FC236}">
                <a16:creationId xmlns:a16="http://schemas.microsoft.com/office/drawing/2014/main" id="{38C82518-FF38-1546-873B-5A78D42A0965}"/>
              </a:ext>
            </a:extLst>
          </p:cNvPr>
          <p:cNvSpPr/>
          <p:nvPr/>
        </p:nvSpPr>
        <p:spPr>
          <a:xfrm>
            <a:off x="1723444" y="3677777"/>
            <a:ext cx="404100" cy="307800"/>
          </a:xfrm>
          <a:prstGeom prst="rect">
            <a:avLst/>
          </a:prstGeom>
          <a:solidFill>
            <a:srgbClr val="E36C09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A’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sp>
        <p:nvSpPr>
          <p:cNvPr id="17" name="Shape 237">
            <a:extLst>
              <a:ext uri="{FF2B5EF4-FFF2-40B4-BE49-F238E27FC236}">
                <a16:creationId xmlns:a16="http://schemas.microsoft.com/office/drawing/2014/main" id="{A7A00C77-BCB9-AE41-BF64-89DE25CC588D}"/>
              </a:ext>
            </a:extLst>
          </p:cNvPr>
          <p:cNvSpPr/>
          <p:nvPr/>
        </p:nvSpPr>
        <p:spPr>
          <a:xfrm>
            <a:off x="3216271" y="3677777"/>
            <a:ext cx="404100" cy="307800"/>
          </a:xfrm>
          <a:prstGeom prst="rect">
            <a:avLst/>
          </a:prstGeom>
          <a:solidFill>
            <a:srgbClr val="E36C09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D’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sp>
        <p:nvSpPr>
          <p:cNvPr id="18" name="Shape 238">
            <a:extLst>
              <a:ext uri="{FF2B5EF4-FFF2-40B4-BE49-F238E27FC236}">
                <a16:creationId xmlns:a16="http://schemas.microsoft.com/office/drawing/2014/main" id="{C388A9E0-250A-894E-B0AC-5C65F865259E}"/>
              </a:ext>
            </a:extLst>
          </p:cNvPr>
          <p:cNvSpPr/>
          <p:nvPr/>
        </p:nvSpPr>
        <p:spPr>
          <a:xfrm>
            <a:off x="3713878" y="3677777"/>
            <a:ext cx="404100" cy="307800"/>
          </a:xfrm>
          <a:prstGeom prst="rect">
            <a:avLst/>
          </a:prstGeom>
          <a:solidFill>
            <a:srgbClr val="E36C09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E’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sp>
        <p:nvSpPr>
          <p:cNvPr id="19" name="Shape 242">
            <a:extLst>
              <a:ext uri="{FF2B5EF4-FFF2-40B4-BE49-F238E27FC236}">
                <a16:creationId xmlns:a16="http://schemas.microsoft.com/office/drawing/2014/main" id="{7F994910-AB80-5240-87A5-F5236CC45324}"/>
              </a:ext>
            </a:extLst>
          </p:cNvPr>
          <p:cNvSpPr/>
          <p:nvPr/>
        </p:nvSpPr>
        <p:spPr>
          <a:xfrm>
            <a:off x="3217280" y="4141881"/>
            <a:ext cx="404100" cy="30780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D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sp>
        <p:nvSpPr>
          <p:cNvPr id="20" name="Shape 243">
            <a:extLst>
              <a:ext uri="{FF2B5EF4-FFF2-40B4-BE49-F238E27FC236}">
                <a16:creationId xmlns:a16="http://schemas.microsoft.com/office/drawing/2014/main" id="{8CA173B4-F264-864D-AD68-E0ED74C6D0A6}"/>
              </a:ext>
            </a:extLst>
          </p:cNvPr>
          <p:cNvSpPr/>
          <p:nvPr/>
        </p:nvSpPr>
        <p:spPr>
          <a:xfrm>
            <a:off x="3718029" y="4150142"/>
            <a:ext cx="404100" cy="307800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zh-TW" sz="1400" b="1" i="0" u="none" strike="noStrike" cap="none">
                <a:solidFill>
                  <a:schemeClr val="lt1"/>
                </a:solidFill>
                <a:latin typeface="Arial" pitchFamily="34" charset="0"/>
                <a:ea typeface="Microsoft JhengHei" panose="020B0604030504040204" pitchFamily="34" charset="-120"/>
                <a:cs typeface="Arial" pitchFamily="34" charset="0"/>
                <a:sym typeface="Arial"/>
              </a:rPr>
              <a:t>E</a:t>
            </a:r>
            <a:endParaRPr sz="1400" b="1" i="0" u="none" strike="noStrike" cap="none">
              <a:solidFill>
                <a:schemeClr val="lt1"/>
              </a:solidFill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Arial"/>
            </a:endParaRPr>
          </a:p>
        </p:txBody>
      </p:sp>
      <p:grpSp>
        <p:nvGrpSpPr>
          <p:cNvPr id="22" name="群組 8">
            <a:extLst>
              <a:ext uri="{FF2B5EF4-FFF2-40B4-BE49-F238E27FC236}">
                <a16:creationId xmlns:a16="http://schemas.microsoft.com/office/drawing/2014/main" id="{46C6B108-202D-DF4D-B5E1-F2EBB19FCA1C}"/>
              </a:ext>
            </a:extLst>
          </p:cNvPr>
          <p:cNvGrpSpPr/>
          <p:nvPr/>
        </p:nvGrpSpPr>
        <p:grpSpPr>
          <a:xfrm>
            <a:off x="1735173" y="2934140"/>
            <a:ext cx="468863" cy="468863"/>
            <a:chOff x="889317" y="2537938"/>
            <a:chExt cx="556036" cy="556036"/>
          </a:xfrm>
        </p:grpSpPr>
        <p:sp>
          <p:nvSpPr>
            <p:cNvPr id="23" name="橢圓 7">
              <a:extLst>
                <a:ext uri="{FF2B5EF4-FFF2-40B4-BE49-F238E27FC236}">
                  <a16:creationId xmlns:a16="http://schemas.microsoft.com/office/drawing/2014/main" id="{19C09694-E0D1-5441-9AA0-F36C2C124F4C}"/>
                </a:ext>
              </a:extLst>
            </p:cNvPr>
            <p:cNvSpPr/>
            <p:nvPr/>
          </p:nvSpPr>
          <p:spPr>
            <a:xfrm>
              <a:off x="889317" y="2537938"/>
              <a:ext cx="556036" cy="556036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endParaRPr>
            </a:p>
          </p:txBody>
        </p:sp>
        <p:pic>
          <p:nvPicPr>
            <p:cNvPr id="24" name="圖片 6">
              <a:extLst>
                <a:ext uri="{FF2B5EF4-FFF2-40B4-BE49-F238E27FC236}">
                  <a16:creationId xmlns:a16="http://schemas.microsoft.com/office/drawing/2014/main" id="{28C79BF1-8038-0D46-87CC-38A2716CBF6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73260" y="2663193"/>
              <a:ext cx="386386" cy="305526"/>
            </a:xfrm>
            <a:prstGeom prst="rect">
              <a:avLst/>
            </a:prstGeom>
          </p:spPr>
        </p:pic>
      </p:grpSp>
      <p:grpSp>
        <p:nvGrpSpPr>
          <p:cNvPr id="2" name="群組 1">
            <a:extLst>
              <a:ext uri="{FF2B5EF4-FFF2-40B4-BE49-F238E27FC236}">
                <a16:creationId xmlns:a16="http://schemas.microsoft.com/office/drawing/2014/main" id="{05A62382-4201-42AF-996C-CE021C0081EF}"/>
              </a:ext>
            </a:extLst>
          </p:cNvPr>
          <p:cNvGrpSpPr/>
          <p:nvPr/>
        </p:nvGrpSpPr>
        <p:grpSpPr>
          <a:xfrm>
            <a:off x="2266441" y="2931331"/>
            <a:ext cx="1848413" cy="468863"/>
            <a:chOff x="1762903" y="3085494"/>
            <a:chExt cx="2396981" cy="608011"/>
          </a:xfrm>
        </p:grpSpPr>
        <p:pic>
          <p:nvPicPr>
            <p:cNvPr id="21" name="圖片 5">
              <a:extLst>
                <a:ext uri="{FF2B5EF4-FFF2-40B4-BE49-F238E27FC236}">
                  <a16:creationId xmlns:a16="http://schemas.microsoft.com/office/drawing/2014/main" id="{8B904A2D-A73B-C54E-9659-BD041FCF5C4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762903" y="3085494"/>
              <a:ext cx="699186" cy="526749"/>
            </a:xfrm>
            <a:prstGeom prst="rect">
              <a:avLst/>
            </a:prstGeom>
          </p:spPr>
        </p:pic>
        <p:pic>
          <p:nvPicPr>
            <p:cNvPr id="25" name="圖片 9">
              <a:extLst>
                <a:ext uri="{FF2B5EF4-FFF2-40B4-BE49-F238E27FC236}">
                  <a16:creationId xmlns:a16="http://schemas.microsoft.com/office/drawing/2014/main" id="{457F28C0-840D-7A4A-B214-8ABCE6B59B5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002416" y="3346265"/>
              <a:ext cx="250057" cy="347240"/>
            </a:xfrm>
            <a:prstGeom prst="rect">
              <a:avLst/>
            </a:prstGeo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6" name="圖片 34">
              <a:extLst>
                <a:ext uri="{FF2B5EF4-FFF2-40B4-BE49-F238E27FC236}">
                  <a16:creationId xmlns:a16="http://schemas.microsoft.com/office/drawing/2014/main" id="{B0962F5F-F881-674A-9C52-6DCB7D0988B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623708" y="3085494"/>
              <a:ext cx="699186" cy="526749"/>
            </a:xfrm>
            <a:prstGeom prst="rect">
              <a:avLst/>
            </a:prstGeom>
          </p:spPr>
        </p:pic>
        <p:pic>
          <p:nvPicPr>
            <p:cNvPr id="27" name="圖片 35">
              <a:extLst>
                <a:ext uri="{FF2B5EF4-FFF2-40B4-BE49-F238E27FC236}">
                  <a16:creationId xmlns:a16="http://schemas.microsoft.com/office/drawing/2014/main" id="{9EC42781-D259-BE44-BB03-769B00373EE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63221" y="3346265"/>
              <a:ext cx="250057" cy="347240"/>
            </a:xfrm>
            <a:prstGeom prst="rect">
              <a:avLst/>
            </a:prstGeo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8" name="圖片 36">
              <a:extLst>
                <a:ext uri="{FF2B5EF4-FFF2-40B4-BE49-F238E27FC236}">
                  <a16:creationId xmlns:a16="http://schemas.microsoft.com/office/drawing/2014/main" id="{C5E66FF4-1B29-1542-A500-E0F399CA116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60698" y="3085494"/>
              <a:ext cx="699186" cy="526749"/>
            </a:xfrm>
            <a:prstGeom prst="rect">
              <a:avLst/>
            </a:prstGeom>
          </p:spPr>
        </p:pic>
        <p:pic>
          <p:nvPicPr>
            <p:cNvPr id="29" name="圖片 37">
              <a:extLst>
                <a:ext uri="{FF2B5EF4-FFF2-40B4-BE49-F238E27FC236}">
                  <a16:creationId xmlns:a16="http://schemas.microsoft.com/office/drawing/2014/main" id="{A828CE6A-5FD9-3348-B733-22F2D18C816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00211" y="3346265"/>
              <a:ext cx="250057" cy="347240"/>
            </a:xfrm>
            <a:prstGeom prst="rect">
              <a:avLst/>
            </a:prstGeo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30" name="圖片 11">
            <a:extLst>
              <a:ext uri="{FF2B5EF4-FFF2-40B4-BE49-F238E27FC236}">
                <a16:creationId xmlns:a16="http://schemas.microsoft.com/office/drawing/2014/main" id="{033AD60F-2F54-6845-A930-76254894670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87554" y="3985577"/>
            <a:ext cx="1172039" cy="80458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1" name="圖片 18">
            <a:extLst>
              <a:ext uri="{FF2B5EF4-FFF2-40B4-BE49-F238E27FC236}">
                <a16:creationId xmlns:a16="http://schemas.microsoft.com/office/drawing/2014/main" id="{87A7F279-B940-7D44-9D61-4252C71C1A09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64257" y="3270248"/>
            <a:ext cx="651730" cy="81184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32" name="群組 21">
            <a:extLst>
              <a:ext uri="{FF2B5EF4-FFF2-40B4-BE49-F238E27FC236}">
                <a16:creationId xmlns:a16="http://schemas.microsoft.com/office/drawing/2014/main" id="{C04E883D-6D4E-534B-96B4-01F50F57185C}"/>
              </a:ext>
            </a:extLst>
          </p:cNvPr>
          <p:cNvGrpSpPr/>
          <p:nvPr/>
        </p:nvGrpSpPr>
        <p:grpSpPr>
          <a:xfrm>
            <a:off x="5931378" y="2821879"/>
            <a:ext cx="1087182" cy="671519"/>
            <a:chOff x="5296072" y="2438860"/>
            <a:chExt cx="1269089" cy="783879"/>
          </a:xfrm>
        </p:grpSpPr>
        <p:pic>
          <p:nvPicPr>
            <p:cNvPr id="33" name="圖片 20">
              <a:extLst>
                <a:ext uri="{FF2B5EF4-FFF2-40B4-BE49-F238E27FC236}">
                  <a16:creationId xmlns:a16="http://schemas.microsoft.com/office/drawing/2014/main" id="{A04EC1DD-D387-904F-A0B1-62A202A09D4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5375235" y="2359697"/>
              <a:ext cx="769403" cy="927730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4" name="圖片 16">
              <a:extLst>
                <a:ext uri="{FF2B5EF4-FFF2-40B4-BE49-F238E27FC236}">
                  <a16:creationId xmlns:a16="http://schemas.microsoft.com/office/drawing/2014/main" id="{C1810225-CF4E-1949-BB64-84F556F6B10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103996" y="2800807"/>
              <a:ext cx="461165" cy="42193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37" name="群組 30">
            <a:extLst>
              <a:ext uri="{FF2B5EF4-FFF2-40B4-BE49-F238E27FC236}">
                <a16:creationId xmlns:a16="http://schemas.microsoft.com/office/drawing/2014/main" id="{C9BF72C8-7B8F-144F-9DDE-BFE8965578A1}"/>
              </a:ext>
            </a:extLst>
          </p:cNvPr>
          <p:cNvGrpSpPr/>
          <p:nvPr/>
        </p:nvGrpSpPr>
        <p:grpSpPr>
          <a:xfrm>
            <a:off x="7229392" y="3192082"/>
            <a:ext cx="1227669" cy="800349"/>
            <a:chOff x="7307786" y="3362271"/>
            <a:chExt cx="1168039" cy="761474"/>
          </a:xfrm>
        </p:grpSpPr>
        <p:grpSp>
          <p:nvGrpSpPr>
            <p:cNvPr id="38" name="群組 29">
              <a:extLst>
                <a:ext uri="{FF2B5EF4-FFF2-40B4-BE49-F238E27FC236}">
                  <a16:creationId xmlns:a16="http://schemas.microsoft.com/office/drawing/2014/main" id="{35FA5C7B-15AB-E242-93C4-4673513EE3DD}"/>
                </a:ext>
              </a:extLst>
            </p:cNvPr>
            <p:cNvGrpSpPr/>
            <p:nvPr/>
          </p:nvGrpSpPr>
          <p:grpSpPr>
            <a:xfrm>
              <a:off x="7307786" y="3556203"/>
              <a:ext cx="1168039" cy="567542"/>
              <a:chOff x="6990085" y="3443536"/>
              <a:chExt cx="1525161" cy="741066"/>
            </a:xfrm>
          </p:grpSpPr>
          <p:pic>
            <p:nvPicPr>
              <p:cNvPr id="40" name="圖片 26">
                <a:extLst>
                  <a:ext uri="{FF2B5EF4-FFF2-40B4-BE49-F238E27FC236}">
                    <a16:creationId xmlns:a16="http://schemas.microsoft.com/office/drawing/2014/main" id="{B8826ECB-793E-E64E-B849-F5DD981D4B7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6990085" y="3443536"/>
                <a:ext cx="962151" cy="648264"/>
              </a:xfrm>
              <a:prstGeom prst="rect">
                <a:avLst/>
              </a:prstGeom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41" name="圖片 28">
                <a:extLst>
                  <a:ext uri="{FF2B5EF4-FFF2-40B4-BE49-F238E27FC236}">
                    <a16:creationId xmlns:a16="http://schemas.microsoft.com/office/drawing/2014/main" id="{4C26412B-87FA-3849-A925-0A14BDE907A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 flipH="1">
                <a:off x="7571636" y="3549643"/>
                <a:ext cx="943610" cy="634959"/>
              </a:xfrm>
              <a:prstGeom prst="rect">
                <a:avLst/>
              </a:prstGeo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pic>
          <p:nvPicPr>
            <p:cNvPr id="39" name="圖片 23">
              <a:extLst>
                <a:ext uri="{FF2B5EF4-FFF2-40B4-BE49-F238E27FC236}">
                  <a16:creationId xmlns:a16="http://schemas.microsoft.com/office/drawing/2014/main" id="{39378E24-2D30-6146-97C8-5C4D58FD2C92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13534" y="3362271"/>
              <a:ext cx="664567" cy="66456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42" name="文字方塊 243">
            <a:extLst>
              <a:ext uri="{FF2B5EF4-FFF2-40B4-BE49-F238E27FC236}">
                <a16:creationId xmlns:a16="http://schemas.microsoft.com/office/drawing/2014/main" id="{E6064A48-CB6C-B546-9EBB-F5C7470D42D3}"/>
              </a:ext>
            </a:extLst>
          </p:cNvPr>
          <p:cNvSpPr txBox="1"/>
          <p:nvPr/>
        </p:nvSpPr>
        <p:spPr>
          <a:xfrm>
            <a:off x="5802068" y="3476841"/>
            <a:ext cx="1347743" cy="2308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CN" altLang="en-US" sz="900" b="1">
                <a:solidFill>
                  <a:srgbClr val="00206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外接儲存裝置</a:t>
            </a:r>
            <a:endParaRPr lang="zh-TW" altLang="en-US" sz="900" b="1">
              <a:solidFill>
                <a:srgbClr val="002060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3" name="文字方塊 59">
            <a:extLst>
              <a:ext uri="{FF2B5EF4-FFF2-40B4-BE49-F238E27FC236}">
                <a16:creationId xmlns:a16="http://schemas.microsoft.com/office/drawing/2014/main" id="{A4A2498C-2429-3844-A39A-6A62802C25A6}"/>
              </a:ext>
            </a:extLst>
          </p:cNvPr>
          <p:cNvSpPr txBox="1"/>
          <p:nvPr/>
        </p:nvSpPr>
        <p:spPr>
          <a:xfrm>
            <a:off x="4680618" y="4048543"/>
            <a:ext cx="1043812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900" b="1">
                <a:solidFill>
                  <a:srgbClr val="00206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PC </a:t>
            </a:r>
            <a:r>
              <a:rPr lang="zh-CN" altLang="en-US" sz="900" b="1">
                <a:solidFill>
                  <a:srgbClr val="00206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或伺服器上的硬碟空間</a:t>
            </a:r>
            <a:endParaRPr lang="en-US" altLang="zh-TW" sz="900" b="1">
              <a:solidFill>
                <a:srgbClr val="002060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4" name="文字方塊 60">
            <a:extLst>
              <a:ext uri="{FF2B5EF4-FFF2-40B4-BE49-F238E27FC236}">
                <a16:creationId xmlns:a16="http://schemas.microsoft.com/office/drawing/2014/main" id="{5F46BC92-5F8F-7442-BB13-53ED05091F71}"/>
              </a:ext>
            </a:extLst>
          </p:cNvPr>
          <p:cNvSpPr txBox="1"/>
          <p:nvPr/>
        </p:nvSpPr>
        <p:spPr>
          <a:xfrm>
            <a:off x="7270932" y="3993555"/>
            <a:ext cx="1199216" cy="2308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TW" altLang="en-US" sz="900" b="1">
                <a:solidFill>
                  <a:srgbClr val="00206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雲端空間 </a:t>
            </a:r>
            <a:r>
              <a:rPr lang="en-US" altLang="zh-TW" sz="900" b="1">
                <a:solidFill>
                  <a:srgbClr val="00206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/ </a:t>
            </a:r>
            <a:r>
              <a:rPr lang="en" altLang="zh-TW" sz="900" b="1">
                <a:solidFill>
                  <a:srgbClr val="00206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NAS</a:t>
            </a:r>
            <a:endParaRPr lang="zh-TW" altLang="en-US" sz="900" b="1">
              <a:solidFill>
                <a:srgbClr val="002060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5" name="弧形 244">
            <a:extLst>
              <a:ext uri="{FF2B5EF4-FFF2-40B4-BE49-F238E27FC236}">
                <a16:creationId xmlns:a16="http://schemas.microsoft.com/office/drawing/2014/main" id="{B4B58D24-AFED-304A-863B-45A9D7A896BE}"/>
              </a:ext>
            </a:extLst>
          </p:cNvPr>
          <p:cNvSpPr/>
          <p:nvPr/>
        </p:nvSpPr>
        <p:spPr>
          <a:xfrm rot="17557318">
            <a:off x="5281666" y="2937329"/>
            <a:ext cx="914400" cy="914400"/>
          </a:xfrm>
          <a:prstGeom prst="arc">
            <a:avLst>
              <a:gd name="adj1" fmla="val 16323179"/>
              <a:gd name="adj2" fmla="val 736492"/>
            </a:avLst>
          </a:prstGeom>
          <a:ln w="28575"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6" name="弧形 62">
            <a:extLst>
              <a:ext uri="{FF2B5EF4-FFF2-40B4-BE49-F238E27FC236}">
                <a16:creationId xmlns:a16="http://schemas.microsoft.com/office/drawing/2014/main" id="{99843927-50EC-3F4D-97DD-CC0B39B84903}"/>
              </a:ext>
            </a:extLst>
          </p:cNvPr>
          <p:cNvSpPr/>
          <p:nvPr/>
        </p:nvSpPr>
        <p:spPr>
          <a:xfrm rot="20575507">
            <a:off x="6624923" y="2985072"/>
            <a:ext cx="914400" cy="914400"/>
          </a:xfrm>
          <a:prstGeom prst="arc">
            <a:avLst>
              <a:gd name="adj1" fmla="val 16200000"/>
              <a:gd name="adj2" fmla="val 21582801"/>
            </a:avLst>
          </a:prstGeom>
          <a:ln w="28575"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7" name="弧形 63">
            <a:extLst>
              <a:ext uri="{FF2B5EF4-FFF2-40B4-BE49-F238E27FC236}">
                <a16:creationId xmlns:a16="http://schemas.microsoft.com/office/drawing/2014/main" id="{E1111368-112F-C442-B94E-5CB24D530E2C}"/>
              </a:ext>
            </a:extLst>
          </p:cNvPr>
          <p:cNvSpPr/>
          <p:nvPr/>
        </p:nvSpPr>
        <p:spPr>
          <a:xfrm rot="9448614">
            <a:off x="5222430" y="3787329"/>
            <a:ext cx="914400" cy="914400"/>
          </a:xfrm>
          <a:prstGeom prst="arc">
            <a:avLst>
              <a:gd name="adj1" fmla="val 16200000"/>
              <a:gd name="adj2" fmla="val 21582801"/>
            </a:avLst>
          </a:prstGeom>
          <a:ln w="28575"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114029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箭號: 向右 73">
            <a:extLst>
              <a:ext uri="{FF2B5EF4-FFF2-40B4-BE49-F238E27FC236}">
                <a16:creationId xmlns:a16="http://schemas.microsoft.com/office/drawing/2014/main" id="{D095F73D-76C3-4CF2-8985-6E10338DFE5B}"/>
              </a:ext>
            </a:extLst>
          </p:cNvPr>
          <p:cNvSpPr/>
          <p:nvPr/>
        </p:nvSpPr>
        <p:spPr>
          <a:xfrm>
            <a:off x="2978927" y="4374803"/>
            <a:ext cx="798060" cy="342173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0">
                <a:schemeClr val="accent5">
                  <a:lumMod val="50000"/>
                </a:schemeClr>
              </a:gs>
              <a:gs pos="85000">
                <a:srgbClr val="88C5DA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/>
          </a:p>
        </p:txBody>
      </p:sp>
      <p:sp>
        <p:nvSpPr>
          <p:cNvPr id="52" name="矩形: 圓角 51">
            <a:extLst>
              <a:ext uri="{FF2B5EF4-FFF2-40B4-BE49-F238E27FC236}">
                <a16:creationId xmlns:a16="http://schemas.microsoft.com/office/drawing/2014/main" id="{C6EB1672-BC79-441B-8ABF-6E5C3A5A7631}"/>
              </a:ext>
            </a:extLst>
          </p:cNvPr>
          <p:cNvSpPr/>
          <p:nvPr/>
        </p:nvSpPr>
        <p:spPr>
          <a:xfrm>
            <a:off x="6379054" y="3856139"/>
            <a:ext cx="2155443" cy="817511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53" name="群組 52">
            <a:extLst>
              <a:ext uri="{FF2B5EF4-FFF2-40B4-BE49-F238E27FC236}">
                <a16:creationId xmlns:a16="http://schemas.microsoft.com/office/drawing/2014/main" id="{03DB0766-0EA9-4440-BFC7-80D9773CA3F1}"/>
              </a:ext>
            </a:extLst>
          </p:cNvPr>
          <p:cNvGrpSpPr/>
          <p:nvPr/>
        </p:nvGrpSpPr>
        <p:grpSpPr>
          <a:xfrm>
            <a:off x="6055054" y="3703950"/>
            <a:ext cx="655381" cy="655381"/>
            <a:chOff x="228678" y="3612186"/>
            <a:chExt cx="655970" cy="655970"/>
          </a:xfrm>
        </p:grpSpPr>
        <p:sp>
          <p:nvSpPr>
            <p:cNvPr id="54" name="橢圓 53">
              <a:extLst>
                <a:ext uri="{FF2B5EF4-FFF2-40B4-BE49-F238E27FC236}">
                  <a16:creationId xmlns:a16="http://schemas.microsoft.com/office/drawing/2014/main" id="{DEDB9919-80DC-4ABC-AA21-E85BF8679BAA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8" name="橢圓 57">
              <a:extLst>
                <a:ext uri="{FF2B5EF4-FFF2-40B4-BE49-F238E27FC236}">
                  <a16:creationId xmlns:a16="http://schemas.microsoft.com/office/drawing/2014/main" id="{5A6DA50E-3DFD-4E0C-905A-3C04E833E9EC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270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75" name="箭號: 向右 74">
            <a:extLst>
              <a:ext uri="{FF2B5EF4-FFF2-40B4-BE49-F238E27FC236}">
                <a16:creationId xmlns:a16="http://schemas.microsoft.com/office/drawing/2014/main" id="{3E7C5FB8-29F0-4514-97A8-4C59BC199C91}"/>
              </a:ext>
            </a:extLst>
          </p:cNvPr>
          <p:cNvSpPr/>
          <p:nvPr/>
        </p:nvSpPr>
        <p:spPr>
          <a:xfrm>
            <a:off x="5590085" y="4373346"/>
            <a:ext cx="798060" cy="342173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0">
                <a:schemeClr val="accent5">
                  <a:lumMod val="50000"/>
                </a:schemeClr>
              </a:gs>
              <a:gs pos="85000">
                <a:srgbClr val="88C5DA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/>
          </a:p>
        </p:txBody>
      </p:sp>
      <p:sp>
        <p:nvSpPr>
          <p:cNvPr id="47" name="矩形: 圓角 46">
            <a:extLst>
              <a:ext uri="{FF2B5EF4-FFF2-40B4-BE49-F238E27FC236}">
                <a16:creationId xmlns:a16="http://schemas.microsoft.com/office/drawing/2014/main" id="{9FD6658F-79A5-4C7D-BC06-B9DA82586547}"/>
              </a:ext>
            </a:extLst>
          </p:cNvPr>
          <p:cNvSpPr/>
          <p:nvPr/>
        </p:nvSpPr>
        <p:spPr>
          <a:xfrm>
            <a:off x="3767815" y="3856139"/>
            <a:ext cx="2155443" cy="817511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48" name="群組 47">
            <a:extLst>
              <a:ext uri="{FF2B5EF4-FFF2-40B4-BE49-F238E27FC236}">
                <a16:creationId xmlns:a16="http://schemas.microsoft.com/office/drawing/2014/main" id="{FEDC6FA0-08A7-4C06-94C2-242448A37BE6}"/>
              </a:ext>
            </a:extLst>
          </p:cNvPr>
          <p:cNvGrpSpPr/>
          <p:nvPr/>
        </p:nvGrpSpPr>
        <p:grpSpPr>
          <a:xfrm>
            <a:off x="3443815" y="3703950"/>
            <a:ext cx="655381" cy="655381"/>
            <a:chOff x="228678" y="3612186"/>
            <a:chExt cx="655970" cy="655970"/>
          </a:xfrm>
        </p:grpSpPr>
        <p:sp>
          <p:nvSpPr>
            <p:cNvPr id="49" name="橢圓 48">
              <a:extLst>
                <a:ext uri="{FF2B5EF4-FFF2-40B4-BE49-F238E27FC236}">
                  <a16:creationId xmlns:a16="http://schemas.microsoft.com/office/drawing/2014/main" id="{FBD7CC1D-E235-4B58-BA1E-2F78C6563861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" name="橢圓 49">
              <a:extLst>
                <a:ext uri="{FF2B5EF4-FFF2-40B4-BE49-F238E27FC236}">
                  <a16:creationId xmlns:a16="http://schemas.microsoft.com/office/drawing/2014/main" id="{3DA984ED-E407-47DA-8E2C-ECE0393BB964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270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" name="矩形: 圓角 3">
            <a:extLst>
              <a:ext uri="{FF2B5EF4-FFF2-40B4-BE49-F238E27FC236}">
                <a16:creationId xmlns:a16="http://schemas.microsoft.com/office/drawing/2014/main" id="{0015C4FB-686F-450C-B0D2-AB8ED3136753}"/>
              </a:ext>
            </a:extLst>
          </p:cNvPr>
          <p:cNvSpPr/>
          <p:nvPr/>
        </p:nvSpPr>
        <p:spPr>
          <a:xfrm>
            <a:off x="1150059" y="3856139"/>
            <a:ext cx="2155443" cy="817511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42" name="群組 41">
            <a:extLst>
              <a:ext uri="{FF2B5EF4-FFF2-40B4-BE49-F238E27FC236}">
                <a16:creationId xmlns:a16="http://schemas.microsoft.com/office/drawing/2014/main" id="{F0A22402-047C-467E-9584-EEAB9D6C5E34}"/>
              </a:ext>
            </a:extLst>
          </p:cNvPr>
          <p:cNvGrpSpPr/>
          <p:nvPr/>
        </p:nvGrpSpPr>
        <p:grpSpPr>
          <a:xfrm>
            <a:off x="826059" y="3703950"/>
            <a:ext cx="655381" cy="655381"/>
            <a:chOff x="228678" y="3612186"/>
            <a:chExt cx="655970" cy="655970"/>
          </a:xfrm>
        </p:grpSpPr>
        <p:sp>
          <p:nvSpPr>
            <p:cNvPr id="43" name="橢圓 42">
              <a:extLst>
                <a:ext uri="{FF2B5EF4-FFF2-40B4-BE49-F238E27FC236}">
                  <a16:creationId xmlns:a16="http://schemas.microsoft.com/office/drawing/2014/main" id="{71BC58A3-77A5-41B1-B0CF-5D324A1BDAB7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橢圓 43">
              <a:extLst>
                <a:ext uri="{FF2B5EF4-FFF2-40B4-BE49-F238E27FC236}">
                  <a16:creationId xmlns:a16="http://schemas.microsoft.com/office/drawing/2014/main" id="{FD34C5E1-FF43-4F10-BF34-B6191D06BB96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270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55" name="Picture 5">
            <a:extLst>
              <a:ext uri="{FF2B5EF4-FFF2-40B4-BE49-F238E27FC236}">
                <a16:creationId xmlns:a16="http://schemas.microsoft.com/office/drawing/2014/main" id="{E8A5C41C-B499-B341-90C6-12A5A786E7F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03871" y="2073738"/>
            <a:ext cx="1935050" cy="12096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0CD840-F979-422A-9A60-FEE44F537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84728"/>
            <a:ext cx="8043469" cy="493563"/>
          </a:xfrm>
        </p:spPr>
        <p:txBody>
          <a:bodyPr/>
          <a:lstStyle/>
          <a:p>
            <a:r>
              <a:rPr lang="zh-CN" altLang="en-US"/>
              <a:t>大容量 </a:t>
            </a:r>
            <a:r>
              <a:rPr lang="en" altLang="zh-CN"/>
              <a:t>Mac Time Machine </a:t>
            </a:r>
            <a:r>
              <a:rPr lang="zh-CN" altLang="en-US"/>
              <a:t>備份</a:t>
            </a:r>
            <a:endParaRPr lang="ja-JP" altLang="en-US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49B1178-9553-44D8-9E65-FDD3E521E128}"/>
              </a:ext>
            </a:extLst>
          </p:cNvPr>
          <p:cNvSpPr txBox="1"/>
          <p:nvPr/>
        </p:nvSpPr>
        <p:spPr>
          <a:xfrm>
            <a:off x="838138" y="913062"/>
            <a:ext cx="7260845" cy="706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500"/>
              </a:lnSpc>
            </a:pPr>
            <a:r>
              <a:rPr lang="ja-JP" altLang="en-US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透過 </a:t>
            </a:r>
            <a:r>
              <a:rPr lang="en" altLang="ja-JP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HBS 3 </a:t>
            </a:r>
            <a:r>
              <a:rPr lang="ja-JP" altLang="en-US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將 </a:t>
            </a:r>
            <a:r>
              <a:rPr lang="en" altLang="ja-JP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Time Machine </a:t>
            </a:r>
            <a:r>
              <a:rPr lang="ja-JP" altLang="en-US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備份檔案複製到 </a:t>
            </a:r>
            <a:r>
              <a:rPr lang="en" altLang="ja-JP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NAS,</a:t>
            </a:r>
            <a:r>
              <a:rPr lang="ja-JP" altLang="en-US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再將 </a:t>
            </a:r>
            <a:r>
              <a:rPr lang="en" altLang="ja-JP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NAS Time Machine </a:t>
            </a:r>
            <a:r>
              <a:rPr lang="ja-JP" altLang="en-US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數據備份到外接裝置例如 </a:t>
            </a:r>
            <a:r>
              <a:rPr lang="en" altLang="ja-JP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TR-004 USB RAID </a:t>
            </a:r>
            <a:r>
              <a:rPr lang="ja-JP" altLang="en-US" b="1">
                <a:latin typeface="微軟正黑體" panose="020B0604030504040204" pitchFamily="34" charset="-120"/>
                <a:ea typeface="微軟正黑體" panose="020B0604030504040204" pitchFamily="34" charset="-120"/>
                <a:cs typeface="Calibri Light"/>
              </a:rPr>
              <a:t>外接盒</a:t>
            </a:r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56" name="圖片 55">
            <a:extLst>
              <a:ext uri="{FF2B5EF4-FFF2-40B4-BE49-F238E27FC236}">
                <a16:creationId xmlns:a16="http://schemas.microsoft.com/office/drawing/2014/main" id="{CFA33BD1-7803-48EF-8371-D26618CBA5E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6881301" y="3086498"/>
            <a:ext cx="1082618" cy="111828"/>
          </a:xfrm>
          <a:prstGeom prst="rect">
            <a:avLst/>
          </a:prstGeom>
        </p:spPr>
      </p:pic>
      <p:pic>
        <p:nvPicPr>
          <p:cNvPr id="57" name="圖片 56">
            <a:extLst>
              <a:ext uri="{FF2B5EF4-FFF2-40B4-BE49-F238E27FC236}">
                <a16:creationId xmlns:a16="http://schemas.microsoft.com/office/drawing/2014/main" id="{3EC5DFB7-6EEF-4625-BB5F-3C356C1ED3F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4157615" y="3143596"/>
            <a:ext cx="1209671" cy="124952"/>
          </a:xfrm>
          <a:prstGeom prst="rect">
            <a:avLst/>
          </a:prstGeom>
        </p:spPr>
      </p:pic>
      <p:pic>
        <p:nvPicPr>
          <p:cNvPr id="61" name="圖片 11" descr="一張含有 電子用品, 室內 的圖片&#10;&#10;描述是以高可信度產生">
            <a:extLst>
              <a:ext uri="{FF2B5EF4-FFF2-40B4-BE49-F238E27FC236}">
                <a16:creationId xmlns:a16="http://schemas.microsoft.com/office/drawing/2014/main" id="{D0310C26-4682-45BE-BC9A-37382771BE4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4785" y="1958549"/>
            <a:ext cx="1021128" cy="1231285"/>
          </a:xfrm>
          <a:prstGeom prst="rect">
            <a:avLst/>
          </a:prstGeom>
        </p:spPr>
      </p:pic>
      <p:pic>
        <p:nvPicPr>
          <p:cNvPr id="66" name="圖片 6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A253FF1B-40CB-431B-8FE7-85E4DB54B6A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8688" y="1922751"/>
            <a:ext cx="1910237" cy="1074682"/>
          </a:xfrm>
          <a:prstGeom prst="rect">
            <a:avLst/>
          </a:prstGeom>
        </p:spPr>
      </p:pic>
      <p:pic>
        <p:nvPicPr>
          <p:cNvPr id="67" name="圖片 26">
            <a:extLst>
              <a:ext uri="{FF2B5EF4-FFF2-40B4-BE49-F238E27FC236}">
                <a16:creationId xmlns:a16="http://schemas.microsoft.com/office/drawing/2014/main" id="{B8FEF67B-D769-4CF9-9191-2127B6C83AE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1077" y="2542608"/>
            <a:ext cx="489585" cy="466249"/>
          </a:xfrm>
          <a:prstGeom prst="rect">
            <a:avLst/>
          </a:prstGeom>
        </p:spPr>
      </p:pic>
      <p:sp>
        <p:nvSpPr>
          <p:cNvPr id="68" name="Google Shape;157;p22">
            <a:extLst>
              <a:ext uri="{FF2B5EF4-FFF2-40B4-BE49-F238E27FC236}">
                <a16:creationId xmlns:a16="http://schemas.microsoft.com/office/drawing/2014/main" id="{AF2F8C74-EFDF-43DF-BF5A-5191DB2FE414}"/>
              </a:ext>
            </a:extLst>
          </p:cNvPr>
          <p:cNvSpPr txBox="1"/>
          <p:nvPr/>
        </p:nvSpPr>
        <p:spPr>
          <a:xfrm>
            <a:off x="1153392" y="2954079"/>
            <a:ext cx="17166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0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Mac Time Machine</a:t>
            </a:r>
            <a:endParaRPr lang="zh-TW" altLang="en-US" sz="1000" b="1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69" name="圖片 41" descr="一張含有 螢幕擷取畫面 的圖片&#10;&#10;描述是以高可信度產生">
            <a:extLst>
              <a:ext uri="{FF2B5EF4-FFF2-40B4-BE49-F238E27FC236}">
                <a16:creationId xmlns:a16="http://schemas.microsoft.com/office/drawing/2014/main" id="{BFF33F3E-593D-4455-BEB7-64A3306C3B8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22336" y="2504349"/>
            <a:ext cx="119539" cy="731044"/>
          </a:xfrm>
          <a:prstGeom prst="rect">
            <a:avLst/>
          </a:prstGeom>
        </p:spPr>
      </p:pic>
      <p:pic>
        <p:nvPicPr>
          <p:cNvPr id="70" name="圖片 80">
            <a:extLst>
              <a:ext uri="{FF2B5EF4-FFF2-40B4-BE49-F238E27FC236}">
                <a16:creationId xmlns:a16="http://schemas.microsoft.com/office/drawing/2014/main" id="{7EABCEB7-4251-46B4-831A-03B99DC8CDC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09254" y="1958549"/>
            <a:ext cx="331975" cy="497963"/>
          </a:xfrm>
          <a:prstGeom prst="rect">
            <a:avLst/>
          </a:prstGeom>
        </p:spPr>
      </p:pic>
      <p:pic>
        <p:nvPicPr>
          <p:cNvPr id="71" name="圖片 26">
            <a:extLst>
              <a:ext uri="{FF2B5EF4-FFF2-40B4-BE49-F238E27FC236}">
                <a16:creationId xmlns:a16="http://schemas.microsoft.com/office/drawing/2014/main" id="{E97FC4AE-69CB-40DB-A5A7-99F2094598E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01920" y="2549063"/>
            <a:ext cx="489585" cy="4662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2" name="Google Shape;158;p22">
            <a:extLst>
              <a:ext uri="{FF2B5EF4-FFF2-40B4-BE49-F238E27FC236}">
                <a16:creationId xmlns:a16="http://schemas.microsoft.com/office/drawing/2014/main" id="{7381F5B6-B182-4293-868C-F86EA88D58AD}"/>
              </a:ext>
            </a:extLst>
          </p:cNvPr>
          <p:cNvSpPr txBox="1"/>
          <p:nvPr/>
        </p:nvSpPr>
        <p:spPr>
          <a:xfrm>
            <a:off x="7017966" y="3147221"/>
            <a:ext cx="782326" cy="315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000" b="1"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Arial"/>
              </a:rPr>
              <a:t>TR-004</a:t>
            </a:r>
          </a:p>
        </p:txBody>
      </p:sp>
      <p:sp>
        <p:nvSpPr>
          <p:cNvPr id="73" name="文字方塊 72">
            <a:extLst>
              <a:ext uri="{FF2B5EF4-FFF2-40B4-BE49-F238E27FC236}">
                <a16:creationId xmlns:a16="http://schemas.microsoft.com/office/drawing/2014/main" id="{80641017-647E-49CB-9FB7-9DD251E31BC6}"/>
              </a:ext>
            </a:extLst>
          </p:cNvPr>
          <p:cNvSpPr txBox="1"/>
          <p:nvPr/>
        </p:nvSpPr>
        <p:spPr>
          <a:xfrm>
            <a:off x="803735" y="3277244"/>
            <a:ext cx="3120291" cy="346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TW" altLang="en-US" b="1">
                <a:solidFill>
                  <a:schemeClr val="tx2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建立 </a:t>
            </a:r>
            <a:r>
              <a:rPr lang="en" altLang="zh-TW" b="1">
                <a:solidFill>
                  <a:schemeClr val="tx2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NAS </a:t>
            </a:r>
            <a:r>
              <a:rPr lang="zh-TW" altLang="en-US" b="1">
                <a:solidFill>
                  <a:schemeClr val="tx2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備份工作</a:t>
            </a:r>
            <a:r>
              <a:rPr lang="en-US" altLang="zh-TW" b="1">
                <a:solidFill>
                  <a:schemeClr val="tx2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:</a:t>
            </a:r>
            <a:endParaRPr lang="zh-TW" altLang="en-US" b="1">
              <a:solidFill>
                <a:schemeClr val="tx2">
                  <a:lumMod val="5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79" name="箭號: 向右 78">
            <a:extLst>
              <a:ext uri="{FF2B5EF4-FFF2-40B4-BE49-F238E27FC236}">
                <a16:creationId xmlns:a16="http://schemas.microsoft.com/office/drawing/2014/main" id="{01225166-20FD-48EA-A57C-3A316E225855}"/>
              </a:ext>
            </a:extLst>
          </p:cNvPr>
          <p:cNvSpPr/>
          <p:nvPr/>
        </p:nvSpPr>
        <p:spPr>
          <a:xfrm>
            <a:off x="5980399" y="2425273"/>
            <a:ext cx="853971" cy="342173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1000">
                <a:schemeClr val="tx2">
                  <a:lumMod val="60000"/>
                  <a:lumOff val="40000"/>
                  <a:alpha val="0"/>
                </a:schemeClr>
              </a:gs>
              <a:gs pos="70000">
                <a:srgbClr val="88C5DA"/>
              </a:gs>
            </a:gsLst>
            <a:lin ang="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/>
          </a:p>
        </p:txBody>
      </p:sp>
      <p:pic>
        <p:nvPicPr>
          <p:cNvPr id="80" name="圖片 79">
            <a:extLst>
              <a:ext uri="{FF2B5EF4-FFF2-40B4-BE49-F238E27FC236}">
                <a16:creationId xmlns:a16="http://schemas.microsoft.com/office/drawing/2014/main" id="{E45D1DEB-0111-4B2F-8088-497CCE0E388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24026" y="1715431"/>
            <a:ext cx="486000" cy="486000"/>
          </a:xfrm>
          <a:prstGeom prst="rect">
            <a:avLst/>
          </a:prstGeom>
          <a:effectLst>
            <a:outerShdw blurRad="38100" dist="38100" dir="2700000" algn="tl" rotWithShape="0">
              <a:prstClr val="black">
                <a:alpha val="60000"/>
              </a:prstClr>
            </a:outerShdw>
          </a:effectLst>
        </p:spPr>
      </p:pic>
      <p:pic>
        <p:nvPicPr>
          <p:cNvPr id="81" name="Google Shape;127;p18">
            <a:extLst>
              <a:ext uri="{FF2B5EF4-FFF2-40B4-BE49-F238E27FC236}">
                <a16:creationId xmlns:a16="http://schemas.microsoft.com/office/drawing/2014/main" id="{2BDCF09B-EABB-4778-8C79-82B5E98F77AB}"/>
              </a:ext>
            </a:extLst>
          </p:cNvPr>
          <p:cNvPicPr preferRelativeResize="0"/>
          <p:nvPr/>
        </p:nvPicPr>
        <p:blipFill>
          <a:blip r:embed="rId10"/>
          <a:stretch>
            <a:fillRect/>
          </a:stretch>
        </p:blipFill>
        <p:spPr>
          <a:xfrm>
            <a:off x="1050231" y="1656937"/>
            <a:ext cx="540000" cy="5400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2" name="箭號: 向右 81">
            <a:extLst>
              <a:ext uri="{FF2B5EF4-FFF2-40B4-BE49-F238E27FC236}">
                <a16:creationId xmlns:a16="http://schemas.microsoft.com/office/drawing/2014/main" id="{599517FD-5444-4030-AD6F-D0B7BD59DBAF}"/>
              </a:ext>
            </a:extLst>
          </p:cNvPr>
          <p:cNvSpPr/>
          <p:nvPr/>
        </p:nvSpPr>
        <p:spPr>
          <a:xfrm>
            <a:off x="3186210" y="2425273"/>
            <a:ext cx="853971" cy="342173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1000">
                <a:schemeClr val="tx2">
                  <a:lumMod val="60000"/>
                  <a:lumOff val="40000"/>
                  <a:alpha val="0"/>
                </a:schemeClr>
              </a:gs>
              <a:gs pos="70000">
                <a:srgbClr val="88C5DA"/>
              </a:gs>
            </a:gsLst>
            <a:lin ang="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/>
          </a:p>
        </p:txBody>
      </p:sp>
      <p:sp>
        <p:nvSpPr>
          <p:cNvPr id="84" name="矩形 83">
            <a:extLst>
              <a:ext uri="{FF2B5EF4-FFF2-40B4-BE49-F238E27FC236}">
                <a16:creationId xmlns:a16="http://schemas.microsoft.com/office/drawing/2014/main" id="{EAA129AC-5245-4212-AB2C-6BE371A9F672}"/>
              </a:ext>
            </a:extLst>
          </p:cNvPr>
          <p:cNvSpPr/>
          <p:nvPr/>
        </p:nvSpPr>
        <p:spPr>
          <a:xfrm>
            <a:off x="1298424" y="3990656"/>
            <a:ext cx="2013595" cy="536044"/>
          </a:xfrm>
          <a:prstGeom prst="rect">
            <a:avLst/>
          </a:prstGeom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zh-TW" altLang="en-US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Calibri"/>
              </a:rPr>
              <a:t>來源端選取 </a:t>
            </a:r>
            <a:r>
              <a:rPr lang="en" altLang="zh-TW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Calibri"/>
              </a:rPr>
              <a:t>Time</a:t>
            </a:r>
            <a:r>
              <a:rPr lang="zh-TW" altLang="en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Calibri"/>
              </a:rPr>
              <a:t> 
</a:t>
            </a:r>
            <a:r>
              <a:rPr lang="en" altLang="zh-TW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Calibri"/>
              </a:rPr>
              <a:t>Machine </a:t>
            </a:r>
            <a:r>
              <a:rPr lang="zh-TW" altLang="en-US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Calibri"/>
              </a:rPr>
              <a:t>備份資料夾</a:t>
            </a:r>
          </a:p>
        </p:txBody>
      </p:sp>
      <p:sp>
        <p:nvSpPr>
          <p:cNvPr id="90" name="矩形 89">
            <a:extLst>
              <a:ext uri="{FF2B5EF4-FFF2-40B4-BE49-F238E27FC236}">
                <a16:creationId xmlns:a16="http://schemas.microsoft.com/office/drawing/2014/main" id="{F8655B12-40C6-4713-AAC7-DB9F1CFFE8EC}"/>
              </a:ext>
            </a:extLst>
          </p:cNvPr>
          <p:cNvSpPr/>
          <p:nvPr/>
        </p:nvSpPr>
        <p:spPr>
          <a:xfrm>
            <a:off x="3539299" y="3651606"/>
            <a:ext cx="501957" cy="727123"/>
          </a:xfrm>
          <a:prstGeom prst="rect">
            <a:avLst/>
          </a:prstGeom>
        </p:spPr>
        <p:txBody>
          <a:bodyPr wrap="square" anchor="ctr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zh-TW" sz="4125" b="1">
                <a:solidFill>
                  <a:schemeClr val="bg1"/>
                </a:solidFill>
              </a:rPr>
              <a:t>2</a:t>
            </a:r>
            <a:endParaRPr lang="zh-TW" altLang="en-US" sz="4125" b="1">
              <a:solidFill>
                <a:schemeClr val="bg1"/>
              </a:solidFill>
            </a:endParaRPr>
          </a:p>
        </p:txBody>
      </p:sp>
      <p:sp>
        <p:nvSpPr>
          <p:cNvPr id="91" name="矩形 90">
            <a:extLst>
              <a:ext uri="{FF2B5EF4-FFF2-40B4-BE49-F238E27FC236}">
                <a16:creationId xmlns:a16="http://schemas.microsoft.com/office/drawing/2014/main" id="{2F1056B7-D6C8-4E68-BC0A-0F0C6C6BD9F7}"/>
              </a:ext>
            </a:extLst>
          </p:cNvPr>
          <p:cNvSpPr/>
          <p:nvPr/>
        </p:nvSpPr>
        <p:spPr>
          <a:xfrm>
            <a:off x="4127507" y="3998206"/>
            <a:ext cx="1574926" cy="536685"/>
          </a:xfrm>
          <a:prstGeom prst="rect">
            <a:avLst/>
          </a:prstGeom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zh-CN" altLang="en-US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目的端連結的本地端 </a:t>
            </a:r>
            <a:r>
              <a:rPr lang="en-US" altLang="zh-CN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&gt; </a:t>
            </a:r>
            <a:r>
              <a:rPr lang="zh-CN" altLang="en-US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選擇 </a:t>
            </a:r>
            <a:r>
              <a:rPr lang="en" altLang="zh-CN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TR-004</a:t>
            </a:r>
            <a:endParaRPr lang="zh-TW" altLang="en-US" sz="1350">
              <a:solidFill>
                <a:srgbClr val="393836"/>
              </a:solidFill>
              <a:latin typeface="Oswald Medium" pitchFamily="2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94" name="矩形 93">
            <a:extLst>
              <a:ext uri="{FF2B5EF4-FFF2-40B4-BE49-F238E27FC236}">
                <a16:creationId xmlns:a16="http://schemas.microsoft.com/office/drawing/2014/main" id="{66C27405-8A0C-4FE5-B3A4-EA2A1C4E8A32}"/>
              </a:ext>
            </a:extLst>
          </p:cNvPr>
          <p:cNvSpPr/>
          <p:nvPr/>
        </p:nvSpPr>
        <p:spPr>
          <a:xfrm>
            <a:off x="6149888" y="3651605"/>
            <a:ext cx="501957" cy="727123"/>
          </a:xfrm>
          <a:prstGeom prst="rect">
            <a:avLst/>
          </a:prstGeom>
        </p:spPr>
        <p:txBody>
          <a:bodyPr wrap="square" anchor="ctr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zh-TW" sz="4125" b="1">
                <a:solidFill>
                  <a:schemeClr val="bg1"/>
                </a:solidFill>
              </a:rPr>
              <a:t>3</a:t>
            </a:r>
            <a:endParaRPr lang="zh-TW" altLang="en-US" sz="4125" b="1">
              <a:solidFill>
                <a:schemeClr val="bg1"/>
              </a:solidFill>
            </a:endParaRPr>
          </a:p>
        </p:txBody>
      </p:sp>
      <p:sp>
        <p:nvSpPr>
          <p:cNvPr id="95" name="矩形 94">
            <a:extLst>
              <a:ext uri="{FF2B5EF4-FFF2-40B4-BE49-F238E27FC236}">
                <a16:creationId xmlns:a16="http://schemas.microsoft.com/office/drawing/2014/main" id="{40164FE0-2EE1-4F9C-9BCE-889154E32F36}"/>
              </a:ext>
            </a:extLst>
          </p:cNvPr>
          <p:cNvSpPr/>
          <p:nvPr/>
        </p:nvSpPr>
        <p:spPr>
          <a:xfrm>
            <a:off x="6931353" y="3936678"/>
            <a:ext cx="1457066" cy="669414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lnSpc>
                <a:spcPts val="1500"/>
              </a:lnSpc>
            </a:pPr>
            <a:r>
              <a:rPr lang="en-US" altLang="zh-TW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- </a:t>
            </a:r>
            <a:r>
              <a:rPr lang="zh-TW" altLang="en-US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選擇排程
</a:t>
            </a:r>
            <a:r>
              <a:rPr lang="en-US" altLang="zh-TW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- </a:t>
            </a:r>
            <a:r>
              <a:rPr lang="zh-TW" altLang="en-US" sz="135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選擇使用</a:t>
            </a:r>
            <a:r>
              <a:rPr lang="en-US" altLang="zh-CN" sz="1350" b="1" err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QuDedup</a:t>
            </a:r>
            <a:endParaRPr lang="en-US" altLang="zh-TW" sz="135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96" name="矩形 95">
            <a:extLst>
              <a:ext uri="{FF2B5EF4-FFF2-40B4-BE49-F238E27FC236}">
                <a16:creationId xmlns:a16="http://schemas.microsoft.com/office/drawing/2014/main" id="{CED84BDB-6063-4CEF-8252-52262A4AFBBD}"/>
              </a:ext>
            </a:extLst>
          </p:cNvPr>
          <p:cNvSpPr/>
          <p:nvPr/>
        </p:nvSpPr>
        <p:spPr>
          <a:xfrm>
            <a:off x="903565" y="3651605"/>
            <a:ext cx="501957" cy="727123"/>
          </a:xfrm>
          <a:prstGeom prst="rect">
            <a:avLst/>
          </a:prstGeom>
        </p:spPr>
        <p:txBody>
          <a:bodyPr wrap="square" anchor="ctr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zh-TW" sz="4125" b="1">
                <a:solidFill>
                  <a:schemeClr val="bg1"/>
                </a:solidFill>
              </a:rPr>
              <a:t>1</a:t>
            </a:r>
            <a:endParaRPr lang="zh-TW" altLang="en-US" sz="4125" b="1">
              <a:solidFill>
                <a:schemeClr val="bg1"/>
              </a:solidFill>
            </a:endParaRPr>
          </a:p>
        </p:txBody>
      </p:sp>
      <p:sp>
        <p:nvSpPr>
          <p:cNvPr id="40" name="Google Shape;158;p22">
            <a:extLst>
              <a:ext uri="{FF2B5EF4-FFF2-40B4-BE49-F238E27FC236}">
                <a16:creationId xmlns:a16="http://schemas.microsoft.com/office/drawing/2014/main" id="{7BA8A95F-BAF9-5348-A0CE-3A4A77BD2D37}"/>
              </a:ext>
            </a:extLst>
          </p:cNvPr>
          <p:cNvSpPr txBox="1"/>
          <p:nvPr/>
        </p:nvSpPr>
        <p:spPr>
          <a:xfrm>
            <a:off x="4273683" y="3199806"/>
            <a:ext cx="782326" cy="315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000" b="1"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Arial"/>
              </a:rPr>
              <a:t>TS-451D2</a:t>
            </a:r>
          </a:p>
        </p:txBody>
      </p:sp>
    </p:spTree>
    <p:extLst>
      <p:ext uri="{BB962C8B-B14F-4D97-AF65-F5344CB8AC3E}">
        <p14:creationId xmlns:p14="http://schemas.microsoft.com/office/powerpoint/2010/main" val="20000232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矩形: 圓角 34">
            <a:extLst>
              <a:ext uri="{FF2B5EF4-FFF2-40B4-BE49-F238E27FC236}">
                <a16:creationId xmlns:a16="http://schemas.microsoft.com/office/drawing/2014/main" id="{A3ABB146-378A-4E0D-A053-F59E77AE43D4}"/>
              </a:ext>
            </a:extLst>
          </p:cNvPr>
          <p:cNvSpPr/>
          <p:nvPr/>
        </p:nvSpPr>
        <p:spPr>
          <a:xfrm>
            <a:off x="3337838" y="1726504"/>
            <a:ext cx="2341820" cy="3093129"/>
          </a:xfrm>
          <a:prstGeom prst="roundRect">
            <a:avLst>
              <a:gd name="adj" fmla="val 3376"/>
            </a:avLst>
          </a:prstGeom>
          <a:gradFill>
            <a:gsLst>
              <a:gs pos="0">
                <a:schemeClr val="bg1"/>
              </a:gs>
              <a:gs pos="100000">
                <a:srgbClr val="D7EBFD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4" name="矩形: 圓角 33">
            <a:extLst>
              <a:ext uri="{FF2B5EF4-FFF2-40B4-BE49-F238E27FC236}">
                <a16:creationId xmlns:a16="http://schemas.microsoft.com/office/drawing/2014/main" id="{26331DD1-18DD-4546-A651-D303F95E84C0}"/>
              </a:ext>
            </a:extLst>
          </p:cNvPr>
          <p:cNvSpPr/>
          <p:nvPr/>
        </p:nvSpPr>
        <p:spPr>
          <a:xfrm>
            <a:off x="5811184" y="1726503"/>
            <a:ext cx="2527796" cy="3093129"/>
          </a:xfrm>
          <a:prstGeom prst="roundRect">
            <a:avLst>
              <a:gd name="adj" fmla="val 3376"/>
            </a:avLst>
          </a:prstGeom>
          <a:gradFill>
            <a:gsLst>
              <a:gs pos="0">
                <a:schemeClr val="bg1"/>
              </a:gs>
              <a:gs pos="100000">
                <a:srgbClr val="D7EBFD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170" name="群組 169">
            <a:extLst>
              <a:ext uri="{FF2B5EF4-FFF2-40B4-BE49-F238E27FC236}">
                <a16:creationId xmlns:a16="http://schemas.microsoft.com/office/drawing/2014/main" id="{EC16E8DF-B03B-4891-BB23-20ECDF3978D8}"/>
              </a:ext>
            </a:extLst>
          </p:cNvPr>
          <p:cNvGrpSpPr/>
          <p:nvPr/>
        </p:nvGrpSpPr>
        <p:grpSpPr>
          <a:xfrm>
            <a:off x="5481803" y="2392103"/>
            <a:ext cx="655381" cy="655381"/>
            <a:chOff x="228678" y="3612186"/>
            <a:chExt cx="655970" cy="655970"/>
          </a:xfrm>
        </p:grpSpPr>
        <p:sp>
          <p:nvSpPr>
            <p:cNvPr id="171" name="橢圓 170">
              <a:extLst>
                <a:ext uri="{FF2B5EF4-FFF2-40B4-BE49-F238E27FC236}">
                  <a16:creationId xmlns:a16="http://schemas.microsoft.com/office/drawing/2014/main" id="{18636850-C63D-4745-8CB1-E42097367044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7" name="橢圓 176">
              <a:extLst>
                <a:ext uri="{FF2B5EF4-FFF2-40B4-BE49-F238E27FC236}">
                  <a16:creationId xmlns:a16="http://schemas.microsoft.com/office/drawing/2014/main" id="{DFE2B4E4-6CF2-4CBA-9F53-305CBA853791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270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78" name="群組 177">
            <a:extLst>
              <a:ext uri="{FF2B5EF4-FFF2-40B4-BE49-F238E27FC236}">
                <a16:creationId xmlns:a16="http://schemas.microsoft.com/office/drawing/2014/main" id="{043A4809-A8C2-4F02-8F5B-8BE22156F394}"/>
              </a:ext>
            </a:extLst>
          </p:cNvPr>
          <p:cNvGrpSpPr/>
          <p:nvPr/>
        </p:nvGrpSpPr>
        <p:grpSpPr>
          <a:xfrm>
            <a:off x="5481803" y="3982465"/>
            <a:ext cx="655381" cy="655381"/>
            <a:chOff x="228678" y="3612186"/>
            <a:chExt cx="655970" cy="655970"/>
          </a:xfrm>
        </p:grpSpPr>
        <p:sp>
          <p:nvSpPr>
            <p:cNvPr id="179" name="橢圓 178">
              <a:extLst>
                <a:ext uri="{FF2B5EF4-FFF2-40B4-BE49-F238E27FC236}">
                  <a16:creationId xmlns:a16="http://schemas.microsoft.com/office/drawing/2014/main" id="{24E43DCF-F631-428A-AB88-0317988434A6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0" name="橢圓 179">
              <a:extLst>
                <a:ext uri="{FF2B5EF4-FFF2-40B4-BE49-F238E27FC236}">
                  <a16:creationId xmlns:a16="http://schemas.microsoft.com/office/drawing/2014/main" id="{E0C5D60A-EA1F-4170-97F2-1B7894D7F3FF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270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67" name="Content Placeholder 4">
            <a:extLst>
              <a:ext uri="{FF2B5EF4-FFF2-40B4-BE49-F238E27FC236}">
                <a16:creationId xmlns:a16="http://schemas.microsoft.com/office/drawing/2014/main" id="{2C66F7F1-3E54-4B31-B280-C8A957BEAE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16239" y="1901702"/>
            <a:ext cx="789336" cy="83710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6" name="矩形: 圓角 35">
            <a:extLst>
              <a:ext uri="{FF2B5EF4-FFF2-40B4-BE49-F238E27FC236}">
                <a16:creationId xmlns:a16="http://schemas.microsoft.com/office/drawing/2014/main" id="{FC198076-EDF6-4ED5-8197-93B62AB49040}"/>
              </a:ext>
            </a:extLst>
          </p:cNvPr>
          <p:cNvSpPr/>
          <p:nvPr/>
        </p:nvSpPr>
        <p:spPr>
          <a:xfrm>
            <a:off x="864492" y="1733352"/>
            <a:ext cx="2341820" cy="3093129"/>
          </a:xfrm>
          <a:prstGeom prst="roundRect">
            <a:avLst>
              <a:gd name="adj" fmla="val 3376"/>
            </a:avLst>
          </a:prstGeom>
          <a:gradFill>
            <a:gsLst>
              <a:gs pos="0">
                <a:schemeClr val="bg1"/>
              </a:gs>
              <a:gs pos="100000">
                <a:srgbClr val="D7EBFD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CC36C0BE-762B-46D1-BEEF-A92BF6144D0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77388" y="3402037"/>
            <a:ext cx="838285" cy="88901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7E7A61FB-0746-4080-8E54-5CFF8D8B2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84728"/>
            <a:ext cx="8043469" cy="493563"/>
          </a:xfrm>
        </p:spPr>
        <p:txBody>
          <a:bodyPr/>
          <a:lstStyle/>
          <a:p>
            <a:r>
              <a:rPr lang="zh-TW" altLang="en-US">
                <a:latin typeface="Arial"/>
                <a:ea typeface="微軟正黑體"/>
                <a:cs typeface="Arial"/>
              </a:rPr>
              <a:t>備份數據的異地備份與還原</a:t>
            </a:r>
            <a:r>
              <a:rPr lang="en-US" altLang="zh-TW">
                <a:latin typeface="Arial"/>
                <a:ea typeface="微軟正黑體"/>
                <a:cs typeface="Arial"/>
              </a:rPr>
              <a:t>,</a:t>
            </a:r>
            <a:r>
              <a:rPr lang="zh-TW" altLang="en-US">
                <a:latin typeface="Arial"/>
                <a:ea typeface="微軟正黑體"/>
                <a:cs typeface="Arial"/>
              </a:rPr>
              <a:t>隨處取用</a:t>
            </a:r>
          </a:p>
        </p:txBody>
      </p:sp>
      <p:sp>
        <p:nvSpPr>
          <p:cNvPr id="37" name="Google Shape;1476;p83">
            <a:extLst>
              <a:ext uri="{FF2B5EF4-FFF2-40B4-BE49-F238E27FC236}">
                <a16:creationId xmlns:a16="http://schemas.microsoft.com/office/drawing/2014/main" id="{2B2F6E34-101B-464C-93D9-1B4303404AD5}"/>
              </a:ext>
            </a:extLst>
          </p:cNvPr>
          <p:cNvSpPr/>
          <p:nvPr/>
        </p:nvSpPr>
        <p:spPr>
          <a:xfrm>
            <a:off x="856851" y="1353841"/>
            <a:ext cx="2356396" cy="492396"/>
          </a:xfrm>
          <a:prstGeom prst="round2DiagRect">
            <a:avLst>
              <a:gd name="adj1" fmla="val 12572"/>
              <a:gd name="adj2" fmla="val 0"/>
            </a:avLst>
          </a:prstGeom>
          <a:solidFill>
            <a:srgbClr val="88C5DA"/>
          </a:solidFill>
          <a:ln>
            <a:noFill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200">
              <a:latin typeface="Oswald Medium" pitchFamily="2" charset="0"/>
            </a:endParaRPr>
          </a:p>
        </p:txBody>
      </p:sp>
      <p:sp>
        <p:nvSpPr>
          <p:cNvPr id="38" name="Google Shape;1476;p83">
            <a:extLst>
              <a:ext uri="{FF2B5EF4-FFF2-40B4-BE49-F238E27FC236}">
                <a16:creationId xmlns:a16="http://schemas.microsoft.com/office/drawing/2014/main" id="{ACF01A1B-2FF5-4B1A-BA14-DBA8C70E4AFE}"/>
              </a:ext>
            </a:extLst>
          </p:cNvPr>
          <p:cNvSpPr/>
          <p:nvPr/>
        </p:nvSpPr>
        <p:spPr>
          <a:xfrm>
            <a:off x="5814953" y="1345213"/>
            <a:ext cx="2527796" cy="492396"/>
          </a:xfrm>
          <a:prstGeom prst="round2DiagRect">
            <a:avLst>
              <a:gd name="adj1" fmla="val 12572"/>
              <a:gd name="adj2" fmla="val 0"/>
            </a:avLst>
          </a:prstGeom>
          <a:solidFill>
            <a:srgbClr val="88C5DA"/>
          </a:solidFill>
          <a:ln>
            <a:noFill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200">
              <a:latin typeface="Oswald Medium" pitchFamily="2" charset="0"/>
            </a:endParaRPr>
          </a:p>
        </p:txBody>
      </p:sp>
      <p:sp>
        <p:nvSpPr>
          <p:cNvPr id="39" name="Google Shape;1476;p83">
            <a:extLst>
              <a:ext uri="{FF2B5EF4-FFF2-40B4-BE49-F238E27FC236}">
                <a16:creationId xmlns:a16="http://schemas.microsoft.com/office/drawing/2014/main" id="{51A3BED6-8A67-41A5-9BA1-8BF0EF1E2D40}"/>
              </a:ext>
            </a:extLst>
          </p:cNvPr>
          <p:cNvSpPr/>
          <p:nvPr/>
        </p:nvSpPr>
        <p:spPr>
          <a:xfrm>
            <a:off x="3332434" y="1345213"/>
            <a:ext cx="2356396" cy="492396"/>
          </a:xfrm>
          <a:prstGeom prst="round2DiagRect">
            <a:avLst>
              <a:gd name="adj1" fmla="val 12572"/>
              <a:gd name="adj2" fmla="val 0"/>
            </a:avLst>
          </a:prstGeom>
          <a:solidFill>
            <a:srgbClr val="88C5DA"/>
          </a:solidFill>
          <a:ln>
            <a:noFill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200">
              <a:latin typeface="Oswald Medium" pitchFamily="2" charset="0"/>
            </a:endParaRPr>
          </a:p>
        </p:txBody>
      </p:sp>
      <p:pic>
        <p:nvPicPr>
          <p:cNvPr id="40" name="Picture 6" descr="ãwindowsãçåçæå°çµæ">
            <a:extLst>
              <a:ext uri="{FF2B5EF4-FFF2-40B4-BE49-F238E27FC236}">
                <a16:creationId xmlns:a16="http://schemas.microsoft.com/office/drawing/2014/main" id="{F6205F42-E70E-4B0F-BAA1-1994A57573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17574" y="1826664"/>
            <a:ext cx="603101" cy="60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8" descr="ç¸éåç">
            <a:extLst>
              <a:ext uri="{FF2B5EF4-FFF2-40B4-BE49-F238E27FC236}">
                <a16:creationId xmlns:a16="http://schemas.microsoft.com/office/drawing/2014/main" id="{8AD7EB05-2D38-4FC7-BA06-E15E736E9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92207" y="2930837"/>
            <a:ext cx="603101" cy="45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0" descr="ãubuntuãçåçæå°çµæ">
            <a:extLst>
              <a:ext uri="{FF2B5EF4-FFF2-40B4-BE49-F238E27FC236}">
                <a16:creationId xmlns:a16="http://schemas.microsoft.com/office/drawing/2014/main" id="{CADAA71E-72FA-4AE7-B704-0B27351D9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46547" y="3792791"/>
            <a:ext cx="524854" cy="54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文字方塊 42">
            <a:extLst>
              <a:ext uri="{FF2B5EF4-FFF2-40B4-BE49-F238E27FC236}">
                <a16:creationId xmlns:a16="http://schemas.microsoft.com/office/drawing/2014/main" id="{C32694A7-8170-4EAB-9ED3-F9FE76B893F7}"/>
              </a:ext>
            </a:extLst>
          </p:cNvPr>
          <p:cNvSpPr txBox="1"/>
          <p:nvPr/>
        </p:nvSpPr>
        <p:spPr>
          <a:xfrm>
            <a:off x="3560165" y="1334352"/>
            <a:ext cx="1828878" cy="55399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TW" altLang="en-US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遠端 </a:t>
            </a:r>
            <a:r>
              <a:rPr lang="en" altLang="zh-TW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NAS </a:t>
            </a:r>
            <a:r>
              <a:rPr lang="zh-TW" altLang="en-US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存取 
</a:t>
            </a:r>
            <a:r>
              <a:rPr lang="en-US" altLang="zh-TW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 </a:t>
            </a:r>
            <a:r>
              <a:rPr lang="zh-TW" altLang="en-US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經 </a:t>
            </a:r>
            <a:r>
              <a:rPr lang="en" altLang="zh-TW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File Station)</a:t>
            </a:r>
            <a:endParaRPr lang="en-US" altLang="zh-TW" sz="120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44" name="文字方塊 43">
            <a:extLst>
              <a:ext uri="{FF2B5EF4-FFF2-40B4-BE49-F238E27FC236}">
                <a16:creationId xmlns:a16="http://schemas.microsoft.com/office/drawing/2014/main" id="{E4D37D65-8ABD-474E-B3A1-958482530881}"/>
              </a:ext>
            </a:extLst>
          </p:cNvPr>
          <p:cNvSpPr txBox="1"/>
          <p:nvPr/>
        </p:nvSpPr>
        <p:spPr>
          <a:xfrm>
            <a:off x="5755381" y="1328051"/>
            <a:ext cx="2578687" cy="55399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TW" altLang="en-US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攜帶使用
</a:t>
            </a:r>
            <a:r>
              <a:rPr lang="en-US" altLang="zh-TW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(</a:t>
            </a:r>
            <a:r>
              <a:rPr lang="en" altLang="zh-TW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QuDedup Extract Tool </a:t>
            </a:r>
            <a:r>
              <a:rPr lang="zh-TW" altLang="en-US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還原工具</a:t>
            </a:r>
            <a:r>
              <a:rPr lang="en-US" altLang="zh-TW" sz="12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)</a:t>
            </a:r>
          </a:p>
        </p:txBody>
      </p:sp>
      <p:sp>
        <p:nvSpPr>
          <p:cNvPr id="45" name="文字方塊 44">
            <a:extLst>
              <a:ext uri="{FF2B5EF4-FFF2-40B4-BE49-F238E27FC236}">
                <a16:creationId xmlns:a16="http://schemas.microsoft.com/office/drawing/2014/main" id="{8BEC99C7-C344-4460-A14A-01D6C80CEF7E}"/>
              </a:ext>
            </a:extLst>
          </p:cNvPr>
          <p:cNvSpPr txBox="1"/>
          <p:nvPr/>
        </p:nvSpPr>
        <p:spPr>
          <a:xfrm>
            <a:off x="4398852" y="4452938"/>
            <a:ext cx="1386926" cy="2769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TW" altLang="en-US" sz="1200" b="1">
                <a:latin typeface="Microsoft JhengHei"/>
                <a:ea typeface="Microsoft JhengHei"/>
              </a:rPr>
              <a:t>雲端存取</a:t>
            </a:r>
          </a:p>
        </p:txBody>
      </p:sp>
      <p:sp>
        <p:nvSpPr>
          <p:cNvPr id="46" name="文字方塊 45">
            <a:extLst>
              <a:ext uri="{FF2B5EF4-FFF2-40B4-BE49-F238E27FC236}">
                <a16:creationId xmlns:a16="http://schemas.microsoft.com/office/drawing/2014/main" id="{84C922F8-F264-42AB-9FCB-034EE1D477BF}"/>
              </a:ext>
            </a:extLst>
          </p:cNvPr>
          <p:cNvSpPr txBox="1"/>
          <p:nvPr/>
        </p:nvSpPr>
        <p:spPr>
          <a:xfrm>
            <a:off x="3420337" y="2885946"/>
            <a:ext cx="1849747" cy="484748"/>
          </a:xfrm>
          <a:prstGeom prst="rect">
            <a:avLst/>
          </a:prstGeom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" altLang="zh-TW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File Station</a:t>
            </a:r>
            <a:r>
              <a:rPr lang="zh-TW" altLang="en-US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支援 </a:t>
            </a:r>
            <a:r>
              <a:rPr lang="en" altLang="zh-TW" sz="900" b="1" err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QuDedup</a:t>
            </a:r>
            <a:r>
              <a:rPr lang="en" altLang="zh-TW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r>
              <a:rPr lang="zh-TW" altLang="en-US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還原功能</a:t>
            </a:r>
            <a:r>
              <a:rPr lang="en-US" altLang="zh-TW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,</a:t>
            </a:r>
            <a:r>
              <a:rPr lang="zh-TW" altLang="en-US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即將推出預覽功能。
</a:t>
            </a:r>
            <a:endParaRPr lang="en-US" altLang="zh-TW" sz="1350"/>
          </a:p>
        </p:txBody>
      </p:sp>
      <p:sp>
        <p:nvSpPr>
          <p:cNvPr id="47" name="文字方塊 46">
            <a:extLst>
              <a:ext uri="{FF2B5EF4-FFF2-40B4-BE49-F238E27FC236}">
                <a16:creationId xmlns:a16="http://schemas.microsoft.com/office/drawing/2014/main" id="{D0583521-1935-425D-AF73-52FD2B25C5F5}"/>
              </a:ext>
            </a:extLst>
          </p:cNvPr>
          <p:cNvSpPr txBox="1"/>
          <p:nvPr/>
        </p:nvSpPr>
        <p:spPr>
          <a:xfrm>
            <a:off x="1143671" y="4425597"/>
            <a:ext cx="1798947" cy="484748"/>
          </a:xfrm>
          <a:prstGeom prst="rect">
            <a:avLst/>
          </a:prstGeom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" altLang="zh-TW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File Station</a:t>
            </a:r>
            <a:r>
              <a:rPr lang="zh-TW" altLang="en-US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支援 </a:t>
            </a:r>
            <a:r>
              <a:rPr lang="en" altLang="zh-TW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QuDedup </a:t>
            </a:r>
          </a:p>
          <a:p>
            <a:pPr algn="ctr"/>
            <a:r>
              <a:rPr lang="zh-TW" altLang="en-US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還原功能</a:t>
            </a:r>
            <a:r>
              <a:rPr lang="en-US" altLang="zh-TW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,</a:t>
            </a:r>
            <a:r>
              <a:rPr lang="zh-TW" altLang="en-US" sz="9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即將推出預覽功能。
</a:t>
            </a:r>
            <a:endParaRPr lang="en-US" altLang="zh-TW" sz="1350"/>
          </a:p>
        </p:txBody>
      </p:sp>
      <p:sp>
        <p:nvSpPr>
          <p:cNvPr id="48" name="文字方塊 47">
            <a:extLst>
              <a:ext uri="{FF2B5EF4-FFF2-40B4-BE49-F238E27FC236}">
                <a16:creationId xmlns:a16="http://schemas.microsoft.com/office/drawing/2014/main" id="{697EC3F2-D738-407A-90C3-A208218D1DEE}"/>
              </a:ext>
            </a:extLst>
          </p:cNvPr>
          <p:cNvSpPr txBox="1"/>
          <p:nvPr/>
        </p:nvSpPr>
        <p:spPr>
          <a:xfrm>
            <a:off x="2657395" y="2875484"/>
            <a:ext cx="80889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900" b="1">
                <a:solidFill>
                  <a:schemeClr val="bg1"/>
                </a:solidFill>
              </a:rPr>
              <a:t>TCP BBR</a:t>
            </a:r>
            <a:endParaRPr lang="zh-TW" altLang="en-US" sz="900" b="1" spc="-113">
              <a:solidFill>
                <a:schemeClr val="bg1"/>
              </a:solidFill>
            </a:endParaRPr>
          </a:p>
        </p:txBody>
      </p:sp>
      <p:pic>
        <p:nvPicPr>
          <p:cNvPr id="49" name="圖片 8" descr="一張含有 向量圖形 的圖片&#10;&#10;描述是以非常高的可信度產生">
            <a:extLst>
              <a:ext uri="{FF2B5EF4-FFF2-40B4-BE49-F238E27FC236}">
                <a16:creationId xmlns:a16="http://schemas.microsoft.com/office/drawing/2014/main" id="{8C593C05-A39E-489A-A241-EAAB6ACDA9E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000" y="1019954"/>
            <a:ext cx="669784" cy="6645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0" name="矩形 34">
            <a:extLst>
              <a:ext uri="{FF2B5EF4-FFF2-40B4-BE49-F238E27FC236}">
                <a16:creationId xmlns:a16="http://schemas.microsoft.com/office/drawing/2014/main" id="{B0CCADA3-8145-4B5F-878C-519BCBED6514}"/>
              </a:ext>
            </a:extLst>
          </p:cNvPr>
          <p:cNvSpPr/>
          <p:nvPr/>
        </p:nvSpPr>
        <p:spPr>
          <a:xfrm>
            <a:off x="1123491" y="1057970"/>
            <a:ext cx="401147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2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HBS 3 (Hybrid Backup Sync 3)</a:t>
            </a:r>
            <a:r>
              <a:rPr lang="zh-TW" altLang="en-US" sz="12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混合型備份與同步中心 </a:t>
            </a:r>
          </a:p>
        </p:txBody>
      </p:sp>
      <p:sp>
        <p:nvSpPr>
          <p:cNvPr id="51" name="文字方塊 50">
            <a:extLst>
              <a:ext uri="{FF2B5EF4-FFF2-40B4-BE49-F238E27FC236}">
                <a16:creationId xmlns:a16="http://schemas.microsoft.com/office/drawing/2014/main" id="{58766382-DA36-4A47-A838-D3FFEA6579E5}"/>
              </a:ext>
            </a:extLst>
          </p:cNvPr>
          <p:cNvSpPr txBox="1"/>
          <p:nvPr/>
        </p:nvSpPr>
        <p:spPr>
          <a:xfrm>
            <a:off x="1083286" y="1352249"/>
            <a:ext cx="1859144" cy="55399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TW" altLang="en-US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本地 </a:t>
            </a:r>
            <a:r>
              <a:rPr lang="en" altLang="zh-TW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NAS </a:t>
            </a:r>
            <a:r>
              <a:rPr lang="zh-TW" altLang="en-US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存取 </a:t>
            </a:r>
            <a:endParaRPr lang="en-US" altLang="zh-TW" sz="150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en-US" altLang="zh-TW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經 </a:t>
            </a:r>
            <a:r>
              <a:rPr lang="en" altLang="zh-TW" sz="15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HBS 3)</a:t>
            </a:r>
            <a:endParaRPr lang="en-US" altLang="zh-TW" sz="1125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pic>
        <p:nvPicPr>
          <p:cNvPr id="52" name="圖形 51">
            <a:extLst>
              <a:ext uri="{FF2B5EF4-FFF2-40B4-BE49-F238E27FC236}">
                <a16:creationId xmlns:a16="http://schemas.microsoft.com/office/drawing/2014/main" id="{C67FFA8C-8329-4295-B211-6C6CB21E389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585770" y="1968202"/>
            <a:ext cx="1032604" cy="7577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3" name="圖形 52">
            <a:extLst>
              <a:ext uri="{FF2B5EF4-FFF2-40B4-BE49-F238E27FC236}">
                <a16:creationId xmlns:a16="http://schemas.microsoft.com/office/drawing/2014/main" id="{76BE999A-D544-4BBB-B211-2E4FB74F479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40869" y="2034009"/>
            <a:ext cx="787463" cy="62402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56" name="直線單箭頭接點 55">
            <a:extLst>
              <a:ext uri="{FF2B5EF4-FFF2-40B4-BE49-F238E27FC236}">
                <a16:creationId xmlns:a16="http://schemas.microsoft.com/office/drawing/2014/main" id="{8AE9E2D1-80BA-4EEC-A967-D151C89476FF}"/>
              </a:ext>
            </a:extLst>
          </p:cNvPr>
          <p:cNvCxnSpPr>
            <a:cxnSpLocks/>
          </p:cNvCxnSpPr>
          <p:nvPr/>
        </p:nvCxnSpPr>
        <p:spPr>
          <a:xfrm>
            <a:off x="2576747" y="2262125"/>
            <a:ext cx="975808" cy="0"/>
          </a:xfrm>
          <a:prstGeom prst="straightConnector1">
            <a:avLst/>
          </a:prstGeom>
          <a:ln w="63500" cap="rnd">
            <a:gradFill flip="none" rotWithShape="1">
              <a:gsLst>
                <a:gs pos="11000">
                  <a:srgbClr val="3333FF"/>
                </a:gs>
                <a:gs pos="83000">
                  <a:srgbClr val="0CE6C2"/>
                </a:gs>
              </a:gsLst>
              <a:lin ang="0" scaled="1"/>
              <a:tileRect/>
            </a:gradFill>
            <a:headEnd type="triangle" w="med" len="sm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7" name="圖形 56">
            <a:extLst>
              <a:ext uri="{FF2B5EF4-FFF2-40B4-BE49-F238E27FC236}">
                <a16:creationId xmlns:a16="http://schemas.microsoft.com/office/drawing/2014/main" id="{2AE83B03-8F00-423F-9322-6F5BDD71E0B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596936" y="2031820"/>
            <a:ext cx="197555" cy="6146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62" name="直線單箭頭接點 61">
            <a:extLst>
              <a:ext uri="{FF2B5EF4-FFF2-40B4-BE49-F238E27FC236}">
                <a16:creationId xmlns:a16="http://schemas.microsoft.com/office/drawing/2014/main" id="{FDE02164-B0ED-422D-9317-82FD8FCE5FA5}"/>
              </a:ext>
            </a:extLst>
          </p:cNvPr>
          <p:cNvCxnSpPr>
            <a:cxnSpLocks/>
          </p:cNvCxnSpPr>
          <p:nvPr/>
        </p:nvCxnSpPr>
        <p:spPr>
          <a:xfrm>
            <a:off x="2072004" y="2872818"/>
            <a:ext cx="0" cy="519306"/>
          </a:xfrm>
          <a:prstGeom prst="straightConnector1">
            <a:avLst/>
          </a:prstGeom>
          <a:ln w="63500" cap="rnd">
            <a:gradFill flip="none" rotWithShape="1">
              <a:gsLst>
                <a:gs pos="11000">
                  <a:srgbClr val="3333FF"/>
                </a:gs>
                <a:gs pos="83000">
                  <a:srgbClr val="0CE6C2"/>
                </a:gs>
              </a:gsLst>
              <a:lin ang="16200000" scaled="1"/>
              <a:tileRect/>
            </a:gradFill>
            <a:headEnd type="triangle" w="med" len="sm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矩形: 圓角 62">
            <a:extLst>
              <a:ext uri="{FF2B5EF4-FFF2-40B4-BE49-F238E27FC236}">
                <a16:creationId xmlns:a16="http://schemas.microsoft.com/office/drawing/2014/main" id="{5553B719-44B2-4680-86A3-7234D376B2B6}"/>
              </a:ext>
            </a:extLst>
          </p:cNvPr>
          <p:cNvSpPr/>
          <p:nvPr/>
        </p:nvSpPr>
        <p:spPr>
          <a:xfrm>
            <a:off x="2697295" y="1971608"/>
            <a:ext cx="804995" cy="181520"/>
          </a:xfrm>
          <a:prstGeom prst="roundRect">
            <a:avLst>
              <a:gd name="adj" fmla="val 33459"/>
            </a:avLst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4" name="文字方塊 63">
            <a:extLst>
              <a:ext uri="{FF2B5EF4-FFF2-40B4-BE49-F238E27FC236}">
                <a16:creationId xmlns:a16="http://schemas.microsoft.com/office/drawing/2014/main" id="{6279F4BD-4A61-4343-B303-585F626FC3AE}"/>
              </a:ext>
            </a:extLst>
          </p:cNvPr>
          <p:cNvSpPr txBox="1"/>
          <p:nvPr/>
        </p:nvSpPr>
        <p:spPr>
          <a:xfrm>
            <a:off x="2463883" y="1950318"/>
            <a:ext cx="12635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Backup/Restore</a:t>
            </a:r>
            <a:endParaRPr lang="zh-TW" altLang="en-US" sz="8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5" name="圖片 64" descr="一張含有 畫畫 的圖片&#10;&#10;自動產生的描述">
            <a:extLst>
              <a:ext uri="{FF2B5EF4-FFF2-40B4-BE49-F238E27FC236}">
                <a16:creationId xmlns:a16="http://schemas.microsoft.com/office/drawing/2014/main" id="{9A435CC0-BE76-4F11-9B77-EB0C460FFBFB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6966" y="2359732"/>
            <a:ext cx="274337" cy="27433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6" name="矩形: 圓角 65">
            <a:extLst>
              <a:ext uri="{FF2B5EF4-FFF2-40B4-BE49-F238E27FC236}">
                <a16:creationId xmlns:a16="http://schemas.microsoft.com/office/drawing/2014/main" id="{702585BE-951E-4A64-A5EA-9C149C5490E0}"/>
              </a:ext>
            </a:extLst>
          </p:cNvPr>
          <p:cNvSpPr/>
          <p:nvPr/>
        </p:nvSpPr>
        <p:spPr>
          <a:xfrm>
            <a:off x="4151319" y="2672031"/>
            <a:ext cx="532947" cy="235190"/>
          </a:xfrm>
          <a:prstGeom prst="roundRect">
            <a:avLst>
              <a:gd name="adj" fmla="val 33459"/>
            </a:avLst>
          </a:prstGeom>
          <a:gradFill>
            <a:gsLst>
              <a:gs pos="11000">
                <a:schemeClr val="tx1">
                  <a:lumMod val="75000"/>
                  <a:lumOff val="25000"/>
                </a:schemeClr>
              </a:gs>
              <a:gs pos="83000">
                <a:srgbClr val="757575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7" name="文字方塊 66">
            <a:extLst>
              <a:ext uri="{FF2B5EF4-FFF2-40B4-BE49-F238E27FC236}">
                <a16:creationId xmlns:a16="http://schemas.microsoft.com/office/drawing/2014/main" id="{4A7BB382-7579-4F50-A8F2-9AEA6116A655}"/>
              </a:ext>
            </a:extLst>
          </p:cNvPr>
          <p:cNvSpPr txBox="1"/>
          <p:nvPr/>
        </p:nvSpPr>
        <p:spPr>
          <a:xfrm>
            <a:off x="4141926" y="2651696"/>
            <a:ext cx="515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altLang="zh-TW" sz="12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qdff</a:t>
            </a:r>
            <a:endParaRPr lang="zh-TW" altLang="en-US" sz="1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9" name="直線單箭頭接點 68">
            <a:extLst>
              <a:ext uri="{FF2B5EF4-FFF2-40B4-BE49-F238E27FC236}">
                <a16:creationId xmlns:a16="http://schemas.microsoft.com/office/drawing/2014/main" id="{1847BE53-998C-42BA-94D1-B444A76D9E18}"/>
              </a:ext>
            </a:extLst>
          </p:cNvPr>
          <p:cNvCxnSpPr>
            <a:cxnSpLocks/>
          </p:cNvCxnSpPr>
          <p:nvPr/>
        </p:nvCxnSpPr>
        <p:spPr>
          <a:xfrm>
            <a:off x="4522259" y="2262125"/>
            <a:ext cx="561287" cy="0"/>
          </a:xfrm>
          <a:prstGeom prst="straightConnector1">
            <a:avLst/>
          </a:prstGeom>
          <a:ln w="63500" cap="rnd">
            <a:gradFill flip="none" rotWithShape="1">
              <a:gsLst>
                <a:gs pos="11000">
                  <a:srgbClr val="3333FF"/>
                </a:gs>
                <a:gs pos="83000">
                  <a:srgbClr val="0CE6C2"/>
                </a:gs>
              </a:gsLst>
              <a:lin ang="0" scaled="1"/>
              <a:tileRect/>
            </a:gradFill>
            <a:headEnd type="triangle" w="med" len="sm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0" name="圖形 69">
            <a:extLst>
              <a:ext uri="{FF2B5EF4-FFF2-40B4-BE49-F238E27FC236}">
                <a16:creationId xmlns:a16="http://schemas.microsoft.com/office/drawing/2014/main" id="{45D5ED61-E706-4F47-A35C-9884BDD56D0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168999" y="2023316"/>
            <a:ext cx="440088" cy="4400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1" name="圖形 70">
            <a:extLst>
              <a:ext uri="{FF2B5EF4-FFF2-40B4-BE49-F238E27FC236}">
                <a16:creationId xmlns:a16="http://schemas.microsoft.com/office/drawing/2014/main" id="{AC5C5CE0-94B0-4C4F-854E-1AACF5D935DC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3446082" y="3215527"/>
            <a:ext cx="1525191" cy="66046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2" name="圖片 71">
            <a:extLst>
              <a:ext uri="{FF2B5EF4-FFF2-40B4-BE49-F238E27FC236}">
                <a16:creationId xmlns:a16="http://schemas.microsoft.com/office/drawing/2014/main" id="{E697732A-6E4A-4CFB-B02A-F53FEF46BD4D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25639" y="3317126"/>
            <a:ext cx="373793" cy="373793"/>
          </a:xfrm>
          <a:prstGeom prst="rect">
            <a:avLst/>
          </a:prstGeom>
        </p:spPr>
      </p:pic>
      <p:pic>
        <p:nvPicPr>
          <p:cNvPr id="73" name="圖形 72">
            <a:extLst>
              <a:ext uri="{FF2B5EF4-FFF2-40B4-BE49-F238E27FC236}">
                <a16:creationId xmlns:a16="http://schemas.microsoft.com/office/drawing/2014/main" id="{50C8DEBA-D96E-489B-990B-23D36A93692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614547" y="3250140"/>
            <a:ext cx="197555" cy="6146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4" name="矩形: 圓角 73">
            <a:extLst>
              <a:ext uri="{FF2B5EF4-FFF2-40B4-BE49-F238E27FC236}">
                <a16:creationId xmlns:a16="http://schemas.microsoft.com/office/drawing/2014/main" id="{D5B8828E-3661-45A3-B97A-52FBCED72525}"/>
              </a:ext>
            </a:extLst>
          </p:cNvPr>
          <p:cNvSpPr/>
          <p:nvPr/>
        </p:nvSpPr>
        <p:spPr>
          <a:xfrm>
            <a:off x="4619522" y="3506549"/>
            <a:ext cx="532947" cy="235190"/>
          </a:xfrm>
          <a:prstGeom prst="roundRect">
            <a:avLst>
              <a:gd name="adj" fmla="val 33459"/>
            </a:avLst>
          </a:prstGeom>
          <a:gradFill>
            <a:gsLst>
              <a:gs pos="11000">
                <a:schemeClr val="tx1">
                  <a:lumMod val="75000"/>
                  <a:lumOff val="25000"/>
                </a:schemeClr>
              </a:gs>
              <a:gs pos="83000">
                <a:srgbClr val="757575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5" name="文字方塊 74">
            <a:extLst>
              <a:ext uri="{FF2B5EF4-FFF2-40B4-BE49-F238E27FC236}">
                <a16:creationId xmlns:a16="http://schemas.microsoft.com/office/drawing/2014/main" id="{7A541569-9CC4-4AB3-A351-112B985F17B0}"/>
              </a:ext>
            </a:extLst>
          </p:cNvPr>
          <p:cNvSpPr txBox="1"/>
          <p:nvPr/>
        </p:nvSpPr>
        <p:spPr>
          <a:xfrm>
            <a:off x="4610129" y="3486214"/>
            <a:ext cx="515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altLang="zh-TW" sz="12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qdff</a:t>
            </a:r>
            <a:endParaRPr lang="zh-TW" altLang="en-US" sz="1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6" name="圖形 75">
            <a:extLst>
              <a:ext uri="{FF2B5EF4-FFF2-40B4-BE49-F238E27FC236}">
                <a16:creationId xmlns:a16="http://schemas.microsoft.com/office/drawing/2014/main" id="{43673905-4F31-4762-BB99-3BE2EED47ED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3919436" y="4318610"/>
            <a:ext cx="440088" cy="4400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78" name="直線單箭頭接點 77">
            <a:extLst>
              <a:ext uri="{FF2B5EF4-FFF2-40B4-BE49-F238E27FC236}">
                <a16:creationId xmlns:a16="http://schemas.microsoft.com/office/drawing/2014/main" id="{D2613E25-6D74-452D-870C-799E12213B08}"/>
              </a:ext>
            </a:extLst>
          </p:cNvPr>
          <p:cNvCxnSpPr>
            <a:cxnSpLocks/>
          </p:cNvCxnSpPr>
          <p:nvPr/>
        </p:nvCxnSpPr>
        <p:spPr>
          <a:xfrm>
            <a:off x="4139480" y="3885897"/>
            <a:ext cx="0" cy="412836"/>
          </a:xfrm>
          <a:prstGeom prst="straightConnector1">
            <a:avLst/>
          </a:prstGeom>
          <a:ln w="63500" cap="rnd">
            <a:gradFill flip="none" rotWithShape="1">
              <a:gsLst>
                <a:gs pos="11000">
                  <a:srgbClr val="2C50F5"/>
                </a:gs>
                <a:gs pos="83000">
                  <a:srgbClr val="0CE6C2"/>
                </a:gs>
              </a:gsLst>
              <a:lin ang="16200000" scaled="1"/>
              <a:tileRect/>
            </a:gradFill>
            <a:headEnd type="triangle" w="med" len="sm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圖形 78">
            <a:extLst>
              <a:ext uri="{FF2B5EF4-FFF2-40B4-BE49-F238E27FC236}">
                <a16:creationId xmlns:a16="http://schemas.microsoft.com/office/drawing/2014/main" id="{DD9DCB33-F77D-4F6C-B04D-6AF916002753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6391098" y="3970927"/>
            <a:ext cx="1309402" cy="7365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4" name="矩形: 圓角 83">
            <a:extLst>
              <a:ext uri="{FF2B5EF4-FFF2-40B4-BE49-F238E27FC236}">
                <a16:creationId xmlns:a16="http://schemas.microsoft.com/office/drawing/2014/main" id="{CAD81311-83ED-47AA-A487-3F9C95EDB157}"/>
              </a:ext>
            </a:extLst>
          </p:cNvPr>
          <p:cNvSpPr/>
          <p:nvPr/>
        </p:nvSpPr>
        <p:spPr>
          <a:xfrm>
            <a:off x="7189283" y="3850004"/>
            <a:ext cx="532947" cy="235190"/>
          </a:xfrm>
          <a:prstGeom prst="roundRect">
            <a:avLst>
              <a:gd name="adj" fmla="val 33459"/>
            </a:avLst>
          </a:prstGeom>
          <a:gradFill>
            <a:gsLst>
              <a:gs pos="11000">
                <a:schemeClr val="tx1">
                  <a:lumMod val="75000"/>
                  <a:lumOff val="25000"/>
                </a:schemeClr>
              </a:gs>
              <a:gs pos="83000">
                <a:srgbClr val="757575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8" name="文字方塊 97">
            <a:extLst>
              <a:ext uri="{FF2B5EF4-FFF2-40B4-BE49-F238E27FC236}">
                <a16:creationId xmlns:a16="http://schemas.microsoft.com/office/drawing/2014/main" id="{04F31CEA-C992-42B8-A611-F24141FA1D1C}"/>
              </a:ext>
            </a:extLst>
          </p:cNvPr>
          <p:cNvSpPr txBox="1"/>
          <p:nvPr/>
        </p:nvSpPr>
        <p:spPr>
          <a:xfrm>
            <a:off x="7179890" y="3829669"/>
            <a:ext cx="515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altLang="zh-TW" sz="12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qdff</a:t>
            </a:r>
            <a:endParaRPr lang="zh-TW" altLang="en-US" sz="1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9" name="矩形: 圓角 98">
            <a:extLst>
              <a:ext uri="{FF2B5EF4-FFF2-40B4-BE49-F238E27FC236}">
                <a16:creationId xmlns:a16="http://schemas.microsoft.com/office/drawing/2014/main" id="{0B501B59-CE2B-49EA-A285-910F45082213}"/>
              </a:ext>
            </a:extLst>
          </p:cNvPr>
          <p:cNvSpPr/>
          <p:nvPr/>
        </p:nvSpPr>
        <p:spPr>
          <a:xfrm>
            <a:off x="7396404" y="2412046"/>
            <a:ext cx="878756" cy="207748"/>
          </a:xfrm>
          <a:prstGeom prst="roundRect">
            <a:avLst>
              <a:gd name="adj" fmla="val 20570"/>
            </a:avLst>
          </a:prstGeom>
          <a:gradFill>
            <a:gsLst>
              <a:gs pos="60000">
                <a:srgbClr val="61B1F9"/>
              </a:gs>
              <a:gs pos="25000">
                <a:srgbClr val="286FF9"/>
              </a:gs>
              <a:gs pos="100000">
                <a:srgbClr val="1FACF3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0" name="文字方塊 99">
            <a:extLst>
              <a:ext uri="{FF2B5EF4-FFF2-40B4-BE49-F238E27FC236}">
                <a16:creationId xmlns:a16="http://schemas.microsoft.com/office/drawing/2014/main" id="{22E8BF5B-3166-47C8-AF13-5F25BFB6AA52}"/>
              </a:ext>
            </a:extLst>
          </p:cNvPr>
          <p:cNvSpPr txBox="1"/>
          <p:nvPr/>
        </p:nvSpPr>
        <p:spPr>
          <a:xfrm>
            <a:off x="7767905" y="2396542"/>
            <a:ext cx="515012" cy="23083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t">
            <a:spAutoFit/>
          </a:bodyPr>
          <a:lstStyle/>
          <a:p>
            <a:pPr algn="ctr"/>
            <a:r>
              <a:rPr lang="zh-TW" altLang="en-US" sz="900" b="1">
                <a:solidFill>
                  <a:schemeClr val="bg1"/>
                </a:solidFill>
                <a:latin typeface="Microsoft JhengHei"/>
                <a:ea typeface="Microsoft JhengHei"/>
              </a:rPr>
              <a:t>東京</a:t>
            </a:r>
          </a:p>
        </p:txBody>
      </p:sp>
      <p:pic>
        <p:nvPicPr>
          <p:cNvPr id="101" name="圖形 100">
            <a:extLst>
              <a:ext uri="{FF2B5EF4-FFF2-40B4-BE49-F238E27FC236}">
                <a16:creationId xmlns:a16="http://schemas.microsoft.com/office/drawing/2014/main" id="{A4596CB6-D13C-4FDE-95F7-B55752095611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6368137" y="2061633"/>
            <a:ext cx="1309402" cy="7365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" name="圖片 101">
            <a:extLst>
              <a:ext uri="{FF2B5EF4-FFF2-40B4-BE49-F238E27FC236}">
                <a16:creationId xmlns:a16="http://schemas.microsoft.com/office/drawing/2014/main" id="{6BF95859-D162-4F9D-A075-EFBD297633A7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96728" y="2309483"/>
            <a:ext cx="373793" cy="37379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3" name="矩形: 圓角 102">
            <a:extLst>
              <a:ext uri="{FF2B5EF4-FFF2-40B4-BE49-F238E27FC236}">
                <a16:creationId xmlns:a16="http://schemas.microsoft.com/office/drawing/2014/main" id="{902582E7-677C-4064-A743-33A65D9BC0B8}"/>
              </a:ext>
            </a:extLst>
          </p:cNvPr>
          <p:cNvSpPr/>
          <p:nvPr/>
        </p:nvSpPr>
        <p:spPr>
          <a:xfrm>
            <a:off x="7166322" y="1940710"/>
            <a:ext cx="532947" cy="235190"/>
          </a:xfrm>
          <a:prstGeom prst="roundRect">
            <a:avLst>
              <a:gd name="adj" fmla="val 33459"/>
            </a:avLst>
          </a:prstGeom>
          <a:gradFill>
            <a:gsLst>
              <a:gs pos="11000">
                <a:schemeClr val="tx1">
                  <a:lumMod val="75000"/>
                  <a:lumOff val="25000"/>
                </a:schemeClr>
              </a:gs>
              <a:gs pos="83000">
                <a:srgbClr val="757575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4" name="文字方塊 103">
            <a:extLst>
              <a:ext uri="{FF2B5EF4-FFF2-40B4-BE49-F238E27FC236}">
                <a16:creationId xmlns:a16="http://schemas.microsoft.com/office/drawing/2014/main" id="{A2975AB3-671D-4D74-8390-5A6B01D1E217}"/>
              </a:ext>
            </a:extLst>
          </p:cNvPr>
          <p:cNvSpPr txBox="1"/>
          <p:nvPr/>
        </p:nvSpPr>
        <p:spPr>
          <a:xfrm>
            <a:off x="7156929" y="1920375"/>
            <a:ext cx="515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altLang="zh-TW" sz="12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qdff</a:t>
            </a:r>
            <a:endParaRPr lang="zh-TW" altLang="en-US" sz="1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6" name="圖形 105">
            <a:extLst>
              <a:ext uri="{FF2B5EF4-FFF2-40B4-BE49-F238E27FC236}">
                <a16:creationId xmlns:a16="http://schemas.microsoft.com/office/drawing/2014/main" id="{57CC8DB6-718C-4EE9-B138-A9F70AC4EF44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6346342" y="3030505"/>
            <a:ext cx="1309402" cy="7365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8" name="矩形: 圓角 107">
            <a:extLst>
              <a:ext uri="{FF2B5EF4-FFF2-40B4-BE49-F238E27FC236}">
                <a16:creationId xmlns:a16="http://schemas.microsoft.com/office/drawing/2014/main" id="{1FB8E6C0-803C-4B97-9A63-980AFE7E153C}"/>
              </a:ext>
            </a:extLst>
          </p:cNvPr>
          <p:cNvSpPr/>
          <p:nvPr/>
        </p:nvSpPr>
        <p:spPr>
          <a:xfrm>
            <a:off x="7144527" y="2909582"/>
            <a:ext cx="532947" cy="235190"/>
          </a:xfrm>
          <a:prstGeom prst="roundRect">
            <a:avLst>
              <a:gd name="adj" fmla="val 33459"/>
            </a:avLst>
          </a:prstGeom>
          <a:gradFill>
            <a:gsLst>
              <a:gs pos="11000">
                <a:schemeClr val="tx1">
                  <a:lumMod val="75000"/>
                  <a:lumOff val="25000"/>
                </a:schemeClr>
              </a:gs>
              <a:gs pos="83000">
                <a:srgbClr val="757575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9" name="文字方塊 108">
            <a:extLst>
              <a:ext uri="{FF2B5EF4-FFF2-40B4-BE49-F238E27FC236}">
                <a16:creationId xmlns:a16="http://schemas.microsoft.com/office/drawing/2014/main" id="{46DAF8C1-B2C7-4BDB-A60B-DFFADD79A17E}"/>
              </a:ext>
            </a:extLst>
          </p:cNvPr>
          <p:cNvSpPr txBox="1"/>
          <p:nvPr/>
        </p:nvSpPr>
        <p:spPr>
          <a:xfrm>
            <a:off x="7135134" y="2889247"/>
            <a:ext cx="515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altLang="zh-TW" sz="12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qdff</a:t>
            </a:r>
            <a:endParaRPr lang="zh-TW" altLang="en-US" sz="1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4" name="接點: 肘形 113">
            <a:extLst>
              <a:ext uri="{FF2B5EF4-FFF2-40B4-BE49-F238E27FC236}">
                <a16:creationId xmlns:a16="http://schemas.microsoft.com/office/drawing/2014/main" id="{11B1E204-2DDF-489A-88FD-F5B2238834E3}"/>
              </a:ext>
            </a:extLst>
          </p:cNvPr>
          <p:cNvCxnSpPr>
            <a:cxnSpLocks/>
          </p:cNvCxnSpPr>
          <p:nvPr/>
        </p:nvCxnSpPr>
        <p:spPr>
          <a:xfrm>
            <a:off x="2616411" y="2490227"/>
            <a:ext cx="944236" cy="927076"/>
          </a:xfrm>
          <a:prstGeom prst="bentConnector3">
            <a:avLst>
              <a:gd name="adj1" fmla="val 50000"/>
            </a:avLst>
          </a:prstGeom>
          <a:ln w="63500">
            <a:gradFill>
              <a:gsLst>
                <a:gs pos="0">
                  <a:srgbClr val="3333FF"/>
                </a:gs>
                <a:gs pos="100000">
                  <a:srgbClr val="0CE6C2"/>
                </a:gs>
              </a:gsLst>
              <a:lin ang="5400000" scaled="1"/>
            </a:gradFill>
            <a:headEnd type="triangle" w="med" len="sm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矩形: 圓角 114">
            <a:extLst>
              <a:ext uri="{FF2B5EF4-FFF2-40B4-BE49-F238E27FC236}">
                <a16:creationId xmlns:a16="http://schemas.microsoft.com/office/drawing/2014/main" id="{9C49BB45-F74D-4E59-B6BC-8A5893E2D477}"/>
              </a:ext>
            </a:extLst>
          </p:cNvPr>
          <p:cNvSpPr/>
          <p:nvPr/>
        </p:nvSpPr>
        <p:spPr>
          <a:xfrm>
            <a:off x="2822826" y="2764243"/>
            <a:ext cx="515012" cy="176756"/>
          </a:xfrm>
          <a:prstGeom prst="roundRect">
            <a:avLst>
              <a:gd name="adj" fmla="val 33459"/>
            </a:avLst>
          </a:prstGeom>
          <a:gradFill flip="none" rotWithShape="1">
            <a:gsLst>
              <a:gs pos="0">
                <a:srgbClr val="9A0000"/>
              </a:gs>
              <a:gs pos="100000">
                <a:srgbClr val="D00000"/>
              </a:gs>
            </a:gsLst>
            <a:lin ang="135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6" name="文字方塊 115">
            <a:extLst>
              <a:ext uri="{FF2B5EF4-FFF2-40B4-BE49-F238E27FC236}">
                <a16:creationId xmlns:a16="http://schemas.microsoft.com/office/drawing/2014/main" id="{ED6220CC-4430-4ADC-85DB-9973D2DA1281}"/>
              </a:ext>
            </a:extLst>
          </p:cNvPr>
          <p:cNvSpPr txBox="1"/>
          <p:nvPr/>
        </p:nvSpPr>
        <p:spPr>
          <a:xfrm>
            <a:off x="2803750" y="2730716"/>
            <a:ext cx="80889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900" b="1">
                <a:solidFill>
                  <a:schemeClr val="bg1"/>
                </a:solidFill>
              </a:rPr>
              <a:t>TCP BBR</a:t>
            </a:r>
            <a:endParaRPr lang="zh-TW" altLang="en-US" sz="900" b="1" spc="-113">
              <a:solidFill>
                <a:schemeClr val="bg1"/>
              </a:solidFill>
            </a:endParaRPr>
          </a:p>
        </p:txBody>
      </p:sp>
      <p:grpSp>
        <p:nvGrpSpPr>
          <p:cNvPr id="118" name="圖形 107">
            <a:extLst>
              <a:ext uri="{FF2B5EF4-FFF2-40B4-BE49-F238E27FC236}">
                <a16:creationId xmlns:a16="http://schemas.microsoft.com/office/drawing/2014/main" id="{84E88FD0-DA04-4797-9747-CFE2F70C4357}"/>
              </a:ext>
            </a:extLst>
          </p:cNvPr>
          <p:cNvGrpSpPr/>
          <p:nvPr/>
        </p:nvGrpSpPr>
        <p:grpSpPr>
          <a:xfrm>
            <a:off x="5668985" y="2502091"/>
            <a:ext cx="295003" cy="424438"/>
            <a:chOff x="5681591" y="3996458"/>
            <a:chExt cx="353664" cy="508836"/>
          </a:xfrm>
          <a:solidFill>
            <a:schemeClr val="bg1"/>
          </a:solidFill>
        </p:grpSpPr>
        <p:sp>
          <p:nvSpPr>
            <p:cNvPr id="119" name="手繪多邊形: 圖案 118">
              <a:extLst>
                <a:ext uri="{FF2B5EF4-FFF2-40B4-BE49-F238E27FC236}">
                  <a16:creationId xmlns:a16="http://schemas.microsoft.com/office/drawing/2014/main" id="{D63AD719-8ADE-48AC-8A89-753562A54EB5}"/>
                </a:ext>
              </a:extLst>
            </p:cNvPr>
            <p:cNvSpPr/>
            <p:nvPr/>
          </p:nvSpPr>
          <p:spPr>
            <a:xfrm>
              <a:off x="5681591" y="3996458"/>
              <a:ext cx="353664" cy="508836"/>
            </a:xfrm>
            <a:custGeom>
              <a:avLst/>
              <a:gdLst>
                <a:gd name="connsiteX0" fmla="*/ 0 w 353664"/>
                <a:gd name="connsiteY0" fmla="*/ 0 h 508836"/>
                <a:gd name="connsiteX1" fmla="*/ 0 w 353664"/>
                <a:gd name="connsiteY1" fmla="*/ 508837 h 508836"/>
                <a:gd name="connsiteX2" fmla="*/ 353664 w 353664"/>
                <a:gd name="connsiteY2" fmla="*/ 508837 h 508836"/>
                <a:gd name="connsiteX3" fmla="*/ 353664 w 353664"/>
                <a:gd name="connsiteY3" fmla="*/ 0 h 508836"/>
                <a:gd name="connsiteX4" fmla="*/ 0 w 353664"/>
                <a:gd name="connsiteY4" fmla="*/ 0 h 508836"/>
                <a:gd name="connsiteX5" fmla="*/ 328714 w 353664"/>
                <a:gd name="connsiteY5" fmla="*/ 10684 h 508836"/>
                <a:gd name="connsiteX6" fmla="*/ 341873 w 353664"/>
                <a:gd name="connsiteY6" fmla="*/ 23843 h 508836"/>
                <a:gd name="connsiteX7" fmla="*/ 328714 w 353664"/>
                <a:gd name="connsiteY7" fmla="*/ 37002 h 508836"/>
                <a:gd name="connsiteX8" fmla="*/ 315555 w 353664"/>
                <a:gd name="connsiteY8" fmla="*/ 23843 h 508836"/>
                <a:gd name="connsiteX9" fmla="*/ 328714 w 353664"/>
                <a:gd name="connsiteY9" fmla="*/ 10684 h 508836"/>
                <a:gd name="connsiteX10" fmla="*/ 25080 w 353664"/>
                <a:gd name="connsiteY10" fmla="*/ 10684 h 508836"/>
                <a:gd name="connsiteX11" fmla="*/ 38239 w 353664"/>
                <a:gd name="connsiteY11" fmla="*/ 23843 h 508836"/>
                <a:gd name="connsiteX12" fmla="*/ 25080 w 353664"/>
                <a:gd name="connsiteY12" fmla="*/ 37002 h 508836"/>
                <a:gd name="connsiteX13" fmla="*/ 11921 w 353664"/>
                <a:gd name="connsiteY13" fmla="*/ 23843 h 508836"/>
                <a:gd name="connsiteX14" fmla="*/ 25080 w 353664"/>
                <a:gd name="connsiteY14" fmla="*/ 10684 h 508836"/>
                <a:gd name="connsiteX15" fmla="*/ 25080 w 353664"/>
                <a:gd name="connsiteY15" fmla="*/ 498088 h 508836"/>
                <a:gd name="connsiteX16" fmla="*/ 11921 w 353664"/>
                <a:gd name="connsiteY16" fmla="*/ 484929 h 508836"/>
                <a:gd name="connsiteX17" fmla="*/ 25080 w 353664"/>
                <a:gd name="connsiteY17" fmla="*/ 471770 h 508836"/>
                <a:gd name="connsiteX18" fmla="*/ 38239 w 353664"/>
                <a:gd name="connsiteY18" fmla="*/ 484929 h 508836"/>
                <a:gd name="connsiteX19" fmla="*/ 25080 w 353664"/>
                <a:gd name="connsiteY19" fmla="*/ 498088 h 508836"/>
                <a:gd name="connsiteX20" fmla="*/ 74329 w 353664"/>
                <a:gd name="connsiteY20" fmla="*/ 491052 h 508836"/>
                <a:gd name="connsiteX21" fmla="*/ 65795 w 353664"/>
                <a:gd name="connsiteY21" fmla="*/ 487535 h 508836"/>
                <a:gd name="connsiteX22" fmla="*/ 18370 w 353664"/>
                <a:gd name="connsiteY22" fmla="*/ 440110 h 508836"/>
                <a:gd name="connsiteX23" fmla="*/ 14853 w 353664"/>
                <a:gd name="connsiteY23" fmla="*/ 431576 h 508836"/>
                <a:gd name="connsiteX24" fmla="*/ 14853 w 353664"/>
                <a:gd name="connsiteY24" fmla="*/ 315034 h 508836"/>
                <a:gd name="connsiteX25" fmla="*/ 23582 w 353664"/>
                <a:gd name="connsiteY25" fmla="*/ 303439 h 508836"/>
                <a:gd name="connsiteX26" fmla="*/ 44558 w 353664"/>
                <a:gd name="connsiteY26" fmla="*/ 268326 h 508836"/>
                <a:gd name="connsiteX27" fmla="*/ 14853 w 353664"/>
                <a:gd name="connsiteY27" fmla="*/ 174845 h 508836"/>
                <a:gd name="connsiteX28" fmla="*/ 15895 w 353664"/>
                <a:gd name="connsiteY28" fmla="*/ 156410 h 508836"/>
                <a:gd name="connsiteX29" fmla="*/ 29705 w 353664"/>
                <a:gd name="connsiteY29" fmla="*/ 107096 h 508836"/>
                <a:gd name="connsiteX30" fmla="*/ 24038 w 353664"/>
                <a:gd name="connsiteY30" fmla="*/ 69508 h 508836"/>
                <a:gd name="connsiteX31" fmla="*/ 34656 w 353664"/>
                <a:gd name="connsiteY31" fmla="*/ 46057 h 508836"/>
                <a:gd name="connsiteX32" fmla="*/ 60779 w 353664"/>
                <a:gd name="connsiteY32" fmla="*/ 29315 h 508836"/>
                <a:gd name="connsiteX33" fmla="*/ 88400 w 353664"/>
                <a:gd name="connsiteY33" fmla="*/ 30813 h 508836"/>
                <a:gd name="connsiteX34" fmla="*/ 94263 w 353664"/>
                <a:gd name="connsiteY34" fmla="*/ 35503 h 508836"/>
                <a:gd name="connsiteX35" fmla="*/ 176865 w 353664"/>
                <a:gd name="connsiteY35" fmla="*/ 12833 h 508836"/>
                <a:gd name="connsiteX36" fmla="*/ 337835 w 353664"/>
                <a:gd name="connsiteY36" fmla="*/ 156410 h 508836"/>
                <a:gd name="connsiteX37" fmla="*/ 338942 w 353664"/>
                <a:gd name="connsiteY37" fmla="*/ 174845 h 508836"/>
                <a:gd name="connsiteX38" fmla="*/ 288130 w 353664"/>
                <a:gd name="connsiteY38" fmla="*/ 292625 h 508836"/>
                <a:gd name="connsiteX39" fmla="*/ 284547 w 353664"/>
                <a:gd name="connsiteY39" fmla="*/ 303439 h 508836"/>
                <a:gd name="connsiteX40" fmla="*/ 324350 w 353664"/>
                <a:gd name="connsiteY40" fmla="*/ 336857 h 508836"/>
                <a:gd name="connsiteX41" fmla="*/ 326890 w 353664"/>
                <a:gd name="connsiteY41" fmla="*/ 336857 h 508836"/>
                <a:gd name="connsiteX42" fmla="*/ 338942 w 353664"/>
                <a:gd name="connsiteY42" fmla="*/ 348909 h 508836"/>
                <a:gd name="connsiteX43" fmla="*/ 338942 w 353664"/>
                <a:gd name="connsiteY43" fmla="*/ 431511 h 508836"/>
                <a:gd name="connsiteX44" fmla="*/ 335424 w 353664"/>
                <a:gd name="connsiteY44" fmla="*/ 440045 h 508836"/>
                <a:gd name="connsiteX45" fmla="*/ 288000 w 353664"/>
                <a:gd name="connsiteY45" fmla="*/ 487469 h 508836"/>
                <a:gd name="connsiteX46" fmla="*/ 279466 w 353664"/>
                <a:gd name="connsiteY46" fmla="*/ 490987 h 508836"/>
                <a:gd name="connsiteX47" fmla="*/ 74329 w 353664"/>
                <a:gd name="connsiteY47" fmla="*/ 490987 h 508836"/>
                <a:gd name="connsiteX48" fmla="*/ 328714 w 353664"/>
                <a:gd name="connsiteY48" fmla="*/ 498088 h 508836"/>
                <a:gd name="connsiteX49" fmla="*/ 315555 w 353664"/>
                <a:gd name="connsiteY49" fmla="*/ 484929 h 508836"/>
                <a:gd name="connsiteX50" fmla="*/ 328714 w 353664"/>
                <a:gd name="connsiteY50" fmla="*/ 471770 h 508836"/>
                <a:gd name="connsiteX51" fmla="*/ 341873 w 353664"/>
                <a:gd name="connsiteY51" fmla="*/ 484929 h 508836"/>
                <a:gd name="connsiteX52" fmla="*/ 328714 w 353664"/>
                <a:gd name="connsiteY52" fmla="*/ 498088 h 508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353664" h="508836">
                  <a:moveTo>
                    <a:pt x="0" y="0"/>
                  </a:moveTo>
                  <a:lnTo>
                    <a:pt x="0" y="508837"/>
                  </a:lnTo>
                  <a:lnTo>
                    <a:pt x="353664" y="508837"/>
                  </a:lnTo>
                  <a:lnTo>
                    <a:pt x="353664" y="0"/>
                  </a:lnTo>
                  <a:lnTo>
                    <a:pt x="0" y="0"/>
                  </a:lnTo>
                  <a:close/>
                  <a:moveTo>
                    <a:pt x="328714" y="10684"/>
                  </a:moveTo>
                  <a:cubicBezTo>
                    <a:pt x="336011" y="10684"/>
                    <a:pt x="341873" y="16612"/>
                    <a:pt x="341873" y="23843"/>
                  </a:cubicBezTo>
                  <a:cubicBezTo>
                    <a:pt x="341873" y="31139"/>
                    <a:pt x="335945" y="37002"/>
                    <a:pt x="328714" y="37002"/>
                  </a:cubicBezTo>
                  <a:cubicBezTo>
                    <a:pt x="321418" y="37002"/>
                    <a:pt x="315555" y="31073"/>
                    <a:pt x="315555" y="23843"/>
                  </a:cubicBezTo>
                  <a:cubicBezTo>
                    <a:pt x="315490" y="16612"/>
                    <a:pt x="321418" y="10684"/>
                    <a:pt x="328714" y="10684"/>
                  </a:cubicBezTo>
                  <a:close/>
                  <a:moveTo>
                    <a:pt x="25080" y="10684"/>
                  </a:moveTo>
                  <a:cubicBezTo>
                    <a:pt x="32376" y="10684"/>
                    <a:pt x="38239" y="16612"/>
                    <a:pt x="38239" y="23843"/>
                  </a:cubicBezTo>
                  <a:cubicBezTo>
                    <a:pt x="38239" y="31139"/>
                    <a:pt x="32311" y="37002"/>
                    <a:pt x="25080" y="37002"/>
                  </a:cubicBezTo>
                  <a:cubicBezTo>
                    <a:pt x="17784" y="37002"/>
                    <a:pt x="11921" y="31073"/>
                    <a:pt x="11921" y="23843"/>
                  </a:cubicBezTo>
                  <a:cubicBezTo>
                    <a:pt x="11856" y="16612"/>
                    <a:pt x="17784" y="10684"/>
                    <a:pt x="25080" y="10684"/>
                  </a:cubicBezTo>
                  <a:close/>
                  <a:moveTo>
                    <a:pt x="25080" y="498088"/>
                  </a:moveTo>
                  <a:cubicBezTo>
                    <a:pt x="17784" y="498088"/>
                    <a:pt x="11921" y="492160"/>
                    <a:pt x="11921" y="484929"/>
                  </a:cubicBezTo>
                  <a:cubicBezTo>
                    <a:pt x="11921" y="477633"/>
                    <a:pt x="17849" y="471770"/>
                    <a:pt x="25080" y="471770"/>
                  </a:cubicBezTo>
                  <a:cubicBezTo>
                    <a:pt x="32376" y="471770"/>
                    <a:pt x="38239" y="477698"/>
                    <a:pt x="38239" y="484929"/>
                  </a:cubicBezTo>
                  <a:cubicBezTo>
                    <a:pt x="38239" y="492225"/>
                    <a:pt x="32311" y="498088"/>
                    <a:pt x="25080" y="498088"/>
                  </a:cubicBezTo>
                  <a:close/>
                  <a:moveTo>
                    <a:pt x="74329" y="491052"/>
                  </a:moveTo>
                  <a:cubicBezTo>
                    <a:pt x="71137" y="491052"/>
                    <a:pt x="68075" y="489815"/>
                    <a:pt x="65795" y="487535"/>
                  </a:cubicBezTo>
                  <a:lnTo>
                    <a:pt x="18370" y="440110"/>
                  </a:lnTo>
                  <a:cubicBezTo>
                    <a:pt x="16090" y="437830"/>
                    <a:pt x="14853" y="434768"/>
                    <a:pt x="14853" y="431576"/>
                  </a:cubicBezTo>
                  <a:lnTo>
                    <a:pt x="14853" y="315034"/>
                  </a:lnTo>
                  <a:cubicBezTo>
                    <a:pt x="14853" y="309627"/>
                    <a:pt x="18436" y="304937"/>
                    <a:pt x="23582" y="303439"/>
                  </a:cubicBezTo>
                  <a:cubicBezTo>
                    <a:pt x="42604" y="298032"/>
                    <a:pt x="49705" y="275688"/>
                    <a:pt x="44558" y="268326"/>
                  </a:cubicBezTo>
                  <a:cubicBezTo>
                    <a:pt x="25862" y="241943"/>
                    <a:pt x="14853" y="209697"/>
                    <a:pt x="14853" y="174845"/>
                  </a:cubicBezTo>
                  <a:cubicBezTo>
                    <a:pt x="14853" y="168592"/>
                    <a:pt x="15244" y="162468"/>
                    <a:pt x="15895" y="156410"/>
                  </a:cubicBezTo>
                  <a:cubicBezTo>
                    <a:pt x="17849" y="138951"/>
                    <a:pt x="22605" y="122405"/>
                    <a:pt x="29705" y="107096"/>
                  </a:cubicBezTo>
                  <a:lnTo>
                    <a:pt x="24038" y="69508"/>
                  </a:lnTo>
                  <a:cubicBezTo>
                    <a:pt x="22670" y="60258"/>
                    <a:pt x="26839" y="51073"/>
                    <a:pt x="34656" y="46057"/>
                  </a:cubicBezTo>
                  <a:lnTo>
                    <a:pt x="60779" y="29315"/>
                  </a:lnTo>
                  <a:cubicBezTo>
                    <a:pt x="69378" y="23843"/>
                    <a:pt x="80452" y="24429"/>
                    <a:pt x="88400" y="30813"/>
                  </a:cubicBezTo>
                  <a:lnTo>
                    <a:pt x="94263" y="35503"/>
                  </a:lnTo>
                  <a:cubicBezTo>
                    <a:pt x="118431" y="21107"/>
                    <a:pt x="146703" y="12833"/>
                    <a:pt x="176865" y="12833"/>
                  </a:cubicBezTo>
                  <a:cubicBezTo>
                    <a:pt x="260118" y="12833"/>
                    <a:pt x="328649" y="75632"/>
                    <a:pt x="337835" y="156410"/>
                  </a:cubicBezTo>
                  <a:cubicBezTo>
                    <a:pt x="338551" y="162468"/>
                    <a:pt x="338942" y="168592"/>
                    <a:pt x="338942" y="174845"/>
                  </a:cubicBezTo>
                  <a:cubicBezTo>
                    <a:pt x="338942" y="221228"/>
                    <a:pt x="319399" y="263050"/>
                    <a:pt x="288130" y="292625"/>
                  </a:cubicBezTo>
                  <a:cubicBezTo>
                    <a:pt x="285199" y="295426"/>
                    <a:pt x="283831" y="299465"/>
                    <a:pt x="284547" y="303439"/>
                  </a:cubicBezTo>
                  <a:cubicBezTo>
                    <a:pt x="287869" y="322461"/>
                    <a:pt x="304416" y="336857"/>
                    <a:pt x="324350" y="336857"/>
                  </a:cubicBezTo>
                  <a:lnTo>
                    <a:pt x="326890" y="336857"/>
                  </a:lnTo>
                  <a:cubicBezTo>
                    <a:pt x="333535" y="336857"/>
                    <a:pt x="338942" y="342264"/>
                    <a:pt x="338942" y="348909"/>
                  </a:cubicBezTo>
                  <a:lnTo>
                    <a:pt x="338942" y="431511"/>
                  </a:lnTo>
                  <a:cubicBezTo>
                    <a:pt x="338942" y="434703"/>
                    <a:pt x="337704" y="437765"/>
                    <a:pt x="335424" y="440045"/>
                  </a:cubicBezTo>
                  <a:lnTo>
                    <a:pt x="288000" y="487469"/>
                  </a:lnTo>
                  <a:cubicBezTo>
                    <a:pt x="285720" y="489749"/>
                    <a:pt x="282658" y="490987"/>
                    <a:pt x="279466" y="490987"/>
                  </a:cubicBezTo>
                  <a:lnTo>
                    <a:pt x="74329" y="490987"/>
                  </a:lnTo>
                  <a:close/>
                  <a:moveTo>
                    <a:pt x="328714" y="498088"/>
                  </a:moveTo>
                  <a:cubicBezTo>
                    <a:pt x="321418" y="498088"/>
                    <a:pt x="315555" y="492160"/>
                    <a:pt x="315555" y="484929"/>
                  </a:cubicBezTo>
                  <a:cubicBezTo>
                    <a:pt x="315555" y="477633"/>
                    <a:pt x="321484" y="471770"/>
                    <a:pt x="328714" y="471770"/>
                  </a:cubicBezTo>
                  <a:cubicBezTo>
                    <a:pt x="336011" y="471770"/>
                    <a:pt x="341873" y="477698"/>
                    <a:pt x="341873" y="484929"/>
                  </a:cubicBezTo>
                  <a:cubicBezTo>
                    <a:pt x="341873" y="492225"/>
                    <a:pt x="335945" y="498088"/>
                    <a:pt x="328714" y="498088"/>
                  </a:cubicBez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20" name="手繪多邊形: 圖案 119">
              <a:extLst>
                <a:ext uri="{FF2B5EF4-FFF2-40B4-BE49-F238E27FC236}">
                  <a16:creationId xmlns:a16="http://schemas.microsoft.com/office/drawing/2014/main" id="{98724CBA-B085-4EBA-9517-67848B7B1E75}"/>
                </a:ext>
              </a:extLst>
            </p:cNvPr>
            <p:cNvSpPr/>
            <p:nvPr/>
          </p:nvSpPr>
          <p:spPr>
            <a:xfrm>
              <a:off x="5716182" y="4029029"/>
              <a:ext cx="284547" cy="280638"/>
            </a:xfrm>
            <a:custGeom>
              <a:avLst/>
              <a:gdLst>
                <a:gd name="connsiteX0" fmla="*/ 284547 w 284547"/>
                <a:gd name="connsiteY0" fmla="*/ 142274 h 280638"/>
                <a:gd name="connsiteX1" fmla="*/ 142274 w 284547"/>
                <a:gd name="connsiteY1" fmla="*/ 0 h 280638"/>
                <a:gd name="connsiteX2" fmla="*/ 0 w 284547"/>
                <a:gd name="connsiteY2" fmla="*/ 142274 h 280638"/>
                <a:gd name="connsiteX3" fmla="*/ 93220 w 284547"/>
                <a:gd name="connsiteY3" fmla="*/ 275818 h 280638"/>
                <a:gd name="connsiteX4" fmla="*/ 158494 w 284547"/>
                <a:gd name="connsiteY4" fmla="*/ 212433 h 280638"/>
                <a:gd name="connsiteX5" fmla="*/ 174194 w 284547"/>
                <a:gd name="connsiteY5" fmla="*/ 206049 h 280638"/>
                <a:gd name="connsiteX6" fmla="*/ 187157 w 284547"/>
                <a:gd name="connsiteY6" fmla="*/ 210153 h 280638"/>
                <a:gd name="connsiteX7" fmla="*/ 194649 w 284547"/>
                <a:gd name="connsiteY7" fmla="*/ 237904 h 280638"/>
                <a:gd name="connsiteX8" fmla="*/ 175041 w 284547"/>
                <a:gd name="connsiteY8" fmla="*/ 280639 h 280638"/>
                <a:gd name="connsiteX9" fmla="*/ 284547 w 284547"/>
                <a:gd name="connsiteY9" fmla="*/ 142274 h 280638"/>
                <a:gd name="connsiteX10" fmla="*/ 142274 w 284547"/>
                <a:gd name="connsiteY10" fmla="*/ 192695 h 280638"/>
                <a:gd name="connsiteX11" fmla="*/ 91918 w 284547"/>
                <a:gd name="connsiteY11" fmla="*/ 142339 h 280638"/>
                <a:gd name="connsiteX12" fmla="*/ 142274 w 284547"/>
                <a:gd name="connsiteY12" fmla="*/ 91983 h 280638"/>
                <a:gd name="connsiteX13" fmla="*/ 192630 w 284547"/>
                <a:gd name="connsiteY13" fmla="*/ 142339 h 280638"/>
                <a:gd name="connsiteX14" fmla="*/ 142274 w 284547"/>
                <a:gd name="connsiteY14" fmla="*/ 192695 h 280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547" h="280638">
                  <a:moveTo>
                    <a:pt x="284547" y="142274"/>
                  </a:moveTo>
                  <a:cubicBezTo>
                    <a:pt x="284547" y="63841"/>
                    <a:pt x="220706" y="0"/>
                    <a:pt x="142274" y="0"/>
                  </a:cubicBezTo>
                  <a:cubicBezTo>
                    <a:pt x="63841" y="0"/>
                    <a:pt x="0" y="63841"/>
                    <a:pt x="0" y="142274"/>
                  </a:cubicBezTo>
                  <a:cubicBezTo>
                    <a:pt x="0" y="203509"/>
                    <a:pt x="38826" y="255754"/>
                    <a:pt x="93220" y="275818"/>
                  </a:cubicBezTo>
                  <a:lnTo>
                    <a:pt x="158494" y="212433"/>
                  </a:lnTo>
                  <a:cubicBezTo>
                    <a:pt x="162729" y="208329"/>
                    <a:pt x="168266" y="206049"/>
                    <a:pt x="174194" y="206049"/>
                  </a:cubicBezTo>
                  <a:cubicBezTo>
                    <a:pt x="178884" y="206049"/>
                    <a:pt x="183379" y="207482"/>
                    <a:pt x="187157" y="210153"/>
                  </a:cubicBezTo>
                  <a:cubicBezTo>
                    <a:pt x="196017" y="216407"/>
                    <a:pt x="199144" y="228068"/>
                    <a:pt x="194649" y="237904"/>
                  </a:cubicBezTo>
                  <a:lnTo>
                    <a:pt x="175041" y="280639"/>
                  </a:lnTo>
                  <a:cubicBezTo>
                    <a:pt x="237709" y="265851"/>
                    <a:pt x="284547" y="209437"/>
                    <a:pt x="284547" y="142274"/>
                  </a:cubicBezTo>
                  <a:close/>
                  <a:moveTo>
                    <a:pt x="142274" y="192695"/>
                  </a:moveTo>
                  <a:cubicBezTo>
                    <a:pt x="114457" y="192695"/>
                    <a:pt x="91918" y="170155"/>
                    <a:pt x="91918" y="142339"/>
                  </a:cubicBezTo>
                  <a:cubicBezTo>
                    <a:pt x="91918" y="114522"/>
                    <a:pt x="114457" y="91983"/>
                    <a:pt x="142274" y="91983"/>
                  </a:cubicBezTo>
                  <a:cubicBezTo>
                    <a:pt x="170090" y="91983"/>
                    <a:pt x="192630" y="114522"/>
                    <a:pt x="192630" y="142339"/>
                  </a:cubicBezTo>
                  <a:cubicBezTo>
                    <a:pt x="192630" y="170155"/>
                    <a:pt x="170090" y="192695"/>
                    <a:pt x="142274" y="192695"/>
                  </a:cubicBez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21" name="手繪多邊形: 圖案 120">
              <a:extLst>
                <a:ext uri="{FF2B5EF4-FFF2-40B4-BE49-F238E27FC236}">
                  <a16:creationId xmlns:a16="http://schemas.microsoft.com/office/drawing/2014/main" id="{C2F1F38D-1A35-4303-BD2F-BBA8364BD366}"/>
                </a:ext>
              </a:extLst>
            </p:cNvPr>
            <p:cNvSpPr/>
            <p:nvPr/>
          </p:nvSpPr>
          <p:spPr>
            <a:xfrm>
              <a:off x="5893177" y="4356180"/>
              <a:ext cx="101689" cy="92764"/>
            </a:xfrm>
            <a:custGeom>
              <a:avLst/>
              <a:gdLst>
                <a:gd name="connsiteX0" fmla="*/ 3518 w 101689"/>
                <a:gd name="connsiteY0" fmla="*/ 18305 h 92764"/>
                <a:gd name="connsiteX1" fmla="*/ 0 w 101689"/>
                <a:gd name="connsiteY1" fmla="*/ 26839 h 92764"/>
                <a:gd name="connsiteX2" fmla="*/ 0 w 101689"/>
                <a:gd name="connsiteY2" fmla="*/ 80713 h 92764"/>
                <a:gd name="connsiteX3" fmla="*/ 12052 w 101689"/>
                <a:gd name="connsiteY3" fmla="*/ 92764 h 92764"/>
                <a:gd name="connsiteX4" fmla="*/ 74850 w 101689"/>
                <a:gd name="connsiteY4" fmla="*/ 92764 h 92764"/>
                <a:gd name="connsiteX5" fmla="*/ 83384 w 101689"/>
                <a:gd name="connsiteY5" fmla="*/ 89247 h 92764"/>
                <a:gd name="connsiteX6" fmla="*/ 98171 w 101689"/>
                <a:gd name="connsiteY6" fmla="*/ 74459 h 92764"/>
                <a:gd name="connsiteX7" fmla="*/ 101689 w 101689"/>
                <a:gd name="connsiteY7" fmla="*/ 65925 h 92764"/>
                <a:gd name="connsiteX8" fmla="*/ 101689 w 101689"/>
                <a:gd name="connsiteY8" fmla="*/ 12052 h 92764"/>
                <a:gd name="connsiteX9" fmla="*/ 89638 w 101689"/>
                <a:gd name="connsiteY9" fmla="*/ 0 h 92764"/>
                <a:gd name="connsiteX10" fmla="*/ 26839 w 101689"/>
                <a:gd name="connsiteY10" fmla="*/ 0 h 92764"/>
                <a:gd name="connsiteX11" fmla="*/ 18305 w 101689"/>
                <a:gd name="connsiteY11" fmla="*/ 3518 h 92764"/>
                <a:gd name="connsiteX12" fmla="*/ 3518 w 101689"/>
                <a:gd name="connsiteY12" fmla="*/ 18305 h 92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1689" h="92764">
                  <a:moveTo>
                    <a:pt x="3518" y="18305"/>
                  </a:moveTo>
                  <a:cubicBezTo>
                    <a:pt x="1238" y="20585"/>
                    <a:pt x="0" y="23647"/>
                    <a:pt x="0" y="26839"/>
                  </a:cubicBezTo>
                  <a:lnTo>
                    <a:pt x="0" y="80713"/>
                  </a:lnTo>
                  <a:cubicBezTo>
                    <a:pt x="0" y="87358"/>
                    <a:pt x="5407" y="92764"/>
                    <a:pt x="12052" y="92764"/>
                  </a:cubicBezTo>
                  <a:lnTo>
                    <a:pt x="74850" y="92764"/>
                  </a:lnTo>
                  <a:cubicBezTo>
                    <a:pt x="78042" y="92764"/>
                    <a:pt x="81104" y="91527"/>
                    <a:pt x="83384" y="89247"/>
                  </a:cubicBezTo>
                  <a:lnTo>
                    <a:pt x="98171" y="74459"/>
                  </a:lnTo>
                  <a:cubicBezTo>
                    <a:pt x="100451" y="72179"/>
                    <a:pt x="101689" y="69117"/>
                    <a:pt x="101689" y="65925"/>
                  </a:cubicBezTo>
                  <a:lnTo>
                    <a:pt x="101689" y="12052"/>
                  </a:lnTo>
                  <a:cubicBezTo>
                    <a:pt x="101689" y="5407"/>
                    <a:pt x="96282" y="0"/>
                    <a:pt x="89638" y="0"/>
                  </a:cubicBezTo>
                  <a:lnTo>
                    <a:pt x="26839" y="0"/>
                  </a:lnTo>
                  <a:cubicBezTo>
                    <a:pt x="23647" y="0"/>
                    <a:pt x="20585" y="1238"/>
                    <a:pt x="18305" y="3518"/>
                  </a:cubicBezTo>
                  <a:lnTo>
                    <a:pt x="3518" y="18305"/>
                  </a:ln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22" name="手繪多邊形: 圖案 121">
              <a:extLst>
                <a:ext uri="{FF2B5EF4-FFF2-40B4-BE49-F238E27FC236}">
                  <a16:creationId xmlns:a16="http://schemas.microsoft.com/office/drawing/2014/main" id="{74ED14CB-A1C6-49BD-92BB-FD780AED0B52}"/>
                </a:ext>
              </a:extLst>
            </p:cNvPr>
            <p:cNvSpPr/>
            <p:nvPr/>
          </p:nvSpPr>
          <p:spPr>
            <a:xfrm>
              <a:off x="5718201" y="4318462"/>
              <a:ext cx="149178" cy="152305"/>
            </a:xfrm>
            <a:custGeom>
              <a:avLst/>
              <a:gdLst>
                <a:gd name="connsiteX0" fmla="*/ 107096 w 149178"/>
                <a:gd name="connsiteY0" fmla="*/ 100191 h 152305"/>
                <a:gd name="connsiteX1" fmla="*/ 93025 w 149178"/>
                <a:gd name="connsiteY1" fmla="*/ 102471 h 152305"/>
                <a:gd name="connsiteX2" fmla="*/ 70941 w 149178"/>
                <a:gd name="connsiteY2" fmla="*/ 96738 h 152305"/>
                <a:gd name="connsiteX3" fmla="*/ 45470 w 149178"/>
                <a:gd name="connsiteY3" fmla="*/ 59216 h 152305"/>
                <a:gd name="connsiteX4" fmla="*/ 50617 w 149178"/>
                <a:gd name="connsiteY4" fmla="*/ 29771 h 152305"/>
                <a:gd name="connsiteX5" fmla="*/ 51985 w 149178"/>
                <a:gd name="connsiteY5" fmla="*/ 20846 h 152305"/>
                <a:gd name="connsiteX6" fmla="*/ 29510 w 149178"/>
                <a:gd name="connsiteY6" fmla="*/ 0 h 152305"/>
                <a:gd name="connsiteX7" fmla="*/ 26839 w 149178"/>
                <a:gd name="connsiteY7" fmla="*/ 0 h 152305"/>
                <a:gd name="connsiteX8" fmla="*/ 18305 w 149178"/>
                <a:gd name="connsiteY8" fmla="*/ 3518 h 152305"/>
                <a:gd name="connsiteX9" fmla="*/ 3518 w 149178"/>
                <a:gd name="connsiteY9" fmla="*/ 18305 h 152305"/>
                <a:gd name="connsiteX10" fmla="*/ 0 w 149178"/>
                <a:gd name="connsiteY10" fmla="*/ 26839 h 152305"/>
                <a:gd name="connsiteX11" fmla="*/ 0 w 149178"/>
                <a:gd name="connsiteY11" fmla="*/ 91006 h 152305"/>
                <a:gd name="connsiteX12" fmla="*/ 3518 w 149178"/>
                <a:gd name="connsiteY12" fmla="*/ 99539 h 152305"/>
                <a:gd name="connsiteX13" fmla="*/ 52766 w 149178"/>
                <a:gd name="connsiteY13" fmla="*/ 148788 h 152305"/>
                <a:gd name="connsiteX14" fmla="*/ 61300 w 149178"/>
                <a:gd name="connsiteY14" fmla="*/ 152306 h 152305"/>
                <a:gd name="connsiteX15" fmla="*/ 117258 w 149178"/>
                <a:gd name="connsiteY15" fmla="*/ 152306 h 152305"/>
                <a:gd name="connsiteX16" fmla="*/ 125792 w 149178"/>
                <a:gd name="connsiteY16" fmla="*/ 148788 h 152305"/>
                <a:gd name="connsiteX17" fmla="*/ 145661 w 149178"/>
                <a:gd name="connsiteY17" fmla="*/ 128919 h 152305"/>
                <a:gd name="connsiteX18" fmla="*/ 149179 w 149178"/>
                <a:gd name="connsiteY18" fmla="*/ 120385 h 152305"/>
                <a:gd name="connsiteX19" fmla="*/ 149179 w 149178"/>
                <a:gd name="connsiteY19" fmla="*/ 102471 h 152305"/>
                <a:gd name="connsiteX20" fmla="*/ 141427 w 149178"/>
                <a:gd name="connsiteY20" fmla="*/ 91201 h 152305"/>
                <a:gd name="connsiteX21" fmla="*/ 119343 w 149178"/>
                <a:gd name="connsiteY21" fmla="*/ 94067 h 152305"/>
                <a:gd name="connsiteX22" fmla="*/ 107096 w 149178"/>
                <a:gd name="connsiteY22" fmla="*/ 100191 h 152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9178" h="152305">
                  <a:moveTo>
                    <a:pt x="107096" y="100191"/>
                  </a:moveTo>
                  <a:cubicBezTo>
                    <a:pt x="102536" y="101689"/>
                    <a:pt x="97780" y="102471"/>
                    <a:pt x="93025" y="102471"/>
                  </a:cubicBezTo>
                  <a:cubicBezTo>
                    <a:pt x="85338" y="102471"/>
                    <a:pt x="77716" y="100517"/>
                    <a:pt x="70941" y="96738"/>
                  </a:cubicBezTo>
                  <a:cubicBezTo>
                    <a:pt x="57066" y="88986"/>
                    <a:pt x="47555" y="74980"/>
                    <a:pt x="45470" y="59216"/>
                  </a:cubicBezTo>
                  <a:cubicBezTo>
                    <a:pt x="44167" y="49183"/>
                    <a:pt x="45731" y="39151"/>
                    <a:pt x="50617" y="29771"/>
                  </a:cubicBezTo>
                  <a:cubicBezTo>
                    <a:pt x="51919" y="27230"/>
                    <a:pt x="52245" y="24103"/>
                    <a:pt x="51985" y="20846"/>
                  </a:cubicBezTo>
                  <a:cubicBezTo>
                    <a:pt x="51073" y="9055"/>
                    <a:pt x="41301" y="0"/>
                    <a:pt x="29510" y="0"/>
                  </a:cubicBezTo>
                  <a:cubicBezTo>
                    <a:pt x="28533" y="0"/>
                    <a:pt x="27621" y="0"/>
                    <a:pt x="26839" y="0"/>
                  </a:cubicBezTo>
                  <a:cubicBezTo>
                    <a:pt x="23647" y="0"/>
                    <a:pt x="20585" y="1238"/>
                    <a:pt x="18305" y="3518"/>
                  </a:cubicBezTo>
                  <a:lnTo>
                    <a:pt x="3518" y="18305"/>
                  </a:lnTo>
                  <a:cubicBezTo>
                    <a:pt x="1238" y="20585"/>
                    <a:pt x="0" y="23647"/>
                    <a:pt x="0" y="26839"/>
                  </a:cubicBezTo>
                  <a:lnTo>
                    <a:pt x="0" y="91006"/>
                  </a:lnTo>
                  <a:cubicBezTo>
                    <a:pt x="0" y="94198"/>
                    <a:pt x="1238" y="97259"/>
                    <a:pt x="3518" y="99539"/>
                  </a:cubicBezTo>
                  <a:lnTo>
                    <a:pt x="52766" y="148788"/>
                  </a:lnTo>
                  <a:cubicBezTo>
                    <a:pt x="55046" y="151068"/>
                    <a:pt x="58108" y="152306"/>
                    <a:pt x="61300" y="152306"/>
                  </a:cubicBezTo>
                  <a:lnTo>
                    <a:pt x="117258" y="152306"/>
                  </a:lnTo>
                  <a:cubicBezTo>
                    <a:pt x="120450" y="152306"/>
                    <a:pt x="123512" y="151068"/>
                    <a:pt x="125792" y="148788"/>
                  </a:cubicBezTo>
                  <a:lnTo>
                    <a:pt x="145661" y="128919"/>
                  </a:lnTo>
                  <a:cubicBezTo>
                    <a:pt x="147941" y="126639"/>
                    <a:pt x="149179" y="123577"/>
                    <a:pt x="149179" y="120385"/>
                  </a:cubicBezTo>
                  <a:lnTo>
                    <a:pt x="149179" y="102471"/>
                  </a:lnTo>
                  <a:cubicBezTo>
                    <a:pt x="149179" y="97455"/>
                    <a:pt x="146117" y="92960"/>
                    <a:pt x="141427" y="91201"/>
                  </a:cubicBezTo>
                  <a:cubicBezTo>
                    <a:pt x="133935" y="88335"/>
                    <a:pt x="125727" y="89572"/>
                    <a:pt x="119343" y="94067"/>
                  </a:cubicBezTo>
                  <a:cubicBezTo>
                    <a:pt x="115565" y="96673"/>
                    <a:pt x="111461" y="98758"/>
                    <a:pt x="107096" y="100191"/>
                  </a:cubicBez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23" name="手繪多邊形: 圖案 122">
              <a:extLst>
                <a:ext uri="{FF2B5EF4-FFF2-40B4-BE49-F238E27FC236}">
                  <a16:creationId xmlns:a16="http://schemas.microsoft.com/office/drawing/2014/main" id="{66C036A8-25FB-4AA5-B046-35C298809FC3}"/>
                </a:ext>
              </a:extLst>
            </p:cNvPr>
            <p:cNvSpPr/>
            <p:nvPr/>
          </p:nvSpPr>
          <p:spPr>
            <a:xfrm>
              <a:off x="5840020" y="4152867"/>
              <a:ext cx="36871" cy="36871"/>
            </a:xfrm>
            <a:custGeom>
              <a:avLst/>
              <a:gdLst>
                <a:gd name="connsiteX0" fmla="*/ 18436 w 36871"/>
                <a:gd name="connsiteY0" fmla="*/ 0 h 36871"/>
                <a:gd name="connsiteX1" fmla="*/ 0 w 36871"/>
                <a:gd name="connsiteY1" fmla="*/ 18436 h 36871"/>
                <a:gd name="connsiteX2" fmla="*/ 18436 w 36871"/>
                <a:gd name="connsiteY2" fmla="*/ 36871 h 36871"/>
                <a:gd name="connsiteX3" fmla="*/ 36871 w 36871"/>
                <a:gd name="connsiteY3" fmla="*/ 18436 h 36871"/>
                <a:gd name="connsiteX4" fmla="*/ 18436 w 36871"/>
                <a:gd name="connsiteY4" fmla="*/ 0 h 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71" h="36871">
                  <a:moveTo>
                    <a:pt x="18436" y="0"/>
                  </a:moveTo>
                  <a:cubicBezTo>
                    <a:pt x="8273" y="0"/>
                    <a:pt x="0" y="8273"/>
                    <a:pt x="0" y="18436"/>
                  </a:cubicBezTo>
                  <a:cubicBezTo>
                    <a:pt x="0" y="28598"/>
                    <a:pt x="8273" y="36871"/>
                    <a:pt x="18436" y="36871"/>
                  </a:cubicBezTo>
                  <a:cubicBezTo>
                    <a:pt x="28598" y="36871"/>
                    <a:pt x="36871" y="28598"/>
                    <a:pt x="36871" y="18436"/>
                  </a:cubicBezTo>
                  <a:cubicBezTo>
                    <a:pt x="36871" y="8273"/>
                    <a:pt x="28598" y="0"/>
                    <a:pt x="18436" y="0"/>
                  </a:cubicBez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24" name="手繪多邊形: 圖案 123">
              <a:extLst>
                <a:ext uri="{FF2B5EF4-FFF2-40B4-BE49-F238E27FC236}">
                  <a16:creationId xmlns:a16="http://schemas.microsoft.com/office/drawing/2014/main" id="{1BDE4CE2-97AD-4C47-BC14-F22F9FBDCEA8}"/>
                </a:ext>
              </a:extLst>
            </p:cNvPr>
            <p:cNvSpPr/>
            <p:nvPr/>
          </p:nvSpPr>
          <p:spPr>
            <a:xfrm>
              <a:off x="5782940" y="4254947"/>
              <a:ext cx="110153" cy="146247"/>
            </a:xfrm>
            <a:custGeom>
              <a:avLst/>
              <a:gdLst>
                <a:gd name="connsiteX0" fmla="*/ 15779 w 110153"/>
                <a:gd name="connsiteY0" fmla="*/ 142990 h 146247"/>
                <a:gd name="connsiteX1" fmla="*/ 28221 w 110153"/>
                <a:gd name="connsiteY1" fmla="*/ 146247 h 146247"/>
                <a:gd name="connsiteX2" fmla="*/ 36169 w 110153"/>
                <a:gd name="connsiteY2" fmla="*/ 145010 h 146247"/>
                <a:gd name="connsiteX3" fmla="*/ 51477 w 110153"/>
                <a:gd name="connsiteY3" fmla="*/ 131395 h 146247"/>
                <a:gd name="connsiteX4" fmla="*/ 109911 w 110153"/>
                <a:gd name="connsiteY4" fmla="*/ 3909 h 146247"/>
                <a:gd name="connsiteX5" fmla="*/ 108999 w 110153"/>
                <a:gd name="connsiteY5" fmla="*/ 521 h 146247"/>
                <a:gd name="connsiteX6" fmla="*/ 107436 w 110153"/>
                <a:gd name="connsiteY6" fmla="*/ 0 h 146247"/>
                <a:gd name="connsiteX7" fmla="*/ 105546 w 110153"/>
                <a:gd name="connsiteY7" fmla="*/ 782 h 146247"/>
                <a:gd name="connsiteX8" fmla="*/ 9329 w 110153"/>
                <a:gd name="connsiteY8" fmla="*/ 94067 h 146247"/>
                <a:gd name="connsiteX9" fmla="*/ 274 w 110153"/>
                <a:gd name="connsiteY9" fmla="*/ 120125 h 146247"/>
                <a:gd name="connsiteX10" fmla="*/ 15779 w 110153"/>
                <a:gd name="connsiteY10" fmla="*/ 142990 h 146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3" h="146247">
                  <a:moveTo>
                    <a:pt x="15779" y="142990"/>
                  </a:moveTo>
                  <a:cubicBezTo>
                    <a:pt x="19622" y="145140"/>
                    <a:pt x="23922" y="146247"/>
                    <a:pt x="28221" y="146247"/>
                  </a:cubicBezTo>
                  <a:cubicBezTo>
                    <a:pt x="30892" y="146247"/>
                    <a:pt x="33563" y="145856"/>
                    <a:pt x="36169" y="145010"/>
                  </a:cubicBezTo>
                  <a:cubicBezTo>
                    <a:pt x="42944" y="142795"/>
                    <a:pt x="48481" y="137844"/>
                    <a:pt x="51477" y="131395"/>
                  </a:cubicBezTo>
                  <a:lnTo>
                    <a:pt x="109911" y="3909"/>
                  </a:lnTo>
                  <a:cubicBezTo>
                    <a:pt x="110432" y="2736"/>
                    <a:pt x="110107" y="1303"/>
                    <a:pt x="108999" y="521"/>
                  </a:cubicBezTo>
                  <a:cubicBezTo>
                    <a:pt x="108543" y="195"/>
                    <a:pt x="107957" y="0"/>
                    <a:pt x="107436" y="0"/>
                  </a:cubicBezTo>
                  <a:cubicBezTo>
                    <a:pt x="106719" y="0"/>
                    <a:pt x="106068" y="261"/>
                    <a:pt x="105546" y="782"/>
                  </a:cubicBezTo>
                  <a:lnTo>
                    <a:pt x="9329" y="94067"/>
                  </a:lnTo>
                  <a:cubicBezTo>
                    <a:pt x="2359" y="100842"/>
                    <a:pt x="-1028" y="110484"/>
                    <a:pt x="274" y="120125"/>
                  </a:cubicBezTo>
                  <a:cubicBezTo>
                    <a:pt x="1577" y="129766"/>
                    <a:pt x="7310" y="138235"/>
                    <a:pt x="15779" y="142990"/>
                  </a:cubicBez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</p:grpSp>
      <p:grpSp>
        <p:nvGrpSpPr>
          <p:cNvPr id="126" name="圖形 107">
            <a:extLst>
              <a:ext uri="{FF2B5EF4-FFF2-40B4-BE49-F238E27FC236}">
                <a16:creationId xmlns:a16="http://schemas.microsoft.com/office/drawing/2014/main" id="{5D5790E6-8F63-4B35-AD5E-A48F888313DF}"/>
              </a:ext>
            </a:extLst>
          </p:cNvPr>
          <p:cNvGrpSpPr/>
          <p:nvPr/>
        </p:nvGrpSpPr>
        <p:grpSpPr>
          <a:xfrm>
            <a:off x="5635258" y="4149528"/>
            <a:ext cx="371585" cy="312979"/>
            <a:chOff x="5683805" y="5518573"/>
            <a:chExt cx="371585" cy="312979"/>
          </a:xfrm>
          <a:solidFill>
            <a:schemeClr val="bg1"/>
          </a:solidFill>
        </p:grpSpPr>
        <p:sp>
          <p:nvSpPr>
            <p:cNvPr id="127" name="手繪多邊形: 圖案 126">
              <a:extLst>
                <a:ext uri="{FF2B5EF4-FFF2-40B4-BE49-F238E27FC236}">
                  <a16:creationId xmlns:a16="http://schemas.microsoft.com/office/drawing/2014/main" id="{7EC99E53-E092-4E08-BBA2-DC5FDB67C893}"/>
                </a:ext>
              </a:extLst>
            </p:cNvPr>
            <p:cNvSpPr/>
            <p:nvPr/>
          </p:nvSpPr>
          <p:spPr>
            <a:xfrm>
              <a:off x="5688578" y="5618924"/>
              <a:ext cx="315913" cy="121737"/>
            </a:xfrm>
            <a:custGeom>
              <a:avLst/>
              <a:gdLst>
                <a:gd name="connsiteX0" fmla="*/ 147208 w 315913"/>
                <a:gd name="connsiteY0" fmla="*/ 118366 h 121737"/>
                <a:gd name="connsiteX1" fmla="*/ 9169 w 315913"/>
                <a:gd name="connsiteY1" fmla="*/ 20325 h 121737"/>
                <a:gd name="connsiteX2" fmla="*/ 9234 w 315913"/>
                <a:gd name="connsiteY2" fmla="*/ 0 h 121737"/>
                <a:gd name="connsiteX3" fmla="*/ 306679 w 315913"/>
                <a:gd name="connsiteY3" fmla="*/ 0 h 121737"/>
                <a:gd name="connsiteX4" fmla="*/ 306745 w 315913"/>
                <a:gd name="connsiteY4" fmla="*/ 20325 h 121737"/>
                <a:gd name="connsiteX5" fmla="*/ 168705 w 315913"/>
                <a:gd name="connsiteY5" fmla="*/ 118366 h 121737"/>
                <a:gd name="connsiteX6" fmla="*/ 147208 w 315913"/>
                <a:gd name="connsiteY6" fmla="*/ 118366 h 121737"/>
                <a:gd name="connsiteX7" fmla="*/ 147208 w 315913"/>
                <a:gd name="connsiteY7" fmla="*/ 118366 h 12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5913" h="121737">
                  <a:moveTo>
                    <a:pt x="147208" y="118366"/>
                  </a:moveTo>
                  <a:lnTo>
                    <a:pt x="9169" y="20325"/>
                  </a:lnTo>
                  <a:cubicBezTo>
                    <a:pt x="179" y="13941"/>
                    <a:pt x="-5945" y="0"/>
                    <a:pt x="9234" y="0"/>
                  </a:cubicBezTo>
                  <a:lnTo>
                    <a:pt x="306679" y="0"/>
                  </a:lnTo>
                  <a:cubicBezTo>
                    <a:pt x="321858" y="0"/>
                    <a:pt x="315734" y="13941"/>
                    <a:pt x="306745" y="20325"/>
                  </a:cubicBezTo>
                  <a:lnTo>
                    <a:pt x="168705" y="118366"/>
                  </a:lnTo>
                  <a:cubicBezTo>
                    <a:pt x="162386" y="122861"/>
                    <a:pt x="153462" y="122861"/>
                    <a:pt x="147208" y="118366"/>
                  </a:cubicBezTo>
                  <a:lnTo>
                    <a:pt x="147208" y="118366"/>
                  </a:ln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28" name="手繪多邊形: 圖案 127">
              <a:extLst>
                <a:ext uri="{FF2B5EF4-FFF2-40B4-BE49-F238E27FC236}">
                  <a16:creationId xmlns:a16="http://schemas.microsoft.com/office/drawing/2014/main" id="{83FE204B-EB18-4F27-A7F4-69D94CE00A4F}"/>
                </a:ext>
              </a:extLst>
            </p:cNvPr>
            <p:cNvSpPr/>
            <p:nvPr/>
          </p:nvSpPr>
          <p:spPr>
            <a:xfrm>
              <a:off x="5693920" y="5741260"/>
              <a:ext cx="305167" cy="90292"/>
            </a:xfrm>
            <a:custGeom>
              <a:avLst/>
              <a:gdLst>
                <a:gd name="connsiteX0" fmla="*/ 297558 w 305167"/>
                <a:gd name="connsiteY0" fmla="*/ 90292 h 90292"/>
                <a:gd name="connsiteX1" fmla="*/ 299057 w 305167"/>
                <a:gd name="connsiteY1" fmla="*/ 73876 h 90292"/>
                <a:gd name="connsiteX2" fmla="*/ 201081 w 305167"/>
                <a:gd name="connsiteY2" fmla="*/ 6192 h 90292"/>
                <a:gd name="connsiteX3" fmla="*/ 186489 w 305167"/>
                <a:gd name="connsiteY3" fmla="*/ 133 h 90292"/>
                <a:gd name="connsiteX4" fmla="*/ 167792 w 305167"/>
                <a:gd name="connsiteY4" fmla="*/ 13488 h 90292"/>
                <a:gd name="connsiteX5" fmla="*/ 152549 w 305167"/>
                <a:gd name="connsiteY5" fmla="*/ 17917 h 90292"/>
                <a:gd name="connsiteX6" fmla="*/ 137305 w 305167"/>
                <a:gd name="connsiteY6" fmla="*/ 13488 h 90292"/>
                <a:gd name="connsiteX7" fmla="*/ 118609 w 305167"/>
                <a:gd name="connsiteY7" fmla="*/ 133 h 90292"/>
                <a:gd name="connsiteX8" fmla="*/ 104017 w 305167"/>
                <a:gd name="connsiteY8" fmla="*/ 6192 h 90292"/>
                <a:gd name="connsiteX9" fmla="*/ 6041 w 305167"/>
                <a:gd name="connsiteY9" fmla="*/ 73876 h 90292"/>
                <a:gd name="connsiteX10" fmla="*/ 6497 w 305167"/>
                <a:gd name="connsiteY10" fmla="*/ 89575 h 90292"/>
                <a:gd name="connsiteX11" fmla="*/ 297558 w 305167"/>
                <a:gd name="connsiteY11" fmla="*/ 90292 h 90292"/>
                <a:gd name="connsiteX12" fmla="*/ 297558 w 305167"/>
                <a:gd name="connsiteY12" fmla="*/ 90292 h 90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5167" h="90292">
                  <a:moveTo>
                    <a:pt x="297558" y="90292"/>
                  </a:moveTo>
                  <a:cubicBezTo>
                    <a:pt x="304659" y="85276"/>
                    <a:pt x="309675" y="81498"/>
                    <a:pt x="299057" y="73876"/>
                  </a:cubicBezTo>
                  <a:lnTo>
                    <a:pt x="201081" y="6192"/>
                  </a:lnTo>
                  <a:cubicBezTo>
                    <a:pt x="194175" y="1175"/>
                    <a:pt x="190137" y="-453"/>
                    <a:pt x="186489" y="133"/>
                  </a:cubicBezTo>
                  <a:cubicBezTo>
                    <a:pt x="181733" y="1827"/>
                    <a:pt x="177173" y="7104"/>
                    <a:pt x="167792" y="13488"/>
                  </a:cubicBezTo>
                  <a:cubicBezTo>
                    <a:pt x="163037" y="16745"/>
                    <a:pt x="157760" y="18178"/>
                    <a:pt x="152549" y="17917"/>
                  </a:cubicBezTo>
                  <a:cubicBezTo>
                    <a:pt x="147337" y="18113"/>
                    <a:pt x="142061" y="16680"/>
                    <a:pt x="137305" y="13488"/>
                  </a:cubicBezTo>
                  <a:cubicBezTo>
                    <a:pt x="127859" y="7104"/>
                    <a:pt x="123364" y="1827"/>
                    <a:pt x="118609" y="133"/>
                  </a:cubicBezTo>
                  <a:cubicBezTo>
                    <a:pt x="114961" y="-518"/>
                    <a:pt x="110987" y="1175"/>
                    <a:pt x="104017" y="6192"/>
                  </a:cubicBezTo>
                  <a:lnTo>
                    <a:pt x="6041" y="73876"/>
                  </a:lnTo>
                  <a:cubicBezTo>
                    <a:pt x="-3470" y="80781"/>
                    <a:pt x="-539" y="84624"/>
                    <a:pt x="6497" y="89575"/>
                  </a:cubicBezTo>
                  <a:lnTo>
                    <a:pt x="297558" y="90292"/>
                  </a:lnTo>
                  <a:lnTo>
                    <a:pt x="297558" y="90292"/>
                  </a:ln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29" name="手繪多邊形: 圖案 128">
              <a:extLst>
                <a:ext uri="{FF2B5EF4-FFF2-40B4-BE49-F238E27FC236}">
                  <a16:creationId xmlns:a16="http://schemas.microsoft.com/office/drawing/2014/main" id="{A02E207A-518D-4441-A0C4-F96B73D4939B}"/>
                </a:ext>
              </a:extLst>
            </p:cNvPr>
            <p:cNvSpPr/>
            <p:nvPr/>
          </p:nvSpPr>
          <p:spPr>
            <a:xfrm>
              <a:off x="5683805" y="5652330"/>
              <a:ext cx="114245" cy="150998"/>
            </a:xfrm>
            <a:custGeom>
              <a:avLst/>
              <a:gdLst>
                <a:gd name="connsiteX0" fmla="*/ 111070 w 114245"/>
                <a:gd name="connsiteY0" fmla="*/ 71279 h 150998"/>
                <a:gd name="connsiteX1" fmla="*/ 111070 w 114245"/>
                <a:gd name="connsiteY1" fmla="*/ 82028 h 150998"/>
                <a:gd name="connsiteX2" fmla="*/ 13615 w 114245"/>
                <a:gd name="connsiteY2" fmla="*/ 148344 h 150998"/>
                <a:gd name="connsiteX3" fmla="*/ 0 w 114245"/>
                <a:gd name="connsiteY3" fmla="*/ 145152 h 150998"/>
                <a:gd name="connsiteX4" fmla="*/ 0 w 114245"/>
                <a:gd name="connsiteY4" fmla="*/ 5614 h 150998"/>
                <a:gd name="connsiteX5" fmla="*/ 13615 w 114245"/>
                <a:gd name="connsiteY5" fmla="*/ 2943 h 150998"/>
                <a:gd name="connsiteX6" fmla="*/ 111070 w 114245"/>
                <a:gd name="connsiteY6" fmla="*/ 71279 h 150998"/>
                <a:gd name="connsiteX7" fmla="*/ 111070 w 114245"/>
                <a:gd name="connsiteY7" fmla="*/ 71279 h 150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45" h="150998">
                  <a:moveTo>
                    <a:pt x="111070" y="71279"/>
                  </a:moveTo>
                  <a:cubicBezTo>
                    <a:pt x="115304" y="74276"/>
                    <a:pt x="115304" y="79031"/>
                    <a:pt x="111070" y="82028"/>
                  </a:cubicBezTo>
                  <a:lnTo>
                    <a:pt x="13615" y="148344"/>
                  </a:lnTo>
                  <a:cubicBezTo>
                    <a:pt x="6514" y="153165"/>
                    <a:pt x="0" y="151015"/>
                    <a:pt x="0" y="145152"/>
                  </a:cubicBezTo>
                  <a:lnTo>
                    <a:pt x="0" y="5614"/>
                  </a:lnTo>
                  <a:cubicBezTo>
                    <a:pt x="0" y="-249"/>
                    <a:pt x="7101" y="-2138"/>
                    <a:pt x="13615" y="2943"/>
                  </a:cubicBezTo>
                  <a:lnTo>
                    <a:pt x="111070" y="71279"/>
                  </a:lnTo>
                  <a:lnTo>
                    <a:pt x="111070" y="71279"/>
                  </a:ln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30" name="手繪多邊形: 圖案 129">
              <a:extLst>
                <a:ext uri="{FF2B5EF4-FFF2-40B4-BE49-F238E27FC236}">
                  <a16:creationId xmlns:a16="http://schemas.microsoft.com/office/drawing/2014/main" id="{577AC6E7-E9C1-492E-B7C4-9CE79EB05484}"/>
                </a:ext>
              </a:extLst>
            </p:cNvPr>
            <p:cNvSpPr/>
            <p:nvPr/>
          </p:nvSpPr>
          <p:spPr>
            <a:xfrm>
              <a:off x="5894952" y="5652330"/>
              <a:ext cx="114245" cy="150998"/>
            </a:xfrm>
            <a:custGeom>
              <a:avLst/>
              <a:gdLst>
                <a:gd name="connsiteX0" fmla="*/ 3176 w 114245"/>
                <a:gd name="connsiteY0" fmla="*/ 71279 h 150998"/>
                <a:gd name="connsiteX1" fmla="*/ 3176 w 114245"/>
                <a:gd name="connsiteY1" fmla="*/ 82028 h 150998"/>
                <a:gd name="connsiteX2" fmla="*/ 100630 w 114245"/>
                <a:gd name="connsiteY2" fmla="*/ 148344 h 150998"/>
                <a:gd name="connsiteX3" fmla="*/ 114246 w 114245"/>
                <a:gd name="connsiteY3" fmla="*/ 145152 h 150998"/>
                <a:gd name="connsiteX4" fmla="*/ 114246 w 114245"/>
                <a:gd name="connsiteY4" fmla="*/ 5614 h 150998"/>
                <a:gd name="connsiteX5" fmla="*/ 100630 w 114245"/>
                <a:gd name="connsiteY5" fmla="*/ 2943 h 150998"/>
                <a:gd name="connsiteX6" fmla="*/ 3176 w 114245"/>
                <a:gd name="connsiteY6" fmla="*/ 71279 h 150998"/>
                <a:gd name="connsiteX7" fmla="*/ 3176 w 114245"/>
                <a:gd name="connsiteY7" fmla="*/ 71279 h 150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45" h="150998">
                  <a:moveTo>
                    <a:pt x="3176" y="71279"/>
                  </a:moveTo>
                  <a:cubicBezTo>
                    <a:pt x="-1059" y="74276"/>
                    <a:pt x="-1059" y="79031"/>
                    <a:pt x="3176" y="82028"/>
                  </a:cubicBezTo>
                  <a:lnTo>
                    <a:pt x="100630" y="148344"/>
                  </a:lnTo>
                  <a:cubicBezTo>
                    <a:pt x="107731" y="153165"/>
                    <a:pt x="114246" y="151015"/>
                    <a:pt x="114246" y="145152"/>
                  </a:cubicBezTo>
                  <a:lnTo>
                    <a:pt x="114246" y="5614"/>
                  </a:lnTo>
                  <a:cubicBezTo>
                    <a:pt x="114246" y="-249"/>
                    <a:pt x="107145" y="-2138"/>
                    <a:pt x="100630" y="2943"/>
                  </a:cubicBezTo>
                  <a:lnTo>
                    <a:pt x="3176" y="71279"/>
                  </a:lnTo>
                  <a:lnTo>
                    <a:pt x="3176" y="71279"/>
                  </a:ln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31" name="手繪多邊形: 圖案 130">
              <a:extLst>
                <a:ext uri="{FF2B5EF4-FFF2-40B4-BE49-F238E27FC236}">
                  <a16:creationId xmlns:a16="http://schemas.microsoft.com/office/drawing/2014/main" id="{A928931C-E0FF-481A-8A8E-110745E44679}"/>
                </a:ext>
              </a:extLst>
            </p:cNvPr>
            <p:cNvSpPr/>
            <p:nvPr/>
          </p:nvSpPr>
          <p:spPr>
            <a:xfrm>
              <a:off x="5742666" y="5518573"/>
              <a:ext cx="312723" cy="85367"/>
            </a:xfrm>
            <a:custGeom>
              <a:avLst/>
              <a:gdLst>
                <a:gd name="connsiteX0" fmla="*/ 75205 w 312723"/>
                <a:gd name="connsiteY0" fmla="*/ 85303 h 85367"/>
                <a:gd name="connsiteX1" fmla="*/ 7130 w 312723"/>
                <a:gd name="connsiteY1" fmla="*/ 20290 h 85367"/>
                <a:gd name="connsiteX2" fmla="*/ 10127 w 312723"/>
                <a:gd name="connsiteY2" fmla="*/ 225 h 85367"/>
                <a:gd name="connsiteX3" fmla="*/ 304445 w 312723"/>
                <a:gd name="connsiteY3" fmla="*/ 43155 h 85367"/>
                <a:gd name="connsiteX4" fmla="*/ 301579 w 312723"/>
                <a:gd name="connsiteY4" fmla="*/ 63284 h 85367"/>
                <a:gd name="connsiteX5" fmla="*/ 258454 w 312723"/>
                <a:gd name="connsiteY5" fmla="*/ 85368 h 85367"/>
                <a:gd name="connsiteX6" fmla="*/ 75205 w 312723"/>
                <a:gd name="connsiteY6" fmla="*/ 85368 h 85367"/>
                <a:gd name="connsiteX7" fmla="*/ 75205 w 312723"/>
                <a:gd name="connsiteY7" fmla="*/ 85303 h 8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723" h="85367">
                  <a:moveTo>
                    <a:pt x="75205" y="85303"/>
                  </a:moveTo>
                  <a:lnTo>
                    <a:pt x="7130" y="20290"/>
                  </a:lnTo>
                  <a:cubicBezTo>
                    <a:pt x="-817" y="12668"/>
                    <a:pt x="-4922" y="-1990"/>
                    <a:pt x="10127" y="225"/>
                  </a:cubicBezTo>
                  <a:lnTo>
                    <a:pt x="304445" y="43155"/>
                  </a:lnTo>
                  <a:cubicBezTo>
                    <a:pt x="319428" y="45370"/>
                    <a:pt x="311351" y="58268"/>
                    <a:pt x="301579" y="63284"/>
                  </a:cubicBezTo>
                  <a:lnTo>
                    <a:pt x="258454" y="85368"/>
                  </a:lnTo>
                  <a:lnTo>
                    <a:pt x="75205" y="85368"/>
                  </a:lnTo>
                  <a:lnTo>
                    <a:pt x="75205" y="85303"/>
                  </a:ln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32" name="手繪多邊形: 圖案 131">
              <a:extLst>
                <a:ext uri="{FF2B5EF4-FFF2-40B4-BE49-F238E27FC236}">
                  <a16:creationId xmlns:a16="http://schemas.microsoft.com/office/drawing/2014/main" id="{442B8C23-1096-4D54-93D5-5DBAE9ECFD45}"/>
                </a:ext>
              </a:extLst>
            </p:cNvPr>
            <p:cNvSpPr/>
            <p:nvPr/>
          </p:nvSpPr>
          <p:spPr>
            <a:xfrm>
              <a:off x="6020663" y="5760481"/>
              <a:ext cx="880" cy="5667"/>
            </a:xfrm>
            <a:custGeom>
              <a:avLst/>
              <a:gdLst>
                <a:gd name="connsiteX0" fmla="*/ 0 w 880"/>
                <a:gd name="connsiteY0" fmla="*/ 5667 h 5667"/>
                <a:gd name="connsiteX1" fmla="*/ 0 w 880"/>
                <a:gd name="connsiteY1" fmla="*/ 0 h 5667"/>
                <a:gd name="connsiteX2" fmla="*/ 0 w 880"/>
                <a:gd name="connsiteY2" fmla="*/ 5667 h 5667"/>
                <a:gd name="connsiteX3" fmla="*/ 0 w 880"/>
                <a:gd name="connsiteY3" fmla="*/ 5667 h 5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0" h="5667">
                  <a:moveTo>
                    <a:pt x="0" y="5667"/>
                  </a:moveTo>
                  <a:cubicBezTo>
                    <a:pt x="1107" y="4169"/>
                    <a:pt x="1238" y="2345"/>
                    <a:pt x="0" y="0"/>
                  </a:cubicBezTo>
                  <a:lnTo>
                    <a:pt x="0" y="5667"/>
                  </a:lnTo>
                  <a:lnTo>
                    <a:pt x="0" y="5667"/>
                  </a:ln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33" name="手繪多邊形: 圖案 132">
              <a:extLst>
                <a:ext uri="{FF2B5EF4-FFF2-40B4-BE49-F238E27FC236}">
                  <a16:creationId xmlns:a16="http://schemas.microsoft.com/office/drawing/2014/main" id="{8829E31A-DB1A-455A-AAB8-150A50F1AC30}"/>
                </a:ext>
              </a:extLst>
            </p:cNvPr>
            <p:cNvSpPr/>
            <p:nvPr/>
          </p:nvSpPr>
          <p:spPr>
            <a:xfrm>
              <a:off x="5726214" y="5550578"/>
              <a:ext cx="73091" cy="53297"/>
            </a:xfrm>
            <a:custGeom>
              <a:avLst/>
              <a:gdLst>
                <a:gd name="connsiteX0" fmla="*/ 0 w 73091"/>
                <a:gd name="connsiteY0" fmla="*/ 53297 h 53297"/>
                <a:gd name="connsiteX1" fmla="*/ 7101 w 73091"/>
                <a:gd name="connsiteY1" fmla="*/ 4765 h 53297"/>
                <a:gd name="connsiteX2" fmla="*/ 20911 w 73091"/>
                <a:gd name="connsiteY2" fmla="*/ 4114 h 53297"/>
                <a:gd name="connsiteX3" fmla="*/ 73091 w 73091"/>
                <a:gd name="connsiteY3" fmla="*/ 53297 h 53297"/>
                <a:gd name="connsiteX4" fmla="*/ 0 w 73091"/>
                <a:gd name="connsiteY4" fmla="*/ 53297 h 53297"/>
                <a:gd name="connsiteX5" fmla="*/ 0 w 73091"/>
                <a:gd name="connsiteY5" fmla="*/ 53297 h 5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91" h="53297">
                  <a:moveTo>
                    <a:pt x="0" y="53297"/>
                  </a:moveTo>
                  <a:lnTo>
                    <a:pt x="7101" y="4765"/>
                  </a:lnTo>
                  <a:cubicBezTo>
                    <a:pt x="7947" y="-1033"/>
                    <a:pt x="15244" y="-1880"/>
                    <a:pt x="20911" y="4114"/>
                  </a:cubicBezTo>
                  <a:lnTo>
                    <a:pt x="73091" y="53297"/>
                  </a:lnTo>
                  <a:lnTo>
                    <a:pt x="0" y="53297"/>
                  </a:lnTo>
                  <a:lnTo>
                    <a:pt x="0" y="53297"/>
                  </a:ln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134" name="手繪多邊形: 圖案 133">
              <a:extLst>
                <a:ext uri="{FF2B5EF4-FFF2-40B4-BE49-F238E27FC236}">
                  <a16:creationId xmlns:a16="http://schemas.microsoft.com/office/drawing/2014/main" id="{1902DD71-A616-4207-8B32-E854C48EDE45}"/>
                </a:ext>
              </a:extLst>
            </p:cNvPr>
            <p:cNvSpPr/>
            <p:nvPr/>
          </p:nvSpPr>
          <p:spPr>
            <a:xfrm>
              <a:off x="6020598" y="5595866"/>
              <a:ext cx="34793" cy="149529"/>
            </a:xfrm>
            <a:custGeom>
              <a:avLst/>
              <a:gdLst>
                <a:gd name="connsiteX0" fmla="*/ 65 w 34793"/>
                <a:gd name="connsiteY0" fmla="*/ 145137 h 149529"/>
                <a:gd name="connsiteX1" fmla="*/ 651 w 34793"/>
                <a:gd name="connsiteY1" fmla="*/ 145723 h 149529"/>
                <a:gd name="connsiteX2" fmla="*/ 14592 w 34793"/>
                <a:gd name="connsiteY2" fmla="*/ 144551 h 149529"/>
                <a:gd name="connsiteX3" fmla="*/ 34722 w 34793"/>
                <a:gd name="connsiteY3" fmla="*/ 6512 h 149529"/>
                <a:gd name="connsiteX4" fmla="*/ 21628 w 34793"/>
                <a:gd name="connsiteY4" fmla="*/ 1886 h 149529"/>
                <a:gd name="connsiteX5" fmla="*/ 0 w 34793"/>
                <a:gd name="connsiteY5" fmla="*/ 12765 h 149529"/>
                <a:gd name="connsiteX6" fmla="*/ 0 w 34793"/>
                <a:gd name="connsiteY6" fmla="*/ 145137 h 149529"/>
                <a:gd name="connsiteX7" fmla="*/ 65 w 34793"/>
                <a:gd name="connsiteY7" fmla="*/ 145137 h 14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793" h="149529">
                  <a:moveTo>
                    <a:pt x="65" y="145137"/>
                  </a:moveTo>
                  <a:lnTo>
                    <a:pt x="651" y="145723"/>
                  </a:lnTo>
                  <a:cubicBezTo>
                    <a:pt x="6970" y="151521"/>
                    <a:pt x="13745" y="150349"/>
                    <a:pt x="14592" y="144551"/>
                  </a:cubicBezTo>
                  <a:lnTo>
                    <a:pt x="34722" y="6512"/>
                  </a:lnTo>
                  <a:cubicBezTo>
                    <a:pt x="35568" y="714"/>
                    <a:pt x="28793" y="-2153"/>
                    <a:pt x="21628" y="1886"/>
                  </a:cubicBezTo>
                  <a:lnTo>
                    <a:pt x="0" y="12765"/>
                  </a:lnTo>
                  <a:lnTo>
                    <a:pt x="0" y="145137"/>
                  </a:lnTo>
                  <a:lnTo>
                    <a:pt x="65" y="145137"/>
                  </a:lnTo>
                  <a:close/>
                </a:path>
              </a:pathLst>
            </a:custGeom>
            <a:grpFill/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</p:grpSp>
      <p:grpSp>
        <p:nvGrpSpPr>
          <p:cNvPr id="135" name="群組 134">
            <a:extLst>
              <a:ext uri="{FF2B5EF4-FFF2-40B4-BE49-F238E27FC236}">
                <a16:creationId xmlns:a16="http://schemas.microsoft.com/office/drawing/2014/main" id="{99CD2D8E-3CF2-4FE9-8FC5-F85A17ABAF9A}"/>
              </a:ext>
            </a:extLst>
          </p:cNvPr>
          <p:cNvGrpSpPr/>
          <p:nvPr/>
        </p:nvGrpSpPr>
        <p:grpSpPr>
          <a:xfrm>
            <a:off x="5324822" y="3191764"/>
            <a:ext cx="932986" cy="513965"/>
            <a:chOff x="5382236" y="3152426"/>
            <a:chExt cx="932986" cy="51396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grpSp>
          <p:nvGrpSpPr>
            <p:cNvPr id="136" name="圖形 106">
              <a:extLst>
                <a:ext uri="{FF2B5EF4-FFF2-40B4-BE49-F238E27FC236}">
                  <a16:creationId xmlns:a16="http://schemas.microsoft.com/office/drawing/2014/main" id="{76544BAA-0990-4237-BD66-BD8C1CFE36AB}"/>
                </a:ext>
              </a:extLst>
            </p:cNvPr>
            <p:cNvGrpSpPr/>
            <p:nvPr/>
          </p:nvGrpSpPr>
          <p:grpSpPr>
            <a:xfrm>
              <a:off x="5382236" y="3398651"/>
              <a:ext cx="366237" cy="267740"/>
              <a:chOff x="9637509" y="2915693"/>
              <a:chExt cx="366237" cy="267740"/>
            </a:xfrm>
            <a:solidFill>
              <a:schemeClr val="accent1"/>
            </a:solidFill>
          </p:grpSpPr>
          <p:sp>
            <p:nvSpPr>
              <p:cNvPr id="151" name="手繪多邊形: 圖案 150">
                <a:extLst>
                  <a:ext uri="{FF2B5EF4-FFF2-40B4-BE49-F238E27FC236}">
                    <a16:creationId xmlns:a16="http://schemas.microsoft.com/office/drawing/2014/main" id="{FE9E76D6-78F3-49FB-82C0-06BCA46B400B}"/>
                  </a:ext>
                </a:extLst>
              </p:cNvPr>
              <p:cNvSpPr/>
              <p:nvPr/>
            </p:nvSpPr>
            <p:spPr>
              <a:xfrm>
                <a:off x="9637509" y="2915693"/>
                <a:ext cx="327932" cy="267674"/>
              </a:xfrm>
              <a:custGeom>
                <a:avLst/>
                <a:gdLst>
                  <a:gd name="connsiteX0" fmla="*/ 327933 w 327932"/>
                  <a:gd name="connsiteY0" fmla="*/ 34722 h 267674"/>
                  <a:gd name="connsiteX1" fmla="*/ 327933 w 327932"/>
                  <a:gd name="connsiteY1" fmla="*/ 267675 h 267674"/>
                  <a:gd name="connsiteX2" fmla="*/ 19152 w 327932"/>
                  <a:gd name="connsiteY2" fmla="*/ 267675 h 267674"/>
                  <a:gd name="connsiteX3" fmla="*/ 0 w 327932"/>
                  <a:gd name="connsiteY3" fmla="*/ 248523 h 267674"/>
                  <a:gd name="connsiteX4" fmla="*/ 0 w 327932"/>
                  <a:gd name="connsiteY4" fmla="*/ 34656 h 267674"/>
                  <a:gd name="connsiteX5" fmla="*/ 2541 w 327932"/>
                  <a:gd name="connsiteY5" fmla="*/ 28533 h 267674"/>
                  <a:gd name="connsiteX6" fmla="*/ 8664 w 327932"/>
                  <a:gd name="connsiteY6" fmla="*/ 25992 h 267674"/>
                  <a:gd name="connsiteX7" fmla="*/ 13029 w 327932"/>
                  <a:gd name="connsiteY7" fmla="*/ 25992 h 267674"/>
                  <a:gd name="connsiteX8" fmla="*/ 13029 w 327932"/>
                  <a:gd name="connsiteY8" fmla="*/ 8664 h 267674"/>
                  <a:gd name="connsiteX9" fmla="*/ 15569 w 327932"/>
                  <a:gd name="connsiteY9" fmla="*/ 2541 h 267674"/>
                  <a:gd name="connsiteX10" fmla="*/ 21693 w 327932"/>
                  <a:gd name="connsiteY10" fmla="*/ 0 h 267674"/>
                  <a:gd name="connsiteX11" fmla="*/ 104165 w 327932"/>
                  <a:gd name="connsiteY11" fmla="*/ 0 h 267674"/>
                  <a:gd name="connsiteX12" fmla="*/ 110288 w 327932"/>
                  <a:gd name="connsiteY12" fmla="*/ 2541 h 267674"/>
                  <a:gd name="connsiteX13" fmla="*/ 112829 w 327932"/>
                  <a:gd name="connsiteY13" fmla="*/ 8664 h 267674"/>
                  <a:gd name="connsiteX14" fmla="*/ 112829 w 327932"/>
                  <a:gd name="connsiteY14" fmla="*/ 25992 h 267674"/>
                  <a:gd name="connsiteX15" fmla="*/ 319203 w 327932"/>
                  <a:gd name="connsiteY15" fmla="*/ 25992 h 267674"/>
                  <a:gd name="connsiteX16" fmla="*/ 325327 w 327932"/>
                  <a:gd name="connsiteY16" fmla="*/ 28533 h 267674"/>
                  <a:gd name="connsiteX17" fmla="*/ 327933 w 327932"/>
                  <a:gd name="connsiteY17" fmla="*/ 34722 h 2676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27932" h="267674">
                    <a:moveTo>
                      <a:pt x="327933" y="34722"/>
                    </a:moveTo>
                    <a:lnTo>
                      <a:pt x="327933" y="267675"/>
                    </a:lnTo>
                    <a:lnTo>
                      <a:pt x="19152" y="267675"/>
                    </a:lnTo>
                    <a:cubicBezTo>
                      <a:pt x="8599" y="267675"/>
                      <a:pt x="0" y="259141"/>
                      <a:pt x="0" y="248523"/>
                    </a:cubicBezTo>
                    <a:lnTo>
                      <a:pt x="0" y="34656"/>
                    </a:lnTo>
                    <a:cubicBezTo>
                      <a:pt x="0" y="32441"/>
                      <a:pt x="847" y="30227"/>
                      <a:pt x="2541" y="28533"/>
                    </a:cubicBezTo>
                    <a:cubicBezTo>
                      <a:pt x="4234" y="26839"/>
                      <a:pt x="6449" y="25992"/>
                      <a:pt x="8664" y="25992"/>
                    </a:cubicBezTo>
                    <a:lnTo>
                      <a:pt x="13029" y="25992"/>
                    </a:lnTo>
                    <a:lnTo>
                      <a:pt x="13029" y="8664"/>
                    </a:lnTo>
                    <a:cubicBezTo>
                      <a:pt x="13029" y="6449"/>
                      <a:pt x="13876" y="4234"/>
                      <a:pt x="15569" y="2541"/>
                    </a:cubicBezTo>
                    <a:cubicBezTo>
                      <a:pt x="17263" y="847"/>
                      <a:pt x="19478" y="0"/>
                      <a:pt x="21693" y="0"/>
                    </a:cubicBezTo>
                    <a:lnTo>
                      <a:pt x="104165" y="0"/>
                    </a:lnTo>
                    <a:cubicBezTo>
                      <a:pt x="106379" y="0"/>
                      <a:pt x="108594" y="847"/>
                      <a:pt x="110288" y="2541"/>
                    </a:cubicBezTo>
                    <a:cubicBezTo>
                      <a:pt x="111982" y="4234"/>
                      <a:pt x="112829" y="6449"/>
                      <a:pt x="112829" y="8664"/>
                    </a:cubicBezTo>
                    <a:lnTo>
                      <a:pt x="112829" y="25992"/>
                    </a:lnTo>
                    <a:lnTo>
                      <a:pt x="319203" y="25992"/>
                    </a:lnTo>
                    <a:cubicBezTo>
                      <a:pt x="321418" y="25992"/>
                      <a:pt x="323633" y="26839"/>
                      <a:pt x="325327" y="28533"/>
                    </a:cubicBezTo>
                    <a:cubicBezTo>
                      <a:pt x="327086" y="30227"/>
                      <a:pt x="327933" y="32441"/>
                      <a:pt x="327933" y="34722"/>
                    </a:cubicBezTo>
                    <a:close/>
                  </a:path>
                </a:pathLst>
              </a:custGeom>
              <a:solidFill>
                <a:srgbClr val="ECAF4E"/>
              </a:solidFill>
              <a:ln w="646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/>
              </a:p>
            </p:txBody>
          </p:sp>
          <p:grpSp>
            <p:nvGrpSpPr>
              <p:cNvPr id="152" name="圖形 106">
                <a:extLst>
                  <a:ext uri="{FF2B5EF4-FFF2-40B4-BE49-F238E27FC236}">
                    <a16:creationId xmlns:a16="http://schemas.microsoft.com/office/drawing/2014/main" id="{52795A39-2F1B-4DD3-A1F9-F628FE235C31}"/>
                  </a:ext>
                </a:extLst>
              </p:cNvPr>
              <p:cNvGrpSpPr/>
              <p:nvPr/>
            </p:nvGrpSpPr>
            <p:grpSpPr>
              <a:xfrm>
                <a:off x="9647019" y="2961685"/>
                <a:ext cx="306044" cy="221748"/>
                <a:chOff x="9647019" y="2961685"/>
                <a:chExt cx="306044" cy="221748"/>
              </a:xfrm>
              <a:solidFill>
                <a:schemeClr val="accent1"/>
              </a:solidFill>
            </p:grpSpPr>
            <p:sp>
              <p:nvSpPr>
                <p:cNvPr id="154" name="手繪多邊形: 圖案 153">
                  <a:extLst>
                    <a:ext uri="{FF2B5EF4-FFF2-40B4-BE49-F238E27FC236}">
                      <a16:creationId xmlns:a16="http://schemas.microsoft.com/office/drawing/2014/main" id="{F1C41560-0DD6-4EF0-852D-257B61F39A89}"/>
                    </a:ext>
                  </a:extLst>
                </p:cNvPr>
                <p:cNvSpPr/>
                <p:nvPr/>
              </p:nvSpPr>
              <p:spPr>
                <a:xfrm>
                  <a:off x="9647019" y="2961685"/>
                  <a:ext cx="291387" cy="221748"/>
                </a:xfrm>
                <a:custGeom>
                  <a:avLst/>
                  <a:gdLst>
                    <a:gd name="connsiteX0" fmla="*/ 0 w 291387"/>
                    <a:gd name="connsiteY0" fmla="*/ 0 h 221748"/>
                    <a:gd name="connsiteX1" fmla="*/ 291387 w 291387"/>
                    <a:gd name="connsiteY1" fmla="*/ 0 h 221748"/>
                    <a:gd name="connsiteX2" fmla="*/ 291387 w 291387"/>
                    <a:gd name="connsiteY2" fmla="*/ 221749 h 221748"/>
                    <a:gd name="connsiteX3" fmla="*/ 0 w 291387"/>
                    <a:gd name="connsiteY3" fmla="*/ 221749 h 2217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91387" h="221748">
                      <a:moveTo>
                        <a:pt x="0" y="0"/>
                      </a:moveTo>
                      <a:lnTo>
                        <a:pt x="291387" y="0"/>
                      </a:lnTo>
                      <a:lnTo>
                        <a:pt x="291387" y="221749"/>
                      </a:lnTo>
                      <a:lnTo>
                        <a:pt x="0" y="221749"/>
                      </a:lnTo>
                      <a:close/>
                    </a:path>
                  </a:pathLst>
                </a:custGeom>
                <a:solidFill>
                  <a:srgbClr val="CAD0D7"/>
                </a:solidFill>
                <a:ln w="646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/>
                </a:p>
              </p:txBody>
            </p:sp>
            <p:sp>
              <p:nvSpPr>
                <p:cNvPr id="155" name="手繪多邊形: 圖案 154">
                  <a:extLst>
                    <a:ext uri="{FF2B5EF4-FFF2-40B4-BE49-F238E27FC236}">
                      <a16:creationId xmlns:a16="http://schemas.microsoft.com/office/drawing/2014/main" id="{E98117C0-8451-488E-B8CA-EBEBBFB64A06}"/>
                    </a:ext>
                  </a:extLst>
                </p:cNvPr>
                <p:cNvSpPr/>
                <p:nvPr/>
              </p:nvSpPr>
              <p:spPr>
                <a:xfrm>
                  <a:off x="9657052" y="2971717"/>
                  <a:ext cx="296012" cy="211716"/>
                </a:xfrm>
                <a:custGeom>
                  <a:avLst/>
                  <a:gdLst>
                    <a:gd name="connsiteX0" fmla="*/ 0 w 296012"/>
                    <a:gd name="connsiteY0" fmla="*/ 0 h 211716"/>
                    <a:gd name="connsiteX1" fmla="*/ 296012 w 296012"/>
                    <a:gd name="connsiteY1" fmla="*/ 0 h 211716"/>
                    <a:gd name="connsiteX2" fmla="*/ 296012 w 296012"/>
                    <a:gd name="connsiteY2" fmla="*/ 211717 h 211716"/>
                    <a:gd name="connsiteX3" fmla="*/ 0 w 296012"/>
                    <a:gd name="connsiteY3" fmla="*/ 211717 h 211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96012" h="211716">
                      <a:moveTo>
                        <a:pt x="0" y="0"/>
                      </a:moveTo>
                      <a:lnTo>
                        <a:pt x="296012" y="0"/>
                      </a:lnTo>
                      <a:lnTo>
                        <a:pt x="296012" y="211717"/>
                      </a:lnTo>
                      <a:lnTo>
                        <a:pt x="0" y="21171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646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/>
                </a:p>
              </p:txBody>
            </p:sp>
          </p:grpSp>
          <p:sp>
            <p:nvSpPr>
              <p:cNvPr id="153" name="手繪多邊形: 圖案 152">
                <a:extLst>
                  <a:ext uri="{FF2B5EF4-FFF2-40B4-BE49-F238E27FC236}">
                    <a16:creationId xmlns:a16="http://schemas.microsoft.com/office/drawing/2014/main" id="{656FCF60-52C5-4CAD-BFEF-B1ECD87B1820}"/>
                  </a:ext>
                </a:extLst>
              </p:cNvPr>
              <p:cNvSpPr/>
              <p:nvPr/>
            </p:nvSpPr>
            <p:spPr>
              <a:xfrm>
                <a:off x="9656661" y="2953346"/>
                <a:ext cx="347084" cy="230021"/>
              </a:xfrm>
              <a:custGeom>
                <a:avLst/>
                <a:gdLst>
                  <a:gd name="connsiteX0" fmla="*/ 347085 w 347084"/>
                  <a:gd name="connsiteY0" fmla="*/ 34656 h 230021"/>
                  <a:gd name="connsiteX1" fmla="*/ 347085 w 347084"/>
                  <a:gd name="connsiteY1" fmla="*/ 210870 h 230021"/>
                  <a:gd name="connsiteX2" fmla="*/ 327933 w 347084"/>
                  <a:gd name="connsiteY2" fmla="*/ 230022 h 230021"/>
                  <a:gd name="connsiteX3" fmla="*/ 0 w 347084"/>
                  <a:gd name="connsiteY3" fmla="*/ 230022 h 230021"/>
                  <a:gd name="connsiteX4" fmla="*/ 19152 w 347084"/>
                  <a:gd name="connsiteY4" fmla="*/ 210870 h 230021"/>
                  <a:gd name="connsiteX5" fmla="*/ 19152 w 347084"/>
                  <a:gd name="connsiteY5" fmla="*/ 34656 h 230021"/>
                  <a:gd name="connsiteX6" fmla="*/ 21693 w 347084"/>
                  <a:gd name="connsiteY6" fmla="*/ 28533 h 230021"/>
                  <a:gd name="connsiteX7" fmla="*/ 27816 w 347084"/>
                  <a:gd name="connsiteY7" fmla="*/ 25992 h 230021"/>
                  <a:gd name="connsiteX8" fmla="*/ 234191 w 347084"/>
                  <a:gd name="connsiteY8" fmla="*/ 25992 h 230021"/>
                  <a:gd name="connsiteX9" fmla="*/ 234191 w 347084"/>
                  <a:gd name="connsiteY9" fmla="*/ 8664 h 230021"/>
                  <a:gd name="connsiteX10" fmla="*/ 236732 w 347084"/>
                  <a:gd name="connsiteY10" fmla="*/ 2541 h 230021"/>
                  <a:gd name="connsiteX11" fmla="*/ 242855 w 347084"/>
                  <a:gd name="connsiteY11" fmla="*/ 0 h 230021"/>
                  <a:gd name="connsiteX12" fmla="*/ 325327 w 347084"/>
                  <a:gd name="connsiteY12" fmla="*/ 0 h 230021"/>
                  <a:gd name="connsiteX13" fmla="*/ 331450 w 347084"/>
                  <a:gd name="connsiteY13" fmla="*/ 2541 h 230021"/>
                  <a:gd name="connsiteX14" fmla="*/ 333991 w 347084"/>
                  <a:gd name="connsiteY14" fmla="*/ 8664 h 230021"/>
                  <a:gd name="connsiteX15" fmla="*/ 333991 w 347084"/>
                  <a:gd name="connsiteY15" fmla="*/ 25992 h 230021"/>
                  <a:gd name="connsiteX16" fmla="*/ 338291 w 347084"/>
                  <a:gd name="connsiteY16" fmla="*/ 25992 h 230021"/>
                  <a:gd name="connsiteX17" fmla="*/ 344414 w 347084"/>
                  <a:gd name="connsiteY17" fmla="*/ 28533 h 230021"/>
                  <a:gd name="connsiteX18" fmla="*/ 347085 w 347084"/>
                  <a:gd name="connsiteY18" fmla="*/ 34656 h 2300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347084" h="230021">
                    <a:moveTo>
                      <a:pt x="347085" y="34656"/>
                    </a:moveTo>
                    <a:lnTo>
                      <a:pt x="347085" y="210870"/>
                    </a:lnTo>
                    <a:cubicBezTo>
                      <a:pt x="347085" y="221488"/>
                      <a:pt x="338551" y="230022"/>
                      <a:pt x="327933" y="230022"/>
                    </a:cubicBezTo>
                    <a:lnTo>
                      <a:pt x="0" y="230022"/>
                    </a:lnTo>
                    <a:cubicBezTo>
                      <a:pt x="10553" y="230022"/>
                      <a:pt x="19152" y="221488"/>
                      <a:pt x="19152" y="210870"/>
                    </a:cubicBezTo>
                    <a:lnTo>
                      <a:pt x="19152" y="34656"/>
                    </a:lnTo>
                    <a:cubicBezTo>
                      <a:pt x="19152" y="32441"/>
                      <a:pt x="19999" y="30227"/>
                      <a:pt x="21693" y="28533"/>
                    </a:cubicBezTo>
                    <a:cubicBezTo>
                      <a:pt x="23387" y="26839"/>
                      <a:pt x="25601" y="25992"/>
                      <a:pt x="27816" y="25992"/>
                    </a:cubicBezTo>
                    <a:lnTo>
                      <a:pt x="234191" y="25992"/>
                    </a:lnTo>
                    <a:lnTo>
                      <a:pt x="234191" y="8664"/>
                    </a:lnTo>
                    <a:cubicBezTo>
                      <a:pt x="234191" y="6449"/>
                      <a:pt x="235038" y="4234"/>
                      <a:pt x="236732" y="2541"/>
                    </a:cubicBezTo>
                    <a:cubicBezTo>
                      <a:pt x="238425" y="847"/>
                      <a:pt x="240640" y="0"/>
                      <a:pt x="242855" y="0"/>
                    </a:cubicBezTo>
                    <a:lnTo>
                      <a:pt x="325327" y="0"/>
                    </a:lnTo>
                    <a:cubicBezTo>
                      <a:pt x="327542" y="0"/>
                      <a:pt x="329757" y="847"/>
                      <a:pt x="331450" y="2541"/>
                    </a:cubicBezTo>
                    <a:cubicBezTo>
                      <a:pt x="333144" y="4234"/>
                      <a:pt x="333991" y="6449"/>
                      <a:pt x="333991" y="8664"/>
                    </a:cubicBezTo>
                    <a:lnTo>
                      <a:pt x="333991" y="25992"/>
                    </a:lnTo>
                    <a:lnTo>
                      <a:pt x="338291" y="25992"/>
                    </a:lnTo>
                    <a:cubicBezTo>
                      <a:pt x="340505" y="25992"/>
                      <a:pt x="342720" y="26839"/>
                      <a:pt x="344414" y="28533"/>
                    </a:cubicBezTo>
                    <a:cubicBezTo>
                      <a:pt x="346238" y="30227"/>
                      <a:pt x="347085" y="32441"/>
                      <a:pt x="347085" y="34656"/>
                    </a:cubicBezTo>
                    <a:close/>
                  </a:path>
                </a:pathLst>
              </a:custGeom>
              <a:solidFill>
                <a:srgbClr val="F5CA61"/>
              </a:solidFill>
              <a:ln w="646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/>
              </a:p>
            </p:txBody>
          </p:sp>
        </p:grpSp>
        <p:grpSp>
          <p:nvGrpSpPr>
            <p:cNvPr id="137" name="圖形 106">
              <a:extLst>
                <a:ext uri="{FF2B5EF4-FFF2-40B4-BE49-F238E27FC236}">
                  <a16:creationId xmlns:a16="http://schemas.microsoft.com/office/drawing/2014/main" id="{92761C02-CF44-434C-A230-CB1A5394266A}"/>
                </a:ext>
              </a:extLst>
            </p:cNvPr>
            <p:cNvGrpSpPr/>
            <p:nvPr/>
          </p:nvGrpSpPr>
          <p:grpSpPr>
            <a:xfrm>
              <a:off x="5948985" y="3398651"/>
              <a:ext cx="366237" cy="267740"/>
              <a:chOff x="10204258" y="2915693"/>
              <a:chExt cx="366237" cy="267740"/>
            </a:xfrm>
            <a:solidFill>
              <a:schemeClr val="accent1"/>
            </a:solidFill>
          </p:grpSpPr>
          <p:sp>
            <p:nvSpPr>
              <p:cNvPr id="146" name="手繪多邊形: 圖案 145">
                <a:extLst>
                  <a:ext uri="{FF2B5EF4-FFF2-40B4-BE49-F238E27FC236}">
                    <a16:creationId xmlns:a16="http://schemas.microsoft.com/office/drawing/2014/main" id="{7AB52530-8F01-4451-9382-C433C5ADFD68}"/>
                  </a:ext>
                </a:extLst>
              </p:cNvPr>
              <p:cNvSpPr/>
              <p:nvPr/>
            </p:nvSpPr>
            <p:spPr>
              <a:xfrm>
                <a:off x="10204258" y="2915693"/>
                <a:ext cx="327932" cy="267674"/>
              </a:xfrm>
              <a:custGeom>
                <a:avLst/>
                <a:gdLst>
                  <a:gd name="connsiteX0" fmla="*/ 327933 w 327932"/>
                  <a:gd name="connsiteY0" fmla="*/ 34722 h 267674"/>
                  <a:gd name="connsiteX1" fmla="*/ 327933 w 327932"/>
                  <a:gd name="connsiteY1" fmla="*/ 267675 h 267674"/>
                  <a:gd name="connsiteX2" fmla="*/ 19152 w 327932"/>
                  <a:gd name="connsiteY2" fmla="*/ 267675 h 267674"/>
                  <a:gd name="connsiteX3" fmla="*/ 0 w 327932"/>
                  <a:gd name="connsiteY3" fmla="*/ 248523 h 267674"/>
                  <a:gd name="connsiteX4" fmla="*/ 0 w 327932"/>
                  <a:gd name="connsiteY4" fmla="*/ 34656 h 267674"/>
                  <a:gd name="connsiteX5" fmla="*/ 2541 w 327932"/>
                  <a:gd name="connsiteY5" fmla="*/ 28533 h 267674"/>
                  <a:gd name="connsiteX6" fmla="*/ 8664 w 327932"/>
                  <a:gd name="connsiteY6" fmla="*/ 25992 h 267674"/>
                  <a:gd name="connsiteX7" fmla="*/ 13029 w 327932"/>
                  <a:gd name="connsiteY7" fmla="*/ 25992 h 267674"/>
                  <a:gd name="connsiteX8" fmla="*/ 13029 w 327932"/>
                  <a:gd name="connsiteY8" fmla="*/ 8664 h 267674"/>
                  <a:gd name="connsiteX9" fmla="*/ 15569 w 327932"/>
                  <a:gd name="connsiteY9" fmla="*/ 2541 h 267674"/>
                  <a:gd name="connsiteX10" fmla="*/ 21693 w 327932"/>
                  <a:gd name="connsiteY10" fmla="*/ 0 h 267674"/>
                  <a:gd name="connsiteX11" fmla="*/ 104165 w 327932"/>
                  <a:gd name="connsiteY11" fmla="*/ 0 h 267674"/>
                  <a:gd name="connsiteX12" fmla="*/ 110288 w 327932"/>
                  <a:gd name="connsiteY12" fmla="*/ 2541 h 267674"/>
                  <a:gd name="connsiteX13" fmla="*/ 112829 w 327932"/>
                  <a:gd name="connsiteY13" fmla="*/ 8664 h 267674"/>
                  <a:gd name="connsiteX14" fmla="*/ 112829 w 327932"/>
                  <a:gd name="connsiteY14" fmla="*/ 25992 h 267674"/>
                  <a:gd name="connsiteX15" fmla="*/ 319203 w 327932"/>
                  <a:gd name="connsiteY15" fmla="*/ 25992 h 267674"/>
                  <a:gd name="connsiteX16" fmla="*/ 325327 w 327932"/>
                  <a:gd name="connsiteY16" fmla="*/ 28533 h 267674"/>
                  <a:gd name="connsiteX17" fmla="*/ 327933 w 327932"/>
                  <a:gd name="connsiteY17" fmla="*/ 34722 h 2676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27932" h="267674">
                    <a:moveTo>
                      <a:pt x="327933" y="34722"/>
                    </a:moveTo>
                    <a:lnTo>
                      <a:pt x="327933" y="267675"/>
                    </a:lnTo>
                    <a:lnTo>
                      <a:pt x="19152" y="267675"/>
                    </a:lnTo>
                    <a:cubicBezTo>
                      <a:pt x="8599" y="267675"/>
                      <a:pt x="0" y="259141"/>
                      <a:pt x="0" y="248523"/>
                    </a:cubicBezTo>
                    <a:lnTo>
                      <a:pt x="0" y="34656"/>
                    </a:lnTo>
                    <a:cubicBezTo>
                      <a:pt x="0" y="32441"/>
                      <a:pt x="847" y="30227"/>
                      <a:pt x="2541" y="28533"/>
                    </a:cubicBezTo>
                    <a:cubicBezTo>
                      <a:pt x="4234" y="26839"/>
                      <a:pt x="6449" y="25992"/>
                      <a:pt x="8664" y="25992"/>
                    </a:cubicBezTo>
                    <a:lnTo>
                      <a:pt x="13029" y="25992"/>
                    </a:lnTo>
                    <a:lnTo>
                      <a:pt x="13029" y="8664"/>
                    </a:lnTo>
                    <a:cubicBezTo>
                      <a:pt x="13029" y="6449"/>
                      <a:pt x="13876" y="4234"/>
                      <a:pt x="15569" y="2541"/>
                    </a:cubicBezTo>
                    <a:cubicBezTo>
                      <a:pt x="17263" y="847"/>
                      <a:pt x="19478" y="0"/>
                      <a:pt x="21693" y="0"/>
                    </a:cubicBezTo>
                    <a:lnTo>
                      <a:pt x="104165" y="0"/>
                    </a:lnTo>
                    <a:cubicBezTo>
                      <a:pt x="106379" y="0"/>
                      <a:pt x="108594" y="847"/>
                      <a:pt x="110288" y="2541"/>
                    </a:cubicBezTo>
                    <a:cubicBezTo>
                      <a:pt x="111982" y="4234"/>
                      <a:pt x="112829" y="6449"/>
                      <a:pt x="112829" y="8664"/>
                    </a:cubicBezTo>
                    <a:lnTo>
                      <a:pt x="112829" y="25992"/>
                    </a:lnTo>
                    <a:lnTo>
                      <a:pt x="319203" y="25992"/>
                    </a:lnTo>
                    <a:cubicBezTo>
                      <a:pt x="321418" y="25992"/>
                      <a:pt x="323633" y="26839"/>
                      <a:pt x="325327" y="28533"/>
                    </a:cubicBezTo>
                    <a:cubicBezTo>
                      <a:pt x="327086" y="30227"/>
                      <a:pt x="327933" y="32441"/>
                      <a:pt x="327933" y="34722"/>
                    </a:cubicBezTo>
                    <a:close/>
                  </a:path>
                </a:pathLst>
              </a:custGeom>
              <a:solidFill>
                <a:srgbClr val="ECAF4E"/>
              </a:solidFill>
              <a:ln w="646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/>
              </a:p>
            </p:txBody>
          </p:sp>
          <p:grpSp>
            <p:nvGrpSpPr>
              <p:cNvPr id="147" name="圖形 106">
                <a:extLst>
                  <a:ext uri="{FF2B5EF4-FFF2-40B4-BE49-F238E27FC236}">
                    <a16:creationId xmlns:a16="http://schemas.microsoft.com/office/drawing/2014/main" id="{27BD9274-0D49-48EA-9B1B-168228E25CD4}"/>
                  </a:ext>
                </a:extLst>
              </p:cNvPr>
              <p:cNvGrpSpPr/>
              <p:nvPr/>
            </p:nvGrpSpPr>
            <p:grpSpPr>
              <a:xfrm>
                <a:off x="10213768" y="2961685"/>
                <a:ext cx="306044" cy="221748"/>
                <a:chOff x="10213768" y="2961685"/>
                <a:chExt cx="306044" cy="221748"/>
              </a:xfrm>
              <a:solidFill>
                <a:schemeClr val="accent1"/>
              </a:solidFill>
            </p:grpSpPr>
            <p:sp>
              <p:nvSpPr>
                <p:cNvPr id="149" name="手繪多邊形: 圖案 148">
                  <a:extLst>
                    <a:ext uri="{FF2B5EF4-FFF2-40B4-BE49-F238E27FC236}">
                      <a16:creationId xmlns:a16="http://schemas.microsoft.com/office/drawing/2014/main" id="{B48BDB31-4C04-4EE7-8A1C-BE1B57E7D2C9}"/>
                    </a:ext>
                  </a:extLst>
                </p:cNvPr>
                <p:cNvSpPr/>
                <p:nvPr/>
              </p:nvSpPr>
              <p:spPr>
                <a:xfrm>
                  <a:off x="10213768" y="2961685"/>
                  <a:ext cx="291387" cy="221748"/>
                </a:xfrm>
                <a:custGeom>
                  <a:avLst/>
                  <a:gdLst>
                    <a:gd name="connsiteX0" fmla="*/ 0 w 291387"/>
                    <a:gd name="connsiteY0" fmla="*/ 0 h 221748"/>
                    <a:gd name="connsiteX1" fmla="*/ 291387 w 291387"/>
                    <a:gd name="connsiteY1" fmla="*/ 0 h 221748"/>
                    <a:gd name="connsiteX2" fmla="*/ 291387 w 291387"/>
                    <a:gd name="connsiteY2" fmla="*/ 221749 h 221748"/>
                    <a:gd name="connsiteX3" fmla="*/ 0 w 291387"/>
                    <a:gd name="connsiteY3" fmla="*/ 221749 h 2217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91387" h="221748">
                      <a:moveTo>
                        <a:pt x="0" y="0"/>
                      </a:moveTo>
                      <a:lnTo>
                        <a:pt x="291387" y="0"/>
                      </a:lnTo>
                      <a:lnTo>
                        <a:pt x="291387" y="221749"/>
                      </a:lnTo>
                      <a:lnTo>
                        <a:pt x="0" y="221749"/>
                      </a:lnTo>
                      <a:close/>
                    </a:path>
                  </a:pathLst>
                </a:custGeom>
                <a:solidFill>
                  <a:srgbClr val="CAD0D7"/>
                </a:solidFill>
                <a:ln w="646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/>
                </a:p>
              </p:txBody>
            </p:sp>
            <p:sp>
              <p:nvSpPr>
                <p:cNvPr id="150" name="手繪多邊形: 圖案 149">
                  <a:extLst>
                    <a:ext uri="{FF2B5EF4-FFF2-40B4-BE49-F238E27FC236}">
                      <a16:creationId xmlns:a16="http://schemas.microsoft.com/office/drawing/2014/main" id="{D83BBC39-C73B-46B4-89D6-D12F104BAFFF}"/>
                    </a:ext>
                  </a:extLst>
                </p:cNvPr>
                <p:cNvSpPr/>
                <p:nvPr/>
              </p:nvSpPr>
              <p:spPr>
                <a:xfrm>
                  <a:off x="10223801" y="2971717"/>
                  <a:ext cx="296012" cy="211716"/>
                </a:xfrm>
                <a:custGeom>
                  <a:avLst/>
                  <a:gdLst>
                    <a:gd name="connsiteX0" fmla="*/ 0 w 296012"/>
                    <a:gd name="connsiteY0" fmla="*/ 0 h 211716"/>
                    <a:gd name="connsiteX1" fmla="*/ 296012 w 296012"/>
                    <a:gd name="connsiteY1" fmla="*/ 0 h 211716"/>
                    <a:gd name="connsiteX2" fmla="*/ 296012 w 296012"/>
                    <a:gd name="connsiteY2" fmla="*/ 211717 h 211716"/>
                    <a:gd name="connsiteX3" fmla="*/ 0 w 296012"/>
                    <a:gd name="connsiteY3" fmla="*/ 211717 h 211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96012" h="211716">
                      <a:moveTo>
                        <a:pt x="0" y="0"/>
                      </a:moveTo>
                      <a:lnTo>
                        <a:pt x="296012" y="0"/>
                      </a:lnTo>
                      <a:lnTo>
                        <a:pt x="296012" y="211717"/>
                      </a:lnTo>
                      <a:lnTo>
                        <a:pt x="0" y="21171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646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/>
                </a:p>
              </p:txBody>
            </p:sp>
          </p:grpSp>
          <p:sp>
            <p:nvSpPr>
              <p:cNvPr id="148" name="手繪多邊形: 圖案 147">
                <a:extLst>
                  <a:ext uri="{FF2B5EF4-FFF2-40B4-BE49-F238E27FC236}">
                    <a16:creationId xmlns:a16="http://schemas.microsoft.com/office/drawing/2014/main" id="{AAC11411-3B75-4D07-8BE3-1250C2C26A2F}"/>
                  </a:ext>
                </a:extLst>
              </p:cNvPr>
              <p:cNvSpPr/>
              <p:nvPr/>
            </p:nvSpPr>
            <p:spPr>
              <a:xfrm>
                <a:off x="10223410" y="2953346"/>
                <a:ext cx="347084" cy="230021"/>
              </a:xfrm>
              <a:custGeom>
                <a:avLst/>
                <a:gdLst>
                  <a:gd name="connsiteX0" fmla="*/ 347085 w 347084"/>
                  <a:gd name="connsiteY0" fmla="*/ 34656 h 230021"/>
                  <a:gd name="connsiteX1" fmla="*/ 347085 w 347084"/>
                  <a:gd name="connsiteY1" fmla="*/ 210870 h 230021"/>
                  <a:gd name="connsiteX2" fmla="*/ 327933 w 347084"/>
                  <a:gd name="connsiteY2" fmla="*/ 230022 h 230021"/>
                  <a:gd name="connsiteX3" fmla="*/ 0 w 347084"/>
                  <a:gd name="connsiteY3" fmla="*/ 230022 h 230021"/>
                  <a:gd name="connsiteX4" fmla="*/ 19152 w 347084"/>
                  <a:gd name="connsiteY4" fmla="*/ 210870 h 230021"/>
                  <a:gd name="connsiteX5" fmla="*/ 19152 w 347084"/>
                  <a:gd name="connsiteY5" fmla="*/ 34656 h 230021"/>
                  <a:gd name="connsiteX6" fmla="*/ 21693 w 347084"/>
                  <a:gd name="connsiteY6" fmla="*/ 28533 h 230021"/>
                  <a:gd name="connsiteX7" fmla="*/ 27816 w 347084"/>
                  <a:gd name="connsiteY7" fmla="*/ 25992 h 230021"/>
                  <a:gd name="connsiteX8" fmla="*/ 234191 w 347084"/>
                  <a:gd name="connsiteY8" fmla="*/ 25992 h 230021"/>
                  <a:gd name="connsiteX9" fmla="*/ 234191 w 347084"/>
                  <a:gd name="connsiteY9" fmla="*/ 8664 h 230021"/>
                  <a:gd name="connsiteX10" fmla="*/ 236732 w 347084"/>
                  <a:gd name="connsiteY10" fmla="*/ 2541 h 230021"/>
                  <a:gd name="connsiteX11" fmla="*/ 242855 w 347084"/>
                  <a:gd name="connsiteY11" fmla="*/ 0 h 230021"/>
                  <a:gd name="connsiteX12" fmla="*/ 325327 w 347084"/>
                  <a:gd name="connsiteY12" fmla="*/ 0 h 230021"/>
                  <a:gd name="connsiteX13" fmla="*/ 331451 w 347084"/>
                  <a:gd name="connsiteY13" fmla="*/ 2541 h 230021"/>
                  <a:gd name="connsiteX14" fmla="*/ 333991 w 347084"/>
                  <a:gd name="connsiteY14" fmla="*/ 8664 h 230021"/>
                  <a:gd name="connsiteX15" fmla="*/ 333991 w 347084"/>
                  <a:gd name="connsiteY15" fmla="*/ 25992 h 230021"/>
                  <a:gd name="connsiteX16" fmla="*/ 338291 w 347084"/>
                  <a:gd name="connsiteY16" fmla="*/ 25992 h 230021"/>
                  <a:gd name="connsiteX17" fmla="*/ 344414 w 347084"/>
                  <a:gd name="connsiteY17" fmla="*/ 28533 h 230021"/>
                  <a:gd name="connsiteX18" fmla="*/ 347085 w 347084"/>
                  <a:gd name="connsiteY18" fmla="*/ 34656 h 2300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347084" h="230021">
                    <a:moveTo>
                      <a:pt x="347085" y="34656"/>
                    </a:moveTo>
                    <a:lnTo>
                      <a:pt x="347085" y="210870"/>
                    </a:lnTo>
                    <a:cubicBezTo>
                      <a:pt x="347085" y="221488"/>
                      <a:pt x="338551" y="230022"/>
                      <a:pt x="327933" y="230022"/>
                    </a:cubicBezTo>
                    <a:lnTo>
                      <a:pt x="0" y="230022"/>
                    </a:lnTo>
                    <a:cubicBezTo>
                      <a:pt x="10553" y="230022"/>
                      <a:pt x="19152" y="221488"/>
                      <a:pt x="19152" y="210870"/>
                    </a:cubicBezTo>
                    <a:lnTo>
                      <a:pt x="19152" y="34656"/>
                    </a:lnTo>
                    <a:cubicBezTo>
                      <a:pt x="19152" y="32441"/>
                      <a:pt x="19999" y="30227"/>
                      <a:pt x="21693" y="28533"/>
                    </a:cubicBezTo>
                    <a:cubicBezTo>
                      <a:pt x="23387" y="26839"/>
                      <a:pt x="25601" y="25992"/>
                      <a:pt x="27816" y="25992"/>
                    </a:cubicBezTo>
                    <a:lnTo>
                      <a:pt x="234191" y="25992"/>
                    </a:lnTo>
                    <a:lnTo>
                      <a:pt x="234191" y="8664"/>
                    </a:lnTo>
                    <a:cubicBezTo>
                      <a:pt x="234191" y="6449"/>
                      <a:pt x="235038" y="4234"/>
                      <a:pt x="236732" y="2541"/>
                    </a:cubicBezTo>
                    <a:cubicBezTo>
                      <a:pt x="238425" y="847"/>
                      <a:pt x="240640" y="0"/>
                      <a:pt x="242855" y="0"/>
                    </a:cubicBezTo>
                    <a:lnTo>
                      <a:pt x="325327" y="0"/>
                    </a:lnTo>
                    <a:cubicBezTo>
                      <a:pt x="327542" y="0"/>
                      <a:pt x="329757" y="847"/>
                      <a:pt x="331451" y="2541"/>
                    </a:cubicBezTo>
                    <a:cubicBezTo>
                      <a:pt x="333144" y="4234"/>
                      <a:pt x="333991" y="6449"/>
                      <a:pt x="333991" y="8664"/>
                    </a:cubicBezTo>
                    <a:lnTo>
                      <a:pt x="333991" y="25992"/>
                    </a:lnTo>
                    <a:lnTo>
                      <a:pt x="338291" y="25992"/>
                    </a:lnTo>
                    <a:cubicBezTo>
                      <a:pt x="340505" y="25992"/>
                      <a:pt x="342720" y="26839"/>
                      <a:pt x="344414" y="28533"/>
                    </a:cubicBezTo>
                    <a:cubicBezTo>
                      <a:pt x="346238" y="30227"/>
                      <a:pt x="347085" y="32441"/>
                      <a:pt x="347085" y="34656"/>
                    </a:cubicBezTo>
                    <a:close/>
                  </a:path>
                </a:pathLst>
              </a:custGeom>
              <a:solidFill>
                <a:srgbClr val="F5CA61"/>
              </a:solidFill>
              <a:ln w="646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/>
              </a:p>
            </p:txBody>
          </p:sp>
        </p:grpSp>
        <p:grpSp>
          <p:nvGrpSpPr>
            <p:cNvPr id="138" name="圖形 106">
              <a:extLst>
                <a:ext uri="{FF2B5EF4-FFF2-40B4-BE49-F238E27FC236}">
                  <a16:creationId xmlns:a16="http://schemas.microsoft.com/office/drawing/2014/main" id="{9C621A73-D219-4EB2-897B-8BAA0DB689C6}"/>
                </a:ext>
              </a:extLst>
            </p:cNvPr>
            <p:cNvGrpSpPr/>
            <p:nvPr/>
          </p:nvGrpSpPr>
          <p:grpSpPr>
            <a:xfrm>
              <a:off x="5413635" y="3228366"/>
              <a:ext cx="538932" cy="172109"/>
              <a:chOff x="9668908" y="2745408"/>
              <a:chExt cx="538932" cy="172109"/>
            </a:xfrm>
            <a:solidFill>
              <a:schemeClr val="accent1"/>
            </a:solidFill>
          </p:grpSpPr>
          <p:sp>
            <p:nvSpPr>
              <p:cNvPr id="140" name="手繪多邊形: 圖案 139">
                <a:extLst>
                  <a:ext uri="{FF2B5EF4-FFF2-40B4-BE49-F238E27FC236}">
                    <a16:creationId xmlns:a16="http://schemas.microsoft.com/office/drawing/2014/main" id="{A5AD4B8E-8390-4611-B7AD-BFE536244BE4}"/>
                  </a:ext>
                </a:extLst>
              </p:cNvPr>
              <p:cNvSpPr/>
              <p:nvPr/>
            </p:nvSpPr>
            <p:spPr>
              <a:xfrm>
                <a:off x="9668908" y="2745408"/>
                <a:ext cx="538932" cy="172109"/>
              </a:xfrm>
              <a:custGeom>
                <a:avLst/>
                <a:gdLst>
                  <a:gd name="connsiteX0" fmla="*/ 538933 w 538932"/>
                  <a:gd name="connsiteY0" fmla="*/ 12638 h 172109"/>
                  <a:gd name="connsiteX1" fmla="*/ 538933 w 538932"/>
                  <a:gd name="connsiteY1" fmla="*/ 159472 h 172109"/>
                  <a:gd name="connsiteX2" fmla="*/ 526295 w 538932"/>
                  <a:gd name="connsiteY2" fmla="*/ 172109 h 172109"/>
                  <a:gd name="connsiteX3" fmla="*/ 12638 w 538932"/>
                  <a:gd name="connsiteY3" fmla="*/ 172109 h 172109"/>
                  <a:gd name="connsiteX4" fmla="*/ 0 w 538932"/>
                  <a:gd name="connsiteY4" fmla="*/ 159472 h 172109"/>
                  <a:gd name="connsiteX5" fmla="*/ 0 w 538932"/>
                  <a:gd name="connsiteY5" fmla="*/ 12638 h 172109"/>
                  <a:gd name="connsiteX6" fmla="*/ 12638 w 538932"/>
                  <a:gd name="connsiteY6" fmla="*/ 0 h 172109"/>
                  <a:gd name="connsiteX7" fmla="*/ 526295 w 538932"/>
                  <a:gd name="connsiteY7" fmla="*/ 0 h 172109"/>
                  <a:gd name="connsiteX8" fmla="*/ 538933 w 538932"/>
                  <a:gd name="connsiteY8" fmla="*/ 12638 h 1721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38932" h="172109">
                    <a:moveTo>
                      <a:pt x="538933" y="12638"/>
                    </a:moveTo>
                    <a:lnTo>
                      <a:pt x="538933" y="159472"/>
                    </a:lnTo>
                    <a:cubicBezTo>
                      <a:pt x="538933" y="166442"/>
                      <a:pt x="533265" y="172109"/>
                      <a:pt x="526295" y="172109"/>
                    </a:cubicBezTo>
                    <a:lnTo>
                      <a:pt x="12638" y="172109"/>
                    </a:lnTo>
                    <a:cubicBezTo>
                      <a:pt x="5667" y="172109"/>
                      <a:pt x="0" y="166442"/>
                      <a:pt x="0" y="159472"/>
                    </a:cubicBezTo>
                    <a:lnTo>
                      <a:pt x="0" y="12638"/>
                    </a:lnTo>
                    <a:cubicBezTo>
                      <a:pt x="0" y="5668"/>
                      <a:pt x="5667" y="0"/>
                      <a:pt x="12638" y="0"/>
                    </a:cubicBezTo>
                    <a:lnTo>
                      <a:pt x="526295" y="0"/>
                    </a:lnTo>
                    <a:cubicBezTo>
                      <a:pt x="533265" y="65"/>
                      <a:pt x="538933" y="5668"/>
                      <a:pt x="538933" y="12638"/>
                    </a:cubicBezTo>
                    <a:close/>
                  </a:path>
                </a:pathLst>
              </a:custGeom>
              <a:solidFill>
                <a:srgbClr val="F2F2F2"/>
              </a:solidFill>
              <a:ln w="6461" cap="flat">
                <a:solidFill>
                  <a:srgbClr val="BEBEBE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/>
              </a:p>
            </p:txBody>
          </p:sp>
          <p:grpSp>
            <p:nvGrpSpPr>
              <p:cNvPr id="141" name="圖形 106">
                <a:extLst>
                  <a:ext uri="{FF2B5EF4-FFF2-40B4-BE49-F238E27FC236}">
                    <a16:creationId xmlns:a16="http://schemas.microsoft.com/office/drawing/2014/main" id="{33CC4CA4-AE73-471F-A096-B6370FF426F7}"/>
                  </a:ext>
                </a:extLst>
              </p:cNvPr>
              <p:cNvGrpSpPr/>
              <p:nvPr/>
            </p:nvGrpSpPr>
            <p:grpSpPr>
              <a:xfrm>
                <a:off x="9696177" y="2803301"/>
                <a:ext cx="277609" cy="56381"/>
                <a:chOff x="9696177" y="2803301"/>
                <a:chExt cx="277609" cy="56381"/>
              </a:xfrm>
              <a:solidFill>
                <a:schemeClr val="accent1"/>
              </a:solidFill>
            </p:grpSpPr>
            <p:sp>
              <p:nvSpPr>
                <p:cNvPr id="142" name="手繪多邊形: 圖案 141">
                  <a:extLst>
                    <a:ext uri="{FF2B5EF4-FFF2-40B4-BE49-F238E27FC236}">
                      <a16:creationId xmlns:a16="http://schemas.microsoft.com/office/drawing/2014/main" id="{DC953ADF-6F64-49F5-BF59-A77D0DB0065F}"/>
                    </a:ext>
                  </a:extLst>
                </p:cNvPr>
                <p:cNvSpPr/>
                <p:nvPr/>
              </p:nvSpPr>
              <p:spPr>
                <a:xfrm rot="-5400000">
                  <a:off x="9696177" y="2803301"/>
                  <a:ext cx="56349" cy="56349"/>
                </a:xfrm>
                <a:custGeom>
                  <a:avLst/>
                  <a:gdLst>
                    <a:gd name="connsiteX0" fmla="*/ 0 w 56349"/>
                    <a:gd name="connsiteY0" fmla="*/ 0 h 56349"/>
                    <a:gd name="connsiteX1" fmla="*/ 56349 w 56349"/>
                    <a:gd name="connsiteY1" fmla="*/ 0 h 56349"/>
                    <a:gd name="connsiteX2" fmla="*/ 56349 w 56349"/>
                    <a:gd name="connsiteY2" fmla="*/ 56349 h 56349"/>
                    <a:gd name="connsiteX3" fmla="*/ 0 w 56349"/>
                    <a:gd name="connsiteY3" fmla="*/ 56349 h 563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6349" h="56349">
                      <a:moveTo>
                        <a:pt x="0" y="0"/>
                      </a:moveTo>
                      <a:lnTo>
                        <a:pt x="56349" y="0"/>
                      </a:lnTo>
                      <a:lnTo>
                        <a:pt x="56349" y="56349"/>
                      </a:lnTo>
                      <a:lnTo>
                        <a:pt x="0" y="56349"/>
                      </a:lnTo>
                      <a:close/>
                    </a:path>
                  </a:pathLst>
                </a:custGeom>
                <a:solidFill>
                  <a:srgbClr val="41A5FF"/>
                </a:solidFill>
                <a:ln w="646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/>
                </a:p>
              </p:txBody>
            </p:sp>
            <p:sp>
              <p:nvSpPr>
                <p:cNvPr id="143" name="手繪多邊形: 圖案 142">
                  <a:extLst>
                    <a:ext uri="{FF2B5EF4-FFF2-40B4-BE49-F238E27FC236}">
                      <a16:creationId xmlns:a16="http://schemas.microsoft.com/office/drawing/2014/main" id="{CF38A666-379A-4300-89DA-A47DE44DF06A}"/>
                    </a:ext>
                  </a:extLst>
                </p:cNvPr>
                <p:cNvSpPr/>
                <p:nvPr/>
              </p:nvSpPr>
              <p:spPr>
                <a:xfrm rot="-5400000">
                  <a:off x="9769932" y="2803314"/>
                  <a:ext cx="56349" cy="56349"/>
                </a:xfrm>
                <a:custGeom>
                  <a:avLst/>
                  <a:gdLst>
                    <a:gd name="connsiteX0" fmla="*/ 0 w 56349"/>
                    <a:gd name="connsiteY0" fmla="*/ 0 h 56349"/>
                    <a:gd name="connsiteX1" fmla="*/ 56349 w 56349"/>
                    <a:gd name="connsiteY1" fmla="*/ 0 h 56349"/>
                    <a:gd name="connsiteX2" fmla="*/ 56349 w 56349"/>
                    <a:gd name="connsiteY2" fmla="*/ 56349 h 56349"/>
                    <a:gd name="connsiteX3" fmla="*/ 0 w 56349"/>
                    <a:gd name="connsiteY3" fmla="*/ 56349 h 563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6349" h="56349">
                      <a:moveTo>
                        <a:pt x="0" y="0"/>
                      </a:moveTo>
                      <a:lnTo>
                        <a:pt x="56349" y="0"/>
                      </a:lnTo>
                      <a:lnTo>
                        <a:pt x="56349" y="56349"/>
                      </a:lnTo>
                      <a:lnTo>
                        <a:pt x="0" y="56349"/>
                      </a:lnTo>
                      <a:close/>
                    </a:path>
                  </a:pathLst>
                </a:custGeom>
                <a:solidFill>
                  <a:srgbClr val="FF7D00"/>
                </a:solidFill>
                <a:ln w="646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/>
                </a:p>
              </p:txBody>
            </p:sp>
            <p:sp>
              <p:nvSpPr>
                <p:cNvPr id="144" name="手繪多邊形: 圖案 143">
                  <a:extLst>
                    <a:ext uri="{FF2B5EF4-FFF2-40B4-BE49-F238E27FC236}">
                      <a16:creationId xmlns:a16="http://schemas.microsoft.com/office/drawing/2014/main" id="{49EAE718-998D-4D46-9C8E-C66BE5C6EBD2}"/>
                    </a:ext>
                  </a:extLst>
                </p:cNvPr>
                <p:cNvSpPr/>
                <p:nvPr/>
              </p:nvSpPr>
              <p:spPr>
                <a:xfrm rot="-5400000">
                  <a:off x="9843685" y="2803321"/>
                  <a:ext cx="56349" cy="56349"/>
                </a:xfrm>
                <a:custGeom>
                  <a:avLst/>
                  <a:gdLst>
                    <a:gd name="connsiteX0" fmla="*/ 0 w 56349"/>
                    <a:gd name="connsiteY0" fmla="*/ 0 h 56349"/>
                    <a:gd name="connsiteX1" fmla="*/ 56349 w 56349"/>
                    <a:gd name="connsiteY1" fmla="*/ 0 h 56349"/>
                    <a:gd name="connsiteX2" fmla="*/ 56349 w 56349"/>
                    <a:gd name="connsiteY2" fmla="*/ 56349 h 56349"/>
                    <a:gd name="connsiteX3" fmla="*/ 0 w 56349"/>
                    <a:gd name="connsiteY3" fmla="*/ 56349 h 563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6349" h="56349">
                      <a:moveTo>
                        <a:pt x="0" y="0"/>
                      </a:moveTo>
                      <a:lnTo>
                        <a:pt x="56349" y="0"/>
                      </a:lnTo>
                      <a:lnTo>
                        <a:pt x="56349" y="56349"/>
                      </a:lnTo>
                      <a:lnTo>
                        <a:pt x="0" y="56349"/>
                      </a:lnTo>
                      <a:close/>
                    </a:path>
                  </a:pathLst>
                </a:custGeom>
                <a:solidFill>
                  <a:srgbClr val="5F4387"/>
                </a:solidFill>
                <a:ln w="646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/>
                </a:p>
              </p:txBody>
            </p:sp>
            <p:sp>
              <p:nvSpPr>
                <p:cNvPr id="145" name="手繪多邊形: 圖案 144">
                  <a:extLst>
                    <a:ext uri="{FF2B5EF4-FFF2-40B4-BE49-F238E27FC236}">
                      <a16:creationId xmlns:a16="http://schemas.microsoft.com/office/drawing/2014/main" id="{3B8BC2A9-FC8A-4599-B4DE-D49777EDA0BD}"/>
                    </a:ext>
                  </a:extLst>
                </p:cNvPr>
                <p:cNvSpPr/>
                <p:nvPr/>
              </p:nvSpPr>
              <p:spPr>
                <a:xfrm rot="-5400000">
                  <a:off x="9917438" y="2803334"/>
                  <a:ext cx="56349" cy="56349"/>
                </a:xfrm>
                <a:custGeom>
                  <a:avLst/>
                  <a:gdLst>
                    <a:gd name="connsiteX0" fmla="*/ 0 w 56349"/>
                    <a:gd name="connsiteY0" fmla="*/ 0 h 56349"/>
                    <a:gd name="connsiteX1" fmla="*/ 56349 w 56349"/>
                    <a:gd name="connsiteY1" fmla="*/ 0 h 56349"/>
                    <a:gd name="connsiteX2" fmla="*/ 56349 w 56349"/>
                    <a:gd name="connsiteY2" fmla="*/ 56349 h 56349"/>
                    <a:gd name="connsiteX3" fmla="*/ 0 w 56349"/>
                    <a:gd name="connsiteY3" fmla="*/ 56349 h 563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6349" h="56349">
                      <a:moveTo>
                        <a:pt x="0" y="0"/>
                      </a:moveTo>
                      <a:lnTo>
                        <a:pt x="56349" y="0"/>
                      </a:lnTo>
                      <a:lnTo>
                        <a:pt x="56349" y="56349"/>
                      </a:lnTo>
                      <a:lnTo>
                        <a:pt x="0" y="56349"/>
                      </a:lnTo>
                      <a:close/>
                    </a:path>
                  </a:pathLst>
                </a:custGeom>
                <a:solidFill>
                  <a:srgbClr val="565656"/>
                </a:solidFill>
                <a:ln w="646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TW" altLang="en-US"/>
                </a:p>
              </p:txBody>
            </p:sp>
          </p:grpSp>
        </p:grpSp>
        <p:sp>
          <p:nvSpPr>
            <p:cNvPr id="139" name="手繪多邊形: 圖案 138">
              <a:extLst>
                <a:ext uri="{FF2B5EF4-FFF2-40B4-BE49-F238E27FC236}">
                  <a16:creationId xmlns:a16="http://schemas.microsoft.com/office/drawing/2014/main" id="{D44DBDA9-4A6E-44A4-AA9C-486337791C1C}"/>
                </a:ext>
              </a:extLst>
            </p:cNvPr>
            <p:cNvSpPr/>
            <p:nvPr/>
          </p:nvSpPr>
          <p:spPr>
            <a:xfrm>
              <a:off x="5612713" y="3152426"/>
              <a:ext cx="672542" cy="357686"/>
            </a:xfrm>
            <a:custGeom>
              <a:avLst/>
              <a:gdLst>
                <a:gd name="connsiteX0" fmla="*/ 593914 w 672542"/>
                <a:gd name="connsiteY0" fmla="*/ 203296 h 357686"/>
                <a:gd name="connsiteX1" fmla="*/ 332037 w 672542"/>
                <a:gd name="connsiteY1" fmla="*/ 3044 h 357686"/>
                <a:gd name="connsiteX2" fmla="*/ 0 w 672542"/>
                <a:gd name="connsiteY2" fmla="*/ 164861 h 357686"/>
                <a:gd name="connsiteX3" fmla="*/ 254646 w 672542"/>
                <a:gd name="connsiteY3" fmla="*/ 73074 h 357686"/>
                <a:gd name="connsiteX4" fmla="*/ 473463 w 672542"/>
                <a:gd name="connsiteY4" fmla="*/ 225054 h 357686"/>
                <a:gd name="connsiteX5" fmla="*/ 386953 w 672542"/>
                <a:gd name="connsiteY5" fmla="*/ 240688 h 357686"/>
                <a:gd name="connsiteX6" fmla="*/ 555544 w 672542"/>
                <a:gd name="connsiteY6" fmla="*/ 357686 h 357686"/>
                <a:gd name="connsiteX7" fmla="*/ 672542 w 672542"/>
                <a:gd name="connsiteY7" fmla="*/ 189095 h 357686"/>
                <a:gd name="connsiteX8" fmla="*/ 593914 w 672542"/>
                <a:gd name="connsiteY8" fmla="*/ 203296 h 357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542" h="357686">
                  <a:moveTo>
                    <a:pt x="593914" y="203296"/>
                  </a:moveTo>
                  <a:cubicBezTo>
                    <a:pt x="549616" y="98675"/>
                    <a:pt x="452813" y="19395"/>
                    <a:pt x="332037" y="3044"/>
                  </a:cubicBezTo>
                  <a:cubicBezTo>
                    <a:pt x="194779" y="-15521"/>
                    <a:pt x="65860" y="52358"/>
                    <a:pt x="0" y="164861"/>
                  </a:cubicBezTo>
                  <a:cubicBezTo>
                    <a:pt x="62668" y="97047"/>
                    <a:pt x="156214" y="59785"/>
                    <a:pt x="254646" y="73074"/>
                  </a:cubicBezTo>
                  <a:cubicBezTo>
                    <a:pt x="351384" y="86168"/>
                    <a:pt x="430534" y="145123"/>
                    <a:pt x="473463" y="225054"/>
                  </a:cubicBezTo>
                  <a:lnTo>
                    <a:pt x="386953" y="240688"/>
                  </a:lnTo>
                  <a:lnTo>
                    <a:pt x="555544" y="357686"/>
                  </a:lnTo>
                  <a:lnTo>
                    <a:pt x="672542" y="189095"/>
                  </a:lnTo>
                  <a:lnTo>
                    <a:pt x="593914" y="203296"/>
                  </a:lnTo>
                  <a:close/>
                </a:path>
              </a:pathLst>
            </a:custGeom>
            <a:solidFill>
              <a:srgbClr val="000000"/>
            </a:solidFill>
            <a:ln w="64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</p:grpSp>
      <p:sp>
        <p:nvSpPr>
          <p:cNvPr id="156" name="矩形: 圓角 155">
            <a:extLst>
              <a:ext uri="{FF2B5EF4-FFF2-40B4-BE49-F238E27FC236}">
                <a16:creationId xmlns:a16="http://schemas.microsoft.com/office/drawing/2014/main" id="{B0D194DC-6238-42C1-8F96-032C4AD589FF}"/>
              </a:ext>
            </a:extLst>
          </p:cNvPr>
          <p:cNvSpPr/>
          <p:nvPr/>
        </p:nvSpPr>
        <p:spPr>
          <a:xfrm>
            <a:off x="5309874" y="3748471"/>
            <a:ext cx="967592" cy="210424"/>
          </a:xfrm>
          <a:prstGeom prst="roundRect">
            <a:avLst>
              <a:gd name="adj" fmla="val 33459"/>
            </a:avLst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7" name="文字方塊 156">
            <a:extLst>
              <a:ext uri="{FF2B5EF4-FFF2-40B4-BE49-F238E27FC236}">
                <a16:creationId xmlns:a16="http://schemas.microsoft.com/office/drawing/2014/main" id="{73916558-DA67-4F6F-8A8E-AF3B7F879897}"/>
              </a:ext>
            </a:extLst>
          </p:cNvPr>
          <p:cNvSpPr txBox="1"/>
          <p:nvPr/>
        </p:nvSpPr>
        <p:spPr>
          <a:xfrm>
            <a:off x="5171106" y="3721646"/>
            <a:ext cx="123769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CIFS / NFS / FTP</a:t>
            </a:r>
          </a:p>
        </p:txBody>
      </p:sp>
      <p:grpSp>
        <p:nvGrpSpPr>
          <p:cNvPr id="158" name="Shape 829">
            <a:extLst>
              <a:ext uri="{FF2B5EF4-FFF2-40B4-BE49-F238E27FC236}">
                <a16:creationId xmlns:a16="http://schemas.microsoft.com/office/drawing/2014/main" id="{6AB969CD-6079-4ABD-AC43-1EB6B9539820}"/>
              </a:ext>
            </a:extLst>
          </p:cNvPr>
          <p:cNvGrpSpPr/>
          <p:nvPr/>
        </p:nvGrpSpPr>
        <p:grpSpPr>
          <a:xfrm>
            <a:off x="5231199" y="896668"/>
            <a:ext cx="1304044" cy="638166"/>
            <a:chOff x="251519" y="2499741"/>
            <a:chExt cx="1944025" cy="95135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159" name="Shape 830">
              <a:extLst>
                <a:ext uri="{FF2B5EF4-FFF2-40B4-BE49-F238E27FC236}">
                  <a16:creationId xmlns:a16="http://schemas.microsoft.com/office/drawing/2014/main" id="{8EA26885-E25E-42EF-9CAF-2BFFED5E233C}"/>
                </a:ext>
              </a:extLst>
            </p:cNvPr>
            <p:cNvPicPr preferRelativeResize="0"/>
            <p:nvPr/>
          </p:nvPicPr>
          <p:blipFill rotWithShape="1">
            <a:blip r:embed="rId23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95536" y="2499741"/>
              <a:ext cx="447300" cy="4473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0" name="Shape 831">
              <a:extLst>
                <a:ext uri="{FF2B5EF4-FFF2-40B4-BE49-F238E27FC236}">
                  <a16:creationId xmlns:a16="http://schemas.microsoft.com/office/drawing/2014/main" id="{2AC81ACD-79F2-4062-BE2F-A635BBF71D6A}"/>
                </a:ext>
              </a:extLst>
            </p:cNvPr>
            <p:cNvPicPr preferRelativeResize="0"/>
            <p:nvPr/>
          </p:nvPicPr>
          <p:blipFill rotWithShape="1">
            <a:blip r:embed="rId24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99591" y="2499741"/>
              <a:ext cx="447300" cy="4473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1" name="Shape 832">
              <a:extLst>
                <a:ext uri="{FF2B5EF4-FFF2-40B4-BE49-F238E27FC236}">
                  <a16:creationId xmlns:a16="http://schemas.microsoft.com/office/drawing/2014/main" id="{1FCF45CB-6613-411E-A89D-C225B9CA22C3}"/>
                </a:ext>
              </a:extLst>
            </p:cNvPr>
            <p:cNvPicPr preferRelativeResize="0"/>
            <p:nvPr/>
          </p:nvPicPr>
          <p:blipFill rotWithShape="1">
            <a:blip r:embed="rId25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763688" y="3003798"/>
              <a:ext cx="431856" cy="4318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2" name="Shape 833">
              <a:extLst>
                <a:ext uri="{FF2B5EF4-FFF2-40B4-BE49-F238E27FC236}">
                  <a16:creationId xmlns:a16="http://schemas.microsoft.com/office/drawing/2014/main" id="{22FBD41A-A86C-4AE3-8A13-3BF18A1683EB}"/>
                </a:ext>
              </a:extLst>
            </p:cNvPr>
            <p:cNvPicPr preferRelativeResize="0"/>
            <p:nvPr/>
          </p:nvPicPr>
          <p:blipFill rotWithShape="1">
            <a:blip r:embed="rId26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331640" y="2499741"/>
              <a:ext cx="447300" cy="4473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3" name="Shape 834">
              <a:extLst>
                <a:ext uri="{FF2B5EF4-FFF2-40B4-BE49-F238E27FC236}">
                  <a16:creationId xmlns:a16="http://schemas.microsoft.com/office/drawing/2014/main" id="{6E2B8E3F-DE88-44DA-AF83-FCFFCF457C5C}"/>
                </a:ext>
              </a:extLst>
            </p:cNvPr>
            <p:cNvPicPr preferRelativeResize="0"/>
            <p:nvPr/>
          </p:nvPicPr>
          <p:blipFill rotWithShape="1">
            <a:blip r:embed="rId27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55575" y="3003798"/>
              <a:ext cx="447300" cy="4473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4" name="Shape 835">
              <a:extLst>
                <a:ext uri="{FF2B5EF4-FFF2-40B4-BE49-F238E27FC236}">
                  <a16:creationId xmlns:a16="http://schemas.microsoft.com/office/drawing/2014/main" id="{D5985948-55FA-4A34-902A-C546D25827BF}"/>
                </a:ext>
              </a:extLst>
            </p:cNvPr>
            <p:cNvPicPr preferRelativeResize="0"/>
            <p:nvPr/>
          </p:nvPicPr>
          <p:blipFill rotWithShape="1">
            <a:blip r:embed="rId28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51519" y="3003798"/>
              <a:ext cx="447300" cy="4473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5" name="Shape 836">
              <a:extLst>
                <a:ext uri="{FF2B5EF4-FFF2-40B4-BE49-F238E27FC236}">
                  <a16:creationId xmlns:a16="http://schemas.microsoft.com/office/drawing/2014/main" id="{6B48AA31-6937-4653-BF20-1C752934656C}"/>
                </a:ext>
              </a:extLst>
            </p:cNvPr>
            <p:cNvPicPr preferRelativeResize="0"/>
            <p:nvPr/>
          </p:nvPicPr>
          <p:blipFill rotWithShape="1">
            <a:blip r:embed="rId29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259632" y="3003798"/>
              <a:ext cx="447300" cy="447300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69" name="圖形 168">
            <a:extLst>
              <a:ext uri="{FF2B5EF4-FFF2-40B4-BE49-F238E27FC236}">
                <a16:creationId xmlns:a16="http://schemas.microsoft.com/office/drawing/2014/main" id="{879E94D5-EEF2-48AA-A9B0-E2595339CDC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426132" y="3562913"/>
            <a:ext cx="197555" cy="6146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72" name="矩形: 圓角 171">
            <a:extLst>
              <a:ext uri="{FF2B5EF4-FFF2-40B4-BE49-F238E27FC236}">
                <a16:creationId xmlns:a16="http://schemas.microsoft.com/office/drawing/2014/main" id="{8AF8D4AD-6B45-4088-B525-01D0537B3FA6}"/>
              </a:ext>
            </a:extLst>
          </p:cNvPr>
          <p:cNvSpPr/>
          <p:nvPr/>
        </p:nvSpPr>
        <p:spPr>
          <a:xfrm>
            <a:off x="7404161" y="3381946"/>
            <a:ext cx="878756" cy="207748"/>
          </a:xfrm>
          <a:prstGeom prst="roundRect">
            <a:avLst>
              <a:gd name="adj" fmla="val 20570"/>
            </a:avLst>
          </a:prstGeom>
          <a:gradFill>
            <a:gsLst>
              <a:gs pos="60000">
                <a:srgbClr val="61B1F9"/>
              </a:gs>
              <a:gs pos="25000">
                <a:srgbClr val="286FF9"/>
              </a:gs>
              <a:gs pos="100000">
                <a:srgbClr val="1FACF3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07" name="圖片 106">
            <a:extLst>
              <a:ext uri="{FF2B5EF4-FFF2-40B4-BE49-F238E27FC236}">
                <a16:creationId xmlns:a16="http://schemas.microsoft.com/office/drawing/2014/main" id="{8782B0F8-14F6-4B1F-8C05-15A40312BE8A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74933" y="3297688"/>
            <a:ext cx="373793" cy="37379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0" name="文字方塊 109">
            <a:extLst>
              <a:ext uri="{FF2B5EF4-FFF2-40B4-BE49-F238E27FC236}">
                <a16:creationId xmlns:a16="http://schemas.microsoft.com/office/drawing/2014/main" id="{0483D82A-9977-4327-9585-90A2B0E6497E}"/>
              </a:ext>
            </a:extLst>
          </p:cNvPr>
          <p:cNvSpPr txBox="1"/>
          <p:nvPr/>
        </p:nvSpPr>
        <p:spPr>
          <a:xfrm>
            <a:off x="7636418" y="3364768"/>
            <a:ext cx="745112" cy="23083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t">
            <a:spAutoFit/>
          </a:bodyPr>
          <a:lstStyle/>
          <a:p>
            <a:pPr algn="ctr"/>
            <a:r>
              <a:rPr lang="zh-TW" altLang="en-US" sz="900" b="1">
                <a:solidFill>
                  <a:schemeClr val="bg1"/>
                </a:solidFill>
                <a:latin typeface="Microsoft JhengHei"/>
                <a:ea typeface="Microsoft JhengHei"/>
                <a:cs typeface="Calibri"/>
              </a:rPr>
              <a:t>紐約</a:t>
            </a:r>
            <a:endParaRPr lang="en-US" altLang="zh-TW" sz="900" b="1">
              <a:solidFill>
                <a:schemeClr val="bg1"/>
              </a:solidFill>
              <a:latin typeface="Microsoft JhengHei"/>
              <a:ea typeface="Microsoft JhengHei"/>
              <a:cs typeface="Calibri"/>
            </a:endParaRPr>
          </a:p>
        </p:txBody>
      </p:sp>
      <p:sp>
        <p:nvSpPr>
          <p:cNvPr id="173" name="矩形: 圓角 172">
            <a:extLst>
              <a:ext uri="{FF2B5EF4-FFF2-40B4-BE49-F238E27FC236}">
                <a16:creationId xmlns:a16="http://schemas.microsoft.com/office/drawing/2014/main" id="{F7640708-0A46-4B1D-B3B7-189AFFC8C3B5}"/>
              </a:ext>
            </a:extLst>
          </p:cNvPr>
          <p:cNvSpPr/>
          <p:nvPr/>
        </p:nvSpPr>
        <p:spPr>
          <a:xfrm>
            <a:off x="7404161" y="4388907"/>
            <a:ext cx="878756" cy="207748"/>
          </a:xfrm>
          <a:prstGeom prst="roundRect">
            <a:avLst>
              <a:gd name="adj" fmla="val 20570"/>
            </a:avLst>
          </a:prstGeom>
          <a:gradFill>
            <a:gsLst>
              <a:gs pos="60000">
                <a:srgbClr val="61B1F9"/>
              </a:gs>
              <a:gs pos="25000">
                <a:srgbClr val="286FF9"/>
              </a:gs>
              <a:gs pos="100000">
                <a:srgbClr val="1FACF3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12" name="圖片 111">
            <a:extLst>
              <a:ext uri="{FF2B5EF4-FFF2-40B4-BE49-F238E27FC236}">
                <a16:creationId xmlns:a16="http://schemas.microsoft.com/office/drawing/2014/main" id="{64658C66-A75B-42E5-90E7-025B2EF6EC29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9689" y="4254604"/>
            <a:ext cx="373793" cy="37379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3" name="文字方塊 112">
            <a:extLst>
              <a:ext uri="{FF2B5EF4-FFF2-40B4-BE49-F238E27FC236}">
                <a16:creationId xmlns:a16="http://schemas.microsoft.com/office/drawing/2014/main" id="{06CD4A67-BD52-494F-AD01-073DA4597ABA}"/>
              </a:ext>
            </a:extLst>
          </p:cNvPr>
          <p:cNvSpPr txBox="1"/>
          <p:nvPr/>
        </p:nvSpPr>
        <p:spPr>
          <a:xfrm>
            <a:off x="7717847" y="4382601"/>
            <a:ext cx="584612" cy="23083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t">
            <a:spAutoFit/>
          </a:bodyPr>
          <a:lstStyle/>
          <a:p>
            <a:pPr algn="ctr"/>
            <a:r>
              <a:rPr lang="zh-TW" altLang="en-US" sz="900" b="1">
                <a:solidFill>
                  <a:schemeClr val="bg1"/>
                </a:solidFill>
                <a:latin typeface="Microsoft JhengHei"/>
                <a:ea typeface="Microsoft JhengHei"/>
              </a:rPr>
              <a:t>北京</a:t>
            </a:r>
          </a:p>
        </p:txBody>
      </p:sp>
      <p:sp>
        <p:nvSpPr>
          <p:cNvPr id="174" name="矩形: 圓角 173">
            <a:extLst>
              <a:ext uri="{FF2B5EF4-FFF2-40B4-BE49-F238E27FC236}">
                <a16:creationId xmlns:a16="http://schemas.microsoft.com/office/drawing/2014/main" id="{BA6442C9-8728-4F38-BBE9-4647D79E9300}"/>
              </a:ext>
            </a:extLst>
          </p:cNvPr>
          <p:cNvSpPr/>
          <p:nvPr/>
        </p:nvSpPr>
        <p:spPr>
          <a:xfrm>
            <a:off x="1858254" y="2608310"/>
            <a:ext cx="878756" cy="207748"/>
          </a:xfrm>
          <a:prstGeom prst="roundRect">
            <a:avLst>
              <a:gd name="adj" fmla="val 20570"/>
            </a:avLst>
          </a:prstGeom>
          <a:gradFill>
            <a:gsLst>
              <a:gs pos="60000">
                <a:srgbClr val="61B1F9"/>
              </a:gs>
              <a:gs pos="25000">
                <a:srgbClr val="286FF9"/>
              </a:gs>
              <a:gs pos="100000">
                <a:srgbClr val="1FACF3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5" name="文字方塊 54">
            <a:extLst>
              <a:ext uri="{FF2B5EF4-FFF2-40B4-BE49-F238E27FC236}">
                <a16:creationId xmlns:a16="http://schemas.microsoft.com/office/drawing/2014/main" id="{B6BF5107-C096-48A0-968B-0B58B907FD6F}"/>
              </a:ext>
            </a:extLst>
          </p:cNvPr>
          <p:cNvSpPr txBox="1"/>
          <p:nvPr/>
        </p:nvSpPr>
        <p:spPr>
          <a:xfrm>
            <a:off x="1984394" y="2573685"/>
            <a:ext cx="648976" cy="2769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Taipei</a:t>
            </a:r>
            <a:endParaRPr lang="zh-TW" altLang="en-US" sz="1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5" name="矩形: 圓角 174">
            <a:extLst>
              <a:ext uri="{FF2B5EF4-FFF2-40B4-BE49-F238E27FC236}">
                <a16:creationId xmlns:a16="http://schemas.microsoft.com/office/drawing/2014/main" id="{83F7420D-4EB7-4999-B3BE-F1170E71E050}"/>
              </a:ext>
            </a:extLst>
          </p:cNvPr>
          <p:cNvSpPr/>
          <p:nvPr/>
        </p:nvSpPr>
        <p:spPr>
          <a:xfrm>
            <a:off x="1671521" y="4159333"/>
            <a:ext cx="878756" cy="207748"/>
          </a:xfrm>
          <a:prstGeom prst="roundRect">
            <a:avLst>
              <a:gd name="adj" fmla="val 20570"/>
            </a:avLst>
          </a:prstGeom>
          <a:gradFill>
            <a:gsLst>
              <a:gs pos="60000">
                <a:srgbClr val="61B1F9"/>
              </a:gs>
              <a:gs pos="25000">
                <a:srgbClr val="286FF9"/>
              </a:gs>
              <a:gs pos="100000">
                <a:srgbClr val="1FACF3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76" name="文字方塊 175">
            <a:extLst>
              <a:ext uri="{FF2B5EF4-FFF2-40B4-BE49-F238E27FC236}">
                <a16:creationId xmlns:a16="http://schemas.microsoft.com/office/drawing/2014/main" id="{EF348650-EA93-4540-93FA-A7A3AA5F69C5}"/>
              </a:ext>
            </a:extLst>
          </p:cNvPr>
          <p:cNvSpPr txBox="1"/>
          <p:nvPr/>
        </p:nvSpPr>
        <p:spPr>
          <a:xfrm>
            <a:off x="1797661" y="4124708"/>
            <a:ext cx="648976" cy="2769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Taipei</a:t>
            </a:r>
            <a:endParaRPr lang="zh-TW" altLang="en-US" sz="1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8" name="圖片 67" descr="一張含有 畫畫 的圖片&#10;&#10;自動產生的描述">
            <a:extLst>
              <a:ext uri="{FF2B5EF4-FFF2-40B4-BE49-F238E27FC236}">
                <a16:creationId xmlns:a16="http://schemas.microsoft.com/office/drawing/2014/main" id="{CF9DE27D-31B4-4B41-8F5A-437C5EB926D7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68219" y="3924387"/>
            <a:ext cx="274337" cy="27433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66641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矩形 193">
            <a:extLst>
              <a:ext uri="{FF2B5EF4-FFF2-40B4-BE49-F238E27FC236}">
                <a16:creationId xmlns:a16="http://schemas.microsoft.com/office/drawing/2014/main" id="{21EA26C6-741A-4629-A943-F02626BFF9CD}"/>
              </a:ext>
            </a:extLst>
          </p:cNvPr>
          <p:cNvSpPr/>
          <p:nvPr/>
        </p:nvSpPr>
        <p:spPr>
          <a:xfrm>
            <a:off x="-50426" y="2308484"/>
            <a:ext cx="9194425" cy="2094169"/>
          </a:xfrm>
          <a:prstGeom prst="rect">
            <a:avLst/>
          </a:prstGeom>
          <a:gradFill>
            <a:gsLst>
              <a:gs pos="66000">
                <a:schemeClr val="accent6">
                  <a:lumMod val="20000"/>
                  <a:lumOff val="80000"/>
                </a:schemeClr>
              </a:gs>
              <a:gs pos="5000">
                <a:srgbClr val="FF3C04">
                  <a:alpha val="0"/>
                </a:srgbClr>
              </a:gs>
              <a:gs pos="33000">
                <a:schemeClr val="accent6">
                  <a:lumMod val="75000"/>
                </a:schemeClr>
              </a:gs>
              <a:gs pos="94000">
                <a:srgbClr val="FF3C04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4" name="矩形: 圓角 103">
            <a:extLst>
              <a:ext uri="{FF2B5EF4-FFF2-40B4-BE49-F238E27FC236}">
                <a16:creationId xmlns:a16="http://schemas.microsoft.com/office/drawing/2014/main" id="{467551FA-7D92-4960-91DD-239C6C559402}"/>
              </a:ext>
            </a:extLst>
          </p:cNvPr>
          <p:cNvSpPr/>
          <p:nvPr/>
        </p:nvSpPr>
        <p:spPr>
          <a:xfrm>
            <a:off x="553322" y="1988056"/>
            <a:ext cx="4419779" cy="758369"/>
          </a:xfrm>
          <a:prstGeom prst="roundRect">
            <a:avLst>
              <a:gd name="adj" fmla="val 8215"/>
            </a:avLst>
          </a:prstGeom>
          <a:gradFill>
            <a:gsLst>
              <a:gs pos="100000">
                <a:srgbClr val="00B0F0"/>
              </a:gs>
              <a:gs pos="15000">
                <a:srgbClr val="0070C0"/>
              </a:gs>
            </a:gsLst>
            <a:lin ang="5400000" scaled="0"/>
          </a:gradFill>
          <a:ln>
            <a:noFill/>
          </a:ln>
          <a:effectLst>
            <a:outerShdw blurRad="266700" dist="2667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prstMaterial="dkEdge">
            <a:bevelB w="158750" h="165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5" name="Title 34">
            <a:extLst>
              <a:ext uri="{FF2B5EF4-FFF2-40B4-BE49-F238E27FC236}">
                <a16:creationId xmlns:a16="http://schemas.microsoft.com/office/drawing/2014/main" id="{55E6565D-852C-A240-B8FB-57F70C082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57187"/>
            <a:ext cx="8043469" cy="493563"/>
          </a:xfrm>
        </p:spPr>
        <p:txBody>
          <a:bodyPr>
            <a:normAutofit fontScale="90000"/>
          </a:bodyPr>
          <a:lstStyle/>
          <a:p>
            <a:r>
              <a:rPr lang="en-TW"/>
              <a:t>Qsirch 5.0 </a:t>
            </a:r>
            <a:r>
              <a:rPr lang="en-US"/>
              <a:t>NAS </a:t>
            </a:r>
            <a:r>
              <a:rPr lang="en-US" err="1"/>
              <a:t>先進</a:t>
            </a:r>
            <a:r>
              <a:rPr lang="en-TW"/>
              <a:t>檔案管理與搜尋解決方案</a:t>
            </a:r>
          </a:p>
        </p:txBody>
      </p:sp>
      <p:grpSp>
        <p:nvGrpSpPr>
          <p:cNvPr id="8" name="群組 7">
            <a:extLst>
              <a:ext uri="{FF2B5EF4-FFF2-40B4-BE49-F238E27FC236}">
                <a16:creationId xmlns:a16="http://schemas.microsoft.com/office/drawing/2014/main" id="{4D9C3A70-5CF0-4229-A24A-C29635EBE0AF}"/>
              </a:ext>
            </a:extLst>
          </p:cNvPr>
          <p:cNvGrpSpPr/>
          <p:nvPr/>
        </p:nvGrpSpPr>
        <p:grpSpPr>
          <a:xfrm>
            <a:off x="563108" y="1029039"/>
            <a:ext cx="4388156" cy="331862"/>
            <a:chOff x="660951" y="1613488"/>
            <a:chExt cx="5850875" cy="442482"/>
          </a:xfrm>
          <a:solidFill>
            <a:srgbClr val="FFC000"/>
          </a:solidFill>
        </p:grpSpPr>
        <p:sp>
          <p:nvSpPr>
            <p:cNvPr id="2" name="矩形: 圓角 1">
              <a:extLst>
                <a:ext uri="{FF2B5EF4-FFF2-40B4-BE49-F238E27FC236}">
                  <a16:creationId xmlns:a16="http://schemas.microsoft.com/office/drawing/2014/main" id="{3D0CFDF5-E1F7-4C7F-A904-224B72F2AA09}"/>
                </a:ext>
              </a:extLst>
            </p:cNvPr>
            <p:cNvSpPr/>
            <p:nvPr/>
          </p:nvSpPr>
          <p:spPr>
            <a:xfrm>
              <a:off x="660951" y="1613488"/>
              <a:ext cx="5850875" cy="442482"/>
            </a:xfrm>
            <a:prstGeom prst="roundRect">
              <a:avLst/>
            </a:prstGeom>
            <a:grpFill/>
            <a:ln>
              <a:noFill/>
            </a:ln>
            <a:effectLst>
              <a:outerShdw blurRad="165100" dist="889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prstMaterial="dkEdge">
              <a:bevelB w="158750" h="16510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350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7" name="Rectangle 41">
              <a:extLst>
                <a:ext uri="{FF2B5EF4-FFF2-40B4-BE49-F238E27FC236}">
                  <a16:creationId xmlns:a16="http://schemas.microsoft.com/office/drawing/2014/main" id="{2161F9A8-D21F-48D3-96B5-89A7BD841213}"/>
                </a:ext>
              </a:extLst>
            </p:cNvPr>
            <p:cNvSpPr/>
            <p:nvPr/>
          </p:nvSpPr>
          <p:spPr>
            <a:xfrm>
              <a:off x="1767959" y="1627397"/>
              <a:ext cx="3650718" cy="38749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TW" sz="1350" b="1">
                  <a:solidFill>
                    <a:schemeClr val="tx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QNAP 檔案管理與搜尋解決方案</a:t>
              </a:r>
            </a:p>
          </p:txBody>
        </p:sp>
      </p:grpSp>
      <p:grpSp>
        <p:nvGrpSpPr>
          <p:cNvPr id="102" name="群組 101">
            <a:extLst>
              <a:ext uri="{FF2B5EF4-FFF2-40B4-BE49-F238E27FC236}">
                <a16:creationId xmlns:a16="http://schemas.microsoft.com/office/drawing/2014/main" id="{6E6C78F8-35A8-4600-A4CA-B50502935C04}"/>
              </a:ext>
            </a:extLst>
          </p:cNvPr>
          <p:cNvGrpSpPr/>
          <p:nvPr/>
        </p:nvGrpSpPr>
        <p:grpSpPr>
          <a:xfrm>
            <a:off x="492257" y="1450502"/>
            <a:ext cx="1058523" cy="627032"/>
            <a:chOff x="6778035" y="1898977"/>
            <a:chExt cx="1411364" cy="836043"/>
          </a:xfrm>
        </p:grpSpPr>
        <p:grpSp>
          <p:nvGrpSpPr>
            <p:cNvPr id="99" name="群組 98">
              <a:extLst>
                <a:ext uri="{FF2B5EF4-FFF2-40B4-BE49-F238E27FC236}">
                  <a16:creationId xmlns:a16="http://schemas.microsoft.com/office/drawing/2014/main" id="{90460D9D-7143-4EBF-88A0-89654A7E80FC}"/>
                </a:ext>
              </a:extLst>
            </p:cNvPr>
            <p:cNvGrpSpPr/>
            <p:nvPr/>
          </p:nvGrpSpPr>
          <p:grpSpPr>
            <a:xfrm>
              <a:off x="6778035" y="1898977"/>
              <a:ext cx="1411364" cy="557154"/>
              <a:chOff x="6778035" y="1898977"/>
              <a:chExt cx="1411364" cy="557154"/>
            </a:xfrm>
          </p:grpSpPr>
          <p:sp>
            <p:nvSpPr>
              <p:cNvPr id="3" name="矩形: 圓角 2">
                <a:extLst>
                  <a:ext uri="{FF2B5EF4-FFF2-40B4-BE49-F238E27FC236}">
                    <a16:creationId xmlns:a16="http://schemas.microsoft.com/office/drawing/2014/main" id="{A5C27368-94C6-4A8D-A592-7D0C38A0232A}"/>
                  </a:ext>
                </a:extLst>
              </p:cNvPr>
              <p:cNvSpPr/>
              <p:nvPr/>
            </p:nvSpPr>
            <p:spPr>
              <a:xfrm>
                <a:off x="6869682" y="1906924"/>
                <a:ext cx="1248519" cy="549207"/>
              </a:xfrm>
              <a:prstGeom prst="roundRect">
                <a:avLst>
                  <a:gd name="adj" fmla="val 8215"/>
                </a:avLst>
              </a:prstGeom>
              <a:gradFill>
                <a:gsLst>
                  <a:gs pos="36000">
                    <a:srgbClr val="D22D00"/>
                  </a:gs>
                  <a:gs pos="100000">
                    <a:srgbClr val="FF3C04"/>
                  </a:gs>
                </a:gsLst>
                <a:lin ang="5400000" scaled="0"/>
              </a:gradFill>
              <a:ln>
                <a:noFill/>
              </a:ln>
              <a:effectLst>
                <a:outerShdw blurRad="165100" dist="88900" dir="5400000" algn="t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dkEdge">
                <a:bevelB w="158750" h="165100"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1050" b="1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98" name="Rounded Rectangle 3">
                <a:extLst>
                  <a:ext uri="{FF2B5EF4-FFF2-40B4-BE49-F238E27FC236}">
                    <a16:creationId xmlns:a16="http://schemas.microsoft.com/office/drawing/2014/main" id="{DCA00D41-C798-4D9C-8859-C7665ED9EB93}"/>
                  </a:ext>
                </a:extLst>
              </p:cNvPr>
              <p:cNvSpPr/>
              <p:nvPr/>
            </p:nvSpPr>
            <p:spPr>
              <a:xfrm>
                <a:off x="6778035" y="1898977"/>
                <a:ext cx="1411364" cy="556733"/>
              </a:xfrm>
              <a:prstGeom prst="roundRect">
                <a:avLst/>
              </a:prstGeom>
              <a:noFill/>
              <a:ln>
                <a:noFill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TW" sz="1050" b="1">
                    <a:solidFill>
                      <a:schemeClr val="bg1"/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Qfile</a:t>
                </a:r>
              </a:p>
              <a:p>
                <a:pPr algn="ctr"/>
                <a:r>
                  <a:rPr lang="en-TW" sz="1050" b="1">
                    <a:solidFill>
                      <a:schemeClr val="bg1"/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自動上傳</a:t>
                </a:r>
              </a:p>
            </p:txBody>
          </p:sp>
        </p:grpSp>
        <p:sp>
          <p:nvSpPr>
            <p:cNvPr id="101" name="Down Arrow 43">
              <a:extLst>
                <a:ext uri="{FF2B5EF4-FFF2-40B4-BE49-F238E27FC236}">
                  <a16:creationId xmlns:a16="http://schemas.microsoft.com/office/drawing/2014/main" id="{A2B4012A-E5B1-4DFA-BC84-0036972AB704}"/>
                </a:ext>
              </a:extLst>
            </p:cNvPr>
            <p:cNvSpPr/>
            <p:nvPr/>
          </p:nvSpPr>
          <p:spPr>
            <a:xfrm>
              <a:off x="7311524" y="2459015"/>
              <a:ext cx="344385" cy="276005"/>
            </a:xfrm>
            <a:prstGeom prst="downArrow">
              <a:avLst/>
            </a:prstGeom>
            <a:solidFill>
              <a:srgbClr val="FF3C0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W" sz="13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</a:endParaRPr>
            </a:p>
          </p:txBody>
        </p:sp>
      </p:grpSp>
      <p:sp>
        <p:nvSpPr>
          <p:cNvPr id="105" name="矩形 104">
            <a:extLst>
              <a:ext uri="{FF2B5EF4-FFF2-40B4-BE49-F238E27FC236}">
                <a16:creationId xmlns:a16="http://schemas.microsoft.com/office/drawing/2014/main" id="{E5A56CBE-6C4F-41C0-8914-53190CD24071}"/>
              </a:ext>
            </a:extLst>
          </p:cNvPr>
          <p:cNvSpPr/>
          <p:nvPr/>
        </p:nvSpPr>
        <p:spPr>
          <a:xfrm>
            <a:off x="2333420" y="2025350"/>
            <a:ext cx="85792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TW" altLang="zh-TW" sz="12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NAS 資料</a:t>
            </a:r>
          </a:p>
        </p:txBody>
      </p:sp>
      <p:sp>
        <p:nvSpPr>
          <p:cNvPr id="108" name="Rounded Rectangle 10">
            <a:extLst>
              <a:ext uri="{FF2B5EF4-FFF2-40B4-BE49-F238E27FC236}">
                <a16:creationId xmlns:a16="http://schemas.microsoft.com/office/drawing/2014/main" id="{FD445BF9-912C-4E3D-9DCB-050939B74B47}"/>
              </a:ext>
            </a:extLst>
          </p:cNvPr>
          <p:cNvSpPr/>
          <p:nvPr/>
        </p:nvSpPr>
        <p:spPr>
          <a:xfrm>
            <a:off x="621313" y="2400698"/>
            <a:ext cx="3113776" cy="273902"/>
          </a:xfrm>
          <a:prstGeom prst="roundRect">
            <a:avLst>
              <a:gd name="adj" fmla="val 649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TW" sz="12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資料索引</a:t>
            </a:r>
          </a:p>
        </p:txBody>
      </p:sp>
      <p:sp>
        <p:nvSpPr>
          <p:cNvPr id="110" name="Rounded Rectangle 11">
            <a:extLst>
              <a:ext uri="{FF2B5EF4-FFF2-40B4-BE49-F238E27FC236}">
                <a16:creationId xmlns:a16="http://schemas.microsoft.com/office/drawing/2014/main" id="{00EF0DA9-A594-427F-BD14-0FA5D77B1432}"/>
              </a:ext>
            </a:extLst>
          </p:cNvPr>
          <p:cNvSpPr/>
          <p:nvPr/>
        </p:nvSpPr>
        <p:spPr>
          <a:xfrm>
            <a:off x="3831484" y="2400698"/>
            <a:ext cx="1065431" cy="273902"/>
          </a:xfrm>
          <a:prstGeom prst="roundRect">
            <a:avLst>
              <a:gd name="adj" fmla="val 39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TW" sz="12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排除索引</a:t>
            </a:r>
          </a:p>
        </p:txBody>
      </p:sp>
      <p:grpSp>
        <p:nvGrpSpPr>
          <p:cNvPr id="111" name="群組 110">
            <a:extLst>
              <a:ext uri="{FF2B5EF4-FFF2-40B4-BE49-F238E27FC236}">
                <a16:creationId xmlns:a16="http://schemas.microsoft.com/office/drawing/2014/main" id="{319D8190-AC15-408F-82E9-6593BA694EEB}"/>
              </a:ext>
            </a:extLst>
          </p:cNvPr>
          <p:cNvGrpSpPr/>
          <p:nvPr/>
        </p:nvGrpSpPr>
        <p:grpSpPr>
          <a:xfrm>
            <a:off x="1650114" y="1450502"/>
            <a:ext cx="1058523" cy="627032"/>
            <a:chOff x="6778035" y="1898977"/>
            <a:chExt cx="1411364" cy="836043"/>
          </a:xfrm>
        </p:grpSpPr>
        <p:grpSp>
          <p:nvGrpSpPr>
            <p:cNvPr id="112" name="群組 111">
              <a:extLst>
                <a:ext uri="{FF2B5EF4-FFF2-40B4-BE49-F238E27FC236}">
                  <a16:creationId xmlns:a16="http://schemas.microsoft.com/office/drawing/2014/main" id="{9F5A225C-AE34-47ED-AE3A-FF7F0A32AE78}"/>
                </a:ext>
              </a:extLst>
            </p:cNvPr>
            <p:cNvGrpSpPr/>
            <p:nvPr/>
          </p:nvGrpSpPr>
          <p:grpSpPr>
            <a:xfrm>
              <a:off x="6778035" y="1898977"/>
              <a:ext cx="1411364" cy="557154"/>
              <a:chOff x="6778035" y="1898977"/>
              <a:chExt cx="1411364" cy="557154"/>
            </a:xfrm>
          </p:grpSpPr>
          <p:sp>
            <p:nvSpPr>
              <p:cNvPr id="114" name="矩形: 圓角 113">
                <a:extLst>
                  <a:ext uri="{FF2B5EF4-FFF2-40B4-BE49-F238E27FC236}">
                    <a16:creationId xmlns:a16="http://schemas.microsoft.com/office/drawing/2014/main" id="{F0A88AEF-E736-4821-8CE0-A214BB70BF13}"/>
                  </a:ext>
                </a:extLst>
              </p:cNvPr>
              <p:cNvSpPr/>
              <p:nvPr/>
            </p:nvSpPr>
            <p:spPr>
              <a:xfrm>
                <a:off x="6869682" y="1906924"/>
                <a:ext cx="1248519" cy="549207"/>
              </a:xfrm>
              <a:prstGeom prst="roundRect">
                <a:avLst>
                  <a:gd name="adj" fmla="val 8215"/>
                </a:avLst>
              </a:prstGeom>
              <a:gradFill>
                <a:gsLst>
                  <a:gs pos="36000">
                    <a:srgbClr val="D22D00"/>
                  </a:gs>
                  <a:gs pos="100000">
                    <a:srgbClr val="FF3C04"/>
                  </a:gs>
                </a:gsLst>
                <a:lin ang="5400000" scaled="0"/>
              </a:gradFill>
              <a:ln>
                <a:noFill/>
              </a:ln>
              <a:effectLst>
                <a:outerShdw blurRad="165100" dist="88900" dir="5400000" algn="t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dkEdge">
                <a:bevelB w="158750" h="165100"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1050" b="1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115" name="Rounded Rectangle 3">
                <a:extLst>
                  <a:ext uri="{FF2B5EF4-FFF2-40B4-BE49-F238E27FC236}">
                    <a16:creationId xmlns:a16="http://schemas.microsoft.com/office/drawing/2014/main" id="{682F2A68-B50A-4D90-9898-BAB955FE50B8}"/>
                  </a:ext>
                </a:extLst>
              </p:cNvPr>
              <p:cNvSpPr/>
              <p:nvPr/>
            </p:nvSpPr>
            <p:spPr>
              <a:xfrm>
                <a:off x="6778035" y="1898977"/>
                <a:ext cx="1411364" cy="556733"/>
              </a:xfrm>
              <a:prstGeom prst="roundRect">
                <a:avLst/>
              </a:prstGeom>
              <a:noFill/>
              <a:ln>
                <a:noFill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TW" sz="1050" b="1">
                    <a:solidFill>
                      <a:schemeClr val="bg1"/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File Station</a:t>
                </a:r>
              </a:p>
              <a:p>
                <a:pPr algn="ctr"/>
                <a:r>
                  <a:rPr lang="en-TW" sz="1050" b="1">
                    <a:solidFill>
                      <a:schemeClr val="bg1"/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手動上傳</a:t>
                </a:r>
              </a:p>
            </p:txBody>
          </p:sp>
        </p:grpSp>
        <p:sp>
          <p:nvSpPr>
            <p:cNvPr id="113" name="Down Arrow 43">
              <a:extLst>
                <a:ext uri="{FF2B5EF4-FFF2-40B4-BE49-F238E27FC236}">
                  <a16:creationId xmlns:a16="http://schemas.microsoft.com/office/drawing/2014/main" id="{43E545D3-B6F0-43B4-B480-5B0981F9A20C}"/>
                </a:ext>
              </a:extLst>
            </p:cNvPr>
            <p:cNvSpPr/>
            <p:nvPr/>
          </p:nvSpPr>
          <p:spPr>
            <a:xfrm>
              <a:off x="7311524" y="2459015"/>
              <a:ext cx="344385" cy="276005"/>
            </a:xfrm>
            <a:prstGeom prst="downArrow">
              <a:avLst/>
            </a:prstGeom>
            <a:solidFill>
              <a:srgbClr val="FF3C0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W" sz="13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16" name="群組 115">
            <a:extLst>
              <a:ext uri="{FF2B5EF4-FFF2-40B4-BE49-F238E27FC236}">
                <a16:creationId xmlns:a16="http://schemas.microsoft.com/office/drawing/2014/main" id="{D55018E7-5093-4B70-B5F2-88CF0A3082AA}"/>
              </a:ext>
            </a:extLst>
          </p:cNvPr>
          <p:cNvGrpSpPr/>
          <p:nvPr/>
        </p:nvGrpSpPr>
        <p:grpSpPr>
          <a:xfrm>
            <a:off x="2807970" y="1450502"/>
            <a:ext cx="1058523" cy="627032"/>
            <a:chOff x="6778035" y="1898977"/>
            <a:chExt cx="1411364" cy="836043"/>
          </a:xfrm>
        </p:grpSpPr>
        <p:grpSp>
          <p:nvGrpSpPr>
            <p:cNvPr id="117" name="群組 116">
              <a:extLst>
                <a:ext uri="{FF2B5EF4-FFF2-40B4-BE49-F238E27FC236}">
                  <a16:creationId xmlns:a16="http://schemas.microsoft.com/office/drawing/2014/main" id="{F96D9669-87A3-4A83-BAB8-B3C1150013D2}"/>
                </a:ext>
              </a:extLst>
            </p:cNvPr>
            <p:cNvGrpSpPr/>
            <p:nvPr/>
          </p:nvGrpSpPr>
          <p:grpSpPr>
            <a:xfrm>
              <a:off x="6778035" y="1898977"/>
              <a:ext cx="1411364" cy="557154"/>
              <a:chOff x="6778035" y="1898977"/>
              <a:chExt cx="1411364" cy="557154"/>
            </a:xfrm>
          </p:grpSpPr>
          <p:sp>
            <p:nvSpPr>
              <p:cNvPr id="119" name="矩形: 圓角 118">
                <a:extLst>
                  <a:ext uri="{FF2B5EF4-FFF2-40B4-BE49-F238E27FC236}">
                    <a16:creationId xmlns:a16="http://schemas.microsoft.com/office/drawing/2014/main" id="{240AC30B-3C19-43AA-9EAC-30FB00C803A5}"/>
                  </a:ext>
                </a:extLst>
              </p:cNvPr>
              <p:cNvSpPr/>
              <p:nvPr/>
            </p:nvSpPr>
            <p:spPr>
              <a:xfrm>
                <a:off x="6869682" y="1906924"/>
                <a:ext cx="1248519" cy="549207"/>
              </a:xfrm>
              <a:prstGeom prst="roundRect">
                <a:avLst>
                  <a:gd name="adj" fmla="val 8215"/>
                </a:avLst>
              </a:prstGeom>
              <a:gradFill>
                <a:gsLst>
                  <a:gs pos="36000">
                    <a:srgbClr val="D22D00"/>
                  </a:gs>
                  <a:gs pos="100000">
                    <a:srgbClr val="FF3C04"/>
                  </a:gs>
                </a:gsLst>
                <a:lin ang="5400000" scaled="0"/>
              </a:gradFill>
              <a:ln>
                <a:noFill/>
              </a:ln>
              <a:effectLst>
                <a:outerShdw blurRad="165100" dist="88900" dir="5400000" algn="t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dkEdge">
                <a:bevelB w="158750" h="165100"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1050" b="1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120" name="Rounded Rectangle 3">
                <a:extLst>
                  <a:ext uri="{FF2B5EF4-FFF2-40B4-BE49-F238E27FC236}">
                    <a16:creationId xmlns:a16="http://schemas.microsoft.com/office/drawing/2014/main" id="{676C6B8A-C239-46E8-997E-0BFA1225F7FA}"/>
                  </a:ext>
                </a:extLst>
              </p:cNvPr>
              <p:cNvSpPr/>
              <p:nvPr/>
            </p:nvSpPr>
            <p:spPr>
              <a:xfrm>
                <a:off x="6778035" y="1898977"/>
                <a:ext cx="1411364" cy="556733"/>
              </a:xfrm>
              <a:prstGeom prst="roundRect">
                <a:avLst/>
              </a:prstGeom>
              <a:noFill/>
              <a:ln>
                <a:noFill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TW" sz="1050" b="1">
                    <a:solidFill>
                      <a:schemeClr val="bg1"/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Qsync</a:t>
                </a:r>
              </a:p>
              <a:p>
                <a:pPr algn="ctr"/>
                <a:r>
                  <a:rPr lang="en-TW" sz="1050" b="1">
                    <a:solidFill>
                      <a:schemeClr val="bg1"/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檔案同步</a:t>
                </a:r>
              </a:p>
            </p:txBody>
          </p:sp>
        </p:grpSp>
        <p:sp>
          <p:nvSpPr>
            <p:cNvPr id="118" name="Down Arrow 43">
              <a:extLst>
                <a:ext uri="{FF2B5EF4-FFF2-40B4-BE49-F238E27FC236}">
                  <a16:creationId xmlns:a16="http://schemas.microsoft.com/office/drawing/2014/main" id="{092152DE-69EE-447B-BCCD-BBFEEF48D2AF}"/>
                </a:ext>
              </a:extLst>
            </p:cNvPr>
            <p:cNvSpPr/>
            <p:nvPr/>
          </p:nvSpPr>
          <p:spPr>
            <a:xfrm>
              <a:off x="7311524" y="2459015"/>
              <a:ext cx="344385" cy="276005"/>
            </a:xfrm>
            <a:prstGeom prst="downArrow">
              <a:avLst/>
            </a:prstGeom>
            <a:solidFill>
              <a:srgbClr val="FF3C0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W" sz="13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21" name="群組 120">
            <a:extLst>
              <a:ext uri="{FF2B5EF4-FFF2-40B4-BE49-F238E27FC236}">
                <a16:creationId xmlns:a16="http://schemas.microsoft.com/office/drawing/2014/main" id="{C2B3B012-7879-4DB5-B4D9-FF5467A027D4}"/>
              </a:ext>
            </a:extLst>
          </p:cNvPr>
          <p:cNvGrpSpPr/>
          <p:nvPr/>
        </p:nvGrpSpPr>
        <p:grpSpPr>
          <a:xfrm>
            <a:off x="3965828" y="1450502"/>
            <a:ext cx="1058523" cy="627032"/>
            <a:chOff x="6778035" y="1898977"/>
            <a:chExt cx="1411364" cy="836043"/>
          </a:xfrm>
        </p:grpSpPr>
        <p:grpSp>
          <p:nvGrpSpPr>
            <p:cNvPr id="122" name="群組 121">
              <a:extLst>
                <a:ext uri="{FF2B5EF4-FFF2-40B4-BE49-F238E27FC236}">
                  <a16:creationId xmlns:a16="http://schemas.microsoft.com/office/drawing/2014/main" id="{0EF1F653-A02A-4FBC-BF2A-0E7F1DD3E16B}"/>
                </a:ext>
              </a:extLst>
            </p:cNvPr>
            <p:cNvGrpSpPr/>
            <p:nvPr/>
          </p:nvGrpSpPr>
          <p:grpSpPr>
            <a:xfrm>
              <a:off x="6778035" y="1898977"/>
              <a:ext cx="1411364" cy="557154"/>
              <a:chOff x="6778035" y="1898977"/>
              <a:chExt cx="1411364" cy="557154"/>
            </a:xfrm>
          </p:grpSpPr>
          <p:sp>
            <p:nvSpPr>
              <p:cNvPr id="124" name="矩形: 圓角 123">
                <a:extLst>
                  <a:ext uri="{FF2B5EF4-FFF2-40B4-BE49-F238E27FC236}">
                    <a16:creationId xmlns:a16="http://schemas.microsoft.com/office/drawing/2014/main" id="{3CE25A93-B87C-4381-9D3B-A6C50C431136}"/>
                  </a:ext>
                </a:extLst>
              </p:cNvPr>
              <p:cNvSpPr/>
              <p:nvPr/>
            </p:nvSpPr>
            <p:spPr>
              <a:xfrm>
                <a:off x="6869682" y="1906924"/>
                <a:ext cx="1248519" cy="549207"/>
              </a:xfrm>
              <a:prstGeom prst="roundRect">
                <a:avLst>
                  <a:gd name="adj" fmla="val 8215"/>
                </a:avLst>
              </a:prstGeom>
              <a:gradFill>
                <a:gsLst>
                  <a:gs pos="36000">
                    <a:srgbClr val="D22D00"/>
                  </a:gs>
                  <a:gs pos="100000">
                    <a:srgbClr val="FF3C04"/>
                  </a:gs>
                </a:gsLst>
                <a:lin ang="5400000" scaled="0"/>
              </a:gradFill>
              <a:ln>
                <a:noFill/>
              </a:ln>
              <a:effectLst>
                <a:outerShdw blurRad="165100" dist="88900" dir="5400000" algn="t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dkEdge">
                <a:bevelB w="158750" h="165100"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1050" b="1">
                  <a:latin typeface="微軟正黑體" panose="020B0604030504040204" pitchFamily="34" charset="-120"/>
                  <a:ea typeface="微軟正黑體" panose="020B0604030504040204" pitchFamily="34" charset="-120"/>
                </a:endParaRPr>
              </a:p>
            </p:txBody>
          </p:sp>
          <p:sp>
            <p:nvSpPr>
              <p:cNvPr id="125" name="Rounded Rectangle 3">
                <a:extLst>
                  <a:ext uri="{FF2B5EF4-FFF2-40B4-BE49-F238E27FC236}">
                    <a16:creationId xmlns:a16="http://schemas.microsoft.com/office/drawing/2014/main" id="{990D6013-2CB1-42CB-8729-56B2A8405E69}"/>
                  </a:ext>
                </a:extLst>
              </p:cNvPr>
              <p:cNvSpPr/>
              <p:nvPr/>
            </p:nvSpPr>
            <p:spPr>
              <a:xfrm>
                <a:off x="6778035" y="1898977"/>
                <a:ext cx="1411364" cy="556733"/>
              </a:xfrm>
              <a:prstGeom prst="roundRect">
                <a:avLst/>
              </a:prstGeom>
              <a:noFill/>
              <a:ln>
                <a:noFill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TW" sz="1050" b="1">
                    <a:solidFill>
                      <a:schemeClr val="bg1"/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其他</a:t>
                </a:r>
              </a:p>
              <a:p>
                <a:pPr algn="ctr"/>
                <a:r>
                  <a:rPr lang="en-TW" sz="1050" b="1">
                    <a:solidFill>
                      <a:schemeClr val="bg1"/>
                    </a:solidFill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備份方式</a:t>
                </a:r>
              </a:p>
            </p:txBody>
          </p:sp>
        </p:grpSp>
        <p:sp>
          <p:nvSpPr>
            <p:cNvPr id="123" name="Down Arrow 43">
              <a:extLst>
                <a:ext uri="{FF2B5EF4-FFF2-40B4-BE49-F238E27FC236}">
                  <a16:creationId xmlns:a16="http://schemas.microsoft.com/office/drawing/2014/main" id="{3F699AEA-07AF-4DFD-85BE-17AEC97D92FE}"/>
                </a:ext>
              </a:extLst>
            </p:cNvPr>
            <p:cNvSpPr/>
            <p:nvPr/>
          </p:nvSpPr>
          <p:spPr>
            <a:xfrm>
              <a:off x="7311524" y="2459015"/>
              <a:ext cx="344385" cy="276005"/>
            </a:xfrm>
            <a:prstGeom prst="downArrow">
              <a:avLst/>
            </a:prstGeom>
            <a:solidFill>
              <a:srgbClr val="FF3C0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W" sz="13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</a:endParaRPr>
            </a:p>
          </p:txBody>
        </p:sp>
      </p:grpSp>
      <p:sp>
        <p:nvSpPr>
          <p:cNvPr id="127" name="矩形: 圓角 126">
            <a:extLst>
              <a:ext uri="{FF2B5EF4-FFF2-40B4-BE49-F238E27FC236}">
                <a16:creationId xmlns:a16="http://schemas.microsoft.com/office/drawing/2014/main" id="{4BD9A714-A963-49B3-8B3C-BC67979C7103}"/>
              </a:ext>
            </a:extLst>
          </p:cNvPr>
          <p:cNvSpPr/>
          <p:nvPr/>
        </p:nvSpPr>
        <p:spPr>
          <a:xfrm>
            <a:off x="553030" y="2863950"/>
            <a:ext cx="4419779" cy="701761"/>
          </a:xfrm>
          <a:prstGeom prst="roundRect">
            <a:avLst>
              <a:gd name="adj" fmla="val 8215"/>
            </a:avLst>
          </a:prstGeom>
          <a:gradFill>
            <a:gsLst>
              <a:gs pos="100000">
                <a:srgbClr val="00B0F0"/>
              </a:gs>
              <a:gs pos="15000">
                <a:srgbClr val="0070C0"/>
              </a:gs>
            </a:gsLst>
            <a:lin ang="5400000" scaled="0"/>
          </a:gradFill>
          <a:ln>
            <a:noFill/>
          </a:ln>
          <a:effectLst>
            <a:outerShdw blurRad="266700" dist="2667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prstMaterial="dkEdge">
            <a:bevelB w="158750" h="165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29" name="矩形 128">
            <a:extLst>
              <a:ext uri="{FF2B5EF4-FFF2-40B4-BE49-F238E27FC236}">
                <a16:creationId xmlns:a16="http://schemas.microsoft.com/office/drawing/2014/main" id="{C1DC5786-B34A-4606-98D2-63E765F0CE27}"/>
              </a:ext>
            </a:extLst>
          </p:cNvPr>
          <p:cNvSpPr/>
          <p:nvPr/>
        </p:nvSpPr>
        <p:spPr>
          <a:xfrm>
            <a:off x="2131149" y="2953473"/>
            <a:ext cx="126188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sz="12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資料搜尋與篩選</a:t>
            </a:r>
            <a:endParaRPr lang="en-TW" altLang="zh-TW" sz="12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142" name="群組 141">
            <a:extLst>
              <a:ext uri="{FF2B5EF4-FFF2-40B4-BE49-F238E27FC236}">
                <a16:creationId xmlns:a16="http://schemas.microsoft.com/office/drawing/2014/main" id="{9FD805BE-7A2B-45F8-8B77-B4B146E7FC6D}"/>
              </a:ext>
            </a:extLst>
          </p:cNvPr>
          <p:cNvGrpSpPr/>
          <p:nvPr/>
        </p:nvGrpSpPr>
        <p:grpSpPr>
          <a:xfrm>
            <a:off x="621312" y="3209636"/>
            <a:ext cx="4275602" cy="273902"/>
            <a:chOff x="738557" y="4400539"/>
            <a:chExt cx="5560294" cy="365202"/>
          </a:xfrm>
          <a:solidFill>
            <a:schemeClr val="bg1"/>
          </a:solidFill>
        </p:grpSpPr>
        <p:sp>
          <p:nvSpPr>
            <p:cNvPr id="131" name="Rounded Rectangle 10">
              <a:extLst>
                <a:ext uri="{FF2B5EF4-FFF2-40B4-BE49-F238E27FC236}">
                  <a16:creationId xmlns:a16="http://schemas.microsoft.com/office/drawing/2014/main" id="{12DD5AFE-1292-49AC-AAD2-5372506D44AC}"/>
                </a:ext>
              </a:extLst>
            </p:cNvPr>
            <p:cNvSpPr/>
            <p:nvPr/>
          </p:nvSpPr>
          <p:spPr>
            <a:xfrm>
              <a:off x="738557" y="4400539"/>
              <a:ext cx="871411" cy="365202"/>
            </a:xfrm>
            <a:prstGeom prst="roundRect">
              <a:avLst>
                <a:gd name="adj" fmla="val 6499"/>
              </a:avLst>
            </a:prstGeom>
            <a:grpFill/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200" b="1">
                  <a:solidFill>
                    <a:schemeClr val="tx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圖片</a:t>
              </a:r>
              <a:endParaRPr lang="en-TW" sz="12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133" name="Rounded Rectangle 10">
              <a:extLst>
                <a:ext uri="{FF2B5EF4-FFF2-40B4-BE49-F238E27FC236}">
                  <a16:creationId xmlns:a16="http://schemas.microsoft.com/office/drawing/2014/main" id="{5BC89702-7983-44BF-9D7D-93E21EF19A62}"/>
                </a:ext>
              </a:extLst>
            </p:cNvPr>
            <p:cNvSpPr/>
            <p:nvPr/>
          </p:nvSpPr>
          <p:spPr>
            <a:xfrm>
              <a:off x="3551888" y="4400539"/>
              <a:ext cx="871411" cy="365202"/>
            </a:xfrm>
            <a:prstGeom prst="roundRect">
              <a:avLst>
                <a:gd name="adj" fmla="val 6499"/>
              </a:avLst>
            </a:prstGeom>
            <a:grpFill/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200" b="1">
                  <a:solidFill>
                    <a:schemeClr val="tx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文件</a:t>
              </a:r>
            </a:p>
          </p:txBody>
        </p:sp>
        <p:sp>
          <p:nvSpPr>
            <p:cNvPr id="135" name="Rounded Rectangle 10">
              <a:extLst>
                <a:ext uri="{FF2B5EF4-FFF2-40B4-BE49-F238E27FC236}">
                  <a16:creationId xmlns:a16="http://schemas.microsoft.com/office/drawing/2014/main" id="{FA2C7F19-17C5-49F9-88F8-C005126451B7}"/>
                </a:ext>
              </a:extLst>
            </p:cNvPr>
            <p:cNvSpPr/>
            <p:nvPr/>
          </p:nvSpPr>
          <p:spPr>
            <a:xfrm>
              <a:off x="1676334" y="4400539"/>
              <a:ext cx="871411" cy="365202"/>
            </a:xfrm>
            <a:prstGeom prst="roundRect">
              <a:avLst>
                <a:gd name="adj" fmla="val 6499"/>
              </a:avLst>
            </a:prstGeom>
            <a:grpFill/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200" b="1">
                  <a:solidFill>
                    <a:schemeClr val="tx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影片</a:t>
              </a:r>
            </a:p>
          </p:txBody>
        </p:sp>
        <p:sp>
          <p:nvSpPr>
            <p:cNvPr id="137" name="Rounded Rectangle 10">
              <a:extLst>
                <a:ext uri="{FF2B5EF4-FFF2-40B4-BE49-F238E27FC236}">
                  <a16:creationId xmlns:a16="http://schemas.microsoft.com/office/drawing/2014/main" id="{5AA57AA9-091B-4A98-B051-0E46AB62A949}"/>
                </a:ext>
              </a:extLst>
            </p:cNvPr>
            <p:cNvSpPr/>
            <p:nvPr/>
          </p:nvSpPr>
          <p:spPr>
            <a:xfrm>
              <a:off x="2614111" y="4400539"/>
              <a:ext cx="871411" cy="365202"/>
            </a:xfrm>
            <a:prstGeom prst="roundRect">
              <a:avLst>
                <a:gd name="adj" fmla="val 6499"/>
              </a:avLst>
            </a:prstGeom>
            <a:grpFill/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200" b="1">
                  <a:solidFill>
                    <a:schemeClr val="tx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音樂</a:t>
              </a:r>
            </a:p>
          </p:txBody>
        </p:sp>
        <p:sp>
          <p:nvSpPr>
            <p:cNvPr id="139" name="Rounded Rectangle 10">
              <a:extLst>
                <a:ext uri="{FF2B5EF4-FFF2-40B4-BE49-F238E27FC236}">
                  <a16:creationId xmlns:a16="http://schemas.microsoft.com/office/drawing/2014/main" id="{551CE525-A88D-4868-BE06-48AE6495EC81}"/>
                </a:ext>
              </a:extLst>
            </p:cNvPr>
            <p:cNvSpPr/>
            <p:nvPr/>
          </p:nvSpPr>
          <p:spPr>
            <a:xfrm>
              <a:off x="4489665" y="4400539"/>
              <a:ext cx="871411" cy="365202"/>
            </a:xfrm>
            <a:prstGeom prst="roundRect">
              <a:avLst>
                <a:gd name="adj" fmla="val 6499"/>
              </a:avLst>
            </a:prstGeom>
            <a:grpFill/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altLang="zh-TW" sz="1200" b="1">
                  <a:solidFill>
                    <a:schemeClr val="tx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PDF</a:t>
              </a:r>
              <a:endParaRPr lang="en-TW" sz="12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141" name="Rounded Rectangle 10">
              <a:extLst>
                <a:ext uri="{FF2B5EF4-FFF2-40B4-BE49-F238E27FC236}">
                  <a16:creationId xmlns:a16="http://schemas.microsoft.com/office/drawing/2014/main" id="{0FDF22EA-24B5-4E63-AD47-50EC92739DC8}"/>
                </a:ext>
              </a:extLst>
            </p:cNvPr>
            <p:cNvSpPr/>
            <p:nvPr/>
          </p:nvSpPr>
          <p:spPr>
            <a:xfrm>
              <a:off x="5427440" y="4400539"/>
              <a:ext cx="871411" cy="365202"/>
            </a:xfrm>
            <a:prstGeom prst="roundRect">
              <a:avLst>
                <a:gd name="adj" fmla="val 6499"/>
              </a:avLst>
            </a:prstGeom>
            <a:grpFill/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altLang="zh-TW" sz="1200" b="1">
                  <a:solidFill>
                    <a:schemeClr val="tx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Email</a:t>
              </a:r>
              <a:endParaRPr lang="en-TW" sz="12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sp>
        <p:nvSpPr>
          <p:cNvPr id="148" name="Down Arrow 43">
            <a:extLst>
              <a:ext uri="{FF2B5EF4-FFF2-40B4-BE49-F238E27FC236}">
                <a16:creationId xmlns:a16="http://schemas.microsoft.com/office/drawing/2014/main" id="{F18684D9-3807-419E-A0BF-661C809872C2}"/>
              </a:ext>
            </a:extLst>
          </p:cNvPr>
          <p:cNvSpPr/>
          <p:nvPr/>
        </p:nvSpPr>
        <p:spPr>
          <a:xfrm>
            <a:off x="2655238" y="2671370"/>
            <a:ext cx="258289" cy="283830"/>
          </a:xfrm>
          <a:prstGeom prst="downArrow">
            <a:avLst/>
          </a:prstGeom>
          <a:gradFill flip="none" rotWithShape="1">
            <a:gsLst>
              <a:gs pos="33000">
                <a:srgbClr val="FF3C04">
                  <a:alpha val="50000"/>
                </a:srgbClr>
              </a:gs>
              <a:gs pos="1000">
                <a:srgbClr val="FF3C04">
                  <a:alpha val="0"/>
                </a:srgbClr>
              </a:gs>
              <a:gs pos="59000">
                <a:srgbClr val="FF3C04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 sz="1350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</a:endParaRPr>
          </a:p>
        </p:txBody>
      </p:sp>
      <p:sp>
        <p:nvSpPr>
          <p:cNvPr id="150" name="矩形: 圓角 149">
            <a:extLst>
              <a:ext uri="{FF2B5EF4-FFF2-40B4-BE49-F238E27FC236}">
                <a16:creationId xmlns:a16="http://schemas.microsoft.com/office/drawing/2014/main" id="{B38F9AD6-D3BE-49BF-8E14-09C8F977C058}"/>
              </a:ext>
            </a:extLst>
          </p:cNvPr>
          <p:cNvSpPr/>
          <p:nvPr/>
        </p:nvSpPr>
        <p:spPr>
          <a:xfrm>
            <a:off x="555288" y="3690460"/>
            <a:ext cx="4419779" cy="701761"/>
          </a:xfrm>
          <a:prstGeom prst="roundRect">
            <a:avLst>
              <a:gd name="adj" fmla="val 8215"/>
            </a:avLst>
          </a:prstGeom>
          <a:gradFill>
            <a:gsLst>
              <a:gs pos="100000">
                <a:srgbClr val="00B0F0"/>
              </a:gs>
              <a:gs pos="15000">
                <a:srgbClr val="0070C0"/>
              </a:gs>
            </a:gsLst>
            <a:lin ang="5400000" scaled="0"/>
          </a:gradFill>
          <a:ln>
            <a:noFill/>
          </a:ln>
          <a:effectLst>
            <a:outerShdw blurRad="266700" dist="2667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prstMaterial="dkEdge">
            <a:bevelB w="158750" h="1651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52" name="矩形 151">
            <a:extLst>
              <a:ext uri="{FF2B5EF4-FFF2-40B4-BE49-F238E27FC236}">
                <a16:creationId xmlns:a16="http://schemas.microsoft.com/office/drawing/2014/main" id="{B88E1F7D-D71C-4CEE-814D-185BCF048E60}"/>
              </a:ext>
            </a:extLst>
          </p:cNvPr>
          <p:cNvSpPr/>
          <p:nvPr/>
        </p:nvSpPr>
        <p:spPr>
          <a:xfrm>
            <a:off x="2384272" y="3795536"/>
            <a:ext cx="80022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sz="12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資料預覽</a:t>
            </a:r>
          </a:p>
        </p:txBody>
      </p:sp>
      <p:sp>
        <p:nvSpPr>
          <p:cNvPr id="154" name="Down Arrow 43">
            <a:extLst>
              <a:ext uri="{FF2B5EF4-FFF2-40B4-BE49-F238E27FC236}">
                <a16:creationId xmlns:a16="http://schemas.microsoft.com/office/drawing/2014/main" id="{DB46DDBC-5D6C-4375-A255-B0D3340DBE47}"/>
              </a:ext>
            </a:extLst>
          </p:cNvPr>
          <p:cNvSpPr/>
          <p:nvPr/>
        </p:nvSpPr>
        <p:spPr>
          <a:xfrm>
            <a:off x="2655238" y="3490618"/>
            <a:ext cx="258289" cy="286809"/>
          </a:xfrm>
          <a:prstGeom prst="downArrow">
            <a:avLst/>
          </a:prstGeom>
          <a:gradFill flip="none" rotWithShape="1">
            <a:gsLst>
              <a:gs pos="33000">
                <a:srgbClr val="FF3C04">
                  <a:alpha val="50000"/>
                </a:srgbClr>
              </a:gs>
              <a:gs pos="1000">
                <a:srgbClr val="FF3C04">
                  <a:alpha val="0"/>
                </a:srgbClr>
              </a:gs>
              <a:gs pos="59000">
                <a:srgbClr val="FF3C04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 sz="1350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</a:endParaRPr>
          </a:p>
        </p:txBody>
      </p:sp>
      <p:sp>
        <p:nvSpPr>
          <p:cNvPr id="161" name="Down Arrow 43">
            <a:extLst>
              <a:ext uri="{FF2B5EF4-FFF2-40B4-BE49-F238E27FC236}">
                <a16:creationId xmlns:a16="http://schemas.microsoft.com/office/drawing/2014/main" id="{BD6A8FEE-4A83-48BB-AD10-3EB6DE9079FA}"/>
              </a:ext>
            </a:extLst>
          </p:cNvPr>
          <p:cNvSpPr/>
          <p:nvPr/>
        </p:nvSpPr>
        <p:spPr>
          <a:xfrm>
            <a:off x="2641282" y="4304552"/>
            <a:ext cx="258289" cy="297943"/>
          </a:xfrm>
          <a:prstGeom prst="downArrow">
            <a:avLst/>
          </a:prstGeom>
          <a:gradFill flip="none" rotWithShape="1">
            <a:gsLst>
              <a:gs pos="33000">
                <a:srgbClr val="FF3C04">
                  <a:alpha val="50000"/>
                </a:srgbClr>
              </a:gs>
              <a:gs pos="1000">
                <a:srgbClr val="FF3C04">
                  <a:alpha val="0"/>
                </a:srgbClr>
              </a:gs>
              <a:gs pos="59000">
                <a:srgbClr val="FF3C04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 sz="1350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</a:endParaRPr>
          </a:p>
        </p:txBody>
      </p:sp>
      <p:grpSp>
        <p:nvGrpSpPr>
          <p:cNvPr id="162" name="群組 161">
            <a:extLst>
              <a:ext uri="{FF2B5EF4-FFF2-40B4-BE49-F238E27FC236}">
                <a16:creationId xmlns:a16="http://schemas.microsoft.com/office/drawing/2014/main" id="{A0CF5A6A-740B-4C35-8108-A6A15CC877CE}"/>
              </a:ext>
            </a:extLst>
          </p:cNvPr>
          <p:cNvGrpSpPr/>
          <p:nvPr/>
        </p:nvGrpSpPr>
        <p:grpSpPr>
          <a:xfrm>
            <a:off x="561227" y="4531058"/>
            <a:ext cx="2145571" cy="331862"/>
            <a:chOff x="660951" y="1613488"/>
            <a:chExt cx="5850875" cy="442482"/>
          </a:xfrm>
          <a:solidFill>
            <a:srgbClr val="FFC000"/>
          </a:solidFill>
        </p:grpSpPr>
        <p:sp>
          <p:nvSpPr>
            <p:cNvPr id="163" name="矩形: 圓角 162">
              <a:extLst>
                <a:ext uri="{FF2B5EF4-FFF2-40B4-BE49-F238E27FC236}">
                  <a16:creationId xmlns:a16="http://schemas.microsoft.com/office/drawing/2014/main" id="{1423E535-120C-4D19-97C2-1FCB77600362}"/>
                </a:ext>
              </a:extLst>
            </p:cNvPr>
            <p:cNvSpPr/>
            <p:nvPr/>
          </p:nvSpPr>
          <p:spPr>
            <a:xfrm>
              <a:off x="660951" y="1613488"/>
              <a:ext cx="5850875" cy="442482"/>
            </a:xfrm>
            <a:prstGeom prst="roundRect">
              <a:avLst/>
            </a:prstGeom>
            <a:grpFill/>
            <a:ln>
              <a:noFill/>
            </a:ln>
            <a:effectLst>
              <a:outerShdw blurRad="165100" dist="889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prstMaterial="dkEdge">
              <a:bevelB w="158750" h="16510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350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164" name="Rectangle 41">
              <a:extLst>
                <a:ext uri="{FF2B5EF4-FFF2-40B4-BE49-F238E27FC236}">
                  <a16:creationId xmlns:a16="http://schemas.microsoft.com/office/drawing/2014/main" id="{6B1BBD94-FB31-4766-A048-F99CA2387065}"/>
                </a:ext>
              </a:extLst>
            </p:cNvPr>
            <p:cNvSpPr/>
            <p:nvPr/>
          </p:nvSpPr>
          <p:spPr>
            <a:xfrm>
              <a:off x="1772248" y="1627397"/>
              <a:ext cx="3642142" cy="38749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TW" altLang="en-US" sz="1200" b="1">
                  <a:solidFill>
                    <a:schemeClr val="tx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分享</a:t>
              </a:r>
              <a:endParaRPr lang="en-TW" sz="12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65" name="群組 164">
            <a:extLst>
              <a:ext uri="{FF2B5EF4-FFF2-40B4-BE49-F238E27FC236}">
                <a16:creationId xmlns:a16="http://schemas.microsoft.com/office/drawing/2014/main" id="{5049A83A-6286-4558-8463-18E9B64CA98C}"/>
              </a:ext>
            </a:extLst>
          </p:cNvPr>
          <p:cNvGrpSpPr/>
          <p:nvPr/>
        </p:nvGrpSpPr>
        <p:grpSpPr>
          <a:xfrm>
            <a:off x="2825835" y="4531058"/>
            <a:ext cx="2145571" cy="331862"/>
            <a:chOff x="660951" y="1613488"/>
            <a:chExt cx="5850875" cy="442482"/>
          </a:xfrm>
          <a:solidFill>
            <a:srgbClr val="FFC000"/>
          </a:solidFill>
        </p:grpSpPr>
        <p:sp>
          <p:nvSpPr>
            <p:cNvPr id="166" name="矩形: 圓角 165">
              <a:extLst>
                <a:ext uri="{FF2B5EF4-FFF2-40B4-BE49-F238E27FC236}">
                  <a16:creationId xmlns:a16="http://schemas.microsoft.com/office/drawing/2014/main" id="{A55045AD-3778-45E5-8722-63D31C37D7F4}"/>
                </a:ext>
              </a:extLst>
            </p:cNvPr>
            <p:cNvSpPr/>
            <p:nvPr/>
          </p:nvSpPr>
          <p:spPr>
            <a:xfrm>
              <a:off x="660951" y="1613488"/>
              <a:ext cx="5850875" cy="442482"/>
            </a:xfrm>
            <a:prstGeom prst="roundRect">
              <a:avLst/>
            </a:prstGeom>
            <a:grpFill/>
            <a:ln>
              <a:noFill/>
            </a:ln>
            <a:effectLst>
              <a:outerShdw blurRad="165100" dist="889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prstMaterial="dkEdge">
              <a:bevelB w="158750" h="16510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350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167" name="Rectangle 41">
              <a:extLst>
                <a:ext uri="{FF2B5EF4-FFF2-40B4-BE49-F238E27FC236}">
                  <a16:creationId xmlns:a16="http://schemas.microsoft.com/office/drawing/2014/main" id="{1EA5FCFF-D4CF-4564-9B40-D92C0FDFE331}"/>
                </a:ext>
              </a:extLst>
            </p:cNvPr>
            <p:cNvSpPr/>
            <p:nvPr/>
          </p:nvSpPr>
          <p:spPr>
            <a:xfrm>
              <a:off x="1243465" y="1627397"/>
              <a:ext cx="4699707" cy="38749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TW" altLang="en-US" sz="1200" b="1">
                  <a:solidFill>
                    <a:schemeClr val="tx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將搜尋結果歸檔、封存</a:t>
              </a:r>
              <a:endParaRPr lang="en-TW" sz="12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76" name="群組 175">
            <a:extLst>
              <a:ext uri="{FF2B5EF4-FFF2-40B4-BE49-F238E27FC236}">
                <a16:creationId xmlns:a16="http://schemas.microsoft.com/office/drawing/2014/main" id="{7FE582EB-C2E0-4F68-ACEB-D6FAB4329E9C}"/>
              </a:ext>
            </a:extLst>
          </p:cNvPr>
          <p:cNvGrpSpPr/>
          <p:nvPr/>
        </p:nvGrpSpPr>
        <p:grpSpPr>
          <a:xfrm>
            <a:off x="5255711" y="2308484"/>
            <a:ext cx="258290" cy="2082407"/>
            <a:chOff x="782092" y="3160044"/>
            <a:chExt cx="344386" cy="2809964"/>
          </a:xfrm>
          <a:solidFill>
            <a:schemeClr val="accent6">
              <a:lumMod val="75000"/>
            </a:schemeClr>
          </a:solidFill>
        </p:grpSpPr>
        <p:sp>
          <p:nvSpPr>
            <p:cNvPr id="173" name="Down Arrow 43">
              <a:extLst>
                <a:ext uri="{FF2B5EF4-FFF2-40B4-BE49-F238E27FC236}">
                  <a16:creationId xmlns:a16="http://schemas.microsoft.com/office/drawing/2014/main" id="{D1E5A047-5EDE-4E18-9AB5-7AF0E7DC7D40}"/>
                </a:ext>
              </a:extLst>
            </p:cNvPr>
            <p:cNvSpPr/>
            <p:nvPr/>
          </p:nvSpPr>
          <p:spPr>
            <a:xfrm>
              <a:off x="782093" y="4494779"/>
              <a:ext cx="344385" cy="1475229"/>
            </a:xfrm>
            <a:prstGeom prst="downArrow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W" sz="135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175" name="Down Arrow 43">
              <a:extLst>
                <a:ext uri="{FF2B5EF4-FFF2-40B4-BE49-F238E27FC236}">
                  <a16:creationId xmlns:a16="http://schemas.microsoft.com/office/drawing/2014/main" id="{A64ACBF9-C16C-4DF9-9B27-BE7E75630C26}"/>
                </a:ext>
              </a:extLst>
            </p:cNvPr>
            <p:cNvSpPr/>
            <p:nvPr/>
          </p:nvSpPr>
          <p:spPr>
            <a:xfrm rot="10800000">
              <a:off x="782092" y="3160044"/>
              <a:ext cx="344385" cy="1475229"/>
            </a:xfrm>
            <a:prstGeom prst="downArrow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TW" sz="135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pic>
        <p:nvPicPr>
          <p:cNvPr id="178" name="Picture 40">
            <a:extLst>
              <a:ext uri="{FF2B5EF4-FFF2-40B4-BE49-F238E27FC236}">
                <a16:creationId xmlns:a16="http://schemas.microsoft.com/office/drawing/2014/main" id="{58943599-5F55-46EC-A6E1-527CEF7498C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4432" y="2781281"/>
            <a:ext cx="940893" cy="940893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  <p:sp>
        <p:nvSpPr>
          <p:cNvPr id="202" name="Rounded Rectangle 10">
            <a:extLst>
              <a:ext uri="{FF2B5EF4-FFF2-40B4-BE49-F238E27FC236}">
                <a16:creationId xmlns:a16="http://schemas.microsoft.com/office/drawing/2014/main" id="{77654C7B-8B9C-4462-AFB0-0DD6A90EDC22}"/>
              </a:ext>
            </a:extLst>
          </p:cNvPr>
          <p:cNvSpPr/>
          <p:nvPr/>
        </p:nvSpPr>
        <p:spPr>
          <a:xfrm>
            <a:off x="626935" y="4030650"/>
            <a:ext cx="2114245" cy="273902"/>
          </a:xfrm>
          <a:prstGeom prst="roundRect">
            <a:avLst>
              <a:gd name="adj" fmla="val 649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12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音樂、圖片、影片即時預覽</a:t>
            </a:r>
            <a:endParaRPr lang="en-TW" sz="1200" b="1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04" name="Rounded Rectangle 10">
            <a:extLst>
              <a:ext uri="{FF2B5EF4-FFF2-40B4-BE49-F238E27FC236}">
                <a16:creationId xmlns:a16="http://schemas.microsoft.com/office/drawing/2014/main" id="{8ECB0A48-078B-4879-BB00-A3F6A342AAB4}"/>
              </a:ext>
            </a:extLst>
          </p:cNvPr>
          <p:cNvSpPr/>
          <p:nvPr/>
        </p:nvSpPr>
        <p:spPr>
          <a:xfrm>
            <a:off x="2782669" y="4030650"/>
            <a:ext cx="2114245" cy="273902"/>
          </a:xfrm>
          <a:prstGeom prst="roundRect">
            <a:avLst>
              <a:gd name="adj" fmla="val 649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12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文件預覽、關鍵字檢視</a:t>
            </a:r>
          </a:p>
        </p:txBody>
      </p:sp>
      <p:sp>
        <p:nvSpPr>
          <p:cNvPr id="76" name="Shape 478">
            <a:extLst>
              <a:ext uri="{FF2B5EF4-FFF2-40B4-BE49-F238E27FC236}">
                <a16:creationId xmlns:a16="http://schemas.microsoft.com/office/drawing/2014/main" id="{6AC8761F-A54C-5142-B354-D4F6F074B7B7}"/>
              </a:ext>
            </a:extLst>
          </p:cNvPr>
          <p:cNvSpPr txBox="1"/>
          <p:nvPr/>
        </p:nvSpPr>
        <p:spPr>
          <a:xfrm>
            <a:off x="6041481" y="3346909"/>
            <a:ext cx="1124343" cy="343551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algn="ctr">
              <a:lnSpc>
                <a:spcPts val="1500"/>
              </a:lnSpc>
            </a:pPr>
            <a:r>
              <a:rPr lang="en" sz="135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Microsoft JhengHei" charset="0"/>
                <a:sym typeface="Arial" panose="020B0604020202020204" pitchFamily="34" charset="0"/>
              </a:rPr>
              <a:t>Mac Finder</a:t>
            </a:r>
          </a:p>
        </p:txBody>
      </p:sp>
      <p:grpSp>
        <p:nvGrpSpPr>
          <p:cNvPr id="77" name="群組 42">
            <a:extLst>
              <a:ext uri="{FF2B5EF4-FFF2-40B4-BE49-F238E27FC236}">
                <a16:creationId xmlns:a16="http://schemas.microsoft.com/office/drawing/2014/main" id="{E5E1FADF-0F6C-C742-82F5-4B5C2DFFE44C}"/>
              </a:ext>
            </a:extLst>
          </p:cNvPr>
          <p:cNvGrpSpPr/>
          <p:nvPr/>
        </p:nvGrpSpPr>
        <p:grpSpPr>
          <a:xfrm>
            <a:off x="6167074" y="3646328"/>
            <a:ext cx="860455" cy="632355"/>
            <a:chOff x="8300580" y="4510178"/>
            <a:chExt cx="1777171" cy="130296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78" name="Shape 472">
              <a:extLst>
                <a:ext uri="{FF2B5EF4-FFF2-40B4-BE49-F238E27FC236}">
                  <a16:creationId xmlns:a16="http://schemas.microsoft.com/office/drawing/2014/main" id="{2D39E8F9-611B-B448-B02B-4070413A3003}"/>
                </a:ext>
              </a:extLst>
            </p:cNvPr>
            <p:cNvSpPr/>
            <p:nvPr/>
          </p:nvSpPr>
          <p:spPr>
            <a:xfrm>
              <a:off x="8300580" y="4510178"/>
              <a:ext cx="1777171" cy="1302965"/>
            </a:xfrm>
            <a:custGeom>
              <a:avLst/>
              <a:gdLst/>
              <a:ahLst/>
              <a:cxnLst/>
              <a:rect l="0" t="0" r="0" b="0"/>
              <a:pathLst>
                <a:path w="143434" h="111665" extrusionOk="0">
                  <a:moveTo>
                    <a:pt x="71751" y="2308"/>
                  </a:moveTo>
                  <a:lnTo>
                    <a:pt x="71887" y="2376"/>
                  </a:lnTo>
                  <a:lnTo>
                    <a:pt x="72091" y="2444"/>
                  </a:lnTo>
                  <a:lnTo>
                    <a:pt x="72159" y="2647"/>
                  </a:lnTo>
                  <a:lnTo>
                    <a:pt x="72226" y="2783"/>
                  </a:lnTo>
                  <a:lnTo>
                    <a:pt x="72159" y="2987"/>
                  </a:lnTo>
                  <a:lnTo>
                    <a:pt x="72091" y="3190"/>
                  </a:lnTo>
                  <a:lnTo>
                    <a:pt x="71887" y="3258"/>
                  </a:lnTo>
                  <a:lnTo>
                    <a:pt x="71751" y="3326"/>
                  </a:lnTo>
                  <a:lnTo>
                    <a:pt x="71548" y="3258"/>
                  </a:lnTo>
                  <a:lnTo>
                    <a:pt x="71344" y="3190"/>
                  </a:lnTo>
                  <a:lnTo>
                    <a:pt x="71276" y="2987"/>
                  </a:lnTo>
                  <a:lnTo>
                    <a:pt x="71208" y="2783"/>
                  </a:lnTo>
                  <a:lnTo>
                    <a:pt x="71276" y="2647"/>
                  </a:lnTo>
                  <a:lnTo>
                    <a:pt x="71344" y="2444"/>
                  </a:lnTo>
                  <a:lnTo>
                    <a:pt x="71548" y="2376"/>
                  </a:lnTo>
                  <a:lnTo>
                    <a:pt x="71751" y="2308"/>
                  </a:lnTo>
                  <a:close/>
                  <a:moveTo>
                    <a:pt x="137528" y="5906"/>
                  </a:moveTo>
                  <a:lnTo>
                    <a:pt x="137596" y="5974"/>
                  </a:lnTo>
                  <a:lnTo>
                    <a:pt x="137596" y="89604"/>
                  </a:lnTo>
                  <a:lnTo>
                    <a:pt x="5906" y="89604"/>
                  </a:lnTo>
                  <a:lnTo>
                    <a:pt x="5906" y="5974"/>
                  </a:lnTo>
                  <a:lnTo>
                    <a:pt x="5906" y="5906"/>
                  </a:lnTo>
                  <a:close/>
                  <a:moveTo>
                    <a:pt x="3530" y="0"/>
                  </a:moveTo>
                  <a:lnTo>
                    <a:pt x="3191" y="68"/>
                  </a:lnTo>
                  <a:lnTo>
                    <a:pt x="2444" y="339"/>
                  </a:lnTo>
                  <a:lnTo>
                    <a:pt x="1766" y="679"/>
                  </a:lnTo>
                  <a:lnTo>
                    <a:pt x="1155" y="1154"/>
                  </a:lnTo>
                  <a:lnTo>
                    <a:pt x="679" y="1765"/>
                  </a:lnTo>
                  <a:lnTo>
                    <a:pt x="272" y="2444"/>
                  </a:lnTo>
                  <a:lnTo>
                    <a:pt x="69" y="3190"/>
                  </a:lnTo>
                  <a:lnTo>
                    <a:pt x="1" y="3598"/>
                  </a:lnTo>
                  <a:lnTo>
                    <a:pt x="1" y="4005"/>
                  </a:lnTo>
                  <a:lnTo>
                    <a:pt x="1" y="91572"/>
                  </a:lnTo>
                  <a:lnTo>
                    <a:pt x="1" y="91979"/>
                  </a:lnTo>
                  <a:lnTo>
                    <a:pt x="69" y="92319"/>
                  </a:lnTo>
                  <a:lnTo>
                    <a:pt x="272" y="93065"/>
                  </a:lnTo>
                  <a:lnTo>
                    <a:pt x="679" y="93744"/>
                  </a:lnTo>
                  <a:lnTo>
                    <a:pt x="1155" y="94355"/>
                  </a:lnTo>
                  <a:lnTo>
                    <a:pt x="1766" y="94830"/>
                  </a:lnTo>
                  <a:lnTo>
                    <a:pt x="2444" y="95238"/>
                  </a:lnTo>
                  <a:lnTo>
                    <a:pt x="3191" y="95441"/>
                  </a:lnTo>
                  <a:lnTo>
                    <a:pt x="3530" y="95509"/>
                  </a:lnTo>
                  <a:lnTo>
                    <a:pt x="139904" y="95509"/>
                  </a:lnTo>
                  <a:lnTo>
                    <a:pt x="140311" y="95441"/>
                  </a:lnTo>
                  <a:lnTo>
                    <a:pt x="141058" y="95238"/>
                  </a:lnTo>
                  <a:lnTo>
                    <a:pt x="141737" y="94830"/>
                  </a:lnTo>
                  <a:lnTo>
                    <a:pt x="142280" y="94355"/>
                  </a:lnTo>
                  <a:lnTo>
                    <a:pt x="142755" y="93744"/>
                  </a:lnTo>
                  <a:lnTo>
                    <a:pt x="143162" y="93065"/>
                  </a:lnTo>
                  <a:lnTo>
                    <a:pt x="143366" y="92319"/>
                  </a:lnTo>
                  <a:lnTo>
                    <a:pt x="143434" y="91979"/>
                  </a:lnTo>
                  <a:lnTo>
                    <a:pt x="143434" y="91572"/>
                  </a:lnTo>
                  <a:lnTo>
                    <a:pt x="143434" y="4005"/>
                  </a:lnTo>
                  <a:lnTo>
                    <a:pt x="143434" y="3598"/>
                  </a:lnTo>
                  <a:lnTo>
                    <a:pt x="143366" y="3190"/>
                  </a:lnTo>
                  <a:lnTo>
                    <a:pt x="143162" y="2444"/>
                  </a:lnTo>
                  <a:lnTo>
                    <a:pt x="142755" y="1765"/>
                  </a:lnTo>
                  <a:lnTo>
                    <a:pt x="142280" y="1154"/>
                  </a:lnTo>
                  <a:lnTo>
                    <a:pt x="141737" y="679"/>
                  </a:lnTo>
                  <a:lnTo>
                    <a:pt x="141058" y="339"/>
                  </a:lnTo>
                  <a:lnTo>
                    <a:pt x="140311" y="68"/>
                  </a:lnTo>
                  <a:lnTo>
                    <a:pt x="139904" y="0"/>
                  </a:lnTo>
                  <a:close/>
                  <a:moveTo>
                    <a:pt x="55324" y="95713"/>
                  </a:moveTo>
                  <a:lnTo>
                    <a:pt x="55052" y="98971"/>
                  </a:lnTo>
                  <a:lnTo>
                    <a:pt x="54713" y="102297"/>
                  </a:lnTo>
                  <a:lnTo>
                    <a:pt x="54374" y="105284"/>
                  </a:lnTo>
                  <a:lnTo>
                    <a:pt x="53966" y="107388"/>
                  </a:lnTo>
                  <a:lnTo>
                    <a:pt x="53763" y="108203"/>
                  </a:lnTo>
                  <a:lnTo>
                    <a:pt x="53627" y="108746"/>
                  </a:lnTo>
                  <a:lnTo>
                    <a:pt x="53423" y="109153"/>
                  </a:lnTo>
                  <a:lnTo>
                    <a:pt x="53220" y="109357"/>
                  </a:lnTo>
                  <a:lnTo>
                    <a:pt x="52677" y="109493"/>
                  </a:lnTo>
                  <a:lnTo>
                    <a:pt x="51794" y="109696"/>
                  </a:lnTo>
                  <a:lnTo>
                    <a:pt x="49690" y="110036"/>
                  </a:lnTo>
                  <a:lnTo>
                    <a:pt x="48061" y="110307"/>
                  </a:lnTo>
                  <a:lnTo>
                    <a:pt x="47450" y="110443"/>
                  </a:lnTo>
                  <a:lnTo>
                    <a:pt x="47110" y="110511"/>
                  </a:lnTo>
                  <a:lnTo>
                    <a:pt x="47042" y="110579"/>
                  </a:lnTo>
                  <a:lnTo>
                    <a:pt x="47042" y="110783"/>
                  </a:lnTo>
                  <a:lnTo>
                    <a:pt x="47110" y="110850"/>
                  </a:lnTo>
                  <a:lnTo>
                    <a:pt x="47585" y="110918"/>
                  </a:lnTo>
                  <a:lnTo>
                    <a:pt x="48400" y="110986"/>
                  </a:lnTo>
                  <a:lnTo>
                    <a:pt x="51387" y="111054"/>
                  </a:lnTo>
                  <a:lnTo>
                    <a:pt x="56071" y="111122"/>
                  </a:lnTo>
                  <a:lnTo>
                    <a:pt x="87092" y="111122"/>
                  </a:lnTo>
                  <a:lnTo>
                    <a:pt x="91708" y="111054"/>
                  </a:lnTo>
                  <a:lnTo>
                    <a:pt x="94695" y="110986"/>
                  </a:lnTo>
                  <a:lnTo>
                    <a:pt x="95578" y="110918"/>
                  </a:lnTo>
                  <a:lnTo>
                    <a:pt x="96053" y="110850"/>
                  </a:lnTo>
                  <a:lnTo>
                    <a:pt x="96121" y="110783"/>
                  </a:lnTo>
                  <a:lnTo>
                    <a:pt x="96121" y="110579"/>
                  </a:lnTo>
                  <a:lnTo>
                    <a:pt x="96053" y="110511"/>
                  </a:lnTo>
                  <a:lnTo>
                    <a:pt x="95713" y="110443"/>
                  </a:lnTo>
                  <a:lnTo>
                    <a:pt x="95102" y="110307"/>
                  </a:lnTo>
                  <a:lnTo>
                    <a:pt x="93473" y="110036"/>
                  </a:lnTo>
                  <a:lnTo>
                    <a:pt x="91369" y="109696"/>
                  </a:lnTo>
                  <a:lnTo>
                    <a:pt x="90487" y="109493"/>
                  </a:lnTo>
                  <a:lnTo>
                    <a:pt x="89943" y="109357"/>
                  </a:lnTo>
                  <a:lnTo>
                    <a:pt x="89740" y="109153"/>
                  </a:lnTo>
                  <a:lnTo>
                    <a:pt x="89536" y="108746"/>
                  </a:lnTo>
                  <a:lnTo>
                    <a:pt x="89333" y="108203"/>
                  </a:lnTo>
                  <a:lnTo>
                    <a:pt x="89197" y="107388"/>
                  </a:lnTo>
                  <a:lnTo>
                    <a:pt x="88789" y="105284"/>
                  </a:lnTo>
                  <a:lnTo>
                    <a:pt x="88382" y="102297"/>
                  </a:lnTo>
                  <a:lnTo>
                    <a:pt x="88043" y="98971"/>
                  </a:lnTo>
                  <a:lnTo>
                    <a:pt x="87839" y="95713"/>
                  </a:lnTo>
                  <a:close/>
                  <a:moveTo>
                    <a:pt x="47450" y="111054"/>
                  </a:moveTo>
                  <a:lnTo>
                    <a:pt x="47450" y="111122"/>
                  </a:lnTo>
                  <a:lnTo>
                    <a:pt x="47450" y="111393"/>
                  </a:lnTo>
                  <a:lnTo>
                    <a:pt x="47518" y="111461"/>
                  </a:lnTo>
                  <a:lnTo>
                    <a:pt x="48807" y="111529"/>
                  </a:lnTo>
                  <a:lnTo>
                    <a:pt x="52473" y="111597"/>
                  </a:lnTo>
                  <a:lnTo>
                    <a:pt x="62384" y="111665"/>
                  </a:lnTo>
                  <a:lnTo>
                    <a:pt x="80779" y="111665"/>
                  </a:lnTo>
                  <a:lnTo>
                    <a:pt x="90622" y="111597"/>
                  </a:lnTo>
                  <a:lnTo>
                    <a:pt x="94356" y="111529"/>
                  </a:lnTo>
                  <a:lnTo>
                    <a:pt x="95646" y="111461"/>
                  </a:lnTo>
                  <a:lnTo>
                    <a:pt x="95713" y="111393"/>
                  </a:lnTo>
                  <a:lnTo>
                    <a:pt x="95713" y="111122"/>
                  </a:lnTo>
                  <a:lnTo>
                    <a:pt x="95646" y="111054"/>
                  </a:lnTo>
                  <a:lnTo>
                    <a:pt x="94084" y="111122"/>
                  </a:lnTo>
                  <a:lnTo>
                    <a:pt x="91233" y="111190"/>
                  </a:lnTo>
                  <a:lnTo>
                    <a:pt x="80847" y="111258"/>
                  </a:lnTo>
                  <a:lnTo>
                    <a:pt x="62316" y="111258"/>
                  </a:lnTo>
                  <a:lnTo>
                    <a:pt x="51930" y="111190"/>
                  </a:lnTo>
                  <a:lnTo>
                    <a:pt x="49079" y="111122"/>
                  </a:lnTo>
                  <a:lnTo>
                    <a:pt x="47518" y="111054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rgbClr val="DEE9F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SzPts val="1400"/>
              </a:pPr>
              <a:endParaRPr sz="1200">
                <a:latin typeface="Arial" panose="020B0604020202020204" pitchFamily="34" charset="0"/>
                <a:ea typeface="微軟正黑體" panose="020B0604030504040204" pitchFamily="34" charset="-120"/>
                <a:cs typeface="Microsoft JhengHei" charset="0"/>
                <a:sym typeface="Arial" panose="020B0604020202020204" pitchFamily="34" charset="0"/>
              </a:endParaRPr>
            </a:p>
          </p:txBody>
        </p:sp>
        <p:pic>
          <p:nvPicPr>
            <p:cNvPr id="79" name="Shape 464">
              <a:extLst>
                <a:ext uri="{FF2B5EF4-FFF2-40B4-BE49-F238E27FC236}">
                  <a16:creationId xmlns:a16="http://schemas.microsoft.com/office/drawing/2014/main" id="{A9E8D08F-1FC0-304B-B416-9D285443468D}"/>
                </a:ext>
              </a:extLst>
            </p:cNvPr>
            <p:cNvPicPr preferRelativeResize="0"/>
            <p:nvPr/>
          </p:nvPicPr>
          <p:blipFill rotWithShape="1">
            <a:blip r:embed="rId3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38568" y="4568874"/>
              <a:ext cx="1702099" cy="1008019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80" name="Shape 474">
            <a:extLst>
              <a:ext uri="{FF2B5EF4-FFF2-40B4-BE49-F238E27FC236}">
                <a16:creationId xmlns:a16="http://schemas.microsoft.com/office/drawing/2014/main" id="{01DE42F2-234D-DB4A-8CA0-48D04B8B99FD}"/>
              </a:ext>
            </a:extLst>
          </p:cNvPr>
          <p:cNvPicPr preferRelativeResize="0"/>
          <p:nvPr/>
        </p:nvPicPr>
        <p:blipFill rotWithShape="1">
          <a:blip r:embed="rId4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40916" y="3971231"/>
            <a:ext cx="470230" cy="477198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82" name="Shape 462">
            <a:extLst>
              <a:ext uri="{FF2B5EF4-FFF2-40B4-BE49-F238E27FC236}">
                <a16:creationId xmlns:a16="http://schemas.microsoft.com/office/drawing/2014/main" id="{85B2AB26-BA0E-4047-8BF7-9BE54EA38575}"/>
              </a:ext>
            </a:extLst>
          </p:cNvPr>
          <p:cNvGrpSpPr/>
          <p:nvPr/>
        </p:nvGrpSpPr>
        <p:grpSpPr>
          <a:xfrm>
            <a:off x="6072650" y="2594446"/>
            <a:ext cx="997183" cy="673531"/>
            <a:chOff x="492692" y="2324099"/>
            <a:chExt cx="1383594" cy="85829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83" name="Shape 463">
              <a:extLst>
                <a:ext uri="{FF2B5EF4-FFF2-40B4-BE49-F238E27FC236}">
                  <a16:creationId xmlns:a16="http://schemas.microsoft.com/office/drawing/2014/main" id="{23A4C99A-8322-4248-A057-8B97DCBC73B5}"/>
                </a:ext>
              </a:extLst>
            </p:cNvPr>
            <p:cNvSpPr/>
            <p:nvPr/>
          </p:nvSpPr>
          <p:spPr>
            <a:xfrm>
              <a:off x="492692" y="2324099"/>
              <a:ext cx="1383594" cy="858295"/>
            </a:xfrm>
            <a:custGeom>
              <a:avLst/>
              <a:gdLst/>
              <a:ahLst/>
              <a:cxnLst/>
              <a:rect l="0" t="0" r="0" b="0"/>
              <a:pathLst>
                <a:path w="143434" h="111665" extrusionOk="0">
                  <a:moveTo>
                    <a:pt x="71751" y="2308"/>
                  </a:moveTo>
                  <a:lnTo>
                    <a:pt x="71887" y="2376"/>
                  </a:lnTo>
                  <a:lnTo>
                    <a:pt x="72091" y="2444"/>
                  </a:lnTo>
                  <a:lnTo>
                    <a:pt x="72159" y="2647"/>
                  </a:lnTo>
                  <a:lnTo>
                    <a:pt x="72226" y="2783"/>
                  </a:lnTo>
                  <a:lnTo>
                    <a:pt x="72159" y="2987"/>
                  </a:lnTo>
                  <a:lnTo>
                    <a:pt x="72091" y="3190"/>
                  </a:lnTo>
                  <a:lnTo>
                    <a:pt x="71887" y="3258"/>
                  </a:lnTo>
                  <a:lnTo>
                    <a:pt x="71751" y="3326"/>
                  </a:lnTo>
                  <a:lnTo>
                    <a:pt x="71548" y="3258"/>
                  </a:lnTo>
                  <a:lnTo>
                    <a:pt x="71344" y="3190"/>
                  </a:lnTo>
                  <a:lnTo>
                    <a:pt x="71276" y="2987"/>
                  </a:lnTo>
                  <a:lnTo>
                    <a:pt x="71208" y="2783"/>
                  </a:lnTo>
                  <a:lnTo>
                    <a:pt x="71276" y="2647"/>
                  </a:lnTo>
                  <a:lnTo>
                    <a:pt x="71344" y="2444"/>
                  </a:lnTo>
                  <a:lnTo>
                    <a:pt x="71548" y="2376"/>
                  </a:lnTo>
                  <a:lnTo>
                    <a:pt x="71751" y="2308"/>
                  </a:lnTo>
                  <a:close/>
                  <a:moveTo>
                    <a:pt x="137528" y="5906"/>
                  </a:moveTo>
                  <a:lnTo>
                    <a:pt x="137596" y="5974"/>
                  </a:lnTo>
                  <a:lnTo>
                    <a:pt x="137596" y="89604"/>
                  </a:lnTo>
                  <a:lnTo>
                    <a:pt x="5906" y="89604"/>
                  </a:lnTo>
                  <a:lnTo>
                    <a:pt x="5906" y="5974"/>
                  </a:lnTo>
                  <a:lnTo>
                    <a:pt x="5906" y="5906"/>
                  </a:lnTo>
                  <a:close/>
                  <a:moveTo>
                    <a:pt x="3530" y="0"/>
                  </a:moveTo>
                  <a:lnTo>
                    <a:pt x="3191" y="68"/>
                  </a:lnTo>
                  <a:lnTo>
                    <a:pt x="2444" y="339"/>
                  </a:lnTo>
                  <a:lnTo>
                    <a:pt x="1766" y="679"/>
                  </a:lnTo>
                  <a:lnTo>
                    <a:pt x="1155" y="1154"/>
                  </a:lnTo>
                  <a:lnTo>
                    <a:pt x="679" y="1765"/>
                  </a:lnTo>
                  <a:lnTo>
                    <a:pt x="272" y="2444"/>
                  </a:lnTo>
                  <a:lnTo>
                    <a:pt x="69" y="3190"/>
                  </a:lnTo>
                  <a:lnTo>
                    <a:pt x="1" y="3598"/>
                  </a:lnTo>
                  <a:lnTo>
                    <a:pt x="1" y="4005"/>
                  </a:lnTo>
                  <a:lnTo>
                    <a:pt x="1" y="91572"/>
                  </a:lnTo>
                  <a:lnTo>
                    <a:pt x="1" y="91979"/>
                  </a:lnTo>
                  <a:lnTo>
                    <a:pt x="69" y="92319"/>
                  </a:lnTo>
                  <a:lnTo>
                    <a:pt x="272" y="93065"/>
                  </a:lnTo>
                  <a:lnTo>
                    <a:pt x="679" y="93744"/>
                  </a:lnTo>
                  <a:lnTo>
                    <a:pt x="1155" y="94355"/>
                  </a:lnTo>
                  <a:lnTo>
                    <a:pt x="1766" y="94830"/>
                  </a:lnTo>
                  <a:lnTo>
                    <a:pt x="2444" y="95238"/>
                  </a:lnTo>
                  <a:lnTo>
                    <a:pt x="3191" y="95441"/>
                  </a:lnTo>
                  <a:lnTo>
                    <a:pt x="3530" y="95509"/>
                  </a:lnTo>
                  <a:lnTo>
                    <a:pt x="139904" y="95509"/>
                  </a:lnTo>
                  <a:lnTo>
                    <a:pt x="140311" y="95441"/>
                  </a:lnTo>
                  <a:lnTo>
                    <a:pt x="141058" y="95238"/>
                  </a:lnTo>
                  <a:lnTo>
                    <a:pt x="141737" y="94830"/>
                  </a:lnTo>
                  <a:lnTo>
                    <a:pt x="142280" y="94355"/>
                  </a:lnTo>
                  <a:lnTo>
                    <a:pt x="142755" y="93744"/>
                  </a:lnTo>
                  <a:lnTo>
                    <a:pt x="143162" y="93065"/>
                  </a:lnTo>
                  <a:lnTo>
                    <a:pt x="143366" y="92319"/>
                  </a:lnTo>
                  <a:lnTo>
                    <a:pt x="143434" y="91979"/>
                  </a:lnTo>
                  <a:lnTo>
                    <a:pt x="143434" y="91572"/>
                  </a:lnTo>
                  <a:lnTo>
                    <a:pt x="143434" y="4005"/>
                  </a:lnTo>
                  <a:lnTo>
                    <a:pt x="143434" y="3598"/>
                  </a:lnTo>
                  <a:lnTo>
                    <a:pt x="143366" y="3190"/>
                  </a:lnTo>
                  <a:lnTo>
                    <a:pt x="143162" y="2444"/>
                  </a:lnTo>
                  <a:lnTo>
                    <a:pt x="142755" y="1765"/>
                  </a:lnTo>
                  <a:lnTo>
                    <a:pt x="142280" y="1154"/>
                  </a:lnTo>
                  <a:lnTo>
                    <a:pt x="141737" y="679"/>
                  </a:lnTo>
                  <a:lnTo>
                    <a:pt x="141058" y="339"/>
                  </a:lnTo>
                  <a:lnTo>
                    <a:pt x="140311" y="68"/>
                  </a:lnTo>
                  <a:lnTo>
                    <a:pt x="139904" y="0"/>
                  </a:lnTo>
                  <a:close/>
                  <a:moveTo>
                    <a:pt x="55324" y="95713"/>
                  </a:moveTo>
                  <a:lnTo>
                    <a:pt x="55052" y="98971"/>
                  </a:lnTo>
                  <a:lnTo>
                    <a:pt x="54713" y="102297"/>
                  </a:lnTo>
                  <a:lnTo>
                    <a:pt x="54374" y="105284"/>
                  </a:lnTo>
                  <a:lnTo>
                    <a:pt x="53966" y="107388"/>
                  </a:lnTo>
                  <a:lnTo>
                    <a:pt x="53763" y="108203"/>
                  </a:lnTo>
                  <a:lnTo>
                    <a:pt x="53627" y="108746"/>
                  </a:lnTo>
                  <a:lnTo>
                    <a:pt x="53423" y="109153"/>
                  </a:lnTo>
                  <a:lnTo>
                    <a:pt x="53220" y="109357"/>
                  </a:lnTo>
                  <a:lnTo>
                    <a:pt x="52677" y="109493"/>
                  </a:lnTo>
                  <a:lnTo>
                    <a:pt x="51794" y="109696"/>
                  </a:lnTo>
                  <a:lnTo>
                    <a:pt x="49690" y="110036"/>
                  </a:lnTo>
                  <a:lnTo>
                    <a:pt x="48061" y="110307"/>
                  </a:lnTo>
                  <a:lnTo>
                    <a:pt x="47450" y="110443"/>
                  </a:lnTo>
                  <a:lnTo>
                    <a:pt x="47110" y="110511"/>
                  </a:lnTo>
                  <a:lnTo>
                    <a:pt x="47042" y="110579"/>
                  </a:lnTo>
                  <a:lnTo>
                    <a:pt x="47042" y="110783"/>
                  </a:lnTo>
                  <a:lnTo>
                    <a:pt x="47110" y="110850"/>
                  </a:lnTo>
                  <a:lnTo>
                    <a:pt x="47585" y="110918"/>
                  </a:lnTo>
                  <a:lnTo>
                    <a:pt x="48400" y="110986"/>
                  </a:lnTo>
                  <a:lnTo>
                    <a:pt x="51387" y="111054"/>
                  </a:lnTo>
                  <a:lnTo>
                    <a:pt x="56071" y="111122"/>
                  </a:lnTo>
                  <a:lnTo>
                    <a:pt x="87092" y="111122"/>
                  </a:lnTo>
                  <a:lnTo>
                    <a:pt x="91708" y="111054"/>
                  </a:lnTo>
                  <a:lnTo>
                    <a:pt x="94695" y="110986"/>
                  </a:lnTo>
                  <a:lnTo>
                    <a:pt x="95578" y="110918"/>
                  </a:lnTo>
                  <a:lnTo>
                    <a:pt x="96053" y="110850"/>
                  </a:lnTo>
                  <a:lnTo>
                    <a:pt x="96121" y="110783"/>
                  </a:lnTo>
                  <a:lnTo>
                    <a:pt x="96121" y="110579"/>
                  </a:lnTo>
                  <a:lnTo>
                    <a:pt x="96053" y="110511"/>
                  </a:lnTo>
                  <a:lnTo>
                    <a:pt x="95713" y="110443"/>
                  </a:lnTo>
                  <a:lnTo>
                    <a:pt x="95102" y="110307"/>
                  </a:lnTo>
                  <a:lnTo>
                    <a:pt x="93473" y="110036"/>
                  </a:lnTo>
                  <a:lnTo>
                    <a:pt x="91369" y="109696"/>
                  </a:lnTo>
                  <a:lnTo>
                    <a:pt x="90487" y="109493"/>
                  </a:lnTo>
                  <a:lnTo>
                    <a:pt x="89943" y="109357"/>
                  </a:lnTo>
                  <a:lnTo>
                    <a:pt x="89740" y="109153"/>
                  </a:lnTo>
                  <a:lnTo>
                    <a:pt x="89536" y="108746"/>
                  </a:lnTo>
                  <a:lnTo>
                    <a:pt x="89333" y="108203"/>
                  </a:lnTo>
                  <a:lnTo>
                    <a:pt x="89197" y="107388"/>
                  </a:lnTo>
                  <a:lnTo>
                    <a:pt x="88789" y="105284"/>
                  </a:lnTo>
                  <a:lnTo>
                    <a:pt x="88382" y="102297"/>
                  </a:lnTo>
                  <a:lnTo>
                    <a:pt x="88043" y="98971"/>
                  </a:lnTo>
                  <a:lnTo>
                    <a:pt x="87839" y="95713"/>
                  </a:lnTo>
                  <a:close/>
                  <a:moveTo>
                    <a:pt x="47450" y="111054"/>
                  </a:moveTo>
                  <a:lnTo>
                    <a:pt x="47450" y="111122"/>
                  </a:lnTo>
                  <a:lnTo>
                    <a:pt x="47450" y="111393"/>
                  </a:lnTo>
                  <a:lnTo>
                    <a:pt x="47518" y="111461"/>
                  </a:lnTo>
                  <a:lnTo>
                    <a:pt x="48807" y="111529"/>
                  </a:lnTo>
                  <a:lnTo>
                    <a:pt x="52473" y="111597"/>
                  </a:lnTo>
                  <a:lnTo>
                    <a:pt x="62384" y="111665"/>
                  </a:lnTo>
                  <a:lnTo>
                    <a:pt x="80779" y="111665"/>
                  </a:lnTo>
                  <a:lnTo>
                    <a:pt x="90622" y="111597"/>
                  </a:lnTo>
                  <a:lnTo>
                    <a:pt x="94356" y="111529"/>
                  </a:lnTo>
                  <a:lnTo>
                    <a:pt x="95646" y="111461"/>
                  </a:lnTo>
                  <a:lnTo>
                    <a:pt x="95713" y="111393"/>
                  </a:lnTo>
                  <a:lnTo>
                    <a:pt x="95713" y="111122"/>
                  </a:lnTo>
                  <a:lnTo>
                    <a:pt x="95646" y="111054"/>
                  </a:lnTo>
                  <a:lnTo>
                    <a:pt x="94084" y="111122"/>
                  </a:lnTo>
                  <a:lnTo>
                    <a:pt x="91233" y="111190"/>
                  </a:lnTo>
                  <a:lnTo>
                    <a:pt x="80847" y="111258"/>
                  </a:lnTo>
                  <a:lnTo>
                    <a:pt x="62316" y="111258"/>
                  </a:lnTo>
                  <a:lnTo>
                    <a:pt x="51930" y="111190"/>
                  </a:lnTo>
                  <a:lnTo>
                    <a:pt x="49079" y="111122"/>
                  </a:lnTo>
                  <a:lnTo>
                    <a:pt x="47518" y="111054"/>
                  </a:lnTo>
                  <a:close/>
                </a:path>
              </a:pathLst>
            </a:custGeom>
            <a:solidFill>
              <a:srgbClr val="000000"/>
            </a:solidFill>
            <a:ln w="9525" cap="flat" cmpd="sng">
              <a:solidFill>
                <a:srgbClr val="DEE9F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defTabSz="914355">
                <a:buSzPts val="1400"/>
                <a:defRPr/>
              </a:pPr>
              <a:endParaRPr sz="1200">
                <a:latin typeface="Arial" panose="020B0604020202020204" pitchFamily="34" charset="0"/>
                <a:ea typeface="微軟正黑體" panose="020B0604030504040204" pitchFamily="34" charset="-120"/>
                <a:cs typeface="Microsoft JhengHei" charset="0"/>
                <a:sym typeface="Arial" panose="020B0604020202020204" pitchFamily="34" charset="0"/>
              </a:endParaRPr>
            </a:p>
          </p:txBody>
        </p:sp>
        <p:pic>
          <p:nvPicPr>
            <p:cNvPr id="84" name="Shape 464">
              <a:extLst>
                <a:ext uri="{FF2B5EF4-FFF2-40B4-BE49-F238E27FC236}">
                  <a16:creationId xmlns:a16="http://schemas.microsoft.com/office/drawing/2014/main" id="{9DB8086D-0F47-5648-B75C-5F128E9FAC72}"/>
                </a:ext>
              </a:extLst>
            </p:cNvPr>
            <p:cNvPicPr preferRelativeResize="0"/>
            <p:nvPr/>
          </p:nvPicPr>
          <p:blipFill rotWithShape="1">
            <a:blip r:embed="rId5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28134" y="2370525"/>
              <a:ext cx="1306994" cy="6477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85" name="Shape 475">
            <a:extLst>
              <a:ext uri="{FF2B5EF4-FFF2-40B4-BE49-F238E27FC236}">
                <a16:creationId xmlns:a16="http://schemas.microsoft.com/office/drawing/2014/main" id="{F60E70FC-A4DF-3645-83ED-B6A217C2097D}"/>
              </a:ext>
            </a:extLst>
          </p:cNvPr>
          <p:cNvSpPr txBox="1"/>
          <p:nvPr/>
        </p:nvSpPr>
        <p:spPr>
          <a:xfrm>
            <a:off x="6275608" y="2308484"/>
            <a:ext cx="570936" cy="221842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" sz="135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Microsoft JhengHei" charset="0"/>
                <a:sym typeface="Arial" panose="020B0604020202020204" pitchFamily="34" charset="0"/>
              </a:rPr>
              <a:t>Web</a:t>
            </a:r>
          </a:p>
        </p:txBody>
      </p:sp>
      <p:grpSp>
        <p:nvGrpSpPr>
          <p:cNvPr id="87" name="Shape 465">
            <a:extLst>
              <a:ext uri="{FF2B5EF4-FFF2-40B4-BE49-F238E27FC236}">
                <a16:creationId xmlns:a16="http://schemas.microsoft.com/office/drawing/2014/main" id="{5A9FC1E9-F154-014B-A903-02877B4226E9}"/>
              </a:ext>
            </a:extLst>
          </p:cNvPr>
          <p:cNvGrpSpPr/>
          <p:nvPr/>
        </p:nvGrpSpPr>
        <p:grpSpPr>
          <a:xfrm>
            <a:off x="7668415" y="3661079"/>
            <a:ext cx="1133944" cy="633387"/>
            <a:chOff x="2825839" y="2459833"/>
            <a:chExt cx="1692636" cy="88022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grpSp>
          <p:nvGrpSpPr>
            <p:cNvPr id="88" name="Shape 466">
              <a:extLst>
                <a:ext uri="{FF2B5EF4-FFF2-40B4-BE49-F238E27FC236}">
                  <a16:creationId xmlns:a16="http://schemas.microsoft.com/office/drawing/2014/main" id="{0563B86E-C5E5-E74C-9766-5788A250D068}"/>
                </a:ext>
              </a:extLst>
            </p:cNvPr>
            <p:cNvGrpSpPr/>
            <p:nvPr/>
          </p:nvGrpSpPr>
          <p:grpSpPr>
            <a:xfrm>
              <a:off x="2825839" y="2459833"/>
              <a:ext cx="1383594" cy="858295"/>
              <a:chOff x="516649" y="2548733"/>
              <a:chExt cx="1383594" cy="858295"/>
            </a:xfrm>
          </p:grpSpPr>
          <p:sp>
            <p:nvSpPr>
              <p:cNvPr id="91" name="Shape 467">
                <a:extLst>
                  <a:ext uri="{FF2B5EF4-FFF2-40B4-BE49-F238E27FC236}">
                    <a16:creationId xmlns:a16="http://schemas.microsoft.com/office/drawing/2014/main" id="{2FF518EE-00C5-644C-ADE6-7AD81A6E717F}"/>
                  </a:ext>
                </a:extLst>
              </p:cNvPr>
              <p:cNvSpPr/>
              <p:nvPr/>
            </p:nvSpPr>
            <p:spPr>
              <a:xfrm>
                <a:off x="516649" y="2548733"/>
                <a:ext cx="1383594" cy="858295"/>
              </a:xfrm>
              <a:custGeom>
                <a:avLst/>
                <a:gdLst/>
                <a:ahLst/>
                <a:cxnLst/>
                <a:rect l="0" t="0" r="0" b="0"/>
                <a:pathLst>
                  <a:path w="143434" h="111665" extrusionOk="0">
                    <a:moveTo>
                      <a:pt x="71751" y="2308"/>
                    </a:moveTo>
                    <a:lnTo>
                      <a:pt x="71887" y="2376"/>
                    </a:lnTo>
                    <a:lnTo>
                      <a:pt x="72091" y="2444"/>
                    </a:lnTo>
                    <a:lnTo>
                      <a:pt x="72159" y="2647"/>
                    </a:lnTo>
                    <a:lnTo>
                      <a:pt x="72226" y="2783"/>
                    </a:lnTo>
                    <a:lnTo>
                      <a:pt x="72159" y="2987"/>
                    </a:lnTo>
                    <a:lnTo>
                      <a:pt x="72091" y="3190"/>
                    </a:lnTo>
                    <a:lnTo>
                      <a:pt x="71887" y="3258"/>
                    </a:lnTo>
                    <a:lnTo>
                      <a:pt x="71751" y="3326"/>
                    </a:lnTo>
                    <a:lnTo>
                      <a:pt x="71548" y="3258"/>
                    </a:lnTo>
                    <a:lnTo>
                      <a:pt x="71344" y="3190"/>
                    </a:lnTo>
                    <a:lnTo>
                      <a:pt x="71276" y="2987"/>
                    </a:lnTo>
                    <a:lnTo>
                      <a:pt x="71208" y="2783"/>
                    </a:lnTo>
                    <a:lnTo>
                      <a:pt x="71276" y="2647"/>
                    </a:lnTo>
                    <a:lnTo>
                      <a:pt x="71344" y="2444"/>
                    </a:lnTo>
                    <a:lnTo>
                      <a:pt x="71548" y="2376"/>
                    </a:lnTo>
                    <a:lnTo>
                      <a:pt x="71751" y="2308"/>
                    </a:lnTo>
                    <a:close/>
                    <a:moveTo>
                      <a:pt x="137528" y="5906"/>
                    </a:moveTo>
                    <a:lnTo>
                      <a:pt x="137596" y="5974"/>
                    </a:lnTo>
                    <a:lnTo>
                      <a:pt x="137596" y="89604"/>
                    </a:lnTo>
                    <a:lnTo>
                      <a:pt x="5906" y="89604"/>
                    </a:lnTo>
                    <a:lnTo>
                      <a:pt x="5906" y="5974"/>
                    </a:lnTo>
                    <a:lnTo>
                      <a:pt x="5906" y="5906"/>
                    </a:lnTo>
                    <a:close/>
                    <a:moveTo>
                      <a:pt x="3530" y="0"/>
                    </a:moveTo>
                    <a:lnTo>
                      <a:pt x="3191" y="68"/>
                    </a:lnTo>
                    <a:lnTo>
                      <a:pt x="2444" y="339"/>
                    </a:lnTo>
                    <a:lnTo>
                      <a:pt x="1766" y="679"/>
                    </a:lnTo>
                    <a:lnTo>
                      <a:pt x="1155" y="1154"/>
                    </a:lnTo>
                    <a:lnTo>
                      <a:pt x="679" y="1765"/>
                    </a:lnTo>
                    <a:lnTo>
                      <a:pt x="272" y="2444"/>
                    </a:lnTo>
                    <a:lnTo>
                      <a:pt x="69" y="3190"/>
                    </a:lnTo>
                    <a:lnTo>
                      <a:pt x="1" y="3598"/>
                    </a:lnTo>
                    <a:lnTo>
                      <a:pt x="1" y="4005"/>
                    </a:lnTo>
                    <a:lnTo>
                      <a:pt x="1" y="91572"/>
                    </a:lnTo>
                    <a:lnTo>
                      <a:pt x="1" y="91979"/>
                    </a:lnTo>
                    <a:lnTo>
                      <a:pt x="69" y="92319"/>
                    </a:lnTo>
                    <a:lnTo>
                      <a:pt x="272" y="93065"/>
                    </a:lnTo>
                    <a:lnTo>
                      <a:pt x="679" y="93744"/>
                    </a:lnTo>
                    <a:lnTo>
                      <a:pt x="1155" y="94355"/>
                    </a:lnTo>
                    <a:lnTo>
                      <a:pt x="1766" y="94830"/>
                    </a:lnTo>
                    <a:lnTo>
                      <a:pt x="2444" y="95238"/>
                    </a:lnTo>
                    <a:lnTo>
                      <a:pt x="3191" y="95441"/>
                    </a:lnTo>
                    <a:lnTo>
                      <a:pt x="3530" y="95509"/>
                    </a:lnTo>
                    <a:lnTo>
                      <a:pt x="139904" y="95509"/>
                    </a:lnTo>
                    <a:lnTo>
                      <a:pt x="140311" y="95441"/>
                    </a:lnTo>
                    <a:lnTo>
                      <a:pt x="141058" y="95238"/>
                    </a:lnTo>
                    <a:lnTo>
                      <a:pt x="141737" y="94830"/>
                    </a:lnTo>
                    <a:lnTo>
                      <a:pt x="142280" y="94355"/>
                    </a:lnTo>
                    <a:lnTo>
                      <a:pt x="142755" y="93744"/>
                    </a:lnTo>
                    <a:lnTo>
                      <a:pt x="143162" y="93065"/>
                    </a:lnTo>
                    <a:lnTo>
                      <a:pt x="143366" y="92319"/>
                    </a:lnTo>
                    <a:lnTo>
                      <a:pt x="143434" y="91979"/>
                    </a:lnTo>
                    <a:lnTo>
                      <a:pt x="143434" y="91572"/>
                    </a:lnTo>
                    <a:lnTo>
                      <a:pt x="143434" y="4005"/>
                    </a:lnTo>
                    <a:lnTo>
                      <a:pt x="143434" y="3598"/>
                    </a:lnTo>
                    <a:lnTo>
                      <a:pt x="143366" y="3190"/>
                    </a:lnTo>
                    <a:lnTo>
                      <a:pt x="143162" y="2444"/>
                    </a:lnTo>
                    <a:lnTo>
                      <a:pt x="142755" y="1765"/>
                    </a:lnTo>
                    <a:lnTo>
                      <a:pt x="142280" y="1154"/>
                    </a:lnTo>
                    <a:lnTo>
                      <a:pt x="141737" y="679"/>
                    </a:lnTo>
                    <a:lnTo>
                      <a:pt x="141058" y="339"/>
                    </a:lnTo>
                    <a:lnTo>
                      <a:pt x="140311" y="68"/>
                    </a:lnTo>
                    <a:lnTo>
                      <a:pt x="139904" y="0"/>
                    </a:lnTo>
                    <a:close/>
                    <a:moveTo>
                      <a:pt x="55324" y="95713"/>
                    </a:moveTo>
                    <a:lnTo>
                      <a:pt x="55052" y="98971"/>
                    </a:lnTo>
                    <a:lnTo>
                      <a:pt x="54713" y="102297"/>
                    </a:lnTo>
                    <a:lnTo>
                      <a:pt x="54374" y="105284"/>
                    </a:lnTo>
                    <a:lnTo>
                      <a:pt x="53966" y="107388"/>
                    </a:lnTo>
                    <a:lnTo>
                      <a:pt x="53763" y="108203"/>
                    </a:lnTo>
                    <a:lnTo>
                      <a:pt x="53627" y="108746"/>
                    </a:lnTo>
                    <a:lnTo>
                      <a:pt x="53423" y="109153"/>
                    </a:lnTo>
                    <a:lnTo>
                      <a:pt x="53220" y="109357"/>
                    </a:lnTo>
                    <a:lnTo>
                      <a:pt x="52677" y="109493"/>
                    </a:lnTo>
                    <a:lnTo>
                      <a:pt x="51794" y="109696"/>
                    </a:lnTo>
                    <a:lnTo>
                      <a:pt x="49690" y="110036"/>
                    </a:lnTo>
                    <a:lnTo>
                      <a:pt x="48061" y="110307"/>
                    </a:lnTo>
                    <a:lnTo>
                      <a:pt x="47450" y="110443"/>
                    </a:lnTo>
                    <a:lnTo>
                      <a:pt x="47110" y="110511"/>
                    </a:lnTo>
                    <a:lnTo>
                      <a:pt x="47042" y="110579"/>
                    </a:lnTo>
                    <a:lnTo>
                      <a:pt x="47042" y="110783"/>
                    </a:lnTo>
                    <a:lnTo>
                      <a:pt x="47110" y="110850"/>
                    </a:lnTo>
                    <a:lnTo>
                      <a:pt x="47585" y="110918"/>
                    </a:lnTo>
                    <a:lnTo>
                      <a:pt x="48400" y="110986"/>
                    </a:lnTo>
                    <a:lnTo>
                      <a:pt x="51387" y="111054"/>
                    </a:lnTo>
                    <a:lnTo>
                      <a:pt x="56071" y="111122"/>
                    </a:lnTo>
                    <a:lnTo>
                      <a:pt x="87092" y="111122"/>
                    </a:lnTo>
                    <a:lnTo>
                      <a:pt x="91708" y="111054"/>
                    </a:lnTo>
                    <a:lnTo>
                      <a:pt x="94695" y="110986"/>
                    </a:lnTo>
                    <a:lnTo>
                      <a:pt x="95578" y="110918"/>
                    </a:lnTo>
                    <a:lnTo>
                      <a:pt x="96053" y="110850"/>
                    </a:lnTo>
                    <a:lnTo>
                      <a:pt x="96121" y="110783"/>
                    </a:lnTo>
                    <a:lnTo>
                      <a:pt x="96121" y="110579"/>
                    </a:lnTo>
                    <a:lnTo>
                      <a:pt x="96053" y="110511"/>
                    </a:lnTo>
                    <a:lnTo>
                      <a:pt x="95713" y="110443"/>
                    </a:lnTo>
                    <a:lnTo>
                      <a:pt x="95102" y="110307"/>
                    </a:lnTo>
                    <a:lnTo>
                      <a:pt x="93473" y="110036"/>
                    </a:lnTo>
                    <a:lnTo>
                      <a:pt x="91369" y="109696"/>
                    </a:lnTo>
                    <a:lnTo>
                      <a:pt x="90487" y="109493"/>
                    </a:lnTo>
                    <a:lnTo>
                      <a:pt x="89943" y="109357"/>
                    </a:lnTo>
                    <a:lnTo>
                      <a:pt x="89740" y="109153"/>
                    </a:lnTo>
                    <a:lnTo>
                      <a:pt x="89536" y="108746"/>
                    </a:lnTo>
                    <a:lnTo>
                      <a:pt x="89333" y="108203"/>
                    </a:lnTo>
                    <a:lnTo>
                      <a:pt x="89197" y="107388"/>
                    </a:lnTo>
                    <a:lnTo>
                      <a:pt x="88789" y="105284"/>
                    </a:lnTo>
                    <a:lnTo>
                      <a:pt x="88382" y="102297"/>
                    </a:lnTo>
                    <a:lnTo>
                      <a:pt x="88043" y="98971"/>
                    </a:lnTo>
                    <a:lnTo>
                      <a:pt x="87839" y="95713"/>
                    </a:lnTo>
                    <a:close/>
                    <a:moveTo>
                      <a:pt x="47450" y="111054"/>
                    </a:moveTo>
                    <a:lnTo>
                      <a:pt x="47450" y="111122"/>
                    </a:lnTo>
                    <a:lnTo>
                      <a:pt x="47450" y="111393"/>
                    </a:lnTo>
                    <a:lnTo>
                      <a:pt x="47518" y="111461"/>
                    </a:lnTo>
                    <a:lnTo>
                      <a:pt x="48807" y="111529"/>
                    </a:lnTo>
                    <a:lnTo>
                      <a:pt x="52473" y="111597"/>
                    </a:lnTo>
                    <a:lnTo>
                      <a:pt x="62384" y="111665"/>
                    </a:lnTo>
                    <a:lnTo>
                      <a:pt x="80779" y="111665"/>
                    </a:lnTo>
                    <a:lnTo>
                      <a:pt x="90622" y="111597"/>
                    </a:lnTo>
                    <a:lnTo>
                      <a:pt x="94356" y="111529"/>
                    </a:lnTo>
                    <a:lnTo>
                      <a:pt x="95646" y="111461"/>
                    </a:lnTo>
                    <a:lnTo>
                      <a:pt x="95713" y="111393"/>
                    </a:lnTo>
                    <a:lnTo>
                      <a:pt x="95713" y="111122"/>
                    </a:lnTo>
                    <a:lnTo>
                      <a:pt x="95646" y="111054"/>
                    </a:lnTo>
                    <a:lnTo>
                      <a:pt x="94084" y="111122"/>
                    </a:lnTo>
                    <a:lnTo>
                      <a:pt x="91233" y="111190"/>
                    </a:lnTo>
                    <a:lnTo>
                      <a:pt x="80847" y="111258"/>
                    </a:lnTo>
                    <a:lnTo>
                      <a:pt x="62316" y="111258"/>
                    </a:lnTo>
                    <a:lnTo>
                      <a:pt x="51930" y="111190"/>
                    </a:lnTo>
                    <a:lnTo>
                      <a:pt x="49079" y="111122"/>
                    </a:lnTo>
                    <a:lnTo>
                      <a:pt x="47518" y="111054"/>
                    </a:ln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rgbClr val="DEE9F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SzPts val="1400"/>
                </a:pPr>
                <a:endParaRPr sz="1200">
                  <a:latin typeface="Arial" panose="020B0604020202020204" pitchFamily="34" charset="0"/>
                  <a:ea typeface="微軟正黑體" panose="020B0604030504040204" pitchFamily="34" charset="-120"/>
                  <a:cs typeface="Microsoft JhengHei" charset="0"/>
                  <a:sym typeface="Arial" panose="020B0604020202020204" pitchFamily="34" charset="0"/>
                </a:endParaRPr>
              </a:p>
            </p:txBody>
          </p:sp>
          <p:pic>
            <p:nvPicPr>
              <p:cNvPr id="92" name="Shape 468">
                <a:extLst>
                  <a:ext uri="{FF2B5EF4-FFF2-40B4-BE49-F238E27FC236}">
                    <a16:creationId xmlns:a16="http://schemas.microsoft.com/office/drawing/2014/main" id="{C33D1BED-CF67-7C43-BDA1-4BC80C9C3D8B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556537" y="2595160"/>
                <a:ext cx="1306995" cy="6477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89" name="Shape 469">
              <a:extLst>
                <a:ext uri="{FF2B5EF4-FFF2-40B4-BE49-F238E27FC236}">
                  <a16:creationId xmlns:a16="http://schemas.microsoft.com/office/drawing/2014/main" id="{3E432383-A4BE-8444-9A92-4BAFCA586F45}"/>
                </a:ext>
              </a:extLst>
            </p:cNvPr>
            <p:cNvPicPr preferRelativeResize="0"/>
            <p:nvPr/>
          </p:nvPicPr>
          <p:blipFill rotWithShape="1">
            <a:blip r:embed="rId7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685838" y="2919445"/>
              <a:ext cx="407050" cy="42061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0" name="Shape 470">
              <a:extLst>
                <a:ext uri="{FF2B5EF4-FFF2-40B4-BE49-F238E27FC236}">
                  <a16:creationId xmlns:a16="http://schemas.microsoft.com/office/drawing/2014/main" id="{C13D36D6-7E10-9546-83D0-9EFD1C6D04A2}"/>
                </a:ext>
              </a:extLst>
            </p:cNvPr>
            <p:cNvPicPr preferRelativeResize="0"/>
            <p:nvPr/>
          </p:nvPicPr>
          <p:blipFill rotWithShape="1">
            <a:blip r:embed="rId8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121058" y="2938388"/>
              <a:ext cx="397417" cy="39741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93" name="Shape 476">
            <a:extLst>
              <a:ext uri="{FF2B5EF4-FFF2-40B4-BE49-F238E27FC236}">
                <a16:creationId xmlns:a16="http://schemas.microsoft.com/office/drawing/2014/main" id="{BB90C4FD-DE06-624C-A768-95F851162540}"/>
              </a:ext>
            </a:extLst>
          </p:cNvPr>
          <p:cNvSpPr txBox="1"/>
          <p:nvPr/>
        </p:nvSpPr>
        <p:spPr>
          <a:xfrm>
            <a:off x="7756783" y="3330488"/>
            <a:ext cx="1045162" cy="308219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 algn="ctr"/>
            <a:r>
              <a:rPr lang="zh-TW" alt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Microsoft JhengHei" charset="0"/>
                <a:sym typeface="Arial" panose="020B0604020202020204" pitchFamily="34" charset="0"/>
              </a:rPr>
              <a:t>瀏覽器套件
</a:t>
            </a:r>
          </a:p>
        </p:txBody>
      </p:sp>
      <p:grpSp>
        <p:nvGrpSpPr>
          <p:cNvPr id="95" name="Shape 457">
            <a:extLst>
              <a:ext uri="{FF2B5EF4-FFF2-40B4-BE49-F238E27FC236}">
                <a16:creationId xmlns:a16="http://schemas.microsoft.com/office/drawing/2014/main" id="{AE481F4F-4A3A-A045-84B0-41C0506E368A}"/>
              </a:ext>
            </a:extLst>
          </p:cNvPr>
          <p:cNvGrpSpPr/>
          <p:nvPr/>
        </p:nvGrpSpPr>
        <p:grpSpPr>
          <a:xfrm>
            <a:off x="7681995" y="2613175"/>
            <a:ext cx="899747" cy="684389"/>
            <a:chOff x="2193920" y="4048547"/>
            <a:chExt cx="1410427" cy="10125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96" name="Shape 460" descr="IMG_0266.PNG">
              <a:extLst>
                <a:ext uri="{FF2B5EF4-FFF2-40B4-BE49-F238E27FC236}">
                  <a16:creationId xmlns:a16="http://schemas.microsoft.com/office/drawing/2014/main" id="{ED970269-31DB-DB4A-9BFD-4C432C830B8F}"/>
                </a:ext>
              </a:extLst>
            </p:cNvPr>
            <p:cNvPicPr preferRelativeResize="0"/>
            <p:nvPr/>
          </p:nvPicPr>
          <p:blipFill rotWithShape="1">
            <a:blip r:embed="rId9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315832" y="4367388"/>
              <a:ext cx="433202" cy="57951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7" name="Shape 461">
              <a:extLst>
                <a:ext uri="{FF2B5EF4-FFF2-40B4-BE49-F238E27FC236}">
                  <a16:creationId xmlns:a16="http://schemas.microsoft.com/office/drawing/2014/main" id="{E59DAC25-D4E3-EF48-B186-30CB3D96FD15}"/>
                </a:ext>
              </a:extLst>
            </p:cNvPr>
            <p:cNvPicPr preferRelativeResize="0"/>
            <p:nvPr/>
          </p:nvPicPr>
          <p:blipFill rotWithShape="1">
            <a:blip r:embed="rId10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193920" y="4140262"/>
              <a:ext cx="576078" cy="9143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0" name="Shape 458" descr="IMG_0266.PNG">
              <a:extLst>
                <a:ext uri="{FF2B5EF4-FFF2-40B4-BE49-F238E27FC236}">
                  <a16:creationId xmlns:a16="http://schemas.microsoft.com/office/drawing/2014/main" id="{44801C09-6328-0F4F-92A9-F7BE1B2C559A}"/>
                </a:ext>
              </a:extLst>
            </p:cNvPr>
            <p:cNvPicPr preferRelativeResize="0"/>
            <p:nvPr/>
          </p:nvPicPr>
          <p:blipFill rotWithShape="1">
            <a:blip r:embed="rId11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829750" y="4108250"/>
              <a:ext cx="676976" cy="9143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3" name="Shape 459">
              <a:extLst>
                <a:ext uri="{FF2B5EF4-FFF2-40B4-BE49-F238E27FC236}">
                  <a16:creationId xmlns:a16="http://schemas.microsoft.com/office/drawing/2014/main" id="{27D66B78-2CB8-924E-A741-E77CD8D08B0F}"/>
                </a:ext>
              </a:extLst>
            </p:cNvPr>
            <p:cNvPicPr preferRelativeResize="0"/>
            <p:nvPr/>
          </p:nvPicPr>
          <p:blipFill rotWithShape="1">
            <a:blip r:embed="rId12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777247" y="4048547"/>
              <a:ext cx="827100" cy="10125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06" name="Shape 477">
            <a:extLst>
              <a:ext uri="{FF2B5EF4-FFF2-40B4-BE49-F238E27FC236}">
                <a16:creationId xmlns:a16="http://schemas.microsoft.com/office/drawing/2014/main" id="{D16E271A-6167-C948-AED6-4FDD2A4F40A4}"/>
              </a:ext>
            </a:extLst>
          </p:cNvPr>
          <p:cNvSpPr txBox="1"/>
          <p:nvPr/>
        </p:nvSpPr>
        <p:spPr>
          <a:xfrm>
            <a:off x="7729736" y="2336144"/>
            <a:ext cx="884803" cy="194182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 algn="ctr"/>
            <a:r>
              <a:rPr lang="zh-TW" alt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Microsoft JhengHei" charset="0"/>
                <a:sym typeface="Arial" panose="020B0604020202020204" pitchFamily="34" charset="0"/>
              </a:rPr>
              <a:t>行動裝置
</a:t>
            </a:r>
          </a:p>
        </p:txBody>
      </p:sp>
    </p:spTree>
    <p:extLst>
      <p:ext uri="{BB962C8B-B14F-4D97-AF65-F5344CB8AC3E}">
        <p14:creationId xmlns:p14="http://schemas.microsoft.com/office/powerpoint/2010/main" val="39849619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圖片 21" hidden="1">
            <a:extLst>
              <a:ext uri="{FF2B5EF4-FFF2-40B4-BE49-F238E27FC236}">
                <a16:creationId xmlns:a16="http://schemas.microsoft.com/office/drawing/2014/main" id="{3EB2510F-C6AF-4B11-95F4-E34181A8163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1"/>
            <a:ext cx="9143999" cy="1192305"/>
          </a:xfrm>
          <a:prstGeom prst="rect">
            <a:avLst/>
          </a:prstGeom>
        </p:spPr>
      </p:pic>
      <p:sp>
        <p:nvSpPr>
          <p:cNvPr id="28" name="矩形 27">
            <a:extLst>
              <a:ext uri="{FF2B5EF4-FFF2-40B4-BE49-F238E27FC236}">
                <a16:creationId xmlns:a16="http://schemas.microsoft.com/office/drawing/2014/main" id="{EFB4001E-73DC-41D2-AFDF-340F06FCD3D6}"/>
              </a:ext>
            </a:extLst>
          </p:cNvPr>
          <p:cNvSpPr/>
          <p:nvPr/>
        </p:nvSpPr>
        <p:spPr>
          <a:xfrm>
            <a:off x="1200680" y="1057837"/>
            <a:ext cx="862370" cy="37251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altLang="zh-TW" b="1" err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Qfile</a:t>
            </a:r>
            <a:endParaRPr lang="en-GB" altLang="zh-TW" b="1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grpSp>
        <p:nvGrpSpPr>
          <p:cNvPr id="10" name="群組 9">
            <a:extLst>
              <a:ext uri="{FF2B5EF4-FFF2-40B4-BE49-F238E27FC236}">
                <a16:creationId xmlns:a16="http://schemas.microsoft.com/office/drawing/2014/main" id="{F5DC24D3-00DC-461E-B38C-809F76F7466E}"/>
              </a:ext>
            </a:extLst>
          </p:cNvPr>
          <p:cNvGrpSpPr/>
          <p:nvPr/>
        </p:nvGrpSpPr>
        <p:grpSpPr>
          <a:xfrm>
            <a:off x="198375" y="1362326"/>
            <a:ext cx="2866988" cy="3372927"/>
            <a:chOff x="3404225" y="1239925"/>
            <a:chExt cx="2264102" cy="266364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23" name="Shape 486">
              <a:extLst>
                <a:ext uri="{FF2B5EF4-FFF2-40B4-BE49-F238E27FC236}">
                  <a16:creationId xmlns:a16="http://schemas.microsoft.com/office/drawing/2014/main" id="{93D37101-B0CC-4A09-B5BD-F70CED82A6DF}"/>
                </a:ext>
              </a:extLst>
            </p:cNvPr>
            <p:cNvPicPr preferRelativeResize="0"/>
            <p:nvPr/>
          </p:nvPicPr>
          <p:blipFill>
            <a:blip r:embed="rId4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04225" y="1239925"/>
              <a:ext cx="2264102" cy="266364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4" name="Shape 488">
              <a:extLst>
                <a:ext uri="{FF2B5EF4-FFF2-40B4-BE49-F238E27FC236}">
                  <a16:creationId xmlns:a16="http://schemas.microsoft.com/office/drawing/2014/main" id="{C47FC85E-E317-43E4-AD0F-34F7413FB515}"/>
                </a:ext>
              </a:extLst>
            </p:cNvPr>
            <p:cNvPicPr preferRelativeResize="0"/>
            <p:nvPr/>
          </p:nvPicPr>
          <p:blipFill>
            <a:blip r:embed="rId5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01523" y="1620750"/>
              <a:ext cx="1069500" cy="190228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9" name="矩形 28">
            <a:extLst>
              <a:ext uri="{FF2B5EF4-FFF2-40B4-BE49-F238E27FC236}">
                <a16:creationId xmlns:a16="http://schemas.microsoft.com/office/drawing/2014/main" id="{6701917E-3891-49F1-AC05-552BB2FBB2A8}"/>
              </a:ext>
            </a:extLst>
          </p:cNvPr>
          <p:cNvSpPr/>
          <p:nvPr/>
        </p:nvSpPr>
        <p:spPr>
          <a:xfrm>
            <a:off x="5011216" y="1108600"/>
            <a:ext cx="1462851" cy="4935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altLang="zh-TW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File Station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1267AD84-AFB1-4F56-A875-54E2552E8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84728"/>
            <a:ext cx="8043469" cy="493563"/>
          </a:xfrm>
        </p:spPr>
        <p:txBody>
          <a:bodyPr>
            <a:noAutofit/>
          </a:bodyPr>
          <a:lstStyle/>
          <a:p>
            <a:pPr>
              <a:lnSpc>
                <a:spcPts val="3800"/>
              </a:lnSpc>
            </a:pP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隨時連接遠端與雲端空間，檔案存取更便利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37A61AD8-1A7C-4075-80DB-46AE4678585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78341" y="1465680"/>
            <a:ext cx="3745230" cy="3232225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  <p:pic>
        <p:nvPicPr>
          <p:cNvPr id="11" name="Shape 489">
            <a:extLst>
              <a:ext uri="{FF2B5EF4-FFF2-40B4-BE49-F238E27FC236}">
                <a16:creationId xmlns:a16="http://schemas.microsoft.com/office/drawing/2014/main" id="{F624F3A2-4201-4621-BA1B-78B11825FAF5}"/>
              </a:ext>
            </a:extLst>
          </p:cNvPr>
          <p:cNvPicPr preferRelativeResize="0"/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0429" y="2691044"/>
            <a:ext cx="2049517" cy="1629999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  <p:sp>
        <p:nvSpPr>
          <p:cNvPr id="12" name="文字方塊 32">
            <a:extLst>
              <a:ext uri="{FF2B5EF4-FFF2-40B4-BE49-F238E27FC236}">
                <a16:creationId xmlns:a16="http://schemas.microsoft.com/office/drawing/2014/main" id="{EE6E4158-CECC-4694-98DB-0DACB055D8EB}"/>
              </a:ext>
            </a:extLst>
          </p:cNvPr>
          <p:cNvSpPr txBox="1"/>
          <p:nvPr/>
        </p:nvSpPr>
        <p:spPr>
          <a:xfrm>
            <a:off x="3090196" y="2921111"/>
            <a:ext cx="9247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150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本地</a:t>
            </a:r>
            <a:r>
              <a:rPr lang="en-US" altLang="zh-TW" sz="150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NAS</a:t>
            </a:r>
            <a:endParaRPr lang="zh-TW" altLang="en-US" sz="150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3" name="文字方塊 33">
            <a:extLst>
              <a:ext uri="{FF2B5EF4-FFF2-40B4-BE49-F238E27FC236}">
                <a16:creationId xmlns:a16="http://schemas.microsoft.com/office/drawing/2014/main" id="{3A41BB56-B739-4152-8BF9-46650DACAA75}"/>
              </a:ext>
            </a:extLst>
          </p:cNvPr>
          <p:cNvSpPr txBox="1"/>
          <p:nvPr/>
        </p:nvSpPr>
        <p:spPr>
          <a:xfrm>
            <a:off x="3091024" y="3607612"/>
            <a:ext cx="9247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150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遠端</a:t>
            </a:r>
            <a:r>
              <a:rPr lang="en-US" altLang="zh-TW" sz="150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NAS</a:t>
            </a:r>
            <a:endParaRPr lang="zh-TW" altLang="en-US" sz="150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4" name="文字方塊 35">
            <a:extLst>
              <a:ext uri="{FF2B5EF4-FFF2-40B4-BE49-F238E27FC236}">
                <a16:creationId xmlns:a16="http://schemas.microsoft.com/office/drawing/2014/main" id="{85F8CC74-5F36-4F52-8547-F6158ABE8E21}"/>
              </a:ext>
            </a:extLst>
          </p:cNvPr>
          <p:cNvSpPr txBox="1"/>
          <p:nvPr/>
        </p:nvSpPr>
        <p:spPr>
          <a:xfrm>
            <a:off x="3078602" y="4171002"/>
            <a:ext cx="9247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TW" altLang="en-US" sz="150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雲端</a:t>
            </a:r>
            <a:endParaRPr lang="en-US" altLang="zh-TW" sz="150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algn="ctr"/>
            <a:r>
              <a:rPr lang="zh-TW" altLang="en-US" sz="150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空間</a:t>
            </a:r>
          </a:p>
        </p:txBody>
      </p:sp>
      <p:sp>
        <p:nvSpPr>
          <p:cNvPr id="6" name="矩形 5" hidden="1">
            <a:extLst>
              <a:ext uri="{FF2B5EF4-FFF2-40B4-BE49-F238E27FC236}">
                <a16:creationId xmlns:a16="http://schemas.microsoft.com/office/drawing/2014/main" id="{081AE828-1406-43AE-9C51-426991CBB2AD}"/>
              </a:ext>
            </a:extLst>
          </p:cNvPr>
          <p:cNvSpPr/>
          <p:nvPr/>
        </p:nvSpPr>
        <p:spPr>
          <a:xfrm>
            <a:off x="5323369" y="1178133"/>
            <a:ext cx="2401604" cy="3111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網頁瀏覽</a:t>
            </a:r>
          </a:p>
        </p:txBody>
      </p:sp>
      <p:sp>
        <p:nvSpPr>
          <p:cNvPr id="30" name="矩形 29" hidden="1">
            <a:extLst>
              <a:ext uri="{FF2B5EF4-FFF2-40B4-BE49-F238E27FC236}">
                <a16:creationId xmlns:a16="http://schemas.microsoft.com/office/drawing/2014/main" id="{7D546892-55E0-4C44-B362-AD5A8C36F83A}"/>
              </a:ext>
            </a:extLst>
          </p:cNvPr>
          <p:cNvSpPr/>
          <p:nvPr/>
        </p:nvSpPr>
        <p:spPr>
          <a:xfrm>
            <a:off x="1395341" y="1178133"/>
            <a:ext cx="2401604" cy="3111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手機瀏覽</a:t>
            </a:r>
          </a:p>
        </p:txBody>
      </p:sp>
      <p:sp>
        <p:nvSpPr>
          <p:cNvPr id="3" name="箭號: 向右 2">
            <a:extLst>
              <a:ext uri="{FF2B5EF4-FFF2-40B4-BE49-F238E27FC236}">
                <a16:creationId xmlns:a16="http://schemas.microsoft.com/office/drawing/2014/main" id="{99380733-5DCC-41AB-BEEC-B412C044063E}"/>
              </a:ext>
            </a:extLst>
          </p:cNvPr>
          <p:cNvSpPr/>
          <p:nvPr/>
        </p:nvSpPr>
        <p:spPr>
          <a:xfrm flipH="1">
            <a:off x="2299673" y="2938095"/>
            <a:ext cx="859398" cy="287396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42000">
                <a:srgbClr val="FF3C04">
                  <a:alpha val="50000"/>
                </a:srgbClr>
              </a:gs>
              <a:gs pos="1000">
                <a:srgbClr val="FF3C04">
                  <a:alpha val="0"/>
                </a:srgbClr>
              </a:gs>
              <a:gs pos="90000">
                <a:srgbClr val="FF3C0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6" name="箭號: 向右 25">
            <a:extLst>
              <a:ext uri="{FF2B5EF4-FFF2-40B4-BE49-F238E27FC236}">
                <a16:creationId xmlns:a16="http://schemas.microsoft.com/office/drawing/2014/main" id="{3BF5DF18-19C6-42DD-8116-56192C3D2927}"/>
              </a:ext>
            </a:extLst>
          </p:cNvPr>
          <p:cNvSpPr/>
          <p:nvPr/>
        </p:nvSpPr>
        <p:spPr>
          <a:xfrm flipH="1">
            <a:off x="2299673" y="3737902"/>
            <a:ext cx="859398" cy="287396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42000">
                <a:srgbClr val="FF3C04">
                  <a:alpha val="50000"/>
                </a:srgbClr>
              </a:gs>
              <a:gs pos="1000">
                <a:srgbClr val="FF3C04">
                  <a:alpha val="0"/>
                </a:srgbClr>
              </a:gs>
              <a:gs pos="90000">
                <a:srgbClr val="FF3C0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27" name="箭號: 向右 26">
            <a:extLst>
              <a:ext uri="{FF2B5EF4-FFF2-40B4-BE49-F238E27FC236}">
                <a16:creationId xmlns:a16="http://schemas.microsoft.com/office/drawing/2014/main" id="{82C4D85E-233B-424A-B90D-CABE76966395}"/>
              </a:ext>
            </a:extLst>
          </p:cNvPr>
          <p:cNvSpPr/>
          <p:nvPr/>
        </p:nvSpPr>
        <p:spPr>
          <a:xfrm flipH="1">
            <a:off x="2299673" y="4062955"/>
            <a:ext cx="859398" cy="287396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42000">
                <a:srgbClr val="FF3C04">
                  <a:alpha val="50000"/>
                </a:srgbClr>
              </a:gs>
              <a:gs pos="1000">
                <a:srgbClr val="FF3C04">
                  <a:alpha val="0"/>
                </a:srgbClr>
              </a:gs>
              <a:gs pos="90000">
                <a:srgbClr val="FF3C0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1" name="箭號: 向右 30">
            <a:extLst>
              <a:ext uri="{FF2B5EF4-FFF2-40B4-BE49-F238E27FC236}">
                <a16:creationId xmlns:a16="http://schemas.microsoft.com/office/drawing/2014/main" id="{A1AB5D39-58F9-44C8-846F-842C8A2F025A}"/>
              </a:ext>
            </a:extLst>
          </p:cNvPr>
          <p:cNvSpPr/>
          <p:nvPr/>
        </p:nvSpPr>
        <p:spPr>
          <a:xfrm>
            <a:off x="4019431" y="2938095"/>
            <a:ext cx="859398" cy="287396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42000">
                <a:srgbClr val="FF3C04">
                  <a:alpha val="50000"/>
                </a:srgbClr>
              </a:gs>
              <a:gs pos="1000">
                <a:srgbClr val="FF3C04">
                  <a:alpha val="0"/>
                </a:srgbClr>
              </a:gs>
              <a:gs pos="90000">
                <a:srgbClr val="FF3C0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2" name="箭號: 向右 31">
            <a:extLst>
              <a:ext uri="{FF2B5EF4-FFF2-40B4-BE49-F238E27FC236}">
                <a16:creationId xmlns:a16="http://schemas.microsoft.com/office/drawing/2014/main" id="{669C5E86-D5BE-4D23-B84B-DF299D38D31A}"/>
              </a:ext>
            </a:extLst>
          </p:cNvPr>
          <p:cNvSpPr/>
          <p:nvPr/>
        </p:nvSpPr>
        <p:spPr>
          <a:xfrm>
            <a:off x="4019431" y="3797711"/>
            <a:ext cx="859398" cy="287396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42000">
                <a:srgbClr val="FF3C04">
                  <a:alpha val="50000"/>
                </a:srgbClr>
              </a:gs>
              <a:gs pos="1000">
                <a:srgbClr val="FF3C04">
                  <a:alpha val="0"/>
                </a:srgbClr>
              </a:gs>
              <a:gs pos="90000">
                <a:srgbClr val="FF3C0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3" name="箭號: 向右 32">
            <a:extLst>
              <a:ext uri="{FF2B5EF4-FFF2-40B4-BE49-F238E27FC236}">
                <a16:creationId xmlns:a16="http://schemas.microsoft.com/office/drawing/2014/main" id="{FA34D855-C6E8-4603-941B-CDC45C821471}"/>
              </a:ext>
            </a:extLst>
          </p:cNvPr>
          <p:cNvSpPr/>
          <p:nvPr/>
        </p:nvSpPr>
        <p:spPr>
          <a:xfrm>
            <a:off x="4019431" y="4234442"/>
            <a:ext cx="859398" cy="287396"/>
          </a:xfrm>
          <a:prstGeom prst="rightArrow">
            <a:avLst>
              <a:gd name="adj1" fmla="val 50000"/>
              <a:gd name="adj2" fmla="val 87117"/>
            </a:avLst>
          </a:prstGeom>
          <a:gradFill flip="none" rotWithShape="1">
            <a:gsLst>
              <a:gs pos="42000">
                <a:srgbClr val="FF3C04">
                  <a:alpha val="50000"/>
                </a:srgbClr>
              </a:gs>
              <a:gs pos="1000">
                <a:srgbClr val="FF3C04">
                  <a:alpha val="0"/>
                </a:srgbClr>
              </a:gs>
              <a:gs pos="90000">
                <a:srgbClr val="FF3C0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4" name="圖形 3">
            <a:extLst>
              <a:ext uri="{FF2B5EF4-FFF2-40B4-BE49-F238E27FC236}">
                <a16:creationId xmlns:a16="http://schemas.microsoft.com/office/drawing/2014/main" id="{3B051982-FBC7-42F5-B4A7-A33E6132294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53582" y="985121"/>
            <a:ext cx="608138" cy="608138"/>
          </a:xfrm>
          <a:prstGeom prst="rect">
            <a:avLst/>
          </a:prstGeom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  <p:pic>
        <p:nvPicPr>
          <p:cNvPr id="34" name="圖形 33">
            <a:extLst>
              <a:ext uri="{FF2B5EF4-FFF2-40B4-BE49-F238E27FC236}">
                <a16:creationId xmlns:a16="http://schemas.microsoft.com/office/drawing/2014/main" id="{80CA1A0B-9F7E-4030-973F-76F8C154382B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03078" y="985121"/>
            <a:ext cx="608138" cy="608138"/>
          </a:xfrm>
          <a:prstGeom prst="rect">
            <a:avLst/>
          </a:prstGeom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298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矩形 18">
            <a:extLst>
              <a:ext uri="{FF2B5EF4-FFF2-40B4-BE49-F238E27FC236}">
                <a16:creationId xmlns:a16="http://schemas.microsoft.com/office/drawing/2014/main" id="{7F0AE355-F85F-44B7-BA5D-D81DCB393E3B}"/>
              </a:ext>
            </a:extLst>
          </p:cNvPr>
          <p:cNvSpPr/>
          <p:nvPr/>
        </p:nvSpPr>
        <p:spPr>
          <a:xfrm>
            <a:off x="446071" y="1552753"/>
            <a:ext cx="2946996" cy="84633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800"/>
              </a:lnSpc>
              <a:defRPr/>
            </a:pPr>
            <a:endParaRPr lang="en-US" altLang="zh-TW" b="1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9D0AE55-F182-4F13-B2EB-96D1BEC3D9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14943" y="2595632"/>
            <a:ext cx="6714113" cy="2379780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9" name="Shape 249"/>
          <p:cNvSpPr txBox="1">
            <a:spLocks noGrp="1"/>
          </p:cNvSpPr>
          <p:nvPr>
            <p:ph type="title"/>
          </p:nvPr>
        </p:nvSpPr>
        <p:spPr>
          <a:xfrm>
            <a:off x="342076" y="291614"/>
            <a:ext cx="8173274" cy="493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91425" rIns="91425" bIns="91425" rtlCol="0" anchor="ctr" anchorCtr="0">
            <a:noAutofit/>
          </a:bodyPr>
          <a:lstStyle/>
          <a:p>
            <a:pPr algn="ctr">
              <a:lnSpc>
                <a:spcPct val="100000"/>
              </a:lnSpc>
            </a:pP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隨時利用 </a:t>
            </a:r>
            <a:r>
              <a:rPr lang="ja-JP" altLang="en-US">
                <a:solidFill>
                  <a:schemeClr val="bg1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myQNAPcloud </a:t>
            </a:r>
            <a:r>
              <a:rPr lang="ja-JP" altLang="en-US">
                <a:sym typeface="Arial" panose="020B0604020202020204" pitchFamily="34" charset="0"/>
              </a:rPr>
              <a:t>存取與分享資料</a:t>
            </a:r>
            <a:endParaRPr lang="ja-JP" altLang="en-US">
              <a:solidFill>
                <a:schemeClr val="bg1"/>
              </a:solidFill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7" name="Shape 162">
            <a:extLst>
              <a:ext uri="{FF2B5EF4-FFF2-40B4-BE49-F238E27FC236}">
                <a16:creationId xmlns:a16="http://schemas.microsoft.com/office/drawing/2014/main" id="{EFC4F9C5-50F7-4592-9D67-4ADDCB3376C1}"/>
              </a:ext>
            </a:extLst>
          </p:cNvPr>
          <p:cNvPicPr preferRelativeResize="0"/>
          <p:nvPr/>
        </p:nvPicPr>
        <p:blipFill>
          <a:blip r:embed="rId4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8508" y="1048376"/>
            <a:ext cx="2528537" cy="1420508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16" name="群組 15">
            <a:extLst>
              <a:ext uri="{FF2B5EF4-FFF2-40B4-BE49-F238E27FC236}">
                <a16:creationId xmlns:a16="http://schemas.microsoft.com/office/drawing/2014/main" id="{CC968DA7-6DBD-4A1F-A65F-A10891D66753}"/>
              </a:ext>
            </a:extLst>
          </p:cNvPr>
          <p:cNvGrpSpPr/>
          <p:nvPr/>
        </p:nvGrpSpPr>
        <p:grpSpPr>
          <a:xfrm>
            <a:off x="5687627" y="1045760"/>
            <a:ext cx="2755778" cy="1549872"/>
            <a:chOff x="6121448" y="1333919"/>
            <a:chExt cx="2755778" cy="1549872"/>
          </a:xfrm>
        </p:grpSpPr>
        <p:pic>
          <p:nvPicPr>
            <p:cNvPr id="1028" name="Picture 4">
              <a:extLst>
                <a:ext uri="{FF2B5EF4-FFF2-40B4-BE49-F238E27FC236}">
                  <a16:creationId xmlns:a16="http://schemas.microsoft.com/office/drawing/2014/main" id="{458DC9FA-2F6A-4627-97EF-2D00DD74FF8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1448" y="1333919"/>
              <a:ext cx="2755778" cy="1549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" name="直線接點 3">
              <a:extLst>
                <a:ext uri="{FF2B5EF4-FFF2-40B4-BE49-F238E27FC236}">
                  <a16:creationId xmlns:a16="http://schemas.microsoft.com/office/drawing/2014/main" id="{4EC2CCCB-AC15-4510-9B2A-4FF3FBBC746E}"/>
                </a:ext>
              </a:extLst>
            </p:cNvPr>
            <p:cNvCxnSpPr/>
            <p:nvPr/>
          </p:nvCxnSpPr>
          <p:spPr>
            <a:xfrm flipV="1">
              <a:off x="8224838" y="1665288"/>
              <a:ext cx="53975" cy="6191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線接點 5">
              <a:extLst>
                <a:ext uri="{FF2B5EF4-FFF2-40B4-BE49-F238E27FC236}">
                  <a16:creationId xmlns:a16="http://schemas.microsoft.com/office/drawing/2014/main" id="{2DF235C1-8D0E-46BC-BF40-A2BBA5564C42}"/>
                </a:ext>
              </a:extLst>
            </p:cNvPr>
            <p:cNvCxnSpPr/>
            <p:nvPr/>
          </p:nvCxnSpPr>
          <p:spPr>
            <a:xfrm>
              <a:off x="8270875" y="1995488"/>
              <a:ext cx="188913" cy="254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線接點 9">
              <a:extLst>
                <a:ext uri="{FF2B5EF4-FFF2-40B4-BE49-F238E27FC236}">
                  <a16:creationId xmlns:a16="http://schemas.microsoft.com/office/drawing/2014/main" id="{64A7810C-BD66-46AD-AB4C-96703394AC7B}"/>
                </a:ext>
              </a:extLst>
            </p:cNvPr>
            <p:cNvCxnSpPr/>
            <p:nvPr/>
          </p:nvCxnSpPr>
          <p:spPr>
            <a:xfrm>
              <a:off x="8126413" y="2235200"/>
              <a:ext cx="222250" cy="1905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Shape 139">
            <a:extLst>
              <a:ext uri="{FF2B5EF4-FFF2-40B4-BE49-F238E27FC236}">
                <a16:creationId xmlns:a16="http://schemas.microsoft.com/office/drawing/2014/main" id="{4054E511-C874-47B1-9DC9-F857CBAFCEBB}"/>
              </a:ext>
            </a:extLst>
          </p:cNvPr>
          <p:cNvSpPr/>
          <p:nvPr/>
        </p:nvSpPr>
        <p:spPr>
          <a:xfrm>
            <a:off x="1270340" y="1701683"/>
            <a:ext cx="1848590" cy="544147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chemeClr val="lt1"/>
              </a:buClr>
              <a:buSzPts val="2400"/>
            </a:pPr>
            <a:r>
              <a:rPr lang="zh-TW" altLang="en-US" sz="135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除</a:t>
            </a:r>
            <a:r>
              <a:rPr lang="zh-TW" altLang="en-US" sz="135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 </a:t>
            </a:r>
            <a:r>
              <a:rPr lang="en-US" altLang="zh-TW" sz="135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Email </a:t>
            </a:r>
            <a:r>
              <a:rPr lang="zh-TW" altLang="en-US" sz="135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外也支援</a:t>
            </a:r>
          </a:p>
          <a:p>
            <a:pPr>
              <a:buClr>
                <a:schemeClr val="lt1"/>
              </a:buClr>
              <a:buSzPts val="2400"/>
            </a:pPr>
            <a:r>
              <a:rPr lang="zh-TW" altLang="en-US" sz="135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手機門號註冊與登入</a:t>
            </a:r>
          </a:p>
        </p:txBody>
      </p:sp>
      <p:grpSp>
        <p:nvGrpSpPr>
          <p:cNvPr id="2" name="群組 1" hidden="1">
            <a:extLst>
              <a:ext uri="{FF2B5EF4-FFF2-40B4-BE49-F238E27FC236}">
                <a16:creationId xmlns:a16="http://schemas.microsoft.com/office/drawing/2014/main" id="{4BCD598C-4B55-4619-B79C-3FDFE92D229B}"/>
              </a:ext>
            </a:extLst>
          </p:cNvPr>
          <p:cNvGrpSpPr/>
          <p:nvPr/>
        </p:nvGrpSpPr>
        <p:grpSpPr>
          <a:xfrm>
            <a:off x="2324891" y="-1072851"/>
            <a:ext cx="766667" cy="766667"/>
            <a:chOff x="3099854" y="-1430468"/>
            <a:chExt cx="1022223" cy="1022223"/>
          </a:xfrm>
        </p:grpSpPr>
        <p:sp>
          <p:nvSpPr>
            <p:cNvPr id="3" name="橢圓 2">
              <a:extLst>
                <a:ext uri="{FF2B5EF4-FFF2-40B4-BE49-F238E27FC236}">
                  <a16:creationId xmlns:a16="http://schemas.microsoft.com/office/drawing/2014/main" id="{E23E312C-CA9C-4B1C-BC30-B8574CA39A1C}"/>
                </a:ext>
              </a:extLst>
            </p:cNvPr>
            <p:cNvSpPr/>
            <p:nvPr/>
          </p:nvSpPr>
          <p:spPr>
            <a:xfrm>
              <a:off x="3099854" y="-1430468"/>
              <a:ext cx="1022223" cy="1022223"/>
            </a:xfrm>
            <a:prstGeom prst="ellipse">
              <a:avLst/>
            </a:prstGeom>
            <a:solidFill>
              <a:srgbClr val="17F1B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pic>
          <p:nvPicPr>
            <p:cNvPr id="17" name="圖形 16">
              <a:extLst>
                <a:ext uri="{FF2B5EF4-FFF2-40B4-BE49-F238E27FC236}">
                  <a16:creationId xmlns:a16="http://schemas.microsoft.com/office/drawing/2014/main" id="{8A18E643-5033-4D09-AB83-C605346C176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388096" y="-1282655"/>
              <a:ext cx="452889" cy="714463"/>
            </a:xfrm>
            <a:prstGeom prst="rect">
              <a:avLst/>
            </a:prstGeom>
          </p:spPr>
        </p:pic>
      </p:grpSp>
      <p:sp>
        <p:nvSpPr>
          <p:cNvPr id="5" name="矩形 4">
            <a:extLst>
              <a:ext uri="{FF2B5EF4-FFF2-40B4-BE49-F238E27FC236}">
                <a16:creationId xmlns:a16="http://schemas.microsoft.com/office/drawing/2014/main" id="{D65DCEF1-7030-479E-BAA4-84380F505B78}"/>
              </a:ext>
            </a:extLst>
          </p:cNvPr>
          <p:cNvSpPr/>
          <p:nvPr/>
        </p:nvSpPr>
        <p:spPr>
          <a:xfrm>
            <a:off x="1270341" y="1370314"/>
            <a:ext cx="1905674" cy="331369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210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遠端連線</a:t>
            </a:r>
          </a:p>
        </p:txBody>
      </p:sp>
    </p:spTree>
    <p:extLst>
      <p:ext uri="{BB962C8B-B14F-4D97-AF65-F5344CB8AC3E}">
        <p14:creationId xmlns:p14="http://schemas.microsoft.com/office/powerpoint/2010/main" val="32613788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圓角矩形 45">
            <a:extLst>
              <a:ext uri="{FF2B5EF4-FFF2-40B4-BE49-F238E27FC236}">
                <a16:creationId xmlns:a16="http://schemas.microsoft.com/office/drawing/2014/main" id="{1BA9A9F5-4F7F-455B-98DA-B5AA3D7F5705}"/>
              </a:ext>
            </a:extLst>
          </p:cNvPr>
          <p:cNvSpPr/>
          <p:nvPr/>
        </p:nvSpPr>
        <p:spPr>
          <a:xfrm>
            <a:off x="306642" y="1134616"/>
            <a:ext cx="3936424" cy="3711208"/>
          </a:xfrm>
          <a:prstGeom prst="roundRect">
            <a:avLst>
              <a:gd name="adj" fmla="val 3233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96" name="Shape 196"/>
          <p:cNvSpPr txBox="1">
            <a:spLocks noGrp="1"/>
          </p:cNvSpPr>
          <p:nvPr>
            <p:ph type="title"/>
          </p:nvPr>
        </p:nvSpPr>
        <p:spPr>
          <a:xfrm>
            <a:off x="342076" y="298499"/>
            <a:ext cx="8043469" cy="493563"/>
          </a:xfrm>
        </p:spPr>
        <p:txBody>
          <a:bodyPr>
            <a:normAutofit fontScale="90000"/>
          </a:bodyPr>
          <a:lstStyle/>
          <a:p>
            <a:pPr lvl="0"/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QNAP QVPN </a:t>
            </a:r>
            <a:r>
              <a:rPr lang="zh-CN" altLang="en-US">
                <a:solidFill>
                  <a:schemeClr val="bg1"/>
                </a:solidFill>
                <a:latin typeface="Arial" panose="020B0604020202020204" pitchFamily="34" charset="0"/>
                <a:cs typeface="Arial" pitchFamily="34" charset="0"/>
                <a:sym typeface="Arial" panose="020B0604020202020204" pitchFamily="34" charset="0"/>
              </a:rPr>
              <a:t>與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cs typeface="Arial" pitchFamily="34" charset="0"/>
                <a:sym typeface="Arial" panose="020B0604020202020204" pitchFamily="34" charset="0"/>
              </a:rPr>
              <a:t>專屬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cs typeface="Arial" pitchFamily="34" charset="0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VPN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cs typeface="Arial" pitchFamily="34" charset="0"/>
                <a:sym typeface="Arial" panose="020B0604020202020204" pitchFamily="34" charset="0"/>
              </a:rPr>
              <a:t> </a:t>
            </a:r>
            <a:r>
              <a:rPr lang="zh-TW" altLang="en-US">
                <a:solidFill>
                  <a:schemeClr val="bg1"/>
                </a:solidFill>
                <a:latin typeface="Arial" panose="020B0604020202020204" pitchFamily="34" charset="0"/>
                <a:cs typeface="Arial" pitchFamily="34" charset="0"/>
                <a:sym typeface="Arial" panose="020B0604020202020204" pitchFamily="34" charset="0"/>
              </a:rPr>
              <a:t>協定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cs typeface="Arial" pitchFamily="34" charset="0"/>
                <a:sym typeface="Arial" panose="020B0604020202020204" pitchFamily="34" charset="0"/>
              </a:rPr>
              <a:t> </a:t>
            </a:r>
            <a:r>
              <a:rPr lang="en-US" altLang="zh-TW">
                <a:solidFill>
                  <a:schemeClr val="bg1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- </a:t>
            </a:r>
            <a:r>
              <a:rPr lang="en-US" altLang="zh-TW" err="1">
                <a:solidFill>
                  <a:schemeClr val="bg1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QBelt</a:t>
            </a:r>
            <a:endParaRPr lang="zh-TW" altLang="en-US">
              <a:solidFill>
                <a:schemeClr val="bg1"/>
              </a:solidFill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99" name="Shape 199" hidden="1"/>
          <p:cNvSpPr txBox="1"/>
          <p:nvPr/>
        </p:nvSpPr>
        <p:spPr>
          <a:xfrm>
            <a:off x="268370" y="3292455"/>
            <a:ext cx="1954768" cy="1557637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rgbClr val="00589A"/>
              </a:gs>
            </a:gsLst>
            <a:lin ang="0" scaled="0"/>
          </a:gradFill>
          <a:ln>
            <a:noFill/>
          </a:ln>
          <a:effectLst/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F3F3F3"/>
              </a:buClr>
              <a:buSzPts val="1600"/>
            </a:pPr>
            <a:endParaRPr lang="zh-TW" altLang="en-US" sz="1470">
              <a:solidFill>
                <a:srgbClr val="0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itchFamily="34" charset="0"/>
              <a:sym typeface="Arial" panose="020B0604020202020204" pitchFamily="34" charset="0"/>
            </a:endParaRPr>
          </a:p>
        </p:txBody>
      </p:sp>
      <p:sp>
        <p:nvSpPr>
          <p:cNvPr id="213" name="Shape 213" hidden="1"/>
          <p:cNvSpPr txBox="1"/>
          <p:nvPr/>
        </p:nvSpPr>
        <p:spPr>
          <a:xfrm>
            <a:off x="2314245" y="3292455"/>
            <a:ext cx="1969363" cy="1557637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rgbClr val="00589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F3F3F3"/>
              </a:buClr>
              <a:buSzPts val="1600"/>
            </a:pPr>
            <a:endParaRPr lang="zh-TW" altLang="en-US" sz="1470" b="1">
              <a:solidFill>
                <a:srgbClr val="0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itchFamily="34" charset="0"/>
              <a:sym typeface="Arial" panose="020B0604020202020204" pitchFamily="34" charset="0"/>
            </a:endParaRPr>
          </a:p>
        </p:txBody>
      </p:sp>
      <p:sp>
        <p:nvSpPr>
          <p:cNvPr id="17" name="Shape 213" hidden="1"/>
          <p:cNvSpPr txBox="1"/>
          <p:nvPr/>
        </p:nvSpPr>
        <p:spPr>
          <a:xfrm>
            <a:off x="4372203" y="3292455"/>
            <a:ext cx="1960826" cy="1557637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rgbClr val="00589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spcAft>
                <a:spcPts val="700"/>
              </a:spcAft>
              <a:buClr>
                <a:srgbClr val="F3F3F3"/>
              </a:buClr>
              <a:buSzPts val="1600"/>
            </a:pPr>
            <a:endParaRPr lang="zh-TW" altLang="en-US" sz="1470" b="1">
              <a:solidFill>
                <a:srgbClr val="0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itchFamily="34" charset="0"/>
              <a:sym typeface="Arial" panose="020B0604020202020204" pitchFamily="34" charset="0"/>
            </a:endParaRPr>
          </a:p>
        </p:txBody>
      </p:sp>
      <p:pic>
        <p:nvPicPr>
          <p:cNvPr id="25" name="圖片 24" hidden="1">
            <a:extLst>
              <a:ext uri="{FF2B5EF4-FFF2-40B4-BE49-F238E27FC236}">
                <a16:creationId xmlns:a16="http://schemas.microsoft.com/office/drawing/2014/main" id="{2A8F2904-638B-4075-928C-C1EDE3A63B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68853" y="1295401"/>
            <a:ext cx="1960826" cy="199705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" name="圖片 22" hidden="1">
            <a:extLst>
              <a:ext uri="{FF2B5EF4-FFF2-40B4-BE49-F238E27FC236}">
                <a16:creationId xmlns:a16="http://schemas.microsoft.com/office/drawing/2014/main" id="{F6CD3A2F-939E-463B-B366-23B079D91DC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08591" y="1295401"/>
            <a:ext cx="1969364" cy="199705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圖片 2" hidden="1">
            <a:extLst>
              <a:ext uri="{FF2B5EF4-FFF2-40B4-BE49-F238E27FC236}">
                <a16:creationId xmlns:a16="http://schemas.microsoft.com/office/drawing/2014/main" id="{A398E268-F445-4282-A64E-D7F3BC27EBD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8370" y="1295401"/>
            <a:ext cx="1952463" cy="199705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B6B98FD-0C7F-A74F-848F-F84123C5372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1039" y="965731"/>
            <a:ext cx="3656741" cy="2219048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  <p:pic>
        <p:nvPicPr>
          <p:cNvPr id="20" name="Shape 446">
            <a:extLst>
              <a:ext uri="{FF2B5EF4-FFF2-40B4-BE49-F238E27FC236}">
                <a16:creationId xmlns:a16="http://schemas.microsoft.com/office/drawing/2014/main" id="{1372C69A-7564-6D46-A558-F3457F4A5E22}"/>
              </a:ext>
            </a:extLst>
          </p:cNvPr>
          <p:cNvPicPr preferRelativeResize="0"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67056" y="2771055"/>
            <a:ext cx="1114719" cy="2025099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  <p:pic>
        <p:nvPicPr>
          <p:cNvPr id="21" name="Shape 468">
            <a:extLst>
              <a:ext uri="{FF2B5EF4-FFF2-40B4-BE49-F238E27FC236}">
                <a16:creationId xmlns:a16="http://schemas.microsoft.com/office/drawing/2014/main" id="{371117DA-CDF6-3343-8C65-D070C6DAF26E}"/>
              </a:ext>
            </a:extLst>
          </p:cNvPr>
          <p:cNvPicPr preferRelativeResize="0"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55792" y="2771055"/>
            <a:ext cx="1072537" cy="2025098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  <p:grpSp>
        <p:nvGrpSpPr>
          <p:cNvPr id="32" name="群組 31">
            <a:extLst>
              <a:ext uri="{FF2B5EF4-FFF2-40B4-BE49-F238E27FC236}">
                <a16:creationId xmlns:a16="http://schemas.microsoft.com/office/drawing/2014/main" id="{13FDCF8D-3CF7-4B28-AB9A-E9DE17929CEF}"/>
              </a:ext>
            </a:extLst>
          </p:cNvPr>
          <p:cNvGrpSpPr/>
          <p:nvPr/>
        </p:nvGrpSpPr>
        <p:grpSpPr>
          <a:xfrm>
            <a:off x="4712227" y="1078744"/>
            <a:ext cx="1055637" cy="1055637"/>
            <a:chOff x="228678" y="3612186"/>
            <a:chExt cx="655970" cy="655970"/>
          </a:xfrm>
        </p:grpSpPr>
        <p:sp>
          <p:nvSpPr>
            <p:cNvPr id="33" name="橢圓 32">
              <a:extLst>
                <a:ext uri="{FF2B5EF4-FFF2-40B4-BE49-F238E27FC236}">
                  <a16:creationId xmlns:a16="http://schemas.microsoft.com/office/drawing/2014/main" id="{BAE39017-DCA3-4BE0-B88B-213B8C0BDF9D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橢圓 33">
              <a:extLst>
                <a:ext uri="{FF2B5EF4-FFF2-40B4-BE49-F238E27FC236}">
                  <a16:creationId xmlns:a16="http://schemas.microsoft.com/office/drawing/2014/main" id="{7FE2735C-2131-482C-8F13-F8F267517865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1" name="Shape 200">
            <a:extLst>
              <a:ext uri="{FF2B5EF4-FFF2-40B4-BE49-F238E27FC236}">
                <a16:creationId xmlns:a16="http://schemas.microsoft.com/office/drawing/2014/main" id="{A509CE38-B968-4882-B40E-EEA258386882}"/>
              </a:ext>
            </a:extLst>
          </p:cNvPr>
          <p:cNvPicPr preferRelativeResize="0"/>
          <p:nvPr/>
        </p:nvPicPr>
        <p:blipFill rotWithShape="1">
          <a:blip r:embed="rId9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53071" y="1278278"/>
            <a:ext cx="942679" cy="691464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9B737FD5-ADCD-4DFE-BBA4-F42913B5CA0E}"/>
              </a:ext>
            </a:extLst>
          </p:cNvPr>
          <p:cNvSpPr/>
          <p:nvPr/>
        </p:nvSpPr>
        <p:spPr>
          <a:xfrm>
            <a:off x="5745618" y="1129382"/>
            <a:ext cx="1703490" cy="30777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buClr>
                <a:schemeClr val="lt1"/>
              </a:buClr>
              <a:buSzPts val="275"/>
            </a:pPr>
            <a:r>
              <a:rPr lang="zh-TW" altLang="en-US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安全的加密連線</a:t>
            </a:r>
            <a:endParaRPr lang="en-US" altLang="zh-TW" sz="1400" b="1">
              <a:solidFill>
                <a:srgbClr val="393836"/>
              </a:solidFill>
              <a:latin typeface="微軟正黑體"/>
              <a:ea typeface="微軟正黑體"/>
              <a:cs typeface="Arial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7C8E2CDB-92BB-47CD-BCE0-5698CFE46C7F}"/>
              </a:ext>
            </a:extLst>
          </p:cNvPr>
          <p:cNvSpPr/>
          <p:nvPr/>
        </p:nvSpPr>
        <p:spPr>
          <a:xfrm>
            <a:off x="5745618" y="1391714"/>
            <a:ext cx="26890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利用 </a:t>
            </a:r>
            <a:r>
              <a:rPr lang="en-US" altLang="zh-TW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DTLS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建立 </a:t>
            </a:r>
            <a:r>
              <a:rPr lang="en-US" altLang="zh-TW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SSL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連線</a:t>
            </a:r>
            <a:r>
              <a:rPr lang="en-US" altLang="zh-TW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, 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底層採用 </a:t>
            </a:r>
            <a:r>
              <a:rPr lang="en-US" altLang="zh-TW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AES-256bit 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加密</a:t>
            </a:r>
          </a:p>
        </p:txBody>
      </p:sp>
      <p:grpSp>
        <p:nvGrpSpPr>
          <p:cNvPr id="40" name="群組 39">
            <a:extLst>
              <a:ext uri="{FF2B5EF4-FFF2-40B4-BE49-F238E27FC236}">
                <a16:creationId xmlns:a16="http://schemas.microsoft.com/office/drawing/2014/main" id="{1BFC023B-E182-4726-BF15-4C4B6AB3FBDF}"/>
              </a:ext>
            </a:extLst>
          </p:cNvPr>
          <p:cNvGrpSpPr/>
          <p:nvPr/>
        </p:nvGrpSpPr>
        <p:grpSpPr>
          <a:xfrm>
            <a:off x="4689120" y="2300986"/>
            <a:ext cx="1055637" cy="1055637"/>
            <a:chOff x="228678" y="3612186"/>
            <a:chExt cx="655970" cy="655970"/>
          </a:xfrm>
        </p:grpSpPr>
        <p:sp>
          <p:nvSpPr>
            <p:cNvPr id="41" name="橢圓 40">
              <a:extLst>
                <a:ext uri="{FF2B5EF4-FFF2-40B4-BE49-F238E27FC236}">
                  <a16:creationId xmlns:a16="http://schemas.microsoft.com/office/drawing/2014/main" id="{08E3054C-73D6-4E0D-A215-3EF7078367D3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橢圓 41">
              <a:extLst>
                <a:ext uri="{FF2B5EF4-FFF2-40B4-BE49-F238E27FC236}">
                  <a16:creationId xmlns:a16="http://schemas.microsoft.com/office/drawing/2014/main" id="{3747B62C-883C-42AA-B33B-3AAA23377514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4" name="群組 23">
            <a:extLst>
              <a:ext uri="{FF2B5EF4-FFF2-40B4-BE49-F238E27FC236}">
                <a16:creationId xmlns:a16="http://schemas.microsoft.com/office/drawing/2014/main" id="{C40C0898-985F-4689-B3C6-7DB518FA21CC}"/>
              </a:ext>
            </a:extLst>
          </p:cNvPr>
          <p:cNvGrpSpPr/>
          <p:nvPr/>
        </p:nvGrpSpPr>
        <p:grpSpPr>
          <a:xfrm>
            <a:off x="4259487" y="2328908"/>
            <a:ext cx="1459011" cy="1186678"/>
            <a:chOff x="3716308" y="2658569"/>
            <a:chExt cx="1578280" cy="1283685"/>
          </a:xfrm>
        </p:grpSpPr>
        <p:pic>
          <p:nvPicPr>
            <p:cNvPr id="15" name="Shape 212">
              <a:extLst>
                <a:ext uri="{FF2B5EF4-FFF2-40B4-BE49-F238E27FC236}">
                  <a16:creationId xmlns:a16="http://schemas.microsoft.com/office/drawing/2014/main" id="{79E82ECE-30D6-498C-9E48-85BC901A989D}"/>
                </a:ext>
              </a:extLst>
            </p:cNvPr>
            <p:cNvPicPr preferRelativeResize="0"/>
            <p:nvPr/>
          </p:nvPicPr>
          <p:blipFill rotWithShape="1">
            <a:blip r:embed="rId10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716308" y="2658569"/>
              <a:ext cx="1497206" cy="114391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Shape 214" descr="P10-1-11.png">
              <a:extLst>
                <a:ext uri="{FF2B5EF4-FFF2-40B4-BE49-F238E27FC236}">
                  <a16:creationId xmlns:a16="http://schemas.microsoft.com/office/drawing/2014/main" id="{2DDA0264-36E6-4381-973B-D6324B104D9B}"/>
                </a:ext>
              </a:extLst>
            </p:cNvPr>
            <p:cNvPicPr preferRelativeResize="0"/>
            <p:nvPr/>
          </p:nvPicPr>
          <p:blipFill rotWithShape="1">
            <a:blip r:embed="rId11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873522" y="3444378"/>
              <a:ext cx="421066" cy="497876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50" name="矩形 49">
            <a:extLst>
              <a:ext uri="{FF2B5EF4-FFF2-40B4-BE49-F238E27FC236}">
                <a16:creationId xmlns:a16="http://schemas.microsoft.com/office/drawing/2014/main" id="{15E9AA72-2550-49A3-BC36-05B725844A81}"/>
              </a:ext>
            </a:extLst>
          </p:cNvPr>
          <p:cNvSpPr/>
          <p:nvPr/>
        </p:nvSpPr>
        <p:spPr>
          <a:xfrm>
            <a:off x="5745618" y="2396713"/>
            <a:ext cx="2329290" cy="30777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buClr>
                <a:schemeClr val="lt1"/>
              </a:buClr>
              <a:buSzPts val="275"/>
            </a:pPr>
            <a:r>
              <a:rPr lang="zh-TW" altLang="en-US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全新的 </a:t>
            </a:r>
            <a:r>
              <a:rPr lang="en-US" altLang="zh-TW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VPN </a:t>
            </a:r>
            <a:r>
              <a:rPr lang="zh-TW" altLang="en-US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專屬協定</a:t>
            </a:r>
            <a:endParaRPr lang="en-US" altLang="zh-TW" sz="1400" b="1">
              <a:solidFill>
                <a:srgbClr val="393836"/>
              </a:solidFill>
              <a:latin typeface="微軟正黑體"/>
              <a:ea typeface="微軟正黑體"/>
              <a:cs typeface="Arial"/>
            </a:endParaRPr>
          </a:p>
        </p:txBody>
      </p:sp>
      <p:sp>
        <p:nvSpPr>
          <p:cNvPr id="51" name="矩形 50">
            <a:extLst>
              <a:ext uri="{FF2B5EF4-FFF2-40B4-BE49-F238E27FC236}">
                <a16:creationId xmlns:a16="http://schemas.microsoft.com/office/drawing/2014/main" id="{E2535632-F849-4D90-ACB5-7562AEC8E4CE}"/>
              </a:ext>
            </a:extLst>
          </p:cNvPr>
          <p:cNvSpPr/>
          <p:nvPr/>
        </p:nvSpPr>
        <p:spPr>
          <a:xfrm>
            <a:off x="5745618" y="2659045"/>
            <a:ext cx="26890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減少既有的 </a:t>
            </a:r>
            <a:r>
              <a:rPr lang="en-US" altLang="zh-TW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VPN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特徵值</a:t>
            </a:r>
            <a:r>
              <a:rPr lang="en-US" altLang="zh-TW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,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降低被偵測的機會</a:t>
            </a:r>
          </a:p>
        </p:txBody>
      </p:sp>
      <p:grpSp>
        <p:nvGrpSpPr>
          <p:cNvPr id="52" name="群組 51">
            <a:extLst>
              <a:ext uri="{FF2B5EF4-FFF2-40B4-BE49-F238E27FC236}">
                <a16:creationId xmlns:a16="http://schemas.microsoft.com/office/drawing/2014/main" id="{E0654DC0-11CF-40A8-A0D7-4C248519172A}"/>
              </a:ext>
            </a:extLst>
          </p:cNvPr>
          <p:cNvGrpSpPr/>
          <p:nvPr/>
        </p:nvGrpSpPr>
        <p:grpSpPr>
          <a:xfrm>
            <a:off x="4712227" y="3571309"/>
            <a:ext cx="1055637" cy="1055637"/>
            <a:chOff x="228678" y="3612186"/>
            <a:chExt cx="655970" cy="655970"/>
          </a:xfrm>
        </p:grpSpPr>
        <p:sp>
          <p:nvSpPr>
            <p:cNvPr id="53" name="橢圓 52">
              <a:extLst>
                <a:ext uri="{FF2B5EF4-FFF2-40B4-BE49-F238E27FC236}">
                  <a16:creationId xmlns:a16="http://schemas.microsoft.com/office/drawing/2014/main" id="{B34AFCDD-A683-4BFA-942D-81F6F080F8D3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橢圓 53">
              <a:extLst>
                <a:ext uri="{FF2B5EF4-FFF2-40B4-BE49-F238E27FC236}">
                  <a16:creationId xmlns:a16="http://schemas.microsoft.com/office/drawing/2014/main" id="{D9F06483-1FCC-4639-88BE-2AD8337348AD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26" name="Shape 204" descr="cross-platform.png">
            <a:extLst>
              <a:ext uri="{FF2B5EF4-FFF2-40B4-BE49-F238E27FC236}">
                <a16:creationId xmlns:a16="http://schemas.microsoft.com/office/drawing/2014/main" id="{C8DDB567-B82D-45F8-8365-156D4146AFDC}"/>
              </a:ext>
            </a:extLst>
          </p:cNvPr>
          <p:cNvPicPr preferRelativeResize="0"/>
          <p:nvPr/>
        </p:nvPicPr>
        <p:blipFill rotWithShape="1">
          <a:blip r:embed="rId12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21750" y="3783604"/>
            <a:ext cx="1236589" cy="71423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7" name="矩形 56">
            <a:extLst>
              <a:ext uri="{FF2B5EF4-FFF2-40B4-BE49-F238E27FC236}">
                <a16:creationId xmlns:a16="http://schemas.microsoft.com/office/drawing/2014/main" id="{94FAD470-EC40-464A-9659-EF6A88534FA3}"/>
              </a:ext>
            </a:extLst>
          </p:cNvPr>
          <p:cNvSpPr/>
          <p:nvPr/>
        </p:nvSpPr>
        <p:spPr>
          <a:xfrm>
            <a:off x="5745618" y="3959838"/>
            <a:ext cx="268905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各種裝置上的專屬連線工具</a:t>
            </a:r>
          </a:p>
        </p:txBody>
      </p:sp>
    </p:spTree>
    <p:extLst>
      <p:ext uri="{BB962C8B-B14F-4D97-AF65-F5344CB8AC3E}">
        <p14:creationId xmlns:p14="http://schemas.microsoft.com/office/powerpoint/2010/main" val="16084610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群組 29">
            <a:extLst>
              <a:ext uri="{FF2B5EF4-FFF2-40B4-BE49-F238E27FC236}">
                <a16:creationId xmlns:a16="http://schemas.microsoft.com/office/drawing/2014/main" id="{1F8B8B38-2093-4718-8935-340A3A3E9EA8}"/>
              </a:ext>
            </a:extLst>
          </p:cNvPr>
          <p:cNvGrpSpPr/>
          <p:nvPr/>
        </p:nvGrpSpPr>
        <p:grpSpPr>
          <a:xfrm>
            <a:off x="695249" y="954867"/>
            <a:ext cx="1055637" cy="1055637"/>
            <a:chOff x="228678" y="3612186"/>
            <a:chExt cx="655970" cy="655970"/>
          </a:xfrm>
        </p:grpSpPr>
        <p:sp>
          <p:nvSpPr>
            <p:cNvPr id="34" name="橢圓 33">
              <a:extLst>
                <a:ext uri="{FF2B5EF4-FFF2-40B4-BE49-F238E27FC236}">
                  <a16:creationId xmlns:a16="http://schemas.microsoft.com/office/drawing/2014/main" id="{8FE326E2-F32C-4FCB-AF48-416AF1654F9E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" name="橢圓 34">
              <a:extLst>
                <a:ext uri="{FF2B5EF4-FFF2-40B4-BE49-F238E27FC236}">
                  <a16:creationId xmlns:a16="http://schemas.microsoft.com/office/drawing/2014/main" id="{08AD12E1-1DDE-4F55-8BEC-24049FFB6E49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6" name="群組 35">
            <a:extLst>
              <a:ext uri="{FF2B5EF4-FFF2-40B4-BE49-F238E27FC236}">
                <a16:creationId xmlns:a16="http://schemas.microsoft.com/office/drawing/2014/main" id="{F1132A95-AE19-4D57-B95C-E7949F288E80}"/>
              </a:ext>
            </a:extLst>
          </p:cNvPr>
          <p:cNvGrpSpPr/>
          <p:nvPr/>
        </p:nvGrpSpPr>
        <p:grpSpPr>
          <a:xfrm>
            <a:off x="2376143" y="954867"/>
            <a:ext cx="1055637" cy="1055637"/>
            <a:chOff x="228678" y="3612186"/>
            <a:chExt cx="655970" cy="655970"/>
          </a:xfrm>
        </p:grpSpPr>
        <p:sp>
          <p:nvSpPr>
            <p:cNvPr id="37" name="橢圓 36">
              <a:extLst>
                <a:ext uri="{FF2B5EF4-FFF2-40B4-BE49-F238E27FC236}">
                  <a16:creationId xmlns:a16="http://schemas.microsoft.com/office/drawing/2014/main" id="{9807F0F6-DD4B-4FCF-876B-38495CB85828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橢圓 37">
              <a:extLst>
                <a:ext uri="{FF2B5EF4-FFF2-40B4-BE49-F238E27FC236}">
                  <a16:creationId xmlns:a16="http://schemas.microsoft.com/office/drawing/2014/main" id="{5A260573-8BEC-4A22-8BCE-89394C7352C7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9" name="群組 38">
            <a:extLst>
              <a:ext uri="{FF2B5EF4-FFF2-40B4-BE49-F238E27FC236}">
                <a16:creationId xmlns:a16="http://schemas.microsoft.com/office/drawing/2014/main" id="{766C5B39-7911-40FD-9948-7CC6C9DA324F}"/>
              </a:ext>
            </a:extLst>
          </p:cNvPr>
          <p:cNvGrpSpPr/>
          <p:nvPr/>
        </p:nvGrpSpPr>
        <p:grpSpPr>
          <a:xfrm>
            <a:off x="4057037" y="954867"/>
            <a:ext cx="1055637" cy="1055637"/>
            <a:chOff x="228678" y="3612186"/>
            <a:chExt cx="655970" cy="655970"/>
          </a:xfrm>
        </p:grpSpPr>
        <p:sp>
          <p:nvSpPr>
            <p:cNvPr id="40" name="橢圓 39">
              <a:extLst>
                <a:ext uri="{FF2B5EF4-FFF2-40B4-BE49-F238E27FC236}">
                  <a16:creationId xmlns:a16="http://schemas.microsoft.com/office/drawing/2014/main" id="{0AB9154B-70A4-4F54-936B-7353CFF719F7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" name="橢圓 40">
              <a:extLst>
                <a:ext uri="{FF2B5EF4-FFF2-40B4-BE49-F238E27FC236}">
                  <a16:creationId xmlns:a16="http://schemas.microsoft.com/office/drawing/2014/main" id="{77774668-236C-44E3-8385-FCE6D06FE3FC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2" name="群組 41">
            <a:extLst>
              <a:ext uri="{FF2B5EF4-FFF2-40B4-BE49-F238E27FC236}">
                <a16:creationId xmlns:a16="http://schemas.microsoft.com/office/drawing/2014/main" id="{0239EFEA-E753-4B52-9AB4-1AAC67613446}"/>
              </a:ext>
            </a:extLst>
          </p:cNvPr>
          <p:cNvGrpSpPr/>
          <p:nvPr/>
        </p:nvGrpSpPr>
        <p:grpSpPr>
          <a:xfrm>
            <a:off x="5737931" y="954867"/>
            <a:ext cx="1055637" cy="1055637"/>
            <a:chOff x="228678" y="3612186"/>
            <a:chExt cx="655970" cy="655970"/>
          </a:xfrm>
        </p:grpSpPr>
        <p:sp>
          <p:nvSpPr>
            <p:cNvPr id="43" name="橢圓 42">
              <a:extLst>
                <a:ext uri="{FF2B5EF4-FFF2-40B4-BE49-F238E27FC236}">
                  <a16:creationId xmlns:a16="http://schemas.microsoft.com/office/drawing/2014/main" id="{CA3DD3EE-3F2B-408D-A0A3-D66E3285A45E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橢圓 43">
              <a:extLst>
                <a:ext uri="{FF2B5EF4-FFF2-40B4-BE49-F238E27FC236}">
                  <a16:creationId xmlns:a16="http://schemas.microsoft.com/office/drawing/2014/main" id="{CE7E8977-AAEA-4F43-9670-43603E12E78E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5" name="群組 44">
            <a:extLst>
              <a:ext uri="{FF2B5EF4-FFF2-40B4-BE49-F238E27FC236}">
                <a16:creationId xmlns:a16="http://schemas.microsoft.com/office/drawing/2014/main" id="{14087D3C-5DCB-4FD0-B207-7C741DCA2DE3}"/>
              </a:ext>
            </a:extLst>
          </p:cNvPr>
          <p:cNvGrpSpPr/>
          <p:nvPr/>
        </p:nvGrpSpPr>
        <p:grpSpPr>
          <a:xfrm>
            <a:off x="7418824" y="954867"/>
            <a:ext cx="1055637" cy="1055637"/>
            <a:chOff x="228678" y="3612186"/>
            <a:chExt cx="655970" cy="655970"/>
          </a:xfrm>
        </p:grpSpPr>
        <p:sp>
          <p:nvSpPr>
            <p:cNvPr id="46" name="橢圓 45">
              <a:extLst>
                <a:ext uri="{FF2B5EF4-FFF2-40B4-BE49-F238E27FC236}">
                  <a16:creationId xmlns:a16="http://schemas.microsoft.com/office/drawing/2014/main" id="{E16D9530-B78A-44B9-9B9F-C2C8E2E82306}"/>
                </a:ext>
              </a:extLst>
            </p:cNvPr>
            <p:cNvSpPr/>
            <p:nvPr/>
          </p:nvSpPr>
          <p:spPr>
            <a:xfrm>
              <a:off x="228678" y="3612186"/>
              <a:ext cx="655970" cy="65597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" name="橢圓 46">
              <a:extLst>
                <a:ext uri="{FF2B5EF4-FFF2-40B4-BE49-F238E27FC236}">
                  <a16:creationId xmlns:a16="http://schemas.microsoft.com/office/drawing/2014/main" id="{B38AE76C-EC8D-4712-8FBF-36ADF8DE12B9}"/>
                </a:ext>
              </a:extLst>
            </p:cNvPr>
            <p:cNvSpPr/>
            <p:nvPr/>
          </p:nvSpPr>
          <p:spPr>
            <a:xfrm>
              <a:off x="265420" y="3648928"/>
              <a:ext cx="582487" cy="582487"/>
            </a:xfrm>
            <a:prstGeom prst="ellipse">
              <a:avLst/>
            </a:prstGeom>
            <a:noFill/>
            <a:ln w="19050">
              <a:gradFill>
                <a:gsLst>
                  <a:gs pos="0">
                    <a:srgbClr val="2869F9"/>
                  </a:gs>
                  <a:gs pos="100000">
                    <a:srgbClr val="1FACF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" name="標題 3">
            <a:extLst>
              <a:ext uri="{FF2B5EF4-FFF2-40B4-BE49-F238E27FC236}">
                <a16:creationId xmlns:a16="http://schemas.microsoft.com/office/drawing/2014/main" id="{EB42458C-631E-484D-9349-C7670872E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312271"/>
            <a:ext cx="8043469" cy="493563"/>
          </a:xfrm>
        </p:spPr>
        <p:txBody>
          <a:bodyPr/>
          <a:lstStyle/>
          <a:p>
            <a:r>
              <a:rPr lang="zh-TW" altLang="en-US"/>
              <a:t>通知中心 -</a:t>
            </a:r>
            <a:r>
              <a:rPr lang="zh-CN" altLang="en-US"/>
              <a:t>多樣化的主動通知服務</a:t>
            </a:r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422E4B3E-58E8-4817-A13B-3A8A5BF6C0FF}"/>
              </a:ext>
            </a:extLst>
          </p:cNvPr>
          <p:cNvSpPr/>
          <p:nvPr/>
        </p:nvSpPr>
        <p:spPr>
          <a:xfrm>
            <a:off x="2033301" y="2028677"/>
            <a:ext cx="1703490" cy="30777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>
              <a:buClr>
                <a:schemeClr val="lt1"/>
              </a:buClr>
              <a:buSzPts val="275"/>
            </a:pPr>
            <a:r>
              <a:rPr lang="zh-TW" altLang="en-US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支援多種傳送方式</a:t>
            </a:r>
            <a:endParaRPr lang="en-US" altLang="zh-TW" sz="1400" b="1">
              <a:solidFill>
                <a:srgbClr val="393836"/>
              </a:solidFill>
              <a:latin typeface="微軟正黑體"/>
              <a:ea typeface="微軟正黑體"/>
              <a:cs typeface="Arial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3777B0ED-8A39-4052-95DA-6DAA50C80E1F}"/>
              </a:ext>
            </a:extLst>
          </p:cNvPr>
          <p:cNvSpPr/>
          <p:nvPr/>
        </p:nvSpPr>
        <p:spPr>
          <a:xfrm>
            <a:off x="1980874" y="2308256"/>
            <a:ext cx="182944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滿足您的各式通知情境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74E6789F-9562-4513-9AA8-B35EF13D71AE}"/>
              </a:ext>
            </a:extLst>
          </p:cNvPr>
          <p:cNvSpPr/>
          <p:nvPr/>
        </p:nvSpPr>
        <p:spPr>
          <a:xfrm>
            <a:off x="342076" y="2045924"/>
            <a:ext cx="1703490" cy="30777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>
              <a:buClr>
                <a:schemeClr val="lt1"/>
              </a:buClr>
              <a:buSzPts val="275"/>
            </a:pPr>
            <a:r>
              <a:rPr lang="zh-TW" altLang="en-US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集中化功能設定</a:t>
            </a:r>
            <a:endParaRPr lang="en-US" altLang="zh-TW" sz="1400" b="1">
              <a:solidFill>
                <a:srgbClr val="393836"/>
              </a:solidFill>
              <a:latin typeface="微軟正黑體"/>
              <a:ea typeface="微軟正黑體"/>
              <a:cs typeface="Arial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DE67770F-9FED-45F5-8B0A-4042C2046E1F}"/>
              </a:ext>
            </a:extLst>
          </p:cNvPr>
          <p:cNvSpPr/>
          <p:nvPr/>
        </p:nvSpPr>
        <p:spPr>
          <a:xfrm>
            <a:off x="454444" y="2308256"/>
            <a:ext cx="144979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一個介面整合所有通知設定與操作</a:t>
            </a: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CB33CCE0-5ACA-440E-91EC-D03AE1097C45}"/>
              </a:ext>
            </a:extLst>
          </p:cNvPr>
          <p:cNvSpPr/>
          <p:nvPr/>
        </p:nvSpPr>
        <p:spPr>
          <a:xfrm>
            <a:off x="3774622" y="2028677"/>
            <a:ext cx="1703490" cy="30777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>
              <a:buClr>
                <a:schemeClr val="lt1"/>
              </a:buClr>
              <a:buSzPts val="275"/>
            </a:pPr>
            <a:r>
              <a:rPr lang="zh-TW" altLang="en-US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高彈性規則設定</a:t>
            </a:r>
            <a:endParaRPr lang="en-US" altLang="zh-TW" sz="1400" b="1">
              <a:solidFill>
                <a:srgbClr val="393836"/>
              </a:solidFill>
              <a:latin typeface="微軟正黑體"/>
              <a:ea typeface="微軟正黑體"/>
              <a:cs typeface="Arial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1C4C89C8-20D1-4C59-A1C8-FFBEF4BEF7B8}"/>
              </a:ext>
            </a:extLst>
          </p:cNvPr>
          <p:cNvSpPr/>
          <p:nvPr/>
        </p:nvSpPr>
        <p:spPr>
          <a:xfrm>
            <a:off x="3942548" y="2308256"/>
            <a:ext cx="13676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輕易篩選您欲接收的重要訊息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FC988C8B-F108-4D6F-8DF1-089F1F6FF596}"/>
              </a:ext>
            </a:extLst>
          </p:cNvPr>
          <p:cNvSpPr/>
          <p:nvPr/>
        </p:nvSpPr>
        <p:spPr>
          <a:xfrm>
            <a:off x="6993114" y="2027944"/>
            <a:ext cx="1961775" cy="30777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>
              <a:buClr>
                <a:schemeClr val="lt1"/>
              </a:buClr>
              <a:buSzPts val="275"/>
            </a:pPr>
            <a:r>
              <a:rPr lang="zh-TW" altLang="en-US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訊息雙重保障不漏接</a:t>
            </a:r>
            <a:endParaRPr lang="en-US" altLang="zh-TW" sz="1400" b="1">
              <a:solidFill>
                <a:srgbClr val="393836"/>
              </a:solidFill>
              <a:latin typeface="微軟正黑體"/>
              <a:ea typeface="微軟正黑體"/>
              <a:cs typeface="Arial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2428C5EA-B0F4-4CB9-8A46-F6A6B77A08A3}"/>
              </a:ext>
            </a:extLst>
          </p:cNvPr>
          <p:cNvSpPr/>
          <p:nvPr/>
        </p:nvSpPr>
        <p:spPr>
          <a:xfrm>
            <a:off x="7256105" y="2308256"/>
            <a:ext cx="13557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傳送歷史訊息紀錄與測試功能</a:t>
            </a: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CD7F19EE-F4B2-4865-90D6-B42835473148}"/>
              </a:ext>
            </a:extLst>
          </p:cNvPr>
          <p:cNvSpPr/>
          <p:nvPr/>
        </p:nvSpPr>
        <p:spPr>
          <a:xfrm>
            <a:off x="5384204" y="2027944"/>
            <a:ext cx="1703490" cy="30777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>
              <a:buClr>
                <a:schemeClr val="lt1"/>
              </a:buClr>
              <a:buSzPts val="275"/>
            </a:pPr>
            <a:r>
              <a:rPr lang="zh-TW" altLang="en-US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多國語系支援</a:t>
            </a:r>
            <a:endParaRPr lang="en-US" altLang="zh-TW" sz="1400" b="1">
              <a:solidFill>
                <a:srgbClr val="393836"/>
              </a:solidFill>
              <a:latin typeface="微軟正黑體"/>
              <a:ea typeface="微軟正黑體"/>
              <a:cs typeface="Arial"/>
            </a:endParaRP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DF36BA8B-FED5-458B-9640-05A6E39D526C}"/>
              </a:ext>
            </a:extLst>
          </p:cNvPr>
          <p:cNvSpPr/>
          <p:nvPr/>
        </p:nvSpPr>
        <p:spPr>
          <a:xfrm>
            <a:off x="5457060" y="2308256"/>
            <a:ext cx="1557773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zh-TW" altLang="en-US" sz="1200">
                <a:latin typeface="微軟正黑體"/>
                <a:ea typeface="微軟正黑體"/>
              </a:rPr>
              <a:t> 支援</a:t>
            </a:r>
            <a:r>
              <a:rPr lang="en-US" altLang="zh-TW" sz="1200">
                <a:latin typeface="微軟正黑體"/>
                <a:ea typeface="微軟正黑體"/>
              </a:rPr>
              <a:t>23</a:t>
            </a:r>
            <a:r>
              <a:rPr lang="zh-TW" altLang="en-US" sz="1200">
                <a:latin typeface="微軟正黑體"/>
                <a:ea typeface="微軟正黑體"/>
              </a:rPr>
              <a:t>國語系</a:t>
            </a:r>
            <a:r>
              <a:rPr lang="en-US" altLang="zh-TW" sz="1200">
                <a:latin typeface="微軟正黑體"/>
                <a:ea typeface="微軟正黑體"/>
              </a:rPr>
              <a:t> </a:t>
            </a:r>
            <a:endParaRPr lang="zh-TW" altLang="en-US" sz="1350">
              <a:latin typeface="微軟正黑體"/>
              <a:ea typeface="微軟正黑體"/>
            </a:endParaRPr>
          </a:p>
          <a:p>
            <a:pPr algn="ctr"/>
            <a:r>
              <a:rPr lang="zh-TW" altLang="en-US" sz="1200">
                <a:latin typeface="微軟正黑體"/>
                <a:ea typeface="微軟正黑體"/>
              </a:rPr>
              <a:t>專業團隊校對</a:t>
            </a:r>
            <a:endParaRPr lang="zh-TW" altLang="en-US" sz="1350">
              <a:latin typeface="微軟正黑體"/>
              <a:ea typeface="微軟正黑體"/>
            </a:endParaRP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A93F5F56-A78F-439B-A78A-E0E5B1224F9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2486" y="1227880"/>
            <a:ext cx="731501" cy="670544"/>
          </a:xfrm>
          <a:prstGeom prst="rect">
            <a:avLst/>
          </a:prstGeom>
        </p:spPr>
      </p:pic>
      <p:pic>
        <p:nvPicPr>
          <p:cNvPr id="25" name="圖片 24">
            <a:extLst>
              <a:ext uri="{FF2B5EF4-FFF2-40B4-BE49-F238E27FC236}">
                <a16:creationId xmlns:a16="http://schemas.microsoft.com/office/drawing/2014/main" id="{B95757B4-9E32-421E-B347-C2B0CC47E3E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26359" y="1136549"/>
            <a:ext cx="755204" cy="692271"/>
          </a:xfrm>
          <a:prstGeom prst="rect">
            <a:avLst/>
          </a:prstGeom>
        </p:spPr>
      </p:pic>
      <p:pic>
        <p:nvPicPr>
          <p:cNvPr id="28" name="圖形 27" hidden="1">
            <a:extLst>
              <a:ext uri="{FF2B5EF4-FFF2-40B4-BE49-F238E27FC236}">
                <a16:creationId xmlns:a16="http://schemas.microsoft.com/office/drawing/2014/main" id="{82FDAA3B-29F6-4B94-A64E-D2401A4C6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92007" y="1354239"/>
            <a:ext cx="443829" cy="530430"/>
          </a:xfrm>
          <a:prstGeom prst="rect">
            <a:avLst/>
          </a:prstGeom>
        </p:spPr>
      </p:pic>
      <p:pic>
        <p:nvPicPr>
          <p:cNvPr id="31" name="圖形 30" hidden="1">
            <a:extLst>
              <a:ext uri="{FF2B5EF4-FFF2-40B4-BE49-F238E27FC236}">
                <a16:creationId xmlns:a16="http://schemas.microsoft.com/office/drawing/2014/main" id="{C6B4D86C-C901-4537-8D0D-6A9EA0F7DF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970158" y="1388524"/>
            <a:ext cx="515775" cy="515775"/>
          </a:xfrm>
          <a:prstGeom prst="rect">
            <a:avLst/>
          </a:prstGeom>
        </p:spPr>
      </p:pic>
      <p:sp>
        <p:nvSpPr>
          <p:cNvPr id="32" name="矩形: 圓角 31" hidden="1">
            <a:extLst>
              <a:ext uri="{FF2B5EF4-FFF2-40B4-BE49-F238E27FC236}">
                <a16:creationId xmlns:a16="http://schemas.microsoft.com/office/drawing/2014/main" id="{1CF6FEAD-7F1F-4210-B027-D08EE7334317}"/>
              </a:ext>
            </a:extLst>
          </p:cNvPr>
          <p:cNvSpPr/>
          <p:nvPr/>
        </p:nvSpPr>
        <p:spPr>
          <a:xfrm>
            <a:off x="9144000" y="3215170"/>
            <a:ext cx="1457058" cy="1368871"/>
          </a:xfrm>
          <a:prstGeom prst="roundRect">
            <a:avLst>
              <a:gd name="adj" fmla="val 19881"/>
            </a:avLst>
          </a:prstGeom>
          <a:solidFill>
            <a:schemeClr val="tx1">
              <a:alpha val="77000"/>
            </a:schemeClr>
          </a:solidFill>
          <a:ln>
            <a:noFill/>
          </a:ln>
          <a:effectLst>
            <a:softEdge rad="215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2" name="群組 1" hidden="1">
            <a:extLst>
              <a:ext uri="{FF2B5EF4-FFF2-40B4-BE49-F238E27FC236}">
                <a16:creationId xmlns:a16="http://schemas.microsoft.com/office/drawing/2014/main" id="{6C102E6E-9089-454D-AE30-2E1D3D7C1420}"/>
              </a:ext>
            </a:extLst>
          </p:cNvPr>
          <p:cNvGrpSpPr/>
          <p:nvPr/>
        </p:nvGrpSpPr>
        <p:grpSpPr>
          <a:xfrm>
            <a:off x="788962" y="1303718"/>
            <a:ext cx="610643" cy="575416"/>
            <a:chOff x="1676114" y="1664338"/>
            <a:chExt cx="814191" cy="767221"/>
          </a:xfrm>
        </p:grpSpPr>
        <p:pic>
          <p:nvPicPr>
            <p:cNvPr id="24" name="圖形 23">
              <a:extLst>
                <a:ext uri="{FF2B5EF4-FFF2-40B4-BE49-F238E27FC236}">
                  <a16:creationId xmlns:a16="http://schemas.microsoft.com/office/drawing/2014/main" id="{A7F30841-EACD-45CD-916E-32C79F73D1F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676114" y="1677678"/>
              <a:ext cx="814191" cy="753881"/>
            </a:xfrm>
            <a:prstGeom prst="rect">
              <a:avLst/>
            </a:prstGeom>
          </p:spPr>
        </p:pic>
        <p:pic>
          <p:nvPicPr>
            <p:cNvPr id="26" name="圖片 25">
              <a:extLst>
                <a:ext uri="{FF2B5EF4-FFF2-40B4-BE49-F238E27FC236}">
                  <a16:creationId xmlns:a16="http://schemas.microsoft.com/office/drawing/2014/main" id="{3FDB3059-AA65-4AA9-B135-04F99F464E0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750992" y="1664338"/>
              <a:ext cx="647810" cy="593826"/>
            </a:xfrm>
            <a:prstGeom prst="rect">
              <a:avLst/>
            </a:prstGeom>
          </p:spPr>
        </p:pic>
      </p:grpSp>
      <p:pic>
        <p:nvPicPr>
          <p:cNvPr id="27" name="圖片 6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89B8F8A6-C53B-B548-86A7-BCE23885838E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26359" y="2864834"/>
            <a:ext cx="3932769" cy="1991163"/>
          </a:xfrm>
          <a:prstGeom prst="rect">
            <a:avLst/>
          </a:prstGeom>
          <a:ln w="127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圖片 17" descr="一張含有 頭飾, 頭盔, 帽 的圖片&#10;&#10;自動產生的描述">
            <a:extLst>
              <a:ext uri="{FF2B5EF4-FFF2-40B4-BE49-F238E27FC236}">
                <a16:creationId xmlns:a16="http://schemas.microsoft.com/office/drawing/2014/main" id="{CEDDA3CB-1EBD-41C3-8D63-C742E177FD10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25174" y="3899323"/>
            <a:ext cx="623832" cy="623831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7D5248AD-37B3-479D-9B2C-720B12B54DEA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8897" y="1228685"/>
            <a:ext cx="608129" cy="576122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3AD316BB-CF7D-4045-94B0-17BFE2DA8AE9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5968373" y="1209342"/>
            <a:ext cx="573227" cy="573227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:a16="http://schemas.microsoft.com/office/drawing/2014/main" id="{F8EFF7F9-5CE9-4901-9939-F2A024C62280}"/>
              </a:ext>
            </a:extLst>
          </p:cNvPr>
          <p:cNvPicPr>
            <a:picLocks noChangeAspect="1"/>
          </p:cNvPicPr>
          <p:nvPr/>
        </p:nvPicPr>
        <p:blipFill>
          <a:blip r:embed="rId18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654147" y="1159503"/>
            <a:ext cx="559687" cy="669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290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: 圓角 3">
            <a:extLst>
              <a:ext uri="{FF2B5EF4-FFF2-40B4-BE49-F238E27FC236}">
                <a16:creationId xmlns:a16="http://schemas.microsoft.com/office/drawing/2014/main" id="{E8A3E7AA-FDA4-466B-8597-C97B400A174F}"/>
              </a:ext>
            </a:extLst>
          </p:cNvPr>
          <p:cNvSpPr/>
          <p:nvPr/>
        </p:nvSpPr>
        <p:spPr>
          <a:xfrm>
            <a:off x="3312833" y="1419671"/>
            <a:ext cx="4916767" cy="426272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0" name="矩形: 圓角 19">
            <a:extLst>
              <a:ext uri="{FF2B5EF4-FFF2-40B4-BE49-F238E27FC236}">
                <a16:creationId xmlns:a16="http://schemas.microsoft.com/office/drawing/2014/main" id="{C15F5CB4-2E82-4B1C-A5E1-1100F15BDE45}"/>
              </a:ext>
            </a:extLst>
          </p:cNvPr>
          <p:cNvSpPr/>
          <p:nvPr/>
        </p:nvSpPr>
        <p:spPr>
          <a:xfrm>
            <a:off x="3312833" y="1965320"/>
            <a:ext cx="4916767" cy="426272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208DD062-AB8C-433B-93E9-CC400DEDCF3A}"/>
              </a:ext>
            </a:extLst>
          </p:cNvPr>
          <p:cNvSpPr/>
          <p:nvPr/>
        </p:nvSpPr>
        <p:spPr>
          <a:xfrm>
            <a:off x="3312833" y="2510969"/>
            <a:ext cx="4916767" cy="426272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3" name="矩形: 圓角 22">
            <a:extLst>
              <a:ext uri="{FF2B5EF4-FFF2-40B4-BE49-F238E27FC236}">
                <a16:creationId xmlns:a16="http://schemas.microsoft.com/office/drawing/2014/main" id="{6AE0BAF0-4548-4455-88D7-19A781603CBE}"/>
              </a:ext>
            </a:extLst>
          </p:cNvPr>
          <p:cNvSpPr/>
          <p:nvPr/>
        </p:nvSpPr>
        <p:spPr>
          <a:xfrm>
            <a:off x="3312833" y="3056618"/>
            <a:ext cx="4916767" cy="426272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4" name="圓角矩形 53"/>
          <p:cNvSpPr/>
          <p:nvPr/>
        </p:nvSpPr>
        <p:spPr>
          <a:xfrm>
            <a:off x="4228906" y="3603999"/>
            <a:ext cx="3518002" cy="1187536"/>
          </a:xfrm>
          <a:prstGeom prst="roundRect">
            <a:avLst>
              <a:gd name="adj" fmla="val 10545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4" name="TextBox 6">
            <a:extLst>
              <a:ext uri="{FF2B5EF4-FFF2-40B4-BE49-F238E27FC236}">
                <a16:creationId xmlns:a16="http://schemas.microsoft.com/office/drawing/2014/main" id="{E0495728-5284-2243-8533-B93F68E25479}"/>
              </a:ext>
            </a:extLst>
          </p:cNvPr>
          <p:cNvSpPr txBox="1"/>
          <p:nvPr/>
        </p:nvSpPr>
        <p:spPr>
          <a:xfrm>
            <a:off x="4601447" y="3825305"/>
            <a:ext cx="3028191" cy="977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0975" indent="-180975" fontAlgn="base">
              <a:lnSpc>
                <a:spcPts val="2300"/>
              </a:lnSpc>
              <a:buFont typeface="Arial" pitchFamily="34" charset="0"/>
              <a:buChar char="•"/>
            </a:pPr>
            <a:r>
              <a:rPr lang="en-US" altLang="zh-Hant" sz="1600"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Surveillance Station 5.1</a:t>
            </a:r>
          </a:p>
          <a:p>
            <a:pPr marL="638175" lvl="1" indent="-180975" fontAlgn="base">
              <a:lnSpc>
                <a:spcPts val="2300"/>
              </a:lnSpc>
              <a:buFont typeface="Arial" pitchFamily="34" charset="0"/>
              <a:buChar char="•"/>
            </a:pPr>
            <a:r>
              <a:rPr lang="en-US" altLang="zh-Hant" sz="1400"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2 </a:t>
            </a:r>
            <a:r>
              <a:rPr lang="zh-TW" altLang="en-US" sz="1400"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路免費頻道
</a:t>
            </a:r>
            <a:r>
              <a:rPr lang="en-US" altLang="zh-TW" sz="1400"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32 </a:t>
            </a:r>
            <a:r>
              <a:rPr lang="zh-TW" altLang="en-US" sz="1400"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路最高總頻道數擴充</a:t>
            </a:r>
            <a:endParaRPr lang="zh-TW" altLang="en-US" sz="1600" b="1"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pic>
        <p:nvPicPr>
          <p:cNvPr id="24" name="圖片 23" descr="002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85980" y="3671952"/>
            <a:ext cx="791433" cy="79143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B9B2E9-437B-E74B-95F3-68CBBB15D7F4}"/>
              </a:ext>
            </a:extLst>
          </p:cNvPr>
          <p:cNvSpPr txBox="1"/>
          <p:nvPr/>
        </p:nvSpPr>
        <p:spPr>
          <a:xfrm>
            <a:off x="4236455" y="1057055"/>
            <a:ext cx="29253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記憶體需求為 </a:t>
            </a:r>
            <a:r>
              <a:rPr lang="en-US" altLang="zh-TW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4GB RAM </a:t>
            </a:r>
            <a:r>
              <a:rPr lang="zh-TW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或以上</a:t>
            </a:r>
            <a:endParaRPr lang="en-US" sz="140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DE57F13-44DB-F644-8A3C-E4B12FAE2D95}"/>
              </a:ext>
            </a:extLst>
          </p:cNvPr>
          <p:cNvSpPr txBox="1"/>
          <p:nvPr/>
        </p:nvSpPr>
        <p:spPr>
          <a:xfrm>
            <a:off x="4591252" y="3611093"/>
            <a:ext cx="27681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記憶體需求適合 </a:t>
            </a:r>
            <a:r>
              <a:rPr lang="en-US" altLang="zh-TW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2GB RAM </a:t>
            </a:r>
            <a:r>
              <a:rPr lang="zh-TW" altLang="en-US" sz="14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機型</a:t>
            </a:r>
            <a:endParaRPr lang="en-US" sz="140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標題 4">
            <a:extLst>
              <a:ext uri="{FF2B5EF4-FFF2-40B4-BE49-F238E27FC236}">
                <a16:creationId xmlns:a16="http://schemas.microsoft.com/office/drawing/2014/main" id="{510BA139-7C76-4B4D-AF79-9FC7B36E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91614"/>
            <a:ext cx="8043469" cy="493563"/>
          </a:xfrm>
        </p:spPr>
        <p:txBody>
          <a:bodyPr/>
          <a:lstStyle/>
          <a:p>
            <a:r>
              <a:rPr lang="en-US" altLang="zh-TW"/>
              <a:t>QVR Pro </a:t>
            </a:r>
            <a:r>
              <a:rPr lang="zh-TW" altLang="en-US"/>
              <a:t>監控應用</a:t>
            </a:r>
            <a:r>
              <a:rPr lang="en-US" altLang="zh-TW"/>
              <a:t>,</a:t>
            </a:r>
            <a:r>
              <a:rPr lang="zh-TW" altLang="en-US"/>
              <a:t>守護環境安全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A10C3E9-C1DD-A44A-ACA2-B606F0B7A13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760" y="962716"/>
            <a:ext cx="3507603" cy="3164469"/>
          </a:xfrm>
          <a:prstGeom prst="rect">
            <a:avLst/>
          </a:prstGeom>
        </p:spPr>
      </p:pic>
      <p:pic>
        <p:nvPicPr>
          <p:cNvPr id="25" name="圖片 24" descr="003.png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63370" y="1093137"/>
            <a:ext cx="803398" cy="80186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4" name="矩形 43">
            <a:extLst>
              <a:ext uri="{FF2B5EF4-FFF2-40B4-BE49-F238E27FC236}">
                <a16:creationId xmlns:a16="http://schemas.microsoft.com/office/drawing/2014/main" id="{041CDBB1-8D82-8F41-B72E-F86A635A9676}"/>
              </a:ext>
            </a:extLst>
          </p:cNvPr>
          <p:cNvSpPr/>
          <p:nvPr/>
        </p:nvSpPr>
        <p:spPr>
          <a:xfrm>
            <a:off x="4340143" y="1463861"/>
            <a:ext cx="35076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TW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5,000+ </a:t>
            </a:r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支相容網路攝影機</a:t>
            </a:r>
            <a:endParaRPr lang="en-US" altLang="zh-TW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sp>
        <p:nvSpPr>
          <p:cNvPr id="47" name="矩形 46">
            <a:extLst>
              <a:ext uri="{FF2B5EF4-FFF2-40B4-BE49-F238E27FC236}">
                <a16:creationId xmlns:a16="http://schemas.microsoft.com/office/drawing/2014/main" id="{041CDBB1-8D82-8F41-B72E-F86A635A9676}"/>
              </a:ext>
            </a:extLst>
          </p:cNvPr>
          <p:cNvSpPr/>
          <p:nvPr/>
        </p:nvSpPr>
        <p:spPr>
          <a:xfrm>
            <a:off x="4340143" y="2014352"/>
            <a:ext cx="35076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TW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8 </a:t>
            </a:r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路免費攝影機頻道</a:t>
            </a:r>
            <a:endParaRPr lang="en-US" altLang="zh-TW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sp>
        <p:nvSpPr>
          <p:cNvPr id="50" name="矩形 49">
            <a:extLst>
              <a:ext uri="{FF2B5EF4-FFF2-40B4-BE49-F238E27FC236}">
                <a16:creationId xmlns:a16="http://schemas.microsoft.com/office/drawing/2014/main" id="{041CDBB1-8D82-8F41-B72E-F86A635A9676}"/>
              </a:ext>
            </a:extLst>
          </p:cNvPr>
          <p:cNvSpPr/>
          <p:nvPr/>
        </p:nvSpPr>
        <p:spPr>
          <a:xfrm>
            <a:off x="4340144" y="2547167"/>
            <a:ext cx="3647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TW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30 </a:t>
            </a:r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路建議最高攝影機頻道使用數</a:t>
            </a:r>
            <a:endParaRPr lang="en-US" altLang="zh-TW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041CDBB1-8D82-8F41-B72E-F86A635A9676}"/>
              </a:ext>
            </a:extLst>
          </p:cNvPr>
          <p:cNvSpPr/>
          <p:nvPr/>
        </p:nvSpPr>
        <p:spPr>
          <a:xfrm>
            <a:off x="4340143" y="3095091"/>
            <a:ext cx="37449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TW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QUSBCam2 </a:t>
            </a:r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觀看 </a:t>
            </a:r>
            <a:r>
              <a:rPr lang="en-US" altLang="zh-TW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USB </a:t>
            </a:r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攝影機影像</a:t>
            </a:r>
            <a:endParaRPr lang="en-US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4138403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08" hidden="1">
            <a:extLst>
              <a:ext uri="{FF2B5EF4-FFF2-40B4-BE49-F238E27FC236}">
                <a16:creationId xmlns:a16="http://schemas.microsoft.com/office/drawing/2014/main" id="{202560CA-4759-4556-975D-CE569B280DDD}"/>
              </a:ext>
            </a:extLst>
          </p:cNvPr>
          <p:cNvSpPr/>
          <p:nvPr/>
        </p:nvSpPr>
        <p:spPr>
          <a:xfrm>
            <a:off x="-1" y="1227516"/>
            <a:ext cx="9170379" cy="838310"/>
          </a:xfrm>
          <a:prstGeom prst="rect">
            <a:avLst/>
          </a:prstGeom>
          <a:gradFill>
            <a:gsLst>
              <a:gs pos="0">
                <a:srgbClr val="FF3C04"/>
              </a:gs>
              <a:gs pos="100000">
                <a:srgbClr val="D22D00"/>
              </a:gs>
            </a:gsLst>
            <a:lin ang="5400000" scaled="1"/>
          </a:gra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endParaRPr lang="zh-TW" altLang="en-US">
              <a:solidFill>
                <a:schemeClr val="lt1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/>
              <a:sym typeface="Arial" panose="020B0604020202020204" pitchFamily="34" charset="0"/>
            </a:endParaRPr>
          </a:p>
        </p:txBody>
      </p:sp>
      <p:pic>
        <p:nvPicPr>
          <p:cNvPr id="12" name="圖片 11" hidden="1">
            <a:extLst>
              <a:ext uri="{FF2B5EF4-FFF2-40B4-BE49-F238E27FC236}">
                <a16:creationId xmlns:a16="http://schemas.microsoft.com/office/drawing/2014/main" id="{9AF0C010-339D-4A84-8B04-99F802EE760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"/>
          <a:stretch/>
        </p:blipFill>
        <p:spPr>
          <a:xfrm>
            <a:off x="1" y="1"/>
            <a:ext cx="9143999" cy="1144959"/>
          </a:xfrm>
          <a:prstGeom prst="rect">
            <a:avLst/>
          </a:prstGeom>
        </p:spPr>
      </p:pic>
      <p:sp>
        <p:nvSpPr>
          <p:cNvPr id="10" name="矩形: 圓角 9" hidden="1">
            <a:extLst>
              <a:ext uri="{FF2B5EF4-FFF2-40B4-BE49-F238E27FC236}">
                <a16:creationId xmlns:a16="http://schemas.microsoft.com/office/drawing/2014/main" id="{5DF07548-BD33-4CF8-94CA-3E91D25FB5E3}"/>
              </a:ext>
            </a:extLst>
          </p:cNvPr>
          <p:cNvSpPr/>
          <p:nvPr/>
        </p:nvSpPr>
        <p:spPr>
          <a:xfrm rot="5400000">
            <a:off x="10037177" y="-2569728"/>
            <a:ext cx="838311" cy="8432800"/>
          </a:xfrm>
          <a:prstGeom prst="roundRect">
            <a:avLst>
              <a:gd name="adj" fmla="val 0"/>
            </a:avLst>
          </a:prstGeom>
          <a:gradFill>
            <a:gsLst>
              <a:gs pos="45622">
                <a:srgbClr val="009AD0"/>
              </a:gs>
              <a:gs pos="67000">
                <a:srgbClr val="00B0F0"/>
              </a:gs>
              <a:gs pos="25000">
                <a:srgbClr val="00B0F0"/>
              </a:gs>
              <a:gs pos="100000">
                <a:srgbClr val="033071">
                  <a:alpha val="0"/>
                </a:srgbClr>
              </a:gs>
              <a:gs pos="2000">
                <a:srgbClr val="007AD6">
                  <a:alpha val="0"/>
                </a:srgbClr>
              </a:gs>
            </a:gsLst>
            <a:lin ang="5400000" scaled="0"/>
          </a:gradFill>
          <a:ln w="12700">
            <a:noFill/>
          </a:ln>
          <a:effectLst>
            <a:glow>
              <a:schemeClr val="accent3">
                <a:satMod val="175000"/>
                <a:alpha val="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1" name="矩形: 圓角 10">
            <a:extLst>
              <a:ext uri="{FF2B5EF4-FFF2-40B4-BE49-F238E27FC236}">
                <a16:creationId xmlns:a16="http://schemas.microsoft.com/office/drawing/2014/main" id="{D1C70B5C-2B32-4122-BFD6-FE0BE5004D84}"/>
              </a:ext>
            </a:extLst>
          </p:cNvPr>
          <p:cNvSpPr/>
          <p:nvPr/>
        </p:nvSpPr>
        <p:spPr>
          <a:xfrm rot="5400000">
            <a:off x="5737363" y="743644"/>
            <a:ext cx="2034227" cy="4245665"/>
          </a:xfrm>
          <a:prstGeom prst="roundRect">
            <a:avLst>
              <a:gd name="adj" fmla="val 3414"/>
            </a:avLst>
          </a:prstGeom>
          <a:solidFill>
            <a:srgbClr val="FFC000"/>
          </a:solidFill>
          <a:ln w="12700">
            <a:noFill/>
          </a:ln>
          <a:effectLst>
            <a:glow>
              <a:schemeClr val="accent3">
                <a:satMod val="175000"/>
                <a:alpha val="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2" name="圖片 9" descr="Image 5.png">
            <a:extLst>
              <a:ext uri="{FF2B5EF4-FFF2-40B4-BE49-F238E27FC236}">
                <a16:creationId xmlns:a16="http://schemas.microsoft.com/office/drawing/2014/main" id="{2AB8FDCA-2522-C948-97FA-FA78FDCAE3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2075" y="1849562"/>
            <a:ext cx="6468039" cy="3002172"/>
          </a:xfrm>
          <a:prstGeom prst="roundRect">
            <a:avLst>
              <a:gd name="adj" fmla="val 2112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3" name="標題 2">
            <a:extLst>
              <a:ext uri="{FF2B5EF4-FFF2-40B4-BE49-F238E27FC236}">
                <a16:creationId xmlns:a16="http://schemas.microsoft.com/office/drawing/2014/main" id="{5B89A272-2A50-ED4D-8BAC-BF3BA2950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63" y="277843"/>
            <a:ext cx="8590051" cy="493563"/>
          </a:xfrm>
        </p:spPr>
        <p:txBody>
          <a:bodyPr>
            <a:normAutofit fontScale="90000"/>
          </a:bodyPr>
          <a:lstStyle/>
          <a:p>
            <a:r>
              <a:rPr lang="zh-TW" altLang="en-US" sz="3200">
                <a:latin typeface="Arial" panose="020B0604020202020204" pitchFamily="34" charset="0"/>
                <a:sym typeface="Arial" panose="020B0604020202020204" pitchFamily="34" charset="0"/>
              </a:rPr>
              <a:t>軟體容器工作站</a:t>
            </a:r>
            <a:r>
              <a:rPr lang="en-US" altLang="zh-TW" sz="3200">
                <a:latin typeface="Arial" panose="020B0604020202020204" pitchFamily="34" charset="0"/>
                <a:sym typeface="Arial" panose="020B0604020202020204" pitchFamily="34" charset="0"/>
              </a:rPr>
              <a:t> (Container Station) </a:t>
            </a:r>
            <a:r>
              <a:rPr lang="zh-TW" altLang="en-US" sz="3200">
                <a:latin typeface="Arial" panose="020B0604020202020204" pitchFamily="34" charset="0"/>
                <a:sym typeface="Arial" panose="020B0604020202020204" pitchFamily="34" charset="0"/>
              </a:rPr>
              <a:t>執行多種</a:t>
            </a:r>
            <a:r>
              <a:rPr lang="en-US" altLang="zh-TW" sz="3200">
                <a:latin typeface="Arial" panose="020B0604020202020204" pitchFamily="34" charset="0"/>
                <a:sym typeface="Arial" panose="020B0604020202020204" pitchFamily="34" charset="0"/>
              </a:rPr>
              <a:t> App</a:t>
            </a:r>
            <a:endParaRPr lang="zh-TW" altLang="en-US" sz="32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5" name="圖片 4" descr="Image 8.png">
            <a:extLst>
              <a:ext uri="{FF2B5EF4-FFF2-40B4-BE49-F238E27FC236}">
                <a16:creationId xmlns:a16="http://schemas.microsoft.com/office/drawing/2014/main" id="{D1345755-82E5-764E-B4A6-A0FFA0F91265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20774" y="2658401"/>
            <a:ext cx="3556535" cy="2193333"/>
          </a:xfrm>
          <a:prstGeom prst="roundRect">
            <a:avLst>
              <a:gd name="adj" fmla="val 2542"/>
            </a:avLst>
          </a:prstGeom>
        </p:spPr>
      </p:pic>
      <p:sp>
        <p:nvSpPr>
          <p:cNvPr id="8" name="內容版面配置區 2">
            <a:extLst>
              <a:ext uri="{FF2B5EF4-FFF2-40B4-BE49-F238E27FC236}">
                <a16:creationId xmlns:a16="http://schemas.microsoft.com/office/drawing/2014/main" id="{F1005C24-6322-E740-AAAE-33E91B36F025}"/>
              </a:ext>
            </a:extLst>
          </p:cNvPr>
          <p:cNvSpPr txBox="1">
            <a:spLocks/>
          </p:cNvSpPr>
          <p:nvPr/>
        </p:nvSpPr>
        <p:spPr>
          <a:xfrm>
            <a:off x="6864251" y="1896147"/>
            <a:ext cx="1687049" cy="6045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355">
              <a:defRPr/>
            </a:pPr>
            <a:r>
              <a:rPr lang="zh-TW" altLang="en-US" sz="1500" b="1">
                <a:solidFill>
                  <a:srgbClr val="39383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內建 </a:t>
            </a:r>
            <a:r>
              <a:rPr lang="en-US" altLang="zh-TW" sz="1500" b="1">
                <a:solidFill>
                  <a:srgbClr val="39383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Docker</a:t>
            </a:r>
            <a:r>
              <a:rPr lang="en-US" altLang="zh-TW" sz="1500" b="1" baseline="30000">
                <a:solidFill>
                  <a:srgbClr val="39383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®</a:t>
            </a:r>
            <a:r>
              <a:rPr lang="en-US" altLang="zh-TW" sz="1500" b="1">
                <a:solidFill>
                  <a:srgbClr val="39383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Hub</a:t>
            </a:r>
            <a:r>
              <a:rPr lang="zh-TW" altLang="en-US" sz="1500" b="1">
                <a:solidFill>
                  <a:srgbClr val="39383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線上市集</a:t>
            </a:r>
            <a:endParaRPr lang="en-US" altLang="zh-TW" sz="1500" b="1">
              <a:solidFill>
                <a:srgbClr val="393836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defTabSz="914355">
              <a:defRPr/>
            </a:pPr>
            <a:r>
              <a:rPr lang="zh-TW" altLang="en-US" sz="1200">
                <a:solidFill>
                  <a:srgbClr val="393836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直接搜尋、隨選下載</a:t>
            </a:r>
            <a:endParaRPr lang="en-US" altLang="zh-TW" sz="1200">
              <a:solidFill>
                <a:srgbClr val="393836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6" name="矩形: 圓角 15" hidden="1">
            <a:extLst>
              <a:ext uri="{FF2B5EF4-FFF2-40B4-BE49-F238E27FC236}">
                <a16:creationId xmlns:a16="http://schemas.microsoft.com/office/drawing/2014/main" id="{4F4E8667-A595-4A77-8B37-B6F67838131D}"/>
              </a:ext>
            </a:extLst>
          </p:cNvPr>
          <p:cNvSpPr/>
          <p:nvPr/>
        </p:nvSpPr>
        <p:spPr>
          <a:xfrm rot="5400000">
            <a:off x="-3458887" y="-2579165"/>
            <a:ext cx="838310" cy="8432800"/>
          </a:xfrm>
          <a:prstGeom prst="roundRect">
            <a:avLst>
              <a:gd name="adj" fmla="val 0"/>
            </a:avLst>
          </a:prstGeom>
          <a:gradFill>
            <a:gsLst>
              <a:gs pos="45622">
                <a:srgbClr val="009AD0"/>
              </a:gs>
              <a:gs pos="67000">
                <a:srgbClr val="00B0F0"/>
              </a:gs>
              <a:gs pos="25000">
                <a:srgbClr val="00B0F0"/>
              </a:gs>
              <a:gs pos="100000">
                <a:srgbClr val="033071">
                  <a:alpha val="0"/>
                </a:srgbClr>
              </a:gs>
              <a:gs pos="2000">
                <a:srgbClr val="007AD6">
                  <a:alpha val="0"/>
                </a:srgbClr>
              </a:gs>
            </a:gsLst>
            <a:lin ang="5400000" scaled="0"/>
          </a:gradFill>
          <a:ln w="12700">
            <a:noFill/>
          </a:ln>
          <a:effectLst>
            <a:glow>
              <a:schemeClr val="accent3">
                <a:satMod val="175000"/>
                <a:alpha val="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7" name="內容版面配置區 2">
            <a:extLst>
              <a:ext uri="{FF2B5EF4-FFF2-40B4-BE49-F238E27FC236}">
                <a16:creationId xmlns:a16="http://schemas.microsoft.com/office/drawing/2014/main" id="{6679C3ED-9C0C-614D-A30D-3BF0F4DCEC21}"/>
              </a:ext>
            </a:extLst>
          </p:cNvPr>
          <p:cNvSpPr txBox="1">
            <a:spLocks/>
          </p:cNvSpPr>
          <p:nvPr/>
        </p:nvSpPr>
        <p:spPr>
          <a:xfrm>
            <a:off x="5375032" y="1026544"/>
            <a:ext cx="2853946" cy="6045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9992">
              <a:defRPr/>
            </a:pPr>
            <a:r>
              <a:rPr lang="zh-TW" altLang="en-US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匯入匯出容器輕鬆轉移</a:t>
            </a:r>
            <a:endParaRPr lang="en-US" altLang="zh-TW" b="1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marL="179380" defTabSz="914355"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zh-TW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由 </a:t>
            </a:r>
            <a:r>
              <a:rPr lang="en-US" altLang="zh-TW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PC</a:t>
            </a:r>
            <a:r>
              <a:rPr lang="zh-TW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或 </a:t>
            </a:r>
            <a:r>
              <a:rPr lang="en-US" altLang="zh-TW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NAS</a:t>
            </a:r>
            <a:r>
              <a:rPr lang="zh-TW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匯入映像檔或容器</a:t>
            </a:r>
            <a:endParaRPr lang="en-US" altLang="zh-TW" sz="120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marL="179380" defTabSz="914355"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zh-TW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可匯出映像檔或容器至 </a:t>
            </a:r>
            <a:r>
              <a:rPr lang="en-US" altLang="zh-TW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NAS</a:t>
            </a:r>
            <a:r>
              <a:rPr lang="zh-TW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做備份</a:t>
            </a:r>
            <a:endParaRPr lang="en-US" altLang="zh-TW" sz="120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marL="179992" defTabSz="914355">
              <a:buFont typeface="Arial" pitchFamily="34" charset="0"/>
              <a:buChar char="•"/>
              <a:defRPr/>
            </a:pPr>
            <a:endParaRPr lang="zh-TW" altLang="en-US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9" name="內容版面配置區 2">
            <a:extLst>
              <a:ext uri="{FF2B5EF4-FFF2-40B4-BE49-F238E27FC236}">
                <a16:creationId xmlns:a16="http://schemas.microsoft.com/office/drawing/2014/main" id="{A1461536-5F03-384B-AF8D-4D302CDE46EA}"/>
              </a:ext>
            </a:extLst>
          </p:cNvPr>
          <p:cNvSpPr txBox="1">
            <a:spLocks/>
          </p:cNvSpPr>
          <p:nvPr/>
        </p:nvSpPr>
        <p:spPr>
          <a:xfrm>
            <a:off x="717736" y="1026544"/>
            <a:ext cx="4059725" cy="6045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9992" defTabSz="914355">
              <a:defRPr/>
            </a:pPr>
            <a:r>
              <a:rPr lang="zh-TW" altLang="en-US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人工智慧、物聯網、及常用容器推薦</a:t>
            </a:r>
            <a:endParaRPr lang="en-US" altLang="zh-TW" b="1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marL="173030" lvl="1" defTabSz="914355">
              <a:spcBef>
                <a:spcPct val="20000"/>
              </a:spcBef>
              <a:buClr>
                <a:schemeClr val="bg1"/>
              </a:buClr>
              <a:defRPr/>
            </a:pPr>
            <a:r>
              <a:rPr lang="zh-TW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一鍵安裝精靈，幫助您快速設定參數並建立容器</a:t>
            </a:r>
            <a:endParaRPr lang="en-US" altLang="zh-TW" sz="120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marL="179380" defTabSz="914355">
              <a:buClr>
                <a:schemeClr val="bg1"/>
              </a:buClr>
              <a:defRPr/>
            </a:pPr>
            <a:r>
              <a:rPr lang="zh-TW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支援 </a:t>
            </a:r>
            <a:r>
              <a:rPr lang="en-US" altLang="zh-TW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Docker Compose YAML </a:t>
            </a:r>
            <a:r>
              <a:rPr lang="zh-TW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格式建立應用程式</a:t>
            </a:r>
          </a:p>
        </p:txBody>
      </p:sp>
    </p:spTree>
    <p:extLst>
      <p:ext uri="{BB962C8B-B14F-4D97-AF65-F5344CB8AC3E}">
        <p14:creationId xmlns:p14="http://schemas.microsoft.com/office/powerpoint/2010/main" val="5425312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5F158D3-FC63-4710-A0F3-71ECA767E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91614"/>
            <a:ext cx="8282859" cy="49356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TW" err="1">
                <a:latin typeface="Arial" panose="020B0604020202020204" pitchFamily="34" charset="0"/>
                <a:sym typeface="Arial" panose="020B0604020202020204" pitchFamily="34" charset="0"/>
              </a:rPr>
              <a:t>HybridMount</a:t>
            </a:r>
            <a:r>
              <a:rPr lang="en-US" altLang="zh-TW">
                <a:latin typeface="Arial" panose="020B0604020202020204" pitchFamily="34" charset="0"/>
                <a:sym typeface="Arial" panose="020B0604020202020204" pitchFamily="34" charset="0"/>
              </a:rPr>
              <a:t> </a:t>
            </a:r>
            <a:r>
              <a:rPr lang="zh-CN" altLang="en-US">
                <a:latin typeface="Arial" panose="020B0604020202020204" pitchFamily="34" charset="0"/>
                <a:sym typeface="Arial" panose="020B0604020202020204" pitchFamily="34" charset="0"/>
              </a:rPr>
              <a:t>無縫掛載雲空間，雙存取模式</a:t>
            </a:r>
            <a:endParaRPr lang="zh-TW" altLang="en-US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57" name="矩形 56">
            <a:extLst>
              <a:ext uri="{FF2B5EF4-FFF2-40B4-BE49-F238E27FC236}">
                <a16:creationId xmlns:a16="http://schemas.microsoft.com/office/drawing/2014/main" id="{4E925DE7-36F3-461A-88BA-1D157F570ACD}"/>
              </a:ext>
            </a:extLst>
          </p:cNvPr>
          <p:cNvSpPr/>
          <p:nvPr/>
        </p:nvSpPr>
        <p:spPr>
          <a:xfrm rot="16200000">
            <a:off x="4275167" y="285742"/>
            <a:ext cx="585519" cy="91358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graphicFrame>
        <p:nvGraphicFramePr>
          <p:cNvPr id="58" name="表格 3">
            <a:extLst>
              <a:ext uri="{FF2B5EF4-FFF2-40B4-BE49-F238E27FC236}">
                <a16:creationId xmlns:a16="http://schemas.microsoft.com/office/drawing/2014/main" id="{FF22A8F6-3B0B-4CAF-B036-E267A80671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2606336"/>
              </p:ext>
            </p:extLst>
          </p:nvPr>
        </p:nvGraphicFramePr>
        <p:xfrm>
          <a:off x="491083" y="1108838"/>
          <a:ext cx="6224410" cy="329707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603417">
                  <a:extLst>
                    <a:ext uri="{9D8B030D-6E8A-4147-A177-3AD203B41FA5}">
                      <a16:colId xmlns:a16="http://schemas.microsoft.com/office/drawing/2014/main" val="1342336146"/>
                    </a:ext>
                  </a:extLst>
                </a:gridCol>
                <a:gridCol w="2191264">
                  <a:extLst>
                    <a:ext uri="{9D8B030D-6E8A-4147-A177-3AD203B41FA5}">
                      <a16:colId xmlns:a16="http://schemas.microsoft.com/office/drawing/2014/main" val="3829529322"/>
                    </a:ext>
                  </a:extLst>
                </a:gridCol>
                <a:gridCol w="2429729">
                  <a:extLst>
                    <a:ext uri="{9D8B030D-6E8A-4147-A177-3AD203B41FA5}">
                      <a16:colId xmlns:a16="http://schemas.microsoft.com/office/drawing/2014/main" val="3150085459"/>
                    </a:ext>
                  </a:extLst>
                </a:gridCol>
              </a:tblGrid>
              <a:tr h="458837">
                <a:tc>
                  <a:txBody>
                    <a:bodyPr/>
                    <a:lstStyle/>
                    <a:p>
                      <a:pPr marL="0" marR="0" lvl="0" indent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altLang="en-US" sz="14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80999" marR="80999" marT="40500" marB="40500"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ctr" defTabSz="914400" rtl="0" eaLnBrk="1" latinLnBrk="0" hangingPunct="1">
                        <a:buNone/>
                      </a:pPr>
                      <a:r>
                        <a:rPr lang="zh-TW" altLang="en-US" sz="1400" b="1" kern="120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網路磁碟掛載</a:t>
                      </a:r>
                      <a:endParaRPr lang="zh-TW" altLang="en-US" sz="14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56840" marR="56840" marT="30371" marB="30371"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ctr" defTabSz="914400" rtl="0" eaLnBrk="1" latinLnBrk="0" hangingPunct="1">
                        <a:buNone/>
                      </a:pPr>
                      <a:r>
                        <a:rPr lang="zh-TW" altLang="en-US" sz="1400" b="1" kern="1200" noProof="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檔案型雲網關</a:t>
                      </a:r>
                      <a:endParaRPr lang="zh-TW" altLang="en-US" sz="1400" b="1" kern="120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59207" marR="59207" marT="126548" marB="126548" anchor="ctr">
                    <a:solidFill>
                      <a:srgbClr val="88C5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4017304"/>
                  </a:ext>
                </a:extLst>
              </a:tr>
              <a:tr h="507947"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設置方法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建立網路磁碟掛載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選擇檔案型雲網關模式</a:t>
                      </a:r>
                      <a:b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</a:br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並配置快取空間</a:t>
                      </a:r>
                    </a:p>
                  </a:txBody>
                  <a:tcPr marL="59207" marR="59207" marT="71744" marB="71744" anchor="ctr"/>
                </a:tc>
                <a:extLst>
                  <a:ext uri="{0D108BD9-81ED-4DB2-BD59-A6C34878D82A}">
                    <a16:rowId xmlns:a16="http://schemas.microsoft.com/office/drawing/2014/main" val="4105057157"/>
                  </a:ext>
                </a:extLst>
              </a:tr>
              <a:tr h="507947"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掛載數量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無限制</a:t>
                      </a:r>
                      <a:endParaRPr lang="en-US" altLang="zh-TW" sz="1100" b="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可掛載無限個雲端服務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100" b="0" u="none" strike="noStrike" noProof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2 </a:t>
                      </a:r>
                      <a:r>
                        <a:rPr lang="zh-TW" sz="1100" b="0" u="none" strike="noStrike" noProof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個永久免費的</a:t>
                      </a:r>
                      <a:r>
                        <a:rPr lang="zh-TW" altLang="en-US" sz="1100" b="0" u="none" strike="noStrike" noProof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網關</a:t>
                      </a:r>
                      <a:r>
                        <a:rPr lang="zh-TW" sz="1100" b="0" u="none" strike="noStrike" noProof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授權</a:t>
                      </a:r>
                      <a:endParaRPr lang="en-US" altLang="zh-TW" sz="1100" b="0" u="none" strike="noStrike" noProof="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  <a:p>
                      <a:pPr lvl="0" algn="ctr">
                        <a:buNone/>
                      </a:pPr>
                      <a:r>
                        <a:rPr lang="zh-TW" sz="1100" b="0" u="none" strike="noStrike" noProof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可依需求購置額外授權</a:t>
                      </a:r>
                      <a:endParaRPr lang="zh-TW" sz="1100" b="0" i="0" u="none" strike="noStrike" noProof="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59207" marR="59207" marT="71744" marB="71744" anchor="ctr"/>
                </a:tc>
                <a:extLst>
                  <a:ext uri="{0D108BD9-81ED-4DB2-BD59-A6C34878D82A}">
                    <a16:rowId xmlns:a16="http://schemas.microsoft.com/office/drawing/2014/main" val="1886247581"/>
                  </a:ext>
                </a:extLst>
              </a:tr>
              <a:tr h="326369"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存取體驗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存取速度取決於網際網路速度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快取機制大幅減少讀寫等待時間</a:t>
                      </a:r>
                    </a:p>
                  </a:txBody>
                  <a:tcPr marL="59207" marR="59207" marT="71744" marB="71744" anchor="ctr"/>
                </a:tc>
                <a:extLst>
                  <a:ext uri="{0D108BD9-81ED-4DB2-BD59-A6C34878D82A}">
                    <a16:rowId xmlns:a16="http://schemas.microsoft.com/office/drawing/2014/main" val="1438036707"/>
                  </a:ext>
                </a:extLst>
              </a:tr>
              <a:tr h="326369"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於 </a:t>
                      </a:r>
                      <a:r>
                        <a:rPr lang="af-ZA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File Station </a:t>
                      </a:r>
                      <a:r>
                        <a:rPr lang="zh-TW" altLang="en-US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存取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支援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支援</a:t>
                      </a:r>
                    </a:p>
                  </a:txBody>
                  <a:tcPr marL="59207" marR="59207" marT="71744" marB="71744" anchor="ctr"/>
                </a:tc>
                <a:extLst>
                  <a:ext uri="{0D108BD9-81ED-4DB2-BD59-A6C34878D82A}">
                    <a16:rowId xmlns:a16="http://schemas.microsoft.com/office/drawing/2014/main" val="57742144"/>
                  </a:ext>
                </a:extLst>
              </a:tr>
              <a:tr h="509249"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透過 </a:t>
                      </a:r>
                      <a:r>
                        <a:rPr lang="af-ZA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SMB / NFS / AFP </a:t>
                      </a:r>
                      <a:r>
                        <a:rPr lang="zh-TW" altLang="en-US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存取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部分支援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ctr" latinLnBrk="0" hangingPunct="1"/>
                      <a:r>
                        <a:rPr lang="zh-TW" altLang="en-US" sz="1100" b="0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支援</a:t>
                      </a:r>
                      <a:endParaRPr lang="zh-TW" altLang="en-US" sz="1100" b="0" kern="120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59207" marR="59207" marT="71744" marB="71744" anchor="ctr"/>
                </a:tc>
                <a:extLst>
                  <a:ext uri="{0D108BD9-81ED-4DB2-BD59-A6C34878D82A}">
                    <a16:rowId xmlns:a16="http://schemas.microsoft.com/office/drawing/2014/main" val="3587223761"/>
                  </a:ext>
                </a:extLst>
              </a:tr>
              <a:tr h="326369"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同步機制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每次瀏覽時需重新與雲端同步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ctr" latinLnBrk="0" hangingPunct="1"/>
                      <a:r>
                        <a:rPr lang="zh-TW" altLang="en-US" sz="1100" b="0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定期同步，可快速瀏覽</a:t>
                      </a:r>
                      <a:endParaRPr lang="zh-TW" altLang="en-US" sz="1100" b="0" kern="120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59207" marR="59207" marT="71744" marB="71744" anchor="ctr"/>
                </a:tc>
                <a:extLst>
                  <a:ext uri="{0D108BD9-81ED-4DB2-BD59-A6C34878D82A}">
                    <a16:rowId xmlns:a16="http://schemas.microsoft.com/office/drawing/2014/main" val="3065402618"/>
                  </a:ext>
                </a:extLst>
              </a:tr>
              <a:tr h="326369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QTS Apps </a:t>
                      </a:r>
                      <a:r>
                        <a:rPr lang="zh-CN" altLang="en-US" sz="1200" b="1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檔案管理</a:t>
                      </a:r>
                      <a:endParaRPr lang="zh-TW" altLang="en-US" sz="1200" b="1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sym typeface="Arial" panose="020B0604020202020204" pitchFamily="34" charset="0"/>
                      </a:endParaRP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1100" b="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不支援</a:t>
                      </a:r>
                    </a:p>
                  </a:txBody>
                  <a:tcPr marL="59207" marR="59207" marT="71744" marB="71744" anchor="ctr"/>
                </a:tc>
                <a:tc>
                  <a:txBody>
                    <a:bodyPr/>
                    <a:lstStyle/>
                    <a:p>
                      <a:pPr marL="0" lvl="0" algn="l" rtl="0" eaLnBrk="1" fontAlgn="ctr" latinLnBrk="0" hangingPunct="1">
                        <a:buNone/>
                      </a:pPr>
                      <a:r>
                        <a:rPr lang="en-US" altLang="zh-TW" sz="1100" b="0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   </a:t>
                      </a:r>
                      <a:r>
                        <a:rPr lang="zh-TW" altLang="en-US" sz="1100" b="0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  </a:t>
                      </a:r>
                      <a:r>
                        <a:rPr lang="en-US" altLang="zh-TW" sz="1100" b="0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 </a:t>
                      </a:r>
                      <a:r>
                        <a:rPr lang="zh-TW" altLang="en-US" sz="1100" b="0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支援</a:t>
                      </a:r>
                      <a:r>
                        <a:rPr lang="en-US" altLang="zh-TW" sz="1100" b="0" kern="1200">
                          <a:solidFill>
                            <a:srgbClr val="393836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sym typeface="Arial" panose="020B0604020202020204" pitchFamily="34" charset="0"/>
                        </a:rPr>
                        <a:t>                                    ...</a:t>
                      </a:r>
                      <a:endParaRPr lang="zh-TW" altLang="en-US" sz="1100" b="0" kern="1200">
                        <a:solidFill>
                          <a:srgbClr val="393836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59207" marR="59207" marT="71744" marB="71744" anchor="ctr"/>
                </a:tc>
                <a:extLst>
                  <a:ext uri="{0D108BD9-81ED-4DB2-BD59-A6C34878D82A}">
                    <a16:rowId xmlns:a16="http://schemas.microsoft.com/office/drawing/2014/main" val="2726153205"/>
                  </a:ext>
                </a:extLst>
              </a:tr>
            </a:tbl>
          </a:graphicData>
        </a:graphic>
      </p:graphicFrame>
      <p:grpSp>
        <p:nvGrpSpPr>
          <p:cNvPr id="59" name="群組 58">
            <a:extLst>
              <a:ext uri="{FF2B5EF4-FFF2-40B4-BE49-F238E27FC236}">
                <a16:creationId xmlns:a16="http://schemas.microsoft.com/office/drawing/2014/main" id="{4A755285-BB3C-4FE3-83BF-9D32F141FCF3}"/>
              </a:ext>
            </a:extLst>
          </p:cNvPr>
          <p:cNvGrpSpPr/>
          <p:nvPr/>
        </p:nvGrpSpPr>
        <p:grpSpPr>
          <a:xfrm>
            <a:off x="7100440" y="1738295"/>
            <a:ext cx="1780120" cy="2625724"/>
            <a:chOff x="9960014" y="1888151"/>
            <a:chExt cx="2373492" cy="3500964"/>
          </a:xfrm>
        </p:grpSpPr>
        <p:sp>
          <p:nvSpPr>
            <p:cNvPr id="60" name="矩形 12">
              <a:extLst>
                <a:ext uri="{FF2B5EF4-FFF2-40B4-BE49-F238E27FC236}">
                  <a16:creationId xmlns:a16="http://schemas.microsoft.com/office/drawing/2014/main" id="{ACA4CFB1-9809-423D-A99B-18C7179A6CB2}"/>
                </a:ext>
              </a:extLst>
            </p:cNvPr>
            <p:cNvSpPr/>
            <p:nvPr/>
          </p:nvSpPr>
          <p:spPr>
            <a:xfrm>
              <a:off x="10211811" y="2886974"/>
              <a:ext cx="1279701" cy="1205666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31213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884"/>
              <a:endParaRPr lang="en-GB" sz="760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61" name="文字方塊 34">
              <a:extLst>
                <a:ext uri="{FF2B5EF4-FFF2-40B4-BE49-F238E27FC236}">
                  <a16:creationId xmlns:a16="http://schemas.microsoft.com/office/drawing/2014/main" id="{E2C6B17F-4EB2-483C-AF69-D8B3E3F653C0}"/>
                </a:ext>
              </a:extLst>
            </p:cNvPr>
            <p:cNvSpPr txBox="1"/>
            <p:nvPr/>
          </p:nvSpPr>
          <p:spPr>
            <a:xfrm>
              <a:off x="11467572" y="3205476"/>
              <a:ext cx="865934" cy="4464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788" b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NAS</a:t>
              </a:r>
              <a:r>
                <a:rPr lang="en-US" altLang="zh-TW" sz="788" b="1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 </a:t>
              </a:r>
            </a:p>
            <a:p>
              <a:r>
                <a:rPr lang="zh-TW" altLang="en-US" sz="788" b="1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快取空間</a:t>
              </a:r>
              <a:endParaRPr lang="en-GB" altLang="zh-TW" sz="788" b="1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endParaRPr>
            </a:p>
          </p:txBody>
        </p:sp>
        <p:cxnSp>
          <p:nvCxnSpPr>
            <p:cNvPr id="62" name="直線單箭頭接點 2049">
              <a:extLst>
                <a:ext uri="{FF2B5EF4-FFF2-40B4-BE49-F238E27FC236}">
                  <a16:creationId xmlns:a16="http://schemas.microsoft.com/office/drawing/2014/main" id="{4BD508EC-8870-43E1-96F4-41C2499A5AF4}"/>
                </a:ext>
              </a:extLst>
            </p:cNvPr>
            <p:cNvCxnSpPr>
              <a:cxnSpLocks/>
            </p:cNvCxnSpPr>
            <p:nvPr/>
          </p:nvCxnSpPr>
          <p:spPr>
            <a:xfrm>
              <a:off x="10561209" y="2339266"/>
              <a:ext cx="0" cy="1318283"/>
            </a:xfrm>
            <a:prstGeom prst="straightConnector1">
              <a:avLst/>
            </a:prstGeom>
            <a:ln w="25400">
              <a:solidFill>
                <a:srgbClr val="00B050"/>
              </a:solidFill>
              <a:prstDash val="sysDash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63" name="圖形 37">
              <a:extLst>
                <a:ext uri="{FF2B5EF4-FFF2-40B4-BE49-F238E27FC236}">
                  <a16:creationId xmlns:a16="http://schemas.microsoft.com/office/drawing/2014/main" id="{4CC0C78F-522B-4E47-8C78-2FE90C80316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376775" y="3620974"/>
              <a:ext cx="555275" cy="555275"/>
            </a:xfrm>
            <a:prstGeom prst="rect">
              <a:avLst/>
            </a:prstGeom>
          </p:spPr>
        </p:pic>
        <p:cxnSp>
          <p:nvCxnSpPr>
            <p:cNvPr id="64" name="直線單箭頭接點 2049">
              <a:extLst>
                <a:ext uri="{FF2B5EF4-FFF2-40B4-BE49-F238E27FC236}">
                  <a16:creationId xmlns:a16="http://schemas.microsoft.com/office/drawing/2014/main" id="{8B04ECD3-9C49-4CDD-BAD3-0C6571D6AD42}"/>
                </a:ext>
              </a:extLst>
            </p:cNvPr>
            <p:cNvCxnSpPr>
              <a:cxnSpLocks/>
            </p:cNvCxnSpPr>
            <p:nvPr/>
          </p:nvCxnSpPr>
          <p:spPr>
            <a:xfrm>
              <a:off x="10852368" y="2339266"/>
              <a:ext cx="0" cy="1318283"/>
            </a:xfrm>
            <a:prstGeom prst="straightConnector1">
              <a:avLst/>
            </a:prstGeom>
            <a:ln w="25400">
              <a:gradFill>
                <a:gsLst>
                  <a:gs pos="0">
                    <a:srgbClr val="077AE8"/>
                  </a:gs>
                  <a:gs pos="100000">
                    <a:srgbClr val="22334A"/>
                  </a:gs>
                </a:gsLst>
                <a:lin ang="5400000" scaled="1"/>
              </a:gradFill>
              <a:prstDash val="sysDash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直線單箭頭接點 2049">
              <a:extLst>
                <a:ext uri="{FF2B5EF4-FFF2-40B4-BE49-F238E27FC236}">
                  <a16:creationId xmlns:a16="http://schemas.microsoft.com/office/drawing/2014/main" id="{8DCDFE0C-58B3-4561-8FE1-798550DF30A2}"/>
                </a:ext>
              </a:extLst>
            </p:cNvPr>
            <p:cNvCxnSpPr>
              <a:cxnSpLocks/>
            </p:cNvCxnSpPr>
            <p:nvPr/>
          </p:nvCxnSpPr>
          <p:spPr>
            <a:xfrm>
              <a:off x="11151396" y="2517325"/>
              <a:ext cx="0" cy="1140225"/>
            </a:xfrm>
            <a:prstGeom prst="straightConnector1">
              <a:avLst/>
            </a:prstGeom>
            <a:ln w="25400">
              <a:gradFill>
                <a:gsLst>
                  <a:gs pos="0">
                    <a:srgbClr val="AD10C2"/>
                  </a:gs>
                  <a:gs pos="53000">
                    <a:srgbClr val="F700FF"/>
                  </a:gs>
                </a:gsLst>
                <a:lin ang="5400000" scaled="1"/>
              </a:gradFill>
              <a:prstDash val="sysDash"/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66" name="圖形 42">
              <a:extLst>
                <a:ext uri="{FF2B5EF4-FFF2-40B4-BE49-F238E27FC236}">
                  <a16:creationId xmlns:a16="http://schemas.microsoft.com/office/drawing/2014/main" id="{58EB1EE7-CAA4-41B3-8637-928135A0A5F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0326547" y="1888151"/>
              <a:ext cx="1050229" cy="629174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grpSp>
          <p:nvGrpSpPr>
            <p:cNvPr id="67" name="群組 26">
              <a:extLst>
                <a:ext uri="{FF2B5EF4-FFF2-40B4-BE49-F238E27FC236}">
                  <a16:creationId xmlns:a16="http://schemas.microsoft.com/office/drawing/2014/main" id="{7AB2BBD0-563F-4C64-865C-F033902CF55B}"/>
                </a:ext>
              </a:extLst>
            </p:cNvPr>
            <p:cNvGrpSpPr/>
            <p:nvPr/>
          </p:nvGrpSpPr>
          <p:grpSpPr>
            <a:xfrm>
              <a:off x="10369993" y="3675162"/>
              <a:ext cx="408659" cy="350958"/>
              <a:chOff x="3521999" y="5275450"/>
              <a:chExt cx="969546" cy="832647"/>
            </a:xfrm>
          </p:grpSpPr>
          <p:pic>
            <p:nvPicPr>
              <p:cNvPr id="81" name="Picture 2" descr="Image result for file icon green">
                <a:extLst>
                  <a:ext uri="{FF2B5EF4-FFF2-40B4-BE49-F238E27FC236}">
                    <a16:creationId xmlns:a16="http://schemas.microsoft.com/office/drawing/2014/main" id="{37F2AFCE-5BA1-4A14-9C38-7036135B2F6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lum bright="70000" contrast="-70000"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82260" y="5275450"/>
                <a:ext cx="649014" cy="64901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82" name="矩形 28">
                <a:extLst>
                  <a:ext uri="{FF2B5EF4-FFF2-40B4-BE49-F238E27FC236}">
                    <a16:creationId xmlns:a16="http://schemas.microsoft.com/office/drawing/2014/main" id="{58DEC226-44EE-483B-9455-9DB9A7C6D044}"/>
                  </a:ext>
                </a:extLst>
              </p:cNvPr>
              <p:cNvSpPr/>
              <p:nvPr/>
            </p:nvSpPr>
            <p:spPr>
              <a:xfrm>
                <a:off x="3521999" y="5487018"/>
                <a:ext cx="969546" cy="621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defTabSz="342884"/>
                <a:r>
                  <a:rPr lang="en-US" altLang="zh-TW" sz="338">
                    <a:solidFill>
                      <a:srgbClr val="1FC933"/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  <a:sym typeface="Arial" panose="020B0604020202020204" pitchFamily="34" charset="0"/>
                  </a:rPr>
                  <a:t>META</a:t>
                </a:r>
              </a:p>
              <a:p>
                <a:pPr algn="ctr" defTabSz="342884"/>
                <a:r>
                  <a:rPr lang="en-US" altLang="zh-TW" sz="338">
                    <a:solidFill>
                      <a:srgbClr val="1FC933"/>
                    </a:solidFill>
                    <a:latin typeface="Arial" panose="020B0604020202020204" pitchFamily="34" charset="0"/>
                    <a:ea typeface="微軟正黑體" panose="020B0604030504040204" pitchFamily="34" charset="-120"/>
                    <a:cs typeface="Arial" panose="020B0604020202020204" pitchFamily="34" charset="0"/>
                    <a:sym typeface="Arial" panose="020B0604020202020204" pitchFamily="34" charset="0"/>
                  </a:rPr>
                  <a:t>DATA</a:t>
                </a:r>
                <a:endParaRPr lang="en-GB" sz="338">
                  <a:solidFill>
                    <a:srgbClr val="1FC933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endParaRPr>
              </a:p>
            </p:txBody>
          </p:sp>
        </p:grpSp>
        <p:pic>
          <p:nvPicPr>
            <p:cNvPr id="68" name="Picture 6" descr="Related image">
              <a:extLst>
                <a:ext uri="{FF2B5EF4-FFF2-40B4-BE49-F238E27FC236}">
                  <a16:creationId xmlns:a16="http://schemas.microsoft.com/office/drawing/2014/main" id="{886B1DAB-F8D1-4F72-A43E-1233D212FC0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sharpenSoften amount="50000"/>
                      </a14:imgEffect>
                      <a14:imgEffect>
                        <a14:saturation sat="0"/>
                      </a14:imgEffect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17974" y="3684472"/>
              <a:ext cx="274495" cy="2744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9" name="Picture 4" descr="Related image">
              <a:extLst>
                <a:ext uri="{FF2B5EF4-FFF2-40B4-BE49-F238E27FC236}">
                  <a16:creationId xmlns:a16="http://schemas.microsoft.com/office/drawing/2014/main" id="{2182CF98-DF2E-4BC9-B6CF-0A377F9CEFA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colorTemperature colorTemp="7200"/>
                      </a14:imgEffect>
                      <a14:imgEffect>
                        <a14:saturation sat="400000"/>
                      </a14:imgEffect>
                      <a14:imgEffect>
                        <a14:brightnessContrast brigh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21428" y="3689951"/>
              <a:ext cx="274495" cy="2744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0" name="圖形 39">
              <a:extLst>
                <a:ext uri="{FF2B5EF4-FFF2-40B4-BE49-F238E27FC236}">
                  <a16:creationId xmlns:a16="http://schemas.microsoft.com/office/drawing/2014/main" id="{360C083A-1962-4A59-BC3A-31E6101409F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10211811" y="4613684"/>
              <a:ext cx="1276229" cy="775431"/>
            </a:xfrm>
            <a:prstGeom prst="rect">
              <a:avLst/>
            </a:prstGeom>
          </p:spPr>
        </p:pic>
        <p:cxnSp>
          <p:nvCxnSpPr>
            <p:cNvPr id="71" name="直線單箭頭接點 2049">
              <a:extLst>
                <a:ext uri="{FF2B5EF4-FFF2-40B4-BE49-F238E27FC236}">
                  <a16:creationId xmlns:a16="http://schemas.microsoft.com/office/drawing/2014/main" id="{DD4449A1-0CF9-45AD-9B34-0E463771A7A0}"/>
                </a:ext>
              </a:extLst>
            </p:cNvPr>
            <p:cNvCxnSpPr>
              <a:cxnSpLocks/>
            </p:cNvCxnSpPr>
            <p:nvPr/>
          </p:nvCxnSpPr>
          <p:spPr>
            <a:xfrm>
              <a:off x="10851661" y="4037554"/>
              <a:ext cx="0" cy="493472"/>
            </a:xfrm>
            <a:prstGeom prst="straightConnector1">
              <a:avLst/>
            </a:prstGeom>
            <a:ln w="76200">
              <a:gradFill>
                <a:gsLst>
                  <a:gs pos="0">
                    <a:srgbClr val="077AE8"/>
                  </a:gs>
                  <a:gs pos="100000">
                    <a:srgbClr val="22334A"/>
                  </a:gs>
                </a:gsLst>
                <a:lin ang="5400000" scaled="1"/>
              </a:gra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直線單箭頭接點 2049">
              <a:extLst>
                <a:ext uri="{FF2B5EF4-FFF2-40B4-BE49-F238E27FC236}">
                  <a16:creationId xmlns:a16="http://schemas.microsoft.com/office/drawing/2014/main" id="{816F6C59-0BE4-4602-85D5-E11CF472BD49}"/>
                </a:ext>
              </a:extLst>
            </p:cNvPr>
            <p:cNvCxnSpPr>
              <a:cxnSpLocks/>
            </p:cNvCxnSpPr>
            <p:nvPr/>
          </p:nvCxnSpPr>
          <p:spPr>
            <a:xfrm>
              <a:off x="11151396" y="4019531"/>
              <a:ext cx="0" cy="503626"/>
            </a:xfrm>
            <a:prstGeom prst="straightConnector1">
              <a:avLst/>
            </a:prstGeom>
            <a:ln w="76200">
              <a:gradFill>
                <a:gsLst>
                  <a:gs pos="0">
                    <a:srgbClr val="AD10C2"/>
                  </a:gs>
                  <a:gs pos="53000">
                    <a:srgbClr val="F700FF"/>
                  </a:gs>
                </a:gsLst>
                <a:lin ang="5400000" scaled="1"/>
              </a:gradFill>
              <a:prstDash val="solid"/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矩形 50">
              <a:extLst>
                <a:ext uri="{FF2B5EF4-FFF2-40B4-BE49-F238E27FC236}">
                  <a16:creationId xmlns:a16="http://schemas.microsoft.com/office/drawing/2014/main" id="{5553EE9D-C153-4281-9232-9E9E3EF34CDA}"/>
                </a:ext>
              </a:extLst>
            </p:cNvPr>
            <p:cNvSpPr/>
            <p:nvPr/>
          </p:nvSpPr>
          <p:spPr>
            <a:xfrm>
              <a:off x="11067372" y="2585036"/>
              <a:ext cx="879777" cy="30777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342884"/>
              <a:r>
                <a:rPr lang="zh-CN" altLang="en-US" sz="900" b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網際網路</a:t>
              </a:r>
              <a:endParaRPr lang="en-GB" altLang="zh-TW" sz="9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74" name="矩形: 圓角 35">
              <a:extLst>
                <a:ext uri="{FF2B5EF4-FFF2-40B4-BE49-F238E27FC236}">
                  <a16:creationId xmlns:a16="http://schemas.microsoft.com/office/drawing/2014/main" id="{94D66D42-DE45-407A-B59F-98C0CEF0AD98}"/>
                </a:ext>
              </a:extLst>
            </p:cNvPr>
            <p:cNvSpPr/>
            <p:nvPr/>
          </p:nvSpPr>
          <p:spPr>
            <a:xfrm>
              <a:off x="11280342" y="2364591"/>
              <a:ext cx="749638" cy="235393"/>
            </a:xfrm>
            <a:prstGeom prst="roundRect">
              <a:avLst>
                <a:gd name="adj" fmla="val 50000"/>
              </a:avLst>
            </a:prstGeom>
            <a:solidFill>
              <a:srgbClr val="0800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884"/>
              <a:r>
                <a:rPr lang="zh-CN" altLang="en-US" sz="788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較慢</a:t>
              </a:r>
              <a:endParaRPr lang="zh-TW" altLang="en-US" sz="788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75" name="文字方塊 30">
              <a:extLst>
                <a:ext uri="{FF2B5EF4-FFF2-40B4-BE49-F238E27FC236}">
                  <a16:creationId xmlns:a16="http://schemas.microsoft.com/office/drawing/2014/main" id="{5A403C86-19D4-484B-B2A2-D0C9DAD1510C}"/>
                </a:ext>
              </a:extLst>
            </p:cNvPr>
            <p:cNvSpPr txBox="1"/>
            <p:nvPr/>
          </p:nvSpPr>
          <p:spPr>
            <a:xfrm>
              <a:off x="11111279" y="4273506"/>
              <a:ext cx="83587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342884"/>
              <a:r>
                <a:rPr lang="zh-CN" altLang="en-US" sz="900" b="1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區域網路</a:t>
              </a:r>
              <a:endParaRPr lang="en-GB" sz="90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sp>
          <p:nvSpPr>
            <p:cNvPr id="76" name="矩形: 圓角 35">
              <a:extLst>
                <a:ext uri="{FF2B5EF4-FFF2-40B4-BE49-F238E27FC236}">
                  <a16:creationId xmlns:a16="http://schemas.microsoft.com/office/drawing/2014/main" id="{5E0F12CA-D9DE-480C-9F01-6850F1B6FD70}"/>
                </a:ext>
              </a:extLst>
            </p:cNvPr>
            <p:cNvSpPr/>
            <p:nvPr/>
          </p:nvSpPr>
          <p:spPr>
            <a:xfrm>
              <a:off x="11295923" y="4528274"/>
              <a:ext cx="734060" cy="233312"/>
            </a:xfrm>
            <a:prstGeom prst="roundRect">
              <a:avLst>
                <a:gd name="adj" fmla="val 50000"/>
              </a:avLst>
            </a:prstGeom>
            <a:solidFill>
              <a:srgbClr val="08005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884"/>
              <a:r>
                <a:rPr lang="zh-TW" altLang="en-US" sz="788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  <a:sym typeface="Arial" panose="020B0604020202020204" pitchFamily="34" charset="0"/>
                </a:rPr>
                <a:t>較快</a:t>
              </a:r>
            </a:p>
          </p:txBody>
        </p:sp>
        <p:pic>
          <p:nvPicPr>
            <p:cNvPr id="77" name="圖片 24">
              <a:extLst>
                <a:ext uri="{FF2B5EF4-FFF2-40B4-BE49-F238E27FC236}">
                  <a16:creationId xmlns:a16="http://schemas.microsoft.com/office/drawing/2014/main" id="{D2C31735-10AA-4A4A-A538-EF09D31E8B6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960014" y="4243480"/>
              <a:ext cx="670891" cy="670891"/>
            </a:xfrm>
            <a:prstGeom prst="ellipse">
              <a:avLst/>
            </a:prstGeom>
            <a:ln w="19050">
              <a:solidFill>
                <a:srgbClr val="31213C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8" name="Oval 40">
              <a:extLst>
                <a:ext uri="{FF2B5EF4-FFF2-40B4-BE49-F238E27FC236}">
                  <a16:creationId xmlns:a16="http://schemas.microsoft.com/office/drawing/2014/main" id="{B45FB6FD-A3E0-417C-A7B9-E808F2808342}"/>
                </a:ext>
              </a:extLst>
            </p:cNvPr>
            <p:cNvSpPr/>
            <p:nvPr/>
          </p:nvSpPr>
          <p:spPr>
            <a:xfrm>
              <a:off x="10365893" y="3492297"/>
              <a:ext cx="165252" cy="165252"/>
            </a:xfrm>
            <a:prstGeom prst="ellipse">
              <a:avLst/>
            </a:prstGeom>
            <a:gradFill>
              <a:gsLst>
                <a:gs pos="0">
                  <a:srgbClr val="080059"/>
                </a:gs>
                <a:gs pos="100000">
                  <a:srgbClr val="3D84DB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760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1</a:t>
              </a:r>
            </a:p>
          </p:txBody>
        </p:sp>
        <p:sp>
          <p:nvSpPr>
            <p:cNvPr id="79" name="Oval 41">
              <a:extLst>
                <a:ext uri="{FF2B5EF4-FFF2-40B4-BE49-F238E27FC236}">
                  <a16:creationId xmlns:a16="http://schemas.microsoft.com/office/drawing/2014/main" id="{72ABA710-2790-4CCF-9128-56D1FBCA1820}"/>
                </a:ext>
              </a:extLst>
            </p:cNvPr>
            <p:cNvSpPr/>
            <p:nvPr/>
          </p:nvSpPr>
          <p:spPr>
            <a:xfrm>
              <a:off x="10657052" y="3492297"/>
              <a:ext cx="165252" cy="165252"/>
            </a:xfrm>
            <a:prstGeom prst="ellipse">
              <a:avLst/>
            </a:prstGeom>
            <a:gradFill>
              <a:gsLst>
                <a:gs pos="0">
                  <a:srgbClr val="080059"/>
                </a:gs>
                <a:gs pos="100000">
                  <a:srgbClr val="3D84DB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760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2</a:t>
              </a:r>
            </a:p>
          </p:txBody>
        </p:sp>
        <p:sp>
          <p:nvSpPr>
            <p:cNvPr id="80" name="Oval 42">
              <a:extLst>
                <a:ext uri="{FF2B5EF4-FFF2-40B4-BE49-F238E27FC236}">
                  <a16:creationId xmlns:a16="http://schemas.microsoft.com/office/drawing/2014/main" id="{F77C0411-5E99-4F8A-A152-2752F933C27E}"/>
                </a:ext>
              </a:extLst>
            </p:cNvPr>
            <p:cNvSpPr/>
            <p:nvPr/>
          </p:nvSpPr>
          <p:spPr>
            <a:xfrm>
              <a:off x="11003295" y="3492297"/>
              <a:ext cx="165252" cy="165252"/>
            </a:xfrm>
            <a:prstGeom prst="ellipse">
              <a:avLst/>
            </a:prstGeom>
            <a:gradFill>
              <a:gsLst>
                <a:gs pos="0">
                  <a:srgbClr val="080059"/>
                </a:gs>
                <a:gs pos="100000">
                  <a:srgbClr val="3D84DB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760">
                  <a:latin typeface="Arial" panose="020B0604020202020204" pitchFamily="34" charset="0"/>
                  <a:ea typeface="微軟正黑體" panose="020B0604030504040204" pitchFamily="34" charset="-120"/>
                  <a:sym typeface="Arial" panose="020B0604020202020204" pitchFamily="34" charset="0"/>
                </a:rPr>
                <a:t>3</a:t>
              </a:r>
            </a:p>
          </p:txBody>
        </p:sp>
      </p:grpSp>
      <p:pic>
        <p:nvPicPr>
          <p:cNvPr id="83" name="圖片 82">
            <a:extLst>
              <a:ext uri="{FF2B5EF4-FFF2-40B4-BE49-F238E27FC236}">
                <a16:creationId xmlns:a16="http://schemas.microsoft.com/office/drawing/2014/main" id="{C06B7DDA-DD1E-47E5-BC47-3C9B86810931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35869" y="980991"/>
            <a:ext cx="718492" cy="718492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228600" dist="152400" dir="8100000" algn="tr" rotWithShape="0">
              <a:prstClr val="black">
                <a:alpha val="28000"/>
              </a:prstClr>
            </a:outerShdw>
          </a:effectLst>
        </p:spPr>
      </p:pic>
      <p:pic>
        <p:nvPicPr>
          <p:cNvPr id="84" name="Picture 35" descr="https://lh4.googleusercontent.com/ETlYkxMtNwBhq_pF5u1Y0xJwnaq7RXkdBxqpC3lVyjcob8rGPOWaXiTlFupURIDJ0HJjjiUV9J85QzE7q_rLvINO7Ow9ShVw_x_KIq7Mfm-4ukuNjXC_AnFPBN4-2jjw7GL0pN0LihM">
            <a:extLst>
              <a:ext uri="{FF2B5EF4-FFF2-40B4-BE49-F238E27FC236}">
                <a16:creationId xmlns:a16="http://schemas.microsoft.com/office/drawing/2014/main" id="{C34A32F7-8881-4337-B0D3-325E804F4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03464" y="4115403"/>
            <a:ext cx="270000" cy="270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5" name="Picture 37" descr="https://lh3.googleusercontent.com/-NG0S4Pwe25TCICHnKWyvCv5tMwZQO4HmP1zJ8VIaAY2muB5NPdEhMsO7o3dAh04YrJwLxVE18ona_WuHYZ-pY4HnfTbOIjEhgKUWAxuOT-lfh14fMdFHPjdg1b6fdTOQIgUIO9wjn0">
            <a:extLst>
              <a:ext uri="{FF2B5EF4-FFF2-40B4-BE49-F238E27FC236}">
                <a16:creationId xmlns:a16="http://schemas.microsoft.com/office/drawing/2014/main" id="{BA21D716-A9D8-48FF-B507-9AE730FF2D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25822" y="4115403"/>
            <a:ext cx="270000" cy="270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6" name="圖片 85">
            <a:extLst>
              <a:ext uri="{FF2B5EF4-FFF2-40B4-BE49-F238E27FC236}">
                <a16:creationId xmlns:a16="http://schemas.microsoft.com/office/drawing/2014/main" id="{7CDD4988-78F5-4157-883E-A3187A21CE8C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8182" y="4115403"/>
            <a:ext cx="270000" cy="270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7" name="圖片 86" descr="一張含有 時鐘 的圖片&#10;&#10;自動產生的描述">
            <a:extLst>
              <a:ext uri="{FF2B5EF4-FFF2-40B4-BE49-F238E27FC236}">
                <a16:creationId xmlns:a16="http://schemas.microsoft.com/office/drawing/2014/main" id="{8F2EB74D-6468-447A-AF57-9D667E5996B0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70541" y="4115403"/>
            <a:ext cx="270000" cy="270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8" name="圖片 87">
            <a:extLst>
              <a:ext uri="{FF2B5EF4-FFF2-40B4-BE49-F238E27FC236}">
                <a16:creationId xmlns:a16="http://schemas.microsoft.com/office/drawing/2014/main" id="{832A3036-2DD1-41AE-9085-2EF2C14378B1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358397">
            <a:off x="2835912" y="4631256"/>
            <a:ext cx="384043" cy="38404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9" name="圖片 88">
            <a:extLst>
              <a:ext uri="{FF2B5EF4-FFF2-40B4-BE49-F238E27FC236}">
                <a16:creationId xmlns:a16="http://schemas.microsoft.com/office/drawing/2014/main" id="{C6AD79B8-95C7-4244-9C70-E56EDE7BEA0F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03179">
            <a:off x="3284901" y="4784071"/>
            <a:ext cx="286265" cy="26648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0" name="圖片 89">
            <a:extLst>
              <a:ext uri="{FF2B5EF4-FFF2-40B4-BE49-F238E27FC236}">
                <a16:creationId xmlns:a16="http://schemas.microsoft.com/office/drawing/2014/main" id="{E956A7A9-3120-4FEB-9AE5-A8CD3F327164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77076" y="4792907"/>
            <a:ext cx="251926" cy="18014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1" name="圖片 90">
            <a:extLst>
              <a:ext uri="{FF2B5EF4-FFF2-40B4-BE49-F238E27FC236}">
                <a16:creationId xmlns:a16="http://schemas.microsoft.com/office/drawing/2014/main" id="{F35169AA-B369-41C0-973B-D2600AE7F158}"/>
              </a:ext>
            </a:extLst>
          </p:cNvPr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0283" y="4645966"/>
            <a:ext cx="293881" cy="29388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2" name="圖片 91" descr="一張含有 物件 的圖片&#10;&#10;自動產生的描述">
            <a:extLst>
              <a:ext uri="{FF2B5EF4-FFF2-40B4-BE49-F238E27FC236}">
                <a16:creationId xmlns:a16="http://schemas.microsoft.com/office/drawing/2014/main" id="{642C6C5C-1CD8-481E-A4DA-D766382EB575}"/>
              </a:ext>
            </a:extLst>
          </p:cNvPr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0887694">
            <a:off x="906362" y="4771930"/>
            <a:ext cx="304604" cy="2290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3" name="圖片 92">
            <a:extLst>
              <a:ext uri="{FF2B5EF4-FFF2-40B4-BE49-F238E27FC236}">
                <a16:creationId xmlns:a16="http://schemas.microsoft.com/office/drawing/2014/main" id="{980A7E16-B217-46C8-BAC5-60A74D9D8DD8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12052">
            <a:off x="379686" y="4734071"/>
            <a:ext cx="400766" cy="29781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4" name="圖片 93">
            <a:extLst>
              <a:ext uri="{FF2B5EF4-FFF2-40B4-BE49-F238E27FC236}">
                <a16:creationId xmlns:a16="http://schemas.microsoft.com/office/drawing/2014/main" id="{037C1F89-08F7-4F34-A91C-548B6FE4C146}"/>
              </a:ext>
            </a:extLst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58526">
            <a:off x="2495065" y="4763088"/>
            <a:ext cx="316547" cy="31654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5" name="圖片 94">
            <a:extLst>
              <a:ext uri="{FF2B5EF4-FFF2-40B4-BE49-F238E27FC236}">
                <a16:creationId xmlns:a16="http://schemas.microsoft.com/office/drawing/2014/main" id="{FB34526F-D2E0-4FE6-AA7E-6D15496ACE7D}"/>
              </a:ext>
            </a:extLst>
          </p:cNvPr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86327" y="4703883"/>
            <a:ext cx="262530" cy="26991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6" name="圖片 95">
            <a:extLst>
              <a:ext uri="{FF2B5EF4-FFF2-40B4-BE49-F238E27FC236}">
                <a16:creationId xmlns:a16="http://schemas.microsoft.com/office/drawing/2014/main" id="{4E023722-B907-4C59-9408-DE264EDA10FE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12052">
            <a:off x="4735834" y="4685615"/>
            <a:ext cx="270899" cy="270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7" name="圖片 96">
            <a:extLst>
              <a:ext uri="{FF2B5EF4-FFF2-40B4-BE49-F238E27FC236}">
                <a16:creationId xmlns:a16="http://schemas.microsoft.com/office/drawing/2014/main" id="{FECA7DC3-BC32-4BED-8B13-2D9905E98063}"/>
              </a:ext>
            </a:extLst>
          </p:cNvPr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73835">
            <a:off x="5624948" y="4654900"/>
            <a:ext cx="383855" cy="3838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8" name="Picture 7">
            <a:extLst>
              <a:ext uri="{FF2B5EF4-FFF2-40B4-BE49-F238E27FC236}">
                <a16:creationId xmlns:a16="http://schemas.microsoft.com/office/drawing/2014/main" id="{A3D89831-4DF7-4480-95D0-CF46E24163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417122">
            <a:off x="6632084" y="4743650"/>
            <a:ext cx="278199" cy="2781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9" name="圖片 98">
            <a:extLst>
              <a:ext uri="{FF2B5EF4-FFF2-40B4-BE49-F238E27FC236}">
                <a16:creationId xmlns:a16="http://schemas.microsoft.com/office/drawing/2014/main" id="{E9855F64-F98D-4770-967E-F42476864693}"/>
              </a:ext>
            </a:extLst>
          </p:cNvPr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2245" y="4703144"/>
            <a:ext cx="269104" cy="26991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0" name="圖片 99">
            <a:extLst>
              <a:ext uri="{FF2B5EF4-FFF2-40B4-BE49-F238E27FC236}">
                <a16:creationId xmlns:a16="http://schemas.microsoft.com/office/drawing/2014/main" id="{1C8815B5-8158-4C13-B6B5-0919899F7C96}"/>
              </a:ext>
            </a:extLst>
          </p:cNvPr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996850">
            <a:off x="6088465" y="4752919"/>
            <a:ext cx="322528" cy="17035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1" name="Picture 7">
            <a:extLst>
              <a:ext uri="{FF2B5EF4-FFF2-40B4-BE49-F238E27FC236}">
                <a16:creationId xmlns:a16="http://schemas.microsoft.com/office/drawing/2014/main" id="{4838C30E-A059-4F1C-9229-5EA201C4C5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417122">
            <a:off x="5158323" y="4709184"/>
            <a:ext cx="343969" cy="2966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" name="圖片 101">
            <a:extLst>
              <a:ext uri="{FF2B5EF4-FFF2-40B4-BE49-F238E27FC236}">
                <a16:creationId xmlns:a16="http://schemas.microsoft.com/office/drawing/2014/main" id="{36F023D4-0D1A-4456-8A69-04D2930B936C}"/>
              </a:ext>
            </a:extLst>
          </p:cNvPr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12052">
            <a:off x="3741691" y="4714313"/>
            <a:ext cx="443206" cy="17395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3" name="圖片 102">
            <a:extLst>
              <a:ext uri="{FF2B5EF4-FFF2-40B4-BE49-F238E27FC236}">
                <a16:creationId xmlns:a16="http://schemas.microsoft.com/office/drawing/2014/main" id="{8ACB6E07-4C06-45C0-94AD-30C6956FBE33}"/>
              </a:ext>
            </a:extLst>
          </p:cNvPr>
          <p:cNvPicPr>
            <a:picLocks noChangeAspect="1"/>
          </p:cNvPicPr>
          <p:nvPr/>
        </p:nvPicPr>
        <p:blipFill rotWithShape="1">
          <a:blip r:embed="rId3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81714">
            <a:off x="7092854" y="4709901"/>
            <a:ext cx="262530" cy="25449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4" name="矩形 103">
            <a:extLst>
              <a:ext uri="{FF2B5EF4-FFF2-40B4-BE49-F238E27FC236}">
                <a16:creationId xmlns:a16="http://schemas.microsoft.com/office/drawing/2014/main" id="{D3A902B0-4900-483D-851C-A06F35D42C88}"/>
              </a:ext>
            </a:extLst>
          </p:cNvPr>
          <p:cNvSpPr/>
          <p:nvPr/>
        </p:nvSpPr>
        <p:spPr>
          <a:xfrm>
            <a:off x="7086314" y="1146651"/>
            <a:ext cx="1705595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34541" indent="-134541" fontAlgn="ctr">
              <a:buFont typeface="Arial" panose="020B0604020202020204" pitchFamily="34" charset="0"/>
              <a:buChar char="•"/>
            </a:pPr>
            <a:r>
              <a:rPr lang="zh-CN" altLang="en-US" sz="135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多方線上協作</a:t>
            </a:r>
            <a:endParaRPr lang="en-US" altLang="zh-CN" sz="135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marL="134541" indent="-134541" fontAlgn="ctr">
              <a:buFont typeface="Arial" panose="020B0604020202020204" pitchFamily="34" charset="0"/>
              <a:buChar char="•"/>
            </a:pPr>
            <a:r>
              <a:rPr lang="zh-CN" altLang="en-US" sz="1350"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檔案層級資料分析</a:t>
            </a:r>
            <a:endParaRPr lang="en-US" altLang="zh-TW" sz="1350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9677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: 圓角 4">
            <a:extLst>
              <a:ext uri="{FF2B5EF4-FFF2-40B4-BE49-F238E27FC236}">
                <a16:creationId xmlns:a16="http://schemas.microsoft.com/office/drawing/2014/main" id="{105E09CF-295F-453B-B03E-F6B6BEBEEABD}"/>
              </a:ext>
            </a:extLst>
          </p:cNvPr>
          <p:cNvSpPr/>
          <p:nvPr/>
        </p:nvSpPr>
        <p:spPr>
          <a:xfrm>
            <a:off x="3207369" y="1273165"/>
            <a:ext cx="2712699" cy="400733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92FD433A-24A6-4932-8BDD-D0E6E90D7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84728"/>
            <a:ext cx="8043469" cy="493563"/>
          </a:xfrm>
        </p:spPr>
        <p:txBody>
          <a:bodyPr/>
          <a:lstStyle/>
          <a:p>
            <a:r>
              <a:rPr lang="zh-TW" altLang="en-US"/>
              <a:t>利用 </a:t>
            </a:r>
            <a:r>
              <a:rPr lang="en-US" altLang="zh-TW"/>
              <a:t>Virtual JBOD </a:t>
            </a:r>
            <a:r>
              <a:rPr lang="zh-TW" altLang="en-US"/>
              <a:t>擴充 </a:t>
            </a:r>
            <a:r>
              <a:rPr lang="en-US" altLang="zh-TW"/>
              <a:t>NAS </a:t>
            </a:r>
            <a:r>
              <a:rPr lang="zh-TW" altLang="en-US"/>
              <a:t>容量</a:t>
            </a:r>
          </a:p>
        </p:txBody>
      </p:sp>
      <p:cxnSp>
        <p:nvCxnSpPr>
          <p:cNvPr id="23" name="肘形接點 22"/>
          <p:cNvCxnSpPr>
            <a:cxnSpLocks/>
          </p:cNvCxnSpPr>
          <p:nvPr/>
        </p:nvCxnSpPr>
        <p:spPr>
          <a:xfrm>
            <a:off x="2935385" y="3553806"/>
            <a:ext cx="3637628" cy="390647"/>
          </a:xfrm>
          <a:prstGeom prst="bentConnector3">
            <a:avLst>
              <a:gd name="adj1" fmla="val 50000"/>
            </a:avLst>
          </a:prstGeom>
          <a:ln w="19050" cap="flat" cmpd="sng">
            <a:solidFill>
              <a:srgbClr val="00206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肘形接點 19"/>
          <p:cNvCxnSpPr>
            <a:cxnSpLocks/>
          </p:cNvCxnSpPr>
          <p:nvPr/>
        </p:nvCxnSpPr>
        <p:spPr>
          <a:xfrm flipV="1">
            <a:off x="2829083" y="2407114"/>
            <a:ext cx="3275808" cy="735189"/>
          </a:xfrm>
          <a:prstGeom prst="bentConnector3">
            <a:avLst>
              <a:gd name="adj1" fmla="val 50000"/>
            </a:avLst>
          </a:prstGeom>
          <a:ln w="19050" cmpd="sng">
            <a:solidFill>
              <a:srgbClr val="00206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368444" y="2793139"/>
            <a:ext cx="1469677" cy="461657"/>
          </a:xfrm>
          <a:prstGeom prst="rect">
            <a:avLst/>
          </a:prstGeom>
          <a:noFill/>
        </p:spPr>
        <p:txBody>
          <a:bodyPr wrap="square" lIns="91431" tIns="45716" rIns="91431" bIns="45716" rtlCol="0" anchor="t">
            <a:spAutoFit/>
          </a:bodyPr>
          <a:lstStyle/>
          <a:p>
            <a:r>
              <a:rPr lang="en-US" sz="1200" b="1">
                <a:solidFill>
                  <a:srgbClr val="005DA2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1GbE
iSCSI VJBOD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70707" y="1497212"/>
            <a:ext cx="2426645" cy="151692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01" name="Picture 5" descr="D:\結案\20170110_PPTNetwork Management and virtual switch\Links\46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54941" y="2808356"/>
            <a:ext cx="1552412" cy="4312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80330E-D7C2-ED48-B97D-1BDBA0CBBCF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67090" y="3402697"/>
            <a:ext cx="2057306" cy="128604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0CC35B-65BC-5B4D-8F25-29BFD1CA7E15}"/>
              </a:ext>
            </a:extLst>
          </p:cNvPr>
          <p:cNvSpPr txBox="1"/>
          <p:nvPr/>
        </p:nvSpPr>
        <p:spPr>
          <a:xfrm>
            <a:off x="7157091" y="3209949"/>
            <a:ext cx="7000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/>
              <a:t>TS-832X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315037C-D429-4040-9216-570E94FD4B65}"/>
              </a:ext>
            </a:extLst>
          </p:cNvPr>
          <p:cNvSpPr txBox="1"/>
          <p:nvPr/>
        </p:nvSpPr>
        <p:spPr>
          <a:xfrm>
            <a:off x="7284029" y="1731156"/>
            <a:ext cx="80105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/>
              <a:t>TS-832XU</a:t>
            </a:r>
          </a:p>
        </p:txBody>
      </p:sp>
      <p:grpSp>
        <p:nvGrpSpPr>
          <p:cNvPr id="4" name="群組 10"/>
          <p:cNvGrpSpPr/>
          <p:nvPr/>
        </p:nvGrpSpPr>
        <p:grpSpPr>
          <a:xfrm>
            <a:off x="4139190" y="2028908"/>
            <a:ext cx="879317" cy="879431"/>
            <a:chOff x="428596" y="2143809"/>
            <a:chExt cx="1613420" cy="1613420"/>
          </a:xfrm>
        </p:grpSpPr>
        <p:sp>
          <p:nvSpPr>
            <p:cNvPr id="9" name="橢圓 8"/>
            <p:cNvSpPr/>
            <p:nvPr/>
          </p:nvSpPr>
          <p:spPr>
            <a:xfrm>
              <a:off x="428596" y="2143809"/>
              <a:ext cx="1613420" cy="1613420"/>
            </a:xfrm>
            <a:prstGeom prst="ellipse">
              <a:avLst/>
            </a:prstGeom>
            <a:solidFill>
              <a:srgbClr val="2A6199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350">
                <a:latin typeface="Microsoft JhengHei" panose="020B0604030504040204" pitchFamily="34" charset="-120"/>
                <a:ea typeface="Microsoft JhengHei" panose="020B0604030504040204" pitchFamily="34" charset="-120"/>
              </a:endParaRPr>
            </a:p>
          </p:txBody>
        </p:sp>
        <p:pic>
          <p:nvPicPr>
            <p:cNvPr id="13" name="圖片 12" descr="VJBOD.png"/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571472" y="2500306"/>
              <a:ext cx="1095943" cy="963170"/>
            </a:xfrm>
            <a:prstGeom prst="rect">
              <a:avLst/>
            </a:prstGeom>
          </p:spPr>
        </p:pic>
      </p:grpSp>
      <p:sp>
        <p:nvSpPr>
          <p:cNvPr id="3" name="矩形 2">
            <a:extLst>
              <a:ext uri="{FF2B5EF4-FFF2-40B4-BE49-F238E27FC236}">
                <a16:creationId xmlns:a16="http://schemas.microsoft.com/office/drawing/2014/main" id="{DA79A2AF-CEAB-4EE7-AF90-00CEECC41AB6}"/>
              </a:ext>
            </a:extLst>
          </p:cNvPr>
          <p:cNvSpPr/>
          <p:nvPr/>
        </p:nvSpPr>
        <p:spPr>
          <a:xfrm>
            <a:off x="3337816" y="1302042"/>
            <a:ext cx="24683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最高 </a:t>
            </a:r>
            <a:r>
              <a:rPr lang="en-US" altLang="zh-TW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8 </a:t>
            </a:r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個 </a:t>
            </a:r>
            <a:r>
              <a:rPr lang="en-US" altLang="zh-TW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VJBOD </a:t>
            </a:r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連線</a:t>
            </a:r>
          </a:p>
        </p:txBody>
      </p:sp>
      <p:sp>
        <p:nvSpPr>
          <p:cNvPr id="17" name="TextBox 30">
            <a:extLst>
              <a:ext uri="{FF2B5EF4-FFF2-40B4-BE49-F238E27FC236}">
                <a16:creationId xmlns:a16="http://schemas.microsoft.com/office/drawing/2014/main" id="{136E278B-DCA6-CB4E-A84D-D803E2E7DF7B}"/>
              </a:ext>
            </a:extLst>
          </p:cNvPr>
          <p:cNvSpPr txBox="1"/>
          <p:nvPr/>
        </p:nvSpPr>
        <p:spPr>
          <a:xfrm>
            <a:off x="1415154" y="4735638"/>
            <a:ext cx="7908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>
              <a:defRPr sz="1200" b="1"/>
            </a:lvl1pPr>
          </a:lstStyle>
          <a:p>
            <a:r>
              <a:rPr lang="en-US"/>
              <a:t>TS-451D2</a:t>
            </a:r>
          </a:p>
        </p:txBody>
      </p:sp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10DDFD89-629B-4BE3-9F02-6CF2CB1FF9F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6088" y="1731156"/>
            <a:ext cx="2921281" cy="309808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66347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圓角矩形 45">
            <a:extLst>
              <a:ext uri="{FF2B5EF4-FFF2-40B4-BE49-F238E27FC236}">
                <a16:creationId xmlns:a16="http://schemas.microsoft.com/office/drawing/2014/main" id="{F66CAA08-EA9F-4D59-B668-DEC23CCEDCB6}"/>
              </a:ext>
            </a:extLst>
          </p:cNvPr>
          <p:cNvSpPr/>
          <p:nvPr/>
        </p:nvSpPr>
        <p:spPr>
          <a:xfrm>
            <a:off x="1462367" y="3185245"/>
            <a:ext cx="6078653" cy="1505863"/>
          </a:xfrm>
          <a:prstGeom prst="roundRect">
            <a:avLst>
              <a:gd name="adj" fmla="val 83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矩形: 圓角 16">
            <a:extLst>
              <a:ext uri="{FF2B5EF4-FFF2-40B4-BE49-F238E27FC236}">
                <a16:creationId xmlns:a16="http://schemas.microsoft.com/office/drawing/2014/main" id="{8B659593-A535-4FFE-964B-603E3E29C76A}"/>
              </a:ext>
            </a:extLst>
          </p:cNvPr>
          <p:cNvSpPr/>
          <p:nvPr/>
        </p:nvSpPr>
        <p:spPr>
          <a:xfrm>
            <a:off x="1325124" y="3344200"/>
            <a:ext cx="1158896" cy="336654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1F7E6258-C5DF-4B2B-A6C1-F460658B4ADA}"/>
              </a:ext>
            </a:extLst>
          </p:cNvPr>
          <p:cNvSpPr/>
          <p:nvPr/>
        </p:nvSpPr>
        <p:spPr>
          <a:xfrm>
            <a:off x="1455570" y="3373076"/>
            <a:ext cx="9444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altLang="zh-TW" sz="14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USB </a:t>
            </a:r>
            <a:r>
              <a:rPr kumimoji="1" lang="zh-CN" altLang="en-US" sz="1400" b="1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介面</a:t>
            </a:r>
            <a:endParaRPr kumimoji="1" lang="zh-TW" altLang="en-US" sz="1400" b="1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7F7DE-9914-8443-9E3C-D1DFCC815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70957"/>
            <a:ext cx="8043469" cy="493563"/>
          </a:xfrm>
        </p:spPr>
        <p:txBody>
          <a:bodyPr>
            <a:noAutofit/>
          </a:bodyPr>
          <a:lstStyle/>
          <a:p>
            <a:pPr algn="l"/>
            <a:r>
              <a:rPr lang="zh-TW" altLang="en-US" sz="3300">
                <a:solidFill>
                  <a:schemeClr val="bg1"/>
                </a:solidFill>
              </a:rPr>
              <a:t>經濟又彈性的</a:t>
            </a:r>
            <a:r>
              <a:rPr lang="zh-CN" altLang="en-US" sz="3300">
                <a:solidFill>
                  <a:schemeClr val="bg1"/>
                </a:solidFill>
              </a:rPr>
              <a:t>現代化</a:t>
            </a:r>
            <a:r>
              <a:rPr lang="en-US" altLang="zh-CN" sz="3300">
                <a:solidFill>
                  <a:schemeClr val="bg1"/>
                </a:solidFill>
              </a:rPr>
              <a:t> </a:t>
            </a:r>
            <a:r>
              <a:rPr lang="en-US" altLang="zh-CN" sz="3300">
                <a:solidFill>
                  <a:schemeClr val="bg1"/>
                </a:solidFill>
                <a:latin typeface="+mj-lt"/>
              </a:rPr>
              <a:t>QNAP</a:t>
            </a:r>
            <a:r>
              <a:rPr lang="en-US" altLang="zh-CN" sz="3300">
                <a:solidFill>
                  <a:schemeClr val="bg1"/>
                </a:solidFill>
              </a:rPr>
              <a:t> </a:t>
            </a:r>
            <a:r>
              <a:rPr lang="zh-CN" altLang="en-US" sz="3300">
                <a:solidFill>
                  <a:schemeClr val="bg1"/>
                </a:solidFill>
              </a:rPr>
              <a:t>儲存擴充櫃</a:t>
            </a:r>
            <a:endParaRPr lang="en-US" sz="3300">
              <a:solidFill>
                <a:schemeClr val="bg1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45707AD-9E62-DE40-8D51-AA47943EB84D}"/>
              </a:ext>
            </a:extLst>
          </p:cNvPr>
          <p:cNvSpPr txBox="1"/>
          <p:nvPr/>
        </p:nvSpPr>
        <p:spPr>
          <a:xfrm>
            <a:off x="4539231" y="1573780"/>
            <a:ext cx="4366083" cy="1345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kumimoji="1" lang="zh-CN" altLang="en-US" sz="16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更好的相容性，</a:t>
            </a:r>
            <a:r>
              <a:rPr kumimoji="1" lang="en-US" altLang="zh-TW" sz="16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NAS </a:t>
            </a:r>
            <a:r>
              <a:rPr kumimoji="1" lang="zh-CN" altLang="en-US" sz="16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或</a:t>
            </a:r>
            <a:r>
              <a:rPr kumimoji="1" lang="en-US" altLang="zh-TW" sz="16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PC/server </a:t>
            </a:r>
            <a:r>
              <a:rPr kumimoji="1" lang="zh-CN" altLang="en-US" sz="16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靈活兩用</a:t>
            </a:r>
            <a:endParaRPr kumimoji="1" lang="en-US" altLang="zh-CN" sz="160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61950" lvl="1" indent="-184150">
              <a:lnSpc>
                <a:spcPts val="2000"/>
              </a:lnSpc>
              <a:buFont typeface="Arial" panose="020B0604020202020204" pitchFamily="34" charset="0"/>
              <a:buChar char="•"/>
            </a:pP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恣意擴充</a:t>
            </a:r>
            <a:r>
              <a:rPr kumimoji="1" lang="en-US" altLang="zh-CN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NAS </a:t>
            </a: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或</a:t>
            </a:r>
            <a:r>
              <a:rPr kumimoji="1" lang="en-US" altLang="zh-CN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PC/server </a:t>
            </a: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儲存空間，或是快速完成</a:t>
            </a:r>
            <a:endParaRPr kumimoji="1" lang="en-US" altLang="zh-CN" sz="1200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177800" lvl="1">
              <a:lnSpc>
                <a:spcPts val="2000"/>
              </a:lnSpc>
            </a:pPr>
            <a:r>
              <a:rPr kumimoji="1" lang="zh-TW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    </a:t>
            </a: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不同主機間的資料遷移，最大化您的硬體投資</a:t>
            </a:r>
            <a:endParaRPr kumimoji="1" lang="en-US" altLang="zh-CN" sz="1200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61950" lvl="1" indent="-184150">
              <a:lnSpc>
                <a:spcPts val="2000"/>
              </a:lnSpc>
              <a:buFont typeface="Arial" panose="020B0604020202020204" pitchFamily="34" charset="0"/>
              <a:buChar char="•"/>
            </a:pP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獨家</a:t>
            </a:r>
            <a:r>
              <a:rPr kumimoji="1" lang="en-US" altLang="zh-CN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QNAP External RAID Manager </a:t>
            </a: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與</a:t>
            </a:r>
            <a:r>
              <a:rPr kumimoji="1" lang="en-US" altLang="zh-CN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JBOD Manager </a:t>
            </a: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工具軟體支援各大作業系統隨時掌握擴充櫃狀態</a:t>
            </a:r>
            <a:endParaRPr kumimoji="1" lang="zh-TW" altLang="en-US" sz="160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9D872FE-F7CA-634D-A090-CFFDE0B67D0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16882" y="3263613"/>
            <a:ext cx="1168169" cy="1280475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F95E1D82-C120-6347-9C95-EC9655FB8F7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38615" y="3279593"/>
            <a:ext cx="816782" cy="1264496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422C16E7-11D5-F24E-B125-ECF18BAD011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09559" y="3288829"/>
            <a:ext cx="1968927" cy="1411515"/>
          </a:xfrm>
          <a:prstGeom prst="rect">
            <a:avLst/>
          </a:prstGeom>
        </p:spPr>
      </p:pic>
      <p:sp>
        <p:nvSpPr>
          <p:cNvPr id="12" name="文字方塊 11">
            <a:extLst>
              <a:ext uri="{FF2B5EF4-FFF2-40B4-BE49-F238E27FC236}">
                <a16:creationId xmlns:a16="http://schemas.microsoft.com/office/drawing/2014/main" id="{3BC33D3E-CC2A-1B47-B695-F8DCAAD801E3}"/>
              </a:ext>
            </a:extLst>
          </p:cNvPr>
          <p:cNvSpPr txBox="1"/>
          <p:nvPr/>
        </p:nvSpPr>
        <p:spPr>
          <a:xfrm>
            <a:off x="2964667" y="4438447"/>
            <a:ext cx="56938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9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TR-002</a:t>
            </a:r>
            <a:endParaRPr kumimoji="1" lang="zh-TW" altLang="en-US" sz="9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" name="文字方塊 91">
            <a:extLst>
              <a:ext uri="{FF2B5EF4-FFF2-40B4-BE49-F238E27FC236}">
                <a16:creationId xmlns:a16="http://schemas.microsoft.com/office/drawing/2014/main" id="{4BBAFD93-3366-D14E-B9C5-E0FF4ED711B9}"/>
              </a:ext>
            </a:extLst>
          </p:cNvPr>
          <p:cNvSpPr txBox="1"/>
          <p:nvPr/>
        </p:nvSpPr>
        <p:spPr>
          <a:xfrm>
            <a:off x="4263915" y="4438447"/>
            <a:ext cx="56938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9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TR-004</a:t>
            </a:r>
            <a:endParaRPr kumimoji="1" lang="zh-TW" altLang="en-US" sz="9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3" name="文字方塊 92">
            <a:extLst>
              <a:ext uri="{FF2B5EF4-FFF2-40B4-BE49-F238E27FC236}">
                <a16:creationId xmlns:a16="http://schemas.microsoft.com/office/drawing/2014/main" id="{4C97AB5B-9F72-E54A-8D5C-721C06F09768}"/>
              </a:ext>
            </a:extLst>
          </p:cNvPr>
          <p:cNvSpPr txBox="1"/>
          <p:nvPr/>
        </p:nvSpPr>
        <p:spPr>
          <a:xfrm>
            <a:off x="5923585" y="4438447"/>
            <a:ext cx="716863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9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TL-D800C</a:t>
            </a:r>
            <a:endParaRPr kumimoji="1" lang="zh-TW" altLang="en-US" sz="9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321927EF-B456-480A-ABB0-51F40772E580}"/>
              </a:ext>
            </a:extLst>
          </p:cNvPr>
          <p:cNvSpPr txBox="1"/>
          <p:nvPr/>
        </p:nvSpPr>
        <p:spPr>
          <a:xfrm>
            <a:off x="523385" y="969095"/>
            <a:ext cx="6927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bg1"/>
              </a:buClr>
            </a:pPr>
            <a:r>
              <a:rPr lang="en-US" altLang="zh-TW" sz="20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QNAP TR </a:t>
            </a:r>
            <a:r>
              <a:rPr lang="zh-TW" altLang="en-US" sz="20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硬體 </a:t>
            </a:r>
            <a:r>
              <a:rPr lang="en-US" altLang="zh-TW" sz="20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RAID &amp; TL JBOD USB </a:t>
            </a:r>
            <a:r>
              <a:rPr lang="zh-TW" altLang="en-US" sz="20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擴充櫃提供許多優勢</a:t>
            </a: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15D2872E-2FB9-4A54-9724-FB76E9625EBB}"/>
              </a:ext>
            </a:extLst>
          </p:cNvPr>
          <p:cNvSpPr txBox="1"/>
          <p:nvPr/>
        </p:nvSpPr>
        <p:spPr>
          <a:xfrm>
            <a:off x="1288240" y="2479865"/>
            <a:ext cx="2698813" cy="554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900"/>
              </a:lnSpc>
            </a:pPr>
            <a:r>
              <a:rPr kumimoji="1" lang="zh-CN" altLang="en-US" sz="16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更高的速度</a:t>
            </a:r>
            <a:endParaRPr kumimoji="1" lang="en-US" altLang="zh-CN" sz="160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61950" lvl="1" indent="-184150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最高普及率的</a:t>
            </a:r>
            <a:r>
              <a:rPr kumimoji="1" lang="en-US" altLang="zh-CN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kumimoji="1" lang="en-US" altLang="zh-TW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USB </a:t>
            </a:r>
            <a:r>
              <a:rPr kumimoji="1" lang="zh-TW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連接機制</a:t>
            </a:r>
            <a:endParaRPr kumimoji="1" lang="en-US" altLang="zh-CN" sz="1200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295CD141-56BE-4B32-8441-EB3C95CF66BE}"/>
              </a:ext>
            </a:extLst>
          </p:cNvPr>
          <p:cNvSpPr txBox="1"/>
          <p:nvPr/>
        </p:nvSpPr>
        <p:spPr>
          <a:xfrm>
            <a:off x="1167928" y="1530827"/>
            <a:ext cx="3745939" cy="797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900"/>
              </a:lnSpc>
            </a:pPr>
            <a:r>
              <a:rPr kumimoji="1" lang="zh-TW" altLang="en-US" sz="16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更大的容量</a:t>
            </a:r>
            <a:endParaRPr kumimoji="1" lang="en-US" altLang="zh-TW" sz="160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61950" lvl="1" indent="-184150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kumimoji="1" lang="zh-TW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kumimoji="1" lang="en-US" altLang="zh-CN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</a:t>
            </a: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kumimoji="1" lang="en-US" altLang="zh-CN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4</a:t>
            </a: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kumimoji="1" lang="en-US" altLang="zh-CN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8-bay </a:t>
            </a: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擴充櫃選項</a:t>
            </a:r>
            <a:endParaRPr kumimoji="1" lang="en-US" altLang="zh-CN" sz="1200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61950" lvl="1" indent="-184150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kumimoji="1" lang="zh-TW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kumimoji="1" lang="en-US" altLang="zh-CN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NAS </a:t>
            </a:r>
            <a:r>
              <a:rPr kumimoji="1" lang="zh-CN" altLang="en-US" sz="1200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可連接至多兩台擴充櫃</a:t>
            </a:r>
            <a:endParaRPr kumimoji="1" lang="en-US" altLang="zh-CN" sz="1200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86490748-5122-4ACC-BADB-FCAFFD12EC38}"/>
              </a:ext>
            </a:extLst>
          </p:cNvPr>
          <p:cNvGrpSpPr/>
          <p:nvPr/>
        </p:nvGrpSpPr>
        <p:grpSpPr>
          <a:xfrm>
            <a:off x="547013" y="1619230"/>
            <a:ext cx="620915" cy="620915"/>
            <a:chOff x="788962" y="3141295"/>
            <a:chExt cx="1055637" cy="1055637"/>
          </a:xfrm>
        </p:grpSpPr>
        <p:grpSp>
          <p:nvGrpSpPr>
            <p:cNvPr id="26" name="群組 25">
              <a:extLst>
                <a:ext uri="{FF2B5EF4-FFF2-40B4-BE49-F238E27FC236}">
                  <a16:creationId xmlns:a16="http://schemas.microsoft.com/office/drawing/2014/main" id="{7F6C53AB-EDAD-4F56-AB2A-1CC8525A47B4}"/>
                </a:ext>
              </a:extLst>
            </p:cNvPr>
            <p:cNvGrpSpPr/>
            <p:nvPr/>
          </p:nvGrpSpPr>
          <p:grpSpPr>
            <a:xfrm>
              <a:off x="788962" y="3141295"/>
              <a:ext cx="1055637" cy="1055637"/>
              <a:chOff x="228678" y="3612186"/>
              <a:chExt cx="655970" cy="655970"/>
            </a:xfrm>
          </p:grpSpPr>
          <p:sp>
            <p:nvSpPr>
              <p:cNvPr id="27" name="橢圓 26">
                <a:extLst>
                  <a:ext uri="{FF2B5EF4-FFF2-40B4-BE49-F238E27FC236}">
                    <a16:creationId xmlns:a16="http://schemas.microsoft.com/office/drawing/2014/main" id="{8756E4E8-8563-4441-8D97-F09024790FCE}"/>
                  </a:ext>
                </a:extLst>
              </p:cNvPr>
              <p:cNvSpPr/>
              <p:nvPr/>
            </p:nvSpPr>
            <p:spPr>
              <a:xfrm>
                <a:off x="228678" y="3612186"/>
                <a:ext cx="655970" cy="65597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8" name="橢圓 27">
                <a:extLst>
                  <a:ext uri="{FF2B5EF4-FFF2-40B4-BE49-F238E27FC236}">
                    <a16:creationId xmlns:a16="http://schemas.microsoft.com/office/drawing/2014/main" id="{899A1692-2793-4AE7-BE79-B7DDC2C73AB1}"/>
                  </a:ext>
                </a:extLst>
              </p:cNvPr>
              <p:cNvSpPr/>
              <p:nvPr/>
            </p:nvSpPr>
            <p:spPr>
              <a:xfrm>
                <a:off x="265420" y="3648928"/>
                <a:ext cx="582487" cy="582487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2869F9"/>
                    </a:gs>
                    <a:gs pos="100000">
                      <a:srgbClr val="1FACF3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30" name="圖形 29">
              <a:extLst>
                <a:ext uri="{FF2B5EF4-FFF2-40B4-BE49-F238E27FC236}">
                  <a16:creationId xmlns:a16="http://schemas.microsoft.com/office/drawing/2014/main" id="{EDD457C5-30C8-4203-A4E2-CD441ACA6F8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89581" y="3307707"/>
              <a:ext cx="680539" cy="622865"/>
            </a:xfrm>
            <a:prstGeom prst="rect">
              <a:avLst/>
            </a:prstGeom>
          </p:spPr>
        </p:pic>
      </p:grpSp>
      <p:grpSp>
        <p:nvGrpSpPr>
          <p:cNvPr id="35" name="群組 34">
            <a:extLst>
              <a:ext uri="{FF2B5EF4-FFF2-40B4-BE49-F238E27FC236}">
                <a16:creationId xmlns:a16="http://schemas.microsoft.com/office/drawing/2014/main" id="{ED103D71-9C88-4877-A50E-0B5104F3F1FB}"/>
              </a:ext>
            </a:extLst>
          </p:cNvPr>
          <p:cNvGrpSpPr/>
          <p:nvPr/>
        </p:nvGrpSpPr>
        <p:grpSpPr>
          <a:xfrm>
            <a:off x="547013" y="2430810"/>
            <a:ext cx="620915" cy="620915"/>
            <a:chOff x="788962" y="3141295"/>
            <a:chExt cx="1055637" cy="1055637"/>
          </a:xfrm>
        </p:grpSpPr>
        <p:grpSp>
          <p:nvGrpSpPr>
            <p:cNvPr id="36" name="群組 35">
              <a:extLst>
                <a:ext uri="{FF2B5EF4-FFF2-40B4-BE49-F238E27FC236}">
                  <a16:creationId xmlns:a16="http://schemas.microsoft.com/office/drawing/2014/main" id="{C407FE36-157C-4199-A86F-6A31D7445E78}"/>
                </a:ext>
              </a:extLst>
            </p:cNvPr>
            <p:cNvGrpSpPr/>
            <p:nvPr/>
          </p:nvGrpSpPr>
          <p:grpSpPr>
            <a:xfrm>
              <a:off x="788962" y="3141295"/>
              <a:ext cx="1055637" cy="1055637"/>
              <a:chOff x="228678" y="3612186"/>
              <a:chExt cx="655970" cy="655970"/>
            </a:xfrm>
          </p:grpSpPr>
          <p:sp>
            <p:nvSpPr>
              <p:cNvPr id="38" name="橢圓 37">
                <a:extLst>
                  <a:ext uri="{FF2B5EF4-FFF2-40B4-BE49-F238E27FC236}">
                    <a16:creationId xmlns:a16="http://schemas.microsoft.com/office/drawing/2014/main" id="{9DC6799A-6CFD-4C7C-8E50-4737325549BF}"/>
                  </a:ext>
                </a:extLst>
              </p:cNvPr>
              <p:cNvSpPr/>
              <p:nvPr/>
            </p:nvSpPr>
            <p:spPr>
              <a:xfrm>
                <a:off x="228678" y="3612186"/>
                <a:ext cx="655970" cy="65597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9" name="橢圓 38">
                <a:extLst>
                  <a:ext uri="{FF2B5EF4-FFF2-40B4-BE49-F238E27FC236}">
                    <a16:creationId xmlns:a16="http://schemas.microsoft.com/office/drawing/2014/main" id="{9C71D72E-F7A3-43E9-9D9D-770F24EE6386}"/>
                  </a:ext>
                </a:extLst>
              </p:cNvPr>
              <p:cNvSpPr/>
              <p:nvPr/>
            </p:nvSpPr>
            <p:spPr>
              <a:xfrm>
                <a:off x="265420" y="3648928"/>
                <a:ext cx="582487" cy="582487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2869F9"/>
                    </a:gs>
                    <a:gs pos="100000">
                      <a:srgbClr val="1FACF3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37" name="圖形 36">
              <a:extLst>
                <a:ext uri="{FF2B5EF4-FFF2-40B4-BE49-F238E27FC236}">
                  <a16:creationId xmlns:a16="http://schemas.microsoft.com/office/drawing/2014/main" id="{6B510B69-DD8F-4C09-B71B-86E9E362D98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89581" y="3307707"/>
              <a:ext cx="680539" cy="622865"/>
            </a:xfrm>
            <a:prstGeom prst="rect">
              <a:avLst/>
            </a:prstGeom>
          </p:spPr>
        </p:pic>
      </p:grpSp>
      <p:grpSp>
        <p:nvGrpSpPr>
          <p:cNvPr id="40" name="群組 39">
            <a:extLst>
              <a:ext uri="{FF2B5EF4-FFF2-40B4-BE49-F238E27FC236}">
                <a16:creationId xmlns:a16="http://schemas.microsoft.com/office/drawing/2014/main" id="{8C8C6379-83D6-4C5B-9DAF-0B601F43A673}"/>
              </a:ext>
            </a:extLst>
          </p:cNvPr>
          <p:cNvGrpSpPr/>
          <p:nvPr/>
        </p:nvGrpSpPr>
        <p:grpSpPr>
          <a:xfrm>
            <a:off x="3914829" y="1619230"/>
            <a:ext cx="620915" cy="620915"/>
            <a:chOff x="788962" y="3141295"/>
            <a:chExt cx="1055637" cy="1055637"/>
          </a:xfrm>
        </p:grpSpPr>
        <p:grpSp>
          <p:nvGrpSpPr>
            <p:cNvPr id="41" name="群組 40">
              <a:extLst>
                <a:ext uri="{FF2B5EF4-FFF2-40B4-BE49-F238E27FC236}">
                  <a16:creationId xmlns:a16="http://schemas.microsoft.com/office/drawing/2014/main" id="{FAF5C1E6-0428-4D76-AD3A-4874CAFB340E}"/>
                </a:ext>
              </a:extLst>
            </p:cNvPr>
            <p:cNvGrpSpPr/>
            <p:nvPr/>
          </p:nvGrpSpPr>
          <p:grpSpPr>
            <a:xfrm>
              <a:off x="788962" y="3141295"/>
              <a:ext cx="1055637" cy="1055637"/>
              <a:chOff x="228678" y="3612186"/>
              <a:chExt cx="655970" cy="655970"/>
            </a:xfrm>
          </p:grpSpPr>
          <p:sp>
            <p:nvSpPr>
              <p:cNvPr id="43" name="橢圓 42">
                <a:extLst>
                  <a:ext uri="{FF2B5EF4-FFF2-40B4-BE49-F238E27FC236}">
                    <a16:creationId xmlns:a16="http://schemas.microsoft.com/office/drawing/2014/main" id="{76390D38-2B41-4391-8DCE-1D14511EFCEB}"/>
                  </a:ext>
                </a:extLst>
              </p:cNvPr>
              <p:cNvSpPr/>
              <p:nvPr/>
            </p:nvSpPr>
            <p:spPr>
              <a:xfrm>
                <a:off x="228678" y="3612186"/>
                <a:ext cx="655970" cy="65597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4" name="橢圓 43">
                <a:extLst>
                  <a:ext uri="{FF2B5EF4-FFF2-40B4-BE49-F238E27FC236}">
                    <a16:creationId xmlns:a16="http://schemas.microsoft.com/office/drawing/2014/main" id="{FB33D417-A021-412A-A8C0-0B2C88B10568}"/>
                  </a:ext>
                </a:extLst>
              </p:cNvPr>
              <p:cNvSpPr/>
              <p:nvPr/>
            </p:nvSpPr>
            <p:spPr>
              <a:xfrm>
                <a:off x="265420" y="3648928"/>
                <a:ext cx="582487" cy="582487"/>
              </a:xfrm>
              <a:prstGeom prst="ellipse">
                <a:avLst/>
              </a:prstGeom>
              <a:noFill/>
              <a:ln w="19050">
                <a:gradFill>
                  <a:gsLst>
                    <a:gs pos="0">
                      <a:srgbClr val="2869F9"/>
                    </a:gs>
                    <a:gs pos="100000">
                      <a:srgbClr val="1FACF3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42" name="圖形 41">
              <a:extLst>
                <a:ext uri="{FF2B5EF4-FFF2-40B4-BE49-F238E27FC236}">
                  <a16:creationId xmlns:a16="http://schemas.microsoft.com/office/drawing/2014/main" id="{46BB78F5-AE2E-4BA5-87AB-4C3593251BF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89581" y="3307707"/>
              <a:ext cx="680539" cy="622865"/>
            </a:xfrm>
            <a:prstGeom prst="rect">
              <a:avLst/>
            </a:prstGeom>
          </p:spPr>
        </p:pic>
      </p:grpSp>
      <p:pic>
        <p:nvPicPr>
          <p:cNvPr id="31" name="圖片 30">
            <a:extLst>
              <a:ext uri="{FF2B5EF4-FFF2-40B4-BE49-F238E27FC236}">
                <a16:creationId xmlns:a16="http://schemas.microsoft.com/office/drawing/2014/main" id="{5B68DE27-8D0B-484B-B139-DC2E25EE4F96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02980" y="3680853"/>
            <a:ext cx="786538" cy="90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1550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矩形: 圓角 36">
            <a:extLst>
              <a:ext uri="{FF2B5EF4-FFF2-40B4-BE49-F238E27FC236}">
                <a16:creationId xmlns:a16="http://schemas.microsoft.com/office/drawing/2014/main" id="{F325F160-37FB-439A-BF6E-999C9EEDAE43}"/>
              </a:ext>
            </a:extLst>
          </p:cNvPr>
          <p:cNvSpPr/>
          <p:nvPr/>
        </p:nvSpPr>
        <p:spPr>
          <a:xfrm>
            <a:off x="4683345" y="1299823"/>
            <a:ext cx="4105166" cy="3128603"/>
          </a:xfrm>
          <a:prstGeom prst="roundRect">
            <a:avLst>
              <a:gd name="adj" fmla="val 3376"/>
            </a:avLst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3400"/>
              </a:lnSpc>
            </a:pPr>
            <a:endParaRPr lang="zh-TW" altLang="en-US" sz="2650">
              <a:latin typeface="微軟正黑體"/>
              <a:ea typeface="微軟正黑體"/>
            </a:endParaRPr>
          </a:p>
        </p:txBody>
      </p:sp>
      <p:sp>
        <p:nvSpPr>
          <p:cNvPr id="36" name="矩形: 圓角 35">
            <a:extLst>
              <a:ext uri="{FF2B5EF4-FFF2-40B4-BE49-F238E27FC236}">
                <a16:creationId xmlns:a16="http://schemas.microsoft.com/office/drawing/2014/main" id="{00291FEA-E974-4B29-9B85-424740244294}"/>
              </a:ext>
            </a:extLst>
          </p:cNvPr>
          <p:cNvSpPr/>
          <p:nvPr/>
        </p:nvSpPr>
        <p:spPr>
          <a:xfrm>
            <a:off x="369793" y="1299823"/>
            <a:ext cx="3980633" cy="3128603"/>
          </a:xfrm>
          <a:prstGeom prst="roundRect">
            <a:avLst>
              <a:gd name="adj" fmla="val 3376"/>
            </a:avLst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3400"/>
              </a:lnSpc>
            </a:pPr>
            <a:endParaRPr lang="zh-TW" altLang="en-US" sz="2650">
              <a:latin typeface="微軟正黑體"/>
              <a:ea typeface="微軟正黑體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AE23C161-2145-4740-A7F1-F30ADA474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190" y="257186"/>
            <a:ext cx="8482246" cy="493563"/>
          </a:xfrm>
        </p:spPr>
        <p:txBody>
          <a:bodyPr>
            <a:noAutofit/>
          </a:bodyPr>
          <a:lstStyle/>
          <a:p>
            <a:pPr fontAlgn="base"/>
            <a:r>
              <a:rPr lang="zh-TW" altLang="en-US" sz="3300">
                <a:solidFill>
                  <a:schemeClr val="bg1"/>
                </a:solidFill>
                <a:sym typeface="Arial" panose="020B0604020202020204" pitchFamily="34" charset="0"/>
              </a:rPr>
              <a:t>一機兩用，</a:t>
            </a:r>
            <a:r>
              <a:rPr lang="en-US" altLang="zh-TW" sz="3300">
                <a:solidFill>
                  <a:schemeClr val="bg1"/>
                </a:solidFill>
                <a:latin typeface="+mj-lt"/>
                <a:sym typeface="Arial" panose="020B0604020202020204" pitchFamily="34" charset="0"/>
              </a:rPr>
              <a:t>NAS</a:t>
            </a:r>
            <a:r>
              <a:rPr lang="en-US" altLang="zh-TW" sz="3300">
                <a:solidFill>
                  <a:schemeClr val="bg1"/>
                </a:solidFill>
                <a:sym typeface="Arial" panose="020B0604020202020204" pitchFamily="34" charset="0"/>
              </a:rPr>
              <a:t> </a:t>
            </a:r>
            <a:r>
              <a:rPr lang="zh-TW" altLang="en-US" sz="3300">
                <a:sym typeface="Arial" panose="020B0604020202020204" pitchFamily="34" charset="0"/>
              </a:rPr>
              <a:t>容量</a:t>
            </a:r>
            <a:r>
              <a:rPr lang="zh-TW" altLang="en-US" sz="3300">
                <a:solidFill>
                  <a:schemeClr val="bg1"/>
                </a:solidFill>
                <a:sym typeface="Arial" panose="020B0604020202020204" pitchFamily="34" charset="0"/>
              </a:rPr>
              <a:t>擴充或跨平台資料歸檔</a:t>
            </a:r>
            <a:endParaRPr lang="zh-TW" altLang="en-US" sz="3300">
              <a:solidFill>
                <a:schemeClr val="bg1"/>
              </a:solidFill>
              <a:ea typeface="微軟正黑體"/>
            </a:endParaRP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F189EDD9-C370-4B02-91F8-C6BB42B88C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96151" y="340199"/>
            <a:ext cx="65" cy="1152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833175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algn="ctr" defTabSz="685800" eaLnBrk="0" fontAlgn="base" hangingPunct="0">
              <a:spcBef>
                <a:spcPct val="0"/>
              </a:spcBef>
              <a:spcAft>
                <a:spcPct val="0"/>
              </a:spcAft>
              <a:buClrTx/>
              <a:defRPr/>
            </a:pPr>
            <a:br>
              <a:rPr lang="zh-TW" altLang="zh-TW" sz="675" kern="1200">
                <a:solidFill>
                  <a:srgbClr val="212121"/>
                </a:solidFill>
                <a:latin typeface="Arial" panose="020B0604020202020204" pitchFamily="34" charset="0"/>
                <a:ea typeface="Open Sans"/>
                <a:cs typeface="+mn-cs"/>
              </a:rPr>
            </a:br>
            <a:endParaRPr lang="zh-TW" altLang="zh-TW" sz="1350" kern="1200">
              <a:solidFill>
                <a:prstClr val="black"/>
              </a:solidFill>
              <a:latin typeface="Arial" panose="020B0604020202020204" pitchFamily="34" charset="0"/>
              <a:ea typeface="新細明體" panose="02020500000000000000" pitchFamily="18" charset="-120"/>
              <a:cs typeface="+mn-cs"/>
            </a:endParaRP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4BE747F4-5453-F34B-BCD2-D67332AC111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alphaModFix amt="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3511" y="2160063"/>
            <a:ext cx="1293115" cy="1399489"/>
          </a:xfrm>
          <a:prstGeom prst="rect">
            <a:avLst/>
          </a:prstGeom>
        </p:spPr>
      </p:pic>
      <p:pic>
        <p:nvPicPr>
          <p:cNvPr id="25" name="圖片 24">
            <a:extLst>
              <a:ext uri="{FF2B5EF4-FFF2-40B4-BE49-F238E27FC236}">
                <a16:creationId xmlns:a16="http://schemas.microsoft.com/office/drawing/2014/main" id="{8E01B052-0F4B-DD44-B982-82FC9BD68B1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alphaModFix amt="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3511" y="2921608"/>
            <a:ext cx="1293115" cy="1399489"/>
          </a:xfrm>
          <a:prstGeom prst="rect">
            <a:avLst/>
          </a:prstGeom>
        </p:spPr>
      </p:pic>
      <p:sp>
        <p:nvSpPr>
          <p:cNvPr id="27" name="內容版面配置區 1">
            <a:extLst>
              <a:ext uri="{FF2B5EF4-FFF2-40B4-BE49-F238E27FC236}">
                <a16:creationId xmlns:a16="http://schemas.microsoft.com/office/drawing/2014/main" id="{DAF78AA0-E516-804C-9BF2-2D0AA7DFC43A}"/>
              </a:ext>
            </a:extLst>
          </p:cNvPr>
          <p:cNvSpPr txBox="1">
            <a:spLocks/>
          </p:cNvSpPr>
          <p:nvPr/>
        </p:nvSpPr>
        <p:spPr>
          <a:xfrm>
            <a:off x="4752114" y="1545671"/>
            <a:ext cx="3975799" cy="65644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chemeClr val="bg1"/>
              </a:buClr>
              <a:defRPr/>
            </a:pPr>
            <a:r>
              <a:rPr lang="zh-TW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每顆獨立的硬碟外接磁碟模式，例如</a:t>
            </a:r>
            <a:r>
              <a:rPr lang="en-US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zh-TW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8 bay</a:t>
            </a:r>
            <a:r>
              <a:rPr lang="en-US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JBOD </a:t>
            </a:r>
            <a:r>
              <a:rPr lang="zh-TW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就會顯示</a:t>
            </a:r>
            <a:r>
              <a:rPr lang="en-US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zh-TW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8</a:t>
            </a:r>
            <a:r>
              <a:rPr lang="en-US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zh-TW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個獨立空間，</a:t>
            </a:r>
            <a:r>
              <a:rPr lang="en-US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4-bay TR-004 RAID </a:t>
            </a:r>
            <a:r>
              <a:rPr lang="zh-CN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就會顯示單一大空間或多個獨立空間．</a:t>
            </a:r>
            <a:r>
              <a:rPr lang="zh-TW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適合應用於跨作業系統平台的資料交換．</a:t>
            </a:r>
          </a:p>
        </p:txBody>
      </p:sp>
      <p:sp>
        <p:nvSpPr>
          <p:cNvPr id="32" name="文字方塊 31">
            <a:extLst>
              <a:ext uri="{FF2B5EF4-FFF2-40B4-BE49-F238E27FC236}">
                <a16:creationId xmlns:a16="http://schemas.microsoft.com/office/drawing/2014/main" id="{CD7B6087-23E8-7F48-9A13-95AD4BF1A2E1}"/>
              </a:ext>
            </a:extLst>
          </p:cNvPr>
          <p:cNvSpPr txBox="1"/>
          <p:nvPr/>
        </p:nvSpPr>
        <p:spPr>
          <a:xfrm>
            <a:off x="680883" y="1607491"/>
            <a:ext cx="3310330" cy="66941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TW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所有磁碟均可被儲存與快照總管所識別</a:t>
            </a:r>
            <a:r>
              <a:rPr lang="zh-TW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，再配置成</a:t>
            </a:r>
            <a:r>
              <a:rPr lang="en-US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zh-TW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RAID</a:t>
            </a:r>
            <a:r>
              <a:rPr lang="en-US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zh-TW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組態的</a:t>
            </a:r>
            <a:r>
              <a:rPr lang="zh-TW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獨立</a:t>
            </a:r>
            <a:r>
              <a:rPr lang="zh-TW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儲存池</a:t>
            </a:r>
            <a:r>
              <a:rPr lang="zh-TW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。適合應用於純</a:t>
            </a:r>
            <a:r>
              <a:rPr lang="en-US" altLang="zh-TW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 </a:t>
            </a:r>
            <a:r>
              <a:rPr lang="en-US" altLang="zh-CN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NAS </a:t>
            </a:r>
            <a:r>
              <a:rPr lang="zh-CN" altLang="en-US" sz="125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sym typeface="Arial" panose="020B0604020202020204" pitchFamily="34" charset="0"/>
              </a:rPr>
              <a:t>環境．</a:t>
            </a:r>
            <a:endParaRPr lang="zh-TW" altLang="en-US" sz="1250" b="1">
              <a:solidFill>
                <a:schemeClr val="tx1"/>
              </a:solidFill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pic>
        <p:nvPicPr>
          <p:cNvPr id="34" name="圖片 33">
            <a:extLst>
              <a:ext uri="{FF2B5EF4-FFF2-40B4-BE49-F238E27FC236}">
                <a16:creationId xmlns:a16="http://schemas.microsoft.com/office/drawing/2014/main" id="{105A6699-CB01-764E-A738-40EACCC409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137" y="4573072"/>
            <a:ext cx="244561" cy="214600"/>
          </a:xfrm>
          <a:prstGeom prst="rect">
            <a:avLst/>
          </a:prstGeom>
        </p:spPr>
      </p:pic>
      <p:sp>
        <p:nvSpPr>
          <p:cNvPr id="35" name="文字方塊 34">
            <a:extLst>
              <a:ext uri="{FF2B5EF4-FFF2-40B4-BE49-F238E27FC236}">
                <a16:creationId xmlns:a16="http://schemas.microsoft.com/office/drawing/2014/main" id="{B0418CFB-B4C6-7B44-97AB-6059B402B2A3}"/>
              </a:ext>
            </a:extLst>
          </p:cNvPr>
          <p:cNvSpPr txBox="1"/>
          <p:nvPr/>
        </p:nvSpPr>
        <p:spPr>
          <a:xfrm>
            <a:off x="1106697" y="4507247"/>
            <a:ext cx="5129394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128588" indent="-128588">
              <a:buFont typeface="Arial" panose="020B0604020202020204" pitchFamily="34" charset="0"/>
              <a:buChar char="•"/>
            </a:pPr>
            <a:r>
              <a:rPr lang="en-US" altLang="zh-TW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Arial" panose="020B0604020202020204" pitchFamily="34" charset="0"/>
              </a:rPr>
              <a:t>TL &amp; TR </a:t>
            </a:r>
            <a:r>
              <a:rPr lang="zh-CN" altLang="en-US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Arial" panose="020B0604020202020204" pitchFamily="34" charset="0"/>
              </a:rPr>
              <a:t>系列</a:t>
            </a:r>
            <a:r>
              <a:rPr lang="zh-TW" altLang="en-US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Arial" panose="020B0604020202020204" pitchFamily="34" charset="0"/>
              </a:rPr>
              <a:t>無法直接被用於擴充</a:t>
            </a:r>
            <a:r>
              <a:rPr lang="en-US" altLang="zh-TW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Arial" panose="020B0604020202020204" pitchFamily="34" charset="0"/>
              </a:rPr>
              <a:t> TS-451D2 </a:t>
            </a:r>
            <a:r>
              <a:rPr lang="zh-TW" altLang="en-US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Arial" panose="020B0604020202020204" pitchFamily="34" charset="0"/>
              </a:rPr>
              <a:t>本機及其他機箱上的儲存空間。</a:t>
            </a:r>
            <a:endParaRPr lang="en-US" altLang="zh-TW" sz="90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US" altLang="zh-TW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TR </a:t>
            </a:r>
            <a:r>
              <a:rPr lang="zh-CN" altLang="en-US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裝置只能支援</a:t>
            </a:r>
            <a:r>
              <a:rPr lang="en-US" altLang="zh-CN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 </a:t>
            </a:r>
            <a:r>
              <a:rPr lang="en-US" altLang="zh-TW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RAID 0/1/5/10 </a:t>
            </a:r>
            <a:r>
              <a:rPr lang="zh-TW" altLang="en-US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及</a:t>
            </a:r>
            <a:r>
              <a:rPr lang="en-US" altLang="zh-TW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 JBOD </a:t>
            </a:r>
            <a:r>
              <a:rPr lang="zh-CN" altLang="en-US" sz="9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  <a:sym typeface="Arial" panose="020B0604020202020204" pitchFamily="34" charset="0"/>
              </a:rPr>
              <a:t>模式．</a:t>
            </a:r>
            <a:endParaRPr lang="zh-TW" altLang="en-US" sz="90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  <a:sym typeface="Arial" panose="020B0604020202020204" pitchFamily="34" charset="0"/>
            </a:endParaRPr>
          </a:p>
        </p:txBody>
      </p:sp>
      <p:pic>
        <p:nvPicPr>
          <p:cNvPr id="31" name="Picture 7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83650B57-0ACB-4931-A67C-22D90C2CFF33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7065" y="2447964"/>
            <a:ext cx="3440606" cy="181095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24000"/>
              </a:prstClr>
            </a:outerShdw>
          </a:effectLst>
        </p:spPr>
      </p:pic>
      <p:pic>
        <p:nvPicPr>
          <p:cNvPr id="40" name="Picture 4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B3320F36-0914-4C40-A7F2-4C837964F42F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131" y="2398613"/>
            <a:ext cx="3310330" cy="186031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24000"/>
              </a:prstClr>
            </a:outerShdw>
          </a:effectLst>
        </p:spPr>
      </p:pic>
      <p:pic>
        <p:nvPicPr>
          <p:cNvPr id="39" name="圖片 38">
            <a:extLst>
              <a:ext uri="{FF2B5EF4-FFF2-40B4-BE49-F238E27FC236}">
                <a16:creationId xmlns:a16="http://schemas.microsoft.com/office/drawing/2014/main" id="{E9C9772F-3228-4BE3-8243-BFEFAD60882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69840" y="2995479"/>
            <a:ext cx="2364056" cy="1470969"/>
          </a:xfrm>
          <a:prstGeom prst="rect">
            <a:avLst/>
          </a:prstGeom>
        </p:spPr>
      </p:pic>
      <p:sp>
        <p:nvSpPr>
          <p:cNvPr id="3" name="矩形: 圓角 2">
            <a:extLst>
              <a:ext uri="{FF2B5EF4-FFF2-40B4-BE49-F238E27FC236}">
                <a16:creationId xmlns:a16="http://schemas.microsoft.com/office/drawing/2014/main" id="{E44CFCD6-FD4C-43B7-8EBC-4BF8A4879F7A}"/>
              </a:ext>
            </a:extLst>
          </p:cNvPr>
          <p:cNvSpPr/>
          <p:nvPr/>
        </p:nvSpPr>
        <p:spPr>
          <a:xfrm>
            <a:off x="1263643" y="1096696"/>
            <a:ext cx="2168829" cy="400733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FC996E4-0F12-4564-9C1C-2AA6987D4A4C}"/>
              </a:ext>
            </a:extLst>
          </p:cNvPr>
          <p:cNvSpPr/>
          <p:nvPr/>
        </p:nvSpPr>
        <p:spPr>
          <a:xfrm>
            <a:off x="1472219" y="1125573"/>
            <a:ext cx="17652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RAID &amp; </a:t>
            </a:r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儲存池</a:t>
            </a:r>
          </a:p>
        </p:txBody>
      </p:sp>
      <p:sp>
        <p:nvSpPr>
          <p:cNvPr id="21" name="矩形: 圓角 20">
            <a:extLst>
              <a:ext uri="{FF2B5EF4-FFF2-40B4-BE49-F238E27FC236}">
                <a16:creationId xmlns:a16="http://schemas.microsoft.com/office/drawing/2014/main" id="{6FC6286B-7DCD-4D4B-AFE3-E70A382D9896}"/>
              </a:ext>
            </a:extLst>
          </p:cNvPr>
          <p:cNvSpPr/>
          <p:nvPr/>
        </p:nvSpPr>
        <p:spPr>
          <a:xfrm>
            <a:off x="5601940" y="1096696"/>
            <a:ext cx="2168829" cy="400733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solidFill>
              <a:srgbClr val="88C5DA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A7DE2A19-A209-471B-9243-70C5EB341304}"/>
              </a:ext>
            </a:extLst>
          </p:cNvPr>
          <p:cNvSpPr/>
          <p:nvPr/>
        </p:nvSpPr>
        <p:spPr>
          <a:xfrm>
            <a:off x="5810516" y="1125573"/>
            <a:ext cx="17652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itchFamily="34" charset="0"/>
              </a:rPr>
              <a:t>外接磁碟模式</a:t>
            </a:r>
          </a:p>
        </p:txBody>
      </p:sp>
    </p:spTree>
    <p:extLst>
      <p:ext uri="{BB962C8B-B14F-4D97-AF65-F5344CB8AC3E}">
        <p14:creationId xmlns:p14="http://schemas.microsoft.com/office/powerpoint/2010/main" val="14305458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4422A-31D1-A247-B885-CB59E561C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068" y="311951"/>
            <a:ext cx="8043469" cy="493563"/>
          </a:xfrm>
        </p:spPr>
        <p:txBody>
          <a:bodyPr/>
          <a:lstStyle/>
          <a:p>
            <a:r>
              <a:rPr lang="zh-TW" altLang="en-US"/>
              <a:t>可加購成為長達五年的延長保固方案</a:t>
            </a:r>
            <a:endParaRPr lang="en-US"/>
          </a:p>
        </p:txBody>
      </p:sp>
      <p:grpSp>
        <p:nvGrpSpPr>
          <p:cNvPr id="10" name="群組 9">
            <a:extLst>
              <a:ext uri="{FF2B5EF4-FFF2-40B4-BE49-F238E27FC236}">
                <a16:creationId xmlns:a16="http://schemas.microsoft.com/office/drawing/2014/main" id="{04CE79C7-F13C-D34F-BC67-060D86C1E60A}"/>
              </a:ext>
            </a:extLst>
          </p:cNvPr>
          <p:cNvGrpSpPr/>
          <p:nvPr/>
        </p:nvGrpSpPr>
        <p:grpSpPr>
          <a:xfrm>
            <a:off x="437414" y="1696812"/>
            <a:ext cx="8027123" cy="543812"/>
            <a:chOff x="372207" y="1784732"/>
            <a:chExt cx="6916131" cy="4685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2" name="矩形: 圓角 5">
              <a:extLst>
                <a:ext uri="{FF2B5EF4-FFF2-40B4-BE49-F238E27FC236}">
                  <a16:creationId xmlns:a16="http://schemas.microsoft.com/office/drawing/2014/main" id="{D79194A1-DE0C-D148-8013-060B7895F2AE}"/>
                </a:ext>
              </a:extLst>
            </p:cNvPr>
            <p:cNvSpPr/>
            <p:nvPr/>
          </p:nvSpPr>
          <p:spPr>
            <a:xfrm>
              <a:off x="372207" y="1784732"/>
              <a:ext cx="6916131" cy="468546"/>
            </a:xfrm>
            <a:prstGeom prst="roundRect">
              <a:avLst>
                <a:gd name="adj" fmla="val 29267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pic>
          <p:nvPicPr>
            <p:cNvPr id="13" name="圖形 12">
              <a:extLst>
                <a:ext uri="{FF2B5EF4-FFF2-40B4-BE49-F238E27FC236}">
                  <a16:creationId xmlns:a16="http://schemas.microsoft.com/office/drawing/2014/main" id="{BE4D747B-232F-5B41-9486-49F89813A65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6650100" y="1784732"/>
              <a:ext cx="638238" cy="468546"/>
            </a:xfrm>
            <a:prstGeom prst="rect">
              <a:avLst/>
            </a:prstGeom>
          </p:spPr>
        </p:pic>
      </p:grpSp>
      <p:sp>
        <p:nvSpPr>
          <p:cNvPr id="11" name="Google Shape;126;p20">
            <a:extLst>
              <a:ext uri="{FF2B5EF4-FFF2-40B4-BE49-F238E27FC236}">
                <a16:creationId xmlns:a16="http://schemas.microsoft.com/office/drawing/2014/main" id="{98C21176-2BC2-8842-B5F6-F9D312DD8F71}"/>
              </a:ext>
            </a:extLst>
          </p:cNvPr>
          <p:cNvSpPr txBox="1"/>
          <p:nvPr/>
        </p:nvSpPr>
        <p:spPr>
          <a:xfrm>
            <a:off x="437414" y="1696813"/>
            <a:ext cx="7385998" cy="5438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altLang="en-US" sz="2000"/>
              <a:t> </a:t>
            </a:r>
            <a:r>
              <a:rPr lang="en-US" sz="2000"/>
              <a:t>https://www.qnap.com/service/product-warranty/</a:t>
            </a:r>
          </a:p>
        </p:txBody>
      </p:sp>
      <p:sp>
        <p:nvSpPr>
          <p:cNvPr id="15" name="文本框 10">
            <a:extLst>
              <a:ext uri="{FF2B5EF4-FFF2-40B4-BE49-F238E27FC236}">
                <a16:creationId xmlns:a16="http://schemas.microsoft.com/office/drawing/2014/main" id="{0A780B17-FB04-3C44-A02B-DE3264D2009C}"/>
              </a:ext>
            </a:extLst>
          </p:cNvPr>
          <p:cNvSpPr txBox="1"/>
          <p:nvPr/>
        </p:nvSpPr>
        <p:spPr>
          <a:xfrm>
            <a:off x="489944" y="1032492"/>
            <a:ext cx="7894297" cy="47705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TW" altLang="en-US" sz="2400">
                <a:latin typeface="微軟正黑體"/>
                <a:ea typeface="微軟正黑體"/>
              </a:rPr>
              <a:t>標準</a:t>
            </a:r>
            <a:r>
              <a:rPr lang="en-US" altLang="zh-TW" sz="2400">
                <a:latin typeface="微軟正黑體"/>
                <a:ea typeface="微軟正黑體"/>
              </a:rPr>
              <a:t> 2 </a:t>
            </a:r>
            <a:r>
              <a:rPr lang="zh-TW" altLang="en-US" sz="2400">
                <a:latin typeface="微軟正黑體"/>
                <a:ea typeface="微軟正黑體"/>
              </a:rPr>
              <a:t>年保固 </a:t>
            </a:r>
            <a:r>
              <a:rPr lang="en-US" altLang="zh-TW" sz="2400">
                <a:latin typeface="微軟正黑體"/>
                <a:ea typeface="微軟正黑體"/>
              </a:rPr>
              <a:t>+ </a:t>
            </a:r>
            <a:r>
              <a:rPr lang="zh-TW" altLang="en-US" sz="2400">
                <a:latin typeface="微軟正黑體"/>
                <a:ea typeface="微軟正黑體"/>
              </a:rPr>
              <a:t>購買</a:t>
            </a:r>
            <a:r>
              <a:rPr lang="en-US" altLang="zh-TW" sz="2400">
                <a:latin typeface="微軟正黑體"/>
                <a:ea typeface="微軟正黑體"/>
              </a:rPr>
              <a:t> 3 </a:t>
            </a:r>
            <a:r>
              <a:rPr lang="zh-TW" altLang="en-US" sz="2400">
                <a:latin typeface="微軟正黑體"/>
                <a:ea typeface="微軟正黑體"/>
              </a:rPr>
              <a:t>年延長保固 </a:t>
            </a:r>
            <a:r>
              <a:rPr lang="en-US" altLang="zh-TW" sz="2400">
                <a:latin typeface="微軟正黑體"/>
                <a:ea typeface="微軟正黑體"/>
              </a:rPr>
              <a:t>= </a:t>
            </a:r>
            <a:r>
              <a:rPr lang="zh-TW" altLang="en-US" sz="2400">
                <a:latin typeface="微軟正黑體"/>
                <a:ea typeface="微軟正黑體"/>
              </a:rPr>
              <a:t>高達</a:t>
            </a:r>
            <a:r>
              <a:rPr lang="en-US" altLang="zh-TW" sz="2400">
                <a:latin typeface="微軟正黑體"/>
                <a:ea typeface="微軟正黑體"/>
              </a:rPr>
              <a:t> 5 </a:t>
            </a:r>
            <a:r>
              <a:rPr lang="zh-TW" altLang="en-US" sz="2400">
                <a:latin typeface="微軟正黑體"/>
                <a:ea typeface="微軟正黑體"/>
              </a:rPr>
              <a:t>年保固服務</a:t>
            </a:r>
            <a:endParaRPr lang="zh-CN" altLang="en-US" sz="2400" b="1">
              <a:latin typeface="微軟正黑體"/>
              <a:ea typeface="微軟正黑體"/>
            </a:endParaRPr>
          </a:p>
        </p:txBody>
      </p:sp>
      <p:sp>
        <p:nvSpPr>
          <p:cNvPr id="16" name="文本框 10">
            <a:extLst>
              <a:ext uri="{FF2B5EF4-FFF2-40B4-BE49-F238E27FC236}">
                <a16:creationId xmlns:a16="http://schemas.microsoft.com/office/drawing/2014/main" id="{C160D959-BB5B-C14F-8781-C3EEF8DD4067}"/>
              </a:ext>
            </a:extLst>
          </p:cNvPr>
          <p:cNvSpPr txBox="1"/>
          <p:nvPr/>
        </p:nvSpPr>
        <p:spPr>
          <a:xfrm>
            <a:off x="5479217" y="2480121"/>
            <a:ext cx="3388186" cy="111056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700"/>
              </a:lnSpc>
              <a:spcBef>
                <a:spcPts val="200"/>
              </a:spcBef>
            </a:pPr>
            <a:r>
              <a:rPr lang="en-US" altLang="zh-CN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Arial" panose="020B0604020202020204" pitchFamily="34" charset="0"/>
              </a:rPr>
              <a:t>2</a:t>
            </a:r>
            <a:r>
              <a:rPr lang="zh-TW" altLang="en-US" sz="1400" b="1">
                <a:solidFill>
                  <a:srgbClr val="39383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Arial" panose="020B0604020202020204" pitchFamily="34" charset="0"/>
              </a:rPr>
              <a:t> 年標準保固</a:t>
            </a:r>
            <a:endParaRPr lang="en-US" altLang="zh-CN" sz="1400" b="1">
              <a:solidFill>
                <a:srgbClr val="393836"/>
              </a:solidFill>
              <a:latin typeface="微軟正黑體" panose="020B0604030504040204" pitchFamily="34" charset="-120"/>
              <a:ea typeface="微軟正黑體" panose="020B0604030504040204" pitchFamily="34" charset="-120"/>
              <a:sym typeface="Arial" panose="020B0604020202020204" pitchFamily="34" charset="0"/>
            </a:endParaRPr>
          </a:p>
          <a:p>
            <a:pPr marL="237061" indent="-237061">
              <a:spcBef>
                <a:spcPts val="600"/>
              </a:spcBef>
              <a:buChar char="•"/>
            </a:pPr>
            <a:r>
              <a:rPr lang="zh-CN" altLang="en-US" sz="1400">
                <a:solidFill>
                  <a:srgbClr val="39383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QNAP 隨產品售出後的保固服務</a:t>
            </a:r>
          </a:p>
          <a:p>
            <a:pPr marL="237061" indent="-237061">
              <a:spcBef>
                <a:spcPts val="600"/>
              </a:spcBef>
              <a:buChar char="•"/>
            </a:pPr>
            <a:r>
              <a:rPr lang="zh-CN" altLang="en-US" sz="1400">
                <a:solidFill>
                  <a:srgbClr val="393836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保固期間內正常使用情況下的維修、零件更換均免費 (消耗品與配件除外)</a:t>
            </a:r>
          </a:p>
        </p:txBody>
      </p:sp>
      <p:sp>
        <p:nvSpPr>
          <p:cNvPr id="17" name="文本框 11">
            <a:extLst>
              <a:ext uri="{FF2B5EF4-FFF2-40B4-BE49-F238E27FC236}">
                <a16:creationId xmlns:a16="http://schemas.microsoft.com/office/drawing/2014/main" id="{5CE3965A-70D8-D449-A344-9B7A7D6568CE}"/>
              </a:ext>
            </a:extLst>
          </p:cNvPr>
          <p:cNvSpPr txBox="1"/>
          <p:nvPr/>
        </p:nvSpPr>
        <p:spPr>
          <a:xfrm>
            <a:off x="5501615" y="3590681"/>
            <a:ext cx="3022969" cy="111056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>
              <a:lnSpc>
                <a:spcPts val="1700"/>
              </a:lnSpc>
              <a:spcBef>
                <a:spcPts val="200"/>
              </a:spcBef>
              <a:defRPr sz="1400" b="1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>
                <a:sym typeface="Arial" panose="020B0604020202020204" pitchFamily="34" charset="0"/>
              </a:rPr>
              <a:t>加購</a:t>
            </a:r>
            <a:r>
              <a:rPr lang="en-US" altLang="zh-TW">
                <a:sym typeface="Arial" panose="020B0604020202020204" pitchFamily="34" charset="0"/>
              </a:rPr>
              <a:t> 3 </a:t>
            </a:r>
            <a:r>
              <a:rPr lang="zh-TW" altLang="en-US">
                <a:sym typeface="Arial" panose="020B0604020202020204" pitchFamily="34" charset="0"/>
              </a:rPr>
              <a:t>年延長保固</a:t>
            </a:r>
            <a:endParaRPr lang="en-US" altLang="zh-TW">
              <a:sym typeface="Arial" panose="020B0604020202020204" pitchFamily="34" charset="0"/>
            </a:endParaRPr>
          </a:p>
          <a:p>
            <a:pPr marL="237061" indent="-237061">
              <a:lnSpc>
                <a:spcPct val="100000"/>
              </a:lnSpc>
              <a:spcBef>
                <a:spcPts val="600"/>
              </a:spcBef>
              <a:buChar char="•"/>
            </a:pPr>
            <a:r>
              <a:rPr lang="zh-CN" altLang="en-US" b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產品購買  </a:t>
            </a:r>
            <a:r>
              <a:rPr lang="en-US" altLang="zh-CN" b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90 </a:t>
            </a:r>
            <a:r>
              <a:rPr lang="zh-CN" altLang="en-US" b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天內可以加購此服務以延長標準保固時間</a:t>
            </a:r>
          </a:p>
          <a:p>
            <a:pPr marL="237061" indent="-237061">
              <a:lnSpc>
                <a:spcPct val="100000"/>
              </a:lnSpc>
              <a:spcBef>
                <a:spcPts val="600"/>
              </a:spcBef>
              <a:buChar char="•"/>
            </a:pPr>
            <a:r>
              <a:rPr lang="zh-CN" altLang="en-US" b="0"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保固服務內容與標準保固相同</a:t>
            </a: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59EEE52E-09B8-419F-A470-E3AEDBA212B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55702" y="2980146"/>
            <a:ext cx="3022969" cy="16240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1" name="矩形: 圓角 20">
            <a:extLst>
              <a:ext uri="{FF2B5EF4-FFF2-40B4-BE49-F238E27FC236}">
                <a16:creationId xmlns:a16="http://schemas.microsoft.com/office/drawing/2014/main" id="{4B56ACAB-56A8-4130-830F-D43DEB27A627}"/>
              </a:ext>
            </a:extLst>
          </p:cNvPr>
          <p:cNvSpPr/>
          <p:nvPr/>
        </p:nvSpPr>
        <p:spPr>
          <a:xfrm>
            <a:off x="1355702" y="2571750"/>
            <a:ext cx="3289743" cy="493563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>
                  <a:lumMod val="50000"/>
                </a:schemeClr>
              </a:gs>
              <a:gs pos="0">
                <a:schemeClr val="accent1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D53844-B5C7-D44B-8A69-90B663AC31F2}"/>
              </a:ext>
            </a:extLst>
          </p:cNvPr>
          <p:cNvSpPr txBox="1"/>
          <p:nvPr/>
        </p:nvSpPr>
        <p:spPr>
          <a:xfrm>
            <a:off x="2005664" y="3133183"/>
            <a:ext cx="2241067" cy="13179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61950" indent="-361950">
              <a:lnSpc>
                <a:spcPts val="3300"/>
              </a:lnSpc>
              <a:buClr>
                <a:schemeClr val="tx1"/>
              </a:buClr>
              <a:buSzPct val="85000"/>
              <a:buFont typeface="Wingdings"/>
              <a:buChar char="ü"/>
            </a:pPr>
            <a:r>
              <a:rPr lang="zh-TW" altLang="en-US" b="1">
                <a:latin typeface="微軟正黑體"/>
                <a:ea typeface="微軟正黑體"/>
              </a:rPr>
              <a:t>登入保固服務網
產品註冊
購買延長保固</a:t>
            </a:r>
            <a:endParaRPr lang="zh-CN" altLang="en-US" b="1">
              <a:latin typeface="微軟正黑體"/>
              <a:ea typeface="微軟正黑體"/>
            </a:endParaRPr>
          </a:p>
        </p:txBody>
      </p:sp>
      <p:sp>
        <p:nvSpPr>
          <p:cNvPr id="20" name="Google Shape;97;p18">
            <a:extLst>
              <a:ext uri="{FF2B5EF4-FFF2-40B4-BE49-F238E27FC236}">
                <a16:creationId xmlns:a16="http://schemas.microsoft.com/office/drawing/2014/main" id="{C6A2A470-B702-A74D-8DB0-3C807DC2AACC}"/>
              </a:ext>
            </a:extLst>
          </p:cNvPr>
          <p:cNvSpPr txBox="1"/>
          <p:nvPr/>
        </p:nvSpPr>
        <p:spPr>
          <a:xfrm>
            <a:off x="1763700" y="2624780"/>
            <a:ext cx="2881745" cy="4343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>
              <a:lnSpc>
                <a:spcPct val="115000"/>
              </a:lnSpc>
            </a:pPr>
            <a:r>
              <a:rPr lang="zh-TW" altLang="en-US" sz="14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訂購料號 </a:t>
            </a:r>
            <a:r>
              <a:rPr lang="en-US" altLang="zh-TW" sz="14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EXTW-GREEN-3Y</a:t>
            </a:r>
            <a:endParaRPr lang="en-US" altLang="zh-TW" sz="1400">
              <a:solidFill>
                <a:schemeClr val="bg1"/>
              </a:solidFill>
              <a:latin typeface="Oswald Medium" pitchFamily="2" charset="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6" name="Google Shape;101;p18">
            <a:extLst>
              <a:ext uri="{FF2B5EF4-FFF2-40B4-BE49-F238E27FC236}">
                <a16:creationId xmlns:a16="http://schemas.microsoft.com/office/drawing/2014/main" id="{726C3CBD-67AC-7246-B746-43289B2CCAE4}"/>
              </a:ext>
            </a:extLst>
          </p:cNvPr>
          <p:cNvPicPr preferRelativeResize="0"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0528" y="2406542"/>
            <a:ext cx="2255279" cy="225527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圖片 3" descr="一張含有 食物, 標誌 的圖片&#10;&#10;自動產生的描述">
            <a:extLst>
              <a:ext uri="{FF2B5EF4-FFF2-40B4-BE49-F238E27FC236}">
                <a16:creationId xmlns:a16="http://schemas.microsoft.com/office/drawing/2014/main" id="{55665432-EAA8-41C2-9B8A-6EF24AB26AC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78316" y="3558067"/>
            <a:ext cx="1146053" cy="1143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0840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D32B4-E0F3-BF45-B1C2-8A4D4291A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77843"/>
            <a:ext cx="8043469" cy="493563"/>
          </a:xfrm>
        </p:spPr>
        <p:txBody>
          <a:bodyPr/>
          <a:lstStyle/>
          <a:p>
            <a:r>
              <a:rPr lang="en-US" altLang="zh-CN"/>
              <a:t>QNAP </a:t>
            </a:r>
            <a:r>
              <a:rPr lang="zh-TW" altLang="en-US"/>
              <a:t>配件讓 </a:t>
            </a:r>
            <a:r>
              <a:rPr lang="en-US" altLang="zh-CN"/>
              <a:t>USB </a:t>
            </a:r>
            <a:r>
              <a:rPr lang="zh-TW" altLang="en-US"/>
              <a:t>轉 </a:t>
            </a:r>
            <a:r>
              <a:rPr lang="en-US" altLang="zh-TW"/>
              <a:t>5</a:t>
            </a:r>
            <a:r>
              <a:rPr lang="en-US" altLang="zh-CN"/>
              <a:t>GbE/2.5GbE </a:t>
            </a:r>
            <a:r>
              <a:rPr lang="zh-TW" altLang="en-US"/>
              <a:t>也行</a:t>
            </a:r>
            <a:endParaRPr lang="en-US"/>
          </a:p>
        </p:txBody>
      </p:sp>
      <p:pic>
        <p:nvPicPr>
          <p:cNvPr id="3" name="圖片 26">
            <a:extLst>
              <a:ext uri="{FF2B5EF4-FFF2-40B4-BE49-F238E27FC236}">
                <a16:creationId xmlns:a16="http://schemas.microsoft.com/office/drawing/2014/main" id="{4E80DC31-69CF-E948-A097-A7DF35D4A38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98440" y="945486"/>
            <a:ext cx="2145606" cy="262788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C1AE715-FD4B-1D4E-93CD-6FD21887E2A5}"/>
              </a:ext>
            </a:extLst>
          </p:cNvPr>
          <p:cNvSpPr/>
          <p:nvPr/>
        </p:nvSpPr>
        <p:spPr>
          <a:xfrm>
            <a:off x="1784081" y="3623086"/>
            <a:ext cx="3079144" cy="10413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ts val="1450"/>
              </a:lnSpc>
            </a:pPr>
            <a:r>
              <a:rPr lang="en-US" altLang="zh-CN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QNA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系列在 </a:t>
            </a:r>
            <a:r>
              <a:rPr lang="en-US" altLang="zh-CN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QTS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系統不支援以下功能</a:t>
            </a:r>
            <a:r>
              <a:rPr lang="en-US" altLang="zh-TW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:
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◆ </a:t>
            </a:r>
            <a:r>
              <a:rPr lang="en-US" altLang="zh-CN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Port </a:t>
            </a:r>
            <a:r>
              <a:rPr lang="en-US" altLang="zh-CN" sz="1200" err="1">
                <a:latin typeface="微軟正黑體" panose="020B0604030504040204" pitchFamily="34" charset="-120"/>
                <a:ea typeface="微軟正黑體" panose="020B0604030504040204" pitchFamily="34" charset="-120"/>
              </a:rPr>
              <a:t>trunking</a:t>
            </a:r>
            <a:r>
              <a:rPr lang="zh-CN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
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◆ </a:t>
            </a:r>
            <a:r>
              <a:rPr lang="en-US" altLang="zh-CN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DHCP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伺服器
◆ </a:t>
            </a:r>
            <a:r>
              <a:rPr lang="en-US" altLang="zh-CN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RADVD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</a:rPr>
              <a:t>伺服器
◆ 靜態路由</a:t>
            </a:r>
            <a:endParaRPr lang="en-US" sz="12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2" name="圖片 7">
            <a:extLst>
              <a:ext uri="{FF2B5EF4-FFF2-40B4-BE49-F238E27FC236}">
                <a16:creationId xmlns:a16="http://schemas.microsoft.com/office/drawing/2014/main" id="{F1B88930-B45A-AB4A-B50F-43278B335D5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4750050" y="1988481"/>
            <a:ext cx="1839679" cy="11500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Shape 721">
            <a:extLst>
              <a:ext uri="{FF2B5EF4-FFF2-40B4-BE49-F238E27FC236}">
                <a16:creationId xmlns:a16="http://schemas.microsoft.com/office/drawing/2014/main" id="{200CD91F-176A-5A45-BA2C-F2287062231F}"/>
              </a:ext>
            </a:extLst>
          </p:cNvPr>
          <p:cNvSpPr/>
          <p:nvPr/>
        </p:nvSpPr>
        <p:spPr>
          <a:xfrm>
            <a:off x="7195033" y="2530341"/>
            <a:ext cx="212002" cy="275709"/>
          </a:xfrm>
          <a:prstGeom prst="roundRect">
            <a:avLst>
              <a:gd name="adj" fmla="val 16667"/>
            </a:avLst>
          </a:prstGeom>
          <a:solidFill>
            <a:srgbClr val="4ED7FD">
              <a:alpha val="52000"/>
            </a:srgbClr>
          </a:solidFill>
          <a:ln w="1143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spcFirstLastPara="1" wrap="square" lIns="68578" tIns="68578" rIns="68578" bIns="68578" anchor="ctr" anchorCtr="0">
            <a:noAutofit/>
          </a:bodyPr>
          <a:lstStyle/>
          <a:p>
            <a:endParaRPr sz="1800"/>
          </a:p>
        </p:txBody>
      </p:sp>
      <p:pic>
        <p:nvPicPr>
          <p:cNvPr id="15" name="Content Placeholder 4">
            <a:extLst>
              <a:ext uri="{FF2B5EF4-FFF2-40B4-BE49-F238E27FC236}">
                <a16:creationId xmlns:a16="http://schemas.microsoft.com/office/drawing/2014/main" id="{E6BCFDC0-AC14-6047-82D6-C49FE1029B8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40955" y="848342"/>
            <a:ext cx="2036346" cy="256164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3" descr="C:\Users\user\Desktop\21_PPT對稿QNAP AQC107 10G網卡\7-01.png">
            <a:extLst>
              <a:ext uri="{FF2B5EF4-FFF2-40B4-BE49-F238E27FC236}">
                <a16:creationId xmlns:a16="http://schemas.microsoft.com/office/drawing/2014/main" id="{49A28620-DFD3-1840-A939-8E1FC0F48C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5867463" y="2530748"/>
            <a:ext cx="3079144" cy="1463391"/>
          </a:xfrm>
          <a:prstGeom prst="rect">
            <a:avLst/>
          </a:prstGeom>
          <a:noFill/>
        </p:spPr>
      </p:pic>
      <p:sp>
        <p:nvSpPr>
          <p:cNvPr id="17" name="Shape 477">
            <a:extLst>
              <a:ext uri="{FF2B5EF4-FFF2-40B4-BE49-F238E27FC236}">
                <a16:creationId xmlns:a16="http://schemas.microsoft.com/office/drawing/2014/main" id="{260044FC-3962-F14E-B346-2CCD26F628F0}"/>
              </a:ext>
            </a:extLst>
          </p:cNvPr>
          <p:cNvSpPr/>
          <p:nvPr/>
        </p:nvSpPr>
        <p:spPr>
          <a:xfrm>
            <a:off x="7195033" y="3599910"/>
            <a:ext cx="1909028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8" tIns="34280" rIns="68578" bIns="34280" anchor="t" anchorCtr="0">
            <a:noAutofit/>
          </a:bodyPr>
          <a:lstStyle/>
          <a:p>
            <a:pPr>
              <a:buClr>
                <a:srgbClr val="FFFFFF"/>
              </a:buClr>
              <a:buSzPts val="1800"/>
            </a:pPr>
            <a:r>
              <a:rPr lang="zh-TW" altLang="en-US" sz="1400" b="1">
                <a:solidFill>
                  <a:srgbClr val="FFFFFF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原有配線直接升速
</a:t>
            </a:r>
            <a:endParaRPr sz="1400" b="1">
              <a:solidFill>
                <a:srgbClr val="FFFFFF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cxnSp>
        <p:nvCxnSpPr>
          <p:cNvPr id="18" name="肘形接點 57">
            <a:extLst>
              <a:ext uri="{FF2B5EF4-FFF2-40B4-BE49-F238E27FC236}">
                <a16:creationId xmlns:a16="http://schemas.microsoft.com/office/drawing/2014/main" id="{3B0D4FDB-0201-B24A-981E-B5FF8E308AD5}"/>
              </a:ext>
            </a:extLst>
          </p:cNvPr>
          <p:cNvCxnSpPr/>
          <p:nvPr/>
        </p:nvCxnSpPr>
        <p:spPr>
          <a:xfrm flipV="1">
            <a:off x="1612078" y="2114072"/>
            <a:ext cx="1458710" cy="306034"/>
          </a:xfrm>
          <a:prstGeom prst="bentConnector3">
            <a:avLst>
              <a:gd name="adj1" fmla="val 32448"/>
            </a:avLst>
          </a:prstGeom>
          <a:ln w="38100">
            <a:solidFill>
              <a:srgbClr val="011F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3" descr="C:\Users\user\Desktop\21_PPT對稿QNAP AQC107 10G網卡\7-01.png">
            <a:extLst>
              <a:ext uri="{FF2B5EF4-FFF2-40B4-BE49-F238E27FC236}">
                <a16:creationId xmlns:a16="http://schemas.microsoft.com/office/drawing/2014/main" id="{2F0026C1-B874-9544-9B8C-FF327160D7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flipH="1">
            <a:off x="1644710" y="2867003"/>
            <a:ext cx="1339754" cy="519307"/>
          </a:xfrm>
          <a:prstGeom prst="rect">
            <a:avLst/>
          </a:prstGeom>
          <a:noFill/>
        </p:spPr>
      </p:pic>
      <p:pic>
        <p:nvPicPr>
          <p:cNvPr id="20" name="Picture 3" descr="C:\Users\user\Desktop\21_PPT對稿QNAP AQC107 10G網卡\7-01.png">
            <a:extLst>
              <a:ext uri="{FF2B5EF4-FFF2-40B4-BE49-F238E27FC236}">
                <a16:creationId xmlns:a16="http://schemas.microsoft.com/office/drawing/2014/main" id="{2ACD8D09-051B-A84B-928B-5E35C1278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 flipH="1">
            <a:off x="2132335" y="1913437"/>
            <a:ext cx="3079144" cy="1463391"/>
          </a:xfrm>
          <a:prstGeom prst="rect">
            <a:avLst/>
          </a:prstGeom>
          <a:noFill/>
        </p:spPr>
      </p:pic>
      <p:pic>
        <p:nvPicPr>
          <p:cNvPr id="21" name="Shape 430">
            <a:extLst>
              <a:ext uri="{FF2B5EF4-FFF2-40B4-BE49-F238E27FC236}">
                <a16:creationId xmlns:a16="http://schemas.microsoft.com/office/drawing/2014/main" id="{FE26293C-A9CD-7A42-913C-B23E5255D85E}"/>
              </a:ext>
            </a:extLst>
          </p:cNvPr>
          <p:cNvPicPr preferRelativeResize="0"/>
          <p:nvPr/>
        </p:nvPicPr>
        <p:blipFill>
          <a:blip r:embed="rId8" cstate="print">
            <a:alphaModFix/>
          </a:blip>
          <a:stretch>
            <a:fillRect/>
          </a:stretch>
        </p:blipFill>
        <p:spPr>
          <a:xfrm>
            <a:off x="3070790" y="1648129"/>
            <a:ext cx="984871" cy="702078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2" name="Shape 443">
            <a:extLst>
              <a:ext uri="{FF2B5EF4-FFF2-40B4-BE49-F238E27FC236}">
                <a16:creationId xmlns:a16="http://schemas.microsoft.com/office/drawing/2014/main" id="{549ED49B-1DC2-3B4C-86C4-DC50EEAC8663}"/>
              </a:ext>
            </a:extLst>
          </p:cNvPr>
          <p:cNvSpPr txBox="1"/>
          <p:nvPr/>
        </p:nvSpPr>
        <p:spPr>
          <a:xfrm>
            <a:off x="2485746" y="1814452"/>
            <a:ext cx="756281" cy="29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8" tIns="68578" rIns="68578" bIns="68578" anchor="ctr" anchorCtr="0">
            <a:noAutofit/>
          </a:bodyPr>
          <a:lstStyle/>
          <a:p>
            <a:pPr>
              <a:buClr>
                <a:srgbClr val="262626"/>
              </a:buClr>
              <a:buSzPts val="1200"/>
            </a:pPr>
            <a:r>
              <a:rPr lang="en-US" altLang="zh-TW" sz="1100" b="1">
                <a:solidFill>
                  <a:srgbClr val="00487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 5e</a:t>
            </a:r>
            <a:endParaRPr lang="en-US" sz="1100" b="1">
              <a:solidFill>
                <a:srgbClr val="00487E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23" name="Shape 444">
            <a:extLst>
              <a:ext uri="{FF2B5EF4-FFF2-40B4-BE49-F238E27FC236}">
                <a16:creationId xmlns:a16="http://schemas.microsoft.com/office/drawing/2014/main" id="{C63272E7-4EE7-A34C-94B9-273415CE85CC}"/>
              </a:ext>
            </a:extLst>
          </p:cNvPr>
          <p:cNvSpPr txBox="1"/>
          <p:nvPr/>
        </p:nvSpPr>
        <p:spPr>
          <a:xfrm>
            <a:off x="2084161" y="1814452"/>
            <a:ext cx="565578" cy="29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8" tIns="68578" rIns="68578" bIns="68578" anchor="ctr" anchorCtr="0">
            <a:noAutofit/>
          </a:bodyPr>
          <a:lstStyle/>
          <a:p>
            <a:pPr>
              <a:buClr>
                <a:srgbClr val="262626"/>
              </a:buClr>
              <a:buSzPts val="1200"/>
            </a:pPr>
            <a:r>
              <a:rPr lang="en-US" altLang="zh-TW" sz="1100" b="1">
                <a:solidFill>
                  <a:srgbClr val="0156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5GbE</a:t>
            </a:r>
            <a:endParaRPr lang="en-US" sz="1100" b="1">
              <a:solidFill>
                <a:srgbClr val="0156FF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24" name="Shape 443">
            <a:extLst>
              <a:ext uri="{FF2B5EF4-FFF2-40B4-BE49-F238E27FC236}">
                <a16:creationId xmlns:a16="http://schemas.microsoft.com/office/drawing/2014/main" id="{5F6866E8-949E-FD4B-AD78-0EB54F63E788}"/>
              </a:ext>
            </a:extLst>
          </p:cNvPr>
          <p:cNvSpPr txBox="1"/>
          <p:nvPr/>
        </p:nvSpPr>
        <p:spPr>
          <a:xfrm>
            <a:off x="2485746" y="2575526"/>
            <a:ext cx="756281" cy="29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8" tIns="68578" rIns="68578" bIns="68578" anchor="ctr" anchorCtr="0">
            <a:noAutofit/>
          </a:bodyPr>
          <a:lstStyle/>
          <a:p>
            <a:pPr>
              <a:buClr>
                <a:srgbClr val="262626"/>
              </a:buClr>
              <a:buSzPts val="1200"/>
            </a:pPr>
            <a:r>
              <a:rPr lang="en-US" altLang="zh-TW" sz="1100" b="1">
                <a:solidFill>
                  <a:srgbClr val="00487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 5e</a:t>
            </a:r>
            <a:endParaRPr lang="en-US" sz="1100" b="1">
              <a:solidFill>
                <a:srgbClr val="00487E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25" name="Shape 444">
            <a:extLst>
              <a:ext uri="{FF2B5EF4-FFF2-40B4-BE49-F238E27FC236}">
                <a16:creationId xmlns:a16="http://schemas.microsoft.com/office/drawing/2014/main" id="{351EAA35-D441-6845-B11A-7BFDF3BA84B7}"/>
              </a:ext>
            </a:extLst>
          </p:cNvPr>
          <p:cNvSpPr txBox="1"/>
          <p:nvPr/>
        </p:nvSpPr>
        <p:spPr>
          <a:xfrm>
            <a:off x="2084161" y="2575526"/>
            <a:ext cx="565578" cy="29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8" tIns="68578" rIns="68578" bIns="68578" anchor="ctr" anchorCtr="0">
            <a:noAutofit/>
          </a:bodyPr>
          <a:lstStyle/>
          <a:p>
            <a:pPr>
              <a:buClr>
                <a:srgbClr val="262626"/>
              </a:buClr>
              <a:buSzPts val="1200"/>
            </a:pPr>
            <a:r>
              <a:rPr lang="en-US" altLang="zh-TW" sz="1100" b="1">
                <a:solidFill>
                  <a:srgbClr val="0156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5GbE</a:t>
            </a:r>
            <a:endParaRPr lang="en-US" sz="1100" b="1">
              <a:solidFill>
                <a:srgbClr val="0156FF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26" name="Shape 477">
            <a:extLst>
              <a:ext uri="{FF2B5EF4-FFF2-40B4-BE49-F238E27FC236}">
                <a16:creationId xmlns:a16="http://schemas.microsoft.com/office/drawing/2014/main" id="{EE36A213-51FA-454B-9F35-AA6CACE0C1C9}"/>
              </a:ext>
            </a:extLst>
          </p:cNvPr>
          <p:cNvSpPr/>
          <p:nvPr/>
        </p:nvSpPr>
        <p:spPr>
          <a:xfrm>
            <a:off x="1756093" y="3025534"/>
            <a:ext cx="1909028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8" tIns="34280" rIns="68578" bIns="34280" anchor="t" anchorCtr="0">
            <a:noAutofit/>
          </a:bodyPr>
          <a:lstStyle/>
          <a:p>
            <a:pPr>
              <a:buClr>
                <a:srgbClr val="FFFFFF"/>
              </a:buClr>
              <a:buSzPts val="1800"/>
            </a:pPr>
            <a:r>
              <a:rPr lang="zh-TW" altLang="en-US" sz="1400" b="1">
                <a:solidFill>
                  <a:srgbClr val="FFFFFF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原有配線直接升速
</a:t>
            </a:r>
            <a:endParaRPr sz="1400" b="1">
              <a:solidFill>
                <a:srgbClr val="FFFFFF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cxnSp>
        <p:nvCxnSpPr>
          <p:cNvPr id="27" name="肘形接點 58">
            <a:extLst>
              <a:ext uri="{FF2B5EF4-FFF2-40B4-BE49-F238E27FC236}">
                <a16:creationId xmlns:a16="http://schemas.microsoft.com/office/drawing/2014/main" id="{DC2BAE2B-A3E6-D441-B2FC-9E1532001564}"/>
              </a:ext>
            </a:extLst>
          </p:cNvPr>
          <p:cNvCxnSpPr/>
          <p:nvPr/>
        </p:nvCxnSpPr>
        <p:spPr>
          <a:xfrm>
            <a:off x="1540071" y="2564122"/>
            <a:ext cx="1540957" cy="358701"/>
          </a:xfrm>
          <a:prstGeom prst="bentConnector3">
            <a:avLst>
              <a:gd name="adj1" fmla="val 34753"/>
            </a:avLst>
          </a:prstGeom>
          <a:ln w="38100">
            <a:solidFill>
              <a:srgbClr val="011F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Shape 431">
            <a:extLst>
              <a:ext uri="{FF2B5EF4-FFF2-40B4-BE49-F238E27FC236}">
                <a16:creationId xmlns:a16="http://schemas.microsoft.com/office/drawing/2014/main" id="{0962714F-93BD-FB46-AD2D-7BFE7468FDD4}"/>
              </a:ext>
            </a:extLst>
          </p:cNvPr>
          <p:cNvPicPr preferRelativeResize="0"/>
          <p:nvPr/>
        </p:nvPicPr>
        <p:blipFill>
          <a:blip r:embed="rId8" cstate="print">
            <a:alphaModFix/>
          </a:blip>
          <a:stretch>
            <a:fillRect/>
          </a:stretch>
        </p:blipFill>
        <p:spPr>
          <a:xfrm>
            <a:off x="3070790" y="2458219"/>
            <a:ext cx="984871" cy="702078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9" name="Shape 435">
            <a:extLst>
              <a:ext uri="{FF2B5EF4-FFF2-40B4-BE49-F238E27FC236}">
                <a16:creationId xmlns:a16="http://schemas.microsoft.com/office/drawing/2014/main" id="{DF75064C-92DD-CD44-85EB-FE4B98B56103}"/>
              </a:ext>
            </a:extLst>
          </p:cNvPr>
          <p:cNvSpPr txBox="1"/>
          <p:nvPr/>
        </p:nvSpPr>
        <p:spPr>
          <a:xfrm>
            <a:off x="346748" y="2721953"/>
            <a:ext cx="1383662" cy="2884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8" tIns="68578" rIns="68578" bIns="68578" anchor="ctr" anchorCtr="0">
            <a:noAutofit/>
          </a:bodyPr>
          <a:lstStyle/>
          <a:p>
            <a:pPr>
              <a:buClr>
                <a:srgbClr val="262626"/>
              </a:buClr>
              <a:buSzPts val="1200"/>
            </a:pPr>
            <a:r>
              <a:rPr lang="en-US" altLang="zh-CN" sz="1000" b="1">
                <a:solidFill>
                  <a:srgbClr val="26262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QNAP 10GbE </a:t>
            </a:r>
            <a:r>
              <a:rPr lang="zh-TW" altLang="en-US" sz="1000" b="1">
                <a:solidFill>
                  <a:srgbClr val="262626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交換器</a:t>
            </a:r>
            <a:endParaRPr lang="en-US" sz="1000" b="1">
              <a:solidFill>
                <a:srgbClr val="262626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  <a:sym typeface="Arial"/>
            </a:endParaRPr>
          </a:p>
        </p:txBody>
      </p:sp>
      <p:pic>
        <p:nvPicPr>
          <p:cNvPr id="30" name="圖片 52" descr="一張含有 電子用品 的圖片&#10;&#10;描述是以非常高的可信度產生">
            <a:extLst>
              <a:ext uri="{FF2B5EF4-FFF2-40B4-BE49-F238E27FC236}">
                <a16:creationId xmlns:a16="http://schemas.microsoft.com/office/drawing/2014/main" id="{123B05AD-9659-BC4B-A318-4C07DC2DD05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89220" y="1846426"/>
            <a:ext cx="704340" cy="55595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1" name="圖片 53" descr="一張含有 電子用品 的圖片&#10;&#10;描述是以非常高的可信度產生">
            <a:extLst>
              <a:ext uri="{FF2B5EF4-FFF2-40B4-BE49-F238E27FC236}">
                <a16:creationId xmlns:a16="http://schemas.microsoft.com/office/drawing/2014/main" id="{89C7CA80-5E85-854F-993E-44268852AF88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2892" y="2634423"/>
            <a:ext cx="704340" cy="55595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2" name="Picture 2" descr="一張含有 天空, 電子用品 的圖片&#10;&#10;描述是以高可信度產生">
            <a:extLst>
              <a:ext uri="{FF2B5EF4-FFF2-40B4-BE49-F238E27FC236}">
                <a16:creationId xmlns:a16="http://schemas.microsoft.com/office/drawing/2014/main" id="{79649E10-B261-D141-B6CA-1AD50B2F58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9917" y="2265422"/>
            <a:ext cx="1797918" cy="4643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3" name="Shape 434">
            <a:extLst>
              <a:ext uri="{FF2B5EF4-FFF2-40B4-BE49-F238E27FC236}">
                <a16:creationId xmlns:a16="http://schemas.microsoft.com/office/drawing/2014/main" id="{CFD1BE6D-F43E-EE47-A648-31CADF560224}"/>
              </a:ext>
            </a:extLst>
          </p:cNvPr>
          <p:cNvSpPr txBox="1"/>
          <p:nvPr/>
        </p:nvSpPr>
        <p:spPr>
          <a:xfrm>
            <a:off x="4016008" y="1671154"/>
            <a:ext cx="1189749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TW"/>
            </a:defPPr>
            <a:lvl1pPr>
              <a:defRPr sz="12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defRPr>
            </a:lvl1pPr>
          </a:lstStyle>
          <a:p>
            <a:r>
              <a:rPr lang="en-US" altLang="zh-TW" sz="1000">
                <a:sym typeface="Arial"/>
              </a:rPr>
              <a:t>QXG-10G1T</a:t>
            </a:r>
          </a:p>
          <a:p>
            <a:r>
              <a:rPr lang="zh-CN" altLang="en-US" sz="1000">
                <a:sym typeface="Arial"/>
              </a:rPr>
              <a:t>或</a:t>
            </a:r>
            <a:r>
              <a:rPr lang="en-US" altLang="zh-CN" sz="1000">
                <a:sym typeface="Arial"/>
              </a:rPr>
              <a:t> QNA-UC5G1T</a:t>
            </a:r>
            <a:endParaRPr lang="en-US" altLang="zh-TW" sz="1000">
              <a:sym typeface="Arial"/>
            </a:endParaRPr>
          </a:p>
        </p:txBody>
      </p:sp>
      <p:pic>
        <p:nvPicPr>
          <p:cNvPr id="34" name="Picture 2" descr="C:\Users\user\Desktop\21_PPT對稿QNAP AQC107 10G網卡\16.png">
            <a:extLst>
              <a:ext uri="{FF2B5EF4-FFF2-40B4-BE49-F238E27FC236}">
                <a16:creationId xmlns:a16="http://schemas.microsoft.com/office/drawing/2014/main" id="{D418FB1B-694E-014B-BE73-025E95E10D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94549" y="2052980"/>
            <a:ext cx="648072" cy="69876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F4FC7187-02BC-324E-B07D-B5E0D74E57C4}"/>
              </a:ext>
            </a:extLst>
          </p:cNvPr>
          <p:cNvSpPr/>
          <p:nvPr/>
        </p:nvSpPr>
        <p:spPr>
          <a:xfrm>
            <a:off x="5263473" y="1224602"/>
            <a:ext cx="163057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2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QNAP</a:t>
            </a:r>
            <a:r>
              <a:rPr lang="zh-CN" altLang="en-US" sz="12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
</a:t>
            </a:r>
            <a:r>
              <a:rPr lang="en-US" altLang="zh-CN" sz="12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QNA-UC5G1T</a:t>
            </a:r>
            <a:r>
              <a:rPr lang="en-US" altLang="zh-CN" sz="12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:
USB 3.2 Gen1 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對
</a:t>
            </a:r>
            <a:r>
              <a:rPr lang="en-US" altLang="zh-TW" sz="12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5</a:t>
            </a:r>
            <a:r>
              <a:rPr lang="en-US" altLang="zh-CN" sz="12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GbE/2.5GbE/1GbE</a:t>
            </a:r>
            <a:r>
              <a:rPr lang="zh-CN" altLang="en-US" sz="12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 
</a:t>
            </a:r>
            <a:r>
              <a:rPr lang="zh-TW" altLang="en-US" sz="1200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/>
              </a:rPr>
              <a:t>網路轉換器。
</a:t>
            </a:r>
            <a:endParaRPr lang="en-US" altLang="zh-CN" sz="1200"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  <a:sym typeface="Arial"/>
            </a:endParaRP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id="{13CDF31F-9930-408F-A310-9B29F863EF3F}"/>
              </a:ext>
            </a:extLst>
          </p:cNvPr>
          <p:cNvGrpSpPr/>
          <p:nvPr/>
        </p:nvGrpSpPr>
        <p:grpSpPr>
          <a:xfrm>
            <a:off x="6211909" y="2366410"/>
            <a:ext cx="2150265" cy="408278"/>
            <a:chOff x="6315423" y="2366410"/>
            <a:chExt cx="2150265" cy="408278"/>
          </a:xfrm>
        </p:grpSpPr>
        <p:pic>
          <p:nvPicPr>
            <p:cNvPr id="40" name="圖片 40">
              <a:extLst>
                <a:ext uri="{FF2B5EF4-FFF2-40B4-BE49-F238E27FC236}">
                  <a16:creationId xmlns:a16="http://schemas.microsoft.com/office/drawing/2014/main" id="{5AB0D984-37F3-4295-9B70-85D46F43E9D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91695"/>
            <a:stretch/>
          </p:blipFill>
          <p:spPr>
            <a:xfrm rot="10800000">
              <a:off x="7817887" y="2366410"/>
              <a:ext cx="647801" cy="2624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6CF558A8-8405-46B6-8F84-9F2964251D5E}"/>
                </a:ext>
              </a:extLst>
            </p:cNvPr>
            <p:cNvSpPr/>
            <p:nvPr/>
          </p:nvSpPr>
          <p:spPr>
            <a:xfrm>
              <a:off x="6759013" y="2540624"/>
              <a:ext cx="1389625" cy="45719"/>
            </a:xfrm>
            <a:prstGeom prst="rect">
              <a:avLst/>
            </a:prstGeom>
            <a:gradFill flip="none" rotWithShape="1">
              <a:gsLst>
                <a:gs pos="53800">
                  <a:srgbClr val="2A2A2B"/>
                </a:gs>
                <a:gs pos="100000">
                  <a:srgbClr val="030303"/>
                </a:gs>
                <a:gs pos="0">
                  <a:srgbClr val="080500"/>
                </a:gs>
                <a:gs pos="0">
                  <a:srgbClr val="050506"/>
                </a:gs>
              </a:gsLst>
              <a:lin ang="5400000" scaled="1"/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39" name="圖片 40">
              <a:extLst>
                <a:ext uri="{FF2B5EF4-FFF2-40B4-BE49-F238E27FC236}">
                  <a16:creationId xmlns:a16="http://schemas.microsoft.com/office/drawing/2014/main" id="{F46E4917-0FC5-47D1-9710-614B73DB2A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-92140" b="-1"/>
            <a:stretch/>
          </p:blipFill>
          <p:spPr>
            <a:xfrm rot="10800000">
              <a:off x="6315423" y="2486108"/>
              <a:ext cx="566080" cy="28858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82742A1C-1642-47F7-B98A-FA72C44E3FB1}"/>
              </a:ext>
            </a:extLst>
          </p:cNvPr>
          <p:cNvGrpSpPr/>
          <p:nvPr/>
        </p:nvGrpSpPr>
        <p:grpSpPr>
          <a:xfrm>
            <a:off x="1472303" y="3589950"/>
            <a:ext cx="311108" cy="333228"/>
            <a:chOff x="894019" y="3548549"/>
            <a:chExt cx="344815" cy="369332"/>
          </a:xfrm>
        </p:grpSpPr>
        <p:pic>
          <p:nvPicPr>
            <p:cNvPr id="11" name="圖形 10">
              <a:extLst>
                <a:ext uri="{FF2B5EF4-FFF2-40B4-BE49-F238E27FC236}">
                  <a16:creationId xmlns:a16="http://schemas.microsoft.com/office/drawing/2014/main" id="{883FFBEC-EA88-4430-A663-B1DC6DB6894B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894019" y="3583544"/>
              <a:ext cx="344815" cy="309706"/>
            </a:xfrm>
            <a:prstGeom prst="rect">
              <a:avLst/>
            </a:prstGeom>
          </p:spPr>
        </p:pic>
        <p:sp>
          <p:nvSpPr>
            <p:cNvPr id="10" name="文字方塊 9">
              <a:extLst>
                <a:ext uri="{FF2B5EF4-FFF2-40B4-BE49-F238E27FC236}">
                  <a16:creationId xmlns:a16="http://schemas.microsoft.com/office/drawing/2014/main" id="{76449E50-92DA-4DE4-A2DA-C49539EB6431}"/>
                </a:ext>
              </a:extLst>
            </p:cNvPr>
            <p:cNvSpPr txBox="1"/>
            <p:nvPr/>
          </p:nvSpPr>
          <p:spPr>
            <a:xfrm>
              <a:off x="946010" y="3548549"/>
              <a:ext cx="1445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b="1"/>
                <a:t>!</a:t>
              </a:r>
              <a:endParaRPr lang="zh-TW" altLang="en-US" b="1"/>
            </a:p>
          </p:txBody>
        </p:sp>
      </p:grpSp>
    </p:spTree>
    <p:extLst>
      <p:ext uri="{BB962C8B-B14F-4D97-AF65-F5344CB8AC3E}">
        <p14:creationId xmlns:p14="http://schemas.microsoft.com/office/powerpoint/2010/main" val="41575186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D5DDA656-9F2E-43F0-BCD3-E0B38A5945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4198" y="1041877"/>
            <a:ext cx="7889007" cy="3128147"/>
          </a:xfrm>
          <a:prstGeom prst="rect">
            <a:avLst/>
          </a:prstGeom>
        </p:spPr>
      </p:pic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541087" y="4228116"/>
            <a:ext cx="4687093" cy="707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1" tIns="45716" rIns="91431" bIns="45716">
            <a:spAutoFit/>
          </a:bodyPr>
          <a:lstStyle/>
          <a:p>
            <a:r>
              <a:rPr lang="zh-TW" altLang="en-US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測試於 </a:t>
            </a:r>
            <a:r>
              <a:rPr lang="en" altLang="zh-TW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QNAP </a:t>
            </a:r>
            <a:r>
              <a:rPr lang="zh-TW" altLang="en-US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實驗室</a:t>
            </a:r>
            <a:r>
              <a:rPr lang="en-US" altLang="zh-TW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,</a:t>
            </a:r>
            <a:r>
              <a:rPr lang="zh-TW" altLang="en-US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數據會因實際環境而有所不同。</a:t>
            </a:r>
            <a:br>
              <a:rPr lang="zh-TW" altLang="en-US" sz="800"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br>
              <a:rPr lang="zh-TW" altLang="en-US" sz="800"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zh-TW" altLang="en-US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測試環境</a:t>
            </a:r>
            <a:r>
              <a:rPr lang="en-US" altLang="zh-TW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:</a:t>
            </a:r>
            <a:br>
              <a:rPr lang="en-US" altLang="zh-TW" sz="800"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en" altLang="zh-TW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NAS: TS-451D2-4G, QTS 4.4.2, 4 x Seagate ST1000NM0033 1TB HDDs, RAID 5, thick volume.
</a:t>
            </a:r>
            <a:endParaRPr lang="zh-TW" altLang="en-US" sz="800"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Microsoft JhengHei"/>
            </a:endParaRPr>
          </a:p>
        </p:txBody>
      </p:sp>
      <p:sp>
        <p:nvSpPr>
          <p:cNvPr id="12" name="Rectangle 3"/>
          <p:cNvSpPr>
            <a:spLocks noChangeArrowheads="1"/>
          </p:cNvSpPr>
          <p:nvPr/>
        </p:nvSpPr>
        <p:spPr bwMode="auto">
          <a:xfrm>
            <a:off x="5132526" y="4226687"/>
            <a:ext cx="3363529" cy="461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1" tIns="45716" rIns="91431" bIns="45716">
            <a:spAutoFit/>
          </a:bodyPr>
          <a:lstStyle/>
          <a:p>
            <a:r>
              <a:rPr lang="zh-TW" altLang="en-US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用戶端 </a:t>
            </a:r>
            <a:r>
              <a:rPr lang="en" altLang="zh-TW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PC: Windows 10 Pro, Intel Core i7-6700 3.4 GHz, 32GB RAM</a:t>
            </a:r>
            <a:r>
              <a:rPr lang="zh-TW" altLang="en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。
</a:t>
            </a:r>
            <a:r>
              <a:rPr lang="en" altLang="zh-TW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IOmeter: RAM*4, 30-sec ramp up time, 3-min seq. run time, 2 workers, 64-outstanding</a:t>
            </a:r>
            <a:r>
              <a:rPr lang="zh-TW" altLang="en" sz="800"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endParaRPr lang="en-US" altLang="en-US" sz="800">
              <a:latin typeface="Arial" pitchFamily="34" charset="0"/>
              <a:ea typeface="Microsoft JhengHei" panose="020B0604030504040204" pitchFamily="34" charset="-120"/>
              <a:cs typeface="Arial" pitchFamily="34" charset="0"/>
              <a:sym typeface="Microsoft JhengHei"/>
            </a:endParaRPr>
          </a:p>
        </p:txBody>
      </p:sp>
      <p:sp>
        <p:nvSpPr>
          <p:cNvPr id="67" name="TextBox 6"/>
          <p:cNvSpPr txBox="1"/>
          <p:nvPr/>
        </p:nvSpPr>
        <p:spPr>
          <a:xfrm>
            <a:off x="1732559" y="3821612"/>
            <a:ext cx="1142859" cy="292380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 algn="ctr">
              <a:defRPr/>
            </a:pPr>
            <a:r>
              <a:rPr lang="en-US" sz="1300" err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讀取</a:t>
            </a:r>
            <a:endParaRPr lang="en-US" sz="1300"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sp>
        <p:nvSpPr>
          <p:cNvPr id="68" name="TextBox 6"/>
          <p:cNvSpPr txBox="1"/>
          <p:nvPr/>
        </p:nvSpPr>
        <p:spPr>
          <a:xfrm>
            <a:off x="3083256" y="3821612"/>
            <a:ext cx="1142859" cy="292380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 algn="ctr">
              <a:defRPr/>
            </a:pPr>
            <a:r>
              <a:rPr lang="zh-CN" altLang="en-US" sz="1300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寫入</a:t>
            </a:r>
            <a:endParaRPr lang="en-US" altLang="zh-TW" sz="1300">
              <a:latin typeface="Microsoft JhengHei" panose="020B0604030504040204" pitchFamily="34" charset="-120"/>
              <a:ea typeface="Microsoft JhengHei" panose="020B0604030504040204" pitchFamily="34" charset="-120"/>
              <a:cs typeface="Arial" pitchFamily="34" charset="0"/>
            </a:endParaRPr>
          </a:p>
        </p:txBody>
      </p:sp>
      <p:sp>
        <p:nvSpPr>
          <p:cNvPr id="56" name="文字方塊 55"/>
          <p:cNvSpPr txBox="1"/>
          <p:nvPr/>
        </p:nvSpPr>
        <p:spPr>
          <a:xfrm rot="16200000">
            <a:off x="145043" y="2430102"/>
            <a:ext cx="7920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000">
                <a:solidFill>
                  <a:schemeClr val="bg1">
                    <a:lumMod val="50000"/>
                  </a:scheme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itchFamily="34" charset="0"/>
              </a:rPr>
              <a:t>(MB/s)</a:t>
            </a:r>
            <a:endParaRPr lang="zh-TW" altLang="en-US" sz="1000">
              <a:solidFill>
                <a:schemeClr val="bg1">
                  <a:lumMod val="50000"/>
                </a:schemeClr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itchFamily="34" charset="0"/>
            </a:endParaRPr>
          </a:p>
        </p:txBody>
      </p:sp>
      <p:sp>
        <p:nvSpPr>
          <p:cNvPr id="63" name="標題 62"/>
          <p:cNvSpPr>
            <a:spLocks noGrp="1"/>
          </p:cNvSpPr>
          <p:nvPr>
            <p:ph type="title"/>
          </p:nvPr>
        </p:nvSpPr>
        <p:spPr>
          <a:xfrm>
            <a:off x="342076" y="264072"/>
            <a:ext cx="8043469" cy="493563"/>
          </a:xfrm>
        </p:spPr>
        <p:txBody>
          <a:bodyPr/>
          <a:lstStyle/>
          <a:p>
            <a:r>
              <a:rPr lang="en-US" altLang="zh-CN"/>
              <a:t>4 x HDDs, RAID 5, 2 x </a:t>
            </a:r>
            <a:r>
              <a:rPr lang="en-US" altLang="zh-CN" err="1"/>
              <a:t>GbE</a:t>
            </a:r>
            <a:r>
              <a:rPr lang="en-US" altLang="zh-CN"/>
              <a:t> </a:t>
            </a:r>
            <a:r>
              <a:rPr lang="zh-TW" altLang="en-US"/>
              <a:t>效能數據</a:t>
            </a:r>
            <a:endParaRPr lang="en-US" altLang="zh-TW"/>
          </a:p>
        </p:txBody>
      </p:sp>
      <p:sp>
        <p:nvSpPr>
          <p:cNvPr id="38" name="TextBox 6">
            <a:extLst>
              <a:ext uri="{FF2B5EF4-FFF2-40B4-BE49-F238E27FC236}">
                <a16:creationId xmlns:a16="http://schemas.microsoft.com/office/drawing/2014/main" id="{08D18E22-47AF-104D-89F1-7EC23AC03D05}"/>
              </a:ext>
            </a:extLst>
          </p:cNvPr>
          <p:cNvSpPr txBox="1"/>
          <p:nvPr/>
        </p:nvSpPr>
        <p:spPr>
          <a:xfrm>
            <a:off x="1151556" y="1035554"/>
            <a:ext cx="3447723" cy="646323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 algn="ctr">
              <a:defRPr/>
            </a:pPr>
            <a:r>
              <a:rPr lang="en-US" altLang="zh-TW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2 x </a:t>
            </a:r>
            <a:r>
              <a:rPr lang="en-US" altLang="zh-TW" b="1" err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GbE</a:t>
            </a:r>
            <a:r>
              <a:rPr lang="en-US" altLang="zh-TW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 Windows </a:t>
            </a:r>
            <a:r>
              <a:rPr lang="zh-TW" altLang="en-US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循序傳輸
</a:t>
            </a:r>
            <a:endParaRPr lang="en-US" b="1"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sp>
        <p:nvSpPr>
          <p:cNvPr id="39" name="TextBox 6">
            <a:extLst>
              <a:ext uri="{FF2B5EF4-FFF2-40B4-BE49-F238E27FC236}">
                <a16:creationId xmlns:a16="http://schemas.microsoft.com/office/drawing/2014/main" id="{B26B59E1-265B-5140-99D3-72360790556C}"/>
              </a:ext>
            </a:extLst>
          </p:cNvPr>
          <p:cNvSpPr txBox="1"/>
          <p:nvPr/>
        </p:nvSpPr>
        <p:spPr>
          <a:xfrm>
            <a:off x="5022193" y="1035554"/>
            <a:ext cx="3447723" cy="646323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 algn="ctr">
              <a:defRPr/>
            </a:pPr>
            <a:r>
              <a:rPr lang="en-US" altLang="zh-TW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2 x </a:t>
            </a:r>
            <a:r>
              <a:rPr lang="en-US" altLang="zh-TW" b="1" err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GbE</a:t>
            </a:r>
            <a:r>
              <a:rPr lang="en-US" altLang="zh-TW" b="1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 Windows </a:t>
            </a:r>
            <a:r>
              <a:rPr lang="zh-TW" altLang="en-US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循序傳輸</a:t>
            </a:r>
            <a:endParaRPr lang="en-US" altLang="zh-TW">
              <a:latin typeface="微軟正黑體" panose="020B0604030504040204" pitchFamily="34" charset="-120"/>
              <a:ea typeface="微軟正黑體" panose="020B0604030504040204" pitchFamily="34" charset="-120"/>
              <a:cs typeface="Arial"/>
            </a:endParaRPr>
          </a:p>
          <a:p>
            <a:pPr algn="ctr">
              <a:defRPr/>
            </a:pPr>
            <a:r>
              <a:rPr lang="en-US" altLang="zh-TW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NAS </a:t>
            </a:r>
            <a:r>
              <a:rPr lang="zh-TW" altLang="en-US"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磁碟群組加密</a:t>
            </a:r>
            <a:endParaRPr lang="en-US" altLang="zh-TW">
              <a:latin typeface="微軟正黑體" panose="020B0604030504040204" pitchFamily="34" charset="-120"/>
              <a:ea typeface="微軟正黑體" panose="020B0604030504040204" pitchFamily="34" charset="-120"/>
              <a:cs typeface="Arial" pitchFamily="34" charset="0"/>
            </a:endParaRPr>
          </a:p>
        </p:txBody>
      </p:sp>
      <p:sp>
        <p:nvSpPr>
          <p:cNvPr id="27" name="Shape 80">
            <a:extLst>
              <a:ext uri="{FF2B5EF4-FFF2-40B4-BE49-F238E27FC236}">
                <a16:creationId xmlns:a16="http://schemas.microsoft.com/office/drawing/2014/main" id="{EF93FE93-2092-474A-8971-EC35641D72FF}"/>
              </a:ext>
            </a:extLst>
          </p:cNvPr>
          <p:cNvSpPr/>
          <p:nvPr/>
        </p:nvSpPr>
        <p:spPr>
          <a:xfrm>
            <a:off x="3350957" y="1937340"/>
            <a:ext cx="609649" cy="1846648"/>
          </a:xfrm>
          <a:prstGeom prst="rect">
            <a:avLst/>
          </a:prstGeom>
          <a:gradFill>
            <a:gsLst>
              <a:gs pos="100000">
                <a:srgbClr val="EF206D"/>
              </a:gs>
              <a:gs pos="0">
                <a:srgbClr val="F7942F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Shape 79">
            <a:extLst>
              <a:ext uri="{FF2B5EF4-FFF2-40B4-BE49-F238E27FC236}">
                <a16:creationId xmlns:a16="http://schemas.microsoft.com/office/drawing/2014/main" id="{8ABACFDE-14CB-47D8-A57F-67D2E51C95CC}"/>
              </a:ext>
            </a:extLst>
          </p:cNvPr>
          <p:cNvSpPr/>
          <p:nvPr/>
        </p:nvSpPr>
        <p:spPr>
          <a:xfrm>
            <a:off x="1993091" y="1937340"/>
            <a:ext cx="631335" cy="1841412"/>
          </a:xfrm>
          <a:prstGeom prst="rect">
            <a:avLst/>
          </a:prstGeom>
          <a:gradFill>
            <a:gsLst>
              <a:gs pos="100000">
                <a:srgbClr val="254BFF"/>
              </a:gs>
              <a:gs pos="0">
                <a:srgbClr val="83FFE4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" name="TextBox 20">
            <a:extLst>
              <a:ext uri="{FF2B5EF4-FFF2-40B4-BE49-F238E27FC236}">
                <a16:creationId xmlns:a16="http://schemas.microsoft.com/office/drawing/2014/main" id="{55F3EA07-3AE4-4C03-8EB1-F3EC11A66553}"/>
              </a:ext>
            </a:extLst>
          </p:cNvPr>
          <p:cNvSpPr txBox="1"/>
          <p:nvPr/>
        </p:nvSpPr>
        <p:spPr>
          <a:xfrm>
            <a:off x="2090644" y="1962388"/>
            <a:ext cx="493148" cy="30777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altLang="zh-TW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221</a:t>
            </a:r>
            <a:endParaRPr lang="en-US" sz="1400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70" name="TextBox 20">
            <a:extLst>
              <a:ext uri="{FF2B5EF4-FFF2-40B4-BE49-F238E27FC236}">
                <a16:creationId xmlns:a16="http://schemas.microsoft.com/office/drawing/2014/main" id="{D34313E9-2182-4026-B65F-1A17B8169472}"/>
              </a:ext>
            </a:extLst>
          </p:cNvPr>
          <p:cNvSpPr txBox="1"/>
          <p:nvPr/>
        </p:nvSpPr>
        <p:spPr>
          <a:xfrm>
            <a:off x="3449269" y="1951966"/>
            <a:ext cx="493148" cy="30777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altLang="zh-TW" sz="140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221</a:t>
            </a:r>
            <a:endParaRPr lang="en-US" sz="1400" b="1">
              <a:solidFill>
                <a:schemeClr val="bg1"/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5" name="Shape 80">
            <a:extLst>
              <a:ext uri="{FF2B5EF4-FFF2-40B4-BE49-F238E27FC236}">
                <a16:creationId xmlns:a16="http://schemas.microsoft.com/office/drawing/2014/main" id="{02FD8FA0-5CA7-4194-8BF1-99D00B5CDEF2}"/>
              </a:ext>
            </a:extLst>
          </p:cNvPr>
          <p:cNvSpPr/>
          <p:nvPr/>
        </p:nvSpPr>
        <p:spPr>
          <a:xfrm>
            <a:off x="7119280" y="2123317"/>
            <a:ext cx="609649" cy="1654399"/>
          </a:xfrm>
          <a:prstGeom prst="rect">
            <a:avLst/>
          </a:prstGeom>
          <a:gradFill>
            <a:gsLst>
              <a:gs pos="100000">
                <a:srgbClr val="EF206D"/>
              </a:gs>
              <a:gs pos="0">
                <a:srgbClr val="F7942F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Shape 79">
            <a:extLst>
              <a:ext uri="{FF2B5EF4-FFF2-40B4-BE49-F238E27FC236}">
                <a16:creationId xmlns:a16="http://schemas.microsoft.com/office/drawing/2014/main" id="{DA9ABF24-0CF8-40C2-B0C3-775B3CF209DC}"/>
              </a:ext>
            </a:extLst>
          </p:cNvPr>
          <p:cNvSpPr/>
          <p:nvPr/>
        </p:nvSpPr>
        <p:spPr>
          <a:xfrm>
            <a:off x="5768701" y="1931069"/>
            <a:ext cx="631335" cy="1841412"/>
          </a:xfrm>
          <a:prstGeom prst="rect">
            <a:avLst/>
          </a:prstGeom>
          <a:gradFill>
            <a:gsLst>
              <a:gs pos="100000">
                <a:srgbClr val="254BFF"/>
              </a:gs>
              <a:gs pos="0">
                <a:srgbClr val="83FFE4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" name="TextBox 20">
            <a:extLst>
              <a:ext uri="{FF2B5EF4-FFF2-40B4-BE49-F238E27FC236}">
                <a16:creationId xmlns:a16="http://schemas.microsoft.com/office/drawing/2014/main" id="{EFB064A6-357D-4EB9-A2BB-79A80FCBC652}"/>
              </a:ext>
            </a:extLst>
          </p:cNvPr>
          <p:cNvSpPr txBox="1"/>
          <p:nvPr/>
        </p:nvSpPr>
        <p:spPr>
          <a:xfrm>
            <a:off x="5879800" y="1949344"/>
            <a:ext cx="493148" cy="30777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altLang="zh-TW" sz="14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221</a:t>
            </a:r>
            <a:endParaRPr lang="en-US" sz="1400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9" name="TextBox 20">
            <a:extLst>
              <a:ext uri="{FF2B5EF4-FFF2-40B4-BE49-F238E27FC236}">
                <a16:creationId xmlns:a16="http://schemas.microsoft.com/office/drawing/2014/main" id="{679D2CFA-EBA3-4AE9-8373-E811C41D2DF8}"/>
              </a:ext>
            </a:extLst>
          </p:cNvPr>
          <p:cNvSpPr txBox="1"/>
          <p:nvPr/>
        </p:nvSpPr>
        <p:spPr>
          <a:xfrm>
            <a:off x="7208693" y="2143916"/>
            <a:ext cx="493148" cy="30777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altLang="zh-TW" sz="140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195</a:t>
            </a:r>
            <a:endParaRPr lang="en-US" sz="1400" b="1">
              <a:solidFill>
                <a:schemeClr val="bg1"/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1" name="TextBox 6">
            <a:extLst>
              <a:ext uri="{FF2B5EF4-FFF2-40B4-BE49-F238E27FC236}">
                <a16:creationId xmlns:a16="http://schemas.microsoft.com/office/drawing/2014/main" id="{2CAECAEA-41B5-7A4C-82B6-D6CBACE4B1B0}"/>
              </a:ext>
            </a:extLst>
          </p:cNvPr>
          <p:cNvSpPr txBox="1"/>
          <p:nvPr/>
        </p:nvSpPr>
        <p:spPr>
          <a:xfrm>
            <a:off x="5488219" y="3834379"/>
            <a:ext cx="1142859" cy="292380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 algn="ctr">
              <a:defRPr/>
            </a:pPr>
            <a:r>
              <a:rPr lang="en-US" sz="1300" err="1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讀取</a:t>
            </a:r>
            <a:endParaRPr lang="en-US" sz="1300">
              <a:latin typeface="Microsoft JhengHei" panose="020B0604030504040204" pitchFamily="34" charset="-120"/>
              <a:ea typeface="Microsoft JhengHei" panose="020B0604030504040204" pitchFamily="34" charset="-120"/>
              <a:cs typeface="Arial"/>
            </a:endParaRPr>
          </a:p>
        </p:txBody>
      </p:sp>
      <p:sp>
        <p:nvSpPr>
          <p:cNvPr id="22" name="TextBox 6">
            <a:extLst>
              <a:ext uri="{FF2B5EF4-FFF2-40B4-BE49-F238E27FC236}">
                <a16:creationId xmlns:a16="http://schemas.microsoft.com/office/drawing/2014/main" id="{76927D3F-2AC3-4448-BBEA-AE15B37B5FE3}"/>
              </a:ext>
            </a:extLst>
          </p:cNvPr>
          <p:cNvSpPr txBox="1"/>
          <p:nvPr/>
        </p:nvSpPr>
        <p:spPr>
          <a:xfrm>
            <a:off x="6838916" y="3834379"/>
            <a:ext cx="1142859" cy="292380"/>
          </a:xfrm>
          <a:prstGeom prst="rect">
            <a:avLst/>
          </a:prstGeom>
          <a:noFill/>
        </p:spPr>
        <p:txBody>
          <a:bodyPr wrap="square" lIns="91431" tIns="45716" rIns="91431" bIns="45716" anchor="t">
            <a:spAutoFit/>
          </a:bodyPr>
          <a:lstStyle/>
          <a:p>
            <a:pPr algn="ctr">
              <a:defRPr/>
            </a:pPr>
            <a:r>
              <a:rPr lang="zh-CN" altLang="en-US" sz="1300">
                <a:latin typeface="Microsoft JhengHei" panose="020B0604030504040204" pitchFamily="34" charset="-120"/>
                <a:ea typeface="Microsoft JhengHei" panose="020B0604030504040204" pitchFamily="34" charset="-120"/>
                <a:cs typeface="Arial"/>
              </a:rPr>
              <a:t>寫入</a:t>
            </a:r>
            <a:endParaRPr lang="en-US" altLang="zh-TW" sz="1300">
              <a:latin typeface="Microsoft JhengHei" panose="020B0604030504040204" pitchFamily="34" charset="-120"/>
              <a:ea typeface="Microsoft JhengHei" panose="020B0604030504040204" pitchFamily="34" charset="-12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0242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45185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>
            <a:extLst>
              <a:ext uri="{FF2B5EF4-FFF2-40B4-BE49-F238E27FC236}">
                <a16:creationId xmlns:a16="http://schemas.microsoft.com/office/drawing/2014/main" id="{59EFD26F-61D7-D440-B737-737E10AF8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76" y="298499"/>
            <a:ext cx="8043469" cy="49356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zh-TW" altLang="en-US"/>
              <a:t>依效能與規格需求建置適合您的智慧家庭雲</a:t>
            </a:r>
          </a:p>
        </p:txBody>
      </p:sp>
      <p:pic>
        <p:nvPicPr>
          <p:cNvPr id="5" name="圖片 4" hidden="1">
            <a:extLst>
              <a:ext uri="{FF2B5EF4-FFF2-40B4-BE49-F238E27FC236}">
                <a16:creationId xmlns:a16="http://schemas.microsoft.com/office/drawing/2014/main" id="{1DD60429-9859-394B-BBA9-C42E956A96B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49585" y="5204727"/>
            <a:ext cx="855809" cy="778367"/>
          </a:xfrm>
          <a:prstGeom prst="rect">
            <a:avLst/>
          </a:prstGeom>
        </p:spPr>
      </p:pic>
      <p:pic>
        <p:nvPicPr>
          <p:cNvPr id="7" name="圖形 6" hidden="1">
            <a:extLst>
              <a:ext uri="{FF2B5EF4-FFF2-40B4-BE49-F238E27FC236}">
                <a16:creationId xmlns:a16="http://schemas.microsoft.com/office/drawing/2014/main" id="{2CCFAF1B-E445-2A4E-861D-ED4C4D0729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737726" y="-942265"/>
            <a:ext cx="567668" cy="669202"/>
          </a:xfrm>
          <a:prstGeom prst="rect">
            <a:avLst/>
          </a:prstGeom>
        </p:spPr>
      </p:pic>
      <p:graphicFrame>
        <p:nvGraphicFramePr>
          <p:cNvPr id="8" name="表格 10">
            <a:extLst>
              <a:ext uri="{FF2B5EF4-FFF2-40B4-BE49-F238E27FC236}">
                <a16:creationId xmlns:a16="http://schemas.microsoft.com/office/drawing/2014/main" id="{E677335B-D561-7F46-AFFC-9813199723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594410"/>
              </p:ext>
            </p:extLst>
          </p:nvPr>
        </p:nvGraphicFramePr>
        <p:xfrm>
          <a:off x="342076" y="956971"/>
          <a:ext cx="8400479" cy="384519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05946">
                  <a:extLst>
                    <a:ext uri="{9D8B030D-6E8A-4147-A177-3AD203B41FA5}">
                      <a16:colId xmlns:a16="http://schemas.microsoft.com/office/drawing/2014/main" val="4012286021"/>
                    </a:ext>
                  </a:extLst>
                </a:gridCol>
                <a:gridCol w="1471448">
                  <a:extLst>
                    <a:ext uri="{9D8B030D-6E8A-4147-A177-3AD203B41FA5}">
                      <a16:colId xmlns:a16="http://schemas.microsoft.com/office/drawing/2014/main" val="3256335926"/>
                    </a:ext>
                  </a:extLst>
                </a:gridCol>
                <a:gridCol w="1387366">
                  <a:extLst>
                    <a:ext uri="{9D8B030D-6E8A-4147-A177-3AD203B41FA5}">
                      <a16:colId xmlns:a16="http://schemas.microsoft.com/office/drawing/2014/main" val="1704592778"/>
                    </a:ext>
                  </a:extLst>
                </a:gridCol>
                <a:gridCol w="1914938">
                  <a:extLst>
                    <a:ext uri="{9D8B030D-6E8A-4147-A177-3AD203B41FA5}">
                      <a16:colId xmlns:a16="http://schemas.microsoft.com/office/drawing/2014/main" val="1209350810"/>
                    </a:ext>
                  </a:extLst>
                </a:gridCol>
                <a:gridCol w="1317811">
                  <a:extLst>
                    <a:ext uri="{9D8B030D-6E8A-4147-A177-3AD203B41FA5}">
                      <a16:colId xmlns:a16="http://schemas.microsoft.com/office/drawing/2014/main" val="3069923488"/>
                    </a:ext>
                  </a:extLst>
                </a:gridCol>
                <a:gridCol w="1302970">
                  <a:extLst>
                    <a:ext uri="{9D8B030D-6E8A-4147-A177-3AD203B41FA5}">
                      <a16:colId xmlns:a16="http://schemas.microsoft.com/office/drawing/2014/main" val="2052291526"/>
                    </a:ext>
                  </a:extLst>
                </a:gridCol>
              </a:tblGrid>
              <a:tr h="339993">
                <a:tc>
                  <a:txBody>
                    <a:bodyPr/>
                    <a:lstStyle/>
                    <a:p>
                      <a:pPr algn="l"/>
                      <a:r>
                        <a:rPr lang="en-US" altLang="zh-Hant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NAS </a:t>
                      </a:r>
                      <a:r>
                        <a:rPr lang="zh-Hant" alt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型號</a:t>
                      </a:r>
                      <a:endParaRPr lang="en-US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  <a:cs typeface="Arial" pitchFamily="34" charset="0"/>
                      </a:endParaRPr>
                    </a:p>
                  </a:txBody>
                  <a:tcPr marL="68580" marR="68580" marT="34290" marB="34290"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05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TS-451D2</a:t>
                      </a:r>
                      <a:endParaRPr lang="zh-TW" altLang="en-US" sz="105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TS-251D</a:t>
                      </a:r>
                      <a:endParaRPr lang="zh-TW" altLang="en-US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TS-253D/453D/653D</a:t>
                      </a:r>
                      <a:endParaRPr lang="zh-TW" altLang="en-US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TS-251+/451+</a:t>
                      </a:r>
                      <a:endParaRPr lang="zh-TW" altLang="en-US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TS-231P3/431P3</a:t>
                      </a:r>
                      <a:endParaRPr lang="zh-TW" altLang="en-US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>
                    <a:solidFill>
                      <a:srgbClr val="88C5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8077260"/>
                  </a:ext>
                </a:extLst>
              </a:tr>
              <a:tr h="248774">
                <a:tc>
                  <a:txBody>
                    <a:bodyPr/>
                    <a:lstStyle/>
                    <a:p>
                      <a:pPr algn="l"/>
                      <a:r>
                        <a:rPr lang="zh-Hant" altLang="en-US" sz="1000" b="1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處理器</a:t>
                      </a:r>
                      <a:endParaRPr lang="en-US" sz="1000" b="1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 gridSpan="2"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Intel Celeron J4025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雙核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2.0 GHz, </a:t>
                      </a:r>
                      <a:endParaRPr lang="en-US" altLang="zh-TW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  <a:p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最高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2.9 GHz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Intel Celeron J4125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四核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2.0 GHz,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最高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2.7 GHz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Intel Celeron J1900 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四核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2.0 GHz,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最高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2.42 GHz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Annapurna Labs AL-314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四核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 </a:t>
                      </a:r>
                      <a:endParaRPr lang="en-US" altLang="zh-TW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1.7 GHz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675906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zh-Hant" altLang="en-US" sz="1000" b="1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記憶體</a:t>
                      </a:r>
                      <a:endParaRPr lang="en-US" sz="1000" b="1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DDR4,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最高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8 GB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DDR3L,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最高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8 GB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DDR3,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最高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8 GB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85784668"/>
                  </a:ext>
                </a:extLst>
              </a:tr>
              <a:tr h="248774">
                <a:tc>
                  <a:txBody>
                    <a:bodyPr/>
                    <a:lstStyle/>
                    <a:p>
                      <a:pPr algn="l"/>
                      <a:r>
                        <a:rPr 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PCIe </a:t>
                      </a:r>
                      <a:r>
                        <a:rPr lang="zh-Hant" alt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插槽</a:t>
                      </a:r>
                      <a:endParaRPr lang="en-US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---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PCIe 2.0 x4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253D: PCIe 2.0 x4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453D/653D: PCIe 2.0 x2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---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---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8500405"/>
                  </a:ext>
                </a:extLst>
              </a:tr>
              <a:tr h="168153">
                <a:tc>
                  <a:txBody>
                    <a:bodyPr/>
                    <a:lstStyle/>
                    <a:p>
                      <a:pPr algn="l"/>
                      <a:r>
                        <a:rPr 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1GbE </a:t>
                      </a:r>
                      <a:r>
                        <a:rPr lang="zh-CN" alt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網路埠</a:t>
                      </a:r>
                      <a:endParaRPr lang="en-US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2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1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---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2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1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02397323"/>
                  </a:ext>
                </a:extLst>
              </a:tr>
              <a:tr h="179670">
                <a:tc>
                  <a:txBody>
                    <a:bodyPr/>
                    <a:lstStyle/>
                    <a:p>
                      <a:pPr algn="l"/>
                      <a:r>
                        <a:rPr 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2.5GbE 網路埠</a:t>
                      </a:r>
                      <a:endParaRPr lang="en-US" sz="1000" b="1" err="1">
                        <a:solidFill>
                          <a:srgbClr val="393836"/>
                        </a:solidFill>
                        <a:latin typeface="微軟正黑體"/>
                        <a:ea typeface="微軟正黑體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USB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網卡擴充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PCIe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或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USB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網卡擴充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2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USB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網卡擴充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1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4733065"/>
                  </a:ext>
                </a:extLst>
              </a:tr>
              <a:tr h="1796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5GbE 網路埠</a:t>
                      </a:r>
                      <a:endParaRPr lang="en-US" altLang="zh-TW" sz="1000" b="1" err="1">
                        <a:solidFill>
                          <a:srgbClr val="393836"/>
                        </a:solidFill>
                        <a:latin typeface="微軟正黑體"/>
                        <a:ea typeface="微軟正黑體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USB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網卡擴充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 PCIe </a:t>
                      </a: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或</a:t>
                      </a: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 USB </a:t>
                      </a: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網卡擴充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 PCIe </a:t>
                      </a: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或</a:t>
                      </a: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 USB </a:t>
                      </a: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網卡擴充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USB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網卡擴充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 USB </a:t>
                      </a:r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網卡擴充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65905685"/>
                  </a:ext>
                </a:extLst>
              </a:tr>
              <a:tr h="179670">
                <a:tc>
                  <a:txBody>
                    <a:bodyPr/>
                    <a:lstStyle/>
                    <a:p>
                      <a:pPr algn="l"/>
                      <a:r>
                        <a:rPr 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10GbE 網路埠</a:t>
                      </a:r>
                      <a:endParaRPr lang="en-US" sz="1000" b="1" err="1">
                        <a:solidFill>
                          <a:srgbClr val="393836"/>
                        </a:solidFill>
                        <a:latin typeface="微軟正黑體"/>
                        <a:ea typeface="微軟正黑體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---</a:t>
                      </a:r>
                      <a:endParaRPr kumimoji="0" lang="zh-TW" altLang="en-US" sz="1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393836"/>
                        </a:solidFill>
                        <a:effectLst/>
                        <a:uLnTx/>
                        <a:uFillTx/>
                        <a:latin typeface="微軟正黑體"/>
                        <a:ea typeface="微軟正黑體"/>
                        <a:cs typeface="+mn-cs"/>
                      </a:endParaRP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 PCIe </a:t>
                      </a: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網卡擴充</a:t>
                      </a:r>
                      <a:endParaRPr kumimoji="0" lang="zh-TW" altLang="en-US" sz="1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393836"/>
                        </a:solidFill>
                        <a:effectLst/>
                        <a:uLnTx/>
                        <a:uFillTx/>
                        <a:latin typeface="微軟正黑體"/>
                        <a:ea typeface="微軟正黑體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可安裝</a:t>
                      </a: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 PCIe </a:t>
                      </a: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網卡擴充</a:t>
                      </a:r>
                      <a:endParaRPr kumimoji="0" lang="zh-TW" altLang="en-US" sz="1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393836"/>
                        </a:solidFill>
                        <a:effectLst/>
                        <a:uLnTx/>
                        <a:uFillTx/>
                        <a:latin typeface="微軟正黑體"/>
                        <a:ea typeface="微軟正黑體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---</a:t>
                      </a:r>
                      <a:endParaRPr kumimoji="0" lang="zh-TW" altLang="en-US" sz="1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393836"/>
                        </a:solidFill>
                        <a:effectLst/>
                        <a:uLnTx/>
                        <a:uFillTx/>
                        <a:latin typeface="微軟正黑體"/>
                        <a:ea typeface="微軟正黑體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---</a:t>
                      </a:r>
                      <a:endParaRPr kumimoji="0" lang="zh-TW" altLang="en-US" sz="1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393836"/>
                        </a:solidFill>
                        <a:effectLst/>
                        <a:uLnTx/>
                        <a:uFillTx/>
                        <a:latin typeface="微軟正黑體"/>
                        <a:ea typeface="微軟正黑體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27139040"/>
                  </a:ext>
                </a:extLst>
              </a:tr>
              <a:tr h="179670">
                <a:tc>
                  <a:txBody>
                    <a:bodyPr/>
                    <a:lstStyle/>
                    <a:p>
                      <a:pPr algn="l"/>
                      <a:r>
                        <a:rPr 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USB 埠</a:t>
                      </a:r>
                      <a:endParaRPr lang="en-US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4 x 3.2 Gen1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2 x 3.2 Gen1 </a:t>
                      </a:r>
                      <a:endParaRPr lang="zh-TW" altLang="en-US"/>
                    </a:p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+ 3 x 2.0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2 x 3.2 Gen1 + 3 x 2.0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2 x 3.2 Gen1 </a:t>
                      </a:r>
                      <a:endParaRPr lang="zh-TW" alt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+ 2 x 2.0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3 x 3.2 Gen1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15411142"/>
                  </a:ext>
                </a:extLst>
              </a:tr>
              <a:tr h="16815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SSD </a:t>
                      </a:r>
                      <a:r>
                        <a:rPr lang="zh-TW" alt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快取</a:t>
                      </a:r>
                      <a:endParaRPr lang="en-US" altLang="zh-TW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zh-TW" altLang="en-US" sz="1000" b="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有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有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有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有</a:t>
                      </a:r>
                      <a:endParaRPr kumimoji="0" lang="zh-TW" altLang="en-US" sz="1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393836"/>
                        </a:solidFill>
                        <a:effectLst/>
                        <a:uLnTx/>
                        <a:uFillTx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有</a:t>
                      </a:r>
                      <a:endParaRPr kumimoji="0" lang="zh-TW" altLang="en-US" sz="1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393836"/>
                        </a:solidFill>
                        <a:effectLst/>
                        <a:uLnTx/>
                        <a:uFillTx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93342769"/>
                  </a:ext>
                </a:extLst>
              </a:tr>
              <a:tr h="16815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  <a:cs typeface="Arial" pitchFamily="34" charset="0"/>
                        </a:rPr>
                        <a:t>HDMI </a:t>
                      </a:r>
                      <a:r>
                        <a:rPr lang="zh-TW" altLang="en-US" sz="1000" b="1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  <a:cs typeface="Arial" pitchFamily="34" charset="0"/>
                        </a:rPr>
                        <a:t>輸出</a:t>
                      </a:r>
                      <a:endParaRPr lang="en-US" altLang="zh-TW" sz="1000" b="1">
                        <a:solidFill>
                          <a:srgbClr val="393836"/>
                        </a:solidFill>
                        <a:latin typeface="微軟正黑體"/>
                        <a:ea typeface="微軟正黑體"/>
                        <a:cs typeface="Arial" pitchFamily="34" charset="0"/>
                      </a:endParaRP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4K 60Hz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4K 60Hz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4K 60Hz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altLang="zh-TW" sz="1000" b="0">
                          <a:solidFill>
                            <a:srgbClr val="393836"/>
                          </a:solidFill>
                          <a:latin typeface="微軟正黑體"/>
                          <a:ea typeface="微軟正黑體"/>
                        </a:rPr>
                        <a:t>1080P 30Hz</a:t>
                      </a:r>
                      <a:endParaRPr lang="zh-TW" altLang="en-US" sz="1000" b="0">
                        <a:solidFill>
                          <a:srgbClr val="393836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TW" sz="1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393836"/>
                          </a:solidFill>
                          <a:effectLst/>
                          <a:uLnTx/>
                          <a:uFillTx/>
                          <a:latin typeface="微軟正黑體"/>
                          <a:ea typeface="微軟正黑體"/>
                        </a:rPr>
                        <a:t>---</a:t>
                      </a:r>
                      <a:endParaRPr kumimoji="0" lang="zh-TW" altLang="en-US" sz="1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393836"/>
                        </a:solidFill>
                        <a:effectLst/>
                        <a:uLnTx/>
                        <a:uFillTx/>
                        <a:latin typeface="微軟正黑體"/>
                        <a:ea typeface="微軟正黑體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4289571"/>
                  </a:ext>
                </a:extLst>
              </a:tr>
            </a:tbl>
          </a:graphicData>
        </a:graphic>
      </p:graphicFrame>
      <p:pic>
        <p:nvPicPr>
          <p:cNvPr id="12" name="圖形 11">
            <a:extLst>
              <a:ext uri="{FF2B5EF4-FFF2-40B4-BE49-F238E27FC236}">
                <a16:creationId xmlns:a16="http://schemas.microsoft.com/office/drawing/2014/main" id="{730F2C3C-A314-439C-8F47-6FD120A0258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95716" y="933441"/>
            <a:ext cx="569717" cy="34491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75837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748">
            <a:extLst>
              <a:ext uri="{FF2B5EF4-FFF2-40B4-BE49-F238E27FC236}">
                <a16:creationId xmlns:a16="http://schemas.microsoft.com/office/drawing/2014/main" id="{4415C7DF-4667-4369-8260-8E85D7F92F1E}"/>
              </a:ext>
            </a:extLst>
          </p:cNvPr>
          <p:cNvSpPr txBox="1"/>
          <p:nvPr/>
        </p:nvSpPr>
        <p:spPr>
          <a:xfrm>
            <a:off x="6138582" y="4798398"/>
            <a:ext cx="3005418" cy="2623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63500" lvl="0">
              <a:lnSpc>
                <a:spcPts val="800"/>
              </a:lnSpc>
              <a:spcBef>
                <a:spcPts val="500"/>
              </a:spcBef>
            </a:pPr>
            <a:r>
              <a:rPr lang="en-US" altLang="zh-TW" sz="500">
                <a:latin typeface="Microsoft JhengHei"/>
                <a:ea typeface="Microsoft JhengHei"/>
                <a:cs typeface="Microsoft JhengHei"/>
                <a:sym typeface="Microsoft JhengHei"/>
              </a:rPr>
              <a:t>©2020</a:t>
            </a:r>
            <a:r>
              <a:rPr lang="zh-TW" altLang="en-US" sz="500">
                <a:latin typeface="Microsoft JhengHei"/>
                <a:ea typeface="Microsoft JhengHei"/>
                <a:cs typeface="Microsoft JhengHei"/>
                <a:sym typeface="Microsoft JhengHei"/>
              </a:rPr>
              <a:t>萬億元為威聯通科技股份有限公司所有。 威聯通科技並保留所有權利。 威聯通科技股份有限公司所使用或註冊之商標或標章。 檔案中所提及之產品及公司名稱可能為其他公司所有之商標。
</a:t>
            </a:r>
            <a:endParaRPr lang="zh-TW" altLang="en-US" sz="50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DDC42E0-8C0B-42F5-B6E2-CAD842D264EA}"/>
              </a:ext>
            </a:extLst>
          </p:cNvPr>
          <p:cNvSpPr txBox="1"/>
          <p:nvPr/>
        </p:nvSpPr>
        <p:spPr>
          <a:xfrm>
            <a:off x="504952" y="2065909"/>
            <a:ext cx="36300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>
                <a:latin typeface="微軟正黑體" panose="020B0604030504040204" pitchFamily="34" charset="-120"/>
                <a:ea typeface="微軟正黑體" panose="020B0604030504040204" pitchFamily="34" charset="-120"/>
              </a:rPr>
              <a:t>功能強大、</a:t>
            </a:r>
            <a:endParaRPr lang="en-US" altLang="zh-TW" sz="36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en-US" altLang="zh-TW" sz="3600">
                <a:latin typeface="微軟正黑體" panose="020B0604030504040204" pitchFamily="34" charset="-120"/>
                <a:ea typeface="微軟正黑體" panose="020B0604030504040204" pitchFamily="34" charset="-120"/>
              </a:rPr>
              <a:t>           </a:t>
            </a:r>
            <a:r>
              <a:rPr lang="zh-TW" altLang="en-US" sz="3600">
                <a:latin typeface="微軟正黑體" panose="020B0604030504040204" pitchFamily="34" charset="-120"/>
                <a:ea typeface="微軟正黑體" panose="020B0604030504040204" pitchFamily="34" charset="-120"/>
              </a:rPr>
              <a:t>價格親民！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F85D2D5-D4B4-9242-B68E-122933B46397}"/>
              </a:ext>
            </a:extLst>
          </p:cNvPr>
          <p:cNvSpPr txBox="1"/>
          <p:nvPr/>
        </p:nvSpPr>
        <p:spPr>
          <a:xfrm>
            <a:off x="663160" y="3390332"/>
            <a:ext cx="251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000">
                <a:latin typeface="微軟正黑體" panose="020B0604030504040204" pitchFamily="34" charset="-120"/>
                <a:ea typeface="微軟正黑體" panose="020B0604030504040204" pitchFamily="34" charset="-120"/>
              </a:rPr>
              <a:t>輕鬆建置智慧家庭雲</a:t>
            </a:r>
          </a:p>
        </p:txBody>
      </p:sp>
      <p:sp>
        <p:nvSpPr>
          <p:cNvPr id="3" name="矩形: 圓角 2">
            <a:extLst>
              <a:ext uri="{FF2B5EF4-FFF2-40B4-BE49-F238E27FC236}">
                <a16:creationId xmlns:a16="http://schemas.microsoft.com/office/drawing/2014/main" id="{FFEDCBC2-3B50-4859-BD80-C4B38454A5E8}"/>
              </a:ext>
            </a:extLst>
          </p:cNvPr>
          <p:cNvSpPr/>
          <p:nvPr/>
        </p:nvSpPr>
        <p:spPr>
          <a:xfrm>
            <a:off x="828606" y="1270061"/>
            <a:ext cx="2645572" cy="607202"/>
          </a:xfrm>
          <a:prstGeom prst="roundRect">
            <a:avLst>
              <a:gd name="adj" fmla="val 50000"/>
            </a:avLst>
          </a:prstGeom>
          <a:solidFill>
            <a:srgbClr val="4449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>
                <a:latin typeface="Arial" panose="020B0604020202020204" pitchFamily="34" charset="0"/>
                <a:cs typeface="Arial" panose="020B0604020202020204" pitchFamily="34" charset="0"/>
              </a:rPr>
              <a:t>TS-451D2</a:t>
            </a:r>
            <a:endParaRPr lang="zh-TW" altLang="en-US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圖形 5">
            <a:extLst>
              <a:ext uri="{FF2B5EF4-FFF2-40B4-BE49-F238E27FC236}">
                <a16:creationId xmlns:a16="http://schemas.microsoft.com/office/drawing/2014/main" id="{58543AED-1139-41E0-A0CE-63FCEDE1423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3078084" y="3266238"/>
            <a:ext cx="777085" cy="48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3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2709</Words>
  <Application>Microsoft Office PowerPoint</Application>
  <PresentationFormat>如螢幕大小 (16:9)</PresentationFormat>
  <Paragraphs>512</Paragraphs>
  <Slides>36</Slides>
  <Notes>30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36</vt:i4>
      </vt:variant>
    </vt:vector>
  </HeadingPairs>
  <TitlesOfParts>
    <vt:vector size="45" baseType="lpstr">
      <vt:lpstr>Arial Unicode MS</vt:lpstr>
      <vt:lpstr>微軟正黑體</vt:lpstr>
      <vt:lpstr>微軟正黑體</vt:lpstr>
      <vt:lpstr>Arial</vt:lpstr>
      <vt:lpstr>Calibri</vt:lpstr>
      <vt:lpstr>Oswald Medium</vt:lpstr>
      <vt:lpstr>Verdana</vt:lpstr>
      <vt:lpstr>Wingdings</vt:lpstr>
      <vt:lpstr>Office 佈景主題</vt:lpstr>
      <vt:lpstr>PowerPoint 簡報</vt:lpstr>
      <vt:lpstr>影音與工作檔案日漸龐大，需要足以容納一切的儲存空間</vt:lpstr>
      <vt:lpstr>4-bay TS-451D2 提供高達 64TB 儲存空間 </vt:lpstr>
      <vt:lpstr>搭載 Intel Celeron J4025 雙核心 2.0GHz 處理器</vt:lpstr>
      <vt:lpstr>TS-451D2 正面硬體配置</vt:lpstr>
      <vt:lpstr>很好上手的 HDD 與 SSD 安裝</vt:lpstr>
      <vt:lpstr>無需工具與拆機即可升级記憶體至 8 GB</vt:lpstr>
      <vt:lpstr>TS-451D2 後方硬體配置</vt:lpstr>
      <vt:lpstr>宅經濟持續發酵，利用 NAS 輕鬆建置家庭雲</vt:lpstr>
      <vt:lpstr>QuMagie 智慧相簿與 AI 自動分類</vt:lpstr>
      <vt:lpstr>通過 Qsync 整理和分享生活照</vt:lpstr>
      <vt:lpstr>將檔案串流至智慧電視與網路電視盒</vt:lpstr>
      <vt:lpstr>一次設定各種多媒體 App 的內容來源</vt:lpstr>
      <vt:lpstr>Plex Media Server 媒體伺服器</vt:lpstr>
      <vt:lpstr>全方位 4K 影音專家,本地播放與串流樣樣行</vt:lpstr>
      <vt:lpstr>4K 影片即時轉檔</vt:lpstr>
      <vt:lpstr>高達 1024 個整機快照數，資料隨時可回溯</vt:lpstr>
      <vt:lpstr>大容量 Mac Time Machine 備份</vt:lpstr>
      <vt:lpstr>備份數據的異地備份與還原,隨處取用</vt:lpstr>
      <vt:lpstr>Qsirch 5.0 NAS 先進檔案管理與搜尋解決方案</vt:lpstr>
      <vt:lpstr>隨時連接遠端與雲端空間，檔案存取更便利</vt:lpstr>
      <vt:lpstr>隨時利用 myQNAPcloud 存取與分享資料</vt:lpstr>
      <vt:lpstr>QNAP QVPN 與專屬 VPN 協定 - QBelt</vt:lpstr>
      <vt:lpstr>通知中心 -多樣化的主動通知服務</vt:lpstr>
      <vt:lpstr>QVR Pro 監控應用,守護環境安全</vt:lpstr>
      <vt:lpstr>軟體容器工作站 (Container Station) 執行多種 App</vt:lpstr>
      <vt:lpstr>HybridMount 無縫掛載雲空間，雙存取模式</vt:lpstr>
      <vt:lpstr>利用 Virtual JBOD 擴充 NAS 容量</vt:lpstr>
      <vt:lpstr>經濟又彈性的現代化 QNAP 儲存擴充櫃</vt:lpstr>
      <vt:lpstr>一機兩用，NAS 容量擴充或跨平台資料歸檔</vt:lpstr>
      <vt:lpstr>可加購成為長達五年的延長保固方案</vt:lpstr>
      <vt:lpstr>QNAP 配件讓 USB 轉 5GbE/2.5GbE 也行</vt:lpstr>
      <vt:lpstr>4 x HDDs, RAID 5, 2 x GbE 效能數據</vt:lpstr>
      <vt:lpstr>PowerPoint 簡報</vt:lpstr>
      <vt:lpstr>依效能與規格需求建置適合您的智慧家庭雲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胡燕蓉</dc:creator>
  <cp:lastModifiedBy>QNAP_Yvonne Tsai</cp:lastModifiedBy>
  <cp:revision>1</cp:revision>
  <dcterms:modified xsi:type="dcterms:W3CDTF">2020-08-19T07:53:40Z</dcterms:modified>
</cp:coreProperties>
</file>