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7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custDataLst>
    <p:tags r:id="rId23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88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pos="5464" userDrawn="1">
          <p15:clr>
            <a:srgbClr val="A4A3A4"/>
          </p15:clr>
        </p15:guide>
        <p15:guide id="6" orient="horz" pos="577" userDrawn="1">
          <p15:clr>
            <a:srgbClr val="A4A3A4"/>
          </p15:clr>
        </p15:guide>
        <p15:guide id="7" orient="horz" pos="680" userDrawn="1">
          <p15:clr>
            <a:srgbClr val="A4A3A4"/>
          </p15:clr>
        </p15:guide>
        <p15:guide id="8" orient="horz" pos="2913" userDrawn="1">
          <p15:clr>
            <a:srgbClr val="A4A3A4"/>
          </p15:clr>
        </p15:guide>
        <p15:guide id="9" orient="horz" pos="2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  <a:srgbClr val="98A8F1"/>
    <a:srgbClr val="7668EF"/>
    <a:srgbClr val="5757D5"/>
    <a:srgbClr val="6600FF"/>
    <a:srgbClr val="3333CC"/>
    <a:srgbClr val="9DA5FA"/>
    <a:srgbClr val="1960B7"/>
    <a:srgbClr val="0087E2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AF4E13-1599-00BD-D8CC-EDADD624FE0B}" v="5" dt="2020-08-18T06:07:50.480"/>
    <p1510:client id="{B9C55D15-639B-0E89-5C4E-6E41A6357330}" v="7" dt="2020-08-18T03:21:40.713"/>
    <p1510:client id="{D3C7A26E-E023-47C6-B028-2BA24BF18F62}" v="867" dt="2020-08-18T06:09:58.174"/>
    <p1510:client id="{F3C09E75-3ADF-F051-530C-5D5FAC08627F}" v="102" dt="2020-08-18T03:38:32.427"/>
    <p1510:client id="{F4FE7077-F830-7128-6440-8D6B26659EC5}" v="5" dt="2020-08-17T10:26:33.623"/>
    <p1510:client id="{F9C6FC4B-8548-4B2B-9D5E-4A3DDE7D3809}" v="368" dt="2020-08-18T06:06:37.6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3" autoAdjust="0"/>
    <p:restoredTop sz="94660"/>
  </p:normalViewPr>
  <p:slideViewPr>
    <p:cSldViewPr snapToGrid="0">
      <p:cViewPr>
        <p:scale>
          <a:sx n="100" d="100"/>
          <a:sy n="100" d="100"/>
        </p:scale>
        <p:origin x="764" y="464"/>
      </p:cViewPr>
      <p:guideLst>
        <p:guide orient="horz" pos="1752"/>
        <p:guide pos="2880"/>
        <p:guide orient="horz" pos="88"/>
        <p:guide pos="288"/>
        <p:guide pos="5464"/>
        <p:guide orient="horz" pos="577"/>
        <p:guide orient="horz" pos="680"/>
        <p:guide orient="horz" pos="2913"/>
        <p:guide orient="horz" pos="2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umentation.commvault.com/commvault/v11_sp8/article?p=system_requirements/commcell_sizing/commserve.htm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veeambp.com/backup_server_introduction/backup_server_sizing" TargetMode="External"/><Relationship Id="rId4" Type="http://schemas.openxmlformats.org/officeDocument/2006/relationships/hyperlink" Target="https://helpcenter.veeam.com/docs/backup/vsphere/system_requirements.html?ver=100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4" name="Google Shape;2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分別飆出來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8d29ba67d4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8d29ba67d4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建議的同時備虛擬機份數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Commvault  system requirement: </a:t>
            </a:r>
            <a:r>
              <a:rPr lang="zh-TW" u="sng">
                <a:solidFill>
                  <a:schemeClr val="hlink"/>
                </a:solidFill>
                <a:hlinkClick r:id="rId3"/>
              </a:rPr>
              <a:t>https://documentation.commvault.com/commvault/v11_sp8/article?p=system_requirements/commcell_sizing/commserve.htm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Veeam  system requirement: </a:t>
            </a:r>
            <a:r>
              <a:rPr lang="zh-TW" u="sng">
                <a:solidFill>
                  <a:schemeClr val="hlink"/>
                </a:solidFill>
                <a:hlinkClick r:id="rId4"/>
              </a:rPr>
              <a:t>https://helpcenter.veeam.com/docs/backup/vsphere/system_requirements.html?ver=100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zh-TW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Veeam Sizing and System Requirements: </a:t>
            </a:r>
            <a:r>
              <a:rPr lang="zh-TW" u="sng">
                <a:solidFill>
                  <a:schemeClr val="hlink"/>
                </a:solidFill>
                <a:hlinkClick r:id="rId5"/>
              </a:rPr>
              <a:t>https://www.veeambp.com/backup_server_introduction/backup_server_sizing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TS1886 SMB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zh-TW"/>
              <a:t>TSH-1283XU企業級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5" name="圖片 4" descr="一張含有 食物, 畫畫 的圖片&#10;&#10;自動產生的描述">
            <a:extLst>
              <a:ext uri="{FF2B5EF4-FFF2-40B4-BE49-F238E27FC236}">
                <a16:creationId xmlns:a16="http://schemas.microsoft.com/office/drawing/2014/main" id="{7358C59A-8E8A-41ED-90EC-1F816510BF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48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3" name="圖片 2" descr="一張含有 食物, 畫畫 的圖片&#10;&#10;自動產生的描述">
            <a:extLst>
              <a:ext uri="{FF2B5EF4-FFF2-40B4-BE49-F238E27FC236}">
                <a16:creationId xmlns:a16="http://schemas.microsoft.com/office/drawing/2014/main" id="{6E6D872A-0791-42AC-9F1E-F1D9AD3624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桌 的圖片&#10;&#10;自動產生的描述">
            <a:extLst>
              <a:ext uri="{FF2B5EF4-FFF2-40B4-BE49-F238E27FC236}">
                <a16:creationId xmlns:a16="http://schemas.microsoft.com/office/drawing/2014/main" id="{813EF37C-7A42-4D02-9B40-C611CD4094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4418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天空, 光 的圖片&#10;&#10;自動產生的描述">
            <a:extLst>
              <a:ext uri="{FF2B5EF4-FFF2-40B4-BE49-F238E27FC236}">
                <a16:creationId xmlns:a16="http://schemas.microsoft.com/office/drawing/2014/main" id="{6EB47B75-3CDE-4469-953C-42C22EABF3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7200" y="243503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03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電子用品, 電腦 的圖片&#10;&#10;自動產生的描述">
            <a:extLst>
              <a:ext uri="{FF2B5EF4-FFF2-40B4-BE49-F238E27FC236}">
                <a16:creationId xmlns:a16="http://schemas.microsoft.com/office/drawing/2014/main" id="{2AAD4AE4-632D-41C5-8F24-8CE3699802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84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072F2A9C-3547-4296-8B64-02CB107D4F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0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1_Main poi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食物 的圖片&#10;&#10;自動產生的描述">
            <a:extLst>
              <a:ext uri="{FF2B5EF4-FFF2-40B4-BE49-F238E27FC236}">
                <a16:creationId xmlns:a16="http://schemas.microsoft.com/office/drawing/2014/main" id="{76735C28-ABC6-4BC8-9755-65A084658C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" y="0"/>
            <a:ext cx="9139938" cy="5143500"/>
          </a:xfrm>
          <a:prstGeom prst="rect">
            <a:avLst/>
          </a:prstGeom>
        </p:spPr>
      </p:pic>
      <p:sp>
        <p:nvSpPr>
          <p:cNvPr id="14" name="Google Shape;14;p3" hidden="1"/>
          <p:cNvSpPr txBox="1">
            <a:spLocks noGrp="1"/>
          </p:cNvSpPr>
          <p:nvPr>
            <p:ph type="title"/>
          </p:nvPr>
        </p:nvSpPr>
        <p:spPr>
          <a:xfrm>
            <a:off x="457200" y="122853"/>
            <a:ext cx="819032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758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 bwMode="gray"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3" r:id="rId3"/>
    <p:sldLayoutId id="2147483666" r:id="rId4"/>
    <p:sldLayoutId id="2147483662" r:id="rId5"/>
    <p:sldLayoutId id="2147483665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75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88" userDrawn="1">
          <p15:clr>
            <a:srgbClr val="F26B43"/>
          </p15:clr>
        </p15:guide>
        <p15:guide id="4" pos="288" userDrawn="1">
          <p15:clr>
            <a:srgbClr val="F26B43"/>
          </p15:clr>
        </p15:guide>
        <p15:guide id="5" pos="5464" userDrawn="1">
          <p15:clr>
            <a:srgbClr val="F26B43"/>
          </p15:clr>
        </p15:guide>
        <p15:guide id="6" orient="horz" pos="576" userDrawn="1">
          <p15:clr>
            <a:srgbClr val="F26B43"/>
          </p15:clr>
        </p15:guide>
        <p15:guide id="7" orient="horz" pos="680" userDrawn="1">
          <p15:clr>
            <a:srgbClr val="F26B43"/>
          </p15:clr>
        </p15:guide>
        <p15:guide id="8" orient="horz" pos="2920" userDrawn="1">
          <p15:clr>
            <a:srgbClr val="F26B43"/>
          </p15:clr>
        </p15:guide>
        <p15:guide id="9" orient="horz" pos="28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9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5" Type="http://schemas.openxmlformats.org/officeDocument/2006/relationships/image" Target="../media/image48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sv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image" Target="../media/image4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b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zh-TW" sz="3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正式發行</a:t>
            </a:r>
            <a:endParaRPr sz="3200" b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3" name="Google Shape;53;p13" descr="一張含有 畫畫, 傘 的圖片&#10;&#10;自動產生的描述" hidden="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7626" y="1393079"/>
            <a:ext cx="1804607" cy="180460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 hidden="1"/>
          <p:cNvSpPr/>
          <p:nvPr/>
        </p:nvSpPr>
        <p:spPr>
          <a:xfrm>
            <a:off x="271274" y="2376506"/>
            <a:ext cx="4836300" cy="12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免授權主動式虛擬機</a:t>
            </a:r>
            <a:r>
              <a:rPr lang="zh-TW" sz="2400" b="0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</a:t>
            </a:r>
            <a:endParaRPr sz="2400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一體機解決方案</a:t>
            </a:r>
            <a:endParaRPr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支援VMware/Microsoft Hyper-V</a:t>
            </a:r>
            <a:endParaRPr sz="2400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 hidden="1">
            <a:extLst>
              <a:ext uri="{FF2B5EF4-FFF2-40B4-BE49-F238E27FC236}">
                <a16:creationId xmlns:a16="http://schemas.microsoft.com/office/drawing/2014/main" id="{01E9C80A-63F5-40E0-B7F3-009D58FE40F2}"/>
              </a:ext>
            </a:extLst>
          </p:cNvPr>
          <p:cNvGrpSpPr/>
          <p:nvPr/>
        </p:nvGrpSpPr>
        <p:grpSpPr>
          <a:xfrm>
            <a:off x="2534192" y="1209916"/>
            <a:ext cx="4194984" cy="3652930"/>
            <a:chOff x="2534192" y="1209916"/>
            <a:chExt cx="4194984" cy="3652930"/>
          </a:xfrm>
        </p:grpSpPr>
        <p:grpSp>
          <p:nvGrpSpPr>
            <p:cNvPr id="247" name="Google Shape;247;p22"/>
            <p:cNvGrpSpPr/>
            <p:nvPr/>
          </p:nvGrpSpPr>
          <p:grpSpPr>
            <a:xfrm>
              <a:off x="3935905" y="1209916"/>
              <a:ext cx="2793271" cy="1883101"/>
              <a:chOff x="4307550" y="1029027"/>
              <a:chExt cx="3204000" cy="2160000"/>
            </a:xfrm>
          </p:grpSpPr>
          <p:sp>
            <p:nvSpPr>
              <p:cNvPr id="248" name="Google Shape;248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49" name="Google Shape;249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0" name="Google Shape;250;p22"/>
            <p:cNvGrpSpPr/>
            <p:nvPr/>
          </p:nvGrpSpPr>
          <p:grpSpPr>
            <a:xfrm>
              <a:off x="3737704" y="1456270"/>
              <a:ext cx="2793271" cy="1883101"/>
              <a:chOff x="4307550" y="1029027"/>
              <a:chExt cx="3204000" cy="2160000"/>
            </a:xfrm>
          </p:grpSpPr>
          <p:sp>
            <p:nvSpPr>
              <p:cNvPr id="251" name="Google Shape;251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2" name="Google Shape;252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53" name="Google Shape;253;p22"/>
            <p:cNvGrpSpPr/>
            <p:nvPr/>
          </p:nvGrpSpPr>
          <p:grpSpPr>
            <a:xfrm>
              <a:off x="3533973" y="1702624"/>
              <a:ext cx="2793271" cy="1883101"/>
              <a:chOff x="4307550" y="1029027"/>
              <a:chExt cx="3204000" cy="2160000"/>
            </a:xfrm>
          </p:grpSpPr>
          <p:sp>
            <p:nvSpPr>
              <p:cNvPr id="254" name="Google Shape;254;p22"/>
              <p:cNvSpPr/>
              <p:nvPr/>
            </p:nvSpPr>
            <p:spPr>
              <a:xfrm>
                <a:off x="4307550" y="1029027"/>
                <a:ext cx="3204000" cy="21600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255" name="Google Shape;255;p22"/>
              <p:cNvPicPr preferRelativeResize="0"/>
              <p:nvPr/>
            </p:nvPicPr>
            <p:blipFill rotWithShape="1">
              <a:blip r:embed="rId3" cstate="print">
                <a:alphaModFix amt="48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307847" y="1029027"/>
                <a:ext cx="3203407" cy="216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56" name="Google Shape;256;p2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34192" y="1926151"/>
              <a:ext cx="3455515" cy="293669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258" name="Google Shape;258;p22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1500" y="2137542"/>
              <a:ext cx="3029333" cy="208177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 descr="一張含有 電子用品, 監視器, 室內, 電腦 的圖片&#10;&#10;自動產生的描述">
            <a:extLst>
              <a:ext uri="{FF2B5EF4-FFF2-40B4-BE49-F238E27FC236}">
                <a16:creationId xmlns:a16="http://schemas.microsoft.com/office/drawing/2014/main" id="{59497B86-8915-427B-948F-056289F1B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3" y="854336"/>
            <a:ext cx="5163582" cy="4736726"/>
          </a:xfrm>
          <a:prstGeom prst="rect">
            <a:avLst/>
          </a:prstGeom>
        </p:spPr>
      </p:pic>
      <p:sp>
        <p:nvSpPr>
          <p:cNvPr id="259" name="Google Shape;259;p22"/>
          <p:cNvSpPr/>
          <p:nvPr/>
        </p:nvSpPr>
        <p:spPr>
          <a:xfrm rot="16200000">
            <a:off x="3996332" y="976220"/>
            <a:ext cx="2484586" cy="5140332"/>
          </a:xfrm>
          <a:custGeom>
            <a:avLst/>
            <a:gdLst>
              <a:gd name="connsiteX0" fmla="*/ 0 w 1340658"/>
              <a:gd name="connsiteY0" fmla="*/ 614052 h 614052"/>
              <a:gd name="connsiteX1" fmla="*/ 341548 w 1340658"/>
              <a:gd name="connsiteY1" fmla="*/ 0 h 614052"/>
              <a:gd name="connsiteX2" fmla="*/ 999110 w 1340658"/>
              <a:gd name="connsiteY2" fmla="*/ 0 h 614052"/>
              <a:gd name="connsiteX3" fmla="*/ 1340658 w 1340658"/>
              <a:gd name="connsiteY3" fmla="*/ 614052 h 614052"/>
              <a:gd name="connsiteX4" fmla="*/ 0 w 1340658"/>
              <a:gd name="connsiteY4" fmla="*/ 614052 h 614052"/>
              <a:gd name="connsiteX0" fmla="*/ 0 w 2281810"/>
              <a:gd name="connsiteY0" fmla="*/ 1922152 h 1922152"/>
              <a:gd name="connsiteX1" fmla="*/ 341548 w 2281810"/>
              <a:gd name="connsiteY1" fmla="*/ 1308100 h 1922152"/>
              <a:gd name="connsiteX2" fmla="*/ 2281810 w 2281810"/>
              <a:gd name="connsiteY2" fmla="*/ 0 h 1922152"/>
              <a:gd name="connsiteX3" fmla="*/ 1340658 w 2281810"/>
              <a:gd name="connsiteY3" fmla="*/ 1922152 h 1922152"/>
              <a:gd name="connsiteX4" fmla="*/ 0 w 2281810"/>
              <a:gd name="connsiteY4" fmla="*/ 1922152 h 1922152"/>
              <a:gd name="connsiteX0" fmla="*/ 0 w 2281810"/>
              <a:gd name="connsiteY0" fmla="*/ 3058802 h 3058802"/>
              <a:gd name="connsiteX1" fmla="*/ 1738548 w 2281810"/>
              <a:gd name="connsiteY1" fmla="*/ 0 h 3058802"/>
              <a:gd name="connsiteX2" fmla="*/ 2281810 w 2281810"/>
              <a:gd name="connsiteY2" fmla="*/ 1136650 h 3058802"/>
              <a:gd name="connsiteX3" fmla="*/ 1340658 w 2281810"/>
              <a:gd name="connsiteY3" fmla="*/ 3058802 h 3058802"/>
              <a:gd name="connsiteX4" fmla="*/ 0 w 2281810"/>
              <a:gd name="connsiteY4" fmla="*/ 3058802 h 3058802"/>
              <a:gd name="connsiteX0" fmla="*/ 0 w 2142110"/>
              <a:gd name="connsiteY0" fmla="*/ 3058802 h 3058802"/>
              <a:gd name="connsiteX1" fmla="*/ 1738548 w 2142110"/>
              <a:gd name="connsiteY1" fmla="*/ 0 h 3058802"/>
              <a:gd name="connsiteX2" fmla="*/ 2142110 w 2142110"/>
              <a:gd name="connsiteY2" fmla="*/ 1066800 h 3058802"/>
              <a:gd name="connsiteX3" fmla="*/ 1340658 w 2142110"/>
              <a:gd name="connsiteY3" fmla="*/ 3058802 h 3058802"/>
              <a:gd name="connsiteX4" fmla="*/ 0 w 2142110"/>
              <a:gd name="connsiteY4" fmla="*/ 3058802 h 3058802"/>
              <a:gd name="connsiteX0" fmla="*/ 0 w 2142110"/>
              <a:gd name="connsiteY0" fmla="*/ 2677802 h 2677802"/>
              <a:gd name="connsiteX1" fmla="*/ 1738548 w 2142110"/>
              <a:gd name="connsiteY1" fmla="*/ 0 h 2677802"/>
              <a:gd name="connsiteX2" fmla="*/ 2142110 w 2142110"/>
              <a:gd name="connsiteY2" fmla="*/ 685800 h 2677802"/>
              <a:gd name="connsiteX3" fmla="*/ 1340658 w 2142110"/>
              <a:gd name="connsiteY3" fmla="*/ 2677802 h 2677802"/>
              <a:gd name="connsiteX4" fmla="*/ 0 w 2142110"/>
              <a:gd name="connsiteY4" fmla="*/ 2677802 h 2677802"/>
              <a:gd name="connsiteX0" fmla="*/ 0 w 2142110"/>
              <a:gd name="connsiteY0" fmla="*/ 2677802 h 3389002"/>
              <a:gd name="connsiteX1" fmla="*/ 1738548 w 2142110"/>
              <a:gd name="connsiteY1" fmla="*/ 0 h 3389002"/>
              <a:gd name="connsiteX2" fmla="*/ 2142110 w 2142110"/>
              <a:gd name="connsiteY2" fmla="*/ 685800 h 3389002"/>
              <a:gd name="connsiteX3" fmla="*/ 1581958 w 2142110"/>
              <a:gd name="connsiteY3" fmla="*/ 3389002 h 3389002"/>
              <a:gd name="connsiteX4" fmla="*/ 0 w 2142110"/>
              <a:gd name="connsiteY4" fmla="*/ 2677802 h 3389002"/>
              <a:gd name="connsiteX0" fmla="*/ 0 w 2478660"/>
              <a:gd name="connsiteY0" fmla="*/ 2715902 h 3389002"/>
              <a:gd name="connsiteX1" fmla="*/ 2075098 w 2478660"/>
              <a:gd name="connsiteY1" fmla="*/ 0 h 3389002"/>
              <a:gd name="connsiteX2" fmla="*/ 2478660 w 2478660"/>
              <a:gd name="connsiteY2" fmla="*/ 685800 h 3389002"/>
              <a:gd name="connsiteX3" fmla="*/ 1918508 w 2478660"/>
              <a:gd name="connsiteY3" fmla="*/ 3389002 h 3389002"/>
              <a:gd name="connsiteX4" fmla="*/ 0 w 2478660"/>
              <a:gd name="connsiteY4" fmla="*/ 2715902 h 3389002"/>
              <a:gd name="connsiteX0" fmla="*/ 0 w 2463420"/>
              <a:gd name="connsiteY0" fmla="*/ 2345062 h 3389002"/>
              <a:gd name="connsiteX1" fmla="*/ 2059858 w 2463420"/>
              <a:gd name="connsiteY1" fmla="*/ 0 h 3389002"/>
              <a:gd name="connsiteX2" fmla="*/ 2463420 w 2463420"/>
              <a:gd name="connsiteY2" fmla="*/ 685800 h 3389002"/>
              <a:gd name="connsiteX3" fmla="*/ 1903268 w 2463420"/>
              <a:gd name="connsiteY3" fmla="*/ 3389002 h 3389002"/>
              <a:gd name="connsiteX4" fmla="*/ 0 w 2463420"/>
              <a:gd name="connsiteY4" fmla="*/ 2345062 h 3389002"/>
              <a:gd name="connsiteX0" fmla="*/ 0 w 2463420"/>
              <a:gd name="connsiteY0" fmla="*/ 2345062 h 5236852"/>
              <a:gd name="connsiteX1" fmla="*/ 2059858 w 2463420"/>
              <a:gd name="connsiteY1" fmla="*/ 0 h 5236852"/>
              <a:gd name="connsiteX2" fmla="*/ 2463420 w 2463420"/>
              <a:gd name="connsiteY2" fmla="*/ 685800 h 5236852"/>
              <a:gd name="connsiteX3" fmla="*/ 1896918 w 2463420"/>
              <a:gd name="connsiteY3" fmla="*/ 5236852 h 5236852"/>
              <a:gd name="connsiteX4" fmla="*/ 0 w 2463420"/>
              <a:gd name="connsiteY4" fmla="*/ 2345062 h 5236852"/>
              <a:gd name="connsiteX0" fmla="*/ 0 w 2484586"/>
              <a:gd name="connsiteY0" fmla="*/ 2300612 h 5236852"/>
              <a:gd name="connsiteX1" fmla="*/ 2081024 w 2484586"/>
              <a:gd name="connsiteY1" fmla="*/ 0 h 5236852"/>
              <a:gd name="connsiteX2" fmla="*/ 2484586 w 2484586"/>
              <a:gd name="connsiteY2" fmla="*/ 685800 h 5236852"/>
              <a:gd name="connsiteX3" fmla="*/ 1918084 w 2484586"/>
              <a:gd name="connsiteY3" fmla="*/ 5236852 h 5236852"/>
              <a:gd name="connsiteX4" fmla="*/ 0 w 2484586"/>
              <a:gd name="connsiteY4" fmla="*/ 2300612 h 5236852"/>
              <a:gd name="connsiteX0" fmla="*/ 0 w 2484586"/>
              <a:gd name="connsiteY0" fmla="*/ 2204092 h 5140332"/>
              <a:gd name="connsiteX1" fmla="*/ 2187704 w 2484586"/>
              <a:gd name="connsiteY1" fmla="*/ 0 h 5140332"/>
              <a:gd name="connsiteX2" fmla="*/ 2484586 w 2484586"/>
              <a:gd name="connsiteY2" fmla="*/ 589280 h 5140332"/>
              <a:gd name="connsiteX3" fmla="*/ 1918084 w 2484586"/>
              <a:gd name="connsiteY3" fmla="*/ 5140332 h 5140332"/>
              <a:gd name="connsiteX4" fmla="*/ 0 w 2484586"/>
              <a:gd name="connsiteY4" fmla="*/ 2204092 h 5140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4586" h="5140332">
                <a:moveTo>
                  <a:pt x="0" y="2204092"/>
                </a:moveTo>
                <a:lnTo>
                  <a:pt x="2187704" y="0"/>
                </a:lnTo>
                <a:lnTo>
                  <a:pt x="2484586" y="589280"/>
                </a:lnTo>
                <a:lnTo>
                  <a:pt x="1918084" y="5140332"/>
                </a:lnTo>
                <a:lnTo>
                  <a:pt x="0" y="2204092"/>
                </a:lnTo>
                <a:close/>
              </a:path>
            </a:pathLst>
          </a:cu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7278" y="2871042"/>
            <a:ext cx="2961443" cy="191720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2"/>
          <p:cNvSpPr/>
          <p:nvPr/>
        </p:nvSpPr>
        <p:spPr>
          <a:xfrm>
            <a:off x="5240625" y="2096250"/>
            <a:ext cx="3213561" cy="35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Restore at any time point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1" name="Google Shape;261;p22"/>
          <p:cNvSpPr/>
          <p:nvPr/>
        </p:nvSpPr>
        <p:spPr>
          <a:xfrm>
            <a:off x="5240626" y="1674015"/>
            <a:ext cx="3330880" cy="35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>
              <a:lnSpc>
                <a:spcPct val="115000"/>
              </a:lnSpc>
              <a:buClr>
                <a:srgbClr val="FFFFFF"/>
              </a:buClr>
              <a:buSzPts val="1800"/>
              <a:buFont typeface="Arial"/>
              <a:buChar char="●"/>
            </a:pPr>
            <a:r>
              <a:rPr lang="en-US" altLang="zh-TW" sz="16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Sequential version backup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56EC5E2C-5CAB-4B26-AB3A-706A25714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 to 1,024 multi-version backups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電子用品, 鍵盤, 桌 的圖片&#10;&#10;自動產生的描述">
            <a:extLst>
              <a:ext uri="{FF2B5EF4-FFF2-40B4-BE49-F238E27FC236}">
                <a16:creationId xmlns:a16="http://schemas.microsoft.com/office/drawing/2014/main" id="{CDFFB615-6573-4DAD-B0F3-547813D8F5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916745BE-E0D6-4A8C-A481-39FDFF6F9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75" y="811681"/>
            <a:ext cx="3629117" cy="1175598"/>
          </a:xfrm>
        </p:spPr>
        <p:txBody>
          <a:bodyPr/>
          <a:lstStyle/>
          <a:p>
            <a:pPr algn="l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AES-256 encryption technology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Keep data safe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7" name="Google Shape;267;p23"/>
          <p:cNvSpPr txBox="1">
            <a:spLocks noGrp="1"/>
          </p:cNvSpPr>
          <p:nvPr>
            <p:ph type="body" idx="4294967295"/>
          </p:nvPr>
        </p:nvSpPr>
        <p:spPr>
          <a:xfrm>
            <a:off x="5024575" y="2157460"/>
            <a:ext cx="3818996" cy="132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</a:pPr>
            <a:r>
              <a:rPr lang="zh-TW" sz="2400">
                <a:solidFill>
                  <a:srgbClr val="00CC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AES (Advanced Encryption Standard)</a:t>
            </a:r>
            <a:endParaRPr lang="en-US" altLang="zh-TW" sz="2400">
              <a:solidFill>
                <a:srgbClr val="00CCFF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14300" lvl="0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is a specification for the encryption of electronic data established by the U.S. National Institute of Standards and Technology (NIST)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68" name="Google Shape;268;p23" hidden="1"/>
          <p:cNvSpPr/>
          <p:nvPr/>
        </p:nvSpPr>
        <p:spPr>
          <a:xfrm>
            <a:off x="2211237" y="2617728"/>
            <a:ext cx="4511377" cy="3199333"/>
          </a:xfrm>
          <a:prstGeom prst="parallelogram">
            <a:avLst>
              <a:gd name="adj" fmla="val 35282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9" name="Google Shape;269;p23" hidden="1"/>
          <p:cNvCxnSpPr/>
          <p:nvPr/>
        </p:nvCxnSpPr>
        <p:spPr>
          <a:xfrm>
            <a:off x="5419317" y="5502570"/>
            <a:ext cx="244513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0" name="Google Shape;270;p23"/>
          <p:cNvSpPr txBox="1"/>
          <p:nvPr/>
        </p:nvSpPr>
        <p:spPr>
          <a:xfrm>
            <a:off x="5113475" y="4147153"/>
            <a:ext cx="23945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256-bit Encryption</a:t>
            </a:r>
            <a:endParaRPr sz="18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1" name="Google Shape;271;p23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9494" y="2427132"/>
            <a:ext cx="3356193" cy="2394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46FD7681-B8F3-4AD0-8A79-02B1A4239301}"/>
              </a:ext>
            </a:extLst>
          </p:cNvPr>
          <p:cNvGrpSpPr/>
          <p:nvPr/>
        </p:nvGrpSpPr>
        <p:grpSpPr>
          <a:xfrm>
            <a:off x="2072044" y="196727"/>
            <a:ext cx="2758983" cy="2081627"/>
            <a:chOff x="5995576" y="1848775"/>
            <a:chExt cx="2758983" cy="2081627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3E61774A-B373-4004-BB0F-C50DDD800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5576" y="1848775"/>
              <a:ext cx="2758983" cy="2081627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pic>
          <p:nvPicPr>
            <p:cNvPr id="4" name="圖形 3">
              <a:extLst>
                <a:ext uri="{FF2B5EF4-FFF2-40B4-BE49-F238E27FC236}">
                  <a16:creationId xmlns:a16="http://schemas.microsoft.com/office/drawing/2014/main" id="{5113C4D6-F189-4F5C-9509-821179B5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89092" y="2174011"/>
              <a:ext cx="1014463" cy="1153607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5C3E1E85-489E-4614-935D-B11D8ED31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8279" y="2485931"/>
            <a:ext cx="6067425" cy="571500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817CD80A-0833-438C-8565-1B81E6B7FB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3352" y="2402168"/>
            <a:ext cx="6067425" cy="571500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97708030-EBE7-40CD-9756-0BD837097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45391" y="1606412"/>
            <a:ext cx="8274024" cy="801158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4640FDCD-901A-4F4C-AF04-4F6015764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0912" y="3810380"/>
            <a:ext cx="6067425" cy="571500"/>
          </a:xfrm>
          <a:prstGeom prst="rect">
            <a:avLst/>
          </a:prstGeom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960E0738-2F67-4354-958E-1B0C19648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95263" y="3115481"/>
            <a:ext cx="6067425" cy="57150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0509DBB0-2422-4DCA-ABC8-B300B29EA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367" y="1621299"/>
            <a:ext cx="6067425" cy="4171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B59A78-DA05-4952-86B6-8A55DCE1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370" y="148124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66DB6FE-DCC7-424D-AC21-23A5123EB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46400" y="1915261"/>
            <a:ext cx="1020763" cy="103469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61D87A3-0F68-4517-9C57-F3E7FEDD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9910" y="2571750"/>
            <a:ext cx="4018280" cy="2511425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3F4D1DBA-F66C-40EB-BCB1-6791D3380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230" y="1547726"/>
            <a:ext cx="6067425" cy="244136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5294F4AA-EB91-4E0E-8D33-694C4BEF42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9883" y="2497880"/>
            <a:ext cx="6067425" cy="417102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E0B445C0-E861-4CA8-A187-8E24F5EB0E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21101" y="4075034"/>
            <a:ext cx="6067425" cy="417102"/>
          </a:xfrm>
          <a:prstGeom prst="rect">
            <a:avLst/>
          </a:prstGeom>
        </p:spPr>
      </p:pic>
      <p:pic>
        <p:nvPicPr>
          <p:cNvPr id="19" name="圖形 18">
            <a:extLst>
              <a:ext uri="{FF2B5EF4-FFF2-40B4-BE49-F238E27FC236}">
                <a16:creationId xmlns:a16="http://schemas.microsoft.com/office/drawing/2014/main" id="{318D207D-AFD7-4A6C-B6E8-D4F98BE7CD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3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9297" y="4159330"/>
            <a:ext cx="6067425" cy="5715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BE2C00-B7F5-4775-91F7-067D2F0ED1A2}"/>
              </a:ext>
            </a:extLst>
          </p:cNvPr>
          <p:cNvSpPr/>
          <p:nvPr/>
        </p:nvSpPr>
        <p:spPr>
          <a:xfrm>
            <a:off x="1263650" y="3666700"/>
            <a:ext cx="19240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LAN-40G2SF-MLX</a:t>
            </a:r>
            <a:endParaRPr lang="zh-TW" altLang="en-US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6D94B1-4E68-4C29-A100-05606EF92018}"/>
              </a:ext>
            </a:extLst>
          </p:cNvPr>
          <p:cNvSpPr/>
          <p:nvPr/>
        </p:nvSpPr>
        <p:spPr>
          <a:xfrm>
            <a:off x="3746500" y="4679904"/>
            <a:ext cx="182245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QXG-10G2T-107</a:t>
            </a:r>
            <a:endParaRPr lang="en-US" altLang="zh-TW"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7" name="Google Shape;277;p24"/>
          <p:cNvSpPr txBox="1">
            <a:spLocks noGrp="1"/>
          </p:cNvSpPr>
          <p:nvPr>
            <p:ph type="title"/>
          </p:nvPr>
        </p:nvSpPr>
        <p:spPr>
          <a:xfrm>
            <a:off x="457200" y="158150"/>
            <a:ext cx="8216900" cy="90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high-speed network gives you more efficient data transmission</a:t>
            </a:r>
            <a:endParaRPr 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78" name="Google Shape;278;p24"/>
          <p:cNvSpPr txBox="1">
            <a:spLocks noGrp="1"/>
          </p:cNvSpPr>
          <p:nvPr>
            <p:ph type="body" idx="4294967295"/>
          </p:nvPr>
        </p:nvSpPr>
        <p:spPr>
          <a:xfrm>
            <a:off x="4711699" y="1291379"/>
            <a:ext cx="4109695" cy="121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800"/>
            </a:pP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NAS high-speed </a:t>
            </a:r>
          </a:p>
          <a:p>
            <a:pPr lvl="0">
              <a:buSzPts val="1800"/>
            </a:pPr>
            <a:r>
              <a:rPr lang="en-US" altLang="zh-TW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network backup</a:t>
            </a:r>
          </a:p>
          <a:p>
            <a:pPr lvl="0">
              <a:lnSpc>
                <a:spcPct val="130000"/>
              </a:lnSpc>
              <a:buSzPts val="1800"/>
            </a:pPr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There are a variety of high-speed network cards, including 40Gbps, 25Gbps, 10Gbps, 5Gbps, 2.5Gbps, etc.</a:t>
            </a:r>
            <a:endParaRPr lang="zh-TW" altLang="en-US" sz="9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F299C97-4236-44D2-9B45-34AC18BE7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902" y="2958422"/>
            <a:ext cx="1047750" cy="104811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47000" decel="5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accel="46000" decel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 txBox="1">
            <a:spLocks noGrp="1"/>
          </p:cNvSpPr>
          <p:nvPr>
            <p:ph type="title"/>
          </p:nvPr>
        </p:nvSpPr>
        <p:spPr>
          <a:xfrm>
            <a:off x="558800" y="148763"/>
            <a:ext cx="8013700" cy="9414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3-step wizard quickly guides you through </a:t>
            </a:r>
            <a:br>
              <a:rPr lang="en-US" altLang="zh-TW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2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initial environment setup</a:t>
            </a:r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0" name="Google Shape;310;p26"/>
          <p:cNvSpPr txBox="1">
            <a:spLocks noGrp="1"/>
          </p:cNvSpPr>
          <p:nvPr>
            <p:ph type="body" idx="4294967295"/>
          </p:nvPr>
        </p:nvSpPr>
        <p:spPr>
          <a:xfrm>
            <a:off x="1148282" y="1223079"/>
            <a:ext cx="6847436" cy="3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 environment setup wizard on quick start page when you first log in to HDP.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11" name="Google Shape;311;p2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25" y="2355825"/>
            <a:ext cx="3146463" cy="2209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6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137" y="2725469"/>
            <a:ext cx="3146463" cy="2210296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13" name="Google Shape;313;p26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0614" y="2470125"/>
            <a:ext cx="3146462" cy="220236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14" name="Google Shape;314;p26"/>
          <p:cNvSpPr txBox="1"/>
          <p:nvPr/>
        </p:nvSpPr>
        <p:spPr>
          <a:xfrm>
            <a:off x="229675" y="1968414"/>
            <a:ext cx="2499749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Configure repository space</a:t>
            </a:r>
            <a:endParaRPr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3407584" y="2299506"/>
            <a:ext cx="24850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Add New Inventory</a:t>
            </a:r>
            <a:endParaRPr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6353337" y="2035937"/>
            <a:ext cx="2560988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Complete the initial setup of the backup environment</a:t>
            </a:r>
            <a:endParaRPr sz="1200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C146EFE6-CC52-4158-A734-DF414A5046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48282" y="1586675"/>
            <a:ext cx="987132" cy="492837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2FD68F8-868B-473B-8759-83C99D8412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38401" y="1893000"/>
            <a:ext cx="987132" cy="492837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E0764B2B-45C8-4BF0-8E0F-2C9BE4D275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58183" y="1615769"/>
            <a:ext cx="987133" cy="492837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5"/>
          <p:cNvSpPr txBox="1">
            <a:spLocks noGrp="1"/>
          </p:cNvSpPr>
          <p:nvPr>
            <p:ph type="title"/>
          </p:nvPr>
        </p:nvSpPr>
        <p:spPr>
          <a:xfrm>
            <a:off x="457199" y="141808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4-step restore wizard guides you through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 machine recovery</a:t>
            </a:r>
          </a:p>
        </p:txBody>
      </p:sp>
      <p:sp>
        <p:nvSpPr>
          <p:cNvPr id="284" name="Google Shape;284;p25" hidden="1"/>
          <p:cNvSpPr/>
          <p:nvPr/>
        </p:nvSpPr>
        <p:spPr>
          <a:xfrm>
            <a:off x="4350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7" name="Google Shape;287;p25"/>
          <p:cNvSpPr/>
          <p:nvPr/>
        </p:nvSpPr>
        <p:spPr>
          <a:xfrm>
            <a:off x="926067" y="1557849"/>
            <a:ext cx="196953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Select Source</a:t>
            </a:r>
            <a:endParaRPr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8" name="Google Shape;288;p25"/>
          <p:cNvSpPr/>
          <p:nvPr/>
        </p:nvSpPr>
        <p:spPr>
          <a:xfrm>
            <a:off x="1030766" y="1930186"/>
            <a:ext cx="176013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Form Backup job </a:t>
            </a:r>
          </a:p>
          <a:p>
            <a:pPr marL="179705" lvl="0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From Repository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9" name="Google Shape;289;p25" hidden="1"/>
          <p:cNvSpPr/>
          <p:nvPr/>
        </p:nvSpPr>
        <p:spPr>
          <a:xfrm>
            <a:off x="1155409" y="1160062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0" name="Google Shape;290;p25" hidden="1"/>
          <p:cNvSpPr/>
          <p:nvPr/>
        </p:nvSpPr>
        <p:spPr>
          <a:xfrm>
            <a:off x="30064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1" name="Google Shape;291;p25"/>
          <p:cNvSpPr/>
          <p:nvPr/>
        </p:nvSpPr>
        <p:spPr>
          <a:xfrm>
            <a:off x="3418139" y="1557849"/>
            <a:ext cx="23819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Select Destination</a:t>
            </a:r>
            <a:endParaRPr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2" name="Google Shape;292;p25"/>
          <p:cNvSpPr/>
          <p:nvPr/>
        </p:nvSpPr>
        <p:spPr>
          <a:xfrm>
            <a:off x="3418138" y="1908026"/>
            <a:ext cx="2381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1" indent="-180000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Restore to original location </a:t>
            </a:r>
          </a:p>
          <a:p>
            <a:pPr marL="180000" lvl="1" indent="-180000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Restore to new location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93" name="Google Shape;293;p25" hidden="1"/>
          <p:cNvSpPr/>
          <p:nvPr/>
        </p:nvSpPr>
        <p:spPr>
          <a:xfrm>
            <a:off x="3726809" y="1160062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4" name="Google Shape;294;p25" hidden="1"/>
          <p:cNvSpPr/>
          <p:nvPr/>
        </p:nvSpPr>
        <p:spPr>
          <a:xfrm>
            <a:off x="5577893" y="1618376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5" name="Google Shape;295;p25"/>
          <p:cNvSpPr/>
          <p:nvPr/>
        </p:nvSpPr>
        <p:spPr>
          <a:xfrm>
            <a:off x="6073747" y="1557849"/>
            <a:ext cx="201880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2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Restore Option</a:t>
            </a:r>
            <a:endParaRPr sz="16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6113581" y="1930187"/>
            <a:ext cx="2713343" cy="68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Overwrite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(Overwrites the source VM</a:t>
            </a:r>
            <a:r>
              <a:rPr 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)</a:t>
            </a:r>
            <a:endParaRPr lang="zh-TW" altLang="en-US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9705" lvl="1" indent="-179705">
              <a:lnSpc>
                <a:spcPct val="130000"/>
              </a:lnSpc>
              <a:buClr>
                <a:schemeClr val="lt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Rename</a:t>
            </a:r>
            <a:r>
              <a:rPr lang="zh-TW" altLang="en-US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(Modify VM name after restore)</a:t>
            </a:r>
            <a:endParaRPr lang="en-US" altLang="zh-TW" sz="12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7" name="Google Shape;297;p25" hidden="1"/>
          <p:cNvSpPr/>
          <p:nvPr/>
        </p:nvSpPr>
        <p:spPr>
          <a:xfrm>
            <a:off x="6298209" y="1160062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1" name="Google Shape;301;p25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770" y="2567895"/>
            <a:ext cx="3234128" cy="1576821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2" name="Google Shape;302;p25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" b="17077"/>
          <a:stretch/>
        </p:blipFill>
        <p:spPr>
          <a:xfrm>
            <a:off x="2839620" y="2787650"/>
            <a:ext cx="3234127" cy="1559538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03" name="Google Shape;303;p25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4526" y="3022009"/>
            <a:ext cx="3234128" cy="152855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19" name="Google Shape;159;p17">
            <a:extLst>
              <a:ext uri="{FF2B5EF4-FFF2-40B4-BE49-F238E27FC236}">
                <a16:creationId xmlns:a16="http://schemas.microsoft.com/office/drawing/2014/main" id="{7634FAFA-AB6F-2746-8416-509A667A50A7}"/>
              </a:ext>
            </a:extLst>
          </p:cNvPr>
          <p:cNvSpPr txBox="1"/>
          <p:nvPr/>
        </p:nvSpPr>
        <p:spPr>
          <a:xfrm>
            <a:off x="3236683" y="4412419"/>
            <a:ext cx="230208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1000" b="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Windows 10 Hyper-V </a:t>
            </a:r>
            <a:r>
              <a:rPr lang="en-US" altLang="zh-TW" sz="1000" b="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does </a:t>
            </a:r>
            <a:r>
              <a:rPr lang="zh-TW" sz="1000" b="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not support</a:t>
            </a:r>
            <a:r>
              <a:rPr lang="zh-TW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 </a:t>
            </a:r>
            <a:r>
              <a:rPr lang="en-US" altLang="zh-TW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restoring</a:t>
            </a:r>
            <a:r>
              <a:rPr lang="zh-TW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 t</a:t>
            </a:r>
            <a:r>
              <a:rPr lang="en-US" altLang="zh-TW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o</a:t>
            </a:r>
            <a:r>
              <a:rPr lang="zh-TW" altLang="en-US" sz="10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 new location</a:t>
            </a:r>
            <a:endParaRPr lang="zh-TW" altLang="en-US" sz="1000" b="0" i="0" u="none" strike="noStrike" cap="none">
              <a:solidFill>
                <a:schemeClr val="lt1"/>
              </a:solidFill>
              <a:ea typeface="微軟正黑體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7"/>
          <p:cNvSpPr txBox="1">
            <a:spLocks noGrp="1"/>
          </p:cNvSpPr>
          <p:nvPr>
            <p:ph type="title"/>
          </p:nvPr>
        </p:nvSpPr>
        <p:spPr>
          <a:xfrm>
            <a:off x="850900" y="46768"/>
            <a:ext cx="7442200" cy="10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Intuitive &amp; user-friendly interface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for getting started quickly</a:t>
            </a:r>
          </a:p>
        </p:txBody>
      </p:sp>
      <p:sp>
        <p:nvSpPr>
          <p:cNvPr id="322" name="Google Shape;322;p27"/>
          <p:cNvSpPr txBox="1">
            <a:spLocks noGrp="1"/>
          </p:cNvSpPr>
          <p:nvPr>
            <p:ph type="body" idx="4294967295"/>
          </p:nvPr>
        </p:nvSpPr>
        <p:spPr>
          <a:xfrm>
            <a:off x="223063" y="1483569"/>
            <a:ext cx="4401842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Get job status in overview page</a:t>
            </a:r>
            <a:endParaRPr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23" name="Google Shape;323;p2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420" y="2114000"/>
            <a:ext cx="4546093" cy="2725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2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7084" y="2458081"/>
            <a:ext cx="4533055" cy="2725037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sp>
        <p:nvSpPr>
          <p:cNvPr id="325" name="Google Shape;325;p27"/>
          <p:cNvSpPr txBox="1"/>
          <p:nvPr/>
        </p:nvSpPr>
        <p:spPr>
          <a:xfrm>
            <a:off x="4769156" y="1483569"/>
            <a:ext cx="3667931" cy="572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ctr">
              <a:lnSpc>
                <a:spcPct val="115000"/>
              </a:lnSpc>
              <a:buClr>
                <a:schemeClr val="lt1"/>
              </a:buClr>
              <a:buSzPts val="1800"/>
            </a:pPr>
            <a:r>
              <a:rPr lang="en-US" altLang="zh-TW" sz="16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Quick and intuitive operation</a:t>
            </a:r>
            <a:r>
              <a:rPr lang="zh-TW" altLang="en-US" sz="16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6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 job status page</a:t>
            </a:r>
            <a:endParaRPr sz="16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8"/>
          <p:cNvSpPr txBox="1">
            <a:spLocks noGrp="1"/>
          </p:cNvSpPr>
          <p:nvPr>
            <p:ph type="title"/>
          </p:nvPr>
        </p:nvSpPr>
        <p:spPr>
          <a:xfrm>
            <a:off x="559306" y="187668"/>
            <a:ext cx="8006844" cy="850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Integrated with Notification Center: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stay updated about HDP status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1" name="Google Shape;331;p28"/>
          <p:cNvSpPr txBox="1">
            <a:spLocks noGrp="1"/>
          </p:cNvSpPr>
          <p:nvPr>
            <p:ph type="body" idx="4294967295"/>
          </p:nvPr>
        </p:nvSpPr>
        <p:spPr>
          <a:xfrm>
            <a:off x="2857533" y="1779472"/>
            <a:ext cx="356712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Email</a:t>
            </a:r>
          </a:p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SMS</a:t>
            </a:r>
          </a:p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Instant Messaging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80000" lvl="1" indent="-180000">
              <a:lnSpc>
                <a:spcPct val="130000"/>
              </a:lnSpc>
              <a:buClr>
                <a:schemeClr val="bg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Push Service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" name="圖片 2" descr="一張含有 螢幕擷取畫面 的圖片&#10;&#10;自動產生的描述">
            <a:extLst>
              <a:ext uri="{FF2B5EF4-FFF2-40B4-BE49-F238E27FC236}">
                <a16:creationId xmlns:a16="http://schemas.microsoft.com/office/drawing/2014/main" id="{8EEF0C22-171F-4F43-9AF1-6E714A4D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607" y="2558172"/>
            <a:ext cx="6820786" cy="258532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63B78DF4-783A-4FBE-AF11-0A3C7664AB2D}"/>
              </a:ext>
            </a:extLst>
          </p:cNvPr>
          <p:cNvSpPr txBox="1"/>
          <p:nvPr/>
        </p:nvSpPr>
        <p:spPr>
          <a:xfrm>
            <a:off x="2857532" y="1326756"/>
            <a:ext cx="3410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Notification Center</a:t>
            </a:r>
            <a:endParaRPr lang="zh-TW" altLang="en-US" sz="2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33" name="Google Shape;333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55274">
            <a:off x="6740399" y="1517785"/>
            <a:ext cx="1161329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4" name="Google Shape;334;p28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53499" flipH="1">
            <a:off x="736415" y="134344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5" name="Google Shape;335;p28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99958">
            <a:off x="7793536" y="2498169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336" name="Google Shape;336;p2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95488" flipH="1">
            <a:off x="97129" y="2131008"/>
            <a:ext cx="1161328" cy="1114642"/>
          </a:xfrm>
          <a:prstGeom prst="rect">
            <a:avLst/>
          </a:prstGeom>
          <a:noFill/>
          <a:ln>
            <a:noFill/>
          </a:ln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9" hidden="1"/>
          <p:cNvGrpSpPr/>
          <p:nvPr/>
        </p:nvGrpSpPr>
        <p:grpSpPr>
          <a:xfrm>
            <a:off x="621388" y="2074810"/>
            <a:ext cx="4622520" cy="2936707"/>
            <a:chOff x="207129" y="1409490"/>
            <a:chExt cx="5637958" cy="3581820"/>
          </a:xfrm>
        </p:grpSpPr>
        <p:pic>
          <p:nvPicPr>
            <p:cNvPr id="342" name="Google Shape;342;p29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129" y="1409490"/>
              <a:ext cx="5637958" cy="35818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9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5956" y="1854578"/>
              <a:ext cx="3920303" cy="22907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2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396" y="825625"/>
            <a:ext cx="3455817" cy="19989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430ADD42-BBDF-4946-869F-A3306F5A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 txBox="1"/>
          <p:nvPr/>
        </p:nvSpPr>
        <p:spPr>
          <a:xfrm>
            <a:off x="716283" y="1358900"/>
            <a:ext cx="3586899" cy="31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6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High-speed backup :   </a:t>
            </a: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90% of Beta feedback users are satisfied with the HDP backup speed and complete the VM backup in expected time.</a:t>
            </a: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6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Reduce storage space : </a:t>
            </a: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80% of Beta feedback users are satisfied with deduplication and compression that can successfully reduce their storage space.</a:t>
            </a: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6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Easy-to-use interface : </a:t>
            </a:r>
          </a:p>
          <a:p>
            <a:pPr marL="72390" lvl="0">
              <a:lnSpc>
                <a:spcPct val="130000"/>
              </a:lnSpc>
              <a:buClr>
                <a:srgbClr val="FFFFFF"/>
              </a:buClr>
              <a:buSzPts val="1400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More than 90% of Beta feedback users feel that our well-designed operation interface is easy to understand and easy to use.</a:t>
            </a:r>
            <a:endParaRPr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9F434E1-BCF3-4752-AD31-E3C8C02011D4}"/>
              </a:ext>
            </a:extLst>
          </p:cNvPr>
          <p:cNvSpPr txBox="1"/>
          <p:nvPr/>
        </p:nvSpPr>
        <p:spPr>
          <a:xfrm>
            <a:off x="4461932" y="1358900"/>
            <a:ext cx="4161367" cy="29623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altLang="zh-TW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Comments from Beta users </a:t>
            </a:r>
            <a:r>
              <a:rPr lang="zh-TW" altLang="en-US" sz="1800" b="1">
                <a:solidFill>
                  <a:srgbClr val="00FFCC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：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Very nice in a small company to have a backup recovery solution if the Master server fails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It's an excellent tool.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product is very easy to use and a great solution for small businesses. I did notice it pushes older hard drives hard during a backup window but then again I am running an older NAS and drives. Product runs great even on a 4 year old NAS unit! Very happy overall and hoping that this can replace my Veeam server in my small business environment.</a:t>
            </a:r>
          </a:p>
          <a:p>
            <a:pPr marL="457200" lvl="0" indent="-317500">
              <a:lnSpc>
                <a:spcPct val="115000"/>
              </a:lnSpc>
              <a:buClr>
                <a:srgbClr val="FFFFFF"/>
              </a:buClr>
              <a:buSzPts val="1400"/>
              <a:buChar char="●"/>
            </a:pPr>
            <a:r>
              <a: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thanks for developing new technologies for QNAP</a:t>
            </a:r>
          </a:p>
          <a:p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96AA0773-6AFF-462C-8A3B-E78675A94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0" y="93100"/>
            <a:ext cx="5956300" cy="572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Voice of the customers we received from beta users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化同側角落 5">
            <a:extLst>
              <a:ext uri="{FF2B5EF4-FFF2-40B4-BE49-F238E27FC236}">
                <a16:creationId xmlns:a16="http://schemas.microsoft.com/office/drawing/2014/main" id="{D1DD0178-9030-404A-A540-8C6B15DE51BE}"/>
              </a:ext>
            </a:extLst>
          </p:cNvPr>
          <p:cNvSpPr/>
          <p:nvPr/>
        </p:nvSpPr>
        <p:spPr>
          <a:xfrm rot="10800000">
            <a:off x="2483480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矩形: 圓角化同側角落 69">
            <a:extLst>
              <a:ext uri="{FF2B5EF4-FFF2-40B4-BE49-F238E27FC236}">
                <a16:creationId xmlns:a16="http://schemas.microsoft.com/office/drawing/2014/main" id="{2938D99F-5767-4086-9E2E-546F3E7C1E6F}"/>
              </a:ext>
            </a:extLst>
          </p:cNvPr>
          <p:cNvSpPr/>
          <p:nvPr/>
        </p:nvSpPr>
        <p:spPr>
          <a:xfrm rot="10800000">
            <a:off x="4622259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1" name="矩形: 圓角化同側角落 70">
            <a:extLst>
              <a:ext uri="{FF2B5EF4-FFF2-40B4-BE49-F238E27FC236}">
                <a16:creationId xmlns:a16="http://schemas.microsoft.com/office/drawing/2014/main" id="{89E12493-4939-4390-933B-B6189EA91BD0}"/>
              </a:ext>
            </a:extLst>
          </p:cNvPr>
          <p:cNvSpPr/>
          <p:nvPr/>
        </p:nvSpPr>
        <p:spPr>
          <a:xfrm rot="10800000">
            <a:off x="6764476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6B27F887-D4AA-4609-8B02-66D5D53A574B}"/>
              </a:ext>
            </a:extLst>
          </p:cNvPr>
          <p:cNvSpPr/>
          <p:nvPr/>
        </p:nvSpPr>
        <p:spPr>
          <a:xfrm rot="10800000">
            <a:off x="342982" y="3511770"/>
            <a:ext cx="2059228" cy="1218302"/>
          </a:xfrm>
          <a:prstGeom prst="round2SameRect">
            <a:avLst>
              <a:gd name="adj1" fmla="val 6194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79E84BFE-A42D-43D6-BA76-C406EB826275}"/>
              </a:ext>
            </a:extLst>
          </p:cNvPr>
          <p:cNvGrpSpPr/>
          <p:nvPr/>
        </p:nvGrpSpPr>
        <p:grpSpPr>
          <a:xfrm>
            <a:off x="1834094" y="718825"/>
            <a:ext cx="2796884" cy="4093877"/>
            <a:chOff x="457200" y="879949"/>
            <a:chExt cx="2796884" cy="4093877"/>
          </a:xfrm>
        </p:grpSpPr>
        <p:pic>
          <p:nvPicPr>
            <p:cNvPr id="48" name="圖片 4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76F6705-3140-42DA-90C1-A76AA27F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9" name="矩形: 圓角化同側角落 48">
              <a:extLst>
                <a:ext uri="{FF2B5EF4-FFF2-40B4-BE49-F238E27FC236}">
                  <a16:creationId xmlns:a16="http://schemas.microsoft.com/office/drawing/2014/main" id="{006C04F9-EB07-44A2-83E1-21A800BE4950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3167EF14-1952-46C0-AAE4-B2CE78D4C988}"/>
              </a:ext>
            </a:extLst>
          </p:cNvPr>
          <p:cNvGrpSpPr/>
          <p:nvPr/>
        </p:nvGrpSpPr>
        <p:grpSpPr>
          <a:xfrm>
            <a:off x="3974592" y="718825"/>
            <a:ext cx="2796884" cy="4093877"/>
            <a:chOff x="457200" y="879949"/>
            <a:chExt cx="2796884" cy="4093877"/>
          </a:xfrm>
        </p:grpSpPr>
        <p:pic>
          <p:nvPicPr>
            <p:cNvPr id="51" name="圖片 5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3DFB3741-0AD0-46EF-8AFD-B701876CA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2" name="矩形: 圓角化同側角落 51">
              <a:extLst>
                <a:ext uri="{FF2B5EF4-FFF2-40B4-BE49-F238E27FC236}">
                  <a16:creationId xmlns:a16="http://schemas.microsoft.com/office/drawing/2014/main" id="{FF348DF7-CC41-4D1A-8075-283D1424D52D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1960B7"/>
                </a:gs>
                <a:gs pos="1653">
                  <a:srgbClr val="3399FF"/>
                </a:gs>
                <a:gs pos="19000">
                  <a:srgbClr val="0087E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595C56C4-4EC5-4AEB-B1E6-601238A7387F}"/>
              </a:ext>
            </a:extLst>
          </p:cNvPr>
          <p:cNvGrpSpPr/>
          <p:nvPr/>
        </p:nvGrpSpPr>
        <p:grpSpPr>
          <a:xfrm>
            <a:off x="6115090" y="718825"/>
            <a:ext cx="2796884" cy="4093877"/>
            <a:chOff x="457200" y="879949"/>
            <a:chExt cx="2796884" cy="4093877"/>
          </a:xfrm>
        </p:grpSpPr>
        <p:pic>
          <p:nvPicPr>
            <p:cNvPr id="54" name="圖片 53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F26CA66C-1E7A-4069-9290-3B3570FD0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5" name="矩形: 圓角化同側角落 54">
              <a:extLst>
                <a:ext uri="{FF2B5EF4-FFF2-40B4-BE49-F238E27FC236}">
                  <a16:creationId xmlns:a16="http://schemas.microsoft.com/office/drawing/2014/main" id="{C7B8BF14-7609-4831-92E4-F6FC432C1774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6600FF"/>
                </a:gs>
                <a:gs pos="1653">
                  <a:srgbClr val="98A8F1"/>
                </a:gs>
                <a:gs pos="24000">
                  <a:srgbClr val="7668EF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9A671CAB-1A96-426E-A35E-787546290E29}"/>
              </a:ext>
            </a:extLst>
          </p:cNvPr>
          <p:cNvGrpSpPr/>
          <p:nvPr/>
        </p:nvGrpSpPr>
        <p:grpSpPr>
          <a:xfrm>
            <a:off x="-306404" y="718825"/>
            <a:ext cx="2796884" cy="4093877"/>
            <a:chOff x="457200" y="879949"/>
            <a:chExt cx="2796884" cy="4093877"/>
          </a:xfrm>
        </p:grpSpPr>
        <p:pic>
          <p:nvPicPr>
            <p:cNvPr id="45" name="圖片 4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E785E882-1958-4F2F-9801-71DA1EC05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46" name="矩形: 圓角化同側角落 45">
              <a:extLst>
                <a:ext uri="{FF2B5EF4-FFF2-40B4-BE49-F238E27FC236}">
                  <a16:creationId xmlns:a16="http://schemas.microsoft.com/office/drawing/2014/main" id="{89E1FB24-37E5-475F-AEC4-8EE909DF109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00C8A2"/>
                </a:gs>
                <a:gs pos="1653">
                  <a:srgbClr val="00FFCC"/>
                </a:gs>
                <a:gs pos="19000">
                  <a:srgbClr val="00DAB0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64" name="Google Shape;364;p31"/>
          <p:cNvSpPr/>
          <p:nvPr/>
        </p:nvSpPr>
        <p:spPr>
          <a:xfrm>
            <a:off x="2803874" y="1497859"/>
            <a:ext cx="13901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TVS-872XT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2554239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Core™ i5-8400T 6-core 1.7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GB SODIMM DDR4 (2 x 8 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047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None/>
            </a:pPr>
            <a:endParaRPr sz="10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7" name="Google Shape;367;p31"/>
          <p:cNvSpPr/>
          <p:nvPr/>
        </p:nvSpPr>
        <p:spPr>
          <a:xfrm>
            <a:off x="2887230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Mid-end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68" name="Google Shape;368;p31"/>
          <p:cNvSpPr txBox="1">
            <a:spLocks noGrp="1"/>
          </p:cNvSpPr>
          <p:nvPr>
            <p:ph type="title"/>
          </p:nvPr>
        </p:nvSpPr>
        <p:spPr>
          <a:xfrm>
            <a:off x="457200" y="171002"/>
            <a:ext cx="8216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Recommended Model</a:t>
            </a:r>
            <a:br>
              <a:rPr lang="en-US" altLang="zh-TW" sz="18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 sz="16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HDP only supports QNAP NAS models with x86-based Intel or AMD processors</a:t>
            </a:r>
            <a:endParaRPr lang="zh-TW" altLang="en-US"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69" name="Google Shape;369;p31"/>
          <p:cNvGrpSpPr/>
          <p:nvPr/>
        </p:nvGrpSpPr>
        <p:grpSpPr>
          <a:xfrm>
            <a:off x="4665256" y="3605565"/>
            <a:ext cx="2017525" cy="842548"/>
            <a:chOff x="6256058" y="4681507"/>
            <a:chExt cx="2742694" cy="1024627"/>
          </a:xfrm>
        </p:grpSpPr>
        <p:pic>
          <p:nvPicPr>
            <p:cNvPr id="370" name="Google Shape;370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7530713" y="4275943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1" name="Google Shape;371;p31"/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56058" y="4681507"/>
              <a:ext cx="2742694" cy="10134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2" name="Google Shape;372;p31"/>
          <p:cNvGrpSpPr/>
          <p:nvPr/>
        </p:nvGrpSpPr>
        <p:grpSpPr bwMode="invGray">
          <a:xfrm>
            <a:off x="6799366" y="3612352"/>
            <a:ext cx="2036138" cy="819842"/>
            <a:chOff x="9271605" y="4630995"/>
            <a:chExt cx="2767996" cy="997013"/>
          </a:xfrm>
        </p:grpSpPr>
        <p:pic>
          <p:nvPicPr>
            <p:cNvPr id="373" name="Google Shape;37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 bwMode="invGray">
            <a:xfrm rot="5400000">
              <a:off x="10558912" y="4147320"/>
              <a:ext cx="193381" cy="27679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4" name="Google Shape;374;p31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invGray"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5" name="Google Shape;375;p31"/>
          <p:cNvSpPr/>
          <p:nvPr/>
        </p:nvSpPr>
        <p:spPr>
          <a:xfrm>
            <a:off x="812015" y="1497859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53D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6" name="Google Shape;376;p31"/>
          <p:cNvSpPr/>
          <p:nvPr/>
        </p:nvSpPr>
        <p:spPr>
          <a:xfrm>
            <a:off x="394668" y="2449941"/>
            <a:ext cx="2017187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Celeron® J4125 quad-core 2.0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8 GB SO-DIMM DDR4 (2 x 4 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en-US" altLang="zh-TW" sz="10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</a:t>
            </a: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Drive Bays</a:t>
            </a:r>
            <a:endParaRPr sz="10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8" name="Google Shape;378;p31"/>
          <p:cNvSpPr/>
          <p:nvPr/>
        </p:nvSpPr>
        <p:spPr>
          <a:xfrm>
            <a:off x="754307" y="1248541"/>
            <a:ext cx="1223412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Entry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9" name="Google Shape;379;p31"/>
          <p:cNvSpPr/>
          <p:nvPr/>
        </p:nvSpPr>
        <p:spPr>
          <a:xfrm>
            <a:off x="4773078" y="1497859"/>
            <a:ext cx="178766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TS-1683XU-RP</a:t>
            </a:r>
            <a:endParaRPr sz="16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0" name="Google Shape;380;p31"/>
          <p:cNvSpPr/>
          <p:nvPr/>
        </p:nvSpPr>
        <p:spPr>
          <a:xfrm>
            <a:off x="5065765" y="1248541"/>
            <a:ext cx="1223412" cy="33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SMB </a:t>
            </a: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High-end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1" name="Google Shape;381;p31"/>
          <p:cNvSpPr/>
          <p:nvPr/>
        </p:nvSpPr>
        <p:spPr>
          <a:xfrm>
            <a:off x="4708118" y="2449941"/>
            <a:ext cx="1931802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Intel® Xeon® E-2124 quad-core 3.3 GHz processor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 GB UDIMM DDR4 ECC (4 x 16GB)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3" name="Google Shape;383;p31"/>
          <p:cNvSpPr/>
          <p:nvPr/>
        </p:nvSpPr>
        <p:spPr>
          <a:xfrm>
            <a:off x="6873657" y="1497859"/>
            <a:ext cx="189026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TDS-16489U R2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4" name="Google Shape;384;p31"/>
          <p:cNvSpPr/>
          <p:nvPr/>
        </p:nvSpPr>
        <p:spPr>
          <a:xfrm>
            <a:off x="7380206" y="1248541"/>
            <a:ext cx="877163" cy="3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Enterprise</a:t>
            </a:r>
            <a:endParaRPr sz="12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5" name="Google Shape;385;p31"/>
          <p:cNvSpPr/>
          <p:nvPr/>
        </p:nvSpPr>
        <p:spPr>
          <a:xfrm>
            <a:off x="6873657" y="2449941"/>
            <a:ext cx="2054557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E5-2620 v4 8-core 2.1 GHz processor x2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64GB RDIMM DDR4 (8 x 8GB)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Arial"/>
              <a:buChar char="•"/>
            </a:pPr>
            <a:r>
              <a:rPr lang="zh-TW" sz="10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16 Drive Bays</a:t>
            </a:r>
            <a:endParaRPr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9" name="Google Shape;389;p31"/>
          <p:cNvSpPr txBox="1"/>
          <p:nvPr/>
        </p:nvSpPr>
        <p:spPr>
          <a:xfrm>
            <a:off x="555169" y="1973518"/>
            <a:ext cx="15520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30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3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F4D0D503-443A-4555-85BB-2EA2B6864D00}"/>
              </a:ext>
            </a:extLst>
          </p:cNvPr>
          <p:cNvGrpSpPr/>
          <p:nvPr/>
        </p:nvGrpSpPr>
        <p:grpSpPr>
          <a:xfrm>
            <a:off x="2580217" y="3427128"/>
            <a:ext cx="1790702" cy="1039992"/>
            <a:chOff x="2580217" y="3531087"/>
            <a:chExt cx="1790702" cy="1039992"/>
          </a:xfrm>
        </p:grpSpPr>
        <p:pic>
          <p:nvPicPr>
            <p:cNvPr id="363" name="Google Shape;363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3417270" y="3600495"/>
              <a:ext cx="116595" cy="17907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5874" y="3531087"/>
              <a:ext cx="1663987" cy="10399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1" name="Google Shape;391;p31"/>
          <p:cNvSpPr txBox="1"/>
          <p:nvPr/>
        </p:nvSpPr>
        <p:spPr>
          <a:xfrm>
            <a:off x="2710582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100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</a:t>
            </a:r>
            <a:r>
              <a:rPr lang="zh-TW" sz="12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0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2" name="Google Shape;392;p31"/>
          <p:cNvSpPr txBox="1"/>
          <p:nvPr/>
        </p:nvSpPr>
        <p:spPr>
          <a:xfrm>
            <a:off x="4848420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200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</a:t>
            </a:r>
            <a:r>
              <a:rPr lang="zh-TW" sz="1200" b="1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15</a:t>
            </a: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3" name="Google Shape;393;p31"/>
          <p:cNvSpPr txBox="1"/>
          <p:nvPr/>
        </p:nvSpPr>
        <p:spPr>
          <a:xfrm>
            <a:off x="6986221" y="1973518"/>
            <a:ext cx="163698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VMs: 500</a:t>
            </a:r>
            <a:endParaRPr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Concurrent: 20 VMs</a:t>
            </a:r>
            <a:endParaRPr sz="1200" b="1"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94" name="Google Shape;394;p31"/>
          <p:cNvSpPr txBox="1"/>
          <p:nvPr/>
        </p:nvSpPr>
        <p:spPr>
          <a:xfrm>
            <a:off x="0" y="4755560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1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Only </a:t>
            </a:r>
            <a:r>
              <a:rPr lang="zh-TW" sz="11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r>
              <a:rPr lang="en-US" altLang="zh-TW" sz="1100" b="0" i="0" u="none" strike="noStrike" cap="none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is installed after device initialization</a:t>
            </a:r>
            <a:endParaRPr sz="1100" b="0" i="0" u="none" strike="noStrike" cap="none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2721E0DE-83EF-4149-8BE3-E7CF3E33E4BF}"/>
              </a:ext>
            </a:extLst>
          </p:cNvPr>
          <p:cNvGrpSpPr/>
          <p:nvPr/>
        </p:nvGrpSpPr>
        <p:grpSpPr>
          <a:xfrm>
            <a:off x="555169" y="3427128"/>
            <a:ext cx="1624649" cy="1027293"/>
            <a:chOff x="555169" y="3531087"/>
            <a:chExt cx="1624649" cy="1027293"/>
          </a:xfrm>
        </p:grpSpPr>
        <p:pic>
          <p:nvPicPr>
            <p:cNvPr id="387" name="Google Shape;387;p3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5400000">
              <a:off x="1286888" y="3803889"/>
              <a:ext cx="116595" cy="13923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圖片 1" descr="一張含有 監視器, 電子用品, 坐, 桌 的圖片&#10;&#10;自動產生的描述">
              <a:extLst>
                <a:ext uri="{FF2B5EF4-FFF2-40B4-BE49-F238E27FC236}">
                  <a16:creationId xmlns:a16="http://schemas.microsoft.com/office/drawing/2014/main" id="{EE302D7E-D369-4DDD-8BA8-5B0A8F323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69" y="3531087"/>
              <a:ext cx="1624649" cy="1015586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群組 49">
            <a:extLst>
              <a:ext uri="{FF2B5EF4-FFF2-40B4-BE49-F238E27FC236}">
                <a16:creationId xmlns:a16="http://schemas.microsoft.com/office/drawing/2014/main" id="{CCD31B05-B9E5-46B3-BA8E-956EFDF574D1}"/>
              </a:ext>
            </a:extLst>
          </p:cNvPr>
          <p:cNvGrpSpPr/>
          <p:nvPr/>
        </p:nvGrpSpPr>
        <p:grpSpPr>
          <a:xfrm>
            <a:off x="2848869" y="879949"/>
            <a:ext cx="2796884" cy="4093877"/>
            <a:chOff x="457200" y="879949"/>
            <a:chExt cx="2796884" cy="4093877"/>
          </a:xfrm>
        </p:grpSpPr>
        <p:pic>
          <p:nvPicPr>
            <p:cNvPr id="52" name="圖片 51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A942CFDE-86C2-4703-BB9D-01E9C67D9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1" name="矩形: 圓角化同側角落 50">
              <a:extLst>
                <a:ext uri="{FF2B5EF4-FFF2-40B4-BE49-F238E27FC236}">
                  <a16:creationId xmlns:a16="http://schemas.microsoft.com/office/drawing/2014/main" id="{E4827F2E-F19B-4F75-9C79-9198608FA6D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32B46B7A-72B2-4655-8E6F-95639AAF53C5}"/>
              </a:ext>
            </a:extLst>
          </p:cNvPr>
          <p:cNvGrpSpPr/>
          <p:nvPr/>
        </p:nvGrpSpPr>
        <p:grpSpPr>
          <a:xfrm>
            <a:off x="5260230" y="879949"/>
            <a:ext cx="2796884" cy="4093877"/>
            <a:chOff x="457200" y="879949"/>
            <a:chExt cx="2796884" cy="4093877"/>
          </a:xfrm>
        </p:grpSpPr>
        <p:pic>
          <p:nvPicPr>
            <p:cNvPr id="55" name="圖片 54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C8A052EE-9D93-4CF7-A65B-B5EFED718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54" name="矩形: 圓角化同側角落 53">
              <a:extLst>
                <a:ext uri="{FF2B5EF4-FFF2-40B4-BE49-F238E27FC236}">
                  <a16:creationId xmlns:a16="http://schemas.microsoft.com/office/drawing/2014/main" id="{BA87A276-0E74-4504-B281-A4F377F21FF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6" name="圖片 5" descr="一張含有 桌, 電腦, 馬克杯, 鍵盤 的圖片&#10;&#10;自動產生的描述" hidden="1">
            <a:extLst>
              <a:ext uri="{FF2B5EF4-FFF2-40B4-BE49-F238E27FC236}">
                <a16:creationId xmlns:a16="http://schemas.microsoft.com/office/drawing/2014/main" id="{18FD8CA7-D414-4387-B3D8-55ACFE3C2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3" y="879949"/>
            <a:ext cx="2810201" cy="410577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26BDFC91-9751-4C2D-8162-EAF2C5805283}"/>
              </a:ext>
            </a:extLst>
          </p:cNvPr>
          <p:cNvGrpSpPr/>
          <p:nvPr/>
        </p:nvGrpSpPr>
        <p:grpSpPr>
          <a:xfrm>
            <a:off x="457200" y="879949"/>
            <a:ext cx="2796884" cy="4093877"/>
            <a:chOff x="457200" y="879949"/>
            <a:chExt cx="2796884" cy="4093877"/>
          </a:xfrm>
        </p:grpSpPr>
        <p:pic>
          <p:nvPicPr>
            <p:cNvPr id="10" name="圖片 9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21F4FEC3-DE87-4BFA-A16F-2B3F74F4C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7" name="矩形: 圓角化同側角落 6">
              <a:extLst>
                <a:ext uri="{FF2B5EF4-FFF2-40B4-BE49-F238E27FC236}">
                  <a16:creationId xmlns:a16="http://schemas.microsoft.com/office/drawing/2014/main" id="{B3E72FE1-914F-42E8-9072-916B4A76CEBE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59" name="Google Shape;59;p14" hidden="1"/>
          <p:cNvSpPr/>
          <p:nvPr/>
        </p:nvSpPr>
        <p:spPr>
          <a:xfrm>
            <a:off x="4350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0" name="Google Shape;60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3508568" y="2358306"/>
            <a:ext cx="27432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1151118" y="1590297"/>
            <a:ext cx="18004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Complex pricing</a:t>
            </a:r>
            <a:endParaRPr sz="105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1192940" y="2104167"/>
            <a:ext cx="19459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Variety of products on the market and their charging are different between vendors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4" name="Google Shape;64;p14" hidden="1"/>
          <p:cNvSpPr/>
          <p:nvPr/>
        </p:nvSpPr>
        <p:spPr>
          <a:xfrm>
            <a:off x="1155409" y="1383219"/>
            <a:ext cx="2227419" cy="11118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5" name="Google Shape;65;p14" hidden="1"/>
          <p:cNvSpPr/>
          <p:nvPr/>
        </p:nvSpPr>
        <p:spPr>
          <a:xfrm>
            <a:off x="30064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3611976" y="1590297"/>
            <a:ext cx="18234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Expensive license fee</a:t>
            </a:r>
            <a:endParaRPr sz="105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3639638" y="2077705"/>
            <a:ext cx="19168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Corporations need to pay for the license fee every year.  The management may not like the idea.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Google Shape;68;p14" hidden="1"/>
          <p:cNvSpPr/>
          <p:nvPr/>
        </p:nvSpPr>
        <p:spPr>
          <a:xfrm>
            <a:off x="3726809" y="1383219"/>
            <a:ext cx="2227419" cy="111186"/>
          </a:xfrm>
          <a:prstGeom prst="rect">
            <a:avLst/>
          </a:prstGeom>
          <a:solidFill>
            <a:srgbClr val="4A4F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9" name="Google Shape;69;p14" hidden="1"/>
          <p:cNvSpPr/>
          <p:nvPr/>
        </p:nvSpPr>
        <p:spPr>
          <a:xfrm>
            <a:off x="5577893" y="1841533"/>
            <a:ext cx="2947735" cy="2849878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5818495" y="1500682"/>
            <a:ext cx="22621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Taking too much </a:t>
            </a:r>
            <a:br>
              <a:rPr lang="en-US" altLang="zh-TW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</a:br>
            <a:r>
              <a:rPr lang="en-US" altLang="zh-TW" sz="1200" b="1" dirty="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time and efforts</a:t>
            </a:r>
            <a:endParaRPr sz="1050" b="1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5991823" y="1980565"/>
            <a:ext cx="194358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Because of the difference between hardware and software, it may cost a lot of time and efforts to troubleshoot the issue.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2" name="Google Shape;72;p14" hidden="1"/>
          <p:cNvSpPr/>
          <p:nvPr/>
        </p:nvSpPr>
        <p:spPr>
          <a:xfrm>
            <a:off x="6298209" y="1383219"/>
            <a:ext cx="2227419" cy="11118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73" name="Google Shape;73;p14"/>
          <p:cNvCxnSpPr/>
          <p:nvPr/>
        </p:nvCxnSpPr>
        <p:spPr>
          <a:xfrm>
            <a:off x="1247628" y="3137541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4" name="Google Shape;74;p14"/>
          <p:cNvCxnSpPr/>
          <p:nvPr/>
        </p:nvCxnSpPr>
        <p:spPr>
          <a:xfrm>
            <a:off x="3695338" y="3170792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4"/>
          <p:cNvCxnSpPr/>
          <p:nvPr/>
        </p:nvCxnSpPr>
        <p:spPr>
          <a:xfrm>
            <a:off x="6096941" y="3156502"/>
            <a:ext cx="1684578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" name="標題 2">
            <a:extLst>
              <a:ext uri="{FF2B5EF4-FFF2-40B4-BE49-F238E27FC236}">
                <a16:creationId xmlns:a16="http://schemas.microsoft.com/office/drawing/2014/main" id="{6D7F52EA-BB53-4E0E-BDD0-F0509B96F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The IT pain points of product selection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5" name="圖片 4" descr="一張含有 光 的圖片&#10;&#10;自動產生的描述">
            <a:extLst>
              <a:ext uri="{FF2B5EF4-FFF2-40B4-BE49-F238E27FC236}">
                <a16:creationId xmlns:a16="http://schemas.microsoft.com/office/drawing/2014/main" id="{36DA5AC6-20E6-406D-B863-E6547B1FA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415" y="2539370"/>
            <a:ext cx="1616898" cy="1616898"/>
          </a:xfrm>
          <a:prstGeom prst="rect">
            <a:avLst/>
          </a:prstGeom>
        </p:spPr>
      </p:pic>
      <p:pic>
        <p:nvPicPr>
          <p:cNvPr id="56" name="圖片 55" descr="一張含有 光 的圖片&#10;&#10;自動產生的描述">
            <a:extLst>
              <a:ext uri="{FF2B5EF4-FFF2-40B4-BE49-F238E27FC236}">
                <a16:creationId xmlns:a16="http://schemas.microsoft.com/office/drawing/2014/main" id="{CFDF5FF3-66FE-4E5B-9326-345355C539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8" y="3374080"/>
            <a:ext cx="976164" cy="976164"/>
          </a:xfrm>
          <a:prstGeom prst="rect">
            <a:avLst/>
          </a:prstGeom>
        </p:spPr>
      </p:pic>
      <p:pic>
        <p:nvPicPr>
          <p:cNvPr id="57" name="圖片 56" descr="一張含有 光 的圖片&#10;&#10;自動產生的描述">
            <a:extLst>
              <a:ext uri="{FF2B5EF4-FFF2-40B4-BE49-F238E27FC236}">
                <a16:creationId xmlns:a16="http://schemas.microsoft.com/office/drawing/2014/main" id="{F18817F0-1D9D-4797-9240-210BFA53F64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201" y="4267728"/>
            <a:ext cx="678415" cy="678415"/>
          </a:xfrm>
          <a:prstGeom prst="rect">
            <a:avLst/>
          </a:prstGeom>
        </p:spPr>
      </p:pic>
      <p:sp>
        <p:nvSpPr>
          <p:cNvPr id="2" name="矩形: 圓角化同側角落 1">
            <a:extLst>
              <a:ext uri="{FF2B5EF4-FFF2-40B4-BE49-F238E27FC236}">
                <a16:creationId xmlns:a16="http://schemas.microsoft.com/office/drawing/2014/main" id="{B685BC1C-2BC0-48D7-8F4B-ED725EE4278A}"/>
              </a:ext>
            </a:extLst>
          </p:cNvPr>
          <p:cNvSpPr/>
          <p:nvPr/>
        </p:nvSpPr>
        <p:spPr>
          <a:xfrm rot="10800000">
            <a:off x="3495307" y="2981934"/>
            <a:ext cx="2059228" cy="1918063"/>
          </a:xfrm>
          <a:prstGeom prst="round2SameRect">
            <a:avLst>
              <a:gd name="adj1" fmla="val 5035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矩形: 圓角化同側角落 3">
            <a:extLst>
              <a:ext uri="{FF2B5EF4-FFF2-40B4-BE49-F238E27FC236}">
                <a16:creationId xmlns:a16="http://schemas.microsoft.com/office/drawing/2014/main" id="{F2A14A5A-5C04-454C-885E-9010A2109092}"/>
              </a:ext>
            </a:extLst>
          </p:cNvPr>
          <p:cNvSpPr/>
          <p:nvPr/>
        </p:nvSpPr>
        <p:spPr>
          <a:xfrm rot="10800000">
            <a:off x="110610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07FB54E9-3EFE-4C13-9BF2-FDEE9F7E64B0}"/>
              </a:ext>
            </a:extLst>
          </p:cNvPr>
          <p:cNvSpPr/>
          <p:nvPr/>
        </p:nvSpPr>
        <p:spPr>
          <a:xfrm rot="10800000">
            <a:off x="5909616" y="2981934"/>
            <a:ext cx="2059228" cy="1918063"/>
          </a:xfrm>
          <a:prstGeom prst="round2SameRect">
            <a:avLst>
              <a:gd name="adj1" fmla="val 4539"/>
              <a:gd name="adj2" fmla="val 0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F1713C-87FD-499C-AE42-157E30FCC8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842" y="3374080"/>
            <a:ext cx="1499888" cy="1412904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3E00CBD5-1097-422E-AE1B-4F1FE2BFBE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41347" y="3123893"/>
            <a:ext cx="1719888" cy="1728590"/>
          </a:xfrm>
          <a:prstGeom prst="rect">
            <a:avLst/>
          </a:prstGeom>
        </p:spPr>
      </p:pic>
      <p:pic>
        <p:nvPicPr>
          <p:cNvPr id="13" name="圖形 12">
            <a:extLst>
              <a:ext uri="{FF2B5EF4-FFF2-40B4-BE49-F238E27FC236}">
                <a16:creationId xmlns:a16="http://schemas.microsoft.com/office/drawing/2014/main" id="{814B73B3-5F9E-4337-BB61-6F79FDDD6A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77636" y="3032124"/>
            <a:ext cx="1809097" cy="1894454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 hidden="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總結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00" name="Google Shape;400;p32" hidden="1"/>
          <p:cNvSpPr txBox="1">
            <a:spLocks noGrp="1"/>
          </p:cNvSpPr>
          <p:nvPr>
            <p:ph type="body" idx="4294967295"/>
          </p:nvPr>
        </p:nvSpPr>
        <p:spPr>
          <a:xfrm>
            <a:off x="0" y="1341438"/>
            <a:ext cx="6197600" cy="88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indent="0">
              <a:lnSpc>
                <a:spcPct val="150000"/>
              </a:lnSpc>
              <a:buClr>
                <a:schemeClr val="lt1"/>
              </a:buClr>
              <a:buNone/>
            </a:pP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</a:t>
            </a:r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AS </a:t>
            </a:r>
            <a:r>
              <a:rPr lang="en-US" altLang="zh-TW" sz="16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提供</a:t>
            </a:r>
            <a:r>
              <a:rPr lang="en-US" sz="1600" b="1" err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Data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Protector</a:t>
            </a: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主動式備份中央控管系統</a:t>
            </a:r>
          </a:p>
          <a:p>
            <a:pPr marL="1143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zh-TW" altLang="en-US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您的</a:t>
            </a:r>
            <a:r>
              <a:rPr lang="zh-TW" sz="16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虛擬機備份最佳選擇</a:t>
            </a:r>
            <a:endParaRPr lang="zh-TW" altLang="en-US" sz="1600" b="1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01" name="Google Shape;401;p32" hidden="1"/>
          <p:cNvGrpSpPr/>
          <p:nvPr/>
        </p:nvGrpSpPr>
        <p:grpSpPr>
          <a:xfrm>
            <a:off x="3875540" y="3532285"/>
            <a:ext cx="4491062" cy="1216528"/>
            <a:chOff x="9271605" y="4630995"/>
            <a:chExt cx="2767996" cy="997001"/>
          </a:xfrm>
        </p:grpSpPr>
        <p:pic>
          <p:nvPicPr>
            <p:cNvPr id="402" name="Google Shape;402;p3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3" name="Google Shape;403;p32"/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71605" y="4630995"/>
              <a:ext cx="2755043" cy="9668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4" name="Google Shape;404;p32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0607" y="3561170"/>
            <a:ext cx="1904933" cy="119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32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725" y="3602144"/>
            <a:ext cx="1663985" cy="10399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457200" y="122852"/>
            <a:ext cx="8190324" cy="956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100"/>
            </a:pP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Hyper Data Protector –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All-in-one advantages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294967295"/>
          </p:nvPr>
        </p:nvSpPr>
        <p:spPr>
          <a:xfrm>
            <a:off x="518282" y="1277676"/>
            <a:ext cx="8276583" cy="1216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Unlimited VM backups and license-free for achieve cost, time and storage savings </a:t>
            </a: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All-in-one solution to avoid time spent on troubleshooting between hardware and software </a:t>
            </a: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NAS RAID hard disk data protection mechanism </a:t>
            </a:r>
          </a:p>
          <a:p>
            <a:pPr marL="396000" lvl="0" indent="-360000">
              <a:lnSpc>
                <a:spcPct val="130000"/>
              </a:lnSpc>
              <a:buClr>
                <a:schemeClr val="lt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NAS 3-2-1 backup mechanism</a:t>
            </a:r>
            <a:endParaRPr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pic>
        <p:nvPicPr>
          <p:cNvPr id="89" name="Google Shape;89;p15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125" y="5476800"/>
            <a:ext cx="6138098" cy="2395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146570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5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2658872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638" y="3852043"/>
            <a:ext cx="1050882" cy="9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789C1701-1FA6-4337-9A06-9F2DDE7E5D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50" y="2837415"/>
            <a:ext cx="3132999" cy="1958472"/>
          </a:xfrm>
          <a:prstGeom prst="rect">
            <a:avLst/>
          </a:prstGeom>
        </p:spPr>
      </p:pic>
      <p:pic>
        <p:nvPicPr>
          <p:cNvPr id="3" name="Google Shape;206;p19" descr="一張含有 畫畫, 傘 的圖片&#10;&#10;自動產生的描述">
            <a:extLst>
              <a:ext uri="{FF2B5EF4-FFF2-40B4-BE49-F238E27FC236}">
                <a16:creationId xmlns:a16="http://schemas.microsoft.com/office/drawing/2014/main" id="{981D5468-92C3-4630-8E5D-8196ACA4E28F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675" y="2674951"/>
            <a:ext cx="906174" cy="906174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箭號: 向右 3">
            <a:extLst>
              <a:ext uri="{FF2B5EF4-FFF2-40B4-BE49-F238E27FC236}">
                <a16:creationId xmlns:a16="http://schemas.microsoft.com/office/drawing/2014/main" id="{090DE688-C2B0-4860-B3D8-C9DB400A61ED}"/>
              </a:ext>
            </a:extLst>
          </p:cNvPr>
          <p:cNvSpPr/>
          <p:nvPr/>
        </p:nvSpPr>
        <p:spPr>
          <a:xfrm>
            <a:off x="5010067" y="3721803"/>
            <a:ext cx="858399" cy="542095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ECDEC42D-8603-4ED7-9028-D2E8930D7073}"/>
              </a:ext>
            </a:extLst>
          </p:cNvPr>
          <p:cNvSpPr/>
          <p:nvPr/>
        </p:nvSpPr>
        <p:spPr>
          <a:xfrm rot="9900000">
            <a:off x="3708755" y="2874518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9B6B8885-86BE-466D-BFFD-6F621EB788F1}"/>
              </a:ext>
            </a:extLst>
          </p:cNvPr>
          <p:cNvSpPr/>
          <p:nvPr/>
        </p:nvSpPr>
        <p:spPr>
          <a:xfrm>
            <a:off x="1339793" y="2874518"/>
            <a:ext cx="906174" cy="906174"/>
          </a:xfrm>
          <a:prstGeom prst="ellipse">
            <a:avLst/>
          </a:prstGeom>
          <a:ln w="31750">
            <a:gradFill>
              <a:gsLst>
                <a:gs pos="0">
                  <a:srgbClr val="D05CA2"/>
                </a:gs>
                <a:gs pos="100000">
                  <a:srgbClr val="38DDFE"/>
                </a:gs>
              </a:gsLst>
              <a:lin ang="5400000" scaled="1"/>
            </a:gra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D6BE7252-664B-4EE4-B4B8-FF241DD53738}"/>
              </a:ext>
            </a:extLst>
          </p:cNvPr>
          <p:cNvGrpSpPr/>
          <p:nvPr/>
        </p:nvGrpSpPr>
        <p:grpSpPr>
          <a:xfrm>
            <a:off x="697677" y="2245783"/>
            <a:ext cx="4488792" cy="2651706"/>
            <a:chOff x="554241" y="2245783"/>
            <a:chExt cx="4488792" cy="2651706"/>
          </a:xfrm>
        </p:grpSpPr>
        <p:grpSp>
          <p:nvGrpSpPr>
            <p:cNvPr id="19" name="群組 18">
              <a:extLst>
                <a:ext uri="{FF2B5EF4-FFF2-40B4-BE49-F238E27FC236}">
                  <a16:creationId xmlns:a16="http://schemas.microsoft.com/office/drawing/2014/main" id="{5EB866C6-03EB-4E6D-B34F-2F6BAC8EC406}"/>
                </a:ext>
              </a:extLst>
            </p:cNvPr>
            <p:cNvGrpSpPr/>
            <p:nvPr/>
          </p:nvGrpSpPr>
          <p:grpSpPr>
            <a:xfrm>
              <a:off x="554241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0" name="圖形 19">
                <a:extLst>
                  <a:ext uri="{FF2B5EF4-FFF2-40B4-BE49-F238E27FC236}">
                    <a16:creationId xmlns:a16="http://schemas.microsoft.com/office/drawing/2014/main" id="{54CC4201-021B-4DDF-AF6C-47BAE21CB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1" name="圖片 20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AD9A8A86-34E5-40F2-9DC6-761331F86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997B2F5F-E67C-4235-A8F5-1FB09F8CBB4B}"/>
                </a:ext>
              </a:extLst>
            </p:cNvPr>
            <p:cNvGrpSpPr/>
            <p:nvPr/>
          </p:nvGrpSpPr>
          <p:grpSpPr>
            <a:xfrm>
              <a:off x="3299793" y="3064777"/>
              <a:ext cx="1743240" cy="1687388"/>
              <a:chOff x="2099581" y="2366979"/>
              <a:chExt cx="2530326" cy="2449257"/>
            </a:xfrm>
          </p:grpSpPr>
          <p:pic>
            <p:nvPicPr>
              <p:cNvPr id="23" name="圖形 22">
                <a:extLst>
                  <a:ext uri="{FF2B5EF4-FFF2-40B4-BE49-F238E27FC236}">
                    <a16:creationId xmlns:a16="http://schemas.microsoft.com/office/drawing/2014/main" id="{AF411C4E-640A-4D92-B669-289D894177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</p:spPr>
          </p:pic>
          <p:pic>
            <p:nvPicPr>
              <p:cNvPr id="24" name="圖片 23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7D8EE61D-7850-4188-9727-C921E7C12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  <p:sp>
          <p:nvSpPr>
            <p:cNvPr id="13" name="弧形 12" hidden="1">
              <a:extLst>
                <a:ext uri="{FF2B5EF4-FFF2-40B4-BE49-F238E27FC236}">
                  <a16:creationId xmlns:a16="http://schemas.microsoft.com/office/drawing/2014/main" id="{581359BF-16E8-46E2-AD50-75F5D89FE7D1}"/>
                </a:ext>
              </a:extLst>
            </p:cNvPr>
            <p:cNvSpPr/>
            <p:nvPr/>
          </p:nvSpPr>
          <p:spPr>
            <a:xfrm>
              <a:off x="3691006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6" name="弧形 25" hidden="1">
              <a:extLst>
                <a:ext uri="{FF2B5EF4-FFF2-40B4-BE49-F238E27FC236}">
                  <a16:creationId xmlns:a16="http://schemas.microsoft.com/office/drawing/2014/main" id="{C618228B-BF19-41CF-8DE2-4859B1865187}"/>
                </a:ext>
              </a:extLst>
            </p:cNvPr>
            <p:cNvSpPr/>
            <p:nvPr/>
          </p:nvSpPr>
          <p:spPr>
            <a:xfrm flipH="1">
              <a:off x="1202059" y="2897717"/>
              <a:ext cx="771736" cy="797122"/>
            </a:xfrm>
            <a:prstGeom prst="arc">
              <a:avLst/>
            </a:prstGeom>
            <a:ln w="31750">
              <a:gradFill>
                <a:gsLst>
                  <a:gs pos="0">
                    <a:srgbClr val="D05CA2"/>
                  </a:gs>
                  <a:gs pos="100000">
                    <a:srgbClr val="38DDFE"/>
                  </a:gs>
                </a:gsLst>
                <a:lin ang="5400000" scaled="1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3F338F3-6043-4136-B02F-417A37691C6E}"/>
                </a:ext>
              </a:extLst>
            </p:cNvPr>
            <p:cNvGrpSpPr/>
            <p:nvPr/>
          </p:nvGrpSpPr>
          <p:grpSpPr>
            <a:xfrm>
              <a:off x="1483351" y="2245783"/>
              <a:ext cx="2739478" cy="2651706"/>
              <a:chOff x="2099581" y="2366979"/>
              <a:chExt cx="2530326" cy="2449257"/>
            </a:xfrm>
          </p:grpSpPr>
          <p:pic>
            <p:nvPicPr>
              <p:cNvPr id="6" name="圖形 5">
                <a:extLst>
                  <a:ext uri="{FF2B5EF4-FFF2-40B4-BE49-F238E27FC236}">
                    <a16:creationId xmlns:a16="http://schemas.microsoft.com/office/drawing/2014/main" id="{65CFA0F3-8A9F-4BB2-A587-BFD961FF93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099581" y="2366979"/>
                <a:ext cx="2530326" cy="244925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圖片 8" descr="一張含有 螢幕擷取畫面, 監視器, 螢幕, 握住 的圖片&#10;&#10;自動產生的描述">
                <a:extLst>
                  <a:ext uri="{FF2B5EF4-FFF2-40B4-BE49-F238E27FC236}">
                    <a16:creationId xmlns:a16="http://schemas.microsoft.com/office/drawing/2014/main" id="{04AE9162-E52A-4034-A112-293ECC5E4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7236" y="2764665"/>
                <a:ext cx="2376351" cy="138506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8" dur="2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1817314" y="3400638"/>
            <a:ext cx="996392" cy="246221"/>
          </a:xfrm>
          <a:prstGeom prst="roundRect">
            <a:avLst>
              <a:gd name="adj" fmla="val 0"/>
            </a:avLst>
          </a:prstGeom>
          <a:solidFill>
            <a:schemeClr val="lt1">
              <a:alpha val="1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4572000" y="1262937"/>
            <a:ext cx="2975589" cy="3880563"/>
          </a:xfrm>
          <a:prstGeom prst="roundRect">
            <a:avLst>
              <a:gd name="adj" fmla="val 3921"/>
            </a:avLst>
          </a:prstGeom>
          <a:solidFill>
            <a:schemeClr val="l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0" name="Google Shape;100;p16"/>
          <p:cNvSpPr txBox="1"/>
          <p:nvPr/>
        </p:nvSpPr>
        <p:spPr>
          <a:xfrm>
            <a:off x="5161128" y="1422823"/>
            <a:ext cx="1690238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800"/>
            </a:pPr>
            <a:r>
              <a:rPr lang="en-US" altLang="zh-TW"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Central</a:t>
            </a:r>
            <a:r>
              <a:rPr lang="zh-TW" altLang="en-US"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Management</a:t>
            </a:r>
            <a:endParaRPr lang="en-US" altLang="zh-TW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1" name="Google Shape;101;p16" descr="一張含有 畫畫, 傘 的圖片&#10;&#10;自動產生的描述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2859" y="2342930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5599099" y="2497773"/>
            <a:ext cx="14638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3" name="Google Shape;103;p16"/>
          <p:cNvSpPr/>
          <p:nvPr/>
        </p:nvSpPr>
        <p:spPr>
          <a:xfrm>
            <a:off x="4709673" y="1429175"/>
            <a:ext cx="2617013" cy="1539685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4" name="Google Shape;104;p16"/>
          <p:cNvSpPr txBox="1"/>
          <p:nvPr/>
        </p:nvSpPr>
        <p:spPr>
          <a:xfrm>
            <a:off x="5230085" y="3032895"/>
            <a:ext cx="1494352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Reduced backup data</a:t>
            </a:r>
          </a:p>
        </p:txBody>
      </p:sp>
      <p:sp>
        <p:nvSpPr>
          <p:cNvPr id="105" name="Google Shape;105;p16"/>
          <p:cNvSpPr/>
          <p:nvPr/>
        </p:nvSpPr>
        <p:spPr>
          <a:xfrm>
            <a:off x="4709674" y="3039247"/>
            <a:ext cx="2628900" cy="2036269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4869995" y="3462515"/>
            <a:ext cx="614930" cy="1435952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7" name="Google Shape;107;p16"/>
          <p:cNvSpPr/>
          <p:nvPr/>
        </p:nvSpPr>
        <p:spPr>
          <a:xfrm>
            <a:off x="4828648" y="3462514"/>
            <a:ext cx="69762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</a:p>
        </p:txBody>
      </p:sp>
      <p:sp>
        <p:nvSpPr>
          <p:cNvPr id="108" name="Google Shape;108;p16"/>
          <p:cNvSpPr/>
          <p:nvPr/>
        </p:nvSpPr>
        <p:spPr>
          <a:xfrm>
            <a:off x="6444792" y="3378758"/>
            <a:ext cx="736184" cy="1603467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5453801" y="3631564"/>
            <a:ext cx="102316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Deduplication</a:t>
            </a:r>
          </a:p>
        </p:txBody>
      </p:sp>
      <p:sp>
        <p:nvSpPr>
          <p:cNvPr id="110" name="Google Shape;110;p16"/>
          <p:cNvSpPr/>
          <p:nvPr/>
        </p:nvSpPr>
        <p:spPr>
          <a:xfrm>
            <a:off x="5552992" y="4240521"/>
            <a:ext cx="90958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Recover</a:t>
            </a:r>
          </a:p>
        </p:txBody>
      </p:sp>
      <p:cxnSp>
        <p:nvCxnSpPr>
          <p:cNvPr id="111" name="Google Shape;111;p16"/>
          <p:cNvCxnSpPr/>
          <p:nvPr/>
        </p:nvCxnSpPr>
        <p:spPr>
          <a:xfrm>
            <a:off x="5552992" y="3868445"/>
            <a:ext cx="848538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12" name="Google Shape;112;p16"/>
          <p:cNvCxnSpPr/>
          <p:nvPr/>
        </p:nvCxnSpPr>
        <p:spPr>
          <a:xfrm rot="10800000">
            <a:off x="5538594" y="4471041"/>
            <a:ext cx="81319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3" name="Google Shape;113;p16"/>
          <p:cNvSpPr/>
          <p:nvPr/>
        </p:nvSpPr>
        <p:spPr>
          <a:xfrm>
            <a:off x="6399953" y="3394343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Before</a:t>
            </a:r>
          </a:p>
        </p:txBody>
      </p:sp>
      <p:sp>
        <p:nvSpPr>
          <p:cNvPr id="114" name="Google Shape;114;p16"/>
          <p:cNvSpPr/>
          <p:nvPr/>
        </p:nvSpPr>
        <p:spPr>
          <a:xfrm>
            <a:off x="6399951" y="4280206"/>
            <a:ext cx="8258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After</a:t>
            </a:r>
          </a:p>
        </p:txBody>
      </p:sp>
      <p:pic>
        <p:nvPicPr>
          <p:cNvPr id="115" name="Google Shape;115;p16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010" y="3623782"/>
            <a:ext cx="525749" cy="53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648" y="4522493"/>
            <a:ext cx="337610" cy="343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3780365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146838"/>
            <a:ext cx="353660" cy="2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0630" y="4512101"/>
            <a:ext cx="353660" cy="25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/>
        </p:nvSpPr>
        <p:spPr>
          <a:xfrm>
            <a:off x="1540248" y="1422823"/>
            <a:ext cx="1648500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Active Backup for VMs</a:t>
            </a:r>
            <a:endParaRPr lang="en-US" altLang="zh-TW" sz="10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1" name="Google Shape;121;p16"/>
          <p:cNvSpPr/>
          <p:nvPr/>
        </p:nvSpPr>
        <p:spPr>
          <a:xfrm>
            <a:off x="1307784" y="1429175"/>
            <a:ext cx="2113429" cy="3553050"/>
          </a:xfrm>
          <a:prstGeom prst="roundRect">
            <a:avLst>
              <a:gd name="adj" fmla="val 105"/>
            </a:avLst>
          </a:prstGeom>
          <a:noFill/>
          <a:ln w="12700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3856" y="3800330"/>
            <a:ext cx="1423310" cy="471373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/>
          <p:nvPr/>
        </p:nvSpPr>
        <p:spPr>
          <a:xfrm rot="5400000">
            <a:off x="1827124" y="3075843"/>
            <a:ext cx="976772" cy="1626363"/>
          </a:xfrm>
          <a:prstGeom prst="roundRect">
            <a:avLst>
              <a:gd name="adj" fmla="val 105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24" name="Google Shape;124;p16"/>
          <p:cNvGrpSpPr/>
          <p:nvPr/>
        </p:nvGrpSpPr>
        <p:grpSpPr>
          <a:xfrm>
            <a:off x="1490325" y="2050342"/>
            <a:ext cx="1640984" cy="594894"/>
            <a:chOff x="797606" y="1511981"/>
            <a:chExt cx="1640984" cy="594894"/>
          </a:xfrm>
        </p:grpSpPr>
        <p:pic>
          <p:nvPicPr>
            <p:cNvPr id="125" name="Google Shape;125;p16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06" y="1511981"/>
              <a:ext cx="594894" cy="5948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6"/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7" name="Google Shape;127;p16"/>
          <p:cNvSpPr/>
          <p:nvPr/>
        </p:nvSpPr>
        <p:spPr>
          <a:xfrm>
            <a:off x="1765368" y="3407771"/>
            <a:ext cx="1070620" cy="246221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Agent</a:t>
            </a:r>
          </a:p>
        </p:txBody>
      </p:sp>
      <p:pic>
        <p:nvPicPr>
          <p:cNvPr id="128" name="Google Shape;128;p16" descr="一張含有 建築物 的圖片&#10;&#10;自動產生的描述"/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3281" y="1741373"/>
            <a:ext cx="539156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5599099" y="1882784"/>
            <a:ext cx="1252267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Container Station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0" name="Google Shape;130;p16"/>
          <p:cNvGrpSpPr/>
          <p:nvPr/>
        </p:nvGrpSpPr>
        <p:grpSpPr>
          <a:xfrm flipV="1">
            <a:off x="3188748" y="2444717"/>
            <a:ext cx="1894112" cy="1297585"/>
            <a:chOff x="2523355" y="1157733"/>
            <a:chExt cx="2608867" cy="1297585"/>
          </a:xfrm>
        </p:grpSpPr>
        <p:cxnSp>
          <p:nvCxnSpPr>
            <p:cNvPr id="131" name="Google Shape;131;p16"/>
            <p:cNvCxnSpPr>
              <a:cxnSpLocks/>
            </p:cNvCxnSpPr>
            <p:nvPr/>
          </p:nvCxnSpPr>
          <p:spPr>
            <a:xfrm rot="10800000" flipV="1">
              <a:off x="2577898" y="2271307"/>
              <a:ext cx="2554324" cy="184011"/>
            </a:xfrm>
            <a:prstGeom prst="bentConnector3">
              <a:avLst>
                <a:gd name="adj1" fmla="val 78534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32" name="Google Shape;132;p16"/>
            <p:cNvCxnSpPr>
              <a:cxnSpLocks/>
            </p:cNvCxnSpPr>
            <p:nvPr/>
          </p:nvCxnSpPr>
          <p:spPr>
            <a:xfrm rot="16200000" flipV="1">
              <a:off x="2267352" y="1413736"/>
              <a:ext cx="1118444" cy="606438"/>
            </a:xfrm>
            <a:prstGeom prst="bentConnector3">
              <a:avLst>
                <a:gd name="adj1" fmla="val 99962"/>
              </a:avLst>
            </a:prstGeom>
            <a:noFill/>
            <a:ln w="19050" cap="flat" cmpd="sng">
              <a:solidFill>
                <a:srgbClr val="38DDFE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33" name="Google Shape;133;p16"/>
          <p:cNvSpPr/>
          <p:nvPr/>
        </p:nvSpPr>
        <p:spPr>
          <a:xfrm>
            <a:off x="3761696" y="2407259"/>
            <a:ext cx="46839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APIs</a:t>
            </a:r>
            <a:endParaRPr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34" name="Google Shape;134;p16"/>
          <p:cNvGrpSpPr/>
          <p:nvPr/>
        </p:nvGrpSpPr>
        <p:grpSpPr>
          <a:xfrm>
            <a:off x="3128692" y="2261649"/>
            <a:ext cx="1718389" cy="1969039"/>
            <a:chOff x="2454871" y="1904639"/>
            <a:chExt cx="2441572" cy="1969039"/>
          </a:xfrm>
        </p:grpSpPr>
        <p:cxnSp>
          <p:nvCxnSpPr>
            <p:cNvPr id="135" name="Google Shape;135;p16"/>
            <p:cNvCxnSpPr>
              <a:cxnSpLocks/>
              <a:stCxn id="123" idx="0"/>
            </p:cNvCxnSpPr>
            <p:nvPr/>
          </p:nvCxnSpPr>
          <p:spPr>
            <a:xfrm>
              <a:off x="2454871" y="3532015"/>
              <a:ext cx="2441572" cy="341663"/>
            </a:xfrm>
            <a:prstGeom prst="bentConnector3">
              <a:avLst>
                <a:gd name="adj1" fmla="val 3448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triangle" w="med" len="med"/>
            </a:ln>
          </p:spPr>
        </p:cxnSp>
        <p:cxnSp>
          <p:nvCxnSpPr>
            <p:cNvPr id="136" name="Google Shape;136;p16"/>
            <p:cNvCxnSpPr>
              <a:cxnSpLocks/>
            </p:cNvCxnSpPr>
            <p:nvPr/>
          </p:nvCxnSpPr>
          <p:spPr>
            <a:xfrm rot="16200000" flipV="1">
              <a:off x="2081193" y="2316568"/>
              <a:ext cx="1616135" cy="792278"/>
            </a:xfrm>
            <a:prstGeom prst="bentConnector3">
              <a:avLst>
                <a:gd name="adj1" fmla="val 99900"/>
              </a:avLst>
            </a:prstGeom>
            <a:noFill/>
            <a:ln w="15875" cap="flat" cmpd="sng">
              <a:solidFill>
                <a:srgbClr val="EBFD3A"/>
              </a:solidFill>
              <a:prstDash val="dash"/>
              <a:round/>
              <a:headEnd type="none" w="sm" len="sm"/>
              <a:tailEnd type="none" w="sm" len="sm"/>
            </a:ln>
          </p:spPr>
        </p:cxnSp>
      </p:grpSp>
      <p:sp>
        <p:nvSpPr>
          <p:cNvPr id="137" name="Google Shape;137;p16"/>
          <p:cNvSpPr/>
          <p:nvPr/>
        </p:nvSpPr>
        <p:spPr>
          <a:xfrm>
            <a:off x="3723103" y="3828152"/>
            <a:ext cx="998513" cy="17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Incremental Backup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BA3D944-CF2F-4FF4-AE2D-0914F7F9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3401"/>
            <a:ext cx="8216900" cy="831756"/>
          </a:xfrm>
        </p:spPr>
        <p:txBody>
          <a:bodyPr anchor="ctr"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QNAP All-in-one active backup solution for virtual machines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群組 26">
            <a:extLst>
              <a:ext uri="{FF2B5EF4-FFF2-40B4-BE49-F238E27FC236}">
                <a16:creationId xmlns:a16="http://schemas.microsoft.com/office/drawing/2014/main" id="{8ACE8E9B-2AB8-487A-98B3-910B57E33056}"/>
              </a:ext>
            </a:extLst>
          </p:cNvPr>
          <p:cNvGrpSpPr/>
          <p:nvPr/>
        </p:nvGrpSpPr>
        <p:grpSpPr>
          <a:xfrm>
            <a:off x="3547927" y="1049282"/>
            <a:ext cx="2548228" cy="3729913"/>
            <a:chOff x="457200" y="879949"/>
            <a:chExt cx="2796884" cy="4093877"/>
          </a:xfrm>
        </p:grpSpPr>
        <p:pic>
          <p:nvPicPr>
            <p:cNvPr id="28" name="圖片 27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623E31C2-5F8B-45A3-B8BE-43D96A033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29" name="矩形: 圓角化同側角落 28">
              <a:extLst>
                <a:ext uri="{FF2B5EF4-FFF2-40B4-BE49-F238E27FC236}">
                  <a16:creationId xmlns:a16="http://schemas.microsoft.com/office/drawing/2014/main" id="{70494757-23BA-492D-AC8E-8F3AE00D9AD8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E91BC45F-EA52-4768-AA01-4B1B531F8E78}"/>
              </a:ext>
            </a:extLst>
          </p:cNvPr>
          <p:cNvGrpSpPr/>
          <p:nvPr/>
        </p:nvGrpSpPr>
        <p:grpSpPr>
          <a:xfrm>
            <a:off x="5656348" y="1049282"/>
            <a:ext cx="2548228" cy="3729913"/>
            <a:chOff x="457200" y="879949"/>
            <a:chExt cx="2796884" cy="4093877"/>
          </a:xfrm>
        </p:grpSpPr>
        <p:pic>
          <p:nvPicPr>
            <p:cNvPr id="31" name="圖片 30" descr="一張含有 建築物, 傘, 圍欄 的圖片&#10;&#10;自動產生的描述">
              <a:extLst>
                <a:ext uri="{FF2B5EF4-FFF2-40B4-BE49-F238E27FC236}">
                  <a16:creationId xmlns:a16="http://schemas.microsoft.com/office/drawing/2014/main" id="{07F6D3DB-3152-48A2-AD27-E2A303271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" y="879949"/>
              <a:ext cx="2796884" cy="4093877"/>
            </a:xfrm>
            <a:prstGeom prst="rect">
              <a:avLst/>
            </a:prstGeom>
          </p:spPr>
        </p:pic>
        <p:sp>
          <p:nvSpPr>
            <p:cNvPr id="32" name="矩形: 圓角化同側角落 31">
              <a:extLst>
                <a:ext uri="{FF2B5EF4-FFF2-40B4-BE49-F238E27FC236}">
                  <a16:creationId xmlns:a16="http://schemas.microsoft.com/office/drawing/2014/main" id="{CCBEA511-C9EF-44A6-AA25-EC9416FC37DB}"/>
                </a:ext>
              </a:extLst>
            </p:cNvPr>
            <p:cNvSpPr/>
            <p:nvPr/>
          </p:nvSpPr>
          <p:spPr>
            <a:xfrm>
              <a:off x="1106586" y="1441956"/>
              <a:ext cx="2059228" cy="550309"/>
            </a:xfrm>
            <a:prstGeom prst="round2SameRect">
              <a:avLst>
                <a:gd name="adj1" fmla="val 13491"/>
                <a:gd name="adj2" fmla="val 0"/>
              </a:avLst>
            </a:prstGeom>
            <a:gradFill>
              <a:gsLst>
                <a:gs pos="87000">
                  <a:srgbClr val="259FDE"/>
                </a:gs>
                <a:gs pos="1653">
                  <a:srgbClr val="38DDFE"/>
                </a:gs>
                <a:gs pos="19000">
                  <a:srgbClr val="01B5DB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5" name="Google Shape;145;p17"/>
          <p:cNvSpPr txBox="1"/>
          <p:nvPr/>
        </p:nvSpPr>
        <p:spPr>
          <a:xfrm>
            <a:off x="734979" y="1529779"/>
            <a:ext cx="3147521" cy="3184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Hyper Data Protector is an active backup solution for VMware vSphere and Microsoft Hyper-V. It supports: </a:t>
            </a: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ESXi</a:t>
            </a: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6.0, </a:t>
            </a:r>
            <a:r>
              <a:rPr lang="en-US" altLang="zh-TW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ESXi</a:t>
            </a: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6.5, </a:t>
            </a:r>
            <a:r>
              <a:rPr lang="en-US" altLang="zh-TW" err="1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ESXi</a:t>
            </a: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 6.7</a:t>
            </a:r>
            <a:endParaRPr lang="en-US" altLang="zh-TW">
              <a:solidFill>
                <a:schemeClr val="bg1"/>
              </a:solidFill>
              <a:ea typeface="微軟正黑體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Hyper-V 2016, Hyper-V 2019</a:t>
            </a:r>
            <a:endParaRPr lang="en-US" altLang="zh-TW">
              <a:solidFill>
                <a:schemeClr val="bg1"/>
              </a:solidFill>
              <a:ea typeface="微軟正黑體"/>
            </a:endParaRPr>
          </a:p>
          <a:p>
            <a:pPr marL="285750" indent="-285750">
              <a:lnSpc>
                <a:spcPct val="15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vCenter</a:t>
            </a:r>
            <a:endParaRPr lang="en-US" altLang="zh-TW">
              <a:solidFill>
                <a:schemeClr val="bg1"/>
              </a:solidFill>
              <a:ea typeface="微軟正黑體"/>
            </a:endParaRPr>
          </a:p>
          <a:p>
            <a:pPr>
              <a:lnSpc>
                <a:spcPct val="150000"/>
              </a:lnSpc>
              <a:buClr>
                <a:schemeClr val="bg1"/>
              </a:buClr>
            </a:pPr>
            <a:endParaRPr lang="en-US" altLang="zh-TW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 sz="12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Note: </a:t>
            </a:r>
            <a:r>
              <a:rPr kumimoji="1" lang="en-US" altLang="zh-CN" sz="1200">
                <a:solidFill>
                  <a:schemeClr val="bg1"/>
                </a:solidFill>
                <a:ea typeface="微軟正黑體"/>
                <a:sym typeface="Arial" panose="020B0604020202020204" pitchFamily="34" charset="0"/>
              </a:rPr>
              <a:t>Windows 10 Hyper-V not supported</a:t>
            </a:r>
            <a:endParaRPr lang="en-US" altLang="zh-CN" sz="1200">
              <a:solidFill>
                <a:schemeClr val="bg1"/>
              </a:solidFill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altLang="zh-CN" sz="1000">
                <a:solidFill>
                  <a:schemeClr val="bg1"/>
                </a:solidFill>
                <a:ea typeface="微軟正黑體"/>
              </a:rPr>
              <a:t>(Feature roadmap – Windows server and PC backup solution)</a:t>
            </a:r>
            <a:endParaRPr lang="en-US" altLang="zh-CN" sz="1000" b="0" i="0" u="none" strike="noStrike" cap="none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zh-TW" sz="11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7" name="Google Shape;147;p17" hidden="1"/>
          <p:cNvSpPr/>
          <p:nvPr/>
        </p:nvSpPr>
        <p:spPr>
          <a:xfrm>
            <a:off x="3883844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矩形: 圓角化同側角落 24" hidden="1">
            <a:extLst>
              <a:ext uri="{FF2B5EF4-FFF2-40B4-BE49-F238E27FC236}">
                <a16:creationId xmlns:a16="http://schemas.microsoft.com/office/drawing/2014/main" id="{0856003C-FDE6-4E3D-BA91-27B30B0B7D45}"/>
              </a:ext>
            </a:extLst>
          </p:cNvPr>
          <p:cNvSpPr/>
          <p:nvPr/>
        </p:nvSpPr>
        <p:spPr>
          <a:xfrm>
            <a:off x="6241522" y="1552047"/>
            <a:ext cx="1891811" cy="515782"/>
          </a:xfrm>
          <a:prstGeom prst="round2SameRect">
            <a:avLst/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15FB2383-AE35-4466-A4DF-85FDF5BC4AEC}"/>
              </a:ext>
            </a:extLst>
          </p:cNvPr>
          <p:cNvSpPr/>
          <p:nvPr/>
        </p:nvSpPr>
        <p:spPr>
          <a:xfrm>
            <a:off x="413310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6" name="矩形: 圓角化同側角落 25">
            <a:extLst>
              <a:ext uri="{FF2B5EF4-FFF2-40B4-BE49-F238E27FC236}">
                <a16:creationId xmlns:a16="http://schemas.microsoft.com/office/drawing/2014/main" id="{689766A0-B79F-427A-88B7-2B5F01502B8D}"/>
              </a:ext>
            </a:extLst>
          </p:cNvPr>
          <p:cNvSpPr/>
          <p:nvPr/>
        </p:nvSpPr>
        <p:spPr>
          <a:xfrm>
            <a:off x="6252069" y="1563687"/>
            <a:ext cx="1870717" cy="499931"/>
          </a:xfrm>
          <a:prstGeom prst="round2SameRect">
            <a:avLst>
              <a:gd name="adj1" fmla="val 13491"/>
              <a:gd name="adj2" fmla="val 0"/>
            </a:avLst>
          </a:prstGeom>
          <a:gradFill>
            <a:gsLst>
              <a:gs pos="87000">
                <a:srgbClr val="259FDE"/>
              </a:gs>
              <a:gs pos="1653">
                <a:srgbClr val="38DDFE"/>
              </a:gs>
              <a:gs pos="19000">
                <a:srgbClr val="01B5DB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1210" y="2431891"/>
            <a:ext cx="1862494" cy="239083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7"/>
          <p:cNvSpPr/>
          <p:nvPr/>
        </p:nvSpPr>
        <p:spPr>
          <a:xfrm>
            <a:off x="4145280" y="1632585"/>
            <a:ext cx="1855905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 vSphere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4430352" y="2229138"/>
            <a:ext cx="1280733" cy="2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6.0, 6.5, 6.7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1" name="Google Shape;151;p17" hidden="1"/>
          <p:cNvSpPr/>
          <p:nvPr/>
        </p:nvSpPr>
        <p:spPr>
          <a:xfrm>
            <a:off x="4348361" y="1624133"/>
            <a:ext cx="1627655" cy="94926"/>
          </a:xfrm>
          <a:prstGeom prst="rect">
            <a:avLst/>
          </a:prstGeom>
          <a:solidFill>
            <a:srgbClr val="8B05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2" name="Google Shape;152;p17" hidden="1"/>
          <p:cNvSpPr/>
          <p:nvPr/>
        </p:nvSpPr>
        <p:spPr>
          <a:xfrm>
            <a:off x="6263835" y="2006912"/>
            <a:ext cx="2092173" cy="2363239"/>
          </a:xfrm>
          <a:prstGeom prst="parallelogram">
            <a:avLst>
              <a:gd name="adj" fmla="val 25000"/>
            </a:avLst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6244163" y="1632585"/>
            <a:ext cx="1886531" cy="3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6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Microsoft Hyper-V</a:t>
            </a:r>
            <a:endParaRPr sz="18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6350705" y="2186290"/>
            <a:ext cx="1593774" cy="93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Server Hyper-V 2016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</a:pPr>
            <a:r>
              <a:rPr lang="zh-TW" sz="120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Server Hyper-V 2019</a:t>
            </a:r>
            <a:endParaRPr sz="12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5" name="Google Shape;155;p17" hidden="1"/>
          <p:cNvSpPr/>
          <p:nvPr/>
        </p:nvSpPr>
        <p:spPr>
          <a:xfrm>
            <a:off x="6728353" y="1624133"/>
            <a:ext cx="1627654" cy="94926"/>
          </a:xfrm>
          <a:prstGeom prst="rect">
            <a:avLst/>
          </a:prstGeom>
          <a:solidFill>
            <a:srgbClr val="0296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56" name="Google Shape;156;p17" hidden="1"/>
          <p:cNvCxnSpPr/>
          <p:nvPr/>
        </p:nvCxnSpPr>
        <p:spPr>
          <a:xfrm>
            <a:off x="4528947" y="2384244"/>
            <a:ext cx="1086352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7" name="Google Shape;157;p17" hidden="1"/>
          <p:cNvCxnSpPr/>
          <p:nvPr/>
        </p:nvCxnSpPr>
        <p:spPr>
          <a:xfrm>
            <a:off x="6728353" y="2858098"/>
            <a:ext cx="1300956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17"/>
          <p:cNvSpPr txBox="1"/>
          <p:nvPr/>
        </p:nvSpPr>
        <p:spPr>
          <a:xfrm>
            <a:off x="6266353" y="4314253"/>
            <a:ext cx="199889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 10 Hyper-V not supported</a:t>
            </a:r>
            <a:endParaRPr lang="zh-TW" altLang="en-US" sz="800" b="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5A56CDD-86C5-4928-B429-842C43452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955"/>
            <a:ext cx="8216900" cy="572700"/>
          </a:xfrm>
        </p:spPr>
        <p:txBody>
          <a:bodyPr/>
          <a:lstStyle/>
          <a:p>
            <a:r>
              <a:rPr lang="zh-TW" altLang="zh-TW">
                <a:ea typeface="微軟正黑體"/>
                <a:sym typeface="Arial" panose="020B0604020202020204" pitchFamily="34" charset="0"/>
              </a:rPr>
              <a:t>QNAP Hyper Data Protector 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</a:rPr>
            </a:br>
            <a:r>
              <a:rPr lang="en-US" altLang="zh-TW">
                <a:ea typeface="微軟正黑體"/>
                <a:sym typeface="Arial" panose="020B0604020202020204" pitchFamily="34" charset="0"/>
              </a:rPr>
              <a:t>supports platform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9C96201-9ED2-4C19-95B3-4D9E1E865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163" y="3161413"/>
            <a:ext cx="1886531" cy="943266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/>
          <p:nvPr/>
        </p:nvSpPr>
        <p:spPr>
          <a:xfrm>
            <a:off x="861021" y="1361648"/>
            <a:ext cx="2202063" cy="572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Central Management System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70" name="Google Shape;170;p18"/>
          <p:cNvCxnSpPr>
            <a:cxnSpLocks/>
          </p:cNvCxnSpPr>
          <p:nvPr/>
        </p:nvCxnSpPr>
        <p:spPr>
          <a:xfrm>
            <a:off x="843287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18"/>
          <p:cNvSpPr/>
          <p:nvPr/>
        </p:nvSpPr>
        <p:spPr>
          <a:xfrm>
            <a:off x="843287" y="1933303"/>
            <a:ext cx="2045963" cy="1050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All-in-one active backup solution</a:t>
            </a:r>
          </a:p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Pull data from VM Server</a:t>
            </a:r>
            <a:endParaRPr sz="11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2" name="Google Shape;172;p18"/>
          <p:cNvSpPr/>
          <p:nvPr/>
        </p:nvSpPr>
        <p:spPr>
          <a:xfrm>
            <a:off x="3435200" y="1361648"/>
            <a:ext cx="2108707" cy="45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Multi-thread backup to reduce backup time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3" name="Google Shape;173;p18"/>
          <p:cNvSpPr/>
          <p:nvPr/>
        </p:nvSpPr>
        <p:spPr>
          <a:xfrm>
            <a:off x="843288" y="3270405"/>
            <a:ext cx="21428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Multi-Version backups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4" name="Google Shape;174;p18"/>
          <p:cNvSpPr/>
          <p:nvPr/>
        </p:nvSpPr>
        <p:spPr>
          <a:xfrm>
            <a:off x="3418783" y="3270405"/>
            <a:ext cx="217568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Backup data security management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75" name="Google Shape;175;p18"/>
          <p:cNvCxnSpPr>
            <a:cxnSpLocks/>
          </p:cNvCxnSpPr>
          <p:nvPr/>
        </p:nvCxnSpPr>
        <p:spPr>
          <a:xfrm>
            <a:off x="3435200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6" name="Google Shape;176;p18"/>
          <p:cNvCxnSpPr>
            <a:cxnSpLocks/>
          </p:cNvCxnSpPr>
          <p:nvPr/>
        </p:nvCxnSpPr>
        <p:spPr>
          <a:xfrm>
            <a:off x="843287" y="3677958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7" name="Google Shape;177;p18"/>
          <p:cNvCxnSpPr>
            <a:cxnSpLocks/>
          </p:cNvCxnSpPr>
          <p:nvPr/>
        </p:nvCxnSpPr>
        <p:spPr>
          <a:xfrm>
            <a:off x="3435200" y="3677958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p18"/>
          <p:cNvSpPr/>
          <p:nvPr/>
        </p:nvSpPr>
        <p:spPr>
          <a:xfrm>
            <a:off x="3435200" y="1933303"/>
            <a:ext cx="2142849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600"/>
              </a:spcBef>
              <a:buClr>
                <a:schemeClr val="bg1"/>
              </a:buClr>
              <a:buSzPct val="80000"/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When the installation or update is completed, HDP will determine the current NAS system resources for concurrent jobs of backup</a:t>
            </a:r>
            <a:endParaRPr lang="zh-TW" altLang="en-US" sz="11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6027114" y="3270405"/>
            <a:ext cx="210870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bg1"/>
              </a:buClr>
              <a:buSzPct val="80000"/>
            </a:pPr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High-speed backup network configuration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2" name="Google Shape;182;p18"/>
          <p:cNvCxnSpPr>
            <a:cxnSpLocks/>
          </p:cNvCxnSpPr>
          <p:nvPr/>
        </p:nvCxnSpPr>
        <p:spPr>
          <a:xfrm>
            <a:off x="6027114" y="3676879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3" name="Google Shape;183;p18"/>
          <p:cNvSpPr/>
          <p:nvPr/>
        </p:nvSpPr>
        <p:spPr>
          <a:xfrm>
            <a:off x="6027114" y="3731754"/>
            <a:ext cx="2108707" cy="787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 NAS high-speed network backup </a:t>
            </a:r>
          </a:p>
          <a:p>
            <a:pPr marL="180000" lvl="0" indent="-180000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can support up to 40Gbps</a:t>
            </a:r>
            <a:endParaRPr sz="1100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6" name="Google Shape;186;p18"/>
          <p:cNvSpPr/>
          <p:nvPr/>
        </p:nvSpPr>
        <p:spPr>
          <a:xfrm>
            <a:off x="6027114" y="1361648"/>
            <a:ext cx="2108707" cy="33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bg1"/>
              </a:buClr>
              <a:buSzPct val="80000"/>
            </a:pPr>
            <a:r>
              <a:rPr lang="en-US" altLang="zh-TW">
                <a:solidFill>
                  <a:srgbClr val="38DDF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Reduce the storage usage</a:t>
            </a:r>
            <a:endParaRPr i="0" u="none" strike="noStrike" cap="none">
              <a:solidFill>
                <a:srgbClr val="38DDF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187" name="Google Shape;187;p18"/>
          <p:cNvCxnSpPr>
            <a:cxnSpLocks/>
          </p:cNvCxnSpPr>
          <p:nvPr/>
        </p:nvCxnSpPr>
        <p:spPr>
          <a:xfrm>
            <a:off x="6027114" y="1917436"/>
            <a:ext cx="2108707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>
            <a:off x="6027114" y="1933303"/>
            <a:ext cx="2108707" cy="112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Deduplication designed for virtual machines</a:t>
            </a:r>
          </a:p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sz="11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Up to 90% reduction in duplicate data when copying VMs</a:t>
            </a:r>
            <a:endParaRPr sz="1100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9" name="Google Shape;189;p18"/>
          <p:cNvSpPr/>
          <p:nvPr/>
        </p:nvSpPr>
        <p:spPr>
          <a:xfrm>
            <a:off x="813145" y="3731755"/>
            <a:ext cx="2249939" cy="78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Up to 1,024 multi-version backups</a:t>
            </a:r>
            <a:endParaRPr lang="zh-TW" altLang="en-US">
              <a:solidFill>
                <a:schemeClr val="lt1"/>
              </a:solidFill>
              <a:ea typeface="微軟正黑體"/>
            </a:endParaRPr>
          </a:p>
          <a:p>
            <a:pPr marL="179705" lvl="0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Restore at any time point</a:t>
            </a:r>
            <a:endParaRPr lang="en-US" sz="1100" i="0" u="none" strike="noStrike" cap="none">
              <a:solidFill>
                <a:schemeClr val="lt1"/>
              </a:solidFill>
              <a:ea typeface="微軟正黑體"/>
            </a:endParaRPr>
          </a:p>
        </p:txBody>
      </p:sp>
      <p:sp>
        <p:nvSpPr>
          <p:cNvPr id="190" name="Google Shape;190;p18"/>
          <p:cNvSpPr/>
          <p:nvPr/>
        </p:nvSpPr>
        <p:spPr>
          <a:xfrm>
            <a:off x="3418782" y="3731755"/>
            <a:ext cx="2125125" cy="747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705" indent="-179705"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NAS Data</a:t>
            </a:r>
            <a:r>
              <a:rPr lang="en-US" altLang="zh-TW" sz="110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 encryption</a:t>
            </a:r>
            <a:endParaRPr lang="en-US" altLang="zh-TW">
              <a:solidFill>
                <a:schemeClr val="lt1"/>
              </a:solidFill>
              <a:ea typeface="微軟正黑體"/>
            </a:endParaRPr>
          </a:p>
          <a:p>
            <a:pPr marL="179705" marR="0" lvl="0" indent="-179705" algn="l" rtl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 i="0" u="none" strike="noStrike" cap="none">
                <a:solidFill>
                  <a:schemeClr val="lt1"/>
                </a:solidFill>
                <a:ea typeface="微軟正黑體"/>
                <a:sym typeface="Arial" panose="020B0604020202020204" pitchFamily="34" charset="0"/>
              </a:rPr>
              <a:t>Transfer encryption with AES256</a:t>
            </a:r>
            <a:endParaRPr lang="en-US" sz="1100" i="0" u="none" strike="noStrike" cap="none">
              <a:solidFill>
                <a:schemeClr val="lt1"/>
              </a:solidFill>
              <a:ea typeface="微軟正黑體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CD0AE2F-EE0A-49D3-AD32-55B2982CF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 Data Protector v1.1.0 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Features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9D5042-AD6F-45FF-B0BC-A83F472A6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3502"/>
            <a:ext cx="7467600" cy="721179"/>
          </a:xfrm>
        </p:spPr>
        <p:txBody>
          <a:bodyPr anchor="ctr"/>
          <a:lstStyle/>
          <a:p>
            <a:r>
              <a:rPr lang="zh-TW" altLang="zh-TW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 / Hyper-V </a:t>
            </a:r>
            <a:r>
              <a:rPr lang="en-US" altLang="zh-TW" sz="27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Centralized all-in-one active backup solution</a:t>
            </a:r>
            <a:endParaRPr lang="zh-TW" altLang="zh-TW" sz="270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96" name="Google Shape;196;p19"/>
          <p:cNvSpPr txBox="1">
            <a:spLocks noGrp="1"/>
          </p:cNvSpPr>
          <p:nvPr>
            <p:ph type="body" idx="4294967295"/>
          </p:nvPr>
        </p:nvSpPr>
        <p:spPr>
          <a:xfrm>
            <a:off x="1402331" y="1267739"/>
            <a:ext cx="7417819" cy="816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2" spcCol="180000" anchor="t" anchorCtr="0">
            <a:noAutofit/>
          </a:bodyPr>
          <a:lstStyle/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af-ZA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All-in-one active backup solution with QNAP NAS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Pull data from VM Server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Central Management</a:t>
            </a:r>
          </a:p>
          <a:p>
            <a:pPr marL="360000" lvl="0" indent="-36000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Back up VMs in standalone networks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99" name="Google Shape;199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501" y="2431778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 descr="一張含有 監視器, 電子用品, 坐, 桌 的圖片&#10;&#10;自動產生的描述">
            <a:extLst>
              <a:ext uri="{FF2B5EF4-FFF2-40B4-BE49-F238E27FC236}">
                <a16:creationId xmlns:a16="http://schemas.microsoft.com/office/drawing/2014/main" id="{94FCC4A6-A0D7-4D49-A3C6-278B7E8D18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1357" y="2272247"/>
            <a:ext cx="4294292" cy="2684410"/>
          </a:xfrm>
          <a:prstGeom prst="rect">
            <a:avLst/>
          </a:prstGeom>
        </p:spPr>
      </p:pic>
      <p:pic>
        <p:nvPicPr>
          <p:cNvPr id="201" name="Google Shape;201;p19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776" y="2500477"/>
            <a:ext cx="1893043" cy="180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1688" y="2416033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9" descr="一張含有 畫畫, 傘 的圖片&#10;&#10;自動產生的描述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4450" y="2222986"/>
            <a:ext cx="816459" cy="816459"/>
          </a:xfrm>
          <a:prstGeom prst="rect">
            <a:avLst/>
          </a:prstGeom>
          <a:noFill/>
          <a:ln>
            <a:noFill/>
          </a:ln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箭號: 向右 4">
            <a:extLst>
              <a:ext uri="{FF2B5EF4-FFF2-40B4-BE49-F238E27FC236}">
                <a16:creationId xmlns:a16="http://schemas.microsoft.com/office/drawing/2014/main" id="{37162D93-5985-4195-B8D6-134BDC511607}"/>
              </a:ext>
            </a:extLst>
          </p:cNvPr>
          <p:cNvSpPr/>
          <p:nvPr/>
        </p:nvSpPr>
        <p:spPr>
          <a:xfrm>
            <a:off x="1940325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FB40A8DC-86D4-4A50-BABB-C3DFE2682B1C}"/>
              </a:ext>
            </a:extLst>
          </p:cNvPr>
          <p:cNvSpPr/>
          <p:nvPr/>
        </p:nvSpPr>
        <p:spPr>
          <a:xfrm flipH="1">
            <a:off x="5934708" y="3478819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C49F2ED-5530-4C43-A310-1BE0D6B8420A}"/>
              </a:ext>
            </a:extLst>
          </p:cNvPr>
          <p:cNvGrpSpPr/>
          <p:nvPr/>
        </p:nvGrpSpPr>
        <p:grpSpPr>
          <a:xfrm>
            <a:off x="706509" y="2674753"/>
            <a:ext cx="1005211" cy="1804322"/>
            <a:chOff x="708213" y="2674753"/>
            <a:chExt cx="1005211" cy="180432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A33D5FA-6DC3-4D4C-A827-70114261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0B5AA4FF-0564-4179-A9BF-F70CDFC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09AEF33-8951-4803-ACA9-561E724EFCEC}"/>
              </a:ext>
            </a:extLst>
          </p:cNvPr>
          <p:cNvGrpSpPr/>
          <p:nvPr/>
        </p:nvGrpSpPr>
        <p:grpSpPr>
          <a:xfrm>
            <a:off x="6535179" y="2674753"/>
            <a:ext cx="1005211" cy="1804322"/>
            <a:chOff x="708213" y="2674753"/>
            <a:chExt cx="1005211" cy="1804322"/>
          </a:xfrm>
        </p:grpSpPr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678DE9F3-3780-4AE1-9E3A-CA0A1511D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flipH="1">
              <a:off x="807135" y="2674753"/>
              <a:ext cx="885969" cy="885969"/>
            </a:xfrm>
            <a:prstGeom prst="rect">
              <a:avLst/>
            </a:prstGeom>
          </p:spPr>
        </p:pic>
        <p:pic>
          <p:nvPicPr>
            <p:cNvPr id="27" name="圖形 26">
              <a:extLst>
                <a:ext uri="{FF2B5EF4-FFF2-40B4-BE49-F238E27FC236}">
                  <a16:creationId xmlns:a16="http://schemas.microsoft.com/office/drawing/2014/main" id="{B58C43A4-CBF8-4737-ABEC-33737603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213" y="3606577"/>
              <a:ext cx="1005211" cy="872498"/>
            </a:xfrm>
            <a:prstGeom prst="rect">
              <a:avLst/>
            </a:prstGeom>
          </p:spPr>
        </p:pic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E86B1BC5-0947-4CF2-8EF0-7452E01663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43145" y="2668790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1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2214" y="2853934"/>
            <a:ext cx="562184" cy="52760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9"/>
          <p:cNvSpPr/>
          <p:nvPr/>
        </p:nvSpPr>
        <p:spPr>
          <a:xfrm>
            <a:off x="7577087" y="3305228"/>
            <a:ext cx="77296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Hyper-V</a:t>
            </a:r>
            <a:endParaRPr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B34714E5-2CAB-43F0-9C25-996AE6791E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06946" y="2694284"/>
            <a:ext cx="1619487" cy="1221888"/>
          </a:xfrm>
          <a:prstGeom prst="rect">
            <a:avLst/>
          </a:prstGeom>
          <a:effectLst>
            <a:outerShdw blurRad="304800" dist="114300" dir="8100000" algn="tr" rotWithShape="0">
              <a:prstClr val="black">
                <a:alpha val="58000"/>
              </a:prstClr>
            </a:outerShdw>
          </a:effectLst>
        </p:spPr>
      </p:pic>
      <p:pic>
        <p:nvPicPr>
          <p:cNvPr id="200" name="Google Shape;200;p19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2168" y="2776057"/>
            <a:ext cx="605482" cy="605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9"/>
          <p:cNvSpPr/>
          <p:nvPr/>
        </p:nvSpPr>
        <p:spPr>
          <a:xfrm>
            <a:off x="1732433" y="3362418"/>
            <a:ext cx="7649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VMware</a:t>
            </a:r>
            <a:endParaRPr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86E3B25-C0E8-4081-9902-C70375EE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108721"/>
            <a:ext cx="8216900" cy="572700"/>
          </a:xfrm>
        </p:spPr>
        <p:txBody>
          <a:bodyPr/>
          <a:lstStyle/>
          <a:p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Supports Back up multiple VMs at the same time to reduce backup time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4" name="Google Shape;214;p20"/>
          <p:cNvSpPr txBox="1">
            <a:spLocks noGrp="1"/>
          </p:cNvSpPr>
          <p:nvPr>
            <p:ph type="body" idx="4294967295"/>
          </p:nvPr>
        </p:nvSpPr>
        <p:spPr>
          <a:xfrm>
            <a:off x="726288" y="1391275"/>
            <a:ext cx="3534562" cy="1823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9410" indent="-35941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When the installation or update is completed, HDP will determine the current NAS system resources for concurrent jobs of backup</a:t>
            </a:r>
          </a:p>
          <a:p>
            <a:pPr marL="359410" indent="-359410">
              <a:lnSpc>
                <a:spcPct val="115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To back up a virtual machine at the same time, 250MB of system resources are required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15" name="Google Shape;215;p20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9065" y="2375107"/>
            <a:ext cx="2145861" cy="214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0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2201" y="3278980"/>
            <a:ext cx="934870" cy="7351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91D50AE9-AFB4-495D-A268-464F2E13F9C5}"/>
              </a:ext>
            </a:extLst>
          </p:cNvPr>
          <p:cNvGrpSpPr/>
          <p:nvPr/>
        </p:nvGrpSpPr>
        <p:grpSpPr>
          <a:xfrm>
            <a:off x="1868290" y="1167297"/>
            <a:ext cx="5975263" cy="3732700"/>
            <a:chOff x="2315330" y="1079500"/>
            <a:chExt cx="5975263" cy="3732700"/>
          </a:xfrm>
        </p:grpSpPr>
        <p:pic>
          <p:nvPicPr>
            <p:cNvPr id="5" name="圖片 4" descr="一張含有 監視器, 電子用品, 室內, 坐 的圖片&#10;&#10;自動產生的描述">
              <a:extLst>
                <a:ext uri="{FF2B5EF4-FFF2-40B4-BE49-F238E27FC236}">
                  <a16:creationId xmlns:a16="http://schemas.microsoft.com/office/drawing/2014/main" id="{03704457-0051-4F84-A73F-7C7AC8808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200" y="2297133"/>
              <a:ext cx="4023393" cy="2515067"/>
            </a:xfrm>
            <a:prstGeom prst="rect">
              <a:avLst/>
            </a:prstGeom>
          </p:spPr>
        </p:pic>
        <p:sp>
          <p:nvSpPr>
            <p:cNvPr id="6" name="箭號: 向右 5">
              <a:extLst>
                <a:ext uri="{FF2B5EF4-FFF2-40B4-BE49-F238E27FC236}">
                  <a16:creationId xmlns:a16="http://schemas.microsoft.com/office/drawing/2014/main" id="{DCFC10C0-5250-4373-9C77-57406040A44B}"/>
                </a:ext>
              </a:extLst>
            </p:cNvPr>
            <p:cNvSpPr/>
            <p:nvPr/>
          </p:nvSpPr>
          <p:spPr>
            <a:xfrm>
              <a:off x="3551790" y="3278980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18" name="Google Shape;218;p20" descr="一張含有 畫畫, 傘 的圖片&#10;&#10;自動產生的描述"/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330" y="2926189"/>
              <a:ext cx="1405580" cy="1405580"/>
            </a:xfrm>
            <a:prstGeom prst="rect">
              <a:avLst/>
            </a:prstGeom>
            <a:noFill/>
            <a:ln>
              <a:noFill/>
            </a:ln>
            <a:effectLst>
              <a:outerShdw blurRad="50800" dist="1143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20FAB963-0D03-4767-915F-4639E05AA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836417" y="1079500"/>
              <a:ext cx="2171304" cy="1638229"/>
            </a:xfrm>
            <a:prstGeom prst="rect">
              <a:avLst/>
            </a:prstGeom>
            <a:effectLst>
              <a:outerShdw blurRad="152400" sx="104000" sy="104000" algn="ctr" rotWithShape="0">
                <a:prstClr val="black">
                  <a:alpha val="18000"/>
                </a:prstClr>
              </a:outerShdw>
            </a:effectLst>
          </p:spPr>
        </p:pic>
        <p:sp>
          <p:nvSpPr>
            <p:cNvPr id="217" name="Google Shape;217;p20"/>
            <p:cNvSpPr txBox="1"/>
            <p:nvPr/>
          </p:nvSpPr>
          <p:spPr>
            <a:xfrm>
              <a:off x="6557281" y="1426845"/>
              <a:ext cx="1271971" cy="699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CPU?</a:t>
              </a:r>
              <a:endParaRPr sz="1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800" b="1" i="0" u="none" strike="noStrike" cap="none">
                  <a:solidFill>
                    <a:srgbClr val="0000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Memory?</a:t>
              </a:r>
              <a:endParaRPr sz="1800" b="1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829D623F-D489-4791-9945-03AA38E0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075" y="114251"/>
            <a:ext cx="8216900" cy="572700"/>
          </a:xfrm>
        </p:spPr>
        <p:txBody>
          <a:bodyPr/>
          <a:lstStyle/>
          <a:p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Data compression and deduplication technology save your storage space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5" name="Google Shape;225;p21"/>
          <p:cNvSpPr txBox="1">
            <a:spLocks noGrp="1"/>
          </p:cNvSpPr>
          <p:nvPr>
            <p:ph type="body" idx="4294967295"/>
          </p:nvPr>
        </p:nvSpPr>
        <p:spPr>
          <a:xfrm>
            <a:off x="5245163" y="1325977"/>
            <a:ext cx="3352737" cy="2820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Compression ratio in actual testing</a:t>
            </a:r>
            <a:r>
              <a:rPr lang="zh-TW" sz="1600" b="1">
                <a:solidFill>
                  <a:schemeClr val="bg1"/>
                </a:solidFill>
                <a:latin typeface="+mn-lt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：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QNAP HDP and well-known manufacturers have achieved compression ratio more than 80%.</a:t>
            </a: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ts val="1800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For example, 32G VM becomes 5.77G after compression that greatly save backup storage</a:t>
            </a:r>
            <a:endParaRPr sz="1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lvl="0">
              <a:lnSpc>
                <a:spcPct val="130000"/>
              </a:lnSpc>
              <a:spcBef>
                <a:spcPts val="600"/>
              </a:spcBef>
              <a:buClr>
                <a:schemeClr val="lt1"/>
              </a:buClr>
              <a:buSzPts val="18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Offline Deduplication</a:t>
            </a:r>
            <a:r>
              <a:rPr 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：</a:t>
            </a:r>
            <a:endParaRPr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  <a:p>
            <a:pPr marL="180000" lvl="0" indent="-180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Reduce the storage of multi-version back up </a:t>
            </a:r>
          </a:p>
          <a:p>
            <a:pPr marL="180000" lvl="0" indent="-180000">
              <a:lnSpc>
                <a:spcPct val="130000"/>
              </a:lnSpc>
              <a:spcBef>
                <a:spcPts val="600"/>
              </a:spcBef>
              <a:buClr>
                <a:schemeClr val="bg1"/>
              </a:buClr>
              <a:buSzPct val="100000"/>
              <a:buFont typeface="Wingdings" panose="05000000000000000000" pitchFamily="2" charset="2"/>
              <a:buChar char="l"/>
            </a:pPr>
            <a:r>
              <a:rPr lang="en-US" altLang="zh-TW" sz="1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Up to 90% reduction in duplicated data when clone VMs.</a:t>
            </a:r>
            <a:endParaRPr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Microsoft JhengHei"/>
              <a:sym typeface="Arial" panose="020B0604020202020204" pitchFamily="34" charset="0"/>
            </a:endParaRPr>
          </a:p>
        </p:txBody>
      </p:sp>
      <p:sp>
        <p:nvSpPr>
          <p:cNvPr id="226" name="Google Shape;226;p21"/>
          <p:cNvSpPr txBox="1"/>
          <p:nvPr/>
        </p:nvSpPr>
        <p:spPr>
          <a:xfrm flipH="1">
            <a:off x="130790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32GB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7" name="Google Shape;227;p21"/>
          <p:cNvSpPr txBox="1"/>
          <p:nvPr/>
        </p:nvSpPr>
        <p:spPr>
          <a:xfrm flipH="1">
            <a:off x="3901236" y="2476110"/>
            <a:ext cx="757978" cy="35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sz="14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5.77G</a:t>
            </a:r>
            <a:endParaRPr sz="14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28" name="Google Shape;228;p21" hidden="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0958" y="1647760"/>
            <a:ext cx="1170793" cy="768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 hidden="1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1082" y="1690463"/>
            <a:ext cx="1601984" cy="6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1" hidden="1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7555" y="1340890"/>
            <a:ext cx="1318181" cy="104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 hidden="1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701" y="3600327"/>
            <a:ext cx="842136" cy="4126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3F0FC3EF-A114-4C7F-A633-0E380BFE5AD3}"/>
              </a:ext>
            </a:extLst>
          </p:cNvPr>
          <p:cNvGrpSpPr/>
          <p:nvPr/>
        </p:nvGrpSpPr>
        <p:grpSpPr>
          <a:xfrm>
            <a:off x="626534" y="3006233"/>
            <a:ext cx="4471542" cy="1698546"/>
            <a:chOff x="340582" y="2904633"/>
            <a:chExt cx="4471542" cy="1698546"/>
          </a:xfrm>
        </p:grpSpPr>
        <p:pic>
          <p:nvPicPr>
            <p:cNvPr id="233" name="Google Shape;233;p21"/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1757" y="3292871"/>
              <a:ext cx="1613934" cy="11187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21"/>
            <p:cNvSpPr/>
            <p:nvPr/>
          </p:nvSpPr>
          <p:spPr>
            <a:xfrm>
              <a:off x="353249" y="3033167"/>
              <a:ext cx="2047084" cy="157001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3429618" y="3227046"/>
              <a:ext cx="1375910" cy="1184562"/>
            </a:xfrm>
            <a:prstGeom prst="roundRect">
              <a:avLst>
                <a:gd name="adj" fmla="val 105"/>
              </a:avLst>
            </a:prstGeom>
            <a:noFill/>
            <a:ln w="12700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238" name="Google Shape;238;p21"/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35460" y="3488483"/>
              <a:ext cx="764226" cy="718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箭號: 向右 4">
              <a:extLst>
                <a:ext uri="{FF2B5EF4-FFF2-40B4-BE49-F238E27FC236}">
                  <a16:creationId xmlns:a16="http://schemas.microsoft.com/office/drawing/2014/main" id="{5597CD48-53CB-4516-9F8E-789BDB22A2B1}"/>
                </a:ext>
              </a:extLst>
            </p:cNvPr>
            <p:cNvSpPr/>
            <p:nvPr/>
          </p:nvSpPr>
          <p:spPr>
            <a:xfrm>
              <a:off x="2289427" y="3495866"/>
              <a:ext cx="1108437" cy="699999"/>
            </a:xfrm>
            <a:prstGeom prst="rightArrow">
              <a:avLst/>
            </a:prstGeom>
            <a:gradFill>
              <a:gsLst>
                <a:gs pos="1087">
                  <a:srgbClr val="D05CA2">
                    <a:alpha val="0"/>
                  </a:srgbClr>
                </a:gs>
                <a:gs pos="27000">
                  <a:srgbClr val="D05CA2">
                    <a:alpha val="27000"/>
                  </a:srgbClr>
                </a:gs>
                <a:gs pos="82000">
                  <a:srgbClr val="01B5DB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2400333" y="3160394"/>
              <a:ext cx="1029285" cy="3258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 b="1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Deduplication</a:t>
              </a:r>
              <a:endParaRPr sz="1000" b="1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6" name="Google Shape;236;p21"/>
            <p:cNvSpPr txBox="1"/>
            <p:nvPr/>
          </p:nvSpPr>
          <p:spPr>
            <a:xfrm>
              <a:off x="3423024" y="3138587"/>
              <a:ext cx="1389100" cy="17691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altLang="zh-TW" sz="1000" b="1">
                  <a:solidFill>
                    <a:srgbClr val="2F2725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Deduplicated Data</a:t>
              </a:r>
              <a:endParaRPr sz="1000" b="1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4" name="Google Shape;234;p21"/>
            <p:cNvSpPr txBox="1"/>
            <p:nvPr/>
          </p:nvSpPr>
          <p:spPr>
            <a:xfrm>
              <a:off x="340582" y="2904633"/>
              <a:ext cx="2072418" cy="2570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000" b="1" i="0" u="none" strike="noStrike" cap="none">
                  <a:solidFill>
                    <a:srgbClr val="2F2725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Original Data</a:t>
              </a:r>
              <a:endParaRPr sz="1000" b="1" i="0" u="none" strike="noStrike" cap="none">
                <a:solidFill>
                  <a:srgbClr val="2F2725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4" name="箭號: 向右 23">
            <a:extLst>
              <a:ext uri="{FF2B5EF4-FFF2-40B4-BE49-F238E27FC236}">
                <a16:creationId xmlns:a16="http://schemas.microsoft.com/office/drawing/2014/main" id="{66450CDF-6D4F-4B03-9315-25E2A45BC1E6}"/>
              </a:ext>
            </a:extLst>
          </p:cNvPr>
          <p:cNvSpPr/>
          <p:nvPr/>
        </p:nvSpPr>
        <p:spPr>
          <a:xfrm>
            <a:off x="2516923" y="1814750"/>
            <a:ext cx="1108437" cy="699999"/>
          </a:xfrm>
          <a:prstGeom prst="rightArrow">
            <a:avLst/>
          </a:prstGeom>
          <a:gradFill>
            <a:gsLst>
              <a:gs pos="1087">
                <a:srgbClr val="D05CA2">
                  <a:alpha val="0"/>
                </a:srgbClr>
              </a:gs>
              <a:gs pos="27000">
                <a:srgbClr val="D05CA2">
                  <a:alpha val="27000"/>
                </a:srgbClr>
              </a:gs>
              <a:gs pos="82000">
                <a:srgbClr val="01B5D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30" name="Google Shape;230;p21" hidden="1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158" y="2010784"/>
            <a:ext cx="386433" cy="4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40;p21">
            <a:extLst>
              <a:ext uri="{FF2B5EF4-FFF2-40B4-BE49-F238E27FC236}">
                <a16:creationId xmlns:a16="http://schemas.microsoft.com/office/drawing/2014/main" id="{F7030DEA-38CD-44D7-AB27-4BAE2BE3924B}"/>
              </a:ext>
            </a:extLst>
          </p:cNvPr>
          <p:cNvSpPr/>
          <p:nvPr/>
        </p:nvSpPr>
        <p:spPr>
          <a:xfrm>
            <a:off x="2627829" y="1581738"/>
            <a:ext cx="1029285" cy="32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altLang="zh-TW" sz="1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Compression</a:t>
            </a:r>
            <a:endParaRPr sz="1000" b="1" i="0" u="none" strike="noStrike" cap="none">
              <a:solidFill>
                <a:schemeClr val="l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片 7" descr="一張含有 電腦 的圖片&#10;&#10;自動產生的描述">
            <a:extLst>
              <a:ext uri="{FF2B5EF4-FFF2-40B4-BE49-F238E27FC236}">
                <a16:creationId xmlns:a16="http://schemas.microsoft.com/office/drawing/2014/main" id="{2C86D704-5EAE-444A-900E-E416759D1C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53" y="1325977"/>
            <a:ext cx="1327308" cy="1238820"/>
          </a:xfrm>
          <a:prstGeom prst="rect">
            <a:avLst/>
          </a:prstGeom>
        </p:spPr>
      </p:pic>
      <p:pic>
        <p:nvPicPr>
          <p:cNvPr id="29" name="圖片 28" descr="一張含有 電腦 的圖片&#10;&#10;自動產生的描述">
            <a:extLst>
              <a:ext uri="{FF2B5EF4-FFF2-40B4-BE49-F238E27FC236}">
                <a16:creationId xmlns:a16="http://schemas.microsoft.com/office/drawing/2014/main" id="{5A546E72-180A-479C-B9AB-10D3B684C8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20" y="1685544"/>
            <a:ext cx="901000" cy="84093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1446</Words>
  <Application>Microsoft Office PowerPoint</Application>
  <PresentationFormat>如螢幕大小 (16:9)</PresentationFormat>
  <Paragraphs>178</Paragraphs>
  <Slides>20</Slides>
  <Notes>20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3" baseType="lpstr">
      <vt:lpstr>Arial</vt:lpstr>
      <vt:lpstr>Wingdings</vt:lpstr>
      <vt:lpstr>Simple Light</vt:lpstr>
      <vt:lpstr>Hyper Data Protector 正式發行</vt:lpstr>
      <vt:lpstr>The IT pain points of product selection</vt:lpstr>
      <vt:lpstr>QNAP Hyper Data Protector –  All-in-one advantages</vt:lpstr>
      <vt:lpstr>QNAP All-in-one active backup solution for virtual machines</vt:lpstr>
      <vt:lpstr>QNAP Hyper Data Protector  supports platform</vt:lpstr>
      <vt:lpstr>Hyper Data Protector v1.1.0 Features</vt:lpstr>
      <vt:lpstr>VMware / Hyper-V Centralized all-in-one active backup solution</vt:lpstr>
      <vt:lpstr>Supports Back up multiple VMs at the same time to reduce backup time</vt:lpstr>
      <vt:lpstr>  Data compression and deduplication technology save your storage space</vt:lpstr>
      <vt:lpstr>Up to 1,024 multi-version backups</vt:lpstr>
      <vt:lpstr>AES-256 encryption technology Keep data safe </vt:lpstr>
      <vt:lpstr>NAS high-speed network gives you more efficient data transmission</vt:lpstr>
      <vt:lpstr>3-step wizard quickly guides you through  initial environment setup</vt:lpstr>
      <vt:lpstr>4-step restore wizard guides you through  virtual machine recovery</vt:lpstr>
      <vt:lpstr>Intuitive &amp; user-friendly interface  for getting started quickly</vt:lpstr>
      <vt:lpstr>Integrated with Notification Center: stay updated about HDP status</vt:lpstr>
      <vt:lpstr>PowerPoint 簡報</vt:lpstr>
      <vt:lpstr>Voice of the customers we received from beta users</vt:lpstr>
      <vt:lpstr>Recommended Model HDP only supports QNAP NAS models with x86-based Intel or AMD processors</vt:lpstr>
      <vt:lpstr>總結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Hyper Data Protector 正式發行</dc:title>
  <dc:creator>Lucas Lin</dc:creator>
  <cp:lastModifiedBy>QNAP_Lucas Lin</cp:lastModifiedBy>
  <cp:revision>2</cp:revision>
  <dcterms:modified xsi:type="dcterms:W3CDTF">2020-08-18T06:09:58Z</dcterms:modified>
</cp:coreProperties>
</file>