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custDataLst>
    <p:tags r:id="rId2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88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pos="5464" userDrawn="1">
          <p15:clr>
            <a:srgbClr val="A4A3A4"/>
          </p15:clr>
        </p15:guide>
        <p15:guide id="6" orient="horz" pos="577" userDrawn="1">
          <p15:clr>
            <a:srgbClr val="A4A3A4"/>
          </p15:clr>
        </p15:guide>
        <p15:guide id="7" orient="horz" pos="680" userDrawn="1">
          <p15:clr>
            <a:srgbClr val="A4A3A4"/>
          </p15:clr>
        </p15:guide>
        <p15:guide id="8" orient="horz" pos="2913" userDrawn="1">
          <p15:clr>
            <a:srgbClr val="A4A3A4"/>
          </p15:clr>
        </p15:guide>
        <p15:guide id="9" orient="horz" pos="2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98A8F1"/>
    <a:srgbClr val="7668EF"/>
    <a:srgbClr val="5757D5"/>
    <a:srgbClr val="6600FF"/>
    <a:srgbClr val="3333CC"/>
    <a:srgbClr val="9DA5FA"/>
    <a:srgbClr val="1960B7"/>
    <a:srgbClr val="0087E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847CEF-DA7B-4335-7BE9-BD0D73B25042}" v="2" dt="2020-08-18T03:24:50.987"/>
    <p1510:client id="{2E4B6E57-35F2-9383-8090-6D64E7CB42A8}" v="93" dt="2020-08-18T03:36:12.959"/>
    <p1510:client id="{4C7B9776-0827-4A92-817B-18A54B8E3780}" v="1805" dt="2020-08-18T05:59:03.125"/>
    <p1510:client id="{F4C955CB-D578-1A01-55D1-79D46F7D5163}" v="5" dt="2020-08-18T02:58:12.1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/>
    <p:restoredTop sz="94663"/>
  </p:normalViewPr>
  <p:slideViewPr>
    <p:cSldViewPr snapToGrid="0">
      <p:cViewPr>
        <p:scale>
          <a:sx n="75" d="100"/>
          <a:sy n="75" d="100"/>
        </p:scale>
        <p:origin x="356" y="492"/>
      </p:cViewPr>
      <p:guideLst>
        <p:guide orient="horz" pos="1752"/>
        <p:guide pos="2880"/>
        <p:guide orient="horz" pos="88"/>
        <p:guide pos="288"/>
        <p:guide pos="5464"/>
        <p:guide orient="horz" pos="577"/>
        <p:guide orient="horz" pos="680"/>
        <p:guide orient="horz" pos="2913"/>
        <p:guide orient="horz" pos="2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ation.commvault.com/commvault/v11_sp8/article?p=system_requirements/commcell_sizing/commserve.htm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veeambp.com/backup_server_introduction/backup_server_sizing" TargetMode="External"/><Relationship Id="rId4" Type="http://schemas.openxmlformats.org/officeDocument/2006/relationships/hyperlink" Target="https://helpcenter.veeam.com/docs/backup/vsphere/system_requirements.html?ver=10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分別飆出來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8d29ba67d4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8d29ba67d4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建議的同時備虛擬機份數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Commvault  system requirement: </a:t>
            </a:r>
            <a:r>
              <a:rPr lang="zh-TW" u="sng">
                <a:solidFill>
                  <a:schemeClr val="hlink"/>
                </a:solidFill>
                <a:hlinkClick r:id="rId3"/>
              </a:rPr>
              <a:t>https://documentation.commvault.com/commvault/v11_sp8/article?p=system_requirements/commcell_sizing/commserve.htm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Veeam  system requirement: </a:t>
            </a:r>
            <a:r>
              <a:rPr lang="zh-TW" u="sng">
                <a:solidFill>
                  <a:schemeClr val="hlink"/>
                </a:solidFill>
                <a:hlinkClick r:id="rId4"/>
              </a:rPr>
              <a:t>https://helpcenter.veeam.com/docs/backup/vsphere/system_requirements.html?ver=100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Veeam Sizing and System Requirements: </a:t>
            </a:r>
            <a:r>
              <a:rPr lang="zh-TW" u="sng">
                <a:solidFill>
                  <a:schemeClr val="hlink"/>
                </a:solidFill>
                <a:hlinkClick r:id="rId5"/>
              </a:rPr>
              <a:t>https://www.veeambp.com/backup_server_introduction/backup_server_sizing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TS1886 SMB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TSH-1283XU企業級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講稿：目前許多大廠也都有跟QNAP配合中，企業用戶的反應也都相當良好。當然，可能在一些想省預算的企業，他可以在QNAP Hyper data protector之間取得平衡點。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5" name="圖片 4" descr="一張含有 食物, 畫畫 的圖片&#10;&#10;自動產生的描述">
            <a:extLst>
              <a:ext uri="{FF2B5EF4-FFF2-40B4-BE49-F238E27FC236}">
                <a16:creationId xmlns:a16="http://schemas.microsoft.com/office/drawing/2014/main" id="{7358C59A-8E8A-41ED-90EC-1F816510B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8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7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桌 的圖片&#10;&#10;自動產生的描述">
            <a:extLst>
              <a:ext uri="{FF2B5EF4-FFF2-40B4-BE49-F238E27FC236}">
                <a16:creationId xmlns:a16="http://schemas.microsoft.com/office/drawing/2014/main" id="{813EF37C-7A42-4D02-9B40-C611CD409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243503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441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天空, 光 的圖片&#10;&#10;自動產生的描述">
            <a:extLst>
              <a:ext uri="{FF2B5EF4-FFF2-40B4-BE49-F238E27FC236}">
                <a16:creationId xmlns:a16="http://schemas.microsoft.com/office/drawing/2014/main" id="{6EB47B75-3CDE-4469-953C-42C22EABF3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243503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03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, 電腦 的圖片&#10;&#10;自動產生的描述">
            <a:extLst>
              <a:ext uri="{FF2B5EF4-FFF2-40B4-BE49-F238E27FC236}">
                <a16:creationId xmlns:a16="http://schemas.microsoft.com/office/drawing/2014/main" id="{2AAD4AE4-632D-41C5-8F24-8CE3699802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58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072F2A9C-3547-4296-8B64-02CB107D4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9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食物 的圖片&#10;&#10;自動產生的描述">
            <a:extLst>
              <a:ext uri="{FF2B5EF4-FFF2-40B4-BE49-F238E27FC236}">
                <a16:creationId xmlns:a16="http://schemas.microsoft.com/office/drawing/2014/main" id="{76735C28-ABC6-4BC8-9755-65A084658C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5143500"/>
          </a:xfrm>
          <a:prstGeom prst="rect">
            <a:avLst/>
          </a:prstGeom>
        </p:spPr>
      </p:pic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475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 bwMode="gray"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3" r:id="rId3"/>
    <p:sldLayoutId id="2147483666" r:id="rId4"/>
    <p:sldLayoutId id="2147483662" r:id="rId5"/>
    <p:sldLayoutId id="2147483665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52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88" userDrawn="1">
          <p15:clr>
            <a:srgbClr val="F26B43"/>
          </p15:clr>
        </p15:guide>
        <p15:guide id="4" pos="288" userDrawn="1">
          <p15:clr>
            <a:srgbClr val="F26B43"/>
          </p15:clr>
        </p15:guide>
        <p15:guide id="5" pos="5464" userDrawn="1">
          <p15:clr>
            <a:srgbClr val="F26B43"/>
          </p15:clr>
        </p15:guide>
        <p15:guide id="6" orient="horz" pos="576" userDrawn="1">
          <p15:clr>
            <a:srgbClr val="F26B43"/>
          </p15:clr>
        </p15:guide>
        <p15:guide id="7" orient="horz" pos="680" userDrawn="1">
          <p15:clr>
            <a:srgbClr val="F26B43"/>
          </p15:clr>
        </p15:guide>
        <p15:guide id="8" orient="horz" pos="2920" userDrawn="1">
          <p15:clr>
            <a:srgbClr val="F26B43"/>
          </p15:clr>
        </p15:guide>
        <p15:guide id="9" orient="horz" pos="2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svg"/><Relationship Id="rId9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11" Type="http://schemas.openxmlformats.org/officeDocument/2006/relationships/image" Target="../media/image93.sv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8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4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 hidden="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</a:t>
            </a:r>
            <a:br>
              <a:rPr lang="zh-TW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正式發行</a:t>
            </a:r>
            <a:endParaRPr sz="3200" b="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3" name="Google Shape;53;p13" descr="一張含有 畫畫, 傘 的圖片&#10;&#10;自動產生的描述" hidden="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7626" y="1393079"/>
            <a:ext cx="1804607" cy="180460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 hidden="1"/>
          <p:cNvSpPr/>
          <p:nvPr/>
        </p:nvSpPr>
        <p:spPr>
          <a:xfrm>
            <a:off x="271274" y="2376506"/>
            <a:ext cx="48363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免授權主動式虛擬機</a:t>
            </a:r>
            <a:r>
              <a:rPr lang="zh-TW" sz="2400" b="0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</a:t>
            </a:r>
            <a:endParaRPr sz="2400" b="0" i="0" u="none" strike="noStrike" cap="none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一體機解決方案</a:t>
            </a:r>
            <a:endParaRPr sz="2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支援VMware/Microsoft Hyper-V</a:t>
            </a:r>
            <a:endParaRPr sz="2400" b="0" i="0" u="none" strike="noStrike" cap="none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01E9C80A-63F5-40E0-B7F3-009D58FE40F2}"/>
              </a:ext>
            </a:extLst>
          </p:cNvPr>
          <p:cNvGrpSpPr/>
          <p:nvPr/>
        </p:nvGrpSpPr>
        <p:grpSpPr>
          <a:xfrm>
            <a:off x="2534192" y="1209916"/>
            <a:ext cx="4194984" cy="3652930"/>
            <a:chOff x="2534192" y="1209916"/>
            <a:chExt cx="4194984" cy="3652930"/>
          </a:xfrm>
        </p:grpSpPr>
        <p:grpSp>
          <p:nvGrpSpPr>
            <p:cNvPr id="247" name="Google Shape;247;p22"/>
            <p:cNvGrpSpPr/>
            <p:nvPr/>
          </p:nvGrpSpPr>
          <p:grpSpPr>
            <a:xfrm>
              <a:off x="3935905" y="1209916"/>
              <a:ext cx="2793271" cy="1883101"/>
              <a:chOff x="4307550" y="1029027"/>
              <a:chExt cx="3204000" cy="2160000"/>
            </a:xfrm>
          </p:grpSpPr>
          <p:sp>
            <p:nvSpPr>
              <p:cNvPr id="248" name="Google Shape;248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49" name="Google Shape;249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0" name="Google Shape;250;p22"/>
            <p:cNvGrpSpPr/>
            <p:nvPr/>
          </p:nvGrpSpPr>
          <p:grpSpPr>
            <a:xfrm>
              <a:off x="3737704" y="1456270"/>
              <a:ext cx="2793271" cy="1883101"/>
              <a:chOff x="4307550" y="1029027"/>
              <a:chExt cx="3204000" cy="2160000"/>
            </a:xfrm>
          </p:grpSpPr>
          <p:sp>
            <p:nvSpPr>
              <p:cNvPr id="251" name="Google Shape;251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52" name="Google Shape;252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3" name="Google Shape;253;p22"/>
            <p:cNvGrpSpPr/>
            <p:nvPr/>
          </p:nvGrpSpPr>
          <p:grpSpPr>
            <a:xfrm>
              <a:off x="3533973" y="1702624"/>
              <a:ext cx="2793271" cy="1883101"/>
              <a:chOff x="4307550" y="1029027"/>
              <a:chExt cx="3204000" cy="2160000"/>
            </a:xfrm>
          </p:grpSpPr>
          <p:sp>
            <p:nvSpPr>
              <p:cNvPr id="254" name="Google Shape;254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55" name="Google Shape;255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56" name="Google Shape;256;p22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34192" y="1926151"/>
              <a:ext cx="3455515" cy="293669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258" name="Google Shape;258;p22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51500" y="2137542"/>
              <a:ext cx="3029333" cy="20817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圖片 6" descr="一張含有 電子用品, 監視器, 室內, 電腦 的圖片&#10;&#10;自動產生的描述">
            <a:extLst>
              <a:ext uri="{FF2B5EF4-FFF2-40B4-BE49-F238E27FC236}">
                <a16:creationId xmlns:a16="http://schemas.microsoft.com/office/drawing/2014/main" id="{59497B86-8915-427B-948F-056289F1B5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813" y="854336"/>
            <a:ext cx="5163582" cy="4736726"/>
          </a:xfrm>
          <a:prstGeom prst="rect">
            <a:avLst/>
          </a:prstGeom>
        </p:spPr>
      </p:pic>
      <p:sp>
        <p:nvSpPr>
          <p:cNvPr id="259" name="Google Shape;259;p22"/>
          <p:cNvSpPr/>
          <p:nvPr/>
        </p:nvSpPr>
        <p:spPr>
          <a:xfrm rot="16200000">
            <a:off x="3996332" y="976220"/>
            <a:ext cx="2484586" cy="5140332"/>
          </a:xfrm>
          <a:custGeom>
            <a:avLst/>
            <a:gdLst>
              <a:gd name="connsiteX0" fmla="*/ 0 w 1340658"/>
              <a:gd name="connsiteY0" fmla="*/ 614052 h 614052"/>
              <a:gd name="connsiteX1" fmla="*/ 341548 w 1340658"/>
              <a:gd name="connsiteY1" fmla="*/ 0 h 614052"/>
              <a:gd name="connsiteX2" fmla="*/ 999110 w 1340658"/>
              <a:gd name="connsiteY2" fmla="*/ 0 h 614052"/>
              <a:gd name="connsiteX3" fmla="*/ 1340658 w 1340658"/>
              <a:gd name="connsiteY3" fmla="*/ 614052 h 614052"/>
              <a:gd name="connsiteX4" fmla="*/ 0 w 1340658"/>
              <a:gd name="connsiteY4" fmla="*/ 614052 h 614052"/>
              <a:gd name="connsiteX0" fmla="*/ 0 w 2281810"/>
              <a:gd name="connsiteY0" fmla="*/ 1922152 h 1922152"/>
              <a:gd name="connsiteX1" fmla="*/ 341548 w 2281810"/>
              <a:gd name="connsiteY1" fmla="*/ 1308100 h 1922152"/>
              <a:gd name="connsiteX2" fmla="*/ 2281810 w 2281810"/>
              <a:gd name="connsiteY2" fmla="*/ 0 h 1922152"/>
              <a:gd name="connsiteX3" fmla="*/ 1340658 w 2281810"/>
              <a:gd name="connsiteY3" fmla="*/ 1922152 h 1922152"/>
              <a:gd name="connsiteX4" fmla="*/ 0 w 2281810"/>
              <a:gd name="connsiteY4" fmla="*/ 1922152 h 1922152"/>
              <a:gd name="connsiteX0" fmla="*/ 0 w 2281810"/>
              <a:gd name="connsiteY0" fmla="*/ 3058802 h 3058802"/>
              <a:gd name="connsiteX1" fmla="*/ 1738548 w 2281810"/>
              <a:gd name="connsiteY1" fmla="*/ 0 h 3058802"/>
              <a:gd name="connsiteX2" fmla="*/ 2281810 w 2281810"/>
              <a:gd name="connsiteY2" fmla="*/ 1136650 h 3058802"/>
              <a:gd name="connsiteX3" fmla="*/ 1340658 w 2281810"/>
              <a:gd name="connsiteY3" fmla="*/ 3058802 h 3058802"/>
              <a:gd name="connsiteX4" fmla="*/ 0 w 2281810"/>
              <a:gd name="connsiteY4" fmla="*/ 3058802 h 3058802"/>
              <a:gd name="connsiteX0" fmla="*/ 0 w 2142110"/>
              <a:gd name="connsiteY0" fmla="*/ 3058802 h 3058802"/>
              <a:gd name="connsiteX1" fmla="*/ 1738548 w 2142110"/>
              <a:gd name="connsiteY1" fmla="*/ 0 h 3058802"/>
              <a:gd name="connsiteX2" fmla="*/ 2142110 w 2142110"/>
              <a:gd name="connsiteY2" fmla="*/ 1066800 h 3058802"/>
              <a:gd name="connsiteX3" fmla="*/ 1340658 w 2142110"/>
              <a:gd name="connsiteY3" fmla="*/ 3058802 h 3058802"/>
              <a:gd name="connsiteX4" fmla="*/ 0 w 2142110"/>
              <a:gd name="connsiteY4" fmla="*/ 3058802 h 3058802"/>
              <a:gd name="connsiteX0" fmla="*/ 0 w 2142110"/>
              <a:gd name="connsiteY0" fmla="*/ 2677802 h 2677802"/>
              <a:gd name="connsiteX1" fmla="*/ 1738548 w 2142110"/>
              <a:gd name="connsiteY1" fmla="*/ 0 h 2677802"/>
              <a:gd name="connsiteX2" fmla="*/ 2142110 w 2142110"/>
              <a:gd name="connsiteY2" fmla="*/ 685800 h 2677802"/>
              <a:gd name="connsiteX3" fmla="*/ 1340658 w 2142110"/>
              <a:gd name="connsiteY3" fmla="*/ 2677802 h 2677802"/>
              <a:gd name="connsiteX4" fmla="*/ 0 w 2142110"/>
              <a:gd name="connsiteY4" fmla="*/ 2677802 h 2677802"/>
              <a:gd name="connsiteX0" fmla="*/ 0 w 2142110"/>
              <a:gd name="connsiteY0" fmla="*/ 2677802 h 3389002"/>
              <a:gd name="connsiteX1" fmla="*/ 1738548 w 2142110"/>
              <a:gd name="connsiteY1" fmla="*/ 0 h 3389002"/>
              <a:gd name="connsiteX2" fmla="*/ 2142110 w 2142110"/>
              <a:gd name="connsiteY2" fmla="*/ 685800 h 3389002"/>
              <a:gd name="connsiteX3" fmla="*/ 1581958 w 2142110"/>
              <a:gd name="connsiteY3" fmla="*/ 3389002 h 3389002"/>
              <a:gd name="connsiteX4" fmla="*/ 0 w 2142110"/>
              <a:gd name="connsiteY4" fmla="*/ 2677802 h 3389002"/>
              <a:gd name="connsiteX0" fmla="*/ 0 w 2478660"/>
              <a:gd name="connsiteY0" fmla="*/ 2715902 h 3389002"/>
              <a:gd name="connsiteX1" fmla="*/ 2075098 w 2478660"/>
              <a:gd name="connsiteY1" fmla="*/ 0 h 3389002"/>
              <a:gd name="connsiteX2" fmla="*/ 2478660 w 2478660"/>
              <a:gd name="connsiteY2" fmla="*/ 685800 h 3389002"/>
              <a:gd name="connsiteX3" fmla="*/ 1918508 w 2478660"/>
              <a:gd name="connsiteY3" fmla="*/ 3389002 h 3389002"/>
              <a:gd name="connsiteX4" fmla="*/ 0 w 2478660"/>
              <a:gd name="connsiteY4" fmla="*/ 2715902 h 3389002"/>
              <a:gd name="connsiteX0" fmla="*/ 0 w 2463420"/>
              <a:gd name="connsiteY0" fmla="*/ 2345062 h 3389002"/>
              <a:gd name="connsiteX1" fmla="*/ 2059858 w 2463420"/>
              <a:gd name="connsiteY1" fmla="*/ 0 h 3389002"/>
              <a:gd name="connsiteX2" fmla="*/ 2463420 w 2463420"/>
              <a:gd name="connsiteY2" fmla="*/ 685800 h 3389002"/>
              <a:gd name="connsiteX3" fmla="*/ 1903268 w 2463420"/>
              <a:gd name="connsiteY3" fmla="*/ 3389002 h 3389002"/>
              <a:gd name="connsiteX4" fmla="*/ 0 w 2463420"/>
              <a:gd name="connsiteY4" fmla="*/ 2345062 h 3389002"/>
              <a:gd name="connsiteX0" fmla="*/ 0 w 2463420"/>
              <a:gd name="connsiteY0" fmla="*/ 2345062 h 5236852"/>
              <a:gd name="connsiteX1" fmla="*/ 2059858 w 2463420"/>
              <a:gd name="connsiteY1" fmla="*/ 0 h 5236852"/>
              <a:gd name="connsiteX2" fmla="*/ 2463420 w 2463420"/>
              <a:gd name="connsiteY2" fmla="*/ 685800 h 5236852"/>
              <a:gd name="connsiteX3" fmla="*/ 1896918 w 2463420"/>
              <a:gd name="connsiteY3" fmla="*/ 5236852 h 5236852"/>
              <a:gd name="connsiteX4" fmla="*/ 0 w 2463420"/>
              <a:gd name="connsiteY4" fmla="*/ 2345062 h 5236852"/>
              <a:gd name="connsiteX0" fmla="*/ 0 w 2484586"/>
              <a:gd name="connsiteY0" fmla="*/ 2300612 h 5236852"/>
              <a:gd name="connsiteX1" fmla="*/ 2081024 w 2484586"/>
              <a:gd name="connsiteY1" fmla="*/ 0 h 5236852"/>
              <a:gd name="connsiteX2" fmla="*/ 2484586 w 2484586"/>
              <a:gd name="connsiteY2" fmla="*/ 685800 h 5236852"/>
              <a:gd name="connsiteX3" fmla="*/ 1918084 w 2484586"/>
              <a:gd name="connsiteY3" fmla="*/ 5236852 h 5236852"/>
              <a:gd name="connsiteX4" fmla="*/ 0 w 2484586"/>
              <a:gd name="connsiteY4" fmla="*/ 2300612 h 5236852"/>
              <a:gd name="connsiteX0" fmla="*/ 0 w 2484586"/>
              <a:gd name="connsiteY0" fmla="*/ 2204092 h 5140332"/>
              <a:gd name="connsiteX1" fmla="*/ 2187704 w 2484586"/>
              <a:gd name="connsiteY1" fmla="*/ 0 h 5140332"/>
              <a:gd name="connsiteX2" fmla="*/ 2484586 w 2484586"/>
              <a:gd name="connsiteY2" fmla="*/ 589280 h 5140332"/>
              <a:gd name="connsiteX3" fmla="*/ 1918084 w 2484586"/>
              <a:gd name="connsiteY3" fmla="*/ 5140332 h 5140332"/>
              <a:gd name="connsiteX4" fmla="*/ 0 w 2484586"/>
              <a:gd name="connsiteY4" fmla="*/ 2204092 h 514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4586" h="5140332">
                <a:moveTo>
                  <a:pt x="0" y="2204092"/>
                </a:moveTo>
                <a:lnTo>
                  <a:pt x="2187704" y="0"/>
                </a:lnTo>
                <a:lnTo>
                  <a:pt x="2484586" y="589280"/>
                </a:lnTo>
                <a:lnTo>
                  <a:pt x="1918084" y="5140332"/>
                </a:lnTo>
                <a:lnTo>
                  <a:pt x="0" y="2204092"/>
                </a:lnTo>
                <a:close/>
              </a:path>
            </a:pathLst>
          </a:cu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57" name="Google Shape;257;p22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7278" y="2871042"/>
            <a:ext cx="2961443" cy="191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2"/>
          <p:cNvSpPr/>
          <p:nvPr/>
        </p:nvSpPr>
        <p:spPr>
          <a:xfrm>
            <a:off x="5240626" y="2096250"/>
            <a:ext cx="2492990" cy="35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●"/>
            </a:pPr>
            <a:r>
              <a:rPr lang="zh-TW" sz="160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隨選還原任一時間點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1" name="Google Shape;261;p22"/>
          <p:cNvSpPr/>
          <p:nvPr/>
        </p:nvSpPr>
        <p:spPr>
          <a:xfrm>
            <a:off x="5240626" y="1674015"/>
            <a:ext cx="2492990" cy="35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●"/>
            </a:pPr>
            <a:r>
              <a:rPr lang="zh-TW" sz="160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可支援連續版本備份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6EC5E2C-5CAB-4B26-AB3A-706A25714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虛擬機備份版本可高達 1,024 個多版本備份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內, 電子用品, 鍵盤, 桌 的圖片&#10;&#10;自動產生的描述">
            <a:extLst>
              <a:ext uri="{FF2B5EF4-FFF2-40B4-BE49-F238E27FC236}">
                <a16:creationId xmlns:a16="http://schemas.microsoft.com/office/drawing/2014/main" id="{CDFFB615-6573-4DAD-B0F3-547813D8F5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916745BE-E0D6-4A8C-A481-39FDFF6F9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3475" y="811681"/>
            <a:ext cx="3629117" cy="1175598"/>
          </a:xfrm>
        </p:spPr>
        <p:txBody>
          <a:bodyPr/>
          <a:lstStyle/>
          <a:p>
            <a:pPr algn="l"/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採用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ES-256</a:t>
            </a: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傳輸加密技術  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資料絕對安全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7" name="Google Shape;267;p23"/>
          <p:cNvSpPr txBox="1">
            <a:spLocks noGrp="1"/>
          </p:cNvSpPr>
          <p:nvPr>
            <p:ph type="body" idx="4294967295"/>
          </p:nvPr>
        </p:nvSpPr>
        <p:spPr>
          <a:xfrm>
            <a:off x="5024575" y="2157460"/>
            <a:ext cx="3818996" cy="1321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r>
              <a:rPr lang="zh-TW" sz="2400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AES (Advanced Encryption Standard)</a:t>
            </a:r>
            <a:endParaRPr lang="en-US" altLang="zh-TW" sz="2400" dirty="0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143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美國政府用來保護資料傳輸的加密標準。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68" name="Google Shape;268;p23" hidden="1"/>
          <p:cNvSpPr/>
          <p:nvPr/>
        </p:nvSpPr>
        <p:spPr>
          <a:xfrm>
            <a:off x="2211237" y="2617728"/>
            <a:ext cx="4511377" cy="3199333"/>
          </a:xfrm>
          <a:prstGeom prst="parallelogram">
            <a:avLst>
              <a:gd name="adj" fmla="val 35282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69" name="Google Shape;269;p23" hidden="1"/>
          <p:cNvCxnSpPr/>
          <p:nvPr/>
        </p:nvCxnSpPr>
        <p:spPr>
          <a:xfrm>
            <a:off x="5419317" y="5502570"/>
            <a:ext cx="244513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0" name="Google Shape;270;p23"/>
          <p:cNvSpPr txBox="1"/>
          <p:nvPr/>
        </p:nvSpPr>
        <p:spPr>
          <a:xfrm>
            <a:off x="5138875" y="3478688"/>
            <a:ext cx="23945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256-bit Encryption</a:t>
            </a:r>
            <a:endParaRPr sz="18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71" name="Google Shape;271;p23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9494" y="2427132"/>
            <a:ext cx="3356193" cy="23940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46FD7681-B8F3-4AD0-8A79-02B1A4239301}"/>
              </a:ext>
            </a:extLst>
          </p:cNvPr>
          <p:cNvGrpSpPr/>
          <p:nvPr/>
        </p:nvGrpSpPr>
        <p:grpSpPr>
          <a:xfrm>
            <a:off x="2072044" y="196727"/>
            <a:ext cx="2758983" cy="2081627"/>
            <a:chOff x="5995576" y="1848775"/>
            <a:chExt cx="2758983" cy="2081627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3E61774A-B373-4004-BB0F-C50DDD800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95576" y="1848775"/>
              <a:ext cx="2758983" cy="2081627"/>
            </a:xfrm>
            <a:prstGeom prst="rect">
              <a:avLst/>
            </a:prstGeom>
            <a:effectLst>
              <a:outerShdw blurRad="152400" sx="104000" sy="104000" algn="ctr" rotWithShape="0">
                <a:prstClr val="black">
                  <a:alpha val="18000"/>
                </a:prstClr>
              </a:outerShdw>
            </a:effectLst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5113C4D6-F189-4F5C-9509-821179B51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089092" y="2174011"/>
              <a:ext cx="1014463" cy="115360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形 16">
            <a:extLst>
              <a:ext uri="{FF2B5EF4-FFF2-40B4-BE49-F238E27FC236}">
                <a16:creationId xmlns:a16="http://schemas.microsoft.com/office/drawing/2014/main" id="{5C3E1E85-489E-4614-935D-B11D8ED31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8279" y="2485931"/>
            <a:ext cx="6067425" cy="5715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817CD80A-0833-438C-8565-1B81E6B7F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352" y="2402168"/>
            <a:ext cx="6067425" cy="5715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97708030-EBE7-40CD-9756-0BD837097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45391" y="1606412"/>
            <a:ext cx="8274024" cy="801158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4640FDCD-901A-4F4C-AF04-4F6015764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0912" y="3810380"/>
            <a:ext cx="6067425" cy="5715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60E0738-2F67-4354-958E-1B0C19648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95263" y="3115481"/>
            <a:ext cx="6067425" cy="571500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0509DBB0-2422-4DCA-ABC8-B300B29EA1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367" y="1621299"/>
            <a:ext cx="6067425" cy="41710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0B59A78-DA05-4952-86B6-8A55DCE1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370" y="1481240"/>
            <a:ext cx="4018280" cy="2511425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66DB6FE-DCC7-424D-AC21-23A5123EB5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6400" y="1915261"/>
            <a:ext cx="1020763" cy="103469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1D87A3-0F68-4517-9C57-F3E7FEDDB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910" y="2571750"/>
            <a:ext cx="4018280" cy="2511425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3F4D1DBA-F66C-40EB-BCB1-6791D3380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230" y="1547726"/>
            <a:ext cx="6067425" cy="244136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5294F4AA-EB91-4E0E-8D33-694C4BEF4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9883" y="2497880"/>
            <a:ext cx="6067425" cy="417102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E0B445C0-E861-4CA8-A187-8E24F5EB0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21101" y="4075034"/>
            <a:ext cx="6067425" cy="417102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9226E73B-016C-429A-B6DD-9494AF12B53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160576" y="2828610"/>
            <a:ext cx="6067425" cy="571500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318D207D-AFD7-4A6C-B6E8-D4F98BE7CD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9297" y="4159330"/>
            <a:ext cx="6067425" cy="5715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3BE2C00-B7F5-4775-91F7-067D2F0ED1A2}"/>
              </a:ext>
            </a:extLst>
          </p:cNvPr>
          <p:cNvSpPr/>
          <p:nvPr/>
        </p:nvSpPr>
        <p:spPr>
          <a:xfrm>
            <a:off x="1263650" y="3666700"/>
            <a:ext cx="19240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LAN-40G2SF-MLX</a:t>
            </a:r>
            <a:endParaRPr lang="zh-TW" altLang="en-US" sz="11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A6D94B1-4E68-4C29-A100-05606EF92018}"/>
              </a:ext>
            </a:extLst>
          </p:cNvPr>
          <p:cNvSpPr/>
          <p:nvPr/>
        </p:nvSpPr>
        <p:spPr>
          <a:xfrm>
            <a:off x="3746500" y="4679904"/>
            <a:ext cx="18224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QXG-10G2T-107</a:t>
            </a:r>
            <a:endParaRPr lang="en-US" altLang="zh-TW" sz="11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7" name="Google Shape;277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應用 </a:t>
            </a: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高速網路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配置 資料傳輸</a:t>
            </a: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更高效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8" name="Google Shape;278;p24"/>
          <p:cNvSpPr txBox="1">
            <a:spLocks noGrp="1"/>
          </p:cNvSpPr>
          <p:nvPr>
            <p:ph type="body" idx="4294967295"/>
          </p:nvPr>
        </p:nvSpPr>
        <p:spPr>
          <a:xfrm>
            <a:off x="4711700" y="1339850"/>
            <a:ext cx="3625850" cy="1481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zh-TW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支援NAS高速網路備份</a:t>
            </a:r>
            <a:endParaRPr sz="2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有多種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速網卡可供選擇搭配 包含</a:t>
            </a:r>
            <a:r>
              <a:rPr 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40Gbps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25Gbps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10Gbps,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5Gbps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2.5Gbps,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等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F299C97-4236-44D2-9B45-34AC18BE7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86902" y="2958422"/>
            <a:ext cx="1047750" cy="104811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47000" decel="5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accel="46000" decel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6"/>
          <p:cNvSpPr txBox="1">
            <a:spLocks noGrp="1"/>
          </p:cNvSpPr>
          <p:nvPr>
            <p:ph type="title"/>
          </p:nvPr>
        </p:nvSpPr>
        <p:spPr>
          <a:xfrm>
            <a:off x="357520" y="230212"/>
            <a:ext cx="841626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2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三步驟流程化快速</a:t>
            </a:r>
            <a:r>
              <a:rPr lang="zh-TW" sz="2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導引</a:t>
            </a:r>
            <a:r>
              <a:rPr lang="zh-TW" altLang="en-US" sz="2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精靈 初始您環境設定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0" name="Google Shape;310;p26"/>
          <p:cNvSpPr txBox="1">
            <a:spLocks noGrp="1"/>
          </p:cNvSpPr>
          <p:nvPr>
            <p:ph type="body" idx="4294967295"/>
          </p:nvPr>
        </p:nvSpPr>
        <p:spPr>
          <a:xfrm>
            <a:off x="1479550" y="1223079"/>
            <a:ext cx="6172200" cy="38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登入HDP後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於快速入門頁面，三步驟流程化，快速設定您的備份環境</a:t>
            </a:r>
          </a:p>
        </p:txBody>
      </p:sp>
      <p:pic>
        <p:nvPicPr>
          <p:cNvPr id="311" name="Google Shape;311;p2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25" y="2355825"/>
            <a:ext cx="3146463" cy="220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4137" y="2725469"/>
            <a:ext cx="3146463" cy="2210296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13" name="Google Shape;313;p26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614" y="2470125"/>
            <a:ext cx="3146462" cy="220236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314" name="Google Shape;314;p26"/>
          <p:cNvSpPr txBox="1"/>
          <p:nvPr/>
        </p:nvSpPr>
        <p:spPr>
          <a:xfrm>
            <a:off x="611763" y="1948019"/>
            <a:ext cx="18258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設定存放庫空間</a:t>
            </a:r>
            <a:endParaRPr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5" name="Google Shape;315;p26"/>
          <p:cNvSpPr txBox="1"/>
          <p:nvPr/>
        </p:nvSpPr>
        <p:spPr>
          <a:xfrm>
            <a:off x="3585600" y="2278725"/>
            <a:ext cx="19728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設定虛擬機目錄</a:t>
            </a:r>
            <a:endParaRPr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6" name="Google Shape;316;p26"/>
          <p:cNvSpPr txBox="1"/>
          <p:nvPr/>
        </p:nvSpPr>
        <p:spPr>
          <a:xfrm>
            <a:off x="6353337" y="2077436"/>
            <a:ext cx="21789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完成備份環境初始化設定</a:t>
            </a:r>
            <a:endParaRPr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C146EFE6-CC52-4158-A734-DF414A5046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282" y="1586675"/>
            <a:ext cx="987132" cy="492837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B2FD68F8-868B-473B-8759-83C99D8412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38401" y="1893000"/>
            <a:ext cx="987132" cy="492837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0764B2B-45C8-4BF0-8E0F-2C9BE4D275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08585" y="1714015"/>
            <a:ext cx="987133" cy="492837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四步驟還原精靈導引 協助您虛擬機還原任務設定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4" name="Google Shape;284;p25" hidden="1"/>
          <p:cNvSpPr/>
          <p:nvPr/>
        </p:nvSpPr>
        <p:spPr>
          <a:xfrm>
            <a:off x="4350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7" name="Google Shape;287;p25"/>
          <p:cNvSpPr/>
          <p:nvPr/>
        </p:nvSpPr>
        <p:spPr>
          <a:xfrm>
            <a:off x="1160069" y="1467986"/>
            <a:ext cx="18575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來源端選擇</a:t>
            </a:r>
            <a:endParaRPr sz="18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8" name="Google Shape;288;p25"/>
          <p:cNvSpPr/>
          <p:nvPr/>
        </p:nvSpPr>
        <p:spPr>
          <a:xfrm>
            <a:off x="1257507" y="1930186"/>
            <a:ext cx="176013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marR="0" lvl="0" indent="-179705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sz="14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從備份任務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9705" marR="0" lvl="0" indent="-179705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sz="14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從</a:t>
            </a:r>
            <a:r>
              <a:rPr lang="zh-TW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存放</a:t>
            </a:r>
            <a:r>
              <a: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庫空間</a:t>
            </a:r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9" name="Google Shape;289;p25" hidden="1"/>
          <p:cNvSpPr/>
          <p:nvPr/>
        </p:nvSpPr>
        <p:spPr>
          <a:xfrm>
            <a:off x="1155409" y="1160062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0" name="Google Shape;290;p25" hidden="1"/>
          <p:cNvSpPr/>
          <p:nvPr/>
        </p:nvSpPr>
        <p:spPr>
          <a:xfrm>
            <a:off x="30064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1" name="Google Shape;291;p25"/>
          <p:cNvSpPr/>
          <p:nvPr/>
        </p:nvSpPr>
        <p:spPr>
          <a:xfrm>
            <a:off x="3705920" y="1467986"/>
            <a:ext cx="18575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目的端位置</a:t>
            </a:r>
            <a:endParaRPr sz="18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2" name="Google Shape;292;p25"/>
          <p:cNvSpPr/>
          <p:nvPr/>
        </p:nvSpPr>
        <p:spPr>
          <a:xfrm>
            <a:off x="3805702" y="1930186"/>
            <a:ext cx="13388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marR="0" lvl="1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sz="14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原機還原</a:t>
            </a:r>
            <a:endParaRPr sz="140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80000" marR="0" lvl="1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sz="14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異機還原</a:t>
            </a:r>
            <a:endParaRPr sz="140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93" name="Google Shape;293;p25" hidden="1"/>
          <p:cNvSpPr/>
          <p:nvPr/>
        </p:nvSpPr>
        <p:spPr>
          <a:xfrm>
            <a:off x="3726809" y="1160062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4" name="Google Shape;294;p25" hidden="1"/>
          <p:cNvSpPr/>
          <p:nvPr/>
        </p:nvSpPr>
        <p:spPr>
          <a:xfrm>
            <a:off x="55778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6187651" y="1467986"/>
            <a:ext cx="18575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還原的方式</a:t>
            </a:r>
            <a:endParaRPr sz="18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6" name="Google Shape;296;p25"/>
          <p:cNvSpPr/>
          <p:nvPr/>
        </p:nvSpPr>
        <p:spPr>
          <a:xfrm>
            <a:off x="6245123" y="1930186"/>
            <a:ext cx="2601790" cy="1141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1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覆</a:t>
            </a:r>
            <a:r>
              <a:rPr lang="zh-TW" altLang="en-US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寫</a:t>
            </a: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 </a:t>
            </a:r>
            <a:r>
              <a:rPr lang="en-US" altLang="zh-TW" sz="1000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(對</a:t>
            </a:r>
            <a:r>
              <a:rPr lang="zh-TW" sz="1000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來源虛擬機進行</a:t>
            </a:r>
            <a:r>
              <a:rPr lang="zh-TW" altLang="en-US" sz="1000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覆寫</a:t>
            </a:r>
            <a:r>
              <a:rPr lang="zh-TW" sz="1000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)</a:t>
            </a:r>
            <a:endParaRPr lang="zh-TW" altLang="en-US" sz="10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9705" lvl="1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重新命名</a:t>
            </a: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 </a:t>
            </a:r>
            <a:r>
              <a:rPr lang="en-US" altLang="zh-TW" sz="1000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(</a:t>
            </a: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修改虛擬機名稱後還原</a:t>
            </a:r>
            <a:r>
              <a:rPr lang="en-US" altLang="zh-TW" sz="1000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)</a:t>
            </a:r>
            <a:endParaRPr lang="en-US" altLang="zh-TW" sz="10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7" name="Google Shape;297;p25" hidden="1"/>
          <p:cNvSpPr/>
          <p:nvPr/>
        </p:nvSpPr>
        <p:spPr>
          <a:xfrm>
            <a:off x="6298209" y="1160062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1" name="Google Shape;301;p2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770" y="2567895"/>
            <a:ext cx="3234128" cy="1576821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02" name="Google Shape;302;p2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" b="17077"/>
          <a:stretch/>
        </p:blipFill>
        <p:spPr>
          <a:xfrm>
            <a:off x="2839620" y="2787650"/>
            <a:ext cx="3234127" cy="1559538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03" name="Google Shape;303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4526" y="3022009"/>
            <a:ext cx="3234128" cy="152855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304" name="Google Shape;304;p25"/>
          <p:cNvSpPr/>
          <p:nvPr/>
        </p:nvSpPr>
        <p:spPr>
          <a:xfrm>
            <a:off x="3218843" y="4378043"/>
            <a:ext cx="2475683" cy="258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尚不支援HyperV異機還原</a:t>
            </a:r>
            <a:endParaRPr sz="100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清晰的介面與簡易的操作方式讓您快速上手</a:t>
            </a:r>
          </a:p>
        </p:txBody>
      </p:sp>
      <p:sp>
        <p:nvSpPr>
          <p:cNvPr id="322" name="Google Shape;322;p27"/>
          <p:cNvSpPr txBox="1">
            <a:spLocks noGrp="1"/>
          </p:cNvSpPr>
          <p:nvPr>
            <p:ph type="body" idx="4294967295"/>
          </p:nvPr>
        </p:nvSpPr>
        <p:spPr>
          <a:xfrm>
            <a:off x="621828" y="1543586"/>
            <a:ext cx="3626953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altLang="en-US" sz="16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總覽頁面可以快速掌握所有任務狀態</a:t>
            </a:r>
            <a:endParaRPr lang="zh-TW" altLang="en-US" sz="1600">
              <a:solidFill>
                <a:schemeClr val="bg1"/>
              </a:solidFill>
              <a:ea typeface="微軟正黑體"/>
            </a:endParaRPr>
          </a:p>
        </p:txBody>
      </p:sp>
      <p:pic>
        <p:nvPicPr>
          <p:cNvPr id="323" name="Google Shape;323;p27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20" y="2114000"/>
            <a:ext cx="4546093" cy="272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7084" y="2458081"/>
            <a:ext cx="4533055" cy="272503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325" name="Google Shape;325;p27"/>
          <p:cNvSpPr txBox="1"/>
          <p:nvPr/>
        </p:nvSpPr>
        <p:spPr>
          <a:xfrm>
            <a:off x="4842056" y="1885382"/>
            <a:ext cx="3626952" cy="57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任務總覽</a:t>
            </a:r>
            <a:r>
              <a:rPr lang="zh-TW" altLang="en-US" sz="16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頁面</a:t>
            </a:r>
            <a:r>
              <a:rPr lang="zh-TW" sz="16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，可進行快速操作</a:t>
            </a:r>
            <a:endParaRPr sz="16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結合QNAP通知中心</a:t>
            </a: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讓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您</a:t>
            </a: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掌握備份大小事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1" name="Google Shape;331;p28"/>
          <p:cNvSpPr txBox="1">
            <a:spLocks noGrp="1"/>
          </p:cNvSpPr>
          <p:nvPr>
            <p:ph type="body" idx="4294967295"/>
          </p:nvPr>
        </p:nvSpPr>
        <p:spPr>
          <a:xfrm>
            <a:off x="2857533" y="1779472"/>
            <a:ext cx="341039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180000" lvl="1" indent="-180000" algn="l" rtl="0">
              <a:lnSpc>
                <a:spcPct val="130000"/>
              </a:lnSpc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電子郵件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lvl="1" indent="-180000" algn="l" rtl="0">
              <a:lnSpc>
                <a:spcPct val="130000"/>
              </a:lnSpc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簡訊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lvl="1" indent="-180000" algn="l" rtl="0">
              <a:lnSpc>
                <a:spcPct val="130000"/>
              </a:lnSpc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即時通訊應用程式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lvl="1" indent="-180000" algn="l" rtl="0">
              <a:lnSpc>
                <a:spcPct val="130000"/>
              </a:lnSpc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推播服務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8EEF0C22-171F-4F43-9AF1-6E714A4D9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07" y="2558172"/>
            <a:ext cx="6820786" cy="258532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3B78DF4-783A-4FBE-AF11-0A3C7664AB2D}"/>
              </a:ext>
            </a:extLst>
          </p:cNvPr>
          <p:cNvSpPr txBox="1"/>
          <p:nvPr/>
        </p:nvSpPr>
        <p:spPr>
          <a:xfrm>
            <a:off x="2857532" y="1326756"/>
            <a:ext cx="341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通知中心</a:t>
            </a:r>
          </a:p>
        </p:txBody>
      </p:sp>
      <p:pic>
        <p:nvPicPr>
          <p:cNvPr id="333" name="Google Shape;333;p2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55274">
            <a:off x="6740399" y="1517785"/>
            <a:ext cx="1161329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4" name="Google Shape;334;p28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3499" flipH="1">
            <a:off x="736415" y="1343449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5" name="Google Shape;335;p28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99958">
            <a:off x="7793536" y="2498169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6" name="Google Shape;336;p2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95488" flipH="1">
            <a:off x="97129" y="2131008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29" hidden="1"/>
          <p:cNvGrpSpPr/>
          <p:nvPr/>
        </p:nvGrpSpPr>
        <p:grpSpPr>
          <a:xfrm>
            <a:off x="621388" y="2074810"/>
            <a:ext cx="4622520" cy="2936707"/>
            <a:chOff x="207129" y="1409490"/>
            <a:chExt cx="5637958" cy="3581820"/>
          </a:xfrm>
        </p:grpSpPr>
        <p:pic>
          <p:nvPicPr>
            <p:cNvPr id="342" name="Google Shape;342;p29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129" y="1409490"/>
              <a:ext cx="5637958" cy="35818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29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956" y="1854578"/>
              <a:ext cx="3920303" cy="22907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44" name="Google Shape;344;p29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3396" y="825625"/>
            <a:ext cx="3455817" cy="1998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430ADD42-BBDF-4946-869F-A3306F5A1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/>
          <p:nvPr/>
        </p:nvSpPr>
        <p:spPr>
          <a:xfrm>
            <a:off x="727598" y="1366586"/>
            <a:ext cx="3042185" cy="3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31800" lvl="0" indent="-35941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zh-TW" sz="18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達到高速備份：</a:t>
            </a:r>
            <a:r>
              <a:rPr 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90%的Beta回饋用戶滿意HDP備份速度，在預期的時間範圍內完成虛擬機備份</a:t>
            </a:r>
            <a:endParaRPr lang="zh-TW" altLang="en-US" sz="12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31800" lvl="0" indent="-35941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zh-TW" sz="20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成功縮減資料量：</a:t>
            </a:r>
            <a:r>
              <a:rPr 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80%的Beta回饋用戶滿意Deduplication, Compression的效果能成功縮減備份的資料量</a:t>
            </a:r>
            <a:endParaRPr sz="12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31800" lvl="0" indent="-35941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</a:pPr>
            <a:r>
              <a:rPr lang="zh-TW" sz="20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易上手的操作介面：</a:t>
            </a:r>
            <a:r>
              <a:rPr 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90%以上的Beta回饋用戶覺</a:t>
            </a:r>
            <a:r>
              <a:rPr lang="zh-TW" altLang="en-US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得</a:t>
            </a:r>
            <a:r>
              <a:rPr 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我們精心設計的操作介面，是容易理解且容易上手</a:t>
            </a:r>
            <a:endParaRPr sz="12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9F434E1-BCF3-4752-AD31-E3C8C02011D4}"/>
              </a:ext>
            </a:extLst>
          </p:cNvPr>
          <p:cNvSpPr txBox="1"/>
          <p:nvPr/>
        </p:nvSpPr>
        <p:spPr>
          <a:xfrm>
            <a:off x="4239683" y="1403350"/>
            <a:ext cx="3943350" cy="321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15000"/>
              </a:lnSpc>
            </a:pPr>
            <a:r>
              <a:rPr lang="zh-TW" altLang="en-US" sz="1800" b="1">
                <a:solidFill>
                  <a:srgbClr val="00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實際</a:t>
            </a:r>
            <a:r>
              <a:rPr lang="en-US" altLang="zh-TW" sz="1800" b="1">
                <a:solidFill>
                  <a:srgbClr val="00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Beta</a:t>
            </a:r>
            <a:r>
              <a:rPr lang="zh-TW" altLang="en-US" sz="1800" b="1">
                <a:solidFill>
                  <a:srgbClr val="00FFC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用戶的評論：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Very nice in a small company to have a backup recovery solution if the Master server fails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It's an excellent tool.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product is very easy to use and a great solution for small businesses. I did notice it pushes older hard drives hard during a backup window but then again I am running an older NAS and drives. Product runs great even on a 4 year old NAS unit! Very happy overall and hoping that this can replace my Veeam server in my small business environment.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zh-TW" sz="12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thanks for developing new technologies for </a:t>
            </a:r>
            <a:r>
              <a:rPr lang="en-US" altLang="zh-TW" sz="1200" err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endParaRPr lang="en-US" altLang="zh-TW" sz="12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96AA0773-6AFF-462C-8A3B-E78675A94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來自我們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Beta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用戶回饋的聲音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化同側角落 5">
            <a:extLst>
              <a:ext uri="{FF2B5EF4-FFF2-40B4-BE49-F238E27FC236}">
                <a16:creationId xmlns:a16="http://schemas.microsoft.com/office/drawing/2014/main" id="{D1DD0178-9030-404A-A540-8C6B15DE51BE}"/>
              </a:ext>
            </a:extLst>
          </p:cNvPr>
          <p:cNvSpPr/>
          <p:nvPr/>
        </p:nvSpPr>
        <p:spPr>
          <a:xfrm rot="10800000">
            <a:off x="2483480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矩形: 圓角化同側角落 69">
            <a:extLst>
              <a:ext uri="{FF2B5EF4-FFF2-40B4-BE49-F238E27FC236}">
                <a16:creationId xmlns:a16="http://schemas.microsoft.com/office/drawing/2014/main" id="{2938D99F-5767-4086-9E2E-546F3E7C1E6F}"/>
              </a:ext>
            </a:extLst>
          </p:cNvPr>
          <p:cNvSpPr/>
          <p:nvPr/>
        </p:nvSpPr>
        <p:spPr>
          <a:xfrm rot="10800000">
            <a:off x="4622259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1" name="矩形: 圓角化同側角落 70">
            <a:extLst>
              <a:ext uri="{FF2B5EF4-FFF2-40B4-BE49-F238E27FC236}">
                <a16:creationId xmlns:a16="http://schemas.microsoft.com/office/drawing/2014/main" id="{89E12493-4939-4390-933B-B6189EA91BD0}"/>
              </a:ext>
            </a:extLst>
          </p:cNvPr>
          <p:cNvSpPr/>
          <p:nvPr/>
        </p:nvSpPr>
        <p:spPr>
          <a:xfrm rot="10800000">
            <a:off x="6764476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矩形: 圓角化同側角落 4">
            <a:extLst>
              <a:ext uri="{FF2B5EF4-FFF2-40B4-BE49-F238E27FC236}">
                <a16:creationId xmlns:a16="http://schemas.microsoft.com/office/drawing/2014/main" id="{6B27F887-D4AA-4609-8B02-66D5D53A574B}"/>
              </a:ext>
            </a:extLst>
          </p:cNvPr>
          <p:cNvSpPr/>
          <p:nvPr/>
        </p:nvSpPr>
        <p:spPr>
          <a:xfrm rot="10800000">
            <a:off x="342982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79E84BFE-A42D-43D6-BA76-C406EB826275}"/>
              </a:ext>
            </a:extLst>
          </p:cNvPr>
          <p:cNvGrpSpPr/>
          <p:nvPr/>
        </p:nvGrpSpPr>
        <p:grpSpPr>
          <a:xfrm>
            <a:off x="1834094" y="718825"/>
            <a:ext cx="2796884" cy="4093877"/>
            <a:chOff x="457200" y="879949"/>
            <a:chExt cx="2796884" cy="4093877"/>
          </a:xfrm>
        </p:grpSpPr>
        <p:pic>
          <p:nvPicPr>
            <p:cNvPr id="48" name="圖片 47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676F6705-3140-42DA-90C1-A76AA27FB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49" name="矩形: 圓角化同側角落 48">
              <a:extLst>
                <a:ext uri="{FF2B5EF4-FFF2-40B4-BE49-F238E27FC236}">
                  <a16:creationId xmlns:a16="http://schemas.microsoft.com/office/drawing/2014/main" id="{006C04F9-EB07-44A2-83E1-21A800BE4950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3167EF14-1952-46C0-AAE4-B2CE78D4C988}"/>
              </a:ext>
            </a:extLst>
          </p:cNvPr>
          <p:cNvGrpSpPr/>
          <p:nvPr/>
        </p:nvGrpSpPr>
        <p:grpSpPr>
          <a:xfrm>
            <a:off x="3974592" y="718825"/>
            <a:ext cx="2796884" cy="4093877"/>
            <a:chOff x="457200" y="879949"/>
            <a:chExt cx="2796884" cy="4093877"/>
          </a:xfrm>
        </p:grpSpPr>
        <p:pic>
          <p:nvPicPr>
            <p:cNvPr id="51" name="圖片 50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3DFB3741-0AD0-46EF-8AFD-B701876CA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2" name="矩形: 圓角化同側角落 51">
              <a:extLst>
                <a:ext uri="{FF2B5EF4-FFF2-40B4-BE49-F238E27FC236}">
                  <a16:creationId xmlns:a16="http://schemas.microsoft.com/office/drawing/2014/main" id="{FF348DF7-CC41-4D1A-8075-283D1424D52D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1960B7"/>
                </a:gs>
                <a:gs pos="1653">
                  <a:srgbClr val="3399FF"/>
                </a:gs>
                <a:gs pos="19000">
                  <a:srgbClr val="0087E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595C56C4-4EC5-4AEB-B1E6-601238A7387F}"/>
              </a:ext>
            </a:extLst>
          </p:cNvPr>
          <p:cNvGrpSpPr/>
          <p:nvPr/>
        </p:nvGrpSpPr>
        <p:grpSpPr>
          <a:xfrm>
            <a:off x="6115090" y="718825"/>
            <a:ext cx="2796884" cy="4093877"/>
            <a:chOff x="457200" y="879949"/>
            <a:chExt cx="2796884" cy="4093877"/>
          </a:xfrm>
        </p:grpSpPr>
        <p:pic>
          <p:nvPicPr>
            <p:cNvPr id="54" name="圖片 53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F26CA66C-1E7A-4069-9290-3B3570FD0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5" name="矩形: 圓角化同側角落 54">
              <a:extLst>
                <a:ext uri="{FF2B5EF4-FFF2-40B4-BE49-F238E27FC236}">
                  <a16:creationId xmlns:a16="http://schemas.microsoft.com/office/drawing/2014/main" id="{C7B8BF14-7609-4831-92E4-F6FC432C1774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6600FF"/>
                </a:gs>
                <a:gs pos="1653">
                  <a:srgbClr val="98A8F1"/>
                </a:gs>
                <a:gs pos="24000">
                  <a:srgbClr val="7668EF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9A671CAB-1A96-426E-A35E-787546290E29}"/>
              </a:ext>
            </a:extLst>
          </p:cNvPr>
          <p:cNvGrpSpPr/>
          <p:nvPr/>
        </p:nvGrpSpPr>
        <p:grpSpPr>
          <a:xfrm>
            <a:off x="-306404" y="718825"/>
            <a:ext cx="2796884" cy="4093877"/>
            <a:chOff x="457200" y="879949"/>
            <a:chExt cx="2796884" cy="4093877"/>
          </a:xfrm>
        </p:grpSpPr>
        <p:pic>
          <p:nvPicPr>
            <p:cNvPr id="45" name="圖片 44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E785E882-1958-4F2F-9801-71DA1EC05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46" name="矩形: 圓角化同側角落 45">
              <a:extLst>
                <a:ext uri="{FF2B5EF4-FFF2-40B4-BE49-F238E27FC236}">
                  <a16:creationId xmlns:a16="http://schemas.microsoft.com/office/drawing/2014/main" id="{89E1FB24-37E5-475F-AEC4-8EE909DF109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00C8A2"/>
                </a:gs>
                <a:gs pos="1653">
                  <a:srgbClr val="00FFCC"/>
                </a:gs>
                <a:gs pos="19000">
                  <a:srgbClr val="00DAB0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64" name="Google Shape;364;p31"/>
          <p:cNvSpPr/>
          <p:nvPr/>
        </p:nvSpPr>
        <p:spPr>
          <a:xfrm>
            <a:off x="2803874" y="1497859"/>
            <a:ext cx="13901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TVS-872XT</a:t>
            </a:r>
            <a:endParaRPr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5" name="Google Shape;365;p31"/>
          <p:cNvSpPr/>
          <p:nvPr/>
        </p:nvSpPr>
        <p:spPr>
          <a:xfrm>
            <a:off x="2554239" y="2449941"/>
            <a:ext cx="193180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Intel® Core™ i5-8400T 6-core 1.7 GHz Processor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GB SODIMM DDR4 (2 x 8 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Drive Bays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04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</a:pPr>
            <a:endParaRPr sz="10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7" name="Google Shape;367;p31"/>
          <p:cNvSpPr/>
          <p:nvPr/>
        </p:nvSpPr>
        <p:spPr>
          <a:xfrm>
            <a:off x="2887230" y="1248541"/>
            <a:ext cx="1223412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中階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8" name="Google Shape;368;p31"/>
          <p:cNvSpPr txBox="1">
            <a:spLocks noGrp="1"/>
          </p:cNvSpPr>
          <p:nvPr>
            <p:ph type="title"/>
          </p:nvPr>
        </p:nvSpPr>
        <p:spPr>
          <a:xfrm>
            <a:off x="457200" y="171002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建議機種 </a:t>
            </a:r>
            <a:b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僅支援 QNAP x 86 架構 (Intel 或 AMD 處理器) NAS 機種</a:t>
            </a:r>
          </a:p>
        </p:txBody>
      </p:sp>
      <p:grpSp>
        <p:nvGrpSpPr>
          <p:cNvPr id="369" name="Google Shape;369;p31"/>
          <p:cNvGrpSpPr/>
          <p:nvPr/>
        </p:nvGrpSpPr>
        <p:grpSpPr>
          <a:xfrm>
            <a:off x="4665256" y="3605565"/>
            <a:ext cx="2017525" cy="842548"/>
            <a:chOff x="6256058" y="4681507"/>
            <a:chExt cx="2742694" cy="1024627"/>
          </a:xfrm>
        </p:grpSpPr>
        <p:pic>
          <p:nvPicPr>
            <p:cNvPr id="370" name="Google Shape;370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7530713" y="4275943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1" name="Google Shape;371;p31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6058" y="4681507"/>
              <a:ext cx="2742694" cy="10134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2" name="Google Shape;372;p31"/>
          <p:cNvGrpSpPr/>
          <p:nvPr/>
        </p:nvGrpSpPr>
        <p:grpSpPr bwMode="invGray">
          <a:xfrm>
            <a:off x="6799366" y="3612352"/>
            <a:ext cx="2036138" cy="819842"/>
            <a:chOff x="9271605" y="4630995"/>
            <a:chExt cx="2767996" cy="997013"/>
          </a:xfrm>
        </p:grpSpPr>
        <p:pic>
          <p:nvPicPr>
            <p:cNvPr id="373" name="Google Shape;373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 bwMode="invGray">
            <a:xfrm rot="5400000">
              <a:off x="10558912" y="4147320"/>
              <a:ext cx="193381" cy="276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4" name="Google Shape;374;p31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invGray"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5" name="Google Shape;375;p31"/>
          <p:cNvSpPr/>
          <p:nvPr/>
        </p:nvSpPr>
        <p:spPr>
          <a:xfrm>
            <a:off x="812015" y="1497859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</a:t>
            </a: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</a:t>
            </a: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53D</a:t>
            </a:r>
            <a:endParaRPr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6" name="Google Shape;376;p31"/>
          <p:cNvSpPr/>
          <p:nvPr/>
        </p:nvSpPr>
        <p:spPr>
          <a:xfrm>
            <a:off x="394668" y="2449941"/>
            <a:ext cx="2017187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Intel® Celeron® J4125 quad-core 2.0 GHz processor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GB SO-DIMM DDR4 (2 x 4 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altLang="zh-TW" sz="1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</a:t>
            </a: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Drive Bays</a:t>
            </a:r>
            <a:endParaRPr sz="10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8" name="Google Shape;378;p31"/>
          <p:cNvSpPr/>
          <p:nvPr/>
        </p:nvSpPr>
        <p:spPr>
          <a:xfrm>
            <a:off x="754307" y="1248541"/>
            <a:ext cx="1223412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入門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9" name="Google Shape;379;p31"/>
          <p:cNvSpPr/>
          <p:nvPr/>
        </p:nvSpPr>
        <p:spPr>
          <a:xfrm>
            <a:off x="4773078" y="1497859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TS-1683XU-RP</a:t>
            </a:r>
            <a:endParaRPr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0" name="Google Shape;380;p31"/>
          <p:cNvSpPr/>
          <p:nvPr/>
        </p:nvSpPr>
        <p:spPr>
          <a:xfrm>
            <a:off x="5065765" y="1248541"/>
            <a:ext cx="1223412" cy="33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高階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1" name="Google Shape;381;p31"/>
          <p:cNvSpPr/>
          <p:nvPr/>
        </p:nvSpPr>
        <p:spPr>
          <a:xfrm>
            <a:off x="4708118" y="2449941"/>
            <a:ext cx="193180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Intel® Xeon® E-2124 quad-core 3.3 GHz processor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 GB UDIMM DDR4 ECC (4 x 16GB)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Drive Bays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3" name="Google Shape;383;p31"/>
          <p:cNvSpPr/>
          <p:nvPr/>
        </p:nvSpPr>
        <p:spPr>
          <a:xfrm>
            <a:off x="6873657" y="1497859"/>
            <a:ext cx="18902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TDS-16489U R2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4" name="Google Shape;384;p31"/>
          <p:cNvSpPr/>
          <p:nvPr/>
        </p:nvSpPr>
        <p:spPr>
          <a:xfrm>
            <a:off x="7380206" y="1248541"/>
            <a:ext cx="877163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企業級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5" name="Google Shape;385;p31"/>
          <p:cNvSpPr/>
          <p:nvPr/>
        </p:nvSpPr>
        <p:spPr>
          <a:xfrm>
            <a:off x="6873657" y="2449941"/>
            <a:ext cx="2054557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E5-2620 v4 8-core 2.1 GHz processor x2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64GB RDIMM DDR4 (8 x 8GB)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Drive Bays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9" name="Google Shape;389;p31"/>
          <p:cNvSpPr txBox="1"/>
          <p:nvPr/>
        </p:nvSpPr>
        <p:spPr>
          <a:xfrm>
            <a:off x="555169" y="1973518"/>
            <a:ext cx="1552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30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3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4D0D503-443A-4555-85BB-2EA2B6864D00}"/>
              </a:ext>
            </a:extLst>
          </p:cNvPr>
          <p:cNvGrpSpPr/>
          <p:nvPr/>
        </p:nvGrpSpPr>
        <p:grpSpPr>
          <a:xfrm>
            <a:off x="2580217" y="3427128"/>
            <a:ext cx="1790702" cy="1039992"/>
            <a:chOff x="2580217" y="3531087"/>
            <a:chExt cx="1790702" cy="1039992"/>
          </a:xfrm>
        </p:grpSpPr>
        <p:pic>
          <p:nvPicPr>
            <p:cNvPr id="363" name="Google Shape;363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3417270" y="3600495"/>
              <a:ext cx="116595" cy="17907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31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45874" y="3531087"/>
              <a:ext cx="1663987" cy="10399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1" name="Google Shape;391;p31"/>
          <p:cNvSpPr txBox="1"/>
          <p:nvPr/>
        </p:nvSpPr>
        <p:spPr>
          <a:xfrm>
            <a:off x="2710582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100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</a:t>
            </a:r>
            <a:r>
              <a:rPr lang="zh-TW" sz="12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2" name="Google Shape;392;p31"/>
          <p:cNvSpPr txBox="1"/>
          <p:nvPr/>
        </p:nvSpPr>
        <p:spPr>
          <a:xfrm>
            <a:off x="4848420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200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</a:t>
            </a:r>
            <a:r>
              <a:rPr lang="zh-TW" sz="1200" b="1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15</a:t>
            </a: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3" name="Google Shape;393;p31"/>
          <p:cNvSpPr txBox="1"/>
          <p:nvPr/>
        </p:nvSpPr>
        <p:spPr>
          <a:xfrm>
            <a:off x="6986221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VMs: 500</a:t>
            </a:r>
            <a:endParaRPr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Concurrent: 20 VMs</a:t>
            </a:r>
            <a:endParaRPr sz="1200" b="1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4" name="Google Shape;394;p31"/>
          <p:cNvSpPr txBox="1"/>
          <p:nvPr/>
        </p:nvSpPr>
        <p:spPr>
          <a:xfrm>
            <a:off x="2713209" y="4755560"/>
            <a:ext cx="384111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測試環境初始化後僅安裝Hyper Data Protector</a:t>
            </a:r>
            <a:endParaRPr sz="11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721E0DE-83EF-4149-8BE3-E7CF3E33E4BF}"/>
              </a:ext>
            </a:extLst>
          </p:cNvPr>
          <p:cNvGrpSpPr/>
          <p:nvPr/>
        </p:nvGrpSpPr>
        <p:grpSpPr>
          <a:xfrm>
            <a:off x="555169" y="3427128"/>
            <a:ext cx="1624649" cy="1027293"/>
            <a:chOff x="555169" y="3531087"/>
            <a:chExt cx="1624649" cy="1027293"/>
          </a:xfrm>
        </p:grpSpPr>
        <p:pic>
          <p:nvPicPr>
            <p:cNvPr id="387" name="Google Shape;387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1286888" y="3803889"/>
              <a:ext cx="116595" cy="1392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圖片 1" descr="一張含有 監視器, 電子用品, 坐, 桌 的圖片&#10;&#10;自動產生的描述">
              <a:extLst>
                <a:ext uri="{FF2B5EF4-FFF2-40B4-BE49-F238E27FC236}">
                  <a16:creationId xmlns:a16="http://schemas.microsoft.com/office/drawing/2014/main" id="{EE302D7E-D369-4DDD-8BA8-5B0A8F323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169" y="3531087"/>
              <a:ext cx="1624649" cy="101558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群組 49">
            <a:extLst>
              <a:ext uri="{FF2B5EF4-FFF2-40B4-BE49-F238E27FC236}">
                <a16:creationId xmlns:a16="http://schemas.microsoft.com/office/drawing/2014/main" id="{CCD31B05-B9E5-46B3-BA8E-956EFDF574D1}"/>
              </a:ext>
            </a:extLst>
          </p:cNvPr>
          <p:cNvGrpSpPr/>
          <p:nvPr/>
        </p:nvGrpSpPr>
        <p:grpSpPr>
          <a:xfrm>
            <a:off x="2848869" y="879949"/>
            <a:ext cx="2796884" cy="4093877"/>
            <a:chOff x="457200" y="879949"/>
            <a:chExt cx="2796884" cy="4093877"/>
          </a:xfrm>
        </p:grpSpPr>
        <p:pic>
          <p:nvPicPr>
            <p:cNvPr id="52" name="圖片 51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A942CFDE-86C2-4703-BB9D-01E9C67D9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1" name="矩形: 圓角化同側角落 50">
              <a:extLst>
                <a:ext uri="{FF2B5EF4-FFF2-40B4-BE49-F238E27FC236}">
                  <a16:creationId xmlns:a16="http://schemas.microsoft.com/office/drawing/2014/main" id="{E4827F2E-F19B-4F75-9C79-9198608FA6D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32B46B7A-72B2-4655-8E6F-95639AAF53C5}"/>
              </a:ext>
            </a:extLst>
          </p:cNvPr>
          <p:cNvGrpSpPr/>
          <p:nvPr/>
        </p:nvGrpSpPr>
        <p:grpSpPr>
          <a:xfrm>
            <a:off x="5260230" y="879949"/>
            <a:ext cx="2796884" cy="4093877"/>
            <a:chOff x="457200" y="879949"/>
            <a:chExt cx="2796884" cy="4093877"/>
          </a:xfrm>
        </p:grpSpPr>
        <p:pic>
          <p:nvPicPr>
            <p:cNvPr id="55" name="圖片 54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C8A052EE-9D93-4CF7-A65B-B5EFED71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4" name="矩形: 圓角化同側角落 53">
              <a:extLst>
                <a:ext uri="{FF2B5EF4-FFF2-40B4-BE49-F238E27FC236}">
                  <a16:creationId xmlns:a16="http://schemas.microsoft.com/office/drawing/2014/main" id="{BA87A276-0E74-4504-B281-A4F377F21FFB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6" name="圖片 5" descr="一張含有 桌, 電腦, 馬克杯, 鍵盤 的圖片&#10;&#10;自動產生的描述" hidden="1">
            <a:extLst>
              <a:ext uri="{FF2B5EF4-FFF2-40B4-BE49-F238E27FC236}">
                <a16:creationId xmlns:a16="http://schemas.microsoft.com/office/drawing/2014/main" id="{18FD8CA7-D414-4387-B3D8-55ACFE3C2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43" y="879949"/>
            <a:ext cx="2810201" cy="4105773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26BDFC91-9751-4C2D-8162-EAF2C5805283}"/>
              </a:ext>
            </a:extLst>
          </p:cNvPr>
          <p:cNvGrpSpPr/>
          <p:nvPr/>
        </p:nvGrpSpPr>
        <p:grpSpPr>
          <a:xfrm>
            <a:off x="457200" y="879949"/>
            <a:ext cx="2796884" cy="4093877"/>
            <a:chOff x="457200" y="879949"/>
            <a:chExt cx="2796884" cy="4093877"/>
          </a:xfrm>
        </p:grpSpPr>
        <p:pic>
          <p:nvPicPr>
            <p:cNvPr id="10" name="圖片 9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21F4FEC3-DE87-4BFA-A16F-2B3F74F4C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7" name="矩形: 圓角化同側角落 6">
              <a:extLst>
                <a:ext uri="{FF2B5EF4-FFF2-40B4-BE49-F238E27FC236}">
                  <a16:creationId xmlns:a16="http://schemas.microsoft.com/office/drawing/2014/main" id="{B3E72FE1-914F-42E8-9072-916B4A76CEB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4" name="矩形: 圓角化同側角落 3">
            <a:extLst>
              <a:ext uri="{FF2B5EF4-FFF2-40B4-BE49-F238E27FC236}">
                <a16:creationId xmlns:a16="http://schemas.microsoft.com/office/drawing/2014/main" id="{055A88B6-EE4A-4A2E-9B08-01344D05C622}"/>
              </a:ext>
            </a:extLst>
          </p:cNvPr>
          <p:cNvSpPr/>
          <p:nvPr/>
        </p:nvSpPr>
        <p:spPr>
          <a:xfrm rot="10800000">
            <a:off x="3495307" y="2981934"/>
            <a:ext cx="2059228" cy="1918063"/>
          </a:xfrm>
          <a:prstGeom prst="round2SameRect">
            <a:avLst>
              <a:gd name="adj1" fmla="val 5035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1" name="矩形: 圓角化同側角落 90">
            <a:extLst>
              <a:ext uri="{FF2B5EF4-FFF2-40B4-BE49-F238E27FC236}">
                <a16:creationId xmlns:a16="http://schemas.microsoft.com/office/drawing/2014/main" id="{3519B7BC-7214-4765-B80E-CD3B291816C3}"/>
              </a:ext>
            </a:extLst>
          </p:cNvPr>
          <p:cNvSpPr/>
          <p:nvPr/>
        </p:nvSpPr>
        <p:spPr>
          <a:xfrm rot="10800000">
            <a:off x="1106106" y="2981934"/>
            <a:ext cx="2059228" cy="1918063"/>
          </a:xfrm>
          <a:prstGeom prst="round2SameRect">
            <a:avLst>
              <a:gd name="adj1" fmla="val 4539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2" name="矩形: 圓角化同側角落 91">
            <a:extLst>
              <a:ext uri="{FF2B5EF4-FFF2-40B4-BE49-F238E27FC236}">
                <a16:creationId xmlns:a16="http://schemas.microsoft.com/office/drawing/2014/main" id="{58796805-31E4-47DD-91B4-D53CC173D9B3}"/>
              </a:ext>
            </a:extLst>
          </p:cNvPr>
          <p:cNvSpPr/>
          <p:nvPr/>
        </p:nvSpPr>
        <p:spPr>
          <a:xfrm rot="10800000">
            <a:off x="5909616" y="2981934"/>
            <a:ext cx="2059228" cy="1918063"/>
          </a:xfrm>
          <a:prstGeom prst="round2SameRect">
            <a:avLst>
              <a:gd name="adj1" fmla="val 4539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Google Shape;59;p14" hidden="1"/>
          <p:cNvSpPr/>
          <p:nvPr/>
        </p:nvSpPr>
        <p:spPr>
          <a:xfrm>
            <a:off x="4350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1270085" y="1547414"/>
            <a:ext cx="18004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複雜的收費方式</a:t>
            </a:r>
            <a:endParaRPr sz="12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197343" y="2093867"/>
            <a:ext cx="19459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複雜的收費方式，市面上的解決方案多樣化，每個廠商收費形式也不盡相同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" name="Google Shape;64;p14" hidden="1"/>
          <p:cNvSpPr/>
          <p:nvPr/>
        </p:nvSpPr>
        <p:spPr>
          <a:xfrm>
            <a:off x="1155409" y="1383219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Google Shape;65;p14" hidden="1"/>
          <p:cNvSpPr/>
          <p:nvPr/>
        </p:nvSpPr>
        <p:spPr>
          <a:xfrm>
            <a:off x="30064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3787170" y="1547414"/>
            <a:ext cx="15696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昂貴的授權費</a:t>
            </a:r>
            <a:endParaRPr sz="12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3637650" y="2186199"/>
            <a:ext cx="18973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每年都需要付出昂貴的授權費，業主不見得買單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Google Shape;68;p14" hidden="1"/>
          <p:cNvSpPr/>
          <p:nvPr/>
        </p:nvSpPr>
        <p:spPr>
          <a:xfrm>
            <a:off x="3726809" y="1383219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9" name="Google Shape;69;p14" hidden="1"/>
          <p:cNvSpPr/>
          <p:nvPr/>
        </p:nvSpPr>
        <p:spPr>
          <a:xfrm>
            <a:off x="55778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5836086" y="1547414"/>
            <a:ext cx="22621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花費大量時間與人力</a:t>
            </a:r>
            <a:endParaRPr sz="12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6043665" y="2093867"/>
            <a:ext cx="19029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軟、硬體廠牌不同，當發生問題時要花費大量時間與人力找問題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2" name="Google Shape;72;p14" hidden="1"/>
          <p:cNvSpPr/>
          <p:nvPr/>
        </p:nvSpPr>
        <p:spPr>
          <a:xfrm>
            <a:off x="6298209" y="1383219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73" name="Google Shape;73;p14"/>
          <p:cNvCxnSpPr/>
          <p:nvPr/>
        </p:nvCxnSpPr>
        <p:spPr>
          <a:xfrm>
            <a:off x="1270085" y="2981934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" name="Google Shape;74;p14"/>
          <p:cNvCxnSpPr/>
          <p:nvPr/>
        </p:nvCxnSpPr>
        <p:spPr>
          <a:xfrm>
            <a:off x="3729711" y="2981934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6126649" y="2981934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0" name="Google Shape;80;p14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0336" y="3383099"/>
            <a:ext cx="1601870" cy="1091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8111" y="3445556"/>
            <a:ext cx="1712430" cy="1092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 hidden="1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8693" y="3267214"/>
            <a:ext cx="1525802" cy="1218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6D7F52EA-BB53-4E0E-BDD0-F0509B96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IT選擇虛擬機備份產品方案的困擾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9" name="圖片 88">
            <a:extLst>
              <a:ext uri="{FF2B5EF4-FFF2-40B4-BE49-F238E27FC236}">
                <a16:creationId xmlns:a16="http://schemas.microsoft.com/office/drawing/2014/main" id="{E0876A68-81AA-4D17-BF6C-0C94E9EE06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3942" y="3140955"/>
            <a:ext cx="1721688" cy="1621841"/>
          </a:xfrm>
          <a:prstGeom prst="rect">
            <a:avLst/>
          </a:prstGeom>
        </p:spPr>
      </p:pic>
      <p:pic>
        <p:nvPicPr>
          <p:cNvPr id="5" name="圖片 4" descr="一張含有 光 的圖片&#10;&#10;自動產生的描述">
            <a:extLst>
              <a:ext uri="{FF2B5EF4-FFF2-40B4-BE49-F238E27FC236}">
                <a16:creationId xmlns:a16="http://schemas.microsoft.com/office/drawing/2014/main" id="{36DA5AC6-20E6-406D-B863-E6547B1FA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415" y="2539370"/>
            <a:ext cx="1616898" cy="1616898"/>
          </a:xfrm>
          <a:prstGeom prst="rect">
            <a:avLst/>
          </a:prstGeom>
        </p:spPr>
      </p:pic>
      <p:pic>
        <p:nvPicPr>
          <p:cNvPr id="56" name="圖片 55" descr="一張含有 光 的圖片&#10;&#10;自動產生的描述">
            <a:extLst>
              <a:ext uri="{FF2B5EF4-FFF2-40B4-BE49-F238E27FC236}">
                <a16:creationId xmlns:a16="http://schemas.microsoft.com/office/drawing/2014/main" id="{CFDF5FF3-66FE-4E5B-9326-345355C539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61" y="3042567"/>
            <a:ext cx="976164" cy="976164"/>
          </a:xfrm>
          <a:prstGeom prst="rect">
            <a:avLst/>
          </a:prstGeom>
        </p:spPr>
      </p:pic>
      <p:pic>
        <p:nvPicPr>
          <p:cNvPr id="57" name="圖片 56" descr="一張含有 光 的圖片&#10;&#10;自動產生的描述">
            <a:extLst>
              <a:ext uri="{FF2B5EF4-FFF2-40B4-BE49-F238E27FC236}">
                <a16:creationId xmlns:a16="http://schemas.microsoft.com/office/drawing/2014/main" id="{F18817F0-1D9D-4797-9240-210BFA53F6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7499" y="3817060"/>
            <a:ext cx="678415" cy="678415"/>
          </a:xfrm>
          <a:prstGeom prst="rect">
            <a:avLst/>
          </a:prstGeom>
        </p:spPr>
      </p:pic>
      <p:pic>
        <p:nvPicPr>
          <p:cNvPr id="90" name="圖形 89">
            <a:extLst>
              <a:ext uri="{FF2B5EF4-FFF2-40B4-BE49-F238E27FC236}">
                <a16:creationId xmlns:a16="http://schemas.microsoft.com/office/drawing/2014/main" id="{4D78BF96-0A82-4838-87CF-78ECC698C8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38276" y="2942630"/>
            <a:ext cx="1897976" cy="1907578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9E663598-08D5-4EE5-8D08-53E4D824E0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88273" y="2838190"/>
            <a:ext cx="2049149" cy="214583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2" hidden="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總結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0" name="Google Shape;400;p32" hidden="1"/>
          <p:cNvSpPr txBox="1">
            <a:spLocks noGrp="1"/>
          </p:cNvSpPr>
          <p:nvPr>
            <p:ph type="body" idx="4294967295"/>
          </p:nvPr>
        </p:nvSpPr>
        <p:spPr>
          <a:xfrm>
            <a:off x="0" y="1341438"/>
            <a:ext cx="61976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lnSpc>
                <a:spcPct val="150000"/>
              </a:lnSpc>
              <a:buClr>
                <a:schemeClr val="lt1"/>
              </a:buClr>
              <a:buNone/>
            </a:pPr>
            <a:r>
              <a:rPr lang="zh-TW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</a:t>
            </a:r>
            <a:r>
              <a:rPr lang="en-US" altLang="zh-TW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AS </a:t>
            </a:r>
            <a:r>
              <a:rPr lang="en-US" altLang="zh-TW" sz="1600" b="1" dirty="0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</a:t>
            </a:r>
            <a:r>
              <a:rPr lang="en-US" sz="1600" b="1" dirty="0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</a:t>
            </a:r>
            <a:r>
              <a:rPr lang="zh-TW" altLang="en-US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Data</a:t>
            </a:r>
            <a:r>
              <a:rPr lang="zh-TW" altLang="en-US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Protector</a:t>
            </a:r>
            <a:r>
              <a:rPr lang="zh-TW" altLang="en-US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主動式備份中央控管系統</a:t>
            </a: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zh-TW" altLang="en-US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您的</a:t>
            </a:r>
            <a:r>
              <a:rPr lang="zh-TW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虛擬機備份最佳選擇</a:t>
            </a:r>
            <a:endParaRPr lang="zh-TW" altLang="en-US" sz="1600" b="1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01" name="Google Shape;401;p32" hidden="1"/>
          <p:cNvGrpSpPr/>
          <p:nvPr/>
        </p:nvGrpSpPr>
        <p:grpSpPr>
          <a:xfrm>
            <a:off x="3875540" y="3532285"/>
            <a:ext cx="4491062" cy="1216528"/>
            <a:chOff x="9271605" y="4630995"/>
            <a:chExt cx="2767996" cy="997001"/>
          </a:xfrm>
        </p:grpSpPr>
        <p:pic>
          <p:nvPicPr>
            <p:cNvPr id="402" name="Google Shape;402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2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4" name="Google Shape;404;p32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0607" y="3561170"/>
            <a:ext cx="1904933" cy="119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2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725" y="3602144"/>
            <a:ext cx="1663985" cy="1039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457200" y="122852"/>
            <a:ext cx="8190324" cy="9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Hyper Data Protector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b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免授權一體機的優勢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4294967295"/>
          </p:nvPr>
        </p:nvSpPr>
        <p:spPr>
          <a:xfrm>
            <a:off x="1590447" y="1285831"/>
            <a:ext cx="5923830" cy="121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96000" lvl="0" indent="-36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免費授權讓</a:t>
            </a: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VM</a:t>
            </a: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備份無上限，讓您省錢、省時、省空間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396000" lvl="0" indent="-36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一體機備份，發生問題時避免軟、硬體廠商間所耗費的時間與人力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396000" lvl="0" indent="-36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QNAP NAS RAID</a:t>
            </a: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硬碟資料保護機制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396000" lvl="0" indent="-36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QNAP NAS</a:t>
            </a: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完善的</a:t>
            </a: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3-2-1</a:t>
            </a:r>
            <a:r>
              <a:rPr lang="en-US" alt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</a:t>
            </a:r>
            <a:r>
              <a:rPr lang="zh-TW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備份機制</a:t>
            </a:r>
            <a:endParaRPr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89" name="Google Shape;89;p15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0125" y="5476800"/>
            <a:ext cx="6138098" cy="2395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1465702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2658872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3852043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789C1701-1FA6-4337-9A06-9F2DDE7E5D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850" y="2837415"/>
            <a:ext cx="3132999" cy="1958472"/>
          </a:xfrm>
          <a:prstGeom prst="rect">
            <a:avLst/>
          </a:prstGeom>
        </p:spPr>
      </p:pic>
      <p:pic>
        <p:nvPicPr>
          <p:cNvPr id="3" name="Google Shape;206;p19" descr="一張含有 畫畫, 傘 的圖片&#10;&#10;自動產生的描述">
            <a:extLst>
              <a:ext uri="{FF2B5EF4-FFF2-40B4-BE49-F238E27FC236}">
                <a16:creationId xmlns:a16="http://schemas.microsoft.com/office/drawing/2014/main" id="{981D5468-92C3-4630-8E5D-8196ACA4E28F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675" y="2674951"/>
            <a:ext cx="906174" cy="906174"/>
          </a:xfrm>
          <a:prstGeom prst="rect">
            <a:avLst/>
          </a:prstGeom>
          <a:noFill/>
          <a:ln>
            <a:noFill/>
          </a:ln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箭號: 向右 3">
            <a:extLst>
              <a:ext uri="{FF2B5EF4-FFF2-40B4-BE49-F238E27FC236}">
                <a16:creationId xmlns:a16="http://schemas.microsoft.com/office/drawing/2014/main" id="{090DE688-C2B0-4860-B3D8-C9DB400A61ED}"/>
              </a:ext>
            </a:extLst>
          </p:cNvPr>
          <p:cNvSpPr/>
          <p:nvPr/>
        </p:nvSpPr>
        <p:spPr>
          <a:xfrm>
            <a:off x="5010067" y="3721803"/>
            <a:ext cx="858399" cy="542095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CDEC42D-8603-4ED7-9028-D2E8930D7073}"/>
              </a:ext>
            </a:extLst>
          </p:cNvPr>
          <p:cNvSpPr/>
          <p:nvPr/>
        </p:nvSpPr>
        <p:spPr>
          <a:xfrm rot="9900000">
            <a:off x="3708755" y="2874518"/>
            <a:ext cx="906174" cy="906174"/>
          </a:xfrm>
          <a:prstGeom prst="ellipse">
            <a:avLst/>
          </a:prstGeom>
          <a:ln w="31750">
            <a:gradFill>
              <a:gsLst>
                <a:gs pos="0">
                  <a:srgbClr val="D05CA2"/>
                </a:gs>
                <a:gs pos="100000">
                  <a:srgbClr val="38DDFE"/>
                </a:gs>
              </a:gsLst>
              <a:lin ang="54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9B6B8885-86BE-466D-BFFD-6F621EB788F1}"/>
              </a:ext>
            </a:extLst>
          </p:cNvPr>
          <p:cNvSpPr/>
          <p:nvPr/>
        </p:nvSpPr>
        <p:spPr>
          <a:xfrm>
            <a:off x="1339793" y="2874518"/>
            <a:ext cx="906174" cy="906174"/>
          </a:xfrm>
          <a:prstGeom prst="ellipse">
            <a:avLst/>
          </a:prstGeom>
          <a:ln w="31750">
            <a:gradFill>
              <a:gsLst>
                <a:gs pos="0">
                  <a:srgbClr val="D05CA2"/>
                </a:gs>
                <a:gs pos="100000">
                  <a:srgbClr val="38DDFE"/>
                </a:gs>
              </a:gsLst>
              <a:lin ang="54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6BE7252-664B-4EE4-B4B8-FF241DD53738}"/>
              </a:ext>
            </a:extLst>
          </p:cNvPr>
          <p:cNvGrpSpPr/>
          <p:nvPr/>
        </p:nvGrpSpPr>
        <p:grpSpPr>
          <a:xfrm>
            <a:off x="697677" y="2245783"/>
            <a:ext cx="4488792" cy="2651706"/>
            <a:chOff x="554241" y="2245783"/>
            <a:chExt cx="4488792" cy="2651706"/>
          </a:xfrm>
        </p:grpSpPr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5EB866C6-03EB-4E6D-B34F-2F6BAC8EC406}"/>
                </a:ext>
              </a:extLst>
            </p:cNvPr>
            <p:cNvGrpSpPr/>
            <p:nvPr/>
          </p:nvGrpSpPr>
          <p:grpSpPr>
            <a:xfrm>
              <a:off x="554241" y="3064777"/>
              <a:ext cx="1743240" cy="1687388"/>
              <a:chOff x="2099581" y="2366979"/>
              <a:chExt cx="2530326" cy="2449257"/>
            </a:xfrm>
          </p:grpSpPr>
          <p:pic>
            <p:nvPicPr>
              <p:cNvPr id="20" name="圖形 19">
                <a:extLst>
                  <a:ext uri="{FF2B5EF4-FFF2-40B4-BE49-F238E27FC236}">
                    <a16:creationId xmlns:a16="http://schemas.microsoft.com/office/drawing/2014/main" id="{54CC4201-021B-4DDF-AF6C-47BAE21CBF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</p:spPr>
          </p:pic>
          <p:pic>
            <p:nvPicPr>
              <p:cNvPr id="21" name="圖片 20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AD9A8A86-34E5-40F2-9DC6-761331F86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997B2F5F-E67C-4235-A8F5-1FB09F8CBB4B}"/>
                </a:ext>
              </a:extLst>
            </p:cNvPr>
            <p:cNvGrpSpPr/>
            <p:nvPr/>
          </p:nvGrpSpPr>
          <p:grpSpPr>
            <a:xfrm>
              <a:off x="3299793" y="3064777"/>
              <a:ext cx="1743240" cy="1687388"/>
              <a:chOff x="2099581" y="2366979"/>
              <a:chExt cx="2530326" cy="2449257"/>
            </a:xfrm>
          </p:grpSpPr>
          <p:pic>
            <p:nvPicPr>
              <p:cNvPr id="23" name="圖形 22">
                <a:extLst>
                  <a:ext uri="{FF2B5EF4-FFF2-40B4-BE49-F238E27FC236}">
                    <a16:creationId xmlns:a16="http://schemas.microsoft.com/office/drawing/2014/main" id="{AF411C4E-640A-4D92-B669-289D89417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</p:spPr>
          </p:pic>
          <p:pic>
            <p:nvPicPr>
              <p:cNvPr id="24" name="圖片 23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7D8EE61D-7850-4188-9727-C921E7C128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  <p:sp>
          <p:nvSpPr>
            <p:cNvPr id="13" name="弧形 12" hidden="1">
              <a:extLst>
                <a:ext uri="{FF2B5EF4-FFF2-40B4-BE49-F238E27FC236}">
                  <a16:creationId xmlns:a16="http://schemas.microsoft.com/office/drawing/2014/main" id="{581359BF-16E8-46E2-AD50-75F5D89FE7D1}"/>
                </a:ext>
              </a:extLst>
            </p:cNvPr>
            <p:cNvSpPr/>
            <p:nvPr/>
          </p:nvSpPr>
          <p:spPr>
            <a:xfrm>
              <a:off x="3691006" y="2897717"/>
              <a:ext cx="771736" cy="797122"/>
            </a:xfrm>
            <a:prstGeom prst="arc">
              <a:avLst/>
            </a:prstGeom>
            <a:ln w="31750">
              <a:gradFill>
                <a:gsLst>
                  <a:gs pos="0">
                    <a:srgbClr val="D05CA2"/>
                  </a:gs>
                  <a:gs pos="100000">
                    <a:srgbClr val="38DDFE"/>
                  </a:gs>
                </a:gsLst>
                <a:lin ang="5400000" scaled="1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弧形 25" hidden="1">
              <a:extLst>
                <a:ext uri="{FF2B5EF4-FFF2-40B4-BE49-F238E27FC236}">
                  <a16:creationId xmlns:a16="http://schemas.microsoft.com/office/drawing/2014/main" id="{C618228B-BF19-41CF-8DE2-4859B1865187}"/>
                </a:ext>
              </a:extLst>
            </p:cNvPr>
            <p:cNvSpPr/>
            <p:nvPr/>
          </p:nvSpPr>
          <p:spPr>
            <a:xfrm flipH="1">
              <a:off x="1202059" y="2897717"/>
              <a:ext cx="771736" cy="797122"/>
            </a:xfrm>
            <a:prstGeom prst="arc">
              <a:avLst/>
            </a:prstGeom>
            <a:ln w="31750">
              <a:gradFill>
                <a:gsLst>
                  <a:gs pos="0">
                    <a:srgbClr val="D05CA2"/>
                  </a:gs>
                  <a:gs pos="100000">
                    <a:srgbClr val="38DDFE"/>
                  </a:gs>
                </a:gsLst>
                <a:lin ang="5400000" scaled="1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3F338F3-6043-4136-B02F-417A37691C6E}"/>
                </a:ext>
              </a:extLst>
            </p:cNvPr>
            <p:cNvGrpSpPr/>
            <p:nvPr/>
          </p:nvGrpSpPr>
          <p:grpSpPr>
            <a:xfrm>
              <a:off x="1483351" y="2245783"/>
              <a:ext cx="2739478" cy="2651706"/>
              <a:chOff x="2099581" y="2366979"/>
              <a:chExt cx="2530326" cy="2449257"/>
            </a:xfrm>
          </p:grpSpPr>
          <p:pic>
            <p:nvPicPr>
              <p:cNvPr id="6" name="圖形 5">
                <a:extLst>
                  <a:ext uri="{FF2B5EF4-FFF2-40B4-BE49-F238E27FC236}">
                    <a16:creationId xmlns:a16="http://schemas.microsoft.com/office/drawing/2014/main" id="{65CFA0F3-8A9F-4BB2-A587-BFD961FF9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" name="圖片 8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04AE9162-E52A-4034-A112-293ECC5E4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8" dur="2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1817314" y="3400638"/>
            <a:ext cx="996392" cy="246221"/>
          </a:xfrm>
          <a:prstGeom prst="roundRect">
            <a:avLst>
              <a:gd name="adj" fmla="val 0"/>
            </a:avLst>
          </a:prstGeom>
          <a:solidFill>
            <a:schemeClr val="lt1">
              <a:alpha val="1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4572000" y="1262937"/>
            <a:ext cx="2975589" cy="3880563"/>
          </a:xfrm>
          <a:prstGeom prst="roundRect">
            <a:avLst>
              <a:gd name="adj" fmla="val 3921"/>
            </a:avLst>
          </a:pr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5572441" y="1422823"/>
            <a:ext cx="867612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zh-TW" sz="1000" b="1" i="0" u="none" strike="noStrike" cap="none" dirty="0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中央控管</a:t>
            </a:r>
            <a:endParaRPr sz="1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1" name="Google Shape;101;p16" descr="一張含有 畫畫, 傘 的圖片&#10;&#10;自動產生的描述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2859" y="234293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5599099" y="2497773"/>
            <a:ext cx="146386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4709673" y="1429175"/>
            <a:ext cx="2617013" cy="1539685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5425263" y="3032895"/>
            <a:ext cx="1103995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備份資料縮減</a:t>
            </a:r>
            <a:endParaRPr sz="10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4709674" y="3039247"/>
            <a:ext cx="2628900" cy="2036269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4869995" y="3462515"/>
            <a:ext cx="614930" cy="1435952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4828648" y="3462514"/>
            <a:ext cx="69762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儲存空間</a:t>
            </a:r>
            <a:endParaRPr sz="10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6444792" y="3378758"/>
            <a:ext cx="736184" cy="1603467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5453801" y="3631564"/>
            <a:ext cx="102316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去重複化</a:t>
            </a:r>
            <a:endParaRPr sz="10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5787209" y="4240521"/>
            <a:ext cx="44114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還原</a:t>
            </a:r>
            <a:endParaRPr sz="10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11" name="Google Shape;111;p16"/>
          <p:cNvCxnSpPr/>
          <p:nvPr/>
        </p:nvCxnSpPr>
        <p:spPr>
          <a:xfrm>
            <a:off x="5552992" y="3868445"/>
            <a:ext cx="848538" cy="0"/>
          </a:xfrm>
          <a:prstGeom prst="straightConnector1">
            <a:avLst/>
          </a:prstGeom>
          <a:noFill/>
          <a:ln w="9525" cap="flat" cmpd="sng">
            <a:solidFill>
              <a:srgbClr val="FDA739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2" name="Google Shape;112;p16"/>
          <p:cNvCxnSpPr/>
          <p:nvPr/>
        </p:nvCxnSpPr>
        <p:spPr>
          <a:xfrm rot="10800000">
            <a:off x="5538594" y="4471041"/>
            <a:ext cx="813190" cy="0"/>
          </a:xfrm>
          <a:prstGeom prst="straightConnector1">
            <a:avLst/>
          </a:prstGeom>
          <a:noFill/>
          <a:ln w="9525" cap="flat" cmpd="sng">
            <a:solidFill>
              <a:srgbClr val="FDA739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3" name="Google Shape;113;p16"/>
          <p:cNvSpPr/>
          <p:nvPr/>
        </p:nvSpPr>
        <p:spPr>
          <a:xfrm>
            <a:off x="6399953" y="3394343"/>
            <a:ext cx="8258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去重複化前</a:t>
            </a:r>
            <a:endParaRPr sz="10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6399951" y="4280206"/>
            <a:ext cx="8258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去重複化後</a:t>
            </a:r>
            <a:endParaRPr sz="10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010" y="3623782"/>
            <a:ext cx="525749" cy="537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2648" y="4522493"/>
            <a:ext cx="337610" cy="34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3780365"/>
            <a:ext cx="353660" cy="25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4146838"/>
            <a:ext cx="353660" cy="25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4512101"/>
            <a:ext cx="353660" cy="25565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1652843" y="1422823"/>
            <a:ext cx="1423310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 dirty="0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主動式虛擬機備份</a:t>
            </a:r>
            <a:endParaRPr sz="10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1307784" y="1429175"/>
            <a:ext cx="2113429" cy="3553050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2" name="Google Shape;122;p16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3856" y="3800330"/>
            <a:ext cx="1423310" cy="47137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/>
          <p:nvPr/>
        </p:nvSpPr>
        <p:spPr>
          <a:xfrm rot="5400000">
            <a:off x="1827124" y="3075843"/>
            <a:ext cx="976772" cy="1626363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24" name="Google Shape;124;p16"/>
          <p:cNvGrpSpPr/>
          <p:nvPr/>
        </p:nvGrpSpPr>
        <p:grpSpPr>
          <a:xfrm>
            <a:off x="1490325" y="2050342"/>
            <a:ext cx="1640984" cy="594894"/>
            <a:chOff x="797606" y="1511981"/>
            <a:chExt cx="1640984" cy="594894"/>
          </a:xfrm>
        </p:grpSpPr>
        <p:pic>
          <p:nvPicPr>
            <p:cNvPr id="125" name="Google Shape;125;p1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7606" y="1511981"/>
              <a:ext cx="594894" cy="594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6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16"/>
          <p:cNvSpPr/>
          <p:nvPr/>
        </p:nvSpPr>
        <p:spPr>
          <a:xfrm>
            <a:off x="1765368" y="3407771"/>
            <a:ext cx="1070620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1000" b="1" dirty="0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 sz="1000" b="1" dirty="0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代理程式</a:t>
            </a:r>
            <a:endParaRPr sz="1000" b="1" dirty="0">
              <a:solidFill>
                <a:srgbClr val="2F2725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8" name="Google Shape;128;p16" descr="一張含有 建築物 的圖片&#10;&#10;自動產生的描述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281" y="1741373"/>
            <a:ext cx="539156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/>
        </p:nvSpPr>
        <p:spPr>
          <a:xfrm>
            <a:off x="5599099" y="1882784"/>
            <a:ext cx="12522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Container Station</a:t>
            </a:r>
            <a:endParaRPr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30" name="Google Shape;130;p16"/>
          <p:cNvGrpSpPr/>
          <p:nvPr/>
        </p:nvGrpSpPr>
        <p:grpSpPr>
          <a:xfrm flipV="1">
            <a:off x="3188748" y="2444717"/>
            <a:ext cx="1894112" cy="1297585"/>
            <a:chOff x="2523355" y="1157733"/>
            <a:chExt cx="2608867" cy="1297585"/>
          </a:xfrm>
        </p:grpSpPr>
        <p:cxnSp>
          <p:nvCxnSpPr>
            <p:cNvPr id="131" name="Google Shape;131;p16"/>
            <p:cNvCxnSpPr>
              <a:cxnSpLocks/>
            </p:cNvCxnSpPr>
            <p:nvPr/>
          </p:nvCxnSpPr>
          <p:spPr>
            <a:xfrm rot="10800000" flipV="1">
              <a:off x="2577898" y="2271307"/>
              <a:ext cx="2554324" cy="184011"/>
            </a:xfrm>
            <a:prstGeom prst="bentConnector3">
              <a:avLst>
                <a:gd name="adj1" fmla="val 78534"/>
              </a:avLst>
            </a:prstGeom>
            <a:noFill/>
            <a:ln w="19050" cap="flat" cmpd="sng">
              <a:solidFill>
                <a:srgbClr val="38DDF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32" name="Google Shape;132;p16"/>
            <p:cNvCxnSpPr>
              <a:cxnSpLocks/>
            </p:cNvCxnSpPr>
            <p:nvPr/>
          </p:nvCxnSpPr>
          <p:spPr>
            <a:xfrm rot="16200000" flipV="1">
              <a:off x="2267352" y="1413736"/>
              <a:ext cx="1118444" cy="606438"/>
            </a:xfrm>
            <a:prstGeom prst="bentConnector3">
              <a:avLst>
                <a:gd name="adj1" fmla="val 99962"/>
              </a:avLst>
            </a:prstGeom>
            <a:noFill/>
            <a:ln w="19050" cap="flat" cmpd="sng">
              <a:solidFill>
                <a:srgbClr val="38DDF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33" name="Google Shape;133;p16"/>
          <p:cNvSpPr/>
          <p:nvPr/>
        </p:nvSpPr>
        <p:spPr>
          <a:xfrm>
            <a:off x="3761696" y="2407259"/>
            <a:ext cx="46839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APIs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34" name="Google Shape;134;p16"/>
          <p:cNvGrpSpPr/>
          <p:nvPr/>
        </p:nvGrpSpPr>
        <p:grpSpPr>
          <a:xfrm>
            <a:off x="3128692" y="2261649"/>
            <a:ext cx="1718389" cy="1969039"/>
            <a:chOff x="2454871" y="1904639"/>
            <a:chExt cx="2441572" cy="1969039"/>
          </a:xfrm>
        </p:grpSpPr>
        <p:cxnSp>
          <p:nvCxnSpPr>
            <p:cNvPr id="135" name="Google Shape;135;p16"/>
            <p:cNvCxnSpPr>
              <a:cxnSpLocks/>
              <a:stCxn id="123" idx="0"/>
            </p:cNvCxnSpPr>
            <p:nvPr/>
          </p:nvCxnSpPr>
          <p:spPr>
            <a:xfrm>
              <a:off x="2454871" y="3532015"/>
              <a:ext cx="2441572" cy="341663"/>
            </a:xfrm>
            <a:prstGeom prst="bentConnector3">
              <a:avLst>
                <a:gd name="adj1" fmla="val 34480"/>
              </a:avLst>
            </a:prstGeom>
            <a:noFill/>
            <a:ln w="15875" cap="flat" cmpd="sng">
              <a:solidFill>
                <a:srgbClr val="EBFD3A"/>
              </a:solidFill>
              <a:prstDash val="dash"/>
              <a:round/>
              <a:headEnd type="none" w="sm" len="sm"/>
              <a:tailEnd type="triangle" w="med" len="med"/>
            </a:ln>
          </p:spPr>
        </p:cxnSp>
        <p:cxnSp>
          <p:nvCxnSpPr>
            <p:cNvPr id="136" name="Google Shape;136;p16"/>
            <p:cNvCxnSpPr>
              <a:cxnSpLocks/>
            </p:cNvCxnSpPr>
            <p:nvPr/>
          </p:nvCxnSpPr>
          <p:spPr>
            <a:xfrm rot="16200000" flipV="1">
              <a:off x="2081193" y="2316568"/>
              <a:ext cx="1616135" cy="792278"/>
            </a:xfrm>
            <a:prstGeom prst="bentConnector3">
              <a:avLst>
                <a:gd name="adj1" fmla="val 99900"/>
              </a:avLst>
            </a:prstGeom>
            <a:noFill/>
            <a:ln w="15875" cap="flat" cmpd="sng">
              <a:solidFill>
                <a:srgbClr val="EBFD3A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137" name="Google Shape;137;p16"/>
          <p:cNvSpPr/>
          <p:nvPr/>
        </p:nvSpPr>
        <p:spPr>
          <a:xfrm>
            <a:off x="3763771" y="3983014"/>
            <a:ext cx="69762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增量備份</a:t>
            </a:r>
            <a:endParaRPr sz="10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BA3D944-CF2F-4FF4-AE2D-0914F7F92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 架構解析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8ACE8E9B-2AB8-487A-98B3-910B57E33056}"/>
              </a:ext>
            </a:extLst>
          </p:cNvPr>
          <p:cNvGrpSpPr/>
          <p:nvPr/>
        </p:nvGrpSpPr>
        <p:grpSpPr>
          <a:xfrm>
            <a:off x="3547927" y="1049282"/>
            <a:ext cx="2548228" cy="3729913"/>
            <a:chOff x="457200" y="879949"/>
            <a:chExt cx="2796884" cy="4093877"/>
          </a:xfrm>
        </p:grpSpPr>
        <p:pic>
          <p:nvPicPr>
            <p:cNvPr id="28" name="圖片 27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623E31C2-5F8B-45A3-B8BE-43D96A033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29" name="矩形: 圓角化同側角落 28">
              <a:extLst>
                <a:ext uri="{FF2B5EF4-FFF2-40B4-BE49-F238E27FC236}">
                  <a16:creationId xmlns:a16="http://schemas.microsoft.com/office/drawing/2014/main" id="{70494757-23BA-492D-AC8E-8F3AE00D9AD8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E91BC45F-EA52-4768-AA01-4B1B531F8E78}"/>
              </a:ext>
            </a:extLst>
          </p:cNvPr>
          <p:cNvGrpSpPr/>
          <p:nvPr/>
        </p:nvGrpSpPr>
        <p:grpSpPr>
          <a:xfrm>
            <a:off x="5656348" y="1049282"/>
            <a:ext cx="2548228" cy="3729913"/>
            <a:chOff x="457200" y="879949"/>
            <a:chExt cx="2796884" cy="4093877"/>
          </a:xfrm>
        </p:grpSpPr>
        <p:pic>
          <p:nvPicPr>
            <p:cNvPr id="31" name="圖片 30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07F6D3DB-3152-48A2-AD27-E2A303271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32" name="矩形: 圓角化同側角落 31">
              <a:extLst>
                <a:ext uri="{FF2B5EF4-FFF2-40B4-BE49-F238E27FC236}">
                  <a16:creationId xmlns:a16="http://schemas.microsoft.com/office/drawing/2014/main" id="{CCBEA511-C9EF-44A6-AA25-EC9416FC37DB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45" name="Google Shape;145;p17"/>
          <p:cNvSpPr txBox="1"/>
          <p:nvPr/>
        </p:nvSpPr>
        <p:spPr>
          <a:xfrm>
            <a:off x="734979" y="1529779"/>
            <a:ext cx="3147521" cy="318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 針對VMware和Hyper-V提供主動式備份解決方案</a:t>
            </a:r>
            <a:endParaRPr lang="en-US" altLang="zh-TW" sz="20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目前支援的平台包含: 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zh-TW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ESXi 6.0, ESXi 6.5, ESXi 6.7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zh-TW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Hyper-V 2016, Hyper-V 2019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zh-TW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vCenter</a:t>
            </a:r>
            <a:endParaRPr lang="en-US" altLang="zh-TW" sz="12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TW" sz="1050" b="0" i="0" u="none" strike="noStrike" cap="none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備註: Windows 10 Hyper-V不支援</a:t>
            </a:r>
            <a:r>
              <a:rPr lang="zh-TW" altLang="en-US" sz="105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 </a:t>
            </a:r>
            <a:endParaRPr lang="en-US" altLang="zh-TW" sz="105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TW" sz="105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(</a:t>
            </a:r>
            <a:r>
              <a:rPr lang="en-US" altLang="zh-TW" sz="1050" err="1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未來規劃</a:t>
            </a:r>
            <a:r>
              <a:rPr lang="en-US" altLang="zh-TW" sz="105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 - </a:t>
            </a:r>
            <a:r>
              <a:rPr lang="en-US" altLang="zh-TW" sz="1050" err="1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支援於PC整機備份</a:t>
            </a:r>
            <a:r>
              <a:rPr lang="en-US" altLang="zh-TW" sz="105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050" err="1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解決方案</a:t>
            </a:r>
            <a:r>
              <a:rPr lang="en-US" altLang="zh-TW" sz="105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)</a:t>
            </a:r>
            <a:endParaRPr lang="en-US" altLang="zh-TW" sz="105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7" name="Google Shape;147;p17" hidden="1"/>
          <p:cNvSpPr/>
          <p:nvPr/>
        </p:nvSpPr>
        <p:spPr>
          <a:xfrm>
            <a:off x="3883844" y="2006912"/>
            <a:ext cx="2092173" cy="2363239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: 圓角化同側角落 24" hidden="1">
            <a:extLst>
              <a:ext uri="{FF2B5EF4-FFF2-40B4-BE49-F238E27FC236}">
                <a16:creationId xmlns:a16="http://schemas.microsoft.com/office/drawing/2014/main" id="{0856003C-FDE6-4E3D-BA91-27B30B0B7D45}"/>
              </a:ext>
            </a:extLst>
          </p:cNvPr>
          <p:cNvSpPr/>
          <p:nvPr/>
        </p:nvSpPr>
        <p:spPr>
          <a:xfrm>
            <a:off x="6241522" y="1552047"/>
            <a:ext cx="1891811" cy="515782"/>
          </a:xfrm>
          <a:prstGeom prst="round2SameRect">
            <a:avLst/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化同側角落 6">
            <a:extLst>
              <a:ext uri="{FF2B5EF4-FFF2-40B4-BE49-F238E27FC236}">
                <a16:creationId xmlns:a16="http://schemas.microsoft.com/office/drawing/2014/main" id="{15FB2383-AE35-4466-A4DF-85FDF5BC4AEC}"/>
              </a:ext>
            </a:extLst>
          </p:cNvPr>
          <p:cNvSpPr/>
          <p:nvPr/>
        </p:nvSpPr>
        <p:spPr>
          <a:xfrm>
            <a:off x="4133109" y="1563687"/>
            <a:ext cx="1870717" cy="499931"/>
          </a:xfrm>
          <a:prstGeom prst="round2SameRect">
            <a:avLst>
              <a:gd name="adj1" fmla="val 13491"/>
              <a:gd name="adj2" fmla="val 0"/>
            </a:avLst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: 圓角化同側角落 25">
            <a:extLst>
              <a:ext uri="{FF2B5EF4-FFF2-40B4-BE49-F238E27FC236}">
                <a16:creationId xmlns:a16="http://schemas.microsoft.com/office/drawing/2014/main" id="{689766A0-B79F-427A-88B7-2B5F01502B8D}"/>
              </a:ext>
            </a:extLst>
          </p:cNvPr>
          <p:cNvSpPr/>
          <p:nvPr/>
        </p:nvSpPr>
        <p:spPr>
          <a:xfrm>
            <a:off x="6252069" y="1563687"/>
            <a:ext cx="1870717" cy="499931"/>
          </a:xfrm>
          <a:prstGeom prst="round2SameRect">
            <a:avLst>
              <a:gd name="adj1" fmla="val 13491"/>
              <a:gd name="adj2" fmla="val 0"/>
            </a:avLst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8" name="Google Shape;148;p1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1210" y="2431891"/>
            <a:ext cx="1862494" cy="2390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/>
          <p:nvPr/>
        </p:nvSpPr>
        <p:spPr>
          <a:xfrm>
            <a:off x="4145280" y="1632585"/>
            <a:ext cx="1855905" cy="3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VMware vSphere</a:t>
            </a:r>
            <a:endParaRPr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4430352" y="2229138"/>
            <a:ext cx="1280733" cy="246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6.0, 6.5, 6.7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1" name="Google Shape;151;p17" hidden="1"/>
          <p:cNvSpPr/>
          <p:nvPr/>
        </p:nvSpPr>
        <p:spPr>
          <a:xfrm>
            <a:off x="4348361" y="1624133"/>
            <a:ext cx="1627655" cy="9492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2" name="Google Shape;152;p17" hidden="1"/>
          <p:cNvSpPr/>
          <p:nvPr/>
        </p:nvSpPr>
        <p:spPr>
          <a:xfrm>
            <a:off x="6263835" y="2006912"/>
            <a:ext cx="2092173" cy="2363239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6244163" y="1632585"/>
            <a:ext cx="1886531" cy="3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Microsoft Hyper-V</a:t>
            </a:r>
            <a:endParaRPr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6350705" y="2186290"/>
            <a:ext cx="1593774" cy="93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Server Hyper-V 2016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Server Hyper-V 2019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5" name="Google Shape;155;p17" hidden="1"/>
          <p:cNvSpPr/>
          <p:nvPr/>
        </p:nvSpPr>
        <p:spPr>
          <a:xfrm>
            <a:off x="6728353" y="1624133"/>
            <a:ext cx="1627654" cy="9492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56" name="Google Shape;156;p17" hidden="1"/>
          <p:cNvCxnSpPr/>
          <p:nvPr/>
        </p:nvCxnSpPr>
        <p:spPr>
          <a:xfrm>
            <a:off x="4528947" y="2384244"/>
            <a:ext cx="10863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7" name="Google Shape;157;p17" hidden="1"/>
          <p:cNvCxnSpPr/>
          <p:nvPr/>
        </p:nvCxnSpPr>
        <p:spPr>
          <a:xfrm>
            <a:off x="6728353" y="2858098"/>
            <a:ext cx="130095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17"/>
          <p:cNvSpPr txBox="1"/>
          <p:nvPr/>
        </p:nvSpPr>
        <p:spPr>
          <a:xfrm>
            <a:off x="6292934" y="4314253"/>
            <a:ext cx="18394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1000" b="0" i="0" u="none" strike="noStrike" cap="none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Windows 10 Hyper-V</a:t>
            </a:r>
            <a:r>
              <a:rPr lang="zh-TW" altLang="en-US" sz="1000">
                <a:solidFill>
                  <a:schemeClr val="lt1"/>
                </a:solidFill>
                <a:ea typeface="微軟正黑體"/>
                <a:sym typeface="Arial" panose="020B0604020202020204" pitchFamily="34" charset="0"/>
              </a:rPr>
              <a:t> 不支援</a:t>
            </a:r>
            <a:endParaRPr lang="zh-TW" sz="1000" b="0" i="0" u="none" strike="noStrike" cap="none">
              <a:solidFill>
                <a:schemeClr val="lt1"/>
              </a:solidFill>
              <a:ea typeface="微軟正黑體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5A56CDD-86C5-4928-B429-842C43452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7955"/>
            <a:ext cx="8216900" cy="572700"/>
          </a:xfrm>
        </p:spPr>
        <p:txBody>
          <a:bodyPr/>
          <a:lstStyle/>
          <a:p>
            <a:r>
              <a:rPr lang="zh-TW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Hyper Data Protector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支援備份的來源平台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9C96201-9ED2-4C19-95B3-4D9E1E865F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163" y="3161413"/>
            <a:ext cx="1886531" cy="94326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/>
          <p:nvPr/>
        </p:nvSpPr>
        <p:spPr>
          <a:xfrm>
            <a:off x="843287" y="1350513"/>
            <a:ext cx="1770612" cy="572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主動式備份</a:t>
            </a:r>
            <a:endParaRPr lang="en-US" altLang="zh-TW" sz="1800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中央控管系統</a:t>
            </a:r>
            <a:endParaRPr sz="1800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70" name="Google Shape;170;p18"/>
          <p:cNvCxnSpPr>
            <a:cxnSpLocks/>
          </p:cNvCxnSpPr>
          <p:nvPr/>
        </p:nvCxnSpPr>
        <p:spPr>
          <a:xfrm>
            <a:off x="843287" y="203808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1" name="Google Shape;171;p18"/>
          <p:cNvSpPr/>
          <p:nvPr/>
        </p:nvSpPr>
        <p:spPr>
          <a:xfrm>
            <a:off x="843287" y="2094246"/>
            <a:ext cx="2045963" cy="105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NAS一體機主動式備份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將虛擬機備份</a:t>
            </a: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回</a:t>
            </a: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</a:t>
            </a:r>
            <a:endParaRPr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3435201" y="1350553"/>
            <a:ext cx="1555900" cy="572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多線程備份 加速備份時間</a:t>
            </a:r>
            <a:endParaRPr sz="1800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3" name="Google Shape;173;p18"/>
          <p:cNvSpPr/>
          <p:nvPr/>
        </p:nvSpPr>
        <p:spPr>
          <a:xfrm>
            <a:off x="843288" y="3340557"/>
            <a:ext cx="21428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多版本備份</a:t>
            </a:r>
            <a:endParaRPr sz="1800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4" name="Google Shape;174;p18"/>
          <p:cNvSpPr/>
          <p:nvPr/>
        </p:nvSpPr>
        <p:spPr>
          <a:xfrm>
            <a:off x="3435199" y="3340557"/>
            <a:ext cx="214284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備份資料安全</a:t>
            </a:r>
            <a:r>
              <a:rPr lang="zh-TW" sz="1800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管理</a:t>
            </a:r>
            <a:endParaRPr sz="1800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75" name="Google Shape;175;p18"/>
          <p:cNvCxnSpPr>
            <a:cxnSpLocks/>
          </p:cNvCxnSpPr>
          <p:nvPr/>
        </p:nvCxnSpPr>
        <p:spPr>
          <a:xfrm>
            <a:off x="3435200" y="203808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6" name="Google Shape;176;p18"/>
          <p:cNvCxnSpPr>
            <a:cxnSpLocks/>
          </p:cNvCxnSpPr>
          <p:nvPr/>
        </p:nvCxnSpPr>
        <p:spPr>
          <a:xfrm>
            <a:off x="843287" y="3703320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7" name="Google Shape;177;p18"/>
          <p:cNvCxnSpPr>
            <a:cxnSpLocks/>
          </p:cNvCxnSpPr>
          <p:nvPr/>
        </p:nvCxnSpPr>
        <p:spPr>
          <a:xfrm>
            <a:off x="3435200" y="3703320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8" name="Google Shape;178;p18"/>
          <p:cNvSpPr/>
          <p:nvPr/>
        </p:nvSpPr>
        <p:spPr>
          <a:xfrm>
            <a:off x="3435200" y="2094247"/>
            <a:ext cx="2142849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當安裝或更新完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成</a:t>
            </a: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HDP</a:t>
            </a: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自動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判</a:t>
            </a: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斷當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下</a:t>
            </a:r>
            <a:r>
              <a:rPr lang="en-US" alt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系統資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源，來決定</a:t>
            </a: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可同時備份</a:t>
            </a: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</a:t>
            </a: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虛擬機數量</a:t>
            </a:r>
            <a:endParaRPr lang="zh-TW" altLang="en-US"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1" name="Google Shape;181;p18"/>
          <p:cNvSpPr/>
          <p:nvPr/>
        </p:nvSpPr>
        <p:spPr>
          <a:xfrm>
            <a:off x="6027114" y="3340556"/>
            <a:ext cx="21087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zh-TW" sz="1800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高速備份</a:t>
            </a:r>
            <a:r>
              <a:rPr lang="zh-TW" sz="1800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網路配置</a:t>
            </a:r>
            <a:endParaRPr sz="1800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82" name="Google Shape;182;p18"/>
          <p:cNvCxnSpPr>
            <a:cxnSpLocks/>
          </p:cNvCxnSpPr>
          <p:nvPr/>
        </p:nvCxnSpPr>
        <p:spPr>
          <a:xfrm>
            <a:off x="6027114" y="3702241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3" name="Google Shape;183;p18"/>
          <p:cNvSpPr/>
          <p:nvPr/>
        </p:nvSpPr>
        <p:spPr>
          <a:xfrm>
            <a:off x="6027114" y="3821907"/>
            <a:ext cx="231149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支援NAS高速網路備份</a:t>
            </a:r>
            <a:endParaRPr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NAS最高可支援40Gbps</a:t>
            </a:r>
            <a:endParaRPr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6027114" y="1626733"/>
            <a:ext cx="2108707" cy="335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zh-TW" sz="1800" i="0" u="none" strike="noStrike" cap="none">
                <a:solidFill>
                  <a:srgbClr val="38DDF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備份資料縮減</a:t>
            </a:r>
            <a:endParaRPr sz="1800" i="0" u="none" strike="noStrike" cap="none">
              <a:solidFill>
                <a:srgbClr val="38DDF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87" name="Google Shape;187;p18"/>
          <p:cNvCxnSpPr>
            <a:cxnSpLocks/>
          </p:cNvCxnSpPr>
          <p:nvPr/>
        </p:nvCxnSpPr>
        <p:spPr>
          <a:xfrm>
            <a:off x="6027114" y="203808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8" name="Google Shape;188;p18"/>
          <p:cNvSpPr/>
          <p:nvPr/>
        </p:nvSpPr>
        <p:spPr>
          <a:xfrm>
            <a:off x="6027114" y="2094247"/>
            <a:ext cx="2311498" cy="1127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marR="0" lvl="0" indent="-179705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針對虛擬機特別設計的去重複化</a:t>
            </a:r>
            <a:endParaRPr lang="zh-TW" altLang="en-US"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9705" marR="0" lvl="0" indent="-179705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altLang="en-US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複製</a:t>
            </a:r>
            <a:r>
              <a:rPr lang="zh-TW" altLang="en-US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VMs可達90%重複資</a:t>
            </a: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料減少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9" name="Google Shape;189;p18"/>
          <p:cNvSpPr/>
          <p:nvPr/>
        </p:nvSpPr>
        <p:spPr>
          <a:xfrm>
            <a:off x="843287" y="3821907"/>
            <a:ext cx="2311498" cy="78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可高達1,0</a:t>
            </a:r>
            <a:r>
              <a:rPr lang="zh-TW" sz="1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24</a:t>
            </a: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個多版本備份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隨選還原到任一時間點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0" name="Google Shape;190;p18"/>
          <p:cNvSpPr/>
          <p:nvPr/>
        </p:nvSpPr>
        <p:spPr>
          <a:xfrm>
            <a:off x="3435200" y="3821907"/>
            <a:ext cx="231149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備份資料夾加密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000" marR="0" lvl="0" indent="-180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20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使用AES-256傳輸加密技術</a:t>
            </a:r>
            <a:endParaRPr sz="120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CD0AE2F-EE0A-49D3-AD32-55B2982CF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 v1.1.0 正式發行的六大特點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9D5042-AD6F-45FF-B0BC-A83F472A6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27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VMware / Hyper-V 一體機主動式備份 中央控管系統</a:t>
            </a:r>
          </a:p>
        </p:txBody>
      </p:sp>
      <p:sp>
        <p:nvSpPr>
          <p:cNvPr id="196" name="Google Shape;196;p19"/>
          <p:cNvSpPr txBox="1">
            <a:spLocks noGrp="1"/>
          </p:cNvSpPr>
          <p:nvPr>
            <p:ph type="body" idx="4294967295"/>
          </p:nvPr>
        </p:nvSpPr>
        <p:spPr>
          <a:xfrm>
            <a:off x="881631" y="1337248"/>
            <a:ext cx="7848600" cy="81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af-ZA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一體機主動式備份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將伺服器裡的虛擬機備份回</a:t>
            </a:r>
            <a:r>
              <a:rPr lang="af-ZA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</a:t>
            </a:r>
            <a:endParaRPr lang="af-ZA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中央控管系統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可以使用在封閉環境備份虛擬機應用</a:t>
            </a:r>
          </a:p>
        </p:txBody>
      </p:sp>
      <p:pic>
        <p:nvPicPr>
          <p:cNvPr id="199" name="Google Shape;199;p19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501" y="2431778"/>
            <a:ext cx="1893043" cy="180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圖片 3" descr="一張含有 監視器, 電子用品, 坐, 桌 的圖片&#10;&#10;自動產生的描述">
            <a:extLst>
              <a:ext uri="{FF2B5EF4-FFF2-40B4-BE49-F238E27FC236}">
                <a16:creationId xmlns:a16="http://schemas.microsoft.com/office/drawing/2014/main" id="{94FCC4A6-A0D7-4D49-A3C6-278B7E8D18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1357" y="2272247"/>
            <a:ext cx="4294292" cy="2684410"/>
          </a:xfrm>
          <a:prstGeom prst="rect">
            <a:avLst/>
          </a:prstGeom>
        </p:spPr>
      </p:pic>
      <p:pic>
        <p:nvPicPr>
          <p:cNvPr id="201" name="Google Shape;201;p19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0776" y="2500477"/>
            <a:ext cx="1893043" cy="180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9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688" y="2416033"/>
            <a:ext cx="2145861" cy="2145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9" descr="一張含有 畫畫, 傘 的圖片&#10;&#10;自動產生的描述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4450" y="2222986"/>
            <a:ext cx="816459" cy="816459"/>
          </a:xfrm>
          <a:prstGeom prst="rect">
            <a:avLst/>
          </a:prstGeom>
          <a:noFill/>
          <a:ln>
            <a:noFill/>
          </a:ln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37162D93-5985-4195-B8D6-134BDC511607}"/>
              </a:ext>
            </a:extLst>
          </p:cNvPr>
          <p:cNvSpPr/>
          <p:nvPr/>
        </p:nvSpPr>
        <p:spPr>
          <a:xfrm>
            <a:off x="1940325" y="3478819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FB40A8DC-86D4-4A50-BABB-C3DFE2682B1C}"/>
              </a:ext>
            </a:extLst>
          </p:cNvPr>
          <p:cNvSpPr/>
          <p:nvPr/>
        </p:nvSpPr>
        <p:spPr>
          <a:xfrm flipH="1">
            <a:off x="5934708" y="3478819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8C49F2ED-5530-4C43-A310-1BE0D6B8420A}"/>
              </a:ext>
            </a:extLst>
          </p:cNvPr>
          <p:cNvGrpSpPr/>
          <p:nvPr/>
        </p:nvGrpSpPr>
        <p:grpSpPr>
          <a:xfrm>
            <a:off x="706509" y="2674753"/>
            <a:ext cx="1005211" cy="1804322"/>
            <a:chOff x="708213" y="2674753"/>
            <a:chExt cx="1005211" cy="180432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4A33D5FA-6DC3-4D4C-A827-701142614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807135" y="2674753"/>
              <a:ext cx="885969" cy="885969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0B5AA4FF-0564-4179-A9BF-F70CDFC4A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8213" y="3606577"/>
              <a:ext cx="1005211" cy="872498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09AEF33-8951-4803-ACA9-561E724EFCEC}"/>
              </a:ext>
            </a:extLst>
          </p:cNvPr>
          <p:cNvGrpSpPr/>
          <p:nvPr/>
        </p:nvGrpSpPr>
        <p:grpSpPr>
          <a:xfrm>
            <a:off x="6535179" y="2674753"/>
            <a:ext cx="1005211" cy="1804322"/>
            <a:chOff x="708213" y="2674753"/>
            <a:chExt cx="1005211" cy="1804322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678DE9F3-3780-4AE1-9E3A-CA0A1511D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807135" y="2674753"/>
              <a:ext cx="885969" cy="885969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B58C43A4-CBF8-4737-ABEC-337376034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8213" y="3606577"/>
              <a:ext cx="1005211" cy="872498"/>
            </a:xfrm>
            <a:prstGeom prst="rect">
              <a:avLst/>
            </a:prstGeom>
          </p:spPr>
        </p:pic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E86B1BC5-0947-4CF2-8EF0-7452E01663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43145" y="2668790"/>
            <a:ext cx="1619487" cy="1221888"/>
          </a:xfrm>
          <a:prstGeom prst="rect">
            <a:avLst/>
          </a:prstGeom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202" name="Google Shape;202;p19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2214" y="2853934"/>
            <a:ext cx="562184" cy="52760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/>
          <p:nvPr/>
        </p:nvSpPr>
        <p:spPr>
          <a:xfrm>
            <a:off x="7577087" y="3305228"/>
            <a:ext cx="77296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Hyper-V</a:t>
            </a:r>
            <a:endParaRPr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B34714E5-2CAB-43F0-9C25-996AE6791E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6946" y="2694284"/>
            <a:ext cx="1619487" cy="1221888"/>
          </a:xfrm>
          <a:prstGeom prst="rect">
            <a:avLst/>
          </a:prstGeom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200" name="Google Shape;200;p19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2168" y="2776057"/>
            <a:ext cx="605482" cy="60548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9"/>
          <p:cNvSpPr/>
          <p:nvPr/>
        </p:nvSpPr>
        <p:spPr>
          <a:xfrm>
            <a:off x="1732433" y="3362418"/>
            <a:ext cx="7649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VMware</a:t>
            </a:r>
            <a:endParaRPr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086E3B25-C0E8-4081-9902-C70375EE8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支援同時備份多個虛擬機來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縮減</a:t>
            </a: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備份時間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4" name="Google Shape;214;p20"/>
          <p:cNvSpPr txBox="1">
            <a:spLocks noGrp="1"/>
          </p:cNvSpPr>
          <p:nvPr>
            <p:ph type="body" idx="4294967295"/>
          </p:nvPr>
        </p:nvSpPr>
        <p:spPr>
          <a:xfrm>
            <a:off x="921545" y="1312529"/>
            <a:ext cx="3258972" cy="133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9410" lvl="0" indent="-35941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當HDP安裝或更新完成後，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HDP</a:t>
            </a:r>
            <a:r>
              <a:rPr 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會自動化判斷CPU與Memory，並決定可同時備份虛擬機數量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359410" indent="-35941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要</a:t>
            </a:r>
            <a:r>
              <a:rPr 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同時備份一個虛擬機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，</a:t>
            </a:r>
            <a:r>
              <a:rPr 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需系統資源250MB記憶體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 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15" name="Google Shape;215;p20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9065" y="2375107"/>
            <a:ext cx="2145861" cy="2145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0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2201" y="3278980"/>
            <a:ext cx="934870" cy="735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91D50AE9-AFB4-495D-A268-464F2E13F9C5}"/>
              </a:ext>
            </a:extLst>
          </p:cNvPr>
          <p:cNvGrpSpPr/>
          <p:nvPr/>
        </p:nvGrpSpPr>
        <p:grpSpPr>
          <a:xfrm>
            <a:off x="1868290" y="1167297"/>
            <a:ext cx="5975263" cy="3732700"/>
            <a:chOff x="2315330" y="1079500"/>
            <a:chExt cx="5975263" cy="3732700"/>
          </a:xfrm>
        </p:grpSpPr>
        <p:pic>
          <p:nvPicPr>
            <p:cNvPr id="5" name="圖片 4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03704457-0051-4F84-A73F-7C7AC8808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2297133"/>
              <a:ext cx="4023393" cy="2515067"/>
            </a:xfrm>
            <a:prstGeom prst="rect">
              <a:avLst/>
            </a:prstGeom>
          </p:spPr>
        </p:pic>
        <p:sp>
          <p:nvSpPr>
            <p:cNvPr id="6" name="箭號: 向右 5">
              <a:extLst>
                <a:ext uri="{FF2B5EF4-FFF2-40B4-BE49-F238E27FC236}">
                  <a16:creationId xmlns:a16="http://schemas.microsoft.com/office/drawing/2014/main" id="{DCFC10C0-5250-4373-9C77-57406040A44B}"/>
                </a:ext>
              </a:extLst>
            </p:cNvPr>
            <p:cNvSpPr/>
            <p:nvPr/>
          </p:nvSpPr>
          <p:spPr>
            <a:xfrm>
              <a:off x="3551790" y="3278980"/>
              <a:ext cx="1108437" cy="699999"/>
            </a:xfrm>
            <a:prstGeom prst="rightArrow">
              <a:avLst/>
            </a:prstGeom>
            <a:gradFill>
              <a:gsLst>
                <a:gs pos="1087">
                  <a:srgbClr val="D05CA2">
                    <a:alpha val="0"/>
                  </a:srgbClr>
                </a:gs>
                <a:gs pos="27000">
                  <a:srgbClr val="D05CA2">
                    <a:alpha val="27000"/>
                  </a:srgbClr>
                </a:gs>
                <a:gs pos="82000">
                  <a:srgbClr val="01B5D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18" name="Google Shape;218;p20" descr="一張含有 畫畫, 傘 的圖片&#10;&#10;自動產生的描述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330" y="2926189"/>
              <a:ext cx="1405580" cy="1405580"/>
            </a:xfrm>
            <a:prstGeom prst="rect">
              <a:avLst/>
            </a:prstGeom>
            <a:noFill/>
            <a:ln>
              <a:noFill/>
            </a:ln>
            <a:effectLst>
              <a:outerShdw blurRad="50800" dist="1143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20FAB963-0D03-4767-915F-4639E05AA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6417" y="1079500"/>
              <a:ext cx="2171304" cy="1638229"/>
            </a:xfrm>
            <a:prstGeom prst="rect">
              <a:avLst/>
            </a:prstGeom>
            <a:effectLst>
              <a:outerShdw blurRad="152400" sx="104000" sy="104000" algn="ctr" rotWithShape="0">
                <a:prstClr val="black">
                  <a:alpha val="18000"/>
                </a:prstClr>
              </a:outerShdw>
            </a:effectLst>
          </p:spPr>
        </p:pic>
        <p:sp>
          <p:nvSpPr>
            <p:cNvPr id="217" name="Google Shape;217;p20"/>
            <p:cNvSpPr txBox="1"/>
            <p:nvPr/>
          </p:nvSpPr>
          <p:spPr>
            <a:xfrm>
              <a:off x="6557281" y="1426845"/>
              <a:ext cx="1291907" cy="699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i="0" u="none" strike="noStrike" cap="none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CPU?</a:t>
              </a:r>
              <a:endParaRPr sz="1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i="0" u="none" strike="noStrike" cap="none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Memory?</a:t>
              </a:r>
              <a:endParaRPr sz="180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29D623F-D489-4791-9945-03AA38E0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zh-TW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資料壓縮與去重複化技術</a:t>
            </a:r>
            <a:r>
              <a:rPr lang="zh-TW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節省您的儲存空間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5" name="Google Shape;225;p21"/>
          <p:cNvSpPr txBox="1">
            <a:spLocks noGrp="1"/>
          </p:cNvSpPr>
          <p:nvPr>
            <p:ph type="body" idx="4294967295"/>
          </p:nvPr>
        </p:nvSpPr>
        <p:spPr>
          <a:xfrm>
            <a:off x="5245163" y="1325977"/>
            <a:ext cx="3216275" cy="282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經實測壓縮率：</a:t>
            </a:r>
            <a:endParaRPr lang="en-US" altLang="zh-TW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lvl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</a:pPr>
            <a:r>
              <a:rPr 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QNAP HDP與業界知名廠商壓縮率皆達到8成以上，例如32GB VM經過壓縮後變成5.77GB，大幅節省備份空間</a:t>
            </a:r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360000" lvl="0" indent="-3600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lvl="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</a:pPr>
            <a:r>
              <a:rPr 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離線去重複化技術：</a:t>
            </a:r>
            <a:endParaRPr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80000" lvl="0" indent="-1800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- 減少多版本備份佔用空間</a:t>
            </a:r>
            <a:endParaRPr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80000" lvl="0" indent="-1800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- Clone VM可達90%的重複資料減少</a:t>
            </a:r>
            <a:endParaRPr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26" name="Google Shape;226;p21"/>
          <p:cNvSpPr txBox="1"/>
          <p:nvPr/>
        </p:nvSpPr>
        <p:spPr>
          <a:xfrm flipH="1">
            <a:off x="1307906" y="2476110"/>
            <a:ext cx="757978" cy="357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32GB</a:t>
            </a:r>
            <a:endParaRPr sz="14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7" name="Google Shape;227;p21"/>
          <p:cNvSpPr txBox="1"/>
          <p:nvPr/>
        </p:nvSpPr>
        <p:spPr>
          <a:xfrm flipH="1">
            <a:off x="3901236" y="2476110"/>
            <a:ext cx="757978" cy="357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5.77G</a:t>
            </a:r>
            <a:endParaRPr sz="14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8" name="Google Shape;228;p21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0958" y="1647760"/>
            <a:ext cx="1170793" cy="768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1082" y="1690463"/>
            <a:ext cx="1601984" cy="69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1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7555" y="1340890"/>
            <a:ext cx="1318181" cy="1046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5701" y="3600327"/>
            <a:ext cx="842136" cy="4126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3F0FC3EF-A114-4C7F-A633-0E380BFE5AD3}"/>
              </a:ext>
            </a:extLst>
          </p:cNvPr>
          <p:cNvGrpSpPr/>
          <p:nvPr/>
        </p:nvGrpSpPr>
        <p:grpSpPr>
          <a:xfrm>
            <a:off x="626534" y="3006233"/>
            <a:ext cx="4471542" cy="1698546"/>
            <a:chOff x="340582" y="2904633"/>
            <a:chExt cx="4471542" cy="1698546"/>
          </a:xfrm>
        </p:grpSpPr>
        <p:pic>
          <p:nvPicPr>
            <p:cNvPr id="233" name="Google Shape;233;p21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757" y="3292871"/>
              <a:ext cx="1613934" cy="11187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21"/>
            <p:cNvSpPr/>
            <p:nvPr/>
          </p:nvSpPr>
          <p:spPr>
            <a:xfrm>
              <a:off x="353249" y="3033167"/>
              <a:ext cx="2047084" cy="1570012"/>
            </a:xfrm>
            <a:prstGeom prst="roundRect">
              <a:avLst>
                <a:gd name="adj" fmla="val 105"/>
              </a:avLst>
            </a:prstGeom>
            <a:noFill/>
            <a:ln w="12700" cap="flat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3429618" y="3227046"/>
              <a:ext cx="1375910" cy="1184562"/>
            </a:xfrm>
            <a:prstGeom prst="roundRect">
              <a:avLst>
                <a:gd name="adj" fmla="val 105"/>
              </a:avLst>
            </a:prstGeom>
            <a:noFill/>
            <a:ln w="12700" cap="flat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38" name="Google Shape;238;p21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35460" y="3488483"/>
              <a:ext cx="764226" cy="718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箭號: 向右 4">
              <a:extLst>
                <a:ext uri="{FF2B5EF4-FFF2-40B4-BE49-F238E27FC236}">
                  <a16:creationId xmlns:a16="http://schemas.microsoft.com/office/drawing/2014/main" id="{5597CD48-53CB-4516-9F8E-789BDB22A2B1}"/>
                </a:ext>
              </a:extLst>
            </p:cNvPr>
            <p:cNvSpPr/>
            <p:nvPr/>
          </p:nvSpPr>
          <p:spPr>
            <a:xfrm>
              <a:off x="2289427" y="3495866"/>
              <a:ext cx="1108437" cy="699999"/>
            </a:xfrm>
            <a:prstGeom prst="rightArrow">
              <a:avLst/>
            </a:prstGeom>
            <a:gradFill>
              <a:gsLst>
                <a:gs pos="1087">
                  <a:srgbClr val="D05CA2">
                    <a:alpha val="0"/>
                  </a:srgbClr>
                </a:gs>
                <a:gs pos="27000">
                  <a:srgbClr val="D05CA2">
                    <a:alpha val="27000"/>
                  </a:srgbClr>
                </a:gs>
                <a:gs pos="82000">
                  <a:srgbClr val="01B5D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2400333" y="3160394"/>
              <a:ext cx="1029285" cy="325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00" b="1" i="0" u="none" strike="noStrike" cap="none" dirty="0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Deduplication</a:t>
              </a:r>
              <a:endParaRPr sz="1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6" name="Google Shape;236;p21"/>
            <p:cNvSpPr txBox="1"/>
            <p:nvPr/>
          </p:nvSpPr>
          <p:spPr>
            <a:xfrm>
              <a:off x="3423024" y="3138587"/>
              <a:ext cx="1389100" cy="17691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000" b="1" dirty="0">
                  <a:solidFill>
                    <a:srgbClr val="2F2725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Deduplicated Data</a:t>
              </a:r>
              <a:endParaRPr sz="1000" b="1" dirty="0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4" name="Google Shape;234;p21"/>
            <p:cNvSpPr txBox="1"/>
            <p:nvPr/>
          </p:nvSpPr>
          <p:spPr>
            <a:xfrm>
              <a:off x="340582" y="2904633"/>
              <a:ext cx="2072418" cy="25706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00" b="1" i="0" u="none" strike="noStrike" cap="none" dirty="0">
                  <a:solidFill>
                    <a:srgbClr val="2F2725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Original Data</a:t>
              </a:r>
              <a:endParaRPr sz="1000" b="1" i="0" u="none" strike="noStrike" cap="none" dirty="0">
                <a:solidFill>
                  <a:srgbClr val="2F2725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66450CDF-6D4F-4B03-9315-25E2A45BC1E6}"/>
              </a:ext>
            </a:extLst>
          </p:cNvPr>
          <p:cNvSpPr/>
          <p:nvPr/>
        </p:nvSpPr>
        <p:spPr>
          <a:xfrm>
            <a:off x="2516923" y="1814750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30" name="Google Shape;230;p21" hidden="1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7158" y="2010784"/>
            <a:ext cx="386433" cy="47692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40;p21">
            <a:extLst>
              <a:ext uri="{FF2B5EF4-FFF2-40B4-BE49-F238E27FC236}">
                <a16:creationId xmlns:a16="http://schemas.microsoft.com/office/drawing/2014/main" id="{F7030DEA-38CD-44D7-AB27-4BAE2BE3924B}"/>
              </a:ext>
            </a:extLst>
          </p:cNvPr>
          <p:cNvSpPr/>
          <p:nvPr/>
        </p:nvSpPr>
        <p:spPr>
          <a:xfrm>
            <a:off x="2627829" y="1581738"/>
            <a:ext cx="1029285" cy="32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Compression</a:t>
            </a:r>
            <a:endParaRPr sz="1000" b="1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片 7" descr="一張含有 電腦 的圖片&#10;&#10;自動產生的描述">
            <a:extLst>
              <a:ext uri="{FF2B5EF4-FFF2-40B4-BE49-F238E27FC236}">
                <a16:creationId xmlns:a16="http://schemas.microsoft.com/office/drawing/2014/main" id="{2C86D704-5EAE-444A-900E-E416759D1C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53" y="1325977"/>
            <a:ext cx="1327308" cy="1238820"/>
          </a:xfrm>
          <a:prstGeom prst="rect">
            <a:avLst/>
          </a:prstGeom>
        </p:spPr>
      </p:pic>
      <p:pic>
        <p:nvPicPr>
          <p:cNvPr id="29" name="圖片 28" descr="一張含有 電腦 的圖片&#10;&#10;自動產生的描述">
            <a:extLst>
              <a:ext uri="{FF2B5EF4-FFF2-40B4-BE49-F238E27FC236}">
                <a16:creationId xmlns:a16="http://schemas.microsoft.com/office/drawing/2014/main" id="{5A546E72-180A-479C-B9AB-10D3B684C8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8020" y="1685544"/>
            <a:ext cx="901000" cy="84093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25040</TotalTime>
  <Words>1694</Words>
  <Application>Microsoft Office PowerPoint</Application>
  <PresentationFormat>如螢幕大小 (16:9)</PresentationFormat>
  <Paragraphs>178</Paragraphs>
  <Slides>20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3" baseType="lpstr">
      <vt:lpstr>Arial</vt:lpstr>
      <vt:lpstr>Wingdings</vt:lpstr>
      <vt:lpstr>Simple Light</vt:lpstr>
      <vt:lpstr>Hyper Data Protector 正式發行</vt:lpstr>
      <vt:lpstr>IT選擇虛擬機備份產品方案的困擾</vt:lpstr>
      <vt:lpstr>QNAP Hyper Data Protector  免授權一體機的優勢</vt:lpstr>
      <vt:lpstr>Hyper Data Protector 架構解析</vt:lpstr>
      <vt:lpstr>QNAP Hyper Data Protector  支援備份的來源平台</vt:lpstr>
      <vt:lpstr>Hyper Data Protector v1.1.0 正式發行的六大特點</vt:lpstr>
      <vt:lpstr>VMware / Hyper-V 一體機主動式備份 中央控管系統</vt:lpstr>
      <vt:lpstr>支援同時備份多個虛擬機來縮減備份時間</vt:lpstr>
      <vt:lpstr> 資料壓縮與去重複化技術節省您的儲存空間</vt:lpstr>
      <vt:lpstr>虛擬機備份版本可高達 1,024 個多版本備份</vt:lpstr>
      <vt:lpstr>採用 AES-256  傳輸加密技術   資料絕對安全 </vt:lpstr>
      <vt:lpstr>應用 NAS 高速網路配置 資料傳輸更高效</vt:lpstr>
      <vt:lpstr>三步驟流程化快速導引精靈 初始您環境設定</vt:lpstr>
      <vt:lpstr>四步驟還原精靈導引 協助您虛擬機還原任務設定</vt:lpstr>
      <vt:lpstr>清晰的介面與簡易的操作方式讓您快速上手</vt:lpstr>
      <vt:lpstr>結合QNAP通知中心讓您掌握備份大小事</vt:lpstr>
      <vt:lpstr>PowerPoint 簡報</vt:lpstr>
      <vt:lpstr>來自我們Beta用戶回饋的聲音</vt:lpstr>
      <vt:lpstr>建議機種  僅支援 QNAP x 86 架構 (Intel 或 AMD 處理器) NAS 機種</vt:lpstr>
      <vt:lpstr>總結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 Data Protector 正式發行</dc:title>
  <dc:creator>Lucas Lin</dc:creator>
  <cp:lastModifiedBy>QNAP_Lucas Lin</cp:lastModifiedBy>
  <cp:revision>5</cp:revision>
  <dcterms:modified xsi:type="dcterms:W3CDTF">2020-08-18T05:59:03Z</dcterms:modified>
</cp:coreProperties>
</file>