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1402" r:id="rId3"/>
    <p:sldId id="1417" r:id="rId4"/>
    <p:sldId id="1418" r:id="rId5"/>
    <p:sldId id="1420" r:id="rId6"/>
    <p:sldId id="1421" r:id="rId7"/>
    <p:sldId id="1441" r:id="rId8"/>
    <p:sldId id="1437" r:id="rId9"/>
    <p:sldId id="1419" r:id="rId10"/>
    <p:sldId id="1434" r:id="rId11"/>
    <p:sldId id="1433" r:id="rId12"/>
    <p:sldId id="1422" r:id="rId13"/>
    <p:sldId id="1439" r:id="rId14"/>
    <p:sldId id="1438" r:id="rId15"/>
    <p:sldId id="1423" r:id="rId16"/>
    <p:sldId id="267" r:id="rId17"/>
    <p:sldId id="1424" r:id="rId18"/>
    <p:sldId id="1425" r:id="rId19"/>
    <p:sldId id="1427" r:id="rId20"/>
    <p:sldId id="1428" r:id="rId21"/>
    <p:sldId id="534" r:id="rId22"/>
    <p:sldId id="328" r:id="rId23"/>
    <p:sldId id="1440" r:id="rId24"/>
    <p:sldId id="1426" r:id="rId25"/>
    <p:sldId id="298" r:id="rId26"/>
    <p:sldId id="297" r:id="rId27"/>
    <p:sldId id="1436" r:id="rId28"/>
    <p:sldId id="260" r:id="rId29"/>
    <p:sldId id="265" r:id="rId30"/>
    <p:sldId id="1367" r:id="rId31"/>
    <p:sldId id="273" r:id="rId32"/>
    <p:sldId id="264" r:id="rId33"/>
    <p:sldId id="272" r:id="rId34"/>
    <p:sldId id="1365" r:id="rId35"/>
    <p:sldId id="1332" r:id="rId36"/>
    <p:sldId id="294" r:id="rId37"/>
    <p:sldId id="276" r:id="rId38"/>
    <p:sldId id="1366" r:id="rId39"/>
    <p:sldId id="1360" r:id="rId40"/>
    <p:sldId id="1364" r:id="rId41"/>
    <p:sldId id="257" r:id="rId42"/>
    <p:sldId id="1431" r:id="rId43"/>
    <p:sldId id="1429" r:id="rId44"/>
    <p:sldId id="292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EFF"/>
    <a:srgbClr val="1F3F85"/>
    <a:srgbClr val="C00000"/>
    <a:srgbClr val="1369C7"/>
    <a:srgbClr val="FF581D"/>
    <a:srgbClr val="F04000"/>
    <a:srgbClr val="136CFD"/>
    <a:srgbClr val="EE4F00"/>
    <a:srgbClr val="FA5300"/>
    <a:srgbClr val="FF6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8E08E-E9E2-294A-BC31-E9F0ACD7D0EE}" v="28" dt="2020-08-12T11:43:33.029"/>
    <p1510:client id="{51957110-7F77-9106-720D-8957E5C61432}" v="23" dt="2020-08-12T12:39:55.286"/>
    <p1510:client id="{6C58853D-A5DD-1500-F911-88CF11D6ABA4}" v="25" dt="2020-08-13T10:10:51.692"/>
    <p1510:client id="{77E9D28B-7B19-BDB7-DA51-3CB8DAFF1901}" v="44" dt="2020-08-12T11:10:01.464"/>
    <p1510:client id="{7B0F7F57-AA67-401F-885A-B52FF069BFD6}" v="423" dt="2020-08-11T15:30:05.220"/>
    <p1510:client id="{8268971F-CF5D-A887-078C-4C57605816F1}" v="4" dt="2020-08-13T02:04:37.764"/>
    <p1510:client id="{9F3028C6-6B14-49E8-B354-F3B10D854E4D}" v="6" dt="2020-08-13T07:36:36.942"/>
    <p1510:client id="{AEA42EF9-B577-0942-82CD-7E78EB2A40EE}" v="1" dt="2020-08-12T08:35:23.488"/>
    <p1510:client id="{E1D5AB9B-E91A-49F2-903B-A6582250A1C4}" v="468" dt="2020-08-13T06:33:31.513"/>
    <p1510:client id="{F498950C-AB47-B4A4-DD2B-97DA1F3F1CB3}" v="39" dt="2020-08-12T10:33:27.607"/>
    <p1510:client id="{F5F87C42-23A5-436D-956C-7D04803E52AA}" v="7640" dt="2020-08-13T06:36:15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7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5644E80-D620-4609-95C2-F2EC5FF34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7C66983-1509-45C9-BE94-598E5401F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9552-F602-4BFB-AE68-AA041113FDD3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D3DB94-A049-48D8-86D0-D2D88EDD9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01BD96-1E40-4EDB-AC92-F4943F7BBE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F2B9-3636-4346-B81C-9CAED22D1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46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D7A14-9368-5744-95A4-2585111155BC}" type="datetimeFigureOut">
              <a:rPr kumimoji="1" lang="zh-TW" altLang="en-US" smtClean="0"/>
              <a:t>2020/8/13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4DBAD-4833-584E-ACDA-B6AB6135B04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55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600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28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CPU logo</a:t>
            </a:r>
          </a:p>
          <a:p>
            <a:r>
              <a:rPr kumimoji="1" lang="en-US" altLang="zh-TW" err="1"/>
              <a:t>QuTS</a:t>
            </a:r>
            <a:r>
              <a:rPr kumimoji="1" lang="en-US" altLang="zh-TW"/>
              <a:t> hero</a:t>
            </a:r>
          </a:p>
          <a:p>
            <a:r>
              <a:rPr kumimoji="1" lang="en-US" altLang="zh-TW"/>
              <a:t>10Gbe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3968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1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err="1"/>
              <a:t>Snapsync</a:t>
            </a:r>
            <a:r>
              <a:rPr kumimoji="1" lang="en-US" altLang="zh-TW"/>
              <a:t> </a:t>
            </a:r>
            <a:r>
              <a:rPr kumimoji="1" lang="zh-TW" altLang="en-US"/>
              <a:t>的資料可以立即使用，降低</a:t>
            </a:r>
            <a:r>
              <a:rPr kumimoji="1" lang="en-US" altLang="zh-TW"/>
              <a:t>load. No need to recover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7168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846305a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846305aa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011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669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8581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6669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0757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5826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6153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115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46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235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CH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CH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3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5DCD639-41E0-4755-8C37-3D544B0E9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" y="1412"/>
            <a:ext cx="12186976" cy="68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52401"/>
            <a:ext cx="11598442" cy="130378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9599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52ECA3B-3853-48D7-AEB6-F0AA33CB8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9551"/>
            <a:ext cx="12192000" cy="537784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52401"/>
            <a:ext cx="11598442" cy="130378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38011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0" y="1276"/>
            <a:ext cx="12180280" cy="6855446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52401"/>
            <a:ext cx="11598442" cy="130378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8670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0" y="2554"/>
            <a:ext cx="12249150" cy="6855446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52401"/>
            <a:ext cx="11598442" cy="130378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0682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坐, 監視器, 時鐘, 白色 的圖片&#10;&#10;自動產生的描述">
            <a:extLst>
              <a:ext uri="{FF2B5EF4-FFF2-40B4-BE49-F238E27FC236}">
                <a16:creationId xmlns:a16="http://schemas.microsoft.com/office/drawing/2014/main" id="{7D36111C-B34E-4550-A52D-3A8D36BD0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3497"/>
          <a:stretch/>
        </p:blipFill>
        <p:spPr>
          <a:xfrm>
            <a:off x="2505704" y="1386450"/>
            <a:ext cx="6992616" cy="5030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901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77800"/>
            <a:ext cx="11598442" cy="127846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7387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89040"/>
            <a:ext cx="12192000" cy="536896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3160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6971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BE85D51-E9EE-40AD-8F3D-E4F818A6E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479550"/>
            <a:ext cx="12189623" cy="53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10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EDF3BE1-BC3B-4DE6-A906-70D210F05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5DCD639-41E0-4755-8C37-3D544B0E9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" y="1412"/>
            <a:ext cx="12189488" cy="68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0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EA1CE06-72A5-4C16-84E5-A30B52E4A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479550"/>
            <a:ext cx="12189623" cy="53773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02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3370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8A47874-00E6-4557-AC36-700BE473A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" y="1"/>
            <a:ext cx="12186601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7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82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0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297"/>
            <a:ext cx="12192000" cy="68440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413165-EAC0-4093-BF9F-35F5F78B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84" y="168306"/>
            <a:ext cx="11760245" cy="13711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7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4F6399F-1B20-463B-A0B1-14AC77E2A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796374"/>
            <a:ext cx="12189625" cy="50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9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D1401D7-68C1-426D-AF70-9CD1511B0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52401"/>
            <a:ext cx="11598442" cy="130378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1082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窗戶, 坐, 尋找 的圖片&#10;&#10;自動產生的描述">
            <a:extLst>
              <a:ext uri="{FF2B5EF4-FFF2-40B4-BE49-F238E27FC236}">
                <a16:creationId xmlns:a16="http://schemas.microsoft.com/office/drawing/2014/main" id="{05785A4A-169A-42C5-8B5A-748FC3AFD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52401"/>
            <a:ext cx="11598442" cy="130378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1585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86" y="152401"/>
            <a:ext cx="11598442" cy="130378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螢幕擷取畫面, 窗戶, 冰箱, 大 的圖片&#10;&#10;自動產生的描述">
            <a:extLst>
              <a:ext uri="{FF2B5EF4-FFF2-40B4-BE49-F238E27FC236}">
                <a16:creationId xmlns:a16="http://schemas.microsoft.com/office/drawing/2014/main" id="{0907B0BD-9714-41E0-BF11-B187C00C3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0"/>
            <a:ext cx="12192000" cy="6264724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2B3169A-C88B-4250-B0FC-E29336B29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7979"/>
            <a:ext cx="12191999" cy="40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A29395B3-15EE-45A7-9201-BF4000B283D6}"/>
              </a:ext>
            </a:extLst>
          </p:cNvPr>
          <p:cNvSpPr txBox="1">
            <a:spLocks/>
          </p:cNvSpPr>
          <p:nvPr userDrawn="1"/>
        </p:nvSpPr>
        <p:spPr>
          <a:xfrm>
            <a:off x="296186" y="152401"/>
            <a:ext cx="11598442" cy="1303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9" name="圖片 8" descr="一張含有 螢幕擷取畫面, 窗戶, 冰箱, 大 的圖片&#10;&#10;自動產生的描述">
            <a:extLst>
              <a:ext uri="{FF2B5EF4-FFF2-40B4-BE49-F238E27FC236}">
                <a16:creationId xmlns:a16="http://schemas.microsoft.com/office/drawing/2014/main" id="{F2113F39-3595-4E3A-89BC-4D2DC9B3A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0"/>
            <a:ext cx="12192000" cy="62647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F0DFDB2-8D13-48E1-8D2C-F3164D358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7979"/>
            <a:ext cx="12191999" cy="497062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64161A5-F9D7-44A2-B36B-40B010989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94046"/>
            <a:ext cx="12190813" cy="51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B64E6B-EF7B-45AF-8F8B-0CD4A3376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9075"/>
            <a:ext cx="12192000" cy="53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29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B64E6B-EF7B-45AF-8F8B-0CD4A3376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4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3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109D17E-F781-4754-AC95-BB80BC16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92C874-0A9F-4C45-8D1D-264572EC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EB6031-43E4-4B87-9889-BDC844DB7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6564-A63B-441E-8B3E-C5532FAACC1E}" type="datetimeFigureOut">
              <a:rPr lang="zh-TW" altLang="en-US" smtClean="0"/>
              <a:t>2020/8/13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7713CC-1642-456E-8158-CF7D8ACA9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7D7C38-F6FA-4961-A353-A56CDC09A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FE4E-A0D4-4371-83BF-7817E3ACD8A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34E1C3-4059-4B1D-A94B-45B1A81A926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"/>
            <a:ext cx="12191998" cy="68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60" r:id="rId3"/>
    <p:sldLayoutId id="2147483661" r:id="rId4"/>
    <p:sldLayoutId id="2147483684" r:id="rId5"/>
    <p:sldLayoutId id="2147483678" r:id="rId6"/>
    <p:sldLayoutId id="2147483680" r:id="rId7"/>
    <p:sldLayoutId id="2147483683" r:id="rId8"/>
    <p:sldLayoutId id="2147483685" r:id="rId9"/>
    <p:sldLayoutId id="2147483676" r:id="rId10"/>
    <p:sldLayoutId id="2147483682" r:id="rId11"/>
    <p:sldLayoutId id="2147483675" r:id="rId12"/>
    <p:sldLayoutId id="2147483677" r:id="rId13"/>
    <p:sldLayoutId id="2147483667" r:id="rId14"/>
    <p:sldLayoutId id="2147483662" r:id="rId15"/>
    <p:sldLayoutId id="2147483669" r:id="rId16"/>
    <p:sldLayoutId id="2147483681" r:id="rId17"/>
    <p:sldLayoutId id="2147483673" r:id="rId18"/>
    <p:sldLayoutId id="2147483671" r:id="rId19"/>
    <p:sldLayoutId id="2147483668" r:id="rId20"/>
    <p:sldLayoutId id="2147483663" r:id="rId21"/>
    <p:sldLayoutId id="2147483664" r:id="rId22"/>
    <p:sldLayoutId id="2147483665" r:id="rId23"/>
    <p:sldLayoutId id="2147483672" r:id="rId24"/>
    <p:sldLayoutId id="2147483670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5.png"/><Relationship Id="rId3" Type="http://schemas.openxmlformats.org/officeDocument/2006/relationships/image" Target="../media/image81.png"/><Relationship Id="rId7" Type="http://schemas.openxmlformats.org/officeDocument/2006/relationships/image" Target="../media/image90.png"/><Relationship Id="rId12" Type="http://schemas.microsoft.com/office/2007/relationships/hdphoto" Target="../media/hdphoto4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7.svg"/><Relationship Id="rId10" Type="http://schemas.openxmlformats.org/officeDocument/2006/relationships/image" Target="../media/image93.svg"/><Relationship Id="rId4" Type="http://schemas.openxmlformats.org/officeDocument/2006/relationships/image" Target="../media/image82.sv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microsoft.com/office/2007/relationships/hdphoto" Target="../media/hdphoto5.wdp"/><Relationship Id="rId10" Type="http://schemas.openxmlformats.org/officeDocument/2006/relationships/image" Target="../media/image45.png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45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45.png"/><Relationship Id="rId3" Type="http://schemas.openxmlformats.org/officeDocument/2006/relationships/image" Target="../media/image112.tiff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11" Type="http://schemas.microsoft.com/office/2007/relationships/hdphoto" Target="../media/hdphoto7.wdp"/><Relationship Id="rId5" Type="http://schemas.openxmlformats.org/officeDocument/2006/relationships/image" Target="../media/image114.tiff"/><Relationship Id="rId15" Type="http://schemas.openxmlformats.org/officeDocument/2006/relationships/image" Target="../media/image122.tiff"/><Relationship Id="rId10" Type="http://schemas.openxmlformats.org/officeDocument/2006/relationships/image" Target="../media/image119.png"/><Relationship Id="rId4" Type="http://schemas.openxmlformats.org/officeDocument/2006/relationships/image" Target="../media/image113.tiff"/><Relationship Id="rId9" Type="http://schemas.openxmlformats.org/officeDocument/2006/relationships/image" Target="../media/image118.png"/><Relationship Id="rId14" Type="http://schemas.openxmlformats.org/officeDocument/2006/relationships/image" Target="../media/image1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tiff"/><Relationship Id="rId5" Type="http://schemas.openxmlformats.org/officeDocument/2006/relationships/image" Target="../media/image125.tif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png"/><Relationship Id="rId7" Type="http://schemas.openxmlformats.org/officeDocument/2006/relationships/image" Target="../media/image26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13.tiff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136.png"/><Relationship Id="rId10" Type="http://schemas.microsoft.com/office/2007/relationships/hdphoto" Target="../media/hdphoto9.wdp"/><Relationship Id="rId4" Type="http://schemas.openxmlformats.org/officeDocument/2006/relationships/image" Target="../media/image135.png"/><Relationship Id="rId9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32.png"/><Relationship Id="rId7" Type="http://schemas.openxmlformats.org/officeDocument/2006/relationships/image" Target="../media/image142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sv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39.png"/><Relationship Id="rId7" Type="http://schemas.openxmlformats.org/officeDocument/2006/relationships/image" Target="../media/image15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27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0.png"/><Relationship Id="rId5" Type="http://schemas.openxmlformats.org/officeDocument/2006/relationships/image" Target="../media/image45.png"/><Relationship Id="rId4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svg"/><Relationship Id="rId3" Type="http://schemas.openxmlformats.org/officeDocument/2006/relationships/image" Target="../media/image32.png"/><Relationship Id="rId7" Type="http://schemas.openxmlformats.org/officeDocument/2006/relationships/image" Target="../media/image171.svg"/><Relationship Id="rId12" Type="http://schemas.openxmlformats.org/officeDocument/2006/relationships/image" Target="../media/image17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11" Type="http://schemas.openxmlformats.org/officeDocument/2006/relationships/image" Target="../media/image175.svg"/><Relationship Id="rId5" Type="http://schemas.openxmlformats.org/officeDocument/2006/relationships/image" Target="../media/image169.sv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svg"/><Relationship Id="rId1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32.png"/><Relationship Id="rId7" Type="http://schemas.openxmlformats.org/officeDocument/2006/relationships/image" Target="../media/image18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0.tiff"/><Relationship Id="rId5" Type="http://schemas.openxmlformats.org/officeDocument/2006/relationships/image" Target="../media/image179.png"/><Relationship Id="rId4" Type="http://schemas.openxmlformats.org/officeDocument/2006/relationships/image" Target="../media/image17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187.svg"/><Relationship Id="rId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1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190.png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98.svg"/><Relationship Id="rId18" Type="http://schemas.openxmlformats.org/officeDocument/2006/relationships/image" Target="../media/image32.png"/><Relationship Id="rId3" Type="http://schemas.openxmlformats.org/officeDocument/2006/relationships/image" Target="../media/image133.png"/><Relationship Id="rId7" Type="http://schemas.microsoft.com/office/2007/relationships/hdphoto" Target="../media/hdphoto12.wdp"/><Relationship Id="rId12" Type="http://schemas.openxmlformats.org/officeDocument/2006/relationships/image" Target="../media/image197.png"/><Relationship Id="rId17" Type="http://schemas.openxmlformats.org/officeDocument/2006/relationships/image" Target="../media/image20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png"/><Relationship Id="rId11" Type="http://schemas.openxmlformats.org/officeDocument/2006/relationships/image" Target="../media/image196.png"/><Relationship Id="rId5" Type="http://schemas.openxmlformats.org/officeDocument/2006/relationships/image" Target="../media/image193.svg"/><Relationship Id="rId15" Type="http://schemas.openxmlformats.org/officeDocument/2006/relationships/image" Target="../media/image200.svg"/><Relationship Id="rId10" Type="http://schemas.openxmlformats.org/officeDocument/2006/relationships/image" Target="../media/image99.png"/><Relationship Id="rId4" Type="http://schemas.openxmlformats.org/officeDocument/2006/relationships/image" Target="../media/image192.png"/><Relationship Id="rId9" Type="http://schemas.openxmlformats.org/officeDocument/2006/relationships/image" Target="../media/image195.png"/><Relationship Id="rId14" Type="http://schemas.openxmlformats.org/officeDocument/2006/relationships/image" Target="../media/image199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18" Type="http://schemas.openxmlformats.org/officeDocument/2006/relationships/image" Target="../media/image214.png"/><Relationship Id="rId26" Type="http://schemas.openxmlformats.org/officeDocument/2006/relationships/image" Target="../media/image222.png"/><Relationship Id="rId21" Type="http://schemas.openxmlformats.org/officeDocument/2006/relationships/image" Target="../media/image217.png"/><Relationship Id="rId34" Type="http://schemas.openxmlformats.org/officeDocument/2006/relationships/image" Target="../media/image98.png"/><Relationship Id="rId7" Type="http://schemas.microsoft.com/office/2007/relationships/hdphoto" Target="../media/hdphoto5.wdp"/><Relationship Id="rId12" Type="http://schemas.openxmlformats.org/officeDocument/2006/relationships/image" Target="../media/image208.png"/><Relationship Id="rId17" Type="http://schemas.openxmlformats.org/officeDocument/2006/relationships/image" Target="../media/image213.png"/><Relationship Id="rId25" Type="http://schemas.openxmlformats.org/officeDocument/2006/relationships/image" Target="../media/image221.png"/><Relationship Id="rId33" Type="http://schemas.microsoft.com/office/2007/relationships/hdphoto" Target="../media/hdphoto6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2.png"/><Relationship Id="rId20" Type="http://schemas.openxmlformats.org/officeDocument/2006/relationships/image" Target="../media/image216.png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png"/><Relationship Id="rId11" Type="http://schemas.openxmlformats.org/officeDocument/2006/relationships/image" Target="../media/image207.svg"/><Relationship Id="rId24" Type="http://schemas.openxmlformats.org/officeDocument/2006/relationships/image" Target="../media/image220.png"/><Relationship Id="rId32" Type="http://schemas.openxmlformats.org/officeDocument/2006/relationships/image" Target="../media/image102.png"/><Relationship Id="rId37" Type="http://schemas.microsoft.com/office/2007/relationships/hdphoto" Target="../media/hdphoto13.wdp"/><Relationship Id="rId5" Type="http://schemas.openxmlformats.org/officeDocument/2006/relationships/image" Target="../media/image45.png"/><Relationship Id="rId15" Type="http://schemas.openxmlformats.org/officeDocument/2006/relationships/image" Target="../media/image211.png"/><Relationship Id="rId23" Type="http://schemas.openxmlformats.org/officeDocument/2006/relationships/image" Target="../media/image219.png"/><Relationship Id="rId28" Type="http://schemas.openxmlformats.org/officeDocument/2006/relationships/image" Target="../media/image224.png"/><Relationship Id="rId36" Type="http://schemas.openxmlformats.org/officeDocument/2006/relationships/image" Target="../media/image228.png"/><Relationship Id="rId10" Type="http://schemas.openxmlformats.org/officeDocument/2006/relationships/image" Target="../media/image206.png"/><Relationship Id="rId19" Type="http://schemas.openxmlformats.org/officeDocument/2006/relationships/image" Target="../media/image215.png"/><Relationship Id="rId31" Type="http://schemas.openxmlformats.org/officeDocument/2006/relationships/image" Target="../media/image227.png"/><Relationship Id="rId4" Type="http://schemas.openxmlformats.org/officeDocument/2006/relationships/image" Target="../media/image203.pn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Relationship Id="rId22" Type="http://schemas.openxmlformats.org/officeDocument/2006/relationships/image" Target="../media/image218.png"/><Relationship Id="rId27" Type="http://schemas.openxmlformats.org/officeDocument/2006/relationships/image" Target="../media/image223.png"/><Relationship Id="rId30" Type="http://schemas.openxmlformats.org/officeDocument/2006/relationships/image" Target="../media/image226.png"/><Relationship Id="rId35" Type="http://schemas.microsoft.com/office/2007/relationships/hdphoto" Target="../media/hdphoto4.wdp"/><Relationship Id="rId8" Type="http://schemas.openxmlformats.org/officeDocument/2006/relationships/image" Target="../media/image204.png"/><Relationship Id="rId3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12.png"/><Relationship Id="rId26" Type="http://schemas.openxmlformats.org/officeDocument/2006/relationships/image" Target="../media/image236.png"/><Relationship Id="rId3" Type="http://schemas.microsoft.com/office/2007/relationships/hdphoto" Target="../media/hdphoto14.wdp"/><Relationship Id="rId21" Type="http://schemas.openxmlformats.org/officeDocument/2006/relationships/image" Target="../media/image209.png"/><Relationship Id="rId7" Type="http://schemas.openxmlformats.org/officeDocument/2006/relationships/image" Target="../media/image223.png"/><Relationship Id="rId12" Type="http://schemas.openxmlformats.org/officeDocument/2006/relationships/image" Target="../media/image227.png"/><Relationship Id="rId17" Type="http://schemas.openxmlformats.org/officeDocument/2006/relationships/image" Target="../media/image213.png"/><Relationship Id="rId25" Type="http://schemas.openxmlformats.org/officeDocument/2006/relationships/image" Target="../media/image235.png"/><Relationship Id="rId33" Type="http://schemas.openxmlformats.org/officeDocument/2006/relationships/image" Target="../media/image242.svg"/><Relationship Id="rId2" Type="http://schemas.openxmlformats.org/officeDocument/2006/relationships/image" Target="../media/image229.png"/><Relationship Id="rId16" Type="http://schemas.openxmlformats.org/officeDocument/2006/relationships/image" Target="../media/image210.png"/><Relationship Id="rId20" Type="http://schemas.openxmlformats.org/officeDocument/2006/relationships/image" Target="../media/image211.png"/><Relationship Id="rId29" Type="http://schemas.openxmlformats.org/officeDocument/2006/relationships/image" Target="../media/image2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2.png"/><Relationship Id="rId11" Type="http://schemas.openxmlformats.org/officeDocument/2006/relationships/image" Target="../media/image221.png"/><Relationship Id="rId24" Type="http://schemas.openxmlformats.org/officeDocument/2006/relationships/image" Target="../media/image216.png"/><Relationship Id="rId32" Type="http://schemas.openxmlformats.org/officeDocument/2006/relationships/image" Target="../media/image241.png"/><Relationship Id="rId5" Type="http://schemas.openxmlformats.org/officeDocument/2006/relationships/image" Target="../media/image231.svg"/><Relationship Id="rId15" Type="http://schemas.openxmlformats.org/officeDocument/2006/relationships/image" Target="../media/image215.png"/><Relationship Id="rId23" Type="http://schemas.openxmlformats.org/officeDocument/2006/relationships/image" Target="../media/image234.png"/><Relationship Id="rId28" Type="http://schemas.openxmlformats.org/officeDocument/2006/relationships/image" Target="../media/image238.tiff"/><Relationship Id="rId10" Type="http://schemas.openxmlformats.org/officeDocument/2006/relationships/image" Target="../media/image232.png"/><Relationship Id="rId19" Type="http://schemas.openxmlformats.org/officeDocument/2006/relationships/image" Target="../media/image214.png"/><Relationship Id="rId31" Type="http://schemas.openxmlformats.org/officeDocument/2006/relationships/image" Target="../media/image45.png"/><Relationship Id="rId4" Type="http://schemas.openxmlformats.org/officeDocument/2006/relationships/image" Target="../media/image230.png"/><Relationship Id="rId9" Type="http://schemas.openxmlformats.org/officeDocument/2006/relationships/image" Target="../media/image220.png"/><Relationship Id="rId14" Type="http://schemas.openxmlformats.org/officeDocument/2006/relationships/image" Target="../media/image233.png"/><Relationship Id="rId22" Type="http://schemas.openxmlformats.org/officeDocument/2006/relationships/image" Target="../media/image208.png"/><Relationship Id="rId27" Type="http://schemas.openxmlformats.org/officeDocument/2006/relationships/image" Target="../media/image237.png"/><Relationship Id="rId30" Type="http://schemas.openxmlformats.org/officeDocument/2006/relationships/image" Target="../media/image240.png"/><Relationship Id="rId8" Type="http://schemas.openxmlformats.org/officeDocument/2006/relationships/image" Target="../media/image2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25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6.png"/><Relationship Id="rId11" Type="http://schemas.openxmlformats.org/officeDocument/2006/relationships/image" Target="../media/image259.jpeg"/><Relationship Id="rId5" Type="http://schemas.openxmlformats.org/officeDocument/2006/relationships/image" Target="../media/image255.png"/><Relationship Id="rId10" Type="http://schemas.openxmlformats.org/officeDocument/2006/relationships/image" Target="../media/image258.png"/><Relationship Id="rId4" Type="http://schemas.openxmlformats.org/officeDocument/2006/relationships/image" Target="../media/image254.png"/><Relationship Id="rId9" Type="http://schemas.openxmlformats.org/officeDocument/2006/relationships/image" Target="../media/image2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7.jpe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12" Type="http://schemas.openxmlformats.org/officeDocument/2006/relationships/image" Target="../media/image6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66.jpeg"/><Relationship Id="rId4" Type="http://schemas.microsoft.com/office/2007/relationships/hdphoto" Target="../media/hdphoto2.wdp"/><Relationship Id="rId9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7.jpe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microsoft.com/office/2007/relationships/hdphoto" Target="../media/hdphoto3.wdp"/><Relationship Id="rId7" Type="http://schemas.openxmlformats.org/officeDocument/2006/relationships/image" Target="../media/image78.png"/><Relationship Id="rId12" Type="http://schemas.openxmlformats.org/officeDocument/2006/relationships/image" Target="../media/image83.tiff"/><Relationship Id="rId17" Type="http://schemas.openxmlformats.org/officeDocument/2006/relationships/image" Target="../media/image87.svg"/><Relationship Id="rId2" Type="http://schemas.openxmlformats.org/officeDocument/2006/relationships/image" Target="../media/image74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5" Type="http://schemas.openxmlformats.org/officeDocument/2006/relationships/image" Target="../media/image45.pn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2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矩形: 圓角 150">
            <a:extLst>
              <a:ext uri="{FF2B5EF4-FFF2-40B4-BE49-F238E27FC236}">
                <a16:creationId xmlns:a16="http://schemas.microsoft.com/office/drawing/2014/main" id="{0CB4EB88-65A9-44F9-B19F-520D94E91573}"/>
              </a:ext>
            </a:extLst>
          </p:cNvPr>
          <p:cNvSpPr/>
          <p:nvPr/>
        </p:nvSpPr>
        <p:spPr>
          <a:xfrm rot="10800000">
            <a:off x="12468913" y="1985721"/>
            <a:ext cx="5750984" cy="4549105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AEEFFC">
                  <a:alpha val="0"/>
                </a:srgbClr>
              </a:gs>
              <a:gs pos="100000">
                <a:srgbClr val="9BEBFB">
                  <a:alpha val="4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034" name="矩形: 圓角 1033">
            <a:extLst>
              <a:ext uri="{FF2B5EF4-FFF2-40B4-BE49-F238E27FC236}">
                <a16:creationId xmlns:a16="http://schemas.microsoft.com/office/drawing/2014/main" id="{18C7862E-CAC4-46C7-AAB3-7D094EF4E671}"/>
              </a:ext>
            </a:extLst>
          </p:cNvPr>
          <p:cNvSpPr/>
          <p:nvPr/>
        </p:nvSpPr>
        <p:spPr>
          <a:xfrm rot="10800000">
            <a:off x="6184306" y="1903950"/>
            <a:ext cx="5750984" cy="4549105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AEEFFC">
                  <a:alpha val="0"/>
                </a:srgbClr>
              </a:gs>
              <a:gs pos="100000">
                <a:srgbClr val="9BEBFB">
                  <a:alpha val="4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035" name="矩形: 圓角 53">
            <a:extLst>
              <a:ext uri="{FF2B5EF4-FFF2-40B4-BE49-F238E27FC236}">
                <a16:creationId xmlns:a16="http://schemas.microsoft.com/office/drawing/2014/main" id="{B6F9EA69-6CF8-42F0-8929-0524A557F208}"/>
              </a:ext>
            </a:extLst>
          </p:cNvPr>
          <p:cNvSpPr/>
          <p:nvPr/>
        </p:nvSpPr>
        <p:spPr>
          <a:xfrm>
            <a:off x="6192008" y="1985792"/>
            <a:ext cx="5734031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BC387B3-4AA0-46D3-B5CC-96AD48AC8139}"/>
              </a:ext>
            </a:extLst>
          </p:cNvPr>
          <p:cNvSpPr/>
          <p:nvPr/>
        </p:nvSpPr>
        <p:spPr>
          <a:xfrm rot="10800000">
            <a:off x="255797" y="1985790"/>
            <a:ext cx="5750984" cy="4549105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86" y="264467"/>
            <a:ext cx="11598442" cy="1303786"/>
          </a:xfrm>
        </p:spPr>
        <p:txBody>
          <a:bodyPr>
            <a:normAutofit fontScale="90000"/>
          </a:bodyPr>
          <a:lstStyle/>
          <a:p>
            <a:pPr algn="ctr">
              <a:lnSpc>
                <a:spcPts val="5100"/>
              </a:lnSpc>
            </a:pPr>
            <a:r>
              <a:rPr lang="en-US" altLang="zh-TW" sz="47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Snapsync</a:t>
            </a:r>
            <a:r>
              <a:rPr lang="zh-TW" altLang="en-US" sz="47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快照同步</a:t>
            </a:r>
            <a:r>
              <a:rPr lang="en-US" altLang="zh-TW" sz="4700" b="1">
                <a:latin typeface="微軟正黑體"/>
                <a:ea typeface="微軟正黑體"/>
              </a:rPr>
              <a:t> – </a:t>
            </a:r>
            <a:r>
              <a:rPr lang="zh-TW" altLang="en-US" sz="4700" b="1">
                <a:latin typeface="微軟正黑體"/>
                <a:ea typeface="微軟正黑體"/>
              </a:rPr>
              <a:t>最經濟高效的複合式備份，數據保護和災難復原解決方案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CE5EAA2-1713-4B3A-B015-7F0D4CCDD1CF}"/>
              </a:ext>
            </a:extLst>
          </p:cNvPr>
          <p:cNvSpPr txBox="1"/>
          <p:nvPr/>
        </p:nvSpPr>
        <p:spPr>
          <a:xfrm>
            <a:off x="6620639" y="2526131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Server</a:t>
            </a:r>
            <a:endParaRPr lang="zh-TW" altLang="en-US" sz="1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A12574E-6F16-4794-B4CE-2264D4EFA3D2}"/>
              </a:ext>
            </a:extLst>
          </p:cNvPr>
          <p:cNvGrpSpPr/>
          <p:nvPr/>
        </p:nvGrpSpPr>
        <p:grpSpPr>
          <a:xfrm>
            <a:off x="3842187" y="5591358"/>
            <a:ext cx="1922922" cy="368547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E709A172-E2C2-4800-B9A3-0B4E22E1C0D1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18235BC5-95CE-4350-9558-323F407737E3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E3417C95-EAA1-40C9-AD78-D2193C14AD5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12DC0-320F-4498-A77E-9DF5E6C33396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5235672-521F-4F61-A2F2-177FE43E25D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50828D86-BED4-43C8-98A5-5442FB4C585E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5A93D149-8E34-4A8D-9335-5EB3032A7336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BE28490B-3347-405D-AB43-DC845C8BA2C8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BDCFF920-F7CA-4C52-AB53-D11EA74F4EE9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B77C092F-8CA7-423C-8BD5-808AD700F55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7096EC2A-D679-4CC4-B0C5-9683582D8638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1FBAE6CC-B8B3-4511-9411-BBA6910F9090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4E593FA-3BA0-49CE-86E9-EFB23F3972B5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470FD64-2597-4104-8E7F-3EACF3AA7A8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2A6F68E7-0230-434B-9592-7FFDA64071C0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8ABCD80C-C2EC-42E6-BC71-731695295099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63295CF3-5497-4315-8F57-F777542D425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00A1FBC9-19AC-4E01-B890-738561FB78C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665C0C08-F99A-48AF-BF7E-0BF0E7FF7CF6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9E6C751-6C98-43C2-BECE-1A9DA1B5B7B3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FD196CFD-56DC-482F-9287-60B6F452A1F7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9C1F7567-D5C8-465D-8BE1-0601CB8E5F98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5B4EDB8B-11CC-4597-8929-66821F4279C6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E573A723-DDA2-45D6-A2F3-87DC0EFA5CCC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B6EE8AAF-6A36-460F-96E9-766C1FC2DD5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FE878937-ECD3-4E23-9F58-3E509FB9F212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E51B260C-15CE-4D85-A234-2FABEDD2E075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6387073A-79E9-487F-8C3F-47D0E66CAC21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0755E196-6FDB-49E2-B43C-A9FCBBE2B71E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E445910C-3A7B-401F-B7EF-4C89FC377F5A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58E395DA-4A1C-4664-B264-E05AE3D8849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E957785E-D60C-44E5-83A1-74DFAA6F71A0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F25583F4-3393-4C4A-A81E-4CE9DB01E873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5E647AD6-4F34-495F-A054-BCA6996219F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4BFAE8CA-74B6-44C2-8A20-8A5047E51FD0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337EA0EE-A7EA-4E51-9F9A-B930C39A0E03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378A86FE-6942-4DFB-9332-97945FA3B60B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54BD6BC0-C922-4218-A8EB-00F506547A65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7DF3419-F958-4B4C-82A4-7F80F3BFC526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72915587-A6A7-422E-963C-4FADD25B190A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72852ED3-B04E-4613-A0B0-A0ACDCFB3D49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6" name="矩形: 圓角 53">
            <a:extLst>
              <a:ext uri="{FF2B5EF4-FFF2-40B4-BE49-F238E27FC236}">
                <a16:creationId xmlns:a16="http://schemas.microsoft.com/office/drawing/2014/main" id="{6EFF4489-C520-4270-838E-D8C26BE89F59}"/>
              </a:ext>
            </a:extLst>
          </p:cNvPr>
          <p:cNvSpPr/>
          <p:nvPr/>
        </p:nvSpPr>
        <p:spPr>
          <a:xfrm>
            <a:off x="271754" y="1985791"/>
            <a:ext cx="5734031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cxnSp>
        <p:nvCxnSpPr>
          <p:cNvPr id="124" name="直線單箭頭接點 915">
            <a:extLst>
              <a:ext uri="{FF2B5EF4-FFF2-40B4-BE49-F238E27FC236}">
                <a16:creationId xmlns:a16="http://schemas.microsoft.com/office/drawing/2014/main" id="{77AF93E1-0362-41F2-89D5-2A691C4A2012}"/>
              </a:ext>
            </a:extLst>
          </p:cNvPr>
          <p:cNvCxnSpPr>
            <a:cxnSpLocks/>
          </p:cNvCxnSpPr>
          <p:nvPr/>
        </p:nvCxnSpPr>
        <p:spPr>
          <a:xfrm>
            <a:off x="1517561" y="3778812"/>
            <a:ext cx="0" cy="1501274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3D76A7F-4343-4060-99EF-52B303EE385A}"/>
              </a:ext>
            </a:extLst>
          </p:cNvPr>
          <p:cNvGrpSpPr/>
          <p:nvPr/>
        </p:nvGrpSpPr>
        <p:grpSpPr>
          <a:xfrm>
            <a:off x="854633" y="2764605"/>
            <a:ext cx="1305178" cy="1014204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1DF1EF7B-B1FE-4C61-B554-F24A5A572FB9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4D417AD7-7591-47D5-8571-DD71C57B761A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8A4F0DE2-AAA3-4333-992F-CDAD75E8BDE1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126" name="直線單箭頭接點 915">
            <a:extLst>
              <a:ext uri="{FF2B5EF4-FFF2-40B4-BE49-F238E27FC236}">
                <a16:creationId xmlns:a16="http://schemas.microsoft.com/office/drawing/2014/main" id="{D8B4D818-D76F-47B6-8B56-5C5AB3E32FB7}"/>
              </a:ext>
            </a:extLst>
          </p:cNvPr>
          <p:cNvCxnSpPr>
            <a:cxnSpLocks/>
          </p:cNvCxnSpPr>
          <p:nvPr/>
        </p:nvCxnSpPr>
        <p:spPr>
          <a:xfrm>
            <a:off x="2401847" y="5756582"/>
            <a:ext cx="1370053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724BED0E-D9E4-48E3-8D1F-ED3CF22FE480}"/>
              </a:ext>
            </a:extLst>
          </p:cNvPr>
          <p:cNvGrpSpPr/>
          <p:nvPr/>
        </p:nvGrpSpPr>
        <p:grpSpPr>
          <a:xfrm>
            <a:off x="452142" y="5403073"/>
            <a:ext cx="1953886" cy="625854"/>
            <a:chOff x="452142" y="5403073"/>
            <a:chExt cx="1953886" cy="6258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A70BFFE-B84C-4E85-9F63-0F1511D7C9F5}"/>
                </a:ext>
              </a:extLst>
            </p:cNvPr>
            <p:cNvSpPr/>
            <p:nvPr/>
          </p:nvSpPr>
          <p:spPr>
            <a:xfrm>
              <a:off x="465288" y="5416385"/>
              <a:ext cx="1930209" cy="610730"/>
            </a:xfrm>
            <a:prstGeom prst="roundRect">
              <a:avLst>
                <a:gd name="adj" fmla="val 9313"/>
              </a:avLst>
            </a:prstGeom>
            <a:gradFill>
              <a:gsLst>
                <a:gs pos="4000">
                  <a:srgbClr val="284EA6"/>
                </a:gs>
                <a:gs pos="100000">
                  <a:srgbClr val="3965B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610F7DA-2C72-4157-B256-046CA455ECD1}"/>
                </a:ext>
              </a:extLst>
            </p:cNvPr>
            <p:cNvSpPr/>
            <p:nvPr/>
          </p:nvSpPr>
          <p:spPr>
            <a:xfrm>
              <a:off x="2313813" y="5640616"/>
              <a:ext cx="45719" cy="169431"/>
            </a:xfrm>
            <a:prstGeom prst="roundRect">
              <a:avLst>
                <a:gd name="adj" fmla="val 50000"/>
              </a:avLst>
            </a:prstGeom>
            <a:solidFill>
              <a:srgbClr val="E4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790AB0DE-CED2-4AFC-A8A0-FC3C0F450B28}"/>
                </a:ext>
              </a:extLst>
            </p:cNvPr>
            <p:cNvSpPr/>
            <p:nvPr/>
          </p:nvSpPr>
          <p:spPr>
            <a:xfrm>
              <a:off x="494264" y="5640616"/>
              <a:ext cx="45719" cy="169431"/>
            </a:xfrm>
            <a:prstGeom prst="roundRect">
              <a:avLst>
                <a:gd name="adj" fmla="val 50000"/>
              </a:avLst>
            </a:prstGeom>
            <a:solidFill>
              <a:srgbClr val="E4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B818513E-1FA6-4DF4-82AC-A4EC278A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2142" y="5403073"/>
              <a:ext cx="1953886" cy="625854"/>
            </a:xfrm>
            <a:prstGeom prst="rect">
              <a:avLst/>
            </a:prstGeom>
          </p:spPr>
        </p:pic>
      </p:grpSp>
      <p:sp>
        <p:nvSpPr>
          <p:cNvPr id="1024" name="矩形 901">
            <a:extLst>
              <a:ext uri="{FF2B5EF4-FFF2-40B4-BE49-F238E27FC236}">
                <a16:creationId xmlns:a16="http://schemas.microsoft.com/office/drawing/2014/main" id="{FE28DC69-4CD9-4FE4-A20C-D2F41462186A}"/>
              </a:ext>
            </a:extLst>
          </p:cNvPr>
          <p:cNvSpPr/>
          <p:nvPr/>
        </p:nvSpPr>
        <p:spPr>
          <a:xfrm>
            <a:off x="651232" y="4330517"/>
            <a:ext cx="670376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25" name="矩形 901">
            <a:extLst>
              <a:ext uri="{FF2B5EF4-FFF2-40B4-BE49-F238E27FC236}">
                <a16:creationId xmlns:a16="http://schemas.microsoft.com/office/drawing/2014/main" id="{4EF6D8F3-D875-492E-B6EF-CE52E068B0AD}"/>
              </a:ext>
            </a:extLst>
          </p:cNvPr>
          <p:cNvSpPr/>
          <p:nvPr/>
        </p:nvSpPr>
        <p:spPr>
          <a:xfrm>
            <a:off x="481902" y="6109611"/>
            <a:ext cx="1877630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27" name="矩形 901">
            <a:extLst>
              <a:ext uri="{FF2B5EF4-FFF2-40B4-BE49-F238E27FC236}">
                <a16:creationId xmlns:a16="http://schemas.microsoft.com/office/drawing/2014/main" id="{9ED728F6-192B-451F-BD80-E30A11A985E7}"/>
              </a:ext>
            </a:extLst>
          </p:cNvPr>
          <p:cNvSpPr/>
          <p:nvPr/>
        </p:nvSpPr>
        <p:spPr>
          <a:xfrm>
            <a:off x="3878632" y="6045113"/>
            <a:ext cx="1877630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29" name="矩形 901">
            <a:extLst>
              <a:ext uri="{FF2B5EF4-FFF2-40B4-BE49-F238E27FC236}">
                <a16:creationId xmlns:a16="http://schemas.microsoft.com/office/drawing/2014/main" id="{FCBD8F35-3214-4DF2-A66F-81BBA3427902}"/>
              </a:ext>
            </a:extLst>
          </p:cNvPr>
          <p:cNvSpPr/>
          <p:nvPr/>
        </p:nvSpPr>
        <p:spPr>
          <a:xfrm>
            <a:off x="2177982" y="5445093"/>
            <a:ext cx="1877630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By schedule</a:t>
            </a:r>
            <a:endParaRPr lang="en-US" sz="11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31" name="矩形 901">
            <a:extLst>
              <a:ext uri="{FF2B5EF4-FFF2-40B4-BE49-F238E27FC236}">
                <a16:creationId xmlns:a16="http://schemas.microsoft.com/office/drawing/2014/main" id="{4E0D5415-7C8C-4249-8B69-C53E27DA45E3}"/>
              </a:ext>
            </a:extLst>
          </p:cNvPr>
          <p:cNvSpPr/>
          <p:nvPr/>
        </p:nvSpPr>
        <p:spPr>
          <a:xfrm>
            <a:off x="2165387" y="5825858"/>
            <a:ext cx="1877630" cy="23852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Snapshot send</a:t>
            </a:r>
            <a:endParaRPr lang="en-US" sz="95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76006182-0BA8-41BD-A43D-96472E9C2011}"/>
              </a:ext>
            </a:extLst>
          </p:cNvPr>
          <p:cNvGrpSpPr/>
          <p:nvPr/>
        </p:nvGrpSpPr>
        <p:grpSpPr>
          <a:xfrm>
            <a:off x="9798939" y="5579602"/>
            <a:ext cx="1922922" cy="368547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498E2D3C-437E-46D2-9C69-EA528130A686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30F8AE05-D17E-4D1B-9DB5-1E316451673C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92F4ED5B-3DC1-4EC5-A283-7DE72AC5C14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3C61C9D9-FE41-460C-AD38-C8111BE99121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68069181-38FB-4D5C-971F-DD30005FF1FB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EBE04F14-936B-4EA5-A0CB-E7D43457559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9D4A0860-C37E-434F-A061-CC5538296517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480C444F-B052-4089-BCCE-500E6CFF0CA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D18E03D2-8B55-419D-B8C2-B7EFE416A604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85B87E41-ABA0-455C-8D2C-E0E012A22D05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266294AD-645B-444F-9104-69AD6B2C4206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9" name="手繪多邊形: 圖案 168">
              <a:extLst>
                <a:ext uri="{FF2B5EF4-FFF2-40B4-BE49-F238E27FC236}">
                  <a16:creationId xmlns:a16="http://schemas.microsoft.com/office/drawing/2014/main" id="{50D43747-6C2A-4B24-BF7E-940F12BA7334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0" name="手繪多邊形: 圖案 169">
              <a:extLst>
                <a:ext uri="{FF2B5EF4-FFF2-40B4-BE49-F238E27FC236}">
                  <a16:creationId xmlns:a16="http://schemas.microsoft.com/office/drawing/2014/main" id="{B87CA485-7926-4E5B-BB83-3F0607834358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1" name="手繪多邊形: 圖案 170">
              <a:extLst>
                <a:ext uri="{FF2B5EF4-FFF2-40B4-BE49-F238E27FC236}">
                  <a16:creationId xmlns:a16="http://schemas.microsoft.com/office/drawing/2014/main" id="{71E0F41E-AD7F-44A6-8912-BF1CDA2255B2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2" name="手繪多邊形: 圖案 171">
              <a:extLst>
                <a:ext uri="{FF2B5EF4-FFF2-40B4-BE49-F238E27FC236}">
                  <a16:creationId xmlns:a16="http://schemas.microsoft.com/office/drawing/2014/main" id="{09C2CD44-0355-42A4-BBCF-32A286B3A785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3" name="手繪多邊形: 圖案 172">
              <a:extLst>
                <a:ext uri="{FF2B5EF4-FFF2-40B4-BE49-F238E27FC236}">
                  <a16:creationId xmlns:a16="http://schemas.microsoft.com/office/drawing/2014/main" id="{D28B75DA-0FDE-467E-8C6D-FD5F08AF0332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4" name="手繪多邊形: 圖案 173">
              <a:extLst>
                <a:ext uri="{FF2B5EF4-FFF2-40B4-BE49-F238E27FC236}">
                  <a16:creationId xmlns:a16="http://schemas.microsoft.com/office/drawing/2014/main" id="{9C7CD583-8CBA-44DA-8BDC-692D5FCE13D4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5" name="手繪多邊形: 圖案 174">
              <a:extLst>
                <a:ext uri="{FF2B5EF4-FFF2-40B4-BE49-F238E27FC236}">
                  <a16:creationId xmlns:a16="http://schemas.microsoft.com/office/drawing/2014/main" id="{2DDF9E03-E840-4F51-824F-34E1811E330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0BE4859B-DEE1-4E3A-AE11-69BF5A55FE70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7" name="手繪多邊形: 圖案 176">
              <a:extLst>
                <a:ext uri="{FF2B5EF4-FFF2-40B4-BE49-F238E27FC236}">
                  <a16:creationId xmlns:a16="http://schemas.microsoft.com/office/drawing/2014/main" id="{674D90E5-4438-4C26-9176-C8CA2DF39E4F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8" name="手繪多邊形: 圖案 177">
              <a:extLst>
                <a:ext uri="{FF2B5EF4-FFF2-40B4-BE49-F238E27FC236}">
                  <a16:creationId xmlns:a16="http://schemas.microsoft.com/office/drawing/2014/main" id="{1D4E5C10-874B-4138-AD76-AFEE24A62868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9" name="手繪多邊形: 圖案 178">
              <a:extLst>
                <a:ext uri="{FF2B5EF4-FFF2-40B4-BE49-F238E27FC236}">
                  <a16:creationId xmlns:a16="http://schemas.microsoft.com/office/drawing/2014/main" id="{B82BF7DA-123F-436F-B8E1-393B54EADA27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0" name="手繪多邊形: 圖案 179">
              <a:extLst>
                <a:ext uri="{FF2B5EF4-FFF2-40B4-BE49-F238E27FC236}">
                  <a16:creationId xmlns:a16="http://schemas.microsoft.com/office/drawing/2014/main" id="{7FEE3045-A028-4ABF-B0B5-FFC31D1680F6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1" name="手繪多邊形: 圖案 180">
              <a:extLst>
                <a:ext uri="{FF2B5EF4-FFF2-40B4-BE49-F238E27FC236}">
                  <a16:creationId xmlns:a16="http://schemas.microsoft.com/office/drawing/2014/main" id="{11DF19BC-F2A3-412B-B1A2-5E6F51103BC2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2" name="手繪多邊形: 圖案 181">
              <a:extLst>
                <a:ext uri="{FF2B5EF4-FFF2-40B4-BE49-F238E27FC236}">
                  <a16:creationId xmlns:a16="http://schemas.microsoft.com/office/drawing/2014/main" id="{2DD760A1-7A92-4398-9A3B-A1D606992CBA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3" name="手繪多邊形: 圖案 182">
              <a:extLst>
                <a:ext uri="{FF2B5EF4-FFF2-40B4-BE49-F238E27FC236}">
                  <a16:creationId xmlns:a16="http://schemas.microsoft.com/office/drawing/2014/main" id="{F63DC1A9-9DEC-4FBA-9FE4-A86E59B59BBB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4" name="手繪多邊形: 圖案 183">
              <a:extLst>
                <a:ext uri="{FF2B5EF4-FFF2-40B4-BE49-F238E27FC236}">
                  <a16:creationId xmlns:a16="http://schemas.microsoft.com/office/drawing/2014/main" id="{E7D7CAB3-C7C9-4BA4-AB27-8DDF3AFA666A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5" name="手繪多邊形: 圖案 184">
              <a:extLst>
                <a:ext uri="{FF2B5EF4-FFF2-40B4-BE49-F238E27FC236}">
                  <a16:creationId xmlns:a16="http://schemas.microsoft.com/office/drawing/2014/main" id="{17F6FED3-464F-49DA-8BAB-D422E6A425B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6" name="手繪多邊形: 圖案 185">
              <a:extLst>
                <a:ext uri="{FF2B5EF4-FFF2-40B4-BE49-F238E27FC236}">
                  <a16:creationId xmlns:a16="http://schemas.microsoft.com/office/drawing/2014/main" id="{2BC9EA69-F372-4987-AF83-9F093F45A1FC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1568BB57-C70B-4DA6-9457-291F9C5E7FA7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8" name="手繪多邊形: 圖案 187">
              <a:extLst>
                <a:ext uri="{FF2B5EF4-FFF2-40B4-BE49-F238E27FC236}">
                  <a16:creationId xmlns:a16="http://schemas.microsoft.com/office/drawing/2014/main" id="{F1B54F12-C8E5-401D-85F5-A8FFFA145654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9" name="手繪多邊形: 圖案 188">
              <a:extLst>
                <a:ext uri="{FF2B5EF4-FFF2-40B4-BE49-F238E27FC236}">
                  <a16:creationId xmlns:a16="http://schemas.microsoft.com/office/drawing/2014/main" id="{86AF5466-CFC6-4CC9-8050-73EF708D977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9A234726-3C0A-4B35-A10A-323A6F95A600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1" name="手繪多邊形: 圖案 190">
              <a:extLst>
                <a:ext uri="{FF2B5EF4-FFF2-40B4-BE49-F238E27FC236}">
                  <a16:creationId xmlns:a16="http://schemas.microsoft.com/office/drawing/2014/main" id="{DC11947B-CDC3-4EA4-8379-8162DE12E27B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2" name="手繪多邊形: 圖案 191">
              <a:extLst>
                <a:ext uri="{FF2B5EF4-FFF2-40B4-BE49-F238E27FC236}">
                  <a16:creationId xmlns:a16="http://schemas.microsoft.com/office/drawing/2014/main" id="{2AD21101-6767-4167-9964-1771D47B9A1F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E501F4D8-2F77-40B6-9E6F-D1A44C7BD9F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56667E1A-CFD7-40B6-9925-D118B85DFD87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5" name="手繪多邊形: 圖案 194">
              <a:extLst>
                <a:ext uri="{FF2B5EF4-FFF2-40B4-BE49-F238E27FC236}">
                  <a16:creationId xmlns:a16="http://schemas.microsoft.com/office/drawing/2014/main" id="{76C0A705-CF81-4F41-AF16-499989FDA8CE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1B6FAE53-93B3-48BF-830B-FB80D47FD408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7" name="手繪多邊形: 圖案 196">
              <a:extLst>
                <a:ext uri="{FF2B5EF4-FFF2-40B4-BE49-F238E27FC236}">
                  <a16:creationId xmlns:a16="http://schemas.microsoft.com/office/drawing/2014/main" id="{22866893-3CEF-4701-A9D7-9D06CA09B8DA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8" name="手繪多邊形: 圖案 197">
              <a:extLst>
                <a:ext uri="{FF2B5EF4-FFF2-40B4-BE49-F238E27FC236}">
                  <a16:creationId xmlns:a16="http://schemas.microsoft.com/office/drawing/2014/main" id="{A4292AD3-CB0F-4D29-8708-38016F5A7A61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99" name="群組 198">
            <a:extLst>
              <a:ext uri="{FF2B5EF4-FFF2-40B4-BE49-F238E27FC236}">
                <a16:creationId xmlns:a16="http://schemas.microsoft.com/office/drawing/2014/main" id="{1A7A7B29-38B2-43AC-BAB9-DA37EB25CC95}"/>
              </a:ext>
            </a:extLst>
          </p:cNvPr>
          <p:cNvGrpSpPr/>
          <p:nvPr/>
        </p:nvGrpSpPr>
        <p:grpSpPr>
          <a:xfrm>
            <a:off x="6396194" y="5391317"/>
            <a:ext cx="1953886" cy="625854"/>
            <a:chOff x="452142" y="5403073"/>
            <a:chExt cx="1953886" cy="6258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0" name="矩形: 圓角 199">
              <a:extLst>
                <a:ext uri="{FF2B5EF4-FFF2-40B4-BE49-F238E27FC236}">
                  <a16:creationId xmlns:a16="http://schemas.microsoft.com/office/drawing/2014/main" id="{F6A73602-A948-4AAA-BD50-95DA90F9F16B}"/>
                </a:ext>
              </a:extLst>
            </p:cNvPr>
            <p:cNvSpPr/>
            <p:nvPr/>
          </p:nvSpPr>
          <p:spPr>
            <a:xfrm>
              <a:off x="465288" y="5416385"/>
              <a:ext cx="1930209" cy="610730"/>
            </a:xfrm>
            <a:prstGeom prst="roundRect">
              <a:avLst>
                <a:gd name="adj" fmla="val 9313"/>
              </a:avLst>
            </a:prstGeom>
            <a:gradFill>
              <a:gsLst>
                <a:gs pos="4000">
                  <a:srgbClr val="284EA6"/>
                </a:gs>
                <a:gs pos="100000">
                  <a:srgbClr val="3965B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201" name="矩形: 圓角 200">
              <a:extLst>
                <a:ext uri="{FF2B5EF4-FFF2-40B4-BE49-F238E27FC236}">
                  <a16:creationId xmlns:a16="http://schemas.microsoft.com/office/drawing/2014/main" id="{508EE9A0-9690-4A1B-B765-C6F431DE1FAA}"/>
                </a:ext>
              </a:extLst>
            </p:cNvPr>
            <p:cNvSpPr/>
            <p:nvPr/>
          </p:nvSpPr>
          <p:spPr>
            <a:xfrm>
              <a:off x="2313813" y="5640616"/>
              <a:ext cx="45719" cy="169431"/>
            </a:xfrm>
            <a:prstGeom prst="roundRect">
              <a:avLst>
                <a:gd name="adj" fmla="val 50000"/>
              </a:avLst>
            </a:prstGeom>
            <a:solidFill>
              <a:srgbClr val="E4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202" name="矩形: 圓角 201">
              <a:extLst>
                <a:ext uri="{FF2B5EF4-FFF2-40B4-BE49-F238E27FC236}">
                  <a16:creationId xmlns:a16="http://schemas.microsoft.com/office/drawing/2014/main" id="{08CF905E-42BE-4D86-B832-046E8B89A13F}"/>
                </a:ext>
              </a:extLst>
            </p:cNvPr>
            <p:cNvSpPr/>
            <p:nvPr/>
          </p:nvSpPr>
          <p:spPr>
            <a:xfrm>
              <a:off x="494264" y="5640616"/>
              <a:ext cx="45719" cy="169431"/>
            </a:xfrm>
            <a:prstGeom prst="roundRect">
              <a:avLst>
                <a:gd name="adj" fmla="val 50000"/>
              </a:avLst>
            </a:prstGeom>
            <a:solidFill>
              <a:srgbClr val="E4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pic>
          <p:nvPicPr>
            <p:cNvPr id="203" name="圖形 202">
              <a:extLst>
                <a:ext uri="{FF2B5EF4-FFF2-40B4-BE49-F238E27FC236}">
                  <a16:creationId xmlns:a16="http://schemas.microsoft.com/office/drawing/2014/main" id="{5B732330-D4B2-479B-97A9-824F1BF0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2142" y="5403073"/>
              <a:ext cx="1953886" cy="625854"/>
            </a:xfrm>
            <a:prstGeom prst="rect">
              <a:avLst/>
            </a:prstGeom>
          </p:spPr>
        </p:pic>
      </p:grpSp>
      <p:cxnSp>
        <p:nvCxnSpPr>
          <p:cNvPr id="130" name="直線單箭頭接點 915">
            <a:extLst>
              <a:ext uri="{FF2B5EF4-FFF2-40B4-BE49-F238E27FC236}">
                <a16:creationId xmlns:a16="http://schemas.microsoft.com/office/drawing/2014/main" id="{A9E17B61-5222-4096-9FA9-65966B4A7D8A}"/>
              </a:ext>
            </a:extLst>
          </p:cNvPr>
          <p:cNvCxnSpPr>
            <a:cxnSpLocks/>
          </p:cNvCxnSpPr>
          <p:nvPr/>
        </p:nvCxnSpPr>
        <p:spPr>
          <a:xfrm>
            <a:off x="7370415" y="3149959"/>
            <a:ext cx="0" cy="2130127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901">
            <a:extLst>
              <a:ext uri="{FF2B5EF4-FFF2-40B4-BE49-F238E27FC236}">
                <a16:creationId xmlns:a16="http://schemas.microsoft.com/office/drawing/2014/main" id="{49E9B746-F9DA-4BA4-BDAB-CCC9E33629FF}"/>
              </a:ext>
            </a:extLst>
          </p:cNvPr>
          <p:cNvSpPr/>
          <p:nvPr/>
        </p:nvSpPr>
        <p:spPr>
          <a:xfrm>
            <a:off x="6511135" y="4331049"/>
            <a:ext cx="670376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901">
            <a:extLst>
              <a:ext uri="{FF2B5EF4-FFF2-40B4-BE49-F238E27FC236}">
                <a16:creationId xmlns:a16="http://schemas.microsoft.com/office/drawing/2014/main" id="{B79659AF-3BB7-4A46-9FBB-ABCC649D852D}"/>
              </a:ext>
            </a:extLst>
          </p:cNvPr>
          <p:cNvSpPr/>
          <p:nvPr/>
        </p:nvSpPr>
        <p:spPr>
          <a:xfrm>
            <a:off x="6425625" y="6110143"/>
            <a:ext cx="1877630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901">
            <a:extLst>
              <a:ext uri="{FF2B5EF4-FFF2-40B4-BE49-F238E27FC236}">
                <a16:creationId xmlns:a16="http://schemas.microsoft.com/office/drawing/2014/main" id="{D039AA77-661F-46EB-88FC-95149FD41BD1}"/>
              </a:ext>
            </a:extLst>
          </p:cNvPr>
          <p:cNvSpPr/>
          <p:nvPr/>
        </p:nvSpPr>
        <p:spPr>
          <a:xfrm>
            <a:off x="9822355" y="6045645"/>
            <a:ext cx="1877630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38" name="直線單箭頭接點 915">
            <a:extLst>
              <a:ext uri="{FF2B5EF4-FFF2-40B4-BE49-F238E27FC236}">
                <a16:creationId xmlns:a16="http://schemas.microsoft.com/office/drawing/2014/main" id="{37C5CC5F-621B-4586-9801-6298C8F4AFCA}"/>
              </a:ext>
            </a:extLst>
          </p:cNvPr>
          <p:cNvCxnSpPr>
            <a:cxnSpLocks/>
          </p:cNvCxnSpPr>
          <p:nvPr/>
        </p:nvCxnSpPr>
        <p:spPr>
          <a:xfrm>
            <a:off x="8358615" y="5753714"/>
            <a:ext cx="1370053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901">
            <a:extLst>
              <a:ext uri="{FF2B5EF4-FFF2-40B4-BE49-F238E27FC236}">
                <a16:creationId xmlns:a16="http://schemas.microsoft.com/office/drawing/2014/main" id="{D5032C3F-071C-4094-AB61-187F77300B30}"/>
              </a:ext>
            </a:extLst>
          </p:cNvPr>
          <p:cNvSpPr/>
          <p:nvPr/>
        </p:nvSpPr>
        <p:spPr>
          <a:xfrm>
            <a:off x="8180649" y="5982277"/>
            <a:ext cx="1877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Real-time Snapshot</a:t>
            </a:r>
            <a:endParaRPr lang="en-US" sz="14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1" name="直線單箭頭接點 915">
            <a:extLst>
              <a:ext uri="{FF2B5EF4-FFF2-40B4-BE49-F238E27FC236}">
                <a16:creationId xmlns:a16="http://schemas.microsoft.com/office/drawing/2014/main" id="{572D98E9-4A70-4E4D-944C-707F86C905ED}"/>
              </a:ext>
            </a:extLst>
          </p:cNvPr>
          <p:cNvCxnSpPr>
            <a:cxnSpLocks/>
          </p:cNvCxnSpPr>
          <p:nvPr/>
        </p:nvCxnSpPr>
        <p:spPr>
          <a:xfrm>
            <a:off x="7791450" y="3149958"/>
            <a:ext cx="1885950" cy="2320189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4" name="群組 1043">
            <a:extLst>
              <a:ext uri="{FF2B5EF4-FFF2-40B4-BE49-F238E27FC236}">
                <a16:creationId xmlns:a16="http://schemas.microsoft.com/office/drawing/2014/main" id="{2C55573E-10BF-4C20-B7AB-74B453E7148A}"/>
              </a:ext>
            </a:extLst>
          </p:cNvPr>
          <p:cNvGrpSpPr/>
          <p:nvPr/>
        </p:nvGrpSpPr>
        <p:grpSpPr>
          <a:xfrm>
            <a:off x="6409340" y="2890885"/>
            <a:ext cx="2149752" cy="259074"/>
            <a:chOff x="6409340" y="2839578"/>
            <a:chExt cx="2149752" cy="2590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9" name="矩形: 圓角 208">
              <a:extLst>
                <a:ext uri="{FF2B5EF4-FFF2-40B4-BE49-F238E27FC236}">
                  <a16:creationId xmlns:a16="http://schemas.microsoft.com/office/drawing/2014/main" id="{50096527-7E6E-4498-AAF7-1EB3235B10BC}"/>
                </a:ext>
              </a:extLst>
            </p:cNvPr>
            <p:cNvSpPr/>
            <p:nvPr/>
          </p:nvSpPr>
          <p:spPr>
            <a:xfrm>
              <a:off x="6410338" y="2847594"/>
              <a:ext cx="2148754" cy="251058"/>
            </a:xfrm>
            <a:prstGeom prst="roundRect">
              <a:avLst>
                <a:gd name="adj" fmla="val 9313"/>
              </a:avLst>
            </a:prstGeom>
            <a:gradFill>
              <a:gsLst>
                <a:gs pos="4000">
                  <a:srgbClr val="1B3394"/>
                </a:gs>
                <a:gs pos="100000">
                  <a:srgbClr val="3259A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pic>
          <p:nvPicPr>
            <p:cNvPr id="1043" name="圖形 1042">
              <a:extLst>
                <a:ext uri="{FF2B5EF4-FFF2-40B4-BE49-F238E27FC236}">
                  <a16:creationId xmlns:a16="http://schemas.microsoft.com/office/drawing/2014/main" id="{69305072-F00A-495C-8B5D-FE122C6B0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09340" y="2839578"/>
              <a:ext cx="2149751" cy="259073"/>
            </a:xfrm>
            <a:prstGeom prst="rect">
              <a:avLst/>
            </a:prstGeom>
          </p:spPr>
        </p:pic>
      </p:grpSp>
      <p:sp>
        <p:nvSpPr>
          <p:cNvPr id="24" name="矩形 901">
            <a:extLst>
              <a:ext uri="{FF2B5EF4-FFF2-40B4-BE49-F238E27FC236}">
                <a16:creationId xmlns:a16="http://schemas.microsoft.com/office/drawing/2014/main" id="{1839276D-8DF8-4AD2-9DC8-A7F3934E3B33}"/>
              </a:ext>
            </a:extLst>
          </p:cNvPr>
          <p:cNvSpPr/>
          <p:nvPr/>
        </p:nvSpPr>
        <p:spPr>
          <a:xfrm>
            <a:off x="8906623" y="4290922"/>
            <a:ext cx="1943161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Disaster Recovery (Pro=0)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901">
            <a:extLst>
              <a:ext uri="{FF2B5EF4-FFF2-40B4-BE49-F238E27FC236}">
                <a16:creationId xmlns:a16="http://schemas.microsoft.com/office/drawing/2014/main" id="{866887A5-4F14-46BC-8B87-6C72181035BC}"/>
              </a:ext>
            </a:extLst>
          </p:cNvPr>
          <p:cNvSpPr/>
          <p:nvPr/>
        </p:nvSpPr>
        <p:spPr>
          <a:xfrm>
            <a:off x="8192502" y="6198634"/>
            <a:ext cx="1944763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(Round Trip Latency &lt; 5ms)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2" name="矩形: 圓角 53">
            <a:extLst>
              <a:ext uri="{FF2B5EF4-FFF2-40B4-BE49-F238E27FC236}">
                <a16:creationId xmlns:a16="http://schemas.microsoft.com/office/drawing/2014/main" id="{3943E1CB-A9ED-4D3F-BEB9-FF9374640A12}"/>
              </a:ext>
            </a:extLst>
          </p:cNvPr>
          <p:cNvSpPr/>
          <p:nvPr/>
        </p:nvSpPr>
        <p:spPr>
          <a:xfrm>
            <a:off x="12486862" y="1985791"/>
            <a:ext cx="5734031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5B0D505C-2614-453E-9AFE-46EEDB9CD8C9}"/>
              </a:ext>
            </a:extLst>
          </p:cNvPr>
          <p:cNvGrpSpPr/>
          <p:nvPr/>
        </p:nvGrpSpPr>
        <p:grpSpPr>
          <a:xfrm>
            <a:off x="16092797" y="5579601"/>
            <a:ext cx="1922922" cy="368547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4" name="手繪多邊形: 圖案 203">
              <a:extLst>
                <a:ext uri="{FF2B5EF4-FFF2-40B4-BE49-F238E27FC236}">
                  <a16:creationId xmlns:a16="http://schemas.microsoft.com/office/drawing/2014/main" id="{4221B4DB-CCC6-46E9-8425-E1CEB2DC6E2A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5" name="手繪多邊形: 圖案 204">
              <a:extLst>
                <a:ext uri="{FF2B5EF4-FFF2-40B4-BE49-F238E27FC236}">
                  <a16:creationId xmlns:a16="http://schemas.microsoft.com/office/drawing/2014/main" id="{86B2FC94-2C82-4DB4-92AF-19E5928CF11A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6" name="手繪多邊形: 圖案 205">
              <a:extLst>
                <a:ext uri="{FF2B5EF4-FFF2-40B4-BE49-F238E27FC236}">
                  <a16:creationId xmlns:a16="http://schemas.microsoft.com/office/drawing/2014/main" id="{B3EA5676-B4F0-4C03-AD4F-4D206D483F23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E1C43DE5-2D95-4993-9E85-68AC5AE0A88D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02A5348B-6661-4C24-9529-3DE3091180D7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75C752C7-3FC2-436B-9E9F-A8977CAFC40E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281A9FFB-A553-44AB-943B-35BC0264935F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9F7070D7-768A-4F32-9C92-BA54CE21C62B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1DB788B3-D4B3-4AA4-B303-42DFDEDF57D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711B2E3E-A5C2-45B6-A932-5A60C11C5CEF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ED998FE6-2FF6-4ABD-BEFA-3DBD640A3984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C8869872-12E2-4F91-8D7A-AD8EBE21FB8B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98A78FB2-156D-44F6-821E-E8694DC23216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A894AA21-1FE0-4E8D-97E6-9213E42520CE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D3038DAC-4A39-4FA7-B0BC-B0BA15B8952B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38C8B69-CCEA-4ED8-8D81-A38F7E87BB78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C66BF6DD-F68D-4506-AFCB-D8405FC338A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E5CEED6D-A671-492E-8F79-5B5F86DC564C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054868BC-3A7C-4A16-981B-721019111A0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C33BF20B-96F2-48D3-9080-977F7ADBF2F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4685EA28-FE8F-4D7F-A9F0-EE04122FE6BD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EC8E8DDD-5B61-45D1-88E8-A9347C4C43F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52039802-ED3A-4E78-AC6C-F4E1B0C720DA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5E35293B-A340-4E18-BCB0-940B9D095CE2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DE6992C4-392C-4870-A3AB-3EE8D4188B4F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31F2FF36-E439-4119-A1D6-18D9C169ACBC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910DC31A-78B8-43EA-A92F-09412C47BAA5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DA52C8C9-48F0-4554-BAB5-8D95B09B4880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5" name="手繪多邊形: 圖案 234">
              <a:extLst>
                <a:ext uri="{FF2B5EF4-FFF2-40B4-BE49-F238E27FC236}">
                  <a16:creationId xmlns:a16="http://schemas.microsoft.com/office/drawing/2014/main" id="{34CBEDC4-28B2-4148-854A-832EA49189FB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6" name="手繪多邊形: 圖案 235">
              <a:extLst>
                <a:ext uri="{FF2B5EF4-FFF2-40B4-BE49-F238E27FC236}">
                  <a16:creationId xmlns:a16="http://schemas.microsoft.com/office/drawing/2014/main" id="{FA0DEC0E-44CF-4B61-A09F-279583249856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7" name="手繪多邊形: 圖案 236">
              <a:extLst>
                <a:ext uri="{FF2B5EF4-FFF2-40B4-BE49-F238E27FC236}">
                  <a16:creationId xmlns:a16="http://schemas.microsoft.com/office/drawing/2014/main" id="{BF5CC3CA-EF93-4EDD-A0C1-70292951EFBA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BE6BCBCC-AEE4-4DA2-80A1-718BD2DDADA0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6FC649F3-3C1B-4825-97D4-3243D0710A88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75750122-4918-4D68-887D-00112FA936A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7BFA7323-EBA2-4FDD-BFD3-9A3CDB522373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9CCACC5C-ED9C-46A9-A9A8-EF6FDB816979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5FFBCE03-28DB-4EB8-808B-41962F25600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E99A3C04-44EE-4A79-AEBB-E82869188D98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5" name="手繪多邊形: 圖案 244">
              <a:extLst>
                <a:ext uri="{FF2B5EF4-FFF2-40B4-BE49-F238E27FC236}">
                  <a16:creationId xmlns:a16="http://schemas.microsoft.com/office/drawing/2014/main" id="{F1BA00EC-1F9E-4C28-BF86-A9573DDF37A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6" name="手繪多邊形: 圖案 245">
              <a:extLst>
                <a:ext uri="{FF2B5EF4-FFF2-40B4-BE49-F238E27FC236}">
                  <a16:creationId xmlns:a16="http://schemas.microsoft.com/office/drawing/2014/main" id="{78C559A8-2C9E-47FF-A82E-7DD2BBE49E38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7" name="手繪多邊形: 圖案 246">
              <a:extLst>
                <a:ext uri="{FF2B5EF4-FFF2-40B4-BE49-F238E27FC236}">
                  <a16:creationId xmlns:a16="http://schemas.microsoft.com/office/drawing/2014/main" id="{33DD37FA-0B84-4D90-AFD0-918A315B4A26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0371F45D-DA8F-4FA5-9F9F-60037303C31F}"/>
              </a:ext>
            </a:extLst>
          </p:cNvPr>
          <p:cNvGrpSpPr/>
          <p:nvPr/>
        </p:nvGrpSpPr>
        <p:grpSpPr>
          <a:xfrm>
            <a:off x="12690052" y="5391316"/>
            <a:ext cx="1953886" cy="625854"/>
            <a:chOff x="452142" y="5403073"/>
            <a:chExt cx="1953886" cy="6258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9" name="矩形: 圓角 248">
              <a:extLst>
                <a:ext uri="{FF2B5EF4-FFF2-40B4-BE49-F238E27FC236}">
                  <a16:creationId xmlns:a16="http://schemas.microsoft.com/office/drawing/2014/main" id="{CC5900D7-F4F2-4E84-A1E1-5116304372C3}"/>
                </a:ext>
              </a:extLst>
            </p:cNvPr>
            <p:cNvSpPr/>
            <p:nvPr/>
          </p:nvSpPr>
          <p:spPr>
            <a:xfrm>
              <a:off x="465288" y="5416385"/>
              <a:ext cx="1930209" cy="610730"/>
            </a:xfrm>
            <a:prstGeom prst="roundRect">
              <a:avLst>
                <a:gd name="adj" fmla="val 9313"/>
              </a:avLst>
            </a:prstGeom>
            <a:gradFill>
              <a:gsLst>
                <a:gs pos="4000">
                  <a:srgbClr val="284EA6"/>
                </a:gs>
                <a:gs pos="100000">
                  <a:srgbClr val="3965B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250" name="矩形: 圓角 249">
              <a:extLst>
                <a:ext uri="{FF2B5EF4-FFF2-40B4-BE49-F238E27FC236}">
                  <a16:creationId xmlns:a16="http://schemas.microsoft.com/office/drawing/2014/main" id="{5231AABD-1256-4442-9F71-809D0AB9FF78}"/>
                </a:ext>
              </a:extLst>
            </p:cNvPr>
            <p:cNvSpPr/>
            <p:nvPr/>
          </p:nvSpPr>
          <p:spPr>
            <a:xfrm>
              <a:off x="2313813" y="5640616"/>
              <a:ext cx="45719" cy="169431"/>
            </a:xfrm>
            <a:prstGeom prst="roundRect">
              <a:avLst>
                <a:gd name="adj" fmla="val 50000"/>
              </a:avLst>
            </a:prstGeom>
            <a:solidFill>
              <a:srgbClr val="E4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251" name="矩形: 圓角 250">
              <a:extLst>
                <a:ext uri="{FF2B5EF4-FFF2-40B4-BE49-F238E27FC236}">
                  <a16:creationId xmlns:a16="http://schemas.microsoft.com/office/drawing/2014/main" id="{06D130A1-5A58-40D2-87CB-D4C417402D7E}"/>
                </a:ext>
              </a:extLst>
            </p:cNvPr>
            <p:cNvSpPr/>
            <p:nvPr/>
          </p:nvSpPr>
          <p:spPr>
            <a:xfrm>
              <a:off x="494264" y="5640616"/>
              <a:ext cx="45719" cy="169431"/>
            </a:xfrm>
            <a:prstGeom prst="roundRect">
              <a:avLst>
                <a:gd name="adj" fmla="val 50000"/>
              </a:avLst>
            </a:prstGeom>
            <a:solidFill>
              <a:srgbClr val="E4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pic>
          <p:nvPicPr>
            <p:cNvPr id="252" name="圖形 251">
              <a:extLst>
                <a:ext uri="{FF2B5EF4-FFF2-40B4-BE49-F238E27FC236}">
                  <a16:creationId xmlns:a16="http://schemas.microsoft.com/office/drawing/2014/main" id="{C5ABACD5-A2B4-489C-9268-31E39C4F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2142" y="5403073"/>
              <a:ext cx="1953886" cy="625854"/>
            </a:xfrm>
            <a:prstGeom prst="rect">
              <a:avLst/>
            </a:prstGeom>
          </p:spPr>
        </p:pic>
      </p:grpSp>
      <p:sp>
        <p:nvSpPr>
          <p:cNvPr id="254" name="矩形 901">
            <a:extLst>
              <a:ext uri="{FF2B5EF4-FFF2-40B4-BE49-F238E27FC236}">
                <a16:creationId xmlns:a16="http://schemas.microsoft.com/office/drawing/2014/main" id="{AF19129F-825B-4815-917D-85A740057D92}"/>
              </a:ext>
            </a:extLst>
          </p:cNvPr>
          <p:cNvSpPr/>
          <p:nvPr/>
        </p:nvSpPr>
        <p:spPr>
          <a:xfrm>
            <a:off x="12882108" y="3993837"/>
            <a:ext cx="758937" cy="1846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600" b="1">
                <a:solidFill>
                  <a:srgbClr val="00B05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(Write ok)</a:t>
            </a:r>
            <a:endParaRPr lang="en-US" sz="600">
              <a:solidFill>
                <a:srgbClr val="00B05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5" name="矩形 901">
            <a:extLst>
              <a:ext uri="{FF2B5EF4-FFF2-40B4-BE49-F238E27FC236}">
                <a16:creationId xmlns:a16="http://schemas.microsoft.com/office/drawing/2014/main" id="{E155F837-02F0-46BA-819A-024B51719AE7}"/>
              </a:ext>
            </a:extLst>
          </p:cNvPr>
          <p:cNvSpPr/>
          <p:nvPr/>
        </p:nvSpPr>
        <p:spPr>
          <a:xfrm>
            <a:off x="12457422" y="6082425"/>
            <a:ext cx="1877630" cy="230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9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6" name="矩形 901">
            <a:extLst>
              <a:ext uri="{FF2B5EF4-FFF2-40B4-BE49-F238E27FC236}">
                <a16:creationId xmlns:a16="http://schemas.microsoft.com/office/drawing/2014/main" id="{FF81F1E0-B14B-4640-965C-30D5F16DDFD5}"/>
              </a:ext>
            </a:extLst>
          </p:cNvPr>
          <p:cNvSpPr/>
          <p:nvPr/>
        </p:nvSpPr>
        <p:spPr>
          <a:xfrm>
            <a:off x="16116213" y="6037177"/>
            <a:ext cx="1877630" cy="230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9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3" name="矩形 901">
            <a:extLst>
              <a:ext uri="{FF2B5EF4-FFF2-40B4-BE49-F238E27FC236}">
                <a16:creationId xmlns:a16="http://schemas.microsoft.com/office/drawing/2014/main" id="{58024135-0A30-4435-ABB3-40E6C716FDF7}"/>
              </a:ext>
            </a:extLst>
          </p:cNvPr>
          <p:cNvSpPr/>
          <p:nvPr/>
        </p:nvSpPr>
        <p:spPr>
          <a:xfrm>
            <a:off x="14950526" y="4675534"/>
            <a:ext cx="931665" cy="3847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Memory of</a:t>
            </a:r>
          </a:p>
          <a:p>
            <a:r>
              <a:rPr lang="en-US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95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97DED859-EDBA-4B63-BE54-C1543CF4B064}"/>
              </a:ext>
            </a:extLst>
          </p:cNvPr>
          <p:cNvGrpSpPr/>
          <p:nvPr/>
        </p:nvGrpSpPr>
        <p:grpSpPr>
          <a:xfrm>
            <a:off x="13014406" y="2775858"/>
            <a:ext cx="1305178" cy="1014204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7" name="手繪多邊形: 圖案 266">
              <a:extLst>
                <a:ext uri="{FF2B5EF4-FFF2-40B4-BE49-F238E27FC236}">
                  <a16:creationId xmlns:a16="http://schemas.microsoft.com/office/drawing/2014/main" id="{9CFB5F6D-28E8-4B10-912F-99BE85A760C4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8" name="手繪多邊形: 圖案 267">
              <a:extLst>
                <a:ext uri="{FF2B5EF4-FFF2-40B4-BE49-F238E27FC236}">
                  <a16:creationId xmlns:a16="http://schemas.microsoft.com/office/drawing/2014/main" id="{A4572223-A9D0-49E2-A985-9BBE8A2601C2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9" name="手繪多邊形: 圖案 268">
              <a:extLst>
                <a:ext uri="{FF2B5EF4-FFF2-40B4-BE49-F238E27FC236}">
                  <a16:creationId xmlns:a16="http://schemas.microsoft.com/office/drawing/2014/main" id="{5A20E957-4157-4880-AF40-110CE519C4D7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270" name="直線單箭頭接點 915">
            <a:extLst>
              <a:ext uri="{FF2B5EF4-FFF2-40B4-BE49-F238E27FC236}">
                <a16:creationId xmlns:a16="http://schemas.microsoft.com/office/drawing/2014/main" id="{422DC9A9-7C83-4980-8E81-514A89C6841C}"/>
              </a:ext>
            </a:extLst>
          </p:cNvPr>
          <p:cNvCxnSpPr>
            <a:cxnSpLocks/>
          </p:cNvCxnSpPr>
          <p:nvPr/>
        </p:nvCxnSpPr>
        <p:spPr>
          <a:xfrm flipV="1">
            <a:off x="13543310" y="3884949"/>
            <a:ext cx="0" cy="1314094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FF93FBE8-95A4-4698-9429-343085FB43BC}"/>
              </a:ext>
            </a:extLst>
          </p:cNvPr>
          <p:cNvSpPr/>
          <p:nvPr/>
        </p:nvSpPr>
        <p:spPr>
          <a:xfrm>
            <a:off x="13135884" y="2855003"/>
            <a:ext cx="1066800" cy="549118"/>
          </a:xfrm>
          <a:prstGeom prst="roundRect">
            <a:avLst>
              <a:gd name="adj" fmla="val 5103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80" name="圖形 79">
            <a:extLst>
              <a:ext uri="{FF2B5EF4-FFF2-40B4-BE49-F238E27FC236}">
                <a16:creationId xmlns:a16="http://schemas.microsoft.com/office/drawing/2014/main" id="{E0F63303-012C-4833-A751-730772ECE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18375" y="2891766"/>
            <a:ext cx="513525" cy="485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8" name="接點: 肘形 87">
            <a:extLst>
              <a:ext uri="{FF2B5EF4-FFF2-40B4-BE49-F238E27FC236}">
                <a16:creationId xmlns:a16="http://schemas.microsoft.com/office/drawing/2014/main" id="{58D8AD13-4ED3-4C0C-9578-EF5C3367E23B}"/>
              </a:ext>
            </a:extLst>
          </p:cNvPr>
          <p:cNvCxnSpPr/>
          <p:nvPr/>
        </p:nvCxnSpPr>
        <p:spPr>
          <a:xfrm>
            <a:off x="14760039" y="5050335"/>
            <a:ext cx="1278327" cy="637017"/>
          </a:xfrm>
          <a:prstGeom prst="bentConnector3">
            <a:avLst>
              <a:gd name="adj1" fmla="val -3213"/>
            </a:avLst>
          </a:prstGeom>
          <a:ln w="19050">
            <a:solidFill>
              <a:srgbClr val="274D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接點: 肘形 273">
            <a:extLst>
              <a:ext uri="{FF2B5EF4-FFF2-40B4-BE49-F238E27FC236}">
                <a16:creationId xmlns:a16="http://schemas.microsoft.com/office/drawing/2014/main" id="{EC3EDDF8-CC9F-420A-88F5-31C04C3A3985}"/>
              </a:ext>
            </a:extLst>
          </p:cNvPr>
          <p:cNvCxnSpPr>
            <a:cxnSpLocks/>
          </p:cNvCxnSpPr>
          <p:nvPr/>
        </p:nvCxnSpPr>
        <p:spPr>
          <a:xfrm rot="10800000">
            <a:off x="14809638" y="5255662"/>
            <a:ext cx="1272806" cy="326896"/>
          </a:xfrm>
          <a:prstGeom prst="bentConnector3">
            <a:avLst>
              <a:gd name="adj1" fmla="val 99890"/>
            </a:avLst>
          </a:prstGeom>
          <a:ln w="19050">
            <a:solidFill>
              <a:srgbClr val="0D9FF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矩形 901">
            <a:extLst>
              <a:ext uri="{FF2B5EF4-FFF2-40B4-BE49-F238E27FC236}">
                <a16:creationId xmlns:a16="http://schemas.microsoft.com/office/drawing/2014/main" id="{CDC25274-70A7-41A4-8254-D3CCCACEA9BF}"/>
              </a:ext>
            </a:extLst>
          </p:cNvPr>
          <p:cNvSpPr/>
          <p:nvPr/>
        </p:nvSpPr>
        <p:spPr>
          <a:xfrm>
            <a:off x="14964909" y="5340540"/>
            <a:ext cx="1036999" cy="1846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600" b="1">
                <a:solidFill>
                  <a:srgbClr val="0D9EF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(Write ok)</a:t>
            </a:r>
          </a:p>
        </p:txBody>
      </p:sp>
      <p:cxnSp>
        <p:nvCxnSpPr>
          <p:cNvPr id="277" name="直線單箭頭接點 915">
            <a:extLst>
              <a:ext uri="{FF2B5EF4-FFF2-40B4-BE49-F238E27FC236}">
                <a16:creationId xmlns:a16="http://schemas.microsoft.com/office/drawing/2014/main" id="{30C7D911-CF2F-48CF-A25D-F4D11A948EBC}"/>
              </a:ext>
            </a:extLst>
          </p:cNvPr>
          <p:cNvCxnSpPr>
            <a:cxnSpLocks/>
          </p:cNvCxnSpPr>
          <p:nvPr/>
        </p:nvCxnSpPr>
        <p:spPr>
          <a:xfrm>
            <a:off x="14418013" y="4839629"/>
            <a:ext cx="0" cy="873611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/>
          </a:ln>
          <a:effectLst>
            <a:glow rad="25400">
              <a:schemeClr val="bg1">
                <a:alpha val="4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圖片 84">
            <a:extLst>
              <a:ext uri="{FF2B5EF4-FFF2-40B4-BE49-F238E27FC236}">
                <a16:creationId xmlns:a16="http://schemas.microsoft.com/office/drawing/2014/main" id="{2997275A-E64A-4A8D-B322-161298389F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3961" y="4593325"/>
            <a:ext cx="840614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圖形 83">
            <a:extLst>
              <a:ext uri="{FF2B5EF4-FFF2-40B4-BE49-F238E27FC236}">
                <a16:creationId xmlns:a16="http://schemas.microsoft.com/office/drawing/2014/main" id="{4D636799-3114-480F-A925-09A0924BA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16168" y="4671432"/>
            <a:ext cx="513525" cy="485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8" name="直線單箭頭接點 915">
            <a:extLst>
              <a:ext uri="{FF2B5EF4-FFF2-40B4-BE49-F238E27FC236}">
                <a16:creationId xmlns:a16="http://schemas.microsoft.com/office/drawing/2014/main" id="{DC11A88D-94BE-4F22-892C-AC1950B9E2CD}"/>
              </a:ext>
            </a:extLst>
          </p:cNvPr>
          <p:cNvCxnSpPr>
            <a:cxnSpLocks/>
          </p:cNvCxnSpPr>
          <p:nvPr/>
        </p:nvCxnSpPr>
        <p:spPr>
          <a:xfrm flipV="1">
            <a:off x="14205635" y="5247573"/>
            <a:ext cx="0" cy="931333"/>
          </a:xfrm>
          <a:prstGeom prst="straightConnector1">
            <a:avLst/>
          </a:prstGeom>
          <a:ln w="19050">
            <a:solidFill>
              <a:srgbClr val="FF8C0D"/>
            </a:solidFill>
            <a:prstDash val="sysDot"/>
            <a:headEnd type="non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圖片 82" descr="一張含有 電子用品, 相片, 差異, 電腦 的圖片&#10;&#10;自動產生的描述">
            <a:extLst>
              <a:ext uri="{FF2B5EF4-FFF2-40B4-BE49-F238E27FC236}">
                <a16:creationId xmlns:a16="http://schemas.microsoft.com/office/drawing/2014/main" id="{4DCE76DA-6E37-4304-B749-760F7779B7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3626" y="5682583"/>
            <a:ext cx="796460" cy="649393"/>
          </a:xfrm>
          <a:prstGeom prst="rect">
            <a:avLst/>
          </a:prstGeom>
        </p:spPr>
      </p:pic>
      <p:sp>
        <p:nvSpPr>
          <p:cNvPr id="98" name="矩形 901">
            <a:extLst>
              <a:ext uri="{FF2B5EF4-FFF2-40B4-BE49-F238E27FC236}">
                <a16:creationId xmlns:a16="http://schemas.microsoft.com/office/drawing/2014/main" id="{B278235F-3F46-407C-940D-898C46CC2823}"/>
              </a:ext>
            </a:extLst>
          </p:cNvPr>
          <p:cNvSpPr/>
          <p:nvPr/>
        </p:nvSpPr>
        <p:spPr>
          <a:xfrm>
            <a:off x="13545427" y="5249811"/>
            <a:ext cx="511358" cy="1846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600" b="1">
                <a:solidFill>
                  <a:srgbClr val="FF8C0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(Write ok)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C32B6039-4695-4133-AFA5-4FCCF747581E}"/>
              </a:ext>
            </a:extLst>
          </p:cNvPr>
          <p:cNvSpPr/>
          <p:nvPr/>
        </p:nvSpPr>
        <p:spPr>
          <a:xfrm>
            <a:off x="14483244" y="5477667"/>
            <a:ext cx="132887" cy="1375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623211F9-D2FE-43FD-A327-D87C4BE7EA3B}"/>
              </a:ext>
            </a:extLst>
          </p:cNvPr>
          <p:cNvSpPr/>
          <p:nvPr/>
        </p:nvSpPr>
        <p:spPr>
          <a:xfrm>
            <a:off x="15905079" y="5790095"/>
            <a:ext cx="132887" cy="137564"/>
          </a:xfrm>
          <a:prstGeom prst="rect">
            <a:avLst/>
          </a:prstGeom>
          <a:solidFill>
            <a:srgbClr val="274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BDB7717F-F8E7-4E7A-9BF2-EF20EA051F7E}"/>
              </a:ext>
            </a:extLst>
          </p:cNvPr>
          <p:cNvSpPr/>
          <p:nvPr/>
        </p:nvSpPr>
        <p:spPr>
          <a:xfrm>
            <a:off x="14891712" y="5364091"/>
            <a:ext cx="132887" cy="137564"/>
          </a:xfrm>
          <a:prstGeom prst="rect">
            <a:avLst/>
          </a:prstGeom>
          <a:solidFill>
            <a:srgbClr val="0D9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3D68D744-60A6-4CF6-81AC-C533D76AE393}"/>
              </a:ext>
            </a:extLst>
          </p:cNvPr>
          <p:cNvSpPr/>
          <p:nvPr/>
        </p:nvSpPr>
        <p:spPr>
          <a:xfrm>
            <a:off x="13800407" y="4721696"/>
            <a:ext cx="132887" cy="137564"/>
          </a:xfrm>
          <a:prstGeom prst="rect">
            <a:avLst/>
          </a:prstGeom>
          <a:solidFill>
            <a:srgbClr val="456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9541C4E8-631C-41ED-BA66-2E75DC2ACA2B}"/>
              </a:ext>
            </a:extLst>
          </p:cNvPr>
          <p:cNvSpPr/>
          <p:nvPr/>
        </p:nvSpPr>
        <p:spPr>
          <a:xfrm>
            <a:off x="14007321" y="5276893"/>
            <a:ext cx="132887" cy="137564"/>
          </a:xfrm>
          <a:prstGeom prst="rect">
            <a:avLst/>
          </a:prstGeom>
          <a:solidFill>
            <a:srgbClr val="FF8C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13F0714C-5823-48A3-B8B4-E2F1B3326F87}"/>
              </a:ext>
            </a:extLst>
          </p:cNvPr>
          <p:cNvSpPr/>
          <p:nvPr/>
        </p:nvSpPr>
        <p:spPr>
          <a:xfrm>
            <a:off x="13307151" y="3870757"/>
            <a:ext cx="132887" cy="1375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EDC92366-7A2F-4842-8DB4-AEBCD4159170}"/>
              </a:ext>
            </a:extLst>
          </p:cNvPr>
          <p:cNvGrpSpPr/>
          <p:nvPr/>
        </p:nvGrpSpPr>
        <p:grpSpPr>
          <a:xfrm>
            <a:off x="4510482" y="5066771"/>
            <a:ext cx="625854" cy="625854"/>
            <a:chOff x="4435908" y="4889651"/>
            <a:chExt cx="759453" cy="759453"/>
          </a:xfrm>
        </p:grpSpPr>
        <p:sp>
          <p:nvSpPr>
            <p:cNvPr id="21" name="手繪多邊形: 圖案 956">
              <a:extLst>
                <a:ext uri="{FF2B5EF4-FFF2-40B4-BE49-F238E27FC236}">
                  <a16:creationId xmlns:a16="http://schemas.microsoft.com/office/drawing/2014/main" id="{468C8411-952F-4185-91E8-04B5397CBFA9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59BF8C8C-5C4D-4E81-9766-E07D3278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1AA0C984-B3A3-4FFD-B6BC-DE5D787FEB6E}"/>
              </a:ext>
            </a:extLst>
          </p:cNvPr>
          <p:cNvGrpSpPr/>
          <p:nvPr/>
        </p:nvGrpSpPr>
        <p:grpSpPr>
          <a:xfrm>
            <a:off x="1689476" y="4970328"/>
            <a:ext cx="625854" cy="625854"/>
            <a:chOff x="1633663" y="4907432"/>
            <a:chExt cx="759453" cy="759453"/>
          </a:xfrm>
        </p:grpSpPr>
        <p:sp>
          <p:nvSpPr>
            <p:cNvPr id="29" name="手繪多邊形: 圖案 956">
              <a:extLst>
                <a:ext uri="{FF2B5EF4-FFF2-40B4-BE49-F238E27FC236}">
                  <a16:creationId xmlns:a16="http://schemas.microsoft.com/office/drawing/2014/main" id="{CD171EC5-65FD-4759-A152-1E5A94CCB453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BAE52F23-2994-4029-9475-979F68FCD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05" name="接點: 肘形 304">
            <a:extLst>
              <a:ext uri="{FF2B5EF4-FFF2-40B4-BE49-F238E27FC236}">
                <a16:creationId xmlns:a16="http://schemas.microsoft.com/office/drawing/2014/main" id="{5F26C7C3-B1DB-462E-9F09-2FB94B70E95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292242" y="4216771"/>
            <a:ext cx="1161704" cy="304120"/>
          </a:xfrm>
          <a:prstGeom prst="bentConnector2">
            <a:avLst/>
          </a:prstGeom>
          <a:ln w="19050">
            <a:solidFill>
              <a:srgbClr val="456B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圖片 85">
            <a:extLst>
              <a:ext uri="{FF2B5EF4-FFF2-40B4-BE49-F238E27FC236}">
                <a16:creationId xmlns:a16="http://schemas.microsoft.com/office/drawing/2014/main" id="{3FBE9C2E-A70B-4C91-9B26-4D58D84CAA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79" y="1985721"/>
            <a:ext cx="3950141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F7384889-A4BA-4AEA-9AD4-3DC1717853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306" y="2001238"/>
            <a:ext cx="3192424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文字方塊 78">
            <a:extLst>
              <a:ext uri="{FF2B5EF4-FFF2-40B4-BE49-F238E27FC236}">
                <a16:creationId xmlns:a16="http://schemas.microsoft.com/office/drawing/2014/main" id="{C961A582-9C9C-4C2C-8BBE-8EED9E2BAE30}"/>
              </a:ext>
            </a:extLst>
          </p:cNvPr>
          <p:cNvSpPr txBox="1"/>
          <p:nvPr/>
        </p:nvSpPr>
        <p:spPr>
          <a:xfrm>
            <a:off x="-63500" y="2040982"/>
            <a:ext cx="504901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Schedule </a:t>
            </a:r>
            <a:r>
              <a:rPr lang="en-US" altLang="zh-TW" sz="17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: 5min~60min</a:t>
            </a:r>
            <a:endParaRPr lang="zh-TW" altLang="en-US" sz="1700" b="1">
              <a:solidFill>
                <a:schemeClr val="bg1"/>
              </a:solidFill>
            </a:endParaRPr>
          </a:p>
        </p:txBody>
      </p:sp>
      <p:sp>
        <p:nvSpPr>
          <p:cNvPr id="1037" name="文字方塊 1036">
            <a:extLst>
              <a:ext uri="{FF2B5EF4-FFF2-40B4-BE49-F238E27FC236}">
                <a16:creationId xmlns:a16="http://schemas.microsoft.com/office/drawing/2014/main" id="{5DC1F922-346F-41E4-B08A-73BD7B266E29}"/>
              </a:ext>
            </a:extLst>
          </p:cNvPr>
          <p:cNvSpPr txBox="1"/>
          <p:nvPr/>
        </p:nvSpPr>
        <p:spPr>
          <a:xfrm>
            <a:off x="6391883" y="2025499"/>
            <a:ext cx="320984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Realtime </a:t>
            </a:r>
            <a:r>
              <a:rPr lang="en-US" altLang="zh-TW" sz="17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: RPO=0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DD70AA9B-DE67-418D-8591-178C303E0D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3886" y="2001237"/>
            <a:ext cx="3192424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C95609BF-C3FF-452C-B3C0-27BF9361848B}"/>
              </a:ext>
            </a:extLst>
          </p:cNvPr>
          <p:cNvSpPr txBox="1"/>
          <p:nvPr/>
        </p:nvSpPr>
        <p:spPr>
          <a:xfrm>
            <a:off x="12685741" y="2040981"/>
            <a:ext cx="320984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Realtime </a:t>
            </a:r>
            <a:r>
              <a:rPr lang="en-US" altLang="zh-TW" sz="17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: RPO=0</a:t>
            </a:r>
          </a:p>
        </p:txBody>
      </p:sp>
    </p:spTree>
    <p:extLst>
      <p:ext uri="{BB962C8B-B14F-4D97-AF65-F5344CB8AC3E}">
        <p14:creationId xmlns:p14="http://schemas.microsoft.com/office/powerpoint/2010/main" val="349236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32209578-69E5-4D98-B861-2C3553126925}"/>
              </a:ext>
            </a:extLst>
          </p:cNvPr>
          <p:cNvSpPr/>
          <p:nvPr/>
        </p:nvSpPr>
        <p:spPr>
          <a:xfrm>
            <a:off x="8744738" y="5194184"/>
            <a:ext cx="3149598" cy="102997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EF73A272-D19C-4ACA-8CA4-94406E0E4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738" y="4572865"/>
            <a:ext cx="3149598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791A3708-504D-4164-A340-B02A0B90E253}"/>
              </a:ext>
            </a:extLst>
          </p:cNvPr>
          <p:cNvSpPr/>
          <p:nvPr/>
        </p:nvSpPr>
        <p:spPr>
          <a:xfrm>
            <a:off x="8402727" y="3152601"/>
            <a:ext cx="3149598" cy="102997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FF3C1FAE-2059-4918-B6A4-27C6FBB9F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726" y="2531282"/>
            <a:ext cx="3149598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鏡, 畫畫 的圖片&#10;&#10;自動產生的描述">
            <a:extLst>
              <a:ext uri="{FF2B5EF4-FFF2-40B4-BE49-F238E27FC236}">
                <a16:creationId xmlns:a16="http://schemas.microsoft.com/office/drawing/2014/main" id="{DDB07293-7488-4150-8A1A-68B73D040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5148"/>
            <a:ext cx="12192000" cy="28480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993DC35B-AF09-4B3B-A529-F0DAB052475B}"/>
              </a:ext>
            </a:extLst>
          </p:cNvPr>
          <p:cNvSpPr/>
          <p:nvPr/>
        </p:nvSpPr>
        <p:spPr>
          <a:xfrm>
            <a:off x="4512513" y="2408037"/>
            <a:ext cx="3149598" cy="102997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BF4A2C32-0F35-4CF9-A50F-A80574BDFE94}"/>
              </a:ext>
            </a:extLst>
          </p:cNvPr>
          <p:cNvSpPr/>
          <p:nvPr/>
        </p:nvSpPr>
        <p:spPr>
          <a:xfrm>
            <a:off x="262466" y="5200047"/>
            <a:ext cx="3149598" cy="99432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8A4EE1C7-8171-4CD9-A91B-E0384A19EBBC}"/>
              </a:ext>
            </a:extLst>
          </p:cNvPr>
          <p:cNvSpPr/>
          <p:nvPr/>
        </p:nvSpPr>
        <p:spPr>
          <a:xfrm>
            <a:off x="740615" y="3130417"/>
            <a:ext cx="3149598" cy="102614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5C66867-5919-4E1A-B837-8C5DA6A8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2401"/>
            <a:ext cx="12192000" cy="1303786"/>
          </a:xfrm>
        </p:spPr>
        <p:txBody>
          <a:bodyPr>
            <a:normAutofit/>
          </a:bodyPr>
          <a:lstStyle/>
          <a:p>
            <a:pPr algn="ctr"/>
            <a:r>
              <a:rPr lang="en-US" altLang="zh-TW" sz="4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Snapsync</a:t>
            </a:r>
            <a:r>
              <a:rPr lang="en-US" altLang="zh-TW" sz="4200" b="1">
                <a:latin typeface="微軟正黑體"/>
                <a:ea typeface="微軟正黑體"/>
              </a:rPr>
              <a:t> </a:t>
            </a:r>
            <a:r>
              <a:rPr lang="zh-TW" altLang="en-US" sz="4200" b="1">
                <a:latin typeface="微軟正黑體"/>
                <a:ea typeface="微軟正黑體"/>
              </a:rPr>
              <a:t>快照同步帶給使用者的好處與儲存優勢</a:t>
            </a:r>
            <a:endParaRPr lang="zh-TW" altLang="en-US" sz="4200"/>
          </a:p>
        </p:txBody>
      </p:sp>
      <p:pic>
        <p:nvPicPr>
          <p:cNvPr id="7" name="圖片 6" descr="一張含有 綠色, 坐, 握住 的圖片&#10;&#10;自動產生的描述">
            <a:extLst>
              <a:ext uri="{FF2B5EF4-FFF2-40B4-BE49-F238E27FC236}">
                <a16:creationId xmlns:a16="http://schemas.microsoft.com/office/drawing/2014/main" id="{76F7D907-9266-48F1-A55D-75740EEC5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432"/>
          <a:stretch/>
        </p:blipFill>
        <p:spPr>
          <a:xfrm>
            <a:off x="254000" y="4586164"/>
            <a:ext cx="3166533" cy="621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D5DB4C-B13A-48B4-8A09-D6BCBC20195D}"/>
              </a:ext>
            </a:extLst>
          </p:cNvPr>
          <p:cNvSpPr txBox="1"/>
          <p:nvPr/>
        </p:nvSpPr>
        <p:spPr>
          <a:xfrm>
            <a:off x="262462" y="5257859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讓您符合嚴苛的資料保存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合規性法規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 </a:t>
            </a:r>
            <a:r>
              <a:rPr lang="zh-CN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另外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配合快照功能還可以多版本管控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AAC4D6A-33D3-4815-A97A-D2C76620A2A6}"/>
              </a:ext>
            </a:extLst>
          </p:cNvPr>
          <p:cNvSpPr txBox="1"/>
          <p:nvPr/>
        </p:nvSpPr>
        <p:spPr>
          <a:xfrm>
            <a:off x="-478368" y="4722938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Reliability &amp; Compliance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E09A308-5D84-4A0A-A892-F7BC28B75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02" y="2531282"/>
            <a:ext cx="3170548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3279F016-866D-4AED-AB28-2CF0F8640E66}"/>
              </a:ext>
            </a:extLst>
          </p:cNvPr>
          <p:cNvSpPr txBox="1"/>
          <p:nvPr/>
        </p:nvSpPr>
        <p:spPr>
          <a:xfrm>
            <a:off x="745069" y="3197829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低成本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低網絡頻寬損耗的鏡像複製儲存庫 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 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傳送壓縮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+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去重複化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92C2DD2-B0A9-470D-8EBC-EE17800277F4}"/>
              </a:ext>
            </a:extLst>
          </p:cNvPr>
          <p:cNvSpPr txBox="1"/>
          <p:nvPr/>
        </p:nvSpPr>
        <p:spPr>
          <a:xfrm>
            <a:off x="-8689" y="2653308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Cost Efficiency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1B2A1A8-E664-4B55-B79C-1CBCA4BFC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500" y="1786718"/>
            <a:ext cx="3174999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53126C06-2144-4755-BC30-BF2BED8F6384}"/>
              </a:ext>
            </a:extLst>
          </p:cNvPr>
          <p:cNvSpPr txBox="1"/>
          <p:nvPr/>
        </p:nvSpPr>
        <p:spPr>
          <a:xfrm>
            <a:off x="4533901" y="2464782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即時副本 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-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減少停機時間並防止資料數據丟失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是線上服務的最重要要求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3E41C10-0B48-4125-8025-4FA34F023D6E}"/>
              </a:ext>
            </a:extLst>
          </p:cNvPr>
          <p:cNvSpPr txBox="1"/>
          <p:nvPr/>
        </p:nvSpPr>
        <p:spPr>
          <a:xfrm>
            <a:off x="3784598" y="1921394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Lowest RPO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5B28547-01D1-4181-B727-D0F6FA871A40}"/>
              </a:ext>
            </a:extLst>
          </p:cNvPr>
          <p:cNvSpPr txBox="1"/>
          <p:nvPr/>
        </p:nvSpPr>
        <p:spPr>
          <a:xfrm>
            <a:off x="8779939" y="5257858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便於進行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CDM(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複製數據管理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)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和數據分析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在副本進行複雜的分析時也不會去影響營運主機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00D912A-C5DB-4FDB-A318-EC120864D7AA}"/>
              </a:ext>
            </a:extLst>
          </p:cNvPr>
          <p:cNvSpPr txBox="1"/>
          <p:nvPr/>
        </p:nvSpPr>
        <p:spPr>
          <a:xfrm>
            <a:off x="8736271" y="4581352"/>
            <a:ext cx="316653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 Independence &amp; </a:t>
            </a:r>
          </a:p>
          <a:p>
            <a:pPr algn="ctr">
              <a:lnSpc>
                <a:spcPts val="21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Consistency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11DD1575-7BC4-4874-9A22-91999FF88359}"/>
              </a:ext>
            </a:extLst>
          </p:cNvPr>
          <p:cNvSpPr txBox="1"/>
          <p:nvPr/>
        </p:nvSpPr>
        <p:spPr>
          <a:xfrm>
            <a:off x="8420104" y="3333091"/>
            <a:ext cx="3123754" cy="65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輕鬆進行大量數據複製與派送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</a:t>
            </a:r>
          </a:p>
          <a:p>
            <a:pPr algn="ctr">
              <a:lnSpc>
                <a:spcPts val="22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企業資料搬移與發布超快速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4D44C903-5592-473D-AE1A-9421AF5DD7B3}"/>
              </a:ext>
            </a:extLst>
          </p:cNvPr>
          <p:cNvSpPr txBox="1"/>
          <p:nvPr/>
        </p:nvSpPr>
        <p:spPr>
          <a:xfrm>
            <a:off x="7679043" y="2659736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Flexibility &amp; Scalability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449741E9-7EE8-4DE6-A378-362C43E441EF}"/>
              </a:ext>
            </a:extLst>
          </p:cNvPr>
          <p:cNvSpPr txBox="1"/>
          <p:nvPr/>
        </p:nvSpPr>
        <p:spPr>
          <a:xfrm>
            <a:off x="4799400" y="5109008"/>
            <a:ext cx="2541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>
                <a:solidFill>
                  <a:srgbClr val="FF8C0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快照同步</a:t>
            </a:r>
            <a:endParaRPr lang="en-US" altLang="zh-TW" sz="3600" b="1">
              <a:solidFill>
                <a:srgbClr val="FF8C0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3600" b="1">
                <a:solidFill>
                  <a:srgbClr val="FF8C0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帶來的優勢</a:t>
            </a:r>
            <a:endParaRPr lang="en-US" altLang="zh-TW" sz="3600" b="1">
              <a:solidFill>
                <a:srgbClr val="FF8C0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4D9BED3-EEAC-4208-B91E-851580286CE0}"/>
              </a:ext>
            </a:extLst>
          </p:cNvPr>
          <p:cNvSpPr/>
          <p:nvPr/>
        </p:nvSpPr>
        <p:spPr>
          <a:xfrm>
            <a:off x="184118" y="1794083"/>
            <a:ext cx="4558581" cy="2260744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C58E303-7BB5-44F0-8C54-AE406F37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720"/>
            <a:ext cx="12192000" cy="1082561"/>
          </a:xfrm>
        </p:spPr>
        <p:txBody>
          <a:bodyPr>
            <a:normAutofit/>
          </a:bodyPr>
          <a:lstStyle/>
          <a:p>
            <a:pPr algn="ctr"/>
            <a:r>
              <a:rPr lang="en-US" altLang="zh-TW" b="1" err="1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專用的</a:t>
            </a:r>
            <a:r>
              <a:rPr lang="en-US" altLang="zh-TW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WORM</a:t>
            </a:r>
            <a:r>
              <a:rPr lang="en-US" altLang="zh-TW" b="1">
                <a:latin typeface="Oswald Light"/>
                <a:ea typeface="微軟正黑體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(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一寫多讀</a:t>
            </a:r>
            <a:r>
              <a:rPr lang="en-US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) 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Arial" panose="020B0604020202020204" pitchFamily="34" charset="0"/>
              </a:rPr>
              <a:t>功能</a:t>
            </a:r>
            <a:endParaRPr lang="en-US" b="1">
              <a:latin typeface="微軟正黑體"/>
              <a:ea typeface="微軟正黑體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3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E54314-FE11-40BD-886A-ACCEDB15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42" y="1794083"/>
            <a:ext cx="7012082" cy="352466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59F764-3577-4843-A421-F62C371A0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063261"/>
            <a:ext cx="5122333" cy="1677307"/>
          </a:xfrm>
          <a:prstGeom prst="rect">
            <a:avLst/>
          </a:prstGeom>
        </p:spPr>
      </p:pic>
      <p:sp>
        <p:nvSpPr>
          <p:cNvPr id="7" name="Google Shape;667;p35">
            <a:extLst>
              <a:ext uri="{FF2B5EF4-FFF2-40B4-BE49-F238E27FC236}">
                <a16:creationId xmlns:a16="http://schemas.microsoft.com/office/drawing/2014/main" id="{5AA2827C-1F55-4F33-A765-E4E184985074}"/>
              </a:ext>
            </a:extLst>
          </p:cNvPr>
          <p:cNvSpPr txBox="1"/>
          <p:nvPr/>
        </p:nvSpPr>
        <p:spPr>
          <a:xfrm>
            <a:off x="507307" y="1870464"/>
            <a:ext cx="4146928" cy="251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>
              <a:lnSpc>
                <a:spcPts val="3200"/>
              </a:lnSpc>
              <a:buClr>
                <a:srgbClr val="F2F2F2"/>
              </a:buClr>
              <a:buSzPts val="2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WORM</a:t>
            </a:r>
            <a:r>
              <a:rPr lang="en-US" altLang="zh-TW" sz="2000"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適用於特殊機關應用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於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避免修改已保存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資料的需求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啟用此功能後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，共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數據只允許寫入並讀取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使用者不能再進行修改或刪除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，以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確保資料的唯一性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en-US" sz="24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9" name="Google Shape;667;p35">
            <a:extLst>
              <a:ext uri="{FF2B5EF4-FFF2-40B4-BE49-F238E27FC236}">
                <a16:creationId xmlns:a16="http://schemas.microsoft.com/office/drawing/2014/main" id="{6ADAD856-23D6-48B9-BF06-824E9910DCE4}"/>
              </a:ext>
            </a:extLst>
          </p:cNvPr>
          <p:cNvSpPr txBox="1"/>
          <p:nvPr/>
        </p:nvSpPr>
        <p:spPr>
          <a:xfrm>
            <a:off x="293379" y="4171429"/>
            <a:ext cx="4412396" cy="93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400" lvl="1">
              <a:lnSpc>
                <a:spcPts val="27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1900" b="1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Enterprise</a:t>
            </a:r>
            <a:r>
              <a:rPr lang="en-US" sz="19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Mode </a:t>
            </a:r>
            <a:r>
              <a:rPr lang="en-US" sz="2000" i="0" u="none" strike="noStrike" cap="none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:</a:t>
            </a:r>
            <a:r>
              <a:rPr lang="en-US" sz="200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sz="2000" i="0" u="none" strike="noStrike" cap="none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90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只能透過 </a:t>
            </a:r>
            <a:r>
              <a:rPr lang="en-US" sz="19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sz="19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hero UI</a:t>
            </a:r>
            <a:r>
              <a:rPr lang="en-US" sz="190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 或 </a:t>
            </a:r>
            <a:r>
              <a:rPr lang="en-US" sz="19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SSH</a:t>
            </a:r>
            <a:r>
              <a:rPr lang="zh-TW" altLang="en-US" sz="190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登入使用</a:t>
            </a:r>
            <a:r>
              <a:rPr lang="en-US" altLang="zh-TW" sz="19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QCLI</a:t>
            </a:r>
            <a:r>
              <a:rPr lang="zh-TW" altLang="en-US" sz="190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指令來刪除共享資料夾</a:t>
            </a:r>
            <a:endParaRPr lang="zh-TW" altLang="en-US" sz="1900" i="0" u="none" strike="noStrike" cap="none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5CC17B2-CF82-4E5F-A6DC-95941F7A0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353309"/>
            <a:ext cx="5122333" cy="1589481"/>
          </a:xfrm>
          <a:prstGeom prst="rect">
            <a:avLst/>
          </a:prstGeom>
        </p:spPr>
      </p:pic>
      <p:sp>
        <p:nvSpPr>
          <p:cNvPr id="11" name="Google Shape;667;p35">
            <a:extLst>
              <a:ext uri="{FF2B5EF4-FFF2-40B4-BE49-F238E27FC236}">
                <a16:creationId xmlns:a16="http://schemas.microsoft.com/office/drawing/2014/main" id="{DB0EAA20-1B31-4882-9140-C4BD9E4BA8CF}"/>
              </a:ext>
            </a:extLst>
          </p:cNvPr>
          <p:cNvSpPr txBox="1"/>
          <p:nvPr/>
        </p:nvSpPr>
        <p:spPr>
          <a:xfrm>
            <a:off x="268172" y="5443926"/>
            <a:ext cx="4244561" cy="77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400" lvl="1">
              <a:lnSpc>
                <a:spcPts val="27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19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Compliance Mode</a:t>
            </a:r>
            <a:r>
              <a:rPr lang="en-US" altLang="zh-TW" sz="1900" b="1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: </a:t>
            </a:r>
            <a:r>
              <a:rPr lang="zh-TW" altLang="en-US" sz="190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Arial" panose="020B0604020202020204" pitchFamily="34" charset="0"/>
              </a:rPr>
              <a:t>完全不能刪除資料夾，只能卸載儲存池並刪除後才能移除資料</a:t>
            </a:r>
            <a:endParaRPr lang="zh-TW" altLang="en-US" sz="1900" i="0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5F4E44-06D9-4B79-AD1D-AE4B83B4B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64" y="1778298"/>
            <a:ext cx="107166" cy="2335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8DB016C-1834-4E6C-BD2B-FBC20DE12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52192" y="1789846"/>
            <a:ext cx="107166" cy="233501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84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8E7FCA-E71C-4B1C-A792-3B6F2207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996"/>
            <a:ext cx="12192000" cy="1303786"/>
          </a:xfrm>
        </p:spPr>
        <p:txBody>
          <a:bodyPr>
            <a:noAutofit/>
          </a:bodyPr>
          <a:lstStyle/>
          <a:p>
            <a:pPr algn="ctr">
              <a:lnSpc>
                <a:spcPts val="5100"/>
              </a:lnSpc>
            </a:pPr>
            <a:r>
              <a:rPr lang="zh-TW" altLang="zh-TW" sz="4200" b="1">
                <a:latin typeface="Microsoft JhengHei"/>
                <a:ea typeface="Microsoft JhengHei"/>
                <a:cs typeface="Calibri"/>
              </a:rPr>
              <a:t>儲存池</a:t>
            </a:r>
            <a:r>
              <a:rPr lang="ja-JP" altLang="en-US" sz="4200" b="1">
                <a:latin typeface="Microsoft JhengHei"/>
                <a:ea typeface="Microsoft JhengHei"/>
                <a:cs typeface="Calibri"/>
              </a:rPr>
              <a:t>超額配置</a:t>
            </a:r>
            <a:br>
              <a:rPr lang="en-US" altLang="ja-JP" sz="3600">
                <a:latin typeface="Microsoft JhengHei"/>
                <a:ea typeface="Microsoft JhengHei"/>
                <a:cs typeface="Calibri"/>
              </a:rPr>
            </a:br>
            <a:r>
              <a:rPr lang="ja-JP" altLang="en-US" sz="3800">
                <a:latin typeface="Microsoft JhengHei"/>
                <a:ea typeface="Microsoft JhengHei"/>
                <a:cs typeface="Calibri"/>
              </a:rPr>
              <a:t>改善</a:t>
            </a:r>
            <a:r>
              <a:rPr lang="zh-TW" altLang="zh-TW" sz="3800">
                <a:latin typeface="Microsoft JhengHei"/>
                <a:ea typeface="Microsoft JhengHei"/>
                <a:cs typeface="Calibri"/>
              </a:rPr>
              <a:t>空間破碎化</a:t>
            </a:r>
            <a:r>
              <a:rPr lang="en-US" altLang="ja-JP" sz="3800">
                <a:latin typeface="Microsoft JhengHei"/>
                <a:ea typeface="Microsoft JhengHei"/>
                <a:cs typeface="Calibri"/>
              </a:rPr>
              <a:t>,</a:t>
            </a:r>
            <a:r>
              <a:rPr lang="ja-JP" altLang="en-US" sz="3800">
                <a:latin typeface="Microsoft JhengHei"/>
                <a:ea typeface="Microsoft JhengHei"/>
                <a:cs typeface="Calibri"/>
              </a:rPr>
              <a:t>優化系統的性能表現 </a:t>
            </a:r>
            <a:r>
              <a:rPr lang="ja-JP" altLang="en-US" sz="2400">
                <a:latin typeface="Microsoft JhengHei"/>
                <a:ea typeface="Microsoft JhengHei"/>
                <a:cs typeface="Calibri"/>
              </a:rPr>
              <a:t>(</a:t>
            </a:r>
            <a:r>
              <a:rPr lang="ja-JP" altLang="en-US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HDD</a:t>
            </a:r>
            <a:r>
              <a:rPr lang="ja-JP" altLang="en-US" sz="2400">
                <a:latin typeface="Microsoft JhengHei"/>
                <a:ea typeface="Microsoft JhengHei"/>
                <a:cs typeface="Calibri"/>
              </a:rPr>
              <a:t>對應大區塊讀寫情境)</a:t>
            </a:r>
            <a:endParaRPr lang="zh-TW" altLang="en-US" sz="2400"/>
          </a:p>
        </p:txBody>
      </p:sp>
      <p:pic>
        <p:nvPicPr>
          <p:cNvPr id="145" name="圖片 144" descr="一張含有 監視器, 螢幕, 食物 的圖片&#10;&#10;自動產生的描述">
            <a:extLst>
              <a:ext uri="{FF2B5EF4-FFF2-40B4-BE49-F238E27FC236}">
                <a16:creationId xmlns:a16="http://schemas.microsoft.com/office/drawing/2014/main" id="{05371B58-8FED-414F-9EC8-E3F41A618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6683"/>
          <a:stretch/>
        </p:blipFill>
        <p:spPr>
          <a:xfrm flipH="1">
            <a:off x="6283934" y="3713184"/>
            <a:ext cx="4066726" cy="1025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圖片 79" descr="一張含有 監視器, 螢幕, 食物 的圖片&#10;&#10;自動產生的描述">
            <a:extLst>
              <a:ext uri="{FF2B5EF4-FFF2-40B4-BE49-F238E27FC236}">
                <a16:creationId xmlns:a16="http://schemas.microsoft.com/office/drawing/2014/main" id="{34A418CB-ACC1-4BC5-B71F-9F0F3E4EC3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686" y="3780332"/>
            <a:ext cx="1693729" cy="960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E26623C-3903-4921-9E55-0308E5A16B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8428"/>
          <a:stretch/>
        </p:blipFill>
        <p:spPr>
          <a:xfrm>
            <a:off x="4764660" y="3699014"/>
            <a:ext cx="1433462" cy="1161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0D1ED54-CCB7-4C46-9273-7DECC852E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248" y="1909560"/>
            <a:ext cx="4565407" cy="1398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54CE30D-777A-4D67-9FEF-D117CB8A3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248" y="5071937"/>
            <a:ext cx="4565407" cy="140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F0AFFEF1-3A30-4447-82B2-929672E58281}"/>
              </a:ext>
            </a:extLst>
          </p:cNvPr>
          <p:cNvSpPr txBox="1"/>
          <p:nvPr/>
        </p:nvSpPr>
        <p:spPr>
          <a:xfrm>
            <a:off x="3027841" y="2930267"/>
            <a:ext cx="1382867" cy="297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558B8A7-B560-4DE9-B5DD-3D9DF28F1E82}"/>
              </a:ext>
            </a:extLst>
          </p:cNvPr>
          <p:cNvSpPr txBox="1"/>
          <p:nvPr/>
        </p:nvSpPr>
        <p:spPr>
          <a:xfrm>
            <a:off x="3033276" y="6152527"/>
            <a:ext cx="1382867" cy="297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E42ADEF7-C552-4725-8E4B-218EA6FA44D5}"/>
              </a:ext>
            </a:extLst>
          </p:cNvPr>
          <p:cNvSpPr/>
          <p:nvPr/>
        </p:nvSpPr>
        <p:spPr>
          <a:xfrm>
            <a:off x="2344407" y="5237853"/>
            <a:ext cx="411404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06FE49FF-587E-4FF3-9DE6-CF90D767B55A}"/>
              </a:ext>
            </a:extLst>
          </p:cNvPr>
          <p:cNvSpPr/>
          <p:nvPr/>
        </p:nvSpPr>
        <p:spPr>
          <a:xfrm>
            <a:off x="3248042" y="3568774"/>
            <a:ext cx="406258" cy="679042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655C9E03-7E18-4475-8A9C-90AF075271A8}"/>
              </a:ext>
            </a:extLst>
          </p:cNvPr>
          <p:cNvSpPr/>
          <p:nvPr/>
        </p:nvSpPr>
        <p:spPr>
          <a:xfrm>
            <a:off x="3774243" y="3575327"/>
            <a:ext cx="406258" cy="679042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D5193FAB-ADDA-453A-8068-E60AAA1313F6}"/>
              </a:ext>
            </a:extLst>
          </p:cNvPr>
          <p:cNvSpPr txBox="1"/>
          <p:nvPr/>
        </p:nvSpPr>
        <p:spPr>
          <a:xfrm>
            <a:off x="3737943" y="3555356"/>
            <a:ext cx="479433" cy="657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271AEAD6-5B73-4D76-9043-3A875F6D772E}"/>
              </a:ext>
            </a:extLst>
          </p:cNvPr>
          <p:cNvSpPr/>
          <p:nvPr/>
        </p:nvSpPr>
        <p:spPr>
          <a:xfrm>
            <a:off x="4290269" y="3577146"/>
            <a:ext cx="406258" cy="679042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865C2A21-0E3B-496B-A7D2-2BDA76800D17}"/>
              </a:ext>
            </a:extLst>
          </p:cNvPr>
          <p:cNvSpPr txBox="1"/>
          <p:nvPr/>
        </p:nvSpPr>
        <p:spPr>
          <a:xfrm>
            <a:off x="4253969" y="3557175"/>
            <a:ext cx="479433" cy="657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DB424E8D-F12C-4C5D-8002-769D56BABFBC}"/>
              </a:ext>
            </a:extLst>
          </p:cNvPr>
          <p:cNvSpPr/>
          <p:nvPr/>
        </p:nvSpPr>
        <p:spPr>
          <a:xfrm>
            <a:off x="3168505" y="4530656"/>
            <a:ext cx="1735879" cy="310565"/>
          </a:xfrm>
          <a:prstGeom prst="roundRect">
            <a:avLst>
              <a:gd name="adj" fmla="val 5784"/>
            </a:avLst>
          </a:prstGeom>
          <a:solidFill>
            <a:srgbClr val="3B5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8E4B5E39-2110-4914-9774-B34821F81DF2}"/>
              </a:ext>
            </a:extLst>
          </p:cNvPr>
          <p:cNvSpPr txBox="1"/>
          <p:nvPr/>
        </p:nvSpPr>
        <p:spPr>
          <a:xfrm>
            <a:off x="3101725" y="4567031"/>
            <a:ext cx="1635384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E </a:t>
            </a:r>
            <a:r>
              <a:rPr kumimoji="1" lang="en-US" altLang="zh-TW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put discretely</a:t>
            </a:r>
            <a:endParaRPr kumimoji="1" lang="zh-TW" altLang="en-US" sz="1200">
              <a:solidFill>
                <a:srgbClr val="EDE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DCD4C0E-5D6D-4A0B-915F-12FB647160C8}"/>
              </a:ext>
            </a:extLst>
          </p:cNvPr>
          <p:cNvSpPr txBox="1"/>
          <p:nvPr/>
        </p:nvSpPr>
        <p:spPr>
          <a:xfrm>
            <a:off x="315311" y="1947548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76C7798-D4B6-4FAB-A6F1-D7CE637AD896}"/>
              </a:ext>
            </a:extLst>
          </p:cNvPr>
          <p:cNvSpPr/>
          <p:nvPr/>
        </p:nvSpPr>
        <p:spPr>
          <a:xfrm>
            <a:off x="247951" y="1995504"/>
            <a:ext cx="1000209" cy="555090"/>
          </a:xfrm>
          <a:prstGeom prst="roundRect">
            <a:avLst>
              <a:gd name="adj" fmla="val 7114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1287CDB-6258-458D-B362-FD6248140A02}"/>
              </a:ext>
            </a:extLst>
          </p:cNvPr>
          <p:cNvSpPr/>
          <p:nvPr/>
        </p:nvSpPr>
        <p:spPr>
          <a:xfrm>
            <a:off x="1611121" y="5239454"/>
            <a:ext cx="743781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8447FAC-5FC1-438F-9A4B-E2C7DC033AF9}"/>
              </a:ext>
            </a:extLst>
          </p:cNvPr>
          <p:cNvSpPr txBox="1"/>
          <p:nvPr/>
        </p:nvSpPr>
        <p:spPr>
          <a:xfrm>
            <a:off x="1744736" y="5241579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DEBD837-F1EB-492B-B4EB-CFD5F30B7A5F}"/>
              </a:ext>
            </a:extLst>
          </p:cNvPr>
          <p:cNvSpPr/>
          <p:nvPr/>
        </p:nvSpPr>
        <p:spPr>
          <a:xfrm>
            <a:off x="2748195" y="5239454"/>
            <a:ext cx="499380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DC30D1-EE91-4657-906A-69AD8E67E9C0}"/>
              </a:ext>
            </a:extLst>
          </p:cNvPr>
          <p:cNvSpPr txBox="1"/>
          <p:nvPr/>
        </p:nvSpPr>
        <p:spPr>
          <a:xfrm>
            <a:off x="2708483" y="5233112"/>
            <a:ext cx="5892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BE44AB2E-3C7F-480F-93AE-C6317BE3B295}"/>
              </a:ext>
            </a:extLst>
          </p:cNvPr>
          <p:cNvSpPr/>
          <p:nvPr/>
        </p:nvSpPr>
        <p:spPr>
          <a:xfrm>
            <a:off x="3659225" y="5244235"/>
            <a:ext cx="100189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764C41-805E-4B46-9963-2E71575EF0EC}"/>
              </a:ext>
            </a:extLst>
          </p:cNvPr>
          <p:cNvSpPr txBox="1"/>
          <p:nvPr/>
        </p:nvSpPr>
        <p:spPr>
          <a:xfrm>
            <a:off x="3853571" y="5237270"/>
            <a:ext cx="624249" cy="68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B22BAB5-8E5A-436C-BAF4-1E96DC53F4BF}"/>
              </a:ext>
            </a:extLst>
          </p:cNvPr>
          <p:cNvSpPr/>
          <p:nvPr/>
        </p:nvSpPr>
        <p:spPr>
          <a:xfrm>
            <a:off x="5056127" y="5239454"/>
            <a:ext cx="81776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5CC186C-F2CD-456A-84DD-694DED4A7B01}"/>
              </a:ext>
            </a:extLst>
          </p:cNvPr>
          <p:cNvSpPr txBox="1"/>
          <p:nvPr/>
        </p:nvSpPr>
        <p:spPr>
          <a:xfrm>
            <a:off x="5117336" y="5232489"/>
            <a:ext cx="624249" cy="68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F86C2B31-25ED-4906-AFD0-F0D3EC3DF9DD}"/>
              </a:ext>
            </a:extLst>
          </p:cNvPr>
          <p:cNvSpPr/>
          <p:nvPr/>
        </p:nvSpPr>
        <p:spPr>
          <a:xfrm>
            <a:off x="3242523" y="5237853"/>
            <a:ext cx="416702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75B5147D-3971-4CF3-8975-27A3F1D336AC}"/>
              </a:ext>
            </a:extLst>
          </p:cNvPr>
          <p:cNvSpPr/>
          <p:nvPr/>
        </p:nvSpPr>
        <p:spPr>
          <a:xfrm>
            <a:off x="4656885" y="5237853"/>
            <a:ext cx="40087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25F823-7AC0-4D10-B55E-D28A1F5ED8C4}"/>
              </a:ext>
            </a:extLst>
          </p:cNvPr>
          <p:cNvSpPr txBox="1"/>
          <p:nvPr/>
        </p:nvSpPr>
        <p:spPr>
          <a:xfrm>
            <a:off x="2361977" y="5238696"/>
            <a:ext cx="354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ADBEC53-073F-4D27-960C-88B3EC9D8EB5}"/>
              </a:ext>
            </a:extLst>
          </p:cNvPr>
          <p:cNvSpPr txBox="1"/>
          <p:nvPr/>
        </p:nvSpPr>
        <p:spPr>
          <a:xfrm>
            <a:off x="3198658" y="5235538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5C81CDC-CA40-4144-B9C5-03CAFAC338CE}"/>
              </a:ext>
            </a:extLst>
          </p:cNvPr>
          <p:cNvSpPr txBox="1"/>
          <p:nvPr/>
        </p:nvSpPr>
        <p:spPr>
          <a:xfrm>
            <a:off x="4600821" y="5215518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6B7D92E5-6093-4DD7-8B38-729739773F83}"/>
              </a:ext>
            </a:extLst>
          </p:cNvPr>
          <p:cNvSpPr/>
          <p:nvPr/>
        </p:nvSpPr>
        <p:spPr>
          <a:xfrm>
            <a:off x="1603909" y="2152196"/>
            <a:ext cx="743781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397C178-85A7-4CB2-A9E3-9FFE4396482C}"/>
              </a:ext>
            </a:extLst>
          </p:cNvPr>
          <p:cNvSpPr txBox="1"/>
          <p:nvPr/>
        </p:nvSpPr>
        <p:spPr>
          <a:xfrm>
            <a:off x="1720592" y="2163846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6A4BFD4B-A59B-4E67-B4CC-DF2F7E74FAEC}"/>
              </a:ext>
            </a:extLst>
          </p:cNvPr>
          <p:cNvSpPr/>
          <p:nvPr/>
        </p:nvSpPr>
        <p:spPr>
          <a:xfrm>
            <a:off x="2740983" y="2152196"/>
            <a:ext cx="499380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0E83060-AB15-41CE-81AE-2B65EC04A994}"/>
              </a:ext>
            </a:extLst>
          </p:cNvPr>
          <p:cNvSpPr txBox="1"/>
          <p:nvPr/>
        </p:nvSpPr>
        <p:spPr>
          <a:xfrm>
            <a:off x="2692804" y="2163846"/>
            <a:ext cx="58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D09E7AC-17A5-43EE-BAE2-18C720CA1144}"/>
              </a:ext>
            </a:extLst>
          </p:cNvPr>
          <p:cNvSpPr/>
          <p:nvPr/>
        </p:nvSpPr>
        <p:spPr>
          <a:xfrm>
            <a:off x="3652013" y="2156977"/>
            <a:ext cx="100189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9403B77-AAD0-462D-B971-CD056BDD3B92}"/>
              </a:ext>
            </a:extLst>
          </p:cNvPr>
          <p:cNvSpPr txBox="1"/>
          <p:nvPr/>
        </p:nvSpPr>
        <p:spPr>
          <a:xfrm>
            <a:off x="3846359" y="2151070"/>
            <a:ext cx="624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88E27D2-0568-46D7-967A-4D76B14942A5}"/>
              </a:ext>
            </a:extLst>
          </p:cNvPr>
          <p:cNvSpPr/>
          <p:nvPr/>
        </p:nvSpPr>
        <p:spPr>
          <a:xfrm>
            <a:off x="5048915" y="2152196"/>
            <a:ext cx="81776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D59B3DE-D4F9-4710-B9B6-DF624E5F6E35}"/>
              </a:ext>
            </a:extLst>
          </p:cNvPr>
          <p:cNvSpPr txBox="1"/>
          <p:nvPr/>
        </p:nvSpPr>
        <p:spPr>
          <a:xfrm>
            <a:off x="5110124" y="2154756"/>
            <a:ext cx="624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01" name="圖片 100">
            <a:extLst>
              <a:ext uri="{FF2B5EF4-FFF2-40B4-BE49-F238E27FC236}">
                <a16:creationId xmlns:a16="http://schemas.microsoft.com/office/drawing/2014/main" id="{A54CA1D1-4C30-4715-92B2-17D200C84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046" y="1905001"/>
            <a:ext cx="4565407" cy="1426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461C6043-DC07-406E-99F8-E0FB9E8C5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186" y="5071938"/>
            <a:ext cx="4565407" cy="1431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CE5A55F6-27F9-4D6C-BEE6-3BF758DE04F3}"/>
              </a:ext>
            </a:extLst>
          </p:cNvPr>
          <p:cNvSpPr/>
          <p:nvPr/>
        </p:nvSpPr>
        <p:spPr>
          <a:xfrm>
            <a:off x="6407243" y="2154134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B3781CAC-F15E-423F-A8FE-620FDE6C4278}"/>
              </a:ext>
            </a:extLst>
          </p:cNvPr>
          <p:cNvSpPr txBox="1"/>
          <p:nvPr/>
        </p:nvSpPr>
        <p:spPr>
          <a:xfrm>
            <a:off x="6453620" y="2166168"/>
            <a:ext cx="51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B4C78D26-1D5B-468A-934D-3FAA5A96ED74}"/>
              </a:ext>
            </a:extLst>
          </p:cNvPr>
          <p:cNvSpPr/>
          <p:nvPr/>
        </p:nvSpPr>
        <p:spPr>
          <a:xfrm>
            <a:off x="7265594" y="2154134"/>
            <a:ext cx="515894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072C18C-62B9-4EE1-91D8-9126716B64BA}"/>
              </a:ext>
            </a:extLst>
          </p:cNvPr>
          <p:cNvSpPr txBox="1"/>
          <p:nvPr/>
        </p:nvSpPr>
        <p:spPr>
          <a:xfrm>
            <a:off x="7148582" y="2166168"/>
            <a:ext cx="74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5F381602-B70F-46E2-92F3-31CF451357C0}"/>
              </a:ext>
            </a:extLst>
          </p:cNvPr>
          <p:cNvSpPr/>
          <p:nvPr/>
        </p:nvSpPr>
        <p:spPr>
          <a:xfrm>
            <a:off x="8012005" y="2154134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70F8F46D-53BD-4373-A007-6E7B9B0E14F5}"/>
              </a:ext>
            </a:extLst>
          </p:cNvPr>
          <p:cNvSpPr/>
          <p:nvPr/>
        </p:nvSpPr>
        <p:spPr>
          <a:xfrm>
            <a:off x="8806371" y="2154134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03B3AD9E-A87A-402A-B1BF-BE904523981C}"/>
              </a:ext>
            </a:extLst>
          </p:cNvPr>
          <p:cNvSpPr txBox="1"/>
          <p:nvPr/>
        </p:nvSpPr>
        <p:spPr>
          <a:xfrm>
            <a:off x="7960995" y="2161090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E62A6B35-9644-4E85-8BFF-67297ED0C50C}"/>
              </a:ext>
            </a:extLst>
          </p:cNvPr>
          <p:cNvSpPr txBox="1"/>
          <p:nvPr/>
        </p:nvSpPr>
        <p:spPr>
          <a:xfrm>
            <a:off x="8788999" y="2166167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A10DB679-98AC-4101-8B85-DE313DEBCF63}"/>
              </a:ext>
            </a:extLst>
          </p:cNvPr>
          <p:cNvSpPr/>
          <p:nvPr/>
        </p:nvSpPr>
        <p:spPr>
          <a:xfrm>
            <a:off x="6407243" y="5256005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817C080A-5EC9-4E1D-B435-31A02FB97283}"/>
              </a:ext>
            </a:extLst>
          </p:cNvPr>
          <p:cNvSpPr txBox="1"/>
          <p:nvPr/>
        </p:nvSpPr>
        <p:spPr>
          <a:xfrm>
            <a:off x="6453620" y="5268039"/>
            <a:ext cx="51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25" name="矩形: 圓角 124">
            <a:extLst>
              <a:ext uri="{FF2B5EF4-FFF2-40B4-BE49-F238E27FC236}">
                <a16:creationId xmlns:a16="http://schemas.microsoft.com/office/drawing/2014/main" id="{DB54FDED-C569-497A-910A-2AD37CCD5E40}"/>
              </a:ext>
            </a:extLst>
          </p:cNvPr>
          <p:cNvSpPr/>
          <p:nvPr/>
        </p:nvSpPr>
        <p:spPr>
          <a:xfrm>
            <a:off x="7265594" y="5256005"/>
            <a:ext cx="515894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717914D3-F7BD-4570-8DB7-3DD4FD16A742}"/>
              </a:ext>
            </a:extLst>
          </p:cNvPr>
          <p:cNvSpPr txBox="1"/>
          <p:nvPr/>
        </p:nvSpPr>
        <p:spPr>
          <a:xfrm>
            <a:off x="7148582" y="5268039"/>
            <a:ext cx="74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9" name="矩形: 圓角 128">
            <a:extLst>
              <a:ext uri="{FF2B5EF4-FFF2-40B4-BE49-F238E27FC236}">
                <a16:creationId xmlns:a16="http://schemas.microsoft.com/office/drawing/2014/main" id="{21558C05-72C5-4174-B2D6-A9F917716EAE}"/>
              </a:ext>
            </a:extLst>
          </p:cNvPr>
          <p:cNvSpPr/>
          <p:nvPr/>
        </p:nvSpPr>
        <p:spPr>
          <a:xfrm>
            <a:off x="8012005" y="5256005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55CCE059-FB56-4F6B-ADDE-131552B0A55E}"/>
              </a:ext>
            </a:extLst>
          </p:cNvPr>
          <p:cNvSpPr/>
          <p:nvPr/>
        </p:nvSpPr>
        <p:spPr>
          <a:xfrm>
            <a:off x="8806371" y="5256005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2927B925-3752-4392-963D-1F7E280D01A6}"/>
              </a:ext>
            </a:extLst>
          </p:cNvPr>
          <p:cNvSpPr txBox="1"/>
          <p:nvPr/>
        </p:nvSpPr>
        <p:spPr>
          <a:xfrm>
            <a:off x="7960995" y="5262961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32C7CD50-E663-42BB-86E4-E00E718A02A0}"/>
              </a:ext>
            </a:extLst>
          </p:cNvPr>
          <p:cNvSpPr txBox="1"/>
          <p:nvPr/>
        </p:nvSpPr>
        <p:spPr>
          <a:xfrm>
            <a:off x="8788999" y="5268038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136" name="直線接點 135">
            <a:extLst>
              <a:ext uri="{FF2B5EF4-FFF2-40B4-BE49-F238E27FC236}">
                <a16:creationId xmlns:a16="http://schemas.microsoft.com/office/drawing/2014/main" id="{58C72E6E-DAA4-479B-81B3-CE60AE00D3EF}"/>
              </a:ext>
            </a:extLst>
          </p:cNvPr>
          <p:cNvCxnSpPr>
            <a:cxnSpLocks/>
          </p:cNvCxnSpPr>
          <p:nvPr/>
        </p:nvCxnSpPr>
        <p:spPr>
          <a:xfrm>
            <a:off x="9589346" y="1905001"/>
            <a:ext cx="0" cy="1426856"/>
          </a:xfrm>
          <a:prstGeom prst="line">
            <a:avLst/>
          </a:prstGeom>
          <a:ln w="28575"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接點 136">
            <a:extLst>
              <a:ext uri="{FF2B5EF4-FFF2-40B4-BE49-F238E27FC236}">
                <a16:creationId xmlns:a16="http://schemas.microsoft.com/office/drawing/2014/main" id="{EBD0AE3E-5C5B-4304-A923-4182E2C832DA}"/>
              </a:ext>
            </a:extLst>
          </p:cNvPr>
          <p:cNvCxnSpPr>
            <a:cxnSpLocks/>
          </p:cNvCxnSpPr>
          <p:nvPr/>
        </p:nvCxnSpPr>
        <p:spPr>
          <a:xfrm>
            <a:off x="9583910" y="1905001"/>
            <a:ext cx="0" cy="1426856"/>
          </a:xfrm>
          <a:prstGeom prst="line">
            <a:avLst/>
          </a:prstGeom>
          <a:ln w="28575">
            <a:solidFill>
              <a:schemeClr val="bg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CDA8A261-E8CA-4FE9-906F-61574861D1FB}"/>
              </a:ext>
            </a:extLst>
          </p:cNvPr>
          <p:cNvCxnSpPr>
            <a:cxnSpLocks/>
          </p:cNvCxnSpPr>
          <p:nvPr/>
        </p:nvCxnSpPr>
        <p:spPr>
          <a:xfrm>
            <a:off x="9589346" y="5071938"/>
            <a:ext cx="0" cy="1420830"/>
          </a:xfrm>
          <a:prstGeom prst="line">
            <a:avLst/>
          </a:prstGeom>
          <a:ln w="28575"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接點 140">
            <a:extLst>
              <a:ext uri="{FF2B5EF4-FFF2-40B4-BE49-F238E27FC236}">
                <a16:creationId xmlns:a16="http://schemas.microsoft.com/office/drawing/2014/main" id="{D36A3C29-68B8-403F-AB30-7F575F9E1511}"/>
              </a:ext>
            </a:extLst>
          </p:cNvPr>
          <p:cNvCxnSpPr>
            <a:cxnSpLocks/>
          </p:cNvCxnSpPr>
          <p:nvPr/>
        </p:nvCxnSpPr>
        <p:spPr>
          <a:xfrm>
            <a:off x="9583910" y="5071938"/>
            <a:ext cx="0" cy="1420830"/>
          </a:xfrm>
          <a:prstGeom prst="line">
            <a:avLst/>
          </a:prstGeom>
          <a:ln w="28575">
            <a:solidFill>
              <a:schemeClr val="bg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C090D3F1-0DAA-401E-AF8D-96FC6CC442B2}"/>
              </a:ext>
            </a:extLst>
          </p:cNvPr>
          <p:cNvSpPr/>
          <p:nvPr/>
        </p:nvSpPr>
        <p:spPr>
          <a:xfrm>
            <a:off x="9785950" y="5250563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5E3A0E8D-58F0-4C26-8FAA-C180DA3D1DFD}"/>
              </a:ext>
            </a:extLst>
          </p:cNvPr>
          <p:cNvSpPr txBox="1"/>
          <p:nvPr/>
        </p:nvSpPr>
        <p:spPr>
          <a:xfrm>
            <a:off x="9905129" y="5259068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4732E02A-CE4D-40E5-8AC2-449A40C2802B}"/>
              </a:ext>
            </a:extLst>
          </p:cNvPr>
          <p:cNvSpPr txBox="1"/>
          <p:nvPr/>
        </p:nvSpPr>
        <p:spPr>
          <a:xfrm>
            <a:off x="7330827" y="612650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88C0B99B-4BA8-476D-8D93-9B73768B3ECD}"/>
              </a:ext>
            </a:extLst>
          </p:cNvPr>
          <p:cNvSpPr txBox="1"/>
          <p:nvPr/>
        </p:nvSpPr>
        <p:spPr>
          <a:xfrm>
            <a:off x="7330827" y="293973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08F32600-5B32-4F91-B710-75CF9DF87027}"/>
              </a:ext>
            </a:extLst>
          </p:cNvPr>
          <p:cNvSpPr txBox="1"/>
          <p:nvPr/>
        </p:nvSpPr>
        <p:spPr>
          <a:xfrm>
            <a:off x="9715024" y="2832138"/>
            <a:ext cx="95090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5D3AE27B-E411-4656-BBE8-A291A4E3224B}"/>
              </a:ext>
            </a:extLst>
          </p:cNvPr>
          <p:cNvSpPr txBox="1"/>
          <p:nvPr/>
        </p:nvSpPr>
        <p:spPr>
          <a:xfrm>
            <a:off x="9671732" y="6058543"/>
            <a:ext cx="95090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矩形: 圓角 158">
            <a:extLst>
              <a:ext uri="{FF2B5EF4-FFF2-40B4-BE49-F238E27FC236}">
                <a16:creationId xmlns:a16="http://schemas.microsoft.com/office/drawing/2014/main" id="{8318F138-BBB6-4122-A9B6-BFDAB40F41EC}"/>
              </a:ext>
            </a:extLst>
          </p:cNvPr>
          <p:cNvSpPr/>
          <p:nvPr/>
        </p:nvSpPr>
        <p:spPr>
          <a:xfrm>
            <a:off x="6161405" y="4369976"/>
            <a:ext cx="3741438" cy="472066"/>
          </a:xfrm>
          <a:prstGeom prst="roundRect">
            <a:avLst>
              <a:gd name="adj" fmla="val 5784"/>
            </a:avLst>
          </a:prstGeom>
          <a:solidFill>
            <a:srgbClr val="3B5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0B2B6E9F-045F-4B9B-95F7-153910C895F9}"/>
              </a:ext>
            </a:extLst>
          </p:cNvPr>
          <p:cNvSpPr txBox="1"/>
          <p:nvPr/>
        </p:nvSpPr>
        <p:spPr>
          <a:xfrm>
            <a:off x="6040927" y="4399923"/>
            <a:ext cx="3899270" cy="4864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Write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 Data E </a:t>
            </a: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to reserved space then remove 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H </a:t>
            </a: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(recycle planning) to keep same reserved size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B0EEA8F6-4138-43BE-8D0B-F58B968A7982}"/>
              </a:ext>
            </a:extLst>
          </p:cNvPr>
          <p:cNvSpPr/>
          <p:nvPr/>
        </p:nvSpPr>
        <p:spPr>
          <a:xfrm>
            <a:off x="5713172" y="3551533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FE8902F-51A8-4803-A77A-2E6A1F64555D}"/>
              </a:ext>
            </a:extLst>
          </p:cNvPr>
          <p:cNvSpPr txBox="1"/>
          <p:nvPr/>
        </p:nvSpPr>
        <p:spPr>
          <a:xfrm>
            <a:off x="5832351" y="3588913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43974D95-091D-446E-8C8D-77046CE98FD6}"/>
              </a:ext>
            </a:extLst>
          </p:cNvPr>
          <p:cNvSpPr txBox="1"/>
          <p:nvPr/>
        </p:nvSpPr>
        <p:spPr>
          <a:xfrm>
            <a:off x="10969000" y="1946874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991F807C-C116-44B1-9273-F0093DF8F66D}"/>
              </a:ext>
            </a:extLst>
          </p:cNvPr>
          <p:cNvSpPr/>
          <p:nvPr/>
        </p:nvSpPr>
        <p:spPr>
          <a:xfrm>
            <a:off x="10901640" y="1994830"/>
            <a:ext cx="1000209" cy="555090"/>
          </a:xfrm>
          <a:prstGeom prst="roundRect">
            <a:avLst>
              <a:gd name="adj" fmla="val 6697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B7990C68-7FE2-40EF-A133-2DEB729EDA9E}"/>
              </a:ext>
            </a:extLst>
          </p:cNvPr>
          <p:cNvSpPr txBox="1"/>
          <p:nvPr/>
        </p:nvSpPr>
        <p:spPr>
          <a:xfrm>
            <a:off x="3217990" y="3555356"/>
            <a:ext cx="479433" cy="657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15" name="矩形: 圓角 214">
            <a:extLst>
              <a:ext uri="{FF2B5EF4-FFF2-40B4-BE49-F238E27FC236}">
                <a16:creationId xmlns:a16="http://schemas.microsoft.com/office/drawing/2014/main" id="{07761818-BDF0-4D7F-A3DD-1314644C787C}"/>
              </a:ext>
            </a:extLst>
          </p:cNvPr>
          <p:cNvSpPr/>
          <p:nvPr/>
        </p:nvSpPr>
        <p:spPr>
          <a:xfrm>
            <a:off x="3251212" y="4144133"/>
            <a:ext cx="396056" cy="312445"/>
          </a:xfrm>
          <a:prstGeom prst="roundRect">
            <a:avLst>
              <a:gd name="adj" fmla="val 3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0" name="矩形: 圓角 199">
            <a:extLst>
              <a:ext uri="{FF2B5EF4-FFF2-40B4-BE49-F238E27FC236}">
                <a16:creationId xmlns:a16="http://schemas.microsoft.com/office/drawing/2014/main" id="{BA7C0318-18C8-4BFE-A0B3-CDCDE086C1C5}"/>
              </a:ext>
            </a:extLst>
          </p:cNvPr>
          <p:cNvSpPr/>
          <p:nvPr/>
        </p:nvSpPr>
        <p:spPr>
          <a:xfrm>
            <a:off x="3244223" y="4142325"/>
            <a:ext cx="400870" cy="320122"/>
          </a:xfrm>
          <a:prstGeom prst="roundRect">
            <a:avLst>
              <a:gd name="adj" fmla="val 1163"/>
            </a:avLst>
          </a:prstGeom>
          <a:noFill/>
          <a:ln w="25400">
            <a:solidFill>
              <a:srgbClr val="FF60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2" name="文字方塊 201">
            <a:extLst>
              <a:ext uri="{FF2B5EF4-FFF2-40B4-BE49-F238E27FC236}">
                <a16:creationId xmlns:a16="http://schemas.microsoft.com/office/drawing/2014/main" id="{3C4382EA-E482-495B-BC88-8C88AFE78BDE}"/>
              </a:ext>
            </a:extLst>
          </p:cNvPr>
          <p:cNvSpPr txBox="1"/>
          <p:nvPr/>
        </p:nvSpPr>
        <p:spPr>
          <a:xfrm>
            <a:off x="3166891" y="4166358"/>
            <a:ext cx="570762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450" b="1">
                <a:solidFill>
                  <a:srgbClr val="E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P1</a:t>
            </a:r>
          </a:p>
        </p:txBody>
      </p:sp>
      <p:sp>
        <p:nvSpPr>
          <p:cNvPr id="217" name="矩形: 圓角 216">
            <a:extLst>
              <a:ext uri="{FF2B5EF4-FFF2-40B4-BE49-F238E27FC236}">
                <a16:creationId xmlns:a16="http://schemas.microsoft.com/office/drawing/2014/main" id="{FAF0596F-AA11-45CF-A714-AC89D07CD712}"/>
              </a:ext>
            </a:extLst>
          </p:cNvPr>
          <p:cNvSpPr/>
          <p:nvPr/>
        </p:nvSpPr>
        <p:spPr>
          <a:xfrm>
            <a:off x="3782419" y="4147102"/>
            <a:ext cx="396056" cy="312445"/>
          </a:xfrm>
          <a:prstGeom prst="roundRect">
            <a:avLst>
              <a:gd name="adj" fmla="val 3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19" name="矩形: 圓角 218">
            <a:extLst>
              <a:ext uri="{FF2B5EF4-FFF2-40B4-BE49-F238E27FC236}">
                <a16:creationId xmlns:a16="http://schemas.microsoft.com/office/drawing/2014/main" id="{FD74ABC1-8FF6-419C-A9EE-646FDE122E89}"/>
              </a:ext>
            </a:extLst>
          </p:cNvPr>
          <p:cNvSpPr/>
          <p:nvPr/>
        </p:nvSpPr>
        <p:spPr>
          <a:xfrm>
            <a:off x="3775430" y="4145294"/>
            <a:ext cx="400870" cy="320122"/>
          </a:xfrm>
          <a:prstGeom prst="roundRect">
            <a:avLst>
              <a:gd name="adj" fmla="val 1163"/>
            </a:avLst>
          </a:prstGeom>
          <a:noFill/>
          <a:ln w="25400">
            <a:solidFill>
              <a:srgbClr val="FF60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21" name="文字方塊 220">
            <a:extLst>
              <a:ext uri="{FF2B5EF4-FFF2-40B4-BE49-F238E27FC236}">
                <a16:creationId xmlns:a16="http://schemas.microsoft.com/office/drawing/2014/main" id="{103C7378-49EB-458A-884E-F15F827A25A1}"/>
              </a:ext>
            </a:extLst>
          </p:cNvPr>
          <p:cNvSpPr txBox="1"/>
          <p:nvPr/>
        </p:nvSpPr>
        <p:spPr>
          <a:xfrm>
            <a:off x="3698098" y="4169327"/>
            <a:ext cx="570762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450" b="1">
                <a:solidFill>
                  <a:srgbClr val="E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P2</a:t>
            </a:r>
          </a:p>
        </p:txBody>
      </p:sp>
      <p:sp>
        <p:nvSpPr>
          <p:cNvPr id="223" name="矩形: 圓角 222">
            <a:extLst>
              <a:ext uri="{FF2B5EF4-FFF2-40B4-BE49-F238E27FC236}">
                <a16:creationId xmlns:a16="http://schemas.microsoft.com/office/drawing/2014/main" id="{96B3E52F-6023-4B3D-9076-0E4D07804842}"/>
              </a:ext>
            </a:extLst>
          </p:cNvPr>
          <p:cNvSpPr/>
          <p:nvPr/>
        </p:nvSpPr>
        <p:spPr>
          <a:xfrm>
            <a:off x="4301697" y="4146381"/>
            <a:ext cx="396056" cy="312445"/>
          </a:xfrm>
          <a:prstGeom prst="roundRect">
            <a:avLst>
              <a:gd name="adj" fmla="val 3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25" name="矩形: 圓角 224">
            <a:extLst>
              <a:ext uri="{FF2B5EF4-FFF2-40B4-BE49-F238E27FC236}">
                <a16:creationId xmlns:a16="http://schemas.microsoft.com/office/drawing/2014/main" id="{17044107-7F0A-4E20-9B50-094928C60E80}"/>
              </a:ext>
            </a:extLst>
          </p:cNvPr>
          <p:cNvSpPr/>
          <p:nvPr/>
        </p:nvSpPr>
        <p:spPr>
          <a:xfrm>
            <a:off x="4294708" y="4144573"/>
            <a:ext cx="400870" cy="320122"/>
          </a:xfrm>
          <a:prstGeom prst="roundRect">
            <a:avLst>
              <a:gd name="adj" fmla="val 1163"/>
            </a:avLst>
          </a:prstGeom>
          <a:noFill/>
          <a:ln w="25400">
            <a:solidFill>
              <a:srgbClr val="FF60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27" name="文字方塊 226">
            <a:extLst>
              <a:ext uri="{FF2B5EF4-FFF2-40B4-BE49-F238E27FC236}">
                <a16:creationId xmlns:a16="http://schemas.microsoft.com/office/drawing/2014/main" id="{4FA21C9F-38D3-4335-9076-ECE88CEC02FD}"/>
              </a:ext>
            </a:extLst>
          </p:cNvPr>
          <p:cNvSpPr txBox="1"/>
          <p:nvPr/>
        </p:nvSpPr>
        <p:spPr>
          <a:xfrm>
            <a:off x="4217376" y="4168606"/>
            <a:ext cx="570762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450" b="1">
                <a:solidFill>
                  <a:srgbClr val="E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P3</a:t>
            </a:r>
          </a:p>
        </p:txBody>
      </p:sp>
      <p:sp>
        <p:nvSpPr>
          <p:cNvPr id="229" name="矩形: 圓角 228">
            <a:extLst>
              <a:ext uri="{FF2B5EF4-FFF2-40B4-BE49-F238E27FC236}">
                <a16:creationId xmlns:a16="http://schemas.microsoft.com/office/drawing/2014/main" id="{98B80483-AE16-46B3-8F59-8DAF46EA3039}"/>
              </a:ext>
            </a:extLst>
          </p:cNvPr>
          <p:cNvSpPr/>
          <p:nvPr/>
        </p:nvSpPr>
        <p:spPr>
          <a:xfrm>
            <a:off x="2361073" y="5807154"/>
            <a:ext cx="396056" cy="312445"/>
          </a:xfrm>
          <a:prstGeom prst="roundRect">
            <a:avLst>
              <a:gd name="adj" fmla="val 3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31" name="矩形: 圓角 230">
            <a:extLst>
              <a:ext uri="{FF2B5EF4-FFF2-40B4-BE49-F238E27FC236}">
                <a16:creationId xmlns:a16="http://schemas.microsoft.com/office/drawing/2014/main" id="{BDBF9320-F09E-4F6C-9BF7-CEE66C1624A5}"/>
              </a:ext>
            </a:extLst>
          </p:cNvPr>
          <p:cNvSpPr/>
          <p:nvPr/>
        </p:nvSpPr>
        <p:spPr>
          <a:xfrm>
            <a:off x="2354084" y="5805346"/>
            <a:ext cx="400870" cy="320122"/>
          </a:xfrm>
          <a:prstGeom prst="roundRect">
            <a:avLst>
              <a:gd name="adj" fmla="val 1163"/>
            </a:avLst>
          </a:prstGeom>
          <a:noFill/>
          <a:ln w="25400">
            <a:solidFill>
              <a:srgbClr val="FF60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33" name="文字方塊 232">
            <a:extLst>
              <a:ext uri="{FF2B5EF4-FFF2-40B4-BE49-F238E27FC236}">
                <a16:creationId xmlns:a16="http://schemas.microsoft.com/office/drawing/2014/main" id="{08FFBD4D-FFD8-4462-8B00-34D8142FC65F}"/>
              </a:ext>
            </a:extLst>
          </p:cNvPr>
          <p:cNvSpPr txBox="1"/>
          <p:nvPr/>
        </p:nvSpPr>
        <p:spPr>
          <a:xfrm>
            <a:off x="2276752" y="5829379"/>
            <a:ext cx="570762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450" b="1">
                <a:solidFill>
                  <a:srgbClr val="E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P3</a:t>
            </a:r>
          </a:p>
        </p:txBody>
      </p:sp>
      <p:sp>
        <p:nvSpPr>
          <p:cNvPr id="235" name="矩形: 圓角 234">
            <a:extLst>
              <a:ext uri="{FF2B5EF4-FFF2-40B4-BE49-F238E27FC236}">
                <a16:creationId xmlns:a16="http://schemas.microsoft.com/office/drawing/2014/main" id="{0CD662A7-2546-4822-9B19-3A2D9443064D}"/>
              </a:ext>
            </a:extLst>
          </p:cNvPr>
          <p:cNvSpPr/>
          <p:nvPr/>
        </p:nvSpPr>
        <p:spPr>
          <a:xfrm>
            <a:off x="3267042" y="5806763"/>
            <a:ext cx="396056" cy="312445"/>
          </a:xfrm>
          <a:prstGeom prst="roundRect">
            <a:avLst>
              <a:gd name="adj" fmla="val 3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37" name="矩形: 圓角 236">
            <a:extLst>
              <a:ext uri="{FF2B5EF4-FFF2-40B4-BE49-F238E27FC236}">
                <a16:creationId xmlns:a16="http://schemas.microsoft.com/office/drawing/2014/main" id="{07CCD95D-6E3B-44B8-A80A-C3AC1D619B10}"/>
              </a:ext>
            </a:extLst>
          </p:cNvPr>
          <p:cNvSpPr/>
          <p:nvPr/>
        </p:nvSpPr>
        <p:spPr>
          <a:xfrm>
            <a:off x="3260053" y="5804955"/>
            <a:ext cx="400870" cy="320122"/>
          </a:xfrm>
          <a:prstGeom prst="roundRect">
            <a:avLst>
              <a:gd name="adj" fmla="val 1163"/>
            </a:avLst>
          </a:prstGeom>
          <a:noFill/>
          <a:ln w="25400">
            <a:solidFill>
              <a:srgbClr val="FF60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39" name="文字方塊 238">
            <a:extLst>
              <a:ext uri="{FF2B5EF4-FFF2-40B4-BE49-F238E27FC236}">
                <a16:creationId xmlns:a16="http://schemas.microsoft.com/office/drawing/2014/main" id="{E57AD043-A21D-4EB3-A0E8-020763A45969}"/>
              </a:ext>
            </a:extLst>
          </p:cNvPr>
          <p:cNvSpPr txBox="1"/>
          <p:nvPr/>
        </p:nvSpPr>
        <p:spPr>
          <a:xfrm>
            <a:off x="3182721" y="5828988"/>
            <a:ext cx="570762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450" b="1">
                <a:solidFill>
                  <a:srgbClr val="E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P1</a:t>
            </a:r>
          </a:p>
        </p:txBody>
      </p:sp>
      <p:sp>
        <p:nvSpPr>
          <p:cNvPr id="241" name="矩形: 圓角 240">
            <a:extLst>
              <a:ext uri="{FF2B5EF4-FFF2-40B4-BE49-F238E27FC236}">
                <a16:creationId xmlns:a16="http://schemas.microsoft.com/office/drawing/2014/main" id="{A138EE4E-974E-4798-987A-B2B8DEF83C81}"/>
              </a:ext>
            </a:extLst>
          </p:cNvPr>
          <p:cNvSpPr/>
          <p:nvPr/>
        </p:nvSpPr>
        <p:spPr>
          <a:xfrm>
            <a:off x="4663929" y="5808193"/>
            <a:ext cx="396056" cy="312445"/>
          </a:xfrm>
          <a:prstGeom prst="roundRect">
            <a:avLst>
              <a:gd name="adj" fmla="val 36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43" name="矩形: 圓角 242">
            <a:extLst>
              <a:ext uri="{FF2B5EF4-FFF2-40B4-BE49-F238E27FC236}">
                <a16:creationId xmlns:a16="http://schemas.microsoft.com/office/drawing/2014/main" id="{1EA84466-E172-4B2D-983C-A43249B808CF}"/>
              </a:ext>
            </a:extLst>
          </p:cNvPr>
          <p:cNvSpPr/>
          <p:nvPr/>
        </p:nvSpPr>
        <p:spPr>
          <a:xfrm>
            <a:off x="4656940" y="5806385"/>
            <a:ext cx="400870" cy="320122"/>
          </a:xfrm>
          <a:prstGeom prst="roundRect">
            <a:avLst>
              <a:gd name="adj" fmla="val 1163"/>
            </a:avLst>
          </a:prstGeom>
          <a:noFill/>
          <a:ln w="25400">
            <a:solidFill>
              <a:srgbClr val="FF60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45" name="文字方塊 244">
            <a:extLst>
              <a:ext uri="{FF2B5EF4-FFF2-40B4-BE49-F238E27FC236}">
                <a16:creationId xmlns:a16="http://schemas.microsoft.com/office/drawing/2014/main" id="{31B15299-E435-4211-9948-EAC9347F31A2}"/>
              </a:ext>
            </a:extLst>
          </p:cNvPr>
          <p:cNvSpPr txBox="1"/>
          <p:nvPr/>
        </p:nvSpPr>
        <p:spPr>
          <a:xfrm>
            <a:off x="4579608" y="5830418"/>
            <a:ext cx="570762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450" b="1">
                <a:solidFill>
                  <a:srgbClr val="E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P2</a:t>
            </a:r>
          </a:p>
        </p:txBody>
      </p:sp>
    </p:spTree>
    <p:extLst>
      <p:ext uri="{BB962C8B-B14F-4D97-AF65-F5344CB8AC3E}">
        <p14:creationId xmlns:p14="http://schemas.microsoft.com/office/powerpoint/2010/main" val="3213672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8E7FCA-E71C-4B1C-A792-3B6F2207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9028"/>
            <a:ext cx="12192000" cy="1303786"/>
          </a:xfrm>
        </p:spPr>
        <p:txBody>
          <a:bodyPr>
            <a:noAutofit/>
          </a:bodyPr>
          <a:lstStyle/>
          <a:p>
            <a:pPr algn="ctr"/>
            <a:r>
              <a:rPr lang="zh-TW" altLang="zh-TW" sz="4200" b="1">
                <a:latin typeface="Microsoft JhengHei"/>
                <a:ea typeface="Microsoft JhengHei"/>
                <a:cs typeface="Calibri"/>
              </a:rPr>
              <a:t>儲存池</a:t>
            </a:r>
            <a:r>
              <a:rPr lang="ja-JP" altLang="en-US" sz="4200" b="1">
                <a:latin typeface="Microsoft JhengHei"/>
                <a:ea typeface="Microsoft JhengHei"/>
                <a:cs typeface="Calibri"/>
              </a:rPr>
              <a:t>超額配置</a:t>
            </a:r>
            <a:br>
              <a:rPr lang="en-US" altLang="ja-JP" sz="3600">
                <a:latin typeface="Microsoft JhengHei"/>
                <a:ea typeface="Microsoft JhengHei"/>
                <a:cs typeface="Calibri"/>
              </a:rPr>
            </a:br>
            <a:r>
              <a:rPr lang="ja-JP" altLang="en-US" sz="3800">
                <a:latin typeface="Microsoft JhengHei"/>
                <a:ea typeface="Microsoft JhengHei"/>
                <a:cs typeface="Calibri"/>
              </a:rPr>
              <a:t>改善</a:t>
            </a:r>
            <a:r>
              <a:rPr lang="zh-TW" altLang="zh-TW" sz="3800">
                <a:latin typeface="Microsoft JhengHei"/>
                <a:ea typeface="Microsoft JhengHei"/>
                <a:cs typeface="Calibri"/>
              </a:rPr>
              <a:t>空間破碎化</a:t>
            </a:r>
            <a:r>
              <a:rPr lang="en-US" altLang="ja-JP" sz="3800">
                <a:latin typeface="Microsoft JhengHei"/>
                <a:ea typeface="Microsoft JhengHei"/>
                <a:cs typeface="Calibri"/>
              </a:rPr>
              <a:t>,</a:t>
            </a:r>
            <a:r>
              <a:rPr lang="ja-JP" altLang="en-US" sz="3800">
                <a:latin typeface="Microsoft JhengHei"/>
                <a:ea typeface="Microsoft JhengHei"/>
                <a:cs typeface="Calibri"/>
              </a:rPr>
              <a:t>優化系統的性能表現 </a:t>
            </a:r>
            <a:r>
              <a:rPr lang="ja-JP" sz="2400">
                <a:latin typeface="Microsoft JhengHei"/>
                <a:ea typeface="Microsoft JhengHei"/>
                <a:cs typeface="Calibri"/>
              </a:rPr>
              <a:t>(</a:t>
            </a:r>
            <a:r>
              <a:rPr lang="en-US" altLang="ja-JP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SS</a:t>
            </a:r>
            <a:r>
              <a:rPr lang="ja-JP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</a:t>
            </a:r>
            <a:r>
              <a:rPr lang="ja-JP" sz="2400">
                <a:latin typeface="Microsoft JhengHei"/>
                <a:ea typeface="Microsoft JhengHei"/>
                <a:cs typeface="Calibri"/>
              </a:rPr>
              <a:t>對應</a:t>
            </a:r>
            <a:r>
              <a:rPr lang="ja-JP" altLang="en-US" sz="2400">
                <a:latin typeface="Microsoft JhengHei"/>
                <a:ea typeface="Microsoft JhengHei"/>
                <a:cs typeface="Calibri"/>
              </a:rPr>
              <a:t>小</a:t>
            </a:r>
            <a:r>
              <a:rPr lang="ja-JP" sz="2400">
                <a:latin typeface="Microsoft JhengHei"/>
                <a:ea typeface="Microsoft JhengHei"/>
                <a:cs typeface="Calibri"/>
              </a:rPr>
              <a:t>區塊讀寫情境)</a:t>
            </a:r>
            <a:endParaRPr lang="zh-TW" altLang="en-US" sz="2400"/>
          </a:p>
        </p:txBody>
      </p:sp>
      <p:pic>
        <p:nvPicPr>
          <p:cNvPr id="145" name="圖片 144" descr="一張含有 監視器, 螢幕, 食物 的圖片&#10;&#10;自動產生的描述">
            <a:extLst>
              <a:ext uri="{FF2B5EF4-FFF2-40B4-BE49-F238E27FC236}">
                <a16:creationId xmlns:a16="http://schemas.microsoft.com/office/drawing/2014/main" id="{05371B58-8FED-414F-9EC8-E3F41A618E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6683"/>
          <a:stretch/>
        </p:blipFill>
        <p:spPr>
          <a:xfrm flipH="1">
            <a:off x="6301863" y="3678669"/>
            <a:ext cx="4246020" cy="1069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圖片 79" descr="一張含有 監視器, 螢幕, 食物 的圖片&#10;&#10;自動產生的描述">
            <a:extLst>
              <a:ext uri="{FF2B5EF4-FFF2-40B4-BE49-F238E27FC236}">
                <a16:creationId xmlns:a16="http://schemas.microsoft.com/office/drawing/2014/main" id="{34A418CB-ACC1-4BC5-B71F-9F0F3E4EC3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68" y="3683065"/>
            <a:ext cx="1469612" cy="907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E26623C-3903-4921-9E55-0308E5A16B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8428"/>
          <a:stretch/>
        </p:blipFill>
        <p:spPr>
          <a:xfrm>
            <a:off x="3921978" y="3637606"/>
            <a:ext cx="2276144" cy="114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0D1ED54-CCB7-4C46-9273-7DECC852E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248" y="1909560"/>
            <a:ext cx="4565407" cy="1398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54CE30D-777A-4D67-9FEF-D117CB8A3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248" y="5071937"/>
            <a:ext cx="4565407" cy="140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F0AFFEF1-3A30-4447-82B2-929672E58281}"/>
              </a:ext>
            </a:extLst>
          </p:cNvPr>
          <p:cNvSpPr txBox="1"/>
          <p:nvPr/>
        </p:nvSpPr>
        <p:spPr>
          <a:xfrm>
            <a:off x="3027841" y="2930267"/>
            <a:ext cx="1382867" cy="297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558B8A7-B560-4DE9-B5DD-3D9DF28F1E82}"/>
              </a:ext>
            </a:extLst>
          </p:cNvPr>
          <p:cNvSpPr txBox="1"/>
          <p:nvPr/>
        </p:nvSpPr>
        <p:spPr>
          <a:xfrm>
            <a:off x="3033276" y="6152527"/>
            <a:ext cx="1382867" cy="297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DB424E8D-F12C-4C5D-8002-769D56BABFBC}"/>
              </a:ext>
            </a:extLst>
          </p:cNvPr>
          <p:cNvSpPr/>
          <p:nvPr/>
        </p:nvSpPr>
        <p:spPr>
          <a:xfrm>
            <a:off x="2343752" y="4415459"/>
            <a:ext cx="3259878" cy="543646"/>
          </a:xfrm>
          <a:prstGeom prst="roundRect">
            <a:avLst>
              <a:gd name="adj" fmla="val 5784"/>
            </a:avLst>
          </a:prstGeom>
          <a:solidFill>
            <a:srgbClr val="3B5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8E4B5E39-2110-4914-9774-B34821F81DF2}"/>
              </a:ext>
            </a:extLst>
          </p:cNvPr>
          <p:cNvSpPr txBox="1"/>
          <p:nvPr/>
        </p:nvSpPr>
        <p:spPr>
          <a:xfrm>
            <a:off x="2387339" y="4460801"/>
            <a:ext cx="31717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1. Move </a:t>
            </a:r>
            <a:r>
              <a:rPr kumimoji="1" lang="en-US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C</a:t>
            </a:r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, Move </a:t>
            </a:r>
            <a:r>
              <a:rPr kumimoji="1" lang="en-US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B</a:t>
            </a:r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, then </a:t>
            </a:r>
            <a:r>
              <a:rPr kumimoji="1" lang="en-US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A </a:t>
            </a:r>
            <a:endParaRPr kumimoji="1" lang="zh-TW" altLang="en-US" sz="1200">
              <a:solidFill>
                <a:srgbClr val="ABE9FF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2. </a:t>
            </a:r>
            <a:r>
              <a:rPr kumimoji="1" lang="en-US" altLang="zh-TW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Free the space for</a:t>
            </a:r>
            <a:r>
              <a:rPr kumimoji="1" lang="zh-TW" alt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 </a:t>
            </a:r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writing 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E</a:t>
            </a:r>
            <a:endParaRPr lang="en-US" altLang="zh-TW" sz="1200">
              <a:solidFill>
                <a:srgbClr val="EDE753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DCD4C0E-5D6D-4A0B-915F-12FB647160C8}"/>
              </a:ext>
            </a:extLst>
          </p:cNvPr>
          <p:cNvSpPr txBox="1"/>
          <p:nvPr/>
        </p:nvSpPr>
        <p:spPr>
          <a:xfrm>
            <a:off x="315311" y="1947548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76C7798-D4B6-4FAB-A6F1-D7CE637AD896}"/>
              </a:ext>
            </a:extLst>
          </p:cNvPr>
          <p:cNvSpPr/>
          <p:nvPr/>
        </p:nvSpPr>
        <p:spPr>
          <a:xfrm>
            <a:off x="247951" y="1995504"/>
            <a:ext cx="1000209" cy="555090"/>
          </a:xfrm>
          <a:prstGeom prst="roundRect">
            <a:avLst>
              <a:gd name="adj" fmla="val 7114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1287CDB-6258-458D-B362-FD6248140A02}"/>
              </a:ext>
            </a:extLst>
          </p:cNvPr>
          <p:cNvSpPr/>
          <p:nvPr/>
        </p:nvSpPr>
        <p:spPr>
          <a:xfrm>
            <a:off x="2489662" y="5266348"/>
            <a:ext cx="743781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8447FAC-5FC1-438F-9A4B-E2C7DC033AF9}"/>
              </a:ext>
            </a:extLst>
          </p:cNvPr>
          <p:cNvSpPr txBox="1"/>
          <p:nvPr/>
        </p:nvSpPr>
        <p:spPr>
          <a:xfrm>
            <a:off x="2605348" y="5295368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DEBD837-F1EB-492B-B4EB-CFD5F30B7A5F}"/>
              </a:ext>
            </a:extLst>
          </p:cNvPr>
          <p:cNvSpPr/>
          <p:nvPr/>
        </p:nvSpPr>
        <p:spPr>
          <a:xfrm>
            <a:off x="3348830" y="5257383"/>
            <a:ext cx="499380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DC30D1-EE91-4657-906A-69AD8E67E9C0}"/>
              </a:ext>
            </a:extLst>
          </p:cNvPr>
          <p:cNvSpPr txBox="1"/>
          <p:nvPr/>
        </p:nvSpPr>
        <p:spPr>
          <a:xfrm>
            <a:off x="3282225" y="5304830"/>
            <a:ext cx="5892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BE44AB2E-3C7F-480F-93AE-C6317BE3B295}"/>
              </a:ext>
            </a:extLst>
          </p:cNvPr>
          <p:cNvSpPr/>
          <p:nvPr/>
        </p:nvSpPr>
        <p:spPr>
          <a:xfrm>
            <a:off x="3972990" y="5244235"/>
            <a:ext cx="100189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764C41-805E-4B46-9963-2E71575EF0EC}"/>
              </a:ext>
            </a:extLst>
          </p:cNvPr>
          <p:cNvSpPr txBox="1"/>
          <p:nvPr/>
        </p:nvSpPr>
        <p:spPr>
          <a:xfrm>
            <a:off x="4158371" y="5291058"/>
            <a:ext cx="624249" cy="68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B22BAB5-8E5A-436C-BAF4-1E96DC53F4BF}"/>
              </a:ext>
            </a:extLst>
          </p:cNvPr>
          <p:cNvSpPr/>
          <p:nvPr/>
        </p:nvSpPr>
        <p:spPr>
          <a:xfrm>
            <a:off x="5056127" y="5239454"/>
            <a:ext cx="81776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5CC186C-F2CD-456A-84DD-694DED4A7B01}"/>
              </a:ext>
            </a:extLst>
          </p:cNvPr>
          <p:cNvSpPr txBox="1"/>
          <p:nvPr/>
        </p:nvSpPr>
        <p:spPr>
          <a:xfrm>
            <a:off x="5117336" y="5232489"/>
            <a:ext cx="624249" cy="68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6B7D92E5-6093-4DD7-8B38-729739773F83}"/>
              </a:ext>
            </a:extLst>
          </p:cNvPr>
          <p:cNvSpPr/>
          <p:nvPr/>
        </p:nvSpPr>
        <p:spPr>
          <a:xfrm>
            <a:off x="1603909" y="2152196"/>
            <a:ext cx="743781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397C178-85A7-4CB2-A9E3-9FFE4396482C}"/>
              </a:ext>
            </a:extLst>
          </p:cNvPr>
          <p:cNvSpPr txBox="1"/>
          <p:nvPr/>
        </p:nvSpPr>
        <p:spPr>
          <a:xfrm>
            <a:off x="1720592" y="2163846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6A4BFD4B-A59B-4E67-B4CC-DF2F7E74FAEC}"/>
              </a:ext>
            </a:extLst>
          </p:cNvPr>
          <p:cNvSpPr/>
          <p:nvPr/>
        </p:nvSpPr>
        <p:spPr>
          <a:xfrm>
            <a:off x="2740983" y="2152196"/>
            <a:ext cx="499380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0E83060-AB15-41CE-81AE-2B65EC04A994}"/>
              </a:ext>
            </a:extLst>
          </p:cNvPr>
          <p:cNvSpPr txBox="1"/>
          <p:nvPr/>
        </p:nvSpPr>
        <p:spPr>
          <a:xfrm>
            <a:off x="2692804" y="2163846"/>
            <a:ext cx="58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D09E7AC-17A5-43EE-BAE2-18C720CA1144}"/>
              </a:ext>
            </a:extLst>
          </p:cNvPr>
          <p:cNvSpPr/>
          <p:nvPr/>
        </p:nvSpPr>
        <p:spPr>
          <a:xfrm>
            <a:off x="3652013" y="2156977"/>
            <a:ext cx="100189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9403B77-AAD0-462D-B971-CD056BDD3B92}"/>
              </a:ext>
            </a:extLst>
          </p:cNvPr>
          <p:cNvSpPr txBox="1"/>
          <p:nvPr/>
        </p:nvSpPr>
        <p:spPr>
          <a:xfrm>
            <a:off x="3846359" y="2151070"/>
            <a:ext cx="624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88E27D2-0568-46D7-967A-4D76B14942A5}"/>
              </a:ext>
            </a:extLst>
          </p:cNvPr>
          <p:cNvSpPr/>
          <p:nvPr/>
        </p:nvSpPr>
        <p:spPr>
          <a:xfrm>
            <a:off x="5048915" y="2152196"/>
            <a:ext cx="81776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D59B3DE-D4F9-4710-B9B6-DF624E5F6E35}"/>
              </a:ext>
            </a:extLst>
          </p:cNvPr>
          <p:cNvSpPr txBox="1"/>
          <p:nvPr/>
        </p:nvSpPr>
        <p:spPr>
          <a:xfrm>
            <a:off x="5110124" y="2154756"/>
            <a:ext cx="624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01" name="圖片 100">
            <a:extLst>
              <a:ext uri="{FF2B5EF4-FFF2-40B4-BE49-F238E27FC236}">
                <a16:creationId xmlns:a16="http://schemas.microsoft.com/office/drawing/2014/main" id="{A54CA1D1-4C30-4715-92B2-17D200C84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046" y="1905001"/>
            <a:ext cx="4565407" cy="1426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461C6043-DC07-406E-99F8-E0FB9E8C5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186" y="5071938"/>
            <a:ext cx="4565407" cy="1431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CE5A55F6-27F9-4D6C-BEE6-3BF758DE04F3}"/>
              </a:ext>
            </a:extLst>
          </p:cNvPr>
          <p:cNvSpPr/>
          <p:nvPr/>
        </p:nvSpPr>
        <p:spPr>
          <a:xfrm>
            <a:off x="6407243" y="2154134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B3781CAC-F15E-423F-A8FE-620FDE6C4278}"/>
              </a:ext>
            </a:extLst>
          </p:cNvPr>
          <p:cNvSpPr txBox="1"/>
          <p:nvPr/>
        </p:nvSpPr>
        <p:spPr>
          <a:xfrm>
            <a:off x="6453620" y="2166168"/>
            <a:ext cx="51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B4C78D26-1D5B-468A-934D-3FAA5A96ED74}"/>
              </a:ext>
            </a:extLst>
          </p:cNvPr>
          <p:cNvSpPr/>
          <p:nvPr/>
        </p:nvSpPr>
        <p:spPr>
          <a:xfrm>
            <a:off x="7193876" y="2154134"/>
            <a:ext cx="515894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072C18C-62B9-4EE1-91D8-9126716B64BA}"/>
              </a:ext>
            </a:extLst>
          </p:cNvPr>
          <p:cNvSpPr txBox="1"/>
          <p:nvPr/>
        </p:nvSpPr>
        <p:spPr>
          <a:xfrm>
            <a:off x="7085829" y="2166168"/>
            <a:ext cx="74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5F381602-B70F-46E2-92F3-31CF451357C0}"/>
              </a:ext>
            </a:extLst>
          </p:cNvPr>
          <p:cNvSpPr/>
          <p:nvPr/>
        </p:nvSpPr>
        <p:spPr>
          <a:xfrm>
            <a:off x="7913393" y="2154134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70F8F46D-53BD-4373-A007-6E7B9B0E14F5}"/>
              </a:ext>
            </a:extLst>
          </p:cNvPr>
          <p:cNvSpPr/>
          <p:nvPr/>
        </p:nvSpPr>
        <p:spPr>
          <a:xfrm>
            <a:off x="8806371" y="2154134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03B3AD9E-A87A-402A-B1BF-BE904523981C}"/>
              </a:ext>
            </a:extLst>
          </p:cNvPr>
          <p:cNvSpPr txBox="1"/>
          <p:nvPr/>
        </p:nvSpPr>
        <p:spPr>
          <a:xfrm>
            <a:off x="7880312" y="2170055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E62A6B35-9644-4E85-8BFF-67297ED0C50C}"/>
              </a:ext>
            </a:extLst>
          </p:cNvPr>
          <p:cNvSpPr txBox="1"/>
          <p:nvPr/>
        </p:nvSpPr>
        <p:spPr>
          <a:xfrm>
            <a:off x="8788999" y="2166167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A10DB679-98AC-4101-8B85-DE313DEBCF63}"/>
              </a:ext>
            </a:extLst>
          </p:cNvPr>
          <p:cNvSpPr/>
          <p:nvPr/>
        </p:nvSpPr>
        <p:spPr>
          <a:xfrm>
            <a:off x="6407243" y="5256005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817C080A-5EC9-4E1D-B435-31A02FB97283}"/>
              </a:ext>
            </a:extLst>
          </p:cNvPr>
          <p:cNvSpPr txBox="1"/>
          <p:nvPr/>
        </p:nvSpPr>
        <p:spPr>
          <a:xfrm>
            <a:off x="6453620" y="5268039"/>
            <a:ext cx="51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25" name="矩形: 圓角 124">
            <a:extLst>
              <a:ext uri="{FF2B5EF4-FFF2-40B4-BE49-F238E27FC236}">
                <a16:creationId xmlns:a16="http://schemas.microsoft.com/office/drawing/2014/main" id="{DB54FDED-C569-497A-910A-2AD37CCD5E40}"/>
              </a:ext>
            </a:extLst>
          </p:cNvPr>
          <p:cNvSpPr/>
          <p:nvPr/>
        </p:nvSpPr>
        <p:spPr>
          <a:xfrm>
            <a:off x="7193876" y="5256005"/>
            <a:ext cx="515894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717914D3-F7BD-4570-8DB7-3DD4FD16A742}"/>
              </a:ext>
            </a:extLst>
          </p:cNvPr>
          <p:cNvSpPr txBox="1"/>
          <p:nvPr/>
        </p:nvSpPr>
        <p:spPr>
          <a:xfrm>
            <a:off x="7085829" y="5285969"/>
            <a:ext cx="74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9" name="矩形: 圓角 128">
            <a:extLst>
              <a:ext uri="{FF2B5EF4-FFF2-40B4-BE49-F238E27FC236}">
                <a16:creationId xmlns:a16="http://schemas.microsoft.com/office/drawing/2014/main" id="{21558C05-72C5-4174-B2D6-A9F917716EAE}"/>
              </a:ext>
            </a:extLst>
          </p:cNvPr>
          <p:cNvSpPr/>
          <p:nvPr/>
        </p:nvSpPr>
        <p:spPr>
          <a:xfrm>
            <a:off x="7877534" y="5247040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55CCE059-FB56-4F6B-ADDE-131552B0A55E}"/>
              </a:ext>
            </a:extLst>
          </p:cNvPr>
          <p:cNvSpPr/>
          <p:nvPr/>
        </p:nvSpPr>
        <p:spPr>
          <a:xfrm>
            <a:off x="8483641" y="5256005"/>
            <a:ext cx="578938" cy="700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2927B925-3752-4392-963D-1F7E280D01A6}"/>
              </a:ext>
            </a:extLst>
          </p:cNvPr>
          <p:cNvSpPr txBox="1"/>
          <p:nvPr/>
        </p:nvSpPr>
        <p:spPr>
          <a:xfrm>
            <a:off x="7826524" y="5280891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32C7CD50-E663-42BB-86E4-E00E718A02A0}"/>
              </a:ext>
            </a:extLst>
          </p:cNvPr>
          <p:cNvSpPr txBox="1"/>
          <p:nvPr/>
        </p:nvSpPr>
        <p:spPr>
          <a:xfrm>
            <a:off x="8430411" y="5268038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136" name="直線接點 135">
            <a:extLst>
              <a:ext uri="{FF2B5EF4-FFF2-40B4-BE49-F238E27FC236}">
                <a16:creationId xmlns:a16="http://schemas.microsoft.com/office/drawing/2014/main" id="{58C72E6E-DAA4-479B-81B3-CE60AE00D3EF}"/>
              </a:ext>
            </a:extLst>
          </p:cNvPr>
          <p:cNvCxnSpPr>
            <a:cxnSpLocks/>
          </p:cNvCxnSpPr>
          <p:nvPr/>
        </p:nvCxnSpPr>
        <p:spPr>
          <a:xfrm>
            <a:off x="9589346" y="1905001"/>
            <a:ext cx="0" cy="1426856"/>
          </a:xfrm>
          <a:prstGeom prst="line">
            <a:avLst/>
          </a:prstGeom>
          <a:ln w="28575"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接點 136">
            <a:extLst>
              <a:ext uri="{FF2B5EF4-FFF2-40B4-BE49-F238E27FC236}">
                <a16:creationId xmlns:a16="http://schemas.microsoft.com/office/drawing/2014/main" id="{EBD0AE3E-5C5B-4304-A923-4182E2C832DA}"/>
              </a:ext>
            </a:extLst>
          </p:cNvPr>
          <p:cNvCxnSpPr>
            <a:cxnSpLocks/>
          </p:cNvCxnSpPr>
          <p:nvPr/>
        </p:nvCxnSpPr>
        <p:spPr>
          <a:xfrm>
            <a:off x="9583910" y="1905001"/>
            <a:ext cx="0" cy="1426856"/>
          </a:xfrm>
          <a:prstGeom prst="line">
            <a:avLst/>
          </a:prstGeom>
          <a:ln w="28575">
            <a:solidFill>
              <a:schemeClr val="bg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CDA8A261-E8CA-4FE9-906F-61574861D1FB}"/>
              </a:ext>
            </a:extLst>
          </p:cNvPr>
          <p:cNvCxnSpPr>
            <a:cxnSpLocks/>
          </p:cNvCxnSpPr>
          <p:nvPr/>
        </p:nvCxnSpPr>
        <p:spPr>
          <a:xfrm>
            <a:off x="9589346" y="5071938"/>
            <a:ext cx="0" cy="1420830"/>
          </a:xfrm>
          <a:prstGeom prst="line">
            <a:avLst/>
          </a:prstGeom>
          <a:ln w="28575"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接點 140">
            <a:extLst>
              <a:ext uri="{FF2B5EF4-FFF2-40B4-BE49-F238E27FC236}">
                <a16:creationId xmlns:a16="http://schemas.microsoft.com/office/drawing/2014/main" id="{D36A3C29-68B8-403F-AB30-7F575F9E1511}"/>
              </a:ext>
            </a:extLst>
          </p:cNvPr>
          <p:cNvCxnSpPr>
            <a:cxnSpLocks/>
          </p:cNvCxnSpPr>
          <p:nvPr/>
        </p:nvCxnSpPr>
        <p:spPr>
          <a:xfrm>
            <a:off x="9583910" y="5071938"/>
            <a:ext cx="0" cy="1420830"/>
          </a:xfrm>
          <a:prstGeom prst="line">
            <a:avLst/>
          </a:prstGeom>
          <a:ln w="28575">
            <a:solidFill>
              <a:schemeClr val="bg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C090D3F1-0DAA-401E-AF8D-96FC6CC442B2}"/>
              </a:ext>
            </a:extLst>
          </p:cNvPr>
          <p:cNvSpPr/>
          <p:nvPr/>
        </p:nvSpPr>
        <p:spPr>
          <a:xfrm>
            <a:off x="9956279" y="5250563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5E3A0E8D-58F0-4C26-8FAA-C180DA3D1DFD}"/>
              </a:ext>
            </a:extLst>
          </p:cNvPr>
          <p:cNvSpPr txBox="1"/>
          <p:nvPr/>
        </p:nvSpPr>
        <p:spPr>
          <a:xfrm>
            <a:off x="10075458" y="5259068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4732E02A-CE4D-40E5-8AC2-449A40C2802B}"/>
              </a:ext>
            </a:extLst>
          </p:cNvPr>
          <p:cNvSpPr txBox="1"/>
          <p:nvPr/>
        </p:nvSpPr>
        <p:spPr>
          <a:xfrm>
            <a:off x="7330827" y="612650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88C0B99B-4BA8-476D-8D93-9B73768B3ECD}"/>
              </a:ext>
            </a:extLst>
          </p:cNvPr>
          <p:cNvSpPr txBox="1"/>
          <p:nvPr/>
        </p:nvSpPr>
        <p:spPr>
          <a:xfrm>
            <a:off x="7330827" y="293973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08F32600-5B32-4F91-B710-75CF9DF87027}"/>
              </a:ext>
            </a:extLst>
          </p:cNvPr>
          <p:cNvSpPr txBox="1"/>
          <p:nvPr/>
        </p:nvSpPr>
        <p:spPr>
          <a:xfrm>
            <a:off x="9715024" y="2832138"/>
            <a:ext cx="95090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5D3AE27B-E411-4656-BBE8-A291A4E3224B}"/>
              </a:ext>
            </a:extLst>
          </p:cNvPr>
          <p:cNvSpPr txBox="1"/>
          <p:nvPr/>
        </p:nvSpPr>
        <p:spPr>
          <a:xfrm>
            <a:off x="9124557" y="6049370"/>
            <a:ext cx="95090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矩形: 圓角 158">
            <a:extLst>
              <a:ext uri="{FF2B5EF4-FFF2-40B4-BE49-F238E27FC236}">
                <a16:creationId xmlns:a16="http://schemas.microsoft.com/office/drawing/2014/main" id="{8318F138-BBB6-4122-A9B6-BFDAB40F41EC}"/>
              </a:ext>
            </a:extLst>
          </p:cNvPr>
          <p:cNvSpPr/>
          <p:nvPr/>
        </p:nvSpPr>
        <p:spPr>
          <a:xfrm>
            <a:off x="6197264" y="4416145"/>
            <a:ext cx="3750403" cy="543783"/>
          </a:xfrm>
          <a:prstGeom prst="roundRect">
            <a:avLst>
              <a:gd name="adj" fmla="val 5784"/>
            </a:avLst>
          </a:prstGeom>
          <a:solidFill>
            <a:srgbClr val="3B5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0B2B6E9F-045F-4B9B-95F7-153910C895F9}"/>
              </a:ext>
            </a:extLst>
          </p:cNvPr>
          <p:cNvSpPr txBox="1"/>
          <p:nvPr/>
        </p:nvSpPr>
        <p:spPr>
          <a:xfrm>
            <a:off x="6256080" y="4419197"/>
            <a:ext cx="3899270" cy="4864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1. Write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 Data E </a:t>
            </a: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to reserved space, return ok.</a:t>
            </a:r>
            <a:b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</a:b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2. Move 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I </a:t>
            </a: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 to keep same reserved size.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B0EEA8F6-4138-43BE-8D0B-F58B968A7982}"/>
              </a:ext>
            </a:extLst>
          </p:cNvPr>
          <p:cNvSpPr/>
          <p:nvPr/>
        </p:nvSpPr>
        <p:spPr>
          <a:xfrm>
            <a:off x="5713172" y="3508054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FE8902F-51A8-4803-A77A-2E6A1F64555D}"/>
              </a:ext>
            </a:extLst>
          </p:cNvPr>
          <p:cNvSpPr txBox="1"/>
          <p:nvPr/>
        </p:nvSpPr>
        <p:spPr>
          <a:xfrm>
            <a:off x="5805457" y="3554398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43974D95-091D-446E-8C8D-77046CE98FD6}"/>
              </a:ext>
            </a:extLst>
          </p:cNvPr>
          <p:cNvSpPr txBox="1"/>
          <p:nvPr/>
        </p:nvSpPr>
        <p:spPr>
          <a:xfrm>
            <a:off x="10969000" y="1946874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991F807C-C116-44B1-9273-F0093DF8F66D}"/>
              </a:ext>
            </a:extLst>
          </p:cNvPr>
          <p:cNvSpPr/>
          <p:nvPr/>
        </p:nvSpPr>
        <p:spPr>
          <a:xfrm>
            <a:off x="10901640" y="1994830"/>
            <a:ext cx="1000209" cy="555090"/>
          </a:xfrm>
          <a:prstGeom prst="roundRect">
            <a:avLst>
              <a:gd name="adj" fmla="val 6697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D94DA3C2-6BAC-4B94-B8FC-202EB2E5D7DF}"/>
              </a:ext>
            </a:extLst>
          </p:cNvPr>
          <p:cNvSpPr/>
          <p:nvPr/>
        </p:nvSpPr>
        <p:spPr>
          <a:xfrm>
            <a:off x="1625266" y="5298306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63931E5B-AD30-4D1A-AC49-46F4F36DAE7F}"/>
              </a:ext>
            </a:extLst>
          </p:cNvPr>
          <p:cNvSpPr txBox="1"/>
          <p:nvPr/>
        </p:nvSpPr>
        <p:spPr>
          <a:xfrm>
            <a:off x="1744445" y="5335686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" name="箭號: 左-右雙向 2">
            <a:extLst>
              <a:ext uri="{FF2B5EF4-FFF2-40B4-BE49-F238E27FC236}">
                <a16:creationId xmlns:a16="http://schemas.microsoft.com/office/drawing/2014/main" id="{44D4D8F4-A491-4B17-BA10-DBFD16ADC06B}"/>
              </a:ext>
            </a:extLst>
          </p:cNvPr>
          <p:cNvSpPr/>
          <p:nvPr/>
        </p:nvSpPr>
        <p:spPr>
          <a:xfrm>
            <a:off x="9733930" y="2271996"/>
            <a:ext cx="893426" cy="484632"/>
          </a:xfrm>
          <a:prstGeom prst="leftRightArrow">
            <a:avLst/>
          </a:prstGeom>
          <a:gradFill>
            <a:gsLst>
              <a:gs pos="16000">
                <a:srgbClr val="FF581D"/>
              </a:gs>
              <a:gs pos="85000">
                <a:srgbClr val="F04000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rgbClr val="00FEFF"/>
                </a:solidFill>
                <a:latin typeface="微軟正黑體"/>
                <a:ea typeface="微軟正黑體"/>
                <a:cs typeface="Calibri"/>
              </a:rPr>
              <a:t>10%</a:t>
            </a:r>
            <a:endParaRPr lang="zh-TW" altLang="en-US" sz="1600" b="1">
              <a:solidFill>
                <a:srgbClr val="00FE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21E09F39-A72C-453D-B915-F444DE06D83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5868" y="3551032"/>
            <a:ext cx="633133" cy="595033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BBED9585-3EA5-4B46-9B0E-816DDF274C49}"/>
              </a:ext>
            </a:extLst>
          </p:cNvPr>
          <p:cNvSpPr/>
          <p:nvPr/>
        </p:nvSpPr>
        <p:spPr>
          <a:xfrm>
            <a:off x="4167340" y="6018296"/>
            <a:ext cx="619821" cy="177133"/>
          </a:xfrm>
          <a:prstGeom prst="rightArrow">
            <a:avLst>
              <a:gd name="adj1" fmla="val 50000"/>
              <a:gd name="adj2" fmla="val 68813"/>
            </a:avLst>
          </a:prstGeom>
          <a:gradFill>
            <a:gsLst>
              <a:gs pos="16000">
                <a:srgbClr val="FF581D"/>
              </a:gs>
              <a:gs pos="85000">
                <a:srgbClr val="FF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06" name="箭號: 向右 105">
            <a:extLst>
              <a:ext uri="{FF2B5EF4-FFF2-40B4-BE49-F238E27FC236}">
                <a16:creationId xmlns:a16="http://schemas.microsoft.com/office/drawing/2014/main" id="{ED93DB1B-AD19-4C7E-9B85-4F163D1A7BFA}"/>
              </a:ext>
            </a:extLst>
          </p:cNvPr>
          <p:cNvSpPr/>
          <p:nvPr/>
        </p:nvSpPr>
        <p:spPr>
          <a:xfrm>
            <a:off x="3351551" y="6018296"/>
            <a:ext cx="485351" cy="177133"/>
          </a:xfrm>
          <a:prstGeom prst="rightArrow">
            <a:avLst>
              <a:gd name="adj1" fmla="val 50000"/>
              <a:gd name="adj2" fmla="val 78220"/>
            </a:avLst>
          </a:prstGeom>
          <a:gradFill>
            <a:gsLst>
              <a:gs pos="16000">
                <a:srgbClr val="FF581D"/>
              </a:gs>
              <a:gs pos="85000">
                <a:srgbClr val="FF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08" name="箭號: 向右 107">
            <a:extLst>
              <a:ext uri="{FF2B5EF4-FFF2-40B4-BE49-F238E27FC236}">
                <a16:creationId xmlns:a16="http://schemas.microsoft.com/office/drawing/2014/main" id="{1E3C5CF4-0EE0-4BD5-AC33-1A2348403A5D}"/>
              </a:ext>
            </a:extLst>
          </p:cNvPr>
          <p:cNvSpPr/>
          <p:nvPr/>
        </p:nvSpPr>
        <p:spPr>
          <a:xfrm>
            <a:off x="2544728" y="6018295"/>
            <a:ext cx="619821" cy="177133"/>
          </a:xfrm>
          <a:prstGeom prst="rightArrow">
            <a:avLst>
              <a:gd name="adj1" fmla="val 50000"/>
              <a:gd name="adj2" fmla="val 71949"/>
            </a:avLst>
          </a:prstGeom>
          <a:gradFill>
            <a:gsLst>
              <a:gs pos="16000">
                <a:srgbClr val="FF581D"/>
              </a:gs>
              <a:gs pos="85000">
                <a:srgbClr val="FF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" name="箭號: 左-右雙向 7">
            <a:extLst>
              <a:ext uri="{FF2B5EF4-FFF2-40B4-BE49-F238E27FC236}">
                <a16:creationId xmlns:a16="http://schemas.microsoft.com/office/drawing/2014/main" id="{9CDD3111-5FE5-47DC-B84A-B6899057AE7A}"/>
              </a:ext>
            </a:extLst>
          </p:cNvPr>
          <p:cNvSpPr/>
          <p:nvPr/>
        </p:nvSpPr>
        <p:spPr>
          <a:xfrm>
            <a:off x="9079061" y="5384236"/>
            <a:ext cx="860139" cy="484632"/>
          </a:xfrm>
          <a:prstGeom prst="leftRightArrow">
            <a:avLst/>
          </a:prstGeom>
          <a:gradFill>
            <a:gsLst>
              <a:gs pos="16000">
                <a:srgbClr val="FF581D"/>
              </a:gs>
              <a:gs pos="85000">
                <a:srgbClr val="F04000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rgbClr val="00FEFF"/>
                </a:solidFill>
                <a:latin typeface="微軟正黑體"/>
                <a:ea typeface="微軟正黑體"/>
                <a:cs typeface="Calibri"/>
              </a:rPr>
              <a:t>10%</a:t>
            </a:r>
            <a:endParaRPr lang="zh-TW" altLang="en-US" sz="1600" b="1">
              <a:solidFill>
                <a:srgbClr val="00FE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1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2E031B-AAB1-7E44-86ED-B7D04446310D}"/>
              </a:ext>
            </a:extLst>
          </p:cNvPr>
          <p:cNvSpPr txBox="1"/>
          <p:nvPr/>
        </p:nvSpPr>
        <p:spPr>
          <a:xfrm>
            <a:off x="2689787" y="1017319"/>
            <a:ext cx="6624054" cy="93871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55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</a:t>
            </a:r>
            <a:r>
              <a:rPr kumimoji="1" lang="en-US" altLang="zh-TW" sz="55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hero </a:t>
            </a:r>
            <a:r>
              <a:rPr kumimoji="1" lang="zh-TW" altLang="en-US" sz="55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 Light"/>
                <a:ea typeface="微軟正黑體"/>
              </a:rPr>
              <a:t>專用機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4E67A6-C683-47F1-AA4E-E70709FA4ABC}"/>
              </a:ext>
            </a:extLst>
          </p:cNvPr>
          <p:cNvSpPr txBox="1"/>
          <p:nvPr/>
        </p:nvSpPr>
        <p:spPr>
          <a:xfrm>
            <a:off x="708635" y="2344802"/>
            <a:ext cx="10586356" cy="861774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50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 Light"/>
                <a:ea typeface="微軟正黑體"/>
              </a:rPr>
              <a:t>使用</a:t>
            </a:r>
            <a:r>
              <a:rPr kumimoji="1" lang="en-US" altLang="zh-TW" sz="5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 Light"/>
                <a:ea typeface="微軟正黑體"/>
              </a:rPr>
              <a:t> </a:t>
            </a:r>
            <a:r>
              <a:rPr kumimoji="1" lang="en-US" altLang="zh-TW" sz="5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ZFS</a:t>
            </a:r>
            <a:r>
              <a:rPr kumimoji="1" lang="en-US" altLang="zh-TW" sz="5000" b="1">
                <a:solidFill>
                  <a:schemeClr val="tx1">
                    <a:lumMod val="85000"/>
                    <a:lumOff val="15000"/>
                  </a:schemeClr>
                </a:solidFill>
                <a:latin typeface="Oswald" pitchFamily="2" charset="0"/>
                <a:ea typeface="微軟正黑體"/>
              </a:rPr>
              <a:t> </a:t>
            </a:r>
            <a:r>
              <a:rPr kumimoji="1" lang="en-US" altLang="zh-TW" sz="5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 Light"/>
                <a:ea typeface="微軟正黑體"/>
              </a:rPr>
              <a:t>的 </a:t>
            </a:r>
            <a:r>
              <a:rPr kumimoji="1" lang="en-US" altLang="zh-TW" sz="50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</a:t>
            </a:r>
            <a:r>
              <a:rPr kumimoji="1" lang="en-US" altLang="zh-TW" sz="5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hero</a:t>
            </a:r>
            <a:endParaRPr lang="en-US" altLang="zh-TW" sz="5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A235E02-0B16-4FC0-8AC6-0DB6FA27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925" y="2107557"/>
            <a:ext cx="3533775" cy="857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5551DE-C0B0-4091-B4B7-FEC83228AA48}"/>
              </a:ext>
            </a:extLst>
          </p:cNvPr>
          <p:cNvSpPr/>
          <p:nvPr/>
        </p:nvSpPr>
        <p:spPr>
          <a:xfrm>
            <a:off x="396210" y="5347879"/>
            <a:ext cx="11598439" cy="98475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D1309EF-648A-4BB1-B631-830E68E8ACAD}"/>
              </a:ext>
            </a:extLst>
          </p:cNvPr>
          <p:cNvSpPr/>
          <p:nvPr/>
        </p:nvSpPr>
        <p:spPr>
          <a:xfrm>
            <a:off x="396211" y="2157255"/>
            <a:ext cx="11598439" cy="2118022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33" y="180368"/>
            <a:ext cx="11598442" cy="1303786"/>
          </a:xfrm>
        </p:spPr>
        <p:txBody>
          <a:bodyPr/>
          <a:lstStyle/>
          <a:p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 hero </a:t>
            </a:r>
            <a:r>
              <a:rPr lang="zh-TW" altLang="en-US" b="1"/>
              <a:t>機架型專用機家族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EA66BAA-2F81-7940-ABE9-4801168E5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229" y="3251154"/>
            <a:ext cx="2238169" cy="67750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54CA6C2-527C-DE47-A390-44707D9A5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0966" y="226309"/>
            <a:ext cx="3175687" cy="1077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CA18E9F-29B6-3148-8715-4143A8668985}"/>
              </a:ext>
            </a:extLst>
          </p:cNvPr>
          <p:cNvSpPr txBox="1"/>
          <p:nvPr/>
        </p:nvSpPr>
        <p:spPr>
          <a:xfrm>
            <a:off x="4940207" y="3856931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TS-h1283XU-RP</a:t>
            </a:r>
            <a:endParaRPr kumimoji="1"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C5C94ED-B3B7-2F4A-A890-8439CF8403CF}"/>
              </a:ext>
            </a:extLst>
          </p:cNvPr>
          <p:cNvSpPr txBox="1"/>
          <p:nvPr/>
        </p:nvSpPr>
        <p:spPr>
          <a:xfrm>
            <a:off x="4912582" y="5944645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TS-h1886XU-RP</a:t>
            </a:r>
            <a:endParaRPr kumimoji="1"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02D23F78-C2C6-5448-97B3-3C6E216F27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9983" y="2195985"/>
            <a:ext cx="1987138" cy="758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DAA6AE73-52A7-964E-98E3-A2EF0446EACE}"/>
              </a:ext>
            </a:extLst>
          </p:cNvPr>
          <p:cNvSpPr txBox="1"/>
          <p:nvPr/>
        </p:nvSpPr>
        <p:spPr>
          <a:xfrm>
            <a:off x="7390395" y="3881213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TS-h1683XU-RP</a:t>
            </a:r>
            <a:endParaRPr kumimoji="1"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4C5D1C6-16FD-6D41-9992-16DBAC8B90EB}"/>
              </a:ext>
            </a:extLst>
          </p:cNvPr>
          <p:cNvSpPr txBox="1"/>
          <p:nvPr/>
        </p:nvSpPr>
        <p:spPr>
          <a:xfrm>
            <a:off x="9875218" y="3875611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TS-h2483XU-RP</a:t>
            </a:r>
            <a:endParaRPr kumimoji="1"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0A598DA-F445-8545-8F7B-AA66930A42DB}"/>
              </a:ext>
            </a:extLst>
          </p:cNvPr>
          <p:cNvSpPr txBox="1"/>
          <p:nvPr/>
        </p:nvSpPr>
        <p:spPr>
          <a:xfrm>
            <a:off x="7646646" y="2905728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GM-1000</a:t>
            </a:r>
            <a:endParaRPr kumimoji="1"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7148804-6430-2F4B-A672-5C9350E93EF9}"/>
              </a:ext>
            </a:extLst>
          </p:cNvPr>
          <p:cNvCxnSpPr>
            <a:cxnSpLocks/>
          </p:cNvCxnSpPr>
          <p:nvPr/>
        </p:nvCxnSpPr>
        <p:spPr>
          <a:xfrm>
            <a:off x="4293909" y="1781603"/>
            <a:ext cx="0" cy="45706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13B588A3-CA51-7947-923A-8AF2831B424A}"/>
              </a:ext>
            </a:extLst>
          </p:cNvPr>
          <p:cNvCxnSpPr>
            <a:cxnSpLocks/>
          </p:cNvCxnSpPr>
          <p:nvPr/>
        </p:nvCxnSpPr>
        <p:spPr>
          <a:xfrm>
            <a:off x="6836454" y="1781603"/>
            <a:ext cx="0" cy="45706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585E89C3-FBF7-BB49-8144-966B41EC6954}"/>
              </a:ext>
            </a:extLst>
          </p:cNvPr>
          <p:cNvCxnSpPr>
            <a:cxnSpLocks/>
          </p:cNvCxnSpPr>
          <p:nvPr/>
        </p:nvCxnSpPr>
        <p:spPr>
          <a:xfrm>
            <a:off x="9181681" y="1752656"/>
            <a:ext cx="0" cy="45706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63B19BC-59B8-2B44-BA22-E961F6285835}"/>
              </a:ext>
            </a:extLst>
          </p:cNvPr>
          <p:cNvSpPr txBox="1"/>
          <p:nvPr/>
        </p:nvSpPr>
        <p:spPr>
          <a:xfrm>
            <a:off x="2761701" y="1770490"/>
            <a:ext cx="11721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1U</a:t>
            </a:r>
            <a:r>
              <a:rPr kumimoji="1"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機架型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AD60834-0764-5549-861A-0DFA905856CC}"/>
              </a:ext>
            </a:extLst>
          </p:cNvPr>
          <p:cNvSpPr txBox="1"/>
          <p:nvPr/>
        </p:nvSpPr>
        <p:spPr>
          <a:xfrm>
            <a:off x="5234011" y="1765971"/>
            <a:ext cx="11721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2U</a:t>
            </a:r>
            <a:r>
              <a:rPr kumimoji="1"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機架型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E17DFCC-4402-6140-BA71-05FE10C098A3}"/>
              </a:ext>
            </a:extLst>
          </p:cNvPr>
          <p:cNvSpPr txBox="1"/>
          <p:nvPr/>
        </p:nvSpPr>
        <p:spPr>
          <a:xfrm>
            <a:off x="7449443" y="1739862"/>
            <a:ext cx="11721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3U</a:t>
            </a:r>
            <a:r>
              <a:rPr kumimoji="1"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機架型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218E312-98E6-D94E-9F61-C59BA379F14C}"/>
              </a:ext>
            </a:extLst>
          </p:cNvPr>
          <p:cNvSpPr txBox="1"/>
          <p:nvPr/>
        </p:nvSpPr>
        <p:spPr>
          <a:xfrm>
            <a:off x="9857487" y="1726249"/>
            <a:ext cx="11721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4U</a:t>
            </a:r>
            <a:r>
              <a:rPr kumimoji="1"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機架型</a:t>
            </a:r>
          </a:p>
        </p:txBody>
      </p:sp>
      <p:pic>
        <p:nvPicPr>
          <p:cNvPr id="43" name="圖片 42" descr="一張含有 食物 的圖片&#10;&#10;自動產生的描述">
            <a:extLst>
              <a:ext uri="{FF2B5EF4-FFF2-40B4-BE49-F238E27FC236}">
                <a16:creationId xmlns:a16="http://schemas.microsoft.com/office/drawing/2014/main" id="{2FE8202F-C28B-4B4E-8E90-965840CD4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55" y="2769253"/>
            <a:ext cx="1029352" cy="1029352"/>
          </a:xfrm>
          <a:prstGeom prst="rect">
            <a:avLst/>
          </a:prstGeom>
          <a:effectLst>
            <a:outerShdw blurRad="266700" dist="355600" dir="5400000" sx="93000" sy="93000" rotWithShape="0">
              <a:prstClr val="black">
                <a:alpha val="29000"/>
              </a:prstClr>
            </a:outerShdw>
          </a:effectLst>
        </p:spPr>
      </p:pic>
      <p:pic>
        <p:nvPicPr>
          <p:cNvPr id="44" name="圖片 43" descr="一張含有 食物 的圖片&#10;&#10;自動產生的描述">
            <a:extLst>
              <a:ext uri="{FF2B5EF4-FFF2-40B4-BE49-F238E27FC236}">
                <a16:creationId xmlns:a16="http://schemas.microsoft.com/office/drawing/2014/main" id="{C330799E-39C7-444B-BACD-4897B20778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62" y="5358300"/>
            <a:ext cx="1029352" cy="1029352"/>
          </a:xfrm>
          <a:prstGeom prst="rect">
            <a:avLst/>
          </a:prstGeom>
          <a:effectLst>
            <a:outerShdw blurRad="266700" dist="355600" dir="5400000" sx="93000" sy="93000" rotWithShape="0">
              <a:prstClr val="black">
                <a:alpha val="29000"/>
              </a:prstClr>
            </a:outerShdw>
          </a:effectLst>
        </p:spPr>
      </p:pic>
      <p:pic>
        <p:nvPicPr>
          <p:cNvPr id="5" name="圖片 4" descr="一張含有 室內, 電腦, 狗, 大 的圖片&#10;&#10;自動產生的描述">
            <a:extLst>
              <a:ext uri="{FF2B5EF4-FFF2-40B4-BE49-F238E27FC236}">
                <a16:creationId xmlns:a16="http://schemas.microsoft.com/office/drawing/2014/main" id="{77AD9C6C-09BF-4D08-A6C5-B388A0ACDE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7035" y="2833208"/>
            <a:ext cx="2211896" cy="1132692"/>
          </a:xfrm>
          <a:prstGeom prst="rect">
            <a:avLst/>
          </a:prstGeom>
        </p:spPr>
      </p:pic>
      <p:pic>
        <p:nvPicPr>
          <p:cNvPr id="7" name="圖片 6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991987DE-92B4-4C24-8AE2-A846B3E1C3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015" y="3120026"/>
            <a:ext cx="2155531" cy="826323"/>
          </a:xfrm>
          <a:prstGeom prst="rect">
            <a:avLst/>
          </a:prstGeom>
        </p:spPr>
      </p:pic>
      <p:pic>
        <p:nvPicPr>
          <p:cNvPr id="8" name="圖片 7" descr="一張含有 室內, 電腦, 坐, 烤箱 的圖片&#10;&#10;自動產生的描述">
            <a:extLst>
              <a:ext uri="{FF2B5EF4-FFF2-40B4-BE49-F238E27FC236}">
                <a16:creationId xmlns:a16="http://schemas.microsoft.com/office/drawing/2014/main" id="{FDD4E3C9-3460-4E6F-8AC8-DFF241B89C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884" y="5401025"/>
            <a:ext cx="2090042" cy="515544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4E4B4058-59CA-41BB-878E-AB6C82889F9E}"/>
              </a:ext>
            </a:extLst>
          </p:cNvPr>
          <p:cNvGrpSpPr/>
          <p:nvPr/>
        </p:nvGrpSpPr>
        <p:grpSpPr>
          <a:xfrm>
            <a:off x="8566153" y="3120026"/>
            <a:ext cx="552535" cy="291574"/>
            <a:chOff x="8629947" y="3120026"/>
            <a:chExt cx="552535" cy="291574"/>
          </a:xfrm>
        </p:grpSpPr>
        <p:pic>
          <p:nvPicPr>
            <p:cNvPr id="25" name="圖片 24" descr="一張含有 食物, 花, 畫畫 的圖片&#10;&#10;自動產生的描述">
              <a:extLst>
                <a:ext uri="{FF2B5EF4-FFF2-40B4-BE49-F238E27FC236}">
                  <a16:creationId xmlns:a16="http://schemas.microsoft.com/office/drawing/2014/main" id="{CDAD7D2C-956C-4CAB-B693-E84BFBCC3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947" y="3120026"/>
              <a:ext cx="552535" cy="2915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9056A8B-81A8-4663-8BA1-7E8E14210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1550" y="3182765"/>
              <a:ext cx="373989" cy="186994"/>
            </a:xfrm>
            <a:prstGeom prst="rect">
              <a:avLst/>
            </a:prstGeom>
          </p:spPr>
        </p:pic>
      </p:grpSp>
      <p:pic>
        <p:nvPicPr>
          <p:cNvPr id="33" name="圖片 32" descr="一張含有 食物, 花, 畫畫 的圖片&#10;&#10;自動產生的描述">
            <a:extLst>
              <a:ext uri="{FF2B5EF4-FFF2-40B4-BE49-F238E27FC236}">
                <a16:creationId xmlns:a16="http://schemas.microsoft.com/office/drawing/2014/main" id="{59DA0111-119B-40BE-9DEA-77099334F9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04" y="3124598"/>
            <a:ext cx="552535" cy="29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83DC921-4353-48BB-A0A7-AF64906E61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9407" y="3187337"/>
            <a:ext cx="373989" cy="186994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47F1487B-6040-4410-87A4-7D7AB9981595}"/>
              </a:ext>
            </a:extLst>
          </p:cNvPr>
          <p:cNvGrpSpPr/>
          <p:nvPr/>
        </p:nvGrpSpPr>
        <p:grpSpPr>
          <a:xfrm>
            <a:off x="6221220" y="5364537"/>
            <a:ext cx="552535" cy="291574"/>
            <a:chOff x="11310204" y="3276998"/>
            <a:chExt cx="552535" cy="291574"/>
          </a:xfrm>
        </p:grpSpPr>
        <p:pic>
          <p:nvPicPr>
            <p:cNvPr id="49" name="圖片 48" descr="一張含有 食物, 花, 畫畫 的圖片&#10;&#10;自動產生的描述">
              <a:extLst>
                <a:ext uri="{FF2B5EF4-FFF2-40B4-BE49-F238E27FC236}">
                  <a16:creationId xmlns:a16="http://schemas.microsoft.com/office/drawing/2014/main" id="{18849EFC-C7FF-47A5-A195-C6761A362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0204" y="3276998"/>
              <a:ext cx="552535" cy="2915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64FC60CB-F27B-4C57-99D2-56AA235F1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11807" y="3339737"/>
              <a:ext cx="373989" cy="186994"/>
            </a:xfrm>
            <a:prstGeom prst="rect">
              <a:avLst/>
            </a:prstGeom>
          </p:spPr>
        </p:pic>
      </p:grpSp>
      <p:pic>
        <p:nvPicPr>
          <p:cNvPr id="55" name="圖片 54">
            <a:extLst>
              <a:ext uri="{FF2B5EF4-FFF2-40B4-BE49-F238E27FC236}">
                <a16:creationId xmlns:a16="http://schemas.microsoft.com/office/drawing/2014/main" id="{549C63EC-A3FE-4628-A294-3993ACCD7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06" y="4242819"/>
            <a:ext cx="11598442" cy="994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EFFC83E-E021-D649-A08B-B477C1E4F8E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336" y="4347937"/>
            <a:ext cx="2508627" cy="63923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B129A51-E87B-5942-BD94-3519FB011DC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509" y="4493954"/>
            <a:ext cx="2145304" cy="547628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9E470D8E-E232-8547-B91B-6A45CF13FC82}"/>
              </a:ext>
            </a:extLst>
          </p:cNvPr>
          <p:cNvSpPr txBox="1"/>
          <p:nvPr/>
        </p:nvSpPr>
        <p:spPr>
          <a:xfrm>
            <a:off x="2508106" y="4888674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TS-h977XU-RP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1410965-AC0D-0A48-9595-DCE4E6C9AF1F}"/>
              </a:ext>
            </a:extLst>
          </p:cNvPr>
          <p:cNvSpPr txBox="1"/>
          <p:nvPr/>
        </p:nvSpPr>
        <p:spPr>
          <a:xfrm>
            <a:off x="4897371" y="4929803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TS-h1277XU-RP</a:t>
            </a:r>
            <a:endParaRPr kumimoji="1"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D95DF70-81C9-1B45-A5F2-C191220C37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61" y="4234988"/>
            <a:ext cx="1043739" cy="1017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75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ECB6F1-2409-4859-AA70-FDCD08FF8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" y="1476542"/>
            <a:ext cx="12192980" cy="538145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 hero </a:t>
            </a:r>
            <a:r>
              <a:rPr lang="zh-TW" altLang="en-US" b="1"/>
              <a:t>桌上型專用機家族</a:t>
            </a:r>
          </a:p>
        </p:txBody>
      </p:sp>
      <p:pic>
        <p:nvPicPr>
          <p:cNvPr id="6" name="圖片 5" descr="一張含有 食物 的圖片&#10;&#10;自動產生的描述">
            <a:extLst>
              <a:ext uri="{FF2B5EF4-FFF2-40B4-BE49-F238E27FC236}">
                <a16:creationId xmlns:a16="http://schemas.microsoft.com/office/drawing/2014/main" id="{031BCFE3-909A-FA43-AC9A-801583377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56" y="3057786"/>
            <a:ext cx="1029352" cy="1029352"/>
          </a:xfrm>
          <a:prstGeom prst="rect">
            <a:avLst/>
          </a:prstGeom>
          <a:effectLst>
            <a:outerShdw blurRad="266700" dist="355600" dir="5400000" sx="93000" sy="93000" rotWithShape="0">
              <a:prstClr val="black">
                <a:alpha val="29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DEA3D95-6B3A-2F4B-96FA-BBC6588DA3EC}"/>
              </a:ext>
            </a:extLst>
          </p:cNvPr>
          <p:cNvSpPr txBox="1"/>
          <p:nvPr/>
        </p:nvSpPr>
        <p:spPr>
          <a:xfrm>
            <a:off x="3573573" y="576693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TS-h886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9009B4F-C793-304E-AF1F-5683AFC55EF8}"/>
              </a:ext>
            </a:extLst>
          </p:cNvPr>
          <p:cNvSpPr txBox="1"/>
          <p:nvPr/>
        </p:nvSpPr>
        <p:spPr>
          <a:xfrm>
            <a:off x="8176741" y="575328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TS-h686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FA1FDA-48D7-47E7-A962-C9570980F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267354" y="5467684"/>
            <a:ext cx="3714401" cy="4207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5839A9D-1A62-F24D-9333-34665C88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208" y="2085974"/>
            <a:ext cx="4220695" cy="3667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D3BC77-1C97-4D27-A538-A5BC2AF58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170450" y="5467682"/>
            <a:ext cx="2783072" cy="42072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5A66AED-9E4E-6442-80B8-930CF889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278" y="2085974"/>
            <a:ext cx="4220695" cy="3667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173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窗戶, 室內, 小, 開啟 的圖片&#10;&#10;自動產生的描述">
            <a:extLst>
              <a:ext uri="{FF2B5EF4-FFF2-40B4-BE49-F238E27FC236}">
                <a16:creationId xmlns:a16="http://schemas.microsoft.com/office/drawing/2014/main" id="{479FD63F-FBD1-4FAA-92DE-948E10FB8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850" y="0"/>
            <a:ext cx="12251803" cy="6858000"/>
          </a:xfrm>
          <a:prstGeom prst="rect">
            <a:avLst/>
          </a:prstGeom>
        </p:spPr>
      </p:pic>
      <p:pic>
        <p:nvPicPr>
          <p:cNvPr id="30" name="圖片 29" descr="一張含有 草, 立體, 雙, 側邊 的圖片&#10;&#10;自動產生的描述">
            <a:extLst>
              <a:ext uri="{FF2B5EF4-FFF2-40B4-BE49-F238E27FC236}">
                <a16:creationId xmlns:a16="http://schemas.microsoft.com/office/drawing/2014/main" id="{B637DA83-2DBD-458C-ABE5-8C8D3B686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605" y="4267575"/>
            <a:ext cx="5916395" cy="2084012"/>
          </a:xfrm>
          <a:prstGeom prst="rect">
            <a:avLst/>
          </a:prstGeom>
        </p:spPr>
      </p:pic>
      <p:pic>
        <p:nvPicPr>
          <p:cNvPr id="32" name="圖片 31" descr="一張含有 電腦, 電子用品, 公車, 完整 的圖片&#10;&#10;自動產生的描述">
            <a:extLst>
              <a:ext uri="{FF2B5EF4-FFF2-40B4-BE49-F238E27FC236}">
                <a16:creationId xmlns:a16="http://schemas.microsoft.com/office/drawing/2014/main" id="{DA299A61-F301-48DF-88B4-EA809527D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16"/>
          <a:stretch/>
        </p:blipFill>
        <p:spPr>
          <a:xfrm>
            <a:off x="-69850" y="3719577"/>
            <a:ext cx="6064619" cy="270821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5951710-571C-4986-9237-35D9CAF791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932" y="875180"/>
            <a:ext cx="2897867" cy="983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146085-49F7-49B5-8267-2B29D87E6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4773" y="1254650"/>
            <a:ext cx="3993828" cy="55507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F5F728F-9662-4864-8746-C551F20ECE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799" y="2153135"/>
            <a:ext cx="3533775" cy="857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6E97B0E-F618-4B50-A180-2975AAB63E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834" y="2583348"/>
            <a:ext cx="3953213" cy="5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39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Xeon E-2236 </a:t>
            </a:r>
            <a:r>
              <a:rPr kumimoji="1" lang="zh-CN" altLang="en-US" b="1">
                <a:solidFill>
                  <a:schemeClr val="tx1"/>
                </a:solidFill>
              </a:rPr>
              <a:t>企業級處理器</a:t>
            </a:r>
            <a:endParaRPr kumimoji="1" lang="zh-TW" altLang="en-US" b="1">
              <a:solidFill>
                <a:schemeClr val="tx1"/>
              </a:solidFill>
            </a:endParaRP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386" y="2214993"/>
            <a:ext cx="3663385" cy="3663385"/>
          </a:xfrm>
          <a:prstGeom prst="rect">
            <a:avLst/>
          </a:prstGeom>
          <a:effectLst>
            <a:outerShdw blurRad="190500" dist="355600" dir="5400000" sx="93000" sy="93000" rotWithShape="0">
              <a:prstClr val="black">
                <a:alpha val="64000"/>
              </a:prstClr>
            </a:outerShdw>
          </a:effec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5A2F44D-FEC4-4F9B-97B8-AD88801E88BD}"/>
              </a:ext>
            </a:extLst>
          </p:cNvPr>
          <p:cNvSpPr/>
          <p:nvPr/>
        </p:nvSpPr>
        <p:spPr>
          <a:xfrm>
            <a:off x="687115" y="3179883"/>
            <a:ext cx="5303520" cy="194517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1063185" y="3394066"/>
            <a:ext cx="4907701" cy="14834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Intel</a:t>
            </a:r>
            <a:r>
              <a:rPr lang="en-US" altLang="zh-TW" sz="2500" b="1" baseline="30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®</a:t>
            </a: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Xeon</a:t>
            </a:r>
            <a:r>
              <a:rPr lang="en-US" altLang="zh-TW" sz="2500" b="1" baseline="30000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®</a:t>
            </a: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E-2236 </a:t>
            </a:r>
          </a:p>
          <a:p>
            <a:pPr lvl="1" indent="-457200">
              <a:lnSpc>
                <a:spcPts val="3300"/>
              </a:lnSpc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6</a:t>
            </a:r>
            <a:r>
              <a:rPr lang="zh-TW" altLang="en-US" sz="2500" b="1">
                <a:solidFill>
                  <a:srgbClr val="1574DC"/>
                </a:solidFill>
                <a:latin typeface="Microsoft JhengHei"/>
                <a:ea typeface="Microsoft JhengHei"/>
                <a:cs typeface="Arial"/>
              </a:rPr>
              <a:t>核心 </a:t>
            </a:r>
            <a:r>
              <a:rPr lang="en-US" altLang="zh-TW" sz="2500" b="1">
                <a:latin typeface="Microsoft JhengHei"/>
                <a:ea typeface="Microsoft JhengHei"/>
                <a:cs typeface="Arial"/>
              </a:rPr>
              <a:t>/</a:t>
            </a:r>
            <a:r>
              <a:rPr lang="zh-TW" altLang="en-US" sz="25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12</a:t>
            </a:r>
            <a:r>
              <a:rPr lang="zh-CN" altLang="en-US" sz="2500" b="1">
                <a:solidFill>
                  <a:srgbClr val="1574DC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TW" altLang="en-US" sz="2500" b="1">
                <a:latin typeface="Microsoft JhengHei"/>
                <a:ea typeface="Microsoft JhengHei"/>
                <a:cs typeface="Arial"/>
              </a:rPr>
              <a:t>處理器</a:t>
            </a:r>
            <a:endParaRPr lang="en-US" altLang="zh-CN" sz="2500" b="1">
              <a:latin typeface="Microsoft JhengHei"/>
              <a:ea typeface="Microsoft JhengHei"/>
              <a:cs typeface="Arial"/>
            </a:endParaRPr>
          </a:p>
          <a:p>
            <a:pPr lvl="1" indent="-457200">
              <a:lnSpc>
                <a:spcPts val="3300"/>
              </a:lnSpc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3.4 GHz</a:t>
            </a:r>
            <a:r>
              <a:rPr lang="zh-TW" altLang="en-US" sz="2500" b="1">
                <a:latin typeface="Microsoft JhengHei"/>
                <a:ea typeface="Microsoft JhengHei"/>
                <a:cs typeface="Arial"/>
              </a:rPr>
              <a:t>，</a:t>
            </a:r>
            <a:r>
              <a:rPr lang="zh-TW" altLang="en-US" sz="2500" b="1"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2500" b="1">
                <a:latin typeface="Microsoft JhengHei"/>
                <a:ea typeface="Microsoft JhengHei"/>
              </a:rPr>
              <a:t>突頻至 </a:t>
            </a: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4.8 GHz   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4240B9E-A880-4232-AA7C-0BC78C6A0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78" y="3179883"/>
            <a:ext cx="105488" cy="20001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8A94FED-82C4-4803-807A-127B03DA4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947766" y="3179882"/>
            <a:ext cx="105488" cy="20001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D5D202C0-F3D5-4908-B182-8DD3ED9FB7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609778" y="4874575"/>
            <a:ext cx="6051722" cy="4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2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2E031B-AAB1-7E44-86ED-B7D04446310D}"/>
              </a:ext>
            </a:extLst>
          </p:cNvPr>
          <p:cNvSpPr txBox="1"/>
          <p:nvPr/>
        </p:nvSpPr>
        <p:spPr>
          <a:xfrm>
            <a:off x="5567946" y="1813834"/>
            <a:ext cx="6624054" cy="93871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zh-TW" altLang="en-US" sz="5500" b="1">
                <a:latin typeface="微軟正黑體 Light"/>
                <a:ea typeface="微軟正黑體"/>
              </a:rPr>
              <a:t>企業級作業系統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4E67A6-C683-47F1-AA4E-E70709FA4ABC}"/>
              </a:ext>
            </a:extLst>
          </p:cNvPr>
          <p:cNvSpPr txBox="1"/>
          <p:nvPr/>
        </p:nvSpPr>
        <p:spPr>
          <a:xfrm>
            <a:off x="3464380" y="3429000"/>
            <a:ext cx="10586356" cy="1759456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kumimoji="1" lang="en-US" altLang="zh-TW" sz="5000" b="1" err="1">
                <a:latin typeface="微軟正黑體 Light"/>
                <a:ea typeface="微軟正黑體"/>
              </a:rPr>
              <a:t>使用</a:t>
            </a:r>
            <a:r>
              <a:rPr kumimoji="1" lang="en-US" altLang="zh-TW" sz="5000" b="1">
                <a:latin typeface="微軟正黑體 Light"/>
                <a:ea typeface="微軟正黑體"/>
              </a:rPr>
              <a:t> </a:t>
            </a:r>
            <a:r>
              <a:rPr kumimoji="1" lang="en-US" altLang="zh-TW" sz="5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ZFS </a:t>
            </a:r>
            <a:r>
              <a:rPr kumimoji="1" lang="en-US" altLang="zh-TW" sz="5000" b="1">
                <a:latin typeface="微軟正黑體 Light"/>
                <a:ea typeface="微軟正黑體"/>
              </a:rPr>
              <a:t>的 </a:t>
            </a:r>
          </a:p>
          <a:p>
            <a:pPr algn="ctr">
              <a:lnSpc>
                <a:spcPts val="6500"/>
              </a:lnSpc>
            </a:pPr>
            <a:r>
              <a:rPr kumimoji="1" lang="en-US" altLang="zh-TW" sz="50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</a:t>
            </a:r>
            <a:r>
              <a:rPr kumimoji="1" lang="en-US" altLang="zh-TW" sz="5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hero</a:t>
            </a:r>
            <a:endParaRPr lang="en-US" altLang="zh-TW" sz="5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10C9B2-2A78-4E32-B136-66B57FCC0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3085" y="3005051"/>
            <a:ext cx="3533775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6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671"/>
            <a:ext cx="12192000" cy="1097280"/>
          </a:xfrm>
        </p:spPr>
        <p:txBody>
          <a:bodyPr>
            <a:normAutofit/>
          </a:bodyPr>
          <a:lstStyle/>
          <a:p>
            <a:pPr algn="ctr"/>
            <a:r>
              <a:rPr lang="zh-CN" altLang="en-US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支援</a:t>
            </a:r>
            <a:r>
              <a:rPr lang="en-US" altLang="zh-CN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ECC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CN" altLang="en-US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記憶體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(Error Correcting Code)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6328630" y="4097113"/>
            <a:ext cx="5472263" cy="2011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處理器支援 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 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記憶體，能</a:t>
            </a:r>
            <a:r>
              <a:rPr lang="zh-CN" altLang="en-US" sz="2800" b="1">
                <a:solidFill>
                  <a:srgbClr val="04DE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自動偵測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CN" altLang="en-US" sz="2800" b="1">
                <a:solidFill>
                  <a:srgbClr val="04DE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即時修正單一位元錯誤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lnSpc>
                <a:spcPts val="3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系統支援高達</a:t>
            </a:r>
            <a:r>
              <a:rPr lang="en-US" altLang="zh-CN" sz="2800" b="1">
                <a:solidFill>
                  <a:srgbClr val="04DE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128GB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3689406" y="314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240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9CB858A-0DEE-4CBB-A47C-FD60451512B4}"/>
              </a:ext>
            </a:extLst>
          </p:cNvPr>
          <p:cNvSpPr/>
          <p:nvPr/>
        </p:nvSpPr>
        <p:spPr>
          <a:xfrm>
            <a:off x="6131638" y="1971184"/>
            <a:ext cx="5715152" cy="1873801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46DAB54-BDA0-4B2A-9DF5-441759B0FD02}"/>
              </a:ext>
            </a:extLst>
          </p:cNvPr>
          <p:cNvSpPr txBox="1"/>
          <p:nvPr/>
        </p:nvSpPr>
        <p:spPr>
          <a:xfrm>
            <a:off x="6480151" y="2230663"/>
            <a:ext cx="3464410" cy="14056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維持可靠性</a:t>
            </a:r>
            <a:b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避免資料毀損</a:t>
            </a:r>
            <a:endParaRPr lang="en-US" sz="4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圖形 3">
            <a:extLst>
              <a:ext uri="{FF2B5EF4-FFF2-40B4-BE49-F238E27FC236}">
                <a16:creationId xmlns:a16="http://schemas.microsoft.com/office/drawing/2014/main" id="{4A05E9D4-A4C9-446C-BBA6-632F152FA33B}"/>
              </a:ext>
            </a:extLst>
          </p:cNvPr>
          <p:cNvGrpSpPr/>
          <p:nvPr/>
        </p:nvGrpSpPr>
        <p:grpSpPr>
          <a:xfrm>
            <a:off x="10001154" y="2372799"/>
            <a:ext cx="1385706" cy="1018834"/>
            <a:chOff x="9976242" y="2387086"/>
            <a:chExt cx="1385706" cy="1018834"/>
          </a:xfrm>
        </p:grpSpPr>
        <p:grpSp>
          <p:nvGrpSpPr>
            <p:cNvPr id="15" name="圖形 3">
              <a:extLst>
                <a:ext uri="{FF2B5EF4-FFF2-40B4-BE49-F238E27FC236}">
                  <a16:creationId xmlns:a16="http://schemas.microsoft.com/office/drawing/2014/main" id="{D720F706-5205-4006-853E-B4DF80E8344D}"/>
                </a:ext>
              </a:extLst>
            </p:cNvPr>
            <p:cNvGrpSpPr/>
            <p:nvPr/>
          </p:nvGrpSpPr>
          <p:grpSpPr>
            <a:xfrm>
              <a:off x="9976242" y="2953862"/>
              <a:ext cx="1385706" cy="452058"/>
              <a:chOff x="9976242" y="2953862"/>
              <a:chExt cx="1385706" cy="452058"/>
            </a:xfrm>
          </p:grpSpPr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406D07C1-437F-4B45-9827-2A6926305358}"/>
                  </a:ext>
                </a:extLst>
              </p:cNvPr>
              <p:cNvSpPr/>
              <p:nvPr/>
            </p:nvSpPr>
            <p:spPr>
              <a:xfrm>
                <a:off x="9976242" y="2953862"/>
                <a:ext cx="1385706" cy="452058"/>
              </a:xfrm>
              <a:custGeom>
                <a:avLst/>
                <a:gdLst>
                  <a:gd name="connsiteX0" fmla="*/ 1370941 w 1385706"/>
                  <a:gd name="connsiteY0" fmla="*/ 168102 h 452058"/>
                  <a:gd name="connsiteX1" fmla="*/ 1326643 w 1385706"/>
                  <a:gd name="connsiteY1" fmla="*/ 123805 h 452058"/>
                  <a:gd name="connsiteX2" fmla="*/ 1370941 w 1385706"/>
                  <a:gd name="connsiteY2" fmla="*/ 79508 h 452058"/>
                  <a:gd name="connsiteX3" fmla="*/ 1384571 w 1385706"/>
                  <a:gd name="connsiteY3" fmla="*/ 79508 h 452058"/>
                  <a:gd name="connsiteX4" fmla="*/ 1384571 w 1385706"/>
                  <a:gd name="connsiteY4" fmla="*/ 0 h 452058"/>
                  <a:gd name="connsiteX5" fmla="*/ 0 w 1385706"/>
                  <a:gd name="connsiteY5" fmla="*/ 0 h 452058"/>
                  <a:gd name="connsiteX6" fmla="*/ 0 w 1385706"/>
                  <a:gd name="connsiteY6" fmla="*/ 79508 h 452058"/>
                  <a:gd name="connsiteX7" fmla="*/ 13630 w 1385706"/>
                  <a:gd name="connsiteY7" fmla="*/ 79508 h 452058"/>
                  <a:gd name="connsiteX8" fmla="*/ 57927 w 1385706"/>
                  <a:gd name="connsiteY8" fmla="*/ 123805 h 452058"/>
                  <a:gd name="connsiteX9" fmla="*/ 13630 w 1385706"/>
                  <a:gd name="connsiteY9" fmla="*/ 168102 h 452058"/>
                  <a:gd name="connsiteX10" fmla="*/ 0 w 1385706"/>
                  <a:gd name="connsiteY10" fmla="*/ 168102 h 452058"/>
                  <a:gd name="connsiteX11" fmla="*/ 0 w 1385706"/>
                  <a:gd name="connsiteY11" fmla="*/ 452058 h 452058"/>
                  <a:gd name="connsiteX12" fmla="*/ 389588 w 1385706"/>
                  <a:gd name="connsiteY12" fmla="*/ 452058 h 452058"/>
                  <a:gd name="connsiteX13" fmla="*/ 389588 w 1385706"/>
                  <a:gd name="connsiteY13" fmla="*/ 431614 h 452058"/>
                  <a:gd name="connsiteX14" fmla="*/ 433885 w 1385706"/>
                  <a:gd name="connsiteY14" fmla="*/ 387316 h 452058"/>
                  <a:gd name="connsiteX15" fmla="*/ 433885 w 1385706"/>
                  <a:gd name="connsiteY15" fmla="*/ 387316 h 452058"/>
                  <a:gd name="connsiteX16" fmla="*/ 478182 w 1385706"/>
                  <a:gd name="connsiteY16" fmla="*/ 431614 h 452058"/>
                  <a:gd name="connsiteX17" fmla="*/ 478182 w 1385706"/>
                  <a:gd name="connsiteY17" fmla="*/ 452058 h 452058"/>
                  <a:gd name="connsiteX18" fmla="*/ 1385706 w 1385706"/>
                  <a:gd name="connsiteY18" fmla="*/ 452058 h 452058"/>
                  <a:gd name="connsiteX19" fmla="*/ 1385706 w 1385706"/>
                  <a:gd name="connsiteY19" fmla="*/ 168102 h 452058"/>
                  <a:gd name="connsiteX20" fmla="*/ 1370941 w 1385706"/>
                  <a:gd name="connsiteY20" fmla="*/ 168102 h 45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5706" h="452058">
                    <a:moveTo>
                      <a:pt x="1370941" y="168102"/>
                    </a:moveTo>
                    <a:cubicBezTo>
                      <a:pt x="1347088" y="168102"/>
                      <a:pt x="1326643" y="148793"/>
                      <a:pt x="1326643" y="123805"/>
                    </a:cubicBezTo>
                    <a:cubicBezTo>
                      <a:pt x="1326643" y="99953"/>
                      <a:pt x="1345952" y="79508"/>
                      <a:pt x="1370941" y="79508"/>
                    </a:cubicBezTo>
                    <a:lnTo>
                      <a:pt x="1384571" y="79508"/>
                    </a:lnTo>
                    <a:lnTo>
                      <a:pt x="1384571" y="0"/>
                    </a:lnTo>
                    <a:lnTo>
                      <a:pt x="0" y="0"/>
                    </a:lnTo>
                    <a:lnTo>
                      <a:pt x="0" y="79508"/>
                    </a:lnTo>
                    <a:lnTo>
                      <a:pt x="13630" y="79508"/>
                    </a:lnTo>
                    <a:cubicBezTo>
                      <a:pt x="37482" y="79508"/>
                      <a:pt x="57927" y="98817"/>
                      <a:pt x="57927" y="123805"/>
                    </a:cubicBezTo>
                    <a:cubicBezTo>
                      <a:pt x="57927" y="147657"/>
                      <a:pt x="38618" y="168102"/>
                      <a:pt x="13630" y="168102"/>
                    </a:cubicBezTo>
                    <a:lnTo>
                      <a:pt x="0" y="168102"/>
                    </a:lnTo>
                    <a:lnTo>
                      <a:pt x="0" y="452058"/>
                    </a:lnTo>
                    <a:lnTo>
                      <a:pt x="389588" y="452058"/>
                    </a:lnTo>
                    <a:lnTo>
                      <a:pt x="389588" y="431614"/>
                    </a:lnTo>
                    <a:cubicBezTo>
                      <a:pt x="389588" y="407761"/>
                      <a:pt x="408897" y="387316"/>
                      <a:pt x="433885" y="387316"/>
                    </a:cubicBezTo>
                    <a:lnTo>
                      <a:pt x="433885" y="387316"/>
                    </a:lnTo>
                    <a:cubicBezTo>
                      <a:pt x="457737" y="387316"/>
                      <a:pt x="478182" y="406625"/>
                      <a:pt x="478182" y="431614"/>
                    </a:cubicBezTo>
                    <a:lnTo>
                      <a:pt x="478182" y="452058"/>
                    </a:lnTo>
                    <a:lnTo>
                      <a:pt x="1385706" y="452058"/>
                    </a:lnTo>
                    <a:lnTo>
                      <a:pt x="1385706" y="168102"/>
                    </a:lnTo>
                    <a:lnTo>
                      <a:pt x="1370941" y="168102"/>
                    </a:lnTo>
                    <a:close/>
                  </a:path>
                </a:pathLst>
              </a:custGeom>
              <a:noFill/>
              <a:ln w="32183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27285C11-4ABE-4D67-93BA-F963C207DE41}"/>
                  </a:ext>
                </a:extLst>
              </p:cNvPr>
              <p:cNvSpPr/>
              <p:nvPr/>
            </p:nvSpPr>
            <p:spPr>
              <a:xfrm>
                <a:off x="10051206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5D3EF685-CE65-4168-A838-F9C94DB0B2AE}"/>
                  </a:ext>
                </a:extLst>
              </p:cNvPr>
              <p:cNvSpPr/>
              <p:nvPr/>
            </p:nvSpPr>
            <p:spPr>
              <a:xfrm>
                <a:off x="1012049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60F4D74A-4280-4F48-9646-8A1445061934}"/>
                  </a:ext>
                </a:extLst>
              </p:cNvPr>
              <p:cNvSpPr/>
              <p:nvPr/>
            </p:nvSpPr>
            <p:spPr>
              <a:xfrm>
                <a:off x="10189777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F862675A-2E77-4FEE-8920-36DA5C59123F}"/>
                  </a:ext>
                </a:extLst>
              </p:cNvPr>
              <p:cNvSpPr/>
              <p:nvPr/>
            </p:nvSpPr>
            <p:spPr>
              <a:xfrm>
                <a:off x="1025906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BFE9C49E-CC70-4F03-9FF0-48A3BA040E27}"/>
                  </a:ext>
                </a:extLst>
              </p:cNvPr>
              <p:cNvSpPr/>
              <p:nvPr/>
            </p:nvSpPr>
            <p:spPr>
              <a:xfrm>
                <a:off x="1050667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A794BB2E-57EF-4FF4-9064-89AE1CC332DF}"/>
                  </a:ext>
                </a:extLst>
              </p:cNvPr>
              <p:cNvSpPr/>
              <p:nvPr/>
            </p:nvSpPr>
            <p:spPr>
              <a:xfrm>
                <a:off x="1057595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196D0D0F-375C-4DD0-B225-DCE90B179864}"/>
                  </a:ext>
                </a:extLst>
              </p:cNvPr>
              <p:cNvSpPr/>
              <p:nvPr/>
            </p:nvSpPr>
            <p:spPr>
              <a:xfrm>
                <a:off x="1064524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CAED2070-3591-4AF6-AE16-5587ACFEFF05}"/>
                  </a:ext>
                </a:extLst>
              </p:cNvPr>
              <p:cNvSpPr/>
              <p:nvPr/>
            </p:nvSpPr>
            <p:spPr>
              <a:xfrm>
                <a:off x="1071452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C276A8BB-9A0D-48BC-BA39-284E11E8F7CC}"/>
                  </a:ext>
                </a:extLst>
              </p:cNvPr>
              <p:cNvSpPr/>
              <p:nvPr/>
            </p:nvSpPr>
            <p:spPr>
              <a:xfrm>
                <a:off x="1078381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F47015F6-BF38-4ADB-8750-5361013A9B9E}"/>
                  </a:ext>
                </a:extLst>
              </p:cNvPr>
              <p:cNvSpPr/>
              <p:nvPr/>
            </p:nvSpPr>
            <p:spPr>
              <a:xfrm>
                <a:off x="1085309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87007167-2486-4BC7-8D41-865A76412039}"/>
                  </a:ext>
                </a:extLst>
              </p:cNvPr>
              <p:cNvSpPr/>
              <p:nvPr/>
            </p:nvSpPr>
            <p:spPr>
              <a:xfrm>
                <a:off x="10922384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DC413FA4-78A0-4824-A5E4-25D6D8F712C6}"/>
                  </a:ext>
                </a:extLst>
              </p:cNvPr>
              <p:cNvSpPr/>
              <p:nvPr/>
            </p:nvSpPr>
            <p:spPr>
              <a:xfrm>
                <a:off x="1099166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FD9D0703-E8FA-44A1-8FA8-C2B61C28E809}"/>
                  </a:ext>
                </a:extLst>
              </p:cNvPr>
              <p:cNvSpPr/>
              <p:nvPr/>
            </p:nvSpPr>
            <p:spPr>
              <a:xfrm>
                <a:off x="1106095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DE3C3F14-F02A-4D5F-9486-026424A8837A}"/>
                  </a:ext>
                </a:extLst>
              </p:cNvPr>
              <p:cNvSpPr/>
              <p:nvPr/>
            </p:nvSpPr>
            <p:spPr>
              <a:xfrm>
                <a:off x="11130240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792774F2-5FD2-4535-B0B1-4050348D3F47}"/>
                  </a:ext>
                </a:extLst>
              </p:cNvPr>
              <p:cNvSpPr/>
              <p:nvPr/>
            </p:nvSpPr>
            <p:spPr>
              <a:xfrm>
                <a:off x="1119952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5A36DEA5-DA34-473B-909E-C2A3846FBBFB}"/>
                  </a:ext>
                </a:extLst>
              </p:cNvPr>
              <p:cNvSpPr/>
              <p:nvPr/>
            </p:nvSpPr>
            <p:spPr>
              <a:xfrm>
                <a:off x="11268811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5E23462A-C5F3-41A6-8BE9-0F4109BEAC44}"/>
                  </a:ext>
                </a:extLst>
              </p:cNvPr>
              <p:cNvSpPr/>
              <p:nvPr/>
            </p:nvSpPr>
            <p:spPr>
              <a:xfrm>
                <a:off x="10135258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7634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36DFDB3D-C0A8-4304-9859-1B0E16D52248}"/>
                  </a:ext>
                </a:extLst>
              </p:cNvPr>
              <p:cNvSpPr/>
              <p:nvPr/>
            </p:nvSpPr>
            <p:spPr>
              <a:xfrm>
                <a:off x="10411263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3 w 197633"/>
                  <a:gd name="connsiteY6" fmla="*/ 26124 h 197633"/>
                  <a:gd name="connsiteX7" fmla="*/ 197633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3" y="11358"/>
                      <a:pt x="197633" y="26124"/>
                    </a:cubicBezTo>
                    <a:lnTo>
                      <a:pt x="197633" y="171510"/>
                    </a:lnTo>
                    <a:cubicBezTo>
                      <a:pt x="197633" y="186275"/>
                      <a:pt x="186275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4B355F28-2330-4D3B-B3ED-C77E5AA5E4C2}"/>
                  </a:ext>
                </a:extLst>
              </p:cNvPr>
              <p:cNvSpPr/>
              <p:nvPr/>
            </p:nvSpPr>
            <p:spPr>
              <a:xfrm>
                <a:off x="10688404" y="3035642"/>
                <a:ext cx="197633" cy="197633"/>
              </a:xfrm>
              <a:custGeom>
                <a:avLst/>
                <a:gdLst>
                  <a:gd name="connsiteX0" fmla="*/ 170374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0374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0374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0374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85C63E91-1665-422A-B4C7-4276515F7CF8}"/>
                  </a:ext>
                </a:extLst>
              </p:cNvPr>
              <p:cNvSpPr/>
              <p:nvPr/>
            </p:nvSpPr>
            <p:spPr>
              <a:xfrm>
                <a:off x="10964410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6" name="圖形 3">
              <a:extLst>
                <a:ext uri="{FF2B5EF4-FFF2-40B4-BE49-F238E27FC236}">
                  <a16:creationId xmlns:a16="http://schemas.microsoft.com/office/drawing/2014/main" id="{EDE8F11E-9F33-4121-9AEF-A0384EBA1B9B}"/>
                </a:ext>
              </a:extLst>
            </p:cNvPr>
            <p:cNvGrpSpPr/>
            <p:nvPr/>
          </p:nvGrpSpPr>
          <p:grpSpPr>
            <a:xfrm>
              <a:off x="10022811" y="2387086"/>
              <a:ext cx="1319843" cy="471367"/>
              <a:chOff x="10022811" y="2387086"/>
              <a:chExt cx="1319843" cy="471367"/>
            </a:xfrm>
            <a:solidFill>
              <a:srgbClr val="FFFFFF"/>
            </a:solidFill>
          </p:grpSpPr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F04D0DA1-84B5-4F7D-84D9-B79A5EBDC0BB}"/>
                  </a:ext>
                </a:extLst>
              </p:cNvPr>
              <p:cNvSpPr/>
              <p:nvPr/>
            </p:nvSpPr>
            <p:spPr>
              <a:xfrm>
                <a:off x="10022811" y="2395036"/>
                <a:ext cx="423662" cy="454330"/>
              </a:xfrm>
              <a:custGeom>
                <a:avLst/>
                <a:gdLst>
                  <a:gd name="connsiteX0" fmla="*/ 357785 w 423662"/>
                  <a:gd name="connsiteY0" fmla="*/ 268055 h 454330"/>
                  <a:gd name="connsiteX1" fmla="*/ 161287 w 423662"/>
                  <a:gd name="connsiteY1" fmla="*/ 268055 h 454330"/>
                  <a:gd name="connsiteX2" fmla="*/ 141978 w 423662"/>
                  <a:gd name="connsiteY2" fmla="*/ 360057 h 454330"/>
                  <a:gd name="connsiteX3" fmla="*/ 366871 w 423662"/>
                  <a:gd name="connsiteY3" fmla="*/ 360057 h 454330"/>
                  <a:gd name="connsiteX4" fmla="*/ 332797 w 423662"/>
                  <a:gd name="connsiteY4" fmla="*/ 454330 h 454330"/>
                  <a:gd name="connsiteX5" fmla="*/ 0 w 423662"/>
                  <a:gd name="connsiteY5" fmla="*/ 454330 h 454330"/>
                  <a:gd name="connsiteX6" fmla="*/ 96545 w 423662"/>
                  <a:gd name="connsiteY6" fmla="*/ 0 h 454330"/>
                  <a:gd name="connsiteX7" fmla="*/ 423663 w 423662"/>
                  <a:gd name="connsiteY7" fmla="*/ 0 h 454330"/>
                  <a:gd name="connsiteX8" fmla="*/ 403218 w 423662"/>
                  <a:gd name="connsiteY8" fmla="*/ 94274 h 454330"/>
                  <a:gd name="connsiteX9" fmla="*/ 198769 w 423662"/>
                  <a:gd name="connsiteY9" fmla="*/ 94274 h 454330"/>
                  <a:gd name="connsiteX10" fmla="*/ 181732 w 423662"/>
                  <a:gd name="connsiteY10" fmla="*/ 173781 h 454330"/>
                  <a:gd name="connsiteX11" fmla="*/ 378230 w 423662"/>
                  <a:gd name="connsiteY11" fmla="*/ 173781 h 454330"/>
                  <a:gd name="connsiteX12" fmla="*/ 357785 w 423662"/>
                  <a:gd name="connsiteY12" fmla="*/ 268055 h 45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3662" h="454330">
                    <a:moveTo>
                      <a:pt x="357785" y="268055"/>
                    </a:moveTo>
                    <a:lnTo>
                      <a:pt x="161287" y="268055"/>
                    </a:lnTo>
                    <a:lnTo>
                      <a:pt x="141978" y="360057"/>
                    </a:lnTo>
                    <a:lnTo>
                      <a:pt x="366871" y="360057"/>
                    </a:lnTo>
                    <a:lnTo>
                      <a:pt x="332797" y="454330"/>
                    </a:lnTo>
                    <a:lnTo>
                      <a:pt x="0" y="454330"/>
                    </a:lnTo>
                    <a:lnTo>
                      <a:pt x="96545" y="0"/>
                    </a:lnTo>
                    <a:lnTo>
                      <a:pt x="423663" y="0"/>
                    </a:lnTo>
                    <a:lnTo>
                      <a:pt x="403218" y="94274"/>
                    </a:lnTo>
                    <a:lnTo>
                      <a:pt x="198769" y="94274"/>
                    </a:lnTo>
                    <a:lnTo>
                      <a:pt x="181732" y="173781"/>
                    </a:lnTo>
                    <a:lnTo>
                      <a:pt x="378230" y="173781"/>
                    </a:lnTo>
                    <a:lnTo>
                      <a:pt x="357785" y="26805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451CD454-8E53-4378-B547-769158E64E94}"/>
                  </a:ext>
                </a:extLst>
              </p:cNvPr>
              <p:cNvSpPr/>
              <p:nvPr/>
            </p:nvSpPr>
            <p:spPr>
              <a:xfrm>
                <a:off x="10452153" y="2387086"/>
                <a:ext cx="431628" cy="470231"/>
              </a:xfrm>
              <a:custGeom>
                <a:avLst/>
                <a:gdLst>
                  <a:gd name="connsiteX0" fmla="*/ 402082 w 431628"/>
                  <a:gd name="connsiteY0" fmla="*/ 311216 h 470231"/>
                  <a:gd name="connsiteX1" fmla="*/ 180596 w 431628"/>
                  <a:gd name="connsiteY1" fmla="*/ 470232 h 470231"/>
                  <a:gd name="connsiteX2" fmla="*/ 0 w 431628"/>
                  <a:gd name="connsiteY2" fmla="*/ 283956 h 470231"/>
                  <a:gd name="connsiteX3" fmla="*/ 253289 w 431628"/>
                  <a:gd name="connsiteY3" fmla="*/ 0 h 470231"/>
                  <a:gd name="connsiteX4" fmla="*/ 431613 w 431628"/>
                  <a:gd name="connsiteY4" fmla="*/ 159016 h 470231"/>
                  <a:gd name="connsiteX5" fmla="*/ 303265 w 431628"/>
                  <a:gd name="connsiteY5" fmla="*/ 159016 h 470231"/>
                  <a:gd name="connsiteX6" fmla="*/ 243066 w 431628"/>
                  <a:gd name="connsiteY6" fmla="*/ 92002 h 470231"/>
                  <a:gd name="connsiteX7" fmla="*/ 132892 w 431628"/>
                  <a:gd name="connsiteY7" fmla="*/ 290771 h 470231"/>
                  <a:gd name="connsiteX8" fmla="*/ 194226 w 431628"/>
                  <a:gd name="connsiteY8" fmla="*/ 378230 h 470231"/>
                  <a:gd name="connsiteX9" fmla="*/ 274870 w 431628"/>
                  <a:gd name="connsiteY9" fmla="*/ 311216 h 470231"/>
                  <a:gd name="connsiteX10" fmla="*/ 402082 w 431628"/>
                  <a:gd name="connsiteY10" fmla="*/ 311216 h 47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0231">
                    <a:moveTo>
                      <a:pt x="402082" y="311216"/>
                    </a:moveTo>
                    <a:cubicBezTo>
                      <a:pt x="370279" y="420255"/>
                      <a:pt x="291907" y="470232"/>
                      <a:pt x="180596" y="470232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6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2082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38404FC1-097B-4CD3-B222-BC3AF952596F}"/>
                  </a:ext>
                </a:extLst>
              </p:cNvPr>
              <p:cNvSpPr/>
              <p:nvPr/>
            </p:nvSpPr>
            <p:spPr>
              <a:xfrm>
                <a:off x="10911026" y="2387086"/>
                <a:ext cx="431628" cy="471367"/>
              </a:xfrm>
              <a:custGeom>
                <a:avLst/>
                <a:gdLst>
                  <a:gd name="connsiteX0" fmla="*/ 403218 w 431628"/>
                  <a:gd name="connsiteY0" fmla="*/ 311216 h 471367"/>
                  <a:gd name="connsiteX1" fmla="*/ 180596 w 431628"/>
                  <a:gd name="connsiteY1" fmla="*/ 471368 h 471367"/>
                  <a:gd name="connsiteX2" fmla="*/ 0 w 431628"/>
                  <a:gd name="connsiteY2" fmla="*/ 283956 h 471367"/>
                  <a:gd name="connsiteX3" fmla="*/ 253289 w 431628"/>
                  <a:gd name="connsiteY3" fmla="*/ 0 h 471367"/>
                  <a:gd name="connsiteX4" fmla="*/ 431613 w 431628"/>
                  <a:gd name="connsiteY4" fmla="*/ 159016 h 471367"/>
                  <a:gd name="connsiteX5" fmla="*/ 303265 w 431628"/>
                  <a:gd name="connsiteY5" fmla="*/ 159016 h 471367"/>
                  <a:gd name="connsiteX6" fmla="*/ 243067 w 431628"/>
                  <a:gd name="connsiteY6" fmla="*/ 92002 h 471367"/>
                  <a:gd name="connsiteX7" fmla="*/ 132892 w 431628"/>
                  <a:gd name="connsiteY7" fmla="*/ 290771 h 471367"/>
                  <a:gd name="connsiteX8" fmla="*/ 194226 w 431628"/>
                  <a:gd name="connsiteY8" fmla="*/ 378230 h 471367"/>
                  <a:gd name="connsiteX9" fmla="*/ 274870 w 431628"/>
                  <a:gd name="connsiteY9" fmla="*/ 311216 h 471367"/>
                  <a:gd name="connsiteX10" fmla="*/ 403218 w 431628"/>
                  <a:gd name="connsiteY10" fmla="*/ 311216 h 47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1367">
                    <a:moveTo>
                      <a:pt x="403218" y="311216"/>
                    </a:moveTo>
                    <a:cubicBezTo>
                      <a:pt x="371415" y="420255"/>
                      <a:pt x="293043" y="471368"/>
                      <a:pt x="180596" y="471368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7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3218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751FE733-FE0C-4790-925E-9AAE7D56A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32" y="1964834"/>
            <a:ext cx="127881" cy="19404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D02B092-F9C7-4092-A1F6-BEB6A251D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756514" y="1964475"/>
            <a:ext cx="127881" cy="19404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F41BF3-4CEA-41C6-9E81-B7C702247D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6131638" y="3575658"/>
            <a:ext cx="6228316" cy="4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3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27DAC64A-851A-4D72-93B1-489319DE2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1504950"/>
            <a:ext cx="12189630" cy="5353049"/>
          </a:xfrm>
          <a:prstGeom prst="rect">
            <a:avLst/>
          </a:prstGeom>
        </p:spPr>
      </p:pic>
      <p:sp>
        <p:nvSpPr>
          <p:cNvPr id="32" name="矩形: 圓角 8">
            <a:extLst>
              <a:ext uri="{FF2B5EF4-FFF2-40B4-BE49-F238E27FC236}">
                <a16:creationId xmlns:a16="http://schemas.microsoft.com/office/drawing/2014/main" id="{EA64A7A6-39B6-475D-9E83-A63BC0562B9A}"/>
              </a:ext>
            </a:extLst>
          </p:cNvPr>
          <p:cNvSpPr/>
          <p:nvPr/>
        </p:nvSpPr>
        <p:spPr>
          <a:xfrm>
            <a:off x="6459696" y="1896532"/>
            <a:ext cx="4946831" cy="386334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11211A7-C9C1-4FAA-A5C1-2E8D6B4383B5}"/>
              </a:ext>
            </a:extLst>
          </p:cNvPr>
          <p:cNvSpPr/>
          <p:nvPr/>
        </p:nvSpPr>
        <p:spPr>
          <a:xfrm>
            <a:off x="6459694" y="2645506"/>
            <a:ext cx="4946831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 8">
            <a:extLst>
              <a:ext uri="{FF2B5EF4-FFF2-40B4-BE49-F238E27FC236}">
                <a16:creationId xmlns:a16="http://schemas.microsoft.com/office/drawing/2014/main" id="{04EAF85B-FD80-4AD9-AD43-C976CF449B9E}"/>
              </a:ext>
            </a:extLst>
          </p:cNvPr>
          <p:cNvSpPr/>
          <p:nvPr/>
        </p:nvSpPr>
        <p:spPr>
          <a:xfrm>
            <a:off x="682138" y="1896532"/>
            <a:ext cx="4946831" cy="386334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B7C8C16-7EE6-4051-A68F-D4610A48A25D}"/>
              </a:ext>
            </a:extLst>
          </p:cNvPr>
          <p:cNvSpPr/>
          <p:nvPr/>
        </p:nvSpPr>
        <p:spPr>
          <a:xfrm>
            <a:off x="682136" y="2645506"/>
            <a:ext cx="4946831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>
            <a:normAutofit/>
          </a:bodyPr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</a:rPr>
              <a:t>規格快看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88FDC1-BABA-6B40-BF2B-AE507B60BDBC}"/>
              </a:ext>
            </a:extLst>
          </p:cNvPr>
          <p:cNvSpPr/>
          <p:nvPr/>
        </p:nvSpPr>
        <p:spPr>
          <a:xfrm>
            <a:off x="969827" y="2835923"/>
            <a:ext cx="4432928" cy="148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178" indent="-23917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E-2236</a:t>
            </a:r>
            <a:r>
              <a:rPr lang="zh-TW" altLang="en-US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六核心</a:t>
            </a: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/12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執行緒，</a:t>
            </a: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3.4 GHz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最高達</a:t>
            </a: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4.8GHz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9178" indent="-23917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128GB DDR4 ECC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9178" indent="-23917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10GbE SFP+</a:t>
            </a:r>
            <a:r>
              <a:rPr lang="zh-TW" altLang="en-US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10Gbase-T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E7BC4AC3-7A35-41B4-B7E3-25D515B5B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28979" y="6098576"/>
            <a:ext cx="4566261" cy="420721"/>
          </a:xfrm>
          <a:prstGeom prst="rect">
            <a:avLst/>
          </a:prstGeom>
        </p:spPr>
      </p:pic>
      <p:pic>
        <p:nvPicPr>
          <p:cNvPr id="9" name="圖片 8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260E44E4-C515-4C89-8C36-40F51390A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93" y="4174933"/>
            <a:ext cx="4431747" cy="2769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4B5243F-0880-4DF6-8A45-52D0E4445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80003" y="6052680"/>
            <a:ext cx="4442961" cy="420721"/>
          </a:xfrm>
          <a:prstGeom prst="rect">
            <a:avLst/>
          </a:prstGeom>
        </p:spPr>
      </p:pic>
      <p:pic>
        <p:nvPicPr>
          <p:cNvPr id="7" name="圖片 6" descr="一張含有 室內, 電腦, 狗, 大 的圖片&#10;&#10;自動產生的描述">
            <a:extLst>
              <a:ext uri="{FF2B5EF4-FFF2-40B4-BE49-F238E27FC236}">
                <a16:creationId xmlns:a16="http://schemas.microsoft.com/office/drawing/2014/main" id="{20BED84A-AB96-430E-9E78-EBBE02E70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262" y="3972435"/>
            <a:ext cx="4268702" cy="2667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71ECDAA-5578-4CB4-BC66-28D1D5FFC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96" y="1886744"/>
            <a:ext cx="5088168" cy="747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64CEEF4-040B-4463-9431-3186E5F95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694" y="1898147"/>
            <a:ext cx="5088168" cy="747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1503C8E7-9127-4BD0-ABB3-5459A39ABC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323" y="2089385"/>
            <a:ext cx="2532665" cy="355614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95E3055-0F2F-4B06-BDF0-AAEB97293B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991" y="2083101"/>
            <a:ext cx="2558686" cy="35561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A3620C5-7027-1B47-9B76-95B72375F039}"/>
              </a:ext>
            </a:extLst>
          </p:cNvPr>
          <p:cNvSpPr/>
          <p:nvPr/>
        </p:nvSpPr>
        <p:spPr>
          <a:xfrm>
            <a:off x="6811614" y="2835923"/>
            <a:ext cx="4432928" cy="148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178" indent="-23917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E-2236</a:t>
            </a:r>
            <a:r>
              <a:rPr lang="zh-TW" altLang="en-US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六核心</a:t>
            </a: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/12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執行緒，</a:t>
            </a: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3.4 GHz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最高達</a:t>
            </a: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4.8GHz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9178" indent="-23917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128GB DDR4 ECC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9178" indent="-23917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10GbE SFP+</a:t>
            </a:r>
            <a:r>
              <a:rPr lang="zh-TW" altLang="en-US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7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10Gbase-T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</a:p>
        </p:txBody>
      </p:sp>
    </p:spTree>
    <p:extLst>
      <p:ext uri="{BB962C8B-B14F-4D97-AF65-F5344CB8AC3E}">
        <p14:creationId xmlns:p14="http://schemas.microsoft.com/office/powerpoint/2010/main" val="113398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BA70372-CC09-472D-8336-EE530F969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06800" y="6292086"/>
            <a:ext cx="5677593" cy="42072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0FEBB7-5998-4C1C-B660-DA905E0B5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26641" y="6270170"/>
            <a:ext cx="5677593" cy="420721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F3DD43CD-AF4D-4A72-9C37-6139F8EF0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178" y="1485555"/>
            <a:ext cx="14417308" cy="5197884"/>
          </a:xfrm>
          <a:prstGeom prst="rect">
            <a:avLst/>
          </a:prstGeom>
        </p:spPr>
      </p:pic>
      <p:pic>
        <p:nvPicPr>
          <p:cNvPr id="5" name="圖片 4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00DBD3A0-F299-4A1C-A77A-AA6BA77955E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7" y="3844744"/>
            <a:ext cx="5677593" cy="3548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室內, 電腦, 狗, 大 的圖片&#10;&#10;自動產生的描述">
            <a:extLst>
              <a:ext uri="{FF2B5EF4-FFF2-40B4-BE49-F238E27FC236}">
                <a16:creationId xmlns:a16="http://schemas.microsoft.com/office/drawing/2014/main" id="{C00F8B3C-550D-412D-8D9E-C22B3B2EA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80" y="3714121"/>
            <a:ext cx="5306635" cy="3316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8058D53-98D7-4605-AB6C-B58019135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2720" y="1605643"/>
            <a:ext cx="5076992" cy="2068319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lvl="0" algn="ctr">
              <a:buSzPct val="25000"/>
            </a:pPr>
            <a:r>
              <a:rPr lang="en-US" altLang="zh-CH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TS-</a:t>
            </a: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h16</a:t>
            </a:r>
            <a:r>
              <a:rPr lang="en-US" altLang="zh-CH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83XU</a:t>
            </a:r>
            <a:r>
              <a:rPr lang="en-US" altLang="zh-Han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-RP/ TS-h2483XU-RP </a:t>
            </a:r>
            <a:r>
              <a:rPr lang="zh-CN" altLang="en-US" b="1">
                <a:ea typeface="Microsoft JhengHei" panose="020B0604030504040204" pitchFamily="34" charset="-120"/>
                <a:cs typeface="Arial" pitchFamily="34" charset="0"/>
                <a:sym typeface="Arial"/>
              </a:rPr>
              <a:t>正面</a:t>
            </a:r>
            <a:endParaRPr lang="en-US" b="1" i="0" u="none" strike="noStrike" cap="none"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DDFEE7A-E55E-4A63-9363-3A44A0F43487}"/>
              </a:ext>
            </a:extLst>
          </p:cNvPr>
          <p:cNvGrpSpPr/>
          <p:nvPr/>
        </p:nvGrpSpPr>
        <p:grpSpPr>
          <a:xfrm>
            <a:off x="503676" y="4278178"/>
            <a:ext cx="996196" cy="610807"/>
            <a:chOff x="2198476" y="1800987"/>
            <a:chExt cx="747147" cy="458105"/>
          </a:xfrm>
        </p:grpSpPr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C58AE5E0-BA7F-4277-BEEE-137900283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98476" y="1800987"/>
              <a:ext cx="747147" cy="458105"/>
            </a:xfrm>
            <a:prstGeom prst="rect">
              <a:avLst/>
            </a:prstGeom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180E8650-EDF0-4A5A-A1FC-A2B5A78E1AC1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377074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>
                  <a:solidFill>
                    <a:srgbClr val="0060A8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3U</a:t>
              </a:r>
            </a:p>
          </p:txBody>
        </p:sp>
      </p:grpSp>
      <p:sp>
        <p:nvSpPr>
          <p:cNvPr id="33" name="Shape 183">
            <a:extLst>
              <a:ext uri="{FF2B5EF4-FFF2-40B4-BE49-F238E27FC236}">
                <a16:creationId xmlns:a16="http://schemas.microsoft.com/office/drawing/2014/main" id="{685958EC-78BF-4C89-BB3C-BF24F26A988D}"/>
              </a:ext>
            </a:extLst>
          </p:cNvPr>
          <p:cNvSpPr txBox="1"/>
          <p:nvPr/>
        </p:nvSpPr>
        <p:spPr>
          <a:xfrm flipH="1">
            <a:off x="4854848" y="1980574"/>
            <a:ext cx="3274865" cy="1454164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400" b="1" err="1">
                <a:solidFill>
                  <a:srgbClr val="0060A8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電源按鈕</a:t>
            </a:r>
            <a:endParaRPr lang="en-US" altLang="zh-TW" sz="2400" b="1">
              <a:solidFill>
                <a:srgbClr val="0060A8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TW" sz="2400" b="1">
                <a:solidFill>
                  <a:srgbClr val="0060A8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LED </a:t>
            </a:r>
            <a:r>
              <a:rPr lang="zh-CN" altLang="en-US" sz="2400" b="1">
                <a:solidFill>
                  <a:srgbClr val="0060A8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燈號指示</a:t>
            </a:r>
            <a:r>
              <a:rPr lang="en-US" altLang="zh-CN" sz="2400" b="1">
                <a:solidFill>
                  <a:srgbClr val="0060A8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: </a:t>
            </a:r>
            <a:endParaRPr lang="zh-TW" altLang="en-US" sz="2400" b="1">
              <a:solidFill>
                <a:srgbClr val="0060A8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zh-CN" altLang="en-US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系統狀態、網路、</a:t>
            </a:r>
            <a:r>
              <a:rPr lang="zh-TW" altLang="en-US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儲存擴充裝置、</a:t>
            </a:r>
            <a:r>
              <a:rPr lang="zh-CN" altLang="en-US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硬碟</a:t>
            </a:r>
            <a:endParaRPr lang="zh-TW" altLang="en-US" sz="2400" b="1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7B606125-B587-4CF8-9E26-DFBC591F34B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042" y="1693918"/>
            <a:ext cx="647463" cy="1735082"/>
          </a:xfrm>
          <a:prstGeom prst="rect">
            <a:avLst/>
          </a:prstGeom>
        </p:spPr>
      </p:pic>
      <p:cxnSp>
        <p:nvCxnSpPr>
          <p:cNvPr id="7" name="肘形接點 6">
            <a:extLst>
              <a:ext uri="{FF2B5EF4-FFF2-40B4-BE49-F238E27FC236}">
                <a16:creationId xmlns:a16="http://schemas.microsoft.com/office/drawing/2014/main" id="{1B8E33D0-49F2-C14C-986D-C6CE841A6C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72797" y="2783131"/>
            <a:ext cx="3015782" cy="2655940"/>
          </a:xfrm>
          <a:prstGeom prst="bentConnector3">
            <a:avLst/>
          </a:prstGeom>
          <a:ln w="19050">
            <a:gradFill>
              <a:gsLst>
                <a:gs pos="100000">
                  <a:srgbClr val="04DEFC"/>
                </a:gs>
                <a:gs pos="0">
                  <a:srgbClr val="0070C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>
            <a:extLst>
              <a:ext uri="{FF2B5EF4-FFF2-40B4-BE49-F238E27FC236}">
                <a16:creationId xmlns:a16="http://schemas.microsoft.com/office/drawing/2014/main" id="{E57B59DF-DCC1-8447-B4C9-F29012BDC7E3}"/>
              </a:ext>
            </a:extLst>
          </p:cNvPr>
          <p:cNvCxnSpPr>
            <a:cxnSpLocks/>
          </p:cNvCxnSpPr>
          <p:nvPr/>
        </p:nvCxnSpPr>
        <p:spPr>
          <a:xfrm>
            <a:off x="8110463" y="2707656"/>
            <a:ext cx="3461585" cy="2618384"/>
          </a:xfrm>
          <a:prstGeom prst="bentConnector2">
            <a:avLst/>
          </a:prstGeom>
          <a:ln w="19050">
            <a:gradFill>
              <a:gsLst>
                <a:gs pos="100000">
                  <a:srgbClr val="04DEFC"/>
                </a:gs>
                <a:gs pos="0">
                  <a:srgbClr val="0070C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8FB4464-45F0-4C0E-B660-B9E605D0BD01}"/>
              </a:ext>
            </a:extLst>
          </p:cNvPr>
          <p:cNvGrpSpPr/>
          <p:nvPr/>
        </p:nvGrpSpPr>
        <p:grpSpPr>
          <a:xfrm>
            <a:off x="6641779" y="3929757"/>
            <a:ext cx="996196" cy="610807"/>
            <a:chOff x="2198476" y="1800987"/>
            <a:chExt cx="747147" cy="458105"/>
          </a:xfrm>
        </p:grpSpPr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B547CAC5-E080-4DD6-A5AC-F9C7ACC0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198476" y="1800987"/>
              <a:ext cx="747147" cy="458105"/>
            </a:xfrm>
            <a:prstGeom prst="rect">
              <a:avLst/>
            </a:prstGeom>
          </p:spPr>
        </p:pic>
        <p:sp>
          <p:nvSpPr>
            <p:cNvPr id="35" name="TextBox 44">
              <a:extLst>
                <a:ext uri="{FF2B5EF4-FFF2-40B4-BE49-F238E27FC236}">
                  <a16:creationId xmlns:a16="http://schemas.microsoft.com/office/drawing/2014/main" id="{387277FA-B9B2-4755-8E74-A3891E6BE22C}"/>
                </a:ext>
              </a:extLst>
            </p:cNvPr>
            <p:cNvSpPr txBox="1"/>
            <p:nvPr/>
          </p:nvSpPr>
          <p:spPr>
            <a:xfrm>
              <a:off x="2267978" y="1851893"/>
              <a:ext cx="642942" cy="377074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>
                  <a:solidFill>
                    <a:srgbClr val="0060A8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4U</a:t>
              </a:r>
            </a:p>
          </p:txBody>
        </p:sp>
      </p:grpSp>
      <p:sp>
        <p:nvSpPr>
          <p:cNvPr id="75" name="Shape 222">
            <a:extLst>
              <a:ext uri="{FF2B5EF4-FFF2-40B4-BE49-F238E27FC236}">
                <a16:creationId xmlns:a16="http://schemas.microsoft.com/office/drawing/2014/main" id="{BA5C2193-D164-4038-9642-CB10F316475B}"/>
              </a:ext>
            </a:extLst>
          </p:cNvPr>
          <p:cNvSpPr/>
          <p:nvPr/>
        </p:nvSpPr>
        <p:spPr>
          <a:xfrm>
            <a:off x="5540824" y="5623135"/>
            <a:ext cx="362939" cy="64703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222">
            <a:extLst>
              <a:ext uri="{FF2B5EF4-FFF2-40B4-BE49-F238E27FC236}">
                <a16:creationId xmlns:a16="http://schemas.microsoft.com/office/drawing/2014/main" id="{C8FAD574-BB4F-49F7-93A8-C1FDE97B10C7}"/>
              </a:ext>
            </a:extLst>
          </p:cNvPr>
          <p:cNvSpPr/>
          <p:nvPr/>
        </p:nvSpPr>
        <p:spPr>
          <a:xfrm>
            <a:off x="11390578" y="5306850"/>
            <a:ext cx="362939" cy="64703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170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336F384C-E32C-43D9-96DA-3821ABFF2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0957" y="1261298"/>
            <a:ext cx="16809853" cy="519788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C7F0F38-CA3A-4EB7-88AD-3E0F80396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99" y="5366894"/>
            <a:ext cx="7798427" cy="429955"/>
          </a:xfrm>
          <a:prstGeom prst="rect">
            <a:avLst/>
          </a:prstGeom>
        </p:spPr>
      </p:pic>
      <p:pic>
        <p:nvPicPr>
          <p:cNvPr id="3" name="圖片 2" descr="一張含有 電腦, 時鐘 的圖片&#10;&#10;自動產生的描述">
            <a:extLst>
              <a:ext uri="{FF2B5EF4-FFF2-40B4-BE49-F238E27FC236}">
                <a16:creationId xmlns:a16="http://schemas.microsoft.com/office/drawing/2014/main" id="{DB40BA79-64FC-436B-8338-524F07DAF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86" y="2183877"/>
            <a:ext cx="6507171" cy="4066983"/>
          </a:xfrm>
          <a:prstGeom prst="rect">
            <a:avLst/>
          </a:prstGeom>
        </p:spPr>
      </p:pic>
      <p:sp>
        <p:nvSpPr>
          <p:cNvPr id="43" name="Shape 183">
            <a:extLst>
              <a:ext uri="{FF2B5EF4-FFF2-40B4-BE49-F238E27FC236}">
                <a16:creationId xmlns:a16="http://schemas.microsoft.com/office/drawing/2014/main" id="{BA020E52-6C5F-BD45-BC61-61273E922B78}"/>
              </a:ext>
            </a:extLst>
          </p:cNvPr>
          <p:cNvSpPr txBox="1"/>
          <p:nvPr/>
        </p:nvSpPr>
        <p:spPr>
          <a:xfrm flipH="1">
            <a:off x="2059753" y="1805573"/>
            <a:ext cx="3120481" cy="48358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10GbE SFP+ </a:t>
            </a:r>
            <a:r>
              <a:rPr lang="en-US" altLang="zh-TW" sz="2000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SmartNIC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智慧型網路埠</a:t>
            </a:r>
            <a:endParaRPr lang="en-US" altLang="zh-CHT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183">
            <a:extLst>
              <a:ext uri="{FF2B5EF4-FFF2-40B4-BE49-F238E27FC236}">
                <a16:creationId xmlns:a16="http://schemas.microsoft.com/office/drawing/2014/main" id="{BD1EB6C9-06A2-3D4D-BF5A-E7811AF831D7}"/>
              </a:ext>
            </a:extLst>
          </p:cNvPr>
          <p:cNvSpPr txBox="1"/>
          <p:nvPr/>
        </p:nvSpPr>
        <p:spPr>
          <a:xfrm flipH="1">
            <a:off x="263081" y="4387999"/>
            <a:ext cx="1718527" cy="60454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1GbE 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zh-CHT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網路埠</a:t>
            </a:r>
            <a:endParaRPr lang="en-US" altLang="zh-CHT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8CB4F124-AE1A-D747-AD9D-A53A3052C08B}"/>
              </a:ext>
            </a:extLst>
          </p:cNvPr>
          <p:cNvSpPr txBox="1"/>
          <p:nvPr/>
        </p:nvSpPr>
        <p:spPr>
          <a:xfrm flipH="1">
            <a:off x="1025272" y="5892077"/>
            <a:ext cx="5308296" cy="41404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3.1 Gen2 (10G) Type-A &amp; Type-C </a:t>
            </a:r>
            <a:r>
              <a:rPr lang="zh-CHT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埠</a:t>
            </a:r>
            <a:endParaRPr lang="en-US" altLang="zh-CHT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Shape 222"/>
          <p:cNvSpPr/>
          <p:nvPr/>
        </p:nvSpPr>
        <p:spPr>
          <a:xfrm>
            <a:off x="2803680" y="5071519"/>
            <a:ext cx="872347" cy="476253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>
            <a:normAutofit/>
          </a:bodyPr>
          <a:lstStyle/>
          <a:p>
            <a:pPr algn="ctr"/>
            <a:r>
              <a:rPr lang="en-US" altLang="zh-CHT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3U/4U TS-x83XU </a:t>
            </a:r>
            <a:r>
              <a:rPr lang="zh-CN" altLang="en-US" b="1">
                <a:ea typeface="Microsoft JhengHei" panose="020B0604030504040204" pitchFamily="34" charset="-120"/>
                <a:cs typeface="Arial" pitchFamily="34" charset="0"/>
                <a:sym typeface="Arial"/>
              </a:rPr>
              <a:t>背面配置</a:t>
            </a:r>
            <a:endParaRPr lang="en-US" b="1">
              <a:cs typeface="Arial" pitchFamily="34" charset="0"/>
            </a:endParaRPr>
          </a:p>
        </p:txBody>
      </p:sp>
      <p:cxnSp>
        <p:nvCxnSpPr>
          <p:cNvPr id="67" name="Shape 219">
            <a:extLst>
              <a:ext uri="{FF2B5EF4-FFF2-40B4-BE49-F238E27FC236}">
                <a16:creationId xmlns:a16="http://schemas.microsoft.com/office/drawing/2014/main" id="{0F885C2D-53A6-45F5-9419-75A05137AC2B}"/>
              </a:ext>
            </a:extLst>
          </p:cNvPr>
          <p:cNvCxnSpPr>
            <a:cxnSpLocks/>
          </p:cNvCxnSpPr>
          <p:nvPr/>
        </p:nvCxnSpPr>
        <p:spPr>
          <a:xfrm flipV="1">
            <a:off x="3239853" y="5547772"/>
            <a:ext cx="2123" cy="381003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22" name="Shape 183">
            <a:extLst>
              <a:ext uri="{FF2B5EF4-FFF2-40B4-BE49-F238E27FC236}">
                <a16:creationId xmlns:a16="http://schemas.microsoft.com/office/drawing/2014/main" id="{FF393886-CAB9-DC48-A0BE-B6FF9ADEE454}"/>
              </a:ext>
            </a:extLst>
          </p:cNvPr>
          <p:cNvSpPr txBox="1"/>
          <p:nvPr/>
        </p:nvSpPr>
        <p:spPr>
          <a:xfrm flipH="1">
            <a:off x="5344448" y="1798774"/>
            <a:ext cx="3120481" cy="48358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10Gbase-T </a:t>
            </a:r>
          </a:p>
          <a:p>
            <a:pPr>
              <a:buClr>
                <a:srgbClr val="595959"/>
              </a:buClr>
              <a:buSzPct val="25000"/>
            </a:pP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網路埠</a:t>
            </a:r>
            <a:endParaRPr lang="en-US" altLang="zh-CHT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Shape 222">
            <a:extLst>
              <a:ext uri="{FF2B5EF4-FFF2-40B4-BE49-F238E27FC236}">
                <a16:creationId xmlns:a16="http://schemas.microsoft.com/office/drawing/2014/main" id="{A3A43F07-2A68-4292-8C59-7AE283CE664B}"/>
              </a:ext>
            </a:extLst>
          </p:cNvPr>
          <p:cNvSpPr/>
          <p:nvPr/>
        </p:nvSpPr>
        <p:spPr>
          <a:xfrm>
            <a:off x="2280747" y="5105640"/>
            <a:ext cx="433128" cy="339557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" name="Shape 219">
            <a:extLst>
              <a:ext uri="{FF2B5EF4-FFF2-40B4-BE49-F238E27FC236}">
                <a16:creationId xmlns:a16="http://schemas.microsoft.com/office/drawing/2014/main" id="{493B997D-595F-40FB-A590-086DBAB2F233}"/>
              </a:ext>
            </a:extLst>
          </p:cNvPr>
          <p:cNvCxnSpPr>
            <a:cxnSpLocks/>
          </p:cNvCxnSpPr>
          <p:nvPr/>
        </p:nvCxnSpPr>
        <p:spPr>
          <a:xfrm>
            <a:off x="1578187" y="4620875"/>
            <a:ext cx="1081194" cy="253726"/>
          </a:xfrm>
          <a:prstGeom prst="bentConnector3">
            <a:avLst>
              <a:gd name="adj1" fmla="val 99922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10" name="Shape 222">
            <a:extLst>
              <a:ext uri="{FF2B5EF4-FFF2-40B4-BE49-F238E27FC236}">
                <a16:creationId xmlns:a16="http://schemas.microsoft.com/office/drawing/2014/main" id="{DC9F6E0A-6272-4572-AAE0-A62B6D8434DE}"/>
              </a:ext>
            </a:extLst>
          </p:cNvPr>
          <p:cNvSpPr/>
          <p:nvPr/>
        </p:nvSpPr>
        <p:spPr>
          <a:xfrm>
            <a:off x="4829252" y="4058967"/>
            <a:ext cx="265299" cy="153773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Shape 219">
            <a:extLst>
              <a:ext uri="{FF2B5EF4-FFF2-40B4-BE49-F238E27FC236}">
                <a16:creationId xmlns:a16="http://schemas.microsoft.com/office/drawing/2014/main" id="{6830B185-5FEB-4AAA-919E-32E561614E46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4961902" y="2542280"/>
            <a:ext cx="16207" cy="1516687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18" name="Shape 222">
            <a:extLst>
              <a:ext uri="{FF2B5EF4-FFF2-40B4-BE49-F238E27FC236}">
                <a16:creationId xmlns:a16="http://schemas.microsoft.com/office/drawing/2014/main" id="{CEEB8B30-64D8-43BF-8FAD-0BE176D3E9FC}"/>
              </a:ext>
            </a:extLst>
          </p:cNvPr>
          <p:cNvSpPr/>
          <p:nvPr/>
        </p:nvSpPr>
        <p:spPr>
          <a:xfrm>
            <a:off x="5548671" y="4058967"/>
            <a:ext cx="265299" cy="153773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" name="Shape 219">
            <a:extLst>
              <a:ext uri="{FF2B5EF4-FFF2-40B4-BE49-F238E27FC236}">
                <a16:creationId xmlns:a16="http://schemas.microsoft.com/office/drawing/2014/main" id="{A7AC85DA-04F1-462C-BD2E-B21BE6D3A1F9}"/>
              </a:ext>
            </a:extLst>
          </p:cNvPr>
          <p:cNvCxnSpPr>
            <a:cxnSpLocks/>
          </p:cNvCxnSpPr>
          <p:nvPr/>
        </p:nvCxnSpPr>
        <p:spPr>
          <a:xfrm>
            <a:off x="5681320" y="2542280"/>
            <a:ext cx="0" cy="1516687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34" name="Shape 222">
            <a:extLst>
              <a:ext uri="{FF2B5EF4-FFF2-40B4-BE49-F238E27FC236}">
                <a16:creationId xmlns:a16="http://schemas.microsoft.com/office/drawing/2014/main" id="{1EC9AA81-46D8-4CAC-B816-2663E9166AC0}"/>
              </a:ext>
            </a:extLst>
          </p:cNvPr>
          <p:cNvSpPr/>
          <p:nvPr/>
        </p:nvSpPr>
        <p:spPr>
          <a:xfrm>
            <a:off x="6579164" y="4477914"/>
            <a:ext cx="1063144" cy="121098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4A0D8D65-2580-4776-A59D-7F314DC2111C}"/>
              </a:ext>
            </a:extLst>
          </p:cNvPr>
          <p:cNvGrpSpPr/>
          <p:nvPr/>
        </p:nvGrpSpPr>
        <p:grpSpPr>
          <a:xfrm>
            <a:off x="6257069" y="3660786"/>
            <a:ext cx="1998947" cy="685594"/>
            <a:chOff x="7375919" y="3486972"/>
            <a:chExt cx="1998947" cy="6855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EE92FB7F-D304-4ED3-8953-D169B8EC2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88662" y="3486972"/>
              <a:ext cx="1986204" cy="685594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B618A4C-2BE8-470C-A565-88AD3BD4102B}"/>
                </a:ext>
              </a:extLst>
            </p:cNvPr>
            <p:cNvSpPr/>
            <p:nvPr/>
          </p:nvSpPr>
          <p:spPr>
            <a:xfrm>
              <a:off x="7375919" y="3748088"/>
              <a:ext cx="72321" cy="166687"/>
            </a:xfrm>
            <a:prstGeom prst="rect">
              <a:avLst/>
            </a:prstGeom>
            <a:solidFill>
              <a:srgbClr val="04D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</p:grpSp>
      <p:sp>
        <p:nvSpPr>
          <p:cNvPr id="64" name="矩形 64">
            <a:extLst>
              <a:ext uri="{FF2B5EF4-FFF2-40B4-BE49-F238E27FC236}">
                <a16:creationId xmlns:a16="http://schemas.microsoft.com/office/drawing/2014/main" id="{2FC6316A-2EFF-489B-AB00-39D85663489F}"/>
              </a:ext>
            </a:extLst>
          </p:cNvPr>
          <p:cNvSpPr/>
          <p:nvPr/>
        </p:nvSpPr>
        <p:spPr>
          <a:xfrm>
            <a:off x="6572029" y="3780448"/>
            <a:ext cx="1380182" cy="464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  <a:buClr>
                <a:srgbClr val="000090"/>
              </a:buClr>
              <a:buSzPct val="25000"/>
            </a:pPr>
            <a:r>
              <a:rPr lang="zh-TW" altLang="en-US" sz="2667" b="1">
                <a:solidFill>
                  <a:srgbClr val="D0F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雙電源</a:t>
            </a:r>
            <a:endParaRPr lang="en-US" altLang="zh-TW" sz="2667" b="1">
              <a:solidFill>
                <a:srgbClr val="D0F8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B7290C-FC5E-403D-9AB8-D8FE3F534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38" y="6204965"/>
            <a:ext cx="3645183" cy="42995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2294F21-611D-A449-8820-2F50BFB49E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612652" y="5320985"/>
            <a:ext cx="2975957" cy="1098958"/>
          </a:xfrm>
          <a:prstGeom prst="rect">
            <a:avLst/>
          </a:prstGeom>
        </p:spPr>
      </p:pic>
      <p:sp>
        <p:nvSpPr>
          <p:cNvPr id="6" name="Shape 39">
            <a:extLst>
              <a:ext uri="{FF2B5EF4-FFF2-40B4-BE49-F238E27FC236}">
                <a16:creationId xmlns:a16="http://schemas.microsoft.com/office/drawing/2014/main" id="{19CB44FD-6BB4-41C4-9B42-257230CBA917}"/>
              </a:ext>
            </a:extLst>
          </p:cNvPr>
          <p:cNvSpPr txBox="1">
            <a:spLocks/>
          </p:cNvSpPr>
          <p:nvPr/>
        </p:nvSpPr>
        <p:spPr>
          <a:xfrm>
            <a:off x="9363119" y="4874601"/>
            <a:ext cx="1663790" cy="502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400">
                <a:solidFill>
                  <a:srgbClr val="1264BE"/>
                </a:solidFill>
                <a:ea typeface="Microsoft JhengHei"/>
                <a:cs typeface="Arial" panose="020B0604020202020204" pitchFamily="34" charset="0"/>
                <a:sym typeface="Microsoft JhengHei"/>
              </a:rPr>
              <a:t>TS-h1683XU-RP</a:t>
            </a:r>
            <a:endParaRPr lang="zh-TW" altLang="zh-TW" sz="1400">
              <a:solidFill>
                <a:srgbClr val="1264BE"/>
              </a:solidFill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" name="Shape 39">
            <a:extLst>
              <a:ext uri="{FF2B5EF4-FFF2-40B4-BE49-F238E27FC236}">
                <a16:creationId xmlns:a16="http://schemas.microsoft.com/office/drawing/2014/main" id="{D4579BF9-9B13-49D0-BD02-8A794797E6FD}"/>
              </a:ext>
            </a:extLst>
          </p:cNvPr>
          <p:cNvSpPr txBox="1">
            <a:spLocks/>
          </p:cNvSpPr>
          <p:nvPr/>
        </p:nvSpPr>
        <p:spPr>
          <a:xfrm>
            <a:off x="490152" y="2605267"/>
            <a:ext cx="1663790" cy="502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400">
                <a:solidFill>
                  <a:srgbClr val="1264BE"/>
                </a:solidFill>
                <a:ea typeface="Microsoft JhengHei"/>
                <a:cs typeface="Arial" panose="020B0604020202020204" pitchFamily="34" charset="0"/>
                <a:sym typeface="Microsoft JhengHei"/>
              </a:rPr>
              <a:t>TS-h2483XU-RP</a:t>
            </a:r>
            <a:endParaRPr lang="zh-TW" altLang="zh-TW" sz="1400">
              <a:solidFill>
                <a:srgbClr val="1264BE"/>
              </a:solidFill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196408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窗戶, 室內, 小, 開啟 的圖片&#10;&#10;自動產生的描述">
            <a:extLst>
              <a:ext uri="{FF2B5EF4-FFF2-40B4-BE49-F238E27FC236}">
                <a16:creationId xmlns:a16="http://schemas.microsoft.com/office/drawing/2014/main" id="{5320C212-DD8C-480E-90A9-2D9AABDE6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850" y="0"/>
            <a:ext cx="12251803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1EC8F59-4DAD-4A5D-9100-5476E8FEB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981" y="2233438"/>
            <a:ext cx="4381657" cy="61313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3864B211-2141-42B1-9BC7-4A4297959C52}"/>
              </a:ext>
            </a:extLst>
          </p:cNvPr>
          <p:cNvGrpSpPr/>
          <p:nvPr/>
        </p:nvGrpSpPr>
        <p:grpSpPr>
          <a:xfrm>
            <a:off x="1609838" y="4522986"/>
            <a:ext cx="8532056" cy="2006836"/>
            <a:chOff x="1829972" y="4690115"/>
            <a:chExt cx="8532056" cy="2006836"/>
          </a:xfrm>
        </p:grpSpPr>
        <p:pic>
          <p:nvPicPr>
            <p:cNvPr id="9" name="圖片 8" descr="一張含有 電子用品, 路面, 電腦, 黑色 的圖片&#10;&#10;自動產生的描述">
              <a:extLst>
                <a:ext uri="{FF2B5EF4-FFF2-40B4-BE49-F238E27FC236}">
                  <a16:creationId xmlns:a16="http://schemas.microsoft.com/office/drawing/2014/main" id="{75A0AF25-41D6-426E-8A38-486767FA2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9972" y="4690115"/>
              <a:ext cx="8532056" cy="2006836"/>
            </a:xfrm>
            <a:prstGeom prst="rect">
              <a:avLst/>
            </a:prstGeom>
          </p:spPr>
        </p:pic>
        <p:pic>
          <p:nvPicPr>
            <p:cNvPr id="10" name="圖片 9" descr="一張含有 電腦, 坐, 桌, 監視器 的圖片&#10;&#10;自動產生的描述">
              <a:extLst>
                <a:ext uri="{FF2B5EF4-FFF2-40B4-BE49-F238E27FC236}">
                  <a16:creationId xmlns:a16="http://schemas.microsoft.com/office/drawing/2014/main" id="{AB8F3EF1-5076-4949-BAF9-B3D4BD11C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2080" y="4817331"/>
              <a:ext cx="336966" cy="93060"/>
            </a:xfrm>
            <a:prstGeom prst="rect">
              <a:avLst/>
            </a:prstGeom>
          </p:spPr>
        </p:pic>
      </p:grpSp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BAEB949C-AE78-D54C-931D-EEFB2F1A8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9394" y="5353584"/>
            <a:ext cx="843138" cy="843138"/>
          </a:xfrm>
          <a:prstGeom prst="rect">
            <a:avLst/>
          </a:prstGeom>
          <a:effectLst>
            <a:outerShdw blurRad="190500" dist="76200" dir="5400000" rotWithShape="0">
              <a:prstClr val="black">
                <a:alpha val="55000"/>
              </a:prstClr>
            </a:outerShdw>
          </a:effectLst>
        </p:spPr>
      </p:pic>
      <p:pic>
        <p:nvPicPr>
          <p:cNvPr id="11" name="圖片 10" descr="一張含有 標誌, 藍色, 手, 女性 的圖片&#10;&#10;自動產生的描述">
            <a:extLst>
              <a:ext uri="{FF2B5EF4-FFF2-40B4-BE49-F238E27FC236}">
                <a16:creationId xmlns:a16="http://schemas.microsoft.com/office/drawing/2014/main" id="{253053F8-B093-4217-AE60-467BA43CEF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900" y="5362051"/>
            <a:ext cx="843138" cy="843138"/>
          </a:xfrm>
          <a:prstGeom prst="rect">
            <a:avLst/>
          </a:prstGeom>
          <a:effectLst>
            <a:outerShdw blurRad="190500" dist="76200" dir="5400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6EB3BD8-8DA7-40D4-BAC4-E701FF1BC8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932" y="875180"/>
            <a:ext cx="2897867" cy="983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385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9D20E-4046-154E-90C2-A0D5BC62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763"/>
            <a:ext cx="12191999" cy="1278467"/>
          </a:xfrm>
        </p:spPr>
        <p:txBody>
          <a:bodyPr/>
          <a:lstStyle/>
          <a:p>
            <a:pPr algn="ctr"/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TS-h1886XU-RP</a:t>
            </a:r>
            <a:r>
              <a:rPr kumimoji="1" lang="en-US" altLang="zh-TW" b="1"/>
              <a:t> </a:t>
            </a:r>
            <a:r>
              <a:rPr kumimoji="1" lang="zh-CN" altLang="en-US" b="1"/>
              <a:t>打造經濟高效能的儲存環境</a:t>
            </a:r>
            <a:endParaRPr kumimoji="1" lang="zh-TW" altLang="en-US" b="1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F3D3CD-659D-A142-9B5B-310B545D7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4279" y="4389866"/>
            <a:ext cx="7065364" cy="186878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E4C9DA0-62E5-6F45-90DE-AC462441094D}"/>
              </a:ext>
            </a:extLst>
          </p:cNvPr>
          <p:cNvSpPr txBox="1"/>
          <p:nvPr/>
        </p:nvSpPr>
        <p:spPr>
          <a:xfrm>
            <a:off x="0" y="1879062"/>
            <a:ext cx="6316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fontAlgn="base"/>
            <a:r>
              <a:rPr lang="zh-CN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en-US" altLang="zh-CN" sz="4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CN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快取的最佳主機</a:t>
            </a:r>
            <a:endPara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489DC8F-F923-874B-9F60-116893AA840E}"/>
              </a:ext>
            </a:extLst>
          </p:cNvPr>
          <p:cNvSpPr txBox="1"/>
          <p:nvPr/>
        </p:nvSpPr>
        <p:spPr>
          <a:xfrm>
            <a:off x="7193751" y="2848954"/>
            <a:ext cx="4918947" cy="95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altLang="zh-TW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CN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3.5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吋硬碟插槽</a:t>
            </a:r>
            <a:endParaRPr lang="en-US" altLang="zh-CN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 fontAlgn="base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r>
              <a:rPr lang="en-US" altLang="zh-CN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192 TB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原始儲存容量</a:t>
            </a:r>
            <a:r>
              <a:rPr lang="en-US" altLang="zh-CN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</a:t>
            </a:r>
            <a:endParaRPr lang="zh-TW" altLang="en-US" sz="2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52A8224-8176-A442-8BE9-20CB28954AC7}"/>
              </a:ext>
            </a:extLst>
          </p:cNvPr>
          <p:cNvSpPr txBox="1"/>
          <p:nvPr/>
        </p:nvSpPr>
        <p:spPr>
          <a:xfrm>
            <a:off x="6716427" y="3869340"/>
            <a:ext cx="491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fontAlgn="base"/>
            <a:r>
              <a:rPr lang="en-US" altLang="zh-CN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以單顆</a:t>
            </a:r>
            <a:r>
              <a:rPr lang="en-US" altLang="zh-CN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16TB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計算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4D2D88-1B15-014A-8DCE-6FF61B30B2A3}"/>
              </a:ext>
            </a:extLst>
          </p:cNvPr>
          <p:cNvSpPr txBox="1"/>
          <p:nvPr/>
        </p:nvSpPr>
        <p:spPr>
          <a:xfrm>
            <a:off x="-47114" y="4645322"/>
            <a:ext cx="4781393" cy="1425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28650" lvl="1" indent="-171450" fontAlgn="base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</a:t>
            </a:r>
            <a:r>
              <a:rPr lang="zh-CN" altLang="en-US" sz="2500">
                <a:latin typeface="微軟正黑體"/>
                <a:ea typeface="微軟正黑體"/>
              </a:rPr>
              <a:t>個</a:t>
            </a:r>
            <a:r>
              <a:rPr lang="en-US" altLang="zh-CN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</a:t>
            </a:r>
            <a:r>
              <a:rPr lang="zh-CN" altLang="en-US" sz="2500">
                <a:latin typeface="微軟正黑體"/>
                <a:ea typeface="微軟正黑體"/>
              </a:rPr>
              <a:t>吋</a:t>
            </a:r>
            <a:r>
              <a:rPr lang="en-US" altLang="zh-CN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CN" altLang="en-US" sz="2500">
                <a:latin typeface="微軟正黑體"/>
                <a:ea typeface="微軟正黑體"/>
              </a:rPr>
              <a:t>插槽</a:t>
            </a:r>
            <a:endParaRPr lang="en-US" altLang="zh-CN" sz="2500">
              <a:latin typeface="微軟正黑體"/>
              <a:ea typeface="微軟正黑體"/>
            </a:endParaRPr>
          </a:p>
          <a:p>
            <a:pPr marL="628650" lvl="1" indent="-171450" fontAlgn="base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2500">
                <a:latin typeface="微軟正黑體"/>
                <a:ea typeface="微軟正黑體"/>
              </a:rPr>
              <a:t>可以規劃為</a:t>
            </a:r>
            <a:r>
              <a:rPr lang="zh-CN" altLang="en-US" sz="2500" b="1">
                <a:solidFill>
                  <a:srgbClr val="1574DC"/>
                </a:solidFill>
                <a:latin typeface="微軟正黑體"/>
                <a:ea typeface="微軟正黑體"/>
              </a:rPr>
              <a:t>系統碟與</a:t>
            </a:r>
            <a:r>
              <a:rPr lang="en-US" altLang="zh-CN" sz="2500" b="1">
                <a:solidFill>
                  <a:srgbClr val="1574DC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CN" altLang="en-US" sz="2500" b="1">
                <a:solidFill>
                  <a:srgbClr val="1574DC"/>
                </a:solidFill>
                <a:latin typeface="微軟正黑體"/>
                <a:ea typeface="微軟正黑體"/>
              </a:rPr>
              <a:t>快取</a:t>
            </a:r>
            <a:r>
              <a:rPr lang="zh-CN" altLang="en-US" sz="2500">
                <a:latin typeface="微軟正黑體"/>
                <a:ea typeface="微軟正黑體"/>
              </a:rPr>
              <a:t>，不佔用</a:t>
            </a:r>
            <a:r>
              <a:rPr lang="en-US" altLang="zh-CN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3.5</a:t>
            </a:r>
            <a:r>
              <a:rPr lang="zh-CN" altLang="en-US" sz="2500">
                <a:latin typeface="微軟正黑體"/>
                <a:ea typeface="微軟正黑體"/>
              </a:rPr>
              <a:t>吋硬碟空間</a:t>
            </a:r>
            <a:endParaRPr lang="en-US" altLang="zh-CN" sz="2500">
              <a:latin typeface="微軟正黑體"/>
              <a:ea typeface="微軟正黑體"/>
            </a:endParaRPr>
          </a:p>
        </p:txBody>
      </p:sp>
      <p:sp>
        <p:nvSpPr>
          <p:cNvPr id="11" name="Shape 222">
            <a:extLst>
              <a:ext uri="{FF2B5EF4-FFF2-40B4-BE49-F238E27FC236}">
                <a16:creationId xmlns:a16="http://schemas.microsoft.com/office/drawing/2014/main" id="{94899D9A-1652-4816-8035-FBA2A4FDE690}"/>
              </a:ext>
            </a:extLst>
          </p:cNvPr>
          <p:cNvSpPr/>
          <p:nvPr/>
        </p:nvSpPr>
        <p:spPr>
          <a:xfrm>
            <a:off x="5017315" y="4624663"/>
            <a:ext cx="1061751" cy="1307926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22">
            <a:extLst>
              <a:ext uri="{FF2B5EF4-FFF2-40B4-BE49-F238E27FC236}">
                <a16:creationId xmlns:a16="http://schemas.microsoft.com/office/drawing/2014/main" id="{4A27C5C8-7784-4468-898E-CDED238CB2DF}"/>
              </a:ext>
            </a:extLst>
          </p:cNvPr>
          <p:cNvSpPr/>
          <p:nvPr/>
        </p:nvSpPr>
        <p:spPr>
          <a:xfrm>
            <a:off x="9122348" y="4624663"/>
            <a:ext cx="1061751" cy="1307926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1117E02-60D6-4527-992F-74536693C6C4}"/>
              </a:ext>
            </a:extLst>
          </p:cNvPr>
          <p:cNvGrpSpPr/>
          <p:nvPr/>
        </p:nvGrpSpPr>
        <p:grpSpPr>
          <a:xfrm>
            <a:off x="204594" y="2823589"/>
            <a:ext cx="7435123" cy="1748825"/>
            <a:chOff x="1829972" y="4683765"/>
            <a:chExt cx="8532056" cy="2006836"/>
          </a:xfrm>
        </p:grpSpPr>
        <p:pic>
          <p:nvPicPr>
            <p:cNvPr id="19" name="圖片 18" descr="一張含有 電子用品, 路面, 電腦, 黑色 的圖片&#10;&#10;自動產生的描述">
              <a:extLst>
                <a:ext uri="{FF2B5EF4-FFF2-40B4-BE49-F238E27FC236}">
                  <a16:creationId xmlns:a16="http://schemas.microsoft.com/office/drawing/2014/main" id="{F3FB5877-FE2D-4E3B-BAC6-DEF70FB8C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9972" y="4683765"/>
              <a:ext cx="8532056" cy="2006836"/>
            </a:xfrm>
            <a:prstGeom prst="rect">
              <a:avLst/>
            </a:prstGeom>
          </p:spPr>
        </p:pic>
        <p:pic>
          <p:nvPicPr>
            <p:cNvPr id="20" name="圖片 19" descr="一張含有 電腦, 坐, 桌, 監視器 的圖片&#10;&#10;自動產生的描述">
              <a:extLst>
                <a:ext uri="{FF2B5EF4-FFF2-40B4-BE49-F238E27FC236}">
                  <a16:creationId xmlns:a16="http://schemas.microsoft.com/office/drawing/2014/main" id="{6E54EEF5-8447-4724-B07F-F172A6A07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2080" y="4817331"/>
              <a:ext cx="336966" cy="93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743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108"/>
            <a:ext cx="12192000" cy="1400037"/>
          </a:xfrm>
        </p:spPr>
        <p:txBody>
          <a:bodyPr/>
          <a:lstStyle/>
          <a:p>
            <a:pPr algn="ctr"/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Xeon D </a:t>
            </a:r>
            <a:r>
              <a:rPr kumimoji="1" lang="zh-CN" altLang="en-US" b="1">
                <a:solidFill>
                  <a:schemeClr val="tx1"/>
                </a:solidFill>
              </a:rPr>
              <a:t>企業級處理器</a:t>
            </a:r>
            <a:endParaRPr kumimoji="1" lang="zh-TW" altLang="en-US" b="1">
              <a:solidFill>
                <a:schemeClr val="tx1"/>
              </a:solidFill>
            </a:endParaRP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63" y="2234244"/>
            <a:ext cx="3663385" cy="3663385"/>
          </a:xfrm>
          <a:prstGeom prst="rect">
            <a:avLst/>
          </a:prstGeom>
          <a:effectLst>
            <a:outerShdw blurRad="190500" dist="355600" dir="5400000" sx="93000" sy="93000" rotWithShape="0">
              <a:prstClr val="black">
                <a:alpha val="64000"/>
              </a:prstClr>
            </a:outerShdw>
          </a:effectLst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85F332C8-5CED-4D49-875A-8CD5219949D0}"/>
              </a:ext>
            </a:extLst>
          </p:cNvPr>
          <p:cNvSpPr/>
          <p:nvPr/>
        </p:nvSpPr>
        <p:spPr>
          <a:xfrm>
            <a:off x="5726517" y="3122733"/>
            <a:ext cx="5303520" cy="194517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DF413-BA63-4CEF-9E57-9C9C3F946DAC}"/>
              </a:ext>
            </a:extLst>
          </p:cNvPr>
          <p:cNvSpPr/>
          <p:nvPr/>
        </p:nvSpPr>
        <p:spPr>
          <a:xfrm>
            <a:off x="6172695" y="3340054"/>
            <a:ext cx="4907701" cy="14834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Intel</a:t>
            </a:r>
            <a:r>
              <a:rPr lang="en-US" altLang="zh-TW" sz="2500" b="1" baseline="30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®</a:t>
            </a: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Xeon</a:t>
            </a:r>
            <a:r>
              <a:rPr lang="en-US" altLang="zh-TW" sz="2500" b="1" baseline="30000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®</a:t>
            </a: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D-1622</a:t>
            </a:r>
          </a:p>
          <a:p>
            <a:pPr lvl="1" indent="-457200">
              <a:lnSpc>
                <a:spcPts val="3300"/>
              </a:lnSpc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4</a:t>
            </a:r>
            <a:r>
              <a:rPr lang="zh-TW" altLang="en-US" sz="2500" b="1">
                <a:solidFill>
                  <a:srgbClr val="1574DC"/>
                </a:solidFill>
                <a:latin typeface="Microsoft JhengHei"/>
                <a:ea typeface="Microsoft JhengHei"/>
                <a:cs typeface="Arial"/>
              </a:rPr>
              <a:t>核心</a:t>
            </a:r>
            <a:r>
              <a:rPr lang="zh-TW" altLang="en-US" sz="2500" b="1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 b="1">
                <a:latin typeface="Microsoft JhengHei"/>
                <a:ea typeface="Microsoft JhengHei"/>
                <a:cs typeface="Arial"/>
              </a:rPr>
              <a:t>/</a:t>
            </a:r>
            <a:r>
              <a:rPr lang="zh-TW" altLang="en-US" sz="25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 b="1">
                <a:solidFill>
                  <a:srgbClr val="1574DC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8</a:t>
            </a:r>
            <a:r>
              <a:rPr lang="zh-CN" altLang="en-US" sz="2500" b="1">
                <a:solidFill>
                  <a:srgbClr val="1574DC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TW" altLang="en-US" sz="2500" b="1">
                <a:latin typeface="Microsoft JhengHei"/>
                <a:ea typeface="Microsoft JhengHei"/>
                <a:cs typeface="Arial"/>
              </a:rPr>
              <a:t>處理器</a:t>
            </a:r>
            <a:endParaRPr lang="en-US" altLang="zh-CN" sz="2500" b="1">
              <a:latin typeface="Microsoft JhengHei"/>
              <a:ea typeface="Microsoft JhengHei"/>
              <a:cs typeface="Arial"/>
            </a:endParaRPr>
          </a:p>
          <a:p>
            <a:pPr lvl="1" indent="-457200">
              <a:lnSpc>
                <a:spcPts val="3300"/>
              </a:lnSpc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2.6 GHz</a:t>
            </a:r>
            <a:r>
              <a:rPr lang="zh-TW" altLang="en-US" sz="2500" b="1">
                <a:latin typeface="Microsoft JhengHei"/>
                <a:ea typeface="Microsoft JhengHei"/>
                <a:cs typeface="Arial"/>
              </a:rPr>
              <a:t>，</a:t>
            </a:r>
            <a:r>
              <a:rPr lang="zh-TW" altLang="en-US" sz="2500" b="1"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2500" b="1">
                <a:latin typeface="Microsoft JhengHei"/>
                <a:ea typeface="Microsoft JhengHei"/>
              </a:rPr>
              <a:t>突頻至 </a:t>
            </a: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3.2 GHz   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F8BABC0-6A9F-46A9-B80E-66850DAA1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180" y="3122733"/>
            <a:ext cx="105488" cy="20001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1C9164C-8BD1-4EF9-A635-90BCAD9B8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987168" y="3122732"/>
            <a:ext cx="105488" cy="20001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2EEEF8D-1CDB-47DA-B71D-B69579A48D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5494868" y="4796843"/>
            <a:ext cx="6051722" cy="4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54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928"/>
            <a:ext cx="12192000" cy="1097280"/>
          </a:xfrm>
        </p:spPr>
        <p:txBody>
          <a:bodyPr>
            <a:normAutofit/>
          </a:bodyPr>
          <a:lstStyle/>
          <a:p>
            <a:pPr algn="ctr"/>
            <a:r>
              <a:rPr lang="zh-CN" altLang="en-US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支援</a:t>
            </a:r>
            <a:r>
              <a:rPr lang="en-US" altLang="zh-CN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ECC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CN" altLang="en-US" sz="4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記憶體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(Error Correcting Code)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6328630" y="4097113"/>
            <a:ext cx="5472263" cy="2011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處理器支援 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 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記憶體，能</a:t>
            </a:r>
            <a:r>
              <a:rPr lang="zh-CN" altLang="en-US" sz="2800" b="1">
                <a:solidFill>
                  <a:srgbClr val="04DE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自動偵測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CN" altLang="en-US" sz="2800" b="1">
                <a:solidFill>
                  <a:srgbClr val="04DE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即時修正單一位元錯誤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lnSpc>
                <a:spcPts val="3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系統支援高達</a:t>
            </a:r>
            <a:r>
              <a:rPr lang="en-US" altLang="zh-CN" sz="2800" b="1">
                <a:solidFill>
                  <a:srgbClr val="04DE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128GB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3689406" y="314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240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9CB858A-0DEE-4CBB-A47C-FD60451512B4}"/>
              </a:ext>
            </a:extLst>
          </p:cNvPr>
          <p:cNvSpPr/>
          <p:nvPr/>
        </p:nvSpPr>
        <p:spPr>
          <a:xfrm>
            <a:off x="6131638" y="1971184"/>
            <a:ext cx="5715152" cy="1873801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46DAB54-BDA0-4B2A-9DF5-441759B0FD02}"/>
              </a:ext>
            </a:extLst>
          </p:cNvPr>
          <p:cNvSpPr txBox="1"/>
          <p:nvPr/>
        </p:nvSpPr>
        <p:spPr>
          <a:xfrm>
            <a:off x="6480151" y="2230663"/>
            <a:ext cx="3464410" cy="14056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維持可靠性</a:t>
            </a:r>
            <a:b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410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避免資料毀損</a:t>
            </a:r>
            <a:endParaRPr lang="en-US" sz="4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圖形 3">
            <a:extLst>
              <a:ext uri="{FF2B5EF4-FFF2-40B4-BE49-F238E27FC236}">
                <a16:creationId xmlns:a16="http://schemas.microsoft.com/office/drawing/2014/main" id="{4A05E9D4-A4C9-446C-BBA6-632F152FA33B}"/>
              </a:ext>
            </a:extLst>
          </p:cNvPr>
          <p:cNvGrpSpPr/>
          <p:nvPr/>
        </p:nvGrpSpPr>
        <p:grpSpPr>
          <a:xfrm>
            <a:off x="10001154" y="2372799"/>
            <a:ext cx="1385706" cy="1018834"/>
            <a:chOff x="9976242" y="2387086"/>
            <a:chExt cx="1385706" cy="1018834"/>
          </a:xfrm>
        </p:grpSpPr>
        <p:grpSp>
          <p:nvGrpSpPr>
            <p:cNvPr id="15" name="圖形 3">
              <a:extLst>
                <a:ext uri="{FF2B5EF4-FFF2-40B4-BE49-F238E27FC236}">
                  <a16:creationId xmlns:a16="http://schemas.microsoft.com/office/drawing/2014/main" id="{D720F706-5205-4006-853E-B4DF80E8344D}"/>
                </a:ext>
              </a:extLst>
            </p:cNvPr>
            <p:cNvGrpSpPr/>
            <p:nvPr/>
          </p:nvGrpSpPr>
          <p:grpSpPr>
            <a:xfrm>
              <a:off x="9976242" y="2953862"/>
              <a:ext cx="1385706" cy="452058"/>
              <a:chOff x="9976242" y="2953862"/>
              <a:chExt cx="1385706" cy="452058"/>
            </a:xfrm>
          </p:grpSpPr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406D07C1-437F-4B45-9827-2A6926305358}"/>
                  </a:ext>
                </a:extLst>
              </p:cNvPr>
              <p:cNvSpPr/>
              <p:nvPr/>
            </p:nvSpPr>
            <p:spPr>
              <a:xfrm>
                <a:off x="9976242" y="2953862"/>
                <a:ext cx="1385706" cy="452058"/>
              </a:xfrm>
              <a:custGeom>
                <a:avLst/>
                <a:gdLst>
                  <a:gd name="connsiteX0" fmla="*/ 1370941 w 1385706"/>
                  <a:gd name="connsiteY0" fmla="*/ 168102 h 452058"/>
                  <a:gd name="connsiteX1" fmla="*/ 1326643 w 1385706"/>
                  <a:gd name="connsiteY1" fmla="*/ 123805 h 452058"/>
                  <a:gd name="connsiteX2" fmla="*/ 1370941 w 1385706"/>
                  <a:gd name="connsiteY2" fmla="*/ 79508 h 452058"/>
                  <a:gd name="connsiteX3" fmla="*/ 1384571 w 1385706"/>
                  <a:gd name="connsiteY3" fmla="*/ 79508 h 452058"/>
                  <a:gd name="connsiteX4" fmla="*/ 1384571 w 1385706"/>
                  <a:gd name="connsiteY4" fmla="*/ 0 h 452058"/>
                  <a:gd name="connsiteX5" fmla="*/ 0 w 1385706"/>
                  <a:gd name="connsiteY5" fmla="*/ 0 h 452058"/>
                  <a:gd name="connsiteX6" fmla="*/ 0 w 1385706"/>
                  <a:gd name="connsiteY6" fmla="*/ 79508 h 452058"/>
                  <a:gd name="connsiteX7" fmla="*/ 13630 w 1385706"/>
                  <a:gd name="connsiteY7" fmla="*/ 79508 h 452058"/>
                  <a:gd name="connsiteX8" fmla="*/ 57927 w 1385706"/>
                  <a:gd name="connsiteY8" fmla="*/ 123805 h 452058"/>
                  <a:gd name="connsiteX9" fmla="*/ 13630 w 1385706"/>
                  <a:gd name="connsiteY9" fmla="*/ 168102 h 452058"/>
                  <a:gd name="connsiteX10" fmla="*/ 0 w 1385706"/>
                  <a:gd name="connsiteY10" fmla="*/ 168102 h 452058"/>
                  <a:gd name="connsiteX11" fmla="*/ 0 w 1385706"/>
                  <a:gd name="connsiteY11" fmla="*/ 452058 h 452058"/>
                  <a:gd name="connsiteX12" fmla="*/ 389588 w 1385706"/>
                  <a:gd name="connsiteY12" fmla="*/ 452058 h 452058"/>
                  <a:gd name="connsiteX13" fmla="*/ 389588 w 1385706"/>
                  <a:gd name="connsiteY13" fmla="*/ 431614 h 452058"/>
                  <a:gd name="connsiteX14" fmla="*/ 433885 w 1385706"/>
                  <a:gd name="connsiteY14" fmla="*/ 387316 h 452058"/>
                  <a:gd name="connsiteX15" fmla="*/ 433885 w 1385706"/>
                  <a:gd name="connsiteY15" fmla="*/ 387316 h 452058"/>
                  <a:gd name="connsiteX16" fmla="*/ 478182 w 1385706"/>
                  <a:gd name="connsiteY16" fmla="*/ 431614 h 452058"/>
                  <a:gd name="connsiteX17" fmla="*/ 478182 w 1385706"/>
                  <a:gd name="connsiteY17" fmla="*/ 452058 h 452058"/>
                  <a:gd name="connsiteX18" fmla="*/ 1385706 w 1385706"/>
                  <a:gd name="connsiteY18" fmla="*/ 452058 h 452058"/>
                  <a:gd name="connsiteX19" fmla="*/ 1385706 w 1385706"/>
                  <a:gd name="connsiteY19" fmla="*/ 168102 h 452058"/>
                  <a:gd name="connsiteX20" fmla="*/ 1370941 w 1385706"/>
                  <a:gd name="connsiteY20" fmla="*/ 168102 h 45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5706" h="452058">
                    <a:moveTo>
                      <a:pt x="1370941" y="168102"/>
                    </a:moveTo>
                    <a:cubicBezTo>
                      <a:pt x="1347088" y="168102"/>
                      <a:pt x="1326643" y="148793"/>
                      <a:pt x="1326643" y="123805"/>
                    </a:cubicBezTo>
                    <a:cubicBezTo>
                      <a:pt x="1326643" y="99953"/>
                      <a:pt x="1345952" y="79508"/>
                      <a:pt x="1370941" y="79508"/>
                    </a:cubicBezTo>
                    <a:lnTo>
                      <a:pt x="1384571" y="79508"/>
                    </a:lnTo>
                    <a:lnTo>
                      <a:pt x="1384571" y="0"/>
                    </a:lnTo>
                    <a:lnTo>
                      <a:pt x="0" y="0"/>
                    </a:lnTo>
                    <a:lnTo>
                      <a:pt x="0" y="79508"/>
                    </a:lnTo>
                    <a:lnTo>
                      <a:pt x="13630" y="79508"/>
                    </a:lnTo>
                    <a:cubicBezTo>
                      <a:pt x="37482" y="79508"/>
                      <a:pt x="57927" y="98817"/>
                      <a:pt x="57927" y="123805"/>
                    </a:cubicBezTo>
                    <a:cubicBezTo>
                      <a:pt x="57927" y="147657"/>
                      <a:pt x="38618" y="168102"/>
                      <a:pt x="13630" y="168102"/>
                    </a:cubicBezTo>
                    <a:lnTo>
                      <a:pt x="0" y="168102"/>
                    </a:lnTo>
                    <a:lnTo>
                      <a:pt x="0" y="452058"/>
                    </a:lnTo>
                    <a:lnTo>
                      <a:pt x="389588" y="452058"/>
                    </a:lnTo>
                    <a:lnTo>
                      <a:pt x="389588" y="431614"/>
                    </a:lnTo>
                    <a:cubicBezTo>
                      <a:pt x="389588" y="407761"/>
                      <a:pt x="408897" y="387316"/>
                      <a:pt x="433885" y="387316"/>
                    </a:cubicBezTo>
                    <a:lnTo>
                      <a:pt x="433885" y="387316"/>
                    </a:lnTo>
                    <a:cubicBezTo>
                      <a:pt x="457737" y="387316"/>
                      <a:pt x="478182" y="406625"/>
                      <a:pt x="478182" y="431614"/>
                    </a:cubicBezTo>
                    <a:lnTo>
                      <a:pt x="478182" y="452058"/>
                    </a:lnTo>
                    <a:lnTo>
                      <a:pt x="1385706" y="452058"/>
                    </a:lnTo>
                    <a:lnTo>
                      <a:pt x="1385706" y="168102"/>
                    </a:lnTo>
                    <a:lnTo>
                      <a:pt x="1370941" y="168102"/>
                    </a:lnTo>
                    <a:close/>
                  </a:path>
                </a:pathLst>
              </a:custGeom>
              <a:noFill/>
              <a:ln w="32183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27285C11-4ABE-4D67-93BA-F963C207DE41}"/>
                  </a:ext>
                </a:extLst>
              </p:cNvPr>
              <p:cNvSpPr/>
              <p:nvPr/>
            </p:nvSpPr>
            <p:spPr>
              <a:xfrm>
                <a:off x="10051206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5D3EF685-CE65-4168-A838-F9C94DB0B2AE}"/>
                  </a:ext>
                </a:extLst>
              </p:cNvPr>
              <p:cNvSpPr/>
              <p:nvPr/>
            </p:nvSpPr>
            <p:spPr>
              <a:xfrm>
                <a:off x="1012049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60F4D74A-4280-4F48-9646-8A1445061934}"/>
                  </a:ext>
                </a:extLst>
              </p:cNvPr>
              <p:cNvSpPr/>
              <p:nvPr/>
            </p:nvSpPr>
            <p:spPr>
              <a:xfrm>
                <a:off x="10189777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F862675A-2E77-4FEE-8920-36DA5C59123F}"/>
                  </a:ext>
                </a:extLst>
              </p:cNvPr>
              <p:cNvSpPr/>
              <p:nvPr/>
            </p:nvSpPr>
            <p:spPr>
              <a:xfrm>
                <a:off x="1025906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BFE9C49E-CC70-4F03-9FF0-48A3BA040E27}"/>
                  </a:ext>
                </a:extLst>
              </p:cNvPr>
              <p:cNvSpPr/>
              <p:nvPr/>
            </p:nvSpPr>
            <p:spPr>
              <a:xfrm>
                <a:off x="1050667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A794BB2E-57EF-4FF4-9064-89AE1CC332DF}"/>
                  </a:ext>
                </a:extLst>
              </p:cNvPr>
              <p:cNvSpPr/>
              <p:nvPr/>
            </p:nvSpPr>
            <p:spPr>
              <a:xfrm>
                <a:off x="1057595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196D0D0F-375C-4DD0-B225-DCE90B179864}"/>
                  </a:ext>
                </a:extLst>
              </p:cNvPr>
              <p:cNvSpPr/>
              <p:nvPr/>
            </p:nvSpPr>
            <p:spPr>
              <a:xfrm>
                <a:off x="1064524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CAED2070-3591-4AF6-AE16-5587ACFEFF05}"/>
                  </a:ext>
                </a:extLst>
              </p:cNvPr>
              <p:cNvSpPr/>
              <p:nvPr/>
            </p:nvSpPr>
            <p:spPr>
              <a:xfrm>
                <a:off x="1071452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C276A8BB-9A0D-48BC-BA39-284E11E8F7CC}"/>
                  </a:ext>
                </a:extLst>
              </p:cNvPr>
              <p:cNvSpPr/>
              <p:nvPr/>
            </p:nvSpPr>
            <p:spPr>
              <a:xfrm>
                <a:off x="1078381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F47015F6-BF38-4ADB-8750-5361013A9B9E}"/>
                  </a:ext>
                </a:extLst>
              </p:cNvPr>
              <p:cNvSpPr/>
              <p:nvPr/>
            </p:nvSpPr>
            <p:spPr>
              <a:xfrm>
                <a:off x="1085309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87007167-2486-4BC7-8D41-865A76412039}"/>
                  </a:ext>
                </a:extLst>
              </p:cNvPr>
              <p:cNvSpPr/>
              <p:nvPr/>
            </p:nvSpPr>
            <p:spPr>
              <a:xfrm>
                <a:off x="10922384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DC413FA4-78A0-4824-A5E4-25D6D8F712C6}"/>
                  </a:ext>
                </a:extLst>
              </p:cNvPr>
              <p:cNvSpPr/>
              <p:nvPr/>
            </p:nvSpPr>
            <p:spPr>
              <a:xfrm>
                <a:off x="1099166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FD9D0703-E8FA-44A1-8FA8-C2B61C28E809}"/>
                  </a:ext>
                </a:extLst>
              </p:cNvPr>
              <p:cNvSpPr/>
              <p:nvPr/>
            </p:nvSpPr>
            <p:spPr>
              <a:xfrm>
                <a:off x="1106095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DE3C3F14-F02A-4D5F-9486-026424A8837A}"/>
                  </a:ext>
                </a:extLst>
              </p:cNvPr>
              <p:cNvSpPr/>
              <p:nvPr/>
            </p:nvSpPr>
            <p:spPr>
              <a:xfrm>
                <a:off x="11130240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792774F2-5FD2-4535-B0B1-4050348D3F47}"/>
                  </a:ext>
                </a:extLst>
              </p:cNvPr>
              <p:cNvSpPr/>
              <p:nvPr/>
            </p:nvSpPr>
            <p:spPr>
              <a:xfrm>
                <a:off x="1119952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5A36DEA5-DA34-473B-909E-C2A3846FBBFB}"/>
                  </a:ext>
                </a:extLst>
              </p:cNvPr>
              <p:cNvSpPr/>
              <p:nvPr/>
            </p:nvSpPr>
            <p:spPr>
              <a:xfrm>
                <a:off x="11268811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5E23462A-C5F3-41A6-8BE9-0F4109BEAC44}"/>
                  </a:ext>
                </a:extLst>
              </p:cNvPr>
              <p:cNvSpPr/>
              <p:nvPr/>
            </p:nvSpPr>
            <p:spPr>
              <a:xfrm>
                <a:off x="10135258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7634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36DFDB3D-C0A8-4304-9859-1B0E16D52248}"/>
                  </a:ext>
                </a:extLst>
              </p:cNvPr>
              <p:cNvSpPr/>
              <p:nvPr/>
            </p:nvSpPr>
            <p:spPr>
              <a:xfrm>
                <a:off x="10411263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3 w 197633"/>
                  <a:gd name="connsiteY6" fmla="*/ 26124 h 197633"/>
                  <a:gd name="connsiteX7" fmla="*/ 197633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3" y="11358"/>
                      <a:pt x="197633" y="26124"/>
                    </a:cubicBezTo>
                    <a:lnTo>
                      <a:pt x="197633" y="171510"/>
                    </a:lnTo>
                    <a:cubicBezTo>
                      <a:pt x="197633" y="186275"/>
                      <a:pt x="186275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4B355F28-2330-4D3B-B3ED-C77E5AA5E4C2}"/>
                  </a:ext>
                </a:extLst>
              </p:cNvPr>
              <p:cNvSpPr/>
              <p:nvPr/>
            </p:nvSpPr>
            <p:spPr>
              <a:xfrm>
                <a:off x="10688404" y="3035642"/>
                <a:ext cx="197633" cy="197633"/>
              </a:xfrm>
              <a:custGeom>
                <a:avLst/>
                <a:gdLst>
                  <a:gd name="connsiteX0" fmla="*/ 170374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0374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0374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0374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85C63E91-1665-422A-B4C7-4276515F7CF8}"/>
                  </a:ext>
                </a:extLst>
              </p:cNvPr>
              <p:cNvSpPr/>
              <p:nvPr/>
            </p:nvSpPr>
            <p:spPr>
              <a:xfrm>
                <a:off x="10964410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6" name="圖形 3">
              <a:extLst>
                <a:ext uri="{FF2B5EF4-FFF2-40B4-BE49-F238E27FC236}">
                  <a16:creationId xmlns:a16="http://schemas.microsoft.com/office/drawing/2014/main" id="{EDE8F11E-9F33-4121-9AEF-A0384EBA1B9B}"/>
                </a:ext>
              </a:extLst>
            </p:cNvPr>
            <p:cNvGrpSpPr/>
            <p:nvPr/>
          </p:nvGrpSpPr>
          <p:grpSpPr>
            <a:xfrm>
              <a:off x="10022811" y="2387086"/>
              <a:ext cx="1319843" cy="471367"/>
              <a:chOff x="10022811" y="2387086"/>
              <a:chExt cx="1319843" cy="471367"/>
            </a:xfrm>
            <a:solidFill>
              <a:srgbClr val="FFFFFF"/>
            </a:solidFill>
          </p:grpSpPr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F04D0DA1-84B5-4F7D-84D9-B79A5EBDC0BB}"/>
                  </a:ext>
                </a:extLst>
              </p:cNvPr>
              <p:cNvSpPr/>
              <p:nvPr/>
            </p:nvSpPr>
            <p:spPr>
              <a:xfrm>
                <a:off x="10022811" y="2395036"/>
                <a:ext cx="423662" cy="454330"/>
              </a:xfrm>
              <a:custGeom>
                <a:avLst/>
                <a:gdLst>
                  <a:gd name="connsiteX0" fmla="*/ 357785 w 423662"/>
                  <a:gd name="connsiteY0" fmla="*/ 268055 h 454330"/>
                  <a:gd name="connsiteX1" fmla="*/ 161287 w 423662"/>
                  <a:gd name="connsiteY1" fmla="*/ 268055 h 454330"/>
                  <a:gd name="connsiteX2" fmla="*/ 141978 w 423662"/>
                  <a:gd name="connsiteY2" fmla="*/ 360057 h 454330"/>
                  <a:gd name="connsiteX3" fmla="*/ 366871 w 423662"/>
                  <a:gd name="connsiteY3" fmla="*/ 360057 h 454330"/>
                  <a:gd name="connsiteX4" fmla="*/ 332797 w 423662"/>
                  <a:gd name="connsiteY4" fmla="*/ 454330 h 454330"/>
                  <a:gd name="connsiteX5" fmla="*/ 0 w 423662"/>
                  <a:gd name="connsiteY5" fmla="*/ 454330 h 454330"/>
                  <a:gd name="connsiteX6" fmla="*/ 96545 w 423662"/>
                  <a:gd name="connsiteY6" fmla="*/ 0 h 454330"/>
                  <a:gd name="connsiteX7" fmla="*/ 423663 w 423662"/>
                  <a:gd name="connsiteY7" fmla="*/ 0 h 454330"/>
                  <a:gd name="connsiteX8" fmla="*/ 403218 w 423662"/>
                  <a:gd name="connsiteY8" fmla="*/ 94274 h 454330"/>
                  <a:gd name="connsiteX9" fmla="*/ 198769 w 423662"/>
                  <a:gd name="connsiteY9" fmla="*/ 94274 h 454330"/>
                  <a:gd name="connsiteX10" fmla="*/ 181732 w 423662"/>
                  <a:gd name="connsiteY10" fmla="*/ 173781 h 454330"/>
                  <a:gd name="connsiteX11" fmla="*/ 378230 w 423662"/>
                  <a:gd name="connsiteY11" fmla="*/ 173781 h 454330"/>
                  <a:gd name="connsiteX12" fmla="*/ 357785 w 423662"/>
                  <a:gd name="connsiteY12" fmla="*/ 268055 h 45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3662" h="454330">
                    <a:moveTo>
                      <a:pt x="357785" y="268055"/>
                    </a:moveTo>
                    <a:lnTo>
                      <a:pt x="161287" y="268055"/>
                    </a:lnTo>
                    <a:lnTo>
                      <a:pt x="141978" y="360057"/>
                    </a:lnTo>
                    <a:lnTo>
                      <a:pt x="366871" y="360057"/>
                    </a:lnTo>
                    <a:lnTo>
                      <a:pt x="332797" y="454330"/>
                    </a:lnTo>
                    <a:lnTo>
                      <a:pt x="0" y="454330"/>
                    </a:lnTo>
                    <a:lnTo>
                      <a:pt x="96545" y="0"/>
                    </a:lnTo>
                    <a:lnTo>
                      <a:pt x="423663" y="0"/>
                    </a:lnTo>
                    <a:lnTo>
                      <a:pt x="403218" y="94274"/>
                    </a:lnTo>
                    <a:lnTo>
                      <a:pt x="198769" y="94274"/>
                    </a:lnTo>
                    <a:lnTo>
                      <a:pt x="181732" y="173781"/>
                    </a:lnTo>
                    <a:lnTo>
                      <a:pt x="378230" y="173781"/>
                    </a:lnTo>
                    <a:lnTo>
                      <a:pt x="357785" y="26805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451CD454-8E53-4378-B547-769158E64E94}"/>
                  </a:ext>
                </a:extLst>
              </p:cNvPr>
              <p:cNvSpPr/>
              <p:nvPr/>
            </p:nvSpPr>
            <p:spPr>
              <a:xfrm>
                <a:off x="10452153" y="2387086"/>
                <a:ext cx="431628" cy="470231"/>
              </a:xfrm>
              <a:custGeom>
                <a:avLst/>
                <a:gdLst>
                  <a:gd name="connsiteX0" fmla="*/ 402082 w 431628"/>
                  <a:gd name="connsiteY0" fmla="*/ 311216 h 470231"/>
                  <a:gd name="connsiteX1" fmla="*/ 180596 w 431628"/>
                  <a:gd name="connsiteY1" fmla="*/ 470232 h 470231"/>
                  <a:gd name="connsiteX2" fmla="*/ 0 w 431628"/>
                  <a:gd name="connsiteY2" fmla="*/ 283956 h 470231"/>
                  <a:gd name="connsiteX3" fmla="*/ 253289 w 431628"/>
                  <a:gd name="connsiteY3" fmla="*/ 0 h 470231"/>
                  <a:gd name="connsiteX4" fmla="*/ 431613 w 431628"/>
                  <a:gd name="connsiteY4" fmla="*/ 159016 h 470231"/>
                  <a:gd name="connsiteX5" fmla="*/ 303265 w 431628"/>
                  <a:gd name="connsiteY5" fmla="*/ 159016 h 470231"/>
                  <a:gd name="connsiteX6" fmla="*/ 243066 w 431628"/>
                  <a:gd name="connsiteY6" fmla="*/ 92002 h 470231"/>
                  <a:gd name="connsiteX7" fmla="*/ 132892 w 431628"/>
                  <a:gd name="connsiteY7" fmla="*/ 290771 h 470231"/>
                  <a:gd name="connsiteX8" fmla="*/ 194226 w 431628"/>
                  <a:gd name="connsiteY8" fmla="*/ 378230 h 470231"/>
                  <a:gd name="connsiteX9" fmla="*/ 274870 w 431628"/>
                  <a:gd name="connsiteY9" fmla="*/ 311216 h 470231"/>
                  <a:gd name="connsiteX10" fmla="*/ 402082 w 431628"/>
                  <a:gd name="connsiteY10" fmla="*/ 311216 h 47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0231">
                    <a:moveTo>
                      <a:pt x="402082" y="311216"/>
                    </a:moveTo>
                    <a:cubicBezTo>
                      <a:pt x="370279" y="420255"/>
                      <a:pt x="291907" y="470232"/>
                      <a:pt x="180596" y="470232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6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2082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38404FC1-097B-4CD3-B222-BC3AF952596F}"/>
                  </a:ext>
                </a:extLst>
              </p:cNvPr>
              <p:cNvSpPr/>
              <p:nvPr/>
            </p:nvSpPr>
            <p:spPr>
              <a:xfrm>
                <a:off x="10911026" y="2387086"/>
                <a:ext cx="431628" cy="471367"/>
              </a:xfrm>
              <a:custGeom>
                <a:avLst/>
                <a:gdLst>
                  <a:gd name="connsiteX0" fmla="*/ 403218 w 431628"/>
                  <a:gd name="connsiteY0" fmla="*/ 311216 h 471367"/>
                  <a:gd name="connsiteX1" fmla="*/ 180596 w 431628"/>
                  <a:gd name="connsiteY1" fmla="*/ 471368 h 471367"/>
                  <a:gd name="connsiteX2" fmla="*/ 0 w 431628"/>
                  <a:gd name="connsiteY2" fmla="*/ 283956 h 471367"/>
                  <a:gd name="connsiteX3" fmla="*/ 253289 w 431628"/>
                  <a:gd name="connsiteY3" fmla="*/ 0 h 471367"/>
                  <a:gd name="connsiteX4" fmla="*/ 431613 w 431628"/>
                  <a:gd name="connsiteY4" fmla="*/ 159016 h 471367"/>
                  <a:gd name="connsiteX5" fmla="*/ 303265 w 431628"/>
                  <a:gd name="connsiteY5" fmla="*/ 159016 h 471367"/>
                  <a:gd name="connsiteX6" fmla="*/ 243067 w 431628"/>
                  <a:gd name="connsiteY6" fmla="*/ 92002 h 471367"/>
                  <a:gd name="connsiteX7" fmla="*/ 132892 w 431628"/>
                  <a:gd name="connsiteY7" fmla="*/ 290771 h 471367"/>
                  <a:gd name="connsiteX8" fmla="*/ 194226 w 431628"/>
                  <a:gd name="connsiteY8" fmla="*/ 378230 h 471367"/>
                  <a:gd name="connsiteX9" fmla="*/ 274870 w 431628"/>
                  <a:gd name="connsiteY9" fmla="*/ 311216 h 471367"/>
                  <a:gd name="connsiteX10" fmla="*/ 403218 w 431628"/>
                  <a:gd name="connsiteY10" fmla="*/ 311216 h 47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1367">
                    <a:moveTo>
                      <a:pt x="403218" y="311216"/>
                    </a:moveTo>
                    <a:cubicBezTo>
                      <a:pt x="371415" y="420255"/>
                      <a:pt x="293043" y="471368"/>
                      <a:pt x="180596" y="471368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7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3218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751FE733-FE0C-4790-925E-9AAE7D56A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32" y="1964834"/>
            <a:ext cx="127881" cy="19404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D02B092-F9C7-4092-A1F6-BEB6A251D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756514" y="1964475"/>
            <a:ext cx="127881" cy="19404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424EF68-5347-406E-B591-56C95651B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6187171" y="3600175"/>
            <a:ext cx="6445095" cy="4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7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>
            <a:extLst>
              <a:ext uri="{FF2B5EF4-FFF2-40B4-BE49-F238E27FC236}">
                <a16:creationId xmlns:a16="http://schemas.microsoft.com/office/drawing/2014/main" id="{E1C4EF65-299F-4AE4-8103-D6B135263AC3}"/>
              </a:ext>
            </a:extLst>
          </p:cNvPr>
          <p:cNvSpPr/>
          <p:nvPr/>
        </p:nvSpPr>
        <p:spPr>
          <a:xfrm>
            <a:off x="2891942" y="2067836"/>
            <a:ext cx="6098965" cy="386334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D7496B-6BC3-4319-9A55-3FB769864031}"/>
              </a:ext>
            </a:extLst>
          </p:cNvPr>
          <p:cNvSpPr/>
          <p:nvPr/>
        </p:nvSpPr>
        <p:spPr>
          <a:xfrm>
            <a:off x="2949185" y="2654864"/>
            <a:ext cx="6098965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57CD12-1AD5-44B2-A030-75A908C37D2B}"/>
              </a:ext>
            </a:extLst>
          </p:cNvPr>
          <p:cNvSpPr/>
          <p:nvPr/>
        </p:nvSpPr>
        <p:spPr>
          <a:xfrm>
            <a:off x="3031958" y="2911345"/>
            <a:ext cx="6468176" cy="173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178" indent="-239178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2100" b="1" baseline="30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100" b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Xeon</a:t>
            </a:r>
            <a:r>
              <a:rPr lang="en-US" altLang="zh-TW" sz="2100" b="1" baseline="30000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2100" b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D-1622 4</a:t>
            </a:r>
            <a:r>
              <a:rPr lang="zh-TW" altLang="en-US" sz="2100" b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核心</a:t>
            </a:r>
            <a:r>
              <a:rPr lang="zh-TW" altLang="en-US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b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100" b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2100" b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執行緒 </a:t>
            </a: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2.6 GHz </a:t>
            </a:r>
            <a:r>
              <a:rPr lang="zh-TW" altLang="en-US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處理器，最高突頻至 </a:t>
            </a: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3.2 GHz   </a:t>
            </a:r>
          </a:p>
          <a:p>
            <a:pPr marL="239178" indent="-239178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32GB DDR4 </a:t>
            </a:r>
            <a:r>
              <a:rPr lang="en-US" altLang="zh-TW" sz="2100" b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</a:t>
            </a: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RAM (2 x 16GB) </a:t>
            </a:r>
          </a:p>
          <a:p>
            <a:pPr marL="239178" indent="-239178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altLang="zh-TW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10GbE SFP+ </a:t>
            </a:r>
            <a:r>
              <a:rPr lang="zh-TW" altLang="en-US" sz="2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3CFFDC6-B110-47F4-86F4-B1015236F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499771" y="6031242"/>
            <a:ext cx="9185161" cy="42072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050"/>
            <a:ext cx="12192000" cy="1278467"/>
          </a:xfrm>
        </p:spPr>
        <p:txBody>
          <a:bodyPr/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TS-h1886XU-RP </a:t>
            </a:r>
            <a:r>
              <a:rPr lang="en-US" altLang="zh-TW" b="1" err="1">
                <a:latin typeface="微軟正黑體"/>
                <a:ea typeface="微軟正黑體"/>
              </a:rPr>
              <a:t>機架型</a:t>
            </a:r>
            <a:r>
              <a:rPr lang="en-US" altLang="zh-TW" b="1">
                <a:latin typeface="微軟正黑體"/>
                <a:ea typeface="微軟正黑體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endParaRPr lang="en-US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FD91B0FC-D1E0-4F9E-93E1-7EF215574142}"/>
              </a:ext>
            </a:extLst>
          </p:cNvPr>
          <p:cNvGrpSpPr/>
          <p:nvPr/>
        </p:nvGrpSpPr>
        <p:grpSpPr>
          <a:xfrm>
            <a:off x="1829972" y="4683765"/>
            <a:ext cx="8532056" cy="2006836"/>
            <a:chOff x="1829972" y="4683765"/>
            <a:chExt cx="8532056" cy="2006836"/>
          </a:xfrm>
        </p:grpSpPr>
        <p:pic>
          <p:nvPicPr>
            <p:cNvPr id="8" name="圖片 7" descr="一張含有 電子用品, 路面, 電腦, 黑色 的圖片&#10;&#10;自動產生的描述">
              <a:extLst>
                <a:ext uri="{FF2B5EF4-FFF2-40B4-BE49-F238E27FC236}">
                  <a16:creationId xmlns:a16="http://schemas.microsoft.com/office/drawing/2014/main" id="{40F2FA9E-CA81-4AA5-BCCD-0BEF99F45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9972" y="4683765"/>
              <a:ext cx="8532056" cy="2006836"/>
            </a:xfrm>
            <a:prstGeom prst="rect">
              <a:avLst/>
            </a:prstGeom>
          </p:spPr>
        </p:pic>
        <p:pic>
          <p:nvPicPr>
            <p:cNvPr id="5" name="圖片 4" descr="一張含有 電腦, 坐, 桌, 監視器 的圖片&#10;&#10;自動產生的描述">
              <a:extLst>
                <a:ext uri="{FF2B5EF4-FFF2-40B4-BE49-F238E27FC236}">
                  <a16:creationId xmlns:a16="http://schemas.microsoft.com/office/drawing/2014/main" id="{4ADB3A35-01F0-462C-BAD4-F440D2AD4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2080" y="4817331"/>
              <a:ext cx="336966" cy="93060"/>
            </a:xfrm>
            <a:prstGeom prst="rect">
              <a:avLst/>
            </a:prstGeom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B75DBB97-5D7C-4853-BB76-273C2B5E9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577" y="2019071"/>
            <a:ext cx="6198667" cy="747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965A10E-DC60-4A27-AA5A-2C028EB65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733" y="2202479"/>
            <a:ext cx="4693381" cy="3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45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48410620-EE4A-4176-9BB7-57C6CF25E206}"/>
              </a:ext>
            </a:extLst>
          </p:cNvPr>
          <p:cNvGrpSpPr/>
          <p:nvPr/>
        </p:nvGrpSpPr>
        <p:grpSpPr>
          <a:xfrm>
            <a:off x="1243420" y="3027467"/>
            <a:ext cx="9758289" cy="2295260"/>
            <a:chOff x="1829972" y="4683765"/>
            <a:chExt cx="8532056" cy="2006836"/>
          </a:xfrm>
        </p:grpSpPr>
        <p:pic>
          <p:nvPicPr>
            <p:cNvPr id="16" name="圖片 15" descr="一張含有 電子用品, 路面, 電腦, 黑色 的圖片&#10;&#10;自動產生的描述">
              <a:extLst>
                <a:ext uri="{FF2B5EF4-FFF2-40B4-BE49-F238E27FC236}">
                  <a16:creationId xmlns:a16="http://schemas.microsoft.com/office/drawing/2014/main" id="{3F054BFE-9402-4C3C-A779-24D948F54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9972" y="4683765"/>
              <a:ext cx="8532056" cy="2006836"/>
            </a:xfrm>
            <a:prstGeom prst="rect">
              <a:avLst/>
            </a:prstGeom>
          </p:spPr>
        </p:pic>
        <p:pic>
          <p:nvPicPr>
            <p:cNvPr id="17" name="圖片 16" descr="一張含有 電腦, 坐, 桌, 監視器 的圖片&#10;&#10;自動產生的描述">
              <a:extLst>
                <a:ext uri="{FF2B5EF4-FFF2-40B4-BE49-F238E27FC236}">
                  <a16:creationId xmlns:a16="http://schemas.microsoft.com/office/drawing/2014/main" id="{45544A97-E80C-4E2A-B75B-EF7F9E77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2080" y="4817331"/>
              <a:ext cx="336966" cy="9306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TS-h1886XU-RP</a:t>
            </a:r>
            <a:r>
              <a:rPr lang="en-US" altLang="zh-TW" b="1"/>
              <a:t> </a:t>
            </a:r>
            <a:r>
              <a:rPr lang="zh-CN" altLang="en-US" b="1"/>
              <a:t>正面</a:t>
            </a:r>
            <a:endParaRPr lang="zh-TW" altLang="en-US" b="1"/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56221EBE-800A-244A-994C-96FAFF045190}"/>
              </a:ext>
            </a:extLst>
          </p:cNvPr>
          <p:cNvSpPr txBox="1"/>
          <p:nvPr/>
        </p:nvSpPr>
        <p:spPr>
          <a:xfrm flipH="1">
            <a:off x="3691381" y="2000783"/>
            <a:ext cx="4655652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2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12 x 3.5”/2.5” SATA 6Gb/s </a:t>
            </a:r>
            <a:r>
              <a:rPr lang="zh-CN" altLang="en-US" sz="2200" b="1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插槽</a:t>
            </a:r>
            <a:endParaRPr lang="zh-TW" sz="22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Shape 183">
            <a:extLst>
              <a:ext uri="{FF2B5EF4-FFF2-40B4-BE49-F238E27FC236}">
                <a16:creationId xmlns:a16="http://schemas.microsoft.com/office/drawing/2014/main" id="{6D9BA375-041F-409B-BA94-33AC616A0CDF}"/>
              </a:ext>
            </a:extLst>
          </p:cNvPr>
          <p:cNvSpPr txBox="1"/>
          <p:nvPr/>
        </p:nvSpPr>
        <p:spPr>
          <a:xfrm flipH="1">
            <a:off x="6320001" y="4897900"/>
            <a:ext cx="4216064" cy="10906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200000"/>
              </a:lnSpc>
              <a:buClr>
                <a:srgbClr val="595959"/>
              </a:buClr>
              <a:buSzPct val="25000"/>
            </a:pPr>
            <a:r>
              <a:rPr lang="en-US" altLang="zh-TW" sz="2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電源按鈕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TW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燈號指示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: 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系統狀態、網路、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儲存擴充裝置</a:t>
            </a:r>
            <a:endParaRPr lang="zh-TW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88CEF31-1CED-4572-830B-835DCCB7FDCA}"/>
              </a:ext>
            </a:extLst>
          </p:cNvPr>
          <p:cNvSpPr/>
          <p:nvPr/>
        </p:nvSpPr>
        <p:spPr>
          <a:xfrm>
            <a:off x="10180488" y="3425330"/>
            <a:ext cx="284924" cy="652551"/>
          </a:xfrm>
          <a:prstGeom prst="roundRect">
            <a:avLst>
              <a:gd name="adj" fmla="val 50000"/>
            </a:avLst>
          </a:prstGeom>
          <a:noFill/>
          <a:ln w="22860">
            <a:solidFill>
              <a:srgbClr val="04DEFC"/>
            </a:solidFill>
            <a:round/>
          </a:ln>
          <a:effectLst>
            <a:glow rad="63500">
              <a:srgbClr val="0070C0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Shape 222">
            <a:extLst>
              <a:ext uri="{FF2B5EF4-FFF2-40B4-BE49-F238E27FC236}">
                <a16:creationId xmlns:a16="http://schemas.microsoft.com/office/drawing/2014/main" id="{DDA6ADB7-7849-4565-8C36-BD239303212F}"/>
              </a:ext>
            </a:extLst>
          </p:cNvPr>
          <p:cNvSpPr/>
          <p:nvPr/>
        </p:nvSpPr>
        <p:spPr>
          <a:xfrm>
            <a:off x="1875285" y="3172549"/>
            <a:ext cx="8092439" cy="1608512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Shape 219">
            <a:extLst>
              <a:ext uri="{FF2B5EF4-FFF2-40B4-BE49-F238E27FC236}">
                <a16:creationId xmlns:a16="http://schemas.microsoft.com/office/drawing/2014/main" id="{08CBCD42-47FF-4701-B3B3-A7883454671C}"/>
              </a:ext>
            </a:extLst>
          </p:cNvPr>
          <p:cNvCxnSpPr>
            <a:cxnSpLocks/>
          </p:cNvCxnSpPr>
          <p:nvPr/>
        </p:nvCxnSpPr>
        <p:spPr>
          <a:xfrm>
            <a:off x="5918869" y="2554607"/>
            <a:ext cx="2635" cy="605158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23" name="Shape 219">
            <a:extLst>
              <a:ext uri="{FF2B5EF4-FFF2-40B4-BE49-F238E27FC236}">
                <a16:creationId xmlns:a16="http://schemas.microsoft.com/office/drawing/2014/main" id="{4681713C-278D-4EF0-AEEB-2D6AFE15E7EB}"/>
              </a:ext>
            </a:extLst>
          </p:cNvPr>
          <p:cNvCxnSpPr>
            <a:cxnSpLocks/>
          </p:cNvCxnSpPr>
          <p:nvPr/>
        </p:nvCxnSpPr>
        <p:spPr>
          <a:xfrm flipV="1">
            <a:off x="7680744" y="4077882"/>
            <a:ext cx="2649123" cy="1244845"/>
          </a:xfrm>
          <a:prstGeom prst="bentConnector3">
            <a:avLst>
              <a:gd name="adj1" fmla="val 100178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61058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監視器, 電腦, 坐, 螢幕 的圖片&#10;&#10;自動產生的描述">
            <a:extLst>
              <a:ext uri="{FF2B5EF4-FFF2-40B4-BE49-F238E27FC236}">
                <a16:creationId xmlns:a16="http://schemas.microsoft.com/office/drawing/2014/main" id="{4A2DC8F0-1F4B-48EF-B1A1-487BF1B13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3333"/>
            <a:ext cx="12192000" cy="51640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0A5040-0F49-4B72-B625-159B006E08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8642" y="247183"/>
            <a:ext cx="11598442" cy="1303786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en-US" altLang="zh-TW" sz="4700" b="1">
                <a:latin typeface="Arial"/>
                <a:ea typeface="微軟正黑體"/>
                <a:cs typeface="Arial"/>
              </a:rPr>
              <a:t>QNAP</a:t>
            </a:r>
            <a:r>
              <a:rPr lang="en-US" altLang="zh-TW" sz="4700" b="1">
                <a:latin typeface="微軟正黑體"/>
                <a:ea typeface="微軟正黑體"/>
              </a:rPr>
              <a:t> </a:t>
            </a:r>
            <a:r>
              <a:rPr lang="zh-TW" altLang="en-US" sz="4700" b="1">
                <a:latin typeface="微軟正黑體"/>
                <a:ea typeface="微軟正黑體"/>
              </a:rPr>
              <a:t>推出的大容量 </a:t>
            </a:r>
            <a:r>
              <a:rPr lang="en-US" altLang="zh-TW" sz="4700" b="1" err="1">
                <a:latin typeface="Arial"/>
                <a:ea typeface="微軟正黑體"/>
                <a:cs typeface="Arial"/>
              </a:rPr>
              <a:t>QuTS</a:t>
            </a:r>
            <a:r>
              <a:rPr lang="en-US" altLang="zh-TW" sz="4700" b="1">
                <a:latin typeface="Arial"/>
                <a:ea typeface="微軟正黑體"/>
                <a:cs typeface="Arial"/>
              </a:rPr>
              <a:t> hero </a:t>
            </a:r>
            <a:r>
              <a:rPr lang="zh-TW" altLang="en-US" sz="4700" b="1">
                <a:latin typeface="微軟正黑體"/>
                <a:ea typeface="微軟正黑體"/>
              </a:rPr>
              <a:t>專用機 </a:t>
            </a:r>
            <a:r>
              <a:rPr lang="en-US" altLang="zh-TW" sz="4700" b="1">
                <a:latin typeface="微軟正黑體"/>
                <a:ea typeface="微軟正黑體"/>
              </a:rPr>
              <a:t>:</a:t>
            </a:r>
            <a:br>
              <a:rPr lang="en-US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4200">
                <a:latin typeface="微軟正黑體"/>
                <a:ea typeface="微軟正黑體"/>
              </a:rPr>
              <a:t>為什麼我們企業級 </a:t>
            </a:r>
            <a:r>
              <a:rPr lang="en-US" altLang="zh-TW" sz="4200">
                <a:latin typeface="Arial"/>
                <a:ea typeface="微軟正黑體"/>
                <a:cs typeface="Arial"/>
              </a:rPr>
              <a:t>NAS</a:t>
            </a:r>
            <a:r>
              <a:rPr lang="en-US" altLang="zh-TW" sz="4200">
                <a:latin typeface="微軟正黑體"/>
                <a:ea typeface="微軟正黑體"/>
              </a:rPr>
              <a:t> </a:t>
            </a:r>
            <a:r>
              <a:rPr lang="zh-TW" altLang="en-US" sz="4200">
                <a:latin typeface="微軟正黑體"/>
                <a:ea typeface="微軟正黑體"/>
              </a:rPr>
              <a:t>選用 </a:t>
            </a:r>
            <a:r>
              <a:rPr lang="en-US" altLang="zh-TW" sz="4200">
                <a:latin typeface="Arial"/>
                <a:ea typeface="微軟正黑體"/>
                <a:cs typeface="Arial"/>
              </a:rPr>
              <a:t>ZFS</a:t>
            </a:r>
            <a:r>
              <a:rPr lang="en-US" altLang="zh-TW" sz="4200">
                <a:latin typeface="微軟正黑體"/>
                <a:ea typeface="微軟正黑體"/>
              </a:rPr>
              <a:t> </a:t>
            </a:r>
            <a:r>
              <a:rPr lang="zh-TW" altLang="en-US" sz="4200">
                <a:latin typeface="微軟正黑體"/>
                <a:ea typeface="微軟正黑體"/>
              </a:rPr>
              <a:t>檔案系統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4FF33F3-34BB-492C-98BF-F274DEB7672C}"/>
              </a:ext>
            </a:extLst>
          </p:cNvPr>
          <p:cNvSpPr/>
          <p:nvPr/>
        </p:nvSpPr>
        <p:spPr>
          <a:xfrm>
            <a:off x="687230" y="3429000"/>
            <a:ext cx="5108084" cy="1264451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zh-TW" altLang="en-US" sz="2500">
                <a:solidFill>
                  <a:srgbClr val="000000"/>
                </a:solidFill>
                <a:latin typeface="微軟正黑體"/>
                <a:ea typeface="微軟正黑體"/>
              </a:rPr>
              <a:t>企業大量導入 </a:t>
            </a:r>
            <a:r>
              <a:rPr lang="en-US" altLang="zh-TW" sz="25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All Flash </a:t>
            </a:r>
            <a:r>
              <a:rPr lang="zh-TW" altLang="en-US" sz="2500">
                <a:solidFill>
                  <a:srgbClr val="000000"/>
                </a:solidFill>
                <a:latin typeface="微軟正黑體"/>
                <a:ea typeface="微軟正黑體"/>
              </a:rPr>
              <a:t>方案，</a:t>
            </a:r>
            <a:endParaRPr lang="en-US" altLang="zh-TW" sz="250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algn="ctr">
              <a:lnSpc>
                <a:spcPts val="3400"/>
              </a:lnSpc>
            </a:pPr>
            <a:r>
              <a:rPr lang="en-US" altLang="zh-TW" sz="25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zh-TW" altLang="en-US" sz="2500">
                <a:solidFill>
                  <a:srgbClr val="000000"/>
                </a:solidFill>
                <a:latin typeface="微軟正黑體"/>
                <a:ea typeface="微軟正黑體"/>
              </a:rPr>
              <a:t>消耗成為</a:t>
            </a:r>
            <a:r>
              <a:rPr lang="zh-TW" altLang="en-US" sz="25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5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IT </a:t>
            </a:r>
            <a:r>
              <a:rPr lang="zh-TW" altLang="en-US" sz="2500">
                <a:solidFill>
                  <a:srgbClr val="000000"/>
                </a:solidFill>
                <a:latin typeface="微軟正黑體"/>
                <a:ea typeface="微軟正黑體"/>
              </a:rPr>
              <a:t>成本結構的關鍵</a:t>
            </a:r>
            <a:endParaRPr lang="zh-TW" altLang="en-US" sz="2500">
              <a:latin typeface="微軟正黑體"/>
              <a:ea typeface="微軟正黑體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C21DA27-72F8-4A36-A376-A836E345EE46}"/>
              </a:ext>
            </a:extLst>
          </p:cNvPr>
          <p:cNvSpPr/>
          <p:nvPr/>
        </p:nvSpPr>
        <p:spPr>
          <a:xfrm>
            <a:off x="687227" y="4946505"/>
            <a:ext cx="5121043" cy="135059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zh-TW" altLang="en-US" sz="26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企業資料失之毫釐差之千里，</a:t>
            </a:r>
            <a:endParaRPr lang="en-US" altLang="zh-TW" sz="26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400"/>
              </a:lnSpc>
            </a:pPr>
            <a:r>
              <a:rPr lang="zh-TW" altLang="en-US" sz="26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確保資料完整性至關重要</a:t>
            </a:r>
            <a:endParaRPr lang="zh-TW" altLang="en-US" sz="2600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F6DFB341-A6A3-473F-97B5-1B998220651E}"/>
              </a:ext>
            </a:extLst>
          </p:cNvPr>
          <p:cNvSpPr/>
          <p:nvPr/>
        </p:nvSpPr>
        <p:spPr>
          <a:xfrm>
            <a:off x="6465696" y="4946505"/>
            <a:ext cx="4966243" cy="1350598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zh-TW" altLang="en-US" sz="26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即時的災難復原能力，完整的資料備援保護是企業的競爭力指標</a:t>
            </a:r>
            <a:endParaRPr lang="zh-TW" altLang="en-US" sz="260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7EAB836-7D4C-4388-9BE2-55A46F0E5903}"/>
              </a:ext>
            </a:extLst>
          </p:cNvPr>
          <p:cNvGrpSpPr/>
          <p:nvPr/>
        </p:nvGrpSpPr>
        <p:grpSpPr>
          <a:xfrm>
            <a:off x="9975870" y="281585"/>
            <a:ext cx="1642843" cy="3147415"/>
            <a:chOff x="9832220" y="332590"/>
            <a:chExt cx="1721865" cy="3298808"/>
          </a:xfrm>
        </p:grpSpPr>
        <p:pic>
          <p:nvPicPr>
            <p:cNvPr id="37" name="圖片 36" descr="一張含有 時鐘 的圖片&#10;&#10;自動產生的描述">
              <a:extLst>
                <a:ext uri="{FF2B5EF4-FFF2-40B4-BE49-F238E27FC236}">
                  <a16:creationId xmlns:a16="http://schemas.microsoft.com/office/drawing/2014/main" id="{50B9E299-A037-4E93-9C33-47AB3814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832220" y="332590"/>
              <a:ext cx="1721865" cy="3298808"/>
            </a:xfrm>
            <a:prstGeom prst="rect">
              <a:avLst/>
            </a:prstGeom>
          </p:spPr>
        </p:pic>
        <p:pic>
          <p:nvPicPr>
            <p:cNvPr id="19" name="圖片 18" descr="一張含有 電子用品, 監視器, 螢幕 的圖片&#10;&#10;自動產生的描述">
              <a:extLst>
                <a:ext uri="{FF2B5EF4-FFF2-40B4-BE49-F238E27FC236}">
                  <a16:creationId xmlns:a16="http://schemas.microsoft.com/office/drawing/2014/main" id="{4E9D2EA4-4D81-45D4-B7D3-693E68F5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6930" y="511200"/>
              <a:ext cx="785123" cy="1387450"/>
            </a:xfrm>
            <a:prstGeom prst="rect">
              <a:avLst/>
            </a:prstGeom>
          </p:spPr>
        </p:pic>
      </p:grp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EFD01B84-C0E7-472D-BA57-DF8B39283645}"/>
              </a:ext>
            </a:extLst>
          </p:cNvPr>
          <p:cNvSpPr/>
          <p:nvPr/>
        </p:nvSpPr>
        <p:spPr>
          <a:xfrm>
            <a:off x="6533433" y="3429001"/>
            <a:ext cx="4809794" cy="126445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279400"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zh-TW" altLang="en-US" sz="26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數位轉型仰賴大量數據分析，需要 </a:t>
            </a:r>
            <a:r>
              <a:rPr lang="en-US" altLang="zh-TW" sz="26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PB</a:t>
            </a:r>
            <a:r>
              <a:rPr lang="en-US" altLang="zh-TW" sz="26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6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等級的單位儲存空間</a:t>
            </a:r>
            <a:endParaRPr lang="zh-TW" altLang="en-US" sz="2600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DD44D561-B1F8-4F24-8772-E4A2BB3100AF}"/>
              </a:ext>
            </a:extLst>
          </p:cNvPr>
          <p:cNvGrpSpPr/>
          <p:nvPr/>
        </p:nvGrpSpPr>
        <p:grpSpPr>
          <a:xfrm>
            <a:off x="924121" y="2112462"/>
            <a:ext cx="7678939" cy="1187161"/>
            <a:chOff x="162746" y="1744345"/>
            <a:chExt cx="11866508" cy="1155702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98514898-DD6E-4BBA-B9AB-EB7013AD7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504F015-93DA-4938-A0F7-FC9F37D6E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6FB299CF-A207-4161-B8D7-70E17EA94EFF}"/>
              </a:ext>
            </a:extLst>
          </p:cNvPr>
          <p:cNvSpPr/>
          <p:nvPr/>
        </p:nvSpPr>
        <p:spPr>
          <a:xfrm>
            <a:off x="1800238" y="2340366"/>
            <a:ext cx="5832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因為我們知道，企業重視這些</a:t>
            </a:r>
            <a:r>
              <a:rPr lang="en-US" altLang="zh-TW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...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845312-44CF-4E38-9E82-F03C7B4B0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10" y="3425825"/>
            <a:ext cx="107166" cy="13038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18FF31E-997A-48F2-B5CB-B531008A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89208" y="3425824"/>
            <a:ext cx="107166" cy="13038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863B4971-C092-4B63-BF99-DE95069A0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50" y="4941610"/>
            <a:ext cx="107166" cy="1395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F279A8E3-E5B0-47C1-8337-A42F7DBAB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05635" y="4941609"/>
            <a:ext cx="107166" cy="13956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A26B180C-502A-4D75-B77F-09580BA13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696" y="3425825"/>
            <a:ext cx="107166" cy="13038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DFF26D96-2612-44ED-8C76-2A95003A6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304760" y="3425824"/>
            <a:ext cx="107166" cy="13038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90861079-9C08-4901-8E4B-D4782540C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636" y="4941610"/>
            <a:ext cx="107166" cy="1395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E92C2AA7-8A50-44FF-9875-FA2820579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338121" y="4941609"/>
            <a:ext cx="107166" cy="13956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45CFFAFF-B85E-40BC-B370-9DBC1E4F18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711842" y="4506476"/>
            <a:ext cx="5384158" cy="333286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E1F20A3A-3C97-41B7-A87C-9650CC91BD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6400672" y="4514943"/>
            <a:ext cx="5384158" cy="333286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114FCF69-3DE2-4A50-A0AA-4CF128AEA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508642" y="6110757"/>
            <a:ext cx="5384158" cy="333286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6CF74177-3286-47C9-BB0F-483A3138D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6197472" y="6119224"/>
            <a:ext cx="5384158" cy="3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75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02D4AB57-2614-434B-9203-13111513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TS-h1886XU-RP </a:t>
            </a:r>
            <a:r>
              <a:rPr lang="zh-CN" altLang="en-US" b="1"/>
              <a:t>背面</a:t>
            </a:r>
            <a:endParaRPr lang="zh-TW" altLang="en-US" b="1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915E7AA-3AC6-45B0-9F7B-3F80FEC87B1E}"/>
              </a:ext>
            </a:extLst>
          </p:cNvPr>
          <p:cNvGrpSpPr/>
          <p:nvPr/>
        </p:nvGrpSpPr>
        <p:grpSpPr>
          <a:xfrm>
            <a:off x="1033205" y="2785968"/>
            <a:ext cx="10109550" cy="2673975"/>
            <a:chOff x="218064" y="2717464"/>
            <a:chExt cx="11755870" cy="310942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4A53E15-CF8D-48C8-854E-3C4A70B8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064" y="2717464"/>
              <a:ext cx="11755870" cy="310942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71205CD-B0B6-4212-9705-C9E2AF278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83" y="5334053"/>
              <a:ext cx="11624603" cy="324493"/>
            </a:xfrm>
            <a:prstGeom prst="rect">
              <a:avLst/>
            </a:prstGeom>
          </p:spPr>
        </p:pic>
      </p:grpSp>
      <p:sp>
        <p:nvSpPr>
          <p:cNvPr id="27" name="Shape 183">
            <a:extLst>
              <a:ext uri="{FF2B5EF4-FFF2-40B4-BE49-F238E27FC236}">
                <a16:creationId xmlns:a16="http://schemas.microsoft.com/office/drawing/2014/main" id="{201FEC52-A60E-4E61-B3C1-914F9EACE096}"/>
              </a:ext>
            </a:extLst>
          </p:cNvPr>
          <p:cNvSpPr txBox="1"/>
          <p:nvPr/>
        </p:nvSpPr>
        <p:spPr>
          <a:xfrm flipH="1">
            <a:off x="2280952" y="2070113"/>
            <a:ext cx="5685893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6 x 2.5”SATA 6Gb/s SSD </a:t>
            </a:r>
            <a:r>
              <a:rPr lang="zh-CN" altLang="en-US" sz="2000" b="1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專用插槽</a:t>
            </a:r>
            <a:endParaRPr lang="zh-TW" sz="20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Shape 183">
            <a:extLst>
              <a:ext uri="{FF2B5EF4-FFF2-40B4-BE49-F238E27FC236}">
                <a16:creationId xmlns:a16="http://schemas.microsoft.com/office/drawing/2014/main" id="{42E7DA85-5436-4C88-A31A-D868FCF48C80}"/>
              </a:ext>
            </a:extLst>
          </p:cNvPr>
          <p:cNvSpPr txBox="1"/>
          <p:nvPr/>
        </p:nvSpPr>
        <p:spPr>
          <a:xfrm flipH="1">
            <a:off x="1564137" y="5285066"/>
            <a:ext cx="1785664" cy="4361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 x 1 </a:t>
            </a:r>
            <a:r>
              <a:rPr lang="en-US" altLang="zh-TW" sz="2000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GbE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CN" altLang="en-US" sz="2000" b="1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zh-TW" sz="2000" b="1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1" name="Shape 183">
            <a:extLst>
              <a:ext uri="{FF2B5EF4-FFF2-40B4-BE49-F238E27FC236}">
                <a16:creationId xmlns:a16="http://schemas.microsoft.com/office/drawing/2014/main" id="{242D73D1-7252-4503-8C01-86E1C7684221}"/>
              </a:ext>
            </a:extLst>
          </p:cNvPr>
          <p:cNvSpPr txBox="1"/>
          <p:nvPr/>
        </p:nvSpPr>
        <p:spPr>
          <a:xfrm flipH="1">
            <a:off x="797348" y="5755869"/>
            <a:ext cx="2665516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USB 3.1 Gen1 </a:t>
            </a:r>
            <a:r>
              <a:rPr lang="zh-CN" altLang="en-US" sz="2000" b="1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zh-TW" sz="2000" b="1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3" name="Shape 183">
            <a:extLst>
              <a:ext uri="{FF2B5EF4-FFF2-40B4-BE49-F238E27FC236}">
                <a16:creationId xmlns:a16="http://schemas.microsoft.com/office/drawing/2014/main" id="{64982050-442D-4511-A4CB-86C489A7EFA0}"/>
              </a:ext>
            </a:extLst>
          </p:cNvPr>
          <p:cNvSpPr txBox="1"/>
          <p:nvPr/>
        </p:nvSpPr>
        <p:spPr>
          <a:xfrm flipH="1">
            <a:off x="7273679" y="5806899"/>
            <a:ext cx="2503737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10GbE SFP+ </a:t>
            </a:r>
            <a:r>
              <a:rPr lang="zh-CN" altLang="en-US" sz="2000" b="1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zh-TW" sz="2000" b="1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5" name="Shape 183">
            <a:extLst>
              <a:ext uri="{FF2B5EF4-FFF2-40B4-BE49-F238E27FC236}">
                <a16:creationId xmlns:a16="http://schemas.microsoft.com/office/drawing/2014/main" id="{D6E49C92-78B5-4991-A62C-BC107F1B7BA9}"/>
              </a:ext>
            </a:extLst>
          </p:cNvPr>
          <p:cNvSpPr txBox="1"/>
          <p:nvPr/>
        </p:nvSpPr>
        <p:spPr>
          <a:xfrm flipH="1">
            <a:off x="7272523" y="5307382"/>
            <a:ext cx="2599696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 x PCIe </a:t>
            </a:r>
            <a:r>
              <a:rPr lang="zh-CN" altLang="en-US" sz="2000" b="1">
                <a:latin typeface="微軟正黑體"/>
                <a:ea typeface="微軟正黑體" pitchFamily="34" charset="-120"/>
                <a:cs typeface="Arial" pitchFamily="34" charset="0"/>
              </a:rPr>
              <a:t>擴充槽</a:t>
            </a:r>
            <a:endParaRPr lang="zh-TW" altLang="zh-TW" sz="2000" b="1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Shape 183">
            <a:extLst>
              <a:ext uri="{FF2B5EF4-FFF2-40B4-BE49-F238E27FC236}">
                <a16:creationId xmlns:a16="http://schemas.microsoft.com/office/drawing/2014/main" id="{486CBEA3-941D-4234-B065-1302BD01BDAF}"/>
              </a:ext>
            </a:extLst>
          </p:cNvPr>
          <p:cNvSpPr txBox="1"/>
          <p:nvPr/>
        </p:nvSpPr>
        <p:spPr>
          <a:xfrm flipH="1">
            <a:off x="8618314" y="2088655"/>
            <a:ext cx="2246164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550W</a:t>
            </a:r>
            <a:r>
              <a:rPr lang="en-US" altLang="zh-TW" sz="2000" b="1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zh-TW" altLang="en-US" sz="2000" b="1">
                <a:latin typeface="微軟正黑體"/>
                <a:ea typeface="微軟正黑體" pitchFamily="34" charset="-120"/>
                <a:cs typeface="Arial" pitchFamily="34" charset="0"/>
              </a:rPr>
              <a:t>雙電源</a:t>
            </a:r>
          </a:p>
        </p:txBody>
      </p:sp>
      <p:sp>
        <p:nvSpPr>
          <p:cNvPr id="42" name="Shape 222">
            <a:extLst>
              <a:ext uri="{FF2B5EF4-FFF2-40B4-BE49-F238E27FC236}">
                <a16:creationId xmlns:a16="http://schemas.microsoft.com/office/drawing/2014/main" id="{903BBA86-E229-43E0-91CF-B58D1CBD5124}"/>
              </a:ext>
            </a:extLst>
          </p:cNvPr>
          <p:cNvSpPr/>
          <p:nvPr/>
        </p:nvSpPr>
        <p:spPr>
          <a:xfrm>
            <a:off x="8905069" y="3141971"/>
            <a:ext cx="1672655" cy="184931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Shape 219">
            <a:extLst>
              <a:ext uri="{FF2B5EF4-FFF2-40B4-BE49-F238E27FC236}">
                <a16:creationId xmlns:a16="http://schemas.microsoft.com/office/drawing/2014/main" id="{E65CF100-192A-4450-AD73-984FFFEBE2C6}"/>
              </a:ext>
            </a:extLst>
          </p:cNvPr>
          <p:cNvCxnSpPr>
            <a:cxnSpLocks/>
          </p:cNvCxnSpPr>
          <p:nvPr/>
        </p:nvCxnSpPr>
        <p:spPr>
          <a:xfrm>
            <a:off x="9741395" y="2511772"/>
            <a:ext cx="2635" cy="605158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11" name="Shape 222">
            <a:extLst>
              <a:ext uri="{FF2B5EF4-FFF2-40B4-BE49-F238E27FC236}">
                <a16:creationId xmlns:a16="http://schemas.microsoft.com/office/drawing/2014/main" id="{DA2A5515-6F02-454A-97C9-4820C6AE94FA}"/>
              </a:ext>
            </a:extLst>
          </p:cNvPr>
          <p:cNvSpPr/>
          <p:nvPr/>
        </p:nvSpPr>
        <p:spPr>
          <a:xfrm>
            <a:off x="7446491" y="3155964"/>
            <a:ext cx="1204365" cy="184931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222">
            <a:extLst>
              <a:ext uri="{FF2B5EF4-FFF2-40B4-BE49-F238E27FC236}">
                <a16:creationId xmlns:a16="http://schemas.microsoft.com/office/drawing/2014/main" id="{CE82EBCF-9A80-44F7-A534-84903ED6DAE8}"/>
              </a:ext>
            </a:extLst>
          </p:cNvPr>
          <p:cNvSpPr/>
          <p:nvPr/>
        </p:nvSpPr>
        <p:spPr>
          <a:xfrm>
            <a:off x="1564137" y="3172188"/>
            <a:ext cx="1204365" cy="184931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Shape 219">
            <a:extLst>
              <a:ext uri="{FF2B5EF4-FFF2-40B4-BE49-F238E27FC236}">
                <a16:creationId xmlns:a16="http://schemas.microsoft.com/office/drawing/2014/main" id="{30999F26-1152-4CC5-A144-AEFEA7D80ED4}"/>
              </a:ext>
            </a:extLst>
          </p:cNvPr>
          <p:cNvCxnSpPr>
            <a:cxnSpLocks/>
            <a:stCxn id="11" idx="0"/>
          </p:cNvCxnSpPr>
          <p:nvPr/>
        </p:nvCxnSpPr>
        <p:spPr>
          <a:xfrm rot="16200000" flipH="1" flipV="1">
            <a:off x="5097543" y="213583"/>
            <a:ext cx="8750" cy="5893512"/>
          </a:xfrm>
          <a:prstGeom prst="bentConnector4">
            <a:avLst>
              <a:gd name="adj1" fmla="val -5999234"/>
              <a:gd name="adj2" fmla="val 100075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lg" len="lg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50" name="Shape 222">
            <a:extLst>
              <a:ext uri="{FF2B5EF4-FFF2-40B4-BE49-F238E27FC236}">
                <a16:creationId xmlns:a16="http://schemas.microsoft.com/office/drawing/2014/main" id="{3D58B91C-F55F-4275-AD5E-AC920437DC4F}"/>
              </a:ext>
            </a:extLst>
          </p:cNvPr>
          <p:cNvSpPr/>
          <p:nvPr/>
        </p:nvSpPr>
        <p:spPr>
          <a:xfrm>
            <a:off x="5997605" y="3155964"/>
            <a:ext cx="1204365" cy="184931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222">
            <a:extLst>
              <a:ext uri="{FF2B5EF4-FFF2-40B4-BE49-F238E27FC236}">
                <a16:creationId xmlns:a16="http://schemas.microsoft.com/office/drawing/2014/main" id="{DADEBA57-A1FF-4C70-B4C1-C0CC1CB6F355}"/>
              </a:ext>
            </a:extLst>
          </p:cNvPr>
          <p:cNvSpPr/>
          <p:nvPr/>
        </p:nvSpPr>
        <p:spPr>
          <a:xfrm>
            <a:off x="5515645" y="3146983"/>
            <a:ext cx="344255" cy="1849315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222">
            <a:extLst>
              <a:ext uri="{FF2B5EF4-FFF2-40B4-BE49-F238E27FC236}">
                <a16:creationId xmlns:a16="http://schemas.microsoft.com/office/drawing/2014/main" id="{21DB6FBF-A015-4B00-888F-DC0A798B463D}"/>
              </a:ext>
            </a:extLst>
          </p:cNvPr>
          <p:cNvSpPr/>
          <p:nvPr/>
        </p:nvSpPr>
        <p:spPr>
          <a:xfrm>
            <a:off x="3111742" y="4123834"/>
            <a:ext cx="921518" cy="897669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2">
            <a:extLst>
              <a:ext uri="{FF2B5EF4-FFF2-40B4-BE49-F238E27FC236}">
                <a16:creationId xmlns:a16="http://schemas.microsoft.com/office/drawing/2014/main" id="{47AE7FCA-F47A-4E12-AA07-81205A232DBB}"/>
              </a:ext>
            </a:extLst>
          </p:cNvPr>
          <p:cNvSpPr/>
          <p:nvPr/>
        </p:nvSpPr>
        <p:spPr>
          <a:xfrm>
            <a:off x="4092742" y="4123507"/>
            <a:ext cx="378859" cy="897669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219">
            <a:extLst>
              <a:ext uri="{FF2B5EF4-FFF2-40B4-BE49-F238E27FC236}">
                <a16:creationId xmlns:a16="http://schemas.microsoft.com/office/drawing/2014/main" id="{6A69A529-0451-450F-9E0A-FDC7245E3ED9}"/>
              </a:ext>
            </a:extLst>
          </p:cNvPr>
          <p:cNvCxnSpPr>
            <a:cxnSpLocks/>
          </p:cNvCxnSpPr>
          <p:nvPr/>
        </p:nvCxnSpPr>
        <p:spPr>
          <a:xfrm rot="10800000">
            <a:off x="6628817" y="5013754"/>
            <a:ext cx="539445" cy="500315"/>
          </a:xfrm>
          <a:prstGeom prst="bentConnector3">
            <a:avLst>
              <a:gd name="adj1" fmla="val 100225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60" name="Shape 219">
            <a:extLst>
              <a:ext uri="{FF2B5EF4-FFF2-40B4-BE49-F238E27FC236}">
                <a16:creationId xmlns:a16="http://schemas.microsoft.com/office/drawing/2014/main" id="{2B24D702-93CA-4A98-B9F1-2AA72466293C}"/>
              </a:ext>
            </a:extLst>
          </p:cNvPr>
          <p:cNvCxnSpPr>
            <a:cxnSpLocks/>
          </p:cNvCxnSpPr>
          <p:nvPr/>
        </p:nvCxnSpPr>
        <p:spPr>
          <a:xfrm rot="10800000">
            <a:off x="5704644" y="5005285"/>
            <a:ext cx="1487635" cy="1000632"/>
          </a:xfrm>
          <a:prstGeom prst="bentConnector3">
            <a:avLst>
              <a:gd name="adj1" fmla="val 100084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71" name="Shape 219">
            <a:extLst>
              <a:ext uri="{FF2B5EF4-FFF2-40B4-BE49-F238E27FC236}">
                <a16:creationId xmlns:a16="http://schemas.microsoft.com/office/drawing/2014/main" id="{CBB209B3-AD46-4C2C-A2CE-08518F34112C}"/>
              </a:ext>
            </a:extLst>
          </p:cNvPr>
          <p:cNvCxnSpPr>
            <a:cxnSpLocks/>
          </p:cNvCxnSpPr>
          <p:nvPr/>
        </p:nvCxnSpPr>
        <p:spPr>
          <a:xfrm flipV="1">
            <a:off x="3366852" y="5038111"/>
            <a:ext cx="919584" cy="897668"/>
          </a:xfrm>
          <a:prstGeom prst="bentConnector3">
            <a:avLst>
              <a:gd name="adj1" fmla="val 100639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75" name="Shape 219">
            <a:extLst>
              <a:ext uri="{FF2B5EF4-FFF2-40B4-BE49-F238E27FC236}">
                <a16:creationId xmlns:a16="http://schemas.microsoft.com/office/drawing/2014/main" id="{75E8D17A-D790-4B68-B295-7632EBBBEE12}"/>
              </a:ext>
            </a:extLst>
          </p:cNvPr>
          <p:cNvCxnSpPr>
            <a:cxnSpLocks/>
          </p:cNvCxnSpPr>
          <p:nvPr/>
        </p:nvCxnSpPr>
        <p:spPr>
          <a:xfrm flipV="1">
            <a:off x="3349801" y="5029644"/>
            <a:ext cx="277646" cy="465046"/>
          </a:xfrm>
          <a:prstGeom prst="bentConnector2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3100705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Broadcom BCM57412 </a:t>
            </a:r>
            <a:r>
              <a:rPr kumimoji="1" lang="zh-CN" altLang="en-US" b="1"/>
              <a:t>網路晶片</a:t>
            </a:r>
            <a:endParaRPr kumimoji="1" lang="zh-TW" altLang="en-US" b="1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5969CBD-CBC0-0A46-8F29-5BD2C2DAF598}"/>
              </a:ext>
            </a:extLst>
          </p:cNvPr>
          <p:cNvSpPr txBox="1"/>
          <p:nvPr/>
        </p:nvSpPr>
        <p:spPr>
          <a:xfrm>
            <a:off x="917055" y="2219726"/>
            <a:ext cx="4400012" cy="2418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7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</a:pPr>
            <a:r>
              <a:rPr kumimoji="1" lang="en-US" altLang="zh-TW" sz="2600" b="1" err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NetXtreme</a:t>
            </a:r>
            <a:r>
              <a:rPr kumimoji="1" lang="en-US" altLang="zh-TW" sz="2600" b="1" baseline="30000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kumimoji="1" lang="en-US" altLang="zh-TW" sz="2600" b="1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-E Series PCIe 3.0 </a:t>
            </a:r>
            <a:r>
              <a:rPr kumimoji="1" lang="zh-CN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網路控制晶片</a:t>
            </a:r>
            <a:endParaRPr kumimoji="1" lang="en-US" altLang="zh-CN" sz="2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37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</a:pPr>
            <a:r>
              <a:rPr kumimoji="1" lang="en-US" altLang="zh-CN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SFP+ 10GbE </a:t>
            </a:r>
            <a:r>
              <a:rPr kumimoji="1" lang="zh-CN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kumimoji="1" lang="en-US" altLang="zh-CN" sz="2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37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</a:pPr>
            <a:r>
              <a:rPr kumimoji="1" lang="zh-CN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RoCE</a:t>
            </a:r>
            <a:r>
              <a:rPr kumimoji="1" lang="en-US" altLang="zh-TW" sz="2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v1/ v2</a:t>
            </a:r>
            <a:endParaRPr kumimoji="1" lang="en-US" altLang="zh-CN" sz="2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5E46ED1-DE2A-44FF-98C9-4C9BA8AE7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861" y="1727540"/>
            <a:ext cx="4560642" cy="627089"/>
          </a:xfrm>
          <a:prstGeom prst="rect">
            <a:avLst/>
          </a:prstGeom>
        </p:spPr>
      </p:pic>
      <p:pic>
        <p:nvPicPr>
          <p:cNvPr id="15" name="圖片 14" descr="一張含有 電腦, 坐, 書, 桌 的圖片&#10;&#10;自動產生的描述">
            <a:extLst>
              <a:ext uri="{FF2B5EF4-FFF2-40B4-BE49-F238E27FC236}">
                <a16:creationId xmlns:a16="http://schemas.microsoft.com/office/drawing/2014/main" id="{2BCD7491-9CE4-4E79-B07F-65EFCF3D5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074" y="2452918"/>
            <a:ext cx="5230216" cy="4109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529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558"/>
            <a:ext cx="12192000" cy="1303786"/>
          </a:xfrm>
        </p:spPr>
        <p:txBody>
          <a:bodyPr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TS-h1886XU-RP</a:t>
            </a:r>
            <a:r>
              <a:rPr lang="en-US" altLang="zh-TW" b="1">
                <a:solidFill>
                  <a:schemeClr val="tx1"/>
                </a:solidFill>
              </a:rPr>
              <a:t> </a:t>
            </a:r>
            <a:r>
              <a:rPr lang="zh-TW" altLang="en-US" b="1">
                <a:solidFill>
                  <a:schemeClr val="tx1"/>
                </a:solidFill>
              </a:rPr>
              <a:t>內部設計</a:t>
            </a:r>
          </a:p>
        </p:txBody>
      </p:sp>
      <p:sp>
        <p:nvSpPr>
          <p:cNvPr id="26" name="Shape 183">
            <a:extLst>
              <a:ext uri="{FF2B5EF4-FFF2-40B4-BE49-F238E27FC236}">
                <a16:creationId xmlns:a16="http://schemas.microsoft.com/office/drawing/2014/main" id="{8A44A8BA-2C1D-4D86-A1AD-B7E9DAECDA44}"/>
              </a:ext>
            </a:extLst>
          </p:cNvPr>
          <p:cNvSpPr txBox="1"/>
          <p:nvPr/>
        </p:nvSpPr>
        <p:spPr>
          <a:xfrm flipH="1">
            <a:off x="869308" y="3489077"/>
            <a:ext cx="1764423" cy="682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zh-TW" sz="20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Intel Xeon D </a:t>
            </a:r>
            <a:br>
              <a:rPr lang="en-US" altLang="zh-TW" sz="20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</a:br>
            <a:r>
              <a:rPr lang="zh-CN" altLang="en-US" sz="2000" b="1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處理器</a:t>
            </a:r>
            <a:endParaRPr lang="zh-TW" sz="20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030BE435-17E8-4C47-8AE6-2FA0FA4155F9}"/>
              </a:ext>
            </a:extLst>
          </p:cNvPr>
          <p:cNvSpPr txBox="1"/>
          <p:nvPr/>
        </p:nvSpPr>
        <p:spPr>
          <a:xfrm flipH="1">
            <a:off x="9290930" y="2168659"/>
            <a:ext cx="2905907" cy="682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DDR4</a:t>
            </a:r>
            <a:r>
              <a:rPr lang="en-US" altLang="zh-TW" sz="2000" b="1"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000" b="1">
                <a:latin typeface="微軟正黑體"/>
                <a:ea typeface="微軟正黑體"/>
                <a:cs typeface="Arial"/>
              </a:rPr>
              <a:t>記憶體插槽 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 4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8" name="Shape 183">
            <a:extLst>
              <a:ext uri="{FF2B5EF4-FFF2-40B4-BE49-F238E27FC236}">
                <a16:creationId xmlns:a16="http://schemas.microsoft.com/office/drawing/2014/main" id="{AC4A54AE-29E1-4943-951B-B40F06B7A33B}"/>
              </a:ext>
            </a:extLst>
          </p:cNvPr>
          <p:cNvSpPr txBox="1"/>
          <p:nvPr/>
        </p:nvSpPr>
        <p:spPr>
          <a:xfrm flipH="1">
            <a:off x="-483035" y="1809341"/>
            <a:ext cx="3028502" cy="4354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r>
              <a:rPr lang="zh-TW" altLang="en-US" sz="2000" b="1">
                <a:latin typeface="微軟正黑體"/>
                <a:ea typeface="微軟正黑體"/>
                <a:cs typeface="Arial"/>
              </a:rPr>
              <a:t>插槽 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29" name="Shape 183">
            <a:extLst>
              <a:ext uri="{FF2B5EF4-FFF2-40B4-BE49-F238E27FC236}">
                <a16:creationId xmlns:a16="http://schemas.microsoft.com/office/drawing/2014/main" id="{69BFEA36-614A-4BC8-952F-CC4414FCB125}"/>
              </a:ext>
            </a:extLst>
          </p:cNvPr>
          <p:cNvSpPr txBox="1"/>
          <p:nvPr/>
        </p:nvSpPr>
        <p:spPr>
          <a:xfrm flipH="1">
            <a:off x="-232070" y="5401711"/>
            <a:ext cx="2874268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zh-CN" altLang="en-US" sz="2000" b="1" kern="3500">
                <a:latin typeface="微軟正黑體"/>
                <a:ea typeface="微軟正黑體"/>
                <a:cs typeface="Arial"/>
              </a:rPr>
              <a:t>風扇</a:t>
            </a:r>
            <a:r>
              <a:rPr lang="zh-TW" altLang="en-US" sz="2000" b="1" kern="350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 cm 17K </a:t>
            </a:r>
            <a:r>
              <a:rPr lang="zh-CN" altLang="en-US" b="1">
                <a:latin typeface="微軟正黑體"/>
                <a:ea typeface="微軟正黑體"/>
                <a:cs typeface="Arial"/>
              </a:rPr>
              <a:t>轉</a:t>
            </a:r>
            <a:r>
              <a:rPr lang="zh-TW" altLang="en-US" b="1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 </a:t>
            </a:r>
          </a:p>
          <a:p>
            <a:pPr algn="r">
              <a:buClr>
                <a:srgbClr val="595959"/>
              </a:buClr>
              <a:buSzPct val="25000"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 3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r">
              <a:buClr>
                <a:srgbClr val="595959"/>
              </a:buClr>
              <a:buSzPct val="25000"/>
            </a:pPr>
            <a:endParaRPr lang="zh-TW" sz="2000" b="1" i="0" u="none" strike="noStrike" cap="none" spc="30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1" name="Shape 183">
            <a:extLst>
              <a:ext uri="{FF2B5EF4-FFF2-40B4-BE49-F238E27FC236}">
                <a16:creationId xmlns:a16="http://schemas.microsoft.com/office/drawing/2014/main" id="{961645A1-EED8-4990-BA2A-192DA14AA4EC}"/>
              </a:ext>
            </a:extLst>
          </p:cNvPr>
          <p:cNvSpPr txBox="1"/>
          <p:nvPr/>
        </p:nvSpPr>
        <p:spPr>
          <a:xfrm flipH="1">
            <a:off x="9310180" y="4367034"/>
            <a:ext cx="2224725" cy="4022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CN" altLang="en-US" sz="2000" b="1" spc="600">
                <a:latin typeface="微軟正黑體"/>
                <a:ea typeface="微軟正黑體"/>
                <a:cs typeface="Arial"/>
              </a:rPr>
              <a:t>導風罩</a:t>
            </a:r>
            <a:r>
              <a:rPr lang="en-US" altLang="zh-TW" sz="2000" b="1" spc="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X2</a:t>
            </a:r>
            <a:endParaRPr lang="zh-TW" altLang="zh-TW" sz="2000" b="1" spc="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6" name="圖片 55" descr="一張含有 食物 的圖片&#10;&#10;自動產生的描述">
            <a:extLst>
              <a:ext uri="{FF2B5EF4-FFF2-40B4-BE49-F238E27FC236}">
                <a16:creationId xmlns:a16="http://schemas.microsoft.com/office/drawing/2014/main" id="{0FAA280E-F7B4-4EC6-B900-10B52CE42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274" y="3822149"/>
            <a:ext cx="497112" cy="497112"/>
          </a:xfrm>
          <a:prstGeom prst="rect">
            <a:avLst/>
          </a:prstGeom>
        </p:spPr>
      </p:pic>
      <p:sp>
        <p:nvSpPr>
          <p:cNvPr id="5" name="Shape 222">
            <a:extLst>
              <a:ext uri="{FF2B5EF4-FFF2-40B4-BE49-F238E27FC236}">
                <a16:creationId xmlns:a16="http://schemas.microsoft.com/office/drawing/2014/main" id="{25317803-C28D-482E-AA25-51A0242CC266}"/>
              </a:ext>
            </a:extLst>
          </p:cNvPr>
          <p:cNvSpPr/>
          <p:nvPr/>
        </p:nvSpPr>
        <p:spPr>
          <a:xfrm>
            <a:off x="4185178" y="5569296"/>
            <a:ext cx="4493817" cy="481528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222">
            <a:extLst>
              <a:ext uri="{FF2B5EF4-FFF2-40B4-BE49-F238E27FC236}">
                <a16:creationId xmlns:a16="http://schemas.microsoft.com/office/drawing/2014/main" id="{160730F6-6175-45B6-957C-FBA205BE5710}"/>
              </a:ext>
            </a:extLst>
          </p:cNvPr>
          <p:cNvSpPr/>
          <p:nvPr/>
        </p:nvSpPr>
        <p:spPr>
          <a:xfrm>
            <a:off x="7330107" y="3073233"/>
            <a:ext cx="486219" cy="1799537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222">
            <a:extLst>
              <a:ext uri="{FF2B5EF4-FFF2-40B4-BE49-F238E27FC236}">
                <a16:creationId xmlns:a16="http://schemas.microsoft.com/office/drawing/2014/main" id="{9771DF92-8221-4342-874B-714D199AA12C}"/>
              </a:ext>
            </a:extLst>
          </p:cNvPr>
          <p:cNvSpPr/>
          <p:nvPr/>
        </p:nvSpPr>
        <p:spPr>
          <a:xfrm>
            <a:off x="6384122" y="3592328"/>
            <a:ext cx="877084" cy="920402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222">
            <a:extLst>
              <a:ext uri="{FF2B5EF4-FFF2-40B4-BE49-F238E27FC236}">
                <a16:creationId xmlns:a16="http://schemas.microsoft.com/office/drawing/2014/main" id="{418EF1A0-E364-4F22-8B4C-7A3F4751B496}"/>
              </a:ext>
            </a:extLst>
          </p:cNvPr>
          <p:cNvSpPr/>
          <p:nvPr/>
        </p:nvSpPr>
        <p:spPr>
          <a:xfrm>
            <a:off x="5231135" y="2576248"/>
            <a:ext cx="943807" cy="950224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Shape 219">
            <a:extLst>
              <a:ext uri="{FF2B5EF4-FFF2-40B4-BE49-F238E27FC236}">
                <a16:creationId xmlns:a16="http://schemas.microsoft.com/office/drawing/2014/main" id="{8E4ACA2B-2ED6-493D-BA13-D559B5715D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73217" y="2371870"/>
            <a:ext cx="1672649" cy="685736"/>
          </a:xfrm>
          <a:prstGeom prst="bentConnector3">
            <a:avLst>
              <a:gd name="adj1" fmla="val 100416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50" name="Shape 219">
            <a:extLst>
              <a:ext uri="{FF2B5EF4-FFF2-40B4-BE49-F238E27FC236}">
                <a16:creationId xmlns:a16="http://schemas.microsoft.com/office/drawing/2014/main" id="{99592240-0AA8-49D1-A9CA-80BA20D6929C}"/>
              </a:ext>
            </a:extLst>
          </p:cNvPr>
          <p:cNvCxnSpPr>
            <a:cxnSpLocks/>
          </p:cNvCxnSpPr>
          <p:nvPr/>
        </p:nvCxnSpPr>
        <p:spPr>
          <a:xfrm>
            <a:off x="2747239" y="3720202"/>
            <a:ext cx="3636883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52" name="Shape 219">
            <a:extLst>
              <a:ext uri="{FF2B5EF4-FFF2-40B4-BE49-F238E27FC236}">
                <a16:creationId xmlns:a16="http://schemas.microsoft.com/office/drawing/2014/main" id="{53D34E48-BBEB-4C48-BB3B-64725502EA98}"/>
              </a:ext>
            </a:extLst>
          </p:cNvPr>
          <p:cNvCxnSpPr>
            <a:cxnSpLocks/>
          </p:cNvCxnSpPr>
          <p:nvPr/>
        </p:nvCxnSpPr>
        <p:spPr>
          <a:xfrm>
            <a:off x="5157807" y="5122282"/>
            <a:ext cx="2811924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6" name="Shape 222">
            <a:extLst>
              <a:ext uri="{FF2B5EF4-FFF2-40B4-BE49-F238E27FC236}">
                <a16:creationId xmlns:a16="http://schemas.microsoft.com/office/drawing/2014/main" id="{2D935EB8-9FF5-4C30-89A4-CFA63642F87D}"/>
              </a:ext>
            </a:extLst>
          </p:cNvPr>
          <p:cNvSpPr/>
          <p:nvPr/>
        </p:nvSpPr>
        <p:spPr>
          <a:xfrm>
            <a:off x="7969731" y="3837434"/>
            <a:ext cx="709264" cy="1504176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22">
            <a:extLst>
              <a:ext uri="{FF2B5EF4-FFF2-40B4-BE49-F238E27FC236}">
                <a16:creationId xmlns:a16="http://schemas.microsoft.com/office/drawing/2014/main" id="{CA1DCD31-6A6B-4793-B10E-C6BB99D17FAF}"/>
              </a:ext>
            </a:extLst>
          </p:cNvPr>
          <p:cNvSpPr/>
          <p:nvPr/>
        </p:nvSpPr>
        <p:spPr>
          <a:xfrm>
            <a:off x="4448543" y="3816053"/>
            <a:ext cx="709264" cy="1504176"/>
          </a:xfrm>
          <a:prstGeom prst="rect">
            <a:avLst/>
          </a:prstGeom>
          <a:noFill/>
          <a:ln w="2286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Shape 219">
            <a:extLst>
              <a:ext uri="{FF2B5EF4-FFF2-40B4-BE49-F238E27FC236}">
                <a16:creationId xmlns:a16="http://schemas.microsoft.com/office/drawing/2014/main" id="{0C65C640-7409-4A82-9A3C-667056722A72}"/>
              </a:ext>
            </a:extLst>
          </p:cNvPr>
          <p:cNvCxnSpPr>
            <a:cxnSpLocks/>
          </p:cNvCxnSpPr>
          <p:nvPr/>
        </p:nvCxnSpPr>
        <p:spPr>
          <a:xfrm flipH="1">
            <a:off x="8678996" y="4585635"/>
            <a:ext cx="566870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57" name="Shape 219">
            <a:extLst>
              <a:ext uri="{FF2B5EF4-FFF2-40B4-BE49-F238E27FC236}">
                <a16:creationId xmlns:a16="http://schemas.microsoft.com/office/drawing/2014/main" id="{C6C788E9-3528-4BAC-8807-19B47C6BCCBB}"/>
              </a:ext>
            </a:extLst>
          </p:cNvPr>
          <p:cNvCxnSpPr>
            <a:cxnSpLocks/>
          </p:cNvCxnSpPr>
          <p:nvPr/>
        </p:nvCxnSpPr>
        <p:spPr>
          <a:xfrm>
            <a:off x="2747239" y="5818489"/>
            <a:ext cx="1437939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cxnSp>
        <p:nvCxnSpPr>
          <p:cNvPr id="58" name="Shape 219">
            <a:extLst>
              <a:ext uri="{FF2B5EF4-FFF2-40B4-BE49-F238E27FC236}">
                <a16:creationId xmlns:a16="http://schemas.microsoft.com/office/drawing/2014/main" id="{3118C733-7A42-4F9D-9C31-64C10291B93E}"/>
              </a:ext>
            </a:extLst>
          </p:cNvPr>
          <p:cNvCxnSpPr>
            <a:cxnSpLocks/>
          </p:cNvCxnSpPr>
          <p:nvPr/>
        </p:nvCxnSpPr>
        <p:spPr>
          <a:xfrm>
            <a:off x="2646431" y="2010460"/>
            <a:ext cx="3093714" cy="565788"/>
          </a:xfrm>
          <a:prstGeom prst="bentConnector3">
            <a:avLst>
              <a:gd name="adj1" fmla="val 100082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61" name="Shape 183">
            <a:extLst>
              <a:ext uri="{FF2B5EF4-FFF2-40B4-BE49-F238E27FC236}">
                <a16:creationId xmlns:a16="http://schemas.microsoft.com/office/drawing/2014/main" id="{F0A2ABCF-C928-4686-9475-1AFC0AA735C9}"/>
              </a:ext>
            </a:extLst>
          </p:cNvPr>
          <p:cNvSpPr txBox="1"/>
          <p:nvPr/>
        </p:nvSpPr>
        <p:spPr>
          <a:xfrm flipH="1">
            <a:off x="762463" y="2216345"/>
            <a:ext cx="2315026" cy="9097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1220" err="1">
                <a:ea typeface="+mn-lt"/>
                <a:cs typeface="+mn-lt"/>
              </a:rPr>
              <a:t>插槽</a:t>
            </a:r>
            <a:r>
              <a:rPr lang="en-US" sz="1220">
                <a:ea typeface="+mn-lt"/>
                <a:cs typeface="+mn-lt"/>
              </a:rPr>
              <a:t> 1：PCIe Gen 3 x4</a:t>
            </a:r>
            <a:br>
              <a:rPr lang="en-US" sz="1220">
                <a:ea typeface="+mn-lt"/>
                <a:cs typeface="+mn-lt"/>
              </a:rPr>
            </a:br>
            <a:r>
              <a:rPr lang="en-US" sz="1220" err="1">
                <a:ea typeface="+mn-lt"/>
                <a:cs typeface="+mn-lt"/>
              </a:rPr>
              <a:t>插槽</a:t>
            </a:r>
            <a:r>
              <a:rPr lang="en-US" sz="1220">
                <a:ea typeface="+mn-lt"/>
                <a:cs typeface="+mn-lt"/>
              </a:rPr>
              <a:t> 2：PCIe Gen 3 x8 或 x4</a:t>
            </a:r>
            <a:br>
              <a:rPr lang="en-US" sz="1220">
                <a:ea typeface="+mn-lt"/>
                <a:cs typeface="+mn-lt"/>
              </a:rPr>
            </a:br>
            <a:r>
              <a:rPr lang="en-US" sz="1220" err="1">
                <a:ea typeface="+mn-lt"/>
                <a:cs typeface="+mn-lt"/>
              </a:rPr>
              <a:t>插槽</a:t>
            </a:r>
            <a:r>
              <a:rPr lang="en-US" sz="1220">
                <a:ea typeface="+mn-lt"/>
                <a:cs typeface="+mn-lt"/>
              </a:rPr>
              <a:t> 3：PCIe Gen 3 x4</a:t>
            </a:r>
            <a:br>
              <a:rPr lang="en-US" sz="1220">
                <a:ea typeface="+mn-lt"/>
                <a:cs typeface="+mn-lt"/>
              </a:rPr>
            </a:br>
            <a:r>
              <a:rPr lang="en-US" sz="1220" err="1">
                <a:ea typeface="+mn-lt"/>
                <a:cs typeface="+mn-lt"/>
              </a:rPr>
              <a:t>插槽</a:t>
            </a:r>
            <a:r>
              <a:rPr lang="en-US" sz="1220">
                <a:ea typeface="+mn-lt"/>
                <a:cs typeface="+mn-lt"/>
              </a:rPr>
              <a:t> 4：PCIe Gen 3 x8 或 x4</a:t>
            </a:r>
          </a:p>
        </p:txBody>
      </p:sp>
    </p:spTree>
    <p:extLst>
      <p:ext uri="{BB962C8B-B14F-4D97-AF65-F5344CB8AC3E}">
        <p14:creationId xmlns:p14="http://schemas.microsoft.com/office/powerpoint/2010/main" val="12749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 descr="一張含有 電腦, 鍵盤, 白色 的圖片&#10;&#10;自動產生的描述">
            <a:extLst>
              <a:ext uri="{FF2B5EF4-FFF2-40B4-BE49-F238E27FC236}">
                <a16:creationId xmlns:a16="http://schemas.microsoft.com/office/drawing/2014/main" id="{B319FAE4-8DDC-4AA9-88DB-0B93AA343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9" y="3176960"/>
            <a:ext cx="7635649" cy="340348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91EDB5A-5706-4904-9422-35D908C6C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966504" y="5884092"/>
            <a:ext cx="8409007" cy="420721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9A8149EA-D3B8-45CD-9A2B-6686EAC80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0065" y="2784408"/>
            <a:ext cx="4026860" cy="33400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9" y="152401"/>
            <a:ext cx="12193819" cy="1303786"/>
          </a:xfrm>
        </p:spPr>
        <p:txBody>
          <a:bodyPr/>
          <a:lstStyle/>
          <a:p>
            <a:pPr algn="ctr"/>
            <a:r>
              <a:rPr kumimoji="1"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kumimoji="1" lang="en-US" altLang="zh-TW" b="1"/>
              <a:t> </a:t>
            </a:r>
            <a:r>
              <a:rPr kumimoji="1" lang="zh-CN" altLang="en-US" b="1"/>
              <a:t>插槽配置</a:t>
            </a:r>
            <a:endParaRPr kumimoji="1" lang="zh-TW" altLang="en-US" b="1"/>
          </a:p>
        </p:txBody>
      </p:sp>
      <p:sp>
        <p:nvSpPr>
          <p:cNvPr id="10" name="Shape 82">
            <a:extLst>
              <a:ext uri="{FF2B5EF4-FFF2-40B4-BE49-F238E27FC236}">
                <a16:creationId xmlns:a16="http://schemas.microsoft.com/office/drawing/2014/main" id="{DBAF26A1-CF2F-1540-8D45-5637A715406D}"/>
              </a:ext>
            </a:extLst>
          </p:cNvPr>
          <p:cNvSpPr txBox="1"/>
          <p:nvPr/>
        </p:nvSpPr>
        <p:spPr>
          <a:xfrm>
            <a:off x="10749653" y="3134131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16" name="Shape 82">
            <a:extLst>
              <a:ext uri="{FF2B5EF4-FFF2-40B4-BE49-F238E27FC236}">
                <a16:creationId xmlns:a16="http://schemas.microsoft.com/office/drawing/2014/main" id="{E4323709-4643-F04B-B239-88F85E4C6114}"/>
              </a:ext>
            </a:extLst>
          </p:cNvPr>
          <p:cNvSpPr txBox="1"/>
          <p:nvPr/>
        </p:nvSpPr>
        <p:spPr>
          <a:xfrm>
            <a:off x="9709672" y="1965623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 or x4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91D05FB-49E6-874C-98FD-C69592129485}"/>
              </a:ext>
            </a:extLst>
          </p:cNvPr>
          <p:cNvSpPr txBox="1"/>
          <p:nvPr/>
        </p:nvSpPr>
        <p:spPr>
          <a:xfrm>
            <a:off x="561632" y="1877039"/>
            <a:ext cx="3983783" cy="1175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kumimoji="1"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支援四個</a:t>
            </a:r>
            <a:r>
              <a:rPr kumimoji="1" lang="en-US" altLang="zh-TW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Gen3 </a:t>
            </a:r>
            <a:r>
              <a:rPr kumimoji="1" lang="zh-CN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endParaRPr kumimoji="1" lang="en-US" altLang="zh-CN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ct val="15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kumimoji="1" lang="zh-CN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提供多樣化擴充可能</a:t>
            </a:r>
            <a:endParaRPr kumimoji="1" lang="zh-TW" altLang="en-US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Shape 82">
            <a:extLst>
              <a:ext uri="{FF2B5EF4-FFF2-40B4-BE49-F238E27FC236}">
                <a16:creationId xmlns:a16="http://schemas.microsoft.com/office/drawing/2014/main" id="{36C89C3E-9BC0-EC41-BFF7-1242D811323B}"/>
              </a:ext>
            </a:extLst>
          </p:cNvPr>
          <p:cNvSpPr txBox="1"/>
          <p:nvPr/>
        </p:nvSpPr>
        <p:spPr>
          <a:xfrm>
            <a:off x="8743977" y="3155477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23" name="Shape 82">
            <a:extLst>
              <a:ext uri="{FF2B5EF4-FFF2-40B4-BE49-F238E27FC236}">
                <a16:creationId xmlns:a16="http://schemas.microsoft.com/office/drawing/2014/main" id="{D3245620-8C1F-7C41-B8A2-FAE666B92AE3}"/>
              </a:ext>
            </a:extLst>
          </p:cNvPr>
          <p:cNvSpPr txBox="1"/>
          <p:nvPr/>
        </p:nvSpPr>
        <p:spPr>
          <a:xfrm>
            <a:off x="7657833" y="2021406"/>
            <a:ext cx="988340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 or x4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46395EF-60B7-4D4B-BC49-D4E6DF2007C9}"/>
              </a:ext>
            </a:extLst>
          </p:cNvPr>
          <p:cNvGrpSpPr/>
          <p:nvPr/>
        </p:nvGrpSpPr>
        <p:grpSpPr>
          <a:xfrm>
            <a:off x="474754" y="3431393"/>
            <a:ext cx="2162910" cy="402776"/>
            <a:chOff x="603864" y="3907590"/>
            <a:chExt cx="1592234" cy="304800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D00A8312-2FA7-49DE-9F06-E8FFD59C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3864" y="3907590"/>
              <a:ext cx="304800" cy="304800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E1165EC0-56D1-45B1-AB9E-2FE99A82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3397" y="3907590"/>
              <a:ext cx="304800" cy="304800"/>
            </a:xfrm>
            <a:prstGeom prst="rect">
              <a:avLst/>
            </a:prstGeom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1C1B19AD-2618-4A9B-B645-B9DF3EB70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70465" y="3907590"/>
              <a:ext cx="304800" cy="304800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D280A95A-3EF2-47D3-9E76-ABEBF12A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891298" y="3907590"/>
              <a:ext cx="304800" cy="304800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FD67750-CAD0-4463-BF35-FD72D3A0D892}"/>
              </a:ext>
            </a:extLst>
          </p:cNvPr>
          <p:cNvGrpSpPr/>
          <p:nvPr/>
        </p:nvGrpSpPr>
        <p:grpSpPr>
          <a:xfrm>
            <a:off x="2798599" y="4580466"/>
            <a:ext cx="4674414" cy="1652672"/>
            <a:chOff x="2798600" y="4772286"/>
            <a:chExt cx="5761163" cy="1940775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FECA610C-0B69-4214-A0B4-83D316DA8768}"/>
                </a:ext>
              </a:extLst>
            </p:cNvPr>
            <p:cNvSpPr/>
            <p:nvPr/>
          </p:nvSpPr>
          <p:spPr>
            <a:xfrm>
              <a:off x="2807006" y="4778995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C619FCF-1890-4C5C-A641-4C74E6CF5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8600" y="4772645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DBAAF1C-EF98-4550-A966-26051DFA3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31882" y="4772286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95369AC-264F-413F-BBDA-B9405D54B38C}"/>
              </a:ext>
            </a:extLst>
          </p:cNvPr>
          <p:cNvSpPr txBox="1"/>
          <p:nvPr/>
        </p:nvSpPr>
        <p:spPr>
          <a:xfrm>
            <a:off x="2979552" y="4811084"/>
            <a:ext cx="4746016" cy="1142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6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kumimoji="1" lang="zh-CN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CN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kumimoji="1" lang="zh-CN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預裝</a:t>
            </a:r>
            <a:r>
              <a:rPr kumimoji="1" lang="en-US" altLang="zh-CN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kumimoji="1" lang="en-US" altLang="zh-CN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endParaRPr kumimoji="1" lang="en-US" altLang="zh-CN" sz="192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26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kumimoji="1" lang="zh-TW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TW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zh-CN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與插槽</a:t>
            </a:r>
            <a:r>
              <a:rPr kumimoji="1" lang="en-US" altLang="zh-CN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kumimoji="1" lang="zh-TW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在插槽</a:t>
            </a:r>
            <a:r>
              <a:rPr kumimoji="1" lang="en-US" altLang="zh-TW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1" lang="zh-CN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en-US" altLang="zh-CN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kumimoji="1" lang="zh-CN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未安裝卡</a:t>
            </a:r>
            <a:br>
              <a:rPr kumimoji="1" lang="en-US" altLang="zh-CN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CN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可以提供</a:t>
            </a:r>
            <a:r>
              <a:rPr kumimoji="1" lang="en-US" altLang="zh-CN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Gen3 x8</a:t>
            </a:r>
            <a:r>
              <a:rPr kumimoji="1" lang="zh-TW" altLang="en-US" sz="192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192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的頻寬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18FAA8D-8C83-4581-86B9-05E52530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2637667" y="5935508"/>
            <a:ext cx="5460699" cy="4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42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群組 70">
            <a:extLst>
              <a:ext uri="{FF2B5EF4-FFF2-40B4-BE49-F238E27FC236}">
                <a16:creationId xmlns:a16="http://schemas.microsoft.com/office/drawing/2014/main" id="{7118CDCE-8B00-40F5-9EF0-34F7448E63C3}"/>
              </a:ext>
            </a:extLst>
          </p:cNvPr>
          <p:cNvGrpSpPr/>
          <p:nvPr/>
        </p:nvGrpSpPr>
        <p:grpSpPr>
          <a:xfrm>
            <a:off x="8104571" y="4058019"/>
            <a:ext cx="3753658" cy="1102502"/>
            <a:chOff x="231523" y="2405680"/>
            <a:chExt cx="5761163" cy="1940775"/>
          </a:xfrm>
        </p:grpSpPr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15BB83A7-C5A0-4215-A0B4-9C04F3A57423}"/>
                </a:ext>
              </a:extLst>
            </p:cNvPr>
            <p:cNvSpPr/>
            <p:nvPr/>
          </p:nvSpPr>
          <p:spPr>
            <a:xfrm>
              <a:off x="239929" y="2412389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4DF30B39-493A-4C85-AF90-EC1A4D0DE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23" y="2406039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BE01C49E-FC7A-4401-91E4-A304E92FC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64805" y="2405680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70B260A6-2D24-4F2B-94EB-98880544CA99}"/>
              </a:ext>
            </a:extLst>
          </p:cNvPr>
          <p:cNvGrpSpPr/>
          <p:nvPr/>
        </p:nvGrpSpPr>
        <p:grpSpPr>
          <a:xfrm>
            <a:off x="4205998" y="4060287"/>
            <a:ext cx="3753658" cy="1102502"/>
            <a:chOff x="231523" y="2405680"/>
            <a:chExt cx="5761163" cy="1940775"/>
          </a:xfrm>
        </p:grpSpPr>
        <p:sp>
          <p:nvSpPr>
            <p:cNvPr id="76" name="矩形: 圓角 75">
              <a:extLst>
                <a:ext uri="{FF2B5EF4-FFF2-40B4-BE49-F238E27FC236}">
                  <a16:creationId xmlns:a16="http://schemas.microsoft.com/office/drawing/2014/main" id="{B8F3914C-A81F-4BB3-84A9-41ADCCB2B59D}"/>
                </a:ext>
              </a:extLst>
            </p:cNvPr>
            <p:cNvSpPr/>
            <p:nvPr/>
          </p:nvSpPr>
          <p:spPr>
            <a:xfrm>
              <a:off x="239929" y="2412389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6743D957-5178-4064-8CF5-1FCB2053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23" y="2406039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9217204B-0D85-45B8-BF66-CC05D592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64805" y="2405680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0B0AB049-8F8D-4C08-8A47-5D0F48799772}"/>
              </a:ext>
            </a:extLst>
          </p:cNvPr>
          <p:cNvGrpSpPr/>
          <p:nvPr/>
        </p:nvGrpSpPr>
        <p:grpSpPr>
          <a:xfrm>
            <a:off x="8082996" y="2263012"/>
            <a:ext cx="3753658" cy="1102502"/>
            <a:chOff x="231523" y="2405680"/>
            <a:chExt cx="5761163" cy="1940775"/>
          </a:xfrm>
        </p:grpSpPr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DF4B1EB8-8450-4709-89B1-C0D9F391E928}"/>
                </a:ext>
              </a:extLst>
            </p:cNvPr>
            <p:cNvSpPr/>
            <p:nvPr/>
          </p:nvSpPr>
          <p:spPr>
            <a:xfrm>
              <a:off x="239929" y="2412389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D30CA058-4A0D-4E69-8C7E-9C1B895A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23" y="2406039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C7C81D4A-3022-4F69-94E5-CDA1A0878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64805" y="2405680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AD95E59B-8418-4706-A7A5-9DF9B4A885F8}"/>
              </a:ext>
            </a:extLst>
          </p:cNvPr>
          <p:cNvGrpSpPr/>
          <p:nvPr/>
        </p:nvGrpSpPr>
        <p:grpSpPr>
          <a:xfrm>
            <a:off x="4184423" y="2265280"/>
            <a:ext cx="3753658" cy="1102502"/>
            <a:chOff x="231523" y="2405680"/>
            <a:chExt cx="5761163" cy="1940775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FA4C5CA4-A8FC-47C7-948F-F3188AE781C1}"/>
                </a:ext>
              </a:extLst>
            </p:cNvPr>
            <p:cNvSpPr/>
            <p:nvPr/>
          </p:nvSpPr>
          <p:spPr>
            <a:xfrm>
              <a:off x="239929" y="2412389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1FC631F8-C502-4E86-8D5B-89DC5267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23" y="2406039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14C74C51-D6D0-4C4E-AECB-DAC32E6E3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64805" y="2405680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5147FC8-F562-4D0E-9AD7-A7A6249DF938}"/>
              </a:ext>
            </a:extLst>
          </p:cNvPr>
          <p:cNvGrpSpPr/>
          <p:nvPr/>
        </p:nvGrpSpPr>
        <p:grpSpPr>
          <a:xfrm>
            <a:off x="265168" y="2280656"/>
            <a:ext cx="3753658" cy="1102502"/>
            <a:chOff x="231523" y="2405680"/>
            <a:chExt cx="5761163" cy="1940775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84E9C88B-5895-4229-9820-1766F08E1673}"/>
                </a:ext>
              </a:extLst>
            </p:cNvPr>
            <p:cNvSpPr/>
            <p:nvPr/>
          </p:nvSpPr>
          <p:spPr>
            <a:xfrm>
              <a:off x="239929" y="2412389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792E6E9-38BB-417C-8E1B-5490419E4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23" y="2406039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FE6DB17-31FE-4839-8B09-887BD3BE1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64805" y="2405680"/>
              <a:ext cx="127881" cy="194041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170"/>
            <a:ext cx="12191999" cy="1400037"/>
          </a:xfrm>
        </p:spPr>
        <p:txBody>
          <a:bodyPr/>
          <a:lstStyle/>
          <a:p>
            <a:pPr algn="ctr"/>
            <a:r>
              <a:rPr kumimoji="1" lang="zh-CN" altLang="en-US" b="1">
                <a:solidFill>
                  <a:schemeClr val="tx1"/>
                </a:solidFill>
              </a:rPr>
              <a:t>多樣化的擴充可能</a:t>
            </a:r>
            <a:endParaRPr kumimoji="1" lang="zh-TW" altLang="en-US" b="1">
              <a:solidFill>
                <a:schemeClr val="tx1"/>
              </a:solidFill>
            </a:endParaRPr>
          </a:p>
        </p:txBody>
      </p:sp>
      <p:sp>
        <p:nvSpPr>
          <p:cNvPr id="56" name="矩形 13">
            <a:extLst>
              <a:ext uri="{FF2B5EF4-FFF2-40B4-BE49-F238E27FC236}">
                <a16:creationId xmlns:a16="http://schemas.microsoft.com/office/drawing/2014/main" id="{761A9F08-2C12-4E3B-8803-82DFB31CAA84}"/>
              </a:ext>
            </a:extLst>
          </p:cNvPr>
          <p:cNvSpPr/>
          <p:nvPr/>
        </p:nvSpPr>
        <p:spPr>
          <a:xfrm>
            <a:off x="389594" y="2434524"/>
            <a:ext cx="2372792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QM2 </a:t>
            </a:r>
            <a:b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83A93AA-1245-4CF7-8B0A-4CAE34D80FD6}"/>
              </a:ext>
            </a:extLst>
          </p:cNvPr>
          <p:cNvSpPr/>
          <p:nvPr/>
        </p:nvSpPr>
        <p:spPr>
          <a:xfrm>
            <a:off x="4356950" y="4234283"/>
            <a:ext cx="2165679" cy="7287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3.2 Gen 2</a:t>
            </a:r>
            <a:b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HT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13">
            <a:extLst>
              <a:ext uri="{FF2B5EF4-FFF2-40B4-BE49-F238E27FC236}">
                <a16:creationId xmlns:a16="http://schemas.microsoft.com/office/drawing/2014/main" id="{E7A0C36C-F6EA-464D-9A83-2940C4C65D65}"/>
              </a:ext>
            </a:extLst>
          </p:cNvPr>
          <p:cNvSpPr/>
          <p:nvPr/>
        </p:nvSpPr>
        <p:spPr>
          <a:xfrm>
            <a:off x="8276038" y="4234283"/>
            <a:ext cx="2014528" cy="7346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12Gb/s </a:t>
            </a:r>
            <a:b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</a:t>
            </a:r>
            <a:r>
              <a:rPr lang="zh-CHT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矩形 13">
            <a:extLst>
              <a:ext uri="{FF2B5EF4-FFF2-40B4-BE49-F238E27FC236}">
                <a16:creationId xmlns:a16="http://schemas.microsoft.com/office/drawing/2014/main" id="{6BA92CF8-294E-4138-B4CF-68772903115E}"/>
              </a:ext>
            </a:extLst>
          </p:cNvPr>
          <p:cNvSpPr/>
          <p:nvPr/>
        </p:nvSpPr>
        <p:spPr>
          <a:xfrm>
            <a:off x="4310445" y="2432645"/>
            <a:ext cx="2050997" cy="751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40/25/10GbE</a:t>
            </a:r>
            <a:br>
              <a:rPr lang="en-US" altLang="zh-Hant" sz="2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HT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矩形 13">
            <a:extLst>
              <a:ext uri="{FF2B5EF4-FFF2-40B4-BE49-F238E27FC236}">
                <a16:creationId xmlns:a16="http://schemas.microsoft.com/office/drawing/2014/main" id="{5570A743-20C1-472A-AC26-E8D72FC5061A}"/>
              </a:ext>
            </a:extLst>
          </p:cNvPr>
          <p:cNvSpPr/>
          <p:nvPr/>
        </p:nvSpPr>
        <p:spPr>
          <a:xfrm>
            <a:off x="8430819" y="2449188"/>
            <a:ext cx="1393715" cy="7346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2600"/>
              </a:lnSpc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光纖通道擴充卡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5050EE0-82E6-49A0-8F02-C6585CCF7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" y="1350217"/>
            <a:ext cx="12192000" cy="4207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30BBF1B-F0BE-438D-A592-F4B26E120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53229" y="3102523"/>
            <a:ext cx="4004419" cy="420722"/>
          </a:xfrm>
          <a:prstGeom prst="rect">
            <a:avLst/>
          </a:prstGeom>
        </p:spPr>
      </p:pic>
      <p:pic>
        <p:nvPicPr>
          <p:cNvPr id="61" name="Picture 11">
            <a:extLst>
              <a:ext uri="{FF2B5EF4-FFF2-40B4-BE49-F238E27FC236}">
                <a16:creationId xmlns:a16="http://schemas.microsoft.com/office/drawing/2014/main" id="{576D218B-AFFA-4AE9-86F3-2EBA953673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0562" y="2063077"/>
            <a:ext cx="1780764" cy="163449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A25AA5E-5D38-4961-93A7-575FEDBCE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4154552" y="3112062"/>
            <a:ext cx="4004419" cy="420722"/>
          </a:xfrm>
          <a:prstGeom prst="rect">
            <a:avLst/>
          </a:prstGeom>
        </p:spPr>
      </p:pic>
      <p:pic>
        <p:nvPicPr>
          <p:cNvPr id="53" name="圖片 52" descr="LAN-40G2SF-MLX正面.png">
            <a:extLst>
              <a:ext uri="{FF2B5EF4-FFF2-40B4-BE49-F238E27FC236}">
                <a16:creationId xmlns:a16="http://schemas.microsoft.com/office/drawing/2014/main" id="{4CE8AB07-4C18-41E2-9C29-A8F6C3BAE8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019" y="2069594"/>
            <a:ext cx="1934636" cy="1450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B1AB212-C2C1-4582-8020-935143FDD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8019138" y="3112062"/>
            <a:ext cx="4004419" cy="420722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C27C25FE-D365-4B3F-AC35-872A2A1A6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375" y="1960271"/>
            <a:ext cx="2011233" cy="1743069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ED5949B-090C-4368-8109-08934F0A4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4141812" y="4909984"/>
            <a:ext cx="4004419" cy="420722"/>
          </a:xfrm>
          <a:prstGeom prst="rect">
            <a:avLst/>
          </a:prstGeom>
        </p:spPr>
      </p:pic>
      <p:pic>
        <p:nvPicPr>
          <p:cNvPr id="52" name="圖片 51" descr="USB 3.1 Type-A_側面.png">
            <a:extLst>
              <a:ext uri="{FF2B5EF4-FFF2-40B4-BE49-F238E27FC236}">
                <a16:creationId xmlns:a16="http://schemas.microsoft.com/office/drawing/2014/main" id="{FDA195D9-65A0-4B9E-8399-8C01B5FF42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265" y="3670683"/>
            <a:ext cx="1932006" cy="1914653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BE31CFE-E391-4384-8D7D-29484008C6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8089463" y="4876915"/>
            <a:ext cx="4004419" cy="420722"/>
          </a:xfrm>
          <a:prstGeom prst="rect">
            <a:avLst/>
          </a:prstGeom>
        </p:spPr>
      </p:pic>
      <p:pic>
        <p:nvPicPr>
          <p:cNvPr id="54" name="圖片 53" descr="12G SAS HBA card_Rack.png">
            <a:extLst>
              <a:ext uri="{FF2B5EF4-FFF2-40B4-BE49-F238E27FC236}">
                <a16:creationId xmlns:a16="http://schemas.microsoft.com/office/drawing/2014/main" id="{DB3F16B9-9ECC-47C2-961E-1610DBF5EB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367" y="3547675"/>
            <a:ext cx="2726633" cy="2044977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989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682238" y="3324707"/>
            <a:ext cx="4276580" cy="0"/>
          </a:xfrm>
          <a:prstGeom prst="line">
            <a:avLst/>
          </a:prstGeom>
          <a:ln w="76200">
            <a:gradFill>
              <a:gsLst>
                <a:gs pos="0">
                  <a:srgbClr val="0192FF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4C88FB9D-DF0A-46C4-A76C-F75EE9854123}"/>
              </a:ext>
            </a:extLst>
          </p:cNvPr>
          <p:cNvGrpSpPr/>
          <p:nvPr/>
        </p:nvGrpSpPr>
        <p:grpSpPr>
          <a:xfrm>
            <a:off x="6299200" y="1904932"/>
            <a:ext cx="6434667" cy="2108523"/>
            <a:chOff x="6391492" y="1854329"/>
            <a:chExt cx="5460699" cy="1775763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0A390106-D516-4E08-9DCB-D8E772AF02DC}"/>
                </a:ext>
              </a:extLst>
            </p:cNvPr>
            <p:cNvGrpSpPr/>
            <p:nvPr/>
          </p:nvGrpSpPr>
          <p:grpSpPr>
            <a:xfrm>
              <a:off x="6552424" y="1854329"/>
              <a:ext cx="4674414" cy="1652672"/>
              <a:chOff x="2798600" y="4772286"/>
              <a:chExt cx="5761163" cy="1940775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42CF9572-E4E8-4845-BA31-8D939DA22C0A}"/>
                  </a:ext>
                </a:extLst>
              </p:cNvPr>
              <p:cNvSpPr/>
              <p:nvPr/>
            </p:nvSpPr>
            <p:spPr>
              <a:xfrm>
                <a:off x="2807006" y="4778995"/>
                <a:ext cx="5715152" cy="1873801"/>
              </a:xfrm>
              <a:prstGeom prst="roundRect">
                <a:avLst>
                  <a:gd name="adj" fmla="val 3376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7EBFD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92AED798-7601-4F90-8F4A-4A42BE51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8600" y="4772645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8BF0F02E-B13A-44E3-945E-1A78980D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8431882" y="4772286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6629E8A-9E47-4113-B071-629BCBAB5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7" r="-2411"/>
            <a:stretch/>
          </p:blipFill>
          <p:spPr>
            <a:xfrm flipV="1">
              <a:off x="6391492" y="3209371"/>
              <a:ext cx="5460699" cy="420721"/>
            </a:xfrm>
            <a:prstGeom prst="rect">
              <a:avLst/>
            </a:prstGeom>
          </p:spPr>
        </p:pic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7627203" y="5286930"/>
            <a:ext cx="3718562" cy="0"/>
          </a:xfrm>
          <a:prstGeom prst="line">
            <a:avLst/>
          </a:prstGeom>
          <a:ln w="76200">
            <a:gradFill>
              <a:gsLst>
                <a:gs pos="0">
                  <a:srgbClr val="0192FF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6729020" y="3962853"/>
            <a:ext cx="5082695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zh-CN" sz="32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Optional FC </a:t>
            </a: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收發器</a:t>
            </a:r>
            <a:endParaRPr lang="zh-CN" altLang="en-US" sz="3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D44B8AC3-4784-4C49-A440-23A595AF816D}"/>
              </a:ext>
            </a:extLst>
          </p:cNvPr>
          <p:cNvSpPr txBox="1"/>
          <p:nvPr/>
        </p:nvSpPr>
        <p:spPr>
          <a:xfrm>
            <a:off x="3843186" y="2066583"/>
            <a:ext cx="26709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QNA-32G2FC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32Gbps 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3843185" y="3426080"/>
            <a:ext cx="26709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QNA-16G2FC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16Gbps 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8245122" y="4516584"/>
            <a:ext cx="3302036" cy="164147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TRX-32GFCSFP-SR</a:t>
            </a:r>
          </a:p>
          <a:p>
            <a:pPr lvl="1" indent="-368291"/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32Gb/16Gb/8Gb</a:t>
            </a:r>
            <a:b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</a:br>
            <a:endParaRPr lang="en-US" altLang="zh-CN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TRX-16GFCSFP-SR</a:t>
            </a:r>
          </a:p>
          <a:p>
            <a:pPr lvl="1" indent="-368291"/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16Gb/8Gb/4Gb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QNAP 32Gb/16Gb 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 Channel </a:t>
            </a:r>
            <a:r>
              <a:rPr lang="zh-TW" altLang="en-US" b="1"/>
              <a:t>介面卡</a:t>
            </a:r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B4AC082B-F022-9343-AF1E-71DBDB86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77" y="4715553"/>
            <a:ext cx="1502406" cy="13154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2DA39A1-2518-49A3-9268-B50B5844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36" y="2071009"/>
            <a:ext cx="3863574" cy="29022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89AE339A-D600-405E-BEED-129D8329505D}"/>
              </a:ext>
            </a:extLst>
          </p:cNvPr>
          <p:cNvSpPr txBox="1">
            <a:spLocks/>
          </p:cNvSpPr>
          <p:nvPr/>
        </p:nvSpPr>
        <p:spPr>
          <a:xfrm>
            <a:off x="6744981" y="2196685"/>
            <a:ext cx="5075824" cy="12844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00"/>
              </a:lnSpc>
              <a:spcBef>
                <a:spcPts val="1500"/>
              </a:spcBef>
              <a:buClr>
                <a:schemeClr val="bg1"/>
              </a:buClr>
            </a:pPr>
            <a:r>
              <a:rPr lang="zh-TW" altLang="en-US" sz="26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適用於 </a:t>
            </a:r>
            <a:r>
              <a:rPr lang="en-US" altLang="zh-TW" sz="2667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sz="26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的高速且經濟實惠的 </a:t>
            </a:r>
            <a:r>
              <a:rPr lang="en-US" altLang="zh-TW" sz="2667">
                <a:solidFill>
                  <a:srgbClr val="1574D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FC </a:t>
            </a:r>
            <a:r>
              <a:rPr lang="zh-TW" altLang="en-US" sz="26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存儲適配器</a:t>
            </a:r>
            <a:endParaRPr lang="en-US" altLang="zh-TW" sz="26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不支援 </a:t>
            </a:r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Windows/Linux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endParaRPr lang="zh-CN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87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螢幕擷取畫面 的圖片&#10;&#10;自動產生的描述">
            <a:extLst>
              <a:ext uri="{FF2B5EF4-FFF2-40B4-BE49-F238E27FC236}">
                <a16:creationId xmlns:a16="http://schemas.microsoft.com/office/drawing/2014/main" id="{F53EA983-CFA6-46D4-9D1D-5351143A4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901" y="2141397"/>
            <a:ext cx="1658300" cy="8609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311CAFF-97F0-9F49-81E5-F03C42CEA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5034"/>
            <a:ext cx="12192000" cy="1371159"/>
          </a:xfrm>
        </p:spPr>
        <p:txBody>
          <a:bodyPr>
            <a:normAutofit/>
          </a:bodyPr>
          <a:lstStyle/>
          <a:p>
            <a:pPr algn="ctr"/>
            <a:r>
              <a:rPr lang="en-US" altLang="zh-TW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iSCSI &amp; </a:t>
            </a:r>
            <a:r>
              <a:rPr lang="en-US" altLang="zh-TW" sz="4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Channel </a:t>
            </a:r>
            <a:r>
              <a:rPr lang="zh-TW" altLang="en-US" sz="4400" b="1">
                <a:solidFill>
                  <a:schemeClr val="tx1"/>
                </a:solidFill>
              </a:rPr>
              <a:t>使用情境</a:t>
            </a:r>
            <a:endParaRPr kumimoji="1" lang="zh-TW" altLang="en-US" sz="4400" b="1">
              <a:solidFill>
                <a:schemeClr val="tx1"/>
              </a:solidFill>
            </a:endParaRPr>
          </a:p>
        </p:txBody>
      </p:sp>
      <p:cxnSp>
        <p:nvCxnSpPr>
          <p:cNvPr id="6" name="接點: 肘形 24">
            <a:extLst>
              <a:ext uri="{FF2B5EF4-FFF2-40B4-BE49-F238E27FC236}">
                <a16:creationId xmlns:a16="http://schemas.microsoft.com/office/drawing/2014/main" id="{178F30B1-495D-294E-8659-21616313DBD6}"/>
              </a:ext>
            </a:extLst>
          </p:cNvPr>
          <p:cNvCxnSpPr>
            <a:cxnSpLocks/>
          </p:cNvCxnSpPr>
          <p:nvPr/>
        </p:nvCxnSpPr>
        <p:spPr>
          <a:xfrm>
            <a:off x="4227856" y="2614878"/>
            <a:ext cx="1715779" cy="1081460"/>
          </a:xfrm>
          <a:prstGeom prst="bentConnector3">
            <a:avLst>
              <a:gd name="adj1" fmla="val 16126"/>
            </a:avLst>
          </a:prstGeom>
          <a:ln w="57150" cap="rnd">
            <a:solidFill>
              <a:srgbClr val="5BFFF7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1A7CB11B-7065-5C45-AAA8-CAE9BE49B681}"/>
              </a:ext>
            </a:extLst>
          </p:cNvPr>
          <p:cNvSpPr/>
          <p:nvPr/>
        </p:nvSpPr>
        <p:spPr>
          <a:xfrm>
            <a:off x="990602" y="5260037"/>
            <a:ext cx="3999175" cy="61979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儲存空間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76C4DEA6-95D8-174C-AA75-9931B58D2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2696" y="3188414"/>
            <a:ext cx="2865848" cy="175229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1B26DE-0FC5-CB47-AF21-B2237F069A34}"/>
              </a:ext>
            </a:extLst>
          </p:cNvPr>
          <p:cNvSpPr txBox="1"/>
          <p:nvPr/>
        </p:nvSpPr>
        <p:spPr>
          <a:xfrm>
            <a:off x="1870046" y="3593833"/>
            <a:ext cx="2041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Fabric</a:t>
            </a:r>
          </a:p>
        </p:txBody>
      </p:sp>
      <p:cxnSp>
        <p:nvCxnSpPr>
          <p:cNvPr id="12" name="直線單箭頭接點 9">
            <a:extLst>
              <a:ext uri="{FF2B5EF4-FFF2-40B4-BE49-F238E27FC236}">
                <a16:creationId xmlns:a16="http://schemas.microsoft.com/office/drawing/2014/main" id="{7BAF5EB3-BDC8-C148-8395-F8C00A045B77}"/>
              </a:ext>
            </a:extLst>
          </p:cNvPr>
          <p:cNvCxnSpPr>
            <a:cxnSpLocks/>
          </p:cNvCxnSpPr>
          <p:nvPr/>
        </p:nvCxnSpPr>
        <p:spPr>
          <a:xfrm>
            <a:off x="1858588" y="3035673"/>
            <a:ext cx="0" cy="618675"/>
          </a:xfrm>
          <a:prstGeom prst="straightConnector1">
            <a:avLst/>
          </a:prstGeom>
          <a:ln w="57150">
            <a:solidFill>
              <a:srgbClr val="5BFFF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46">
            <a:extLst>
              <a:ext uri="{FF2B5EF4-FFF2-40B4-BE49-F238E27FC236}">
                <a16:creationId xmlns:a16="http://schemas.microsoft.com/office/drawing/2014/main" id="{E941186B-7090-CE4B-B227-7684D76F909D}"/>
              </a:ext>
            </a:extLst>
          </p:cNvPr>
          <p:cNvCxnSpPr>
            <a:cxnSpLocks/>
          </p:cNvCxnSpPr>
          <p:nvPr/>
        </p:nvCxnSpPr>
        <p:spPr>
          <a:xfrm>
            <a:off x="4043713" y="3035673"/>
            <a:ext cx="0" cy="618675"/>
          </a:xfrm>
          <a:prstGeom prst="straightConnector1">
            <a:avLst/>
          </a:prstGeom>
          <a:ln w="57150">
            <a:solidFill>
              <a:srgbClr val="5BFFF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47">
            <a:extLst>
              <a:ext uri="{FF2B5EF4-FFF2-40B4-BE49-F238E27FC236}">
                <a16:creationId xmlns:a16="http://schemas.microsoft.com/office/drawing/2014/main" id="{3C879552-9895-D044-9CAC-65B61B351E41}"/>
              </a:ext>
            </a:extLst>
          </p:cNvPr>
          <p:cNvCxnSpPr>
            <a:cxnSpLocks/>
          </p:cNvCxnSpPr>
          <p:nvPr/>
        </p:nvCxnSpPr>
        <p:spPr>
          <a:xfrm>
            <a:off x="1858588" y="4720569"/>
            <a:ext cx="0" cy="618675"/>
          </a:xfrm>
          <a:prstGeom prst="straightConnector1">
            <a:avLst/>
          </a:prstGeom>
          <a:ln w="57150">
            <a:solidFill>
              <a:srgbClr val="5BFFF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48">
            <a:extLst>
              <a:ext uri="{FF2B5EF4-FFF2-40B4-BE49-F238E27FC236}">
                <a16:creationId xmlns:a16="http://schemas.microsoft.com/office/drawing/2014/main" id="{14C6933B-2A70-3F4E-8681-CB01AA4A82E7}"/>
              </a:ext>
            </a:extLst>
          </p:cNvPr>
          <p:cNvCxnSpPr>
            <a:cxnSpLocks/>
          </p:cNvCxnSpPr>
          <p:nvPr/>
        </p:nvCxnSpPr>
        <p:spPr>
          <a:xfrm>
            <a:off x="4043713" y="4720569"/>
            <a:ext cx="0" cy="618675"/>
          </a:xfrm>
          <a:prstGeom prst="straightConnector1">
            <a:avLst/>
          </a:prstGeom>
          <a:ln w="57150">
            <a:solidFill>
              <a:srgbClr val="5BFFF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090DE46D-E324-344B-996A-0B21AFB92361}"/>
              </a:ext>
            </a:extLst>
          </p:cNvPr>
          <p:cNvSpPr/>
          <p:nvPr/>
        </p:nvSpPr>
        <p:spPr>
          <a:xfrm>
            <a:off x="1440399" y="57829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A7B80F-12E8-F84F-8B38-86DB6C3A8C3E}"/>
              </a:ext>
            </a:extLst>
          </p:cNvPr>
          <p:cNvSpPr/>
          <p:nvPr/>
        </p:nvSpPr>
        <p:spPr>
          <a:xfrm>
            <a:off x="2627363" y="57829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A7F5EFB-85CB-384F-876B-A84BA5ABC4A6}"/>
              </a:ext>
            </a:extLst>
          </p:cNvPr>
          <p:cNvSpPr/>
          <p:nvPr/>
        </p:nvSpPr>
        <p:spPr>
          <a:xfrm>
            <a:off x="3814326" y="57829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C7C2C20-72B4-8B44-BE9B-B55030487A13}"/>
              </a:ext>
            </a:extLst>
          </p:cNvPr>
          <p:cNvSpPr/>
          <p:nvPr/>
        </p:nvSpPr>
        <p:spPr>
          <a:xfrm>
            <a:off x="6049911" y="3331177"/>
            <a:ext cx="2475187" cy="112143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F0C77F-801B-164C-87C4-70EF62AFAFD4}"/>
              </a:ext>
            </a:extLst>
          </p:cNvPr>
          <p:cNvSpPr/>
          <p:nvPr/>
        </p:nvSpPr>
        <p:spPr>
          <a:xfrm>
            <a:off x="6273406" y="4218835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A502A7-43E8-5743-9312-B75FEDDFB701}"/>
              </a:ext>
            </a:extLst>
          </p:cNvPr>
          <p:cNvSpPr/>
          <p:nvPr/>
        </p:nvSpPr>
        <p:spPr>
          <a:xfrm>
            <a:off x="7535665" y="4218835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cxnSp>
        <p:nvCxnSpPr>
          <p:cNvPr id="22" name="直線單箭頭接點 63">
            <a:extLst>
              <a:ext uri="{FF2B5EF4-FFF2-40B4-BE49-F238E27FC236}">
                <a16:creationId xmlns:a16="http://schemas.microsoft.com/office/drawing/2014/main" id="{12D9E93F-A6F0-E947-8FC8-70EA067BCDA4}"/>
              </a:ext>
            </a:extLst>
          </p:cNvPr>
          <p:cNvCxnSpPr>
            <a:cxnSpLocks/>
          </p:cNvCxnSpPr>
          <p:nvPr/>
        </p:nvCxnSpPr>
        <p:spPr>
          <a:xfrm flipH="1">
            <a:off x="4246915" y="4064564"/>
            <a:ext cx="1696720" cy="0"/>
          </a:xfrm>
          <a:prstGeom prst="straightConnector1">
            <a:avLst/>
          </a:prstGeom>
          <a:ln w="57150">
            <a:solidFill>
              <a:srgbClr val="5BFFF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B125887-FA60-2C44-B001-C412F37253A2}"/>
              </a:ext>
            </a:extLst>
          </p:cNvPr>
          <p:cNvSpPr txBox="1"/>
          <p:nvPr/>
        </p:nvSpPr>
        <p:spPr>
          <a:xfrm>
            <a:off x="6049911" y="5134473"/>
            <a:ext cx="5806152" cy="1097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200"/>
              </a:spcBef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用於本地快照保護（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可通過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或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FC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訪問）</a:t>
            </a:r>
            <a:endParaRPr lang="en-US" altLang="zh-TW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20015" indent="-120015">
              <a:lnSpc>
                <a:spcPts val="25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快取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20015" indent="-120015">
              <a:lnSpc>
                <a:spcPts val="25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外掛預留空間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1E07ED7-8FEF-714F-B1A6-3E40736E9C9A}"/>
              </a:ext>
            </a:extLst>
          </p:cNvPr>
          <p:cNvSpPr/>
          <p:nvPr/>
        </p:nvSpPr>
        <p:spPr>
          <a:xfrm>
            <a:off x="9625332" y="3331177"/>
            <a:ext cx="1655955" cy="112143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50ECB0C-54AA-EE41-82A1-91657C275E8F}"/>
              </a:ext>
            </a:extLst>
          </p:cNvPr>
          <p:cNvSpPr/>
          <p:nvPr/>
        </p:nvSpPr>
        <p:spPr>
          <a:xfrm>
            <a:off x="6498232" y="2285905"/>
            <a:ext cx="1658300" cy="607684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伺服器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6" name="直線單箭頭接點 76">
            <a:extLst>
              <a:ext uri="{FF2B5EF4-FFF2-40B4-BE49-F238E27FC236}">
                <a16:creationId xmlns:a16="http://schemas.microsoft.com/office/drawing/2014/main" id="{20BD1B99-55DA-504F-8904-4168796DA27F}"/>
              </a:ext>
            </a:extLst>
          </p:cNvPr>
          <p:cNvCxnSpPr>
            <a:cxnSpLocks/>
          </p:cNvCxnSpPr>
          <p:nvPr/>
        </p:nvCxnSpPr>
        <p:spPr>
          <a:xfrm>
            <a:off x="7327382" y="2780951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77">
            <a:extLst>
              <a:ext uri="{FF2B5EF4-FFF2-40B4-BE49-F238E27FC236}">
                <a16:creationId xmlns:a16="http://schemas.microsoft.com/office/drawing/2014/main" id="{6E68BB3E-A49C-7740-9FC0-142F53BB3CE2}"/>
              </a:ext>
            </a:extLst>
          </p:cNvPr>
          <p:cNvCxnSpPr>
            <a:cxnSpLocks/>
          </p:cNvCxnSpPr>
          <p:nvPr/>
        </p:nvCxnSpPr>
        <p:spPr>
          <a:xfrm flipH="1">
            <a:off x="8588161" y="3891893"/>
            <a:ext cx="963115" cy="0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098BF67-9D95-4B41-A2C8-682AAAD1E458}"/>
              </a:ext>
            </a:extLst>
          </p:cNvPr>
          <p:cNvSpPr txBox="1"/>
          <p:nvPr/>
        </p:nvSpPr>
        <p:spPr>
          <a:xfrm>
            <a:off x="9557101" y="4428182"/>
            <a:ext cx="195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用於異地備份的快照副本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38B15D8-4CB6-A249-B391-92598310DA6B}"/>
              </a:ext>
            </a:extLst>
          </p:cNvPr>
          <p:cNvSpPr txBox="1"/>
          <p:nvPr/>
        </p:nvSpPr>
        <p:spPr>
          <a:xfrm>
            <a:off x="8229951" y="2281969"/>
            <a:ext cx="194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伺服器可以透過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取資料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EA199311-65DA-8A45-BC44-4DA5FBEE344E}"/>
              </a:ext>
            </a:extLst>
          </p:cNvPr>
          <p:cNvGrpSpPr/>
          <p:nvPr/>
        </p:nvGrpSpPr>
        <p:grpSpPr>
          <a:xfrm>
            <a:off x="10286642" y="2281969"/>
            <a:ext cx="1245546" cy="568570"/>
            <a:chOff x="7420886" y="4245528"/>
            <a:chExt cx="934160" cy="568570"/>
          </a:xfrm>
        </p:grpSpPr>
        <p:cxnSp>
          <p:nvCxnSpPr>
            <p:cNvPr id="31" name="直線單箭頭接點 84">
              <a:extLst>
                <a:ext uri="{FF2B5EF4-FFF2-40B4-BE49-F238E27FC236}">
                  <a16:creationId xmlns:a16="http://schemas.microsoft.com/office/drawing/2014/main" id="{AF1786B3-7941-5449-BD2E-EDB7F8949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0886" y="4384028"/>
              <a:ext cx="501296" cy="0"/>
            </a:xfrm>
            <a:prstGeom prst="straightConnector1">
              <a:avLst/>
            </a:prstGeom>
            <a:ln w="38100">
              <a:solidFill>
                <a:srgbClr val="5BFFF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85">
              <a:extLst>
                <a:ext uri="{FF2B5EF4-FFF2-40B4-BE49-F238E27FC236}">
                  <a16:creationId xmlns:a16="http://schemas.microsoft.com/office/drawing/2014/main" id="{902F5DBB-C5A5-E642-9C25-31B2F4253E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0886" y="4671378"/>
              <a:ext cx="501296" cy="0"/>
            </a:xfrm>
            <a:prstGeom prst="straightConnector1">
              <a:avLst/>
            </a:prstGeom>
            <a:ln w="38100">
              <a:solidFill>
                <a:srgbClr val="FF712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D345D3E-F657-D84C-9A26-EDB9084AEAAF}"/>
                </a:ext>
              </a:extLst>
            </p:cNvPr>
            <p:cNvSpPr txBox="1"/>
            <p:nvPr/>
          </p:nvSpPr>
          <p:spPr>
            <a:xfrm>
              <a:off x="7890935" y="4245528"/>
              <a:ext cx="342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FC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EDEE0912-FFA5-864F-AF00-E8D90572B6EA}"/>
                </a:ext>
              </a:extLst>
            </p:cNvPr>
            <p:cNvSpPr txBox="1"/>
            <p:nvPr/>
          </p:nvSpPr>
          <p:spPr>
            <a:xfrm>
              <a:off x="7902758" y="4475544"/>
              <a:ext cx="452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LAN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9B56F20-0575-1D47-8B25-18E002658AF8}"/>
              </a:ext>
            </a:extLst>
          </p:cNvPr>
          <p:cNvSpPr txBox="1"/>
          <p:nvPr/>
        </p:nvSpPr>
        <p:spPr>
          <a:xfrm>
            <a:off x="8495162" y="4018391"/>
            <a:ext cx="1958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Snapsync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164EEC-B1FB-4F07-9D52-E4AC98BCEA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906" y="2305493"/>
            <a:ext cx="1940280" cy="633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36092F49-6CBB-4E89-9A3D-3247EE1AC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203" y="2299295"/>
            <a:ext cx="1940280" cy="633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E1948128-1A52-48A6-B17F-9047738C586E}"/>
              </a:ext>
            </a:extLst>
          </p:cNvPr>
          <p:cNvSpPr txBox="1"/>
          <p:nvPr/>
        </p:nvSpPr>
        <p:spPr>
          <a:xfrm>
            <a:off x="943105" y="2511985"/>
            <a:ext cx="1807018" cy="29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正式工作環境</a:t>
            </a:r>
            <a:endParaRPr lang="en-US" altLang="zh-TW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1967AF4-147D-4B66-808E-09C2E9DF1635}"/>
              </a:ext>
            </a:extLst>
          </p:cNvPr>
          <p:cNvSpPr txBox="1"/>
          <p:nvPr/>
        </p:nvSpPr>
        <p:spPr>
          <a:xfrm>
            <a:off x="3137771" y="2499858"/>
            <a:ext cx="1807018" cy="29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備份伺服器</a:t>
            </a:r>
          </a:p>
        </p:txBody>
      </p:sp>
    </p:spTree>
    <p:extLst>
      <p:ext uri="{BB962C8B-B14F-4D97-AF65-F5344CB8AC3E}">
        <p14:creationId xmlns:p14="http://schemas.microsoft.com/office/powerpoint/2010/main" val="2681998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螢幕擷取畫面 的圖片&#10;&#10;自動產生的描述">
            <a:extLst>
              <a:ext uri="{FF2B5EF4-FFF2-40B4-BE49-F238E27FC236}">
                <a16:creationId xmlns:a16="http://schemas.microsoft.com/office/drawing/2014/main" id="{F233289C-DA4B-4AB6-8388-18231C51F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 fontAlgn="base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en-US" altLang="zh-TW" b="1"/>
              <a:t> </a:t>
            </a:r>
            <a:r>
              <a:rPr lang="zh-TW" altLang="en-US" b="1"/>
              <a:t>快取技術 </a:t>
            </a:r>
            <a:r>
              <a:rPr lang="zh-CN" altLang="en-US" b="1"/>
              <a:t>提升系統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IOPS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16D51EF-3761-1A4D-BB57-EDD6F49BB84C}"/>
              </a:ext>
            </a:extLst>
          </p:cNvPr>
          <p:cNvSpPr/>
          <p:nvPr/>
        </p:nvSpPr>
        <p:spPr>
          <a:xfrm>
            <a:off x="375970" y="1939122"/>
            <a:ext cx="6019605" cy="20636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ts val="3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以經濟方式快速提升系統存取效能</a:t>
            </a:r>
            <a:endParaRPr lang="en-US" altLang="zh-CN" sz="2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2600" b="1">
                <a:latin typeface="微軟正黑體"/>
                <a:ea typeface="微軟正黑體"/>
              </a:rPr>
              <a:t>支援</a:t>
            </a:r>
            <a:r>
              <a:rPr lang="zh-CN" altLang="en-US" sz="2600" b="1">
                <a:solidFill>
                  <a:srgbClr val="1574DC"/>
                </a:solidFill>
                <a:latin typeface="微軟正黑體"/>
                <a:ea typeface="微軟正黑體"/>
              </a:rPr>
              <a:t>讀</a:t>
            </a:r>
            <a:r>
              <a:rPr lang="zh-TW" altLang="en-US" sz="2600" b="1">
                <a:solidFill>
                  <a:srgbClr val="1574DC"/>
                </a:solidFill>
                <a:latin typeface="微軟正黑體"/>
                <a:ea typeface="微軟正黑體"/>
              </a:rPr>
              <a:t>取</a:t>
            </a:r>
            <a:r>
              <a:rPr lang="zh-CN" altLang="en-US" sz="2600" b="1">
                <a:latin typeface="微軟正黑體"/>
                <a:ea typeface="微軟正黑體"/>
              </a:rPr>
              <a:t>快取與寫入日誌</a:t>
            </a:r>
            <a:endParaRPr lang="en-US" altLang="zh-CN" sz="2600" b="1">
              <a:latin typeface="微軟正黑體"/>
              <a:ea typeface="微軟正黑體"/>
            </a:endParaRPr>
          </a:p>
          <a:p>
            <a:pPr marL="342900" indent="-342900">
              <a:lnSpc>
                <a:spcPts val="3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2600" b="1">
                <a:latin typeface="微軟正黑體"/>
                <a:ea typeface="微軟正黑體"/>
              </a:rPr>
              <a:t>支援多個</a:t>
            </a:r>
            <a:r>
              <a:rPr lang="en-US" altLang="zh-CN" sz="2600" b="1">
                <a:latin typeface="Arial"/>
                <a:ea typeface="微軟正黑體"/>
                <a:cs typeface="Arial"/>
              </a:rPr>
              <a:t>Folder / LUN</a:t>
            </a:r>
          </a:p>
          <a:p>
            <a:pPr marL="342900" indent="-342900">
              <a:lnSpc>
                <a:spcPts val="3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2600" b="1">
                <a:latin typeface="微軟正黑體"/>
                <a:ea typeface="微軟正黑體"/>
              </a:rPr>
              <a:t>在線更換</a:t>
            </a:r>
            <a:r>
              <a:rPr lang="en-US" altLang="zh-CN" sz="2600" b="1">
                <a:latin typeface="Arial"/>
                <a:ea typeface="微軟正黑體"/>
                <a:cs typeface="Arial"/>
              </a:rPr>
              <a:t>SSD </a:t>
            </a:r>
            <a:r>
              <a:rPr lang="zh-CN" altLang="en-US" sz="2600" b="1">
                <a:latin typeface="微軟正黑體"/>
                <a:ea typeface="微軟正黑體"/>
              </a:rPr>
              <a:t>服務不中斷</a:t>
            </a:r>
            <a:endParaRPr lang="en-US" altLang="zh-CN" sz="2600" b="1">
              <a:latin typeface="微軟正黑體"/>
              <a:ea typeface="微軟正黑體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2BA02E-CE3F-E345-B77A-F737496296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389" y="4565633"/>
            <a:ext cx="1444654" cy="14446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B694B64-D9C1-A54F-836B-E0E755FF5AE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3905" y="4606603"/>
            <a:ext cx="1444655" cy="1444655"/>
          </a:xfrm>
          <a:prstGeom prst="rect">
            <a:avLst/>
          </a:prstGeom>
        </p:spPr>
      </p:pic>
      <p:pic>
        <p:nvPicPr>
          <p:cNvPr id="11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DA93BD9-9FE9-44A4-9F53-F9914559FB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740" y="4421061"/>
            <a:ext cx="1263148" cy="1824617"/>
          </a:xfrm>
          <a:prstGeom prst="rect">
            <a:avLst/>
          </a:prstGeom>
          <a:effectLst>
            <a:outerShdw blurRad="139700" dist="215900" dir="270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032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D01A3BA8-F727-4F7A-A508-04CC6890768E}"/>
              </a:ext>
            </a:extLst>
          </p:cNvPr>
          <p:cNvSpPr/>
          <p:nvPr/>
        </p:nvSpPr>
        <p:spPr>
          <a:xfrm>
            <a:off x="6358567" y="1911407"/>
            <a:ext cx="5037991" cy="4323481"/>
          </a:xfrm>
          <a:prstGeom prst="roundRect">
            <a:avLst>
              <a:gd name="adj" fmla="val 1614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1" name="圖片 90">
            <a:extLst>
              <a:ext uri="{FF2B5EF4-FFF2-40B4-BE49-F238E27FC236}">
                <a16:creationId xmlns:a16="http://schemas.microsoft.com/office/drawing/2014/main" id="{9B040952-C2CF-427C-A84B-58C64DB66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157" y="1896755"/>
            <a:ext cx="112729" cy="4477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C49A7102-3272-4A6D-AB6E-D2F5EFD7D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316978" y="1895927"/>
            <a:ext cx="112729" cy="4477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6F14170F-54D3-404E-9131-3DB3F92BB627}"/>
              </a:ext>
            </a:extLst>
          </p:cNvPr>
          <p:cNvSpPr/>
          <p:nvPr/>
        </p:nvSpPr>
        <p:spPr>
          <a:xfrm>
            <a:off x="698473" y="1912235"/>
            <a:ext cx="5037991" cy="4323481"/>
          </a:xfrm>
          <a:prstGeom prst="roundRect">
            <a:avLst>
              <a:gd name="adj" fmla="val 2789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E3CBAF-F4BA-4A25-9C71-DE9013A3F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063" y="1897583"/>
            <a:ext cx="112729" cy="4477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CE141AC-2632-43E6-A7B4-39D1381AE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56884" y="1896755"/>
            <a:ext cx="112729" cy="4477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9CEC64B-04F3-4687-8828-4D5E5679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lang="en-US" altLang="zh-TW" b="1">
                <a:solidFill>
                  <a:schemeClr val="tx1"/>
                </a:solidFill>
              </a:rPr>
              <a:t> </a:t>
            </a:r>
            <a:r>
              <a:rPr lang="zh-TW" altLang="en-US" b="1">
                <a:solidFill>
                  <a:schemeClr val="tx1"/>
                </a:solidFill>
              </a:rPr>
              <a:t>雲網關 </a:t>
            </a:r>
          </a:p>
        </p:txBody>
      </p:sp>
      <p:sp>
        <p:nvSpPr>
          <p:cNvPr id="195" name="矩形: 圓角 35">
            <a:extLst>
              <a:ext uri="{FF2B5EF4-FFF2-40B4-BE49-F238E27FC236}">
                <a16:creationId xmlns:a16="http://schemas.microsoft.com/office/drawing/2014/main" id="{42266861-DDF5-42C2-834C-4C0407A2D5E8}"/>
              </a:ext>
            </a:extLst>
          </p:cNvPr>
          <p:cNvSpPr/>
          <p:nvPr/>
        </p:nvSpPr>
        <p:spPr>
          <a:xfrm>
            <a:off x="903825" y="5316072"/>
            <a:ext cx="1720495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CN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檔案協定</a:t>
            </a:r>
            <a:br>
              <a:rPr lang="en-US" altLang="zh-CN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轉換</a:t>
            </a:r>
            <a:endParaRPr lang="zh-TW" altLang="en-US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6" name="矩形: 圓角 35">
            <a:extLst>
              <a:ext uri="{FF2B5EF4-FFF2-40B4-BE49-F238E27FC236}">
                <a16:creationId xmlns:a16="http://schemas.microsoft.com/office/drawing/2014/main" id="{B9F276C2-6812-4C8B-94A2-9720720B2F31}"/>
              </a:ext>
            </a:extLst>
          </p:cNvPr>
          <p:cNvSpPr/>
          <p:nvPr/>
        </p:nvSpPr>
        <p:spPr>
          <a:xfrm>
            <a:off x="2344526" y="5325875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低延遲</a:t>
            </a:r>
            <a:endParaRPr lang="en-US" altLang="zh-TW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09555"/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存取</a:t>
            </a:r>
          </a:p>
        </p:txBody>
      </p:sp>
      <p:sp>
        <p:nvSpPr>
          <p:cNvPr id="197" name="矩形: 圓角 35">
            <a:extLst>
              <a:ext uri="{FF2B5EF4-FFF2-40B4-BE49-F238E27FC236}">
                <a16:creationId xmlns:a16="http://schemas.microsoft.com/office/drawing/2014/main" id="{9CF8F772-E1CA-46F4-BB06-7473D6B785CD}"/>
              </a:ext>
            </a:extLst>
          </p:cNvPr>
          <p:cNvSpPr/>
          <p:nvPr/>
        </p:nvSpPr>
        <p:spPr>
          <a:xfrm>
            <a:off x="3930930" y="5280155"/>
            <a:ext cx="1720496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多雲</a:t>
            </a:r>
            <a:endParaRPr lang="en-US" altLang="zh-TW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09555"/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</a:t>
            </a:r>
          </a:p>
        </p:txBody>
      </p:sp>
      <p:sp>
        <p:nvSpPr>
          <p:cNvPr id="202" name="矩形: 圓角 201">
            <a:extLst>
              <a:ext uri="{FF2B5EF4-FFF2-40B4-BE49-F238E27FC236}">
                <a16:creationId xmlns:a16="http://schemas.microsoft.com/office/drawing/2014/main" id="{AC42AA29-7249-4D59-B6DC-5F6EF8B1CFDF}"/>
              </a:ext>
            </a:extLst>
          </p:cNvPr>
          <p:cNvSpPr/>
          <p:nvPr/>
        </p:nvSpPr>
        <p:spPr>
          <a:xfrm>
            <a:off x="4310858" y="4350555"/>
            <a:ext cx="909036" cy="88001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4" name="Rectangle 2">
            <a:extLst>
              <a:ext uri="{FF2B5EF4-FFF2-40B4-BE49-F238E27FC236}">
                <a16:creationId xmlns:a16="http://schemas.microsoft.com/office/drawing/2014/main" id="{BF8664F0-E5EF-4D6B-82A7-E55E5E74F2EE}"/>
              </a:ext>
            </a:extLst>
          </p:cNvPr>
          <p:cNvSpPr/>
          <p:nvPr/>
        </p:nvSpPr>
        <p:spPr>
          <a:xfrm>
            <a:off x="867435" y="3653830"/>
            <a:ext cx="4829111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多點檔案共享</a:t>
            </a:r>
            <a:r>
              <a:rPr lang="zh-CN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同步解決方案</a:t>
            </a:r>
            <a:endParaRPr lang="en-US" altLang="zh-TW" sz="28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6" name="矩形: 圓角 205">
            <a:extLst>
              <a:ext uri="{FF2B5EF4-FFF2-40B4-BE49-F238E27FC236}">
                <a16:creationId xmlns:a16="http://schemas.microsoft.com/office/drawing/2014/main" id="{69424DC3-6828-4D11-9FC2-2E8BBDEDA493}"/>
              </a:ext>
            </a:extLst>
          </p:cNvPr>
          <p:cNvSpPr/>
          <p:nvPr/>
        </p:nvSpPr>
        <p:spPr>
          <a:xfrm>
            <a:off x="2804079" y="4350555"/>
            <a:ext cx="909888" cy="88001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9" name="圖形 208">
            <a:extLst>
              <a:ext uri="{FF2B5EF4-FFF2-40B4-BE49-F238E27FC236}">
                <a16:creationId xmlns:a16="http://schemas.microsoft.com/office/drawing/2014/main" id="{EE0032FE-F355-47C2-9976-5544726D9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5159" y="4476161"/>
            <a:ext cx="693597" cy="657091"/>
          </a:xfrm>
          <a:prstGeom prst="rect">
            <a:avLst/>
          </a:prstGeom>
        </p:spPr>
      </p:pic>
      <p:pic>
        <p:nvPicPr>
          <p:cNvPr id="210" name="Picture 5">
            <a:extLst>
              <a:ext uri="{FF2B5EF4-FFF2-40B4-BE49-F238E27FC236}">
                <a16:creationId xmlns:a16="http://schemas.microsoft.com/office/drawing/2014/main" id="{664E3DE2-2A39-4CB1-BECC-FD1906010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420" y="4449646"/>
            <a:ext cx="845229" cy="694076"/>
          </a:xfrm>
          <a:prstGeom prst="rect">
            <a:avLst/>
          </a:prstGeom>
          <a:ln>
            <a:noFill/>
          </a:ln>
        </p:spPr>
      </p:pic>
      <p:sp>
        <p:nvSpPr>
          <p:cNvPr id="217" name="Rectangle 2">
            <a:extLst>
              <a:ext uri="{FF2B5EF4-FFF2-40B4-BE49-F238E27FC236}">
                <a16:creationId xmlns:a16="http://schemas.microsoft.com/office/drawing/2014/main" id="{8F8251F7-A837-4337-A6A7-5E0F8E2612C5}"/>
              </a:ext>
            </a:extLst>
          </p:cNvPr>
          <p:cNvSpPr/>
          <p:nvPr/>
        </p:nvSpPr>
        <p:spPr>
          <a:xfrm>
            <a:off x="6444687" y="3605717"/>
            <a:ext cx="4829111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本地資料雲端備份解決方案</a:t>
            </a:r>
          </a:p>
        </p:txBody>
      </p:sp>
      <p:sp>
        <p:nvSpPr>
          <p:cNvPr id="241" name="矩形: 圓角 35">
            <a:extLst>
              <a:ext uri="{FF2B5EF4-FFF2-40B4-BE49-F238E27FC236}">
                <a16:creationId xmlns:a16="http://schemas.microsoft.com/office/drawing/2014/main" id="{103939D7-E0A3-4A76-9F22-8A1ABF0B82E8}"/>
              </a:ext>
            </a:extLst>
          </p:cNvPr>
          <p:cNvSpPr/>
          <p:nvPr/>
        </p:nvSpPr>
        <p:spPr>
          <a:xfrm>
            <a:off x="7948519" y="5290252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快照保護</a:t>
            </a:r>
            <a:b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機制</a:t>
            </a:r>
            <a:endParaRPr lang="zh-TW" altLang="en-US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2" name="矩形: 圓角 35">
            <a:extLst>
              <a:ext uri="{FF2B5EF4-FFF2-40B4-BE49-F238E27FC236}">
                <a16:creationId xmlns:a16="http://schemas.microsoft.com/office/drawing/2014/main" id="{F948FF4B-0A50-457A-B9BB-A63B09F65AF3}"/>
              </a:ext>
            </a:extLst>
          </p:cNvPr>
          <p:cNvSpPr/>
          <p:nvPr/>
        </p:nvSpPr>
        <p:spPr>
          <a:xfrm>
            <a:off x="9439951" y="5262367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本地服務</a:t>
            </a:r>
            <a:b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不中斷</a:t>
            </a:r>
          </a:p>
        </p:txBody>
      </p:sp>
      <p:sp>
        <p:nvSpPr>
          <p:cNvPr id="243" name="矩形: 圓角 35">
            <a:extLst>
              <a:ext uri="{FF2B5EF4-FFF2-40B4-BE49-F238E27FC236}">
                <a16:creationId xmlns:a16="http://schemas.microsoft.com/office/drawing/2014/main" id="{C4828025-EF26-4FF5-B98F-49EA79B4930B}"/>
              </a:ext>
            </a:extLst>
          </p:cNvPr>
          <p:cNvSpPr/>
          <p:nvPr/>
        </p:nvSpPr>
        <p:spPr>
          <a:xfrm>
            <a:off x="6449767" y="5302920"/>
            <a:ext cx="1874932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  <a:b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實體化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8957E59-D11D-4B71-B73A-D5EB3191A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15" y="2144412"/>
            <a:ext cx="3828565" cy="1249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" name="圖片 193" descr="一張含有 畫畫, 標誌 的圖片&#10;&#10;自動產生的描述">
            <a:extLst>
              <a:ext uri="{FF2B5EF4-FFF2-40B4-BE49-F238E27FC236}">
                <a16:creationId xmlns:a16="http://schemas.microsoft.com/office/drawing/2014/main" id="{59ED93C1-2BE2-4692-ABDD-5B105BE181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593" y="2093567"/>
            <a:ext cx="1331178" cy="1331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5" name="文字方塊 4">
            <a:extLst>
              <a:ext uri="{FF2B5EF4-FFF2-40B4-BE49-F238E27FC236}">
                <a16:creationId xmlns:a16="http://schemas.microsoft.com/office/drawing/2014/main" id="{FE0F1FAC-C571-41F0-A5F7-2EA6C8384F1C}"/>
              </a:ext>
            </a:extLst>
          </p:cNvPr>
          <p:cNvSpPr txBox="1"/>
          <p:nvPr/>
        </p:nvSpPr>
        <p:spPr>
          <a:xfrm>
            <a:off x="2550520" y="2314462"/>
            <a:ext cx="3122717" cy="9900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檔案型雲網關</a:t>
            </a:r>
            <a:r>
              <a:rPr lang="en-US" sz="3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E1999FE-1E37-4DC8-A212-EB11DB8F4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824" y="2145361"/>
            <a:ext cx="3656768" cy="1277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8" name="文字方塊 4">
            <a:extLst>
              <a:ext uri="{FF2B5EF4-FFF2-40B4-BE49-F238E27FC236}">
                <a16:creationId xmlns:a16="http://schemas.microsoft.com/office/drawing/2014/main" id="{08D832C9-0FAF-42C2-95C7-9C9FE70C9D76}"/>
              </a:ext>
            </a:extLst>
          </p:cNvPr>
          <p:cNvSpPr txBox="1"/>
          <p:nvPr/>
        </p:nvSpPr>
        <p:spPr>
          <a:xfrm>
            <a:off x="8188491" y="2327218"/>
            <a:ext cx="3122717" cy="9900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區塊型雲網關</a:t>
            </a:r>
          </a:p>
          <a:p>
            <a:pPr>
              <a:lnSpc>
                <a:spcPts val="3500"/>
              </a:lnSpc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VJBOD Cloud</a:t>
            </a:r>
          </a:p>
        </p:txBody>
      </p:sp>
      <p:pic>
        <p:nvPicPr>
          <p:cNvPr id="224" name="圖片 223" descr="一張含有 畫畫, 電腦 的圖片&#10;&#10;自動產生的描述">
            <a:extLst>
              <a:ext uri="{FF2B5EF4-FFF2-40B4-BE49-F238E27FC236}">
                <a16:creationId xmlns:a16="http://schemas.microsoft.com/office/drawing/2014/main" id="{FED7B343-CA29-4AE4-BF4C-DFFFF65424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133" y="2086022"/>
            <a:ext cx="1366166" cy="1366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F9196C1-35AF-4061-B5C5-CFA4695A7B7F}"/>
              </a:ext>
            </a:extLst>
          </p:cNvPr>
          <p:cNvSpPr/>
          <p:nvPr/>
        </p:nvSpPr>
        <p:spPr>
          <a:xfrm>
            <a:off x="1297300" y="4349453"/>
            <a:ext cx="909888" cy="88001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8" name="圖形 207">
            <a:extLst>
              <a:ext uri="{FF2B5EF4-FFF2-40B4-BE49-F238E27FC236}">
                <a16:creationId xmlns:a16="http://schemas.microsoft.com/office/drawing/2014/main" id="{C86F046E-AB11-4233-9B01-D9AD16DDF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82612" y="4450533"/>
            <a:ext cx="737601" cy="692336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788B890D-E2F6-4865-A147-6CF5D2C9705E}"/>
              </a:ext>
            </a:extLst>
          </p:cNvPr>
          <p:cNvSpPr/>
          <p:nvPr/>
        </p:nvSpPr>
        <p:spPr>
          <a:xfrm>
            <a:off x="9930832" y="4349353"/>
            <a:ext cx="909036" cy="88001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E3216F0-6296-4F5D-9E3D-551D424B318D}"/>
              </a:ext>
            </a:extLst>
          </p:cNvPr>
          <p:cNvSpPr/>
          <p:nvPr/>
        </p:nvSpPr>
        <p:spPr>
          <a:xfrm>
            <a:off x="8424053" y="4349353"/>
            <a:ext cx="909888" cy="88001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D29E265-A93F-4839-91AC-B670C7807538}"/>
              </a:ext>
            </a:extLst>
          </p:cNvPr>
          <p:cNvSpPr/>
          <p:nvPr/>
        </p:nvSpPr>
        <p:spPr>
          <a:xfrm>
            <a:off x="6917274" y="4348251"/>
            <a:ext cx="909888" cy="88001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5" name="群組 478">
            <a:extLst>
              <a:ext uri="{FF2B5EF4-FFF2-40B4-BE49-F238E27FC236}">
                <a16:creationId xmlns:a16="http://schemas.microsoft.com/office/drawing/2014/main" id="{67459D48-A657-425C-9DEC-98D1744779A5}"/>
              </a:ext>
            </a:extLst>
          </p:cNvPr>
          <p:cNvGrpSpPr/>
          <p:nvPr/>
        </p:nvGrpSpPr>
        <p:grpSpPr>
          <a:xfrm>
            <a:off x="8669618" y="4490211"/>
            <a:ext cx="462898" cy="596158"/>
            <a:chOff x="8173577" y="5176206"/>
            <a:chExt cx="412922" cy="531802"/>
          </a:xfrm>
        </p:grpSpPr>
        <p:sp>
          <p:nvSpPr>
            <p:cNvPr id="226" name="手繪多邊形: 圖案 512">
              <a:extLst>
                <a:ext uri="{FF2B5EF4-FFF2-40B4-BE49-F238E27FC236}">
                  <a16:creationId xmlns:a16="http://schemas.microsoft.com/office/drawing/2014/main" id="{CE1822D0-6ECB-44D1-BDEE-E8523C9E9128}"/>
                </a:ext>
              </a:extLst>
            </p:cNvPr>
            <p:cNvSpPr/>
            <p:nvPr/>
          </p:nvSpPr>
          <p:spPr>
            <a:xfrm flipH="1">
              <a:off x="8223558" y="5225905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003B7F"/>
            </a:solidFill>
            <a:ln w="9331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7" name="手繪多邊形: 圖案 513">
              <a:extLst>
                <a:ext uri="{FF2B5EF4-FFF2-40B4-BE49-F238E27FC236}">
                  <a16:creationId xmlns:a16="http://schemas.microsoft.com/office/drawing/2014/main" id="{2E0C98A9-8E1A-44A5-8DB1-B833DD5EE8BB}"/>
                </a:ext>
              </a:extLst>
            </p:cNvPr>
            <p:cNvSpPr/>
            <p:nvPr/>
          </p:nvSpPr>
          <p:spPr>
            <a:xfrm flipH="1">
              <a:off x="8173577" y="5176206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003B7F"/>
            </a:solidFill>
            <a:ln w="12700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8" name="手繪多邊形: 圖案 514">
              <a:extLst>
                <a:ext uri="{FF2B5EF4-FFF2-40B4-BE49-F238E27FC236}">
                  <a16:creationId xmlns:a16="http://schemas.microsoft.com/office/drawing/2014/main" id="{5BFFC536-2231-4C08-8000-92E202181B18}"/>
                </a:ext>
              </a:extLst>
            </p:cNvPr>
            <p:cNvSpPr/>
            <p:nvPr/>
          </p:nvSpPr>
          <p:spPr>
            <a:xfrm flipH="1">
              <a:off x="8378626" y="551338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9" name="手繪多邊形: 圖案 515">
              <a:extLst>
                <a:ext uri="{FF2B5EF4-FFF2-40B4-BE49-F238E27FC236}">
                  <a16:creationId xmlns:a16="http://schemas.microsoft.com/office/drawing/2014/main" id="{6ED8B247-E329-4E1D-9DA6-E664D237F5BD}"/>
                </a:ext>
              </a:extLst>
            </p:cNvPr>
            <p:cNvSpPr/>
            <p:nvPr/>
          </p:nvSpPr>
          <p:spPr>
            <a:xfrm flipH="1">
              <a:off x="8407866" y="547882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0" name="手繪多邊形: 圖案 516">
              <a:extLst>
                <a:ext uri="{FF2B5EF4-FFF2-40B4-BE49-F238E27FC236}">
                  <a16:creationId xmlns:a16="http://schemas.microsoft.com/office/drawing/2014/main" id="{A13EA72D-7D5A-4C6C-9641-A004D685E773}"/>
                </a:ext>
              </a:extLst>
            </p:cNvPr>
            <p:cNvSpPr/>
            <p:nvPr/>
          </p:nvSpPr>
          <p:spPr>
            <a:xfrm flipH="1">
              <a:off x="8324103" y="543945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1" name="手繪多邊形: 圖案 517">
              <a:extLst>
                <a:ext uri="{FF2B5EF4-FFF2-40B4-BE49-F238E27FC236}">
                  <a16:creationId xmlns:a16="http://schemas.microsoft.com/office/drawing/2014/main" id="{01A91780-34CF-4896-8465-96DD3CF84AFA}"/>
                </a:ext>
              </a:extLst>
            </p:cNvPr>
            <p:cNvSpPr/>
            <p:nvPr/>
          </p:nvSpPr>
          <p:spPr>
            <a:xfrm flipH="1">
              <a:off x="8373064" y="543979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2" name="手繪多邊形: 圖案 518">
              <a:extLst>
                <a:ext uri="{FF2B5EF4-FFF2-40B4-BE49-F238E27FC236}">
                  <a16:creationId xmlns:a16="http://schemas.microsoft.com/office/drawing/2014/main" id="{4841D0B0-75D6-47E4-AAF4-7E5F7520A347}"/>
                </a:ext>
              </a:extLst>
            </p:cNvPr>
            <p:cNvSpPr/>
            <p:nvPr/>
          </p:nvSpPr>
          <p:spPr>
            <a:xfrm flipH="1">
              <a:off x="8318625" y="547401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3" name="手繪多邊形: 圖案 519">
              <a:extLst>
                <a:ext uri="{FF2B5EF4-FFF2-40B4-BE49-F238E27FC236}">
                  <a16:creationId xmlns:a16="http://schemas.microsoft.com/office/drawing/2014/main" id="{0A7C3059-27D2-472C-83EC-557FB5137331}"/>
                </a:ext>
              </a:extLst>
            </p:cNvPr>
            <p:cNvSpPr/>
            <p:nvPr/>
          </p:nvSpPr>
          <p:spPr>
            <a:xfrm flipH="1">
              <a:off x="8328316" y="554049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4" name="手繪多邊形: 圖案 520">
              <a:extLst>
                <a:ext uri="{FF2B5EF4-FFF2-40B4-BE49-F238E27FC236}">
                  <a16:creationId xmlns:a16="http://schemas.microsoft.com/office/drawing/2014/main" id="{7C70CFEB-3BD2-441E-93CA-498A6953E482}"/>
                </a:ext>
              </a:extLst>
            </p:cNvPr>
            <p:cNvSpPr/>
            <p:nvPr/>
          </p:nvSpPr>
          <p:spPr>
            <a:xfrm flipH="1">
              <a:off x="8309191" y="5436791"/>
              <a:ext cx="134831" cy="137239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5" name="手繪多邊形: 圖案 521">
              <a:extLst>
                <a:ext uri="{FF2B5EF4-FFF2-40B4-BE49-F238E27FC236}">
                  <a16:creationId xmlns:a16="http://schemas.microsoft.com/office/drawing/2014/main" id="{797A30A8-8E7C-47F9-BC88-03B7676B78F2}"/>
                </a:ext>
              </a:extLst>
            </p:cNvPr>
            <p:cNvSpPr/>
            <p:nvPr/>
          </p:nvSpPr>
          <p:spPr>
            <a:xfrm flipH="1">
              <a:off x="8442749" y="538472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6" name="手繪多邊形: 圖案 522">
              <a:extLst>
                <a:ext uri="{FF2B5EF4-FFF2-40B4-BE49-F238E27FC236}">
                  <a16:creationId xmlns:a16="http://schemas.microsoft.com/office/drawing/2014/main" id="{40FF248A-DD65-4B8E-B0AC-1211CC447B25}"/>
                </a:ext>
              </a:extLst>
            </p:cNvPr>
            <p:cNvSpPr/>
            <p:nvPr/>
          </p:nvSpPr>
          <p:spPr>
            <a:xfrm flipH="1">
              <a:off x="8459603" y="554461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7" name="手繪多邊形: 圖案 523">
              <a:extLst>
                <a:ext uri="{FF2B5EF4-FFF2-40B4-BE49-F238E27FC236}">
                  <a16:creationId xmlns:a16="http://schemas.microsoft.com/office/drawing/2014/main" id="{EB9FCE24-015E-4BD1-AB44-06F7E71D04F6}"/>
                </a:ext>
              </a:extLst>
            </p:cNvPr>
            <p:cNvSpPr/>
            <p:nvPr/>
          </p:nvSpPr>
          <p:spPr>
            <a:xfrm flipH="1">
              <a:off x="8254491" y="538472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8" name="手繪多邊形: 圖案 524">
              <a:extLst>
                <a:ext uri="{FF2B5EF4-FFF2-40B4-BE49-F238E27FC236}">
                  <a16:creationId xmlns:a16="http://schemas.microsoft.com/office/drawing/2014/main" id="{15BD17F9-36A6-45E6-81B9-8D50DD70DEA2}"/>
                </a:ext>
              </a:extLst>
            </p:cNvPr>
            <p:cNvSpPr/>
            <p:nvPr/>
          </p:nvSpPr>
          <p:spPr>
            <a:xfrm flipH="1">
              <a:off x="8249772" y="553800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003B7F"/>
            </a:solidFill>
            <a:ln w="9331" cap="flat">
              <a:solidFill>
                <a:srgbClr val="003B7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</p:grpSp>
      <p:pic>
        <p:nvPicPr>
          <p:cNvPr id="239" name="圖形 30">
            <a:extLst>
              <a:ext uri="{FF2B5EF4-FFF2-40B4-BE49-F238E27FC236}">
                <a16:creationId xmlns:a16="http://schemas.microsoft.com/office/drawing/2014/main" id="{470B7062-F2AA-49AD-8B42-EF56AFDA0F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09641" y="4476960"/>
            <a:ext cx="633089" cy="607424"/>
          </a:xfrm>
          <a:prstGeom prst="rect">
            <a:avLst/>
          </a:prstGeom>
        </p:spPr>
      </p:pic>
      <p:pic>
        <p:nvPicPr>
          <p:cNvPr id="240" name="圖形 239">
            <a:extLst>
              <a:ext uri="{FF2B5EF4-FFF2-40B4-BE49-F238E27FC236}">
                <a16:creationId xmlns:a16="http://schemas.microsoft.com/office/drawing/2014/main" id="{A3E16DD8-68A5-4B1A-87C6-E41B88A287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06911" y="4402003"/>
            <a:ext cx="515163" cy="78936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2D105C6-C4C7-4F83-8920-531F793AD785}"/>
              </a:ext>
            </a:extLst>
          </p:cNvPr>
          <p:cNvSpPr/>
          <p:nvPr/>
        </p:nvSpPr>
        <p:spPr>
          <a:xfrm>
            <a:off x="10163175" y="4565169"/>
            <a:ext cx="168275" cy="45719"/>
          </a:xfrm>
          <a:prstGeom prst="rect">
            <a:avLst/>
          </a:prstGeom>
          <a:solidFill>
            <a:srgbClr val="003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1CDFF76-03E0-4953-ACF1-8AD03E999332}"/>
              </a:ext>
            </a:extLst>
          </p:cNvPr>
          <p:cNvSpPr/>
          <p:nvPr/>
        </p:nvSpPr>
        <p:spPr>
          <a:xfrm>
            <a:off x="10163175" y="4725716"/>
            <a:ext cx="168275" cy="45719"/>
          </a:xfrm>
          <a:prstGeom prst="rect">
            <a:avLst/>
          </a:prstGeom>
          <a:solidFill>
            <a:srgbClr val="003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96A6878-CBA2-4296-8101-21A78057CD46}"/>
              </a:ext>
            </a:extLst>
          </p:cNvPr>
          <p:cNvSpPr/>
          <p:nvPr/>
        </p:nvSpPr>
        <p:spPr>
          <a:xfrm>
            <a:off x="10164247" y="4881724"/>
            <a:ext cx="168275" cy="45719"/>
          </a:xfrm>
          <a:prstGeom prst="rect">
            <a:avLst/>
          </a:prstGeom>
          <a:solidFill>
            <a:srgbClr val="003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6001ECB-90FD-44F9-B303-7CD0B3FCF9A9}"/>
              </a:ext>
            </a:extLst>
          </p:cNvPr>
          <p:cNvSpPr/>
          <p:nvPr/>
        </p:nvSpPr>
        <p:spPr>
          <a:xfrm>
            <a:off x="10109641" y="4808288"/>
            <a:ext cx="266259" cy="45719"/>
          </a:xfrm>
          <a:prstGeom prst="rect">
            <a:avLst/>
          </a:prstGeom>
          <a:solidFill>
            <a:srgbClr val="003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43D15F66-96B9-4CAD-BD86-2C3196B20B5A}"/>
              </a:ext>
            </a:extLst>
          </p:cNvPr>
          <p:cNvSpPr/>
          <p:nvPr/>
        </p:nvSpPr>
        <p:spPr>
          <a:xfrm>
            <a:off x="10420349" y="4555878"/>
            <a:ext cx="60325" cy="60325"/>
          </a:xfrm>
          <a:prstGeom prst="ellipse">
            <a:avLst/>
          </a:prstGeom>
          <a:solidFill>
            <a:srgbClr val="003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69BC0AF8-C0A0-4F1E-82F9-34EA3F434079}"/>
              </a:ext>
            </a:extLst>
          </p:cNvPr>
          <p:cNvSpPr/>
          <p:nvPr/>
        </p:nvSpPr>
        <p:spPr>
          <a:xfrm>
            <a:off x="10499080" y="4555878"/>
            <a:ext cx="60325" cy="60325"/>
          </a:xfrm>
          <a:prstGeom prst="ellipse">
            <a:avLst/>
          </a:prstGeom>
          <a:solidFill>
            <a:srgbClr val="003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BFEBDD21-21B9-41F0-9339-00981E6AF7F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691063" y="5969525"/>
            <a:ext cx="5384470" cy="42072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6B0139E-A81A-4567-93E8-95EF80BD86E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7" r="-2411"/>
          <a:stretch/>
        </p:blipFill>
        <p:spPr>
          <a:xfrm flipV="1">
            <a:off x="6298027" y="5949519"/>
            <a:ext cx="5384470" cy="4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4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BEECEE7C-38D3-429B-B29A-616088724348}"/>
              </a:ext>
            </a:extLst>
          </p:cNvPr>
          <p:cNvSpPr/>
          <p:nvPr/>
        </p:nvSpPr>
        <p:spPr>
          <a:xfrm>
            <a:off x="1571174" y="0"/>
            <a:ext cx="7664358" cy="6858000"/>
          </a:xfrm>
          <a:prstGeom prst="rect">
            <a:avLst/>
          </a:prstGeom>
          <a:gradFill>
            <a:gsLst>
              <a:gs pos="16000">
                <a:schemeClr val="bg1">
                  <a:alpha val="15000"/>
                </a:schemeClr>
              </a:gs>
              <a:gs pos="85000">
                <a:schemeClr val="bg1">
                  <a:alpha val="1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79881D1F-6873-49DB-9CF0-1AD58164B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581" y="2920107"/>
            <a:ext cx="5418017" cy="2119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443E6D7F-5B9E-4EAA-AEC1-8EA565B6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7494" y="5113336"/>
            <a:ext cx="5418017" cy="155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0217B64B-4A1E-4C50-8A3C-8806A065D28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0442" y="1172"/>
            <a:ext cx="246338" cy="6857999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2243A389-5C72-4E5C-8804-A907DD129112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330103" y="9610"/>
            <a:ext cx="246338" cy="685799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DDD74CAE-80D8-4702-BD5D-FC00DB64A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3174" y="556847"/>
            <a:ext cx="2528260" cy="3228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C14CEBB0-572B-4FCA-AEA2-E7AC58E46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356" y="687345"/>
            <a:ext cx="5438756" cy="2104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47604C86-C9C0-48F9-B2AE-96C8836B0316}"/>
              </a:ext>
            </a:extLst>
          </p:cNvPr>
          <p:cNvSpPr/>
          <p:nvPr/>
        </p:nvSpPr>
        <p:spPr>
          <a:xfrm>
            <a:off x="146298" y="1044060"/>
            <a:ext cx="1395767" cy="141785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F643641-E358-4429-BE2F-79F380345841}"/>
              </a:ext>
            </a:extLst>
          </p:cNvPr>
          <p:cNvSpPr/>
          <p:nvPr/>
        </p:nvSpPr>
        <p:spPr>
          <a:xfrm>
            <a:off x="2973178" y="2068567"/>
            <a:ext cx="519580" cy="3457745"/>
          </a:xfrm>
          <a:prstGeom prst="roundRect">
            <a:avLst>
              <a:gd name="adj" fmla="val 0"/>
            </a:avLst>
          </a:prstGeom>
          <a:solidFill>
            <a:srgbClr val="007AD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D09400F-42E1-4D7E-BBC1-B40974072C29}"/>
              </a:ext>
            </a:extLst>
          </p:cNvPr>
          <p:cNvSpPr/>
          <p:nvPr/>
        </p:nvSpPr>
        <p:spPr>
          <a:xfrm>
            <a:off x="9553419" y="1496946"/>
            <a:ext cx="2384245" cy="154477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9CC818C-3D88-4031-806B-895E80F28029}"/>
              </a:ext>
            </a:extLst>
          </p:cNvPr>
          <p:cNvSpPr/>
          <p:nvPr/>
        </p:nvSpPr>
        <p:spPr>
          <a:xfrm>
            <a:off x="9464999" y="4684582"/>
            <a:ext cx="2528260" cy="1993939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213BED-807A-4B28-8223-6243151632BE}"/>
              </a:ext>
            </a:extLst>
          </p:cNvPr>
          <p:cNvSpPr/>
          <p:nvPr/>
        </p:nvSpPr>
        <p:spPr>
          <a:xfrm>
            <a:off x="9534840" y="3484002"/>
            <a:ext cx="2384245" cy="191245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0328BE-57B3-4ECF-85C7-A9ABA9E4FE11}"/>
              </a:ext>
            </a:extLst>
          </p:cNvPr>
          <p:cNvSpPr/>
          <p:nvPr/>
        </p:nvSpPr>
        <p:spPr>
          <a:xfrm>
            <a:off x="9413071" y="4731952"/>
            <a:ext cx="2589764" cy="2801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遠端儲存裝置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柱 4">
            <a:extLst>
              <a:ext uri="{FF2B5EF4-FFF2-40B4-BE49-F238E27FC236}">
                <a16:creationId xmlns:a16="http://schemas.microsoft.com/office/drawing/2014/main" id="{F76F3F9B-9E15-42C4-BD7A-794B036D3E67}"/>
              </a:ext>
            </a:extLst>
          </p:cNvPr>
          <p:cNvSpPr/>
          <p:nvPr/>
        </p:nvSpPr>
        <p:spPr>
          <a:xfrm>
            <a:off x="9689074" y="1177148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圓柱 63">
            <a:extLst>
              <a:ext uri="{FF2B5EF4-FFF2-40B4-BE49-F238E27FC236}">
                <a16:creationId xmlns:a16="http://schemas.microsoft.com/office/drawing/2014/main" id="{24403DF1-288E-4964-9423-E70DA0E4553C}"/>
              </a:ext>
            </a:extLst>
          </p:cNvPr>
          <p:cNvSpPr/>
          <p:nvPr/>
        </p:nvSpPr>
        <p:spPr>
          <a:xfrm>
            <a:off x="10429182" y="1177148"/>
            <a:ext cx="649444" cy="414441"/>
          </a:xfrm>
          <a:prstGeom prst="can">
            <a:avLst>
              <a:gd name="adj" fmla="val 1416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圓柱 64">
            <a:extLst>
              <a:ext uri="{FF2B5EF4-FFF2-40B4-BE49-F238E27FC236}">
                <a16:creationId xmlns:a16="http://schemas.microsoft.com/office/drawing/2014/main" id="{5C9D3F43-13E9-4D86-A0AC-1FD27CFA8851}"/>
              </a:ext>
            </a:extLst>
          </p:cNvPr>
          <p:cNvSpPr/>
          <p:nvPr/>
        </p:nvSpPr>
        <p:spPr>
          <a:xfrm>
            <a:off x="11161678" y="1169772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圓柱 65">
            <a:extLst>
              <a:ext uri="{FF2B5EF4-FFF2-40B4-BE49-F238E27FC236}">
                <a16:creationId xmlns:a16="http://schemas.microsoft.com/office/drawing/2014/main" id="{DD785483-6736-4970-8FE3-80844539D8C7}"/>
              </a:ext>
            </a:extLst>
          </p:cNvPr>
          <p:cNvSpPr/>
          <p:nvPr/>
        </p:nvSpPr>
        <p:spPr>
          <a:xfrm>
            <a:off x="11181807" y="3095648"/>
            <a:ext cx="649444" cy="554381"/>
          </a:xfrm>
          <a:prstGeom prst="can">
            <a:avLst>
              <a:gd name="adj" fmla="val 20413"/>
            </a:avLst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rgbClr val="8DC666"/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圓柱 66">
            <a:extLst>
              <a:ext uri="{FF2B5EF4-FFF2-40B4-BE49-F238E27FC236}">
                <a16:creationId xmlns:a16="http://schemas.microsoft.com/office/drawing/2014/main" id="{140D7F9C-464E-44AB-B294-73F6AA9B02F1}"/>
              </a:ext>
            </a:extLst>
          </p:cNvPr>
          <p:cNvSpPr/>
          <p:nvPr/>
        </p:nvSpPr>
        <p:spPr>
          <a:xfrm>
            <a:off x="10421787" y="3097372"/>
            <a:ext cx="649444" cy="554381"/>
          </a:xfrm>
          <a:prstGeom prst="can">
            <a:avLst>
              <a:gd name="adj" fmla="val 17661"/>
            </a:avLst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rgbClr val="8DC666"/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圓柱 67">
            <a:extLst>
              <a:ext uri="{FF2B5EF4-FFF2-40B4-BE49-F238E27FC236}">
                <a16:creationId xmlns:a16="http://schemas.microsoft.com/office/drawing/2014/main" id="{A817CA07-6BBC-46D0-BBAF-2F6D0E368CC6}"/>
              </a:ext>
            </a:extLst>
          </p:cNvPr>
          <p:cNvSpPr/>
          <p:nvPr/>
        </p:nvSpPr>
        <p:spPr>
          <a:xfrm>
            <a:off x="9661766" y="3090703"/>
            <a:ext cx="649444" cy="554381"/>
          </a:xfrm>
          <a:prstGeom prst="can">
            <a:avLst>
              <a:gd name="adj" fmla="val 15826"/>
            </a:avLst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rgbClr val="8DC666"/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BB75F0D-B221-4C16-9EB3-A5341B54BC3A}"/>
              </a:ext>
            </a:extLst>
          </p:cNvPr>
          <p:cNvCxnSpPr/>
          <p:nvPr/>
        </p:nvCxnSpPr>
        <p:spPr>
          <a:xfrm>
            <a:off x="8265712" y="4154215"/>
            <a:ext cx="0" cy="20653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919A7B7-B6F9-41ED-A537-69656114BD73}"/>
              </a:ext>
            </a:extLst>
          </p:cNvPr>
          <p:cNvCxnSpPr/>
          <p:nvPr/>
        </p:nvCxnSpPr>
        <p:spPr>
          <a:xfrm>
            <a:off x="8263527" y="1749417"/>
            <a:ext cx="0" cy="20653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FE6761CD-A06E-4832-9F5A-F0D1B9CB3136}"/>
              </a:ext>
            </a:extLst>
          </p:cNvPr>
          <p:cNvSpPr/>
          <p:nvPr/>
        </p:nvSpPr>
        <p:spPr>
          <a:xfrm>
            <a:off x="9552860" y="5240040"/>
            <a:ext cx="837699" cy="4214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05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WebDAV</a:t>
            </a:r>
            <a:endParaRPr lang="zh-TW" altLang="en-US" sz="105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433106-9A6E-46E4-BAF5-DAD549C43C45}"/>
              </a:ext>
            </a:extLst>
          </p:cNvPr>
          <p:cNvSpPr/>
          <p:nvPr/>
        </p:nvSpPr>
        <p:spPr>
          <a:xfrm>
            <a:off x="9553548" y="5728490"/>
            <a:ext cx="837011" cy="35991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11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D13F8787-731C-4AC7-ADF7-52EA36C99055}"/>
              </a:ext>
            </a:extLst>
          </p:cNvPr>
          <p:cNvSpPr/>
          <p:nvPr/>
        </p:nvSpPr>
        <p:spPr>
          <a:xfrm>
            <a:off x="9551145" y="6151575"/>
            <a:ext cx="839415" cy="3595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11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0F7B1A3E-DEED-48DB-932B-37C828C733B2}"/>
              </a:ext>
            </a:extLst>
          </p:cNvPr>
          <p:cNvSpPr/>
          <p:nvPr/>
        </p:nvSpPr>
        <p:spPr>
          <a:xfrm>
            <a:off x="11204703" y="5656591"/>
            <a:ext cx="639200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NAS</a:t>
            </a:r>
            <a:endParaRPr lang="zh-TW" altLang="en-US" sz="9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19E6D0A-2290-4F92-90F1-917437A6A829}"/>
              </a:ext>
            </a:extLst>
          </p:cNvPr>
          <p:cNvSpPr/>
          <p:nvPr/>
        </p:nvSpPr>
        <p:spPr>
          <a:xfrm>
            <a:off x="11048415" y="6424688"/>
            <a:ext cx="95248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9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Data</a:t>
            </a:r>
            <a:r>
              <a:rPr lang="zh-TW" altLang="en-US" sz="9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C</a:t>
            </a:r>
            <a:r>
              <a:rPr lang="en-US" altLang="zh-TW" sz="9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enter</a:t>
            </a:r>
            <a:endParaRPr lang="zh-TW" altLang="en-US" sz="9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1" name="L-圖案 189">
            <a:extLst>
              <a:ext uri="{FF2B5EF4-FFF2-40B4-BE49-F238E27FC236}">
                <a16:creationId xmlns:a16="http://schemas.microsoft.com/office/drawing/2014/main" id="{AEB71D0C-7F4A-4896-AE84-2F469037D738}"/>
              </a:ext>
            </a:extLst>
          </p:cNvPr>
          <p:cNvSpPr/>
          <p:nvPr/>
        </p:nvSpPr>
        <p:spPr>
          <a:xfrm flipH="1">
            <a:off x="3683095" y="1390592"/>
            <a:ext cx="3852359" cy="3621529"/>
          </a:xfrm>
          <a:prstGeom prst="corner">
            <a:avLst>
              <a:gd name="adj1" fmla="val 15402"/>
              <a:gd name="adj2" fmla="val 12762"/>
            </a:avLst>
          </a:prstGeom>
          <a:solidFill>
            <a:srgbClr val="8BE1FF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968A558-CC41-43F3-8D7E-D2DA4915E8E4}"/>
              </a:ext>
            </a:extLst>
          </p:cNvPr>
          <p:cNvSpPr/>
          <p:nvPr/>
        </p:nvSpPr>
        <p:spPr>
          <a:xfrm>
            <a:off x="4802447" y="4412764"/>
            <a:ext cx="1309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29169">
              <a:defRPr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Cache Engine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B30F97E5-DC5C-4D19-BD5A-5962C5ECCC2A}"/>
              </a:ext>
            </a:extLst>
          </p:cNvPr>
          <p:cNvCxnSpPr>
            <a:cxnSpLocks/>
          </p:cNvCxnSpPr>
          <p:nvPr/>
        </p:nvCxnSpPr>
        <p:spPr>
          <a:xfrm>
            <a:off x="6382353" y="1814818"/>
            <a:ext cx="0" cy="43079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AF36358-65CB-434E-BF3E-CD85CB45BF17}"/>
              </a:ext>
            </a:extLst>
          </p:cNvPr>
          <p:cNvSpPr txBox="1"/>
          <p:nvPr/>
        </p:nvSpPr>
        <p:spPr>
          <a:xfrm>
            <a:off x="2998920" y="2244585"/>
            <a:ext cx="430887" cy="3211005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ctr" defTabSz="1329169">
              <a:defRPr/>
            </a:pPr>
            <a:r>
              <a:rPr kumimoji="1" lang="zh-CN" altLang="en-US" sz="1600" b="1">
                <a:latin typeface="Microsoft JhengHei"/>
                <a:ea typeface="Microsoft JhengHei"/>
                <a:cs typeface="Arial"/>
              </a:rPr>
              <a:t>檔案服務</a:t>
            </a:r>
            <a:endParaRPr lang="zh-TW" altLang="en-US" sz="1600" b="1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2403F635-79FB-4745-831E-C5A871F79B07}"/>
              </a:ext>
            </a:extLst>
          </p:cNvPr>
          <p:cNvSpPr/>
          <p:nvPr/>
        </p:nvSpPr>
        <p:spPr>
          <a:xfrm>
            <a:off x="1938157" y="5675565"/>
            <a:ext cx="921745" cy="410635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</a:t>
            </a:r>
          </a:p>
          <a:p>
            <a:pPr algn="ctr" defTabSz="1329169">
              <a:defRPr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855BB43-3A96-4FE3-BCAC-628B793F0FBD}"/>
              </a:ext>
            </a:extLst>
          </p:cNvPr>
          <p:cNvSpPr/>
          <p:nvPr/>
        </p:nvSpPr>
        <p:spPr>
          <a:xfrm>
            <a:off x="199593" y="2093162"/>
            <a:ext cx="1278651" cy="2565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本地伺服器</a:t>
            </a:r>
            <a:endParaRPr lang="zh-TW" altLang="en-US" sz="1000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左-右雙向箭號 206">
            <a:extLst>
              <a:ext uri="{FF2B5EF4-FFF2-40B4-BE49-F238E27FC236}">
                <a16:creationId xmlns:a16="http://schemas.microsoft.com/office/drawing/2014/main" id="{31ED57A8-E7C2-41FC-A030-78C19368EC25}"/>
              </a:ext>
            </a:extLst>
          </p:cNvPr>
          <p:cNvSpPr/>
          <p:nvPr/>
        </p:nvSpPr>
        <p:spPr>
          <a:xfrm>
            <a:off x="2799207" y="5891157"/>
            <a:ext cx="1345227" cy="359680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83" name="直線箭頭接點 215">
            <a:extLst>
              <a:ext uri="{FF2B5EF4-FFF2-40B4-BE49-F238E27FC236}">
                <a16:creationId xmlns:a16="http://schemas.microsoft.com/office/drawing/2014/main" id="{E8EBED39-C03D-48EE-9443-EA75AFA39087}"/>
              </a:ext>
            </a:extLst>
          </p:cNvPr>
          <p:cNvCxnSpPr>
            <a:cxnSpLocks/>
          </p:cNvCxnSpPr>
          <p:nvPr/>
        </p:nvCxnSpPr>
        <p:spPr>
          <a:xfrm>
            <a:off x="10072337" y="3673378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箭頭接點 217">
            <a:extLst>
              <a:ext uri="{FF2B5EF4-FFF2-40B4-BE49-F238E27FC236}">
                <a16:creationId xmlns:a16="http://schemas.microsoft.com/office/drawing/2014/main" id="{9AF09663-BBDE-4B7D-BC9F-5DBDB8842C51}"/>
              </a:ext>
            </a:extLst>
          </p:cNvPr>
          <p:cNvCxnSpPr>
            <a:cxnSpLocks/>
          </p:cNvCxnSpPr>
          <p:nvPr/>
        </p:nvCxnSpPr>
        <p:spPr>
          <a:xfrm>
            <a:off x="11449811" y="3680402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箭頭接點 226">
            <a:extLst>
              <a:ext uri="{FF2B5EF4-FFF2-40B4-BE49-F238E27FC236}">
                <a16:creationId xmlns:a16="http://schemas.microsoft.com/office/drawing/2014/main" id="{48561DB5-5C2A-4EF6-A96A-18C431A6936E}"/>
              </a:ext>
            </a:extLst>
          </p:cNvPr>
          <p:cNvCxnSpPr>
            <a:cxnSpLocks/>
          </p:cNvCxnSpPr>
          <p:nvPr/>
        </p:nvCxnSpPr>
        <p:spPr>
          <a:xfrm flipH="1">
            <a:off x="10462347" y="5475703"/>
            <a:ext cx="665987" cy="84130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箭頭接點 228">
            <a:extLst>
              <a:ext uri="{FF2B5EF4-FFF2-40B4-BE49-F238E27FC236}">
                <a16:creationId xmlns:a16="http://schemas.microsoft.com/office/drawing/2014/main" id="{43C4CFE1-59B3-4923-BE23-989895A2916F}"/>
              </a:ext>
            </a:extLst>
          </p:cNvPr>
          <p:cNvCxnSpPr>
            <a:cxnSpLocks/>
          </p:cNvCxnSpPr>
          <p:nvPr/>
        </p:nvCxnSpPr>
        <p:spPr>
          <a:xfrm flipH="1">
            <a:off x="10465299" y="5328772"/>
            <a:ext cx="64944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箭頭接點 230">
            <a:extLst>
              <a:ext uri="{FF2B5EF4-FFF2-40B4-BE49-F238E27FC236}">
                <a16:creationId xmlns:a16="http://schemas.microsoft.com/office/drawing/2014/main" id="{507BEB43-915C-4729-B07E-B5B66EB0E038}"/>
              </a:ext>
            </a:extLst>
          </p:cNvPr>
          <p:cNvCxnSpPr>
            <a:cxnSpLocks/>
          </p:cNvCxnSpPr>
          <p:nvPr/>
        </p:nvCxnSpPr>
        <p:spPr>
          <a:xfrm flipH="1" flipV="1">
            <a:off x="10488485" y="5475705"/>
            <a:ext cx="673193" cy="856463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箭頭接點 232">
            <a:extLst>
              <a:ext uri="{FF2B5EF4-FFF2-40B4-BE49-F238E27FC236}">
                <a16:creationId xmlns:a16="http://schemas.microsoft.com/office/drawing/2014/main" id="{92367B0C-7E79-4EDD-AD16-49BE224478B2}"/>
              </a:ext>
            </a:extLst>
          </p:cNvPr>
          <p:cNvCxnSpPr>
            <a:cxnSpLocks/>
          </p:cNvCxnSpPr>
          <p:nvPr/>
        </p:nvCxnSpPr>
        <p:spPr>
          <a:xfrm flipH="1" flipV="1">
            <a:off x="10462345" y="6443841"/>
            <a:ext cx="699331" cy="645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90">
            <a:extLst>
              <a:ext uri="{FF2B5EF4-FFF2-40B4-BE49-F238E27FC236}">
                <a16:creationId xmlns:a16="http://schemas.microsoft.com/office/drawing/2014/main" id="{57D42424-9723-42D5-B518-A4674F17FB85}"/>
              </a:ext>
            </a:extLst>
          </p:cNvPr>
          <p:cNvSpPr/>
          <p:nvPr/>
        </p:nvSpPr>
        <p:spPr>
          <a:xfrm>
            <a:off x="162121" y="1231649"/>
            <a:ext cx="1368989" cy="3642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TW" altLang="en-US" sz="12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用戶檔案系統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B320C51-DCB3-4456-A7C1-292DFB0FAEB5}"/>
              </a:ext>
            </a:extLst>
          </p:cNvPr>
          <p:cNvSpPr/>
          <p:nvPr/>
        </p:nvSpPr>
        <p:spPr>
          <a:xfrm>
            <a:off x="252615" y="3955346"/>
            <a:ext cx="94305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本地使用者</a:t>
            </a:r>
            <a:endParaRPr lang="zh-TW" altLang="en-US" sz="1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左大括弧 95">
            <a:extLst>
              <a:ext uri="{FF2B5EF4-FFF2-40B4-BE49-F238E27FC236}">
                <a16:creationId xmlns:a16="http://schemas.microsoft.com/office/drawing/2014/main" id="{87338EA6-919A-4287-B749-E4C1F20E8767}"/>
              </a:ext>
            </a:extLst>
          </p:cNvPr>
          <p:cNvSpPr/>
          <p:nvPr/>
        </p:nvSpPr>
        <p:spPr>
          <a:xfrm>
            <a:off x="1620471" y="2155386"/>
            <a:ext cx="343299" cy="3276957"/>
          </a:xfrm>
          <a:prstGeom prst="leftBrace">
            <a:avLst>
              <a:gd name="adj1" fmla="val 48235"/>
              <a:gd name="adj2" fmla="val 50000"/>
            </a:avLst>
          </a:prstGeom>
          <a:ln w="57150">
            <a:solidFill>
              <a:srgbClr val="005B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37DC6445-7F7D-48A7-9D32-2AE36C6E24A0}"/>
              </a:ext>
            </a:extLst>
          </p:cNvPr>
          <p:cNvSpPr/>
          <p:nvPr/>
        </p:nvSpPr>
        <p:spPr>
          <a:xfrm>
            <a:off x="1930865" y="6141293"/>
            <a:ext cx="921745" cy="359681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 err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Qfile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B5EA33E4-087D-46A5-AC9B-E6611AB2A275}"/>
              </a:ext>
            </a:extLst>
          </p:cNvPr>
          <p:cNvCxnSpPr>
            <a:cxnSpLocks/>
          </p:cNvCxnSpPr>
          <p:nvPr/>
        </p:nvCxnSpPr>
        <p:spPr>
          <a:xfrm>
            <a:off x="6465526" y="3607031"/>
            <a:ext cx="0" cy="430799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486FBBAE-9DE5-496E-B9ED-9D26D671A828}"/>
              </a:ext>
            </a:extLst>
          </p:cNvPr>
          <p:cNvCxnSpPr>
            <a:cxnSpLocks/>
          </p:cNvCxnSpPr>
          <p:nvPr/>
        </p:nvCxnSpPr>
        <p:spPr>
          <a:xfrm flipV="1">
            <a:off x="8726885" y="1508531"/>
            <a:ext cx="735092" cy="2797"/>
          </a:xfrm>
          <a:prstGeom prst="straightConnector1">
            <a:avLst/>
          </a:prstGeom>
          <a:ln w="50800">
            <a:solidFill>
              <a:srgbClr val="FFC000"/>
            </a:solidFill>
            <a:headEnd type="stealth" w="sm" len="med"/>
            <a:tailEnd type="stealth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A606ECB1-B0A8-462D-9080-077575FFEA97}"/>
              </a:ext>
            </a:extLst>
          </p:cNvPr>
          <p:cNvCxnSpPr>
            <a:cxnSpLocks/>
          </p:cNvCxnSpPr>
          <p:nvPr/>
        </p:nvCxnSpPr>
        <p:spPr>
          <a:xfrm flipV="1">
            <a:off x="8765537" y="3714792"/>
            <a:ext cx="797500" cy="1679861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矩形 110">
            <a:extLst>
              <a:ext uri="{FF2B5EF4-FFF2-40B4-BE49-F238E27FC236}">
                <a16:creationId xmlns:a16="http://schemas.microsoft.com/office/drawing/2014/main" id="{12107CE9-7809-4D1D-8E45-7513CE49FEE8}"/>
              </a:ext>
            </a:extLst>
          </p:cNvPr>
          <p:cNvSpPr/>
          <p:nvPr/>
        </p:nvSpPr>
        <p:spPr>
          <a:xfrm>
            <a:off x="9461179" y="1043943"/>
            <a:ext cx="2535899" cy="44899"/>
          </a:xfrm>
          <a:prstGeom prst="rect">
            <a:avLst/>
          </a:prstGeom>
          <a:solidFill>
            <a:srgbClr val="8F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9ECBD277-F7CC-45BC-A54F-5D205F15BE40}"/>
              </a:ext>
            </a:extLst>
          </p:cNvPr>
          <p:cNvSpPr/>
          <p:nvPr/>
        </p:nvSpPr>
        <p:spPr>
          <a:xfrm>
            <a:off x="9465001" y="5107835"/>
            <a:ext cx="2528260" cy="44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grpSp>
        <p:nvGrpSpPr>
          <p:cNvPr id="113" name="圖形 225">
            <a:extLst>
              <a:ext uri="{FF2B5EF4-FFF2-40B4-BE49-F238E27FC236}">
                <a16:creationId xmlns:a16="http://schemas.microsoft.com/office/drawing/2014/main" id="{297D0314-8CB1-4E46-9C69-8A59CB8B81DC}"/>
              </a:ext>
            </a:extLst>
          </p:cNvPr>
          <p:cNvGrpSpPr/>
          <p:nvPr/>
        </p:nvGrpSpPr>
        <p:grpSpPr>
          <a:xfrm>
            <a:off x="11260889" y="5212530"/>
            <a:ext cx="498451" cy="486437"/>
            <a:chOff x="8935443" y="-3779"/>
            <a:chExt cx="790575" cy="7715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4CE9F7D4-948C-4DD6-BBC7-F540A2336AF8}"/>
                </a:ext>
              </a:extLst>
            </p:cNvPr>
            <p:cNvSpPr/>
            <p:nvPr/>
          </p:nvSpPr>
          <p:spPr>
            <a:xfrm>
              <a:off x="8935443" y="-3779"/>
              <a:ext cx="790575" cy="771525"/>
            </a:xfrm>
            <a:custGeom>
              <a:avLst/>
              <a:gdLst>
                <a:gd name="connsiteX0" fmla="*/ 733425 w 790575"/>
                <a:gd name="connsiteY0" fmla="*/ 0 h 771525"/>
                <a:gd name="connsiteX1" fmla="*/ 58484 w 790575"/>
                <a:gd name="connsiteY1" fmla="*/ 0 h 771525"/>
                <a:gd name="connsiteX2" fmla="*/ 0 w 790575"/>
                <a:gd name="connsiteY2" fmla="*/ 58484 h 771525"/>
                <a:gd name="connsiteX3" fmla="*/ 0 w 790575"/>
                <a:gd name="connsiteY3" fmla="*/ 716947 h 771525"/>
                <a:gd name="connsiteX4" fmla="*/ 58484 w 790575"/>
                <a:gd name="connsiteY4" fmla="*/ 775430 h 771525"/>
                <a:gd name="connsiteX5" fmla="*/ 733425 w 790575"/>
                <a:gd name="connsiteY5" fmla="*/ 775430 h 771525"/>
                <a:gd name="connsiteX6" fmla="*/ 791909 w 790575"/>
                <a:gd name="connsiteY6" fmla="*/ 716947 h 771525"/>
                <a:gd name="connsiteX7" fmla="*/ 791909 w 790575"/>
                <a:gd name="connsiteY7" fmla="*/ 58484 h 771525"/>
                <a:gd name="connsiteX8" fmla="*/ 733425 w 790575"/>
                <a:gd name="connsiteY8" fmla="*/ 0 h 771525"/>
                <a:gd name="connsiteX9" fmla="*/ 214503 w 790575"/>
                <a:gd name="connsiteY9" fmla="*/ 734187 h 771525"/>
                <a:gd name="connsiteX10" fmla="*/ 79058 w 790575"/>
                <a:gd name="connsiteY10" fmla="*/ 734187 h 771525"/>
                <a:gd name="connsiteX11" fmla="*/ 32290 w 790575"/>
                <a:gd name="connsiteY11" fmla="*/ 687419 h 771525"/>
                <a:gd name="connsiteX12" fmla="*/ 32290 w 790575"/>
                <a:gd name="connsiteY12" fmla="*/ 87344 h 771525"/>
                <a:gd name="connsiteX13" fmla="*/ 79058 w 790575"/>
                <a:gd name="connsiteY13" fmla="*/ 40577 h 771525"/>
                <a:gd name="connsiteX14" fmla="*/ 214408 w 790575"/>
                <a:gd name="connsiteY14" fmla="*/ 40577 h 771525"/>
                <a:gd name="connsiteX15" fmla="*/ 214408 w 790575"/>
                <a:gd name="connsiteY15" fmla="*/ 734187 h 771525"/>
                <a:gd name="connsiteX16" fmla="*/ 347853 w 790575"/>
                <a:gd name="connsiteY16" fmla="*/ 731330 h 771525"/>
                <a:gd name="connsiteX17" fmla="*/ 225457 w 790575"/>
                <a:gd name="connsiteY17" fmla="*/ 731330 h 771525"/>
                <a:gd name="connsiteX18" fmla="*/ 225457 w 790575"/>
                <a:gd name="connsiteY18" fmla="*/ 291465 h 771525"/>
                <a:gd name="connsiteX19" fmla="*/ 347758 w 790575"/>
                <a:gd name="connsiteY19" fmla="*/ 291465 h 771525"/>
                <a:gd name="connsiteX20" fmla="*/ 347758 w 790575"/>
                <a:gd name="connsiteY20" fmla="*/ 731330 h 771525"/>
                <a:gd name="connsiteX21" fmla="*/ 482727 w 790575"/>
                <a:gd name="connsiteY21" fmla="*/ 731330 h 771525"/>
                <a:gd name="connsiteX22" fmla="*/ 360426 w 790575"/>
                <a:gd name="connsiteY22" fmla="*/ 731330 h 771525"/>
                <a:gd name="connsiteX23" fmla="*/ 360426 w 790575"/>
                <a:gd name="connsiteY23" fmla="*/ 291465 h 771525"/>
                <a:gd name="connsiteX24" fmla="*/ 482727 w 790575"/>
                <a:gd name="connsiteY24" fmla="*/ 291465 h 771525"/>
                <a:gd name="connsiteX25" fmla="*/ 482727 w 790575"/>
                <a:gd name="connsiteY25" fmla="*/ 731330 h 771525"/>
                <a:gd name="connsiteX26" fmla="*/ 617696 w 790575"/>
                <a:gd name="connsiteY26" fmla="*/ 731330 h 771525"/>
                <a:gd name="connsiteX27" fmla="*/ 495395 w 790575"/>
                <a:gd name="connsiteY27" fmla="*/ 731330 h 771525"/>
                <a:gd name="connsiteX28" fmla="*/ 495395 w 790575"/>
                <a:gd name="connsiteY28" fmla="*/ 291465 h 771525"/>
                <a:gd name="connsiteX29" fmla="*/ 617696 w 790575"/>
                <a:gd name="connsiteY29" fmla="*/ 291465 h 771525"/>
                <a:gd name="connsiteX30" fmla="*/ 617696 w 790575"/>
                <a:gd name="connsiteY30" fmla="*/ 731330 h 771525"/>
                <a:gd name="connsiteX31" fmla="*/ 752665 w 790575"/>
                <a:gd name="connsiteY31" fmla="*/ 731330 h 771525"/>
                <a:gd name="connsiteX32" fmla="*/ 630365 w 790575"/>
                <a:gd name="connsiteY32" fmla="*/ 731330 h 771525"/>
                <a:gd name="connsiteX33" fmla="*/ 630365 w 790575"/>
                <a:gd name="connsiteY33" fmla="*/ 291465 h 771525"/>
                <a:gd name="connsiteX34" fmla="*/ 752761 w 790575"/>
                <a:gd name="connsiteY34" fmla="*/ 291465 h 771525"/>
                <a:gd name="connsiteX35" fmla="*/ 752761 w 790575"/>
                <a:gd name="connsiteY35" fmla="*/ 731330 h 771525"/>
                <a:gd name="connsiteX36" fmla="*/ 753332 w 790575"/>
                <a:gd name="connsiteY36" fmla="*/ 276320 h 771525"/>
                <a:gd name="connsiteX37" fmla="*/ 226886 w 790575"/>
                <a:gd name="connsiteY37" fmla="*/ 276320 h 771525"/>
                <a:gd name="connsiteX38" fmla="*/ 226886 w 790575"/>
                <a:gd name="connsiteY38" fmla="*/ 41243 h 771525"/>
                <a:gd name="connsiteX39" fmla="*/ 753428 w 790575"/>
                <a:gd name="connsiteY39" fmla="*/ 41243 h 771525"/>
                <a:gd name="connsiteX40" fmla="*/ 753428 w 790575"/>
                <a:gd name="connsiteY40" fmla="*/ 27632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0575" h="771525">
                  <a:moveTo>
                    <a:pt x="733425" y="0"/>
                  </a:moveTo>
                  <a:lnTo>
                    <a:pt x="58484" y="0"/>
                  </a:lnTo>
                  <a:cubicBezTo>
                    <a:pt x="26194" y="0"/>
                    <a:pt x="0" y="26194"/>
                    <a:pt x="0" y="58484"/>
                  </a:cubicBezTo>
                  <a:lnTo>
                    <a:pt x="0" y="716947"/>
                  </a:lnTo>
                  <a:cubicBezTo>
                    <a:pt x="0" y="749237"/>
                    <a:pt x="26194" y="775430"/>
                    <a:pt x="58484" y="775430"/>
                  </a:cubicBezTo>
                  <a:lnTo>
                    <a:pt x="733425" y="775430"/>
                  </a:lnTo>
                  <a:cubicBezTo>
                    <a:pt x="765715" y="775430"/>
                    <a:pt x="791909" y="749237"/>
                    <a:pt x="791909" y="716947"/>
                  </a:cubicBezTo>
                  <a:lnTo>
                    <a:pt x="791909" y="58484"/>
                  </a:lnTo>
                  <a:cubicBezTo>
                    <a:pt x="791909" y="26194"/>
                    <a:pt x="765715" y="0"/>
                    <a:pt x="733425" y="0"/>
                  </a:cubicBezTo>
                  <a:close/>
                  <a:moveTo>
                    <a:pt x="214503" y="734187"/>
                  </a:moveTo>
                  <a:lnTo>
                    <a:pt x="79058" y="734187"/>
                  </a:lnTo>
                  <a:cubicBezTo>
                    <a:pt x="53245" y="734187"/>
                    <a:pt x="32290" y="713232"/>
                    <a:pt x="32290" y="687419"/>
                  </a:cubicBezTo>
                  <a:lnTo>
                    <a:pt x="32290" y="87344"/>
                  </a:lnTo>
                  <a:cubicBezTo>
                    <a:pt x="32290" y="61532"/>
                    <a:pt x="53245" y="40577"/>
                    <a:pt x="79058" y="40577"/>
                  </a:cubicBezTo>
                  <a:lnTo>
                    <a:pt x="214408" y="40577"/>
                  </a:lnTo>
                  <a:lnTo>
                    <a:pt x="214408" y="734187"/>
                  </a:lnTo>
                  <a:close/>
                  <a:moveTo>
                    <a:pt x="347853" y="731330"/>
                  </a:moveTo>
                  <a:lnTo>
                    <a:pt x="225457" y="731330"/>
                  </a:lnTo>
                  <a:lnTo>
                    <a:pt x="225457" y="291465"/>
                  </a:lnTo>
                  <a:lnTo>
                    <a:pt x="347758" y="291465"/>
                  </a:lnTo>
                  <a:lnTo>
                    <a:pt x="347758" y="731330"/>
                  </a:lnTo>
                  <a:close/>
                  <a:moveTo>
                    <a:pt x="482727" y="731330"/>
                  </a:moveTo>
                  <a:lnTo>
                    <a:pt x="360426" y="731330"/>
                  </a:lnTo>
                  <a:lnTo>
                    <a:pt x="360426" y="291465"/>
                  </a:lnTo>
                  <a:lnTo>
                    <a:pt x="482727" y="291465"/>
                  </a:lnTo>
                  <a:lnTo>
                    <a:pt x="482727" y="731330"/>
                  </a:lnTo>
                  <a:close/>
                  <a:moveTo>
                    <a:pt x="617696" y="731330"/>
                  </a:moveTo>
                  <a:lnTo>
                    <a:pt x="495395" y="731330"/>
                  </a:lnTo>
                  <a:lnTo>
                    <a:pt x="495395" y="291465"/>
                  </a:lnTo>
                  <a:lnTo>
                    <a:pt x="617696" y="291465"/>
                  </a:lnTo>
                  <a:lnTo>
                    <a:pt x="617696" y="731330"/>
                  </a:lnTo>
                  <a:close/>
                  <a:moveTo>
                    <a:pt x="752665" y="731330"/>
                  </a:moveTo>
                  <a:lnTo>
                    <a:pt x="630365" y="731330"/>
                  </a:lnTo>
                  <a:lnTo>
                    <a:pt x="630365" y="291465"/>
                  </a:lnTo>
                  <a:lnTo>
                    <a:pt x="752761" y="291465"/>
                  </a:lnTo>
                  <a:lnTo>
                    <a:pt x="752761" y="731330"/>
                  </a:lnTo>
                  <a:close/>
                  <a:moveTo>
                    <a:pt x="753332" y="276320"/>
                  </a:moveTo>
                  <a:lnTo>
                    <a:pt x="226886" y="276320"/>
                  </a:lnTo>
                  <a:lnTo>
                    <a:pt x="226886" y="41243"/>
                  </a:lnTo>
                  <a:lnTo>
                    <a:pt x="753428" y="41243"/>
                  </a:lnTo>
                  <a:lnTo>
                    <a:pt x="753428" y="276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F93D3DAF-593B-4DEE-84B8-BF8A1E3994DF}"/>
                </a:ext>
              </a:extLst>
            </p:cNvPr>
            <p:cNvSpPr/>
            <p:nvPr/>
          </p:nvSpPr>
          <p:spPr>
            <a:xfrm>
              <a:off x="9004213" y="493902"/>
              <a:ext cx="104775" cy="57150"/>
            </a:xfrm>
            <a:custGeom>
              <a:avLst/>
              <a:gdLst>
                <a:gd name="connsiteX0" fmla="*/ 105823 w 104775"/>
                <a:gd name="connsiteY0" fmla="*/ 53245 h 57150"/>
                <a:gd name="connsiteX1" fmla="*/ 100012 w 104775"/>
                <a:gd name="connsiteY1" fmla="*/ 59055 h 57150"/>
                <a:gd name="connsiteX2" fmla="*/ 5810 w 104775"/>
                <a:gd name="connsiteY2" fmla="*/ 59055 h 57150"/>
                <a:gd name="connsiteX3" fmla="*/ 0 w 104775"/>
                <a:gd name="connsiteY3" fmla="*/ 53245 h 57150"/>
                <a:gd name="connsiteX4" fmla="*/ 0 w 104775"/>
                <a:gd name="connsiteY4" fmla="*/ 5810 h 57150"/>
                <a:gd name="connsiteX5" fmla="*/ 5810 w 104775"/>
                <a:gd name="connsiteY5" fmla="*/ 0 h 57150"/>
                <a:gd name="connsiteX6" fmla="*/ 100012 w 104775"/>
                <a:gd name="connsiteY6" fmla="*/ 0 h 57150"/>
                <a:gd name="connsiteX7" fmla="*/ 105823 w 104775"/>
                <a:gd name="connsiteY7" fmla="*/ 5810 h 57150"/>
                <a:gd name="connsiteX8" fmla="*/ 105823 w 104775"/>
                <a:gd name="connsiteY8" fmla="*/ 532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57150">
                  <a:moveTo>
                    <a:pt x="105823" y="53245"/>
                  </a:moveTo>
                  <a:cubicBezTo>
                    <a:pt x="105823" y="56483"/>
                    <a:pt x="103156" y="59055"/>
                    <a:pt x="100012" y="59055"/>
                  </a:cubicBezTo>
                  <a:lnTo>
                    <a:pt x="5810" y="59055"/>
                  </a:lnTo>
                  <a:cubicBezTo>
                    <a:pt x="2572" y="59055"/>
                    <a:pt x="0" y="56388"/>
                    <a:pt x="0" y="53245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572"/>
                    <a:pt x="105823" y="5810"/>
                  </a:cubicBezTo>
                  <a:lnTo>
                    <a:pt x="105823" y="532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30EFF104-4D50-49D8-BD89-21563FD629F2}"/>
                </a:ext>
              </a:extLst>
            </p:cNvPr>
            <p:cNvSpPr/>
            <p:nvPr/>
          </p:nvSpPr>
          <p:spPr>
            <a:xfrm>
              <a:off x="9004213" y="590867"/>
              <a:ext cx="104775" cy="95250"/>
            </a:xfrm>
            <a:custGeom>
              <a:avLst/>
              <a:gdLst>
                <a:gd name="connsiteX0" fmla="*/ 105823 w 104775"/>
                <a:gd name="connsiteY0" fmla="*/ 89630 h 95250"/>
                <a:gd name="connsiteX1" fmla="*/ 100012 w 104775"/>
                <a:gd name="connsiteY1" fmla="*/ 95440 h 95250"/>
                <a:gd name="connsiteX2" fmla="*/ 5810 w 104775"/>
                <a:gd name="connsiteY2" fmla="*/ 95440 h 95250"/>
                <a:gd name="connsiteX3" fmla="*/ 0 w 104775"/>
                <a:gd name="connsiteY3" fmla="*/ 89630 h 95250"/>
                <a:gd name="connsiteX4" fmla="*/ 0 w 104775"/>
                <a:gd name="connsiteY4" fmla="*/ 5810 h 95250"/>
                <a:gd name="connsiteX5" fmla="*/ 5810 w 104775"/>
                <a:gd name="connsiteY5" fmla="*/ 0 h 95250"/>
                <a:gd name="connsiteX6" fmla="*/ 100012 w 104775"/>
                <a:gd name="connsiteY6" fmla="*/ 0 h 95250"/>
                <a:gd name="connsiteX7" fmla="*/ 105823 w 104775"/>
                <a:gd name="connsiteY7" fmla="*/ 5810 h 95250"/>
                <a:gd name="connsiteX8" fmla="*/ 105823 w 104775"/>
                <a:gd name="connsiteY8" fmla="*/ 896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95250">
                  <a:moveTo>
                    <a:pt x="105823" y="89630"/>
                  </a:moveTo>
                  <a:cubicBezTo>
                    <a:pt x="105823" y="92869"/>
                    <a:pt x="103156" y="95440"/>
                    <a:pt x="100012" y="95440"/>
                  </a:cubicBezTo>
                  <a:lnTo>
                    <a:pt x="5810" y="95440"/>
                  </a:lnTo>
                  <a:cubicBezTo>
                    <a:pt x="2572" y="95440"/>
                    <a:pt x="0" y="92773"/>
                    <a:pt x="0" y="89630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667"/>
                    <a:pt x="105823" y="5810"/>
                  </a:cubicBezTo>
                  <a:lnTo>
                    <a:pt x="105823" y="896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9F680CCA-AB36-4E7E-B76E-E9919F69058B}"/>
                </a:ext>
              </a:extLst>
            </p:cNvPr>
            <p:cNvSpPr/>
            <p:nvPr/>
          </p:nvSpPr>
          <p:spPr>
            <a:xfrm>
              <a:off x="91940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2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2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74DC4B87-86B8-430A-A05A-2DC83820B170}"/>
                </a:ext>
              </a:extLst>
            </p:cNvPr>
            <p:cNvSpPr/>
            <p:nvPr/>
          </p:nvSpPr>
          <p:spPr>
            <a:xfrm>
              <a:off x="93273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386" y="54674"/>
                    <a:pt x="27337" y="54674"/>
                  </a:cubicBezTo>
                  <a:cubicBezTo>
                    <a:pt x="12192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EE68AE1D-8F24-4F4A-9D36-5B5EA43C305F}"/>
                </a:ext>
              </a:extLst>
            </p:cNvPr>
            <p:cNvSpPr/>
            <p:nvPr/>
          </p:nvSpPr>
          <p:spPr>
            <a:xfrm>
              <a:off x="94607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640CCDD-C952-4C4E-BA74-230763D9B780}"/>
                </a:ext>
              </a:extLst>
            </p:cNvPr>
            <p:cNvSpPr/>
            <p:nvPr/>
          </p:nvSpPr>
          <p:spPr>
            <a:xfrm>
              <a:off x="95940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349D64A5-08BD-4ACB-BD9F-74EE1A4563AE}"/>
                </a:ext>
              </a:extLst>
            </p:cNvPr>
            <p:cNvSpPr/>
            <p:nvPr/>
          </p:nvSpPr>
          <p:spPr>
            <a:xfrm>
              <a:off x="9065745" y="84518"/>
              <a:ext cx="28575" cy="19050"/>
            </a:xfrm>
            <a:custGeom>
              <a:avLst/>
              <a:gdLst>
                <a:gd name="connsiteX0" fmla="*/ 31623 w 28575"/>
                <a:gd name="connsiteY0" fmla="*/ 24384 h 19050"/>
                <a:gd name="connsiteX1" fmla="*/ 22289 w 28575"/>
                <a:gd name="connsiteY1" fmla="*/ 24384 h 19050"/>
                <a:gd name="connsiteX2" fmla="*/ 22289 w 28575"/>
                <a:gd name="connsiteY2" fmla="*/ 17907 h 19050"/>
                <a:gd name="connsiteX3" fmla="*/ 9239 w 28575"/>
                <a:gd name="connsiteY3" fmla="*/ 17907 h 19050"/>
                <a:gd name="connsiteX4" fmla="*/ 9239 w 28575"/>
                <a:gd name="connsiteY4" fmla="*/ 24384 h 19050"/>
                <a:gd name="connsiteX5" fmla="*/ 0 w 28575"/>
                <a:gd name="connsiteY5" fmla="*/ 24384 h 19050"/>
                <a:gd name="connsiteX6" fmla="*/ 0 w 28575"/>
                <a:gd name="connsiteY6" fmla="*/ 5334 h 19050"/>
                <a:gd name="connsiteX7" fmla="*/ 1810 w 28575"/>
                <a:gd name="connsiteY7" fmla="*/ 1429 h 19050"/>
                <a:gd name="connsiteX8" fmla="*/ 6953 w 28575"/>
                <a:gd name="connsiteY8" fmla="*/ 0 h 19050"/>
                <a:gd name="connsiteX9" fmla="*/ 24670 w 28575"/>
                <a:gd name="connsiteY9" fmla="*/ 0 h 19050"/>
                <a:gd name="connsiteX10" fmla="*/ 29813 w 28575"/>
                <a:gd name="connsiteY10" fmla="*/ 1429 h 19050"/>
                <a:gd name="connsiteX11" fmla="*/ 31623 w 28575"/>
                <a:gd name="connsiteY11" fmla="*/ 5334 h 19050"/>
                <a:gd name="connsiteX12" fmla="*/ 31623 w 28575"/>
                <a:gd name="connsiteY12" fmla="*/ 24384 h 19050"/>
                <a:gd name="connsiteX13" fmla="*/ 22289 w 28575"/>
                <a:gd name="connsiteY13" fmla="*/ 13430 h 19050"/>
                <a:gd name="connsiteX14" fmla="*/ 22289 w 28575"/>
                <a:gd name="connsiteY14" fmla="*/ 6382 h 19050"/>
                <a:gd name="connsiteX15" fmla="*/ 9239 w 28575"/>
                <a:gd name="connsiteY15" fmla="*/ 6382 h 19050"/>
                <a:gd name="connsiteX16" fmla="*/ 9239 w 28575"/>
                <a:gd name="connsiteY16" fmla="*/ 13430 h 19050"/>
                <a:gd name="connsiteX17" fmla="*/ 22289 w 28575"/>
                <a:gd name="connsiteY17" fmla="*/ 134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75" h="19050">
                  <a:moveTo>
                    <a:pt x="31623" y="24384"/>
                  </a:moveTo>
                  <a:lnTo>
                    <a:pt x="22289" y="24384"/>
                  </a:lnTo>
                  <a:lnTo>
                    <a:pt x="22289" y="17907"/>
                  </a:lnTo>
                  <a:lnTo>
                    <a:pt x="9239" y="17907"/>
                  </a:lnTo>
                  <a:lnTo>
                    <a:pt x="9239" y="24384"/>
                  </a:lnTo>
                  <a:lnTo>
                    <a:pt x="0" y="24384"/>
                  </a:lnTo>
                  <a:lnTo>
                    <a:pt x="0" y="5334"/>
                  </a:lnTo>
                  <a:cubicBezTo>
                    <a:pt x="0" y="3715"/>
                    <a:pt x="571" y="2381"/>
                    <a:pt x="1810" y="1429"/>
                  </a:cubicBezTo>
                  <a:cubicBezTo>
                    <a:pt x="3048" y="476"/>
                    <a:pt x="4763" y="0"/>
                    <a:pt x="6953" y="0"/>
                  </a:cubicBezTo>
                  <a:lnTo>
                    <a:pt x="24670" y="0"/>
                  </a:lnTo>
                  <a:cubicBezTo>
                    <a:pt x="26860" y="0"/>
                    <a:pt x="28575" y="476"/>
                    <a:pt x="29813" y="1429"/>
                  </a:cubicBezTo>
                  <a:cubicBezTo>
                    <a:pt x="31052" y="2381"/>
                    <a:pt x="31623" y="3715"/>
                    <a:pt x="31623" y="5334"/>
                  </a:cubicBezTo>
                  <a:lnTo>
                    <a:pt x="31623" y="24384"/>
                  </a:lnTo>
                  <a:close/>
                  <a:moveTo>
                    <a:pt x="22289" y="13430"/>
                  </a:moveTo>
                  <a:lnTo>
                    <a:pt x="22289" y="6382"/>
                  </a:lnTo>
                  <a:lnTo>
                    <a:pt x="9239" y="6382"/>
                  </a:lnTo>
                  <a:lnTo>
                    <a:pt x="9239" y="13430"/>
                  </a:lnTo>
                  <a:lnTo>
                    <a:pt x="22289" y="13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8F2FD0F9-C8CF-4E12-A4D5-A5705AB236EA}"/>
                </a:ext>
              </a:extLst>
            </p:cNvPr>
            <p:cNvSpPr/>
            <p:nvPr/>
          </p:nvSpPr>
          <p:spPr>
            <a:xfrm>
              <a:off x="9101654" y="84518"/>
              <a:ext cx="28575" cy="19050"/>
            </a:xfrm>
            <a:custGeom>
              <a:avLst/>
              <a:gdLst>
                <a:gd name="connsiteX0" fmla="*/ 29051 w 28575"/>
                <a:gd name="connsiteY0" fmla="*/ 1238 h 19050"/>
                <a:gd name="connsiteX1" fmla="*/ 24765 w 28575"/>
                <a:gd name="connsiteY1" fmla="*/ 0 h 19050"/>
                <a:gd name="connsiteX2" fmla="*/ 24765 w 28575"/>
                <a:gd name="connsiteY2" fmla="*/ 0 h 19050"/>
                <a:gd name="connsiteX3" fmla="*/ 24384 w 28575"/>
                <a:gd name="connsiteY3" fmla="*/ 0 h 19050"/>
                <a:gd name="connsiteX4" fmla="*/ 24098 w 28575"/>
                <a:gd name="connsiteY4" fmla="*/ 0 h 19050"/>
                <a:gd name="connsiteX5" fmla="*/ 7525 w 28575"/>
                <a:gd name="connsiteY5" fmla="*/ 0 h 19050"/>
                <a:gd name="connsiteX6" fmla="*/ 7525 w 28575"/>
                <a:gd name="connsiteY6" fmla="*/ 0 h 19050"/>
                <a:gd name="connsiteX7" fmla="*/ 6953 w 28575"/>
                <a:gd name="connsiteY7" fmla="*/ 0 h 19050"/>
                <a:gd name="connsiteX8" fmla="*/ 1810 w 28575"/>
                <a:gd name="connsiteY8" fmla="*/ 1429 h 19050"/>
                <a:gd name="connsiteX9" fmla="*/ 0 w 28575"/>
                <a:gd name="connsiteY9" fmla="*/ 5239 h 19050"/>
                <a:gd name="connsiteX10" fmla="*/ 0 w 28575"/>
                <a:gd name="connsiteY10" fmla="*/ 5239 h 19050"/>
                <a:gd name="connsiteX11" fmla="*/ 0 w 28575"/>
                <a:gd name="connsiteY11" fmla="*/ 5334 h 19050"/>
                <a:gd name="connsiteX12" fmla="*/ 0 w 28575"/>
                <a:gd name="connsiteY12" fmla="*/ 5334 h 19050"/>
                <a:gd name="connsiteX13" fmla="*/ 0 w 28575"/>
                <a:gd name="connsiteY13" fmla="*/ 5334 h 19050"/>
                <a:gd name="connsiteX14" fmla="*/ 0 w 28575"/>
                <a:gd name="connsiteY14" fmla="*/ 24384 h 19050"/>
                <a:gd name="connsiteX15" fmla="*/ 9334 w 28575"/>
                <a:gd name="connsiteY15" fmla="*/ 24384 h 19050"/>
                <a:gd name="connsiteX16" fmla="*/ 9334 w 28575"/>
                <a:gd name="connsiteY16" fmla="*/ 18002 h 19050"/>
                <a:gd name="connsiteX17" fmla="*/ 24384 w 28575"/>
                <a:gd name="connsiteY17" fmla="*/ 18002 h 19050"/>
                <a:gd name="connsiteX18" fmla="*/ 30480 w 28575"/>
                <a:gd name="connsiteY18" fmla="*/ 13049 h 19050"/>
                <a:gd name="connsiteX19" fmla="*/ 30480 w 28575"/>
                <a:gd name="connsiteY19" fmla="*/ 5334 h 19050"/>
                <a:gd name="connsiteX20" fmla="*/ 29051 w 28575"/>
                <a:gd name="connsiteY20" fmla="*/ 1238 h 19050"/>
                <a:gd name="connsiteX21" fmla="*/ 21145 w 28575"/>
                <a:gd name="connsiteY21" fmla="*/ 12668 h 19050"/>
                <a:gd name="connsiteX22" fmla="*/ 9334 w 28575"/>
                <a:gd name="connsiteY22" fmla="*/ 12668 h 19050"/>
                <a:gd name="connsiteX23" fmla="*/ 9334 w 28575"/>
                <a:gd name="connsiteY23" fmla="*/ 6382 h 19050"/>
                <a:gd name="connsiteX24" fmla="*/ 21145 w 28575"/>
                <a:gd name="connsiteY24" fmla="*/ 6382 h 19050"/>
                <a:gd name="connsiteX25" fmla="*/ 21145 w 28575"/>
                <a:gd name="connsiteY25" fmla="*/ 12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9051" y="1238"/>
                  </a:moveTo>
                  <a:cubicBezTo>
                    <a:pt x="28099" y="476"/>
                    <a:pt x="26670" y="95"/>
                    <a:pt x="24765" y="0"/>
                  </a:cubicBezTo>
                  <a:lnTo>
                    <a:pt x="24765" y="0"/>
                  </a:lnTo>
                  <a:lnTo>
                    <a:pt x="24384" y="0"/>
                  </a:lnTo>
                  <a:cubicBezTo>
                    <a:pt x="24289" y="0"/>
                    <a:pt x="24193" y="0"/>
                    <a:pt x="24098" y="0"/>
                  </a:cubicBezTo>
                  <a:lnTo>
                    <a:pt x="7525" y="0"/>
                  </a:lnTo>
                  <a:lnTo>
                    <a:pt x="7525" y="0"/>
                  </a:lnTo>
                  <a:lnTo>
                    <a:pt x="6953" y="0"/>
                  </a:lnTo>
                  <a:cubicBezTo>
                    <a:pt x="4763" y="0"/>
                    <a:pt x="3048" y="476"/>
                    <a:pt x="1810" y="1429"/>
                  </a:cubicBezTo>
                  <a:cubicBezTo>
                    <a:pt x="571" y="2381"/>
                    <a:pt x="0" y="3619"/>
                    <a:pt x="0" y="5239"/>
                  </a:cubicBezTo>
                  <a:lnTo>
                    <a:pt x="0" y="5239"/>
                  </a:lnTo>
                  <a:lnTo>
                    <a:pt x="0" y="5334"/>
                  </a:lnTo>
                  <a:cubicBezTo>
                    <a:pt x="0" y="5334"/>
                    <a:pt x="0" y="5334"/>
                    <a:pt x="0" y="5334"/>
                  </a:cubicBezTo>
                  <a:lnTo>
                    <a:pt x="0" y="5334"/>
                  </a:lnTo>
                  <a:lnTo>
                    <a:pt x="0" y="24384"/>
                  </a:lnTo>
                  <a:lnTo>
                    <a:pt x="9334" y="24384"/>
                  </a:lnTo>
                  <a:lnTo>
                    <a:pt x="9334" y="18002"/>
                  </a:lnTo>
                  <a:lnTo>
                    <a:pt x="24384" y="18002"/>
                  </a:lnTo>
                  <a:cubicBezTo>
                    <a:pt x="28480" y="18002"/>
                    <a:pt x="30480" y="16383"/>
                    <a:pt x="30480" y="13049"/>
                  </a:cubicBezTo>
                  <a:lnTo>
                    <a:pt x="30480" y="5334"/>
                  </a:lnTo>
                  <a:cubicBezTo>
                    <a:pt x="30575" y="3429"/>
                    <a:pt x="30099" y="2095"/>
                    <a:pt x="29051" y="1238"/>
                  </a:cubicBezTo>
                  <a:close/>
                  <a:moveTo>
                    <a:pt x="21145" y="12668"/>
                  </a:moveTo>
                  <a:lnTo>
                    <a:pt x="9334" y="12668"/>
                  </a:lnTo>
                  <a:lnTo>
                    <a:pt x="9334" y="6382"/>
                  </a:lnTo>
                  <a:lnTo>
                    <a:pt x="21145" y="6382"/>
                  </a:lnTo>
                  <a:lnTo>
                    <a:pt x="21145" y="12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B1EDB3CB-087F-4F35-8DE1-F6C5DA790C6C}"/>
                </a:ext>
              </a:extLst>
            </p:cNvPr>
            <p:cNvSpPr/>
            <p:nvPr/>
          </p:nvSpPr>
          <p:spPr>
            <a:xfrm>
              <a:off x="9029645" y="84518"/>
              <a:ext cx="28575" cy="19050"/>
            </a:xfrm>
            <a:custGeom>
              <a:avLst/>
              <a:gdLst>
                <a:gd name="connsiteX0" fmla="*/ 24384 w 28575"/>
                <a:gd name="connsiteY0" fmla="*/ 0 h 19050"/>
                <a:gd name="connsiteX1" fmla="*/ 24384 w 28575"/>
                <a:gd name="connsiteY1" fmla="*/ 0 h 19050"/>
                <a:gd name="connsiteX2" fmla="*/ 22955 w 28575"/>
                <a:gd name="connsiteY2" fmla="*/ 0 h 19050"/>
                <a:gd name="connsiteX3" fmla="*/ 22955 w 28575"/>
                <a:gd name="connsiteY3" fmla="*/ 14192 h 19050"/>
                <a:gd name="connsiteX4" fmla="*/ 22479 w 28575"/>
                <a:gd name="connsiteY4" fmla="*/ 14383 h 19050"/>
                <a:gd name="connsiteX5" fmla="*/ 22193 w 28575"/>
                <a:gd name="connsiteY5" fmla="*/ 14192 h 19050"/>
                <a:gd name="connsiteX6" fmla="*/ 12668 w 28575"/>
                <a:gd name="connsiteY6" fmla="*/ 857 h 19050"/>
                <a:gd name="connsiteX7" fmla="*/ 12668 w 28575"/>
                <a:gd name="connsiteY7" fmla="*/ 857 h 19050"/>
                <a:gd name="connsiteX8" fmla="*/ 12668 w 28575"/>
                <a:gd name="connsiteY8" fmla="*/ 857 h 19050"/>
                <a:gd name="connsiteX9" fmla="*/ 12573 w 28575"/>
                <a:gd name="connsiteY9" fmla="*/ 762 h 19050"/>
                <a:gd name="connsiteX10" fmla="*/ 12573 w 28575"/>
                <a:gd name="connsiteY10" fmla="*/ 667 h 19050"/>
                <a:gd name="connsiteX11" fmla="*/ 10573 w 28575"/>
                <a:gd name="connsiteY11" fmla="*/ 0 h 19050"/>
                <a:gd name="connsiteX12" fmla="*/ 2953 w 28575"/>
                <a:gd name="connsiteY12" fmla="*/ 0 h 19050"/>
                <a:gd name="connsiteX13" fmla="*/ 762 w 28575"/>
                <a:gd name="connsiteY13" fmla="*/ 857 h 19050"/>
                <a:gd name="connsiteX14" fmla="*/ 0 w 28575"/>
                <a:gd name="connsiteY14" fmla="*/ 2953 h 19050"/>
                <a:gd name="connsiteX15" fmla="*/ 0 w 28575"/>
                <a:gd name="connsiteY15" fmla="*/ 2953 h 19050"/>
                <a:gd name="connsiteX16" fmla="*/ 0 w 28575"/>
                <a:gd name="connsiteY16" fmla="*/ 24384 h 19050"/>
                <a:gd name="connsiteX17" fmla="*/ 8763 w 28575"/>
                <a:gd name="connsiteY17" fmla="*/ 24384 h 19050"/>
                <a:gd name="connsiteX18" fmla="*/ 8668 w 28575"/>
                <a:gd name="connsiteY18" fmla="*/ 9715 h 19050"/>
                <a:gd name="connsiteX19" fmla="*/ 9525 w 28575"/>
                <a:gd name="connsiteY19" fmla="*/ 9239 h 19050"/>
                <a:gd name="connsiteX20" fmla="*/ 9906 w 28575"/>
                <a:gd name="connsiteY20" fmla="*/ 9430 h 19050"/>
                <a:gd name="connsiteX21" fmla="*/ 9906 w 28575"/>
                <a:gd name="connsiteY21" fmla="*/ 9430 h 19050"/>
                <a:gd name="connsiteX22" fmla="*/ 22765 w 28575"/>
                <a:gd name="connsiteY22" fmla="*/ 24289 h 19050"/>
                <a:gd name="connsiteX23" fmla="*/ 31909 w 28575"/>
                <a:gd name="connsiteY23" fmla="*/ 24289 h 19050"/>
                <a:gd name="connsiteX24" fmla="*/ 31909 w 28575"/>
                <a:gd name="connsiteY24" fmla="*/ 0 h 19050"/>
                <a:gd name="connsiteX25" fmla="*/ 24384 w 28575"/>
                <a:gd name="connsiteY25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4384" y="0"/>
                  </a:moveTo>
                  <a:lnTo>
                    <a:pt x="24384" y="0"/>
                  </a:lnTo>
                  <a:lnTo>
                    <a:pt x="22955" y="0"/>
                  </a:lnTo>
                  <a:lnTo>
                    <a:pt x="22955" y="14192"/>
                  </a:lnTo>
                  <a:cubicBezTo>
                    <a:pt x="22860" y="14383"/>
                    <a:pt x="22765" y="14478"/>
                    <a:pt x="22479" y="14383"/>
                  </a:cubicBezTo>
                  <a:cubicBezTo>
                    <a:pt x="22479" y="14383"/>
                    <a:pt x="22288" y="14383"/>
                    <a:pt x="22193" y="14192"/>
                  </a:cubicBezTo>
                  <a:cubicBezTo>
                    <a:pt x="20669" y="11811"/>
                    <a:pt x="14573" y="3429"/>
                    <a:pt x="12668" y="857"/>
                  </a:cubicBezTo>
                  <a:cubicBezTo>
                    <a:pt x="12668" y="857"/>
                    <a:pt x="12668" y="857"/>
                    <a:pt x="12668" y="857"/>
                  </a:cubicBezTo>
                  <a:lnTo>
                    <a:pt x="12668" y="857"/>
                  </a:lnTo>
                  <a:cubicBezTo>
                    <a:pt x="12668" y="857"/>
                    <a:pt x="12668" y="762"/>
                    <a:pt x="12573" y="762"/>
                  </a:cubicBezTo>
                  <a:cubicBezTo>
                    <a:pt x="12573" y="667"/>
                    <a:pt x="12573" y="667"/>
                    <a:pt x="12573" y="667"/>
                  </a:cubicBezTo>
                  <a:cubicBezTo>
                    <a:pt x="12097" y="190"/>
                    <a:pt x="11430" y="0"/>
                    <a:pt x="10573" y="0"/>
                  </a:cubicBezTo>
                  <a:lnTo>
                    <a:pt x="2953" y="0"/>
                  </a:lnTo>
                  <a:cubicBezTo>
                    <a:pt x="2000" y="0"/>
                    <a:pt x="1238" y="286"/>
                    <a:pt x="762" y="857"/>
                  </a:cubicBezTo>
                  <a:cubicBezTo>
                    <a:pt x="286" y="1333"/>
                    <a:pt x="0" y="2095"/>
                    <a:pt x="0" y="2953"/>
                  </a:cubicBezTo>
                  <a:lnTo>
                    <a:pt x="0" y="2953"/>
                  </a:lnTo>
                  <a:lnTo>
                    <a:pt x="0" y="24384"/>
                  </a:lnTo>
                  <a:lnTo>
                    <a:pt x="8763" y="24384"/>
                  </a:lnTo>
                  <a:cubicBezTo>
                    <a:pt x="8763" y="24384"/>
                    <a:pt x="8763" y="13049"/>
                    <a:pt x="8668" y="9715"/>
                  </a:cubicBezTo>
                  <a:cubicBezTo>
                    <a:pt x="8668" y="9525"/>
                    <a:pt x="8858" y="9239"/>
                    <a:pt x="9525" y="9239"/>
                  </a:cubicBezTo>
                  <a:cubicBezTo>
                    <a:pt x="9525" y="9239"/>
                    <a:pt x="9811" y="9239"/>
                    <a:pt x="9906" y="9430"/>
                  </a:cubicBezTo>
                  <a:lnTo>
                    <a:pt x="9906" y="9430"/>
                  </a:lnTo>
                  <a:cubicBezTo>
                    <a:pt x="11620" y="12097"/>
                    <a:pt x="22765" y="24289"/>
                    <a:pt x="22765" y="24289"/>
                  </a:cubicBezTo>
                  <a:lnTo>
                    <a:pt x="31909" y="24289"/>
                  </a:lnTo>
                  <a:lnTo>
                    <a:pt x="31909" y="0"/>
                  </a:lnTo>
                  <a:lnTo>
                    <a:pt x="2438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7082567F-26AF-4F6C-955B-6A7730C09C9C}"/>
                </a:ext>
              </a:extLst>
            </p:cNvPr>
            <p:cNvSpPr/>
            <p:nvPr/>
          </p:nvSpPr>
          <p:spPr>
            <a:xfrm>
              <a:off x="8994403" y="84232"/>
              <a:ext cx="28575" cy="19050"/>
            </a:xfrm>
            <a:custGeom>
              <a:avLst/>
              <a:gdLst>
                <a:gd name="connsiteX0" fmla="*/ 19907 w 28575"/>
                <a:gd name="connsiteY0" fmla="*/ 19050 h 19050"/>
                <a:gd name="connsiteX1" fmla="*/ 19526 w 28575"/>
                <a:gd name="connsiteY1" fmla="*/ 18764 h 19050"/>
                <a:gd name="connsiteX2" fmla="*/ 9716 w 28575"/>
                <a:gd name="connsiteY2" fmla="*/ 18764 h 19050"/>
                <a:gd name="connsiteX3" fmla="*/ 9716 w 28575"/>
                <a:gd name="connsiteY3" fmla="*/ 5905 h 19050"/>
                <a:gd name="connsiteX4" fmla="*/ 22669 w 28575"/>
                <a:gd name="connsiteY4" fmla="*/ 5905 h 19050"/>
                <a:gd name="connsiteX5" fmla="*/ 22669 w 28575"/>
                <a:gd name="connsiteY5" fmla="*/ 16764 h 19050"/>
                <a:gd name="connsiteX6" fmla="*/ 31051 w 28575"/>
                <a:gd name="connsiteY6" fmla="*/ 21050 h 19050"/>
                <a:gd name="connsiteX7" fmla="*/ 31528 w 28575"/>
                <a:gd name="connsiteY7" fmla="*/ 18288 h 19050"/>
                <a:gd name="connsiteX8" fmla="*/ 31528 w 28575"/>
                <a:gd name="connsiteY8" fmla="*/ 6477 h 19050"/>
                <a:gd name="connsiteX9" fmla="*/ 24384 w 28575"/>
                <a:gd name="connsiteY9" fmla="*/ 0 h 19050"/>
                <a:gd name="connsiteX10" fmla="*/ 24384 w 28575"/>
                <a:gd name="connsiteY10" fmla="*/ 0 h 19050"/>
                <a:gd name="connsiteX11" fmla="*/ 23622 w 28575"/>
                <a:gd name="connsiteY11" fmla="*/ 0 h 19050"/>
                <a:gd name="connsiteX12" fmla="*/ 23527 w 28575"/>
                <a:gd name="connsiteY12" fmla="*/ 0 h 19050"/>
                <a:gd name="connsiteX13" fmla="*/ 23527 w 28575"/>
                <a:gd name="connsiteY13" fmla="*/ 0 h 19050"/>
                <a:gd name="connsiteX14" fmla="*/ 8001 w 28575"/>
                <a:gd name="connsiteY14" fmla="*/ 0 h 19050"/>
                <a:gd name="connsiteX15" fmla="*/ 0 w 28575"/>
                <a:gd name="connsiteY15" fmla="*/ 6477 h 19050"/>
                <a:gd name="connsiteX16" fmla="*/ 0 w 28575"/>
                <a:gd name="connsiteY16" fmla="*/ 18383 h 19050"/>
                <a:gd name="connsiteX17" fmla="*/ 8001 w 28575"/>
                <a:gd name="connsiteY17" fmla="*/ 24860 h 19050"/>
                <a:gd name="connsiteX18" fmla="*/ 23622 w 28575"/>
                <a:gd name="connsiteY18" fmla="*/ 24860 h 19050"/>
                <a:gd name="connsiteX19" fmla="*/ 23622 w 28575"/>
                <a:gd name="connsiteY19" fmla="*/ 24860 h 19050"/>
                <a:gd name="connsiteX20" fmla="*/ 25908 w 28575"/>
                <a:gd name="connsiteY20" fmla="*/ 24670 h 19050"/>
                <a:gd name="connsiteX21" fmla="*/ 19907 w 28575"/>
                <a:gd name="connsiteY2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75" h="19050">
                  <a:moveTo>
                    <a:pt x="19907" y="19050"/>
                  </a:moveTo>
                  <a:cubicBezTo>
                    <a:pt x="19717" y="18955"/>
                    <a:pt x="19622" y="18860"/>
                    <a:pt x="19526" y="18764"/>
                  </a:cubicBezTo>
                  <a:lnTo>
                    <a:pt x="9716" y="18764"/>
                  </a:lnTo>
                  <a:lnTo>
                    <a:pt x="9716" y="5905"/>
                  </a:lnTo>
                  <a:lnTo>
                    <a:pt x="22669" y="5905"/>
                  </a:lnTo>
                  <a:lnTo>
                    <a:pt x="22669" y="16764"/>
                  </a:lnTo>
                  <a:cubicBezTo>
                    <a:pt x="26575" y="18002"/>
                    <a:pt x="29242" y="19526"/>
                    <a:pt x="31051" y="21050"/>
                  </a:cubicBezTo>
                  <a:cubicBezTo>
                    <a:pt x="31337" y="20288"/>
                    <a:pt x="31528" y="19336"/>
                    <a:pt x="31528" y="18288"/>
                  </a:cubicBezTo>
                  <a:lnTo>
                    <a:pt x="31528" y="6477"/>
                  </a:lnTo>
                  <a:cubicBezTo>
                    <a:pt x="31528" y="2381"/>
                    <a:pt x="29147" y="286"/>
                    <a:pt x="24384" y="0"/>
                  </a:cubicBezTo>
                  <a:lnTo>
                    <a:pt x="24384" y="0"/>
                  </a:lnTo>
                  <a:lnTo>
                    <a:pt x="23622" y="0"/>
                  </a:lnTo>
                  <a:cubicBezTo>
                    <a:pt x="23622" y="0"/>
                    <a:pt x="23622" y="0"/>
                    <a:pt x="23527" y="0"/>
                  </a:cubicBezTo>
                  <a:lnTo>
                    <a:pt x="23527" y="0"/>
                  </a:lnTo>
                  <a:lnTo>
                    <a:pt x="8001" y="0"/>
                  </a:lnTo>
                  <a:cubicBezTo>
                    <a:pt x="2667" y="0"/>
                    <a:pt x="0" y="2191"/>
                    <a:pt x="0" y="6477"/>
                  </a:cubicBezTo>
                  <a:lnTo>
                    <a:pt x="0" y="18383"/>
                  </a:lnTo>
                  <a:cubicBezTo>
                    <a:pt x="0" y="22670"/>
                    <a:pt x="2667" y="24860"/>
                    <a:pt x="8001" y="24860"/>
                  </a:cubicBezTo>
                  <a:lnTo>
                    <a:pt x="23622" y="24860"/>
                  </a:lnTo>
                  <a:lnTo>
                    <a:pt x="23622" y="24860"/>
                  </a:lnTo>
                  <a:cubicBezTo>
                    <a:pt x="24479" y="24860"/>
                    <a:pt x="25241" y="24765"/>
                    <a:pt x="25908" y="24670"/>
                  </a:cubicBezTo>
                  <a:cubicBezTo>
                    <a:pt x="24575" y="22765"/>
                    <a:pt x="22193" y="20669"/>
                    <a:pt x="19907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BCEED830-6039-4F7F-AE5A-0BCD1B151D3B}"/>
                </a:ext>
              </a:extLst>
            </p:cNvPr>
            <p:cNvSpPr/>
            <p:nvPr/>
          </p:nvSpPr>
          <p:spPr>
            <a:xfrm>
              <a:off x="9011262" y="100234"/>
              <a:ext cx="9525" cy="9525"/>
            </a:xfrm>
            <a:custGeom>
              <a:avLst/>
              <a:gdLst>
                <a:gd name="connsiteX0" fmla="*/ 0 w 9525"/>
                <a:gd name="connsiteY0" fmla="*/ 0 h 0"/>
                <a:gd name="connsiteX1" fmla="*/ 10001 w 9525"/>
                <a:gd name="connsiteY1" fmla="*/ 8858 h 0"/>
                <a:gd name="connsiteX2" fmla="*/ 16669 w 9525"/>
                <a:gd name="connsiteY2" fmla="*/ 8858 h 0"/>
                <a:gd name="connsiteX3" fmla="*/ 0 w 9525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>
                  <a:moveTo>
                    <a:pt x="0" y="0"/>
                  </a:moveTo>
                  <a:cubicBezTo>
                    <a:pt x="2953" y="1905"/>
                    <a:pt x="8191" y="5524"/>
                    <a:pt x="10001" y="8858"/>
                  </a:cubicBezTo>
                  <a:lnTo>
                    <a:pt x="16669" y="8858"/>
                  </a:lnTo>
                  <a:cubicBezTo>
                    <a:pt x="15526" y="6858"/>
                    <a:pt x="11716" y="200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</p:grpSp>
      <p:grpSp>
        <p:nvGrpSpPr>
          <p:cNvPr id="126" name="圖形 251" descr="伺服器">
            <a:extLst>
              <a:ext uri="{FF2B5EF4-FFF2-40B4-BE49-F238E27FC236}">
                <a16:creationId xmlns:a16="http://schemas.microsoft.com/office/drawing/2014/main" id="{D0D8362C-6CF0-45B2-B03C-A12561FE367D}"/>
              </a:ext>
            </a:extLst>
          </p:cNvPr>
          <p:cNvGrpSpPr/>
          <p:nvPr/>
        </p:nvGrpSpPr>
        <p:grpSpPr>
          <a:xfrm>
            <a:off x="11291963" y="6010287"/>
            <a:ext cx="413200" cy="424677"/>
            <a:chOff x="11394932" y="6015184"/>
            <a:chExt cx="484454" cy="497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D7AB8F77-20A0-4D42-89DA-6772B711B502}"/>
                </a:ext>
              </a:extLst>
            </p:cNvPr>
            <p:cNvSpPr/>
            <p:nvPr/>
          </p:nvSpPr>
          <p:spPr>
            <a:xfrm>
              <a:off x="11616974" y="6391982"/>
              <a:ext cx="40371" cy="53828"/>
            </a:xfrm>
            <a:custGeom>
              <a:avLst/>
              <a:gdLst>
                <a:gd name="connsiteX0" fmla="*/ 0 w 40371"/>
                <a:gd name="connsiteY0" fmla="*/ 0 h 53828"/>
                <a:gd name="connsiteX1" fmla="*/ 40371 w 40371"/>
                <a:gd name="connsiteY1" fmla="*/ 0 h 53828"/>
                <a:gd name="connsiteX2" fmla="*/ 40371 w 40371"/>
                <a:gd name="connsiteY2" fmla="*/ 53828 h 53828"/>
                <a:gd name="connsiteX3" fmla="*/ 0 w 40371"/>
                <a:gd name="connsiteY3" fmla="*/ 53828 h 5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53828">
                  <a:moveTo>
                    <a:pt x="0" y="0"/>
                  </a:moveTo>
                  <a:lnTo>
                    <a:pt x="40371" y="0"/>
                  </a:lnTo>
                  <a:lnTo>
                    <a:pt x="40371" y="53828"/>
                  </a:lnTo>
                  <a:lnTo>
                    <a:pt x="0" y="53828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4D13F308-5862-4559-A672-A347E6B00806}"/>
                </a:ext>
              </a:extLst>
            </p:cNvPr>
            <p:cNvSpPr/>
            <p:nvPr/>
          </p:nvSpPr>
          <p:spPr>
            <a:xfrm>
              <a:off x="11616974" y="6472724"/>
              <a:ext cx="40371" cy="40371"/>
            </a:xfrm>
            <a:custGeom>
              <a:avLst/>
              <a:gdLst>
                <a:gd name="connsiteX0" fmla="*/ 0 w 40371"/>
                <a:gd name="connsiteY0" fmla="*/ 0 h 40371"/>
                <a:gd name="connsiteX1" fmla="*/ 40371 w 40371"/>
                <a:gd name="connsiteY1" fmla="*/ 0 h 40371"/>
                <a:gd name="connsiteX2" fmla="*/ 40371 w 40371"/>
                <a:gd name="connsiteY2" fmla="*/ 40371 h 40371"/>
                <a:gd name="connsiteX3" fmla="*/ 0 w 40371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40371">
                  <a:moveTo>
                    <a:pt x="0" y="0"/>
                  </a:moveTo>
                  <a:lnTo>
                    <a:pt x="40371" y="0"/>
                  </a:lnTo>
                  <a:lnTo>
                    <a:pt x="40371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682C1951-0BF2-43C6-80C0-C17248FF0158}"/>
                </a:ext>
              </a:extLst>
            </p:cNvPr>
            <p:cNvSpPr/>
            <p:nvPr/>
          </p:nvSpPr>
          <p:spPr>
            <a:xfrm>
              <a:off x="11684259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C79E58BC-9C28-4DBB-A321-F15B3AA64FE6}"/>
                </a:ext>
              </a:extLst>
            </p:cNvPr>
            <p:cNvSpPr/>
            <p:nvPr/>
          </p:nvSpPr>
          <p:spPr>
            <a:xfrm>
              <a:off x="11394932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2CE15F49-3A1A-43D7-B5F9-4E3C9476D49F}"/>
                </a:ext>
              </a:extLst>
            </p:cNvPr>
            <p:cNvSpPr/>
            <p:nvPr/>
          </p:nvSpPr>
          <p:spPr>
            <a:xfrm>
              <a:off x="11421847" y="6284325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DA27D19E-1702-4B6C-9341-DF51302D17E9}"/>
                </a:ext>
              </a:extLst>
            </p:cNvPr>
            <p:cNvSpPr/>
            <p:nvPr/>
          </p:nvSpPr>
          <p:spPr>
            <a:xfrm>
              <a:off x="11421847" y="614975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574BBC02-3BC9-4AB3-BE39-9E3735648F81}"/>
                </a:ext>
              </a:extLst>
            </p:cNvPr>
            <p:cNvSpPr/>
            <p:nvPr/>
          </p:nvSpPr>
          <p:spPr>
            <a:xfrm>
              <a:off x="11421847" y="601518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</p:grpSp>
      <p:sp>
        <p:nvSpPr>
          <p:cNvPr id="134" name="左-右雙向箭號 219">
            <a:extLst>
              <a:ext uri="{FF2B5EF4-FFF2-40B4-BE49-F238E27FC236}">
                <a16:creationId xmlns:a16="http://schemas.microsoft.com/office/drawing/2014/main" id="{127381DC-2315-450B-B38A-A5D681D0A2C6}"/>
              </a:ext>
            </a:extLst>
          </p:cNvPr>
          <p:cNvSpPr/>
          <p:nvPr/>
        </p:nvSpPr>
        <p:spPr>
          <a:xfrm>
            <a:off x="7253303" y="1568293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左-右雙向箭號 220">
            <a:extLst>
              <a:ext uri="{FF2B5EF4-FFF2-40B4-BE49-F238E27FC236}">
                <a16:creationId xmlns:a16="http://schemas.microsoft.com/office/drawing/2014/main" id="{942BEAD5-8DB7-41B3-9762-326107A254D6}"/>
              </a:ext>
            </a:extLst>
          </p:cNvPr>
          <p:cNvSpPr/>
          <p:nvPr/>
        </p:nvSpPr>
        <p:spPr>
          <a:xfrm>
            <a:off x="7244572" y="2189540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左-右雙向箭號 221">
            <a:extLst>
              <a:ext uri="{FF2B5EF4-FFF2-40B4-BE49-F238E27FC236}">
                <a16:creationId xmlns:a16="http://schemas.microsoft.com/office/drawing/2014/main" id="{9AFC1FCA-002E-4C97-AD6D-A31C33A8C657}"/>
              </a:ext>
            </a:extLst>
          </p:cNvPr>
          <p:cNvSpPr/>
          <p:nvPr/>
        </p:nvSpPr>
        <p:spPr>
          <a:xfrm>
            <a:off x="7288235" y="3686284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左-右雙向箭號 222">
            <a:extLst>
              <a:ext uri="{FF2B5EF4-FFF2-40B4-BE49-F238E27FC236}">
                <a16:creationId xmlns:a16="http://schemas.microsoft.com/office/drawing/2014/main" id="{3649D98F-E408-489C-B077-2B6C6B9B5046}"/>
              </a:ext>
            </a:extLst>
          </p:cNvPr>
          <p:cNvSpPr/>
          <p:nvPr/>
        </p:nvSpPr>
        <p:spPr>
          <a:xfrm>
            <a:off x="7244572" y="4330183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2F642AC6-A04F-490F-A295-AEABA1B6EAB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826837" y="3579625"/>
            <a:ext cx="708003" cy="932236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57ECF57F-0907-4EAC-85AB-A55D041CA1DD}"/>
              </a:ext>
            </a:extLst>
          </p:cNvPr>
          <p:cNvCxnSpPr>
            <a:cxnSpLocks/>
          </p:cNvCxnSpPr>
          <p:nvPr/>
        </p:nvCxnSpPr>
        <p:spPr>
          <a:xfrm flipV="1">
            <a:off x="8826838" y="1740003"/>
            <a:ext cx="814973" cy="3916587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圖片 144" descr="一張含有 向量圖形 的圖片&#10;&#10;自動產生的描述">
            <a:extLst>
              <a:ext uri="{FF2B5EF4-FFF2-40B4-BE49-F238E27FC236}">
                <a16:creationId xmlns:a16="http://schemas.microsoft.com/office/drawing/2014/main" id="{678BCBC5-7F93-4079-AC64-1752BA4442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69" y="772455"/>
            <a:ext cx="546287" cy="546285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6" name="圖片 145" descr="一張含有 向量圖形 的圖片&#10;&#10;自動產生的描述">
            <a:extLst>
              <a:ext uri="{FF2B5EF4-FFF2-40B4-BE49-F238E27FC236}">
                <a16:creationId xmlns:a16="http://schemas.microsoft.com/office/drawing/2014/main" id="{217D0548-82F1-4F5A-8F1C-6FB95513FA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69" y="2981595"/>
            <a:ext cx="546287" cy="546285"/>
          </a:xfrm>
          <a:prstGeom prst="roundRect">
            <a:avLst>
              <a:gd name="adj" fmla="val 21735"/>
            </a:avLst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8" name="橢圓 147">
            <a:extLst>
              <a:ext uri="{FF2B5EF4-FFF2-40B4-BE49-F238E27FC236}">
                <a16:creationId xmlns:a16="http://schemas.microsoft.com/office/drawing/2014/main" id="{2DEFA269-13A5-4679-8590-E4363AAA7D33}"/>
              </a:ext>
            </a:extLst>
          </p:cNvPr>
          <p:cNvSpPr/>
          <p:nvPr/>
        </p:nvSpPr>
        <p:spPr>
          <a:xfrm>
            <a:off x="224192" y="3219180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49" name="橢圓 148">
            <a:extLst>
              <a:ext uri="{FF2B5EF4-FFF2-40B4-BE49-F238E27FC236}">
                <a16:creationId xmlns:a16="http://schemas.microsoft.com/office/drawing/2014/main" id="{E2BB3AED-7F48-4FC5-A69F-3FE9C270A1BC}"/>
              </a:ext>
            </a:extLst>
          </p:cNvPr>
          <p:cNvSpPr/>
          <p:nvPr/>
        </p:nvSpPr>
        <p:spPr>
          <a:xfrm>
            <a:off x="224561" y="5455589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bg1"/>
              </a:solidFill>
            </a:endParaRPr>
          </a:p>
        </p:txBody>
      </p:sp>
      <p:sp>
        <p:nvSpPr>
          <p:cNvPr id="150" name="左-右雙向箭號 252">
            <a:extLst>
              <a:ext uri="{FF2B5EF4-FFF2-40B4-BE49-F238E27FC236}">
                <a16:creationId xmlns:a16="http://schemas.microsoft.com/office/drawing/2014/main" id="{F6C044C9-E553-498B-B5B2-2B918A97CC20}"/>
              </a:ext>
            </a:extLst>
          </p:cNvPr>
          <p:cNvSpPr/>
          <p:nvPr/>
        </p:nvSpPr>
        <p:spPr>
          <a:xfrm>
            <a:off x="1093278" y="5907289"/>
            <a:ext cx="1055044" cy="34217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51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1051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B2B921E8-60EB-447C-9F37-8F868AD32D48}"/>
              </a:ext>
            </a:extLst>
          </p:cNvPr>
          <p:cNvGrpSpPr/>
          <p:nvPr/>
        </p:nvGrpSpPr>
        <p:grpSpPr>
          <a:xfrm flipH="1">
            <a:off x="414694" y="5692550"/>
            <a:ext cx="700737" cy="536759"/>
            <a:chOff x="13318847" y="8893093"/>
            <a:chExt cx="1455133" cy="1114619"/>
          </a:xfrm>
        </p:grpSpPr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2AF067F7-FFDC-4494-A47D-475371C73747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F5270973-112F-4FEA-8298-FAA1858B267C}"/>
                </a:ext>
              </a:extLst>
            </p:cNvPr>
            <p:cNvSpPr/>
            <p:nvPr/>
          </p:nvSpPr>
          <p:spPr>
            <a:xfrm>
              <a:off x="13429255" y="8995204"/>
              <a:ext cx="1225375" cy="753095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tx1"/>
            </a:solidFill>
            <a:ln w="6350" cap="rnd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FC4240E5-A753-493B-B65D-42EB57CFB71E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025638BF-3C28-477F-9E4E-DC93CCB35DA7}"/>
                </a:ext>
              </a:extLst>
            </p:cNvPr>
            <p:cNvSpPr/>
            <p:nvPr/>
          </p:nvSpPr>
          <p:spPr>
            <a:xfrm>
              <a:off x="13950039" y="9904153"/>
              <a:ext cx="191465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8BCC3242-C98E-4695-B4F9-84BB584D3DFF}"/>
                </a:ext>
              </a:extLst>
            </p:cNvPr>
            <p:cNvSpPr/>
            <p:nvPr/>
          </p:nvSpPr>
          <p:spPr>
            <a:xfrm>
              <a:off x="13588681" y="9103446"/>
              <a:ext cx="510573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DCA5F3F4-DB4B-434E-B4A6-5BA880D2B7D5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A58D6E98-7AD2-4700-BCB0-05D0643AFB59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7FE9453D-52B6-4CB1-89A8-2573CC68D790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4E4EF373-6910-4619-BF93-8023720408E4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26DDD3DB-8F78-4515-BEA2-5D6844F8F646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E4F8BCFD-AD8C-4AB6-BABC-5AC35BAFB812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C0A4699C-7597-4F27-9103-205AA81285F7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7A5A1B17-D9B1-4DD5-8B1D-F658BFFBE490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群組 38">
            <a:extLst>
              <a:ext uri="{FF2B5EF4-FFF2-40B4-BE49-F238E27FC236}">
                <a16:creationId xmlns:a16="http://schemas.microsoft.com/office/drawing/2014/main" id="{8EC5902F-C926-495E-8D04-37A82C3405BC}"/>
              </a:ext>
            </a:extLst>
          </p:cNvPr>
          <p:cNvGrpSpPr/>
          <p:nvPr/>
        </p:nvGrpSpPr>
        <p:grpSpPr>
          <a:xfrm>
            <a:off x="327027" y="3486736"/>
            <a:ext cx="401352" cy="401350"/>
            <a:chOff x="305319" y="2656912"/>
            <a:chExt cx="198535" cy="198534"/>
          </a:xfrm>
        </p:grpSpPr>
        <p:grpSp>
          <p:nvGrpSpPr>
            <p:cNvPr id="37" name="群組 41">
              <a:extLst>
                <a:ext uri="{FF2B5EF4-FFF2-40B4-BE49-F238E27FC236}">
                  <a16:creationId xmlns:a16="http://schemas.microsoft.com/office/drawing/2014/main" id="{0CC410F0-C1EB-47DE-BE28-15E5F051C269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" name="橢圓 43">
                <a:extLst>
                  <a:ext uri="{FF2B5EF4-FFF2-40B4-BE49-F238E27FC236}">
                    <a16:creationId xmlns:a16="http://schemas.microsoft.com/office/drawing/2014/main" id="{F6FB903F-B3AF-494E-9699-089247E81BC9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7" name="矩形: 剪去同側角落 6">
                <a:extLst>
                  <a:ext uri="{FF2B5EF4-FFF2-40B4-BE49-F238E27FC236}">
                    <a16:creationId xmlns:a16="http://schemas.microsoft.com/office/drawing/2014/main" id="{B0110C1F-666E-4BF4-B472-98E05794E0A0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169" name="圖形 168">
              <a:extLst>
                <a:ext uri="{FF2B5EF4-FFF2-40B4-BE49-F238E27FC236}">
                  <a16:creationId xmlns:a16="http://schemas.microsoft.com/office/drawing/2014/main" id="{9F40E69F-EBDB-420B-B3EF-7FED315D2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172" name="群組 171">
            <a:extLst>
              <a:ext uri="{FF2B5EF4-FFF2-40B4-BE49-F238E27FC236}">
                <a16:creationId xmlns:a16="http://schemas.microsoft.com/office/drawing/2014/main" id="{EEAB4282-1223-42E2-BDFF-7779A083A84B}"/>
              </a:ext>
            </a:extLst>
          </p:cNvPr>
          <p:cNvGrpSpPr/>
          <p:nvPr/>
        </p:nvGrpSpPr>
        <p:grpSpPr>
          <a:xfrm>
            <a:off x="396043" y="1577573"/>
            <a:ext cx="867155" cy="624779"/>
            <a:chOff x="315956" y="2573846"/>
            <a:chExt cx="832784" cy="600014"/>
          </a:xfrm>
        </p:grpSpPr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78C8AFE9-C171-4204-BA75-CF492A7F8D93}"/>
                </a:ext>
              </a:extLst>
            </p:cNvPr>
            <p:cNvGrpSpPr/>
            <p:nvPr/>
          </p:nvGrpSpPr>
          <p:grpSpPr>
            <a:xfrm>
              <a:off x="315956" y="2626868"/>
              <a:ext cx="252544" cy="514000"/>
              <a:chOff x="315956" y="2626868"/>
              <a:chExt cx="252544" cy="514000"/>
            </a:xfrm>
          </p:grpSpPr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F07CC110-374B-4204-8EAF-1BD74345C3EC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45141E3C-542C-4D57-A8A2-F14C7E66450F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3DB48F27-DCF2-4EAE-9769-DE6D2A0FE004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3E873551-EE6A-4B2F-9BDC-CDA1C17D034C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6909F221-2761-4D9F-8F6A-0640626B6B35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</p:grpSp>
        <p:grpSp>
          <p:nvGrpSpPr>
            <p:cNvPr id="174" name="群組 173">
              <a:extLst>
                <a:ext uri="{FF2B5EF4-FFF2-40B4-BE49-F238E27FC236}">
                  <a16:creationId xmlns:a16="http://schemas.microsoft.com/office/drawing/2014/main" id="{57AEF235-8190-4E04-8223-D9893641AB33}"/>
                </a:ext>
              </a:extLst>
            </p:cNvPr>
            <p:cNvGrpSpPr/>
            <p:nvPr/>
          </p:nvGrpSpPr>
          <p:grpSpPr>
            <a:xfrm>
              <a:off x="469527" y="2573846"/>
              <a:ext cx="679213" cy="600014"/>
              <a:chOff x="576639" y="2568822"/>
              <a:chExt cx="679213" cy="600014"/>
            </a:xfrm>
          </p:grpSpPr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3E281D52-C153-459F-8A86-CF501A97710A}"/>
                  </a:ext>
                </a:extLst>
              </p:cNvPr>
              <p:cNvSpPr/>
              <p:nvPr/>
            </p:nvSpPr>
            <p:spPr>
              <a:xfrm>
                <a:off x="807868" y="2977559"/>
                <a:ext cx="213919" cy="127758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AA12A69B-0CF1-4493-8E0C-62A3A8095334}"/>
                  </a:ext>
                </a:extLst>
              </p:cNvPr>
              <p:cNvSpPr/>
              <p:nvPr/>
            </p:nvSpPr>
            <p:spPr>
              <a:xfrm>
                <a:off x="623688" y="3077685"/>
                <a:ext cx="582335" cy="91151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C7A6291-EFD3-4E87-92D4-06A8CFA0197E}"/>
                  </a:ext>
                </a:extLst>
              </p:cNvPr>
              <p:cNvSpPr/>
              <p:nvPr/>
            </p:nvSpPr>
            <p:spPr>
              <a:xfrm>
                <a:off x="576639" y="2568822"/>
                <a:ext cx="679213" cy="475722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grpSp>
            <p:nvGrpSpPr>
              <p:cNvPr id="178" name="群組 177">
                <a:extLst>
                  <a:ext uri="{FF2B5EF4-FFF2-40B4-BE49-F238E27FC236}">
                    <a16:creationId xmlns:a16="http://schemas.microsoft.com/office/drawing/2014/main" id="{CF96F23B-65E3-4A33-8976-92BA3A8BA52C}"/>
                  </a:ext>
                </a:extLst>
              </p:cNvPr>
              <p:cNvGrpSpPr/>
              <p:nvPr/>
            </p:nvGrpSpPr>
            <p:grpSpPr>
              <a:xfrm>
                <a:off x="627174" y="2629802"/>
                <a:ext cx="573422" cy="359503"/>
                <a:chOff x="7380172" y="1874094"/>
                <a:chExt cx="958662" cy="601018"/>
              </a:xfrm>
              <a:solidFill>
                <a:schemeClr val="tx1"/>
              </a:solidFill>
            </p:grpSpPr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D35057FF-DEB6-4AED-ABB7-74F95FE5F319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AF34BFD4-DC6E-4C55-ADF0-DF81DFFE463C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8EE8874A-A10B-4172-A127-F7B2FE1C9469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C65E86D2-FA92-4B96-B83C-D5E724B31040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C346E019-6164-49D1-921A-40EF576F16AC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A9FFF8E4-6F1D-466A-BB3D-260C1746093A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A7EBD526-271C-46FA-86C3-109844BC2DA7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1D742DAD-95C4-4CA0-A894-54956D607E44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835A7B11-3378-437A-BA32-35C88D02A8E6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46C780C7-BA2C-4B66-90B0-0A5B376BD040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</p:grpSp>
        </p:grpSp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08F501CB-5D19-4A47-B39E-4A7E0B8BBA17}"/>
              </a:ext>
            </a:extLst>
          </p:cNvPr>
          <p:cNvGrpSpPr/>
          <p:nvPr/>
        </p:nvGrpSpPr>
        <p:grpSpPr>
          <a:xfrm>
            <a:off x="9819466" y="3929909"/>
            <a:ext cx="537481" cy="416608"/>
            <a:chOff x="9811803" y="3928157"/>
            <a:chExt cx="547298" cy="4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5" name="群組 194">
              <a:extLst>
                <a:ext uri="{FF2B5EF4-FFF2-40B4-BE49-F238E27FC236}">
                  <a16:creationId xmlns:a16="http://schemas.microsoft.com/office/drawing/2014/main" id="{B15B255F-8534-403F-A411-8467EFB4D12C}"/>
                </a:ext>
              </a:extLst>
            </p:cNvPr>
            <p:cNvGrpSpPr/>
            <p:nvPr/>
          </p:nvGrpSpPr>
          <p:grpSpPr>
            <a:xfrm flipH="1">
              <a:off x="9811803" y="3928157"/>
              <a:ext cx="217530" cy="391960"/>
              <a:chOff x="17449379" y="9433630"/>
              <a:chExt cx="536102" cy="906267"/>
            </a:xfrm>
          </p:grpSpPr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AB6FD75A-7DF5-4EC6-95D4-8BC7C7430EBA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EBF4B181-BC37-48B0-8763-952341A2F4EB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8886FB21-3D05-4818-9599-5949D4D1040B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6302F7E8-8CA9-45BB-813F-5F37625537D9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874CC766-B6E6-4DE4-8740-CB20B6F1148C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E489902D-41EA-4F63-B760-17C02CF4EB0C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A5AB23B-257C-4490-B5F1-4C86315ABDCD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83A17E45-27D3-4493-BCC2-1A67818CCBF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  <p:grpSp>
          <p:nvGrpSpPr>
            <p:cNvPr id="196" name="群組 195">
              <a:extLst>
                <a:ext uri="{FF2B5EF4-FFF2-40B4-BE49-F238E27FC236}">
                  <a16:creationId xmlns:a16="http://schemas.microsoft.com/office/drawing/2014/main" id="{8B76CD0E-F191-4997-8D99-F2B8E6CD714E}"/>
                </a:ext>
              </a:extLst>
            </p:cNvPr>
            <p:cNvGrpSpPr/>
            <p:nvPr/>
          </p:nvGrpSpPr>
          <p:grpSpPr>
            <a:xfrm flipH="1">
              <a:off x="10141571" y="3928157"/>
              <a:ext cx="217530" cy="391960"/>
              <a:chOff x="17449379" y="9433630"/>
              <a:chExt cx="536102" cy="906267"/>
            </a:xfrm>
          </p:grpSpPr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5BAE62A9-B214-4461-9B9A-6511C97C0D50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6417E2C6-3D8C-4EBD-9B6E-1BE05F6890CF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86576A40-0B14-49E1-B33A-4010C67500A2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2691EBDE-3BEE-4A37-9C28-CAEB02272ABF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EE73F78B-7953-4789-8BF3-408B52CDE0C2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40E08BCE-760D-4FB2-A246-697D81A254DD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0B88F1B6-4EE9-4B94-8541-B0B9C8F6199E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72D94AC3-AC5C-46D5-999D-B317E783B09D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  <p:grpSp>
          <p:nvGrpSpPr>
            <p:cNvPr id="197" name="群組 196">
              <a:extLst>
                <a:ext uri="{FF2B5EF4-FFF2-40B4-BE49-F238E27FC236}">
                  <a16:creationId xmlns:a16="http://schemas.microsoft.com/office/drawing/2014/main" id="{47B64FA6-0868-466E-A794-6EC4D65C3A26}"/>
                </a:ext>
              </a:extLst>
            </p:cNvPr>
            <p:cNvGrpSpPr/>
            <p:nvPr/>
          </p:nvGrpSpPr>
          <p:grpSpPr>
            <a:xfrm flipH="1">
              <a:off x="9964584" y="3960414"/>
              <a:ext cx="217530" cy="391960"/>
              <a:chOff x="17449379" y="9433630"/>
              <a:chExt cx="536102" cy="906267"/>
            </a:xfrm>
          </p:grpSpPr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19D64C09-A8EB-453A-89A9-73B3EBBA7C8D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22E77CFF-DAC0-4630-A68F-009F69F52739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394FD758-CE9E-4CC3-895C-BE506AE08901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2C2BED70-E016-40BB-B9E8-D120710C3056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9C995F76-9597-4D30-A972-BF14CE727C89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B40F86AE-A7F2-4F3F-9749-3ABE82B37235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022947F8-0FCB-4A12-87FD-1DB7DBCE351C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3CC87720-106A-454B-8783-C4074BCD517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222" name="群組 221">
            <a:extLst>
              <a:ext uri="{FF2B5EF4-FFF2-40B4-BE49-F238E27FC236}">
                <a16:creationId xmlns:a16="http://schemas.microsoft.com/office/drawing/2014/main" id="{903BB4F8-AAE0-496A-8A00-33E5A0D15F5D}"/>
              </a:ext>
            </a:extLst>
          </p:cNvPr>
          <p:cNvGrpSpPr/>
          <p:nvPr/>
        </p:nvGrpSpPr>
        <p:grpSpPr>
          <a:xfrm>
            <a:off x="10982856" y="3918292"/>
            <a:ext cx="639261" cy="404669"/>
            <a:chOff x="11017037" y="3967703"/>
            <a:chExt cx="650937" cy="412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3" name="群組 222">
              <a:extLst>
                <a:ext uri="{FF2B5EF4-FFF2-40B4-BE49-F238E27FC236}">
                  <a16:creationId xmlns:a16="http://schemas.microsoft.com/office/drawing/2014/main" id="{0BFA8DE0-0B51-4BFE-94A6-D83D0F669927}"/>
                </a:ext>
              </a:extLst>
            </p:cNvPr>
            <p:cNvGrpSpPr/>
            <p:nvPr/>
          </p:nvGrpSpPr>
          <p:grpSpPr>
            <a:xfrm>
              <a:off x="11017037" y="3967703"/>
              <a:ext cx="462246" cy="349827"/>
              <a:chOff x="11017037" y="3967703"/>
              <a:chExt cx="462246" cy="349827"/>
            </a:xfrm>
          </p:grpSpPr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3D127236-D22B-45C5-9745-363F16D7DD63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F12F78B3-3294-4F4E-AEC9-15474461DC7D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66D70AE8-EE1F-458A-A028-941A3B23607A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BE74441D-0C78-4845-B704-B25CC08AEB1F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grpSp>
            <p:nvGrpSpPr>
              <p:cNvPr id="241" name="群組 240">
                <a:extLst>
                  <a:ext uri="{FF2B5EF4-FFF2-40B4-BE49-F238E27FC236}">
                    <a16:creationId xmlns:a16="http://schemas.microsoft.com/office/drawing/2014/main" id="{0A5A2EF9-942D-4C70-A18B-8EC7B8531754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42" name="手繪多邊形: 圖案 241">
                  <a:extLst>
                    <a:ext uri="{FF2B5EF4-FFF2-40B4-BE49-F238E27FC236}">
                      <a16:creationId xmlns:a16="http://schemas.microsoft.com/office/drawing/2014/main" id="{C20140DE-1E23-4127-85A0-3FA52E5FAF28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3" name="手繪多邊形: 圖案 242">
                  <a:extLst>
                    <a:ext uri="{FF2B5EF4-FFF2-40B4-BE49-F238E27FC236}">
                      <a16:creationId xmlns:a16="http://schemas.microsoft.com/office/drawing/2014/main" id="{939049E9-0964-405B-A387-394C9593AE34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4" name="手繪多邊形: 圖案 243">
                  <a:extLst>
                    <a:ext uri="{FF2B5EF4-FFF2-40B4-BE49-F238E27FC236}">
                      <a16:creationId xmlns:a16="http://schemas.microsoft.com/office/drawing/2014/main" id="{F7FA67D1-9146-4A26-A274-54B950F6EC94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5" name="手繪多邊形: 圖案 244">
                  <a:extLst>
                    <a:ext uri="{FF2B5EF4-FFF2-40B4-BE49-F238E27FC236}">
                      <a16:creationId xmlns:a16="http://schemas.microsoft.com/office/drawing/2014/main" id="{FD0484AF-5DA9-4EDE-9717-7EEC40D2C729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6" name="手繪多邊形: 圖案 245">
                  <a:extLst>
                    <a:ext uri="{FF2B5EF4-FFF2-40B4-BE49-F238E27FC236}">
                      <a16:creationId xmlns:a16="http://schemas.microsoft.com/office/drawing/2014/main" id="{40F8DFBC-D98C-4CAF-9CF6-DC8F5551D4D5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7" name="手繪多邊形: 圖案 246">
                  <a:extLst>
                    <a:ext uri="{FF2B5EF4-FFF2-40B4-BE49-F238E27FC236}">
                      <a16:creationId xmlns:a16="http://schemas.microsoft.com/office/drawing/2014/main" id="{7618BB19-95AA-4D31-871C-76E90675A7A2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8" name="手繪多邊形: 圖案 247">
                  <a:extLst>
                    <a:ext uri="{FF2B5EF4-FFF2-40B4-BE49-F238E27FC236}">
                      <a16:creationId xmlns:a16="http://schemas.microsoft.com/office/drawing/2014/main" id="{FD6EAE51-F2D5-45B2-ACF5-27798032F4EC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</p:grpSp>
        </p:grpSp>
        <p:grpSp>
          <p:nvGrpSpPr>
            <p:cNvPr id="224" name="群組 223">
              <a:extLst>
                <a:ext uri="{FF2B5EF4-FFF2-40B4-BE49-F238E27FC236}">
                  <a16:creationId xmlns:a16="http://schemas.microsoft.com/office/drawing/2014/main" id="{8221E8F3-3E53-4704-B733-DA6E93483D5E}"/>
                </a:ext>
              </a:extLst>
            </p:cNvPr>
            <p:cNvGrpSpPr/>
            <p:nvPr/>
          </p:nvGrpSpPr>
          <p:grpSpPr>
            <a:xfrm>
              <a:off x="11205728" y="4029936"/>
              <a:ext cx="462246" cy="349827"/>
              <a:chOff x="11017037" y="3967703"/>
              <a:chExt cx="462246" cy="349827"/>
            </a:xfrm>
          </p:grpSpPr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2AF51AD-696A-4ACD-B741-A35C037A4987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E77A9156-6A57-4505-AF5E-E118ABB3367F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ABEBBC4D-5F02-482B-AE90-B9C6FED54F08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F89861C9-0628-475C-92EE-735D050F75C3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grpSp>
            <p:nvGrpSpPr>
              <p:cNvPr id="229" name="群組 228">
                <a:extLst>
                  <a:ext uri="{FF2B5EF4-FFF2-40B4-BE49-F238E27FC236}">
                    <a16:creationId xmlns:a16="http://schemas.microsoft.com/office/drawing/2014/main" id="{C4718A80-0542-415E-A0E0-E9277D680313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30" name="手繪多邊形: 圖案 229">
                  <a:extLst>
                    <a:ext uri="{FF2B5EF4-FFF2-40B4-BE49-F238E27FC236}">
                      <a16:creationId xmlns:a16="http://schemas.microsoft.com/office/drawing/2014/main" id="{945E8040-BAED-4D79-8798-B4F52B7528F5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1" name="手繪多邊形: 圖案 230">
                  <a:extLst>
                    <a:ext uri="{FF2B5EF4-FFF2-40B4-BE49-F238E27FC236}">
                      <a16:creationId xmlns:a16="http://schemas.microsoft.com/office/drawing/2014/main" id="{CCEC2EE5-FDB2-4F20-8E2A-413849EF90E3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2" name="手繪多邊形: 圖案 231">
                  <a:extLst>
                    <a:ext uri="{FF2B5EF4-FFF2-40B4-BE49-F238E27FC236}">
                      <a16:creationId xmlns:a16="http://schemas.microsoft.com/office/drawing/2014/main" id="{CD1B3208-8594-40FE-BF48-FC5BC47EEA91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3" name="手繪多邊形: 圖案 232">
                  <a:extLst>
                    <a:ext uri="{FF2B5EF4-FFF2-40B4-BE49-F238E27FC236}">
                      <a16:creationId xmlns:a16="http://schemas.microsoft.com/office/drawing/2014/main" id="{055A89FC-A48E-4357-A59E-C2B5F60503B5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4" name="手繪多邊形: 圖案 233">
                  <a:extLst>
                    <a:ext uri="{FF2B5EF4-FFF2-40B4-BE49-F238E27FC236}">
                      <a16:creationId xmlns:a16="http://schemas.microsoft.com/office/drawing/2014/main" id="{41598F0D-5E0D-4568-9ED1-B8D5E600B8D3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5" name="手繪多邊形: 圖案 234">
                  <a:extLst>
                    <a:ext uri="{FF2B5EF4-FFF2-40B4-BE49-F238E27FC236}">
                      <a16:creationId xmlns:a16="http://schemas.microsoft.com/office/drawing/2014/main" id="{A29A6106-D406-4F8E-8A91-83AD07ADDDED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6" name="手繪多邊形: 圖案 235">
                  <a:extLst>
                    <a:ext uri="{FF2B5EF4-FFF2-40B4-BE49-F238E27FC236}">
                      <a16:creationId xmlns:a16="http://schemas.microsoft.com/office/drawing/2014/main" id="{9FFCE029-E9F5-4777-8544-DC145D89F242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</p:grpSp>
        </p:grpSp>
      </p:grpSp>
      <p:grpSp>
        <p:nvGrpSpPr>
          <p:cNvPr id="249" name="群組 248">
            <a:extLst>
              <a:ext uri="{FF2B5EF4-FFF2-40B4-BE49-F238E27FC236}">
                <a16:creationId xmlns:a16="http://schemas.microsoft.com/office/drawing/2014/main" id="{A11A73CA-D14D-45D0-86C6-6BDC8891B461}"/>
              </a:ext>
            </a:extLst>
          </p:cNvPr>
          <p:cNvGrpSpPr/>
          <p:nvPr/>
        </p:nvGrpSpPr>
        <p:grpSpPr>
          <a:xfrm flipH="1">
            <a:off x="398922" y="5895676"/>
            <a:ext cx="213629" cy="384929"/>
            <a:chOff x="17449379" y="9433630"/>
            <a:chExt cx="536102" cy="906267"/>
          </a:xfrm>
        </p:grpSpPr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B3963A55-387B-4D3A-9B1D-48236C65EC0F}"/>
                </a:ext>
              </a:extLst>
            </p:cNvPr>
            <p:cNvSpPr/>
            <p:nvPr/>
          </p:nvSpPr>
          <p:spPr>
            <a:xfrm>
              <a:off x="17449379" y="9433630"/>
              <a:ext cx="536102" cy="906267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F5533A0B-408B-4AC2-80F7-85428033D5F1}"/>
                </a:ext>
              </a:extLst>
            </p:cNvPr>
            <p:cNvSpPr/>
            <p:nvPr/>
          </p:nvSpPr>
          <p:spPr>
            <a:xfrm>
              <a:off x="17449379" y="9524512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88F6EFBC-D53B-4F4C-92F0-721B63812BDA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FD7F228F-04CD-45B4-8DE7-C1D90E0E309B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0C0A6840-B48E-4783-A9A3-6EF2137C9A6F}"/>
                </a:ext>
              </a:extLst>
            </p:cNvPr>
            <p:cNvSpPr/>
            <p:nvPr/>
          </p:nvSpPr>
          <p:spPr>
            <a:xfrm>
              <a:off x="17532985" y="9748143"/>
              <a:ext cx="89350" cy="89350"/>
            </a:xfrm>
            <a:custGeom>
              <a:avLst/>
              <a:gdLst>
                <a:gd name="connsiteX0" fmla="*/ 75820 w 89350"/>
                <a:gd name="connsiteY0" fmla="*/ 100583 h 89350"/>
                <a:gd name="connsiteX1" fmla="*/ 24763 w 89350"/>
                <a:gd name="connsiteY1" fmla="*/ 100583 h 89350"/>
                <a:gd name="connsiteX2" fmla="*/ 0 w 89350"/>
                <a:gd name="connsiteY2" fmla="*/ 75820 h 89350"/>
                <a:gd name="connsiteX3" fmla="*/ 0 w 89350"/>
                <a:gd name="connsiteY3" fmla="*/ 24763 h 89350"/>
                <a:gd name="connsiteX4" fmla="*/ 24763 w 89350"/>
                <a:gd name="connsiteY4" fmla="*/ 0 h 89350"/>
                <a:gd name="connsiteX5" fmla="*/ 75820 w 89350"/>
                <a:gd name="connsiteY5" fmla="*/ 0 h 89350"/>
                <a:gd name="connsiteX6" fmla="*/ 100583 w 89350"/>
                <a:gd name="connsiteY6" fmla="*/ 24763 h 89350"/>
                <a:gd name="connsiteX7" fmla="*/ 100583 w 89350"/>
                <a:gd name="connsiteY7" fmla="*/ 75820 h 89350"/>
                <a:gd name="connsiteX8" fmla="*/ 75820 w 89350"/>
                <a:gd name="connsiteY8" fmla="*/ 100583 h 8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350" h="89350">
                  <a:moveTo>
                    <a:pt x="75820" y="100583"/>
                  </a:moveTo>
                  <a:lnTo>
                    <a:pt x="24763" y="100583"/>
                  </a:lnTo>
                  <a:cubicBezTo>
                    <a:pt x="11105" y="100583"/>
                    <a:pt x="0" y="89478"/>
                    <a:pt x="0" y="75820"/>
                  </a:cubicBezTo>
                  <a:lnTo>
                    <a:pt x="0" y="24763"/>
                  </a:lnTo>
                  <a:cubicBezTo>
                    <a:pt x="0" y="11105"/>
                    <a:pt x="11105" y="0"/>
                    <a:pt x="24763" y="0"/>
                  </a:cubicBezTo>
                  <a:lnTo>
                    <a:pt x="75820" y="0"/>
                  </a:lnTo>
                  <a:cubicBezTo>
                    <a:pt x="89478" y="0"/>
                    <a:pt x="100583" y="11105"/>
                    <a:pt x="100583" y="24763"/>
                  </a:cubicBezTo>
                  <a:lnTo>
                    <a:pt x="100583" y="75820"/>
                  </a:lnTo>
                  <a:cubicBezTo>
                    <a:pt x="100455" y="89605"/>
                    <a:pt x="89478" y="100583"/>
                    <a:pt x="75820" y="100583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3A0212D8-D8F3-4C6A-91C9-260B3A3EEDAD}"/>
                </a:ext>
              </a:extLst>
            </p:cNvPr>
            <p:cNvSpPr/>
            <p:nvPr/>
          </p:nvSpPr>
          <p:spPr>
            <a:xfrm>
              <a:off x="17589296" y="9913321"/>
              <a:ext cx="236611" cy="236611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28FA4667-211B-4BB8-8AE1-E2BCD6AEBD33}"/>
                </a:ext>
              </a:extLst>
            </p:cNvPr>
            <p:cNvSpPr/>
            <p:nvPr/>
          </p:nvSpPr>
          <p:spPr>
            <a:xfrm>
              <a:off x="17701479" y="10045041"/>
              <a:ext cx="51057" cy="51057"/>
            </a:xfrm>
            <a:custGeom>
              <a:avLst/>
              <a:gdLst>
                <a:gd name="connsiteX0" fmla="*/ 8419 w 51057"/>
                <a:gd name="connsiteY0" fmla="*/ 0 h 51057"/>
                <a:gd name="connsiteX1" fmla="*/ 48499 w 51057"/>
                <a:gd name="connsiteY1" fmla="*/ 21444 h 51057"/>
                <a:gd name="connsiteX2" fmla="*/ 59604 w 51057"/>
                <a:gd name="connsiteY2" fmla="*/ 51951 h 51057"/>
                <a:gd name="connsiteX3" fmla="*/ 54881 w 51057"/>
                <a:gd name="connsiteY3" fmla="*/ 59992 h 51057"/>
                <a:gd name="connsiteX4" fmla="*/ 47733 w 51057"/>
                <a:gd name="connsiteY4" fmla="*/ 52589 h 51057"/>
                <a:gd name="connsiteX5" fmla="*/ 34075 w 51057"/>
                <a:gd name="connsiteY5" fmla="*/ 23231 h 51057"/>
                <a:gd name="connsiteX6" fmla="*/ 7271 w 51057"/>
                <a:gd name="connsiteY6" fmla="*/ 12126 h 51057"/>
                <a:gd name="connsiteX7" fmla="*/ 1016 w 51057"/>
                <a:gd name="connsiteY7" fmla="*/ 4340 h 51057"/>
                <a:gd name="connsiteX8" fmla="*/ 8419 w 51057"/>
                <a:gd name="connsiteY8" fmla="*/ 0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57" h="51057">
                  <a:moveTo>
                    <a:pt x="8419" y="0"/>
                  </a:moveTo>
                  <a:cubicBezTo>
                    <a:pt x="26162" y="2298"/>
                    <a:pt x="38671" y="9190"/>
                    <a:pt x="48499" y="21444"/>
                  </a:cubicBezTo>
                  <a:cubicBezTo>
                    <a:pt x="55775" y="30507"/>
                    <a:pt x="59477" y="40463"/>
                    <a:pt x="59604" y="51951"/>
                  </a:cubicBezTo>
                  <a:cubicBezTo>
                    <a:pt x="59604" y="55525"/>
                    <a:pt x="60243" y="59737"/>
                    <a:pt x="54881" y="59992"/>
                  </a:cubicBezTo>
                  <a:cubicBezTo>
                    <a:pt x="49903" y="60248"/>
                    <a:pt x="47733" y="57439"/>
                    <a:pt x="47733" y="52589"/>
                  </a:cubicBezTo>
                  <a:cubicBezTo>
                    <a:pt x="47606" y="40718"/>
                    <a:pt x="42755" y="30890"/>
                    <a:pt x="34075" y="23231"/>
                  </a:cubicBezTo>
                  <a:cubicBezTo>
                    <a:pt x="26545" y="16594"/>
                    <a:pt x="17610" y="12509"/>
                    <a:pt x="7271" y="12126"/>
                  </a:cubicBezTo>
                  <a:cubicBezTo>
                    <a:pt x="1144" y="11871"/>
                    <a:pt x="-1665" y="8552"/>
                    <a:pt x="1016" y="4340"/>
                  </a:cubicBezTo>
                  <a:cubicBezTo>
                    <a:pt x="2675" y="1787"/>
                    <a:pt x="6888" y="894"/>
                    <a:pt x="8419" y="0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D6A9F98F-4A04-42CC-A518-F44357705650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258" name="Google Shape;94;p17">
            <a:extLst>
              <a:ext uri="{FF2B5EF4-FFF2-40B4-BE49-F238E27FC236}">
                <a16:creationId xmlns:a16="http://schemas.microsoft.com/office/drawing/2014/main" id="{032FDE20-DF66-214C-9C25-953F199DDD6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94087" y="1732659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oogle Shape;95;p17">
            <a:extLst>
              <a:ext uri="{FF2B5EF4-FFF2-40B4-BE49-F238E27FC236}">
                <a16:creationId xmlns:a16="http://schemas.microsoft.com/office/drawing/2014/main" id="{1ADEB81A-CFFC-2946-8351-7664006F91E0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450723" y="1732620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0" name="Google Shape;96;p17">
            <a:extLst>
              <a:ext uri="{FF2B5EF4-FFF2-40B4-BE49-F238E27FC236}">
                <a16:creationId xmlns:a16="http://schemas.microsoft.com/office/drawing/2014/main" id="{869A74D2-4261-7D45-8BCF-946D829F871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737139" y="1732471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1" name="Google Shape;97;p17">
            <a:extLst>
              <a:ext uri="{FF2B5EF4-FFF2-40B4-BE49-F238E27FC236}">
                <a16:creationId xmlns:a16="http://schemas.microsoft.com/office/drawing/2014/main" id="{847C4ACB-C082-FD46-82ED-7716EA9A5FF5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803370" y="1732610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oogle Shape;100;p17">
            <a:extLst>
              <a:ext uri="{FF2B5EF4-FFF2-40B4-BE49-F238E27FC236}">
                <a16:creationId xmlns:a16="http://schemas.microsoft.com/office/drawing/2014/main" id="{EA090175-B794-484E-BF73-02723E5494BD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520693" y="1732506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oogle Shape;102;p17">
            <a:extLst>
              <a:ext uri="{FF2B5EF4-FFF2-40B4-BE49-F238E27FC236}">
                <a16:creationId xmlns:a16="http://schemas.microsoft.com/office/drawing/2014/main" id="{9C527585-F533-3543-B429-37B53344087D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153645" y="2075956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oogle Shape;104;p17">
            <a:extLst>
              <a:ext uri="{FF2B5EF4-FFF2-40B4-BE49-F238E27FC236}">
                <a16:creationId xmlns:a16="http://schemas.microsoft.com/office/drawing/2014/main" id="{6A85D71F-A30B-9949-98A3-A92E420325F7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156163" y="1732511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5" name="Google Shape;105;p17">
            <a:extLst>
              <a:ext uri="{FF2B5EF4-FFF2-40B4-BE49-F238E27FC236}">
                <a16:creationId xmlns:a16="http://schemas.microsoft.com/office/drawing/2014/main" id="{533D17DF-38CD-5F49-941E-723F8EB39D01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737139" y="2077388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oogle Shape;106;p17">
            <a:extLst>
              <a:ext uri="{FF2B5EF4-FFF2-40B4-BE49-F238E27FC236}">
                <a16:creationId xmlns:a16="http://schemas.microsoft.com/office/drawing/2014/main" id="{3FD84377-FEEA-9C4C-AD5C-EC94B13902E4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094100" y="2077406"/>
            <a:ext cx="261941" cy="2619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7" name="Google Shape;108;p17">
            <a:extLst>
              <a:ext uri="{FF2B5EF4-FFF2-40B4-BE49-F238E27FC236}">
                <a16:creationId xmlns:a16="http://schemas.microsoft.com/office/drawing/2014/main" id="{EE93BA1E-FF03-2C46-A682-F69389EDA72C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451054" y="2075952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8" name="Google Shape;109;p17">
            <a:extLst>
              <a:ext uri="{FF2B5EF4-FFF2-40B4-BE49-F238E27FC236}">
                <a16:creationId xmlns:a16="http://schemas.microsoft.com/office/drawing/2014/main" id="{8EA8DF1E-49BA-D44E-A2BB-2D48A9EE0BFD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807876" y="2075952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9" name="Google Shape;93;p17">
            <a:extLst>
              <a:ext uri="{FF2B5EF4-FFF2-40B4-BE49-F238E27FC236}">
                <a16:creationId xmlns:a16="http://schemas.microsoft.com/office/drawing/2014/main" id="{2F4DEB6B-CABB-9D45-B372-7740E89F326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19316" y="2426297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0" name="Google Shape;98;p17">
            <a:extLst>
              <a:ext uri="{FF2B5EF4-FFF2-40B4-BE49-F238E27FC236}">
                <a16:creationId xmlns:a16="http://schemas.microsoft.com/office/drawing/2014/main" id="{2FDA029D-3685-9F4E-BE5A-1C5234AE1C6A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162661" y="2426322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1" name="Google Shape;99;p17">
            <a:extLst>
              <a:ext uri="{FF2B5EF4-FFF2-40B4-BE49-F238E27FC236}">
                <a16:creationId xmlns:a16="http://schemas.microsoft.com/office/drawing/2014/main" id="{9B43AECB-875A-C847-8BEF-8E86628BEDD5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735865" y="2426288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2" name="Google Shape;101;p17">
            <a:extLst>
              <a:ext uri="{FF2B5EF4-FFF2-40B4-BE49-F238E27FC236}">
                <a16:creationId xmlns:a16="http://schemas.microsoft.com/office/drawing/2014/main" id="{C6108768-FD9C-BD41-917B-6FD4F7EB4295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92576" y="2426293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3" name="Google Shape;103;p17">
            <a:extLst>
              <a:ext uri="{FF2B5EF4-FFF2-40B4-BE49-F238E27FC236}">
                <a16:creationId xmlns:a16="http://schemas.microsoft.com/office/drawing/2014/main" id="{DE3F7FEE-1E5C-D143-AC64-F1D2CACB3578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449285" y="2426295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4" name="Google Shape;107;p17">
            <a:extLst>
              <a:ext uri="{FF2B5EF4-FFF2-40B4-BE49-F238E27FC236}">
                <a16:creationId xmlns:a16="http://schemas.microsoft.com/office/drawing/2014/main" id="{69965A4B-5B02-4246-A2D3-30EC4F6A8C6A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806000" y="2426318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D3D8539-8A90-B341-9758-8A125B77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9712830" y="2742346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" name="Picture 23" descr="C:\Users\Josh Chen\Desktop\sharefile.png">
            <a:extLst>
              <a:ext uri="{FF2B5EF4-FFF2-40B4-BE49-F238E27FC236}">
                <a16:creationId xmlns:a16="http://schemas.microsoft.com/office/drawing/2014/main" id="{5A39E306-C39A-4444-BC68-04C37200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5974" y="2753070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7" name="Picture 25" descr="C:\Users\Josh Chen\Desktop\OneDrive.png">
            <a:extLst>
              <a:ext uri="{FF2B5EF4-FFF2-40B4-BE49-F238E27FC236}">
                <a16:creationId xmlns:a16="http://schemas.microsoft.com/office/drawing/2014/main" id="{546B5179-3ECA-1746-B922-DF2F8251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947" y="2747863"/>
            <a:ext cx="283005" cy="2830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1" name="群組 50">
            <a:extLst>
              <a:ext uri="{FF2B5EF4-FFF2-40B4-BE49-F238E27FC236}">
                <a16:creationId xmlns:a16="http://schemas.microsoft.com/office/drawing/2014/main" id="{303E7C80-205D-4A4D-A2DD-290C7525C5FA}"/>
              </a:ext>
            </a:extLst>
          </p:cNvPr>
          <p:cNvGrpSpPr/>
          <p:nvPr/>
        </p:nvGrpSpPr>
        <p:grpSpPr>
          <a:xfrm>
            <a:off x="662980" y="3492984"/>
            <a:ext cx="401352" cy="401350"/>
            <a:chOff x="305319" y="2656912"/>
            <a:chExt cx="198535" cy="198534"/>
          </a:xfrm>
        </p:grpSpPr>
        <p:grpSp>
          <p:nvGrpSpPr>
            <p:cNvPr id="282" name="群組 51">
              <a:extLst>
                <a:ext uri="{FF2B5EF4-FFF2-40B4-BE49-F238E27FC236}">
                  <a16:creationId xmlns:a16="http://schemas.microsoft.com/office/drawing/2014/main" id="{BE7CDFB2-7316-4811-B016-F7E468BD49B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85" name="橢圓 53">
                <a:extLst>
                  <a:ext uri="{FF2B5EF4-FFF2-40B4-BE49-F238E27FC236}">
                    <a16:creationId xmlns:a16="http://schemas.microsoft.com/office/drawing/2014/main" id="{5B977452-53DC-449E-BF74-61A3E46AB3F2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286" name="矩形: 剪去同側角落 285">
                <a:extLst>
                  <a:ext uri="{FF2B5EF4-FFF2-40B4-BE49-F238E27FC236}">
                    <a16:creationId xmlns:a16="http://schemas.microsoft.com/office/drawing/2014/main" id="{EA4BD9A9-6B5B-44A6-B880-2431705C4D79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284" name="圖形 283">
              <a:extLst>
                <a:ext uri="{FF2B5EF4-FFF2-40B4-BE49-F238E27FC236}">
                  <a16:creationId xmlns:a16="http://schemas.microsoft.com/office/drawing/2014/main" id="{E5B65FB9-C7BE-4C96-AC70-14BCBD1D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287" name="群組 60">
            <a:extLst>
              <a:ext uri="{FF2B5EF4-FFF2-40B4-BE49-F238E27FC236}">
                <a16:creationId xmlns:a16="http://schemas.microsoft.com/office/drawing/2014/main" id="{1DC46F53-0D60-40C2-A1B7-DD408E09C7D3}"/>
              </a:ext>
            </a:extLst>
          </p:cNvPr>
          <p:cNvGrpSpPr/>
          <p:nvPr/>
        </p:nvGrpSpPr>
        <p:grpSpPr>
          <a:xfrm>
            <a:off x="491626" y="3576387"/>
            <a:ext cx="401352" cy="401350"/>
            <a:chOff x="305319" y="2656912"/>
            <a:chExt cx="198535" cy="198534"/>
          </a:xfrm>
        </p:grpSpPr>
        <p:grpSp>
          <p:nvGrpSpPr>
            <p:cNvPr id="288" name="群組 61">
              <a:extLst>
                <a:ext uri="{FF2B5EF4-FFF2-40B4-BE49-F238E27FC236}">
                  <a16:creationId xmlns:a16="http://schemas.microsoft.com/office/drawing/2014/main" id="{BE058B85-49DC-4CD3-9435-DFF38CF713E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90" name="橢圓 63">
                <a:extLst>
                  <a:ext uri="{FF2B5EF4-FFF2-40B4-BE49-F238E27FC236}">
                    <a16:creationId xmlns:a16="http://schemas.microsoft.com/office/drawing/2014/main" id="{9D460EB7-F9B1-4870-8752-96FCED7D77CC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291" name="矩形: 剪去同側角落 290">
                <a:extLst>
                  <a:ext uri="{FF2B5EF4-FFF2-40B4-BE49-F238E27FC236}">
                    <a16:creationId xmlns:a16="http://schemas.microsoft.com/office/drawing/2014/main" id="{0389AED0-7791-4F38-84ED-052650A9EBBB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289" name="圖形 288">
              <a:extLst>
                <a:ext uri="{FF2B5EF4-FFF2-40B4-BE49-F238E27FC236}">
                  <a16:creationId xmlns:a16="http://schemas.microsoft.com/office/drawing/2014/main" id="{A4B102CE-8F54-48AF-AC00-DF52054A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sp>
        <p:nvSpPr>
          <p:cNvPr id="295" name="文字方塊 294">
            <a:extLst>
              <a:ext uri="{FF2B5EF4-FFF2-40B4-BE49-F238E27FC236}">
                <a16:creationId xmlns:a16="http://schemas.microsoft.com/office/drawing/2014/main" id="{DCDD83FD-70A8-4B14-87E1-B00EB58FCAF6}"/>
              </a:ext>
            </a:extLst>
          </p:cNvPr>
          <p:cNvSpPr txBox="1"/>
          <p:nvPr/>
        </p:nvSpPr>
        <p:spPr>
          <a:xfrm>
            <a:off x="3641850" y="684587"/>
            <a:ext cx="405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9169">
              <a:defRPr/>
            </a:pP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VJBOD Cloud 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1329169">
              <a:defRPr/>
            </a:pP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區塊型雲網關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片 48" descr="一張含有 綠色, 坐, 握住 的圖片&#10;&#10;自動產生的描述">
            <a:extLst>
              <a:ext uri="{FF2B5EF4-FFF2-40B4-BE49-F238E27FC236}">
                <a16:creationId xmlns:a16="http://schemas.microsoft.com/office/drawing/2014/main" id="{1D9825F0-3D22-43B1-867F-914388021835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432"/>
          <a:stretch/>
        </p:blipFill>
        <p:spPr>
          <a:xfrm>
            <a:off x="4270686" y="3599193"/>
            <a:ext cx="1588880" cy="74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D02BC3E7-C2E7-4DD2-B125-230CA793D26B}"/>
              </a:ext>
            </a:extLst>
          </p:cNvPr>
          <p:cNvSpPr txBox="1"/>
          <p:nvPr/>
        </p:nvSpPr>
        <p:spPr>
          <a:xfrm>
            <a:off x="3649587" y="2924991"/>
            <a:ext cx="405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9169">
              <a:defRPr/>
            </a:pP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模式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1)</a:t>
            </a:r>
          </a:p>
          <a:p>
            <a:pPr defTabSz="1329169">
              <a:defRPr/>
            </a:pP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檔案型雲網關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436C994-60A3-4441-86AD-720FDDA72528}"/>
              </a:ext>
            </a:extLst>
          </p:cNvPr>
          <p:cNvSpPr txBox="1"/>
          <p:nvPr/>
        </p:nvSpPr>
        <p:spPr>
          <a:xfrm>
            <a:off x="3686687" y="5135557"/>
            <a:ext cx="405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29169">
              <a:defRPr/>
            </a:pP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模式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2)</a:t>
            </a:r>
          </a:p>
          <a:p>
            <a:pPr defTabSz="1329169">
              <a:defRPr/>
            </a:pP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掛載</a:t>
            </a:r>
          </a:p>
        </p:txBody>
      </p:sp>
      <p:sp>
        <p:nvSpPr>
          <p:cNvPr id="308" name="文字方塊 307">
            <a:extLst>
              <a:ext uri="{FF2B5EF4-FFF2-40B4-BE49-F238E27FC236}">
                <a16:creationId xmlns:a16="http://schemas.microsoft.com/office/drawing/2014/main" id="{636CEA18-F197-40CF-8C49-0F8672A61872}"/>
              </a:ext>
            </a:extLst>
          </p:cNvPr>
          <p:cNvSpPr txBox="1"/>
          <p:nvPr/>
        </p:nvSpPr>
        <p:spPr>
          <a:xfrm>
            <a:off x="4187526" y="3817425"/>
            <a:ext cx="1746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虛擬檔案系統</a:t>
            </a:r>
            <a:endParaRPr lang="en-US" altLang="zh-TW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0" name="左-右雙向箭號 233">
            <a:extLst>
              <a:ext uri="{FF2B5EF4-FFF2-40B4-BE49-F238E27FC236}">
                <a16:creationId xmlns:a16="http://schemas.microsoft.com/office/drawing/2014/main" id="{B87DF435-B3D7-4CE8-BC1D-7849E1223106}"/>
              </a:ext>
            </a:extLst>
          </p:cNvPr>
          <p:cNvSpPr/>
          <p:nvPr/>
        </p:nvSpPr>
        <p:spPr>
          <a:xfrm>
            <a:off x="3343648" y="3897805"/>
            <a:ext cx="937891" cy="35968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9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9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F1E1FA08-404C-400A-9F86-43930A58FE0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1254" y="4729650"/>
            <a:ext cx="3854200" cy="297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5507B676-29C8-4C76-8BD3-5F8C36259306}"/>
              </a:ext>
            </a:extLst>
          </p:cNvPr>
          <p:cNvSpPr/>
          <p:nvPr/>
        </p:nvSpPr>
        <p:spPr>
          <a:xfrm>
            <a:off x="3820864" y="4751180"/>
            <a:ext cx="3479787" cy="2709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Local Disks/SSDs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2F1F3949-79D7-4866-B680-FD386575AAD4}"/>
              </a:ext>
            </a:extLst>
          </p:cNvPr>
          <p:cNvSpPr/>
          <p:nvPr/>
        </p:nvSpPr>
        <p:spPr>
          <a:xfrm>
            <a:off x="1921862" y="1604843"/>
            <a:ext cx="927846" cy="412701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85" name="左-右雙向箭號 223">
            <a:extLst>
              <a:ext uri="{FF2B5EF4-FFF2-40B4-BE49-F238E27FC236}">
                <a16:creationId xmlns:a16="http://schemas.microsoft.com/office/drawing/2014/main" id="{935DFD57-7C3A-41ED-95F4-24833574F278}"/>
              </a:ext>
            </a:extLst>
          </p:cNvPr>
          <p:cNvSpPr/>
          <p:nvPr/>
        </p:nvSpPr>
        <p:spPr>
          <a:xfrm>
            <a:off x="1425118" y="1446383"/>
            <a:ext cx="1688068" cy="321048"/>
          </a:xfrm>
          <a:prstGeom prst="leftRightArrow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rgbClr val="F78537"/>
              </a:gs>
              <a:gs pos="100000">
                <a:srgbClr val="E97627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   </a:t>
            </a:r>
            <a:r>
              <a:rPr kumimoji="1" lang="zh-CN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區塊存取</a:t>
            </a:r>
            <a:endParaRPr kumimoji="1" lang="zh-TW" altLang="en-US" sz="900" b="1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0" name="文字方塊 309">
            <a:extLst>
              <a:ext uri="{FF2B5EF4-FFF2-40B4-BE49-F238E27FC236}">
                <a16:creationId xmlns:a16="http://schemas.microsoft.com/office/drawing/2014/main" id="{6D9EDAE0-2E9B-4D56-BC2D-C1032EA5B0A7}"/>
              </a:ext>
            </a:extLst>
          </p:cNvPr>
          <p:cNvSpPr txBox="1"/>
          <p:nvPr/>
        </p:nvSpPr>
        <p:spPr>
          <a:xfrm>
            <a:off x="1866356" y="1691200"/>
            <a:ext cx="1069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A1E1E179-80EA-4F5F-B25A-A0FEAA2DFDBB}"/>
              </a:ext>
            </a:extLst>
          </p:cNvPr>
          <p:cNvSpPr/>
          <p:nvPr/>
        </p:nvSpPr>
        <p:spPr>
          <a:xfrm>
            <a:off x="1938070" y="2646589"/>
            <a:ext cx="927846" cy="412701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BD2E5998-1908-40F2-AE04-CD9398D75E17}"/>
              </a:ext>
            </a:extLst>
          </p:cNvPr>
          <p:cNvSpPr/>
          <p:nvPr/>
        </p:nvSpPr>
        <p:spPr>
          <a:xfrm>
            <a:off x="1938070" y="3131692"/>
            <a:ext cx="927846" cy="412701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025CAE3D-83CC-4E2F-9F25-08D5D788F4BA}"/>
              </a:ext>
            </a:extLst>
          </p:cNvPr>
          <p:cNvSpPr/>
          <p:nvPr/>
        </p:nvSpPr>
        <p:spPr>
          <a:xfrm>
            <a:off x="1947622" y="3616494"/>
            <a:ext cx="927846" cy="412701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98717D2B-8B21-48CF-B36F-26BE2A9E1C25}"/>
              </a:ext>
            </a:extLst>
          </p:cNvPr>
          <p:cNvSpPr/>
          <p:nvPr/>
        </p:nvSpPr>
        <p:spPr>
          <a:xfrm>
            <a:off x="1947622" y="4101597"/>
            <a:ext cx="927846" cy="412701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9129BBFF-CFD7-4899-AE03-5CDA8C3FDDF7}"/>
              </a:ext>
            </a:extLst>
          </p:cNvPr>
          <p:cNvSpPr/>
          <p:nvPr/>
        </p:nvSpPr>
        <p:spPr>
          <a:xfrm>
            <a:off x="1943188" y="4580688"/>
            <a:ext cx="927846" cy="412701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1D23FCCC-D2C8-4AC8-9223-38181E37F392}"/>
              </a:ext>
            </a:extLst>
          </p:cNvPr>
          <p:cNvSpPr/>
          <p:nvPr/>
        </p:nvSpPr>
        <p:spPr>
          <a:xfrm>
            <a:off x="1943188" y="5065791"/>
            <a:ext cx="927846" cy="412701"/>
          </a:xfrm>
          <a:prstGeom prst="roundRect">
            <a:avLst>
              <a:gd name="adj" fmla="val 0"/>
            </a:avLst>
          </a:prstGeom>
          <a:solidFill>
            <a:srgbClr val="7F7F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B52A3648-A0BE-4714-B8D0-CD88CB6CCF9C}"/>
              </a:ext>
            </a:extLst>
          </p:cNvPr>
          <p:cNvSpPr txBox="1"/>
          <p:nvPr/>
        </p:nvSpPr>
        <p:spPr>
          <a:xfrm>
            <a:off x="1874861" y="2700297"/>
            <a:ext cx="1069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</a:t>
            </a: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F1CBC472-2185-411C-A32F-324454E6DD13}"/>
              </a:ext>
            </a:extLst>
          </p:cNvPr>
          <p:cNvSpPr txBox="1"/>
          <p:nvPr/>
        </p:nvSpPr>
        <p:spPr>
          <a:xfrm>
            <a:off x="1864704" y="3171169"/>
            <a:ext cx="1069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NFS</a:t>
            </a:r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F4017955-D8D9-43CA-8DB9-C0ABCA27DCEB}"/>
              </a:ext>
            </a:extLst>
          </p:cNvPr>
          <p:cNvSpPr txBox="1"/>
          <p:nvPr/>
        </p:nvSpPr>
        <p:spPr>
          <a:xfrm>
            <a:off x="1880610" y="3684175"/>
            <a:ext cx="1069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AFP</a:t>
            </a:r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A25A234-6A00-44DE-BF06-79064E22D286}"/>
              </a:ext>
            </a:extLst>
          </p:cNvPr>
          <p:cNvSpPr txBox="1"/>
          <p:nvPr/>
        </p:nvSpPr>
        <p:spPr>
          <a:xfrm>
            <a:off x="1870453" y="4155047"/>
            <a:ext cx="1069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FTP</a:t>
            </a: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E4F790FE-49C4-46A6-AFE4-A46B6C6BB126}"/>
              </a:ext>
            </a:extLst>
          </p:cNvPr>
          <p:cNvSpPr txBox="1"/>
          <p:nvPr/>
        </p:nvSpPr>
        <p:spPr>
          <a:xfrm>
            <a:off x="1875282" y="4565578"/>
            <a:ext cx="10696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</a:p>
          <a:p>
            <a:pPr algn="ctr" defTabSz="1329169">
              <a:defRPr/>
            </a:pPr>
            <a:r>
              <a:rPr lang="en-US" altLang="zh-TW" sz="1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</a:t>
            </a:r>
          </a:p>
        </p:txBody>
      </p:sp>
      <p:sp>
        <p:nvSpPr>
          <p:cNvPr id="154" name="文字方塊 153">
            <a:extLst>
              <a:ext uri="{FF2B5EF4-FFF2-40B4-BE49-F238E27FC236}">
                <a16:creationId xmlns:a16="http://schemas.microsoft.com/office/drawing/2014/main" id="{7C2F0184-D4CA-4FD2-B41D-0CE049440120}"/>
              </a:ext>
            </a:extLst>
          </p:cNvPr>
          <p:cNvSpPr txBox="1"/>
          <p:nvPr/>
        </p:nvSpPr>
        <p:spPr>
          <a:xfrm>
            <a:off x="1865125" y="5109423"/>
            <a:ext cx="1069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endParaRPr lang="en-US" altLang="zh-TW" sz="1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左-右雙向箭號 240">
            <a:extLst>
              <a:ext uri="{FF2B5EF4-FFF2-40B4-BE49-F238E27FC236}">
                <a16:creationId xmlns:a16="http://schemas.microsoft.com/office/drawing/2014/main" id="{E4E6D582-668C-496F-80F2-55B458641663}"/>
              </a:ext>
            </a:extLst>
          </p:cNvPr>
          <p:cNvSpPr/>
          <p:nvPr/>
        </p:nvSpPr>
        <p:spPr>
          <a:xfrm>
            <a:off x="1033819" y="3590359"/>
            <a:ext cx="1106445" cy="347077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51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1051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0" name="矩形: 圓角 169">
            <a:extLst>
              <a:ext uri="{FF2B5EF4-FFF2-40B4-BE49-F238E27FC236}">
                <a16:creationId xmlns:a16="http://schemas.microsoft.com/office/drawing/2014/main" id="{DBF2B3ED-C6AC-42C0-9C79-831F3DE8C25C}"/>
              </a:ext>
            </a:extLst>
          </p:cNvPr>
          <p:cNvSpPr/>
          <p:nvPr/>
        </p:nvSpPr>
        <p:spPr>
          <a:xfrm>
            <a:off x="1924968" y="2085976"/>
            <a:ext cx="927846" cy="48154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40D6C977-CE45-4188-B4B6-D74CC855B116}"/>
              </a:ext>
            </a:extLst>
          </p:cNvPr>
          <p:cNvSpPr/>
          <p:nvPr/>
        </p:nvSpPr>
        <p:spPr>
          <a:xfrm>
            <a:off x="1868029" y="2058430"/>
            <a:ext cx="1037623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5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本地應用服務</a:t>
            </a:r>
            <a:endParaRPr lang="zh-TW" altLang="en-US" sz="150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6" name="矩形: 圓角 325">
            <a:extLst>
              <a:ext uri="{FF2B5EF4-FFF2-40B4-BE49-F238E27FC236}">
                <a16:creationId xmlns:a16="http://schemas.microsoft.com/office/drawing/2014/main" id="{165BA75B-2CB2-4DC9-A1BE-4A619D55C61B}"/>
              </a:ext>
            </a:extLst>
          </p:cNvPr>
          <p:cNvSpPr/>
          <p:nvPr/>
        </p:nvSpPr>
        <p:spPr>
          <a:xfrm>
            <a:off x="4166081" y="1378436"/>
            <a:ext cx="1721158" cy="646331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28" name="文字方塊 327">
            <a:extLst>
              <a:ext uri="{FF2B5EF4-FFF2-40B4-BE49-F238E27FC236}">
                <a16:creationId xmlns:a16="http://schemas.microsoft.com/office/drawing/2014/main" id="{7C09BA33-A4CC-492D-ACDC-FBC358D53D60}"/>
              </a:ext>
            </a:extLst>
          </p:cNvPr>
          <p:cNvSpPr txBox="1"/>
          <p:nvPr/>
        </p:nvSpPr>
        <p:spPr>
          <a:xfrm>
            <a:off x="4542412" y="1513910"/>
            <a:ext cx="9874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LUNs</a:t>
            </a:r>
          </a:p>
        </p:txBody>
      </p:sp>
      <p:sp>
        <p:nvSpPr>
          <p:cNvPr id="330" name="矩形: 圓角 329">
            <a:extLst>
              <a:ext uri="{FF2B5EF4-FFF2-40B4-BE49-F238E27FC236}">
                <a16:creationId xmlns:a16="http://schemas.microsoft.com/office/drawing/2014/main" id="{C313C695-6069-4105-B36D-42118D4D90A4}"/>
              </a:ext>
            </a:extLst>
          </p:cNvPr>
          <p:cNvSpPr/>
          <p:nvPr/>
        </p:nvSpPr>
        <p:spPr>
          <a:xfrm>
            <a:off x="4197926" y="5806013"/>
            <a:ext cx="2902892" cy="707978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32" name="文字方塊 331">
            <a:extLst>
              <a:ext uri="{FF2B5EF4-FFF2-40B4-BE49-F238E27FC236}">
                <a16:creationId xmlns:a16="http://schemas.microsoft.com/office/drawing/2014/main" id="{BC4B0156-A39A-486D-AD08-9E2482470C31}"/>
              </a:ext>
            </a:extLst>
          </p:cNvPr>
          <p:cNvSpPr txBox="1"/>
          <p:nvPr/>
        </p:nvSpPr>
        <p:spPr>
          <a:xfrm>
            <a:off x="4474143" y="5960460"/>
            <a:ext cx="23504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 Station </a:t>
            </a:r>
            <a:r>
              <a:rPr lang="zh-TW" altLang="en-US" sz="20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存取</a:t>
            </a:r>
            <a:endParaRPr lang="en-US" altLang="zh-TW" sz="20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4" name="矩形: 圓角 333">
            <a:extLst>
              <a:ext uri="{FF2B5EF4-FFF2-40B4-BE49-F238E27FC236}">
                <a16:creationId xmlns:a16="http://schemas.microsoft.com/office/drawing/2014/main" id="{76554721-E8FB-4AFA-9439-B54EEA7E6133}"/>
              </a:ext>
            </a:extLst>
          </p:cNvPr>
          <p:cNvSpPr/>
          <p:nvPr/>
        </p:nvSpPr>
        <p:spPr>
          <a:xfrm>
            <a:off x="7796419" y="1421660"/>
            <a:ext cx="916373" cy="60786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36" name="文字方塊 335">
            <a:extLst>
              <a:ext uri="{FF2B5EF4-FFF2-40B4-BE49-F238E27FC236}">
                <a16:creationId xmlns:a16="http://schemas.microsoft.com/office/drawing/2014/main" id="{629771F2-61DC-4F67-AF88-367BF984A2B6}"/>
              </a:ext>
            </a:extLst>
          </p:cNvPr>
          <p:cNvSpPr txBox="1"/>
          <p:nvPr/>
        </p:nvSpPr>
        <p:spPr>
          <a:xfrm>
            <a:off x="7873314" y="1517626"/>
            <a:ext cx="811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0" name="矩形: 圓角 339">
            <a:extLst>
              <a:ext uri="{FF2B5EF4-FFF2-40B4-BE49-F238E27FC236}">
                <a16:creationId xmlns:a16="http://schemas.microsoft.com/office/drawing/2014/main" id="{495E9F63-98C5-4EBE-AF76-629E10BA5D64}"/>
              </a:ext>
            </a:extLst>
          </p:cNvPr>
          <p:cNvSpPr/>
          <p:nvPr/>
        </p:nvSpPr>
        <p:spPr>
          <a:xfrm>
            <a:off x="7808767" y="2108534"/>
            <a:ext cx="916373" cy="60786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42" name="文字方塊 341">
            <a:extLst>
              <a:ext uri="{FF2B5EF4-FFF2-40B4-BE49-F238E27FC236}">
                <a16:creationId xmlns:a16="http://schemas.microsoft.com/office/drawing/2014/main" id="{9CCC17AC-E76A-4DC9-B393-8E5477224DEF}"/>
              </a:ext>
            </a:extLst>
          </p:cNvPr>
          <p:cNvSpPr txBox="1"/>
          <p:nvPr/>
        </p:nvSpPr>
        <p:spPr>
          <a:xfrm>
            <a:off x="7885662" y="2204500"/>
            <a:ext cx="811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4" name="矩形: 圓角 343">
            <a:extLst>
              <a:ext uri="{FF2B5EF4-FFF2-40B4-BE49-F238E27FC236}">
                <a16:creationId xmlns:a16="http://schemas.microsoft.com/office/drawing/2014/main" id="{EB710C30-E16E-4F02-B1ED-33704E0657BF}"/>
              </a:ext>
            </a:extLst>
          </p:cNvPr>
          <p:cNvSpPr/>
          <p:nvPr/>
        </p:nvSpPr>
        <p:spPr>
          <a:xfrm>
            <a:off x="7823336" y="3614361"/>
            <a:ext cx="916373" cy="60786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46" name="文字方塊 345">
            <a:extLst>
              <a:ext uri="{FF2B5EF4-FFF2-40B4-BE49-F238E27FC236}">
                <a16:creationId xmlns:a16="http://schemas.microsoft.com/office/drawing/2014/main" id="{EE7C84C9-8C3F-407B-8142-2FB1A86C2AC1}"/>
              </a:ext>
            </a:extLst>
          </p:cNvPr>
          <p:cNvSpPr txBox="1"/>
          <p:nvPr/>
        </p:nvSpPr>
        <p:spPr>
          <a:xfrm>
            <a:off x="7900231" y="3710327"/>
            <a:ext cx="811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FF175F71-4C11-47EE-9072-9522D553CD9D}"/>
              </a:ext>
            </a:extLst>
          </p:cNvPr>
          <p:cNvCxnSpPr>
            <a:cxnSpLocks/>
          </p:cNvCxnSpPr>
          <p:nvPr/>
        </p:nvCxnSpPr>
        <p:spPr>
          <a:xfrm flipV="1">
            <a:off x="8765536" y="1511328"/>
            <a:ext cx="768059" cy="2261165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矩形: 圓角 347">
            <a:extLst>
              <a:ext uri="{FF2B5EF4-FFF2-40B4-BE49-F238E27FC236}">
                <a16:creationId xmlns:a16="http://schemas.microsoft.com/office/drawing/2014/main" id="{325ACECE-96F5-4FF7-9792-594C7AD9BF8C}"/>
              </a:ext>
            </a:extLst>
          </p:cNvPr>
          <p:cNvSpPr/>
          <p:nvPr/>
        </p:nvSpPr>
        <p:spPr>
          <a:xfrm>
            <a:off x="7828909" y="4339312"/>
            <a:ext cx="916373" cy="607862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50" name="文字方塊 349">
            <a:extLst>
              <a:ext uri="{FF2B5EF4-FFF2-40B4-BE49-F238E27FC236}">
                <a16:creationId xmlns:a16="http://schemas.microsoft.com/office/drawing/2014/main" id="{D22F989B-12AF-4311-A769-E0CAD201FD5D}"/>
              </a:ext>
            </a:extLst>
          </p:cNvPr>
          <p:cNvSpPr txBox="1"/>
          <p:nvPr/>
        </p:nvSpPr>
        <p:spPr>
          <a:xfrm>
            <a:off x="7905804" y="4435278"/>
            <a:ext cx="811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檔案</a:t>
            </a: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2" name="矩形: 圓角 351">
            <a:extLst>
              <a:ext uri="{FF2B5EF4-FFF2-40B4-BE49-F238E27FC236}">
                <a16:creationId xmlns:a16="http://schemas.microsoft.com/office/drawing/2014/main" id="{C7D7772B-9BB1-4F09-967C-5EBE4BA0A2E5}"/>
              </a:ext>
            </a:extLst>
          </p:cNvPr>
          <p:cNvSpPr/>
          <p:nvPr/>
        </p:nvSpPr>
        <p:spPr>
          <a:xfrm>
            <a:off x="7816422" y="5244611"/>
            <a:ext cx="916373" cy="607862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54" name="文字方塊 353">
            <a:extLst>
              <a:ext uri="{FF2B5EF4-FFF2-40B4-BE49-F238E27FC236}">
                <a16:creationId xmlns:a16="http://schemas.microsoft.com/office/drawing/2014/main" id="{A3549A7E-F67F-4856-B393-9992275AE9E5}"/>
              </a:ext>
            </a:extLst>
          </p:cNvPr>
          <p:cNvSpPr txBox="1"/>
          <p:nvPr/>
        </p:nvSpPr>
        <p:spPr>
          <a:xfrm>
            <a:off x="7893317" y="5340577"/>
            <a:ext cx="811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6" name="矩形: 圓角 355">
            <a:extLst>
              <a:ext uri="{FF2B5EF4-FFF2-40B4-BE49-F238E27FC236}">
                <a16:creationId xmlns:a16="http://schemas.microsoft.com/office/drawing/2014/main" id="{4AF91BEC-B7B7-4353-B730-9D4037FEF4DC}"/>
              </a:ext>
            </a:extLst>
          </p:cNvPr>
          <p:cNvSpPr/>
          <p:nvPr/>
        </p:nvSpPr>
        <p:spPr>
          <a:xfrm>
            <a:off x="7819889" y="5938468"/>
            <a:ext cx="916373" cy="607862"/>
          </a:xfrm>
          <a:prstGeom prst="roundRect">
            <a:avLst>
              <a:gd name="adj" fmla="val 0"/>
            </a:avLst>
          </a:prstGeom>
          <a:solidFill>
            <a:srgbClr val="8BA1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58" name="文字方塊 357">
            <a:extLst>
              <a:ext uri="{FF2B5EF4-FFF2-40B4-BE49-F238E27FC236}">
                <a16:creationId xmlns:a16="http://schemas.microsoft.com/office/drawing/2014/main" id="{C8C9D7A7-708E-4A1A-B8A4-8370D124BA5A}"/>
              </a:ext>
            </a:extLst>
          </p:cNvPr>
          <p:cNvSpPr txBox="1"/>
          <p:nvPr/>
        </p:nvSpPr>
        <p:spPr>
          <a:xfrm>
            <a:off x="7896784" y="6034434"/>
            <a:ext cx="811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遠端</a:t>
            </a: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1" name="左-右雙向箭號 212">
            <a:extLst>
              <a:ext uri="{FF2B5EF4-FFF2-40B4-BE49-F238E27FC236}">
                <a16:creationId xmlns:a16="http://schemas.microsoft.com/office/drawing/2014/main" id="{8058A2DB-3E59-4BEC-9246-E7A43DDC5D40}"/>
              </a:ext>
            </a:extLst>
          </p:cNvPr>
          <p:cNvSpPr/>
          <p:nvPr/>
        </p:nvSpPr>
        <p:spPr>
          <a:xfrm>
            <a:off x="8709952" y="6088082"/>
            <a:ext cx="755048" cy="223285"/>
          </a:xfrm>
          <a:prstGeom prst="leftRightArrow">
            <a:avLst>
              <a:gd name="adj1" fmla="val 39311"/>
              <a:gd name="adj2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矩形: 圓角 359">
            <a:extLst>
              <a:ext uri="{FF2B5EF4-FFF2-40B4-BE49-F238E27FC236}">
                <a16:creationId xmlns:a16="http://schemas.microsoft.com/office/drawing/2014/main" id="{9F4C158F-6154-4DF2-B9AD-2FA50C59341B}"/>
              </a:ext>
            </a:extLst>
          </p:cNvPr>
          <p:cNvSpPr/>
          <p:nvPr/>
        </p:nvSpPr>
        <p:spPr>
          <a:xfrm>
            <a:off x="5940309" y="1373710"/>
            <a:ext cx="1046268" cy="607862"/>
          </a:xfrm>
          <a:prstGeom prst="roundRect">
            <a:avLst>
              <a:gd name="adj" fmla="val 0"/>
            </a:avLst>
          </a:prstGeom>
          <a:solidFill>
            <a:srgbClr val="8AF5F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5B9DDB-BAA4-B449-82AB-3104211816A8}"/>
              </a:ext>
            </a:extLst>
          </p:cNvPr>
          <p:cNvSpPr/>
          <p:nvPr/>
        </p:nvSpPr>
        <p:spPr>
          <a:xfrm>
            <a:off x="5934511" y="1784603"/>
            <a:ext cx="1058415" cy="2176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/>
              <a:t>快照</a:t>
            </a:r>
            <a:endParaRPr lang="en-US" sz="1000"/>
          </a:p>
        </p:txBody>
      </p:sp>
      <p:sp>
        <p:nvSpPr>
          <p:cNvPr id="362" name="文字方塊 361">
            <a:extLst>
              <a:ext uri="{FF2B5EF4-FFF2-40B4-BE49-F238E27FC236}">
                <a16:creationId xmlns:a16="http://schemas.microsoft.com/office/drawing/2014/main" id="{9F113191-E5F1-4C27-8922-9E2E3E6D84DA}"/>
              </a:ext>
            </a:extLst>
          </p:cNvPr>
          <p:cNvSpPr txBox="1"/>
          <p:nvPr/>
        </p:nvSpPr>
        <p:spPr>
          <a:xfrm>
            <a:off x="5913066" y="1474883"/>
            <a:ext cx="11231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專屬儲存空間</a:t>
            </a:r>
            <a:endParaRPr lang="en-US" altLang="zh-CN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4" name="矩形: 圓角 363">
            <a:extLst>
              <a:ext uri="{FF2B5EF4-FFF2-40B4-BE49-F238E27FC236}">
                <a16:creationId xmlns:a16="http://schemas.microsoft.com/office/drawing/2014/main" id="{1D15566E-0008-477C-9063-946FDDB487AE}"/>
              </a:ext>
            </a:extLst>
          </p:cNvPr>
          <p:cNvSpPr/>
          <p:nvPr/>
        </p:nvSpPr>
        <p:spPr>
          <a:xfrm>
            <a:off x="5939646" y="2065826"/>
            <a:ext cx="1046268" cy="607862"/>
          </a:xfrm>
          <a:prstGeom prst="roundRect">
            <a:avLst>
              <a:gd name="adj" fmla="val 0"/>
            </a:avLst>
          </a:prstGeom>
          <a:solidFill>
            <a:srgbClr val="8AF5F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66" name="Rectangle 35">
            <a:extLst>
              <a:ext uri="{FF2B5EF4-FFF2-40B4-BE49-F238E27FC236}">
                <a16:creationId xmlns:a16="http://schemas.microsoft.com/office/drawing/2014/main" id="{96BE370E-41BF-47CD-AB3E-01F5CD392449}"/>
              </a:ext>
            </a:extLst>
          </p:cNvPr>
          <p:cNvSpPr/>
          <p:nvPr/>
        </p:nvSpPr>
        <p:spPr>
          <a:xfrm>
            <a:off x="5933848" y="2476719"/>
            <a:ext cx="1058415" cy="2176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/>
              <a:t>快照</a:t>
            </a:r>
            <a:endParaRPr lang="en-US" sz="1000"/>
          </a:p>
        </p:txBody>
      </p:sp>
      <p:sp>
        <p:nvSpPr>
          <p:cNvPr id="368" name="文字方塊 367">
            <a:extLst>
              <a:ext uri="{FF2B5EF4-FFF2-40B4-BE49-F238E27FC236}">
                <a16:creationId xmlns:a16="http://schemas.microsoft.com/office/drawing/2014/main" id="{D1CE1585-44C8-4024-AE33-2553358143E8}"/>
              </a:ext>
            </a:extLst>
          </p:cNvPr>
          <p:cNvSpPr txBox="1"/>
          <p:nvPr/>
        </p:nvSpPr>
        <p:spPr>
          <a:xfrm>
            <a:off x="5912403" y="2166999"/>
            <a:ext cx="11231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專屬儲存空間</a:t>
            </a:r>
            <a:endParaRPr lang="en-US" altLang="zh-CN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0" name="矩形: 圓角 369">
            <a:extLst>
              <a:ext uri="{FF2B5EF4-FFF2-40B4-BE49-F238E27FC236}">
                <a16:creationId xmlns:a16="http://schemas.microsoft.com/office/drawing/2014/main" id="{1E0D19AF-1626-43A8-AF00-695C540DDEB5}"/>
              </a:ext>
            </a:extLst>
          </p:cNvPr>
          <p:cNvSpPr/>
          <p:nvPr/>
        </p:nvSpPr>
        <p:spPr>
          <a:xfrm>
            <a:off x="4166081" y="2078898"/>
            <a:ext cx="1709199" cy="571695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9" name="左-右雙向箭號 249">
            <a:extLst>
              <a:ext uri="{FF2B5EF4-FFF2-40B4-BE49-F238E27FC236}">
                <a16:creationId xmlns:a16="http://schemas.microsoft.com/office/drawing/2014/main" id="{3E20AE8E-BFBA-43F8-94BB-226D1661234C}"/>
              </a:ext>
            </a:extLst>
          </p:cNvPr>
          <p:cNvSpPr/>
          <p:nvPr/>
        </p:nvSpPr>
        <p:spPr>
          <a:xfrm>
            <a:off x="3344178" y="2189540"/>
            <a:ext cx="891063" cy="35968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9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9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2" name="文字方塊 371">
            <a:extLst>
              <a:ext uri="{FF2B5EF4-FFF2-40B4-BE49-F238E27FC236}">
                <a16:creationId xmlns:a16="http://schemas.microsoft.com/office/drawing/2014/main" id="{F8F31AB8-C431-4512-822C-5B7FC0E4DD85}"/>
              </a:ext>
            </a:extLst>
          </p:cNvPr>
          <p:cNvSpPr txBox="1"/>
          <p:nvPr/>
        </p:nvSpPr>
        <p:spPr>
          <a:xfrm>
            <a:off x="4201270" y="2151533"/>
            <a:ext cx="16388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VJBOD</a:t>
            </a:r>
            <a:r>
              <a:rPr lang="en-US" altLang="zh-TW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雲端磁碟區</a:t>
            </a:r>
            <a:br>
              <a:rPr lang="zh-TW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(EXT4 </a:t>
            </a:r>
            <a:r>
              <a:rPr lang="zh-TW" altLang="en-US" sz="1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檔案系統</a:t>
            </a:r>
            <a:r>
              <a:rPr lang="en-US" altLang="zh-TW" sz="1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4" name="矩形: 圓角 373">
            <a:extLst>
              <a:ext uri="{FF2B5EF4-FFF2-40B4-BE49-F238E27FC236}">
                <a16:creationId xmlns:a16="http://schemas.microsoft.com/office/drawing/2014/main" id="{F7920D53-A208-4FB8-88E1-1F48341B7C3D}"/>
              </a:ext>
            </a:extLst>
          </p:cNvPr>
          <p:cNvSpPr/>
          <p:nvPr/>
        </p:nvSpPr>
        <p:spPr>
          <a:xfrm>
            <a:off x="3156337" y="1415753"/>
            <a:ext cx="962228" cy="571695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76" name="文字方塊 375">
            <a:extLst>
              <a:ext uri="{FF2B5EF4-FFF2-40B4-BE49-F238E27FC236}">
                <a16:creationId xmlns:a16="http://schemas.microsoft.com/office/drawing/2014/main" id="{76BDDA49-6195-4313-A1FD-3EF15FF0CD34}"/>
              </a:ext>
            </a:extLst>
          </p:cNvPr>
          <p:cNvSpPr txBox="1"/>
          <p:nvPr/>
        </p:nvSpPr>
        <p:spPr>
          <a:xfrm>
            <a:off x="3107906" y="1482838"/>
            <a:ext cx="10477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1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 </a:t>
            </a:r>
          </a:p>
          <a:p>
            <a:pPr algn="ctr" defTabSz="1329169">
              <a:defRPr/>
            </a:pPr>
            <a:r>
              <a:rPr lang="en-US" altLang="zh-TW" sz="11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378" name="矩形: 圓角 377">
            <a:extLst>
              <a:ext uri="{FF2B5EF4-FFF2-40B4-BE49-F238E27FC236}">
                <a16:creationId xmlns:a16="http://schemas.microsoft.com/office/drawing/2014/main" id="{3B930CBC-CFFE-4060-9932-D565E27623A5}"/>
              </a:ext>
            </a:extLst>
          </p:cNvPr>
          <p:cNvSpPr/>
          <p:nvPr/>
        </p:nvSpPr>
        <p:spPr>
          <a:xfrm>
            <a:off x="9528926" y="659591"/>
            <a:ext cx="2402823" cy="379935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82" name="文字方塊 381">
            <a:extLst>
              <a:ext uri="{FF2B5EF4-FFF2-40B4-BE49-F238E27FC236}">
                <a16:creationId xmlns:a16="http://schemas.microsoft.com/office/drawing/2014/main" id="{E986E238-FA82-42A5-9A26-9274F6760AD8}"/>
              </a:ext>
            </a:extLst>
          </p:cNvPr>
          <p:cNvSpPr txBox="1"/>
          <p:nvPr/>
        </p:nvSpPr>
        <p:spPr>
          <a:xfrm>
            <a:off x="9022487" y="657740"/>
            <a:ext cx="3401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雲端儲存空間</a:t>
            </a:r>
            <a:endParaRPr kumimoji="1"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4" name="矩形: 圓角 383">
            <a:extLst>
              <a:ext uri="{FF2B5EF4-FFF2-40B4-BE49-F238E27FC236}">
                <a16:creationId xmlns:a16="http://schemas.microsoft.com/office/drawing/2014/main" id="{BABA0261-2E6C-4419-A40B-CE528BF372CB}"/>
              </a:ext>
            </a:extLst>
          </p:cNvPr>
          <p:cNvSpPr/>
          <p:nvPr/>
        </p:nvSpPr>
        <p:spPr>
          <a:xfrm>
            <a:off x="5945705" y="3428029"/>
            <a:ext cx="1046268" cy="392112"/>
          </a:xfrm>
          <a:prstGeom prst="roundRect">
            <a:avLst>
              <a:gd name="adj" fmla="val 0"/>
            </a:avLst>
          </a:prstGeom>
          <a:solidFill>
            <a:srgbClr val="8AF5F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86" name="文字方塊 385">
            <a:extLst>
              <a:ext uri="{FF2B5EF4-FFF2-40B4-BE49-F238E27FC236}">
                <a16:creationId xmlns:a16="http://schemas.microsoft.com/office/drawing/2014/main" id="{E548A33B-2A0A-475B-98F5-4BA2B6C506EF}"/>
              </a:ext>
            </a:extLst>
          </p:cNvPr>
          <p:cNvSpPr txBox="1"/>
          <p:nvPr/>
        </p:nvSpPr>
        <p:spPr>
          <a:xfrm>
            <a:off x="5894863" y="3504750"/>
            <a:ext cx="11231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專屬</a:t>
            </a:r>
            <a:r>
              <a:rPr lang="zh-TW" altLang="en-US" sz="1000" b="1">
                <a:latin typeface="Microsoft JhengHei"/>
                <a:ea typeface="Microsoft JhengHei"/>
                <a:cs typeface="Arial"/>
              </a:rPr>
              <a:t>快取</a:t>
            </a: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空間</a:t>
            </a:r>
            <a:endParaRPr lang="en-US" altLang="zh-CN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8" name="矩形: 圓角 387">
            <a:extLst>
              <a:ext uri="{FF2B5EF4-FFF2-40B4-BE49-F238E27FC236}">
                <a16:creationId xmlns:a16="http://schemas.microsoft.com/office/drawing/2014/main" id="{7AEF5487-4B9B-497D-ACCD-79868D1386E7}"/>
              </a:ext>
            </a:extLst>
          </p:cNvPr>
          <p:cNvSpPr/>
          <p:nvPr/>
        </p:nvSpPr>
        <p:spPr>
          <a:xfrm>
            <a:off x="5939565" y="3943735"/>
            <a:ext cx="1046268" cy="392112"/>
          </a:xfrm>
          <a:prstGeom prst="roundRect">
            <a:avLst>
              <a:gd name="adj" fmla="val 0"/>
            </a:avLst>
          </a:prstGeom>
          <a:solidFill>
            <a:srgbClr val="8AF5F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90" name="文字方塊 389">
            <a:extLst>
              <a:ext uri="{FF2B5EF4-FFF2-40B4-BE49-F238E27FC236}">
                <a16:creationId xmlns:a16="http://schemas.microsoft.com/office/drawing/2014/main" id="{A5E8CD2A-2021-4040-9EF6-FD70A939B5E0}"/>
              </a:ext>
            </a:extLst>
          </p:cNvPr>
          <p:cNvSpPr txBox="1"/>
          <p:nvPr/>
        </p:nvSpPr>
        <p:spPr>
          <a:xfrm>
            <a:off x="5888723" y="4020456"/>
            <a:ext cx="11231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專屬</a:t>
            </a:r>
            <a:r>
              <a:rPr lang="zh-TW" altLang="en-US" sz="1000" b="1">
                <a:latin typeface="Microsoft JhengHei"/>
                <a:ea typeface="Microsoft JhengHei"/>
                <a:cs typeface="Arial"/>
              </a:rPr>
              <a:t>快取</a:t>
            </a: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空間</a:t>
            </a:r>
            <a:endParaRPr lang="en-US" altLang="zh-CN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8" name="左-右雙向箭號 260">
            <a:extLst>
              <a:ext uri="{FF2B5EF4-FFF2-40B4-BE49-F238E27FC236}">
                <a16:creationId xmlns:a16="http://schemas.microsoft.com/office/drawing/2014/main" id="{B1EF891A-20D9-4C54-836E-06B670D4AFC7}"/>
              </a:ext>
            </a:extLst>
          </p:cNvPr>
          <p:cNvSpPr/>
          <p:nvPr/>
        </p:nvSpPr>
        <p:spPr>
          <a:xfrm>
            <a:off x="7219171" y="5665059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左-右雙向箭號 261">
            <a:extLst>
              <a:ext uri="{FF2B5EF4-FFF2-40B4-BE49-F238E27FC236}">
                <a16:creationId xmlns:a16="http://schemas.microsoft.com/office/drawing/2014/main" id="{F62FA535-BEC9-4967-B30F-D2B523BC634C}"/>
              </a:ext>
            </a:extLst>
          </p:cNvPr>
          <p:cNvSpPr/>
          <p:nvPr/>
        </p:nvSpPr>
        <p:spPr>
          <a:xfrm>
            <a:off x="7219171" y="6120294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3" name="圖片 412">
            <a:extLst>
              <a:ext uri="{FF2B5EF4-FFF2-40B4-BE49-F238E27FC236}">
                <a16:creationId xmlns:a16="http://schemas.microsoft.com/office/drawing/2014/main" id="{A86DB20A-EE92-44B1-8E06-EE792D6F5001}"/>
              </a:ext>
            </a:extLst>
          </p:cNvPr>
          <p:cNvPicPr>
            <a:picLocks noChangeAspect="1"/>
          </p:cNvPicPr>
          <p:nvPr/>
        </p:nvPicPr>
        <p:blipFill>
          <a:blip r:embed="rId36">
            <a:duotone>
              <a:prstClr val="black"/>
              <a:schemeClr val="accent1">
                <a:tint val="45000"/>
                <a:satMod val="400000"/>
              </a:schemeClr>
            </a:duotone>
            <a:alphaModFix amt="71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518" y="100149"/>
            <a:ext cx="6065437" cy="512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5" name="圖片 414">
            <a:extLst>
              <a:ext uri="{FF2B5EF4-FFF2-40B4-BE49-F238E27FC236}">
                <a16:creationId xmlns:a16="http://schemas.microsoft.com/office/drawing/2014/main" id="{957BB866-4348-4A9A-BB50-BBF9673D77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347" y="94090"/>
            <a:ext cx="6073609" cy="511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3" name="矩形 92">
            <a:extLst>
              <a:ext uri="{FF2B5EF4-FFF2-40B4-BE49-F238E27FC236}">
                <a16:creationId xmlns:a16="http://schemas.microsoft.com/office/drawing/2014/main" id="{1B62E943-3DCB-476A-84C5-09E89FA80CF6}"/>
              </a:ext>
            </a:extLst>
          </p:cNvPr>
          <p:cNvSpPr/>
          <p:nvPr/>
        </p:nvSpPr>
        <p:spPr>
          <a:xfrm>
            <a:off x="2290139" y="114831"/>
            <a:ext cx="7305436" cy="497547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33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QuTS</a:t>
            </a:r>
            <a:r>
              <a:rPr lang="en-US" altLang="zh-TW" sz="33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hero</a:t>
            </a:r>
            <a:r>
              <a:rPr lang="en-US" altLang="zh-TW" sz="33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33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雲網關與掛載架構</a:t>
            </a:r>
            <a:endParaRPr lang="zh-TW" altLang="en-US" sz="33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79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監視器, 螢幕, 電腦, 水 的圖片&#10;&#10;自動產生的描述">
            <a:extLst>
              <a:ext uri="{FF2B5EF4-FFF2-40B4-BE49-F238E27FC236}">
                <a16:creationId xmlns:a16="http://schemas.microsoft.com/office/drawing/2014/main" id="{9505E58F-D398-448D-85E5-4B48FFD62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8939"/>
            <a:ext cx="12192000" cy="5148451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3857741" y="4267794"/>
            <a:ext cx="1150188" cy="896250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</p:grp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762D3F37-E58C-4337-90C4-75771C5CE2C4}"/>
              </a:ext>
            </a:extLst>
          </p:cNvPr>
          <p:cNvSpPr/>
          <p:nvPr/>
        </p:nvSpPr>
        <p:spPr>
          <a:xfrm>
            <a:off x="355060" y="2063951"/>
            <a:ext cx="2954110" cy="1696600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228486" y="2870040"/>
            <a:ext cx="2900202" cy="1863606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704657" y="1956789"/>
            <a:ext cx="7736621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7590" y="246210"/>
            <a:ext cx="11598442" cy="1303786"/>
          </a:xfrm>
        </p:spPr>
        <p:txBody>
          <a:bodyPr>
            <a:normAutofit fontScale="90000"/>
          </a:bodyPr>
          <a:lstStyle/>
          <a:p>
            <a:pPr algn="ctr">
              <a:lnSpc>
                <a:spcPts val="4800"/>
              </a:lnSpc>
            </a:pPr>
            <a:r>
              <a:rPr lang="zh-TW" altLang="en-US" sz="4700" b="1">
                <a:solidFill>
                  <a:schemeClr val="tx1"/>
                </a:solidFill>
                <a:latin typeface="微軟正黑體"/>
                <a:ea typeface="微軟正黑體"/>
              </a:rPr>
              <a:t>強大的在線資料縮減技術 </a:t>
            </a:r>
            <a:r>
              <a:rPr lang="en-US" altLang="zh-TW" sz="4700" b="1">
                <a:solidFill>
                  <a:schemeClr val="tx1"/>
                </a:solidFill>
                <a:latin typeface="微軟正黑體"/>
                <a:ea typeface="微軟正黑體"/>
              </a:rPr>
              <a:t>– </a:t>
            </a:r>
            <a:br>
              <a:rPr lang="en-US" altLang="zh-TW" sz="5000" b="1">
                <a:solidFill>
                  <a:schemeClr val="tx1"/>
                </a:solidFill>
              </a:rPr>
            </a:br>
            <a:endParaRPr lang="zh-TW" altLang="en-US" sz="42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580249" y="2250978"/>
            <a:ext cx="2575498" cy="1316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6" marR="0" lvl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</a:pPr>
            <a:r>
              <a:rPr lang="en-US" sz="2500" b="1" i="0" u="none" strike="noStrike" cap="none">
                <a:solidFill>
                  <a:srgbClr val="1369C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ZFS </a:t>
            </a:r>
            <a:r>
              <a:rPr lang="zh-TW" altLang="en-US" sz="2500" b="1" i="0" u="none" strike="noStrike" cap="none">
                <a:solidFill>
                  <a:srgbClr val="1369C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檔案系統的重複數據刪除與壓縮功能</a:t>
            </a:r>
            <a:endParaRPr lang="en-US" sz="2500" b="1" i="0" u="none" strike="noStrike" cap="none">
              <a:solidFill>
                <a:srgbClr val="1369C7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615575" y="5303869"/>
            <a:ext cx="1793870" cy="1015324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B5FF71A-0367-45BF-A2D9-FE22B6E16730}"/>
              </a:ext>
            </a:extLst>
          </p:cNvPr>
          <p:cNvGrpSpPr/>
          <p:nvPr/>
        </p:nvGrpSpPr>
        <p:grpSpPr>
          <a:xfrm>
            <a:off x="5548868" y="5303869"/>
            <a:ext cx="3911184" cy="1015324"/>
            <a:chOff x="6147389" y="4066228"/>
            <a:chExt cx="6074346" cy="1576868"/>
          </a:xfrm>
        </p:grpSpPr>
        <p:pic>
          <p:nvPicPr>
            <p:cNvPr id="16" name="圖形 45">
              <a:extLst>
                <a:ext uri="{FF2B5EF4-FFF2-40B4-BE49-F238E27FC236}">
                  <a16:creationId xmlns:a16="http://schemas.microsoft.com/office/drawing/2014/main" id="{D2632166-490E-4EA4-B14A-227D949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18" name="Google Shape;448;p24">
              <a:extLst>
                <a:ext uri="{FF2B5EF4-FFF2-40B4-BE49-F238E27FC236}">
                  <a16:creationId xmlns:a16="http://schemas.microsoft.com/office/drawing/2014/main" id="{18FD0C58-9769-4DCF-B38C-2A2EF3D85822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7BDF2F5-4ABC-4884-8AA5-BAEA6B5CD11E}"/>
              </a:ext>
            </a:extLst>
          </p:cNvPr>
          <p:cNvGrpSpPr/>
          <p:nvPr/>
        </p:nvGrpSpPr>
        <p:grpSpPr>
          <a:xfrm>
            <a:off x="3537893" y="5303869"/>
            <a:ext cx="1793870" cy="1015324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2A15936A-3FFB-466B-BA5E-6F0F2333D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7E1C7E63-E99A-4C2F-8DA2-B890C3CA3F11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016ECB6F-B995-4CF3-8B6A-01B7F4A648C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B02CDA60-37B0-4753-BE18-4DFCF879CDFE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12D8572A-95A8-4FD1-A6B5-004F18642F3B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E535D319-5D34-4BA9-B02F-6B459EFC8A2F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912A07D9-11F8-45BE-802A-71E58191D307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337A1D43-A105-4575-B11E-CF7BF9D34BFF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75BE3CD-9791-4D3A-B493-EA34C202E4D0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90B3B86C-B820-4BE2-AED9-CE437B7F0D56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35921C6-DC9C-40DA-9D6F-25D731302BC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3E25E67-72A2-4986-ABE9-C286DB5DCFFF}"/>
              </a:ext>
            </a:extLst>
          </p:cNvPr>
          <p:cNvGrpSpPr/>
          <p:nvPr/>
        </p:nvGrpSpPr>
        <p:grpSpPr>
          <a:xfrm>
            <a:off x="9692688" y="5303869"/>
            <a:ext cx="1793870" cy="1015324"/>
            <a:chOff x="9725980" y="1758187"/>
            <a:chExt cx="2786007" cy="1576868"/>
          </a:xfrm>
        </p:grpSpPr>
        <p:pic>
          <p:nvPicPr>
            <p:cNvPr id="36" name="圖形 44">
              <a:extLst>
                <a:ext uri="{FF2B5EF4-FFF2-40B4-BE49-F238E27FC236}">
                  <a16:creationId xmlns:a16="http://schemas.microsoft.com/office/drawing/2014/main" id="{6FF2E2DC-2E4B-4621-AF67-7B63265E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25980" y="1758187"/>
              <a:ext cx="2786007" cy="1576868"/>
            </a:xfrm>
            <a:prstGeom prst="rect">
              <a:avLst/>
            </a:prstGeom>
          </p:spPr>
        </p:pic>
        <p:sp>
          <p:nvSpPr>
            <p:cNvPr id="37" name="Google Shape;453;p24">
              <a:extLst>
                <a:ext uri="{FF2B5EF4-FFF2-40B4-BE49-F238E27FC236}">
                  <a16:creationId xmlns:a16="http://schemas.microsoft.com/office/drawing/2014/main" id="{A242DB51-E193-437B-80F1-DEA63DBD66A5}"/>
                </a:ext>
              </a:extLst>
            </p:cNvPr>
            <p:cNvSpPr/>
            <p:nvPr/>
          </p:nvSpPr>
          <p:spPr>
            <a:xfrm>
              <a:off x="10415735" y="2858884"/>
              <a:ext cx="14571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SSD Pool</a:t>
              </a:r>
              <a:endParaRPr lang="en-US" sz="1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DFDDFB67-25A1-4869-A649-2A7A34D1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40036" y="2014501"/>
              <a:ext cx="617065" cy="785355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94F30A5-F9A6-42CB-93FB-5989D24E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17667" y="2014501"/>
              <a:ext cx="617065" cy="78535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4E1F6ED3-8A80-483B-A47F-A8898A56D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90669" y="2014501"/>
              <a:ext cx="617065" cy="785355"/>
            </a:xfrm>
            <a:prstGeom prst="rect">
              <a:avLst/>
            </a:prstGeom>
          </p:spPr>
        </p:pic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4931168" y="4800596"/>
            <a:ext cx="794096" cy="25919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010005" y="6316810"/>
            <a:ext cx="3876027" cy="36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 to SSDs as sequential as much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as </a:t>
            </a:r>
            <a:r>
              <a:rPr lang="en-US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possible.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829567" y="6394186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Compression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6803579" y="6392656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Deduplication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5152318" y="5619062"/>
            <a:ext cx="4683818" cy="454500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516982" y="6070109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4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016315" y="5471758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481071" y="5471758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248693" y="5471758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13448" y="5471758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02141" y="5806025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260435" y="5815549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34734" y="5806024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027801" y="5815550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575" y="3586718"/>
            <a:ext cx="3846081" cy="1604581"/>
          </a:xfrm>
          <a:prstGeom prst="rect">
            <a:avLst/>
          </a:prstGeom>
          <a:noFill/>
          <a:ln w="31750">
            <a:solidFill>
              <a:srgbClr val="00FF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8041419" y="292976"/>
            <a:ext cx="952588" cy="5937689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566" y="1891519"/>
            <a:ext cx="5929657" cy="15716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grpSp>
        <p:nvGrpSpPr>
          <p:cNvPr id="68" name="群組 67">
            <a:extLst>
              <a:ext uri="{FF2B5EF4-FFF2-40B4-BE49-F238E27FC236}">
                <a16:creationId xmlns:a16="http://schemas.microsoft.com/office/drawing/2014/main" id="{E5B2D1EC-EF8A-4ECB-9AAC-348B43B06EB0}"/>
              </a:ext>
            </a:extLst>
          </p:cNvPr>
          <p:cNvGrpSpPr/>
          <p:nvPr/>
        </p:nvGrpSpPr>
        <p:grpSpPr>
          <a:xfrm>
            <a:off x="6792145" y="991699"/>
            <a:ext cx="6147554" cy="952589"/>
            <a:chOff x="162746" y="1744345"/>
            <a:chExt cx="11866508" cy="1155702"/>
          </a:xfrm>
        </p:grpSpPr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6E32F6CA-310B-494A-925C-2A5CD3B1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9D1FD8BA-E4E6-47D1-BB08-670E3E286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8B88F0F8-D856-41B1-BB40-A60F05B6ECDE}"/>
              </a:ext>
            </a:extLst>
          </p:cNvPr>
          <p:cNvSpPr/>
          <p:nvPr/>
        </p:nvSpPr>
        <p:spPr>
          <a:xfrm>
            <a:off x="7006902" y="1141180"/>
            <a:ext cx="4570482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TW" altLang="zh-TW" sz="2850" b="1">
                <a:solidFill>
                  <a:srgbClr val="C00000"/>
                </a:solidFill>
                <a:latin typeface="Microsoft JhengHei"/>
                <a:ea typeface="Microsoft JhengHei"/>
              </a:rPr>
              <a:t>必須在存入前減量才有效用</a:t>
            </a:r>
            <a:endParaRPr lang="zh-TW" altLang="zh-TW" sz="2850" b="1">
              <a:solidFill>
                <a:srgbClr val="C00000"/>
              </a:solidFill>
              <a:latin typeface="Microsoft JhengHei"/>
              <a:ea typeface="Microsoft JhengHei"/>
              <a:cs typeface="+mn-lt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A6CDED9-AB2B-4A52-ACC5-99A07D85337D}"/>
              </a:ext>
            </a:extLst>
          </p:cNvPr>
          <p:cNvSpPr/>
          <p:nvPr/>
        </p:nvSpPr>
        <p:spPr>
          <a:xfrm>
            <a:off x="362645" y="3990843"/>
            <a:ext cx="2954110" cy="2580398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454351" y="4058578"/>
            <a:ext cx="2722980" cy="2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>
              <a:lnSpc>
                <a:spcPts val="3000"/>
              </a:lnSpc>
              <a:buClr>
                <a:srgbClr val="D8D8D8"/>
              </a:buClr>
              <a:buSzPts val="1400"/>
            </a:pP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透過資料減量來大幅減少 </a:t>
            </a:r>
            <a:r>
              <a:rPr 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en-US" altLang="zh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的寫入次數</a:t>
            </a:r>
            <a:r>
              <a:rPr lang="en-US" sz="2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ZFS</a:t>
            </a:r>
            <a:r>
              <a:rPr lang="en-US" altLang="zh-TW" sz="2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檔案系統也因此成為 </a:t>
            </a:r>
            <a:r>
              <a:rPr lang="en-US" altLang="zh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All Flash / </a:t>
            </a:r>
            <a:r>
              <a:rPr lang="zh-TW" altLang="en-US" sz="2200" b="1"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高速</a:t>
            </a:r>
            <a:r>
              <a:rPr lang="en-US" altLang="zh-TW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zh-TW" altLang="en-US" sz="2200" b="1">
                <a:latin typeface="Oswald Light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系統</a:t>
            </a:r>
            <a:r>
              <a:rPr lang="en-US" sz="2200" b="1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的最佳</a:t>
            </a: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搭配夥伴</a:t>
            </a:r>
            <a:r>
              <a:rPr lang="en-US" sz="2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sz="2200" b="1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8426B365-A94F-4D7B-B606-425078559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88" y="2058774"/>
            <a:ext cx="107166" cy="17554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C746DD0B-B148-4B9E-92A7-EAEB839591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12193" y="2060890"/>
            <a:ext cx="107166" cy="17554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7" name="圖片 96">
            <a:extLst>
              <a:ext uri="{FF2B5EF4-FFF2-40B4-BE49-F238E27FC236}">
                <a16:creationId xmlns:a16="http://schemas.microsoft.com/office/drawing/2014/main" id="{4CF3402F-CA26-4580-AFC1-0514907960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56" y="3986160"/>
            <a:ext cx="107166" cy="266426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id="{3309AF38-CFC9-4CDE-ADFA-2585E6A973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13961" y="3983195"/>
            <a:ext cx="107166" cy="26672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2" name="標題 1">
            <a:extLst>
              <a:ext uri="{FF2B5EF4-FFF2-40B4-BE49-F238E27FC236}">
                <a16:creationId xmlns:a16="http://schemas.microsoft.com/office/drawing/2014/main" id="{36A455BE-92C4-47DB-A4B2-1DD99938744A}"/>
              </a:ext>
            </a:extLst>
          </p:cNvPr>
          <p:cNvSpPr txBox="1">
            <a:spLocks/>
          </p:cNvSpPr>
          <p:nvPr/>
        </p:nvSpPr>
        <p:spPr>
          <a:xfrm>
            <a:off x="692669" y="552708"/>
            <a:ext cx="11598442" cy="1303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zh-TW" altLang="en-US" sz="3800">
                <a:latin typeface="微軟正黑體"/>
                <a:ea typeface="微軟正黑體"/>
                <a:sym typeface="Arial" panose="020B0604020202020204" pitchFamily="34" charset="0"/>
              </a:rPr>
              <a:t>能</a:t>
            </a:r>
            <a:r>
              <a:rPr lang="zh-TW" altLang="en-US" sz="38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大幅延長</a:t>
            </a:r>
            <a:r>
              <a:rPr lang="zh-CN" altLang="en-US" sz="38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CN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en-US" altLang="zh-CN" sz="38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3800">
                <a:latin typeface="微軟正黑體"/>
                <a:ea typeface="微軟正黑體"/>
                <a:cs typeface="Microsoft JhengHei"/>
                <a:sym typeface="Arial" panose="020B0604020202020204" pitchFamily="34" charset="0"/>
              </a:rPr>
              <a:t>的使用壽命</a:t>
            </a:r>
            <a:endParaRPr lang="zh-TW" altLang="en-US" sz="38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784539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426F9D8D-47A5-4140-BD1F-11FF6238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77" y="2662358"/>
            <a:ext cx="3643131" cy="3378498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58">
            <a:extLst>
              <a:ext uri="{FF2B5EF4-FFF2-40B4-BE49-F238E27FC236}">
                <a16:creationId xmlns:a16="http://schemas.microsoft.com/office/drawing/2014/main" id="{96A0BE37-93C8-4375-9BAA-8CCAE5ABE1DA}"/>
              </a:ext>
            </a:extLst>
          </p:cNvPr>
          <p:cNvCxnSpPr>
            <a:cxnSpLocks/>
          </p:cNvCxnSpPr>
          <p:nvPr/>
        </p:nvCxnSpPr>
        <p:spPr>
          <a:xfrm flipH="1">
            <a:off x="6482003" y="5055217"/>
            <a:ext cx="1049247" cy="517864"/>
          </a:xfrm>
          <a:prstGeom prst="line">
            <a:avLst/>
          </a:prstGeom>
          <a:ln w="25400">
            <a:solidFill>
              <a:srgbClr val="1574DC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60">
            <a:extLst>
              <a:ext uri="{FF2B5EF4-FFF2-40B4-BE49-F238E27FC236}">
                <a16:creationId xmlns:a16="http://schemas.microsoft.com/office/drawing/2014/main" id="{7924A7D9-F2BA-4FF7-927B-B4C7AC8A2184}"/>
              </a:ext>
            </a:extLst>
          </p:cNvPr>
          <p:cNvCxnSpPr>
            <a:cxnSpLocks/>
          </p:cNvCxnSpPr>
          <p:nvPr/>
        </p:nvCxnSpPr>
        <p:spPr>
          <a:xfrm>
            <a:off x="8411102" y="5038887"/>
            <a:ext cx="0" cy="616621"/>
          </a:xfrm>
          <a:prstGeom prst="line">
            <a:avLst/>
          </a:prstGeom>
          <a:ln w="25400">
            <a:solidFill>
              <a:srgbClr val="1574DC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62">
            <a:extLst>
              <a:ext uri="{FF2B5EF4-FFF2-40B4-BE49-F238E27FC236}">
                <a16:creationId xmlns:a16="http://schemas.microsoft.com/office/drawing/2014/main" id="{DC87CEA1-B910-400D-9F7C-97C9497582B1}"/>
              </a:ext>
            </a:extLst>
          </p:cNvPr>
          <p:cNvCxnSpPr>
            <a:cxnSpLocks/>
          </p:cNvCxnSpPr>
          <p:nvPr/>
        </p:nvCxnSpPr>
        <p:spPr>
          <a:xfrm>
            <a:off x="9183640" y="5055217"/>
            <a:ext cx="1160498" cy="517864"/>
          </a:xfrm>
          <a:prstGeom prst="line">
            <a:avLst/>
          </a:prstGeom>
          <a:ln w="25400">
            <a:solidFill>
              <a:srgbClr val="1574DC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">
            <a:extLst>
              <a:ext uri="{FF2B5EF4-FFF2-40B4-BE49-F238E27FC236}">
                <a16:creationId xmlns:a16="http://schemas.microsoft.com/office/drawing/2014/main" id="{6A52421E-E343-4725-805A-65EA97CB0662}"/>
              </a:ext>
            </a:extLst>
          </p:cNvPr>
          <p:cNvSpPr/>
          <p:nvPr/>
        </p:nvSpPr>
        <p:spPr>
          <a:xfrm>
            <a:off x="1327815" y="4906584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與各個雲端連接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形 20">
            <a:extLst>
              <a:ext uri="{FF2B5EF4-FFF2-40B4-BE49-F238E27FC236}">
                <a16:creationId xmlns:a16="http://schemas.microsoft.com/office/drawing/2014/main" id="{C33896D9-46F5-482D-9028-68987F8BD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5838" y="5684020"/>
            <a:ext cx="1135380" cy="780575"/>
          </a:xfrm>
          <a:prstGeom prst="rect">
            <a:avLst/>
          </a:prstGeom>
        </p:spPr>
      </p:pic>
      <p:pic>
        <p:nvPicPr>
          <p:cNvPr id="34" name="圖形 20">
            <a:extLst>
              <a:ext uri="{FF2B5EF4-FFF2-40B4-BE49-F238E27FC236}">
                <a16:creationId xmlns:a16="http://schemas.microsoft.com/office/drawing/2014/main" id="{EC871337-39F4-429A-99F0-8663BE1DB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0938" y="5684020"/>
            <a:ext cx="1135380" cy="780575"/>
          </a:xfrm>
          <a:prstGeom prst="rect">
            <a:avLst/>
          </a:prstGeom>
        </p:spPr>
      </p:pic>
      <p:pic>
        <p:nvPicPr>
          <p:cNvPr id="35" name="圖形 20">
            <a:extLst>
              <a:ext uri="{FF2B5EF4-FFF2-40B4-BE49-F238E27FC236}">
                <a16:creationId xmlns:a16="http://schemas.microsoft.com/office/drawing/2014/main" id="{8A6C49FE-10A0-4CB1-9759-3E50A67C0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3238" y="5684020"/>
            <a:ext cx="1135380" cy="780575"/>
          </a:xfrm>
          <a:prstGeom prst="rect">
            <a:avLst/>
          </a:prstGeom>
        </p:spPr>
      </p:pic>
      <p:pic>
        <p:nvPicPr>
          <p:cNvPr id="46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A3BFCE1E-3066-4581-BBF1-91939C86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94" y="834660"/>
            <a:ext cx="3381077" cy="3135479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群組 23">
            <a:extLst>
              <a:ext uri="{FF2B5EF4-FFF2-40B4-BE49-F238E27FC236}">
                <a16:creationId xmlns:a16="http://schemas.microsoft.com/office/drawing/2014/main" id="{C6CE59FA-B81C-4124-9390-07A0896B92BF}"/>
              </a:ext>
            </a:extLst>
          </p:cNvPr>
          <p:cNvGrpSpPr/>
          <p:nvPr/>
        </p:nvGrpSpPr>
        <p:grpSpPr>
          <a:xfrm>
            <a:off x="1233215" y="2445733"/>
            <a:ext cx="1745608" cy="703340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8" name="Picture 4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15C18E65-C5C9-4ADA-93B2-5E5FB0BE9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9" name="Picture 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0F5B73E8-BC1B-4089-8C6B-A4E6DFED6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0" name="Picture 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B6E69A13-BCCA-4C5D-A5CA-7ECAAF068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1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39340916-289D-4367-B890-F021D4CE6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2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36C41441-74C8-4EED-AE0C-41EB86E97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3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8365E831-ACA7-4F43-A650-3261612C0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54" name="Picture 25" descr="C:\Users\Josh Chen\Desktop\OneDrive.png">
              <a:extLst>
                <a:ext uri="{FF2B5EF4-FFF2-40B4-BE49-F238E27FC236}">
                  <a16:creationId xmlns:a16="http://schemas.microsoft.com/office/drawing/2014/main" id="{31183760-DC9F-4589-87A2-2F34B55ED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pic>
        <p:nvPicPr>
          <p:cNvPr id="5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19FCAC7-8689-4AD6-BF05-3BFDC71F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12576" y="2445177"/>
            <a:ext cx="309602" cy="309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3" descr="C:\Users\Josh Chen\Desktop\sharefile.png">
            <a:extLst>
              <a:ext uri="{FF2B5EF4-FFF2-40B4-BE49-F238E27FC236}">
                <a16:creationId xmlns:a16="http://schemas.microsoft.com/office/drawing/2014/main" id="{D25FAD72-E016-47A1-8F02-39134EE7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491" y="2847513"/>
            <a:ext cx="291600" cy="29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60084E3-5AF2-4BED-8909-610546AB0C7C}"/>
              </a:ext>
            </a:extLst>
          </p:cNvPr>
          <p:cNvGrpSpPr/>
          <p:nvPr/>
        </p:nvGrpSpPr>
        <p:grpSpPr>
          <a:xfrm>
            <a:off x="889980" y="4109450"/>
            <a:ext cx="2812252" cy="746310"/>
            <a:chOff x="881513" y="4149933"/>
            <a:chExt cx="2812252" cy="746310"/>
          </a:xfrm>
        </p:grpSpPr>
        <p:pic>
          <p:nvPicPr>
            <p:cNvPr id="57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A58F9F7C-FD60-4297-A734-A340FF223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1407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3DF74BA7-D5D2-416D-A62C-8DD2058AA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117713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D045C347-C216-4A62-9149-6A9A42EF9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05796" y="4586465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0B941F7A-9F14-401D-B228-499D34BEE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082770" y="416576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524AB5D8-5337-4667-BDD0-BE5FEC65F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42502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2A7AADDC-90CA-4E6F-8E31-E4C2617F2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586894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2EE9F3BD-B1E7-497F-AA2A-BE831E62A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11981" y="415367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761BD45A-9F13-4E15-B618-35A810ABF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384127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Picture 20" descr="Image result for è¯çºé²">
              <a:extLst>
                <a:ext uri="{FF2B5EF4-FFF2-40B4-BE49-F238E27FC236}">
                  <a16:creationId xmlns:a16="http://schemas.microsoft.com/office/drawing/2014/main" id="{DBB397EC-FCAB-4A87-9C06-CED4EA58F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1908782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Google Shape;106;p17">
              <a:extLst>
                <a:ext uri="{FF2B5EF4-FFF2-40B4-BE49-F238E27FC236}">
                  <a16:creationId xmlns:a16="http://schemas.microsoft.com/office/drawing/2014/main" id="{A8E367A1-D703-44F2-A46D-41225ECB6E69}"/>
                </a:ext>
              </a:extLst>
            </p:cNvPr>
            <p:cNvPicPr preferRelativeResize="0"/>
            <p:nvPr/>
          </p:nvPicPr>
          <p:blipFill>
            <a:blip r:embed="rId24"/>
            <a:stretch>
              <a:fillRect/>
            </a:stretch>
          </p:blipFill>
          <p:spPr>
            <a:xfrm>
              <a:off x="881513" y="4574397"/>
              <a:ext cx="321846" cy="321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8" name="Group 26">
              <a:extLst>
                <a:ext uri="{FF2B5EF4-FFF2-40B4-BE49-F238E27FC236}">
                  <a16:creationId xmlns:a16="http://schemas.microsoft.com/office/drawing/2014/main" id="{9D9CA736-2467-4E8D-9BF0-A3859D0FA051}"/>
                </a:ext>
              </a:extLst>
            </p:cNvPr>
            <p:cNvGrpSpPr/>
            <p:nvPr/>
          </p:nvGrpSpPr>
          <p:grpSpPr>
            <a:xfrm>
              <a:off x="1104302" y="4149933"/>
              <a:ext cx="309638" cy="309638"/>
              <a:chOff x="7573530" y="4461400"/>
              <a:chExt cx="288006" cy="288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Rounded Rectangle 27">
                <a:extLst>
                  <a:ext uri="{FF2B5EF4-FFF2-40B4-BE49-F238E27FC236}">
                    <a16:creationId xmlns:a16="http://schemas.microsoft.com/office/drawing/2014/main" id="{38D77E47-323A-4038-B799-0760A6D805A9}"/>
                  </a:ext>
                </a:extLst>
              </p:cNvPr>
              <p:cNvSpPr/>
              <p:nvPr/>
            </p:nvSpPr>
            <p:spPr>
              <a:xfrm>
                <a:off x="7573530" y="4461400"/>
                <a:ext cx="288006" cy="288006"/>
              </a:xfrm>
              <a:prstGeom prst="roundRect">
                <a:avLst>
                  <a:gd name="adj" fmla="val 21761"/>
                </a:avLst>
              </a:prstGeom>
              <a:solidFill>
                <a:schemeClr val="bg1"/>
              </a:solidFill>
              <a:ln w="635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Picture 2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E1CA9F6-16F0-4ABE-B062-EF3C80064C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7739" y="4629853"/>
                <a:ext cx="234737" cy="87848"/>
              </a:xfrm>
              <a:prstGeom prst="rect">
                <a:avLst/>
              </a:prstGeom>
            </p:spPr>
          </p:pic>
          <p:pic>
            <p:nvPicPr>
              <p:cNvPr id="71" name="Picture 29">
                <a:extLst>
                  <a:ext uri="{FF2B5EF4-FFF2-40B4-BE49-F238E27FC236}">
                    <a16:creationId xmlns:a16="http://schemas.microsoft.com/office/drawing/2014/main" id="{1F3FFBE3-51C8-43E2-97D5-699411C70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73530" y="4472717"/>
                <a:ext cx="288006" cy="182410"/>
              </a:xfrm>
              <a:prstGeom prst="rect">
                <a:avLst/>
              </a:prstGeom>
            </p:spPr>
          </p:pic>
        </p:grpSp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1AEC6254-CB2E-4F02-90EE-54FB46198E78}"/>
              </a:ext>
            </a:extLst>
          </p:cNvPr>
          <p:cNvSpPr/>
          <p:nvPr/>
        </p:nvSpPr>
        <p:spPr>
          <a:xfrm>
            <a:off x="1316149" y="1821102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檔案儲存雲端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Rectangle 37">
            <a:extLst>
              <a:ext uri="{FF2B5EF4-FFF2-40B4-BE49-F238E27FC236}">
                <a16:creationId xmlns:a16="http://schemas.microsoft.com/office/drawing/2014/main" id="{3B852C0B-48AF-4492-BEBA-025B095D0C86}"/>
              </a:ext>
            </a:extLst>
          </p:cNvPr>
          <p:cNvSpPr/>
          <p:nvPr/>
        </p:nvSpPr>
        <p:spPr>
          <a:xfrm>
            <a:off x="1468880" y="3654665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區塊儲存雲端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F953504C-EE11-4836-BADA-A55FF92B4072}"/>
              </a:ext>
            </a:extLst>
          </p:cNvPr>
          <p:cNvCxnSpPr>
            <a:cxnSpLocks/>
          </p:cNvCxnSpPr>
          <p:nvPr/>
        </p:nvCxnSpPr>
        <p:spPr>
          <a:xfrm>
            <a:off x="3825093" y="1958484"/>
            <a:ext cx="2264195" cy="509480"/>
          </a:xfrm>
          <a:prstGeom prst="bentConnector3">
            <a:avLst>
              <a:gd name="adj1" fmla="val 45485"/>
            </a:avLst>
          </a:prstGeom>
          <a:ln w="31750">
            <a:solidFill>
              <a:srgbClr val="1574D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8FFD1BAD-3BD6-E942-9C4B-DA18735E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303786"/>
          </a:xfrm>
        </p:spPr>
        <p:txBody>
          <a:bodyPr/>
          <a:lstStyle/>
          <a:p>
            <a:pPr algn="ctr"/>
            <a:r>
              <a:rPr kumimoji="1" lang="zh-TW" altLang="en-US" b="1"/>
              <a:t>儲存分區 雲端網關</a:t>
            </a:r>
            <a:r>
              <a:rPr kumimoji="1" lang="en-US" altLang="zh-TW" b="1"/>
              <a:t>/</a:t>
            </a:r>
            <a:r>
              <a:rPr kumimoji="1" lang="zh-TW" altLang="en-US" b="1"/>
              <a:t>本地儲存 一機搞定</a:t>
            </a:r>
          </a:p>
        </p:txBody>
      </p:sp>
      <p:pic>
        <p:nvPicPr>
          <p:cNvPr id="74" name="圖片 7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BD4A4C61-DBAF-B443-82A3-AF74E578D82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280" y="3795788"/>
            <a:ext cx="6492253" cy="15270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DAE46D-935B-B245-BF7C-4E328D7B8B8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13672" y="1817832"/>
            <a:ext cx="1625600" cy="1625600"/>
          </a:xfrm>
          <a:prstGeom prst="rect">
            <a:avLst/>
          </a:prstGeom>
        </p:spPr>
      </p:pic>
      <p:sp>
        <p:nvSpPr>
          <p:cNvPr id="75" name="矩形 3">
            <a:extLst>
              <a:ext uri="{FF2B5EF4-FFF2-40B4-BE49-F238E27FC236}">
                <a16:creationId xmlns:a16="http://schemas.microsoft.com/office/drawing/2014/main" id="{803BA2F3-71D7-DC4F-A659-92678E2F3588}"/>
              </a:ext>
            </a:extLst>
          </p:cNvPr>
          <p:cNvSpPr/>
          <p:nvPr/>
        </p:nvSpPr>
        <p:spPr>
          <a:xfrm>
            <a:off x="5671040" y="3528076"/>
            <a:ext cx="2451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volume for cloud gateway</a:t>
            </a:r>
          </a:p>
        </p:txBody>
      </p:sp>
      <p:sp>
        <p:nvSpPr>
          <p:cNvPr id="76" name="矩形 3">
            <a:extLst>
              <a:ext uri="{FF2B5EF4-FFF2-40B4-BE49-F238E27FC236}">
                <a16:creationId xmlns:a16="http://schemas.microsoft.com/office/drawing/2014/main" id="{F55F4E56-2640-1A47-8A91-71372EB6BF72}"/>
              </a:ext>
            </a:extLst>
          </p:cNvPr>
          <p:cNvSpPr/>
          <p:nvPr/>
        </p:nvSpPr>
        <p:spPr>
          <a:xfrm>
            <a:off x="8636196" y="3528076"/>
            <a:ext cx="2329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 volume for local service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9303D393-34AE-4650-94E7-91F2DEE6ECC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88138" y="1817832"/>
            <a:ext cx="1625600" cy="1625600"/>
          </a:xfrm>
          <a:prstGeom prst="rect">
            <a:avLst/>
          </a:prstGeom>
        </p:spPr>
      </p:pic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A50EF206-E1B6-4C7C-BCB5-2AF6A5BB9322}"/>
              </a:ext>
            </a:extLst>
          </p:cNvPr>
          <p:cNvCxnSpPr>
            <a:cxnSpLocks/>
            <a:endCxn id="80" idx="3"/>
          </p:cNvCxnSpPr>
          <p:nvPr/>
        </p:nvCxnSpPr>
        <p:spPr>
          <a:xfrm rot="10800000" flipV="1">
            <a:off x="4151208" y="2830747"/>
            <a:ext cx="1938082" cy="1520860"/>
          </a:xfrm>
          <a:prstGeom prst="bentConnector3">
            <a:avLst>
              <a:gd name="adj1" fmla="val 62599"/>
            </a:avLst>
          </a:prstGeom>
          <a:ln w="31750">
            <a:solidFill>
              <a:srgbClr val="1574D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片 78">
            <a:extLst>
              <a:ext uri="{FF2B5EF4-FFF2-40B4-BE49-F238E27FC236}">
                <a16:creationId xmlns:a16="http://schemas.microsoft.com/office/drawing/2014/main" id="{D8FA9EB5-03DB-4EB9-AB92-771143DB2A8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243" y="2369726"/>
            <a:ext cx="1445322" cy="1136987"/>
          </a:xfrm>
          <a:prstGeom prst="rect">
            <a:avLst/>
          </a:prstGeom>
        </p:spPr>
      </p:pic>
      <p:pic>
        <p:nvPicPr>
          <p:cNvPr id="4" name="圖片 3" descr="一張含有 電子用品, 相片, 室內, 白色 的圖片&#10;&#10;自動產生的描述">
            <a:extLst>
              <a:ext uri="{FF2B5EF4-FFF2-40B4-BE49-F238E27FC236}">
                <a16:creationId xmlns:a16="http://schemas.microsoft.com/office/drawing/2014/main" id="{D4D91829-7CE0-44F9-A646-55F2CBA0BEE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388" y="2250002"/>
            <a:ext cx="1459447" cy="11480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9D25510-6691-4F0D-8052-9F0DEB61D7B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132" y="5623064"/>
            <a:ext cx="2256139" cy="78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 8">
            <a:extLst>
              <a:ext uri="{FF2B5EF4-FFF2-40B4-BE49-F238E27FC236}">
                <a16:creationId xmlns:a16="http://schemas.microsoft.com/office/drawing/2014/main" id="{FD400F95-40A8-4B7C-9F80-879962870C85}"/>
              </a:ext>
            </a:extLst>
          </p:cNvPr>
          <p:cNvSpPr/>
          <p:nvPr/>
        </p:nvSpPr>
        <p:spPr>
          <a:xfrm>
            <a:off x="3232178" y="5723870"/>
            <a:ext cx="1904866" cy="588879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45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SMB、AFP、NFS、FTP、WebDAV</a:t>
            </a:r>
            <a:endParaRPr lang="en-US" sz="145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112" name="圖形 111">
            <a:extLst>
              <a:ext uri="{FF2B5EF4-FFF2-40B4-BE49-F238E27FC236}">
                <a16:creationId xmlns:a16="http://schemas.microsoft.com/office/drawing/2014/main" id="{0E72C0FB-CDC4-4C82-A6C9-F9E9CD3035C9}"/>
              </a:ext>
            </a:extLst>
          </p:cNvPr>
          <p:cNvPicPr>
            <a:picLocks noChangeAspect="1"/>
          </p:cNvPicPr>
          <p:nvPr/>
        </p:nvPicPr>
        <p:blipFill>
          <a:blip r:embed="rId32">
            <a:grayscl/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64328" y="5370608"/>
            <a:ext cx="883467" cy="11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0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腦, 窗戶 的圖片&#10;&#10;自動產生的描述">
            <a:extLst>
              <a:ext uri="{FF2B5EF4-FFF2-40B4-BE49-F238E27FC236}">
                <a16:creationId xmlns:a16="http://schemas.microsoft.com/office/drawing/2014/main" id="{2B64C9BA-F9C4-46E8-B350-BB6DC2ED1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" y="0"/>
            <a:ext cx="12171907" cy="6858000"/>
          </a:xfrm>
          <a:prstGeom prst="rect">
            <a:avLst/>
          </a:prstGeom>
        </p:spPr>
      </p:pic>
      <p:sp>
        <p:nvSpPr>
          <p:cNvPr id="2" name="標題 2">
            <a:extLst>
              <a:ext uri="{FF2B5EF4-FFF2-40B4-BE49-F238E27FC236}">
                <a16:creationId xmlns:a16="http://schemas.microsoft.com/office/drawing/2014/main" id="{D437B759-8E30-46B0-A8C5-D5003FD20772}"/>
              </a:ext>
            </a:extLst>
          </p:cNvPr>
          <p:cNvSpPr txBox="1">
            <a:spLocks/>
          </p:cNvSpPr>
          <p:nvPr/>
        </p:nvSpPr>
        <p:spPr>
          <a:xfrm>
            <a:off x="-219128" y="3229715"/>
            <a:ext cx="6979299" cy="9116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n-US" altLang="zh-TW" sz="3200" spc="300"/>
            </a:br>
            <a:r>
              <a:rPr lang="en-US" altLang="zh-TW" sz="3200" spc="300"/>
              <a:t>  </a:t>
            </a:r>
            <a:r>
              <a:rPr lang="zh-TW" altLang="en-US" sz="3200" spc="300"/>
              <a:t> </a:t>
            </a:r>
            <a:r>
              <a:rPr lang="zh-TW" altLang="en-US" sz="3200" spc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75BE43-2A77-4175-B717-5059420CF686}"/>
              </a:ext>
            </a:extLst>
          </p:cNvPr>
          <p:cNvSpPr txBox="1"/>
          <p:nvPr/>
        </p:nvSpPr>
        <p:spPr>
          <a:xfrm>
            <a:off x="197406" y="6073411"/>
            <a:ext cx="410331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98874E-EE9E-404E-A75B-B309B0CDA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1" y="1814035"/>
            <a:ext cx="4501726" cy="4427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18B6B7A-799D-48CF-9BFB-0ABC133E5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835" r="-2568" b="-1"/>
          <a:stretch/>
        </p:blipFill>
        <p:spPr>
          <a:xfrm>
            <a:off x="416744" y="2425264"/>
            <a:ext cx="5707557" cy="695739"/>
          </a:xfrm>
          <a:prstGeom prst="rect">
            <a:avLst/>
          </a:prstGeom>
        </p:spPr>
      </p:pic>
      <p:pic>
        <p:nvPicPr>
          <p:cNvPr id="12" name="圖片 11" descr="一張含有 坐, 畫畫 的圖片&#10;&#10;自動產生的描述">
            <a:extLst>
              <a:ext uri="{FF2B5EF4-FFF2-40B4-BE49-F238E27FC236}">
                <a16:creationId xmlns:a16="http://schemas.microsoft.com/office/drawing/2014/main" id="{937449C4-8A23-4F03-B317-FA72C5CBE9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933" y="1049153"/>
            <a:ext cx="909558" cy="127276"/>
          </a:xfrm>
          <a:prstGeom prst="rect">
            <a:avLst/>
          </a:prstGeom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45C872AC-64F8-470F-B609-3D4206CFA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896" y="2137987"/>
            <a:ext cx="906453" cy="127276"/>
          </a:xfrm>
          <a:prstGeom prst="rect">
            <a:avLst/>
          </a:prstGeom>
        </p:spPr>
      </p:pic>
      <p:pic>
        <p:nvPicPr>
          <p:cNvPr id="16" name="圖片 15" descr="一張含有 畫畫 的圖片&#10;&#10;自動產生的描述">
            <a:extLst>
              <a:ext uri="{FF2B5EF4-FFF2-40B4-BE49-F238E27FC236}">
                <a16:creationId xmlns:a16="http://schemas.microsoft.com/office/drawing/2014/main" id="{700BB3F6-3DA1-4BBD-9DB6-5E9970152A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460" y="5751902"/>
            <a:ext cx="915766" cy="127276"/>
          </a:xfrm>
          <a:prstGeom prst="rect">
            <a:avLst/>
          </a:prstGeom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C4B5D9A-5471-4F80-B7F2-569518F4B856}"/>
              </a:ext>
            </a:extLst>
          </p:cNvPr>
          <p:cNvCxnSpPr>
            <a:cxnSpLocks/>
          </p:cNvCxnSpPr>
          <p:nvPr/>
        </p:nvCxnSpPr>
        <p:spPr>
          <a:xfrm>
            <a:off x="1342390" y="3468658"/>
            <a:ext cx="4029777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C786CCD7-3622-419B-913B-F1509038DF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190" y="4330705"/>
            <a:ext cx="2350661" cy="797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8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12" y="264467"/>
            <a:ext cx="11598442" cy="1303786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en-US" altLang="zh-TW" sz="4700" b="1" err="1">
                <a:latin typeface="微軟正黑體"/>
                <a:ea typeface="微軟正黑體"/>
              </a:rPr>
              <a:t>Snapsync</a:t>
            </a:r>
            <a:r>
              <a:rPr lang="en-US" altLang="zh-TW" sz="4700" b="1">
                <a:latin typeface="微軟正黑體"/>
                <a:ea typeface="微軟正黑體"/>
              </a:rPr>
              <a:t> – </a:t>
            </a:r>
            <a:r>
              <a:rPr lang="zh-TW" altLang="en-US" sz="4700" b="1">
                <a:latin typeface="微軟正黑體"/>
                <a:ea typeface="微軟正黑體"/>
              </a:rPr>
              <a:t>最經濟高效的複合式備份，數據保護和災難復原解決方案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382CE7-0413-4BBE-AFEC-B250728E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4" y="2641456"/>
            <a:ext cx="5704416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CAE92F-87DF-43D1-A57F-2E3A8CF84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904" y="2612371"/>
            <a:ext cx="57340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4E3C6A-4CD9-4DCC-A9E7-B08C93EC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4812" y="2612371"/>
            <a:ext cx="57340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ADBB83B-1575-4422-A799-CC8D41CE4F0A}"/>
              </a:ext>
            </a:extLst>
          </p:cNvPr>
          <p:cNvSpPr/>
          <p:nvPr/>
        </p:nvSpPr>
        <p:spPr>
          <a:xfrm>
            <a:off x="780073" y="1993934"/>
            <a:ext cx="3671824" cy="454929"/>
          </a:xfrm>
          <a:prstGeom prst="roundRect">
            <a:avLst>
              <a:gd name="adj" fmla="val 10917"/>
            </a:avLst>
          </a:prstGeom>
          <a:gradFill>
            <a:gsLst>
              <a:gs pos="100000">
                <a:srgbClr val="3AA4E1"/>
              </a:gs>
              <a:gs pos="0">
                <a:srgbClr val="01235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4DBE14F-26C3-4F69-BA8D-777AC789EF39}"/>
              </a:ext>
            </a:extLst>
          </p:cNvPr>
          <p:cNvSpPr/>
          <p:nvPr/>
        </p:nvSpPr>
        <p:spPr>
          <a:xfrm>
            <a:off x="780073" y="2044428"/>
            <a:ext cx="354503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Schedule </a:t>
            </a:r>
            <a:r>
              <a:rPr lang="en-US" altLang="zh-TW" sz="1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Snapsync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5min~60min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10EF35F-9920-4F7E-A415-90830D16B102}"/>
              </a:ext>
            </a:extLst>
          </p:cNvPr>
          <p:cNvSpPr/>
          <p:nvPr/>
        </p:nvSpPr>
        <p:spPr>
          <a:xfrm>
            <a:off x="7300409" y="1985791"/>
            <a:ext cx="3545039" cy="454929"/>
          </a:xfrm>
          <a:prstGeom prst="roundRect">
            <a:avLst>
              <a:gd name="adj" fmla="val 10917"/>
            </a:avLst>
          </a:prstGeom>
          <a:gradFill>
            <a:gsLst>
              <a:gs pos="100000">
                <a:srgbClr val="3AA4E1"/>
              </a:gs>
              <a:gs pos="0">
                <a:srgbClr val="01235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E4BE054-675A-4C2F-95B0-149027BDD489}"/>
              </a:ext>
            </a:extLst>
          </p:cNvPr>
          <p:cNvSpPr/>
          <p:nvPr/>
        </p:nvSpPr>
        <p:spPr>
          <a:xfrm>
            <a:off x="7087215" y="2044428"/>
            <a:ext cx="3671824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Realtime </a:t>
            </a:r>
            <a:r>
              <a:rPr lang="en-US" altLang="zh-TW" sz="1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Snapsync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RPO=0</a:t>
            </a:r>
          </a:p>
        </p:txBody>
      </p:sp>
      <p:sp>
        <p:nvSpPr>
          <p:cNvPr id="29" name="爆炸: 十四角 28">
            <a:extLst>
              <a:ext uri="{FF2B5EF4-FFF2-40B4-BE49-F238E27FC236}">
                <a16:creationId xmlns:a16="http://schemas.microsoft.com/office/drawing/2014/main" id="{D03EBC31-8859-417F-A0C4-9FD4C462C148}"/>
              </a:ext>
            </a:extLst>
          </p:cNvPr>
          <p:cNvSpPr/>
          <p:nvPr/>
        </p:nvSpPr>
        <p:spPr>
          <a:xfrm>
            <a:off x="12958277" y="-500263"/>
            <a:ext cx="3524435" cy="187516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換成獨立圖示</a:t>
            </a:r>
          </a:p>
        </p:txBody>
      </p:sp>
      <p:pic>
        <p:nvPicPr>
          <p:cNvPr id="3" name="Picture 2" descr="Lenovo ThinkSystem SR250 機架伺服器(Xeon E-2124G/8GB/1.2TB SAS ...">
            <a:extLst>
              <a:ext uri="{FF2B5EF4-FFF2-40B4-BE49-F238E27FC236}">
                <a16:creationId xmlns:a16="http://schemas.microsoft.com/office/drawing/2014/main" id="{3960B812-CF69-4FFC-8D08-72CBBFFE1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249" y="2866417"/>
            <a:ext cx="2344967" cy="84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CE5EAA2-1713-4B3A-B015-7F0D4CCDD1CF}"/>
              </a:ext>
            </a:extLst>
          </p:cNvPr>
          <p:cNvSpPr txBox="1"/>
          <p:nvPr/>
        </p:nvSpPr>
        <p:spPr>
          <a:xfrm>
            <a:off x="6660762" y="2527967"/>
            <a:ext cx="187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rgbClr val="FFFF00"/>
                </a:solidFill>
              </a:rPr>
              <a:t>Production Server</a:t>
            </a:r>
            <a:endParaRPr lang="zh-TW" altLang="en-US">
              <a:solidFill>
                <a:srgbClr val="FFFF00"/>
              </a:solidFill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3D76A7F-4343-4060-99EF-52B303EE385A}"/>
              </a:ext>
            </a:extLst>
          </p:cNvPr>
          <p:cNvGrpSpPr/>
          <p:nvPr/>
        </p:nvGrpSpPr>
        <p:grpSpPr>
          <a:xfrm>
            <a:off x="-1556643" y="5495588"/>
            <a:ext cx="961716" cy="720342"/>
            <a:chOff x="-1775127" y="4074893"/>
            <a:chExt cx="620255" cy="492852"/>
          </a:xfrm>
          <a:gradFill>
            <a:gsLst>
              <a:gs pos="0">
                <a:srgbClr val="284EA6"/>
              </a:gs>
              <a:gs pos="100000">
                <a:srgbClr val="3965B5"/>
              </a:gs>
            </a:gsLst>
            <a:lin ang="0" scaled="0"/>
          </a:gra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1DF1EF7B-B1FE-4C61-B554-F24A5A572FB9}"/>
                </a:ext>
              </a:extLst>
            </p:cNvPr>
            <p:cNvSpPr/>
            <p:nvPr/>
          </p:nvSpPr>
          <p:spPr>
            <a:xfrm>
              <a:off x="-1775127" y="4074893"/>
              <a:ext cx="620255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4D417AD7-7591-47D5-8571-DD71C57B761A}"/>
                </a:ext>
              </a:extLst>
            </p:cNvPr>
            <p:cNvSpPr/>
            <p:nvPr/>
          </p:nvSpPr>
          <p:spPr>
            <a:xfrm>
              <a:off x="-1617130" y="4548187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8A4F0DE2-AAA3-4333-992F-CDAD75E8BDE1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A12574E-6F16-4794-B4CE-2264D4EFA3D2}"/>
              </a:ext>
            </a:extLst>
          </p:cNvPr>
          <p:cNvGrpSpPr/>
          <p:nvPr/>
        </p:nvGrpSpPr>
        <p:grpSpPr>
          <a:xfrm>
            <a:off x="-2163833" y="3920930"/>
            <a:ext cx="1922922" cy="368547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</p:grpSpPr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E709A172-E2C2-4800-B9A3-0B4E22E1C0D1}"/>
                </a:ext>
              </a:extLst>
            </p:cNvPr>
            <p:cNvSpPr/>
            <p:nvPr/>
          </p:nvSpPr>
          <p:spPr>
            <a:xfrm>
              <a:off x="4390689" y="4193221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18235BC5-95CE-4350-9558-323F407737E3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E3417C95-EAA1-40C9-AD78-D2193C14AD5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12DC0-320F-4498-A77E-9DF5E6C33396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5235672-521F-4F61-A2F2-177FE43E25D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50828D86-BED4-43C8-98A5-5442FB4C585E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5A93D149-8E34-4A8D-9335-5EB3032A7336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BE28490B-3347-405D-AB43-DC845C8BA2C8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BDCFF920-F7CA-4C52-AB53-D11EA74F4EE9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B77C092F-8CA7-423C-8BD5-808AD700F55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7096EC2A-D679-4CC4-B0C5-9683582D8638}"/>
                </a:ext>
              </a:extLst>
            </p:cNvPr>
            <p:cNvSpPr/>
            <p:nvPr/>
          </p:nvSpPr>
          <p:spPr>
            <a:xfrm>
              <a:off x="4978049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1FBAE6CC-B8B3-4511-9411-BBA6910F9090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4E593FA-3BA0-49CE-86E9-EFB23F3972B5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470FD64-2597-4104-8E7F-3EACF3AA7A8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2A6F68E7-0230-434B-9592-7FFDA64071C0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8ABCD80C-C2EC-42E6-BC71-731695295099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63295CF3-5497-4315-8F57-F777542D425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00A1FBC9-19AC-4E01-B890-738561FB78C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665C0C08-F99A-48AF-BF7E-0BF0E7FF7CF6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9E6C751-6C98-43C2-BECE-1A9DA1B5B7B3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FD196CFD-56DC-482F-9287-60B6F452A1F7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9C1F7567-D5C8-465D-8BE1-0601CB8E5F98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5B4EDB8B-11CC-4597-8929-66821F4279C6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E573A723-DDA2-45D6-A2F3-87DC0EFA5CCC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B6EE8AAF-6A36-460F-96E9-766C1FC2DD5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FE878937-ECD3-4E23-9F58-3E509FB9F212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E51B260C-15CE-4D85-A234-2FABEDD2E075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6387073A-79E9-487F-8C3F-47D0E66CAC21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0755E196-6FDB-49E2-B43C-A9FCBBE2B71E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E445910C-3A7B-401F-B7EF-4C89FC377F5A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58E395DA-4A1C-4664-B264-E05AE3D8849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E957785E-D60C-44E5-83A1-74DFAA6F71A0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F25583F4-3393-4C4A-A81E-4CE9DB01E873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5E647AD6-4F34-495F-A054-BCA6996219F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4BFAE8CA-74B6-44C2-8A20-8A5047E51FD0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337EA0EE-A7EA-4E51-9F9A-B930C39A0E03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378A86FE-6942-4DFB-9332-97945FA3B60B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54BD6BC0-C922-4218-A8EB-00F506547A65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7DF3419-F958-4B4C-82A4-7F80F3BFC526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72915587-A6A7-422E-963C-4FADD25B190A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72852ED3-B04E-4613-A0B0-A0ACDCFB3D49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8" name="矩形 901">
            <a:extLst>
              <a:ext uri="{FF2B5EF4-FFF2-40B4-BE49-F238E27FC236}">
                <a16:creationId xmlns:a16="http://schemas.microsoft.com/office/drawing/2014/main" id="{99515FCD-FA16-4EB1-AF86-041E647B6ED4}"/>
              </a:ext>
            </a:extLst>
          </p:cNvPr>
          <p:cNvSpPr/>
          <p:nvPr/>
        </p:nvSpPr>
        <p:spPr>
          <a:xfrm>
            <a:off x="9222585" y="4629499"/>
            <a:ext cx="1850186" cy="23852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(Round Trip Latency &lt; 10ms)</a:t>
            </a:r>
            <a:endParaRPr lang="en-US" sz="95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3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3DC628-806A-4D4A-84CD-15AD36FD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Microsoft JhengHei"/>
                <a:ea typeface="Microsoft JhengHei"/>
              </a:rPr>
              <a:t>提供</a:t>
            </a:r>
            <a:r>
              <a:rPr lang="zh-TW" altLang="en-US" sz="4400">
                <a:latin typeface="Microsoft JhengHei"/>
                <a:ea typeface="Microsoft JhengHei"/>
              </a:rPr>
              <a:t>彈性化超額配置</a:t>
            </a:r>
            <a:r>
              <a:rPr lang="en-US" altLang="zh-TW" sz="4400">
                <a:latin typeface="Microsoft JhengHei"/>
                <a:ea typeface="Microsoft JhengHei"/>
              </a:rPr>
              <a:t>Pool over-provisioning</a:t>
            </a:r>
            <a:br>
              <a:rPr lang="en-US" altLang="zh-TW" sz="4400">
                <a:latin typeface="Microsoft JhengHei"/>
                <a:ea typeface="Microsoft JhengHei"/>
              </a:rPr>
            </a:br>
            <a:r>
              <a:rPr lang="zh-TW" altLang="en-US" sz="4000">
                <a:latin typeface="Microsoft JhengHei"/>
                <a:ea typeface="Microsoft JhengHei"/>
              </a:rPr>
              <a:t>克服標準</a:t>
            </a:r>
            <a:r>
              <a:rPr lang="en-US" altLang="zh-TW" sz="4000">
                <a:latin typeface="Microsoft JhengHei"/>
                <a:ea typeface="Microsoft JhengHei"/>
              </a:rPr>
              <a:t>ZFS</a:t>
            </a:r>
            <a:r>
              <a:rPr lang="zh-TW" altLang="en-US" sz="4000">
                <a:latin typeface="Microsoft JhengHei"/>
                <a:ea typeface="Microsoft JhengHei"/>
              </a:rPr>
              <a:t>會遇到的容量寫得越多時的效能下降問題</a:t>
            </a: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68F0E18-FA95-481C-AFDD-9A56134761B2}"/>
              </a:ext>
            </a:extLst>
          </p:cNvPr>
          <p:cNvSpPr txBox="1"/>
          <p:nvPr/>
        </p:nvSpPr>
        <p:spPr>
          <a:xfrm>
            <a:off x="8568547" y="1568178"/>
            <a:ext cx="314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372AB4"/>
                </a:solidFill>
                <a:highlight>
                  <a:srgbClr val="FFFF00"/>
                </a:highlight>
              </a:rPr>
              <a:t>示意圖</a:t>
            </a:r>
            <a:r>
              <a:rPr lang="en-US" altLang="zh-TW" sz="2400" b="1">
                <a:solidFill>
                  <a:srgbClr val="372AB4"/>
                </a:solidFill>
                <a:highlight>
                  <a:srgbClr val="FFFF00"/>
                </a:highlight>
              </a:rPr>
              <a:t>(</a:t>
            </a:r>
            <a:r>
              <a:rPr lang="zh-CN" altLang="en-US" sz="2400" b="1">
                <a:solidFill>
                  <a:srgbClr val="372AB4"/>
                </a:solidFill>
                <a:highlight>
                  <a:srgbClr val="FFFF00"/>
                </a:highlight>
              </a:rPr>
              <a:t>待</a:t>
            </a:r>
            <a:r>
              <a:rPr lang="zh-TW" altLang="en-US" sz="2400" b="1">
                <a:solidFill>
                  <a:srgbClr val="372AB4"/>
                </a:solidFill>
                <a:highlight>
                  <a:srgbClr val="FFFF00"/>
                </a:highlight>
              </a:rPr>
              <a:t>換</a:t>
            </a:r>
            <a:r>
              <a:rPr lang="en-US" altLang="zh-TW" sz="2400" b="1">
                <a:solidFill>
                  <a:srgbClr val="372AB4"/>
                </a:solidFill>
                <a:highlight>
                  <a:srgbClr val="FFFF00"/>
                </a:highlight>
              </a:rPr>
              <a:t>DQV</a:t>
            </a:r>
            <a:r>
              <a:rPr lang="zh-TW" altLang="en-US" sz="2400" b="1">
                <a:solidFill>
                  <a:srgbClr val="372AB4"/>
                </a:solidFill>
                <a:highlight>
                  <a:srgbClr val="FFFF00"/>
                </a:highlight>
              </a:rPr>
              <a:t>數據</a:t>
            </a:r>
            <a:r>
              <a:rPr lang="en-US" altLang="zh-TW" sz="2400" b="1">
                <a:solidFill>
                  <a:srgbClr val="372AB4"/>
                </a:solidFill>
                <a:highlight>
                  <a:srgbClr val="FFFF00"/>
                </a:highlight>
              </a:rPr>
              <a:t>)</a:t>
            </a:r>
            <a:endParaRPr lang="zh-TW" altLang="en-US" sz="2400" b="1">
              <a:solidFill>
                <a:srgbClr val="372AB4"/>
              </a:solidFill>
              <a:highlight>
                <a:srgbClr val="FFFF00"/>
              </a:highlight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13A08F3-35E7-4BCB-BFDD-4DD3C5964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056" y="2141834"/>
            <a:ext cx="4283534" cy="22609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6E4C3CF-3455-45F7-BAC5-0DCBF9B4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055" y="4603763"/>
            <a:ext cx="4283535" cy="217396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A0652DC-C87B-4C58-AE69-54A1DA70A1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89" y="1568179"/>
            <a:ext cx="3724647" cy="244726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2FB2E37D-0F4F-4063-A7BE-CF5AF2503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434164"/>
              </p:ext>
            </p:extLst>
          </p:nvPr>
        </p:nvGraphicFramePr>
        <p:xfrm>
          <a:off x="739778" y="4270734"/>
          <a:ext cx="4375238" cy="243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0" name="點陣圖影像" r:id="rId7" imgW="10220400" imgH="5686560" progId="Paint.Picture">
                  <p:embed/>
                </p:oleObj>
              </mc:Choice>
              <mc:Fallback>
                <p:oleObj name="點陣圖影像" r:id="rId7" imgW="10220400" imgH="5686560" progId="Paint.Picture">
                  <p:embed/>
                  <p:pic>
                    <p:nvPicPr>
                      <p:cNvPr id="12" name="物件 11">
                        <a:extLst>
                          <a:ext uri="{FF2B5EF4-FFF2-40B4-BE49-F238E27FC236}">
                            <a16:creationId xmlns:a16="http://schemas.microsoft.com/office/drawing/2014/main" id="{2FB2E37D-0F4F-4063-A7BE-CF5AF2503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9778" y="4270734"/>
                        <a:ext cx="4375238" cy="2434865"/>
                      </a:xfrm>
                      <a:prstGeom prst="rect">
                        <a:avLst/>
                      </a:prstGeom>
                      <a:ln w="19050">
                        <a:solidFill>
                          <a:srgbClr val="1E5BE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E5EFCB74-53C5-4663-8BF9-2F1BF2CB5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843" y="2575789"/>
            <a:ext cx="4081144" cy="2260983"/>
          </a:xfrm>
          <a:prstGeom prst="rect">
            <a:avLst/>
          </a:prstGeom>
          <a:ln w="19050">
            <a:solidFill>
              <a:srgbClr val="DF51BA"/>
            </a:solidFill>
          </a:ln>
        </p:spPr>
      </p:pic>
      <p:pic>
        <p:nvPicPr>
          <p:cNvPr id="16" name="Picture 6" descr="Swift 5學習系列』-12. Optional. ！（驚嘆號）還是？（問號）傻傻分不 ...">
            <a:extLst>
              <a:ext uri="{FF2B5EF4-FFF2-40B4-BE49-F238E27FC236}">
                <a16:creationId xmlns:a16="http://schemas.microsoft.com/office/drawing/2014/main" id="{6127B3D5-7819-465B-8ECC-4A3349719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571" y="4983514"/>
            <a:ext cx="1905001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惊叹号图片、库存照片和矢量图| Shutterstock">
            <a:extLst>
              <a:ext uri="{FF2B5EF4-FFF2-40B4-BE49-F238E27FC236}">
                <a16:creationId xmlns:a16="http://schemas.microsoft.com/office/drawing/2014/main" id="{FE21D6DE-73F7-44EE-B4F2-DED0E1460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306" y="1971685"/>
            <a:ext cx="442710" cy="4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惊叹号图片、库存照片和矢量图| Shutterstock">
            <a:extLst>
              <a:ext uri="{FF2B5EF4-FFF2-40B4-BE49-F238E27FC236}">
                <a16:creationId xmlns:a16="http://schemas.microsoft.com/office/drawing/2014/main" id="{4D308BE3-AC67-4793-A3E6-A840BA87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088" y="1973848"/>
            <a:ext cx="442710" cy="4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惊叹号图片、库存照片和矢量图| Shutterstock">
            <a:extLst>
              <a:ext uri="{FF2B5EF4-FFF2-40B4-BE49-F238E27FC236}">
                <a16:creationId xmlns:a16="http://schemas.microsoft.com/office/drawing/2014/main" id="{AA5875DA-D966-4C19-89F2-65D98E6F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204" y="1970974"/>
            <a:ext cx="442710" cy="4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肘形接點 4">
            <a:extLst>
              <a:ext uri="{FF2B5EF4-FFF2-40B4-BE49-F238E27FC236}">
                <a16:creationId xmlns:a16="http://schemas.microsoft.com/office/drawing/2014/main" id="{3288C5AD-FF37-4C47-800F-E50383F67EDE}"/>
              </a:ext>
            </a:extLst>
          </p:cNvPr>
          <p:cNvCxnSpPr>
            <a:cxnSpLocks/>
          </p:cNvCxnSpPr>
          <p:nvPr/>
        </p:nvCxnSpPr>
        <p:spPr>
          <a:xfrm>
            <a:off x="8499107" y="2839453"/>
            <a:ext cx="1636295" cy="12700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2655806-997E-6540-ABCA-5A496A5B84D9}"/>
              </a:ext>
            </a:extLst>
          </p:cNvPr>
          <p:cNvCxnSpPr/>
          <p:nvPr/>
        </p:nvCxnSpPr>
        <p:spPr>
          <a:xfrm>
            <a:off x="10135402" y="2852153"/>
            <a:ext cx="1316820" cy="757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414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2246A1E-814D-48DC-8660-A1F5104D4C21}"/>
              </a:ext>
            </a:extLst>
          </p:cNvPr>
          <p:cNvSpPr/>
          <p:nvPr/>
        </p:nvSpPr>
        <p:spPr>
          <a:xfrm>
            <a:off x="6245122" y="1152954"/>
            <a:ext cx="4694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活用</a:t>
            </a:r>
            <a:r>
              <a:rPr lang="en-US" altLang="zh-CN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it-IT" altLang="zh-TW" sz="600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6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1125D8-2825-44C0-8F39-4644ED21A7C8}"/>
              </a:ext>
            </a:extLst>
          </p:cNvPr>
          <p:cNvSpPr/>
          <p:nvPr/>
        </p:nvSpPr>
        <p:spPr>
          <a:xfrm>
            <a:off x="6326155" y="1152955"/>
            <a:ext cx="453944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DAE3D86-DB05-41C2-96AF-1165411B8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473" y="2086624"/>
            <a:ext cx="1743609" cy="2518643"/>
          </a:xfrm>
          <a:prstGeom prst="rect">
            <a:avLst/>
          </a:prstGeom>
        </p:spPr>
      </p:pic>
      <p:pic>
        <p:nvPicPr>
          <p:cNvPr id="13" name="圖片 12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C5F1EA58-E371-400F-A18D-8E4725A16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989" y="4494213"/>
            <a:ext cx="6492253" cy="15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C6F778E-CACB-4B60-9AA5-CC0445C69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" r="727"/>
          <a:stretch/>
        </p:blipFill>
        <p:spPr>
          <a:xfrm>
            <a:off x="-10467" y="3823653"/>
            <a:ext cx="12202468" cy="2518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1D6C006-632B-43C7-A325-85EF1FCD0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002" y="6425198"/>
            <a:ext cx="12192000" cy="43935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8083063-B173-4E7E-B3F9-F10B89E2A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67" y="3387366"/>
            <a:ext cx="12192000" cy="439351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745654D6-F2D0-48B4-B902-14655127F0A3}"/>
              </a:ext>
            </a:extLst>
          </p:cNvPr>
          <p:cNvSpPr/>
          <p:nvPr/>
        </p:nvSpPr>
        <p:spPr>
          <a:xfrm>
            <a:off x="821368" y="2326634"/>
            <a:ext cx="1162636" cy="116263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5D1FB43-94E8-4AAF-AB14-426164AF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57" y="228668"/>
            <a:ext cx="11948065" cy="1303786"/>
          </a:xfrm>
        </p:spPr>
        <p:txBody>
          <a:bodyPr>
            <a:normAutofit fontScale="90000"/>
          </a:bodyPr>
          <a:lstStyle/>
          <a:p>
            <a:pPr algn="ctr">
              <a:lnSpc>
                <a:spcPts val="5100"/>
              </a:lnSpc>
            </a:pPr>
            <a:r>
              <a:rPr lang="zh-TW" altLang="en-US" sz="4700" b="1">
                <a:latin typeface="微軟正黑體"/>
                <a:ea typeface="微軟正黑體"/>
              </a:rPr>
              <a:t>突破想像的巨量儲存 </a:t>
            </a:r>
            <a:r>
              <a:rPr lang="en-US" altLang="zh-TW" sz="4700" b="1">
                <a:latin typeface="微軟正黑體"/>
                <a:ea typeface="微軟正黑體"/>
              </a:rPr>
              <a:t>–</a:t>
            </a:r>
            <a:br>
              <a:rPr lang="en-US" altLang="zh-TW" sz="3200" b="1"/>
            </a:br>
            <a:r>
              <a:rPr lang="zh-TW" altLang="en-US" sz="4200">
                <a:latin typeface="微軟正黑體"/>
                <a:ea typeface="微軟正黑體"/>
              </a:rPr>
              <a:t>是進行大數據分析 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 </a:t>
            </a:r>
            <a:r>
              <a:rPr lang="zh-TW" altLang="en-US" sz="4200">
                <a:latin typeface="微軟正黑體"/>
                <a:ea typeface="微軟正黑體"/>
              </a:rPr>
              <a:t>邊緣運算 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 AI </a:t>
            </a:r>
            <a:r>
              <a:rPr lang="zh-TW" altLang="en-US" sz="4200">
                <a:latin typeface="微軟正黑體"/>
                <a:ea typeface="微軟正黑體"/>
              </a:rPr>
              <a:t>推論的最佳資料載體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D38402-49D9-42C1-A672-7D546500E034}"/>
              </a:ext>
            </a:extLst>
          </p:cNvPr>
          <p:cNvSpPr/>
          <p:nvPr/>
        </p:nvSpPr>
        <p:spPr>
          <a:xfrm>
            <a:off x="6154637" y="1889766"/>
            <a:ext cx="5897545" cy="1243265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>
                <a:latin typeface="微軟正黑體"/>
                <a:ea typeface="微軟正黑體"/>
              </a:rPr>
              <a:t> 單一資料夾大小上限突破 </a:t>
            </a:r>
            <a:r>
              <a:rPr lang="en-US" altLang="zh-TW" sz="2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PB =&gt; </a:t>
            </a:r>
          </a:p>
          <a:p>
            <a:r>
              <a:rPr lang="zh-TW" altLang="en-US" sz="2800">
                <a:latin typeface="微軟正黑體"/>
                <a:ea typeface="微軟正黑體"/>
              </a:rPr>
              <a:t> 才放得下龐大的資料母體</a:t>
            </a:r>
            <a:endParaRPr lang="zh-TW" altLang="en-US" sz="2800">
              <a:latin typeface="微軟正黑體"/>
              <a:ea typeface="微軟正黑體"/>
              <a:cs typeface="Calibri"/>
            </a:endParaRPr>
          </a:p>
        </p:txBody>
      </p:sp>
      <p:grpSp>
        <p:nvGrpSpPr>
          <p:cNvPr id="46" name="圖形 18">
            <a:extLst>
              <a:ext uri="{FF2B5EF4-FFF2-40B4-BE49-F238E27FC236}">
                <a16:creationId xmlns:a16="http://schemas.microsoft.com/office/drawing/2014/main" id="{68445323-E201-4A8F-A340-C358D1550214}"/>
              </a:ext>
            </a:extLst>
          </p:cNvPr>
          <p:cNvGrpSpPr/>
          <p:nvPr/>
        </p:nvGrpSpPr>
        <p:grpSpPr>
          <a:xfrm>
            <a:off x="3743415" y="2127089"/>
            <a:ext cx="1424381" cy="1128876"/>
            <a:chOff x="8338475" y="3282973"/>
            <a:chExt cx="1365427" cy="1085848"/>
          </a:xfrm>
        </p:grpSpPr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0D9F497C-4E9B-440F-94D7-A8640EF16420}"/>
                </a:ext>
              </a:extLst>
            </p:cNvPr>
            <p:cNvSpPr/>
            <p:nvPr/>
          </p:nvSpPr>
          <p:spPr>
            <a:xfrm>
              <a:off x="8338475" y="3282974"/>
              <a:ext cx="1365427" cy="1085847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607E06AD-8300-4174-BAA9-4F342A36B9B6}"/>
                </a:ext>
              </a:extLst>
            </p:cNvPr>
            <p:cNvSpPr/>
            <p:nvPr/>
          </p:nvSpPr>
          <p:spPr>
            <a:xfrm>
              <a:off x="8646399" y="3282973"/>
              <a:ext cx="9525" cy="1085847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A2C382D9-8935-4BA5-88E7-4E35A635695E}"/>
                </a:ext>
              </a:extLst>
            </p:cNvPr>
            <p:cNvSpPr/>
            <p:nvPr/>
          </p:nvSpPr>
          <p:spPr>
            <a:xfrm>
              <a:off x="8410585" y="4023444"/>
              <a:ext cx="161929" cy="8572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1902AA9E-2192-43F1-A7BA-65E90174E8DC}"/>
                </a:ext>
              </a:extLst>
            </p:cNvPr>
            <p:cNvSpPr/>
            <p:nvPr/>
          </p:nvSpPr>
          <p:spPr>
            <a:xfrm>
              <a:off x="8410585" y="4169939"/>
              <a:ext cx="161929" cy="133350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8FC7121C-1078-4E0D-B38C-DE2B65AA725D}"/>
                </a:ext>
              </a:extLst>
            </p:cNvPr>
            <p:cNvSpPr/>
            <p:nvPr/>
          </p:nvSpPr>
          <p:spPr>
            <a:xfrm>
              <a:off x="9105639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AB155C11-94BC-4B13-B725-5BFAE9C2D3F8}"/>
                </a:ext>
              </a:extLst>
            </p:cNvPr>
            <p:cNvSpPr/>
            <p:nvPr/>
          </p:nvSpPr>
          <p:spPr>
            <a:xfrm>
              <a:off x="9105639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B133DA79-5197-40EF-BB42-BB620D1D198B}"/>
                </a:ext>
              </a:extLst>
            </p:cNvPr>
            <p:cNvSpPr/>
            <p:nvPr/>
          </p:nvSpPr>
          <p:spPr>
            <a:xfrm>
              <a:off x="8918088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8F5EED88-5284-4962-834D-86F53B6C1A00}"/>
                </a:ext>
              </a:extLst>
            </p:cNvPr>
            <p:cNvSpPr/>
            <p:nvPr/>
          </p:nvSpPr>
          <p:spPr>
            <a:xfrm>
              <a:off x="8730631" y="3356506"/>
              <a:ext cx="152404" cy="666748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6A67CDA-0E66-4408-8D5F-FFF4E72E2069}"/>
                </a:ext>
              </a:extLst>
            </p:cNvPr>
            <p:cNvSpPr/>
            <p:nvPr/>
          </p:nvSpPr>
          <p:spPr>
            <a:xfrm>
              <a:off x="873063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858E20A-4E4E-4AE9-9D19-E111EE84BF5E}"/>
                </a:ext>
              </a:extLst>
            </p:cNvPr>
            <p:cNvSpPr/>
            <p:nvPr/>
          </p:nvSpPr>
          <p:spPr>
            <a:xfrm>
              <a:off x="9293191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8CAD5E24-6F88-4B36-9229-4B60670CE5B3}"/>
                </a:ext>
              </a:extLst>
            </p:cNvPr>
            <p:cNvSpPr/>
            <p:nvPr/>
          </p:nvSpPr>
          <p:spPr>
            <a:xfrm>
              <a:off x="929319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E30F8858-8842-40D7-92B7-EC226F438548}"/>
                </a:ext>
              </a:extLst>
            </p:cNvPr>
            <p:cNvSpPr/>
            <p:nvPr/>
          </p:nvSpPr>
          <p:spPr>
            <a:xfrm>
              <a:off x="9480742" y="3356507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E5F2B2C6-7184-4098-9FB2-1FC402821AF9}"/>
                </a:ext>
              </a:extLst>
            </p:cNvPr>
            <p:cNvSpPr/>
            <p:nvPr/>
          </p:nvSpPr>
          <p:spPr>
            <a:xfrm>
              <a:off x="9480742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E47B67E9-4E1E-4D96-82A6-2A210C89F8FB}"/>
                </a:ext>
              </a:extLst>
            </p:cNvPr>
            <p:cNvSpPr/>
            <p:nvPr/>
          </p:nvSpPr>
          <p:spPr>
            <a:xfrm>
              <a:off x="8501074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B6E40D0C-A2D6-4DE1-9D85-08553F0AD1AD}"/>
                </a:ext>
              </a:extLst>
            </p:cNvPr>
            <p:cNvSpPr/>
            <p:nvPr/>
          </p:nvSpPr>
          <p:spPr>
            <a:xfrm>
              <a:off x="8558129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A4021F1B-6590-415F-9998-BF8F9584E419}"/>
                </a:ext>
              </a:extLst>
            </p:cNvPr>
            <p:cNvSpPr/>
            <p:nvPr/>
          </p:nvSpPr>
          <p:spPr>
            <a:xfrm>
              <a:off x="8443923" y="3357745"/>
              <a:ext cx="47626" cy="38100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AF434004-6B64-46ED-89E4-872FD01402B0}"/>
                </a:ext>
              </a:extLst>
            </p:cNvPr>
            <p:cNvSpPr/>
            <p:nvPr/>
          </p:nvSpPr>
          <p:spPr>
            <a:xfrm>
              <a:off x="8388107" y="3357271"/>
              <a:ext cx="47626" cy="38100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942DCF56-2E61-42F1-9833-53C298E19D47}"/>
                </a:ext>
              </a:extLst>
            </p:cNvPr>
            <p:cNvSpPr/>
            <p:nvPr/>
          </p:nvSpPr>
          <p:spPr>
            <a:xfrm>
              <a:off x="8414872" y="3382701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F8CE9E5C-2714-4BCC-9B5F-CE2567E973D2}"/>
                </a:ext>
              </a:extLst>
            </p:cNvPr>
            <p:cNvSpPr/>
            <p:nvPr/>
          </p:nvSpPr>
          <p:spPr>
            <a:xfrm>
              <a:off x="8433064" y="4242045"/>
              <a:ext cx="114303" cy="38100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A09B0A13-D8CD-4D78-A939-233EDC3416F5}"/>
                </a:ext>
              </a:extLst>
            </p:cNvPr>
            <p:cNvSpPr/>
            <p:nvPr/>
          </p:nvSpPr>
          <p:spPr>
            <a:xfrm>
              <a:off x="8727868" y="4077734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33897138-F49E-4D34-8769-1B0B369CD169}"/>
                </a:ext>
              </a:extLst>
            </p:cNvPr>
            <p:cNvSpPr/>
            <p:nvPr/>
          </p:nvSpPr>
          <p:spPr>
            <a:xfrm>
              <a:off x="9071633" y="4077737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5ACE665A-D17E-4A12-A392-F50CACDA7C82}"/>
                </a:ext>
              </a:extLst>
            </p:cNvPr>
            <p:cNvSpPr/>
            <p:nvPr/>
          </p:nvSpPr>
          <p:spPr>
            <a:xfrm>
              <a:off x="9199458" y="407774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2A0385B2-182A-458B-A1B0-49B2FD1F2F13}"/>
                </a:ext>
              </a:extLst>
            </p:cNvPr>
            <p:cNvSpPr/>
            <p:nvPr/>
          </p:nvSpPr>
          <p:spPr>
            <a:xfrm>
              <a:off x="9543224" y="4077750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A8D3C636-1015-417D-9AF1-40D07632B066}"/>
                </a:ext>
              </a:extLst>
            </p:cNvPr>
            <p:cNvSpPr/>
            <p:nvPr/>
          </p:nvSpPr>
          <p:spPr>
            <a:xfrm>
              <a:off x="8727869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160A4AE6-F016-4C96-93BD-F523FE41A4B1}"/>
                </a:ext>
              </a:extLst>
            </p:cNvPr>
            <p:cNvSpPr/>
            <p:nvPr/>
          </p:nvSpPr>
          <p:spPr>
            <a:xfrm>
              <a:off x="9071626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FC0BD80D-CF97-4484-952C-87605C44F536}"/>
                </a:ext>
              </a:extLst>
            </p:cNvPr>
            <p:cNvSpPr/>
            <p:nvPr/>
          </p:nvSpPr>
          <p:spPr>
            <a:xfrm>
              <a:off x="9199455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1CFFEFDD-9A4C-4456-88B2-5814A31463E0}"/>
                </a:ext>
              </a:extLst>
            </p:cNvPr>
            <p:cNvSpPr/>
            <p:nvPr/>
          </p:nvSpPr>
          <p:spPr>
            <a:xfrm>
              <a:off x="9543017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CD4E5665-E7C6-4740-82F1-0287B3C71464}"/>
                </a:ext>
              </a:extLst>
            </p:cNvPr>
            <p:cNvSpPr/>
            <p:nvPr/>
          </p:nvSpPr>
          <p:spPr>
            <a:xfrm>
              <a:off x="891707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矩形 12">
            <a:extLst>
              <a:ext uri="{FF2B5EF4-FFF2-40B4-BE49-F238E27FC236}">
                <a16:creationId xmlns:a16="http://schemas.microsoft.com/office/drawing/2014/main" id="{6DC4CD58-AF56-4316-BB4D-6CDEE4E40D7B}"/>
              </a:ext>
            </a:extLst>
          </p:cNvPr>
          <p:cNvSpPr/>
          <p:nvPr/>
        </p:nvSpPr>
        <p:spPr>
          <a:xfrm>
            <a:off x="3785966" y="1938899"/>
            <a:ext cx="1299047" cy="147569"/>
          </a:xfrm>
          <a:custGeom>
            <a:avLst/>
            <a:gdLst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299103 w 1615155"/>
              <a:gd name="connsiteY0" fmla="*/ 17092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299103 w 1615155"/>
              <a:gd name="connsiteY4" fmla="*/ 17092 h 273465"/>
              <a:gd name="connsiteX0" fmla="*/ 299103 w 1615155"/>
              <a:gd name="connsiteY0" fmla="*/ 0 h 256373"/>
              <a:gd name="connsiteX1" fmla="*/ 1316052 w 1615155"/>
              <a:gd name="connsiteY1" fmla="*/ 0 h 256373"/>
              <a:gd name="connsiteX2" fmla="*/ 1615155 w 1615155"/>
              <a:gd name="connsiteY2" fmla="*/ 256373 h 256373"/>
              <a:gd name="connsiteX3" fmla="*/ 0 w 1615155"/>
              <a:gd name="connsiteY3" fmla="*/ 256373 h 256373"/>
              <a:gd name="connsiteX4" fmla="*/ 299103 w 1615155"/>
              <a:gd name="connsiteY4" fmla="*/ 0 h 25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155" h="256373">
                <a:moveTo>
                  <a:pt x="299103" y="0"/>
                </a:moveTo>
                <a:lnTo>
                  <a:pt x="1316052" y="0"/>
                </a:lnTo>
                <a:lnTo>
                  <a:pt x="1615155" y="256373"/>
                </a:lnTo>
                <a:lnTo>
                  <a:pt x="0" y="256373"/>
                </a:lnTo>
                <a:lnTo>
                  <a:pt x="299103" y="0"/>
                </a:lnTo>
                <a:close/>
              </a:path>
            </a:pathLst>
          </a:custGeom>
          <a:noFill/>
          <a:ln w="21590" cap="rnd">
            <a:solidFill>
              <a:schemeClr val="tx1">
                <a:lumMod val="95000"/>
                <a:lumOff val="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D30FA220-BA31-48B7-AB78-63D614B7C1DF}"/>
              </a:ext>
            </a:extLst>
          </p:cNvPr>
          <p:cNvSpPr/>
          <p:nvPr/>
        </p:nvSpPr>
        <p:spPr>
          <a:xfrm>
            <a:off x="5046774" y="2801625"/>
            <a:ext cx="576303" cy="776088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圖形 152">
            <a:extLst>
              <a:ext uri="{FF2B5EF4-FFF2-40B4-BE49-F238E27FC236}">
                <a16:creationId xmlns:a16="http://schemas.microsoft.com/office/drawing/2014/main" id="{1C43A58E-E0F2-495B-979E-01930162C30E}"/>
              </a:ext>
            </a:extLst>
          </p:cNvPr>
          <p:cNvGrpSpPr/>
          <p:nvPr/>
        </p:nvGrpSpPr>
        <p:grpSpPr>
          <a:xfrm flipH="1">
            <a:off x="5045952" y="2801093"/>
            <a:ext cx="584663" cy="752988"/>
            <a:chOff x="9272425" y="5069212"/>
            <a:chExt cx="458537" cy="590550"/>
          </a:xfrm>
        </p:grpSpPr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C66F1AAC-295F-4839-8EFB-1FBCFC65FA8D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B2779A2D-F625-4B64-A493-1FEB307EB663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CE89960A-F5AF-4B21-8F81-96352965AC0A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F0B801EF-7668-4919-9E2D-0A2C8A86EC81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135011E3-DA81-45F2-8ABB-A65F05DE1FD6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783049D8-1203-4293-9480-202F9DC8ADB2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0E47FB2E-C49C-4ADD-9A69-A7458B151B25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7B89D89E-C610-4E5B-94C8-52E0299FB179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BB79FF11-6EFD-482E-B6D7-A3086CF4E643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C4B8E9D8-A4CF-49D8-91CA-8DFEA508E873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7B1D9FFB-4FAC-4DA2-985A-7595550EAD1A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5EA3318B-8333-4740-A236-AE69A6F2624E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手繪多邊形: 圖案 89">
            <a:extLst>
              <a:ext uri="{FF2B5EF4-FFF2-40B4-BE49-F238E27FC236}">
                <a16:creationId xmlns:a16="http://schemas.microsoft.com/office/drawing/2014/main" id="{B4B0EB6F-8DEC-4E36-B614-C4340A030610}"/>
              </a:ext>
            </a:extLst>
          </p:cNvPr>
          <p:cNvSpPr/>
          <p:nvPr/>
        </p:nvSpPr>
        <p:spPr>
          <a:xfrm>
            <a:off x="5523913" y="2905051"/>
            <a:ext cx="576303" cy="776088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圖形 152">
            <a:extLst>
              <a:ext uri="{FF2B5EF4-FFF2-40B4-BE49-F238E27FC236}">
                <a16:creationId xmlns:a16="http://schemas.microsoft.com/office/drawing/2014/main" id="{1DB70E8E-E9E4-4B89-8820-C1B7730098C6}"/>
              </a:ext>
            </a:extLst>
          </p:cNvPr>
          <p:cNvGrpSpPr/>
          <p:nvPr/>
        </p:nvGrpSpPr>
        <p:grpSpPr>
          <a:xfrm flipH="1">
            <a:off x="5523089" y="2904518"/>
            <a:ext cx="584663" cy="752988"/>
            <a:chOff x="9272426" y="5069212"/>
            <a:chExt cx="458537" cy="590550"/>
          </a:xfrm>
        </p:grpSpPr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555881F2-33A3-4141-B53D-FDAD94569A9E}"/>
                </a:ext>
              </a:extLst>
            </p:cNvPr>
            <p:cNvSpPr/>
            <p:nvPr/>
          </p:nvSpPr>
          <p:spPr>
            <a:xfrm>
              <a:off x="9272426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CB87959F-7B6C-4969-887A-45136C50B60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52F7B335-2F1F-4F01-B79C-CC029ACBAA14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455E483-62E4-46A3-ABB6-EF7159757594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CA44FC2A-1C1A-4A68-BF12-1982BACE4217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9BB0542-7DC3-4503-9379-FF8A7521D4D8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FF1367BB-4D30-42A5-A568-0D8581BB026A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0A7C1987-1651-439C-82FF-F335D8EFD1DF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71B1F502-9552-491C-8A14-6EAB534F8920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C044D996-27AC-401D-BA3F-1A9BDB651009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6B8D1807-95DC-4A81-A71D-379E122CDA68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0BD060A-5217-4F76-9B35-6D3CEDDDC37C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87A1FD-86A8-4125-B725-D0F1882B6D83}"/>
              </a:ext>
            </a:extLst>
          </p:cNvPr>
          <p:cNvGrpSpPr/>
          <p:nvPr/>
        </p:nvGrpSpPr>
        <p:grpSpPr>
          <a:xfrm>
            <a:off x="10044705" y="1889766"/>
            <a:ext cx="2119894" cy="2242379"/>
            <a:chOff x="9586675" y="2847073"/>
            <a:chExt cx="1407777" cy="1489118"/>
          </a:xfrm>
        </p:grpSpPr>
        <p:pic>
          <p:nvPicPr>
            <p:cNvPr id="106" name="圖片 105" descr="一張含有 時鐘 的圖片&#10;&#10;自動產生的描述">
              <a:extLst>
                <a:ext uri="{FF2B5EF4-FFF2-40B4-BE49-F238E27FC236}">
                  <a16:creationId xmlns:a16="http://schemas.microsoft.com/office/drawing/2014/main" id="{F4CC4D85-F316-427C-92E5-7302B58C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DA09E410-289F-4B90-A534-A29D5F64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675" y="2847073"/>
              <a:ext cx="1407777" cy="1355750"/>
            </a:xfrm>
            <a:prstGeom prst="rect">
              <a:avLst/>
            </a:prstGeom>
          </p:spPr>
        </p:pic>
      </p:grpSp>
      <p:pic>
        <p:nvPicPr>
          <p:cNvPr id="8" name="Google Shape;130;p15">
            <a:extLst>
              <a:ext uri="{FF2B5EF4-FFF2-40B4-BE49-F238E27FC236}">
                <a16:creationId xmlns:a16="http://schemas.microsoft.com/office/drawing/2014/main" id="{8DF16FBF-DD34-4C9A-AEA1-88CC3276AC83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065" y="4217421"/>
            <a:ext cx="9251978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p15">
            <a:extLst>
              <a:ext uri="{FF2B5EF4-FFF2-40B4-BE49-F238E27FC236}">
                <a16:creationId xmlns:a16="http://schemas.microsoft.com/office/drawing/2014/main" id="{137C7C6E-8C0E-4189-84FE-5072A2A35B17}"/>
              </a:ext>
            </a:extLst>
          </p:cNvPr>
          <p:cNvSpPr/>
          <p:nvPr/>
        </p:nvSpPr>
        <p:spPr>
          <a:xfrm>
            <a:off x="1675050" y="5571495"/>
            <a:ext cx="1485269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Data</a:t>
            </a:r>
          </a:p>
        </p:txBody>
      </p:sp>
      <p:sp>
        <p:nvSpPr>
          <p:cNvPr id="10" name="Google Shape;117;p15">
            <a:extLst>
              <a:ext uri="{FF2B5EF4-FFF2-40B4-BE49-F238E27FC236}">
                <a16:creationId xmlns:a16="http://schemas.microsoft.com/office/drawing/2014/main" id="{8D3F488C-282A-41D9-92C1-E3F613E109B5}"/>
              </a:ext>
            </a:extLst>
          </p:cNvPr>
          <p:cNvSpPr/>
          <p:nvPr/>
        </p:nvSpPr>
        <p:spPr>
          <a:xfrm>
            <a:off x="3997508" y="5601702"/>
            <a:ext cx="1705448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Model building</a:t>
            </a:r>
          </a:p>
        </p:txBody>
      </p:sp>
      <p:sp>
        <p:nvSpPr>
          <p:cNvPr id="12" name="Google Shape;119;p15">
            <a:extLst>
              <a:ext uri="{FF2B5EF4-FFF2-40B4-BE49-F238E27FC236}">
                <a16:creationId xmlns:a16="http://schemas.microsoft.com/office/drawing/2014/main" id="{17973EB0-4BF8-4A52-96BE-FBBEF33D31A6}"/>
              </a:ext>
            </a:extLst>
          </p:cNvPr>
          <p:cNvSpPr/>
          <p:nvPr/>
        </p:nvSpPr>
        <p:spPr>
          <a:xfrm>
            <a:off x="8156024" y="5584813"/>
            <a:ext cx="3029882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Parameter adjustment</a:t>
            </a:r>
          </a:p>
        </p:txBody>
      </p:sp>
      <p:sp>
        <p:nvSpPr>
          <p:cNvPr id="109" name="Google Shape;117;p15">
            <a:extLst>
              <a:ext uri="{FF2B5EF4-FFF2-40B4-BE49-F238E27FC236}">
                <a16:creationId xmlns:a16="http://schemas.microsoft.com/office/drawing/2014/main" id="{10CCC14F-3E76-4F48-A60F-E95DC1821A10}"/>
              </a:ext>
            </a:extLst>
          </p:cNvPr>
          <p:cNvSpPr/>
          <p:nvPr/>
        </p:nvSpPr>
        <p:spPr>
          <a:xfrm>
            <a:off x="6301641" y="5601702"/>
            <a:ext cx="1824571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Model validation</a:t>
            </a:r>
          </a:p>
        </p:txBody>
      </p:sp>
      <p:sp>
        <p:nvSpPr>
          <p:cNvPr id="139" name="箭號: 向下 36">
            <a:extLst>
              <a:ext uri="{FF2B5EF4-FFF2-40B4-BE49-F238E27FC236}">
                <a16:creationId xmlns:a16="http://schemas.microsoft.com/office/drawing/2014/main" id="{9E12EA6A-2F4F-440A-80CE-032D5CE4C350}"/>
              </a:ext>
            </a:extLst>
          </p:cNvPr>
          <p:cNvSpPr/>
          <p:nvPr/>
        </p:nvSpPr>
        <p:spPr>
          <a:xfrm>
            <a:off x="3982149" y="3241117"/>
            <a:ext cx="665797" cy="785826"/>
          </a:xfrm>
          <a:prstGeom prst="downArrow">
            <a:avLst/>
          </a:prstGeom>
          <a:gradFill>
            <a:gsLst>
              <a:gs pos="100000">
                <a:srgbClr val="21FAFF"/>
              </a:gs>
              <a:gs pos="18000">
                <a:srgbClr val="21FAFF">
                  <a:alpha val="60000"/>
                </a:srgbClr>
              </a:gs>
              <a:gs pos="0">
                <a:srgbClr val="21FA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00D7C11-3F11-4E91-AF35-61EE70FAE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72287" y="1965551"/>
            <a:ext cx="1288032" cy="136853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09F8A173-2B54-45BE-A208-8DEFAC0E3B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728" y="2239075"/>
            <a:ext cx="1343635" cy="1343635"/>
          </a:xfrm>
          <a:prstGeom prst="rect">
            <a:avLst/>
          </a:prstGeom>
        </p:spPr>
      </p:pic>
      <p:sp>
        <p:nvSpPr>
          <p:cNvPr id="158" name="矩形 157">
            <a:extLst>
              <a:ext uri="{FF2B5EF4-FFF2-40B4-BE49-F238E27FC236}">
                <a16:creationId xmlns:a16="http://schemas.microsoft.com/office/drawing/2014/main" id="{9DDA0DDE-9E77-4AC1-A367-FE83A959D547}"/>
              </a:ext>
            </a:extLst>
          </p:cNvPr>
          <p:cNvSpPr/>
          <p:nvPr/>
        </p:nvSpPr>
        <p:spPr>
          <a:xfrm>
            <a:off x="1057548" y="2502838"/>
            <a:ext cx="715321" cy="799597"/>
          </a:xfrm>
          <a:prstGeom prst="rect">
            <a:avLst/>
          </a:prstGeom>
          <a:solidFill>
            <a:schemeClr val="accent1">
              <a:lumMod val="50000"/>
              <a:alpha val="5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623134A-6A78-410D-9BE7-0EDE762DC01F}"/>
              </a:ext>
            </a:extLst>
          </p:cNvPr>
          <p:cNvSpPr/>
          <p:nvPr/>
        </p:nvSpPr>
        <p:spPr>
          <a:xfrm>
            <a:off x="896016" y="2455720"/>
            <a:ext cx="1054221" cy="92333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FFFC0C"/>
                </a:solidFill>
                <a:latin typeface="微軟正黑體"/>
                <a:ea typeface="微軟正黑體"/>
              </a:rPr>
              <a:t>它家的</a:t>
            </a:r>
            <a:r>
              <a:rPr lang="en-US" altLang="zh-TW" b="1">
                <a:solidFill>
                  <a:srgbClr val="FFFC0C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200TB </a:t>
            </a:r>
          </a:p>
          <a:p>
            <a:pPr algn="ctr"/>
            <a:r>
              <a:rPr lang="zh-TW" altLang="en-US" b="1">
                <a:solidFill>
                  <a:srgbClr val="FFFC0C"/>
                </a:solidFill>
                <a:latin typeface="微軟正黑體"/>
                <a:ea typeface="微軟正黑體"/>
              </a:rPr>
              <a:t>不夠放</a:t>
            </a:r>
            <a:endParaRPr lang="zh-TW" altLang="en-US" b="1">
              <a:solidFill>
                <a:srgbClr val="FFFC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1CDB255E-C8F7-4649-92C6-30EFCCC47753}"/>
              </a:ext>
            </a:extLst>
          </p:cNvPr>
          <p:cNvGrpSpPr/>
          <p:nvPr/>
        </p:nvGrpSpPr>
        <p:grpSpPr>
          <a:xfrm>
            <a:off x="4636164" y="6042677"/>
            <a:ext cx="3312140" cy="816236"/>
            <a:chOff x="162746" y="1744345"/>
            <a:chExt cx="11866508" cy="1155702"/>
          </a:xfrm>
        </p:grpSpPr>
        <p:pic>
          <p:nvPicPr>
            <p:cNvPr id="111" name="圖片 110">
              <a:extLst>
                <a:ext uri="{FF2B5EF4-FFF2-40B4-BE49-F238E27FC236}">
                  <a16:creationId xmlns:a16="http://schemas.microsoft.com/office/drawing/2014/main" id="{074A80D0-9074-4A62-9C85-FB52A88C1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112" name="圖片 111">
              <a:extLst>
                <a:ext uri="{FF2B5EF4-FFF2-40B4-BE49-F238E27FC236}">
                  <a16:creationId xmlns:a16="http://schemas.microsoft.com/office/drawing/2014/main" id="{62537AD0-00D8-4614-B905-E9B424653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FE59C6E7-BD56-4F3E-89CB-23F586FB5ACB}"/>
              </a:ext>
            </a:extLst>
          </p:cNvPr>
          <p:cNvSpPr/>
          <p:nvPr/>
        </p:nvSpPr>
        <p:spPr>
          <a:xfrm>
            <a:off x="5159329" y="6160417"/>
            <a:ext cx="2148345" cy="4485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200" b="1"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Deep Learning</a:t>
            </a:r>
            <a:endParaRPr lang="en-US" altLang="zh-TW" sz="22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監視器, 電腦, 坐, 螢幕 的圖片&#10;&#10;自動產生的描述">
            <a:extLst>
              <a:ext uri="{FF2B5EF4-FFF2-40B4-BE49-F238E27FC236}">
                <a16:creationId xmlns:a16="http://schemas.microsoft.com/office/drawing/2014/main" id="{D021667A-295C-47CE-B070-1B1BEDEBF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200"/>
            <a:ext cx="12192000" cy="54017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96" y="191751"/>
            <a:ext cx="11598442" cy="1303786"/>
          </a:xfrm>
        </p:spPr>
        <p:txBody>
          <a:bodyPr>
            <a:normAutofit/>
          </a:bodyPr>
          <a:lstStyle/>
          <a:p>
            <a:pPr algn="ctr"/>
            <a:r>
              <a:rPr lang="zh-TW" altLang="en-US" b="1"/>
              <a:t>強大的資料自我修復能力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6015426" y="1817457"/>
            <a:ext cx="2913880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540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rgbClr val="D6E0F2">
                    <a:alpha val="9098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9042440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540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rgbClr val="D6E0F2">
                    <a:alpha val="9098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3075175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5400">
            <a:gradFill>
              <a:gsLst>
                <a:gs pos="9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rgbClr val="DCE5F4">
                    <a:alpha val="91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9602145" y="3497976"/>
            <a:ext cx="1847268" cy="683987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8878" y="4024274"/>
            <a:ext cx="666360" cy="671486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7579" y="4033897"/>
            <a:ext cx="666360" cy="671486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10956371" y="447067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6144355" y="3507599"/>
            <a:ext cx="2523443" cy="1207407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3197852" y="3525983"/>
            <a:ext cx="2514290" cy="1207407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3498688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3498688" y="2141740"/>
            <a:ext cx="1990475" cy="487979"/>
          </a:xfrm>
          <a:prstGeom prst="rect">
            <a:avLst/>
          </a:prstGeom>
          <a:gradFill>
            <a:gsLst>
              <a:gs pos="100000">
                <a:srgbClr val="F10140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4493926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3677852" y="3427417"/>
            <a:ext cx="158897" cy="175632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1253" y="3487160"/>
            <a:ext cx="595164" cy="595164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6462112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20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RAID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6462112" y="2141740"/>
            <a:ext cx="1990475" cy="487979"/>
          </a:xfrm>
          <a:prstGeom prst="rect">
            <a:avLst/>
          </a:prstGeom>
          <a:gradFill>
            <a:gsLst>
              <a:gs pos="100000">
                <a:srgbClr val="F90142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7457350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6666592" y="342741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6865986" y="3641334"/>
            <a:ext cx="1008916" cy="93207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9503109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20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RAID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9503109" y="2141740"/>
            <a:ext cx="1990475" cy="487979"/>
          </a:xfrm>
          <a:prstGeom prst="rect">
            <a:avLst/>
          </a:prstGeom>
          <a:gradFill>
            <a:gsLst>
              <a:gs pos="100000">
                <a:srgbClr val="ED013F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10498347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9230499" y="4493236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9309948" y="3613799"/>
            <a:ext cx="427645" cy="879437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9658144" y="254560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737592" y="2721234"/>
            <a:ext cx="1" cy="71693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9658144" y="343816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EFEAA719-3C48-410B-83DA-38BAF34DC191}"/>
              </a:ext>
            </a:extLst>
          </p:cNvPr>
          <p:cNvGrpSpPr/>
          <p:nvPr/>
        </p:nvGrpSpPr>
        <p:grpSpPr>
          <a:xfrm>
            <a:off x="3445262" y="5428088"/>
            <a:ext cx="7850364" cy="1187161"/>
            <a:chOff x="162746" y="1744345"/>
            <a:chExt cx="11866508" cy="1155702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B4FED6BC-37EA-439A-8F12-5F3B287CC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5D4F9EE1-70DF-4588-BB60-1986804BC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3676417" y="5641943"/>
            <a:ext cx="7458433" cy="584775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3200" b="1" spc="600"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能避免系統運行中的原始數據損壞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29" y="2141931"/>
            <a:ext cx="3086386" cy="41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728DF64-8B48-4B2A-9126-B4CB07D0FC5C}"/>
              </a:ext>
            </a:extLst>
          </p:cNvPr>
          <p:cNvSpPr/>
          <p:nvPr/>
        </p:nvSpPr>
        <p:spPr>
          <a:xfrm>
            <a:off x="3601336" y="5122838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BA64108-C486-4C08-95DA-43FA6F2218DA}"/>
              </a:ext>
            </a:extLst>
          </p:cNvPr>
          <p:cNvSpPr/>
          <p:nvPr/>
        </p:nvSpPr>
        <p:spPr>
          <a:xfrm>
            <a:off x="712451" y="5122838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92C1E1C-A90A-4A4A-B7DA-E6E4F5C5B849}"/>
              </a:ext>
            </a:extLst>
          </p:cNvPr>
          <p:cNvSpPr/>
          <p:nvPr/>
        </p:nvSpPr>
        <p:spPr>
          <a:xfrm>
            <a:off x="3550794" y="3037373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E0EE305-59ED-4836-B995-96C00F59CCC6}"/>
              </a:ext>
            </a:extLst>
          </p:cNvPr>
          <p:cNvSpPr/>
          <p:nvPr/>
        </p:nvSpPr>
        <p:spPr>
          <a:xfrm>
            <a:off x="736600" y="3037373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EF85F0D-897B-472B-8FF3-8CBC2692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29" y="241329"/>
            <a:ext cx="11598442" cy="1303786"/>
          </a:xfrm>
        </p:spPr>
        <p:txBody>
          <a:bodyPr>
            <a:normAutofit fontScale="90000"/>
          </a:bodyPr>
          <a:lstStyle/>
          <a:p>
            <a:pPr algn="ctr">
              <a:lnSpc>
                <a:spcPts val="4800"/>
              </a:lnSpc>
            </a:pPr>
            <a:r>
              <a:rPr lang="zh-TW" altLang="en-US" sz="4700" b="1"/>
              <a:t>還需要檢查檔案系統</a:t>
            </a:r>
            <a:r>
              <a:rPr lang="en-US" altLang="zh-TW" sz="4700" b="1"/>
              <a:t>? </a:t>
            </a:r>
            <a:br>
              <a:rPr lang="en-US" altLang="zh-TW" sz="4000"/>
            </a:br>
            <a:r>
              <a:rPr lang="en-US" altLang="zh-TW" sz="3700">
                <a:latin typeface="Arial" panose="020B0604020202020204" pitchFamily="34" charset="0"/>
                <a:cs typeface="Arial" panose="020B0604020202020204" pitchFamily="34" charset="0"/>
              </a:rPr>
              <a:t>COW (copy on write) </a:t>
            </a:r>
            <a:r>
              <a:rPr lang="zh-TW" altLang="en-US" sz="3700"/>
              <a:t>機制免除過去意外斷電時的煩惱問題</a:t>
            </a:r>
          </a:p>
        </p:txBody>
      </p:sp>
      <p:pic>
        <p:nvPicPr>
          <p:cNvPr id="4" name="圖片 3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1BE73738-D56F-41F4-9CC4-AD1CB01C6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468" y="4004947"/>
            <a:ext cx="1875593" cy="283304"/>
          </a:xfrm>
          <a:prstGeom prst="rect">
            <a:avLst/>
          </a:prstGeom>
        </p:spPr>
      </p:pic>
      <p:pic>
        <p:nvPicPr>
          <p:cNvPr id="5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8AA73DE-5410-4140-9B3A-123313F5D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38" y="2496919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B247AF03-1105-487A-AA61-263D889F4EC6}"/>
              </a:ext>
            </a:extLst>
          </p:cNvPr>
          <p:cNvGrpSpPr/>
          <p:nvPr/>
        </p:nvGrpSpPr>
        <p:grpSpPr>
          <a:xfrm>
            <a:off x="6791713" y="2591389"/>
            <a:ext cx="4895270" cy="2770702"/>
            <a:chOff x="7500938" y="2456128"/>
            <a:chExt cx="4546098" cy="2573072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F1813BC9-FF4C-4AA2-BB4C-89D76AFF4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00938" y="2456128"/>
              <a:ext cx="4546098" cy="2573072"/>
            </a:xfrm>
            <a:prstGeom prst="rect">
              <a:avLst/>
            </a:prstGeom>
          </p:spPr>
        </p:pic>
        <p:pic>
          <p:nvPicPr>
            <p:cNvPr id="18" name="Google Shape;696;p38">
              <a:extLst>
                <a:ext uri="{FF2B5EF4-FFF2-40B4-BE49-F238E27FC236}">
                  <a16:creationId xmlns:a16="http://schemas.microsoft.com/office/drawing/2014/main" id="{8B2F36B6-0A40-475A-936F-77CA1FD6D5D1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1825" y="2773774"/>
              <a:ext cx="4004323" cy="1778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35FE9A8-023B-4E66-9C0A-10BB5AB07D33}"/>
              </a:ext>
            </a:extLst>
          </p:cNvPr>
          <p:cNvSpPr txBox="1"/>
          <p:nvPr/>
        </p:nvSpPr>
        <p:spPr>
          <a:xfrm>
            <a:off x="322775" y="1855461"/>
            <a:ext cx="11598442" cy="98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160338">
              <a:lnSpc>
                <a:spcPts val="22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並不是</a:t>
            </a:r>
            <a:r>
              <a:rPr lang="en-US" altLang="zh-TW" sz="1800" b="1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傳統的日誌系統來保護中繼資料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因為它並不需要就地檔案更新</a:t>
            </a:r>
            <a:endParaRPr lang="en-US" altLang="zh-TW" sz="1800" b="1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71463" indent="-160338">
              <a:lnSpc>
                <a:spcPts val="22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不再需要</a:t>
            </a:r>
            <a:r>
              <a:rPr lang="en-US" altLang="zh-TW" sz="1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FSCK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(file system check)</a:t>
            </a:r>
            <a:endParaRPr lang="zh-TW" altLang="en-US" sz="1800" b="1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10D84550-CF8D-423E-A7BA-75B9652E26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234" y="3191334"/>
            <a:ext cx="1971005" cy="130002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EED3840-FB6B-478E-A411-EBBC04697B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780" y="5288037"/>
            <a:ext cx="1869057" cy="122019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E57A84C-F1DA-4818-8AF8-BD0D5EEBB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699" y="5288038"/>
            <a:ext cx="1894128" cy="1220199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38B9932B-B887-4730-8E95-9768080852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" y="2606924"/>
            <a:ext cx="2642249" cy="536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77FF5CB6-6DBB-4211-9912-B5357C40B8A7}"/>
              </a:ext>
            </a:extLst>
          </p:cNvPr>
          <p:cNvSpPr txBox="1"/>
          <p:nvPr/>
        </p:nvSpPr>
        <p:spPr>
          <a:xfrm>
            <a:off x="752261" y="2722123"/>
            <a:ext cx="25617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原始</a:t>
            </a:r>
            <a:r>
              <a:rPr lang="en-US" altLang="zh-TW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block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數據結構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5A65CF2-FA4C-4D18-BEE3-974FDEBA04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073" y="2606923"/>
            <a:ext cx="2642249" cy="536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1FD4E5DC-5FEB-466E-A639-E1ABA9F22A14}"/>
              </a:ext>
            </a:extLst>
          </p:cNvPr>
          <p:cNvSpPr txBox="1"/>
          <p:nvPr/>
        </p:nvSpPr>
        <p:spPr>
          <a:xfrm>
            <a:off x="3565876" y="2709732"/>
            <a:ext cx="26080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修改資料時</a:t>
            </a:r>
            <a:r>
              <a:rPr lang="zh-TW" altLang="en-US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COW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新區塊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9C084B7-9A93-4FAA-8743-2EDE39999A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18" y="4639519"/>
            <a:ext cx="2642249" cy="54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DC957B21-0A0D-4BC6-9EC4-EE3EC042E9DB}"/>
              </a:ext>
            </a:extLst>
          </p:cNvPr>
          <p:cNvSpPr txBox="1"/>
          <p:nvPr/>
        </p:nvSpPr>
        <p:spPr>
          <a:xfrm>
            <a:off x="685669" y="4757999"/>
            <a:ext cx="276002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寫入完成後將區塊重新指向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ED9B333-3253-41A1-8E6B-6E22551B04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626" y="4639519"/>
            <a:ext cx="2642249" cy="54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9664A4AF-9D45-4905-B715-61B1F2CE9400}"/>
              </a:ext>
            </a:extLst>
          </p:cNvPr>
          <p:cNvSpPr txBox="1"/>
          <p:nvPr/>
        </p:nvSpPr>
        <p:spPr>
          <a:xfrm>
            <a:off x="3692038" y="4757999"/>
            <a:ext cx="24805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刪除舊</a:t>
            </a:r>
            <a:r>
              <a:rPr lang="en-US" altLang="zh-TW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block</a:t>
            </a:r>
            <a:r>
              <a:rPr lang="zh-TW" altLang="en-US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567EFDE-B355-47AB-AC53-4FD8D0C206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69" y="3205502"/>
            <a:ext cx="1907519" cy="1288622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DA17298B-DD7F-40EC-8933-8027A1698B1E}"/>
              </a:ext>
            </a:extLst>
          </p:cNvPr>
          <p:cNvGrpSpPr/>
          <p:nvPr/>
        </p:nvGrpSpPr>
        <p:grpSpPr>
          <a:xfrm>
            <a:off x="6667016" y="5146497"/>
            <a:ext cx="5277936" cy="952589"/>
            <a:chOff x="162746" y="1744345"/>
            <a:chExt cx="11866508" cy="1155702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F564EDCB-8ED3-4132-B68C-7DD1A3D2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9E720DA-CA54-49E0-82A4-EEBF4D66C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601C1F3-546C-4619-AC53-0A1BB5BE3684}"/>
              </a:ext>
            </a:extLst>
          </p:cNvPr>
          <p:cNvSpPr txBox="1"/>
          <p:nvPr/>
        </p:nvSpPr>
        <p:spPr>
          <a:xfrm>
            <a:off x="6724766" y="5318240"/>
            <a:ext cx="54024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8D8D8"/>
              </a:buClr>
              <a:buSzPts val="1400"/>
            </a:pPr>
            <a:r>
              <a:rPr lang="en-US" altLang="zh-TW" sz="2600" b="1" spc="30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不再需要</a:t>
            </a:r>
            <a:r>
              <a:rPr lang="en-US" altLang="zh-TW" sz="2600" b="1" i="0" u="none" strike="noStrike" cap="none" spc="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“</a:t>
            </a:r>
            <a:r>
              <a:rPr lang="zh-TW" altLang="en-US" sz="2600" b="1" spc="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檢查檔案系統</a:t>
            </a:r>
            <a:r>
              <a:rPr lang="en-US" altLang="zh-TW" sz="2600" b="1" i="0" u="none" strike="noStrike" cap="none" spc="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”</a:t>
            </a:r>
            <a:endParaRPr lang="zh-TW" altLang="en-US" sz="2600" b="1" spc="3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6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 descr="一張含有 監視器, 電腦, 坐, 螢幕 的圖片&#10;&#10;自動產生的描述">
            <a:extLst>
              <a:ext uri="{FF2B5EF4-FFF2-40B4-BE49-F238E27FC236}">
                <a16:creationId xmlns:a16="http://schemas.microsoft.com/office/drawing/2014/main" id="{A209360D-09BF-461A-A9BB-D534F92B21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86111"/>
            <a:ext cx="12192000" cy="53757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18" y="210509"/>
            <a:ext cx="11878163" cy="1303786"/>
          </a:xfrm>
        </p:spPr>
        <p:txBody>
          <a:bodyPr>
            <a:normAutofit/>
          </a:bodyPr>
          <a:lstStyle/>
          <a:p>
            <a:pPr algn="ctr"/>
            <a:r>
              <a:rPr lang="zh-TW" altLang="en-US" b="1">
                <a:latin typeface="微軟正黑體"/>
                <a:ea typeface="微軟正黑體"/>
              </a:rPr>
              <a:t>新的快取架構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L2ARC</a:t>
            </a:r>
            <a:r>
              <a:rPr lang="zh-TW" altLang="en-US" b="1">
                <a:latin typeface="微軟正黑體"/>
                <a:ea typeface="微軟正黑體"/>
              </a:rPr>
              <a:t>, 與提供不斷電保護的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ZIL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2F0F8F-0731-42AC-8CE6-505BB27E7AD4}"/>
              </a:ext>
            </a:extLst>
          </p:cNvPr>
          <p:cNvSpPr/>
          <p:nvPr/>
        </p:nvSpPr>
        <p:spPr>
          <a:xfrm rot="16200000">
            <a:off x="7523758" y="2120216"/>
            <a:ext cx="958510" cy="275065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F6F3C2E-162E-4B14-AD64-5073BE8D538C}"/>
              </a:ext>
            </a:extLst>
          </p:cNvPr>
          <p:cNvSpPr/>
          <p:nvPr/>
        </p:nvSpPr>
        <p:spPr>
          <a:xfrm rot="16200000">
            <a:off x="7560310" y="1081689"/>
            <a:ext cx="885404" cy="275065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9B5A7B-0C7B-49FA-90A3-BEEA729EF6B0}"/>
              </a:ext>
            </a:extLst>
          </p:cNvPr>
          <p:cNvSpPr/>
          <p:nvPr/>
        </p:nvSpPr>
        <p:spPr>
          <a:xfrm rot="5400000">
            <a:off x="9144288" y="1420131"/>
            <a:ext cx="1960484" cy="314884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B85B0EF-C3C1-49B1-87D5-B372D936564B}"/>
              </a:ext>
            </a:extLst>
          </p:cNvPr>
          <p:cNvSpPr/>
          <p:nvPr/>
        </p:nvSpPr>
        <p:spPr>
          <a:xfrm rot="16200000">
            <a:off x="2219340" y="2912629"/>
            <a:ext cx="2071207" cy="525350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F022EFB-6936-4FA1-8D0C-A873FDB38201}"/>
              </a:ext>
            </a:extLst>
          </p:cNvPr>
          <p:cNvSpPr/>
          <p:nvPr/>
        </p:nvSpPr>
        <p:spPr>
          <a:xfrm rot="16200000">
            <a:off x="1484785" y="874923"/>
            <a:ext cx="2646876" cy="43600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DAE84C2-5C5A-4757-8560-24E0A78AC713}"/>
              </a:ext>
            </a:extLst>
          </p:cNvPr>
          <p:cNvSpPr/>
          <p:nvPr/>
        </p:nvSpPr>
        <p:spPr>
          <a:xfrm>
            <a:off x="6892288" y="3538058"/>
            <a:ext cx="232756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35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endParaRPr lang="zh-TW" altLang="en-US" sz="13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8CDF710-CCD0-412C-BCF1-1D932C697B62}"/>
              </a:ext>
            </a:extLst>
          </p:cNvPr>
          <p:cNvSpPr/>
          <p:nvPr/>
        </p:nvSpPr>
        <p:spPr>
          <a:xfrm>
            <a:off x="848908" y="1891670"/>
            <a:ext cx="5011749" cy="259154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buClr>
                <a:srgbClr val="EB6100"/>
              </a:buClr>
            </a:pPr>
            <a:r>
              <a:rPr lang="en-US" altLang="zh-TW" sz="2400" b="1">
                <a:solidFill>
                  <a:srgbClr val="FFD41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Layer-2 Adaptive Replacement Cache: (L2ARC)</a:t>
            </a:r>
            <a:r>
              <a:rPr lang="en-US" altLang="zh-TW">
                <a:solidFill>
                  <a:srgbClr val="FFD41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​</a:t>
            </a:r>
            <a:endParaRPr lang="en-US" altLang="zh-TW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  <a:p>
            <a:pPr marL="414020" indent="-213995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適用於  </a:t>
            </a:r>
            <a:r>
              <a:rPr lang="en-US" altLang="zh-TW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SSD</a:t>
            </a:r>
            <a:r>
              <a:rPr lang="zh-TW" altLang="en-US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類型的讀取快取</a:t>
            </a:r>
            <a:r>
              <a:rPr lang="en-US" altLang="zh-TW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​</a:t>
            </a:r>
            <a:endParaRPr lang="en-US" altLang="zh-TW" sz="160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  <a:p>
            <a:pPr marL="414020" indent="-213995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大型態的</a:t>
            </a:r>
            <a:r>
              <a:rPr lang="en-US" altLang="zh-TW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“</a:t>
            </a:r>
            <a:r>
              <a:rPr lang="zh-TW" altLang="en-US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混合型</a:t>
            </a:r>
            <a:r>
              <a:rPr lang="en-US" altLang="zh-TW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” </a:t>
            </a:r>
            <a:r>
              <a:rPr lang="zh-TW" altLang="en-US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快取</a:t>
            </a:r>
            <a:r>
              <a:rPr lang="en-US" altLang="zh-TW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​</a:t>
            </a:r>
            <a:endParaRPr lang="en-US" altLang="zh-TW" sz="160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  <a:p>
            <a:pPr marL="414020" indent="-213995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提高整體讀取性能</a:t>
            </a:r>
            <a:r>
              <a:rPr lang="en-US" altLang="zh-TW" sz="1600"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​</a:t>
            </a:r>
            <a:endParaRPr lang="en-US" altLang="zh-TW" sz="160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  <a:p>
            <a:pPr fontAlgn="base">
              <a:lnSpc>
                <a:spcPct val="150000"/>
              </a:lnSpc>
            </a:pPr>
            <a:endParaRPr lang="en-US" altLang="zh-TW" sz="1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3" name="圖形 9">
            <a:extLst>
              <a:ext uri="{FF2B5EF4-FFF2-40B4-BE49-F238E27FC236}">
                <a16:creationId xmlns:a16="http://schemas.microsoft.com/office/drawing/2014/main" id="{A0FCC58A-3D73-498E-A888-B412176FD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2436" y="2540081"/>
            <a:ext cx="732923" cy="541130"/>
          </a:xfrm>
          <a:prstGeom prst="rect">
            <a:avLst/>
          </a:prstGeom>
        </p:spPr>
      </p:pic>
      <p:pic>
        <p:nvPicPr>
          <p:cNvPr id="14" name="圖形 10">
            <a:extLst>
              <a:ext uri="{FF2B5EF4-FFF2-40B4-BE49-F238E27FC236}">
                <a16:creationId xmlns:a16="http://schemas.microsoft.com/office/drawing/2014/main" id="{47463C80-2495-42FE-8DCC-82839E074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2436" y="3189261"/>
            <a:ext cx="732923" cy="541130"/>
          </a:xfrm>
          <a:prstGeom prst="rect">
            <a:avLst/>
          </a:prstGeom>
        </p:spPr>
      </p:pic>
      <p:pic>
        <p:nvPicPr>
          <p:cNvPr id="15" name="圖形 11">
            <a:extLst>
              <a:ext uri="{FF2B5EF4-FFF2-40B4-BE49-F238E27FC236}">
                <a16:creationId xmlns:a16="http://schemas.microsoft.com/office/drawing/2014/main" id="{EF50F882-CD8F-4BF1-9679-CF02A85E0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9224" y="3337018"/>
            <a:ext cx="732923" cy="541130"/>
          </a:xfrm>
          <a:prstGeom prst="rect">
            <a:avLst/>
          </a:prstGeom>
        </p:spPr>
      </p:pic>
      <p:sp>
        <p:nvSpPr>
          <p:cNvPr id="16" name="文字方塊 12">
            <a:extLst>
              <a:ext uri="{FF2B5EF4-FFF2-40B4-BE49-F238E27FC236}">
                <a16:creationId xmlns:a16="http://schemas.microsoft.com/office/drawing/2014/main" id="{3114F987-290B-4095-BD15-E76AB3F6A238}"/>
              </a:ext>
            </a:extLst>
          </p:cNvPr>
          <p:cNvSpPr txBox="1"/>
          <p:nvPr/>
        </p:nvSpPr>
        <p:spPr>
          <a:xfrm>
            <a:off x="6689927" y="3018184"/>
            <a:ext cx="14091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>
                <a:solidFill>
                  <a:schemeClr val="bg1"/>
                </a:solidFill>
                <a:latin typeface="Arial Narrow" panose="020B0606020202030204" pitchFamily="34" charset="0"/>
              </a:rPr>
              <a:t>SSD Read Cache</a:t>
            </a:r>
            <a:endParaRPr lang="zh-TW" altLang="en-US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文字方塊 13">
            <a:extLst>
              <a:ext uri="{FF2B5EF4-FFF2-40B4-BE49-F238E27FC236}">
                <a16:creationId xmlns:a16="http://schemas.microsoft.com/office/drawing/2014/main" id="{670FB2B2-8ABA-4D94-BDED-737A16D3AF16}"/>
              </a:ext>
            </a:extLst>
          </p:cNvPr>
          <p:cNvSpPr txBox="1"/>
          <p:nvPr/>
        </p:nvSpPr>
        <p:spPr>
          <a:xfrm>
            <a:off x="10354727" y="2138698"/>
            <a:ext cx="14091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>
                <a:solidFill>
                  <a:schemeClr val="bg1"/>
                </a:solidFill>
                <a:latin typeface="Arial Narrow" panose="020B0606020202030204" pitchFamily="34" charset="0"/>
              </a:rPr>
              <a:t>SSD write journal</a:t>
            </a:r>
            <a:endParaRPr lang="zh-TW" altLang="en-US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文字方塊 14">
            <a:extLst>
              <a:ext uri="{FF2B5EF4-FFF2-40B4-BE49-F238E27FC236}">
                <a16:creationId xmlns:a16="http://schemas.microsoft.com/office/drawing/2014/main" id="{94824D88-215C-4472-9111-C92C13B66986}"/>
              </a:ext>
            </a:extLst>
          </p:cNvPr>
          <p:cNvSpPr txBox="1"/>
          <p:nvPr/>
        </p:nvSpPr>
        <p:spPr>
          <a:xfrm>
            <a:off x="10061964" y="2414968"/>
            <a:ext cx="603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>
                <a:solidFill>
                  <a:srgbClr val="FFD41D"/>
                </a:solidFill>
                <a:latin typeface="Arial Narrow" panose="020B0606020202030204" pitchFamily="34" charset="0"/>
              </a:rPr>
              <a:t>RAID 1</a:t>
            </a:r>
          </a:p>
          <a:p>
            <a:r>
              <a:rPr lang="en-US" altLang="zh-TW" sz="1100">
                <a:solidFill>
                  <a:srgbClr val="FFD41D"/>
                </a:solidFill>
                <a:latin typeface="Arial Narrow" panose="020B0606020202030204" pitchFamily="34" charset="0"/>
              </a:rPr>
              <a:t>Mirror</a:t>
            </a:r>
            <a:endParaRPr lang="zh-TW" altLang="en-US" sz="1100">
              <a:solidFill>
                <a:srgbClr val="FFD4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圖形 15">
            <a:extLst>
              <a:ext uri="{FF2B5EF4-FFF2-40B4-BE49-F238E27FC236}">
                <a16:creationId xmlns:a16="http://schemas.microsoft.com/office/drawing/2014/main" id="{B95F3E0D-AE4C-4C13-A06B-4ABA33848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0755" y="2290246"/>
            <a:ext cx="825311" cy="639532"/>
          </a:xfrm>
          <a:prstGeom prst="rect">
            <a:avLst/>
          </a:prstGeom>
        </p:spPr>
      </p:pic>
      <p:sp>
        <p:nvSpPr>
          <p:cNvPr id="20" name="文字方塊 16">
            <a:extLst>
              <a:ext uri="{FF2B5EF4-FFF2-40B4-BE49-F238E27FC236}">
                <a16:creationId xmlns:a16="http://schemas.microsoft.com/office/drawing/2014/main" id="{35C47F82-4449-41C7-8FC3-9E043D4D0182}"/>
              </a:ext>
            </a:extLst>
          </p:cNvPr>
          <p:cNvSpPr txBox="1"/>
          <p:nvPr/>
        </p:nvSpPr>
        <p:spPr>
          <a:xfrm>
            <a:off x="6802554" y="2049877"/>
            <a:ext cx="14091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>
                <a:solidFill>
                  <a:schemeClr val="bg1"/>
                </a:solidFill>
                <a:latin typeface="Arial Narrow" panose="020B0606020202030204" pitchFamily="34" charset="0"/>
              </a:rPr>
              <a:t>RAM Cache</a:t>
            </a:r>
            <a:endParaRPr lang="zh-TW" altLang="en-US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0BC0750-FFE6-408D-AC4E-C7321A436D05}"/>
              </a:ext>
            </a:extLst>
          </p:cNvPr>
          <p:cNvCxnSpPr>
            <a:cxnSpLocks/>
          </p:cNvCxnSpPr>
          <p:nvPr/>
        </p:nvCxnSpPr>
        <p:spPr>
          <a:xfrm>
            <a:off x="7877470" y="2659144"/>
            <a:ext cx="721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7E4F052-033C-4320-AE76-B4BDC8801B65}"/>
              </a:ext>
            </a:extLst>
          </p:cNvPr>
          <p:cNvCxnSpPr>
            <a:cxnSpLocks/>
          </p:cNvCxnSpPr>
          <p:nvPr/>
        </p:nvCxnSpPr>
        <p:spPr>
          <a:xfrm>
            <a:off x="7841750" y="3359231"/>
            <a:ext cx="3190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502D80C7-DEE1-4237-AEF0-4CD45BDF0046}"/>
              </a:ext>
            </a:extLst>
          </p:cNvPr>
          <p:cNvCxnSpPr>
            <a:cxnSpLocks/>
          </p:cNvCxnSpPr>
          <p:nvPr/>
        </p:nvCxnSpPr>
        <p:spPr>
          <a:xfrm>
            <a:off x="10159465" y="3359231"/>
            <a:ext cx="532970" cy="0"/>
          </a:xfrm>
          <a:prstGeom prst="line">
            <a:avLst/>
          </a:prstGeom>
          <a:ln w="12700">
            <a:solidFill>
              <a:srgbClr val="FFD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07DDB016-AF80-4342-8519-E4F230058E5D}"/>
              </a:ext>
            </a:extLst>
          </p:cNvPr>
          <p:cNvCxnSpPr>
            <a:cxnSpLocks/>
          </p:cNvCxnSpPr>
          <p:nvPr/>
        </p:nvCxnSpPr>
        <p:spPr>
          <a:xfrm rot="5400000">
            <a:off x="10379375" y="3046172"/>
            <a:ext cx="378131" cy="247990"/>
          </a:xfrm>
          <a:prstGeom prst="bentConnector3">
            <a:avLst>
              <a:gd name="adj1" fmla="val 880"/>
            </a:avLst>
          </a:prstGeom>
          <a:ln w="12700">
            <a:solidFill>
              <a:srgbClr val="FFD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F4F6B64C-4506-4034-938E-0138586DAA02}"/>
              </a:ext>
            </a:extLst>
          </p:cNvPr>
          <p:cNvSpPr txBox="1"/>
          <p:nvPr/>
        </p:nvSpPr>
        <p:spPr>
          <a:xfrm>
            <a:off x="813804" y="4555101"/>
            <a:ext cx="4554568" cy="170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6100"/>
              </a:buClr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D41D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ZFS Intent Log:  (ZIL) ​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FFD41D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414020" marR="0" lvl="0" indent="-213995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適用於 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SSD </a:t>
            </a: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類型的寫入存取用的日誌系統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​</a:t>
            </a:r>
            <a:endParaRPr kumimoji="0" lang="en-US" altLang="zh-TW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414020" marR="0" lvl="0" indent="-21399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TW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對寫入中資料提供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 </a:t>
            </a:r>
            <a:r>
              <a:rPr kumimoji="0" lang="en-US" altLang="zh-TW" sz="1600" b="1" i="0" u="sng" strike="noStrike" kern="1200" cap="none" spc="0" normalizeH="0" baseline="0" noProof="0" err="1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斷電保護</a:t>
            </a:r>
            <a:endParaRPr kumimoji="0" lang="en-US" altLang="zh-TW" sz="1600" b="1" i="0" u="sng" strike="noStrike" kern="1200" cap="none" spc="0" normalizeH="0" baseline="0" noProof="0">
              <a:ln>
                <a:noFill/>
              </a:ln>
              <a:solidFill>
                <a:srgbClr val="00FEFF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414020" marR="0" lvl="0" indent="-213995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強化數據寫入完整性</a:t>
            </a:r>
            <a:r>
              <a:rPr kumimoji="0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​ (COW)</a:t>
            </a:r>
            <a:endParaRPr kumimoji="0" lang="en-US" altLang="zh-TW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grpSp>
        <p:nvGrpSpPr>
          <p:cNvPr id="51" name="圖形 4">
            <a:extLst>
              <a:ext uri="{FF2B5EF4-FFF2-40B4-BE49-F238E27FC236}">
                <a16:creationId xmlns:a16="http://schemas.microsoft.com/office/drawing/2014/main" id="{E98AD400-8F1A-40BA-8EEA-C831915D54D8}"/>
              </a:ext>
            </a:extLst>
          </p:cNvPr>
          <p:cNvGrpSpPr/>
          <p:nvPr/>
        </p:nvGrpSpPr>
        <p:grpSpPr>
          <a:xfrm>
            <a:off x="6853620" y="1534777"/>
            <a:ext cx="4573835" cy="3961091"/>
            <a:chOff x="6887488" y="1483976"/>
            <a:chExt cx="4573835" cy="3961091"/>
          </a:xfrm>
        </p:grpSpPr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B1085E3F-8B45-4826-9F02-34DC61B0710D}"/>
                </a:ext>
              </a:extLst>
            </p:cNvPr>
            <p:cNvSpPr/>
            <p:nvPr/>
          </p:nvSpPr>
          <p:spPr>
            <a:xfrm>
              <a:off x="6887488" y="1483976"/>
              <a:ext cx="4573835" cy="3961091"/>
            </a:xfrm>
            <a:custGeom>
              <a:avLst/>
              <a:gdLst>
                <a:gd name="connsiteX0" fmla="*/ 2286918 w 4573835"/>
                <a:gd name="connsiteY0" fmla="*/ 0 h 3961091"/>
                <a:gd name="connsiteX1" fmla="*/ 0 w 4573835"/>
                <a:gd name="connsiteY1" fmla="*/ 3961092 h 3961091"/>
                <a:gd name="connsiteX2" fmla="*/ 4573836 w 4573835"/>
                <a:gd name="connsiteY2" fmla="*/ 3961092 h 396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3835" h="3961091">
                  <a:moveTo>
                    <a:pt x="2286918" y="0"/>
                  </a:moveTo>
                  <a:lnTo>
                    <a:pt x="0" y="3961092"/>
                  </a:lnTo>
                  <a:lnTo>
                    <a:pt x="4573836" y="3961092"/>
                  </a:lnTo>
                  <a:close/>
                </a:path>
              </a:pathLst>
            </a:custGeom>
            <a:noFill/>
            <a:ln w="113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BCEEBDC0-EACE-4082-AAD2-69EC0712AC22}"/>
                </a:ext>
              </a:extLst>
            </p:cNvPr>
            <p:cNvSpPr/>
            <p:nvPr/>
          </p:nvSpPr>
          <p:spPr>
            <a:xfrm>
              <a:off x="7107920" y="1738444"/>
              <a:ext cx="4132970" cy="3579333"/>
            </a:xfrm>
            <a:custGeom>
              <a:avLst/>
              <a:gdLst>
                <a:gd name="connsiteX0" fmla="*/ 2330596 w 4132970"/>
                <a:gd name="connsiteY0" fmla="*/ 1292871 h 3579333"/>
                <a:gd name="connsiteX1" fmla="*/ 2812870 w 4132970"/>
                <a:gd name="connsiteY1" fmla="*/ 1292871 h 3579333"/>
                <a:gd name="connsiteX2" fmla="*/ 3313070 w 4132970"/>
                <a:gd name="connsiteY2" fmla="*/ 2159286 h 3579333"/>
                <a:gd name="connsiteX3" fmla="*/ 2330596 w 4132970"/>
                <a:gd name="connsiteY3" fmla="*/ 2159286 h 3579333"/>
                <a:gd name="connsiteX4" fmla="*/ 2330596 w 4132970"/>
                <a:gd name="connsiteY4" fmla="*/ 1292871 h 3579333"/>
                <a:gd name="connsiteX5" fmla="*/ 2259576 w 4132970"/>
                <a:gd name="connsiteY5" fmla="*/ 1221852 h 3579333"/>
                <a:gd name="connsiteX6" fmla="*/ 2330596 w 4132970"/>
                <a:gd name="connsiteY6" fmla="*/ 1221852 h 3579333"/>
                <a:gd name="connsiteX7" fmla="*/ 2771915 w 4132970"/>
                <a:gd name="connsiteY7" fmla="*/ 1221852 h 3579333"/>
                <a:gd name="connsiteX8" fmla="*/ 2066485 w 4132970"/>
                <a:gd name="connsiteY8" fmla="*/ 0 h 3579333"/>
                <a:gd name="connsiteX9" fmla="*/ 1361055 w 4132970"/>
                <a:gd name="connsiteY9" fmla="*/ 1221852 h 3579333"/>
                <a:gd name="connsiteX10" fmla="*/ 2259576 w 4132970"/>
                <a:gd name="connsiteY10" fmla="*/ 1221852 h 3579333"/>
                <a:gd name="connsiteX11" fmla="*/ 3354139 w 4132970"/>
                <a:gd name="connsiteY11" fmla="*/ 2230305 h 3579333"/>
                <a:gd name="connsiteX12" fmla="*/ 2330709 w 4132970"/>
                <a:gd name="connsiteY12" fmla="*/ 2230305 h 3579333"/>
                <a:gd name="connsiteX13" fmla="*/ 2259690 w 4132970"/>
                <a:gd name="connsiteY13" fmla="*/ 2230305 h 3579333"/>
                <a:gd name="connsiteX14" fmla="*/ 778832 w 4132970"/>
                <a:gd name="connsiteY14" fmla="*/ 2230305 h 3579333"/>
                <a:gd name="connsiteX15" fmla="*/ 0 w 4132970"/>
                <a:gd name="connsiteY15" fmla="*/ 3579334 h 3579333"/>
                <a:gd name="connsiteX16" fmla="*/ 4132970 w 4132970"/>
                <a:gd name="connsiteY16" fmla="*/ 3579334 h 3579333"/>
                <a:gd name="connsiteX17" fmla="*/ 3354139 w 4132970"/>
                <a:gd name="connsiteY17" fmla="*/ 2230305 h 3579333"/>
                <a:gd name="connsiteX18" fmla="*/ 2259576 w 4132970"/>
                <a:gd name="connsiteY18" fmla="*/ 2159286 h 3579333"/>
                <a:gd name="connsiteX19" fmla="*/ 2259576 w 4132970"/>
                <a:gd name="connsiteY19" fmla="*/ 1292871 h 3579333"/>
                <a:gd name="connsiteX20" fmla="*/ 1319986 w 4132970"/>
                <a:gd name="connsiteY20" fmla="*/ 1292871 h 3579333"/>
                <a:gd name="connsiteX21" fmla="*/ 819787 w 4132970"/>
                <a:gd name="connsiteY21" fmla="*/ 2159286 h 3579333"/>
                <a:gd name="connsiteX22" fmla="*/ 2259576 w 4132970"/>
                <a:gd name="connsiteY22" fmla="*/ 2159286 h 357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2970" h="3579333">
                  <a:moveTo>
                    <a:pt x="2330596" y="1292871"/>
                  </a:moveTo>
                  <a:lnTo>
                    <a:pt x="2812870" y="1292871"/>
                  </a:lnTo>
                  <a:lnTo>
                    <a:pt x="3313070" y="2159286"/>
                  </a:lnTo>
                  <a:lnTo>
                    <a:pt x="2330596" y="2159286"/>
                  </a:lnTo>
                  <a:lnTo>
                    <a:pt x="2330596" y="1292871"/>
                  </a:lnTo>
                  <a:close/>
                  <a:moveTo>
                    <a:pt x="2259576" y="1221852"/>
                  </a:moveTo>
                  <a:lnTo>
                    <a:pt x="2330596" y="1221852"/>
                  </a:lnTo>
                  <a:lnTo>
                    <a:pt x="2771915" y="1221852"/>
                  </a:lnTo>
                  <a:lnTo>
                    <a:pt x="2066485" y="0"/>
                  </a:lnTo>
                  <a:lnTo>
                    <a:pt x="1361055" y="1221852"/>
                  </a:lnTo>
                  <a:lnTo>
                    <a:pt x="2259576" y="1221852"/>
                  </a:lnTo>
                  <a:close/>
                  <a:moveTo>
                    <a:pt x="3354139" y="2230305"/>
                  </a:moveTo>
                  <a:lnTo>
                    <a:pt x="2330709" y="2230305"/>
                  </a:lnTo>
                  <a:lnTo>
                    <a:pt x="2259690" y="2230305"/>
                  </a:lnTo>
                  <a:lnTo>
                    <a:pt x="778832" y="2230305"/>
                  </a:lnTo>
                  <a:lnTo>
                    <a:pt x="0" y="3579334"/>
                  </a:lnTo>
                  <a:lnTo>
                    <a:pt x="4132970" y="3579334"/>
                  </a:lnTo>
                  <a:lnTo>
                    <a:pt x="3354139" y="2230305"/>
                  </a:lnTo>
                  <a:close/>
                  <a:moveTo>
                    <a:pt x="2259576" y="2159286"/>
                  </a:moveTo>
                  <a:lnTo>
                    <a:pt x="2259576" y="1292871"/>
                  </a:lnTo>
                  <a:lnTo>
                    <a:pt x="1319986" y="1292871"/>
                  </a:lnTo>
                  <a:lnTo>
                    <a:pt x="819787" y="2159286"/>
                  </a:lnTo>
                  <a:lnTo>
                    <a:pt x="2259576" y="2159286"/>
                  </a:lnTo>
                  <a:close/>
                </a:path>
              </a:pathLst>
            </a:custGeom>
            <a:gradFill>
              <a:gsLst>
                <a:gs pos="0">
                  <a:srgbClr val="3C5AA2"/>
                </a:gs>
                <a:gs pos="53000">
                  <a:srgbClr val="00B0F0"/>
                </a:gs>
                <a:gs pos="100000">
                  <a:srgbClr val="2742BA">
                    <a:shade val="100000"/>
                    <a:satMod val="115000"/>
                  </a:srgbClr>
                </a:gs>
              </a:gsLst>
              <a:lin ang="13500000" scaled="1"/>
            </a:gradFill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B8193932-0BFF-45C5-B43B-ABDF384BCA72}"/>
                </a:ext>
              </a:extLst>
            </p:cNvPr>
            <p:cNvSpPr/>
            <p:nvPr/>
          </p:nvSpPr>
          <p:spPr>
            <a:xfrm>
              <a:off x="8905870" y="2396338"/>
              <a:ext cx="630439" cy="509502"/>
            </a:xfrm>
            <a:custGeom>
              <a:avLst/>
              <a:gdLst>
                <a:gd name="connsiteX0" fmla="*/ 0 w 630439"/>
                <a:gd name="connsiteY0" fmla="*/ 0 h 509502"/>
                <a:gd name="connsiteX1" fmla="*/ 630440 w 630439"/>
                <a:gd name="connsiteY1" fmla="*/ 0 h 509502"/>
                <a:gd name="connsiteX2" fmla="*/ 630440 w 630439"/>
                <a:gd name="connsiteY2" fmla="*/ 509502 h 509502"/>
                <a:gd name="connsiteX3" fmla="*/ 0 w 630439"/>
                <a:gd name="connsiteY3" fmla="*/ 509502 h 50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439" h="509502">
                  <a:moveTo>
                    <a:pt x="0" y="0"/>
                  </a:moveTo>
                  <a:lnTo>
                    <a:pt x="630440" y="0"/>
                  </a:lnTo>
                  <a:lnTo>
                    <a:pt x="630440" y="509502"/>
                  </a:lnTo>
                  <a:lnTo>
                    <a:pt x="0" y="509502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840ED9BB-4213-4A81-8FBB-8758D8813DDC}"/>
                </a:ext>
              </a:extLst>
            </p:cNvPr>
            <p:cNvSpPr txBox="1"/>
            <p:nvPr/>
          </p:nvSpPr>
          <p:spPr>
            <a:xfrm>
              <a:off x="8703866" y="2314276"/>
              <a:ext cx="977027" cy="511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948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ARC</a:t>
              </a: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12106BE8-E147-42C1-BD7A-D68D1752B8EE}"/>
                </a:ext>
              </a:extLst>
            </p:cNvPr>
            <p:cNvSpPr/>
            <p:nvPr/>
          </p:nvSpPr>
          <p:spPr>
            <a:xfrm>
              <a:off x="8444130" y="3299170"/>
              <a:ext cx="825686" cy="509502"/>
            </a:xfrm>
            <a:custGeom>
              <a:avLst/>
              <a:gdLst>
                <a:gd name="connsiteX0" fmla="*/ 0 w 825686"/>
                <a:gd name="connsiteY0" fmla="*/ 0 h 509502"/>
                <a:gd name="connsiteX1" fmla="*/ 825686 w 825686"/>
                <a:gd name="connsiteY1" fmla="*/ 0 h 509502"/>
                <a:gd name="connsiteX2" fmla="*/ 825686 w 825686"/>
                <a:gd name="connsiteY2" fmla="*/ 509502 h 509502"/>
                <a:gd name="connsiteX3" fmla="*/ 0 w 825686"/>
                <a:gd name="connsiteY3" fmla="*/ 509502 h 50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686" h="509502">
                  <a:moveTo>
                    <a:pt x="0" y="0"/>
                  </a:moveTo>
                  <a:lnTo>
                    <a:pt x="825686" y="0"/>
                  </a:lnTo>
                  <a:lnTo>
                    <a:pt x="825686" y="509502"/>
                  </a:lnTo>
                  <a:lnTo>
                    <a:pt x="0" y="509502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F6897079-E2D0-4DC5-B132-910E574B3988}"/>
                </a:ext>
              </a:extLst>
            </p:cNvPr>
            <p:cNvSpPr txBox="1"/>
            <p:nvPr/>
          </p:nvSpPr>
          <p:spPr>
            <a:xfrm>
              <a:off x="8056719" y="3240087"/>
              <a:ext cx="1385446" cy="511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948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L2ARC</a:t>
              </a: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D61EF8C0-0456-4B3C-807F-C234A2A0F661}"/>
                </a:ext>
              </a:extLst>
            </p:cNvPr>
            <p:cNvSpPr/>
            <p:nvPr/>
          </p:nvSpPr>
          <p:spPr>
            <a:xfrm>
              <a:off x="9583618" y="3299170"/>
              <a:ext cx="630439" cy="509502"/>
            </a:xfrm>
            <a:custGeom>
              <a:avLst/>
              <a:gdLst>
                <a:gd name="connsiteX0" fmla="*/ 0 w 630439"/>
                <a:gd name="connsiteY0" fmla="*/ 0 h 509502"/>
                <a:gd name="connsiteX1" fmla="*/ 630440 w 630439"/>
                <a:gd name="connsiteY1" fmla="*/ 0 h 509502"/>
                <a:gd name="connsiteX2" fmla="*/ 630440 w 630439"/>
                <a:gd name="connsiteY2" fmla="*/ 509502 h 509502"/>
                <a:gd name="connsiteX3" fmla="*/ 0 w 630439"/>
                <a:gd name="connsiteY3" fmla="*/ 509502 h 50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439" h="509502">
                  <a:moveTo>
                    <a:pt x="0" y="0"/>
                  </a:moveTo>
                  <a:lnTo>
                    <a:pt x="630440" y="0"/>
                  </a:lnTo>
                  <a:lnTo>
                    <a:pt x="630440" y="509502"/>
                  </a:lnTo>
                  <a:lnTo>
                    <a:pt x="0" y="509502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1DF274EA-2C4C-49C4-AA32-E233FA444ECD}"/>
                </a:ext>
              </a:extLst>
            </p:cNvPr>
            <p:cNvSpPr txBox="1"/>
            <p:nvPr/>
          </p:nvSpPr>
          <p:spPr>
            <a:xfrm>
              <a:off x="9492121" y="3229478"/>
              <a:ext cx="716093" cy="511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948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ZIL</a:t>
              </a: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8A192D57-481A-4481-9152-9C440FB0D2A1}"/>
                </a:ext>
              </a:extLst>
            </p:cNvPr>
            <p:cNvSpPr/>
            <p:nvPr/>
          </p:nvSpPr>
          <p:spPr>
            <a:xfrm>
              <a:off x="7986815" y="4202115"/>
              <a:ext cx="2375067" cy="831245"/>
            </a:xfrm>
            <a:custGeom>
              <a:avLst/>
              <a:gdLst>
                <a:gd name="connsiteX0" fmla="*/ 0 w 2375067"/>
                <a:gd name="connsiteY0" fmla="*/ 0 h 831245"/>
                <a:gd name="connsiteX1" fmla="*/ 2375068 w 2375067"/>
                <a:gd name="connsiteY1" fmla="*/ 0 h 831245"/>
                <a:gd name="connsiteX2" fmla="*/ 2375068 w 2375067"/>
                <a:gd name="connsiteY2" fmla="*/ 831245 h 831245"/>
                <a:gd name="connsiteX3" fmla="*/ 0 w 2375067"/>
                <a:gd name="connsiteY3" fmla="*/ 831245 h 83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067" h="831245">
                  <a:moveTo>
                    <a:pt x="0" y="0"/>
                  </a:moveTo>
                  <a:lnTo>
                    <a:pt x="2375068" y="0"/>
                  </a:lnTo>
                  <a:lnTo>
                    <a:pt x="2375068" y="831245"/>
                  </a:lnTo>
                  <a:lnTo>
                    <a:pt x="0" y="831245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3F9C1A71-EB54-4B32-BEAA-4DAFC8BB65CA}"/>
                </a:ext>
              </a:extLst>
            </p:cNvPr>
            <p:cNvSpPr txBox="1"/>
            <p:nvPr/>
          </p:nvSpPr>
          <p:spPr>
            <a:xfrm>
              <a:off x="8727553" y="4165635"/>
              <a:ext cx="908957" cy="511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948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Disk</a:t>
              </a: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692A9A48-8D3C-42A0-9EC7-BD97B0125F37}"/>
                </a:ext>
              </a:extLst>
            </p:cNvPr>
            <p:cNvSpPr txBox="1"/>
            <p:nvPr/>
          </p:nvSpPr>
          <p:spPr>
            <a:xfrm>
              <a:off x="8144477" y="4564934"/>
              <a:ext cx="2259008" cy="511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948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Storage Pool</a:t>
              </a:r>
            </a:p>
          </p:txBody>
        </p:sp>
      </p:grpSp>
      <p:pic>
        <p:nvPicPr>
          <p:cNvPr id="64" name="圖片 6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61A14DF8-D290-4442-BF71-7848C6FBAB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3511" y="5124338"/>
            <a:ext cx="4271544" cy="16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029;p60">
            <a:extLst>
              <a:ext uri="{FF2B5EF4-FFF2-40B4-BE49-F238E27FC236}">
                <a16:creationId xmlns:a16="http://schemas.microsoft.com/office/drawing/2014/main" id="{38B7759A-208D-4A87-B40D-64C6EE42854F}"/>
              </a:ext>
            </a:extLst>
          </p:cNvPr>
          <p:cNvSpPr/>
          <p:nvPr/>
        </p:nvSpPr>
        <p:spPr>
          <a:xfrm>
            <a:off x="1265768" y="3393807"/>
            <a:ext cx="6440156" cy="220848"/>
          </a:xfrm>
          <a:prstGeom prst="rightArrow">
            <a:avLst>
              <a:gd name="adj1" fmla="val 50000"/>
              <a:gd name="adj2" fmla="val 115510"/>
            </a:avLst>
          </a:prstGeom>
          <a:gradFill>
            <a:gsLst>
              <a:gs pos="100000">
                <a:srgbClr val="1A77AA"/>
              </a:gs>
              <a:gs pos="0">
                <a:srgbClr val="01235D"/>
              </a:gs>
            </a:gsLst>
            <a:lin ang="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16" name="圖片 115">
            <a:extLst>
              <a:ext uri="{FF2B5EF4-FFF2-40B4-BE49-F238E27FC236}">
                <a16:creationId xmlns:a16="http://schemas.microsoft.com/office/drawing/2014/main" id="{261D866B-BFCD-4774-835E-1A0A532E5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54448" y="1727636"/>
            <a:ext cx="3254659" cy="1380164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C5D0C88E-630C-4C41-B452-8BBCC41E2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60648" y="2778387"/>
            <a:ext cx="3296630" cy="1767229"/>
          </a:xfrm>
          <a:prstGeom prst="rect">
            <a:avLst/>
          </a:prstGeom>
        </p:spPr>
      </p:pic>
      <p:pic>
        <p:nvPicPr>
          <p:cNvPr id="112" name="圖片 111">
            <a:extLst>
              <a:ext uri="{FF2B5EF4-FFF2-40B4-BE49-F238E27FC236}">
                <a16:creationId xmlns:a16="http://schemas.microsoft.com/office/drawing/2014/main" id="{46A74B90-2109-4A9F-95EA-8CA5D3A8B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03462" y="4282630"/>
            <a:ext cx="3288538" cy="14473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75" y="275827"/>
            <a:ext cx="11598442" cy="1303786"/>
          </a:xfrm>
        </p:spPr>
        <p:txBody>
          <a:bodyPr>
            <a:normAutofit fontScale="90000"/>
          </a:bodyPr>
          <a:lstStyle/>
          <a:p>
            <a:pPr algn="ctr">
              <a:lnSpc>
                <a:spcPts val="5100"/>
              </a:lnSpc>
            </a:pPr>
            <a:r>
              <a:rPr lang="zh-TW" altLang="en-US" sz="4700" b="1">
                <a:latin typeface="微軟正黑體"/>
                <a:ea typeface="微軟正黑體"/>
              </a:rPr>
              <a:t>並一次提供三階段的備份方式 </a:t>
            </a:r>
            <a:r>
              <a:rPr lang="en-US" altLang="zh-TW" sz="4700" b="1">
                <a:latin typeface="微軟正黑體"/>
                <a:ea typeface="微軟正黑體"/>
              </a:rPr>
              <a:t>:</a:t>
            </a:r>
            <a:br>
              <a:rPr lang="en-US" altLang="zh-TW" sz="4500" b="1">
                <a:latin typeface="微軟正黑體"/>
                <a:ea typeface="微軟正黑體"/>
              </a:rPr>
            </a:br>
            <a:r>
              <a:rPr lang="zh-TW" altLang="en-US" sz="4200">
                <a:latin typeface="微軟正黑體"/>
                <a:ea typeface="微軟正黑體"/>
              </a:rPr>
              <a:t>給您最齊全的資料備援保護</a:t>
            </a:r>
          </a:p>
        </p:txBody>
      </p:sp>
      <p:pic>
        <p:nvPicPr>
          <p:cNvPr id="4" name="圖片 3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1258B2E-B172-45D0-BD9A-E50A7FF8B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347709" y="4099620"/>
            <a:ext cx="262192" cy="185352"/>
          </a:xfrm>
          <a:prstGeom prst="rect">
            <a:avLst/>
          </a:prstGeom>
        </p:spPr>
      </p:pic>
      <p:pic>
        <p:nvPicPr>
          <p:cNvPr id="5" name="圖片 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BF1A7A7A-4E0E-4C39-8009-C3749851C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234" y="4873591"/>
            <a:ext cx="1477128" cy="369868"/>
          </a:xfrm>
          <a:prstGeom prst="rect">
            <a:avLst/>
          </a:prstGeom>
        </p:spPr>
      </p:pic>
      <p:pic>
        <p:nvPicPr>
          <p:cNvPr id="6" name="圖片 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C06C3C05-43B3-4930-A091-5EF0E9049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591" y="5017591"/>
            <a:ext cx="1375956" cy="207835"/>
          </a:xfrm>
          <a:prstGeom prst="rect">
            <a:avLst/>
          </a:prstGeom>
        </p:spPr>
      </p:pic>
      <p:cxnSp>
        <p:nvCxnSpPr>
          <p:cNvPr id="7" name="Google Shape;1027;p60">
            <a:extLst>
              <a:ext uri="{FF2B5EF4-FFF2-40B4-BE49-F238E27FC236}">
                <a16:creationId xmlns:a16="http://schemas.microsoft.com/office/drawing/2014/main" id="{2A58F8B4-8D0F-4461-8C55-1CAD6140520B}"/>
              </a:ext>
            </a:extLst>
          </p:cNvPr>
          <p:cNvCxnSpPr>
            <a:cxnSpLocks/>
          </p:cNvCxnSpPr>
          <p:nvPr/>
        </p:nvCxnSpPr>
        <p:spPr>
          <a:xfrm flipV="1">
            <a:off x="2432145" y="6385438"/>
            <a:ext cx="4844955" cy="33937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026;p60">
            <a:extLst>
              <a:ext uri="{FF2B5EF4-FFF2-40B4-BE49-F238E27FC236}">
                <a16:creationId xmlns:a16="http://schemas.microsoft.com/office/drawing/2014/main" id="{CFEF4AA5-7A2B-484E-9D34-A4F964A9AFA3}"/>
              </a:ext>
            </a:extLst>
          </p:cNvPr>
          <p:cNvSpPr/>
          <p:nvPr/>
        </p:nvSpPr>
        <p:spPr>
          <a:xfrm>
            <a:off x="1132945" y="6122982"/>
            <a:ext cx="963725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4.4.x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Google Shape;1028;p60">
            <a:extLst>
              <a:ext uri="{FF2B5EF4-FFF2-40B4-BE49-F238E27FC236}">
                <a16:creationId xmlns:a16="http://schemas.microsoft.com/office/drawing/2014/main" id="{EF8AADA0-EEA5-4491-8B3F-6A8B2C0785DC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203" y="5690906"/>
            <a:ext cx="2251515" cy="1407197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1029;p60">
            <a:extLst>
              <a:ext uri="{FF2B5EF4-FFF2-40B4-BE49-F238E27FC236}">
                <a16:creationId xmlns:a16="http://schemas.microsoft.com/office/drawing/2014/main" id="{048F7EE9-3982-4615-B38A-39CE6057465B}"/>
              </a:ext>
            </a:extLst>
          </p:cNvPr>
          <p:cNvSpPr/>
          <p:nvPr/>
        </p:nvSpPr>
        <p:spPr>
          <a:xfrm>
            <a:off x="1168400" y="2205296"/>
            <a:ext cx="6547467" cy="220848"/>
          </a:xfrm>
          <a:prstGeom prst="rightArrow">
            <a:avLst>
              <a:gd name="adj1" fmla="val 50000"/>
              <a:gd name="adj2" fmla="val 115510"/>
            </a:avLst>
          </a:prstGeom>
          <a:gradFill>
            <a:gsLst>
              <a:gs pos="100000">
                <a:srgbClr val="1A77AA"/>
              </a:gs>
              <a:gs pos="0">
                <a:srgbClr val="01235D"/>
              </a:gs>
            </a:gsLst>
            <a:lin ang="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9" name="Google Shape;1037;p60">
            <a:extLst>
              <a:ext uri="{FF2B5EF4-FFF2-40B4-BE49-F238E27FC236}">
                <a16:creationId xmlns:a16="http://schemas.microsoft.com/office/drawing/2014/main" id="{DC74B2F0-5187-4D49-8C6C-A81BCAF7C2C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770" y="1804844"/>
            <a:ext cx="1054919" cy="105491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1038;p60">
            <a:extLst>
              <a:ext uri="{FF2B5EF4-FFF2-40B4-BE49-F238E27FC236}">
                <a16:creationId xmlns:a16="http://schemas.microsoft.com/office/drawing/2014/main" id="{46B04210-07E2-4597-853E-E3E875B4456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67625" y="1786380"/>
            <a:ext cx="1054919" cy="105491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7">
            <a:extLst>
              <a:ext uri="{FF2B5EF4-FFF2-40B4-BE49-F238E27FC236}">
                <a16:creationId xmlns:a16="http://schemas.microsoft.com/office/drawing/2014/main" id="{CB603636-9073-46C2-8CEB-7167E59B5F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50" y="5667620"/>
            <a:ext cx="3258961" cy="112925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7585719-3AD1-43BD-B6DC-533ADBA5C5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187" y="5504041"/>
            <a:ext cx="3386056" cy="129283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F142B7F7-B456-4C1C-A7DB-1C2C2BA2EE4E}"/>
              </a:ext>
            </a:extLst>
          </p:cNvPr>
          <p:cNvSpPr/>
          <p:nvPr/>
        </p:nvSpPr>
        <p:spPr>
          <a:xfrm>
            <a:off x="498825" y="3030479"/>
            <a:ext cx="982808" cy="982808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49D1D9B-1409-4E76-8734-9DEBC30C08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29" y="3144231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橢圓 26">
            <a:extLst>
              <a:ext uri="{FF2B5EF4-FFF2-40B4-BE49-F238E27FC236}">
                <a16:creationId xmlns:a16="http://schemas.microsoft.com/office/drawing/2014/main" id="{87430C11-2DF5-4DD0-96DA-BE83BC462D9E}"/>
              </a:ext>
            </a:extLst>
          </p:cNvPr>
          <p:cNvSpPr/>
          <p:nvPr/>
        </p:nvSpPr>
        <p:spPr>
          <a:xfrm>
            <a:off x="7877840" y="3030479"/>
            <a:ext cx="982808" cy="982808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46AFA252-9AEE-4988-BC38-7ECAF4DA7A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085" y="3161883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9509465" y="1850005"/>
            <a:ext cx="2430489" cy="9056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HBS 3 :</a:t>
            </a:r>
            <a:b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檔案類型</a:t>
            </a:r>
            <a: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多版本控制</a:t>
            </a:r>
          </a:p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實現備份</a:t>
            </a:r>
            <a:r>
              <a:rPr lang="zh-TW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321</a:t>
            </a: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的最佳工具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9535916" y="2958562"/>
            <a:ext cx="2480958" cy="11749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Snapshot &amp; Replica: </a:t>
            </a:r>
          </a:p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區塊層級</a:t>
            </a:r>
            <a: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多版本控制</a:t>
            </a:r>
            <a: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ZFS</a:t>
            </a: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提供最輕負載量的快照</a:t>
            </a:r>
            <a: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完全不影響儲存效能</a:t>
            </a:r>
            <a:endParaRPr lang="en-US" altLang="zh-TW" sz="1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9509465" y="4433743"/>
            <a:ext cx="2653565" cy="879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Snapsync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b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區塊層級</a:t>
            </a:r>
            <a: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en-US" altLang="zh-TW" sz="1600" b="1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讓系統</a:t>
            </a: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始終維持一份在最新狀態的資料副本</a:t>
            </a:r>
            <a:endParaRPr lang="en-US" altLang="zh-TW" sz="1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0" name="Google Shape;1029;p60">
            <a:extLst>
              <a:ext uri="{FF2B5EF4-FFF2-40B4-BE49-F238E27FC236}">
                <a16:creationId xmlns:a16="http://schemas.microsoft.com/office/drawing/2014/main" id="{07E137FA-9ECA-4D75-AFCC-3E851A499AE0}"/>
              </a:ext>
            </a:extLst>
          </p:cNvPr>
          <p:cNvSpPr/>
          <p:nvPr/>
        </p:nvSpPr>
        <p:spPr>
          <a:xfrm>
            <a:off x="1409638" y="4873324"/>
            <a:ext cx="6296285" cy="220848"/>
          </a:xfrm>
          <a:prstGeom prst="rightArrow">
            <a:avLst>
              <a:gd name="adj1" fmla="val 50000"/>
              <a:gd name="adj2" fmla="val 115510"/>
            </a:avLst>
          </a:prstGeom>
          <a:gradFill>
            <a:gsLst>
              <a:gs pos="100000">
                <a:srgbClr val="1A77AA"/>
              </a:gs>
              <a:gs pos="0">
                <a:srgbClr val="01235D"/>
              </a:gs>
            </a:gsLst>
            <a:lin ang="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5CE2C6A-514C-44DA-A96F-832BD77B49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819" y="4514096"/>
            <a:ext cx="838820" cy="84917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63CCA36-7239-4449-BB47-A138806FF1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75675" y="4513105"/>
            <a:ext cx="838820" cy="84917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44BDFDE-581B-4074-A7DC-1369967EDD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692" y="2106190"/>
            <a:ext cx="3192424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058B9FB-E3C6-42AD-8857-A8D76BF3F8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692" y="3309033"/>
            <a:ext cx="3192424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5A0CE094-D171-475A-957D-7C1422FA8D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053" y="4781703"/>
            <a:ext cx="3192424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BD09A93-754B-4214-9092-0C7BFCA21DA9}"/>
              </a:ext>
            </a:extLst>
          </p:cNvPr>
          <p:cNvSpPr/>
          <p:nvPr/>
        </p:nvSpPr>
        <p:spPr>
          <a:xfrm>
            <a:off x="3346450" y="2145012"/>
            <a:ext cx="2952750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RPO : 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每天</a:t>
            </a:r>
            <a:r>
              <a:rPr lang="zh-TW" altLang="en-US" sz="1700">
                <a:solidFill>
                  <a:schemeClr val="bg1"/>
                </a:solidFill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週期性</a:t>
            </a:r>
            <a:endParaRPr lang="en-US" altLang="zh-TW" sz="1700" b="1">
              <a:solidFill>
                <a:schemeClr val="bg1"/>
              </a:solidFill>
              <a:latin typeface="Microsoft JhengHei"/>
              <a:ea typeface="Microsoft JhengHei"/>
              <a:cs typeface="Calibri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36D25-21E9-4C6C-B5F3-432F0FDA54D4}"/>
              </a:ext>
            </a:extLst>
          </p:cNvPr>
          <p:cNvSpPr/>
          <p:nvPr/>
        </p:nvSpPr>
        <p:spPr>
          <a:xfrm>
            <a:off x="3271907" y="3350066"/>
            <a:ext cx="2974773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RPO : 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每小時 </a:t>
            </a:r>
            <a:r>
              <a:rPr lang="en-US" altLang="zh-TW" sz="1700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24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小時 </a:t>
            </a:r>
            <a:r>
              <a:rPr lang="en-US" altLang="zh-TW" sz="1700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365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天</a:t>
            </a:r>
            <a:endParaRPr lang="en-US" altLang="zh-TW" sz="17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418388-91F1-4CF1-897B-8DDB12EB24EF}"/>
              </a:ext>
            </a:extLst>
          </p:cNvPr>
          <p:cNvSpPr/>
          <p:nvPr/>
        </p:nvSpPr>
        <p:spPr>
          <a:xfrm>
            <a:off x="3488428" y="4835206"/>
            <a:ext cx="2749626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RPO : 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即時性</a:t>
            </a:r>
            <a:r>
              <a:rPr lang="zh-TW" altLang="en-US" sz="1700" b="1">
                <a:solidFill>
                  <a:schemeClr val="bg1"/>
                </a:solidFill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700" b="1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隨時隨地</a:t>
            </a:r>
            <a:endParaRPr lang="en-US" altLang="zh-TW" sz="17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pic>
        <p:nvPicPr>
          <p:cNvPr id="80" name="圖形 1">
            <a:extLst>
              <a:ext uri="{FF2B5EF4-FFF2-40B4-BE49-F238E27FC236}">
                <a16:creationId xmlns:a16="http://schemas.microsoft.com/office/drawing/2014/main" id="{DD0E5A41-09A9-4AA8-87DD-B8088F7143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85859" y="4442097"/>
            <a:ext cx="716172" cy="4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83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6000">
              <a:srgbClr val="01235D"/>
            </a:gs>
            <a:gs pos="85000">
              <a:srgbClr val="0F94E0">
                <a:alpha val="80000"/>
              </a:srgbClr>
            </a:gs>
          </a:gsLst>
          <a:lin ang="3600000" scaled="0"/>
        </a:gradFill>
        <a:ln>
          <a:noFill/>
        </a:ln>
      </a:spPr>
      <a:bodyPr rtlCol="0" anchor="ctr"/>
      <a:lstStyle>
        <a:defPPr algn="ctr">
          <a:defRPr sz="3400" b="1" dirty="0">
            <a:latin typeface="微軟正黑體" panose="020B0604030504040204" pitchFamily="34" charset="-120"/>
            <a:ea typeface="微軟正黑體" panose="020B0604030504040204" pitchFamily="34" charset="-120"/>
            <a:cs typeface="Calibri"/>
            <a:sym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2327</Words>
  <Application>Microsoft Office PowerPoint</Application>
  <PresentationFormat>寬螢幕</PresentationFormat>
  <Paragraphs>498</Paragraphs>
  <Slides>44</Slides>
  <Notes>16</Notes>
  <HiddenSlides>3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6" baseType="lpstr">
      <vt:lpstr>Microsoft JhengHei</vt:lpstr>
      <vt:lpstr>Microsoft JhengHei</vt:lpstr>
      <vt:lpstr>微軟正黑體 Light</vt:lpstr>
      <vt:lpstr>Arial</vt:lpstr>
      <vt:lpstr>Arial Narrow</vt:lpstr>
      <vt:lpstr>Calibri</vt:lpstr>
      <vt:lpstr>Calibri Light</vt:lpstr>
      <vt:lpstr>Oswald</vt:lpstr>
      <vt:lpstr>Oswald Light</vt:lpstr>
      <vt:lpstr>Wingdings</vt:lpstr>
      <vt:lpstr>Office 佈景主題</vt:lpstr>
      <vt:lpstr>點陣圖影像</vt:lpstr>
      <vt:lpstr>PowerPoint 簡報</vt:lpstr>
      <vt:lpstr>PowerPoint 簡報</vt:lpstr>
      <vt:lpstr>QNAP 推出的大容量 QuTS hero 專用機 :   為什麼我們企業級 NAS 選用 ZFS 檔案系統</vt:lpstr>
      <vt:lpstr>強大的在線資料縮減技術 –  </vt:lpstr>
      <vt:lpstr>突破想像的巨量儲存 – 是進行大數據分析 / 邊緣運算 / AI 推論的最佳資料載體</vt:lpstr>
      <vt:lpstr>強大的資料自我修復能力</vt:lpstr>
      <vt:lpstr>還需要檢查檔案系統?  COW (copy on write) 機制免除過去意外斷電時的煩惱問題</vt:lpstr>
      <vt:lpstr>新的快取架構L2ARC, 與提供不斷電保護的ZIL</vt:lpstr>
      <vt:lpstr>並一次提供三階段的備份方式 : 給您最齊全的資料備援保護</vt:lpstr>
      <vt:lpstr>Snapsync快照同步 – 最經濟高效的複合式備份，數據保護和災難復原解決方案</vt:lpstr>
      <vt:lpstr>Snapsync 快照同步帶給使用者的好處與儲存優勢</vt:lpstr>
      <vt:lpstr>專用的WORM (一寫多讀) 功能</vt:lpstr>
      <vt:lpstr>儲存池超額配置 改善空間破碎化,優化系統的性能表現 (HDD對應大區塊讀寫情境)</vt:lpstr>
      <vt:lpstr>儲存池超額配置 改善空間破碎化,優化系統的性能表現 (SSD對應小區塊讀寫情境)</vt:lpstr>
      <vt:lpstr>PowerPoint 簡報</vt:lpstr>
      <vt:lpstr>QuTS hero 機架型專用機家族</vt:lpstr>
      <vt:lpstr>QuTS hero 桌上型專用機家族</vt:lpstr>
      <vt:lpstr>PowerPoint 簡報</vt:lpstr>
      <vt:lpstr>Intel Xeon E-2236 企業級處理器</vt:lpstr>
      <vt:lpstr>支援ECC 記憶體 (Error Correcting Code)</vt:lpstr>
      <vt:lpstr>規格快看</vt:lpstr>
      <vt:lpstr>TS-h1683XU-RP/ TS-h2483XU-RP 正面</vt:lpstr>
      <vt:lpstr>3U/4U TS-x83XU 背面配置</vt:lpstr>
      <vt:lpstr>PowerPoint 簡報</vt:lpstr>
      <vt:lpstr>TS-h1886XU-RP 打造經濟高效能的儲存環境</vt:lpstr>
      <vt:lpstr>Intel Xeon D 企業級處理器</vt:lpstr>
      <vt:lpstr>支援ECC 記憶體 (Error Correcting Code)</vt:lpstr>
      <vt:lpstr>TS-h1886XU-RP 機架型 NAS</vt:lpstr>
      <vt:lpstr>TS-h1886XU-RP 正面</vt:lpstr>
      <vt:lpstr>TS-h1886XU-RP 背面</vt:lpstr>
      <vt:lpstr>Broadcom BCM57412 網路晶片</vt:lpstr>
      <vt:lpstr>TS-h1886XU-RP 內部設計</vt:lpstr>
      <vt:lpstr>PCIe 插槽配置</vt:lpstr>
      <vt:lpstr>多樣化的擴充可能</vt:lpstr>
      <vt:lpstr>QNAP 32Gb/16Gb Fibre Channel 介面卡</vt:lpstr>
      <vt:lpstr>iSCSI &amp; Fibre Channel 使用情境</vt:lpstr>
      <vt:lpstr>SSD 快取技術 提升系統 IOPS</vt:lpstr>
      <vt:lpstr>QNAP 雲網關 </vt:lpstr>
      <vt:lpstr>PowerPoint 簡報</vt:lpstr>
      <vt:lpstr>儲存分區 雲端網關/本地儲存 一機搞定</vt:lpstr>
      <vt:lpstr>PowerPoint 簡報</vt:lpstr>
      <vt:lpstr>Snapsync – 最經濟高效的複合式備份，數據保護和災難復原解決方案</vt:lpstr>
      <vt:lpstr>提供彈性化超額配置Pool over-provisioning 克服標準ZFS會遇到的容量寫得越多時的效能下降問題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QNAP_Han Tsai</cp:lastModifiedBy>
  <cp:revision>4</cp:revision>
  <dcterms:created xsi:type="dcterms:W3CDTF">2019-10-23T06:17:29Z</dcterms:created>
  <dcterms:modified xsi:type="dcterms:W3CDTF">2020-08-13T10:20:56Z</dcterms:modified>
</cp:coreProperties>
</file>